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5"/>
  </p:sldMasterIdLst>
  <p:notesMasterIdLst>
    <p:notesMasterId r:id="rId40"/>
  </p:notesMasterIdLst>
  <p:sldIdLst>
    <p:sldId id="256" r:id="rId6"/>
    <p:sldId id="257" r:id="rId7"/>
    <p:sldId id="315" r:id="rId8"/>
    <p:sldId id="303" r:id="rId9"/>
    <p:sldId id="316" r:id="rId10"/>
    <p:sldId id="299" r:id="rId11"/>
    <p:sldId id="305" r:id="rId12"/>
    <p:sldId id="325" r:id="rId13"/>
    <p:sldId id="258" r:id="rId14"/>
    <p:sldId id="323" r:id="rId15"/>
    <p:sldId id="261" r:id="rId16"/>
    <p:sldId id="286" r:id="rId17"/>
    <p:sldId id="288" r:id="rId18"/>
    <p:sldId id="263" r:id="rId19"/>
    <p:sldId id="318" r:id="rId20"/>
    <p:sldId id="317" r:id="rId21"/>
    <p:sldId id="265" r:id="rId22"/>
    <p:sldId id="321" r:id="rId23"/>
    <p:sldId id="266" r:id="rId24"/>
    <p:sldId id="268" r:id="rId25"/>
    <p:sldId id="271" r:id="rId26"/>
    <p:sldId id="270" r:id="rId27"/>
    <p:sldId id="281" r:id="rId28"/>
    <p:sldId id="267" r:id="rId29"/>
    <p:sldId id="273" r:id="rId30"/>
    <p:sldId id="274" r:id="rId31"/>
    <p:sldId id="275" r:id="rId32"/>
    <p:sldId id="292" r:id="rId33"/>
    <p:sldId id="277" r:id="rId34"/>
    <p:sldId id="278" r:id="rId35"/>
    <p:sldId id="324" r:id="rId36"/>
    <p:sldId id="279" r:id="rId37"/>
    <p:sldId id="280" r:id="rId38"/>
    <p:sldId id="284"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1699" autoAdjust="0"/>
  </p:normalViewPr>
  <p:slideViewPr>
    <p:cSldViewPr>
      <p:cViewPr>
        <p:scale>
          <a:sx n="110" d="100"/>
          <a:sy n="110" d="100"/>
        </p:scale>
        <p:origin x="1392" y="30"/>
      </p:cViewPr>
      <p:guideLst>
        <p:guide orient="horz" pos="2160"/>
        <p:guide pos="2880"/>
      </p:guideLst>
    </p:cSldViewPr>
  </p:slideViewPr>
  <p:outlineViewPr>
    <p:cViewPr>
      <p:scale>
        <a:sx n="33" d="100"/>
        <a:sy n="33" d="100"/>
      </p:scale>
      <p:origin x="0" y="-433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4E4D5C7-0F6C-4100-9529-695EF0C470B4}" type="datetimeFigureOut">
              <a:rPr lang="en-US"/>
              <a:pPr>
                <a:defRPr/>
              </a:pPr>
              <a:t>10/18/2016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46BADD9-CBF4-4728-BDE0-71EBA9D7DF6D}" type="slidenum">
              <a:rPr lang="en-US"/>
              <a:pPr>
                <a:defRPr/>
              </a:pPr>
              <a:t>‹#›</a:t>
            </a:fld>
            <a:endParaRPr lang="en-US"/>
          </a:p>
        </p:txBody>
      </p:sp>
    </p:spTree>
    <p:extLst>
      <p:ext uri="{BB962C8B-B14F-4D97-AF65-F5344CB8AC3E}">
        <p14:creationId xmlns:p14="http://schemas.microsoft.com/office/powerpoint/2010/main" val="2305325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8B03BB-0D9A-4027-94CE-E46F8263457C}"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417989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11</a:t>
            </a:fld>
            <a:endParaRPr lang="en-US"/>
          </a:p>
        </p:txBody>
      </p:sp>
    </p:spTree>
    <p:extLst>
      <p:ext uri="{BB962C8B-B14F-4D97-AF65-F5344CB8AC3E}">
        <p14:creationId xmlns:p14="http://schemas.microsoft.com/office/powerpoint/2010/main" val="376726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14</a:t>
            </a:fld>
            <a:endParaRPr lang="en-US"/>
          </a:p>
        </p:txBody>
      </p:sp>
    </p:spTree>
    <p:extLst>
      <p:ext uri="{BB962C8B-B14F-4D97-AF65-F5344CB8AC3E}">
        <p14:creationId xmlns:p14="http://schemas.microsoft.com/office/powerpoint/2010/main" val="3196535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15</a:t>
            </a:fld>
            <a:endParaRPr lang="en-US"/>
          </a:p>
        </p:txBody>
      </p:sp>
    </p:spTree>
    <p:extLst>
      <p:ext uri="{BB962C8B-B14F-4D97-AF65-F5344CB8AC3E}">
        <p14:creationId xmlns:p14="http://schemas.microsoft.com/office/powerpoint/2010/main" val="3063352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16</a:t>
            </a:fld>
            <a:endParaRPr lang="en-US"/>
          </a:p>
        </p:txBody>
      </p:sp>
    </p:spTree>
    <p:extLst>
      <p:ext uri="{BB962C8B-B14F-4D97-AF65-F5344CB8AC3E}">
        <p14:creationId xmlns:p14="http://schemas.microsoft.com/office/powerpoint/2010/main" val="3044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17</a:t>
            </a:fld>
            <a:endParaRPr lang="en-US"/>
          </a:p>
        </p:txBody>
      </p:sp>
    </p:spTree>
    <p:extLst>
      <p:ext uri="{BB962C8B-B14F-4D97-AF65-F5344CB8AC3E}">
        <p14:creationId xmlns:p14="http://schemas.microsoft.com/office/powerpoint/2010/main" val="286351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18</a:t>
            </a:fld>
            <a:endParaRPr lang="en-US"/>
          </a:p>
        </p:txBody>
      </p:sp>
    </p:spTree>
    <p:extLst>
      <p:ext uri="{BB962C8B-B14F-4D97-AF65-F5344CB8AC3E}">
        <p14:creationId xmlns:p14="http://schemas.microsoft.com/office/powerpoint/2010/main" val="3103588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23</a:t>
            </a:fld>
            <a:endParaRPr lang="en-US"/>
          </a:p>
        </p:txBody>
      </p:sp>
    </p:spTree>
    <p:extLst>
      <p:ext uri="{BB962C8B-B14F-4D97-AF65-F5344CB8AC3E}">
        <p14:creationId xmlns:p14="http://schemas.microsoft.com/office/powerpoint/2010/main" val="552940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28</a:t>
            </a:fld>
            <a:endParaRPr lang="en-US"/>
          </a:p>
        </p:txBody>
      </p:sp>
    </p:spTree>
    <p:extLst>
      <p:ext uri="{BB962C8B-B14F-4D97-AF65-F5344CB8AC3E}">
        <p14:creationId xmlns:p14="http://schemas.microsoft.com/office/powerpoint/2010/main" val="819768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30</a:t>
            </a:fld>
            <a:endParaRPr lang="en-US"/>
          </a:p>
        </p:txBody>
      </p:sp>
    </p:spTree>
    <p:extLst>
      <p:ext uri="{BB962C8B-B14F-4D97-AF65-F5344CB8AC3E}">
        <p14:creationId xmlns:p14="http://schemas.microsoft.com/office/powerpoint/2010/main" val="210392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31</a:t>
            </a:fld>
            <a:endParaRPr lang="en-US"/>
          </a:p>
        </p:txBody>
      </p:sp>
    </p:spTree>
    <p:extLst>
      <p:ext uri="{BB962C8B-B14F-4D97-AF65-F5344CB8AC3E}">
        <p14:creationId xmlns:p14="http://schemas.microsoft.com/office/powerpoint/2010/main" val="3968356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1465610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52297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58587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259500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3968292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7</a:t>
            </a:fld>
            <a:endParaRPr lang="en-US"/>
          </a:p>
        </p:txBody>
      </p:sp>
    </p:spTree>
    <p:extLst>
      <p:ext uri="{BB962C8B-B14F-4D97-AF65-F5344CB8AC3E}">
        <p14:creationId xmlns:p14="http://schemas.microsoft.com/office/powerpoint/2010/main" val="397172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8</a:t>
            </a:fld>
            <a:endParaRPr lang="en-US"/>
          </a:p>
        </p:txBody>
      </p:sp>
    </p:spTree>
    <p:extLst>
      <p:ext uri="{BB962C8B-B14F-4D97-AF65-F5344CB8AC3E}">
        <p14:creationId xmlns:p14="http://schemas.microsoft.com/office/powerpoint/2010/main" val="226009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10</a:t>
            </a:fld>
            <a:endParaRPr lang="en-US"/>
          </a:p>
        </p:txBody>
      </p:sp>
    </p:spTree>
    <p:extLst>
      <p:ext uri="{BB962C8B-B14F-4D97-AF65-F5344CB8AC3E}">
        <p14:creationId xmlns:p14="http://schemas.microsoft.com/office/powerpoint/2010/main" val="344293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4DFC508-A224-4134-94BA-3E2894AB82D2}" type="datetime1">
              <a:rPr lang="en-US" smtClean="0"/>
              <a:pPr>
                <a:defRPr/>
              </a:pPr>
              <a:t>10/18/2016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4DC426-2B36-4886-8883-40156F0BF131}" type="slidenum">
              <a:rPr lang="en-US" smtClean="0"/>
              <a:pPr>
                <a:defRPr/>
              </a:pPr>
              <a:t>‹#›</a:t>
            </a:fld>
            <a:endParaRPr lang="en-US"/>
          </a:p>
        </p:txBody>
      </p:sp>
    </p:spTree>
    <p:extLst>
      <p:ext uri="{BB962C8B-B14F-4D97-AF65-F5344CB8AC3E}">
        <p14:creationId xmlns:p14="http://schemas.microsoft.com/office/powerpoint/2010/main" val="10037344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10/18/2016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88608205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10/18/2016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283839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10/18/2016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78190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10/18/2016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28395739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10/18/2016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61232577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10/18/2016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30438941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17631D9-4B88-4D20-9960-ED6EF02FF874}" type="datetime1">
              <a:rPr lang="en-US" smtClean="0"/>
              <a:pPr>
                <a:defRPr/>
              </a:pPr>
              <a:t>10/18/2016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A4231F-A0BC-403B-B8DA-9DA19E1881AF}" type="slidenum">
              <a:rPr lang="en-US" smtClean="0"/>
              <a:pPr>
                <a:defRPr/>
              </a:pPr>
              <a:t>‹#›</a:t>
            </a:fld>
            <a:endParaRPr lang="en-US"/>
          </a:p>
        </p:txBody>
      </p:sp>
    </p:spTree>
    <p:extLst>
      <p:ext uri="{BB962C8B-B14F-4D97-AF65-F5344CB8AC3E}">
        <p14:creationId xmlns:p14="http://schemas.microsoft.com/office/powerpoint/2010/main" val="10470397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384528F-8FCE-4C3A-A15D-2B2322A700BE}" type="datetime1">
              <a:rPr lang="en-US" smtClean="0"/>
              <a:pPr>
                <a:defRPr/>
              </a:pPr>
              <a:t>10/18/2016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B64A66-FD52-4602-AB83-F1F2F8C868A1}" type="slidenum">
              <a:rPr lang="en-US" smtClean="0"/>
              <a:pPr>
                <a:defRPr/>
              </a:pPr>
              <a:t>‹#›</a:t>
            </a:fld>
            <a:endParaRPr lang="en-US"/>
          </a:p>
        </p:txBody>
      </p:sp>
    </p:spTree>
    <p:extLst>
      <p:ext uri="{BB962C8B-B14F-4D97-AF65-F5344CB8AC3E}">
        <p14:creationId xmlns:p14="http://schemas.microsoft.com/office/powerpoint/2010/main" val="264792975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FB239F7-CE39-41F2-AB01-4DE347243A41}" type="datetime1">
              <a:rPr lang="en-US" smtClean="0"/>
              <a:pPr>
                <a:defRPr/>
              </a:pPr>
              <a:t>10/18/2016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EE1CEA6-FECE-4D2C-BE18-AE7FF49167AB}" type="slidenum">
              <a:rPr lang="en-US" smtClean="0"/>
              <a:pPr>
                <a:defRPr/>
              </a:pPr>
              <a:t>‹#›</a:t>
            </a:fld>
            <a:endParaRPr lang="en-US"/>
          </a:p>
        </p:txBody>
      </p:sp>
    </p:spTree>
    <p:extLst>
      <p:ext uri="{BB962C8B-B14F-4D97-AF65-F5344CB8AC3E}">
        <p14:creationId xmlns:p14="http://schemas.microsoft.com/office/powerpoint/2010/main" val="9701273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148F684-CD5B-4053-BD28-42B33AF48133}" type="datetime1">
              <a:rPr lang="en-US" smtClean="0"/>
              <a:pPr>
                <a:defRPr/>
              </a:pPr>
              <a:t>10/18/2016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A3FE12-89D8-4FFB-8DE9-CE843B5CEC29}" type="slidenum">
              <a:rPr lang="en-US" smtClean="0"/>
              <a:pPr>
                <a:defRPr/>
              </a:pPr>
              <a:t>‹#›</a:t>
            </a:fld>
            <a:endParaRPr lang="en-US"/>
          </a:p>
        </p:txBody>
      </p:sp>
    </p:spTree>
    <p:extLst>
      <p:ext uri="{BB962C8B-B14F-4D97-AF65-F5344CB8AC3E}">
        <p14:creationId xmlns:p14="http://schemas.microsoft.com/office/powerpoint/2010/main" val="120716355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501CAAF-863E-4A9F-A401-43B796C36D75}" type="datetime1">
              <a:rPr lang="en-US" smtClean="0"/>
              <a:pPr>
                <a:defRPr/>
              </a:pPr>
              <a:t>10/18/2016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7064EC-5AFD-45FB-8187-9764AC77B794}" type="slidenum">
              <a:rPr lang="en-US" smtClean="0"/>
              <a:pPr>
                <a:defRPr/>
              </a:pPr>
              <a:t>‹#›</a:t>
            </a:fld>
            <a:endParaRPr lang="en-US"/>
          </a:p>
        </p:txBody>
      </p:sp>
    </p:spTree>
    <p:extLst>
      <p:ext uri="{BB962C8B-B14F-4D97-AF65-F5344CB8AC3E}">
        <p14:creationId xmlns:p14="http://schemas.microsoft.com/office/powerpoint/2010/main" val="422312407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58ACE7BF-56F4-4DB0-8805-7169C059DC89}" type="datetime1">
              <a:rPr lang="en-US" smtClean="0"/>
              <a:pPr>
                <a:defRPr/>
              </a:pPr>
              <a:t>10/18/2016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12A5E0-9D6C-4069-8DFB-09DC2F92468E}" type="slidenum">
              <a:rPr lang="en-US" smtClean="0"/>
              <a:pPr>
                <a:defRPr/>
              </a:pPr>
              <a:t>‹#›</a:t>
            </a:fld>
            <a:endParaRPr lang="en-US"/>
          </a:p>
        </p:txBody>
      </p:sp>
    </p:spTree>
    <p:extLst>
      <p:ext uri="{BB962C8B-B14F-4D97-AF65-F5344CB8AC3E}">
        <p14:creationId xmlns:p14="http://schemas.microsoft.com/office/powerpoint/2010/main" val="39240041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2C91D54-CA70-45F3-9C0E-55F8E751DFD0}" type="datetime1">
              <a:rPr lang="en-US" smtClean="0"/>
              <a:pPr>
                <a:defRPr/>
              </a:pPr>
              <a:t>10/18/2016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75F2C4-E4BA-42B1-A59F-E0C16D4C1605}" type="slidenum">
              <a:rPr lang="en-US" smtClean="0"/>
              <a:pPr>
                <a:defRPr/>
              </a:pPr>
              <a:t>‹#›</a:t>
            </a:fld>
            <a:endParaRPr lang="en-US"/>
          </a:p>
        </p:txBody>
      </p:sp>
    </p:spTree>
    <p:extLst>
      <p:ext uri="{BB962C8B-B14F-4D97-AF65-F5344CB8AC3E}">
        <p14:creationId xmlns:p14="http://schemas.microsoft.com/office/powerpoint/2010/main" val="150069427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4B838C9-DD7B-4DC9-9CDE-973BFE59BFC3}" type="datetime1">
              <a:rPr lang="en-US" smtClean="0"/>
              <a:pPr>
                <a:defRPr/>
              </a:pPr>
              <a:t>10/18/2016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4F8ADEA-19B1-4870-BD9F-6860D483C606}" type="slidenum">
              <a:rPr lang="en-US" smtClean="0"/>
              <a:pPr>
                <a:defRPr/>
              </a:pPr>
              <a:t>‹#›</a:t>
            </a:fld>
            <a:endParaRPr lang="en-US"/>
          </a:p>
        </p:txBody>
      </p:sp>
    </p:spTree>
    <p:extLst>
      <p:ext uri="{BB962C8B-B14F-4D97-AF65-F5344CB8AC3E}">
        <p14:creationId xmlns:p14="http://schemas.microsoft.com/office/powerpoint/2010/main" val="41669047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06070B3-587F-4D68-9B52-70E2078D6F34}" type="datetime1">
              <a:rPr lang="en-US" smtClean="0"/>
              <a:pPr>
                <a:defRPr/>
              </a:pPr>
              <a:t>10/18/2016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8152AE8-C3AB-4D22-8176-B0964AAE63FA}" type="slidenum">
              <a:rPr lang="en-US" smtClean="0"/>
              <a:pPr>
                <a:defRPr/>
              </a:pPr>
              <a:t>‹#›</a:t>
            </a:fld>
            <a:endParaRPr lang="en-US"/>
          </a:p>
        </p:txBody>
      </p:sp>
    </p:spTree>
    <p:extLst>
      <p:ext uri="{BB962C8B-B14F-4D97-AF65-F5344CB8AC3E}">
        <p14:creationId xmlns:p14="http://schemas.microsoft.com/office/powerpoint/2010/main" val="37108370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5B8DE95-314F-4456-A8A7-4952195E3240}" type="datetime1">
              <a:rPr lang="en-US" smtClean="0"/>
              <a:pPr>
                <a:defRPr/>
              </a:pPr>
              <a:t>10/18/2016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D4D6863-67BC-440A-A487-16DF53AB63F0}" type="slidenum">
              <a:rPr lang="en-US" smtClean="0"/>
              <a:pPr>
                <a:defRPr/>
              </a:pPr>
              <a:t>‹#›</a:t>
            </a:fld>
            <a:endParaRPr lang="en-US"/>
          </a:p>
        </p:txBody>
      </p:sp>
    </p:spTree>
    <p:extLst>
      <p:ext uri="{BB962C8B-B14F-4D97-AF65-F5344CB8AC3E}">
        <p14:creationId xmlns:p14="http://schemas.microsoft.com/office/powerpoint/2010/main" val="112140388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7C64BA57-C780-47D1-862D-45B868704F69}" type="datetime1">
              <a:rPr lang="en-US" smtClean="0"/>
              <a:pPr>
                <a:defRPr/>
              </a:pPr>
              <a:t>10/18/2016</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17BBC115-BE6F-49BE-B327-BA4F6196D367}" type="slidenum">
              <a:rPr lang="en-US" smtClean="0"/>
              <a:pPr>
                <a:defRPr/>
              </a:pPr>
              <a:t>‹#›</a:t>
            </a:fld>
            <a:endParaRPr lang="en-US"/>
          </a:p>
        </p:txBody>
      </p:sp>
    </p:spTree>
    <p:extLst>
      <p:ext uri="{BB962C8B-B14F-4D97-AF65-F5344CB8AC3E}">
        <p14:creationId xmlns:p14="http://schemas.microsoft.com/office/powerpoint/2010/main" val="1995080053"/>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838200" y="1747231"/>
            <a:ext cx="7543800" cy="2060575"/>
          </a:xfrm>
        </p:spPr>
        <p:txBody>
          <a:bodyPr/>
          <a:lstStyle/>
          <a:p>
            <a:pPr eaLnBrk="1" hangingPunct="1"/>
            <a:r>
              <a:rPr lang="en-US" b="1" dirty="0" smtClean="0">
                <a:solidFill>
                  <a:schemeClr val="tx2"/>
                </a:solidFill>
                <a:latin typeface="Times New Roman" pitchFamily="18" charset="0"/>
                <a:cs typeface="Times New Roman" pitchFamily="18" charset="0"/>
              </a:rPr>
              <a:t>Electronic </a:t>
            </a:r>
            <a:r>
              <a:rPr lang="en-US" b="1" dirty="0" smtClean="0">
                <a:latin typeface="Times New Roman" pitchFamily="18" charset="0"/>
                <a:cs typeface="Times New Roman" pitchFamily="18" charset="0"/>
              </a:rPr>
              <a:t>Visa Update System</a:t>
            </a:r>
            <a:r>
              <a:rPr lang="en-US" b="1" dirty="0" smtClean="0">
                <a:solidFill>
                  <a:schemeClr val="tx2"/>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EVUS</a:t>
            </a:r>
            <a:r>
              <a:rPr lang="en-US" b="1" dirty="0" smtClean="0">
                <a:solidFill>
                  <a:schemeClr val="tx2"/>
                </a:solidFill>
                <a:latin typeface="Times New Roman" pitchFamily="18" charset="0"/>
                <a:cs typeface="Times New Roman" pitchFamily="18" charset="0"/>
              </a:rPr>
              <a:t>)</a:t>
            </a:r>
          </a:p>
        </p:txBody>
      </p:sp>
      <p:sp>
        <p:nvSpPr>
          <p:cNvPr id="14338" name="Subtitle 2"/>
          <p:cNvSpPr>
            <a:spLocks noGrp="1"/>
          </p:cNvSpPr>
          <p:nvPr>
            <p:ph type="subTitle" idx="1"/>
          </p:nvPr>
        </p:nvSpPr>
        <p:spPr>
          <a:xfrm>
            <a:off x="2438400" y="5532438"/>
            <a:ext cx="6461125" cy="1066800"/>
          </a:xfrm>
        </p:spPr>
        <p:txBody>
          <a:bodyPr/>
          <a:lstStyle/>
          <a:p>
            <a:pPr eaLnBrk="1" hangingPunct="1"/>
            <a:r>
              <a:rPr lang="en-US" sz="2400" dirty="0" smtClean="0">
                <a:solidFill>
                  <a:schemeClr val="accent5">
                    <a:lumMod val="60000"/>
                    <a:lumOff val="40000"/>
                  </a:schemeClr>
                </a:solidFill>
                <a:latin typeface="Times New Roman" pitchFamily="18" charset="0"/>
                <a:cs typeface="Times New Roman" pitchFamily="18" charset="0"/>
              </a:rPr>
              <a:t>U.S. Customs and Border Protection</a:t>
            </a:r>
          </a:p>
          <a:p>
            <a:pPr eaLnBrk="1" hangingPunct="1"/>
            <a:r>
              <a:rPr lang="en-US" sz="2400" dirty="0" smtClean="0">
                <a:solidFill>
                  <a:schemeClr val="accent5">
                    <a:lumMod val="60000"/>
                    <a:lumOff val="40000"/>
                  </a:schemeClr>
                </a:solidFill>
                <a:latin typeface="Times New Roman" pitchFamily="18" charset="0"/>
                <a:cs typeface="Times New Roman" pitchFamily="18" charset="0"/>
              </a:rPr>
              <a:t>October 2016</a:t>
            </a:r>
          </a:p>
        </p:txBody>
      </p:sp>
      <p:sp>
        <p:nvSpPr>
          <p:cNvPr id="5" name="Slide Number Placeholder 4"/>
          <p:cNvSpPr>
            <a:spLocks noGrp="1"/>
          </p:cNvSpPr>
          <p:nvPr>
            <p:ph type="sldNum" sz="quarter" idx="12"/>
          </p:nvPr>
        </p:nvSpPr>
        <p:spPr>
          <a:xfrm>
            <a:off x="8164286" y="6223227"/>
            <a:ext cx="565159" cy="365125"/>
          </a:xfrm>
        </p:spPr>
        <p:txBody>
          <a:bodyPr/>
          <a:lstStyle/>
          <a:p>
            <a:pPr>
              <a:defRPr/>
            </a:pPr>
            <a:fld id="{36039106-9CE4-4466-B2D4-2E74A0016600}" type="slidenum">
              <a:rPr lang="en-US"/>
              <a:pPr>
                <a:defRPr/>
              </a:pPr>
              <a:t>1</a:t>
            </a:fld>
            <a:endParaRPr lang="en-US"/>
          </a:p>
        </p:txBody>
      </p:sp>
      <p:pic>
        <p:nvPicPr>
          <p:cNvPr id="14339" name="Picture 7" descr="cbp seal"/>
          <p:cNvPicPr>
            <a:picLocks noChangeAspect="1" noChangeArrowheads="1"/>
          </p:cNvPicPr>
          <p:nvPr/>
        </p:nvPicPr>
        <p:blipFill>
          <a:blip r:embed="rId3"/>
          <a:srcRect/>
          <a:stretch>
            <a:fillRect/>
          </a:stretch>
        </p:blipFill>
        <p:spPr bwMode="auto">
          <a:xfrm>
            <a:off x="190500" y="5097463"/>
            <a:ext cx="1676400" cy="1555750"/>
          </a:xfrm>
          <a:prstGeom prst="rect">
            <a:avLst/>
          </a:prstGeom>
          <a:noFill/>
          <a:ln w="9525">
            <a:noFill/>
            <a:miter lim="800000"/>
            <a:headEnd/>
            <a:tailEnd/>
          </a:ln>
        </p:spPr>
      </p:pic>
      <p:pic>
        <p:nvPicPr>
          <p:cNvPr id="8" name="Picture 7" descr="C:\Users\BCACEJ0\AppData\Local\Microsoft\Windows\Temporary Internet Files\Content.Outlook\1GSL0DQX\Evus Logo color English.png"/>
          <p:cNvPicPr/>
          <p:nvPr/>
        </p:nvPicPr>
        <p:blipFill rotWithShape="1">
          <a:blip r:embed="rId4" cstate="print">
            <a:extLst>
              <a:ext uri="{28A0092B-C50C-407E-A947-70E740481C1C}">
                <a14:useLocalDpi xmlns:a14="http://schemas.microsoft.com/office/drawing/2010/main" val="0"/>
              </a:ext>
            </a:extLst>
          </a:blip>
          <a:srcRect l="15125" t="30977" r="17019" b="32191"/>
          <a:stretch/>
        </p:blipFill>
        <p:spPr bwMode="auto">
          <a:xfrm>
            <a:off x="6855784" y="198829"/>
            <a:ext cx="1900555" cy="802005"/>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31750"/>
            <a:ext cx="6477000" cy="577851"/>
          </a:xfrm>
        </p:spPr>
        <p:txBody>
          <a:bodyPr>
            <a:normAutofit fontScale="90000"/>
          </a:bodyPr>
          <a:lstStyle/>
          <a:p>
            <a:pPr algn="l" eaLnBrk="1" hangingPunct="1"/>
            <a:r>
              <a:rPr lang="en-US" sz="3600" b="1" dirty="0" smtClean="0">
                <a:solidFill>
                  <a:schemeClr val="tx2"/>
                </a:solidFill>
                <a:latin typeface="Times New Roman" pitchFamily="18" charset="0"/>
                <a:cs typeface="Times New Roman" pitchFamily="18" charset="0"/>
              </a:rPr>
              <a:t>Disclaimer Page</a:t>
            </a:r>
            <a:endParaRPr lang="en-US" sz="3600" dirty="0" smtClean="0">
              <a:solidFill>
                <a:schemeClr val="tx2"/>
              </a:solidFill>
            </a:endParaRPr>
          </a:p>
        </p:txBody>
      </p:sp>
      <p:sp>
        <p:nvSpPr>
          <p:cNvPr id="16" name="Slide Number Placeholder 15"/>
          <p:cNvSpPr>
            <a:spLocks noGrp="1"/>
          </p:cNvSpPr>
          <p:nvPr>
            <p:ph type="sldNum" sz="quarter" idx="12"/>
          </p:nvPr>
        </p:nvSpPr>
        <p:spPr>
          <a:xfrm>
            <a:off x="8470050" y="6395741"/>
            <a:ext cx="565159" cy="365125"/>
          </a:xfrm>
        </p:spPr>
        <p:txBody>
          <a:bodyPr/>
          <a:lstStyle/>
          <a:p>
            <a:pPr>
              <a:defRPr/>
            </a:pPr>
            <a:fld id="{19973206-B237-43A6-BAB6-08784A59A835}" type="slidenum">
              <a:rPr lang="en-US"/>
              <a:pPr>
                <a:defRPr/>
              </a:pPr>
              <a:t>10</a:t>
            </a:fld>
            <a:endParaRPr lang="en-US" dirty="0"/>
          </a:p>
        </p:txBody>
      </p:sp>
      <p:pic>
        <p:nvPicPr>
          <p:cNvPr id="8" name="Picture 7"/>
          <p:cNvPicPr/>
          <p:nvPr/>
        </p:nvPicPr>
        <p:blipFill rotWithShape="1">
          <a:blip r:embed="rId3"/>
          <a:srcRect l="61691" t="75174" r="16775" b="11813"/>
          <a:stretch/>
        </p:blipFill>
        <p:spPr>
          <a:xfrm>
            <a:off x="3505200" y="808575"/>
            <a:ext cx="1676400" cy="381000"/>
          </a:xfrm>
          <a:prstGeom prst="rect">
            <a:avLst/>
          </a:prstGeom>
        </p:spPr>
      </p:pic>
      <p:sp>
        <p:nvSpPr>
          <p:cNvPr id="3" name="Oval 2"/>
          <p:cNvSpPr/>
          <p:nvPr/>
        </p:nvSpPr>
        <p:spPr>
          <a:xfrm>
            <a:off x="3505200" y="826504"/>
            <a:ext cx="164890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Users\BCACEJ0\AppData\Local\Microsoft\Windows\Temporary Internet Files\Content.Outlook\1GSL0DQX\Evus Logo color English.png"/>
          <p:cNvPicPr/>
          <p:nvPr/>
        </p:nvPicPr>
        <p:blipFill rotWithShape="1">
          <a:blip r:embed="rId4"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927547" y="6103353"/>
            <a:ext cx="6553200"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The </a:t>
            </a:r>
            <a:r>
              <a:rPr lang="en-US" sz="1600" dirty="0" smtClean="0">
                <a:latin typeface="Calibri" panose="020F0502020204030204" pitchFamily="34" charset="0"/>
                <a:cs typeface="Calibri" panose="020F0502020204030204" pitchFamily="34" charset="0"/>
              </a:rPr>
              <a:t>enrollees </a:t>
            </a:r>
            <a:r>
              <a:rPr lang="en-US" sz="1600" dirty="0">
                <a:latin typeface="Calibri" panose="020F0502020204030204" pitchFamily="34" charset="0"/>
                <a:cs typeface="Calibri" panose="020F0502020204030204" pitchFamily="34" charset="0"/>
              </a:rPr>
              <a:t>much click the “Yes” bubble and then select “Next” in order to continue on to the next page of the application.</a:t>
            </a:r>
          </a:p>
        </p:txBody>
      </p:sp>
      <p:pic>
        <p:nvPicPr>
          <p:cNvPr id="15" name="Picture 14"/>
          <p:cNvPicPr/>
          <p:nvPr/>
        </p:nvPicPr>
        <p:blipFill rotWithShape="1">
          <a:blip r:embed="rId5"/>
          <a:srcRect l="24038" t="1573" r="23878" b="34537"/>
          <a:stretch/>
        </p:blipFill>
        <p:spPr bwMode="auto">
          <a:xfrm>
            <a:off x="1905000" y="1524000"/>
            <a:ext cx="5257800" cy="4457221"/>
          </a:xfrm>
          <a:prstGeom prst="rect">
            <a:avLst/>
          </a:prstGeom>
          <a:ln>
            <a:noFill/>
          </a:ln>
          <a:extLst>
            <a:ext uri="{53640926-AAD7-44D8-BBD7-CCE9431645EC}">
              <a14:shadowObscured xmlns:a14="http://schemas.microsoft.com/office/drawing/2010/main"/>
            </a:ext>
          </a:extLst>
        </p:spPr>
      </p:pic>
      <p:cxnSp>
        <p:nvCxnSpPr>
          <p:cNvPr id="5" name="Straight Arrow Connector 4"/>
          <p:cNvCxnSpPr>
            <a:stCxn id="3" idx="4"/>
          </p:cNvCxnSpPr>
          <p:nvPr/>
        </p:nvCxnSpPr>
        <p:spPr>
          <a:xfrm>
            <a:off x="4329653" y="1207504"/>
            <a:ext cx="0" cy="545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588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59468" y="19040"/>
            <a:ext cx="6498505" cy="685133"/>
          </a:xfrm>
        </p:spPr>
        <p:txBody>
          <a:bodyPr>
            <a:normAutofit/>
          </a:bodyPr>
          <a:lstStyle/>
          <a:p>
            <a:pPr eaLnBrk="1" hangingPunct="1"/>
            <a:r>
              <a:rPr lang="en-US" sz="3600" b="1" dirty="0" smtClean="0">
                <a:latin typeface="Times New Roman" pitchFamily="18" charset="0"/>
                <a:cs typeface="Times New Roman" pitchFamily="18" charset="0"/>
              </a:rPr>
              <a:t>Travel Document</a:t>
            </a:r>
            <a:r>
              <a:rPr lang="en-US" sz="3600" b="1" dirty="0" smtClean="0">
                <a:solidFill>
                  <a:schemeClr val="tx2"/>
                </a:solidFill>
                <a:latin typeface="Times New Roman" pitchFamily="18" charset="0"/>
                <a:cs typeface="Times New Roman" pitchFamily="18" charset="0"/>
              </a:rPr>
              <a:t> Information</a:t>
            </a:r>
          </a:p>
        </p:txBody>
      </p:sp>
      <p:sp>
        <p:nvSpPr>
          <p:cNvPr id="7" name="Slide Number Placeholder 6"/>
          <p:cNvSpPr>
            <a:spLocks noGrp="1"/>
          </p:cNvSpPr>
          <p:nvPr>
            <p:ph type="sldNum" sz="quarter" idx="12"/>
          </p:nvPr>
        </p:nvSpPr>
        <p:spPr>
          <a:xfrm>
            <a:off x="8571487" y="6488393"/>
            <a:ext cx="565159" cy="365125"/>
          </a:xfrm>
        </p:spPr>
        <p:txBody>
          <a:bodyPr/>
          <a:lstStyle/>
          <a:p>
            <a:pPr>
              <a:defRPr/>
            </a:pPr>
            <a:fld id="{FBBF9521-BFBA-4D46-A73F-146DDA2F2146}" type="slidenum">
              <a:rPr lang="en-US"/>
              <a:pPr>
                <a:defRPr/>
              </a:pPr>
              <a:t>11</a:t>
            </a:fld>
            <a:endParaRPr lang="en-US" dirty="0"/>
          </a:p>
        </p:txBody>
      </p:sp>
      <p:sp>
        <p:nvSpPr>
          <p:cNvPr id="4" name="TextBox 3"/>
          <p:cNvSpPr txBox="1"/>
          <p:nvPr/>
        </p:nvSpPr>
        <p:spPr>
          <a:xfrm>
            <a:off x="177995" y="2819400"/>
            <a:ext cx="4254472"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acknowledging the disclaimers the enrollee will be asked to enter in their travel document information (or the information of whoever they are applying for).  They can also view a sample 10 year US Visa or passport for reference by clicking on the links on the right side of the form.</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53512" y="50416"/>
            <a:ext cx="1900555" cy="802005"/>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4"/>
          <a:srcRect l="23956" t="49174" r="23721" b="38034"/>
          <a:stretch/>
        </p:blipFill>
        <p:spPr bwMode="auto">
          <a:xfrm>
            <a:off x="19232" y="1008957"/>
            <a:ext cx="4571998" cy="877686"/>
          </a:xfrm>
          <a:prstGeom prst="rect">
            <a:avLst/>
          </a:prstGeom>
          <a:ln>
            <a:solidFill>
              <a:schemeClr val="bg1"/>
            </a:solidFill>
          </a:ln>
          <a:extLst>
            <a:ext uri="{53640926-AAD7-44D8-BBD7-CCE9431645EC}">
              <a14:shadowObscured xmlns:a14="http://schemas.microsoft.com/office/drawing/2010/main"/>
            </a:ext>
          </a:extLst>
        </p:spPr>
      </p:pic>
      <p:sp>
        <p:nvSpPr>
          <p:cNvPr id="2" name="Oval 1"/>
          <p:cNvSpPr/>
          <p:nvPr/>
        </p:nvSpPr>
        <p:spPr>
          <a:xfrm>
            <a:off x="3067231" y="1636930"/>
            <a:ext cx="1523999" cy="191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p:nvPr/>
        </p:nvPicPr>
        <p:blipFill rotWithShape="1">
          <a:blip r:embed="rId5"/>
          <a:srcRect l="23878" t="9317" r="23558" b="28105"/>
          <a:stretch/>
        </p:blipFill>
        <p:spPr bwMode="auto">
          <a:xfrm>
            <a:off x="4648200" y="990600"/>
            <a:ext cx="4205867" cy="5791200"/>
          </a:xfrm>
          <a:prstGeom prst="rect">
            <a:avLst/>
          </a:prstGeom>
          <a:ln>
            <a:noFill/>
          </a:ln>
          <a:extLst>
            <a:ext uri="{53640926-AAD7-44D8-BBD7-CCE9431645EC}">
              <a14:shadowObscured xmlns:a14="http://schemas.microsoft.com/office/drawing/2010/main"/>
            </a:ext>
          </a:extLst>
        </p:spPr>
      </p:pic>
      <p:cxnSp>
        <p:nvCxnSpPr>
          <p:cNvPr id="5" name="Straight Arrow Connector 4"/>
          <p:cNvCxnSpPr>
            <a:stCxn id="2" idx="6"/>
          </p:cNvCxnSpPr>
          <p:nvPr/>
        </p:nvCxnSpPr>
        <p:spPr>
          <a:xfrm flipV="1">
            <a:off x="4591230" y="1524000"/>
            <a:ext cx="361770" cy="208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3356" y="76870"/>
            <a:ext cx="6629400" cy="608930"/>
          </a:xfrm>
        </p:spPr>
        <p:txBody>
          <a:bodyPr>
            <a:normAutofit fontScale="90000"/>
          </a:bodyPr>
          <a:lstStyle/>
          <a:p>
            <a:pPr eaLnBrk="1" hangingPunct="1"/>
            <a:r>
              <a:rPr lang="en-US" sz="3600" b="1" dirty="0" smtClean="0">
                <a:latin typeface="Times New Roman" pitchFamily="18" charset="0"/>
                <a:cs typeface="Times New Roman" pitchFamily="18" charset="0"/>
              </a:rPr>
              <a:t>Enrollee</a:t>
            </a:r>
            <a:r>
              <a:rPr lang="en-US" sz="3600" b="1" dirty="0" smtClean="0">
                <a:solidFill>
                  <a:schemeClr val="tx2"/>
                </a:solidFill>
                <a:latin typeface="Times New Roman" pitchFamily="18" charset="0"/>
                <a:cs typeface="Times New Roman" pitchFamily="18" charset="0"/>
              </a:rPr>
              <a:t>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12</a:t>
            </a:fld>
            <a:endParaRPr lang="en-US"/>
          </a:p>
        </p:txBody>
      </p:sp>
      <p:sp>
        <p:nvSpPr>
          <p:cNvPr id="3" name="TextBox 2"/>
          <p:cNvSpPr txBox="1"/>
          <p:nvPr/>
        </p:nvSpPr>
        <p:spPr>
          <a:xfrm>
            <a:off x="7842490" y="1905000"/>
            <a:ext cx="1301510" cy="230832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next screen the enrollee will be asked to enter their personal, contact and citizenship information.</a:t>
            </a:r>
            <a:endParaRPr lang="en-US" sz="1600" dirty="0">
              <a:latin typeface="Calibri" panose="020F0502020204030204" pitchFamily="34" charset="0"/>
              <a:cs typeface="Calibri" panose="020F0502020204030204" pitchFamily="34" charset="0"/>
            </a:endParaRPr>
          </a:p>
        </p:txBody>
      </p:sp>
      <p:pic>
        <p:nvPicPr>
          <p:cNvPr id="9" name="Picture 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935231" y="-4147"/>
            <a:ext cx="1900555" cy="802005"/>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3"/>
          <a:srcRect l="6887" t="42609" r="7582" b="18545"/>
          <a:stretch/>
        </p:blipFill>
        <p:spPr bwMode="auto">
          <a:xfrm>
            <a:off x="4122126" y="685800"/>
            <a:ext cx="3724846" cy="609600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23405" t="6598" r="23634" b="57523"/>
          <a:stretch/>
        </p:blipFill>
        <p:spPr bwMode="auto">
          <a:xfrm>
            <a:off x="73356" y="685800"/>
            <a:ext cx="4010233" cy="609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867666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11631"/>
            <a:ext cx="6629400" cy="597969"/>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Travel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13</a:t>
            </a:fld>
            <a:endParaRPr lang="en-US"/>
          </a:p>
        </p:txBody>
      </p:sp>
      <p:sp>
        <p:nvSpPr>
          <p:cNvPr id="6" name="TextBox 5"/>
          <p:cNvSpPr txBox="1"/>
          <p:nvPr/>
        </p:nvSpPr>
        <p:spPr>
          <a:xfrm>
            <a:off x="6324600" y="1447800"/>
            <a:ext cx="251460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fourth screen the enrollee will be asked to enter their travel information.</a:t>
            </a:r>
            <a:endParaRPr lang="en-US" sz="1600" dirty="0">
              <a:latin typeface="Calibri" panose="020F0502020204030204" pitchFamily="34" charset="0"/>
              <a:cs typeface="Calibri" panose="020F0502020204030204" pitchFamily="34" charset="0"/>
            </a:endParaRPr>
          </a:p>
        </p:txBody>
      </p:sp>
      <p:pic>
        <p:nvPicPr>
          <p:cNvPr id="10" name="Picture 9"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907269" y="208597"/>
            <a:ext cx="1900555" cy="80200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3" cstate="print">
            <a:extLst>
              <a:ext uri="{28A0092B-C50C-407E-A947-70E740481C1C}">
                <a14:useLocalDpi xmlns:a14="http://schemas.microsoft.com/office/drawing/2010/main" val="0"/>
              </a:ext>
            </a:extLst>
          </a:blip>
          <a:srcRect l="23558" t="9375" r="23718" b="26570"/>
          <a:stretch/>
        </p:blipFill>
        <p:spPr bwMode="auto">
          <a:xfrm>
            <a:off x="990600" y="762000"/>
            <a:ext cx="4876800" cy="6019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63897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76200"/>
            <a:ext cx="6592571" cy="7467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Eligibility Questions and Waiver of Rights</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14</a:t>
            </a:fld>
            <a:endParaRPr lang="en-US" dirty="0"/>
          </a:p>
        </p:txBody>
      </p:sp>
      <p:sp>
        <p:nvSpPr>
          <p:cNvPr id="7" name="TextBox 6"/>
          <p:cNvSpPr txBox="1"/>
          <p:nvPr/>
        </p:nvSpPr>
        <p:spPr>
          <a:xfrm>
            <a:off x="6096000" y="2504759"/>
            <a:ext cx="2514600" cy="2062103"/>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fifth screen the enrollee will be asked a series of eligibility questions.  This page includes a drop down menu where the enrollee can select Yes or No to each question.</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07269" y="208597"/>
            <a:ext cx="1900555" cy="80200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a:srcRect l="23718" t="12320" r="23558" b="14366"/>
          <a:stretch/>
        </p:blipFill>
        <p:spPr bwMode="auto">
          <a:xfrm>
            <a:off x="609600" y="1109287"/>
            <a:ext cx="5257800" cy="5596313"/>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705601" cy="824417"/>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Review- Travel Document Information</a:t>
            </a:r>
          </a:p>
        </p:txBody>
      </p:sp>
      <p:sp>
        <p:nvSpPr>
          <p:cNvPr id="4" name="Slide Number Placeholder 3"/>
          <p:cNvSpPr>
            <a:spLocks noGrp="1"/>
          </p:cNvSpPr>
          <p:nvPr>
            <p:ph type="sldNum" sz="quarter" idx="12"/>
          </p:nvPr>
        </p:nvSpPr>
        <p:spPr>
          <a:xfrm>
            <a:off x="8458200" y="6446837"/>
            <a:ext cx="565159" cy="365125"/>
          </a:xfrm>
        </p:spPr>
        <p:txBody>
          <a:bodyPr/>
          <a:lstStyle/>
          <a:p>
            <a:pPr>
              <a:defRPr/>
            </a:pPr>
            <a:fld id="{B3BC0DEB-0F15-49E6-B763-179FDA4D24D3}" type="slidenum">
              <a:rPr lang="en-US"/>
              <a:pPr>
                <a:defRPr/>
              </a:pPr>
              <a:t>15</a:t>
            </a:fld>
            <a:endParaRPr lang="en-US" dirty="0"/>
          </a:p>
        </p:txBody>
      </p:sp>
      <p:sp>
        <p:nvSpPr>
          <p:cNvPr id="8" name="TextBox 7"/>
          <p:cNvSpPr txBox="1"/>
          <p:nvPr/>
        </p:nvSpPr>
        <p:spPr>
          <a:xfrm>
            <a:off x="5867400" y="1752600"/>
            <a:ext cx="2209800" cy="378565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final page the enrollee will be given the option to review and edit their enrollment before they submit it.  To complete this part of the enrollment the enrollee must select the “Confirm &amp; Continue” icon on each section.  The enrollee will also be given the option to edit each portion of their application.</a:t>
            </a:r>
            <a:endParaRPr lang="en-US" sz="1600" dirty="0">
              <a:latin typeface="Calibri" panose="020F0502020204030204" pitchFamily="34" charset="0"/>
              <a:cs typeface="Calibri" panose="020F0502020204030204" pitchFamily="34" charset="0"/>
            </a:endParaRPr>
          </a:p>
        </p:txBody>
      </p:sp>
      <p:pic>
        <p:nvPicPr>
          <p:cNvPr id="13" name="Picture 12"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4"/>
          <a:srcRect l="23237" t="10099" r="23718" b="11804"/>
          <a:stretch/>
        </p:blipFill>
        <p:spPr bwMode="auto">
          <a:xfrm>
            <a:off x="609600" y="1066800"/>
            <a:ext cx="4876800" cy="57451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549708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a:t>
            </a:r>
            <a:r>
              <a:rPr lang="en-US" sz="3600" b="1" dirty="0" smtClean="0">
                <a:latin typeface="Times New Roman" pitchFamily="18" charset="0"/>
                <a:cs typeface="Times New Roman" pitchFamily="18" charset="0"/>
              </a:rPr>
              <a:t>Enrollee</a:t>
            </a:r>
            <a:r>
              <a:rPr lang="en-US" sz="3600" b="1" dirty="0" smtClean="0">
                <a:solidFill>
                  <a:schemeClr val="tx2"/>
                </a:solidFill>
                <a:latin typeface="Times New Roman" pitchFamily="18" charset="0"/>
                <a:cs typeface="Times New Roman" pitchFamily="18" charset="0"/>
              </a:rPr>
              <a:t> Information</a:t>
            </a:r>
          </a:p>
        </p:txBody>
      </p:sp>
      <p:sp>
        <p:nvSpPr>
          <p:cNvPr id="4" name="Slide Number Placeholder 3"/>
          <p:cNvSpPr>
            <a:spLocks noGrp="1"/>
          </p:cNvSpPr>
          <p:nvPr>
            <p:ph type="sldNum" sz="quarter" idx="12"/>
          </p:nvPr>
        </p:nvSpPr>
        <p:spPr/>
        <p:txBody>
          <a:bodyPr/>
          <a:lstStyle/>
          <a:p>
            <a:pPr>
              <a:defRPr/>
            </a:pPr>
            <a:fld id="{B3BC0DEB-0F15-49E6-B763-179FDA4D24D3}" type="slidenum">
              <a:rPr lang="en-US"/>
              <a:pPr>
                <a:defRPr/>
              </a:pPr>
              <a:t>16</a:t>
            </a:fld>
            <a:endParaRPr lang="en-US"/>
          </a:p>
        </p:txBody>
      </p:sp>
      <p:pic>
        <p:nvPicPr>
          <p:cNvPr id="9" name="Picture 8"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4"/>
          <a:srcRect l="24038" t="7397" r="23878" b="8691"/>
          <a:stretch/>
        </p:blipFill>
        <p:spPr bwMode="auto">
          <a:xfrm>
            <a:off x="1752600" y="723900"/>
            <a:ext cx="3733800" cy="6035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382881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Travel Information</a:t>
            </a:r>
          </a:p>
        </p:txBody>
      </p:sp>
      <p:sp>
        <p:nvSpPr>
          <p:cNvPr id="4" name="Slide Number Placeholder 3"/>
          <p:cNvSpPr>
            <a:spLocks noGrp="1"/>
          </p:cNvSpPr>
          <p:nvPr>
            <p:ph type="sldNum" sz="quarter" idx="12"/>
          </p:nvPr>
        </p:nvSpPr>
        <p:spPr>
          <a:xfrm>
            <a:off x="8382000" y="6324600"/>
            <a:ext cx="565159" cy="365125"/>
          </a:xfrm>
        </p:spPr>
        <p:txBody>
          <a:bodyPr/>
          <a:lstStyle/>
          <a:p>
            <a:pPr>
              <a:defRPr/>
            </a:pPr>
            <a:fld id="{B3BC0DEB-0F15-49E6-B763-179FDA4D24D3}" type="slidenum">
              <a:rPr lang="en-US"/>
              <a:pPr>
                <a:defRPr/>
              </a:pPr>
              <a:t>17</a:t>
            </a:fld>
            <a:endParaRPr lang="en-US" dirty="0"/>
          </a:p>
        </p:txBody>
      </p:sp>
      <p:pic>
        <p:nvPicPr>
          <p:cNvPr id="10" name="Picture 9"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4"/>
          <a:srcRect l="23878" t="11875" r="23718" b="14105"/>
          <a:stretch/>
        </p:blipFill>
        <p:spPr bwMode="auto">
          <a:xfrm>
            <a:off x="1600200" y="990600"/>
            <a:ext cx="4724400" cy="5546724"/>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Eligibility Questions</a:t>
            </a:r>
          </a:p>
        </p:txBody>
      </p:sp>
      <p:sp>
        <p:nvSpPr>
          <p:cNvPr id="4" name="Slide Number Placeholder 3"/>
          <p:cNvSpPr>
            <a:spLocks noGrp="1"/>
          </p:cNvSpPr>
          <p:nvPr>
            <p:ph type="sldNum" sz="quarter" idx="12"/>
          </p:nvPr>
        </p:nvSpPr>
        <p:spPr>
          <a:xfrm>
            <a:off x="8382000" y="6324600"/>
            <a:ext cx="565159" cy="365125"/>
          </a:xfrm>
        </p:spPr>
        <p:txBody>
          <a:bodyPr/>
          <a:lstStyle/>
          <a:p>
            <a:pPr>
              <a:defRPr/>
            </a:pPr>
            <a:fld id="{B3BC0DEB-0F15-49E6-B763-179FDA4D24D3}" type="slidenum">
              <a:rPr lang="en-US"/>
              <a:pPr>
                <a:defRPr/>
              </a:pPr>
              <a:t>18</a:t>
            </a:fld>
            <a:endParaRPr lang="en-US" dirty="0"/>
          </a:p>
        </p:txBody>
      </p:sp>
      <p:pic>
        <p:nvPicPr>
          <p:cNvPr id="6" name="Picture 5"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4"/>
          <a:srcRect l="23267" t="67264" r="23681" b="10082"/>
          <a:stretch/>
        </p:blipFill>
        <p:spPr bwMode="auto">
          <a:xfrm>
            <a:off x="4572001" y="1289217"/>
            <a:ext cx="4375158" cy="1987383"/>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800600" y="3657600"/>
            <a:ext cx="3940179" cy="1077218"/>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At the end of the review process the enrollee needs to click the Certification check box before they can </a:t>
            </a:r>
            <a:r>
              <a:rPr lang="en-US" sz="1600" dirty="0" smtClean="0">
                <a:latin typeface="Calibri" panose="020F0502020204030204" pitchFamily="34" charset="0"/>
                <a:cs typeface="Calibri" panose="020F0502020204030204" pitchFamily="34" charset="0"/>
              </a:rPr>
              <a:t>submit their enrollment request.</a:t>
            </a:r>
            <a:endParaRPr lang="en-US" sz="1600" dirty="0">
              <a:latin typeface="Calibri" panose="020F0502020204030204" pitchFamily="34" charset="0"/>
              <a:cs typeface="Calibri" panose="020F0502020204030204" pitchFamily="34" charset="0"/>
            </a:endParaRPr>
          </a:p>
        </p:txBody>
      </p:sp>
      <p:pic>
        <p:nvPicPr>
          <p:cNvPr id="8" name="Picture 7"/>
          <p:cNvPicPr/>
          <p:nvPr/>
        </p:nvPicPr>
        <p:blipFill rotWithShape="1">
          <a:blip r:embed="rId5"/>
          <a:srcRect l="23878" t="8649" r="23718" b="9972"/>
          <a:stretch/>
        </p:blipFill>
        <p:spPr bwMode="auto">
          <a:xfrm>
            <a:off x="292038" y="691549"/>
            <a:ext cx="4097713" cy="60534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72607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0" y="76200"/>
            <a:ext cx="6651625" cy="646331"/>
          </a:xfrm>
        </p:spPr>
        <p:txBody>
          <a:bodyPr wrap="square">
            <a:spAutoFit/>
          </a:bodyPr>
          <a:lstStyle/>
          <a:p>
            <a:pPr eaLnBrk="1" hangingPunct="1"/>
            <a:r>
              <a:rPr lang="en-US" sz="3600" b="1" dirty="0" smtClean="0">
                <a:latin typeface="Times New Roman" pitchFamily="18" charset="0"/>
                <a:cs typeface="Times New Roman" pitchFamily="18" charset="0"/>
              </a:rPr>
              <a:t>Enrollment</a:t>
            </a:r>
            <a:r>
              <a:rPr lang="en-US" sz="3600" b="1" dirty="0" smtClean="0">
                <a:solidFill>
                  <a:schemeClr val="tx2"/>
                </a:solidFill>
                <a:latin typeface="Times New Roman" pitchFamily="18" charset="0"/>
                <a:cs typeface="Times New Roman" pitchFamily="18" charset="0"/>
              </a:rPr>
              <a:t> Status Page (Single)</a:t>
            </a:r>
          </a:p>
        </p:txBody>
      </p:sp>
      <p:sp>
        <p:nvSpPr>
          <p:cNvPr id="4" name="Slide Number Placeholder 3"/>
          <p:cNvSpPr>
            <a:spLocks noGrp="1"/>
          </p:cNvSpPr>
          <p:nvPr>
            <p:ph type="sldNum" sz="quarter" idx="12"/>
          </p:nvPr>
        </p:nvSpPr>
        <p:spPr>
          <a:xfrm>
            <a:off x="6553200" y="6324600"/>
            <a:ext cx="2133600" cy="365125"/>
          </a:xfrm>
        </p:spPr>
        <p:txBody>
          <a:bodyPr/>
          <a:lstStyle/>
          <a:p>
            <a:pPr>
              <a:defRPr/>
            </a:pPr>
            <a:fld id="{B3927837-584B-47BD-A1C1-B1EDC8577661}" type="slidenum">
              <a:rPr lang="en-US"/>
              <a:pPr>
                <a:defRPr/>
              </a:pPr>
              <a:t>19</a:t>
            </a:fld>
            <a:endParaRPr lang="en-US" dirty="0"/>
          </a:p>
        </p:txBody>
      </p:sp>
      <p:sp>
        <p:nvSpPr>
          <p:cNvPr id="3" name="TextBox 2"/>
          <p:cNvSpPr txBox="1"/>
          <p:nvPr/>
        </p:nvSpPr>
        <p:spPr>
          <a:xfrm>
            <a:off x="6723701" y="1676400"/>
            <a:ext cx="2133600" cy="378565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selecting “Confirm and Continue” on each drop down menu on the Enrollment Review page the applicant will be taken to the Enrollment submission page.  From this page the enrollee can print, view, or update their enrollment. They must click on ‘Submit’ to continue with the enrollment.</a:t>
            </a:r>
            <a:endParaRPr lang="en-US" sz="1600" dirty="0">
              <a:latin typeface="Calibri" panose="020F0502020204030204" pitchFamily="34" charset="0"/>
              <a:cs typeface="Calibri" panose="020F0502020204030204" pitchFamily="34" charset="0"/>
            </a:endParaRPr>
          </a:p>
        </p:txBody>
      </p:sp>
      <p:pic>
        <p:nvPicPr>
          <p:cNvPr id="9" name="Picture 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3"/>
          <a:srcRect l="23718" t="19198" r="23718" b="13449"/>
          <a:stretch/>
        </p:blipFill>
        <p:spPr bwMode="auto">
          <a:xfrm>
            <a:off x="685800" y="1371600"/>
            <a:ext cx="5840506" cy="4190658"/>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04800" y="838200"/>
            <a:ext cx="2438401" cy="6858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Entire Welcome Page</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2</a:t>
            </a:fld>
            <a:endParaRPr lang="en-US"/>
          </a:p>
        </p:txBody>
      </p:sp>
      <p:pic>
        <p:nvPicPr>
          <p:cNvPr id="5" name="Picture 4"/>
          <p:cNvPicPr/>
          <p:nvPr/>
        </p:nvPicPr>
        <p:blipFill>
          <a:blip r:embed="rId3"/>
          <a:stretch>
            <a:fillRect/>
          </a:stretch>
        </p:blipFill>
        <p:spPr>
          <a:xfrm>
            <a:off x="1941909" y="0"/>
            <a:ext cx="5943600" cy="6858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26988" y="10998"/>
            <a:ext cx="5688012"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Creating a Group (Step 1)</a:t>
            </a:r>
          </a:p>
        </p:txBody>
      </p:sp>
      <p:sp>
        <p:nvSpPr>
          <p:cNvPr id="4" name="Slide Number Placeholder 3"/>
          <p:cNvSpPr>
            <a:spLocks noGrp="1"/>
          </p:cNvSpPr>
          <p:nvPr>
            <p:ph type="sldNum" sz="quarter" idx="12"/>
          </p:nvPr>
        </p:nvSpPr>
        <p:spPr>
          <a:xfrm>
            <a:off x="8305800" y="6248400"/>
            <a:ext cx="565159" cy="365125"/>
          </a:xfrm>
        </p:spPr>
        <p:txBody>
          <a:bodyPr/>
          <a:lstStyle/>
          <a:p>
            <a:pPr>
              <a:defRPr/>
            </a:pPr>
            <a:fld id="{7D4655CF-F89C-444F-BCE9-8EE32BE896E4}" type="slidenum">
              <a:rPr lang="en-US"/>
              <a:pPr>
                <a:defRPr/>
              </a:pPr>
              <a:t>20</a:t>
            </a:fld>
            <a:endParaRPr lang="en-US" dirty="0"/>
          </a:p>
        </p:txBody>
      </p:sp>
      <p:sp>
        <p:nvSpPr>
          <p:cNvPr id="3" name="TextBox 2"/>
          <p:cNvSpPr txBox="1"/>
          <p:nvPr/>
        </p:nvSpPr>
        <p:spPr>
          <a:xfrm>
            <a:off x="45218" y="4381919"/>
            <a:ext cx="4298182"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Submitting an enrollment for multiple individuals is similar to enrolling for an individual except that the enrollee would select “Group of Enrollments” instead of “Individual Enrollment” on the main menu.  When the group option is chosen the enrollee will be asked to enter information for the group point of contact.</a:t>
            </a:r>
            <a:endParaRPr lang="en-US" sz="1600" dirty="0">
              <a:latin typeface="Calibri" panose="020F0502020204030204" pitchFamily="34" charset="0"/>
              <a:cs typeface="Calibri" panose="020F0502020204030204" pitchFamily="34" charset="0"/>
            </a:endParaRPr>
          </a:p>
        </p:txBody>
      </p:sp>
      <p:pic>
        <p:nvPicPr>
          <p:cNvPr id="15" name="Picture 14"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40224" y="25587"/>
            <a:ext cx="1900555" cy="802005"/>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rotWithShape="1">
          <a:blip r:embed="rId3"/>
          <a:srcRect l="30785" t="17647" r="25185" b="61518"/>
          <a:stretch/>
        </p:blipFill>
        <p:spPr bwMode="auto">
          <a:xfrm>
            <a:off x="45218" y="964929"/>
            <a:ext cx="4298183" cy="1165871"/>
          </a:xfrm>
          <a:prstGeom prst="rect">
            <a:avLst/>
          </a:prstGeom>
          <a:ln>
            <a:solidFill>
              <a:schemeClr val="tx1"/>
            </a:solidFill>
          </a:ln>
          <a:extLst>
            <a:ext uri="{53640926-AAD7-44D8-BBD7-CCE9431645EC}">
              <a14:shadowObscured xmlns:a14="http://schemas.microsoft.com/office/drawing/2010/main"/>
            </a:ext>
          </a:extLst>
        </p:spPr>
      </p:pic>
      <p:pic>
        <p:nvPicPr>
          <p:cNvPr id="19" name="Picture 18"/>
          <p:cNvPicPr/>
          <p:nvPr/>
        </p:nvPicPr>
        <p:blipFill rotWithShape="1">
          <a:blip r:embed="rId4"/>
          <a:srcRect l="22757" t="5749" r="22139" b="57280"/>
          <a:stretch/>
        </p:blipFill>
        <p:spPr bwMode="auto">
          <a:xfrm>
            <a:off x="152400" y="2286000"/>
            <a:ext cx="4114800" cy="1828800"/>
          </a:xfrm>
          <a:prstGeom prst="rect">
            <a:avLst/>
          </a:prstGeom>
          <a:ln>
            <a:solidFill>
              <a:schemeClr val="tx1"/>
            </a:solidFill>
          </a:ln>
          <a:extLst>
            <a:ext uri="{53640926-AAD7-44D8-BBD7-CCE9431645EC}">
              <a14:shadowObscured xmlns:a14="http://schemas.microsoft.com/office/drawing/2010/main"/>
            </a:ext>
          </a:extLst>
        </p:spPr>
      </p:pic>
      <p:pic>
        <p:nvPicPr>
          <p:cNvPr id="9" name="Picture 8"/>
          <p:cNvPicPr/>
          <p:nvPr/>
        </p:nvPicPr>
        <p:blipFill rotWithShape="1">
          <a:blip r:embed="rId5"/>
          <a:srcRect l="23398" t="1889" r="23718" b="18171"/>
          <a:stretch/>
        </p:blipFill>
        <p:spPr bwMode="auto">
          <a:xfrm>
            <a:off x="4419600" y="964928"/>
            <a:ext cx="4648200" cy="4597672"/>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5958" y="61646"/>
            <a:ext cx="6553200"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Creating a Group (Step 2)</a:t>
            </a:r>
            <a:endParaRPr lang="en-US" sz="3600" dirty="0" smtClean="0"/>
          </a:p>
        </p:txBody>
      </p:sp>
      <p:sp>
        <p:nvSpPr>
          <p:cNvPr id="4" name="Slide Number Placeholder 3"/>
          <p:cNvSpPr>
            <a:spLocks noGrp="1"/>
          </p:cNvSpPr>
          <p:nvPr>
            <p:ph type="sldNum" sz="quarter" idx="12"/>
          </p:nvPr>
        </p:nvSpPr>
        <p:spPr/>
        <p:txBody>
          <a:bodyPr/>
          <a:lstStyle/>
          <a:p>
            <a:pPr>
              <a:defRPr/>
            </a:pPr>
            <a:fld id="{C986B76F-EC78-42C5-92E7-3B019D4E2C7F}" type="slidenum">
              <a:rPr lang="en-US"/>
              <a:pPr>
                <a:defRPr/>
              </a:pPr>
              <a:t>21</a:t>
            </a:fld>
            <a:endParaRPr lang="en-US"/>
          </a:p>
        </p:txBody>
      </p:sp>
      <p:pic>
        <p:nvPicPr>
          <p:cNvPr id="15" name="Picture 14"/>
          <p:cNvPicPr/>
          <p:nvPr/>
        </p:nvPicPr>
        <p:blipFill rotWithShape="1">
          <a:blip r:embed="rId2"/>
          <a:srcRect l="61275" t="58699" r="17246" b="37345"/>
          <a:stretch/>
        </p:blipFill>
        <p:spPr bwMode="auto">
          <a:xfrm>
            <a:off x="304800" y="851259"/>
            <a:ext cx="1524000" cy="450037"/>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6096000" y="2057400"/>
            <a:ext cx="2895600"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filling in the group point of contact information and selecting “Continue” the group number will be displayed along with the group point of contact information. This page can be printed for future reference.</a:t>
            </a:r>
            <a:endParaRPr lang="en-US" sz="1600" dirty="0">
              <a:latin typeface="Calibri" panose="020F0502020204030204" pitchFamily="34" charset="0"/>
              <a:cs typeface="Calibri" panose="020F0502020204030204" pitchFamily="34" charset="0"/>
            </a:endParaRPr>
          </a:p>
        </p:txBody>
      </p:sp>
      <p:sp>
        <p:nvSpPr>
          <p:cNvPr id="3" name="Oval 2"/>
          <p:cNvSpPr/>
          <p:nvPr/>
        </p:nvSpPr>
        <p:spPr>
          <a:xfrm>
            <a:off x="304800" y="873533"/>
            <a:ext cx="1524000" cy="405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3878" t="19513" r="23878" b="25094"/>
          <a:stretch/>
        </p:blipFill>
        <p:spPr bwMode="auto">
          <a:xfrm>
            <a:off x="304800" y="1752600"/>
            <a:ext cx="5486400" cy="4130676"/>
          </a:xfrm>
          <a:prstGeom prst="rect">
            <a:avLst/>
          </a:prstGeom>
          <a:ln>
            <a:noFill/>
          </a:ln>
          <a:extLst>
            <a:ext uri="{53640926-AAD7-44D8-BBD7-CCE9431645EC}">
              <a14:shadowObscured xmlns:a14="http://schemas.microsoft.com/office/drawing/2010/main"/>
            </a:ext>
          </a:extLst>
        </p:spPr>
      </p:pic>
      <p:cxnSp>
        <p:nvCxnSpPr>
          <p:cNvPr id="6" name="Straight Arrow Connector 5"/>
          <p:cNvCxnSpPr>
            <a:stCxn id="3" idx="5"/>
          </p:cNvCxnSpPr>
          <p:nvPr/>
        </p:nvCxnSpPr>
        <p:spPr>
          <a:xfrm>
            <a:off x="1605615" y="1219638"/>
            <a:ext cx="146985" cy="10663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77546" y="76200"/>
            <a:ext cx="6540500" cy="9906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Creating a Group by adding a New </a:t>
            </a:r>
            <a:r>
              <a:rPr lang="en-US" sz="3600" b="1" dirty="0" smtClean="0">
                <a:latin typeface="Times New Roman" pitchFamily="18" charset="0"/>
                <a:cs typeface="Times New Roman" pitchFamily="18" charset="0"/>
              </a:rPr>
              <a:t>Enrollment</a:t>
            </a:r>
            <a:endParaRPr lang="en-US" sz="3600" b="1" dirty="0" smtClean="0"/>
          </a:p>
        </p:txBody>
      </p:sp>
      <p:sp>
        <p:nvSpPr>
          <p:cNvPr id="4" name="Slide Number Placeholder 3"/>
          <p:cNvSpPr>
            <a:spLocks noGrp="1"/>
          </p:cNvSpPr>
          <p:nvPr>
            <p:ph type="sldNum" sz="quarter" idx="12"/>
          </p:nvPr>
        </p:nvSpPr>
        <p:spPr>
          <a:xfrm>
            <a:off x="8534400" y="6400800"/>
            <a:ext cx="565159" cy="365125"/>
          </a:xfrm>
        </p:spPr>
        <p:txBody>
          <a:bodyPr/>
          <a:lstStyle/>
          <a:p>
            <a:pPr>
              <a:defRPr/>
            </a:pPr>
            <a:fld id="{FCFBE968-7B98-4987-AB18-FF3E5711F082}" type="slidenum">
              <a:rPr lang="en-US"/>
              <a:pPr>
                <a:defRPr/>
              </a:pPr>
              <a:t>22</a:t>
            </a:fld>
            <a:endParaRPr lang="en-US" dirty="0"/>
          </a:p>
        </p:txBody>
      </p:sp>
      <p:sp>
        <p:nvSpPr>
          <p:cNvPr id="3" name="TextBox 2"/>
          <p:cNvSpPr txBox="1"/>
          <p:nvPr/>
        </p:nvSpPr>
        <p:spPr>
          <a:xfrm>
            <a:off x="6586670" y="2057400"/>
            <a:ext cx="2057400" cy="255454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To add a new enrollment to the group, the enrollee would select “Add New Enrollment”.  From here the enrollee will be taken to the beginning of the enrollment process.</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3"/>
          <a:srcRect l="24038" t="1573" r="23878" b="34537"/>
          <a:stretch/>
        </p:blipFill>
        <p:spPr bwMode="auto">
          <a:xfrm>
            <a:off x="457200" y="2330825"/>
            <a:ext cx="5257800" cy="445722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srcRect l="4487" t="43800" r="4006" b="44741"/>
          <a:stretch/>
        </p:blipFill>
        <p:spPr bwMode="auto">
          <a:xfrm>
            <a:off x="247922" y="1133474"/>
            <a:ext cx="5848078" cy="1000125"/>
          </a:xfrm>
          <a:prstGeom prst="rect">
            <a:avLst/>
          </a:prstGeom>
          <a:ln>
            <a:noFill/>
          </a:ln>
          <a:extLst>
            <a:ext uri="{53640926-AAD7-44D8-BBD7-CCE9431645EC}">
              <a14:shadowObscured xmlns:a14="http://schemas.microsoft.com/office/drawing/2010/main"/>
            </a:ext>
          </a:extLst>
        </p:spPr>
      </p:pic>
      <p:sp>
        <p:nvSpPr>
          <p:cNvPr id="5" name="Oval 4"/>
          <p:cNvSpPr/>
          <p:nvPr/>
        </p:nvSpPr>
        <p:spPr>
          <a:xfrm>
            <a:off x="2133600" y="1676400"/>
            <a:ext cx="2057400" cy="457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a:xfrm>
            <a:off x="0" y="32773"/>
            <a:ext cx="6657975" cy="1200329"/>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Creating a Group by adding </a:t>
            </a:r>
            <a:r>
              <a:rPr lang="en-US" sz="3600" b="1" dirty="0" smtClean="0">
                <a:latin typeface="Times New Roman" pitchFamily="18" charset="0"/>
                <a:cs typeface="Times New Roman" pitchFamily="18" charset="0"/>
              </a:rPr>
              <a:t>an existing</a:t>
            </a:r>
            <a:r>
              <a:rPr lang="en-US" sz="3600" b="1" dirty="0" smtClean="0">
                <a:solidFill>
                  <a:schemeClr val="tx2"/>
                </a:solidFill>
                <a:latin typeface="Times New Roman" pitchFamily="18" charset="0"/>
                <a:cs typeface="Times New Roman" pitchFamily="18" charset="0"/>
              </a:rPr>
              <a:t> Enrollment</a:t>
            </a:r>
            <a:endParaRPr lang="en-US" sz="3600" dirty="0" smtClean="0"/>
          </a:p>
        </p:txBody>
      </p:sp>
      <p:sp>
        <p:nvSpPr>
          <p:cNvPr id="4" name="Slide Number Placeholder 3"/>
          <p:cNvSpPr txBox="1">
            <a:spLocks noGrp="1"/>
          </p:cNvSpPr>
          <p:nvPr/>
        </p:nvSpPr>
        <p:spPr>
          <a:xfrm>
            <a:off x="8610600" y="6324600"/>
            <a:ext cx="381000" cy="365125"/>
          </a:xfrm>
          <a:prstGeom prst="rect">
            <a:avLst/>
          </a:prstGeom>
          <a:noFill/>
        </p:spPr>
        <p:txBody>
          <a:bodyPr anchor="ctr"/>
          <a:lstStyle/>
          <a:p>
            <a:pPr algn="r" fontAlgn="auto">
              <a:spcBef>
                <a:spcPts val="0"/>
              </a:spcBef>
              <a:spcAft>
                <a:spcPts val="0"/>
              </a:spcAft>
              <a:defRPr/>
            </a:pPr>
            <a:fld id="{EC4E68E9-A0FF-4D79-BF4B-FBD1FF92AA5B}" type="slidenum">
              <a:rPr lang="en-US" sz="1200">
                <a:solidFill>
                  <a:schemeClr val="tx1">
                    <a:tint val="75000"/>
                  </a:schemeClr>
                </a:solidFill>
                <a:latin typeface="+mn-lt"/>
              </a:rPr>
              <a:pPr algn="r" fontAlgn="auto">
                <a:spcBef>
                  <a:spcPts val="0"/>
                </a:spcBef>
                <a:spcAft>
                  <a:spcPts val="0"/>
                </a:spcAft>
                <a:defRPr/>
              </a:pPr>
              <a:t>23</a:t>
            </a:fld>
            <a:endParaRPr lang="en-US" sz="1200" dirty="0">
              <a:solidFill>
                <a:schemeClr val="tx1">
                  <a:tint val="75000"/>
                </a:schemeClr>
              </a:solidFill>
              <a:latin typeface="+mn-lt"/>
            </a:endParaRPr>
          </a:p>
        </p:txBody>
      </p:sp>
      <p:sp>
        <p:nvSpPr>
          <p:cNvPr id="8" name="TextBox 7"/>
          <p:cNvSpPr txBox="1"/>
          <p:nvPr/>
        </p:nvSpPr>
        <p:spPr>
          <a:xfrm>
            <a:off x="274782" y="2657852"/>
            <a:ext cx="2819400" cy="353943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To add an existing enrollment to the group, the applicant would select “Add Enrollment”.  From here the enrollee will be directed to retrieve an existing enrollment by entering their personal data.  If the enrollee does not know the enrollment number they can retrieve it by entering in the enrollee’s passport information.  After these actions are taken the “Retrieve Enrollment” icon should be selected.</a:t>
            </a:r>
            <a:endParaRPr lang="en-US" sz="1600" dirty="0">
              <a:latin typeface="Calibri" panose="020F0502020204030204" pitchFamily="34" charset="0"/>
              <a:cs typeface="Calibri" panose="020F0502020204030204" pitchFamily="34" charset="0"/>
            </a:endParaRPr>
          </a:p>
        </p:txBody>
      </p:sp>
      <p:pic>
        <p:nvPicPr>
          <p:cNvPr id="19" name="Picture 18"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4"/>
          <a:srcRect l="23558" t="18884" r="23558" b="25724"/>
          <a:stretch/>
        </p:blipFill>
        <p:spPr bwMode="auto">
          <a:xfrm>
            <a:off x="3352800" y="2657852"/>
            <a:ext cx="4867275" cy="3124200"/>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5"/>
          <a:srcRect l="4487" t="43800" r="4006" b="44741"/>
          <a:stretch/>
        </p:blipFill>
        <p:spPr bwMode="auto">
          <a:xfrm>
            <a:off x="533400" y="1499032"/>
            <a:ext cx="5848078" cy="1000125"/>
          </a:xfrm>
          <a:prstGeom prst="rect">
            <a:avLst/>
          </a:prstGeom>
          <a:ln>
            <a:noFill/>
          </a:ln>
          <a:extLst>
            <a:ext uri="{53640926-AAD7-44D8-BBD7-CCE9431645EC}">
              <a14:shadowObscured xmlns:a14="http://schemas.microsoft.com/office/drawing/2010/main"/>
            </a:ext>
          </a:extLst>
        </p:spPr>
      </p:pic>
      <p:sp>
        <p:nvSpPr>
          <p:cNvPr id="3" name="Oval 2"/>
          <p:cNvSpPr/>
          <p:nvPr/>
        </p:nvSpPr>
        <p:spPr>
          <a:xfrm>
            <a:off x="4495800" y="2133600"/>
            <a:ext cx="1885678"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6417"/>
            <a:ext cx="6658777" cy="646331"/>
          </a:xfrm>
        </p:spPr>
        <p:txBody>
          <a:bodyPr wrap="square">
            <a:spAutoFit/>
          </a:bodyPr>
          <a:lstStyle/>
          <a:p>
            <a:pPr eaLnBrk="1" hangingPunct="1"/>
            <a:r>
              <a:rPr lang="en-US" sz="3600" b="1" dirty="0" smtClean="0">
                <a:latin typeface="Times New Roman" pitchFamily="18" charset="0"/>
                <a:cs typeface="Times New Roman" pitchFamily="18" charset="0"/>
              </a:rPr>
              <a:t>Enrollment </a:t>
            </a:r>
            <a:r>
              <a:rPr lang="en-US" sz="3600" b="1" dirty="0" smtClean="0">
                <a:solidFill>
                  <a:schemeClr val="tx2"/>
                </a:solidFill>
                <a:latin typeface="Times New Roman" pitchFamily="18" charset="0"/>
                <a:cs typeface="Times New Roman" pitchFamily="18" charset="0"/>
              </a:rPr>
              <a:t>Status Page (Group)</a:t>
            </a:r>
            <a:endParaRPr lang="en-US" sz="3600" dirty="0" smtClean="0"/>
          </a:p>
        </p:txBody>
      </p:sp>
      <p:sp>
        <p:nvSpPr>
          <p:cNvPr id="4" name="Slide Number Placeholder 3"/>
          <p:cNvSpPr>
            <a:spLocks noGrp="1"/>
          </p:cNvSpPr>
          <p:nvPr>
            <p:ph type="sldNum" sz="quarter" idx="12"/>
          </p:nvPr>
        </p:nvSpPr>
        <p:spPr>
          <a:xfrm>
            <a:off x="8502640" y="6400800"/>
            <a:ext cx="565159" cy="365125"/>
          </a:xfrm>
        </p:spPr>
        <p:txBody>
          <a:bodyPr/>
          <a:lstStyle/>
          <a:p>
            <a:pPr>
              <a:defRPr/>
            </a:pPr>
            <a:fld id="{5425F47B-794C-46DF-AE7D-AECD3250B5A1}" type="slidenum">
              <a:rPr lang="en-US"/>
              <a:pPr>
                <a:defRPr/>
              </a:pPr>
              <a:t>24</a:t>
            </a:fld>
            <a:endParaRPr lang="en-US"/>
          </a:p>
        </p:txBody>
      </p:sp>
      <p:sp>
        <p:nvSpPr>
          <p:cNvPr id="11" name="TextBox 10"/>
          <p:cNvSpPr txBox="1"/>
          <p:nvPr/>
        </p:nvSpPr>
        <p:spPr>
          <a:xfrm>
            <a:off x="6324600" y="1981200"/>
            <a:ext cx="2715124"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adding an enrollment to a group, the enrollee will be able to add additional enrollments to the group before submitting their applications.</a:t>
            </a:r>
            <a:endParaRPr lang="en-US" sz="1600" dirty="0">
              <a:latin typeface="Calibri" panose="020F0502020204030204" pitchFamily="34" charset="0"/>
              <a:cs typeface="Calibri" panose="020F0502020204030204" pitchFamily="34" charset="0"/>
            </a:endParaRPr>
          </a:p>
        </p:txBody>
      </p:sp>
      <p:pic>
        <p:nvPicPr>
          <p:cNvPr id="8" name="Picture 7"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3"/>
          <a:srcRect l="22916" t="10099" r="23237" b="30298"/>
          <a:stretch/>
        </p:blipFill>
        <p:spPr bwMode="auto">
          <a:xfrm>
            <a:off x="685800" y="1066800"/>
            <a:ext cx="5181600" cy="54864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9050" y="0"/>
            <a:ext cx="5410200" cy="685800"/>
          </a:xfrm>
        </p:spPr>
        <p:txBody>
          <a:bodyPr/>
          <a:lstStyle/>
          <a:p>
            <a:pPr eaLnBrk="1" hangingPunct="1"/>
            <a:r>
              <a:rPr lang="en-US" sz="3600" b="1" dirty="0" smtClean="0">
                <a:solidFill>
                  <a:schemeClr val="tx2"/>
                </a:solidFill>
                <a:latin typeface="Times New Roman" pitchFamily="18" charset="0"/>
                <a:cs typeface="Times New Roman" pitchFamily="18" charset="0"/>
              </a:rPr>
              <a:t>Retrieve one Enrollment</a:t>
            </a:r>
          </a:p>
        </p:txBody>
      </p:sp>
      <p:sp>
        <p:nvSpPr>
          <p:cNvPr id="4" name="Slide Number Placeholder 3"/>
          <p:cNvSpPr>
            <a:spLocks noGrp="1"/>
          </p:cNvSpPr>
          <p:nvPr>
            <p:ph type="sldNum" sz="quarter" idx="12"/>
          </p:nvPr>
        </p:nvSpPr>
        <p:spPr>
          <a:xfrm>
            <a:off x="8483591" y="6400800"/>
            <a:ext cx="565159" cy="365125"/>
          </a:xfrm>
        </p:spPr>
        <p:txBody>
          <a:bodyPr/>
          <a:lstStyle/>
          <a:p>
            <a:pPr>
              <a:defRPr/>
            </a:pPr>
            <a:fld id="{E1FF5CC9-E77A-4F85-AF27-FA1C6700386A}" type="slidenum">
              <a:rPr lang="en-US"/>
              <a:pPr>
                <a:defRPr/>
              </a:pPr>
              <a:t>25</a:t>
            </a:fld>
            <a:endParaRPr lang="en-US" dirty="0"/>
          </a:p>
        </p:txBody>
      </p:sp>
      <p:sp>
        <p:nvSpPr>
          <p:cNvPr id="15" name="TextBox 14"/>
          <p:cNvSpPr txBox="1"/>
          <p:nvPr/>
        </p:nvSpPr>
        <p:spPr>
          <a:xfrm>
            <a:off x="61912" y="5235016"/>
            <a:ext cx="842167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An enrollee can check the status of an existing individual enrollment by selecting “Check Individual Status” under the “Check EVUS Status” menu button on the main page.  The enrollee will then be asked to enter in data related to the desired enrollment.  After the requested data is entered they will select “Retrieve Enrollment”.  If they do not know their enrollment number they can select the below option “I Do Not Know The Enrollment Number” option where they will be asked additional information so the system can retrieve their information.</a:t>
            </a:r>
            <a:endParaRPr lang="en-US" sz="1600" dirty="0">
              <a:latin typeface="Calibri" panose="020F0502020204030204" pitchFamily="34" charset="0"/>
              <a:cs typeface="Calibri" panose="020F0502020204030204" pitchFamily="34" charset="0"/>
            </a:endParaRPr>
          </a:p>
        </p:txBody>
      </p:sp>
      <p:pic>
        <p:nvPicPr>
          <p:cNvPr id="18" name="Picture 17"/>
          <p:cNvPicPr/>
          <p:nvPr/>
        </p:nvPicPr>
        <p:blipFill rotWithShape="1">
          <a:blip r:embed="rId2"/>
          <a:srcRect l="30956" t="17284" r="31429" b="64351"/>
          <a:stretch/>
        </p:blipFill>
        <p:spPr bwMode="auto">
          <a:xfrm>
            <a:off x="228600" y="838200"/>
            <a:ext cx="4114800" cy="1066800"/>
          </a:xfrm>
          <a:prstGeom prst="rect">
            <a:avLst/>
          </a:prstGeom>
          <a:ln>
            <a:noFill/>
          </a:ln>
          <a:extLst>
            <a:ext uri="{53640926-AAD7-44D8-BBD7-CCE9431645EC}">
              <a14:shadowObscured xmlns:a14="http://schemas.microsoft.com/office/drawing/2010/main"/>
            </a:ext>
          </a:extLst>
        </p:spPr>
      </p:pic>
      <p:sp>
        <p:nvSpPr>
          <p:cNvPr id="2" name="Oval 1"/>
          <p:cNvSpPr/>
          <p:nvPr/>
        </p:nvSpPr>
        <p:spPr>
          <a:xfrm>
            <a:off x="2286000" y="11430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4039" t="19198" r="23718" b="25409"/>
          <a:stretch/>
        </p:blipFill>
        <p:spPr bwMode="auto">
          <a:xfrm>
            <a:off x="1828800" y="2133600"/>
            <a:ext cx="5257800" cy="2832315"/>
          </a:xfrm>
          <a:prstGeom prst="rect">
            <a:avLst/>
          </a:prstGeom>
          <a:ln>
            <a:noFill/>
          </a:ln>
          <a:extLst>
            <a:ext uri="{53640926-AAD7-44D8-BBD7-CCE9431645EC}">
              <a14:shadowObscured xmlns:a14="http://schemas.microsoft.com/office/drawing/2010/main"/>
            </a:ext>
          </a:extLst>
        </p:spPr>
      </p:pic>
      <p:cxnSp>
        <p:nvCxnSpPr>
          <p:cNvPr id="5" name="Straight Arrow Connector 4"/>
          <p:cNvCxnSpPr>
            <a:stCxn id="2" idx="5"/>
          </p:cNvCxnSpPr>
          <p:nvPr/>
        </p:nvCxnSpPr>
        <p:spPr>
          <a:xfrm>
            <a:off x="3456734" y="1403163"/>
            <a:ext cx="886666" cy="8828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76200" y="57061"/>
            <a:ext cx="6583136" cy="1200329"/>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Retrieve a Group of Enrollments</a:t>
            </a:r>
          </a:p>
        </p:txBody>
      </p:sp>
      <p:sp>
        <p:nvSpPr>
          <p:cNvPr id="4" name="Slide Number Placeholder 3"/>
          <p:cNvSpPr>
            <a:spLocks noGrp="1"/>
          </p:cNvSpPr>
          <p:nvPr>
            <p:ph type="sldNum" sz="quarter" idx="12"/>
          </p:nvPr>
        </p:nvSpPr>
        <p:spPr>
          <a:xfrm>
            <a:off x="8550266" y="6400800"/>
            <a:ext cx="565159" cy="365125"/>
          </a:xfrm>
        </p:spPr>
        <p:txBody>
          <a:bodyPr/>
          <a:lstStyle/>
          <a:p>
            <a:pPr>
              <a:defRPr/>
            </a:pPr>
            <a:fld id="{CB7609B0-4BA6-4F85-B47C-F26443EFF3A0}" type="slidenum">
              <a:rPr lang="en-US"/>
              <a:pPr>
                <a:defRPr/>
              </a:pPr>
              <a:t>26</a:t>
            </a:fld>
            <a:endParaRPr lang="en-US" dirty="0"/>
          </a:p>
        </p:txBody>
      </p:sp>
      <p:sp>
        <p:nvSpPr>
          <p:cNvPr id="13" name="TextBox 12"/>
          <p:cNvSpPr txBox="1"/>
          <p:nvPr/>
        </p:nvSpPr>
        <p:spPr>
          <a:xfrm>
            <a:off x="5755149" y="1538803"/>
            <a:ext cx="3095625" cy="4031873"/>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An enrollee can check the status of a group of enrollments by selecting “Check Group Status” under the “Check EVUS Status” menu button on the main page.  The enrollee will then be asked to enter the group POC information.  After the requested data is entered they will select “Retrieve Group”. If </a:t>
            </a:r>
            <a:r>
              <a:rPr lang="en-US" sz="1600" dirty="0">
                <a:latin typeface="Calibri" panose="020F0502020204030204" pitchFamily="34" charset="0"/>
                <a:cs typeface="Calibri" panose="020F0502020204030204" pitchFamily="34" charset="0"/>
              </a:rPr>
              <a:t>they do not know their enrollment number they can select the below option “I Do Not Know </a:t>
            </a:r>
            <a:r>
              <a:rPr lang="en-US" sz="1600" dirty="0" smtClean="0">
                <a:latin typeface="Calibri" panose="020F0502020204030204" pitchFamily="34" charset="0"/>
                <a:cs typeface="Calibri" panose="020F0502020204030204" pitchFamily="34" charset="0"/>
              </a:rPr>
              <a:t>My Group ID” </a:t>
            </a:r>
            <a:r>
              <a:rPr lang="en-US" sz="1600" dirty="0">
                <a:latin typeface="Calibri" panose="020F0502020204030204" pitchFamily="34" charset="0"/>
                <a:cs typeface="Calibri" panose="020F0502020204030204" pitchFamily="34" charset="0"/>
              </a:rPr>
              <a:t>option where they will be asked additional information so the system can retrieve their </a:t>
            </a:r>
            <a:r>
              <a:rPr lang="en-US" sz="1600" dirty="0" smtClean="0">
                <a:latin typeface="Calibri" panose="020F0502020204030204" pitchFamily="34" charset="0"/>
                <a:cs typeface="Calibri" panose="020F0502020204030204" pitchFamily="34" charset="0"/>
              </a:rPr>
              <a:t>group ID.</a:t>
            </a: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pic>
        <p:nvPicPr>
          <p:cNvPr id="19" name="Picture 1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20" name="Picture 19"/>
          <p:cNvPicPr/>
          <p:nvPr/>
        </p:nvPicPr>
        <p:blipFill rotWithShape="1">
          <a:blip r:embed="rId3"/>
          <a:srcRect l="30956" t="17284" r="31429" b="64351"/>
          <a:stretch/>
        </p:blipFill>
        <p:spPr bwMode="auto">
          <a:xfrm>
            <a:off x="152400" y="1290078"/>
            <a:ext cx="4114800" cy="1066800"/>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4"/>
          <a:srcRect l="23964" t="18527" r="23175" b="24451"/>
          <a:stretch/>
        </p:blipFill>
        <p:spPr bwMode="auto">
          <a:xfrm>
            <a:off x="228328" y="2546493"/>
            <a:ext cx="5486672" cy="3244707"/>
          </a:xfrm>
          <a:prstGeom prst="rect">
            <a:avLst/>
          </a:prstGeom>
          <a:ln>
            <a:noFill/>
          </a:ln>
          <a:extLst>
            <a:ext uri="{53640926-AAD7-44D8-BBD7-CCE9431645EC}">
              <a14:shadowObscured xmlns:a14="http://schemas.microsoft.com/office/drawing/2010/main"/>
            </a:ext>
          </a:extLst>
        </p:spPr>
      </p:pic>
      <p:sp>
        <p:nvSpPr>
          <p:cNvPr id="2" name="Oval 1"/>
          <p:cNvSpPr/>
          <p:nvPr/>
        </p:nvSpPr>
        <p:spPr>
          <a:xfrm>
            <a:off x="2209800" y="1905000"/>
            <a:ext cx="1371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2" idx="5"/>
          </p:cNvCxnSpPr>
          <p:nvPr/>
        </p:nvCxnSpPr>
        <p:spPr>
          <a:xfrm>
            <a:off x="3380534" y="2100122"/>
            <a:ext cx="1420066" cy="6430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0" y="9525"/>
            <a:ext cx="4724400" cy="685800"/>
          </a:xfrm>
        </p:spPr>
        <p:txBody>
          <a:bodyPr/>
          <a:lstStyle/>
          <a:p>
            <a:pPr eaLnBrk="1" hangingPunct="1"/>
            <a:r>
              <a:rPr lang="en-US" sz="3600" b="1" dirty="0" smtClean="0">
                <a:solidFill>
                  <a:schemeClr val="tx2"/>
                </a:solidFill>
                <a:latin typeface="Times New Roman" pitchFamily="18" charset="0"/>
                <a:cs typeface="Times New Roman" pitchFamily="18" charset="0"/>
              </a:rPr>
              <a:t>Retrieving Group ID</a:t>
            </a:r>
          </a:p>
        </p:txBody>
      </p:sp>
      <p:sp>
        <p:nvSpPr>
          <p:cNvPr id="4" name="Slide Number Placeholder 3"/>
          <p:cNvSpPr>
            <a:spLocks noGrp="1"/>
          </p:cNvSpPr>
          <p:nvPr>
            <p:ph type="sldNum" sz="quarter" idx="12"/>
          </p:nvPr>
        </p:nvSpPr>
        <p:spPr/>
        <p:txBody>
          <a:bodyPr/>
          <a:lstStyle/>
          <a:p>
            <a:pPr>
              <a:defRPr/>
            </a:pPr>
            <a:fld id="{EA41A779-1CEF-407D-AE80-17BBDF677B42}" type="slidenum">
              <a:rPr lang="en-US"/>
              <a:pPr>
                <a:defRPr/>
              </a:pPr>
              <a:t>27</a:t>
            </a:fld>
            <a:endParaRPr lang="en-US"/>
          </a:p>
        </p:txBody>
      </p:sp>
      <p:sp>
        <p:nvSpPr>
          <p:cNvPr id="15" name="TextBox 14"/>
          <p:cNvSpPr txBox="1"/>
          <p:nvPr/>
        </p:nvSpPr>
        <p:spPr>
          <a:xfrm>
            <a:off x="5791200" y="2133600"/>
            <a:ext cx="3095625" cy="280076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If a group point of contact forgets their group ID they can retrieve it by selecting “I do not know my Group ID”.  Upon selecting this option they will be asked to enter in the group point of contact’s information.  After the requested data is entered they will click “Email Group ID”, which will prompt the system to send the group owner their group ID.</a:t>
            </a:r>
            <a:endParaRPr lang="en-US" sz="1600" dirty="0">
              <a:latin typeface="Calibri" panose="020F0502020204030204" pitchFamily="34" charset="0"/>
              <a:cs typeface="Calibri" panose="020F0502020204030204" pitchFamily="34" charset="0"/>
            </a:endParaRPr>
          </a:p>
        </p:txBody>
      </p:sp>
      <p:pic>
        <p:nvPicPr>
          <p:cNvPr id="12" name="Picture 11"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9" name="Picture 18"/>
          <p:cNvPicPr/>
          <p:nvPr/>
        </p:nvPicPr>
        <p:blipFill rotWithShape="1">
          <a:blip r:embed="rId3"/>
          <a:srcRect l="21921" t="19098" r="22922" b="28451"/>
          <a:stretch/>
        </p:blipFill>
        <p:spPr bwMode="auto">
          <a:xfrm>
            <a:off x="152400" y="1600200"/>
            <a:ext cx="5410200" cy="245766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445"/>
            <a:ext cx="6657975" cy="662355"/>
          </a:xfrm>
          <a:noFill/>
        </p:spPr>
        <p:txBody>
          <a:bodyPr>
            <a:normAutofit/>
          </a:bodyPr>
          <a:lstStyle/>
          <a:p>
            <a:r>
              <a:rPr lang="en-US" sz="3600" b="1" dirty="0" smtClean="0">
                <a:solidFill>
                  <a:schemeClr val="tx2"/>
                </a:solidFill>
                <a:latin typeface="Times New Roman" pitchFamily="18" charset="0"/>
                <a:cs typeface="Times New Roman" pitchFamily="18" charset="0"/>
              </a:rPr>
              <a:t>Updating Enrollment</a:t>
            </a:r>
            <a:endParaRPr lang="en-US" sz="3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458200" y="6400800"/>
            <a:ext cx="565159" cy="365125"/>
          </a:xfrm>
        </p:spPr>
        <p:txBody>
          <a:bodyPr/>
          <a:lstStyle/>
          <a:p>
            <a:pPr>
              <a:defRPr/>
            </a:pPr>
            <a:fld id="{7EE1CEA6-FECE-4D2C-BE18-AE7FF49167AB}" type="slidenum">
              <a:rPr lang="en-US" smtClean="0"/>
              <a:pPr>
                <a:defRPr/>
              </a:pPr>
              <a:t>28</a:t>
            </a:fld>
            <a:endParaRPr lang="en-US" dirty="0"/>
          </a:p>
        </p:txBody>
      </p:sp>
      <p:sp>
        <p:nvSpPr>
          <p:cNvPr id="16" name="TextBox 15"/>
          <p:cNvSpPr txBox="1"/>
          <p:nvPr/>
        </p:nvSpPr>
        <p:spPr>
          <a:xfrm>
            <a:off x="443432" y="3352800"/>
            <a:ext cx="3608936"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Enrollment Status page for an individual or group of enrollments, the enrollee has the option to update each submission.  This can be done by selecting the “Update” icon located next to each enrollment.</a:t>
            </a:r>
            <a:endParaRPr lang="en-US" sz="1600" dirty="0">
              <a:latin typeface="Calibri" panose="020F0502020204030204" pitchFamily="34" charset="0"/>
              <a:cs typeface="Calibri" panose="020F0502020204030204" pitchFamily="34" charset="0"/>
            </a:endParaRPr>
          </a:p>
        </p:txBody>
      </p:sp>
      <p:pic>
        <p:nvPicPr>
          <p:cNvPr id="11" name="Picture 10"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4"/>
          <a:srcRect l="22970" t="11594" r="23405" b="12264"/>
          <a:stretch/>
        </p:blipFill>
        <p:spPr bwMode="auto">
          <a:xfrm>
            <a:off x="4554769" y="1066800"/>
            <a:ext cx="4514865" cy="533399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5"/>
          <a:srcRect l="23878" t="9127" r="23558" b="49643"/>
          <a:stretch/>
        </p:blipFill>
        <p:spPr bwMode="auto">
          <a:xfrm>
            <a:off x="76200" y="1066800"/>
            <a:ext cx="4419600" cy="2057400"/>
          </a:xfrm>
          <a:prstGeom prst="rect">
            <a:avLst/>
          </a:prstGeom>
          <a:ln>
            <a:noFill/>
          </a:ln>
          <a:extLst>
            <a:ext uri="{53640926-AAD7-44D8-BBD7-CCE9431645EC}">
              <a14:shadowObscured xmlns:a14="http://schemas.microsoft.com/office/drawing/2010/main"/>
            </a:ext>
          </a:extLst>
        </p:spPr>
      </p:pic>
      <p:sp>
        <p:nvSpPr>
          <p:cNvPr id="5" name="Oval 4"/>
          <p:cNvSpPr/>
          <p:nvPr/>
        </p:nvSpPr>
        <p:spPr>
          <a:xfrm>
            <a:off x="3837404" y="274320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4"/>
          </p:cNvCxnSpPr>
          <p:nvPr/>
        </p:nvCxnSpPr>
        <p:spPr>
          <a:xfrm>
            <a:off x="3989804" y="3124200"/>
            <a:ext cx="1191796"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58203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276909"/>
            <a:ext cx="4800600" cy="646331"/>
          </a:xfrm>
          <a:noFill/>
        </p:spPr>
        <p:txBody>
          <a:bodyPr>
            <a:spAutoFit/>
          </a:bodyPr>
          <a:lstStyle/>
          <a:p>
            <a:pPr eaLnBrk="1" hangingPunct="1"/>
            <a:r>
              <a:rPr lang="en-US" sz="3600" b="1" smtClean="0">
                <a:solidFill>
                  <a:schemeClr val="tx2"/>
                </a:solidFill>
                <a:latin typeface="Times New Roman" pitchFamily="18" charset="0"/>
                <a:cs typeface="Times New Roman" pitchFamily="18" charset="0"/>
              </a:rPr>
              <a:t>Status- </a:t>
            </a:r>
            <a:r>
              <a:rPr lang="en-US" sz="3600" b="1" dirty="0" smtClean="0">
                <a:solidFill>
                  <a:schemeClr val="tx2"/>
                </a:solidFill>
                <a:latin typeface="Times New Roman" pitchFamily="18" charset="0"/>
                <a:cs typeface="Times New Roman" pitchFamily="18" charset="0"/>
              </a:rPr>
              <a:t>Pending</a:t>
            </a:r>
          </a:p>
        </p:txBody>
      </p:sp>
      <p:sp>
        <p:nvSpPr>
          <p:cNvPr id="4" name="Slide Number Placeholder 3"/>
          <p:cNvSpPr>
            <a:spLocks noGrp="1"/>
          </p:cNvSpPr>
          <p:nvPr>
            <p:ph type="sldNum" sz="quarter" idx="12"/>
          </p:nvPr>
        </p:nvSpPr>
        <p:spPr/>
        <p:txBody>
          <a:bodyPr/>
          <a:lstStyle/>
          <a:p>
            <a:pPr>
              <a:defRPr/>
            </a:pPr>
            <a:fld id="{4ECDEAAD-7598-45F7-84BE-B2F24D85BA94}" type="slidenum">
              <a:rPr lang="en-US"/>
              <a:pPr>
                <a:defRPr/>
              </a:pPr>
              <a:t>29</a:t>
            </a:fld>
            <a:endParaRPr lang="en-US"/>
          </a:p>
        </p:txBody>
      </p:sp>
      <p:sp>
        <p:nvSpPr>
          <p:cNvPr id="9" name="TextBox 8"/>
          <p:cNvSpPr txBox="1"/>
          <p:nvPr/>
        </p:nvSpPr>
        <p:spPr>
          <a:xfrm>
            <a:off x="1447800" y="5956013"/>
            <a:ext cx="5791200" cy="58477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an enrollment is pending review they will see the above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10" name="Picture 9"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3"/>
          <a:srcRect l="23823" t="20756" r="23855" b="33782"/>
          <a:stretch/>
        </p:blipFill>
        <p:spPr bwMode="auto">
          <a:xfrm>
            <a:off x="828279" y="1525294"/>
            <a:ext cx="6934200" cy="37338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199" y="152400"/>
            <a:ext cx="6581775" cy="1143000"/>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Welcome Page Heading</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3</a:t>
            </a:fld>
            <a:endParaRPr lang="en-US"/>
          </a:p>
        </p:txBody>
      </p:sp>
      <p:pic>
        <p:nvPicPr>
          <p:cNvPr id="8" name="Picture 7"/>
          <p:cNvPicPr/>
          <p:nvPr/>
        </p:nvPicPr>
        <p:blipFill rotWithShape="1">
          <a:blip r:embed="rId3"/>
          <a:srcRect b="73761"/>
          <a:stretch/>
        </p:blipFill>
        <p:spPr bwMode="auto">
          <a:xfrm>
            <a:off x="76199" y="1524000"/>
            <a:ext cx="8991601" cy="3352800"/>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descr="C:\Users\BCACEJ0\AppData\Local\Microsoft\Windows\Temporary Internet Files\Content.Outlook\1GSL0DQX\Evus Logo color English.png"/>
          <p:cNvPicPr/>
          <p:nvPr/>
        </p:nvPicPr>
        <p:blipFill rotWithShape="1">
          <a:blip r:embed="rId4" cstate="print">
            <a:extLst>
              <a:ext uri="{28A0092B-C50C-407E-A947-70E740481C1C}">
                <a14:useLocalDpi xmlns:a14="http://schemas.microsoft.com/office/drawing/2010/main" val="0"/>
              </a:ext>
            </a:extLst>
          </a:blip>
          <a:srcRect l="15125" t="30977" r="17019" b="32191"/>
          <a:stretch/>
        </p:blipFill>
        <p:spPr bwMode="auto">
          <a:xfrm>
            <a:off x="6855784" y="198829"/>
            <a:ext cx="1900555" cy="8020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626921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0" y="-90"/>
            <a:ext cx="4648200" cy="1200329"/>
          </a:xfrm>
          <a:noFill/>
        </p:spPr>
        <p:txBody>
          <a:bodyPr>
            <a:spAutoFit/>
          </a:bodyPr>
          <a:lstStyle/>
          <a:p>
            <a:pPr eaLnBrk="1" hangingPunct="1"/>
            <a:r>
              <a:rPr lang="en-US" sz="3600" b="1" dirty="0" smtClean="0">
                <a:solidFill>
                  <a:schemeClr val="tx2"/>
                </a:solidFill>
                <a:latin typeface="Times New Roman" pitchFamily="18" charset="0"/>
                <a:cs typeface="Times New Roman" pitchFamily="18" charset="0"/>
              </a:rPr>
              <a:t>Status- Unsuccessful Enrollment</a:t>
            </a:r>
          </a:p>
        </p:txBody>
      </p:sp>
      <p:sp>
        <p:nvSpPr>
          <p:cNvPr id="4" name="Slide Number Placeholder 3"/>
          <p:cNvSpPr>
            <a:spLocks noGrp="1"/>
          </p:cNvSpPr>
          <p:nvPr>
            <p:ph type="sldNum" sz="quarter" idx="12"/>
          </p:nvPr>
        </p:nvSpPr>
        <p:spPr/>
        <p:txBody>
          <a:bodyPr/>
          <a:lstStyle/>
          <a:p>
            <a:pPr>
              <a:defRPr/>
            </a:pPr>
            <a:fld id="{6656B593-A0F2-440E-AD60-7BA2072331C5}" type="slidenum">
              <a:rPr lang="en-US"/>
              <a:pPr>
                <a:defRPr/>
              </a:pPr>
              <a:t>30</a:t>
            </a:fld>
            <a:endParaRPr lang="en-US"/>
          </a:p>
        </p:txBody>
      </p:sp>
      <p:sp>
        <p:nvSpPr>
          <p:cNvPr id="9" name="TextBox 8"/>
          <p:cNvSpPr txBox="1"/>
          <p:nvPr/>
        </p:nvSpPr>
        <p:spPr>
          <a:xfrm>
            <a:off x="7162800" y="1622660"/>
            <a:ext cx="1865709"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the enrollment is unsuccessful, they will see this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7" name="Picture 6"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4107" t="14822" r="23620" b="33579"/>
          <a:stretch/>
        </p:blipFill>
        <p:spPr bwMode="auto">
          <a:xfrm>
            <a:off x="228600" y="1447800"/>
            <a:ext cx="6858000" cy="3886199"/>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0" y="-90"/>
            <a:ext cx="6705600" cy="1200329"/>
          </a:xfrm>
          <a:noFill/>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 DOS Has Revoked Your Visa</a:t>
            </a:r>
          </a:p>
        </p:txBody>
      </p:sp>
      <p:sp>
        <p:nvSpPr>
          <p:cNvPr id="4" name="Slide Number Placeholder 3"/>
          <p:cNvSpPr>
            <a:spLocks noGrp="1"/>
          </p:cNvSpPr>
          <p:nvPr>
            <p:ph type="sldNum" sz="quarter" idx="12"/>
          </p:nvPr>
        </p:nvSpPr>
        <p:spPr/>
        <p:txBody>
          <a:bodyPr/>
          <a:lstStyle/>
          <a:p>
            <a:pPr>
              <a:defRPr/>
            </a:pPr>
            <a:fld id="{6656B593-A0F2-440E-AD60-7BA2072331C5}" type="slidenum">
              <a:rPr lang="en-US"/>
              <a:pPr>
                <a:defRPr/>
              </a:pPr>
              <a:t>31</a:t>
            </a:fld>
            <a:endParaRPr lang="en-US"/>
          </a:p>
        </p:txBody>
      </p:sp>
      <p:sp>
        <p:nvSpPr>
          <p:cNvPr id="9" name="TextBox 8"/>
          <p:cNvSpPr txBox="1"/>
          <p:nvPr/>
        </p:nvSpPr>
        <p:spPr>
          <a:xfrm>
            <a:off x="7162800" y="1622660"/>
            <a:ext cx="186570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If the enrollee’s visa has been revoked, they will see this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7" name="Picture 6"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4"/>
          <a:srcRect l="23951" t="15107" r="23793" b="33586"/>
          <a:stretch/>
        </p:blipFill>
        <p:spPr bwMode="auto">
          <a:xfrm>
            <a:off x="304800" y="1668320"/>
            <a:ext cx="6781800" cy="3437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5834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9051" y="0"/>
            <a:ext cx="6677225"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 Enrolled</a:t>
            </a:r>
          </a:p>
        </p:txBody>
      </p:sp>
      <p:sp>
        <p:nvSpPr>
          <p:cNvPr id="4" name="Slide Number Placeholder 3"/>
          <p:cNvSpPr>
            <a:spLocks noGrp="1"/>
          </p:cNvSpPr>
          <p:nvPr>
            <p:ph type="sldNum" sz="quarter" idx="12"/>
          </p:nvPr>
        </p:nvSpPr>
        <p:spPr>
          <a:xfrm>
            <a:off x="8458200" y="6467475"/>
            <a:ext cx="565159" cy="365125"/>
          </a:xfrm>
        </p:spPr>
        <p:txBody>
          <a:bodyPr/>
          <a:lstStyle/>
          <a:p>
            <a:pPr>
              <a:defRPr/>
            </a:pPr>
            <a:fld id="{0A2A973C-2D11-4773-BBA2-207A72EAAFB6}" type="slidenum">
              <a:rPr lang="en-US"/>
              <a:pPr>
                <a:defRPr/>
              </a:pPr>
              <a:t>32</a:t>
            </a:fld>
            <a:endParaRPr lang="en-US"/>
          </a:p>
        </p:txBody>
      </p:sp>
      <p:sp>
        <p:nvSpPr>
          <p:cNvPr id="9" name="TextBox 8"/>
          <p:cNvSpPr txBox="1"/>
          <p:nvPr/>
        </p:nvSpPr>
        <p:spPr>
          <a:xfrm>
            <a:off x="6812202" y="1726029"/>
            <a:ext cx="2094309"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 enrollment is successful, they will see this image when they check their enrollment status.</a:t>
            </a:r>
            <a:endParaRPr lang="en-US" sz="1600" dirty="0">
              <a:latin typeface="Calibri" panose="020F0502020204030204" pitchFamily="34" charset="0"/>
              <a:cs typeface="Calibri" panose="020F0502020204030204" pitchFamily="34" charset="0"/>
            </a:endParaRPr>
          </a:p>
        </p:txBody>
      </p:sp>
      <p:pic>
        <p:nvPicPr>
          <p:cNvPr id="8" name="Picture 7"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3"/>
          <a:srcRect l="23878" t="9127" r="23558" b="2119"/>
          <a:stretch/>
        </p:blipFill>
        <p:spPr bwMode="auto">
          <a:xfrm>
            <a:off x="609600" y="954901"/>
            <a:ext cx="5943600" cy="5217298"/>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0" y="316606"/>
            <a:ext cx="3048000" cy="2308324"/>
          </a:xfrm>
          <a:noFill/>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a:t>
            </a:r>
            <a:r>
              <a:rPr lang="en-US" sz="3600" b="1" dirty="0" smtClean="0">
                <a:latin typeface="Times New Roman" pitchFamily="18" charset="0"/>
                <a:cs typeface="Times New Roman" pitchFamily="18" charset="0"/>
              </a:rPr>
              <a:t>Enroll</a:t>
            </a:r>
            <a:r>
              <a:rPr lang="en-US" sz="3600" b="1" dirty="0" smtClean="0">
                <a:solidFill>
                  <a:schemeClr val="tx2"/>
                </a:solidFill>
                <a:latin typeface="Times New Roman" pitchFamily="18" charset="0"/>
                <a:cs typeface="Times New Roman" pitchFamily="18" charset="0"/>
              </a:rPr>
              <a:t>ed/</a:t>
            </a:r>
            <a:br>
              <a:rPr lang="en-US" sz="3600" b="1" dirty="0" smtClean="0">
                <a:solidFill>
                  <a:schemeClr val="tx2"/>
                </a:solidFill>
                <a:latin typeface="Times New Roman" pitchFamily="18" charset="0"/>
                <a:cs typeface="Times New Roman" pitchFamily="18" charset="0"/>
              </a:rPr>
            </a:br>
            <a:r>
              <a:rPr lang="en-US" sz="3600" b="1" dirty="0" smtClean="0">
                <a:solidFill>
                  <a:schemeClr val="tx2"/>
                </a:solidFill>
                <a:latin typeface="Times New Roman" pitchFamily="18" charset="0"/>
                <a:cs typeface="Times New Roman" pitchFamily="18" charset="0"/>
              </a:rPr>
              <a:t>Unsuccessful Enrollment</a:t>
            </a:r>
          </a:p>
        </p:txBody>
      </p:sp>
      <p:sp>
        <p:nvSpPr>
          <p:cNvPr id="4" name="Slide Number Placeholder 3"/>
          <p:cNvSpPr>
            <a:spLocks noGrp="1"/>
          </p:cNvSpPr>
          <p:nvPr>
            <p:ph type="sldNum" sz="quarter" idx="12"/>
          </p:nvPr>
        </p:nvSpPr>
        <p:spPr>
          <a:xfrm>
            <a:off x="8441129" y="6340475"/>
            <a:ext cx="565159" cy="365125"/>
          </a:xfrm>
        </p:spPr>
        <p:txBody>
          <a:bodyPr/>
          <a:lstStyle/>
          <a:p>
            <a:pPr>
              <a:defRPr/>
            </a:pPr>
            <a:fld id="{3DFD3E26-661D-4D2D-A91E-342FEC034E13}" type="slidenum">
              <a:rPr lang="en-US"/>
              <a:pPr>
                <a:defRPr/>
              </a:pPr>
              <a:t>33</a:t>
            </a:fld>
            <a:endParaRPr lang="en-US"/>
          </a:p>
        </p:txBody>
      </p:sp>
      <p:sp>
        <p:nvSpPr>
          <p:cNvPr id="40964" name="TextBox 7"/>
          <p:cNvSpPr txBox="1">
            <a:spLocks noChangeArrowheads="1"/>
          </p:cNvSpPr>
          <p:nvPr/>
        </p:nvSpPr>
        <p:spPr bwMode="auto">
          <a:xfrm>
            <a:off x="152400" y="3505200"/>
            <a:ext cx="2743200" cy="1323439"/>
          </a:xfrm>
          <a:prstGeom prst="rect">
            <a:avLst/>
          </a:prstGeom>
          <a:noFill/>
          <a:ln w="9525">
            <a:noFill/>
            <a:miter lim="800000"/>
            <a:headEnd/>
            <a:tailEnd/>
          </a:ln>
        </p:spPr>
        <p:txBody>
          <a:bodyPr>
            <a:spAutoFit/>
          </a:bodyPr>
          <a:lstStyle/>
          <a:p>
            <a:r>
              <a:rPr lang="en-US" sz="1600" dirty="0" smtClean="0">
                <a:latin typeface="Calibri" pitchFamily="34" charset="0"/>
              </a:rPr>
              <a:t>Each enrollment </a:t>
            </a:r>
            <a:r>
              <a:rPr lang="en-US" sz="1600" dirty="0">
                <a:latin typeface="Calibri" pitchFamily="34" charset="0"/>
              </a:rPr>
              <a:t>in a group will be adjudicated individually so </a:t>
            </a:r>
            <a:r>
              <a:rPr lang="en-US" sz="1600" dirty="0" smtClean="0">
                <a:latin typeface="Calibri" pitchFamily="34" charset="0"/>
              </a:rPr>
              <a:t>each enrollment </a:t>
            </a:r>
            <a:r>
              <a:rPr lang="en-US" sz="1600" dirty="0">
                <a:latin typeface="Calibri" pitchFamily="34" charset="0"/>
              </a:rPr>
              <a:t>could have </a:t>
            </a:r>
            <a:r>
              <a:rPr lang="en-US" sz="1600" dirty="0" smtClean="0">
                <a:latin typeface="Calibri" pitchFamily="34" charset="0"/>
              </a:rPr>
              <a:t>a different status, as shown here.</a:t>
            </a:r>
            <a:endParaRPr lang="en-US" sz="1600" dirty="0">
              <a:latin typeface="Calibri" pitchFamily="34" charset="0"/>
            </a:endParaRPr>
          </a:p>
        </p:txBody>
      </p:sp>
      <p:pic>
        <p:nvPicPr>
          <p:cNvPr id="8" name="Picture 7"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812202" y="152896"/>
            <a:ext cx="1900555" cy="802005"/>
          </a:xfrm>
          <a:prstGeom prst="rect">
            <a:avLst/>
          </a:prstGeom>
          <a:noFill/>
          <a:ln>
            <a:noFill/>
          </a:ln>
          <a:extLst>
            <a:ext uri="{53640926-AAD7-44D8-BBD7-CCE9431645EC}">
              <a14:shadowObscured xmlns:a14="http://schemas.microsoft.com/office/drawing/2010/main"/>
            </a:ext>
          </a:extLst>
        </p:spPr>
      </p:pic>
      <p:pic>
        <p:nvPicPr>
          <p:cNvPr id="7" name="Picture 6"/>
          <p:cNvPicPr/>
          <p:nvPr/>
        </p:nvPicPr>
        <p:blipFill rotWithShape="1">
          <a:blip r:embed="rId3"/>
          <a:srcRect l="23663" t="8642" r="23794" b="23638"/>
          <a:stretch/>
        </p:blipFill>
        <p:spPr bwMode="auto">
          <a:xfrm>
            <a:off x="2895600" y="34834"/>
            <a:ext cx="3810000" cy="6746966"/>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D3AE2EF8-484B-45D8-8479-D10B2DC26582}" type="datetime1">
              <a:rPr lang="en-US"/>
              <a:pPr/>
              <a:t>10/18/2016</a:t>
            </a:fld>
            <a:endParaRPr lang="en-US"/>
          </a:p>
        </p:txBody>
      </p:sp>
      <p:sp>
        <p:nvSpPr>
          <p:cNvPr id="5" name="Slide Number Placeholder 3"/>
          <p:cNvSpPr>
            <a:spLocks noGrp="1"/>
          </p:cNvSpPr>
          <p:nvPr>
            <p:ph type="sldNum" sz="quarter" idx="12"/>
          </p:nvPr>
        </p:nvSpPr>
        <p:spPr/>
        <p:txBody>
          <a:bodyPr/>
          <a:lstStyle/>
          <a:p>
            <a:fld id="{E38CB630-3DD4-47E7-A1DC-EEFBCE077D96}" type="slidenum">
              <a:rPr lang="en-US"/>
              <a:pPr/>
              <a:t>34</a:t>
            </a:fld>
            <a:endParaRPr lang="en-US"/>
          </a:p>
        </p:txBody>
      </p:sp>
      <p:pic>
        <p:nvPicPr>
          <p:cNvPr id="15362" name="Picture 2" descr="DHS_cbp_S-BLUE2"/>
          <p:cNvPicPr>
            <a:picLocks noChangeAspect="1" noChangeArrowheads="1"/>
          </p:cNvPicPr>
          <p:nvPr/>
        </p:nvPicPr>
        <p:blipFill>
          <a:blip r:embed="rId2" cstate="print">
            <a:extLst>
              <a:ext uri="{28A0092B-C50C-407E-A947-70E740481C1C}">
                <a14:useLocalDpi xmlns:a14="http://schemas.microsoft.com/office/drawing/2010/main" val="0"/>
              </a:ext>
            </a:extLst>
          </a:blip>
          <a:srcRect l="17058" t="24178" r="17656" b="24178"/>
          <a:stretch>
            <a:fillRect/>
          </a:stretch>
        </p:blipFill>
        <p:spPr bwMode="auto">
          <a:xfrm>
            <a:off x="381000" y="2057400"/>
            <a:ext cx="8305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7529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90395"/>
            <a:ext cx="5035550" cy="762000"/>
          </a:xfrm>
        </p:spPr>
        <p:txBody>
          <a:bodyPr/>
          <a:lstStyle/>
          <a:p>
            <a:pPr eaLnBrk="1" hangingPunct="1"/>
            <a:r>
              <a:rPr lang="en-US" sz="3600" b="1" dirty="0" smtClean="0">
                <a:solidFill>
                  <a:schemeClr val="tx2"/>
                </a:solidFill>
                <a:latin typeface="Times New Roman" pitchFamily="18" charset="0"/>
                <a:cs typeface="Times New Roman" pitchFamily="18" charset="0"/>
              </a:rPr>
              <a:t>Navigation Menu</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4</a:t>
            </a:fld>
            <a:endParaRPr lang="en-US"/>
          </a:p>
        </p:txBody>
      </p:sp>
      <p:sp>
        <p:nvSpPr>
          <p:cNvPr id="9" name="TextBox 8"/>
          <p:cNvSpPr txBox="1">
            <a:spLocks noChangeArrowheads="1"/>
          </p:cNvSpPr>
          <p:nvPr/>
        </p:nvSpPr>
        <p:spPr bwMode="auto">
          <a:xfrm>
            <a:off x="762000" y="5409794"/>
            <a:ext cx="1676400" cy="830997"/>
          </a:xfrm>
          <a:prstGeom prst="rect">
            <a:avLst/>
          </a:prstGeom>
          <a:noFill/>
          <a:ln w="9525">
            <a:noFill/>
            <a:miter lim="800000"/>
            <a:headEnd/>
            <a:tailEnd/>
          </a:ln>
        </p:spPr>
        <p:txBody>
          <a:bodyPr wrap="square">
            <a:spAutoFit/>
          </a:bodyPr>
          <a:lstStyle/>
          <a:p>
            <a:r>
              <a:rPr lang="en-US" sz="1600" dirty="0">
                <a:latin typeface="Calibri" pitchFamily="34" charset="0"/>
              </a:rPr>
              <a:t>For </a:t>
            </a:r>
            <a:r>
              <a:rPr lang="en-US" sz="1600" dirty="0" smtClean="0">
                <a:latin typeface="Calibri" pitchFamily="34" charset="0"/>
              </a:rPr>
              <a:t>enrollees submitting a new enrollment. </a:t>
            </a:r>
            <a:endParaRPr lang="en-US" sz="1600" dirty="0">
              <a:latin typeface="Calibri" pitchFamily="34" charset="0"/>
            </a:endParaRPr>
          </a:p>
        </p:txBody>
      </p:sp>
      <p:sp>
        <p:nvSpPr>
          <p:cNvPr id="11" name="TextBox 11"/>
          <p:cNvSpPr txBox="1">
            <a:spLocks noChangeArrowheads="1"/>
          </p:cNvSpPr>
          <p:nvPr/>
        </p:nvSpPr>
        <p:spPr bwMode="auto">
          <a:xfrm>
            <a:off x="5828982" y="5181599"/>
            <a:ext cx="1425575" cy="1569660"/>
          </a:xfrm>
          <a:prstGeom prst="rect">
            <a:avLst/>
          </a:prstGeom>
          <a:noFill/>
          <a:ln w="9525">
            <a:noFill/>
            <a:miter lim="800000"/>
            <a:headEnd/>
            <a:tailEnd/>
          </a:ln>
        </p:spPr>
        <p:txBody>
          <a:bodyPr>
            <a:spAutoFit/>
          </a:bodyPr>
          <a:lstStyle/>
          <a:p>
            <a:r>
              <a:rPr lang="en-US" sz="1600" dirty="0">
                <a:latin typeface="Calibri" pitchFamily="34" charset="0"/>
              </a:rPr>
              <a:t>For </a:t>
            </a:r>
            <a:r>
              <a:rPr lang="en-US" sz="1600" dirty="0" smtClean="0">
                <a:latin typeface="Calibri" pitchFamily="34" charset="0"/>
              </a:rPr>
              <a:t>enrollees </a:t>
            </a:r>
            <a:r>
              <a:rPr lang="en-US" sz="1600" dirty="0">
                <a:latin typeface="Calibri" pitchFamily="34" charset="0"/>
              </a:rPr>
              <a:t>updating or checking the status of an </a:t>
            </a:r>
            <a:r>
              <a:rPr lang="en-US" sz="1600" dirty="0" smtClean="0">
                <a:latin typeface="Calibri" pitchFamily="34" charset="0"/>
              </a:rPr>
              <a:t>existing enrollment.</a:t>
            </a:r>
            <a:endParaRPr lang="en-US" sz="1600" dirty="0">
              <a:latin typeface="Calibri" pitchFamily="34" charset="0"/>
            </a:endParaRPr>
          </a:p>
        </p:txBody>
      </p:sp>
      <p:pic>
        <p:nvPicPr>
          <p:cNvPr id="14" name="Picture 13"/>
          <p:cNvPicPr/>
          <p:nvPr/>
        </p:nvPicPr>
        <p:blipFill rotWithShape="1">
          <a:blip r:embed="rId3"/>
          <a:srcRect l="29454" t="5574" r="10172" b="73645"/>
          <a:stretch/>
        </p:blipFill>
        <p:spPr bwMode="auto">
          <a:xfrm>
            <a:off x="304801" y="914401"/>
            <a:ext cx="6949756" cy="2808286"/>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7" name="Picture 16"/>
          <p:cNvPicPr/>
          <p:nvPr/>
        </p:nvPicPr>
        <p:blipFill rotWithShape="1">
          <a:blip r:embed="rId4"/>
          <a:srcRect l="30681" t="17649" r="31811" b="67395"/>
          <a:stretch/>
        </p:blipFill>
        <p:spPr bwMode="auto">
          <a:xfrm>
            <a:off x="4495800" y="3802064"/>
            <a:ext cx="4419600" cy="1150936"/>
          </a:xfrm>
          <a:prstGeom prst="rect">
            <a:avLst/>
          </a:prstGeom>
          <a:ln>
            <a:solidFill>
              <a:schemeClr val="tx1"/>
            </a:solidFill>
          </a:ln>
          <a:extLst>
            <a:ext uri="{53640926-AAD7-44D8-BBD7-CCE9431645EC}">
              <a14:shadowObscured xmlns:a14="http://schemas.microsoft.com/office/drawing/2010/main"/>
            </a:ext>
          </a:extLst>
        </p:spPr>
      </p:pic>
      <p:pic>
        <p:nvPicPr>
          <p:cNvPr id="18" name="Picture 17"/>
          <p:cNvPicPr/>
          <p:nvPr/>
        </p:nvPicPr>
        <p:blipFill rotWithShape="1">
          <a:blip r:embed="rId5"/>
          <a:srcRect l="31192" t="17402" r="31725" b="67399"/>
          <a:stretch/>
        </p:blipFill>
        <p:spPr bwMode="auto">
          <a:xfrm>
            <a:off x="152400" y="3802063"/>
            <a:ext cx="4190999" cy="1150937"/>
          </a:xfrm>
          <a:prstGeom prst="rect">
            <a:avLst/>
          </a:prstGeom>
          <a:ln>
            <a:solidFill>
              <a:schemeClr val="tx1"/>
            </a:solidFill>
          </a:ln>
          <a:extLst>
            <a:ext uri="{53640926-AAD7-44D8-BBD7-CCE9431645EC}">
              <a14:shadowObscured xmlns:a14="http://schemas.microsoft.com/office/drawing/2010/main"/>
            </a:ext>
          </a:extLst>
        </p:spPr>
      </p:pic>
      <p:cxnSp>
        <p:nvCxnSpPr>
          <p:cNvPr id="3" name="Straight Arrow Connector 2"/>
          <p:cNvCxnSpPr/>
          <p:nvPr/>
        </p:nvCxnSpPr>
        <p:spPr>
          <a:xfrm flipV="1">
            <a:off x="1981200" y="4800600"/>
            <a:ext cx="76200" cy="76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34200" y="4724400"/>
            <a:ext cx="76200" cy="609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C:\Users\BCACEJ0\AppData\Local\Microsoft\Windows\Temporary Internet Files\Content.Outlook\1GSL0DQX\Evus Logo color English.png"/>
          <p:cNvPicPr/>
          <p:nvPr/>
        </p:nvPicPr>
        <p:blipFill rotWithShape="1">
          <a:blip r:embed="rId6" cstate="print">
            <a:extLst>
              <a:ext uri="{28A0092B-C50C-407E-A947-70E740481C1C}">
                <a14:useLocalDpi xmlns:a14="http://schemas.microsoft.com/office/drawing/2010/main" val="0"/>
              </a:ext>
            </a:extLst>
          </a:blip>
          <a:srcRect l="15125" t="30977" r="17019" b="32191"/>
          <a:stretch/>
        </p:blipFill>
        <p:spPr bwMode="auto">
          <a:xfrm>
            <a:off x="7032774" y="59355"/>
            <a:ext cx="1900555" cy="8020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589691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3447" y="-101382"/>
            <a:ext cx="6106467" cy="914400"/>
          </a:xfrm>
        </p:spPr>
        <p:txBody>
          <a:bodyPr>
            <a:normAutofit fontScale="90000"/>
          </a:bodyPr>
          <a:lstStyle/>
          <a:p>
            <a:pPr eaLnBrk="1" hangingPunct="1"/>
            <a:r>
              <a:rPr lang="en-US" sz="3600" b="1" dirty="0" smtClean="0">
                <a:latin typeface="Times New Roman" pitchFamily="18" charset="0"/>
                <a:cs typeface="Times New Roman" pitchFamily="18" charset="0"/>
              </a:rPr>
              <a:t>FAQ Page and Language Menu</a:t>
            </a: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a:xfrm>
            <a:off x="8554557" y="6435933"/>
            <a:ext cx="565159" cy="365125"/>
          </a:xfrm>
        </p:spPr>
        <p:txBody>
          <a:bodyPr/>
          <a:lstStyle/>
          <a:p>
            <a:pPr>
              <a:defRPr/>
            </a:pPr>
            <a:fld id="{2A4F989A-0631-4760-BC50-043412EC796A}" type="slidenum">
              <a:rPr lang="en-US"/>
              <a:pPr>
                <a:defRPr/>
              </a:pPr>
              <a:t>5</a:t>
            </a:fld>
            <a:endParaRPr lang="en-US" dirty="0"/>
          </a:p>
        </p:txBody>
      </p:sp>
      <p:sp>
        <p:nvSpPr>
          <p:cNvPr id="18" name="TextBox 11"/>
          <p:cNvSpPr txBox="1">
            <a:spLocks noChangeArrowheads="1"/>
          </p:cNvSpPr>
          <p:nvPr/>
        </p:nvSpPr>
        <p:spPr bwMode="auto">
          <a:xfrm>
            <a:off x="5116606" y="4419600"/>
            <a:ext cx="3744685" cy="830997"/>
          </a:xfrm>
          <a:prstGeom prst="rect">
            <a:avLst/>
          </a:prstGeom>
          <a:noFill/>
          <a:ln w="9525">
            <a:noFill/>
            <a:miter lim="800000"/>
            <a:headEnd/>
            <a:tailEnd/>
          </a:ln>
        </p:spPr>
        <p:txBody>
          <a:bodyPr wrap="square">
            <a:spAutoFit/>
          </a:bodyPr>
          <a:lstStyle/>
          <a:p>
            <a:r>
              <a:rPr lang="en-US" sz="1600" dirty="0" smtClean="0">
                <a:latin typeface="Calibri" pitchFamily="34" charset="0"/>
              </a:rPr>
              <a:t>The FAQ page can be accessed by clicking the “Help” icon on the main menu at the bottom of the screen.  </a:t>
            </a:r>
            <a:endParaRPr lang="en-US" sz="1600" dirty="0">
              <a:latin typeface="Calibri" pitchFamily="34" charset="0"/>
            </a:endParaRPr>
          </a:p>
        </p:txBody>
      </p:sp>
      <p:pic>
        <p:nvPicPr>
          <p:cNvPr id="14" name="Picture 13"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855784" y="198829"/>
            <a:ext cx="1900555" cy="802005"/>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rotWithShape="1">
          <a:blip r:embed="rId4"/>
          <a:srcRect l="30908" t="5574" r="29758" b="86514"/>
          <a:stretch/>
        </p:blipFill>
        <p:spPr bwMode="auto">
          <a:xfrm>
            <a:off x="163606" y="2384217"/>
            <a:ext cx="4953000" cy="1148348"/>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19" name="Picture 18"/>
          <p:cNvPicPr/>
          <p:nvPr/>
        </p:nvPicPr>
        <p:blipFill rotWithShape="1">
          <a:blip r:embed="rId5"/>
          <a:srcRect b="82397"/>
          <a:stretch/>
        </p:blipFill>
        <p:spPr bwMode="auto">
          <a:xfrm>
            <a:off x="990600" y="977890"/>
            <a:ext cx="8024914" cy="1282928"/>
          </a:xfrm>
          <a:prstGeom prst="rect">
            <a:avLst/>
          </a:prstGeom>
          <a:ln>
            <a:solidFill>
              <a:schemeClr val="tx1"/>
            </a:solidFill>
          </a:ln>
          <a:extLst>
            <a:ext uri="{53640926-AAD7-44D8-BBD7-CCE9431645EC}">
              <a14:shadowObscured xmlns:a14="http://schemas.microsoft.com/office/drawing/2010/main"/>
            </a:ext>
          </a:extLst>
        </p:spPr>
      </p:pic>
      <p:sp>
        <p:nvSpPr>
          <p:cNvPr id="17" name="Oval 16"/>
          <p:cNvSpPr/>
          <p:nvPr/>
        </p:nvSpPr>
        <p:spPr>
          <a:xfrm>
            <a:off x="4267200" y="2384217"/>
            <a:ext cx="649941" cy="2827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1"/>
          <p:cNvSpPr txBox="1">
            <a:spLocks noChangeArrowheads="1"/>
          </p:cNvSpPr>
          <p:nvPr/>
        </p:nvSpPr>
        <p:spPr bwMode="auto">
          <a:xfrm>
            <a:off x="5332947" y="2556301"/>
            <a:ext cx="3744685" cy="1077218"/>
          </a:xfrm>
          <a:prstGeom prst="rect">
            <a:avLst/>
          </a:prstGeom>
          <a:noFill/>
          <a:ln w="9525">
            <a:noFill/>
            <a:miter lim="800000"/>
            <a:headEnd/>
            <a:tailEnd/>
          </a:ln>
        </p:spPr>
        <p:txBody>
          <a:bodyPr wrap="square">
            <a:spAutoFit/>
          </a:bodyPr>
          <a:lstStyle/>
          <a:p>
            <a:r>
              <a:rPr lang="en-US" sz="1600" dirty="0" smtClean="0">
                <a:latin typeface="Calibri" panose="020F0502020204030204" pitchFamily="34" charset="0"/>
                <a:cs typeface="Calibri" panose="020F0502020204030204" pitchFamily="34" charset="0"/>
              </a:rPr>
              <a:t>Enrollees </a:t>
            </a:r>
            <a:r>
              <a:rPr lang="en-US" sz="1600" dirty="0">
                <a:latin typeface="Calibri" panose="020F0502020204030204" pitchFamily="34" charset="0"/>
                <a:cs typeface="Calibri" panose="020F0502020204030204" pitchFamily="34" charset="0"/>
              </a:rPr>
              <a:t>can choose to view the EVUS site in Chinese by clicking the down arrow on the upper right </a:t>
            </a:r>
            <a:r>
              <a:rPr lang="en-US" sz="1600" dirty="0" smtClean="0">
                <a:latin typeface="Calibri" panose="020F0502020204030204" pitchFamily="34" charset="0"/>
                <a:cs typeface="Calibri" panose="020F0502020204030204" pitchFamily="34" charset="0"/>
              </a:rPr>
              <a:t>corner, this </a:t>
            </a:r>
            <a:r>
              <a:rPr lang="en-US" sz="1600" dirty="0">
                <a:latin typeface="Calibri" panose="020F0502020204030204" pitchFamily="34" charset="0"/>
                <a:cs typeface="Calibri" panose="020F0502020204030204" pitchFamily="34" charset="0"/>
              </a:rPr>
              <a:t>option is available on every page.</a:t>
            </a:r>
          </a:p>
        </p:txBody>
      </p:sp>
      <p:pic>
        <p:nvPicPr>
          <p:cNvPr id="12" name="Picture 11"/>
          <p:cNvPicPr/>
          <p:nvPr/>
        </p:nvPicPr>
        <p:blipFill rotWithShape="1">
          <a:blip r:embed="rId6"/>
          <a:srcRect l="23718" t="1258" r="23718" b="17541"/>
          <a:stretch/>
        </p:blipFill>
        <p:spPr bwMode="auto">
          <a:xfrm>
            <a:off x="163606" y="3567723"/>
            <a:ext cx="4408394" cy="3233335"/>
          </a:xfrm>
          <a:prstGeom prst="rect">
            <a:avLst/>
          </a:prstGeom>
          <a:ln>
            <a:solidFill>
              <a:schemeClr val="bg1"/>
            </a:solidFill>
          </a:ln>
          <a:extLst>
            <a:ext uri="{53640926-AAD7-44D8-BBD7-CCE9431645EC}">
              <a14:shadowObscured xmlns:a14="http://schemas.microsoft.com/office/drawing/2010/main"/>
            </a:ext>
          </a:extLst>
        </p:spPr>
      </p:pic>
      <p:cxnSp>
        <p:nvCxnSpPr>
          <p:cNvPr id="3" name="Straight Arrow Connector 2"/>
          <p:cNvCxnSpPr>
            <a:stCxn id="17" idx="4"/>
          </p:cNvCxnSpPr>
          <p:nvPr/>
        </p:nvCxnSpPr>
        <p:spPr>
          <a:xfrm flipH="1">
            <a:off x="4267200" y="2667000"/>
            <a:ext cx="324971" cy="1066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280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152400"/>
            <a:ext cx="5867400" cy="11430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Instructions and Links for Enrolling and Checking Status</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6</a:t>
            </a:fld>
            <a:endParaRPr lang="en-US"/>
          </a:p>
        </p:txBody>
      </p:sp>
      <p:sp>
        <p:nvSpPr>
          <p:cNvPr id="4" name="TextBox 3"/>
          <p:cNvSpPr txBox="1"/>
          <p:nvPr/>
        </p:nvSpPr>
        <p:spPr>
          <a:xfrm>
            <a:off x="6553200" y="2057400"/>
            <a:ext cx="2282586"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main page of the EVUS site contains instructions on how to enroll and check the status of an existing enrollment. </a:t>
            </a:r>
            <a:endParaRPr lang="en-US" sz="1600" dirty="0">
              <a:latin typeface="Calibri" panose="020F0502020204030204" pitchFamily="34" charset="0"/>
              <a:cs typeface="Calibri" panose="020F0502020204030204" pitchFamily="34" charset="0"/>
            </a:endParaRPr>
          </a:p>
        </p:txBody>
      </p:sp>
      <p:pic>
        <p:nvPicPr>
          <p:cNvPr id="8" name="Picture 7"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srcRect l="23820" t="61785" r="23332" b="27001"/>
          <a:stretch/>
        </p:blipFill>
        <p:spPr bwMode="auto">
          <a:xfrm>
            <a:off x="228600" y="4860290"/>
            <a:ext cx="5715000" cy="1921510"/>
          </a:xfrm>
          <a:prstGeom prst="rect">
            <a:avLst/>
          </a:prstGeom>
          <a:ln>
            <a:solidFill>
              <a:schemeClr val="bg1"/>
            </a:solidFill>
          </a:ln>
          <a:extLst>
            <a:ext uri="{53640926-AAD7-44D8-BBD7-CCE9431645EC}">
              <a14:shadowObscured xmlns:a14="http://schemas.microsoft.com/office/drawing/2010/main"/>
            </a:ext>
          </a:extLst>
        </p:spPr>
      </p:pic>
      <p:pic>
        <p:nvPicPr>
          <p:cNvPr id="12" name="Picture 11"/>
          <p:cNvPicPr/>
          <p:nvPr/>
        </p:nvPicPr>
        <p:blipFill rotWithShape="1">
          <a:blip r:embed="rId5"/>
          <a:srcRect l="24199" t="8497" r="23077" b="17541"/>
          <a:stretch/>
        </p:blipFill>
        <p:spPr bwMode="auto">
          <a:xfrm>
            <a:off x="228600" y="1143000"/>
            <a:ext cx="5715000" cy="3657600"/>
          </a:xfrm>
          <a:prstGeom prst="rect">
            <a:avLst/>
          </a:prstGeom>
          <a:ln>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533422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79914"/>
            <a:ext cx="6477000" cy="444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7</a:t>
            </a:fld>
            <a:endParaRPr lang="en-US" dirty="0"/>
          </a:p>
        </p:txBody>
      </p:sp>
      <p:sp>
        <p:nvSpPr>
          <p:cNvPr id="11" name="Title 1"/>
          <p:cNvSpPr txBox="1">
            <a:spLocks/>
          </p:cNvSpPr>
          <p:nvPr/>
        </p:nvSpPr>
        <p:spPr bwMode="auto">
          <a:xfrm>
            <a:off x="146517" y="218296"/>
            <a:ext cx="6477000" cy="6115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smtClean="0">
                <a:solidFill>
                  <a:schemeClr val="tx2"/>
                </a:solidFill>
                <a:latin typeface="Times New Roman" pitchFamily="18" charset="0"/>
                <a:cs typeface="Times New Roman" pitchFamily="18" charset="0"/>
              </a:rPr>
              <a:t>Official Statements and Information Topics</a:t>
            </a:r>
          </a:p>
        </p:txBody>
      </p:sp>
      <p:sp>
        <p:nvSpPr>
          <p:cNvPr id="3" name="TextBox 2"/>
          <p:cNvSpPr txBox="1"/>
          <p:nvPr/>
        </p:nvSpPr>
        <p:spPr>
          <a:xfrm>
            <a:off x="381000" y="5404118"/>
            <a:ext cx="7874794"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EVUS’s Privacy and Accessibility Statements can be accessed by clicking their respective links at the bottom of each screen.  This menu also includes links to the EVUS Call Center and the CBP Travel website.  The OMB control number (circled above) is located within the Paperwork Reduction Act Statement that can be found at the bottom of every screen.</a:t>
            </a:r>
            <a:endParaRPr lang="en-US" sz="1600" dirty="0">
              <a:latin typeface="Calibri" panose="020F0502020204030204" pitchFamily="34" charset="0"/>
              <a:cs typeface="Calibri" panose="020F0502020204030204" pitchFamily="34" charset="0"/>
            </a:endParaRPr>
          </a:p>
        </p:txBody>
      </p:sp>
      <p:pic>
        <p:nvPicPr>
          <p:cNvPr id="15" name="Picture 14"/>
          <p:cNvPicPr/>
          <p:nvPr/>
        </p:nvPicPr>
        <p:blipFill rotWithShape="1">
          <a:blip r:embed="rId3"/>
          <a:srcRect l="1955" t="73798" r="2536" b="1698"/>
          <a:stretch/>
        </p:blipFill>
        <p:spPr bwMode="auto">
          <a:xfrm>
            <a:off x="76200" y="1139692"/>
            <a:ext cx="8991600" cy="4162230"/>
          </a:xfrm>
          <a:prstGeom prst="rect">
            <a:avLst/>
          </a:prstGeom>
          <a:ln>
            <a:solidFill>
              <a:schemeClr val="bg1"/>
            </a:solidFill>
          </a:ln>
          <a:extLst>
            <a:ext uri="{53640926-AAD7-44D8-BBD7-CCE9431645EC}">
              <a14:shadowObscured xmlns:a14="http://schemas.microsoft.com/office/drawing/2010/main"/>
            </a:ext>
          </a:extLst>
        </p:spPr>
      </p:pic>
      <p:pic>
        <p:nvPicPr>
          <p:cNvPr id="16" name="Picture 15" descr="C:\Users\BCACEJ0\AppData\Local\Microsoft\Windows\Temporary Internet Files\Content.Outlook\1GSL0DQX\Evus Logo color English.png"/>
          <p:cNvPicPr/>
          <p:nvPr/>
        </p:nvPicPr>
        <p:blipFill rotWithShape="1">
          <a:blip r:embed="rId4"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sp>
        <p:nvSpPr>
          <p:cNvPr id="2" name="Oval 1"/>
          <p:cNvSpPr/>
          <p:nvPr/>
        </p:nvSpPr>
        <p:spPr>
          <a:xfrm>
            <a:off x="5257800" y="4648200"/>
            <a:ext cx="685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8123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79914"/>
            <a:ext cx="6477000" cy="444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8</a:t>
            </a:fld>
            <a:endParaRPr lang="en-US" dirty="0"/>
          </a:p>
        </p:txBody>
      </p:sp>
      <p:sp>
        <p:nvSpPr>
          <p:cNvPr id="11" name="Title 1"/>
          <p:cNvSpPr txBox="1">
            <a:spLocks/>
          </p:cNvSpPr>
          <p:nvPr/>
        </p:nvSpPr>
        <p:spPr bwMode="auto">
          <a:xfrm>
            <a:off x="76200" y="-58201"/>
            <a:ext cx="6477000" cy="6115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smtClean="0">
                <a:solidFill>
                  <a:schemeClr val="tx2"/>
                </a:solidFill>
                <a:latin typeface="Times New Roman" pitchFamily="18" charset="0"/>
                <a:cs typeface="Times New Roman" pitchFamily="18" charset="0"/>
              </a:rPr>
              <a:t>Privacy Act Statement</a:t>
            </a:r>
          </a:p>
        </p:txBody>
      </p:sp>
      <p:sp>
        <p:nvSpPr>
          <p:cNvPr id="3" name="TextBox 2"/>
          <p:cNvSpPr txBox="1"/>
          <p:nvPr/>
        </p:nvSpPr>
        <p:spPr>
          <a:xfrm>
            <a:off x="6052104" y="1295400"/>
            <a:ext cx="2809175" cy="83099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Privacy Act Statement can be accessed by clicking the link at the bottom of every screen.  </a:t>
            </a:r>
            <a:endParaRPr lang="en-US" sz="1600" dirty="0">
              <a:latin typeface="Calibri" panose="020F0502020204030204" pitchFamily="34" charset="0"/>
              <a:cs typeface="Calibri" panose="020F0502020204030204" pitchFamily="34" charset="0"/>
            </a:endParaRPr>
          </a:p>
        </p:txBody>
      </p:sp>
      <p:pic>
        <p:nvPicPr>
          <p:cNvPr id="16" name="Picture 15" descr="C:\Users\BCACEJ0\AppData\Local\Microsoft\Windows\Temporary Internet Files\Content.Outlook\1GSL0DQX\Evus Logo color English.png"/>
          <p:cNvPicPr/>
          <p:nvPr/>
        </p:nvPicPr>
        <p:blipFill rotWithShape="1">
          <a:blip r:embed="rId3"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pic>
        <p:nvPicPr>
          <p:cNvPr id="8" name="Picture 7"/>
          <p:cNvPicPr/>
          <p:nvPr/>
        </p:nvPicPr>
        <p:blipFill rotWithShape="1">
          <a:blip r:embed="rId4" cstate="print">
            <a:extLst>
              <a:ext uri="{28A0092B-C50C-407E-A947-70E740481C1C}">
                <a14:useLocalDpi xmlns:a14="http://schemas.microsoft.com/office/drawing/2010/main" val="0"/>
              </a:ext>
            </a:extLst>
          </a:blip>
          <a:srcRect t="10067" r="1587" b="6602"/>
          <a:stretch/>
        </p:blipFill>
        <p:spPr bwMode="auto">
          <a:xfrm>
            <a:off x="146517" y="553300"/>
            <a:ext cx="5644683" cy="6152300"/>
          </a:xfrm>
          <a:prstGeom prst="rect">
            <a:avLst/>
          </a:prstGeom>
          <a:ln>
            <a:noFill/>
          </a:ln>
          <a:extLst>
            <a:ext uri="{53640926-AAD7-44D8-BBD7-CCE9431645EC}">
              <a14:shadowObscured xmlns:a14="http://schemas.microsoft.com/office/drawing/2010/main"/>
            </a:ext>
          </a:extLst>
        </p:spPr>
      </p:pic>
      <p:sp>
        <p:nvSpPr>
          <p:cNvPr id="2" name="Oval 1"/>
          <p:cNvSpPr/>
          <p:nvPr/>
        </p:nvSpPr>
        <p:spPr>
          <a:xfrm>
            <a:off x="533400" y="6477000"/>
            <a:ext cx="6858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2861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31750"/>
            <a:ext cx="5018088" cy="882650"/>
          </a:xfrm>
        </p:spPr>
        <p:txBody>
          <a:bodyPr/>
          <a:lstStyle/>
          <a:p>
            <a:pPr algn="l" eaLnBrk="1" hangingPunct="1"/>
            <a:r>
              <a:rPr lang="en-US" sz="3600" b="1" dirty="0" smtClean="0">
                <a:solidFill>
                  <a:schemeClr val="tx2"/>
                </a:solidFill>
                <a:latin typeface="Times New Roman" pitchFamily="18" charset="0"/>
                <a:cs typeface="Times New Roman" pitchFamily="18" charset="0"/>
              </a:rPr>
              <a:t>Enrolling for an EVUS</a:t>
            </a:r>
            <a:endParaRPr lang="en-US" sz="3600" dirty="0" smtClean="0">
              <a:solidFill>
                <a:schemeClr val="tx2"/>
              </a:solidFill>
            </a:endParaRPr>
          </a:p>
        </p:txBody>
      </p:sp>
      <p:sp>
        <p:nvSpPr>
          <p:cNvPr id="16" name="Slide Number Placeholder 15"/>
          <p:cNvSpPr>
            <a:spLocks noGrp="1"/>
          </p:cNvSpPr>
          <p:nvPr>
            <p:ph type="sldNum" sz="quarter" idx="12"/>
          </p:nvPr>
        </p:nvSpPr>
        <p:spPr/>
        <p:txBody>
          <a:bodyPr/>
          <a:lstStyle/>
          <a:p>
            <a:pPr>
              <a:defRPr/>
            </a:pPr>
            <a:fld id="{19973206-B237-43A6-BAB6-08784A59A835}" type="slidenum">
              <a:rPr lang="en-US"/>
              <a:pPr>
                <a:defRPr/>
              </a:pPr>
              <a:t>9</a:t>
            </a:fld>
            <a:endParaRPr lang="en-US"/>
          </a:p>
        </p:txBody>
      </p:sp>
      <p:sp>
        <p:nvSpPr>
          <p:cNvPr id="3" name="TextBox 2"/>
          <p:cNvSpPr txBox="1"/>
          <p:nvPr/>
        </p:nvSpPr>
        <p:spPr>
          <a:xfrm>
            <a:off x="96625" y="5334000"/>
            <a:ext cx="8056775" cy="1077218"/>
          </a:xfrm>
          <a:prstGeom prst="rect">
            <a:avLst/>
          </a:prstGeom>
          <a:noFill/>
          <a:ln>
            <a:noFill/>
          </a:ln>
        </p:spPr>
        <p:txBody>
          <a:bodyPr wrap="square" rtlCol="0">
            <a:spAutoFit/>
          </a:bodyPr>
          <a:lstStyle/>
          <a:p>
            <a:r>
              <a:rPr lang="en-US" sz="1600" dirty="0" smtClean="0">
                <a:latin typeface="Calibri" panose="020F0502020204030204" pitchFamily="34" charset="0"/>
                <a:cs typeface="Calibri" panose="020F0502020204030204" pitchFamily="34" charset="0"/>
              </a:rPr>
              <a:t>To enroll for a group or individual enrollment click one of the two options provided under the “Enroll” icon.  After the enrollee makes a selection a Security Notification will pop up.  In order to continue with the enrollment process they must select “Confirm and Continue”.  On the following screens the enrollee will be asked to acknowledge a Disclaimer.</a:t>
            </a:r>
            <a:endParaRPr lang="en-US" sz="1600" dirty="0">
              <a:latin typeface="Calibri" panose="020F0502020204030204" pitchFamily="34" charset="0"/>
              <a:cs typeface="Calibri" panose="020F0502020204030204" pitchFamily="34" charset="0"/>
            </a:endParaRPr>
          </a:p>
        </p:txBody>
      </p:sp>
      <p:pic>
        <p:nvPicPr>
          <p:cNvPr id="9" name="Picture 8" descr="C:\Users\BCACEJ0\AppData\Local\Microsoft\Windows\Temporary Internet Files\Content.Outlook\1GSL0DQX\Evus Logo color English.png"/>
          <p:cNvPicPr/>
          <p:nvPr/>
        </p:nvPicPr>
        <p:blipFill rotWithShape="1">
          <a:blip r:embed="rId2" cstate="print">
            <a:extLst>
              <a:ext uri="{28A0092B-C50C-407E-A947-70E740481C1C}">
                <a14:useLocalDpi xmlns:a14="http://schemas.microsoft.com/office/drawing/2010/main" val="0"/>
              </a:ext>
            </a:extLst>
          </a:blip>
          <a:srcRect l="15125" t="30977" r="17019" b="32191"/>
          <a:stretch/>
        </p:blipFill>
        <p:spPr bwMode="auto">
          <a:xfrm>
            <a:off x="6935231" y="129988"/>
            <a:ext cx="1900555" cy="802005"/>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3"/>
          <a:srcRect l="17801" r="18765" b="53759"/>
          <a:stretch/>
        </p:blipFill>
        <p:spPr bwMode="auto">
          <a:xfrm>
            <a:off x="1066800" y="2743200"/>
            <a:ext cx="6629400" cy="2438400"/>
          </a:xfrm>
          <a:prstGeom prst="rect">
            <a:avLst/>
          </a:prstGeom>
          <a:ln>
            <a:solidFill>
              <a:schemeClr val="tx1"/>
            </a:solidFill>
          </a:ln>
          <a:extLst>
            <a:ext uri="{53640926-AAD7-44D8-BBD7-CCE9431645EC}">
              <a14:shadowObscured xmlns:a14="http://schemas.microsoft.com/office/drawing/2010/main"/>
            </a:ext>
          </a:extLst>
        </p:spPr>
      </p:pic>
      <p:pic>
        <p:nvPicPr>
          <p:cNvPr id="12" name="Picture 11"/>
          <p:cNvPicPr/>
          <p:nvPr/>
        </p:nvPicPr>
        <p:blipFill rotWithShape="1">
          <a:blip r:embed="rId4"/>
          <a:srcRect l="30785" t="17647" r="25185" b="61518"/>
          <a:stretch/>
        </p:blipFill>
        <p:spPr bwMode="auto">
          <a:xfrm>
            <a:off x="1600199" y="1089212"/>
            <a:ext cx="5335031" cy="1349188"/>
          </a:xfrm>
          <a:prstGeom prst="rect">
            <a:avLst/>
          </a:prstGeom>
          <a:ln>
            <a:solidFill>
              <a:schemeClr val="tx1"/>
            </a:solidFill>
          </a:ln>
          <a:extLst>
            <a:ext uri="{53640926-AAD7-44D8-BBD7-CCE9431645EC}">
              <a14:shadowObscured xmlns:a14="http://schemas.microsoft.com/office/drawing/2010/main"/>
            </a:ext>
          </a:extLst>
        </p:spPr>
      </p:pic>
      <p:sp>
        <p:nvSpPr>
          <p:cNvPr id="2" name="Oval 1"/>
          <p:cNvSpPr/>
          <p:nvPr/>
        </p:nvSpPr>
        <p:spPr>
          <a:xfrm>
            <a:off x="2362200" y="1447800"/>
            <a:ext cx="1447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2" idx="2"/>
          </p:cNvCxnSpPr>
          <p:nvPr/>
        </p:nvCxnSpPr>
        <p:spPr>
          <a:xfrm flipH="1">
            <a:off x="1981200" y="1600200"/>
            <a:ext cx="381000" cy="1447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_dlc_DocId xmlns="c7064091-4809-411d-a1b5-9eda2bbde80f">WYXAF4X56V4H-3928-16</_dlc_DocId>
    <_dlc_DocIdUrl xmlns="c7064091-4809-411d-a1b5-9eda2bbde80f">
      <Url>https://uconnect.cbpnet.cbp.dhs.gov/sites/OIT/pspo/esta/_layouts/15/DocIdRedir.aspx?ID=WYXAF4X56V4H-3928-16</Url>
      <Description>WYXAF4X56V4H-3928-16</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FA6BC058C134A4BB14C4D03A4E38505" ma:contentTypeVersion="1" ma:contentTypeDescription="Create a new document." ma:contentTypeScope="" ma:versionID="3deb28c6452993a1108398f8579d22cf">
  <xsd:schema xmlns:xsd="http://www.w3.org/2001/XMLSchema" xmlns:xs="http://www.w3.org/2001/XMLSchema" xmlns:p="http://schemas.microsoft.com/office/2006/metadata/properties" xmlns:ns2="c7064091-4809-411d-a1b5-9eda2bbde80f" targetNamespace="http://schemas.microsoft.com/office/2006/metadata/properties" ma:root="true" ma:fieldsID="e9dfa04eb29be2c92e7b858aac57223b" ns2:_="">
    <xsd:import namespace="c7064091-4809-411d-a1b5-9eda2bbde80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064091-4809-411d-a1b5-9eda2bbde8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8B55A-D6CB-4333-9894-853B0FF800D7}">
  <ds:schemaRefs>
    <ds:schemaRef ds:uri="http://schemas.microsoft.com/office/infopath/2007/PartnerControls"/>
    <ds:schemaRef ds:uri="http://schemas.microsoft.com/office/2006/documentManagement/types"/>
    <ds:schemaRef ds:uri="http://purl.org/dc/dcmitype/"/>
    <ds:schemaRef ds:uri="http://purl.org/dc/elements/1.1/"/>
    <ds:schemaRef ds:uri="c7064091-4809-411d-a1b5-9eda2bbde80f"/>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024C4DD-B641-414A-9084-5D05A13BA71A}">
  <ds:schemaRefs>
    <ds:schemaRef ds:uri="http://schemas.microsoft.com/sharepoint/events"/>
  </ds:schemaRefs>
</ds:datastoreItem>
</file>

<file path=customXml/itemProps3.xml><?xml version="1.0" encoding="utf-8"?>
<ds:datastoreItem xmlns:ds="http://schemas.openxmlformats.org/officeDocument/2006/customXml" ds:itemID="{8373D17C-04A6-48E9-B5D5-03D1DB8B9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064091-4809-411d-a1b5-9eda2bbde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87840C5-7BFE-4F3F-9D04-E498FDB957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TM04033929[[fn=Slate]]</Template>
  <TotalTime>6354</TotalTime>
  <Words>1359</Words>
  <Application>Microsoft Office PowerPoint</Application>
  <PresentationFormat>On-screen Show (4:3)</PresentationFormat>
  <Paragraphs>121</Paragraphs>
  <Slides>34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Calisto MT</vt:lpstr>
      <vt:lpstr>Times New Roman</vt:lpstr>
      <vt:lpstr>Trebuchet MS</vt:lpstr>
      <vt:lpstr>Wingdings 2</vt:lpstr>
      <vt:lpstr>Slate</vt:lpstr>
      <vt:lpstr>Electronic Visa Update System (EVUS)</vt:lpstr>
      <vt:lpstr>Entire Welcome Page </vt:lpstr>
      <vt:lpstr>Welcome Page Heading</vt:lpstr>
      <vt:lpstr>Navigation Menu</vt:lpstr>
      <vt:lpstr>FAQ Page and Language Menu</vt:lpstr>
      <vt:lpstr>Instructions and Links for Enrolling and Checking Status </vt:lpstr>
      <vt:lpstr> </vt:lpstr>
      <vt:lpstr> </vt:lpstr>
      <vt:lpstr>Enrolling for an EVUS</vt:lpstr>
      <vt:lpstr>Disclaimer Page</vt:lpstr>
      <vt:lpstr>Travel Document Information</vt:lpstr>
      <vt:lpstr>Enrollee Information</vt:lpstr>
      <vt:lpstr>Travel Information</vt:lpstr>
      <vt:lpstr>Eligibility Questions and Waiver of Rights</vt:lpstr>
      <vt:lpstr>Review- Travel Document Information</vt:lpstr>
      <vt:lpstr>Review- Enrollee Information</vt:lpstr>
      <vt:lpstr>Review- Travel Information</vt:lpstr>
      <vt:lpstr>Review- Eligibility Questions</vt:lpstr>
      <vt:lpstr>Enrollment Status Page (Single)</vt:lpstr>
      <vt:lpstr>Creating a Group (Step 1)</vt:lpstr>
      <vt:lpstr>Creating a Group (Step 2)</vt:lpstr>
      <vt:lpstr>Creating a Group by adding a New Enrollment</vt:lpstr>
      <vt:lpstr>Creating a Group by adding an existing Enrollment</vt:lpstr>
      <vt:lpstr>Enrollment Status Page (Group)</vt:lpstr>
      <vt:lpstr>Retrieve one Enrollment</vt:lpstr>
      <vt:lpstr>Retrieve a Group of Enrollments</vt:lpstr>
      <vt:lpstr>Retrieving Group ID</vt:lpstr>
      <vt:lpstr>Updating Enrollment</vt:lpstr>
      <vt:lpstr>Status- Pending</vt:lpstr>
      <vt:lpstr>Status- Unsuccessful Enrollment</vt:lpstr>
      <vt:lpstr>Status- DOS Has Revoked Your Visa</vt:lpstr>
      <vt:lpstr>Status- Enrolled</vt:lpstr>
      <vt:lpstr>Status-Enrolled/ Unsuccessful Enrollment</vt:lpstr>
      <vt:lpstr>PowerPoint Presentation</vt:lpstr>
    </vt:vector>
  </TitlesOfParts>
  <Company>U.S. Customs &amp; Border Protection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bcacej0</dc:creator>
  <cp:lastModifiedBy>HALL, KELSEY A</cp:lastModifiedBy>
  <cp:revision>403</cp:revision>
  <dcterms:created xsi:type="dcterms:W3CDTF">2012-06-13T18:23:29Z</dcterms:created>
  <dcterms:modified xsi:type="dcterms:W3CDTF">2016-10-18T15:40:31Z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0x0101008FA6BC058C134A4BB14C4D03A4E38505</vt:lpwstr>
  </property>
  <property fmtid="{D5CDD505-2E9C-101B-9397-08002B2CF9AE}" pid="3" name="Order">
    <vt:r8>1400</vt:r8>
  </property>
  <property fmtid="{D5CDD505-2E9C-101B-9397-08002B2CF9AE}" pid="4" name="xd_ProgID">
    <vt:lpwstr/>
  </property>
  <property fmtid="{D5CDD505-2E9C-101B-9397-08002B2CF9AE}" pid="5" name="TemplateUrl">
    <vt:lpwstr/>
  </property>
  <property fmtid="{D5CDD505-2E9C-101B-9397-08002B2CF9AE}" pid="6" name="_dlc_DocIdItemGuid">
    <vt:lpwstr>2cc49e3a-e196-44f9-ad3a-4a3d1654b29b</vt:lpwstr>
  </property>
</Properties>
</file>