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5"/>
  </p:sldMasterIdLst>
  <p:notesMasterIdLst>
    <p:notesMasterId r:id="rId40"/>
  </p:notesMasterIdLst>
  <p:sldIdLst>
    <p:sldId id="256" r:id="rId6"/>
    <p:sldId id="257" r:id="rId7"/>
    <p:sldId id="303" r:id="rId8"/>
    <p:sldId id="304" r:id="rId9"/>
    <p:sldId id="300" r:id="rId10"/>
    <p:sldId id="325" r:id="rId11"/>
    <p:sldId id="258" r:id="rId12"/>
    <p:sldId id="309" r:id="rId13"/>
    <p:sldId id="261" r:id="rId14"/>
    <p:sldId id="324" r:id="rId15"/>
    <p:sldId id="321" r:id="rId16"/>
    <p:sldId id="331" r:id="rId17"/>
    <p:sldId id="332" r:id="rId18"/>
    <p:sldId id="288" r:id="rId19"/>
    <p:sldId id="263" r:id="rId20"/>
    <p:sldId id="326" r:id="rId21"/>
    <p:sldId id="327" r:id="rId22"/>
    <p:sldId id="328" r:id="rId23"/>
    <p:sldId id="329" r:id="rId24"/>
    <p:sldId id="330" r:id="rId25"/>
    <p:sldId id="318" r:id="rId26"/>
    <p:sldId id="266" r:id="rId27"/>
    <p:sldId id="268" r:id="rId28"/>
    <p:sldId id="267" r:id="rId29"/>
    <p:sldId id="276" r:id="rId30"/>
    <p:sldId id="273" r:id="rId31"/>
    <p:sldId id="274" r:id="rId32"/>
    <p:sldId id="275" r:id="rId33"/>
    <p:sldId id="292" r:id="rId34"/>
    <p:sldId id="312" r:id="rId35"/>
    <p:sldId id="278" r:id="rId36"/>
    <p:sldId id="279" r:id="rId37"/>
    <p:sldId id="280" r:id="rId38"/>
    <p:sldId id="284"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1699" autoAdjust="0"/>
  </p:normalViewPr>
  <p:slideViewPr>
    <p:cSldViewPr>
      <p:cViewPr varScale="1">
        <p:scale>
          <a:sx n="72" d="100"/>
          <a:sy n="72" d="100"/>
        </p:scale>
        <p:origin x="1314" y="54"/>
      </p:cViewPr>
      <p:guideLst>
        <p:guide orient="horz" pos="2160"/>
        <p:guide pos="2880"/>
      </p:guideLst>
    </p:cSldViewPr>
  </p:slideViewPr>
  <p:outlineViewPr>
    <p:cViewPr>
      <p:scale>
        <a:sx n="33" d="100"/>
        <a:sy n="33" d="100"/>
      </p:scale>
      <p:origin x="0" y="-4330"/>
    </p:cViewPr>
  </p:outlineViewPr>
  <p:notesTextViewPr>
    <p:cViewPr>
      <p:scale>
        <a:sx n="1" d="1"/>
        <a:sy n="1" d="1"/>
      </p:scale>
      <p:origin x="0" y="0"/>
    </p:cViewPr>
  </p:notesTextViewPr>
  <p:sorterViewPr>
    <p:cViewPr varScale="1">
      <p:scale>
        <a:sx n="1" d="1"/>
        <a:sy n="1" d="1"/>
      </p:scale>
      <p:origin x="0" y="-8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4E4D5C7-0F6C-4100-9529-695EF0C470B4}" type="datetimeFigureOut">
              <a:rPr lang="en-US"/>
              <a:pPr>
                <a:defRPr/>
              </a:pPr>
              <a:t>8/22/2016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46BADD9-CBF4-4728-BDE0-71EBA9D7DF6D}" type="slidenum">
              <a:rPr lang="en-US"/>
              <a:pPr>
                <a:defRPr/>
              </a:pPr>
              <a:t>‹#›</a:t>
            </a:fld>
            <a:endParaRPr lang="en-US"/>
          </a:p>
        </p:txBody>
      </p:sp>
    </p:spTree>
    <p:extLst>
      <p:ext uri="{BB962C8B-B14F-4D97-AF65-F5344CB8AC3E}">
        <p14:creationId xmlns:p14="http://schemas.microsoft.com/office/powerpoint/2010/main" val="23053257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8B03BB-0D9A-4027-94CE-E46F8263457C}" type="slidenum">
              <a:rPr lang="en-US"/>
              <a:pPr fontAlgn="base">
                <a:spcBef>
                  <a:spcPct val="0"/>
                </a:spcBef>
                <a:spcAft>
                  <a:spcPct val="0"/>
                </a:spcAft>
                <a:defRPr/>
              </a:pPr>
              <a:t>1</a:t>
            </a:fld>
            <a:endParaRPr lang="en-US"/>
          </a:p>
        </p:txBody>
      </p:sp>
    </p:spTree>
    <p:extLst>
      <p:ext uri="{BB962C8B-B14F-4D97-AF65-F5344CB8AC3E}">
        <p14:creationId xmlns:p14="http://schemas.microsoft.com/office/powerpoint/2010/main" val="417989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17</a:t>
            </a:fld>
            <a:endParaRPr lang="en-US"/>
          </a:p>
        </p:txBody>
      </p:sp>
    </p:spTree>
    <p:extLst>
      <p:ext uri="{BB962C8B-B14F-4D97-AF65-F5344CB8AC3E}">
        <p14:creationId xmlns:p14="http://schemas.microsoft.com/office/powerpoint/2010/main" val="109854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18</a:t>
            </a:fld>
            <a:endParaRPr lang="en-US"/>
          </a:p>
        </p:txBody>
      </p:sp>
    </p:spTree>
    <p:extLst>
      <p:ext uri="{BB962C8B-B14F-4D97-AF65-F5344CB8AC3E}">
        <p14:creationId xmlns:p14="http://schemas.microsoft.com/office/powerpoint/2010/main" val="962049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19</a:t>
            </a:fld>
            <a:endParaRPr lang="en-US"/>
          </a:p>
        </p:txBody>
      </p:sp>
    </p:spTree>
    <p:extLst>
      <p:ext uri="{BB962C8B-B14F-4D97-AF65-F5344CB8AC3E}">
        <p14:creationId xmlns:p14="http://schemas.microsoft.com/office/powerpoint/2010/main" val="3047092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20</a:t>
            </a:fld>
            <a:endParaRPr lang="en-US"/>
          </a:p>
        </p:txBody>
      </p:sp>
    </p:spTree>
    <p:extLst>
      <p:ext uri="{BB962C8B-B14F-4D97-AF65-F5344CB8AC3E}">
        <p14:creationId xmlns:p14="http://schemas.microsoft.com/office/powerpoint/2010/main" val="3438658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21</a:t>
            </a:fld>
            <a:endParaRPr lang="en-US"/>
          </a:p>
        </p:txBody>
      </p:sp>
    </p:spTree>
    <p:extLst>
      <p:ext uri="{BB962C8B-B14F-4D97-AF65-F5344CB8AC3E}">
        <p14:creationId xmlns:p14="http://schemas.microsoft.com/office/powerpoint/2010/main" val="3063352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25</a:t>
            </a:fld>
            <a:endParaRPr lang="en-US"/>
          </a:p>
        </p:txBody>
      </p:sp>
    </p:spTree>
    <p:extLst>
      <p:ext uri="{BB962C8B-B14F-4D97-AF65-F5344CB8AC3E}">
        <p14:creationId xmlns:p14="http://schemas.microsoft.com/office/powerpoint/2010/main" val="2978458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29</a:t>
            </a:fld>
            <a:endParaRPr lang="en-US"/>
          </a:p>
        </p:txBody>
      </p:sp>
    </p:spTree>
    <p:extLst>
      <p:ext uri="{BB962C8B-B14F-4D97-AF65-F5344CB8AC3E}">
        <p14:creationId xmlns:p14="http://schemas.microsoft.com/office/powerpoint/2010/main" val="819768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30</a:t>
            </a:fld>
            <a:endParaRPr lang="en-US"/>
          </a:p>
        </p:txBody>
      </p:sp>
    </p:spTree>
    <p:extLst>
      <p:ext uri="{BB962C8B-B14F-4D97-AF65-F5344CB8AC3E}">
        <p14:creationId xmlns:p14="http://schemas.microsoft.com/office/powerpoint/2010/main" val="3442489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31</a:t>
            </a:fld>
            <a:endParaRPr lang="en-US"/>
          </a:p>
        </p:txBody>
      </p:sp>
    </p:spTree>
    <p:extLst>
      <p:ext uri="{BB962C8B-B14F-4D97-AF65-F5344CB8AC3E}">
        <p14:creationId xmlns:p14="http://schemas.microsoft.com/office/powerpoint/2010/main" val="210392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2</a:t>
            </a:fld>
            <a:endParaRPr lang="en-US"/>
          </a:p>
        </p:txBody>
      </p:sp>
    </p:spTree>
    <p:extLst>
      <p:ext uri="{BB962C8B-B14F-4D97-AF65-F5344CB8AC3E}">
        <p14:creationId xmlns:p14="http://schemas.microsoft.com/office/powerpoint/2010/main" val="1465610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3</a:t>
            </a:fld>
            <a:endParaRPr lang="en-US"/>
          </a:p>
        </p:txBody>
      </p:sp>
    </p:spTree>
    <p:extLst>
      <p:ext uri="{BB962C8B-B14F-4D97-AF65-F5344CB8AC3E}">
        <p14:creationId xmlns:p14="http://schemas.microsoft.com/office/powerpoint/2010/main" val="585874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4</a:t>
            </a:fld>
            <a:endParaRPr lang="en-US"/>
          </a:p>
        </p:txBody>
      </p:sp>
    </p:spTree>
    <p:extLst>
      <p:ext uri="{BB962C8B-B14F-4D97-AF65-F5344CB8AC3E}">
        <p14:creationId xmlns:p14="http://schemas.microsoft.com/office/powerpoint/2010/main" val="3613936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5</a:t>
            </a:fld>
            <a:endParaRPr lang="en-US"/>
          </a:p>
        </p:txBody>
      </p:sp>
    </p:spTree>
    <p:extLst>
      <p:ext uri="{BB962C8B-B14F-4D97-AF65-F5344CB8AC3E}">
        <p14:creationId xmlns:p14="http://schemas.microsoft.com/office/powerpoint/2010/main" val="3795806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6</a:t>
            </a:fld>
            <a:endParaRPr lang="en-US"/>
          </a:p>
        </p:txBody>
      </p:sp>
    </p:spTree>
    <p:extLst>
      <p:ext uri="{BB962C8B-B14F-4D97-AF65-F5344CB8AC3E}">
        <p14:creationId xmlns:p14="http://schemas.microsoft.com/office/powerpoint/2010/main" val="2038604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9</a:t>
            </a:fld>
            <a:endParaRPr lang="en-US"/>
          </a:p>
        </p:txBody>
      </p:sp>
    </p:spTree>
    <p:extLst>
      <p:ext uri="{BB962C8B-B14F-4D97-AF65-F5344CB8AC3E}">
        <p14:creationId xmlns:p14="http://schemas.microsoft.com/office/powerpoint/2010/main" val="3767268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15</a:t>
            </a:fld>
            <a:endParaRPr lang="en-US"/>
          </a:p>
        </p:txBody>
      </p:sp>
    </p:spTree>
    <p:extLst>
      <p:ext uri="{BB962C8B-B14F-4D97-AF65-F5344CB8AC3E}">
        <p14:creationId xmlns:p14="http://schemas.microsoft.com/office/powerpoint/2010/main" val="319653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16</a:t>
            </a:fld>
            <a:endParaRPr lang="en-US"/>
          </a:p>
        </p:txBody>
      </p:sp>
    </p:spTree>
    <p:extLst>
      <p:ext uri="{BB962C8B-B14F-4D97-AF65-F5344CB8AC3E}">
        <p14:creationId xmlns:p14="http://schemas.microsoft.com/office/powerpoint/2010/main" val="4075445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34DFC508-A224-4134-94BA-3E2894AB82D2}" type="datetime1">
              <a:rPr lang="en-US" smtClean="0"/>
              <a:pPr>
                <a:defRPr/>
              </a:pPr>
              <a:t>8/22/2016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4DC426-2B36-4886-8883-40156F0BF131}" type="slidenum">
              <a:rPr lang="en-US" smtClean="0"/>
              <a:pPr>
                <a:defRPr/>
              </a:pPr>
              <a:t>‹#›</a:t>
            </a:fld>
            <a:endParaRPr lang="en-US"/>
          </a:p>
        </p:txBody>
      </p:sp>
    </p:spTree>
    <p:extLst>
      <p:ext uri="{BB962C8B-B14F-4D97-AF65-F5344CB8AC3E}">
        <p14:creationId xmlns:p14="http://schemas.microsoft.com/office/powerpoint/2010/main" val="1003734446"/>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8/22/2016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886082058"/>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8/22/2016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28383926"/>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8/22/2016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7819012"/>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8/22/2016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283957391"/>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7C64BA57-C780-47D1-862D-45B868704F69}" type="datetime1">
              <a:rPr lang="en-US" smtClean="0"/>
              <a:pPr>
                <a:defRPr/>
              </a:pPr>
              <a:t>8/22/2016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612325778"/>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7C64BA57-C780-47D1-862D-45B868704F69}" type="datetime1">
              <a:rPr lang="en-US" smtClean="0"/>
              <a:pPr>
                <a:defRPr/>
              </a:pPr>
              <a:t>8/22/2016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043894195"/>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E17631D9-4B88-4D20-9960-ED6EF02FF874}" type="datetime1">
              <a:rPr lang="en-US" smtClean="0"/>
              <a:pPr>
                <a:defRPr/>
              </a:pPr>
              <a:t>8/22/2016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7A4231F-A0BC-403B-B8DA-9DA19E1881AF}" type="slidenum">
              <a:rPr lang="en-US" smtClean="0"/>
              <a:pPr>
                <a:defRPr/>
              </a:pPr>
              <a:t>‹#›</a:t>
            </a:fld>
            <a:endParaRPr lang="en-US"/>
          </a:p>
        </p:txBody>
      </p:sp>
    </p:spTree>
    <p:extLst>
      <p:ext uri="{BB962C8B-B14F-4D97-AF65-F5344CB8AC3E}">
        <p14:creationId xmlns:p14="http://schemas.microsoft.com/office/powerpoint/2010/main" val="1047039738"/>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384528F-8FCE-4C3A-A15D-2B2322A700BE}" type="datetime1">
              <a:rPr lang="en-US" smtClean="0"/>
              <a:pPr>
                <a:defRPr/>
              </a:pPr>
              <a:t>8/22/2016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B64A66-FD52-4602-AB83-F1F2F8C868A1}" type="slidenum">
              <a:rPr lang="en-US" smtClean="0"/>
              <a:pPr>
                <a:defRPr/>
              </a:pPr>
              <a:t>‹#›</a:t>
            </a:fld>
            <a:endParaRPr lang="en-US"/>
          </a:p>
        </p:txBody>
      </p:sp>
    </p:spTree>
    <p:extLst>
      <p:ext uri="{BB962C8B-B14F-4D97-AF65-F5344CB8AC3E}">
        <p14:creationId xmlns:p14="http://schemas.microsoft.com/office/powerpoint/2010/main" val="2647929759"/>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FB239F7-CE39-41F2-AB01-4DE347243A41}" type="datetime1">
              <a:rPr lang="en-US" smtClean="0"/>
              <a:pPr>
                <a:defRPr/>
              </a:pPr>
              <a:t>8/22/2016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EE1CEA6-FECE-4D2C-BE18-AE7FF49167AB}" type="slidenum">
              <a:rPr lang="en-US" smtClean="0"/>
              <a:pPr>
                <a:defRPr/>
              </a:pPr>
              <a:t>‹#›</a:t>
            </a:fld>
            <a:endParaRPr lang="en-US"/>
          </a:p>
        </p:txBody>
      </p:sp>
    </p:spTree>
    <p:extLst>
      <p:ext uri="{BB962C8B-B14F-4D97-AF65-F5344CB8AC3E}">
        <p14:creationId xmlns:p14="http://schemas.microsoft.com/office/powerpoint/2010/main" val="970127342"/>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148F684-CD5B-4053-BD28-42B33AF48133}" type="datetime1">
              <a:rPr lang="en-US" smtClean="0"/>
              <a:pPr>
                <a:defRPr/>
              </a:pPr>
              <a:t>8/22/2016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A3FE12-89D8-4FFB-8DE9-CE843B5CEC29}" type="slidenum">
              <a:rPr lang="en-US" smtClean="0"/>
              <a:pPr>
                <a:defRPr/>
              </a:pPr>
              <a:t>‹#›</a:t>
            </a:fld>
            <a:endParaRPr lang="en-US"/>
          </a:p>
        </p:txBody>
      </p:sp>
    </p:spTree>
    <p:extLst>
      <p:ext uri="{BB962C8B-B14F-4D97-AF65-F5344CB8AC3E}">
        <p14:creationId xmlns:p14="http://schemas.microsoft.com/office/powerpoint/2010/main" val="1207163557"/>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3501CAAF-863E-4A9F-A401-43B796C36D75}" type="datetime1">
              <a:rPr lang="en-US" smtClean="0"/>
              <a:pPr>
                <a:defRPr/>
              </a:pPr>
              <a:t>8/22/2016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7064EC-5AFD-45FB-8187-9764AC77B794}" type="slidenum">
              <a:rPr lang="en-US" smtClean="0"/>
              <a:pPr>
                <a:defRPr/>
              </a:pPr>
              <a:t>‹#›</a:t>
            </a:fld>
            <a:endParaRPr lang="en-US"/>
          </a:p>
        </p:txBody>
      </p:sp>
    </p:spTree>
    <p:extLst>
      <p:ext uri="{BB962C8B-B14F-4D97-AF65-F5344CB8AC3E}">
        <p14:creationId xmlns:p14="http://schemas.microsoft.com/office/powerpoint/2010/main" val="4223124079"/>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58ACE7BF-56F4-4DB0-8805-7169C059DC89}" type="datetime1">
              <a:rPr lang="en-US" smtClean="0"/>
              <a:pPr>
                <a:defRPr/>
              </a:pPr>
              <a:t>8/22/2016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912A5E0-9D6C-4069-8DFB-09DC2F92468E}" type="slidenum">
              <a:rPr lang="en-US" smtClean="0"/>
              <a:pPr>
                <a:defRPr/>
              </a:pPr>
              <a:t>‹#›</a:t>
            </a:fld>
            <a:endParaRPr lang="en-US"/>
          </a:p>
        </p:txBody>
      </p:sp>
    </p:spTree>
    <p:extLst>
      <p:ext uri="{BB962C8B-B14F-4D97-AF65-F5344CB8AC3E}">
        <p14:creationId xmlns:p14="http://schemas.microsoft.com/office/powerpoint/2010/main" val="3924004138"/>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2C91D54-CA70-45F3-9C0E-55F8E751DFD0}" type="datetime1">
              <a:rPr lang="en-US" smtClean="0"/>
              <a:pPr>
                <a:defRPr/>
              </a:pPr>
              <a:t>8/22/2016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75F2C4-E4BA-42B1-A59F-E0C16D4C1605}" type="slidenum">
              <a:rPr lang="en-US" smtClean="0"/>
              <a:pPr>
                <a:defRPr/>
              </a:pPr>
              <a:t>‹#›</a:t>
            </a:fld>
            <a:endParaRPr lang="en-US"/>
          </a:p>
        </p:txBody>
      </p:sp>
    </p:spTree>
    <p:extLst>
      <p:ext uri="{BB962C8B-B14F-4D97-AF65-F5344CB8AC3E}">
        <p14:creationId xmlns:p14="http://schemas.microsoft.com/office/powerpoint/2010/main" val="1500694279"/>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4B838C9-DD7B-4DC9-9CDE-973BFE59BFC3}" type="datetime1">
              <a:rPr lang="en-US" smtClean="0"/>
              <a:pPr>
                <a:defRPr/>
              </a:pPr>
              <a:t>8/22/2016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4F8ADEA-19B1-4870-BD9F-6860D483C606}" type="slidenum">
              <a:rPr lang="en-US" smtClean="0"/>
              <a:pPr>
                <a:defRPr/>
              </a:pPr>
              <a:t>‹#›</a:t>
            </a:fld>
            <a:endParaRPr lang="en-US"/>
          </a:p>
        </p:txBody>
      </p:sp>
    </p:spTree>
    <p:extLst>
      <p:ext uri="{BB962C8B-B14F-4D97-AF65-F5344CB8AC3E}">
        <p14:creationId xmlns:p14="http://schemas.microsoft.com/office/powerpoint/2010/main" val="4166904746"/>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06070B3-587F-4D68-9B52-70E2078D6F34}" type="datetime1">
              <a:rPr lang="en-US" smtClean="0"/>
              <a:pPr>
                <a:defRPr/>
              </a:pPr>
              <a:t>8/22/2016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8152AE8-C3AB-4D22-8176-B0964AAE63FA}" type="slidenum">
              <a:rPr lang="en-US" smtClean="0"/>
              <a:pPr>
                <a:defRPr/>
              </a:pPr>
              <a:t>‹#›</a:t>
            </a:fld>
            <a:endParaRPr lang="en-US"/>
          </a:p>
        </p:txBody>
      </p:sp>
    </p:spTree>
    <p:extLst>
      <p:ext uri="{BB962C8B-B14F-4D97-AF65-F5344CB8AC3E}">
        <p14:creationId xmlns:p14="http://schemas.microsoft.com/office/powerpoint/2010/main" val="3710837047"/>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5B8DE95-314F-4456-A8A7-4952195E3240}" type="datetime1">
              <a:rPr lang="en-US" smtClean="0"/>
              <a:pPr>
                <a:defRPr/>
              </a:pPr>
              <a:t>8/22/2016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D4D6863-67BC-440A-A487-16DF53AB63F0}" type="slidenum">
              <a:rPr lang="en-US" smtClean="0"/>
              <a:pPr>
                <a:defRPr/>
              </a:pPr>
              <a:t>‹#›</a:t>
            </a:fld>
            <a:endParaRPr lang="en-US"/>
          </a:p>
        </p:txBody>
      </p:sp>
    </p:spTree>
    <p:extLst>
      <p:ext uri="{BB962C8B-B14F-4D97-AF65-F5344CB8AC3E}">
        <p14:creationId xmlns:p14="http://schemas.microsoft.com/office/powerpoint/2010/main" val="1121403884"/>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7C64BA57-C780-47D1-862D-45B868704F69}" type="datetime1">
              <a:rPr lang="en-US" smtClean="0"/>
              <a:pPr>
                <a:defRPr/>
              </a:pPr>
              <a:t>8/22/2016</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1995080053"/>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Lst>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7.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609600" y="1981200"/>
            <a:ext cx="7543800" cy="2593975"/>
          </a:xfrm>
        </p:spPr>
        <p:txBody>
          <a:bodyPr/>
          <a:lstStyle/>
          <a:p>
            <a:pPr eaLnBrk="1" hangingPunct="1"/>
            <a:r>
              <a:rPr lang="en-US" b="1" dirty="0" smtClean="0">
                <a:solidFill>
                  <a:schemeClr val="tx2"/>
                </a:solidFill>
                <a:latin typeface="Times New Roman" pitchFamily="18" charset="0"/>
                <a:cs typeface="Times New Roman" pitchFamily="18" charset="0"/>
              </a:rPr>
              <a:t>Electronic System for Travel Authorization (ESTA)</a:t>
            </a:r>
          </a:p>
        </p:txBody>
      </p:sp>
      <p:sp>
        <p:nvSpPr>
          <p:cNvPr id="14338" name="Subtitle 2"/>
          <p:cNvSpPr>
            <a:spLocks noGrp="1"/>
          </p:cNvSpPr>
          <p:nvPr>
            <p:ph type="subTitle" idx="1"/>
          </p:nvPr>
        </p:nvSpPr>
        <p:spPr>
          <a:xfrm>
            <a:off x="2438400" y="5532438"/>
            <a:ext cx="6461125" cy="1066800"/>
          </a:xfrm>
        </p:spPr>
        <p:txBody>
          <a:bodyPr/>
          <a:lstStyle/>
          <a:p>
            <a:pPr eaLnBrk="1" hangingPunct="1"/>
            <a:r>
              <a:rPr lang="en-US" sz="2400" dirty="0" smtClean="0">
                <a:solidFill>
                  <a:schemeClr val="accent5">
                    <a:lumMod val="60000"/>
                    <a:lumOff val="40000"/>
                  </a:schemeClr>
                </a:solidFill>
                <a:latin typeface="Times New Roman" pitchFamily="18" charset="0"/>
                <a:cs typeface="Times New Roman" pitchFamily="18" charset="0"/>
              </a:rPr>
              <a:t>U.S. Customs and Border Protection</a:t>
            </a:r>
          </a:p>
          <a:p>
            <a:pPr eaLnBrk="1" hangingPunct="1"/>
            <a:r>
              <a:rPr lang="en-US" sz="2400" dirty="0" smtClean="0">
                <a:solidFill>
                  <a:schemeClr val="accent5">
                    <a:lumMod val="60000"/>
                    <a:lumOff val="40000"/>
                  </a:schemeClr>
                </a:solidFill>
                <a:latin typeface="Times New Roman" pitchFamily="18" charset="0"/>
                <a:cs typeface="Times New Roman" pitchFamily="18" charset="0"/>
              </a:rPr>
              <a:t>February 2016</a:t>
            </a:r>
          </a:p>
        </p:txBody>
      </p:sp>
      <p:sp>
        <p:nvSpPr>
          <p:cNvPr id="5" name="Slide Number Placeholder 4"/>
          <p:cNvSpPr>
            <a:spLocks noGrp="1"/>
          </p:cNvSpPr>
          <p:nvPr>
            <p:ph type="sldNum" sz="quarter" idx="12"/>
          </p:nvPr>
        </p:nvSpPr>
        <p:spPr>
          <a:xfrm>
            <a:off x="8164286" y="6223227"/>
            <a:ext cx="565159" cy="365125"/>
          </a:xfrm>
        </p:spPr>
        <p:txBody>
          <a:bodyPr/>
          <a:lstStyle/>
          <a:p>
            <a:pPr>
              <a:defRPr/>
            </a:pPr>
            <a:fld id="{36039106-9CE4-4466-B2D4-2E74A0016600}" type="slidenum">
              <a:rPr lang="en-US"/>
              <a:pPr>
                <a:defRPr/>
              </a:pPr>
              <a:t>1</a:t>
            </a:fld>
            <a:endParaRPr lang="en-US"/>
          </a:p>
        </p:txBody>
      </p:sp>
      <p:pic>
        <p:nvPicPr>
          <p:cNvPr id="14339" name="Picture 7" descr="cbp seal"/>
          <p:cNvPicPr>
            <a:picLocks noChangeAspect="1" noChangeArrowheads="1"/>
          </p:cNvPicPr>
          <p:nvPr/>
        </p:nvPicPr>
        <p:blipFill>
          <a:blip r:embed="rId3"/>
          <a:srcRect/>
          <a:stretch>
            <a:fillRect/>
          </a:stretch>
        </p:blipFill>
        <p:spPr bwMode="auto">
          <a:xfrm>
            <a:off x="190500" y="5097463"/>
            <a:ext cx="1676400" cy="1555750"/>
          </a:xfrm>
          <a:prstGeom prst="rect">
            <a:avLst/>
          </a:prstGeom>
          <a:noFill/>
          <a:ln w="9525">
            <a:noFill/>
            <a:miter lim="800000"/>
            <a:headEnd/>
            <a:tailEnd/>
          </a:ln>
        </p:spPr>
      </p:pic>
      <p:pic>
        <p:nvPicPr>
          <p:cNvPr id="2" name="Picture 1"/>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55" y="76200"/>
            <a:ext cx="6597445" cy="838200"/>
          </a:xfrm>
        </p:spPr>
        <p:txBody>
          <a:bodyPr>
            <a:normAutofit fontScale="90000"/>
          </a:bodyPr>
          <a:lstStyle/>
          <a:p>
            <a:r>
              <a:rPr lang="en-US" sz="3200" b="1" dirty="0" smtClean="0">
                <a:latin typeface="Times New Roman" panose="02020603050405020304" pitchFamily="18" charset="0"/>
                <a:cs typeface="Times New Roman" panose="02020603050405020304" pitchFamily="18" charset="0"/>
              </a:rPr>
              <a:t>Conditional Question Country of Birth Question</a:t>
            </a:r>
            <a:endParaRPr lang="en-US" sz="3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10</a:t>
            </a:fld>
            <a:endParaRPr lang="en-US"/>
          </a:p>
        </p:txBody>
      </p:sp>
      <p:pic>
        <p:nvPicPr>
          <p:cNvPr id="5" name="Picture 4"/>
          <p:cNvPicPr>
            <a:picLocks noChangeAspect="1"/>
          </p:cNvPicPr>
          <p:nvPr/>
        </p:nvPicPr>
        <p:blipFill>
          <a:blip r:embed="rId2">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
        <p:nvSpPr>
          <p:cNvPr id="3" name="TextBox 2"/>
          <p:cNvSpPr txBox="1"/>
          <p:nvPr/>
        </p:nvSpPr>
        <p:spPr>
          <a:xfrm>
            <a:off x="6248400" y="2133600"/>
            <a:ext cx="2819400" cy="2308324"/>
          </a:xfrm>
          <a:prstGeom prst="rect">
            <a:avLst/>
          </a:prstGeom>
          <a:noFill/>
        </p:spPr>
        <p:txBody>
          <a:bodyPr wrap="square" rtlCol="0">
            <a:spAutoFit/>
          </a:bodyPr>
          <a:lstStyle/>
          <a:p>
            <a:r>
              <a:rPr lang="en-US" sz="1600" dirty="0" smtClean="0">
                <a:latin typeface="Calibri" panose="020F0502020204030204" pitchFamily="34" charset="0"/>
              </a:rPr>
              <a:t>If the applicant’s is </a:t>
            </a:r>
            <a:r>
              <a:rPr lang="en-US" sz="1600" dirty="0">
                <a:latin typeface="Calibri" panose="020F0502020204030204" pitchFamily="34" charset="0"/>
              </a:rPr>
              <a:t>not a current or former citizen of their birth </a:t>
            </a:r>
            <a:r>
              <a:rPr lang="en-US" sz="1600" dirty="0" smtClean="0">
                <a:latin typeface="Calibri" panose="020F0502020204030204" pitchFamily="34" charset="0"/>
              </a:rPr>
              <a:t>country</a:t>
            </a:r>
            <a:r>
              <a:rPr lang="en-US" sz="1600" dirty="0">
                <a:latin typeface="Calibri" panose="020F0502020204030204" pitchFamily="34" charset="0"/>
              </a:rPr>
              <a:t> </a:t>
            </a:r>
            <a:r>
              <a:rPr lang="en-US" sz="1600" dirty="0" smtClean="0">
                <a:latin typeface="Calibri" panose="020F0502020204030204" pitchFamily="34" charset="0"/>
              </a:rPr>
              <a:t>they will be prompted to answer an additional questionnaire about their country of birth.  The option “None of the above” has been removed with this release.  </a:t>
            </a:r>
            <a:endParaRPr lang="en-US" sz="1600" dirty="0">
              <a:latin typeface="Calibri" panose="020F0502020204030204" pitchFamily="34" charset="0"/>
            </a:endParaRPr>
          </a:p>
        </p:txBody>
      </p:sp>
      <p:pic>
        <p:nvPicPr>
          <p:cNvPr id="8" name="Picture 7"/>
          <p:cNvPicPr/>
          <p:nvPr/>
        </p:nvPicPr>
        <p:blipFill rotWithShape="1">
          <a:blip r:embed="rId3"/>
          <a:srcRect l="17189" t="37210" r="16390" b="48853"/>
          <a:stretch/>
        </p:blipFill>
        <p:spPr bwMode="auto">
          <a:xfrm>
            <a:off x="304800" y="1212980"/>
            <a:ext cx="5638800" cy="46640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3958159"/>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55" y="76200"/>
            <a:ext cx="6597445" cy="685800"/>
          </a:xfrm>
        </p:spPr>
        <p:txBody>
          <a:bodyPr>
            <a:normAutofit fontScale="90000"/>
          </a:bodyPr>
          <a:lstStyle/>
          <a:p>
            <a:r>
              <a:rPr lang="en-US" sz="3200" b="1" dirty="0" smtClean="0">
                <a:latin typeface="Times New Roman" panose="02020603050405020304" pitchFamily="18" charset="0"/>
                <a:cs typeface="Times New Roman" panose="02020603050405020304" pitchFamily="18" charset="0"/>
              </a:rPr>
              <a:t>Additional Passport and ID Information</a:t>
            </a:r>
            <a:endParaRPr lang="en-US" sz="3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8382000" y="6271438"/>
            <a:ext cx="565159" cy="365125"/>
          </a:xfrm>
        </p:spPr>
        <p:txBody>
          <a:bodyPr/>
          <a:lstStyle/>
          <a:p>
            <a:pPr>
              <a:defRPr/>
            </a:pPr>
            <a:fld id="{7EE1CEA6-FECE-4D2C-BE18-AE7FF49167AB}" type="slidenum">
              <a:rPr lang="en-US" smtClean="0"/>
              <a:pPr>
                <a:defRPr/>
              </a:pPr>
              <a:t>11</a:t>
            </a:fld>
            <a:endParaRPr lang="en-US" dirty="0"/>
          </a:p>
        </p:txBody>
      </p:sp>
      <p:pic>
        <p:nvPicPr>
          <p:cNvPr id="5" name="Picture 4"/>
          <p:cNvPicPr>
            <a:picLocks noChangeAspect="1"/>
          </p:cNvPicPr>
          <p:nvPr/>
        </p:nvPicPr>
        <p:blipFill>
          <a:blip r:embed="rId2">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
        <p:nvSpPr>
          <p:cNvPr id="3" name="TextBox 2"/>
          <p:cNvSpPr txBox="1"/>
          <p:nvPr/>
        </p:nvSpPr>
        <p:spPr>
          <a:xfrm>
            <a:off x="6248400" y="2209800"/>
            <a:ext cx="2774959" cy="1323439"/>
          </a:xfrm>
          <a:prstGeom prst="rect">
            <a:avLst/>
          </a:prstGeom>
          <a:noFill/>
        </p:spPr>
        <p:txBody>
          <a:bodyPr wrap="square" rtlCol="0">
            <a:spAutoFit/>
          </a:bodyPr>
          <a:lstStyle/>
          <a:p>
            <a:r>
              <a:rPr lang="en-US" sz="1600" dirty="0" smtClean="0">
                <a:latin typeface="Calibri" panose="020F0502020204030204" pitchFamily="34" charset="0"/>
              </a:rPr>
              <a:t>Additional fields where the applicant can enter their Global Entry Program membership data has been added to the ESTA application.</a:t>
            </a:r>
            <a:endParaRPr lang="en-US" sz="1600" dirty="0">
              <a:latin typeface="Calibri" panose="020F0502020204030204" pitchFamily="34" charset="0"/>
            </a:endParaRPr>
          </a:p>
        </p:txBody>
      </p:sp>
      <p:pic>
        <p:nvPicPr>
          <p:cNvPr id="10" name="Picture 9"/>
          <p:cNvPicPr/>
          <p:nvPr/>
        </p:nvPicPr>
        <p:blipFill rotWithShape="1">
          <a:blip r:embed="rId3"/>
          <a:srcRect l="16852" t="50116" r="17096" b="29803"/>
          <a:stretch/>
        </p:blipFill>
        <p:spPr bwMode="auto">
          <a:xfrm>
            <a:off x="457200" y="1171039"/>
            <a:ext cx="5257800" cy="5100399"/>
          </a:xfrm>
          <a:prstGeom prst="rect">
            <a:avLst/>
          </a:prstGeom>
          <a:ln>
            <a:noFill/>
          </a:ln>
          <a:extLst>
            <a:ext uri="{53640926-AAD7-44D8-BBD7-CCE9431645EC}">
              <a14:shadowObscured xmlns:a14="http://schemas.microsoft.com/office/drawing/2010/main"/>
            </a:ext>
          </a:extLst>
        </p:spPr>
      </p:pic>
      <p:sp>
        <p:nvSpPr>
          <p:cNvPr id="11" name="Rounded Rectangle 10"/>
          <p:cNvSpPr/>
          <p:nvPr/>
        </p:nvSpPr>
        <p:spPr>
          <a:xfrm>
            <a:off x="381000" y="1171039"/>
            <a:ext cx="2362200" cy="11149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28729"/>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73356" y="76870"/>
            <a:ext cx="6629400" cy="91440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Contact and Employment Information</a:t>
            </a:r>
          </a:p>
        </p:txBody>
      </p:sp>
      <p:sp>
        <p:nvSpPr>
          <p:cNvPr id="7" name="Slide Number Placeholder 6"/>
          <p:cNvSpPr>
            <a:spLocks noGrp="1"/>
          </p:cNvSpPr>
          <p:nvPr>
            <p:ph type="sldNum" sz="quarter" idx="12"/>
          </p:nvPr>
        </p:nvSpPr>
        <p:spPr/>
        <p:txBody>
          <a:bodyPr/>
          <a:lstStyle/>
          <a:p>
            <a:pPr>
              <a:defRPr/>
            </a:pPr>
            <a:fld id="{89F818A9-CBF2-4F8C-B7D2-083A93D04A03}" type="slidenum">
              <a:rPr lang="en-US"/>
              <a:pPr>
                <a:defRPr/>
              </a:pPr>
              <a:t>12</a:t>
            </a:fld>
            <a:endParaRPr lang="en-US" dirty="0"/>
          </a:p>
        </p:txBody>
      </p:sp>
      <p:pic>
        <p:nvPicPr>
          <p:cNvPr id="6" name="Picture 5"/>
          <p:cNvPicPr/>
          <p:nvPr/>
        </p:nvPicPr>
        <p:blipFill rotWithShape="1">
          <a:blip r:embed="rId2"/>
          <a:srcRect l="17092" t="55965" r="17017" b="19630"/>
          <a:stretch/>
        </p:blipFill>
        <p:spPr bwMode="auto">
          <a:xfrm>
            <a:off x="533400" y="1295400"/>
            <a:ext cx="5486400" cy="5257800"/>
          </a:xfrm>
          <a:prstGeom prst="rect">
            <a:avLst/>
          </a:prstGeom>
          <a:ln>
            <a:solidFill>
              <a:schemeClr val="accent2"/>
            </a:solidFill>
          </a:ln>
          <a:extLst>
            <a:ext uri="{53640926-AAD7-44D8-BBD7-CCE9431645EC}">
              <a14:shadowObscured xmlns:a14="http://schemas.microsoft.com/office/drawing/2010/main"/>
            </a:ext>
          </a:extLst>
        </p:spPr>
      </p:pic>
      <p:sp>
        <p:nvSpPr>
          <p:cNvPr id="3" name="TextBox 2"/>
          <p:cNvSpPr txBox="1"/>
          <p:nvPr/>
        </p:nvSpPr>
        <p:spPr>
          <a:xfrm>
            <a:off x="6324600" y="1447800"/>
            <a:ext cx="2514600"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next screen the applicant will be asked to enter their contact and employment information.</a:t>
            </a:r>
            <a:endParaRPr lang="en-US" sz="16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2385643205"/>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976450" y="1585018"/>
            <a:ext cx="5202748" cy="4244765"/>
          </a:xfrm>
          <a:prstGeom prst="rect">
            <a:avLst/>
          </a:prstGeom>
        </p:spPr>
      </p:pic>
      <p:sp>
        <p:nvSpPr>
          <p:cNvPr id="2" name="Title 1"/>
          <p:cNvSpPr>
            <a:spLocks noGrp="1"/>
          </p:cNvSpPr>
          <p:nvPr>
            <p:ph type="title"/>
          </p:nvPr>
        </p:nvSpPr>
        <p:spPr>
          <a:xfrm>
            <a:off x="628650" y="1068110"/>
            <a:ext cx="7495981" cy="453944"/>
          </a:xfrm>
        </p:spPr>
        <p:txBody>
          <a:bodyPr>
            <a:normAutofit fontScale="90000"/>
          </a:bodyPr>
          <a:lstStyle/>
          <a:p>
            <a:r>
              <a:rPr lang="en-US" sz="2100" b="1" dirty="0"/>
              <a:t>Application Information Page – with new </a:t>
            </a:r>
            <a:r>
              <a:rPr lang="en-US" sz="2100" b="1" dirty="0"/>
              <a:t>Social Media </a:t>
            </a:r>
            <a:r>
              <a:rPr lang="en-US" sz="2100" b="1" dirty="0"/>
              <a:t>question</a:t>
            </a:r>
          </a:p>
        </p:txBody>
      </p:sp>
      <p:sp>
        <p:nvSpPr>
          <p:cNvPr id="3" name="Slide Number Placeholder 2"/>
          <p:cNvSpPr>
            <a:spLocks noGrp="1"/>
          </p:cNvSpPr>
          <p:nvPr>
            <p:ph type="sldNum" sz="quarter" idx="12"/>
          </p:nvPr>
        </p:nvSpPr>
        <p:spPr/>
        <p:txBody>
          <a:bodyPr/>
          <a:lstStyle/>
          <a:p>
            <a:fld id="{B0C870B6-BE5A-4E46-86EC-1CD249893460}" type="slidenum">
              <a:rPr lang="en-US" smtClean="0"/>
              <a:t>13</a:t>
            </a:fld>
            <a:endParaRPr lang="en-US"/>
          </a:p>
        </p:txBody>
      </p:sp>
    </p:spTree>
    <p:extLst>
      <p:ext uri="{BB962C8B-B14F-4D97-AF65-F5344CB8AC3E}">
        <p14:creationId xmlns:p14="http://schemas.microsoft.com/office/powerpoint/2010/main" val="1529066112"/>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11631"/>
            <a:ext cx="6629400" cy="597969"/>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Travel Information</a:t>
            </a:r>
          </a:p>
        </p:txBody>
      </p:sp>
      <p:sp>
        <p:nvSpPr>
          <p:cNvPr id="7" name="Slide Number Placeholder 6"/>
          <p:cNvSpPr>
            <a:spLocks noGrp="1"/>
          </p:cNvSpPr>
          <p:nvPr>
            <p:ph type="sldNum" sz="quarter" idx="12"/>
          </p:nvPr>
        </p:nvSpPr>
        <p:spPr/>
        <p:txBody>
          <a:bodyPr/>
          <a:lstStyle/>
          <a:p>
            <a:pPr>
              <a:defRPr/>
            </a:pPr>
            <a:fld id="{89F818A9-CBF2-4F8C-B7D2-083A93D04A03}" type="slidenum">
              <a:rPr lang="en-US"/>
              <a:pPr>
                <a:defRPr/>
              </a:pPr>
              <a:t>14</a:t>
            </a:fld>
            <a:endParaRPr lang="en-US"/>
          </a:p>
        </p:txBody>
      </p:sp>
      <p:pic>
        <p:nvPicPr>
          <p:cNvPr id="11" name="Picture 10"/>
          <p:cNvPicPr/>
          <p:nvPr/>
        </p:nvPicPr>
        <p:blipFill rotWithShape="1">
          <a:blip r:embed="rId2"/>
          <a:srcRect l="17222" t="17937" r="17222" b="32332"/>
          <a:stretch/>
        </p:blipFill>
        <p:spPr bwMode="auto">
          <a:xfrm>
            <a:off x="152400" y="1406351"/>
            <a:ext cx="5410200" cy="5375449"/>
          </a:xfrm>
          <a:prstGeom prst="rect">
            <a:avLst/>
          </a:prstGeom>
          <a:ln>
            <a:solidFill>
              <a:schemeClr val="accent2"/>
            </a:solidFill>
          </a:ln>
          <a:extLst>
            <a:ext uri="{53640926-AAD7-44D8-BBD7-CCE9431645EC}">
              <a14:shadowObscured xmlns:a14="http://schemas.microsoft.com/office/drawing/2010/main"/>
            </a:ext>
          </a:extLst>
        </p:spPr>
      </p:pic>
      <p:sp>
        <p:nvSpPr>
          <p:cNvPr id="6" name="TextBox 5"/>
          <p:cNvSpPr txBox="1"/>
          <p:nvPr/>
        </p:nvSpPr>
        <p:spPr>
          <a:xfrm>
            <a:off x="6324600" y="1447800"/>
            <a:ext cx="2514600"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third screen the applicant will be asked to enter their travel information.</a:t>
            </a:r>
            <a:endParaRPr lang="en-US" sz="1600" dirty="0">
              <a:latin typeface="Calibri" panose="020F0502020204030204" pitchFamily="34" charset="0"/>
              <a:cs typeface="Calibri" panose="020F0502020204030204" pitchFamily="34" charset="0"/>
            </a:endParaRPr>
          </a:p>
        </p:txBody>
      </p:sp>
      <p:pic>
        <p:nvPicPr>
          <p:cNvPr id="8" name="Picture 7"/>
          <p:cNvPicPr/>
          <p:nvPr/>
        </p:nvPicPr>
        <p:blipFill rotWithShape="1">
          <a:blip r:embed="rId3"/>
          <a:srcRect t="5062" r="12500" b="67473"/>
          <a:stretch/>
        </p:blipFill>
        <p:spPr>
          <a:xfrm>
            <a:off x="150725" y="750510"/>
            <a:ext cx="5411875" cy="697289"/>
          </a:xfrm>
          <a:prstGeom prst="rect">
            <a:avLst/>
          </a:prstGeom>
        </p:spPr>
      </p:pic>
      <p:pic>
        <p:nvPicPr>
          <p:cNvPr id="9" name="Picture 8"/>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446389797"/>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65403" y="15240"/>
            <a:ext cx="6592571" cy="74676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Eligibility Questions and Waiver of Rights</a:t>
            </a:r>
          </a:p>
        </p:txBody>
      </p:sp>
      <p:sp>
        <p:nvSpPr>
          <p:cNvPr id="8" name="Slide Number Placeholder 7"/>
          <p:cNvSpPr>
            <a:spLocks noGrp="1"/>
          </p:cNvSpPr>
          <p:nvPr>
            <p:ph type="sldNum" sz="quarter" idx="12"/>
          </p:nvPr>
        </p:nvSpPr>
        <p:spPr>
          <a:xfrm>
            <a:off x="8458200" y="6436304"/>
            <a:ext cx="565159" cy="365125"/>
          </a:xfrm>
        </p:spPr>
        <p:txBody>
          <a:bodyPr/>
          <a:lstStyle/>
          <a:p>
            <a:pPr>
              <a:defRPr/>
            </a:pPr>
            <a:fld id="{1E0D3959-4690-4A16-A2DD-F4B44FE1CB82}" type="slidenum">
              <a:rPr lang="en-US"/>
              <a:pPr>
                <a:defRPr/>
              </a:pPr>
              <a:t>15</a:t>
            </a:fld>
            <a:endParaRPr lang="en-US" dirty="0"/>
          </a:p>
        </p:txBody>
      </p:sp>
      <p:sp>
        <p:nvSpPr>
          <p:cNvPr id="7" name="TextBox 6"/>
          <p:cNvSpPr txBox="1"/>
          <p:nvPr/>
        </p:nvSpPr>
        <p:spPr>
          <a:xfrm>
            <a:off x="94900" y="6207704"/>
            <a:ext cx="8515700" cy="584775"/>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fourth screen the applicant will be asked a series of eligibility questions.  This page includes a drop down menu where the applicant can selection Yes or No to each question.</a:t>
            </a:r>
            <a:endParaRPr lang="en-US" sz="16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14" name="Picture 13"/>
          <p:cNvPicPr/>
          <p:nvPr/>
        </p:nvPicPr>
        <p:blipFill rotWithShape="1">
          <a:blip r:embed="rId4"/>
          <a:srcRect l="10116" t="54784" r="10243" b="20756"/>
          <a:stretch/>
        </p:blipFill>
        <p:spPr bwMode="auto">
          <a:xfrm>
            <a:off x="5161936" y="1524000"/>
            <a:ext cx="3951031" cy="2470150"/>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5"/>
          <a:srcRect l="17313" t="14122" r="17271" b="51790"/>
          <a:stretch/>
        </p:blipFill>
        <p:spPr bwMode="auto">
          <a:xfrm>
            <a:off x="65403" y="1066800"/>
            <a:ext cx="5039997" cy="5131954"/>
          </a:xfrm>
          <a:prstGeom prst="rect">
            <a:avLst/>
          </a:prstGeom>
          <a:ln>
            <a:noFill/>
          </a:ln>
          <a:extLst>
            <a:ext uri="{53640926-AAD7-44D8-BBD7-CCE9431645EC}">
              <a14:shadowObscured xmlns:a14="http://schemas.microsoft.com/office/drawing/2010/main"/>
            </a:ext>
          </a:extLst>
        </p:spPr>
      </p:pic>
      <p:sp>
        <p:nvSpPr>
          <p:cNvPr id="2" name="Oval 1"/>
          <p:cNvSpPr/>
          <p:nvPr/>
        </p:nvSpPr>
        <p:spPr>
          <a:xfrm>
            <a:off x="94900" y="5638800"/>
            <a:ext cx="5162900" cy="568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65403" y="15240"/>
            <a:ext cx="6592571" cy="746760"/>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New Eligibility Question</a:t>
            </a:r>
          </a:p>
        </p:txBody>
      </p:sp>
      <p:sp>
        <p:nvSpPr>
          <p:cNvPr id="8" name="Slide Number Placeholder 7"/>
          <p:cNvSpPr>
            <a:spLocks noGrp="1"/>
          </p:cNvSpPr>
          <p:nvPr>
            <p:ph type="sldNum" sz="quarter" idx="12"/>
          </p:nvPr>
        </p:nvSpPr>
        <p:spPr>
          <a:xfrm>
            <a:off x="8458200" y="6436304"/>
            <a:ext cx="565159" cy="365125"/>
          </a:xfrm>
        </p:spPr>
        <p:txBody>
          <a:bodyPr/>
          <a:lstStyle/>
          <a:p>
            <a:pPr>
              <a:defRPr/>
            </a:pPr>
            <a:fld id="{1E0D3959-4690-4A16-A2DD-F4B44FE1CB82}" type="slidenum">
              <a:rPr lang="en-US"/>
              <a:pPr>
                <a:defRPr/>
              </a:pPr>
              <a:t>16</a:t>
            </a:fld>
            <a:endParaRPr lang="en-US" dirty="0"/>
          </a:p>
        </p:txBody>
      </p:sp>
      <p:pic>
        <p:nvPicPr>
          <p:cNvPr id="9" name="Picture 8"/>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12" name="Picture 11"/>
          <p:cNvPicPr/>
          <p:nvPr/>
        </p:nvPicPr>
        <p:blipFill rotWithShape="1">
          <a:blip r:embed="rId4" cstate="print">
            <a:extLst>
              <a:ext uri="{28A0092B-C50C-407E-A947-70E740481C1C}">
                <a14:useLocalDpi xmlns:a14="http://schemas.microsoft.com/office/drawing/2010/main" val="0"/>
              </a:ext>
            </a:extLst>
          </a:blip>
          <a:srcRect l="10684" t="50682" r="25703" b="2243"/>
          <a:stretch/>
        </p:blipFill>
        <p:spPr bwMode="auto">
          <a:xfrm>
            <a:off x="1295400" y="2851761"/>
            <a:ext cx="5791200" cy="249779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79399" y="5417665"/>
            <a:ext cx="8969379" cy="1323439"/>
          </a:xfrm>
          <a:prstGeom prst="rect">
            <a:avLst/>
          </a:prstGeom>
          <a:noFill/>
        </p:spPr>
        <p:txBody>
          <a:bodyPr wrap="square" rtlCol="0">
            <a:spAutoFit/>
          </a:bodyPr>
          <a:lstStyle/>
          <a:p>
            <a:r>
              <a:rPr lang="en-US" sz="1600" dirty="0" smtClean="0">
                <a:latin typeface="Calibri" panose="020F0502020204030204" pitchFamily="34" charset="0"/>
              </a:rPr>
              <a:t>A new eligibility question that asks if the applicant has traveled to Syria, Iran, Sudan, Libya, Somalia, and Yemen has been added.  If they answer “Yes” to this question they will be asked to select from the above options the primary reason for their trip.  If they select certain options they will be asked to fill out an additional questionnaire.  These additional fields can be seen on the next few slides.  Per this release  if an applicant selects Libya, Somalia, and Yemen as well they will also be asked to fill out the questionnaire.</a:t>
            </a:r>
            <a:endParaRPr lang="en-US" sz="1600" dirty="0">
              <a:latin typeface="Calibri" panose="020F0502020204030204" pitchFamily="34" charset="0"/>
            </a:endParaRPr>
          </a:p>
        </p:txBody>
      </p:sp>
      <p:pic>
        <p:nvPicPr>
          <p:cNvPr id="11" name="Picture 10"/>
          <p:cNvPicPr/>
          <p:nvPr/>
        </p:nvPicPr>
        <p:blipFill rotWithShape="1">
          <a:blip r:embed="rId5"/>
          <a:srcRect l="17557" t="14207" r="16546" b="49937"/>
          <a:stretch/>
        </p:blipFill>
        <p:spPr bwMode="auto">
          <a:xfrm>
            <a:off x="914400" y="1066800"/>
            <a:ext cx="6858000" cy="1738308"/>
          </a:xfrm>
          <a:prstGeom prst="rect">
            <a:avLst/>
          </a:prstGeom>
          <a:ln>
            <a:noFill/>
          </a:ln>
          <a:extLst>
            <a:ext uri="{53640926-AAD7-44D8-BBD7-CCE9431645EC}">
              <a14:shadowObscured xmlns:a14="http://schemas.microsoft.com/office/drawing/2010/main"/>
            </a:ext>
          </a:extLst>
        </p:spPr>
      </p:pic>
      <p:sp>
        <p:nvSpPr>
          <p:cNvPr id="3" name="Oval 2"/>
          <p:cNvSpPr/>
          <p:nvPr/>
        </p:nvSpPr>
        <p:spPr>
          <a:xfrm>
            <a:off x="685800" y="990600"/>
            <a:ext cx="5972174"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757033"/>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65403" y="15240"/>
            <a:ext cx="6592571" cy="97536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 Additional Eligibility Questions: Journalist</a:t>
            </a:r>
          </a:p>
        </p:txBody>
      </p:sp>
      <p:sp>
        <p:nvSpPr>
          <p:cNvPr id="8" name="Slide Number Placeholder 7"/>
          <p:cNvSpPr>
            <a:spLocks noGrp="1"/>
          </p:cNvSpPr>
          <p:nvPr>
            <p:ph type="sldNum" sz="quarter" idx="12"/>
          </p:nvPr>
        </p:nvSpPr>
        <p:spPr>
          <a:xfrm>
            <a:off x="8458200" y="6436304"/>
            <a:ext cx="565159" cy="365125"/>
          </a:xfrm>
        </p:spPr>
        <p:txBody>
          <a:bodyPr/>
          <a:lstStyle/>
          <a:p>
            <a:pPr>
              <a:defRPr/>
            </a:pPr>
            <a:fld id="{1E0D3959-4690-4A16-A2DD-F4B44FE1CB82}" type="slidenum">
              <a:rPr lang="en-US"/>
              <a:pPr>
                <a:defRPr/>
              </a:pPr>
              <a:t>17</a:t>
            </a:fld>
            <a:endParaRPr lang="en-US" dirty="0"/>
          </a:p>
        </p:txBody>
      </p:sp>
      <p:pic>
        <p:nvPicPr>
          <p:cNvPr id="9" name="Picture 8"/>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
        <p:nvSpPr>
          <p:cNvPr id="4" name="TextBox 3"/>
          <p:cNvSpPr txBox="1"/>
          <p:nvPr/>
        </p:nvSpPr>
        <p:spPr>
          <a:xfrm>
            <a:off x="6248400" y="1245106"/>
            <a:ext cx="2655650" cy="4770537"/>
          </a:xfrm>
          <a:prstGeom prst="rect">
            <a:avLst/>
          </a:prstGeom>
          <a:noFill/>
        </p:spPr>
        <p:txBody>
          <a:bodyPr wrap="square" rtlCol="0">
            <a:spAutoFit/>
          </a:bodyPr>
          <a:lstStyle/>
          <a:p>
            <a:r>
              <a:rPr lang="en-US" sz="1600" dirty="0" smtClean="0">
                <a:latin typeface="Calibri" panose="020F0502020204030204" pitchFamily="34" charset="0"/>
              </a:rPr>
              <a:t>If an applicant selects “To conduct work as a journalist” as their primary reason for travelling to Iraq, Syria, Iran, or Sudan they will be asked to identify the company they worked for; the position they held; and their I-Visa Number.  The applicant can click question mark bubbles next to each question if they are unsure of how they should respond to each question.  If needed, additional entries can be added by clicking “Add Another Organization” or “Add Another Travel”, this option is available under each drop down menu.</a:t>
            </a:r>
            <a:endParaRPr lang="en-US" sz="1600" dirty="0">
              <a:latin typeface="Calibri" panose="020F0502020204030204" pitchFamily="34" charset="0"/>
            </a:endParaRPr>
          </a:p>
        </p:txBody>
      </p:sp>
      <p:pic>
        <p:nvPicPr>
          <p:cNvPr id="13" name="Picture 12"/>
          <p:cNvPicPr/>
          <p:nvPr/>
        </p:nvPicPr>
        <p:blipFill>
          <a:blip r:embed="rId4"/>
          <a:stretch>
            <a:fillRect/>
          </a:stretch>
        </p:blipFill>
        <p:spPr>
          <a:xfrm>
            <a:off x="152400" y="1005840"/>
            <a:ext cx="5943600" cy="5495290"/>
          </a:xfrm>
          <a:prstGeom prst="rect">
            <a:avLst/>
          </a:prstGeom>
        </p:spPr>
      </p:pic>
    </p:spTree>
    <p:extLst>
      <p:ext uri="{BB962C8B-B14F-4D97-AF65-F5344CB8AC3E}">
        <p14:creationId xmlns:p14="http://schemas.microsoft.com/office/powerpoint/2010/main" val="3876584552"/>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6829" y="160020"/>
            <a:ext cx="6592571" cy="67056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 Additional Eligibility Questions: Humanitarian</a:t>
            </a:r>
          </a:p>
        </p:txBody>
      </p:sp>
      <p:sp>
        <p:nvSpPr>
          <p:cNvPr id="8" name="Slide Number Placeholder 7"/>
          <p:cNvSpPr>
            <a:spLocks noGrp="1"/>
          </p:cNvSpPr>
          <p:nvPr>
            <p:ph type="sldNum" sz="quarter" idx="12"/>
          </p:nvPr>
        </p:nvSpPr>
        <p:spPr>
          <a:xfrm>
            <a:off x="8458200" y="6436304"/>
            <a:ext cx="565159" cy="365125"/>
          </a:xfrm>
        </p:spPr>
        <p:txBody>
          <a:bodyPr/>
          <a:lstStyle/>
          <a:p>
            <a:pPr>
              <a:defRPr/>
            </a:pPr>
            <a:fld id="{1E0D3959-4690-4A16-A2DD-F4B44FE1CB82}" type="slidenum">
              <a:rPr lang="en-US"/>
              <a:pPr>
                <a:defRPr/>
              </a:pPr>
              <a:t>18</a:t>
            </a:fld>
            <a:endParaRPr lang="en-US" dirty="0"/>
          </a:p>
        </p:txBody>
      </p:sp>
      <p:pic>
        <p:nvPicPr>
          <p:cNvPr id="9" name="Picture 8"/>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6" name="Picture 5"/>
          <p:cNvPicPr/>
          <p:nvPr/>
        </p:nvPicPr>
        <p:blipFill rotWithShape="1">
          <a:blip r:embed="rId4"/>
          <a:srcRect b="16074"/>
          <a:stretch/>
        </p:blipFill>
        <p:spPr>
          <a:xfrm>
            <a:off x="228600" y="1056266"/>
            <a:ext cx="4572000" cy="5562600"/>
          </a:xfrm>
          <a:prstGeom prst="rect">
            <a:avLst/>
          </a:prstGeom>
        </p:spPr>
      </p:pic>
      <p:sp>
        <p:nvSpPr>
          <p:cNvPr id="7" name="TextBox 6"/>
          <p:cNvSpPr txBox="1"/>
          <p:nvPr/>
        </p:nvSpPr>
        <p:spPr>
          <a:xfrm>
            <a:off x="5339675" y="1371600"/>
            <a:ext cx="3118525" cy="4031873"/>
          </a:xfrm>
          <a:prstGeom prst="rect">
            <a:avLst/>
          </a:prstGeom>
          <a:noFill/>
        </p:spPr>
        <p:txBody>
          <a:bodyPr wrap="square" rtlCol="0">
            <a:spAutoFit/>
          </a:bodyPr>
          <a:lstStyle/>
          <a:p>
            <a:r>
              <a:rPr lang="en-US" sz="1600" dirty="0" smtClean="0">
                <a:latin typeface="Calibri" panose="020F0502020204030204" pitchFamily="34" charset="0"/>
              </a:rPr>
              <a:t>If an applicant selects “To engage in humanitarian or international non-governmental organization” as their primary reason for travelling to Iraq, Syria, Iran, or Sudan they will be asked to identify the company they worked for; the position they held; they type of work they performed; the sources of funding for this organization; and their Visa Number.  The applicant can click the question mark bubbles next to each question if they are unsure of how they should respond to the questions.</a:t>
            </a:r>
            <a:endParaRPr lang="en-US" sz="1600" dirty="0">
              <a:latin typeface="Calibri" panose="020F0502020204030204" pitchFamily="34" charset="0"/>
            </a:endParaRPr>
          </a:p>
        </p:txBody>
      </p:sp>
    </p:spTree>
    <p:extLst>
      <p:ext uri="{BB962C8B-B14F-4D97-AF65-F5344CB8AC3E}">
        <p14:creationId xmlns:p14="http://schemas.microsoft.com/office/powerpoint/2010/main" val="67337631"/>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93757" y="160020"/>
            <a:ext cx="6592571" cy="67056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 Additional Eligibility Questions: Government or Internationa</a:t>
            </a:r>
            <a:r>
              <a:rPr lang="en-US" sz="3600" b="1" dirty="0">
                <a:latin typeface="Times New Roman" pitchFamily="18" charset="0"/>
                <a:cs typeface="Times New Roman" pitchFamily="18" charset="0"/>
              </a:rPr>
              <a:t>l</a:t>
            </a:r>
            <a:endParaRPr lang="en-US" sz="3600" b="1" dirty="0" smtClean="0">
              <a:solidFill>
                <a:schemeClr val="tx2"/>
              </a:solidFill>
              <a:latin typeface="Times New Roman" pitchFamily="18" charset="0"/>
              <a:cs typeface="Times New Roman" pitchFamily="18" charset="0"/>
            </a:endParaRPr>
          </a:p>
        </p:txBody>
      </p:sp>
      <p:sp>
        <p:nvSpPr>
          <p:cNvPr id="8" name="Slide Number Placeholder 7"/>
          <p:cNvSpPr>
            <a:spLocks noGrp="1"/>
          </p:cNvSpPr>
          <p:nvPr>
            <p:ph type="sldNum" sz="quarter" idx="12"/>
          </p:nvPr>
        </p:nvSpPr>
        <p:spPr>
          <a:xfrm>
            <a:off x="8458200" y="6436304"/>
            <a:ext cx="565159" cy="365125"/>
          </a:xfrm>
        </p:spPr>
        <p:txBody>
          <a:bodyPr/>
          <a:lstStyle/>
          <a:p>
            <a:pPr>
              <a:defRPr/>
            </a:pPr>
            <a:fld id="{1E0D3959-4690-4A16-A2DD-F4B44FE1CB82}" type="slidenum">
              <a:rPr lang="en-US"/>
              <a:pPr>
                <a:defRPr/>
              </a:pPr>
              <a:t>19</a:t>
            </a:fld>
            <a:endParaRPr lang="en-US" dirty="0"/>
          </a:p>
        </p:txBody>
      </p:sp>
      <p:pic>
        <p:nvPicPr>
          <p:cNvPr id="9" name="Picture 8"/>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7" name="Picture 6"/>
          <p:cNvPicPr/>
          <p:nvPr/>
        </p:nvPicPr>
        <p:blipFill rotWithShape="1">
          <a:blip r:embed="rId4"/>
          <a:srcRect b="20008"/>
          <a:stretch/>
        </p:blipFill>
        <p:spPr>
          <a:xfrm>
            <a:off x="125562" y="1001202"/>
            <a:ext cx="5082527" cy="5810830"/>
          </a:xfrm>
          <a:prstGeom prst="rect">
            <a:avLst/>
          </a:prstGeom>
        </p:spPr>
      </p:pic>
      <p:sp>
        <p:nvSpPr>
          <p:cNvPr id="10" name="TextBox 9"/>
          <p:cNvSpPr txBox="1"/>
          <p:nvPr/>
        </p:nvSpPr>
        <p:spPr>
          <a:xfrm>
            <a:off x="5486400" y="1371600"/>
            <a:ext cx="3118525" cy="4278094"/>
          </a:xfrm>
          <a:prstGeom prst="rect">
            <a:avLst/>
          </a:prstGeom>
          <a:noFill/>
        </p:spPr>
        <p:txBody>
          <a:bodyPr wrap="square" rtlCol="0">
            <a:spAutoFit/>
          </a:bodyPr>
          <a:lstStyle/>
          <a:p>
            <a:r>
              <a:rPr lang="en-US" sz="1600" dirty="0" smtClean="0">
                <a:latin typeface="Calibri" panose="020F0502020204030204" pitchFamily="34" charset="0"/>
              </a:rPr>
              <a:t>If an applicant selects “To carry out official duties on behalf of an international organization or regional organization” as their primary reason for travelling to Iraq, Syria, Iran, or Sudan they will be asked to identify the company they worked for; the position they held; they type of work they performed; if they have ever been issued a Laissez-Passer from the United Nations; and their Visa Number.  The applicant can click question mark bubbles next to each question if they are unsure of how they should respond to each question.</a:t>
            </a:r>
            <a:endParaRPr lang="en-US" sz="1600" dirty="0">
              <a:latin typeface="Calibri" panose="020F0502020204030204" pitchFamily="34" charset="0"/>
            </a:endParaRPr>
          </a:p>
        </p:txBody>
      </p:sp>
    </p:spTree>
    <p:extLst>
      <p:ext uri="{BB962C8B-B14F-4D97-AF65-F5344CB8AC3E}">
        <p14:creationId xmlns:p14="http://schemas.microsoft.com/office/powerpoint/2010/main" val="3938808530"/>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52400" y="838200"/>
            <a:ext cx="2438401" cy="68580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Entire Welcome Page</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2</a:t>
            </a:fld>
            <a:endParaRPr lang="en-US"/>
          </a:p>
        </p:txBody>
      </p:sp>
      <p:pic>
        <p:nvPicPr>
          <p:cNvPr id="7" name="Picture 6"/>
          <p:cNvPicPr/>
          <p:nvPr/>
        </p:nvPicPr>
        <p:blipFill>
          <a:blip r:embed="rId3"/>
          <a:stretch>
            <a:fillRect/>
          </a:stretch>
        </p:blipFill>
        <p:spPr>
          <a:xfrm>
            <a:off x="2209801" y="0"/>
            <a:ext cx="4191000" cy="6858000"/>
          </a:xfrm>
          <a:prstGeom prst="rect">
            <a:avLst/>
          </a:prstGeom>
          <a:ln>
            <a:solidFill>
              <a:schemeClr val="tx1"/>
            </a:solidFill>
          </a:ln>
        </p:spPr>
      </p:pic>
      <p:pic>
        <p:nvPicPr>
          <p:cNvPr id="8" name="Picture 7"/>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65403" y="15240"/>
            <a:ext cx="6592571" cy="89916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 Additional Eligibility Questions- Sub-National or VWP  </a:t>
            </a:r>
          </a:p>
        </p:txBody>
      </p:sp>
      <p:sp>
        <p:nvSpPr>
          <p:cNvPr id="8" name="Slide Number Placeholder 7"/>
          <p:cNvSpPr>
            <a:spLocks noGrp="1"/>
          </p:cNvSpPr>
          <p:nvPr>
            <p:ph type="sldNum" sz="quarter" idx="12"/>
          </p:nvPr>
        </p:nvSpPr>
        <p:spPr>
          <a:xfrm>
            <a:off x="8458200" y="6436304"/>
            <a:ext cx="565159" cy="365125"/>
          </a:xfrm>
        </p:spPr>
        <p:txBody>
          <a:bodyPr/>
          <a:lstStyle/>
          <a:p>
            <a:pPr>
              <a:defRPr/>
            </a:pPr>
            <a:fld id="{1E0D3959-4690-4A16-A2DD-F4B44FE1CB82}" type="slidenum">
              <a:rPr lang="en-US"/>
              <a:pPr>
                <a:defRPr/>
              </a:pPr>
              <a:t>20</a:t>
            </a:fld>
            <a:endParaRPr lang="en-US" dirty="0"/>
          </a:p>
        </p:txBody>
      </p:sp>
      <p:pic>
        <p:nvPicPr>
          <p:cNvPr id="9" name="Picture 8"/>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6" name="Picture 5"/>
          <p:cNvPicPr/>
          <p:nvPr/>
        </p:nvPicPr>
        <p:blipFill rotWithShape="1">
          <a:blip r:embed="rId4"/>
          <a:srcRect b="19956"/>
          <a:stretch/>
        </p:blipFill>
        <p:spPr>
          <a:xfrm>
            <a:off x="152400" y="990599"/>
            <a:ext cx="5181600" cy="5810829"/>
          </a:xfrm>
          <a:prstGeom prst="rect">
            <a:avLst/>
          </a:prstGeom>
        </p:spPr>
      </p:pic>
      <p:sp>
        <p:nvSpPr>
          <p:cNvPr id="10" name="TextBox 9"/>
          <p:cNvSpPr txBox="1"/>
          <p:nvPr/>
        </p:nvSpPr>
        <p:spPr>
          <a:xfrm>
            <a:off x="5486400" y="1371600"/>
            <a:ext cx="3276600" cy="4031873"/>
          </a:xfrm>
          <a:prstGeom prst="rect">
            <a:avLst/>
          </a:prstGeom>
          <a:noFill/>
        </p:spPr>
        <p:txBody>
          <a:bodyPr wrap="square" rtlCol="0">
            <a:spAutoFit/>
          </a:bodyPr>
          <a:lstStyle/>
          <a:p>
            <a:r>
              <a:rPr lang="en-US" sz="1600" dirty="0" smtClean="0">
                <a:latin typeface="Calibri" panose="020F0502020204030204" pitchFamily="34" charset="0"/>
              </a:rPr>
              <a:t>If an applicant selects “To carry out official duties on behalf of sub-national government body of a VWP country” as their primary reason for travelling to Iraq, Syria, Iran, or Sudan they will be asked to identify the company they worked for; the position they held; they type of work they performed; if they have ever been issued a Laissez-Passer from the United Nations; and their Visa Number.  The applicant can click question mark bubbles next to each question if they are unsure of how they should respond to each question.</a:t>
            </a:r>
            <a:endParaRPr lang="en-US" sz="1600" dirty="0">
              <a:latin typeface="Calibri" panose="020F0502020204030204" pitchFamily="34" charset="0"/>
            </a:endParaRPr>
          </a:p>
        </p:txBody>
      </p:sp>
    </p:spTree>
    <p:extLst>
      <p:ext uri="{BB962C8B-B14F-4D97-AF65-F5344CB8AC3E}">
        <p14:creationId xmlns:p14="http://schemas.microsoft.com/office/powerpoint/2010/main" val="200849723"/>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647255"/>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Application Review Page</a:t>
            </a:r>
          </a:p>
        </p:txBody>
      </p:sp>
      <p:sp>
        <p:nvSpPr>
          <p:cNvPr id="4" name="Slide Number Placeholder 3"/>
          <p:cNvSpPr>
            <a:spLocks noGrp="1"/>
          </p:cNvSpPr>
          <p:nvPr>
            <p:ph type="sldNum" sz="quarter" idx="12"/>
          </p:nvPr>
        </p:nvSpPr>
        <p:spPr>
          <a:xfrm>
            <a:off x="8458200" y="6446837"/>
            <a:ext cx="565159" cy="365125"/>
          </a:xfrm>
        </p:spPr>
        <p:txBody>
          <a:bodyPr/>
          <a:lstStyle/>
          <a:p>
            <a:pPr>
              <a:defRPr/>
            </a:pPr>
            <a:fld id="{B3BC0DEB-0F15-49E6-B763-179FDA4D24D3}" type="slidenum">
              <a:rPr lang="en-US"/>
              <a:pPr>
                <a:defRPr/>
              </a:pPr>
              <a:t>21</a:t>
            </a:fld>
            <a:endParaRPr lang="en-US" dirty="0"/>
          </a:p>
        </p:txBody>
      </p:sp>
      <p:sp>
        <p:nvSpPr>
          <p:cNvPr id="8" name="TextBox 7"/>
          <p:cNvSpPr txBox="1"/>
          <p:nvPr/>
        </p:nvSpPr>
        <p:spPr>
          <a:xfrm>
            <a:off x="2826489" y="4862623"/>
            <a:ext cx="2873379" cy="2062103"/>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final page the applicant will be given the option to review and edit their application before they submit it.  To complete this part of the application the applicant must select the “Confirm &amp; Continue” icon on each section.</a:t>
            </a:r>
            <a:endParaRPr lang="en-US" sz="1600" dirty="0">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13" name="Picture 12"/>
          <p:cNvPicPr/>
          <p:nvPr/>
        </p:nvPicPr>
        <p:blipFill rotWithShape="1">
          <a:blip r:embed="rId4"/>
          <a:srcRect l="11102" t="9104" r="11696" b="20602"/>
          <a:stretch/>
        </p:blipFill>
        <p:spPr bwMode="auto">
          <a:xfrm>
            <a:off x="76200" y="650430"/>
            <a:ext cx="2667000" cy="6122562"/>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5"/>
          <a:srcRect l="10777" t="20293" r="13010" b="32253"/>
          <a:stretch/>
        </p:blipFill>
        <p:spPr bwMode="auto">
          <a:xfrm>
            <a:off x="2762693" y="650429"/>
            <a:ext cx="2937175" cy="4212193"/>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6"/>
          <a:srcRect l="10837" t="21991" r="12874" b="31404"/>
          <a:stretch/>
        </p:blipFill>
        <p:spPr bwMode="auto">
          <a:xfrm>
            <a:off x="5730727" y="865406"/>
            <a:ext cx="3352800" cy="3725533"/>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7"/>
          <a:srcRect l="10897" t="30091" r="11218" b="29578"/>
          <a:stretch/>
        </p:blipFill>
        <p:spPr bwMode="auto">
          <a:xfrm>
            <a:off x="5730727" y="4589167"/>
            <a:ext cx="3352800" cy="22210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5497082"/>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0" y="76200"/>
            <a:ext cx="6651625" cy="646331"/>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Application Status Page (Single)</a:t>
            </a:r>
          </a:p>
        </p:txBody>
      </p:sp>
      <p:sp>
        <p:nvSpPr>
          <p:cNvPr id="4" name="Slide Number Placeholder 3"/>
          <p:cNvSpPr>
            <a:spLocks noGrp="1"/>
          </p:cNvSpPr>
          <p:nvPr>
            <p:ph type="sldNum" sz="quarter" idx="12"/>
          </p:nvPr>
        </p:nvSpPr>
        <p:spPr>
          <a:xfrm>
            <a:off x="6553200" y="6324600"/>
            <a:ext cx="2133600" cy="365125"/>
          </a:xfrm>
        </p:spPr>
        <p:txBody>
          <a:bodyPr/>
          <a:lstStyle/>
          <a:p>
            <a:pPr>
              <a:defRPr/>
            </a:pPr>
            <a:fld id="{B3927837-584B-47BD-A1C1-B1EDC8577661}" type="slidenum">
              <a:rPr lang="en-US"/>
              <a:pPr>
                <a:defRPr/>
              </a:pPr>
              <a:t>22</a:t>
            </a:fld>
            <a:endParaRPr lang="en-US" dirty="0"/>
          </a:p>
        </p:txBody>
      </p:sp>
      <p:sp>
        <p:nvSpPr>
          <p:cNvPr id="3" name="TextBox 2"/>
          <p:cNvSpPr txBox="1"/>
          <p:nvPr/>
        </p:nvSpPr>
        <p:spPr>
          <a:xfrm>
            <a:off x="7010400" y="1676400"/>
            <a:ext cx="2133600" cy="304698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selecting “Confirm and Continue” on each drop down menu on the Application Review page the applicant will be taken to the Application Status page.  From this page the applicant can pay, print, view, or update their application.</a:t>
            </a:r>
            <a:endParaRPr lang="en-US" sz="1600" dirty="0">
              <a:latin typeface="Calibri" panose="020F0502020204030204" pitchFamily="34" charset="0"/>
              <a:cs typeface="Calibri" panose="020F0502020204030204" pitchFamily="34" charset="0"/>
            </a:endParaRPr>
          </a:p>
        </p:txBody>
      </p:sp>
      <p:pic>
        <p:nvPicPr>
          <p:cNvPr id="7" name="Picture 6"/>
          <p:cNvPicPr/>
          <p:nvPr/>
        </p:nvPicPr>
        <p:blipFill rotWithShape="1">
          <a:blip r:embed="rId2"/>
          <a:srcRect l="16671" t="13876" r="17410" b="41363"/>
          <a:stretch/>
        </p:blipFill>
        <p:spPr bwMode="auto">
          <a:xfrm>
            <a:off x="152400" y="990600"/>
            <a:ext cx="6629399" cy="5699125"/>
          </a:xfrm>
          <a:prstGeom prst="rect">
            <a:avLst/>
          </a:prstGeom>
          <a:ln>
            <a:solidFill>
              <a:schemeClr val="accent2"/>
            </a:solidFill>
          </a:ln>
          <a:extLst>
            <a:ext uri="{53640926-AAD7-44D8-BBD7-CCE9431645EC}">
              <a14:shadowObscured xmlns:a14="http://schemas.microsoft.com/office/drawing/2010/main"/>
            </a:ext>
          </a:extLst>
        </p:spPr>
      </p:pic>
      <p:pic>
        <p:nvPicPr>
          <p:cNvPr id="8" name="Picture 7"/>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26988" y="10998"/>
            <a:ext cx="5688012" cy="646331"/>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Creating a Group (Step 1)</a:t>
            </a:r>
          </a:p>
        </p:txBody>
      </p:sp>
      <p:sp>
        <p:nvSpPr>
          <p:cNvPr id="4" name="Slide Number Placeholder 3"/>
          <p:cNvSpPr>
            <a:spLocks noGrp="1"/>
          </p:cNvSpPr>
          <p:nvPr>
            <p:ph type="sldNum" sz="quarter" idx="12"/>
          </p:nvPr>
        </p:nvSpPr>
        <p:spPr>
          <a:xfrm>
            <a:off x="8305800" y="6248400"/>
            <a:ext cx="565159" cy="365125"/>
          </a:xfrm>
        </p:spPr>
        <p:txBody>
          <a:bodyPr/>
          <a:lstStyle/>
          <a:p>
            <a:pPr>
              <a:defRPr/>
            </a:pPr>
            <a:fld id="{7D4655CF-F89C-444F-BCE9-8EE32BE896E4}" type="slidenum">
              <a:rPr lang="en-US"/>
              <a:pPr>
                <a:defRPr/>
              </a:pPr>
              <a:t>23</a:t>
            </a:fld>
            <a:endParaRPr lang="en-US" dirty="0"/>
          </a:p>
        </p:txBody>
      </p:sp>
      <p:pic>
        <p:nvPicPr>
          <p:cNvPr id="14" name="Picture 13"/>
          <p:cNvPicPr/>
          <p:nvPr/>
        </p:nvPicPr>
        <p:blipFill rotWithShape="1">
          <a:blip r:embed="rId2"/>
          <a:srcRect l="27842" t="27315" r="27502" b="57949"/>
          <a:stretch/>
        </p:blipFill>
        <p:spPr bwMode="auto">
          <a:xfrm>
            <a:off x="76200" y="990600"/>
            <a:ext cx="4267200" cy="1066800"/>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3"/>
          <a:srcRect l="15741" t="14815" r="17361" b="44444"/>
          <a:stretch/>
        </p:blipFill>
        <p:spPr bwMode="auto">
          <a:xfrm>
            <a:off x="26988" y="2438400"/>
            <a:ext cx="4240212" cy="1824038"/>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45218" y="4381919"/>
            <a:ext cx="4298182" cy="2062103"/>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Applying for travel authorization for multiple passports and paying for them as a group is similar to applying for an individual application except that the applicant would select “Group of Applications” instead of “Individual Applications” on the main menu.  When the group option is chosen the applicant will be asked to enter information for the group point of contact.</a:t>
            </a:r>
            <a:endParaRPr lang="en-US" sz="1600" dirty="0">
              <a:latin typeface="Calibri" panose="020F0502020204030204" pitchFamily="34" charset="0"/>
              <a:cs typeface="Calibri" panose="020F0502020204030204" pitchFamily="34" charset="0"/>
            </a:endParaRPr>
          </a:p>
        </p:txBody>
      </p:sp>
      <p:sp>
        <p:nvSpPr>
          <p:cNvPr id="5" name="Oval 4"/>
          <p:cNvSpPr/>
          <p:nvPr/>
        </p:nvSpPr>
        <p:spPr>
          <a:xfrm>
            <a:off x="609600" y="1752600"/>
            <a:ext cx="1219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5" idx="4"/>
          </p:cNvCxnSpPr>
          <p:nvPr/>
        </p:nvCxnSpPr>
        <p:spPr>
          <a:xfrm>
            <a:off x="1219200" y="2057400"/>
            <a:ext cx="762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2819400" y="3886200"/>
            <a:ext cx="1447800" cy="376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p:nvPr/>
        </p:nvPicPr>
        <p:blipFill rotWithShape="1">
          <a:blip r:embed="rId4"/>
          <a:srcRect l="17555" t="12622" r="17283" b="38169"/>
          <a:stretch/>
        </p:blipFill>
        <p:spPr bwMode="auto">
          <a:xfrm>
            <a:off x="4419600" y="990600"/>
            <a:ext cx="4648200" cy="4724400"/>
          </a:xfrm>
          <a:prstGeom prst="rect">
            <a:avLst/>
          </a:prstGeom>
          <a:ln>
            <a:noFill/>
          </a:ln>
          <a:extLst>
            <a:ext uri="{53640926-AAD7-44D8-BBD7-CCE9431645EC}">
              <a14:shadowObscured xmlns:a14="http://schemas.microsoft.com/office/drawing/2010/main"/>
            </a:ext>
          </a:extLst>
        </p:spPr>
      </p:pic>
      <p:cxnSp>
        <p:nvCxnSpPr>
          <p:cNvPr id="9" name="Straight Arrow Connector 8"/>
          <p:cNvCxnSpPr>
            <a:stCxn id="8" idx="6"/>
          </p:cNvCxnSpPr>
          <p:nvPr/>
        </p:nvCxnSpPr>
        <p:spPr>
          <a:xfrm flipV="1">
            <a:off x="4267200" y="3505200"/>
            <a:ext cx="304800" cy="5691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543800" y="53340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0" y="6417"/>
            <a:ext cx="6658777" cy="646331"/>
          </a:xfrm>
        </p:spPr>
        <p:txBody>
          <a:bodyPr wrap="square">
            <a:spAutoFit/>
          </a:bodyPr>
          <a:lstStyle/>
          <a:p>
            <a:pPr eaLnBrk="1" hangingPunct="1"/>
            <a:r>
              <a:rPr lang="en-US" sz="3600" b="1" dirty="0" smtClean="0">
                <a:latin typeface="Times New Roman" pitchFamily="18" charset="0"/>
                <a:cs typeface="Times New Roman" pitchFamily="18" charset="0"/>
              </a:rPr>
              <a:t>Application </a:t>
            </a:r>
            <a:r>
              <a:rPr lang="en-US" sz="3600" b="1" dirty="0" smtClean="0">
                <a:solidFill>
                  <a:schemeClr val="tx2"/>
                </a:solidFill>
                <a:latin typeface="Times New Roman" pitchFamily="18" charset="0"/>
                <a:cs typeface="Times New Roman" pitchFamily="18" charset="0"/>
              </a:rPr>
              <a:t>Status Page (Group)</a:t>
            </a:r>
            <a:endParaRPr lang="en-US" sz="3600" dirty="0" smtClean="0"/>
          </a:p>
        </p:txBody>
      </p:sp>
      <p:sp>
        <p:nvSpPr>
          <p:cNvPr id="4" name="Slide Number Placeholder 3"/>
          <p:cNvSpPr>
            <a:spLocks noGrp="1"/>
          </p:cNvSpPr>
          <p:nvPr>
            <p:ph type="sldNum" sz="quarter" idx="12"/>
          </p:nvPr>
        </p:nvSpPr>
        <p:spPr>
          <a:xfrm>
            <a:off x="8502640" y="6400800"/>
            <a:ext cx="565159" cy="365125"/>
          </a:xfrm>
        </p:spPr>
        <p:txBody>
          <a:bodyPr/>
          <a:lstStyle/>
          <a:p>
            <a:pPr>
              <a:defRPr/>
            </a:pPr>
            <a:fld id="{5425F47B-794C-46DF-AE7D-AECD3250B5A1}" type="slidenum">
              <a:rPr lang="en-US"/>
              <a:pPr>
                <a:defRPr/>
              </a:pPr>
              <a:t>24</a:t>
            </a:fld>
            <a:endParaRPr lang="en-US"/>
          </a:p>
        </p:txBody>
      </p:sp>
      <p:sp>
        <p:nvSpPr>
          <p:cNvPr id="11" name="TextBox 10"/>
          <p:cNvSpPr txBox="1"/>
          <p:nvPr/>
        </p:nvSpPr>
        <p:spPr>
          <a:xfrm>
            <a:off x="6324600" y="1981200"/>
            <a:ext cx="2715124" cy="1323439"/>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adding an application to a group, the applicant will be able to add additional applications to the group before making payment.</a:t>
            </a:r>
            <a:endParaRPr lang="en-US" sz="1600" dirty="0">
              <a:latin typeface="Calibri" panose="020F0502020204030204" pitchFamily="34" charset="0"/>
              <a:cs typeface="Calibri" panose="020F0502020204030204" pitchFamily="34" charset="0"/>
            </a:endParaRPr>
          </a:p>
        </p:txBody>
      </p:sp>
      <p:pic>
        <p:nvPicPr>
          <p:cNvPr id="7" name="Picture 6"/>
          <p:cNvPicPr/>
          <p:nvPr/>
        </p:nvPicPr>
        <p:blipFill rotWithShape="1">
          <a:blip r:embed="rId2"/>
          <a:srcRect l="17429" t="11866" r="17539" b="33855"/>
          <a:stretch/>
        </p:blipFill>
        <p:spPr bwMode="auto">
          <a:xfrm>
            <a:off x="76200" y="762000"/>
            <a:ext cx="5943600" cy="6003925"/>
          </a:xfrm>
          <a:prstGeom prst="rect">
            <a:avLst/>
          </a:prstGeom>
          <a:ln>
            <a:solidFill>
              <a:schemeClr val="accent2"/>
            </a:solidFill>
          </a:ln>
          <a:extLst>
            <a:ext uri="{53640926-AAD7-44D8-BBD7-CCE9431645EC}">
              <a14:shadowObscured xmlns:a14="http://schemas.microsoft.com/office/drawing/2010/main"/>
            </a:ext>
          </a:extLst>
        </p:spPr>
      </p:pic>
      <p:pic>
        <p:nvPicPr>
          <p:cNvPr id="9" name="Picture 8"/>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114300" y="60325"/>
            <a:ext cx="3924300" cy="663575"/>
          </a:xfrm>
        </p:spPr>
        <p:txBody>
          <a:bodyPr/>
          <a:lstStyle/>
          <a:p>
            <a:pPr eaLnBrk="1" hangingPunct="1"/>
            <a:r>
              <a:rPr lang="en-US" sz="3600" b="1" dirty="0" smtClean="0">
                <a:solidFill>
                  <a:schemeClr val="tx2"/>
                </a:solidFill>
                <a:latin typeface="Times New Roman" pitchFamily="18" charset="0"/>
                <a:cs typeface="Times New Roman" pitchFamily="18" charset="0"/>
              </a:rPr>
              <a:t>Submit Payment</a:t>
            </a:r>
          </a:p>
        </p:txBody>
      </p:sp>
      <p:sp>
        <p:nvSpPr>
          <p:cNvPr id="4" name="Slide Number Placeholder 3"/>
          <p:cNvSpPr>
            <a:spLocks noGrp="1"/>
          </p:cNvSpPr>
          <p:nvPr>
            <p:ph type="sldNum" sz="quarter" idx="12"/>
          </p:nvPr>
        </p:nvSpPr>
        <p:spPr/>
        <p:txBody>
          <a:bodyPr/>
          <a:lstStyle/>
          <a:p>
            <a:pPr>
              <a:defRPr/>
            </a:pPr>
            <a:fld id="{C12F42A5-3BFA-4907-B875-E20FACEE95E1}" type="slidenum">
              <a:rPr lang="en-US"/>
              <a:pPr>
                <a:defRPr/>
              </a:pPr>
              <a:t>25</a:t>
            </a:fld>
            <a:endParaRPr lang="en-US"/>
          </a:p>
        </p:txBody>
      </p:sp>
      <p:pic>
        <p:nvPicPr>
          <p:cNvPr id="11" name="Picture 10"/>
          <p:cNvPicPr/>
          <p:nvPr/>
        </p:nvPicPr>
        <p:blipFill rotWithShape="1">
          <a:blip r:embed="rId3"/>
          <a:srcRect l="17114" t="31297" r="17098" b="54594"/>
          <a:stretch/>
        </p:blipFill>
        <p:spPr bwMode="auto">
          <a:xfrm>
            <a:off x="114300" y="952500"/>
            <a:ext cx="6429375" cy="2133600"/>
          </a:xfrm>
          <a:prstGeom prst="rect">
            <a:avLst/>
          </a:prstGeom>
          <a:ln>
            <a:solidFill>
              <a:schemeClr val="accent2"/>
            </a:solidFill>
          </a:ln>
          <a:extLst>
            <a:ext uri="{53640926-AAD7-44D8-BBD7-CCE9431645EC}">
              <a14:shadowObscured xmlns:a14="http://schemas.microsoft.com/office/drawing/2010/main"/>
            </a:ext>
          </a:extLst>
        </p:spPr>
      </p:pic>
      <p:pic>
        <p:nvPicPr>
          <p:cNvPr id="13" name="Picture 12"/>
          <p:cNvPicPr/>
          <p:nvPr/>
        </p:nvPicPr>
        <p:blipFill rotWithShape="1">
          <a:blip r:embed="rId4"/>
          <a:srcRect b="23788"/>
          <a:stretch/>
        </p:blipFill>
        <p:spPr bwMode="auto">
          <a:xfrm>
            <a:off x="123825" y="3352800"/>
            <a:ext cx="7761684" cy="3352800"/>
          </a:xfrm>
          <a:prstGeom prst="rect">
            <a:avLst/>
          </a:prstGeom>
          <a:ln>
            <a:solidFill>
              <a:schemeClr val="accent2"/>
            </a:solidFill>
          </a:ln>
          <a:extLst>
            <a:ext uri="{53640926-AAD7-44D8-BBD7-CCE9431645EC}">
              <a14:shadowObscured xmlns:a14="http://schemas.microsoft.com/office/drawing/2010/main"/>
            </a:ext>
          </a:extLst>
        </p:spPr>
      </p:pic>
      <p:sp>
        <p:nvSpPr>
          <p:cNvPr id="14" name="TextBox 13"/>
          <p:cNvSpPr txBox="1"/>
          <p:nvPr/>
        </p:nvSpPr>
        <p:spPr>
          <a:xfrm>
            <a:off x="6674819" y="1072923"/>
            <a:ext cx="2220519" cy="181588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From the Application Status page (group or individual), applicants can submit payment by checking the Disclaimer and clicking the “Pay Now” button.</a:t>
            </a:r>
            <a:endParaRPr lang="en-US" sz="1600" dirty="0">
              <a:latin typeface="Calibri" panose="020F0502020204030204" pitchFamily="34" charset="0"/>
              <a:cs typeface="Calibri" panose="020F0502020204030204" pitchFamily="34" charset="0"/>
            </a:endParaRPr>
          </a:p>
        </p:txBody>
      </p:sp>
      <p:sp>
        <p:nvSpPr>
          <p:cNvPr id="3" name="Oval 2"/>
          <p:cNvSpPr/>
          <p:nvPr/>
        </p:nvSpPr>
        <p:spPr>
          <a:xfrm>
            <a:off x="3886200" y="2590800"/>
            <a:ext cx="2657475"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334000" y="3048000"/>
            <a:ext cx="1676400" cy="990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9050" y="0"/>
            <a:ext cx="5410200" cy="685800"/>
          </a:xfrm>
        </p:spPr>
        <p:txBody>
          <a:bodyPr/>
          <a:lstStyle/>
          <a:p>
            <a:pPr eaLnBrk="1" hangingPunct="1"/>
            <a:r>
              <a:rPr lang="en-US" sz="3600" b="1" dirty="0" smtClean="0">
                <a:solidFill>
                  <a:schemeClr val="tx2"/>
                </a:solidFill>
                <a:latin typeface="Times New Roman" pitchFamily="18" charset="0"/>
                <a:cs typeface="Times New Roman" pitchFamily="18" charset="0"/>
              </a:rPr>
              <a:t>Retrieve one Application</a:t>
            </a:r>
          </a:p>
        </p:txBody>
      </p:sp>
      <p:sp>
        <p:nvSpPr>
          <p:cNvPr id="4" name="Slide Number Placeholder 3"/>
          <p:cNvSpPr>
            <a:spLocks noGrp="1"/>
          </p:cNvSpPr>
          <p:nvPr>
            <p:ph type="sldNum" sz="quarter" idx="12"/>
          </p:nvPr>
        </p:nvSpPr>
        <p:spPr>
          <a:xfrm>
            <a:off x="8483591" y="6400800"/>
            <a:ext cx="565159" cy="365125"/>
          </a:xfrm>
        </p:spPr>
        <p:txBody>
          <a:bodyPr/>
          <a:lstStyle/>
          <a:p>
            <a:pPr>
              <a:defRPr/>
            </a:pPr>
            <a:fld id="{E1FF5CC9-E77A-4F85-AF27-FA1C6700386A}" type="slidenum">
              <a:rPr lang="en-US"/>
              <a:pPr>
                <a:defRPr/>
              </a:pPr>
              <a:t>26</a:t>
            </a:fld>
            <a:endParaRPr lang="en-US" dirty="0"/>
          </a:p>
        </p:txBody>
      </p:sp>
      <p:pic>
        <p:nvPicPr>
          <p:cNvPr id="10" name="Picture 9"/>
          <p:cNvPicPr/>
          <p:nvPr/>
        </p:nvPicPr>
        <p:blipFill rotWithShape="1">
          <a:blip r:embed="rId2"/>
          <a:srcRect l="25894" t="26487" r="23212" b="46572"/>
          <a:stretch/>
        </p:blipFill>
        <p:spPr bwMode="auto">
          <a:xfrm>
            <a:off x="76200" y="990600"/>
            <a:ext cx="4800600" cy="1524000"/>
          </a:xfrm>
          <a:prstGeom prst="rect">
            <a:avLst/>
          </a:prstGeom>
          <a:ln>
            <a:solidFill>
              <a:schemeClr val="tx1"/>
            </a:solidFill>
          </a:ln>
          <a:extLst>
            <a:ext uri="{53640926-AAD7-44D8-BBD7-CCE9431645EC}">
              <a14:shadowObscured xmlns:a14="http://schemas.microsoft.com/office/drawing/2010/main"/>
            </a:ext>
          </a:extLst>
        </p:spPr>
      </p:pic>
      <p:pic>
        <p:nvPicPr>
          <p:cNvPr id="11" name="Picture 10"/>
          <p:cNvPicPr/>
          <p:nvPr/>
        </p:nvPicPr>
        <p:blipFill rotWithShape="1">
          <a:blip r:embed="rId3"/>
          <a:srcRect l="15916" t="14818" r="17520" b="44997"/>
          <a:stretch/>
        </p:blipFill>
        <p:spPr bwMode="auto">
          <a:xfrm>
            <a:off x="4953000" y="990600"/>
            <a:ext cx="4114800" cy="1676400"/>
          </a:xfrm>
          <a:prstGeom prst="rect">
            <a:avLst/>
          </a:prstGeom>
          <a:ln>
            <a:solidFill>
              <a:schemeClr val="accent2"/>
            </a:solidFill>
          </a:ln>
          <a:extLst>
            <a:ext uri="{53640926-AAD7-44D8-BBD7-CCE9431645EC}">
              <a14:shadowObscured xmlns:a14="http://schemas.microsoft.com/office/drawing/2010/main"/>
            </a:ext>
          </a:extLst>
        </p:spPr>
      </p:pic>
      <p:sp>
        <p:nvSpPr>
          <p:cNvPr id="15" name="TextBox 14"/>
          <p:cNvSpPr txBox="1"/>
          <p:nvPr/>
        </p:nvSpPr>
        <p:spPr>
          <a:xfrm>
            <a:off x="76200" y="5718253"/>
            <a:ext cx="8421679"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An applicant can check the status of an existing individual application by selecting “Check Individual Status” under the “Check ESTA Status” menu button on the main page.  The applicant will then be asked to enter in data related to the desired application.  After the requested data is entered they will select “Retrieve Application”.  </a:t>
            </a:r>
            <a:endParaRPr lang="en-US" sz="1600" dirty="0">
              <a:latin typeface="Calibri" panose="020F0502020204030204" pitchFamily="34" charset="0"/>
              <a:cs typeface="Calibri" panose="020F0502020204030204" pitchFamily="34" charset="0"/>
            </a:endParaRPr>
          </a:p>
        </p:txBody>
      </p:sp>
      <p:sp>
        <p:nvSpPr>
          <p:cNvPr id="6" name="Oval 5"/>
          <p:cNvSpPr/>
          <p:nvPr/>
        </p:nvSpPr>
        <p:spPr>
          <a:xfrm>
            <a:off x="1981200" y="1371600"/>
            <a:ext cx="1752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6"/>
          </p:cNvCxnSpPr>
          <p:nvPr/>
        </p:nvCxnSpPr>
        <p:spPr>
          <a:xfrm flipV="1">
            <a:off x="3733800" y="1295400"/>
            <a:ext cx="1447800" cy="190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7467600" y="2400300"/>
            <a:ext cx="1752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p:nvPr/>
        </p:nvPicPr>
        <p:blipFill rotWithShape="1">
          <a:blip r:embed="rId4"/>
          <a:srcRect l="17430" t="14253" r="18034" b="45402"/>
          <a:stretch/>
        </p:blipFill>
        <p:spPr bwMode="auto">
          <a:xfrm>
            <a:off x="65950" y="2594568"/>
            <a:ext cx="4391750" cy="2513466"/>
          </a:xfrm>
          <a:prstGeom prst="rect">
            <a:avLst/>
          </a:prstGeom>
          <a:ln>
            <a:solidFill>
              <a:schemeClr val="accent2"/>
            </a:solidFill>
          </a:ln>
          <a:extLst>
            <a:ext uri="{53640926-AAD7-44D8-BBD7-CCE9431645EC}">
              <a14:shadowObscured xmlns:a14="http://schemas.microsoft.com/office/drawing/2010/main"/>
            </a:ext>
          </a:extLst>
        </p:spPr>
      </p:pic>
      <p:pic>
        <p:nvPicPr>
          <p:cNvPr id="20" name="Picture 19"/>
          <p:cNvPicPr/>
          <p:nvPr/>
        </p:nvPicPr>
        <p:blipFill rotWithShape="1">
          <a:blip r:embed="rId5"/>
          <a:srcRect l="17556" t="13716" r="19930" b="42958"/>
          <a:stretch/>
        </p:blipFill>
        <p:spPr bwMode="auto">
          <a:xfrm>
            <a:off x="4620156" y="2744670"/>
            <a:ext cx="4295243" cy="2935483"/>
          </a:xfrm>
          <a:prstGeom prst="rect">
            <a:avLst/>
          </a:prstGeom>
          <a:ln>
            <a:solidFill>
              <a:schemeClr val="accent2"/>
            </a:solidFill>
          </a:ln>
          <a:extLst>
            <a:ext uri="{53640926-AAD7-44D8-BBD7-CCE9431645EC}">
              <a14:shadowObscured xmlns:a14="http://schemas.microsoft.com/office/drawing/2010/main"/>
            </a:ext>
          </a:extLst>
        </p:spPr>
      </p:pic>
      <p:cxnSp>
        <p:nvCxnSpPr>
          <p:cNvPr id="5" name="Straight Arrow Connector 4"/>
          <p:cNvCxnSpPr>
            <a:stCxn id="19" idx="2"/>
          </p:cNvCxnSpPr>
          <p:nvPr/>
        </p:nvCxnSpPr>
        <p:spPr>
          <a:xfrm flipH="1">
            <a:off x="4267200" y="2514600"/>
            <a:ext cx="32004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9" idx="5"/>
          </p:cNvCxnSpPr>
          <p:nvPr/>
        </p:nvCxnSpPr>
        <p:spPr>
          <a:xfrm flipH="1">
            <a:off x="8763000" y="2595422"/>
            <a:ext cx="200538" cy="6811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971800" y="38862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567869" y="46863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76200" y="33338"/>
            <a:ext cx="6583136" cy="1247775"/>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Retrieve a Group of Applications</a:t>
            </a:r>
          </a:p>
        </p:txBody>
      </p:sp>
      <p:sp>
        <p:nvSpPr>
          <p:cNvPr id="4" name="Slide Number Placeholder 3"/>
          <p:cNvSpPr>
            <a:spLocks noGrp="1"/>
          </p:cNvSpPr>
          <p:nvPr>
            <p:ph type="sldNum" sz="quarter" idx="12"/>
          </p:nvPr>
        </p:nvSpPr>
        <p:spPr>
          <a:xfrm>
            <a:off x="8550266" y="6400800"/>
            <a:ext cx="565159" cy="365125"/>
          </a:xfrm>
        </p:spPr>
        <p:txBody>
          <a:bodyPr/>
          <a:lstStyle/>
          <a:p>
            <a:pPr>
              <a:defRPr/>
            </a:pPr>
            <a:fld id="{CB7609B0-4BA6-4F85-B47C-F26443EFF3A0}" type="slidenum">
              <a:rPr lang="en-US"/>
              <a:pPr>
                <a:defRPr/>
              </a:pPr>
              <a:t>27</a:t>
            </a:fld>
            <a:endParaRPr lang="en-US" dirty="0"/>
          </a:p>
        </p:txBody>
      </p:sp>
      <p:pic>
        <p:nvPicPr>
          <p:cNvPr id="10" name="Picture 9"/>
          <p:cNvPicPr/>
          <p:nvPr/>
        </p:nvPicPr>
        <p:blipFill rotWithShape="1">
          <a:blip r:embed="rId2"/>
          <a:srcRect l="26789" t="26487" r="27848" b="57348"/>
          <a:stretch/>
        </p:blipFill>
        <p:spPr bwMode="auto">
          <a:xfrm>
            <a:off x="114300" y="1375092"/>
            <a:ext cx="4267200" cy="1219200"/>
          </a:xfrm>
          <a:prstGeom prst="rect">
            <a:avLst/>
          </a:prstGeom>
          <a:ln>
            <a:solidFill>
              <a:schemeClr val="tx1"/>
            </a:solidFill>
          </a:ln>
          <a:extLst>
            <a:ext uri="{53640926-AAD7-44D8-BBD7-CCE9431645EC}">
              <a14:shadowObscured xmlns:a14="http://schemas.microsoft.com/office/drawing/2010/main"/>
            </a:ext>
          </a:extLst>
        </p:spPr>
      </p:pic>
      <p:pic>
        <p:nvPicPr>
          <p:cNvPr id="11" name="Picture 10"/>
          <p:cNvPicPr/>
          <p:nvPr/>
        </p:nvPicPr>
        <p:blipFill rotWithShape="1">
          <a:blip r:embed="rId3"/>
          <a:srcRect l="15916" t="14818" r="17520" b="44997"/>
          <a:stretch/>
        </p:blipFill>
        <p:spPr bwMode="auto">
          <a:xfrm>
            <a:off x="4876800" y="1238250"/>
            <a:ext cx="4114800" cy="1676400"/>
          </a:xfrm>
          <a:prstGeom prst="rect">
            <a:avLst/>
          </a:prstGeom>
          <a:ln>
            <a:solidFill>
              <a:schemeClr val="accent2"/>
            </a:solidFill>
          </a:ln>
          <a:extLst>
            <a:ext uri="{53640926-AAD7-44D8-BBD7-CCE9431645EC}">
              <a14:shadowObscured xmlns:a14="http://schemas.microsoft.com/office/drawing/2010/main"/>
            </a:ext>
          </a:extLst>
        </p:spPr>
      </p:pic>
      <p:pic>
        <p:nvPicPr>
          <p:cNvPr id="12" name="Picture 11"/>
          <p:cNvPicPr/>
          <p:nvPr/>
        </p:nvPicPr>
        <p:blipFill rotWithShape="1">
          <a:blip r:embed="rId4"/>
          <a:srcRect l="17558" t="16874" r="17647" b="53029"/>
          <a:stretch/>
        </p:blipFill>
        <p:spPr bwMode="auto">
          <a:xfrm>
            <a:off x="114300" y="2971800"/>
            <a:ext cx="5829300" cy="3276601"/>
          </a:xfrm>
          <a:prstGeom prst="rect">
            <a:avLst/>
          </a:prstGeom>
          <a:ln>
            <a:solidFill>
              <a:schemeClr val="accent2"/>
            </a:solidFill>
          </a:ln>
          <a:extLst>
            <a:ext uri="{53640926-AAD7-44D8-BBD7-CCE9431645EC}">
              <a14:shadowObscured xmlns:a14="http://schemas.microsoft.com/office/drawing/2010/main"/>
            </a:ext>
          </a:extLst>
        </p:spPr>
      </p:pic>
      <p:sp>
        <p:nvSpPr>
          <p:cNvPr id="13" name="TextBox 12"/>
          <p:cNvSpPr txBox="1"/>
          <p:nvPr/>
        </p:nvSpPr>
        <p:spPr>
          <a:xfrm>
            <a:off x="6019800" y="3143250"/>
            <a:ext cx="3095625" cy="230832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An applicant can check the status of a group application by selecting “Check Group Status” under the “Check ESTA Status” menu button on the main page.  The applicant will then be asked to enter the group POC information.  After the requested data is entered they will select “Retrieve Application”.  </a:t>
            </a:r>
            <a:endParaRPr lang="en-US" sz="1600" dirty="0">
              <a:latin typeface="Calibri" panose="020F0502020204030204" pitchFamily="34" charset="0"/>
              <a:cs typeface="Calibri" panose="020F0502020204030204" pitchFamily="34" charset="0"/>
            </a:endParaRPr>
          </a:p>
        </p:txBody>
      </p:sp>
      <p:sp>
        <p:nvSpPr>
          <p:cNvPr id="14" name="Oval 13"/>
          <p:cNvSpPr/>
          <p:nvPr/>
        </p:nvSpPr>
        <p:spPr>
          <a:xfrm>
            <a:off x="2000250" y="2286000"/>
            <a:ext cx="1752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3657600" y="2447925"/>
            <a:ext cx="1524000" cy="666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467600" y="2657474"/>
            <a:ext cx="1524000"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5758119" y="2758019"/>
            <a:ext cx="1719006" cy="4240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0" y="9525"/>
            <a:ext cx="4724400" cy="685800"/>
          </a:xfrm>
        </p:spPr>
        <p:txBody>
          <a:bodyPr/>
          <a:lstStyle/>
          <a:p>
            <a:pPr eaLnBrk="1" hangingPunct="1"/>
            <a:r>
              <a:rPr lang="en-US" sz="3600" b="1" dirty="0" smtClean="0">
                <a:solidFill>
                  <a:schemeClr val="tx2"/>
                </a:solidFill>
                <a:latin typeface="Times New Roman" pitchFamily="18" charset="0"/>
                <a:cs typeface="Times New Roman" pitchFamily="18" charset="0"/>
              </a:rPr>
              <a:t>Retrieving Group ID</a:t>
            </a:r>
          </a:p>
        </p:txBody>
      </p:sp>
      <p:sp>
        <p:nvSpPr>
          <p:cNvPr id="4" name="Slide Number Placeholder 3"/>
          <p:cNvSpPr>
            <a:spLocks noGrp="1"/>
          </p:cNvSpPr>
          <p:nvPr>
            <p:ph type="sldNum" sz="quarter" idx="12"/>
          </p:nvPr>
        </p:nvSpPr>
        <p:spPr/>
        <p:txBody>
          <a:bodyPr/>
          <a:lstStyle/>
          <a:p>
            <a:pPr>
              <a:defRPr/>
            </a:pPr>
            <a:fld id="{EA41A779-1CEF-407D-AE80-17BBDF677B42}" type="slidenum">
              <a:rPr lang="en-US"/>
              <a:pPr>
                <a:defRPr/>
              </a:pPr>
              <a:t>28</a:t>
            </a:fld>
            <a:endParaRPr lang="en-US"/>
          </a:p>
        </p:txBody>
      </p:sp>
      <p:pic>
        <p:nvPicPr>
          <p:cNvPr id="13" name="Picture 12"/>
          <p:cNvPicPr/>
          <p:nvPr/>
        </p:nvPicPr>
        <p:blipFill rotWithShape="1">
          <a:blip r:embed="rId2"/>
          <a:srcRect l="17558" t="16874" r="17647" b="53029"/>
          <a:stretch/>
        </p:blipFill>
        <p:spPr bwMode="auto">
          <a:xfrm>
            <a:off x="47625" y="1076115"/>
            <a:ext cx="5486400" cy="2667000"/>
          </a:xfrm>
          <a:prstGeom prst="rect">
            <a:avLst/>
          </a:prstGeom>
          <a:ln>
            <a:solidFill>
              <a:schemeClr val="accent2"/>
            </a:solidFill>
          </a:ln>
          <a:extLst>
            <a:ext uri="{53640926-AAD7-44D8-BBD7-CCE9431645EC}">
              <a14:shadowObscured xmlns:a14="http://schemas.microsoft.com/office/drawing/2010/main"/>
            </a:ext>
          </a:extLst>
        </p:spPr>
      </p:pic>
      <p:pic>
        <p:nvPicPr>
          <p:cNvPr id="14" name="Picture 13"/>
          <p:cNvPicPr/>
          <p:nvPr/>
        </p:nvPicPr>
        <p:blipFill rotWithShape="1">
          <a:blip r:embed="rId3"/>
          <a:srcRect l="17303" t="16744" r="17391" b="53000"/>
          <a:stretch/>
        </p:blipFill>
        <p:spPr bwMode="auto">
          <a:xfrm>
            <a:off x="2514600" y="3886200"/>
            <a:ext cx="5562600" cy="2819400"/>
          </a:xfrm>
          <a:prstGeom prst="rect">
            <a:avLst/>
          </a:prstGeom>
          <a:ln>
            <a:solidFill>
              <a:schemeClr val="accent2"/>
            </a:solidFill>
          </a:ln>
          <a:extLst>
            <a:ext uri="{53640926-AAD7-44D8-BBD7-CCE9431645EC}">
              <a14:shadowObscured xmlns:a14="http://schemas.microsoft.com/office/drawing/2010/main"/>
            </a:ext>
          </a:extLst>
        </p:spPr>
      </p:pic>
      <p:sp>
        <p:nvSpPr>
          <p:cNvPr id="15" name="TextBox 14"/>
          <p:cNvSpPr txBox="1"/>
          <p:nvPr/>
        </p:nvSpPr>
        <p:spPr>
          <a:xfrm>
            <a:off x="5715000" y="1047540"/>
            <a:ext cx="3095625" cy="2800767"/>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If a group point of contact forgets their group ID they can retrieve it by selecting “I do not know my Group ID”.  Upon selecting this option they will be asked to enter in the group point of contact’s information.  After the requested data is entered they will click “Email Group ID”, which will prompt the system to send the group owner their group ID.</a:t>
            </a:r>
            <a:endParaRPr lang="en-US" sz="1600" dirty="0">
              <a:latin typeface="Calibri" panose="020F0502020204030204" pitchFamily="34" charset="0"/>
              <a:cs typeface="Calibri" panose="020F0502020204030204" pitchFamily="34" charset="0"/>
            </a:endParaRPr>
          </a:p>
        </p:txBody>
      </p:sp>
      <p:sp>
        <p:nvSpPr>
          <p:cNvPr id="16" name="Oval 15"/>
          <p:cNvSpPr/>
          <p:nvPr/>
        </p:nvSpPr>
        <p:spPr>
          <a:xfrm>
            <a:off x="47625" y="2743200"/>
            <a:ext cx="1400175"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371600" y="2905125"/>
            <a:ext cx="1219200" cy="1218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6324600" y="6286294"/>
            <a:ext cx="1676400" cy="343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445"/>
            <a:ext cx="6657975" cy="662355"/>
          </a:xfrm>
          <a:noFill/>
        </p:spPr>
        <p:txBody>
          <a:bodyPr>
            <a:normAutofit/>
          </a:bodyPr>
          <a:lstStyle/>
          <a:p>
            <a:r>
              <a:rPr lang="en-US" sz="3600" b="1" dirty="0" smtClean="0">
                <a:solidFill>
                  <a:schemeClr val="tx2"/>
                </a:solidFill>
                <a:latin typeface="Times New Roman" pitchFamily="18" charset="0"/>
                <a:cs typeface="Times New Roman" pitchFamily="18" charset="0"/>
              </a:rPr>
              <a:t>Updating or Viewing Application</a:t>
            </a:r>
            <a:endParaRPr lang="en-US" sz="36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8458200" y="6400800"/>
            <a:ext cx="565159" cy="365125"/>
          </a:xfrm>
        </p:spPr>
        <p:txBody>
          <a:bodyPr/>
          <a:lstStyle/>
          <a:p>
            <a:pPr>
              <a:defRPr/>
            </a:pPr>
            <a:fld id="{7EE1CEA6-FECE-4D2C-BE18-AE7FF49167AB}" type="slidenum">
              <a:rPr lang="en-US" smtClean="0"/>
              <a:pPr>
                <a:defRPr/>
              </a:pPr>
              <a:t>29</a:t>
            </a:fld>
            <a:endParaRPr lang="en-US" dirty="0"/>
          </a:p>
        </p:txBody>
      </p:sp>
      <p:sp>
        <p:nvSpPr>
          <p:cNvPr id="16" name="TextBox 15"/>
          <p:cNvSpPr txBox="1"/>
          <p:nvPr/>
        </p:nvSpPr>
        <p:spPr>
          <a:xfrm>
            <a:off x="152400" y="5532790"/>
            <a:ext cx="5159830"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From the Application Status page for an individual or group of ESTAs, the applicant has the option to update or view each application.  This can be done by selecting either the “Update” or “View” icon located next to each application.</a:t>
            </a:r>
            <a:endParaRPr lang="en-US" sz="1600" dirty="0">
              <a:latin typeface="Calibri" panose="020F0502020204030204" pitchFamily="34" charset="0"/>
              <a:cs typeface="Calibri" panose="020F0502020204030204" pitchFamily="34" charset="0"/>
            </a:endParaRPr>
          </a:p>
        </p:txBody>
      </p:sp>
      <p:pic>
        <p:nvPicPr>
          <p:cNvPr id="10" name="Picture 9"/>
          <p:cNvPicPr/>
          <p:nvPr/>
        </p:nvPicPr>
        <p:blipFill rotWithShape="1">
          <a:blip r:embed="rId3"/>
          <a:srcRect l="17427" t="11588" r="17162" b="33663"/>
          <a:stretch/>
        </p:blipFill>
        <p:spPr bwMode="auto">
          <a:xfrm>
            <a:off x="76200" y="676275"/>
            <a:ext cx="4365170" cy="4733241"/>
          </a:xfrm>
          <a:prstGeom prst="rect">
            <a:avLst/>
          </a:prstGeom>
          <a:ln>
            <a:noFill/>
          </a:ln>
          <a:extLst>
            <a:ext uri="{53640926-AAD7-44D8-BBD7-CCE9431645EC}">
              <a14:shadowObscured xmlns:a14="http://schemas.microsoft.com/office/drawing/2010/main"/>
            </a:ext>
          </a:extLst>
        </p:spPr>
      </p:pic>
      <p:sp>
        <p:nvSpPr>
          <p:cNvPr id="5" name="Oval 4"/>
          <p:cNvSpPr/>
          <p:nvPr/>
        </p:nvSpPr>
        <p:spPr>
          <a:xfrm>
            <a:off x="3733800" y="28956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p:nvPr/>
        </p:nvPicPr>
        <p:blipFill rotWithShape="1">
          <a:blip r:embed="rId4"/>
          <a:srcRect l="17559" t="17473" r="17414" b="52256"/>
          <a:stretch/>
        </p:blipFill>
        <p:spPr bwMode="auto">
          <a:xfrm>
            <a:off x="4517571" y="932522"/>
            <a:ext cx="4505788" cy="1582078"/>
          </a:xfrm>
          <a:prstGeom prst="rect">
            <a:avLst/>
          </a:prstGeom>
          <a:ln>
            <a:noFill/>
          </a:ln>
          <a:extLst>
            <a:ext uri="{53640926-AAD7-44D8-BBD7-CCE9431645EC}">
              <a14:shadowObscured xmlns:a14="http://schemas.microsoft.com/office/drawing/2010/main"/>
            </a:ext>
          </a:extLst>
        </p:spPr>
      </p:pic>
      <p:cxnSp>
        <p:nvCxnSpPr>
          <p:cNvPr id="8" name="Straight Arrow Connector 7"/>
          <p:cNvCxnSpPr/>
          <p:nvPr/>
        </p:nvCxnSpPr>
        <p:spPr>
          <a:xfrm flipV="1">
            <a:off x="3866235" y="2209800"/>
            <a:ext cx="781965" cy="685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14" name="Picture 13"/>
          <p:cNvPicPr/>
          <p:nvPr/>
        </p:nvPicPr>
        <p:blipFill rotWithShape="1">
          <a:blip r:embed="rId6"/>
          <a:srcRect l="17575" r="18730"/>
          <a:stretch/>
        </p:blipFill>
        <p:spPr bwMode="auto">
          <a:xfrm>
            <a:off x="5530345" y="2569906"/>
            <a:ext cx="2895600" cy="4198477"/>
          </a:xfrm>
          <a:prstGeom prst="rect">
            <a:avLst/>
          </a:prstGeom>
          <a:ln>
            <a:solidFill>
              <a:schemeClr val="accent2"/>
            </a:solidFill>
          </a:ln>
          <a:extLst>
            <a:ext uri="{53640926-AAD7-44D8-BBD7-CCE9431645EC}">
              <a14:shadowObscured xmlns:a14="http://schemas.microsoft.com/office/drawing/2010/main"/>
            </a:ext>
          </a:extLst>
        </p:spPr>
      </p:pic>
      <p:sp>
        <p:nvSpPr>
          <p:cNvPr id="11" name="Oval 10"/>
          <p:cNvSpPr/>
          <p:nvPr/>
        </p:nvSpPr>
        <p:spPr>
          <a:xfrm>
            <a:off x="4114800" y="2895600"/>
            <a:ext cx="32657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4278085" y="3124200"/>
            <a:ext cx="1436915"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582032"/>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152400"/>
            <a:ext cx="5035550" cy="762000"/>
          </a:xfrm>
        </p:spPr>
        <p:txBody>
          <a:bodyPr/>
          <a:lstStyle/>
          <a:p>
            <a:pPr eaLnBrk="1" hangingPunct="1"/>
            <a:r>
              <a:rPr lang="en-US" sz="3600" b="1" dirty="0" smtClean="0">
                <a:solidFill>
                  <a:schemeClr val="tx2"/>
                </a:solidFill>
                <a:latin typeface="Times New Roman" pitchFamily="18" charset="0"/>
                <a:cs typeface="Times New Roman" pitchFamily="18" charset="0"/>
              </a:rPr>
              <a:t>Navigation Menu</a:t>
            </a: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3</a:t>
            </a:fld>
            <a:endParaRPr lang="en-US"/>
          </a:p>
        </p:txBody>
      </p:sp>
      <p:pic>
        <p:nvPicPr>
          <p:cNvPr id="7" name="Picture 6"/>
          <p:cNvPicPr>
            <a:picLocks noChangeAspect="1"/>
          </p:cNvPicPr>
          <p:nvPr/>
        </p:nvPicPr>
        <p:blipFill rotWithShape="1">
          <a:blip r:embed="rId3"/>
          <a:srcRect l="15833" t="23406" r="13333" b="12230"/>
          <a:stretch/>
        </p:blipFill>
        <p:spPr>
          <a:xfrm>
            <a:off x="180975" y="1295400"/>
            <a:ext cx="6477000" cy="2514600"/>
          </a:xfrm>
          <a:prstGeom prst="rect">
            <a:avLst/>
          </a:prstGeom>
          <a:ln>
            <a:solidFill>
              <a:schemeClr val="tx1"/>
            </a:solidFill>
          </a:ln>
        </p:spPr>
      </p:pic>
      <p:pic>
        <p:nvPicPr>
          <p:cNvPr id="8" name="Picture 7"/>
          <p:cNvPicPr/>
          <p:nvPr/>
        </p:nvPicPr>
        <p:blipFill rotWithShape="1">
          <a:blip r:embed="rId4"/>
          <a:srcRect l="25972" t="27078" r="25972" b="57531"/>
          <a:stretch/>
        </p:blipFill>
        <p:spPr bwMode="auto">
          <a:xfrm>
            <a:off x="180975" y="4038601"/>
            <a:ext cx="4191000" cy="914399"/>
          </a:xfrm>
          <a:prstGeom prst="rect">
            <a:avLst/>
          </a:prstGeom>
          <a:ln>
            <a:solidFill>
              <a:schemeClr val="tx1"/>
            </a:solidFill>
          </a:ln>
          <a:extLst>
            <a:ext uri="{53640926-AAD7-44D8-BBD7-CCE9431645EC}">
              <a14:shadowObscured xmlns:a14="http://schemas.microsoft.com/office/drawing/2010/main"/>
            </a:ext>
          </a:extLst>
        </p:spPr>
      </p:pic>
      <p:pic>
        <p:nvPicPr>
          <p:cNvPr id="10" name="Picture 9"/>
          <p:cNvPicPr/>
          <p:nvPr/>
        </p:nvPicPr>
        <p:blipFill rotWithShape="1">
          <a:blip r:embed="rId5"/>
          <a:srcRect l="26111" t="26835" r="25695" b="57778"/>
          <a:stretch/>
        </p:blipFill>
        <p:spPr bwMode="auto">
          <a:xfrm>
            <a:off x="4495800" y="4038600"/>
            <a:ext cx="4091940" cy="914399"/>
          </a:xfrm>
          <a:prstGeom prst="rect">
            <a:avLst/>
          </a:prstGeom>
          <a:ln>
            <a:solidFill>
              <a:schemeClr val="tx1"/>
            </a:solidFill>
          </a:ln>
          <a:extLst>
            <a:ext uri="{53640926-AAD7-44D8-BBD7-CCE9431645EC}">
              <a14:shadowObscured xmlns:a14="http://schemas.microsoft.com/office/drawing/2010/main"/>
            </a:ext>
          </a:extLst>
        </p:spPr>
      </p:pic>
      <p:sp>
        <p:nvSpPr>
          <p:cNvPr id="9" name="TextBox 8"/>
          <p:cNvSpPr txBox="1">
            <a:spLocks noChangeArrowheads="1"/>
          </p:cNvSpPr>
          <p:nvPr/>
        </p:nvSpPr>
        <p:spPr bwMode="auto">
          <a:xfrm>
            <a:off x="1066800" y="5344319"/>
            <a:ext cx="1371600" cy="1077913"/>
          </a:xfrm>
          <a:prstGeom prst="rect">
            <a:avLst/>
          </a:prstGeom>
          <a:noFill/>
          <a:ln w="9525">
            <a:solidFill>
              <a:schemeClr val="tx1"/>
            </a:solidFill>
            <a:miter lim="800000"/>
            <a:headEnd/>
            <a:tailEnd/>
          </a:ln>
        </p:spPr>
        <p:txBody>
          <a:bodyPr>
            <a:spAutoFit/>
          </a:bodyPr>
          <a:lstStyle/>
          <a:p>
            <a:r>
              <a:rPr lang="en-US" sz="1600" dirty="0">
                <a:latin typeface="Calibri" pitchFamily="34" charset="0"/>
              </a:rPr>
              <a:t>For visitors applying for a new travel authorization. </a:t>
            </a:r>
          </a:p>
        </p:txBody>
      </p:sp>
      <p:sp>
        <p:nvSpPr>
          <p:cNvPr id="11" name="TextBox 11"/>
          <p:cNvSpPr txBox="1">
            <a:spLocks noChangeArrowheads="1"/>
          </p:cNvSpPr>
          <p:nvPr/>
        </p:nvSpPr>
        <p:spPr bwMode="auto">
          <a:xfrm>
            <a:off x="5828982" y="5181599"/>
            <a:ext cx="1425575" cy="1570038"/>
          </a:xfrm>
          <a:prstGeom prst="rect">
            <a:avLst/>
          </a:prstGeom>
          <a:noFill/>
          <a:ln w="9525">
            <a:solidFill>
              <a:schemeClr val="tx1"/>
            </a:solidFill>
            <a:miter lim="800000"/>
            <a:headEnd/>
            <a:tailEnd/>
          </a:ln>
        </p:spPr>
        <p:txBody>
          <a:bodyPr>
            <a:spAutoFit/>
          </a:bodyPr>
          <a:lstStyle/>
          <a:p>
            <a:r>
              <a:rPr lang="en-US" sz="1600">
                <a:latin typeface="Calibri" pitchFamily="34" charset="0"/>
              </a:rPr>
              <a:t>For visitors updating or checking the status of an existing travel authorization.</a:t>
            </a:r>
          </a:p>
        </p:txBody>
      </p:sp>
      <p:cxnSp>
        <p:nvCxnSpPr>
          <p:cNvPr id="4" name="Straight Arrow Connector 3"/>
          <p:cNvCxnSpPr>
            <a:stCxn id="9" idx="0"/>
          </p:cNvCxnSpPr>
          <p:nvPr/>
        </p:nvCxnSpPr>
        <p:spPr>
          <a:xfrm flipV="1">
            <a:off x="1752600" y="4800600"/>
            <a:ext cx="76200" cy="5437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1" idx="0"/>
          </p:cNvCxnSpPr>
          <p:nvPr/>
        </p:nvCxnSpPr>
        <p:spPr>
          <a:xfrm flipH="1" flipV="1">
            <a:off x="6541769" y="4800600"/>
            <a:ext cx="1" cy="38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1025896916"/>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657975" cy="685800"/>
          </a:xfrm>
          <a:noFill/>
        </p:spPr>
        <p:txBody>
          <a:bodyPr>
            <a:normAutofit/>
          </a:bodyPr>
          <a:lstStyle/>
          <a:p>
            <a:r>
              <a:rPr lang="en-US" sz="3600" b="1" dirty="0" smtClean="0">
                <a:latin typeface="Times New Roman" pitchFamily="18" charset="0"/>
                <a:cs typeface="Times New Roman" pitchFamily="18" charset="0"/>
              </a:rPr>
              <a:t>Printing</a:t>
            </a:r>
            <a:r>
              <a:rPr lang="en-US" sz="3600" b="1" dirty="0" smtClean="0">
                <a:solidFill>
                  <a:schemeClr val="tx2"/>
                </a:solidFill>
                <a:latin typeface="Times New Roman" pitchFamily="18" charset="0"/>
                <a:cs typeface="Times New Roman" pitchFamily="18" charset="0"/>
              </a:rPr>
              <a:t> Application</a:t>
            </a:r>
            <a:endParaRPr lang="en-US" sz="36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8458200" y="6400800"/>
            <a:ext cx="565159" cy="365125"/>
          </a:xfrm>
        </p:spPr>
        <p:txBody>
          <a:bodyPr/>
          <a:lstStyle/>
          <a:p>
            <a:pPr>
              <a:defRPr/>
            </a:pPr>
            <a:fld id="{7EE1CEA6-FECE-4D2C-BE18-AE7FF49167AB}" type="slidenum">
              <a:rPr lang="en-US" smtClean="0"/>
              <a:pPr>
                <a:defRPr/>
              </a:pPr>
              <a:t>30</a:t>
            </a:fld>
            <a:endParaRPr lang="en-US" dirty="0"/>
          </a:p>
        </p:txBody>
      </p:sp>
      <p:sp>
        <p:nvSpPr>
          <p:cNvPr id="8" name="TextBox 7"/>
          <p:cNvSpPr txBox="1"/>
          <p:nvPr/>
        </p:nvSpPr>
        <p:spPr>
          <a:xfrm>
            <a:off x="0" y="5419042"/>
            <a:ext cx="4419600" cy="1323439"/>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From the Application Status page for an individual or group of ESTAs the applicant has the option to print each application.  This can be done by selecting either the “Print” icon on the upper right corner of the page.</a:t>
            </a:r>
            <a:endParaRPr lang="en-US" sz="1600" dirty="0">
              <a:latin typeface="Calibri" panose="020F0502020204030204" pitchFamily="34" charset="0"/>
              <a:cs typeface="Calibri" panose="020F0502020204030204" pitchFamily="34" charset="0"/>
            </a:endParaRPr>
          </a:p>
        </p:txBody>
      </p:sp>
      <p:pic>
        <p:nvPicPr>
          <p:cNvPr id="11" name="Picture 10"/>
          <p:cNvPicPr/>
          <p:nvPr/>
        </p:nvPicPr>
        <p:blipFill rotWithShape="1">
          <a:blip r:embed="rId3"/>
          <a:srcRect l="17427" t="11588" r="17162" b="33663"/>
          <a:stretch/>
        </p:blipFill>
        <p:spPr bwMode="auto">
          <a:xfrm>
            <a:off x="83005" y="676276"/>
            <a:ext cx="4365170" cy="4733241"/>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18814" r="18308"/>
          <a:stretch/>
        </p:blipFill>
        <p:spPr bwMode="auto">
          <a:xfrm>
            <a:off x="4571999" y="912313"/>
            <a:ext cx="4451359" cy="4497203"/>
          </a:xfrm>
          <a:prstGeom prst="rect">
            <a:avLst/>
          </a:prstGeom>
          <a:ln>
            <a:solidFill>
              <a:schemeClr val="accent2"/>
            </a:solidFill>
          </a:ln>
          <a:extLst>
            <a:ext uri="{53640926-AAD7-44D8-BBD7-CCE9431645EC}">
              <a14:shadowObscured xmlns:a14="http://schemas.microsoft.com/office/drawing/2010/main"/>
            </a:ext>
          </a:extLst>
        </p:spPr>
      </p:pic>
      <p:sp>
        <p:nvSpPr>
          <p:cNvPr id="5" name="Oval 4"/>
          <p:cNvSpPr/>
          <p:nvPr/>
        </p:nvSpPr>
        <p:spPr>
          <a:xfrm>
            <a:off x="4114800" y="13716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5" idx="5"/>
          </p:cNvCxnSpPr>
          <p:nvPr/>
        </p:nvCxnSpPr>
        <p:spPr>
          <a:xfrm>
            <a:off x="4374963" y="1566722"/>
            <a:ext cx="349437" cy="5668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2382383278"/>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0" y="0"/>
            <a:ext cx="4648200" cy="1200150"/>
          </a:xfrm>
          <a:noFill/>
        </p:spPr>
        <p:txBody>
          <a:bodyPr>
            <a:spAutoFit/>
          </a:bodyPr>
          <a:lstStyle/>
          <a:p>
            <a:pPr eaLnBrk="1" hangingPunct="1"/>
            <a:r>
              <a:rPr lang="en-US" sz="3600" b="1" dirty="0" smtClean="0">
                <a:solidFill>
                  <a:schemeClr val="tx2"/>
                </a:solidFill>
                <a:latin typeface="Times New Roman" pitchFamily="18" charset="0"/>
                <a:cs typeface="Times New Roman" pitchFamily="18" charset="0"/>
              </a:rPr>
              <a:t>Status-Travel Not Authorized</a:t>
            </a:r>
          </a:p>
        </p:txBody>
      </p:sp>
      <p:sp>
        <p:nvSpPr>
          <p:cNvPr id="4" name="Slide Number Placeholder 3"/>
          <p:cNvSpPr>
            <a:spLocks noGrp="1"/>
          </p:cNvSpPr>
          <p:nvPr>
            <p:ph type="sldNum" sz="quarter" idx="12"/>
          </p:nvPr>
        </p:nvSpPr>
        <p:spPr/>
        <p:txBody>
          <a:bodyPr/>
          <a:lstStyle/>
          <a:p>
            <a:pPr>
              <a:defRPr/>
            </a:pPr>
            <a:fld id="{6656B593-A0F2-440E-AD60-7BA2072331C5}" type="slidenum">
              <a:rPr lang="en-US"/>
              <a:pPr>
                <a:defRPr/>
              </a:pPr>
              <a:t>31</a:t>
            </a:fld>
            <a:endParaRPr lang="en-US"/>
          </a:p>
        </p:txBody>
      </p:sp>
      <p:sp>
        <p:nvSpPr>
          <p:cNvPr id="9" name="TextBox 8"/>
          <p:cNvSpPr txBox="1"/>
          <p:nvPr/>
        </p:nvSpPr>
        <p:spPr>
          <a:xfrm>
            <a:off x="6934200" y="1622660"/>
            <a:ext cx="2094309"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When a travel authorization is denied they will see this image when they check their application status.</a:t>
            </a:r>
            <a:endParaRPr lang="en-US" sz="1600" dirty="0">
              <a:latin typeface="Calibri" panose="020F0502020204030204" pitchFamily="34" charset="0"/>
              <a:cs typeface="Calibri" panose="020F0502020204030204" pitchFamily="34" charset="0"/>
            </a:endParaRPr>
          </a:p>
        </p:txBody>
      </p:sp>
      <p:pic>
        <p:nvPicPr>
          <p:cNvPr id="8" name="Picture 7"/>
          <p:cNvPicPr/>
          <p:nvPr/>
        </p:nvPicPr>
        <p:blipFill rotWithShape="1">
          <a:blip r:embed="rId3"/>
          <a:srcRect l="17245" t="15583" r="17014" b="45460"/>
          <a:stretch/>
        </p:blipFill>
        <p:spPr bwMode="auto">
          <a:xfrm>
            <a:off x="381000" y="1447800"/>
            <a:ext cx="6172200" cy="4343400"/>
          </a:xfrm>
          <a:prstGeom prst="rect">
            <a:avLst/>
          </a:prstGeom>
          <a:ln>
            <a:solidFill>
              <a:schemeClr val="accent2"/>
            </a:solidFill>
          </a:ln>
          <a:extLst>
            <a:ext uri="{53640926-AAD7-44D8-BBD7-CCE9431645EC}">
              <a14:shadowObscured xmlns:a14="http://schemas.microsoft.com/office/drawing/2010/main"/>
            </a:ext>
          </a:extLst>
        </p:spPr>
      </p:pic>
      <p:pic>
        <p:nvPicPr>
          <p:cNvPr id="10" name="Picture 9"/>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19051" y="0"/>
            <a:ext cx="6677225" cy="646331"/>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Status- Authorization Approved</a:t>
            </a:r>
          </a:p>
        </p:txBody>
      </p:sp>
      <p:sp>
        <p:nvSpPr>
          <p:cNvPr id="4" name="Slide Number Placeholder 3"/>
          <p:cNvSpPr>
            <a:spLocks noGrp="1"/>
          </p:cNvSpPr>
          <p:nvPr>
            <p:ph type="sldNum" sz="quarter" idx="12"/>
          </p:nvPr>
        </p:nvSpPr>
        <p:spPr>
          <a:xfrm>
            <a:off x="8458200" y="6467475"/>
            <a:ext cx="565159" cy="365125"/>
          </a:xfrm>
        </p:spPr>
        <p:txBody>
          <a:bodyPr/>
          <a:lstStyle/>
          <a:p>
            <a:pPr>
              <a:defRPr/>
            </a:pPr>
            <a:fld id="{0A2A973C-2D11-4773-BBA2-207A72EAAFB6}" type="slidenum">
              <a:rPr lang="en-US"/>
              <a:pPr>
                <a:defRPr/>
              </a:pPr>
              <a:t>32</a:t>
            </a:fld>
            <a:endParaRPr lang="en-US"/>
          </a:p>
        </p:txBody>
      </p:sp>
      <p:sp>
        <p:nvSpPr>
          <p:cNvPr id="9" name="TextBox 8"/>
          <p:cNvSpPr txBox="1"/>
          <p:nvPr/>
        </p:nvSpPr>
        <p:spPr>
          <a:xfrm>
            <a:off x="6655995" y="1715304"/>
            <a:ext cx="2094309"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When a travel authorization is approved they will see this image when they check their application status.</a:t>
            </a:r>
            <a:endParaRPr lang="en-US" sz="1600" dirty="0">
              <a:latin typeface="Calibri" panose="020F0502020204030204" pitchFamily="34" charset="0"/>
              <a:cs typeface="Calibri" panose="020F0502020204030204" pitchFamily="34" charset="0"/>
            </a:endParaRPr>
          </a:p>
        </p:txBody>
      </p:sp>
      <p:pic>
        <p:nvPicPr>
          <p:cNvPr id="7" name="Picture 6"/>
          <p:cNvPicPr/>
          <p:nvPr/>
        </p:nvPicPr>
        <p:blipFill rotWithShape="1">
          <a:blip r:embed="rId2"/>
          <a:srcRect l="17427" t="11588" r="17162" b="33663"/>
          <a:stretch/>
        </p:blipFill>
        <p:spPr bwMode="auto">
          <a:xfrm>
            <a:off x="304800" y="838200"/>
            <a:ext cx="4876800" cy="5486400"/>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0" y="316606"/>
            <a:ext cx="3048000" cy="2308324"/>
          </a:xfrm>
          <a:noFill/>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Status-Authorization Approved/</a:t>
            </a:r>
            <a:br>
              <a:rPr lang="en-US" sz="3600" b="1" dirty="0" smtClean="0">
                <a:solidFill>
                  <a:schemeClr val="tx2"/>
                </a:solidFill>
                <a:latin typeface="Times New Roman" pitchFamily="18" charset="0"/>
                <a:cs typeface="Times New Roman" pitchFamily="18" charset="0"/>
              </a:rPr>
            </a:br>
            <a:r>
              <a:rPr lang="en-US" sz="3600" b="1" dirty="0" smtClean="0">
                <a:solidFill>
                  <a:schemeClr val="tx2"/>
                </a:solidFill>
                <a:latin typeface="Times New Roman" pitchFamily="18" charset="0"/>
                <a:cs typeface="Times New Roman" pitchFamily="18" charset="0"/>
              </a:rPr>
              <a:t>Denied</a:t>
            </a:r>
          </a:p>
        </p:txBody>
      </p:sp>
      <p:sp>
        <p:nvSpPr>
          <p:cNvPr id="4" name="Slide Number Placeholder 3"/>
          <p:cNvSpPr>
            <a:spLocks noGrp="1"/>
          </p:cNvSpPr>
          <p:nvPr>
            <p:ph type="sldNum" sz="quarter" idx="12"/>
          </p:nvPr>
        </p:nvSpPr>
        <p:spPr>
          <a:xfrm>
            <a:off x="8441129" y="6340475"/>
            <a:ext cx="565159" cy="365125"/>
          </a:xfrm>
        </p:spPr>
        <p:txBody>
          <a:bodyPr/>
          <a:lstStyle/>
          <a:p>
            <a:pPr>
              <a:defRPr/>
            </a:pPr>
            <a:fld id="{3DFD3E26-661D-4D2D-A91E-342FEC034E13}" type="slidenum">
              <a:rPr lang="en-US"/>
              <a:pPr>
                <a:defRPr/>
              </a:pPr>
              <a:t>33</a:t>
            </a:fld>
            <a:endParaRPr lang="en-US"/>
          </a:p>
        </p:txBody>
      </p:sp>
      <p:sp>
        <p:nvSpPr>
          <p:cNvPr id="40964" name="TextBox 7"/>
          <p:cNvSpPr txBox="1">
            <a:spLocks noChangeArrowheads="1"/>
          </p:cNvSpPr>
          <p:nvPr/>
        </p:nvSpPr>
        <p:spPr bwMode="auto">
          <a:xfrm>
            <a:off x="152400" y="3505200"/>
            <a:ext cx="2743200" cy="1323439"/>
          </a:xfrm>
          <a:prstGeom prst="rect">
            <a:avLst/>
          </a:prstGeom>
          <a:noFill/>
          <a:ln w="9525">
            <a:noFill/>
            <a:miter lim="800000"/>
            <a:headEnd/>
            <a:tailEnd/>
          </a:ln>
        </p:spPr>
        <p:txBody>
          <a:bodyPr>
            <a:spAutoFit/>
          </a:bodyPr>
          <a:lstStyle/>
          <a:p>
            <a:r>
              <a:rPr lang="en-US" sz="1600" dirty="0">
                <a:latin typeface="Calibri" pitchFamily="34" charset="0"/>
              </a:rPr>
              <a:t>Each application in a group will be adjudicated individually so </a:t>
            </a:r>
            <a:r>
              <a:rPr lang="en-US" sz="1600" dirty="0" smtClean="0">
                <a:latin typeface="Calibri" pitchFamily="34" charset="0"/>
              </a:rPr>
              <a:t>each application </a:t>
            </a:r>
            <a:r>
              <a:rPr lang="en-US" sz="1600" dirty="0">
                <a:latin typeface="Calibri" pitchFamily="34" charset="0"/>
              </a:rPr>
              <a:t>could have </a:t>
            </a:r>
            <a:r>
              <a:rPr lang="en-US" sz="1600" dirty="0" smtClean="0">
                <a:latin typeface="Calibri" pitchFamily="34" charset="0"/>
              </a:rPr>
              <a:t>a different status, as shown here.</a:t>
            </a:r>
            <a:endParaRPr lang="en-US" sz="1600" dirty="0">
              <a:latin typeface="Calibri" pitchFamily="34" charset="0"/>
            </a:endParaRPr>
          </a:p>
        </p:txBody>
      </p:sp>
      <p:pic>
        <p:nvPicPr>
          <p:cNvPr id="7" name="Picture 6"/>
          <p:cNvPicPr/>
          <p:nvPr/>
        </p:nvPicPr>
        <p:blipFill rotWithShape="1">
          <a:blip r:embed="rId2"/>
          <a:srcRect l="16666" t="8670" r="16986" b="29038"/>
          <a:stretch/>
        </p:blipFill>
        <p:spPr bwMode="auto">
          <a:xfrm>
            <a:off x="2971800" y="1507"/>
            <a:ext cx="3686175" cy="6856493"/>
          </a:xfrm>
          <a:prstGeom prst="rect">
            <a:avLst/>
          </a:prstGeom>
          <a:ln>
            <a:solidFill>
              <a:schemeClr val="accent2"/>
            </a:solidFill>
          </a:ln>
          <a:extLst>
            <a:ext uri="{53640926-AAD7-44D8-BBD7-CCE9431645EC}">
              <a14:shadowObscured xmlns:a14="http://schemas.microsoft.com/office/drawing/2010/main"/>
            </a:ext>
          </a:extLst>
        </p:spPr>
      </p:pic>
      <p:pic>
        <p:nvPicPr>
          <p:cNvPr id="9" name="Picture 8"/>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D3AE2EF8-484B-45D8-8479-D10B2DC26582}" type="datetime1">
              <a:rPr lang="en-US"/>
              <a:pPr/>
              <a:t>8/22/2016</a:t>
            </a:fld>
            <a:endParaRPr lang="en-US"/>
          </a:p>
        </p:txBody>
      </p:sp>
      <p:sp>
        <p:nvSpPr>
          <p:cNvPr id="5" name="Slide Number Placeholder 3"/>
          <p:cNvSpPr>
            <a:spLocks noGrp="1"/>
          </p:cNvSpPr>
          <p:nvPr>
            <p:ph type="sldNum" sz="quarter" idx="12"/>
          </p:nvPr>
        </p:nvSpPr>
        <p:spPr/>
        <p:txBody>
          <a:bodyPr/>
          <a:lstStyle/>
          <a:p>
            <a:fld id="{E38CB630-3DD4-47E7-A1DC-EEFBCE077D96}" type="slidenum">
              <a:rPr lang="en-US"/>
              <a:pPr/>
              <a:t>34</a:t>
            </a:fld>
            <a:endParaRPr lang="en-US"/>
          </a:p>
        </p:txBody>
      </p:sp>
      <p:pic>
        <p:nvPicPr>
          <p:cNvPr id="15362" name="Picture 2" descr="DHS_cbp_S-BLUE2"/>
          <p:cNvPicPr>
            <a:picLocks noChangeAspect="1" noChangeArrowheads="1"/>
          </p:cNvPicPr>
          <p:nvPr/>
        </p:nvPicPr>
        <p:blipFill>
          <a:blip r:embed="rId2" cstate="print">
            <a:extLst>
              <a:ext uri="{28A0092B-C50C-407E-A947-70E740481C1C}">
                <a14:useLocalDpi xmlns:a14="http://schemas.microsoft.com/office/drawing/2010/main" val="0"/>
              </a:ext>
            </a:extLst>
          </a:blip>
          <a:srcRect l="17058" t="24178" r="17656" b="24178"/>
          <a:stretch>
            <a:fillRect/>
          </a:stretch>
        </p:blipFill>
        <p:spPr bwMode="auto">
          <a:xfrm>
            <a:off x="381000" y="2057400"/>
            <a:ext cx="8305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75296"/>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152400"/>
            <a:ext cx="5035550" cy="762000"/>
          </a:xfrm>
        </p:spPr>
        <p:txBody>
          <a:bodyPr/>
          <a:lstStyle/>
          <a:p>
            <a:pPr eaLnBrk="1" hangingPunct="1"/>
            <a:r>
              <a:rPr lang="en-US" sz="3600" b="1" dirty="0" smtClean="0">
                <a:solidFill>
                  <a:schemeClr val="tx2"/>
                </a:solidFill>
                <a:latin typeface="Times New Roman" pitchFamily="18" charset="0"/>
                <a:cs typeface="Times New Roman" pitchFamily="18" charset="0"/>
              </a:rPr>
              <a:t>Language Menu</a:t>
            </a: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4</a:t>
            </a:fld>
            <a:endParaRPr lang="en-US"/>
          </a:p>
        </p:txBody>
      </p:sp>
      <p:pic>
        <p:nvPicPr>
          <p:cNvPr id="11" name="Picture 10"/>
          <p:cNvPicPr/>
          <p:nvPr/>
        </p:nvPicPr>
        <p:blipFill rotWithShape="1">
          <a:blip r:embed="rId3"/>
          <a:srcRect l="2383" t="8148" r="4957" b="60912"/>
          <a:stretch/>
        </p:blipFill>
        <p:spPr bwMode="auto">
          <a:xfrm>
            <a:off x="0" y="1447800"/>
            <a:ext cx="9144000" cy="2286000"/>
          </a:xfrm>
          <a:prstGeom prst="rect">
            <a:avLst/>
          </a:prstGeom>
          <a:ln>
            <a:solidFill>
              <a:schemeClr val="tx1"/>
            </a:solidFill>
          </a:ln>
          <a:extLst>
            <a:ext uri="{53640926-AAD7-44D8-BBD7-CCE9431645EC}">
              <a14:shadowObscured xmlns:a14="http://schemas.microsoft.com/office/drawing/2010/main"/>
            </a:ext>
          </a:extLst>
        </p:spPr>
      </p:pic>
      <p:sp>
        <p:nvSpPr>
          <p:cNvPr id="3" name="TextBox 2"/>
          <p:cNvSpPr txBox="1"/>
          <p:nvPr/>
        </p:nvSpPr>
        <p:spPr>
          <a:xfrm>
            <a:off x="1752600" y="4393039"/>
            <a:ext cx="5334000" cy="830997"/>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Applicants can choose to view the ESTA site in a different language by clicking the down arrow on the upper right corner.  This option is available on every page.</a:t>
            </a:r>
            <a:endParaRPr lang="en-US" sz="16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3907802355"/>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79914"/>
            <a:ext cx="6477000" cy="444133"/>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a:xfrm>
            <a:off x="8305800" y="6248400"/>
            <a:ext cx="565159" cy="365125"/>
          </a:xfrm>
        </p:spPr>
        <p:txBody>
          <a:bodyPr/>
          <a:lstStyle/>
          <a:p>
            <a:pPr>
              <a:defRPr/>
            </a:pPr>
            <a:fld id="{2A4F989A-0631-4760-BC50-043412EC796A}" type="slidenum">
              <a:rPr lang="en-US"/>
              <a:pPr>
                <a:defRPr/>
              </a:pPr>
              <a:t>5</a:t>
            </a:fld>
            <a:endParaRPr lang="en-US" dirty="0"/>
          </a:p>
        </p:txBody>
      </p:sp>
      <p:sp>
        <p:nvSpPr>
          <p:cNvPr id="11" name="Title 1"/>
          <p:cNvSpPr txBox="1">
            <a:spLocks/>
          </p:cNvSpPr>
          <p:nvPr/>
        </p:nvSpPr>
        <p:spPr bwMode="auto">
          <a:xfrm>
            <a:off x="128588" y="74299"/>
            <a:ext cx="6477000" cy="916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600" b="1" dirty="0" smtClean="0">
                <a:solidFill>
                  <a:schemeClr val="tx2"/>
                </a:solidFill>
                <a:latin typeface="Times New Roman" pitchFamily="18" charset="0"/>
                <a:cs typeface="Times New Roman" pitchFamily="18" charset="0"/>
              </a:rPr>
              <a:t>Paperwork Reduction Act</a:t>
            </a:r>
          </a:p>
        </p:txBody>
      </p:sp>
      <p:pic>
        <p:nvPicPr>
          <p:cNvPr id="12" name="Picture 11"/>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13" name="Picture 12"/>
          <p:cNvPicPr/>
          <p:nvPr/>
        </p:nvPicPr>
        <p:blipFill>
          <a:blip r:embed="rId4">
            <a:extLst>
              <a:ext uri="{28A0092B-C50C-407E-A947-70E740481C1C}">
                <a14:useLocalDpi xmlns:a14="http://schemas.microsoft.com/office/drawing/2010/main" val="0"/>
              </a:ext>
            </a:extLst>
          </a:blip>
          <a:stretch>
            <a:fillRect/>
          </a:stretch>
        </p:blipFill>
        <p:spPr>
          <a:xfrm>
            <a:off x="838200" y="1066800"/>
            <a:ext cx="7239000" cy="4429760"/>
          </a:xfrm>
          <a:prstGeom prst="rect">
            <a:avLst/>
          </a:prstGeom>
          <a:ln>
            <a:solidFill>
              <a:schemeClr val="tx2"/>
            </a:solidFill>
          </a:ln>
        </p:spPr>
      </p:pic>
      <p:sp>
        <p:nvSpPr>
          <p:cNvPr id="2" name="Rounded Rectangle 1"/>
          <p:cNvSpPr/>
          <p:nvPr/>
        </p:nvSpPr>
        <p:spPr>
          <a:xfrm>
            <a:off x="838200" y="4267200"/>
            <a:ext cx="72390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8200" y="5638800"/>
            <a:ext cx="7239000" cy="584775"/>
          </a:xfrm>
          <a:prstGeom prst="rect">
            <a:avLst/>
          </a:prstGeom>
          <a:noFill/>
        </p:spPr>
        <p:txBody>
          <a:bodyPr wrap="square" rtlCol="0">
            <a:spAutoFit/>
          </a:bodyPr>
          <a:lstStyle/>
          <a:p>
            <a:r>
              <a:rPr lang="en-US" sz="1600" dirty="0" smtClean="0">
                <a:latin typeface="Calibri" panose="020F0502020204030204" pitchFamily="34" charset="0"/>
              </a:rPr>
              <a:t>For this release the Paperwork Reduction Act expiration date was updated to September 30, 2018</a:t>
            </a:r>
            <a:endParaRPr lang="en-US" sz="1600" dirty="0">
              <a:latin typeface="Calibri" panose="020F0502020204030204" pitchFamily="34" charset="0"/>
            </a:endParaRPr>
          </a:p>
        </p:txBody>
      </p:sp>
    </p:spTree>
    <p:extLst>
      <p:ext uri="{BB962C8B-B14F-4D97-AF65-F5344CB8AC3E}">
        <p14:creationId xmlns:p14="http://schemas.microsoft.com/office/powerpoint/2010/main" val="3432537599"/>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79914"/>
            <a:ext cx="6477000" cy="444133"/>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6</a:t>
            </a:fld>
            <a:endParaRPr lang="en-US"/>
          </a:p>
        </p:txBody>
      </p:sp>
      <p:pic>
        <p:nvPicPr>
          <p:cNvPr id="8" name="Picture 7"/>
          <p:cNvPicPr>
            <a:picLocks noChangeAspect="1"/>
          </p:cNvPicPr>
          <p:nvPr/>
        </p:nvPicPr>
        <p:blipFill rotWithShape="1">
          <a:blip r:embed="rId3"/>
          <a:srcRect l="25833" t="23406" b="8329"/>
          <a:stretch/>
        </p:blipFill>
        <p:spPr>
          <a:xfrm>
            <a:off x="228600" y="1447800"/>
            <a:ext cx="6429375" cy="2528406"/>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1752600" y="4193071"/>
            <a:ext cx="6572250" cy="2461241"/>
          </a:xfrm>
          <a:prstGeom prst="rect">
            <a:avLst/>
          </a:prstGeom>
          <a:ln>
            <a:solidFill>
              <a:schemeClr val="accent2"/>
            </a:solidFill>
          </a:ln>
        </p:spPr>
      </p:pic>
      <p:sp>
        <p:nvSpPr>
          <p:cNvPr id="11" name="Title 1"/>
          <p:cNvSpPr txBox="1">
            <a:spLocks/>
          </p:cNvSpPr>
          <p:nvPr/>
        </p:nvSpPr>
        <p:spPr bwMode="auto">
          <a:xfrm>
            <a:off x="128588" y="74299"/>
            <a:ext cx="6477000" cy="916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600" b="1" dirty="0" smtClean="0">
                <a:solidFill>
                  <a:schemeClr val="tx2"/>
                </a:solidFill>
                <a:latin typeface="Times New Roman" pitchFamily="18" charset="0"/>
                <a:cs typeface="Times New Roman" pitchFamily="18" charset="0"/>
              </a:rPr>
              <a:t>Help Topics</a:t>
            </a:r>
          </a:p>
        </p:txBody>
      </p:sp>
      <p:sp>
        <p:nvSpPr>
          <p:cNvPr id="3" name="TextBox 2"/>
          <p:cNvSpPr txBox="1"/>
          <p:nvPr/>
        </p:nvSpPr>
        <p:spPr>
          <a:xfrm>
            <a:off x="6856809" y="1066800"/>
            <a:ext cx="2057400" cy="304698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Applicants can also access ESTA instructional resources by clicking on the yellow “Need Help” icon on the right side of the screen or by scrolling to the bottom of the page.  Help Topics can be accessed from every page.</a:t>
            </a:r>
            <a:endParaRPr lang="en-US" sz="1600" dirty="0">
              <a:latin typeface="Calibri" panose="020F0502020204030204" pitchFamily="34" charset="0"/>
              <a:cs typeface="Calibri" panose="020F0502020204030204" pitchFamily="34" charset="0"/>
            </a:endParaRPr>
          </a:p>
        </p:txBody>
      </p:sp>
      <p:sp>
        <p:nvSpPr>
          <p:cNvPr id="4" name="Oval 3"/>
          <p:cNvSpPr/>
          <p:nvPr/>
        </p:nvSpPr>
        <p:spPr>
          <a:xfrm>
            <a:off x="6353175" y="1600200"/>
            <a:ext cx="3048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4" idx="4"/>
          </p:cNvCxnSpPr>
          <p:nvPr/>
        </p:nvCxnSpPr>
        <p:spPr>
          <a:xfrm flipH="1">
            <a:off x="6477000" y="2971800"/>
            <a:ext cx="28575" cy="1461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976349248"/>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76200" y="31750"/>
            <a:ext cx="5018088" cy="882650"/>
          </a:xfrm>
        </p:spPr>
        <p:txBody>
          <a:bodyPr/>
          <a:lstStyle/>
          <a:p>
            <a:pPr algn="l" eaLnBrk="1" hangingPunct="1"/>
            <a:r>
              <a:rPr lang="en-US" sz="3600" b="1" dirty="0" smtClean="0">
                <a:solidFill>
                  <a:schemeClr val="tx2"/>
                </a:solidFill>
                <a:latin typeface="Times New Roman" pitchFamily="18" charset="0"/>
                <a:cs typeface="Times New Roman" pitchFamily="18" charset="0"/>
              </a:rPr>
              <a:t>Applying for an ESTA</a:t>
            </a:r>
            <a:endParaRPr lang="en-US" sz="3600" dirty="0" smtClean="0">
              <a:solidFill>
                <a:schemeClr val="tx2"/>
              </a:solidFill>
            </a:endParaRPr>
          </a:p>
        </p:txBody>
      </p:sp>
      <p:sp>
        <p:nvSpPr>
          <p:cNvPr id="16" name="Slide Number Placeholder 15"/>
          <p:cNvSpPr>
            <a:spLocks noGrp="1"/>
          </p:cNvSpPr>
          <p:nvPr>
            <p:ph type="sldNum" sz="quarter" idx="12"/>
          </p:nvPr>
        </p:nvSpPr>
        <p:spPr/>
        <p:txBody>
          <a:bodyPr/>
          <a:lstStyle/>
          <a:p>
            <a:pPr>
              <a:defRPr/>
            </a:pPr>
            <a:fld id="{19973206-B237-43A6-BAB6-08784A59A835}" type="slidenum">
              <a:rPr lang="en-US"/>
              <a:pPr>
                <a:defRPr/>
              </a:pPr>
              <a:t>7</a:t>
            </a:fld>
            <a:endParaRPr lang="en-US"/>
          </a:p>
        </p:txBody>
      </p:sp>
      <p:pic>
        <p:nvPicPr>
          <p:cNvPr id="14" name="Picture 13"/>
          <p:cNvPicPr/>
          <p:nvPr/>
        </p:nvPicPr>
        <p:blipFill rotWithShape="1">
          <a:blip r:embed="rId2"/>
          <a:srcRect l="26389" t="26173" r="19305" b="47407"/>
          <a:stretch/>
        </p:blipFill>
        <p:spPr bwMode="auto">
          <a:xfrm>
            <a:off x="1636450" y="1081333"/>
            <a:ext cx="5983550" cy="1676400"/>
          </a:xfrm>
          <a:prstGeom prst="rect">
            <a:avLst/>
          </a:prstGeom>
          <a:ln>
            <a:solidFill>
              <a:schemeClr val="tx1"/>
            </a:solidFill>
          </a:ln>
          <a:extLst>
            <a:ext uri="{53640926-AAD7-44D8-BBD7-CCE9431645EC}">
              <a14:shadowObscured xmlns:a14="http://schemas.microsoft.com/office/drawing/2010/main"/>
            </a:ext>
          </a:extLst>
        </p:spPr>
      </p:pic>
      <p:pic>
        <p:nvPicPr>
          <p:cNvPr id="15" name="Picture 14"/>
          <p:cNvPicPr/>
          <p:nvPr/>
        </p:nvPicPr>
        <p:blipFill>
          <a:blip r:embed="rId3"/>
          <a:stretch>
            <a:fillRect/>
          </a:stretch>
        </p:blipFill>
        <p:spPr>
          <a:xfrm>
            <a:off x="96625" y="2949019"/>
            <a:ext cx="7467600" cy="2209800"/>
          </a:xfrm>
          <a:prstGeom prst="rect">
            <a:avLst/>
          </a:prstGeom>
          <a:ln>
            <a:solidFill>
              <a:schemeClr val="tx1"/>
            </a:solidFill>
          </a:ln>
        </p:spPr>
      </p:pic>
      <p:sp>
        <p:nvSpPr>
          <p:cNvPr id="3" name="TextBox 2"/>
          <p:cNvSpPr txBox="1"/>
          <p:nvPr/>
        </p:nvSpPr>
        <p:spPr>
          <a:xfrm>
            <a:off x="96625" y="5334000"/>
            <a:ext cx="8056775" cy="1323439"/>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To apply for a group or individual application click one of the two options provided under the “Apply” icon.  After the applicant makes a selection a Security Notification will pop up.  In order to continue with the application process they must select “Confirm and Continue”.  On the following screens the applicant will be asked to acknowledge a Disclaimer and the Travel Promotion Act.</a:t>
            </a:r>
            <a:endParaRPr lang="en-US" sz="16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76200" y="277516"/>
            <a:ext cx="6477000" cy="577851"/>
          </a:xfrm>
        </p:spPr>
        <p:txBody>
          <a:bodyPr>
            <a:normAutofit fontScale="90000"/>
          </a:bodyPr>
          <a:lstStyle/>
          <a:p>
            <a:pPr algn="l" eaLnBrk="1" hangingPunct="1"/>
            <a:r>
              <a:rPr lang="en-US" sz="3600" b="1" dirty="0" smtClean="0">
                <a:solidFill>
                  <a:schemeClr val="tx2"/>
                </a:solidFill>
                <a:latin typeface="Times New Roman" pitchFamily="18" charset="0"/>
                <a:cs typeface="Times New Roman" pitchFamily="18" charset="0"/>
              </a:rPr>
              <a:t>Disclaimer and Travel Act Promotion Page</a:t>
            </a:r>
            <a:endParaRPr lang="en-US" sz="3600" dirty="0" smtClean="0">
              <a:solidFill>
                <a:schemeClr val="tx2"/>
              </a:solidFill>
            </a:endParaRPr>
          </a:p>
        </p:txBody>
      </p:sp>
      <p:sp>
        <p:nvSpPr>
          <p:cNvPr id="16" name="Slide Number Placeholder 15"/>
          <p:cNvSpPr>
            <a:spLocks noGrp="1"/>
          </p:cNvSpPr>
          <p:nvPr>
            <p:ph type="sldNum" sz="quarter" idx="12"/>
          </p:nvPr>
        </p:nvSpPr>
        <p:spPr>
          <a:xfrm>
            <a:off x="8470050" y="6395741"/>
            <a:ext cx="565159" cy="365125"/>
          </a:xfrm>
        </p:spPr>
        <p:txBody>
          <a:bodyPr/>
          <a:lstStyle/>
          <a:p>
            <a:pPr>
              <a:defRPr/>
            </a:pPr>
            <a:fld id="{19973206-B237-43A6-BAB6-08784A59A835}" type="slidenum">
              <a:rPr lang="en-US"/>
              <a:pPr>
                <a:defRPr/>
              </a:pPr>
              <a:t>8</a:t>
            </a:fld>
            <a:endParaRPr lang="en-US" dirty="0"/>
          </a:p>
        </p:txBody>
      </p:sp>
      <p:pic>
        <p:nvPicPr>
          <p:cNvPr id="8" name="Picture 7"/>
          <p:cNvPicPr/>
          <p:nvPr/>
        </p:nvPicPr>
        <p:blipFill rotWithShape="1">
          <a:blip r:embed="rId2"/>
          <a:srcRect l="61691" t="75174" r="16775" b="11813"/>
          <a:stretch/>
        </p:blipFill>
        <p:spPr>
          <a:xfrm>
            <a:off x="48706" y="2057400"/>
            <a:ext cx="1676400" cy="381000"/>
          </a:xfrm>
          <a:prstGeom prst="rect">
            <a:avLst/>
          </a:prstGeom>
        </p:spPr>
      </p:pic>
      <p:sp>
        <p:nvSpPr>
          <p:cNvPr id="3" name="Oval 2"/>
          <p:cNvSpPr/>
          <p:nvPr/>
        </p:nvSpPr>
        <p:spPr>
          <a:xfrm>
            <a:off x="76200" y="2057400"/>
            <a:ext cx="164890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p:nvPr/>
        </p:nvPicPr>
        <p:blipFill rotWithShape="1">
          <a:blip r:embed="rId3"/>
          <a:srcRect l="16292" t="13166" r="16657" b="36759"/>
          <a:stretch/>
        </p:blipFill>
        <p:spPr bwMode="auto">
          <a:xfrm>
            <a:off x="2057400" y="1045866"/>
            <a:ext cx="6275894" cy="5715000"/>
          </a:xfrm>
          <a:prstGeom prst="rect">
            <a:avLst/>
          </a:prstGeom>
          <a:ln>
            <a:solidFill>
              <a:schemeClr val="accent2"/>
            </a:solidFill>
          </a:ln>
          <a:extLst>
            <a:ext uri="{53640926-AAD7-44D8-BBD7-CCE9431645EC}">
              <a14:shadowObscured xmlns:a14="http://schemas.microsoft.com/office/drawing/2010/main"/>
            </a:ext>
          </a:extLst>
        </p:spPr>
      </p:pic>
      <p:cxnSp>
        <p:nvCxnSpPr>
          <p:cNvPr id="11" name="Straight Arrow Connector 10"/>
          <p:cNvCxnSpPr>
            <a:stCxn id="8" idx="3"/>
          </p:cNvCxnSpPr>
          <p:nvPr/>
        </p:nvCxnSpPr>
        <p:spPr>
          <a:xfrm>
            <a:off x="1725106" y="2247900"/>
            <a:ext cx="139909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1468228108"/>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59468" y="19041"/>
            <a:ext cx="6498505" cy="514402"/>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Applicant and Passport Information</a:t>
            </a:r>
          </a:p>
        </p:txBody>
      </p:sp>
      <p:sp>
        <p:nvSpPr>
          <p:cNvPr id="7" name="Slide Number Placeholder 6"/>
          <p:cNvSpPr>
            <a:spLocks noGrp="1"/>
          </p:cNvSpPr>
          <p:nvPr>
            <p:ph type="sldNum" sz="quarter" idx="12"/>
          </p:nvPr>
        </p:nvSpPr>
        <p:spPr>
          <a:xfrm>
            <a:off x="8369095" y="6324600"/>
            <a:ext cx="565159" cy="365125"/>
          </a:xfrm>
        </p:spPr>
        <p:txBody>
          <a:bodyPr/>
          <a:lstStyle/>
          <a:p>
            <a:pPr>
              <a:defRPr/>
            </a:pPr>
            <a:fld id="{FBBF9521-BFBA-4D46-A73F-146DDA2F2146}" type="slidenum">
              <a:rPr lang="en-US"/>
              <a:pPr>
                <a:defRPr/>
              </a:pPr>
              <a:t>9</a:t>
            </a:fld>
            <a:endParaRPr lang="en-US" dirty="0"/>
          </a:p>
        </p:txBody>
      </p:sp>
      <p:pic>
        <p:nvPicPr>
          <p:cNvPr id="10" name="Picture 9"/>
          <p:cNvPicPr/>
          <p:nvPr/>
        </p:nvPicPr>
        <p:blipFill rotWithShape="1">
          <a:blip r:embed="rId3"/>
          <a:srcRect l="17817" t="31296" r="17517" b="57685"/>
          <a:stretch/>
        </p:blipFill>
        <p:spPr bwMode="auto">
          <a:xfrm>
            <a:off x="154550" y="4237555"/>
            <a:ext cx="4488731" cy="2003634"/>
          </a:xfrm>
          <a:prstGeom prst="rect">
            <a:avLst/>
          </a:prstGeom>
          <a:ln>
            <a:solidFill>
              <a:schemeClr val="accent2"/>
            </a:solidFill>
          </a:ln>
          <a:extLst>
            <a:ext uri="{53640926-AAD7-44D8-BBD7-CCE9431645EC}">
              <a14:shadowObscured xmlns:a14="http://schemas.microsoft.com/office/drawing/2010/main"/>
            </a:ext>
          </a:extLst>
        </p:spPr>
      </p:pic>
      <p:sp>
        <p:nvSpPr>
          <p:cNvPr id="4" name="TextBox 3"/>
          <p:cNvSpPr txBox="1"/>
          <p:nvPr/>
        </p:nvSpPr>
        <p:spPr>
          <a:xfrm>
            <a:off x="9119" y="6214774"/>
            <a:ext cx="8610600" cy="584775"/>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acknowledging the disclaimers the applicant will be asked to enter in their personal information (or the information of whoever they are applying for).</a:t>
            </a:r>
            <a:endParaRPr lang="en-US" sz="1600" dirty="0">
              <a:latin typeface="Calibri" panose="020F0502020204030204" pitchFamily="34" charset="0"/>
              <a:cs typeface="Calibri" panose="020F0502020204030204" pitchFamily="34" charset="0"/>
            </a:endParaRPr>
          </a:p>
        </p:txBody>
      </p:sp>
      <p:pic>
        <p:nvPicPr>
          <p:cNvPr id="16" name="Picture 15"/>
          <p:cNvPicPr/>
          <p:nvPr/>
        </p:nvPicPr>
        <p:blipFill rotWithShape="1">
          <a:blip r:embed="rId4"/>
          <a:srcRect l="16772" t="6312" r="16572" b="69022"/>
          <a:stretch/>
        </p:blipFill>
        <p:spPr bwMode="auto">
          <a:xfrm>
            <a:off x="154550" y="559858"/>
            <a:ext cx="4488731" cy="3651282"/>
          </a:xfrm>
          <a:prstGeom prst="rect">
            <a:avLst/>
          </a:prstGeom>
          <a:ln>
            <a:solidFill>
              <a:schemeClr val="accent2"/>
            </a:solidFill>
          </a:ln>
          <a:extLst>
            <a:ext uri="{53640926-AAD7-44D8-BBD7-CCE9431645EC}">
              <a14:shadowObscured xmlns:a14="http://schemas.microsoft.com/office/drawing/2010/main"/>
            </a:ext>
          </a:extLst>
        </p:spPr>
      </p:pic>
      <p:pic>
        <p:nvPicPr>
          <p:cNvPr id="12" name="Picture 11"/>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11" name="Picture 10"/>
          <p:cNvPicPr/>
          <p:nvPr/>
        </p:nvPicPr>
        <p:blipFill rotWithShape="1">
          <a:blip r:embed="rId6" cstate="print">
            <a:extLst>
              <a:ext uri="{28A0092B-C50C-407E-A947-70E740481C1C}">
                <a14:useLocalDpi xmlns:a14="http://schemas.microsoft.com/office/drawing/2010/main" val="0"/>
              </a:ext>
            </a:extLst>
          </a:blip>
          <a:srcRect l="9687" t="33870" r="10601" b="45277"/>
          <a:stretch/>
        </p:blipFill>
        <p:spPr bwMode="auto">
          <a:xfrm>
            <a:off x="4724400" y="1316708"/>
            <a:ext cx="4391025" cy="41148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Custom 2">
      <a:dk1>
        <a:srgbClr val="1F497D"/>
      </a:dk1>
      <a:lt1>
        <a:srgbClr val="FFFFFF"/>
      </a:lt1>
      <a:dk2>
        <a:srgbClr val="1F497D"/>
      </a:dk2>
      <a:lt2>
        <a:srgbClr val="FFFFFF"/>
      </a:lt2>
      <a:accent1>
        <a:srgbClr val="1F497D"/>
      </a:accent1>
      <a:accent2>
        <a:srgbClr val="000000"/>
      </a:accent2>
      <a:accent3>
        <a:srgbClr val="C6D9F0"/>
      </a:accent3>
      <a:accent4>
        <a:srgbClr val="548DD4"/>
      </a:accent4>
      <a:accent5>
        <a:srgbClr val="1F497D"/>
      </a:accent5>
      <a:accent6>
        <a:srgbClr val="FFFFFF"/>
      </a:accent6>
      <a:hlink>
        <a:srgbClr val="000000"/>
      </a:hlink>
      <a:folHlink>
        <a:srgbClr val="00000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A6BC058C134A4BB14C4D03A4E38505" ma:contentTypeVersion="1" ma:contentTypeDescription="Create a new document." ma:contentTypeScope="" ma:versionID="3deb28c6452993a1108398f8579d22cf">
  <xsd:schema xmlns:xsd="http://www.w3.org/2001/XMLSchema" xmlns:xs="http://www.w3.org/2001/XMLSchema" xmlns:p="http://schemas.microsoft.com/office/2006/metadata/properties" xmlns:ns2="c7064091-4809-411d-a1b5-9eda2bbde80f" targetNamespace="http://schemas.microsoft.com/office/2006/metadata/properties" ma:root="true" ma:fieldsID="e9dfa04eb29be2c92e7b858aac57223b" ns2:_="">
    <xsd:import namespace="c7064091-4809-411d-a1b5-9eda2bbde80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064091-4809-411d-a1b5-9eda2bbde8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documentManagement>
    <_dlc_DocId xmlns="c7064091-4809-411d-a1b5-9eda2bbde80f">WYXAF4X56V4H-3928-19</_dlc_DocId>
    <_dlc_DocIdUrl xmlns="c7064091-4809-411d-a1b5-9eda2bbde80f">
      <Url>https://uconnect.cbpnet.cbp.dhs.gov/sites/OIT/pspo/esta/_layouts/15/DocIdRedir.aspx?ID=WYXAF4X56V4H-3928-19</Url>
      <Description>WYXAF4X56V4H-3928-19</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73D17C-04A6-48E9-B5D5-03D1DB8B9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064091-4809-411d-a1b5-9eda2bbde8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24C4DD-B641-414A-9084-5D05A13BA71A}">
  <ds:schemaRefs>
    <ds:schemaRef ds:uri="http://schemas.microsoft.com/sharepoint/events"/>
  </ds:schemaRefs>
</ds:datastoreItem>
</file>

<file path=customXml/itemProps3.xml><?xml version="1.0" encoding="utf-8"?>
<ds:datastoreItem xmlns:ds="http://schemas.openxmlformats.org/officeDocument/2006/customXml" ds:itemID="{87B8B55A-D6CB-4333-9894-853B0FF800D7}">
  <ds:schemaRefs>
    <ds:schemaRef ds:uri="http://schemas.microsoft.com/office/infopath/2007/PartnerControls"/>
    <ds:schemaRef ds:uri="http://purl.org/dc/terms/"/>
    <ds:schemaRef ds:uri="http://www.w3.org/XML/1998/namespace"/>
    <ds:schemaRef ds:uri="http://schemas.microsoft.com/office/2006/documentManagement/types"/>
    <ds:schemaRef ds:uri="c7064091-4809-411d-a1b5-9eda2bbde80f"/>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187840C5-7BFE-4F3F-9D04-E498FDB957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TM04033929[[fn=Slate]]</Template>
  <TotalTime>6353</TotalTime>
  <Words>1594</Words>
  <Application>Microsoft Office PowerPoint</Application>
  <PresentationFormat>On-screen Show (4:3)</PresentationFormat>
  <Paragraphs>120</Paragraphs>
  <Slides>34</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Calisto MT</vt:lpstr>
      <vt:lpstr>Times New Roman</vt:lpstr>
      <vt:lpstr>Trebuchet MS</vt:lpstr>
      <vt:lpstr>Wingdings 2</vt:lpstr>
      <vt:lpstr>Slate</vt:lpstr>
      <vt:lpstr>Electronic System for Travel Authorization (ESTA)</vt:lpstr>
      <vt:lpstr>Entire Welcome Page </vt:lpstr>
      <vt:lpstr>Navigation Menu</vt:lpstr>
      <vt:lpstr>Language Menu</vt:lpstr>
      <vt:lpstr> </vt:lpstr>
      <vt:lpstr> </vt:lpstr>
      <vt:lpstr>Applying for an ESTA</vt:lpstr>
      <vt:lpstr>Disclaimer and Travel Act Promotion Page</vt:lpstr>
      <vt:lpstr>Applicant and Passport Information</vt:lpstr>
      <vt:lpstr>Conditional Question Country of Birth Question</vt:lpstr>
      <vt:lpstr>Additional Passport and ID Information</vt:lpstr>
      <vt:lpstr>Contact and Employment Information</vt:lpstr>
      <vt:lpstr>Application Information Page – with new Social Media question</vt:lpstr>
      <vt:lpstr>Travel Information</vt:lpstr>
      <vt:lpstr>Eligibility Questions and Waiver of Rights</vt:lpstr>
      <vt:lpstr>New Eligibility Question</vt:lpstr>
      <vt:lpstr> Additional Eligibility Questions: Journalist</vt:lpstr>
      <vt:lpstr> Additional Eligibility Questions: Humanitarian</vt:lpstr>
      <vt:lpstr> Additional Eligibility Questions: Government or International</vt:lpstr>
      <vt:lpstr> Additional Eligibility Questions- Sub-National or VWP  </vt:lpstr>
      <vt:lpstr>Application Review Page</vt:lpstr>
      <vt:lpstr>Application Status Page (Single)</vt:lpstr>
      <vt:lpstr>Creating a Group (Step 1)</vt:lpstr>
      <vt:lpstr>Application Status Page (Group)</vt:lpstr>
      <vt:lpstr>Submit Payment</vt:lpstr>
      <vt:lpstr>Retrieve one Application</vt:lpstr>
      <vt:lpstr>Retrieve a Group of Applications</vt:lpstr>
      <vt:lpstr>Retrieving Group ID</vt:lpstr>
      <vt:lpstr>Updating or Viewing Application</vt:lpstr>
      <vt:lpstr>Printing Application</vt:lpstr>
      <vt:lpstr>Status-Travel Not Authorized</vt:lpstr>
      <vt:lpstr>Status- Authorization Approved</vt:lpstr>
      <vt:lpstr>Status-Authorization Approved/ Denied</vt:lpstr>
      <vt:lpstr>PowerPoint Presentation</vt:lpstr>
    </vt:vector>
  </TitlesOfParts>
  <Company>U.S. Customs &amp; Border Protection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bcacej0</dc:creator>
  <cp:lastModifiedBy>SHEPHERD, SUZANNE M</cp:lastModifiedBy>
  <cp:revision>362</cp:revision>
  <dcterms:created xsi:type="dcterms:W3CDTF">2012-06-13T18:23:29Z</dcterms:created>
  <dcterms:modified xsi:type="dcterms:W3CDTF">2016-08-22T11:58:07Z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0x0101008FA6BC058C134A4BB14C4D03A4E38505</vt:lpwstr>
  </property>
  <property fmtid="{D5CDD505-2E9C-101B-9397-08002B2CF9AE}" pid="3" name="Order">
    <vt:r8>1400</vt:r8>
  </property>
  <property fmtid="{D5CDD505-2E9C-101B-9397-08002B2CF9AE}" pid="4" name="xd_ProgID">
    <vt:lpwstr/>
  </property>
  <property fmtid="{D5CDD505-2E9C-101B-9397-08002B2CF9AE}" pid="5" name="TemplateUrl">
    <vt:lpwstr/>
  </property>
  <property fmtid="{D5CDD505-2E9C-101B-9397-08002B2CF9AE}" pid="6" name="_dlc_DocIdItemGuid">
    <vt:lpwstr>84df1bdd-e06c-4920-83c2-dcce2bcb8f02</vt:lpwstr>
  </property>
</Properties>
</file>