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2658" y="-1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1334-1AE4-491C-A5E4-53B13F3A1184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B03F3-BB3B-493B-B1D9-3658BF46B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78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1334-1AE4-491C-A5E4-53B13F3A1184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B03F3-BB3B-493B-B1D9-3658BF46B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827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1334-1AE4-491C-A5E4-53B13F3A1184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B03F3-BB3B-493B-B1D9-3658BF46B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149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1334-1AE4-491C-A5E4-53B13F3A1184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B03F3-BB3B-493B-B1D9-3658BF46B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77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1334-1AE4-491C-A5E4-53B13F3A1184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B03F3-BB3B-493B-B1D9-3658BF46B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943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1334-1AE4-491C-A5E4-53B13F3A1184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B03F3-BB3B-493B-B1D9-3658BF46B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426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1334-1AE4-491C-A5E4-53B13F3A1184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B03F3-BB3B-493B-B1D9-3658BF46B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448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1334-1AE4-491C-A5E4-53B13F3A1184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B03F3-BB3B-493B-B1D9-3658BF46B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437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1334-1AE4-491C-A5E4-53B13F3A1184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B03F3-BB3B-493B-B1D9-3658BF46B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37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1334-1AE4-491C-A5E4-53B13F3A1184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B03F3-BB3B-493B-B1D9-3658BF46B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819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1334-1AE4-491C-A5E4-53B13F3A1184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B03F3-BB3B-493B-B1D9-3658BF46B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740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B1334-1AE4-491C-A5E4-53B13F3A1184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B03F3-BB3B-493B-B1D9-3658BF46B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339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46634" y="5572312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2086" y="5572312"/>
            <a:ext cx="2612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Black or African-American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31534" y="6191624"/>
            <a:ext cx="754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White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41388" y="6648824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Asian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31534" y="7738178"/>
            <a:ext cx="3414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Native Hawaiian or Pacific Islander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27386" y="4101296"/>
            <a:ext cx="2748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Are you Hispanic or Latino?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31534" y="7195457"/>
            <a:ext cx="33567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American Indian or Alaska Native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1388" y="8347778"/>
            <a:ext cx="18880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Decline to Answer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36326" y="6191624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27617" y="668109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36326" y="7227723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51566" y="780271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68983" y="8380044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326397" y="4477380"/>
            <a:ext cx="298813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393490" y="3325211"/>
            <a:ext cx="2060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Check all that apply</a:t>
            </a:r>
            <a:endParaRPr lang="en-US" b="1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533400" y="978932"/>
            <a:ext cx="58673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Your completion of this form will be appreciated. Submission of this Information is </a:t>
            </a:r>
            <a:r>
              <a:rPr lang="en-US" sz="1000" b="1" dirty="0"/>
              <a:t>voluntary</a:t>
            </a:r>
            <a:r>
              <a:rPr lang="en-US" sz="1000" dirty="0"/>
              <a:t> and it will have no effect on the </a:t>
            </a:r>
            <a:r>
              <a:rPr lang="en-US" sz="1000" dirty="0" smtClean="0"/>
              <a:t>review </a:t>
            </a:r>
            <a:r>
              <a:rPr lang="en-US" sz="1000" dirty="0"/>
              <a:t>of your application. The data collected will be used only for </a:t>
            </a:r>
            <a:r>
              <a:rPr lang="en-US" sz="1000" dirty="0" smtClean="0"/>
              <a:t>statistical and program management purposes.</a:t>
            </a:r>
            <a:r>
              <a:rPr lang="en-US" sz="1000" dirty="0"/>
              <a:t>  The OMB control number for this collection is </a:t>
            </a:r>
            <a:r>
              <a:rPr lang="en-US" sz="1000" dirty="0" smtClean="0"/>
              <a:t>0648-0568.</a:t>
            </a:r>
            <a:r>
              <a:rPr lang="en-US" sz="1000" dirty="0"/>
              <a:t>   </a:t>
            </a:r>
            <a:endParaRPr lang="en-US" sz="1000" dirty="0" smtClean="0"/>
          </a:p>
          <a:p>
            <a:endParaRPr lang="en-US" sz="1000" b="1" dirty="0"/>
          </a:p>
          <a:p>
            <a:r>
              <a:rPr lang="en-US" sz="1000" b="1" dirty="0" smtClean="0"/>
              <a:t>PRIVACY </a:t>
            </a:r>
            <a:r>
              <a:rPr lang="en-US" sz="1000" b="1" dirty="0"/>
              <a:t>ACT INFORMATION</a:t>
            </a:r>
            <a:endParaRPr lang="en-US" sz="1000" dirty="0"/>
          </a:p>
          <a:p>
            <a:r>
              <a:rPr lang="en-US" sz="1000" dirty="0"/>
              <a:t>GENERAL - This information is provided pursuant to Public Law 93-579 (Privacy Act of 1974), December 31, 1974, for individuals completing Federal records and forms that solicit personal information.</a:t>
            </a:r>
          </a:p>
          <a:p>
            <a:r>
              <a:rPr lang="en-US" sz="1000" dirty="0"/>
              <a:t> AUTHORITY - Section 7201 of title 5 of the U.S. Code and Section 2000e-16 of title 42 of the U.S. Code.</a:t>
            </a:r>
          </a:p>
          <a:p>
            <a:r>
              <a:rPr lang="en-US" sz="1000" dirty="0"/>
              <a:t> </a:t>
            </a:r>
          </a:p>
          <a:p>
            <a:r>
              <a:rPr lang="en-US" sz="1000" b="1" dirty="0"/>
              <a:t>PURPOSE AND ROUTINE USES</a:t>
            </a:r>
            <a:endParaRPr lang="en-US" sz="1000" dirty="0"/>
          </a:p>
          <a:p>
            <a:r>
              <a:rPr lang="en-US" sz="1000" dirty="0"/>
              <a:t>The information is used </a:t>
            </a:r>
            <a:r>
              <a:rPr lang="en-US" sz="1000" dirty="0" smtClean="0"/>
              <a:t>only management and assessment of program performance. Your response will not affect the review of your application.</a:t>
            </a:r>
            <a:endParaRPr lang="en-US" sz="1000" dirty="0"/>
          </a:p>
        </p:txBody>
      </p:sp>
      <p:sp>
        <p:nvSpPr>
          <p:cNvPr id="21" name="TextBox 20"/>
          <p:cNvSpPr txBox="1"/>
          <p:nvPr/>
        </p:nvSpPr>
        <p:spPr>
          <a:xfrm>
            <a:off x="533400" y="609600"/>
            <a:ext cx="1572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Race/Ethnicity</a:t>
            </a:r>
            <a:endParaRPr lang="en-US" b="1" dirty="0"/>
          </a:p>
        </p:txBody>
      </p:sp>
      <p:sp>
        <p:nvSpPr>
          <p:cNvPr id="22" name="Rectangle 21"/>
          <p:cNvSpPr/>
          <p:nvPr/>
        </p:nvSpPr>
        <p:spPr>
          <a:xfrm>
            <a:off x="2589165" y="4482909"/>
            <a:ext cx="298813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734206" y="4420554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133617" y="4470628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61207" y="3749553"/>
            <a:ext cx="1018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Ethnicity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61207" y="5029200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Race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15937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2110" y="1022866"/>
            <a:ext cx="586739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Your completion of this form will be appreciated. Submission of this Information is </a:t>
            </a:r>
            <a:r>
              <a:rPr lang="en-US" sz="1000" b="1" dirty="0"/>
              <a:t>voluntary </a:t>
            </a:r>
            <a:r>
              <a:rPr lang="en-US" sz="1000" dirty="0" smtClean="0"/>
              <a:t>and will </a:t>
            </a:r>
            <a:r>
              <a:rPr lang="en-US" sz="1000" dirty="0"/>
              <a:t>have no effect on the </a:t>
            </a:r>
            <a:r>
              <a:rPr lang="en-US" sz="1000" dirty="0" smtClean="0"/>
              <a:t>review </a:t>
            </a:r>
            <a:r>
              <a:rPr lang="en-US" sz="1000" dirty="0"/>
              <a:t>of your application. The data collected will be used only for </a:t>
            </a:r>
            <a:r>
              <a:rPr lang="en-US" sz="1000" dirty="0" smtClean="0"/>
              <a:t>statistical and program management purposes.</a:t>
            </a:r>
            <a:r>
              <a:rPr lang="en-US" sz="1000" dirty="0"/>
              <a:t>  The OMB control number for this collection is </a:t>
            </a:r>
            <a:r>
              <a:rPr lang="en-US" sz="1000" dirty="0" smtClean="0"/>
              <a:t>0648-0568.</a:t>
            </a:r>
            <a:r>
              <a:rPr lang="en-US" sz="1000" dirty="0"/>
              <a:t>   </a:t>
            </a:r>
            <a:endParaRPr lang="en-US" sz="1000" dirty="0" smtClean="0"/>
          </a:p>
          <a:p>
            <a:endParaRPr lang="en-US" sz="1000" b="1" dirty="0"/>
          </a:p>
          <a:p>
            <a:r>
              <a:rPr lang="en-US" sz="1000" b="1" dirty="0" smtClean="0"/>
              <a:t>PRIVACY </a:t>
            </a:r>
            <a:r>
              <a:rPr lang="en-US" sz="1000" b="1" dirty="0"/>
              <a:t>ACT INFORMATION</a:t>
            </a:r>
            <a:endParaRPr lang="en-US" sz="1000" dirty="0"/>
          </a:p>
          <a:p>
            <a:r>
              <a:rPr lang="en-US" sz="1000" dirty="0"/>
              <a:t>GENERAL - This information is provided pursuant to Public Law 93-579 (Privacy Act of 1974), December 31, 1974, for individuals completing Federal records and forms that solicit personal information.</a:t>
            </a:r>
          </a:p>
          <a:p>
            <a:r>
              <a:rPr lang="en-US" sz="1000" dirty="0"/>
              <a:t> AUTHORITY - Section 7201 of title 5 of the U.S. Code and Section 2000e-16 of title 42 of the U.S. Code.</a:t>
            </a:r>
          </a:p>
          <a:p>
            <a:r>
              <a:rPr lang="en-US" sz="1000" dirty="0"/>
              <a:t> </a:t>
            </a:r>
          </a:p>
          <a:p>
            <a:r>
              <a:rPr lang="en-US" sz="1000" b="1" dirty="0"/>
              <a:t>PURPOSE AND ROUTINE USES</a:t>
            </a:r>
            <a:endParaRPr lang="en-US" sz="1000" dirty="0"/>
          </a:p>
          <a:p>
            <a:r>
              <a:rPr lang="en-US" sz="1000" dirty="0"/>
              <a:t>The information is used </a:t>
            </a:r>
            <a:r>
              <a:rPr lang="en-US" sz="1000" dirty="0" smtClean="0"/>
              <a:t>to assess program performance and may be used to verify undergraduate degree completion and subsequent enrollment in graduate programs. Your response will not affect the review of your application.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566675" y="3755690"/>
            <a:ext cx="3601197" cy="1411622"/>
            <a:chOff x="699654" y="4672710"/>
            <a:chExt cx="3601197" cy="1411622"/>
          </a:xfrm>
        </p:grpSpPr>
        <p:sp>
          <p:nvSpPr>
            <p:cNvPr id="5" name="TextBox 4"/>
            <p:cNvSpPr txBox="1"/>
            <p:nvPr/>
          </p:nvSpPr>
          <p:spPr>
            <a:xfrm>
              <a:off x="699654" y="4982646"/>
              <a:ext cx="8221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Month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403665" y="4980078"/>
              <a:ext cx="5865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Year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032065" y="4982646"/>
              <a:ext cx="537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Day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805927" y="4675278"/>
              <a:ext cx="845138" cy="304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032065" y="4672710"/>
              <a:ext cx="845138" cy="304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455713" y="4675278"/>
              <a:ext cx="845138" cy="304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873650" y="5747266"/>
              <a:ext cx="304800" cy="304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356976" y="5715000"/>
              <a:ext cx="18880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Decline to Answer</a:t>
              </a:r>
              <a:endParaRPr lang="en-US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33400" y="609600"/>
            <a:ext cx="1409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Date of Birth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38713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125</Words>
  <Application>Microsoft Office PowerPoint</Application>
  <PresentationFormat>On-screen Show (4:3)</PresentationFormat>
  <Paragraphs>34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Todd.Christenson</dc:creator>
  <cp:lastModifiedBy>Todd.Christenson</cp:lastModifiedBy>
  <cp:revision>15</cp:revision>
  <dcterms:created xsi:type="dcterms:W3CDTF">2016-08-16T11:04:27Z</dcterms:created>
  <dcterms:modified xsi:type="dcterms:W3CDTF">2016-08-16T16:59:38Z</dcterms:modified>
</cp:coreProperties>
</file>