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65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4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7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4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4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3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1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4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1334-1AE4-491C-A5E4-53B13F3A1184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03F3-BB3B-493B-B1D9-3658BF46B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634" y="5572312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2086" y="5572312"/>
            <a:ext cx="2612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 or African-American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31534" y="6191624"/>
            <a:ext cx="75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1388" y="664882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Asian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534" y="7738178"/>
            <a:ext cx="3414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Native Hawaiian or Pacific Islander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386" y="410129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you Hispanic or Latino?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31534" y="7195457"/>
            <a:ext cx="3356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American Indian or Alaska Native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1388" y="8347778"/>
            <a:ext cx="1888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Decline to Answer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6326" y="6191624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7617" y="668109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6326" y="7227723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566" y="780271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8983" y="8380044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26397" y="4477380"/>
            <a:ext cx="2988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393490" y="3325211"/>
            <a:ext cx="206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Check all that apply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978932"/>
            <a:ext cx="5867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completion of this form will be appreciated. Submission of this Information is </a:t>
            </a:r>
            <a:r>
              <a:rPr lang="en-US" sz="1000" b="1" dirty="0"/>
              <a:t>voluntary</a:t>
            </a:r>
            <a:r>
              <a:rPr lang="en-US" sz="1000" dirty="0"/>
              <a:t> and it will have no effect on the </a:t>
            </a:r>
            <a:r>
              <a:rPr lang="en-US" sz="1000" dirty="0" smtClean="0"/>
              <a:t>review </a:t>
            </a:r>
            <a:r>
              <a:rPr lang="en-US" sz="1000" dirty="0"/>
              <a:t>of your application. The data collected will be used only for </a:t>
            </a:r>
            <a:r>
              <a:rPr lang="en-US" sz="1000" dirty="0" smtClean="0"/>
              <a:t>statistical and program management purposes.</a:t>
            </a:r>
            <a:r>
              <a:rPr lang="en-US" sz="1000" dirty="0"/>
              <a:t>  The OMB control number for this collection is </a:t>
            </a:r>
            <a:r>
              <a:rPr lang="en-US" sz="1000" dirty="0" smtClean="0"/>
              <a:t>0648-0568.</a:t>
            </a:r>
            <a:r>
              <a:rPr lang="en-US" sz="1000" dirty="0"/>
              <a:t>   </a:t>
            </a:r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 smtClean="0"/>
              <a:t>PRIVACY </a:t>
            </a:r>
            <a:r>
              <a:rPr lang="en-US" sz="1000" b="1" dirty="0"/>
              <a:t>ACT INFORMATION</a:t>
            </a:r>
            <a:endParaRPr lang="en-US" sz="1000" dirty="0"/>
          </a:p>
          <a:p>
            <a:r>
              <a:rPr lang="en-US" sz="1000" dirty="0"/>
              <a:t>GENERAL - This information is provided pursuant to Public Law 93-579 (Privacy Act of 1974), December 31, 1974, for individuals completing Federal records and forms that solicit personal information.</a:t>
            </a:r>
          </a:p>
          <a:p>
            <a:r>
              <a:rPr lang="en-US" sz="1000" dirty="0"/>
              <a:t> AUTHORITY - Section 7201 of title 5 of the U.S. Code and Section 2000e-16 of title 42 of the U.S. Code.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PURPOSE AND ROUTINE USES</a:t>
            </a:r>
            <a:endParaRPr lang="en-US" sz="1000" dirty="0"/>
          </a:p>
          <a:p>
            <a:r>
              <a:rPr lang="en-US" sz="1000" dirty="0"/>
              <a:t>The information is used </a:t>
            </a:r>
            <a:r>
              <a:rPr lang="en-US" sz="1000" dirty="0" smtClean="0"/>
              <a:t>only management and assessment of program performance. Your response will not affect the review of your application.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609600"/>
            <a:ext cx="1572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Race/Ethnicity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2589165" y="4482909"/>
            <a:ext cx="2988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34206" y="442055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33617" y="447062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1207" y="3749553"/>
            <a:ext cx="1018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Ethnicity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1207" y="50292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593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110" y="1022866"/>
            <a:ext cx="58673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Your completion of this form will be appreciated. Submission of this Information is </a:t>
            </a:r>
            <a:r>
              <a:rPr lang="en-US" sz="1000" b="1" dirty="0"/>
              <a:t>voluntary </a:t>
            </a:r>
            <a:r>
              <a:rPr lang="en-US" sz="1000" dirty="0" smtClean="0"/>
              <a:t>and will </a:t>
            </a:r>
            <a:r>
              <a:rPr lang="en-US" sz="1000" dirty="0"/>
              <a:t>have no effect on the </a:t>
            </a:r>
            <a:r>
              <a:rPr lang="en-US" sz="1000" dirty="0" smtClean="0"/>
              <a:t>review </a:t>
            </a:r>
            <a:r>
              <a:rPr lang="en-US" sz="1000" dirty="0"/>
              <a:t>of your application. The data collected will be used only for </a:t>
            </a:r>
            <a:r>
              <a:rPr lang="en-US" sz="1000" dirty="0" smtClean="0"/>
              <a:t>statistical and program management purposes.</a:t>
            </a:r>
            <a:r>
              <a:rPr lang="en-US" sz="1000" dirty="0"/>
              <a:t>  The OMB control number for this collection is </a:t>
            </a:r>
            <a:r>
              <a:rPr lang="en-US" sz="1000" dirty="0" smtClean="0"/>
              <a:t>0648-0568.</a:t>
            </a:r>
            <a:r>
              <a:rPr lang="en-US" sz="1000" dirty="0"/>
              <a:t>   </a:t>
            </a:r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 smtClean="0"/>
              <a:t>PRIVACY </a:t>
            </a:r>
            <a:r>
              <a:rPr lang="en-US" sz="1000" b="1" dirty="0"/>
              <a:t>ACT INFORMATION</a:t>
            </a:r>
            <a:endParaRPr lang="en-US" sz="1000" dirty="0"/>
          </a:p>
          <a:p>
            <a:r>
              <a:rPr lang="en-US" sz="1000" dirty="0"/>
              <a:t>GENERAL - This information is provided pursuant to Public Law 93-579 (Privacy Act of 1974), December 31, 1974, for individuals completing Federal records and forms that solicit personal information.</a:t>
            </a:r>
          </a:p>
          <a:p>
            <a:r>
              <a:rPr lang="en-US" sz="1000" dirty="0"/>
              <a:t> AUTHORITY - Section 7201 of title 5 of the U.S. Code and Section 2000e-16 of title 42 of the U.S. Code.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PURPOSE AND ROUTINE USES</a:t>
            </a:r>
            <a:endParaRPr lang="en-US" sz="1000" dirty="0"/>
          </a:p>
          <a:p>
            <a:r>
              <a:rPr lang="en-US" sz="1000" dirty="0"/>
              <a:t>The information is used </a:t>
            </a:r>
            <a:r>
              <a:rPr lang="en-US" sz="1000" dirty="0" smtClean="0"/>
              <a:t>to assess program performance and may be used to verify undergraduate degree completion and subsequent enrollment in graduate programs. Your response will not affect the review of your application.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66675" y="3755690"/>
            <a:ext cx="3601197" cy="1411622"/>
            <a:chOff x="699654" y="4672710"/>
            <a:chExt cx="3601197" cy="1411622"/>
          </a:xfrm>
        </p:grpSpPr>
        <p:sp>
          <p:nvSpPr>
            <p:cNvPr id="5" name="TextBox 4"/>
            <p:cNvSpPr txBox="1"/>
            <p:nvPr/>
          </p:nvSpPr>
          <p:spPr>
            <a:xfrm>
              <a:off x="699654" y="4982646"/>
              <a:ext cx="822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Month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03665" y="4980078"/>
              <a:ext cx="586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Year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32065" y="4982646"/>
              <a:ext cx="537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Day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05927" y="4675278"/>
              <a:ext cx="845138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32065" y="4672710"/>
              <a:ext cx="845138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55713" y="4675278"/>
              <a:ext cx="845138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3650" y="5747266"/>
              <a:ext cx="3048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6976" y="5715000"/>
              <a:ext cx="188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Decline to Answer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3400" y="609600"/>
            <a:ext cx="140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Date of Birth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871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125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Todd.Christenson</dc:creator>
  <cp:lastModifiedBy>Todd.Christenson</cp:lastModifiedBy>
  <cp:revision>15</cp:revision>
  <dcterms:created xsi:type="dcterms:W3CDTF">2016-08-16T11:04:27Z</dcterms:created>
  <dcterms:modified xsi:type="dcterms:W3CDTF">2016-08-16T16:59:38Z</dcterms:modified>
</cp:coreProperties>
</file>