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5544800" cy="10058400"/>
  <p:notesSz cx="7010400" cy="92964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01" autoAdjust="0"/>
  </p:normalViewPr>
  <p:slideViewPr>
    <p:cSldViewPr>
      <p:cViewPr varScale="1">
        <p:scale>
          <a:sx n="51" d="100"/>
          <a:sy n="51" d="100"/>
        </p:scale>
        <p:origin x="1374" y="96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8BFD5B-623D-4A3C-980F-5697DE14A6E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1213" y="696913"/>
            <a:ext cx="53879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DA1587-2D62-4C7B-B4EE-C3136C9D8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1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8C5B-9BF0-4CF1-B0DD-7523F3E56B42}" type="datetime1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1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CF1A-2C68-49ED-B77F-684EBD38C20F}" type="datetime1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1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3"/>
            <a:ext cx="349758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3"/>
            <a:ext cx="1023366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0E9-1326-4C39-9848-72969C1CF632}" type="datetime1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8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C836-D49D-408D-8B66-6AA3BAA571BE}" type="datetime1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5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4263180"/>
            <a:ext cx="13213080" cy="220027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48E7-2465-481A-AE96-DE309D756557}" type="datetime1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7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346961"/>
            <a:ext cx="6865620" cy="663807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346961"/>
            <a:ext cx="6865620" cy="663807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9FBE-91A6-4477-A4B6-36AC2FE677DA}" type="datetime1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5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8D39-9B45-4191-9BC5-50A7F1057A13}" type="datetime1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8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4FAC-8456-4FDC-9FCF-636E56248A14}" type="datetime1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6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BC67-F7AC-4A47-AF5C-60292D36DB7A}" type="datetime1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400474"/>
            <a:ext cx="8689975" cy="858456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4"/>
            <a:ext cx="5114132" cy="688022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3143-7A88-400E-AE37-E51909564CCE}" type="datetime1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5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C43D-522A-459D-8B9F-DA39947DA242}" type="datetime1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2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5C3D-E273-46B7-9F51-99CF77F4F812}" type="datetime1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* The outcome for Phase 1 ending August 25,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C716-576E-4F80-8E83-E4E71AFB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6"/>
          <p:cNvSpPr txBox="1">
            <a:spLocks noChangeArrowheads="1"/>
          </p:cNvSpPr>
          <p:nvPr/>
        </p:nvSpPr>
        <p:spPr bwMode="auto">
          <a:xfrm>
            <a:off x="80739" y="-126629"/>
            <a:ext cx="9197340" cy="9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304" tIns="73152" rIns="146304" bIns="73152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sz="2700" b="1" dirty="0" smtClean="0">
                <a:solidFill>
                  <a:srgbClr val="000000"/>
                </a:solidFill>
                <a:ea typeface="+mn-ea"/>
              </a:rPr>
              <a:t>Puerto Rico </a:t>
            </a:r>
            <a:r>
              <a:rPr lang="en-US" altLang="en-US" sz="2700" b="1" dirty="0" err="1" smtClean="0">
                <a:solidFill>
                  <a:srgbClr val="000000"/>
                </a:solidFill>
                <a:ea typeface="+mn-ea"/>
              </a:rPr>
              <a:t>Zika</a:t>
            </a:r>
            <a:r>
              <a:rPr lang="en-US" altLang="en-US" sz="2700" b="1" dirty="0" smtClean="0">
                <a:solidFill>
                  <a:srgbClr val="000000"/>
                </a:solidFill>
                <a:ea typeface="+mn-ea"/>
              </a:rPr>
              <a:t> Response Logic </a:t>
            </a:r>
            <a:r>
              <a:rPr lang="en-US" altLang="en-US" sz="2700" b="1" dirty="0">
                <a:solidFill>
                  <a:srgbClr val="000000"/>
                </a:solidFill>
                <a:ea typeface="+mn-ea"/>
              </a:rPr>
              <a:t>Model</a:t>
            </a:r>
            <a:r>
              <a:rPr lang="en-US" altLang="en-US" sz="2700" b="1" dirty="0">
                <a:solidFill>
                  <a:schemeClr val="bg1">
                    <a:lumMod val="50000"/>
                  </a:schemeClr>
                </a:solidFill>
                <a:ea typeface="+mn-ea"/>
              </a:rPr>
              <a:t> </a:t>
            </a:r>
            <a:endParaRPr lang="en-US" altLang="en-US" sz="2700" b="1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>
              <a:defRPr/>
            </a:pPr>
            <a:r>
              <a:rPr lang="en-US" altLang="en-US" sz="1200" dirty="0" smtClean="0">
                <a:ea typeface="+mn-ea"/>
              </a:rPr>
              <a:t>Purpose: </a:t>
            </a:r>
            <a:r>
              <a:rPr lang="en-US" altLang="en-US" sz="1200" dirty="0"/>
              <a:t>T</a:t>
            </a:r>
            <a:r>
              <a:rPr lang="en-US" sz="1200" dirty="0" smtClean="0"/>
              <a:t>o </a:t>
            </a:r>
            <a:r>
              <a:rPr lang="en-US" sz="1200" dirty="0"/>
              <a:t>assess </a:t>
            </a:r>
            <a:r>
              <a:rPr lang="en-US" sz="1200" dirty="0" smtClean="0"/>
              <a:t>the delivery and effects of interventions intended to protect pregnant women from </a:t>
            </a:r>
            <a:r>
              <a:rPr lang="en-US" sz="1200" dirty="0" err="1" smtClean="0"/>
              <a:t>Zika</a:t>
            </a:r>
            <a:r>
              <a:rPr lang="en-US" sz="1200" dirty="0" smtClean="0"/>
              <a:t> virus infections and the birth defects that </a:t>
            </a:r>
            <a:r>
              <a:rPr lang="en-US" sz="1200" dirty="0" err="1" smtClean="0"/>
              <a:t>Zika</a:t>
            </a:r>
            <a:r>
              <a:rPr lang="en-US" sz="1200" dirty="0" smtClean="0"/>
              <a:t> virus can cause in their babies.</a:t>
            </a:r>
            <a:endParaRPr lang="en-US" altLang="en-US" sz="1200" dirty="0" smtClean="0">
              <a:ea typeface="+mn-ea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76250" y="805936"/>
            <a:ext cx="1657767" cy="1329213"/>
          </a:xfrm>
          <a:prstGeom prst="downArrow">
            <a:avLst>
              <a:gd name="adj1" fmla="val 100000"/>
              <a:gd name="adj2" fmla="val 40115"/>
            </a:avLst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46304" tIns="73152" rIns="146304" bIns="7315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cap="small" dirty="0" smtClean="0">
                <a:solidFill>
                  <a:schemeClr val="tx1"/>
                </a:solidFill>
              </a:rPr>
              <a:t>Inputs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Fundamental resources needed to meet project goals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110834" y="1972032"/>
            <a:ext cx="541687" cy="36576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Individual actions for Pregnant Women</a:t>
            </a:r>
            <a:endParaRPr lang="en-US" sz="1900" b="1" dirty="0" smtClean="0">
              <a:solidFill>
                <a:schemeClr val="tx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2743200" y="805935"/>
            <a:ext cx="1708002" cy="1214231"/>
          </a:xfrm>
          <a:prstGeom prst="downArrow">
            <a:avLst>
              <a:gd name="adj1" fmla="val 100000"/>
              <a:gd name="adj2" fmla="val 40115"/>
            </a:avLst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46304" tIns="73152" rIns="146304" bIns="7315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cap="small" dirty="0" smtClean="0">
                <a:solidFill>
                  <a:schemeClr val="tx1"/>
                </a:solidFill>
              </a:rPr>
              <a:t>Activities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Draws on resources to support project goals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4876799" y="805934"/>
            <a:ext cx="1677191" cy="1214232"/>
          </a:xfrm>
          <a:prstGeom prst="downArrow">
            <a:avLst>
              <a:gd name="adj1" fmla="val 100000"/>
              <a:gd name="adj2" fmla="val 40115"/>
            </a:avLst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46304" tIns="73152" rIns="146304" bIns="7315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cap="small" dirty="0" smtClean="0">
                <a:solidFill>
                  <a:schemeClr val="tx1"/>
                </a:solidFill>
              </a:rPr>
              <a:t>Outputs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Delivered serves or products resulting from activities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10177385" y="237185"/>
            <a:ext cx="5007544" cy="1039145"/>
          </a:xfrm>
          <a:prstGeom prst="downArrow">
            <a:avLst>
              <a:gd name="adj1" fmla="val 100000"/>
              <a:gd name="adj2" fmla="val 40115"/>
            </a:avLst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46304" tIns="73152" rIns="146304" bIns="7315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cap="small" dirty="0" smtClean="0">
                <a:solidFill>
                  <a:schemeClr val="tx1"/>
                </a:solidFill>
              </a:rPr>
              <a:t>Outcomes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Changes resulting from activities and outputs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2152650" y="1276330"/>
            <a:ext cx="590550" cy="0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495800" y="1222895"/>
            <a:ext cx="380999" cy="0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9023834" y="502037"/>
            <a:ext cx="912058" cy="192360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367992" y="533400"/>
            <a:ext cx="20756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u="sng" dirty="0" smtClean="0"/>
              <a:t>Short Term</a:t>
            </a:r>
            <a:endParaRPr lang="en-US" sz="1900" u="sng" dirty="0"/>
          </a:p>
        </p:txBody>
      </p:sp>
      <p:sp>
        <p:nvSpPr>
          <p:cNvPr id="68" name="TextBox 67"/>
          <p:cNvSpPr txBox="1"/>
          <p:nvPr/>
        </p:nvSpPr>
        <p:spPr>
          <a:xfrm>
            <a:off x="9948081" y="1371600"/>
            <a:ext cx="20756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u="sng" dirty="0" smtClean="0"/>
              <a:t>Intermediate</a:t>
            </a:r>
            <a:endParaRPr lang="en-US" sz="1900" u="sng" dirty="0"/>
          </a:p>
        </p:txBody>
      </p:sp>
      <p:sp>
        <p:nvSpPr>
          <p:cNvPr id="73" name="TextBox 72"/>
          <p:cNvSpPr txBox="1"/>
          <p:nvPr/>
        </p:nvSpPr>
        <p:spPr>
          <a:xfrm>
            <a:off x="13749440" y="1371600"/>
            <a:ext cx="20756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u="sng" dirty="0" smtClean="0"/>
              <a:t>Long Term</a:t>
            </a:r>
            <a:endParaRPr lang="en-US" sz="1900" u="sng" dirty="0"/>
          </a:p>
        </p:txBody>
      </p:sp>
      <p:sp>
        <p:nvSpPr>
          <p:cNvPr id="83" name="TextBox 32"/>
          <p:cNvSpPr txBox="1"/>
          <p:nvPr/>
        </p:nvSpPr>
        <p:spPr>
          <a:xfrm>
            <a:off x="9012919" y="1949038"/>
            <a:ext cx="1261985" cy="116339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</a:t>
            </a:r>
            <a:r>
              <a:rPr lang="en-US" sz="1100" b="1" dirty="0" smtClean="0">
                <a:solidFill>
                  <a:schemeClr val="tx1"/>
                </a:solidFill>
              </a:rPr>
              <a:t>intend </a:t>
            </a:r>
            <a:r>
              <a:rPr lang="en-US" sz="1100" dirty="0" smtClean="0">
                <a:solidFill>
                  <a:schemeClr val="tx1"/>
                </a:solidFill>
              </a:rPr>
              <a:t>to perform personal protection behaviors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9" name="TextBox 32"/>
          <p:cNvSpPr txBox="1"/>
          <p:nvPr/>
        </p:nvSpPr>
        <p:spPr>
          <a:xfrm>
            <a:off x="7012232" y="884807"/>
            <a:ext cx="1393582" cy="82484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</a:t>
            </a:r>
            <a:r>
              <a:rPr lang="en-US" sz="1100" b="1" dirty="0" smtClean="0">
                <a:solidFill>
                  <a:schemeClr val="tx1"/>
                </a:solidFill>
              </a:rPr>
              <a:t>know </a:t>
            </a:r>
            <a:r>
              <a:rPr lang="en-US" sz="1100" dirty="0" smtClean="0">
                <a:solidFill>
                  <a:schemeClr val="tx1"/>
                </a:solidFill>
              </a:rPr>
              <a:t>how to protect themselves from </a:t>
            </a:r>
            <a:r>
              <a:rPr lang="en-US" sz="1100" dirty="0" err="1" smtClean="0">
                <a:solidFill>
                  <a:schemeClr val="tx1"/>
                </a:solidFill>
              </a:rPr>
              <a:t>Zika</a:t>
            </a:r>
            <a:r>
              <a:rPr lang="en-US" sz="1100" dirty="0" smtClean="0">
                <a:solidFill>
                  <a:schemeClr val="tx1"/>
                </a:solidFill>
              </a:rPr>
              <a:t> infection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6" name="TextBox 9"/>
          <p:cNvSpPr txBox="1"/>
          <p:nvPr/>
        </p:nvSpPr>
        <p:spPr>
          <a:xfrm>
            <a:off x="828408" y="2214603"/>
            <a:ext cx="1324242" cy="3133165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6304" tIns="73152" rIns="146304" bIns="73152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PRDOH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CDC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CDC Foundation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Clinicians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Laboratories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Media</a:t>
            </a: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Vector control service providers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8" name="Right Bracket 77"/>
          <p:cNvSpPr/>
          <p:nvPr/>
        </p:nvSpPr>
        <p:spPr>
          <a:xfrm>
            <a:off x="6781800" y="1613075"/>
            <a:ext cx="64770" cy="7699865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6304" tIns="73152" rIns="146304" bIns="73152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8" name="TextBox 19"/>
          <p:cNvSpPr txBox="1"/>
          <p:nvPr/>
        </p:nvSpPr>
        <p:spPr>
          <a:xfrm>
            <a:off x="98664" y="5750039"/>
            <a:ext cx="541687" cy="2998589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Community-level interventions</a:t>
            </a:r>
          </a:p>
        </p:txBody>
      </p:sp>
      <p:sp>
        <p:nvSpPr>
          <p:cNvPr id="82" name="TextBox 32"/>
          <p:cNvSpPr txBox="1"/>
          <p:nvPr/>
        </p:nvSpPr>
        <p:spPr>
          <a:xfrm>
            <a:off x="7009915" y="1783822"/>
            <a:ext cx="1404918" cy="82484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have what is needed to protect themselves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4" name="TextBox 32"/>
          <p:cNvSpPr txBox="1"/>
          <p:nvPr/>
        </p:nvSpPr>
        <p:spPr>
          <a:xfrm>
            <a:off x="10644592" y="2141296"/>
            <a:ext cx="1318808" cy="9941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report </a:t>
            </a:r>
            <a:r>
              <a:rPr lang="en-US" sz="1100" b="1" dirty="0" smtClean="0">
                <a:solidFill>
                  <a:schemeClr val="tx1"/>
                </a:solidFill>
              </a:rPr>
              <a:t>initiation </a:t>
            </a:r>
            <a:r>
              <a:rPr lang="en-US" sz="1100" dirty="0" smtClean="0">
                <a:solidFill>
                  <a:schemeClr val="tx1"/>
                </a:solidFill>
              </a:rPr>
              <a:t>of personal protection behaviors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5" name="TextBox 9"/>
          <p:cNvSpPr txBox="1"/>
          <p:nvPr/>
        </p:nvSpPr>
        <p:spPr>
          <a:xfrm>
            <a:off x="2745363" y="2204933"/>
            <a:ext cx="1631660" cy="310238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6304" tIns="73152" rIns="146304" bIns="73152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Zika</a:t>
            </a:r>
            <a:r>
              <a:rPr lang="en-US" sz="1200" dirty="0" smtClean="0">
                <a:solidFill>
                  <a:schemeClr val="tx1"/>
                </a:solidFill>
              </a:rPr>
              <a:t> Education (WIC)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Zika</a:t>
            </a:r>
            <a:r>
              <a:rPr lang="en-US" sz="1200" dirty="0" smtClean="0">
                <a:solidFill>
                  <a:schemeClr val="tx1"/>
                </a:solidFill>
              </a:rPr>
              <a:t> Prevention Kits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Communication with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Clinicians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Laboratories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News media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Social media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ORS/IRS of homes and </a:t>
            </a:r>
            <a:r>
              <a:rPr lang="en-US" sz="1200" dirty="0" err="1" smtClean="0">
                <a:solidFill>
                  <a:schemeClr val="tx1"/>
                </a:solidFill>
              </a:rPr>
              <a:t>larviciding</a:t>
            </a:r>
            <a:r>
              <a:rPr lang="en-US" sz="1200" dirty="0" smtClean="0">
                <a:solidFill>
                  <a:schemeClr val="tx1"/>
                </a:solidFill>
              </a:rPr>
              <a:t> around home</a:t>
            </a:r>
          </a:p>
        </p:txBody>
      </p:sp>
      <p:sp>
        <p:nvSpPr>
          <p:cNvPr id="76" name="TextBox 9"/>
          <p:cNvSpPr txBox="1"/>
          <p:nvPr/>
        </p:nvSpPr>
        <p:spPr>
          <a:xfrm>
            <a:off x="4833738" y="2196243"/>
            <a:ext cx="1895323" cy="310238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6304" tIns="73152" rIns="146304" bIns="73152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Educated</a:t>
            </a:r>
            <a:r>
              <a:rPr lang="en-US" sz="1200" dirty="0" smtClean="0">
                <a:solidFill>
                  <a:schemeClr val="tx1"/>
                </a:solidFill>
              </a:rPr>
              <a:t> pregnant women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Equipped</a:t>
            </a:r>
            <a:r>
              <a:rPr lang="en-US" sz="1200" dirty="0" smtClean="0">
                <a:solidFill>
                  <a:schemeClr val="tx1"/>
                </a:solidFill>
              </a:rPr>
              <a:t> pregnant women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Clear protocols and  communications that support actions to prevent or respond to </a:t>
            </a:r>
            <a:r>
              <a:rPr lang="en-US" sz="1200" dirty="0" err="1" smtClean="0">
                <a:solidFill>
                  <a:schemeClr val="tx1"/>
                </a:solidFill>
              </a:rPr>
              <a:t>Zika</a:t>
            </a:r>
            <a:r>
              <a:rPr lang="en-US" sz="1200" dirty="0" smtClean="0">
                <a:solidFill>
                  <a:schemeClr val="tx1"/>
                </a:solidFill>
              </a:rPr>
              <a:t> virus infections.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Fewer mosquitoes inside and around the homes of pregnant women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3" name="TextBox 9"/>
          <p:cNvSpPr txBox="1"/>
          <p:nvPr/>
        </p:nvSpPr>
        <p:spPr>
          <a:xfrm>
            <a:off x="900845" y="5629632"/>
            <a:ext cx="1370770" cy="310238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6304" tIns="73152" rIns="146304" bIns="73152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Outreach staff in PRDOH, CDC, Environmental Health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CDC Foundation, Gates, RTI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Vector staff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Partnerships with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Municipalities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Community-based organizations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4" name="TextBox 9"/>
          <p:cNvSpPr txBox="1"/>
          <p:nvPr/>
        </p:nvSpPr>
        <p:spPr>
          <a:xfrm>
            <a:off x="2615562" y="5657052"/>
            <a:ext cx="1851663" cy="347172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6304" tIns="73152" rIns="146304" bIns="73152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Communications Campaigns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Strategic plan for outreach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Outreach by MRC volunteers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Outreach Pilot in 3 communities with few </a:t>
            </a:r>
            <a:r>
              <a:rPr lang="en-US" sz="1200" dirty="0" err="1" smtClean="0">
                <a:solidFill>
                  <a:schemeClr val="tx1"/>
                </a:solidFill>
              </a:rPr>
              <a:t>Zika</a:t>
            </a:r>
            <a:r>
              <a:rPr lang="en-US" sz="1200" dirty="0" smtClean="0">
                <a:solidFill>
                  <a:schemeClr val="tx1"/>
                </a:solidFill>
              </a:rPr>
              <a:t> cases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Community engagement around vector control activities in the community (Train the trainers with churches, etc.)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5" name="TextBox 9"/>
          <p:cNvSpPr txBox="1"/>
          <p:nvPr/>
        </p:nvSpPr>
        <p:spPr>
          <a:xfrm>
            <a:off x="4799610" y="5682019"/>
            <a:ext cx="1897665" cy="347172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6304" tIns="73152" rIns="146304" bIns="73152" anchor="t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Educated and mobilized community members regarding PPB’s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Educated and mobilized volunteers at different levels of community and in different sectors of society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Community support for VCA’s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Educated and mobilized community leaders and members regarding VCAs</a:t>
            </a:r>
          </a:p>
        </p:txBody>
      </p:sp>
      <p:sp>
        <p:nvSpPr>
          <p:cNvPr id="55" name="TextBox 32"/>
          <p:cNvSpPr txBox="1"/>
          <p:nvPr/>
        </p:nvSpPr>
        <p:spPr>
          <a:xfrm>
            <a:off x="12483244" y="3543497"/>
            <a:ext cx="1194540" cy="150195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</a:t>
            </a:r>
            <a:r>
              <a:rPr lang="en-US" sz="1100" b="1" dirty="0" smtClean="0">
                <a:solidFill>
                  <a:schemeClr val="tx1"/>
                </a:solidFill>
              </a:rPr>
              <a:t>report receipt of </a:t>
            </a:r>
            <a:r>
              <a:rPr lang="en-US" sz="1100" dirty="0" smtClean="0">
                <a:solidFill>
                  <a:schemeClr val="tx1"/>
                </a:solidFill>
              </a:rPr>
              <a:t>vector control service (and </a:t>
            </a:r>
            <a:r>
              <a:rPr lang="en-US" sz="1100" b="1" dirty="0" smtClean="0">
                <a:solidFill>
                  <a:schemeClr val="tx1"/>
                </a:solidFill>
              </a:rPr>
              <a:t>reports satisfaction wit</a:t>
            </a:r>
            <a:r>
              <a:rPr lang="en-US" sz="1100" dirty="0" smtClean="0">
                <a:solidFill>
                  <a:schemeClr val="tx1"/>
                </a:solidFill>
              </a:rPr>
              <a:t>h service)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32"/>
          <p:cNvSpPr txBox="1"/>
          <p:nvPr/>
        </p:nvSpPr>
        <p:spPr>
          <a:xfrm>
            <a:off x="12462649" y="1775236"/>
            <a:ext cx="1194540" cy="167122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report </a:t>
            </a:r>
            <a:r>
              <a:rPr lang="en-US" sz="1100" b="1" dirty="0" smtClean="0">
                <a:solidFill>
                  <a:schemeClr val="tx1"/>
                </a:solidFill>
              </a:rPr>
              <a:t>sustained performance </a:t>
            </a:r>
            <a:r>
              <a:rPr lang="en-US" sz="1100" dirty="0" smtClean="0">
                <a:solidFill>
                  <a:schemeClr val="tx1"/>
                </a:solidFill>
              </a:rPr>
              <a:t>of personal protection behaviors through birth of baby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189557" y="2300887"/>
            <a:ext cx="1228126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Reduced incidence of </a:t>
            </a:r>
            <a:r>
              <a:rPr lang="en-US" sz="1100" dirty="0" err="1" smtClean="0"/>
              <a:t>Zika</a:t>
            </a:r>
            <a:r>
              <a:rPr lang="en-US" sz="1100" dirty="0" smtClean="0"/>
              <a:t> virus infections among pregnant women and reduced incidence of </a:t>
            </a:r>
            <a:r>
              <a:rPr lang="en-US" sz="1100" dirty="0" err="1" smtClean="0"/>
              <a:t>Zika</a:t>
            </a:r>
            <a:r>
              <a:rPr lang="en-US" sz="1100" dirty="0" smtClean="0"/>
              <a:t>-caused birth defects</a:t>
            </a:r>
          </a:p>
        </p:txBody>
      </p:sp>
      <p:sp>
        <p:nvSpPr>
          <p:cNvPr id="74" name="TextBox 32"/>
          <p:cNvSpPr txBox="1"/>
          <p:nvPr/>
        </p:nvSpPr>
        <p:spPr>
          <a:xfrm>
            <a:off x="7185306" y="9016971"/>
            <a:ext cx="8175806" cy="9941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i="1" dirty="0" smtClean="0">
                <a:solidFill>
                  <a:schemeClr val="tx1"/>
                </a:solidFill>
              </a:rPr>
              <a:t>Confidence that if everyone does their part (works together), Puerto Rico can be protected from </a:t>
            </a:r>
            <a:r>
              <a:rPr lang="en-US" sz="1100" i="1" dirty="0" err="1" smtClean="0">
                <a:solidFill>
                  <a:schemeClr val="tx1"/>
                </a:solidFill>
              </a:rPr>
              <a:t>Zika</a:t>
            </a:r>
            <a:endParaRPr lang="en-US" sz="1100" i="1" dirty="0" smtClean="0">
              <a:solidFill>
                <a:schemeClr val="tx1"/>
              </a:solidFill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i="1" dirty="0" smtClean="0">
                <a:solidFill>
                  <a:schemeClr val="tx1"/>
                </a:solidFill>
              </a:rPr>
              <a:t>Belief that the government and the community wants to protect them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i="1" dirty="0" smtClean="0">
                <a:solidFill>
                  <a:schemeClr val="tx1"/>
                </a:solidFill>
              </a:rPr>
              <a:t>Trust in government (PRDOH, CDC, municipalities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i="1" dirty="0" smtClean="0">
                <a:solidFill>
                  <a:schemeClr val="tx1"/>
                </a:solidFill>
              </a:rPr>
              <a:t>Community understands their role in preventing </a:t>
            </a:r>
            <a:r>
              <a:rPr lang="en-US" sz="1100" i="1" dirty="0" err="1" smtClean="0">
                <a:solidFill>
                  <a:schemeClr val="tx1"/>
                </a:solidFill>
              </a:rPr>
              <a:t>Zika</a:t>
            </a:r>
            <a:r>
              <a:rPr lang="en-US" sz="1100" i="1" dirty="0" smtClean="0">
                <a:solidFill>
                  <a:schemeClr val="tx1"/>
                </a:solidFill>
              </a:rPr>
              <a:t> virus transmission and how their actions can help protect people in the community, especially pregnant women and their babies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69" name="TextBox 32"/>
          <p:cNvSpPr txBox="1"/>
          <p:nvPr/>
        </p:nvSpPr>
        <p:spPr>
          <a:xfrm>
            <a:off x="6968383" y="5806499"/>
            <a:ext cx="2163657" cy="9941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Campaign messages reach community.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Everyone is aware of threat and knowledgeable of steps to take  to prevent </a:t>
            </a:r>
            <a:r>
              <a:rPr lang="en-US" sz="1100" dirty="0" err="1" smtClean="0">
                <a:solidFill>
                  <a:schemeClr val="tx1"/>
                </a:solidFill>
              </a:rPr>
              <a:t>Zika</a:t>
            </a:r>
            <a:r>
              <a:rPr lang="en-US" sz="1100" dirty="0" smtClean="0">
                <a:solidFill>
                  <a:schemeClr val="tx1"/>
                </a:solidFill>
              </a:rPr>
              <a:t> infections</a:t>
            </a:r>
          </a:p>
        </p:txBody>
      </p:sp>
      <p:sp>
        <p:nvSpPr>
          <p:cNvPr id="75" name="TextBox 32"/>
          <p:cNvSpPr txBox="1"/>
          <p:nvPr/>
        </p:nvSpPr>
        <p:spPr>
          <a:xfrm>
            <a:off x="7001101" y="3577366"/>
            <a:ext cx="1431427" cy="9941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Doctor knows how to get </a:t>
            </a:r>
            <a:r>
              <a:rPr lang="en-US" sz="1100" dirty="0" err="1" smtClean="0">
                <a:solidFill>
                  <a:schemeClr val="tx1"/>
                </a:solidFill>
              </a:rPr>
              <a:t>Zika</a:t>
            </a:r>
            <a:r>
              <a:rPr lang="en-US" sz="1100" dirty="0" smtClean="0">
                <a:solidFill>
                  <a:schemeClr val="tx1"/>
                </a:solidFill>
              </a:rPr>
              <a:t> tests of pregnant women and how to care for them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0" name="TextBox 32"/>
          <p:cNvSpPr txBox="1"/>
          <p:nvPr/>
        </p:nvSpPr>
        <p:spPr>
          <a:xfrm>
            <a:off x="9025690" y="3627793"/>
            <a:ext cx="1247448" cy="82484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 </a:t>
            </a:r>
            <a:r>
              <a:rPr lang="en-US" sz="1100" b="1" dirty="0" smtClean="0">
                <a:solidFill>
                  <a:schemeClr val="tx1"/>
                </a:solidFill>
              </a:rPr>
              <a:t>reques</a:t>
            </a:r>
            <a:r>
              <a:rPr lang="en-US" sz="1100" dirty="0" smtClean="0">
                <a:solidFill>
                  <a:schemeClr val="tx1"/>
                </a:solidFill>
              </a:rPr>
              <a:t>t vector control strategies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8312861" y="837297"/>
            <a:ext cx="426257" cy="48916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32"/>
          <p:cNvSpPr txBox="1"/>
          <p:nvPr/>
        </p:nvSpPr>
        <p:spPr>
          <a:xfrm>
            <a:off x="9511378" y="5688791"/>
            <a:ext cx="994774" cy="116339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Everyone is </a:t>
            </a:r>
            <a:r>
              <a:rPr lang="en-US" sz="1100" b="1" dirty="0" smtClean="0">
                <a:solidFill>
                  <a:schemeClr val="tx1"/>
                </a:solidFill>
              </a:rPr>
              <a:t>motivated</a:t>
            </a:r>
            <a:r>
              <a:rPr lang="en-US" sz="1100" dirty="0" smtClean="0">
                <a:solidFill>
                  <a:schemeClr val="tx1"/>
                </a:solidFill>
              </a:rPr>
              <a:t> to participate in </a:t>
            </a:r>
            <a:r>
              <a:rPr lang="en-US" sz="1100" dirty="0" err="1" smtClean="0">
                <a:solidFill>
                  <a:schemeClr val="tx1"/>
                </a:solidFill>
              </a:rPr>
              <a:t>Zika</a:t>
            </a:r>
            <a:r>
              <a:rPr lang="en-US" sz="1100" dirty="0" smtClean="0">
                <a:solidFill>
                  <a:schemeClr val="tx1"/>
                </a:solidFill>
              </a:rPr>
              <a:t> prevention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5" name="TextBox 32"/>
          <p:cNvSpPr txBox="1"/>
          <p:nvPr/>
        </p:nvSpPr>
        <p:spPr>
          <a:xfrm>
            <a:off x="10728312" y="3668284"/>
            <a:ext cx="1299758" cy="65556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</a:t>
            </a:r>
            <a:r>
              <a:rPr lang="en-US" sz="1100" b="1" dirty="0" smtClean="0">
                <a:solidFill>
                  <a:schemeClr val="tx1"/>
                </a:solidFill>
              </a:rPr>
              <a:t>schedule</a:t>
            </a:r>
            <a:r>
              <a:rPr lang="en-US" sz="1100" dirty="0" smtClean="0">
                <a:solidFill>
                  <a:schemeClr val="tx1"/>
                </a:solidFill>
              </a:rPr>
              <a:t> vector control service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TextBox 32"/>
          <p:cNvSpPr txBox="1"/>
          <p:nvPr/>
        </p:nvSpPr>
        <p:spPr>
          <a:xfrm>
            <a:off x="10912221" y="4965534"/>
            <a:ext cx="1017791" cy="184050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Everyone reports </a:t>
            </a:r>
            <a:r>
              <a:rPr lang="en-US" sz="1100" b="1" dirty="0" smtClean="0">
                <a:solidFill>
                  <a:schemeClr val="tx1"/>
                </a:solidFill>
              </a:rPr>
              <a:t>taking action </a:t>
            </a:r>
            <a:r>
              <a:rPr lang="en-US" sz="1100" dirty="0" smtClean="0">
                <a:solidFill>
                  <a:schemeClr val="tx1"/>
                </a:solidFill>
              </a:rPr>
              <a:t>and/or </a:t>
            </a:r>
            <a:r>
              <a:rPr lang="en-US" sz="1100" b="1" dirty="0" smtClean="0">
                <a:solidFill>
                  <a:schemeClr val="tx1"/>
                </a:solidFill>
              </a:rPr>
              <a:t>encouraging others to  take action </a:t>
            </a:r>
            <a:r>
              <a:rPr lang="en-US" sz="1100" dirty="0" smtClean="0">
                <a:solidFill>
                  <a:schemeClr val="tx1"/>
                </a:solidFill>
              </a:rPr>
              <a:t>for  </a:t>
            </a:r>
            <a:r>
              <a:rPr lang="en-US" sz="1100" dirty="0" err="1" smtClean="0">
                <a:solidFill>
                  <a:schemeClr val="tx1"/>
                </a:solidFill>
              </a:rPr>
              <a:t>Zika</a:t>
            </a:r>
            <a:r>
              <a:rPr lang="en-US" sz="1100" dirty="0" smtClean="0">
                <a:solidFill>
                  <a:schemeClr val="tx1"/>
                </a:solidFill>
              </a:rPr>
              <a:t> prevention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0" idx="1"/>
          </p:cNvCxnSpPr>
          <p:nvPr/>
        </p:nvCxnSpPr>
        <p:spPr>
          <a:xfrm flipV="1">
            <a:off x="8739118" y="2645207"/>
            <a:ext cx="196293" cy="637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1"/>
          </p:cNvCxnSpPr>
          <p:nvPr/>
        </p:nvCxnSpPr>
        <p:spPr>
          <a:xfrm>
            <a:off x="8739118" y="3283099"/>
            <a:ext cx="229412" cy="797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229850" y="2740324"/>
            <a:ext cx="4135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273138" y="4004622"/>
            <a:ext cx="4135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32"/>
          <p:cNvSpPr txBox="1"/>
          <p:nvPr/>
        </p:nvSpPr>
        <p:spPr>
          <a:xfrm>
            <a:off x="12472989" y="5131932"/>
            <a:ext cx="1194540" cy="116339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report feeling that the community is taking action to prevent </a:t>
            </a:r>
            <a:r>
              <a:rPr lang="en-US" sz="1100" dirty="0" err="1" smtClean="0">
                <a:solidFill>
                  <a:schemeClr val="tx1"/>
                </a:solidFill>
              </a:rPr>
              <a:t>Zika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2170347" y="3800832"/>
            <a:ext cx="555155" cy="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2023726" y="2732899"/>
            <a:ext cx="4135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2023726" y="3988580"/>
            <a:ext cx="4135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3" idx="3"/>
          </p:cNvCxnSpPr>
          <p:nvPr/>
        </p:nvCxnSpPr>
        <p:spPr>
          <a:xfrm flipV="1">
            <a:off x="2271615" y="7176769"/>
            <a:ext cx="343947" cy="4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11963400" y="5740130"/>
            <a:ext cx="473883" cy="429951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e 47"/>
          <p:cNvSpPr/>
          <p:nvPr/>
        </p:nvSpPr>
        <p:spPr>
          <a:xfrm rot="16200000">
            <a:off x="11108440" y="4775830"/>
            <a:ext cx="238712" cy="8266632"/>
          </a:xfrm>
          <a:prstGeom prst="rightBrace">
            <a:avLst>
              <a:gd name="adj1" fmla="val 1048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13277" y="9120426"/>
            <a:ext cx="62456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*Personal protection behaviors (PPB’s) = </a:t>
            </a:r>
            <a:r>
              <a:rPr lang="en-US" sz="1000" dirty="0" smtClean="0"/>
              <a:t>using repellent, wearing clothing, sleeping under bed net, removing accumulated water, using condoms or abstaining from sexual intercourse, or installing/repairing window or door screens.</a:t>
            </a:r>
          </a:p>
          <a:p>
            <a:r>
              <a:rPr lang="en-US" sz="1000" b="1" dirty="0" smtClean="0"/>
              <a:t>*Vector control activities (VCA’s)=</a:t>
            </a:r>
            <a:r>
              <a:rPr lang="en-US" sz="1000" dirty="0" smtClean="0"/>
              <a:t>cleaning up communities (source reduction), using </a:t>
            </a:r>
            <a:r>
              <a:rPr lang="en-US" sz="1000" dirty="0" err="1" smtClean="0"/>
              <a:t>larvicides</a:t>
            </a:r>
            <a:r>
              <a:rPr lang="en-US" sz="1000" dirty="0" smtClean="0"/>
              <a:t>, and spraying insecticides: aerial, indoor, and outdoor</a:t>
            </a:r>
            <a:endParaRPr lang="en-US" sz="1000" dirty="0"/>
          </a:p>
        </p:txBody>
      </p:sp>
      <p:cxnSp>
        <p:nvCxnSpPr>
          <p:cNvPr id="114" name="Straight Connector 113"/>
          <p:cNvCxnSpPr>
            <a:endCxn id="68" idx="0"/>
          </p:cNvCxnSpPr>
          <p:nvPr/>
        </p:nvCxnSpPr>
        <p:spPr>
          <a:xfrm flipH="1">
            <a:off x="10985904" y="1185398"/>
            <a:ext cx="431805" cy="186202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endCxn id="73" idx="0"/>
          </p:cNvCxnSpPr>
          <p:nvPr/>
        </p:nvCxnSpPr>
        <p:spPr>
          <a:xfrm>
            <a:off x="14695330" y="999197"/>
            <a:ext cx="91933" cy="372403"/>
          </a:xfrm>
          <a:prstGeom prst="line">
            <a:avLst/>
          </a:prstGeom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32"/>
          <p:cNvSpPr txBox="1"/>
          <p:nvPr/>
        </p:nvSpPr>
        <p:spPr>
          <a:xfrm>
            <a:off x="6996223" y="2679842"/>
            <a:ext cx="1440215" cy="82484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know the signs &amp; symptoms of </a:t>
            </a:r>
            <a:r>
              <a:rPr lang="en-US" sz="1100" dirty="0" err="1" smtClean="0">
                <a:solidFill>
                  <a:schemeClr val="tx1"/>
                </a:solidFill>
              </a:rPr>
              <a:t>Zika</a:t>
            </a:r>
            <a:r>
              <a:rPr lang="en-US" sz="1100" dirty="0" smtClean="0">
                <a:solidFill>
                  <a:schemeClr val="tx1"/>
                </a:solidFill>
              </a:rPr>
              <a:t> virus infection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7" name="TextBox 32"/>
          <p:cNvSpPr txBox="1"/>
          <p:nvPr/>
        </p:nvSpPr>
        <p:spPr>
          <a:xfrm>
            <a:off x="6992807" y="4646422"/>
            <a:ext cx="1454685" cy="9941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Pregnant women understand the risks and benefits of offered vector control services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4218995" y="6604066"/>
            <a:ext cx="122812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Reduced incidence of Chikungunya and Dengue infections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4233139" y="5418854"/>
            <a:ext cx="1242303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Reduced incidence of </a:t>
            </a:r>
            <a:r>
              <a:rPr lang="en-US" sz="1100" dirty="0" err="1" smtClean="0"/>
              <a:t>Zika</a:t>
            </a:r>
            <a:r>
              <a:rPr lang="en-US" sz="1100" dirty="0" smtClean="0"/>
              <a:t> virus-associated </a:t>
            </a:r>
            <a:r>
              <a:rPr lang="en-US" sz="1100" dirty="0" err="1" smtClean="0"/>
              <a:t>Guillian</a:t>
            </a:r>
            <a:r>
              <a:rPr lang="en-US" sz="1100" dirty="0" smtClean="0"/>
              <a:t>-Barre Syndrome</a:t>
            </a:r>
          </a:p>
        </p:txBody>
      </p:sp>
      <p:sp>
        <p:nvSpPr>
          <p:cNvPr id="96" name="TextBox 32"/>
          <p:cNvSpPr txBox="1"/>
          <p:nvPr/>
        </p:nvSpPr>
        <p:spPr>
          <a:xfrm>
            <a:off x="8380305" y="7627390"/>
            <a:ext cx="1398778" cy="116339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Community leaders and members discuss and decide which VCA options are best for their community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1" name="TextBox 32"/>
          <p:cNvSpPr txBox="1"/>
          <p:nvPr/>
        </p:nvSpPr>
        <p:spPr>
          <a:xfrm>
            <a:off x="12681157" y="7649409"/>
            <a:ext cx="1194540" cy="99411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Communities have systematic and sustainable VCAs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2" name="TextBox 32"/>
          <p:cNvSpPr txBox="1"/>
          <p:nvPr/>
        </p:nvSpPr>
        <p:spPr>
          <a:xfrm>
            <a:off x="6958881" y="7620000"/>
            <a:ext cx="1316838" cy="116339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Community leaders know VCA options and engage communities with options</a:t>
            </a:r>
          </a:p>
        </p:txBody>
      </p:sp>
      <p:sp>
        <p:nvSpPr>
          <p:cNvPr id="103" name="TextBox 32"/>
          <p:cNvSpPr txBox="1"/>
          <p:nvPr/>
        </p:nvSpPr>
        <p:spPr>
          <a:xfrm>
            <a:off x="9881998" y="7627390"/>
            <a:ext cx="1288891" cy="116339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Community leaders and members implement VCAs in their community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1" name="TextBox 32"/>
          <p:cNvSpPr txBox="1"/>
          <p:nvPr/>
        </p:nvSpPr>
        <p:spPr>
          <a:xfrm>
            <a:off x="11296435" y="7631531"/>
            <a:ext cx="1288891" cy="116339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Community leaders and members evaluate effects of  VCAs in their community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5" name="TextBox 32"/>
          <p:cNvSpPr txBox="1"/>
          <p:nvPr/>
        </p:nvSpPr>
        <p:spPr>
          <a:xfrm>
            <a:off x="6960518" y="6967754"/>
            <a:ext cx="6915179" cy="48628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46304" tIns="73152" rIns="146304" bIns="73152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Community volunteers in multiple sectors (education, housing, economic development, recreation, faith, and health care) take action for preventing </a:t>
            </a:r>
            <a:r>
              <a:rPr lang="en-US" sz="1100" dirty="0" err="1" smtClean="0">
                <a:solidFill>
                  <a:schemeClr val="tx1"/>
                </a:solidFill>
              </a:rPr>
              <a:t>Zika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9130427" y="6255047"/>
            <a:ext cx="344867" cy="15441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4408721" y="3800832"/>
            <a:ext cx="390889" cy="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4483964" y="7162800"/>
            <a:ext cx="315646" cy="22916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10535748" y="5955106"/>
            <a:ext cx="357725" cy="226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13879126" y="3135414"/>
            <a:ext cx="277312" cy="38904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ight Brace 56"/>
          <p:cNvSpPr/>
          <p:nvPr/>
        </p:nvSpPr>
        <p:spPr>
          <a:xfrm>
            <a:off x="13627979" y="1613074"/>
            <a:ext cx="342187" cy="48746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>
            <a:stCxn id="59" idx="1"/>
          </p:cNvCxnSpPr>
          <p:nvPr/>
        </p:nvCxnSpPr>
        <p:spPr>
          <a:xfrm flipV="1">
            <a:off x="14156198" y="7417879"/>
            <a:ext cx="585098" cy="382283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ight Brace 58"/>
          <p:cNvSpPr/>
          <p:nvPr/>
        </p:nvSpPr>
        <p:spPr>
          <a:xfrm>
            <a:off x="13866446" y="6816929"/>
            <a:ext cx="289752" cy="19664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>
            <a:endCxn id="87" idx="1"/>
          </p:cNvCxnSpPr>
          <p:nvPr/>
        </p:nvCxnSpPr>
        <p:spPr>
          <a:xfrm flipV="1">
            <a:off x="14091979" y="5888214"/>
            <a:ext cx="141160" cy="188564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2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646</Words>
  <Application>Microsoft Office PowerPoint</Application>
  <PresentationFormat>Custom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Prue, Christine (CDC/OID/NCEZID)</cp:lastModifiedBy>
  <cp:revision>75</cp:revision>
  <cp:lastPrinted>2013-12-13T22:20:50Z</cp:lastPrinted>
  <dcterms:created xsi:type="dcterms:W3CDTF">2013-11-26T12:58:35Z</dcterms:created>
  <dcterms:modified xsi:type="dcterms:W3CDTF">2016-06-11T02:44:33Z</dcterms:modified>
</cp:coreProperties>
</file>