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45.xml" ContentType="application/vnd.openxmlformats-officedocument.presentationml.slide+xml"/>
  <Override PartName="/ppt/slides/slide52.xml" ContentType="application/vnd.openxmlformats-officedocument.presentationml.slide+xml"/>
  <Override PartName="/ppt/slides/slide5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4" r:id="rId3"/>
    <p:sldId id="325" r:id="rId4"/>
    <p:sldId id="326" r:id="rId5"/>
    <p:sldId id="257" r:id="rId6"/>
    <p:sldId id="258" r:id="rId7"/>
    <p:sldId id="260" r:id="rId8"/>
    <p:sldId id="259" r:id="rId9"/>
    <p:sldId id="261" r:id="rId10"/>
    <p:sldId id="262" r:id="rId11"/>
    <p:sldId id="263" r:id="rId12"/>
    <p:sldId id="286"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94" r:id="rId36"/>
    <p:sldId id="295" r:id="rId37"/>
    <p:sldId id="296" r:id="rId38"/>
    <p:sldId id="287" r:id="rId39"/>
    <p:sldId id="288" r:id="rId40"/>
    <p:sldId id="289" r:id="rId41"/>
    <p:sldId id="290" r:id="rId42"/>
    <p:sldId id="291" r:id="rId43"/>
    <p:sldId id="292" r:id="rId44"/>
    <p:sldId id="327" r:id="rId45"/>
    <p:sldId id="328" r:id="rId46"/>
    <p:sldId id="329" r:id="rId47"/>
    <p:sldId id="293" r:id="rId48"/>
    <p:sldId id="297" r:id="rId49"/>
    <p:sldId id="298" r:id="rId50"/>
    <p:sldId id="299" r:id="rId51"/>
    <p:sldId id="300" r:id="rId52"/>
    <p:sldId id="301" r:id="rId53"/>
    <p:sldId id="302" r:id="rId54"/>
    <p:sldId id="303" r:id="rId55"/>
    <p:sldId id="304" r:id="rId56"/>
    <p:sldId id="305" r:id="rId57"/>
    <p:sldId id="306" r:id="rId58"/>
    <p:sldId id="307" r:id="rId59"/>
    <p:sldId id="309" r:id="rId60"/>
    <p:sldId id="310" r:id="rId61"/>
    <p:sldId id="311" r:id="rId62"/>
    <p:sldId id="312" r:id="rId63"/>
    <p:sldId id="313" r:id="rId64"/>
    <p:sldId id="314" r:id="rId65"/>
    <p:sldId id="315" r:id="rId66"/>
    <p:sldId id="316" r:id="rId67"/>
    <p:sldId id="317"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02" autoAdjust="0"/>
    <p:restoredTop sz="94660"/>
  </p:normalViewPr>
  <p:slideViewPr>
    <p:cSldViewPr>
      <p:cViewPr varScale="1">
        <p:scale>
          <a:sx n="110" d="100"/>
          <a:sy n="110" d="100"/>
        </p:scale>
        <p:origin x="20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4.xml"/><Relationship Id="rId7" Type="http://schemas.openxmlformats.org/officeDocument/2006/relationships/slide" Target="slides/slide6.xml"/><Relationship Id="rId7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1EEDDE-60A0-4D57-9329-2F1B8919D9E3}"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7289F-BF58-476F-9279-668F8C418546}" type="slidenum">
              <a:rPr lang="en-US" smtClean="0"/>
              <a:t>‹#›</a:t>
            </a:fld>
            <a:endParaRPr lang="en-US"/>
          </a:p>
        </p:txBody>
      </p:sp>
    </p:spTree>
    <p:extLst>
      <p:ext uri="{BB962C8B-B14F-4D97-AF65-F5344CB8AC3E}">
        <p14:creationId xmlns:p14="http://schemas.microsoft.com/office/powerpoint/2010/main" val="2151713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EEDDE-60A0-4D57-9329-2F1B8919D9E3}"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7289F-BF58-476F-9279-668F8C418546}" type="slidenum">
              <a:rPr lang="en-US" smtClean="0"/>
              <a:t>‹#›</a:t>
            </a:fld>
            <a:endParaRPr lang="en-US"/>
          </a:p>
        </p:txBody>
      </p:sp>
    </p:spTree>
    <p:extLst>
      <p:ext uri="{BB962C8B-B14F-4D97-AF65-F5344CB8AC3E}">
        <p14:creationId xmlns:p14="http://schemas.microsoft.com/office/powerpoint/2010/main" val="135701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EEDDE-60A0-4D57-9329-2F1B8919D9E3}"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7289F-BF58-476F-9279-668F8C418546}" type="slidenum">
              <a:rPr lang="en-US" smtClean="0"/>
              <a:t>‹#›</a:t>
            </a:fld>
            <a:endParaRPr lang="en-US"/>
          </a:p>
        </p:txBody>
      </p:sp>
    </p:spTree>
    <p:extLst>
      <p:ext uri="{BB962C8B-B14F-4D97-AF65-F5344CB8AC3E}">
        <p14:creationId xmlns:p14="http://schemas.microsoft.com/office/powerpoint/2010/main" val="20334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EEDDE-60A0-4D57-9329-2F1B8919D9E3}"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7289F-BF58-476F-9279-668F8C418546}" type="slidenum">
              <a:rPr lang="en-US" smtClean="0"/>
              <a:t>‹#›</a:t>
            </a:fld>
            <a:endParaRPr lang="en-US"/>
          </a:p>
        </p:txBody>
      </p:sp>
    </p:spTree>
    <p:extLst>
      <p:ext uri="{BB962C8B-B14F-4D97-AF65-F5344CB8AC3E}">
        <p14:creationId xmlns:p14="http://schemas.microsoft.com/office/powerpoint/2010/main" val="59558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EEDDE-60A0-4D57-9329-2F1B8919D9E3}"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7289F-BF58-476F-9279-668F8C418546}" type="slidenum">
              <a:rPr lang="en-US" smtClean="0"/>
              <a:t>‹#›</a:t>
            </a:fld>
            <a:endParaRPr lang="en-US"/>
          </a:p>
        </p:txBody>
      </p:sp>
    </p:spTree>
    <p:extLst>
      <p:ext uri="{BB962C8B-B14F-4D97-AF65-F5344CB8AC3E}">
        <p14:creationId xmlns:p14="http://schemas.microsoft.com/office/powerpoint/2010/main" val="64666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1EEDDE-60A0-4D57-9329-2F1B8919D9E3}"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7289F-BF58-476F-9279-668F8C418546}" type="slidenum">
              <a:rPr lang="en-US" smtClean="0"/>
              <a:t>‹#›</a:t>
            </a:fld>
            <a:endParaRPr lang="en-US"/>
          </a:p>
        </p:txBody>
      </p:sp>
    </p:spTree>
    <p:extLst>
      <p:ext uri="{BB962C8B-B14F-4D97-AF65-F5344CB8AC3E}">
        <p14:creationId xmlns:p14="http://schemas.microsoft.com/office/powerpoint/2010/main" val="88050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1EEDDE-60A0-4D57-9329-2F1B8919D9E3}"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D7289F-BF58-476F-9279-668F8C418546}" type="slidenum">
              <a:rPr lang="en-US" smtClean="0"/>
              <a:t>‹#›</a:t>
            </a:fld>
            <a:endParaRPr lang="en-US"/>
          </a:p>
        </p:txBody>
      </p:sp>
    </p:spTree>
    <p:extLst>
      <p:ext uri="{BB962C8B-B14F-4D97-AF65-F5344CB8AC3E}">
        <p14:creationId xmlns:p14="http://schemas.microsoft.com/office/powerpoint/2010/main" val="354808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1EEDDE-60A0-4D57-9329-2F1B8919D9E3}"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D7289F-BF58-476F-9279-668F8C418546}" type="slidenum">
              <a:rPr lang="en-US" smtClean="0"/>
              <a:t>‹#›</a:t>
            </a:fld>
            <a:endParaRPr lang="en-US"/>
          </a:p>
        </p:txBody>
      </p:sp>
    </p:spTree>
    <p:extLst>
      <p:ext uri="{BB962C8B-B14F-4D97-AF65-F5344CB8AC3E}">
        <p14:creationId xmlns:p14="http://schemas.microsoft.com/office/powerpoint/2010/main" val="2444923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EEDDE-60A0-4D57-9329-2F1B8919D9E3}"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D7289F-BF58-476F-9279-668F8C418546}" type="slidenum">
              <a:rPr lang="en-US" smtClean="0"/>
              <a:t>‹#›</a:t>
            </a:fld>
            <a:endParaRPr lang="en-US"/>
          </a:p>
        </p:txBody>
      </p:sp>
    </p:spTree>
    <p:extLst>
      <p:ext uri="{BB962C8B-B14F-4D97-AF65-F5344CB8AC3E}">
        <p14:creationId xmlns:p14="http://schemas.microsoft.com/office/powerpoint/2010/main" val="193019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EEDDE-60A0-4D57-9329-2F1B8919D9E3}"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7289F-BF58-476F-9279-668F8C418546}" type="slidenum">
              <a:rPr lang="en-US" smtClean="0"/>
              <a:t>‹#›</a:t>
            </a:fld>
            <a:endParaRPr lang="en-US"/>
          </a:p>
        </p:txBody>
      </p:sp>
    </p:spTree>
    <p:extLst>
      <p:ext uri="{BB962C8B-B14F-4D97-AF65-F5344CB8AC3E}">
        <p14:creationId xmlns:p14="http://schemas.microsoft.com/office/powerpoint/2010/main" val="747765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EEDDE-60A0-4D57-9329-2F1B8919D9E3}"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7289F-BF58-476F-9279-668F8C418546}" type="slidenum">
              <a:rPr lang="en-US" smtClean="0"/>
              <a:t>‹#›</a:t>
            </a:fld>
            <a:endParaRPr lang="en-US"/>
          </a:p>
        </p:txBody>
      </p:sp>
    </p:spTree>
    <p:extLst>
      <p:ext uri="{BB962C8B-B14F-4D97-AF65-F5344CB8AC3E}">
        <p14:creationId xmlns:p14="http://schemas.microsoft.com/office/powerpoint/2010/main" val="3783594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EEDDE-60A0-4D57-9329-2F1B8919D9E3}" type="datetimeFigureOut">
              <a:rPr lang="en-US" smtClean="0"/>
              <a:t>10/24/2016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7289F-BF58-476F-9279-668F8C418546}" type="slidenum">
              <a:rPr lang="en-US" smtClean="0"/>
              <a:t>‹#›</a:t>
            </a:fld>
            <a:endParaRPr lang="en-US"/>
          </a:p>
        </p:txBody>
      </p:sp>
    </p:spTree>
    <p:extLst>
      <p:ext uri="{BB962C8B-B14F-4D97-AF65-F5344CB8AC3E}">
        <p14:creationId xmlns:p14="http://schemas.microsoft.com/office/powerpoint/2010/main" val="1025006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Screen Shots with Intended Changes</a:t>
            </a:r>
            <a:endParaRPr lang="en-US" dirty="0"/>
          </a:p>
        </p:txBody>
      </p:sp>
      <p:sp>
        <p:nvSpPr>
          <p:cNvPr id="5" name="Title 4"/>
          <p:cNvSpPr>
            <a:spLocks noGrp="1"/>
          </p:cNvSpPr>
          <p:nvPr>
            <p:ph type="ctrTitle"/>
          </p:nvPr>
        </p:nvSpPr>
        <p:spPr/>
        <p:txBody>
          <a:bodyPr>
            <a:normAutofit fontScale="90000"/>
          </a:bodyPr>
          <a:lstStyle/>
          <a:p>
            <a:pPr lvl="0"/>
            <a:r>
              <a:rPr lang="en-US" altLang="en-US" sz="2700" b="1" dirty="0" smtClean="0">
                <a:latin typeface="Times New Roman" panose="02020603050405020304" pitchFamily="18" charset="0"/>
                <a:ea typeface="Times New Roman" panose="02020603050405020304" pitchFamily="18" charset="0"/>
                <a:cs typeface="Times New Roman" panose="02020603050405020304" pitchFamily="18" charset="0"/>
              </a:rPr>
              <a:t>OMB:  0703-0036</a:t>
            </a:r>
            <a:br>
              <a:rPr lang="en-US" altLang="en-US" sz="2700" b="1" dirty="0" smtClean="0">
                <a:latin typeface="Times New Roman" panose="02020603050405020304" pitchFamily="18" charset="0"/>
                <a:ea typeface="Times New Roman" panose="02020603050405020304" pitchFamily="18" charset="0"/>
                <a:cs typeface="Times New Roman" panose="02020603050405020304" pitchFamily="18" charset="0"/>
              </a:rPr>
            </a:br>
            <a:r>
              <a:rPr lang="en-US" altLang="en-US" sz="2700" b="1" dirty="0" smtClean="0">
                <a:latin typeface="Times New Roman" panose="02020603050405020304" pitchFamily="18" charset="0"/>
                <a:ea typeface="Times New Roman" panose="02020603050405020304" pitchFamily="18" charset="0"/>
                <a:cs typeface="Times New Roman" panose="02020603050405020304" pitchFamily="18" charset="0"/>
              </a:rPr>
              <a:t>EXP: XX XXXX</a:t>
            </a:r>
            <a:r>
              <a:rPr lang="en-US" altLang="en-US" sz="2700" b="1" dirty="0" smtClean="0"/>
              <a:t> </a:t>
            </a:r>
            <a:r>
              <a:rPr lang="en-US" altLang="en-US" sz="6000" dirty="0">
                <a:latin typeface="Arial" panose="020B0604020202020204" pitchFamily="34" charset="0"/>
              </a:rPr>
              <a:t/>
            </a:r>
            <a:br>
              <a:rPr lang="en-US" altLang="en-US" sz="6000" dirty="0">
                <a:latin typeface="Arial" panose="020B0604020202020204" pitchFamily="34" charset="0"/>
              </a:rPr>
            </a:br>
            <a:endParaRPr lang="en-US" dirty="0"/>
          </a:p>
        </p:txBody>
      </p:sp>
    </p:spTree>
    <p:extLst>
      <p:ext uri="{BB962C8B-B14F-4D97-AF65-F5344CB8AC3E}">
        <p14:creationId xmlns:p14="http://schemas.microsoft.com/office/powerpoint/2010/main" val="1599912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Candidate Information System Page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971800"/>
            <a:ext cx="762000" cy="1143000"/>
          </a:xfrm>
          <a:prstGeom prst="rect">
            <a:avLst/>
          </a:prstGeo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 y="1104900"/>
            <a:ext cx="862012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5"/>
          <p:cNvSpPr txBox="1"/>
          <p:nvPr/>
        </p:nvSpPr>
        <p:spPr>
          <a:xfrm>
            <a:off x="7010400" y="1219200"/>
            <a:ext cx="1600200" cy="427355"/>
          </a:xfrm>
          <a:prstGeom prst="rect">
            <a:avLst/>
          </a:prstGeom>
          <a:noFill/>
          <a:ln w="57150">
            <a:solidFill>
              <a:srgbClr val="00B0F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OMB Symbol</a:t>
            </a:r>
            <a:endParaRPr lang="en-US" sz="1200">
              <a:effectLst/>
              <a:latin typeface="Times New Roman"/>
              <a:ea typeface="Times New Roman"/>
            </a:endParaRPr>
          </a:p>
        </p:txBody>
      </p:sp>
      <p:sp>
        <p:nvSpPr>
          <p:cNvPr id="8" name="TextBox 5"/>
          <p:cNvSpPr txBox="1"/>
          <p:nvPr/>
        </p:nvSpPr>
        <p:spPr>
          <a:xfrm>
            <a:off x="1981200" y="1652512"/>
            <a:ext cx="4898390" cy="427355"/>
          </a:xfrm>
          <a:prstGeom prst="rect">
            <a:avLst/>
          </a:prstGeom>
          <a:noFill/>
          <a:ln w="57150">
            <a:solidFill>
              <a:srgbClr val="FF0000"/>
            </a:solidFill>
          </a:ln>
        </p:spPr>
        <p:txBody>
          <a:bodyPr wrap="square" rtlCol="0" anchor="ctr">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Privacy Act Statement</a:t>
            </a:r>
            <a:endParaRPr lang="en-US" sz="1200">
              <a:effectLst/>
              <a:latin typeface="Times New Roman"/>
              <a:ea typeface="Times New Roman"/>
            </a:endParaRPr>
          </a:p>
        </p:txBody>
      </p:sp>
    </p:spTree>
    <p:extLst>
      <p:ext uri="{BB962C8B-B14F-4D97-AF65-F5344CB8AC3E}">
        <p14:creationId xmlns:p14="http://schemas.microsoft.com/office/powerpoint/2010/main" val="2493121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Candidate Information System Page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534693" y="1943102"/>
            <a:ext cx="131763" cy="158115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588090" y="3616542"/>
            <a:ext cx="101169" cy="150495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494358" y="4551511"/>
            <a:ext cx="193382" cy="2438400"/>
          </a:xfrm>
          <a:prstGeom prst="rect">
            <a:avLst/>
          </a:prstGeom>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4" y="1447800"/>
            <a:ext cx="8801100"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4"/>
          <p:cNvSpPr txBox="1"/>
          <p:nvPr/>
        </p:nvSpPr>
        <p:spPr>
          <a:xfrm>
            <a:off x="1143000" y="6019800"/>
            <a:ext cx="6629400" cy="427355"/>
          </a:xfrm>
          <a:prstGeom prst="rect">
            <a:avLst/>
          </a:prstGeom>
          <a:noFill/>
          <a:ln w="57150">
            <a:solidFill>
              <a:srgbClr val="92D05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Agency Disclosure Notice</a:t>
            </a:r>
            <a:endParaRPr lang="en-US" sz="1200">
              <a:effectLst/>
              <a:latin typeface="Times New Roman"/>
              <a:ea typeface="Times New Roman"/>
            </a:endParaRPr>
          </a:p>
        </p:txBody>
      </p:sp>
    </p:spTree>
    <p:extLst>
      <p:ext uri="{BB962C8B-B14F-4D97-AF65-F5344CB8AC3E}">
        <p14:creationId xmlns:p14="http://schemas.microsoft.com/office/powerpoint/2010/main" val="967880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Candidate Information System</a:t>
            </a:r>
            <a:br>
              <a:rPr lang="en-US" dirty="0" smtClean="0"/>
            </a:br>
            <a:r>
              <a:rPr lang="en-US" dirty="0" smtClean="0"/>
              <a:t>Candidate Update Module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391336"/>
            <a:ext cx="1104991" cy="170624"/>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391336"/>
            <a:ext cx="1104991" cy="17062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522" y="2667000"/>
            <a:ext cx="1105054" cy="181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522" y="3200400"/>
            <a:ext cx="692678" cy="11345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184" y="3579857"/>
            <a:ext cx="692678" cy="11345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522" y="3886200"/>
            <a:ext cx="381001" cy="15240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17" y="4419600"/>
            <a:ext cx="1105054" cy="1810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934" y="4610418"/>
            <a:ext cx="1105054" cy="181000"/>
          </a:xfrm>
          <a:prstGeom prst="rect">
            <a:avLst/>
          </a:prstGeom>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89542"/>
            <a:ext cx="7667625"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5"/>
          <p:cNvSpPr txBox="1"/>
          <p:nvPr/>
        </p:nvSpPr>
        <p:spPr>
          <a:xfrm>
            <a:off x="6705600" y="1676400"/>
            <a:ext cx="1600200" cy="427355"/>
          </a:xfrm>
          <a:prstGeom prst="rect">
            <a:avLst/>
          </a:prstGeom>
          <a:noFill/>
          <a:ln w="57150">
            <a:solidFill>
              <a:srgbClr val="00B0F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OMB Symbol</a:t>
            </a:r>
            <a:endParaRPr lang="en-US" sz="1200">
              <a:effectLst/>
              <a:latin typeface="Times New Roman"/>
              <a:ea typeface="Times New Roman"/>
            </a:endParaRPr>
          </a:p>
        </p:txBody>
      </p:sp>
      <p:sp>
        <p:nvSpPr>
          <p:cNvPr id="16" name="TextBox 5"/>
          <p:cNvSpPr txBox="1"/>
          <p:nvPr/>
        </p:nvSpPr>
        <p:spPr>
          <a:xfrm>
            <a:off x="1779996" y="1963981"/>
            <a:ext cx="4898390" cy="427355"/>
          </a:xfrm>
          <a:prstGeom prst="rect">
            <a:avLst/>
          </a:prstGeom>
          <a:noFill/>
          <a:ln w="57150">
            <a:solidFill>
              <a:srgbClr val="FF0000"/>
            </a:solidFill>
          </a:ln>
        </p:spPr>
        <p:txBody>
          <a:bodyPr wrap="square" rtlCol="0" anchor="ctr">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Privacy Act Statement</a:t>
            </a:r>
            <a:endParaRPr lang="en-US" sz="1200">
              <a:effectLst/>
              <a:latin typeface="Times New Roman"/>
              <a:ea typeface="Times New Roman"/>
            </a:endParaRPr>
          </a:p>
        </p:txBody>
      </p:sp>
      <p:sp>
        <p:nvSpPr>
          <p:cNvPr id="17" name="TextBox 4"/>
          <p:cNvSpPr txBox="1"/>
          <p:nvPr/>
        </p:nvSpPr>
        <p:spPr>
          <a:xfrm>
            <a:off x="1676400" y="4953000"/>
            <a:ext cx="6629400" cy="427355"/>
          </a:xfrm>
          <a:prstGeom prst="rect">
            <a:avLst/>
          </a:prstGeom>
          <a:noFill/>
          <a:ln w="57150">
            <a:solidFill>
              <a:srgbClr val="92D05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Agency Disclosure Notice</a:t>
            </a:r>
            <a:endParaRPr lang="en-US" sz="1200">
              <a:effectLst/>
              <a:latin typeface="Times New Roman"/>
              <a:ea typeface="Times New Roman"/>
            </a:endParaRPr>
          </a:p>
        </p:txBody>
      </p:sp>
    </p:spTree>
    <p:extLst>
      <p:ext uri="{BB962C8B-B14F-4D97-AF65-F5344CB8AC3E}">
        <p14:creationId xmlns:p14="http://schemas.microsoft.com/office/powerpoint/2010/main" val="3256973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Data Record </a:t>
            </a:r>
            <a:br>
              <a:rPr lang="en-US" dirty="0" smtClean="0"/>
            </a:br>
            <a:r>
              <a:rPr lang="en-US" dirty="0" smtClean="0"/>
              <a:t>Personal Information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164416"/>
            <a:ext cx="990600" cy="15296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169459"/>
            <a:ext cx="1104991" cy="170624"/>
          </a:xfrm>
          <a:prstGeom prst="rect">
            <a:avLst/>
          </a:prstGeom>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57325"/>
            <a:ext cx="7581900"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2230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Data Record</a:t>
            </a:r>
            <a:br>
              <a:rPr lang="en-US" dirty="0" smtClean="0"/>
            </a:br>
            <a:r>
              <a:rPr lang="en-US" dirty="0"/>
              <a:t>S</a:t>
            </a:r>
            <a:r>
              <a:rPr lang="en-US" dirty="0" smtClean="0"/>
              <a:t>chools Attended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677" y="2209799"/>
            <a:ext cx="883024" cy="146943"/>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221253"/>
            <a:ext cx="954741" cy="14742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3548902"/>
            <a:ext cx="800100"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571314"/>
            <a:ext cx="800100"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953" y="3531813"/>
            <a:ext cx="257175" cy="13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447800"/>
            <a:ext cx="77724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762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Data Record</a:t>
            </a:r>
            <a:br>
              <a:rPr lang="en-US" dirty="0" smtClean="0"/>
            </a:br>
            <a:r>
              <a:rPr lang="en-US" dirty="0" smtClean="0"/>
              <a:t>Prior Service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209799"/>
            <a:ext cx="883024" cy="146943"/>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953" y="2209799"/>
            <a:ext cx="883024" cy="146943"/>
          </a:xfrm>
          <a:prstGeom prst="rect">
            <a:avLst/>
          </a:prstGeom>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553" y="1676400"/>
            <a:ext cx="7353300"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979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1110/12 Personal Data Record</a:t>
            </a:r>
            <a:br>
              <a:rPr lang="en-US" dirty="0" smtClean="0"/>
            </a:br>
            <a:r>
              <a:rPr lang="en-US" dirty="0" smtClean="0"/>
              <a:t>Police Record/School Probations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362200"/>
            <a:ext cx="1066800" cy="223143"/>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389871"/>
            <a:ext cx="883024" cy="146943"/>
          </a:xfrm>
          <a:prstGeom prst="rect">
            <a:avLst/>
          </a:prstGeom>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591425"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073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1110/12 Personal Data Record</a:t>
            </a:r>
            <a:br>
              <a:rPr lang="en-US" dirty="0" smtClean="0"/>
            </a:br>
            <a:r>
              <a:rPr lang="en-US" dirty="0" smtClean="0"/>
              <a:t>Police Record/School Probations</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51657"/>
            <a:ext cx="8229600" cy="3623048"/>
          </a:xfrm>
        </p:spPr>
      </p:pic>
    </p:spTree>
    <p:extLst>
      <p:ext uri="{BB962C8B-B14F-4D97-AF65-F5344CB8AC3E}">
        <p14:creationId xmlns:p14="http://schemas.microsoft.com/office/powerpoint/2010/main" val="2634745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1110/12 Personal Data Record</a:t>
            </a:r>
            <a:br>
              <a:rPr lang="en-US" dirty="0" smtClean="0"/>
            </a:br>
            <a:r>
              <a:rPr lang="en-US" dirty="0" smtClean="0"/>
              <a:t>Father/Stepfather Information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189168"/>
            <a:ext cx="838200" cy="139484"/>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162078"/>
            <a:ext cx="838200" cy="139484"/>
          </a:xfrm>
          <a:prstGeom prst="rect">
            <a:avLst/>
          </a:prstGeom>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71600"/>
            <a:ext cx="6334125"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18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1110/12 Personal Data Record</a:t>
            </a:r>
            <a:br>
              <a:rPr lang="en-US" dirty="0" smtClean="0"/>
            </a:br>
            <a:r>
              <a:rPr lang="en-US" dirty="0" smtClean="0"/>
              <a:t>Father/Stepfather Information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104721"/>
            <a:ext cx="8229600" cy="1516921"/>
          </a:xfrm>
        </p:spPr>
      </p:pic>
    </p:spTree>
    <p:extLst>
      <p:ext uri="{BB962C8B-B14F-4D97-AF65-F5344CB8AC3E}">
        <p14:creationId xmlns:p14="http://schemas.microsoft.com/office/powerpoint/2010/main" val="56672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Act Statement</a:t>
            </a:r>
            <a:endParaRPr lang="en-US" dirty="0"/>
          </a:p>
        </p:txBody>
      </p:sp>
      <p:sp>
        <p:nvSpPr>
          <p:cNvPr id="6" name="TextBox 5"/>
          <p:cNvSpPr txBox="1"/>
          <p:nvPr/>
        </p:nvSpPr>
        <p:spPr>
          <a:xfrm>
            <a:off x="412376" y="6172200"/>
            <a:ext cx="8229600" cy="381000"/>
          </a:xfrm>
          <a:prstGeom prst="rect">
            <a:avLst/>
          </a:prstGeom>
          <a:noFill/>
          <a:ln w="57150">
            <a:solidFill>
              <a:srgbClr val="FF0000"/>
            </a:solidFill>
          </a:ln>
        </p:spPr>
        <p:txBody>
          <a:bodyPr wrap="square" rtlCol="0" anchor="ctr">
            <a:spAutoFit/>
          </a:bodyPr>
          <a:lstStyle/>
          <a:p>
            <a:pPr algn="ctr"/>
            <a:r>
              <a:rPr lang="en-US" dirty="0" smtClean="0"/>
              <a:t>Privacy Act Statement</a:t>
            </a:r>
            <a:endParaRPr lang="en-US" dirty="0"/>
          </a:p>
        </p:txBody>
      </p:sp>
      <p:sp>
        <p:nvSpPr>
          <p:cNvPr id="7" name="Rectangle 6"/>
          <p:cNvSpPr/>
          <p:nvPr/>
        </p:nvSpPr>
        <p:spPr>
          <a:xfrm>
            <a:off x="1104900" y="1676400"/>
            <a:ext cx="6934200" cy="3817455"/>
          </a:xfrm>
          <a:prstGeom prst="rect">
            <a:avLst/>
          </a:prstGeom>
        </p:spPr>
        <p:txBody>
          <a:bodyPr wrap="square">
            <a:spAutoFit/>
          </a:bodyPr>
          <a:lstStyle/>
          <a:p>
            <a:pPr>
              <a:lnSpc>
                <a:spcPct val="107000"/>
              </a:lnSpc>
              <a:spcAft>
                <a:spcPts val="800"/>
              </a:spcAft>
            </a:pPr>
            <a:r>
              <a:rPr lang="en-US" sz="1000" b="1" dirty="0">
                <a:solidFill>
                  <a:srgbClr val="212121"/>
                </a:solidFill>
                <a:latin typeface="Times New Roman" panose="02020603050405020304" pitchFamily="18" charset="0"/>
                <a:ea typeface="Calibri" panose="020F0502020204030204" pitchFamily="34" charset="0"/>
              </a:rPr>
              <a:t>FOR OFFICIAL USE ONLY – PRIVACY ACT SENSITIVE:</a:t>
            </a:r>
            <a:r>
              <a:rPr lang="en-US" sz="1000" dirty="0">
                <a:solidFill>
                  <a:srgbClr val="212121"/>
                </a:solidFill>
                <a:latin typeface="Times New Roman" panose="02020603050405020304" pitchFamily="18" charset="0"/>
                <a:ea typeface="Calibri" panose="020F0502020204030204" pitchFamily="34" charset="0"/>
              </a:rPr>
              <a:t> Any misuse or unauthorized disclosure of this information may result in both criminal and civil penalties. </a:t>
            </a:r>
          </a:p>
          <a:p>
            <a:pPr>
              <a:lnSpc>
                <a:spcPct val="107000"/>
              </a:lnSpc>
            </a:pPr>
            <a:r>
              <a:rPr lang="en-US" sz="1000" b="1" dirty="0">
                <a:solidFill>
                  <a:srgbClr val="212121"/>
                </a:solidFill>
                <a:latin typeface="Times New Roman" panose="02020603050405020304" pitchFamily="18" charset="0"/>
                <a:ea typeface="Calibri" panose="020F0502020204030204" pitchFamily="34" charset="0"/>
              </a:rPr>
              <a:t>PRIVACY ACT STATEMENT: </a:t>
            </a:r>
            <a:endParaRPr lang="en-US" sz="1000" dirty="0">
              <a:solidFill>
                <a:srgbClr val="212121"/>
              </a:solidFill>
              <a:latin typeface="Times New Roman" panose="02020603050405020304" pitchFamily="18" charset="0"/>
              <a:ea typeface="Calibri" panose="020F0502020204030204" pitchFamily="34" charset="0"/>
            </a:endParaRPr>
          </a:p>
          <a:p>
            <a:pPr>
              <a:lnSpc>
                <a:spcPct val="107000"/>
              </a:lnSpc>
            </a:pPr>
            <a:r>
              <a:rPr lang="en-US" sz="1000" b="1" dirty="0">
                <a:solidFill>
                  <a:srgbClr val="212121"/>
                </a:solidFill>
                <a:latin typeface="Times New Roman" panose="02020603050405020304" pitchFamily="18" charset="0"/>
                <a:ea typeface="Calibri" panose="020F0502020204030204" pitchFamily="34" charset="0"/>
              </a:rPr>
              <a:t>Authority:</a:t>
            </a:r>
            <a:r>
              <a:rPr lang="en-US" sz="1000" dirty="0">
                <a:solidFill>
                  <a:srgbClr val="212121"/>
                </a:solidFill>
                <a:latin typeface="Times New Roman" panose="02020603050405020304" pitchFamily="18" charset="0"/>
                <a:ea typeface="Calibri" panose="020F0502020204030204" pitchFamily="34" charset="0"/>
              </a:rPr>
              <a:t> 10 U.S.C. 5013, Secretary of the Navy; 10 U.S.C. </a:t>
            </a:r>
            <a:r>
              <a:rPr lang="en-US" sz="1000" dirty="0" smtClean="0">
                <a:solidFill>
                  <a:srgbClr val="212121"/>
                </a:solidFill>
                <a:latin typeface="Times New Roman" panose="02020603050405020304" pitchFamily="18" charset="0"/>
                <a:ea typeface="Calibri" panose="020F0502020204030204" pitchFamily="34" charset="0"/>
              </a:rPr>
              <a:t>6954, </a:t>
            </a:r>
            <a:r>
              <a:rPr lang="en-US" sz="1000" dirty="0">
                <a:solidFill>
                  <a:srgbClr val="212121"/>
                </a:solidFill>
                <a:latin typeface="Times New Roman" panose="02020603050405020304" pitchFamily="18" charset="0"/>
                <a:ea typeface="Calibri" panose="020F0502020204030204" pitchFamily="34" charset="0"/>
              </a:rPr>
              <a:t>Midshipmen: </a:t>
            </a:r>
            <a:r>
              <a:rPr lang="en-US" sz="1000" dirty="0" smtClean="0">
                <a:solidFill>
                  <a:srgbClr val="212121"/>
                </a:solidFill>
                <a:latin typeface="Times New Roman" panose="02020603050405020304" pitchFamily="18" charset="0"/>
                <a:ea typeface="Calibri" panose="020F0502020204030204" pitchFamily="34" charset="0"/>
              </a:rPr>
              <a:t> number</a:t>
            </a:r>
            <a:r>
              <a:rPr lang="en-US" sz="1000" dirty="0">
                <a:solidFill>
                  <a:srgbClr val="212121"/>
                </a:solidFill>
                <a:latin typeface="Times New Roman" panose="02020603050405020304" pitchFamily="18" charset="0"/>
                <a:ea typeface="Calibri" panose="020F0502020204030204" pitchFamily="34" charset="0"/>
              </a:rPr>
              <a:t>; 10 U.S.C. 6956, Midshipmen: </a:t>
            </a:r>
            <a:r>
              <a:rPr lang="en-US" sz="1000" dirty="0" smtClean="0">
                <a:solidFill>
                  <a:srgbClr val="212121"/>
                </a:solidFill>
                <a:latin typeface="Times New Roman" panose="02020603050405020304" pitchFamily="18" charset="0"/>
                <a:ea typeface="Calibri" panose="020F0502020204030204" pitchFamily="34" charset="0"/>
              </a:rPr>
              <a:t> Nominations </a:t>
            </a:r>
            <a:r>
              <a:rPr lang="en-US" sz="1000" dirty="0">
                <a:solidFill>
                  <a:srgbClr val="212121"/>
                </a:solidFill>
                <a:latin typeface="Times New Roman" panose="02020603050405020304" pitchFamily="18" charset="0"/>
                <a:ea typeface="Calibri" panose="020F0502020204030204" pitchFamily="34" charset="0"/>
              </a:rPr>
              <a:t>and Selection to fill Vacancies; 10 U.S.C. 6957, Selection of Persons form Foreign Countries; 10 U.S.C. 6958, Midshipmen: </a:t>
            </a:r>
            <a:r>
              <a:rPr lang="en-US" sz="1000" dirty="0" smtClean="0">
                <a:solidFill>
                  <a:srgbClr val="212121"/>
                </a:solidFill>
                <a:latin typeface="Times New Roman" panose="02020603050405020304" pitchFamily="18" charset="0"/>
                <a:ea typeface="Calibri" panose="020F0502020204030204" pitchFamily="34" charset="0"/>
              </a:rPr>
              <a:t> Qualifications </a:t>
            </a:r>
            <a:r>
              <a:rPr lang="en-US" sz="1000" dirty="0">
                <a:solidFill>
                  <a:srgbClr val="212121"/>
                </a:solidFill>
                <a:latin typeface="Times New Roman" panose="02020603050405020304" pitchFamily="18" charset="0"/>
                <a:ea typeface="Calibri" panose="020F0502020204030204" pitchFamily="34" charset="0"/>
              </a:rPr>
              <a:t>for Admissions; 10 U.S.C. 6962, Midshipmen: </a:t>
            </a:r>
            <a:r>
              <a:rPr lang="en-US" sz="1000" dirty="0" smtClean="0">
                <a:solidFill>
                  <a:srgbClr val="212121"/>
                </a:solidFill>
                <a:latin typeface="Times New Roman" panose="02020603050405020304" pitchFamily="18" charset="0"/>
                <a:ea typeface="Calibri" panose="020F0502020204030204" pitchFamily="34" charset="0"/>
              </a:rPr>
              <a:t> Discharge </a:t>
            </a:r>
            <a:r>
              <a:rPr lang="en-US" sz="1000" dirty="0">
                <a:solidFill>
                  <a:srgbClr val="212121"/>
                </a:solidFill>
                <a:latin typeface="Times New Roman" panose="02020603050405020304" pitchFamily="18" charset="0"/>
                <a:ea typeface="Calibri" panose="020F0502020204030204" pitchFamily="34" charset="0"/>
              </a:rPr>
              <a:t>for Unsatisfactory Conduct or Inaptitude; 10 U.S.C. 6958, Midshipmen: </a:t>
            </a:r>
            <a:r>
              <a:rPr lang="en-US" sz="1000" dirty="0" smtClean="0">
                <a:solidFill>
                  <a:srgbClr val="212121"/>
                </a:solidFill>
                <a:latin typeface="Times New Roman" panose="02020603050405020304" pitchFamily="18" charset="0"/>
                <a:ea typeface="Calibri" panose="020F0502020204030204" pitchFamily="34" charset="0"/>
              </a:rPr>
              <a:t> Discharge </a:t>
            </a:r>
            <a:r>
              <a:rPr lang="en-US" sz="1000" dirty="0">
                <a:solidFill>
                  <a:srgbClr val="212121"/>
                </a:solidFill>
                <a:latin typeface="Times New Roman" panose="02020603050405020304" pitchFamily="18" charset="0"/>
                <a:ea typeface="Calibri" panose="020F0502020204030204" pitchFamily="34" charset="0"/>
              </a:rPr>
              <a:t>for </a:t>
            </a:r>
            <a:r>
              <a:rPr lang="en-US" sz="1000" dirty="0" smtClean="0">
                <a:solidFill>
                  <a:srgbClr val="212121"/>
                </a:solidFill>
                <a:latin typeface="Times New Roman" panose="02020603050405020304" pitchFamily="18" charset="0"/>
                <a:ea typeface="Calibri" panose="020F0502020204030204" pitchFamily="34" charset="0"/>
              </a:rPr>
              <a:t>Deficiency; </a:t>
            </a:r>
            <a:r>
              <a:rPr lang="en-US" sz="1000" dirty="0">
                <a:solidFill>
                  <a:srgbClr val="212121"/>
                </a:solidFill>
                <a:latin typeface="Times New Roman" panose="02020603050405020304" pitchFamily="18" charset="0"/>
                <a:ea typeface="Calibri" panose="020F0502020204030204" pitchFamily="34" charset="0"/>
              </a:rPr>
              <a:t>E.O. 9397 (SSN), as </a:t>
            </a:r>
            <a:r>
              <a:rPr lang="en-US" sz="1000" dirty="0" smtClean="0">
                <a:solidFill>
                  <a:srgbClr val="212121"/>
                </a:solidFill>
                <a:latin typeface="Times New Roman" panose="02020603050405020304" pitchFamily="18" charset="0"/>
                <a:ea typeface="Calibri" panose="020F0502020204030204" pitchFamily="34" charset="0"/>
              </a:rPr>
              <a:t>amended; </a:t>
            </a:r>
            <a:r>
              <a:rPr lang="en-US" sz="1000" dirty="0" err="1">
                <a:solidFill>
                  <a:srgbClr val="212121"/>
                </a:solidFill>
                <a:latin typeface="Times New Roman" panose="02020603050405020304" pitchFamily="18" charset="0"/>
                <a:ea typeface="Calibri" panose="020F0502020204030204" pitchFamily="34" charset="0"/>
              </a:rPr>
              <a:t>DoDI</a:t>
            </a:r>
            <a:r>
              <a:rPr lang="en-US" sz="1000" dirty="0">
                <a:solidFill>
                  <a:srgbClr val="212121"/>
                </a:solidFill>
                <a:latin typeface="Times New Roman" panose="02020603050405020304" pitchFamily="18" charset="0"/>
                <a:ea typeface="Calibri" panose="020F0502020204030204" pitchFamily="34" charset="0"/>
              </a:rPr>
              <a:t> 1322.22, Service </a:t>
            </a:r>
            <a:r>
              <a:rPr lang="en-US" sz="1000" dirty="0" smtClean="0">
                <a:solidFill>
                  <a:srgbClr val="212121"/>
                </a:solidFill>
                <a:latin typeface="Times New Roman" panose="02020603050405020304" pitchFamily="18" charset="0"/>
                <a:ea typeface="Calibri" panose="020F0502020204030204" pitchFamily="34" charset="0"/>
              </a:rPr>
              <a:t>Academies; </a:t>
            </a:r>
            <a:r>
              <a:rPr lang="en-US" sz="1000" dirty="0">
                <a:solidFill>
                  <a:srgbClr val="212121"/>
                </a:solidFill>
                <a:latin typeface="Times New Roman" panose="02020603050405020304" pitchFamily="18" charset="0"/>
                <a:ea typeface="Calibri" panose="020F0502020204030204" pitchFamily="34" charset="0"/>
              </a:rPr>
              <a:t>and N01531-1. </a:t>
            </a:r>
          </a:p>
          <a:p>
            <a:pPr>
              <a:lnSpc>
                <a:spcPct val="107000"/>
              </a:lnSpc>
            </a:pPr>
            <a:r>
              <a:rPr lang="en-US" sz="1000" b="1" dirty="0">
                <a:solidFill>
                  <a:srgbClr val="212121"/>
                </a:solidFill>
                <a:latin typeface="Times New Roman" panose="02020603050405020304" pitchFamily="18" charset="0"/>
                <a:ea typeface="Calibri" panose="020F0502020204030204" pitchFamily="34" charset="0"/>
              </a:rPr>
              <a:t>Purpose:</a:t>
            </a:r>
            <a:r>
              <a:rPr lang="en-US" sz="1000" dirty="0">
                <a:solidFill>
                  <a:srgbClr val="212121"/>
                </a:solidFill>
                <a:latin typeface="Times New Roman" panose="02020603050405020304" pitchFamily="18" charset="0"/>
                <a:ea typeface="Calibri" panose="020F0502020204030204" pitchFamily="34" charset="0"/>
              </a:rPr>
              <a:t> Applicant files contain information used for personal information verification and to evaluate/determine competitive standing and eligibility for appointment to the Naval Academy. Midshipmen records consist of academic, military, and physical records used to track each students progress in the Naval Academy program. </a:t>
            </a:r>
          </a:p>
          <a:p>
            <a:pPr>
              <a:lnSpc>
                <a:spcPct val="107000"/>
              </a:lnSpc>
            </a:pPr>
            <a:r>
              <a:rPr lang="en-US" sz="1000" b="1" dirty="0">
                <a:solidFill>
                  <a:srgbClr val="212121"/>
                </a:solidFill>
                <a:latin typeface="Times New Roman" panose="02020603050405020304" pitchFamily="18" charset="0"/>
                <a:ea typeface="Calibri" panose="020F0502020204030204" pitchFamily="34" charset="0"/>
              </a:rPr>
              <a:t>Routine Use:</a:t>
            </a:r>
            <a:r>
              <a:rPr lang="en-US" sz="1000" dirty="0">
                <a:solidFill>
                  <a:srgbClr val="212121"/>
                </a:solidFill>
                <a:latin typeface="Times New Roman" panose="02020603050405020304" pitchFamily="18" charset="0"/>
                <a:ea typeface="Calibri" panose="020F0502020204030204" pitchFamily="34" charset="0"/>
              </a:rPr>
              <a:t> Information will only be collected and accessed by the United States Naval Academy for the purpose of admissions and enrollment. Additionally, records may specifically be disclosed outside the DoD as a routine use pursuant to 5 U.S.C. 522a(b)(3) as follows: 1.) to Congressional staffers for the purpose of reviewing applicants for status, nomination, and admission to the Naval Academy; 2.) to parents and legal guardians of midshipmen for academic, performance, disciplinary, health, and/or welfare issues; 3.) to the United States Naval Academy Sponsor Program for the purpose of assigning Midshipmen with a sponsor; 4.) to the United States Naval Institute for the purpose of relaying information about benefits; 5.) to the Naval Academy Athletic Association for the purpose of promoting and funding the Naval Academy Intercollegiate Athletic Program; 6.) to the United States Naval Academy Foundation for the purpose of sponsoring midshipmen candidates; and 7.) to the United States Naval Academy Alumni Association for the purpose of supporting the Naval Academy mission.</a:t>
            </a:r>
          </a:p>
          <a:p>
            <a:pPr>
              <a:lnSpc>
                <a:spcPct val="107000"/>
              </a:lnSpc>
            </a:pPr>
            <a:r>
              <a:rPr lang="en-US" sz="1000" b="1" dirty="0">
                <a:solidFill>
                  <a:srgbClr val="212121"/>
                </a:solidFill>
                <a:latin typeface="Times New Roman" panose="02020603050405020304" pitchFamily="18" charset="0"/>
                <a:ea typeface="Calibri" panose="020F0502020204030204" pitchFamily="34" charset="0"/>
              </a:rPr>
              <a:t>Disclosure:</a:t>
            </a:r>
            <a:r>
              <a:rPr lang="en-US" sz="1000" dirty="0">
                <a:solidFill>
                  <a:srgbClr val="212121"/>
                </a:solidFill>
                <a:latin typeface="Times New Roman" panose="02020603050405020304" pitchFamily="18" charset="0"/>
                <a:ea typeface="Calibri" panose="020F0502020204030204" pitchFamily="34" charset="0"/>
              </a:rPr>
              <a:t> Voluntary; however, failure to provide the required information may result in a delay or inability to process the applicant’s application or allow for the continued enrollment of a Midshipman at the Naval Academy. </a:t>
            </a:r>
            <a:endParaRPr lang="en-US" sz="1000" dirty="0">
              <a:solidFill>
                <a:srgbClr val="21212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45650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1110/12 Personal Data Record</a:t>
            </a:r>
            <a:br>
              <a:rPr lang="en-US" dirty="0" smtClean="0"/>
            </a:br>
            <a:r>
              <a:rPr lang="en-US" dirty="0" smtClean="0"/>
              <a:t>Mother/Stepmother Information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296951"/>
            <a:ext cx="1028700" cy="17118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301778"/>
            <a:ext cx="1028701" cy="171185"/>
          </a:xfrm>
          <a:prstGeom prst="rect">
            <a:avLst/>
          </a:prstGeom>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505700"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1397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1110/12 Personal Data Record</a:t>
            </a:r>
            <a:br>
              <a:rPr lang="en-US" dirty="0" smtClean="0"/>
            </a:br>
            <a:r>
              <a:rPr lang="en-US" dirty="0" smtClean="0"/>
              <a:t>Mother/Stepmother Information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63292"/>
            <a:ext cx="8229600" cy="2599778"/>
          </a:xfrm>
        </p:spPr>
      </p:pic>
    </p:spTree>
    <p:extLst>
      <p:ext uri="{BB962C8B-B14F-4D97-AF65-F5344CB8AC3E}">
        <p14:creationId xmlns:p14="http://schemas.microsoft.com/office/powerpoint/2010/main" val="688363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1110/12 Personal Data Record</a:t>
            </a:r>
            <a:br>
              <a:rPr lang="en-US" dirty="0" smtClean="0"/>
            </a:br>
            <a:r>
              <a:rPr lang="en-US" dirty="0" smtClean="0"/>
              <a:t>Sibling Information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387679"/>
            <a:ext cx="1143000" cy="19020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400359"/>
            <a:ext cx="838200" cy="139484"/>
          </a:xfrm>
          <a:prstGeom prst="rect">
            <a:avLst/>
          </a:prstGeom>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18" y="1524000"/>
            <a:ext cx="8372475"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194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1110/12 Personal Data Record</a:t>
            </a:r>
            <a:br>
              <a:rPr lang="en-US" dirty="0" smtClean="0"/>
            </a:br>
            <a:r>
              <a:rPr lang="en-US" dirty="0" smtClean="0"/>
              <a:t>Current Studies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590800"/>
            <a:ext cx="1219200" cy="202886"/>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622501"/>
            <a:ext cx="838200" cy="139484"/>
          </a:xfrm>
          <a:prstGeom prst="rect">
            <a:avLst/>
          </a:prstGeom>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8839200"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685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1110/12 Personal Data Record</a:t>
            </a:r>
            <a:br>
              <a:rPr lang="en-US" dirty="0" smtClean="0"/>
            </a:br>
            <a:r>
              <a:rPr lang="en-US" dirty="0" smtClean="0"/>
              <a:t>Current Studies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90398"/>
            <a:ext cx="8229600" cy="3145567"/>
          </a:xfrm>
        </p:spPr>
      </p:pic>
    </p:spTree>
    <p:extLst>
      <p:ext uri="{BB962C8B-B14F-4D97-AF65-F5344CB8AC3E}">
        <p14:creationId xmlns:p14="http://schemas.microsoft.com/office/powerpoint/2010/main" val="2958622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1110/12 Personal Data Record</a:t>
            </a:r>
            <a:br>
              <a:rPr lang="en-US" dirty="0" smtClean="0"/>
            </a:br>
            <a:r>
              <a:rPr lang="en-US" dirty="0" smtClean="0"/>
              <a:t>Academic Interest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303095"/>
            <a:ext cx="990600" cy="16484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315775"/>
            <a:ext cx="838200" cy="139484"/>
          </a:xfrm>
          <a:prstGeom prst="rect">
            <a:avLst/>
          </a:prstGeom>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7162800"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7398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1110/12 Personal Data Record</a:t>
            </a:r>
            <a:br>
              <a:rPr lang="en-US" dirty="0" smtClean="0"/>
            </a:br>
            <a:r>
              <a:rPr lang="en-US" dirty="0" smtClean="0"/>
              <a:t>Language Skills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169067"/>
            <a:ext cx="838200" cy="139484"/>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191618"/>
            <a:ext cx="838200" cy="139484"/>
          </a:xfrm>
          <a:prstGeom prst="rect">
            <a:avLst/>
          </a:prstGeom>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7439025"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17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1110/12 Personal Data Record</a:t>
            </a:r>
            <a:br>
              <a:rPr lang="en-US" dirty="0" smtClean="0"/>
            </a:br>
            <a:r>
              <a:rPr lang="en-US" dirty="0" smtClean="0"/>
              <a:t>Additional Information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514599"/>
            <a:ext cx="1143000" cy="19020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671" y="2565320"/>
            <a:ext cx="838200" cy="139484"/>
          </a:xfrm>
          <a:prstGeom prst="rect">
            <a:avLst/>
          </a:prstGeom>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8772525"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6668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1110/12 Personal Data Record</a:t>
            </a:r>
            <a:br>
              <a:rPr lang="en-US" dirty="0" smtClean="0"/>
            </a:br>
            <a:r>
              <a:rPr lang="en-US" dirty="0" smtClean="0"/>
              <a:t>Additional Information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637187"/>
            <a:ext cx="8229600" cy="2451989"/>
          </a:xfrm>
        </p:spPr>
      </p:pic>
    </p:spTree>
    <p:extLst>
      <p:ext uri="{BB962C8B-B14F-4D97-AF65-F5344CB8AC3E}">
        <p14:creationId xmlns:p14="http://schemas.microsoft.com/office/powerpoint/2010/main" val="1743082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1110/12 Personal Data Record</a:t>
            </a:r>
            <a:br>
              <a:rPr lang="en-US" dirty="0" smtClean="0"/>
            </a:br>
            <a:r>
              <a:rPr lang="en-US" dirty="0" smtClean="0"/>
              <a:t>Personal Statement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189168"/>
            <a:ext cx="914400" cy="152164"/>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189168"/>
            <a:ext cx="838200" cy="139484"/>
          </a:xfrm>
          <a:prstGeom prst="rect">
            <a:avLst/>
          </a:prstGeom>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38287"/>
            <a:ext cx="663892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40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 Symbol</a:t>
            </a:r>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138" y="3290888"/>
            <a:ext cx="46577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962400" y="4419600"/>
            <a:ext cx="1600200" cy="369332"/>
          </a:xfrm>
          <a:prstGeom prst="rect">
            <a:avLst/>
          </a:prstGeom>
          <a:noFill/>
          <a:ln w="57150">
            <a:solidFill>
              <a:srgbClr val="00B0F0"/>
            </a:solidFill>
          </a:ln>
        </p:spPr>
        <p:txBody>
          <a:bodyPr wrap="square" rtlCol="0">
            <a:spAutoFit/>
          </a:bodyPr>
          <a:lstStyle/>
          <a:p>
            <a:pPr algn="ctr"/>
            <a:r>
              <a:rPr lang="en-US" dirty="0" smtClean="0"/>
              <a:t>OMB Symbol</a:t>
            </a:r>
            <a:endParaRPr lang="en-US" dirty="0"/>
          </a:p>
        </p:txBody>
      </p:sp>
    </p:spTree>
    <p:extLst>
      <p:ext uri="{BB962C8B-B14F-4D97-AF65-F5344CB8AC3E}">
        <p14:creationId xmlns:p14="http://schemas.microsoft.com/office/powerpoint/2010/main" val="2285247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1110/12 Personal Data Record</a:t>
            </a:r>
            <a:br>
              <a:rPr lang="en-US" dirty="0" smtClean="0"/>
            </a:br>
            <a:r>
              <a:rPr lang="en-US" dirty="0" smtClean="0"/>
              <a:t>Summary/Submission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224439"/>
            <a:ext cx="1066800" cy="17752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224439"/>
            <a:ext cx="838200" cy="13948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340" y="4648200"/>
            <a:ext cx="2093259" cy="174168"/>
          </a:xfrm>
          <a:prstGeom prst="rect">
            <a:avLst/>
          </a:prstGeom>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73533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4113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1110/12 Personal Data Record</a:t>
            </a:r>
            <a:br>
              <a:rPr lang="en-US" dirty="0" smtClean="0"/>
            </a:br>
            <a:r>
              <a:rPr lang="en-US" dirty="0" smtClean="0"/>
              <a:t>Summary/Submission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4247" y="1600200"/>
            <a:ext cx="6875506" cy="4525963"/>
          </a:xfrm>
        </p:spPr>
      </p:pic>
    </p:spTree>
    <p:extLst>
      <p:ext uri="{BB962C8B-B14F-4D97-AF65-F5344CB8AC3E}">
        <p14:creationId xmlns:p14="http://schemas.microsoft.com/office/powerpoint/2010/main" val="2442264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1110/12 Personal Data Record</a:t>
            </a:r>
            <a:br>
              <a:rPr lang="en-US" dirty="0" smtClean="0"/>
            </a:br>
            <a:r>
              <a:rPr lang="en-US" dirty="0" smtClean="0"/>
              <a:t>Summary/Submission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924" y="1600200"/>
            <a:ext cx="6724151" cy="4525963"/>
          </a:xfrm>
        </p:spPr>
      </p:pic>
    </p:spTree>
    <p:extLst>
      <p:ext uri="{BB962C8B-B14F-4D97-AF65-F5344CB8AC3E}">
        <p14:creationId xmlns:p14="http://schemas.microsoft.com/office/powerpoint/2010/main" val="1765811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1110/12 Personal Data Record</a:t>
            </a:r>
            <a:br>
              <a:rPr lang="en-US" dirty="0" smtClean="0"/>
            </a:br>
            <a:r>
              <a:rPr lang="en-US" dirty="0" smtClean="0"/>
              <a:t>Summary/Submission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1973" y="1600200"/>
            <a:ext cx="6880054" cy="4525963"/>
          </a:xfrm>
        </p:spPr>
      </p:pic>
    </p:spTree>
    <p:extLst>
      <p:ext uri="{BB962C8B-B14F-4D97-AF65-F5344CB8AC3E}">
        <p14:creationId xmlns:p14="http://schemas.microsoft.com/office/powerpoint/2010/main" val="2427257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1110/12 Personal Data Record</a:t>
            </a:r>
            <a:br>
              <a:rPr lang="en-US" dirty="0" smtClean="0"/>
            </a:br>
            <a:r>
              <a:rPr lang="en-US" dirty="0" smtClean="0"/>
              <a:t>Summary/Submission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51124"/>
            <a:ext cx="8229600" cy="2824114"/>
          </a:xfrm>
        </p:spPr>
      </p:pic>
    </p:spTree>
    <p:extLst>
      <p:ext uri="{BB962C8B-B14F-4D97-AF65-F5344CB8AC3E}">
        <p14:creationId xmlns:p14="http://schemas.microsoft.com/office/powerpoint/2010/main" val="2721503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1110/91 Candidate Fitness Assessment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994211"/>
            <a:ext cx="1143000" cy="19020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055234"/>
            <a:ext cx="838200" cy="139484"/>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37012"/>
            <a:ext cx="891540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346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1110/91 Candidate Fitness Assessment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109537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71" y="3288926"/>
            <a:ext cx="109537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71" y="2895600"/>
            <a:ext cx="885825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989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1110/91 Candidate Fitness Assessment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72372"/>
            <a:ext cx="831476" cy="158533"/>
          </a:xfrm>
          <a:prstGeom prst="rect">
            <a:avLst/>
          </a:prstGeom>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839200" cy="4913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5"/>
          <p:cNvSpPr txBox="1"/>
          <p:nvPr/>
        </p:nvSpPr>
        <p:spPr>
          <a:xfrm>
            <a:off x="7010400" y="1437960"/>
            <a:ext cx="1600200" cy="427355"/>
          </a:xfrm>
          <a:prstGeom prst="rect">
            <a:avLst/>
          </a:prstGeom>
          <a:noFill/>
          <a:ln w="57150">
            <a:solidFill>
              <a:srgbClr val="00B0F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OMB Symbol</a:t>
            </a:r>
            <a:endParaRPr lang="en-US" sz="1200">
              <a:effectLst/>
              <a:latin typeface="Times New Roman"/>
              <a:ea typeface="Times New Roman"/>
            </a:endParaRPr>
          </a:p>
        </p:txBody>
      </p:sp>
      <p:sp>
        <p:nvSpPr>
          <p:cNvPr id="9" name="TextBox 5"/>
          <p:cNvSpPr txBox="1"/>
          <p:nvPr/>
        </p:nvSpPr>
        <p:spPr>
          <a:xfrm>
            <a:off x="1524000" y="1443917"/>
            <a:ext cx="4898390" cy="427355"/>
          </a:xfrm>
          <a:prstGeom prst="rect">
            <a:avLst/>
          </a:prstGeom>
          <a:noFill/>
          <a:ln w="57150">
            <a:solidFill>
              <a:srgbClr val="FF0000"/>
            </a:solidFill>
          </a:ln>
        </p:spPr>
        <p:txBody>
          <a:bodyPr wrap="square" rtlCol="0" anchor="ctr">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Privacy Act Statement</a:t>
            </a:r>
            <a:endParaRPr lang="en-US" sz="1200">
              <a:effectLst/>
              <a:latin typeface="Times New Roman"/>
              <a:ea typeface="Times New Roman"/>
            </a:endParaRPr>
          </a:p>
        </p:txBody>
      </p:sp>
      <p:sp>
        <p:nvSpPr>
          <p:cNvPr id="10" name="TextBox 4"/>
          <p:cNvSpPr txBox="1"/>
          <p:nvPr/>
        </p:nvSpPr>
        <p:spPr>
          <a:xfrm>
            <a:off x="990600" y="5562600"/>
            <a:ext cx="6629400" cy="427355"/>
          </a:xfrm>
          <a:prstGeom prst="rect">
            <a:avLst/>
          </a:prstGeom>
          <a:noFill/>
          <a:ln w="57150">
            <a:solidFill>
              <a:srgbClr val="92D05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Agency Disclosure Notice</a:t>
            </a:r>
            <a:endParaRPr lang="en-US" sz="1200">
              <a:effectLst/>
              <a:latin typeface="Times New Roman"/>
              <a:ea typeface="Times New Roman"/>
            </a:endParaRPr>
          </a:p>
        </p:txBody>
      </p:sp>
    </p:spTree>
    <p:extLst>
      <p:ext uri="{BB962C8B-B14F-4D97-AF65-F5344CB8AC3E}">
        <p14:creationId xmlns:p14="http://schemas.microsoft.com/office/powerpoint/2010/main" val="3859836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1110/11 Candidate Activities Record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230279"/>
            <a:ext cx="1066800" cy="203401"/>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859" y="2275147"/>
            <a:ext cx="831476" cy="158533"/>
          </a:xfrm>
          <a:prstGeom prst="rect">
            <a:avLst/>
          </a:prstGeom>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8001000"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53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1110/11 Candidate Activities Record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6974" y="1600200"/>
            <a:ext cx="7890051" cy="4525963"/>
          </a:xfrm>
        </p:spPr>
      </p:pic>
    </p:spTree>
    <p:extLst>
      <p:ext uri="{BB962C8B-B14F-4D97-AF65-F5344CB8AC3E}">
        <p14:creationId xmlns:p14="http://schemas.microsoft.com/office/powerpoint/2010/main" val="2374698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Disclosure Notice</a:t>
            </a:r>
            <a:endParaRPr lang="en-US" dirty="0"/>
          </a:p>
        </p:txBody>
      </p:sp>
      <p:sp>
        <p:nvSpPr>
          <p:cNvPr id="5" name="TextBox 4"/>
          <p:cNvSpPr txBox="1"/>
          <p:nvPr/>
        </p:nvSpPr>
        <p:spPr>
          <a:xfrm>
            <a:off x="320965" y="4876800"/>
            <a:ext cx="8229600" cy="381000"/>
          </a:xfrm>
          <a:prstGeom prst="rect">
            <a:avLst/>
          </a:prstGeom>
          <a:noFill/>
          <a:ln w="57150">
            <a:solidFill>
              <a:srgbClr val="92D050"/>
            </a:solidFill>
          </a:ln>
        </p:spPr>
        <p:txBody>
          <a:bodyPr wrap="square" rtlCol="0">
            <a:spAutoFit/>
          </a:bodyPr>
          <a:lstStyle/>
          <a:p>
            <a:pPr algn="ctr"/>
            <a:r>
              <a:rPr lang="en-US" dirty="0" smtClean="0"/>
              <a:t>Agency Disclosure Notice</a:t>
            </a:r>
            <a:endParaRPr lang="en-US" dirty="0"/>
          </a:p>
        </p:txBody>
      </p:sp>
      <p:sp>
        <p:nvSpPr>
          <p:cNvPr id="11" name="TextBox 10"/>
          <p:cNvSpPr txBox="1"/>
          <p:nvPr/>
        </p:nvSpPr>
        <p:spPr>
          <a:xfrm>
            <a:off x="4343400" y="2438400"/>
            <a:ext cx="184731" cy="369332"/>
          </a:xfrm>
          <a:prstGeom prst="rect">
            <a:avLst/>
          </a:prstGeom>
          <a:noFill/>
        </p:spPr>
        <p:txBody>
          <a:bodyPr wrap="none" rtlCol="0">
            <a:spAutoFit/>
          </a:bodyPr>
          <a:lstStyle/>
          <a:p>
            <a:endParaRPr lang="en-US" dirty="0"/>
          </a:p>
        </p:txBody>
      </p:sp>
      <p:sp>
        <p:nvSpPr>
          <p:cNvPr id="3" name="Rectangle 2"/>
          <p:cNvSpPr/>
          <p:nvPr/>
        </p:nvSpPr>
        <p:spPr>
          <a:xfrm>
            <a:off x="114300" y="1981200"/>
            <a:ext cx="8915400" cy="2127377"/>
          </a:xfrm>
          <a:prstGeom prst="rect">
            <a:avLst/>
          </a:prstGeom>
        </p:spPr>
        <p:txBody>
          <a:bodyPr wrap="square">
            <a:spAutoFit/>
          </a:bodyPr>
          <a:lstStyle/>
          <a:p>
            <a:pPr>
              <a:lnSpc>
                <a:spcPct val="107000"/>
              </a:lnSpc>
            </a:pPr>
            <a:r>
              <a:rPr lang="en-US" sz="1200" b="1" dirty="0">
                <a:solidFill>
                  <a:srgbClr val="212121"/>
                </a:solidFill>
                <a:latin typeface="Times New Roman" panose="02020603050405020304" pitchFamily="18" charset="0"/>
                <a:ea typeface="Calibri" panose="020F0502020204030204" pitchFamily="34" charset="0"/>
              </a:rPr>
              <a:t>AGENCY DISCLOSURE NOTICE:</a:t>
            </a:r>
            <a:r>
              <a:rPr lang="en-US" sz="1200" dirty="0">
                <a:solidFill>
                  <a:srgbClr val="212121"/>
                </a:solidFill>
                <a:latin typeface="Times New Roman" panose="02020603050405020304" pitchFamily="18" charset="0"/>
                <a:ea typeface="Calibri" panose="020F0502020204030204" pitchFamily="34" charset="0"/>
              </a:rPr>
              <a:t> The public reporting burden for this collection of information is estimated to average </a:t>
            </a:r>
            <a:r>
              <a:rPr lang="en-US" sz="1200" dirty="0" smtClean="0">
                <a:solidFill>
                  <a:srgbClr val="212121"/>
                </a:solidFill>
                <a:latin typeface="Times New Roman" panose="02020603050405020304" pitchFamily="18" charset="0"/>
                <a:ea typeface="Calibri" panose="020F0502020204030204" pitchFamily="34" charset="0"/>
              </a:rPr>
              <a:t>1.35</a:t>
            </a:r>
            <a:r>
              <a:rPr lang="en-US" sz="1200" dirty="0" smtClean="0">
                <a:solidFill>
                  <a:srgbClr val="212121"/>
                </a:solidFill>
                <a:latin typeface="Times New Roman" panose="02020603050405020304" pitchFamily="18" charset="0"/>
                <a:ea typeface="Calibri" panose="020F0502020204030204" pitchFamily="34" charset="0"/>
              </a:rPr>
              <a:t> </a:t>
            </a:r>
            <a:r>
              <a:rPr lang="en-US" sz="1200" dirty="0">
                <a:solidFill>
                  <a:srgbClr val="212121"/>
                </a:solidFill>
                <a:latin typeface="Times New Roman" panose="02020603050405020304" pitchFamily="18" charset="0"/>
                <a:ea typeface="Calibri" panose="020F0502020204030204" pitchFamily="34" charset="0"/>
              </a:rPr>
              <a:t>hours, including the time for reviewing instructions, searching existing data sources, gathering and maintaining the data needed, and completing and reviewing the collection of information.  Send comments regarding this burden estimate or any other aspect of this collection of information, including suggestions for reducing the burden, to the Department of Defense, Washington Headquarters Services, Executive Services Directorate, Directives Division, 4800 Mark Center Drive, East Tower, Suite 02G09, Alexandria, VA 22350-3100 (OMB (0703-0036).</a:t>
            </a:r>
          </a:p>
          <a:p>
            <a:pPr>
              <a:lnSpc>
                <a:spcPct val="107000"/>
              </a:lnSpc>
            </a:pPr>
            <a:r>
              <a:rPr lang="en-US" sz="1200" dirty="0">
                <a:solidFill>
                  <a:srgbClr val="212121"/>
                </a:solidFill>
                <a:latin typeface="Times New Roman" panose="02020603050405020304" pitchFamily="18" charset="0"/>
                <a:ea typeface="Calibri" panose="020F0502020204030204" pitchFamily="34" charset="0"/>
              </a:rPr>
              <a:t>Respondents should be aware that notwithstanding any other provision of law, no person shall be subject to any penalty for failing to comply with a collection of information if it does not display a current valid OMB control number. </a:t>
            </a:r>
          </a:p>
          <a:p>
            <a:pPr>
              <a:lnSpc>
                <a:spcPct val="107000"/>
              </a:lnSpc>
              <a:spcBef>
                <a:spcPts val="1200"/>
              </a:spcBef>
              <a:spcAft>
                <a:spcPts val="800"/>
              </a:spcAft>
            </a:pPr>
            <a:r>
              <a:rPr lang="en-US" sz="1200" b="1" dirty="0">
                <a:solidFill>
                  <a:srgbClr val="212121"/>
                </a:solidFill>
                <a:latin typeface="Times New Roman" panose="02020603050405020304" pitchFamily="18" charset="0"/>
                <a:ea typeface="Calibri" panose="020F0502020204030204" pitchFamily="34" charset="0"/>
              </a:rPr>
              <a:t>PLEASE DO NOT RETURN YOUR RESPONSE TO THE ABOVE ADDRESS</a:t>
            </a:r>
            <a:r>
              <a:rPr lang="en-US" sz="1200" dirty="0">
                <a:solidFill>
                  <a:srgbClr val="212121"/>
                </a:solidFill>
                <a:latin typeface="Times New Roman" panose="02020603050405020304" pitchFamily="18" charset="0"/>
                <a:ea typeface="Calibri" panose="020F0502020204030204" pitchFamily="34" charset="0"/>
              </a:rPr>
              <a:t>. </a:t>
            </a:r>
          </a:p>
          <a:p>
            <a:pPr>
              <a:lnSpc>
                <a:spcPct val="107000"/>
              </a:lnSpc>
            </a:pPr>
            <a:r>
              <a:rPr lang="en-US" sz="1200" dirty="0">
                <a:solidFill>
                  <a:srgbClr val="212121"/>
                </a:solidFill>
                <a:latin typeface="Times New Roman" panose="02020603050405020304" pitchFamily="18" charset="0"/>
                <a:ea typeface="Calibri" panose="020F0502020204030204" pitchFamily="34" charset="0"/>
              </a:rPr>
              <a:t>Responses should be sent to:  United States Naval Academy, Office of Admissions, 52 King George St., Annapolis, MD. 21402</a:t>
            </a:r>
            <a:endParaRPr lang="en-US" sz="1200" dirty="0">
              <a:solidFill>
                <a:srgbClr val="21212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221111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1110/11 Candidate Activities Record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330" y="1600200"/>
            <a:ext cx="7551339" cy="4525963"/>
          </a:xfrm>
        </p:spPr>
      </p:pic>
    </p:spTree>
    <p:extLst>
      <p:ext uri="{BB962C8B-B14F-4D97-AF65-F5344CB8AC3E}">
        <p14:creationId xmlns:p14="http://schemas.microsoft.com/office/powerpoint/2010/main" val="1844223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1110/11 Candidate Activities Record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3768" y="1600200"/>
            <a:ext cx="6156463" cy="4525963"/>
          </a:xfrm>
        </p:spPr>
      </p:pic>
    </p:spTree>
    <p:extLst>
      <p:ext uri="{BB962C8B-B14F-4D97-AF65-F5344CB8AC3E}">
        <p14:creationId xmlns:p14="http://schemas.microsoft.com/office/powerpoint/2010/main" val="3989133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1110/11 Candidate Activities Record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96455"/>
            <a:ext cx="8229600" cy="3533453"/>
          </a:xfrm>
        </p:spPr>
      </p:pic>
    </p:spTree>
    <p:extLst>
      <p:ext uri="{BB962C8B-B14F-4D97-AF65-F5344CB8AC3E}">
        <p14:creationId xmlns:p14="http://schemas.microsoft.com/office/powerpoint/2010/main" val="4276449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1110/11 Candidate Activities Record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44898"/>
            <a:ext cx="8229600" cy="3636566"/>
          </a:xfrm>
        </p:spPr>
      </p:pic>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648200"/>
            <a:ext cx="82296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050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1110/11 Candidate Activities </a:t>
            </a:r>
            <a:r>
              <a:rPr lang="en-US" dirty="0" smtClean="0"/>
              <a:t>Record Verification Email</a:t>
            </a:r>
            <a:endParaRPr lang="en-US"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72666"/>
            <a:ext cx="733425" cy="16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 y="2286000"/>
            <a:ext cx="902970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32827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1110/11 Candidate Activities Record </a:t>
            </a:r>
            <a:r>
              <a:rPr lang="en-US" dirty="0" smtClean="0"/>
              <a:t>Verification</a:t>
            </a:r>
            <a:endParaRPr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1066800"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971800"/>
            <a:ext cx="1066800"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885825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5"/>
          <p:cNvSpPr txBox="1"/>
          <p:nvPr/>
        </p:nvSpPr>
        <p:spPr>
          <a:xfrm>
            <a:off x="7239000" y="2286000"/>
            <a:ext cx="1600200" cy="427355"/>
          </a:xfrm>
          <a:prstGeom prst="rect">
            <a:avLst/>
          </a:prstGeom>
          <a:noFill/>
          <a:ln w="57150">
            <a:solidFill>
              <a:srgbClr val="00B0F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OMB Symbol</a:t>
            </a:r>
            <a:endParaRPr lang="en-US" sz="1200">
              <a:effectLst/>
              <a:latin typeface="Times New Roman"/>
              <a:ea typeface="Times New Roman"/>
            </a:endParaRPr>
          </a:p>
        </p:txBody>
      </p:sp>
      <p:sp>
        <p:nvSpPr>
          <p:cNvPr id="10" name="TextBox 5"/>
          <p:cNvSpPr txBox="1"/>
          <p:nvPr/>
        </p:nvSpPr>
        <p:spPr>
          <a:xfrm>
            <a:off x="2149699" y="2758122"/>
            <a:ext cx="4898390" cy="427355"/>
          </a:xfrm>
          <a:prstGeom prst="rect">
            <a:avLst/>
          </a:prstGeom>
          <a:noFill/>
          <a:ln w="57150">
            <a:solidFill>
              <a:srgbClr val="FF0000"/>
            </a:solidFill>
          </a:ln>
        </p:spPr>
        <p:txBody>
          <a:bodyPr wrap="square" rtlCol="0" anchor="ctr">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Privacy Act Statement</a:t>
            </a:r>
            <a:endParaRPr lang="en-US" sz="1200">
              <a:effectLst/>
              <a:latin typeface="Times New Roman"/>
              <a:ea typeface="Times New Roman"/>
            </a:endParaRPr>
          </a:p>
        </p:txBody>
      </p:sp>
    </p:spTree>
    <p:extLst>
      <p:ext uri="{BB962C8B-B14F-4D97-AF65-F5344CB8AC3E}">
        <p14:creationId xmlns:p14="http://schemas.microsoft.com/office/powerpoint/2010/main" val="1788525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1110/11 Candidate Activities Record </a:t>
            </a:r>
            <a:r>
              <a:rPr lang="en-US" dirty="0" smtClean="0"/>
              <a:t>Verification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90754"/>
            <a:ext cx="8229600" cy="2744854"/>
          </a:xfrm>
        </p:spPr>
      </p:pic>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343275"/>
            <a:ext cx="1066800"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4"/>
          <p:cNvSpPr txBox="1"/>
          <p:nvPr/>
        </p:nvSpPr>
        <p:spPr>
          <a:xfrm>
            <a:off x="1257300" y="4267200"/>
            <a:ext cx="6629400" cy="427355"/>
          </a:xfrm>
          <a:prstGeom prst="rect">
            <a:avLst/>
          </a:prstGeom>
          <a:noFill/>
          <a:ln w="57150">
            <a:solidFill>
              <a:srgbClr val="92D05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Agency Disclosure Notice</a:t>
            </a:r>
            <a:endParaRPr lang="en-US" sz="1200">
              <a:effectLst/>
              <a:latin typeface="Times New Roman"/>
              <a:ea typeface="Times New Roman"/>
            </a:endParaRPr>
          </a:p>
        </p:txBody>
      </p:sp>
    </p:spTree>
    <p:extLst>
      <p:ext uri="{BB962C8B-B14F-4D97-AF65-F5344CB8AC3E}">
        <p14:creationId xmlns:p14="http://schemas.microsoft.com/office/powerpoint/2010/main" val="838541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Recommendation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76" y="2804230"/>
            <a:ext cx="990600" cy="188872"/>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471" y="2819400"/>
            <a:ext cx="831476" cy="158533"/>
          </a:xfrm>
          <a:prstGeom prst="rect">
            <a:avLst/>
          </a:prstGeom>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04230"/>
            <a:ext cx="8810625"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755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Recommendation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11232"/>
            <a:ext cx="990600" cy="15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2209800"/>
            <a:ext cx="9058275"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423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Recommendation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71437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24125"/>
            <a:ext cx="71437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76400"/>
            <a:ext cx="8905875"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5"/>
          <p:cNvSpPr txBox="1"/>
          <p:nvPr/>
        </p:nvSpPr>
        <p:spPr>
          <a:xfrm>
            <a:off x="7162800" y="1828800"/>
            <a:ext cx="1600200" cy="427355"/>
          </a:xfrm>
          <a:prstGeom prst="rect">
            <a:avLst/>
          </a:prstGeom>
          <a:noFill/>
          <a:ln w="57150">
            <a:solidFill>
              <a:srgbClr val="00B0F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OMB Symbol</a:t>
            </a:r>
            <a:endParaRPr lang="en-US" sz="1200">
              <a:effectLst/>
              <a:latin typeface="Times New Roman"/>
              <a:ea typeface="Times New Roman"/>
            </a:endParaRPr>
          </a:p>
        </p:txBody>
      </p:sp>
      <p:sp>
        <p:nvSpPr>
          <p:cNvPr id="9" name="TextBox 5"/>
          <p:cNvSpPr txBox="1"/>
          <p:nvPr/>
        </p:nvSpPr>
        <p:spPr>
          <a:xfrm>
            <a:off x="1963271" y="2230120"/>
            <a:ext cx="4898390" cy="427355"/>
          </a:xfrm>
          <a:prstGeom prst="rect">
            <a:avLst/>
          </a:prstGeom>
          <a:noFill/>
          <a:ln w="57150">
            <a:solidFill>
              <a:srgbClr val="FF0000"/>
            </a:solidFill>
          </a:ln>
        </p:spPr>
        <p:txBody>
          <a:bodyPr wrap="square" rtlCol="0" anchor="ctr">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Privacy Act Statement</a:t>
            </a:r>
            <a:endParaRPr lang="en-US" sz="1200">
              <a:effectLst/>
              <a:latin typeface="Times New Roman"/>
              <a:ea typeface="Times New Roman"/>
            </a:endParaRPr>
          </a:p>
        </p:txBody>
      </p:sp>
    </p:spTree>
    <p:extLst>
      <p:ext uri="{BB962C8B-B14F-4D97-AF65-F5344CB8AC3E}">
        <p14:creationId xmlns:p14="http://schemas.microsoft.com/office/powerpoint/2010/main" val="1313885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1531/34 USNA Preliminary Application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325" y="1600200"/>
            <a:ext cx="8019350" cy="4525963"/>
          </a:xfrm>
        </p:spPr>
      </p:pic>
      <p:sp>
        <p:nvSpPr>
          <p:cNvPr id="8" name="TextBox 5"/>
          <p:cNvSpPr txBox="1"/>
          <p:nvPr/>
        </p:nvSpPr>
        <p:spPr>
          <a:xfrm>
            <a:off x="6781800" y="1676400"/>
            <a:ext cx="1600200" cy="427355"/>
          </a:xfrm>
          <a:prstGeom prst="rect">
            <a:avLst/>
          </a:prstGeom>
          <a:noFill/>
          <a:ln w="57150">
            <a:solidFill>
              <a:srgbClr val="00B0F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OMB Symbol</a:t>
            </a:r>
            <a:endParaRPr lang="en-US" sz="1200">
              <a:effectLst/>
              <a:latin typeface="Times New Roman"/>
              <a:ea typeface="Times New Roman"/>
            </a:endParaRPr>
          </a:p>
        </p:txBody>
      </p:sp>
      <p:sp>
        <p:nvSpPr>
          <p:cNvPr id="9" name="TextBox 5"/>
          <p:cNvSpPr txBox="1"/>
          <p:nvPr/>
        </p:nvSpPr>
        <p:spPr>
          <a:xfrm rot="10800000" flipV="1">
            <a:off x="914400" y="2286000"/>
            <a:ext cx="7028180" cy="250826"/>
          </a:xfrm>
          <a:prstGeom prst="rect">
            <a:avLst/>
          </a:prstGeom>
          <a:noFill/>
          <a:ln w="57150">
            <a:solidFill>
              <a:srgbClr val="FF0000"/>
            </a:solidFill>
          </a:ln>
        </p:spPr>
        <p:txBody>
          <a:bodyPr wrap="square" rtlCol="0" anchor="ctr">
            <a:noAutofit/>
          </a:bodyPr>
          <a:lstStyle/>
          <a:p>
            <a:pPr marL="0" marR="0" algn="ctr">
              <a:spcBef>
                <a:spcPts val="0"/>
              </a:spcBef>
              <a:spcAft>
                <a:spcPts val="0"/>
              </a:spcAft>
            </a:pPr>
            <a:r>
              <a:rPr lang="en-US" sz="1800" kern="1200" dirty="0">
                <a:solidFill>
                  <a:srgbClr val="000000"/>
                </a:solidFill>
                <a:effectLst/>
                <a:latin typeface="Calibri"/>
                <a:ea typeface="Times New Roman"/>
                <a:cs typeface="Times New Roman"/>
              </a:rPr>
              <a:t>Privacy Act Statement</a:t>
            </a:r>
            <a:endParaRPr lang="en-US" sz="1200" dirty="0">
              <a:effectLst/>
              <a:latin typeface="Times New Roman"/>
              <a:ea typeface="Times New Roman"/>
            </a:endParaRPr>
          </a:p>
        </p:txBody>
      </p:sp>
    </p:spTree>
    <p:extLst>
      <p:ext uri="{BB962C8B-B14F-4D97-AF65-F5344CB8AC3E}">
        <p14:creationId xmlns:p14="http://schemas.microsoft.com/office/powerpoint/2010/main" val="682760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Recommendation</a:t>
            </a:r>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1236"/>
            <a:ext cx="880110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4"/>
          <p:cNvSpPr txBox="1"/>
          <p:nvPr/>
        </p:nvSpPr>
        <p:spPr>
          <a:xfrm>
            <a:off x="762000" y="4572000"/>
            <a:ext cx="6629400" cy="427355"/>
          </a:xfrm>
          <a:prstGeom prst="rect">
            <a:avLst/>
          </a:prstGeom>
          <a:noFill/>
          <a:ln w="57150">
            <a:solidFill>
              <a:srgbClr val="92D05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Agency Disclosure Notice</a:t>
            </a:r>
            <a:endParaRPr lang="en-US" sz="1200">
              <a:effectLst/>
              <a:latin typeface="Times New Roman"/>
              <a:ea typeface="Times New Roman"/>
            </a:endParaRPr>
          </a:p>
        </p:txBody>
      </p:sp>
    </p:spTree>
    <p:extLst>
      <p:ext uri="{BB962C8B-B14F-4D97-AF65-F5344CB8AC3E}">
        <p14:creationId xmlns:p14="http://schemas.microsoft.com/office/powerpoint/2010/main" val="3724220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Recommendation</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16556"/>
            <a:ext cx="990600" cy="198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094" y="2920759"/>
            <a:ext cx="71437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0"/>
            <a:ext cx="891540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846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Recommendation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67075"/>
            <a:ext cx="714375" cy="16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63" y="2590800"/>
            <a:ext cx="903922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1345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Recommendation</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70093"/>
            <a:ext cx="666750"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770093"/>
            <a:ext cx="666750"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13" y="1828800"/>
            <a:ext cx="8867775"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5"/>
          <p:cNvSpPr txBox="1"/>
          <p:nvPr/>
        </p:nvSpPr>
        <p:spPr>
          <a:xfrm>
            <a:off x="7086600" y="2057400"/>
            <a:ext cx="1600200" cy="427355"/>
          </a:xfrm>
          <a:prstGeom prst="rect">
            <a:avLst/>
          </a:prstGeom>
          <a:noFill/>
          <a:ln w="57150">
            <a:solidFill>
              <a:srgbClr val="00B0F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OMB Symbol</a:t>
            </a:r>
            <a:endParaRPr lang="en-US" sz="1200">
              <a:effectLst/>
              <a:latin typeface="Times New Roman"/>
              <a:ea typeface="Times New Roman"/>
            </a:endParaRPr>
          </a:p>
        </p:txBody>
      </p:sp>
      <p:sp>
        <p:nvSpPr>
          <p:cNvPr id="9" name="TextBox 5"/>
          <p:cNvSpPr txBox="1"/>
          <p:nvPr/>
        </p:nvSpPr>
        <p:spPr>
          <a:xfrm>
            <a:off x="2122805" y="2428537"/>
            <a:ext cx="4898390" cy="427355"/>
          </a:xfrm>
          <a:prstGeom prst="rect">
            <a:avLst/>
          </a:prstGeom>
          <a:noFill/>
          <a:ln w="57150">
            <a:solidFill>
              <a:srgbClr val="FF0000"/>
            </a:solidFill>
          </a:ln>
        </p:spPr>
        <p:txBody>
          <a:bodyPr wrap="square" rtlCol="0" anchor="ctr">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Privacy Act Statement</a:t>
            </a:r>
            <a:endParaRPr lang="en-US" sz="1200">
              <a:effectLst/>
              <a:latin typeface="Times New Roman"/>
              <a:ea typeface="Times New Roman"/>
            </a:endParaRPr>
          </a:p>
        </p:txBody>
      </p:sp>
    </p:spTree>
    <p:extLst>
      <p:ext uri="{BB962C8B-B14F-4D97-AF65-F5344CB8AC3E}">
        <p14:creationId xmlns:p14="http://schemas.microsoft.com/office/powerpoint/2010/main" val="35100832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Recommendation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79523"/>
            <a:ext cx="8229600" cy="3567316"/>
          </a:xfrm>
        </p:spPr>
      </p:pic>
      <p:sp>
        <p:nvSpPr>
          <p:cNvPr id="5" name="TextBox 4"/>
          <p:cNvSpPr txBox="1"/>
          <p:nvPr/>
        </p:nvSpPr>
        <p:spPr>
          <a:xfrm>
            <a:off x="990600" y="4724400"/>
            <a:ext cx="6629400" cy="427355"/>
          </a:xfrm>
          <a:prstGeom prst="rect">
            <a:avLst/>
          </a:prstGeom>
          <a:noFill/>
          <a:ln w="57150">
            <a:solidFill>
              <a:srgbClr val="92D05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Agency Disclosure Notice</a:t>
            </a:r>
            <a:endParaRPr lang="en-US" sz="1200">
              <a:effectLst/>
              <a:latin typeface="Times New Roman"/>
              <a:ea typeface="Times New Roman"/>
            </a:endParaRPr>
          </a:p>
        </p:txBody>
      </p:sp>
    </p:spTree>
    <p:extLst>
      <p:ext uri="{BB962C8B-B14F-4D97-AF65-F5344CB8AC3E}">
        <p14:creationId xmlns:p14="http://schemas.microsoft.com/office/powerpoint/2010/main" val="3501243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1110/15 Candidate Academic Information/Request for Transcript</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97852"/>
            <a:ext cx="1295400" cy="24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518139"/>
            <a:ext cx="666750"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600200"/>
            <a:ext cx="889635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99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1110/15 Candidate Academic Information/Request for Transcript</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71800"/>
            <a:ext cx="6572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209800"/>
            <a:ext cx="6572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887730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1419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1110/15 Candidate Academic Information/Request for Transcript</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2082613"/>
            <a:ext cx="1066799" cy="256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167778"/>
            <a:ext cx="96202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8839200"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5"/>
          <p:cNvSpPr txBox="1"/>
          <p:nvPr/>
        </p:nvSpPr>
        <p:spPr>
          <a:xfrm>
            <a:off x="7162800" y="1881971"/>
            <a:ext cx="1600200" cy="427355"/>
          </a:xfrm>
          <a:prstGeom prst="rect">
            <a:avLst/>
          </a:prstGeom>
          <a:noFill/>
          <a:ln w="57150">
            <a:solidFill>
              <a:srgbClr val="00B0F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OMB Symbol</a:t>
            </a:r>
            <a:endParaRPr lang="en-US" sz="1200">
              <a:effectLst/>
              <a:latin typeface="Times New Roman"/>
              <a:ea typeface="Times New Roman"/>
            </a:endParaRPr>
          </a:p>
        </p:txBody>
      </p:sp>
      <p:sp>
        <p:nvSpPr>
          <p:cNvPr id="11" name="TextBox 5"/>
          <p:cNvSpPr txBox="1"/>
          <p:nvPr/>
        </p:nvSpPr>
        <p:spPr>
          <a:xfrm>
            <a:off x="2362200" y="2309326"/>
            <a:ext cx="4898390" cy="427355"/>
          </a:xfrm>
          <a:prstGeom prst="rect">
            <a:avLst/>
          </a:prstGeom>
          <a:noFill/>
          <a:ln w="57150">
            <a:solidFill>
              <a:srgbClr val="FF0000"/>
            </a:solidFill>
          </a:ln>
        </p:spPr>
        <p:txBody>
          <a:bodyPr wrap="square" rtlCol="0" anchor="ctr">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Privacy Act Statement</a:t>
            </a:r>
            <a:endParaRPr lang="en-US" sz="1200">
              <a:effectLst/>
              <a:latin typeface="Times New Roman"/>
              <a:ea typeface="Times New Roman"/>
            </a:endParaRPr>
          </a:p>
        </p:txBody>
      </p:sp>
    </p:spTree>
    <p:extLst>
      <p:ext uri="{BB962C8B-B14F-4D97-AF65-F5344CB8AC3E}">
        <p14:creationId xmlns:p14="http://schemas.microsoft.com/office/powerpoint/2010/main" val="15844010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1110/15 Candidate Academic Information/Request for Transcript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5265"/>
            <a:ext cx="8229600" cy="4515832"/>
          </a:xfrm>
        </p:spPr>
      </p:pic>
      <p:sp>
        <p:nvSpPr>
          <p:cNvPr id="6" name="TextBox 4"/>
          <p:cNvSpPr txBox="1"/>
          <p:nvPr/>
        </p:nvSpPr>
        <p:spPr>
          <a:xfrm>
            <a:off x="1143000" y="5105400"/>
            <a:ext cx="6629400" cy="427355"/>
          </a:xfrm>
          <a:prstGeom prst="rect">
            <a:avLst/>
          </a:prstGeom>
          <a:noFill/>
          <a:ln w="57150">
            <a:solidFill>
              <a:srgbClr val="92D05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Agency Disclosure Notice</a:t>
            </a:r>
            <a:endParaRPr lang="en-US" sz="1200">
              <a:effectLst/>
              <a:latin typeface="Times New Roman"/>
              <a:ea typeface="Times New Roman"/>
            </a:endParaRPr>
          </a:p>
        </p:txBody>
      </p:sp>
    </p:spTree>
    <p:extLst>
      <p:ext uri="{BB962C8B-B14F-4D97-AF65-F5344CB8AC3E}">
        <p14:creationId xmlns:p14="http://schemas.microsoft.com/office/powerpoint/2010/main" val="24804010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1110/92 Request for Information Application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600200"/>
            <a:ext cx="7851859" cy="4525963"/>
          </a:xfrm>
        </p:spPr>
      </p:pic>
      <p:sp>
        <p:nvSpPr>
          <p:cNvPr id="5" name="TextBox 5"/>
          <p:cNvSpPr txBox="1"/>
          <p:nvPr/>
        </p:nvSpPr>
        <p:spPr>
          <a:xfrm>
            <a:off x="6781800" y="1752600"/>
            <a:ext cx="1600200" cy="427355"/>
          </a:xfrm>
          <a:prstGeom prst="rect">
            <a:avLst/>
          </a:prstGeom>
          <a:noFill/>
          <a:ln w="57150">
            <a:solidFill>
              <a:srgbClr val="00B0F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OMB Symbol</a:t>
            </a:r>
            <a:endParaRPr lang="en-US" sz="1200">
              <a:effectLst/>
              <a:latin typeface="Times New Roman"/>
              <a:ea typeface="Times New Roman"/>
            </a:endParaRPr>
          </a:p>
        </p:txBody>
      </p:sp>
      <p:sp>
        <p:nvSpPr>
          <p:cNvPr id="6" name="TextBox 5"/>
          <p:cNvSpPr txBox="1"/>
          <p:nvPr/>
        </p:nvSpPr>
        <p:spPr>
          <a:xfrm>
            <a:off x="1914786" y="2167983"/>
            <a:ext cx="4898390" cy="427355"/>
          </a:xfrm>
          <a:prstGeom prst="rect">
            <a:avLst/>
          </a:prstGeom>
          <a:noFill/>
          <a:ln w="57150">
            <a:solidFill>
              <a:srgbClr val="FF0000"/>
            </a:solidFill>
          </a:ln>
        </p:spPr>
        <p:txBody>
          <a:bodyPr wrap="square" rtlCol="0" anchor="ctr">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Privacy Act Statement</a:t>
            </a:r>
            <a:endParaRPr lang="en-US" sz="1200">
              <a:effectLst/>
              <a:latin typeface="Times New Roman"/>
              <a:ea typeface="Times New Roman"/>
            </a:endParaRPr>
          </a:p>
        </p:txBody>
      </p:sp>
    </p:spTree>
    <p:extLst>
      <p:ext uri="{BB962C8B-B14F-4D97-AF65-F5344CB8AC3E}">
        <p14:creationId xmlns:p14="http://schemas.microsoft.com/office/powerpoint/2010/main" val="845526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1531/34 USNA Preliminary Application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975" y="1600200"/>
            <a:ext cx="8000049" cy="4525963"/>
          </a:xfrm>
        </p:spPr>
      </p:pic>
    </p:spTree>
    <p:extLst>
      <p:ext uri="{BB962C8B-B14F-4D97-AF65-F5344CB8AC3E}">
        <p14:creationId xmlns:p14="http://schemas.microsoft.com/office/powerpoint/2010/main" val="29612807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1110/92 Request for Information Application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150" y="1600200"/>
            <a:ext cx="8191699" cy="4525963"/>
          </a:xfrm>
        </p:spPr>
      </p:pic>
      <p:sp>
        <p:nvSpPr>
          <p:cNvPr id="5" name="TextBox 4"/>
          <p:cNvSpPr txBox="1"/>
          <p:nvPr/>
        </p:nvSpPr>
        <p:spPr>
          <a:xfrm>
            <a:off x="1221441" y="5181600"/>
            <a:ext cx="6629400" cy="427355"/>
          </a:xfrm>
          <a:prstGeom prst="rect">
            <a:avLst/>
          </a:prstGeom>
          <a:noFill/>
          <a:ln w="57150">
            <a:solidFill>
              <a:srgbClr val="92D05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Agency Disclosure Notice</a:t>
            </a:r>
            <a:endParaRPr lang="en-US" sz="1200">
              <a:effectLst/>
              <a:latin typeface="Times New Roman"/>
              <a:ea typeface="Times New Roman"/>
            </a:endParaRPr>
          </a:p>
        </p:txBody>
      </p:sp>
    </p:spTree>
    <p:extLst>
      <p:ext uri="{BB962C8B-B14F-4D97-AF65-F5344CB8AC3E}">
        <p14:creationId xmlns:p14="http://schemas.microsoft.com/office/powerpoint/2010/main" val="30623616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Seminar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367" y="1600200"/>
            <a:ext cx="7989266" cy="4525963"/>
          </a:xfrm>
        </p:spPr>
      </p:pic>
      <p:sp>
        <p:nvSpPr>
          <p:cNvPr id="5" name="TextBox 5"/>
          <p:cNvSpPr txBox="1"/>
          <p:nvPr/>
        </p:nvSpPr>
        <p:spPr>
          <a:xfrm>
            <a:off x="6858000" y="1676400"/>
            <a:ext cx="1600200" cy="427355"/>
          </a:xfrm>
          <a:prstGeom prst="rect">
            <a:avLst/>
          </a:prstGeom>
          <a:noFill/>
          <a:ln w="57150">
            <a:solidFill>
              <a:srgbClr val="00B0F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OMB Symbol</a:t>
            </a:r>
            <a:endParaRPr lang="en-US" sz="1200">
              <a:effectLst/>
              <a:latin typeface="Times New Roman"/>
              <a:ea typeface="Times New Roman"/>
            </a:endParaRPr>
          </a:p>
        </p:txBody>
      </p:sp>
      <p:sp>
        <p:nvSpPr>
          <p:cNvPr id="6" name="TextBox 5"/>
          <p:cNvSpPr txBox="1"/>
          <p:nvPr/>
        </p:nvSpPr>
        <p:spPr>
          <a:xfrm>
            <a:off x="2122805" y="2209800"/>
            <a:ext cx="4898390" cy="427355"/>
          </a:xfrm>
          <a:prstGeom prst="rect">
            <a:avLst/>
          </a:prstGeom>
          <a:noFill/>
          <a:ln w="57150">
            <a:solidFill>
              <a:srgbClr val="FF0000"/>
            </a:solidFill>
          </a:ln>
        </p:spPr>
        <p:txBody>
          <a:bodyPr wrap="square" rtlCol="0" anchor="ctr">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Privacy Act Statement</a:t>
            </a:r>
            <a:endParaRPr lang="en-US" sz="1200">
              <a:effectLst/>
              <a:latin typeface="Times New Roman"/>
              <a:ea typeface="Times New Roman"/>
            </a:endParaRPr>
          </a:p>
        </p:txBody>
      </p:sp>
    </p:spTree>
    <p:extLst>
      <p:ext uri="{BB962C8B-B14F-4D97-AF65-F5344CB8AC3E}">
        <p14:creationId xmlns:p14="http://schemas.microsoft.com/office/powerpoint/2010/main" val="3216853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Seminar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40387"/>
            <a:ext cx="8229600" cy="4245588"/>
          </a:xfrm>
        </p:spPr>
      </p:pic>
    </p:spTree>
    <p:extLst>
      <p:ext uri="{BB962C8B-B14F-4D97-AF65-F5344CB8AC3E}">
        <p14:creationId xmlns:p14="http://schemas.microsoft.com/office/powerpoint/2010/main" val="6337575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Summer Seminar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43463"/>
            <a:ext cx="8229600" cy="4039437"/>
          </a:xfrm>
        </p:spPr>
      </p:pic>
    </p:spTree>
    <p:extLst>
      <p:ext uri="{BB962C8B-B14F-4D97-AF65-F5344CB8AC3E}">
        <p14:creationId xmlns:p14="http://schemas.microsoft.com/office/powerpoint/2010/main" val="10599241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Summer Seminar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05665"/>
            <a:ext cx="8229600" cy="4315033"/>
          </a:xfrm>
        </p:spPr>
      </p:pic>
    </p:spTree>
    <p:extLst>
      <p:ext uri="{BB962C8B-B14F-4D97-AF65-F5344CB8AC3E}">
        <p14:creationId xmlns:p14="http://schemas.microsoft.com/office/powerpoint/2010/main" val="7120895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Summer Seminar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0074"/>
            <a:ext cx="8229600" cy="4466215"/>
          </a:xfrm>
        </p:spPr>
      </p:pic>
    </p:spTree>
    <p:extLst>
      <p:ext uri="{BB962C8B-B14F-4D97-AF65-F5344CB8AC3E}">
        <p14:creationId xmlns:p14="http://schemas.microsoft.com/office/powerpoint/2010/main" val="18790254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Summer Seminar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04352"/>
            <a:ext cx="8229600" cy="4317659"/>
          </a:xfrm>
        </p:spPr>
      </p:pic>
    </p:spTree>
    <p:extLst>
      <p:ext uri="{BB962C8B-B14F-4D97-AF65-F5344CB8AC3E}">
        <p14:creationId xmlns:p14="http://schemas.microsoft.com/office/powerpoint/2010/main" val="37802226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Summer Seminar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30586"/>
            <a:ext cx="8229600" cy="4265191"/>
          </a:xfrm>
        </p:spPr>
      </p:pic>
      <p:sp>
        <p:nvSpPr>
          <p:cNvPr id="5" name="TextBox 4"/>
          <p:cNvSpPr txBox="1"/>
          <p:nvPr/>
        </p:nvSpPr>
        <p:spPr>
          <a:xfrm>
            <a:off x="762000" y="5105400"/>
            <a:ext cx="6629400" cy="427355"/>
          </a:xfrm>
          <a:prstGeom prst="rect">
            <a:avLst/>
          </a:prstGeom>
          <a:noFill/>
          <a:ln w="57150">
            <a:solidFill>
              <a:srgbClr val="92D05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Agency Disclosure Notice</a:t>
            </a:r>
            <a:endParaRPr lang="en-US" sz="1200">
              <a:effectLst/>
              <a:latin typeface="Times New Roman"/>
              <a:ea typeface="Times New Roman"/>
            </a:endParaRPr>
          </a:p>
        </p:txBody>
      </p:sp>
    </p:spTree>
    <p:extLst>
      <p:ext uri="{BB962C8B-B14F-4D97-AF65-F5344CB8AC3E}">
        <p14:creationId xmlns:p14="http://schemas.microsoft.com/office/powerpoint/2010/main" val="3916702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1531/34 USNA Preliminary Application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45995"/>
            <a:ext cx="8229600" cy="4434372"/>
          </a:xfrm>
        </p:spPr>
      </p:pic>
    </p:spTree>
    <p:extLst>
      <p:ext uri="{BB962C8B-B14F-4D97-AF65-F5344CB8AC3E}">
        <p14:creationId xmlns:p14="http://schemas.microsoft.com/office/powerpoint/2010/main" val="2961280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1531/34 USNA Preliminary Application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31082"/>
            <a:ext cx="8229600" cy="2864199"/>
          </a:xfrm>
        </p:spPr>
      </p:pic>
      <p:sp>
        <p:nvSpPr>
          <p:cNvPr id="10" name="TextBox 4"/>
          <p:cNvSpPr txBox="1"/>
          <p:nvPr/>
        </p:nvSpPr>
        <p:spPr>
          <a:xfrm>
            <a:off x="457200" y="4267200"/>
            <a:ext cx="8229600" cy="369332"/>
          </a:xfrm>
          <a:prstGeom prst="rect">
            <a:avLst/>
          </a:prstGeom>
          <a:noFill/>
          <a:ln w="57150">
            <a:solidFill>
              <a:srgbClr val="92D05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Agency Disclosure Notice</a:t>
            </a:r>
            <a:endParaRPr lang="en-US" sz="1200">
              <a:effectLst/>
              <a:latin typeface="Times New Roman"/>
              <a:ea typeface="Times New Roman"/>
            </a:endParaRPr>
          </a:p>
        </p:txBody>
      </p:sp>
    </p:spTree>
    <p:extLst>
      <p:ext uri="{BB962C8B-B14F-4D97-AF65-F5344CB8AC3E}">
        <p14:creationId xmlns:p14="http://schemas.microsoft.com/office/powerpoint/2010/main" val="296128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Log In Page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770" y="1600200"/>
            <a:ext cx="7978460" cy="4525963"/>
          </a:xfrm>
        </p:spPr>
      </p:pic>
      <p:sp>
        <p:nvSpPr>
          <p:cNvPr id="5" name="TextBox 5"/>
          <p:cNvSpPr txBox="1"/>
          <p:nvPr/>
        </p:nvSpPr>
        <p:spPr>
          <a:xfrm>
            <a:off x="6781800" y="1752600"/>
            <a:ext cx="1600200" cy="427355"/>
          </a:xfrm>
          <a:prstGeom prst="rect">
            <a:avLst/>
          </a:prstGeom>
          <a:noFill/>
          <a:ln w="57150">
            <a:solidFill>
              <a:srgbClr val="00B0F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OMB Symbol</a:t>
            </a:r>
            <a:endParaRPr lang="en-US" sz="1200">
              <a:effectLst/>
              <a:latin typeface="Times New Roman"/>
              <a:ea typeface="Times New Roman"/>
            </a:endParaRPr>
          </a:p>
        </p:txBody>
      </p:sp>
      <p:sp>
        <p:nvSpPr>
          <p:cNvPr id="6" name="TextBox 5"/>
          <p:cNvSpPr txBox="1"/>
          <p:nvPr/>
        </p:nvSpPr>
        <p:spPr>
          <a:xfrm>
            <a:off x="609600" y="3648634"/>
            <a:ext cx="4898390" cy="427355"/>
          </a:xfrm>
          <a:prstGeom prst="rect">
            <a:avLst/>
          </a:prstGeom>
          <a:noFill/>
          <a:ln w="57150">
            <a:solidFill>
              <a:srgbClr val="FF0000"/>
            </a:solidFill>
          </a:ln>
        </p:spPr>
        <p:txBody>
          <a:bodyPr wrap="square" rtlCol="0" anchor="ctr">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Privacy Act Statement</a:t>
            </a:r>
            <a:endParaRPr lang="en-US" sz="1200">
              <a:effectLst/>
              <a:latin typeface="Times New Roman"/>
              <a:ea typeface="Times New Roman"/>
            </a:endParaRPr>
          </a:p>
        </p:txBody>
      </p:sp>
      <p:sp>
        <p:nvSpPr>
          <p:cNvPr id="7" name="TextBox 4"/>
          <p:cNvSpPr txBox="1"/>
          <p:nvPr/>
        </p:nvSpPr>
        <p:spPr>
          <a:xfrm>
            <a:off x="609600" y="4191000"/>
            <a:ext cx="6629400" cy="427355"/>
          </a:xfrm>
          <a:prstGeom prst="rect">
            <a:avLst/>
          </a:prstGeom>
          <a:noFill/>
          <a:ln w="57150">
            <a:solidFill>
              <a:srgbClr val="92D050"/>
            </a:solidFill>
          </a:ln>
        </p:spPr>
        <p:txBody>
          <a:bodyPr wrap="square" rtlCol="0">
            <a:spAutoFit/>
          </a:bodyPr>
          <a:lstStyle/>
          <a:p>
            <a:pPr marL="0" marR="0" algn="ctr">
              <a:spcBef>
                <a:spcPts val="0"/>
              </a:spcBef>
              <a:spcAft>
                <a:spcPts val="0"/>
              </a:spcAft>
            </a:pPr>
            <a:r>
              <a:rPr lang="en-US" sz="1800" kern="1200">
                <a:solidFill>
                  <a:srgbClr val="000000"/>
                </a:solidFill>
                <a:effectLst/>
                <a:latin typeface="Calibri"/>
                <a:ea typeface="Times New Roman"/>
                <a:cs typeface="Times New Roman"/>
              </a:rPr>
              <a:t>Agency Disclosure Notice</a:t>
            </a:r>
            <a:endParaRPr lang="en-US" sz="1200">
              <a:effectLst/>
              <a:latin typeface="Times New Roman"/>
              <a:ea typeface="Times New Roman"/>
            </a:endParaRPr>
          </a:p>
        </p:txBody>
      </p:sp>
    </p:spTree>
    <p:extLst>
      <p:ext uri="{BB962C8B-B14F-4D97-AF65-F5344CB8AC3E}">
        <p14:creationId xmlns:p14="http://schemas.microsoft.com/office/powerpoint/2010/main" val="885546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DA7296EEFF0B44B6E9065A57269559" ma:contentTypeVersion="5" ma:contentTypeDescription="Create a new document." ma:contentTypeScope="" ma:versionID="ca2da2275ae02e9f7c722f54d45328b7">
  <xsd:schema xmlns:xsd="http://www.w3.org/2001/XMLSchema" xmlns:xs="http://www.w3.org/2001/XMLSchema" xmlns:p="http://schemas.microsoft.com/office/2006/metadata/properties" xmlns:ns2="4f06cbb4-5319-44a1-b73c-03442379dfaa" xmlns:ns3="456AF0B4-47B6-441D-9D5F-F64341D14F81" targetNamespace="http://schemas.microsoft.com/office/2006/metadata/properties" ma:root="true" ma:fieldsID="afbeacf2056132aeb119d98122ac895d" ns2:_="" ns3:_="">
    <xsd:import namespace="4f06cbb4-5319-44a1-b73c-03442379dfaa"/>
    <xsd:import namespace="456AF0B4-47B6-441D-9D5F-F64341D14F81"/>
    <xsd:element name="properties">
      <xsd:complexType>
        <xsd:sequence>
          <xsd:element name="documentManagement">
            <xsd:complexType>
              <xsd:all>
                <xsd:element ref="ns2:_dlc_DocId" minOccurs="0"/>
                <xsd:element ref="ns2:_dlc_DocIdUrl" minOccurs="0"/>
                <xsd:element ref="ns2:_dlc_DocIdPersistId" minOccurs="0"/>
                <xsd:element ref="ns3:DocumentTyp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6cbb4-5319-44a1-b73c-03442379dfa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56AF0B4-47B6-441D-9D5F-F64341D14F81" elementFormDefault="qualified">
    <xsd:import namespace="http://schemas.microsoft.com/office/2006/documentManagement/types"/>
    <xsd:import namespace="http://schemas.microsoft.com/office/infopath/2007/PartnerControls"/>
    <xsd:element name="DocumentTypes" ma:index="11" nillable="true" ma:displayName="Document Types" ma:description="Document Types" ma:format="Dropdown" ma:internalName="DocumentTypes">
      <xsd:simpleType>
        <xsd:restriction base="dms:Choice">
          <xsd:enumeration value="Final Document"/>
          <xsd:enumeration value="60 Day Template"/>
          <xsd:enumeration value="60 Day Notice"/>
          <xsd:enumeration value="Supporting Statements Part A"/>
          <xsd:enumeration value="Supporting Statements Part B"/>
          <xsd:enumeration value="OMB 83-I Form"/>
          <xsd:enumeration value="30 Day Notice"/>
          <xsd:enumeration value="Collection Instrument"/>
          <xsd:enumeration value="Coordinations/Supplemental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DocumentTypes xmlns="456AF0B4-47B6-441D-9D5F-F64341D14F81" xsi:nil="true"/>
    <_dlc_DocId xmlns="4f06cbb4-5319-44a1-b73c-03442379dfaa">TH3QXZ4CCXAT-18-667</_dlc_DocId>
    <_dlc_DocIdUrl xmlns="4f06cbb4-5319-44a1-b73c-03442379dfaa">
      <Url>https://eitsdext.osd.mil/sites/dodiic/_layouts/DocIdRedir.aspx?ID=TH3QXZ4CCXAT-18-667</Url>
      <Description>TH3QXZ4CCXAT-18-667</Description>
    </_dlc_DocIdUrl>
  </documentManagement>
</p:properties>
</file>

<file path=customXml/itemProps1.xml><?xml version="1.0" encoding="utf-8"?>
<ds:datastoreItem xmlns:ds="http://schemas.openxmlformats.org/officeDocument/2006/customXml" ds:itemID="{9855E45A-1BE9-43B0-8E72-77CBA13DB156}"/>
</file>

<file path=customXml/itemProps2.xml><?xml version="1.0" encoding="utf-8"?>
<ds:datastoreItem xmlns:ds="http://schemas.openxmlformats.org/officeDocument/2006/customXml" ds:itemID="{FDDAE752-FBA4-4EB3-9EC9-DB7B630A15AE}"/>
</file>

<file path=customXml/itemProps3.xml><?xml version="1.0" encoding="utf-8"?>
<ds:datastoreItem xmlns:ds="http://schemas.openxmlformats.org/officeDocument/2006/customXml" ds:itemID="{E21A47F2-0799-4D50-ADF5-579F1B833483}"/>
</file>

<file path=customXml/itemProps4.xml><?xml version="1.0" encoding="utf-8"?>
<ds:datastoreItem xmlns:ds="http://schemas.openxmlformats.org/officeDocument/2006/customXml" ds:itemID="{FAEF3F22-9C90-4519-B910-2CA4F67BC6CF}"/>
</file>

<file path=docProps/app.xml><?xml version="1.0" encoding="utf-8"?>
<Properties xmlns="http://schemas.openxmlformats.org/officeDocument/2006/extended-properties" xmlns:vt="http://schemas.openxmlformats.org/officeDocument/2006/docPropsVTypes">
  <TotalTime>526</TotalTime>
  <Words>938</Words>
  <Application>Microsoft Office PowerPoint</Application>
  <PresentationFormat>On-screen Show (4:3)</PresentationFormat>
  <Paragraphs>114</Paragraphs>
  <Slides>67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Calibri</vt:lpstr>
      <vt:lpstr>Times New Roman</vt:lpstr>
      <vt:lpstr>Office Theme</vt:lpstr>
      <vt:lpstr>OMB:  0703-0036 EXP: XX XXXX  </vt:lpstr>
      <vt:lpstr>Privacy Act Statement</vt:lpstr>
      <vt:lpstr>OMB Symbol</vt:lpstr>
      <vt:lpstr>Agency Disclosure Notice</vt:lpstr>
      <vt:lpstr>1531/34 USNA Preliminary Application</vt:lpstr>
      <vt:lpstr>1531/34 USNA Preliminary Application</vt:lpstr>
      <vt:lpstr>1531/34 USNA Preliminary Application</vt:lpstr>
      <vt:lpstr>1531/34 USNA Preliminary Application</vt:lpstr>
      <vt:lpstr>Candidate Log In Page</vt:lpstr>
      <vt:lpstr>Candidate Information System Page</vt:lpstr>
      <vt:lpstr>Candidate Information System Page</vt:lpstr>
      <vt:lpstr>Candidate Information System Candidate Update Module</vt:lpstr>
      <vt:lpstr>Personal Data Record  Personal Information</vt:lpstr>
      <vt:lpstr>Personal Data Record Schools Attended</vt:lpstr>
      <vt:lpstr>Personal Data Record Prior Service</vt:lpstr>
      <vt:lpstr>1110/12 Personal Data Record Police Record/School Probations</vt:lpstr>
      <vt:lpstr>1110/12 Personal Data Record Police Record/School Probations</vt:lpstr>
      <vt:lpstr>1110/12 Personal Data Record Father/Stepfather Information</vt:lpstr>
      <vt:lpstr>1110/12 Personal Data Record Father/Stepfather Information</vt:lpstr>
      <vt:lpstr>1110/12 Personal Data Record Mother/Stepmother Information</vt:lpstr>
      <vt:lpstr>1110/12 Personal Data Record Mother/Stepmother Information</vt:lpstr>
      <vt:lpstr>1110/12 Personal Data Record Sibling Information</vt:lpstr>
      <vt:lpstr>1110/12 Personal Data Record Current Studies</vt:lpstr>
      <vt:lpstr>1110/12 Personal Data Record Current Studies</vt:lpstr>
      <vt:lpstr>1110/12 Personal Data Record Academic Interest</vt:lpstr>
      <vt:lpstr>1110/12 Personal Data Record Language Skills</vt:lpstr>
      <vt:lpstr>1110/12 Personal Data Record Additional Information</vt:lpstr>
      <vt:lpstr>1110/12 Personal Data Record Additional Information</vt:lpstr>
      <vt:lpstr>1110/12 Personal Data Record Personal Statement</vt:lpstr>
      <vt:lpstr>1110/12 Personal Data Record Summary/Submission</vt:lpstr>
      <vt:lpstr>1110/12 Personal Data Record Summary/Submission</vt:lpstr>
      <vt:lpstr>1110/12 Personal Data Record Summary/Submission</vt:lpstr>
      <vt:lpstr>1110/12 Personal Data Record Summary/Submission</vt:lpstr>
      <vt:lpstr>1110/12 Personal Data Record Summary/Submission</vt:lpstr>
      <vt:lpstr>1110/91 Candidate Fitness Assessment</vt:lpstr>
      <vt:lpstr>1110/91 Candidate Fitness Assessment</vt:lpstr>
      <vt:lpstr>1110/91 Candidate Fitness Assessment</vt:lpstr>
      <vt:lpstr>1110/11 Candidate Activities Record</vt:lpstr>
      <vt:lpstr>1110/11 Candidate Activities Record</vt:lpstr>
      <vt:lpstr>1110/11 Candidate Activities Record</vt:lpstr>
      <vt:lpstr>1110/11 Candidate Activities Record</vt:lpstr>
      <vt:lpstr>1110/11 Candidate Activities Record</vt:lpstr>
      <vt:lpstr>1110/11 Candidate Activities Record</vt:lpstr>
      <vt:lpstr>1110/11 Candidate Activities Record Verification Email</vt:lpstr>
      <vt:lpstr>1110/11 Candidate Activities Record Verification</vt:lpstr>
      <vt:lpstr>1110/11 Candidate Activities Record Verification</vt:lpstr>
      <vt:lpstr>English Recommendation</vt:lpstr>
      <vt:lpstr>English Recommendation</vt:lpstr>
      <vt:lpstr>English Recommendation</vt:lpstr>
      <vt:lpstr>English Recommendation</vt:lpstr>
      <vt:lpstr>Math Recommendation</vt:lpstr>
      <vt:lpstr>Math Recommendation</vt:lpstr>
      <vt:lpstr>Math Recommendation</vt:lpstr>
      <vt:lpstr>Math Recommendation</vt:lpstr>
      <vt:lpstr>1110/15 Candidate Academic Information/Request for Transcript</vt:lpstr>
      <vt:lpstr>1110/15 Candidate Academic Information/Request for Transcript</vt:lpstr>
      <vt:lpstr>1110/15 Candidate Academic Information/Request for Transcript</vt:lpstr>
      <vt:lpstr>1110/15 Candidate Academic Information/Request for Transcript</vt:lpstr>
      <vt:lpstr>1110/92 Request for Information Application</vt:lpstr>
      <vt:lpstr>1110/92 Request for Information Application</vt:lpstr>
      <vt:lpstr>Summer Seminar</vt:lpstr>
      <vt:lpstr>Summer Seminar</vt:lpstr>
      <vt:lpstr>Summer Seminar</vt:lpstr>
      <vt:lpstr>Summer Seminar</vt:lpstr>
      <vt:lpstr>Summer Seminar</vt:lpstr>
      <vt:lpstr>Summer Seminar</vt:lpstr>
      <vt:lpstr>Summer Seminar</vt:lpstr>
    </vt:vector>
  </TitlesOfParts>
  <Company>USNA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OMB 0703-0036</dc:title>
  <dc:creator>Windows User</dc:creator>
  <cp:lastModifiedBy>Campbell, Shannon C CIV USNA Annapolis</cp:lastModifiedBy>
  <cp:revision>44</cp:revision>
  <dcterms:created xsi:type="dcterms:W3CDTF">2014-08-26T19:31:10Z</dcterms:created>
  <dcterms:modified xsi:type="dcterms:W3CDTF">2016-10-24T14:03:44Z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0x01010059DA7296EEFF0B44B6E9065A57269559</vt:lpwstr>
  </property>
  <property fmtid="{D5CDD505-2E9C-101B-9397-08002B2CF9AE}" pid="3" name="_dlc_DocIdItemGuid">
    <vt:lpwstr>999e6703-d24f-4661-86df-d1dca3878ce9</vt:lpwstr>
  </property>
</Properties>
</file>