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0" r:id="rId2"/>
  </p:sldMasterIdLst>
  <p:notesMasterIdLst>
    <p:notesMasterId r:id="rId23"/>
  </p:notesMasterIdLst>
  <p:sldIdLst>
    <p:sldId id="256" r:id="rId3"/>
    <p:sldId id="414" r:id="rId4"/>
    <p:sldId id="415" r:id="rId5"/>
    <p:sldId id="416" r:id="rId6"/>
    <p:sldId id="417" r:id="rId7"/>
    <p:sldId id="418" r:id="rId8"/>
    <p:sldId id="293" r:id="rId9"/>
    <p:sldId id="398" r:id="rId10"/>
    <p:sldId id="427" r:id="rId11"/>
    <p:sldId id="434" r:id="rId12"/>
    <p:sldId id="419" r:id="rId13"/>
    <p:sldId id="431" r:id="rId14"/>
    <p:sldId id="433" r:id="rId15"/>
    <p:sldId id="294" r:id="rId16"/>
    <p:sldId id="412" r:id="rId17"/>
    <p:sldId id="432" r:id="rId18"/>
    <p:sldId id="344" r:id="rId19"/>
    <p:sldId id="435" r:id="rId20"/>
    <p:sldId id="436" r:id="rId21"/>
    <p:sldId id="347" r:id="rId22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496"/>
    <a:srgbClr val="D5D500"/>
    <a:srgbClr val="06588E"/>
    <a:srgbClr val="3F86B7"/>
    <a:srgbClr val="216EA1"/>
    <a:srgbClr val="5194C4"/>
    <a:srgbClr val="3C83B5"/>
    <a:srgbClr val="3B82B4"/>
    <a:srgbClr val="4086B8"/>
    <a:srgbClr val="579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3" autoAdjust="0"/>
    <p:restoredTop sz="88450" autoAdjust="0"/>
  </p:normalViewPr>
  <p:slideViewPr>
    <p:cSldViewPr snapToGrid="0">
      <p:cViewPr varScale="1">
        <p:scale>
          <a:sx n="133" d="100"/>
          <a:sy n="133" d="100"/>
        </p:scale>
        <p:origin x="992" y="192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7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B2503-C7DF-B743-A1CD-DD6A5F84B84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C805B1-5CCF-F64B-89F2-533C26FB2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206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Swedish Institute for Communicable Disease Control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05B1-5CCF-F64B-89F2-533C26FB23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89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Swedish Institute for Communicable Disease Control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C805B1-5CCF-F64B-89F2-533C26FB236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893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DA38C3-7FB8-49FE-9DBF-0E5879705D24}" type="slidenum">
              <a:rPr lang="en-US"/>
              <a:pPr/>
              <a:t>10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>
                <a:latin typeface="Times New Roman" pitchFamily="18" charset="0"/>
              </a:rPr>
              <a:t>Antibiotics</a:t>
            </a:r>
            <a:r>
              <a:rPr lang="en-US" baseline="0" dirty="0">
                <a:latin typeface="Times New Roman" pitchFamily="18" charset="0"/>
              </a:rPr>
              <a:t> are wonderful drugs that can be extremely useful; however, like all medications, they have a downside …</a:t>
            </a:r>
          </a:p>
          <a:p>
            <a:r>
              <a:rPr lang="en-US" baseline="0" dirty="0">
                <a:latin typeface="Times New Roman" pitchFamily="18" charset="0"/>
              </a:rPr>
              <a:t>Adverse effects of antibiotics bring children to the ED commonly – rates comparable to warfarin, digoxin, and insulin</a:t>
            </a:r>
          </a:p>
          <a:p>
            <a:r>
              <a:rPr lang="en-US" baseline="0" dirty="0">
                <a:latin typeface="Times New Roman" pitchFamily="18" charset="0"/>
              </a:rPr>
              <a:t>Use – and overuse – drives resistance, and antibiotic-resistant infections cause harm (both morbidity and mortality)</a:t>
            </a:r>
          </a:p>
          <a:p>
            <a:r>
              <a:rPr lang="en-US" baseline="0" dirty="0">
                <a:latin typeface="Times New Roman" pitchFamily="18" charset="0"/>
              </a:rPr>
              <a:t>And they cost money – CDC estimates $20 billion in excess healthcare costs; 8 million extra days (US)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>
                <a:latin typeface="Times New Roman" pitchFamily="18" charset="0"/>
              </a:rPr>
              <a:t>All of this emphasized the need to use antibiotics judiciously, and, ultimately, </a:t>
            </a:r>
            <a:r>
              <a:rPr lang="en-US" dirty="0"/>
              <a:t>the call for ASPs</a:t>
            </a:r>
          </a:p>
          <a:p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To summarize ...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ECD481-671F-D644-AAD8-611264174C8E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8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8" y="402021"/>
            <a:ext cx="8087917" cy="2376652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1"/>
            <a:ext cx="8087916" cy="1243724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footer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7068" y="657225"/>
            <a:ext cx="4959446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708342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637068" y="1668955"/>
            <a:ext cx="4960754" cy="246949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30461"/>
            <a:ext cx="8115300" cy="1130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85775" y="1514475"/>
            <a:ext cx="8114109" cy="2541204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89691"/>
            <a:ext cx="8086931" cy="206313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775" y="2459421"/>
            <a:ext cx="8098550" cy="1596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762" y="485775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5138" y="2743557"/>
            <a:ext cx="7199915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5" y="241425"/>
            <a:ext cx="8116951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1655380"/>
            <a:ext cx="8087918" cy="2506718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257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9387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46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713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88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1333" y="267576"/>
            <a:ext cx="8082991" cy="11303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Disclosures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70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340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80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14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5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94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08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33" y="267576"/>
            <a:ext cx="8099742" cy="1130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8" y="1514475"/>
            <a:ext cx="8087917" cy="2635798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87064"/>
            <a:ext cx="8059342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2130316"/>
            <a:ext cx="8094813" cy="19608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34" y="267576"/>
            <a:ext cx="8106639" cy="1130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1514476"/>
            <a:ext cx="40509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549" y="1514475"/>
            <a:ext cx="3894863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774" y="220279"/>
            <a:ext cx="8063077" cy="11303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753" y="1519408"/>
            <a:ext cx="3935879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8" y="2117512"/>
            <a:ext cx="3909069" cy="208005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767" y="1519408"/>
            <a:ext cx="3961101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84997" y="2117512"/>
            <a:ext cx="3951608" cy="208005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34" y="267576"/>
            <a:ext cx="8099742" cy="11303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3282389" cy="1022381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3282389" cy="244562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 flipH="1">
            <a:off x="6551563" y="161925"/>
            <a:ext cx="2581274" cy="2581275"/>
          </a:xfrm>
          <a:prstGeom prst="line">
            <a:avLst/>
          </a:prstGeom>
          <a:ln w="3175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5630812" y="180975"/>
            <a:ext cx="3527424" cy="3527425"/>
          </a:xfrm>
          <a:prstGeom prst="line">
            <a:avLst/>
          </a:prstGeom>
          <a:ln w="1270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6476552" y="285750"/>
            <a:ext cx="2679700" cy="2679700"/>
          </a:xfrm>
          <a:prstGeom prst="line">
            <a:avLst/>
          </a:prstGeom>
          <a:ln w="1270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7220693" y="0"/>
            <a:ext cx="1943100" cy="1943100"/>
          </a:xfrm>
          <a:prstGeom prst="line">
            <a:avLst/>
          </a:prstGeom>
          <a:ln w="1270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6211024" y="0"/>
            <a:ext cx="1402178" cy="1402178"/>
          </a:xfrm>
          <a:prstGeom prst="line">
            <a:avLst/>
          </a:prstGeom>
          <a:ln w="1270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286034" y="0"/>
            <a:ext cx="1179927" cy="1179928"/>
          </a:xfrm>
          <a:prstGeom prst="line">
            <a:avLst/>
          </a:prstGeom>
          <a:ln w="3175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6668226" y="0"/>
            <a:ext cx="1230727" cy="1230728"/>
          </a:xfrm>
          <a:prstGeom prst="line">
            <a:avLst/>
          </a:prstGeom>
          <a:ln w="3175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345227" y="0"/>
            <a:ext cx="2432050" cy="2432051"/>
          </a:xfrm>
          <a:prstGeom prst="line">
            <a:avLst/>
          </a:prstGeom>
          <a:ln w="12700">
            <a:solidFill>
              <a:srgbClr val="216E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190968" y="0"/>
            <a:ext cx="1689101" cy="1689101"/>
          </a:xfrm>
          <a:prstGeom prst="line">
            <a:avLst/>
          </a:prstGeom>
          <a:ln w="12700">
            <a:solidFill>
              <a:srgbClr val="216E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1648170" y="3519"/>
            <a:ext cx="1514131" cy="1514132"/>
          </a:xfrm>
          <a:prstGeom prst="line">
            <a:avLst/>
          </a:prstGeom>
          <a:ln w="31750">
            <a:solidFill>
              <a:srgbClr val="216E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310549" y="50800"/>
            <a:ext cx="1466850" cy="1466851"/>
          </a:xfrm>
          <a:prstGeom prst="line">
            <a:avLst/>
          </a:prstGeom>
          <a:ln w="31750">
            <a:solidFill>
              <a:srgbClr val="216E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6933754" y="590550"/>
            <a:ext cx="2203449" cy="2203450"/>
          </a:xfrm>
          <a:prstGeom prst="line">
            <a:avLst/>
          </a:prstGeom>
          <a:ln w="31750">
            <a:solidFill>
              <a:srgbClr val="5194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935108" y="0"/>
            <a:ext cx="666751" cy="666751"/>
          </a:xfrm>
          <a:prstGeom prst="line">
            <a:avLst/>
          </a:prstGeom>
          <a:ln w="12700">
            <a:solidFill>
              <a:srgbClr val="216EA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1334" y="267576"/>
            <a:ext cx="8099741" cy="11303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/>
              <a:t>THIS IS MY TITLE 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444" y="1514476"/>
            <a:ext cx="8089631" cy="26121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294164"/>
            <a:ext cx="5880608" cy="608831"/>
          </a:xfrm>
          <a:prstGeom prst="rect">
            <a:avLst/>
          </a:prstGeom>
        </p:spPr>
        <p:txBody>
          <a:bodyPr vert="horz" lIns="68580" tIns="34290" rIns="68580" bIns="34290" rtlCol="0" anchor="t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60" r:id="rId10"/>
    <p:sldLayoutId id="2147483668" r:id="rId11"/>
    <p:sldLayoutId id="2147483663" r:id="rId12"/>
    <p:sldLayoutId id="2147483664" r:id="rId13"/>
    <p:sldLayoutId id="2147483665" r:id="rId14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 cap="all" baseline="0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128" userDrawn="1">
          <p15:clr>
            <a:srgbClr val="F26B43"/>
          </p15:clr>
        </p15:guide>
        <p15:guide id="2" pos="72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82736-45C7-2947-AD60-BE09DFBA6A3D}" type="datetimeFigureOut">
              <a:rPr lang="en-US" smtClean="0"/>
              <a:t>9/20/18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E9FA4-A696-B44C-A931-5E207D1E9C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solidFill>
                  <a:srgbClr val="FFFF00"/>
                </a:solidFill>
                <a:cs typeface="Arial"/>
              </a:rPr>
              <a:t>Benchmarking</a:t>
            </a:r>
            <a:br>
              <a:rPr lang="en-US" sz="4400" b="1" dirty="0">
                <a:solidFill>
                  <a:srgbClr val="FFFF00"/>
                </a:solidFill>
                <a:cs typeface="Arial"/>
              </a:rPr>
            </a:br>
            <a:r>
              <a:rPr lang="en-US" b="1" dirty="0">
                <a:solidFill>
                  <a:srgbClr val="FFFF00"/>
                </a:solidFill>
                <a:cs typeface="Arial"/>
              </a:rPr>
              <a:t>outpatient antibiotic prescribing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765" y="4220462"/>
            <a:ext cx="2237553" cy="630297"/>
          </a:xfrm>
          <a:prstGeom prst="rect">
            <a:avLst/>
          </a:prstGeom>
        </p:spPr>
      </p:pic>
      <p:pic>
        <p:nvPicPr>
          <p:cNvPr id="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63" y="4030269"/>
            <a:ext cx="1926899" cy="82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006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314450"/>
            <a:ext cx="8229600" cy="3371850"/>
          </a:xfrm>
        </p:spPr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use drives resistance</a:t>
            </a:r>
          </a:p>
          <a:p>
            <a:pPr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bacteria have shown the ability to become resistant to every antibiotic that has been developed</a:t>
            </a: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1333" y="267576"/>
            <a:ext cx="8099742" cy="11303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Adverse effects of antibiotic use</a:t>
            </a:r>
          </a:p>
        </p:txBody>
      </p:sp>
    </p:spTree>
    <p:extLst>
      <p:ext uri="{BB962C8B-B14F-4D97-AF65-F5344CB8AC3E}">
        <p14:creationId xmlns:p14="http://schemas.microsoft.com/office/powerpoint/2010/main" val="85999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2562225"/>
            <a:ext cx="12700" cy="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300" y="2562225"/>
            <a:ext cx="12700" cy="9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60" y="0"/>
            <a:ext cx="444011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512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Resistance aside</a:t>
            </a:r>
            <a:r>
              <a:rPr lang="mr-IN" sz="3600" dirty="0">
                <a:solidFill>
                  <a:srgbClr val="FFFF00"/>
                </a:solidFill>
              </a:rPr>
              <a:t>…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ea typeface="ＭＳ Ｐゴシック" charset="0"/>
                <a:cs typeface="Arial" charset="0"/>
              </a:rPr>
              <a:t>5%–25% diarrhea</a:t>
            </a:r>
          </a:p>
          <a:p>
            <a:pPr>
              <a:buFont typeface="Arial"/>
              <a:buChar char="•"/>
            </a:pPr>
            <a:r>
              <a:rPr lang="en-US" sz="2400" dirty="0">
                <a:ea typeface="ＭＳ Ｐゴシック" charset="0"/>
                <a:cs typeface="Arial" charset="0"/>
              </a:rPr>
              <a:t>1 in 1000 visit emergency department for adverse effect of antibiotic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ea typeface="ＭＳ Ｐゴシック" charset="0"/>
              </a:rPr>
              <a:t>comparable to insulin, warfarin, and digoxin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ea typeface="ＭＳ Ｐゴシック" charset="0"/>
                <a:cs typeface="Arial" charset="0"/>
              </a:rPr>
              <a:t>1 in 4000 chance that an antibiotic will prevent serious complication from ARTI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94036" y="4699342"/>
            <a:ext cx="46064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charset="0"/>
              <a:buNone/>
            </a:pPr>
            <a:r>
              <a:rPr lang="en-US" dirty="0" err="1">
                <a:latin typeface="Arial" charset="0"/>
                <a:ea typeface="ＭＳ Ｐゴシック" charset="0"/>
                <a:cs typeface="Arial" charset="0"/>
              </a:rPr>
              <a:t>Shehab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 N. CID 2008:47; Linder JA. CID 2008:47</a:t>
            </a:r>
          </a:p>
        </p:txBody>
      </p:sp>
    </p:spTree>
    <p:extLst>
      <p:ext uri="{BB962C8B-B14F-4D97-AF65-F5344CB8AC3E}">
        <p14:creationId xmlns:p14="http://schemas.microsoft.com/office/powerpoint/2010/main" val="120384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671" y="0"/>
            <a:ext cx="47777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87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31806" y="4755739"/>
            <a:ext cx="3085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 err="1">
                <a:latin typeface="Arial" pitchFamily="-84" charset="0"/>
              </a:rPr>
              <a:t>Hersh</a:t>
            </a:r>
            <a:r>
              <a:rPr lang="en-GB" dirty="0">
                <a:latin typeface="Arial" pitchFamily="-84" charset="0"/>
              </a:rPr>
              <a:t> </a:t>
            </a:r>
            <a:r>
              <a:rPr lang="en-GB" i="1" dirty="0" err="1">
                <a:latin typeface="Arial" pitchFamily="-84" charset="0"/>
              </a:rPr>
              <a:t>Pediatrics</a:t>
            </a:r>
            <a:r>
              <a:rPr lang="en-GB" dirty="0">
                <a:latin typeface="Arial" pitchFamily="-84" charset="0"/>
              </a:rPr>
              <a:t> 2011;128;1053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1333" y="267576"/>
            <a:ext cx="8099742" cy="11303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Antibiotic use for arti</a:t>
            </a:r>
            <a:r>
              <a:rPr lang="en-US" sz="3600" cap="none" dirty="0">
                <a:solidFill>
                  <a:srgbClr val="FFFF00"/>
                </a:solidFill>
              </a:rPr>
              <a:t>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2"/>
          </p:nvPr>
        </p:nvSpPr>
        <p:spPr>
          <a:xfrm>
            <a:off x="513158" y="1514475"/>
            <a:ext cx="8262026" cy="2848882"/>
          </a:xfrm>
        </p:spPr>
        <p:txBody>
          <a:bodyPr>
            <a:noAutofit/>
          </a:bodyPr>
          <a:lstStyle/>
          <a:p>
            <a:endParaRPr lang="en-US" sz="2400" dirty="0"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Arial"/>
              </a:rPr>
              <a:t>21% of all ambulatory visits for children receive an antibiotic RX</a:t>
            </a:r>
          </a:p>
          <a:p>
            <a:pPr marL="628650" lvl="1" indent="-285750">
              <a:buFont typeface="Arial"/>
              <a:buChar char="•"/>
            </a:pPr>
            <a:r>
              <a:rPr lang="en-US" sz="2300" b="1" dirty="0">
                <a:solidFill>
                  <a:srgbClr val="FFFF00"/>
                </a:solidFill>
                <a:cs typeface="Arial"/>
              </a:rPr>
              <a:t>72% for ARTI</a:t>
            </a:r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3654" y="0"/>
            <a:ext cx="2240346" cy="19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118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45" y="0"/>
            <a:ext cx="8730074" cy="289870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8843" y="3213335"/>
            <a:ext cx="8087917" cy="1335533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000" dirty="0"/>
              <a:t>diagnosis-specific rates of total and appropriate antibiotic prescribing determined based on national guidelines and regional variation</a:t>
            </a:r>
          </a:p>
          <a:p>
            <a:pPr lvl="1">
              <a:buFont typeface="Arial"/>
              <a:buChar char="•"/>
            </a:pPr>
            <a:r>
              <a:rPr lang="en-US" sz="2300" dirty="0">
                <a:cs typeface="Arial"/>
              </a:rPr>
              <a:t>30% overall reduction suggested</a:t>
            </a:r>
          </a:p>
          <a:p>
            <a:pPr lvl="1">
              <a:buFont typeface="Arial"/>
              <a:buChar char="•"/>
            </a:pPr>
            <a:r>
              <a:rPr lang="en-US" sz="2400" dirty="0">
                <a:cs typeface="Arial"/>
              </a:rPr>
              <a:t>50% for ARTIs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041" y="4730515"/>
            <a:ext cx="3327400" cy="27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110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613" y="0"/>
            <a:ext cx="3774335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5050" y="0"/>
            <a:ext cx="35379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0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What we would like to do: </a:t>
            </a:r>
          </a:p>
        </p:txBody>
      </p:sp>
      <p:sp>
        <p:nvSpPr>
          <p:cNvPr id="21508" name="Content Placeholder 4"/>
          <p:cNvSpPr>
            <a:spLocks noGrp="1"/>
          </p:cNvSpPr>
          <p:nvPr>
            <p:ph idx="1"/>
          </p:nvPr>
        </p:nvSpPr>
        <p:spPr>
          <a:xfrm>
            <a:off x="513158" y="1478122"/>
            <a:ext cx="8087917" cy="3372615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Show antibiotic prescribing rates across CHOP practices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Get YOUR FEEBACK on how best to display these data</a:t>
            </a:r>
          </a:p>
          <a:p>
            <a:pPr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Use these data to establish an achievable benchmark for antibiotic prescribing for ARTIs </a:t>
            </a:r>
          </a:p>
          <a:p>
            <a:pPr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17238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E687F74-64C9-D44E-A802-C259D9D43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223" y="0"/>
            <a:ext cx="45015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66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A95C11-4152-F348-886D-678D1674E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261" y="0"/>
            <a:ext cx="45094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0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753" y="1519406"/>
            <a:ext cx="7901247" cy="274214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sz="2400" dirty="0">
                <a:cs typeface="Arial"/>
              </a:rPr>
              <a:t>IMS Health </a:t>
            </a:r>
            <a:r>
              <a:rPr lang="en-US" sz="2400" dirty="0" err="1">
                <a:cs typeface="Arial"/>
              </a:rPr>
              <a:t>Xponent</a:t>
            </a:r>
            <a:r>
              <a:rPr lang="en-US" sz="2400" dirty="0">
                <a:cs typeface="Arial"/>
              </a:rPr>
              <a:t> database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FFFF00"/>
                </a:solidFill>
                <a:cs typeface="Arial"/>
              </a:rPr>
              <a:t>262.5 million </a:t>
            </a:r>
            <a:r>
              <a:rPr lang="en-US" sz="2400" dirty="0">
                <a:cs typeface="Arial"/>
              </a:rPr>
              <a:t>antibiotic prescriptions dispensed in 2011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cs typeface="Arial"/>
              </a:rPr>
              <a:t>842 prescriptions per 1000 persons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336" y="112889"/>
            <a:ext cx="6730607" cy="226365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TextBox 8"/>
          <p:cNvSpPr txBox="1"/>
          <p:nvPr/>
        </p:nvSpPr>
        <p:spPr>
          <a:xfrm>
            <a:off x="4745942" y="4699342"/>
            <a:ext cx="4254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Clinical Infectious Diseases </a:t>
            </a:r>
            <a:r>
              <a:rPr lang="en-US" dirty="0"/>
              <a:t>2015;60(9):1308–16</a:t>
            </a:r>
          </a:p>
        </p:txBody>
      </p:sp>
    </p:spTree>
    <p:extLst>
      <p:ext uri="{BB962C8B-B14F-4D97-AF65-F5344CB8AC3E}">
        <p14:creationId xmlns:p14="http://schemas.microsoft.com/office/powerpoint/2010/main" val="1390076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01333" y="267576"/>
            <a:ext cx="8099742" cy="741045"/>
          </a:xfrm>
          <a:prstGeom prst="rect">
            <a:avLst/>
          </a:prstGeom>
          <a:effectLst/>
        </p:spPr>
        <p:txBody>
          <a:bodyPr vert="horz" lIns="68580" tIns="34290" rIns="68580" bIns="34290" rtlCol="0" anchor="b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3600" kern="1200" cap="all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Thank you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037" y="1580378"/>
            <a:ext cx="2087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FFFF00"/>
                </a:solidFill>
              </a:rPr>
              <a:t>gerberj@chop.edu</a:t>
            </a:r>
            <a:endParaRPr lang="en-US" sz="1800" dirty="0">
              <a:solidFill>
                <a:srgbClr val="FFFF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478" y="725896"/>
            <a:ext cx="4970732" cy="441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09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1" y="74083"/>
            <a:ext cx="3005004" cy="50694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41" y="878417"/>
            <a:ext cx="2441575" cy="32554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3684" y="855134"/>
            <a:ext cx="1623483" cy="1820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42" y="4699342"/>
            <a:ext cx="4254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Clinical Infectious Diseases </a:t>
            </a:r>
            <a:r>
              <a:rPr lang="en-US" dirty="0"/>
              <a:t>2015;60(9):1308–16</a:t>
            </a:r>
          </a:p>
        </p:txBody>
      </p:sp>
    </p:spTree>
    <p:extLst>
      <p:ext uri="{BB962C8B-B14F-4D97-AF65-F5344CB8AC3E}">
        <p14:creationId xmlns:p14="http://schemas.microsoft.com/office/powerpoint/2010/main" val="547408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1" y="74083"/>
            <a:ext cx="3005004" cy="50694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41" y="878417"/>
            <a:ext cx="2441575" cy="32554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83684" y="982130"/>
            <a:ext cx="1623483" cy="1820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42" y="4699342"/>
            <a:ext cx="4254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Clinical Infectious Diseases </a:t>
            </a:r>
            <a:r>
              <a:rPr lang="en-US" dirty="0"/>
              <a:t>2015;60(9):1308–16</a:t>
            </a:r>
          </a:p>
        </p:txBody>
      </p:sp>
    </p:spTree>
    <p:extLst>
      <p:ext uri="{BB962C8B-B14F-4D97-AF65-F5344CB8AC3E}">
        <p14:creationId xmlns:p14="http://schemas.microsoft.com/office/powerpoint/2010/main" val="47972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1" y="74083"/>
            <a:ext cx="3005004" cy="50694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41" y="878417"/>
            <a:ext cx="2441575" cy="32554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6600" y="2178051"/>
            <a:ext cx="1623483" cy="3090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42" y="4699342"/>
            <a:ext cx="4254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Clinical Infectious Diseases </a:t>
            </a:r>
            <a:r>
              <a:rPr lang="en-US" dirty="0"/>
              <a:t>2015;60(9):1308–16</a:t>
            </a:r>
          </a:p>
        </p:txBody>
      </p:sp>
    </p:spTree>
    <p:extLst>
      <p:ext uri="{BB962C8B-B14F-4D97-AF65-F5344CB8AC3E}">
        <p14:creationId xmlns:p14="http://schemas.microsoft.com/office/powerpoint/2010/main" val="1071657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11" y="74083"/>
            <a:ext cx="3005004" cy="506941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9341" y="878417"/>
            <a:ext cx="2441575" cy="325543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6601" y="3458634"/>
            <a:ext cx="1623483" cy="1820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  <a:lin ang="16200000" scaled="0"/>
            <a:tileRect/>
          </a:gradFill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942" y="4699342"/>
            <a:ext cx="4254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Clinical Infectious Diseases </a:t>
            </a:r>
            <a:r>
              <a:rPr lang="en-US" dirty="0"/>
              <a:t>2015;60(9):1308–16</a:t>
            </a:r>
          </a:p>
        </p:txBody>
      </p:sp>
    </p:spTree>
    <p:extLst>
      <p:ext uri="{BB962C8B-B14F-4D97-AF65-F5344CB8AC3E}">
        <p14:creationId xmlns:p14="http://schemas.microsoft.com/office/powerpoint/2010/main" val="397683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28746" y="267576"/>
            <a:ext cx="7604619" cy="11303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Antibiotic use:  outpatient children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746" y="1221995"/>
            <a:ext cx="7270753" cy="3930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672166" y="1259416"/>
            <a:ext cx="3365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</a:tabLst>
            </a:pPr>
            <a:r>
              <a:rPr lang="en-GB" dirty="0">
                <a:solidFill>
                  <a:schemeClr val="bg1"/>
                </a:solidFill>
                <a:latin typeface="Arial" pitchFamily="-84" charset="0"/>
              </a:rPr>
              <a:t>Chai G et al. </a:t>
            </a:r>
            <a:r>
              <a:rPr lang="en-GB" i="1" dirty="0" err="1">
                <a:solidFill>
                  <a:schemeClr val="bg1"/>
                </a:solidFill>
                <a:latin typeface="Arial" pitchFamily="-84" charset="0"/>
              </a:rPr>
              <a:t>Pediatrics</a:t>
            </a:r>
            <a:r>
              <a:rPr lang="en-GB" dirty="0">
                <a:solidFill>
                  <a:schemeClr val="bg1"/>
                </a:solidFill>
                <a:latin typeface="Arial" pitchFamily="-84" charset="0"/>
              </a:rPr>
              <a:t> 2012;130:23-31</a:t>
            </a:r>
          </a:p>
        </p:txBody>
      </p:sp>
    </p:spTree>
    <p:extLst>
      <p:ext uri="{BB962C8B-B14F-4D97-AF65-F5344CB8AC3E}">
        <p14:creationId xmlns:p14="http://schemas.microsoft.com/office/powerpoint/2010/main" val="170365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2230713"/>
              </p:ext>
            </p:extLst>
          </p:nvPr>
        </p:nvGraphicFramePr>
        <p:xfrm>
          <a:off x="1137058" y="1214468"/>
          <a:ext cx="7261245" cy="2935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20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0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042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Sweden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833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388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dirty="0"/>
                        <a:t>quinolones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dirty="0"/>
                        <a:t>macrolides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dirty="0" err="1"/>
                        <a:t>cephalosporins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45264" y="4558731"/>
            <a:ext cx="4644522" cy="58476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10902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579989" algn="l"/>
                <a:tab pos="1159977" algn="l"/>
                <a:tab pos="1739966" algn="l"/>
                <a:tab pos="2319955" algn="l"/>
                <a:tab pos="2899943" algn="l"/>
                <a:tab pos="3479932" algn="l"/>
                <a:tab pos="4059921" algn="l"/>
                <a:tab pos="4639909" algn="l"/>
                <a:tab pos="5219898" algn="l"/>
              </a:tabLst>
            </a:pPr>
            <a:r>
              <a:rPr lang="en-US" sz="1400" cap="none" dirty="0" err="1">
                <a:latin typeface="+mn-lt"/>
                <a:ea typeface="Arial Unicode MS" charset="0"/>
                <a:cs typeface="Arial Unicode MS" charset="0"/>
              </a:rPr>
              <a:t>Ternhag</a:t>
            </a:r>
            <a:r>
              <a:rPr lang="en-US" sz="1400" cap="none" dirty="0">
                <a:latin typeface="+mn-lt"/>
                <a:ea typeface="Arial Unicode MS" charset="0"/>
                <a:cs typeface="Arial Unicode MS" charset="0"/>
              </a:rPr>
              <a:t> A. NEJM 2013;369:1175-1176.</a:t>
            </a:r>
            <a:br>
              <a:rPr lang="en-US" sz="1400" cap="none" dirty="0">
                <a:latin typeface="+mn-lt"/>
                <a:ea typeface="Arial Unicode MS" charset="0"/>
                <a:cs typeface="Arial Unicode MS" charset="0"/>
              </a:rPr>
            </a:br>
            <a:r>
              <a:rPr lang="en-US" sz="1400" cap="none" dirty="0">
                <a:latin typeface="+mn-lt"/>
                <a:ea typeface="Arial Unicode MS" charset="0"/>
                <a:cs typeface="Arial Unicode MS" charset="0"/>
              </a:rPr>
              <a:t>Hicks LA et al. NEJM 2010;368:1461-2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1128" y="220279"/>
            <a:ext cx="8843069" cy="11303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  <a:cs typeface="Arial"/>
              </a:rPr>
              <a:t>Outpatient antibiotic prescribing (</a:t>
            </a:r>
            <a:r>
              <a:rPr lang="en-US" sz="3200" cap="none" dirty="0">
                <a:solidFill>
                  <a:srgbClr val="FFFF00"/>
                </a:solidFill>
                <a:cs typeface="Arial"/>
              </a:rPr>
              <a:t>Rx</a:t>
            </a:r>
            <a:r>
              <a:rPr lang="en-US" sz="3200" dirty="0">
                <a:solidFill>
                  <a:srgbClr val="FFFF00"/>
                </a:solidFill>
                <a:cs typeface="Arial"/>
              </a:rPr>
              <a:t>/1000)</a:t>
            </a:r>
          </a:p>
        </p:txBody>
      </p:sp>
    </p:spTree>
    <p:extLst>
      <p:ext uri="{BB962C8B-B14F-4D97-AF65-F5344CB8AC3E}">
        <p14:creationId xmlns:p14="http://schemas.microsoft.com/office/powerpoint/2010/main" val="4219760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265905"/>
              </p:ext>
            </p:extLst>
          </p:nvPr>
        </p:nvGraphicFramePr>
        <p:xfrm>
          <a:off x="1137058" y="1214468"/>
          <a:ext cx="7261245" cy="293521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420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0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0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042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FFFFF"/>
                          </a:solidFill>
                        </a:rPr>
                        <a:t>Sweden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All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833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388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quinolones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macrolides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185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042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solidFill>
                            <a:srgbClr val="FFFF00"/>
                          </a:solidFill>
                        </a:rPr>
                        <a:t>cephalosporins</a:t>
                      </a:r>
                      <a:endParaRPr lang="en-US" sz="2000" b="1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117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FF00"/>
                          </a:solidFill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45264" y="4558731"/>
            <a:ext cx="4644522" cy="584769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0" tIns="10902" rIns="0" bIns="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579989" algn="l"/>
                <a:tab pos="1159977" algn="l"/>
                <a:tab pos="1739966" algn="l"/>
                <a:tab pos="2319955" algn="l"/>
                <a:tab pos="2899943" algn="l"/>
                <a:tab pos="3479932" algn="l"/>
                <a:tab pos="4059921" algn="l"/>
                <a:tab pos="4639909" algn="l"/>
                <a:tab pos="5219898" algn="l"/>
              </a:tabLst>
            </a:pPr>
            <a:r>
              <a:rPr lang="en-US" sz="1400" cap="none" dirty="0" err="1">
                <a:latin typeface="+mn-lt"/>
                <a:ea typeface="Arial Unicode MS" charset="0"/>
                <a:cs typeface="Arial Unicode MS" charset="0"/>
              </a:rPr>
              <a:t>Ternhag</a:t>
            </a:r>
            <a:r>
              <a:rPr lang="en-US" sz="1400" cap="none" dirty="0">
                <a:latin typeface="+mn-lt"/>
                <a:ea typeface="Arial Unicode MS" charset="0"/>
                <a:cs typeface="Arial Unicode MS" charset="0"/>
              </a:rPr>
              <a:t> A. NEJM 2013;369:1175-1176.</a:t>
            </a:r>
            <a:br>
              <a:rPr lang="en-US" sz="1400" cap="none" dirty="0">
                <a:latin typeface="+mn-lt"/>
                <a:ea typeface="Arial Unicode MS" charset="0"/>
                <a:cs typeface="Arial Unicode MS" charset="0"/>
              </a:rPr>
            </a:br>
            <a:r>
              <a:rPr lang="en-US" sz="1400" cap="none" dirty="0">
                <a:latin typeface="+mn-lt"/>
                <a:ea typeface="Arial Unicode MS" charset="0"/>
                <a:cs typeface="Arial Unicode MS" charset="0"/>
              </a:rPr>
              <a:t>Hicks LA et al. NEJM 2010;368:1461-2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61128" y="220279"/>
            <a:ext cx="8843069" cy="11303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 cap="all" baseline="0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>
                <a:solidFill>
                  <a:srgbClr val="FFFF00"/>
                </a:solidFill>
                <a:cs typeface="Arial"/>
              </a:rPr>
              <a:t>Outpatient antibiotic prescribing (</a:t>
            </a:r>
            <a:r>
              <a:rPr lang="en-US" sz="3200" cap="none" dirty="0">
                <a:solidFill>
                  <a:srgbClr val="FFFF00"/>
                </a:solidFill>
                <a:cs typeface="Arial"/>
              </a:rPr>
              <a:t>Rx</a:t>
            </a:r>
            <a:r>
              <a:rPr lang="en-US" sz="3200" dirty="0">
                <a:solidFill>
                  <a:srgbClr val="FFFF00"/>
                </a:solidFill>
                <a:cs typeface="Arial"/>
              </a:rPr>
              <a:t>/1000)</a:t>
            </a:r>
          </a:p>
        </p:txBody>
      </p:sp>
    </p:spTree>
    <p:extLst>
      <p:ext uri="{BB962C8B-B14F-4D97-AF65-F5344CB8AC3E}">
        <p14:creationId xmlns:p14="http://schemas.microsoft.com/office/powerpoint/2010/main" val="793069233"/>
      </p:ext>
    </p:extLst>
  </p:cSld>
  <p:clrMapOvr>
    <a:masterClrMapping/>
  </p:clrMapOvr>
</p:sld>
</file>

<file path=ppt/theme/theme1.xml><?xml version="1.0" encoding="utf-8"?>
<a:theme xmlns:a="http://schemas.openxmlformats.org/drawingml/2006/main" name="IDweek templat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Dweek template" id="{AF47E7E0-46E8-408D-8C0D-6EA769FC4AB0}" vid="{971D2481-BF45-471C-AA2D-513FC344E09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8234</TotalTime>
  <Words>401</Words>
  <Application>Microsoft Macintosh PowerPoint</Application>
  <PresentationFormat>On-screen Show (16:9)</PresentationFormat>
  <Paragraphs>79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 Unicode MS</vt:lpstr>
      <vt:lpstr>ＭＳ Ｐゴシック</vt:lpstr>
      <vt:lpstr>Arial</vt:lpstr>
      <vt:lpstr>Calibri</vt:lpstr>
      <vt:lpstr>Franklin Gothic Book</vt:lpstr>
      <vt:lpstr>Mangal</vt:lpstr>
      <vt:lpstr>Times New Roman</vt:lpstr>
      <vt:lpstr>Wingdings 3</vt:lpstr>
      <vt:lpstr>IDweek template</vt:lpstr>
      <vt:lpstr>Custom Design</vt:lpstr>
      <vt:lpstr>Benchmarking outpatient antibiotic prescribing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Antibiotic use:  outpatient children</vt:lpstr>
      <vt:lpstr>Ternhag A. NEJM 2013;369:1175-1176. Hicks LA et al. NEJM 2010;368:1461-2</vt:lpstr>
      <vt:lpstr>Ternhag A. NEJM 2013;369:1175-1176. Hicks LA et al. NEJM 2010;368:1461-2</vt:lpstr>
      <vt:lpstr>Adverse effects of antibiotic use</vt:lpstr>
      <vt:lpstr>PowerPoint Presentation</vt:lpstr>
      <vt:lpstr>Resistance aside…</vt:lpstr>
      <vt:lpstr>PowerPoint Presentation</vt:lpstr>
      <vt:lpstr>Antibiotic use for artis</vt:lpstr>
      <vt:lpstr>PowerPoint Presentation</vt:lpstr>
      <vt:lpstr>PowerPoint Presentation</vt:lpstr>
      <vt:lpstr>What we would like to do: </vt:lpstr>
      <vt:lpstr>PowerPoint Presentation</vt:lpstr>
      <vt:lpstr>PowerPoint Presentation</vt:lpstr>
      <vt:lpstr>PowerPoint Presentation</vt:lpstr>
    </vt:vector>
  </TitlesOfParts>
  <Company>IDSA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Michele Wagner</dc:title>
  <dc:creator>Wagner, Michele</dc:creator>
  <cp:lastModifiedBy>Jeff Gerber</cp:lastModifiedBy>
  <cp:revision>479</cp:revision>
  <dcterms:created xsi:type="dcterms:W3CDTF">2015-05-21T15:32:10Z</dcterms:created>
  <dcterms:modified xsi:type="dcterms:W3CDTF">2018-09-21T03:08:02Z</dcterms:modified>
</cp:coreProperties>
</file>