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68" r:id="rId2"/>
    <p:sldId id="283" r:id="rId3"/>
    <p:sldId id="290" r:id="rId4"/>
    <p:sldId id="258" r:id="rId5"/>
    <p:sldId id="284" r:id="rId6"/>
    <p:sldId id="285" r:id="rId7"/>
    <p:sldId id="286" r:id="rId8"/>
    <p:sldId id="287" r:id="rId9"/>
    <p:sldId id="288" r:id="rId10"/>
    <p:sldId id="289" r:id="rId11"/>
    <p:sldId id="265" r:id="rId1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35" autoAdjust="0"/>
    <p:restoredTop sz="94660"/>
  </p:normalViewPr>
  <p:slideViewPr>
    <p:cSldViewPr snapToGrid="0">
      <p:cViewPr varScale="1">
        <p:scale>
          <a:sx n="87" d="100"/>
          <a:sy n="87" d="100"/>
        </p:scale>
        <p:origin x="40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1873992-01E5-4B2C-8546-182961939682}" type="datetimeFigureOut">
              <a:rPr lang="en-US" smtClean="0"/>
              <a:t>2/15/2017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2F9BF4E-6B3F-445A-B069-C9FED0CEE66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8693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7027D6-E8A0-4173-8FD8-9D009B9CE60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54813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7027D6-E8A0-4173-8FD8-9D009B9CE606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2447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7027D6-E8A0-4173-8FD8-9D009B9CE606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1691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7027D6-E8A0-4173-8FD8-9D009B9CE60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4701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7027D6-E8A0-4173-8FD8-9D009B9CE60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42246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7027D6-E8A0-4173-8FD8-9D009B9CE606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60605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7027D6-E8A0-4173-8FD8-9D009B9CE606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0418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7027D6-E8A0-4173-8FD8-9D009B9CE606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259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7027D6-E8A0-4173-8FD8-9D009B9CE606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21650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7027D6-E8A0-4173-8FD8-9D009B9CE606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30996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7027D6-E8A0-4173-8FD8-9D009B9CE606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64093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sz="1800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2BD0F9A-FD48-4A10-A7F0-759DAB772333}" type="datetime1">
              <a:rPr lang="en-US" smtClean="0"/>
              <a:t>2/15/2017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</a:lstStyle>
          <a:p>
            <a:r>
              <a:rPr lang="en-US" dirty="0" smtClean="0"/>
              <a:t>ASCAN – Candidate Qualifications Inquiry for References</a:t>
            </a:r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33D6837-C2EF-4BAB-BCAC-FDDDAD3009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357328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utoUpdateAnimBg="0"/>
      <p:bldP spid="17" grpId="0" build="p" autoUpdateAnimBg="0" advAuto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8440C-3D7B-470E-8040-7DA0DF9B5C90}" type="datetime1">
              <a:rPr lang="en-US" smtClean="0"/>
              <a:t>2/15/2017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ASCAN – Candidate Qualifications Inquiry for References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D6837-C2EF-4BAB-BCAC-FDDDAD3009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395102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ue Triangle Desig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1200" y="1447801"/>
            <a:ext cx="10871200" cy="4419599"/>
          </a:xfrm>
        </p:spPr>
        <p:txBody>
          <a:bodyPr/>
          <a:lstStyle>
            <a:lvl1pPr>
              <a:buClr>
                <a:srgbClr val="A50021"/>
              </a:buClr>
              <a:buSzPct val="100000"/>
              <a:buFont typeface="Wingdings" pitchFamily="2" charset="2"/>
              <a:buChar char="Ø"/>
              <a:defRPr/>
            </a:lvl1pPr>
            <a:lvl2pPr>
              <a:buClr>
                <a:srgbClr val="A50021"/>
              </a:buClr>
              <a:buFont typeface="Courier New" pitchFamily="49" charset="0"/>
              <a:buChar char="o"/>
              <a:defRPr/>
            </a:lvl2pPr>
            <a:lvl3pPr>
              <a:buFont typeface="Wingdings" pitchFamily="2" charset="2"/>
              <a:buChar char="§"/>
              <a:defRPr/>
            </a:lvl3pPr>
            <a:lvl5pPr algn="ctr">
              <a:defRPr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59200" y="6416676"/>
            <a:ext cx="5892800" cy="365125"/>
          </a:xfrm>
        </p:spPr>
        <p:txBody>
          <a:bodyPr/>
          <a:lstStyle>
            <a:lvl1pPr algn="ctr">
              <a:defRPr sz="900">
                <a:solidFill>
                  <a:srgbClr val="003399"/>
                </a:solidFill>
                <a:latin typeface="+mj-lt"/>
              </a:defRPr>
            </a:lvl1pPr>
          </a:lstStyle>
          <a:p>
            <a:r>
              <a:rPr lang="en-US" dirty="0" smtClean="0"/>
              <a:t>ASCAN – Candidate Qualifications Inquiry for References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54000" y="6370638"/>
            <a:ext cx="914400" cy="365125"/>
          </a:xfrm>
        </p:spPr>
        <p:txBody>
          <a:bodyPr/>
          <a:lstStyle>
            <a:lvl1pPr algn="ctr">
              <a:defRPr sz="2800">
                <a:solidFill>
                  <a:schemeClr val="bg1"/>
                </a:solidFill>
                <a:latin typeface="+mn-lt"/>
              </a:defRPr>
            </a:lvl1pPr>
          </a:lstStyle>
          <a:p>
            <a:fld id="{E33D6837-C2EF-4BAB-BCAC-FDDDAD3009D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930400" y="274638"/>
            <a:ext cx="9652000" cy="1143000"/>
          </a:xfrm>
        </p:spPr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444480" y="6370637"/>
            <a:ext cx="1137920" cy="228600"/>
          </a:xfrm>
        </p:spPr>
        <p:txBody>
          <a:bodyPr/>
          <a:lstStyle>
            <a:lvl1pPr algn="r">
              <a:defRPr sz="900">
                <a:solidFill>
                  <a:srgbClr val="000099"/>
                </a:solidFill>
                <a:latin typeface="+mn-lt"/>
              </a:defRPr>
            </a:lvl1pPr>
          </a:lstStyle>
          <a:p>
            <a:fld id="{76027FEE-F998-4115-861C-602167CBADDC}" type="datetime1">
              <a:rPr lang="en-US" smtClean="0"/>
              <a:t>2/15/2017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7313078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8BCAE-8714-41B0-B298-C417DF460709}" type="datetime1">
              <a:rPr lang="en-US" smtClean="0"/>
              <a:t>2/15/2017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ASCAN – Candidate Qualifications Inquiry for References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D6837-C2EF-4BAB-BCAC-FDDDAD3009D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5069547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random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3F126-6413-46BB-992C-C74FD6C9748E}" type="datetime1">
              <a:rPr lang="en-US" smtClean="0"/>
              <a:t>2/15/2017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ASCAN – Candidate Qualifications Inquiry for References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D6837-C2EF-4BAB-BCAC-FDDDAD3009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5201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rand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008BA-4307-4F55-8DF3-957C44884A52}" type="datetime1">
              <a:rPr lang="en-US" smtClean="0"/>
              <a:t>2/15/2017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ASCAN – Candidate Qualifications Inquiry for References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D6837-C2EF-4BAB-BCAC-FDDDAD3009D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1161940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random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07CE7BE-BAAC-4DB9-B482-E60862FEBBCB}" type="datetime1">
              <a:rPr lang="en-US" smtClean="0"/>
              <a:t>2/15/2017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ASCAN – Candidate Qualifications Inquiry for References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D6837-C2EF-4BAB-BCAC-FDDDAD3009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5127236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/>
          <a:p>
            <a:fld id="{2C473D1B-59AE-46F4-A219-F0D0D4E3F4C6}" type="datetime1">
              <a:rPr lang="en-US" smtClean="0"/>
              <a:t>2/15/2017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ASCAN – Candidate Qualifications Inquiry for References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D6837-C2EF-4BAB-BCAC-FDDDAD3009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18445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rand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8DD72C3-B8A9-4805-8E81-14FD6131E2EB}" type="datetime1">
              <a:rPr lang="en-US" smtClean="0"/>
              <a:t>2/15/2017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ASCAN – Candidate Qualifications Inquiry for References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33D6837-C2EF-4BAB-BCAC-FDDDAD3009D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955249" y="5001994"/>
            <a:ext cx="5069337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71414" y="5785023"/>
            <a:ext cx="5069337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sz="1800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 dirty="0"/>
          </a:p>
        </p:txBody>
      </p:sp>
      <p:sp>
        <p:nvSpPr>
          <p:cNvPr id="13" name="Chevron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 dirty="0"/>
          </a:p>
        </p:txBody>
      </p:sp>
    </p:spTree>
    <p:extLst>
      <p:ext uri="{BB962C8B-B14F-4D97-AF65-F5344CB8AC3E}">
        <p14:creationId xmlns:p14="http://schemas.microsoft.com/office/powerpoint/2010/main" val="13177183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random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53271-312B-4176-90C6-89021621DE99}" type="datetime1">
              <a:rPr lang="en-US" smtClean="0"/>
              <a:t>2/15/2017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ASCAN – Candidate Qualifications Inquiry for References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D6837-C2EF-4BAB-BCAC-FDDDAD3009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293922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tint val="40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955249" y="5001994"/>
            <a:ext cx="5069337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71414" y="5785023"/>
            <a:ext cx="5069337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sz="1800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10261600" y="6294437"/>
            <a:ext cx="1268096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fld id="{76027FEE-F998-4115-861C-602167CBADDC}" type="datetime1">
              <a:rPr lang="en-US" smtClean="0"/>
              <a:t>2/15/2017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673600" y="6294438"/>
            <a:ext cx="3913504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ASCAN – Candidate Qualifications Inquiry for References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467568" y="6294438"/>
            <a:ext cx="75163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2400" b="0">
                <a:solidFill>
                  <a:schemeClr val="bg1"/>
                </a:solidFill>
              </a:defRPr>
            </a:lvl1pPr>
          </a:lstStyle>
          <a:p>
            <a:fld id="{E33D6837-C2EF-4BAB-BCAC-FDDDAD3009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9772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ransition spd="med">
    <p:random/>
  </p:transition>
  <p:timing>
    <p:tnLst>
      <p:par>
        <p:cTn id="1" dur="indefinite" restart="never" nodeType="tmRoot"/>
      </p:par>
    </p:tnLst>
  </p:timing>
  <p:hf hdr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ASCAN – Candidate Qualifications Inquiry for References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842B9-1128-2144-B934-900DA31A23FF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A015D-CEE4-42C5-A0E0-C4D622B25B07}" type="datetime1">
              <a:rPr lang="en-US" smtClean="0"/>
              <a:t>2/15/2017</a:t>
            </a:fld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1828800" y="76200"/>
            <a:ext cx="6410674" cy="990600"/>
            <a:chOff x="304800" y="304800"/>
            <a:chExt cx="6410674" cy="990600"/>
          </a:xfrm>
        </p:grpSpPr>
        <p:sp>
          <p:nvSpPr>
            <p:cNvPr id="11" name="Rectangle 10"/>
            <p:cNvSpPr/>
            <p:nvPr/>
          </p:nvSpPr>
          <p:spPr>
            <a:xfrm>
              <a:off x="1295400" y="323047"/>
              <a:ext cx="5420074" cy="95410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2000" b="1" spc="50" dirty="0">
                  <a:ln w="11430"/>
                  <a:solidFill>
                    <a:srgbClr val="000099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Arial"/>
                  <a:cs typeface="Arial"/>
                </a:rPr>
                <a:t>ASCAN </a:t>
              </a:r>
              <a:r>
                <a:rPr lang="en-US" sz="2000" b="1" spc="50" dirty="0" smtClean="0">
                  <a:ln w="11430"/>
                  <a:solidFill>
                    <a:srgbClr val="000099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Arial"/>
                  <a:cs typeface="Arial"/>
                </a:rPr>
                <a:t>Candidate Qualifications Inquiry </a:t>
              </a:r>
              <a:endParaRPr lang="en-US" sz="2000" b="1" spc="50" dirty="0">
                <a:ln w="11430"/>
                <a:solidFill>
                  <a:srgbClr val="000099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/>
                <a:cs typeface="Arial"/>
              </a:endParaRPr>
            </a:p>
            <a:p>
              <a:r>
                <a:rPr lang="en-US" sz="3600" b="1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Arial"/>
                  <a:cs typeface="Arial"/>
                </a:rPr>
                <a:t>PRA Notification Modal</a:t>
              </a:r>
              <a:endPara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/>
                <a:cs typeface="Arial"/>
              </a:endParaRPr>
            </a:p>
          </p:txBody>
        </p:sp>
        <p:pic>
          <p:nvPicPr>
            <p:cNvPr id="12" name="Picture 11" descr="astronaut-icon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04800" y="304800"/>
              <a:ext cx="990600" cy="990600"/>
            </a:xfrm>
            <a:prstGeom prst="rect">
              <a:avLst/>
            </a:prstGeom>
          </p:spPr>
        </p:pic>
      </p:grpSp>
      <p:sp>
        <p:nvSpPr>
          <p:cNvPr id="4" name="TextBox 3"/>
          <p:cNvSpPr txBox="1"/>
          <p:nvPr/>
        </p:nvSpPr>
        <p:spPr>
          <a:xfrm>
            <a:off x="6705598" y="1156322"/>
            <a:ext cx="41937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705599" y="2527838"/>
            <a:ext cx="419372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Following the initial connection and access to the application, the modal can be manually recalled by clicking the PRA link located on the bottom-right corner of the footer.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The footer is displayed on </a:t>
            </a:r>
            <a:r>
              <a:rPr lang="en-US" u="sng" dirty="0" smtClean="0"/>
              <a:t>every</a:t>
            </a:r>
            <a:r>
              <a:rPr lang="en-US" dirty="0" smtClean="0"/>
              <a:t> page of the collection instrument.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7344" y="1156322"/>
            <a:ext cx="5314950" cy="432435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07033" y="3958999"/>
            <a:ext cx="2990850" cy="752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5779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ASCAN – Candidate Qualifications Inquiry for References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842B9-1128-2144-B934-900DA31A23FF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A015D-CEE4-42C5-A0E0-C4D622B25B07}" type="datetime1">
              <a:rPr lang="en-US" smtClean="0"/>
              <a:t>2/15/2017</a:t>
            </a:fld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1828800" y="76200"/>
            <a:ext cx="6410674" cy="990600"/>
            <a:chOff x="304800" y="304800"/>
            <a:chExt cx="6410674" cy="990600"/>
          </a:xfrm>
        </p:grpSpPr>
        <p:sp>
          <p:nvSpPr>
            <p:cNvPr id="11" name="Rectangle 10"/>
            <p:cNvSpPr/>
            <p:nvPr/>
          </p:nvSpPr>
          <p:spPr>
            <a:xfrm>
              <a:off x="1295400" y="323047"/>
              <a:ext cx="5420074" cy="95410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2000" b="1" spc="50" dirty="0">
                  <a:ln w="11430"/>
                  <a:solidFill>
                    <a:srgbClr val="000099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Arial"/>
                  <a:cs typeface="Arial"/>
                </a:rPr>
                <a:t>ASCAN </a:t>
              </a:r>
              <a:r>
                <a:rPr lang="en-US" sz="2000" b="1" spc="50" dirty="0" smtClean="0">
                  <a:ln w="11430"/>
                  <a:solidFill>
                    <a:srgbClr val="000099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Arial"/>
                  <a:cs typeface="Arial"/>
                </a:rPr>
                <a:t>Candidate Qualifications Inquiry </a:t>
              </a:r>
              <a:endParaRPr lang="en-US" sz="2000" b="1" spc="50" dirty="0">
                <a:ln w="11430"/>
                <a:solidFill>
                  <a:srgbClr val="000099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/>
                <a:cs typeface="Arial"/>
              </a:endParaRPr>
            </a:p>
            <a:p>
              <a:r>
                <a:rPr lang="en-US" sz="3600" b="1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Arial"/>
                  <a:cs typeface="Arial"/>
                </a:rPr>
                <a:t>Step 6</a:t>
              </a:r>
              <a:endPara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/>
                <a:cs typeface="Arial"/>
              </a:endParaRPr>
            </a:p>
          </p:txBody>
        </p:sp>
        <p:pic>
          <p:nvPicPr>
            <p:cNvPr id="12" name="Picture 11" descr="astronaut-icon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04800" y="304800"/>
              <a:ext cx="990600" cy="990600"/>
            </a:xfrm>
            <a:prstGeom prst="rect">
              <a:avLst/>
            </a:prstGeom>
          </p:spPr>
        </p:pic>
      </p:grpSp>
      <p:grpSp>
        <p:nvGrpSpPr>
          <p:cNvPr id="5" name="Group 4"/>
          <p:cNvGrpSpPr/>
          <p:nvPr/>
        </p:nvGrpSpPr>
        <p:grpSpPr>
          <a:xfrm>
            <a:off x="523875" y="1185862"/>
            <a:ext cx="11144250" cy="4486275"/>
            <a:chOff x="523875" y="1185862"/>
            <a:chExt cx="11144250" cy="4486275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23875" y="1185862"/>
              <a:ext cx="11144250" cy="4486275"/>
            </a:xfrm>
            <a:prstGeom prst="rect">
              <a:avLst/>
            </a:prstGeom>
          </p:spPr>
        </p:pic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9765429" y="4549109"/>
              <a:ext cx="1647825" cy="2571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69256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ASCAN – Candidate Qualifications Inquiry for References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842B9-1128-2144-B934-900DA31A23FF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A015D-CEE4-42C5-A0E0-C4D622B25B07}" type="datetime1">
              <a:rPr lang="en-US" smtClean="0"/>
              <a:t>2/15/2017</a:t>
            </a:fld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1828800" y="76200"/>
            <a:ext cx="9858733" cy="990600"/>
            <a:chOff x="304800" y="304800"/>
            <a:chExt cx="9858733" cy="990600"/>
          </a:xfrm>
        </p:grpSpPr>
        <p:sp>
          <p:nvSpPr>
            <p:cNvPr id="11" name="Rectangle 10"/>
            <p:cNvSpPr/>
            <p:nvPr/>
          </p:nvSpPr>
          <p:spPr>
            <a:xfrm>
              <a:off x="1295400" y="323047"/>
              <a:ext cx="8868133" cy="95410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2000" b="1" spc="50" dirty="0">
                  <a:ln w="11430"/>
                  <a:solidFill>
                    <a:srgbClr val="000099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Arial"/>
                  <a:cs typeface="Arial"/>
                </a:rPr>
                <a:t>ASCAN </a:t>
              </a:r>
              <a:r>
                <a:rPr lang="en-US" sz="2000" b="1" spc="50" dirty="0" smtClean="0">
                  <a:ln w="11430"/>
                  <a:solidFill>
                    <a:srgbClr val="000099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Arial"/>
                  <a:cs typeface="Arial"/>
                </a:rPr>
                <a:t>Candidate Qualifications Inquiry </a:t>
              </a:r>
              <a:endParaRPr lang="en-US" sz="2000" b="1" spc="50" dirty="0">
                <a:ln w="11430"/>
                <a:solidFill>
                  <a:srgbClr val="000099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/>
                <a:cs typeface="Arial"/>
              </a:endParaRPr>
            </a:p>
            <a:p>
              <a:r>
                <a:rPr lang="en-US" sz="3600" b="1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Arial"/>
                  <a:cs typeface="Arial"/>
                </a:rPr>
                <a:t>Closing Salutation </a:t>
              </a:r>
              <a:r>
                <a:rPr lang="en-US" sz="2400" b="1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Arial"/>
                  <a:cs typeface="Arial"/>
                </a:rPr>
                <a:t>(Additional Input Requested)</a:t>
              </a:r>
              <a:endParaRPr lang="en-US" sz="2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/>
                <a:cs typeface="Arial"/>
              </a:endParaRPr>
            </a:p>
          </p:txBody>
        </p:sp>
        <p:pic>
          <p:nvPicPr>
            <p:cNvPr id="12" name="Picture 11" descr="astronaut-icon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04800" y="304800"/>
              <a:ext cx="990600" cy="990600"/>
            </a:xfrm>
            <a:prstGeom prst="rect">
              <a:avLst/>
            </a:prstGeom>
          </p:spPr>
        </p:pic>
      </p:grpSp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2513" y="1720047"/>
            <a:ext cx="11163300" cy="3122668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530046" y="3638488"/>
            <a:ext cx="31482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/>
              <a:t>[Candidate Names Listed Here]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4099268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4995" y="996288"/>
            <a:ext cx="11217280" cy="5374349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ASCAN – Candidate Qualifications Inquiry for References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842B9-1128-2144-B934-900DA31A23FF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A015D-CEE4-42C5-A0E0-C4D622B25B07}" type="datetime1">
              <a:rPr lang="en-US" smtClean="0"/>
              <a:t>2/15/2017</a:t>
            </a:fld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1828800" y="76200"/>
            <a:ext cx="6410674" cy="990600"/>
            <a:chOff x="304800" y="304800"/>
            <a:chExt cx="6410674" cy="990600"/>
          </a:xfrm>
        </p:grpSpPr>
        <p:sp>
          <p:nvSpPr>
            <p:cNvPr id="11" name="Rectangle 10"/>
            <p:cNvSpPr/>
            <p:nvPr/>
          </p:nvSpPr>
          <p:spPr>
            <a:xfrm>
              <a:off x="1295400" y="323047"/>
              <a:ext cx="5420074" cy="95410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2000" b="1" spc="50" dirty="0">
                  <a:ln w="11430"/>
                  <a:solidFill>
                    <a:srgbClr val="000099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Arial"/>
                  <a:cs typeface="Arial"/>
                </a:rPr>
                <a:t>ASCAN </a:t>
              </a:r>
              <a:r>
                <a:rPr lang="en-US" sz="2000" b="1" spc="50" dirty="0" smtClean="0">
                  <a:ln w="11430"/>
                  <a:solidFill>
                    <a:srgbClr val="000099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Arial"/>
                  <a:cs typeface="Arial"/>
                </a:rPr>
                <a:t>Candidate Qualifications Inquiry </a:t>
              </a:r>
              <a:endParaRPr lang="en-US" sz="2000" b="1" spc="50" dirty="0">
                <a:ln w="11430"/>
                <a:solidFill>
                  <a:srgbClr val="000099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/>
                <a:cs typeface="Arial"/>
              </a:endParaRPr>
            </a:p>
            <a:p>
              <a:r>
                <a:rPr lang="en-US" sz="3600" b="1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Arial"/>
                  <a:cs typeface="Arial"/>
                </a:rPr>
                <a:t>Welcome Page</a:t>
              </a:r>
              <a:endPara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/>
                <a:cs typeface="Arial"/>
              </a:endParaRPr>
            </a:p>
          </p:txBody>
        </p:sp>
        <p:pic>
          <p:nvPicPr>
            <p:cNvPr id="12" name="Picture 11" descr="astronaut-icon.png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04800" y="304800"/>
              <a:ext cx="990600" cy="990600"/>
            </a:xfrm>
            <a:prstGeom prst="rect">
              <a:avLst/>
            </a:prstGeom>
          </p:spPr>
        </p:pic>
      </p:grpSp>
      <p:sp>
        <p:nvSpPr>
          <p:cNvPr id="4" name="TextBox 3"/>
          <p:cNvSpPr txBox="1"/>
          <p:nvPr/>
        </p:nvSpPr>
        <p:spPr>
          <a:xfrm>
            <a:off x="2533476" y="1094593"/>
            <a:ext cx="2037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</a:rPr>
              <a:t>[ REFERENCE NAME ]</a:t>
            </a:r>
            <a:endParaRPr lang="en-US" i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117284" y="1778466"/>
            <a:ext cx="14093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smtClean="0"/>
              <a:t>[Candidate Name]</a:t>
            </a:r>
            <a:endParaRPr lang="en-US" sz="1200" b="1" i="1" dirty="0"/>
          </a:p>
        </p:txBody>
      </p:sp>
    </p:spTree>
    <p:extLst>
      <p:ext uri="{BB962C8B-B14F-4D97-AF65-F5344CB8AC3E}">
        <p14:creationId xmlns:p14="http://schemas.microsoft.com/office/powerpoint/2010/main" val="2123844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ASCAN – Candidate Qualifications Inquiry for References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842B9-1128-2144-B934-900DA31A23FF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A015D-CEE4-42C5-A0E0-C4D622B25B07}" type="datetime1">
              <a:rPr lang="en-US" smtClean="0"/>
              <a:t>2/15/2017</a:t>
            </a:fld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1828800" y="76200"/>
            <a:ext cx="6410674" cy="990600"/>
            <a:chOff x="304800" y="304800"/>
            <a:chExt cx="6410674" cy="990600"/>
          </a:xfrm>
        </p:grpSpPr>
        <p:sp>
          <p:nvSpPr>
            <p:cNvPr id="11" name="Rectangle 10"/>
            <p:cNvSpPr/>
            <p:nvPr/>
          </p:nvSpPr>
          <p:spPr>
            <a:xfrm>
              <a:off x="1295400" y="323047"/>
              <a:ext cx="5420074" cy="95410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2000" b="1" spc="50" dirty="0">
                  <a:ln w="11430"/>
                  <a:solidFill>
                    <a:srgbClr val="000099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Arial"/>
                  <a:cs typeface="Arial"/>
                </a:rPr>
                <a:t>ASCAN </a:t>
              </a:r>
              <a:r>
                <a:rPr lang="en-US" sz="2000" b="1" spc="50" dirty="0" smtClean="0">
                  <a:ln w="11430"/>
                  <a:solidFill>
                    <a:srgbClr val="000099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Arial"/>
                  <a:cs typeface="Arial"/>
                </a:rPr>
                <a:t>Candidate Qualifications Inquiry </a:t>
              </a:r>
              <a:endParaRPr lang="en-US" sz="2000" b="1" spc="50" dirty="0">
                <a:ln w="11430"/>
                <a:solidFill>
                  <a:srgbClr val="000099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/>
                <a:cs typeface="Arial"/>
              </a:endParaRPr>
            </a:p>
            <a:p>
              <a:r>
                <a:rPr lang="en-US" sz="3600" b="1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Arial"/>
                  <a:cs typeface="Arial"/>
                </a:rPr>
                <a:t>Timeout Warning</a:t>
              </a:r>
              <a:endPara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/>
                <a:cs typeface="Arial"/>
              </a:endParaRPr>
            </a:p>
          </p:txBody>
        </p:sp>
        <p:pic>
          <p:nvPicPr>
            <p:cNvPr id="12" name="Picture 11" descr="astronaut-icon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04800" y="304800"/>
              <a:ext cx="990600" cy="990600"/>
            </a:xfrm>
            <a:prstGeom prst="rect">
              <a:avLst/>
            </a:prstGeom>
          </p:spPr>
        </p:pic>
      </p:grp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04781" y="1291720"/>
            <a:ext cx="5429250" cy="257175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902953" y="4024992"/>
            <a:ext cx="72529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Inactivity timeout and logoff occurs after fifteen (15) minutes. Respondents receive a </a:t>
            </a:r>
            <a:r>
              <a:rPr lang="en-US" b="1" dirty="0" smtClean="0"/>
              <a:t>Session Timeout Warning</a:t>
            </a:r>
            <a:r>
              <a:rPr lang="en-US" dirty="0" smtClean="0"/>
              <a:t> after 14 minutes of inactivity, and are subsequently disconnected after sixty additional (60) seconds.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086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000" y="4845582"/>
            <a:ext cx="9182100" cy="1525055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ASCAN – Candidate Qualifications Inquiry for References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842B9-1128-2144-B934-900DA31A23FF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A015D-CEE4-42C5-A0E0-C4D622B25B07}" type="datetime1">
              <a:rPr lang="en-US" smtClean="0"/>
              <a:t>2/15/2017</a:t>
            </a:fld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1828800" y="76200"/>
            <a:ext cx="6978137" cy="990600"/>
            <a:chOff x="304800" y="304800"/>
            <a:chExt cx="6978137" cy="990600"/>
          </a:xfrm>
        </p:grpSpPr>
        <p:sp>
          <p:nvSpPr>
            <p:cNvPr id="11" name="Rectangle 10"/>
            <p:cNvSpPr/>
            <p:nvPr/>
          </p:nvSpPr>
          <p:spPr>
            <a:xfrm>
              <a:off x="1295400" y="323047"/>
              <a:ext cx="5987537" cy="95410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2000" b="1" spc="50" dirty="0">
                  <a:ln w="11430"/>
                  <a:solidFill>
                    <a:srgbClr val="000099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Arial"/>
                  <a:cs typeface="Arial"/>
                </a:rPr>
                <a:t>ASCAN </a:t>
              </a:r>
              <a:r>
                <a:rPr lang="en-US" sz="2000" b="1" spc="50" dirty="0" smtClean="0">
                  <a:ln w="11430"/>
                  <a:solidFill>
                    <a:srgbClr val="000099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Arial"/>
                  <a:cs typeface="Arial"/>
                </a:rPr>
                <a:t>Candidate Qualifications Inquiry </a:t>
              </a:r>
              <a:endParaRPr lang="en-US" sz="2000" b="1" spc="50" dirty="0">
                <a:ln w="11430"/>
                <a:solidFill>
                  <a:srgbClr val="000099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/>
                <a:cs typeface="Arial"/>
              </a:endParaRPr>
            </a:p>
            <a:p>
              <a:r>
                <a:rPr lang="en-US" sz="3600" b="1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Arial"/>
                  <a:cs typeface="Arial"/>
                </a:rPr>
                <a:t>Navigation / Progress Bar</a:t>
              </a:r>
              <a:endPara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/>
                <a:cs typeface="Arial"/>
              </a:endParaRPr>
            </a:p>
          </p:txBody>
        </p:sp>
        <p:pic>
          <p:nvPicPr>
            <p:cNvPr id="12" name="Picture 11" descr="astronaut-icon.png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04800" y="304800"/>
              <a:ext cx="990600" cy="990600"/>
            </a:xfrm>
            <a:prstGeom prst="rect">
              <a:avLst/>
            </a:prstGeom>
          </p:spPr>
        </p:pic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3256" y="1366180"/>
            <a:ext cx="10402602" cy="1865539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8806496" y="1436518"/>
            <a:ext cx="142859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dirty="0" smtClean="0">
                <a:solidFill>
                  <a:schemeClr val="bg1"/>
                </a:solidFill>
              </a:rPr>
              <a:t>[ Reference Name Here ]</a:t>
            </a:r>
            <a:endParaRPr lang="en-US" sz="900" i="1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902930" y="1382657"/>
            <a:ext cx="22496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>
                <a:solidFill>
                  <a:schemeClr val="bg1"/>
                </a:solidFill>
              </a:rPr>
              <a:t>[ Candidate Name Here ]</a:t>
            </a:r>
            <a:endParaRPr lang="en-US" sz="1600" i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1128" y="1031401"/>
            <a:ext cx="105268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Progress Bar Indicators display progress of Step completion. Indicators can be click to navigate to that Step.</a:t>
            </a:r>
            <a:endParaRPr lang="en-US" dirty="0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97788" y="3528286"/>
            <a:ext cx="5240791" cy="119923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708245" y="4869445"/>
            <a:ext cx="23451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An alert is displayed when Step 6 is completed and any other step remains un-started/incomplete.</a:t>
            </a:r>
            <a:endParaRPr lang="en-US" dirty="0"/>
          </a:p>
        </p:txBody>
      </p:sp>
      <p:cxnSp>
        <p:nvCxnSpPr>
          <p:cNvPr id="16" name="Straight Arrow Connector 15"/>
          <p:cNvCxnSpPr>
            <a:stCxn id="4" idx="1"/>
          </p:cNvCxnSpPr>
          <p:nvPr/>
        </p:nvCxnSpPr>
        <p:spPr>
          <a:xfrm flipH="1">
            <a:off x="7069394" y="5608109"/>
            <a:ext cx="2638851" cy="60587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9247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8465" y="1259912"/>
            <a:ext cx="11144250" cy="2647950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ASCAN – Candidate Qualifications Inquiry for References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842B9-1128-2144-B934-900DA31A23FF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A015D-CEE4-42C5-A0E0-C4D622B25B07}" type="datetime1">
              <a:rPr lang="en-US" smtClean="0"/>
              <a:t>2/15/2017</a:t>
            </a:fld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1828800" y="76200"/>
            <a:ext cx="6410674" cy="990600"/>
            <a:chOff x="304800" y="304800"/>
            <a:chExt cx="6410674" cy="990600"/>
          </a:xfrm>
        </p:grpSpPr>
        <p:sp>
          <p:nvSpPr>
            <p:cNvPr id="11" name="Rectangle 10"/>
            <p:cNvSpPr/>
            <p:nvPr/>
          </p:nvSpPr>
          <p:spPr>
            <a:xfrm>
              <a:off x="1295400" y="323047"/>
              <a:ext cx="5420074" cy="95410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2000" b="1" spc="50" dirty="0">
                  <a:ln w="11430"/>
                  <a:solidFill>
                    <a:srgbClr val="000099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Arial"/>
                  <a:cs typeface="Arial"/>
                </a:rPr>
                <a:t>ASCAN </a:t>
              </a:r>
              <a:r>
                <a:rPr lang="en-US" sz="2000" b="1" spc="50" dirty="0" smtClean="0">
                  <a:ln w="11430"/>
                  <a:solidFill>
                    <a:srgbClr val="000099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Arial"/>
                  <a:cs typeface="Arial"/>
                </a:rPr>
                <a:t>Candidate Qualifications Inquiry </a:t>
              </a:r>
              <a:endParaRPr lang="en-US" sz="2000" b="1" spc="50" dirty="0">
                <a:ln w="11430"/>
                <a:solidFill>
                  <a:srgbClr val="000099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/>
                <a:cs typeface="Arial"/>
              </a:endParaRPr>
            </a:p>
            <a:p>
              <a:r>
                <a:rPr lang="en-US" sz="3600" b="1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Arial"/>
                  <a:cs typeface="Arial"/>
                </a:rPr>
                <a:t>Step 1</a:t>
              </a:r>
              <a:endPara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/>
                <a:cs typeface="Arial"/>
              </a:endParaRPr>
            </a:p>
          </p:txBody>
        </p:sp>
        <p:pic>
          <p:nvPicPr>
            <p:cNvPr id="12" name="Picture 11" descr="astronaut-icon.png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04800" y="304800"/>
              <a:ext cx="990600" cy="990600"/>
            </a:xfrm>
            <a:prstGeom prst="rect">
              <a:avLst/>
            </a:prstGeom>
          </p:spPr>
        </p:pic>
      </p:grpSp>
      <p:cxnSp>
        <p:nvCxnSpPr>
          <p:cNvPr id="5" name="Straight Arrow Connector 4"/>
          <p:cNvCxnSpPr/>
          <p:nvPr/>
        </p:nvCxnSpPr>
        <p:spPr>
          <a:xfrm>
            <a:off x="6763766" y="1925053"/>
            <a:ext cx="1141370" cy="766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05136" y="1827672"/>
            <a:ext cx="2095500" cy="2219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607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ASCAN – Candidate Qualifications Inquiry for References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842B9-1128-2144-B934-900DA31A23FF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A015D-CEE4-42C5-A0E0-C4D622B25B07}" type="datetime1">
              <a:rPr lang="en-US" smtClean="0"/>
              <a:t>2/15/2017</a:t>
            </a:fld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1828800" y="76200"/>
            <a:ext cx="6410674" cy="990600"/>
            <a:chOff x="304800" y="304800"/>
            <a:chExt cx="6410674" cy="990600"/>
          </a:xfrm>
        </p:grpSpPr>
        <p:sp>
          <p:nvSpPr>
            <p:cNvPr id="11" name="Rectangle 10"/>
            <p:cNvSpPr/>
            <p:nvPr/>
          </p:nvSpPr>
          <p:spPr>
            <a:xfrm>
              <a:off x="1295400" y="323047"/>
              <a:ext cx="5420074" cy="95410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2000" b="1" spc="50" dirty="0">
                  <a:ln w="11430"/>
                  <a:solidFill>
                    <a:srgbClr val="000099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Arial"/>
                  <a:cs typeface="Arial"/>
                </a:rPr>
                <a:t>ASCAN </a:t>
              </a:r>
              <a:r>
                <a:rPr lang="en-US" sz="2000" b="1" spc="50" dirty="0" smtClean="0">
                  <a:ln w="11430"/>
                  <a:solidFill>
                    <a:srgbClr val="000099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Arial"/>
                  <a:cs typeface="Arial"/>
                </a:rPr>
                <a:t>Candidate Qualifications Inquiry </a:t>
              </a:r>
              <a:endParaRPr lang="en-US" sz="2000" b="1" spc="50" dirty="0">
                <a:ln w="11430"/>
                <a:solidFill>
                  <a:srgbClr val="000099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/>
                <a:cs typeface="Arial"/>
              </a:endParaRPr>
            </a:p>
            <a:p>
              <a:r>
                <a:rPr lang="en-US" sz="3600" b="1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Arial"/>
                  <a:cs typeface="Arial"/>
                </a:rPr>
                <a:t>Step 2</a:t>
              </a:r>
              <a:endPara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/>
                <a:cs typeface="Arial"/>
              </a:endParaRPr>
            </a:p>
          </p:txBody>
        </p:sp>
        <p:pic>
          <p:nvPicPr>
            <p:cNvPr id="12" name="Picture 11" descr="astronaut-icon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04800" y="304800"/>
              <a:ext cx="990600" cy="990600"/>
            </a:xfrm>
            <a:prstGeom prst="rect">
              <a:avLst/>
            </a:prstGeom>
          </p:spPr>
        </p:pic>
      </p:grpSp>
      <p:grpSp>
        <p:nvGrpSpPr>
          <p:cNvPr id="2" name="Group 1"/>
          <p:cNvGrpSpPr/>
          <p:nvPr/>
        </p:nvGrpSpPr>
        <p:grpSpPr>
          <a:xfrm>
            <a:off x="937531" y="1078370"/>
            <a:ext cx="10212351" cy="5436729"/>
            <a:chOff x="937531" y="1078370"/>
            <a:chExt cx="10212351" cy="5436729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37531" y="1078370"/>
              <a:ext cx="10212351" cy="5436729"/>
            </a:xfrm>
            <a:prstGeom prst="rect">
              <a:avLst/>
            </a:prstGeom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9442627" y="5586412"/>
              <a:ext cx="1495249" cy="23336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90458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ASCAN – Candidate Qualifications Inquiry for References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842B9-1128-2144-B934-900DA31A23FF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A015D-CEE4-42C5-A0E0-C4D622B25B07}" type="datetime1">
              <a:rPr lang="en-US" smtClean="0"/>
              <a:t>2/15/2017</a:t>
            </a:fld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1828800" y="76200"/>
            <a:ext cx="6410674" cy="990600"/>
            <a:chOff x="304800" y="304800"/>
            <a:chExt cx="6410674" cy="990600"/>
          </a:xfrm>
        </p:grpSpPr>
        <p:sp>
          <p:nvSpPr>
            <p:cNvPr id="11" name="Rectangle 10"/>
            <p:cNvSpPr/>
            <p:nvPr/>
          </p:nvSpPr>
          <p:spPr>
            <a:xfrm>
              <a:off x="1295400" y="323047"/>
              <a:ext cx="5420074" cy="95410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2000" b="1" spc="50" dirty="0">
                  <a:ln w="11430"/>
                  <a:solidFill>
                    <a:srgbClr val="000099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Arial"/>
                  <a:cs typeface="Arial"/>
                </a:rPr>
                <a:t>ASCAN </a:t>
              </a:r>
              <a:r>
                <a:rPr lang="en-US" sz="2000" b="1" spc="50" dirty="0" smtClean="0">
                  <a:ln w="11430"/>
                  <a:solidFill>
                    <a:srgbClr val="000099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Arial"/>
                  <a:cs typeface="Arial"/>
                </a:rPr>
                <a:t>Candidate Qualifications Inquiry </a:t>
              </a:r>
              <a:endParaRPr lang="en-US" sz="2000" b="1" spc="50" dirty="0">
                <a:ln w="11430"/>
                <a:solidFill>
                  <a:srgbClr val="000099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/>
                <a:cs typeface="Arial"/>
              </a:endParaRPr>
            </a:p>
            <a:p>
              <a:r>
                <a:rPr lang="en-US" sz="3600" b="1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Arial"/>
                  <a:cs typeface="Arial"/>
                </a:rPr>
                <a:t>Step 3</a:t>
              </a:r>
              <a:endPara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/>
                <a:cs typeface="Arial"/>
              </a:endParaRPr>
            </a:p>
          </p:txBody>
        </p:sp>
        <p:pic>
          <p:nvPicPr>
            <p:cNvPr id="12" name="Picture 11" descr="astronaut-icon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04800" y="304800"/>
              <a:ext cx="990600" cy="990600"/>
            </a:xfrm>
            <a:prstGeom prst="rect">
              <a:avLst/>
            </a:prstGeom>
          </p:spPr>
        </p:pic>
      </p:grpSp>
      <p:grpSp>
        <p:nvGrpSpPr>
          <p:cNvPr id="2" name="Group 1"/>
          <p:cNvGrpSpPr/>
          <p:nvPr/>
        </p:nvGrpSpPr>
        <p:grpSpPr>
          <a:xfrm>
            <a:off x="1329214" y="1033311"/>
            <a:ext cx="8954452" cy="5702452"/>
            <a:chOff x="1329214" y="1033311"/>
            <a:chExt cx="8954452" cy="5702452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329214" y="1033311"/>
              <a:ext cx="8954452" cy="5702452"/>
            </a:xfrm>
            <a:prstGeom prst="rect">
              <a:avLst/>
            </a:prstGeom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820855" y="5815014"/>
              <a:ext cx="1312157" cy="20478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6946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ASCAN – Candidate Qualifications Inquiry for References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842B9-1128-2144-B934-900DA31A23FF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A015D-CEE4-42C5-A0E0-C4D622B25B07}" type="datetime1">
              <a:rPr lang="en-US" smtClean="0"/>
              <a:t>2/15/2017</a:t>
            </a:fld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1828800" y="76200"/>
            <a:ext cx="6410674" cy="990600"/>
            <a:chOff x="304800" y="304800"/>
            <a:chExt cx="6410674" cy="990600"/>
          </a:xfrm>
        </p:grpSpPr>
        <p:sp>
          <p:nvSpPr>
            <p:cNvPr id="11" name="Rectangle 10"/>
            <p:cNvSpPr/>
            <p:nvPr/>
          </p:nvSpPr>
          <p:spPr>
            <a:xfrm>
              <a:off x="1295400" y="323047"/>
              <a:ext cx="5420074" cy="95410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2000" b="1" spc="50" dirty="0">
                  <a:ln w="11430"/>
                  <a:solidFill>
                    <a:srgbClr val="000099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Arial"/>
                  <a:cs typeface="Arial"/>
                </a:rPr>
                <a:t>ASCAN </a:t>
              </a:r>
              <a:r>
                <a:rPr lang="en-US" sz="2000" b="1" spc="50" dirty="0" smtClean="0">
                  <a:ln w="11430"/>
                  <a:solidFill>
                    <a:srgbClr val="000099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Arial"/>
                  <a:cs typeface="Arial"/>
                </a:rPr>
                <a:t>Candidate Qualifications Inquiry </a:t>
              </a:r>
              <a:endParaRPr lang="en-US" sz="2000" b="1" spc="50" dirty="0">
                <a:ln w="11430"/>
                <a:solidFill>
                  <a:srgbClr val="000099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/>
                <a:cs typeface="Arial"/>
              </a:endParaRPr>
            </a:p>
            <a:p>
              <a:r>
                <a:rPr lang="en-US" sz="3600" b="1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Arial"/>
                  <a:cs typeface="Arial"/>
                </a:rPr>
                <a:t>Step 4</a:t>
              </a:r>
              <a:endPara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/>
                <a:cs typeface="Arial"/>
              </a:endParaRPr>
            </a:p>
          </p:txBody>
        </p:sp>
        <p:pic>
          <p:nvPicPr>
            <p:cNvPr id="12" name="Picture 11" descr="astronaut-icon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04800" y="304800"/>
              <a:ext cx="990600" cy="990600"/>
            </a:xfrm>
            <a:prstGeom prst="rect">
              <a:avLst/>
            </a:prstGeom>
          </p:spPr>
        </p:pic>
      </p:grpSp>
      <p:grpSp>
        <p:nvGrpSpPr>
          <p:cNvPr id="2" name="Group 1"/>
          <p:cNvGrpSpPr/>
          <p:nvPr/>
        </p:nvGrpSpPr>
        <p:grpSpPr>
          <a:xfrm>
            <a:off x="777239" y="1066800"/>
            <a:ext cx="10617099" cy="5204460"/>
            <a:chOff x="777239" y="1066800"/>
            <a:chExt cx="10617099" cy="5204460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77239" y="1066800"/>
              <a:ext cx="10617099" cy="5204460"/>
            </a:xfrm>
            <a:prstGeom prst="rect">
              <a:avLst/>
            </a:prstGeom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9580377" y="5248275"/>
              <a:ext cx="1617309" cy="25241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73266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ASCAN – Candidate Qualifications Inquiry for References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842B9-1128-2144-B934-900DA31A23FF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A015D-CEE4-42C5-A0E0-C4D622B25B07}" type="datetime1">
              <a:rPr lang="en-US" smtClean="0"/>
              <a:t>2/15/2017</a:t>
            </a:fld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1828800" y="76200"/>
            <a:ext cx="6410674" cy="990600"/>
            <a:chOff x="304800" y="304800"/>
            <a:chExt cx="6410674" cy="990600"/>
          </a:xfrm>
        </p:grpSpPr>
        <p:sp>
          <p:nvSpPr>
            <p:cNvPr id="11" name="Rectangle 10"/>
            <p:cNvSpPr/>
            <p:nvPr/>
          </p:nvSpPr>
          <p:spPr>
            <a:xfrm>
              <a:off x="1295400" y="323047"/>
              <a:ext cx="5420074" cy="95410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en-US" sz="2000" b="1" spc="50" dirty="0">
                  <a:ln w="11430"/>
                  <a:solidFill>
                    <a:srgbClr val="000099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Arial"/>
                  <a:cs typeface="Arial"/>
                </a:rPr>
                <a:t>ASCAN </a:t>
              </a:r>
              <a:r>
                <a:rPr lang="en-US" sz="2000" b="1" spc="50" dirty="0" smtClean="0">
                  <a:ln w="11430"/>
                  <a:solidFill>
                    <a:srgbClr val="000099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Arial"/>
                  <a:cs typeface="Arial"/>
                </a:rPr>
                <a:t>Candidate Qualifications Inquiry </a:t>
              </a:r>
              <a:endParaRPr lang="en-US" sz="2000" b="1" spc="50" dirty="0">
                <a:ln w="11430"/>
                <a:solidFill>
                  <a:srgbClr val="000099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/>
                <a:cs typeface="Arial"/>
              </a:endParaRPr>
            </a:p>
            <a:p>
              <a:r>
                <a:rPr lang="en-US" sz="3600" b="1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Arial"/>
                  <a:cs typeface="Arial"/>
                </a:rPr>
                <a:t>Step 5</a:t>
              </a:r>
              <a:endPara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/>
                <a:cs typeface="Arial"/>
              </a:endParaRPr>
            </a:p>
          </p:txBody>
        </p:sp>
        <p:pic>
          <p:nvPicPr>
            <p:cNvPr id="12" name="Picture 11" descr="astronaut-icon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04800" y="304800"/>
              <a:ext cx="990600" cy="990600"/>
            </a:xfrm>
            <a:prstGeom prst="rect">
              <a:avLst/>
            </a:prstGeom>
          </p:spPr>
        </p:pic>
      </p:grp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8800" y="1026750"/>
            <a:ext cx="8534400" cy="5709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8148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CAN_Slide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>
    <a:spDef>
      <a:spPr>
        <a:ln cap="rnd"/>
      </a:spPr>
      <a:bodyPr wrap="square">
        <a:spAutoFit/>
      </a:bodyPr>
      <a:lstStyle>
        <a:defPPr marL="566928" indent="-457200">
          <a:defRPr sz="2400" b="1" dirty="0" smtClean="0">
            <a:solidFill>
              <a:srgbClr val="C00000"/>
            </a:solidFill>
            <a:latin typeface="Comic Sans MS" pitchFamily="66" charset="0"/>
          </a:defRPr>
        </a:defPPr>
      </a:lstStyle>
      <a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a:style>
    </a:spDef>
  </a:objectDefaults>
  <a:extraClrSchemeLst/>
  <a:extLst>
    <a:ext uri="{05A4C25C-085E-4340-85A3-A5531E510DB2}">
      <thm15:themeFamily xmlns:thm15="http://schemas.microsoft.com/office/thememl/2012/main" name="ASCAN_SlideTheme" id="{B24EC351-AB5C-47F7-8F70-C257FE588694}" vid="{1B9571E8-A4B3-49DE-BCBB-51D25DA3E2B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ASCAN_SlideTheme</Template>
  <TotalTime>1790</TotalTime>
  <Words>323</Words>
  <Application>Microsoft Office PowerPoint</Application>
  <PresentationFormat>Widescreen</PresentationFormat>
  <Paragraphs>80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Courier New</vt:lpstr>
      <vt:lpstr>Verdana</vt:lpstr>
      <vt:lpstr>Wingdings</vt:lpstr>
      <vt:lpstr>Wingdings 2</vt:lpstr>
      <vt:lpstr>Wingdings 3</vt:lpstr>
      <vt:lpstr>ASCAN_SlideTheme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HPES ACES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HENRY, SAMUEL (JSC-AH811)</dc:creator>
  <cp:lastModifiedBy>Teel, Frances C. (HQ-JF000)</cp:lastModifiedBy>
  <cp:revision>55</cp:revision>
  <cp:lastPrinted>2017-02-15T22:38:26Z</cp:lastPrinted>
  <dcterms:created xsi:type="dcterms:W3CDTF">2016-03-30T18:53:21Z</dcterms:created>
  <dcterms:modified xsi:type="dcterms:W3CDTF">2017-02-15T22:38:31Z</dcterms:modified>
</cp:coreProperties>
</file>