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8" r:id="rId2"/>
    <p:sldId id="283" r:id="rId3"/>
    <p:sldId id="290" r:id="rId4"/>
    <p:sldId id="258" r:id="rId5"/>
    <p:sldId id="284" r:id="rId6"/>
    <p:sldId id="285" r:id="rId7"/>
    <p:sldId id="286" r:id="rId8"/>
    <p:sldId id="287" r:id="rId9"/>
    <p:sldId id="288" r:id="rId10"/>
    <p:sldId id="289" r:id="rId11"/>
    <p:sldId id="265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87" d="100"/>
          <a:sy n="87" d="100"/>
        </p:scale>
        <p:origin x="40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873992-01E5-4B2C-8546-182961939682}" type="datetimeFigureOut">
              <a:rPr lang="en-US" smtClean="0"/>
              <a:t>2/15/2017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2F9BF4E-6B3F-445A-B069-C9FED0CEE6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86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027D6-E8A0-4173-8FD8-9D009B9CE60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481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027D6-E8A0-4173-8FD8-9D009B9CE60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244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027D6-E8A0-4173-8FD8-9D009B9CE60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169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027D6-E8A0-4173-8FD8-9D009B9CE60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70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027D6-E8A0-4173-8FD8-9D009B9CE60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224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027D6-E8A0-4173-8FD8-9D009B9CE60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060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027D6-E8A0-4173-8FD8-9D009B9CE60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041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027D6-E8A0-4173-8FD8-9D009B9CE60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25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027D6-E8A0-4173-8FD8-9D009B9CE60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165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027D6-E8A0-4173-8FD8-9D009B9CE60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0996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027D6-E8A0-4173-8FD8-9D009B9CE60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409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BD0F9A-FD48-4A10-A7F0-759DAB772333}" type="datetime1">
              <a:rPr lang="en-US" smtClean="0"/>
              <a:t>2/15/2017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en-US" dirty="0" smtClean="0"/>
              <a:t>ASCAN – Candidate Qualifications Inquiry for References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3D6837-C2EF-4BAB-BCAC-FDDDAD3009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35732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7" grpId="0" build="p" autoUpdateAnimBg="0" advAuto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440C-3D7B-470E-8040-7DA0DF9B5C90}" type="datetime1">
              <a:rPr lang="en-US" smtClean="0"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ASCAN – Candidate Qualifications Inquiry for References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6837-C2EF-4BAB-BCAC-FDDDAD3009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9510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ue Triangle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447801"/>
            <a:ext cx="10871200" cy="4419599"/>
          </a:xfrm>
        </p:spPr>
        <p:txBody>
          <a:bodyPr/>
          <a:lstStyle>
            <a:lvl1pPr>
              <a:buClr>
                <a:srgbClr val="A50021"/>
              </a:buClr>
              <a:buSzPct val="100000"/>
              <a:buFont typeface="Wingdings" pitchFamily="2" charset="2"/>
              <a:buChar char="Ø"/>
              <a:defRPr/>
            </a:lvl1pPr>
            <a:lvl2pPr>
              <a:buClr>
                <a:srgbClr val="A50021"/>
              </a:buClr>
              <a:buFont typeface="Courier New" pitchFamily="49" charset="0"/>
              <a:buChar char="o"/>
              <a:defRPr/>
            </a:lvl2pPr>
            <a:lvl3pPr>
              <a:buFont typeface="Wingdings" pitchFamily="2" charset="2"/>
              <a:buChar char="§"/>
              <a:defRPr/>
            </a:lvl3pPr>
            <a:lvl5pPr algn="ctr"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59200" y="6416676"/>
            <a:ext cx="5892800" cy="365125"/>
          </a:xfrm>
        </p:spPr>
        <p:txBody>
          <a:bodyPr/>
          <a:lstStyle>
            <a:lvl1pPr algn="ctr">
              <a:defRPr sz="900">
                <a:solidFill>
                  <a:srgbClr val="003399"/>
                </a:solidFill>
                <a:latin typeface="+mj-lt"/>
              </a:defRPr>
            </a:lvl1pPr>
          </a:lstStyle>
          <a:p>
            <a:r>
              <a:rPr lang="en-US" dirty="0" smtClean="0"/>
              <a:t>ASCAN – Candidate Qualifications Inquiry for References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000" y="6370638"/>
            <a:ext cx="914400" cy="365125"/>
          </a:xfrm>
        </p:spPr>
        <p:txBody>
          <a:bodyPr/>
          <a:lstStyle>
            <a:lvl1pPr algn="ctr">
              <a:defRPr sz="2800">
                <a:solidFill>
                  <a:schemeClr val="bg1"/>
                </a:solidFill>
                <a:latin typeface="+mn-lt"/>
              </a:defRPr>
            </a:lvl1pPr>
          </a:lstStyle>
          <a:p>
            <a:fld id="{E33D6837-C2EF-4BAB-BCAC-FDDDAD3009D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930400" y="274638"/>
            <a:ext cx="9652000" cy="1143000"/>
          </a:xfrm>
        </p:spPr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444480" y="6370637"/>
            <a:ext cx="1137920" cy="228600"/>
          </a:xfrm>
        </p:spPr>
        <p:txBody>
          <a:bodyPr/>
          <a:lstStyle>
            <a:lvl1pPr algn="r">
              <a:defRPr sz="900">
                <a:solidFill>
                  <a:srgbClr val="000099"/>
                </a:solidFill>
                <a:latin typeface="+mn-lt"/>
              </a:defRPr>
            </a:lvl1pPr>
          </a:lstStyle>
          <a:p>
            <a:fld id="{76027FEE-F998-4115-861C-602167CBADDC}" type="datetime1">
              <a:rPr lang="en-US" smtClean="0"/>
              <a:t>2/15/2017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31307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BCAE-8714-41B0-B298-C417DF460709}" type="datetime1">
              <a:rPr lang="en-US" smtClean="0"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ASCAN – Candidate Qualifications Inquiry for References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6837-C2EF-4BAB-BCAC-FDDDAD3009D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069547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F126-6413-46BB-992C-C74FD6C9748E}" type="datetime1">
              <a:rPr lang="en-US" smtClean="0"/>
              <a:t>2/15/2017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ASCAN – Candidate Qualifications Inquiry for References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6837-C2EF-4BAB-BCAC-FDDDAD3009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520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08BA-4307-4F55-8DF3-957C44884A52}" type="datetime1">
              <a:rPr lang="en-US" smtClean="0"/>
              <a:t>2/15/2017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ASCAN – Candidate Qualifications Inquiry for References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6837-C2EF-4BAB-BCAC-FDDDAD3009D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161940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07CE7BE-BAAC-4DB9-B482-E60862FEBBCB}" type="datetime1">
              <a:rPr lang="en-US" smtClean="0"/>
              <a:t>2/15/2017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ASCAN – Candidate Qualifications Inquiry for 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6837-C2EF-4BAB-BCAC-FDDDAD3009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12723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2C473D1B-59AE-46F4-A219-F0D0D4E3F4C6}" type="datetime1">
              <a:rPr lang="en-US" smtClean="0"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ASCAN – Candidate Qualifications Inquiry for References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6837-C2EF-4BAB-BCAC-FDDDAD3009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844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8DD72C3-B8A9-4805-8E81-14FD6131E2EB}" type="datetime1">
              <a:rPr lang="en-US" smtClean="0"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ASCAN – Candidate Qualifications Inquiry for References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33D6837-C2EF-4BAB-BCAC-FDDDAD3009D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13177183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3271-312B-4176-90C6-89021621DE99}" type="datetime1">
              <a:rPr lang="en-US" smtClean="0"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ASCAN – Candidate Qualifications Inquiry for References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6837-C2EF-4BAB-BCAC-FDDDAD3009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29392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tint val="4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0261600" y="6294437"/>
            <a:ext cx="1268096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76027FEE-F998-4115-861C-602167CBADDC}" type="datetime1">
              <a:rPr lang="en-US" smtClean="0"/>
              <a:t>2/15/2017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673600" y="6294438"/>
            <a:ext cx="3913504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ASCAN – Candidate Qualifications Inquiry for References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467568" y="6294438"/>
            <a:ext cx="75163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2400" b="0">
                <a:solidFill>
                  <a:schemeClr val="bg1"/>
                </a:solidFill>
              </a:defRPr>
            </a:lvl1pPr>
          </a:lstStyle>
          <a:p>
            <a:fld id="{E33D6837-C2EF-4BAB-BCAC-FDDDAD3009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77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 spd="med">
    <p:random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ASCAN – Candidate Qualifications Inquiry for References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42B9-1128-2144-B934-900DA31A23F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015D-CEE4-42C5-A0E0-C4D622B25B07}" type="datetime1">
              <a:rPr lang="en-US" smtClean="0"/>
              <a:t>2/15/2017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828800" y="76200"/>
            <a:ext cx="6410674" cy="990600"/>
            <a:chOff x="304800" y="304800"/>
            <a:chExt cx="6410674" cy="990600"/>
          </a:xfrm>
        </p:grpSpPr>
        <p:sp>
          <p:nvSpPr>
            <p:cNvPr id="11" name="Rectangle 10"/>
            <p:cNvSpPr/>
            <p:nvPr/>
          </p:nvSpPr>
          <p:spPr>
            <a:xfrm>
              <a:off x="1295400" y="323047"/>
              <a:ext cx="5420074" cy="95410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2000" b="1" spc="50" dirty="0">
                  <a:ln w="11430"/>
                  <a:solidFill>
                    <a:srgbClr val="000099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ASCAN </a:t>
              </a:r>
              <a:r>
                <a:rPr lang="en-US" sz="2000" b="1" spc="50" dirty="0" smtClean="0">
                  <a:ln w="11430"/>
                  <a:solidFill>
                    <a:srgbClr val="000099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Candidate Qualifications Inquiry </a:t>
              </a:r>
              <a:endParaRPr lang="en-US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endParaRPr>
            </a:p>
            <a:p>
              <a:r>
                <a:rPr lang="en-US" sz="3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PRA Notification Modal</a:t>
              </a:r>
              <a:endPara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endParaRPr>
            </a:p>
          </p:txBody>
        </p:sp>
        <p:pic>
          <p:nvPicPr>
            <p:cNvPr id="12" name="Picture 11" descr="astronaut-icon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4800" y="304800"/>
              <a:ext cx="990600" cy="990600"/>
            </a:xfrm>
            <a:prstGeom prst="rect">
              <a:avLst/>
            </a:prstGeom>
          </p:spPr>
        </p:pic>
      </p:grpSp>
      <p:sp>
        <p:nvSpPr>
          <p:cNvPr id="4" name="TextBox 3"/>
          <p:cNvSpPr txBox="1"/>
          <p:nvPr/>
        </p:nvSpPr>
        <p:spPr>
          <a:xfrm>
            <a:off x="6705598" y="1156322"/>
            <a:ext cx="4193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05599" y="2527838"/>
            <a:ext cx="41937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Following the initial connection and access to the application, the modal can be manually recalled by clicking the PRA link located on the bottom-right corner of the footer.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footer is displayed on </a:t>
            </a:r>
            <a:r>
              <a:rPr lang="en-US" u="sng" dirty="0" smtClean="0"/>
              <a:t>every</a:t>
            </a:r>
            <a:r>
              <a:rPr lang="en-US" dirty="0" smtClean="0"/>
              <a:t> page of the collection instrument.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344" y="1156322"/>
            <a:ext cx="5314950" cy="43243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7033" y="3958999"/>
            <a:ext cx="299085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77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ASCAN – Candidate Qualifications Inquiry for References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42B9-1128-2144-B934-900DA31A23F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015D-CEE4-42C5-A0E0-C4D622B25B07}" type="datetime1">
              <a:rPr lang="en-US" smtClean="0"/>
              <a:t>2/15/2017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828800" y="76200"/>
            <a:ext cx="6410674" cy="990600"/>
            <a:chOff x="304800" y="304800"/>
            <a:chExt cx="6410674" cy="990600"/>
          </a:xfrm>
        </p:grpSpPr>
        <p:sp>
          <p:nvSpPr>
            <p:cNvPr id="11" name="Rectangle 10"/>
            <p:cNvSpPr/>
            <p:nvPr/>
          </p:nvSpPr>
          <p:spPr>
            <a:xfrm>
              <a:off x="1295400" y="323047"/>
              <a:ext cx="5420074" cy="95410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2000" b="1" spc="50" dirty="0">
                  <a:ln w="11430"/>
                  <a:solidFill>
                    <a:srgbClr val="000099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ASCAN </a:t>
              </a:r>
              <a:r>
                <a:rPr lang="en-US" sz="2000" b="1" spc="50" dirty="0" smtClean="0">
                  <a:ln w="11430"/>
                  <a:solidFill>
                    <a:srgbClr val="000099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Candidate Qualifications Inquiry </a:t>
              </a:r>
              <a:endParaRPr lang="en-US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endParaRPr>
            </a:p>
            <a:p>
              <a:r>
                <a:rPr lang="en-US" sz="3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Step 6</a:t>
              </a:r>
              <a:endPara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endParaRPr>
            </a:p>
          </p:txBody>
        </p:sp>
        <p:pic>
          <p:nvPicPr>
            <p:cNvPr id="12" name="Picture 11" descr="astronaut-icon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4800" y="304800"/>
              <a:ext cx="990600" cy="990600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523875" y="1185862"/>
            <a:ext cx="11144250" cy="4486275"/>
            <a:chOff x="523875" y="1185862"/>
            <a:chExt cx="11144250" cy="448627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3875" y="1185862"/>
              <a:ext cx="11144250" cy="4486275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765429" y="4549109"/>
              <a:ext cx="1647825" cy="2571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6925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ASCAN – Candidate Qualifications Inquiry for References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42B9-1128-2144-B934-900DA31A23F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015D-CEE4-42C5-A0E0-C4D622B25B07}" type="datetime1">
              <a:rPr lang="en-US" smtClean="0"/>
              <a:t>2/15/2017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828800" y="76200"/>
            <a:ext cx="9858733" cy="990600"/>
            <a:chOff x="304800" y="304800"/>
            <a:chExt cx="9858733" cy="990600"/>
          </a:xfrm>
        </p:grpSpPr>
        <p:sp>
          <p:nvSpPr>
            <p:cNvPr id="11" name="Rectangle 10"/>
            <p:cNvSpPr/>
            <p:nvPr/>
          </p:nvSpPr>
          <p:spPr>
            <a:xfrm>
              <a:off x="1295400" y="323047"/>
              <a:ext cx="8868133" cy="95410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2000" b="1" spc="50" dirty="0">
                  <a:ln w="11430"/>
                  <a:solidFill>
                    <a:srgbClr val="000099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ASCAN </a:t>
              </a:r>
              <a:r>
                <a:rPr lang="en-US" sz="2000" b="1" spc="50" dirty="0" smtClean="0">
                  <a:ln w="11430"/>
                  <a:solidFill>
                    <a:srgbClr val="000099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Candidate Qualifications Inquiry </a:t>
              </a:r>
              <a:endParaRPr lang="en-US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endParaRPr>
            </a:p>
            <a:p>
              <a:r>
                <a:rPr lang="en-US" sz="3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Closing Salutation </a:t>
              </a:r>
              <a:r>
                <a:rPr lang="en-US" sz="24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(Additional Input Requested)</a:t>
              </a:r>
              <a:endPara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endParaRPr>
            </a:p>
          </p:txBody>
        </p:sp>
        <p:pic>
          <p:nvPicPr>
            <p:cNvPr id="12" name="Picture 11" descr="astronaut-icon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4800" y="304800"/>
              <a:ext cx="990600" cy="990600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513" y="1720047"/>
            <a:ext cx="11163300" cy="312266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530046" y="3638488"/>
            <a:ext cx="3148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[Candidate Names Listed Here]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09926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995" y="996288"/>
            <a:ext cx="11217280" cy="5374349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ASCAN – Candidate Qualifications Inquiry for References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42B9-1128-2144-B934-900DA31A23F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015D-CEE4-42C5-A0E0-C4D622B25B07}" type="datetime1">
              <a:rPr lang="en-US" smtClean="0"/>
              <a:t>2/15/2017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828800" y="76200"/>
            <a:ext cx="6410674" cy="990600"/>
            <a:chOff x="304800" y="304800"/>
            <a:chExt cx="6410674" cy="990600"/>
          </a:xfrm>
        </p:grpSpPr>
        <p:sp>
          <p:nvSpPr>
            <p:cNvPr id="11" name="Rectangle 10"/>
            <p:cNvSpPr/>
            <p:nvPr/>
          </p:nvSpPr>
          <p:spPr>
            <a:xfrm>
              <a:off x="1295400" y="323047"/>
              <a:ext cx="5420074" cy="95410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2000" b="1" spc="50" dirty="0">
                  <a:ln w="11430"/>
                  <a:solidFill>
                    <a:srgbClr val="000099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ASCAN </a:t>
              </a:r>
              <a:r>
                <a:rPr lang="en-US" sz="2000" b="1" spc="50" dirty="0" smtClean="0">
                  <a:ln w="11430"/>
                  <a:solidFill>
                    <a:srgbClr val="000099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Candidate Qualifications Inquiry </a:t>
              </a:r>
              <a:endParaRPr lang="en-US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endParaRPr>
            </a:p>
            <a:p>
              <a:r>
                <a:rPr lang="en-US" sz="3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Welcome Page</a:t>
              </a:r>
              <a:endPara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endParaRPr>
            </a:p>
          </p:txBody>
        </p:sp>
        <p:pic>
          <p:nvPicPr>
            <p:cNvPr id="12" name="Picture 11" descr="astronaut-icon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4800" y="304800"/>
              <a:ext cx="990600" cy="990600"/>
            </a:xfrm>
            <a:prstGeom prst="rect">
              <a:avLst/>
            </a:prstGeom>
          </p:spPr>
        </p:pic>
      </p:grpSp>
      <p:sp>
        <p:nvSpPr>
          <p:cNvPr id="4" name="TextBox 3"/>
          <p:cNvSpPr txBox="1"/>
          <p:nvPr/>
        </p:nvSpPr>
        <p:spPr>
          <a:xfrm>
            <a:off x="2533476" y="1094593"/>
            <a:ext cx="2037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[ REFERENCE NAME ]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17284" y="1778466"/>
            <a:ext cx="14093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/>
              <a:t>[Candidate Name]</a:t>
            </a:r>
            <a:endParaRPr lang="en-US" sz="1200" b="1" i="1" dirty="0"/>
          </a:p>
        </p:txBody>
      </p:sp>
    </p:spTree>
    <p:extLst>
      <p:ext uri="{BB962C8B-B14F-4D97-AF65-F5344CB8AC3E}">
        <p14:creationId xmlns:p14="http://schemas.microsoft.com/office/powerpoint/2010/main" val="212384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ASCAN – Candidate Qualifications Inquiry for References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42B9-1128-2144-B934-900DA31A23F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015D-CEE4-42C5-A0E0-C4D622B25B07}" type="datetime1">
              <a:rPr lang="en-US" smtClean="0"/>
              <a:t>2/15/2017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828800" y="76200"/>
            <a:ext cx="6410674" cy="990600"/>
            <a:chOff x="304800" y="304800"/>
            <a:chExt cx="6410674" cy="990600"/>
          </a:xfrm>
        </p:grpSpPr>
        <p:sp>
          <p:nvSpPr>
            <p:cNvPr id="11" name="Rectangle 10"/>
            <p:cNvSpPr/>
            <p:nvPr/>
          </p:nvSpPr>
          <p:spPr>
            <a:xfrm>
              <a:off x="1295400" y="323047"/>
              <a:ext cx="5420074" cy="95410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2000" b="1" spc="50" dirty="0">
                  <a:ln w="11430"/>
                  <a:solidFill>
                    <a:srgbClr val="000099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ASCAN </a:t>
              </a:r>
              <a:r>
                <a:rPr lang="en-US" sz="2000" b="1" spc="50" dirty="0" smtClean="0">
                  <a:ln w="11430"/>
                  <a:solidFill>
                    <a:srgbClr val="000099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Candidate Qualifications Inquiry </a:t>
              </a:r>
              <a:endParaRPr lang="en-US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endParaRPr>
            </a:p>
            <a:p>
              <a:r>
                <a:rPr lang="en-US" sz="3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Timeout Warning</a:t>
              </a:r>
              <a:endPara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endParaRPr>
            </a:p>
          </p:txBody>
        </p:sp>
        <p:pic>
          <p:nvPicPr>
            <p:cNvPr id="12" name="Picture 11" descr="astronaut-icon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4800" y="304800"/>
              <a:ext cx="990600" cy="990600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4781" y="1291720"/>
            <a:ext cx="5429250" cy="25717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2953" y="4024992"/>
            <a:ext cx="7252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Inactivity timeout and logoff occurs after fifteen (15) minutes. Respondents receive a </a:t>
            </a:r>
            <a:r>
              <a:rPr lang="en-US" b="1" dirty="0" smtClean="0"/>
              <a:t>Session Timeout Warning</a:t>
            </a:r>
            <a:r>
              <a:rPr lang="en-US" dirty="0" smtClean="0"/>
              <a:t> after 14 minutes of inactivity, and are subsequently disconnected after sixty additional (60) seconds.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08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00" y="4845582"/>
            <a:ext cx="9182100" cy="152505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ASCAN – Candidate Qualifications Inquiry for References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42B9-1128-2144-B934-900DA31A23F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015D-CEE4-42C5-A0E0-C4D622B25B07}" type="datetime1">
              <a:rPr lang="en-US" smtClean="0"/>
              <a:t>2/15/2017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828800" y="76200"/>
            <a:ext cx="6978137" cy="990600"/>
            <a:chOff x="304800" y="304800"/>
            <a:chExt cx="6978137" cy="990600"/>
          </a:xfrm>
        </p:grpSpPr>
        <p:sp>
          <p:nvSpPr>
            <p:cNvPr id="11" name="Rectangle 10"/>
            <p:cNvSpPr/>
            <p:nvPr/>
          </p:nvSpPr>
          <p:spPr>
            <a:xfrm>
              <a:off x="1295400" y="323047"/>
              <a:ext cx="5987537" cy="95410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2000" b="1" spc="50" dirty="0">
                  <a:ln w="11430"/>
                  <a:solidFill>
                    <a:srgbClr val="000099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ASCAN </a:t>
              </a:r>
              <a:r>
                <a:rPr lang="en-US" sz="2000" b="1" spc="50" dirty="0" smtClean="0">
                  <a:ln w="11430"/>
                  <a:solidFill>
                    <a:srgbClr val="000099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Candidate Qualifications Inquiry </a:t>
              </a:r>
              <a:endParaRPr lang="en-US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endParaRPr>
            </a:p>
            <a:p>
              <a:r>
                <a:rPr lang="en-US" sz="3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Navigation / Progress Bar</a:t>
              </a:r>
              <a:endPara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endParaRPr>
            </a:p>
          </p:txBody>
        </p:sp>
        <p:pic>
          <p:nvPicPr>
            <p:cNvPr id="12" name="Picture 11" descr="astronaut-icon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4800" y="304800"/>
              <a:ext cx="990600" cy="990600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256" y="1366180"/>
            <a:ext cx="10402602" cy="186553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806496" y="1436518"/>
            <a:ext cx="14285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bg1"/>
                </a:solidFill>
              </a:rPr>
              <a:t>[ Reference Name Here ]</a:t>
            </a:r>
            <a:endParaRPr lang="en-US" sz="900" i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02930" y="1382657"/>
            <a:ext cx="2249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bg1"/>
                </a:solidFill>
              </a:rPr>
              <a:t>[ Candidate Name Here ]</a:t>
            </a:r>
            <a:endParaRPr lang="en-US" sz="1600" i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1128" y="1031401"/>
            <a:ext cx="10526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Progress Bar Indicators display progress of Step completion. Indicators can be click to navigate to that Step.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97788" y="3528286"/>
            <a:ext cx="5240791" cy="119923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08245" y="4869445"/>
            <a:ext cx="2345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alert is displayed when Step 6 is completed and any other step remains un-started/incomplete.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4" idx="1"/>
          </p:cNvCxnSpPr>
          <p:nvPr/>
        </p:nvCxnSpPr>
        <p:spPr>
          <a:xfrm flipH="1">
            <a:off x="7069394" y="5608109"/>
            <a:ext cx="2638851" cy="6058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24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465" y="1259912"/>
            <a:ext cx="11144250" cy="264795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ASCAN – Candidate Qualifications Inquiry for References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42B9-1128-2144-B934-900DA31A23F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015D-CEE4-42C5-A0E0-C4D622B25B07}" type="datetime1">
              <a:rPr lang="en-US" smtClean="0"/>
              <a:t>2/15/2017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828800" y="76200"/>
            <a:ext cx="6410674" cy="990600"/>
            <a:chOff x="304800" y="304800"/>
            <a:chExt cx="6410674" cy="990600"/>
          </a:xfrm>
        </p:grpSpPr>
        <p:sp>
          <p:nvSpPr>
            <p:cNvPr id="11" name="Rectangle 10"/>
            <p:cNvSpPr/>
            <p:nvPr/>
          </p:nvSpPr>
          <p:spPr>
            <a:xfrm>
              <a:off x="1295400" y="323047"/>
              <a:ext cx="5420074" cy="95410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2000" b="1" spc="50" dirty="0">
                  <a:ln w="11430"/>
                  <a:solidFill>
                    <a:srgbClr val="000099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ASCAN </a:t>
              </a:r>
              <a:r>
                <a:rPr lang="en-US" sz="2000" b="1" spc="50" dirty="0" smtClean="0">
                  <a:ln w="11430"/>
                  <a:solidFill>
                    <a:srgbClr val="000099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Candidate Qualifications Inquiry </a:t>
              </a:r>
              <a:endParaRPr lang="en-US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endParaRPr>
            </a:p>
            <a:p>
              <a:r>
                <a:rPr lang="en-US" sz="3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Step 1</a:t>
              </a:r>
              <a:endPara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endParaRPr>
            </a:p>
          </p:txBody>
        </p:sp>
        <p:pic>
          <p:nvPicPr>
            <p:cNvPr id="12" name="Picture 11" descr="astronaut-icon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4800" y="304800"/>
              <a:ext cx="990600" cy="990600"/>
            </a:xfrm>
            <a:prstGeom prst="rect">
              <a:avLst/>
            </a:prstGeom>
          </p:spPr>
        </p:pic>
      </p:grpSp>
      <p:cxnSp>
        <p:nvCxnSpPr>
          <p:cNvPr id="5" name="Straight Arrow Connector 4"/>
          <p:cNvCxnSpPr/>
          <p:nvPr/>
        </p:nvCxnSpPr>
        <p:spPr>
          <a:xfrm>
            <a:off x="6763766" y="1925053"/>
            <a:ext cx="1141370" cy="766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05136" y="1827672"/>
            <a:ext cx="2095500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0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ASCAN – Candidate Qualifications Inquiry for References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42B9-1128-2144-B934-900DA31A23F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015D-CEE4-42C5-A0E0-C4D622B25B07}" type="datetime1">
              <a:rPr lang="en-US" smtClean="0"/>
              <a:t>2/15/2017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828800" y="76200"/>
            <a:ext cx="6410674" cy="990600"/>
            <a:chOff x="304800" y="304800"/>
            <a:chExt cx="6410674" cy="990600"/>
          </a:xfrm>
        </p:grpSpPr>
        <p:sp>
          <p:nvSpPr>
            <p:cNvPr id="11" name="Rectangle 10"/>
            <p:cNvSpPr/>
            <p:nvPr/>
          </p:nvSpPr>
          <p:spPr>
            <a:xfrm>
              <a:off x="1295400" y="323047"/>
              <a:ext cx="5420074" cy="95410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2000" b="1" spc="50" dirty="0">
                  <a:ln w="11430"/>
                  <a:solidFill>
                    <a:srgbClr val="000099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ASCAN </a:t>
              </a:r>
              <a:r>
                <a:rPr lang="en-US" sz="2000" b="1" spc="50" dirty="0" smtClean="0">
                  <a:ln w="11430"/>
                  <a:solidFill>
                    <a:srgbClr val="000099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Candidate Qualifications Inquiry </a:t>
              </a:r>
              <a:endParaRPr lang="en-US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endParaRPr>
            </a:p>
            <a:p>
              <a:r>
                <a:rPr lang="en-US" sz="3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Step 2</a:t>
              </a:r>
              <a:endPara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endParaRPr>
            </a:p>
          </p:txBody>
        </p:sp>
        <p:pic>
          <p:nvPicPr>
            <p:cNvPr id="12" name="Picture 11" descr="astronaut-icon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4800" y="304800"/>
              <a:ext cx="990600" cy="990600"/>
            </a:xfrm>
            <a:prstGeom prst="rect">
              <a:avLst/>
            </a:prstGeom>
          </p:spPr>
        </p:pic>
      </p:grpSp>
      <p:grpSp>
        <p:nvGrpSpPr>
          <p:cNvPr id="2" name="Group 1"/>
          <p:cNvGrpSpPr/>
          <p:nvPr/>
        </p:nvGrpSpPr>
        <p:grpSpPr>
          <a:xfrm>
            <a:off x="937531" y="1078370"/>
            <a:ext cx="10212351" cy="5436729"/>
            <a:chOff x="937531" y="1078370"/>
            <a:chExt cx="10212351" cy="543672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7531" y="1078370"/>
              <a:ext cx="10212351" cy="5436729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442627" y="5586412"/>
              <a:ext cx="1495249" cy="2333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045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ASCAN – Candidate Qualifications Inquiry for References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42B9-1128-2144-B934-900DA31A23F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015D-CEE4-42C5-A0E0-C4D622B25B07}" type="datetime1">
              <a:rPr lang="en-US" smtClean="0"/>
              <a:t>2/15/2017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828800" y="76200"/>
            <a:ext cx="6410674" cy="990600"/>
            <a:chOff x="304800" y="304800"/>
            <a:chExt cx="6410674" cy="990600"/>
          </a:xfrm>
        </p:grpSpPr>
        <p:sp>
          <p:nvSpPr>
            <p:cNvPr id="11" name="Rectangle 10"/>
            <p:cNvSpPr/>
            <p:nvPr/>
          </p:nvSpPr>
          <p:spPr>
            <a:xfrm>
              <a:off x="1295400" y="323047"/>
              <a:ext cx="5420074" cy="95410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2000" b="1" spc="50" dirty="0">
                  <a:ln w="11430"/>
                  <a:solidFill>
                    <a:srgbClr val="000099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ASCAN </a:t>
              </a:r>
              <a:r>
                <a:rPr lang="en-US" sz="2000" b="1" spc="50" dirty="0" smtClean="0">
                  <a:ln w="11430"/>
                  <a:solidFill>
                    <a:srgbClr val="000099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Candidate Qualifications Inquiry </a:t>
              </a:r>
              <a:endParaRPr lang="en-US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endParaRPr>
            </a:p>
            <a:p>
              <a:r>
                <a:rPr lang="en-US" sz="3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Step 3</a:t>
              </a:r>
              <a:endPara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endParaRPr>
            </a:p>
          </p:txBody>
        </p:sp>
        <p:pic>
          <p:nvPicPr>
            <p:cNvPr id="12" name="Picture 11" descr="astronaut-icon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4800" y="304800"/>
              <a:ext cx="990600" cy="990600"/>
            </a:xfrm>
            <a:prstGeom prst="rect">
              <a:avLst/>
            </a:prstGeom>
          </p:spPr>
        </p:pic>
      </p:grpSp>
      <p:grpSp>
        <p:nvGrpSpPr>
          <p:cNvPr id="2" name="Group 1"/>
          <p:cNvGrpSpPr/>
          <p:nvPr/>
        </p:nvGrpSpPr>
        <p:grpSpPr>
          <a:xfrm>
            <a:off x="1329214" y="1033311"/>
            <a:ext cx="8954452" cy="5702452"/>
            <a:chOff x="1329214" y="1033311"/>
            <a:chExt cx="8954452" cy="570245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29214" y="1033311"/>
              <a:ext cx="8954452" cy="5702452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20855" y="5815014"/>
              <a:ext cx="1312157" cy="2047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94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ASCAN – Candidate Qualifications Inquiry for References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42B9-1128-2144-B934-900DA31A23F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015D-CEE4-42C5-A0E0-C4D622B25B07}" type="datetime1">
              <a:rPr lang="en-US" smtClean="0"/>
              <a:t>2/15/2017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828800" y="76200"/>
            <a:ext cx="6410674" cy="990600"/>
            <a:chOff x="304800" y="304800"/>
            <a:chExt cx="6410674" cy="990600"/>
          </a:xfrm>
        </p:grpSpPr>
        <p:sp>
          <p:nvSpPr>
            <p:cNvPr id="11" name="Rectangle 10"/>
            <p:cNvSpPr/>
            <p:nvPr/>
          </p:nvSpPr>
          <p:spPr>
            <a:xfrm>
              <a:off x="1295400" y="323047"/>
              <a:ext cx="5420074" cy="95410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2000" b="1" spc="50" dirty="0">
                  <a:ln w="11430"/>
                  <a:solidFill>
                    <a:srgbClr val="000099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ASCAN </a:t>
              </a:r>
              <a:r>
                <a:rPr lang="en-US" sz="2000" b="1" spc="50" dirty="0" smtClean="0">
                  <a:ln w="11430"/>
                  <a:solidFill>
                    <a:srgbClr val="000099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Candidate Qualifications Inquiry </a:t>
              </a:r>
              <a:endParaRPr lang="en-US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endParaRPr>
            </a:p>
            <a:p>
              <a:r>
                <a:rPr lang="en-US" sz="3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Step 4</a:t>
              </a:r>
              <a:endPara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endParaRPr>
            </a:p>
          </p:txBody>
        </p:sp>
        <p:pic>
          <p:nvPicPr>
            <p:cNvPr id="12" name="Picture 11" descr="astronaut-icon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4800" y="304800"/>
              <a:ext cx="990600" cy="990600"/>
            </a:xfrm>
            <a:prstGeom prst="rect">
              <a:avLst/>
            </a:prstGeom>
          </p:spPr>
        </p:pic>
      </p:grpSp>
      <p:grpSp>
        <p:nvGrpSpPr>
          <p:cNvPr id="2" name="Group 1"/>
          <p:cNvGrpSpPr/>
          <p:nvPr/>
        </p:nvGrpSpPr>
        <p:grpSpPr>
          <a:xfrm>
            <a:off x="777239" y="1066800"/>
            <a:ext cx="10617099" cy="5204460"/>
            <a:chOff x="777239" y="1066800"/>
            <a:chExt cx="10617099" cy="520446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7239" y="1066800"/>
              <a:ext cx="10617099" cy="520446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580377" y="5248275"/>
              <a:ext cx="1617309" cy="2524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326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ASCAN – Candidate Qualifications Inquiry for References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42B9-1128-2144-B934-900DA31A23F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015D-CEE4-42C5-A0E0-C4D622B25B07}" type="datetime1">
              <a:rPr lang="en-US" smtClean="0"/>
              <a:t>2/15/2017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828800" y="76200"/>
            <a:ext cx="6410674" cy="990600"/>
            <a:chOff x="304800" y="304800"/>
            <a:chExt cx="6410674" cy="990600"/>
          </a:xfrm>
        </p:grpSpPr>
        <p:sp>
          <p:nvSpPr>
            <p:cNvPr id="11" name="Rectangle 10"/>
            <p:cNvSpPr/>
            <p:nvPr/>
          </p:nvSpPr>
          <p:spPr>
            <a:xfrm>
              <a:off x="1295400" y="323047"/>
              <a:ext cx="5420074" cy="95410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2000" b="1" spc="50" dirty="0">
                  <a:ln w="11430"/>
                  <a:solidFill>
                    <a:srgbClr val="000099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ASCAN </a:t>
              </a:r>
              <a:r>
                <a:rPr lang="en-US" sz="2000" b="1" spc="50" dirty="0" smtClean="0">
                  <a:ln w="11430"/>
                  <a:solidFill>
                    <a:srgbClr val="000099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Candidate Qualifications Inquiry </a:t>
              </a:r>
              <a:endParaRPr lang="en-US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endParaRPr>
            </a:p>
            <a:p>
              <a:r>
                <a:rPr lang="en-US" sz="3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/>
                  <a:cs typeface="Arial"/>
                </a:rPr>
                <a:t>Step 5</a:t>
              </a:r>
              <a:endPara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endParaRPr>
            </a:p>
          </p:txBody>
        </p:sp>
        <p:pic>
          <p:nvPicPr>
            <p:cNvPr id="12" name="Picture 11" descr="astronaut-icon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4800" y="304800"/>
              <a:ext cx="990600" cy="990600"/>
            </a:xfrm>
            <a:prstGeom prst="rect">
              <a:avLst/>
            </a:prstGeom>
          </p:spPr>
        </p:pic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1026750"/>
            <a:ext cx="8534400" cy="570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14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CAN_Slide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ln cap="rnd"/>
      </a:spPr>
      <a:bodyPr wrap="square">
        <a:spAutoFit/>
      </a:bodyPr>
      <a:lstStyle>
        <a:defPPr marL="566928" indent="-457200">
          <a:defRPr sz="2400" b="1" dirty="0" smtClean="0">
            <a:solidFill>
              <a:srgbClr val="C00000"/>
            </a:solidFill>
            <a:latin typeface="Comic Sans MS" pitchFamily="66" charset="0"/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ASCAN_SlideTheme" id="{B24EC351-AB5C-47F7-8F70-C257FE588694}" vid="{1B9571E8-A4B3-49DE-BCBB-51D25DA3E2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ASCAN_SlideTheme</Template>
  <TotalTime>1790</TotalTime>
  <Words>323</Words>
  <Application>Microsoft Office PowerPoint</Application>
  <PresentationFormat>Widescreen</PresentationFormat>
  <Paragraphs>80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Courier New</vt:lpstr>
      <vt:lpstr>Verdana</vt:lpstr>
      <vt:lpstr>Wingdings</vt:lpstr>
      <vt:lpstr>Wingdings 2</vt:lpstr>
      <vt:lpstr>Wingdings 3</vt:lpstr>
      <vt:lpstr>ASCAN_SlideTheme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HENRY, SAMUEL (JSC-AH811)</dc:creator>
  <cp:lastModifiedBy>Teel, Frances C. (HQ-JF000)</cp:lastModifiedBy>
  <cp:revision>55</cp:revision>
  <cp:lastPrinted>2017-02-15T22:38:26Z</cp:lastPrinted>
  <dcterms:created xsi:type="dcterms:W3CDTF">2016-03-30T18:53:21Z</dcterms:created>
  <dcterms:modified xsi:type="dcterms:W3CDTF">2017-02-15T22:38:31Z</dcterms:modified>
</cp:coreProperties>
</file>