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36" autoAdjust="0"/>
  </p:normalViewPr>
  <p:slideViewPr>
    <p:cSldViewPr>
      <p:cViewPr>
        <p:scale>
          <a:sx n="70" d="100"/>
          <a:sy n="70" d="100"/>
        </p:scale>
        <p:origin x="-11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3EF13-EF20-49A5-9E92-421B3CD2BB34}" type="datetimeFigureOut">
              <a:rPr lang="en-US" smtClean="0"/>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08E68-5C80-42A6-A70E-A36C9A4ED4F1}" type="slidenum">
              <a:rPr lang="en-US" smtClean="0"/>
              <a:t>‹#›</a:t>
            </a:fld>
            <a:endParaRPr lang="en-US"/>
          </a:p>
        </p:txBody>
      </p:sp>
    </p:spTree>
    <p:extLst>
      <p:ext uri="{BB962C8B-B14F-4D97-AF65-F5344CB8AC3E}">
        <p14:creationId xmlns:p14="http://schemas.microsoft.com/office/powerpoint/2010/main" val="32115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Password</a:t>
            </a:r>
            <a:r>
              <a:rPr lang="en-US" baseline="0" dirty="0" smtClean="0"/>
              <a:t> protected investigator account homepage:  choose “Create a new permit Application” link</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tab: Description,  Note: example of hover text content (users access </a:t>
            </a:r>
            <a:r>
              <a:rPr lang="en-US" baseline="0" dirty="0" err="1" smtClean="0"/>
              <a:t>hovertext</a:t>
            </a:r>
            <a:r>
              <a:rPr lang="en-US" baseline="0" dirty="0" smtClean="0"/>
              <a:t> by clicking on question mark icon next to field)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 Tab: park options</a:t>
            </a:r>
            <a:r>
              <a:rPr lang="en-US" baseline="0" dirty="0" smtClean="0"/>
              <a:t> are a pick list</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tab: user</a:t>
            </a:r>
            <a:r>
              <a:rPr lang="en-US" baseline="0" dirty="0" smtClean="0"/>
              <a:t> may enter dates directly or use pop up calendar screen (shown).</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 Info.</a:t>
            </a:r>
            <a:r>
              <a:rPr lang="en-US" baseline="0" dirty="0" smtClean="0"/>
              <a:t> Tab: this is optional information, it is used to document co-investigators, field assistants, </a:t>
            </a:r>
            <a:r>
              <a:rPr lang="en-US" baseline="0" dirty="0" err="1" smtClean="0"/>
              <a:t>ect</a:t>
            </a:r>
            <a:r>
              <a:rPr lang="en-US" baseline="0" dirty="0" smtClean="0"/>
              <a:t>.</a:t>
            </a:r>
          </a:p>
          <a:p>
            <a:r>
              <a:rPr lang="en-US" baseline="0" dirty="0" smtClean="0"/>
              <a:t>Screen shot shows what user sees when they click on “Add Co-Investigator” icon.  User may enter as many persons as desired.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tab: screen</a:t>
            </a:r>
            <a:r>
              <a:rPr lang="en-US" baseline="0" dirty="0" smtClean="0"/>
              <a:t> shot shows pop up screen which is triggered by the user clicking on the “Add Specimen Collection” button.  The user may submit as many Specimen Collection entries as needed.</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Documents tab:  It</a:t>
            </a:r>
            <a:r>
              <a:rPr lang="en-US" baseline="0" dirty="0" smtClean="0"/>
              <a:t> is optional to submit documents with an application.   Generally a Study Proposal File will be needed to properly evaluate an application (unless the proposed study is simple enough that the information entered on the application is sufficient for park reviewers to understand the full scope of the proposed study.</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Submit tab:  users</a:t>
            </a:r>
            <a:r>
              <a:rPr lang="en-US" baseline="0" dirty="0" smtClean="0"/>
              <a:t> may save their application as a draft or may submit it directly.</a:t>
            </a:r>
            <a:endParaRPr lang="en-US" dirty="0"/>
          </a:p>
        </p:txBody>
      </p:sp>
      <p:sp>
        <p:nvSpPr>
          <p:cNvPr id="4" name="Slide Number Placeholder 3"/>
          <p:cNvSpPr>
            <a:spLocks noGrp="1"/>
          </p:cNvSpPr>
          <p:nvPr>
            <p:ph type="sldNum" sz="quarter" idx="10"/>
          </p:nvPr>
        </p:nvSpPr>
        <p:spPr/>
        <p:txBody>
          <a:bodyPr/>
          <a:lstStyle/>
          <a:p>
            <a:fld id="{24A08E68-5C80-42A6-A70E-A36C9A4ED4F1}"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submitted</a:t>
            </a:r>
            <a:r>
              <a:rPr lang="en-US" baseline="0" dirty="0" smtClean="0"/>
              <a:t> successfully screen:  Note the option to use the application as a template if the user intends to submit applications to multiple parks for similar or equivalent studies.  NOTE also: Users who have been issued permits may use the permit renewal application process.  This process ports the data from the permit into an application form, which may be completed by the user.  This is a time saving device for those who need to renew their permits for </a:t>
            </a:r>
            <a:r>
              <a:rPr lang="en-US" baseline="0" smtClean="0"/>
              <a:t>ongoing studies.</a:t>
            </a:r>
            <a:endParaRPr lang="en-US"/>
          </a:p>
        </p:txBody>
      </p:sp>
      <p:sp>
        <p:nvSpPr>
          <p:cNvPr id="4" name="Slide Number Placeholder 3"/>
          <p:cNvSpPr>
            <a:spLocks noGrp="1"/>
          </p:cNvSpPr>
          <p:nvPr>
            <p:ph type="sldNum" sz="quarter" idx="10"/>
          </p:nvPr>
        </p:nvSpPr>
        <p:spPr/>
        <p:txBody>
          <a:bodyPr/>
          <a:lstStyle/>
          <a:p>
            <a:fld id="{24A08E68-5C80-42A6-A70E-A36C9A4ED4F1}"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F34B-5C33-4305-8398-D16CE06B95F0}"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5F34B-5C33-4305-8398-D16CE06B95F0}"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5F34B-5C33-4305-8398-D16CE06B95F0}"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5F34B-5C33-4305-8398-D16CE06B95F0}"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5F34B-5C33-4305-8398-D16CE06B95F0}"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5F34B-5C33-4305-8398-D16CE06B95F0}"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F34B-5C33-4305-8398-D16CE06B95F0}"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F34B-5C33-4305-8398-D16CE06B95F0}"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587D0-4110-4835-B4CE-222286CFD4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5F34B-5C33-4305-8398-D16CE06B95F0}" type="datetimeFigureOut">
              <a:rPr lang="en-US" smtClean="0"/>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587D0-4110-4835-B4CE-222286CFD4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788" y="471488"/>
            <a:ext cx="6246812" cy="565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72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98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8000" y="-857250"/>
            <a:ext cx="15240000" cy="8572500"/>
          </a:xfrm>
          <a:prstGeom prst="rect">
            <a:avLst/>
          </a:prstGeom>
          <a:noFill/>
          <a:ln w="9525">
            <a:noFill/>
            <a:miter lim="800000"/>
            <a:headEnd/>
            <a:tailEnd/>
          </a:ln>
        </p:spPr>
      </p:pic>
      <p:sp>
        <p:nvSpPr>
          <p:cNvPr id="2" name="TextBox 1"/>
          <p:cNvSpPr txBox="1"/>
          <p:nvPr/>
        </p:nvSpPr>
        <p:spPr>
          <a:xfrm>
            <a:off x="5257046" y="4267200"/>
            <a:ext cx="3810000" cy="1631216"/>
          </a:xfrm>
          <a:prstGeom prst="rect">
            <a:avLst/>
          </a:prstGeom>
          <a:noFill/>
        </p:spPr>
        <p:txBody>
          <a:bodyPr wrap="square" rtlCol="0">
            <a:spAutoFit/>
          </a:bodyPr>
          <a:lstStyle/>
          <a:p>
            <a:r>
              <a:rPr lang="en-US" sz="1000" dirty="0">
                <a:solidFill>
                  <a:schemeClr val="accent6">
                    <a:lumMod val="50000"/>
                  </a:schemeClr>
                </a:solidFill>
              </a:rPr>
              <a:t>Does your study propose to involve any of the following </a:t>
            </a:r>
            <a:endParaRPr lang="en-US" sz="1000" dirty="0" smtClean="0">
              <a:solidFill>
                <a:schemeClr val="accent6">
                  <a:lumMod val="50000"/>
                </a:schemeClr>
              </a:solidFill>
            </a:endParaRPr>
          </a:p>
          <a:p>
            <a:r>
              <a:rPr lang="en-US" sz="1000" dirty="0" smtClean="0">
                <a:solidFill>
                  <a:schemeClr val="accent6">
                    <a:lumMod val="50000"/>
                  </a:schemeClr>
                </a:solidFill>
              </a:rPr>
              <a:t>(</a:t>
            </a:r>
            <a:r>
              <a:rPr lang="en-US" sz="1000" dirty="0">
                <a:solidFill>
                  <a:schemeClr val="accent6">
                    <a:lumMod val="50000"/>
                  </a:schemeClr>
                </a:solidFill>
              </a:rPr>
              <a:t>check all that apply):</a:t>
            </a:r>
          </a:p>
          <a:p>
            <a:r>
              <a:rPr lang="en-US" sz="1000" dirty="0" smtClean="0"/>
              <a:t>     handle </a:t>
            </a:r>
            <a:r>
              <a:rPr lang="en-US" sz="1000" dirty="0"/>
              <a:t>live vertebrates __   </a:t>
            </a:r>
            <a:endParaRPr lang="en-US" sz="1000" dirty="0" smtClean="0"/>
          </a:p>
          <a:p>
            <a:r>
              <a:rPr lang="en-US" sz="1000" dirty="0" smtClean="0"/>
              <a:t>     T&amp;E </a:t>
            </a:r>
            <a:r>
              <a:rPr lang="en-US" sz="1000" dirty="0"/>
              <a:t>species  __    </a:t>
            </a:r>
            <a:endParaRPr lang="en-US" sz="1000" dirty="0" smtClean="0"/>
          </a:p>
          <a:p>
            <a:r>
              <a:rPr lang="en-US" sz="1000" dirty="0" smtClean="0"/>
              <a:t>     migratory </a:t>
            </a:r>
            <a:r>
              <a:rPr lang="en-US" sz="1000" dirty="0"/>
              <a:t>birds __    </a:t>
            </a:r>
            <a:endParaRPr lang="en-US" sz="1000" dirty="0" smtClean="0"/>
          </a:p>
          <a:p>
            <a:r>
              <a:rPr lang="en-US" sz="1000" dirty="0" smtClean="0"/>
              <a:t>     marine </a:t>
            </a:r>
            <a:r>
              <a:rPr lang="en-US" sz="1000" dirty="0"/>
              <a:t>mammals __    </a:t>
            </a:r>
            <a:endParaRPr lang="en-US" sz="1000" dirty="0" smtClean="0"/>
          </a:p>
          <a:p>
            <a:r>
              <a:rPr lang="en-US" sz="1000" dirty="0" smtClean="0"/>
              <a:t>     unmanned </a:t>
            </a:r>
            <a:r>
              <a:rPr lang="en-US" sz="1000" dirty="0"/>
              <a:t>aircraft __   </a:t>
            </a:r>
            <a:endParaRPr lang="en-US" sz="1000" dirty="0" smtClean="0"/>
          </a:p>
          <a:p>
            <a:r>
              <a:rPr lang="en-US" sz="1000" dirty="0" smtClean="0"/>
              <a:t>     designated </a:t>
            </a:r>
            <a:r>
              <a:rPr lang="en-US" sz="1000" dirty="0"/>
              <a:t>wilderness __   </a:t>
            </a:r>
            <a:endParaRPr lang="en-US" sz="1000" dirty="0" smtClean="0"/>
          </a:p>
          <a:p>
            <a:r>
              <a:rPr lang="en-US" sz="1000" dirty="0" smtClean="0"/>
              <a:t>     hazardous </a:t>
            </a:r>
            <a:r>
              <a:rPr lang="en-US" sz="1000" dirty="0"/>
              <a:t>activity __   </a:t>
            </a:r>
            <a:endParaRPr lang="en-US" sz="1000" dirty="0" smtClean="0"/>
          </a:p>
          <a:p>
            <a:r>
              <a:rPr lang="en-US" sz="1000" dirty="0" smtClean="0"/>
              <a:t>     ground </a:t>
            </a:r>
            <a:r>
              <a:rPr lang="en-US" sz="1000" dirty="0"/>
              <a:t>disturbance __</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369</Words>
  <Application>Microsoft Office PowerPoint</Application>
  <PresentationFormat>On-screen Show (4:3)</PresentationFormat>
  <Paragraphs>29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BCommins</dc:creator>
  <cp:lastModifiedBy>Goddard, Tim</cp:lastModifiedBy>
  <cp:revision>13</cp:revision>
  <dcterms:created xsi:type="dcterms:W3CDTF">2014-01-07T16:17:46Z</dcterms:created>
  <dcterms:modified xsi:type="dcterms:W3CDTF">2017-03-08T18:59:26Z</dcterms:modified>
</cp:coreProperties>
</file>