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7" r:id="rId5"/>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68310" autoAdjust="0"/>
  </p:normalViewPr>
  <p:slideViewPr>
    <p:cSldViewPr snapToGrid="0">
      <p:cViewPr varScale="1">
        <p:scale>
          <a:sx n="56" d="100"/>
          <a:sy n="56" d="100"/>
        </p:scale>
        <p:origin x="-1622" y="-91"/>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475" cy="46369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9" y="1"/>
            <a:ext cx="3038475" cy="463696"/>
          </a:xfrm>
          <a:prstGeom prst="rect">
            <a:avLst/>
          </a:prstGeom>
        </p:spPr>
        <p:txBody>
          <a:bodyPr vert="horz" lIns="91440" tIns="45720" rIns="91440" bIns="45720" rtlCol="0"/>
          <a:lstStyle>
            <a:lvl1pPr algn="r">
              <a:defRPr sz="1200"/>
            </a:lvl1pPr>
          </a:lstStyle>
          <a:p>
            <a:fld id="{D753280E-9D05-4432-A8D3-3516F8EB3B2F}" type="datetimeFigureOut">
              <a:rPr lang="en-US" smtClean="0"/>
              <a:t>9/22/2016</a:t>
            </a:fld>
            <a:endParaRPr lang="en-US"/>
          </a:p>
        </p:txBody>
      </p:sp>
      <p:sp>
        <p:nvSpPr>
          <p:cNvPr id="4" name="Slide Image Placeholder 3"/>
          <p:cNvSpPr>
            <a:spLocks noGrp="1" noRot="1" noChangeAspect="1"/>
          </p:cNvSpPr>
          <p:nvPr>
            <p:ph type="sldImg" idx="2"/>
          </p:nvPr>
        </p:nvSpPr>
        <p:spPr>
          <a:xfrm>
            <a:off x="735013" y="1154113"/>
            <a:ext cx="5540375" cy="31162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44546"/>
            <a:ext cx="5607050" cy="363702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772379"/>
            <a:ext cx="3038475" cy="46369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9" y="8772379"/>
            <a:ext cx="3038475" cy="463696"/>
          </a:xfrm>
          <a:prstGeom prst="rect">
            <a:avLst/>
          </a:prstGeom>
        </p:spPr>
        <p:txBody>
          <a:bodyPr vert="horz" lIns="91440" tIns="45720" rIns="91440" bIns="45720" rtlCol="0" anchor="b"/>
          <a:lstStyle>
            <a:lvl1pPr algn="r">
              <a:defRPr sz="1200"/>
            </a:lvl1pPr>
          </a:lstStyle>
          <a:p>
            <a:fld id="{838B27F3-355A-4E06-B11A-C6466C0BFCF1}" type="slidenum">
              <a:rPr lang="en-US" smtClean="0"/>
              <a:t>‹#›</a:t>
            </a:fld>
            <a:endParaRPr lang="en-US"/>
          </a:p>
        </p:txBody>
      </p:sp>
    </p:spTree>
    <p:extLst>
      <p:ext uri="{BB962C8B-B14F-4D97-AF65-F5344CB8AC3E}">
        <p14:creationId xmlns:p14="http://schemas.microsoft.com/office/powerpoint/2010/main" val="15646718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latin typeface="Palatino Linotype" panose="02040502050505030304" pitchFamily="18" charset="0"/>
              </a:rPr>
              <a:t>Instructions:</a:t>
            </a:r>
            <a:r>
              <a:rPr lang="en-US" sz="1200" baseline="0" dirty="0">
                <a:latin typeface="Palatino Linotype" panose="02040502050505030304" pitchFamily="18" charset="0"/>
              </a:rPr>
              <a:t> </a:t>
            </a:r>
            <a:r>
              <a:rPr lang="en-US" sz="1200" dirty="0">
                <a:latin typeface="Palatino Linotype" panose="02040502050505030304" pitchFamily="18" charset="0"/>
              </a:rPr>
              <a:t>Booth attendants should invite practitioners to select a time slot for the usability test. As we are not collecting identifiable information in recruitment or during the usability test, volunteers will be provided with a flier with details about their feedback session including the time, date and location. They will also have a contact name, email and phone number to reach with questions or in the event that they need to cancel or reschedule. Please mark time slots as they are selected by volunteers and provide the appropriate flier time-customized for the selected slot. </a:t>
            </a:r>
            <a:endParaRPr lang="en-US" dirty="0"/>
          </a:p>
        </p:txBody>
      </p:sp>
      <p:sp>
        <p:nvSpPr>
          <p:cNvPr id="4" name="Slide Number Placeholder 3"/>
          <p:cNvSpPr>
            <a:spLocks noGrp="1"/>
          </p:cNvSpPr>
          <p:nvPr>
            <p:ph type="sldNum" sz="quarter" idx="10"/>
          </p:nvPr>
        </p:nvSpPr>
        <p:spPr/>
        <p:txBody>
          <a:bodyPr/>
          <a:lstStyle/>
          <a:p>
            <a:fld id="{838B27F3-355A-4E06-B11A-C6466C0BFCF1}" type="slidenum">
              <a:rPr lang="en-US" smtClean="0"/>
              <a:t>1</a:t>
            </a:fld>
            <a:endParaRPr lang="en-US"/>
          </a:p>
        </p:txBody>
      </p:sp>
    </p:spTree>
    <p:extLst>
      <p:ext uri="{BB962C8B-B14F-4D97-AF65-F5344CB8AC3E}">
        <p14:creationId xmlns:p14="http://schemas.microsoft.com/office/powerpoint/2010/main" val="41313123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35845FC-F587-4857-853D-DB9AE8FB55C6}" type="datetimeFigureOut">
              <a:rPr lang="en-US" smtClean="0"/>
              <a:t>9/22/2016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CACCE2-0A6B-4526-B0E2-75E5ECF5DCAA}" type="slidenum">
              <a:rPr lang="en-US" smtClean="0"/>
              <a:t>‹#›</a:t>
            </a:fld>
            <a:endParaRPr lang="en-US"/>
          </a:p>
        </p:txBody>
      </p:sp>
    </p:spTree>
    <p:extLst>
      <p:ext uri="{BB962C8B-B14F-4D97-AF65-F5344CB8AC3E}">
        <p14:creationId xmlns:p14="http://schemas.microsoft.com/office/powerpoint/2010/main" val="209000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35845FC-F587-4857-853D-DB9AE8FB55C6}" type="datetimeFigureOut">
              <a:rPr lang="en-US" smtClean="0"/>
              <a:t>9/22/2016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CACCE2-0A6B-4526-B0E2-75E5ECF5DCAA}" type="slidenum">
              <a:rPr lang="en-US" smtClean="0"/>
              <a:t>‹#›</a:t>
            </a:fld>
            <a:endParaRPr lang="en-US"/>
          </a:p>
        </p:txBody>
      </p:sp>
    </p:spTree>
    <p:extLst>
      <p:ext uri="{BB962C8B-B14F-4D97-AF65-F5344CB8AC3E}">
        <p14:creationId xmlns:p14="http://schemas.microsoft.com/office/powerpoint/2010/main" val="715086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35845FC-F587-4857-853D-DB9AE8FB55C6}" type="datetimeFigureOut">
              <a:rPr lang="en-US" smtClean="0"/>
              <a:t>9/22/2016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CACCE2-0A6B-4526-B0E2-75E5ECF5DCAA}" type="slidenum">
              <a:rPr lang="en-US" smtClean="0"/>
              <a:t>‹#›</a:t>
            </a:fld>
            <a:endParaRPr lang="en-US"/>
          </a:p>
        </p:txBody>
      </p:sp>
    </p:spTree>
    <p:extLst>
      <p:ext uri="{BB962C8B-B14F-4D97-AF65-F5344CB8AC3E}">
        <p14:creationId xmlns:p14="http://schemas.microsoft.com/office/powerpoint/2010/main" val="397477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35845FC-F587-4857-853D-DB9AE8FB55C6}" type="datetimeFigureOut">
              <a:rPr lang="en-US" smtClean="0"/>
              <a:t>9/22/2016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CACCE2-0A6B-4526-B0E2-75E5ECF5DCAA}" type="slidenum">
              <a:rPr lang="en-US" smtClean="0"/>
              <a:t>‹#›</a:t>
            </a:fld>
            <a:endParaRPr lang="en-US"/>
          </a:p>
        </p:txBody>
      </p:sp>
    </p:spTree>
    <p:extLst>
      <p:ext uri="{BB962C8B-B14F-4D97-AF65-F5344CB8AC3E}">
        <p14:creationId xmlns:p14="http://schemas.microsoft.com/office/powerpoint/2010/main" val="31788777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35845FC-F587-4857-853D-DB9AE8FB55C6}" type="datetimeFigureOut">
              <a:rPr lang="en-US" smtClean="0"/>
              <a:t>9/22/2016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CACCE2-0A6B-4526-B0E2-75E5ECF5DCAA}" type="slidenum">
              <a:rPr lang="en-US" smtClean="0"/>
              <a:t>‹#›</a:t>
            </a:fld>
            <a:endParaRPr lang="en-US"/>
          </a:p>
        </p:txBody>
      </p:sp>
    </p:spTree>
    <p:extLst>
      <p:ext uri="{BB962C8B-B14F-4D97-AF65-F5344CB8AC3E}">
        <p14:creationId xmlns:p14="http://schemas.microsoft.com/office/powerpoint/2010/main" val="2967649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35845FC-F587-4857-853D-DB9AE8FB55C6}" type="datetimeFigureOut">
              <a:rPr lang="en-US" smtClean="0"/>
              <a:t>9/22/2016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CACCE2-0A6B-4526-B0E2-75E5ECF5DCAA}" type="slidenum">
              <a:rPr lang="en-US" smtClean="0"/>
              <a:t>‹#›</a:t>
            </a:fld>
            <a:endParaRPr lang="en-US"/>
          </a:p>
        </p:txBody>
      </p:sp>
    </p:spTree>
    <p:extLst>
      <p:ext uri="{BB962C8B-B14F-4D97-AF65-F5344CB8AC3E}">
        <p14:creationId xmlns:p14="http://schemas.microsoft.com/office/powerpoint/2010/main" val="41005634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35845FC-F587-4857-853D-DB9AE8FB55C6}" type="datetimeFigureOut">
              <a:rPr lang="en-US" smtClean="0"/>
              <a:t>9/22/2016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CACCE2-0A6B-4526-B0E2-75E5ECF5DCAA}" type="slidenum">
              <a:rPr lang="en-US" smtClean="0"/>
              <a:t>‹#›</a:t>
            </a:fld>
            <a:endParaRPr lang="en-US"/>
          </a:p>
        </p:txBody>
      </p:sp>
    </p:spTree>
    <p:extLst>
      <p:ext uri="{BB962C8B-B14F-4D97-AF65-F5344CB8AC3E}">
        <p14:creationId xmlns:p14="http://schemas.microsoft.com/office/powerpoint/2010/main" val="9722036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35845FC-F587-4857-853D-DB9AE8FB55C6}" type="datetimeFigureOut">
              <a:rPr lang="en-US" smtClean="0"/>
              <a:t>9/22/2016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CACCE2-0A6B-4526-B0E2-75E5ECF5DCAA}" type="slidenum">
              <a:rPr lang="en-US" smtClean="0"/>
              <a:t>‹#›</a:t>
            </a:fld>
            <a:endParaRPr lang="en-US"/>
          </a:p>
        </p:txBody>
      </p:sp>
    </p:spTree>
    <p:extLst>
      <p:ext uri="{BB962C8B-B14F-4D97-AF65-F5344CB8AC3E}">
        <p14:creationId xmlns:p14="http://schemas.microsoft.com/office/powerpoint/2010/main" val="1783495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5845FC-F587-4857-853D-DB9AE8FB55C6}" type="datetimeFigureOut">
              <a:rPr lang="en-US" smtClean="0"/>
              <a:t>9/22/2016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CACCE2-0A6B-4526-B0E2-75E5ECF5DCAA}" type="slidenum">
              <a:rPr lang="en-US" smtClean="0"/>
              <a:t>‹#›</a:t>
            </a:fld>
            <a:endParaRPr lang="en-US"/>
          </a:p>
        </p:txBody>
      </p:sp>
    </p:spTree>
    <p:extLst>
      <p:ext uri="{BB962C8B-B14F-4D97-AF65-F5344CB8AC3E}">
        <p14:creationId xmlns:p14="http://schemas.microsoft.com/office/powerpoint/2010/main" val="3889177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35845FC-F587-4857-853D-DB9AE8FB55C6}" type="datetimeFigureOut">
              <a:rPr lang="en-US" smtClean="0"/>
              <a:t>9/22/2016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CACCE2-0A6B-4526-B0E2-75E5ECF5DCAA}" type="slidenum">
              <a:rPr lang="en-US" smtClean="0"/>
              <a:t>‹#›</a:t>
            </a:fld>
            <a:endParaRPr lang="en-US"/>
          </a:p>
        </p:txBody>
      </p:sp>
    </p:spTree>
    <p:extLst>
      <p:ext uri="{BB962C8B-B14F-4D97-AF65-F5344CB8AC3E}">
        <p14:creationId xmlns:p14="http://schemas.microsoft.com/office/powerpoint/2010/main" val="1531843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35845FC-F587-4857-853D-DB9AE8FB55C6}" type="datetimeFigureOut">
              <a:rPr lang="en-US" smtClean="0"/>
              <a:t>9/22/2016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CACCE2-0A6B-4526-B0E2-75E5ECF5DCAA}" type="slidenum">
              <a:rPr lang="en-US" smtClean="0"/>
              <a:t>‹#›</a:t>
            </a:fld>
            <a:endParaRPr lang="en-US"/>
          </a:p>
        </p:txBody>
      </p:sp>
    </p:spTree>
    <p:extLst>
      <p:ext uri="{BB962C8B-B14F-4D97-AF65-F5344CB8AC3E}">
        <p14:creationId xmlns:p14="http://schemas.microsoft.com/office/powerpoint/2010/main" val="3490258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5845FC-F587-4857-853D-DB9AE8FB55C6}" type="datetimeFigureOut">
              <a:rPr lang="en-US" smtClean="0"/>
              <a:t>9/22/2016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CACCE2-0A6B-4526-B0E2-75E5ECF5DCAA}" type="slidenum">
              <a:rPr lang="en-US" smtClean="0"/>
              <a:t>‹#›</a:t>
            </a:fld>
            <a:endParaRPr lang="en-US"/>
          </a:p>
        </p:txBody>
      </p:sp>
    </p:spTree>
    <p:extLst>
      <p:ext uri="{BB962C8B-B14F-4D97-AF65-F5344CB8AC3E}">
        <p14:creationId xmlns:p14="http://schemas.microsoft.com/office/powerpoint/2010/main" val="23914918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7972" y="375635"/>
            <a:ext cx="10515600" cy="1325563"/>
          </a:xfrm>
        </p:spPr>
        <p:txBody>
          <a:bodyPr>
            <a:normAutofit fontScale="90000"/>
          </a:bodyPr>
          <a:lstStyle/>
          <a:p>
            <a:r>
              <a:rPr lang="en-US" dirty="0">
                <a:solidFill>
                  <a:schemeClr val="accent2"/>
                </a:solidFill>
                <a:latin typeface="Gill Sans Std" panose="020B0502020104020203" pitchFamily="34" charset="0"/>
              </a:rPr>
              <a:t>Practitioner Toolkit Feedback		</a:t>
            </a:r>
            <a:r>
              <a:rPr lang="en-US" sz="2200" dirty="0">
                <a:solidFill>
                  <a:schemeClr val="tx1">
                    <a:lumMod val="50000"/>
                    <a:lumOff val="50000"/>
                  </a:schemeClr>
                </a:solidFill>
                <a:latin typeface="Gill Sans Std" panose="020B0502020104020203" pitchFamily="34" charset="0"/>
              </a:rPr>
              <a:t>Thursday, September 29th</a:t>
            </a:r>
            <a:r>
              <a:rPr lang="en-US" dirty="0">
                <a:solidFill>
                  <a:schemeClr val="accent2"/>
                </a:solidFill>
                <a:latin typeface="Gill Sans Std" panose="020B0502020104020203" pitchFamily="34" charset="0"/>
              </a:rPr>
              <a:t/>
            </a:r>
            <a:br>
              <a:rPr lang="en-US" dirty="0">
                <a:solidFill>
                  <a:schemeClr val="accent2"/>
                </a:solidFill>
                <a:latin typeface="Gill Sans Std" panose="020B0502020104020203" pitchFamily="34" charset="0"/>
              </a:rPr>
            </a:br>
            <a:r>
              <a:rPr lang="en-US" sz="1300" dirty="0">
                <a:solidFill>
                  <a:schemeClr val="accent2"/>
                </a:solidFill>
                <a:latin typeface="Gill Sans Std" panose="020B0502020104020203" pitchFamily="34" charset="0"/>
              </a:rPr>
              <a:t>Instructions</a:t>
            </a:r>
            <a:br>
              <a:rPr lang="en-US" sz="1300" dirty="0">
                <a:solidFill>
                  <a:schemeClr val="accent2"/>
                </a:solidFill>
                <a:latin typeface="Gill Sans Std" panose="020B0502020104020203" pitchFamily="34" charset="0"/>
              </a:rPr>
            </a:br>
            <a:r>
              <a:rPr lang="en-US" sz="1300" dirty="0">
                <a:solidFill>
                  <a:schemeClr val="accent2"/>
                </a:solidFill>
                <a:latin typeface="Gill Sans Std" panose="020B0502020104020203" pitchFamily="34" charset="0"/>
              </a:rPr>
              <a:t/>
            </a:r>
            <a:br>
              <a:rPr lang="en-US" sz="1300" dirty="0">
                <a:solidFill>
                  <a:schemeClr val="accent2"/>
                </a:solidFill>
                <a:latin typeface="Gill Sans Std" panose="020B0502020104020203" pitchFamily="34" charset="0"/>
              </a:rPr>
            </a:br>
            <a:r>
              <a:rPr lang="en-US" sz="1300" dirty="0">
                <a:latin typeface="+mn-lt"/>
              </a:rPr>
              <a:t>Thank you for your interest in providing feedback on the toolkit. Please select a slot from either volunteer column 1 or 2 to reserve your preferred time to review the toolkit, complete a short survey and speak with an interviewer if you have any additional suggestions. You will receive a flier as a reminder. The flier includes the date, time and location of your feedback slot, what to expect and contact information for our team. </a:t>
            </a:r>
            <a:endParaRPr lang="en-US" sz="1200" dirty="0">
              <a:latin typeface="Palatino Linotype" panose="02040502050505030304" pitchFamily="18" charset="0"/>
            </a:endParaRPr>
          </a:p>
        </p:txBody>
      </p:sp>
      <p:graphicFrame>
        <p:nvGraphicFramePr>
          <p:cNvPr id="5" name="Table 2"/>
          <p:cNvGraphicFramePr>
            <a:graphicFrameLocks noGrp="1"/>
          </p:cNvGraphicFramePr>
          <p:nvPr>
            <p:extLst>
              <p:ext uri="{D42A27DB-BD31-4B8C-83A1-F6EECF244321}">
                <p14:modId xmlns:p14="http://schemas.microsoft.com/office/powerpoint/2010/main" val="3065098310"/>
              </p:ext>
            </p:extLst>
          </p:nvPr>
        </p:nvGraphicFramePr>
        <p:xfrm>
          <a:off x="901032" y="1866674"/>
          <a:ext cx="10119894" cy="4173533"/>
        </p:xfrm>
        <a:graphic>
          <a:graphicData uri="http://schemas.openxmlformats.org/drawingml/2006/table">
            <a:tbl>
              <a:tblPr firstRow="1" bandRow="1">
                <a:tableStyleId>{9D7B26C5-4107-4FEC-AEDC-1716B250A1EF}</a:tableStyleId>
              </a:tblPr>
              <a:tblGrid>
                <a:gridCol w="3373298">
                  <a:extLst>
                    <a:ext uri="{9D8B030D-6E8A-4147-A177-3AD203B41FA5}">
                      <a16:colId xmlns:a16="http://schemas.microsoft.com/office/drawing/2014/main" xmlns="" val="20000"/>
                    </a:ext>
                  </a:extLst>
                </a:gridCol>
                <a:gridCol w="3373298">
                  <a:extLst>
                    <a:ext uri="{9D8B030D-6E8A-4147-A177-3AD203B41FA5}">
                      <a16:colId xmlns:a16="http://schemas.microsoft.com/office/drawing/2014/main" xmlns="" val="20001"/>
                    </a:ext>
                  </a:extLst>
                </a:gridCol>
                <a:gridCol w="3373298">
                  <a:extLst>
                    <a:ext uri="{9D8B030D-6E8A-4147-A177-3AD203B41FA5}">
                      <a16:colId xmlns:a16="http://schemas.microsoft.com/office/drawing/2014/main" xmlns="" val="20002"/>
                    </a:ext>
                  </a:extLst>
                </a:gridCol>
              </a:tblGrid>
              <a:tr h="297531">
                <a:tc>
                  <a:txBody>
                    <a:bodyPr/>
                    <a:lstStyle/>
                    <a:p>
                      <a:r>
                        <a:rPr lang="en-US" sz="1400" dirty="0"/>
                        <a:t>Time Slot </a:t>
                      </a:r>
                    </a:p>
                  </a:txBody>
                  <a:tcPr/>
                </a:tc>
                <a:tc>
                  <a:txBody>
                    <a:bodyPr/>
                    <a:lstStyle/>
                    <a:p>
                      <a:pPr algn="ctr"/>
                      <a:r>
                        <a:rPr lang="en-US" sz="1400" dirty="0"/>
                        <a:t>Volunteer</a:t>
                      </a:r>
                      <a:r>
                        <a:rPr lang="en-US" sz="1400" baseline="0" dirty="0"/>
                        <a:t> 1</a:t>
                      </a:r>
                      <a:endParaRPr lang="en-US" sz="1400" dirty="0"/>
                    </a:p>
                  </a:txBody>
                  <a:tcPr/>
                </a:tc>
                <a:tc>
                  <a:txBody>
                    <a:bodyPr/>
                    <a:lstStyle/>
                    <a:p>
                      <a:pPr algn="ctr"/>
                      <a:r>
                        <a:rPr lang="en-US" sz="1400" dirty="0"/>
                        <a:t>Volunteer 2</a:t>
                      </a:r>
                    </a:p>
                  </a:txBody>
                  <a:tcPr/>
                </a:tc>
                <a:extLst>
                  <a:ext uri="{0D108BD9-81ED-4DB2-BD59-A6C34878D82A}">
                    <a16:rowId xmlns:a16="http://schemas.microsoft.com/office/drawing/2014/main" xmlns="" val="10000"/>
                  </a:ext>
                </a:extLst>
              </a:tr>
              <a:tr h="351703">
                <a:tc>
                  <a:txBody>
                    <a:bodyPr/>
                    <a:lstStyle/>
                    <a:p>
                      <a:r>
                        <a:rPr lang="en-US" sz="1350" dirty="0"/>
                        <a:t>2:00 – 2:30 PM</a:t>
                      </a:r>
                      <a:endParaRPr lang="en-US" sz="1350" dirty="0">
                        <a:solidFill>
                          <a:schemeClr val="tx1">
                            <a:lumMod val="50000"/>
                            <a:lumOff val="50000"/>
                          </a:schemeClr>
                        </a:solidFill>
                      </a:endParaRPr>
                    </a:p>
                  </a:txBody>
                  <a:tcPr anchor="ctr"/>
                </a:tc>
                <a:tc>
                  <a:txBody>
                    <a:bodyPr/>
                    <a:lstStyle/>
                    <a:p>
                      <a:pPr algn="ctr"/>
                      <a:r>
                        <a:rPr lang="en-US" sz="1350" dirty="0">
                          <a:sym typeface="Wingdings" panose="05000000000000000000" pitchFamily="2" charset="2"/>
                        </a:rPr>
                        <a:t></a:t>
                      </a:r>
                      <a:endParaRPr lang="en-US" sz="1350" dirty="0">
                        <a:solidFill>
                          <a:schemeClr val="bg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350" dirty="0"/>
                    </a:p>
                  </a:txBody>
                  <a:tcPr anchor="ctr"/>
                </a:tc>
                <a:extLst>
                  <a:ext uri="{0D108BD9-81ED-4DB2-BD59-A6C34878D82A}">
                    <a16:rowId xmlns:a16="http://schemas.microsoft.com/office/drawing/2014/main" xmlns="" val="10001"/>
                  </a:ext>
                </a:extLst>
              </a:tr>
              <a:tr h="3517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50" u="none" strike="noStrike" kern="1200" cap="none" spc="0" normalizeH="0" baseline="0" noProof="0" dirty="0">
                          <a:ln>
                            <a:noFill/>
                          </a:ln>
                          <a:effectLst/>
                          <a:uLnTx/>
                          <a:uFillTx/>
                        </a:rPr>
                        <a:t>2:15 – 2:45 PM</a:t>
                      </a:r>
                      <a:endParaRPr kumimoji="0" lang="en-US" sz="135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a:txBody>
                  <a:tcPr anchor="ctr"/>
                </a:tc>
                <a:tc>
                  <a:txBody>
                    <a:bodyPr/>
                    <a:lstStyle/>
                    <a:p>
                      <a:pPr algn="ctr"/>
                      <a:r>
                        <a:rPr lang="en-US" sz="1350" dirty="0">
                          <a:sym typeface="Wingdings" panose="05000000000000000000" pitchFamily="2" charset="2"/>
                        </a:rPr>
                        <a:t></a:t>
                      </a:r>
                      <a:endParaRPr lang="en-US" sz="1350" dirty="0">
                        <a:solidFill>
                          <a:schemeClr val="bg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50" u="none" strike="noStrike" kern="1200" cap="none" spc="0" normalizeH="0" baseline="0" noProof="0" dirty="0">
                          <a:ln>
                            <a:noFill/>
                          </a:ln>
                          <a:effectLst/>
                          <a:uLnTx/>
                          <a:uFillTx/>
                          <a:sym typeface="Wingdings" panose="05000000000000000000" pitchFamily="2" charset="2"/>
                        </a:rPr>
                        <a:t></a:t>
                      </a:r>
                      <a:endParaRPr lang="en-US" sz="1350" dirty="0"/>
                    </a:p>
                  </a:txBody>
                  <a:tcPr anchor="ctr"/>
                </a:tc>
                <a:extLst>
                  <a:ext uri="{0D108BD9-81ED-4DB2-BD59-A6C34878D82A}">
                    <a16:rowId xmlns:a16="http://schemas.microsoft.com/office/drawing/2014/main" xmlns="" val="10002"/>
                  </a:ext>
                </a:extLst>
              </a:tr>
              <a:tr h="3517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50" u="none" strike="noStrike" kern="1200" cap="none" spc="0" normalizeH="0" baseline="0" noProof="0" dirty="0">
                          <a:ln>
                            <a:noFill/>
                          </a:ln>
                          <a:effectLst/>
                          <a:uLnTx/>
                          <a:uFillTx/>
                        </a:rPr>
                        <a:t>2:30 – 3:00 PM</a:t>
                      </a:r>
                      <a:endParaRPr kumimoji="0" lang="en-US" sz="135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a:txBody>
                  <a:tcPr/>
                </a:tc>
                <a:tc>
                  <a:txBody>
                    <a:bodyPr/>
                    <a:lstStyle/>
                    <a:p>
                      <a:pPr algn="ctr"/>
                      <a:r>
                        <a:rPr lang="en-US" sz="1350" dirty="0">
                          <a:sym typeface="Wingdings" panose="05000000000000000000" pitchFamily="2" charset="2"/>
                        </a:rPr>
                        <a:t></a:t>
                      </a:r>
                      <a:endParaRPr lang="en-US" sz="1350" dirty="0">
                        <a:solidFill>
                          <a:schemeClr val="bg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350" dirty="0"/>
                    </a:p>
                  </a:txBody>
                  <a:tcPr anchor="ctr"/>
                </a:tc>
                <a:extLst>
                  <a:ext uri="{0D108BD9-81ED-4DB2-BD59-A6C34878D82A}">
                    <a16:rowId xmlns:a16="http://schemas.microsoft.com/office/drawing/2014/main" xmlns="" val="10003"/>
                  </a:ext>
                </a:extLst>
              </a:tr>
              <a:tr h="3517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50" u="none" strike="noStrike" kern="1200" cap="none" spc="0" normalizeH="0" baseline="0" noProof="0" dirty="0">
                          <a:ln>
                            <a:noFill/>
                          </a:ln>
                          <a:effectLst/>
                          <a:uLnTx/>
                          <a:uFillTx/>
                        </a:rPr>
                        <a:t>2:45 – 3:15 PM</a:t>
                      </a:r>
                      <a:endParaRPr lang="en-US" sz="1350" dirty="0">
                        <a:solidFill>
                          <a:schemeClr val="tx1">
                            <a:lumMod val="50000"/>
                            <a:lumOff val="50000"/>
                          </a:schemeClr>
                        </a:solidFill>
                      </a:endParaRPr>
                    </a:p>
                  </a:txBody>
                  <a:tcPr/>
                </a:tc>
                <a:tc>
                  <a:txBody>
                    <a:bodyPr/>
                    <a:lstStyle/>
                    <a:p>
                      <a:pPr algn="ctr"/>
                      <a:r>
                        <a:rPr lang="en-US" sz="1350" dirty="0">
                          <a:sym typeface="Wingdings" panose="05000000000000000000" pitchFamily="2" charset="2"/>
                        </a:rPr>
                        <a:t></a:t>
                      </a:r>
                      <a:endParaRPr lang="en-US" sz="1350" dirty="0">
                        <a:solidFill>
                          <a:schemeClr val="bg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50" u="none" strike="noStrike" kern="1200" cap="none" spc="0" normalizeH="0" baseline="0" noProof="0" dirty="0">
                          <a:ln>
                            <a:noFill/>
                          </a:ln>
                          <a:effectLst/>
                          <a:uLnTx/>
                          <a:uFillTx/>
                          <a:sym typeface="Wingdings" panose="05000000000000000000" pitchFamily="2" charset="2"/>
                        </a:rPr>
                        <a:t></a:t>
                      </a:r>
                      <a:endParaRPr lang="en-US" sz="1350" dirty="0"/>
                    </a:p>
                  </a:txBody>
                  <a:tcPr anchor="ctr"/>
                </a:tc>
                <a:extLst>
                  <a:ext uri="{0D108BD9-81ED-4DB2-BD59-A6C34878D82A}">
                    <a16:rowId xmlns:a16="http://schemas.microsoft.com/office/drawing/2014/main" xmlns="" val="10004"/>
                  </a:ext>
                </a:extLst>
              </a:tr>
              <a:tr h="3517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50" u="none" strike="noStrike" kern="1200" cap="none" spc="0" normalizeH="0" baseline="0" noProof="0" dirty="0">
                          <a:ln>
                            <a:noFill/>
                          </a:ln>
                          <a:effectLst/>
                          <a:uLnTx/>
                          <a:uFillTx/>
                        </a:rPr>
                        <a:t>3:00 – 3:30 PM</a:t>
                      </a:r>
                      <a:endParaRPr kumimoji="0" lang="en-US" sz="135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a:txBody>
                  <a:tcPr/>
                </a:tc>
                <a:tc>
                  <a:txBody>
                    <a:bodyPr/>
                    <a:lstStyle/>
                    <a:p>
                      <a:pPr algn="ctr"/>
                      <a:r>
                        <a:rPr lang="en-US" sz="1350" dirty="0">
                          <a:sym typeface="Wingdings" panose="05000000000000000000" pitchFamily="2" charset="2"/>
                        </a:rPr>
                        <a:t></a:t>
                      </a:r>
                      <a:endParaRPr lang="en-US" sz="1350" dirty="0">
                        <a:solidFill>
                          <a:schemeClr val="bg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350" dirty="0"/>
                    </a:p>
                  </a:txBody>
                  <a:tcPr anchor="ctr"/>
                </a:tc>
                <a:extLst>
                  <a:ext uri="{0D108BD9-81ED-4DB2-BD59-A6C34878D82A}">
                    <a16:rowId xmlns:a16="http://schemas.microsoft.com/office/drawing/2014/main" xmlns="" val="10005"/>
                  </a:ext>
                </a:extLst>
              </a:tr>
              <a:tr h="351703">
                <a:tc>
                  <a:txBody>
                    <a:bodyPr/>
                    <a:lstStyle/>
                    <a:p>
                      <a:r>
                        <a:rPr lang="en-US" sz="1350" dirty="0"/>
                        <a:t>3:15 – 3:45 PM</a:t>
                      </a:r>
                      <a:endParaRPr lang="en-US" sz="1350" dirty="0">
                        <a:solidFill>
                          <a:schemeClr val="tx1">
                            <a:lumMod val="50000"/>
                            <a:lumOff val="50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350" dirty="0">
                          <a:sym typeface="Wingdings" panose="05000000000000000000" pitchFamily="2" charset="2"/>
                        </a:rPr>
                        <a:t></a:t>
                      </a:r>
                      <a:endParaRPr lang="en-US" sz="1350" dirty="0">
                        <a:solidFill>
                          <a:schemeClr val="bg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50" u="none" strike="noStrike" kern="1200" cap="none" spc="0" normalizeH="0" baseline="0" noProof="0" dirty="0">
                          <a:ln>
                            <a:noFill/>
                          </a:ln>
                          <a:effectLst/>
                          <a:uLnTx/>
                          <a:uFillTx/>
                          <a:sym typeface="Wingdings" panose="05000000000000000000" pitchFamily="2" charset="2"/>
                        </a:rPr>
                        <a:t></a:t>
                      </a:r>
                      <a:endParaRPr kumimoji="0" lang="en-US" sz="1350" b="0" i="0" u="none" strike="noStrike" kern="1200" cap="none" spc="0" normalizeH="0" baseline="0" noProof="0" dirty="0">
                        <a:ln>
                          <a:noFill/>
                        </a:ln>
                        <a:solidFill>
                          <a:prstClr val="white"/>
                        </a:solidFill>
                        <a:effectLst/>
                        <a:uLnTx/>
                        <a:uFillTx/>
                        <a:latin typeface="+mn-lt"/>
                        <a:ea typeface="+mn-ea"/>
                        <a:cs typeface="+mn-cs"/>
                      </a:endParaRPr>
                    </a:p>
                  </a:txBody>
                  <a:tcPr anchor="ctr"/>
                </a:tc>
                <a:extLst>
                  <a:ext uri="{0D108BD9-81ED-4DB2-BD59-A6C34878D82A}">
                    <a16:rowId xmlns:a16="http://schemas.microsoft.com/office/drawing/2014/main" xmlns="" val="10006"/>
                  </a:ext>
                </a:extLst>
              </a:tr>
              <a:tr h="351703">
                <a:tc>
                  <a:txBody>
                    <a:bodyPr/>
                    <a:lstStyle/>
                    <a:p>
                      <a:r>
                        <a:rPr lang="en-US" sz="1350" dirty="0"/>
                        <a:t>3:30 – 4:00 PM</a:t>
                      </a:r>
                      <a:endParaRPr lang="en-US" sz="1350" dirty="0">
                        <a:solidFill>
                          <a:schemeClr val="tx1">
                            <a:lumMod val="50000"/>
                            <a:lumOff val="50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350" dirty="0">
                          <a:sym typeface="Wingdings" panose="05000000000000000000" pitchFamily="2" charset="2"/>
                        </a:rPr>
                        <a:t></a:t>
                      </a:r>
                      <a:endParaRPr lang="en-US" sz="1350" dirty="0">
                        <a:solidFill>
                          <a:schemeClr val="bg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350" dirty="0"/>
                    </a:p>
                  </a:txBody>
                  <a:tcPr anchor="ctr"/>
                </a:tc>
                <a:extLst>
                  <a:ext uri="{0D108BD9-81ED-4DB2-BD59-A6C34878D82A}">
                    <a16:rowId xmlns:a16="http://schemas.microsoft.com/office/drawing/2014/main" xmlns="" val="10007"/>
                  </a:ext>
                </a:extLst>
              </a:tr>
              <a:tr h="351703">
                <a:tc>
                  <a:txBody>
                    <a:bodyPr/>
                    <a:lstStyle/>
                    <a:p>
                      <a:r>
                        <a:rPr lang="en-US" sz="1350" dirty="0"/>
                        <a:t>3:45 – 4:15 PM</a:t>
                      </a:r>
                      <a:endParaRPr lang="en-US" sz="1350" dirty="0">
                        <a:solidFill>
                          <a:schemeClr val="tx1">
                            <a:lumMod val="50000"/>
                            <a:lumOff val="50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350" dirty="0">
                          <a:sym typeface="Wingdings" panose="05000000000000000000" pitchFamily="2" charset="2"/>
                        </a:rPr>
                        <a:t></a:t>
                      </a:r>
                      <a:endParaRPr lang="en-US" sz="1350" dirty="0">
                        <a:solidFill>
                          <a:schemeClr val="bg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50" u="none" strike="noStrike" kern="1200" cap="none" spc="0" normalizeH="0" baseline="0" noProof="0" dirty="0">
                          <a:ln>
                            <a:noFill/>
                          </a:ln>
                          <a:effectLst/>
                          <a:uLnTx/>
                          <a:uFillTx/>
                          <a:sym typeface="Wingdings" panose="05000000000000000000" pitchFamily="2" charset="2"/>
                        </a:rPr>
                        <a:t></a:t>
                      </a:r>
                      <a:endParaRPr kumimoji="0" lang="en-US" sz="1350" b="0" i="0" u="none" strike="noStrike" kern="1200" cap="none" spc="0" normalizeH="0" baseline="0" noProof="0" dirty="0">
                        <a:ln>
                          <a:noFill/>
                        </a:ln>
                        <a:solidFill>
                          <a:prstClr val="white"/>
                        </a:solidFill>
                        <a:effectLst/>
                        <a:uLnTx/>
                        <a:uFillTx/>
                        <a:latin typeface="+mn-lt"/>
                        <a:ea typeface="+mn-ea"/>
                        <a:cs typeface="+mn-cs"/>
                      </a:endParaRPr>
                    </a:p>
                  </a:txBody>
                  <a:tcPr anchor="ctr"/>
                </a:tc>
                <a:extLst>
                  <a:ext uri="{0D108BD9-81ED-4DB2-BD59-A6C34878D82A}">
                    <a16:rowId xmlns:a16="http://schemas.microsoft.com/office/drawing/2014/main" xmlns="" val="10008"/>
                  </a:ext>
                </a:extLst>
              </a:tr>
              <a:tr h="351703">
                <a:tc>
                  <a:txBody>
                    <a:bodyPr/>
                    <a:lstStyle/>
                    <a:p>
                      <a:r>
                        <a:rPr lang="en-US" sz="1350" dirty="0"/>
                        <a:t>4:00 – 4:30</a:t>
                      </a:r>
                      <a:r>
                        <a:rPr lang="en-US" sz="1350" baseline="0" dirty="0"/>
                        <a:t> PM</a:t>
                      </a:r>
                      <a:endParaRPr lang="en-US" sz="1350" dirty="0">
                        <a:solidFill>
                          <a:schemeClr val="tx1">
                            <a:lumMod val="50000"/>
                            <a:lumOff val="50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350" dirty="0">
                          <a:sym typeface="Wingdings" panose="05000000000000000000" pitchFamily="2" charset="2"/>
                        </a:rPr>
                        <a:t></a:t>
                      </a:r>
                      <a:endParaRPr lang="en-US" sz="1350" dirty="0">
                        <a:solidFill>
                          <a:schemeClr val="bg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350" dirty="0"/>
                    </a:p>
                  </a:txBody>
                  <a:tcPr anchor="ctr"/>
                </a:tc>
                <a:extLst>
                  <a:ext uri="{0D108BD9-81ED-4DB2-BD59-A6C34878D82A}">
                    <a16:rowId xmlns:a16="http://schemas.microsoft.com/office/drawing/2014/main" xmlns="" val="10009"/>
                  </a:ext>
                </a:extLst>
              </a:tr>
              <a:tr h="351703">
                <a:tc>
                  <a:txBody>
                    <a:bodyPr/>
                    <a:lstStyle/>
                    <a:p>
                      <a:r>
                        <a:rPr lang="en-US" sz="1350" dirty="0"/>
                        <a:t>4:15 – 4:45 PM</a:t>
                      </a:r>
                      <a:endParaRPr lang="en-US" sz="1350" dirty="0">
                        <a:solidFill>
                          <a:schemeClr val="tx1">
                            <a:lumMod val="50000"/>
                            <a:lumOff val="50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350" dirty="0">
                          <a:sym typeface="Wingdings" panose="05000000000000000000" pitchFamily="2" charset="2"/>
                        </a:rPr>
                        <a:t></a:t>
                      </a:r>
                      <a:endParaRPr lang="en-US" sz="1350" dirty="0">
                        <a:solidFill>
                          <a:schemeClr val="bg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50" u="none" strike="noStrike" kern="1200" cap="none" spc="0" normalizeH="0" baseline="0" noProof="0" dirty="0">
                          <a:ln>
                            <a:noFill/>
                          </a:ln>
                          <a:effectLst/>
                          <a:uLnTx/>
                          <a:uFillTx/>
                          <a:sym typeface="Wingdings" panose="05000000000000000000" pitchFamily="2" charset="2"/>
                        </a:rPr>
                        <a:t></a:t>
                      </a:r>
                      <a:endParaRPr kumimoji="0" lang="en-US" sz="1350" b="0" i="0" u="none" strike="noStrike" kern="1200" cap="none" spc="0" normalizeH="0" baseline="0" noProof="0" dirty="0">
                        <a:ln>
                          <a:noFill/>
                        </a:ln>
                        <a:solidFill>
                          <a:prstClr val="white"/>
                        </a:solidFill>
                        <a:effectLst/>
                        <a:uLnTx/>
                        <a:uFillTx/>
                        <a:latin typeface="+mn-lt"/>
                        <a:ea typeface="+mn-ea"/>
                        <a:cs typeface="+mn-cs"/>
                      </a:endParaRPr>
                    </a:p>
                  </a:txBody>
                  <a:tcPr anchor="ctr"/>
                </a:tc>
                <a:extLst>
                  <a:ext uri="{0D108BD9-81ED-4DB2-BD59-A6C34878D82A}">
                    <a16:rowId xmlns:a16="http://schemas.microsoft.com/office/drawing/2014/main" xmlns="" val="10010"/>
                  </a:ext>
                </a:extLst>
              </a:tr>
              <a:tr h="351703">
                <a:tc>
                  <a:txBody>
                    <a:bodyPr/>
                    <a:lstStyle/>
                    <a:p>
                      <a:r>
                        <a:rPr lang="en-US" sz="1350" dirty="0"/>
                        <a:t>4:30 – 5:00 PM</a:t>
                      </a:r>
                      <a:endParaRPr lang="en-US" sz="1350" dirty="0">
                        <a:solidFill>
                          <a:schemeClr val="tx1">
                            <a:lumMod val="50000"/>
                            <a:lumOff val="50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350" dirty="0">
                          <a:sym typeface="Wingdings" panose="05000000000000000000" pitchFamily="2" charset="2"/>
                        </a:rPr>
                        <a:t></a:t>
                      </a:r>
                      <a:endParaRPr lang="en-US" sz="1350" dirty="0">
                        <a:solidFill>
                          <a:schemeClr val="bg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350" dirty="0"/>
                    </a:p>
                  </a:txBody>
                  <a:tcPr anchor="ctr"/>
                </a:tc>
                <a:extLst>
                  <a:ext uri="{0D108BD9-81ED-4DB2-BD59-A6C34878D82A}">
                    <a16:rowId xmlns:a16="http://schemas.microsoft.com/office/drawing/2014/main" xmlns="" val="10011"/>
                  </a:ext>
                </a:extLst>
              </a:tr>
            </a:tbl>
          </a:graphicData>
        </a:graphic>
      </p:graphicFrame>
      <p:sp>
        <p:nvSpPr>
          <p:cNvPr id="3" name="Rectangle 2"/>
          <p:cNvSpPr/>
          <p:nvPr/>
        </p:nvSpPr>
        <p:spPr>
          <a:xfrm>
            <a:off x="901032" y="6113777"/>
            <a:ext cx="10119894" cy="646331"/>
          </a:xfrm>
          <a:prstGeom prst="rect">
            <a:avLst/>
          </a:prstGeom>
        </p:spPr>
        <p:txBody>
          <a:bodyPr wrap="square" anchor="t">
            <a:spAutoFit/>
          </a:bodyPr>
          <a:lstStyle/>
          <a:p>
            <a:pPr algn="ctr"/>
            <a:r>
              <a:rPr lang="en-US" sz="1200" dirty="0">
                <a:ea typeface="Calibri" panose="020F0502020204030204" pitchFamily="34" charset="0"/>
                <a:cs typeface="Calibri" panose="020F0502020204030204" pitchFamily="34" charset="0"/>
              </a:rPr>
              <a:t>Prepared by CFED under the Assets for Independence (AFI) Program Capacity, Innovation, and Performance Resources and Services (CIRPS) for the Administration for Children and Families at the US Department of Health and Human Services (GSA Schedule Contract GS10F0177L Order No HHSP233201400441G_0004)</a:t>
            </a:r>
            <a:endParaRPr lang="en-US" sz="1200" dirty="0">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7961359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1E37C1D23F3A54ABBF1E2052E28B36A" ma:contentTypeVersion="2" ma:contentTypeDescription="Create a new document." ma:contentTypeScope="" ma:versionID="481a47736854b9d7f2277e81b6904248">
  <xsd:schema xmlns:xsd="http://www.w3.org/2001/XMLSchema" xmlns:xs="http://www.w3.org/2001/XMLSchema" xmlns:p="http://schemas.microsoft.com/office/2006/metadata/properties" xmlns:ns2="dec43b2d-fef4-46b2-88d1-72af7303258b" targetNamespace="http://schemas.microsoft.com/office/2006/metadata/properties" ma:root="true" ma:fieldsID="ce542de088c5f7a18ba7d5f8876d7949" ns2:_="">
    <xsd:import namespace="dec43b2d-fef4-46b2-88d1-72af7303258b"/>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c43b2d-fef4-46b2-88d1-72af7303258b"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581862F-2001-47EA-A7F8-7990C90D6574}">
  <ds:schemaRefs>
    <ds:schemaRef ds:uri="http://schemas.microsoft.com/sharepoint/v3/contenttype/forms"/>
  </ds:schemaRefs>
</ds:datastoreItem>
</file>

<file path=customXml/itemProps2.xml><?xml version="1.0" encoding="utf-8"?>
<ds:datastoreItem xmlns:ds="http://schemas.openxmlformats.org/officeDocument/2006/customXml" ds:itemID="{4DD1B9FF-4E23-4B91-A9DE-754506D75C7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ec43b2d-fef4-46b2-88d1-72af730325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ED603BF-7AA5-4994-B952-FFF7AC631513}">
  <ds:schemaRefs>
    <ds:schemaRef ds:uri="http://schemas.microsoft.com/office/2006/metadata/properties"/>
    <ds:schemaRef ds:uri="http://www.w3.org/XML/1998/namespace"/>
    <ds:schemaRef ds:uri="http://purl.org/dc/elements/1.1/"/>
    <ds:schemaRef ds:uri="http://purl.org/dc/dcmitype/"/>
    <ds:schemaRef ds:uri="http://schemas.microsoft.com/office/2006/documentManagement/types"/>
    <ds:schemaRef ds:uri="http://purl.org/dc/terms/"/>
    <ds:schemaRef ds:uri="dec43b2d-fef4-46b2-88d1-72af7303258b"/>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otalTime>248</TotalTime>
  <Words>221</Words>
  <Application>Microsoft Office PowerPoint</Application>
  <PresentationFormat>Custom</PresentationFormat>
  <Paragraphs>34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Practitioner Toolkit Feedback  Thursday, September 29th Instructions  Thank you for your interest in providing feedback on the toolkit. Please select a slot from either volunteer column 1 or 2 to reserve your preferred time to review the toolkit, complete a short survey and speak with an interviewer if you have any additional suggestions. You will receive a flier as a reminder. The flier includes the date, time and location of your feedback slot, what to expect and contact information for our team. </vt:lpstr>
    </vt:vector>
  </TitlesOfParts>
  <Company>CFED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Spectra Myers</dc:creator>
  <cp:lastModifiedBy>Windows User</cp:lastModifiedBy>
  <cp:revision>16</cp:revision>
  <cp:lastPrinted>2016-09-22T19:38:31Z</cp:lastPrinted>
  <dcterms:created xsi:type="dcterms:W3CDTF">2016-09-07T12:48:18Z</dcterms:created>
  <dcterms:modified xsi:type="dcterms:W3CDTF">2016-09-22T20:18:49Z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0x010100F1E37C1D23F3A54ABBF1E2052E28B36A</vt:lpwstr>
  </property>
</Properties>
</file>