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20"/>
  </p:notesMasterIdLst>
  <p:sldIdLst>
    <p:sldId id="821" r:id="rId2"/>
    <p:sldId id="263" r:id="rId3"/>
    <p:sldId id="260" r:id="rId4"/>
    <p:sldId id="819" r:id="rId5"/>
    <p:sldId id="261" r:id="rId6"/>
    <p:sldId id="809" r:id="rId7"/>
    <p:sldId id="817" r:id="rId8"/>
    <p:sldId id="822" r:id="rId9"/>
    <p:sldId id="276" r:id="rId10"/>
    <p:sldId id="269" r:id="rId11"/>
    <p:sldId id="271" r:id="rId12"/>
    <p:sldId id="272" r:id="rId13"/>
    <p:sldId id="273" r:id="rId14"/>
    <p:sldId id="274" r:id="rId15"/>
    <p:sldId id="275" r:id="rId16"/>
    <p:sldId id="820" r:id="rId17"/>
    <p:sldId id="278" r:id="rId18"/>
    <p:sldId id="823" r:id="rId19"/>
  </p:sldIdLst>
  <p:sldSz cx="20320000" cy="11430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00" userDrawn="1">
          <p15:clr>
            <a:srgbClr val="A4A3A4"/>
          </p15:clr>
        </p15:guide>
        <p15:guide id="2" pos="640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ng, Shirley,Ph.D." initials="WS" lastIdx="1" clrIdx="0">
    <p:extLst>
      <p:ext uri="{19B8F6BF-5375-455C-9EA6-DF929625EA0E}">
        <p15:presenceInfo xmlns:p15="http://schemas.microsoft.com/office/powerpoint/2012/main" userId="S-1-5-21-8915387-943144406-1916815836-617652" providerId="AD"/>
      </p:ext>
    </p:extLst>
  </p:cmAuthor>
  <p:cmAuthor id="2" name="Mizrachi, Ila" initials="MI" lastIdx="1" clrIdx="1">
    <p:extLst>
      <p:ext uri="{19B8F6BF-5375-455C-9EA6-DF929625EA0E}">
        <p15:presenceInfo xmlns:p15="http://schemas.microsoft.com/office/powerpoint/2012/main" userId="S-1-5-21-1078081533-606747145-839522115-1603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FBAD2"/>
    <a:srgbClr val="42C1F1"/>
    <a:srgbClr val="E85C25"/>
    <a:srgbClr val="EE2E84"/>
    <a:srgbClr val="80ABC1"/>
    <a:srgbClr val="22C9BA"/>
    <a:srgbClr val="2CDDCB"/>
    <a:srgbClr val="EE4750"/>
    <a:srgbClr val="ECBA03"/>
    <a:srgbClr val="6986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863" autoAdjust="0"/>
    <p:restoredTop sz="94611"/>
  </p:normalViewPr>
  <p:slideViewPr>
    <p:cSldViewPr snapToGrid="0" snapToObjects="1">
      <p:cViewPr varScale="1">
        <p:scale>
          <a:sx n="69" d="100"/>
          <a:sy n="69" d="100"/>
        </p:scale>
        <p:origin x="840" y="90"/>
      </p:cViewPr>
      <p:guideLst>
        <p:guide orient="horz" pos="3600"/>
        <p:guide pos="64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9-05-31T16:52:18.689" idx="1">
    <p:pos x="10" y="10"/>
    <p:text>Please insert OMB Control NO. and Expiration Date.</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EF5141-B29B-4361-87E3-1D5B59B45EEA}" type="datetimeFigureOut">
              <a:rPr lang="en-US" smtClean="0"/>
              <a:t>6/25/2019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A5A011-952C-49E7-9EDD-F4B7B97196D5}" type="slidenum">
              <a:rPr lang="en-US" smtClean="0"/>
              <a:t>‹#›</a:t>
            </a:fld>
            <a:endParaRPr lang="en-US" dirty="0"/>
          </a:p>
        </p:txBody>
      </p:sp>
    </p:spTree>
    <p:extLst>
      <p:ext uri="{BB962C8B-B14F-4D97-AF65-F5344CB8AC3E}">
        <p14:creationId xmlns:p14="http://schemas.microsoft.com/office/powerpoint/2010/main" val="1592191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545a74300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 name="Google Shape;307;g545a74300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Want to make a regulatory, reimbursement or other decision about benefit/harm/value</a:t>
            </a:r>
          </a:p>
          <a:p>
            <a:pPr marL="0" lvl="0" indent="0" algn="l" rtl="0">
              <a:spcBef>
                <a:spcPts val="0"/>
              </a:spcBef>
              <a:spcAft>
                <a:spcPts val="0"/>
              </a:spcAft>
              <a:buNone/>
            </a:pPr>
            <a:r>
              <a:rPr lang="en-US" dirty="0"/>
              <a:t>Do we have confidence in the scientific approach and consistency of evidence?</a:t>
            </a:r>
          </a:p>
          <a:p>
            <a:pPr marL="0" lvl="0" indent="0" algn="l" rtl="0">
              <a:spcBef>
                <a:spcPts val="0"/>
              </a:spcBef>
              <a:spcAft>
                <a:spcPts val="0"/>
              </a:spcAft>
              <a:buNone/>
            </a:pPr>
            <a:r>
              <a:rPr lang="en-US" dirty="0"/>
              <a:t>Do we have clarity about how the evidence was generated? Assess validity.</a:t>
            </a:r>
          </a:p>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5086c99de1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6" name="Google Shape;226;g5086c99de1_0_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900"/>
              <a:buFont typeface="Calibri"/>
              <a:buNone/>
            </a:pPr>
            <a:r>
              <a:rPr lang="en"/>
              <a:t>Shirley starts</a:t>
            </a: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5086c99de1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6" name="Google Shape;226;g5086c99de1_0_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900"/>
              <a:buFont typeface="Calibri"/>
              <a:buNone/>
            </a:pPr>
            <a:r>
              <a:rPr lang="en"/>
              <a:t>Shirley starts</a:t>
            </a:r>
            <a:endParaRPr dirty="0"/>
          </a:p>
        </p:txBody>
      </p:sp>
    </p:spTree>
    <p:extLst>
      <p:ext uri="{BB962C8B-B14F-4D97-AF65-F5344CB8AC3E}">
        <p14:creationId xmlns:p14="http://schemas.microsoft.com/office/powerpoint/2010/main" val="330894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50a11fded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7" name="Google Shape;237;g50a11fded4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900"/>
              <a:buFont typeface="Calibri"/>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50a11fded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7" name="Google Shape;237;g50a11fded4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900"/>
              <a:buFont typeface="Calibri"/>
              <a:buNone/>
            </a:pPr>
            <a:endParaRPr dirty="0"/>
          </a:p>
        </p:txBody>
      </p:sp>
    </p:spTree>
    <p:extLst>
      <p:ext uri="{BB962C8B-B14F-4D97-AF65-F5344CB8AC3E}">
        <p14:creationId xmlns:p14="http://schemas.microsoft.com/office/powerpoint/2010/main" val="3648666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40000" y="1870605"/>
            <a:ext cx="15240000" cy="3979333"/>
          </a:xfrm>
        </p:spPr>
        <p:txBody>
          <a:bodyPr anchor="b"/>
          <a:lstStyle>
            <a:lvl1pPr algn="ctr">
              <a:defRPr sz="10000"/>
            </a:lvl1pPr>
          </a:lstStyle>
          <a:p>
            <a:r>
              <a:rPr lang="en-US"/>
              <a:t>Click to edit Master title style</a:t>
            </a:r>
            <a:endParaRPr lang="en-US" dirty="0"/>
          </a:p>
        </p:txBody>
      </p:sp>
      <p:sp>
        <p:nvSpPr>
          <p:cNvPr id="3" name="Subtitle 2"/>
          <p:cNvSpPr>
            <a:spLocks noGrp="1"/>
          </p:cNvSpPr>
          <p:nvPr>
            <p:ph type="subTitle" idx="1"/>
          </p:nvPr>
        </p:nvSpPr>
        <p:spPr>
          <a:xfrm>
            <a:off x="2540000" y="6003397"/>
            <a:ext cx="15240000" cy="2759603"/>
          </a:xfrm>
        </p:spPr>
        <p:txBody>
          <a:bodyPr/>
          <a:lstStyle>
            <a:lvl1pPr marL="0" indent="0" algn="ctr">
              <a:buNone/>
              <a:defRPr sz="4000"/>
            </a:lvl1pPr>
            <a:lvl2pPr marL="762015" indent="0" algn="ctr">
              <a:buNone/>
              <a:defRPr sz="3333"/>
            </a:lvl2pPr>
            <a:lvl3pPr marL="1524030" indent="0" algn="ctr">
              <a:buNone/>
              <a:defRPr sz="3000"/>
            </a:lvl3pPr>
            <a:lvl4pPr marL="2286046" indent="0" algn="ctr">
              <a:buNone/>
              <a:defRPr sz="2667"/>
            </a:lvl4pPr>
            <a:lvl5pPr marL="3048061" indent="0" algn="ctr">
              <a:buNone/>
              <a:defRPr sz="2667"/>
            </a:lvl5pPr>
            <a:lvl6pPr marL="3810076" indent="0" algn="ctr">
              <a:buNone/>
              <a:defRPr sz="2667"/>
            </a:lvl6pPr>
            <a:lvl7pPr marL="4572091" indent="0" algn="ctr">
              <a:buNone/>
              <a:defRPr sz="2667"/>
            </a:lvl7pPr>
            <a:lvl8pPr marL="5334107" indent="0" algn="ctr">
              <a:buNone/>
              <a:defRPr sz="2667"/>
            </a:lvl8pPr>
            <a:lvl9pPr marL="6096122" indent="0" algn="ctr">
              <a:buNone/>
              <a:defRPr sz="266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4865912-E983-CD47-9ECA-2E4E8FCD7B05}" type="datetimeFigureOut">
              <a:rPr lang="en-US" smtClean="0"/>
              <a:t>6/25/2019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F34436-457D-9B47-8068-47E813C0A0BF}" type="slidenum">
              <a:rPr lang="en-US" smtClean="0"/>
              <a:t>‹#›</a:t>
            </a:fld>
            <a:endParaRPr lang="en-US" dirty="0"/>
          </a:p>
        </p:txBody>
      </p:sp>
    </p:spTree>
    <p:extLst>
      <p:ext uri="{BB962C8B-B14F-4D97-AF65-F5344CB8AC3E}">
        <p14:creationId xmlns:p14="http://schemas.microsoft.com/office/powerpoint/2010/main" val="3752759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865912-E983-CD47-9ECA-2E4E8FCD7B05}" type="datetimeFigureOut">
              <a:rPr lang="en-US" smtClean="0"/>
              <a:t>6/25/2019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F34436-457D-9B47-8068-47E813C0A0BF}" type="slidenum">
              <a:rPr lang="en-US" smtClean="0"/>
              <a:t>‹#›</a:t>
            </a:fld>
            <a:endParaRPr lang="en-US" dirty="0"/>
          </a:p>
        </p:txBody>
      </p:sp>
    </p:spTree>
    <p:extLst>
      <p:ext uri="{BB962C8B-B14F-4D97-AF65-F5344CB8AC3E}">
        <p14:creationId xmlns:p14="http://schemas.microsoft.com/office/powerpoint/2010/main" val="38230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541500" y="608542"/>
            <a:ext cx="4381500" cy="968639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97000" y="608542"/>
            <a:ext cx="12890500" cy="968639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865912-E983-CD47-9ECA-2E4E8FCD7B05}" type="datetimeFigureOut">
              <a:rPr lang="en-US" smtClean="0"/>
              <a:t>6/25/2019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F34436-457D-9B47-8068-47E813C0A0BF}" type="slidenum">
              <a:rPr lang="en-US" smtClean="0"/>
              <a:t>‹#›</a:t>
            </a:fld>
            <a:endParaRPr lang="en-US" dirty="0"/>
          </a:p>
        </p:txBody>
      </p:sp>
    </p:spTree>
    <p:extLst>
      <p:ext uri="{BB962C8B-B14F-4D97-AF65-F5344CB8AC3E}">
        <p14:creationId xmlns:p14="http://schemas.microsoft.com/office/powerpoint/2010/main" val="31616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col Text with Subhead">
  <p:cSld name="1-col Text with Subhead">
    <p:bg>
      <p:bgPr>
        <a:solidFill>
          <a:schemeClr val="lt1"/>
        </a:solidFill>
        <a:effectLst/>
      </p:bgPr>
    </p:bg>
    <p:spTree>
      <p:nvGrpSpPr>
        <p:cNvPr id="1" name="Shape 148"/>
        <p:cNvGrpSpPr/>
        <p:nvPr/>
      </p:nvGrpSpPr>
      <p:grpSpPr>
        <a:xfrm>
          <a:off x="0" y="0"/>
          <a:ext cx="0" cy="0"/>
          <a:chOff x="0" y="0"/>
          <a:chExt cx="0" cy="0"/>
        </a:xfrm>
      </p:grpSpPr>
      <p:sp>
        <p:nvSpPr>
          <p:cNvPr id="149" name="Google Shape;149;p33"/>
          <p:cNvSpPr txBox="1">
            <a:spLocks noGrp="1"/>
          </p:cNvSpPr>
          <p:nvPr>
            <p:ph type="title"/>
          </p:nvPr>
        </p:nvSpPr>
        <p:spPr>
          <a:xfrm>
            <a:off x="1016002" y="853442"/>
            <a:ext cx="17353333" cy="1074000"/>
          </a:xfrm>
          <a:prstGeom prst="rect">
            <a:avLst/>
          </a:prstGeom>
          <a:noFill/>
          <a:ln>
            <a:noFill/>
          </a:ln>
        </p:spPr>
        <p:txBody>
          <a:bodyPr spcFirstLastPara="1" wrap="square" lIns="0" tIns="0" rIns="0" bIns="0" anchor="t" anchorCtr="0"/>
          <a:lstStyle>
            <a:lvl1pPr lvl="0" algn="l" rtl="0">
              <a:lnSpc>
                <a:spcPct val="90000"/>
              </a:lnSpc>
              <a:spcBef>
                <a:spcPts val="0"/>
              </a:spcBef>
              <a:spcAft>
                <a:spcPts val="0"/>
              </a:spcAft>
              <a:buClr>
                <a:schemeClr val="dk1"/>
              </a:buClr>
              <a:buSzPts val="3600"/>
              <a:buFont typeface="Arial"/>
              <a:buNone/>
              <a:defRPr sz="8000" u="sng">
                <a:solidFill>
                  <a:schemeClr val="dk1"/>
                </a:solidFill>
                <a:latin typeface="Franklin Gothic Book" panose="020B0503020102020204" pitchFamily="34" charset="0"/>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51" name="Google Shape;151;p33"/>
          <p:cNvSpPr txBox="1">
            <a:spLocks noGrp="1"/>
          </p:cNvSpPr>
          <p:nvPr>
            <p:ph type="body" idx="1"/>
          </p:nvPr>
        </p:nvSpPr>
        <p:spPr>
          <a:xfrm>
            <a:off x="1016002" y="3510785"/>
            <a:ext cx="17353333" cy="6754000"/>
          </a:xfrm>
          <a:prstGeom prst="rect">
            <a:avLst/>
          </a:prstGeom>
          <a:noFill/>
          <a:ln>
            <a:noFill/>
          </a:ln>
        </p:spPr>
        <p:txBody>
          <a:bodyPr spcFirstLastPara="1" wrap="square" lIns="0" tIns="0" rIns="0" bIns="0" anchor="t" anchorCtr="0"/>
          <a:lstStyle>
            <a:lvl1pPr marL="1015995" lvl="0" indent="-705552" algn="l" rtl="0">
              <a:lnSpc>
                <a:spcPct val="90000"/>
              </a:lnSpc>
              <a:spcBef>
                <a:spcPts val="1667"/>
              </a:spcBef>
              <a:spcAft>
                <a:spcPts val="0"/>
              </a:spcAft>
              <a:buClr>
                <a:schemeClr val="dk1"/>
              </a:buClr>
              <a:buSzPts val="1400"/>
              <a:buChar char="•"/>
              <a:defRPr sz="3112">
                <a:latin typeface="Franklin Gothic Book" panose="020B0503020102020204" pitchFamily="34" charset="0"/>
              </a:defRPr>
            </a:lvl1pPr>
            <a:lvl2pPr marL="2031991" lvl="1" indent="-705552" algn="l" rtl="0">
              <a:lnSpc>
                <a:spcPct val="90000"/>
              </a:lnSpc>
              <a:spcBef>
                <a:spcPts val="833"/>
              </a:spcBef>
              <a:spcAft>
                <a:spcPts val="0"/>
              </a:spcAft>
              <a:buClr>
                <a:schemeClr val="dk1"/>
              </a:buClr>
              <a:buSzPts val="1400"/>
              <a:buChar char="–"/>
              <a:defRPr sz="3112"/>
            </a:lvl2pPr>
            <a:lvl3pPr marL="3047984" lvl="2" indent="-705552" algn="l" rtl="0">
              <a:lnSpc>
                <a:spcPct val="90000"/>
              </a:lnSpc>
              <a:spcBef>
                <a:spcPts val="833"/>
              </a:spcBef>
              <a:spcAft>
                <a:spcPts val="0"/>
              </a:spcAft>
              <a:buClr>
                <a:schemeClr val="dk1"/>
              </a:buClr>
              <a:buSzPts val="1400"/>
              <a:buChar char="•"/>
              <a:defRPr sz="3112"/>
            </a:lvl3pPr>
            <a:lvl4pPr marL="4063980" lvl="3" indent="-705552" algn="l" rtl="0">
              <a:lnSpc>
                <a:spcPct val="90000"/>
              </a:lnSpc>
              <a:spcBef>
                <a:spcPts val="833"/>
              </a:spcBef>
              <a:spcAft>
                <a:spcPts val="0"/>
              </a:spcAft>
              <a:buClr>
                <a:schemeClr val="dk1"/>
              </a:buClr>
              <a:buSzPts val="1400"/>
              <a:buChar char="–"/>
              <a:defRPr sz="3112"/>
            </a:lvl4pPr>
            <a:lvl5pPr marL="5079975" lvl="4" indent="-705552" algn="l" rtl="0">
              <a:lnSpc>
                <a:spcPct val="90000"/>
              </a:lnSpc>
              <a:spcBef>
                <a:spcPts val="833"/>
              </a:spcBef>
              <a:spcAft>
                <a:spcPts val="0"/>
              </a:spcAft>
              <a:buClr>
                <a:schemeClr val="dk1"/>
              </a:buClr>
              <a:buSzPts val="1400"/>
              <a:buChar char="•"/>
              <a:defRPr sz="3112"/>
            </a:lvl5pPr>
            <a:lvl6pPr marL="6095970" lvl="5" indent="-761997" algn="l" rtl="0">
              <a:lnSpc>
                <a:spcPct val="90000"/>
              </a:lnSpc>
              <a:spcBef>
                <a:spcPts val="833"/>
              </a:spcBef>
              <a:spcAft>
                <a:spcPts val="0"/>
              </a:spcAft>
              <a:buClr>
                <a:schemeClr val="dk1"/>
              </a:buClr>
              <a:buSzPts val="1800"/>
              <a:buChar char="•"/>
              <a:defRPr/>
            </a:lvl6pPr>
            <a:lvl7pPr marL="7111964" lvl="6" indent="-761997" algn="l" rtl="0">
              <a:lnSpc>
                <a:spcPct val="90000"/>
              </a:lnSpc>
              <a:spcBef>
                <a:spcPts val="833"/>
              </a:spcBef>
              <a:spcAft>
                <a:spcPts val="0"/>
              </a:spcAft>
              <a:buClr>
                <a:schemeClr val="dk1"/>
              </a:buClr>
              <a:buSzPts val="1800"/>
              <a:buChar char="•"/>
              <a:defRPr/>
            </a:lvl7pPr>
            <a:lvl8pPr marL="8127959" lvl="7" indent="-761997" algn="l" rtl="0">
              <a:lnSpc>
                <a:spcPct val="90000"/>
              </a:lnSpc>
              <a:spcBef>
                <a:spcPts val="833"/>
              </a:spcBef>
              <a:spcAft>
                <a:spcPts val="0"/>
              </a:spcAft>
              <a:buClr>
                <a:schemeClr val="dk1"/>
              </a:buClr>
              <a:buSzPts val="1800"/>
              <a:buChar char="•"/>
              <a:defRPr/>
            </a:lvl8pPr>
            <a:lvl9pPr marL="9143955" lvl="8" indent="-761997" algn="l" rtl="0">
              <a:lnSpc>
                <a:spcPct val="90000"/>
              </a:lnSpc>
              <a:spcBef>
                <a:spcPts val="833"/>
              </a:spcBef>
              <a:spcAft>
                <a:spcPts val="0"/>
              </a:spcAft>
              <a:buClr>
                <a:schemeClr val="dk1"/>
              </a:buClr>
              <a:buSzPts val="1800"/>
              <a:buChar char="•"/>
              <a:defRPr/>
            </a:lvl9pPr>
          </a:lstStyle>
          <a:p>
            <a:endParaRPr/>
          </a:p>
        </p:txBody>
      </p:sp>
      <p:sp>
        <p:nvSpPr>
          <p:cNvPr id="152" name="Google Shape;152;p33"/>
          <p:cNvSpPr txBox="1">
            <a:spLocks noGrp="1"/>
          </p:cNvSpPr>
          <p:nvPr>
            <p:ph type="sldNum" idx="12"/>
          </p:nvPr>
        </p:nvSpPr>
        <p:spPr>
          <a:xfrm>
            <a:off x="512335" y="10760667"/>
            <a:ext cx="427333" cy="424667"/>
          </a:xfrm>
          <a:prstGeom prst="rect">
            <a:avLst/>
          </a:prstGeom>
          <a:noFill/>
          <a:ln>
            <a:noFill/>
          </a:ln>
        </p:spPr>
        <p:txBody>
          <a:bodyPr spcFirstLastPara="1" wrap="square" lIns="0" tIns="0" rIns="0" bIns="0" anchor="t" anchorCtr="0">
            <a:noAutofit/>
          </a:bodyPr>
          <a:lstStyle>
            <a:lvl1pPr marL="0" lvl="0" indent="0" algn="l" rtl="0">
              <a:spcBef>
                <a:spcPts val="0"/>
              </a:spcBef>
              <a:buNone/>
              <a:defRPr/>
            </a:lvl1pPr>
            <a:lvl2pPr marL="0" lvl="1" indent="0" algn="l" rtl="0">
              <a:spcBef>
                <a:spcPts val="0"/>
              </a:spcBef>
              <a:buNone/>
              <a:defRPr/>
            </a:lvl2pPr>
            <a:lvl3pPr marL="0" lvl="2" indent="0" algn="l" rtl="0">
              <a:spcBef>
                <a:spcPts val="0"/>
              </a:spcBef>
              <a:buNone/>
              <a:defRPr/>
            </a:lvl3pPr>
            <a:lvl4pPr marL="0" lvl="3" indent="0" algn="l" rtl="0">
              <a:spcBef>
                <a:spcPts val="0"/>
              </a:spcBef>
              <a:buNone/>
              <a:defRPr/>
            </a:lvl4pPr>
            <a:lvl5pPr marL="0" lvl="4" indent="0" algn="l" rtl="0">
              <a:spcBef>
                <a:spcPts val="0"/>
              </a:spcBef>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fld id="{00000000-1234-1234-1234-123412341234}" type="slidenum">
              <a:rPr lang="en" smtClean="0"/>
              <a:pPr/>
              <a:t>‹#›</a:t>
            </a:fld>
            <a:endParaRPr lang="en"/>
          </a:p>
        </p:txBody>
      </p:sp>
      <p:sp>
        <p:nvSpPr>
          <p:cNvPr id="153" name="Google Shape;153;p33"/>
          <p:cNvSpPr txBox="1">
            <a:spLocks noGrp="1"/>
          </p:cNvSpPr>
          <p:nvPr>
            <p:ph type="body" idx="2"/>
          </p:nvPr>
        </p:nvSpPr>
        <p:spPr>
          <a:xfrm>
            <a:off x="1015999" y="2193872"/>
            <a:ext cx="17353333" cy="641333"/>
          </a:xfrm>
          <a:prstGeom prst="rect">
            <a:avLst/>
          </a:prstGeom>
          <a:noFill/>
          <a:ln>
            <a:noFill/>
          </a:ln>
        </p:spPr>
        <p:txBody>
          <a:bodyPr spcFirstLastPara="1" wrap="square" lIns="0" tIns="0" rIns="0" bIns="0" anchor="t" anchorCtr="0"/>
          <a:lstStyle>
            <a:lvl1pPr marL="1015995" lvl="0" indent="-507997" algn="l" rtl="0">
              <a:lnSpc>
                <a:spcPct val="90000"/>
              </a:lnSpc>
              <a:spcBef>
                <a:spcPts val="1667"/>
              </a:spcBef>
              <a:spcAft>
                <a:spcPts val="0"/>
              </a:spcAft>
              <a:buClr>
                <a:schemeClr val="dk1"/>
              </a:buClr>
              <a:buSzPts val="1800"/>
              <a:buNone/>
              <a:defRPr sz="4000" b="1">
                <a:latin typeface="Franklin Gothic Book" panose="020B0503020102020204" pitchFamily="34" charset="0"/>
              </a:defRPr>
            </a:lvl1pPr>
            <a:lvl2pPr marL="2031991" lvl="1" indent="-761997" algn="l" rtl="0">
              <a:lnSpc>
                <a:spcPct val="90000"/>
              </a:lnSpc>
              <a:spcBef>
                <a:spcPts val="833"/>
              </a:spcBef>
              <a:spcAft>
                <a:spcPts val="0"/>
              </a:spcAft>
              <a:buClr>
                <a:schemeClr val="dk1"/>
              </a:buClr>
              <a:buSzPts val="1800"/>
              <a:buChar char="–"/>
              <a:defRPr/>
            </a:lvl2pPr>
            <a:lvl3pPr marL="3047984" lvl="2" indent="-761997" algn="l" rtl="0">
              <a:lnSpc>
                <a:spcPct val="90000"/>
              </a:lnSpc>
              <a:spcBef>
                <a:spcPts val="833"/>
              </a:spcBef>
              <a:spcAft>
                <a:spcPts val="0"/>
              </a:spcAft>
              <a:buClr>
                <a:schemeClr val="dk1"/>
              </a:buClr>
              <a:buSzPts val="1800"/>
              <a:buChar char="•"/>
              <a:defRPr/>
            </a:lvl3pPr>
            <a:lvl4pPr marL="4063980" lvl="3" indent="-761997" algn="l" rtl="0">
              <a:lnSpc>
                <a:spcPct val="90000"/>
              </a:lnSpc>
              <a:spcBef>
                <a:spcPts val="833"/>
              </a:spcBef>
              <a:spcAft>
                <a:spcPts val="0"/>
              </a:spcAft>
              <a:buClr>
                <a:schemeClr val="dk1"/>
              </a:buClr>
              <a:buSzPts val="1800"/>
              <a:buChar char="–"/>
              <a:defRPr/>
            </a:lvl4pPr>
            <a:lvl5pPr marL="5079975" lvl="4" indent="-761997" algn="l" rtl="0">
              <a:lnSpc>
                <a:spcPct val="90000"/>
              </a:lnSpc>
              <a:spcBef>
                <a:spcPts val="833"/>
              </a:spcBef>
              <a:spcAft>
                <a:spcPts val="0"/>
              </a:spcAft>
              <a:buClr>
                <a:schemeClr val="dk1"/>
              </a:buClr>
              <a:buSzPts val="1800"/>
              <a:buChar char="•"/>
              <a:defRPr/>
            </a:lvl5pPr>
            <a:lvl6pPr marL="6095970" lvl="5" indent="-761997" algn="l" rtl="0">
              <a:lnSpc>
                <a:spcPct val="90000"/>
              </a:lnSpc>
              <a:spcBef>
                <a:spcPts val="833"/>
              </a:spcBef>
              <a:spcAft>
                <a:spcPts val="0"/>
              </a:spcAft>
              <a:buClr>
                <a:schemeClr val="dk1"/>
              </a:buClr>
              <a:buSzPts val="1800"/>
              <a:buChar char="•"/>
              <a:defRPr/>
            </a:lvl6pPr>
            <a:lvl7pPr marL="7111964" lvl="6" indent="-761997" algn="l" rtl="0">
              <a:lnSpc>
                <a:spcPct val="90000"/>
              </a:lnSpc>
              <a:spcBef>
                <a:spcPts val="833"/>
              </a:spcBef>
              <a:spcAft>
                <a:spcPts val="0"/>
              </a:spcAft>
              <a:buClr>
                <a:schemeClr val="dk1"/>
              </a:buClr>
              <a:buSzPts val="1800"/>
              <a:buChar char="•"/>
              <a:defRPr/>
            </a:lvl7pPr>
            <a:lvl8pPr marL="8127959" lvl="7" indent="-761997" algn="l" rtl="0">
              <a:lnSpc>
                <a:spcPct val="90000"/>
              </a:lnSpc>
              <a:spcBef>
                <a:spcPts val="833"/>
              </a:spcBef>
              <a:spcAft>
                <a:spcPts val="0"/>
              </a:spcAft>
              <a:buClr>
                <a:schemeClr val="dk1"/>
              </a:buClr>
              <a:buSzPts val="1800"/>
              <a:buChar char="•"/>
              <a:defRPr/>
            </a:lvl8pPr>
            <a:lvl9pPr marL="9143955" lvl="8" indent="-761997" algn="l" rtl="0">
              <a:lnSpc>
                <a:spcPct val="90000"/>
              </a:lnSpc>
              <a:spcBef>
                <a:spcPts val="833"/>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2026692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865912-E983-CD47-9ECA-2E4E8FCD7B05}" type="datetimeFigureOut">
              <a:rPr lang="en-US" smtClean="0"/>
              <a:t>6/25/2019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F34436-457D-9B47-8068-47E813C0A0BF}" type="slidenum">
              <a:rPr lang="en-US" smtClean="0"/>
              <a:t>‹#›</a:t>
            </a:fld>
            <a:endParaRPr lang="en-US" dirty="0"/>
          </a:p>
        </p:txBody>
      </p:sp>
    </p:spTree>
    <p:extLst>
      <p:ext uri="{BB962C8B-B14F-4D97-AF65-F5344CB8AC3E}">
        <p14:creationId xmlns:p14="http://schemas.microsoft.com/office/powerpoint/2010/main" val="2616298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86417" y="2849564"/>
            <a:ext cx="17526000" cy="4754562"/>
          </a:xfrm>
        </p:spPr>
        <p:txBody>
          <a:bodyPr anchor="b"/>
          <a:lstStyle>
            <a:lvl1pPr>
              <a:defRPr sz="10000"/>
            </a:lvl1pPr>
          </a:lstStyle>
          <a:p>
            <a:r>
              <a:rPr lang="en-US"/>
              <a:t>Click to edit Master title style</a:t>
            </a:r>
            <a:endParaRPr lang="en-US" dirty="0"/>
          </a:p>
        </p:txBody>
      </p:sp>
      <p:sp>
        <p:nvSpPr>
          <p:cNvPr id="3" name="Text Placeholder 2"/>
          <p:cNvSpPr>
            <a:spLocks noGrp="1"/>
          </p:cNvSpPr>
          <p:nvPr>
            <p:ph type="body" idx="1"/>
          </p:nvPr>
        </p:nvSpPr>
        <p:spPr>
          <a:xfrm>
            <a:off x="1386417" y="7649106"/>
            <a:ext cx="17526000" cy="2500312"/>
          </a:xfrm>
        </p:spPr>
        <p:txBody>
          <a:bodyPr/>
          <a:lstStyle>
            <a:lvl1pPr marL="0" indent="0">
              <a:buNone/>
              <a:defRPr sz="4000">
                <a:solidFill>
                  <a:schemeClr val="tx1">
                    <a:tint val="75000"/>
                  </a:schemeClr>
                </a:solidFill>
              </a:defRPr>
            </a:lvl1pPr>
            <a:lvl2pPr marL="762015" indent="0">
              <a:buNone/>
              <a:defRPr sz="3333">
                <a:solidFill>
                  <a:schemeClr val="tx1">
                    <a:tint val="75000"/>
                  </a:schemeClr>
                </a:solidFill>
              </a:defRPr>
            </a:lvl2pPr>
            <a:lvl3pPr marL="1524030" indent="0">
              <a:buNone/>
              <a:defRPr sz="3000">
                <a:solidFill>
                  <a:schemeClr val="tx1">
                    <a:tint val="75000"/>
                  </a:schemeClr>
                </a:solidFill>
              </a:defRPr>
            </a:lvl3pPr>
            <a:lvl4pPr marL="2286046" indent="0">
              <a:buNone/>
              <a:defRPr sz="2667">
                <a:solidFill>
                  <a:schemeClr val="tx1">
                    <a:tint val="75000"/>
                  </a:schemeClr>
                </a:solidFill>
              </a:defRPr>
            </a:lvl4pPr>
            <a:lvl5pPr marL="3048061" indent="0">
              <a:buNone/>
              <a:defRPr sz="2667">
                <a:solidFill>
                  <a:schemeClr val="tx1">
                    <a:tint val="75000"/>
                  </a:schemeClr>
                </a:solidFill>
              </a:defRPr>
            </a:lvl5pPr>
            <a:lvl6pPr marL="3810076" indent="0">
              <a:buNone/>
              <a:defRPr sz="2667">
                <a:solidFill>
                  <a:schemeClr val="tx1">
                    <a:tint val="75000"/>
                  </a:schemeClr>
                </a:solidFill>
              </a:defRPr>
            </a:lvl6pPr>
            <a:lvl7pPr marL="4572091" indent="0">
              <a:buNone/>
              <a:defRPr sz="2667">
                <a:solidFill>
                  <a:schemeClr val="tx1">
                    <a:tint val="75000"/>
                  </a:schemeClr>
                </a:solidFill>
              </a:defRPr>
            </a:lvl7pPr>
            <a:lvl8pPr marL="5334107" indent="0">
              <a:buNone/>
              <a:defRPr sz="2667">
                <a:solidFill>
                  <a:schemeClr val="tx1">
                    <a:tint val="75000"/>
                  </a:schemeClr>
                </a:solidFill>
              </a:defRPr>
            </a:lvl8pPr>
            <a:lvl9pPr marL="6096122" indent="0">
              <a:buNone/>
              <a:defRPr sz="266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4865912-E983-CD47-9ECA-2E4E8FCD7B05}" type="datetimeFigureOut">
              <a:rPr lang="en-US" smtClean="0"/>
              <a:t>6/25/2019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F34436-457D-9B47-8068-47E813C0A0BF}" type="slidenum">
              <a:rPr lang="en-US" smtClean="0"/>
              <a:t>‹#›</a:t>
            </a:fld>
            <a:endParaRPr lang="en-US" dirty="0"/>
          </a:p>
        </p:txBody>
      </p:sp>
    </p:spTree>
    <p:extLst>
      <p:ext uri="{BB962C8B-B14F-4D97-AF65-F5344CB8AC3E}">
        <p14:creationId xmlns:p14="http://schemas.microsoft.com/office/powerpoint/2010/main" val="1610752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397000" y="3042708"/>
            <a:ext cx="8636000" cy="725223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287000" y="3042708"/>
            <a:ext cx="8636000" cy="725223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865912-E983-CD47-9ECA-2E4E8FCD7B05}" type="datetimeFigureOut">
              <a:rPr lang="en-US" smtClean="0"/>
              <a:t>6/25/2019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F34436-457D-9B47-8068-47E813C0A0BF}" type="slidenum">
              <a:rPr lang="en-US" smtClean="0"/>
              <a:t>‹#›</a:t>
            </a:fld>
            <a:endParaRPr lang="en-US" dirty="0"/>
          </a:p>
        </p:txBody>
      </p:sp>
    </p:spTree>
    <p:extLst>
      <p:ext uri="{BB962C8B-B14F-4D97-AF65-F5344CB8AC3E}">
        <p14:creationId xmlns:p14="http://schemas.microsoft.com/office/powerpoint/2010/main" val="2118743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99647" y="608542"/>
            <a:ext cx="17526000" cy="22092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99647" y="2801938"/>
            <a:ext cx="8596312" cy="1373187"/>
          </a:xfrm>
        </p:spPr>
        <p:txBody>
          <a:bodyPr anchor="b"/>
          <a:lstStyle>
            <a:lvl1pPr marL="0" indent="0">
              <a:buNone/>
              <a:defRPr sz="4000" b="1"/>
            </a:lvl1pPr>
            <a:lvl2pPr marL="762015" indent="0">
              <a:buNone/>
              <a:defRPr sz="3333" b="1"/>
            </a:lvl2pPr>
            <a:lvl3pPr marL="1524030" indent="0">
              <a:buNone/>
              <a:defRPr sz="3000" b="1"/>
            </a:lvl3pPr>
            <a:lvl4pPr marL="2286046" indent="0">
              <a:buNone/>
              <a:defRPr sz="2667" b="1"/>
            </a:lvl4pPr>
            <a:lvl5pPr marL="3048061" indent="0">
              <a:buNone/>
              <a:defRPr sz="2667" b="1"/>
            </a:lvl5pPr>
            <a:lvl6pPr marL="3810076" indent="0">
              <a:buNone/>
              <a:defRPr sz="2667" b="1"/>
            </a:lvl6pPr>
            <a:lvl7pPr marL="4572091" indent="0">
              <a:buNone/>
              <a:defRPr sz="2667" b="1"/>
            </a:lvl7pPr>
            <a:lvl8pPr marL="5334107" indent="0">
              <a:buNone/>
              <a:defRPr sz="2667" b="1"/>
            </a:lvl8pPr>
            <a:lvl9pPr marL="6096122" indent="0">
              <a:buNone/>
              <a:defRPr sz="2667" b="1"/>
            </a:lvl9pPr>
          </a:lstStyle>
          <a:p>
            <a:pPr lvl="0"/>
            <a:r>
              <a:rPr lang="en-US"/>
              <a:t>Edit Master text styles</a:t>
            </a:r>
          </a:p>
        </p:txBody>
      </p:sp>
      <p:sp>
        <p:nvSpPr>
          <p:cNvPr id="4" name="Content Placeholder 3"/>
          <p:cNvSpPr>
            <a:spLocks noGrp="1"/>
          </p:cNvSpPr>
          <p:nvPr>
            <p:ph sz="half" idx="2"/>
          </p:nvPr>
        </p:nvSpPr>
        <p:spPr>
          <a:xfrm>
            <a:off x="1399647" y="4175125"/>
            <a:ext cx="8596312" cy="61409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287000" y="2801938"/>
            <a:ext cx="8638647" cy="1373187"/>
          </a:xfrm>
        </p:spPr>
        <p:txBody>
          <a:bodyPr anchor="b"/>
          <a:lstStyle>
            <a:lvl1pPr marL="0" indent="0">
              <a:buNone/>
              <a:defRPr sz="4000" b="1"/>
            </a:lvl1pPr>
            <a:lvl2pPr marL="762015" indent="0">
              <a:buNone/>
              <a:defRPr sz="3333" b="1"/>
            </a:lvl2pPr>
            <a:lvl3pPr marL="1524030" indent="0">
              <a:buNone/>
              <a:defRPr sz="3000" b="1"/>
            </a:lvl3pPr>
            <a:lvl4pPr marL="2286046" indent="0">
              <a:buNone/>
              <a:defRPr sz="2667" b="1"/>
            </a:lvl4pPr>
            <a:lvl5pPr marL="3048061" indent="0">
              <a:buNone/>
              <a:defRPr sz="2667" b="1"/>
            </a:lvl5pPr>
            <a:lvl6pPr marL="3810076" indent="0">
              <a:buNone/>
              <a:defRPr sz="2667" b="1"/>
            </a:lvl6pPr>
            <a:lvl7pPr marL="4572091" indent="0">
              <a:buNone/>
              <a:defRPr sz="2667" b="1"/>
            </a:lvl7pPr>
            <a:lvl8pPr marL="5334107" indent="0">
              <a:buNone/>
              <a:defRPr sz="2667" b="1"/>
            </a:lvl8pPr>
            <a:lvl9pPr marL="6096122" indent="0">
              <a:buNone/>
              <a:defRPr sz="2667" b="1"/>
            </a:lvl9pPr>
          </a:lstStyle>
          <a:p>
            <a:pPr lvl="0"/>
            <a:r>
              <a:rPr lang="en-US"/>
              <a:t>Edit Master text styles</a:t>
            </a:r>
          </a:p>
        </p:txBody>
      </p:sp>
      <p:sp>
        <p:nvSpPr>
          <p:cNvPr id="6" name="Content Placeholder 5"/>
          <p:cNvSpPr>
            <a:spLocks noGrp="1"/>
          </p:cNvSpPr>
          <p:nvPr>
            <p:ph sz="quarter" idx="4"/>
          </p:nvPr>
        </p:nvSpPr>
        <p:spPr>
          <a:xfrm>
            <a:off x="10287000" y="4175125"/>
            <a:ext cx="8638647" cy="61409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865912-E983-CD47-9ECA-2E4E8FCD7B05}" type="datetimeFigureOut">
              <a:rPr lang="en-US" smtClean="0"/>
              <a:t>6/25/2019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EF34436-457D-9B47-8068-47E813C0A0BF}" type="slidenum">
              <a:rPr lang="en-US" smtClean="0"/>
              <a:t>‹#›</a:t>
            </a:fld>
            <a:endParaRPr lang="en-US" dirty="0"/>
          </a:p>
        </p:txBody>
      </p:sp>
    </p:spTree>
    <p:extLst>
      <p:ext uri="{BB962C8B-B14F-4D97-AF65-F5344CB8AC3E}">
        <p14:creationId xmlns:p14="http://schemas.microsoft.com/office/powerpoint/2010/main" val="198452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4865912-E983-CD47-9ECA-2E4E8FCD7B05}" type="datetimeFigureOut">
              <a:rPr lang="en-US" smtClean="0"/>
              <a:t>6/25/2019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EF34436-457D-9B47-8068-47E813C0A0BF}" type="slidenum">
              <a:rPr lang="en-US" smtClean="0"/>
              <a:t>‹#›</a:t>
            </a:fld>
            <a:endParaRPr lang="en-US" dirty="0"/>
          </a:p>
        </p:txBody>
      </p:sp>
    </p:spTree>
    <p:extLst>
      <p:ext uri="{BB962C8B-B14F-4D97-AF65-F5344CB8AC3E}">
        <p14:creationId xmlns:p14="http://schemas.microsoft.com/office/powerpoint/2010/main" val="2835542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865912-E983-CD47-9ECA-2E4E8FCD7B05}" type="datetimeFigureOut">
              <a:rPr lang="en-US" smtClean="0"/>
              <a:t>6/25/2019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EF34436-457D-9B47-8068-47E813C0A0BF}" type="slidenum">
              <a:rPr lang="en-US" smtClean="0"/>
              <a:t>‹#›</a:t>
            </a:fld>
            <a:endParaRPr lang="en-US" dirty="0"/>
          </a:p>
        </p:txBody>
      </p:sp>
    </p:spTree>
    <p:extLst>
      <p:ext uri="{BB962C8B-B14F-4D97-AF65-F5344CB8AC3E}">
        <p14:creationId xmlns:p14="http://schemas.microsoft.com/office/powerpoint/2010/main" val="3287045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99648" y="762000"/>
            <a:ext cx="6553728" cy="2667000"/>
          </a:xfrm>
        </p:spPr>
        <p:txBody>
          <a:bodyPr anchor="b"/>
          <a:lstStyle>
            <a:lvl1pPr>
              <a:defRPr sz="5333"/>
            </a:lvl1pPr>
          </a:lstStyle>
          <a:p>
            <a:r>
              <a:rPr lang="en-US"/>
              <a:t>Click to edit Master title style</a:t>
            </a:r>
            <a:endParaRPr lang="en-US" dirty="0"/>
          </a:p>
        </p:txBody>
      </p:sp>
      <p:sp>
        <p:nvSpPr>
          <p:cNvPr id="3" name="Content Placeholder 2"/>
          <p:cNvSpPr>
            <a:spLocks noGrp="1"/>
          </p:cNvSpPr>
          <p:nvPr>
            <p:ph idx="1"/>
          </p:nvPr>
        </p:nvSpPr>
        <p:spPr>
          <a:xfrm>
            <a:off x="8638647" y="1645709"/>
            <a:ext cx="10287000" cy="8122708"/>
          </a:xfrm>
        </p:spPr>
        <p:txBody>
          <a:bodyPr/>
          <a:lstStyle>
            <a:lvl1pPr>
              <a:defRPr sz="5333"/>
            </a:lvl1pPr>
            <a:lvl2pPr>
              <a:defRPr sz="4667"/>
            </a:lvl2pPr>
            <a:lvl3pPr>
              <a:defRPr sz="4000"/>
            </a:lvl3pPr>
            <a:lvl4pPr>
              <a:defRPr sz="3333"/>
            </a:lvl4pPr>
            <a:lvl5pPr>
              <a:defRPr sz="3333"/>
            </a:lvl5pPr>
            <a:lvl6pPr>
              <a:defRPr sz="3333"/>
            </a:lvl6pPr>
            <a:lvl7pPr>
              <a:defRPr sz="3333"/>
            </a:lvl7pPr>
            <a:lvl8pPr>
              <a:defRPr sz="3333"/>
            </a:lvl8pPr>
            <a:lvl9pPr>
              <a:defRPr sz="33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399648" y="3429000"/>
            <a:ext cx="6553728" cy="6352647"/>
          </a:xfrm>
        </p:spPr>
        <p:txBody>
          <a:bodyPr/>
          <a:lstStyle>
            <a:lvl1pPr marL="0" indent="0">
              <a:buNone/>
              <a:defRPr sz="2667"/>
            </a:lvl1pPr>
            <a:lvl2pPr marL="762015" indent="0">
              <a:buNone/>
              <a:defRPr sz="2333"/>
            </a:lvl2pPr>
            <a:lvl3pPr marL="1524030" indent="0">
              <a:buNone/>
              <a:defRPr sz="2000"/>
            </a:lvl3pPr>
            <a:lvl4pPr marL="2286046" indent="0">
              <a:buNone/>
              <a:defRPr sz="1667"/>
            </a:lvl4pPr>
            <a:lvl5pPr marL="3048061" indent="0">
              <a:buNone/>
              <a:defRPr sz="1667"/>
            </a:lvl5pPr>
            <a:lvl6pPr marL="3810076" indent="0">
              <a:buNone/>
              <a:defRPr sz="1667"/>
            </a:lvl6pPr>
            <a:lvl7pPr marL="4572091" indent="0">
              <a:buNone/>
              <a:defRPr sz="1667"/>
            </a:lvl7pPr>
            <a:lvl8pPr marL="5334107" indent="0">
              <a:buNone/>
              <a:defRPr sz="1667"/>
            </a:lvl8pPr>
            <a:lvl9pPr marL="6096122" indent="0">
              <a:buNone/>
              <a:defRPr sz="1667"/>
            </a:lvl9pPr>
          </a:lstStyle>
          <a:p>
            <a:pPr lvl="0"/>
            <a:r>
              <a:rPr lang="en-US"/>
              <a:t>Edit Master text styles</a:t>
            </a:r>
          </a:p>
        </p:txBody>
      </p:sp>
      <p:sp>
        <p:nvSpPr>
          <p:cNvPr id="5" name="Date Placeholder 4"/>
          <p:cNvSpPr>
            <a:spLocks noGrp="1"/>
          </p:cNvSpPr>
          <p:nvPr>
            <p:ph type="dt" sz="half" idx="10"/>
          </p:nvPr>
        </p:nvSpPr>
        <p:spPr/>
        <p:txBody>
          <a:bodyPr/>
          <a:lstStyle/>
          <a:p>
            <a:fld id="{04865912-E983-CD47-9ECA-2E4E8FCD7B05}" type="datetimeFigureOut">
              <a:rPr lang="en-US" smtClean="0"/>
              <a:t>6/25/2019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F34436-457D-9B47-8068-47E813C0A0BF}" type="slidenum">
              <a:rPr lang="en-US" smtClean="0"/>
              <a:t>‹#›</a:t>
            </a:fld>
            <a:endParaRPr lang="en-US" dirty="0"/>
          </a:p>
        </p:txBody>
      </p:sp>
    </p:spTree>
    <p:extLst>
      <p:ext uri="{BB962C8B-B14F-4D97-AF65-F5344CB8AC3E}">
        <p14:creationId xmlns:p14="http://schemas.microsoft.com/office/powerpoint/2010/main" val="3261377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99648" y="762000"/>
            <a:ext cx="6553728" cy="2667000"/>
          </a:xfrm>
        </p:spPr>
        <p:txBody>
          <a:bodyPr anchor="b"/>
          <a:lstStyle>
            <a:lvl1pPr>
              <a:defRPr sz="5333"/>
            </a:lvl1pPr>
          </a:lstStyle>
          <a:p>
            <a:r>
              <a:rPr lang="en-US"/>
              <a:t>Click to edit Master title style</a:t>
            </a:r>
            <a:endParaRPr lang="en-US" dirty="0"/>
          </a:p>
        </p:txBody>
      </p:sp>
      <p:sp>
        <p:nvSpPr>
          <p:cNvPr id="3" name="Picture Placeholder 2"/>
          <p:cNvSpPr>
            <a:spLocks noGrp="1" noChangeAspect="1"/>
          </p:cNvSpPr>
          <p:nvPr>
            <p:ph type="pic" idx="1"/>
          </p:nvPr>
        </p:nvSpPr>
        <p:spPr>
          <a:xfrm>
            <a:off x="8638647" y="1645709"/>
            <a:ext cx="10287000" cy="8122708"/>
          </a:xfrm>
        </p:spPr>
        <p:txBody>
          <a:bodyPr anchor="t"/>
          <a:lstStyle>
            <a:lvl1pPr marL="0" indent="0">
              <a:buNone/>
              <a:defRPr sz="5333"/>
            </a:lvl1pPr>
            <a:lvl2pPr marL="762015" indent="0">
              <a:buNone/>
              <a:defRPr sz="4667"/>
            </a:lvl2pPr>
            <a:lvl3pPr marL="1524030" indent="0">
              <a:buNone/>
              <a:defRPr sz="4000"/>
            </a:lvl3pPr>
            <a:lvl4pPr marL="2286046" indent="0">
              <a:buNone/>
              <a:defRPr sz="3333"/>
            </a:lvl4pPr>
            <a:lvl5pPr marL="3048061" indent="0">
              <a:buNone/>
              <a:defRPr sz="3333"/>
            </a:lvl5pPr>
            <a:lvl6pPr marL="3810076" indent="0">
              <a:buNone/>
              <a:defRPr sz="3333"/>
            </a:lvl6pPr>
            <a:lvl7pPr marL="4572091" indent="0">
              <a:buNone/>
              <a:defRPr sz="3333"/>
            </a:lvl7pPr>
            <a:lvl8pPr marL="5334107" indent="0">
              <a:buNone/>
              <a:defRPr sz="3333"/>
            </a:lvl8pPr>
            <a:lvl9pPr marL="6096122" indent="0">
              <a:buNone/>
              <a:defRPr sz="3333"/>
            </a:lvl9pPr>
          </a:lstStyle>
          <a:p>
            <a:r>
              <a:rPr lang="en-US" dirty="0"/>
              <a:t>Click icon to add picture</a:t>
            </a:r>
          </a:p>
        </p:txBody>
      </p:sp>
      <p:sp>
        <p:nvSpPr>
          <p:cNvPr id="4" name="Text Placeholder 3"/>
          <p:cNvSpPr>
            <a:spLocks noGrp="1"/>
          </p:cNvSpPr>
          <p:nvPr>
            <p:ph type="body" sz="half" idx="2"/>
          </p:nvPr>
        </p:nvSpPr>
        <p:spPr>
          <a:xfrm>
            <a:off x="1399648" y="3429000"/>
            <a:ext cx="6553728" cy="6352647"/>
          </a:xfrm>
        </p:spPr>
        <p:txBody>
          <a:bodyPr/>
          <a:lstStyle>
            <a:lvl1pPr marL="0" indent="0">
              <a:buNone/>
              <a:defRPr sz="2667"/>
            </a:lvl1pPr>
            <a:lvl2pPr marL="762015" indent="0">
              <a:buNone/>
              <a:defRPr sz="2333"/>
            </a:lvl2pPr>
            <a:lvl3pPr marL="1524030" indent="0">
              <a:buNone/>
              <a:defRPr sz="2000"/>
            </a:lvl3pPr>
            <a:lvl4pPr marL="2286046" indent="0">
              <a:buNone/>
              <a:defRPr sz="1667"/>
            </a:lvl4pPr>
            <a:lvl5pPr marL="3048061" indent="0">
              <a:buNone/>
              <a:defRPr sz="1667"/>
            </a:lvl5pPr>
            <a:lvl6pPr marL="3810076" indent="0">
              <a:buNone/>
              <a:defRPr sz="1667"/>
            </a:lvl6pPr>
            <a:lvl7pPr marL="4572091" indent="0">
              <a:buNone/>
              <a:defRPr sz="1667"/>
            </a:lvl7pPr>
            <a:lvl8pPr marL="5334107" indent="0">
              <a:buNone/>
              <a:defRPr sz="1667"/>
            </a:lvl8pPr>
            <a:lvl9pPr marL="6096122" indent="0">
              <a:buNone/>
              <a:defRPr sz="1667"/>
            </a:lvl9pPr>
          </a:lstStyle>
          <a:p>
            <a:pPr lvl="0"/>
            <a:r>
              <a:rPr lang="en-US"/>
              <a:t>Edit Master text styles</a:t>
            </a:r>
          </a:p>
        </p:txBody>
      </p:sp>
      <p:sp>
        <p:nvSpPr>
          <p:cNvPr id="5" name="Date Placeholder 4"/>
          <p:cNvSpPr>
            <a:spLocks noGrp="1"/>
          </p:cNvSpPr>
          <p:nvPr>
            <p:ph type="dt" sz="half" idx="10"/>
          </p:nvPr>
        </p:nvSpPr>
        <p:spPr/>
        <p:txBody>
          <a:bodyPr/>
          <a:lstStyle/>
          <a:p>
            <a:fld id="{04865912-E983-CD47-9ECA-2E4E8FCD7B05}" type="datetimeFigureOut">
              <a:rPr lang="en-US" smtClean="0"/>
              <a:t>6/25/2019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F34436-457D-9B47-8068-47E813C0A0BF}" type="slidenum">
              <a:rPr lang="en-US" smtClean="0"/>
              <a:t>‹#›</a:t>
            </a:fld>
            <a:endParaRPr lang="en-US" dirty="0"/>
          </a:p>
        </p:txBody>
      </p:sp>
    </p:spTree>
    <p:extLst>
      <p:ext uri="{BB962C8B-B14F-4D97-AF65-F5344CB8AC3E}">
        <p14:creationId xmlns:p14="http://schemas.microsoft.com/office/powerpoint/2010/main" val="1483630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97000" y="608542"/>
            <a:ext cx="17526000" cy="22092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397000" y="3042708"/>
            <a:ext cx="17526000" cy="725223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7000" y="10593917"/>
            <a:ext cx="4572000" cy="608542"/>
          </a:xfrm>
          <a:prstGeom prst="rect">
            <a:avLst/>
          </a:prstGeom>
        </p:spPr>
        <p:txBody>
          <a:bodyPr vert="horz" lIns="91440" tIns="45720" rIns="91440" bIns="45720" rtlCol="0" anchor="ctr"/>
          <a:lstStyle>
            <a:lvl1pPr algn="l">
              <a:defRPr sz="2000">
                <a:solidFill>
                  <a:schemeClr val="tx1">
                    <a:tint val="75000"/>
                  </a:schemeClr>
                </a:solidFill>
              </a:defRPr>
            </a:lvl1pPr>
          </a:lstStyle>
          <a:p>
            <a:fld id="{04865912-E983-CD47-9ECA-2E4E8FCD7B05}" type="datetimeFigureOut">
              <a:rPr lang="en-US" smtClean="0"/>
              <a:t>6/25/2019</a:t>
            </a:fld>
            <a:endParaRPr lang="en-US" dirty="0"/>
          </a:p>
        </p:txBody>
      </p:sp>
      <p:sp>
        <p:nvSpPr>
          <p:cNvPr id="5" name="Footer Placeholder 4"/>
          <p:cNvSpPr>
            <a:spLocks noGrp="1"/>
          </p:cNvSpPr>
          <p:nvPr>
            <p:ph type="ftr" sz="quarter" idx="3"/>
          </p:nvPr>
        </p:nvSpPr>
        <p:spPr>
          <a:xfrm>
            <a:off x="6731000" y="10593917"/>
            <a:ext cx="6858000" cy="608542"/>
          </a:xfrm>
          <a:prstGeom prst="rect">
            <a:avLst/>
          </a:prstGeom>
        </p:spPr>
        <p:txBody>
          <a:bodyPr vert="horz" lIns="91440" tIns="45720" rIns="91440" bIns="45720" rtlCol="0" anchor="ctr"/>
          <a:lstStyle>
            <a:lvl1pPr algn="ctr">
              <a:defRPr sz="2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4351000" y="10593917"/>
            <a:ext cx="4572000" cy="608542"/>
          </a:xfrm>
          <a:prstGeom prst="rect">
            <a:avLst/>
          </a:prstGeom>
        </p:spPr>
        <p:txBody>
          <a:bodyPr vert="horz" lIns="91440" tIns="45720" rIns="91440" bIns="45720" rtlCol="0" anchor="ctr"/>
          <a:lstStyle>
            <a:lvl1pPr algn="r">
              <a:defRPr sz="2000">
                <a:solidFill>
                  <a:schemeClr val="tx1">
                    <a:tint val="75000"/>
                  </a:schemeClr>
                </a:solidFill>
              </a:defRPr>
            </a:lvl1pPr>
          </a:lstStyle>
          <a:p>
            <a:fld id="{BEF34436-457D-9B47-8068-47E813C0A0BF}" type="slidenum">
              <a:rPr lang="en-US" smtClean="0"/>
              <a:t>‹#›</a:t>
            </a:fld>
            <a:endParaRPr lang="en-US" dirty="0"/>
          </a:p>
        </p:txBody>
      </p:sp>
    </p:spTree>
    <p:extLst>
      <p:ext uri="{BB962C8B-B14F-4D97-AF65-F5344CB8AC3E}">
        <p14:creationId xmlns:p14="http://schemas.microsoft.com/office/powerpoint/2010/main" val="387102936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Lst>
  <p:txStyles>
    <p:titleStyle>
      <a:lvl1pPr algn="l" defTabSz="1524030" rtl="0" eaLnBrk="1" latinLnBrk="0" hangingPunct="1">
        <a:lnSpc>
          <a:spcPct val="90000"/>
        </a:lnSpc>
        <a:spcBef>
          <a:spcPct val="0"/>
        </a:spcBef>
        <a:buNone/>
        <a:defRPr sz="7333" kern="1200">
          <a:solidFill>
            <a:schemeClr val="tx1"/>
          </a:solidFill>
          <a:latin typeface="+mj-lt"/>
          <a:ea typeface="+mj-ea"/>
          <a:cs typeface="+mj-cs"/>
        </a:defRPr>
      </a:lvl1pPr>
    </p:titleStyle>
    <p:bodyStyle>
      <a:lvl1pPr marL="381008" indent="-381008" algn="l" defTabSz="1524030" rtl="0" eaLnBrk="1" latinLnBrk="0" hangingPunct="1">
        <a:lnSpc>
          <a:spcPct val="90000"/>
        </a:lnSpc>
        <a:spcBef>
          <a:spcPts val="1667"/>
        </a:spcBef>
        <a:buFont typeface="Arial" panose="020B0604020202020204" pitchFamily="34" charset="0"/>
        <a:buChar char="•"/>
        <a:defRPr sz="4667" kern="1200">
          <a:solidFill>
            <a:schemeClr val="tx1"/>
          </a:solidFill>
          <a:latin typeface="+mn-lt"/>
          <a:ea typeface="+mn-ea"/>
          <a:cs typeface="+mn-cs"/>
        </a:defRPr>
      </a:lvl1pPr>
      <a:lvl2pPr marL="1143023" indent="-381008" algn="l" defTabSz="1524030" rtl="0" eaLnBrk="1" latinLnBrk="0" hangingPunct="1">
        <a:lnSpc>
          <a:spcPct val="90000"/>
        </a:lnSpc>
        <a:spcBef>
          <a:spcPts val="833"/>
        </a:spcBef>
        <a:buFont typeface="Arial" panose="020B0604020202020204" pitchFamily="34" charset="0"/>
        <a:buChar char="•"/>
        <a:defRPr sz="4000" kern="1200">
          <a:solidFill>
            <a:schemeClr val="tx1"/>
          </a:solidFill>
          <a:latin typeface="+mn-lt"/>
          <a:ea typeface="+mn-ea"/>
          <a:cs typeface="+mn-cs"/>
        </a:defRPr>
      </a:lvl2pPr>
      <a:lvl3pPr marL="1905038" indent="-381008" algn="l" defTabSz="1524030" rtl="0" eaLnBrk="1" latinLnBrk="0" hangingPunct="1">
        <a:lnSpc>
          <a:spcPct val="90000"/>
        </a:lnSpc>
        <a:spcBef>
          <a:spcPts val="833"/>
        </a:spcBef>
        <a:buFont typeface="Arial" panose="020B0604020202020204" pitchFamily="34" charset="0"/>
        <a:buChar char="•"/>
        <a:defRPr sz="3333" kern="1200">
          <a:solidFill>
            <a:schemeClr val="tx1"/>
          </a:solidFill>
          <a:latin typeface="+mn-lt"/>
          <a:ea typeface="+mn-ea"/>
          <a:cs typeface="+mn-cs"/>
        </a:defRPr>
      </a:lvl3pPr>
      <a:lvl4pPr marL="2667053" indent="-381008" algn="l" defTabSz="1524030" rtl="0" eaLnBrk="1" latinLnBrk="0" hangingPunct="1">
        <a:lnSpc>
          <a:spcPct val="90000"/>
        </a:lnSpc>
        <a:spcBef>
          <a:spcPts val="833"/>
        </a:spcBef>
        <a:buFont typeface="Arial" panose="020B0604020202020204" pitchFamily="34" charset="0"/>
        <a:buChar char="•"/>
        <a:defRPr sz="3000" kern="1200">
          <a:solidFill>
            <a:schemeClr val="tx1"/>
          </a:solidFill>
          <a:latin typeface="+mn-lt"/>
          <a:ea typeface="+mn-ea"/>
          <a:cs typeface="+mn-cs"/>
        </a:defRPr>
      </a:lvl4pPr>
      <a:lvl5pPr marL="3429069" indent="-381008" algn="l" defTabSz="1524030" rtl="0" eaLnBrk="1" latinLnBrk="0" hangingPunct="1">
        <a:lnSpc>
          <a:spcPct val="90000"/>
        </a:lnSpc>
        <a:spcBef>
          <a:spcPts val="833"/>
        </a:spcBef>
        <a:buFont typeface="Arial" panose="020B0604020202020204" pitchFamily="34" charset="0"/>
        <a:buChar char="•"/>
        <a:defRPr sz="3000" kern="1200">
          <a:solidFill>
            <a:schemeClr val="tx1"/>
          </a:solidFill>
          <a:latin typeface="+mn-lt"/>
          <a:ea typeface="+mn-ea"/>
          <a:cs typeface="+mn-cs"/>
        </a:defRPr>
      </a:lvl5pPr>
      <a:lvl6pPr marL="4191084" indent="-381008" algn="l" defTabSz="1524030" rtl="0" eaLnBrk="1" latinLnBrk="0" hangingPunct="1">
        <a:lnSpc>
          <a:spcPct val="90000"/>
        </a:lnSpc>
        <a:spcBef>
          <a:spcPts val="833"/>
        </a:spcBef>
        <a:buFont typeface="Arial" panose="020B0604020202020204" pitchFamily="34" charset="0"/>
        <a:buChar char="•"/>
        <a:defRPr sz="3000" kern="1200">
          <a:solidFill>
            <a:schemeClr val="tx1"/>
          </a:solidFill>
          <a:latin typeface="+mn-lt"/>
          <a:ea typeface="+mn-ea"/>
          <a:cs typeface="+mn-cs"/>
        </a:defRPr>
      </a:lvl6pPr>
      <a:lvl7pPr marL="4953099" indent="-381008" algn="l" defTabSz="1524030" rtl="0" eaLnBrk="1" latinLnBrk="0" hangingPunct="1">
        <a:lnSpc>
          <a:spcPct val="90000"/>
        </a:lnSpc>
        <a:spcBef>
          <a:spcPts val="833"/>
        </a:spcBef>
        <a:buFont typeface="Arial" panose="020B0604020202020204" pitchFamily="34" charset="0"/>
        <a:buChar char="•"/>
        <a:defRPr sz="3000" kern="1200">
          <a:solidFill>
            <a:schemeClr val="tx1"/>
          </a:solidFill>
          <a:latin typeface="+mn-lt"/>
          <a:ea typeface="+mn-ea"/>
          <a:cs typeface="+mn-cs"/>
        </a:defRPr>
      </a:lvl7pPr>
      <a:lvl8pPr marL="5715114" indent="-381008" algn="l" defTabSz="1524030" rtl="0" eaLnBrk="1" latinLnBrk="0" hangingPunct="1">
        <a:lnSpc>
          <a:spcPct val="90000"/>
        </a:lnSpc>
        <a:spcBef>
          <a:spcPts val="833"/>
        </a:spcBef>
        <a:buFont typeface="Arial" panose="020B0604020202020204" pitchFamily="34" charset="0"/>
        <a:buChar char="•"/>
        <a:defRPr sz="3000" kern="1200">
          <a:solidFill>
            <a:schemeClr val="tx1"/>
          </a:solidFill>
          <a:latin typeface="+mn-lt"/>
          <a:ea typeface="+mn-ea"/>
          <a:cs typeface="+mn-cs"/>
        </a:defRPr>
      </a:lvl8pPr>
      <a:lvl9pPr marL="6477130" indent="-381008" algn="l" defTabSz="1524030" rtl="0" eaLnBrk="1" latinLnBrk="0" hangingPunct="1">
        <a:lnSpc>
          <a:spcPct val="90000"/>
        </a:lnSpc>
        <a:spcBef>
          <a:spcPts val="833"/>
        </a:spcBef>
        <a:buFont typeface="Arial" panose="020B0604020202020204" pitchFamily="34" charset="0"/>
        <a:buChar char="•"/>
        <a:defRPr sz="3000" kern="1200">
          <a:solidFill>
            <a:schemeClr val="tx1"/>
          </a:solidFill>
          <a:latin typeface="+mn-lt"/>
          <a:ea typeface="+mn-ea"/>
          <a:cs typeface="+mn-cs"/>
        </a:defRPr>
      </a:lvl9pPr>
    </p:bodyStyle>
    <p:otherStyle>
      <a:defPPr>
        <a:defRPr lang="en-US"/>
      </a:defPPr>
      <a:lvl1pPr marL="0" algn="l" defTabSz="1524030" rtl="0" eaLnBrk="1" latinLnBrk="0" hangingPunct="1">
        <a:defRPr sz="3000" kern="1200">
          <a:solidFill>
            <a:schemeClr val="tx1"/>
          </a:solidFill>
          <a:latin typeface="+mn-lt"/>
          <a:ea typeface="+mn-ea"/>
          <a:cs typeface="+mn-cs"/>
        </a:defRPr>
      </a:lvl1pPr>
      <a:lvl2pPr marL="762015" algn="l" defTabSz="1524030" rtl="0" eaLnBrk="1" latinLnBrk="0" hangingPunct="1">
        <a:defRPr sz="3000" kern="1200">
          <a:solidFill>
            <a:schemeClr val="tx1"/>
          </a:solidFill>
          <a:latin typeface="+mn-lt"/>
          <a:ea typeface="+mn-ea"/>
          <a:cs typeface="+mn-cs"/>
        </a:defRPr>
      </a:lvl2pPr>
      <a:lvl3pPr marL="1524030" algn="l" defTabSz="1524030" rtl="0" eaLnBrk="1" latinLnBrk="0" hangingPunct="1">
        <a:defRPr sz="3000" kern="1200">
          <a:solidFill>
            <a:schemeClr val="tx1"/>
          </a:solidFill>
          <a:latin typeface="+mn-lt"/>
          <a:ea typeface="+mn-ea"/>
          <a:cs typeface="+mn-cs"/>
        </a:defRPr>
      </a:lvl3pPr>
      <a:lvl4pPr marL="2286046" algn="l" defTabSz="1524030" rtl="0" eaLnBrk="1" latinLnBrk="0" hangingPunct="1">
        <a:defRPr sz="3000" kern="1200">
          <a:solidFill>
            <a:schemeClr val="tx1"/>
          </a:solidFill>
          <a:latin typeface="+mn-lt"/>
          <a:ea typeface="+mn-ea"/>
          <a:cs typeface="+mn-cs"/>
        </a:defRPr>
      </a:lvl4pPr>
      <a:lvl5pPr marL="3048061" algn="l" defTabSz="1524030" rtl="0" eaLnBrk="1" latinLnBrk="0" hangingPunct="1">
        <a:defRPr sz="3000" kern="1200">
          <a:solidFill>
            <a:schemeClr val="tx1"/>
          </a:solidFill>
          <a:latin typeface="+mn-lt"/>
          <a:ea typeface="+mn-ea"/>
          <a:cs typeface="+mn-cs"/>
        </a:defRPr>
      </a:lvl5pPr>
      <a:lvl6pPr marL="3810076" algn="l" defTabSz="1524030" rtl="0" eaLnBrk="1" latinLnBrk="0" hangingPunct="1">
        <a:defRPr sz="3000" kern="1200">
          <a:solidFill>
            <a:schemeClr val="tx1"/>
          </a:solidFill>
          <a:latin typeface="+mn-lt"/>
          <a:ea typeface="+mn-ea"/>
          <a:cs typeface="+mn-cs"/>
        </a:defRPr>
      </a:lvl6pPr>
      <a:lvl7pPr marL="4572091" algn="l" defTabSz="1524030" rtl="0" eaLnBrk="1" latinLnBrk="0" hangingPunct="1">
        <a:defRPr sz="3000" kern="1200">
          <a:solidFill>
            <a:schemeClr val="tx1"/>
          </a:solidFill>
          <a:latin typeface="+mn-lt"/>
          <a:ea typeface="+mn-ea"/>
          <a:cs typeface="+mn-cs"/>
        </a:defRPr>
      </a:lvl7pPr>
      <a:lvl8pPr marL="5334107" algn="l" defTabSz="1524030" rtl="0" eaLnBrk="1" latinLnBrk="0" hangingPunct="1">
        <a:defRPr sz="3000" kern="1200">
          <a:solidFill>
            <a:schemeClr val="tx1"/>
          </a:solidFill>
          <a:latin typeface="+mn-lt"/>
          <a:ea typeface="+mn-ea"/>
          <a:cs typeface="+mn-cs"/>
        </a:defRPr>
      </a:lvl8pPr>
      <a:lvl9pPr marL="6096122" algn="l" defTabSz="1524030" rtl="0" eaLnBrk="1" latinLnBrk="0" hangingPunct="1">
        <a:defRPr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EE74-053C-4506-9E8E-088CB12E0EEF}"/>
              </a:ext>
            </a:extLst>
          </p:cNvPr>
          <p:cNvSpPr>
            <a:spLocks noGrp="1"/>
          </p:cNvSpPr>
          <p:nvPr>
            <p:ph type="ctrTitle"/>
          </p:nvPr>
        </p:nvSpPr>
        <p:spPr/>
        <p:txBody>
          <a:bodyPr>
            <a:noAutofit/>
          </a:bodyPr>
          <a:lstStyle/>
          <a:p>
            <a:r>
              <a:rPr lang="en-US" sz="6000" b="1" dirty="0">
                <a:latin typeface="Franklin Gothic Book" panose="020B0503020102020204" pitchFamily="34" charset="0"/>
              </a:rPr>
              <a:t>Evaluating a structured reporting template to increase transparency and reduce review time for healthcare database studies</a:t>
            </a:r>
            <a:endParaRPr lang="en-US" sz="6000" dirty="0">
              <a:latin typeface="Franklin Gothic Book" panose="020B0503020102020204" pitchFamily="34" charset="0"/>
            </a:endParaRPr>
          </a:p>
        </p:txBody>
      </p:sp>
      <p:sp>
        <p:nvSpPr>
          <p:cNvPr id="3" name="Subtitle 2">
            <a:extLst>
              <a:ext uri="{FF2B5EF4-FFF2-40B4-BE49-F238E27FC236}">
                <a16:creationId xmlns:a16="http://schemas.microsoft.com/office/drawing/2014/main" id="{D20DB750-EFA2-414D-9C79-EBCD4AAB9F3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95911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7" name="Straight Connector 76">
            <a:extLst>
              <a:ext uri="{FF2B5EF4-FFF2-40B4-BE49-F238E27FC236}">
                <a16:creationId xmlns:a16="http://schemas.microsoft.com/office/drawing/2014/main" id="{98D487A6-5822-FC45-9C90-F34259AB69C5}"/>
              </a:ext>
            </a:extLst>
          </p:cNvPr>
          <p:cNvCxnSpPr>
            <a:cxnSpLocks/>
          </p:cNvCxnSpPr>
          <p:nvPr/>
        </p:nvCxnSpPr>
        <p:spPr>
          <a:xfrm>
            <a:off x="4945152" y="9144013"/>
            <a:ext cx="10787269" cy="0"/>
          </a:xfrm>
          <a:prstGeom prst="line">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5FABDB67-FC5E-DE43-A656-057E76DA0F1A}"/>
              </a:ext>
            </a:extLst>
          </p:cNvPr>
          <p:cNvSpPr txBox="1"/>
          <p:nvPr/>
        </p:nvSpPr>
        <p:spPr>
          <a:xfrm>
            <a:off x="14871669" y="9153695"/>
            <a:ext cx="610936" cy="313932"/>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Time</a:t>
            </a:r>
          </a:p>
        </p:txBody>
      </p:sp>
      <p:sp>
        <p:nvSpPr>
          <p:cNvPr id="27" name="Down Arrow 157">
            <a:extLst>
              <a:ext uri="{FF2B5EF4-FFF2-40B4-BE49-F238E27FC236}">
                <a16:creationId xmlns:a16="http://schemas.microsoft.com/office/drawing/2014/main" id="{C0AA9B88-F359-4C73-9097-F8C99D56E346}"/>
              </a:ext>
            </a:extLst>
          </p:cNvPr>
          <p:cNvSpPr/>
          <p:nvPr/>
        </p:nvSpPr>
        <p:spPr>
          <a:xfrm>
            <a:off x="7474673" y="1353083"/>
            <a:ext cx="182880" cy="7830599"/>
          </a:xfrm>
          <a:prstGeom prst="downArrow">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28" name="TextBox 27">
            <a:extLst>
              <a:ext uri="{FF2B5EF4-FFF2-40B4-BE49-F238E27FC236}">
                <a16:creationId xmlns:a16="http://schemas.microsoft.com/office/drawing/2014/main" id="{0667F230-00EC-4B97-8150-09E7D870EC77}"/>
              </a:ext>
            </a:extLst>
          </p:cNvPr>
          <p:cNvSpPr txBox="1"/>
          <p:nvPr/>
        </p:nvSpPr>
        <p:spPr>
          <a:xfrm>
            <a:off x="6568382" y="483597"/>
            <a:ext cx="2017984" cy="757130"/>
          </a:xfrm>
          <a:prstGeom prst="rect">
            <a:avLst/>
          </a:prstGeom>
          <a:noFill/>
        </p:spPr>
        <p:txBody>
          <a:bodyPr wrap="square" rtlCol="0">
            <a:spAutoFit/>
          </a:bodyPr>
          <a:lstStyle/>
          <a:p>
            <a:pPr algn="ctr"/>
            <a:r>
              <a:rPr lang="en-US" sz="1440" b="1" dirty="0">
                <a:latin typeface="Arial" panose="020B0604020202020204" pitchFamily="34" charset="0"/>
                <a:cs typeface="Arial" panose="020B0604020202020204" pitchFamily="34" charset="0"/>
              </a:rPr>
              <a:t>New Atrial Fibrillation Diagnosis</a:t>
            </a:r>
          </a:p>
        </p:txBody>
      </p:sp>
      <p:sp>
        <p:nvSpPr>
          <p:cNvPr id="2" name="Rectangle 1">
            <a:extLst>
              <a:ext uri="{FF2B5EF4-FFF2-40B4-BE49-F238E27FC236}">
                <a16:creationId xmlns:a16="http://schemas.microsoft.com/office/drawing/2014/main" id="{ED9E36F7-EE19-4908-A0D6-3A799CAAD498}"/>
              </a:ext>
            </a:extLst>
          </p:cNvPr>
          <p:cNvSpPr/>
          <p:nvPr/>
        </p:nvSpPr>
        <p:spPr>
          <a:xfrm>
            <a:off x="10488434" y="1622379"/>
            <a:ext cx="5782875" cy="1200329"/>
          </a:xfrm>
          <a:prstGeom prst="rect">
            <a:avLst/>
          </a:prstGeom>
        </p:spPr>
        <p:txBody>
          <a:bodyPr wrap="square">
            <a:spAutoFit/>
          </a:bodyPr>
          <a:lstStyle/>
          <a:p>
            <a:r>
              <a:rPr lang="en-US" sz="2400" dirty="0">
                <a:solidFill>
                  <a:srgbClr val="000000"/>
                </a:solidFill>
                <a:latin typeface="Times" panose="02020603050405020304" pitchFamily="18" charset="0"/>
                <a:ea typeface="Calibri" panose="020F0502020204030204" pitchFamily="34" charset="0"/>
                <a:cs typeface="Calibri" panose="020F0502020204030204" pitchFamily="34" charset="0"/>
              </a:rPr>
              <a:t>“We identified patients who were newly diagnosed as having AF from October 1, 2010, through October 31, 2011”</a:t>
            </a:r>
            <a:endParaRPr lang="en-US" sz="2400" dirty="0"/>
          </a:p>
        </p:txBody>
      </p:sp>
      <p:sp>
        <p:nvSpPr>
          <p:cNvPr id="8" name="TextBox 7">
            <a:extLst>
              <a:ext uri="{FF2B5EF4-FFF2-40B4-BE49-F238E27FC236}">
                <a16:creationId xmlns:a16="http://schemas.microsoft.com/office/drawing/2014/main" id="{62AB98CC-1D68-4B1F-8731-24D0297D0CCB}"/>
              </a:ext>
            </a:extLst>
          </p:cNvPr>
          <p:cNvSpPr txBox="1"/>
          <p:nvPr/>
        </p:nvSpPr>
        <p:spPr>
          <a:xfrm>
            <a:off x="205987" y="83487"/>
            <a:ext cx="5894178" cy="523220"/>
          </a:xfrm>
          <a:prstGeom prst="rect">
            <a:avLst/>
          </a:prstGeom>
          <a:noFill/>
        </p:spPr>
        <p:txBody>
          <a:bodyPr wrap="none" rtlCol="0">
            <a:spAutoFit/>
          </a:bodyPr>
          <a:lstStyle/>
          <a:p>
            <a:r>
              <a:rPr lang="en-US" sz="2800" b="1" dirty="0">
                <a:solidFill>
                  <a:srgbClr val="002060"/>
                </a:solidFill>
                <a:latin typeface="Franklin Gothic Book" panose="020B0503020102020204" pitchFamily="34" charset="0"/>
              </a:rPr>
              <a:t>Example from JAMA Internal Medicine</a:t>
            </a:r>
          </a:p>
        </p:txBody>
      </p:sp>
    </p:spTree>
    <p:extLst>
      <p:ext uri="{BB962C8B-B14F-4D97-AF65-F5344CB8AC3E}">
        <p14:creationId xmlns:p14="http://schemas.microsoft.com/office/powerpoint/2010/main" val="3526284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7" name="Straight Connector 76">
            <a:extLst>
              <a:ext uri="{FF2B5EF4-FFF2-40B4-BE49-F238E27FC236}">
                <a16:creationId xmlns:a16="http://schemas.microsoft.com/office/drawing/2014/main" id="{98D487A6-5822-FC45-9C90-F34259AB69C5}"/>
              </a:ext>
            </a:extLst>
          </p:cNvPr>
          <p:cNvCxnSpPr>
            <a:cxnSpLocks/>
          </p:cNvCxnSpPr>
          <p:nvPr/>
        </p:nvCxnSpPr>
        <p:spPr>
          <a:xfrm>
            <a:off x="4945152" y="9144013"/>
            <a:ext cx="10787269" cy="0"/>
          </a:xfrm>
          <a:prstGeom prst="line">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5FABDB67-FC5E-DE43-A656-057E76DA0F1A}"/>
              </a:ext>
            </a:extLst>
          </p:cNvPr>
          <p:cNvSpPr txBox="1"/>
          <p:nvPr/>
        </p:nvSpPr>
        <p:spPr>
          <a:xfrm>
            <a:off x="14871669" y="9153695"/>
            <a:ext cx="610936" cy="313932"/>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Time</a:t>
            </a:r>
          </a:p>
        </p:txBody>
      </p:sp>
      <p:sp>
        <p:nvSpPr>
          <p:cNvPr id="27" name="Down Arrow 157">
            <a:extLst>
              <a:ext uri="{FF2B5EF4-FFF2-40B4-BE49-F238E27FC236}">
                <a16:creationId xmlns:a16="http://schemas.microsoft.com/office/drawing/2014/main" id="{C0AA9B88-F359-4C73-9097-F8C99D56E346}"/>
              </a:ext>
            </a:extLst>
          </p:cNvPr>
          <p:cNvSpPr/>
          <p:nvPr/>
        </p:nvSpPr>
        <p:spPr>
          <a:xfrm>
            <a:off x="7474673" y="1353083"/>
            <a:ext cx="182880" cy="7830599"/>
          </a:xfrm>
          <a:prstGeom prst="downArrow">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28" name="TextBox 27">
            <a:extLst>
              <a:ext uri="{FF2B5EF4-FFF2-40B4-BE49-F238E27FC236}">
                <a16:creationId xmlns:a16="http://schemas.microsoft.com/office/drawing/2014/main" id="{0667F230-00EC-4B97-8150-09E7D870EC77}"/>
              </a:ext>
            </a:extLst>
          </p:cNvPr>
          <p:cNvSpPr txBox="1"/>
          <p:nvPr/>
        </p:nvSpPr>
        <p:spPr>
          <a:xfrm>
            <a:off x="6568382" y="483597"/>
            <a:ext cx="2017984" cy="757130"/>
          </a:xfrm>
          <a:prstGeom prst="rect">
            <a:avLst/>
          </a:prstGeom>
          <a:noFill/>
        </p:spPr>
        <p:txBody>
          <a:bodyPr wrap="square" rtlCol="0">
            <a:spAutoFit/>
          </a:bodyPr>
          <a:lstStyle/>
          <a:p>
            <a:pPr algn="ctr"/>
            <a:r>
              <a:rPr lang="en-US" sz="1440" b="1" dirty="0">
                <a:latin typeface="Arial" panose="020B0604020202020204" pitchFamily="34" charset="0"/>
                <a:cs typeface="Arial" panose="020B0604020202020204" pitchFamily="34" charset="0"/>
              </a:rPr>
              <a:t>New Atrial Fibrillation Diagnosis</a:t>
            </a:r>
          </a:p>
        </p:txBody>
      </p:sp>
      <p:sp>
        <p:nvSpPr>
          <p:cNvPr id="8" name="Down Arrow 157">
            <a:extLst>
              <a:ext uri="{FF2B5EF4-FFF2-40B4-BE49-F238E27FC236}">
                <a16:creationId xmlns:a16="http://schemas.microsoft.com/office/drawing/2014/main" id="{A4A835CD-A05B-4129-8EEE-F8BE55C5C43C}"/>
              </a:ext>
            </a:extLst>
          </p:cNvPr>
          <p:cNvSpPr/>
          <p:nvPr/>
        </p:nvSpPr>
        <p:spPr>
          <a:xfrm>
            <a:off x="9777372" y="1240727"/>
            <a:ext cx="311883" cy="7903286"/>
          </a:xfrm>
          <a:prstGeom prst="downArrow">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9" name="TextBox 8">
            <a:extLst>
              <a:ext uri="{FF2B5EF4-FFF2-40B4-BE49-F238E27FC236}">
                <a16:creationId xmlns:a16="http://schemas.microsoft.com/office/drawing/2014/main" id="{CFB8E5BE-39E8-4FF5-A0F8-ECB4233EB9D7}"/>
              </a:ext>
            </a:extLst>
          </p:cNvPr>
          <p:cNvSpPr txBox="1"/>
          <p:nvPr/>
        </p:nvSpPr>
        <p:spPr>
          <a:xfrm>
            <a:off x="7474675" y="2304407"/>
            <a:ext cx="2526664" cy="830997"/>
          </a:xfrm>
          <a:prstGeom prst="rect">
            <a:avLst/>
          </a:prstGeom>
          <a:solidFill>
            <a:srgbClr val="00B0F0"/>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INCL1</a:t>
            </a:r>
          </a:p>
          <a:p>
            <a:pPr algn="ctr"/>
            <a:r>
              <a:rPr lang="en-US" sz="1440" b="1" dirty="0">
                <a:solidFill>
                  <a:schemeClr val="bg1"/>
                </a:solidFill>
                <a:latin typeface="Arial" panose="020B0604020202020204" pitchFamily="34" charset="0"/>
                <a:cs typeface="Arial" panose="020B0604020202020204" pitchFamily="34" charset="0"/>
              </a:rPr>
              <a:t>(Rx within 60 days)</a:t>
            </a:r>
          </a:p>
          <a:p>
            <a:pPr algn="ctr"/>
            <a:r>
              <a:rPr lang="en-US" sz="1440" b="1" dirty="0">
                <a:solidFill>
                  <a:schemeClr val="bg1"/>
                </a:solidFill>
                <a:latin typeface="Arial" panose="020B0604020202020204" pitchFamily="34" charset="0"/>
                <a:cs typeface="Arial" panose="020B0604020202020204" pitchFamily="34" charset="0"/>
              </a:rPr>
              <a:t> [-60, </a:t>
            </a:r>
            <a:r>
              <a:rPr lang="en-US" sz="1440" b="1" dirty="0">
                <a:solidFill>
                  <a:srgbClr val="FF0000"/>
                </a:solidFill>
                <a:latin typeface="Arial" panose="020B0604020202020204" pitchFamily="34" charset="0"/>
                <a:cs typeface="Arial" panose="020B0604020202020204" pitchFamily="34" charset="0"/>
              </a:rPr>
              <a:t>0</a:t>
            </a:r>
            <a:r>
              <a:rPr lang="en-US" sz="1440" b="1" dirty="0">
                <a:solidFill>
                  <a:schemeClr val="bg1"/>
                </a:solidFill>
                <a:latin typeface="Arial" panose="020B0604020202020204" pitchFamily="34" charset="0"/>
                <a:cs typeface="Arial" panose="020B0604020202020204" pitchFamily="34" charset="0"/>
              </a:rPr>
              <a:t>]</a:t>
            </a:r>
          </a:p>
        </p:txBody>
      </p:sp>
      <p:sp>
        <p:nvSpPr>
          <p:cNvPr id="10" name="TextBox 9">
            <a:extLst>
              <a:ext uri="{FF2B5EF4-FFF2-40B4-BE49-F238E27FC236}">
                <a16:creationId xmlns:a16="http://schemas.microsoft.com/office/drawing/2014/main" id="{7CA4EA38-0C07-4CDA-92F3-7D6AF20927D6}"/>
              </a:ext>
            </a:extLst>
          </p:cNvPr>
          <p:cNvSpPr txBox="1"/>
          <p:nvPr/>
        </p:nvSpPr>
        <p:spPr>
          <a:xfrm>
            <a:off x="8347133" y="397273"/>
            <a:ext cx="3164648" cy="757130"/>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Cohort Entry Date</a:t>
            </a:r>
          </a:p>
          <a:p>
            <a:pPr algn="ctr"/>
            <a:r>
              <a:rPr lang="en-US" sz="1440" b="1" dirty="0">
                <a:latin typeface="Arial" panose="020B0604020202020204" pitchFamily="34" charset="0"/>
                <a:cs typeface="Arial" panose="020B0604020202020204" pitchFamily="34" charset="0"/>
              </a:rPr>
              <a:t>First Rx for dabigatran or warfarin</a:t>
            </a:r>
          </a:p>
          <a:p>
            <a:pPr algn="ctr"/>
            <a:r>
              <a:rPr lang="en-US" sz="1440" b="1" dirty="0">
                <a:latin typeface="Arial" panose="020B0604020202020204" pitchFamily="34" charset="0"/>
                <a:cs typeface="Arial" panose="020B0604020202020204" pitchFamily="34" charset="0"/>
              </a:rPr>
              <a:t>Day 0*</a:t>
            </a:r>
          </a:p>
        </p:txBody>
      </p:sp>
      <p:sp>
        <p:nvSpPr>
          <p:cNvPr id="11" name="Rectangle 10">
            <a:extLst>
              <a:ext uri="{FF2B5EF4-FFF2-40B4-BE49-F238E27FC236}">
                <a16:creationId xmlns:a16="http://schemas.microsoft.com/office/drawing/2014/main" id="{9917D72E-67AA-431B-8462-466E61345A4E}"/>
              </a:ext>
            </a:extLst>
          </p:cNvPr>
          <p:cNvSpPr/>
          <p:nvPr/>
        </p:nvSpPr>
        <p:spPr>
          <a:xfrm>
            <a:off x="12468964" y="2105337"/>
            <a:ext cx="5806510" cy="1200329"/>
          </a:xfrm>
          <a:prstGeom prst="rect">
            <a:avLst/>
          </a:prstGeom>
        </p:spPr>
        <p:txBody>
          <a:bodyPr wrap="square">
            <a:spAutoFit/>
          </a:bodyPr>
          <a:lstStyle/>
          <a:p>
            <a:r>
              <a:rPr lang="en-US" sz="2400" dirty="0">
                <a:solidFill>
                  <a:srgbClr val="000000"/>
                </a:solidFill>
                <a:latin typeface="Times" panose="02020603050405020304" pitchFamily="18" charset="0"/>
                <a:ea typeface="Calibri" panose="020F0502020204030204" pitchFamily="34" charset="0"/>
                <a:cs typeface="Calibri" panose="020F0502020204030204" pitchFamily="34" charset="0"/>
              </a:rPr>
              <a:t>“We required… an outpatient prescription for either dabigatran or warfarin </a:t>
            </a:r>
            <a:r>
              <a:rPr lang="en-US" sz="2400" dirty="0">
                <a:solidFill>
                  <a:srgbClr val="FF0000"/>
                </a:solidFill>
                <a:latin typeface="Times" panose="02020603050405020304" pitchFamily="18" charset="0"/>
                <a:ea typeface="Calibri" panose="020F0502020204030204" pitchFamily="34" charset="0"/>
                <a:cs typeface="Calibri" panose="020F0502020204030204" pitchFamily="34" charset="0"/>
              </a:rPr>
              <a:t>within</a:t>
            </a:r>
            <a:r>
              <a:rPr lang="en-US" sz="2400" dirty="0">
                <a:solidFill>
                  <a:srgbClr val="000000"/>
                </a:solidFill>
                <a:latin typeface="Times" panose="02020603050405020304" pitchFamily="18" charset="0"/>
                <a:ea typeface="Calibri" panose="020F0502020204030204" pitchFamily="34" charset="0"/>
                <a:cs typeface="Calibri" panose="020F0502020204030204" pitchFamily="34" charset="0"/>
              </a:rPr>
              <a:t> 2 months of the first [atrial fibrillation] diagnosis.”</a:t>
            </a:r>
            <a:endParaRPr lang="en-US" sz="2400" dirty="0"/>
          </a:p>
        </p:txBody>
      </p:sp>
      <p:sp>
        <p:nvSpPr>
          <p:cNvPr id="13" name="TextBox 12">
            <a:extLst>
              <a:ext uri="{FF2B5EF4-FFF2-40B4-BE49-F238E27FC236}">
                <a16:creationId xmlns:a16="http://schemas.microsoft.com/office/drawing/2014/main" id="{13A14BEB-7BB5-4724-B625-D986F7D89781}"/>
              </a:ext>
            </a:extLst>
          </p:cNvPr>
          <p:cNvSpPr txBox="1"/>
          <p:nvPr/>
        </p:nvSpPr>
        <p:spPr>
          <a:xfrm>
            <a:off x="205987" y="83487"/>
            <a:ext cx="5894178" cy="523220"/>
          </a:xfrm>
          <a:prstGeom prst="rect">
            <a:avLst/>
          </a:prstGeom>
          <a:noFill/>
        </p:spPr>
        <p:txBody>
          <a:bodyPr wrap="none" rtlCol="0">
            <a:spAutoFit/>
          </a:bodyPr>
          <a:lstStyle/>
          <a:p>
            <a:r>
              <a:rPr lang="en-US" sz="2800" b="1" dirty="0">
                <a:solidFill>
                  <a:srgbClr val="002060"/>
                </a:solidFill>
                <a:latin typeface="Franklin Gothic Book" panose="020B0503020102020204" pitchFamily="34" charset="0"/>
              </a:rPr>
              <a:t>Example from JAMA Internal Medicine</a:t>
            </a:r>
          </a:p>
        </p:txBody>
      </p:sp>
    </p:spTree>
    <p:extLst>
      <p:ext uri="{BB962C8B-B14F-4D97-AF65-F5344CB8AC3E}">
        <p14:creationId xmlns:p14="http://schemas.microsoft.com/office/powerpoint/2010/main" val="3441859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7" name="Straight Connector 76">
            <a:extLst>
              <a:ext uri="{FF2B5EF4-FFF2-40B4-BE49-F238E27FC236}">
                <a16:creationId xmlns:a16="http://schemas.microsoft.com/office/drawing/2014/main" id="{98D487A6-5822-FC45-9C90-F34259AB69C5}"/>
              </a:ext>
            </a:extLst>
          </p:cNvPr>
          <p:cNvCxnSpPr>
            <a:cxnSpLocks/>
          </p:cNvCxnSpPr>
          <p:nvPr/>
        </p:nvCxnSpPr>
        <p:spPr>
          <a:xfrm>
            <a:off x="4945152" y="9144013"/>
            <a:ext cx="10787269" cy="0"/>
          </a:xfrm>
          <a:prstGeom prst="line">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5FABDB67-FC5E-DE43-A656-057E76DA0F1A}"/>
              </a:ext>
            </a:extLst>
          </p:cNvPr>
          <p:cNvSpPr txBox="1"/>
          <p:nvPr/>
        </p:nvSpPr>
        <p:spPr>
          <a:xfrm>
            <a:off x="14871669" y="9153695"/>
            <a:ext cx="610936" cy="313932"/>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Time</a:t>
            </a:r>
          </a:p>
        </p:txBody>
      </p:sp>
      <p:sp>
        <p:nvSpPr>
          <p:cNvPr id="27" name="Down Arrow 157">
            <a:extLst>
              <a:ext uri="{FF2B5EF4-FFF2-40B4-BE49-F238E27FC236}">
                <a16:creationId xmlns:a16="http://schemas.microsoft.com/office/drawing/2014/main" id="{C0AA9B88-F359-4C73-9097-F8C99D56E346}"/>
              </a:ext>
            </a:extLst>
          </p:cNvPr>
          <p:cNvSpPr/>
          <p:nvPr/>
        </p:nvSpPr>
        <p:spPr>
          <a:xfrm>
            <a:off x="7474673" y="1353083"/>
            <a:ext cx="182880" cy="7830599"/>
          </a:xfrm>
          <a:prstGeom prst="downArrow">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28" name="TextBox 27">
            <a:extLst>
              <a:ext uri="{FF2B5EF4-FFF2-40B4-BE49-F238E27FC236}">
                <a16:creationId xmlns:a16="http://schemas.microsoft.com/office/drawing/2014/main" id="{0667F230-00EC-4B97-8150-09E7D870EC77}"/>
              </a:ext>
            </a:extLst>
          </p:cNvPr>
          <p:cNvSpPr txBox="1"/>
          <p:nvPr/>
        </p:nvSpPr>
        <p:spPr>
          <a:xfrm>
            <a:off x="6568382" y="483597"/>
            <a:ext cx="2017984" cy="757130"/>
          </a:xfrm>
          <a:prstGeom prst="rect">
            <a:avLst/>
          </a:prstGeom>
          <a:noFill/>
        </p:spPr>
        <p:txBody>
          <a:bodyPr wrap="square" rtlCol="0">
            <a:spAutoFit/>
          </a:bodyPr>
          <a:lstStyle/>
          <a:p>
            <a:pPr algn="ctr"/>
            <a:r>
              <a:rPr lang="en-US" sz="1440" b="1" dirty="0">
                <a:latin typeface="Arial" panose="020B0604020202020204" pitchFamily="34" charset="0"/>
                <a:cs typeface="Arial" panose="020B0604020202020204" pitchFamily="34" charset="0"/>
              </a:rPr>
              <a:t>New Atrial Fibrillation Diagnosis</a:t>
            </a:r>
          </a:p>
        </p:txBody>
      </p:sp>
      <p:sp>
        <p:nvSpPr>
          <p:cNvPr id="8" name="Down Arrow 157">
            <a:extLst>
              <a:ext uri="{FF2B5EF4-FFF2-40B4-BE49-F238E27FC236}">
                <a16:creationId xmlns:a16="http://schemas.microsoft.com/office/drawing/2014/main" id="{A4A835CD-A05B-4129-8EEE-F8BE55C5C43C}"/>
              </a:ext>
            </a:extLst>
          </p:cNvPr>
          <p:cNvSpPr/>
          <p:nvPr/>
        </p:nvSpPr>
        <p:spPr>
          <a:xfrm>
            <a:off x="9777372" y="1240727"/>
            <a:ext cx="311883" cy="7903286"/>
          </a:xfrm>
          <a:prstGeom prst="downArrow">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9" name="TextBox 8">
            <a:extLst>
              <a:ext uri="{FF2B5EF4-FFF2-40B4-BE49-F238E27FC236}">
                <a16:creationId xmlns:a16="http://schemas.microsoft.com/office/drawing/2014/main" id="{CFB8E5BE-39E8-4FF5-A0F8-ECB4233EB9D7}"/>
              </a:ext>
            </a:extLst>
          </p:cNvPr>
          <p:cNvSpPr txBox="1"/>
          <p:nvPr/>
        </p:nvSpPr>
        <p:spPr>
          <a:xfrm>
            <a:off x="7474675" y="2304407"/>
            <a:ext cx="2526664" cy="830997"/>
          </a:xfrm>
          <a:prstGeom prst="rect">
            <a:avLst/>
          </a:prstGeom>
          <a:solidFill>
            <a:srgbClr val="00B0F0"/>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INCL1</a:t>
            </a:r>
          </a:p>
          <a:p>
            <a:pPr algn="ctr"/>
            <a:r>
              <a:rPr lang="en-US" sz="1440" b="1" dirty="0">
                <a:solidFill>
                  <a:schemeClr val="bg1"/>
                </a:solidFill>
                <a:latin typeface="Arial" panose="020B0604020202020204" pitchFamily="34" charset="0"/>
                <a:cs typeface="Arial" panose="020B0604020202020204" pitchFamily="34" charset="0"/>
              </a:rPr>
              <a:t>(Rx within 60 days)</a:t>
            </a:r>
          </a:p>
          <a:p>
            <a:pPr algn="ctr"/>
            <a:r>
              <a:rPr lang="en-US" sz="1440" b="1" dirty="0">
                <a:solidFill>
                  <a:schemeClr val="bg1"/>
                </a:solidFill>
                <a:latin typeface="Arial" panose="020B0604020202020204" pitchFamily="34" charset="0"/>
                <a:cs typeface="Arial" panose="020B0604020202020204" pitchFamily="34" charset="0"/>
              </a:rPr>
              <a:t> [-60, </a:t>
            </a:r>
            <a:r>
              <a:rPr lang="en-US" sz="1440" b="1" dirty="0">
                <a:solidFill>
                  <a:srgbClr val="FF0000"/>
                </a:solidFill>
                <a:latin typeface="Arial" panose="020B0604020202020204" pitchFamily="34" charset="0"/>
                <a:cs typeface="Arial" panose="020B0604020202020204" pitchFamily="34" charset="0"/>
              </a:rPr>
              <a:t>0</a:t>
            </a:r>
            <a:r>
              <a:rPr lang="en-US" sz="1440" b="1" dirty="0">
                <a:solidFill>
                  <a:schemeClr val="bg1"/>
                </a:solidFill>
                <a:latin typeface="Arial" panose="020B0604020202020204" pitchFamily="34" charset="0"/>
                <a:cs typeface="Arial" panose="020B0604020202020204" pitchFamily="34" charset="0"/>
              </a:rPr>
              <a:t>]</a:t>
            </a:r>
          </a:p>
        </p:txBody>
      </p:sp>
      <p:sp>
        <p:nvSpPr>
          <p:cNvPr id="10" name="TextBox 9">
            <a:extLst>
              <a:ext uri="{FF2B5EF4-FFF2-40B4-BE49-F238E27FC236}">
                <a16:creationId xmlns:a16="http://schemas.microsoft.com/office/drawing/2014/main" id="{7CA4EA38-0C07-4CDA-92F3-7D6AF20927D6}"/>
              </a:ext>
            </a:extLst>
          </p:cNvPr>
          <p:cNvSpPr txBox="1"/>
          <p:nvPr/>
        </p:nvSpPr>
        <p:spPr>
          <a:xfrm>
            <a:off x="8347133" y="397273"/>
            <a:ext cx="3164648" cy="757130"/>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Cohort Entry Date</a:t>
            </a:r>
          </a:p>
          <a:p>
            <a:pPr algn="ctr"/>
            <a:r>
              <a:rPr lang="en-US" sz="1440" b="1" dirty="0">
                <a:latin typeface="Arial" panose="020B0604020202020204" pitchFamily="34" charset="0"/>
                <a:cs typeface="Arial" panose="020B0604020202020204" pitchFamily="34" charset="0"/>
              </a:rPr>
              <a:t>First Rx for dabigatran or warfarin</a:t>
            </a:r>
          </a:p>
          <a:p>
            <a:pPr algn="ctr"/>
            <a:r>
              <a:rPr lang="en-US" sz="1440" b="1" dirty="0">
                <a:latin typeface="Arial" panose="020B0604020202020204" pitchFamily="34" charset="0"/>
                <a:cs typeface="Arial" panose="020B0604020202020204" pitchFamily="34" charset="0"/>
              </a:rPr>
              <a:t>Day 0*</a:t>
            </a:r>
          </a:p>
        </p:txBody>
      </p:sp>
      <p:sp>
        <p:nvSpPr>
          <p:cNvPr id="11" name="Down Arrow 157">
            <a:extLst>
              <a:ext uri="{FF2B5EF4-FFF2-40B4-BE49-F238E27FC236}">
                <a16:creationId xmlns:a16="http://schemas.microsoft.com/office/drawing/2014/main" id="{67D4AC75-75A7-42AC-B829-60FB3871BCF9}"/>
              </a:ext>
            </a:extLst>
          </p:cNvPr>
          <p:cNvSpPr/>
          <p:nvPr/>
        </p:nvSpPr>
        <p:spPr>
          <a:xfrm>
            <a:off x="12136433" y="1367697"/>
            <a:ext cx="182880" cy="7830599"/>
          </a:xfrm>
          <a:prstGeom prst="downArrow">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12" name="TextBox 11">
            <a:extLst>
              <a:ext uri="{FF2B5EF4-FFF2-40B4-BE49-F238E27FC236}">
                <a16:creationId xmlns:a16="http://schemas.microsoft.com/office/drawing/2014/main" id="{D3F1E291-E507-4EE0-89F5-5FB2E62E492D}"/>
              </a:ext>
            </a:extLst>
          </p:cNvPr>
          <p:cNvSpPr txBox="1"/>
          <p:nvPr/>
        </p:nvSpPr>
        <p:spPr>
          <a:xfrm>
            <a:off x="11217616" y="498211"/>
            <a:ext cx="2017984" cy="757130"/>
          </a:xfrm>
          <a:prstGeom prst="rect">
            <a:avLst/>
          </a:prstGeom>
          <a:noFill/>
        </p:spPr>
        <p:txBody>
          <a:bodyPr wrap="square" rtlCol="0">
            <a:spAutoFit/>
          </a:bodyPr>
          <a:lstStyle/>
          <a:p>
            <a:pPr algn="ctr"/>
            <a:r>
              <a:rPr lang="en-US" sz="1440" b="1" dirty="0">
                <a:latin typeface="Arial" panose="020B0604020202020204" pitchFamily="34" charset="0"/>
                <a:cs typeface="Arial" panose="020B0604020202020204" pitchFamily="34" charset="0"/>
              </a:rPr>
              <a:t>New Atrial Fibrillation Diagnosis</a:t>
            </a:r>
          </a:p>
        </p:txBody>
      </p:sp>
      <p:sp>
        <p:nvSpPr>
          <p:cNvPr id="13" name="TextBox 12">
            <a:extLst>
              <a:ext uri="{FF2B5EF4-FFF2-40B4-BE49-F238E27FC236}">
                <a16:creationId xmlns:a16="http://schemas.microsoft.com/office/drawing/2014/main" id="{A4509FCB-0DC3-4A7F-ADDE-F3A3D85C94B9}"/>
              </a:ext>
            </a:extLst>
          </p:cNvPr>
          <p:cNvSpPr txBox="1"/>
          <p:nvPr/>
        </p:nvSpPr>
        <p:spPr>
          <a:xfrm>
            <a:off x="9859856" y="3413970"/>
            <a:ext cx="2446935" cy="830997"/>
          </a:xfrm>
          <a:prstGeom prst="rect">
            <a:avLst/>
          </a:prstGeom>
          <a:solidFill>
            <a:srgbClr val="00B0F0"/>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INCL1</a:t>
            </a:r>
          </a:p>
          <a:p>
            <a:pPr algn="ctr"/>
            <a:r>
              <a:rPr lang="en-US" sz="1440" b="1" dirty="0">
                <a:solidFill>
                  <a:schemeClr val="bg1"/>
                </a:solidFill>
                <a:latin typeface="Arial" panose="020B0604020202020204" pitchFamily="34" charset="0"/>
                <a:cs typeface="Arial" panose="020B0604020202020204" pitchFamily="34" charset="0"/>
              </a:rPr>
              <a:t>(Rx within 60 days)</a:t>
            </a:r>
          </a:p>
          <a:p>
            <a:pPr algn="ctr"/>
            <a:r>
              <a:rPr lang="en-US" sz="1440" b="1" dirty="0">
                <a:solidFill>
                  <a:schemeClr val="bg1"/>
                </a:solidFill>
                <a:latin typeface="Arial" panose="020B0604020202020204" pitchFamily="34" charset="0"/>
                <a:cs typeface="Arial" panose="020B0604020202020204" pitchFamily="34" charset="0"/>
              </a:rPr>
              <a:t> [</a:t>
            </a:r>
            <a:r>
              <a:rPr lang="en-US" sz="1440" b="1" dirty="0">
                <a:solidFill>
                  <a:srgbClr val="FF0000"/>
                </a:solidFill>
                <a:latin typeface="Arial" panose="020B0604020202020204" pitchFamily="34" charset="0"/>
                <a:cs typeface="Arial" panose="020B0604020202020204" pitchFamily="34" charset="0"/>
              </a:rPr>
              <a:t>0</a:t>
            </a:r>
            <a:r>
              <a:rPr lang="en-US" sz="1440" b="1" dirty="0">
                <a:solidFill>
                  <a:schemeClr val="bg1"/>
                </a:solidFill>
                <a:latin typeface="Arial" panose="020B0604020202020204" pitchFamily="34" charset="0"/>
                <a:cs typeface="Arial" panose="020B0604020202020204" pitchFamily="34" charset="0"/>
              </a:rPr>
              <a:t>, 60]</a:t>
            </a:r>
          </a:p>
        </p:txBody>
      </p:sp>
      <p:sp>
        <p:nvSpPr>
          <p:cNvPr id="14" name="TextBox 13">
            <a:extLst>
              <a:ext uri="{FF2B5EF4-FFF2-40B4-BE49-F238E27FC236}">
                <a16:creationId xmlns:a16="http://schemas.microsoft.com/office/drawing/2014/main" id="{8B9176D6-93A1-4960-83F6-F1E646CED7B6}"/>
              </a:ext>
            </a:extLst>
          </p:cNvPr>
          <p:cNvSpPr txBox="1"/>
          <p:nvPr/>
        </p:nvSpPr>
        <p:spPr>
          <a:xfrm>
            <a:off x="7474678" y="4468998"/>
            <a:ext cx="4832113" cy="830997"/>
          </a:xfrm>
          <a:prstGeom prst="rect">
            <a:avLst/>
          </a:prstGeom>
          <a:solidFill>
            <a:srgbClr val="00B0F0"/>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INCL1</a:t>
            </a:r>
          </a:p>
          <a:p>
            <a:pPr algn="ctr"/>
            <a:r>
              <a:rPr lang="en-US" sz="1440" b="1" dirty="0">
                <a:solidFill>
                  <a:schemeClr val="bg1"/>
                </a:solidFill>
                <a:latin typeface="Arial" panose="020B0604020202020204" pitchFamily="34" charset="0"/>
                <a:cs typeface="Arial" panose="020B0604020202020204" pitchFamily="34" charset="0"/>
              </a:rPr>
              <a:t>(Rx within 60 days)</a:t>
            </a:r>
          </a:p>
          <a:p>
            <a:pPr algn="ctr"/>
            <a:r>
              <a:rPr lang="en-US" sz="1440" b="1" dirty="0">
                <a:solidFill>
                  <a:schemeClr val="bg1"/>
                </a:solidFill>
                <a:latin typeface="Arial" panose="020B0604020202020204" pitchFamily="34" charset="0"/>
                <a:cs typeface="Arial" panose="020B0604020202020204" pitchFamily="34" charset="0"/>
              </a:rPr>
              <a:t> [60, 60]</a:t>
            </a:r>
          </a:p>
        </p:txBody>
      </p:sp>
      <p:sp>
        <p:nvSpPr>
          <p:cNvPr id="16" name="TextBox 15">
            <a:extLst>
              <a:ext uri="{FF2B5EF4-FFF2-40B4-BE49-F238E27FC236}">
                <a16:creationId xmlns:a16="http://schemas.microsoft.com/office/drawing/2014/main" id="{5DB09646-5F2C-4801-900C-E897771AAAF3}"/>
              </a:ext>
            </a:extLst>
          </p:cNvPr>
          <p:cNvSpPr txBox="1"/>
          <p:nvPr/>
        </p:nvSpPr>
        <p:spPr>
          <a:xfrm>
            <a:off x="205987" y="83487"/>
            <a:ext cx="5894178" cy="523220"/>
          </a:xfrm>
          <a:prstGeom prst="rect">
            <a:avLst/>
          </a:prstGeom>
          <a:noFill/>
        </p:spPr>
        <p:txBody>
          <a:bodyPr wrap="none" rtlCol="0">
            <a:spAutoFit/>
          </a:bodyPr>
          <a:lstStyle/>
          <a:p>
            <a:r>
              <a:rPr lang="en-US" sz="2800" b="1" dirty="0">
                <a:solidFill>
                  <a:srgbClr val="002060"/>
                </a:solidFill>
                <a:latin typeface="Franklin Gothic Book" panose="020B0503020102020204" pitchFamily="34" charset="0"/>
              </a:rPr>
              <a:t>Example from JAMA Internal Medicine</a:t>
            </a:r>
          </a:p>
        </p:txBody>
      </p:sp>
      <p:sp>
        <p:nvSpPr>
          <p:cNvPr id="17" name="Rectangle 16">
            <a:extLst>
              <a:ext uri="{FF2B5EF4-FFF2-40B4-BE49-F238E27FC236}">
                <a16:creationId xmlns:a16="http://schemas.microsoft.com/office/drawing/2014/main" id="{A804C502-75F6-4C7C-A7FE-34A1CFBF0F90}"/>
              </a:ext>
            </a:extLst>
          </p:cNvPr>
          <p:cNvSpPr/>
          <p:nvPr/>
        </p:nvSpPr>
        <p:spPr>
          <a:xfrm>
            <a:off x="12468964" y="2105337"/>
            <a:ext cx="5806510" cy="1200329"/>
          </a:xfrm>
          <a:prstGeom prst="rect">
            <a:avLst/>
          </a:prstGeom>
        </p:spPr>
        <p:txBody>
          <a:bodyPr wrap="square">
            <a:spAutoFit/>
          </a:bodyPr>
          <a:lstStyle/>
          <a:p>
            <a:r>
              <a:rPr lang="en-US" sz="2400" dirty="0">
                <a:solidFill>
                  <a:srgbClr val="000000"/>
                </a:solidFill>
                <a:latin typeface="Times" panose="02020603050405020304" pitchFamily="18" charset="0"/>
                <a:ea typeface="Calibri" panose="020F0502020204030204" pitchFamily="34" charset="0"/>
                <a:cs typeface="Calibri" panose="020F0502020204030204" pitchFamily="34" charset="0"/>
              </a:rPr>
              <a:t>“We required… an outpatient prescription for either dabigatran or warfarin </a:t>
            </a:r>
            <a:r>
              <a:rPr lang="en-US" sz="2400" dirty="0">
                <a:solidFill>
                  <a:srgbClr val="FF0000"/>
                </a:solidFill>
                <a:latin typeface="Times" panose="02020603050405020304" pitchFamily="18" charset="0"/>
                <a:ea typeface="Calibri" panose="020F0502020204030204" pitchFamily="34" charset="0"/>
                <a:cs typeface="Calibri" panose="020F0502020204030204" pitchFamily="34" charset="0"/>
              </a:rPr>
              <a:t>within</a:t>
            </a:r>
            <a:r>
              <a:rPr lang="en-US" sz="2400" dirty="0">
                <a:solidFill>
                  <a:srgbClr val="000000"/>
                </a:solidFill>
                <a:latin typeface="Times" panose="02020603050405020304" pitchFamily="18" charset="0"/>
                <a:ea typeface="Calibri" panose="020F0502020204030204" pitchFamily="34" charset="0"/>
                <a:cs typeface="Calibri" panose="020F0502020204030204" pitchFamily="34" charset="0"/>
              </a:rPr>
              <a:t> 2 months of the first [atrial fibrillation] diagnosis.”</a:t>
            </a:r>
            <a:endParaRPr lang="en-US" sz="2400" dirty="0"/>
          </a:p>
        </p:txBody>
      </p:sp>
    </p:spTree>
    <p:extLst>
      <p:ext uri="{BB962C8B-B14F-4D97-AF65-F5344CB8AC3E}">
        <p14:creationId xmlns:p14="http://schemas.microsoft.com/office/powerpoint/2010/main" val="1838768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7" name="Straight Connector 76">
            <a:extLst>
              <a:ext uri="{FF2B5EF4-FFF2-40B4-BE49-F238E27FC236}">
                <a16:creationId xmlns:a16="http://schemas.microsoft.com/office/drawing/2014/main" id="{98D487A6-5822-FC45-9C90-F34259AB69C5}"/>
              </a:ext>
            </a:extLst>
          </p:cNvPr>
          <p:cNvCxnSpPr>
            <a:cxnSpLocks/>
          </p:cNvCxnSpPr>
          <p:nvPr/>
        </p:nvCxnSpPr>
        <p:spPr>
          <a:xfrm>
            <a:off x="4945152" y="9144013"/>
            <a:ext cx="10787269" cy="0"/>
          </a:xfrm>
          <a:prstGeom prst="line">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5FABDB67-FC5E-DE43-A656-057E76DA0F1A}"/>
              </a:ext>
            </a:extLst>
          </p:cNvPr>
          <p:cNvSpPr txBox="1"/>
          <p:nvPr/>
        </p:nvSpPr>
        <p:spPr>
          <a:xfrm>
            <a:off x="14871669" y="9153695"/>
            <a:ext cx="610936" cy="313932"/>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Time</a:t>
            </a:r>
          </a:p>
        </p:txBody>
      </p:sp>
      <p:sp>
        <p:nvSpPr>
          <p:cNvPr id="27" name="Down Arrow 157">
            <a:extLst>
              <a:ext uri="{FF2B5EF4-FFF2-40B4-BE49-F238E27FC236}">
                <a16:creationId xmlns:a16="http://schemas.microsoft.com/office/drawing/2014/main" id="{C0AA9B88-F359-4C73-9097-F8C99D56E346}"/>
              </a:ext>
            </a:extLst>
          </p:cNvPr>
          <p:cNvSpPr/>
          <p:nvPr/>
        </p:nvSpPr>
        <p:spPr>
          <a:xfrm>
            <a:off x="7474673" y="1353083"/>
            <a:ext cx="182880" cy="7830599"/>
          </a:xfrm>
          <a:prstGeom prst="downArrow">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28" name="TextBox 27">
            <a:extLst>
              <a:ext uri="{FF2B5EF4-FFF2-40B4-BE49-F238E27FC236}">
                <a16:creationId xmlns:a16="http://schemas.microsoft.com/office/drawing/2014/main" id="{0667F230-00EC-4B97-8150-09E7D870EC77}"/>
              </a:ext>
            </a:extLst>
          </p:cNvPr>
          <p:cNvSpPr txBox="1"/>
          <p:nvPr/>
        </p:nvSpPr>
        <p:spPr>
          <a:xfrm>
            <a:off x="6568382" y="483597"/>
            <a:ext cx="2017984" cy="757130"/>
          </a:xfrm>
          <a:prstGeom prst="rect">
            <a:avLst/>
          </a:prstGeom>
          <a:noFill/>
        </p:spPr>
        <p:txBody>
          <a:bodyPr wrap="square" rtlCol="0">
            <a:spAutoFit/>
          </a:bodyPr>
          <a:lstStyle/>
          <a:p>
            <a:pPr algn="ctr"/>
            <a:r>
              <a:rPr lang="en-US" sz="1440" b="1" dirty="0">
                <a:latin typeface="Arial" panose="020B0604020202020204" pitchFamily="34" charset="0"/>
                <a:cs typeface="Arial" panose="020B0604020202020204" pitchFamily="34" charset="0"/>
              </a:rPr>
              <a:t>New Atrial Fibrillation Diagnosis</a:t>
            </a:r>
          </a:p>
        </p:txBody>
      </p:sp>
      <p:sp>
        <p:nvSpPr>
          <p:cNvPr id="8" name="Down Arrow 157">
            <a:extLst>
              <a:ext uri="{FF2B5EF4-FFF2-40B4-BE49-F238E27FC236}">
                <a16:creationId xmlns:a16="http://schemas.microsoft.com/office/drawing/2014/main" id="{A4A835CD-A05B-4129-8EEE-F8BE55C5C43C}"/>
              </a:ext>
            </a:extLst>
          </p:cNvPr>
          <p:cNvSpPr/>
          <p:nvPr/>
        </p:nvSpPr>
        <p:spPr>
          <a:xfrm>
            <a:off x="9777372" y="1240727"/>
            <a:ext cx="311883" cy="7903286"/>
          </a:xfrm>
          <a:prstGeom prst="downArrow">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9" name="TextBox 8">
            <a:extLst>
              <a:ext uri="{FF2B5EF4-FFF2-40B4-BE49-F238E27FC236}">
                <a16:creationId xmlns:a16="http://schemas.microsoft.com/office/drawing/2014/main" id="{CFB8E5BE-39E8-4FF5-A0F8-ECB4233EB9D7}"/>
              </a:ext>
            </a:extLst>
          </p:cNvPr>
          <p:cNvSpPr txBox="1"/>
          <p:nvPr/>
        </p:nvSpPr>
        <p:spPr>
          <a:xfrm>
            <a:off x="7474675" y="2304407"/>
            <a:ext cx="2526664" cy="830997"/>
          </a:xfrm>
          <a:prstGeom prst="rect">
            <a:avLst/>
          </a:prstGeom>
          <a:solidFill>
            <a:srgbClr val="00B0F0"/>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INCL1</a:t>
            </a:r>
          </a:p>
          <a:p>
            <a:pPr algn="ctr"/>
            <a:r>
              <a:rPr lang="en-US" sz="1440" b="1" dirty="0">
                <a:solidFill>
                  <a:schemeClr val="bg1"/>
                </a:solidFill>
                <a:latin typeface="Arial" panose="020B0604020202020204" pitchFamily="34" charset="0"/>
                <a:cs typeface="Arial" panose="020B0604020202020204" pitchFamily="34" charset="0"/>
              </a:rPr>
              <a:t>(Rx within 60 days)</a:t>
            </a:r>
          </a:p>
          <a:p>
            <a:pPr algn="ctr"/>
            <a:r>
              <a:rPr lang="en-US" sz="1440" b="1" dirty="0">
                <a:solidFill>
                  <a:schemeClr val="bg1"/>
                </a:solidFill>
                <a:latin typeface="Arial" panose="020B0604020202020204" pitchFamily="34" charset="0"/>
                <a:cs typeface="Arial" panose="020B0604020202020204" pitchFamily="34" charset="0"/>
              </a:rPr>
              <a:t> [-60, </a:t>
            </a:r>
            <a:r>
              <a:rPr lang="en-US" sz="1440" b="1" dirty="0">
                <a:solidFill>
                  <a:srgbClr val="FF0000"/>
                </a:solidFill>
                <a:latin typeface="Arial" panose="020B0604020202020204" pitchFamily="34" charset="0"/>
                <a:cs typeface="Arial" panose="020B0604020202020204" pitchFamily="34" charset="0"/>
              </a:rPr>
              <a:t>0</a:t>
            </a:r>
            <a:r>
              <a:rPr lang="en-US" sz="1440" b="1" dirty="0">
                <a:solidFill>
                  <a:schemeClr val="bg1"/>
                </a:solidFill>
                <a:latin typeface="Arial" panose="020B0604020202020204" pitchFamily="34" charset="0"/>
                <a:cs typeface="Arial" panose="020B0604020202020204" pitchFamily="34" charset="0"/>
              </a:rPr>
              <a:t>]</a:t>
            </a:r>
          </a:p>
        </p:txBody>
      </p:sp>
      <p:sp>
        <p:nvSpPr>
          <p:cNvPr id="10" name="TextBox 9">
            <a:extLst>
              <a:ext uri="{FF2B5EF4-FFF2-40B4-BE49-F238E27FC236}">
                <a16:creationId xmlns:a16="http://schemas.microsoft.com/office/drawing/2014/main" id="{7CA4EA38-0C07-4CDA-92F3-7D6AF20927D6}"/>
              </a:ext>
            </a:extLst>
          </p:cNvPr>
          <p:cNvSpPr txBox="1"/>
          <p:nvPr/>
        </p:nvSpPr>
        <p:spPr>
          <a:xfrm>
            <a:off x="8347133" y="397273"/>
            <a:ext cx="3164648" cy="757130"/>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Cohort Entry Date</a:t>
            </a:r>
          </a:p>
          <a:p>
            <a:pPr algn="ctr"/>
            <a:r>
              <a:rPr lang="en-US" sz="1440" b="1" dirty="0">
                <a:latin typeface="Arial" panose="020B0604020202020204" pitchFamily="34" charset="0"/>
                <a:cs typeface="Arial" panose="020B0604020202020204" pitchFamily="34" charset="0"/>
              </a:rPr>
              <a:t>First Rx for dabigatran or warfarin</a:t>
            </a:r>
          </a:p>
          <a:p>
            <a:pPr algn="ctr"/>
            <a:r>
              <a:rPr lang="en-US" sz="1440" b="1" dirty="0">
                <a:latin typeface="Arial" panose="020B0604020202020204" pitchFamily="34" charset="0"/>
                <a:cs typeface="Arial" panose="020B0604020202020204" pitchFamily="34" charset="0"/>
              </a:rPr>
              <a:t>Day 0*</a:t>
            </a:r>
          </a:p>
        </p:txBody>
      </p:sp>
      <p:sp>
        <p:nvSpPr>
          <p:cNvPr id="12" name="TextBox 11">
            <a:extLst>
              <a:ext uri="{FF2B5EF4-FFF2-40B4-BE49-F238E27FC236}">
                <a16:creationId xmlns:a16="http://schemas.microsoft.com/office/drawing/2014/main" id="{ABB7CEE1-CB8F-4746-91D9-9460D40BA54F}"/>
              </a:ext>
            </a:extLst>
          </p:cNvPr>
          <p:cNvSpPr txBox="1"/>
          <p:nvPr/>
        </p:nvSpPr>
        <p:spPr>
          <a:xfrm>
            <a:off x="7535671" y="3438520"/>
            <a:ext cx="2465671" cy="1052596"/>
          </a:xfrm>
          <a:prstGeom prst="rect">
            <a:avLst/>
          </a:prstGeom>
          <a:solidFill>
            <a:srgbClr val="80ABC1"/>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EXCL1</a:t>
            </a:r>
          </a:p>
          <a:p>
            <a:pPr algn="ctr">
              <a:tabLst>
                <a:tab pos="161462" algn="l"/>
              </a:tabLst>
            </a:pPr>
            <a:r>
              <a:rPr lang="en-US" sz="1440" b="1" dirty="0">
                <a:solidFill>
                  <a:schemeClr val="bg1"/>
                </a:solidFill>
                <a:latin typeface="Arial" panose="020B0604020202020204" pitchFamily="34" charset="0"/>
                <a:cs typeface="Arial" panose="020B0604020202020204" pitchFamily="34" charset="0"/>
              </a:rPr>
              <a:t>Dispensing of both dabigatran AND warfarin</a:t>
            </a:r>
          </a:p>
          <a:p>
            <a:pPr algn="ctr"/>
            <a:r>
              <a:rPr lang="en-US" sz="1440" b="1" dirty="0">
                <a:solidFill>
                  <a:schemeClr val="bg1"/>
                </a:solidFill>
                <a:latin typeface="Arial" panose="020B0604020202020204" pitchFamily="34" charset="0"/>
                <a:cs typeface="Arial" panose="020B0604020202020204" pitchFamily="34" charset="0"/>
              </a:rPr>
              <a:t>Days [AF Dx, AF Dx + 60]</a:t>
            </a:r>
          </a:p>
        </p:txBody>
      </p:sp>
      <p:sp>
        <p:nvSpPr>
          <p:cNvPr id="2" name="Rectangle 1">
            <a:extLst>
              <a:ext uri="{FF2B5EF4-FFF2-40B4-BE49-F238E27FC236}">
                <a16:creationId xmlns:a16="http://schemas.microsoft.com/office/drawing/2014/main" id="{C37BBD09-EE98-4E3A-B528-3A5928931821}"/>
              </a:ext>
            </a:extLst>
          </p:cNvPr>
          <p:cNvSpPr/>
          <p:nvPr/>
        </p:nvSpPr>
        <p:spPr>
          <a:xfrm>
            <a:off x="12468964" y="3397524"/>
            <a:ext cx="5593568" cy="1200329"/>
          </a:xfrm>
          <a:prstGeom prst="rect">
            <a:avLst/>
          </a:prstGeom>
        </p:spPr>
        <p:txBody>
          <a:bodyPr wrap="square">
            <a:spAutoFit/>
          </a:bodyPr>
          <a:lstStyle/>
          <a:p>
            <a:r>
              <a:rPr lang="en-US" sz="2400" dirty="0">
                <a:solidFill>
                  <a:srgbClr val="000000"/>
                </a:solidFill>
                <a:latin typeface="Times" panose="02020603050405020304" pitchFamily="18" charset="0"/>
                <a:ea typeface="Calibri" panose="020F0502020204030204" pitchFamily="34" charset="0"/>
                <a:cs typeface="Calibri" panose="020F0502020204030204" pitchFamily="34" charset="0"/>
              </a:rPr>
              <a:t>“Those who filled prescriptions for dabigatran </a:t>
            </a:r>
            <a:r>
              <a:rPr lang="en-US" sz="2400" dirty="0">
                <a:solidFill>
                  <a:srgbClr val="FF0000"/>
                </a:solidFill>
                <a:latin typeface="Times" panose="02020603050405020304" pitchFamily="18" charset="0"/>
                <a:ea typeface="Calibri" panose="020F0502020204030204" pitchFamily="34" charset="0"/>
                <a:cs typeface="Calibri" panose="020F0502020204030204" pitchFamily="34" charset="0"/>
              </a:rPr>
              <a:t>and</a:t>
            </a:r>
            <a:r>
              <a:rPr lang="en-US" sz="2400" dirty="0">
                <a:solidFill>
                  <a:srgbClr val="000000"/>
                </a:solidFill>
                <a:latin typeface="Times" panose="02020603050405020304" pitchFamily="18" charset="0"/>
                <a:ea typeface="Calibri" panose="020F0502020204030204" pitchFamily="34" charset="0"/>
                <a:cs typeface="Calibri" panose="020F0502020204030204" pitchFamily="34" charset="0"/>
              </a:rPr>
              <a:t> warfarin during the first 2 months after diagnosis were excluded.” </a:t>
            </a:r>
            <a:endParaRPr lang="en-US" sz="2400" dirty="0"/>
          </a:p>
        </p:txBody>
      </p:sp>
      <p:sp>
        <p:nvSpPr>
          <p:cNvPr id="13" name="TextBox 12">
            <a:extLst>
              <a:ext uri="{FF2B5EF4-FFF2-40B4-BE49-F238E27FC236}">
                <a16:creationId xmlns:a16="http://schemas.microsoft.com/office/drawing/2014/main" id="{D30D58FE-3AFB-44CA-AE3E-F314A29F2275}"/>
              </a:ext>
            </a:extLst>
          </p:cNvPr>
          <p:cNvSpPr txBox="1"/>
          <p:nvPr/>
        </p:nvSpPr>
        <p:spPr>
          <a:xfrm>
            <a:off x="10001341" y="3453135"/>
            <a:ext cx="864295" cy="1052596"/>
          </a:xfrm>
          <a:prstGeom prst="rect">
            <a:avLst/>
          </a:prstGeom>
          <a:noFill/>
          <a:ln w="28575">
            <a:solidFill>
              <a:srgbClr val="8FBAD2"/>
            </a:solidFill>
            <a:prstDash val="dash"/>
          </a:ln>
        </p:spPr>
        <p:txBody>
          <a:bodyPr wrap="square" tIns="82296" bIns="82296" rtlCol="0">
            <a:spAutoFit/>
          </a:bodyPr>
          <a:lstStyle/>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FC2E7FE5-8E9B-45A6-95F0-F14CC8492B2D}"/>
              </a:ext>
            </a:extLst>
          </p:cNvPr>
          <p:cNvSpPr txBox="1"/>
          <p:nvPr/>
        </p:nvSpPr>
        <p:spPr>
          <a:xfrm>
            <a:off x="205987" y="83487"/>
            <a:ext cx="5894178" cy="523220"/>
          </a:xfrm>
          <a:prstGeom prst="rect">
            <a:avLst/>
          </a:prstGeom>
          <a:noFill/>
        </p:spPr>
        <p:txBody>
          <a:bodyPr wrap="none" rtlCol="0">
            <a:spAutoFit/>
          </a:bodyPr>
          <a:lstStyle/>
          <a:p>
            <a:r>
              <a:rPr lang="en-US" sz="2800" b="1" dirty="0">
                <a:solidFill>
                  <a:srgbClr val="002060"/>
                </a:solidFill>
                <a:latin typeface="Franklin Gothic Book" panose="020B0503020102020204" pitchFamily="34" charset="0"/>
              </a:rPr>
              <a:t>Example from JAMA Internal Medicine</a:t>
            </a:r>
          </a:p>
        </p:txBody>
      </p:sp>
    </p:spTree>
    <p:extLst>
      <p:ext uri="{BB962C8B-B14F-4D97-AF65-F5344CB8AC3E}">
        <p14:creationId xmlns:p14="http://schemas.microsoft.com/office/powerpoint/2010/main" val="3137592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7" name="Straight Connector 76">
            <a:extLst>
              <a:ext uri="{FF2B5EF4-FFF2-40B4-BE49-F238E27FC236}">
                <a16:creationId xmlns:a16="http://schemas.microsoft.com/office/drawing/2014/main" id="{98D487A6-5822-FC45-9C90-F34259AB69C5}"/>
              </a:ext>
            </a:extLst>
          </p:cNvPr>
          <p:cNvCxnSpPr>
            <a:cxnSpLocks/>
          </p:cNvCxnSpPr>
          <p:nvPr/>
        </p:nvCxnSpPr>
        <p:spPr>
          <a:xfrm>
            <a:off x="4945152" y="9144013"/>
            <a:ext cx="10787269" cy="0"/>
          </a:xfrm>
          <a:prstGeom prst="line">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5FABDB67-FC5E-DE43-A656-057E76DA0F1A}"/>
              </a:ext>
            </a:extLst>
          </p:cNvPr>
          <p:cNvSpPr txBox="1"/>
          <p:nvPr/>
        </p:nvSpPr>
        <p:spPr>
          <a:xfrm>
            <a:off x="14871669" y="9153695"/>
            <a:ext cx="610936" cy="313932"/>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Time</a:t>
            </a:r>
          </a:p>
        </p:txBody>
      </p:sp>
      <p:sp>
        <p:nvSpPr>
          <p:cNvPr id="27" name="Down Arrow 157">
            <a:extLst>
              <a:ext uri="{FF2B5EF4-FFF2-40B4-BE49-F238E27FC236}">
                <a16:creationId xmlns:a16="http://schemas.microsoft.com/office/drawing/2014/main" id="{C0AA9B88-F359-4C73-9097-F8C99D56E346}"/>
              </a:ext>
            </a:extLst>
          </p:cNvPr>
          <p:cNvSpPr/>
          <p:nvPr/>
        </p:nvSpPr>
        <p:spPr>
          <a:xfrm>
            <a:off x="7474673" y="1353083"/>
            <a:ext cx="182880" cy="7830599"/>
          </a:xfrm>
          <a:prstGeom prst="downArrow">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28" name="TextBox 27">
            <a:extLst>
              <a:ext uri="{FF2B5EF4-FFF2-40B4-BE49-F238E27FC236}">
                <a16:creationId xmlns:a16="http://schemas.microsoft.com/office/drawing/2014/main" id="{0667F230-00EC-4B97-8150-09E7D870EC77}"/>
              </a:ext>
            </a:extLst>
          </p:cNvPr>
          <p:cNvSpPr txBox="1"/>
          <p:nvPr/>
        </p:nvSpPr>
        <p:spPr>
          <a:xfrm>
            <a:off x="6568382" y="483597"/>
            <a:ext cx="2017984" cy="757130"/>
          </a:xfrm>
          <a:prstGeom prst="rect">
            <a:avLst/>
          </a:prstGeom>
          <a:noFill/>
        </p:spPr>
        <p:txBody>
          <a:bodyPr wrap="square" rtlCol="0">
            <a:spAutoFit/>
          </a:bodyPr>
          <a:lstStyle/>
          <a:p>
            <a:pPr algn="ctr"/>
            <a:r>
              <a:rPr lang="en-US" sz="1440" b="1" dirty="0">
                <a:latin typeface="Arial" panose="020B0604020202020204" pitchFamily="34" charset="0"/>
                <a:cs typeface="Arial" panose="020B0604020202020204" pitchFamily="34" charset="0"/>
              </a:rPr>
              <a:t>New Atrial Fibrillation</a:t>
            </a:r>
            <a:r>
              <a:rPr lang="en-US" sz="1440" b="1" baseline="30000" dirty="0">
                <a:latin typeface="Arial" panose="020B0604020202020204" pitchFamily="34" charset="0"/>
                <a:cs typeface="Arial" panose="020B0604020202020204" pitchFamily="34" charset="0"/>
              </a:rPr>
              <a:t>a</a:t>
            </a:r>
            <a:r>
              <a:rPr lang="en-US" sz="1440" b="1" dirty="0">
                <a:latin typeface="Arial" panose="020B0604020202020204" pitchFamily="34" charset="0"/>
                <a:cs typeface="Arial" panose="020B0604020202020204" pitchFamily="34" charset="0"/>
              </a:rPr>
              <a:t> Diagnosis</a:t>
            </a:r>
          </a:p>
        </p:txBody>
      </p:sp>
      <p:sp>
        <p:nvSpPr>
          <p:cNvPr id="8" name="Down Arrow 157">
            <a:extLst>
              <a:ext uri="{FF2B5EF4-FFF2-40B4-BE49-F238E27FC236}">
                <a16:creationId xmlns:a16="http://schemas.microsoft.com/office/drawing/2014/main" id="{A4A835CD-A05B-4129-8EEE-F8BE55C5C43C}"/>
              </a:ext>
            </a:extLst>
          </p:cNvPr>
          <p:cNvSpPr/>
          <p:nvPr/>
        </p:nvSpPr>
        <p:spPr>
          <a:xfrm>
            <a:off x="9777372" y="1240727"/>
            <a:ext cx="311883" cy="7903286"/>
          </a:xfrm>
          <a:prstGeom prst="downArrow">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9" name="TextBox 8">
            <a:extLst>
              <a:ext uri="{FF2B5EF4-FFF2-40B4-BE49-F238E27FC236}">
                <a16:creationId xmlns:a16="http://schemas.microsoft.com/office/drawing/2014/main" id="{CFB8E5BE-39E8-4FF5-A0F8-ECB4233EB9D7}"/>
              </a:ext>
            </a:extLst>
          </p:cNvPr>
          <p:cNvSpPr txBox="1"/>
          <p:nvPr/>
        </p:nvSpPr>
        <p:spPr>
          <a:xfrm>
            <a:off x="7474675" y="2304407"/>
            <a:ext cx="2526664" cy="830997"/>
          </a:xfrm>
          <a:prstGeom prst="rect">
            <a:avLst/>
          </a:prstGeom>
          <a:solidFill>
            <a:srgbClr val="00B0F0"/>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INCL1</a:t>
            </a:r>
          </a:p>
          <a:p>
            <a:pPr algn="ctr"/>
            <a:r>
              <a:rPr lang="en-US" sz="1440" b="1" dirty="0">
                <a:solidFill>
                  <a:schemeClr val="bg1"/>
                </a:solidFill>
                <a:latin typeface="Arial" panose="020B0604020202020204" pitchFamily="34" charset="0"/>
                <a:cs typeface="Arial" panose="020B0604020202020204" pitchFamily="34" charset="0"/>
              </a:rPr>
              <a:t>(Rx within 60 days)</a:t>
            </a:r>
          </a:p>
          <a:p>
            <a:pPr algn="ctr"/>
            <a:r>
              <a:rPr lang="en-US" sz="1440" b="1" dirty="0">
                <a:solidFill>
                  <a:schemeClr val="bg1"/>
                </a:solidFill>
                <a:latin typeface="Arial" panose="020B0604020202020204" pitchFamily="34" charset="0"/>
                <a:cs typeface="Arial" panose="020B0604020202020204" pitchFamily="34" charset="0"/>
              </a:rPr>
              <a:t> [-60, </a:t>
            </a:r>
            <a:r>
              <a:rPr lang="en-US" sz="1440" b="1" dirty="0">
                <a:solidFill>
                  <a:srgbClr val="FF0000"/>
                </a:solidFill>
                <a:latin typeface="Arial" panose="020B0604020202020204" pitchFamily="34" charset="0"/>
                <a:cs typeface="Arial" panose="020B0604020202020204" pitchFamily="34" charset="0"/>
              </a:rPr>
              <a:t>0</a:t>
            </a:r>
            <a:r>
              <a:rPr lang="en-US" sz="1440" b="1" dirty="0">
                <a:solidFill>
                  <a:schemeClr val="bg1"/>
                </a:solidFill>
                <a:latin typeface="Arial" panose="020B0604020202020204" pitchFamily="34" charset="0"/>
                <a:cs typeface="Arial" panose="020B0604020202020204" pitchFamily="34" charset="0"/>
              </a:rPr>
              <a:t>]</a:t>
            </a:r>
          </a:p>
        </p:txBody>
      </p:sp>
      <p:sp>
        <p:nvSpPr>
          <p:cNvPr id="10" name="TextBox 9">
            <a:extLst>
              <a:ext uri="{FF2B5EF4-FFF2-40B4-BE49-F238E27FC236}">
                <a16:creationId xmlns:a16="http://schemas.microsoft.com/office/drawing/2014/main" id="{7CA4EA38-0C07-4CDA-92F3-7D6AF20927D6}"/>
              </a:ext>
            </a:extLst>
          </p:cNvPr>
          <p:cNvSpPr txBox="1"/>
          <p:nvPr/>
        </p:nvSpPr>
        <p:spPr>
          <a:xfrm>
            <a:off x="8347133" y="397273"/>
            <a:ext cx="3164648" cy="757130"/>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Cohort Entry Date</a:t>
            </a:r>
          </a:p>
          <a:p>
            <a:pPr algn="ctr"/>
            <a:r>
              <a:rPr lang="en-US" sz="1440" b="1" dirty="0">
                <a:latin typeface="Arial" panose="020B0604020202020204" pitchFamily="34" charset="0"/>
                <a:cs typeface="Arial" panose="020B0604020202020204" pitchFamily="34" charset="0"/>
              </a:rPr>
              <a:t>First Rx for dabigatran or warfarin</a:t>
            </a:r>
          </a:p>
          <a:p>
            <a:pPr algn="ctr"/>
            <a:r>
              <a:rPr lang="en-US" sz="1440" b="1" dirty="0">
                <a:latin typeface="Arial" panose="020B0604020202020204" pitchFamily="34" charset="0"/>
                <a:cs typeface="Arial" panose="020B0604020202020204" pitchFamily="34" charset="0"/>
              </a:rPr>
              <a:t>Day 0*</a:t>
            </a:r>
          </a:p>
        </p:txBody>
      </p:sp>
      <p:sp>
        <p:nvSpPr>
          <p:cNvPr id="12" name="TextBox 11">
            <a:extLst>
              <a:ext uri="{FF2B5EF4-FFF2-40B4-BE49-F238E27FC236}">
                <a16:creationId xmlns:a16="http://schemas.microsoft.com/office/drawing/2014/main" id="{ABB7CEE1-CB8F-4746-91D9-9460D40BA54F}"/>
              </a:ext>
            </a:extLst>
          </p:cNvPr>
          <p:cNvSpPr txBox="1"/>
          <p:nvPr/>
        </p:nvSpPr>
        <p:spPr>
          <a:xfrm>
            <a:off x="7535671" y="3438520"/>
            <a:ext cx="2465671" cy="1052596"/>
          </a:xfrm>
          <a:prstGeom prst="rect">
            <a:avLst/>
          </a:prstGeom>
          <a:solidFill>
            <a:srgbClr val="80ABC1"/>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EXCL1</a:t>
            </a:r>
          </a:p>
          <a:p>
            <a:pPr algn="ctr">
              <a:tabLst>
                <a:tab pos="161462" algn="l"/>
              </a:tabLst>
            </a:pPr>
            <a:r>
              <a:rPr lang="en-US" sz="1440" b="1" dirty="0">
                <a:solidFill>
                  <a:schemeClr val="bg1"/>
                </a:solidFill>
                <a:latin typeface="Arial" panose="020B0604020202020204" pitchFamily="34" charset="0"/>
                <a:cs typeface="Arial" panose="020B0604020202020204" pitchFamily="34" charset="0"/>
              </a:rPr>
              <a:t>Dispensing of both dabigatran AND warfarin</a:t>
            </a:r>
          </a:p>
          <a:p>
            <a:pPr algn="ctr"/>
            <a:r>
              <a:rPr lang="en-US" sz="1440" b="1" dirty="0">
                <a:solidFill>
                  <a:schemeClr val="bg1"/>
                </a:solidFill>
                <a:latin typeface="Arial" panose="020B0604020202020204" pitchFamily="34" charset="0"/>
                <a:cs typeface="Arial" panose="020B0604020202020204" pitchFamily="34" charset="0"/>
              </a:rPr>
              <a:t>Days [AF Dx, AF Dx + 60]</a:t>
            </a:r>
          </a:p>
        </p:txBody>
      </p:sp>
      <p:sp>
        <p:nvSpPr>
          <p:cNvPr id="13" name="TextBox 12">
            <a:extLst>
              <a:ext uri="{FF2B5EF4-FFF2-40B4-BE49-F238E27FC236}">
                <a16:creationId xmlns:a16="http://schemas.microsoft.com/office/drawing/2014/main" id="{D30D58FE-3AFB-44CA-AE3E-F314A29F2275}"/>
              </a:ext>
            </a:extLst>
          </p:cNvPr>
          <p:cNvSpPr txBox="1"/>
          <p:nvPr/>
        </p:nvSpPr>
        <p:spPr>
          <a:xfrm>
            <a:off x="10001341" y="3453135"/>
            <a:ext cx="864295" cy="1052596"/>
          </a:xfrm>
          <a:prstGeom prst="rect">
            <a:avLst/>
          </a:prstGeom>
          <a:noFill/>
          <a:ln w="28575">
            <a:solidFill>
              <a:srgbClr val="8FBAD2"/>
            </a:solidFill>
            <a:prstDash val="dash"/>
          </a:ln>
        </p:spPr>
        <p:txBody>
          <a:bodyPr wrap="square" tIns="82296" bIns="82296" rtlCol="0">
            <a:spAutoFit/>
          </a:bodyPr>
          <a:lstStyle/>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5D15C74E-E214-44B0-89DE-B40FDFC59A7D}"/>
              </a:ext>
            </a:extLst>
          </p:cNvPr>
          <p:cNvSpPr txBox="1"/>
          <p:nvPr/>
        </p:nvSpPr>
        <p:spPr>
          <a:xfrm>
            <a:off x="5423631" y="5670293"/>
            <a:ext cx="4462435" cy="830997"/>
          </a:xfrm>
          <a:prstGeom prst="rect">
            <a:avLst/>
          </a:prstGeom>
          <a:solidFill>
            <a:schemeClr val="accent1">
              <a:lumMod val="75000"/>
            </a:schemeClr>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Covariate Assessment Window</a:t>
            </a:r>
          </a:p>
          <a:p>
            <a:pPr algn="ctr"/>
            <a:r>
              <a:rPr lang="en-US" sz="1440" b="1" dirty="0">
                <a:solidFill>
                  <a:schemeClr val="bg1"/>
                </a:solidFill>
                <a:latin typeface="Arial" panose="020B0604020202020204" pitchFamily="34" charset="0"/>
                <a:cs typeface="Arial" panose="020B0604020202020204" pitchFamily="34" charset="0"/>
              </a:rPr>
              <a:t>(Baseline conditions</a:t>
            </a:r>
            <a:r>
              <a:rPr lang="en-US" sz="1440" b="1" baseline="30000" dirty="0">
                <a:solidFill>
                  <a:schemeClr val="bg1"/>
                </a:solidFill>
                <a:latin typeface="Arial" panose="020B0604020202020204" pitchFamily="34" charset="0"/>
                <a:cs typeface="Arial" panose="020B0604020202020204" pitchFamily="34" charset="0"/>
              </a:rPr>
              <a:t>b</a:t>
            </a:r>
            <a:r>
              <a:rPr lang="en-US" sz="1440" b="1" dirty="0">
                <a:solidFill>
                  <a:schemeClr val="bg1"/>
                </a:solidFill>
                <a:latin typeface="Arial" panose="020B0604020202020204" pitchFamily="34" charset="0"/>
                <a:cs typeface="Arial" panose="020B0604020202020204" pitchFamily="34" charset="0"/>
              </a:rPr>
              <a:t>)</a:t>
            </a:r>
          </a:p>
          <a:p>
            <a:pPr algn="ctr"/>
            <a:r>
              <a:rPr lang="en-US" sz="1440" b="1" dirty="0">
                <a:solidFill>
                  <a:schemeClr val="bg1"/>
                </a:solidFill>
                <a:latin typeface="Arial" panose="020B0604020202020204" pitchFamily="34" charset="0"/>
                <a:cs typeface="Arial" panose="020B0604020202020204" pitchFamily="34" charset="0"/>
              </a:rPr>
              <a:t>Days [-365, -1]</a:t>
            </a:r>
          </a:p>
        </p:txBody>
      </p:sp>
      <p:sp>
        <p:nvSpPr>
          <p:cNvPr id="15" name="TextBox 14">
            <a:extLst>
              <a:ext uri="{FF2B5EF4-FFF2-40B4-BE49-F238E27FC236}">
                <a16:creationId xmlns:a16="http://schemas.microsoft.com/office/drawing/2014/main" id="{38A19C5E-21B8-44B5-A103-9C5996DCB2A4}"/>
              </a:ext>
            </a:extLst>
          </p:cNvPr>
          <p:cNvSpPr txBox="1"/>
          <p:nvPr/>
        </p:nvSpPr>
        <p:spPr>
          <a:xfrm>
            <a:off x="9886063" y="4736152"/>
            <a:ext cx="120034" cy="387798"/>
          </a:xfrm>
          <a:prstGeom prst="rect">
            <a:avLst/>
          </a:prstGeom>
          <a:solidFill>
            <a:schemeClr val="accent1">
              <a:lumMod val="75000"/>
            </a:schemeClr>
          </a:solidFill>
        </p:spPr>
        <p:txBody>
          <a:bodyPr wrap="square" tIns="82296" bIns="82296" rtlCol="0">
            <a:spAutoFit/>
          </a:bodyPr>
          <a:lstStyle/>
          <a:p>
            <a:pPr algn="ctr"/>
            <a:endParaRPr lang="en-US" sz="1440" b="1" dirty="0">
              <a:solidFill>
                <a:schemeClr val="bg1"/>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87208B08-3803-4CBC-9CEB-85622BBB7C4F}"/>
              </a:ext>
            </a:extLst>
          </p:cNvPr>
          <p:cNvSpPr/>
          <p:nvPr/>
        </p:nvSpPr>
        <p:spPr>
          <a:xfrm>
            <a:off x="6435413" y="4709963"/>
            <a:ext cx="3264975" cy="757130"/>
          </a:xfrm>
          <a:prstGeom prst="rect">
            <a:avLst/>
          </a:prstGeom>
        </p:spPr>
        <p:txBody>
          <a:bodyPr wrap="square">
            <a:spAutoFit/>
          </a:bodyPr>
          <a:lstStyle/>
          <a:p>
            <a:pPr algn="ctr"/>
            <a:r>
              <a:rPr lang="en-US" sz="1440" b="1" dirty="0">
                <a:solidFill>
                  <a:schemeClr val="accent1">
                    <a:lumMod val="75000"/>
                  </a:schemeClr>
                </a:solidFill>
                <a:latin typeface="Arial" panose="020B0604020202020204" pitchFamily="34" charset="0"/>
                <a:cs typeface="Arial" panose="020B0604020202020204" pitchFamily="34" charset="0"/>
              </a:rPr>
              <a:t>Covariate Assessment Window</a:t>
            </a:r>
          </a:p>
          <a:p>
            <a:pPr algn="ctr"/>
            <a:r>
              <a:rPr lang="en-US" sz="1440" b="1" dirty="0">
                <a:solidFill>
                  <a:schemeClr val="accent1">
                    <a:lumMod val="75000"/>
                  </a:schemeClr>
                </a:solidFill>
                <a:latin typeface="Arial" panose="020B0604020202020204" pitchFamily="34" charset="0"/>
                <a:cs typeface="Arial" panose="020B0604020202020204" pitchFamily="34" charset="0"/>
              </a:rPr>
              <a:t>(Age, sex, race, Medicaid eligibility)</a:t>
            </a:r>
          </a:p>
          <a:p>
            <a:pPr algn="ctr"/>
            <a:r>
              <a:rPr lang="en-US" sz="1440" b="1" dirty="0">
                <a:solidFill>
                  <a:schemeClr val="accent1">
                    <a:lumMod val="75000"/>
                  </a:schemeClr>
                </a:solidFill>
                <a:latin typeface="Arial" panose="020B0604020202020204" pitchFamily="34" charset="0"/>
                <a:cs typeface="Arial" panose="020B0604020202020204" pitchFamily="34" charset="0"/>
              </a:rPr>
              <a:t>Days [0, 0]</a:t>
            </a:r>
          </a:p>
        </p:txBody>
      </p:sp>
      <p:sp>
        <p:nvSpPr>
          <p:cNvPr id="17" name="TextBox 16">
            <a:extLst>
              <a:ext uri="{FF2B5EF4-FFF2-40B4-BE49-F238E27FC236}">
                <a16:creationId xmlns:a16="http://schemas.microsoft.com/office/drawing/2014/main" id="{7B2670E4-EEA5-40FC-839A-BBE8240E619A}"/>
              </a:ext>
            </a:extLst>
          </p:cNvPr>
          <p:cNvSpPr txBox="1"/>
          <p:nvPr/>
        </p:nvSpPr>
        <p:spPr>
          <a:xfrm>
            <a:off x="9873536" y="7681477"/>
            <a:ext cx="3519500" cy="609398"/>
          </a:xfrm>
          <a:prstGeom prst="rect">
            <a:avLst/>
          </a:prstGeom>
          <a:pattFill prst="wdDnDiag">
            <a:fgClr>
              <a:srgbClr val="00B050"/>
            </a:fgClr>
            <a:bgClr>
              <a:schemeClr val="bg1"/>
            </a:bgClr>
          </a:pattFill>
          <a:ln>
            <a:solidFill>
              <a:srgbClr val="00B050"/>
            </a:solidFill>
          </a:ln>
        </p:spPr>
        <p:txBody>
          <a:bodyPr wrap="square" tIns="82296" bIns="82296" rtlCol="0">
            <a:spAutoFit/>
          </a:bodyPr>
          <a:lstStyle/>
          <a:p>
            <a:pPr algn="ctr"/>
            <a:r>
              <a:rPr lang="en-US" sz="1440" b="1" dirty="0">
                <a:solidFill>
                  <a:srgbClr val="002060"/>
                </a:solidFill>
                <a:latin typeface="Arial" panose="020B0604020202020204" pitchFamily="34" charset="0"/>
                <a:cs typeface="Arial" panose="020B0604020202020204" pitchFamily="34" charset="0"/>
              </a:rPr>
              <a:t>Follow-up Window</a:t>
            </a:r>
          </a:p>
          <a:p>
            <a:pPr algn="ctr"/>
            <a:r>
              <a:rPr lang="en-US" sz="1440" b="1" dirty="0">
                <a:solidFill>
                  <a:srgbClr val="002060"/>
                </a:solidFill>
                <a:latin typeface="Arial" panose="020B0604020202020204" pitchFamily="34" charset="0"/>
                <a:cs typeface="Arial" panose="020B0604020202020204" pitchFamily="34" charset="0"/>
              </a:rPr>
              <a:t>Days [0, Censor</a:t>
            </a:r>
            <a:r>
              <a:rPr lang="en-US" sz="1440" b="1" baseline="30000" dirty="0">
                <a:solidFill>
                  <a:srgbClr val="002060"/>
                </a:solidFill>
                <a:latin typeface="Arial" panose="020B0604020202020204" pitchFamily="34" charset="0"/>
                <a:cs typeface="Arial" panose="020B0604020202020204" pitchFamily="34" charset="0"/>
              </a:rPr>
              <a:t>d</a:t>
            </a:r>
            <a:r>
              <a:rPr lang="en-US" sz="1440" b="1" dirty="0">
                <a:solidFill>
                  <a:srgbClr val="002060"/>
                </a:solidFill>
                <a:latin typeface="Arial" panose="020B0604020202020204" pitchFamily="34" charset="0"/>
                <a:cs typeface="Arial" panose="020B0604020202020204" pitchFamily="34" charset="0"/>
              </a:rPr>
              <a:t>]</a:t>
            </a:r>
          </a:p>
        </p:txBody>
      </p:sp>
      <p:sp>
        <p:nvSpPr>
          <p:cNvPr id="18" name="TextBox 17">
            <a:extLst>
              <a:ext uri="{FF2B5EF4-FFF2-40B4-BE49-F238E27FC236}">
                <a16:creationId xmlns:a16="http://schemas.microsoft.com/office/drawing/2014/main" id="{4E752E84-0FD0-497F-9E2E-98B905AFD327}"/>
              </a:ext>
            </a:extLst>
          </p:cNvPr>
          <p:cNvSpPr txBox="1"/>
          <p:nvPr/>
        </p:nvSpPr>
        <p:spPr>
          <a:xfrm>
            <a:off x="10729052" y="7702008"/>
            <a:ext cx="1782796" cy="584775"/>
          </a:xfrm>
          <a:prstGeom prst="rect">
            <a:avLst/>
          </a:prstGeom>
          <a:solidFill>
            <a:schemeClr val="bg1"/>
          </a:solidFill>
        </p:spPr>
        <p:txBody>
          <a:bodyPr wrap="none" rtlCol="0" anchor="ctr">
            <a:spAutoFit/>
          </a:bodyPr>
          <a:lstStyle/>
          <a:p>
            <a:pPr algn="ctr"/>
            <a:r>
              <a:rPr lang="en-US" sz="1600" b="1" dirty="0"/>
              <a:t>Follow up Window</a:t>
            </a:r>
          </a:p>
          <a:p>
            <a:pPr algn="ctr"/>
            <a:r>
              <a:rPr lang="en-US" sz="1600" b="1" dirty="0"/>
              <a:t>Days [0, Censor</a:t>
            </a:r>
            <a:r>
              <a:rPr lang="en-US" sz="1600" b="1" baseline="30000" dirty="0"/>
              <a:t>c</a:t>
            </a:r>
            <a:r>
              <a:rPr lang="en-US" sz="1600" b="1" dirty="0"/>
              <a:t>]</a:t>
            </a:r>
          </a:p>
        </p:txBody>
      </p:sp>
      <p:sp>
        <p:nvSpPr>
          <p:cNvPr id="19" name="TextBox 18">
            <a:extLst>
              <a:ext uri="{FF2B5EF4-FFF2-40B4-BE49-F238E27FC236}">
                <a16:creationId xmlns:a16="http://schemas.microsoft.com/office/drawing/2014/main" id="{573FC16E-880A-4A6F-AFF0-168B2BF9CD02}"/>
              </a:ext>
            </a:extLst>
          </p:cNvPr>
          <p:cNvSpPr txBox="1"/>
          <p:nvPr/>
        </p:nvSpPr>
        <p:spPr>
          <a:xfrm>
            <a:off x="5094779" y="9343275"/>
            <a:ext cx="10493412" cy="1837426"/>
          </a:xfrm>
          <a:prstGeom prst="rect">
            <a:avLst/>
          </a:prstGeom>
          <a:noFill/>
        </p:spPr>
        <p:txBody>
          <a:bodyPr wrap="square" rtlCol="0">
            <a:spAutoFit/>
          </a:bodyPr>
          <a:lstStyle/>
          <a:p>
            <a:pPr marL="308632" indent="-308632">
              <a:buAutoNum type="alphaLcPeriod"/>
            </a:pPr>
            <a:r>
              <a:rPr lang="en-US" sz="1620" dirty="0"/>
              <a:t>Atrial Fibrillation (AF) was defined as having 1 inpatient or 2 outpatient claims with primary or secondary diagnosis position of ICD-9 code 427.31.</a:t>
            </a:r>
          </a:p>
          <a:p>
            <a:pPr marL="308632" indent="-308632">
              <a:buAutoNum type="alphaLcPeriod"/>
            </a:pPr>
            <a:r>
              <a:rPr lang="en-US" sz="1620" dirty="0"/>
              <a:t>Baseline conditions included: Metastatic cancer, CHADS2 score, Chronic kidney disease, Hypertension, Previous stroke or TIA, Acute MI, Diabetes, Congestive heart failure, Acquired hypothyroidism, History of bleeding, History of hospitalization, # of CMS priority comorbidities categorical, Use of NSAIDs, and Use of antiplatelets. </a:t>
            </a:r>
          </a:p>
          <a:p>
            <a:pPr marL="308632" indent="-308632">
              <a:buAutoNum type="alphaLcPeriod"/>
            </a:pPr>
            <a:r>
              <a:rPr lang="en-US" sz="1620" dirty="0"/>
              <a:t>Earliest of: discontinuation of initial drug, switching of study drugs, death, end of study period (12/31/11), disenrollment.</a:t>
            </a:r>
          </a:p>
        </p:txBody>
      </p:sp>
      <p:sp>
        <p:nvSpPr>
          <p:cNvPr id="3" name="Rectangle 2">
            <a:extLst>
              <a:ext uri="{FF2B5EF4-FFF2-40B4-BE49-F238E27FC236}">
                <a16:creationId xmlns:a16="http://schemas.microsoft.com/office/drawing/2014/main" id="{E09F7A99-0B44-4747-9B52-31FAADA930E8}"/>
              </a:ext>
            </a:extLst>
          </p:cNvPr>
          <p:cNvSpPr/>
          <p:nvPr/>
        </p:nvSpPr>
        <p:spPr>
          <a:xfrm>
            <a:off x="10865636" y="4741820"/>
            <a:ext cx="8587285" cy="1569660"/>
          </a:xfrm>
          <a:prstGeom prst="rect">
            <a:avLst/>
          </a:prstGeom>
        </p:spPr>
        <p:txBody>
          <a:bodyPr wrap="square">
            <a:spAutoFit/>
          </a:bodyPr>
          <a:lstStyle/>
          <a:p>
            <a:r>
              <a:rPr lang="en-US" sz="2400" dirty="0">
                <a:latin typeface="GuardianTextEgypGR-Regular"/>
              </a:rPr>
              <a:t>“We defined the use of NSAIDs as having at least one prescription for [NSAIDs]</a:t>
            </a:r>
            <a:r>
              <a:rPr lang="pt-BR" sz="2400" dirty="0">
                <a:latin typeface="GuardianTextEgypGR-Regular"/>
              </a:rPr>
              <a:t> </a:t>
            </a:r>
            <a:r>
              <a:rPr lang="en-US" sz="2400" dirty="0">
                <a:solidFill>
                  <a:srgbClr val="FF0000"/>
                </a:solidFill>
                <a:latin typeface="GuardianTextEgypGR-Regular"/>
              </a:rPr>
              <a:t>after</a:t>
            </a:r>
            <a:r>
              <a:rPr lang="en-US" sz="2400" dirty="0">
                <a:latin typeface="GuardianTextEgypGR-Regular"/>
              </a:rPr>
              <a:t> treatment initiation. </a:t>
            </a:r>
            <a:r>
              <a:rPr lang="en-US" sz="2400" dirty="0"/>
              <a:t>Use of antiplatelet agents was defined as having at least one pharmacy claim … </a:t>
            </a:r>
            <a:r>
              <a:rPr lang="en-US" sz="2400" dirty="0">
                <a:solidFill>
                  <a:srgbClr val="FF0000"/>
                </a:solidFill>
              </a:rPr>
              <a:t>after</a:t>
            </a:r>
            <a:r>
              <a:rPr lang="en-US" sz="2400" dirty="0"/>
              <a:t> treatment initiation.”</a:t>
            </a:r>
          </a:p>
        </p:txBody>
      </p:sp>
      <p:sp>
        <p:nvSpPr>
          <p:cNvPr id="20" name="TextBox 19">
            <a:extLst>
              <a:ext uri="{FF2B5EF4-FFF2-40B4-BE49-F238E27FC236}">
                <a16:creationId xmlns:a16="http://schemas.microsoft.com/office/drawing/2014/main" id="{47540FC3-0026-4BE0-BCC2-9D02607CEB2C}"/>
              </a:ext>
            </a:extLst>
          </p:cNvPr>
          <p:cNvSpPr txBox="1"/>
          <p:nvPr/>
        </p:nvSpPr>
        <p:spPr>
          <a:xfrm>
            <a:off x="10001341" y="6635394"/>
            <a:ext cx="4462435" cy="830997"/>
          </a:xfrm>
          <a:prstGeom prst="rect">
            <a:avLst/>
          </a:prstGeom>
          <a:gradFill flip="none" rotWithShape="1">
            <a:gsLst>
              <a:gs pos="0">
                <a:schemeClr val="accent1">
                  <a:lumMod val="75000"/>
                </a:schemeClr>
              </a:gs>
              <a:gs pos="50000">
                <a:schemeClr val="accent1">
                  <a:lumMod val="60000"/>
                  <a:lumOff val="40000"/>
                </a:schemeClr>
              </a:gs>
              <a:gs pos="100000">
                <a:schemeClr val="accent1">
                  <a:lumMod val="75000"/>
                  <a:tint val="23500"/>
                  <a:satMod val="160000"/>
                </a:schemeClr>
              </a:gs>
            </a:gsLst>
            <a:lin ang="0" scaled="1"/>
            <a:tileRect/>
          </a:gra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Covariate Assessment Window</a:t>
            </a:r>
          </a:p>
          <a:p>
            <a:pPr algn="ctr"/>
            <a:r>
              <a:rPr lang="en-US" sz="1440" b="1" dirty="0">
                <a:solidFill>
                  <a:schemeClr val="bg1"/>
                </a:solidFill>
                <a:latin typeface="Arial" panose="020B0604020202020204" pitchFamily="34" charset="0"/>
                <a:cs typeface="Arial" panose="020B0604020202020204" pitchFamily="34" charset="0"/>
              </a:rPr>
              <a:t>(NSAIDs, antiplatelets)</a:t>
            </a:r>
          </a:p>
          <a:p>
            <a:pPr algn="ctr"/>
            <a:r>
              <a:rPr lang="en-US" sz="1440" b="1" dirty="0">
                <a:solidFill>
                  <a:schemeClr val="bg1"/>
                </a:solidFill>
                <a:latin typeface="Arial" panose="020B0604020202020204" pitchFamily="34" charset="0"/>
                <a:cs typeface="Arial" panose="020B0604020202020204" pitchFamily="34" charset="0"/>
              </a:rPr>
              <a:t>Days [1, </a:t>
            </a:r>
            <a:r>
              <a:rPr lang="en-US" sz="1440" b="1" dirty="0">
                <a:solidFill>
                  <a:srgbClr val="FF0000"/>
                </a:solidFill>
                <a:latin typeface="Arial" panose="020B0604020202020204" pitchFamily="34" charset="0"/>
                <a:cs typeface="Arial" panose="020B0604020202020204" pitchFamily="34" charset="0"/>
              </a:rPr>
              <a:t>?</a:t>
            </a:r>
            <a:r>
              <a:rPr lang="en-US" sz="1440" b="1" dirty="0">
                <a:solidFill>
                  <a:schemeClr val="bg1"/>
                </a:solidFill>
                <a:latin typeface="Arial" panose="020B0604020202020204" pitchFamily="34" charset="0"/>
                <a:cs typeface="Arial" panose="020B0604020202020204" pitchFamily="34" charset="0"/>
              </a:rPr>
              <a:t>]</a:t>
            </a:r>
          </a:p>
        </p:txBody>
      </p:sp>
      <p:sp>
        <p:nvSpPr>
          <p:cNvPr id="22" name="TextBox 21">
            <a:extLst>
              <a:ext uri="{FF2B5EF4-FFF2-40B4-BE49-F238E27FC236}">
                <a16:creationId xmlns:a16="http://schemas.microsoft.com/office/drawing/2014/main" id="{16F1FD74-2651-4665-8530-41961ED2E402}"/>
              </a:ext>
            </a:extLst>
          </p:cNvPr>
          <p:cNvSpPr txBox="1"/>
          <p:nvPr/>
        </p:nvSpPr>
        <p:spPr>
          <a:xfrm>
            <a:off x="205987" y="83487"/>
            <a:ext cx="5894178" cy="523220"/>
          </a:xfrm>
          <a:prstGeom prst="rect">
            <a:avLst/>
          </a:prstGeom>
          <a:noFill/>
        </p:spPr>
        <p:txBody>
          <a:bodyPr wrap="none" rtlCol="0">
            <a:spAutoFit/>
          </a:bodyPr>
          <a:lstStyle/>
          <a:p>
            <a:r>
              <a:rPr lang="en-US" sz="2800" b="1" dirty="0">
                <a:solidFill>
                  <a:srgbClr val="002060"/>
                </a:solidFill>
                <a:latin typeface="Franklin Gothic Book" panose="020B0503020102020204" pitchFamily="34" charset="0"/>
              </a:rPr>
              <a:t>Example from JAMA Internal Medicine</a:t>
            </a:r>
          </a:p>
        </p:txBody>
      </p:sp>
    </p:spTree>
    <p:extLst>
      <p:ext uri="{BB962C8B-B14F-4D97-AF65-F5344CB8AC3E}">
        <p14:creationId xmlns:p14="http://schemas.microsoft.com/office/powerpoint/2010/main" val="222295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7" name="Straight Connector 76">
            <a:extLst>
              <a:ext uri="{FF2B5EF4-FFF2-40B4-BE49-F238E27FC236}">
                <a16:creationId xmlns:a16="http://schemas.microsoft.com/office/drawing/2014/main" id="{98D487A6-5822-FC45-9C90-F34259AB69C5}"/>
              </a:ext>
            </a:extLst>
          </p:cNvPr>
          <p:cNvCxnSpPr>
            <a:cxnSpLocks/>
          </p:cNvCxnSpPr>
          <p:nvPr/>
        </p:nvCxnSpPr>
        <p:spPr>
          <a:xfrm>
            <a:off x="4945152" y="9144013"/>
            <a:ext cx="10787269" cy="0"/>
          </a:xfrm>
          <a:prstGeom prst="line">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5FABDB67-FC5E-DE43-A656-057E76DA0F1A}"/>
              </a:ext>
            </a:extLst>
          </p:cNvPr>
          <p:cNvSpPr txBox="1"/>
          <p:nvPr/>
        </p:nvSpPr>
        <p:spPr>
          <a:xfrm>
            <a:off x="14871669" y="9153695"/>
            <a:ext cx="610936" cy="313932"/>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Time</a:t>
            </a:r>
          </a:p>
        </p:txBody>
      </p:sp>
      <p:sp>
        <p:nvSpPr>
          <p:cNvPr id="27" name="Down Arrow 157">
            <a:extLst>
              <a:ext uri="{FF2B5EF4-FFF2-40B4-BE49-F238E27FC236}">
                <a16:creationId xmlns:a16="http://schemas.microsoft.com/office/drawing/2014/main" id="{C0AA9B88-F359-4C73-9097-F8C99D56E346}"/>
              </a:ext>
            </a:extLst>
          </p:cNvPr>
          <p:cNvSpPr/>
          <p:nvPr/>
        </p:nvSpPr>
        <p:spPr>
          <a:xfrm>
            <a:off x="7474673" y="1353083"/>
            <a:ext cx="182880" cy="7830599"/>
          </a:xfrm>
          <a:prstGeom prst="downArrow">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28" name="TextBox 27">
            <a:extLst>
              <a:ext uri="{FF2B5EF4-FFF2-40B4-BE49-F238E27FC236}">
                <a16:creationId xmlns:a16="http://schemas.microsoft.com/office/drawing/2014/main" id="{0667F230-00EC-4B97-8150-09E7D870EC77}"/>
              </a:ext>
            </a:extLst>
          </p:cNvPr>
          <p:cNvSpPr txBox="1"/>
          <p:nvPr/>
        </p:nvSpPr>
        <p:spPr>
          <a:xfrm>
            <a:off x="6568382" y="483597"/>
            <a:ext cx="2017984" cy="757130"/>
          </a:xfrm>
          <a:prstGeom prst="rect">
            <a:avLst/>
          </a:prstGeom>
          <a:noFill/>
        </p:spPr>
        <p:txBody>
          <a:bodyPr wrap="square" rtlCol="0">
            <a:spAutoFit/>
          </a:bodyPr>
          <a:lstStyle/>
          <a:p>
            <a:pPr algn="ctr"/>
            <a:r>
              <a:rPr lang="en-US" sz="1440" b="1" dirty="0">
                <a:latin typeface="Arial" panose="020B0604020202020204" pitchFamily="34" charset="0"/>
                <a:cs typeface="Arial" panose="020B0604020202020204" pitchFamily="34" charset="0"/>
              </a:rPr>
              <a:t>New Atrial Fibrillation</a:t>
            </a:r>
            <a:r>
              <a:rPr lang="en-US" sz="1440" b="1" baseline="30000" dirty="0">
                <a:latin typeface="Arial" panose="020B0604020202020204" pitchFamily="34" charset="0"/>
                <a:cs typeface="Arial" panose="020B0604020202020204" pitchFamily="34" charset="0"/>
              </a:rPr>
              <a:t>a</a:t>
            </a:r>
            <a:r>
              <a:rPr lang="en-US" sz="1440" b="1" dirty="0">
                <a:latin typeface="Arial" panose="020B0604020202020204" pitchFamily="34" charset="0"/>
                <a:cs typeface="Arial" panose="020B0604020202020204" pitchFamily="34" charset="0"/>
              </a:rPr>
              <a:t> Diagnosis</a:t>
            </a:r>
          </a:p>
        </p:txBody>
      </p:sp>
      <p:sp>
        <p:nvSpPr>
          <p:cNvPr id="8" name="Down Arrow 157">
            <a:extLst>
              <a:ext uri="{FF2B5EF4-FFF2-40B4-BE49-F238E27FC236}">
                <a16:creationId xmlns:a16="http://schemas.microsoft.com/office/drawing/2014/main" id="{A4A835CD-A05B-4129-8EEE-F8BE55C5C43C}"/>
              </a:ext>
            </a:extLst>
          </p:cNvPr>
          <p:cNvSpPr/>
          <p:nvPr/>
        </p:nvSpPr>
        <p:spPr>
          <a:xfrm>
            <a:off x="9777372" y="1240727"/>
            <a:ext cx="311883" cy="7903286"/>
          </a:xfrm>
          <a:prstGeom prst="downArrow">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9" name="TextBox 8">
            <a:extLst>
              <a:ext uri="{FF2B5EF4-FFF2-40B4-BE49-F238E27FC236}">
                <a16:creationId xmlns:a16="http://schemas.microsoft.com/office/drawing/2014/main" id="{CFB8E5BE-39E8-4FF5-A0F8-ECB4233EB9D7}"/>
              </a:ext>
            </a:extLst>
          </p:cNvPr>
          <p:cNvSpPr txBox="1"/>
          <p:nvPr/>
        </p:nvSpPr>
        <p:spPr>
          <a:xfrm>
            <a:off x="7474675" y="2304407"/>
            <a:ext cx="2526664" cy="830997"/>
          </a:xfrm>
          <a:prstGeom prst="rect">
            <a:avLst/>
          </a:prstGeom>
          <a:solidFill>
            <a:srgbClr val="00B0F0"/>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INCL1</a:t>
            </a:r>
          </a:p>
          <a:p>
            <a:pPr algn="ctr"/>
            <a:r>
              <a:rPr lang="en-US" sz="1440" b="1" dirty="0">
                <a:solidFill>
                  <a:schemeClr val="bg1"/>
                </a:solidFill>
                <a:latin typeface="Arial" panose="020B0604020202020204" pitchFamily="34" charset="0"/>
                <a:cs typeface="Arial" panose="020B0604020202020204" pitchFamily="34" charset="0"/>
              </a:rPr>
              <a:t>(Rx within 60 days)</a:t>
            </a:r>
          </a:p>
          <a:p>
            <a:pPr algn="ctr"/>
            <a:r>
              <a:rPr lang="en-US" sz="1440" b="1" dirty="0">
                <a:solidFill>
                  <a:schemeClr val="bg1"/>
                </a:solidFill>
                <a:latin typeface="Arial" panose="020B0604020202020204" pitchFamily="34" charset="0"/>
                <a:cs typeface="Arial" panose="020B0604020202020204" pitchFamily="34" charset="0"/>
              </a:rPr>
              <a:t> [-60, </a:t>
            </a:r>
            <a:r>
              <a:rPr lang="en-US" sz="1440" b="1" dirty="0">
                <a:solidFill>
                  <a:srgbClr val="FF0000"/>
                </a:solidFill>
                <a:latin typeface="Arial" panose="020B0604020202020204" pitchFamily="34" charset="0"/>
                <a:cs typeface="Arial" panose="020B0604020202020204" pitchFamily="34" charset="0"/>
              </a:rPr>
              <a:t>0</a:t>
            </a:r>
            <a:r>
              <a:rPr lang="en-US" sz="1440" b="1" dirty="0">
                <a:solidFill>
                  <a:schemeClr val="bg1"/>
                </a:solidFill>
                <a:latin typeface="Arial" panose="020B0604020202020204" pitchFamily="34" charset="0"/>
                <a:cs typeface="Arial" panose="020B0604020202020204" pitchFamily="34" charset="0"/>
              </a:rPr>
              <a:t>]</a:t>
            </a:r>
          </a:p>
        </p:txBody>
      </p:sp>
      <p:sp>
        <p:nvSpPr>
          <p:cNvPr id="10" name="TextBox 9">
            <a:extLst>
              <a:ext uri="{FF2B5EF4-FFF2-40B4-BE49-F238E27FC236}">
                <a16:creationId xmlns:a16="http://schemas.microsoft.com/office/drawing/2014/main" id="{7CA4EA38-0C07-4CDA-92F3-7D6AF20927D6}"/>
              </a:ext>
            </a:extLst>
          </p:cNvPr>
          <p:cNvSpPr txBox="1"/>
          <p:nvPr/>
        </p:nvSpPr>
        <p:spPr>
          <a:xfrm>
            <a:off x="8347133" y="397273"/>
            <a:ext cx="3164648" cy="757130"/>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Cohort Entry Date</a:t>
            </a:r>
          </a:p>
          <a:p>
            <a:pPr algn="ctr"/>
            <a:r>
              <a:rPr lang="en-US" sz="1440" b="1" dirty="0">
                <a:latin typeface="Arial" panose="020B0604020202020204" pitchFamily="34" charset="0"/>
                <a:cs typeface="Arial" panose="020B0604020202020204" pitchFamily="34" charset="0"/>
              </a:rPr>
              <a:t>First Rx for dabigatran or warfarin</a:t>
            </a:r>
          </a:p>
          <a:p>
            <a:pPr algn="ctr"/>
            <a:r>
              <a:rPr lang="en-US" sz="1440" b="1" dirty="0">
                <a:latin typeface="Arial" panose="020B0604020202020204" pitchFamily="34" charset="0"/>
                <a:cs typeface="Arial" panose="020B0604020202020204" pitchFamily="34" charset="0"/>
              </a:rPr>
              <a:t>Day 0*</a:t>
            </a:r>
          </a:p>
        </p:txBody>
      </p:sp>
      <p:sp>
        <p:nvSpPr>
          <p:cNvPr id="12" name="TextBox 11">
            <a:extLst>
              <a:ext uri="{FF2B5EF4-FFF2-40B4-BE49-F238E27FC236}">
                <a16:creationId xmlns:a16="http://schemas.microsoft.com/office/drawing/2014/main" id="{ABB7CEE1-CB8F-4746-91D9-9460D40BA54F}"/>
              </a:ext>
            </a:extLst>
          </p:cNvPr>
          <p:cNvSpPr txBox="1"/>
          <p:nvPr/>
        </p:nvSpPr>
        <p:spPr>
          <a:xfrm>
            <a:off x="7535671" y="3438520"/>
            <a:ext cx="2465671" cy="1052596"/>
          </a:xfrm>
          <a:prstGeom prst="rect">
            <a:avLst/>
          </a:prstGeom>
          <a:solidFill>
            <a:srgbClr val="80ABC1"/>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EXCL1</a:t>
            </a:r>
          </a:p>
          <a:p>
            <a:pPr algn="ctr">
              <a:tabLst>
                <a:tab pos="161462" algn="l"/>
              </a:tabLst>
            </a:pPr>
            <a:r>
              <a:rPr lang="en-US" sz="1440" b="1" dirty="0">
                <a:solidFill>
                  <a:schemeClr val="bg1"/>
                </a:solidFill>
                <a:latin typeface="Arial" panose="020B0604020202020204" pitchFamily="34" charset="0"/>
                <a:cs typeface="Arial" panose="020B0604020202020204" pitchFamily="34" charset="0"/>
              </a:rPr>
              <a:t>Dispensing of both dabigatran AND warfarin</a:t>
            </a:r>
          </a:p>
          <a:p>
            <a:pPr algn="ctr"/>
            <a:r>
              <a:rPr lang="en-US" sz="1440" b="1" dirty="0">
                <a:solidFill>
                  <a:schemeClr val="bg1"/>
                </a:solidFill>
                <a:latin typeface="Arial" panose="020B0604020202020204" pitchFamily="34" charset="0"/>
                <a:cs typeface="Arial" panose="020B0604020202020204" pitchFamily="34" charset="0"/>
              </a:rPr>
              <a:t>Days [AF Dx, AF Dx + 60]</a:t>
            </a:r>
          </a:p>
        </p:txBody>
      </p:sp>
      <p:sp>
        <p:nvSpPr>
          <p:cNvPr id="13" name="TextBox 12">
            <a:extLst>
              <a:ext uri="{FF2B5EF4-FFF2-40B4-BE49-F238E27FC236}">
                <a16:creationId xmlns:a16="http://schemas.microsoft.com/office/drawing/2014/main" id="{D30D58FE-3AFB-44CA-AE3E-F314A29F2275}"/>
              </a:ext>
            </a:extLst>
          </p:cNvPr>
          <p:cNvSpPr txBox="1"/>
          <p:nvPr/>
        </p:nvSpPr>
        <p:spPr>
          <a:xfrm>
            <a:off x="10001341" y="3453135"/>
            <a:ext cx="864295" cy="1052596"/>
          </a:xfrm>
          <a:prstGeom prst="rect">
            <a:avLst/>
          </a:prstGeom>
          <a:noFill/>
          <a:ln w="28575">
            <a:solidFill>
              <a:srgbClr val="8FBAD2"/>
            </a:solidFill>
            <a:prstDash val="dash"/>
          </a:ln>
        </p:spPr>
        <p:txBody>
          <a:bodyPr wrap="square" tIns="82296" bIns="82296" rtlCol="0">
            <a:spAutoFit/>
          </a:bodyPr>
          <a:lstStyle/>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5D15C74E-E214-44B0-89DE-B40FDFC59A7D}"/>
              </a:ext>
            </a:extLst>
          </p:cNvPr>
          <p:cNvSpPr txBox="1"/>
          <p:nvPr/>
        </p:nvSpPr>
        <p:spPr>
          <a:xfrm>
            <a:off x="5423631" y="5670293"/>
            <a:ext cx="4462435" cy="830997"/>
          </a:xfrm>
          <a:prstGeom prst="rect">
            <a:avLst/>
          </a:prstGeom>
          <a:solidFill>
            <a:schemeClr val="accent1">
              <a:lumMod val="75000"/>
            </a:schemeClr>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Covariate Assessment Window</a:t>
            </a:r>
          </a:p>
          <a:p>
            <a:pPr algn="ctr"/>
            <a:r>
              <a:rPr lang="en-US" sz="1440" b="1" dirty="0">
                <a:solidFill>
                  <a:schemeClr val="bg1"/>
                </a:solidFill>
                <a:latin typeface="Arial" panose="020B0604020202020204" pitchFamily="34" charset="0"/>
                <a:cs typeface="Arial" panose="020B0604020202020204" pitchFamily="34" charset="0"/>
              </a:rPr>
              <a:t>(Baseline conditions</a:t>
            </a:r>
            <a:r>
              <a:rPr lang="en-US" sz="1440" b="1" baseline="30000" dirty="0">
                <a:solidFill>
                  <a:schemeClr val="bg1"/>
                </a:solidFill>
                <a:latin typeface="Arial" panose="020B0604020202020204" pitchFamily="34" charset="0"/>
                <a:cs typeface="Arial" panose="020B0604020202020204" pitchFamily="34" charset="0"/>
              </a:rPr>
              <a:t>b</a:t>
            </a:r>
            <a:r>
              <a:rPr lang="en-US" sz="1440" b="1" dirty="0">
                <a:solidFill>
                  <a:schemeClr val="bg1"/>
                </a:solidFill>
                <a:latin typeface="Arial" panose="020B0604020202020204" pitchFamily="34" charset="0"/>
                <a:cs typeface="Arial" panose="020B0604020202020204" pitchFamily="34" charset="0"/>
              </a:rPr>
              <a:t>)</a:t>
            </a:r>
          </a:p>
          <a:p>
            <a:pPr algn="ctr"/>
            <a:r>
              <a:rPr lang="en-US" sz="1440" b="1" dirty="0">
                <a:solidFill>
                  <a:schemeClr val="bg1"/>
                </a:solidFill>
                <a:latin typeface="Arial" panose="020B0604020202020204" pitchFamily="34" charset="0"/>
                <a:cs typeface="Arial" panose="020B0604020202020204" pitchFamily="34" charset="0"/>
              </a:rPr>
              <a:t>Days [-365, -1]</a:t>
            </a:r>
          </a:p>
        </p:txBody>
      </p:sp>
      <p:sp>
        <p:nvSpPr>
          <p:cNvPr id="15" name="TextBox 14">
            <a:extLst>
              <a:ext uri="{FF2B5EF4-FFF2-40B4-BE49-F238E27FC236}">
                <a16:creationId xmlns:a16="http://schemas.microsoft.com/office/drawing/2014/main" id="{38A19C5E-21B8-44B5-A103-9C5996DCB2A4}"/>
              </a:ext>
            </a:extLst>
          </p:cNvPr>
          <p:cNvSpPr txBox="1"/>
          <p:nvPr/>
        </p:nvSpPr>
        <p:spPr>
          <a:xfrm>
            <a:off x="9886063" y="4736152"/>
            <a:ext cx="120034" cy="387798"/>
          </a:xfrm>
          <a:prstGeom prst="rect">
            <a:avLst/>
          </a:prstGeom>
          <a:solidFill>
            <a:schemeClr val="accent1">
              <a:lumMod val="75000"/>
            </a:schemeClr>
          </a:solidFill>
        </p:spPr>
        <p:txBody>
          <a:bodyPr wrap="square" tIns="82296" bIns="82296" rtlCol="0">
            <a:spAutoFit/>
          </a:bodyPr>
          <a:lstStyle/>
          <a:p>
            <a:pPr algn="ctr"/>
            <a:endParaRPr lang="en-US" sz="1440" b="1" dirty="0">
              <a:solidFill>
                <a:schemeClr val="bg1"/>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87208B08-3803-4CBC-9CEB-85622BBB7C4F}"/>
              </a:ext>
            </a:extLst>
          </p:cNvPr>
          <p:cNvSpPr/>
          <p:nvPr/>
        </p:nvSpPr>
        <p:spPr>
          <a:xfrm>
            <a:off x="6435413" y="4709963"/>
            <a:ext cx="3264975" cy="757130"/>
          </a:xfrm>
          <a:prstGeom prst="rect">
            <a:avLst/>
          </a:prstGeom>
        </p:spPr>
        <p:txBody>
          <a:bodyPr wrap="square">
            <a:spAutoFit/>
          </a:bodyPr>
          <a:lstStyle/>
          <a:p>
            <a:pPr algn="ctr"/>
            <a:r>
              <a:rPr lang="en-US" sz="1440" b="1" dirty="0">
                <a:solidFill>
                  <a:schemeClr val="accent1">
                    <a:lumMod val="75000"/>
                  </a:schemeClr>
                </a:solidFill>
                <a:latin typeface="Arial" panose="020B0604020202020204" pitchFamily="34" charset="0"/>
                <a:cs typeface="Arial" panose="020B0604020202020204" pitchFamily="34" charset="0"/>
              </a:rPr>
              <a:t>Covariate Assessment Window</a:t>
            </a:r>
          </a:p>
          <a:p>
            <a:pPr algn="ctr"/>
            <a:r>
              <a:rPr lang="en-US" sz="1440" b="1" dirty="0">
                <a:solidFill>
                  <a:schemeClr val="accent1">
                    <a:lumMod val="75000"/>
                  </a:schemeClr>
                </a:solidFill>
                <a:latin typeface="Arial" panose="020B0604020202020204" pitchFamily="34" charset="0"/>
                <a:cs typeface="Arial" panose="020B0604020202020204" pitchFamily="34" charset="0"/>
              </a:rPr>
              <a:t>(Age, sex, race, Medicaid eligibility)</a:t>
            </a:r>
          </a:p>
          <a:p>
            <a:pPr algn="ctr"/>
            <a:r>
              <a:rPr lang="en-US" sz="1440" b="1" dirty="0">
                <a:solidFill>
                  <a:schemeClr val="accent1">
                    <a:lumMod val="75000"/>
                  </a:schemeClr>
                </a:solidFill>
                <a:latin typeface="Arial" panose="020B0604020202020204" pitchFamily="34" charset="0"/>
                <a:cs typeface="Arial" panose="020B0604020202020204" pitchFamily="34" charset="0"/>
              </a:rPr>
              <a:t>Days [0, 0]</a:t>
            </a:r>
          </a:p>
        </p:txBody>
      </p:sp>
      <p:sp>
        <p:nvSpPr>
          <p:cNvPr id="17" name="TextBox 16">
            <a:extLst>
              <a:ext uri="{FF2B5EF4-FFF2-40B4-BE49-F238E27FC236}">
                <a16:creationId xmlns:a16="http://schemas.microsoft.com/office/drawing/2014/main" id="{7B2670E4-EEA5-40FC-839A-BBE8240E619A}"/>
              </a:ext>
            </a:extLst>
          </p:cNvPr>
          <p:cNvSpPr txBox="1"/>
          <p:nvPr/>
        </p:nvSpPr>
        <p:spPr>
          <a:xfrm>
            <a:off x="9873536" y="7681477"/>
            <a:ext cx="3519500" cy="609398"/>
          </a:xfrm>
          <a:prstGeom prst="rect">
            <a:avLst/>
          </a:prstGeom>
          <a:pattFill prst="wdDnDiag">
            <a:fgClr>
              <a:srgbClr val="00B050"/>
            </a:fgClr>
            <a:bgClr>
              <a:schemeClr val="bg1"/>
            </a:bgClr>
          </a:pattFill>
          <a:ln>
            <a:solidFill>
              <a:srgbClr val="00B050"/>
            </a:solidFill>
          </a:ln>
        </p:spPr>
        <p:txBody>
          <a:bodyPr wrap="square" tIns="82296" bIns="82296" rtlCol="0">
            <a:spAutoFit/>
          </a:bodyPr>
          <a:lstStyle/>
          <a:p>
            <a:pPr algn="ctr"/>
            <a:r>
              <a:rPr lang="en-US" sz="1440" b="1" dirty="0">
                <a:solidFill>
                  <a:srgbClr val="002060"/>
                </a:solidFill>
                <a:latin typeface="Arial" panose="020B0604020202020204" pitchFamily="34" charset="0"/>
                <a:cs typeface="Arial" panose="020B0604020202020204" pitchFamily="34" charset="0"/>
              </a:rPr>
              <a:t>Follow-up Window</a:t>
            </a:r>
          </a:p>
          <a:p>
            <a:pPr algn="ctr"/>
            <a:r>
              <a:rPr lang="en-US" sz="1440" b="1" dirty="0">
                <a:solidFill>
                  <a:srgbClr val="002060"/>
                </a:solidFill>
                <a:latin typeface="Arial" panose="020B0604020202020204" pitchFamily="34" charset="0"/>
                <a:cs typeface="Arial" panose="020B0604020202020204" pitchFamily="34" charset="0"/>
              </a:rPr>
              <a:t>Days [0, Censor</a:t>
            </a:r>
            <a:r>
              <a:rPr lang="en-US" sz="1440" b="1" baseline="30000" dirty="0">
                <a:solidFill>
                  <a:srgbClr val="002060"/>
                </a:solidFill>
                <a:latin typeface="Arial" panose="020B0604020202020204" pitchFamily="34" charset="0"/>
                <a:cs typeface="Arial" panose="020B0604020202020204" pitchFamily="34" charset="0"/>
              </a:rPr>
              <a:t>d</a:t>
            </a:r>
            <a:r>
              <a:rPr lang="en-US" sz="1440" b="1" dirty="0">
                <a:solidFill>
                  <a:srgbClr val="002060"/>
                </a:solidFill>
                <a:latin typeface="Arial" panose="020B0604020202020204" pitchFamily="34" charset="0"/>
                <a:cs typeface="Arial" panose="020B0604020202020204" pitchFamily="34" charset="0"/>
              </a:rPr>
              <a:t>]</a:t>
            </a:r>
          </a:p>
        </p:txBody>
      </p:sp>
      <p:sp>
        <p:nvSpPr>
          <p:cNvPr id="18" name="TextBox 17">
            <a:extLst>
              <a:ext uri="{FF2B5EF4-FFF2-40B4-BE49-F238E27FC236}">
                <a16:creationId xmlns:a16="http://schemas.microsoft.com/office/drawing/2014/main" id="{4E752E84-0FD0-497F-9E2E-98B905AFD327}"/>
              </a:ext>
            </a:extLst>
          </p:cNvPr>
          <p:cNvSpPr txBox="1"/>
          <p:nvPr/>
        </p:nvSpPr>
        <p:spPr>
          <a:xfrm>
            <a:off x="10729052" y="7689482"/>
            <a:ext cx="1782796" cy="584775"/>
          </a:xfrm>
          <a:prstGeom prst="rect">
            <a:avLst/>
          </a:prstGeom>
          <a:solidFill>
            <a:schemeClr val="bg1"/>
          </a:solidFill>
        </p:spPr>
        <p:txBody>
          <a:bodyPr wrap="none" rtlCol="0" anchor="ctr">
            <a:spAutoFit/>
          </a:bodyPr>
          <a:lstStyle/>
          <a:p>
            <a:pPr algn="ctr"/>
            <a:r>
              <a:rPr lang="en-US" sz="1600" b="1" dirty="0"/>
              <a:t>Follow up Window</a:t>
            </a:r>
          </a:p>
          <a:p>
            <a:pPr algn="ctr"/>
            <a:r>
              <a:rPr lang="en-US" sz="1600" b="1" dirty="0"/>
              <a:t>Days [0, Censor</a:t>
            </a:r>
            <a:r>
              <a:rPr lang="en-US" sz="1600" b="1" baseline="30000" dirty="0"/>
              <a:t>c</a:t>
            </a:r>
            <a:r>
              <a:rPr lang="en-US" sz="1600" b="1" dirty="0"/>
              <a:t>]</a:t>
            </a:r>
          </a:p>
        </p:txBody>
      </p:sp>
      <p:sp>
        <p:nvSpPr>
          <p:cNvPr id="19" name="TextBox 18">
            <a:extLst>
              <a:ext uri="{FF2B5EF4-FFF2-40B4-BE49-F238E27FC236}">
                <a16:creationId xmlns:a16="http://schemas.microsoft.com/office/drawing/2014/main" id="{573FC16E-880A-4A6F-AFF0-168B2BF9CD02}"/>
              </a:ext>
            </a:extLst>
          </p:cNvPr>
          <p:cNvSpPr txBox="1"/>
          <p:nvPr/>
        </p:nvSpPr>
        <p:spPr>
          <a:xfrm>
            <a:off x="5094779" y="9343275"/>
            <a:ext cx="10493412" cy="1837426"/>
          </a:xfrm>
          <a:prstGeom prst="rect">
            <a:avLst/>
          </a:prstGeom>
          <a:noFill/>
        </p:spPr>
        <p:txBody>
          <a:bodyPr wrap="square" rtlCol="0">
            <a:spAutoFit/>
          </a:bodyPr>
          <a:lstStyle/>
          <a:p>
            <a:pPr marL="308632" indent="-308632">
              <a:buAutoNum type="alphaLcPeriod"/>
            </a:pPr>
            <a:r>
              <a:rPr lang="en-US" sz="1620" dirty="0"/>
              <a:t>Atrial Fibrillation (AF) was defined as having 1 inpatient or 2 outpatient claims with primary or secondary diagnosis position of ICD-9 code 427.31.</a:t>
            </a:r>
          </a:p>
          <a:p>
            <a:pPr marL="308632" indent="-308632">
              <a:buAutoNum type="alphaLcPeriod"/>
            </a:pPr>
            <a:r>
              <a:rPr lang="en-US" sz="1620" dirty="0"/>
              <a:t>Baseline conditions included: Metastatic cancer, CHADS2 score, Chronic kidney disease, Hypertension, Previous stroke or TIA, Acute MI, Diabetes, Congestive heart failure, Acquired hypothyroidism, History of bleeding, History of hospitalization, # of CMS priority comorbidities categorical, Use of NSAIDs, and Use of antiplatelets. </a:t>
            </a:r>
          </a:p>
          <a:p>
            <a:pPr marL="308632" indent="-308632">
              <a:buAutoNum type="alphaLcPeriod"/>
            </a:pPr>
            <a:r>
              <a:rPr lang="en-US" sz="1620" dirty="0"/>
              <a:t>Earliest of: discontinuation of initial drug, switching of study drugs, death, end of study period (12/31/11), disenrollment.</a:t>
            </a:r>
          </a:p>
        </p:txBody>
      </p:sp>
      <p:sp>
        <p:nvSpPr>
          <p:cNvPr id="20" name="TextBox 19">
            <a:extLst>
              <a:ext uri="{FF2B5EF4-FFF2-40B4-BE49-F238E27FC236}">
                <a16:creationId xmlns:a16="http://schemas.microsoft.com/office/drawing/2014/main" id="{47540FC3-0026-4BE0-BCC2-9D02607CEB2C}"/>
              </a:ext>
            </a:extLst>
          </p:cNvPr>
          <p:cNvSpPr txBox="1"/>
          <p:nvPr/>
        </p:nvSpPr>
        <p:spPr>
          <a:xfrm>
            <a:off x="10001341" y="6635394"/>
            <a:ext cx="4462435" cy="830997"/>
          </a:xfrm>
          <a:prstGeom prst="rect">
            <a:avLst/>
          </a:prstGeom>
          <a:gradFill flip="none" rotWithShape="1">
            <a:gsLst>
              <a:gs pos="0">
                <a:schemeClr val="accent1">
                  <a:lumMod val="75000"/>
                </a:schemeClr>
              </a:gs>
              <a:gs pos="50000">
                <a:schemeClr val="accent1">
                  <a:lumMod val="60000"/>
                  <a:lumOff val="40000"/>
                </a:schemeClr>
              </a:gs>
              <a:gs pos="100000">
                <a:schemeClr val="accent1">
                  <a:lumMod val="75000"/>
                  <a:tint val="23500"/>
                  <a:satMod val="160000"/>
                </a:schemeClr>
              </a:gs>
            </a:gsLst>
            <a:lin ang="0" scaled="1"/>
            <a:tileRect/>
          </a:gra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Covariate Assessment Window</a:t>
            </a:r>
          </a:p>
          <a:p>
            <a:pPr algn="ctr"/>
            <a:r>
              <a:rPr lang="en-US" sz="1440" b="1" dirty="0">
                <a:solidFill>
                  <a:schemeClr val="bg1"/>
                </a:solidFill>
                <a:latin typeface="Arial" panose="020B0604020202020204" pitchFamily="34" charset="0"/>
                <a:cs typeface="Arial" panose="020B0604020202020204" pitchFamily="34" charset="0"/>
              </a:rPr>
              <a:t>(NSAIDs, antiplatelets)</a:t>
            </a:r>
          </a:p>
          <a:p>
            <a:pPr algn="ctr"/>
            <a:r>
              <a:rPr lang="en-US" sz="1440" b="1" dirty="0">
                <a:solidFill>
                  <a:schemeClr val="bg1"/>
                </a:solidFill>
                <a:latin typeface="Arial" panose="020B0604020202020204" pitchFamily="34" charset="0"/>
                <a:cs typeface="Arial" panose="020B0604020202020204" pitchFamily="34" charset="0"/>
              </a:rPr>
              <a:t>Days [1, </a:t>
            </a:r>
            <a:r>
              <a:rPr lang="en-US" sz="1440" b="1" dirty="0">
                <a:solidFill>
                  <a:srgbClr val="FF0000"/>
                </a:solidFill>
                <a:latin typeface="Arial" panose="020B0604020202020204" pitchFamily="34" charset="0"/>
                <a:cs typeface="Arial" panose="020B0604020202020204" pitchFamily="34" charset="0"/>
              </a:rPr>
              <a:t>?</a:t>
            </a:r>
            <a:r>
              <a:rPr lang="en-US" sz="1440" b="1" dirty="0">
                <a:solidFill>
                  <a:schemeClr val="bg1"/>
                </a:solidFill>
                <a:latin typeface="Arial" panose="020B0604020202020204" pitchFamily="34" charset="0"/>
                <a:cs typeface="Arial" panose="020B0604020202020204" pitchFamily="34" charset="0"/>
              </a:rPr>
              <a:t>]</a:t>
            </a:r>
          </a:p>
        </p:txBody>
      </p:sp>
      <p:sp>
        <p:nvSpPr>
          <p:cNvPr id="2" name="TextBox 1">
            <a:extLst>
              <a:ext uri="{FF2B5EF4-FFF2-40B4-BE49-F238E27FC236}">
                <a16:creationId xmlns:a16="http://schemas.microsoft.com/office/drawing/2014/main" id="{C4A01982-D676-4203-91BA-05277A4E1FC5}"/>
              </a:ext>
            </a:extLst>
          </p:cNvPr>
          <p:cNvSpPr txBox="1"/>
          <p:nvPr/>
        </p:nvSpPr>
        <p:spPr>
          <a:xfrm>
            <a:off x="10433485" y="1249740"/>
            <a:ext cx="5036956" cy="646331"/>
          </a:xfrm>
          <a:prstGeom prst="rect">
            <a:avLst/>
          </a:prstGeom>
          <a:noFill/>
        </p:spPr>
        <p:txBody>
          <a:bodyPr wrap="none" rtlCol="0">
            <a:spAutoFit/>
          </a:bodyPr>
          <a:lstStyle/>
          <a:p>
            <a:r>
              <a:rPr lang="en-US" sz="3600" dirty="0">
                <a:solidFill>
                  <a:srgbClr val="C00000"/>
                </a:solidFill>
                <a:latin typeface="Franklin Gothic Book" panose="020B0503020102020204" pitchFamily="34" charset="0"/>
              </a:rPr>
              <a:t>Notice anything missing?</a:t>
            </a:r>
          </a:p>
        </p:txBody>
      </p:sp>
      <p:sp>
        <p:nvSpPr>
          <p:cNvPr id="22" name="TextBox 21">
            <a:extLst>
              <a:ext uri="{FF2B5EF4-FFF2-40B4-BE49-F238E27FC236}">
                <a16:creationId xmlns:a16="http://schemas.microsoft.com/office/drawing/2014/main" id="{30B2D1E8-346E-4ECE-B9EA-605CE4508637}"/>
              </a:ext>
            </a:extLst>
          </p:cNvPr>
          <p:cNvSpPr txBox="1"/>
          <p:nvPr/>
        </p:nvSpPr>
        <p:spPr>
          <a:xfrm>
            <a:off x="205987" y="83487"/>
            <a:ext cx="5894178" cy="523220"/>
          </a:xfrm>
          <a:prstGeom prst="rect">
            <a:avLst/>
          </a:prstGeom>
          <a:noFill/>
        </p:spPr>
        <p:txBody>
          <a:bodyPr wrap="none" rtlCol="0">
            <a:spAutoFit/>
          </a:bodyPr>
          <a:lstStyle/>
          <a:p>
            <a:r>
              <a:rPr lang="en-US" sz="2800" b="1" dirty="0">
                <a:solidFill>
                  <a:srgbClr val="002060"/>
                </a:solidFill>
                <a:latin typeface="Franklin Gothic Book" panose="020B0503020102020204" pitchFamily="34" charset="0"/>
              </a:rPr>
              <a:t>Example from JAMA Internal Medicine</a:t>
            </a:r>
          </a:p>
        </p:txBody>
      </p:sp>
      <p:sp>
        <p:nvSpPr>
          <p:cNvPr id="23" name="Rectangle 22">
            <a:extLst>
              <a:ext uri="{FF2B5EF4-FFF2-40B4-BE49-F238E27FC236}">
                <a16:creationId xmlns:a16="http://schemas.microsoft.com/office/drawing/2014/main" id="{6038D5C6-9996-4187-804A-2486008D86DE}"/>
              </a:ext>
            </a:extLst>
          </p:cNvPr>
          <p:cNvSpPr/>
          <p:nvPr/>
        </p:nvSpPr>
        <p:spPr>
          <a:xfrm>
            <a:off x="10865636" y="4741820"/>
            <a:ext cx="8587285" cy="1569660"/>
          </a:xfrm>
          <a:prstGeom prst="rect">
            <a:avLst/>
          </a:prstGeom>
        </p:spPr>
        <p:txBody>
          <a:bodyPr wrap="square">
            <a:spAutoFit/>
          </a:bodyPr>
          <a:lstStyle/>
          <a:p>
            <a:r>
              <a:rPr lang="en-US" sz="2400" dirty="0">
                <a:latin typeface="GuardianTextEgypGR-Regular"/>
              </a:rPr>
              <a:t>“We defined the use of NSAIDs as having at least one prescription for [NSAIDs]</a:t>
            </a:r>
            <a:r>
              <a:rPr lang="pt-BR" sz="2400" dirty="0">
                <a:latin typeface="GuardianTextEgypGR-Regular"/>
              </a:rPr>
              <a:t> </a:t>
            </a:r>
            <a:r>
              <a:rPr lang="en-US" sz="2400" dirty="0">
                <a:solidFill>
                  <a:srgbClr val="FF0000"/>
                </a:solidFill>
                <a:latin typeface="GuardianTextEgypGR-Regular"/>
              </a:rPr>
              <a:t>after</a:t>
            </a:r>
            <a:r>
              <a:rPr lang="en-US" sz="2400" dirty="0">
                <a:latin typeface="GuardianTextEgypGR-Regular"/>
              </a:rPr>
              <a:t> treatment initiation. </a:t>
            </a:r>
            <a:r>
              <a:rPr lang="en-US" sz="2400" dirty="0"/>
              <a:t>Use of antiplatelet agents was defined as having at least one pharmacy claim … </a:t>
            </a:r>
            <a:r>
              <a:rPr lang="en-US" sz="2400" dirty="0">
                <a:solidFill>
                  <a:srgbClr val="FF0000"/>
                </a:solidFill>
              </a:rPr>
              <a:t>after</a:t>
            </a:r>
            <a:r>
              <a:rPr lang="en-US" sz="2400" dirty="0"/>
              <a:t> treatment initiation.”</a:t>
            </a:r>
          </a:p>
        </p:txBody>
      </p:sp>
    </p:spTree>
    <p:extLst>
      <p:ext uri="{BB962C8B-B14F-4D97-AF65-F5344CB8AC3E}">
        <p14:creationId xmlns:p14="http://schemas.microsoft.com/office/powerpoint/2010/main" val="3646738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7" name="Straight Connector 76">
            <a:extLst>
              <a:ext uri="{FF2B5EF4-FFF2-40B4-BE49-F238E27FC236}">
                <a16:creationId xmlns:a16="http://schemas.microsoft.com/office/drawing/2014/main" id="{98D487A6-5822-FC45-9C90-F34259AB69C5}"/>
              </a:ext>
            </a:extLst>
          </p:cNvPr>
          <p:cNvCxnSpPr>
            <a:cxnSpLocks/>
          </p:cNvCxnSpPr>
          <p:nvPr/>
        </p:nvCxnSpPr>
        <p:spPr>
          <a:xfrm>
            <a:off x="4945152" y="9144013"/>
            <a:ext cx="10787269" cy="0"/>
          </a:xfrm>
          <a:prstGeom prst="line">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5FABDB67-FC5E-DE43-A656-057E76DA0F1A}"/>
              </a:ext>
            </a:extLst>
          </p:cNvPr>
          <p:cNvSpPr txBox="1"/>
          <p:nvPr/>
        </p:nvSpPr>
        <p:spPr>
          <a:xfrm>
            <a:off x="14871669" y="9153695"/>
            <a:ext cx="610936" cy="313932"/>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Time</a:t>
            </a:r>
          </a:p>
        </p:txBody>
      </p:sp>
      <p:sp>
        <p:nvSpPr>
          <p:cNvPr id="27" name="Down Arrow 157">
            <a:extLst>
              <a:ext uri="{FF2B5EF4-FFF2-40B4-BE49-F238E27FC236}">
                <a16:creationId xmlns:a16="http://schemas.microsoft.com/office/drawing/2014/main" id="{C0AA9B88-F359-4C73-9097-F8C99D56E346}"/>
              </a:ext>
            </a:extLst>
          </p:cNvPr>
          <p:cNvSpPr/>
          <p:nvPr/>
        </p:nvSpPr>
        <p:spPr>
          <a:xfrm>
            <a:off x="7474673" y="1353083"/>
            <a:ext cx="182880" cy="7830599"/>
          </a:xfrm>
          <a:prstGeom prst="downArrow">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28" name="TextBox 27">
            <a:extLst>
              <a:ext uri="{FF2B5EF4-FFF2-40B4-BE49-F238E27FC236}">
                <a16:creationId xmlns:a16="http://schemas.microsoft.com/office/drawing/2014/main" id="{0667F230-00EC-4B97-8150-09E7D870EC77}"/>
              </a:ext>
            </a:extLst>
          </p:cNvPr>
          <p:cNvSpPr txBox="1"/>
          <p:nvPr/>
        </p:nvSpPr>
        <p:spPr>
          <a:xfrm>
            <a:off x="6568382" y="483597"/>
            <a:ext cx="2017984" cy="757130"/>
          </a:xfrm>
          <a:prstGeom prst="rect">
            <a:avLst/>
          </a:prstGeom>
          <a:noFill/>
        </p:spPr>
        <p:txBody>
          <a:bodyPr wrap="square" rtlCol="0">
            <a:spAutoFit/>
          </a:bodyPr>
          <a:lstStyle/>
          <a:p>
            <a:pPr algn="ctr"/>
            <a:r>
              <a:rPr lang="en-US" sz="1440" b="1" dirty="0">
                <a:latin typeface="Arial" panose="020B0604020202020204" pitchFamily="34" charset="0"/>
                <a:cs typeface="Arial" panose="020B0604020202020204" pitchFamily="34" charset="0"/>
              </a:rPr>
              <a:t>New Atrial Fibrillation</a:t>
            </a:r>
            <a:r>
              <a:rPr lang="en-US" sz="1440" b="1" baseline="30000" dirty="0">
                <a:latin typeface="Arial" panose="020B0604020202020204" pitchFamily="34" charset="0"/>
                <a:cs typeface="Arial" panose="020B0604020202020204" pitchFamily="34" charset="0"/>
              </a:rPr>
              <a:t>a</a:t>
            </a:r>
            <a:r>
              <a:rPr lang="en-US" sz="1440" b="1" dirty="0">
                <a:latin typeface="Arial" panose="020B0604020202020204" pitchFamily="34" charset="0"/>
                <a:cs typeface="Arial" panose="020B0604020202020204" pitchFamily="34" charset="0"/>
              </a:rPr>
              <a:t> Diagnosis</a:t>
            </a:r>
          </a:p>
        </p:txBody>
      </p:sp>
      <p:sp>
        <p:nvSpPr>
          <p:cNvPr id="8" name="Down Arrow 157">
            <a:extLst>
              <a:ext uri="{FF2B5EF4-FFF2-40B4-BE49-F238E27FC236}">
                <a16:creationId xmlns:a16="http://schemas.microsoft.com/office/drawing/2014/main" id="{A4A835CD-A05B-4129-8EEE-F8BE55C5C43C}"/>
              </a:ext>
            </a:extLst>
          </p:cNvPr>
          <p:cNvSpPr/>
          <p:nvPr/>
        </p:nvSpPr>
        <p:spPr>
          <a:xfrm>
            <a:off x="9777372" y="1240727"/>
            <a:ext cx="311883" cy="7903286"/>
          </a:xfrm>
          <a:prstGeom prst="downArrow">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296" tIns="41148" rIns="82296" bIns="41148" numCol="1" spcCol="0" rtlCol="0" fromWordArt="0" anchor="ctr" anchorCtr="0" forceAA="0" compatLnSpc="1">
            <a:prstTxWarp prst="textNoShape">
              <a:avLst/>
            </a:prstTxWarp>
            <a:noAutofit/>
          </a:bodyPr>
          <a:lstStyle/>
          <a:p>
            <a:pPr algn="ctr"/>
            <a:endParaRPr lang="en-US" sz="1620" dirty="0"/>
          </a:p>
        </p:txBody>
      </p:sp>
      <p:sp>
        <p:nvSpPr>
          <p:cNvPr id="9" name="TextBox 8">
            <a:extLst>
              <a:ext uri="{FF2B5EF4-FFF2-40B4-BE49-F238E27FC236}">
                <a16:creationId xmlns:a16="http://schemas.microsoft.com/office/drawing/2014/main" id="{CFB8E5BE-39E8-4FF5-A0F8-ECB4233EB9D7}"/>
              </a:ext>
            </a:extLst>
          </p:cNvPr>
          <p:cNvSpPr txBox="1"/>
          <p:nvPr/>
        </p:nvSpPr>
        <p:spPr>
          <a:xfrm>
            <a:off x="7474675" y="2304407"/>
            <a:ext cx="2526664" cy="830997"/>
          </a:xfrm>
          <a:prstGeom prst="rect">
            <a:avLst/>
          </a:prstGeom>
          <a:solidFill>
            <a:srgbClr val="00B0F0"/>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INCL1</a:t>
            </a:r>
          </a:p>
          <a:p>
            <a:pPr algn="ctr"/>
            <a:r>
              <a:rPr lang="en-US" sz="1440" b="1" dirty="0">
                <a:solidFill>
                  <a:schemeClr val="bg1"/>
                </a:solidFill>
                <a:latin typeface="Arial" panose="020B0604020202020204" pitchFamily="34" charset="0"/>
                <a:cs typeface="Arial" panose="020B0604020202020204" pitchFamily="34" charset="0"/>
              </a:rPr>
              <a:t>(Rx within 60 days)</a:t>
            </a:r>
          </a:p>
          <a:p>
            <a:pPr algn="ctr"/>
            <a:r>
              <a:rPr lang="en-US" sz="1440" b="1" dirty="0">
                <a:solidFill>
                  <a:schemeClr val="bg1"/>
                </a:solidFill>
                <a:latin typeface="Arial" panose="020B0604020202020204" pitchFamily="34" charset="0"/>
                <a:cs typeface="Arial" panose="020B0604020202020204" pitchFamily="34" charset="0"/>
              </a:rPr>
              <a:t> [-60, </a:t>
            </a:r>
            <a:r>
              <a:rPr lang="en-US" sz="1440" b="1" dirty="0">
                <a:solidFill>
                  <a:srgbClr val="FF0000"/>
                </a:solidFill>
                <a:latin typeface="Arial" panose="020B0604020202020204" pitchFamily="34" charset="0"/>
                <a:cs typeface="Arial" panose="020B0604020202020204" pitchFamily="34" charset="0"/>
              </a:rPr>
              <a:t>0</a:t>
            </a:r>
            <a:r>
              <a:rPr lang="en-US" sz="1440" b="1" dirty="0">
                <a:solidFill>
                  <a:schemeClr val="bg1"/>
                </a:solidFill>
                <a:latin typeface="Arial" panose="020B0604020202020204" pitchFamily="34" charset="0"/>
                <a:cs typeface="Arial" panose="020B0604020202020204" pitchFamily="34" charset="0"/>
              </a:rPr>
              <a:t>]</a:t>
            </a:r>
          </a:p>
        </p:txBody>
      </p:sp>
      <p:sp>
        <p:nvSpPr>
          <p:cNvPr id="10" name="TextBox 9">
            <a:extLst>
              <a:ext uri="{FF2B5EF4-FFF2-40B4-BE49-F238E27FC236}">
                <a16:creationId xmlns:a16="http://schemas.microsoft.com/office/drawing/2014/main" id="{7CA4EA38-0C07-4CDA-92F3-7D6AF20927D6}"/>
              </a:ext>
            </a:extLst>
          </p:cNvPr>
          <p:cNvSpPr txBox="1"/>
          <p:nvPr/>
        </p:nvSpPr>
        <p:spPr>
          <a:xfrm>
            <a:off x="8347133" y="397273"/>
            <a:ext cx="3164648" cy="757130"/>
          </a:xfrm>
          <a:prstGeom prst="rect">
            <a:avLst/>
          </a:prstGeom>
          <a:noFill/>
        </p:spPr>
        <p:txBody>
          <a:bodyPr wrap="none" rtlCol="0">
            <a:spAutoFit/>
          </a:bodyPr>
          <a:lstStyle/>
          <a:p>
            <a:pPr algn="ctr"/>
            <a:r>
              <a:rPr lang="en-US" sz="1440" b="1" dirty="0">
                <a:latin typeface="Arial" panose="020B0604020202020204" pitchFamily="34" charset="0"/>
                <a:cs typeface="Arial" panose="020B0604020202020204" pitchFamily="34" charset="0"/>
              </a:rPr>
              <a:t>Cohort Entry Date</a:t>
            </a:r>
          </a:p>
          <a:p>
            <a:pPr algn="ctr"/>
            <a:r>
              <a:rPr lang="en-US" sz="1440" b="1" dirty="0">
                <a:latin typeface="Arial" panose="020B0604020202020204" pitchFamily="34" charset="0"/>
                <a:cs typeface="Arial" panose="020B0604020202020204" pitchFamily="34" charset="0"/>
              </a:rPr>
              <a:t>First Rx for dabigatran or warfarin</a:t>
            </a:r>
          </a:p>
          <a:p>
            <a:pPr algn="ctr"/>
            <a:r>
              <a:rPr lang="en-US" sz="1440" b="1" dirty="0">
                <a:latin typeface="Arial" panose="020B0604020202020204" pitchFamily="34" charset="0"/>
                <a:cs typeface="Arial" panose="020B0604020202020204" pitchFamily="34" charset="0"/>
              </a:rPr>
              <a:t>Day 0*</a:t>
            </a:r>
          </a:p>
        </p:txBody>
      </p:sp>
      <p:sp>
        <p:nvSpPr>
          <p:cNvPr id="12" name="TextBox 11">
            <a:extLst>
              <a:ext uri="{FF2B5EF4-FFF2-40B4-BE49-F238E27FC236}">
                <a16:creationId xmlns:a16="http://schemas.microsoft.com/office/drawing/2014/main" id="{ABB7CEE1-CB8F-4746-91D9-9460D40BA54F}"/>
              </a:ext>
            </a:extLst>
          </p:cNvPr>
          <p:cNvSpPr txBox="1"/>
          <p:nvPr/>
        </p:nvSpPr>
        <p:spPr>
          <a:xfrm>
            <a:off x="7535671" y="3438520"/>
            <a:ext cx="2465671" cy="1052596"/>
          </a:xfrm>
          <a:prstGeom prst="rect">
            <a:avLst/>
          </a:prstGeom>
          <a:solidFill>
            <a:srgbClr val="80ABC1"/>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EXCL1</a:t>
            </a:r>
          </a:p>
          <a:p>
            <a:pPr algn="ctr">
              <a:tabLst>
                <a:tab pos="161462" algn="l"/>
              </a:tabLst>
            </a:pPr>
            <a:r>
              <a:rPr lang="en-US" sz="1440" b="1" dirty="0">
                <a:solidFill>
                  <a:schemeClr val="bg1"/>
                </a:solidFill>
                <a:latin typeface="Arial" panose="020B0604020202020204" pitchFamily="34" charset="0"/>
                <a:cs typeface="Arial" panose="020B0604020202020204" pitchFamily="34" charset="0"/>
              </a:rPr>
              <a:t>Dispensing of both dabigatran AND warfarin</a:t>
            </a:r>
          </a:p>
          <a:p>
            <a:pPr algn="ctr"/>
            <a:r>
              <a:rPr lang="en-US" sz="1440" b="1" dirty="0">
                <a:solidFill>
                  <a:schemeClr val="bg1"/>
                </a:solidFill>
                <a:latin typeface="Arial" panose="020B0604020202020204" pitchFamily="34" charset="0"/>
                <a:cs typeface="Arial" panose="020B0604020202020204" pitchFamily="34" charset="0"/>
              </a:rPr>
              <a:t>Days [AF Dx, AF Dx + 60]</a:t>
            </a:r>
          </a:p>
        </p:txBody>
      </p:sp>
      <p:sp>
        <p:nvSpPr>
          <p:cNvPr id="13" name="TextBox 12">
            <a:extLst>
              <a:ext uri="{FF2B5EF4-FFF2-40B4-BE49-F238E27FC236}">
                <a16:creationId xmlns:a16="http://schemas.microsoft.com/office/drawing/2014/main" id="{D30D58FE-3AFB-44CA-AE3E-F314A29F2275}"/>
              </a:ext>
            </a:extLst>
          </p:cNvPr>
          <p:cNvSpPr txBox="1"/>
          <p:nvPr/>
        </p:nvSpPr>
        <p:spPr>
          <a:xfrm>
            <a:off x="10001341" y="3453135"/>
            <a:ext cx="864295" cy="1052596"/>
          </a:xfrm>
          <a:prstGeom prst="rect">
            <a:avLst/>
          </a:prstGeom>
          <a:noFill/>
          <a:ln w="28575">
            <a:solidFill>
              <a:srgbClr val="8FBAD2"/>
            </a:solidFill>
            <a:prstDash val="dash"/>
          </a:ln>
        </p:spPr>
        <p:txBody>
          <a:bodyPr wrap="square" tIns="82296" bIns="82296" rtlCol="0">
            <a:spAutoFit/>
          </a:bodyPr>
          <a:lstStyle/>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a:p>
            <a:pPr algn="ctr"/>
            <a:endParaRPr lang="en-US" sz="1440" b="1" dirty="0">
              <a:solidFill>
                <a:schemeClr val="bg1"/>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5D15C74E-E214-44B0-89DE-B40FDFC59A7D}"/>
              </a:ext>
            </a:extLst>
          </p:cNvPr>
          <p:cNvSpPr txBox="1"/>
          <p:nvPr/>
        </p:nvSpPr>
        <p:spPr>
          <a:xfrm>
            <a:off x="5423631" y="5670293"/>
            <a:ext cx="4462435" cy="830997"/>
          </a:xfrm>
          <a:prstGeom prst="rect">
            <a:avLst/>
          </a:prstGeom>
          <a:solidFill>
            <a:schemeClr val="accent1">
              <a:lumMod val="75000"/>
            </a:schemeClr>
          </a:soli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Covariate Assessment Window</a:t>
            </a:r>
          </a:p>
          <a:p>
            <a:pPr algn="ctr"/>
            <a:r>
              <a:rPr lang="en-US" sz="1440" b="1" dirty="0">
                <a:solidFill>
                  <a:schemeClr val="bg1"/>
                </a:solidFill>
                <a:latin typeface="Arial" panose="020B0604020202020204" pitchFamily="34" charset="0"/>
                <a:cs typeface="Arial" panose="020B0604020202020204" pitchFamily="34" charset="0"/>
              </a:rPr>
              <a:t>(Baseline conditions</a:t>
            </a:r>
            <a:r>
              <a:rPr lang="en-US" sz="1440" b="1" baseline="30000" dirty="0">
                <a:solidFill>
                  <a:schemeClr val="bg1"/>
                </a:solidFill>
                <a:latin typeface="Arial" panose="020B0604020202020204" pitchFamily="34" charset="0"/>
                <a:cs typeface="Arial" panose="020B0604020202020204" pitchFamily="34" charset="0"/>
              </a:rPr>
              <a:t>b</a:t>
            </a:r>
            <a:r>
              <a:rPr lang="en-US" sz="1440" b="1" dirty="0">
                <a:solidFill>
                  <a:schemeClr val="bg1"/>
                </a:solidFill>
                <a:latin typeface="Arial" panose="020B0604020202020204" pitchFamily="34" charset="0"/>
                <a:cs typeface="Arial" panose="020B0604020202020204" pitchFamily="34" charset="0"/>
              </a:rPr>
              <a:t>)</a:t>
            </a:r>
          </a:p>
          <a:p>
            <a:pPr algn="ctr"/>
            <a:r>
              <a:rPr lang="en-US" sz="1440" b="1" dirty="0">
                <a:solidFill>
                  <a:schemeClr val="bg1"/>
                </a:solidFill>
                <a:latin typeface="Arial" panose="020B0604020202020204" pitchFamily="34" charset="0"/>
                <a:cs typeface="Arial" panose="020B0604020202020204" pitchFamily="34" charset="0"/>
              </a:rPr>
              <a:t>Days [-365, -1]</a:t>
            </a:r>
          </a:p>
        </p:txBody>
      </p:sp>
      <p:sp>
        <p:nvSpPr>
          <p:cNvPr id="15" name="TextBox 14">
            <a:extLst>
              <a:ext uri="{FF2B5EF4-FFF2-40B4-BE49-F238E27FC236}">
                <a16:creationId xmlns:a16="http://schemas.microsoft.com/office/drawing/2014/main" id="{38A19C5E-21B8-44B5-A103-9C5996DCB2A4}"/>
              </a:ext>
            </a:extLst>
          </p:cNvPr>
          <p:cNvSpPr txBox="1"/>
          <p:nvPr/>
        </p:nvSpPr>
        <p:spPr>
          <a:xfrm>
            <a:off x="9886063" y="4736152"/>
            <a:ext cx="120034" cy="387798"/>
          </a:xfrm>
          <a:prstGeom prst="rect">
            <a:avLst/>
          </a:prstGeom>
          <a:solidFill>
            <a:schemeClr val="accent1">
              <a:lumMod val="75000"/>
            </a:schemeClr>
          </a:solidFill>
        </p:spPr>
        <p:txBody>
          <a:bodyPr wrap="square" tIns="82296" bIns="82296" rtlCol="0">
            <a:spAutoFit/>
          </a:bodyPr>
          <a:lstStyle/>
          <a:p>
            <a:pPr algn="ctr"/>
            <a:endParaRPr lang="en-US" sz="1440" b="1" dirty="0">
              <a:solidFill>
                <a:schemeClr val="bg1"/>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87208B08-3803-4CBC-9CEB-85622BBB7C4F}"/>
              </a:ext>
            </a:extLst>
          </p:cNvPr>
          <p:cNvSpPr/>
          <p:nvPr/>
        </p:nvSpPr>
        <p:spPr>
          <a:xfrm>
            <a:off x="6435413" y="4709963"/>
            <a:ext cx="3264975" cy="757130"/>
          </a:xfrm>
          <a:prstGeom prst="rect">
            <a:avLst/>
          </a:prstGeom>
        </p:spPr>
        <p:txBody>
          <a:bodyPr wrap="square">
            <a:spAutoFit/>
          </a:bodyPr>
          <a:lstStyle/>
          <a:p>
            <a:pPr algn="ctr"/>
            <a:r>
              <a:rPr lang="en-US" sz="1440" b="1" dirty="0">
                <a:solidFill>
                  <a:schemeClr val="accent1">
                    <a:lumMod val="75000"/>
                  </a:schemeClr>
                </a:solidFill>
                <a:latin typeface="Arial" panose="020B0604020202020204" pitchFamily="34" charset="0"/>
                <a:cs typeface="Arial" panose="020B0604020202020204" pitchFamily="34" charset="0"/>
              </a:rPr>
              <a:t>Covariate Assessment Window</a:t>
            </a:r>
          </a:p>
          <a:p>
            <a:pPr algn="ctr"/>
            <a:r>
              <a:rPr lang="en-US" sz="1440" b="1" dirty="0">
                <a:solidFill>
                  <a:schemeClr val="accent1">
                    <a:lumMod val="75000"/>
                  </a:schemeClr>
                </a:solidFill>
                <a:latin typeface="Arial" panose="020B0604020202020204" pitchFamily="34" charset="0"/>
                <a:cs typeface="Arial" panose="020B0604020202020204" pitchFamily="34" charset="0"/>
              </a:rPr>
              <a:t>(Age, sex, race, Medicaid eligibility)</a:t>
            </a:r>
          </a:p>
          <a:p>
            <a:pPr algn="ctr"/>
            <a:r>
              <a:rPr lang="en-US" sz="1440" b="1" dirty="0">
                <a:solidFill>
                  <a:schemeClr val="accent1">
                    <a:lumMod val="75000"/>
                  </a:schemeClr>
                </a:solidFill>
                <a:latin typeface="Arial" panose="020B0604020202020204" pitchFamily="34" charset="0"/>
                <a:cs typeface="Arial" panose="020B0604020202020204" pitchFamily="34" charset="0"/>
              </a:rPr>
              <a:t>Days [0, 0]</a:t>
            </a:r>
          </a:p>
        </p:txBody>
      </p:sp>
      <p:sp>
        <p:nvSpPr>
          <p:cNvPr id="17" name="TextBox 16">
            <a:extLst>
              <a:ext uri="{FF2B5EF4-FFF2-40B4-BE49-F238E27FC236}">
                <a16:creationId xmlns:a16="http://schemas.microsoft.com/office/drawing/2014/main" id="{7B2670E4-EEA5-40FC-839A-BBE8240E619A}"/>
              </a:ext>
            </a:extLst>
          </p:cNvPr>
          <p:cNvSpPr txBox="1"/>
          <p:nvPr/>
        </p:nvSpPr>
        <p:spPr>
          <a:xfrm>
            <a:off x="9873536" y="7681477"/>
            <a:ext cx="3519500" cy="609398"/>
          </a:xfrm>
          <a:prstGeom prst="rect">
            <a:avLst/>
          </a:prstGeom>
          <a:pattFill prst="wdDnDiag">
            <a:fgClr>
              <a:srgbClr val="00B050"/>
            </a:fgClr>
            <a:bgClr>
              <a:schemeClr val="bg1"/>
            </a:bgClr>
          </a:pattFill>
          <a:ln>
            <a:solidFill>
              <a:srgbClr val="00B050"/>
            </a:solidFill>
          </a:ln>
        </p:spPr>
        <p:txBody>
          <a:bodyPr wrap="square" tIns="82296" bIns="82296" rtlCol="0">
            <a:spAutoFit/>
          </a:bodyPr>
          <a:lstStyle/>
          <a:p>
            <a:pPr algn="ctr"/>
            <a:r>
              <a:rPr lang="en-US" sz="1440" b="1" dirty="0">
                <a:solidFill>
                  <a:srgbClr val="002060"/>
                </a:solidFill>
                <a:latin typeface="Arial" panose="020B0604020202020204" pitchFamily="34" charset="0"/>
                <a:cs typeface="Arial" panose="020B0604020202020204" pitchFamily="34" charset="0"/>
              </a:rPr>
              <a:t>Follow-up Window</a:t>
            </a:r>
          </a:p>
          <a:p>
            <a:pPr algn="ctr"/>
            <a:r>
              <a:rPr lang="en-US" sz="1440" b="1" dirty="0">
                <a:solidFill>
                  <a:srgbClr val="002060"/>
                </a:solidFill>
                <a:latin typeface="Arial" panose="020B0604020202020204" pitchFamily="34" charset="0"/>
                <a:cs typeface="Arial" panose="020B0604020202020204" pitchFamily="34" charset="0"/>
              </a:rPr>
              <a:t>Days [0, Censor</a:t>
            </a:r>
            <a:r>
              <a:rPr lang="en-US" sz="1440" b="1" baseline="30000" dirty="0">
                <a:solidFill>
                  <a:srgbClr val="002060"/>
                </a:solidFill>
                <a:latin typeface="Arial" panose="020B0604020202020204" pitchFamily="34" charset="0"/>
                <a:cs typeface="Arial" panose="020B0604020202020204" pitchFamily="34" charset="0"/>
              </a:rPr>
              <a:t>d</a:t>
            </a:r>
            <a:r>
              <a:rPr lang="en-US" sz="1440" b="1" dirty="0">
                <a:solidFill>
                  <a:srgbClr val="002060"/>
                </a:solidFill>
                <a:latin typeface="Arial" panose="020B0604020202020204" pitchFamily="34" charset="0"/>
                <a:cs typeface="Arial" panose="020B0604020202020204" pitchFamily="34" charset="0"/>
              </a:rPr>
              <a:t>]</a:t>
            </a:r>
          </a:p>
        </p:txBody>
      </p:sp>
      <p:sp>
        <p:nvSpPr>
          <p:cNvPr id="18" name="TextBox 17">
            <a:extLst>
              <a:ext uri="{FF2B5EF4-FFF2-40B4-BE49-F238E27FC236}">
                <a16:creationId xmlns:a16="http://schemas.microsoft.com/office/drawing/2014/main" id="{4E752E84-0FD0-497F-9E2E-98B905AFD327}"/>
              </a:ext>
            </a:extLst>
          </p:cNvPr>
          <p:cNvSpPr txBox="1"/>
          <p:nvPr/>
        </p:nvSpPr>
        <p:spPr>
          <a:xfrm>
            <a:off x="10729052" y="7689482"/>
            <a:ext cx="1782796" cy="584775"/>
          </a:xfrm>
          <a:prstGeom prst="rect">
            <a:avLst/>
          </a:prstGeom>
          <a:solidFill>
            <a:schemeClr val="bg1"/>
          </a:solidFill>
        </p:spPr>
        <p:txBody>
          <a:bodyPr wrap="none" rtlCol="0" anchor="ctr">
            <a:spAutoFit/>
          </a:bodyPr>
          <a:lstStyle/>
          <a:p>
            <a:pPr algn="ctr"/>
            <a:r>
              <a:rPr lang="en-US" sz="1600" b="1" dirty="0"/>
              <a:t>Follow up Window</a:t>
            </a:r>
          </a:p>
          <a:p>
            <a:pPr algn="ctr"/>
            <a:r>
              <a:rPr lang="en-US" sz="1600" b="1" dirty="0"/>
              <a:t>Days [0, Censor</a:t>
            </a:r>
            <a:r>
              <a:rPr lang="en-US" sz="1600" b="1" baseline="30000" dirty="0"/>
              <a:t>c</a:t>
            </a:r>
            <a:r>
              <a:rPr lang="en-US" sz="1600" b="1" dirty="0"/>
              <a:t>]</a:t>
            </a:r>
          </a:p>
        </p:txBody>
      </p:sp>
      <p:sp>
        <p:nvSpPr>
          <p:cNvPr id="19" name="TextBox 18">
            <a:extLst>
              <a:ext uri="{FF2B5EF4-FFF2-40B4-BE49-F238E27FC236}">
                <a16:creationId xmlns:a16="http://schemas.microsoft.com/office/drawing/2014/main" id="{573FC16E-880A-4A6F-AFF0-168B2BF9CD02}"/>
              </a:ext>
            </a:extLst>
          </p:cNvPr>
          <p:cNvSpPr txBox="1"/>
          <p:nvPr/>
        </p:nvSpPr>
        <p:spPr>
          <a:xfrm>
            <a:off x="5094779" y="9343275"/>
            <a:ext cx="10493412" cy="1837426"/>
          </a:xfrm>
          <a:prstGeom prst="rect">
            <a:avLst/>
          </a:prstGeom>
          <a:noFill/>
        </p:spPr>
        <p:txBody>
          <a:bodyPr wrap="square" rtlCol="0">
            <a:spAutoFit/>
          </a:bodyPr>
          <a:lstStyle/>
          <a:p>
            <a:pPr marL="308632" indent="-308632">
              <a:buAutoNum type="alphaLcPeriod"/>
            </a:pPr>
            <a:r>
              <a:rPr lang="en-US" sz="1620" dirty="0"/>
              <a:t>Atrial Fibrillation (AF) was defined as having 1 inpatient or 2 outpatient claims with primary or secondary diagnosis position of ICD-9 code 427.31.</a:t>
            </a:r>
          </a:p>
          <a:p>
            <a:pPr marL="308632" indent="-308632">
              <a:buAutoNum type="alphaLcPeriod"/>
            </a:pPr>
            <a:r>
              <a:rPr lang="en-US" sz="1620" dirty="0"/>
              <a:t>Baseline conditions included: Metastatic cancer, CHADS2 score, Chronic kidney disease, Hypertension, Previous stroke or TIA, Acute MI, Diabetes, Congestive heart failure, Acquired hypothyroidism, History of bleeding, History of hospitalization, # of CMS priority comorbidities categorical, Use of NSAIDs, and Use of antiplatelets. </a:t>
            </a:r>
          </a:p>
          <a:p>
            <a:pPr marL="308632" indent="-308632">
              <a:buAutoNum type="alphaLcPeriod"/>
            </a:pPr>
            <a:r>
              <a:rPr lang="en-US" sz="1620" dirty="0"/>
              <a:t>Earliest of: discontinuation of initial drug, switching of study drugs, death, end of study period (12/31/11), disenrollment.</a:t>
            </a:r>
          </a:p>
        </p:txBody>
      </p:sp>
      <p:sp>
        <p:nvSpPr>
          <p:cNvPr id="20" name="TextBox 19">
            <a:extLst>
              <a:ext uri="{FF2B5EF4-FFF2-40B4-BE49-F238E27FC236}">
                <a16:creationId xmlns:a16="http://schemas.microsoft.com/office/drawing/2014/main" id="{47540FC3-0026-4BE0-BCC2-9D02607CEB2C}"/>
              </a:ext>
            </a:extLst>
          </p:cNvPr>
          <p:cNvSpPr txBox="1"/>
          <p:nvPr/>
        </p:nvSpPr>
        <p:spPr>
          <a:xfrm>
            <a:off x="10001341" y="6635394"/>
            <a:ext cx="4462435" cy="830997"/>
          </a:xfrm>
          <a:prstGeom prst="rect">
            <a:avLst/>
          </a:prstGeom>
          <a:gradFill flip="none" rotWithShape="1">
            <a:gsLst>
              <a:gs pos="0">
                <a:schemeClr val="accent1">
                  <a:lumMod val="75000"/>
                </a:schemeClr>
              </a:gs>
              <a:gs pos="50000">
                <a:schemeClr val="accent1">
                  <a:lumMod val="60000"/>
                  <a:lumOff val="40000"/>
                </a:schemeClr>
              </a:gs>
              <a:gs pos="100000">
                <a:schemeClr val="accent1">
                  <a:lumMod val="75000"/>
                  <a:tint val="23500"/>
                  <a:satMod val="160000"/>
                </a:schemeClr>
              </a:gs>
            </a:gsLst>
            <a:lin ang="0" scaled="1"/>
            <a:tileRect/>
          </a:gradFill>
        </p:spPr>
        <p:txBody>
          <a:bodyPr wrap="square" tIns="82296" bIns="82296" rtlCol="0">
            <a:spAutoFit/>
          </a:bodyPr>
          <a:lstStyle/>
          <a:p>
            <a:pPr algn="ctr"/>
            <a:r>
              <a:rPr lang="en-US" sz="1440" b="1" dirty="0">
                <a:solidFill>
                  <a:schemeClr val="bg1"/>
                </a:solidFill>
                <a:latin typeface="Arial" panose="020B0604020202020204" pitchFamily="34" charset="0"/>
                <a:cs typeface="Arial" panose="020B0604020202020204" pitchFamily="34" charset="0"/>
              </a:rPr>
              <a:t>Covariate Assessment Window</a:t>
            </a:r>
          </a:p>
          <a:p>
            <a:pPr algn="ctr"/>
            <a:r>
              <a:rPr lang="en-US" sz="1440" b="1" dirty="0">
                <a:solidFill>
                  <a:schemeClr val="bg1"/>
                </a:solidFill>
                <a:latin typeface="Arial" panose="020B0604020202020204" pitchFamily="34" charset="0"/>
                <a:cs typeface="Arial" panose="020B0604020202020204" pitchFamily="34" charset="0"/>
              </a:rPr>
              <a:t>(NSAIDs, antiplatelets)</a:t>
            </a:r>
          </a:p>
          <a:p>
            <a:pPr algn="ctr"/>
            <a:r>
              <a:rPr lang="en-US" sz="1440" b="1" dirty="0">
                <a:solidFill>
                  <a:schemeClr val="bg1"/>
                </a:solidFill>
                <a:latin typeface="Arial" panose="020B0604020202020204" pitchFamily="34" charset="0"/>
                <a:cs typeface="Arial" panose="020B0604020202020204" pitchFamily="34" charset="0"/>
              </a:rPr>
              <a:t>Days [1, </a:t>
            </a:r>
            <a:r>
              <a:rPr lang="en-US" sz="1440" b="1" dirty="0">
                <a:solidFill>
                  <a:srgbClr val="FF0000"/>
                </a:solidFill>
                <a:latin typeface="Arial" panose="020B0604020202020204" pitchFamily="34" charset="0"/>
                <a:cs typeface="Arial" panose="020B0604020202020204" pitchFamily="34" charset="0"/>
              </a:rPr>
              <a:t>?</a:t>
            </a:r>
            <a:r>
              <a:rPr lang="en-US" sz="1440" b="1" dirty="0">
                <a:solidFill>
                  <a:schemeClr val="bg1"/>
                </a:solidFill>
                <a:latin typeface="Arial" panose="020B0604020202020204" pitchFamily="34" charset="0"/>
                <a:cs typeface="Arial" panose="020B0604020202020204" pitchFamily="34" charset="0"/>
              </a:rPr>
              <a:t>]</a:t>
            </a:r>
          </a:p>
        </p:txBody>
      </p:sp>
      <p:sp>
        <p:nvSpPr>
          <p:cNvPr id="2" name="TextBox 1">
            <a:extLst>
              <a:ext uri="{FF2B5EF4-FFF2-40B4-BE49-F238E27FC236}">
                <a16:creationId xmlns:a16="http://schemas.microsoft.com/office/drawing/2014/main" id="{C4A01982-D676-4203-91BA-05277A4E1FC5}"/>
              </a:ext>
            </a:extLst>
          </p:cNvPr>
          <p:cNvSpPr txBox="1"/>
          <p:nvPr/>
        </p:nvSpPr>
        <p:spPr>
          <a:xfrm>
            <a:off x="10433485" y="1249740"/>
            <a:ext cx="5036956" cy="646331"/>
          </a:xfrm>
          <a:prstGeom prst="rect">
            <a:avLst/>
          </a:prstGeom>
          <a:noFill/>
        </p:spPr>
        <p:txBody>
          <a:bodyPr wrap="none" rtlCol="0">
            <a:spAutoFit/>
          </a:bodyPr>
          <a:lstStyle/>
          <a:p>
            <a:r>
              <a:rPr lang="en-US" sz="3600" dirty="0">
                <a:solidFill>
                  <a:srgbClr val="C00000"/>
                </a:solidFill>
                <a:latin typeface="Franklin Gothic Book" panose="020B0503020102020204" pitchFamily="34" charset="0"/>
              </a:rPr>
              <a:t>Notice anything missing?</a:t>
            </a:r>
          </a:p>
        </p:txBody>
      </p:sp>
      <p:sp>
        <p:nvSpPr>
          <p:cNvPr id="22" name="TextBox 21">
            <a:extLst>
              <a:ext uri="{FF2B5EF4-FFF2-40B4-BE49-F238E27FC236}">
                <a16:creationId xmlns:a16="http://schemas.microsoft.com/office/drawing/2014/main" id="{30B2D1E8-346E-4ECE-B9EA-605CE4508637}"/>
              </a:ext>
            </a:extLst>
          </p:cNvPr>
          <p:cNvSpPr txBox="1"/>
          <p:nvPr/>
        </p:nvSpPr>
        <p:spPr>
          <a:xfrm>
            <a:off x="205987" y="83487"/>
            <a:ext cx="5894178" cy="523220"/>
          </a:xfrm>
          <a:prstGeom prst="rect">
            <a:avLst/>
          </a:prstGeom>
          <a:noFill/>
        </p:spPr>
        <p:txBody>
          <a:bodyPr wrap="none" rtlCol="0">
            <a:spAutoFit/>
          </a:bodyPr>
          <a:lstStyle/>
          <a:p>
            <a:r>
              <a:rPr lang="en-US" sz="2800" b="1" dirty="0">
                <a:solidFill>
                  <a:srgbClr val="002060"/>
                </a:solidFill>
                <a:latin typeface="Franklin Gothic Book" panose="020B0503020102020204" pitchFamily="34" charset="0"/>
              </a:rPr>
              <a:t>Example from JAMA Internal Medicine</a:t>
            </a:r>
          </a:p>
        </p:txBody>
      </p:sp>
      <p:sp>
        <p:nvSpPr>
          <p:cNvPr id="23" name="Rectangle 22">
            <a:extLst>
              <a:ext uri="{FF2B5EF4-FFF2-40B4-BE49-F238E27FC236}">
                <a16:creationId xmlns:a16="http://schemas.microsoft.com/office/drawing/2014/main" id="{6038D5C6-9996-4187-804A-2486008D86DE}"/>
              </a:ext>
            </a:extLst>
          </p:cNvPr>
          <p:cNvSpPr/>
          <p:nvPr/>
        </p:nvSpPr>
        <p:spPr>
          <a:xfrm>
            <a:off x="10865636" y="4741820"/>
            <a:ext cx="8587285" cy="1569660"/>
          </a:xfrm>
          <a:prstGeom prst="rect">
            <a:avLst/>
          </a:prstGeom>
        </p:spPr>
        <p:txBody>
          <a:bodyPr wrap="square">
            <a:spAutoFit/>
          </a:bodyPr>
          <a:lstStyle/>
          <a:p>
            <a:r>
              <a:rPr lang="en-US" sz="2400" dirty="0">
                <a:latin typeface="GuardianTextEgypGR-Regular"/>
              </a:rPr>
              <a:t>“We defined the use of NSAIDs as having at least one prescription for [NSAIDs]</a:t>
            </a:r>
            <a:r>
              <a:rPr lang="pt-BR" sz="2400" dirty="0">
                <a:latin typeface="GuardianTextEgypGR-Regular"/>
              </a:rPr>
              <a:t> </a:t>
            </a:r>
            <a:r>
              <a:rPr lang="en-US" sz="2400" dirty="0">
                <a:solidFill>
                  <a:srgbClr val="FF0000"/>
                </a:solidFill>
                <a:latin typeface="GuardianTextEgypGR-Regular"/>
              </a:rPr>
              <a:t>after</a:t>
            </a:r>
            <a:r>
              <a:rPr lang="en-US" sz="2400" dirty="0">
                <a:latin typeface="GuardianTextEgypGR-Regular"/>
              </a:rPr>
              <a:t> treatment initiation. </a:t>
            </a:r>
            <a:r>
              <a:rPr lang="en-US" sz="2400" dirty="0"/>
              <a:t>Use of antiplatelet agents was defined as having at least one pharmacy claim … </a:t>
            </a:r>
            <a:r>
              <a:rPr lang="en-US" sz="2400" dirty="0">
                <a:solidFill>
                  <a:srgbClr val="FF0000"/>
                </a:solidFill>
              </a:rPr>
              <a:t>after</a:t>
            </a:r>
            <a:r>
              <a:rPr lang="en-US" sz="2400" dirty="0"/>
              <a:t> treatment initiation.”</a:t>
            </a:r>
          </a:p>
        </p:txBody>
      </p:sp>
      <p:sp>
        <p:nvSpPr>
          <p:cNvPr id="21" name="TextBox 20">
            <a:extLst>
              <a:ext uri="{FF2B5EF4-FFF2-40B4-BE49-F238E27FC236}">
                <a16:creationId xmlns:a16="http://schemas.microsoft.com/office/drawing/2014/main" id="{EF237F85-F597-474E-A8C9-59641F5F3BE9}"/>
              </a:ext>
            </a:extLst>
          </p:cNvPr>
          <p:cNvSpPr txBox="1"/>
          <p:nvPr/>
        </p:nvSpPr>
        <p:spPr>
          <a:xfrm>
            <a:off x="10477776" y="1888908"/>
            <a:ext cx="4022704" cy="830997"/>
          </a:xfrm>
          <a:prstGeom prst="rect">
            <a:avLst/>
          </a:prstGeom>
          <a:noFill/>
        </p:spPr>
        <p:txBody>
          <a:bodyPr wrap="none" rtlCol="0">
            <a:spAutoFit/>
          </a:bodyPr>
          <a:lstStyle/>
          <a:p>
            <a:r>
              <a:rPr lang="en-US" sz="2400" dirty="0">
                <a:solidFill>
                  <a:srgbClr val="C00000"/>
                </a:solidFill>
              </a:rPr>
              <a:t>Prior enrollment requirement?</a:t>
            </a:r>
          </a:p>
          <a:p>
            <a:r>
              <a:rPr lang="en-US" sz="2400" dirty="0">
                <a:solidFill>
                  <a:srgbClr val="C00000"/>
                </a:solidFill>
              </a:rPr>
              <a:t>Washout for new use?</a:t>
            </a:r>
          </a:p>
        </p:txBody>
      </p:sp>
    </p:spTree>
    <p:extLst>
      <p:ext uri="{BB962C8B-B14F-4D97-AF65-F5344CB8AC3E}">
        <p14:creationId xmlns:p14="http://schemas.microsoft.com/office/powerpoint/2010/main" val="1089808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99FC09-D5B6-4AB8-ADB0-1A3F7BF8D687}"/>
              </a:ext>
            </a:extLst>
          </p:cNvPr>
          <p:cNvPicPr>
            <a:picLocks noChangeAspect="1"/>
          </p:cNvPicPr>
          <p:nvPr/>
        </p:nvPicPr>
        <p:blipFill>
          <a:blip r:embed="rId2"/>
          <a:stretch>
            <a:fillRect/>
          </a:stretch>
        </p:blipFill>
        <p:spPr>
          <a:xfrm>
            <a:off x="444160" y="1340285"/>
            <a:ext cx="19431680" cy="9018740"/>
          </a:xfrm>
          <a:prstGeom prst="rect">
            <a:avLst/>
          </a:prstGeom>
        </p:spPr>
      </p:pic>
      <p:sp>
        <p:nvSpPr>
          <p:cNvPr id="4" name="TextBox 3">
            <a:extLst>
              <a:ext uri="{FF2B5EF4-FFF2-40B4-BE49-F238E27FC236}">
                <a16:creationId xmlns:a16="http://schemas.microsoft.com/office/drawing/2014/main" id="{5E007707-54EE-4FBF-99DA-F63BA546759D}"/>
              </a:ext>
            </a:extLst>
          </p:cNvPr>
          <p:cNvSpPr txBox="1"/>
          <p:nvPr/>
        </p:nvSpPr>
        <p:spPr>
          <a:xfrm>
            <a:off x="205987" y="83487"/>
            <a:ext cx="5894178" cy="523220"/>
          </a:xfrm>
          <a:prstGeom prst="rect">
            <a:avLst/>
          </a:prstGeom>
          <a:noFill/>
        </p:spPr>
        <p:txBody>
          <a:bodyPr wrap="none" rtlCol="0">
            <a:spAutoFit/>
          </a:bodyPr>
          <a:lstStyle/>
          <a:p>
            <a:r>
              <a:rPr lang="en-US" sz="2800" b="1" dirty="0">
                <a:solidFill>
                  <a:srgbClr val="002060"/>
                </a:solidFill>
                <a:latin typeface="Franklin Gothic Book" panose="020B0503020102020204" pitchFamily="34" charset="0"/>
              </a:rPr>
              <a:t>Example from JAMA Internal Medicine</a:t>
            </a:r>
          </a:p>
        </p:txBody>
      </p:sp>
    </p:spTree>
    <p:extLst>
      <p:ext uri="{BB962C8B-B14F-4D97-AF65-F5344CB8AC3E}">
        <p14:creationId xmlns:p14="http://schemas.microsoft.com/office/powerpoint/2010/main" val="3590638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847D514-78A2-41B7-A10E-2CC5649C1228}"/>
              </a:ext>
            </a:extLst>
          </p:cNvPr>
          <p:cNvSpPr>
            <a:spLocks/>
          </p:cNvSpPr>
          <p:nvPr/>
        </p:nvSpPr>
        <p:spPr>
          <a:xfrm>
            <a:off x="253475" y="2836980"/>
            <a:ext cx="2834640" cy="2139437"/>
          </a:xfrm>
          <a:prstGeom prst="rect">
            <a:avLst/>
          </a:prstGeom>
          <a:solidFill>
            <a:srgbClr val="002060"/>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2800" b="1" dirty="0">
                <a:solidFill>
                  <a:schemeClr val="bg1"/>
                </a:solidFill>
                <a:latin typeface="Franklin Gothic Book" panose="020B0503020102020204" pitchFamily="34" charset="0"/>
              </a:rPr>
              <a:t>Impressions</a:t>
            </a:r>
          </a:p>
        </p:txBody>
      </p:sp>
      <p:sp>
        <p:nvSpPr>
          <p:cNvPr id="4" name="TextBox 3">
            <a:extLst>
              <a:ext uri="{FF2B5EF4-FFF2-40B4-BE49-F238E27FC236}">
                <a16:creationId xmlns:a16="http://schemas.microsoft.com/office/drawing/2014/main" id="{9D1B69FF-3848-49AA-994B-C04140961639}"/>
              </a:ext>
            </a:extLst>
          </p:cNvPr>
          <p:cNvSpPr txBox="1">
            <a:spLocks/>
          </p:cNvSpPr>
          <p:nvPr/>
        </p:nvSpPr>
        <p:spPr>
          <a:xfrm>
            <a:off x="3245064" y="2836980"/>
            <a:ext cx="15957336" cy="6980372"/>
          </a:xfrm>
          <a:prstGeom prst="rect">
            <a:avLst/>
          </a:prstGeom>
        </p:spPr>
        <p:txBody>
          <a:bodyPr vert="horz" wrap="square" lIns="0" tIns="0" rIns="0" bIns="0" rtlCol="0">
            <a:spAutoFit/>
          </a:bodyPr>
          <a:lstStyle>
            <a:lvl1pPr lvl="0" indent="0" defTabSz="895350" fontAlgn="base">
              <a:spcBef>
                <a:spcPct val="0"/>
              </a:spcBef>
              <a:spcAft>
                <a:spcPct val="0"/>
              </a:spcAft>
              <a:buClr>
                <a:srgbClr val="4379AC"/>
              </a:buClr>
              <a:buSzPct val="100000"/>
              <a:defRPr sz="1400" baseline="0"/>
            </a:lvl1pPr>
            <a:lvl2pPr marL="193675" lvl="1" indent="-192088" defTabSz="895350" fontAlgn="base">
              <a:spcBef>
                <a:spcPct val="0"/>
              </a:spcBef>
              <a:spcAft>
                <a:spcPct val="0"/>
              </a:spcAft>
              <a:buClr>
                <a:schemeClr val="tx2"/>
              </a:buClr>
              <a:buSzPct val="125000"/>
              <a:buFont typeface="Arial" charset="0"/>
              <a:buChar char="▪"/>
              <a:defRPr sz="1400" baseline="0"/>
            </a:lvl2pPr>
            <a:lvl3pPr marL="457200" lvl="2" indent="-261938" defTabSz="895350" fontAlgn="base">
              <a:spcBef>
                <a:spcPct val="0"/>
              </a:spcBef>
              <a:spcAft>
                <a:spcPct val="0"/>
              </a:spcAft>
              <a:buClr>
                <a:schemeClr val="tx2"/>
              </a:buClr>
              <a:buSzPct val="120000"/>
              <a:buFont typeface="Arial" charset="0"/>
              <a:buChar char="–"/>
              <a:defRPr sz="1400" baseline="0"/>
            </a:lvl3pPr>
            <a:lvl4pPr marL="614363" lvl="3" indent="-155575" defTabSz="895350" fontAlgn="base">
              <a:spcBef>
                <a:spcPct val="0"/>
              </a:spcBef>
              <a:spcAft>
                <a:spcPct val="0"/>
              </a:spcAft>
              <a:buClr>
                <a:schemeClr val="tx2"/>
              </a:buClr>
              <a:buSzPct val="120000"/>
              <a:buFont typeface="Arial" charset="0"/>
              <a:buChar char="▫"/>
              <a:defRPr sz="1400" baseline="0"/>
            </a:lvl4pPr>
            <a:lvl5pPr marL="749808" lvl="4" indent="-130175" defTabSz="895350" fontAlgn="base">
              <a:spcBef>
                <a:spcPct val="0"/>
              </a:spcBef>
              <a:spcAft>
                <a:spcPct val="0"/>
              </a:spcAft>
              <a:buClr>
                <a:schemeClr val="tx2"/>
              </a:buClr>
              <a:buSzPct val="89000"/>
              <a:buFont typeface="Arial" charset="0"/>
              <a:buChar char="-"/>
              <a:defRPr sz="1400" baseline="0"/>
            </a:lvl5pPr>
            <a:lvl6pPr marL="749808" indent="-130175" defTabSz="895350" fontAlgn="base">
              <a:spcBef>
                <a:spcPct val="0"/>
              </a:spcBef>
              <a:spcAft>
                <a:spcPct val="0"/>
              </a:spcAft>
              <a:buClr>
                <a:schemeClr val="tx2"/>
              </a:buClr>
              <a:buSzPct val="89000"/>
              <a:buFont typeface="Arial" charset="0"/>
              <a:buChar char="-"/>
              <a:defRPr sz="1600" baseline="0"/>
            </a:lvl6pPr>
            <a:lvl7pPr marL="749808" indent="-130175" defTabSz="895350" fontAlgn="base">
              <a:spcBef>
                <a:spcPct val="0"/>
              </a:spcBef>
              <a:spcAft>
                <a:spcPct val="0"/>
              </a:spcAft>
              <a:buClr>
                <a:schemeClr val="tx2"/>
              </a:buClr>
              <a:buSzPct val="89000"/>
              <a:buFont typeface="Arial" charset="0"/>
              <a:buChar char="-"/>
              <a:defRPr sz="1600" baseline="0"/>
            </a:lvl7pPr>
            <a:lvl8pPr marL="749808" indent="-130175" defTabSz="895350" fontAlgn="base">
              <a:spcBef>
                <a:spcPct val="0"/>
              </a:spcBef>
              <a:spcAft>
                <a:spcPct val="0"/>
              </a:spcAft>
              <a:buClr>
                <a:schemeClr val="tx2"/>
              </a:buClr>
              <a:buSzPct val="89000"/>
              <a:buFont typeface="Arial" charset="0"/>
              <a:buChar char="-"/>
              <a:defRPr sz="1600" baseline="0"/>
            </a:lvl8pPr>
            <a:lvl9pPr marL="749808" indent="-130175" defTabSz="895350" fontAlgn="base">
              <a:spcBef>
                <a:spcPct val="0"/>
              </a:spcBef>
              <a:spcAft>
                <a:spcPct val="0"/>
              </a:spcAft>
              <a:buClr>
                <a:schemeClr val="tx2"/>
              </a:buClr>
              <a:buSzPct val="89000"/>
              <a:buFont typeface="Arial" charset="0"/>
              <a:buChar char="-"/>
              <a:defRPr sz="1600" baseline="0"/>
            </a:lvl9pPr>
          </a:lstStyle>
          <a:p>
            <a:pPr marL="217488" indent="-217488">
              <a:spcBef>
                <a:spcPct val="40000"/>
              </a:spcBef>
              <a:buSzPct val="120000"/>
            </a:pPr>
            <a:r>
              <a:rPr lang="en-US" sz="2800" dirty="0">
                <a:latin typeface="Franklin Gothic Book" panose="020B0503020102020204" pitchFamily="34" charset="0"/>
              </a:rPr>
              <a:t>1) What did you think about the template and user guide, overall? </a:t>
            </a:r>
          </a:p>
          <a:p>
            <a:pPr marL="217488" indent="-217488">
              <a:spcBef>
                <a:spcPct val="40000"/>
              </a:spcBef>
              <a:buSzPct val="120000"/>
              <a:tabLst>
                <a:tab pos="400050" algn="l"/>
              </a:tabLst>
            </a:pPr>
            <a:r>
              <a:rPr lang="en-US" sz="2800" dirty="0">
                <a:latin typeface="Franklin Gothic Book" panose="020B0503020102020204" pitchFamily="34" charset="0"/>
              </a:rPr>
              <a:t>2) How does this differ or converge with you or your organization’s typical process, with respect to 	technical/statistical analysis protocols and public reporting of methods for a study?</a:t>
            </a:r>
          </a:p>
          <a:p>
            <a:pPr marL="217488" indent="-217488">
              <a:spcBef>
                <a:spcPct val="40000"/>
              </a:spcBef>
              <a:buSzPct val="120000"/>
            </a:pPr>
            <a:r>
              <a:rPr lang="en-US" sz="2800" dirty="0">
                <a:latin typeface="Franklin Gothic Book" panose="020B0503020102020204" pitchFamily="34" charset="0"/>
              </a:rPr>
              <a:t>3) How would you describe the clarity and usability of the template?</a:t>
            </a:r>
          </a:p>
          <a:p>
            <a:pPr marL="217488" indent="-217488">
              <a:spcBef>
                <a:spcPct val="40000"/>
              </a:spcBef>
              <a:buSzPct val="120000"/>
              <a:tabLst>
                <a:tab pos="400050" algn="l"/>
              </a:tabLst>
            </a:pPr>
            <a:r>
              <a:rPr lang="en-US" sz="2800" dirty="0">
                <a:latin typeface="Franklin Gothic Book" panose="020B0503020102020204" pitchFamily="34" charset="0"/>
              </a:rPr>
              <a:t>4) Would you anticipate any benefits of developing study protocols or reporting on study implementation 	using such a template? </a:t>
            </a:r>
          </a:p>
          <a:p>
            <a:pPr marL="217488" indent="-217488">
              <a:spcBef>
                <a:spcPct val="40000"/>
              </a:spcBef>
              <a:buSzPct val="120000"/>
            </a:pPr>
            <a:r>
              <a:rPr lang="en-US" sz="2800" dirty="0">
                <a:latin typeface="Franklin Gothic Book" panose="020B0503020102020204" pitchFamily="34" charset="0"/>
              </a:rPr>
              <a:t>5) What are the main challenges you would foresee in using this template as a researcher or a reviewer? </a:t>
            </a:r>
          </a:p>
          <a:p>
            <a:pPr marL="217488" indent="-217488">
              <a:spcBef>
                <a:spcPct val="40000"/>
              </a:spcBef>
              <a:buSzPct val="120000"/>
              <a:tabLst>
                <a:tab pos="400050" algn="l"/>
              </a:tabLst>
            </a:pPr>
            <a:r>
              <a:rPr lang="en-US" sz="2800" dirty="0">
                <a:latin typeface="Franklin Gothic Book" panose="020B0503020102020204" pitchFamily="34" charset="0"/>
              </a:rPr>
              <a:t>6) Based on the challenges described earlier, how could this template be improved to better fit your use 	cases?</a:t>
            </a:r>
          </a:p>
          <a:p>
            <a:pPr marL="217488" indent="-217488">
              <a:spcBef>
                <a:spcPct val="40000"/>
              </a:spcBef>
              <a:buSzPct val="120000"/>
            </a:pPr>
            <a:r>
              <a:rPr lang="en-US" sz="2800" dirty="0">
                <a:latin typeface="Franklin Gothic Book" panose="020B0503020102020204" pitchFamily="34" charset="0"/>
              </a:rPr>
              <a:t>7) How likely would it be for you to use or recommend using the template to others in the future?</a:t>
            </a:r>
          </a:p>
          <a:p>
            <a:pPr marL="217488" indent="-217488">
              <a:spcBef>
                <a:spcPct val="40000"/>
              </a:spcBef>
              <a:buSzPct val="120000"/>
              <a:tabLst>
                <a:tab pos="400050" algn="l"/>
              </a:tabLst>
            </a:pPr>
            <a:r>
              <a:rPr lang="en-US" sz="2800" dirty="0">
                <a:latin typeface="Franklin Gothic Book" panose="020B0503020102020204" pitchFamily="34" charset="0"/>
              </a:rPr>
              <a:t>8) What strategies would you suggest to widely educate and encourage adoption of use of a structured 	protocol and reporting template? </a:t>
            </a:r>
          </a:p>
          <a:p>
            <a:pPr marL="217488" indent="-217488">
              <a:spcBef>
                <a:spcPct val="40000"/>
              </a:spcBef>
              <a:buSzPct val="120000"/>
            </a:pPr>
            <a:endParaRPr lang="en-US" sz="2800" i="1" dirty="0">
              <a:solidFill>
                <a:schemeClr val="accent6"/>
              </a:solidFill>
              <a:latin typeface="Franklin Gothic Book" panose="020B0503020102020204" pitchFamily="34" charset="0"/>
            </a:endParaRPr>
          </a:p>
        </p:txBody>
      </p:sp>
      <p:sp>
        <p:nvSpPr>
          <p:cNvPr id="5" name="Rectangle 4">
            <a:extLst>
              <a:ext uri="{FF2B5EF4-FFF2-40B4-BE49-F238E27FC236}">
                <a16:creationId xmlns:a16="http://schemas.microsoft.com/office/drawing/2014/main" id="{A92AD538-1A7C-46EF-8214-F16D9169AF34}"/>
              </a:ext>
            </a:extLst>
          </p:cNvPr>
          <p:cNvSpPr>
            <a:spLocks/>
          </p:cNvSpPr>
          <p:nvPr/>
        </p:nvSpPr>
        <p:spPr>
          <a:xfrm>
            <a:off x="246847" y="6701770"/>
            <a:ext cx="2834640" cy="903087"/>
          </a:xfrm>
          <a:prstGeom prst="rect">
            <a:avLst/>
          </a:prstGeom>
          <a:solidFill>
            <a:srgbClr val="002060"/>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2800" b="1" dirty="0">
                <a:solidFill>
                  <a:schemeClr val="bg1"/>
                </a:solidFill>
                <a:latin typeface="Franklin Gothic Book" panose="020B0503020102020204" pitchFamily="34" charset="0"/>
              </a:rPr>
              <a:t>Suggestions</a:t>
            </a:r>
          </a:p>
        </p:txBody>
      </p:sp>
      <p:sp>
        <p:nvSpPr>
          <p:cNvPr id="6" name="Rectangle 5">
            <a:extLst>
              <a:ext uri="{FF2B5EF4-FFF2-40B4-BE49-F238E27FC236}">
                <a16:creationId xmlns:a16="http://schemas.microsoft.com/office/drawing/2014/main" id="{88A659EB-4FB8-4932-A932-EF4D575C28AC}"/>
              </a:ext>
            </a:extLst>
          </p:cNvPr>
          <p:cNvSpPr>
            <a:spLocks/>
          </p:cNvSpPr>
          <p:nvPr/>
        </p:nvSpPr>
        <p:spPr>
          <a:xfrm>
            <a:off x="246847" y="5065530"/>
            <a:ext cx="2834640" cy="1547128"/>
          </a:xfrm>
          <a:prstGeom prst="rect">
            <a:avLst/>
          </a:prstGeom>
          <a:solidFill>
            <a:srgbClr val="002060"/>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2800" b="1" dirty="0">
                <a:solidFill>
                  <a:schemeClr val="bg1"/>
                </a:solidFill>
                <a:latin typeface="Franklin Gothic Book" panose="020B0503020102020204" pitchFamily="34" charset="0"/>
              </a:rPr>
              <a:t>Challenges</a:t>
            </a:r>
          </a:p>
        </p:txBody>
      </p:sp>
      <p:sp>
        <p:nvSpPr>
          <p:cNvPr id="7" name="Rectangle 6">
            <a:extLst>
              <a:ext uri="{FF2B5EF4-FFF2-40B4-BE49-F238E27FC236}">
                <a16:creationId xmlns:a16="http://schemas.microsoft.com/office/drawing/2014/main" id="{8151C8E6-0C98-48A5-AF88-C75835CFBD4A}"/>
              </a:ext>
            </a:extLst>
          </p:cNvPr>
          <p:cNvSpPr>
            <a:spLocks/>
          </p:cNvSpPr>
          <p:nvPr/>
        </p:nvSpPr>
        <p:spPr>
          <a:xfrm>
            <a:off x="248175" y="7692763"/>
            <a:ext cx="2834640" cy="1459221"/>
          </a:xfrm>
          <a:prstGeom prst="rect">
            <a:avLst/>
          </a:prstGeom>
          <a:solidFill>
            <a:srgbClr val="002060"/>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2800" b="1" dirty="0">
                <a:solidFill>
                  <a:schemeClr val="bg1"/>
                </a:solidFill>
                <a:latin typeface="Franklin Gothic Book" panose="020B0503020102020204" pitchFamily="34" charset="0"/>
              </a:rPr>
              <a:t>Adoption</a:t>
            </a:r>
          </a:p>
        </p:txBody>
      </p:sp>
      <p:sp>
        <p:nvSpPr>
          <p:cNvPr id="8" name="TextBox 7">
            <a:extLst>
              <a:ext uri="{FF2B5EF4-FFF2-40B4-BE49-F238E27FC236}">
                <a16:creationId xmlns:a16="http://schemas.microsoft.com/office/drawing/2014/main" id="{B0E82166-FB8D-4209-8556-8F2030376776}"/>
              </a:ext>
            </a:extLst>
          </p:cNvPr>
          <p:cNvSpPr txBox="1"/>
          <p:nvPr/>
        </p:nvSpPr>
        <p:spPr>
          <a:xfrm>
            <a:off x="253475" y="814192"/>
            <a:ext cx="6770764" cy="1015663"/>
          </a:xfrm>
          <a:prstGeom prst="rect">
            <a:avLst/>
          </a:prstGeom>
          <a:noFill/>
        </p:spPr>
        <p:txBody>
          <a:bodyPr wrap="none" rtlCol="0">
            <a:spAutoFit/>
          </a:bodyPr>
          <a:lstStyle/>
          <a:p>
            <a:r>
              <a:rPr lang="en-US" sz="6000" dirty="0"/>
              <a:t>Discussion Questions</a:t>
            </a:r>
          </a:p>
        </p:txBody>
      </p:sp>
    </p:spTree>
    <p:extLst>
      <p:ext uri="{BB962C8B-B14F-4D97-AF65-F5344CB8AC3E}">
        <p14:creationId xmlns:p14="http://schemas.microsoft.com/office/powerpoint/2010/main" val="3559065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pic>
        <p:nvPicPr>
          <p:cNvPr id="312" name="Google Shape;312;p47"/>
          <p:cNvPicPr preferRelativeResize="0"/>
          <p:nvPr/>
        </p:nvPicPr>
        <p:blipFill>
          <a:blip r:embed="rId3">
            <a:alphaModFix/>
          </a:blip>
          <a:stretch>
            <a:fillRect/>
          </a:stretch>
        </p:blipFill>
        <p:spPr>
          <a:xfrm>
            <a:off x="12852801" y="1893327"/>
            <a:ext cx="6413452" cy="3328020"/>
          </a:xfrm>
          <a:prstGeom prst="rect">
            <a:avLst/>
          </a:prstGeom>
          <a:noFill/>
          <a:ln>
            <a:noFill/>
          </a:ln>
        </p:spPr>
      </p:pic>
      <p:sp>
        <p:nvSpPr>
          <p:cNvPr id="309" name="Google Shape;309;p47"/>
          <p:cNvSpPr txBox="1">
            <a:spLocks noGrp="1"/>
          </p:cNvSpPr>
          <p:nvPr>
            <p:ph type="title"/>
          </p:nvPr>
        </p:nvSpPr>
        <p:spPr>
          <a:xfrm>
            <a:off x="1281255" y="509797"/>
            <a:ext cx="17088080" cy="1074000"/>
          </a:xfrm>
          <a:prstGeom prst="rect">
            <a:avLst/>
          </a:prstGeom>
        </p:spPr>
        <p:txBody>
          <a:bodyPr spcFirstLastPara="1" vert="horz" wrap="square" lIns="0" tIns="0" rIns="0" bIns="0" rtlCol="0" anchor="t" anchorCtr="0">
            <a:noAutofit/>
          </a:bodyPr>
          <a:lstStyle/>
          <a:p>
            <a:r>
              <a:rPr lang="en-US" sz="5333" b="1" dirty="0">
                <a:latin typeface="Franklin Gothic Book" panose="020B0503020102020204" pitchFamily="34" charset="0"/>
              </a:rPr>
              <a:t>Importance of transparency for RWE from databases</a:t>
            </a:r>
            <a:endParaRPr sz="5333" b="1" dirty="0">
              <a:latin typeface="Franklin Gothic Book" panose="020B0503020102020204" pitchFamily="34" charset="0"/>
            </a:endParaRPr>
          </a:p>
          <a:p>
            <a:endParaRPr sz="5333" b="1" dirty="0">
              <a:latin typeface="Franklin Gothic Book" panose="020B0503020102020204" pitchFamily="34" charset="0"/>
            </a:endParaRPr>
          </a:p>
        </p:txBody>
      </p:sp>
      <p:sp>
        <p:nvSpPr>
          <p:cNvPr id="310" name="Google Shape;310;p47"/>
          <p:cNvSpPr txBox="1">
            <a:spLocks noGrp="1"/>
          </p:cNvSpPr>
          <p:nvPr>
            <p:ph type="body" idx="1"/>
          </p:nvPr>
        </p:nvSpPr>
        <p:spPr>
          <a:xfrm>
            <a:off x="1161723" y="1759537"/>
            <a:ext cx="11418748" cy="5503327"/>
          </a:xfrm>
          <a:prstGeom prst="rect">
            <a:avLst/>
          </a:prstGeom>
        </p:spPr>
        <p:txBody>
          <a:bodyPr spcFirstLastPara="1" vert="horz" wrap="square" lIns="0" tIns="0" rIns="0" bIns="0" rtlCol="0" anchor="t" anchorCtr="0">
            <a:noAutofit/>
          </a:bodyPr>
          <a:lstStyle/>
          <a:p>
            <a:pPr marL="0" indent="0">
              <a:buNone/>
            </a:pPr>
            <a:r>
              <a:rPr lang="en" sz="3667" dirty="0">
                <a:latin typeface="Franklin Gothic Book" panose="020B0503020102020204" pitchFamily="34" charset="0"/>
              </a:rPr>
              <a:t>Quality and rigor of database studies are variable…</a:t>
            </a:r>
            <a:endParaRPr sz="3667" dirty="0">
              <a:latin typeface="Franklin Gothic Book" panose="020B0503020102020204" pitchFamily="34" charset="0"/>
            </a:endParaRPr>
          </a:p>
          <a:p>
            <a:pPr>
              <a:buChar char="●"/>
            </a:pPr>
            <a:r>
              <a:rPr lang="en" sz="3333" dirty="0">
                <a:latin typeface="Franklin Gothic Book" panose="020B0503020102020204" pitchFamily="34" charset="0"/>
              </a:rPr>
              <a:t>Broad dismissal of database studies as inferior, less valid</a:t>
            </a:r>
            <a:endParaRPr sz="3333" dirty="0">
              <a:latin typeface="Franklin Gothic Book" panose="020B0503020102020204" pitchFamily="34" charset="0"/>
            </a:endParaRPr>
          </a:p>
          <a:p>
            <a:pPr marL="310443" indent="0">
              <a:buNone/>
            </a:pPr>
            <a:endParaRPr lang="en-US" sz="3333" dirty="0">
              <a:latin typeface="Franklin Gothic Book" panose="020B0503020102020204" pitchFamily="34" charset="0"/>
            </a:endParaRPr>
          </a:p>
          <a:p>
            <a:pPr marL="310443" indent="0">
              <a:buNone/>
            </a:pPr>
            <a:endParaRPr lang="en-US" sz="3333" dirty="0">
              <a:latin typeface="Franklin Gothic Book" panose="020B0503020102020204" pitchFamily="34" charset="0"/>
            </a:endParaRPr>
          </a:p>
          <a:p>
            <a:pPr marL="310443" indent="0">
              <a:buNone/>
            </a:pPr>
            <a:endParaRPr lang="en-US" sz="3333" dirty="0">
              <a:latin typeface="Franklin Gothic Book" panose="020B0503020102020204" pitchFamily="34" charset="0"/>
            </a:endParaRPr>
          </a:p>
          <a:p>
            <a:pPr marL="310443" indent="0">
              <a:buNone/>
            </a:pPr>
            <a:endParaRPr lang="en-US" sz="3333" dirty="0">
              <a:latin typeface="Franklin Gothic Book" panose="020B0503020102020204" pitchFamily="34" charset="0"/>
            </a:endParaRPr>
          </a:p>
          <a:p>
            <a:pPr marL="0" indent="0">
              <a:lnSpc>
                <a:spcPct val="100000"/>
              </a:lnSpc>
              <a:spcBef>
                <a:spcPts val="0"/>
              </a:spcBef>
              <a:buNone/>
            </a:pPr>
            <a:r>
              <a:rPr lang="en" sz="3667" dirty="0">
                <a:latin typeface="Franklin Gothic Book" panose="020B0503020102020204" pitchFamily="34" charset="0"/>
              </a:rPr>
              <a:t>Lack of transparency is an important barrier to use of </a:t>
            </a:r>
          </a:p>
          <a:p>
            <a:pPr marL="0" indent="0">
              <a:lnSpc>
                <a:spcPct val="100000"/>
              </a:lnSpc>
              <a:spcBef>
                <a:spcPts val="0"/>
              </a:spcBef>
              <a:buNone/>
            </a:pPr>
            <a:r>
              <a:rPr lang="en" sz="3667" dirty="0">
                <a:latin typeface="Franklin Gothic Book" panose="020B0503020102020204" pitchFamily="34" charset="0"/>
              </a:rPr>
              <a:t>‘real world’ evidence from databases for decision making</a:t>
            </a:r>
          </a:p>
          <a:p>
            <a:pPr>
              <a:buFont typeface="Arial" charset="0"/>
              <a:buChar char="●"/>
            </a:pPr>
            <a:r>
              <a:rPr lang="en-US" sz="3333" dirty="0">
                <a:latin typeface="Franklin Gothic Book" panose="020B0503020102020204" pitchFamily="34" charset="0"/>
              </a:rPr>
              <a:t>Without transparency, unable to assess validity/relevance</a:t>
            </a:r>
          </a:p>
          <a:p>
            <a:pPr>
              <a:buChar char="●"/>
            </a:pPr>
            <a:endParaRPr lang="en" sz="3333" dirty="0">
              <a:latin typeface="Franklin Gothic Book" panose="020B0503020102020204" pitchFamily="34" charset="0"/>
            </a:endParaRPr>
          </a:p>
          <a:p>
            <a:pPr>
              <a:buChar char="●"/>
            </a:pPr>
            <a:endParaRPr sz="3333" dirty="0">
              <a:latin typeface="Franklin Gothic Book" panose="020B0503020102020204" pitchFamily="34" charset="0"/>
            </a:endParaRPr>
          </a:p>
          <a:p>
            <a:pPr marL="0" indent="0">
              <a:buNone/>
            </a:pPr>
            <a:endParaRPr sz="3333" dirty="0">
              <a:latin typeface="Franklin Gothic Book" panose="020B0503020102020204" pitchFamily="34" charset="0"/>
            </a:endParaRPr>
          </a:p>
          <a:p>
            <a:pPr marL="0" indent="0">
              <a:buNone/>
            </a:pPr>
            <a:endParaRPr sz="3333" dirty="0">
              <a:latin typeface="Franklin Gothic Book" panose="020B0503020102020204" pitchFamily="34" charset="0"/>
            </a:endParaRPr>
          </a:p>
        </p:txBody>
      </p:sp>
      <p:pic>
        <p:nvPicPr>
          <p:cNvPr id="11" name="Picture 2">
            <a:extLst>
              <a:ext uri="{FF2B5EF4-FFF2-40B4-BE49-F238E27FC236}">
                <a16:creationId xmlns:a16="http://schemas.microsoft.com/office/drawing/2014/main" id="{1F8DBAF4-26FE-4AB6-B96E-8410CD149071}"/>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25285" b="29572"/>
          <a:stretch/>
        </p:blipFill>
        <p:spPr bwMode="auto">
          <a:xfrm>
            <a:off x="10996714" y="7738823"/>
            <a:ext cx="8557972" cy="1931640"/>
          </a:xfrm>
          <a:prstGeom prst="rect">
            <a:avLst/>
          </a:prstGeom>
          <a:noFill/>
          <a:extLst>
            <a:ext uri="{909E8E84-426E-40DD-AFC4-6F175D3DCCD1}">
              <a14:hiddenFill xmlns:a14="http://schemas.microsoft.com/office/drawing/2010/main">
                <a:solidFill>
                  <a:srgbClr val="FFFFFF"/>
                </a:solidFill>
              </a14:hiddenFill>
            </a:ext>
          </a:extLst>
        </p:spPr>
      </p:pic>
      <p:sp>
        <p:nvSpPr>
          <p:cNvPr id="12" name="Oval 11">
            <a:extLst>
              <a:ext uri="{FF2B5EF4-FFF2-40B4-BE49-F238E27FC236}">
                <a16:creationId xmlns:a16="http://schemas.microsoft.com/office/drawing/2014/main" id="{7BFC186B-4EDD-45D2-A07B-B88F63C5D9C1}"/>
              </a:ext>
            </a:extLst>
          </p:cNvPr>
          <p:cNvSpPr/>
          <p:nvPr/>
        </p:nvSpPr>
        <p:spPr>
          <a:xfrm>
            <a:off x="16249769" y="7380235"/>
            <a:ext cx="3382952" cy="3399113"/>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dirty="0"/>
          </a:p>
        </p:txBody>
      </p:sp>
      <p:sp>
        <p:nvSpPr>
          <p:cNvPr id="4" name="TextBox 3">
            <a:extLst>
              <a:ext uri="{FF2B5EF4-FFF2-40B4-BE49-F238E27FC236}">
                <a16:creationId xmlns:a16="http://schemas.microsoft.com/office/drawing/2014/main" id="{B2ABDF74-E3F1-4A10-9D69-CE613F6F469C}"/>
              </a:ext>
            </a:extLst>
          </p:cNvPr>
          <p:cNvSpPr txBox="1"/>
          <p:nvPr/>
        </p:nvSpPr>
        <p:spPr>
          <a:xfrm>
            <a:off x="10987589" y="9442313"/>
            <a:ext cx="2838823" cy="913199"/>
          </a:xfrm>
          <a:prstGeom prst="rect">
            <a:avLst/>
          </a:prstGeom>
          <a:noFill/>
        </p:spPr>
        <p:txBody>
          <a:bodyPr wrap="square" rtlCol="0">
            <a:spAutoFit/>
          </a:bodyPr>
          <a:lstStyle/>
          <a:p>
            <a:r>
              <a:rPr lang="en-US" sz="2667" dirty="0"/>
              <a:t>Transparent &amp; Reproducible</a:t>
            </a:r>
          </a:p>
        </p:txBody>
      </p:sp>
      <p:sp>
        <p:nvSpPr>
          <p:cNvPr id="14" name="TextBox 13">
            <a:extLst>
              <a:ext uri="{FF2B5EF4-FFF2-40B4-BE49-F238E27FC236}">
                <a16:creationId xmlns:a16="http://schemas.microsoft.com/office/drawing/2014/main" id="{045B7216-408F-4671-91C6-07F8E74D1057}"/>
              </a:ext>
            </a:extLst>
          </p:cNvPr>
          <p:cNvSpPr txBox="1"/>
          <p:nvPr/>
        </p:nvSpPr>
        <p:spPr>
          <a:xfrm>
            <a:off x="13886162" y="9445757"/>
            <a:ext cx="2838823" cy="913199"/>
          </a:xfrm>
          <a:prstGeom prst="rect">
            <a:avLst/>
          </a:prstGeom>
          <a:noFill/>
        </p:spPr>
        <p:txBody>
          <a:bodyPr wrap="square" rtlCol="0">
            <a:spAutoFit/>
          </a:bodyPr>
          <a:lstStyle/>
          <a:p>
            <a:r>
              <a:rPr lang="en-US" sz="2667" dirty="0"/>
              <a:t>Robust &amp;</a:t>
            </a:r>
          </a:p>
          <a:p>
            <a:r>
              <a:rPr lang="en-US" sz="2667" dirty="0"/>
              <a:t>Transportable</a:t>
            </a:r>
          </a:p>
        </p:txBody>
      </p:sp>
      <p:sp>
        <p:nvSpPr>
          <p:cNvPr id="15" name="TextBox 14">
            <a:extLst>
              <a:ext uri="{FF2B5EF4-FFF2-40B4-BE49-F238E27FC236}">
                <a16:creationId xmlns:a16="http://schemas.microsoft.com/office/drawing/2014/main" id="{797BED5B-3BC0-4CDF-82B6-9CA1DC58EE7C}"/>
              </a:ext>
            </a:extLst>
          </p:cNvPr>
          <p:cNvSpPr txBox="1"/>
          <p:nvPr/>
        </p:nvSpPr>
        <p:spPr>
          <a:xfrm>
            <a:off x="16515803" y="9412432"/>
            <a:ext cx="3804198" cy="913199"/>
          </a:xfrm>
          <a:prstGeom prst="rect">
            <a:avLst/>
          </a:prstGeom>
          <a:noFill/>
        </p:spPr>
        <p:txBody>
          <a:bodyPr wrap="square" rtlCol="0">
            <a:spAutoFit/>
          </a:bodyPr>
          <a:lstStyle/>
          <a:p>
            <a:r>
              <a:rPr lang="en-US" sz="2667" dirty="0"/>
              <a:t>Decision about Benefit/Harm/Value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2"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2.70833E-6 -2.96296E-6 L -0.19166 -2.96296E-6 " pathEditMode="relative" rAng="0" ptsTypes="AA">
                                      <p:cBhvr>
                                        <p:cTn id="10" dur="2000" fill="hold"/>
                                        <p:tgtEl>
                                          <p:spTgt spid="12"/>
                                        </p:tgtEl>
                                        <p:attrNameLst>
                                          <p:attrName>ppt_x</p:attrName>
                                          <p:attrName>ppt_y</p:attrName>
                                        </p:attrNameLst>
                                      </p:cBhvr>
                                      <p:rCtr x="-9583" y="0"/>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1" nodeType="clickEffect">
                                  <p:stCondLst>
                                    <p:cond delay="0"/>
                                  </p:stCondLst>
                                  <p:childTnLst>
                                    <p:animMotion origin="layout" path="M -0.19166 -2.96296E-6 L -0.37109 -2.96296E-6 " pathEditMode="relative" rAng="0" ptsTypes="AA">
                                      <p:cBhvr>
                                        <p:cTn id="14" dur="2000" fill="hold"/>
                                        <p:tgtEl>
                                          <p:spTgt spid="12"/>
                                        </p:tgtEl>
                                        <p:attrNameLst>
                                          <p:attrName>ppt_x</p:attrName>
                                          <p:attrName>ppt_y</p:attrName>
                                        </p:attrNameLst>
                                      </p:cBhvr>
                                      <p:rCtr x="-8971"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2" grpId="2"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44"/>
          <p:cNvSpPr txBox="1">
            <a:spLocks noGrp="1"/>
          </p:cNvSpPr>
          <p:nvPr>
            <p:ph type="title"/>
          </p:nvPr>
        </p:nvSpPr>
        <p:spPr>
          <a:xfrm>
            <a:off x="1135533" y="450032"/>
            <a:ext cx="19304000" cy="1074000"/>
          </a:xfrm>
          <a:prstGeom prst="rect">
            <a:avLst/>
          </a:prstGeom>
          <a:noFill/>
          <a:ln>
            <a:noFill/>
          </a:ln>
        </p:spPr>
        <p:txBody>
          <a:bodyPr spcFirstLastPara="1" vert="horz" wrap="square" lIns="0" tIns="0" rIns="0" bIns="0" rtlCol="0" anchor="t" anchorCtr="0">
            <a:noAutofit/>
          </a:bodyPr>
          <a:lstStyle/>
          <a:p>
            <a:r>
              <a:rPr lang="en-US" sz="5333" b="1" dirty="0"/>
              <a:t>Steps to increase transparency about </a:t>
            </a:r>
            <a:r>
              <a:rPr lang="en" sz="5333" b="1" dirty="0"/>
              <a:t>ho</a:t>
            </a:r>
            <a:r>
              <a:rPr lang="en-US" sz="5333" b="1" dirty="0"/>
              <a:t>w</a:t>
            </a:r>
            <a:r>
              <a:rPr lang="en" sz="5333" b="1" dirty="0"/>
              <a:t> RWE </a:t>
            </a:r>
            <a:r>
              <a:rPr lang="en-US" sz="5333" b="1" dirty="0"/>
              <a:t>is generated</a:t>
            </a:r>
            <a:endParaRPr sz="5333" b="1" dirty="0">
              <a:latin typeface="Poppins"/>
              <a:ea typeface="Poppins"/>
              <a:cs typeface="Poppins"/>
              <a:sym typeface="Poppins"/>
            </a:endParaRPr>
          </a:p>
        </p:txBody>
      </p:sp>
      <p:sp>
        <p:nvSpPr>
          <p:cNvPr id="229" name="Google Shape;229;p44"/>
          <p:cNvSpPr txBox="1">
            <a:spLocks noGrp="1"/>
          </p:cNvSpPr>
          <p:nvPr>
            <p:ph type="sldNum" idx="12"/>
          </p:nvPr>
        </p:nvSpPr>
        <p:spPr>
          <a:xfrm>
            <a:off x="512335" y="10760667"/>
            <a:ext cx="427333" cy="424667"/>
          </a:xfrm>
          <a:prstGeom prst="rect">
            <a:avLst/>
          </a:prstGeom>
          <a:noFill/>
          <a:ln>
            <a:noFill/>
          </a:ln>
        </p:spPr>
        <p:txBody>
          <a:bodyPr spcFirstLastPara="1" vert="horz" wrap="square" lIns="0" tIns="0" rIns="0" bIns="0" rtlCol="0" anchor="t" anchorCtr="0">
            <a:noAutofit/>
          </a:bodyPr>
          <a:lstStyle/>
          <a:p>
            <a:fld id="{00000000-1234-1234-1234-123412341234}" type="slidenum">
              <a:rPr lang="en"/>
              <a:pPr/>
              <a:t>3</a:t>
            </a:fld>
            <a:endParaRPr dirty="0"/>
          </a:p>
        </p:txBody>
      </p:sp>
      <p:sp>
        <p:nvSpPr>
          <p:cNvPr id="230" name="Google Shape;230;p44"/>
          <p:cNvSpPr txBox="1">
            <a:spLocks noGrp="1"/>
          </p:cNvSpPr>
          <p:nvPr>
            <p:ph type="body" idx="1"/>
          </p:nvPr>
        </p:nvSpPr>
        <p:spPr>
          <a:xfrm>
            <a:off x="1210238" y="1459784"/>
            <a:ext cx="18093765" cy="2130223"/>
          </a:xfrm>
          <a:prstGeom prst="rect">
            <a:avLst/>
          </a:prstGeom>
          <a:noFill/>
          <a:ln>
            <a:noFill/>
          </a:ln>
        </p:spPr>
        <p:txBody>
          <a:bodyPr spcFirstLastPara="1" vert="horz" wrap="square" lIns="0" tIns="0" rIns="0" bIns="0" rtlCol="0" anchor="t" anchorCtr="0">
            <a:noAutofit/>
          </a:bodyPr>
          <a:lstStyle/>
          <a:p>
            <a:pPr marL="0" indent="0">
              <a:spcBef>
                <a:spcPts val="833"/>
              </a:spcBef>
              <a:buSzPts val="1100"/>
              <a:buNone/>
            </a:pPr>
            <a:r>
              <a:rPr lang="en" sz="3333" dirty="0"/>
              <a:t>The International Society for Pharmacoeconomics and Outcomes Research (</a:t>
            </a:r>
            <a:r>
              <a:rPr lang="en" sz="3333" b="1" dirty="0"/>
              <a:t>ISPOR</a:t>
            </a:r>
            <a:r>
              <a:rPr lang="en" sz="3333" dirty="0"/>
              <a:t>)/</a:t>
            </a:r>
          </a:p>
          <a:p>
            <a:pPr marL="0" indent="0">
              <a:spcBef>
                <a:spcPts val="833"/>
              </a:spcBef>
              <a:buSzPts val="1100"/>
              <a:buNone/>
            </a:pPr>
            <a:r>
              <a:rPr lang="en" sz="3333" dirty="0"/>
              <a:t>International Society for Pharmacoepidemiology (</a:t>
            </a:r>
            <a:r>
              <a:rPr lang="en" sz="3333" b="1" dirty="0"/>
              <a:t>ISPE</a:t>
            </a:r>
            <a:r>
              <a:rPr lang="en" sz="3333" dirty="0"/>
              <a:t>) </a:t>
            </a:r>
          </a:p>
          <a:p>
            <a:pPr marL="0" indent="0">
              <a:spcBef>
                <a:spcPts val="833"/>
              </a:spcBef>
              <a:buSzPts val="1100"/>
              <a:buNone/>
            </a:pPr>
            <a:r>
              <a:rPr lang="en" sz="3333" dirty="0"/>
              <a:t>Joint Task Force </a:t>
            </a:r>
            <a:r>
              <a:rPr lang="en-US" sz="3333" dirty="0"/>
              <a:t>on Real World Evidence for Healthcare Decision-Making</a:t>
            </a:r>
            <a:endParaRPr sz="3333" dirty="0"/>
          </a:p>
          <a:p>
            <a:pPr marL="0" indent="0">
              <a:spcBef>
                <a:spcPts val="833"/>
              </a:spcBef>
              <a:buSzPts val="1100"/>
              <a:buNone/>
            </a:pPr>
            <a:endParaRPr sz="3333" dirty="0"/>
          </a:p>
        </p:txBody>
      </p:sp>
      <p:pic>
        <p:nvPicPr>
          <p:cNvPr id="231" name="Google Shape;231;p44"/>
          <p:cNvPicPr preferRelativeResize="0"/>
          <p:nvPr/>
        </p:nvPicPr>
        <p:blipFill>
          <a:blip r:embed="rId3">
            <a:alphaModFix/>
          </a:blip>
          <a:stretch>
            <a:fillRect/>
          </a:stretch>
        </p:blipFill>
        <p:spPr>
          <a:xfrm>
            <a:off x="1895904" y="5240214"/>
            <a:ext cx="8147892" cy="3734445"/>
          </a:xfrm>
          <a:prstGeom prst="rect">
            <a:avLst/>
          </a:prstGeom>
          <a:noFill/>
          <a:ln>
            <a:noFill/>
          </a:ln>
        </p:spPr>
      </p:pic>
      <p:pic>
        <p:nvPicPr>
          <p:cNvPr id="232" name="Google Shape;232;p44"/>
          <p:cNvPicPr preferRelativeResize="0"/>
          <p:nvPr/>
        </p:nvPicPr>
        <p:blipFill>
          <a:blip r:embed="rId4">
            <a:alphaModFix/>
          </a:blip>
          <a:stretch>
            <a:fillRect/>
          </a:stretch>
        </p:blipFill>
        <p:spPr>
          <a:xfrm>
            <a:off x="10875551" y="5240214"/>
            <a:ext cx="8056055" cy="3734445"/>
          </a:xfrm>
          <a:prstGeom prst="rect">
            <a:avLst/>
          </a:prstGeom>
          <a:noFill/>
          <a:ln>
            <a:noFill/>
          </a:ln>
        </p:spPr>
      </p:pic>
      <p:sp>
        <p:nvSpPr>
          <p:cNvPr id="233" name="Google Shape;233;p44"/>
          <p:cNvSpPr txBox="1"/>
          <p:nvPr/>
        </p:nvSpPr>
        <p:spPr>
          <a:xfrm>
            <a:off x="10875577" y="3917072"/>
            <a:ext cx="8056000" cy="1074000"/>
          </a:xfrm>
          <a:prstGeom prst="rect">
            <a:avLst/>
          </a:prstGeom>
          <a:noFill/>
          <a:ln>
            <a:noFill/>
          </a:ln>
        </p:spPr>
        <p:txBody>
          <a:bodyPr spcFirstLastPara="1" wrap="square" lIns="203167" tIns="203167" rIns="203167" bIns="203167" anchor="t" anchorCtr="0">
            <a:noAutofit/>
          </a:bodyPr>
          <a:lstStyle/>
          <a:p>
            <a:r>
              <a:rPr lang="en" sz="3333" dirty="0">
                <a:latin typeface="Poppins"/>
                <a:ea typeface="Poppins"/>
                <a:cs typeface="Poppins"/>
                <a:sym typeface="Poppins"/>
              </a:rPr>
              <a:t>transparency in study </a:t>
            </a:r>
            <a:r>
              <a:rPr lang="en" sz="3333" b="1" dirty="0">
                <a:solidFill>
                  <a:srgbClr val="00CD82"/>
                </a:solidFill>
                <a:latin typeface="Poppins"/>
                <a:ea typeface="Poppins"/>
                <a:cs typeface="Poppins"/>
                <a:sym typeface="Poppins"/>
              </a:rPr>
              <a:t>execution</a:t>
            </a:r>
            <a:r>
              <a:rPr lang="en" sz="3333" dirty="0">
                <a:latin typeface="Poppins"/>
                <a:ea typeface="Poppins"/>
                <a:cs typeface="Poppins"/>
                <a:sym typeface="Poppins"/>
              </a:rPr>
              <a:t> </a:t>
            </a:r>
            <a:br>
              <a:rPr lang="en" sz="3333" dirty="0">
                <a:latin typeface="Poppins"/>
                <a:ea typeface="Poppins"/>
                <a:cs typeface="Poppins"/>
                <a:sym typeface="Poppins"/>
              </a:rPr>
            </a:br>
            <a:r>
              <a:rPr lang="en" sz="3333" dirty="0">
                <a:latin typeface="Poppins"/>
                <a:ea typeface="Poppins"/>
                <a:cs typeface="Poppins"/>
                <a:sym typeface="Poppins"/>
              </a:rPr>
              <a:t>(e.g. “what did you actually do?)</a:t>
            </a:r>
            <a:endParaRPr sz="3333" dirty="0">
              <a:latin typeface="Poppins"/>
              <a:ea typeface="Poppins"/>
              <a:cs typeface="Poppins"/>
              <a:sym typeface="Poppins"/>
            </a:endParaRPr>
          </a:p>
        </p:txBody>
      </p:sp>
      <p:sp>
        <p:nvSpPr>
          <p:cNvPr id="234" name="Google Shape;234;p44"/>
          <p:cNvSpPr txBox="1"/>
          <p:nvPr/>
        </p:nvSpPr>
        <p:spPr>
          <a:xfrm>
            <a:off x="1895902" y="3917072"/>
            <a:ext cx="8056000" cy="1074000"/>
          </a:xfrm>
          <a:prstGeom prst="rect">
            <a:avLst/>
          </a:prstGeom>
          <a:noFill/>
          <a:ln>
            <a:noFill/>
          </a:ln>
        </p:spPr>
        <p:txBody>
          <a:bodyPr spcFirstLastPara="1" wrap="square" lIns="203167" tIns="203167" rIns="203167" bIns="203167" anchor="t" anchorCtr="0">
            <a:noAutofit/>
          </a:bodyPr>
          <a:lstStyle/>
          <a:p>
            <a:r>
              <a:rPr lang="en" sz="3333" dirty="0">
                <a:latin typeface="Poppins"/>
                <a:ea typeface="Poppins"/>
                <a:cs typeface="Poppins"/>
                <a:sym typeface="Poppins"/>
              </a:rPr>
              <a:t>transparency in </a:t>
            </a:r>
            <a:r>
              <a:rPr lang="en" sz="3333" b="1" dirty="0">
                <a:solidFill>
                  <a:schemeClr val="accent2"/>
                </a:solidFill>
                <a:latin typeface="Poppins"/>
                <a:ea typeface="Poppins"/>
                <a:cs typeface="Poppins"/>
                <a:sym typeface="Poppins"/>
              </a:rPr>
              <a:t>process</a:t>
            </a:r>
            <a:r>
              <a:rPr lang="en" sz="3333" dirty="0">
                <a:latin typeface="Poppins"/>
                <a:ea typeface="Poppins"/>
                <a:cs typeface="Poppins"/>
                <a:sym typeface="Poppins"/>
              </a:rPr>
              <a:t> for database studies (e.g. “what did you plan to do?”) </a:t>
            </a:r>
            <a:endParaRPr sz="3333" dirty="0">
              <a:latin typeface="Poppins"/>
              <a:ea typeface="Poppins"/>
              <a:cs typeface="Poppins"/>
              <a:sym typeface="Poppins"/>
            </a:endParaRPr>
          </a:p>
          <a:p>
            <a:endParaRPr sz="3333" dirty="0">
              <a:latin typeface="Poppins"/>
              <a:ea typeface="Poppins"/>
              <a:cs typeface="Poppins"/>
              <a:sym typeface="Poppi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44"/>
          <p:cNvSpPr txBox="1">
            <a:spLocks noGrp="1"/>
          </p:cNvSpPr>
          <p:nvPr>
            <p:ph type="title"/>
          </p:nvPr>
        </p:nvSpPr>
        <p:spPr>
          <a:xfrm>
            <a:off x="1135533" y="450032"/>
            <a:ext cx="19304000" cy="1074000"/>
          </a:xfrm>
          <a:prstGeom prst="rect">
            <a:avLst/>
          </a:prstGeom>
          <a:noFill/>
          <a:ln>
            <a:noFill/>
          </a:ln>
        </p:spPr>
        <p:txBody>
          <a:bodyPr spcFirstLastPara="1" vert="horz" wrap="square" lIns="0" tIns="0" rIns="0" bIns="0" rtlCol="0" anchor="t" anchorCtr="0">
            <a:noAutofit/>
          </a:bodyPr>
          <a:lstStyle/>
          <a:p>
            <a:r>
              <a:rPr lang="en-US" sz="5333" b="1" dirty="0"/>
              <a:t>Steps to increase transparency about </a:t>
            </a:r>
            <a:r>
              <a:rPr lang="en" sz="5333" b="1" dirty="0"/>
              <a:t>ho</a:t>
            </a:r>
            <a:r>
              <a:rPr lang="en-US" sz="5333" b="1" dirty="0"/>
              <a:t>w</a:t>
            </a:r>
            <a:r>
              <a:rPr lang="en" sz="5333" b="1" dirty="0"/>
              <a:t> RWE </a:t>
            </a:r>
            <a:r>
              <a:rPr lang="en-US" sz="5333" b="1" dirty="0"/>
              <a:t>is generated</a:t>
            </a:r>
            <a:endParaRPr sz="5333" b="1" dirty="0">
              <a:latin typeface="Poppins"/>
              <a:ea typeface="Poppins"/>
              <a:cs typeface="Poppins"/>
              <a:sym typeface="Poppins"/>
            </a:endParaRPr>
          </a:p>
        </p:txBody>
      </p:sp>
      <p:sp>
        <p:nvSpPr>
          <p:cNvPr id="229" name="Google Shape;229;p44"/>
          <p:cNvSpPr txBox="1">
            <a:spLocks noGrp="1"/>
          </p:cNvSpPr>
          <p:nvPr>
            <p:ph type="sldNum" idx="12"/>
          </p:nvPr>
        </p:nvSpPr>
        <p:spPr>
          <a:xfrm>
            <a:off x="512335" y="10760667"/>
            <a:ext cx="427333" cy="424667"/>
          </a:xfrm>
          <a:prstGeom prst="rect">
            <a:avLst/>
          </a:prstGeom>
          <a:noFill/>
          <a:ln>
            <a:noFill/>
          </a:ln>
        </p:spPr>
        <p:txBody>
          <a:bodyPr spcFirstLastPara="1" vert="horz" wrap="square" lIns="0" tIns="0" rIns="0" bIns="0" rtlCol="0" anchor="t" anchorCtr="0">
            <a:noAutofit/>
          </a:bodyPr>
          <a:lstStyle/>
          <a:p>
            <a:fld id="{00000000-1234-1234-1234-123412341234}" type="slidenum">
              <a:rPr lang="en"/>
              <a:pPr/>
              <a:t>4</a:t>
            </a:fld>
            <a:endParaRPr dirty="0"/>
          </a:p>
        </p:txBody>
      </p:sp>
      <p:sp>
        <p:nvSpPr>
          <p:cNvPr id="230" name="Google Shape;230;p44"/>
          <p:cNvSpPr txBox="1">
            <a:spLocks noGrp="1"/>
          </p:cNvSpPr>
          <p:nvPr>
            <p:ph type="body" idx="1"/>
          </p:nvPr>
        </p:nvSpPr>
        <p:spPr>
          <a:xfrm>
            <a:off x="1210238" y="1459784"/>
            <a:ext cx="18093765" cy="2130223"/>
          </a:xfrm>
          <a:prstGeom prst="rect">
            <a:avLst/>
          </a:prstGeom>
          <a:noFill/>
          <a:ln>
            <a:noFill/>
          </a:ln>
        </p:spPr>
        <p:txBody>
          <a:bodyPr spcFirstLastPara="1" vert="horz" wrap="square" lIns="0" tIns="0" rIns="0" bIns="0" rtlCol="0" anchor="t" anchorCtr="0">
            <a:noAutofit/>
          </a:bodyPr>
          <a:lstStyle/>
          <a:p>
            <a:pPr marL="0" indent="0">
              <a:spcBef>
                <a:spcPts val="833"/>
              </a:spcBef>
              <a:buSzPts val="1100"/>
              <a:buNone/>
            </a:pPr>
            <a:r>
              <a:rPr lang="en" sz="3333" dirty="0"/>
              <a:t>The International Society for Pharmacoeconomics and Outcomes Research (</a:t>
            </a:r>
            <a:r>
              <a:rPr lang="en" sz="3333" b="1" dirty="0"/>
              <a:t>ISPOR</a:t>
            </a:r>
            <a:r>
              <a:rPr lang="en" sz="3333" dirty="0"/>
              <a:t>)/</a:t>
            </a:r>
          </a:p>
          <a:p>
            <a:pPr marL="0" indent="0">
              <a:spcBef>
                <a:spcPts val="833"/>
              </a:spcBef>
              <a:buSzPts val="1100"/>
              <a:buNone/>
            </a:pPr>
            <a:r>
              <a:rPr lang="en" sz="3333" dirty="0"/>
              <a:t>International Society for Pharmacoepidemiology (</a:t>
            </a:r>
            <a:r>
              <a:rPr lang="en" sz="3333" b="1" dirty="0"/>
              <a:t>ISPE</a:t>
            </a:r>
            <a:r>
              <a:rPr lang="en" sz="3333" dirty="0"/>
              <a:t>) </a:t>
            </a:r>
          </a:p>
          <a:p>
            <a:pPr marL="0" indent="0">
              <a:spcBef>
                <a:spcPts val="833"/>
              </a:spcBef>
              <a:buSzPts val="1100"/>
              <a:buNone/>
            </a:pPr>
            <a:r>
              <a:rPr lang="en" sz="3333" dirty="0"/>
              <a:t>Joint Task Force </a:t>
            </a:r>
            <a:r>
              <a:rPr lang="en-US" sz="3333" dirty="0"/>
              <a:t>on Real World Evidence for Healthcare Decision-Making</a:t>
            </a:r>
            <a:endParaRPr sz="3333" dirty="0"/>
          </a:p>
          <a:p>
            <a:pPr marL="0" indent="0">
              <a:spcBef>
                <a:spcPts val="833"/>
              </a:spcBef>
              <a:buSzPts val="1100"/>
              <a:buNone/>
            </a:pPr>
            <a:endParaRPr sz="3333" dirty="0"/>
          </a:p>
        </p:txBody>
      </p:sp>
      <p:pic>
        <p:nvPicPr>
          <p:cNvPr id="231" name="Google Shape;231;p44"/>
          <p:cNvPicPr preferRelativeResize="0"/>
          <p:nvPr/>
        </p:nvPicPr>
        <p:blipFill>
          <a:blip r:embed="rId3">
            <a:alphaModFix/>
          </a:blip>
          <a:stretch>
            <a:fillRect/>
          </a:stretch>
        </p:blipFill>
        <p:spPr>
          <a:xfrm>
            <a:off x="1895904" y="5240214"/>
            <a:ext cx="8147892" cy="3734445"/>
          </a:xfrm>
          <a:prstGeom prst="rect">
            <a:avLst/>
          </a:prstGeom>
          <a:noFill/>
          <a:ln>
            <a:noFill/>
          </a:ln>
        </p:spPr>
      </p:pic>
      <p:pic>
        <p:nvPicPr>
          <p:cNvPr id="232" name="Google Shape;232;p44"/>
          <p:cNvPicPr preferRelativeResize="0"/>
          <p:nvPr/>
        </p:nvPicPr>
        <p:blipFill>
          <a:blip r:embed="rId4">
            <a:alphaModFix/>
          </a:blip>
          <a:stretch>
            <a:fillRect/>
          </a:stretch>
        </p:blipFill>
        <p:spPr>
          <a:xfrm>
            <a:off x="10875551" y="5240214"/>
            <a:ext cx="8056055" cy="3734445"/>
          </a:xfrm>
          <a:prstGeom prst="rect">
            <a:avLst/>
          </a:prstGeom>
          <a:noFill/>
          <a:ln>
            <a:noFill/>
          </a:ln>
        </p:spPr>
      </p:pic>
      <p:sp>
        <p:nvSpPr>
          <p:cNvPr id="233" name="Google Shape;233;p44"/>
          <p:cNvSpPr txBox="1"/>
          <p:nvPr/>
        </p:nvSpPr>
        <p:spPr>
          <a:xfrm>
            <a:off x="10875577" y="3917072"/>
            <a:ext cx="8056000" cy="1074000"/>
          </a:xfrm>
          <a:prstGeom prst="rect">
            <a:avLst/>
          </a:prstGeom>
          <a:noFill/>
          <a:ln>
            <a:noFill/>
          </a:ln>
        </p:spPr>
        <p:txBody>
          <a:bodyPr spcFirstLastPara="1" wrap="square" lIns="203167" tIns="203167" rIns="203167" bIns="203167" anchor="t" anchorCtr="0">
            <a:noAutofit/>
          </a:bodyPr>
          <a:lstStyle/>
          <a:p>
            <a:r>
              <a:rPr lang="en" sz="3333" dirty="0">
                <a:latin typeface="Poppins"/>
                <a:ea typeface="Poppins"/>
                <a:cs typeface="Poppins"/>
                <a:sym typeface="Poppins"/>
              </a:rPr>
              <a:t>transparency in study </a:t>
            </a:r>
            <a:r>
              <a:rPr lang="en" sz="3333" b="1" dirty="0">
                <a:solidFill>
                  <a:srgbClr val="00CD82"/>
                </a:solidFill>
                <a:latin typeface="Poppins"/>
                <a:ea typeface="Poppins"/>
                <a:cs typeface="Poppins"/>
                <a:sym typeface="Poppins"/>
              </a:rPr>
              <a:t>execution</a:t>
            </a:r>
            <a:r>
              <a:rPr lang="en" sz="3333" dirty="0">
                <a:latin typeface="Poppins"/>
                <a:ea typeface="Poppins"/>
                <a:cs typeface="Poppins"/>
                <a:sym typeface="Poppins"/>
              </a:rPr>
              <a:t> </a:t>
            </a:r>
            <a:br>
              <a:rPr lang="en" sz="3333" dirty="0">
                <a:latin typeface="Poppins"/>
                <a:ea typeface="Poppins"/>
                <a:cs typeface="Poppins"/>
                <a:sym typeface="Poppins"/>
              </a:rPr>
            </a:br>
            <a:r>
              <a:rPr lang="en" sz="3333" dirty="0">
                <a:latin typeface="Poppins"/>
                <a:ea typeface="Poppins"/>
                <a:cs typeface="Poppins"/>
                <a:sym typeface="Poppins"/>
              </a:rPr>
              <a:t>(e.g. “what did you actually do?)</a:t>
            </a:r>
            <a:endParaRPr sz="3333" dirty="0">
              <a:latin typeface="Poppins"/>
              <a:ea typeface="Poppins"/>
              <a:cs typeface="Poppins"/>
              <a:sym typeface="Poppins"/>
            </a:endParaRPr>
          </a:p>
        </p:txBody>
      </p:sp>
      <p:sp>
        <p:nvSpPr>
          <p:cNvPr id="234" name="Google Shape;234;p44"/>
          <p:cNvSpPr txBox="1"/>
          <p:nvPr/>
        </p:nvSpPr>
        <p:spPr>
          <a:xfrm>
            <a:off x="1895902" y="3917072"/>
            <a:ext cx="8056000" cy="1074000"/>
          </a:xfrm>
          <a:prstGeom prst="rect">
            <a:avLst/>
          </a:prstGeom>
          <a:noFill/>
          <a:ln>
            <a:noFill/>
          </a:ln>
        </p:spPr>
        <p:txBody>
          <a:bodyPr spcFirstLastPara="1" wrap="square" lIns="203167" tIns="203167" rIns="203167" bIns="203167" anchor="t" anchorCtr="0">
            <a:noAutofit/>
          </a:bodyPr>
          <a:lstStyle/>
          <a:p>
            <a:r>
              <a:rPr lang="en" sz="3333" dirty="0">
                <a:latin typeface="Poppins"/>
                <a:ea typeface="Poppins"/>
                <a:cs typeface="Poppins"/>
                <a:sym typeface="Poppins"/>
              </a:rPr>
              <a:t>transparency in </a:t>
            </a:r>
            <a:r>
              <a:rPr lang="en" sz="3333" b="1" dirty="0">
                <a:solidFill>
                  <a:schemeClr val="accent2"/>
                </a:solidFill>
                <a:latin typeface="Poppins"/>
                <a:ea typeface="Poppins"/>
                <a:cs typeface="Poppins"/>
                <a:sym typeface="Poppins"/>
              </a:rPr>
              <a:t>process</a:t>
            </a:r>
            <a:r>
              <a:rPr lang="en" sz="3333" dirty="0">
                <a:latin typeface="Poppins"/>
                <a:ea typeface="Poppins"/>
                <a:cs typeface="Poppins"/>
                <a:sym typeface="Poppins"/>
              </a:rPr>
              <a:t> for database studies (e.g. “what did you plan to do?”) </a:t>
            </a:r>
            <a:endParaRPr sz="3333" dirty="0">
              <a:latin typeface="Poppins"/>
              <a:ea typeface="Poppins"/>
              <a:cs typeface="Poppins"/>
              <a:sym typeface="Poppins"/>
            </a:endParaRPr>
          </a:p>
          <a:p>
            <a:endParaRPr sz="3333" dirty="0">
              <a:latin typeface="Poppins"/>
              <a:ea typeface="Poppins"/>
              <a:cs typeface="Poppins"/>
              <a:sym typeface="Poppins"/>
            </a:endParaRPr>
          </a:p>
        </p:txBody>
      </p:sp>
      <p:sp>
        <p:nvSpPr>
          <p:cNvPr id="2" name="Oval 1">
            <a:extLst>
              <a:ext uri="{FF2B5EF4-FFF2-40B4-BE49-F238E27FC236}">
                <a16:creationId xmlns:a16="http://schemas.microsoft.com/office/drawing/2014/main" id="{0029EEAA-4ED5-4140-83CA-EB339B3A4127}"/>
              </a:ext>
            </a:extLst>
          </p:cNvPr>
          <p:cNvSpPr/>
          <p:nvPr/>
        </p:nvSpPr>
        <p:spPr>
          <a:xfrm>
            <a:off x="10043795" y="3019246"/>
            <a:ext cx="9763870" cy="7741422"/>
          </a:xfrm>
          <a:prstGeom prst="ellipse">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0" dirty="0"/>
          </a:p>
        </p:txBody>
      </p:sp>
    </p:spTree>
    <p:extLst>
      <p:ext uri="{BB962C8B-B14F-4D97-AF65-F5344CB8AC3E}">
        <p14:creationId xmlns:p14="http://schemas.microsoft.com/office/powerpoint/2010/main" val="3915501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45"/>
          <p:cNvSpPr txBox="1">
            <a:spLocks noGrp="1"/>
          </p:cNvSpPr>
          <p:nvPr>
            <p:ph type="title"/>
          </p:nvPr>
        </p:nvSpPr>
        <p:spPr>
          <a:xfrm>
            <a:off x="1270000" y="509798"/>
            <a:ext cx="19050000" cy="1074000"/>
          </a:xfrm>
          <a:prstGeom prst="rect">
            <a:avLst/>
          </a:prstGeom>
          <a:noFill/>
          <a:ln>
            <a:noFill/>
          </a:ln>
        </p:spPr>
        <p:txBody>
          <a:bodyPr spcFirstLastPara="1" vert="horz" wrap="square" lIns="0" tIns="0" rIns="0" bIns="0" rtlCol="0" anchor="t" anchorCtr="0">
            <a:noAutofit/>
          </a:bodyPr>
          <a:lstStyle/>
          <a:p>
            <a:r>
              <a:rPr lang="en-US" sz="5333" b="1" dirty="0"/>
              <a:t>Specific reporting to improve transparency and reproducibility and facilitate validity assessment</a:t>
            </a:r>
            <a:endParaRPr sz="5333" b="1" dirty="0">
              <a:latin typeface="Poppins"/>
              <a:ea typeface="Poppins"/>
              <a:cs typeface="Poppins"/>
              <a:sym typeface="Poppins"/>
            </a:endParaRPr>
          </a:p>
        </p:txBody>
      </p:sp>
      <p:sp>
        <p:nvSpPr>
          <p:cNvPr id="240" name="Google Shape;240;p45"/>
          <p:cNvSpPr txBox="1">
            <a:spLocks noGrp="1"/>
          </p:cNvSpPr>
          <p:nvPr>
            <p:ph type="sldNum" idx="12"/>
          </p:nvPr>
        </p:nvSpPr>
        <p:spPr>
          <a:xfrm>
            <a:off x="512335" y="10760667"/>
            <a:ext cx="427333" cy="424667"/>
          </a:xfrm>
          <a:prstGeom prst="rect">
            <a:avLst/>
          </a:prstGeom>
          <a:noFill/>
          <a:ln>
            <a:noFill/>
          </a:ln>
        </p:spPr>
        <p:txBody>
          <a:bodyPr spcFirstLastPara="1" vert="horz" wrap="square" lIns="0" tIns="0" rIns="0" bIns="0" rtlCol="0" anchor="t" anchorCtr="0">
            <a:noAutofit/>
          </a:bodyPr>
          <a:lstStyle/>
          <a:p>
            <a:fld id="{00000000-1234-1234-1234-123412341234}" type="slidenum">
              <a:rPr lang="en"/>
              <a:pPr/>
              <a:t>5</a:t>
            </a:fld>
            <a:endParaRPr dirty="0"/>
          </a:p>
        </p:txBody>
      </p:sp>
      <p:sp>
        <p:nvSpPr>
          <p:cNvPr id="242" name="Google Shape;242;p45"/>
          <p:cNvSpPr txBox="1">
            <a:spLocks noGrp="1"/>
          </p:cNvSpPr>
          <p:nvPr>
            <p:ph type="body" idx="1"/>
          </p:nvPr>
        </p:nvSpPr>
        <p:spPr>
          <a:xfrm>
            <a:off x="1120592" y="3166834"/>
            <a:ext cx="2789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a:solidFill>
                  <a:schemeClr val="dk2"/>
                </a:solidFill>
              </a:rPr>
              <a:t>DATA SOURCE</a:t>
            </a:r>
            <a:endParaRPr sz="2667" dirty="0">
              <a:solidFill>
                <a:schemeClr val="dk2"/>
              </a:solidFill>
            </a:endParaRPr>
          </a:p>
          <a:p>
            <a:pPr marL="0" indent="0">
              <a:spcBef>
                <a:spcPts val="833"/>
              </a:spcBef>
              <a:buNone/>
            </a:pPr>
            <a:endParaRPr dirty="0"/>
          </a:p>
          <a:p>
            <a:pPr marL="0" indent="0">
              <a:spcBef>
                <a:spcPts val="833"/>
              </a:spcBef>
              <a:buNone/>
            </a:pPr>
            <a:endParaRPr dirty="0"/>
          </a:p>
        </p:txBody>
      </p:sp>
      <p:sp>
        <p:nvSpPr>
          <p:cNvPr id="243" name="Google Shape;243;p45"/>
          <p:cNvSpPr txBox="1">
            <a:spLocks noGrp="1"/>
          </p:cNvSpPr>
          <p:nvPr>
            <p:ph type="body" idx="1"/>
          </p:nvPr>
        </p:nvSpPr>
        <p:spPr>
          <a:xfrm>
            <a:off x="1120592" y="3627500"/>
            <a:ext cx="4572000" cy="1918000"/>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Data provider</a:t>
            </a:r>
            <a:endParaRPr sz="2000" dirty="0"/>
          </a:p>
          <a:p>
            <a:pPr marL="406398" indent="-228596">
              <a:spcBef>
                <a:spcPts val="0"/>
              </a:spcBef>
              <a:buSzPts val="900"/>
              <a:buChar char="●"/>
            </a:pPr>
            <a:r>
              <a:rPr lang="en" sz="2000"/>
              <a:t>Data extraction date (DED)*</a:t>
            </a:r>
            <a:endParaRPr sz="2000" dirty="0"/>
          </a:p>
          <a:p>
            <a:pPr marL="406398" indent="-228596">
              <a:spcBef>
                <a:spcPts val="0"/>
              </a:spcBef>
              <a:buSzPts val="900"/>
              <a:buChar char="●"/>
            </a:pPr>
            <a:r>
              <a:rPr lang="en" sz="2000"/>
              <a:t>Data sampling</a:t>
            </a:r>
            <a:endParaRPr sz="2000" dirty="0"/>
          </a:p>
          <a:p>
            <a:pPr marL="406398" indent="-228596">
              <a:spcBef>
                <a:spcPts val="0"/>
              </a:spcBef>
              <a:buSzPts val="900"/>
              <a:buChar char="●"/>
            </a:pPr>
            <a:r>
              <a:rPr lang="en" sz="2000"/>
              <a:t>Source data range (SDR)*</a:t>
            </a:r>
            <a:endParaRPr sz="2000" dirty="0"/>
          </a:p>
          <a:p>
            <a:pPr marL="406398" indent="-228596">
              <a:spcBef>
                <a:spcPts val="0"/>
              </a:spcBef>
              <a:buSzPts val="900"/>
              <a:buChar char="●"/>
            </a:pPr>
            <a:r>
              <a:rPr lang="en" sz="2000"/>
              <a:t>Type of data</a:t>
            </a:r>
            <a:endParaRPr sz="2000" dirty="0"/>
          </a:p>
        </p:txBody>
      </p:sp>
      <p:sp>
        <p:nvSpPr>
          <p:cNvPr id="244" name="Google Shape;244;p45"/>
          <p:cNvSpPr txBox="1">
            <a:spLocks noGrp="1"/>
          </p:cNvSpPr>
          <p:nvPr>
            <p:ph type="body" idx="1"/>
          </p:nvPr>
        </p:nvSpPr>
        <p:spPr>
          <a:xfrm>
            <a:off x="5642813" y="3627500"/>
            <a:ext cx="4572000" cy="179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Data linkage, other supplemental data</a:t>
            </a:r>
            <a:endParaRPr sz="2000" dirty="0"/>
          </a:p>
          <a:p>
            <a:pPr marL="406398" indent="-228596">
              <a:spcBef>
                <a:spcPts val="0"/>
              </a:spcBef>
              <a:buSzPts val="900"/>
              <a:buChar char="●"/>
            </a:pPr>
            <a:r>
              <a:rPr lang="en" sz="2000"/>
              <a:t>Data cleaning</a:t>
            </a:r>
            <a:endParaRPr sz="2000" dirty="0"/>
          </a:p>
          <a:p>
            <a:pPr marL="406398" indent="-228596">
              <a:spcBef>
                <a:spcPts val="0"/>
              </a:spcBef>
              <a:buSzPts val="900"/>
              <a:buChar char="●"/>
            </a:pPr>
            <a:r>
              <a:rPr lang="en" sz="2000"/>
              <a:t>Data model conversion</a:t>
            </a:r>
            <a:endParaRPr sz="2000" dirty="0"/>
          </a:p>
          <a:p>
            <a:pPr marL="0" indent="0">
              <a:spcBef>
                <a:spcPts val="833"/>
              </a:spcBef>
              <a:buNone/>
            </a:pPr>
            <a:endParaRPr sz="2000" dirty="0"/>
          </a:p>
        </p:txBody>
      </p:sp>
      <p:sp>
        <p:nvSpPr>
          <p:cNvPr id="245" name="Google Shape;245;p45"/>
          <p:cNvSpPr txBox="1">
            <a:spLocks noGrp="1"/>
          </p:cNvSpPr>
          <p:nvPr>
            <p:ph type="body" idx="1"/>
          </p:nvPr>
        </p:nvSpPr>
        <p:spPr>
          <a:xfrm>
            <a:off x="1120592" y="5333487"/>
            <a:ext cx="2789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a:solidFill>
                  <a:schemeClr val="dk2"/>
                </a:solidFill>
              </a:rPr>
              <a:t>DESIGN</a:t>
            </a:r>
            <a:endParaRPr sz="2667" dirty="0">
              <a:solidFill>
                <a:schemeClr val="dk2"/>
              </a:solidFill>
            </a:endParaRPr>
          </a:p>
          <a:p>
            <a:pPr marL="0" indent="0">
              <a:spcBef>
                <a:spcPts val="833"/>
              </a:spcBef>
              <a:buNone/>
            </a:pPr>
            <a:endParaRPr sz="2667" dirty="0">
              <a:solidFill>
                <a:schemeClr val="dk2"/>
              </a:solidFill>
            </a:endParaRPr>
          </a:p>
          <a:p>
            <a:pPr marL="0" indent="0">
              <a:spcBef>
                <a:spcPts val="833"/>
              </a:spcBef>
              <a:buNone/>
            </a:pPr>
            <a:endParaRPr sz="2667" dirty="0">
              <a:solidFill>
                <a:schemeClr val="dk2"/>
              </a:solidFill>
            </a:endParaRPr>
          </a:p>
        </p:txBody>
      </p:sp>
      <p:sp>
        <p:nvSpPr>
          <p:cNvPr id="246" name="Google Shape;246;p45"/>
          <p:cNvSpPr txBox="1">
            <a:spLocks noGrp="1"/>
          </p:cNvSpPr>
          <p:nvPr>
            <p:ph type="body" idx="1"/>
          </p:nvPr>
        </p:nvSpPr>
        <p:spPr>
          <a:xfrm>
            <a:off x="1120592" y="5794154"/>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Design diagram</a:t>
            </a:r>
            <a:endParaRPr sz="2000" dirty="0"/>
          </a:p>
        </p:txBody>
      </p:sp>
      <p:sp>
        <p:nvSpPr>
          <p:cNvPr id="247" name="Google Shape;247;p45"/>
          <p:cNvSpPr txBox="1">
            <a:spLocks noGrp="1"/>
          </p:cNvSpPr>
          <p:nvPr>
            <p:ph type="body" idx="1"/>
          </p:nvPr>
        </p:nvSpPr>
        <p:spPr>
          <a:xfrm>
            <a:off x="1120592" y="6354515"/>
            <a:ext cx="8015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a:solidFill>
                  <a:schemeClr val="dk2"/>
                </a:solidFill>
              </a:rPr>
              <a:t>INCLUSION/EXCLUSION CRITERIA</a:t>
            </a:r>
            <a:endParaRPr sz="2667" dirty="0">
              <a:solidFill>
                <a:schemeClr val="dk2"/>
              </a:solidFill>
            </a:endParaRPr>
          </a:p>
          <a:p>
            <a:pPr marL="0" indent="0">
              <a:spcBef>
                <a:spcPts val="833"/>
              </a:spcBef>
              <a:buNone/>
            </a:pPr>
            <a:endParaRPr sz="2667" dirty="0">
              <a:solidFill>
                <a:schemeClr val="dk2"/>
              </a:solidFill>
            </a:endParaRPr>
          </a:p>
          <a:p>
            <a:pPr marL="0" indent="0">
              <a:spcBef>
                <a:spcPts val="833"/>
              </a:spcBef>
              <a:buNone/>
            </a:pPr>
            <a:endParaRPr sz="2667" dirty="0">
              <a:solidFill>
                <a:schemeClr val="dk2"/>
              </a:solidFill>
            </a:endParaRPr>
          </a:p>
        </p:txBody>
      </p:sp>
      <p:sp>
        <p:nvSpPr>
          <p:cNvPr id="248" name="Google Shape;248;p45"/>
          <p:cNvSpPr txBox="1">
            <a:spLocks noGrp="1"/>
          </p:cNvSpPr>
          <p:nvPr>
            <p:ph type="body" idx="1"/>
          </p:nvPr>
        </p:nvSpPr>
        <p:spPr>
          <a:xfrm>
            <a:off x="1120592" y="6815182"/>
            <a:ext cx="4572000" cy="1918000"/>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Study entry date (SED)*</a:t>
            </a:r>
            <a:endParaRPr sz="2000" dirty="0"/>
          </a:p>
          <a:p>
            <a:pPr marL="406398" indent="-228596">
              <a:spcBef>
                <a:spcPts val="0"/>
              </a:spcBef>
              <a:buSzPts val="900"/>
              <a:buChar char="●"/>
            </a:pPr>
            <a:r>
              <a:rPr lang="en" sz="2000" dirty="0"/>
              <a:t>Person or episode level study entry</a:t>
            </a:r>
            <a:endParaRPr sz="2000" dirty="0"/>
          </a:p>
          <a:p>
            <a:pPr marL="406398" indent="-228596">
              <a:spcBef>
                <a:spcPts val="0"/>
              </a:spcBef>
              <a:buSzPts val="900"/>
              <a:buChar char="●"/>
            </a:pPr>
            <a:r>
              <a:rPr lang="en" sz="2000" dirty="0"/>
              <a:t>Sequencing of exclusions</a:t>
            </a:r>
            <a:endParaRPr sz="2000" dirty="0"/>
          </a:p>
          <a:p>
            <a:pPr marL="406398" indent="-228596">
              <a:spcBef>
                <a:spcPts val="0"/>
              </a:spcBef>
              <a:buSzPts val="900"/>
              <a:buChar char="●"/>
            </a:pPr>
            <a:r>
              <a:rPr lang="en" sz="2000" dirty="0"/>
              <a:t>Enrollment window (EW)*</a:t>
            </a:r>
            <a:endParaRPr sz="2000" dirty="0"/>
          </a:p>
          <a:p>
            <a:pPr marL="406398" indent="-228596">
              <a:spcBef>
                <a:spcPts val="0"/>
              </a:spcBef>
              <a:buSzPts val="900"/>
              <a:buChar char="●"/>
            </a:pPr>
            <a:r>
              <a:rPr lang="en" sz="2000" dirty="0"/>
              <a:t>Enrollment gap</a:t>
            </a:r>
            <a:endParaRPr sz="2000" dirty="0"/>
          </a:p>
          <a:p>
            <a:pPr marL="406398" indent="-228596">
              <a:spcBef>
                <a:spcPts val="0"/>
              </a:spcBef>
              <a:buSzPts val="900"/>
              <a:buChar char="●"/>
            </a:pPr>
            <a:r>
              <a:rPr lang="en" sz="2000" dirty="0"/>
              <a:t>Inclusion/Exclusion definition window</a:t>
            </a:r>
            <a:endParaRPr sz="2000" dirty="0"/>
          </a:p>
        </p:txBody>
      </p:sp>
      <p:sp>
        <p:nvSpPr>
          <p:cNvPr id="249" name="Google Shape;249;p45"/>
          <p:cNvSpPr txBox="1">
            <a:spLocks noGrp="1"/>
          </p:cNvSpPr>
          <p:nvPr>
            <p:ph type="body" idx="1"/>
          </p:nvPr>
        </p:nvSpPr>
        <p:spPr>
          <a:xfrm>
            <a:off x="5642813" y="6815182"/>
            <a:ext cx="4572000" cy="179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Codes</a:t>
            </a:r>
            <a:endParaRPr sz="2000" dirty="0"/>
          </a:p>
          <a:p>
            <a:pPr marL="406398" indent="-228596">
              <a:spcBef>
                <a:spcPts val="0"/>
              </a:spcBef>
              <a:buSzPts val="900"/>
              <a:buChar char="●"/>
            </a:pPr>
            <a:r>
              <a:rPr lang="en" sz="2000" dirty="0"/>
              <a:t>Frequency and temporality of codes</a:t>
            </a:r>
            <a:endParaRPr sz="2000" dirty="0"/>
          </a:p>
          <a:p>
            <a:pPr marL="406398" indent="-228596">
              <a:spcBef>
                <a:spcPts val="0"/>
              </a:spcBef>
              <a:buSzPts val="900"/>
              <a:buChar char="●"/>
            </a:pPr>
            <a:r>
              <a:rPr lang="en" sz="2000" dirty="0"/>
              <a:t>Diagnosis position (if relevant/available)</a:t>
            </a:r>
            <a:endParaRPr sz="2000" dirty="0"/>
          </a:p>
          <a:p>
            <a:pPr marL="406398" indent="-228596">
              <a:spcBef>
                <a:spcPts val="0"/>
              </a:spcBef>
              <a:buSzPts val="900"/>
              <a:buChar char="●"/>
            </a:pPr>
            <a:r>
              <a:rPr lang="en" sz="2000" dirty="0"/>
              <a:t>Care setting</a:t>
            </a:r>
            <a:endParaRPr sz="2000" dirty="0"/>
          </a:p>
          <a:p>
            <a:pPr marL="406398" indent="-228596">
              <a:spcBef>
                <a:spcPts val="0"/>
              </a:spcBef>
              <a:buSzPts val="900"/>
              <a:buChar char="●"/>
            </a:pPr>
            <a:r>
              <a:rPr lang="en" sz="2000" dirty="0"/>
              <a:t>Washout for exposure</a:t>
            </a:r>
            <a:endParaRPr sz="2000" dirty="0"/>
          </a:p>
          <a:p>
            <a:pPr marL="406398" indent="-228596">
              <a:spcBef>
                <a:spcPts val="0"/>
              </a:spcBef>
              <a:buSzPts val="900"/>
              <a:buChar char="●"/>
            </a:pPr>
            <a:r>
              <a:rPr lang="en" sz="2000" dirty="0"/>
              <a:t>Washout for outcome</a:t>
            </a:r>
            <a:endParaRPr sz="2000" dirty="0"/>
          </a:p>
        </p:txBody>
      </p:sp>
      <p:sp>
        <p:nvSpPr>
          <p:cNvPr id="250" name="Google Shape;250;p45"/>
          <p:cNvSpPr txBox="1">
            <a:spLocks noGrp="1"/>
          </p:cNvSpPr>
          <p:nvPr>
            <p:ph type="body" idx="1"/>
          </p:nvPr>
        </p:nvSpPr>
        <p:spPr>
          <a:xfrm>
            <a:off x="1120592" y="9384945"/>
            <a:ext cx="8015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dirty="0">
                <a:solidFill>
                  <a:schemeClr val="dk2"/>
                </a:solidFill>
              </a:rPr>
              <a:t>CONTROL SAMPLING</a:t>
            </a:r>
            <a:endParaRPr sz="2667" dirty="0">
              <a:solidFill>
                <a:schemeClr val="dk2"/>
              </a:solidFill>
            </a:endParaRPr>
          </a:p>
          <a:p>
            <a:pPr marL="0" indent="0">
              <a:spcBef>
                <a:spcPts val="833"/>
              </a:spcBef>
              <a:buNone/>
            </a:pPr>
            <a:endParaRPr sz="2667" dirty="0">
              <a:solidFill>
                <a:schemeClr val="dk2"/>
              </a:solidFill>
            </a:endParaRPr>
          </a:p>
          <a:p>
            <a:pPr marL="0" indent="0">
              <a:spcBef>
                <a:spcPts val="833"/>
              </a:spcBef>
              <a:buNone/>
            </a:pPr>
            <a:endParaRPr sz="2667" dirty="0">
              <a:solidFill>
                <a:schemeClr val="dk2"/>
              </a:solidFill>
            </a:endParaRPr>
          </a:p>
        </p:txBody>
      </p:sp>
      <p:sp>
        <p:nvSpPr>
          <p:cNvPr id="251" name="Google Shape;251;p45"/>
          <p:cNvSpPr txBox="1">
            <a:spLocks noGrp="1"/>
          </p:cNvSpPr>
          <p:nvPr>
            <p:ph type="body" idx="1"/>
          </p:nvPr>
        </p:nvSpPr>
        <p:spPr>
          <a:xfrm>
            <a:off x="1120592" y="9845612"/>
            <a:ext cx="4572000" cy="751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Sampling strategy</a:t>
            </a:r>
            <a:endParaRPr sz="2000" dirty="0"/>
          </a:p>
          <a:p>
            <a:pPr marL="406398" indent="-228596">
              <a:spcBef>
                <a:spcPts val="0"/>
              </a:spcBef>
              <a:buSzPts val="900"/>
              <a:buChar char="●"/>
            </a:pPr>
            <a:r>
              <a:rPr lang="en" sz="2000" dirty="0"/>
              <a:t>Matching factors</a:t>
            </a:r>
            <a:endParaRPr sz="2000" dirty="0"/>
          </a:p>
        </p:txBody>
      </p:sp>
      <p:sp>
        <p:nvSpPr>
          <p:cNvPr id="252" name="Google Shape;252;p45"/>
          <p:cNvSpPr txBox="1">
            <a:spLocks noGrp="1"/>
          </p:cNvSpPr>
          <p:nvPr>
            <p:ph type="body" idx="1"/>
          </p:nvPr>
        </p:nvSpPr>
        <p:spPr>
          <a:xfrm>
            <a:off x="5642813" y="9845612"/>
            <a:ext cx="4572000" cy="751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Matching ratio</a:t>
            </a:r>
            <a:endParaRPr sz="2000" dirty="0"/>
          </a:p>
        </p:txBody>
      </p:sp>
      <p:sp>
        <p:nvSpPr>
          <p:cNvPr id="253" name="Google Shape;253;p45"/>
          <p:cNvSpPr txBox="1">
            <a:spLocks noGrp="1"/>
          </p:cNvSpPr>
          <p:nvPr>
            <p:ph type="body" idx="1"/>
          </p:nvPr>
        </p:nvSpPr>
        <p:spPr>
          <a:xfrm>
            <a:off x="10500445" y="3166834"/>
            <a:ext cx="5558667"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a:solidFill>
                  <a:schemeClr val="dk2"/>
                </a:solidFill>
              </a:rPr>
              <a:t>EXPOSURE DEFINITION</a:t>
            </a:r>
            <a:endParaRPr sz="2667" dirty="0">
              <a:solidFill>
                <a:schemeClr val="dk2"/>
              </a:solidFill>
            </a:endParaRPr>
          </a:p>
          <a:p>
            <a:pPr marL="0" indent="0">
              <a:spcBef>
                <a:spcPts val="833"/>
              </a:spcBef>
              <a:buNone/>
            </a:pPr>
            <a:endParaRPr dirty="0">
              <a:solidFill>
                <a:schemeClr val="dk2"/>
              </a:solidFill>
            </a:endParaRPr>
          </a:p>
          <a:p>
            <a:pPr marL="0" indent="0">
              <a:spcBef>
                <a:spcPts val="833"/>
              </a:spcBef>
              <a:buNone/>
            </a:pPr>
            <a:endParaRPr dirty="0">
              <a:solidFill>
                <a:schemeClr val="dk2"/>
              </a:solidFill>
            </a:endParaRPr>
          </a:p>
        </p:txBody>
      </p:sp>
      <p:sp>
        <p:nvSpPr>
          <p:cNvPr id="254" name="Google Shape;254;p45"/>
          <p:cNvSpPr txBox="1">
            <a:spLocks noGrp="1"/>
          </p:cNvSpPr>
          <p:nvPr>
            <p:ph type="body" idx="1"/>
          </p:nvPr>
        </p:nvSpPr>
        <p:spPr>
          <a:xfrm>
            <a:off x="10500445" y="3627500"/>
            <a:ext cx="4572000" cy="1918000"/>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Type of exposure</a:t>
            </a:r>
            <a:endParaRPr sz="2000" dirty="0"/>
          </a:p>
          <a:p>
            <a:pPr marL="406398" indent="-228596">
              <a:spcBef>
                <a:spcPts val="0"/>
              </a:spcBef>
              <a:buSzPts val="900"/>
              <a:buChar char="●"/>
            </a:pPr>
            <a:r>
              <a:rPr lang="en" sz="2000" dirty="0"/>
              <a:t>Exposure risk window (WRW)</a:t>
            </a:r>
            <a:endParaRPr sz="2000" dirty="0"/>
          </a:p>
          <a:p>
            <a:pPr marL="406398" indent="-228596">
              <a:spcBef>
                <a:spcPts val="0"/>
              </a:spcBef>
              <a:buSzPts val="900"/>
              <a:buChar char="●"/>
            </a:pPr>
            <a:r>
              <a:rPr lang="en" sz="2000" dirty="0"/>
              <a:t>Induction period</a:t>
            </a:r>
            <a:endParaRPr sz="2000" dirty="0"/>
          </a:p>
          <a:p>
            <a:pPr marL="406398" indent="-228596">
              <a:spcBef>
                <a:spcPts val="0"/>
              </a:spcBef>
              <a:buSzPts val="900"/>
              <a:buChar char="●"/>
            </a:pPr>
            <a:r>
              <a:rPr lang="en" sz="2000" dirty="0"/>
              <a:t>Stockpiling</a:t>
            </a:r>
            <a:endParaRPr sz="2000" dirty="0"/>
          </a:p>
          <a:p>
            <a:pPr marL="406398" indent="-228596">
              <a:spcBef>
                <a:spcPts val="0"/>
              </a:spcBef>
              <a:buSzPts val="900"/>
              <a:buChar char="●"/>
            </a:pPr>
            <a:r>
              <a:rPr lang="en" sz="2000" dirty="0"/>
              <a:t>Bridging exposure episodes</a:t>
            </a:r>
            <a:endParaRPr sz="2000" dirty="0"/>
          </a:p>
          <a:p>
            <a:pPr marL="406398" indent="-228596">
              <a:spcBef>
                <a:spcPts val="0"/>
              </a:spcBef>
              <a:buSzPts val="900"/>
              <a:buChar char="●"/>
            </a:pPr>
            <a:r>
              <a:rPr lang="en" sz="2000" dirty="0"/>
              <a:t>Exposure extension</a:t>
            </a:r>
            <a:endParaRPr sz="2000" dirty="0"/>
          </a:p>
        </p:txBody>
      </p:sp>
      <p:sp>
        <p:nvSpPr>
          <p:cNvPr id="255" name="Google Shape;255;p45"/>
          <p:cNvSpPr txBox="1">
            <a:spLocks noGrp="1"/>
          </p:cNvSpPr>
          <p:nvPr>
            <p:ph type="body" idx="1"/>
          </p:nvPr>
        </p:nvSpPr>
        <p:spPr>
          <a:xfrm>
            <a:off x="15022667" y="3627500"/>
            <a:ext cx="4572000" cy="179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Switching/add on z</a:t>
            </a:r>
            <a:endParaRPr sz="2000" dirty="0"/>
          </a:p>
          <a:p>
            <a:pPr marL="406398" indent="-228596">
              <a:spcBef>
                <a:spcPts val="0"/>
              </a:spcBef>
              <a:buSzPts val="900"/>
              <a:buChar char="●"/>
            </a:pPr>
            <a:r>
              <a:rPr lang="en" sz="2000"/>
              <a:t>Codes, frequency and temporality of codes, diagnosis position, care setting</a:t>
            </a:r>
            <a:endParaRPr sz="2000" dirty="0"/>
          </a:p>
          <a:p>
            <a:pPr marL="406398" indent="-228596">
              <a:spcBef>
                <a:spcPts val="0"/>
              </a:spcBef>
              <a:buSzPts val="900"/>
              <a:buChar char="●"/>
            </a:pPr>
            <a:r>
              <a:rPr lang="en" sz="2000"/>
              <a:t>Exposure Assessment Window (EAW)*</a:t>
            </a:r>
            <a:endParaRPr sz="2000" dirty="0"/>
          </a:p>
        </p:txBody>
      </p:sp>
      <p:sp>
        <p:nvSpPr>
          <p:cNvPr id="256" name="Google Shape;256;p45"/>
          <p:cNvSpPr txBox="1">
            <a:spLocks noGrp="1"/>
          </p:cNvSpPr>
          <p:nvPr>
            <p:ph type="body" idx="1"/>
          </p:nvPr>
        </p:nvSpPr>
        <p:spPr>
          <a:xfrm>
            <a:off x="10500445" y="5600292"/>
            <a:ext cx="8015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dirty="0">
                <a:solidFill>
                  <a:schemeClr val="dk2"/>
                </a:solidFill>
              </a:rPr>
              <a:t>FOLLOW UP TIME</a:t>
            </a:r>
            <a:endParaRPr sz="2667" dirty="0">
              <a:solidFill>
                <a:schemeClr val="dk2"/>
              </a:solidFill>
            </a:endParaRPr>
          </a:p>
          <a:p>
            <a:pPr marL="0" indent="0">
              <a:spcBef>
                <a:spcPts val="833"/>
              </a:spcBef>
              <a:buNone/>
            </a:pPr>
            <a:endParaRPr sz="2667" dirty="0">
              <a:solidFill>
                <a:schemeClr val="dk2"/>
              </a:solidFill>
            </a:endParaRPr>
          </a:p>
          <a:p>
            <a:pPr marL="0" indent="0">
              <a:spcBef>
                <a:spcPts val="833"/>
              </a:spcBef>
              <a:buNone/>
            </a:pPr>
            <a:endParaRPr sz="2667" dirty="0">
              <a:solidFill>
                <a:schemeClr val="dk2"/>
              </a:solidFill>
            </a:endParaRPr>
          </a:p>
        </p:txBody>
      </p:sp>
      <p:sp>
        <p:nvSpPr>
          <p:cNvPr id="257" name="Google Shape;257;p45"/>
          <p:cNvSpPr txBox="1">
            <a:spLocks noGrp="1"/>
          </p:cNvSpPr>
          <p:nvPr>
            <p:ph type="body" idx="1"/>
          </p:nvPr>
        </p:nvSpPr>
        <p:spPr>
          <a:xfrm>
            <a:off x="10500445" y="6060959"/>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Follow-up window (FW)*</a:t>
            </a:r>
            <a:endParaRPr sz="2000" dirty="0"/>
          </a:p>
        </p:txBody>
      </p:sp>
      <p:sp>
        <p:nvSpPr>
          <p:cNvPr id="258" name="Google Shape;258;p45"/>
          <p:cNvSpPr txBox="1">
            <a:spLocks noGrp="1"/>
          </p:cNvSpPr>
          <p:nvPr>
            <p:ph type="body" idx="1"/>
          </p:nvPr>
        </p:nvSpPr>
        <p:spPr>
          <a:xfrm>
            <a:off x="15022667" y="6060959"/>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Censoring criteria</a:t>
            </a:r>
            <a:endParaRPr sz="2000" dirty="0"/>
          </a:p>
        </p:txBody>
      </p:sp>
      <p:sp>
        <p:nvSpPr>
          <p:cNvPr id="259" name="Google Shape;259;p45"/>
          <p:cNvSpPr txBox="1">
            <a:spLocks noGrp="1"/>
          </p:cNvSpPr>
          <p:nvPr>
            <p:ph type="body" idx="1"/>
          </p:nvPr>
        </p:nvSpPr>
        <p:spPr>
          <a:xfrm>
            <a:off x="10500445" y="6645834"/>
            <a:ext cx="8015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a:solidFill>
                  <a:schemeClr val="dk2"/>
                </a:solidFill>
              </a:rPr>
              <a:t>OUTCOME DEFINITION</a:t>
            </a:r>
            <a:endParaRPr sz="2667" dirty="0">
              <a:solidFill>
                <a:schemeClr val="dk2"/>
              </a:solidFill>
            </a:endParaRPr>
          </a:p>
        </p:txBody>
      </p:sp>
      <p:sp>
        <p:nvSpPr>
          <p:cNvPr id="260" name="Google Shape;260;p45"/>
          <p:cNvSpPr txBox="1">
            <a:spLocks noGrp="1"/>
          </p:cNvSpPr>
          <p:nvPr>
            <p:ph type="body" idx="1"/>
          </p:nvPr>
        </p:nvSpPr>
        <p:spPr>
          <a:xfrm>
            <a:off x="10500445" y="7106500"/>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Event date (ED)*</a:t>
            </a:r>
            <a:endParaRPr sz="2000" dirty="0"/>
          </a:p>
          <a:p>
            <a:pPr marL="406398" indent="-228596">
              <a:spcBef>
                <a:spcPts val="0"/>
              </a:spcBef>
              <a:buSzPts val="900"/>
              <a:buChar char="●"/>
            </a:pPr>
            <a:r>
              <a:rPr lang="en" sz="2000"/>
              <a:t>Validation</a:t>
            </a:r>
            <a:endParaRPr sz="2000" dirty="0"/>
          </a:p>
        </p:txBody>
      </p:sp>
      <p:sp>
        <p:nvSpPr>
          <p:cNvPr id="261" name="Google Shape;261;p45"/>
          <p:cNvSpPr txBox="1">
            <a:spLocks noGrp="1"/>
          </p:cNvSpPr>
          <p:nvPr>
            <p:ph type="body" idx="1"/>
          </p:nvPr>
        </p:nvSpPr>
        <p:spPr>
          <a:xfrm>
            <a:off x="15022667" y="7106500"/>
            <a:ext cx="4572000" cy="1074000"/>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Codes, frequency, and temporality of codes, diagnosis position, care setting</a:t>
            </a:r>
            <a:endParaRPr sz="2000" dirty="0"/>
          </a:p>
        </p:txBody>
      </p:sp>
      <p:sp>
        <p:nvSpPr>
          <p:cNvPr id="262" name="Google Shape;262;p45"/>
          <p:cNvSpPr txBox="1">
            <a:spLocks noGrp="1"/>
          </p:cNvSpPr>
          <p:nvPr>
            <p:ph type="body" idx="1"/>
          </p:nvPr>
        </p:nvSpPr>
        <p:spPr>
          <a:xfrm>
            <a:off x="10500445" y="8033747"/>
            <a:ext cx="8015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a:solidFill>
                  <a:schemeClr val="dk2"/>
                </a:solidFill>
              </a:rPr>
              <a:t>COVARIATE DEFINITIONS</a:t>
            </a:r>
            <a:endParaRPr sz="2667" dirty="0">
              <a:solidFill>
                <a:schemeClr val="dk2"/>
              </a:solidFill>
            </a:endParaRPr>
          </a:p>
        </p:txBody>
      </p:sp>
      <p:sp>
        <p:nvSpPr>
          <p:cNvPr id="263" name="Google Shape;263;p45"/>
          <p:cNvSpPr txBox="1">
            <a:spLocks noGrp="1"/>
          </p:cNvSpPr>
          <p:nvPr>
            <p:ph type="body" idx="1"/>
          </p:nvPr>
        </p:nvSpPr>
        <p:spPr>
          <a:xfrm>
            <a:off x="10500445" y="8494414"/>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Covariate assessment window (CW)*</a:t>
            </a:r>
            <a:endParaRPr sz="2000" dirty="0"/>
          </a:p>
          <a:p>
            <a:pPr marL="406398" indent="-228596">
              <a:spcBef>
                <a:spcPts val="0"/>
              </a:spcBef>
              <a:buSzPts val="900"/>
              <a:buChar char="●"/>
            </a:pPr>
            <a:r>
              <a:rPr lang="en" sz="2000" dirty="0"/>
              <a:t>Comorbidity/risk score</a:t>
            </a:r>
            <a:endParaRPr sz="2000" dirty="0"/>
          </a:p>
          <a:p>
            <a:pPr marL="406398" indent="-228596">
              <a:spcBef>
                <a:spcPts val="0"/>
              </a:spcBef>
              <a:buSzPts val="900"/>
              <a:buChar char="●"/>
            </a:pPr>
            <a:r>
              <a:rPr lang="en" sz="2000" dirty="0"/>
              <a:t>Healthcare utilization metrics</a:t>
            </a:r>
            <a:endParaRPr sz="2000" dirty="0"/>
          </a:p>
        </p:txBody>
      </p:sp>
      <p:sp>
        <p:nvSpPr>
          <p:cNvPr id="264" name="Google Shape;264;p45"/>
          <p:cNvSpPr txBox="1">
            <a:spLocks noGrp="1"/>
          </p:cNvSpPr>
          <p:nvPr>
            <p:ph type="body" idx="1"/>
          </p:nvPr>
        </p:nvSpPr>
        <p:spPr>
          <a:xfrm>
            <a:off x="15022667" y="8494413"/>
            <a:ext cx="4572000" cy="1074000"/>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Codes, frequency, and temporality of codes, diagnosis position, care setting</a:t>
            </a:r>
            <a:endParaRPr sz="2000" dirty="0"/>
          </a:p>
        </p:txBody>
      </p:sp>
      <p:sp>
        <p:nvSpPr>
          <p:cNvPr id="265" name="Google Shape;265;p45"/>
          <p:cNvSpPr txBox="1">
            <a:spLocks noGrp="1"/>
          </p:cNvSpPr>
          <p:nvPr>
            <p:ph type="body" idx="1"/>
          </p:nvPr>
        </p:nvSpPr>
        <p:spPr>
          <a:xfrm>
            <a:off x="10500445" y="9966085"/>
            <a:ext cx="4940000"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a:solidFill>
                  <a:schemeClr val="dk2"/>
                </a:solidFill>
              </a:rPr>
              <a:t>STATISTICAL SOFTWARE</a:t>
            </a:r>
            <a:endParaRPr sz="2667" dirty="0">
              <a:solidFill>
                <a:schemeClr val="dk2"/>
              </a:solidFill>
            </a:endParaRPr>
          </a:p>
          <a:p>
            <a:pPr marL="0" indent="0">
              <a:spcBef>
                <a:spcPts val="833"/>
              </a:spcBef>
              <a:buNone/>
            </a:pPr>
            <a:endParaRPr sz="2667" dirty="0">
              <a:solidFill>
                <a:schemeClr val="dk2"/>
              </a:solidFill>
            </a:endParaRPr>
          </a:p>
          <a:p>
            <a:pPr marL="0" indent="0">
              <a:spcBef>
                <a:spcPts val="833"/>
              </a:spcBef>
              <a:buNone/>
            </a:pPr>
            <a:endParaRPr sz="2667" dirty="0">
              <a:solidFill>
                <a:schemeClr val="dk2"/>
              </a:solidFill>
            </a:endParaRPr>
          </a:p>
        </p:txBody>
      </p:sp>
      <p:sp>
        <p:nvSpPr>
          <p:cNvPr id="266" name="Google Shape;266;p45"/>
          <p:cNvSpPr txBox="1">
            <a:spLocks noGrp="1"/>
          </p:cNvSpPr>
          <p:nvPr>
            <p:ph type="body" idx="1"/>
          </p:nvPr>
        </p:nvSpPr>
        <p:spPr>
          <a:xfrm>
            <a:off x="10500445" y="10426739"/>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Statistical software program used</a:t>
            </a:r>
            <a:endParaRPr sz="2000" dirty="0"/>
          </a:p>
        </p:txBody>
      </p:sp>
      <p:sp>
        <p:nvSpPr>
          <p:cNvPr id="267" name="Google Shape;267;p45"/>
          <p:cNvSpPr txBox="1">
            <a:spLocks noGrp="1"/>
          </p:cNvSpPr>
          <p:nvPr>
            <p:ph type="body" idx="1"/>
          </p:nvPr>
        </p:nvSpPr>
        <p:spPr>
          <a:xfrm>
            <a:off x="16979945" y="10789738"/>
            <a:ext cx="2428000" cy="424667"/>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222" dirty="0"/>
              <a:t>* </a:t>
            </a:r>
            <a:r>
              <a:rPr lang="en" sz="1555" dirty="0"/>
              <a:t>key temporal anchors</a:t>
            </a:r>
            <a:endParaRPr sz="1555"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40" name="Google Shape;240;p45"/>
          <p:cNvSpPr txBox="1">
            <a:spLocks noGrp="1"/>
          </p:cNvSpPr>
          <p:nvPr>
            <p:ph type="sldNum" idx="12"/>
          </p:nvPr>
        </p:nvSpPr>
        <p:spPr>
          <a:xfrm>
            <a:off x="512335" y="10760667"/>
            <a:ext cx="427333" cy="424667"/>
          </a:xfrm>
          <a:prstGeom prst="rect">
            <a:avLst/>
          </a:prstGeom>
          <a:noFill/>
          <a:ln>
            <a:noFill/>
          </a:ln>
        </p:spPr>
        <p:txBody>
          <a:bodyPr spcFirstLastPara="1" vert="horz" wrap="square" lIns="0" tIns="0" rIns="0" bIns="0" rtlCol="0" anchor="t" anchorCtr="0">
            <a:noAutofit/>
          </a:bodyPr>
          <a:lstStyle/>
          <a:p>
            <a:fld id="{00000000-1234-1234-1234-123412341234}" type="slidenum">
              <a:rPr lang="en"/>
              <a:pPr/>
              <a:t>6</a:t>
            </a:fld>
            <a:endParaRPr dirty="0"/>
          </a:p>
        </p:txBody>
      </p:sp>
      <p:sp>
        <p:nvSpPr>
          <p:cNvPr id="242" name="Google Shape;242;p45"/>
          <p:cNvSpPr txBox="1">
            <a:spLocks noGrp="1"/>
          </p:cNvSpPr>
          <p:nvPr>
            <p:ph type="body" idx="1"/>
          </p:nvPr>
        </p:nvSpPr>
        <p:spPr>
          <a:xfrm>
            <a:off x="1120592" y="3166834"/>
            <a:ext cx="2789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dirty="0">
                <a:solidFill>
                  <a:schemeClr val="dk2"/>
                </a:solidFill>
              </a:rPr>
              <a:t>DATA SOURCE</a:t>
            </a:r>
            <a:endParaRPr sz="2667" dirty="0">
              <a:solidFill>
                <a:schemeClr val="dk2"/>
              </a:solidFill>
            </a:endParaRPr>
          </a:p>
          <a:p>
            <a:pPr marL="0" indent="0">
              <a:spcBef>
                <a:spcPts val="833"/>
              </a:spcBef>
              <a:buNone/>
            </a:pPr>
            <a:endParaRPr dirty="0"/>
          </a:p>
          <a:p>
            <a:pPr marL="0" indent="0">
              <a:spcBef>
                <a:spcPts val="833"/>
              </a:spcBef>
              <a:buNone/>
            </a:pPr>
            <a:endParaRPr dirty="0"/>
          </a:p>
        </p:txBody>
      </p:sp>
      <p:sp>
        <p:nvSpPr>
          <p:cNvPr id="243" name="Google Shape;243;p45"/>
          <p:cNvSpPr txBox="1">
            <a:spLocks noGrp="1"/>
          </p:cNvSpPr>
          <p:nvPr>
            <p:ph type="body" idx="1"/>
          </p:nvPr>
        </p:nvSpPr>
        <p:spPr>
          <a:xfrm>
            <a:off x="1120592" y="3627500"/>
            <a:ext cx="4572000" cy="1918000"/>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Data provider</a:t>
            </a:r>
            <a:endParaRPr sz="2000" dirty="0"/>
          </a:p>
          <a:p>
            <a:pPr marL="406398" indent="-228596">
              <a:spcBef>
                <a:spcPts val="0"/>
              </a:spcBef>
              <a:buSzPts val="900"/>
              <a:buChar char="●"/>
            </a:pPr>
            <a:r>
              <a:rPr lang="en" sz="2000" dirty="0"/>
              <a:t>Data extraction date (DED)*</a:t>
            </a:r>
            <a:endParaRPr sz="2000" dirty="0"/>
          </a:p>
          <a:p>
            <a:pPr marL="406398" indent="-228596">
              <a:spcBef>
                <a:spcPts val="0"/>
              </a:spcBef>
              <a:buSzPts val="900"/>
              <a:buChar char="●"/>
            </a:pPr>
            <a:r>
              <a:rPr lang="en" sz="2000" dirty="0"/>
              <a:t>Data sampling</a:t>
            </a:r>
            <a:endParaRPr sz="2000" dirty="0"/>
          </a:p>
          <a:p>
            <a:pPr marL="406398" indent="-228596">
              <a:spcBef>
                <a:spcPts val="0"/>
              </a:spcBef>
              <a:buSzPts val="900"/>
              <a:buChar char="●"/>
            </a:pPr>
            <a:r>
              <a:rPr lang="en" sz="2000" dirty="0"/>
              <a:t>Source data range (SDR)*</a:t>
            </a:r>
            <a:endParaRPr sz="2000" dirty="0"/>
          </a:p>
          <a:p>
            <a:pPr marL="406398" indent="-228596">
              <a:spcBef>
                <a:spcPts val="0"/>
              </a:spcBef>
              <a:buSzPts val="900"/>
              <a:buChar char="●"/>
            </a:pPr>
            <a:r>
              <a:rPr lang="en" sz="2000" dirty="0"/>
              <a:t>Type of data</a:t>
            </a:r>
            <a:endParaRPr sz="2000" dirty="0"/>
          </a:p>
        </p:txBody>
      </p:sp>
      <p:sp>
        <p:nvSpPr>
          <p:cNvPr id="244" name="Google Shape;244;p45"/>
          <p:cNvSpPr txBox="1">
            <a:spLocks noGrp="1"/>
          </p:cNvSpPr>
          <p:nvPr>
            <p:ph type="body" idx="1"/>
          </p:nvPr>
        </p:nvSpPr>
        <p:spPr>
          <a:xfrm>
            <a:off x="5642813" y="3627500"/>
            <a:ext cx="4572000" cy="179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Data linkage, other supplemental data</a:t>
            </a:r>
            <a:endParaRPr sz="2000" dirty="0"/>
          </a:p>
          <a:p>
            <a:pPr marL="406398" indent="-228596">
              <a:spcBef>
                <a:spcPts val="0"/>
              </a:spcBef>
              <a:buSzPts val="900"/>
              <a:buChar char="●"/>
            </a:pPr>
            <a:r>
              <a:rPr lang="en" sz="2000"/>
              <a:t>Data cleaning</a:t>
            </a:r>
            <a:endParaRPr sz="2000" dirty="0"/>
          </a:p>
          <a:p>
            <a:pPr marL="406398" indent="-228596">
              <a:spcBef>
                <a:spcPts val="0"/>
              </a:spcBef>
              <a:buSzPts val="900"/>
              <a:buChar char="●"/>
            </a:pPr>
            <a:r>
              <a:rPr lang="en" sz="2000"/>
              <a:t>Data model conversion</a:t>
            </a:r>
            <a:endParaRPr sz="2000" dirty="0"/>
          </a:p>
          <a:p>
            <a:pPr marL="0" indent="0">
              <a:spcBef>
                <a:spcPts val="833"/>
              </a:spcBef>
              <a:buNone/>
            </a:pPr>
            <a:endParaRPr sz="2000" dirty="0"/>
          </a:p>
        </p:txBody>
      </p:sp>
      <p:sp>
        <p:nvSpPr>
          <p:cNvPr id="245" name="Google Shape;245;p45"/>
          <p:cNvSpPr txBox="1">
            <a:spLocks noGrp="1"/>
          </p:cNvSpPr>
          <p:nvPr>
            <p:ph type="body" idx="1"/>
          </p:nvPr>
        </p:nvSpPr>
        <p:spPr>
          <a:xfrm>
            <a:off x="1120592" y="5333487"/>
            <a:ext cx="2789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a:solidFill>
                  <a:schemeClr val="dk2"/>
                </a:solidFill>
              </a:rPr>
              <a:t>DESIGN</a:t>
            </a:r>
            <a:endParaRPr sz="2667" dirty="0">
              <a:solidFill>
                <a:schemeClr val="dk2"/>
              </a:solidFill>
            </a:endParaRPr>
          </a:p>
          <a:p>
            <a:pPr marL="0" indent="0">
              <a:spcBef>
                <a:spcPts val="833"/>
              </a:spcBef>
              <a:buNone/>
            </a:pPr>
            <a:endParaRPr sz="2667" dirty="0">
              <a:solidFill>
                <a:schemeClr val="dk2"/>
              </a:solidFill>
            </a:endParaRPr>
          </a:p>
          <a:p>
            <a:pPr marL="0" indent="0">
              <a:spcBef>
                <a:spcPts val="833"/>
              </a:spcBef>
              <a:buNone/>
            </a:pPr>
            <a:endParaRPr sz="2667" dirty="0">
              <a:solidFill>
                <a:schemeClr val="dk2"/>
              </a:solidFill>
            </a:endParaRPr>
          </a:p>
        </p:txBody>
      </p:sp>
      <p:sp>
        <p:nvSpPr>
          <p:cNvPr id="246" name="Google Shape;246;p45"/>
          <p:cNvSpPr txBox="1">
            <a:spLocks noGrp="1"/>
          </p:cNvSpPr>
          <p:nvPr>
            <p:ph type="body" idx="1"/>
          </p:nvPr>
        </p:nvSpPr>
        <p:spPr>
          <a:xfrm>
            <a:off x="1120592" y="5794154"/>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Design diagram</a:t>
            </a:r>
            <a:endParaRPr sz="2000" dirty="0"/>
          </a:p>
        </p:txBody>
      </p:sp>
      <p:sp>
        <p:nvSpPr>
          <p:cNvPr id="247" name="Google Shape;247;p45"/>
          <p:cNvSpPr txBox="1">
            <a:spLocks noGrp="1"/>
          </p:cNvSpPr>
          <p:nvPr>
            <p:ph type="body" idx="1"/>
          </p:nvPr>
        </p:nvSpPr>
        <p:spPr>
          <a:xfrm>
            <a:off x="1120592" y="6645136"/>
            <a:ext cx="8015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dirty="0">
                <a:solidFill>
                  <a:schemeClr val="dk2"/>
                </a:solidFill>
              </a:rPr>
              <a:t>INCLUSION/EXCLUSION </a:t>
            </a:r>
          </a:p>
          <a:p>
            <a:pPr marL="0" indent="0">
              <a:spcBef>
                <a:spcPts val="833"/>
              </a:spcBef>
              <a:buNone/>
            </a:pPr>
            <a:r>
              <a:rPr lang="en" sz="2667" b="1" dirty="0">
                <a:solidFill>
                  <a:schemeClr val="dk2"/>
                </a:solidFill>
              </a:rPr>
              <a:t>CRITERIA</a:t>
            </a:r>
            <a:endParaRPr sz="2667" dirty="0">
              <a:solidFill>
                <a:schemeClr val="dk2"/>
              </a:solidFill>
            </a:endParaRPr>
          </a:p>
          <a:p>
            <a:pPr marL="0" indent="0">
              <a:spcBef>
                <a:spcPts val="833"/>
              </a:spcBef>
              <a:buNone/>
            </a:pPr>
            <a:endParaRPr sz="2667" dirty="0">
              <a:solidFill>
                <a:schemeClr val="dk2"/>
              </a:solidFill>
            </a:endParaRPr>
          </a:p>
          <a:p>
            <a:pPr marL="0" indent="0">
              <a:spcBef>
                <a:spcPts val="833"/>
              </a:spcBef>
              <a:buNone/>
            </a:pPr>
            <a:endParaRPr sz="2667" dirty="0">
              <a:solidFill>
                <a:schemeClr val="dk2"/>
              </a:solidFill>
            </a:endParaRPr>
          </a:p>
        </p:txBody>
      </p:sp>
      <p:sp>
        <p:nvSpPr>
          <p:cNvPr id="248" name="Google Shape;248;p45"/>
          <p:cNvSpPr txBox="1">
            <a:spLocks noGrp="1"/>
          </p:cNvSpPr>
          <p:nvPr>
            <p:ph type="body" idx="1"/>
          </p:nvPr>
        </p:nvSpPr>
        <p:spPr>
          <a:xfrm>
            <a:off x="1120592" y="7551542"/>
            <a:ext cx="4572000" cy="1181639"/>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Study entry date (SED)*</a:t>
            </a:r>
            <a:endParaRPr sz="2000" dirty="0"/>
          </a:p>
          <a:p>
            <a:pPr marL="406398" indent="-228596">
              <a:spcBef>
                <a:spcPts val="0"/>
              </a:spcBef>
              <a:buSzPts val="900"/>
              <a:buChar char="●"/>
            </a:pPr>
            <a:r>
              <a:rPr lang="en" sz="2000" dirty="0"/>
              <a:t>Person or episode level study entry</a:t>
            </a:r>
            <a:endParaRPr sz="2000" dirty="0"/>
          </a:p>
          <a:p>
            <a:pPr marL="406398" indent="-228596">
              <a:spcBef>
                <a:spcPts val="0"/>
              </a:spcBef>
              <a:buSzPts val="900"/>
              <a:buChar char="●"/>
            </a:pPr>
            <a:r>
              <a:rPr lang="en" sz="2000" dirty="0"/>
              <a:t>Sequencing of exclusions</a:t>
            </a:r>
            <a:endParaRPr sz="2000" dirty="0"/>
          </a:p>
          <a:p>
            <a:pPr marL="406398" indent="-228596">
              <a:spcBef>
                <a:spcPts val="0"/>
              </a:spcBef>
              <a:buSzPts val="900"/>
              <a:buChar char="●"/>
            </a:pPr>
            <a:r>
              <a:rPr lang="en" sz="2000" dirty="0"/>
              <a:t>Enrollment window (EW)*</a:t>
            </a:r>
            <a:endParaRPr sz="2000" dirty="0"/>
          </a:p>
          <a:p>
            <a:pPr marL="406398" indent="-228596">
              <a:spcBef>
                <a:spcPts val="0"/>
              </a:spcBef>
              <a:buSzPts val="900"/>
              <a:buChar char="●"/>
            </a:pPr>
            <a:r>
              <a:rPr lang="en" sz="2000" dirty="0"/>
              <a:t>Enrollment gap</a:t>
            </a:r>
            <a:endParaRPr sz="2000" dirty="0"/>
          </a:p>
          <a:p>
            <a:pPr marL="406398" indent="-228596">
              <a:spcBef>
                <a:spcPts val="0"/>
              </a:spcBef>
              <a:buSzPts val="900"/>
              <a:buChar char="●"/>
            </a:pPr>
            <a:r>
              <a:rPr lang="en" sz="2000" dirty="0"/>
              <a:t>Inclusion/Exclusion definition window</a:t>
            </a:r>
            <a:endParaRPr sz="2000" dirty="0"/>
          </a:p>
        </p:txBody>
      </p:sp>
      <p:sp>
        <p:nvSpPr>
          <p:cNvPr id="249" name="Google Shape;249;p45"/>
          <p:cNvSpPr txBox="1">
            <a:spLocks noGrp="1"/>
          </p:cNvSpPr>
          <p:nvPr>
            <p:ph type="body" idx="1"/>
          </p:nvPr>
        </p:nvSpPr>
        <p:spPr>
          <a:xfrm>
            <a:off x="5642813" y="7879483"/>
            <a:ext cx="4572000" cy="731032"/>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Codes</a:t>
            </a:r>
            <a:endParaRPr sz="2000" dirty="0"/>
          </a:p>
          <a:p>
            <a:pPr marL="406398" indent="-228596">
              <a:spcBef>
                <a:spcPts val="0"/>
              </a:spcBef>
              <a:buSzPts val="900"/>
              <a:buChar char="●"/>
            </a:pPr>
            <a:r>
              <a:rPr lang="en" sz="2000" dirty="0"/>
              <a:t>Frequency and temporality of codes</a:t>
            </a:r>
            <a:endParaRPr sz="2000" dirty="0"/>
          </a:p>
          <a:p>
            <a:pPr marL="406398" indent="-228596">
              <a:spcBef>
                <a:spcPts val="0"/>
              </a:spcBef>
              <a:buSzPts val="900"/>
              <a:buChar char="●"/>
            </a:pPr>
            <a:r>
              <a:rPr lang="en" sz="2000" dirty="0"/>
              <a:t>Diagnosis position (if relevant/available)</a:t>
            </a:r>
            <a:endParaRPr sz="2000" dirty="0"/>
          </a:p>
          <a:p>
            <a:pPr marL="406398" indent="-228596">
              <a:spcBef>
                <a:spcPts val="0"/>
              </a:spcBef>
              <a:buSzPts val="900"/>
              <a:buChar char="●"/>
            </a:pPr>
            <a:r>
              <a:rPr lang="en" sz="2000" dirty="0"/>
              <a:t>Care setting</a:t>
            </a:r>
            <a:endParaRPr sz="2000" dirty="0"/>
          </a:p>
          <a:p>
            <a:pPr marL="406398" indent="-228596">
              <a:spcBef>
                <a:spcPts val="0"/>
              </a:spcBef>
              <a:buSzPts val="900"/>
              <a:buChar char="●"/>
            </a:pPr>
            <a:r>
              <a:rPr lang="en" sz="2000" dirty="0"/>
              <a:t>Washout for exposure</a:t>
            </a:r>
            <a:endParaRPr sz="2000" dirty="0"/>
          </a:p>
          <a:p>
            <a:pPr marL="406398" indent="-228596">
              <a:spcBef>
                <a:spcPts val="0"/>
              </a:spcBef>
              <a:buSzPts val="900"/>
              <a:buChar char="●"/>
            </a:pPr>
            <a:r>
              <a:rPr lang="en" sz="2000" dirty="0"/>
              <a:t>Washout for outcome</a:t>
            </a:r>
            <a:endParaRPr sz="2000" dirty="0"/>
          </a:p>
        </p:txBody>
      </p:sp>
      <p:sp>
        <p:nvSpPr>
          <p:cNvPr id="250" name="Google Shape;250;p45"/>
          <p:cNvSpPr txBox="1">
            <a:spLocks noGrp="1"/>
          </p:cNvSpPr>
          <p:nvPr>
            <p:ph type="body" idx="1"/>
          </p:nvPr>
        </p:nvSpPr>
        <p:spPr>
          <a:xfrm>
            <a:off x="1120592" y="9384945"/>
            <a:ext cx="8015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dirty="0">
                <a:solidFill>
                  <a:schemeClr val="dk2"/>
                </a:solidFill>
              </a:rPr>
              <a:t>CONTROL SAMPLING</a:t>
            </a:r>
            <a:endParaRPr sz="2667" dirty="0">
              <a:solidFill>
                <a:schemeClr val="dk2"/>
              </a:solidFill>
            </a:endParaRPr>
          </a:p>
          <a:p>
            <a:pPr marL="0" indent="0">
              <a:spcBef>
                <a:spcPts val="833"/>
              </a:spcBef>
              <a:buNone/>
            </a:pPr>
            <a:endParaRPr sz="2667" dirty="0">
              <a:solidFill>
                <a:schemeClr val="dk2"/>
              </a:solidFill>
            </a:endParaRPr>
          </a:p>
          <a:p>
            <a:pPr marL="0" indent="0">
              <a:spcBef>
                <a:spcPts val="833"/>
              </a:spcBef>
              <a:buNone/>
            </a:pPr>
            <a:endParaRPr sz="2667" dirty="0">
              <a:solidFill>
                <a:schemeClr val="dk2"/>
              </a:solidFill>
            </a:endParaRPr>
          </a:p>
        </p:txBody>
      </p:sp>
      <p:sp>
        <p:nvSpPr>
          <p:cNvPr id="251" name="Google Shape;251;p45"/>
          <p:cNvSpPr txBox="1">
            <a:spLocks noGrp="1"/>
          </p:cNvSpPr>
          <p:nvPr>
            <p:ph type="body" idx="1"/>
          </p:nvPr>
        </p:nvSpPr>
        <p:spPr>
          <a:xfrm>
            <a:off x="1120592" y="9845612"/>
            <a:ext cx="4572000" cy="751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Sampling strategy</a:t>
            </a:r>
            <a:endParaRPr sz="2000" dirty="0"/>
          </a:p>
          <a:p>
            <a:pPr marL="406398" indent="-228596">
              <a:spcBef>
                <a:spcPts val="0"/>
              </a:spcBef>
              <a:buSzPts val="900"/>
              <a:buChar char="●"/>
            </a:pPr>
            <a:r>
              <a:rPr lang="en" sz="2000"/>
              <a:t>Matching factors</a:t>
            </a:r>
            <a:endParaRPr sz="2000" dirty="0"/>
          </a:p>
        </p:txBody>
      </p:sp>
      <p:sp>
        <p:nvSpPr>
          <p:cNvPr id="252" name="Google Shape;252;p45"/>
          <p:cNvSpPr txBox="1">
            <a:spLocks noGrp="1"/>
          </p:cNvSpPr>
          <p:nvPr>
            <p:ph type="body" idx="1"/>
          </p:nvPr>
        </p:nvSpPr>
        <p:spPr>
          <a:xfrm>
            <a:off x="5642813" y="10136278"/>
            <a:ext cx="4572000" cy="460667"/>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Matching ratio</a:t>
            </a:r>
            <a:endParaRPr sz="2000" dirty="0"/>
          </a:p>
        </p:txBody>
      </p:sp>
      <p:sp>
        <p:nvSpPr>
          <p:cNvPr id="253" name="Google Shape;253;p45"/>
          <p:cNvSpPr txBox="1">
            <a:spLocks noGrp="1"/>
          </p:cNvSpPr>
          <p:nvPr>
            <p:ph type="body" idx="1"/>
          </p:nvPr>
        </p:nvSpPr>
        <p:spPr>
          <a:xfrm>
            <a:off x="10500445" y="3166834"/>
            <a:ext cx="5558667"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dirty="0">
                <a:solidFill>
                  <a:schemeClr val="dk2"/>
                </a:solidFill>
              </a:rPr>
              <a:t>EXPOSURE DEFINITION</a:t>
            </a:r>
            <a:endParaRPr sz="2667" dirty="0">
              <a:solidFill>
                <a:schemeClr val="dk2"/>
              </a:solidFill>
            </a:endParaRPr>
          </a:p>
          <a:p>
            <a:pPr marL="0" indent="0">
              <a:spcBef>
                <a:spcPts val="833"/>
              </a:spcBef>
              <a:buNone/>
            </a:pPr>
            <a:endParaRPr dirty="0">
              <a:solidFill>
                <a:schemeClr val="dk2"/>
              </a:solidFill>
            </a:endParaRPr>
          </a:p>
          <a:p>
            <a:pPr marL="0" indent="0">
              <a:spcBef>
                <a:spcPts val="833"/>
              </a:spcBef>
              <a:buNone/>
            </a:pPr>
            <a:endParaRPr dirty="0">
              <a:solidFill>
                <a:schemeClr val="dk2"/>
              </a:solidFill>
            </a:endParaRPr>
          </a:p>
        </p:txBody>
      </p:sp>
      <p:sp>
        <p:nvSpPr>
          <p:cNvPr id="254" name="Google Shape;254;p45"/>
          <p:cNvSpPr txBox="1">
            <a:spLocks noGrp="1"/>
          </p:cNvSpPr>
          <p:nvPr>
            <p:ph type="body" idx="1"/>
          </p:nvPr>
        </p:nvSpPr>
        <p:spPr>
          <a:xfrm>
            <a:off x="10500445" y="3627500"/>
            <a:ext cx="4572000" cy="1918000"/>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Type of exposure</a:t>
            </a:r>
            <a:endParaRPr sz="2000" dirty="0"/>
          </a:p>
          <a:p>
            <a:pPr marL="406398" indent="-228596">
              <a:spcBef>
                <a:spcPts val="0"/>
              </a:spcBef>
              <a:buSzPts val="900"/>
              <a:buChar char="●"/>
            </a:pPr>
            <a:r>
              <a:rPr lang="en" sz="2000"/>
              <a:t>Exposure risk window (WRW)</a:t>
            </a:r>
            <a:endParaRPr sz="2000" dirty="0"/>
          </a:p>
          <a:p>
            <a:pPr marL="406398" indent="-228596">
              <a:spcBef>
                <a:spcPts val="0"/>
              </a:spcBef>
              <a:buSzPts val="900"/>
              <a:buChar char="●"/>
            </a:pPr>
            <a:r>
              <a:rPr lang="en" sz="2000"/>
              <a:t>Induction period</a:t>
            </a:r>
            <a:endParaRPr sz="2000" dirty="0"/>
          </a:p>
          <a:p>
            <a:pPr marL="406398" indent="-228596">
              <a:spcBef>
                <a:spcPts val="0"/>
              </a:spcBef>
              <a:buSzPts val="900"/>
              <a:buChar char="●"/>
            </a:pPr>
            <a:r>
              <a:rPr lang="en" sz="2000"/>
              <a:t>Stockpiling</a:t>
            </a:r>
            <a:endParaRPr sz="2000" dirty="0"/>
          </a:p>
          <a:p>
            <a:pPr marL="406398" indent="-228596">
              <a:spcBef>
                <a:spcPts val="0"/>
              </a:spcBef>
              <a:buSzPts val="900"/>
              <a:buChar char="●"/>
            </a:pPr>
            <a:r>
              <a:rPr lang="en" sz="2000"/>
              <a:t>Bridging exposure episodes</a:t>
            </a:r>
            <a:endParaRPr sz="2000" dirty="0"/>
          </a:p>
          <a:p>
            <a:pPr marL="406398" indent="-228596">
              <a:spcBef>
                <a:spcPts val="0"/>
              </a:spcBef>
              <a:buSzPts val="900"/>
              <a:buChar char="●"/>
            </a:pPr>
            <a:r>
              <a:rPr lang="en" sz="2000"/>
              <a:t>Exposure extension</a:t>
            </a:r>
            <a:endParaRPr sz="2000" dirty="0"/>
          </a:p>
        </p:txBody>
      </p:sp>
      <p:sp>
        <p:nvSpPr>
          <p:cNvPr id="255" name="Google Shape;255;p45"/>
          <p:cNvSpPr txBox="1">
            <a:spLocks noGrp="1"/>
          </p:cNvSpPr>
          <p:nvPr>
            <p:ph type="body" idx="1"/>
          </p:nvPr>
        </p:nvSpPr>
        <p:spPr>
          <a:xfrm>
            <a:off x="15022667" y="3627500"/>
            <a:ext cx="4572000" cy="179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Switching/add on z</a:t>
            </a:r>
            <a:endParaRPr sz="2000" dirty="0"/>
          </a:p>
          <a:p>
            <a:pPr marL="406398" indent="-228596">
              <a:spcBef>
                <a:spcPts val="0"/>
              </a:spcBef>
              <a:buSzPts val="900"/>
              <a:buChar char="●"/>
            </a:pPr>
            <a:r>
              <a:rPr lang="en" sz="2000"/>
              <a:t>Codes, frequency and temporality of codes, diagnosis position, care setting</a:t>
            </a:r>
            <a:endParaRPr sz="2000" dirty="0"/>
          </a:p>
          <a:p>
            <a:pPr marL="406398" indent="-228596">
              <a:spcBef>
                <a:spcPts val="0"/>
              </a:spcBef>
              <a:buSzPts val="900"/>
              <a:buChar char="●"/>
            </a:pPr>
            <a:r>
              <a:rPr lang="en" sz="2000"/>
              <a:t>Exposure Assessment Window (EAW)*</a:t>
            </a:r>
            <a:endParaRPr sz="2000" dirty="0"/>
          </a:p>
        </p:txBody>
      </p:sp>
      <p:sp>
        <p:nvSpPr>
          <p:cNvPr id="256" name="Google Shape;256;p45"/>
          <p:cNvSpPr txBox="1">
            <a:spLocks noGrp="1"/>
          </p:cNvSpPr>
          <p:nvPr>
            <p:ph type="body" idx="1"/>
          </p:nvPr>
        </p:nvSpPr>
        <p:spPr>
          <a:xfrm>
            <a:off x="10500445" y="5600292"/>
            <a:ext cx="8015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a:solidFill>
                  <a:schemeClr val="dk2"/>
                </a:solidFill>
              </a:rPr>
              <a:t>FOLLOW UP TIME</a:t>
            </a:r>
            <a:endParaRPr sz="2667" dirty="0">
              <a:solidFill>
                <a:schemeClr val="dk2"/>
              </a:solidFill>
            </a:endParaRPr>
          </a:p>
          <a:p>
            <a:pPr marL="0" indent="0">
              <a:spcBef>
                <a:spcPts val="833"/>
              </a:spcBef>
              <a:buNone/>
            </a:pPr>
            <a:endParaRPr sz="2667" dirty="0">
              <a:solidFill>
                <a:schemeClr val="dk2"/>
              </a:solidFill>
            </a:endParaRPr>
          </a:p>
          <a:p>
            <a:pPr marL="0" indent="0">
              <a:spcBef>
                <a:spcPts val="833"/>
              </a:spcBef>
              <a:buNone/>
            </a:pPr>
            <a:endParaRPr sz="2667" dirty="0">
              <a:solidFill>
                <a:schemeClr val="dk2"/>
              </a:solidFill>
            </a:endParaRPr>
          </a:p>
        </p:txBody>
      </p:sp>
      <p:sp>
        <p:nvSpPr>
          <p:cNvPr id="257" name="Google Shape;257;p45"/>
          <p:cNvSpPr txBox="1">
            <a:spLocks noGrp="1"/>
          </p:cNvSpPr>
          <p:nvPr>
            <p:ph type="body" idx="1"/>
          </p:nvPr>
        </p:nvSpPr>
        <p:spPr>
          <a:xfrm>
            <a:off x="10500445" y="6060959"/>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Follow-up window (FW)*</a:t>
            </a:r>
            <a:endParaRPr sz="2000" dirty="0"/>
          </a:p>
        </p:txBody>
      </p:sp>
      <p:sp>
        <p:nvSpPr>
          <p:cNvPr id="258" name="Google Shape;258;p45"/>
          <p:cNvSpPr txBox="1">
            <a:spLocks noGrp="1"/>
          </p:cNvSpPr>
          <p:nvPr>
            <p:ph type="body" idx="1"/>
          </p:nvPr>
        </p:nvSpPr>
        <p:spPr>
          <a:xfrm>
            <a:off x="15022667" y="6060959"/>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Censoring criteria</a:t>
            </a:r>
            <a:endParaRPr sz="2000" dirty="0"/>
          </a:p>
        </p:txBody>
      </p:sp>
      <p:sp>
        <p:nvSpPr>
          <p:cNvPr id="259" name="Google Shape;259;p45"/>
          <p:cNvSpPr txBox="1">
            <a:spLocks noGrp="1"/>
          </p:cNvSpPr>
          <p:nvPr>
            <p:ph type="body" idx="1"/>
          </p:nvPr>
        </p:nvSpPr>
        <p:spPr>
          <a:xfrm>
            <a:off x="10500445" y="6645834"/>
            <a:ext cx="8015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a:solidFill>
                  <a:schemeClr val="dk2"/>
                </a:solidFill>
              </a:rPr>
              <a:t>OUTCOME DEFINITION</a:t>
            </a:r>
            <a:endParaRPr sz="2667" dirty="0">
              <a:solidFill>
                <a:schemeClr val="dk2"/>
              </a:solidFill>
            </a:endParaRPr>
          </a:p>
        </p:txBody>
      </p:sp>
      <p:sp>
        <p:nvSpPr>
          <p:cNvPr id="260" name="Google Shape;260;p45"/>
          <p:cNvSpPr txBox="1">
            <a:spLocks noGrp="1"/>
          </p:cNvSpPr>
          <p:nvPr>
            <p:ph type="body" idx="1"/>
          </p:nvPr>
        </p:nvSpPr>
        <p:spPr>
          <a:xfrm>
            <a:off x="10500445" y="7106500"/>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Event date (ED)*</a:t>
            </a:r>
            <a:endParaRPr sz="2000" dirty="0"/>
          </a:p>
          <a:p>
            <a:pPr marL="406398" indent="-228596">
              <a:spcBef>
                <a:spcPts val="0"/>
              </a:spcBef>
              <a:buSzPts val="900"/>
              <a:buChar char="●"/>
            </a:pPr>
            <a:r>
              <a:rPr lang="en" sz="2000"/>
              <a:t>Validation</a:t>
            </a:r>
            <a:endParaRPr sz="2000" dirty="0"/>
          </a:p>
        </p:txBody>
      </p:sp>
      <p:sp>
        <p:nvSpPr>
          <p:cNvPr id="261" name="Google Shape;261;p45"/>
          <p:cNvSpPr txBox="1">
            <a:spLocks noGrp="1"/>
          </p:cNvSpPr>
          <p:nvPr>
            <p:ph type="body" idx="1"/>
          </p:nvPr>
        </p:nvSpPr>
        <p:spPr>
          <a:xfrm>
            <a:off x="15022667" y="7106500"/>
            <a:ext cx="4572000" cy="1074000"/>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Codes, frequency and temporality of codes, diagnosis position, care setting</a:t>
            </a:r>
            <a:endParaRPr sz="2000" dirty="0"/>
          </a:p>
        </p:txBody>
      </p:sp>
      <p:sp>
        <p:nvSpPr>
          <p:cNvPr id="262" name="Google Shape;262;p45"/>
          <p:cNvSpPr txBox="1">
            <a:spLocks noGrp="1"/>
          </p:cNvSpPr>
          <p:nvPr>
            <p:ph type="body" idx="1"/>
          </p:nvPr>
        </p:nvSpPr>
        <p:spPr>
          <a:xfrm>
            <a:off x="10500445" y="8033747"/>
            <a:ext cx="8015333"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a:solidFill>
                  <a:schemeClr val="dk2"/>
                </a:solidFill>
              </a:rPr>
              <a:t>COVARIATE DEFINITIONS</a:t>
            </a:r>
            <a:endParaRPr sz="2667" dirty="0">
              <a:solidFill>
                <a:schemeClr val="dk2"/>
              </a:solidFill>
            </a:endParaRPr>
          </a:p>
        </p:txBody>
      </p:sp>
      <p:sp>
        <p:nvSpPr>
          <p:cNvPr id="263" name="Google Shape;263;p45"/>
          <p:cNvSpPr txBox="1">
            <a:spLocks noGrp="1"/>
          </p:cNvSpPr>
          <p:nvPr>
            <p:ph type="body" idx="1"/>
          </p:nvPr>
        </p:nvSpPr>
        <p:spPr>
          <a:xfrm>
            <a:off x="10500445" y="8494414"/>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Covariate assessment window (CW)*</a:t>
            </a:r>
            <a:endParaRPr sz="2000" dirty="0"/>
          </a:p>
          <a:p>
            <a:pPr marL="406398" indent="-228596">
              <a:spcBef>
                <a:spcPts val="0"/>
              </a:spcBef>
              <a:buSzPts val="900"/>
              <a:buChar char="●"/>
            </a:pPr>
            <a:r>
              <a:rPr lang="en" sz="2000"/>
              <a:t>Comorbidity/risk score</a:t>
            </a:r>
            <a:endParaRPr sz="2000" dirty="0"/>
          </a:p>
          <a:p>
            <a:pPr marL="406398" indent="-228596">
              <a:spcBef>
                <a:spcPts val="0"/>
              </a:spcBef>
              <a:buSzPts val="900"/>
              <a:buChar char="●"/>
            </a:pPr>
            <a:r>
              <a:rPr lang="en" sz="2000"/>
              <a:t>Healthcare utilization metrics</a:t>
            </a:r>
            <a:endParaRPr sz="2000" dirty="0"/>
          </a:p>
        </p:txBody>
      </p:sp>
      <p:sp>
        <p:nvSpPr>
          <p:cNvPr id="264" name="Google Shape;264;p45"/>
          <p:cNvSpPr txBox="1">
            <a:spLocks noGrp="1"/>
          </p:cNvSpPr>
          <p:nvPr>
            <p:ph type="body" idx="1"/>
          </p:nvPr>
        </p:nvSpPr>
        <p:spPr>
          <a:xfrm>
            <a:off x="15022667" y="8494413"/>
            <a:ext cx="4572000" cy="1074000"/>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dirty="0"/>
              <a:t>Codes, frequency, and temporality of codes, diagnosis position, care setting</a:t>
            </a:r>
            <a:endParaRPr sz="2000" dirty="0"/>
          </a:p>
        </p:txBody>
      </p:sp>
      <p:sp>
        <p:nvSpPr>
          <p:cNvPr id="265" name="Google Shape;265;p45"/>
          <p:cNvSpPr txBox="1">
            <a:spLocks noGrp="1"/>
          </p:cNvSpPr>
          <p:nvPr>
            <p:ph type="body" idx="1"/>
          </p:nvPr>
        </p:nvSpPr>
        <p:spPr>
          <a:xfrm>
            <a:off x="10500445" y="9966085"/>
            <a:ext cx="4940000" cy="751333"/>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667" b="1" dirty="0">
                <a:solidFill>
                  <a:schemeClr val="dk2"/>
                </a:solidFill>
              </a:rPr>
              <a:t>STATISTICAL SOFTWARE</a:t>
            </a:r>
            <a:endParaRPr sz="2667" dirty="0">
              <a:solidFill>
                <a:schemeClr val="dk2"/>
              </a:solidFill>
            </a:endParaRPr>
          </a:p>
          <a:p>
            <a:pPr marL="0" indent="0">
              <a:spcBef>
                <a:spcPts val="833"/>
              </a:spcBef>
              <a:buNone/>
            </a:pPr>
            <a:endParaRPr sz="2667" dirty="0">
              <a:solidFill>
                <a:schemeClr val="dk2"/>
              </a:solidFill>
            </a:endParaRPr>
          </a:p>
          <a:p>
            <a:pPr marL="0" indent="0">
              <a:spcBef>
                <a:spcPts val="833"/>
              </a:spcBef>
              <a:buNone/>
            </a:pPr>
            <a:endParaRPr sz="2667" dirty="0">
              <a:solidFill>
                <a:schemeClr val="dk2"/>
              </a:solidFill>
            </a:endParaRPr>
          </a:p>
        </p:txBody>
      </p:sp>
      <p:sp>
        <p:nvSpPr>
          <p:cNvPr id="266" name="Google Shape;266;p45"/>
          <p:cNvSpPr txBox="1">
            <a:spLocks noGrp="1"/>
          </p:cNvSpPr>
          <p:nvPr>
            <p:ph type="body" idx="1"/>
          </p:nvPr>
        </p:nvSpPr>
        <p:spPr>
          <a:xfrm>
            <a:off x="10500445" y="10426739"/>
            <a:ext cx="4572000" cy="575333"/>
          </a:xfrm>
          <a:prstGeom prst="rect">
            <a:avLst/>
          </a:prstGeom>
          <a:noFill/>
          <a:ln>
            <a:noFill/>
          </a:ln>
        </p:spPr>
        <p:txBody>
          <a:bodyPr spcFirstLastPara="1" vert="horz" wrap="square" lIns="0" tIns="0" rIns="0" bIns="0" rtlCol="0" anchor="t" anchorCtr="0">
            <a:noAutofit/>
          </a:bodyPr>
          <a:lstStyle/>
          <a:p>
            <a:pPr marL="406398" indent="-228596">
              <a:spcBef>
                <a:spcPts val="833"/>
              </a:spcBef>
              <a:buSzPts val="900"/>
              <a:buChar char="●"/>
            </a:pPr>
            <a:r>
              <a:rPr lang="en" sz="2000"/>
              <a:t>Statistical software program used</a:t>
            </a:r>
            <a:endParaRPr sz="2000" dirty="0"/>
          </a:p>
        </p:txBody>
      </p:sp>
      <p:sp>
        <p:nvSpPr>
          <p:cNvPr id="267" name="Google Shape;267;p45"/>
          <p:cNvSpPr txBox="1">
            <a:spLocks noGrp="1"/>
          </p:cNvSpPr>
          <p:nvPr>
            <p:ph type="body" idx="1"/>
          </p:nvPr>
        </p:nvSpPr>
        <p:spPr>
          <a:xfrm>
            <a:off x="16979945" y="10789738"/>
            <a:ext cx="2428000" cy="424667"/>
          </a:xfrm>
          <a:prstGeom prst="rect">
            <a:avLst/>
          </a:prstGeom>
          <a:noFill/>
          <a:ln>
            <a:noFill/>
          </a:ln>
        </p:spPr>
        <p:txBody>
          <a:bodyPr spcFirstLastPara="1" vert="horz" wrap="square" lIns="0" tIns="0" rIns="0" bIns="0" rtlCol="0" anchor="t" anchorCtr="0">
            <a:noAutofit/>
          </a:bodyPr>
          <a:lstStyle/>
          <a:p>
            <a:pPr marL="0" indent="0">
              <a:spcBef>
                <a:spcPts val="833"/>
              </a:spcBef>
              <a:buNone/>
            </a:pPr>
            <a:r>
              <a:rPr lang="en" sz="2222" dirty="0"/>
              <a:t>* </a:t>
            </a:r>
            <a:r>
              <a:rPr lang="en" sz="1555" dirty="0"/>
              <a:t>key temporal anchors</a:t>
            </a:r>
            <a:endParaRPr sz="1555" dirty="0"/>
          </a:p>
        </p:txBody>
      </p:sp>
      <p:sp>
        <p:nvSpPr>
          <p:cNvPr id="2" name="Rectangle 1">
            <a:extLst>
              <a:ext uri="{FF2B5EF4-FFF2-40B4-BE49-F238E27FC236}">
                <a16:creationId xmlns:a16="http://schemas.microsoft.com/office/drawing/2014/main" id="{BBF60212-46FC-4EF8-A238-F9C880C331C6}"/>
              </a:ext>
            </a:extLst>
          </p:cNvPr>
          <p:cNvSpPr/>
          <p:nvPr/>
        </p:nvSpPr>
        <p:spPr>
          <a:xfrm>
            <a:off x="1075768" y="5378008"/>
            <a:ext cx="2390585" cy="897097"/>
          </a:xfrm>
          <a:prstGeom prst="rect">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0" dirty="0"/>
          </a:p>
        </p:txBody>
      </p:sp>
      <p:sp>
        <p:nvSpPr>
          <p:cNvPr id="4" name="Rectangle 3">
            <a:extLst>
              <a:ext uri="{FF2B5EF4-FFF2-40B4-BE49-F238E27FC236}">
                <a16:creationId xmlns:a16="http://schemas.microsoft.com/office/drawing/2014/main" id="{FCE806E4-FE54-419B-931F-E2737DFAA211}"/>
              </a:ext>
            </a:extLst>
          </p:cNvPr>
          <p:cNvSpPr/>
          <p:nvPr/>
        </p:nvSpPr>
        <p:spPr>
          <a:xfrm>
            <a:off x="5109879" y="3244118"/>
            <a:ext cx="14836588" cy="467584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0" dirty="0"/>
          </a:p>
        </p:txBody>
      </p:sp>
      <p:pic>
        <p:nvPicPr>
          <p:cNvPr id="33" name="Google Shape;315;p47">
            <a:extLst>
              <a:ext uri="{FF2B5EF4-FFF2-40B4-BE49-F238E27FC236}">
                <a16:creationId xmlns:a16="http://schemas.microsoft.com/office/drawing/2014/main" id="{1A06E4D9-F041-4F17-8171-A8FC521B060D}"/>
              </a:ext>
            </a:extLst>
          </p:cNvPr>
          <p:cNvPicPr preferRelativeResize="0"/>
          <p:nvPr/>
        </p:nvPicPr>
        <p:blipFill>
          <a:blip r:embed="rId3">
            <a:alphaModFix/>
          </a:blip>
          <a:stretch>
            <a:fillRect/>
          </a:stretch>
        </p:blipFill>
        <p:spPr>
          <a:xfrm>
            <a:off x="5295845" y="7275893"/>
            <a:ext cx="3521357" cy="603590"/>
          </a:xfrm>
          <a:prstGeom prst="rect">
            <a:avLst/>
          </a:prstGeom>
          <a:noFill/>
          <a:ln>
            <a:noFill/>
          </a:ln>
        </p:spPr>
      </p:pic>
      <p:pic>
        <p:nvPicPr>
          <p:cNvPr id="3" name="Picture 2">
            <a:extLst>
              <a:ext uri="{FF2B5EF4-FFF2-40B4-BE49-F238E27FC236}">
                <a16:creationId xmlns:a16="http://schemas.microsoft.com/office/drawing/2014/main" id="{ACA31FAE-6ABC-4F2A-9CC9-F27841FB5BF0}"/>
              </a:ext>
            </a:extLst>
          </p:cNvPr>
          <p:cNvPicPr>
            <a:picLocks noChangeAspect="1"/>
          </p:cNvPicPr>
          <p:nvPr/>
        </p:nvPicPr>
        <p:blipFill>
          <a:blip r:embed="rId4"/>
          <a:stretch>
            <a:fillRect/>
          </a:stretch>
        </p:blipFill>
        <p:spPr>
          <a:xfrm>
            <a:off x="5319058" y="3926560"/>
            <a:ext cx="14298057" cy="3173377"/>
          </a:xfrm>
          <a:prstGeom prst="rect">
            <a:avLst/>
          </a:prstGeom>
        </p:spPr>
      </p:pic>
      <p:sp>
        <p:nvSpPr>
          <p:cNvPr id="38" name="Google Shape;239;p45">
            <a:extLst>
              <a:ext uri="{FF2B5EF4-FFF2-40B4-BE49-F238E27FC236}">
                <a16:creationId xmlns:a16="http://schemas.microsoft.com/office/drawing/2014/main" id="{BBE2373E-E0AE-462C-8452-82D39617A2D2}"/>
              </a:ext>
            </a:extLst>
          </p:cNvPr>
          <p:cNvSpPr txBox="1">
            <a:spLocks/>
          </p:cNvSpPr>
          <p:nvPr/>
        </p:nvSpPr>
        <p:spPr>
          <a:xfrm>
            <a:off x="1270000" y="509798"/>
            <a:ext cx="19050000" cy="1074000"/>
          </a:xfrm>
          <a:prstGeom prst="rect">
            <a:avLst/>
          </a:prstGeom>
          <a:noFill/>
          <a:ln>
            <a:noFill/>
          </a:ln>
        </p:spPr>
        <p:txBody>
          <a:bodyPr spcFirstLastPara="1" vert="horz" wrap="square" lIns="0" tIns="0" rIns="0" bIns="0" rtlCol="0" anchor="t" anchorCtr="0">
            <a:noAutofit/>
          </a:bodyPr>
          <a:lstStyle>
            <a:lvl1pPr lvl="0" algn="l" defTabSz="342900" rtl="0" eaLnBrk="1" latinLnBrk="0" hangingPunct="1">
              <a:lnSpc>
                <a:spcPct val="90000"/>
              </a:lnSpc>
              <a:spcBef>
                <a:spcPts val="0"/>
              </a:spcBef>
              <a:spcAft>
                <a:spcPts val="0"/>
              </a:spcAft>
              <a:buClr>
                <a:schemeClr val="dk1"/>
              </a:buClr>
              <a:buSzPts val="3600"/>
              <a:buFont typeface="Arial"/>
              <a:buNone/>
              <a:defRPr sz="4800" b="0" u="sng" kern="1200" cap="none" spc="0">
                <a:solidFill>
                  <a:schemeClr val="dk1"/>
                </a:solidFill>
                <a:latin typeface="Franklin Gothic Book" charset="0"/>
                <a:ea typeface="Franklin Gothic Book" charset="0"/>
                <a:cs typeface="Franklin Gothic Book" charset="0"/>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sz="5333" b="1" dirty="0"/>
              <a:t>Specific reporting to improve transparency and reproducibility and facilitate validity assessment</a:t>
            </a:r>
            <a:endParaRPr lang="en-US" sz="5333" b="1" dirty="0">
              <a:latin typeface="Poppins"/>
              <a:ea typeface="Poppins"/>
              <a:cs typeface="Poppins"/>
              <a:sym typeface="Poppins"/>
            </a:endParaRPr>
          </a:p>
        </p:txBody>
      </p:sp>
    </p:spTree>
    <p:extLst>
      <p:ext uri="{BB962C8B-B14F-4D97-AF65-F5344CB8AC3E}">
        <p14:creationId xmlns:p14="http://schemas.microsoft.com/office/powerpoint/2010/main" val="650399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B2FADE3-3D69-4053-906C-C0DB36F517B2}"/>
              </a:ext>
            </a:extLst>
          </p:cNvPr>
          <p:cNvPicPr>
            <a:picLocks noChangeAspect="1"/>
          </p:cNvPicPr>
          <p:nvPr/>
        </p:nvPicPr>
        <p:blipFill>
          <a:blip r:embed="rId2"/>
          <a:stretch>
            <a:fillRect/>
          </a:stretch>
        </p:blipFill>
        <p:spPr>
          <a:xfrm>
            <a:off x="1096593" y="2084244"/>
            <a:ext cx="8366125" cy="8341745"/>
          </a:xfrm>
          <a:prstGeom prst="rect">
            <a:avLst/>
          </a:prstGeom>
        </p:spPr>
      </p:pic>
      <p:sp>
        <p:nvSpPr>
          <p:cNvPr id="2" name="Title 1"/>
          <p:cNvSpPr>
            <a:spLocks noGrp="1"/>
          </p:cNvSpPr>
          <p:nvPr>
            <p:ph type="title"/>
          </p:nvPr>
        </p:nvSpPr>
        <p:spPr>
          <a:xfrm>
            <a:off x="328609" y="280984"/>
            <a:ext cx="19685306" cy="1312283"/>
          </a:xfrm>
        </p:spPr>
        <p:txBody>
          <a:bodyPr>
            <a:noAutofit/>
          </a:bodyPr>
          <a:lstStyle/>
          <a:p>
            <a:r>
              <a:rPr lang="en-US" sz="4600" b="1" u="sng" dirty="0">
                <a:latin typeface="Franklin Gothic Book" panose="020B0503020102020204" pitchFamily="34" charset="0"/>
              </a:rPr>
              <a:t>Interim results from large scale replication of peer-reviewed database studies</a:t>
            </a:r>
            <a:br>
              <a:rPr lang="en-US" sz="4000" b="1" u="sng" dirty="0">
                <a:latin typeface="Franklin Gothic Book" panose="020B0503020102020204" pitchFamily="34" charset="0"/>
              </a:rPr>
            </a:br>
            <a:br>
              <a:rPr lang="en-US" sz="1200" b="1" u="sng" dirty="0">
                <a:latin typeface="Franklin Gothic Book" panose="020B0503020102020204" pitchFamily="34" charset="0"/>
              </a:rPr>
            </a:br>
            <a:r>
              <a:rPr lang="en-US" sz="4000" b="1" dirty="0">
                <a:solidFill>
                  <a:srgbClr val="002060"/>
                </a:solidFill>
                <a:latin typeface="Franklin Gothic Book" panose="020B0503020102020204" pitchFamily="34" charset="0"/>
              </a:rPr>
              <a:t>Calibration of effect estimates¹ for publication versus direct replication</a:t>
            </a:r>
          </a:p>
        </p:txBody>
      </p:sp>
      <p:sp>
        <p:nvSpPr>
          <p:cNvPr id="10" name="TextBox 9"/>
          <p:cNvSpPr txBox="1"/>
          <p:nvPr/>
        </p:nvSpPr>
        <p:spPr>
          <a:xfrm>
            <a:off x="4763108" y="9790987"/>
            <a:ext cx="2317750" cy="861774"/>
          </a:xfrm>
          <a:prstGeom prst="rect">
            <a:avLst/>
          </a:prstGeom>
          <a:solidFill>
            <a:schemeClr val="bg1"/>
          </a:solidFill>
        </p:spPr>
        <p:txBody>
          <a:bodyPr wrap="square" rtlCol="0">
            <a:spAutoFit/>
          </a:bodyPr>
          <a:lstStyle/>
          <a:p>
            <a:r>
              <a:rPr lang="en-US" sz="2500" b="1" dirty="0">
                <a:solidFill>
                  <a:srgbClr val="C00000"/>
                </a:solidFill>
              </a:rPr>
              <a:t>Replication</a:t>
            </a:r>
          </a:p>
          <a:p>
            <a:r>
              <a:rPr lang="en-US" sz="2500" b="1" dirty="0">
                <a:solidFill>
                  <a:srgbClr val="C00000"/>
                </a:solidFill>
              </a:rPr>
              <a:t>       </a:t>
            </a:r>
          </a:p>
        </p:txBody>
      </p:sp>
      <p:sp>
        <p:nvSpPr>
          <p:cNvPr id="17" name="TextBox 16"/>
          <p:cNvSpPr txBox="1"/>
          <p:nvPr/>
        </p:nvSpPr>
        <p:spPr>
          <a:xfrm rot="16200000">
            <a:off x="256173" y="5431060"/>
            <a:ext cx="2360218" cy="477054"/>
          </a:xfrm>
          <a:prstGeom prst="rect">
            <a:avLst/>
          </a:prstGeom>
          <a:solidFill>
            <a:schemeClr val="bg1"/>
          </a:solidFill>
        </p:spPr>
        <p:txBody>
          <a:bodyPr wrap="square" rtlCol="0">
            <a:spAutoFit/>
          </a:bodyPr>
          <a:lstStyle/>
          <a:p>
            <a:r>
              <a:rPr lang="en-US" sz="2500" b="1" dirty="0">
                <a:solidFill>
                  <a:srgbClr val="0070C0"/>
                </a:solidFill>
              </a:rPr>
              <a:t>  Original</a:t>
            </a:r>
          </a:p>
        </p:txBody>
      </p:sp>
      <mc:AlternateContent xmlns:mc="http://schemas.openxmlformats.org/markup-compatibility/2006" xmlns:a14="http://schemas.microsoft.com/office/drawing/2010/main">
        <mc:Choice Requires="a14">
          <p:sp>
            <p:nvSpPr>
              <p:cNvPr id="8" name="TextBox 7"/>
              <p:cNvSpPr txBox="1"/>
              <p:nvPr/>
            </p:nvSpPr>
            <p:spPr>
              <a:xfrm>
                <a:off x="9891333" y="9567298"/>
                <a:ext cx="9808839" cy="1679370"/>
              </a:xfrm>
              <a:prstGeom prst="rect">
                <a:avLst/>
              </a:prstGeom>
              <a:noFill/>
            </p:spPr>
            <p:txBody>
              <a:bodyPr wrap="none" rtlCol="0">
                <a:spAutoFit/>
              </a:bodyPr>
              <a:lstStyle/>
              <a:p>
                <a:r>
                  <a:rPr lang="en-US" sz="2333" dirty="0"/>
                  <a:t>¹ Log hazard, odds, risk ratio</a:t>
                </a:r>
              </a:p>
              <a:p>
                <a:r>
                  <a:rPr lang="en-US" sz="2333" dirty="0"/>
                  <a:t>² Binomial test p-value for observed vs expected &lt;0.001</a:t>
                </a:r>
              </a:p>
              <a:p>
                <a:r>
                  <a:rPr lang="en-US" sz="2333" dirty="0"/>
                  <a:t>³ Proportion overlapping = </a:t>
                </a:r>
                <a14:m>
                  <m:oMath xmlns:m="http://schemas.openxmlformats.org/officeDocument/2006/math">
                    <m:f>
                      <m:fPr>
                        <m:ctrlPr>
                          <a:rPr lang="en-US" sz="2333" i="1">
                            <a:latin typeface="Cambria Math" panose="02040503050406030204" pitchFamily="18" charset="0"/>
                          </a:rPr>
                        </m:ctrlPr>
                      </m:fPr>
                      <m:num>
                        <m:r>
                          <a:rPr lang="en-US" sz="2333" i="1">
                            <a:latin typeface="Cambria Math" panose="02040503050406030204" pitchFamily="18" charset="0"/>
                          </a:rPr>
                          <m:t>𝑃</m:t>
                        </m:r>
                        <m:r>
                          <a:rPr lang="en-US" sz="2333" i="1">
                            <a:latin typeface="Cambria Math" panose="02040503050406030204" pitchFamily="18" charset="0"/>
                          </a:rPr>
                          <m:t> ∩ </m:t>
                        </m:r>
                        <m:r>
                          <a:rPr lang="en-US" sz="2333" i="1">
                            <a:latin typeface="Cambria Math" panose="02040503050406030204" pitchFamily="18" charset="0"/>
                            <a:ea typeface="Cambria Math" panose="02040503050406030204" pitchFamily="18" charset="0"/>
                          </a:rPr>
                          <m:t>𝑅</m:t>
                        </m:r>
                      </m:num>
                      <m:den>
                        <m:r>
                          <a:rPr lang="en-US" sz="2333" i="1">
                            <a:latin typeface="Cambria Math" panose="02040503050406030204" pitchFamily="18" charset="0"/>
                            <a:ea typeface="Cambria Math" panose="02040503050406030204" pitchFamily="18" charset="0"/>
                          </a:rPr>
                          <m:t>𝑃</m:t>
                        </m:r>
                        <m:r>
                          <a:rPr lang="en-US" sz="2333" i="1">
                            <a:latin typeface="Cambria Math" panose="02040503050406030204" pitchFamily="18" charset="0"/>
                          </a:rPr>
                          <m:t>+</m:t>
                        </m:r>
                        <m:r>
                          <a:rPr lang="en-US" sz="2333" i="1">
                            <a:latin typeface="Cambria Math" panose="02040503050406030204" pitchFamily="18" charset="0"/>
                          </a:rPr>
                          <m:t>𝑅</m:t>
                        </m:r>
                        <m:r>
                          <a:rPr lang="en-US" sz="2333" i="1">
                            <a:latin typeface="Cambria Math" panose="02040503050406030204" pitchFamily="18" charset="0"/>
                            <a:ea typeface="Cambria Math" panose="02040503050406030204" pitchFamily="18" charset="0"/>
                          </a:rPr>
                          <m:t> −</m:t>
                        </m:r>
                        <m:r>
                          <a:rPr lang="en-US" sz="2333" i="1">
                            <a:latin typeface="Cambria Math" panose="02040503050406030204" pitchFamily="18" charset="0"/>
                            <a:ea typeface="Cambria Math" panose="02040503050406030204" pitchFamily="18" charset="0"/>
                          </a:rPr>
                          <m:t>𝑃</m:t>
                        </m:r>
                        <m:r>
                          <a:rPr lang="en-US" sz="2333" i="1">
                            <a:latin typeface="Cambria Math" panose="02040503050406030204" pitchFamily="18" charset="0"/>
                            <a:ea typeface="Cambria Math" panose="02040503050406030204" pitchFamily="18" charset="0"/>
                          </a:rPr>
                          <m:t>∩</m:t>
                        </m:r>
                        <m:r>
                          <a:rPr lang="en-US" sz="2333" i="1">
                            <a:latin typeface="Cambria Math" panose="02040503050406030204" pitchFamily="18" charset="0"/>
                            <a:ea typeface="Cambria Math" panose="02040503050406030204" pitchFamily="18" charset="0"/>
                          </a:rPr>
                          <m:t>𝑅</m:t>
                        </m:r>
                      </m:den>
                    </m:f>
                  </m:oMath>
                </a14:m>
                <a:endParaRPr lang="en-US" sz="2333" dirty="0"/>
              </a:p>
              <a:p>
                <a:r>
                  <a:rPr lang="en-US" sz="2333" baseline="30000" dirty="0"/>
                  <a:t>4</a:t>
                </a:r>
                <a:r>
                  <a:rPr lang="en-US" sz="2333" dirty="0"/>
                  <a:t> Unweighted estimate. Inverse variance weighted correlation coefficient = 0.42</a:t>
                </a:r>
                <a:endParaRPr lang="en-US" sz="2333" baseline="30000" dirty="0"/>
              </a:p>
            </p:txBody>
          </p:sp>
        </mc:Choice>
        <mc:Fallback xmlns="">
          <p:sp>
            <p:nvSpPr>
              <p:cNvPr id="8" name="TextBox 7"/>
              <p:cNvSpPr txBox="1">
                <a:spLocks noRot="1" noChangeAspect="1" noMove="1" noResize="1" noEditPoints="1" noAdjustHandles="1" noChangeArrowheads="1" noChangeShapeType="1" noTextEdit="1"/>
              </p:cNvSpPr>
              <p:nvPr/>
            </p:nvSpPr>
            <p:spPr>
              <a:xfrm>
                <a:off x="9891333" y="9567298"/>
                <a:ext cx="9808839" cy="1679370"/>
              </a:xfrm>
              <a:prstGeom prst="rect">
                <a:avLst/>
              </a:prstGeom>
              <a:blipFill>
                <a:blip r:embed="rId3"/>
                <a:stretch>
                  <a:fillRect l="-932" t="-2899" b="-7246"/>
                </a:stretch>
              </a:blipFill>
            </p:spPr>
            <p:txBody>
              <a:bodyPr/>
              <a:lstStyle/>
              <a:p>
                <a:r>
                  <a:rPr lang="en-US">
                    <a:noFill/>
                  </a:rPr>
                  <a:t> </a:t>
                </a:r>
              </a:p>
            </p:txBody>
          </p:sp>
        </mc:Fallback>
      </mc:AlternateContent>
      <p:sp>
        <p:nvSpPr>
          <p:cNvPr id="14" name="TextBox 13">
            <a:extLst>
              <a:ext uri="{FF2B5EF4-FFF2-40B4-BE49-F238E27FC236}">
                <a16:creationId xmlns:a16="http://schemas.microsoft.com/office/drawing/2014/main" id="{6433A5EB-0199-477D-810D-DF61BA2E569B}"/>
              </a:ext>
            </a:extLst>
          </p:cNvPr>
          <p:cNvSpPr txBox="1"/>
          <p:nvPr/>
        </p:nvSpPr>
        <p:spPr>
          <a:xfrm>
            <a:off x="9472275" y="2519099"/>
            <a:ext cx="10477193" cy="6709337"/>
          </a:xfrm>
          <a:prstGeom prst="rect">
            <a:avLst/>
          </a:prstGeom>
          <a:noFill/>
        </p:spPr>
        <p:txBody>
          <a:bodyPr wrap="square" rtlCol="0">
            <a:spAutoFit/>
          </a:bodyPr>
          <a:lstStyle/>
          <a:p>
            <a:r>
              <a:rPr lang="en-US" sz="3333" b="1" dirty="0">
                <a:solidFill>
                  <a:srgbClr val="C00000"/>
                </a:solidFill>
              </a:rPr>
              <a:t>Take home points: </a:t>
            </a:r>
          </a:p>
          <a:p>
            <a:endParaRPr lang="en-US" sz="3000" b="1" dirty="0">
              <a:solidFill>
                <a:srgbClr val="002060"/>
              </a:solidFill>
            </a:endParaRPr>
          </a:p>
          <a:p>
            <a:endParaRPr lang="en-US" sz="3000" b="1" dirty="0">
              <a:solidFill>
                <a:srgbClr val="002060"/>
              </a:solidFill>
            </a:endParaRPr>
          </a:p>
          <a:p>
            <a:endParaRPr lang="en-US" sz="3000" b="1" dirty="0">
              <a:solidFill>
                <a:srgbClr val="002060"/>
              </a:solidFill>
            </a:endParaRPr>
          </a:p>
          <a:p>
            <a:endParaRPr lang="en-US" sz="3000" b="1" dirty="0">
              <a:solidFill>
                <a:srgbClr val="002060"/>
              </a:solidFill>
            </a:endParaRPr>
          </a:p>
          <a:p>
            <a:endParaRPr lang="en-US" sz="3000" b="1" dirty="0">
              <a:solidFill>
                <a:srgbClr val="002060"/>
              </a:solidFill>
            </a:endParaRPr>
          </a:p>
          <a:p>
            <a:endParaRPr lang="en-US" sz="3000" b="1" dirty="0">
              <a:solidFill>
                <a:srgbClr val="002060"/>
              </a:solidFill>
            </a:endParaRPr>
          </a:p>
          <a:p>
            <a:endParaRPr lang="en-US" sz="3000" b="1" dirty="0">
              <a:solidFill>
                <a:srgbClr val="002060"/>
              </a:solidFill>
            </a:endParaRPr>
          </a:p>
          <a:p>
            <a:endParaRPr lang="en-US" sz="3000" b="1" dirty="0">
              <a:solidFill>
                <a:srgbClr val="002060"/>
              </a:solidFill>
            </a:endParaRPr>
          </a:p>
          <a:p>
            <a:endParaRPr lang="en-US" sz="3000" dirty="0"/>
          </a:p>
          <a:p>
            <a:pPr marL="0" lvl="1"/>
            <a:endParaRPr lang="en-US" sz="1833" b="1" dirty="0">
              <a:solidFill>
                <a:srgbClr val="002060"/>
              </a:solidFill>
            </a:endParaRPr>
          </a:p>
          <a:p>
            <a:pPr marL="0" lvl="1"/>
            <a:r>
              <a:rPr lang="en-US" sz="3000" b="1" dirty="0">
                <a:solidFill>
                  <a:srgbClr val="002060"/>
                </a:solidFill>
              </a:rPr>
              <a:t>	 </a:t>
            </a:r>
            <a:r>
              <a:rPr lang="en-US" sz="3000" b="1" dirty="0">
                <a:solidFill>
                  <a:sysClr val="windowText" lastClr="000000"/>
                </a:solidFill>
              </a:rPr>
              <a:t>Correlation coefficient: </a:t>
            </a:r>
            <a:r>
              <a:rPr lang="en-US" sz="3000" dirty="0">
                <a:solidFill>
                  <a:sysClr val="windowText" lastClr="000000"/>
                </a:solidFill>
              </a:rPr>
              <a:t>0.62 (moderate)</a:t>
            </a:r>
          </a:p>
          <a:p>
            <a:pPr marL="0" lvl="1"/>
            <a:endParaRPr lang="en-US" sz="1833" dirty="0">
              <a:solidFill>
                <a:sysClr val="windowText" lastClr="000000"/>
              </a:solidFill>
            </a:endParaRPr>
          </a:p>
          <a:p>
            <a:pPr marL="0" lvl="1"/>
            <a:r>
              <a:rPr lang="en-US" sz="3000" dirty="0">
                <a:solidFill>
                  <a:sysClr val="windowText" lastClr="000000"/>
                </a:solidFill>
              </a:rPr>
              <a:t>	 </a:t>
            </a:r>
            <a:r>
              <a:rPr lang="en-US" sz="3000" b="1" dirty="0">
                <a:solidFill>
                  <a:sysClr val="windowText" lastClr="000000"/>
                </a:solidFill>
              </a:rPr>
              <a:t>Point estimate on same side of null and </a:t>
            </a:r>
          </a:p>
          <a:p>
            <a:pPr marL="0" lvl="1"/>
            <a:r>
              <a:rPr lang="en-US" sz="3000" b="1" dirty="0">
                <a:solidFill>
                  <a:sysClr val="windowText" lastClr="000000"/>
                </a:solidFill>
              </a:rPr>
              <a:t>	    p-value on same side of 0.05: </a:t>
            </a:r>
            <a:r>
              <a:rPr lang="en-US" sz="3000" dirty="0">
                <a:solidFill>
                  <a:sysClr val="windowText" lastClr="000000"/>
                </a:solidFill>
              </a:rPr>
              <a:t>54%</a:t>
            </a:r>
          </a:p>
        </p:txBody>
      </p:sp>
      <p:graphicFrame>
        <p:nvGraphicFramePr>
          <p:cNvPr id="3" name="Table 2">
            <a:extLst>
              <a:ext uri="{FF2B5EF4-FFF2-40B4-BE49-F238E27FC236}">
                <a16:creationId xmlns:a16="http://schemas.microsoft.com/office/drawing/2014/main" id="{907234B6-521E-4A83-A409-B2B8AA77A7CA}"/>
              </a:ext>
            </a:extLst>
          </p:cNvPr>
          <p:cNvGraphicFramePr>
            <a:graphicFrameLocks noGrp="1"/>
          </p:cNvGraphicFramePr>
          <p:nvPr>
            <p:extLst>
              <p:ext uri="{D42A27DB-BD31-4B8C-83A1-F6EECF244321}">
                <p14:modId xmlns:p14="http://schemas.microsoft.com/office/powerpoint/2010/main" val="61558552"/>
              </p:ext>
            </p:extLst>
          </p:nvPr>
        </p:nvGraphicFramePr>
        <p:xfrm>
          <a:off x="9636737" y="3398410"/>
          <a:ext cx="10477194" cy="3607640"/>
        </p:xfrm>
        <a:graphic>
          <a:graphicData uri="http://schemas.openxmlformats.org/drawingml/2006/table">
            <a:tbl>
              <a:tblPr firstRow="1" bandRow="1">
                <a:tableStyleId>{5C22544A-7EE6-4342-B048-85BDC9FD1C3A}</a:tableStyleId>
              </a:tblPr>
              <a:tblGrid>
                <a:gridCol w="5238597">
                  <a:extLst>
                    <a:ext uri="{9D8B030D-6E8A-4147-A177-3AD203B41FA5}">
                      <a16:colId xmlns:a16="http://schemas.microsoft.com/office/drawing/2014/main" val="2612405616"/>
                    </a:ext>
                  </a:extLst>
                </a:gridCol>
                <a:gridCol w="5238597">
                  <a:extLst>
                    <a:ext uri="{9D8B030D-6E8A-4147-A177-3AD203B41FA5}">
                      <a16:colId xmlns:a16="http://schemas.microsoft.com/office/drawing/2014/main" val="2341278620"/>
                    </a:ext>
                  </a:extLst>
                </a:gridCol>
              </a:tblGrid>
              <a:tr h="737020">
                <a:tc>
                  <a:txBody>
                    <a:bodyPr/>
                    <a:lstStyle/>
                    <a:p>
                      <a:r>
                        <a:rPr lang="en-US" sz="3000" dirty="0"/>
                        <a:t>Glass half full</a:t>
                      </a:r>
                      <a:endParaRPr lang="en-US" sz="3000" dirty="0">
                        <a:solidFill>
                          <a:sysClr val="windowText" lastClr="000000"/>
                        </a:solidFill>
                      </a:endParaRPr>
                    </a:p>
                  </a:txBody>
                  <a:tcPr marL="152400" marR="152400" marT="76200" marB="76200">
                    <a:solidFill>
                      <a:srgbClr val="0070C0"/>
                    </a:solidFill>
                  </a:tcPr>
                </a:tc>
                <a:tc>
                  <a:txBody>
                    <a:bodyPr/>
                    <a:lstStyle/>
                    <a:p>
                      <a:r>
                        <a:rPr lang="en-US" sz="3000" dirty="0"/>
                        <a:t>Glass half empty</a:t>
                      </a:r>
                      <a:endParaRPr lang="en-US" sz="3000" dirty="0">
                        <a:solidFill>
                          <a:sysClr val="windowText" lastClr="000000"/>
                        </a:solidFill>
                      </a:endParaRPr>
                    </a:p>
                  </a:txBody>
                  <a:tcPr marL="152400" marR="152400" marT="76200" marB="76200">
                    <a:solidFill>
                      <a:srgbClr val="C00000"/>
                    </a:solidFill>
                  </a:tcPr>
                </a:tc>
                <a:extLst>
                  <a:ext uri="{0D108BD9-81ED-4DB2-BD59-A6C34878D82A}">
                    <a16:rowId xmlns:a16="http://schemas.microsoft.com/office/drawing/2014/main" val="4213808592"/>
                  </a:ext>
                </a:extLst>
              </a:tr>
              <a:tr h="1066800">
                <a:tc>
                  <a:txBody>
                    <a:bodyPr/>
                    <a:lstStyle/>
                    <a:p>
                      <a:pPr marL="285750" indent="-285750">
                        <a:buFont typeface="Arial" panose="020B0604020202020204" pitchFamily="34" charset="0"/>
                        <a:buChar char="•"/>
                      </a:pPr>
                      <a:r>
                        <a:rPr lang="en-US" sz="3000" b="1" dirty="0"/>
                        <a:t>74% </a:t>
                      </a:r>
                      <a:r>
                        <a:rPr lang="en-US" sz="3000" dirty="0"/>
                        <a:t>of effect estimates on same side of null</a:t>
                      </a:r>
                      <a:endParaRPr lang="en-US" sz="3000" dirty="0">
                        <a:solidFill>
                          <a:sysClr val="windowText" lastClr="000000"/>
                        </a:solidFill>
                      </a:endParaRPr>
                    </a:p>
                  </a:txBody>
                  <a:tcPr marL="152400" marR="152400" marT="76200" marB="76200"/>
                </a:tc>
                <a:tc>
                  <a:txBody>
                    <a:bodyPr/>
                    <a:lstStyle/>
                    <a:p>
                      <a:pPr marL="285750" indent="-285750">
                        <a:buFont typeface="Arial" panose="020B0604020202020204" pitchFamily="34" charset="0"/>
                        <a:buChar char="•"/>
                      </a:pPr>
                      <a:r>
                        <a:rPr lang="en-US" sz="3000" b="1" dirty="0"/>
                        <a:t>26% </a:t>
                      </a:r>
                      <a:r>
                        <a:rPr lang="en-US" sz="3000" dirty="0"/>
                        <a:t>of effect estimates on opposite side of null</a:t>
                      </a:r>
                      <a:endParaRPr lang="en-US" sz="3000" dirty="0">
                        <a:solidFill>
                          <a:sysClr val="windowText" lastClr="000000"/>
                        </a:solidFill>
                      </a:endParaRPr>
                    </a:p>
                  </a:txBody>
                  <a:tcPr marL="152400" marR="152400" marT="76200" marB="76200">
                    <a:solidFill>
                      <a:schemeClr val="accent2">
                        <a:lumMod val="60000"/>
                        <a:lumOff val="40000"/>
                      </a:schemeClr>
                    </a:solidFill>
                  </a:tcPr>
                </a:tc>
                <a:extLst>
                  <a:ext uri="{0D108BD9-81ED-4DB2-BD59-A6C34878D82A}">
                    <a16:rowId xmlns:a16="http://schemas.microsoft.com/office/drawing/2014/main" val="2282834001"/>
                  </a:ext>
                </a:extLst>
              </a:tr>
              <a:tr h="737020">
                <a:tc>
                  <a:txBody>
                    <a:bodyPr/>
                    <a:lstStyle/>
                    <a:p>
                      <a:pPr marL="285750" indent="-285750">
                        <a:buFont typeface="Arial" panose="020B0604020202020204" pitchFamily="34" charset="0"/>
                        <a:buChar char="•"/>
                      </a:pPr>
                      <a:r>
                        <a:rPr lang="en-US" sz="3000" b="1" dirty="0"/>
                        <a:t>88% </a:t>
                      </a:r>
                      <a:r>
                        <a:rPr lang="en-US" sz="3000" dirty="0"/>
                        <a:t>of CI had any overlap²</a:t>
                      </a:r>
                      <a:endParaRPr lang="en-US" sz="3000" dirty="0">
                        <a:solidFill>
                          <a:sysClr val="windowText" lastClr="000000"/>
                        </a:solidFill>
                      </a:endParaRPr>
                    </a:p>
                  </a:txBody>
                  <a:tcPr marL="152400" marR="152400" marT="76200" marB="76200"/>
                </a:tc>
                <a:tc>
                  <a:txBody>
                    <a:bodyPr/>
                    <a:lstStyle/>
                    <a:p>
                      <a:pPr marL="285750" indent="-285750">
                        <a:buFont typeface="Arial" panose="020B0604020202020204" pitchFamily="34" charset="0"/>
                        <a:buChar char="•"/>
                      </a:pPr>
                      <a:r>
                        <a:rPr lang="en-US" sz="3000" b="1" dirty="0"/>
                        <a:t>12% </a:t>
                      </a:r>
                      <a:r>
                        <a:rPr lang="en-US" sz="3000" dirty="0"/>
                        <a:t>of CI had no overlap²</a:t>
                      </a:r>
                      <a:endParaRPr lang="en-US" sz="3000" dirty="0">
                        <a:solidFill>
                          <a:sysClr val="windowText" lastClr="000000"/>
                        </a:solidFill>
                      </a:endParaRPr>
                    </a:p>
                  </a:txBody>
                  <a:tcPr marL="152400" marR="152400" marT="76200" marB="76200">
                    <a:solidFill>
                      <a:schemeClr val="accent2">
                        <a:lumMod val="20000"/>
                        <a:lumOff val="80000"/>
                      </a:schemeClr>
                    </a:solidFill>
                  </a:tcPr>
                </a:tc>
                <a:extLst>
                  <a:ext uri="{0D108BD9-81ED-4DB2-BD59-A6C34878D82A}">
                    <a16:rowId xmlns:a16="http://schemas.microsoft.com/office/drawing/2014/main" val="2729340691"/>
                  </a:ext>
                </a:extLst>
              </a:tr>
              <a:tr h="1066800">
                <a:tc>
                  <a:txBody>
                    <a:bodyPr/>
                    <a:lstStyle/>
                    <a:p>
                      <a:pPr marL="285750" indent="-285750">
                        <a:buFont typeface="Arial" panose="020B0604020202020204" pitchFamily="34" charset="0"/>
                        <a:buChar char="•"/>
                      </a:pPr>
                      <a:r>
                        <a:rPr lang="en-US" sz="3000" dirty="0"/>
                        <a:t>If CI overlapped, </a:t>
                      </a:r>
                      <a:r>
                        <a:rPr lang="en-US" sz="3000" b="1" dirty="0"/>
                        <a:t>40% </a:t>
                      </a:r>
                      <a:r>
                        <a:rPr lang="en-US" sz="3000" dirty="0"/>
                        <a:t>of CI range was shared³</a:t>
                      </a:r>
                      <a:endParaRPr lang="en-US" sz="3000" dirty="0">
                        <a:solidFill>
                          <a:sysClr val="windowText" lastClr="000000"/>
                        </a:solidFill>
                      </a:endParaRPr>
                    </a:p>
                  </a:txBody>
                  <a:tcPr marL="152400" marR="152400" marT="76200" marB="76200"/>
                </a:tc>
                <a:tc>
                  <a:txBody>
                    <a:bodyPr/>
                    <a:lstStyle/>
                    <a:p>
                      <a:pPr marL="285750" marR="0" lvl="0" indent="-285750" algn="l" defTabSz="3429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000" dirty="0"/>
                        <a:t>If CI overlapped, </a:t>
                      </a:r>
                      <a:r>
                        <a:rPr lang="en-US" sz="3000" b="1" dirty="0"/>
                        <a:t>60% </a:t>
                      </a:r>
                      <a:r>
                        <a:rPr lang="en-US" sz="3000" dirty="0"/>
                        <a:t>of CI range was not shared³</a:t>
                      </a:r>
                      <a:endParaRPr lang="en-US" sz="3000" dirty="0">
                        <a:solidFill>
                          <a:sysClr val="windowText" lastClr="000000"/>
                        </a:solidFill>
                      </a:endParaRPr>
                    </a:p>
                  </a:txBody>
                  <a:tcPr marL="152400" marR="152400" marT="76200" marB="76200">
                    <a:solidFill>
                      <a:schemeClr val="accent2">
                        <a:lumMod val="60000"/>
                        <a:lumOff val="40000"/>
                      </a:schemeClr>
                    </a:solidFill>
                  </a:tcPr>
                </a:tc>
                <a:extLst>
                  <a:ext uri="{0D108BD9-81ED-4DB2-BD59-A6C34878D82A}">
                    <a16:rowId xmlns:a16="http://schemas.microsoft.com/office/drawing/2014/main" val="2296717580"/>
                  </a:ext>
                </a:extLst>
              </a:tr>
            </a:tbl>
          </a:graphicData>
        </a:graphic>
      </p:graphicFrame>
    </p:spTree>
    <p:extLst>
      <p:ext uri="{BB962C8B-B14F-4D97-AF65-F5344CB8AC3E}">
        <p14:creationId xmlns:p14="http://schemas.microsoft.com/office/powerpoint/2010/main" val="228360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11" end="1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3" end="1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08C24-86A9-4718-A5C2-0DDC5273F93D}"/>
              </a:ext>
            </a:extLst>
          </p:cNvPr>
          <p:cNvSpPr>
            <a:spLocks noGrp="1"/>
          </p:cNvSpPr>
          <p:nvPr>
            <p:ph type="title"/>
          </p:nvPr>
        </p:nvSpPr>
        <p:spPr/>
        <p:txBody>
          <a:bodyPr>
            <a:normAutofit/>
          </a:bodyPr>
          <a:lstStyle/>
          <a:p>
            <a:r>
              <a:rPr lang="en-US" dirty="0">
                <a:latin typeface="Franklin Gothic Book" panose="020B0503020102020204" pitchFamily="34" charset="0"/>
              </a:rPr>
              <a:t>Go to structured template</a:t>
            </a:r>
          </a:p>
        </p:txBody>
      </p:sp>
    </p:spTree>
    <p:extLst>
      <p:ext uri="{BB962C8B-B14F-4D97-AF65-F5344CB8AC3E}">
        <p14:creationId xmlns:p14="http://schemas.microsoft.com/office/powerpoint/2010/main" val="3624428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BC9807-7976-4FE4-A87A-6B54C9CBE479}"/>
              </a:ext>
            </a:extLst>
          </p:cNvPr>
          <p:cNvSpPr txBox="1">
            <a:spLocks noGrp="1"/>
          </p:cNvSpPr>
          <p:nvPr>
            <p:ph type="title"/>
          </p:nvPr>
        </p:nvSpPr>
        <p:spPr>
          <a:xfrm>
            <a:off x="150312" y="452568"/>
            <a:ext cx="15697535" cy="840230"/>
          </a:xfrm>
          <a:prstGeom prst="rect">
            <a:avLst/>
          </a:prstGeom>
          <a:noFill/>
        </p:spPr>
        <p:txBody>
          <a:bodyPr wrap="square" rtlCol="0">
            <a:spAutoFit/>
          </a:bodyPr>
          <a:lstStyle/>
          <a:p>
            <a:r>
              <a:rPr lang="en-US" sz="5400" b="1" dirty="0">
                <a:solidFill>
                  <a:srgbClr val="002060"/>
                </a:solidFill>
                <a:latin typeface="Franklin Gothic Book" panose="020B0503020102020204" pitchFamily="34" charset="0"/>
              </a:rPr>
              <a:t>Example from JAMA Internal Medicine</a:t>
            </a:r>
          </a:p>
        </p:txBody>
      </p:sp>
      <p:sp>
        <p:nvSpPr>
          <p:cNvPr id="3" name="Content Placeholder 2">
            <a:extLst>
              <a:ext uri="{FF2B5EF4-FFF2-40B4-BE49-F238E27FC236}">
                <a16:creationId xmlns:a16="http://schemas.microsoft.com/office/drawing/2014/main" id="{05FD848C-9717-4C7F-B8D5-E7FFE57BDBAB}"/>
              </a:ext>
            </a:extLst>
          </p:cNvPr>
          <p:cNvSpPr>
            <a:spLocks noGrp="1"/>
          </p:cNvSpPr>
          <p:nvPr>
            <p:ph idx="1"/>
          </p:nvPr>
        </p:nvSpPr>
        <p:spPr>
          <a:xfrm>
            <a:off x="488515" y="1840210"/>
            <a:ext cx="18588625" cy="7252230"/>
          </a:xfrm>
        </p:spPr>
        <p:txBody>
          <a:bodyPr>
            <a:normAutofit fontScale="77500" lnSpcReduction="20000"/>
          </a:bodyPr>
          <a:lstStyle/>
          <a:p>
            <a:pPr marL="0" indent="0">
              <a:buNone/>
            </a:pPr>
            <a:r>
              <a:rPr lang="en-US" b="1" dirty="0"/>
              <a:t>Abstract: </a:t>
            </a:r>
          </a:p>
          <a:p>
            <a:pPr marL="0" indent="0">
              <a:buNone/>
            </a:pPr>
            <a:r>
              <a:rPr lang="en-US" dirty="0"/>
              <a:t>We identified participants as those newly diagnosed as having atrial fibrillation (AF) from October 1, 2010, through October 31, 2011, and who </a:t>
            </a:r>
            <a:r>
              <a:rPr lang="en-US" b="1" dirty="0">
                <a:solidFill>
                  <a:srgbClr val="002060"/>
                </a:solidFill>
              </a:rPr>
              <a:t>initiated dabigatran or warfarin </a:t>
            </a:r>
            <a:r>
              <a:rPr lang="en-US" dirty="0"/>
              <a:t>treatment within 60 days of initial diagnosis.</a:t>
            </a:r>
          </a:p>
          <a:p>
            <a:pPr marL="0" indent="0">
              <a:buNone/>
            </a:pPr>
            <a:r>
              <a:rPr lang="en-US" b="1" dirty="0"/>
              <a:t>Methods:</a:t>
            </a:r>
            <a:endParaRPr lang="en-US" dirty="0"/>
          </a:p>
          <a:p>
            <a:pPr marL="0" indent="0">
              <a:buNone/>
            </a:pPr>
            <a:r>
              <a:rPr lang="en-US" dirty="0"/>
              <a:t>We identified patients who were </a:t>
            </a:r>
            <a:r>
              <a:rPr lang="en-US" b="1" dirty="0">
                <a:solidFill>
                  <a:srgbClr val="002060"/>
                </a:solidFill>
              </a:rPr>
              <a:t>newly diagnosed as having AF </a:t>
            </a:r>
            <a:r>
              <a:rPr lang="en-US" dirty="0"/>
              <a:t>from October 1, 2010, through October 31, 2011, by using the CMS Chronic Condition Warehouse indicator that traced the first diagnosis date back to January 1, 1999. The diagnosis of AF was defined as having 1 inpatient or 2 outpatient claims with primary or secondary International Classification of Diseases, Ninth Revision (ICD-9), code 427.31. We also required that individuals in our study sample had </a:t>
            </a:r>
            <a:r>
              <a:rPr lang="en-US" b="1" dirty="0">
                <a:solidFill>
                  <a:srgbClr val="002060"/>
                </a:solidFill>
              </a:rPr>
              <a:t>filled an outpatient prescription for either dabigatran or warfarin within 2 months </a:t>
            </a:r>
            <a:r>
              <a:rPr lang="en-US" dirty="0"/>
              <a:t>of the first diagnosis (N = 9562). Those who </a:t>
            </a:r>
            <a:r>
              <a:rPr lang="en-US" b="1" dirty="0">
                <a:solidFill>
                  <a:srgbClr val="002060"/>
                </a:solidFill>
              </a:rPr>
              <a:t>filled prescriptions for dabigatran and warfarin during the first 2 months after diagnosis</a:t>
            </a:r>
            <a:r>
              <a:rPr lang="en-US" dirty="0"/>
              <a:t> were excluded (N = 158). We followed up each individual from the first prescription of dabigatran or warfarin until discontinuation of use for more than 60 days, switch of anticoagulants, death, or December 31, 2011. Our final overall study sample included 1,302 dabigatran users and 8,102 warfarin users.</a:t>
            </a:r>
          </a:p>
          <a:p>
            <a:endParaRPr lang="en-US" dirty="0"/>
          </a:p>
        </p:txBody>
      </p:sp>
      <p:sp>
        <p:nvSpPr>
          <p:cNvPr id="5" name="TextBox 4">
            <a:extLst>
              <a:ext uri="{FF2B5EF4-FFF2-40B4-BE49-F238E27FC236}">
                <a16:creationId xmlns:a16="http://schemas.microsoft.com/office/drawing/2014/main" id="{74F76E67-049E-44A3-AAB9-4F1B0B288B2E}"/>
              </a:ext>
            </a:extLst>
          </p:cNvPr>
          <p:cNvSpPr txBox="1"/>
          <p:nvPr/>
        </p:nvSpPr>
        <p:spPr>
          <a:xfrm>
            <a:off x="488515" y="9589790"/>
            <a:ext cx="8789779" cy="584775"/>
          </a:xfrm>
          <a:prstGeom prst="rect">
            <a:avLst/>
          </a:prstGeom>
          <a:noFill/>
        </p:spPr>
        <p:txBody>
          <a:bodyPr wrap="none" rtlCol="0">
            <a:spAutoFit/>
          </a:bodyPr>
          <a:lstStyle/>
          <a:p>
            <a:r>
              <a:rPr lang="en-US" sz="3200" dirty="0">
                <a:solidFill>
                  <a:srgbClr val="C00000"/>
                </a:solidFill>
                <a:latin typeface="Franklin Gothic Book" panose="020B0503020102020204" pitchFamily="34" charset="0"/>
              </a:rPr>
              <a:t>No attrition table or design diagram was provided.</a:t>
            </a:r>
          </a:p>
        </p:txBody>
      </p:sp>
    </p:spTree>
    <p:extLst>
      <p:ext uri="{BB962C8B-B14F-4D97-AF65-F5344CB8AC3E}">
        <p14:creationId xmlns:p14="http://schemas.microsoft.com/office/powerpoint/2010/main" val="13222005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4932</TotalTime>
  <Words>2148</Words>
  <Application>Microsoft Office PowerPoint</Application>
  <PresentationFormat>Custom</PresentationFormat>
  <Paragraphs>342</Paragraphs>
  <Slides>18</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Calibri Light</vt:lpstr>
      <vt:lpstr>Cambria Math</vt:lpstr>
      <vt:lpstr>Franklin Gothic Book</vt:lpstr>
      <vt:lpstr>GuardianTextEgypGR-Regular</vt:lpstr>
      <vt:lpstr>Poppins</vt:lpstr>
      <vt:lpstr>Times</vt:lpstr>
      <vt:lpstr>Office Theme</vt:lpstr>
      <vt:lpstr>Evaluating a structured reporting template to increase transparency and reduce review time for healthcare database studies</vt:lpstr>
      <vt:lpstr>Importance of transparency for RWE from databases </vt:lpstr>
      <vt:lpstr>Steps to increase transparency about how RWE is generated</vt:lpstr>
      <vt:lpstr>Steps to increase transparency about how RWE is generated</vt:lpstr>
      <vt:lpstr>Specific reporting to improve transparency and reproducibility and facilitate validity assessment</vt:lpstr>
      <vt:lpstr>PowerPoint Presentation</vt:lpstr>
      <vt:lpstr>Interim results from large scale replication of peer-reviewed database studies  Calibration of effect estimates¹ for publication versus direct replication</vt:lpstr>
      <vt:lpstr>Go to structured template</vt:lpstr>
      <vt:lpstr>Example from JAMA Internal Medicine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Murk</dc:creator>
  <cp:lastModifiedBy>Mizrachi, Ila</cp:lastModifiedBy>
  <cp:revision>149</cp:revision>
  <dcterms:created xsi:type="dcterms:W3CDTF">2018-05-20T15:21:02Z</dcterms:created>
  <dcterms:modified xsi:type="dcterms:W3CDTF">2019-06-25T14:53:05Z</dcterms:modified>
</cp:coreProperties>
</file>