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67" r:id="rId5"/>
    <p:sldId id="257" r:id="rId6"/>
    <p:sldId id="258"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1" d="100"/>
          <a:sy n="91" d="100"/>
        </p:scale>
        <p:origin x="486" y="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770E05-B902-4E5F-A186-322331FBC96E}" type="datetimeFigureOut">
              <a:rPr lang="en-US" smtClean="0"/>
              <a:t>9/29/2017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B372A-76A6-4CA2-880E-292A680AA966}" type="slidenum">
              <a:rPr lang="en-US" smtClean="0"/>
              <a:t>‹#›</a:t>
            </a:fld>
            <a:endParaRPr lang="en-US"/>
          </a:p>
        </p:txBody>
      </p:sp>
    </p:spTree>
    <p:extLst>
      <p:ext uri="{BB962C8B-B14F-4D97-AF65-F5344CB8AC3E}">
        <p14:creationId xmlns:p14="http://schemas.microsoft.com/office/powerpoint/2010/main" val="3288795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770E05-B902-4E5F-A186-322331FBC96E}" type="datetimeFigureOut">
              <a:rPr lang="en-US" smtClean="0"/>
              <a:t>9/29/2017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B372A-76A6-4CA2-880E-292A680AA966}" type="slidenum">
              <a:rPr lang="en-US" smtClean="0"/>
              <a:t>‹#›</a:t>
            </a:fld>
            <a:endParaRPr lang="en-US"/>
          </a:p>
        </p:txBody>
      </p:sp>
    </p:spTree>
    <p:extLst>
      <p:ext uri="{BB962C8B-B14F-4D97-AF65-F5344CB8AC3E}">
        <p14:creationId xmlns:p14="http://schemas.microsoft.com/office/powerpoint/2010/main" val="3295456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770E05-B902-4E5F-A186-322331FBC96E}" type="datetimeFigureOut">
              <a:rPr lang="en-US" smtClean="0"/>
              <a:t>9/29/2017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B372A-76A6-4CA2-880E-292A680AA966}" type="slidenum">
              <a:rPr lang="en-US" smtClean="0"/>
              <a:t>‹#›</a:t>
            </a:fld>
            <a:endParaRPr lang="en-US"/>
          </a:p>
        </p:txBody>
      </p:sp>
    </p:spTree>
    <p:extLst>
      <p:ext uri="{BB962C8B-B14F-4D97-AF65-F5344CB8AC3E}">
        <p14:creationId xmlns:p14="http://schemas.microsoft.com/office/powerpoint/2010/main" val="3290750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770E05-B902-4E5F-A186-322331FBC96E}" type="datetimeFigureOut">
              <a:rPr lang="en-US" smtClean="0"/>
              <a:t>9/29/2017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B372A-76A6-4CA2-880E-292A680AA966}" type="slidenum">
              <a:rPr lang="en-US" smtClean="0"/>
              <a:t>‹#›</a:t>
            </a:fld>
            <a:endParaRPr lang="en-US"/>
          </a:p>
        </p:txBody>
      </p:sp>
    </p:spTree>
    <p:extLst>
      <p:ext uri="{BB962C8B-B14F-4D97-AF65-F5344CB8AC3E}">
        <p14:creationId xmlns:p14="http://schemas.microsoft.com/office/powerpoint/2010/main" val="1016332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0770E05-B902-4E5F-A186-322331FBC96E}" type="datetimeFigureOut">
              <a:rPr lang="en-US" smtClean="0"/>
              <a:t>9/29/2017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DB372A-76A6-4CA2-880E-292A680AA966}" type="slidenum">
              <a:rPr lang="en-US" smtClean="0"/>
              <a:t>‹#›</a:t>
            </a:fld>
            <a:endParaRPr lang="en-US"/>
          </a:p>
        </p:txBody>
      </p:sp>
    </p:spTree>
    <p:extLst>
      <p:ext uri="{BB962C8B-B14F-4D97-AF65-F5344CB8AC3E}">
        <p14:creationId xmlns:p14="http://schemas.microsoft.com/office/powerpoint/2010/main" val="2529942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770E05-B902-4E5F-A186-322331FBC96E}" type="datetimeFigureOut">
              <a:rPr lang="en-US" smtClean="0"/>
              <a:t>9/29/2017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DB372A-76A6-4CA2-880E-292A680AA966}" type="slidenum">
              <a:rPr lang="en-US" smtClean="0"/>
              <a:t>‹#›</a:t>
            </a:fld>
            <a:endParaRPr lang="en-US"/>
          </a:p>
        </p:txBody>
      </p:sp>
    </p:spTree>
    <p:extLst>
      <p:ext uri="{BB962C8B-B14F-4D97-AF65-F5344CB8AC3E}">
        <p14:creationId xmlns:p14="http://schemas.microsoft.com/office/powerpoint/2010/main" val="1291422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770E05-B902-4E5F-A186-322331FBC96E}" type="datetimeFigureOut">
              <a:rPr lang="en-US" smtClean="0"/>
              <a:t>9/29/2017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DB372A-76A6-4CA2-880E-292A680AA966}" type="slidenum">
              <a:rPr lang="en-US" smtClean="0"/>
              <a:t>‹#›</a:t>
            </a:fld>
            <a:endParaRPr lang="en-US"/>
          </a:p>
        </p:txBody>
      </p:sp>
    </p:spTree>
    <p:extLst>
      <p:ext uri="{BB962C8B-B14F-4D97-AF65-F5344CB8AC3E}">
        <p14:creationId xmlns:p14="http://schemas.microsoft.com/office/powerpoint/2010/main" val="2833852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770E05-B902-4E5F-A186-322331FBC96E}" type="datetimeFigureOut">
              <a:rPr lang="en-US" smtClean="0"/>
              <a:t>9/29/2017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DB372A-76A6-4CA2-880E-292A680AA966}" type="slidenum">
              <a:rPr lang="en-US" smtClean="0"/>
              <a:t>‹#›</a:t>
            </a:fld>
            <a:endParaRPr lang="en-US"/>
          </a:p>
        </p:txBody>
      </p:sp>
    </p:spTree>
    <p:extLst>
      <p:ext uri="{BB962C8B-B14F-4D97-AF65-F5344CB8AC3E}">
        <p14:creationId xmlns:p14="http://schemas.microsoft.com/office/powerpoint/2010/main" val="2837593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770E05-B902-4E5F-A186-322331FBC96E}" type="datetimeFigureOut">
              <a:rPr lang="en-US" smtClean="0"/>
              <a:t>9/29/2017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DB372A-76A6-4CA2-880E-292A680AA966}" type="slidenum">
              <a:rPr lang="en-US" smtClean="0"/>
              <a:t>‹#›</a:t>
            </a:fld>
            <a:endParaRPr lang="en-US"/>
          </a:p>
        </p:txBody>
      </p:sp>
    </p:spTree>
    <p:extLst>
      <p:ext uri="{BB962C8B-B14F-4D97-AF65-F5344CB8AC3E}">
        <p14:creationId xmlns:p14="http://schemas.microsoft.com/office/powerpoint/2010/main" val="3212084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0770E05-B902-4E5F-A186-322331FBC96E}" type="datetimeFigureOut">
              <a:rPr lang="en-US" smtClean="0"/>
              <a:t>9/29/2017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DB372A-76A6-4CA2-880E-292A680AA966}" type="slidenum">
              <a:rPr lang="en-US" smtClean="0"/>
              <a:t>‹#›</a:t>
            </a:fld>
            <a:endParaRPr lang="en-US"/>
          </a:p>
        </p:txBody>
      </p:sp>
    </p:spTree>
    <p:extLst>
      <p:ext uri="{BB962C8B-B14F-4D97-AF65-F5344CB8AC3E}">
        <p14:creationId xmlns:p14="http://schemas.microsoft.com/office/powerpoint/2010/main" val="35202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0770E05-B902-4E5F-A186-322331FBC96E}" type="datetimeFigureOut">
              <a:rPr lang="en-US" smtClean="0"/>
              <a:t>9/29/2017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DB372A-76A6-4CA2-880E-292A680AA966}" type="slidenum">
              <a:rPr lang="en-US" smtClean="0"/>
              <a:t>‹#›</a:t>
            </a:fld>
            <a:endParaRPr lang="en-US"/>
          </a:p>
        </p:txBody>
      </p:sp>
    </p:spTree>
    <p:extLst>
      <p:ext uri="{BB962C8B-B14F-4D97-AF65-F5344CB8AC3E}">
        <p14:creationId xmlns:p14="http://schemas.microsoft.com/office/powerpoint/2010/main" val="3811522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770E05-B902-4E5F-A186-322331FBC96E}" type="datetimeFigureOut">
              <a:rPr lang="en-US" smtClean="0"/>
              <a:t>9/29/2017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DB372A-76A6-4CA2-880E-292A680AA966}" type="slidenum">
              <a:rPr lang="en-US" smtClean="0"/>
              <a:t>‹#›</a:t>
            </a:fld>
            <a:endParaRPr lang="en-US"/>
          </a:p>
        </p:txBody>
      </p:sp>
    </p:spTree>
    <p:extLst>
      <p:ext uri="{BB962C8B-B14F-4D97-AF65-F5344CB8AC3E}">
        <p14:creationId xmlns:p14="http://schemas.microsoft.com/office/powerpoint/2010/main" val="3825781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SAC Visitor Request Form	</a:t>
            </a:r>
            <a:endParaRPr lang="en-US" dirty="0"/>
          </a:p>
        </p:txBody>
      </p:sp>
      <p:sp>
        <p:nvSpPr>
          <p:cNvPr id="3" name="Subtitle 2"/>
          <p:cNvSpPr>
            <a:spLocks noGrp="1"/>
          </p:cNvSpPr>
          <p:nvPr>
            <p:ph type="subTitle" idx="1"/>
          </p:nvPr>
        </p:nvSpPr>
        <p:spPr/>
        <p:txBody>
          <a:bodyPr/>
          <a:lstStyle/>
          <a:p>
            <a:r>
              <a:rPr lang="en-US" dirty="0" smtClean="0"/>
              <a:t>&amp;</a:t>
            </a:r>
          </a:p>
          <a:p>
            <a:r>
              <a:rPr lang="en-US" sz="3200" dirty="0" smtClean="0"/>
              <a:t>Foreign National Vetting Request</a:t>
            </a:r>
            <a:endParaRPr lang="en-US" sz="3200" dirty="0"/>
          </a:p>
        </p:txBody>
      </p:sp>
    </p:spTree>
    <p:extLst>
      <p:ext uri="{BB962C8B-B14F-4D97-AF65-F5344CB8AC3E}">
        <p14:creationId xmlns:p14="http://schemas.microsoft.com/office/powerpoint/2010/main" val="25724499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SA-FORM2816BFINALv170630 [Compatibility Mode] - Wor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3909"/>
            <a:ext cx="12192000" cy="6650182"/>
          </a:xfrm>
          <a:prstGeom prst="rect">
            <a:avLst/>
          </a:prstGeom>
        </p:spPr>
      </p:pic>
    </p:spTree>
    <p:extLst>
      <p:ext uri="{BB962C8B-B14F-4D97-AF65-F5344CB8AC3E}">
        <p14:creationId xmlns:p14="http://schemas.microsoft.com/office/powerpoint/2010/main" val="7685172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305214" y="1060911"/>
            <a:ext cx="8971847" cy="4511675"/>
          </a:xfrm>
          <a:prstGeom prst="rect">
            <a:avLst/>
          </a:prstGeom>
        </p:spPr>
      </p:pic>
      <p:sp>
        <p:nvSpPr>
          <p:cNvPr id="3" name="TextBox 2"/>
          <p:cNvSpPr txBox="1"/>
          <p:nvPr/>
        </p:nvSpPr>
        <p:spPr>
          <a:xfrm>
            <a:off x="7430815" y="3699642"/>
            <a:ext cx="1166648" cy="136634"/>
          </a:xfrm>
          <a:prstGeom prst="rect">
            <a:avLst/>
          </a:prstGeom>
          <a:solidFill>
            <a:schemeClr val="bg2"/>
          </a:solidFill>
        </p:spPr>
        <p:txBody>
          <a:bodyPr wrap="square" rtlCol="0">
            <a:spAutoFit/>
          </a:bodyPr>
          <a:lstStyle/>
          <a:p>
            <a:endParaRPr lang="en-US"/>
          </a:p>
        </p:txBody>
      </p:sp>
      <p:sp>
        <p:nvSpPr>
          <p:cNvPr id="5" name="TextBox 4"/>
          <p:cNvSpPr txBox="1"/>
          <p:nvPr/>
        </p:nvSpPr>
        <p:spPr>
          <a:xfrm>
            <a:off x="7819697" y="2196662"/>
            <a:ext cx="1187668" cy="262759"/>
          </a:xfrm>
          <a:prstGeom prst="rect">
            <a:avLst/>
          </a:prstGeom>
          <a:solidFill>
            <a:schemeClr val="bg2"/>
          </a:solidFill>
        </p:spPr>
        <p:txBody>
          <a:bodyPr wrap="square" rtlCol="0">
            <a:spAutoFit/>
          </a:bodyPr>
          <a:lstStyle/>
          <a:p>
            <a:endParaRPr lang="en-US" dirty="0"/>
          </a:p>
        </p:txBody>
      </p:sp>
      <p:sp>
        <p:nvSpPr>
          <p:cNvPr id="6" name="TextBox 5"/>
          <p:cNvSpPr txBox="1"/>
          <p:nvPr/>
        </p:nvSpPr>
        <p:spPr>
          <a:xfrm>
            <a:off x="7430815" y="3037490"/>
            <a:ext cx="635876" cy="369332"/>
          </a:xfrm>
          <a:prstGeom prst="rect">
            <a:avLst/>
          </a:prstGeom>
          <a:solidFill>
            <a:schemeClr val="bg2"/>
          </a:solidFill>
        </p:spPr>
        <p:txBody>
          <a:bodyPr wrap="square" rtlCol="0">
            <a:spAutoFit/>
          </a:bodyPr>
          <a:lstStyle/>
          <a:p>
            <a:endParaRPr lang="en-US" dirty="0"/>
          </a:p>
        </p:txBody>
      </p:sp>
    </p:spTree>
    <p:extLst>
      <p:ext uri="{BB962C8B-B14F-4D97-AF65-F5344CB8AC3E}">
        <p14:creationId xmlns:p14="http://schemas.microsoft.com/office/powerpoint/2010/main" val="2376763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871662" y="965200"/>
            <a:ext cx="9213814" cy="4549775"/>
          </a:xfrm>
          <a:prstGeom prst="rect">
            <a:avLst/>
          </a:prstGeom>
        </p:spPr>
      </p:pic>
      <p:sp>
        <p:nvSpPr>
          <p:cNvPr id="5" name="TextBox 4"/>
          <p:cNvSpPr txBox="1"/>
          <p:nvPr/>
        </p:nvSpPr>
        <p:spPr>
          <a:xfrm>
            <a:off x="4109545" y="3731172"/>
            <a:ext cx="241738" cy="369332"/>
          </a:xfrm>
          <a:prstGeom prst="rect">
            <a:avLst/>
          </a:prstGeom>
          <a:solidFill>
            <a:schemeClr val="bg2"/>
          </a:solidFill>
        </p:spPr>
        <p:txBody>
          <a:bodyPr wrap="square" rtlCol="0">
            <a:spAutoFit/>
          </a:bodyPr>
          <a:lstStyle/>
          <a:p>
            <a:r>
              <a:rPr lang="en-US" dirty="0"/>
              <a:t>§</a:t>
            </a:r>
          </a:p>
        </p:txBody>
      </p:sp>
      <p:sp>
        <p:nvSpPr>
          <p:cNvPr id="4" name="Left Arrow 3"/>
          <p:cNvSpPr/>
          <p:nvPr/>
        </p:nvSpPr>
        <p:spPr>
          <a:xfrm>
            <a:off x="9792253" y="1685109"/>
            <a:ext cx="1293223" cy="58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9988196" y="1794357"/>
            <a:ext cx="1781438" cy="369332"/>
          </a:xfrm>
          <a:prstGeom prst="rect">
            <a:avLst/>
          </a:prstGeom>
          <a:noFill/>
        </p:spPr>
        <p:txBody>
          <a:bodyPr wrap="square" rtlCol="0">
            <a:spAutoFit/>
          </a:bodyPr>
          <a:lstStyle/>
          <a:p>
            <a:r>
              <a:rPr lang="en-US" b="1" dirty="0" smtClean="0"/>
              <a:t>Voluntary</a:t>
            </a:r>
            <a:endParaRPr lang="en-US" b="1" dirty="0"/>
          </a:p>
        </p:txBody>
      </p:sp>
      <p:sp>
        <p:nvSpPr>
          <p:cNvPr id="7" name="Left Arrow 6"/>
          <p:cNvSpPr/>
          <p:nvPr/>
        </p:nvSpPr>
        <p:spPr>
          <a:xfrm>
            <a:off x="8965476" y="5031094"/>
            <a:ext cx="3226524" cy="50945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8963166" y="5194150"/>
            <a:ext cx="4863469" cy="276999"/>
          </a:xfrm>
          <a:prstGeom prst="rect">
            <a:avLst/>
          </a:prstGeom>
          <a:noFill/>
        </p:spPr>
        <p:txBody>
          <a:bodyPr wrap="square" rtlCol="0">
            <a:spAutoFit/>
          </a:bodyPr>
          <a:lstStyle/>
          <a:p>
            <a:r>
              <a:rPr lang="en-US" sz="1200" b="1" dirty="0" smtClean="0"/>
              <a:t>Consequences of Failure to Provide Information</a:t>
            </a:r>
            <a:endParaRPr lang="en-US" sz="1200" b="1" dirty="0"/>
          </a:p>
        </p:txBody>
      </p:sp>
    </p:spTree>
    <p:extLst>
      <p:ext uri="{BB962C8B-B14F-4D97-AF65-F5344CB8AC3E}">
        <p14:creationId xmlns:p14="http://schemas.microsoft.com/office/powerpoint/2010/main" val="420433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14126" y="742575"/>
            <a:ext cx="6963747" cy="5372850"/>
          </a:xfrm>
          <a:prstGeom prst="rect">
            <a:avLst/>
          </a:prstGeom>
        </p:spPr>
      </p:pic>
    </p:spTree>
    <p:extLst>
      <p:ext uri="{BB962C8B-B14F-4D97-AF65-F5344CB8AC3E}">
        <p14:creationId xmlns:p14="http://schemas.microsoft.com/office/powerpoint/2010/main" val="319501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58847"/>
            <a:ext cx="6096000" cy="7017306"/>
          </a:xfrm>
          <a:prstGeom prst="rect">
            <a:avLst/>
          </a:prstGeom>
        </p:spPr>
        <p:txBody>
          <a:bodyPr>
            <a:spAutoFit/>
          </a:bodyPr>
          <a:lstStyle/>
          <a:p>
            <a:r>
              <a:rPr lang="en-US" dirty="0" smtClean="0"/>
              <a:t>Privacy Act Statement:  </a:t>
            </a:r>
          </a:p>
          <a:p>
            <a:endParaRPr lang="en-US" dirty="0"/>
          </a:p>
          <a:p>
            <a:r>
              <a:rPr lang="en-US" dirty="0" smtClean="0"/>
              <a:t>AUTHORITY: 40 U.S.C. § 1315; 41 C.F.R</a:t>
            </a:r>
            <a:r>
              <a:rPr lang="en-US" dirty="0"/>
              <a:t>. </a:t>
            </a:r>
            <a:r>
              <a:rPr lang="en-US" dirty="0" smtClean="0"/>
              <a:t>§102-81; E.O. 9397.</a:t>
            </a:r>
          </a:p>
          <a:p>
            <a:endParaRPr lang="en-US" dirty="0" smtClean="0"/>
          </a:p>
          <a:p>
            <a:r>
              <a:rPr lang="en-US" dirty="0" smtClean="0"/>
              <a:t>PURPOSE: The information will be used to conduct</a:t>
            </a:r>
          </a:p>
          <a:p>
            <a:r>
              <a:rPr lang="en-US" dirty="0" smtClean="0"/>
              <a:t>screening checks to permit and maintain records of</a:t>
            </a:r>
          </a:p>
          <a:p>
            <a:r>
              <a:rPr lang="en-US" dirty="0" smtClean="0"/>
              <a:t>access to DHS facilities.</a:t>
            </a:r>
          </a:p>
          <a:p>
            <a:endParaRPr lang="en-US" dirty="0" smtClean="0"/>
          </a:p>
          <a:p>
            <a:r>
              <a:rPr lang="en-US" dirty="0" smtClean="0"/>
              <a:t>ROUTINE USES: The information requested on this</a:t>
            </a:r>
          </a:p>
          <a:p>
            <a:r>
              <a:rPr lang="en-US" dirty="0" smtClean="0"/>
              <a:t>form may be shared externally as a "routine use" to</a:t>
            </a:r>
          </a:p>
          <a:p>
            <a:r>
              <a:rPr lang="en-US" dirty="0" smtClean="0"/>
              <a:t>the Department of Justice Federal Bureau of</a:t>
            </a:r>
          </a:p>
          <a:p>
            <a:r>
              <a:rPr lang="en-US" dirty="0" smtClean="0"/>
              <a:t>Investigation and other government agencies as part</a:t>
            </a:r>
          </a:p>
          <a:p>
            <a:r>
              <a:rPr lang="en-US" dirty="0" smtClean="0"/>
              <a:t>of the screening process. A complete list of the routine</a:t>
            </a:r>
          </a:p>
          <a:p>
            <a:r>
              <a:rPr lang="en-US" dirty="0" smtClean="0"/>
              <a:t>uses can be found in the system of records notice,</a:t>
            </a:r>
          </a:p>
          <a:p>
            <a:r>
              <a:rPr lang="en-US" dirty="0" smtClean="0"/>
              <a:t>"Department of Homeland Security/ALL-024 Facility</a:t>
            </a:r>
          </a:p>
          <a:p>
            <a:r>
              <a:rPr lang="en-US" dirty="0" smtClean="0"/>
              <a:t>and Perimeter Access Control and Visitor</a:t>
            </a:r>
          </a:p>
          <a:p>
            <a:r>
              <a:rPr lang="en-US" dirty="0" smtClean="0"/>
              <a:t>Management System of Records."</a:t>
            </a:r>
          </a:p>
          <a:p>
            <a:endParaRPr lang="en-US" dirty="0" smtClean="0"/>
          </a:p>
          <a:p>
            <a:r>
              <a:rPr lang="en-US" dirty="0" smtClean="0"/>
              <a:t>CONSEQUENCES OF FAILURE TO PROVIDE</a:t>
            </a:r>
          </a:p>
          <a:p>
            <a:r>
              <a:rPr lang="en-US" dirty="0" smtClean="0"/>
              <a:t>INFORMATION: Providing this information, including</a:t>
            </a:r>
          </a:p>
          <a:p>
            <a:r>
              <a:rPr lang="en-US" dirty="0" smtClean="0"/>
              <a:t>SSN, is voluntary. However, failure to provide the</a:t>
            </a:r>
          </a:p>
          <a:p>
            <a:r>
              <a:rPr lang="en-US" dirty="0" smtClean="0"/>
              <a:t>information requested may result in being denied</a:t>
            </a:r>
          </a:p>
          <a:p>
            <a:r>
              <a:rPr lang="en-US" dirty="0" smtClean="0"/>
              <a:t>access to a DHS facility; failure to provide the SSN may</a:t>
            </a:r>
          </a:p>
          <a:p>
            <a:r>
              <a:rPr lang="en-US" dirty="0" smtClean="0"/>
              <a:t>prevent completion of screening.</a:t>
            </a:r>
          </a:p>
          <a:p>
            <a:endParaRPr lang="en-US" dirty="0"/>
          </a:p>
        </p:txBody>
      </p:sp>
    </p:spTree>
    <p:extLst>
      <p:ext uri="{BB962C8B-B14F-4D97-AF65-F5344CB8AC3E}">
        <p14:creationId xmlns:p14="http://schemas.microsoft.com/office/powerpoint/2010/main" val="447753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751344"/>
            <a:ext cx="6096000" cy="3970318"/>
          </a:xfrm>
          <a:prstGeom prst="rect">
            <a:avLst/>
          </a:prstGeom>
        </p:spPr>
        <p:txBody>
          <a:bodyPr>
            <a:spAutoFit/>
          </a:bodyPr>
          <a:lstStyle/>
          <a:p>
            <a:r>
              <a:rPr lang="en-US" dirty="0" smtClean="0"/>
              <a:t>Paperwork Reduction Act Statement:   Through this voluntary information collection, TSA is gathering information to facilitate your request for access to TSA facilities. It is estimated that the total average burden per response associated with this collection is approximately 0.01667 hours.  An agency may not conduct or sponsor, and a person is not required to respond to, a collection of information unless it displays a valid OMB control number. The control number assigned to this collection is OMB 1652-xxxx, which expires XX/XX/XXXX.  Send comments regarding this burden estimate or any other aspect of this collection of information including suggestions for reducing this burden to TSA PRA Officer, 601 S. 12th Street, Arlington, VA 20598-6011. ATTN: PRA 1652-xxxx.</a:t>
            </a:r>
          </a:p>
          <a:p>
            <a:endParaRPr lang="en-US" dirty="0"/>
          </a:p>
        </p:txBody>
      </p:sp>
    </p:spTree>
    <p:extLst>
      <p:ext uri="{BB962C8B-B14F-4D97-AF65-F5344CB8AC3E}">
        <p14:creationId xmlns:p14="http://schemas.microsoft.com/office/powerpoint/2010/main" val="31876272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SA-FORM2816AFINALv170630 [Compatibility Mode] - Wor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3909"/>
            <a:ext cx="12192000" cy="6650182"/>
          </a:xfrm>
          <a:prstGeom prst="rect">
            <a:avLst/>
          </a:prstGeom>
        </p:spPr>
      </p:pic>
    </p:spTree>
    <p:extLst>
      <p:ext uri="{BB962C8B-B14F-4D97-AF65-F5344CB8AC3E}">
        <p14:creationId xmlns:p14="http://schemas.microsoft.com/office/powerpoint/2010/main" val="1579135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SA-FORM2816BFINALv170630 [Compatibility Mode] - Wor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3909"/>
            <a:ext cx="12192000" cy="6650182"/>
          </a:xfrm>
          <a:prstGeom prst="rect">
            <a:avLst/>
          </a:prstGeom>
        </p:spPr>
      </p:pic>
    </p:spTree>
    <p:extLst>
      <p:ext uri="{BB962C8B-B14F-4D97-AF65-F5344CB8AC3E}">
        <p14:creationId xmlns:p14="http://schemas.microsoft.com/office/powerpoint/2010/main" val="34451696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SA-FORM2816BFINALv170630 [Compatibility Mode] - Wor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3909"/>
            <a:ext cx="12192000" cy="6650182"/>
          </a:xfrm>
          <a:prstGeom prst="rect">
            <a:avLst/>
          </a:prstGeom>
        </p:spPr>
      </p:pic>
    </p:spTree>
    <p:extLst>
      <p:ext uri="{BB962C8B-B14F-4D97-AF65-F5344CB8AC3E}">
        <p14:creationId xmlns:p14="http://schemas.microsoft.com/office/powerpoint/2010/main" val="13103054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313</Words>
  <Application>Microsoft Office PowerPoint</Application>
  <PresentationFormat>Widescreen</PresentationFormat>
  <Paragraphs>31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SAC Visitor Request Form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SAC Visitor Request Form</dc:title>
  <dc:creator>Christina A. Walsh</dc:creator>
  <cp:lastModifiedBy>Christina A. Walsh</cp:lastModifiedBy>
  <cp:revision>14</cp:revision>
  <dcterms:created xsi:type="dcterms:W3CDTF">2017-07-25T17:27:33Z</dcterms:created>
  <dcterms:modified xsi:type="dcterms:W3CDTF">2017-09-29T20:04:56Z</dcterms:modified>
</cp:coreProperties>
</file>