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708" r:id="rId2"/>
  </p:sldMasterIdLst>
  <p:notesMasterIdLst>
    <p:notesMasterId r:id="rId42"/>
  </p:notesMasterIdLst>
  <p:sldIdLst>
    <p:sldId id="311" r:id="rId3"/>
    <p:sldId id="337" r:id="rId4"/>
    <p:sldId id="338" r:id="rId5"/>
    <p:sldId id="314" r:id="rId6"/>
    <p:sldId id="315" r:id="rId7"/>
    <p:sldId id="317" r:id="rId8"/>
    <p:sldId id="318" r:id="rId9"/>
    <p:sldId id="319" r:id="rId10"/>
    <p:sldId id="320" r:id="rId11"/>
    <p:sldId id="322" r:id="rId12"/>
    <p:sldId id="323" r:id="rId13"/>
    <p:sldId id="324" r:id="rId14"/>
    <p:sldId id="327" r:id="rId15"/>
    <p:sldId id="326" r:id="rId16"/>
    <p:sldId id="330" r:id="rId17"/>
    <p:sldId id="331" r:id="rId18"/>
    <p:sldId id="332" r:id="rId19"/>
    <p:sldId id="333" r:id="rId20"/>
    <p:sldId id="336" r:id="rId21"/>
    <p:sldId id="334" r:id="rId22"/>
    <p:sldId id="335" r:id="rId23"/>
    <p:sldId id="340" r:id="rId24"/>
    <p:sldId id="341" r:id="rId25"/>
    <p:sldId id="343" r:id="rId26"/>
    <p:sldId id="344" r:id="rId27"/>
    <p:sldId id="345" r:id="rId28"/>
    <p:sldId id="348" r:id="rId29"/>
    <p:sldId id="349" r:id="rId30"/>
    <p:sldId id="350" r:id="rId31"/>
    <p:sldId id="351" r:id="rId32"/>
    <p:sldId id="342" r:id="rId33"/>
    <p:sldId id="352" r:id="rId34"/>
    <p:sldId id="353" r:id="rId35"/>
    <p:sldId id="354" r:id="rId36"/>
    <p:sldId id="339" r:id="rId37"/>
    <p:sldId id="346" r:id="rId38"/>
    <p:sldId id="270" r:id="rId39"/>
    <p:sldId id="271" r:id="rId40"/>
    <p:sldId id="27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9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6EAC8-B020-49C3-A6BC-EB0E13356D06}" type="datetimeFigureOut">
              <a:rPr lang="en-US" smtClean="0"/>
              <a:t>8/24/17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EAD15-1643-4962-AD5E-4AC0AC333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77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Y-YbJme7LAhVJ92MKHTzFB6oQjRwIBw&amp;url=https://www.nasa.gov/&amp;bvm=bv.118443451,d.cGc&amp;psig=AFQjCNEdyQxy884QrT2NCpdO8gQxOjMoWg&amp;ust=1459626188446890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1" y="831480"/>
            <a:ext cx="8495322" cy="540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1" y="866616"/>
            <a:ext cx="2533415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5310" y="831478"/>
            <a:ext cx="2533415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1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51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1" name="Picture 5" descr="image00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831480"/>
            <a:ext cx="8534400" cy="540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1" y="874435"/>
            <a:ext cx="2533415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4801" y="762000"/>
            <a:ext cx="2533415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866742" y="754181"/>
            <a:ext cx="5972459" cy="54864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52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1" descr="image004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3528675"/>
            <a:ext cx="35242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718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8" name="Picture 1" descr="image004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216" y="801077"/>
            <a:ext cx="8529984" cy="552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1" y="866616"/>
            <a:ext cx="2533415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5310" y="831478"/>
            <a:ext cx="2533415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1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776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3" name="Picture 1" descr="image004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216" y="801077"/>
            <a:ext cx="8529984" cy="552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1" y="874435"/>
            <a:ext cx="2533415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4801" y="762000"/>
            <a:ext cx="2533415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866742" y="762000"/>
            <a:ext cx="5972459" cy="54864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52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1" descr="image004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3528675"/>
            <a:ext cx="35242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623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6" name="Picture 2" descr="image005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1" y="838202"/>
            <a:ext cx="8510954" cy="541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1" y="874435"/>
            <a:ext cx="2133600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4801" y="762000"/>
            <a:ext cx="2133601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2052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42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8195" name="Picture 3" descr="image006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310" y="831480"/>
            <a:ext cx="8533891" cy="540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1" y="874435"/>
            <a:ext cx="2133600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04801" y="762000"/>
            <a:ext cx="2133601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6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34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3" name="Picture 3" descr="image006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310" y="831480"/>
            <a:ext cx="8533891" cy="540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38402" y="762000"/>
            <a:ext cx="6400799" cy="54864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122" name="Picture 1" descr="image00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3528675"/>
            <a:ext cx="35242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304801" y="874435"/>
            <a:ext cx="2133600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04801" y="762000"/>
            <a:ext cx="2133601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8" name="Picture 4" descr="https://www.nasa.gov/sites/all/themes/custom/nasatwo/images/apple-touch-icon-152x152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64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1" descr="image00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0896600"/>
            <a:ext cx="558165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00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49C6-A3F7-4F1E-8754-58111ADC988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711E-DF9E-47CA-BA7E-F8DCB2E1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86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49C6-A3F7-4F1E-8754-58111ADC988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711E-DF9E-47CA-BA7E-F8DCB2E1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79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49C6-A3F7-4F1E-8754-58111ADC988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711E-DF9E-47CA-BA7E-F8DCB2E1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8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1" y="831480"/>
            <a:ext cx="8495322" cy="540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1" y="874435"/>
            <a:ext cx="2533415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4801" y="762000"/>
            <a:ext cx="2533415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853065" y="762000"/>
            <a:ext cx="5947059" cy="54864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52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64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49C6-A3F7-4F1E-8754-58111ADC988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711E-DF9E-47CA-BA7E-F8DCB2E1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84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49C6-A3F7-4F1E-8754-58111ADC988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711E-DF9E-47CA-BA7E-F8DCB2E1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89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49C6-A3F7-4F1E-8754-58111ADC988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711E-DF9E-47CA-BA7E-F8DCB2E1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99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49C6-A3F7-4F1E-8754-58111ADC988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711E-DF9E-47CA-BA7E-F8DCB2E1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27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49C6-A3F7-4F1E-8754-58111ADC988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711E-DF9E-47CA-BA7E-F8DCB2E1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65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49C6-A3F7-4F1E-8754-58111ADC988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711E-DF9E-47CA-BA7E-F8DCB2E1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54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49C6-A3F7-4F1E-8754-58111ADC988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711E-DF9E-47CA-BA7E-F8DCB2E1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94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49C6-A3F7-4F1E-8754-58111ADC988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711E-DF9E-47CA-BA7E-F8DCB2E1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00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49C6-A3F7-4F1E-8754-58111ADC988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711E-DF9E-47CA-BA7E-F8DCB2E1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30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6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" descr="image00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"/>
          <a:stretch/>
        </p:blipFill>
        <p:spPr bwMode="auto">
          <a:xfrm>
            <a:off x="309216" y="801077"/>
            <a:ext cx="8529984" cy="552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2" descr="C:\Users\Tina\AppData\Local\Temp\NASA_logo_roun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54" y="5597024"/>
            <a:ext cx="695075" cy="57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/>
          <p:nvPr userDrawn="1"/>
        </p:nvPicPr>
        <p:blipFill rotWithShape="1">
          <a:blip r:embed="rId4"/>
          <a:srcRect b="81634"/>
          <a:stretch/>
        </p:blipFill>
        <p:spPr>
          <a:xfrm>
            <a:off x="304800" y="762000"/>
            <a:ext cx="8461939" cy="68333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0979" y="805258"/>
            <a:ext cx="628650" cy="182880"/>
          </a:xfrm>
          <a:prstGeom prst="rect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3505200" y="792685"/>
            <a:ext cx="1847850" cy="182880"/>
          </a:xfrm>
          <a:prstGeom prst="rect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2A2A2A"/>
                </a:solidFill>
              </a:rPr>
              <a:t>&lt;Workflow</a:t>
            </a:r>
            <a:r>
              <a:rPr lang="en-US" sz="900" baseline="0" dirty="0" smtClean="0">
                <a:solidFill>
                  <a:srgbClr val="2A2A2A"/>
                </a:solidFill>
              </a:rPr>
              <a:t> Label</a:t>
            </a:r>
            <a:r>
              <a:rPr lang="en-US" sz="900" dirty="0" smtClean="0">
                <a:solidFill>
                  <a:srgbClr val="2A2A2A"/>
                </a:solidFill>
              </a:rPr>
              <a:t>&gt;</a:t>
            </a:r>
            <a:endParaRPr lang="en-US" sz="900" dirty="0">
              <a:solidFill>
                <a:srgbClr val="2A2A2A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00" y="1066800"/>
            <a:ext cx="2819400" cy="341669"/>
          </a:xfrm>
          <a:prstGeom prst="rect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2A2A2A"/>
                </a:solidFill>
              </a:rPr>
              <a:t>&lt;Workflow</a:t>
            </a:r>
            <a:r>
              <a:rPr lang="en-US" sz="1600" baseline="0" dirty="0" smtClean="0">
                <a:solidFill>
                  <a:srgbClr val="2A2A2A"/>
                </a:solidFill>
              </a:rPr>
              <a:t> Label</a:t>
            </a:r>
            <a:r>
              <a:rPr lang="en-US" sz="1600" dirty="0" smtClean="0">
                <a:solidFill>
                  <a:srgbClr val="2A2A2A"/>
                </a:solidFill>
              </a:rPr>
              <a:t>&gt;</a:t>
            </a:r>
            <a:endParaRPr lang="en-US" sz="1600" dirty="0">
              <a:solidFill>
                <a:srgbClr val="2A2A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8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3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773723"/>
            <a:ext cx="8503920" cy="547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1" y="866616"/>
            <a:ext cx="2533415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5310" y="831478"/>
            <a:ext cx="2533415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1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068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6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773723"/>
            <a:ext cx="8503920" cy="547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1" y="874435"/>
            <a:ext cx="2533415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4801" y="762000"/>
            <a:ext cx="2533415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861662" y="762000"/>
            <a:ext cx="5947059" cy="54864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52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0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386" y="838202"/>
            <a:ext cx="8462107" cy="546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1" y="866616"/>
            <a:ext cx="2533415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5310" y="831478"/>
            <a:ext cx="2533415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1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5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1" name="Picture 2" descr="image001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386" y="838202"/>
            <a:ext cx="8462107" cy="546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1" y="950635"/>
            <a:ext cx="2533415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4801" y="838200"/>
            <a:ext cx="2533415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838215" y="838200"/>
            <a:ext cx="5947059" cy="54864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52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821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52" name="Picture 6" descr="image00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1" y="837306"/>
            <a:ext cx="8455737" cy="54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1" y="866616"/>
            <a:ext cx="2533415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5310" y="831478"/>
            <a:ext cx="2533415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1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68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image00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1" y="837306"/>
            <a:ext cx="8455737" cy="54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304801" y="874435"/>
            <a:ext cx="2533415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4801" y="762000"/>
            <a:ext cx="2533415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855801" y="773720"/>
            <a:ext cx="5947059" cy="54864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52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12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16200000">
            <a:off x="1705777" y="-808824"/>
            <a:ext cx="5717279" cy="8701968"/>
          </a:xfrm>
          <a:prstGeom prst="roundRect">
            <a:avLst>
              <a:gd name="adj" fmla="val 2833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074" name="Picture 5" descr="image00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831480"/>
            <a:ext cx="8534400" cy="540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1" y="866616"/>
            <a:ext cx="2533415" cy="5373967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05310" y="831478"/>
            <a:ext cx="2533415" cy="921122"/>
          </a:xfrm>
          <a:prstGeom prst="rect">
            <a:avLst/>
          </a:prstGeom>
          <a:solidFill>
            <a:srgbClr val="07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1" name="Picture 4" descr="https://www.nasa.gov/sites/all/themes/custom/nasatwo/images/apple-touch-icon-152x15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0" y="838202"/>
            <a:ext cx="887873" cy="8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6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8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119B0-D2C7-4237-B190-8F3317692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942FE-8CC2-4BFB-A99F-1973C40D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7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0402" y="277701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Self Service – Visit Creation</a:t>
            </a:r>
          </a:p>
        </p:txBody>
      </p:sp>
    </p:spTree>
    <p:extLst>
      <p:ext uri="{BB962C8B-B14F-4D97-AF65-F5344CB8AC3E}">
        <p14:creationId xmlns:p14="http://schemas.microsoft.com/office/powerpoint/2010/main" val="2775123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805" y="292132"/>
            <a:ext cx="7886700" cy="5816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Access Justification tab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04" y="1106425"/>
            <a:ext cx="7662243" cy="529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961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8660" y="217170"/>
            <a:ext cx="7886700" cy="5816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Events tab</a:t>
            </a:r>
            <a:endParaRPr lang="en-US" b="1" dirty="0"/>
          </a:p>
        </p:txBody>
      </p:sp>
      <p:sp>
        <p:nvSpPr>
          <p:cNvPr id="8" name="Content Placeholder 15"/>
          <p:cNvSpPr>
            <a:spLocks noGrp="1"/>
          </p:cNvSpPr>
          <p:nvPr>
            <p:ph idx="1"/>
          </p:nvPr>
        </p:nvSpPr>
        <p:spPr>
          <a:xfrm>
            <a:off x="6275070" y="1658930"/>
            <a:ext cx="2573871" cy="35366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1500" b="1" dirty="0">
                <a:solidFill>
                  <a:schemeClr val="accent6"/>
                </a:solidFill>
              </a:rPr>
              <a:t>Special Events Coordinator creates an event</a:t>
            </a:r>
          </a:p>
          <a:p>
            <a:pPr lvl="1">
              <a:lnSpc>
                <a:spcPct val="70000"/>
              </a:lnSpc>
            </a:pPr>
            <a:r>
              <a:rPr lang="en-US" sz="1350" dirty="0">
                <a:solidFill>
                  <a:schemeClr val="accent1">
                    <a:lumMod val="75000"/>
                  </a:schemeClr>
                </a:solidFill>
              </a:rPr>
              <a:t>Fields</a:t>
            </a:r>
          </a:p>
          <a:p>
            <a:pPr lvl="2">
              <a:lnSpc>
                <a:spcPct val="70000"/>
              </a:lnSpc>
            </a:pPr>
            <a:r>
              <a:rPr lang="en-US" sz="1350" dirty="0"/>
              <a:t>Event Registration Cut off</a:t>
            </a:r>
          </a:p>
          <a:p>
            <a:pPr lvl="2">
              <a:lnSpc>
                <a:spcPct val="70000"/>
              </a:lnSpc>
            </a:pPr>
            <a:r>
              <a:rPr lang="en-US" sz="1350" dirty="0"/>
              <a:t>Event description</a:t>
            </a:r>
          </a:p>
          <a:p>
            <a:pPr lvl="2">
              <a:lnSpc>
                <a:spcPct val="70000"/>
              </a:lnSpc>
            </a:pPr>
            <a:r>
              <a:rPr lang="en-US" sz="1350" dirty="0"/>
              <a:t>Event Address</a:t>
            </a:r>
          </a:p>
          <a:p>
            <a:pPr lvl="2">
              <a:lnSpc>
                <a:spcPct val="70000"/>
              </a:lnSpc>
            </a:pPr>
            <a:r>
              <a:rPr lang="en-US" sz="1350" dirty="0"/>
              <a:t>Event City</a:t>
            </a:r>
          </a:p>
          <a:p>
            <a:pPr lvl="2">
              <a:lnSpc>
                <a:spcPct val="70000"/>
              </a:lnSpc>
            </a:pPr>
            <a:r>
              <a:rPr lang="en-US" sz="1350" dirty="0"/>
              <a:t>Country</a:t>
            </a:r>
          </a:p>
          <a:p>
            <a:pPr lvl="2">
              <a:lnSpc>
                <a:spcPct val="70000"/>
              </a:lnSpc>
            </a:pPr>
            <a:r>
              <a:rPr lang="en-US" sz="1350" dirty="0"/>
              <a:t>Google URL</a:t>
            </a:r>
          </a:p>
          <a:p>
            <a:pPr lvl="2">
              <a:lnSpc>
                <a:spcPct val="70000"/>
              </a:lnSpc>
            </a:pPr>
            <a:r>
              <a:rPr lang="en-US" sz="1350" dirty="0"/>
              <a:t>Event URL</a:t>
            </a:r>
          </a:p>
          <a:p>
            <a:pPr lvl="2">
              <a:lnSpc>
                <a:spcPct val="70000"/>
              </a:lnSpc>
            </a:pPr>
            <a:r>
              <a:rPr lang="en-US" sz="1350" dirty="0"/>
              <a:t>Attach Event Email</a:t>
            </a:r>
          </a:p>
          <a:p>
            <a:pPr lvl="2">
              <a:lnSpc>
                <a:spcPct val="70000"/>
              </a:lnSpc>
            </a:pPr>
            <a:r>
              <a:rPr lang="en-US" sz="1350" dirty="0"/>
              <a:t>Event photo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83" y="1138428"/>
            <a:ext cx="5818727" cy="494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53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3242" y="2969038"/>
            <a:ext cx="7886700" cy="994172"/>
          </a:xfrm>
        </p:spPr>
        <p:txBody>
          <a:bodyPr/>
          <a:lstStyle/>
          <a:p>
            <a:pPr algn="ctr"/>
            <a:r>
              <a:rPr lang="en-US" b="1" dirty="0" smtClean="0"/>
              <a:t>Special Events Portal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3162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16" y="198406"/>
            <a:ext cx="7886700" cy="5422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Terms of Service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515" y="1124712"/>
            <a:ext cx="7838271" cy="4700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3233386" y="3286322"/>
            <a:ext cx="3693523" cy="1202759"/>
          </a:xfrm>
          <a:prstGeom prst="wedgeRectCallout">
            <a:avLst>
              <a:gd name="adj1" fmla="val -59037"/>
              <a:gd name="adj2" fmla="val -220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cs typeface="Helvetica" panose="020B0604020202020204" pitchFamily="34" charset="0"/>
              </a:rPr>
              <a:t>Paperwork Reduction Act</a:t>
            </a:r>
            <a:endParaRPr lang="en-US" sz="800" dirty="0">
              <a:solidFill>
                <a:prstClr val="black"/>
              </a:solidFill>
            </a:endParaRPr>
          </a:p>
          <a:p>
            <a:r>
              <a:rPr lang="en-US" sz="800" dirty="0">
                <a:solidFill>
                  <a:prstClr val="black"/>
                </a:solidFill>
              </a:rPr>
              <a:t>This information collection meets the requirements of 44 U.S.C. § 3507, as amended by section 2 of the Paperwork Reduction Act of 1995. You do not need to answer these questions unless we display a valid Office of Management and Budget (OMB) control number. The OMB control number for this collection is </a:t>
            </a:r>
            <a:r>
              <a:rPr lang="en-US" sz="800" dirty="0" smtClean="0">
                <a:solidFill>
                  <a:prstClr val="black"/>
                </a:solidFill>
              </a:rPr>
              <a:t>2700-XXXX </a:t>
            </a:r>
            <a:r>
              <a:rPr lang="en-US" sz="800" dirty="0">
                <a:solidFill>
                  <a:prstClr val="black"/>
                </a:solidFill>
              </a:rPr>
              <a:t>and expires on </a:t>
            </a:r>
            <a:r>
              <a:rPr lang="en-US" sz="800" dirty="0" err="1" smtClean="0">
                <a:solidFill>
                  <a:prstClr val="black"/>
                </a:solidFill>
              </a:rPr>
              <a:t>dd</a:t>
            </a:r>
            <a:r>
              <a:rPr lang="en-US" sz="800" dirty="0" smtClean="0">
                <a:solidFill>
                  <a:prstClr val="black"/>
                </a:solidFill>
              </a:rPr>
              <a:t>/mm/</a:t>
            </a:r>
            <a:r>
              <a:rPr lang="en-US" sz="800" dirty="0" err="1" smtClean="0">
                <a:solidFill>
                  <a:prstClr val="black"/>
                </a:solidFill>
              </a:rPr>
              <a:t>yyyy</a:t>
            </a:r>
            <a:r>
              <a:rPr lang="en-US" sz="800" dirty="0" smtClean="0">
                <a:solidFill>
                  <a:prstClr val="black"/>
                </a:solidFill>
              </a:rPr>
              <a:t>. </a:t>
            </a:r>
            <a:r>
              <a:rPr lang="en-US" sz="800" dirty="0">
                <a:solidFill>
                  <a:prstClr val="black"/>
                </a:solidFill>
              </a:rPr>
              <a:t>We estimate that it will take five (5) minutes to read the instructions, gather the facts, and answer the questions. Send only comments regarding the time estimate to: </a:t>
            </a:r>
            <a:r>
              <a:rPr lang="en-US" sz="800" dirty="0">
                <a:solidFill>
                  <a:srgbClr val="FF0000"/>
                </a:solidFill>
              </a:rPr>
              <a:t>  </a:t>
            </a:r>
            <a:r>
              <a:rPr lang="en-US" sz="1000" dirty="0" err="1" smtClean="0">
                <a:solidFill>
                  <a:srgbClr val="FF0000"/>
                </a:solidFill>
              </a:rPr>
              <a:t>james.p.nicholas@nasa.gov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37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4382" y="272035"/>
            <a:ext cx="6752844" cy="64236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Events Search Screen</a:t>
            </a:r>
            <a:endParaRPr lang="en-US" sz="3600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389602"/>
            <a:ext cx="8167878" cy="4361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8452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0"/>
            <a:ext cx="7886700" cy="795528"/>
          </a:xfrm>
        </p:spPr>
        <p:txBody>
          <a:bodyPr/>
          <a:lstStyle/>
          <a:p>
            <a:pPr algn="ctr"/>
            <a:r>
              <a:rPr lang="en-US" b="1" dirty="0" smtClean="0"/>
              <a:t>Registration Screen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547" y="1124712"/>
            <a:ext cx="7039437" cy="4434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661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972" y="148591"/>
            <a:ext cx="7886700" cy="50749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Minor’s Registration Screen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1" y="1216152"/>
            <a:ext cx="7476176" cy="3937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0197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538" y="2571274"/>
            <a:ext cx="7886700" cy="994172"/>
          </a:xfrm>
        </p:spPr>
        <p:txBody>
          <a:bodyPr/>
          <a:lstStyle/>
          <a:p>
            <a:pPr algn="ctr"/>
            <a:r>
              <a:rPr lang="en-US" b="1" dirty="0" smtClean="0"/>
              <a:t>Visitor Invitation Portal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6606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82" y="420148"/>
            <a:ext cx="7886700" cy="35709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Passcode entry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087" y="1705261"/>
            <a:ext cx="6873749" cy="4293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1633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498" y="234982"/>
            <a:ext cx="7886700" cy="5422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Terms of Service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383" y="1078992"/>
            <a:ext cx="7440930" cy="4539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3043815" y="3085600"/>
            <a:ext cx="3693523" cy="1202759"/>
          </a:xfrm>
          <a:prstGeom prst="wedgeRectCallout">
            <a:avLst>
              <a:gd name="adj1" fmla="val -59037"/>
              <a:gd name="adj2" fmla="val -220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cs typeface="Helvetica" panose="020B0604020202020204" pitchFamily="34" charset="0"/>
              </a:rPr>
              <a:t>Paperwork Reduction Act</a:t>
            </a:r>
            <a:endParaRPr lang="en-US" sz="800" dirty="0">
              <a:solidFill>
                <a:prstClr val="black"/>
              </a:solidFill>
            </a:endParaRPr>
          </a:p>
          <a:p>
            <a:r>
              <a:rPr lang="en-US" sz="800" dirty="0">
                <a:solidFill>
                  <a:prstClr val="black"/>
                </a:solidFill>
              </a:rPr>
              <a:t>This information collection meets the requirements of 44 U.S.C. § 3507, as amended by section 2 of the Paperwork Reduction Act of 1995. You do not need to answer these questions unless we display a valid Office of Management and Budget (OMB) control number. The OMB control number for this collection is </a:t>
            </a:r>
            <a:r>
              <a:rPr lang="en-US" sz="800" dirty="0" smtClean="0">
                <a:solidFill>
                  <a:prstClr val="black"/>
                </a:solidFill>
              </a:rPr>
              <a:t>2700-XXXX </a:t>
            </a:r>
            <a:r>
              <a:rPr lang="en-US" sz="800" dirty="0">
                <a:solidFill>
                  <a:prstClr val="black"/>
                </a:solidFill>
              </a:rPr>
              <a:t>and expires on </a:t>
            </a:r>
            <a:r>
              <a:rPr lang="en-US" sz="800" dirty="0" err="1" smtClean="0">
                <a:solidFill>
                  <a:prstClr val="black"/>
                </a:solidFill>
              </a:rPr>
              <a:t>dd</a:t>
            </a:r>
            <a:r>
              <a:rPr lang="en-US" sz="800" dirty="0" smtClean="0">
                <a:solidFill>
                  <a:prstClr val="black"/>
                </a:solidFill>
              </a:rPr>
              <a:t>/mm/</a:t>
            </a:r>
            <a:r>
              <a:rPr lang="en-US" sz="800" dirty="0" err="1" smtClean="0">
                <a:solidFill>
                  <a:prstClr val="black"/>
                </a:solidFill>
              </a:rPr>
              <a:t>yyyy</a:t>
            </a:r>
            <a:r>
              <a:rPr lang="en-US" sz="800" dirty="0" smtClean="0">
                <a:solidFill>
                  <a:prstClr val="black"/>
                </a:solidFill>
              </a:rPr>
              <a:t>. </a:t>
            </a:r>
            <a:r>
              <a:rPr lang="en-US" sz="800" dirty="0">
                <a:solidFill>
                  <a:prstClr val="black"/>
                </a:solidFill>
              </a:rPr>
              <a:t>We estimate that it will take five (5) minutes to read the instructions, gather the facts, and answer the questions. Send only comments regarding the time estimate to: </a:t>
            </a:r>
            <a:r>
              <a:rPr lang="en-US" sz="800" dirty="0">
                <a:solidFill>
                  <a:srgbClr val="FF0000"/>
                </a:solidFill>
              </a:rPr>
              <a:t>  </a:t>
            </a:r>
            <a:r>
              <a:rPr lang="en-US" sz="1000" dirty="0" err="1" smtClean="0">
                <a:solidFill>
                  <a:srgbClr val="FF0000"/>
                </a:solidFill>
              </a:rPr>
              <a:t>james.p.nicholas@nasa.gov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3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30" y="18776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latin typeface="+mn-lt"/>
              </a:rPr>
              <a:t>PRA Link pop-up</a:t>
            </a: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" y="1329738"/>
            <a:ext cx="7680960" cy="483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094226" y="1803654"/>
            <a:ext cx="1344168" cy="336042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Left Arrow 3"/>
          <p:cNvSpPr/>
          <p:nvPr/>
        </p:nvSpPr>
        <p:spPr>
          <a:xfrm>
            <a:off x="6727698" y="2942082"/>
            <a:ext cx="829818" cy="637794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ular Callout 5"/>
          <p:cNvSpPr/>
          <p:nvPr/>
        </p:nvSpPr>
        <p:spPr>
          <a:xfrm>
            <a:off x="3449084" y="2543638"/>
            <a:ext cx="3693523" cy="1202759"/>
          </a:xfrm>
          <a:prstGeom prst="wedgeRectCallout">
            <a:avLst>
              <a:gd name="adj1" fmla="val -59037"/>
              <a:gd name="adj2" fmla="val -220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cs typeface="Helvetica" panose="020B0604020202020204" pitchFamily="34" charset="0"/>
              </a:rPr>
              <a:t>Paperwork Reduction Act</a:t>
            </a:r>
            <a:endParaRPr lang="en-US" sz="800" dirty="0">
              <a:solidFill>
                <a:prstClr val="black"/>
              </a:solidFill>
            </a:endParaRPr>
          </a:p>
          <a:p>
            <a:r>
              <a:rPr lang="en-US" sz="800" dirty="0">
                <a:solidFill>
                  <a:prstClr val="black"/>
                </a:solidFill>
              </a:rPr>
              <a:t>This information collection meets the requirements of 44 U.S.C. § 3507, as amended by section 2 of the Paperwork Reduction Act of 1995. You do not need to answer these questions unless we display a valid Office of Management and Budget (OMB) control number. The OMB control number for this collection is </a:t>
            </a:r>
            <a:r>
              <a:rPr lang="en-US" sz="800" dirty="0" smtClean="0">
                <a:solidFill>
                  <a:prstClr val="black"/>
                </a:solidFill>
              </a:rPr>
              <a:t>2700-XXXX </a:t>
            </a:r>
            <a:r>
              <a:rPr lang="en-US" sz="800" dirty="0">
                <a:solidFill>
                  <a:prstClr val="black"/>
                </a:solidFill>
              </a:rPr>
              <a:t>and expires on </a:t>
            </a:r>
            <a:r>
              <a:rPr lang="en-US" sz="800" dirty="0" err="1" smtClean="0">
                <a:solidFill>
                  <a:prstClr val="black"/>
                </a:solidFill>
              </a:rPr>
              <a:t>dd</a:t>
            </a:r>
            <a:r>
              <a:rPr lang="en-US" sz="800" dirty="0" smtClean="0">
                <a:solidFill>
                  <a:prstClr val="black"/>
                </a:solidFill>
              </a:rPr>
              <a:t>/mm/</a:t>
            </a:r>
            <a:r>
              <a:rPr lang="en-US" sz="800" dirty="0" err="1" smtClean="0">
                <a:solidFill>
                  <a:prstClr val="black"/>
                </a:solidFill>
              </a:rPr>
              <a:t>yyyy</a:t>
            </a:r>
            <a:r>
              <a:rPr lang="en-US" sz="800" dirty="0" smtClean="0">
                <a:solidFill>
                  <a:prstClr val="black"/>
                </a:solidFill>
              </a:rPr>
              <a:t>. </a:t>
            </a:r>
            <a:r>
              <a:rPr lang="en-US" sz="800" dirty="0">
                <a:solidFill>
                  <a:prstClr val="black"/>
                </a:solidFill>
              </a:rPr>
              <a:t>We estimate that it will take five (5) minutes to read the instructions, gather the facts, and answer the questions. Send only comments regarding the time estimate to: </a:t>
            </a:r>
            <a:r>
              <a:rPr lang="en-US" sz="800" dirty="0">
                <a:solidFill>
                  <a:srgbClr val="FF0000"/>
                </a:solidFill>
              </a:rPr>
              <a:t>  </a:t>
            </a:r>
            <a:r>
              <a:rPr lang="en-US" sz="1000" dirty="0" err="1" smtClean="0">
                <a:solidFill>
                  <a:srgbClr val="FF0000"/>
                </a:solidFill>
              </a:rPr>
              <a:t>james.p.nicholas@nasa.gov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6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8" y="346996"/>
            <a:ext cx="7886700" cy="35709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Registration Screen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665" y="1097280"/>
            <a:ext cx="6109807" cy="4517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0507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82" y="2626138"/>
            <a:ext cx="7886700" cy="994172"/>
          </a:xfrm>
        </p:spPr>
        <p:txBody>
          <a:bodyPr/>
          <a:lstStyle/>
          <a:p>
            <a:pPr algn="ctr"/>
            <a:r>
              <a:rPr lang="en-US" b="1" dirty="0" smtClean="0"/>
              <a:t>Admin Side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9387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390" y="1160574"/>
            <a:ext cx="6381284" cy="468255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45682" y="16640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Access Management - Centers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92756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978" y="84106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Access Management -Buildings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2286"/>
            <a:ext cx="6940439" cy="494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08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1442" y="246888"/>
            <a:ext cx="7886700" cy="8138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Access Management –Access Areas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18" y="1261158"/>
            <a:ext cx="7442324" cy="484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61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978" y="294418"/>
            <a:ext cx="7886700" cy="6108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Access Management –Roles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97" y="1382644"/>
            <a:ext cx="8079581" cy="512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03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8834" y="148114"/>
            <a:ext cx="7886700" cy="6657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Personnel - Identity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46" y="813816"/>
            <a:ext cx="7767381" cy="575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03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8834" y="148114"/>
            <a:ext cx="7886700" cy="6657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Watchlist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" y="941832"/>
            <a:ext cx="7658100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7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8834" y="148114"/>
            <a:ext cx="7886700" cy="6657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Visitor Search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46" y="1071366"/>
            <a:ext cx="831915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44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-14758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Visitor check-in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48882"/>
            <a:ext cx="4722829" cy="484537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828" y="1510642"/>
            <a:ext cx="4421172" cy="48453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99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21" y="1136227"/>
            <a:ext cx="6500813" cy="2393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429293"/>
            <a:ext cx="7886700" cy="442317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latin typeface="+mn-lt"/>
              </a:rPr>
              <a:t>Privacy Policy link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317" y="1822969"/>
            <a:ext cx="4862323" cy="3503919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697730" y="1418347"/>
            <a:ext cx="548640" cy="40462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89963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-14758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Visitor check-out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92" y="1366886"/>
            <a:ext cx="7530516" cy="36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40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" y="2696846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Kiosk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2496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375161" y="5330721"/>
            <a:ext cx="2016239" cy="441083"/>
          </a:xfrm>
          <a:prstGeom prst="rect">
            <a:avLst/>
          </a:prstGeom>
          <a:solidFill>
            <a:srgbClr val="0B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Next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2" y="2208995"/>
            <a:ext cx="3200399" cy="954107"/>
          </a:xfrm>
          <a:prstGeom prst="rect">
            <a:avLst/>
          </a:prstGeom>
          <a:solidFill>
            <a:srgbClr val="79797C">
              <a:alpha val="80000"/>
            </a:srgbClr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Enter Your Email </a:t>
            </a:r>
            <a:r>
              <a:rPr lang="en-US" sz="1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Address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8072" y="2699144"/>
            <a:ext cx="26606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46762" y="2174436"/>
            <a:ext cx="3200399" cy="1169551"/>
          </a:xfrm>
          <a:prstGeom prst="rect">
            <a:avLst/>
          </a:prstGeom>
          <a:solidFill>
            <a:srgbClr val="79797C">
              <a:alpha val="80000"/>
            </a:srgbClr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Enter the Confirmation number or scan Barcode</a:t>
            </a:r>
          </a:p>
          <a:p>
            <a:pPr algn="ctr"/>
            <a:endParaRPr lang="en-US" sz="14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16632" y="2664585"/>
            <a:ext cx="26606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5878" y="1870441"/>
            <a:ext cx="274504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OPTION 1:  Email Address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81127" y="1824990"/>
            <a:ext cx="315342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OPTION 2: Confirmation </a:t>
            </a:r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19516" y="1562664"/>
            <a:ext cx="4704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Please enter any one search </a:t>
            </a:r>
            <a:r>
              <a:rPr lang="en-US" sz="1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criteria and click Next</a:t>
            </a:r>
            <a:endParaRPr lang="en-US" sz="1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5330720"/>
            <a:ext cx="2079558" cy="441083"/>
          </a:xfrm>
          <a:prstGeom prst="rect">
            <a:avLst/>
          </a:prstGeom>
          <a:solidFill>
            <a:srgbClr val="0B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Cancel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1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2266929"/>
            <a:ext cx="7487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Place your Document on the Scanner as Shown</a:t>
            </a:r>
            <a:endParaRPr lang="en-US" sz="2000" b="1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7111" y="4800600"/>
            <a:ext cx="2272689" cy="457200"/>
          </a:xfrm>
          <a:prstGeom prst="rect">
            <a:avLst/>
          </a:prstGeom>
          <a:solidFill>
            <a:srgbClr val="0B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Scan Document</a:t>
            </a:r>
          </a:p>
        </p:txBody>
      </p:sp>
      <p:sp>
        <p:nvSpPr>
          <p:cNvPr id="4" name="AutoShape 2" descr="Image result for 3m AT9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38600" y="1686026"/>
            <a:ext cx="2438400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--Select ID Type--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1713" y="1674542"/>
            <a:ext cx="909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ID Type</a:t>
            </a:r>
            <a:endParaRPr lang="en-US" sz="1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047601"/>
            <a:ext cx="72542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If you have an alternate document not listed as an ID type, please </a:t>
            </a:r>
            <a:r>
              <a:rPr lang="en-US" sz="1200" b="1" dirty="0" smtClean="0">
                <a:solidFill>
                  <a:schemeClr val="bg1"/>
                </a:solidFill>
              </a:rPr>
              <a:t>Cancel and proceed to the Visitor Desk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59143" y="5578717"/>
            <a:ext cx="2260657" cy="441083"/>
          </a:xfrm>
          <a:prstGeom prst="rect">
            <a:avLst/>
          </a:prstGeom>
          <a:solidFill>
            <a:srgbClr val="0B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Cancel</a:t>
            </a: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400" y="5257800"/>
            <a:ext cx="1848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</a:t>
            </a:r>
            <a:endParaRPr lang="en-US" sz="1400" b="1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01" y="2940165"/>
            <a:ext cx="2275710" cy="174302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98074"/>
            <a:ext cx="2162385" cy="174183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798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73296" y="5486400"/>
            <a:ext cx="1725979" cy="457200"/>
          </a:xfrm>
          <a:prstGeom prst="rect">
            <a:avLst/>
          </a:prstGeom>
          <a:solidFill>
            <a:srgbClr val="0B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Next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2438400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Agency UID</a:t>
            </a:r>
            <a:endParaRPr lang="en-US" sz="1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2054" y="2438400"/>
            <a:ext cx="2438400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Agency UID (AUID)*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1658096"/>
            <a:ext cx="3089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Provide Information</a:t>
            </a:r>
            <a:endParaRPr lang="en-US" sz="2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9420" y="5486400"/>
            <a:ext cx="1725979" cy="457200"/>
          </a:xfrm>
          <a:prstGeom prst="rect">
            <a:avLst/>
          </a:prstGeom>
          <a:solidFill>
            <a:srgbClr val="0B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Cancel</a:t>
            </a:r>
            <a:endParaRPr lang="en-US" sz="1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8263" y="2802026"/>
            <a:ext cx="12170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Example: </a:t>
            </a:r>
            <a:r>
              <a:rPr lang="en-US" sz="1050" b="1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</a:t>
            </a:r>
            <a:r>
              <a:rPr lang="en-US" sz="1050" b="1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smith</a:t>
            </a:r>
            <a:endParaRPr lang="en-US" sz="105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3746956"/>
            <a:ext cx="5486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Please Cancel and Proceed to the Visitor Desk if: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You do not have your </a:t>
            </a:r>
            <a:r>
              <a:rPr lang="en-US" sz="1400" u="sng" dirty="0">
                <a:solidFill>
                  <a:schemeClr val="bg1"/>
                </a:solidFill>
              </a:rPr>
              <a:t>Driver’s License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Your permanent Badge is </a:t>
            </a:r>
            <a:r>
              <a:rPr lang="en-US" sz="1400" u="sng" dirty="0">
                <a:solidFill>
                  <a:schemeClr val="bg1"/>
                </a:solidFill>
              </a:rPr>
              <a:t>Lost,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u="sng" dirty="0">
                <a:solidFill>
                  <a:schemeClr val="bg1"/>
                </a:solidFill>
              </a:rPr>
              <a:t>Stolen,</a:t>
            </a:r>
            <a:r>
              <a:rPr lang="en-US" sz="1400" dirty="0">
                <a:solidFill>
                  <a:schemeClr val="bg1"/>
                </a:solidFill>
              </a:rPr>
              <a:t> or </a:t>
            </a:r>
            <a:r>
              <a:rPr lang="en-US" sz="1400" u="sng" dirty="0">
                <a:solidFill>
                  <a:schemeClr val="bg1"/>
                </a:solidFill>
              </a:rPr>
              <a:t>Damaged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82" y="2626138"/>
            <a:ext cx="7886700" cy="994172"/>
          </a:xfrm>
        </p:spPr>
        <p:txBody>
          <a:bodyPr/>
          <a:lstStyle/>
          <a:p>
            <a:pPr algn="ctr"/>
            <a:r>
              <a:rPr lang="en-US" b="1" dirty="0" smtClean="0"/>
              <a:t>Back up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0910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2535" y="475065"/>
            <a:ext cx="7886700" cy="610838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Center and Location Drop Down</a:t>
            </a:r>
            <a:endParaRPr lang="en-US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1310464" y="1895003"/>
          <a:ext cx="6523075" cy="3809400"/>
        </p:xfrm>
        <a:graphic>
          <a:graphicData uri="http://schemas.openxmlformats.org/drawingml/2006/table">
            <a:tbl>
              <a:tblPr/>
              <a:tblGrid>
                <a:gridCol w="2201108"/>
                <a:gridCol w="1306907"/>
                <a:gridCol w="1547654"/>
                <a:gridCol w="733703"/>
                <a:gridCol w="733703"/>
              </a:tblGrid>
              <a:tr h="26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Center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Locations available per Center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AFRC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AFRC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ARC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HQ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HQ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GSFC (Greenbelt)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JSC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JSC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WSTF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Paso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WSTF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WSTF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JSC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Paso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LaRC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LaRC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MAF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MSFC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MSFC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JPL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JPL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KSC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KSC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GRC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Plum Brook Station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SSC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SSC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NSSC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NSSC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NSSC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SSC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GSFC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GSFC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IV&amp;V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GISS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WFF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IV&amp;V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IV&amp;V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GSFC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GISS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WFF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GISS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GISS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GSFC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IV&amp;V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WFF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WFF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WFF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GSFC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IV&amp;V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GISS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WSC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WSC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60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2" y="786289"/>
            <a:ext cx="8229600" cy="345281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2100" b="1" dirty="0"/>
              <a:t>Birth and Citizenship Country drop downs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34144628"/>
              </p:ext>
            </p:extLst>
          </p:nvPr>
        </p:nvGraphicFramePr>
        <p:xfrm>
          <a:off x="368044" y="1131570"/>
          <a:ext cx="8346189" cy="4805387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669238"/>
                <a:gridCol w="1705048"/>
                <a:gridCol w="1633427"/>
                <a:gridCol w="1669238"/>
                <a:gridCol w="1669238"/>
              </a:tblGrid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ANDORRA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CUBA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INDONESIA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MAURITANIA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SLOVENIA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UNITED ARAB EMIRATES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CAPE VERDE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IRELAND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MONTSERRAT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SVALBARD AND JAN MAYEN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AFGHANISTAN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CHRISTMAS ISLAND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ISRAEL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MALTA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SLOVAKIA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ANTIGUA AND BARBUDA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CYPRUS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ISLE OF MAN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MAURITIUS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SIERRA LEONE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ANGUILLA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CZECH REPUBLIC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INDIA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MALDIVES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SAN MARINO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ALBANIA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GERMANY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BRITISH INDIAN OCEAN TERRITORY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MALAWI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SENEGAL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ARMENIA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DJIBOUTI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IRAQ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MEXICO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SOMALIA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NETHERLANDS ANTILLES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DENMARK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IRAN, ISLAMIC REPUBLIC OF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MALAYSIA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SURINAME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ANGOLA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DOMINICA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ICELAND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MOZAMBIQUE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SAO TOME AND PRINCIPE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ANTARCTICA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DOMINICAN REPUBLIC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ITALY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NAMIBIA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EL SALVADOR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ARGENTINA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ALGERIA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JERSEY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NEW CALEDONIA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SYRIAN ARAB REPUBLIC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AMERICAN SAMOA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ECUADOR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JAMAICA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NIGER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SWAZILAND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AUSTRIA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ESTONIA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JORDAN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NORFOLK ISLAND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TURKS AND CAICOS ISLANDS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AUSTRALIA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EGYPT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JAPAN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NIGERIA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CHAD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ARUBA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WESTERN SAHARA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KENYA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NICARAGUA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FRENCH SOUTHERN TERRITORIES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ALAND ISLANDS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ERITREA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KYRGYZSTAN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NETHERLANDS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TOGO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AZERBAIJAN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SPAIN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CAMBODIA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NORWAY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THAILAND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BOSNIA AND HERZEGOVINA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ETHIOPIA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KIRIBATI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NEPAL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TAJIKISTAN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BARBADOS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FINLAND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COMOROS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NAURU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TOKELAU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BANGLADESH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FIJI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SAINT KITTS AND NEVIS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NIUE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TIMOR-LESTE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BELGIUM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FALKLAND ISLANDS (MALVINAS)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KOREA, DEMOCRATIC PEOPLE'S REPUBLIC OF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NEW ZEALAND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TURKMENISTAN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BURKINA FASO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MICRONESIA, FEDERATED STATES OF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KOREA, REPUBLIC OF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OMAN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TUNISIA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BULGARIA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FAROE ISLANDS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KUWAIT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PANAMA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TONGA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BAHRAIN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FRANCE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CAYMAN ISLANDS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PERU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TURKEY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BURUNDI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GABON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KAZAKHSTAN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FRENCH POLYNESIA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TRINIDAD AND TOBAGO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BENIN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UNITED KINGDOM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LAO PEOPLE'S DEMOCRATIC REPUBLIC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PAPUA NEW GUINEA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TUVALU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BERMUDA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GRENADA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LEBANON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PHILIPPINES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TAIWAN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BRUNEI DARUSSALAM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GEORGIA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SAINT LUCIA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PAKISTAN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TANZANIA, UNITED REPUBLIC OF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BOLIVIA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FRENCH GUIANA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LIECHTENSTEIN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POLAND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UKRAINE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BRAZIL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GUERNSEY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SRI LANKA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SAINT PIERRE AND MIQUELON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UGANDA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BAHAMAS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GHANA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LIBERIA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PITCAIRN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UNITED STATES MINOR OUTLYING ISLANDS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BHUTAN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GIBRALTAR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LESOTHO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PUERTO RICO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URUGUAY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BOUVET ISLAND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GREENLAND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LITHUANIA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PALESTINIAN TERRITORY, OCCUPIED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UZBEKISTAN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BOTSWANA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GAMBIA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LUXEMBOURG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PORTUGAL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HOLY SEE (VATICAN CITY STATE)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BELARUS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GUINEA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LATVIA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PALAU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SAINT VINCENT AND THE GRENADINES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BELIZE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GUADELOUPE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LIBYAN ARAB JAMAHIRIYA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PARAGUAY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VENEZUELA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CANADA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EQUATORIAL GUINEA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MOROCCO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QATAR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VIRGIN ISLANDS, BRITISH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COCOS (KEELING) ISLANDS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GREECE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MONACO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RÉUNION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VIRGIN ISLANDS, U.S.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6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CONGO, THE DEMOCRATIC REPUBLIC OF THE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SOUTH GEORGIA AND THE SOUTH SANDWICH ISLANDS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MOLDOVA, REPUBLIC OF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ROMANIA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VIET NAM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CENTRAL AFRICAN REPUBLIC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GUATEMALA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MONTENEGRO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SERBIA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VANUATU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CONGO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GUAM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MADAGASCAR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RUSSIAN FEDERATION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WALLIS AND FUTUNA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SWITZERLAND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GUINEA-BISSAU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MARSHALL ISLANDS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RWANDA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SAMOA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CÔTE D'IVOIRE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GUYANA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MACEDONIA, THE FORMER YUGOSLAV REPUBLIC OF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SAUDI ARABIA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YEMEN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COOK ISLANDS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HONG KONG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MALI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SOLOMON ISLANDS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MAYOTTE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CHILE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HEARD ISLAND AND MCDONALD ISLANDS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MYANMAR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SEYCHELLES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SOUTH AFRICA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CAMEROON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HONDURAS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MONGOLIA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SUDAN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ZAMBIA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CHINA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CROATIA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MACAO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SWEDEN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ZIMBABWE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COLOMBIA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HAITI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NORTHERN MARIANA ISLANDS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SINGAPORE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COSTA RICA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76" marR="1876" marT="18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HUNGARY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MARTINIQUE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SAINT HELENA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100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2" y="1015222"/>
            <a:ext cx="8229600" cy="418100"/>
          </a:xfr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Identity Type and ID Source Drop Downs</a:t>
            </a:r>
            <a:endParaRPr lang="en-US" b="1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3650708"/>
              </p:ext>
            </p:extLst>
          </p:nvPr>
        </p:nvGraphicFramePr>
        <p:xfrm>
          <a:off x="1604772" y="2023110"/>
          <a:ext cx="5650993" cy="350523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550170"/>
                <a:gridCol w="3100823"/>
              </a:tblGrid>
              <a:tr h="252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Identification Document drop down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Identification Source drop down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U.S. Passport or U.S. Passport Card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U.S. Department of State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U.S. Permanent Resident Card or Alien Registration Receipt Card  (Form I-551)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United States Citizenship and Immigration Services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Foreign Passport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Country List </a:t>
                      </a:r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- See slide </a:t>
                      </a:r>
                      <a:r>
                        <a:rPr lang="en-US" sz="1100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7</a:t>
                      </a:r>
                      <a:endParaRPr lang="en-US" sz="11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Employment Authorization Document (Form I-766)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Department of Homeland Security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State Driver’s License or ID Card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District of Columbia, All States List - </a:t>
                      </a:r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See Slide </a:t>
                      </a:r>
                      <a:r>
                        <a:rPr lang="en-US" sz="1100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9 </a:t>
                      </a:r>
                      <a:endParaRPr lang="en-US" sz="11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Government Issued ID Card (with photo)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/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Federal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State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Local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PIV Card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Federal Agency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U.S. Military ID or Draft Record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Department of Defense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U.S. Military dependent’s ID Card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Department of Defense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U.S. Coast Guard Mariner Card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U.S. Coast Guard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Global Entry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U.S. Customs and Border Protection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School ID (with Photo)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N/A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4135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39547"/>
            <a:ext cx="8229600" cy="558209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Identity Source – DL States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4826229"/>
              </p:ext>
            </p:extLst>
          </p:nvPr>
        </p:nvGraphicFramePr>
        <p:xfrm>
          <a:off x="1755649" y="1591295"/>
          <a:ext cx="4937760" cy="422721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290873"/>
                <a:gridCol w="2646887"/>
              </a:tblGrid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Alaska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Mississippi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Alabama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Montana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Arkansas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Nebraska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American Samoa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North Carolina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Arizona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North Dakota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California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New Hampshire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Colorado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New Jersey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Connecticut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New Mexico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District of Columbia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Nevada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Delaware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New York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Florida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Ohio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Federated States of Micronesia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Oklahoma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Georgia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Oregon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Guam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Pennsylvania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Hawaii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Puerto Rico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Iowa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Palau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Idaho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Rhode Island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Illinois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South Carolina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Indiana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South Dakota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Kansas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Tennessee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Kentucky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Texas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Louisiana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Utah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Massachusetts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Virginia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Maryland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Virgin Islands (U.S.)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Maine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Vermont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Marshall Islands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Washington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Michigan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Wisconsin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Minnesota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West Virginia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Missouri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Wyoming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Mariana Islands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7" marR="3747" marT="37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31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7240" y="226314"/>
            <a:ext cx="7886700" cy="5816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>Visit Tab</a:t>
            </a:r>
            <a:endParaRPr lang="en-US" b="1" dirty="0">
              <a:latin typeface="+mn-lt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338" y="1035998"/>
            <a:ext cx="5383530" cy="5262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Content Placeholder 15"/>
          <p:cNvSpPr txBox="1">
            <a:spLocks/>
          </p:cNvSpPr>
          <p:nvPr/>
        </p:nvSpPr>
        <p:spPr>
          <a:xfrm>
            <a:off x="5902140" y="1745231"/>
            <a:ext cx="3081841" cy="38440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chemeClr val="accent6"/>
                </a:solidFill>
              </a:rPr>
              <a:t>Requestor creates the visit</a:t>
            </a:r>
          </a:p>
          <a:p>
            <a:r>
              <a:rPr lang="en-US" sz="1650" dirty="0"/>
              <a:t>Drop down information</a:t>
            </a:r>
          </a:p>
          <a:p>
            <a:pPr lvl="1"/>
            <a:r>
              <a:rPr lang="en-US" sz="1650" dirty="0">
                <a:solidFill>
                  <a:schemeClr val="accent1">
                    <a:lumMod val="75000"/>
                  </a:schemeClr>
                </a:solidFill>
              </a:rPr>
              <a:t>Visit Location</a:t>
            </a:r>
          </a:p>
          <a:p>
            <a:pPr lvl="2"/>
            <a:r>
              <a:rPr lang="en-US" sz="1425" dirty="0"/>
              <a:t>See back-up slides</a:t>
            </a:r>
          </a:p>
          <a:p>
            <a:pPr lvl="1"/>
            <a:r>
              <a:rPr lang="en-US" sz="1650" dirty="0">
                <a:solidFill>
                  <a:schemeClr val="accent1">
                    <a:lumMod val="75000"/>
                  </a:schemeClr>
                </a:solidFill>
              </a:rPr>
              <a:t>Center</a:t>
            </a:r>
          </a:p>
          <a:p>
            <a:pPr lvl="2"/>
            <a:r>
              <a:rPr lang="en-US" sz="1425" dirty="0"/>
              <a:t>See back-up slides</a:t>
            </a:r>
          </a:p>
          <a:p>
            <a:pPr lvl="1"/>
            <a:r>
              <a:rPr lang="en-US" sz="1650" dirty="0">
                <a:solidFill>
                  <a:schemeClr val="accent1">
                    <a:lumMod val="75000"/>
                  </a:schemeClr>
                </a:solidFill>
              </a:rPr>
              <a:t>Visit Type</a:t>
            </a:r>
          </a:p>
          <a:p>
            <a:pPr lvl="2"/>
            <a:r>
              <a:rPr lang="en-US" sz="1425" dirty="0"/>
              <a:t>Visit </a:t>
            </a:r>
          </a:p>
          <a:p>
            <a:pPr lvl="2"/>
            <a:r>
              <a:rPr lang="en-US" sz="1425" dirty="0"/>
              <a:t>Special Event </a:t>
            </a:r>
          </a:p>
          <a:p>
            <a:pPr lvl="1"/>
            <a:r>
              <a:rPr lang="en-US" sz="1650" dirty="0">
                <a:solidFill>
                  <a:schemeClr val="accent1">
                    <a:lumMod val="75000"/>
                  </a:schemeClr>
                </a:solidFill>
              </a:rPr>
              <a:t>Escorted</a:t>
            </a:r>
          </a:p>
          <a:p>
            <a:pPr lvl="2"/>
            <a:r>
              <a:rPr lang="en-US" sz="1425" dirty="0"/>
              <a:t>No</a:t>
            </a:r>
          </a:p>
          <a:p>
            <a:pPr lvl="2"/>
            <a:r>
              <a:rPr lang="en-US" sz="1425" dirty="0"/>
              <a:t>Yes</a:t>
            </a:r>
          </a:p>
          <a:p>
            <a:pPr lvl="1"/>
            <a:r>
              <a:rPr lang="en-US" sz="1650" dirty="0">
                <a:solidFill>
                  <a:schemeClr val="accent1">
                    <a:lumMod val="75000"/>
                  </a:schemeClr>
                </a:solidFill>
              </a:rPr>
              <a:t>Wireless Access</a:t>
            </a:r>
          </a:p>
          <a:p>
            <a:pPr lvl="2"/>
            <a:r>
              <a:rPr lang="en-US" sz="1425" dirty="0"/>
              <a:t>Yes – Default</a:t>
            </a:r>
          </a:p>
          <a:p>
            <a:pPr lvl="1"/>
            <a:r>
              <a:rPr lang="en-US" sz="1650" dirty="0">
                <a:solidFill>
                  <a:schemeClr val="accent1">
                    <a:lumMod val="75000"/>
                  </a:schemeClr>
                </a:solidFill>
              </a:rPr>
              <a:t>Host DL# and DL State </a:t>
            </a:r>
          </a:p>
          <a:p>
            <a:pPr lvl="2"/>
            <a:r>
              <a:rPr lang="en-US" sz="1425" dirty="0"/>
              <a:t>AFRC Only </a:t>
            </a:r>
          </a:p>
        </p:txBody>
      </p:sp>
    </p:spTree>
    <p:extLst>
      <p:ext uri="{BB962C8B-B14F-4D97-AF65-F5344CB8AC3E}">
        <p14:creationId xmlns:p14="http://schemas.microsoft.com/office/powerpoint/2010/main" val="119075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6384" y="368046"/>
            <a:ext cx="7886700" cy="581639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Existing Visitor Search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536" y="1344236"/>
            <a:ext cx="5493188" cy="4873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5911596" y="2034035"/>
            <a:ext cx="3042347" cy="368553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solidFill>
                  <a:schemeClr val="accent6"/>
                </a:solidFill>
              </a:rPr>
              <a:t>Requester searches for existing visitors to add to visit</a:t>
            </a:r>
          </a:p>
          <a:p>
            <a:pPr lvl="1">
              <a:lnSpc>
                <a:spcPct val="70000"/>
              </a:lnSpc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Visitor Type</a:t>
            </a:r>
          </a:p>
          <a:p>
            <a:pPr lvl="2"/>
            <a:r>
              <a:rPr lang="en-US" sz="4800" dirty="0"/>
              <a:t>Visitor </a:t>
            </a:r>
          </a:p>
          <a:p>
            <a:pPr lvl="2"/>
            <a:r>
              <a:rPr lang="en-US" sz="4800" dirty="0"/>
              <a:t>Students </a:t>
            </a:r>
          </a:p>
          <a:p>
            <a:pPr lvl="2"/>
            <a:r>
              <a:rPr lang="en-US" sz="4800" dirty="0"/>
              <a:t>Minor</a:t>
            </a:r>
          </a:p>
          <a:p>
            <a:pPr lvl="2"/>
            <a:r>
              <a:rPr lang="en-US" sz="4800" dirty="0"/>
              <a:t>Construction </a:t>
            </a:r>
          </a:p>
          <a:p>
            <a:pPr lvl="2"/>
            <a:r>
              <a:rPr lang="en-US" sz="4800" dirty="0"/>
              <a:t>Day Construction </a:t>
            </a:r>
          </a:p>
          <a:p>
            <a:pPr lvl="2"/>
            <a:r>
              <a:rPr lang="en-US" sz="4800" dirty="0"/>
              <a:t>Delivery – Vendor </a:t>
            </a:r>
          </a:p>
          <a:p>
            <a:pPr lvl="2"/>
            <a:r>
              <a:rPr lang="en-US" sz="4800" dirty="0"/>
              <a:t>Support </a:t>
            </a:r>
          </a:p>
          <a:p>
            <a:pPr lvl="2"/>
            <a:r>
              <a:rPr lang="en-US" sz="4800" dirty="0"/>
              <a:t>Retiree </a:t>
            </a:r>
          </a:p>
          <a:p>
            <a:pPr lvl="2"/>
            <a:r>
              <a:rPr lang="en-US" sz="4800" dirty="0"/>
              <a:t>Retired Alumni </a:t>
            </a:r>
          </a:p>
          <a:p>
            <a:pPr lvl="2"/>
            <a:r>
              <a:rPr lang="en-US" sz="4800" dirty="0"/>
              <a:t>Former Astronaut </a:t>
            </a:r>
          </a:p>
          <a:p>
            <a:pPr lvl="2"/>
            <a:r>
              <a:rPr lang="en-US" sz="4800" dirty="0"/>
              <a:t>Suspended Driver</a:t>
            </a:r>
          </a:p>
          <a:p>
            <a:pPr lvl="2"/>
            <a:r>
              <a:rPr lang="en-US" sz="4800" dirty="0"/>
              <a:t>Limited Access </a:t>
            </a:r>
          </a:p>
          <a:p>
            <a:pPr lvl="2"/>
            <a:r>
              <a:rPr lang="en-US" sz="4800" dirty="0"/>
              <a:t>Employee</a:t>
            </a:r>
          </a:p>
          <a:p>
            <a:pPr lvl="1">
              <a:lnSpc>
                <a:spcPct val="70000"/>
              </a:lnSpc>
            </a:pP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70000"/>
              </a:lnSpc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Private Visitor</a:t>
            </a:r>
          </a:p>
          <a:p>
            <a:pPr lvl="2"/>
            <a:r>
              <a:rPr lang="en-US" sz="4800" dirty="0"/>
              <a:t>Yes</a:t>
            </a:r>
          </a:p>
          <a:p>
            <a:pPr lvl="2"/>
            <a:r>
              <a:rPr lang="en-US" sz="4800" dirty="0"/>
              <a:t>No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547781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8368" y="216694"/>
            <a:ext cx="7886700" cy="58163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+mn-lt"/>
              </a:rPr>
              <a:t>New Visitor Search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879" y="1353877"/>
            <a:ext cx="4384839" cy="4955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688587" y="1439624"/>
            <a:ext cx="4281678" cy="417707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200" b="1" dirty="0">
                <a:solidFill>
                  <a:schemeClr val="accent6">
                    <a:lumMod val="75000"/>
                  </a:schemeClr>
                </a:solidFill>
              </a:rPr>
              <a:t>If Visitor does not exist, the Requestor adds a new visitor to the system</a:t>
            </a:r>
          </a:p>
          <a:p>
            <a:pPr marL="0" indent="0">
              <a:buNone/>
            </a:pPr>
            <a:r>
              <a:rPr lang="en-US" sz="4200" b="1" dirty="0">
                <a:solidFill>
                  <a:schemeClr val="accent6">
                    <a:lumMod val="75000"/>
                  </a:schemeClr>
                </a:solidFill>
              </a:rPr>
              <a:t>Required fields: Last Name, First Name, Email, Citizenship Type, Visitor Type.</a:t>
            </a:r>
          </a:p>
          <a:p>
            <a:pPr marL="0" indent="0">
              <a:buNone/>
            </a:pPr>
            <a:r>
              <a:rPr lang="en-US" sz="4200" b="1" dirty="0">
                <a:solidFill>
                  <a:schemeClr val="accent6">
                    <a:lumMod val="75000"/>
                  </a:schemeClr>
                </a:solidFill>
              </a:rPr>
              <a:t>A link is then sent to the visitor to complete the rest of their information</a:t>
            </a:r>
          </a:p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Visitor Type</a:t>
            </a:r>
          </a:p>
          <a:p>
            <a:pPr lvl="1"/>
            <a:r>
              <a:rPr lang="en-US" sz="4200" dirty="0"/>
              <a:t>Visitor </a:t>
            </a:r>
          </a:p>
          <a:p>
            <a:pPr lvl="1"/>
            <a:r>
              <a:rPr lang="en-US" sz="4200" dirty="0"/>
              <a:t>Students </a:t>
            </a:r>
          </a:p>
          <a:p>
            <a:pPr lvl="1"/>
            <a:r>
              <a:rPr lang="en-US" sz="4200" dirty="0"/>
              <a:t>Minor</a:t>
            </a:r>
          </a:p>
          <a:p>
            <a:pPr lvl="1"/>
            <a:r>
              <a:rPr lang="en-US" sz="4200" dirty="0"/>
              <a:t>Construction </a:t>
            </a:r>
          </a:p>
          <a:p>
            <a:pPr lvl="1"/>
            <a:r>
              <a:rPr lang="en-US" sz="4200" dirty="0"/>
              <a:t>Day Construction </a:t>
            </a:r>
          </a:p>
          <a:p>
            <a:pPr lvl="1"/>
            <a:r>
              <a:rPr lang="en-US" sz="4200" dirty="0"/>
              <a:t>Delivery – Vendor </a:t>
            </a:r>
          </a:p>
          <a:p>
            <a:pPr lvl="1"/>
            <a:r>
              <a:rPr lang="en-US" sz="4200" dirty="0"/>
              <a:t>Support </a:t>
            </a:r>
          </a:p>
          <a:p>
            <a:pPr lvl="1"/>
            <a:r>
              <a:rPr lang="en-US" sz="4200" dirty="0"/>
              <a:t>Retiree </a:t>
            </a:r>
          </a:p>
          <a:p>
            <a:pPr lvl="1"/>
            <a:r>
              <a:rPr lang="en-US" sz="4200" dirty="0"/>
              <a:t>Retired Alumni </a:t>
            </a:r>
          </a:p>
          <a:p>
            <a:pPr lvl="1"/>
            <a:r>
              <a:rPr lang="en-US" sz="4200" dirty="0"/>
              <a:t>Former Astronaut </a:t>
            </a:r>
          </a:p>
          <a:p>
            <a:pPr lvl="1"/>
            <a:r>
              <a:rPr lang="en-US" sz="4200" dirty="0"/>
              <a:t>Suspended Driver</a:t>
            </a:r>
          </a:p>
          <a:p>
            <a:pPr lvl="1"/>
            <a:r>
              <a:rPr lang="en-US" sz="4200" dirty="0"/>
              <a:t>Limited Access </a:t>
            </a:r>
          </a:p>
          <a:p>
            <a:pPr lvl="1"/>
            <a:r>
              <a:rPr lang="en-US" sz="4200" dirty="0"/>
              <a:t>Employee</a:t>
            </a:r>
          </a:p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Citizenship Type</a:t>
            </a:r>
          </a:p>
          <a:p>
            <a:pPr lvl="1"/>
            <a:r>
              <a:rPr lang="en-US" sz="4200" dirty="0"/>
              <a:t>U.S. Citizen</a:t>
            </a:r>
          </a:p>
          <a:p>
            <a:pPr lvl="1"/>
            <a:r>
              <a:rPr lang="en-US" sz="4200" dirty="0"/>
              <a:t>Non-U.S. Citizen (If selected, Requestor is notified that FN cannot currently be entered through this system)</a:t>
            </a:r>
          </a:p>
          <a:p>
            <a:pPr lvl="1"/>
            <a:r>
              <a:rPr lang="en-US" sz="4200" dirty="0"/>
              <a:t>Lawful Permanent Resident 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561737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3222" y="180594"/>
            <a:ext cx="7886700" cy="58163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+mn-lt"/>
              </a:rPr>
              <a:t>Recurring visit tab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953" y="1584198"/>
            <a:ext cx="7872043" cy="4395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46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6656" y="217170"/>
            <a:ext cx="7886700" cy="581639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Group Import tab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" y="1110996"/>
            <a:ext cx="7450074" cy="4786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75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1278" y="144018"/>
            <a:ext cx="7886700" cy="581639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Access tab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16" y="1168146"/>
            <a:ext cx="7275624" cy="4601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75307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1409</Words>
  <Application>Microsoft Macintosh PowerPoint</Application>
  <PresentationFormat>On-screen Show (4:3)</PresentationFormat>
  <Paragraphs>555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Helvetica</vt:lpstr>
      <vt:lpstr>1_Office Theme</vt:lpstr>
      <vt:lpstr>Office Theme</vt:lpstr>
      <vt:lpstr>Self Service – Visit Creation</vt:lpstr>
      <vt:lpstr>PRA Link pop-up</vt:lpstr>
      <vt:lpstr>Privacy Policy link</vt:lpstr>
      <vt:lpstr>Visit Tab</vt:lpstr>
      <vt:lpstr>Existing Visitor Search</vt:lpstr>
      <vt:lpstr>New Visitor Search</vt:lpstr>
      <vt:lpstr>Recurring visit tab </vt:lpstr>
      <vt:lpstr>Group Import tab </vt:lpstr>
      <vt:lpstr>Access tab </vt:lpstr>
      <vt:lpstr>Access Justification tab </vt:lpstr>
      <vt:lpstr>Events tab</vt:lpstr>
      <vt:lpstr>Special Events Portal</vt:lpstr>
      <vt:lpstr>Terms of Service </vt:lpstr>
      <vt:lpstr>Events Search Screen</vt:lpstr>
      <vt:lpstr>Registration Screen</vt:lpstr>
      <vt:lpstr>Minor’s Registration Screen</vt:lpstr>
      <vt:lpstr>Visitor Invitation Portal</vt:lpstr>
      <vt:lpstr>Passcode entry</vt:lpstr>
      <vt:lpstr>Terms of Service </vt:lpstr>
      <vt:lpstr>Registration Screen</vt:lpstr>
      <vt:lpstr>Admin Side</vt:lpstr>
      <vt:lpstr>Access Management - Centers</vt:lpstr>
      <vt:lpstr>Access Management -Buildings</vt:lpstr>
      <vt:lpstr>Access Management –Access Areas</vt:lpstr>
      <vt:lpstr>Access Management –Roles</vt:lpstr>
      <vt:lpstr>Personnel - Identity</vt:lpstr>
      <vt:lpstr>Watchlist</vt:lpstr>
      <vt:lpstr>Visitor Search</vt:lpstr>
      <vt:lpstr>Visitor check-in</vt:lpstr>
      <vt:lpstr>Visitor check-out</vt:lpstr>
      <vt:lpstr>Kiosk</vt:lpstr>
      <vt:lpstr>PowerPoint Presentation</vt:lpstr>
      <vt:lpstr>PowerPoint Presentation</vt:lpstr>
      <vt:lpstr>PowerPoint Presentation</vt:lpstr>
      <vt:lpstr>Back up</vt:lpstr>
      <vt:lpstr>Center and Location Drop Down</vt:lpstr>
      <vt:lpstr>Birth and Citizenship Country drop downs</vt:lpstr>
      <vt:lpstr>Identity Type and ID Source Drop Downs</vt:lpstr>
      <vt:lpstr>Identity Source – DL States</vt:lpstr>
    </vt:vector>
  </TitlesOfParts>
  <Company>HPES ACES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Portal</dc:title>
  <dc:creator>Wachira, Margaret W (MSFC-IS60)[EAST]</dc:creator>
  <cp:lastModifiedBy>James Nicholas</cp:lastModifiedBy>
  <cp:revision>53</cp:revision>
  <dcterms:created xsi:type="dcterms:W3CDTF">2016-06-30T15:12:31Z</dcterms:created>
  <dcterms:modified xsi:type="dcterms:W3CDTF">2017-08-24T20:00:24Z</dcterms:modified>
</cp:coreProperties>
</file>