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08" r:id="rId2"/>
  </p:sldMasterIdLst>
  <p:notesMasterIdLst>
    <p:notesMasterId r:id="rId42"/>
  </p:notesMasterIdLst>
  <p:sldIdLst>
    <p:sldId id="311" r:id="rId3"/>
    <p:sldId id="337" r:id="rId4"/>
    <p:sldId id="338" r:id="rId5"/>
    <p:sldId id="314" r:id="rId6"/>
    <p:sldId id="315" r:id="rId7"/>
    <p:sldId id="317" r:id="rId8"/>
    <p:sldId id="318" r:id="rId9"/>
    <p:sldId id="319" r:id="rId10"/>
    <p:sldId id="320" r:id="rId11"/>
    <p:sldId id="322" r:id="rId12"/>
    <p:sldId id="323" r:id="rId13"/>
    <p:sldId id="324" r:id="rId14"/>
    <p:sldId id="327" r:id="rId15"/>
    <p:sldId id="326" r:id="rId16"/>
    <p:sldId id="330" r:id="rId17"/>
    <p:sldId id="331" r:id="rId18"/>
    <p:sldId id="332" r:id="rId19"/>
    <p:sldId id="333" r:id="rId20"/>
    <p:sldId id="336" r:id="rId21"/>
    <p:sldId id="334" r:id="rId22"/>
    <p:sldId id="335" r:id="rId23"/>
    <p:sldId id="340" r:id="rId24"/>
    <p:sldId id="341" r:id="rId25"/>
    <p:sldId id="343" r:id="rId26"/>
    <p:sldId id="344" r:id="rId27"/>
    <p:sldId id="345" r:id="rId28"/>
    <p:sldId id="348" r:id="rId29"/>
    <p:sldId id="349" r:id="rId30"/>
    <p:sldId id="350" r:id="rId31"/>
    <p:sldId id="351" r:id="rId32"/>
    <p:sldId id="342" r:id="rId33"/>
    <p:sldId id="352" r:id="rId34"/>
    <p:sldId id="353" r:id="rId35"/>
    <p:sldId id="354" r:id="rId36"/>
    <p:sldId id="339" r:id="rId37"/>
    <p:sldId id="346" r:id="rId38"/>
    <p:sldId id="270" r:id="rId39"/>
    <p:sldId id="271" r:id="rId40"/>
    <p:sldId id="2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9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11" Type="http://schemas.openxmlformats.org/officeDocument/2006/relationships/slide" Target="slides/slide9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5" Type="http://schemas.openxmlformats.org/officeDocument/2006/relationships/slide" Target="slides/slide3.xml"/><Relationship Id="rId36" Type="http://schemas.openxmlformats.org/officeDocument/2006/relationships/slide" Target="slides/slide34.xml"/><Relationship Id="rId15" Type="http://schemas.openxmlformats.org/officeDocument/2006/relationships/slide" Target="slides/slide13.xml"/><Relationship Id="rId49" Type="http://schemas.openxmlformats.org/officeDocument/2006/relationships/customXml" Target="../customXml/item3.xml"/><Relationship Id="rId31" Type="http://schemas.openxmlformats.org/officeDocument/2006/relationships/slide" Target="slides/slide2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" Type="http://schemas.openxmlformats.org/officeDocument/2006/relationships/slide" Target="slides/slide2.xml"/><Relationship Id="rId30" Type="http://schemas.openxmlformats.org/officeDocument/2006/relationships/slide" Target="slides/slide28.xml"/><Relationship Id="rId9" Type="http://schemas.openxmlformats.org/officeDocument/2006/relationships/slide" Target="slides/slide7.xml"/><Relationship Id="rId35" Type="http://schemas.openxmlformats.org/officeDocument/2006/relationships/slide" Target="slides/slide33.xml"/><Relationship Id="rId14" Type="http://schemas.openxmlformats.org/officeDocument/2006/relationships/slide" Target="slides/slide12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46" Type="http://schemas.openxmlformats.org/officeDocument/2006/relationships/tableStyles" Target="tableStyles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EAC8-B020-49C3-A6BC-EB0E13356D06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AD15-1643-4962-AD5E-4AC0AC33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1480"/>
            <a:ext cx="8495322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1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5" descr="image00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831480"/>
            <a:ext cx="8534400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6742" y="754181"/>
            <a:ext cx="59724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1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1" descr="image00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7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" descr="image00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6742" y="762000"/>
            <a:ext cx="59724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2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2" descr="image005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8202"/>
            <a:ext cx="8510954" cy="5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2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195" name="Picture 3" descr="image006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10" y="831480"/>
            <a:ext cx="8533891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6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3" descr="image006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10" y="831480"/>
            <a:ext cx="8533891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38402" y="762000"/>
            <a:ext cx="640079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8" name="Picture 4" descr="https://www.nasa.gov/sites/all/themes/custom/nasatwo/images/apple-touch-icon-152x152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4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1" descr="image00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896600"/>
            <a:ext cx="55816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1480"/>
            <a:ext cx="8495322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53065" y="7620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4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4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9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00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0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6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image00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C:\Users\Tina\AppData\Local\Temp\NASA_logo_roun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4" y="5597024"/>
            <a:ext cx="695075" cy="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 userDrawn="1"/>
        </p:nvPicPr>
        <p:blipFill rotWithShape="1">
          <a:blip r:embed="rId4"/>
          <a:srcRect b="81634"/>
          <a:stretch/>
        </p:blipFill>
        <p:spPr>
          <a:xfrm>
            <a:off x="304800" y="762000"/>
            <a:ext cx="8461939" cy="68333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0979" y="805258"/>
            <a:ext cx="628650" cy="182880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05200" y="792685"/>
            <a:ext cx="1847850" cy="182880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2A2A2A"/>
                </a:solidFill>
              </a:rPr>
              <a:t>&lt;Workflow</a:t>
            </a:r>
            <a:r>
              <a:rPr lang="en-US" sz="900" baseline="0" dirty="0" smtClean="0">
                <a:solidFill>
                  <a:srgbClr val="2A2A2A"/>
                </a:solidFill>
              </a:rPr>
              <a:t> Label</a:t>
            </a:r>
            <a:r>
              <a:rPr lang="en-US" sz="900" dirty="0" smtClean="0">
                <a:solidFill>
                  <a:srgbClr val="2A2A2A"/>
                </a:solidFill>
              </a:rPr>
              <a:t>&gt;</a:t>
            </a:r>
            <a:endParaRPr lang="en-US" sz="900" dirty="0">
              <a:solidFill>
                <a:srgbClr val="2A2A2A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00" y="1066800"/>
            <a:ext cx="2819400" cy="34166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A2A2A"/>
                </a:solidFill>
              </a:rPr>
              <a:t>&lt;Workflow</a:t>
            </a:r>
            <a:r>
              <a:rPr lang="en-US" sz="1600" baseline="0" dirty="0" smtClean="0">
                <a:solidFill>
                  <a:srgbClr val="2A2A2A"/>
                </a:solidFill>
              </a:rPr>
              <a:t> Label</a:t>
            </a:r>
            <a:r>
              <a:rPr lang="en-US" sz="1600" dirty="0" smtClean="0">
                <a:solidFill>
                  <a:srgbClr val="2A2A2A"/>
                </a:solidFill>
              </a:rPr>
              <a:t>&gt;</a:t>
            </a:r>
            <a:endParaRPr lang="en-US" sz="1600" dirty="0">
              <a:solidFill>
                <a:srgbClr val="2A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773723"/>
            <a:ext cx="8503920" cy="5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773723"/>
            <a:ext cx="8503920" cy="5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1662" y="7620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86" y="838202"/>
            <a:ext cx="8462107" cy="54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5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2" descr="image001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86" y="838202"/>
            <a:ext cx="8462107" cy="54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9506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8382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38215" y="8382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2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6" descr="image00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7306"/>
            <a:ext cx="8455737" cy="54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8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image00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7306"/>
            <a:ext cx="8455737" cy="54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55801" y="77372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2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074" name="Picture 5" descr="image00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831480"/>
            <a:ext cx="8534400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8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0402" y="277701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Self Service – Visit Creation</a:t>
            </a:r>
          </a:p>
        </p:txBody>
      </p:sp>
    </p:spTree>
    <p:extLst>
      <p:ext uri="{BB962C8B-B14F-4D97-AF65-F5344CB8AC3E}">
        <p14:creationId xmlns:p14="http://schemas.microsoft.com/office/powerpoint/2010/main" val="277512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805" y="292132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Justification tab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4" y="1106425"/>
            <a:ext cx="7662243" cy="529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6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" y="217170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Events tab</a:t>
            </a:r>
            <a:endParaRPr lang="en-US" b="1" dirty="0"/>
          </a:p>
        </p:txBody>
      </p:sp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6275070" y="1658930"/>
            <a:ext cx="2573871" cy="3536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500" b="1" dirty="0">
                <a:solidFill>
                  <a:schemeClr val="accent6"/>
                </a:solidFill>
              </a:rPr>
              <a:t>Special Events Coordinator creates an event</a:t>
            </a:r>
          </a:p>
          <a:p>
            <a:pPr lvl="1">
              <a:lnSpc>
                <a:spcPct val="70000"/>
              </a:lnSpc>
            </a:pPr>
            <a:r>
              <a:rPr lang="en-US" sz="1350" dirty="0">
                <a:solidFill>
                  <a:schemeClr val="accent1">
                    <a:lumMod val="75000"/>
                  </a:schemeClr>
                </a:solidFill>
              </a:rPr>
              <a:t>Fields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Registration Cut off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description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Address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City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Country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Google URL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URL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Attach Event Email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3" y="1138428"/>
            <a:ext cx="5818727" cy="49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242" y="29690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Special Events Portal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16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6" y="198406"/>
            <a:ext cx="7886700" cy="5422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Terms of Service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15" y="1124712"/>
            <a:ext cx="7838271" cy="470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233386" y="3286322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382" y="272035"/>
            <a:ext cx="6752844" cy="64236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Events Search Screen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89602"/>
            <a:ext cx="8167878" cy="4361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45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0"/>
            <a:ext cx="7886700" cy="795528"/>
          </a:xfrm>
        </p:spPr>
        <p:txBody>
          <a:bodyPr/>
          <a:lstStyle/>
          <a:p>
            <a:pPr algn="ctr"/>
            <a:r>
              <a:rPr lang="en-US" b="1" dirty="0" smtClean="0"/>
              <a:t>Registration Screen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547" y="1124712"/>
            <a:ext cx="7039437" cy="443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6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2" y="148591"/>
            <a:ext cx="7886700" cy="5074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Minor’s Registration Screen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1" y="1216152"/>
            <a:ext cx="7476176" cy="393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19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38" y="257127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Visitor Invitation Portal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60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420148"/>
            <a:ext cx="7886700" cy="357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Passcode entry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087" y="1705261"/>
            <a:ext cx="6873749" cy="4293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63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8" y="234982"/>
            <a:ext cx="7886700" cy="5422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Terms of Service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383" y="1078992"/>
            <a:ext cx="7440930" cy="4539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043815" y="3085600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3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1877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PRA Link pop-up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329738"/>
            <a:ext cx="7680960" cy="4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94226" y="1803654"/>
            <a:ext cx="1344168" cy="33604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Left Arrow 3"/>
          <p:cNvSpPr/>
          <p:nvPr/>
        </p:nvSpPr>
        <p:spPr>
          <a:xfrm>
            <a:off x="6727698" y="2942082"/>
            <a:ext cx="829818" cy="63779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ular Callout 5"/>
          <p:cNvSpPr/>
          <p:nvPr/>
        </p:nvSpPr>
        <p:spPr>
          <a:xfrm>
            <a:off x="3449084" y="2543638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8" y="346996"/>
            <a:ext cx="7886700" cy="357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Registration Screen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65" y="1097280"/>
            <a:ext cx="6109807" cy="451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50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26261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Admin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38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90" y="1160574"/>
            <a:ext cx="6381284" cy="46825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5682" y="16640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Access Management - Centers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9275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978" y="841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Access Management -Buildings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2286"/>
            <a:ext cx="6940439" cy="49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442" y="246888"/>
            <a:ext cx="7886700" cy="813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Management –Access Areas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8" y="1261158"/>
            <a:ext cx="7442324" cy="48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978" y="294418"/>
            <a:ext cx="7886700" cy="610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Management –Roles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7" y="1382644"/>
            <a:ext cx="8079581" cy="51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0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Personnel - Identity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6" y="813816"/>
            <a:ext cx="7767381" cy="5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0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Watchlist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941832"/>
            <a:ext cx="765810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Visitor Search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6" y="1071366"/>
            <a:ext cx="831915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1475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Visitor check-in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8882"/>
            <a:ext cx="4722829" cy="484537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28" y="1510642"/>
            <a:ext cx="4421172" cy="48453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9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1" y="1136227"/>
            <a:ext cx="6500813" cy="239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29293"/>
            <a:ext cx="7886700" cy="44231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+mn-lt"/>
              </a:rPr>
              <a:t>Privacy Policy 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17" y="1822969"/>
            <a:ext cx="4862323" cy="350391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697730" y="1418347"/>
            <a:ext cx="548640" cy="4046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996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1475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Visitor check-out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2" y="1366886"/>
            <a:ext cx="7530516" cy="36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0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269684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Kiosk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49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75161" y="5330721"/>
            <a:ext cx="2016239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2" y="2208995"/>
            <a:ext cx="3200399" cy="954107"/>
          </a:xfrm>
          <a:prstGeom prst="rect">
            <a:avLst/>
          </a:prstGeom>
          <a:solidFill>
            <a:srgbClr val="79797C">
              <a:alpha val="80000"/>
            </a:srgbClr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 Your Email </a:t>
            </a:r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072" y="2699144"/>
            <a:ext cx="26606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6762" y="2174436"/>
            <a:ext cx="3200399" cy="1169551"/>
          </a:xfrm>
          <a:prstGeom prst="rect">
            <a:avLst/>
          </a:prstGeom>
          <a:solidFill>
            <a:srgbClr val="79797C">
              <a:alpha val="80000"/>
            </a:srgbClr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 the Confirmation number or scan Barcode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6632" y="2664585"/>
            <a:ext cx="26606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5878" y="1870441"/>
            <a:ext cx="27450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OPTION 1:  Email Address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127" y="1824990"/>
            <a:ext cx="31534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OPTION 2: Confirmation </a:t>
            </a: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19516" y="1562664"/>
            <a:ext cx="470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Please enter any one search </a:t>
            </a:r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criteria and click Next</a:t>
            </a:r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5330720"/>
            <a:ext cx="2079558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2266929"/>
            <a:ext cx="748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Place your Document on the Scanner as Shown</a:t>
            </a: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111" y="4800600"/>
            <a:ext cx="227268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 Document</a:t>
            </a:r>
          </a:p>
        </p:txBody>
      </p:sp>
      <p:sp>
        <p:nvSpPr>
          <p:cNvPr id="4" name="AutoShape 2" descr="Image result for 3m AT9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1686026"/>
            <a:ext cx="2438400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--Select ID Type--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713" y="1674542"/>
            <a:ext cx="90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 Type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047601"/>
            <a:ext cx="7254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If you have an alternate document not listed as an ID type, please </a:t>
            </a:r>
            <a:r>
              <a:rPr lang="en-US" sz="1200" b="1" dirty="0" smtClean="0">
                <a:solidFill>
                  <a:schemeClr val="bg1"/>
                </a:solidFill>
              </a:rPr>
              <a:t>Cancel and proceed to the Visitor Desk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9143" y="5578717"/>
            <a:ext cx="2260657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5257800"/>
            <a:ext cx="184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endParaRPr lang="en-US" sz="14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01" y="2940165"/>
            <a:ext cx="2275710" cy="17430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98074"/>
            <a:ext cx="2162385" cy="17418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9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3296" y="5486400"/>
            <a:ext cx="172597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Agency UID</a:t>
            </a:r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054" y="2438400"/>
            <a:ext cx="2438400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Agency UID (AUID)*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658096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Information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9420" y="5486400"/>
            <a:ext cx="172597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263" y="2802026"/>
            <a:ext cx="1217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Example: </a:t>
            </a:r>
            <a:r>
              <a:rPr lang="en-US" sz="105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</a:t>
            </a:r>
            <a:r>
              <a:rPr lang="en-US" sz="105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smith</a:t>
            </a:r>
            <a:endParaRPr lang="en-US" sz="105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746956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Cancel and Proceed to the Visitor Desk if: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 do not have your </a:t>
            </a:r>
            <a:r>
              <a:rPr lang="en-US" sz="1400" u="sng" dirty="0">
                <a:solidFill>
                  <a:schemeClr val="bg1"/>
                </a:solidFill>
              </a:rPr>
              <a:t>Driver’s License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Your permanent Badge is </a:t>
            </a:r>
            <a:r>
              <a:rPr lang="en-US" sz="1400" u="sng" dirty="0">
                <a:solidFill>
                  <a:schemeClr val="bg1"/>
                </a:solidFill>
              </a:rPr>
              <a:t>Lost,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u="sng" dirty="0">
                <a:solidFill>
                  <a:schemeClr val="bg1"/>
                </a:solidFill>
              </a:rPr>
              <a:t>Stolen,</a:t>
            </a:r>
            <a:r>
              <a:rPr lang="en-US" sz="1400" dirty="0">
                <a:solidFill>
                  <a:schemeClr val="bg1"/>
                </a:solidFill>
              </a:rPr>
              <a:t> or </a:t>
            </a:r>
            <a:r>
              <a:rPr lang="en-US" sz="1400" u="sng" dirty="0">
                <a:solidFill>
                  <a:schemeClr val="bg1"/>
                </a:solidFill>
              </a:rPr>
              <a:t>Damaged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26261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Back 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0910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535" y="475065"/>
            <a:ext cx="7886700" cy="61083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Center and Location Drop Down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310464" y="1895003"/>
          <a:ext cx="6523075" cy="3809400"/>
        </p:xfrm>
        <a:graphic>
          <a:graphicData uri="http://schemas.openxmlformats.org/drawingml/2006/table">
            <a:tbl>
              <a:tblPr/>
              <a:tblGrid>
                <a:gridCol w="2201108"/>
                <a:gridCol w="1306907"/>
                <a:gridCol w="1547654"/>
                <a:gridCol w="733703"/>
                <a:gridCol w="733703"/>
              </a:tblGrid>
              <a:tr h="26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Center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 available per Center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HQ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HQ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 (Greenbelt)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Paso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Paso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MSFC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Plum Brook Station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786289"/>
            <a:ext cx="8229600" cy="34528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100" b="1" dirty="0"/>
              <a:t>Birth and Citizenship Country drop downs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4144628"/>
              </p:ext>
            </p:extLst>
          </p:nvPr>
        </p:nvGraphicFramePr>
        <p:xfrm>
          <a:off x="368044" y="1131570"/>
          <a:ext cx="8346189" cy="480538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69238"/>
                <a:gridCol w="1705048"/>
                <a:gridCol w="1633427"/>
                <a:gridCol w="1669238"/>
                <a:gridCol w="1669238"/>
              </a:tblGrid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ANDORRA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CUBA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INDONESIA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MAURITANIA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SLOVENIA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ARAB EMIRATES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CAPE VERDE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IRELAND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MONTSERRAT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SVALBARD AND JAN MAYEN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AFGHANISTAN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CHRISTMAS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ISRAEL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SLOVAKIA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ANTIGUA AND BARBUDA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CYPRUS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ISLE OF 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MAURITIUS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SIERRA LEONE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ANGUILLA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CZECH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INDIA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MALDIVES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MARINO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ALBANIA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GERMANY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BRITISH INDIAN OCEAN TERRITORY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MALAWI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SENEGAL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ARMENIA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DJIBOUTI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IRAQ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MEXICO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SOMALIA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NETHERLANDS ANTILLES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DENMARK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IRAN, ISLAMIC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MALAYSIA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SURINAME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ANGOLA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DOMINICA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ICELAND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MOZAMBIQUE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SAO TOME AND PRINCIPE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ANTARCTICA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DOMINICAN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NAMIBIA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 SALVADOR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ARGENTINA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ALGERIA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JERSEY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CALEDONIA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SYRIAN ARAB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AMERICAN SAMOA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ECUADOR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JAMAICA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NIGER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SWAZILAND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AUSTRIA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ESTONIA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JORDAN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NORFOLK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TURKS AND CAICOS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AUSTRALIA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EGYPT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JAPAN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NIGERIA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CHAD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ARUBA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WESTERN SAHARA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KENYA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NICARAGUA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SOUTHERN TERRITORIES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ALAND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ERITREA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KYRGYZSTAN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NETHERLANDS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AZERBAIJAN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CAMBODIA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THAILAND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BOSNIA AND HERZEGOVINA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ETHIOPIA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KIRIBATI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NEPAL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TAJIKISTAN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BARBADOS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FINLAND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COMOROS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NAURU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TOKELAU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BANGLADESH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FIJI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KITTS AND NEVIS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TIMOR-LESTE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BELGIUM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FALKLAND ISLANDS (MALVINAS)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KOREA, DEMOCRATIC PEOPLE'S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ZEALAND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TURKMENISTAN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BURKINA FASO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MICRONESIA, FEDERATED STATES OF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KOREA,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TUNISIA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BULGARIA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FAROE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KUWAIT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PANAMA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TONGA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BAHRAIN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CAYMAN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PERU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BURUNDI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GABON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KAZAKHSTAN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POLYNESIA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TRINIDAD AND TOBAGO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BENIN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KINGDOM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LAO PEOPLE'S DEMOCRATIC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PAPUA NEW 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TUVALU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BERMUDA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GRENADA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LEBANON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PHILIPPINES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TAIWAN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BRUNEI DARUSSALAM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GEORGIA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LUCIA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TANZANIA, UNITED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BOLIVIA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GUIANA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LIECHTENSTEIN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UKRAINE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BRAZIL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GUERNSEY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SRI LANKA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PIERRE AND MIQUELON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UGANDA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BAHAMAS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GHANA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LIBERIA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PITCAIRN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STATES MINOR OUTLYING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BHUTAN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GIBRALTAR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LESOTHO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PUERTO RICO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URUGUAY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BOUVET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GREENLAND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LITHUANIA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PALESTINIAN TERRITORY, OCCUPIED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UZBEKISTAN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BOTSWANA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LUXEMBOURG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PORTUGAL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HOLY SEE (VATICAN CITY STATE)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BELARUS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LATVIA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PALAU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VINCENT AND THE GRENADINES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BELIZE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GUADELOUPE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LIBYAN ARAB JAMAHIRIYA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PARAGUAY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VENEZUELA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CANADA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EQUATORIAL 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MOROCCO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QATAR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VIRGIN ISLANDS, BRITISH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COCOS (KEELING)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GREECE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MONACO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RÉUNION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VIRGIN ISLANDS, U.S.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CONGO, THE DEMOCRATIC REPUBLIC OF THE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SOUTH GEORGIA AND THE SOUTH SANDWICH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MOLDOVA,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ROMANIA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VIET NAM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CENTRAL AFRICAN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GUATEMALA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MONTENEGRO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VANUATU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MADAGASCAR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RUSSIAN FEDERATION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WALLIS AND FUTUNA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SWITZERLAND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GUINEA-BISSAU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MARSHALL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RWANDA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SAMOA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CÔTE D'IVOIRE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GUYANA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MACEDONIA, THE FORMER YUGOSLAV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SAUDI ARABIA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YEMEN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COOK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HONG KONG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SOLOMON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MAYOTTE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HEARD ISLAND AND MCDONALD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MYANMAR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SEYCHELLES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SOUTH AFRICA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CAMEROON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HONDURAS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MONGOLIA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ZAMBIA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CROATIA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MACAO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SWEDEN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ZIMBABWE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COLOMBIA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HAITI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NORTHERN MARIANA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SINGAPORE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COSTA RICA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HUNGARY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MARTINIQUE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SAINT HELENA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0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015222"/>
            <a:ext cx="8229600" cy="4181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Identity Type and ID Source Drop Downs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3650708"/>
              </p:ext>
            </p:extLst>
          </p:nvPr>
        </p:nvGraphicFramePr>
        <p:xfrm>
          <a:off x="1604772" y="2023110"/>
          <a:ext cx="5650993" cy="350523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50170"/>
                <a:gridCol w="3100823"/>
              </a:tblGrid>
              <a:tr h="25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Identification Document drop down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Identification Source drop down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Passport or U.S. Passport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Department of State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Permanent Resident Card or Alien Registration Receipt Card  (Form I-551)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United States Citizenship and Immigration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Foreign Passport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Country List </a:t>
                      </a:r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- See slide </a:t>
                      </a:r>
                      <a:r>
                        <a:rPr lang="en-US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Employment Authorization Document (Form I-766)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Homeland Security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 Driver’s License or ID Card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District of Columbia, All States List - </a:t>
                      </a:r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See Slide </a:t>
                      </a:r>
                      <a:r>
                        <a:rPr lang="en-US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9 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Government Issued ID Card (with photo)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Federal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Local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PIV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Federal Agency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Military ID or Draft Record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Military dependent’s ID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Coast Guard Mariner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Coast Guard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Global Entry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Customs and Border Protection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School ID (with Photo)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413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9547"/>
            <a:ext cx="8229600" cy="558209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Identity Source – DL States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4826229"/>
              </p:ext>
            </p:extLst>
          </p:nvPr>
        </p:nvGraphicFramePr>
        <p:xfrm>
          <a:off x="1755649" y="1591295"/>
          <a:ext cx="4937760" cy="422721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90873"/>
                <a:gridCol w="2646887"/>
              </a:tblGrid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Alaska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Mississippi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Alabama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Montana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Arkansas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Nebraska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American Samoa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Carolina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Arizona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Dakota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California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Hampshire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Colorado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Jersey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Connecticut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Mexico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District of Columbia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Nevada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Delaware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York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Florida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Ohio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Federated States of Micronesia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Oklahoma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Georgia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Oregon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Guam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Pennsylvania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Hawaii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Puerto Rico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Iowa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Palau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Idaho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Rhode Island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Illinois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South Carolina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Indiana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South Dakota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Kansas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Tennessee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Kentucky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Louisiana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Utah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Massachusetts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Virginia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Maryland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Virgin Islands (U.S.)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Vermont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Marshall Islands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Washington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Michigan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Wisconsin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Minnesota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West Virginia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Missouri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Wyoming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Mariana Islands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226314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Visit Tab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338" y="1035998"/>
            <a:ext cx="5383530" cy="5262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902140" y="1745231"/>
            <a:ext cx="3081841" cy="3844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accent6"/>
                </a:solidFill>
              </a:rPr>
              <a:t>Requestor creates the visit</a:t>
            </a:r>
          </a:p>
          <a:p>
            <a:r>
              <a:rPr lang="en-US" sz="1650" dirty="0"/>
              <a:t>Drop down information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Visit Location</a:t>
            </a:r>
          </a:p>
          <a:p>
            <a:pPr lvl="2"/>
            <a:r>
              <a:rPr lang="en-US" sz="1425" dirty="0"/>
              <a:t>See back-up slides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Center</a:t>
            </a:r>
          </a:p>
          <a:p>
            <a:pPr lvl="2"/>
            <a:r>
              <a:rPr lang="en-US" sz="1425" dirty="0"/>
              <a:t>See back-up slides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Visit Type</a:t>
            </a:r>
          </a:p>
          <a:p>
            <a:pPr lvl="2"/>
            <a:r>
              <a:rPr lang="en-US" sz="1425" dirty="0"/>
              <a:t>Visit </a:t>
            </a:r>
          </a:p>
          <a:p>
            <a:pPr lvl="2"/>
            <a:r>
              <a:rPr lang="en-US" sz="1425" dirty="0"/>
              <a:t>Special Event 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Escorted</a:t>
            </a:r>
          </a:p>
          <a:p>
            <a:pPr lvl="2"/>
            <a:r>
              <a:rPr lang="en-US" sz="1425" dirty="0"/>
              <a:t>No</a:t>
            </a:r>
          </a:p>
          <a:p>
            <a:pPr lvl="2"/>
            <a:r>
              <a:rPr lang="en-US" sz="1425" dirty="0"/>
              <a:t>Yes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Wireless Access</a:t>
            </a:r>
          </a:p>
          <a:p>
            <a:pPr lvl="2"/>
            <a:r>
              <a:rPr lang="en-US" sz="1425" dirty="0"/>
              <a:t>Yes – Default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Host DL# and DL State </a:t>
            </a:r>
          </a:p>
          <a:p>
            <a:pPr lvl="2"/>
            <a:r>
              <a:rPr lang="en-US" sz="1425" dirty="0"/>
              <a:t>AFRC Only </a:t>
            </a:r>
          </a:p>
        </p:txBody>
      </p:sp>
    </p:spTree>
    <p:extLst>
      <p:ext uri="{BB962C8B-B14F-4D97-AF65-F5344CB8AC3E}">
        <p14:creationId xmlns:p14="http://schemas.microsoft.com/office/powerpoint/2010/main" val="119075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6384" y="368046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Existing Visitor Search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36" y="1344236"/>
            <a:ext cx="5493188" cy="487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911596" y="2034035"/>
            <a:ext cx="3042347" cy="36855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6"/>
                </a:solidFill>
              </a:rPr>
              <a:t>Requester searches for existing visitors to add to visit</a:t>
            </a:r>
          </a:p>
          <a:p>
            <a:pPr lvl="1">
              <a:lnSpc>
                <a:spcPct val="7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Visitor Type</a:t>
            </a:r>
          </a:p>
          <a:p>
            <a:pPr lvl="2"/>
            <a:r>
              <a:rPr lang="en-US" sz="4800" dirty="0"/>
              <a:t>Visitor </a:t>
            </a:r>
          </a:p>
          <a:p>
            <a:pPr lvl="2"/>
            <a:r>
              <a:rPr lang="en-US" sz="4800" dirty="0"/>
              <a:t>Students </a:t>
            </a:r>
          </a:p>
          <a:p>
            <a:pPr lvl="2"/>
            <a:r>
              <a:rPr lang="en-US" sz="4800" dirty="0"/>
              <a:t>Minor</a:t>
            </a:r>
          </a:p>
          <a:p>
            <a:pPr lvl="2"/>
            <a:r>
              <a:rPr lang="en-US" sz="4800" dirty="0"/>
              <a:t>Construction </a:t>
            </a:r>
          </a:p>
          <a:p>
            <a:pPr lvl="2"/>
            <a:r>
              <a:rPr lang="en-US" sz="4800" dirty="0"/>
              <a:t>Day Construction </a:t>
            </a:r>
          </a:p>
          <a:p>
            <a:pPr lvl="2"/>
            <a:r>
              <a:rPr lang="en-US" sz="4800" dirty="0"/>
              <a:t>Delivery – Vendor </a:t>
            </a:r>
          </a:p>
          <a:p>
            <a:pPr lvl="2"/>
            <a:r>
              <a:rPr lang="en-US" sz="4800" dirty="0"/>
              <a:t>Support </a:t>
            </a:r>
          </a:p>
          <a:p>
            <a:pPr lvl="2"/>
            <a:r>
              <a:rPr lang="en-US" sz="4800" dirty="0"/>
              <a:t>Retiree </a:t>
            </a:r>
          </a:p>
          <a:p>
            <a:pPr lvl="2"/>
            <a:r>
              <a:rPr lang="en-US" sz="4800" dirty="0"/>
              <a:t>Retired Alumni </a:t>
            </a:r>
          </a:p>
          <a:p>
            <a:pPr lvl="2"/>
            <a:r>
              <a:rPr lang="en-US" sz="4800" dirty="0"/>
              <a:t>Former Astronaut </a:t>
            </a:r>
          </a:p>
          <a:p>
            <a:pPr lvl="2"/>
            <a:r>
              <a:rPr lang="en-US" sz="4800" dirty="0"/>
              <a:t>Suspended Driver</a:t>
            </a:r>
          </a:p>
          <a:p>
            <a:pPr lvl="2"/>
            <a:r>
              <a:rPr lang="en-US" sz="4800" dirty="0"/>
              <a:t>Limited Access </a:t>
            </a:r>
          </a:p>
          <a:p>
            <a:pPr lvl="2"/>
            <a:r>
              <a:rPr lang="en-US" sz="4800" dirty="0"/>
              <a:t>Employee</a:t>
            </a:r>
          </a:p>
          <a:p>
            <a:pPr lvl="1">
              <a:lnSpc>
                <a:spcPct val="70000"/>
              </a:lnSpc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Private Visitor</a:t>
            </a:r>
          </a:p>
          <a:p>
            <a:pPr lvl="2"/>
            <a:r>
              <a:rPr lang="en-US" sz="4800" dirty="0"/>
              <a:t>Yes</a:t>
            </a:r>
          </a:p>
          <a:p>
            <a:pPr lvl="2"/>
            <a:r>
              <a:rPr lang="en-US" sz="4800" dirty="0"/>
              <a:t>No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477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216694"/>
            <a:ext cx="7886700" cy="58163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New Visitor Search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9" y="1353877"/>
            <a:ext cx="4384839" cy="495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88587" y="1439624"/>
            <a:ext cx="4281678" cy="417707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If Visitor does not exist, the Requestor adds a new visitor to the system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Required fields: Last Name, First Name, Email, Citizenship Type, Visitor Type.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A link is then sent to the visitor to complete the rest of their information</a:t>
            </a:r>
          </a:p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Visitor Type</a:t>
            </a:r>
          </a:p>
          <a:p>
            <a:pPr lvl="1"/>
            <a:r>
              <a:rPr lang="en-US" sz="4200" dirty="0"/>
              <a:t>Visitor </a:t>
            </a:r>
          </a:p>
          <a:p>
            <a:pPr lvl="1"/>
            <a:r>
              <a:rPr lang="en-US" sz="4200" dirty="0"/>
              <a:t>Students </a:t>
            </a:r>
          </a:p>
          <a:p>
            <a:pPr lvl="1"/>
            <a:r>
              <a:rPr lang="en-US" sz="4200" dirty="0"/>
              <a:t>Minor</a:t>
            </a:r>
          </a:p>
          <a:p>
            <a:pPr lvl="1"/>
            <a:r>
              <a:rPr lang="en-US" sz="4200" dirty="0"/>
              <a:t>Construction </a:t>
            </a:r>
          </a:p>
          <a:p>
            <a:pPr lvl="1"/>
            <a:r>
              <a:rPr lang="en-US" sz="4200" dirty="0"/>
              <a:t>Day Construction </a:t>
            </a:r>
          </a:p>
          <a:p>
            <a:pPr lvl="1"/>
            <a:r>
              <a:rPr lang="en-US" sz="4200" dirty="0"/>
              <a:t>Delivery – Vendor </a:t>
            </a:r>
          </a:p>
          <a:p>
            <a:pPr lvl="1"/>
            <a:r>
              <a:rPr lang="en-US" sz="4200" dirty="0"/>
              <a:t>Support </a:t>
            </a:r>
          </a:p>
          <a:p>
            <a:pPr lvl="1"/>
            <a:r>
              <a:rPr lang="en-US" sz="4200" dirty="0"/>
              <a:t>Retiree </a:t>
            </a:r>
          </a:p>
          <a:p>
            <a:pPr lvl="1"/>
            <a:r>
              <a:rPr lang="en-US" sz="4200" dirty="0"/>
              <a:t>Retired Alumni </a:t>
            </a:r>
          </a:p>
          <a:p>
            <a:pPr lvl="1"/>
            <a:r>
              <a:rPr lang="en-US" sz="4200" dirty="0"/>
              <a:t>Former Astronaut </a:t>
            </a:r>
          </a:p>
          <a:p>
            <a:pPr lvl="1"/>
            <a:r>
              <a:rPr lang="en-US" sz="4200" dirty="0"/>
              <a:t>Suspended Driver</a:t>
            </a:r>
          </a:p>
          <a:p>
            <a:pPr lvl="1"/>
            <a:r>
              <a:rPr lang="en-US" sz="4200" dirty="0"/>
              <a:t>Limited Access </a:t>
            </a:r>
          </a:p>
          <a:p>
            <a:pPr lvl="1"/>
            <a:r>
              <a:rPr lang="en-US" sz="4200" dirty="0"/>
              <a:t>Employee</a:t>
            </a:r>
          </a:p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Citizenship Type</a:t>
            </a:r>
          </a:p>
          <a:p>
            <a:pPr lvl="1"/>
            <a:r>
              <a:rPr lang="en-US" sz="4200" dirty="0"/>
              <a:t>U.S. Citizen</a:t>
            </a:r>
          </a:p>
          <a:p>
            <a:pPr lvl="1"/>
            <a:r>
              <a:rPr lang="en-US" sz="4200" dirty="0"/>
              <a:t>Non-U.S. Citizen (If selected, Requestor is notified that FN cannot currently be entered through this system)</a:t>
            </a:r>
          </a:p>
          <a:p>
            <a:pPr lvl="1"/>
            <a:r>
              <a:rPr lang="en-US" sz="4200" dirty="0"/>
              <a:t>Lawful Permanent Resident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6173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22" y="180594"/>
            <a:ext cx="7886700" cy="58163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Recurring visit tab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53" y="1584198"/>
            <a:ext cx="7872043" cy="4395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46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656" y="217170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Group Import tab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1110996"/>
            <a:ext cx="7450074" cy="4786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75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78" y="144018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Access tab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16" y="1168146"/>
            <a:ext cx="7275624" cy="4601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530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DAEB539907C4C92DC98922C9383B5" ma:contentTypeVersion="0" ma:contentTypeDescription="Create a new document." ma:contentTypeScope="" ma:versionID="bf9d7dd770cc83938588b4bbfe5f23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EDFF6D-7BD9-4307-8A0B-5810F3975114}"/>
</file>

<file path=customXml/itemProps2.xml><?xml version="1.0" encoding="utf-8"?>
<ds:datastoreItem xmlns:ds="http://schemas.openxmlformats.org/officeDocument/2006/customXml" ds:itemID="{C66A0E79-C661-4EB9-BD39-7E901E852022}"/>
</file>

<file path=customXml/itemProps3.xml><?xml version="1.0" encoding="utf-8"?>
<ds:datastoreItem xmlns:ds="http://schemas.openxmlformats.org/officeDocument/2006/customXml" ds:itemID="{312885BC-C05D-402D-AF53-C8DF47860411}"/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1409</Words>
  <Application>Microsoft Macintosh PowerPoint</Application>
  <PresentationFormat>On-screen Show (4:3)</PresentationFormat>
  <Paragraphs>555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1_Office Theme</vt:lpstr>
      <vt:lpstr>Office Theme</vt:lpstr>
      <vt:lpstr>Self Service – Visit Creation</vt:lpstr>
      <vt:lpstr>PRA Link pop-up</vt:lpstr>
      <vt:lpstr>Privacy Policy link</vt:lpstr>
      <vt:lpstr>Visit Tab</vt:lpstr>
      <vt:lpstr>Existing Visitor Search</vt:lpstr>
      <vt:lpstr>New Visitor Search</vt:lpstr>
      <vt:lpstr>Recurring visit tab </vt:lpstr>
      <vt:lpstr>Group Import tab </vt:lpstr>
      <vt:lpstr>Access tab </vt:lpstr>
      <vt:lpstr>Access Justification tab </vt:lpstr>
      <vt:lpstr>Events tab</vt:lpstr>
      <vt:lpstr>Special Events Portal</vt:lpstr>
      <vt:lpstr>Terms of Service </vt:lpstr>
      <vt:lpstr>Events Search Screen</vt:lpstr>
      <vt:lpstr>Registration Screen</vt:lpstr>
      <vt:lpstr>Minor’s Registration Screen</vt:lpstr>
      <vt:lpstr>Visitor Invitation Portal</vt:lpstr>
      <vt:lpstr>Passcode entry</vt:lpstr>
      <vt:lpstr>Terms of Service </vt:lpstr>
      <vt:lpstr>Registration Screen</vt:lpstr>
      <vt:lpstr>Admin Side</vt:lpstr>
      <vt:lpstr>Access Management - Centers</vt:lpstr>
      <vt:lpstr>Access Management -Buildings</vt:lpstr>
      <vt:lpstr>Access Management –Access Areas</vt:lpstr>
      <vt:lpstr>Access Management –Roles</vt:lpstr>
      <vt:lpstr>Personnel - Identity</vt:lpstr>
      <vt:lpstr>Watchlist</vt:lpstr>
      <vt:lpstr>Visitor Search</vt:lpstr>
      <vt:lpstr>Visitor check-in</vt:lpstr>
      <vt:lpstr>Visitor check-out</vt:lpstr>
      <vt:lpstr>Kiosk</vt:lpstr>
      <vt:lpstr>PowerPoint Presentation</vt:lpstr>
      <vt:lpstr>PowerPoint Presentation</vt:lpstr>
      <vt:lpstr>PowerPoint Presentation</vt:lpstr>
      <vt:lpstr>Back up</vt:lpstr>
      <vt:lpstr>Center and Location Drop Down</vt:lpstr>
      <vt:lpstr>Birth and Citizenship Country drop downs</vt:lpstr>
      <vt:lpstr>Identity Type and ID Source Drop Downs</vt:lpstr>
      <vt:lpstr>Identity Source – DL States</vt:lpstr>
    </vt:vector>
  </TitlesOfParts>
  <Company>HPES ACES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Portal</dc:title>
  <dc:creator>Wachira, Margaret W (MSFC-IS60)[EAST]</dc:creator>
  <cp:lastModifiedBy>James Nicholas</cp:lastModifiedBy>
  <cp:revision>53</cp:revision>
  <dcterms:created xsi:type="dcterms:W3CDTF">2016-06-30T15:12:31Z</dcterms:created>
  <dcterms:modified xsi:type="dcterms:W3CDTF">2017-08-24T20:00:24Z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0x01010024FDAEB539907C4C92DC98922C9383B5</vt:lpwstr>
  </property>
</Properties>
</file>