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AF2"/>
    <a:srgbClr val="C9E6EF"/>
    <a:srgbClr val="C8E5EE"/>
    <a:srgbClr val="C9EBED"/>
    <a:srgbClr val="CCE5EA"/>
    <a:srgbClr val="D1E3E5"/>
    <a:srgbClr val="D2E4E4"/>
    <a:srgbClr val="D0E2E1"/>
    <a:srgbClr val="E3F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4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8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2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6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83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99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3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0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7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D9E3-B450-4C61-BE8C-5706ED3F605B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AF58A-090C-4BDD-8E51-77B1A17F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44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967" y="838200"/>
            <a:ext cx="9493984" cy="53817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01177" y="1452517"/>
            <a:ext cx="8926850" cy="3816429"/>
          </a:xfrm>
          <a:prstGeom prst="rect">
            <a:avLst/>
          </a:prstGeom>
          <a:solidFill>
            <a:srgbClr val="D2EAF2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1.  What is your primary purpose for flying?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1 - Leisure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2 - Business</a:t>
            </a:r>
          </a:p>
          <a:p>
            <a:endParaRPr lang="en-US" sz="1100" dirty="0" smtClean="0">
              <a:solidFill>
                <a:schemeClr val="bg1">
                  <a:lumMod val="50000"/>
                </a:schemeClr>
              </a:solidFill>
              <a:cs typeface="Courier New" panose="02070309020205020404" pitchFamily="49" charset="0"/>
            </a:endParaRPr>
          </a:p>
          <a:p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2.  How many roundtrips do you have every year? (within the United states, or internationally from the United States)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1 - None  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2 - 1 to 2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3 - 3 to 6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4 - 7 to 10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5 – 11 to 15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6 – 16 to 30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7 – Over 31</a:t>
            </a:r>
          </a:p>
          <a:p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 </a:t>
            </a:r>
          </a:p>
          <a:p>
            <a:pPr marL="228600" indent="-228600">
              <a:buAutoNum type="arabicPeriod" startAt="3"/>
            </a:pPr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Which security lane do you use most often?</a:t>
            </a:r>
          </a:p>
          <a:p>
            <a:pPr lvl="1"/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1 </a:t>
            </a:r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– Standard</a:t>
            </a:r>
          </a:p>
          <a:p>
            <a:pPr lvl="1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2 – TSA Pre✓® </a:t>
            </a:r>
            <a:endParaRPr lang="en-US" sz="1100" i="1" dirty="0">
              <a:solidFill>
                <a:schemeClr val="bg1">
                  <a:lumMod val="50000"/>
                </a:schemeClr>
              </a:solidFill>
              <a:cs typeface="Courier New" panose="02070309020205020404" pitchFamily="49" charset="0"/>
            </a:endParaRPr>
          </a:p>
          <a:p>
            <a:pPr marL="685800" lvl="1" indent="-228600">
              <a:buAutoNum type="arabicPeriod" startAt="3"/>
            </a:pPr>
            <a:endParaRPr lang="en-US" sz="1100" dirty="0" smtClean="0">
              <a:solidFill>
                <a:schemeClr val="bg1">
                  <a:lumMod val="50000"/>
                </a:schemeClr>
              </a:solidFill>
              <a:cs typeface="Courier New" panose="02070309020205020404" pitchFamily="49" charset="0"/>
            </a:endParaRPr>
          </a:p>
          <a:p>
            <a:pPr marL="228600" indent="-228600">
              <a:buAutoNum type="arabicPeriod" startAt="3"/>
            </a:pPr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How satisfied are you with the overall airport security experience? (Rank 1-5, 1 for Very Dissatisfied to 5 for Very Satisfied, 6 for N/A)</a:t>
            </a:r>
          </a:p>
          <a:p>
            <a:endParaRPr lang="en-US" sz="1100" dirty="0" smtClean="0">
              <a:solidFill>
                <a:schemeClr val="bg1">
                  <a:lumMod val="50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214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967" y="838200"/>
            <a:ext cx="9493984" cy="53817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5109" y="1457325"/>
            <a:ext cx="8953500" cy="3816429"/>
          </a:xfrm>
          <a:prstGeom prst="rect">
            <a:avLst/>
          </a:prstGeom>
          <a:solidFill>
            <a:srgbClr val="D2EAF2"/>
          </a:solidFill>
        </p:spPr>
        <p:txBody>
          <a:bodyPr wrap="square" rtlCol="0">
            <a:spAutoFit/>
          </a:bodyPr>
          <a:lstStyle/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 smtClean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  <a:p>
            <a:endParaRPr lang="en-US" sz="1100" dirty="0">
              <a:solidFill>
                <a:schemeClr val="bg1">
                  <a:lumMod val="65000"/>
                </a:schemeClr>
              </a:solidFill>
              <a:cs typeface="Courier New" panose="02070309020205020404" pitchFamily="49" charset="0"/>
            </a:endParaRPr>
          </a:p>
        </p:txBody>
      </p:sp>
      <p:pic>
        <p:nvPicPr>
          <p:cNvPr id="1026" name="Picture 1" descr="image00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8" t="16907" r="6300" b="60046"/>
          <a:stretch/>
        </p:blipFill>
        <p:spPr bwMode="auto">
          <a:xfrm>
            <a:off x="1675110" y="1457326"/>
            <a:ext cx="8876585" cy="121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832" t="61082" r="25493" b="17581"/>
          <a:stretch/>
        </p:blipFill>
        <p:spPr>
          <a:xfrm>
            <a:off x="1675108" y="2791381"/>
            <a:ext cx="6804838" cy="114831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64474" y="2812646"/>
            <a:ext cx="300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j-lt"/>
              </a:rPr>
              <a:t>5.</a:t>
            </a:r>
            <a:endParaRPr lang="en-US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7022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pplementary_x0020_Document xmlns="76584226-8572-45e2-8209-0c2fe0c33b0f">Screenshot</Supplementary_x0020_Document>
    <Day_x0020_Notice xmlns="76584226-8572-45e2-8209-0c2fe0c33b0f">N/A</Day_x0020_Notice>
    <Legacy xmlns="76584226-8572-45e2-8209-0c2fe0c33b0f">ROCIS</Legacy>
    <Type_x0020_of_x0020_Request xmlns="76584226-8572-45e2-8209-0c2fe0c33b0f">Revision</Type_x0020_of_x0020_Request>
    <Reviewer_x0020_comment xmlns="76584226-8572-45e2-8209-0c2fe0c33b0f" xsi:nil="true"/>
    <Program_x0020_Office xmlns="76584226-8572-45e2-8209-0c2fe0c33b0f">OIA</Program_x0020_Office>
    <Renewal_x0020_Year xmlns="76584226-8572-45e2-8209-0c2fe0c33b0f">FY17</Renewal_x0020_Year>
    <_dlc_DocId xmlns="dcc26ded-df53-40e4-b0ec-50f0378640d6">2MNXFYDWMX7Y-370726045-3210</_dlc_DocId>
    <_dlc_DocIdUrl xmlns="dcc26ded-df53-40e4-b0ec-50f0378640d6">
      <Url>https://office.ishare.tsa.dhs.gov/sites/oit/bmo/pra/_layouts/15/DocIdRedir.aspx?ID=2MNXFYDWMX7Y-370726045-3210</Url>
      <Description>2MNXFYDWMX7Y-370726045-3210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5A70512BCE3449A79538DB640DE740" ma:contentTypeVersion="16" ma:contentTypeDescription="Create a new document." ma:contentTypeScope="" ma:versionID="f0c1dbfafdca304bcb795c5a8f8ab574">
  <xsd:schema xmlns:xsd="http://www.w3.org/2001/XMLSchema" xmlns:xs="http://www.w3.org/2001/XMLSchema" xmlns:p="http://schemas.microsoft.com/office/2006/metadata/properties" xmlns:ns2="76584226-8572-45e2-8209-0c2fe0c33b0f" xmlns:ns3="dcc26ded-df53-40e4-b0ec-50f0378640d6" targetNamespace="http://schemas.microsoft.com/office/2006/metadata/properties" ma:root="true" ma:fieldsID="a84f0824ab0a143db3dc8f02fca2f8fa" ns2:_="" ns3:_="">
    <xsd:import namespace="76584226-8572-45e2-8209-0c2fe0c33b0f"/>
    <xsd:import namespace="dcc26ded-df53-40e4-b0ec-50f0378640d6"/>
    <xsd:element name="properties">
      <xsd:complexType>
        <xsd:sequence>
          <xsd:element name="documentManagement">
            <xsd:complexType>
              <xsd:all>
                <xsd:element ref="ns2:Renewal_x0020_Year" minOccurs="0"/>
                <xsd:element ref="ns2:Type_x0020_of_x0020_Request" minOccurs="0"/>
                <xsd:element ref="ns2:Supplementary_x0020_Document" minOccurs="0"/>
                <xsd:element ref="ns2:Day_x0020_Notice" minOccurs="0"/>
                <xsd:element ref="ns2:Reviewer_x0020_comment" minOccurs="0"/>
                <xsd:element ref="ns2:Program_x0020_Office" minOccurs="0"/>
                <xsd:element ref="ns2:Legacy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84226-8572-45e2-8209-0c2fe0c33b0f" elementFormDefault="qualified">
    <xsd:import namespace="http://schemas.microsoft.com/office/2006/documentManagement/types"/>
    <xsd:import namespace="http://schemas.microsoft.com/office/infopath/2007/PartnerControls"/>
    <xsd:element name="Renewal_x0020_Year" ma:index="1" nillable="true" ma:displayName="Collection Year" ma:default="N/A" ma:format="Dropdown" ma:internalName="Renewal_x0020_Year" ma:readOnly="false">
      <xsd:simpleType>
        <xsd:restriction base="dms:Choice">
          <xsd:enumeration value="FY15"/>
          <xsd:enumeration value="FY16"/>
          <xsd:enumeration value="FY17"/>
          <xsd:enumeration value="FY18"/>
          <xsd:enumeration value="N/A"/>
        </xsd:restriction>
      </xsd:simpleType>
    </xsd:element>
    <xsd:element name="Type_x0020_of_x0020_Request" ma:index="2" nillable="true" ma:displayName="Type of Request" ma:default="N/A" ma:format="Dropdown" ma:internalName="Type_x0020_of_x0020_Request" ma:readOnly="false">
      <xsd:simpleType>
        <xsd:restriction base="dms:Choice">
          <xsd:enumeration value="New"/>
          <xsd:enumeration value="Change"/>
          <xsd:enumeration value="Generic"/>
          <xsd:enumeration value="Extension"/>
          <xsd:enumeration value="Revision"/>
          <xsd:enumeration value="N/A"/>
        </xsd:restriction>
      </xsd:simpleType>
    </xsd:element>
    <xsd:element name="Supplementary_x0020_Document" ma:index="3" nillable="true" ma:displayName="Type of Document" ma:default="N/A" ma:format="Dropdown" ma:internalName="Supplementary_x0020_Document" ma:readOnly="false">
      <xsd:simpleType>
        <xsd:restriction base="dms:Choice">
          <xsd:enumeration value="Notice"/>
          <xsd:enumeration value="Supporting Statement"/>
          <xsd:enumeration value="Supplementary Documents"/>
          <xsd:enumeration value="Instructions"/>
          <xsd:enumeration value="Screenshot"/>
          <xsd:enumeration value="Generic Application"/>
          <xsd:enumeration value="Survey"/>
          <xsd:enumeration value="Federal Register Publication"/>
          <xsd:enumeration value="Comment"/>
          <xsd:enumeration value="N/A"/>
          <xsd:enumeration value="Other"/>
          <xsd:enumeration value="Instrument"/>
          <xsd:enumeration value="Instructions"/>
          <xsd:enumeration value="OMB NOA"/>
          <xsd:enumeration value="83C"/>
        </xsd:restriction>
      </xsd:simpleType>
    </xsd:element>
    <xsd:element name="Day_x0020_Notice" ma:index="4" nillable="true" ma:displayName="Day Notice" ma:default="N/A" ma:format="Dropdown" ma:internalName="Day_x0020_Notice" ma:readOnly="false">
      <xsd:simpleType>
        <xsd:restriction base="dms:Choice">
          <xsd:enumeration value="60 Day"/>
          <xsd:enumeration value="30 Day"/>
          <xsd:enumeration value="N/A"/>
        </xsd:restriction>
      </xsd:simpleType>
    </xsd:element>
    <xsd:element name="Reviewer_x0020_comment" ma:index="5" nillable="true" ma:displayName="Reviewer comment" ma:internalName="Reviewer_x0020_comment" ma:readOnly="false">
      <xsd:simpleType>
        <xsd:restriction base="dms:Text">
          <xsd:maxLength value="255"/>
        </xsd:restriction>
      </xsd:simpleType>
    </xsd:element>
    <xsd:element name="Program_x0020_Office" ma:index="6" nillable="true" ma:displayName="Program Office" ma:default="N/A" ma:format="Dropdown" ma:internalName="Program_x0020_Office" ma:readOnly="false">
      <xsd:simpleType>
        <xsd:union memberTypes="dms:Text">
          <xsd:simpleType>
            <xsd:restriction base="dms:Choice">
              <xsd:enumeration value="N/A"/>
              <xsd:enumeration value="OIA"/>
              <xsd:enumeration value="OSPIE"/>
              <xsd:enumeration value="OSO"/>
              <xsd:enumeration value="OLE/FAMS"/>
              <xsd:enumeration value="OIT"/>
              <xsd:enumeration value="OFO"/>
              <xsd:enumeration value="OHC"/>
            </xsd:restriction>
          </xsd:simpleType>
        </xsd:union>
      </xsd:simpleType>
    </xsd:element>
    <xsd:element name="Legacy" ma:index="7" nillable="true" ma:displayName="Other Action" ma:default="N/A" ma:format="Dropdown" ma:internalName="Legacy" ma:readOnly="false">
      <xsd:simpleType>
        <xsd:restriction base="dms:Choice">
          <xsd:enumeration value="Legacy"/>
          <xsd:enumeration value="ROCIS"/>
          <xsd:enumeration value="DHS Privacy"/>
          <xsd:enumeration value="N/A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26ded-df53-40e4-b0ec-50f0378640d6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8" ma:displayName="Projec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D3723F9-5C2B-4A52-989B-57B52E15B0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4A5B64-5AE6-4C84-8BC9-6C4E5D7E9950}">
  <ds:schemaRefs>
    <ds:schemaRef ds:uri="76584226-8572-45e2-8209-0c2fe0c33b0f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26ded-df53-40e4-b0ec-50f0378640d6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65E610F-A158-4F25-A60F-C536A1E90E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584226-8572-45e2-8209-0c2fe0c33b0f"/>
    <ds:schemaRef ds:uri="dcc26ded-df53-40e4-b0ec-50f0378640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37432CD-FF5D-4885-92B8-C47C939F01A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74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Walbridge, Anne</dc:creator>
  <cp:lastModifiedBy>Christina A. Walsh</cp:lastModifiedBy>
  <cp:revision>10</cp:revision>
  <dcterms:created xsi:type="dcterms:W3CDTF">2017-09-13T21:14:12Z</dcterms:created>
  <dcterms:modified xsi:type="dcterms:W3CDTF">2018-03-14T19:46:29Z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0x010100435A70512BCE3449A79538DB640DE740</vt:lpwstr>
  </property>
  <property fmtid="{D5CDD505-2E9C-101B-9397-08002B2CF9AE}" pid="3" name="_dlc_DocIdItemGuid">
    <vt:lpwstr>608cf785-dca1-4ed1-84c2-aaccec7ccf70</vt:lpwstr>
  </property>
</Properties>
</file>