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notesSlides/notesSlide8.xml" ContentType="application/vnd.openxmlformats-officedocument.presentationml.notesSlide+xml"/>
  <Override PartName="/ppt/tags/tag25.xml" ContentType="application/vnd.openxmlformats-officedocument.presentationml.tags+xml"/>
  <Override PartName="/ppt/notesSlides/notesSlide9.xml" ContentType="application/vnd.openxmlformats-officedocument.presentationml.notesSlide+xml"/>
  <Override PartName="/ppt/tags/tag26.xml" ContentType="application/vnd.openxmlformats-officedocument.presentationml.tags+xml"/>
  <Override PartName="/ppt/notesSlides/notesSlide10.xml" ContentType="application/vnd.openxmlformats-officedocument.presentationml.notesSlide+xml"/>
  <Override PartName="/ppt/tags/tag27.xml" ContentType="application/vnd.openxmlformats-officedocument.presentationml.tags+xml"/>
  <Override PartName="/ppt/notesSlides/notesSlide11.xml" ContentType="application/vnd.openxmlformats-officedocument.presentationml.notesSlide+xml"/>
  <Override PartName="/ppt/tags/tag28.xml" ContentType="application/vnd.openxmlformats-officedocument.presentationml.tags+xml"/>
  <Override PartName="/ppt/notesSlides/notesSlide12.xml" ContentType="application/vnd.openxmlformats-officedocument.presentationml.notesSlide+xml"/>
  <Override PartName="/ppt/tags/tag29.xml" ContentType="application/vnd.openxmlformats-officedocument.presentationml.tags+xml"/>
  <Override PartName="/ppt/notesSlides/notesSlide13.xml" ContentType="application/vnd.openxmlformats-officedocument.presentationml.notesSlide+xml"/>
  <Override PartName="/ppt/tags/tag30.xml" ContentType="application/vnd.openxmlformats-officedocument.presentationml.tags+xml"/>
  <Override PartName="/ppt/notesSlides/notesSlide14.xml" ContentType="application/vnd.openxmlformats-officedocument.presentationml.notesSlide+xml"/>
  <Override PartName="/ppt/tags/tag31.xml" ContentType="application/vnd.openxmlformats-officedocument.presentationml.tags+xml"/>
  <Override PartName="/ppt/notesSlides/notesSlide15.xml" ContentType="application/vnd.openxmlformats-officedocument.presentationml.notesSlide+xml"/>
  <Override PartName="/ppt/tags/tag32.xml" ContentType="application/vnd.openxmlformats-officedocument.presentationml.tags+xml"/>
  <Override PartName="/ppt/notesSlides/notesSlide16.xml" ContentType="application/vnd.openxmlformats-officedocument.presentationml.notesSlide+xml"/>
  <Override PartName="/ppt/tags/tag33.xml" ContentType="application/vnd.openxmlformats-officedocument.presentationml.tags+xml"/>
  <Override PartName="/ppt/notesSlides/notesSlide17.xml" ContentType="application/vnd.openxmlformats-officedocument.presentationml.notesSlide+xml"/>
  <Override PartName="/ppt/tags/tag34.xml" ContentType="application/vnd.openxmlformats-officedocument.presentationml.tags+xml"/>
  <Override PartName="/ppt/notesSlides/notesSlide18.xml" ContentType="application/vnd.openxmlformats-officedocument.presentationml.notesSlide+xml"/>
  <Override PartName="/ppt/tags/tag35.xml" ContentType="application/vnd.openxmlformats-officedocument.presentationml.tags+xml"/>
  <Override PartName="/ppt/notesSlides/notesSlide19.xml" ContentType="application/vnd.openxmlformats-officedocument.presentationml.notesSlide+xml"/>
  <Override PartName="/ppt/tags/tag36.xml" ContentType="application/vnd.openxmlformats-officedocument.presentationml.tags+xml"/>
  <Override PartName="/ppt/notesSlides/notesSlide20.xml" ContentType="application/vnd.openxmlformats-officedocument.presentationml.notesSlide+xml"/>
  <Override PartName="/ppt/tags/tag37.xml" ContentType="application/vnd.openxmlformats-officedocument.presentationml.tags+xml"/>
  <Override PartName="/ppt/notesSlides/notesSlide21.xml" ContentType="application/vnd.openxmlformats-officedocument.presentationml.notesSlide+xml"/>
  <Override PartName="/ppt/tags/tag38.xml" ContentType="application/vnd.openxmlformats-officedocument.presentationml.tags+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3">
  <p:sldMasterIdLst>
    <p:sldMasterId id="2147483850" r:id="rId5"/>
  </p:sldMasterIdLst>
  <p:notesMasterIdLst>
    <p:notesMasterId r:id="rId46"/>
  </p:notesMasterIdLst>
  <p:handoutMasterIdLst>
    <p:handoutMasterId r:id="rId47"/>
  </p:handoutMasterIdLst>
  <p:sldIdLst>
    <p:sldId id="465" r:id="rId6"/>
    <p:sldId id="555" r:id="rId7"/>
    <p:sldId id="607" r:id="rId8"/>
    <p:sldId id="606" r:id="rId9"/>
    <p:sldId id="605" r:id="rId10"/>
    <p:sldId id="608" r:id="rId11"/>
    <p:sldId id="592" r:id="rId12"/>
    <p:sldId id="593" r:id="rId13"/>
    <p:sldId id="575" r:id="rId14"/>
    <p:sldId id="587" r:id="rId15"/>
    <p:sldId id="588" r:id="rId16"/>
    <p:sldId id="576" r:id="rId17"/>
    <p:sldId id="596" r:id="rId18"/>
    <p:sldId id="595" r:id="rId19"/>
    <p:sldId id="578" r:id="rId20"/>
    <p:sldId id="583" r:id="rId21"/>
    <p:sldId id="580" r:id="rId22"/>
    <p:sldId id="581" r:id="rId23"/>
    <p:sldId id="582" r:id="rId24"/>
    <p:sldId id="584" r:id="rId25"/>
    <p:sldId id="585" r:id="rId26"/>
    <p:sldId id="586" r:id="rId27"/>
    <p:sldId id="589" r:id="rId28"/>
    <p:sldId id="604" r:id="rId29"/>
    <p:sldId id="600" r:id="rId30"/>
    <p:sldId id="602" r:id="rId31"/>
    <p:sldId id="598" r:id="rId32"/>
    <p:sldId id="603" r:id="rId33"/>
    <p:sldId id="599" r:id="rId34"/>
    <p:sldId id="601" r:id="rId35"/>
    <p:sldId id="597" r:id="rId36"/>
    <p:sldId id="563" r:id="rId37"/>
    <p:sldId id="564" r:id="rId38"/>
    <p:sldId id="565" r:id="rId39"/>
    <p:sldId id="567" r:id="rId40"/>
    <p:sldId id="568" r:id="rId41"/>
    <p:sldId id="569" r:id="rId42"/>
    <p:sldId id="571" r:id="rId43"/>
    <p:sldId id="572" r:id="rId44"/>
    <p:sldId id="610" r:id="rId45"/>
  </p:sldIdLst>
  <p:sldSz cx="9144000" cy="6858000" type="screen4x3"/>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D753D2A-871B-428D-931E-6B1A92B57853}">
          <p14:sldIdLst>
            <p14:sldId id="465"/>
            <p14:sldId id="555"/>
            <p14:sldId id="607"/>
            <p14:sldId id="606"/>
            <p14:sldId id="605"/>
            <p14:sldId id="608"/>
            <p14:sldId id="592"/>
            <p14:sldId id="593"/>
            <p14:sldId id="575"/>
            <p14:sldId id="587"/>
            <p14:sldId id="588"/>
            <p14:sldId id="576"/>
            <p14:sldId id="596"/>
            <p14:sldId id="595"/>
            <p14:sldId id="578"/>
            <p14:sldId id="583"/>
            <p14:sldId id="580"/>
            <p14:sldId id="581"/>
            <p14:sldId id="582"/>
            <p14:sldId id="584"/>
            <p14:sldId id="585"/>
            <p14:sldId id="586"/>
            <p14:sldId id="589"/>
            <p14:sldId id="604"/>
            <p14:sldId id="600"/>
            <p14:sldId id="602"/>
            <p14:sldId id="598"/>
            <p14:sldId id="603"/>
            <p14:sldId id="599"/>
            <p14:sldId id="601"/>
            <p14:sldId id="597"/>
            <p14:sldId id="563"/>
            <p14:sldId id="564"/>
            <p14:sldId id="565"/>
            <p14:sldId id="567"/>
            <p14:sldId id="568"/>
            <p14:sldId id="569"/>
            <p14:sldId id="571"/>
            <p14:sldId id="572"/>
            <p14:sldId id="610"/>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CCECFF"/>
    <a:srgbClr val="E61AEB"/>
    <a:srgbClr val="009900"/>
    <a:srgbClr val="FF9900"/>
    <a:srgbClr val="33CC33"/>
    <a:srgbClr val="3672B9"/>
    <a:srgbClr val="D9D9D9"/>
    <a:srgbClr val="CCFFCC"/>
    <a:srgbClr val="000066"/>
    <a:srgbClr val="00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412" autoAdjust="0"/>
    <p:restoredTop sz="94892" autoAdjust="0"/>
  </p:normalViewPr>
  <p:slideViewPr>
    <p:cSldViewPr>
      <p:cViewPr varScale="1">
        <p:scale>
          <a:sx n="61" d="100"/>
          <a:sy n="61" d="100"/>
        </p:scale>
        <p:origin x="34" y="451"/>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15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8" y="0"/>
            <a:ext cx="2972421" cy="46513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034" y="0"/>
            <a:ext cx="2972421" cy="465138"/>
          </a:xfrm>
          <a:prstGeom prst="rect">
            <a:avLst/>
          </a:prstGeom>
        </p:spPr>
        <p:txBody>
          <a:bodyPr vert="horz" lIns="91440" tIns="45720" rIns="91440" bIns="45720" rtlCol="0"/>
          <a:lstStyle>
            <a:lvl1pPr algn="r">
              <a:defRPr sz="1200"/>
            </a:lvl1pPr>
          </a:lstStyle>
          <a:p>
            <a:fld id="{B325AA5E-8AB0-4CBC-B8B0-8CEF9E0E80C9}" type="datetimeFigureOut">
              <a:rPr lang="en-US" smtClean="0"/>
              <a:t>5/15/2019</a:t>
            </a:fld>
            <a:endParaRPr lang="en-US" dirty="0"/>
          </a:p>
        </p:txBody>
      </p:sp>
      <p:sp>
        <p:nvSpPr>
          <p:cNvPr id="4" name="Footer Placeholder 3"/>
          <p:cNvSpPr>
            <a:spLocks noGrp="1"/>
          </p:cNvSpPr>
          <p:nvPr>
            <p:ph type="ftr" sz="quarter" idx="2"/>
          </p:nvPr>
        </p:nvSpPr>
        <p:spPr>
          <a:xfrm>
            <a:off x="8" y="8829675"/>
            <a:ext cx="2972421" cy="465138"/>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034" y="8829675"/>
            <a:ext cx="2972421" cy="465138"/>
          </a:xfrm>
          <a:prstGeom prst="rect">
            <a:avLst/>
          </a:prstGeom>
        </p:spPr>
        <p:txBody>
          <a:bodyPr vert="horz" lIns="91440" tIns="45720" rIns="91440" bIns="45720" rtlCol="0" anchor="b"/>
          <a:lstStyle>
            <a:lvl1pPr algn="r">
              <a:defRPr sz="1200"/>
            </a:lvl1pPr>
          </a:lstStyle>
          <a:p>
            <a:fld id="{9DCD088F-7C08-4182-ABBE-D399519E2571}" type="slidenum">
              <a:rPr lang="en-US" smtClean="0"/>
              <a:t>‹#›</a:t>
            </a:fld>
            <a:endParaRPr lang="en-US" dirty="0"/>
          </a:p>
        </p:txBody>
      </p:sp>
    </p:spTree>
    <p:extLst>
      <p:ext uri="{BB962C8B-B14F-4D97-AF65-F5344CB8AC3E}">
        <p14:creationId xmlns:p14="http://schemas.microsoft.com/office/powerpoint/2010/main" val="1564552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8"/>
            <a:ext cx="2971800" cy="466435"/>
          </a:xfrm>
          <a:prstGeom prst="rect">
            <a:avLst/>
          </a:prstGeom>
        </p:spPr>
        <p:txBody>
          <a:bodyPr vert="horz" lIns="92400" tIns="46200" rIns="92400" bIns="46200" rtlCol="0"/>
          <a:lstStyle>
            <a:lvl1pPr algn="l">
              <a:defRPr sz="1200"/>
            </a:lvl1pPr>
          </a:lstStyle>
          <a:p>
            <a:endParaRPr lang="en-US" dirty="0"/>
          </a:p>
        </p:txBody>
      </p:sp>
      <p:sp>
        <p:nvSpPr>
          <p:cNvPr id="3" name="Date Placeholder 2"/>
          <p:cNvSpPr>
            <a:spLocks noGrp="1"/>
          </p:cNvSpPr>
          <p:nvPr>
            <p:ph type="dt" idx="1"/>
          </p:nvPr>
        </p:nvSpPr>
        <p:spPr>
          <a:xfrm>
            <a:off x="3884613" y="8"/>
            <a:ext cx="2971800" cy="466435"/>
          </a:xfrm>
          <a:prstGeom prst="rect">
            <a:avLst/>
          </a:prstGeom>
        </p:spPr>
        <p:txBody>
          <a:bodyPr vert="horz" lIns="92400" tIns="46200" rIns="92400" bIns="46200" rtlCol="0"/>
          <a:lstStyle>
            <a:lvl1pPr algn="r">
              <a:defRPr sz="1200"/>
            </a:lvl1pPr>
          </a:lstStyle>
          <a:p>
            <a:fld id="{7D507B92-A8F7-429B-B037-004CB4DE4939}" type="datetimeFigureOut">
              <a:rPr lang="en-US" smtClean="0"/>
              <a:t>5/15/2019</a:t>
            </a:fld>
            <a:endParaRPr lang="en-US" dirty="0"/>
          </a:p>
        </p:txBody>
      </p:sp>
      <p:sp>
        <p:nvSpPr>
          <p:cNvPr id="4" name="Slide Image Placeholder 3"/>
          <p:cNvSpPr>
            <a:spLocks noGrp="1" noRot="1" noChangeAspect="1"/>
          </p:cNvSpPr>
          <p:nvPr>
            <p:ph type="sldImg" idx="2"/>
          </p:nvPr>
        </p:nvSpPr>
        <p:spPr>
          <a:xfrm>
            <a:off x="1336675" y="1162050"/>
            <a:ext cx="4184650" cy="3138488"/>
          </a:xfrm>
          <a:prstGeom prst="rect">
            <a:avLst/>
          </a:prstGeom>
          <a:noFill/>
          <a:ln w="12700">
            <a:solidFill>
              <a:prstClr val="black"/>
            </a:solidFill>
          </a:ln>
        </p:spPr>
        <p:txBody>
          <a:bodyPr vert="horz" lIns="92400" tIns="46200" rIns="92400" bIns="46200" rtlCol="0" anchor="ctr"/>
          <a:lstStyle/>
          <a:p>
            <a:endParaRPr lang="en-US" dirty="0"/>
          </a:p>
        </p:txBody>
      </p:sp>
      <p:sp>
        <p:nvSpPr>
          <p:cNvPr id="5" name="Notes Placeholder 4"/>
          <p:cNvSpPr>
            <a:spLocks noGrp="1"/>
          </p:cNvSpPr>
          <p:nvPr>
            <p:ph type="body" sz="quarter" idx="3"/>
          </p:nvPr>
        </p:nvSpPr>
        <p:spPr>
          <a:xfrm>
            <a:off x="685800" y="4473894"/>
            <a:ext cx="5486400" cy="3660458"/>
          </a:xfrm>
          <a:prstGeom prst="rect">
            <a:avLst/>
          </a:prstGeom>
        </p:spPr>
        <p:txBody>
          <a:bodyPr vert="horz" lIns="92400" tIns="46200" rIns="92400" bIns="4620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8"/>
            <a:ext cx="2971800" cy="466434"/>
          </a:xfrm>
          <a:prstGeom prst="rect">
            <a:avLst/>
          </a:prstGeom>
        </p:spPr>
        <p:txBody>
          <a:bodyPr vert="horz" lIns="92400" tIns="46200" rIns="92400" bIns="4620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829968"/>
            <a:ext cx="2971800" cy="466434"/>
          </a:xfrm>
          <a:prstGeom prst="rect">
            <a:avLst/>
          </a:prstGeom>
        </p:spPr>
        <p:txBody>
          <a:bodyPr vert="horz" lIns="92400" tIns="46200" rIns="92400" bIns="46200" rtlCol="0" anchor="b"/>
          <a:lstStyle>
            <a:lvl1pPr algn="r">
              <a:defRPr sz="1200"/>
            </a:lvl1pPr>
          </a:lstStyle>
          <a:p>
            <a:fld id="{66D90991-9899-4DCE-B1BC-291BD5D88A8C}" type="slidenum">
              <a:rPr lang="en-US" smtClean="0"/>
              <a:t>‹#›</a:t>
            </a:fld>
            <a:endParaRPr lang="en-US" dirty="0"/>
          </a:p>
        </p:txBody>
      </p:sp>
    </p:spTree>
    <p:extLst>
      <p:ext uri="{BB962C8B-B14F-4D97-AF65-F5344CB8AC3E}">
        <p14:creationId xmlns:p14="http://schemas.microsoft.com/office/powerpoint/2010/main" val="8394427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D90991-9899-4DCE-B1BC-291BD5D88A8C}" type="slidenum">
              <a:rPr lang="en-US" smtClean="0"/>
              <a:t>1</a:t>
            </a:fld>
            <a:endParaRPr lang="en-US" dirty="0"/>
          </a:p>
        </p:txBody>
      </p:sp>
    </p:spTree>
    <p:extLst>
      <p:ext uri="{BB962C8B-B14F-4D97-AF65-F5344CB8AC3E}">
        <p14:creationId xmlns:p14="http://schemas.microsoft.com/office/powerpoint/2010/main" val="6664340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66D90991-9899-4DCE-B1BC-291BD5D88A8C}" type="slidenum">
              <a:rPr lang="en-US" smtClean="0">
                <a:solidFill>
                  <a:prstClr val="black"/>
                </a:solidFill>
              </a:rPr>
              <a:pPr/>
              <a:t>27</a:t>
            </a:fld>
            <a:endParaRPr lang="en-US" dirty="0">
              <a:solidFill>
                <a:prstClr val="black"/>
              </a:solidFill>
            </a:endParaRPr>
          </a:p>
        </p:txBody>
      </p:sp>
    </p:spTree>
    <p:extLst>
      <p:ext uri="{BB962C8B-B14F-4D97-AF65-F5344CB8AC3E}">
        <p14:creationId xmlns:p14="http://schemas.microsoft.com/office/powerpoint/2010/main" val="6259381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66D90991-9899-4DCE-B1BC-291BD5D88A8C}" type="slidenum">
              <a:rPr lang="en-US" smtClean="0">
                <a:solidFill>
                  <a:prstClr val="black"/>
                </a:solidFill>
              </a:rPr>
              <a:pPr/>
              <a:t>28</a:t>
            </a:fld>
            <a:endParaRPr lang="en-US" dirty="0">
              <a:solidFill>
                <a:prstClr val="black"/>
              </a:solidFill>
            </a:endParaRPr>
          </a:p>
        </p:txBody>
      </p:sp>
    </p:spTree>
    <p:extLst>
      <p:ext uri="{BB962C8B-B14F-4D97-AF65-F5344CB8AC3E}">
        <p14:creationId xmlns:p14="http://schemas.microsoft.com/office/powerpoint/2010/main" val="4497091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66D90991-9899-4DCE-B1BC-291BD5D88A8C}" type="slidenum">
              <a:rPr lang="en-US" smtClean="0">
                <a:solidFill>
                  <a:prstClr val="black"/>
                </a:solidFill>
              </a:rPr>
              <a:pPr/>
              <a:t>29</a:t>
            </a:fld>
            <a:endParaRPr lang="en-US" dirty="0">
              <a:solidFill>
                <a:prstClr val="black"/>
              </a:solidFill>
            </a:endParaRPr>
          </a:p>
        </p:txBody>
      </p:sp>
    </p:spTree>
    <p:extLst>
      <p:ext uri="{BB962C8B-B14F-4D97-AF65-F5344CB8AC3E}">
        <p14:creationId xmlns:p14="http://schemas.microsoft.com/office/powerpoint/2010/main" val="40428245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66D90991-9899-4DCE-B1BC-291BD5D88A8C}" type="slidenum">
              <a:rPr lang="en-US" smtClean="0">
                <a:solidFill>
                  <a:prstClr val="black"/>
                </a:solidFill>
              </a:rPr>
              <a:pPr/>
              <a:t>30</a:t>
            </a:fld>
            <a:endParaRPr lang="en-US" dirty="0">
              <a:solidFill>
                <a:prstClr val="black"/>
              </a:solidFill>
            </a:endParaRPr>
          </a:p>
        </p:txBody>
      </p:sp>
    </p:spTree>
    <p:extLst>
      <p:ext uri="{BB962C8B-B14F-4D97-AF65-F5344CB8AC3E}">
        <p14:creationId xmlns:p14="http://schemas.microsoft.com/office/powerpoint/2010/main" val="1662451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66D90991-9899-4DCE-B1BC-291BD5D88A8C}" type="slidenum">
              <a:rPr lang="en-US" smtClean="0">
                <a:solidFill>
                  <a:prstClr val="black"/>
                </a:solidFill>
              </a:rPr>
              <a:pPr/>
              <a:t>31</a:t>
            </a:fld>
            <a:endParaRPr lang="en-US" dirty="0">
              <a:solidFill>
                <a:prstClr val="black"/>
              </a:solidFill>
            </a:endParaRPr>
          </a:p>
        </p:txBody>
      </p:sp>
    </p:spTree>
    <p:extLst>
      <p:ext uri="{BB962C8B-B14F-4D97-AF65-F5344CB8AC3E}">
        <p14:creationId xmlns:p14="http://schemas.microsoft.com/office/powerpoint/2010/main" val="32416258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66D90991-9899-4DCE-B1BC-291BD5D88A8C}" type="slidenum">
              <a:rPr lang="en-US" smtClean="0">
                <a:solidFill>
                  <a:prstClr val="black"/>
                </a:solidFill>
              </a:rPr>
              <a:pPr/>
              <a:t>32</a:t>
            </a:fld>
            <a:endParaRPr lang="en-US" dirty="0">
              <a:solidFill>
                <a:prstClr val="black"/>
              </a:solidFill>
            </a:endParaRPr>
          </a:p>
        </p:txBody>
      </p:sp>
    </p:spTree>
    <p:extLst>
      <p:ext uri="{BB962C8B-B14F-4D97-AF65-F5344CB8AC3E}">
        <p14:creationId xmlns:p14="http://schemas.microsoft.com/office/powerpoint/2010/main" val="40222354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66D90991-9899-4DCE-B1BC-291BD5D88A8C}" type="slidenum">
              <a:rPr lang="en-US" smtClean="0">
                <a:solidFill>
                  <a:prstClr val="black"/>
                </a:solidFill>
              </a:rPr>
              <a:pPr/>
              <a:t>33</a:t>
            </a:fld>
            <a:endParaRPr lang="en-US" dirty="0">
              <a:solidFill>
                <a:prstClr val="black"/>
              </a:solidFill>
            </a:endParaRPr>
          </a:p>
        </p:txBody>
      </p:sp>
    </p:spTree>
    <p:extLst>
      <p:ext uri="{BB962C8B-B14F-4D97-AF65-F5344CB8AC3E}">
        <p14:creationId xmlns:p14="http://schemas.microsoft.com/office/powerpoint/2010/main" val="42914179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66D90991-9899-4DCE-B1BC-291BD5D88A8C}" type="slidenum">
              <a:rPr lang="en-US" smtClean="0">
                <a:solidFill>
                  <a:prstClr val="black"/>
                </a:solidFill>
              </a:rPr>
              <a:pPr/>
              <a:t>34</a:t>
            </a:fld>
            <a:endParaRPr lang="en-US" dirty="0">
              <a:solidFill>
                <a:prstClr val="black"/>
              </a:solidFill>
            </a:endParaRPr>
          </a:p>
        </p:txBody>
      </p:sp>
    </p:spTree>
    <p:extLst>
      <p:ext uri="{BB962C8B-B14F-4D97-AF65-F5344CB8AC3E}">
        <p14:creationId xmlns:p14="http://schemas.microsoft.com/office/powerpoint/2010/main" val="8828974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66D90991-9899-4DCE-B1BC-291BD5D88A8C}" type="slidenum">
              <a:rPr lang="en-US" smtClean="0">
                <a:solidFill>
                  <a:prstClr val="black"/>
                </a:solidFill>
              </a:rPr>
              <a:pPr/>
              <a:t>35</a:t>
            </a:fld>
            <a:endParaRPr lang="en-US" dirty="0">
              <a:solidFill>
                <a:prstClr val="black"/>
              </a:solidFill>
            </a:endParaRPr>
          </a:p>
        </p:txBody>
      </p:sp>
    </p:spTree>
    <p:extLst>
      <p:ext uri="{BB962C8B-B14F-4D97-AF65-F5344CB8AC3E}">
        <p14:creationId xmlns:p14="http://schemas.microsoft.com/office/powerpoint/2010/main" val="24649174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66D90991-9899-4DCE-B1BC-291BD5D88A8C}" type="slidenum">
              <a:rPr lang="en-US" smtClean="0">
                <a:solidFill>
                  <a:prstClr val="black"/>
                </a:solidFill>
              </a:rPr>
              <a:pPr/>
              <a:t>36</a:t>
            </a:fld>
            <a:endParaRPr lang="en-US" dirty="0">
              <a:solidFill>
                <a:prstClr val="black"/>
              </a:solidFill>
            </a:endParaRPr>
          </a:p>
        </p:txBody>
      </p:sp>
    </p:spTree>
    <p:extLst>
      <p:ext uri="{BB962C8B-B14F-4D97-AF65-F5344CB8AC3E}">
        <p14:creationId xmlns:p14="http://schemas.microsoft.com/office/powerpoint/2010/main" val="40877330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66D90991-9899-4DCE-B1BC-291BD5D88A8C}" type="slidenum">
              <a:rPr lang="en-US" smtClean="0">
                <a:solidFill>
                  <a:prstClr val="black"/>
                </a:solidFill>
              </a:rPr>
              <a:pPr/>
              <a:t>2</a:t>
            </a:fld>
            <a:endParaRPr lang="en-US" dirty="0">
              <a:solidFill>
                <a:prstClr val="black"/>
              </a:solidFill>
            </a:endParaRPr>
          </a:p>
        </p:txBody>
      </p:sp>
    </p:spTree>
    <p:extLst>
      <p:ext uri="{BB962C8B-B14F-4D97-AF65-F5344CB8AC3E}">
        <p14:creationId xmlns:p14="http://schemas.microsoft.com/office/powerpoint/2010/main" val="38791112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66D90991-9899-4DCE-B1BC-291BD5D88A8C}" type="slidenum">
              <a:rPr lang="en-US" smtClean="0">
                <a:solidFill>
                  <a:prstClr val="black"/>
                </a:solidFill>
              </a:rPr>
              <a:pPr/>
              <a:t>37</a:t>
            </a:fld>
            <a:endParaRPr lang="en-US" dirty="0">
              <a:solidFill>
                <a:prstClr val="black"/>
              </a:solidFill>
            </a:endParaRPr>
          </a:p>
        </p:txBody>
      </p:sp>
    </p:spTree>
    <p:extLst>
      <p:ext uri="{BB962C8B-B14F-4D97-AF65-F5344CB8AC3E}">
        <p14:creationId xmlns:p14="http://schemas.microsoft.com/office/powerpoint/2010/main" val="12446575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66D90991-9899-4DCE-B1BC-291BD5D88A8C}" type="slidenum">
              <a:rPr lang="en-US" smtClean="0">
                <a:solidFill>
                  <a:prstClr val="black"/>
                </a:solidFill>
              </a:rPr>
              <a:pPr/>
              <a:t>38</a:t>
            </a:fld>
            <a:endParaRPr lang="en-US" dirty="0">
              <a:solidFill>
                <a:prstClr val="black"/>
              </a:solidFill>
            </a:endParaRPr>
          </a:p>
        </p:txBody>
      </p:sp>
    </p:spTree>
    <p:extLst>
      <p:ext uri="{BB962C8B-B14F-4D97-AF65-F5344CB8AC3E}">
        <p14:creationId xmlns:p14="http://schemas.microsoft.com/office/powerpoint/2010/main" val="855606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66D90991-9899-4DCE-B1BC-291BD5D88A8C}" type="slidenum">
              <a:rPr lang="en-US" smtClean="0">
                <a:solidFill>
                  <a:prstClr val="black"/>
                </a:solidFill>
              </a:rPr>
              <a:pPr/>
              <a:t>39</a:t>
            </a:fld>
            <a:endParaRPr lang="en-US" dirty="0">
              <a:solidFill>
                <a:prstClr val="black"/>
              </a:solidFill>
            </a:endParaRPr>
          </a:p>
        </p:txBody>
      </p:sp>
    </p:spTree>
    <p:extLst>
      <p:ext uri="{BB962C8B-B14F-4D97-AF65-F5344CB8AC3E}">
        <p14:creationId xmlns:p14="http://schemas.microsoft.com/office/powerpoint/2010/main" val="31785805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66D90991-9899-4DCE-B1BC-291BD5D88A8C}" type="slidenum">
              <a:rPr lang="en-US" smtClean="0">
                <a:solidFill>
                  <a:prstClr val="black"/>
                </a:solidFill>
              </a:rPr>
              <a:pPr/>
              <a:t>3</a:t>
            </a:fld>
            <a:endParaRPr lang="en-US" dirty="0">
              <a:solidFill>
                <a:prstClr val="black"/>
              </a:solidFill>
            </a:endParaRPr>
          </a:p>
        </p:txBody>
      </p:sp>
    </p:spTree>
    <p:extLst>
      <p:ext uri="{BB962C8B-B14F-4D97-AF65-F5344CB8AC3E}">
        <p14:creationId xmlns:p14="http://schemas.microsoft.com/office/powerpoint/2010/main" val="4049820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66D90991-9899-4DCE-B1BC-291BD5D88A8C}" type="slidenum">
              <a:rPr lang="en-US" smtClean="0">
                <a:solidFill>
                  <a:prstClr val="black"/>
                </a:solidFill>
              </a:rPr>
              <a:pPr/>
              <a:t>4</a:t>
            </a:fld>
            <a:endParaRPr lang="en-US" dirty="0">
              <a:solidFill>
                <a:prstClr val="black"/>
              </a:solidFill>
            </a:endParaRPr>
          </a:p>
        </p:txBody>
      </p:sp>
    </p:spTree>
    <p:extLst>
      <p:ext uri="{BB962C8B-B14F-4D97-AF65-F5344CB8AC3E}">
        <p14:creationId xmlns:p14="http://schemas.microsoft.com/office/powerpoint/2010/main" val="5692269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66D90991-9899-4DCE-B1BC-291BD5D88A8C}" type="slidenum">
              <a:rPr lang="en-US" smtClean="0">
                <a:solidFill>
                  <a:prstClr val="black"/>
                </a:solidFill>
              </a:rPr>
              <a:pPr/>
              <a:t>5</a:t>
            </a:fld>
            <a:endParaRPr lang="en-US" dirty="0">
              <a:solidFill>
                <a:prstClr val="black"/>
              </a:solidFill>
            </a:endParaRPr>
          </a:p>
        </p:txBody>
      </p:sp>
    </p:spTree>
    <p:extLst>
      <p:ext uri="{BB962C8B-B14F-4D97-AF65-F5344CB8AC3E}">
        <p14:creationId xmlns:p14="http://schemas.microsoft.com/office/powerpoint/2010/main" val="30462909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66D90991-9899-4DCE-B1BC-291BD5D88A8C}" type="slidenum">
              <a:rPr lang="en-US" smtClean="0">
                <a:solidFill>
                  <a:prstClr val="black"/>
                </a:solidFill>
              </a:rPr>
              <a:pPr/>
              <a:t>6</a:t>
            </a:fld>
            <a:endParaRPr lang="en-US" dirty="0">
              <a:solidFill>
                <a:prstClr val="black"/>
              </a:solidFill>
            </a:endParaRPr>
          </a:p>
        </p:txBody>
      </p:sp>
    </p:spTree>
    <p:extLst>
      <p:ext uri="{BB962C8B-B14F-4D97-AF65-F5344CB8AC3E}">
        <p14:creationId xmlns:p14="http://schemas.microsoft.com/office/powerpoint/2010/main" val="27462689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66D90991-9899-4DCE-B1BC-291BD5D88A8C}" type="slidenum">
              <a:rPr lang="en-US" smtClean="0">
                <a:solidFill>
                  <a:prstClr val="black"/>
                </a:solidFill>
              </a:rPr>
              <a:pPr/>
              <a:t>7</a:t>
            </a:fld>
            <a:endParaRPr lang="en-US" dirty="0">
              <a:solidFill>
                <a:prstClr val="black"/>
              </a:solidFill>
            </a:endParaRPr>
          </a:p>
        </p:txBody>
      </p:sp>
    </p:spTree>
    <p:extLst>
      <p:ext uri="{BB962C8B-B14F-4D97-AF65-F5344CB8AC3E}">
        <p14:creationId xmlns:p14="http://schemas.microsoft.com/office/powerpoint/2010/main" val="42377638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66D90991-9899-4DCE-B1BC-291BD5D88A8C}" type="slidenum">
              <a:rPr lang="en-US" smtClean="0">
                <a:solidFill>
                  <a:prstClr val="black"/>
                </a:solidFill>
              </a:rPr>
              <a:pPr/>
              <a:t>25</a:t>
            </a:fld>
            <a:endParaRPr lang="en-US" dirty="0">
              <a:solidFill>
                <a:prstClr val="black"/>
              </a:solidFill>
            </a:endParaRPr>
          </a:p>
        </p:txBody>
      </p:sp>
    </p:spTree>
    <p:extLst>
      <p:ext uri="{BB962C8B-B14F-4D97-AF65-F5344CB8AC3E}">
        <p14:creationId xmlns:p14="http://schemas.microsoft.com/office/powerpoint/2010/main" val="1209786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66D90991-9899-4DCE-B1BC-291BD5D88A8C}" type="slidenum">
              <a:rPr lang="en-US" smtClean="0">
                <a:solidFill>
                  <a:prstClr val="black"/>
                </a:solidFill>
              </a:rPr>
              <a:pPr/>
              <a:t>26</a:t>
            </a:fld>
            <a:endParaRPr lang="en-US" dirty="0">
              <a:solidFill>
                <a:prstClr val="black"/>
              </a:solidFill>
            </a:endParaRPr>
          </a:p>
        </p:txBody>
      </p:sp>
    </p:spTree>
    <p:extLst>
      <p:ext uri="{BB962C8B-B14F-4D97-AF65-F5344CB8AC3E}">
        <p14:creationId xmlns:p14="http://schemas.microsoft.com/office/powerpoint/2010/main" val="345445317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none" baseline="0"/>
            </a:lvl1pPr>
          </a:lstStyle>
          <a:p>
            <a:r>
              <a:rPr lang="en-US"/>
              <a:t>Click to edit Master title style</a:t>
            </a:r>
            <a:endParaRPr lang="en-US" dirty="0"/>
          </a:p>
        </p:txBody>
      </p:sp>
      <p:sp>
        <p:nvSpPr>
          <p:cNvPr id="3" name="Subtitle 2"/>
          <p:cNvSpPr>
            <a:spLocks noGrp="1"/>
          </p:cNvSpPr>
          <p:nvPr>
            <p:ph type="subTitle" idx="1"/>
          </p:nvPr>
        </p:nvSpPr>
        <p:spPr>
          <a:xfrm>
            <a:off x="685800" y="3505200"/>
            <a:ext cx="6400800" cy="8382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9EBE6C8-6828-44B8-9A9A-012A1281EA0F}" type="datetime1">
              <a:rPr lang="en-US" smtClean="0"/>
              <a:t>5/15/2019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2D03AE8-F8A7-4D71-A0AD-B9B205DE31D6}" type="slidenum">
              <a:rPr lang="en-US" smtClean="0"/>
              <a:t>‹#›</a:t>
            </a:fld>
            <a:endParaRPr lang="en-US" dirty="0"/>
          </a:p>
        </p:txBody>
      </p:sp>
      <p:cxnSp>
        <p:nvCxnSpPr>
          <p:cNvPr id="8" name="Straight Connector 7"/>
          <p:cNvCxnSpPr/>
          <p:nvPr/>
        </p:nvCxnSpPr>
        <p:spPr>
          <a:xfrm>
            <a:off x="685800" y="3398520"/>
            <a:ext cx="7848600" cy="1588"/>
          </a:xfrm>
          <a:prstGeom prst="line">
            <a:avLst/>
          </a:prstGeom>
          <a:ln w="190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pic>
        <p:nvPicPr>
          <p:cNvPr id="1026" name="Picture 2" descr="P:\Photographs\Budget\ferc_logo_1.75 transparent background.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1" y="5286388"/>
            <a:ext cx="1554480" cy="155448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203"/>
          <a:stretch/>
        </p:blipFill>
        <p:spPr bwMode="auto">
          <a:xfrm>
            <a:off x="7387545" y="5151120"/>
            <a:ext cx="1604055" cy="15544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7512208" cy="9906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DF59DBC-B2B6-4CFA-A737-283E5AFCF900}" type="datetime1">
              <a:rPr lang="en-US" smtClean="0"/>
              <a:t>5/15/2019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2D03AE8-F8A7-4D71-A0AD-B9B205DE31D6}" type="slidenum">
              <a:rPr lang="en-US" smtClean="0"/>
              <a:t>‹#›</a:t>
            </a:fld>
            <a:endParaRPr lang="en-US" dirty="0"/>
          </a:p>
        </p:txBody>
      </p:sp>
      <p:pic>
        <p:nvPicPr>
          <p:cNvPr id="7"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203"/>
          <a:stretch/>
        </p:blipFill>
        <p:spPr bwMode="auto">
          <a:xfrm>
            <a:off x="7969408" y="533400"/>
            <a:ext cx="1022192" cy="9906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8" name="Straight Connector 7"/>
          <p:cNvCxnSpPr/>
          <p:nvPr/>
        </p:nvCxnSpPr>
        <p:spPr>
          <a:xfrm>
            <a:off x="457200" y="1524000"/>
            <a:ext cx="7772400" cy="0"/>
          </a:xfrm>
          <a:prstGeom prst="line">
            <a:avLst/>
          </a:prstGeom>
          <a:ln w="190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57D9B86-20ED-458C-8A62-2CB981078D2A}" type="datetime1">
              <a:rPr lang="en-US" smtClean="0"/>
              <a:t>5/15/2019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2D03AE8-F8A7-4D71-A0AD-B9B205DE31D6}" type="slidenum">
              <a:rPr lang="en-US" smtClean="0"/>
              <a:t>‹#›</a:t>
            </a:fld>
            <a:endParaRPr lang="en-US" dirty="0"/>
          </a:p>
        </p:txBody>
      </p:sp>
      <p:pic>
        <p:nvPicPr>
          <p:cNvPr id="7"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203"/>
          <a:stretch/>
        </p:blipFill>
        <p:spPr bwMode="auto">
          <a:xfrm>
            <a:off x="7969408" y="533400"/>
            <a:ext cx="1022192" cy="9906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800"/>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atin typeface="Arial" panose="020B0604020202020204" pitchFamily="34" charset="0"/>
              </a:defRPr>
            </a:lvl1pPr>
          </a:lstStyle>
          <a:p>
            <a:fld id="{B27E49ED-B5AD-4912-9607-8587194E56B4}" type="datetime1">
              <a:rPr lang="en-US" smtClean="0"/>
              <a:t>5/15/2019</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atin typeface="Arial" panose="020B0604020202020204" pitchFamily="34" charset="0"/>
              </a:defRPr>
            </a:lvl1pPr>
          </a:lstStyle>
          <a:p>
            <a:endParaRPr lang="en-US" dirty="0"/>
          </a:p>
        </p:txBody>
      </p:sp>
      <p:sp>
        <p:nvSpPr>
          <p:cNvPr id="6" name="Slide Number Placeholder 5"/>
          <p:cNvSpPr>
            <a:spLocks noGrp="1"/>
          </p:cNvSpPr>
          <p:nvPr>
            <p:ph type="sldNum" sz="quarter" idx="12"/>
          </p:nvPr>
        </p:nvSpPr>
        <p:spPr/>
        <p:txBody>
          <a:bodyPr/>
          <a:lstStyle/>
          <a:p>
            <a:fld id="{74192564-B765-4ABB-A770-6990693C0628}" type="slidenum">
              <a:rPr lang="en-US" smtClean="0"/>
              <a:pPr/>
              <a:t>‹#›</a:t>
            </a:fld>
            <a:endParaRPr lang="en-US" dirty="0"/>
          </a:p>
        </p:txBody>
      </p:sp>
    </p:spTree>
    <p:extLst>
      <p:ext uri="{BB962C8B-B14F-4D97-AF65-F5344CB8AC3E}">
        <p14:creationId xmlns:p14="http://schemas.microsoft.com/office/powerpoint/2010/main" val="16079995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pic>
        <p:nvPicPr>
          <p:cNvPr id="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203"/>
          <a:stretch/>
        </p:blipFill>
        <p:spPr bwMode="auto">
          <a:xfrm>
            <a:off x="7969408" y="533400"/>
            <a:ext cx="1022192" cy="9906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57200" y="533400"/>
            <a:ext cx="7512208" cy="990600"/>
          </a:xfrm>
        </p:spPr>
        <p:txBody>
          <a:bodyPr/>
          <a:lstStyle/>
          <a:p>
            <a:r>
              <a:rPr lang="en-US"/>
              <a:t>Click to edit Master title style</a:t>
            </a:r>
            <a:endParaRPr lang="en-US" dirty="0"/>
          </a:p>
        </p:txBody>
      </p:sp>
      <p:sp>
        <p:nvSpPr>
          <p:cNvPr id="3" name="Content Placeholder 2"/>
          <p:cNvSpPr>
            <a:spLocks noGrp="1"/>
          </p:cNvSpPr>
          <p:nvPr>
            <p:ph idx="1"/>
          </p:nvPr>
        </p:nvSpPr>
        <p:spPr>
          <a:xfrm>
            <a:off x="457200" y="1600200"/>
            <a:ext cx="8229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1912045-5A6A-48F3-94EA-07E25BDD064A}" type="datetime1">
              <a:rPr lang="en-US" smtClean="0"/>
              <a:t>5/15/2019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2D03AE8-F8A7-4D71-A0AD-B9B205DE31D6}" type="slidenum">
              <a:rPr lang="en-US" smtClean="0"/>
              <a:t>‹#›</a:t>
            </a:fld>
            <a:endParaRPr lang="en-US" dirty="0"/>
          </a:p>
        </p:txBody>
      </p:sp>
      <p:cxnSp>
        <p:nvCxnSpPr>
          <p:cNvPr id="9" name="Straight Connector 8"/>
          <p:cNvCxnSpPr/>
          <p:nvPr/>
        </p:nvCxnSpPr>
        <p:spPr>
          <a:xfrm>
            <a:off x="457200" y="1524000"/>
            <a:ext cx="7772400" cy="0"/>
          </a:xfrm>
          <a:prstGeom prst="line">
            <a:avLst/>
          </a:prstGeom>
          <a:ln w="190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1" name="Text Placeholder 3"/>
          <p:cNvSpPr>
            <a:spLocks noGrp="1"/>
          </p:cNvSpPr>
          <p:nvPr>
            <p:ph type="body" sz="half" idx="2"/>
          </p:nvPr>
        </p:nvSpPr>
        <p:spPr>
          <a:xfrm>
            <a:off x="457200" y="6172199"/>
            <a:ext cx="8229600" cy="304801"/>
          </a:xfrm>
          <a:solidFill>
            <a:srgbClr val="00B050"/>
          </a:solidFill>
          <a:effectLst>
            <a:outerShdw blurRad="76200" dist="12700" dir="8100000" sy="-23000" kx="800400" algn="br" rotWithShape="0">
              <a:prstClr val="black">
                <a:alpha val="20000"/>
              </a:prstClr>
            </a:outerShdw>
          </a:effectLst>
        </p:spPr>
        <p:txBody>
          <a:bodyPr/>
          <a:lstStyle>
            <a:lvl1pPr marL="0" indent="0">
              <a:buNone/>
              <a:defRPr sz="1400" i="1">
                <a:solidFill>
                  <a:srgbClr val="00006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rgbClr val="003300">
            <a:alpha val="57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en-US"/>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33E2CBC-8BCA-4781-8CF3-BF100F944CC8}" type="datetime1">
              <a:rPr lang="en-US" smtClean="0"/>
              <a:t>5/15/2019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2D03AE8-F8A7-4D71-A0AD-B9B205DE31D6}" type="slidenum">
              <a:rPr lang="en-US" smtClean="0"/>
              <a:t>‹#›</a:t>
            </a:fld>
            <a:endParaRPr lang="en-US" dirty="0"/>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7512208" cy="9906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457200" y="1673352"/>
            <a:ext cx="4038600" cy="442264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73352"/>
            <a:ext cx="4038600" cy="442264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2556FFC-C438-48EE-BA6E-A17D38C6CF7F}" type="datetime1">
              <a:rPr lang="en-US" smtClean="0"/>
              <a:t>5/15/2019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2D03AE8-F8A7-4D71-A0AD-B9B205DE31D6}" type="slidenum">
              <a:rPr lang="en-US" smtClean="0"/>
              <a:t>‹#›</a:t>
            </a:fld>
            <a:endParaRPr lang="en-US" dirty="0"/>
          </a:p>
        </p:txBody>
      </p:sp>
      <p:pic>
        <p:nvPicPr>
          <p:cNvPr id="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203"/>
          <a:stretch/>
        </p:blipFill>
        <p:spPr bwMode="auto">
          <a:xfrm>
            <a:off x="7969408" y="533400"/>
            <a:ext cx="1022192" cy="9906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9" name="Straight Connector 8"/>
          <p:cNvCxnSpPr/>
          <p:nvPr/>
        </p:nvCxnSpPr>
        <p:spPr>
          <a:xfrm>
            <a:off x="457200" y="1524000"/>
            <a:ext cx="7772400" cy="0"/>
          </a:xfrm>
          <a:prstGeom prst="line">
            <a:avLst/>
          </a:prstGeom>
          <a:ln w="190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2" name="Text Placeholder 3"/>
          <p:cNvSpPr>
            <a:spLocks noGrp="1"/>
          </p:cNvSpPr>
          <p:nvPr>
            <p:ph type="body" sz="half" idx="13"/>
          </p:nvPr>
        </p:nvSpPr>
        <p:spPr>
          <a:xfrm>
            <a:off x="457200" y="6172199"/>
            <a:ext cx="8229600" cy="304801"/>
          </a:xfrm>
          <a:solidFill>
            <a:srgbClr val="00B050"/>
          </a:solidFill>
          <a:effectLst>
            <a:outerShdw blurRad="76200" dist="12700" dir="8100000" sy="-23000" kx="800400" algn="br" rotWithShape="0">
              <a:prstClr val="black">
                <a:alpha val="20000"/>
              </a:prstClr>
            </a:outerShdw>
          </a:effectLst>
        </p:spPr>
        <p:txBody>
          <a:bodyPr/>
          <a:lstStyle>
            <a:lvl1pPr marL="0" indent="0">
              <a:buNone/>
              <a:defRPr sz="1400" i="1">
                <a:solidFill>
                  <a:srgbClr val="00006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7512208" cy="9906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438400"/>
            <a:ext cx="3931920" cy="36115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54880" y="2438400"/>
            <a:ext cx="3931920" cy="36115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5D186F0-9220-408C-AF46-DE3B489C8C36}" type="datetime1">
              <a:rPr lang="en-US" smtClean="0"/>
              <a:t>5/15/2019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2D03AE8-F8A7-4D71-A0AD-B9B205DE31D6}" type="slidenum">
              <a:rPr lang="en-US" smtClean="0"/>
              <a:t>‹#›</a:t>
            </a:fld>
            <a:endParaRPr lang="en-US" dirty="0"/>
          </a:p>
        </p:txBody>
      </p:sp>
      <p:cxnSp>
        <p:nvCxnSpPr>
          <p:cNvPr id="11" name="Straight Connector 10"/>
          <p:cNvCxnSpPr/>
          <p:nvPr/>
        </p:nvCxnSpPr>
        <p:spPr>
          <a:xfrm flipH="1">
            <a:off x="4572000" y="1691640"/>
            <a:ext cx="794" cy="4358322"/>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pic>
        <p:nvPicPr>
          <p:cNvPr id="1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203"/>
          <a:stretch/>
        </p:blipFill>
        <p:spPr bwMode="auto">
          <a:xfrm>
            <a:off x="7969408" y="533400"/>
            <a:ext cx="1022192" cy="9906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3" name="Straight Connector 12"/>
          <p:cNvCxnSpPr/>
          <p:nvPr/>
        </p:nvCxnSpPr>
        <p:spPr>
          <a:xfrm>
            <a:off x="457200" y="1524000"/>
            <a:ext cx="7772400" cy="0"/>
          </a:xfrm>
          <a:prstGeom prst="line">
            <a:avLst/>
          </a:prstGeom>
          <a:ln w="190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5" name="Text Placeholder 3"/>
          <p:cNvSpPr>
            <a:spLocks noGrp="1"/>
          </p:cNvSpPr>
          <p:nvPr>
            <p:ph type="body" sz="half" idx="13"/>
          </p:nvPr>
        </p:nvSpPr>
        <p:spPr>
          <a:xfrm>
            <a:off x="457200" y="6172199"/>
            <a:ext cx="8229600" cy="304801"/>
          </a:xfrm>
          <a:solidFill>
            <a:srgbClr val="00B050"/>
          </a:solidFill>
          <a:effectLst>
            <a:outerShdw blurRad="76200" dist="12700" dir="8100000" sy="-23000" kx="800400" algn="br" rotWithShape="0">
              <a:prstClr val="black">
                <a:alpha val="20000"/>
              </a:prstClr>
            </a:outerShdw>
          </a:effectLst>
        </p:spPr>
        <p:txBody>
          <a:bodyPr/>
          <a:lstStyle>
            <a:lvl1pPr marL="0" indent="0">
              <a:buNone/>
              <a:defRPr sz="1400" i="1">
                <a:solidFill>
                  <a:srgbClr val="00006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7512208" cy="990600"/>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7A66DAF6-03F0-458F-B714-D36AE2211007}" type="datetime1">
              <a:rPr lang="en-US" smtClean="0"/>
              <a:t>5/15/2019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2D03AE8-F8A7-4D71-A0AD-B9B205DE31D6}" type="slidenum">
              <a:rPr lang="en-US" smtClean="0"/>
              <a:t>‹#›</a:t>
            </a:fld>
            <a:endParaRPr lang="en-US" dirty="0"/>
          </a:p>
        </p:txBody>
      </p:sp>
      <p:pic>
        <p:nvPicPr>
          <p:cNvPr id="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203"/>
          <a:stretch/>
        </p:blipFill>
        <p:spPr bwMode="auto">
          <a:xfrm>
            <a:off x="7969408" y="533400"/>
            <a:ext cx="1022192" cy="9906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7" name="Straight Connector 6"/>
          <p:cNvCxnSpPr/>
          <p:nvPr/>
        </p:nvCxnSpPr>
        <p:spPr>
          <a:xfrm>
            <a:off x="457200" y="1524000"/>
            <a:ext cx="7772400" cy="0"/>
          </a:xfrm>
          <a:prstGeom prst="line">
            <a:avLst/>
          </a:prstGeom>
          <a:ln w="190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9" name="Text Placeholder 3"/>
          <p:cNvSpPr>
            <a:spLocks noGrp="1"/>
          </p:cNvSpPr>
          <p:nvPr>
            <p:ph type="body" sz="half" idx="2"/>
          </p:nvPr>
        </p:nvSpPr>
        <p:spPr>
          <a:xfrm>
            <a:off x="457200" y="6172199"/>
            <a:ext cx="8229600" cy="304801"/>
          </a:xfrm>
          <a:solidFill>
            <a:srgbClr val="00B050"/>
          </a:solidFill>
          <a:effectLst>
            <a:outerShdw blurRad="76200" dist="12700" dir="8100000" sy="-23000" kx="800400" algn="br" rotWithShape="0">
              <a:prstClr val="black">
                <a:alpha val="20000"/>
              </a:prstClr>
            </a:outerShdw>
          </a:effectLst>
        </p:spPr>
        <p:txBody>
          <a:bodyPr/>
          <a:lstStyle>
            <a:lvl1pPr marL="0" indent="0">
              <a:buNone/>
              <a:defRPr sz="1400" i="1">
                <a:solidFill>
                  <a:srgbClr val="00006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4C0F444-EDDF-43E0-B758-45C7AFADBD7A}" type="datetime1">
              <a:rPr lang="en-US" smtClean="0"/>
              <a:t>5/15/2019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2D03AE8-F8A7-4D71-A0AD-B9B205DE31D6}" type="slidenum">
              <a:rPr lang="en-US" smtClean="0"/>
              <a:t>‹#›</a:t>
            </a:fld>
            <a:endParaRPr lang="en-US" dirty="0"/>
          </a:p>
        </p:txBody>
      </p:sp>
      <p:pic>
        <p:nvPicPr>
          <p:cNvPr id="5"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203"/>
          <a:stretch/>
        </p:blipFill>
        <p:spPr bwMode="auto">
          <a:xfrm>
            <a:off x="7969408" y="533400"/>
            <a:ext cx="1022192" cy="9906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 Placeholder 3"/>
          <p:cNvSpPr>
            <a:spLocks noGrp="1"/>
          </p:cNvSpPr>
          <p:nvPr>
            <p:ph type="body" sz="half" idx="2"/>
          </p:nvPr>
        </p:nvSpPr>
        <p:spPr>
          <a:xfrm>
            <a:off x="457200" y="6172199"/>
            <a:ext cx="8229600" cy="304801"/>
          </a:xfrm>
          <a:solidFill>
            <a:srgbClr val="00B050"/>
          </a:solidFill>
          <a:effectLst>
            <a:outerShdw blurRad="76200" dist="12700" dir="8100000" sy="-23000" kx="800400" algn="br" rotWithShape="0">
              <a:prstClr val="black">
                <a:alpha val="20000"/>
              </a:prstClr>
            </a:outerShdw>
          </a:effectLst>
        </p:spPr>
        <p:txBody>
          <a:bodyPr/>
          <a:lstStyle>
            <a:lvl1pPr marL="0" indent="0">
              <a:buNone/>
              <a:defRPr sz="1400" i="1">
                <a:solidFill>
                  <a:srgbClr val="00006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2971800" y="792080"/>
            <a:ext cx="5715000" cy="530392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1" y="2130553"/>
            <a:ext cx="2139696" cy="396544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EF91CBD-DD30-4464-8482-A610D4681C65}" type="datetime1">
              <a:rPr lang="en-US" smtClean="0"/>
              <a:t>5/15/2019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2D03AE8-F8A7-4D71-A0AD-B9B205DE31D6}" type="slidenum">
              <a:rPr lang="en-US" smtClean="0"/>
              <a:t>‹#›</a:t>
            </a:fld>
            <a:endParaRPr lang="en-US" dirty="0"/>
          </a:p>
        </p:txBody>
      </p:sp>
      <p:cxnSp>
        <p:nvCxnSpPr>
          <p:cNvPr id="9" name="Straight Connector 8"/>
          <p:cNvCxnSpPr/>
          <p:nvPr/>
        </p:nvCxnSpPr>
        <p:spPr>
          <a:xfrm rot="5400000">
            <a:off x="-13116" y="3580206"/>
            <a:ext cx="5577840" cy="1588"/>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pic>
        <p:nvPicPr>
          <p:cNvPr id="1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203"/>
          <a:stretch/>
        </p:blipFill>
        <p:spPr bwMode="auto">
          <a:xfrm>
            <a:off x="7969408" y="533400"/>
            <a:ext cx="1022192" cy="9906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p:cNvSpPr txBox="1"/>
          <p:nvPr/>
        </p:nvSpPr>
        <p:spPr>
          <a:xfrm>
            <a:off x="457200" y="6172200"/>
            <a:ext cx="8229600" cy="307777"/>
          </a:xfrm>
          <a:prstGeom prst="rect">
            <a:avLst/>
          </a:prstGeom>
          <a:solidFill>
            <a:srgbClr val="009900">
              <a:alpha val="60000"/>
            </a:srgbClr>
          </a:solidFill>
          <a:ln>
            <a:noFill/>
          </a:ln>
          <a:effectLst>
            <a:outerShdw blurRad="149987" dist="165100" dir="804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r>
              <a:rPr lang="en-US" sz="1400" i="1" dirty="0">
                <a:solidFill>
                  <a:srgbClr val="002060"/>
                </a:solidFill>
                <a:latin typeface="+mj-lt"/>
              </a:rPr>
              <a:t>Concept.</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p:cNvSpPr>
          <p:nvPr>
            <p:ph type="pic" idx="1"/>
          </p:nvPr>
        </p:nvSpPr>
        <p:spPr>
          <a:xfrm>
            <a:off x="2858610" y="838201"/>
            <a:ext cx="5828190" cy="5257799"/>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457200" y="2133600"/>
            <a:ext cx="2139696" cy="39624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E76BC23-9BE9-4ADB-B337-29CFF574F087}" type="datetime1">
              <a:rPr lang="en-US" smtClean="0"/>
              <a:t>5/15/2019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2D03AE8-F8A7-4D71-A0AD-B9B205DE31D6}" type="slidenum">
              <a:rPr lang="en-US" smtClean="0"/>
              <a:t>‹#›</a:t>
            </a:fld>
            <a:endParaRPr lang="en-US" dirty="0"/>
          </a:p>
        </p:txBody>
      </p:sp>
      <p:pic>
        <p:nvPicPr>
          <p:cNvPr id="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203"/>
          <a:stretch/>
        </p:blipFill>
        <p:spPr bwMode="auto">
          <a:xfrm>
            <a:off x="7969408" y="533400"/>
            <a:ext cx="1022192" cy="9906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 Placeholder 3"/>
          <p:cNvSpPr>
            <a:spLocks noGrp="1"/>
          </p:cNvSpPr>
          <p:nvPr>
            <p:ph type="body" sz="half" idx="13"/>
          </p:nvPr>
        </p:nvSpPr>
        <p:spPr>
          <a:xfrm>
            <a:off x="457200" y="6172199"/>
            <a:ext cx="8229600" cy="304801"/>
          </a:xfrm>
          <a:solidFill>
            <a:srgbClr val="00B050"/>
          </a:solidFill>
          <a:effectLst>
            <a:outerShdw blurRad="76200" dist="12700" dir="8100000" sy="-23000" kx="800400" algn="br" rotWithShape="0">
              <a:prstClr val="black">
                <a:alpha val="20000"/>
              </a:prstClr>
            </a:outerShdw>
          </a:effectLst>
        </p:spPr>
        <p:txBody>
          <a:bodyPr/>
          <a:lstStyle>
            <a:lvl1pPr marL="0" indent="0">
              <a:buNone/>
              <a:defRPr sz="1400" i="1">
                <a:solidFill>
                  <a:srgbClr val="00006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p:nvSpPr>
        <p:spPr>
          <a:xfrm>
            <a:off x="0" y="0"/>
            <a:ext cx="9144000" cy="3657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p:cNvSpPr>
            <a:spLocks noGrp="1"/>
          </p:cNvSpPr>
          <p:nvPr>
            <p:ph type="dt" sz="half" idx="2"/>
          </p:nvPr>
        </p:nvSpPr>
        <p:spPr>
          <a:xfrm>
            <a:off x="457200" y="18288"/>
            <a:ext cx="2895600" cy="329184"/>
          </a:xfrm>
          <a:prstGeom prst="rect">
            <a:avLst/>
          </a:prstGeom>
        </p:spPr>
        <p:txBody>
          <a:bodyPr vert="horz" lIns="91440" tIns="45720" rIns="91440" bIns="45720" rtlCol="0" anchor="ctr"/>
          <a:lstStyle>
            <a:lvl1pPr algn="l">
              <a:defRPr sz="1200">
                <a:solidFill>
                  <a:srgbClr val="FFFFFF"/>
                </a:solidFill>
              </a:defRPr>
            </a:lvl1pPr>
          </a:lstStyle>
          <a:p>
            <a:fld id="{73A08392-381B-4AD6-827A-951F4328A60B}" type="datetime1">
              <a:rPr lang="en-US" smtClean="0"/>
              <a:t>5/15/2019</a:t>
            </a:fld>
            <a:endParaRPr lang="en-US" dirty="0"/>
          </a:p>
        </p:txBody>
      </p:sp>
      <p:sp>
        <p:nvSpPr>
          <p:cNvPr id="5" name="Footer Placeholder 4"/>
          <p:cNvSpPr>
            <a:spLocks noGrp="1"/>
          </p:cNvSpPr>
          <p:nvPr>
            <p:ph type="ftr" sz="quarter" idx="3"/>
          </p:nvPr>
        </p:nvSpPr>
        <p:spPr>
          <a:xfrm>
            <a:off x="3429000" y="18288"/>
            <a:ext cx="4114800" cy="329184"/>
          </a:xfrm>
          <a:prstGeom prst="rect">
            <a:avLst/>
          </a:prstGeom>
        </p:spPr>
        <p:txBody>
          <a:bodyPr vert="horz" lIns="91440" tIns="45720" rIns="91440" bIns="45720" rtlCol="0" anchor="ctr"/>
          <a:lstStyle>
            <a:lvl1pPr algn="ctr">
              <a:defRPr sz="1200">
                <a:solidFill>
                  <a:srgbClr val="FFFFFF"/>
                </a:solidFill>
              </a:defRPr>
            </a:lvl1pPr>
          </a:lstStyle>
          <a:p>
            <a:endParaRPr lang="en-US" dirty="0"/>
          </a:p>
        </p:txBody>
      </p:sp>
      <p:sp>
        <p:nvSpPr>
          <p:cNvPr id="6" name="Slide Number Placeholder 5"/>
          <p:cNvSpPr>
            <a:spLocks noGrp="1"/>
          </p:cNvSpPr>
          <p:nvPr>
            <p:ph type="sldNum" sz="quarter" idx="4"/>
          </p:nvPr>
        </p:nvSpPr>
        <p:spPr>
          <a:xfrm>
            <a:off x="7620000" y="18288"/>
            <a:ext cx="1066800" cy="329184"/>
          </a:xfrm>
          <a:prstGeom prst="rect">
            <a:avLst/>
          </a:prstGeom>
        </p:spPr>
        <p:txBody>
          <a:bodyPr vert="horz" lIns="91440" tIns="45720" rIns="91440" bIns="45720" rtlCol="0" anchor="ctr"/>
          <a:lstStyle>
            <a:lvl1pPr algn="l">
              <a:defRPr sz="1400" b="1">
                <a:solidFill>
                  <a:srgbClr val="FFFFFF"/>
                </a:solidFill>
              </a:defRPr>
            </a:lvl1pPr>
          </a:lstStyle>
          <a:p>
            <a:fld id="{62D03AE8-F8A7-4D71-A0AD-B9B205DE31D6}"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851" r:id="rId1"/>
    <p:sldLayoutId id="2147483852" r:id="rId2"/>
    <p:sldLayoutId id="2147483853" r:id="rId3"/>
    <p:sldLayoutId id="2147483854" r:id="rId4"/>
    <p:sldLayoutId id="2147483855" r:id="rId5"/>
    <p:sldLayoutId id="2147483856" r:id="rId6"/>
    <p:sldLayoutId id="2147483857" r:id="rId7"/>
    <p:sldLayoutId id="2147483858" r:id="rId8"/>
    <p:sldLayoutId id="2147483859" r:id="rId9"/>
    <p:sldLayoutId id="2147483860" r:id="rId10"/>
    <p:sldLayoutId id="2147483861" r:id="rId11"/>
    <p:sldLayoutId id="2147483875" r:id="rId12"/>
  </p:sldLayoutIdLst>
  <p:hf hdr="0" ftr="0" dt="0"/>
  <p:txStyles>
    <p:titleStyle>
      <a:lvl1pPr algn="l" defTabSz="914400" rtl="0" eaLnBrk="1" latinLnBrk="0" hangingPunct="1">
        <a:spcBef>
          <a:spcPct val="0"/>
        </a:spcBef>
        <a:buNone/>
        <a:defRPr sz="4000" kern="1200" spc="-100" baseline="0">
          <a:solidFill>
            <a:schemeClr val="tx1"/>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0000"/>
        <a:buFont typeface="Wingdings" panose="05000000000000000000" pitchFamily="2" charset="2"/>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Symbol" panose="05050102010706020507" pitchFamily="18" charset="2"/>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Wingdings" panose="05000000000000000000" pitchFamily="2" charset="2"/>
        <a:buChar char="Ø"/>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Wingdings" panose="05000000000000000000" pitchFamily="2" charset="2"/>
        <a:buChar char="v"/>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2" Type="http://schemas.microsoft.com/office/2007/relationships/media" Target="../media/media10.m4a"/><Relationship Id="rId1" Type="http://schemas.openxmlformats.org/officeDocument/2006/relationships/tags" Target="../tags/tag9.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audio" Target="../media/media11.m4a"/><Relationship Id="rId2" Type="http://schemas.microsoft.com/office/2007/relationships/media" Target="../media/media11.m4a"/><Relationship Id="rId1" Type="http://schemas.openxmlformats.org/officeDocument/2006/relationships/tags" Target="../tags/tag10.xml"/><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audio" Target="../media/media12.m4a"/><Relationship Id="rId7" Type="http://schemas.openxmlformats.org/officeDocument/2006/relationships/image" Target="../media/image4.png"/><Relationship Id="rId2" Type="http://schemas.microsoft.com/office/2007/relationships/media" Target="../media/media12.m4a"/><Relationship Id="rId1" Type="http://schemas.openxmlformats.org/officeDocument/2006/relationships/tags" Target="../tags/tag1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audio" Target="../media/media13.m4a"/><Relationship Id="rId2" Type="http://schemas.microsoft.com/office/2007/relationships/media" Target="../media/media13.m4a"/><Relationship Id="rId1" Type="http://schemas.openxmlformats.org/officeDocument/2006/relationships/tags" Target="../tags/tag12.xml"/><Relationship Id="rId6" Type="http://schemas.openxmlformats.org/officeDocument/2006/relationships/image" Target="../media/image4.png"/><Relationship Id="rId5" Type="http://schemas.openxmlformats.org/officeDocument/2006/relationships/image" Target="../media/image9.png"/><Relationship Id="rId4"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audio" Target="../media/media14.m4a"/><Relationship Id="rId7" Type="http://schemas.openxmlformats.org/officeDocument/2006/relationships/image" Target="../media/image4.png"/><Relationship Id="rId2" Type="http://schemas.microsoft.com/office/2007/relationships/media" Target="../media/media14.m4a"/><Relationship Id="rId1" Type="http://schemas.openxmlformats.org/officeDocument/2006/relationships/tags" Target="../tags/tag1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audio" Target="../media/media15.m4a"/><Relationship Id="rId2" Type="http://schemas.microsoft.com/office/2007/relationships/media" Target="../media/media15.m4a"/><Relationship Id="rId1" Type="http://schemas.openxmlformats.org/officeDocument/2006/relationships/tags" Target="../tags/tag14.xml"/><Relationship Id="rId6" Type="http://schemas.openxmlformats.org/officeDocument/2006/relationships/image" Target="../media/image4.png"/><Relationship Id="rId5" Type="http://schemas.openxmlformats.org/officeDocument/2006/relationships/image" Target="../media/image11.png"/><Relationship Id="rId4"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audio" Target="../media/media16.m4a"/><Relationship Id="rId2" Type="http://schemas.microsoft.com/office/2007/relationships/media" Target="../media/media16.m4a"/><Relationship Id="rId1" Type="http://schemas.openxmlformats.org/officeDocument/2006/relationships/tags" Target="../tags/tag15.xml"/><Relationship Id="rId6" Type="http://schemas.openxmlformats.org/officeDocument/2006/relationships/image" Target="../media/image4.png"/><Relationship Id="rId5" Type="http://schemas.openxmlformats.org/officeDocument/2006/relationships/image" Target="../media/image12.png"/><Relationship Id="rId4"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audio" Target="../media/media17.m4a"/><Relationship Id="rId2" Type="http://schemas.microsoft.com/office/2007/relationships/media" Target="../media/media17.m4a"/><Relationship Id="rId1" Type="http://schemas.openxmlformats.org/officeDocument/2006/relationships/tags" Target="../tags/tag16.xml"/><Relationship Id="rId6" Type="http://schemas.openxmlformats.org/officeDocument/2006/relationships/image" Target="../media/image4.png"/><Relationship Id="rId5" Type="http://schemas.openxmlformats.org/officeDocument/2006/relationships/image" Target="../media/image13.png"/><Relationship Id="rId4"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audio" Target="../media/media18.m4a"/><Relationship Id="rId2" Type="http://schemas.microsoft.com/office/2007/relationships/media" Target="../media/media18.m4a"/><Relationship Id="rId1" Type="http://schemas.openxmlformats.org/officeDocument/2006/relationships/tags" Target="../tags/tag17.xml"/><Relationship Id="rId6" Type="http://schemas.openxmlformats.org/officeDocument/2006/relationships/image" Target="../media/image4.png"/><Relationship Id="rId5" Type="http://schemas.openxmlformats.org/officeDocument/2006/relationships/image" Target="../media/image14.png"/><Relationship Id="rId4"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audio" Target="../media/media19.m4a"/><Relationship Id="rId2" Type="http://schemas.microsoft.com/office/2007/relationships/media" Target="../media/media19.m4a"/><Relationship Id="rId1" Type="http://schemas.openxmlformats.org/officeDocument/2006/relationships/tags" Target="../tags/tag18.xml"/><Relationship Id="rId6" Type="http://schemas.openxmlformats.org/officeDocument/2006/relationships/image" Target="../media/image4.png"/><Relationship Id="rId5" Type="http://schemas.openxmlformats.org/officeDocument/2006/relationships/image" Target="../media/image15.png"/><Relationship Id="rId4"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2" Type="http://schemas.microsoft.com/office/2007/relationships/media" Target="../media/media2.m4a"/><Relationship Id="rId1" Type="http://schemas.openxmlformats.org/officeDocument/2006/relationships/tags" Target="../tags/tag1.xml"/><Relationship Id="rId6" Type="http://schemas.openxmlformats.org/officeDocument/2006/relationships/image" Target="../media/image4.png"/><Relationship Id="rId5" Type="http://schemas.openxmlformats.org/officeDocument/2006/relationships/notesSlide" Target="../notesSlides/notesSlide2.xml"/><Relationship Id="rId4"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audio" Target="../media/media20.m4a"/><Relationship Id="rId2" Type="http://schemas.microsoft.com/office/2007/relationships/media" Target="../media/media20.m4a"/><Relationship Id="rId1" Type="http://schemas.openxmlformats.org/officeDocument/2006/relationships/tags" Target="../tags/tag19.xml"/><Relationship Id="rId6" Type="http://schemas.openxmlformats.org/officeDocument/2006/relationships/image" Target="../media/image4.png"/><Relationship Id="rId5" Type="http://schemas.openxmlformats.org/officeDocument/2006/relationships/image" Target="../media/image16.png"/><Relationship Id="rId4"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audio" Target="../media/media21.m4a"/><Relationship Id="rId2" Type="http://schemas.microsoft.com/office/2007/relationships/media" Target="../media/media21.m4a"/><Relationship Id="rId1" Type="http://schemas.openxmlformats.org/officeDocument/2006/relationships/tags" Target="../tags/tag20.xml"/><Relationship Id="rId6" Type="http://schemas.openxmlformats.org/officeDocument/2006/relationships/image" Target="../media/image4.png"/><Relationship Id="rId5" Type="http://schemas.openxmlformats.org/officeDocument/2006/relationships/image" Target="../media/image17.png"/><Relationship Id="rId4"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audio" Target="../media/media22.m4a"/><Relationship Id="rId2" Type="http://schemas.microsoft.com/office/2007/relationships/media" Target="../media/media22.m4a"/><Relationship Id="rId1" Type="http://schemas.openxmlformats.org/officeDocument/2006/relationships/tags" Target="../tags/tag21.xml"/><Relationship Id="rId6" Type="http://schemas.openxmlformats.org/officeDocument/2006/relationships/image" Target="../media/image4.png"/><Relationship Id="rId5" Type="http://schemas.openxmlformats.org/officeDocument/2006/relationships/image" Target="../media/image18.png"/><Relationship Id="rId4"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audio" Target="../media/media23.m4a"/><Relationship Id="rId2" Type="http://schemas.microsoft.com/office/2007/relationships/media" Target="../media/media23.m4a"/><Relationship Id="rId1" Type="http://schemas.openxmlformats.org/officeDocument/2006/relationships/tags" Target="../tags/tag22.xml"/><Relationship Id="rId6" Type="http://schemas.openxmlformats.org/officeDocument/2006/relationships/image" Target="../media/image4.png"/><Relationship Id="rId5" Type="http://schemas.openxmlformats.org/officeDocument/2006/relationships/image" Target="../media/image19.png"/><Relationship Id="rId4"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audio" Target="../media/media24.m4a"/><Relationship Id="rId2" Type="http://schemas.microsoft.com/office/2007/relationships/media" Target="../media/media24.m4a"/><Relationship Id="rId1" Type="http://schemas.openxmlformats.org/officeDocument/2006/relationships/tags" Target="../tags/tag23.xml"/><Relationship Id="rId6" Type="http://schemas.openxmlformats.org/officeDocument/2006/relationships/image" Target="../media/image4.png"/><Relationship Id="rId5" Type="http://schemas.openxmlformats.org/officeDocument/2006/relationships/image" Target="../media/image20.jpg"/><Relationship Id="rId4"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audio" Target="../media/media25.m4a"/><Relationship Id="rId2" Type="http://schemas.microsoft.com/office/2007/relationships/media" Target="../media/media25.m4a"/><Relationship Id="rId1" Type="http://schemas.openxmlformats.org/officeDocument/2006/relationships/tags" Target="../tags/tag24.xml"/><Relationship Id="rId6" Type="http://schemas.openxmlformats.org/officeDocument/2006/relationships/image" Target="../media/image4.png"/><Relationship Id="rId5" Type="http://schemas.openxmlformats.org/officeDocument/2006/relationships/notesSlide" Target="../notesSlides/notesSlide8.xml"/><Relationship Id="rId4"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audio" Target="../media/media26.m4a"/><Relationship Id="rId2" Type="http://schemas.microsoft.com/office/2007/relationships/media" Target="../media/media26.m4a"/><Relationship Id="rId1" Type="http://schemas.openxmlformats.org/officeDocument/2006/relationships/tags" Target="../tags/tag25.xml"/><Relationship Id="rId6" Type="http://schemas.openxmlformats.org/officeDocument/2006/relationships/image" Target="../media/image4.png"/><Relationship Id="rId5" Type="http://schemas.openxmlformats.org/officeDocument/2006/relationships/notesSlide" Target="../notesSlides/notesSlide9.xml"/><Relationship Id="rId4"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audio" Target="../media/media27.m4a"/><Relationship Id="rId2" Type="http://schemas.microsoft.com/office/2007/relationships/media" Target="../media/media27.m4a"/><Relationship Id="rId1" Type="http://schemas.openxmlformats.org/officeDocument/2006/relationships/tags" Target="../tags/tag26.xml"/><Relationship Id="rId6" Type="http://schemas.openxmlformats.org/officeDocument/2006/relationships/image" Target="../media/image4.png"/><Relationship Id="rId5" Type="http://schemas.openxmlformats.org/officeDocument/2006/relationships/notesSlide" Target="../notesSlides/notesSlide10.xml"/><Relationship Id="rId4"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audio" Target="../media/media28.m4a"/><Relationship Id="rId2" Type="http://schemas.microsoft.com/office/2007/relationships/media" Target="../media/media28.m4a"/><Relationship Id="rId1" Type="http://schemas.openxmlformats.org/officeDocument/2006/relationships/tags" Target="../tags/tag27.xml"/><Relationship Id="rId6" Type="http://schemas.openxmlformats.org/officeDocument/2006/relationships/image" Target="../media/image4.png"/><Relationship Id="rId5" Type="http://schemas.openxmlformats.org/officeDocument/2006/relationships/notesSlide" Target="../notesSlides/notesSlide11.xml"/><Relationship Id="rId4"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audio" Target="../media/media29.m4a"/><Relationship Id="rId2" Type="http://schemas.microsoft.com/office/2007/relationships/media" Target="../media/media29.m4a"/><Relationship Id="rId1" Type="http://schemas.openxmlformats.org/officeDocument/2006/relationships/tags" Target="../tags/tag28.xml"/><Relationship Id="rId6" Type="http://schemas.openxmlformats.org/officeDocument/2006/relationships/image" Target="../media/image4.png"/><Relationship Id="rId5" Type="http://schemas.openxmlformats.org/officeDocument/2006/relationships/notesSlide" Target="../notesSlides/notesSlide12.xml"/><Relationship Id="rId4"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2.xml"/><Relationship Id="rId6" Type="http://schemas.openxmlformats.org/officeDocument/2006/relationships/image" Target="../media/image4.png"/><Relationship Id="rId5" Type="http://schemas.openxmlformats.org/officeDocument/2006/relationships/notesSlide" Target="../notesSlides/notesSlide3.xml"/><Relationship Id="rId4"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audio" Target="../media/media30.m4a"/><Relationship Id="rId2" Type="http://schemas.microsoft.com/office/2007/relationships/media" Target="../media/media30.m4a"/><Relationship Id="rId1" Type="http://schemas.openxmlformats.org/officeDocument/2006/relationships/tags" Target="../tags/tag29.xml"/><Relationship Id="rId6" Type="http://schemas.openxmlformats.org/officeDocument/2006/relationships/image" Target="../media/image4.png"/><Relationship Id="rId5" Type="http://schemas.openxmlformats.org/officeDocument/2006/relationships/notesSlide" Target="../notesSlides/notesSlide13.xml"/><Relationship Id="rId4"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audio" Target="../media/media31.m4a"/><Relationship Id="rId7" Type="http://schemas.openxmlformats.org/officeDocument/2006/relationships/image" Target="../media/image22.png"/><Relationship Id="rId2" Type="http://schemas.microsoft.com/office/2007/relationships/media" Target="../media/media31.m4a"/><Relationship Id="rId1" Type="http://schemas.openxmlformats.org/officeDocument/2006/relationships/tags" Target="../tags/tag30.xml"/><Relationship Id="rId6" Type="http://schemas.openxmlformats.org/officeDocument/2006/relationships/image" Target="../media/image21.png"/><Relationship Id="rId11" Type="http://schemas.openxmlformats.org/officeDocument/2006/relationships/image" Target="../media/image4.png"/><Relationship Id="rId5" Type="http://schemas.openxmlformats.org/officeDocument/2006/relationships/notesSlide" Target="../notesSlides/notesSlide14.xml"/><Relationship Id="rId10" Type="http://schemas.openxmlformats.org/officeDocument/2006/relationships/image" Target="../media/image25.png"/><Relationship Id="rId4" Type="http://schemas.openxmlformats.org/officeDocument/2006/relationships/slideLayout" Target="../slideLayouts/slideLayout12.xml"/><Relationship Id="rId9" Type="http://schemas.openxmlformats.org/officeDocument/2006/relationships/image" Target="../media/image24.png"/></Relationships>
</file>

<file path=ppt/slides/_rels/slide3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32.m4a"/><Relationship Id="rId7" Type="http://schemas.openxmlformats.org/officeDocument/2006/relationships/image" Target="../media/image27.png"/><Relationship Id="rId2" Type="http://schemas.microsoft.com/office/2007/relationships/media" Target="../media/media32.m4a"/><Relationship Id="rId1" Type="http://schemas.openxmlformats.org/officeDocument/2006/relationships/tags" Target="../tags/tag31.xml"/><Relationship Id="rId6" Type="http://schemas.openxmlformats.org/officeDocument/2006/relationships/image" Target="../media/image26.png"/><Relationship Id="rId5" Type="http://schemas.openxmlformats.org/officeDocument/2006/relationships/notesSlide" Target="../notesSlides/notesSlide15.xml"/><Relationship Id="rId4"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audio" Target="../media/media33.m4a"/><Relationship Id="rId7" Type="http://schemas.openxmlformats.org/officeDocument/2006/relationships/image" Target="../media/image4.png"/><Relationship Id="rId2" Type="http://schemas.microsoft.com/office/2007/relationships/media" Target="../media/media33.m4a"/><Relationship Id="rId1" Type="http://schemas.openxmlformats.org/officeDocument/2006/relationships/tags" Target="../tags/tag32.xml"/><Relationship Id="rId6" Type="http://schemas.openxmlformats.org/officeDocument/2006/relationships/image" Target="../media/image28.png"/><Relationship Id="rId5" Type="http://schemas.openxmlformats.org/officeDocument/2006/relationships/notesSlide" Target="../notesSlides/notesSlide16.xml"/><Relationship Id="rId4"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audio" Target="../media/media34.m4a"/><Relationship Id="rId7" Type="http://schemas.openxmlformats.org/officeDocument/2006/relationships/image" Target="../media/image4.png"/><Relationship Id="rId2" Type="http://schemas.microsoft.com/office/2007/relationships/media" Target="../media/media34.m4a"/><Relationship Id="rId1" Type="http://schemas.openxmlformats.org/officeDocument/2006/relationships/tags" Target="../tags/tag33.xml"/><Relationship Id="rId6" Type="http://schemas.openxmlformats.org/officeDocument/2006/relationships/image" Target="../media/image29.png"/><Relationship Id="rId5" Type="http://schemas.openxmlformats.org/officeDocument/2006/relationships/notesSlide" Target="../notesSlides/notesSlide17.xml"/><Relationship Id="rId4"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audio" Target="../media/media35.m4a"/><Relationship Id="rId7" Type="http://schemas.openxmlformats.org/officeDocument/2006/relationships/image" Target="../media/image4.png"/><Relationship Id="rId2" Type="http://schemas.microsoft.com/office/2007/relationships/media" Target="../media/media35.m4a"/><Relationship Id="rId1" Type="http://schemas.openxmlformats.org/officeDocument/2006/relationships/tags" Target="../tags/tag34.xml"/><Relationship Id="rId6" Type="http://schemas.openxmlformats.org/officeDocument/2006/relationships/image" Target="../media/image30.png"/><Relationship Id="rId5" Type="http://schemas.openxmlformats.org/officeDocument/2006/relationships/notesSlide" Target="../notesSlides/notesSlide18.xml"/><Relationship Id="rId4"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audio" Target="../media/media36.m4a"/><Relationship Id="rId7" Type="http://schemas.openxmlformats.org/officeDocument/2006/relationships/image" Target="../media/image4.png"/><Relationship Id="rId2" Type="http://schemas.microsoft.com/office/2007/relationships/media" Target="../media/media36.m4a"/><Relationship Id="rId1" Type="http://schemas.openxmlformats.org/officeDocument/2006/relationships/tags" Target="../tags/tag35.xml"/><Relationship Id="rId6" Type="http://schemas.openxmlformats.org/officeDocument/2006/relationships/image" Target="../media/image31.png"/><Relationship Id="rId5" Type="http://schemas.openxmlformats.org/officeDocument/2006/relationships/notesSlide" Target="../notesSlides/notesSlide19.xml"/><Relationship Id="rId4"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audio" Target="../media/media37.m4a"/><Relationship Id="rId7" Type="http://schemas.openxmlformats.org/officeDocument/2006/relationships/image" Target="../media/image4.png"/><Relationship Id="rId2" Type="http://schemas.microsoft.com/office/2007/relationships/media" Target="../media/media37.m4a"/><Relationship Id="rId1" Type="http://schemas.openxmlformats.org/officeDocument/2006/relationships/tags" Target="../tags/tag36.xml"/><Relationship Id="rId6" Type="http://schemas.openxmlformats.org/officeDocument/2006/relationships/image" Target="../media/image32.png"/><Relationship Id="rId5" Type="http://schemas.openxmlformats.org/officeDocument/2006/relationships/notesSlide" Target="../notesSlides/notesSlide20.xml"/><Relationship Id="rId4"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audio" Target="../media/media38.m4a"/><Relationship Id="rId7" Type="http://schemas.openxmlformats.org/officeDocument/2006/relationships/image" Target="../media/image4.png"/><Relationship Id="rId2" Type="http://schemas.microsoft.com/office/2007/relationships/media" Target="../media/media38.m4a"/><Relationship Id="rId1" Type="http://schemas.openxmlformats.org/officeDocument/2006/relationships/tags" Target="../tags/tag37.xml"/><Relationship Id="rId6" Type="http://schemas.openxmlformats.org/officeDocument/2006/relationships/image" Target="../media/image33.png"/><Relationship Id="rId5" Type="http://schemas.openxmlformats.org/officeDocument/2006/relationships/notesSlide" Target="../notesSlides/notesSlide21.xml"/><Relationship Id="rId4"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audio" Target="../media/media39.m4a"/><Relationship Id="rId7" Type="http://schemas.openxmlformats.org/officeDocument/2006/relationships/image" Target="../media/image4.png"/><Relationship Id="rId2" Type="http://schemas.microsoft.com/office/2007/relationships/media" Target="../media/media39.m4a"/><Relationship Id="rId1" Type="http://schemas.openxmlformats.org/officeDocument/2006/relationships/tags" Target="../tags/tag38.xml"/><Relationship Id="rId6" Type="http://schemas.openxmlformats.org/officeDocument/2006/relationships/image" Target="../media/image34.png"/><Relationship Id="rId5" Type="http://schemas.openxmlformats.org/officeDocument/2006/relationships/notesSlide" Target="../notesSlides/notesSlide22.xml"/><Relationship Id="rId4"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3.xml"/><Relationship Id="rId6" Type="http://schemas.openxmlformats.org/officeDocument/2006/relationships/image" Target="../media/image4.png"/><Relationship Id="rId5" Type="http://schemas.openxmlformats.org/officeDocument/2006/relationships/notesSlide" Target="../notesSlides/notesSlide4.xml"/><Relationship Id="rId4"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40.m4a"/><Relationship Id="rId1" Type="http://schemas.microsoft.com/office/2007/relationships/media" Target="../media/media40.m4a"/><Relationship Id="rId5" Type="http://schemas.openxmlformats.org/officeDocument/2006/relationships/image" Target="../media/image4.png"/><Relationship Id="rId4" Type="http://schemas.openxmlformats.org/officeDocument/2006/relationships/hyperlink" Target="https://www.surveymonkey.com/r/YKT98CR" TargetMode="Externa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ags" Target="../tags/tag4.xml"/><Relationship Id="rId6" Type="http://schemas.openxmlformats.org/officeDocument/2006/relationships/image" Target="../media/image4.png"/><Relationship Id="rId5" Type="http://schemas.openxmlformats.org/officeDocument/2006/relationships/notesSlide" Target="../notesSlides/notesSlide5.xml"/><Relationship Id="rId4"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2" Type="http://schemas.microsoft.com/office/2007/relationships/media" Target="../media/media6.m4a"/><Relationship Id="rId1" Type="http://schemas.openxmlformats.org/officeDocument/2006/relationships/tags" Target="../tags/tag5.xml"/><Relationship Id="rId6" Type="http://schemas.openxmlformats.org/officeDocument/2006/relationships/image" Target="../media/image4.png"/><Relationship Id="rId5" Type="http://schemas.openxmlformats.org/officeDocument/2006/relationships/notesSlide" Target="../notesSlides/notesSlide6.xml"/><Relationship Id="rId4"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ags" Target="../tags/tag6.xml"/><Relationship Id="rId6" Type="http://schemas.openxmlformats.org/officeDocument/2006/relationships/image" Target="../media/image4.png"/><Relationship Id="rId5" Type="http://schemas.openxmlformats.org/officeDocument/2006/relationships/notesSlide" Target="../notesSlides/notesSlide7.xml"/><Relationship Id="rId4"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2" Type="http://schemas.microsoft.com/office/2007/relationships/media" Target="../media/media8.m4a"/><Relationship Id="rId1" Type="http://schemas.openxmlformats.org/officeDocument/2006/relationships/tags" Target="../tags/tag7.xml"/><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2" Type="http://schemas.microsoft.com/office/2007/relationships/media" Target="../media/media9.m4a"/><Relationship Id="rId1" Type="http://schemas.openxmlformats.org/officeDocument/2006/relationships/tags" Target="../tags/tag8.xml"/><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85800" y="3505200"/>
            <a:ext cx="7848600" cy="838200"/>
          </a:xfrm>
        </p:spPr>
        <p:txBody>
          <a:bodyPr vert="horz" lIns="91440" tIns="45720" rIns="91440" bIns="45720" rtlCol="0" anchor="t">
            <a:normAutofit/>
          </a:bodyPr>
          <a:lstStyle/>
          <a:p>
            <a:pPr algn="ctr"/>
            <a:r>
              <a:rPr lang="en-US" dirty="0">
                <a:latin typeface="+mj-lt"/>
                <a:cs typeface="Arial"/>
              </a:rPr>
              <a:t>May 2019</a:t>
            </a:r>
          </a:p>
        </p:txBody>
      </p:sp>
      <p:sp>
        <p:nvSpPr>
          <p:cNvPr id="4" name="TextBox 3"/>
          <p:cNvSpPr txBox="1"/>
          <p:nvPr/>
        </p:nvSpPr>
        <p:spPr>
          <a:xfrm>
            <a:off x="1194388" y="5714999"/>
            <a:ext cx="6772778" cy="585801"/>
          </a:xfrm>
          <a:prstGeom prst="rect">
            <a:avLst/>
          </a:prstGeom>
          <a:noFill/>
        </p:spPr>
        <p:txBody>
          <a:bodyPr wrap="square" rtlCol="0">
            <a:spAutoFit/>
          </a:bodyPr>
          <a:lstStyle/>
          <a:p>
            <a:pPr algn="ctr">
              <a:lnSpc>
                <a:spcPct val="76000"/>
              </a:lnSpc>
              <a:spcBef>
                <a:spcPts val="200"/>
              </a:spcBef>
            </a:pPr>
            <a:r>
              <a:rPr lang="en-US" sz="2000" b="1" dirty="0">
                <a:solidFill>
                  <a:schemeClr val="tx2">
                    <a:lumMod val="75000"/>
                  </a:schemeClr>
                </a:solidFill>
                <a:latin typeface="Arial" panose="020B0604020202020204" pitchFamily="34" charset="0"/>
              </a:rPr>
              <a:t>Federal Energy </a:t>
            </a:r>
          </a:p>
          <a:p>
            <a:pPr algn="ctr">
              <a:lnSpc>
                <a:spcPct val="76000"/>
              </a:lnSpc>
              <a:spcBef>
                <a:spcPts val="200"/>
              </a:spcBef>
            </a:pPr>
            <a:r>
              <a:rPr lang="en-US" sz="2000" b="1" dirty="0">
                <a:solidFill>
                  <a:schemeClr val="tx2">
                    <a:lumMod val="75000"/>
                  </a:schemeClr>
                </a:solidFill>
                <a:latin typeface="Arial" panose="020B0604020202020204" pitchFamily="34" charset="0"/>
              </a:rPr>
              <a:t>Regulatory Commission (FERC)</a:t>
            </a:r>
          </a:p>
        </p:txBody>
      </p:sp>
      <p:sp>
        <p:nvSpPr>
          <p:cNvPr id="5" name="Rectangle 4"/>
          <p:cNvSpPr/>
          <p:nvPr/>
        </p:nvSpPr>
        <p:spPr>
          <a:xfrm>
            <a:off x="833345" y="2362200"/>
            <a:ext cx="7494864" cy="1027974"/>
          </a:xfrm>
          <a:prstGeom prst="rect">
            <a:avLst/>
          </a:prstGeom>
        </p:spPr>
        <p:txBody>
          <a:bodyPr wrap="square">
            <a:spAutoFit/>
          </a:bodyPr>
          <a:lstStyle/>
          <a:p>
            <a:pPr algn="ctr">
              <a:lnSpc>
                <a:spcPct val="76000"/>
              </a:lnSpc>
              <a:spcBef>
                <a:spcPts val="200"/>
              </a:spcBef>
            </a:pPr>
            <a:r>
              <a:rPr lang="en-US" sz="4000" b="1" dirty="0">
                <a:effectLst>
                  <a:outerShdw blurRad="50800" dist="38100" dir="2700000" algn="tl">
                    <a:srgbClr val="000000">
                      <a:alpha val="40000"/>
                    </a:srgbClr>
                  </a:outerShdw>
                </a:effectLst>
                <a:latin typeface="Arial" panose="020B0604020202020204" pitchFamily="34" charset="0"/>
              </a:rPr>
              <a:t>eLibrary Web Search Modernization</a:t>
            </a:r>
            <a:endParaRPr lang="en-US" sz="4000" b="1" dirty="0">
              <a:latin typeface="Arial" panose="020B0604020202020204" pitchFamily="34" charset="0"/>
            </a:endParaRPr>
          </a:p>
        </p:txBody>
      </p:sp>
      <p:pic>
        <p:nvPicPr>
          <p:cNvPr id="12" name="Audio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511424719"/>
      </p:ext>
    </p:extLst>
  </p:cSld>
  <p:clrMapOvr>
    <a:masterClrMapping/>
  </p:clrMapOvr>
  <mc:AlternateContent xmlns:mc="http://schemas.openxmlformats.org/markup-compatibility/2006" xmlns:p14="http://schemas.microsoft.com/office/powerpoint/2010/main">
    <mc:Choice Requires="p14">
      <p:transition spd="slow" p14:dur="2000" advTm="5993"/>
    </mc:Choice>
    <mc:Fallback xmlns="">
      <p:transition spd="slow" advTm="59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990600"/>
          </a:xfrm>
        </p:spPr>
        <p:txBody>
          <a:bodyPr/>
          <a:lstStyle/>
          <a:p>
            <a:r>
              <a:rPr lang="en-US" dirty="0"/>
              <a:t>Advanced  Search (cont’d) scrolling….</a:t>
            </a:r>
          </a:p>
        </p:txBody>
      </p:sp>
      <p:pic>
        <p:nvPicPr>
          <p:cNvPr id="6" name="Picture 5"/>
          <p:cNvPicPr>
            <a:picLocks noChangeAspect="1"/>
          </p:cNvPicPr>
          <p:nvPr/>
        </p:nvPicPr>
        <p:blipFill>
          <a:blip r:embed="rId5"/>
          <a:stretch>
            <a:fillRect/>
          </a:stretch>
        </p:blipFill>
        <p:spPr>
          <a:xfrm>
            <a:off x="447368" y="1820019"/>
            <a:ext cx="8229600" cy="4572000"/>
          </a:xfrm>
          <a:prstGeom prst="rect">
            <a:avLst/>
          </a:prstGeom>
          <a:ln>
            <a:solidFill>
              <a:schemeClr val="accent1"/>
            </a:solidFill>
          </a:ln>
        </p:spPr>
      </p:pic>
      <p:sp>
        <p:nvSpPr>
          <p:cNvPr id="11" name="TextBox 10"/>
          <p:cNvSpPr txBox="1"/>
          <p:nvPr/>
        </p:nvSpPr>
        <p:spPr>
          <a:xfrm>
            <a:off x="2971800" y="378768"/>
            <a:ext cx="6172200" cy="461665"/>
          </a:xfrm>
          <a:prstGeom prst="rect">
            <a:avLst/>
          </a:prstGeom>
          <a:noFill/>
        </p:spPr>
        <p:txBody>
          <a:bodyPr wrap="square" rtlCol="0">
            <a:spAutoFit/>
          </a:bodyPr>
          <a:lstStyle/>
          <a:p>
            <a:r>
              <a:rPr lang="en-US" sz="2400" dirty="0">
                <a:latin typeface="Arial Narrow" panose="020B0606020202030204" pitchFamily="34" charset="0"/>
              </a:rPr>
              <a:t>Objectives:  Reduce Redundancy/Improve Navigation</a:t>
            </a:r>
            <a:endParaRPr lang="en-US" sz="2400" dirty="0"/>
          </a:p>
        </p:txBody>
      </p:sp>
      <p:sp>
        <p:nvSpPr>
          <p:cNvPr id="12" name="TextBox 11"/>
          <p:cNvSpPr txBox="1"/>
          <p:nvPr/>
        </p:nvSpPr>
        <p:spPr>
          <a:xfrm>
            <a:off x="6553200" y="1019800"/>
            <a:ext cx="2133600" cy="1600438"/>
          </a:xfrm>
          <a:prstGeom prst="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en-US" sz="1400" dirty="0" smtClean="0">
                <a:latin typeface="Arial Narrow" panose="020B0606020202030204" pitchFamily="34" charset="0"/>
              </a:rPr>
              <a:t>Enable </a:t>
            </a:r>
            <a:r>
              <a:rPr lang="en-US" sz="1400" dirty="0">
                <a:latin typeface="Arial Narrow" panose="020B0606020202030204" pitchFamily="34" charset="0"/>
              </a:rPr>
              <a:t>access to navigation links by making them visible at all times.  </a:t>
            </a:r>
            <a:r>
              <a:rPr lang="en-US" sz="1400" dirty="0" smtClean="0">
                <a:latin typeface="Arial Narrow" panose="020B0606020202030204" pitchFamily="34" charset="0"/>
              </a:rPr>
              <a:t>Move </a:t>
            </a:r>
            <a:r>
              <a:rPr lang="en-US" sz="1400" dirty="0">
                <a:latin typeface="Arial Narrow" panose="020B0606020202030204" pitchFamily="34" charset="0"/>
              </a:rPr>
              <a:t>all controls above the fold so that scrolling is not needed.  </a:t>
            </a:r>
            <a:r>
              <a:rPr lang="en-US" sz="1400" dirty="0" smtClean="0">
                <a:latin typeface="Arial Narrow" panose="020B0606020202030204" pitchFamily="34" charset="0"/>
              </a:rPr>
              <a:t>Remove </a:t>
            </a:r>
            <a:r>
              <a:rPr lang="en-US" sz="1400" dirty="0">
                <a:latin typeface="Arial Narrow" panose="020B0606020202030204" pitchFamily="34" charset="0"/>
              </a:rPr>
              <a:t>unused redundant fields</a:t>
            </a:r>
          </a:p>
        </p:txBody>
      </p:sp>
      <p:sp>
        <p:nvSpPr>
          <p:cNvPr id="18" name="Right Arrow 17"/>
          <p:cNvSpPr/>
          <p:nvPr/>
        </p:nvSpPr>
        <p:spPr>
          <a:xfrm>
            <a:off x="2324099" y="2122953"/>
            <a:ext cx="533400" cy="261098"/>
          </a:xfrm>
          <a:prstGeom prst="rightArrow">
            <a:avLst>
              <a:gd name="adj1" fmla="val 50000"/>
              <a:gd name="adj2" fmla="val 9742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ight Arrow 19"/>
          <p:cNvSpPr/>
          <p:nvPr/>
        </p:nvSpPr>
        <p:spPr>
          <a:xfrm rot="10800000">
            <a:off x="5509176" y="3581796"/>
            <a:ext cx="533400" cy="261098"/>
          </a:xfrm>
          <a:prstGeom prst="rightArrow">
            <a:avLst>
              <a:gd name="adj1" fmla="val 50000"/>
              <a:gd name="adj2" fmla="val 9742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 name="Group 6">
            <a:extLst>
              <a:ext uri="{FF2B5EF4-FFF2-40B4-BE49-F238E27FC236}">
                <a16:creationId xmlns="" xmlns:a16="http://schemas.microsoft.com/office/drawing/2014/main" id="{CA318185-FA07-4A40-B342-B34037CC357D}"/>
              </a:ext>
            </a:extLst>
          </p:cNvPr>
          <p:cNvGrpSpPr/>
          <p:nvPr/>
        </p:nvGrpSpPr>
        <p:grpSpPr>
          <a:xfrm>
            <a:off x="609600" y="3200400"/>
            <a:ext cx="1981200" cy="261098"/>
            <a:chOff x="609600" y="3200400"/>
            <a:chExt cx="1981200" cy="261098"/>
          </a:xfrm>
        </p:grpSpPr>
        <p:sp>
          <p:nvSpPr>
            <p:cNvPr id="15" name="Right Arrow 14"/>
            <p:cNvSpPr/>
            <p:nvPr/>
          </p:nvSpPr>
          <p:spPr>
            <a:xfrm rot="10800000">
              <a:off x="2057400" y="3200400"/>
              <a:ext cx="533400" cy="261098"/>
            </a:xfrm>
            <a:prstGeom prst="rightArrow">
              <a:avLst>
                <a:gd name="adj1" fmla="val 50000"/>
                <a:gd name="adj2" fmla="val 9742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 xmlns:a16="http://schemas.microsoft.com/office/drawing/2014/main" id="{C6333D05-3E59-4D23-A068-60F82D8DF053}"/>
                </a:ext>
              </a:extLst>
            </p:cNvPr>
            <p:cNvSpPr txBox="1"/>
            <p:nvPr/>
          </p:nvSpPr>
          <p:spPr>
            <a:xfrm>
              <a:off x="609600" y="3208816"/>
              <a:ext cx="1524000" cy="230832"/>
            </a:xfrm>
            <a:prstGeom prst="rect">
              <a:avLst/>
            </a:prstGeom>
            <a:noFill/>
          </p:spPr>
          <p:txBody>
            <a:bodyPr wrap="square" rtlCol="0">
              <a:spAutoFit/>
            </a:bodyPr>
            <a:lstStyle/>
            <a:p>
              <a:r>
                <a:rPr lang="en-US" sz="900" dirty="0">
                  <a:solidFill>
                    <a:schemeClr val="bg1"/>
                  </a:solidFill>
                  <a:latin typeface="+mj-lt"/>
                </a:rPr>
                <a:t>No navigation links visible</a:t>
              </a:r>
            </a:p>
          </p:txBody>
        </p:sp>
      </p:grpSp>
      <p:grpSp>
        <p:nvGrpSpPr>
          <p:cNvPr id="9" name="Group 8">
            <a:extLst>
              <a:ext uri="{FF2B5EF4-FFF2-40B4-BE49-F238E27FC236}">
                <a16:creationId xmlns="" xmlns:a16="http://schemas.microsoft.com/office/drawing/2014/main" id="{37830939-59E6-4B15-B7A2-B7F0CF68CDAB}"/>
              </a:ext>
            </a:extLst>
          </p:cNvPr>
          <p:cNvGrpSpPr/>
          <p:nvPr/>
        </p:nvGrpSpPr>
        <p:grpSpPr>
          <a:xfrm>
            <a:off x="7239000" y="3387834"/>
            <a:ext cx="2057399" cy="530864"/>
            <a:chOff x="7239000" y="3387834"/>
            <a:chExt cx="2057399" cy="530864"/>
          </a:xfrm>
        </p:grpSpPr>
        <p:sp>
          <p:nvSpPr>
            <p:cNvPr id="19" name="Right Arrow 18"/>
            <p:cNvSpPr/>
            <p:nvPr/>
          </p:nvSpPr>
          <p:spPr>
            <a:xfrm>
              <a:off x="8001000" y="3657600"/>
              <a:ext cx="533400" cy="261098"/>
            </a:xfrm>
            <a:prstGeom prst="rightArrow">
              <a:avLst>
                <a:gd name="adj1" fmla="val 50000"/>
                <a:gd name="adj2" fmla="val 9742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 xmlns:a16="http://schemas.microsoft.com/office/drawing/2014/main" id="{7CBFB5F3-F76D-4851-A0D8-BEEC42B43541}"/>
                </a:ext>
              </a:extLst>
            </p:cNvPr>
            <p:cNvSpPr txBox="1"/>
            <p:nvPr/>
          </p:nvSpPr>
          <p:spPr>
            <a:xfrm>
              <a:off x="7239000" y="3387834"/>
              <a:ext cx="2057399" cy="230832"/>
            </a:xfrm>
            <a:prstGeom prst="rect">
              <a:avLst/>
            </a:prstGeom>
            <a:noFill/>
          </p:spPr>
          <p:txBody>
            <a:bodyPr wrap="square" rtlCol="0">
              <a:spAutoFit/>
            </a:bodyPr>
            <a:lstStyle/>
            <a:p>
              <a:r>
                <a:rPr lang="en-US" sz="900" dirty="0">
                  <a:latin typeface="+mj-lt"/>
                </a:rPr>
                <a:t>Scrolling required  to view form.</a:t>
              </a:r>
            </a:p>
          </p:txBody>
        </p:sp>
      </p:grpSp>
      <p:pic>
        <p:nvPicPr>
          <p:cNvPr id="13" name="Audio 1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879269082"/>
      </p:ext>
    </p:extLst>
  </p:cSld>
  <p:clrMapOvr>
    <a:masterClrMapping/>
  </p:clrMapOvr>
  <mc:AlternateContent xmlns:mc="http://schemas.openxmlformats.org/markup-compatibility/2006" xmlns:p14="http://schemas.microsoft.com/office/powerpoint/2010/main">
    <mc:Choice Requires="p14">
      <p:transition spd="slow" p14:dur="2000" advTm="20109"/>
    </mc:Choice>
    <mc:Fallback xmlns="">
      <p:transition spd="slow" advTm="201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13"/>
                </p:tgtEl>
              </p:cMediaNode>
            </p:audio>
          </p:childTnLst>
        </p:cTn>
      </p:par>
    </p:tnLst>
    <p:bldLst>
      <p:bldP spid="11" grpId="0"/>
      <p:bldP spid="12" grpId="0" animBg="1"/>
      <p:bldP spid="18" grpId="0" animBg="1"/>
      <p:bldP spid="2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457200" y="609600"/>
            <a:ext cx="8229600" cy="9906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2800" kern="1200" spc="-100" baseline="0">
                <a:solidFill>
                  <a:schemeClr val="tx1"/>
                </a:solidFill>
                <a:latin typeface="+mj-lt"/>
                <a:ea typeface="+mj-ea"/>
                <a:cs typeface="+mj-cs"/>
              </a:defRPr>
            </a:lvl1pPr>
          </a:lstStyle>
          <a:p>
            <a:r>
              <a:rPr lang="en-US" dirty="0"/>
              <a:t>Advanced  Search (cont.) scrolling….</a:t>
            </a:r>
          </a:p>
        </p:txBody>
      </p:sp>
      <p:pic>
        <p:nvPicPr>
          <p:cNvPr id="7" name="Picture 6"/>
          <p:cNvPicPr>
            <a:picLocks noChangeAspect="1"/>
          </p:cNvPicPr>
          <p:nvPr/>
        </p:nvPicPr>
        <p:blipFill>
          <a:blip r:embed="rId5"/>
          <a:stretch>
            <a:fillRect/>
          </a:stretch>
        </p:blipFill>
        <p:spPr>
          <a:xfrm>
            <a:off x="255584" y="1752600"/>
            <a:ext cx="8632832" cy="4114800"/>
          </a:xfrm>
          <a:prstGeom prst="rect">
            <a:avLst/>
          </a:prstGeom>
          <a:ln>
            <a:solidFill>
              <a:schemeClr val="accent1"/>
            </a:solidFill>
          </a:ln>
        </p:spPr>
      </p:pic>
      <p:sp>
        <p:nvSpPr>
          <p:cNvPr id="10" name="TextBox 9"/>
          <p:cNvSpPr txBox="1"/>
          <p:nvPr/>
        </p:nvSpPr>
        <p:spPr>
          <a:xfrm>
            <a:off x="2209800" y="376589"/>
            <a:ext cx="7315200" cy="461665"/>
          </a:xfrm>
          <a:prstGeom prst="rect">
            <a:avLst/>
          </a:prstGeom>
          <a:noFill/>
        </p:spPr>
        <p:txBody>
          <a:bodyPr wrap="square" rtlCol="0">
            <a:spAutoFit/>
          </a:bodyPr>
          <a:lstStyle>
            <a:defPPr>
              <a:defRPr lang="en-US"/>
            </a:defPPr>
            <a:lvl1pPr>
              <a:defRPr sz="2400">
                <a:latin typeface="Arial Narrow" panose="020B0606020202030204" pitchFamily="34" charset="0"/>
              </a:defRPr>
            </a:lvl1pPr>
          </a:lstStyle>
          <a:p>
            <a:pPr lvl="1"/>
            <a:r>
              <a:rPr lang="en-US" sz="2400" dirty="0">
                <a:latin typeface="Arial Narrow" panose="020B0606020202030204" pitchFamily="34" charset="0"/>
              </a:rPr>
              <a:t>Objective:  Remove Features that Provide Limited Value</a:t>
            </a:r>
          </a:p>
        </p:txBody>
      </p:sp>
      <p:sp>
        <p:nvSpPr>
          <p:cNvPr id="12" name="TextBox 11"/>
          <p:cNvSpPr txBox="1"/>
          <p:nvPr/>
        </p:nvSpPr>
        <p:spPr>
          <a:xfrm>
            <a:off x="6553200" y="1019800"/>
            <a:ext cx="2133600" cy="523220"/>
          </a:xfrm>
          <a:prstGeom prst="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en-US" sz="1400" dirty="0" smtClean="0">
                <a:latin typeface="Arial Narrow" panose="020B0606020202030204" pitchFamily="34" charset="0"/>
              </a:rPr>
              <a:t>Remove </a:t>
            </a:r>
            <a:r>
              <a:rPr lang="en-US" sz="1400" dirty="0">
                <a:latin typeface="Arial Narrow" panose="020B0606020202030204" pitchFamily="34" charset="0"/>
              </a:rPr>
              <a:t>criteria that are not found of value to users</a:t>
            </a:r>
          </a:p>
        </p:txBody>
      </p:sp>
      <p:sp>
        <p:nvSpPr>
          <p:cNvPr id="15" name="Right Arrow 14"/>
          <p:cNvSpPr/>
          <p:nvPr/>
        </p:nvSpPr>
        <p:spPr>
          <a:xfrm>
            <a:off x="2209800" y="3962400"/>
            <a:ext cx="533400" cy="261098"/>
          </a:xfrm>
          <a:prstGeom prst="rightArrow">
            <a:avLst>
              <a:gd name="adj1" fmla="val 50000"/>
              <a:gd name="adj2" fmla="val 9742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ight Arrow 15"/>
          <p:cNvSpPr/>
          <p:nvPr/>
        </p:nvSpPr>
        <p:spPr>
          <a:xfrm rot="10800000">
            <a:off x="4114800" y="4467226"/>
            <a:ext cx="533400" cy="261098"/>
          </a:xfrm>
          <a:prstGeom prst="rightArrow">
            <a:avLst>
              <a:gd name="adj1" fmla="val 50000"/>
              <a:gd name="adj2" fmla="val 9742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234596951"/>
      </p:ext>
    </p:extLst>
  </p:cSld>
  <p:clrMapOvr>
    <a:masterClrMapping/>
  </p:clrMapOvr>
  <mc:AlternateContent xmlns:mc="http://schemas.openxmlformats.org/markup-compatibility/2006" xmlns:p14="http://schemas.microsoft.com/office/powerpoint/2010/main">
    <mc:Choice Requires="p14">
      <p:transition spd="slow" p14:dur="2000" advTm="11442"/>
    </mc:Choice>
    <mc:Fallback xmlns="">
      <p:transition spd="slow" advTm="114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3"/>
                </p:tgtEl>
              </p:cMediaNode>
            </p:audio>
          </p:childTnLst>
        </p:cTn>
      </p:par>
    </p:tnLst>
    <p:bldLst>
      <p:bldP spid="10" grpId="0"/>
      <p:bldP spid="12" grpId="0" animBg="1"/>
      <p:bldP spid="15" grpId="0" animBg="1"/>
      <p:bldP spid="1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990600"/>
          </a:xfrm>
        </p:spPr>
        <p:txBody>
          <a:bodyPr/>
          <a:lstStyle/>
          <a:p>
            <a:r>
              <a:rPr lang="en-US" dirty="0"/>
              <a:t>General &amp; Advanced Search Results</a:t>
            </a:r>
          </a:p>
        </p:txBody>
      </p:sp>
      <p:pic>
        <p:nvPicPr>
          <p:cNvPr id="3" name="Picture 2"/>
          <p:cNvPicPr>
            <a:picLocks noChangeAspect="1"/>
          </p:cNvPicPr>
          <p:nvPr/>
        </p:nvPicPr>
        <p:blipFill>
          <a:blip r:embed="rId5"/>
          <a:stretch>
            <a:fillRect/>
          </a:stretch>
        </p:blipFill>
        <p:spPr>
          <a:xfrm>
            <a:off x="228600" y="1781150"/>
            <a:ext cx="8763000" cy="3295700"/>
          </a:xfrm>
          <a:prstGeom prst="rect">
            <a:avLst/>
          </a:prstGeom>
          <a:solidFill>
            <a:schemeClr val="bg1"/>
          </a:solidFill>
          <a:ln>
            <a:solidFill>
              <a:schemeClr val="accent1"/>
            </a:solidFill>
          </a:ln>
        </p:spPr>
      </p:pic>
      <p:pic>
        <p:nvPicPr>
          <p:cNvPr id="8" name="Picture 7"/>
          <p:cNvPicPr>
            <a:picLocks noChangeAspect="1"/>
          </p:cNvPicPr>
          <p:nvPr/>
        </p:nvPicPr>
        <p:blipFill>
          <a:blip r:embed="rId6"/>
          <a:stretch>
            <a:fillRect/>
          </a:stretch>
        </p:blipFill>
        <p:spPr>
          <a:xfrm>
            <a:off x="228600" y="4271020"/>
            <a:ext cx="8763000" cy="1611660"/>
          </a:xfrm>
          <a:prstGeom prst="rect">
            <a:avLst/>
          </a:prstGeom>
          <a:ln>
            <a:solidFill>
              <a:schemeClr val="accent1"/>
            </a:solidFill>
          </a:ln>
        </p:spPr>
      </p:pic>
      <p:sp>
        <p:nvSpPr>
          <p:cNvPr id="12" name="TextBox 11"/>
          <p:cNvSpPr txBox="1"/>
          <p:nvPr/>
        </p:nvSpPr>
        <p:spPr>
          <a:xfrm>
            <a:off x="4495800" y="376589"/>
            <a:ext cx="4495800" cy="461665"/>
          </a:xfrm>
          <a:prstGeom prst="rect">
            <a:avLst/>
          </a:prstGeom>
          <a:noFill/>
        </p:spPr>
        <p:txBody>
          <a:bodyPr wrap="square" rtlCol="0">
            <a:spAutoFit/>
          </a:bodyPr>
          <a:lstStyle>
            <a:defPPr>
              <a:defRPr lang="en-US"/>
            </a:defPPr>
            <a:lvl1pPr>
              <a:defRPr sz="2400">
                <a:latin typeface="Arial Narrow" panose="020B0606020202030204" pitchFamily="34" charset="0"/>
              </a:defRPr>
            </a:lvl1pPr>
          </a:lstStyle>
          <a:p>
            <a:pPr lvl="1" algn="r"/>
            <a:r>
              <a:rPr lang="en-US" sz="2400" dirty="0">
                <a:latin typeface="Arial Narrow" panose="020B0606020202030204" pitchFamily="34" charset="0"/>
              </a:rPr>
              <a:t>Objective:  Improve Navigation</a:t>
            </a:r>
          </a:p>
        </p:txBody>
      </p:sp>
      <p:sp>
        <p:nvSpPr>
          <p:cNvPr id="13" name="TextBox 12"/>
          <p:cNvSpPr txBox="1"/>
          <p:nvPr/>
        </p:nvSpPr>
        <p:spPr>
          <a:xfrm>
            <a:off x="6553200" y="1019800"/>
            <a:ext cx="2133600" cy="1815882"/>
          </a:xfrm>
          <a:prstGeom prst="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en-US" sz="1400" dirty="0" smtClean="0">
                <a:latin typeface="Arial Narrow" panose="020B0606020202030204" pitchFamily="34" charset="0"/>
              </a:rPr>
              <a:t>Move </a:t>
            </a:r>
            <a:r>
              <a:rPr lang="en-US" sz="1400" dirty="0">
                <a:latin typeface="Arial Narrow" panose="020B0606020202030204" pitchFamily="34" charset="0"/>
              </a:rPr>
              <a:t>search criteria to the top of the screen.  </a:t>
            </a:r>
            <a:r>
              <a:rPr lang="en-US" sz="1400" dirty="0" smtClean="0">
                <a:latin typeface="Arial Narrow" panose="020B0606020202030204" pitchFamily="34" charset="0"/>
              </a:rPr>
              <a:t>Move </a:t>
            </a:r>
            <a:r>
              <a:rPr lang="en-US" sz="1400" dirty="0">
                <a:latin typeface="Arial Narrow" panose="020B0606020202030204" pitchFamily="34" charset="0"/>
              </a:rPr>
              <a:t>important controls needed for sorting, filtering and navigating the table.  </a:t>
            </a:r>
            <a:r>
              <a:rPr lang="en-US" sz="1400" dirty="0" smtClean="0">
                <a:latin typeface="Arial Narrow" panose="020B0606020202030204" pitchFamily="34" charset="0"/>
              </a:rPr>
              <a:t>Allow </a:t>
            </a:r>
            <a:r>
              <a:rPr lang="en-US" sz="1400" dirty="0">
                <a:latin typeface="Arial Narrow" panose="020B0606020202030204" pitchFamily="34" charset="0"/>
              </a:rPr>
              <a:t>user to control the number of rows per page and jump to any page easily</a:t>
            </a:r>
          </a:p>
        </p:txBody>
      </p:sp>
      <p:sp>
        <p:nvSpPr>
          <p:cNvPr id="14" name="Right Arrow 13"/>
          <p:cNvSpPr/>
          <p:nvPr/>
        </p:nvSpPr>
        <p:spPr>
          <a:xfrm rot="10800000">
            <a:off x="1905000" y="5088118"/>
            <a:ext cx="533400" cy="261098"/>
          </a:xfrm>
          <a:prstGeom prst="rightArrow">
            <a:avLst>
              <a:gd name="adj1" fmla="val 50000"/>
              <a:gd name="adj2" fmla="val 9742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ight Arrow 14"/>
          <p:cNvSpPr/>
          <p:nvPr/>
        </p:nvSpPr>
        <p:spPr>
          <a:xfrm rot="10800000">
            <a:off x="4343400" y="4419600"/>
            <a:ext cx="533400" cy="261098"/>
          </a:xfrm>
          <a:prstGeom prst="rightArrow">
            <a:avLst>
              <a:gd name="adj1" fmla="val 50000"/>
              <a:gd name="adj2" fmla="val 9742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ight Arrow 16"/>
          <p:cNvSpPr/>
          <p:nvPr/>
        </p:nvSpPr>
        <p:spPr>
          <a:xfrm rot="10800000">
            <a:off x="6553200" y="4335063"/>
            <a:ext cx="533400" cy="261098"/>
          </a:xfrm>
          <a:prstGeom prst="rightArrow">
            <a:avLst>
              <a:gd name="adj1" fmla="val 50000"/>
              <a:gd name="adj2" fmla="val 9742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ight Arrow 17"/>
          <p:cNvSpPr/>
          <p:nvPr/>
        </p:nvSpPr>
        <p:spPr>
          <a:xfrm rot="16200000">
            <a:off x="8017249" y="4732313"/>
            <a:ext cx="533400" cy="261098"/>
          </a:xfrm>
          <a:prstGeom prst="rightArrow">
            <a:avLst>
              <a:gd name="adj1" fmla="val 50000"/>
              <a:gd name="adj2" fmla="val 9742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ight Arrow 19"/>
          <p:cNvSpPr/>
          <p:nvPr/>
        </p:nvSpPr>
        <p:spPr>
          <a:xfrm rot="10800000">
            <a:off x="1752600" y="4550149"/>
            <a:ext cx="533400" cy="261098"/>
          </a:xfrm>
          <a:prstGeom prst="rightArrow">
            <a:avLst>
              <a:gd name="adj1" fmla="val 50000"/>
              <a:gd name="adj2" fmla="val 9742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1510559891"/>
      </p:ext>
    </p:extLst>
  </p:cSld>
  <p:clrMapOvr>
    <a:masterClrMapping/>
  </p:clrMapOvr>
  <mc:AlternateContent xmlns:mc="http://schemas.openxmlformats.org/markup-compatibility/2006" xmlns:p14="http://schemas.microsoft.com/office/powerpoint/2010/main">
    <mc:Choice Requires="p14">
      <p:transition spd="slow" p14:dur="2000" advTm="20081"/>
    </mc:Choice>
    <mc:Fallback xmlns="">
      <p:transition spd="slow" advTm="200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5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500"/>
                                        <p:tgtEl>
                                          <p:spTgt spid="17"/>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fade">
                                      <p:cBhvr>
                                        <p:cTn id="4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2" fill="hold" display="0">
                  <p:stCondLst>
                    <p:cond delay="indefinite"/>
                  </p:stCondLst>
                  <p:endCondLst>
                    <p:cond evt="onStopAudio" delay="0">
                      <p:tgtEl>
                        <p:sldTgt/>
                      </p:tgtEl>
                    </p:cond>
                  </p:endCondLst>
                </p:cTn>
                <p:tgtEl>
                  <p:spTgt spid="5"/>
                </p:tgtEl>
              </p:cMediaNode>
            </p:audio>
          </p:childTnLst>
        </p:cTn>
      </p:par>
    </p:tnLst>
    <p:bldLst>
      <p:bldP spid="12" grpId="0"/>
      <p:bldP spid="13" grpId="0" animBg="1"/>
      <p:bldP spid="14" grpId="0" animBg="1"/>
      <p:bldP spid="15" grpId="0" animBg="1"/>
      <p:bldP spid="17" grpId="0" animBg="1"/>
      <p:bldP spid="18" grpId="0" animBg="1"/>
      <p:bldP spid="2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990600"/>
          </a:xfrm>
        </p:spPr>
        <p:txBody>
          <a:bodyPr/>
          <a:lstStyle/>
          <a:p>
            <a:r>
              <a:rPr lang="en-US" dirty="0"/>
              <a:t>General &amp; Advanced Search Results</a:t>
            </a:r>
          </a:p>
        </p:txBody>
      </p:sp>
      <p:pic>
        <p:nvPicPr>
          <p:cNvPr id="3" name="Picture 2"/>
          <p:cNvPicPr>
            <a:picLocks noChangeAspect="1"/>
          </p:cNvPicPr>
          <p:nvPr/>
        </p:nvPicPr>
        <p:blipFill>
          <a:blip r:embed="rId5"/>
          <a:stretch>
            <a:fillRect/>
          </a:stretch>
        </p:blipFill>
        <p:spPr>
          <a:xfrm>
            <a:off x="228600" y="1781150"/>
            <a:ext cx="8763000" cy="3295700"/>
          </a:xfrm>
          <a:prstGeom prst="rect">
            <a:avLst/>
          </a:prstGeom>
          <a:solidFill>
            <a:schemeClr val="bg1"/>
          </a:solidFill>
          <a:ln>
            <a:solidFill>
              <a:schemeClr val="accent1"/>
            </a:solidFill>
          </a:ln>
        </p:spPr>
      </p:pic>
      <p:sp>
        <p:nvSpPr>
          <p:cNvPr id="14" name="TextBox 13"/>
          <p:cNvSpPr txBox="1"/>
          <p:nvPr/>
        </p:nvSpPr>
        <p:spPr>
          <a:xfrm>
            <a:off x="6553200" y="1019800"/>
            <a:ext cx="2133600" cy="1169551"/>
          </a:xfrm>
          <a:prstGeom prst="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en-US" sz="1400" dirty="0" smtClean="0">
                <a:latin typeface="Arial Narrow" panose="020B0606020202030204" pitchFamily="34" charset="0"/>
              </a:rPr>
              <a:t>Decouple </a:t>
            </a:r>
            <a:r>
              <a:rPr lang="en-US" sz="1400" dirty="0">
                <a:latin typeface="Arial Narrow" panose="020B0606020202030204" pitchFamily="34" charset="0"/>
              </a:rPr>
              <a:t>data to allow sorting.  </a:t>
            </a:r>
            <a:r>
              <a:rPr lang="en-US" sz="1400" dirty="0" smtClean="0">
                <a:latin typeface="Arial Narrow" panose="020B0606020202030204" pitchFamily="34" charset="0"/>
              </a:rPr>
              <a:t>Display </a:t>
            </a:r>
            <a:r>
              <a:rPr lang="en-US" sz="1400" dirty="0">
                <a:latin typeface="Arial Narrow" panose="020B0606020202030204" pitchFamily="34" charset="0"/>
              </a:rPr>
              <a:t>filenames instead of just the file types. </a:t>
            </a:r>
          </a:p>
          <a:p>
            <a:r>
              <a:rPr lang="en-US" sz="1400" dirty="0" smtClean="0">
                <a:latin typeface="Arial Narrow" panose="020B0606020202030204" pitchFamily="34" charset="0"/>
              </a:rPr>
              <a:t>Allow </a:t>
            </a:r>
            <a:r>
              <a:rPr lang="en-US" sz="1400" dirty="0">
                <a:latin typeface="Arial Narrow" panose="020B0606020202030204" pitchFamily="34" charset="0"/>
              </a:rPr>
              <a:t>the user to easily group and zip files for download</a:t>
            </a:r>
          </a:p>
        </p:txBody>
      </p:sp>
      <p:sp>
        <p:nvSpPr>
          <p:cNvPr id="15" name="Right Arrow 14"/>
          <p:cNvSpPr/>
          <p:nvPr/>
        </p:nvSpPr>
        <p:spPr>
          <a:xfrm rot="9832670">
            <a:off x="492488" y="3298451"/>
            <a:ext cx="533400" cy="261098"/>
          </a:xfrm>
          <a:prstGeom prst="rightArrow">
            <a:avLst>
              <a:gd name="adj1" fmla="val 50000"/>
              <a:gd name="adj2" fmla="val 9742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ight Arrow 15"/>
          <p:cNvSpPr/>
          <p:nvPr/>
        </p:nvSpPr>
        <p:spPr>
          <a:xfrm rot="19685894">
            <a:off x="7496307" y="3702622"/>
            <a:ext cx="533400" cy="261098"/>
          </a:xfrm>
          <a:prstGeom prst="rightArrow">
            <a:avLst>
              <a:gd name="adj1" fmla="val 50000"/>
              <a:gd name="adj2" fmla="val 9742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p:cNvSpPr txBox="1"/>
          <p:nvPr/>
        </p:nvSpPr>
        <p:spPr>
          <a:xfrm>
            <a:off x="3886200" y="376589"/>
            <a:ext cx="5105400" cy="461665"/>
          </a:xfrm>
          <a:prstGeom prst="rect">
            <a:avLst/>
          </a:prstGeom>
          <a:noFill/>
        </p:spPr>
        <p:txBody>
          <a:bodyPr wrap="square" rtlCol="0">
            <a:spAutoFit/>
          </a:bodyPr>
          <a:lstStyle>
            <a:defPPr>
              <a:defRPr lang="en-US"/>
            </a:defPPr>
            <a:lvl1pPr>
              <a:defRPr sz="2400">
                <a:latin typeface="Arial Narrow" panose="020B0606020202030204" pitchFamily="34" charset="0"/>
              </a:defRPr>
            </a:lvl1pPr>
          </a:lstStyle>
          <a:p>
            <a:pPr lvl="1" algn="r"/>
            <a:r>
              <a:rPr lang="en-US" sz="2400" dirty="0">
                <a:latin typeface="Arial Narrow" panose="020B0606020202030204" pitchFamily="34" charset="0"/>
              </a:rPr>
              <a:t>Objective:  Improve User Experience</a:t>
            </a:r>
          </a:p>
        </p:txBody>
      </p:sp>
      <p:sp>
        <p:nvSpPr>
          <p:cNvPr id="19" name="Right Arrow 18"/>
          <p:cNvSpPr/>
          <p:nvPr/>
        </p:nvSpPr>
        <p:spPr>
          <a:xfrm rot="9832670">
            <a:off x="1077414" y="4022639"/>
            <a:ext cx="533400" cy="261098"/>
          </a:xfrm>
          <a:prstGeom prst="rightArrow">
            <a:avLst>
              <a:gd name="adj1" fmla="val 50000"/>
              <a:gd name="adj2" fmla="val 9742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ight Arrow 19"/>
          <p:cNvSpPr/>
          <p:nvPr/>
        </p:nvSpPr>
        <p:spPr>
          <a:xfrm rot="9832670">
            <a:off x="2159363" y="3251377"/>
            <a:ext cx="533400" cy="261098"/>
          </a:xfrm>
          <a:prstGeom prst="rightArrow">
            <a:avLst>
              <a:gd name="adj1" fmla="val 50000"/>
              <a:gd name="adj2" fmla="val 9742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1685274938"/>
      </p:ext>
    </p:extLst>
  </p:cSld>
  <p:clrMapOvr>
    <a:masterClrMapping/>
  </p:clrMapOvr>
  <mc:AlternateContent xmlns:mc="http://schemas.openxmlformats.org/markup-compatibility/2006" xmlns:p14="http://schemas.microsoft.com/office/powerpoint/2010/main">
    <mc:Choice Requires="p14">
      <p:transition spd="slow" p14:dur="2000" advTm="17733"/>
    </mc:Choice>
    <mc:Fallback xmlns="">
      <p:transition spd="slow" advTm="177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5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5"/>
                </p:tgtEl>
              </p:cMediaNode>
            </p:audio>
          </p:childTnLst>
        </p:cTn>
      </p:par>
    </p:tnLst>
    <p:bldLst>
      <p:bldP spid="14" grpId="0" animBg="1"/>
      <p:bldP spid="15" grpId="0" animBg="1"/>
      <p:bldP spid="16" grpId="0" animBg="1"/>
      <p:bldP spid="17" grpId="0"/>
      <p:bldP spid="19" grpId="0" animBg="1"/>
      <p:bldP spid="2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04830"/>
            <a:ext cx="8229600" cy="795370"/>
          </a:xfrm>
        </p:spPr>
        <p:txBody>
          <a:bodyPr/>
          <a:lstStyle/>
          <a:p>
            <a:r>
              <a:rPr lang="en-US" dirty="0"/>
              <a:t>General &amp; Advanced Search Results</a:t>
            </a:r>
          </a:p>
        </p:txBody>
      </p:sp>
      <p:pic>
        <p:nvPicPr>
          <p:cNvPr id="3" name="Picture 2"/>
          <p:cNvPicPr>
            <a:picLocks noChangeAspect="1"/>
          </p:cNvPicPr>
          <p:nvPr/>
        </p:nvPicPr>
        <p:blipFill>
          <a:blip r:embed="rId5"/>
          <a:stretch>
            <a:fillRect/>
          </a:stretch>
        </p:blipFill>
        <p:spPr>
          <a:xfrm>
            <a:off x="228600" y="1781150"/>
            <a:ext cx="8763000" cy="3295700"/>
          </a:xfrm>
          <a:prstGeom prst="rect">
            <a:avLst/>
          </a:prstGeom>
          <a:solidFill>
            <a:schemeClr val="bg1"/>
          </a:solidFill>
          <a:ln>
            <a:solidFill>
              <a:schemeClr val="accent1"/>
            </a:solidFill>
          </a:ln>
        </p:spPr>
      </p:pic>
      <p:pic>
        <p:nvPicPr>
          <p:cNvPr id="8" name="Picture 7"/>
          <p:cNvPicPr>
            <a:picLocks noChangeAspect="1"/>
          </p:cNvPicPr>
          <p:nvPr/>
        </p:nvPicPr>
        <p:blipFill>
          <a:blip r:embed="rId6"/>
          <a:stretch>
            <a:fillRect/>
          </a:stretch>
        </p:blipFill>
        <p:spPr>
          <a:xfrm>
            <a:off x="228600" y="4271020"/>
            <a:ext cx="8763000" cy="1611660"/>
          </a:xfrm>
          <a:prstGeom prst="rect">
            <a:avLst/>
          </a:prstGeom>
          <a:ln>
            <a:solidFill>
              <a:schemeClr val="accent1"/>
            </a:solidFill>
          </a:ln>
        </p:spPr>
      </p:pic>
      <p:sp>
        <p:nvSpPr>
          <p:cNvPr id="11" name="TextBox 10"/>
          <p:cNvSpPr txBox="1"/>
          <p:nvPr/>
        </p:nvSpPr>
        <p:spPr>
          <a:xfrm>
            <a:off x="6553200" y="1019800"/>
            <a:ext cx="2133600" cy="954107"/>
          </a:xfrm>
          <a:prstGeom prst="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en-US" sz="1400" dirty="0" smtClean="0">
                <a:latin typeface="Arial Narrow" panose="020B0606020202030204" pitchFamily="34" charset="0"/>
              </a:rPr>
              <a:t>Remove </a:t>
            </a:r>
            <a:r>
              <a:rPr lang="en-US" sz="1400" dirty="0">
                <a:latin typeface="Arial Narrow" panose="020B0606020202030204" pitchFamily="34" charset="0"/>
              </a:rPr>
              <a:t>the View and the </a:t>
            </a:r>
            <a:r>
              <a:rPr lang="en-US" sz="1400" dirty="0" smtClean="0">
                <a:latin typeface="Arial Narrow" panose="020B0606020202030204" pitchFamily="34" charset="0"/>
              </a:rPr>
              <a:t>Display </a:t>
            </a:r>
            <a:r>
              <a:rPr lang="en-US" sz="1400" dirty="0">
                <a:latin typeface="Arial Narrow" panose="020B0606020202030204" pitchFamily="34" charset="0"/>
              </a:rPr>
              <a:t>Summary features which are not in use. </a:t>
            </a:r>
            <a:r>
              <a:rPr lang="en-US" sz="1400" dirty="0" smtClean="0">
                <a:latin typeface="Arial Narrow" panose="020B0606020202030204" pitchFamily="34" charset="0"/>
              </a:rPr>
              <a:t>Remove </a:t>
            </a:r>
            <a:r>
              <a:rPr lang="en-US" sz="1400" dirty="0">
                <a:latin typeface="Arial Narrow" panose="020B0606020202030204" pitchFamily="34" charset="0"/>
              </a:rPr>
              <a:t>checkbox clutter</a:t>
            </a:r>
          </a:p>
        </p:txBody>
      </p:sp>
      <p:sp>
        <p:nvSpPr>
          <p:cNvPr id="12" name="Right Arrow 11"/>
          <p:cNvSpPr/>
          <p:nvPr/>
        </p:nvSpPr>
        <p:spPr>
          <a:xfrm rot="19685894">
            <a:off x="7562717" y="3669023"/>
            <a:ext cx="533400" cy="261098"/>
          </a:xfrm>
          <a:prstGeom prst="rightArrow">
            <a:avLst>
              <a:gd name="adj1" fmla="val 50000"/>
              <a:gd name="adj2" fmla="val 9742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p:cNvSpPr txBox="1"/>
          <p:nvPr/>
        </p:nvSpPr>
        <p:spPr>
          <a:xfrm>
            <a:off x="1905000" y="376589"/>
            <a:ext cx="7086600" cy="461665"/>
          </a:xfrm>
          <a:prstGeom prst="rect">
            <a:avLst/>
          </a:prstGeom>
          <a:noFill/>
        </p:spPr>
        <p:txBody>
          <a:bodyPr wrap="square" rtlCol="0">
            <a:spAutoFit/>
          </a:bodyPr>
          <a:lstStyle>
            <a:defPPr>
              <a:defRPr lang="en-US"/>
            </a:defPPr>
            <a:lvl1pPr>
              <a:defRPr sz="2400">
                <a:latin typeface="Arial Narrow" panose="020B0606020202030204" pitchFamily="34" charset="0"/>
              </a:defRPr>
            </a:lvl1pPr>
          </a:lstStyle>
          <a:p>
            <a:pPr lvl="1" algn="r"/>
            <a:r>
              <a:rPr lang="en-US" sz="2400" dirty="0">
                <a:latin typeface="Arial Narrow" panose="020B0606020202030204" pitchFamily="34" charset="0"/>
              </a:rPr>
              <a:t>Objective:  Remove Features that Provide Limited Value </a:t>
            </a:r>
          </a:p>
        </p:txBody>
      </p:sp>
      <p:sp>
        <p:nvSpPr>
          <p:cNvPr id="14" name="Right Arrow 13"/>
          <p:cNvSpPr/>
          <p:nvPr/>
        </p:nvSpPr>
        <p:spPr>
          <a:xfrm rot="10800000">
            <a:off x="1752600" y="4572000"/>
            <a:ext cx="533400" cy="261098"/>
          </a:xfrm>
          <a:prstGeom prst="rightArrow">
            <a:avLst>
              <a:gd name="adj1" fmla="val 50000"/>
              <a:gd name="adj2" fmla="val 9742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ight Arrow 14"/>
          <p:cNvSpPr/>
          <p:nvPr/>
        </p:nvSpPr>
        <p:spPr>
          <a:xfrm>
            <a:off x="2743200" y="4426324"/>
            <a:ext cx="533400" cy="261098"/>
          </a:xfrm>
          <a:prstGeom prst="rightArrow">
            <a:avLst>
              <a:gd name="adj1" fmla="val 50000"/>
              <a:gd name="adj2" fmla="val 9742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3421115517"/>
      </p:ext>
    </p:extLst>
  </p:cSld>
  <p:clrMapOvr>
    <a:masterClrMapping/>
  </p:clrMapOvr>
  <mc:AlternateContent xmlns:mc="http://schemas.openxmlformats.org/markup-compatibility/2006" xmlns:p14="http://schemas.microsoft.com/office/powerpoint/2010/main">
    <mc:Choice Requires="p14">
      <p:transition spd="slow" p14:dur="2000" advTm="14149"/>
    </mc:Choice>
    <mc:Fallback xmlns="">
      <p:transition spd="slow" advTm="141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2" fill="hold" display="0">
                  <p:stCondLst>
                    <p:cond delay="indefinite"/>
                  </p:stCondLst>
                  <p:endCondLst>
                    <p:cond evt="onStopAudio" delay="0">
                      <p:tgtEl>
                        <p:sldTgt/>
                      </p:tgtEl>
                    </p:cond>
                  </p:endCondLst>
                </p:cTn>
                <p:tgtEl>
                  <p:spTgt spid="5"/>
                </p:tgtEl>
              </p:cMediaNode>
            </p:audio>
          </p:childTnLst>
        </p:cTn>
      </p:par>
    </p:tnLst>
    <p:bldLst>
      <p:bldP spid="11" grpId="0" animBg="1"/>
      <p:bldP spid="12" grpId="0" animBg="1"/>
      <p:bldP spid="13" grpId="0"/>
      <p:bldP spid="14" grpId="0" animBg="1"/>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990600"/>
          </a:xfrm>
        </p:spPr>
        <p:txBody>
          <a:bodyPr/>
          <a:lstStyle/>
          <a:p>
            <a:r>
              <a:rPr lang="en-US" dirty="0"/>
              <a:t>Daily Search Results</a:t>
            </a:r>
          </a:p>
        </p:txBody>
      </p:sp>
      <p:pic>
        <p:nvPicPr>
          <p:cNvPr id="3" name="Picture 2"/>
          <p:cNvPicPr>
            <a:picLocks noChangeAspect="1"/>
          </p:cNvPicPr>
          <p:nvPr/>
        </p:nvPicPr>
        <p:blipFill>
          <a:blip r:embed="rId5"/>
          <a:stretch>
            <a:fillRect/>
          </a:stretch>
        </p:blipFill>
        <p:spPr>
          <a:xfrm>
            <a:off x="228600" y="1857350"/>
            <a:ext cx="8763000" cy="4543450"/>
          </a:xfrm>
          <a:prstGeom prst="rect">
            <a:avLst/>
          </a:prstGeom>
          <a:ln>
            <a:solidFill>
              <a:schemeClr val="accent1"/>
            </a:solidFill>
          </a:ln>
        </p:spPr>
      </p:pic>
      <p:sp>
        <p:nvSpPr>
          <p:cNvPr id="8" name="TextBox 7"/>
          <p:cNvSpPr txBox="1"/>
          <p:nvPr/>
        </p:nvSpPr>
        <p:spPr>
          <a:xfrm>
            <a:off x="6553200" y="1019800"/>
            <a:ext cx="2133600" cy="1169551"/>
          </a:xfrm>
          <a:prstGeom prst="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en-US" sz="1400" dirty="0" smtClean="0">
                <a:latin typeface="Arial Narrow" panose="020B0606020202030204" pitchFamily="34" charset="0"/>
              </a:rPr>
              <a:t>Consolidate </a:t>
            </a:r>
            <a:r>
              <a:rPr lang="en-US" sz="1400" dirty="0">
                <a:latin typeface="Arial Narrow" panose="020B0606020202030204" pitchFamily="34" charset="0"/>
              </a:rPr>
              <a:t>the Daily search results with the Advanced and General Search results since the logic and search criteria overlap</a:t>
            </a:r>
          </a:p>
        </p:txBody>
      </p:sp>
      <p:sp>
        <p:nvSpPr>
          <p:cNvPr id="9" name="TextBox 8"/>
          <p:cNvSpPr txBox="1"/>
          <p:nvPr/>
        </p:nvSpPr>
        <p:spPr>
          <a:xfrm>
            <a:off x="1905000" y="376589"/>
            <a:ext cx="7086600" cy="461665"/>
          </a:xfrm>
          <a:prstGeom prst="rect">
            <a:avLst/>
          </a:prstGeom>
          <a:noFill/>
        </p:spPr>
        <p:txBody>
          <a:bodyPr wrap="square" rtlCol="0">
            <a:spAutoFit/>
          </a:bodyPr>
          <a:lstStyle>
            <a:defPPr>
              <a:defRPr lang="en-US"/>
            </a:defPPr>
            <a:lvl1pPr>
              <a:defRPr sz="2400">
                <a:latin typeface="Arial Narrow" panose="020B0606020202030204" pitchFamily="34" charset="0"/>
              </a:defRPr>
            </a:lvl1pPr>
          </a:lstStyle>
          <a:p>
            <a:pPr lvl="1" algn="r"/>
            <a:r>
              <a:rPr lang="en-US" sz="2400" dirty="0">
                <a:latin typeface="Arial Narrow" panose="020B0606020202030204" pitchFamily="34" charset="0"/>
              </a:rPr>
              <a:t>Objective:  Increase Trust</a:t>
            </a: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3160806734"/>
      </p:ext>
    </p:extLst>
  </p:cSld>
  <p:clrMapOvr>
    <a:masterClrMapping/>
  </p:clrMapOvr>
  <mc:AlternateContent xmlns:mc="http://schemas.openxmlformats.org/markup-compatibility/2006" xmlns:p14="http://schemas.microsoft.com/office/powerpoint/2010/main">
    <mc:Choice Requires="p14">
      <p:transition spd="slow" p14:dur="2000" advTm="14401"/>
    </mc:Choice>
    <mc:Fallback xmlns="">
      <p:transition spd="slow" advTm="144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5"/>
                </p:tgtEl>
              </p:cMediaNode>
            </p:audio>
          </p:childTnLst>
        </p:cTn>
      </p:par>
    </p:tnLst>
    <p:bldLst>
      <p:bldP spid="8" grpId="0" animBg="1"/>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Consolidated Docket Search</a:t>
            </a:r>
          </a:p>
        </p:txBody>
      </p:sp>
      <p:pic>
        <p:nvPicPr>
          <p:cNvPr id="5" name="Picture 4"/>
          <p:cNvPicPr>
            <a:picLocks noChangeAspect="1"/>
          </p:cNvPicPr>
          <p:nvPr/>
        </p:nvPicPr>
        <p:blipFill>
          <a:blip r:embed="rId5"/>
          <a:stretch>
            <a:fillRect/>
          </a:stretch>
        </p:blipFill>
        <p:spPr>
          <a:xfrm>
            <a:off x="152400" y="1752994"/>
            <a:ext cx="8763000" cy="4647806"/>
          </a:xfrm>
          <a:prstGeom prst="rect">
            <a:avLst/>
          </a:prstGeom>
        </p:spPr>
      </p:pic>
      <p:sp>
        <p:nvSpPr>
          <p:cNvPr id="9" name="TextBox 8"/>
          <p:cNvSpPr txBox="1"/>
          <p:nvPr/>
        </p:nvSpPr>
        <p:spPr>
          <a:xfrm>
            <a:off x="6553200" y="1019800"/>
            <a:ext cx="2133600" cy="523220"/>
          </a:xfrm>
          <a:prstGeom prst="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en-US" sz="1400" dirty="0" smtClean="0">
                <a:latin typeface="Arial Narrow" panose="020B0606020202030204" pitchFamily="34" charset="0"/>
              </a:rPr>
              <a:t>Remove </a:t>
            </a:r>
            <a:r>
              <a:rPr lang="en-US" sz="1400" dirty="0">
                <a:latin typeface="Arial Narrow" panose="020B0606020202030204" pitchFamily="34" charset="0"/>
              </a:rPr>
              <a:t>Consolidated search which is no longer supported</a:t>
            </a:r>
          </a:p>
        </p:txBody>
      </p:sp>
      <p:sp>
        <p:nvSpPr>
          <p:cNvPr id="10" name="TextBox 9"/>
          <p:cNvSpPr txBox="1"/>
          <p:nvPr/>
        </p:nvSpPr>
        <p:spPr>
          <a:xfrm>
            <a:off x="1905000" y="376589"/>
            <a:ext cx="7086600" cy="461665"/>
          </a:xfrm>
          <a:prstGeom prst="rect">
            <a:avLst/>
          </a:prstGeom>
          <a:noFill/>
        </p:spPr>
        <p:txBody>
          <a:bodyPr wrap="square" rtlCol="0">
            <a:spAutoFit/>
          </a:bodyPr>
          <a:lstStyle>
            <a:defPPr>
              <a:defRPr lang="en-US"/>
            </a:defPPr>
            <a:lvl1pPr>
              <a:defRPr sz="2400">
                <a:latin typeface="Arial Narrow" panose="020B0606020202030204" pitchFamily="34" charset="0"/>
              </a:defRPr>
            </a:lvl1pPr>
          </a:lstStyle>
          <a:p>
            <a:pPr lvl="1" algn="r"/>
            <a:r>
              <a:rPr lang="en-US" sz="2400" dirty="0">
                <a:latin typeface="Arial Narrow" panose="020B0606020202030204" pitchFamily="34" charset="0"/>
              </a:rPr>
              <a:t>Objective:  Remove Features that Provide Limited Value </a:t>
            </a: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3897498643"/>
      </p:ext>
    </p:extLst>
  </p:cSld>
  <p:clrMapOvr>
    <a:masterClrMapping/>
  </p:clrMapOvr>
  <mc:AlternateContent xmlns:mc="http://schemas.openxmlformats.org/markup-compatibility/2006" xmlns:p14="http://schemas.microsoft.com/office/powerpoint/2010/main">
    <mc:Choice Requires="p14">
      <p:transition spd="slow" p14:dur="2000" advTm="11877"/>
    </mc:Choice>
    <mc:Fallback xmlns="">
      <p:transition spd="slow" advTm="118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4"/>
                </p:tgtEl>
              </p:cMediaNode>
            </p:audio>
          </p:childTnLst>
        </p:cTn>
      </p:par>
    </p:tnLst>
    <p:bldLst>
      <p:bldP spid="9" grpId="0" animBg="1"/>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Docket Search Results</a:t>
            </a:r>
          </a:p>
        </p:txBody>
      </p:sp>
      <p:pic>
        <p:nvPicPr>
          <p:cNvPr id="5" name="Picture 4"/>
          <p:cNvPicPr>
            <a:picLocks noChangeAspect="1"/>
          </p:cNvPicPr>
          <p:nvPr/>
        </p:nvPicPr>
        <p:blipFill>
          <a:blip r:embed="rId5"/>
          <a:stretch>
            <a:fillRect/>
          </a:stretch>
        </p:blipFill>
        <p:spPr>
          <a:xfrm>
            <a:off x="228600" y="1600200"/>
            <a:ext cx="8686800" cy="4723703"/>
          </a:xfrm>
          <a:prstGeom prst="rect">
            <a:avLst/>
          </a:prstGeom>
          <a:ln>
            <a:solidFill>
              <a:schemeClr val="accent1"/>
            </a:solidFill>
          </a:ln>
        </p:spPr>
      </p:pic>
      <p:sp>
        <p:nvSpPr>
          <p:cNvPr id="9" name="TextBox 8"/>
          <p:cNvSpPr txBox="1"/>
          <p:nvPr/>
        </p:nvSpPr>
        <p:spPr>
          <a:xfrm>
            <a:off x="6553200" y="1019800"/>
            <a:ext cx="2133600" cy="1384995"/>
          </a:xfrm>
          <a:prstGeom prst="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en-US" sz="1400" dirty="0" smtClean="0">
                <a:latin typeface="Arial Narrow" panose="020B0606020202030204" pitchFamily="34" charset="0"/>
              </a:rPr>
              <a:t>Increase </a:t>
            </a:r>
            <a:r>
              <a:rPr lang="en-US" sz="1400" dirty="0">
                <a:latin typeface="Arial Narrow" panose="020B0606020202030204" pitchFamily="34" charset="0"/>
              </a:rPr>
              <a:t>contrast and reduced the need to scroll. </a:t>
            </a:r>
            <a:r>
              <a:rPr lang="en-US" sz="1400" dirty="0" smtClean="0">
                <a:latin typeface="Arial Narrow" panose="020B0606020202030204" pitchFamily="34" charset="0"/>
              </a:rPr>
              <a:t>Enable </a:t>
            </a:r>
            <a:r>
              <a:rPr lang="en-US" sz="1400" dirty="0">
                <a:latin typeface="Arial Narrow" panose="020B0606020202030204" pitchFamily="34" charset="0"/>
              </a:rPr>
              <a:t>the user to compare table information and navigate the table as in other screens</a:t>
            </a:r>
          </a:p>
        </p:txBody>
      </p:sp>
      <p:sp>
        <p:nvSpPr>
          <p:cNvPr id="10" name="TextBox 9"/>
          <p:cNvSpPr txBox="1"/>
          <p:nvPr/>
        </p:nvSpPr>
        <p:spPr>
          <a:xfrm>
            <a:off x="1905000" y="376589"/>
            <a:ext cx="7086600" cy="461665"/>
          </a:xfrm>
          <a:prstGeom prst="rect">
            <a:avLst/>
          </a:prstGeom>
          <a:noFill/>
        </p:spPr>
        <p:txBody>
          <a:bodyPr wrap="square" rtlCol="0">
            <a:spAutoFit/>
          </a:bodyPr>
          <a:lstStyle>
            <a:defPPr>
              <a:defRPr lang="en-US"/>
            </a:defPPr>
            <a:lvl1pPr>
              <a:defRPr sz="2400">
                <a:latin typeface="Arial Narrow" panose="020B0606020202030204" pitchFamily="34" charset="0"/>
              </a:defRPr>
            </a:lvl1pPr>
          </a:lstStyle>
          <a:p>
            <a:pPr lvl="1" algn="r"/>
            <a:r>
              <a:rPr lang="en-US" sz="2400" dirty="0">
                <a:latin typeface="Arial Narrow" panose="020B0606020202030204" pitchFamily="34" charset="0"/>
              </a:rPr>
              <a:t>Objective:  Improve the User Experience</a:t>
            </a:r>
          </a:p>
        </p:txBody>
      </p:sp>
      <p:sp>
        <p:nvSpPr>
          <p:cNvPr id="11" name="Right Arrow 10"/>
          <p:cNvSpPr/>
          <p:nvPr/>
        </p:nvSpPr>
        <p:spPr>
          <a:xfrm rot="10800000">
            <a:off x="4419600" y="4191000"/>
            <a:ext cx="533400" cy="261098"/>
          </a:xfrm>
          <a:prstGeom prst="rightArrow">
            <a:avLst>
              <a:gd name="adj1" fmla="val 50000"/>
              <a:gd name="adj2" fmla="val 9742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854874687"/>
      </p:ext>
    </p:extLst>
  </p:cSld>
  <p:clrMapOvr>
    <a:masterClrMapping/>
  </p:clrMapOvr>
  <mc:AlternateContent xmlns:mc="http://schemas.openxmlformats.org/markup-compatibility/2006" xmlns:p14="http://schemas.microsoft.com/office/powerpoint/2010/main">
    <mc:Choice Requires="p14">
      <p:transition spd="slow" p14:dur="2000" advTm="14024"/>
    </mc:Choice>
    <mc:Fallback xmlns="">
      <p:transition spd="slow" advTm="140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3"/>
                </p:tgtEl>
              </p:cMediaNode>
            </p:audio>
          </p:childTnLst>
        </p:cTn>
      </p:par>
    </p:tnLst>
    <p:bldLst>
      <p:bldP spid="9" grpId="0" animBg="1"/>
      <p:bldP spid="10" grpId="0"/>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New Docket Search</a:t>
            </a:r>
          </a:p>
        </p:txBody>
      </p:sp>
      <p:pic>
        <p:nvPicPr>
          <p:cNvPr id="5" name="Picture 4"/>
          <p:cNvPicPr>
            <a:picLocks noChangeAspect="1"/>
          </p:cNvPicPr>
          <p:nvPr/>
        </p:nvPicPr>
        <p:blipFill>
          <a:blip r:embed="rId5"/>
          <a:stretch>
            <a:fillRect/>
          </a:stretch>
        </p:blipFill>
        <p:spPr>
          <a:xfrm>
            <a:off x="188259" y="1524000"/>
            <a:ext cx="8803341" cy="4876800"/>
          </a:xfrm>
          <a:prstGeom prst="rect">
            <a:avLst/>
          </a:prstGeom>
          <a:ln>
            <a:solidFill>
              <a:schemeClr val="accent1"/>
            </a:solidFill>
          </a:ln>
        </p:spPr>
      </p:pic>
      <p:sp>
        <p:nvSpPr>
          <p:cNvPr id="9" name="TextBox 8"/>
          <p:cNvSpPr txBox="1"/>
          <p:nvPr/>
        </p:nvSpPr>
        <p:spPr>
          <a:xfrm>
            <a:off x="6553200" y="1019800"/>
            <a:ext cx="2133600" cy="307777"/>
          </a:xfrm>
          <a:prstGeom prst="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en-US" sz="1400" dirty="0" smtClean="0">
                <a:latin typeface="Arial Narrow" panose="020B0606020202030204" pitchFamily="34" charset="0"/>
              </a:rPr>
              <a:t>Reduce </a:t>
            </a:r>
            <a:r>
              <a:rPr lang="en-US" sz="1400" dirty="0">
                <a:latin typeface="Arial Narrow" panose="020B0606020202030204" pitchFamily="34" charset="0"/>
              </a:rPr>
              <a:t>wasted space</a:t>
            </a:r>
          </a:p>
        </p:txBody>
      </p:sp>
      <p:sp>
        <p:nvSpPr>
          <p:cNvPr id="10" name="TextBox 9"/>
          <p:cNvSpPr txBox="1"/>
          <p:nvPr/>
        </p:nvSpPr>
        <p:spPr>
          <a:xfrm>
            <a:off x="1905000" y="376589"/>
            <a:ext cx="7086600" cy="461665"/>
          </a:xfrm>
          <a:prstGeom prst="rect">
            <a:avLst/>
          </a:prstGeom>
          <a:noFill/>
        </p:spPr>
        <p:txBody>
          <a:bodyPr wrap="square" rtlCol="0">
            <a:spAutoFit/>
          </a:bodyPr>
          <a:lstStyle>
            <a:defPPr>
              <a:defRPr lang="en-US"/>
            </a:defPPr>
            <a:lvl1pPr>
              <a:defRPr sz="2400">
                <a:latin typeface="Arial Narrow" panose="020B0606020202030204" pitchFamily="34" charset="0"/>
              </a:defRPr>
            </a:lvl1pPr>
          </a:lstStyle>
          <a:p>
            <a:pPr lvl="1" algn="r"/>
            <a:r>
              <a:rPr lang="en-US" sz="2400" dirty="0">
                <a:latin typeface="Arial Narrow" panose="020B0606020202030204" pitchFamily="34" charset="0"/>
              </a:rPr>
              <a:t>Objective:  Improve the User Experience</a:t>
            </a:r>
          </a:p>
        </p:txBody>
      </p:sp>
      <p:sp>
        <p:nvSpPr>
          <p:cNvPr id="11" name="Right Arrow 10"/>
          <p:cNvSpPr/>
          <p:nvPr/>
        </p:nvSpPr>
        <p:spPr>
          <a:xfrm rot="10800000">
            <a:off x="4419600" y="4191000"/>
            <a:ext cx="533400" cy="261098"/>
          </a:xfrm>
          <a:prstGeom prst="rightArrow">
            <a:avLst>
              <a:gd name="adj1" fmla="val 50000"/>
              <a:gd name="adj2" fmla="val 9742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4208137634"/>
      </p:ext>
    </p:extLst>
  </p:cSld>
  <p:clrMapOvr>
    <a:masterClrMapping/>
  </p:clrMapOvr>
  <mc:AlternateContent xmlns:mc="http://schemas.openxmlformats.org/markup-compatibility/2006" xmlns:p14="http://schemas.microsoft.com/office/powerpoint/2010/main">
    <mc:Choice Requires="p14">
      <p:transition spd="slow" p14:dur="2000" advTm="9607"/>
    </mc:Choice>
    <mc:Fallback xmlns="">
      <p:transition spd="slow" advTm="96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3"/>
                </p:tgtEl>
              </p:cMediaNode>
            </p:audio>
          </p:childTnLst>
        </p:cTn>
      </p:par>
    </p:tnLst>
    <p:bldLst>
      <p:bldP spid="9" grpId="0" animBg="1"/>
      <p:bldP spid="10" grpId="0"/>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New Docket Search Results</a:t>
            </a:r>
          </a:p>
        </p:txBody>
      </p:sp>
      <p:pic>
        <p:nvPicPr>
          <p:cNvPr id="5" name="Picture 4"/>
          <p:cNvPicPr>
            <a:picLocks noChangeAspect="1"/>
          </p:cNvPicPr>
          <p:nvPr/>
        </p:nvPicPr>
        <p:blipFill>
          <a:blip r:embed="rId5"/>
          <a:stretch>
            <a:fillRect/>
          </a:stretch>
        </p:blipFill>
        <p:spPr>
          <a:xfrm>
            <a:off x="152400" y="1502248"/>
            <a:ext cx="8839200" cy="4898552"/>
          </a:xfrm>
          <a:prstGeom prst="rect">
            <a:avLst/>
          </a:prstGeom>
          <a:ln>
            <a:solidFill>
              <a:schemeClr val="accent1"/>
            </a:solidFill>
          </a:ln>
        </p:spPr>
      </p:pic>
      <p:sp>
        <p:nvSpPr>
          <p:cNvPr id="11" name="TextBox 10"/>
          <p:cNvSpPr txBox="1"/>
          <p:nvPr/>
        </p:nvSpPr>
        <p:spPr>
          <a:xfrm>
            <a:off x="6553200" y="1019800"/>
            <a:ext cx="2133600" cy="954107"/>
          </a:xfrm>
          <a:prstGeom prst="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en-US" sz="1400" dirty="0" smtClean="0">
                <a:latin typeface="Arial Narrow" panose="020B0606020202030204" pitchFamily="34" charset="0"/>
              </a:rPr>
              <a:t>Increase </a:t>
            </a:r>
            <a:r>
              <a:rPr lang="en-US" sz="1400" dirty="0">
                <a:latin typeface="Arial Narrow" panose="020B0606020202030204" pitchFamily="34" charset="0"/>
              </a:rPr>
              <a:t>contrast and reduced the need to scroll. </a:t>
            </a:r>
            <a:r>
              <a:rPr lang="en-US" sz="1400" dirty="0" smtClean="0">
                <a:latin typeface="Arial Narrow" panose="020B0606020202030204" pitchFamily="34" charset="0"/>
              </a:rPr>
              <a:t>Enable </a:t>
            </a:r>
            <a:r>
              <a:rPr lang="en-US" sz="1400" dirty="0">
                <a:latin typeface="Arial Narrow" panose="020B0606020202030204" pitchFamily="34" charset="0"/>
              </a:rPr>
              <a:t>the user to navigate the table as in other screens</a:t>
            </a:r>
          </a:p>
        </p:txBody>
      </p:sp>
      <p:sp>
        <p:nvSpPr>
          <p:cNvPr id="12" name="TextBox 11"/>
          <p:cNvSpPr txBox="1"/>
          <p:nvPr/>
        </p:nvSpPr>
        <p:spPr>
          <a:xfrm>
            <a:off x="1905000" y="376589"/>
            <a:ext cx="7086600" cy="461665"/>
          </a:xfrm>
          <a:prstGeom prst="rect">
            <a:avLst/>
          </a:prstGeom>
          <a:noFill/>
        </p:spPr>
        <p:txBody>
          <a:bodyPr wrap="square" rtlCol="0">
            <a:spAutoFit/>
          </a:bodyPr>
          <a:lstStyle>
            <a:defPPr>
              <a:defRPr lang="en-US"/>
            </a:defPPr>
            <a:lvl1pPr>
              <a:defRPr sz="2400">
                <a:latin typeface="Arial Narrow" panose="020B0606020202030204" pitchFamily="34" charset="0"/>
              </a:defRPr>
            </a:lvl1pPr>
          </a:lstStyle>
          <a:p>
            <a:pPr lvl="1" algn="r"/>
            <a:r>
              <a:rPr lang="en-US" sz="2400" dirty="0">
                <a:latin typeface="Arial Narrow" panose="020B0606020202030204" pitchFamily="34" charset="0"/>
              </a:rPr>
              <a:t>Objective:  Improve the User Experience</a:t>
            </a:r>
          </a:p>
        </p:txBody>
      </p:sp>
      <p:sp>
        <p:nvSpPr>
          <p:cNvPr id="13" name="Right Arrow 12"/>
          <p:cNvSpPr/>
          <p:nvPr/>
        </p:nvSpPr>
        <p:spPr>
          <a:xfrm rot="10800000">
            <a:off x="6705600" y="4047279"/>
            <a:ext cx="533400" cy="261098"/>
          </a:xfrm>
          <a:prstGeom prst="rightArrow">
            <a:avLst>
              <a:gd name="adj1" fmla="val 50000"/>
              <a:gd name="adj2" fmla="val 9742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4185346484"/>
      </p:ext>
    </p:extLst>
  </p:cSld>
  <p:clrMapOvr>
    <a:masterClrMapping/>
  </p:clrMapOvr>
  <mc:AlternateContent xmlns:mc="http://schemas.openxmlformats.org/markup-compatibility/2006" xmlns:p14="http://schemas.microsoft.com/office/powerpoint/2010/main">
    <mc:Choice Requires="p14">
      <p:transition spd="slow" p14:dur="2000" advTm="10995"/>
    </mc:Choice>
    <mc:Fallback xmlns="">
      <p:transition spd="slow" advTm="109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3"/>
                </p:tgtEl>
              </p:cMediaNode>
            </p:audio>
          </p:childTnLst>
        </p:cTn>
      </p:par>
    </p:tnLst>
    <p:bldLst>
      <p:bldP spid="11" grpId="0" animBg="1"/>
      <p:bldP spid="12" grpId="0"/>
      <p:bldP spid="1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Modernization Objectives</a:t>
            </a:r>
          </a:p>
        </p:txBody>
      </p:sp>
      <p:sp>
        <p:nvSpPr>
          <p:cNvPr id="3" name="Content Placeholder 2"/>
          <p:cNvSpPr>
            <a:spLocks noGrp="1"/>
          </p:cNvSpPr>
          <p:nvPr>
            <p:ph idx="1"/>
          </p:nvPr>
        </p:nvSpPr>
        <p:spPr>
          <a:xfrm>
            <a:off x="-28575" y="1654032"/>
            <a:ext cx="8497248" cy="4653153"/>
          </a:xfrm>
        </p:spPr>
        <p:txBody>
          <a:bodyPr>
            <a:noAutofit/>
          </a:bodyPr>
          <a:lstStyle/>
          <a:p>
            <a:pPr lvl="1"/>
            <a:r>
              <a:rPr lang="en-US" sz="3200" dirty="0">
                <a:latin typeface="Arial Narrow" panose="020B0606020202030204" pitchFamily="34" charset="0"/>
              </a:rPr>
              <a:t>Increase Trust in the Accuracy of Search Results</a:t>
            </a:r>
          </a:p>
          <a:p>
            <a:pPr lvl="1"/>
            <a:r>
              <a:rPr lang="en-US" sz="3200" dirty="0">
                <a:latin typeface="Arial Narrow" panose="020B0606020202030204" pitchFamily="34" charset="0"/>
              </a:rPr>
              <a:t>Reduce Redundancy </a:t>
            </a:r>
          </a:p>
          <a:p>
            <a:pPr lvl="1"/>
            <a:r>
              <a:rPr lang="en-US" sz="3200" dirty="0">
                <a:latin typeface="Arial Narrow" panose="020B0606020202030204" pitchFamily="34" charset="0"/>
              </a:rPr>
              <a:t>Improve Navigation</a:t>
            </a:r>
          </a:p>
          <a:p>
            <a:pPr lvl="1"/>
            <a:r>
              <a:rPr lang="en-US" sz="3200" dirty="0">
                <a:latin typeface="Arial Narrow" panose="020B0606020202030204" pitchFamily="34" charset="0"/>
              </a:rPr>
              <a:t>Improve User Experience</a:t>
            </a:r>
          </a:p>
          <a:p>
            <a:pPr lvl="1"/>
            <a:r>
              <a:rPr lang="en-US" sz="3200" dirty="0">
                <a:latin typeface="Arial Narrow" panose="020B0606020202030204" pitchFamily="34" charset="0"/>
              </a:rPr>
              <a:t>Remove Features that Provide Limited Value or Are No Longer Supported</a:t>
            </a:r>
          </a:p>
          <a:p>
            <a:pPr lvl="1"/>
            <a:endParaRPr lang="en-US" dirty="0">
              <a:latin typeface="Arial Narrow" panose="020B0606020202030204" pitchFamily="34" charset="0"/>
            </a:endParaRPr>
          </a:p>
          <a:p>
            <a:pPr lvl="1"/>
            <a:endParaRPr lang="en-US" dirty="0">
              <a:latin typeface="Arial Narrow" panose="020B0606020202030204" pitchFamily="34" charset="0"/>
            </a:endParaRPr>
          </a:p>
          <a:p>
            <a:pPr lvl="1"/>
            <a:endParaRPr lang="en-US" dirty="0">
              <a:latin typeface="Arial Narrow" panose="020B0606020202030204" pitchFamily="34" charset="0"/>
            </a:endParaRPr>
          </a:p>
          <a:p>
            <a:pPr lvl="1"/>
            <a:endParaRPr lang="en-US" dirty="0">
              <a:latin typeface="Arial Narrow" panose="020B0606020202030204" pitchFamily="34" charset="0"/>
            </a:endParaRPr>
          </a:p>
          <a:p>
            <a:pPr lvl="1"/>
            <a:endParaRPr lang="en-US" dirty="0">
              <a:latin typeface="Arial Narrow" panose="020B0606020202030204" pitchFamily="34" charset="0"/>
            </a:endParaRPr>
          </a:p>
          <a:p>
            <a:pPr lvl="1"/>
            <a:endParaRPr lang="en-US" dirty="0">
              <a:latin typeface="Arial Narrow" panose="020B0606020202030204" pitchFamily="34" charset="0"/>
            </a:endParaRPr>
          </a:p>
          <a:p>
            <a:pPr marL="548640" lvl="2" indent="0">
              <a:buNone/>
            </a:pPr>
            <a:endParaRPr lang="en-US" sz="2000" dirty="0">
              <a:latin typeface="Arial Narrow" panose="020B0606020202030204" pitchFamily="34" charset="0"/>
            </a:endParaRPr>
          </a:p>
          <a:p>
            <a:pPr lvl="2"/>
            <a:endParaRPr lang="en-US" sz="2000" dirty="0">
              <a:latin typeface="Arial Narrow" panose="020B0606020202030204" pitchFamily="34" charset="0"/>
            </a:endParaRPr>
          </a:p>
        </p:txBody>
      </p:sp>
      <p:sp>
        <p:nvSpPr>
          <p:cNvPr id="8" name="Rectangle 7"/>
          <p:cNvSpPr/>
          <p:nvPr/>
        </p:nvSpPr>
        <p:spPr>
          <a:xfrm rot="19923374">
            <a:off x="6828024" y="-194680"/>
            <a:ext cx="1583953" cy="3170099"/>
          </a:xfrm>
          <a:prstGeom prst="rect">
            <a:avLst/>
          </a:prstGeom>
          <a:noFill/>
        </p:spPr>
        <p:txBody>
          <a:bodyPr wrap="square" lIns="91440" tIns="45720" rIns="91440" bIns="45720">
            <a:spAutoFit/>
          </a:bodyPr>
          <a:lstStyle/>
          <a:p>
            <a:pPr algn="ctr"/>
            <a:r>
              <a:rPr lang="en-US" sz="200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5</a:t>
            </a:r>
          </a:p>
        </p:txBody>
      </p:sp>
      <p:pic>
        <p:nvPicPr>
          <p:cNvPr id="12" name="Audio 1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4021253494"/>
      </p:ext>
    </p:extLst>
  </p:cSld>
  <p:clrMapOvr>
    <a:masterClrMapping/>
  </p:clrMapOvr>
  <mc:AlternateContent xmlns:mc="http://schemas.openxmlformats.org/markup-compatibility/2006" xmlns:p14="http://schemas.microsoft.com/office/powerpoint/2010/main">
    <mc:Choice Requires="p14">
      <p:transition spd="slow" p14:dur="2000" advTm="15889"/>
    </mc:Choice>
    <mc:Fallback xmlns="">
      <p:transition spd="slow" advTm="158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par>
                                <p:cTn id="7" presetID="6" presetClass="entr" presetSubtype="16"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circle(in)">
                                      <p:cBhvr>
                                        <p:cTn id="9" dur="2000"/>
                                        <p:tgtEl>
                                          <p:spTgt spid="8"/>
                                        </p:tgtEl>
                                      </p:cBhvr>
                                    </p:animEffect>
                                  </p:childTnLst>
                                </p:cTn>
                              </p:par>
                              <p:par>
                                <p:cTn id="10" presetID="16" presetClass="entr" presetSubtype="21"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barn(inVertical)">
                                      <p:cBhvr>
                                        <p:cTn id="15" dur="500"/>
                                        <p:tgtEl>
                                          <p:spTgt spid="3">
                                            <p:txEl>
                                              <p:pRg st="1" end="1"/>
                                            </p:txEl>
                                          </p:spTgt>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barn(inVertical)">
                                      <p:cBhvr>
                                        <p:cTn id="18" dur="500"/>
                                        <p:tgtEl>
                                          <p:spTgt spid="3">
                                            <p:txEl>
                                              <p:pRg st="2" end="2"/>
                                            </p:txEl>
                                          </p:spTgt>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barn(inVertical)">
                                      <p:cBhvr>
                                        <p:cTn id="21" dur="500"/>
                                        <p:tgtEl>
                                          <p:spTgt spid="3">
                                            <p:txEl>
                                              <p:pRg st="3" end="3"/>
                                            </p:txEl>
                                          </p:spTgt>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barn(inVertical)">
                                      <p:cBhvr>
                                        <p:cTn id="24"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12"/>
                </p:tgtEl>
              </p:cMediaNode>
            </p:audio>
          </p:childTnLst>
        </p:cTn>
      </p:par>
    </p:tnLst>
    <p:bldLst>
      <p:bldP spid="3" grpId="0" uiExpand="1" build="p"/>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File List</a:t>
            </a:r>
          </a:p>
        </p:txBody>
      </p:sp>
      <p:pic>
        <p:nvPicPr>
          <p:cNvPr id="5" name="Picture 4"/>
          <p:cNvPicPr>
            <a:picLocks noChangeAspect="1"/>
          </p:cNvPicPr>
          <p:nvPr/>
        </p:nvPicPr>
        <p:blipFill>
          <a:blip r:embed="rId5"/>
          <a:stretch>
            <a:fillRect/>
          </a:stretch>
        </p:blipFill>
        <p:spPr>
          <a:xfrm>
            <a:off x="609600" y="1312570"/>
            <a:ext cx="7696200" cy="4654820"/>
          </a:xfrm>
          <a:prstGeom prst="rect">
            <a:avLst/>
          </a:prstGeom>
          <a:ln>
            <a:solidFill>
              <a:schemeClr val="accent1"/>
            </a:solidFill>
          </a:ln>
        </p:spPr>
      </p:pic>
      <p:sp>
        <p:nvSpPr>
          <p:cNvPr id="21" name="TextBox 20"/>
          <p:cNvSpPr txBox="1"/>
          <p:nvPr/>
        </p:nvSpPr>
        <p:spPr>
          <a:xfrm>
            <a:off x="1752600" y="-2166702"/>
            <a:ext cx="1203956" cy="246221"/>
          </a:xfrm>
          <a:prstGeom prst="rect">
            <a:avLst/>
          </a:prstGeom>
          <a:noFill/>
        </p:spPr>
        <p:txBody>
          <a:bodyPr wrap="square" rtlCol="0">
            <a:spAutoFit/>
          </a:bodyPr>
          <a:lstStyle/>
          <a:p>
            <a:r>
              <a:rPr lang="en-US" sz="1000" dirty="0">
                <a:latin typeface="Arial Narrow" panose="020B0606020202030204" pitchFamily="34" charset="0"/>
              </a:rPr>
              <a:t>Improve Usability</a:t>
            </a:r>
            <a:endParaRPr lang="en-US" sz="1000" dirty="0"/>
          </a:p>
        </p:txBody>
      </p:sp>
      <p:sp>
        <p:nvSpPr>
          <p:cNvPr id="23" name="Rectangle 22"/>
          <p:cNvSpPr/>
          <p:nvPr/>
        </p:nvSpPr>
        <p:spPr>
          <a:xfrm>
            <a:off x="1524000" y="-2141128"/>
            <a:ext cx="228600" cy="228600"/>
          </a:xfrm>
          <a:prstGeom prst="rect">
            <a:avLst/>
          </a:prstGeom>
          <a:solidFill>
            <a:srgbClr val="E61AEB"/>
          </a:solidFill>
          <a:ln>
            <a:solidFill>
              <a:srgbClr val="E61A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p:cNvSpPr txBox="1"/>
          <p:nvPr/>
        </p:nvSpPr>
        <p:spPr>
          <a:xfrm>
            <a:off x="6553200" y="1019800"/>
            <a:ext cx="2133600" cy="1815882"/>
          </a:xfrm>
          <a:prstGeom prst="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en-US" sz="1400" dirty="0" smtClean="0">
                <a:latin typeface="Arial Narrow" panose="020B0606020202030204" pitchFamily="34" charset="0"/>
              </a:rPr>
              <a:t>Increase </a:t>
            </a:r>
            <a:r>
              <a:rPr lang="en-US" sz="1400" dirty="0">
                <a:latin typeface="Arial Narrow" panose="020B0606020202030204" pitchFamily="34" charset="0"/>
              </a:rPr>
              <a:t>contrast. </a:t>
            </a:r>
            <a:r>
              <a:rPr lang="en-US" sz="1400" dirty="0" smtClean="0">
                <a:latin typeface="Arial Narrow" panose="020B0606020202030204" pitchFamily="34" charset="0"/>
              </a:rPr>
              <a:t>Enable </a:t>
            </a:r>
            <a:r>
              <a:rPr lang="en-US" sz="1400" dirty="0">
                <a:latin typeface="Arial Narrow" panose="020B0606020202030204" pitchFamily="34" charset="0"/>
              </a:rPr>
              <a:t>the user to see file availability information and navigate the table as in other screens.  </a:t>
            </a:r>
            <a:r>
              <a:rPr lang="en-US" sz="1400" dirty="0" smtClean="0">
                <a:latin typeface="Arial Narrow" panose="020B0606020202030204" pitchFamily="34" charset="0"/>
              </a:rPr>
              <a:t>Provide </a:t>
            </a:r>
            <a:r>
              <a:rPr lang="en-US" sz="1400" dirty="0">
                <a:latin typeface="Arial Narrow" panose="020B0606020202030204" pitchFamily="34" charset="0"/>
              </a:rPr>
              <a:t>an immediate warning to the user if they try to download a file without authorization</a:t>
            </a:r>
          </a:p>
        </p:txBody>
      </p:sp>
      <p:sp>
        <p:nvSpPr>
          <p:cNvPr id="13" name="TextBox 12"/>
          <p:cNvSpPr txBox="1"/>
          <p:nvPr/>
        </p:nvSpPr>
        <p:spPr>
          <a:xfrm>
            <a:off x="1905000" y="376589"/>
            <a:ext cx="7086600" cy="461665"/>
          </a:xfrm>
          <a:prstGeom prst="rect">
            <a:avLst/>
          </a:prstGeom>
          <a:noFill/>
        </p:spPr>
        <p:txBody>
          <a:bodyPr wrap="square" rtlCol="0">
            <a:spAutoFit/>
          </a:bodyPr>
          <a:lstStyle>
            <a:defPPr>
              <a:defRPr lang="en-US"/>
            </a:defPPr>
            <a:lvl1pPr>
              <a:defRPr sz="2400">
                <a:latin typeface="Arial Narrow" panose="020B0606020202030204" pitchFamily="34" charset="0"/>
              </a:defRPr>
            </a:lvl1pPr>
          </a:lstStyle>
          <a:p>
            <a:pPr lvl="1" algn="r"/>
            <a:r>
              <a:rPr lang="en-US" sz="2400" dirty="0">
                <a:latin typeface="Arial Narrow" panose="020B0606020202030204" pitchFamily="34" charset="0"/>
              </a:rPr>
              <a:t>Objective:  Improve the User Experience</a:t>
            </a:r>
          </a:p>
        </p:txBody>
      </p:sp>
      <p:sp>
        <p:nvSpPr>
          <p:cNvPr id="14" name="Right Arrow 13"/>
          <p:cNvSpPr/>
          <p:nvPr/>
        </p:nvSpPr>
        <p:spPr>
          <a:xfrm rot="10800000">
            <a:off x="6562725" y="3116274"/>
            <a:ext cx="533400" cy="261098"/>
          </a:xfrm>
          <a:prstGeom prst="rightArrow">
            <a:avLst>
              <a:gd name="adj1" fmla="val 50000"/>
              <a:gd name="adj2" fmla="val 9742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524897498"/>
      </p:ext>
    </p:extLst>
  </p:cSld>
  <p:clrMapOvr>
    <a:masterClrMapping/>
  </p:clrMapOvr>
  <mc:AlternateContent xmlns:mc="http://schemas.openxmlformats.org/markup-compatibility/2006" xmlns:p14="http://schemas.microsoft.com/office/powerpoint/2010/main">
    <mc:Choice Requires="p14">
      <p:transition spd="slow" p14:dur="2000" advTm="19613"/>
    </mc:Choice>
    <mc:Fallback xmlns="">
      <p:transition spd="slow" advTm="196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3"/>
                </p:tgtEl>
              </p:cMediaNode>
            </p:audio>
          </p:childTnLst>
        </p:cTn>
      </p:par>
    </p:tnLst>
    <p:bldLst>
      <p:bldP spid="12" grpId="0" animBg="1"/>
      <p:bldP spid="13" grpId="0"/>
      <p:bldP spid="1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Document Info</a:t>
            </a:r>
          </a:p>
        </p:txBody>
      </p:sp>
      <p:pic>
        <p:nvPicPr>
          <p:cNvPr id="5" name="Picture 4"/>
          <p:cNvPicPr>
            <a:picLocks noChangeAspect="1"/>
          </p:cNvPicPr>
          <p:nvPr/>
        </p:nvPicPr>
        <p:blipFill>
          <a:blip r:embed="rId5"/>
          <a:stretch>
            <a:fillRect/>
          </a:stretch>
        </p:blipFill>
        <p:spPr>
          <a:xfrm>
            <a:off x="533400" y="1528482"/>
            <a:ext cx="7543800" cy="4898418"/>
          </a:xfrm>
          <a:prstGeom prst="rect">
            <a:avLst/>
          </a:prstGeom>
          <a:ln>
            <a:solidFill>
              <a:schemeClr val="accent1"/>
            </a:solidFill>
          </a:ln>
        </p:spPr>
      </p:pic>
      <p:sp>
        <p:nvSpPr>
          <p:cNvPr id="18" name="Rectangle 17"/>
          <p:cNvSpPr/>
          <p:nvPr/>
        </p:nvSpPr>
        <p:spPr>
          <a:xfrm>
            <a:off x="2209800" y="-1879426"/>
            <a:ext cx="228600" cy="228600"/>
          </a:xfrm>
          <a:prstGeom prst="rect">
            <a:avLst/>
          </a:prstGeom>
          <a:solidFill>
            <a:srgbClr val="E61AEB"/>
          </a:solidFill>
          <a:ln>
            <a:solidFill>
              <a:srgbClr val="E61A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ight Arrow 9"/>
          <p:cNvSpPr/>
          <p:nvPr/>
        </p:nvSpPr>
        <p:spPr>
          <a:xfrm rot="10800000">
            <a:off x="5334000" y="2865669"/>
            <a:ext cx="533400" cy="261098"/>
          </a:xfrm>
          <a:prstGeom prst="rightArrow">
            <a:avLst>
              <a:gd name="adj1" fmla="val 50000"/>
              <a:gd name="adj2" fmla="val 9742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p:cNvSpPr txBox="1"/>
          <p:nvPr/>
        </p:nvSpPr>
        <p:spPr>
          <a:xfrm>
            <a:off x="6553200" y="1019800"/>
            <a:ext cx="2133600" cy="738664"/>
          </a:xfrm>
          <a:prstGeom prst="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en-US" sz="1400" dirty="0" smtClean="0">
                <a:latin typeface="Arial Narrow" panose="020B0606020202030204" pitchFamily="34" charset="0"/>
              </a:rPr>
              <a:t>Increase </a:t>
            </a:r>
            <a:r>
              <a:rPr lang="en-US" sz="1400" dirty="0">
                <a:latin typeface="Arial Narrow" panose="020B0606020202030204" pitchFamily="34" charset="0"/>
              </a:rPr>
              <a:t>contrast and </a:t>
            </a:r>
            <a:r>
              <a:rPr lang="en-US" sz="1400" dirty="0" smtClean="0">
                <a:latin typeface="Arial Narrow" panose="020B0606020202030204" pitchFamily="34" charset="0"/>
              </a:rPr>
              <a:t>improve </a:t>
            </a:r>
            <a:r>
              <a:rPr lang="en-US" sz="1400" dirty="0">
                <a:latin typeface="Arial Narrow" panose="020B0606020202030204" pitchFamily="34" charset="0"/>
              </a:rPr>
              <a:t>layout.  </a:t>
            </a:r>
            <a:r>
              <a:rPr lang="en-US" sz="1400" dirty="0" smtClean="0">
                <a:latin typeface="Arial Narrow" panose="020B0606020202030204" pitchFamily="34" charset="0"/>
              </a:rPr>
              <a:t>Locate </a:t>
            </a:r>
            <a:r>
              <a:rPr lang="en-US" sz="1400" dirty="0">
                <a:latin typeface="Arial Narrow" panose="020B0606020202030204" pitchFamily="34" charset="0"/>
              </a:rPr>
              <a:t>links in a consistent place</a:t>
            </a:r>
          </a:p>
        </p:txBody>
      </p:sp>
      <p:sp>
        <p:nvSpPr>
          <p:cNvPr id="12" name="TextBox 11"/>
          <p:cNvSpPr txBox="1"/>
          <p:nvPr/>
        </p:nvSpPr>
        <p:spPr>
          <a:xfrm>
            <a:off x="1905000" y="376589"/>
            <a:ext cx="7086600" cy="461665"/>
          </a:xfrm>
          <a:prstGeom prst="rect">
            <a:avLst/>
          </a:prstGeom>
          <a:noFill/>
        </p:spPr>
        <p:txBody>
          <a:bodyPr wrap="square" rtlCol="0">
            <a:spAutoFit/>
          </a:bodyPr>
          <a:lstStyle>
            <a:defPPr>
              <a:defRPr lang="en-US"/>
            </a:defPPr>
            <a:lvl1pPr>
              <a:defRPr sz="2400">
                <a:latin typeface="Arial Narrow" panose="020B0606020202030204" pitchFamily="34" charset="0"/>
              </a:defRPr>
            </a:lvl1pPr>
          </a:lstStyle>
          <a:p>
            <a:pPr lvl="1" algn="r"/>
            <a:r>
              <a:rPr lang="en-US" sz="2400" dirty="0">
                <a:latin typeface="Arial Narrow" panose="020B0606020202030204" pitchFamily="34" charset="0"/>
              </a:rPr>
              <a:t>Objective:  Improve the User Experience</a:t>
            </a:r>
          </a:p>
        </p:txBody>
      </p:sp>
      <p:sp>
        <p:nvSpPr>
          <p:cNvPr id="13" name="Right Arrow 12"/>
          <p:cNvSpPr/>
          <p:nvPr/>
        </p:nvSpPr>
        <p:spPr>
          <a:xfrm rot="10800000">
            <a:off x="5867400" y="4646285"/>
            <a:ext cx="533400" cy="261098"/>
          </a:xfrm>
          <a:prstGeom prst="rightArrow">
            <a:avLst>
              <a:gd name="adj1" fmla="val 50000"/>
              <a:gd name="adj2" fmla="val 9742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ight Arrow 13"/>
          <p:cNvSpPr/>
          <p:nvPr/>
        </p:nvSpPr>
        <p:spPr>
          <a:xfrm rot="10800000">
            <a:off x="3581400" y="2438400"/>
            <a:ext cx="533400" cy="261098"/>
          </a:xfrm>
          <a:prstGeom prst="rightArrow">
            <a:avLst>
              <a:gd name="adj1" fmla="val 50000"/>
              <a:gd name="adj2" fmla="val 9742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2419312269"/>
      </p:ext>
    </p:extLst>
  </p:cSld>
  <p:clrMapOvr>
    <a:masterClrMapping/>
  </p:clrMapOvr>
  <mc:AlternateContent xmlns:mc="http://schemas.openxmlformats.org/markup-compatibility/2006" xmlns:p14="http://schemas.microsoft.com/office/powerpoint/2010/main">
    <mc:Choice Requires="p14">
      <p:transition spd="slow" p14:dur="2000" advTm="14608"/>
    </mc:Choice>
    <mc:Fallback xmlns="">
      <p:transition spd="slow" advTm="146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2" fill="hold" display="0">
                  <p:stCondLst>
                    <p:cond delay="indefinite"/>
                  </p:stCondLst>
                  <p:endCondLst>
                    <p:cond evt="onStopAudio" delay="0">
                      <p:tgtEl>
                        <p:sldTgt/>
                      </p:tgtEl>
                    </p:cond>
                  </p:endCondLst>
                </p:cTn>
                <p:tgtEl>
                  <p:spTgt spid="3"/>
                </p:tgtEl>
              </p:cMediaNode>
            </p:audio>
          </p:childTnLst>
        </p:cTn>
      </p:par>
    </p:tnLst>
    <p:bldLst>
      <p:bldP spid="10" grpId="0" animBg="1"/>
      <p:bldP spid="11" grpId="0" animBg="1"/>
      <p:bldP spid="12" grpId="0"/>
      <p:bldP spid="13" grpId="0" animBg="1"/>
      <p:bldP spid="1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Component Document</a:t>
            </a:r>
          </a:p>
        </p:txBody>
      </p:sp>
      <p:pic>
        <p:nvPicPr>
          <p:cNvPr id="5" name="Picture 4"/>
          <p:cNvPicPr>
            <a:picLocks noChangeAspect="1"/>
          </p:cNvPicPr>
          <p:nvPr/>
        </p:nvPicPr>
        <p:blipFill>
          <a:blip r:embed="rId5"/>
          <a:stretch>
            <a:fillRect/>
          </a:stretch>
        </p:blipFill>
        <p:spPr>
          <a:xfrm>
            <a:off x="304800" y="1524000"/>
            <a:ext cx="8610600" cy="3832133"/>
          </a:xfrm>
          <a:prstGeom prst="rect">
            <a:avLst/>
          </a:prstGeom>
          <a:ln>
            <a:solidFill>
              <a:schemeClr val="accent1"/>
            </a:solidFill>
          </a:ln>
        </p:spPr>
      </p:pic>
      <p:sp>
        <p:nvSpPr>
          <p:cNvPr id="10" name="TextBox 9"/>
          <p:cNvSpPr txBox="1"/>
          <p:nvPr/>
        </p:nvSpPr>
        <p:spPr>
          <a:xfrm>
            <a:off x="6553200" y="1019800"/>
            <a:ext cx="2133600" cy="1169551"/>
          </a:xfrm>
          <a:prstGeom prst="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en-US" sz="1400" dirty="0" smtClean="0">
                <a:latin typeface="Arial Narrow" panose="020B0606020202030204" pitchFamily="34" charset="0"/>
              </a:rPr>
              <a:t>Increase </a:t>
            </a:r>
            <a:r>
              <a:rPr lang="en-US" sz="1400" dirty="0">
                <a:latin typeface="Arial Narrow" panose="020B0606020202030204" pitchFamily="34" charset="0"/>
              </a:rPr>
              <a:t>contrast and </a:t>
            </a:r>
            <a:r>
              <a:rPr lang="en-US" sz="1400" dirty="0" smtClean="0">
                <a:latin typeface="Arial Narrow" panose="020B0606020202030204" pitchFamily="34" charset="0"/>
              </a:rPr>
              <a:t>improve </a:t>
            </a:r>
            <a:r>
              <a:rPr lang="en-US" sz="1400" dirty="0">
                <a:latin typeface="Arial Narrow" panose="020B0606020202030204" pitchFamily="34" charset="0"/>
              </a:rPr>
              <a:t>layout.  </a:t>
            </a:r>
            <a:r>
              <a:rPr lang="en-US" sz="1400" dirty="0" smtClean="0">
                <a:latin typeface="Arial Narrow" panose="020B0606020202030204" pitchFamily="34" charset="0"/>
              </a:rPr>
              <a:t>Locate </a:t>
            </a:r>
            <a:r>
              <a:rPr lang="en-US" sz="1400" dirty="0">
                <a:latin typeface="Arial Narrow" panose="020B0606020202030204" pitchFamily="34" charset="0"/>
              </a:rPr>
              <a:t>links in a consistent place.  </a:t>
            </a:r>
            <a:r>
              <a:rPr lang="en-US" sz="1400" dirty="0" smtClean="0">
                <a:latin typeface="Arial Narrow" panose="020B0606020202030204" pitchFamily="34" charset="0"/>
              </a:rPr>
              <a:t>Do </a:t>
            </a:r>
            <a:r>
              <a:rPr lang="en-US" sz="1400" dirty="0">
                <a:latin typeface="Arial Narrow" panose="020B0606020202030204" pitchFamily="34" charset="0"/>
              </a:rPr>
              <a:t>not solely use color or obscure icons to impart information</a:t>
            </a:r>
          </a:p>
        </p:txBody>
      </p:sp>
      <p:sp>
        <p:nvSpPr>
          <p:cNvPr id="11" name="TextBox 10"/>
          <p:cNvSpPr txBox="1"/>
          <p:nvPr/>
        </p:nvSpPr>
        <p:spPr>
          <a:xfrm>
            <a:off x="1905000" y="376589"/>
            <a:ext cx="7086600" cy="461665"/>
          </a:xfrm>
          <a:prstGeom prst="rect">
            <a:avLst/>
          </a:prstGeom>
          <a:noFill/>
        </p:spPr>
        <p:txBody>
          <a:bodyPr wrap="square" rtlCol="0">
            <a:spAutoFit/>
          </a:bodyPr>
          <a:lstStyle>
            <a:defPPr>
              <a:defRPr lang="en-US"/>
            </a:defPPr>
            <a:lvl1pPr>
              <a:defRPr sz="2400">
                <a:latin typeface="Arial Narrow" panose="020B0606020202030204" pitchFamily="34" charset="0"/>
              </a:defRPr>
            </a:lvl1pPr>
          </a:lstStyle>
          <a:p>
            <a:pPr lvl="1" algn="r"/>
            <a:r>
              <a:rPr lang="en-US" sz="2400" dirty="0">
                <a:latin typeface="Arial Narrow" panose="020B0606020202030204" pitchFamily="34" charset="0"/>
              </a:rPr>
              <a:t>Objective:  Improve the User Experience</a:t>
            </a: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2549636658"/>
      </p:ext>
    </p:extLst>
  </p:cSld>
  <p:clrMapOvr>
    <a:masterClrMapping/>
  </p:clrMapOvr>
  <mc:AlternateContent xmlns:mc="http://schemas.openxmlformats.org/markup-compatibility/2006" xmlns:p14="http://schemas.microsoft.com/office/powerpoint/2010/main">
    <mc:Choice Requires="p14">
      <p:transition spd="slow" p14:dur="2000" advTm="11831"/>
    </mc:Choice>
    <mc:Fallback xmlns="">
      <p:transition spd="slow" advTm="118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3"/>
                </p:tgtEl>
              </p:cMediaNode>
            </p:audio>
          </p:childTnLst>
        </p:cTn>
      </p:par>
    </p:tnLst>
    <p:bldLst>
      <p:bldP spid="10" grpId="0" animBg="1"/>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7840"/>
            <a:ext cx="8229600" cy="686160"/>
          </a:xfrm>
        </p:spPr>
        <p:txBody>
          <a:bodyPr/>
          <a:lstStyle/>
          <a:p>
            <a:r>
              <a:rPr lang="en-US" dirty="0"/>
              <a:t>Request List  </a:t>
            </a:r>
          </a:p>
        </p:txBody>
      </p:sp>
      <p:pic>
        <p:nvPicPr>
          <p:cNvPr id="3" name="Picture 2"/>
          <p:cNvPicPr>
            <a:picLocks noChangeAspect="1"/>
          </p:cNvPicPr>
          <p:nvPr/>
        </p:nvPicPr>
        <p:blipFill>
          <a:blip r:embed="rId5"/>
          <a:stretch>
            <a:fillRect/>
          </a:stretch>
        </p:blipFill>
        <p:spPr>
          <a:xfrm>
            <a:off x="152400" y="1850110"/>
            <a:ext cx="8763000" cy="3157780"/>
          </a:xfrm>
          <a:prstGeom prst="rect">
            <a:avLst/>
          </a:prstGeom>
          <a:ln>
            <a:solidFill>
              <a:schemeClr val="accent1"/>
            </a:solidFill>
          </a:ln>
        </p:spPr>
      </p:pic>
      <p:sp>
        <p:nvSpPr>
          <p:cNvPr id="9" name="TextBox 8"/>
          <p:cNvSpPr txBox="1"/>
          <p:nvPr/>
        </p:nvSpPr>
        <p:spPr>
          <a:xfrm>
            <a:off x="6553200" y="1019800"/>
            <a:ext cx="2133600" cy="1323439"/>
          </a:xfrm>
          <a:prstGeom prst="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en-US" sz="1600" dirty="0" smtClean="0">
                <a:latin typeface="Arial Narrow" panose="020B0606020202030204" pitchFamily="34" charset="0"/>
              </a:rPr>
              <a:t>Remove </a:t>
            </a:r>
            <a:r>
              <a:rPr lang="en-US" sz="1600" dirty="0">
                <a:latin typeface="Arial Narrow" panose="020B0606020202030204" pitchFamily="34" charset="0"/>
              </a:rPr>
              <a:t>this page and all its logic.  </a:t>
            </a:r>
            <a:r>
              <a:rPr lang="en-US" sz="1600" dirty="0" smtClean="0">
                <a:latin typeface="Arial Narrow" panose="020B0606020202030204" pitchFamily="34" charset="0"/>
              </a:rPr>
              <a:t>Reduces operations </a:t>
            </a:r>
            <a:r>
              <a:rPr lang="en-US" sz="1600" dirty="0">
                <a:latin typeface="Arial Narrow" panose="020B0606020202030204" pitchFamily="34" charset="0"/>
              </a:rPr>
              <a:t>and maintenance for this page and its </a:t>
            </a:r>
            <a:r>
              <a:rPr lang="en-US" sz="1600" dirty="0" smtClean="0">
                <a:latin typeface="Arial Narrow" panose="020B0606020202030204" pitchFamily="34" charset="0"/>
              </a:rPr>
              <a:t>functions</a:t>
            </a:r>
            <a:endParaRPr lang="en-US" sz="1600" dirty="0">
              <a:latin typeface="Arial Narrow" panose="020B0606020202030204" pitchFamily="34" charset="0"/>
            </a:endParaRPr>
          </a:p>
        </p:txBody>
      </p:sp>
      <p:sp>
        <p:nvSpPr>
          <p:cNvPr id="10" name="TextBox 9"/>
          <p:cNvSpPr txBox="1"/>
          <p:nvPr/>
        </p:nvSpPr>
        <p:spPr>
          <a:xfrm>
            <a:off x="1905000" y="376589"/>
            <a:ext cx="7086600" cy="461665"/>
          </a:xfrm>
          <a:prstGeom prst="rect">
            <a:avLst/>
          </a:prstGeom>
          <a:noFill/>
        </p:spPr>
        <p:txBody>
          <a:bodyPr wrap="square" rtlCol="0">
            <a:spAutoFit/>
          </a:bodyPr>
          <a:lstStyle>
            <a:defPPr>
              <a:defRPr lang="en-US"/>
            </a:defPPr>
            <a:lvl1pPr>
              <a:defRPr sz="2400">
                <a:latin typeface="Arial Narrow" panose="020B0606020202030204" pitchFamily="34" charset="0"/>
              </a:defRPr>
            </a:lvl1pPr>
          </a:lstStyle>
          <a:p>
            <a:pPr lvl="1" algn="r"/>
            <a:r>
              <a:rPr lang="en-US" sz="2400" dirty="0">
                <a:latin typeface="Arial Narrow" panose="020B0606020202030204" pitchFamily="34" charset="0"/>
              </a:rPr>
              <a:t>Objective:  Remove Features that Provide Limited Value </a:t>
            </a: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2187334596"/>
      </p:ext>
    </p:extLst>
  </p:cSld>
  <p:clrMapOvr>
    <a:masterClrMapping/>
  </p:clrMapOvr>
  <mc:AlternateContent xmlns:mc="http://schemas.openxmlformats.org/markup-compatibility/2006" xmlns:p14="http://schemas.microsoft.com/office/powerpoint/2010/main">
    <mc:Choice Requires="p14">
      <p:transition spd="slow" p14:dur="2000" advTm="13474"/>
    </mc:Choice>
    <mc:Fallback xmlns="">
      <p:transition spd="slow" advTm="134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4"/>
                </p:tgtEl>
              </p:cMediaNode>
            </p:audio>
          </p:childTnLst>
        </p:cTn>
      </p:par>
    </p:tnLst>
    <p:bldLst>
      <p:bldP spid="9" grpId="0" animBg="1"/>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457200"/>
            <a:ext cx="8229600" cy="990600"/>
          </a:xfrm>
        </p:spPr>
        <p:txBody>
          <a:bodyPr>
            <a:normAutofit/>
          </a:bodyPr>
          <a:lstStyle/>
          <a:p>
            <a:pPr algn="ctr"/>
            <a:r>
              <a:rPr lang="en-US" sz="4000" dirty="0"/>
              <a:t>Coming Soon!  The New eLibrary</a:t>
            </a: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56366" y="1557528"/>
            <a:ext cx="4326467" cy="4800600"/>
          </a:xfrm>
          <a:prstGeom prst="rect">
            <a:avLst/>
          </a:prstGeom>
        </p:spPr>
      </p:pic>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3133635526"/>
      </p:ext>
    </p:extLst>
  </p:cSld>
  <p:clrMapOvr>
    <a:masterClrMapping/>
  </p:clrMapOvr>
  <mc:AlternateContent xmlns:mc="http://schemas.openxmlformats.org/markup-compatibility/2006" xmlns:p14="http://schemas.microsoft.com/office/powerpoint/2010/main">
    <mc:Choice Requires="p14">
      <p:transition spd="slow" p14:dur="2000" advTm="5500"/>
    </mc:Choice>
    <mc:Fallback xmlns="">
      <p:transition spd="slow" advTm="5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990600"/>
          </a:xfrm>
        </p:spPr>
        <p:txBody>
          <a:bodyPr>
            <a:normAutofit/>
          </a:bodyPr>
          <a:lstStyle/>
          <a:p>
            <a:r>
              <a:rPr lang="en-US" sz="3600" dirty="0"/>
              <a:t>Enhancements to Search</a:t>
            </a:r>
          </a:p>
        </p:txBody>
      </p:sp>
      <p:sp>
        <p:nvSpPr>
          <p:cNvPr id="3" name="Content Placeholder 2"/>
          <p:cNvSpPr>
            <a:spLocks noGrp="1"/>
          </p:cNvSpPr>
          <p:nvPr>
            <p:ph idx="1"/>
          </p:nvPr>
        </p:nvSpPr>
        <p:spPr>
          <a:xfrm>
            <a:off x="228600" y="1709928"/>
            <a:ext cx="8077200" cy="3429000"/>
          </a:xfrm>
        </p:spPr>
        <p:txBody>
          <a:bodyPr>
            <a:noAutofit/>
          </a:bodyPr>
          <a:lstStyle/>
          <a:p>
            <a:pPr lvl="2">
              <a:spcAft>
                <a:spcPts val="1200"/>
              </a:spcAft>
            </a:pPr>
            <a:r>
              <a:rPr lang="en-US" sz="2000" dirty="0">
                <a:latin typeface="Arial Narrow" panose="020B0606020202030204" pitchFamily="34" charset="0"/>
              </a:rPr>
              <a:t>Five Search Screens are consolidated into one</a:t>
            </a:r>
          </a:p>
          <a:p>
            <a:pPr lvl="2">
              <a:spcAft>
                <a:spcPts val="1200"/>
              </a:spcAft>
            </a:pPr>
            <a:r>
              <a:rPr lang="en-US" sz="2000" dirty="0">
                <a:latin typeface="Arial Narrow" panose="020B0606020202030204" pitchFamily="34" charset="0"/>
              </a:rPr>
              <a:t>No scrolling is required to submit the search form</a:t>
            </a:r>
          </a:p>
          <a:p>
            <a:pPr lvl="2">
              <a:spcAft>
                <a:spcPts val="1200"/>
              </a:spcAft>
            </a:pPr>
            <a:r>
              <a:rPr lang="en-US" sz="2000" dirty="0">
                <a:latin typeface="Arial Narrow" panose="020B0606020202030204" pitchFamily="34" charset="0"/>
              </a:rPr>
              <a:t>A primary button allows the user to submit the query by hitting Enter</a:t>
            </a:r>
          </a:p>
          <a:p>
            <a:pPr lvl="2">
              <a:spcAft>
                <a:spcPts val="1200"/>
              </a:spcAft>
            </a:pPr>
            <a:r>
              <a:rPr lang="en-US" sz="2000" dirty="0">
                <a:latin typeface="Arial Narrow" panose="020B0606020202030204" pitchFamily="34" charset="0"/>
              </a:rPr>
              <a:t>Controls are simplified to better adapt to changes in resolution and screen size</a:t>
            </a:r>
          </a:p>
          <a:p>
            <a:pPr lvl="2">
              <a:spcAft>
                <a:spcPts val="1200"/>
              </a:spcAft>
            </a:pPr>
            <a:r>
              <a:rPr lang="en-US" sz="2000" dirty="0">
                <a:latin typeface="Arial Narrow" panose="020B0606020202030204" pitchFamily="34" charset="0"/>
              </a:rPr>
              <a:t>Keyword search is enhanced to return or refine matches</a:t>
            </a:r>
          </a:p>
          <a:p>
            <a:pPr lvl="2">
              <a:spcAft>
                <a:spcPts val="1200"/>
              </a:spcAft>
            </a:pPr>
            <a:r>
              <a:rPr lang="en-US" sz="2000" dirty="0">
                <a:latin typeface="Arial Narrow" panose="020B0606020202030204" pitchFamily="34" charset="0"/>
              </a:rPr>
              <a:t>Data relationships in the search criteria are enforced to reduce human error</a:t>
            </a:r>
          </a:p>
          <a:p>
            <a:pPr lvl="2">
              <a:spcAft>
                <a:spcPts val="1200"/>
              </a:spcAft>
            </a:pPr>
            <a:r>
              <a:rPr lang="en-US" sz="2000" dirty="0">
                <a:latin typeface="Arial Narrow" panose="020B0606020202030204" pitchFamily="34" charset="0"/>
              </a:rPr>
              <a:t>The new sub docket multi-select lookup selector simplifies the selection process</a:t>
            </a:r>
          </a:p>
          <a:p>
            <a:pPr marL="548640" lvl="2" indent="0">
              <a:spcAft>
                <a:spcPts val="1200"/>
              </a:spcAft>
              <a:buNone/>
            </a:pPr>
            <a:endParaRPr lang="en-US" sz="2000" dirty="0">
              <a:latin typeface="Arial Narrow" panose="020B0606020202030204" pitchFamily="34" charset="0"/>
            </a:endParaRPr>
          </a:p>
          <a:p>
            <a:pPr lvl="2">
              <a:spcAft>
                <a:spcPts val="1200"/>
              </a:spcAft>
            </a:pPr>
            <a:endParaRPr lang="en-US" sz="2000" dirty="0">
              <a:latin typeface="Arial Narrow" panose="020B0606020202030204" pitchFamily="34" charset="0"/>
            </a:endParaRPr>
          </a:p>
          <a:p>
            <a:pPr lvl="2">
              <a:spcAft>
                <a:spcPts val="1200"/>
              </a:spcAft>
            </a:pPr>
            <a:r>
              <a:rPr lang="en-US" sz="2000" dirty="0">
                <a:latin typeface="Arial Narrow" panose="020B0606020202030204" pitchFamily="34" charset="0"/>
              </a:rPr>
              <a:t/>
            </a:r>
            <a:br>
              <a:rPr lang="en-US" sz="2000" dirty="0">
                <a:latin typeface="Arial Narrow" panose="020B0606020202030204" pitchFamily="34" charset="0"/>
              </a:rPr>
            </a:br>
            <a:endParaRPr lang="en-US" sz="2000" dirty="0">
              <a:latin typeface="Arial Narrow" panose="020B0606020202030204" pitchFamily="34" charset="0"/>
            </a:endParaRP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2788795203"/>
      </p:ext>
    </p:extLst>
  </p:cSld>
  <p:clrMapOvr>
    <a:masterClrMapping/>
  </p:clrMapOvr>
  <mc:AlternateContent xmlns:mc="http://schemas.openxmlformats.org/markup-compatibility/2006" xmlns:p14="http://schemas.microsoft.com/office/powerpoint/2010/main">
    <mc:Choice Requires="p14">
      <p:transition spd="slow" p14:dur="2000" advTm="30949"/>
    </mc:Choice>
    <mc:Fallback xmlns="">
      <p:transition spd="slow" advTm="309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barn(inVertical)">
                                      <p:cBhvr>
                                        <p:cTn id="11" dur="500"/>
                                        <p:tgtEl>
                                          <p:spTgt spid="3">
                                            <p:txEl>
                                              <p:pRg st="0" end="0"/>
                                            </p:txEl>
                                          </p:spTgt>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barn(inVertical)">
                                      <p:cBhvr>
                                        <p:cTn id="14" dur="500"/>
                                        <p:tgtEl>
                                          <p:spTgt spid="3">
                                            <p:txEl>
                                              <p:pRg st="1" end="1"/>
                                            </p:txEl>
                                          </p:spTgt>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barn(inVertical)">
                                      <p:cBhvr>
                                        <p:cTn id="20" dur="500"/>
                                        <p:tgtEl>
                                          <p:spTgt spid="3">
                                            <p:txEl>
                                              <p:pRg st="3" end="3"/>
                                            </p:txEl>
                                          </p:spTgt>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barn(inVertical)">
                                      <p:cBhvr>
                                        <p:cTn id="23" dur="500"/>
                                        <p:tgtEl>
                                          <p:spTgt spid="3">
                                            <p:txEl>
                                              <p:pRg st="4" end="4"/>
                                            </p:txEl>
                                          </p:spTgt>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barn(inVertical)">
                                      <p:cBhvr>
                                        <p:cTn id="26" dur="500"/>
                                        <p:tgtEl>
                                          <p:spTgt spid="3">
                                            <p:txEl>
                                              <p:pRg st="5" end="5"/>
                                            </p:txEl>
                                          </p:spTgt>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barn(inVertical)">
                                      <p:cBhvr>
                                        <p:cTn id="29" dur="500"/>
                                        <p:tgtEl>
                                          <p:spTgt spid="3">
                                            <p:txEl>
                                              <p:pRg st="6" end="6"/>
                                            </p:txEl>
                                          </p:spTgt>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3">
                                            <p:txEl>
                                              <p:pRg st="9" end="9"/>
                                            </p:txEl>
                                          </p:spTgt>
                                        </p:tgtEl>
                                        <p:attrNameLst>
                                          <p:attrName>style.visibility</p:attrName>
                                        </p:attrNameLst>
                                      </p:cBhvr>
                                      <p:to>
                                        <p:strVal val="visible"/>
                                      </p:to>
                                    </p:set>
                                    <p:animEffect transition="in" filter="barn(inVertical)">
                                      <p:cBhvr>
                                        <p:cTn id="32"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4"/>
                </p:tgtEl>
              </p:cMediaNode>
            </p:audio>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Enhancements to Search Results</a:t>
            </a:r>
          </a:p>
        </p:txBody>
      </p:sp>
      <p:sp>
        <p:nvSpPr>
          <p:cNvPr id="3" name="Content Placeholder 2"/>
          <p:cNvSpPr>
            <a:spLocks noGrp="1"/>
          </p:cNvSpPr>
          <p:nvPr>
            <p:ph idx="1"/>
          </p:nvPr>
        </p:nvSpPr>
        <p:spPr>
          <a:xfrm>
            <a:off x="304800" y="1542288"/>
            <a:ext cx="7049447" cy="4419600"/>
          </a:xfrm>
        </p:spPr>
        <p:txBody>
          <a:bodyPr>
            <a:noAutofit/>
          </a:bodyPr>
          <a:lstStyle/>
          <a:p>
            <a:pPr lvl="2">
              <a:spcAft>
                <a:spcPts val="1200"/>
              </a:spcAft>
            </a:pPr>
            <a:r>
              <a:rPr lang="en-US" sz="2000" dirty="0">
                <a:latin typeface="Arial Narrow" panose="020B0606020202030204" pitchFamily="34" charset="0"/>
              </a:rPr>
              <a:t>Files can be consolidated into a PDF and downloaded with one menu selection</a:t>
            </a:r>
          </a:p>
          <a:p>
            <a:pPr lvl="2">
              <a:spcAft>
                <a:spcPts val="1200"/>
              </a:spcAft>
            </a:pPr>
            <a:r>
              <a:rPr lang="en-US" sz="2000" dirty="0">
                <a:latin typeface="Arial Narrow" panose="020B0606020202030204" pitchFamily="34" charset="0"/>
              </a:rPr>
              <a:t>Files can be zipped with one click of an icon or a menu selection</a:t>
            </a:r>
          </a:p>
          <a:p>
            <a:pPr lvl="2">
              <a:spcAft>
                <a:spcPts val="1200"/>
              </a:spcAft>
            </a:pPr>
            <a:r>
              <a:rPr lang="en-US" sz="2000" dirty="0">
                <a:latin typeface="Arial Narrow" panose="020B0606020202030204" pitchFamily="34" charset="0"/>
              </a:rPr>
              <a:t>All screen clutter was removed</a:t>
            </a:r>
          </a:p>
          <a:p>
            <a:pPr lvl="2">
              <a:spcAft>
                <a:spcPts val="1200"/>
              </a:spcAft>
            </a:pPr>
            <a:r>
              <a:rPr lang="en-US" sz="2000" dirty="0">
                <a:latin typeface="Arial Narrow" panose="020B0606020202030204" pitchFamily="34" charset="0"/>
              </a:rPr>
              <a:t>The new Preferences feature allows users to customize the search result</a:t>
            </a:r>
          </a:p>
          <a:p>
            <a:pPr lvl="2">
              <a:spcAft>
                <a:spcPts val="1200"/>
              </a:spcAft>
            </a:pPr>
            <a:r>
              <a:rPr lang="en-US" sz="2000" dirty="0">
                <a:latin typeface="Arial Narrow" panose="020B0606020202030204" pitchFamily="34" charset="0"/>
              </a:rPr>
              <a:t> The new Column Selection feature allows the user to add or remove columns from the search result</a:t>
            </a:r>
          </a:p>
          <a:p>
            <a:pPr lvl="2">
              <a:spcAft>
                <a:spcPts val="1200"/>
              </a:spcAft>
            </a:pPr>
            <a:r>
              <a:rPr lang="en-US" sz="2000" dirty="0">
                <a:latin typeface="Arial Narrow" panose="020B0606020202030204" pitchFamily="34" charset="0"/>
              </a:rPr>
              <a:t> The new Sortable columns make it easier to sort results</a:t>
            </a:r>
          </a:p>
          <a:p>
            <a:pPr lvl="2">
              <a:spcAft>
                <a:spcPts val="1200"/>
              </a:spcAft>
            </a:pPr>
            <a:endParaRPr lang="en-US" sz="2000" dirty="0">
              <a:latin typeface="Arial Narrow" panose="020B0606020202030204" pitchFamily="34" charset="0"/>
            </a:endParaRPr>
          </a:p>
          <a:p>
            <a:pPr marL="548640" lvl="2" indent="0">
              <a:spcAft>
                <a:spcPts val="1200"/>
              </a:spcAft>
              <a:buNone/>
            </a:pPr>
            <a:endParaRPr lang="en-US" sz="2000" dirty="0">
              <a:latin typeface="Arial Narrow" panose="020B0606020202030204" pitchFamily="34" charset="0"/>
            </a:endParaRP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1811906610"/>
      </p:ext>
    </p:extLst>
  </p:cSld>
  <p:clrMapOvr>
    <a:masterClrMapping/>
  </p:clrMapOvr>
  <mc:AlternateContent xmlns:mc="http://schemas.openxmlformats.org/markup-compatibility/2006" xmlns:p14="http://schemas.microsoft.com/office/powerpoint/2010/main">
    <mc:Choice Requires="p14">
      <p:transition spd="slow" p14:dur="2000" advTm="29677"/>
    </mc:Choice>
    <mc:Fallback xmlns="">
      <p:transition spd="slow" advTm="296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barn(inVertical)">
                                      <p:cBhvr>
                                        <p:cTn id="11" dur="500"/>
                                        <p:tgtEl>
                                          <p:spTgt spid="3">
                                            <p:txEl>
                                              <p:pRg st="0" end="0"/>
                                            </p:txEl>
                                          </p:spTgt>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barn(inVertical)">
                                      <p:cBhvr>
                                        <p:cTn id="14" dur="500"/>
                                        <p:tgtEl>
                                          <p:spTgt spid="3">
                                            <p:txEl>
                                              <p:pRg st="1" end="1"/>
                                            </p:txEl>
                                          </p:spTgt>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barn(inVertical)">
                                      <p:cBhvr>
                                        <p:cTn id="20" dur="500"/>
                                        <p:tgtEl>
                                          <p:spTgt spid="3">
                                            <p:txEl>
                                              <p:pRg st="3" end="3"/>
                                            </p:txEl>
                                          </p:spTgt>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barn(inVertical)">
                                      <p:cBhvr>
                                        <p:cTn id="23" dur="500"/>
                                        <p:tgtEl>
                                          <p:spTgt spid="3">
                                            <p:txEl>
                                              <p:pRg st="4" end="4"/>
                                            </p:txEl>
                                          </p:spTgt>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barn(inVertical)">
                                      <p:cBhvr>
                                        <p:cTn id="26"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4"/>
                </p:tgtEl>
              </p:cMediaNode>
            </p:audio>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Enhancements to Search Results</a:t>
            </a:r>
          </a:p>
        </p:txBody>
      </p:sp>
      <p:sp>
        <p:nvSpPr>
          <p:cNvPr id="3" name="Content Placeholder 2"/>
          <p:cNvSpPr>
            <a:spLocks noGrp="1"/>
          </p:cNvSpPr>
          <p:nvPr>
            <p:ph idx="1"/>
          </p:nvPr>
        </p:nvSpPr>
        <p:spPr>
          <a:xfrm>
            <a:off x="-9525" y="1524000"/>
            <a:ext cx="8496300" cy="5486400"/>
          </a:xfrm>
        </p:spPr>
        <p:txBody>
          <a:bodyPr>
            <a:noAutofit/>
          </a:bodyPr>
          <a:lstStyle/>
          <a:p>
            <a:pPr lvl="2">
              <a:spcAft>
                <a:spcPts val="1200"/>
              </a:spcAft>
            </a:pPr>
            <a:r>
              <a:rPr lang="en-US" sz="2000" dirty="0">
                <a:latin typeface="Arial Narrow" panose="020B0606020202030204" pitchFamily="34" charset="0"/>
              </a:rPr>
              <a:t>The new indexing feature allows the user to refine the search result without performing a new query</a:t>
            </a:r>
          </a:p>
          <a:p>
            <a:pPr lvl="2">
              <a:spcAft>
                <a:spcPts val="1200"/>
              </a:spcAft>
            </a:pPr>
            <a:r>
              <a:rPr lang="en-US" sz="2000" dirty="0">
                <a:latin typeface="Arial Narrow" panose="020B0606020202030204" pitchFamily="34" charset="0"/>
              </a:rPr>
              <a:t>Search results can be organized based on relevance to the search criteria</a:t>
            </a:r>
          </a:p>
          <a:p>
            <a:pPr lvl="2">
              <a:spcAft>
                <a:spcPts val="1200"/>
              </a:spcAft>
            </a:pPr>
            <a:r>
              <a:rPr lang="en-US" sz="2000" dirty="0">
                <a:latin typeface="Arial Narrow" panose="020B0606020202030204" pitchFamily="34" charset="0"/>
              </a:rPr>
              <a:t>Filenames are displayed to makes file selection easier</a:t>
            </a:r>
          </a:p>
          <a:p>
            <a:pPr lvl="2">
              <a:spcAft>
                <a:spcPts val="1200"/>
              </a:spcAft>
            </a:pPr>
            <a:r>
              <a:rPr lang="en-US" sz="2000" dirty="0">
                <a:latin typeface="Arial Narrow" panose="020B0606020202030204" pitchFamily="34" charset="0"/>
              </a:rPr>
              <a:t>Advanced table pagination controls and row management makes navigating a large search result easier</a:t>
            </a:r>
          </a:p>
          <a:p>
            <a:pPr lvl="2">
              <a:spcAft>
                <a:spcPts val="1200"/>
              </a:spcAft>
            </a:pPr>
            <a:r>
              <a:rPr lang="en-US" sz="2000" dirty="0">
                <a:latin typeface="Arial Narrow" panose="020B0606020202030204" pitchFamily="34" charset="0"/>
              </a:rPr>
              <a:t>Rows per page selector makes reviewing data a breeze</a:t>
            </a:r>
          </a:p>
          <a:p>
            <a:pPr lvl="2">
              <a:spcAft>
                <a:spcPts val="1200"/>
              </a:spcAft>
            </a:pPr>
            <a:r>
              <a:rPr lang="en-US" sz="2000" dirty="0">
                <a:latin typeface="Arial Narrow" panose="020B0606020202030204" pitchFamily="34" charset="0"/>
              </a:rPr>
              <a:t>New table expansion capabilities reduce the need for drilling down to sub-screens</a:t>
            </a:r>
          </a:p>
          <a:p>
            <a:pPr lvl="2">
              <a:spcAft>
                <a:spcPts val="1200"/>
              </a:spcAft>
            </a:pPr>
            <a:r>
              <a:rPr lang="en-US" sz="2000" dirty="0">
                <a:latin typeface="Arial Narrow" panose="020B0606020202030204" pitchFamily="34" charset="0"/>
              </a:rPr>
              <a:t>Rules are applied when downloading the zip to protect against performance issues related to large files</a:t>
            </a:r>
          </a:p>
          <a:p>
            <a:pPr lvl="2">
              <a:spcAft>
                <a:spcPts val="1200"/>
              </a:spcAft>
            </a:pPr>
            <a:r>
              <a:rPr lang="en-US" sz="2000" dirty="0">
                <a:latin typeface="Arial Narrow" panose="020B0606020202030204" pitchFamily="34" charset="0"/>
              </a:rPr>
              <a:t>User can control whether the result is organized by accession or docket number</a:t>
            </a:r>
          </a:p>
          <a:p>
            <a:pPr marL="0" indent="0">
              <a:buNone/>
            </a:pPr>
            <a:r>
              <a:rPr lang="en-US" sz="1400" dirty="0">
                <a:latin typeface="Times New Roman" panose="02020603050405020304" pitchFamily="18" charset="0"/>
                <a:ea typeface="Times New Roman" panose="02020603050405020304" pitchFamily="18" charset="0"/>
              </a:rPr>
              <a:t> </a:t>
            </a:r>
          </a:p>
          <a:p>
            <a:pPr lvl="2">
              <a:spcAft>
                <a:spcPts val="1200"/>
              </a:spcAft>
            </a:pPr>
            <a:endParaRPr lang="en-US" sz="2000" dirty="0">
              <a:latin typeface="Arial Narrow" panose="020B0606020202030204" pitchFamily="34" charset="0"/>
            </a:endParaRPr>
          </a:p>
          <a:p>
            <a:pPr lvl="2">
              <a:spcAft>
                <a:spcPts val="1200"/>
              </a:spcAft>
            </a:pPr>
            <a:endParaRPr lang="en-US" sz="2000" dirty="0">
              <a:latin typeface="Arial Narrow" panose="020B0606020202030204" pitchFamily="34" charset="0"/>
            </a:endParaRPr>
          </a:p>
          <a:p>
            <a:pPr lvl="2">
              <a:spcAft>
                <a:spcPts val="1200"/>
              </a:spcAft>
            </a:pPr>
            <a:endParaRPr lang="en-US" sz="2000" dirty="0">
              <a:latin typeface="Arial Narrow" panose="020B0606020202030204" pitchFamily="34" charset="0"/>
            </a:endParaRP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906778079"/>
      </p:ext>
    </p:extLst>
  </p:cSld>
  <p:clrMapOvr>
    <a:masterClrMapping/>
  </p:clrMapOvr>
  <mc:AlternateContent xmlns:mc="http://schemas.openxmlformats.org/markup-compatibility/2006" xmlns:p14="http://schemas.microsoft.com/office/powerpoint/2010/main">
    <mc:Choice Requires="p14">
      <p:transition spd="slow" p14:dur="2000" advTm="42613"/>
    </mc:Choice>
    <mc:Fallback xmlns="">
      <p:transition spd="slow" advTm="426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barn(inVertical)">
                                      <p:cBhvr>
                                        <p:cTn id="11" dur="500"/>
                                        <p:tgtEl>
                                          <p:spTgt spid="3">
                                            <p:txEl>
                                              <p:pRg st="0" end="0"/>
                                            </p:txEl>
                                          </p:spTgt>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barn(inVertical)">
                                      <p:cBhvr>
                                        <p:cTn id="14" dur="500"/>
                                        <p:tgtEl>
                                          <p:spTgt spid="3">
                                            <p:txEl>
                                              <p:pRg st="1" end="1"/>
                                            </p:txEl>
                                          </p:spTgt>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barn(inVertical)">
                                      <p:cBhvr>
                                        <p:cTn id="20" dur="500"/>
                                        <p:tgtEl>
                                          <p:spTgt spid="3">
                                            <p:txEl>
                                              <p:pRg st="3" end="3"/>
                                            </p:txEl>
                                          </p:spTgt>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barn(inVertical)">
                                      <p:cBhvr>
                                        <p:cTn id="23" dur="500"/>
                                        <p:tgtEl>
                                          <p:spTgt spid="3">
                                            <p:txEl>
                                              <p:pRg st="4" end="4"/>
                                            </p:txEl>
                                          </p:spTgt>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barn(inVertical)">
                                      <p:cBhvr>
                                        <p:cTn id="26" dur="500"/>
                                        <p:tgtEl>
                                          <p:spTgt spid="3">
                                            <p:txEl>
                                              <p:pRg st="5" end="5"/>
                                            </p:txEl>
                                          </p:spTgt>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barn(inVertical)">
                                      <p:cBhvr>
                                        <p:cTn id="29" dur="500"/>
                                        <p:tgtEl>
                                          <p:spTgt spid="3">
                                            <p:txEl>
                                              <p:pRg st="6" end="6"/>
                                            </p:txEl>
                                          </p:spTgt>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barn(inVertical)">
                                      <p:cBhvr>
                                        <p:cTn id="32" dur="500"/>
                                        <p:tgtEl>
                                          <p:spTgt spid="3">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barn(inVertical)">
                                      <p:cBhvr>
                                        <p:cTn id="3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8" fill="hold" display="0">
                  <p:stCondLst>
                    <p:cond delay="indefinite"/>
                  </p:stCondLst>
                  <p:endCondLst>
                    <p:cond evt="onStopAudio" delay="0">
                      <p:tgtEl>
                        <p:sldTgt/>
                      </p:tgtEl>
                    </p:cond>
                  </p:endCondLst>
                </p:cTn>
                <p:tgtEl>
                  <p:spTgt spid="4"/>
                </p:tgtEl>
              </p:cMediaNode>
            </p:audio>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Enhancements to Security</a:t>
            </a:r>
          </a:p>
        </p:txBody>
      </p:sp>
      <p:sp>
        <p:nvSpPr>
          <p:cNvPr id="3" name="Content Placeholder 2"/>
          <p:cNvSpPr>
            <a:spLocks noGrp="1"/>
          </p:cNvSpPr>
          <p:nvPr>
            <p:ph idx="1"/>
          </p:nvPr>
        </p:nvSpPr>
        <p:spPr>
          <a:xfrm>
            <a:off x="304800" y="1542288"/>
            <a:ext cx="7049447" cy="4419600"/>
          </a:xfrm>
        </p:spPr>
        <p:txBody>
          <a:bodyPr>
            <a:noAutofit/>
          </a:bodyPr>
          <a:lstStyle/>
          <a:p>
            <a:pPr lvl="2">
              <a:spcAft>
                <a:spcPts val="1200"/>
              </a:spcAft>
            </a:pPr>
            <a:r>
              <a:rPr lang="en-US" sz="2000" dirty="0">
                <a:latin typeface="Arial Narrow" panose="020B0606020202030204" pitchFamily="34" charset="0"/>
              </a:rPr>
              <a:t>Links to Non-public files are disabled for unauthorized users</a:t>
            </a:r>
          </a:p>
          <a:p>
            <a:pPr lvl="2">
              <a:spcAft>
                <a:spcPts val="1200"/>
              </a:spcAft>
            </a:pPr>
            <a:r>
              <a:rPr lang="en-US" sz="2000" dirty="0">
                <a:latin typeface="Arial Narrow" panose="020B0606020202030204" pitchFamily="34" charset="0"/>
              </a:rPr>
              <a:t>The login link which authorizes users to access non-public files is hidden from unauthorized users. </a:t>
            </a:r>
          </a:p>
          <a:p>
            <a:pPr lvl="2">
              <a:spcAft>
                <a:spcPts val="1200"/>
              </a:spcAft>
            </a:pPr>
            <a:r>
              <a:rPr lang="en-US" sz="2000" dirty="0">
                <a:latin typeface="Arial Narrow" panose="020B0606020202030204" pitchFamily="34" charset="0"/>
              </a:rPr>
              <a:t>The system checks for session status and authentication prior to initiating file downloads</a:t>
            </a:r>
          </a:p>
          <a:p>
            <a:pPr lvl="2">
              <a:spcAft>
                <a:spcPts val="1200"/>
              </a:spcAft>
            </a:pPr>
            <a:r>
              <a:rPr lang="en-US" sz="2000" dirty="0">
                <a:latin typeface="Arial Narrow" panose="020B0606020202030204" pitchFamily="34" charset="0"/>
              </a:rPr>
              <a:t>The new User Interface layout makes the availability status files readily apparent</a:t>
            </a:r>
          </a:p>
          <a:p>
            <a:pPr lvl="2">
              <a:spcAft>
                <a:spcPts val="1200"/>
              </a:spcAft>
            </a:pPr>
            <a:r>
              <a:rPr lang="en-US" sz="2000" dirty="0">
                <a:latin typeface="Arial Narrow" panose="020B0606020202030204" pitchFamily="34" charset="0"/>
              </a:rPr>
              <a:t>Future Releases: Single Sign On may be implemented to improve security and support an better user experience</a:t>
            </a:r>
          </a:p>
          <a:p>
            <a:pPr lvl="2">
              <a:spcAft>
                <a:spcPts val="1200"/>
              </a:spcAft>
            </a:pPr>
            <a:endParaRPr lang="en-US" sz="2000" dirty="0">
              <a:latin typeface="Arial Narrow" panose="020B0606020202030204" pitchFamily="34" charset="0"/>
            </a:endParaRPr>
          </a:p>
          <a:p>
            <a:pPr marL="548640" lvl="2" indent="0">
              <a:spcAft>
                <a:spcPts val="1200"/>
              </a:spcAft>
              <a:buNone/>
            </a:pPr>
            <a:r>
              <a:rPr lang="en-US" sz="2000" dirty="0">
                <a:latin typeface="Arial Narrow" panose="020B0606020202030204" pitchFamily="34" charset="0"/>
              </a:rPr>
              <a:t/>
            </a:r>
            <a:br>
              <a:rPr lang="en-US" sz="2000" dirty="0">
                <a:latin typeface="Arial Narrow" panose="020B0606020202030204" pitchFamily="34" charset="0"/>
              </a:rPr>
            </a:br>
            <a:endParaRPr lang="en-US" sz="2000" dirty="0">
              <a:latin typeface="Arial Narrow" panose="020B0606020202030204" pitchFamily="34" charset="0"/>
            </a:endParaRP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1277522331"/>
      </p:ext>
    </p:extLst>
  </p:cSld>
  <p:clrMapOvr>
    <a:masterClrMapping/>
  </p:clrMapOvr>
  <mc:AlternateContent xmlns:mc="http://schemas.openxmlformats.org/markup-compatibility/2006" xmlns:p14="http://schemas.microsoft.com/office/powerpoint/2010/main">
    <mc:Choice Requires="p14">
      <p:transition spd="slow" p14:dur="2000" advTm="29567"/>
    </mc:Choice>
    <mc:Fallback xmlns="">
      <p:transition spd="slow" advTm="295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barn(inVertical)">
                                      <p:cBhvr>
                                        <p:cTn id="11" dur="500"/>
                                        <p:tgtEl>
                                          <p:spTgt spid="3">
                                            <p:txEl>
                                              <p:pRg st="0" end="0"/>
                                            </p:txEl>
                                          </p:spTgt>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barn(inVertical)">
                                      <p:cBhvr>
                                        <p:cTn id="14" dur="500"/>
                                        <p:tgtEl>
                                          <p:spTgt spid="3">
                                            <p:txEl>
                                              <p:pRg st="1" end="1"/>
                                            </p:txEl>
                                          </p:spTgt>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barn(inVertical)">
                                      <p:cBhvr>
                                        <p:cTn id="20" dur="500"/>
                                        <p:tgtEl>
                                          <p:spTgt spid="3">
                                            <p:txEl>
                                              <p:pRg st="3" end="3"/>
                                            </p:txEl>
                                          </p:spTgt>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barn(inVertical)">
                                      <p:cBhvr>
                                        <p:cTn id="23" dur="500"/>
                                        <p:tgtEl>
                                          <p:spTgt spid="3">
                                            <p:txEl>
                                              <p:pRg st="4" end="4"/>
                                            </p:txEl>
                                          </p:spTgt>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animEffect transition="in" filter="barn(inVertical)">
                                      <p:cBhvr>
                                        <p:cTn id="26"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4"/>
                </p:tgtEl>
              </p:cMediaNode>
            </p:audio>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Removal of Undesired Features</a:t>
            </a:r>
          </a:p>
        </p:txBody>
      </p:sp>
      <p:sp>
        <p:nvSpPr>
          <p:cNvPr id="3" name="Content Placeholder 2"/>
          <p:cNvSpPr>
            <a:spLocks noGrp="1"/>
          </p:cNvSpPr>
          <p:nvPr>
            <p:ph idx="1"/>
          </p:nvPr>
        </p:nvSpPr>
        <p:spPr>
          <a:xfrm>
            <a:off x="440453" y="1828800"/>
            <a:ext cx="7049447" cy="2286000"/>
          </a:xfrm>
        </p:spPr>
        <p:txBody>
          <a:bodyPr>
            <a:noAutofit/>
          </a:bodyPr>
          <a:lstStyle/>
          <a:p>
            <a:pPr lvl="2">
              <a:spcAft>
                <a:spcPts val="1200"/>
              </a:spcAft>
            </a:pPr>
            <a:r>
              <a:rPr lang="en-US" sz="2000" dirty="0">
                <a:latin typeface="Arial Narrow" panose="020B0606020202030204" pitchFamily="34" charset="0"/>
              </a:rPr>
              <a:t>Both Help features were consolidated into one simplified, downloadable document</a:t>
            </a:r>
          </a:p>
          <a:p>
            <a:pPr lvl="2">
              <a:spcAft>
                <a:spcPts val="1200"/>
              </a:spcAft>
            </a:pPr>
            <a:r>
              <a:rPr lang="en-US" sz="2000" dirty="0">
                <a:latin typeface="Arial Narrow" panose="020B0606020202030204" pitchFamily="34" charset="0"/>
              </a:rPr>
              <a:t>The Guest Login feature was removed</a:t>
            </a:r>
          </a:p>
          <a:p>
            <a:pPr lvl="2">
              <a:spcAft>
                <a:spcPts val="1200"/>
              </a:spcAft>
            </a:pPr>
            <a:r>
              <a:rPr lang="en-US" sz="2000" dirty="0">
                <a:latin typeface="Arial Narrow" panose="020B0606020202030204" pitchFamily="34" charset="0"/>
              </a:rPr>
              <a:t>The file Request List feature was removed</a:t>
            </a:r>
          </a:p>
          <a:p>
            <a:pPr lvl="2">
              <a:spcAft>
                <a:spcPts val="1200"/>
              </a:spcAft>
            </a:pPr>
            <a:r>
              <a:rPr lang="en-US" sz="2000" dirty="0">
                <a:latin typeface="Arial Narrow" panose="020B0606020202030204" pitchFamily="34" charset="0"/>
              </a:rPr>
              <a:t>The View Files feature which increased complexity and added little value was removed</a:t>
            </a: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1173790615"/>
      </p:ext>
    </p:extLst>
  </p:cSld>
  <p:clrMapOvr>
    <a:masterClrMapping/>
  </p:clrMapOvr>
  <mc:AlternateContent xmlns:mc="http://schemas.openxmlformats.org/markup-compatibility/2006" xmlns:p14="http://schemas.microsoft.com/office/powerpoint/2010/main">
    <mc:Choice Requires="p14">
      <p:transition spd="slow" p14:dur="2000" advTm="18820"/>
    </mc:Choice>
    <mc:Fallback xmlns="">
      <p:transition spd="slow" advTm="188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barn(inVertical)">
                                      <p:cBhvr>
                                        <p:cTn id="11" dur="500"/>
                                        <p:tgtEl>
                                          <p:spTgt spid="3">
                                            <p:txEl>
                                              <p:pRg st="0" end="0"/>
                                            </p:txEl>
                                          </p:spTgt>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barn(inVertical)">
                                      <p:cBhvr>
                                        <p:cTn id="14" dur="500"/>
                                        <p:tgtEl>
                                          <p:spTgt spid="3">
                                            <p:txEl>
                                              <p:pRg st="1" end="1"/>
                                            </p:txEl>
                                          </p:spTgt>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barn(inVertical)">
                                      <p:cBhvr>
                                        <p:cTn id="20"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4"/>
                </p:tgtEl>
              </p:cMediaNode>
            </p:audio>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1"/>
            <a:r>
              <a:rPr lang="en-US" sz="3200" dirty="0">
                <a:latin typeface="Arial Narrow" panose="020B0606020202030204" pitchFamily="34" charset="0"/>
              </a:rPr>
              <a:t>Increase Trust in the Accuracy of Search Results</a:t>
            </a:r>
          </a:p>
        </p:txBody>
      </p:sp>
      <p:sp>
        <p:nvSpPr>
          <p:cNvPr id="3" name="Content Placeholder 2"/>
          <p:cNvSpPr>
            <a:spLocks noGrp="1"/>
          </p:cNvSpPr>
          <p:nvPr>
            <p:ph idx="1"/>
          </p:nvPr>
        </p:nvSpPr>
        <p:spPr>
          <a:xfrm>
            <a:off x="218127" y="1543050"/>
            <a:ext cx="8497248" cy="4653153"/>
          </a:xfrm>
        </p:spPr>
        <p:txBody>
          <a:bodyPr>
            <a:noAutofit/>
          </a:bodyPr>
          <a:lstStyle/>
          <a:p>
            <a:pPr lvl="1"/>
            <a:r>
              <a:rPr lang="en-US" dirty="0">
                <a:latin typeface="Arial Narrow" panose="020B0606020202030204" pitchFamily="34" charset="0"/>
              </a:rPr>
              <a:t>By design, three of the five </a:t>
            </a:r>
            <a:r>
              <a:rPr lang="en-US" dirty="0" smtClean="0">
                <a:latin typeface="Arial Narrow" panose="020B0606020202030204" pitchFamily="34" charset="0"/>
              </a:rPr>
              <a:t>searches used </a:t>
            </a:r>
            <a:r>
              <a:rPr lang="en-US" dirty="0">
                <a:latin typeface="Arial Narrow" panose="020B0606020202030204" pitchFamily="34" charset="0"/>
              </a:rPr>
              <a:t>different logic to retrieve results</a:t>
            </a:r>
            <a:r>
              <a:rPr lang="en-US" dirty="0" smtClean="0">
                <a:latin typeface="Arial Narrow" panose="020B0606020202030204" pitchFamily="34" charset="0"/>
              </a:rPr>
              <a:t>.  The business need for these different searches was not apparent to the user.  The differing results </a:t>
            </a:r>
            <a:r>
              <a:rPr lang="en-US" dirty="0">
                <a:latin typeface="Arial Narrow" panose="020B0606020202030204" pitchFamily="34" charset="0"/>
              </a:rPr>
              <a:t>confused some </a:t>
            </a:r>
            <a:r>
              <a:rPr lang="en-US" dirty="0" smtClean="0">
                <a:latin typeface="Arial Narrow" panose="020B0606020202030204" pitchFamily="34" charset="0"/>
              </a:rPr>
              <a:t>users </a:t>
            </a:r>
            <a:r>
              <a:rPr lang="en-US" dirty="0">
                <a:latin typeface="Arial Narrow" panose="020B0606020202030204" pitchFamily="34" charset="0"/>
              </a:rPr>
              <a:t>and reduced their confidence in the </a:t>
            </a:r>
            <a:r>
              <a:rPr lang="en-US" dirty="0" smtClean="0">
                <a:latin typeface="Arial Narrow" panose="020B0606020202030204" pitchFamily="34" charset="0"/>
              </a:rPr>
              <a:t>accuracy of the data</a:t>
            </a:r>
            <a:endParaRPr lang="en-US" sz="2000" dirty="0">
              <a:latin typeface="Arial Narrow" panose="020B0606020202030204" pitchFamily="34" charset="0"/>
            </a:endParaRPr>
          </a:p>
          <a:p>
            <a:pPr marL="548640" lvl="2" indent="0">
              <a:buNone/>
            </a:pPr>
            <a:endParaRPr lang="en-US" sz="2000" dirty="0">
              <a:latin typeface="Arial Narrow" panose="020B0606020202030204" pitchFamily="34" charset="0"/>
            </a:endParaRPr>
          </a:p>
          <a:p>
            <a:pPr lvl="2"/>
            <a:endParaRPr lang="en-US" sz="2000" dirty="0">
              <a:latin typeface="Arial Narrow" panose="020B0606020202030204" pitchFamily="34" charset="0"/>
            </a:endParaRPr>
          </a:p>
        </p:txBody>
      </p:sp>
      <p:pic>
        <p:nvPicPr>
          <p:cNvPr id="10" name="Audio 9">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1506820392"/>
      </p:ext>
    </p:extLst>
  </p:cSld>
  <p:clrMapOvr>
    <a:masterClrMapping/>
  </p:clrMapOvr>
  <mc:AlternateContent xmlns:mc="http://schemas.openxmlformats.org/markup-compatibility/2006" xmlns:p14="http://schemas.microsoft.com/office/powerpoint/2010/main">
    <mc:Choice Requires="p14">
      <p:transition spd="slow" p14:dur="2000" advTm="19907"/>
    </mc:Choice>
    <mc:Fallback xmlns="">
      <p:transition spd="slow" advTm="199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barn(inVertical)">
                                      <p:cBhvr>
                                        <p:cTn id="11"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10"/>
                </p:tgtEl>
              </p:cMediaNode>
            </p:audio>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Enhancements to Navigation</a:t>
            </a:r>
          </a:p>
        </p:txBody>
      </p:sp>
      <p:sp>
        <p:nvSpPr>
          <p:cNvPr id="3" name="Content Placeholder 2"/>
          <p:cNvSpPr>
            <a:spLocks noGrp="1"/>
          </p:cNvSpPr>
          <p:nvPr>
            <p:ph idx="1"/>
          </p:nvPr>
        </p:nvSpPr>
        <p:spPr>
          <a:xfrm>
            <a:off x="228600" y="1709928"/>
            <a:ext cx="7049447" cy="4419600"/>
          </a:xfrm>
        </p:spPr>
        <p:txBody>
          <a:bodyPr>
            <a:noAutofit/>
          </a:bodyPr>
          <a:lstStyle/>
          <a:p>
            <a:pPr lvl="2">
              <a:spcAft>
                <a:spcPts val="1200"/>
              </a:spcAft>
            </a:pPr>
            <a:r>
              <a:rPr lang="en-US" sz="2000" dirty="0">
                <a:latin typeface="Arial Narrow" panose="020B0606020202030204" pitchFamily="34" charset="0"/>
              </a:rPr>
              <a:t>All navigation links and screen labels match </a:t>
            </a:r>
          </a:p>
          <a:p>
            <a:pPr lvl="2">
              <a:spcAft>
                <a:spcPts val="1200"/>
              </a:spcAft>
            </a:pPr>
            <a:r>
              <a:rPr lang="en-US" sz="2000" dirty="0">
                <a:latin typeface="Arial Narrow" panose="020B0606020202030204" pitchFamily="34" charset="0"/>
              </a:rPr>
              <a:t>All navigation elements are in a fixed location on all screens to facilitate recognition</a:t>
            </a:r>
          </a:p>
          <a:p>
            <a:pPr lvl="2">
              <a:spcAft>
                <a:spcPts val="1200"/>
              </a:spcAft>
            </a:pPr>
            <a:r>
              <a:rPr lang="en-US" sz="2000" dirty="0">
                <a:latin typeface="Arial Narrow" panose="020B0606020202030204" pitchFamily="34" charset="0"/>
              </a:rPr>
              <a:t>The login screen was changed to a pop-up to eliminate the need for the user to navigate away from their current screen in order to login</a:t>
            </a:r>
          </a:p>
          <a:p>
            <a:pPr marL="0" indent="0">
              <a:buNone/>
            </a:pPr>
            <a:r>
              <a:rPr lang="en-US" sz="1600" dirty="0"/>
              <a:t/>
            </a:r>
            <a:br>
              <a:rPr lang="en-US" sz="1600" dirty="0"/>
            </a:br>
            <a:endParaRPr lang="en-US" sz="1600" dirty="0">
              <a:latin typeface="+mj-lt"/>
            </a:endParaRP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1126441522"/>
      </p:ext>
    </p:extLst>
  </p:cSld>
  <p:clrMapOvr>
    <a:masterClrMapping/>
  </p:clrMapOvr>
  <mc:AlternateContent xmlns:mc="http://schemas.openxmlformats.org/markup-compatibility/2006" xmlns:p14="http://schemas.microsoft.com/office/powerpoint/2010/main">
    <mc:Choice Requires="p14">
      <p:transition spd="slow" p14:dur="2000" advTm="19713"/>
    </mc:Choice>
    <mc:Fallback xmlns="">
      <p:transition spd="slow" advTm="197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barn(inVertical)">
                                      <p:cBhvr>
                                        <p:cTn id="11" dur="500"/>
                                        <p:tgtEl>
                                          <p:spTgt spid="3">
                                            <p:txEl>
                                              <p:pRg st="0" end="0"/>
                                            </p:txEl>
                                          </p:spTgt>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barn(inVertical)">
                                      <p:cBhvr>
                                        <p:cTn id="14" dur="500"/>
                                        <p:tgtEl>
                                          <p:spTgt spid="3">
                                            <p:txEl>
                                              <p:pRg st="1" end="1"/>
                                            </p:txEl>
                                          </p:spTgt>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4"/>
                </p:tgtEl>
              </p:cMediaNode>
            </p:audio>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8982" y="549703"/>
            <a:ext cx="8229600" cy="684234"/>
          </a:xfrm>
        </p:spPr>
        <p:txBody>
          <a:bodyPr>
            <a:normAutofit/>
          </a:bodyPr>
          <a:lstStyle/>
          <a:p>
            <a:r>
              <a:rPr lang="en-US" i="1" dirty="0"/>
              <a:t>Consolidated Search </a:t>
            </a:r>
            <a:r>
              <a:rPr lang="en-US" i="1" dirty="0" smtClean="0"/>
              <a:t>Screen</a:t>
            </a:r>
            <a:endParaRPr lang="en-US" dirty="0"/>
          </a:p>
        </p:txBody>
      </p:sp>
      <p:pic>
        <p:nvPicPr>
          <p:cNvPr id="3" name="Picture 2"/>
          <p:cNvPicPr>
            <a:picLocks noChangeAspect="1"/>
          </p:cNvPicPr>
          <p:nvPr/>
        </p:nvPicPr>
        <p:blipFill>
          <a:blip r:embed="rId6"/>
          <a:stretch>
            <a:fillRect/>
          </a:stretch>
        </p:blipFill>
        <p:spPr>
          <a:xfrm>
            <a:off x="81362" y="1261495"/>
            <a:ext cx="9144000" cy="4254798"/>
          </a:xfrm>
          <a:prstGeom prst="rect">
            <a:avLst/>
          </a:prstGeom>
        </p:spPr>
      </p:pic>
      <p:pic>
        <p:nvPicPr>
          <p:cNvPr id="5" name="Picture 4"/>
          <p:cNvPicPr>
            <a:picLocks noChangeAspect="1"/>
          </p:cNvPicPr>
          <p:nvPr/>
        </p:nvPicPr>
        <p:blipFill>
          <a:blip r:embed="rId7"/>
          <a:stretch>
            <a:fillRect/>
          </a:stretch>
        </p:blipFill>
        <p:spPr>
          <a:xfrm>
            <a:off x="325246" y="1220604"/>
            <a:ext cx="7597703" cy="4641564"/>
          </a:xfrm>
          <a:prstGeom prst="rect">
            <a:avLst/>
          </a:prstGeom>
        </p:spPr>
      </p:pic>
      <p:pic>
        <p:nvPicPr>
          <p:cNvPr id="7" name="Picture 6"/>
          <p:cNvPicPr>
            <a:picLocks noChangeAspect="1"/>
          </p:cNvPicPr>
          <p:nvPr/>
        </p:nvPicPr>
        <p:blipFill>
          <a:blip r:embed="rId8"/>
          <a:stretch>
            <a:fillRect/>
          </a:stretch>
        </p:blipFill>
        <p:spPr>
          <a:xfrm>
            <a:off x="332173" y="1247269"/>
            <a:ext cx="8361326" cy="3584976"/>
          </a:xfrm>
          <a:prstGeom prst="rect">
            <a:avLst/>
          </a:prstGeom>
        </p:spPr>
      </p:pic>
      <p:pic>
        <p:nvPicPr>
          <p:cNvPr id="9" name="Picture 8"/>
          <p:cNvPicPr>
            <a:picLocks noChangeAspect="1"/>
          </p:cNvPicPr>
          <p:nvPr/>
        </p:nvPicPr>
        <p:blipFill>
          <a:blip r:embed="rId9"/>
          <a:stretch>
            <a:fillRect/>
          </a:stretch>
        </p:blipFill>
        <p:spPr>
          <a:xfrm>
            <a:off x="309374" y="1174775"/>
            <a:ext cx="8352952" cy="3729963"/>
          </a:xfrm>
          <a:prstGeom prst="rect">
            <a:avLst/>
          </a:prstGeom>
        </p:spPr>
      </p:pic>
      <p:pic>
        <p:nvPicPr>
          <p:cNvPr id="10" name="Picture 9"/>
          <p:cNvPicPr>
            <a:picLocks noChangeAspect="1"/>
          </p:cNvPicPr>
          <p:nvPr/>
        </p:nvPicPr>
        <p:blipFill>
          <a:blip r:embed="rId10"/>
          <a:stretch>
            <a:fillRect/>
          </a:stretch>
        </p:blipFill>
        <p:spPr>
          <a:xfrm>
            <a:off x="247028" y="1220604"/>
            <a:ext cx="8183544" cy="4007597"/>
          </a:xfrm>
          <a:prstGeom prst="rect">
            <a:avLst/>
          </a:prstGeom>
        </p:spPr>
      </p:pic>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2392181721"/>
      </p:ext>
    </p:extLst>
  </p:cSld>
  <p:clrMapOvr>
    <a:masterClrMapping/>
  </p:clrMapOvr>
  <mc:AlternateContent xmlns:mc="http://schemas.openxmlformats.org/markup-compatibility/2006" xmlns:p14="http://schemas.microsoft.com/office/powerpoint/2010/main">
    <mc:Choice Requires="p14">
      <p:transition spd="slow" p14:dur="2000" advTm="19020"/>
    </mc:Choice>
    <mc:Fallback xmlns="">
      <p:transition spd="slow" advTm="190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100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31" presetClass="exit" presetSubtype="0" fill="hold" nodeType="clickEffect">
                                  <p:stCondLst>
                                    <p:cond delay="0"/>
                                  </p:stCondLst>
                                  <p:childTnLst>
                                    <p:anim calcmode="lin" valueType="num">
                                      <p:cBhvr>
                                        <p:cTn id="15" dur="1000"/>
                                        <p:tgtEl>
                                          <p:spTgt spid="5"/>
                                        </p:tgtEl>
                                        <p:attrNameLst>
                                          <p:attrName>ppt_w</p:attrName>
                                        </p:attrNameLst>
                                      </p:cBhvr>
                                      <p:tavLst>
                                        <p:tav tm="0">
                                          <p:val>
                                            <p:strVal val="ppt_w"/>
                                          </p:val>
                                        </p:tav>
                                        <p:tav tm="100000">
                                          <p:val>
                                            <p:fltVal val="0"/>
                                          </p:val>
                                        </p:tav>
                                      </p:tavLst>
                                    </p:anim>
                                    <p:anim calcmode="lin" valueType="num">
                                      <p:cBhvr>
                                        <p:cTn id="16" dur="1000"/>
                                        <p:tgtEl>
                                          <p:spTgt spid="5"/>
                                        </p:tgtEl>
                                        <p:attrNameLst>
                                          <p:attrName>ppt_h</p:attrName>
                                        </p:attrNameLst>
                                      </p:cBhvr>
                                      <p:tavLst>
                                        <p:tav tm="0">
                                          <p:val>
                                            <p:strVal val="ppt_h"/>
                                          </p:val>
                                        </p:tav>
                                        <p:tav tm="100000">
                                          <p:val>
                                            <p:fltVal val="0"/>
                                          </p:val>
                                        </p:tav>
                                      </p:tavLst>
                                    </p:anim>
                                    <p:anim calcmode="lin" valueType="num">
                                      <p:cBhvr>
                                        <p:cTn id="17" dur="1000"/>
                                        <p:tgtEl>
                                          <p:spTgt spid="5"/>
                                        </p:tgtEl>
                                        <p:attrNameLst>
                                          <p:attrName>style.rotation</p:attrName>
                                        </p:attrNameLst>
                                      </p:cBhvr>
                                      <p:tavLst>
                                        <p:tav tm="0">
                                          <p:val>
                                            <p:fltVal val="0"/>
                                          </p:val>
                                        </p:tav>
                                        <p:tav tm="100000">
                                          <p:val>
                                            <p:fltVal val="90"/>
                                          </p:val>
                                        </p:tav>
                                      </p:tavLst>
                                    </p:anim>
                                    <p:animEffect transition="out" filter="fade">
                                      <p:cBhvr>
                                        <p:cTn id="18" dur="1000"/>
                                        <p:tgtEl>
                                          <p:spTgt spid="5"/>
                                        </p:tgtEl>
                                      </p:cBhvr>
                                    </p:animEffect>
                                    <p:set>
                                      <p:cBhvr>
                                        <p:cTn id="19" dur="1" fill="hold">
                                          <p:stCondLst>
                                            <p:cond delay="999"/>
                                          </p:stCondLst>
                                        </p:cTn>
                                        <p:tgtEl>
                                          <p:spTgt spid="5"/>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31" presetClass="exit" presetSubtype="0" fill="hold" nodeType="clickEffect">
                                  <p:stCondLst>
                                    <p:cond delay="0"/>
                                  </p:stCondLst>
                                  <p:childTnLst>
                                    <p:anim calcmode="lin" valueType="num">
                                      <p:cBhvr>
                                        <p:cTn id="28" dur="1000"/>
                                        <p:tgtEl>
                                          <p:spTgt spid="7"/>
                                        </p:tgtEl>
                                        <p:attrNameLst>
                                          <p:attrName>ppt_w</p:attrName>
                                        </p:attrNameLst>
                                      </p:cBhvr>
                                      <p:tavLst>
                                        <p:tav tm="0">
                                          <p:val>
                                            <p:strVal val="ppt_w"/>
                                          </p:val>
                                        </p:tav>
                                        <p:tav tm="100000">
                                          <p:val>
                                            <p:fltVal val="0"/>
                                          </p:val>
                                        </p:tav>
                                      </p:tavLst>
                                    </p:anim>
                                    <p:anim calcmode="lin" valueType="num">
                                      <p:cBhvr>
                                        <p:cTn id="29" dur="1000"/>
                                        <p:tgtEl>
                                          <p:spTgt spid="7"/>
                                        </p:tgtEl>
                                        <p:attrNameLst>
                                          <p:attrName>ppt_h</p:attrName>
                                        </p:attrNameLst>
                                      </p:cBhvr>
                                      <p:tavLst>
                                        <p:tav tm="0">
                                          <p:val>
                                            <p:strVal val="ppt_h"/>
                                          </p:val>
                                        </p:tav>
                                        <p:tav tm="100000">
                                          <p:val>
                                            <p:fltVal val="0"/>
                                          </p:val>
                                        </p:tav>
                                      </p:tavLst>
                                    </p:anim>
                                    <p:anim calcmode="lin" valueType="num">
                                      <p:cBhvr>
                                        <p:cTn id="30" dur="1000"/>
                                        <p:tgtEl>
                                          <p:spTgt spid="7"/>
                                        </p:tgtEl>
                                        <p:attrNameLst>
                                          <p:attrName>style.rotation</p:attrName>
                                        </p:attrNameLst>
                                      </p:cBhvr>
                                      <p:tavLst>
                                        <p:tav tm="0">
                                          <p:val>
                                            <p:fltVal val="0"/>
                                          </p:val>
                                        </p:tav>
                                        <p:tav tm="100000">
                                          <p:val>
                                            <p:fltVal val="90"/>
                                          </p:val>
                                        </p:tav>
                                      </p:tavLst>
                                    </p:anim>
                                    <p:animEffect transition="out" filter="fade">
                                      <p:cBhvr>
                                        <p:cTn id="31" dur="1000"/>
                                        <p:tgtEl>
                                          <p:spTgt spid="7"/>
                                        </p:tgtEl>
                                      </p:cBhvr>
                                    </p:animEffect>
                                    <p:set>
                                      <p:cBhvr>
                                        <p:cTn id="32" dur="1" fill="hold">
                                          <p:stCondLst>
                                            <p:cond delay="999"/>
                                          </p:stCondLst>
                                        </p:cTn>
                                        <p:tgtEl>
                                          <p:spTgt spid="7"/>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31" presetClass="exit" presetSubtype="0" fill="hold" nodeType="clickEffect">
                                  <p:stCondLst>
                                    <p:cond delay="0"/>
                                  </p:stCondLst>
                                  <p:childTnLst>
                                    <p:anim calcmode="lin" valueType="num">
                                      <p:cBhvr>
                                        <p:cTn id="41" dur="1000"/>
                                        <p:tgtEl>
                                          <p:spTgt spid="9"/>
                                        </p:tgtEl>
                                        <p:attrNameLst>
                                          <p:attrName>ppt_w</p:attrName>
                                        </p:attrNameLst>
                                      </p:cBhvr>
                                      <p:tavLst>
                                        <p:tav tm="0">
                                          <p:val>
                                            <p:strVal val="ppt_w"/>
                                          </p:val>
                                        </p:tav>
                                        <p:tav tm="100000">
                                          <p:val>
                                            <p:fltVal val="0"/>
                                          </p:val>
                                        </p:tav>
                                      </p:tavLst>
                                    </p:anim>
                                    <p:anim calcmode="lin" valueType="num">
                                      <p:cBhvr>
                                        <p:cTn id="42" dur="1000"/>
                                        <p:tgtEl>
                                          <p:spTgt spid="9"/>
                                        </p:tgtEl>
                                        <p:attrNameLst>
                                          <p:attrName>ppt_h</p:attrName>
                                        </p:attrNameLst>
                                      </p:cBhvr>
                                      <p:tavLst>
                                        <p:tav tm="0">
                                          <p:val>
                                            <p:strVal val="ppt_h"/>
                                          </p:val>
                                        </p:tav>
                                        <p:tav tm="100000">
                                          <p:val>
                                            <p:fltVal val="0"/>
                                          </p:val>
                                        </p:tav>
                                      </p:tavLst>
                                    </p:anim>
                                    <p:anim calcmode="lin" valueType="num">
                                      <p:cBhvr>
                                        <p:cTn id="43" dur="1000"/>
                                        <p:tgtEl>
                                          <p:spTgt spid="9"/>
                                        </p:tgtEl>
                                        <p:attrNameLst>
                                          <p:attrName>style.rotation</p:attrName>
                                        </p:attrNameLst>
                                      </p:cBhvr>
                                      <p:tavLst>
                                        <p:tav tm="0">
                                          <p:val>
                                            <p:fltVal val="0"/>
                                          </p:val>
                                        </p:tav>
                                        <p:tav tm="100000">
                                          <p:val>
                                            <p:fltVal val="90"/>
                                          </p:val>
                                        </p:tav>
                                      </p:tavLst>
                                    </p:anim>
                                    <p:animEffect transition="out" filter="fade">
                                      <p:cBhvr>
                                        <p:cTn id="44" dur="1000"/>
                                        <p:tgtEl>
                                          <p:spTgt spid="9"/>
                                        </p:tgtEl>
                                      </p:cBhvr>
                                    </p:animEffect>
                                    <p:set>
                                      <p:cBhvr>
                                        <p:cTn id="45" dur="1" fill="hold">
                                          <p:stCondLst>
                                            <p:cond delay="999"/>
                                          </p:stCondLst>
                                        </p:cTn>
                                        <p:tgtEl>
                                          <p:spTgt spid="9"/>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fade">
                                      <p:cBhvr>
                                        <p:cTn id="50" dur="500"/>
                                        <p:tgtEl>
                                          <p:spTgt spid="10"/>
                                        </p:tgtEl>
                                      </p:cBhvr>
                                    </p:animEffect>
                                  </p:childTnLst>
                                </p:cTn>
                              </p:par>
                            </p:childTnLst>
                          </p:cTn>
                        </p:par>
                      </p:childTnLst>
                    </p:cTn>
                  </p:par>
                  <p:par>
                    <p:cTn id="51" fill="hold">
                      <p:stCondLst>
                        <p:cond delay="indefinite"/>
                      </p:stCondLst>
                      <p:childTnLst>
                        <p:par>
                          <p:cTn id="52" fill="hold">
                            <p:stCondLst>
                              <p:cond delay="0"/>
                            </p:stCondLst>
                            <p:childTnLst>
                              <p:par>
                                <p:cTn id="53" presetID="31" presetClass="exit" presetSubtype="0" fill="hold" nodeType="clickEffect">
                                  <p:stCondLst>
                                    <p:cond delay="0"/>
                                  </p:stCondLst>
                                  <p:childTnLst>
                                    <p:anim calcmode="lin" valueType="num">
                                      <p:cBhvr>
                                        <p:cTn id="54" dur="1000"/>
                                        <p:tgtEl>
                                          <p:spTgt spid="10"/>
                                        </p:tgtEl>
                                        <p:attrNameLst>
                                          <p:attrName>ppt_w</p:attrName>
                                        </p:attrNameLst>
                                      </p:cBhvr>
                                      <p:tavLst>
                                        <p:tav tm="0">
                                          <p:val>
                                            <p:strVal val="ppt_w"/>
                                          </p:val>
                                        </p:tav>
                                        <p:tav tm="100000">
                                          <p:val>
                                            <p:fltVal val="0"/>
                                          </p:val>
                                        </p:tav>
                                      </p:tavLst>
                                    </p:anim>
                                    <p:anim calcmode="lin" valueType="num">
                                      <p:cBhvr>
                                        <p:cTn id="55" dur="1000"/>
                                        <p:tgtEl>
                                          <p:spTgt spid="10"/>
                                        </p:tgtEl>
                                        <p:attrNameLst>
                                          <p:attrName>ppt_h</p:attrName>
                                        </p:attrNameLst>
                                      </p:cBhvr>
                                      <p:tavLst>
                                        <p:tav tm="0">
                                          <p:val>
                                            <p:strVal val="ppt_h"/>
                                          </p:val>
                                        </p:tav>
                                        <p:tav tm="100000">
                                          <p:val>
                                            <p:fltVal val="0"/>
                                          </p:val>
                                        </p:tav>
                                      </p:tavLst>
                                    </p:anim>
                                    <p:anim calcmode="lin" valueType="num">
                                      <p:cBhvr>
                                        <p:cTn id="56" dur="1000"/>
                                        <p:tgtEl>
                                          <p:spTgt spid="10"/>
                                        </p:tgtEl>
                                        <p:attrNameLst>
                                          <p:attrName>style.rotation</p:attrName>
                                        </p:attrNameLst>
                                      </p:cBhvr>
                                      <p:tavLst>
                                        <p:tav tm="0">
                                          <p:val>
                                            <p:fltVal val="0"/>
                                          </p:val>
                                        </p:tav>
                                        <p:tav tm="100000">
                                          <p:val>
                                            <p:fltVal val="90"/>
                                          </p:val>
                                        </p:tav>
                                      </p:tavLst>
                                    </p:anim>
                                    <p:animEffect transition="out" filter="fade">
                                      <p:cBhvr>
                                        <p:cTn id="57" dur="1000"/>
                                        <p:tgtEl>
                                          <p:spTgt spid="10"/>
                                        </p:tgtEl>
                                      </p:cBhvr>
                                    </p:animEffect>
                                    <p:set>
                                      <p:cBhvr>
                                        <p:cTn id="58" dur="1" fill="hold">
                                          <p:stCondLst>
                                            <p:cond delay="9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9"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91440" y="548640"/>
            <a:ext cx="8229600" cy="685800"/>
          </a:xfrm>
        </p:spPr>
        <p:txBody>
          <a:bodyPr/>
          <a:lstStyle/>
          <a:p>
            <a:r>
              <a:rPr lang="en-US" i="1" dirty="0"/>
              <a:t>Improved Field Level Help Features</a:t>
            </a:r>
          </a:p>
        </p:txBody>
      </p:sp>
      <p:grpSp>
        <p:nvGrpSpPr>
          <p:cNvPr id="9" name="Group 8"/>
          <p:cNvGrpSpPr/>
          <p:nvPr/>
        </p:nvGrpSpPr>
        <p:grpSpPr>
          <a:xfrm>
            <a:off x="76200" y="1371600"/>
            <a:ext cx="8991600" cy="4267200"/>
            <a:chOff x="38100" y="1981200"/>
            <a:chExt cx="9144000" cy="4282512"/>
          </a:xfrm>
        </p:grpSpPr>
        <p:pic>
          <p:nvPicPr>
            <p:cNvPr id="3" name="Picture 2"/>
            <p:cNvPicPr>
              <a:picLocks noChangeAspect="1"/>
            </p:cNvPicPr>
            <p:nvPr/>
          </p:nvPicPr>
          <p:blipFill>
            <a:blip r:embed="rId6"/>
            <a:stretch>
              <a:fillRect/>
            </a:stretch>
          </p:blipFill>
          <p:spPr>
            <a:xfrm>
              <a:off x="38100" y="1981200"/>
              <a:ext cx="9144000" cy="4282512"/>
            </a:xfrm>
            <a:prstGeom prst="rect">
              <a:avLst/>
            </a:prstGeom>
          </p:spPr>
        </p:pic>
        <p:pic>
          <p:nvPicPr>
            <p:cNvPr id="7" name="Picture 6"/>
            <p:cNvPicPr>
              <a:picLocks noChangeAspect="1"/>
            </p:cNvPicPr>
            <p:nvPr/>
          </p:nvPicPr>
          <p:blipFill>
            <a:blip r:embed="rId7"/>
            <a:stretch>
              <a:fillRect/>
            </a:stretch>
          </p:blipFill>
          <p:spPr>
            <a:xfrm>
              <a:off x="1600200" y="2491371"/>
              <a:ext cx="1615579" cy="1090029"/>
            </a:xfrm>
            <a:prstGeom prst="rect">
              <a:avLst/>
            </a:prstGeom>
          </p:spPr>
        </p:pic>
      </p:gr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436563137"/>
      </p:ext>
    </p:extLst>
  </p:cSld>
  <p:clrMapOvr>
    <a:masterClrMapping/>
  </p:clrMapOvr>
  <mc:AlternateContent xmlns:mc="http://schemas.openxmlformats.org/markup-compatibility/2006" xmlns:p14="http://schemas.microsoft.com/office/powerpoint/2010/main">
    <mc:Choice Requires="p14">
      <p:transition spd="slow" p14:dur="2000" advTm="4217"/>
    </mc:Choice>
    <mc:Fallback xmlns="">
      <p:transition spd="slow" advTm="42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Effect transition="in" filter="fad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91440" y="548640"/>
            <a:ext cx="8229600" cy="685800"/>
          </a:xfrm>
        </p:spPr>
        <p:txBody>
          <a:bodyPr/>
          <a:lstStyle/>
          <a:p>
            <a:r>
              <a:rPr lang="en-US" i="1" dirty="0"/>
              <a:t>Docket Search</a:t>
            </a:r>
          </a:p>
        </p:txBody>
      </p:sp>
      <p:pic>
        <p:nvPicPr>
          <p:cNvPr id="2" name="Picture 1"/>
          <p:cNvPicPr>
            <a:picLocks/>
          </p:cNvPicPr>
          <p:nvPr/>
        </p:nvPicPr>
        <p:blipFill>
          <a:blip r:embed="rId6"/>
          <a:stretch>
            <a:fillRect/>
          </a:stretch>
        </p:blipFill>
        <p:spPr>
          <a:xfrm>
            <a:off x="73152" y="1371600"/>
            <a:ext cx="8988552" cy="4270248"/>
          </a:xfrm>
          <a:prstGeom prst="rect">
            <a:avLst/>
          </a:prstGeom>
        </p:spPr>
      </p:pic>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3954962358"/>
      </p:ext>
    </p:extLst>
  </p:cSld>
  <p:clrMapOvr>
    <a:masterClrMapping/>
  </p:clrMapOvr>
  <mc:AlternateContent xmlns:mc="http://schemas.openxmlformats.org/markup-compatibility/2006" xmlns:p14="http://schemas.microsoft.com/office/powerpoint/2010/main">
    <mc:Choice Requires="p14">
      <p:transition spd="slow" p14:dur="2000" advTm="4960"/>
    </mc:Choice>
    <mc:Fallback xmlns="">
      <p:transition spd="slow" advTm="49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nvPicPr>
        <p:blipFill>
          <a:blip r:embed="rId6"/>
          <a:stretch>
            <a:fillRect/>
          </a:stretch>
        </p:blipFill>
        <p:spPr>
          <a:xfrm>
            <a:off x="73152" y="1371600"/>
            <a:ext cx="8988552" cy="4270248"/>
          </a:xfrm>
          <a:prstGeom prst="rect">
            <a:avLst/>
          </a:prstGeom>
        </p:spPr>
      </p:pic>
      <p:sp>
        <p:nvSpPr>
          <p:cNvPr id="8" name="Title 5"/>
          <p:cNvSpPr txBox="1">
            <a:spLocks/>
          </p:cNvSpPr>
          <p:nvPr/>
        </p:nvSpPr>
        <p:spPr>
          <a:xfrm>
            <a:off x="91440" y="548640"/>
            <a:ext cx="8229600" cy="6858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2800" kern="1200" spc="-100" baseline="0">
                <a:solidFill>
                  <a:schemeClr val="tx1"/>
                </a:solidFill>
                <a:latin typeface="+mj-lt"/>
                <a:ea typeface="+mj-ea"/>
                <a:cs typeface="+mj-cs"/>
              </a:defRPr>
            </a:lvl1pPr>
          </a:lstStyle>
          <a:p>
            <a:r>
              <a:rPr lang="en-US" i="1" dirty="0" smtClean="0"/>
              <a:t>New Docket Search</a:t>
            </a:r>
            <a:endParaRPr lang="en-US" i="1" dirty="0"/>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3931012231"/>
      </p:ext>
    </p:extLst>
  </p:cSld>
  <p:clrMapOvr>
    <a:masterClrMapping/>
  </p:clrMapOvr>
  <mc:AlternateContent xmlns:mc="http://schemas.openxmlformats.org/markup-compatibility/2006" xmlns:p14="http://schemas.microsoft.com/office/powerpoint/2010/main">
    <mc:Choice Requires="p14">
      <p:transition spd="slow" p14:dur="2000" advTm="4798"/>
    </mc:Choice>
    <mc:Fallback xmlns="">
      <p:transition spd="slow" advTm="47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3"/>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91440" y="548640"/>
            <a:ext cx="8229600" cy="685800"/>
          </a:xfrm>
        </p:spPr>
        <p:txBody>
          <a:bodyPr/>
          <a:lstStyle/>
          <a:p>
            <a:r>
              <a:rPr lang="en-US" i="1" dirty="0"/>
              <a:t>General Search Result</a:t>
            </a:r>
          </a:p>
        </p:txBody>
      </p:sp>
      <p:pic>
        <p:nvPicPr>
          <p:cNvPr id="3" name="Picture 2"/>
          <p:cNvPicPr>
            <a:picLocks/>
          </p:cNvPicPr>
          <p:nvPr/>
        </p:nvPicPr>
        <p:blipFill>
          <a:blip r:embed="rId6"/>
          <a:stretch>
            <a:fillRect/>
          </a:stretch>
        </p:blipFill>
        <p:spPr>
          <a:xfrm>
            <a:off x="73152" y="1371600"/>
            <a:ext cx="8988552" cy="4270248"/>
          </a:xfrm>
          <a:prstGeom prst="rect">
            <a:avLst/>
          </a:prstGeom>
        </p:spPr>
      </p:pic>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3538051539"/>
      </p:ext>
    </p:extLst>
  </p:cSld>
  <p:clrMapOvr>
    <a:masterClrMapping/>
  </p:clrMapOvr>
  <mc:AlternateContent xmlns:mc="http://schemas.openxmlformats.org/markup-compatibility/2006" xmlns:p14="http://schemas.microsoft.com/office/powerpoint/2010/main">
    <mc:Choice Requires="p14">
      <p:transition spd="slow" p14:dur="2000" advTm="5173"/>
    </mc:Choice>
    <mc:Fallback xmlns="">
      <p:transition spd="slow" advTm="51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91440" y="548640"/>
            <a:ext cx="8229600" cy="685800"/>
          </a:xfrm>
        </p:spPr>
        <p:txBody>
          <a:bodyPr/>
          <a:lstStyle/>
          <a:p>
            <a:r>
              <a:rPr lang="en-US" i="1" dirty="0"/>
              <a:t>New Column Selection Feature</a:t>
            </a:r>
          </a:p>
        </p:txBody>
      </p:sp>
      <p:pic>
        <p:nvPicPr>
          <p:cNvPr id="3" name="Picture 2"/>
          <p:cNvPicPr>
            <a:picLocks/>
          </p:cNvPicPr>
          <p:nvPr/>
        </p:nvPicPr>
        <p:blipFill>
          <a:blip r:embed="rId6"/>
          <a:stretch>
            <a:fillRect/>
          </a:stretch>
        </p:blipFill>
        <p:spPr>
          <a:xfrm>
            <a:off x="73152" y="1371600"/>
            <a:ext cx="8988552" cy="4270248"/>
          </a:xfrm>
          <a:prstGeom prst="rect">
            <a:avLst/>
          </a:prstGeom>
        </p:spPr>
      </p:pic>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317528811"/>
      </p:ext>
    </p:extLst>
  </p:cSld>
  <p:clrMapOvr>
    <a:masterClrMapping/>
  </p:clrMapOvr>
  <mc:AlternateContent xmlns:mc="http://schemas.openxmlformats.org/markup-compatibility/2006" xmlns:p14="http://schemas.microsoft.com/office/powerpoint/2010/main">
    <mc:Choice Requires="p14">
      <p:transition spd="slow" p14:dur="2000" advTm="5865"/>
    </mc:Choice>
    <mc:Fallback xmlns="">
      <p:transition spd="slow" advTm="58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91440" y="548640"/>
            <a:ext cx="8229600" cy="685800"/>
          </a:xfrm>
        </p:spPr>
        <p:txBody>
          <a:bodyPr/>
          <a:lstStyle/>
          <a:p>
            <a:r>
              <a:rPr lang="en-US" i="1" dirty="0"/>
              <a:t>New Preferences Feature</a:t>
            </a:r>
          </a:p>
        </p:txBody>
      </p:sp>
      <p:pic>
        <p:nvPicPr>
          <p:cNvPr id="3" name="Picture 2"/>
          <p:cNvPicPr>
            <a:picLocks/>
          </p:cNvPicPr>
          <p:nvPr/>
        </p:nvPicPr>
        <p:blipFill>
          <a:blip r:embed="rId6"/>
          <a:stretch>
            <a:fillRect/>
          </a:stretch>
        </p:blipFill>
        <p:spPr>
          <a:xfrm>
            <a:off x="73152" y="1371600"/>
            <a:ext cx="8988552" cy="4087368"/>
          </a:xfrm>
          <a:prstGeom prst="rect">
            <a:avLst/>
          </a:prstGeom>
        </p:spPr>
      </p:pic>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365438422"/>
      </p:ext>
    </p:extLst>
  </p:cSld>
  <p:clrMapOvr>
    <a:masterClrMapping/>
  </p:clrMapOvr>
  <mc:AlternateContent xmlns:mc="http://schemas.openxmlformats.org/markup-compatibility/2006" xmlns:p14="http://schemas.microsoft.com/office/powerpoint/2010/main">
    <mc:Choice Requires="p14">
      <p:transition spd="slow" p14:dur="2000" advTm="5644"/>
    </mc:Choice>
    <mc:Fallback xmlns="">
      <p:transition spd="slow" advTm="56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91440" y="548640"/>
            <a:ext cx="8229600" cy="685800"/>
          </a:xfrm>
        </p:spPr>
        <p:txBody>
          <a:bodyPr/>
          <a:lstStyle/>
          <a:p>
            <a:r>
              <a:rPr lang="en-US" i="1" dirty="0"/>
              <a:t>New Zip Folder</a:t>
            </a:r>
          </a:p>
        </p:txBody>
      </p:sp>
      <p:pic>
        <p:nvPicPr>
          <p:cNvPr id="5" name="Picture 4"/>
          <p:cNvPicPr>
            <a:picLocks/>
          </p:cNvPicPr>
          <p:nvPr/>
        </p:nvPicPr>
        <p:blipFill>
          <a:blip r:embed="rId6"/>
          <a:stretch>
            <a:fillRect/>
          </a:stretch>
        </p:blipFill>
        <p:spPr>
          <a:xfrm>
            <a:off x="76200" y="1371600"/>
            <a:ext cx="8988552" cy="4270248"/>
          </a:xfrm>
          <a:prstGeom prst="rect">
            <a:avLst/>
          </a:prstGeom>
        </p:spPr>
      </p:pic>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214291144"/>
      </p:ext>
    </p:extLst>
  </p:cSld>
  <p:clrMapOvr>
    <a:masterClrMapping/>
  </p:clrMapOvr>
  <mc:AlternateContent xmlns:mc="http://schemas.openxmlformats.org/markup-compatibility/2006" xmlns:p14="http://schemas.microsoft.com/office/powerpoint/2010/main">
    <mc:Choice Requires="p14">
      <p:transition spd="slow" p14:dur="2000" advTm="5582"/>
    </mc:Choice>
    <mc:Fallback xmlns="">
      <p:transition spd="slow" advTm="55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91440" y="548640"/>
            <a:ext cx="8229600" cy="685800"/>
          </a:xfrm>
        </p:spPr>
        <p:txBody>
          <a:bodyPr/>
          <a:lstStyle/>
          <a:p>
            <a:r>
              <a:rPr lang="en-US" i="1" dirty="0" smtClean="0"/>
              <a:t>Docket </a:t>
            </a:r>
            <a:r>
              <a:rPr lang="en-US" i="1" dirty="0"/>
              <a:t>Sheet</a:t>
            </a:r>
          </a:p>
        </p:txBody>
      </p:sp>
      <p:pic>
        <p:nvPicPr>
          <p:cNvPr id="2" name="Picture 1"/>
          <p:cNvPicPr>
            <a:picLocks/>
          </p:cNvPicPr>
          <p:nvPr/>
        </p:nvPicPr>
        <p:blipFill>
          <a:blip r:embed="rId6"/>
          <a:stretch>
            <a:fillRect/>
          </a:stretch>
        </p:blipFill>
        <p:spPr>
          <a:xfrm>
            <a:off x="73152" y="1371600"/>
            <a:ext cx="8988552" cy="4270248"/>
          </a:xfrm>
          <a:prstGeom prst="rect">
            <a:avLst/>
          </a:prstGeom>
        </p:spPr>
      </p:pic>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1667488213"/>
      </p:ext>
    </p:extLst>
  </p:cSld>
  <p:clrMapOvr>
    <a:masterClrMapping/>
  </p:clrMapOvr>
  <mc:AlternateContent xmlns:mc="http://schemas.openxmlformats.org/markup-compatibility/2006" xmlns:p14="http://schemas.microsoft.com/office/powerpoint/2010/main">
    <mc:Choice Requires="p14">
      <p:transition spd="slow" p14:dur="2000" advTm="4781"/>
    </mc:Choice>
    <mc:Fallback xmlns="">
      <p:transition spd="slow" advTm="47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rmAutofit/>
          </a:bodyPr>
          <a:lstStyle/>
          <a:p>
            <a:pPr lvl="1"/>
            <a:r>
              <a:rPr lang="en-US" sz="3200" dirty="0">
                <a:latin typeface="Arial Narrow" panose="020B0606020202030204" pitchFamily="34" charset="0"/>
              </a:rPr>
              <a:t>Reduce Redundancy </a:t>
            </a:r>
          </a:p>
        </p:txBody>
      </p:sp>
      <p:sp>
        <p:nvSpPr>
          <p:cNvPr id="3" name="Content Placeholder 2"/>
          <p:cNvSpPr>
            <a:spLocks noGrp="1"/>
          </p:cNvSpPr>
          <p:nvPr>
            <p:ph idx="1"/>
          </p:nvPr>
        </p:nvSpPr>
        <p:spPr>
          <a:xfrm>
            <a:off x="218127" y="1548003"/>
            <a:ext cx="8497248" cy="4648200"/>
          </a:xfrm>
        </p:spPr>
        <p:txBody>
          <a:bodyPr>
            <a:noAutofit/>
          </a:bodyPr>
          <a:lstStyle/>
          <a:p>
            <a:pPr lvl="1"/>
            <a:r>
              <a:rPr lang="en-US" sz="2200" dirty="0">
                <a:latin typeface="Arial Narrow" panose="020B0606020202030204" pitchFamily="34" charset="0"/>
              </a:rPr>
              <a:t>Three of the search forms used the same logic for data retrieval but </a:t>
            </a:r>
            <a:r>
              <a:rPr lang="en-US" sz="2200" dirty="0" smtClean="0">
                <a:latin typeface="Arial Narrow" panose="020B0606020202030204" pitchFamily="34" charset="0"/>
              </a:rPr>
              <a:t>used different </a:t>
            </a:r>
            <a:r>
              <a:rPr lang="en-US" sz="2200" dirty="0">
                <a:latin typeface="Arial Narrow" panose="020B0606020202030204" pitchFamily="34" charset="0"/>
              </a:rPr>
              <a:t>controls for the same </a:t>
            </a:r>
            <a:r>
              <a:rPr lang="en-US" sz="2200" dirty="0" smtClean="0">
                <a:latin typeface="Arial Narrow" panose="020B0606020202030204" pitchFamily="34" charset="0"/>
              </a:rPr>
              <a:t>fields</a:t>
            </a:r>
            <a:endParaRPr lang="en-US" sz="2200" dirty="0">
              <a:latin typeface="Arial Narrow" panose="020B0606020202030204" pitchFamily="34" charset="0"/>
            </a:endParaRPr>
          </a:p>
          <a:p>
            <a:pPr lvl="1"/>
            <a:r>
              <a:rPr lang="en-US" sz="2200" dirty="0">
                <a:latin typeface="Arial Narrow" panose="020B0606020202030204" pitchFamily="34" charset="0"/>
              </a:rPr>
              <a:t>Help and Accessible Help </a:t>
            </a:r>
            <a:r>
              <a:rPr lang="en-US" sz="2200" dirty="0" smtClean="0">
                <a:latin typeface="Arial Narrow" panose="020B0606020202030204" pitchFamily="34" charset="0"/>
              </a:rPr>
              <a:t>contained the same information.  </a:t>
            </a:r>
            <a:r>
              <a:rPr lang="en-US" sz="2200" dirty="0">
                <a:latin typeface="Arial Narrow" panose="020B0606020202030204" pitchFamily="34" charset="0"/>
              </a:rPr>
              <a:t>Both were </a:t>
            </a:r>
            <a:r>
              <a:rPr lang="en-US" sz="2200" dirty="0" smtClean="0">
                <a:latin typeface="Arial Narrow" panose="020B0606020202030204" pitchFamily="34" charset="0"/>
              </a:rPr>
              <a:t>accessible</a:t>
            </a:r>
            <a:endParaRPr lang="en-US" sz="2200" dirty="0">
              <a:latin typeface="Arial Narrow" panose="020B0606020202030204" pitchFamily="34" charset="0"/>
            </a:endParaRPr>
          </a:p>
          <a:p>
            <a:pPr lvl="1"/>
            <a:r>
              <a:rPr lang="en-US" sz="2200" dirty="0">
                <a:latin typeface="Arial Narrow" panose="020B0606020202030204" pitchFamily="34" charset="0"/>
              </a:rPr>
              <a:t>There were two sets of </a:t>
            </a:r>
            <a:r>
              <a:rPr lang="en-US" sz="2200" dirty="0" smtClean="0">
                <a:latin typeface="Arial Narrow" panose="020B0606020202030204" pitchFamily="34" charset="0"/>
              </a:rPr>
              <a:t>“Submit” </a:t>
            </a:r>
            <a:r>
              <a:rPr lang="en-US" sz="2200" dirty="0">
                <a:latin typeface="Arial Narrow" panose="020B0606020202030204" pitchFamily="34" charset="0"/>
              </a:rPr>
              <a:t>buttons on the Advanced Search form when only one was needed that indicates the function to be performed </a:t>
            </a:r>
            <a:r>
              <a:rPr lang="en-US" sz="2200" dirty="0" smtClean="0">
                <a:latin typeface="Arial Narrow" panose="020B0606020202030204" pitchFamily="34" charset="0"/>
              </a:rPr>
              <a:t>(i.e. “Search”) per Section </a:t>
            </a:r>
            <a:r>
              <a:rPr lang="en-US" sz="2200" dirty="0">
                <a:latin typeface="Arial Narrow" panose="020B0606020202030204" pitchFamily="34" charset="0"/>
              </a:rPr>
              <a:t>508 Compliance </a:t>
            </a:r>
            <a:r>
              <a:rPr lang="en-US" sz="2200" dirty="0" smtClean="0">
                <a:latin typeface="Arial Narrow" panose="020B0606020202030204" pitchFamily="34" charset="0"/>
              </a:rPr>
              <a:t>label recommendation</a:t>
            </a:r>
            <a:endParaRPr lang="en-US" dirty="0"/>
          </a:p>
        </p:txBody>
      </p:sp>
      <p:pic>
        <p:nvPicPr>
          <p:cNvPr id="10" name="Audio 9">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3329994450"/>
      </p:ext>
    </p:extLst>
  </p:cSld>
  <p:clrMapOvr>
    <a:masterClrMapping/>
  </p:clrMapOvr>
  <mc:AlternateContent xmlns:mc="http://schemas.openxmlformats.org/markup-compatibility/2006" xmlns:p14="http://schemas.microsoft.com/office/powerpoint/2010/main">
    <mc:Choice Requires="p14">
      <p:transition spd="slow" p14:dur="2000" advTm="24632"/>
    </mc:Choice>
    <mc:Fallback xmlns="">
      <p:transition spd="slow" advTm="246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barn(inVertical)">
                                      <p:cBhvr>
                                        <p:cTn id="11" dur="500"/>
                                        <p:tgtEl>
                                          <p:spTgt spid="3">
                                            <p:txEl>
                                              <p:pRg st="0" end="0"/>
                                            </p:txEl>
                                          </p:spTgt>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barn(inVertical)">
                                      <p:cBhvr>
                                        <p:cTn id="14" dur="500"/>
                                        <p:tgtEl>
                                          <p:spTgt spid="3">
                                            <p:txEl>
                                              <p:pRg st="1" end="1"/>
                                            </p:txEl>
                                          </p:spTgt>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8" fill="hold" display="0">
                  <p:stCondLst>
                    <p:cond delay="indefinite"/>
                  </p:stCondLst>
                  <p:endCondLst>
                    <p:cond evt="onStopAudio" delay="0">
                      <p:tgtEl>
                        <p:sldTgt/>
                      </p:tgtEl>
                    </p:cond>
                  </p:endCondLst>
                </p:cTn>
                <p:tgtEl>
                  <p:spTgt spid="10"/>
                </p:tgtEl>
              </p:cMediaNode>
            </p:audio>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1D5410BF-A4EC-4EB4-A813-C4961376DBA6}"/>
              </a:ext>
            </a:extLst>
          </p:cNvPr>
          <p:cNvSpPr>
            <a:spLocks noGrp="1"/>
          </p:cNvSpPr>
          <p:nvPr>
            <p:ph idx="1"/>
          </p:nvPr>
        </p:nvSpPr>
        <p:spPr>
          <a:xfrm>
            <a:off x="304800" y="2590800"/>
            <a:ext cx="8229600" cy="1447800"/>
          </a:xfrm>
        </p:spPr>
        <p:txBody>
          <a:bodyPr>
            <a:normAutofit/>
          </a:bodyPr>
          <a:lstStyle/>
          <a:p>
            <a:pPr marL="274320" lvl="1" indent="0" algn="ctr">
              <a:buNone/>
            </a:pPr>
            <a:r>
              <a:rPr lang="en-US" sz="2800" dirty="0">
                <a:latin typeface="+mj-lt"/>
              </a:rPr>
              <a:t>We hope you like the new </a:t>
            </a:r>
            <a:r>
              <a:rPr lang="en-US" sz="2800" dirty="0" err="1" smtClean="0">
                <a:latin typeface="+mj-lt"/>
              </a:rPr>
              <a:t>eLibrary</a:t>
            </a:r>
            <a:r>
              <a:rPr lang="en-US" sz="2800" dirty="0">
                <a:latin typeface="+mj-lt"/>
              </a:rPr>
              <a:t>. Please take a moment to provide </a:t>
            </a:r>
            <a:r>
              <a:rPr lang="en-US" sz="2800" dirty="0" smtClean="0">
                <a:latin typeface="+mj-lt"/>
              </a:rPr>
              <a:t>feedback </a:t>
            </a:r>
            <a:r>
              <a:rPr lang="en-US" sz="2800" u="sng" dirty="0" smtClean="0">
                <a:latin typeface="+mj-lt"/>
                <a:hlinkClick r:id="rId4"/>
              </a:rPr>
              <a:t>here</a:t>
            </a:r>
            <a:endParaRPr lang="en-US" sz="2600" dirty="0">
              <a:latin typeface="+mj-lt"/>
            </a:endParaRPr>
          </a:p>
          <a:p>
            <a:endParaRPr lang="en-US"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178591039"/>
      </p:ext>
    </p:extLst>
  </p:cSld>
  <p:clrMapOvr>
    <a:masterClrMapping/>
  </p:clrMapOvr>
  <mc:AlternateContent xmlns:mc="http://schemas.openxmlformats.org/markup-compatibility/2006" xmlns:p14="http://schemas.microsoft.com/office/powerpoint/2010/main">
    <mc:Choice Requires="p14">
      <p:transition spd="slow" p14:dur="2000" advTm="7343"/>
    </mc:Choice>
    <mc:Fallback xmlns="">
      <p:transition spd="slow" advTm="73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rmAutofit/>
          </a:bodyPr>
          <a:lstStyle/>
          <a:p>
            <a:pPr lvl="1"/>
            <a:r>
              <a:rPr lang="en-US" sz="3200" dirty="0">
                <a:latin typeface="Arial Narrow" panose="020B0606020202030204" pitchFamily="34" charset="0"/>
              </a:rPr>
              <a:t>Improve Navigation</a:t>
            </a:r>
          </a:p>
        </p:txBody>
      </p:sp>
      <p:sp>
        <p:nvSpPr>
          <p:cNvPr id="3" name="Content Placeholder 2"/>
          <p:cNvSpPr>
            <a:spLocks noGrp="1"/>
          </p:cNvSpPr>
          <p:nvPr>
            <p:ph idx="1"/>
          </p:nvPr>
        </p:nvSpPr>
        <p:spPr>
          <a:xfrm>
            <a:off x="189552" y="1295400"/>
            <a:ext cx="8497248" cy="3429000"/>
          </a:xfrm>
        </p:spPr>
        <p:txBody>
          <a:bodyPr>
            <a:noAutofit/>
          </a:bodyPr>
          <a:lstStyle/>
          <a:p>
            <a:pPr lvl="2"/>
            <a:endParaRPr lang="en-US" sz="2000" dirty="0">
              <a:latin typeface="Arial Narrow" panose="020B0606020202030204" pitchFamily="34" charset="0"/>
            </a:endParaRPr>
          </a:p>
          <a:p>
            <a:pPr lvl="1"/>
            <a:r>
              <a:rPr lang="en-US" sz="2200" dirty="0">
                <a:latin typeface="Arial Narrow" panose="020B0606020202030204" pitchFamily="34" charset="0"/>
              </a:rPr>
              <a:t>Navigation links could better match the screen labels and not shift locations depending on the page.  Better labelling could eliminate confusion and the selection of the wrong link</a:t>
            </a:r>
          </a:p>
          <a:p>
            <a:pPr lvl="1"/>
            <a:r>
              <a:rPr lang="en-US" sz="2200" dirty="0">
                <a:latin typeface="Arial Narrow" panose="020B0606020202030204" pitchFamily="34" charset="0"/>
              </a:rPr>
              <a:t>Login redirected users to a different screen requiring them to navigate back to the launch point</a:t>
            </a:r>
          </a:p>
          <a:p>
            <a:pPr lvl="1"/>
            <a:r>
              <a:rPr lang="en-US" sz="2200" dirty="0">
                <a:latin typeface="Arial Narrow" panose="020B0606020202030204" pitchFamily="34" charset="0"/>
              </a:rPr>
              <a:t>Search forms required the user to scroll to submit the form</a:t>
            </a:r>
          </a:p>
          <a:p>
            <a:pPr lvl="1"/>
            <a:r>
              <a:rPr lang="en-US" sz="2200" dirty="0">
                <a:latin typeface="Arial Narrow" panose="020B0606020202030204" pitchFamily="34" charset="0"/>
              </a:rPr>
              <a:t>Table navigation controls did not allow the user to readily control the number of rows per page or skip pages</a:t>
            </a:r>
          </a:p>
          <a:p>
            <a:pPr lvl="2"/>
            <a:endParaRPr lang="en-US" sz="2000" dirty="0">
              <a:latin typeface="Arial Narrow" panose="020B0606020202030204" pitchFamily="34" charset="0"/>
            </a:endParaRPr>
          </a:p>
          <a:p>
            <a:pPr lvl="2"/>
            <a:endParaRPr lang="en-US" sz="2000" dirty="0">
              <a:latin typeface="Arial Narrow" panose="020B0606020202030204" pitchFamily="34" charset="0"/>
            </a:endParaRPr>
          </a:p>
          <a:p>
            <a:pPr lvl="2"/>
            <a:endParaRPr lang="en-US" sz="2000" dirty="0">
              <a:latin typeface="Arial Narrow" panose="020B0606020202030204" pitchFamily="34" charset="0"/>
            </a:endParaRPr>
          </a:p>
          <a:p>
            <a:pPr lvl="2"/>
            <a:endParaRPr lang="en-US" sz="2000" dirty="0">
              <a:latin typeface="Arial Narrow" panose="020B0606020202030204" pitchFamily="34" charset="0"/>
            </a:endParaRPr>
          </a:p>
        </p:txBody>
      </p:sp>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1791458644"/>
      </p:ext>
    </p:extLst>
  </p:cSld>
  <p:clrMapOvr>
    <a:masterClrMapping/>
  </p:clrMapOvr>
  <mc:AlternateContent xmlns:mc="http://schemas.openxmlformats.org/markup-compatibility/2006" xmlns:p14="http://schemas.microsoft.com/office/powerpoint/2010/main">
    <mc:Choice Requires="p14">
      <p:transition spd="slow" p14:dur="2000" advTm="29310"/>
    </mc:Choice>
    <mc:Fallback xmlns="">
      <p:transition spd="slow" advTm="293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barn(inVertical)">
                                      <p:cBhvr>
                                        <p:cTn id="11" dur="500"/>
                                        <p:tgtEl>
                                          <p:spTgt spid="3">
                                            <p:txEl>
                                              <p:pRg st="1" end="1"/>
                                            </p:txEl>
                                          </p:spTgt>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barn(inVertical)">
                                      <p:cBhvr>
                                        <p:cTn id="14" dur="500"/>
                                        <p:tgtEl>
                                          <p:spTgt spid="3">
                                            <p:txEl>
                                              <p:pRg st="2" end="2"/>
                                            </p:txEl>
                                          </p:spTgt>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arn(inVertical)">
                                      <p:cBhvr>
                                        <p:cTn id="17" dur="500"/>
                                        <p:tgtEl>
                                          <p:spTgt spid="3">
                                            <p:txEl>
                                              <p:pRg st="3" end="3"/>
                                            </p:txEl>
                                          </p:spTgt>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barn(inVertical)">
                                      <p:cBhvr>
                                        <p:cTn id="20"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8"/>
                </p:tgtEl>
              </p:cMediaNode>
            </p:audio>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1"/>
            <a:r>
              <a:rPr lang="en-US" sz="3600" dirty="0">
                <a:latin typeface="Arial Narrow" panose="020B0606020202030204" pitchFamily="34" charset="0"/>
              </a:rPr>
              <a:t>Improve User Experience</a:t>
            </a:r>
          </a:p>
        </p:txBody>
      </p:sp>
      <p:sp>
        <p:nvSpPr>
          <p:cNvPr id="3" name="Content Placeholder 2"/>
          <p:cNvSpPr>
            <a:spLocks noGrp="1"/>
          </p:cNvSpPr>
          <p:nvPr>
            <p:ph idx="1"/>
          </p:nvPr>
        </p:nvSpPr>
        <p:spPr>
          <a:xfrm>
            <a:off x="189552" y="1709928"/>
            <a:ext cx="8497248" cy="3429000"/>
          </a:xfrm>
        </p:spPr>
        <p:txBody>
          <a:bodyPr>
            <a:noAutofit/>
          </a:bodyPr>
          <a:lstStyle/>
          <a:p>
            <a:pPr lvl="1"/>
            <a:r>
              <a:rPr lang="en-US" sz="2200" dirty="0">
                <a:latin typeface="Arial Narrow" panose="020B0606020202030204" pitchFamily="34" charset="0"/>
              </a:rPr>
              <a:t>Many primary functions such as zipping files for download, sorting the search result, and managing the display of content was hidden under the fold at the bottom of the table of results.  Many users were not aware that the feature was available</a:t>
            </a:r>
          </a:p>
          <a:p>
            <a:pPr lvl="1"/>
            <a:r>
              <a:rPr lang="en-US" sz="2200" dirty="0">
                <a:latin typeface="Arial Narrow" panose="020B0606020202030204" pitchFamily="34" charset="0"/>
              </a:rPr>
              <a:t>The ability to zip large files required the user to navigate to another page to download</a:t>
            </a:r>
          </a:p>
          <a:p>
            <a:pPr lvl="1"/>
            <a:r>
              <a:rPr lang="en-US" sz="2200" dirty="0">
                <a:latin typeface="Arial Narrow" panose="020B0606020202030204" pitchFamily="34" charset="0"/>
              </a:rPr>
              <a:t>Filenames were not provided in the search result, requiring users to navigate to the File List screen to differentiate files</a:t>
            </a:r>
          </a:p>
          <a:p>
            <a:pPr lvl="1"/>
            <a:r>
              <a:rPr lang="en-US" sz="2200" dirty="0">
                <a:latin typeface="Arial Narrow" panose="020B0606020202030204" pitchFamily="34" charset="0"/>
              </a:rPr>
              <a:t>The results screen was cluttered and columns were merged preventing sorting</a:t>
            </a:r>
          </a:p>
          <a:p>
            <a:pPr lvl="1"/>
            <a:r>
              <a:rPr lang="en-US" sz="2200" dirty="0">
                <a:latin typeface="Arial Narrow" panose="020B0606020202030204" pitchFamily="34" charset="0"/>
              </a:rPr>
              <a:t>Links to FERC.GOV and FERC.Online were obscured under banner images</a:t>
            </a:r>
          </a:p>
          <a:p>
            <a:pPr lvl="2"/>
            <a:endParaRPr lang="en-US" sz="2000" dirty="0">
              <a:latin typeface="Arial Narrow" panose="020B0606020202030204" pitchFamily="34" charset="0"/>
            </a:endParaRPr>
          </a:p>
          <a:p>
            <a:pPr lvl="2"/>
            <a:endParaRPr lang="en-US" sz="2000" dirty="0">
              <a:latin typeface="Arial Narrow" panose="020B0606020202030204" pitchFamily="34" charset="0"/>
            </a:endParaRPr>
          </a:p>
          <a:p>
            <a:pPr lvl="2"/>
            <a:endParaRPr lang="en-US" sz="2000" dirty="0">
              <a:latin typeface="Arial Narrow" panose="020B0606020202030204" pitchFamily="34" charset="0"/>
            </a:endParaRPr>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1755852802"/>
      </p:ext>
    </p:extLst>
  </p:cSld>
  <p:clrMapOvr>
    <a:masterClrMapping/>
  </p:clrMapOvr>
  <mc:AlternateContent xmlns:mc="http://schemas.openxmlformats.org/markup-compatibility/2006" xmlns:p14="http://schemas.microsoft.com/office/powerpoint/2010/main">
    <mc:Choice Requires="p14">
      <p:transition spd="slow" p14:dur="2000" advTm="39197"/>
    </mc:Choice>
    <mc:Fallback xmlns="">
      <p:transition spd="slow" advTm="391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barn(inVertical)">
                                      <p:cBhvr>
                                        <p:cTn id="11" dur="500"/>
                                        <p:tgtEl>
                                          <p:spTgt spid="3">
                                            <p:txEl>
                                              <p:pRg st="0" end="0"/>
                                            </p:txEl>
                                          </p:spTgt>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barn(inVertical)">
                                      <p:cBhvr>
                                        <p:cTn id="14" dur="500"/>
                                        <p:tgtEl>
                                          <p:spTgt spid="3">
                                            <p:txEl>
                                              <p:pRg st="1" end="1"/>
                                            </p:txEl>
                                          </p:spTgt>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barn(inVertical)">
                                      <p:cBhvr>
                                        <p:cTn id="20" dur="500"/>
                                        <p:tgtEl>
                                          <p:spTgt spid="3">
                                            <p:txEl>
                                              <p:pRg st="3" end="3"/>
                                            </p:txEl>
                                          </p:spTgt>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barn(inVertical)">
                                      <p:cBhvr>
                                        <p:cTn id="23"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4" fill="hold" display="0">
                  <p:stCondLst>
                    <p:cond delay="indefinite"/>
                  </p:stCondLst>
                  <p:endCondLst>
                    <p:cond evt="onStopAudio" delay="0">
                      <p:tgtEl>
                        <p:sldTgt/>
                      </p:tgtEl>
                    </p:cond>
                  </p:endCondLst>
                </p:cTn>
                <p:tgtEl>
                  <p:spTgt spid="7"/>
                </p:tgtEl>
              </p:cMediaNode>
            </p:audio>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lvl="1"/>
            <a:r>
              <a:rPr lang="en-US" sz="3200" dirty="0">
                <a:latin typeface="Arial Narrow" panose="020B0606020202030204" pitchFamily="34" charset="0"/>
              </a:rPr>
              <a:t>Remove Features that Provide Limited Value or Are No Longer Supported</a:t>
            </a:r>
          </a:p>
        </p:txBody>
      </p:sp>
      <p:sp>
        <p:nvSpPr>
          <p:cNvPr id="3" name="Content Placeholder 2"/>
          <p:cNvSpPr>
            <a:spLocks noGrp="1"/>
          </p:cNvSpPr>
          <p:nvPr>
            <p:ph idx="1"/>
          </p:nvPr>
        </p:nvSpPr>
        <p:spPr>
          <a:xfrm>
            <a:off x="285276" y="1828800"/>
            <a:ext cx="8573448" cy="4267200"/>
          </a:xfrm>
        </p:spPr>
        <p:txBody>
          <a:bodyPr vert="horz" lIns="91440" tIns="45720" rIns="91440" bIns="45720" rtlCol="0">
            <a:noAutofit/>
          </a:bodyPr>
          <a:lstStyle/>
          <a:p>
            <a:pPr lvl="1"/>
            <a:r>
              <a:rPr lang="en-US" sz="2200" dirty="0">
                <a:latin typeface="Arial Narrow" panose="020B0606020202030204" pitchFamily="34" charset="0"/>
              </a:rPr>
              <a:t>The Guest Login was not functional</a:t>
            </a:r>
          </a:p>
          <a:p>
            <a:pPr lvl="1"/>
            <a:r>
              <a:rPr lang="en-US" sz="2200" dirty="0">
                <a:latin typeface="Arial Narrow" panose="020B0606020202030204" pitchFamily="34" charset="0"/>
              </a:rPr>
              <a:t>The Request List was no longer supported and lacked the ability to charge for printing services</a:t>
            </a:r>
          </a:p>
          <a:p>
            <a:pPr lvl="1"/>
            <a:r>
              <a:rPr lang="en-US" sz="2200" dirty="0">
                <a:latin typeface="Arial Narrow" panose="020B0606020202030204" pitchFamily="34" charset="0"/>
              </a:rPr>
              <a:t>The View Files feature was considered of limited value. Users reported never having used it</a:t>
            </a:r>
          </a:p>
          <a:p>
            <a:pPr lvl="1"/>
            <a:r>
              <a:rPr lang="en-US" sz="2200" dirty="0">
                <a:latin typeface="Arial Narrow" panose="020B0606020202030204" pitchFamily="34" charset="0"/>
              </a:rPr>
              <a:t>The </a:t>
            </a:r>
            <a:r>
              <a:rPr lang="en-US" sz="2200" dirty="0" smtClean="0">
                <a:latin typeface="Arial Narrow" panose="020B0606020202030204" pitchFamily="34" charset="0"/>
              </a:rPr>
              <a:t>Summary field was </a:t>
            </a:r>
            <a:r>
              <a:rPr lang="en-US" sz="2200" dirty="0">
                <a:latin typeface="Arial Narrow" panose="020B0606020202030204" pitchFamily="34" charset="0"/>
              </a:rPr>
              <a:t>considered redundant </a:t>
            </a:r>
            <a:r>
              <a:rPr lang="en-US" sz="2200" dirty="0" smtClean="0">
                <a:latin typeface="Arial Narrow" panose="020B0606020202030204" pitchFamily="34" charset="0"/>
              </a:rPr>
              <a:t>with the Description field which was more comprehensive</a:t>
            </a:r>
            <a:endParaRPr lang="en-US" sz="2200" dirty="0">
              <a:latin typeface="Arial Narrow" panose="020B0606020202030204" pitchFamily="34" charset="0"/>
            </a:endParaRPr>
          </a:p>
          <a:p>
            <a:pPr lvl="2"/>
            <a:endParaRPr lang="en-US" sz="2000" dirty="0">
              <a:latin typeface="Arial Narrow" panose="020B0606020202030204" pitchFamily="34" charset="0"/>
            </a:endParaRPr>
          </a:p>
          <a:p>
            <a:pPr lvl="2"/>
            <a:endParaRPr lang="en-US" sz="2000" dirty="0">
              <a:latin typeface="Arial Narrow" panose="020B0606020202030204" pitchFamily="34" charset="0"/>
            </a:endParaRPr>
          </a:p>
          <a:p>
            <a:pPr marL="548640" lvl="2" indent="0">
              <a:buNone/>
            </a:pPr>
            <a:endParaRPr lang="en-US" sz="2000" dirty="0">
              <a:latin typeface="Arial Narrow" panose="020B0606020202030204" pitchFamily="34" charset="0"/>
            </a:endParaRPr>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2258444871"/>
      </p:ext>
    </p:extLst>
  </p:cSld>
  <p:clrMapOvr>
    <a:masterClrMapping/>
  </p:clrMapOvr>
  <mc:AlternateContent xmlns:mc="http://schemas.openxmlformats.org/markup-compatibility/2006" xmlns:p14="http://schemas.microsoft.com/office/powerpoint/2010/main">
    <mc:Choice Requires="p14">
      <p:transition spd="slow" p14:dur="2000" advTm="25881"/>
    </mc:Choice>
    <mc:Fallback xmlns="">
      <p:transition spd="slow" advTm="258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barn(inVertical)">
                                      <p:cBhvr>
                                        <p:cTn id="11" dur="500"/>
                                        <p:tgtEl>
                                          <p:spTgt spid="3">
                                            <p:txEl>
                                              <p:pRg st="0" end="0"/>
                                            </p:txEl>
                                          </p:spTgt>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barn(inVertical)">
                                      <p:cBhvr>
                                        <p:cTn id="14" dur="500"/>
                                        <p:tgtEl>
                                          <p:spTgt spid="3">
                                            <p:txEl>
                                              <p:pRg st="1" end="1"/>
                                            </p:txEl>
                                          </p:spTgt>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barn(inVertical)">
                                      <p:cBhvr>
                                        <p:cTn id="20"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7"/>
                </p:tgtEl>
              </p:cMediaNode>
            </p:audio>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General Search</a:t>
            </a:r>
          </a:p>
        </p:txBody>
      </p:sp>
      <p:pic>
        <p:nvPicPr>
          <p:cNvPr id="3" name="Picture 2"/>
          <p:cNvPicPr>
            <a:picLocks noChangeAspect="1"/>
          </p:cNvPicPr>
          <p:nvPr/>
        </p:nvPicPr>
        <p:blipFill>
          <a:blip r:embed="rId5"/>
          <a:stretch>
            <a:fillRect/>
          </a:stretch>
        </p:blipFill>
        <p:spPr>
          <a:xfrm>
            <a:off x="612648" y="1295400"/>
            <a:ext cx="8326245" cy="5183931"/>
          </a:xfrm>
          <a:prstGeom prst="rect">
            <a:avLst/>
          </a:prstGeom>
          <a:ln>
            <a:solidFill>
              <a:schemeClr val="accent1"/>
            </a:solidFill>
          </a:ln>
        </p:spPr>
      </p:pic>
      <p:sp>
        <p:nvSpPr>
          <p:cNvPr id="7" name="Right Arrow 6"/>
          <p:cNvSpPr/>
          <p:nvPr/>
        </p:nvSpPr>
        <p:spPr>
          <a:xfrm rot="10800000">
            <a:off x="1524000" y="2197303"/>
            <a:ext cx="533400" cy="261098"/>
          </a:xfrm>
          <a:prstGeom prst="rightArrow">
            <a:avLst>
              <a:gd name="adj1" fmla="val 50000"/>
              <a:gd name="adj2" fmla="val 9742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p:cNvSpPr txBox="1"/>
          <p:nvPr/>
        </p:nvSpPr>
        <p:spPr>
          <a:xfrm>
            <a:off x="6007631" y="391265"/>
            <a:ext cx="3107794" cy="461665"/>
          </a:xfrm>
          <a:prstGeom prst="rect">
            <a:avLst/>
          </a:prstGeom>
          <a:noFill/>
        </p:spPr>
        <p:txBody>
          <a:bodyPr wrap="square" rtlCol="0">
            <a:spAutoFit/>
          </a:bodyPr>
          <a:lstStyle/>
          <a:p>
            <a:r>
              <a:rPr lang="en-US" sz="2400" dirty="0">
                <a:latin typeface="Arial Narrow" panose="020B0606020202030204" pitchFamily="34" charset="0"/>
              </a:rPr>
              <a:t>Objective:  Increase Trust</a:t>
            </a:r>
            <a:endParaRPr lang="en-US" sz="2400" dirty="0"/>
          </a:p>
        </p:txBody>
      </p:sp>
      <p:sp>
        <p:nvSpPr>
          <p:cNvPr id="5" name="TextBox 4"/>
          <p:cNvSpPr txBox="1"/>
          <p:nvPr/>
        </p:nvSpPr>
        <p:spPr>
          <a:xfrm>
            <a:off x="6494728" y="1028700"/>
            <a:ext cx="2133600" cy="954107"/>
          </a:xfrm>
          <a:prstGeom prst="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en-US" sz="1400" dirty="0" smtClean="0">
                <a:latin typeface="Arial Narrow" panose="020B0606020202030204" pitchFamily="34" charset="0"/>
              </a:rPr>
              <a:t>Consolidate </a:t>
            </a:r>
            <a:r>
              <a:rPr lang="en-US" sz="1400" dirty="0">
                <a:latin typeface="Arial Narrow" panose="020B0606020202030204" pitchFamily="34" charset="0"/>
              </a:rPr>
              <a:t>search screens sharing same query logic.   </a:t>
            </a:r>
            <a:r>
              <a:rPr lang="en-US" sz="1400" dirty="0" smtClean="0">
                <a:latin typeface="Arial Narrow" panose="020B0606020202030204" pitchFamily="34" charset="0"/>
              </a:rPr>
              <a:t>Add </a:t>
            </a:r>
            <a:r>
              <a:rPr lang="en-US" sz="1400" dirty="0">
                <a:latin typeface="Arial Narrow" panose="020B0606020202030204" pitchFamily="34" charset="0"/>
              </a:rPr>
              <a:t>a tooltip to explain what each search does</a:t>
            </a:r>
          </a:p>
        </p:txBody>
      </p:sp>
      <p:sp>
        <p:nvSpPr>
          <p:cNvPr id="11" name="Right Arrow 10"/>
          <p:cNvSpPr/>
          <p:nvPr/>
        </p:nvSpPr>
        <p:spPr>
          <a:xfrm rot="10800000">
            <a:off x="1543050" y="2590800"/>
            <a:ext cx="533400" cy="261098"/>
          </a:xfrm>
          <a:prstGeom prst="rightArrow">
            <a:avLst>
              <a:gd name="adj1" fmla="val 50000"/>
              <a:gd name="adj2" fmla="val 9742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ight Arrow 11"/>
          <p:cNvSpPr/>
          <p:nvPr/>
        </p:nvSpPr>
        <p:spPr>
          <a:xfrm rot="10800000">
            <a:off x="1571625" y="2878112"/>
            <a:ext cx="533400" cy="261098"/>
          </a:xfrm>
          <a:prstGeom prst="rightArrow">
            <a:avLst>
              <a:gd name="adj1" fmla="val 50000"/>
              <a:gd name="adj2" fmla="val 9742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ight Arrow 12"/>
          <p:cNvSpPr/>
          <p:nvPr/>
        </p:nvSpPr>
        <p:spPr>
          <a:xfrm>
            <a:off x="258699" y="2362200"/>
            <a:ext cx="533400" cy="261098"/>
          </a:xfrm>
          <a:prstGeom prst="rightArrow">
            <a:avLst>
              <a:gd name="adj1" fmla="val 50000"/>
              <a:gd name="adj2" fmla="val 9742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ight Arrow 14"/>
          <p:cNvSpPr/>
          <p:nvPr/>
        </p:nvSpPr>
        <p:spPr>
          <a:xfrm>
            <a:off x="258699" y="2721350"/>
            <a:ext cx="533400" cy="261098"/>
          </a:xfrm>
          <a:prstGeom prst="rightArrow">
            <a:avLst>
              <a:gd name="adj1" fmla="val 50000"/>
              <a:gd name="adj2" fmla="val 9742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3511343087"/>
      </p:ext>
    </p:extLst>
  </p:cSld>
  <p:clrMapOvr>
    <a:masterClrMapping/>
  </p:clrMapOvr>
  <mc:AlternateContent xmlns:mc="http://schemas.openxmlformats.org/markup-compatibility/2006" xmlns:p14="http://schemas.microsoft.com/office/powerpoint/2010/main">
    <mc:Choice Requires="p14">
      <p:transition spd="slow" p14:dur="2000" advTm="17128"/>
    </mc:Choice>
    <mc:Fallback xmlns="">
      <p:transition spd="slow" advTm="171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500"/>
                                        <p:tgtEl>
                                          <p:spTgt spid="15"/>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2" fill="hold" display="0">
                  <p:stCondLst>
                    <p:cond delay="indefinite"/>
                  </p:stCondLst>
                  <p:endCondLst>
                    <p:cond evt="onStopAudio" delay="0">
                      <p:tgtEl>
                        <p:sldTgt/>
                      </p:tgtEl>
                    </p:cond>
                  </p:endCondLst>
                </p:cTn>
                <p:tgtEl>
                  <p:spTgt spid="8"/>
                </p:tgtEl>
              </p:cMediaNode>
            </p:audio>
          </p:childTnLst>
        </p:cTn>
      </p:par>
    </p:tnLst>
    <p:bldLst>
      <p:bldP spid="7" grpId="0" animBg="1"/>
      <p:bldP spid="17" grpId="0"/>
      <p:bldP spid="5" grpId="0" animBg="1"/>
      <p:bldP spid="11" grpId="0" animBg="1"/>
      <p:bldP spid="12" grpId="0" animBg="1"/>
      <p:bldP spid="13" grpId="0" animBg="1"/>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990600"/>
          </a:xfrm>
        </p:spPr>
        <p:txBody>
          <a:bodyPr/>
          <a:lstStyle/>
          <a:p>
            <a:r>
              <a:rPr lang="en-US" dirty="0"/>
              <a:t>Advanced  Search</a:t>
            </a:r>
          </a:p>
        </p:txBody>
      </p:sp>
      <p:pic>
        <p:nvPicPr>
          <p:cNvPr id="5" name="Picture 4"/>
          <p:cNvPicPr>
            <a:picLocks noChangeAspect="1"/>
          </p:cNvPicPr>
          <p:nvPr/>
        </p:nvPicPr>
        <p:blipFill>
          <a:blip r:embed="rId5"/>
          <a:stretch>
            <a:fillRect/>
          </a:stretch>
        </p:blipFill>
        <p:spPr>
          <a:xfrm>
            <a:off x="381000" y="1685364"/>
            <a:ext cx="8458200" cy="4867836"/>
          </a:xfrm>
          <a:prstGeom prst="rect">
            <a:avLst/>
          </a:prstGeom>
          <a:ln>
            <a:solidFill>
              <a:schemeClr val="accent1"/>
            </a:solidFill>
          </a:ln>
        </p:spPr>
      </p:pic>
      <p:sp>
        <p:nvSpPr>
          <p:cNvPr id="14" name="TextBox 13"/>
          <p:cNvSpPr txBox="1"/>
          <p:nvPr/>
        </p:nvSpPr>
        <p:spPr>
          <a:xfrm>
            <a:off x="5105400" y="391265"/>
            <a:ext cx="4010025" cy="461665"/>
          </a:xfrm>
          <a:prstGeom prst="rect">
            <a:avLst/>
          </a:prstGeom>
          <a:noFill/>
        </p:spPr>
        <p:txBody>
          <a:bodyPr wrap="square" rtlCol="0">
            <a:spAutoFit/>
          </a:bodyPr>
          <a:lstStyle/>
          <a:p>
            <a:r>
              <a:rPr lang="en-US" sz="2400" dirty="0">
                <a:latin typeface="Arial Narrow" panose="020B0606020202030204" pitchFamily="34" charset="0"/>
              </a:rPr>
              <a:t>Objective:  Reduce Redundancy</a:t>
            </a:r>
            <a:endParaRPr lang="en-US" sz="2400" dirty="0"/>
          </a:p>
        </p:txBody>
      </p:sp>
      <p:sp>
        <p:nvSpPr>
          <p:cNvPr id="15" name="TextBox 14"/>
          <p:cNvSpPr txBox="1"/>
          <p:nvPr/>
        </p:nvSpPr>
        <p:spPr>
          <a:xfrm>
            <a:off x="6494728" y="1028700"/>
            <a:ext cx="2133600" cy="1169551"/>
          </a:xfrm>
          <a:prstGeom prst="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en-US" sz="1400" dirty="0" smtClean="0">
                <a:latin typeface="Arial Narrow" panose="020B0606020202030204" pitchFamily="34" charset="0"/>
              </a:rPr>
              <a:t>Consolidate </a:t>
            </a:r>
            <a:r>
              <a:rPr lang="en-US" sz="1400" dirty="0">
                <a:latin typeface="Arial Narrow" panose="020B0606020202030204" pitchFamily="34" charset="0"/>
              </a:rPr>
              <a:t>Help Features.  </a:t>
            </a:r>
          </a:p>
          <a:p>
            <a:r>
              <a:rPr lang="en-US" sz="1400" dirty="0" smtClean="0">
                <a:latin typeface="Arial Narrow" panose="020B0606020202030204" pitchFamily="34" charset="0"/>
              </a:rPr>
              <a:t>Remove </a:t>
            </a:r>
            <a:r>
              <a:rPr lang="en-US" sz="1400" dirty="0">
                <a:latin typeface="Arial Narrow" panose="020B0606020202030204" pitchFamily="34" charset="0"/>
              </a:rPr>
              <a:t>redundant fields and </a:t>
            </a:r>
            <a:r>
              <a:rPr lang="en-US" sz="1400" dirty="0" smtClean="0">
                <a:latin typeface="Arial Narrow" panose="020B0606020202030204" pitchFamily="34" charset="0"/>
              </a:rPr>
              <a:t>buttons.  Use the same Date Range controls for all search forms </a:t>
            </a:r>
            <a:endParaRPr lang="en-US" sz="1400" dirty="0">
              <a:latin typeface="Arial Narrow" panose="020B0606020202030204" pitchFamily="34" charset="0"/>
            </a:endParaRPr>
          </a:p>
        </p:txBody>
      </p:sp>
      <p:sp>
        <p:nvSpPr>
          <p:cNvPr id="22" name="Right Arrow 21"/>
          <p:cNvSpPr/>
          <p:nvPr/>
        </p:nvSpPr>
        <p:spPr>
          <a:xfrm rot="10800000">
            <a:off x="1066800" y="3560110"/>
            <a:ext cx="533400" cy="261098"/>
          </a:xfrm>
          <a:prstGeom prst="rightArrow">
            <a:avLst>
              <a:gd name="adj1" fmla="val 50000"/>
              <a:gd name="adj2" fmla="val 9742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ight Arrow 22"/>
          <p:cNvSpPr/>
          <p:nvPr/>
        </p:nvSpPr>
        <p:spPr>
          <a:xfrm>
            <a:off x="2590800" y="3988733"/>
            <a:ext cx="533400" cy="261098"/>
          </a:xfrm>
          <a:prstGeom prst="rightArrow">
            <a:avLst>
              <a:gd name="adj1" fmla="val 50000"/>
              <a:gd name="adj2" fmla="val 9742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ight Arrow 23"/>
          <p:cNvSpPr/>
          <p:nvPr/>
        </p:nvSpPr>
        <p:spPr>
          <a:xfrm rot="10800000">
            <a:off x="5985141" y="3207124"/>
            <a:ext cx="533400" cy="261098"/>
          </a:xfrm>
          <a:prstGeom prst="rightArrow">
            <a:avLst>
              <a:gd name="adj1" fmla="val 50000"/>
              <a:gd name="adj2" fmla="val 9742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ight Arrow 24"/>
          <p:cNvSpPr/>
          <p:nvPr/>
        </p:nvSpPr>
        <p:spPr>
          <a:xfrm rot="7656118">
            <a:off x="5562062" y="5494406"/>
            <a:ext cx="533400" cy="261098"/>
          </a:xfrm>
          <a:prstGeom prst="rightArrow">
            <a:avLst>
              <a:gd name="adj1" fmla="val 50000"/>
              <a:gd name="adj2" fmla="val 9742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1453075065"/>
      </p:ext>
    </p:extLst>
  </p:cSld>
  <p:clrMapOvr>
    <a:masterClrMapping/>
  </p:clrMapOvr>
  <mc:AlternateContent xmlns:mc="http://schemas.openxmlformats.org/markup-compatibility/2006" xmlns:p14="http://schemas.microsoft.com/office/powerpoint/2010/main">
    <mc:Choice Requires="p14">
      <p:transition spd="slow" p14:dur="2000" advTm="14217"/>
    </mc:Choice>
    <mc:Fallback xmlns="">
      <p:transition spd="slow" advTm="142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500"/>
                                        <p:tgtEl>
                                          <p:spTgt spid="2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500"/>
                                        <p:tgtEl>
                                          <p:spTgt spid="24"/>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fade">
                                      <p:cBhvr>
                                        <p:cTn id="3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6"/>
                </p:tgtEl>
              </p:cMediaNode>
            </p:audio>
          </p:childTnLst>
        </p:cTn>
      </p:par>
    </p:tnLst>
    <p:bldLst>
      <p:bldP spid="14" grpId="0"/>
      <p:bldP spid="15" grpId="0" animBg="1"/>
      <p:bldP spid="22" grpId="0" animBg="1"/>
      <p:bldP spid="23" grpId="0" animBg="1"/>
      <p:bldP spid="24" grpId="0" animBg="1"/>
      <p:bldP spid="2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7|12"/>
</p:tagLst>
</file>

<file path=ppt/tags/tag10.xml><?xml version="1.0" encoding="utf-8"?>
<p:tagLst xmlns:a="http://schemas.openxmlformats.org/drawingml/2006/main" xmlns:r="http://schemas.openxmlformats.org/officeDocument/2006/relationships" xmlns:p="http://schemas.openxmlformats.org/presentationml/2006/main">
  <p:tag name="TIMING" val="|1.3|2.8|3.2|2.5"/>
</p:tagLst>
</file>

<file path=ppt/tags/tag11.xml><?xml version="1.0" encoding="utf-8"?>
<p:tagLst xmlns:a="http://schemas.openxmlformats.org/drawingml/2006/main" xmlns:r="http://schemas.openxmlformats.org/officeDocument/2006/relationships" xmlns:p="http://schemas.openxmlformats.org/presentationml/2006/main">
  <p:tag name="TIMING" val="|3.5|1.9|2.6|2|2.6|3.1|1.3"/>
</p:tagLst>
</file>

<file path=ppt/tags/tag12.xml><?xml version="1.0" encoding="utf-8"?>
<p:tagLst xmlns:a="http://schemas.openxmlformats.org/drawingml/2006/main" xmlns:r="http://schemas.openxmlformats.org/officeDocument/2006/relationships" xmlns:p="http://schemas.openxmlformats.org/presentationml/2006/main">
  <p:tag name="TIMING" val="|1.5|3.8|2|2.2|2.3|3.6"/>
</p:tagLst>
</file>

<file path=ppt/tags/tag13.xml><?xml version="1.0" encoding="utf-8"?>
<p:tagLst xmlns:a="http://schemas.openxmlformats.org/drawingml/2006/main" xmlns:r="http://schemas.openxmlformats.org/officeDocument/2006/relationships" xmlns:p="http://schemas.openxmlformats.org/presentationml/2006/main">
  <p:tag name="TIMING" val="|2.2|3.8|3.3|1.5|1.5"/>
</p:tagLst>
</file>

<file path=ppt/tags/tag14.xml><?xml version="1.0" encoding="utf-8"?>
<p:tagLst xmlns:a="http://schemas.openxmlformats.org/drawingml/2006/main" xmlns:r="http://schemas.openxmlformats.org/officeDocument/2006/relationships" xmlns:p="http://schemas.openxmlformats.org/presentationml/2006/main">
  <p:tag name="TIMING" val="|2.3|3.1"/>
</p:tagLst>
</file>

<file path=ppt/tags/tag15.xml><?xml version="1.0" encoding="utf-8"?>
<p:tagLst xmlns:a="http://schemas.openxmlformats.org/drawingml/2006/main" xmlns:r="http://schemas.openxmlformats.org/officeDocument/2006/relationships" xmlns:p="http://schemas.openxmlformats.org/presentationml/2006/main">
  <p:tag name="TIMING" val="|3.2|3.8"/>
</p:tagLst>
</file>

<file path=ppt/tags/tag16.xml><?xml version="1.0" encoding="utf-8"?>
<p:tagLst xmlns:a="http://schemas.openxmlformats.org/drawingml/2006/main" xmlns:r="http://schemas.openxmlformats.org/officeDocument/2006/relationships" xmlns:p="http://schemas.openxmlformats.org/presentationml/2006/main">
  <p:tag name="TIMING" val="|2.1|2.8|7.1"/>
</p:tagLst>
</file>

<file path=ppt/tags/tag17.xml><?xml version="1.0" encoding="utf-8"?>
<p:tagLst xmlns:a="http://schemas.openxmlformats.org/drawingml/2006/main" xmlns:r="http://schemas.openxmlformats.org/officeDocument/2006/relationships" xmlns:p="http://schemas.openxmlformats.org/presentationml/2006/main">
  <p:tag name="TIMING" val="|2.7|2|3.2"/>
</p:tagLst>
</file>

<file path=ppt/tags/tag18.xml><?xml version="1.0" encoding="utf-8"?>
<p:tagLst xmlns:a="http://schemas.openxmlformats.org/drawingml/2006/main" xmlns:r="http://schemas.openxmlformats.org/officeDocument/2006/relationships" xmlns:p="http://schemas.openxmlformats.org/presentationml/2006/main">
  <p:tag name="TIMING" val="|1.7|2.5|4.9"/>
</p:tagLst>
</file>

<file path=ppt/tags/tag19.xml><?xml version="1.0" encoding="utf-8"?>
<p:tagLst xmlns:a="http://schemas.openxmlformats.org/drawingml/2006/main" xmlns:r="http://schemas.openxmlformats.org/officeDocument/2006/relationships" xmlns:p="http://schemas.openxmlformats.org/presentationml/2006/main">
  <p:tag name="TIMING" val="|3.2|3|10.2"/>
</p:tagLst>
</file>

<file path=ppt/tags/tag2.xml><?xml version="1.0" encoding="utf-8"?>
<p:tagLst xmlns:a="http://schemas.openxmlformats.org/drawingml/2006/main" xmlns:r="http://schemas.openxmlformats.org/officeDocument/2006/relationships" xmlns:p="http://schemas.openxmlformats.org/presentationml/2006/main">
  <p:tag name="TIMING" val="|5.2"/>
</p:tagLst>
</file>

<file path=ppt/tags/tag20.xml><?xml version="1.0" encoding="utf-8"?>
<p:tagLst xmlns:a="http://schemas.openxmlformats.org/drawingml/2006/main" xmlns:r="http://schemas.openxmlformats.org/officeDocument/2006/relationships" xmlns:p="http://schemas.openxmlformats.org/presentationml/2006/main">
  <p:tag name="TIMING" val="|2.3|2.9|4.3|1.6|1.5"/>
</p:tagLst>
</file>

<file path=ppt/tags/tag21.xml><?xml version="1.0" encoding="utf-8"?>
<p:tagLst xmlns:a="http://schemas.openxmlformats.org/drawingml/2006/main" xmlns:r="http://schemas.openxmlformats.org/officeDocument/2006/relationships" xmlns:p="http://schemas.openxmlformats.org/presentationml/2006/main">
  <p:tag name="TIMING" val="|1.9|1.9"/>
</p:tagLst>
</file>

<file path=ppt/tags/tag22.xml><?xml version="1.0" encoding="utf-8"?>
<p:tagLst xmlns:a="http://schemas.openxmlformats.org/drawingml/2006/main" xmlns:r="http://schemas.openxmlformats.org/officeDocument/2006/relationships" xmlns:p="http://schemas.openxmlformats.org/presentationml/2006/main">
  <p:tag name="TIMING" val="|3.7|2.1"/>
</p:tagLst>
</file>

<file path=ppt/tags/tag23.xml><?xml version="1.0" encoding="utf-8"?>
<p:tagLst xmlns:a="http://schemas.openxmlformats.org/drawingml/2006/main" xmlns:r="http://schemas.openxmlformats.org/officeDocument/2006/relationships" xmlns:p="http://schemas.openxmlformats.org/presentationml/2006/main">
  <p:tag name="TIMING" val="|1.2"/>
</p:tagLst>
</file>

<file path=ppt/tags/tag24.xml><?xml version="1.0" encoding="utf-8"?>
<p:tagLst xmlns:a="http://schemas.openxmlformats.org/drawingml/2006/main" xmlns:r="http://schemas.openxmlformats.org/officeDocument/2006/relationships" xmlns:p="http://schemas.openxmlformats.org/presentationml/2006/main">
  <p:tag name="TIMING" val="|1.3"/>
</p:tagLst>
</file>

<file path=ppt/tags/tag25.xml><?xml version="1.0" encoding="utf-8"?>
<p:tagLst xmlns:a="http://schemas.openxmlformats.org/drawingml/2006/main" xmlns:r="http://schemas.openxmlformats.org/officeDocument/2006/relationships" xmlns:p="http://schemas.openxmlformats.org/presentationml/2006/main">
  <p:tag name="TIMING" val="|1.8"/>
</p:tagLst>
</file>

<file path=ppt/tags/tag26.xml><?xml version="1.0" encoding="utf-8"?>
<p:tagLst xmlns:a="http://schemas.openxmlformats.org/drawingml/2006/main" xmlns:r="http://schemas.openxmlformats.org/officeDocument/2006/relationships" xmlns:p="http://schemas.openxmlformats.org/presentationml/2006/main">
  <p:tag name="TIMING" val="|0.8|40.5"/>
</p:tagLst>
</file>

<file path=ppt/tags/tag27.xml><?xml version="1.0" encoding="utf-8"?>
<p:tagLst xmlns:a="http://schemas.openxmlformats.org/drawingml/2006/main" xmlns:r="http://schemas.openxmlformats.org/officeDocument/2006/relationships" xmlns:p="http://schemas.openxmlformats.org/presentationml/2006/main">
  <p:tag name="TIMING" val="|2.4"/>
</p:tagLst>
</file>

<file path=ppt/tags/tag28.xml><?xml version="1.0" encoding="utf-8"?>
<p:tagLst xmlns:a="http://schemas.openxmlformats.org/drawingml/2006/main" xmlns:r="http://schemas.openxmlformats.org/officeDocument/2006/relationships" xmlns:p="http://schemas.openxmlformats.org/presentationml/2006/main">
  <p:tag name="TIMING" val="|1"/>
</p:tagLst>
</file>

<file path=ppt/tags/tag29.xml><?xml version="1.0" encoding="utf-8"?>
<p:tagLst xmlns:a="http://schemas.openxmlformats.org/drawingml/2006/main" xmlns:r="http://schemas.openxmlformats.org/officeDocument/2006/relationships" xmlns:p="http://schemas.openxmlformats.org/presentationml/2006/main">
  <p:tag name="TIMING" val="|2.8|16"/>
</p:tagLst>
</file>

<file path=ppt/tags/tag3.xml><?xml version="1.0" encoding="utf-8"?>
<p:tagLst xmlns:a="http://schemas.openxmlformats.org/drawingml/2006/main" xmlns:r="http://schemas.openxmlformats.org/officeDocument/2006/relationships" xmlns:p="http://schemas.openxmlformats.org/presentationml/2006/main">
  <p:tag name="TIMING" val="|2.5"/>
</p:tagLst>
</file>

<file path=ppt/tags/tag30.xml><?xml version="1.0" encoding="utf-8"?>
<p:tagLst xmlns:a="http://schemas.openxmlformats.org/drawingml/2006/main" xmlns:r="http://schemas.openxmlformats.org/officeDocument/2006/relationships" xmlns:p="http://schemas.openxmlformats.org/presentationml/2006/main">
  <p:tag name="TIMING" val="|5.3|3|1.9|1.2|1.5|1.2|1.8|1.2"/>
</p:tagLst>
</file>

<file path=ppt/tags/tag31.xml><?xml version="1.0" encoding="utf-8"?>
<p:tagLst xmlns:a="http://schemas.openxmlformats.org/drawingml/2006/main" xmlns:r="http://schemas.openxmlformats.org/officeDocument/2006/relationships" xmlns:p="http://schemas.openxmlformats.org/presentationml/2006/main">
  <p:tag name="TIMING" val="|1.8"/>
</p:tagLst>
</file>

<file path=ppt/tags/tag32.xml><?xml version="1.0" encoding="utf-8"?>
<p:tagLst xmlns:a="http://schemas.openxmlformats.org/drawingml/2006/main" xmlns:r="http://schemas.openxmlformats.org/officeDocument/2006/relationships" xmlns:p="http://schemas.openxmlformats.org/presentationml/2006/main">
  <p:tag name="TIMING" val="|2.3"/>
</p:tagLst>
</file>

<file path=ppt/tags/tag33.xml><?xml version="1.0" encoding="utf-8"?>
<p:tagLst xmlns:a="http://schemas.openxmlformats.org/drawingml/2006/main" xmlns:r="http://schemas.openxmlformats.org/officeDocument/2006/relationships" xmlns:p="http://schemas.openxmlformats.org/presentationml/2006/main">
  <p:tag name="TIMING" val="|1.8"/>
</p:tagLst>
</file>

<file path=ppt/tags/tag34.xml><?xml version="1.0" encoding="utf-8"?>
<p:tagLst xmlns:a="http://schemas.openxmlformats.org/drawingml/2006/main" xmlns:r="http://schemas.openxmlformats.org/officeDocument/2006/relationships" xmlns:p="http://schemas.openxmlformats.org/presentationml/2006/main">
  <p:tag name="TIMING" val="|2.3"/>
</p:tagLst>
</file>

<file path=ppt/tags/tag35.xml><?xml version="1.0" encoding="utf-8"?>
<p:tagLst xmlns:a="http://schemas.openxmlformats.org/drawingml/2006/main" xmlns:r="http://schemas.openxmlformats.org/officeDocument/2006/relationships" xmlns:p="http://schemas.openxmlformats.org/presentationml/2006/main">
  <p:tag name="TIMING" val="|3.3"/>
</p:tagLst>
</file>

<file path=ppt/tags/tag36.xml><?xml version="1.0" encoding="utf-8"?>
<p:tagLst xmlns:a="http://schemas.openxmlformats.org/drawingml/2006/main" xmlns:r="http://schemas.openxmlformats.org/officeDocument/2006/relationships" xmlns:p="http://schemas.openxmlformats.org/presentationml/2006/main">
  <p:tag name="TIMING" val="|2.2"/>
</p:tagLst>
</file>

<file path=ppt/tags/tag37.xml><?xml version="1.0" encoding="utf-8"?>
<p:tagLst xmlns:a="http://schemas.openxmlformats.org/drawingml/2006/main" xmlns:r="http://schemas.openxmlformats.org/officeDocument/2006/relationships" xmlns:p="http://schemas.openxmlformats.org/presentationml/2006/main">
  <p:tag name="TIMING" val="|3.3"/>
</p:tagLst>
</file>

<file path=ppt/tags/tag38.xml><?xml version="1.0" encoding="utf-8"?>
<p:tagLst xmlns:a="http://schemas.openxmlformats.org/drawingml/2006/main" xmlns:r="http://schemas.openxmlformats.org/officeDocument/2006/relationships" xmlns:p="http://schemas.openxmlformats.org/presentationml/2006/main">
  <p:tag name="TIMING" val="|2.5"/>
</p:tagLst>
</file>

<file path=ppt/tags/tag4.xml><?xml version="1.0" encoding="utf-8"?>
<p:tagLst xmlns:a="http://schemas.openxmlformats.org/drawingml/2006/main" xmlns:r="http://schemas.openxmlformats.org/officeDocument/2006/relationships" xmlns:p="http://schemas.openxmlformats.org/presentationml/2006/main">
  <p:tag name="TIMING" val="|3.6"/>
</p:tagLst>
</file>

<file path=ppt/tags/tag5.xml><?xml version="1.0" encoding="utf-8"?>
<p:tagLst xmlns:a="http://schemas.openxmlformats.org/drawingml/2006/main" xmlns:r="http://schemas.openxmlformats.org/officeDocument/2006/relationships" xmlns:p="http://schemas.openxmlformats.org/presentationml/2006/main">
  <p:tag name="TIMING" val="|3.7"/>
</p:tagLst>
</file>

<file path=ppt/tags/tag6.xml><?xml version="1.0" encoding="utf-8"?>
<p:tagLst xmlns:a="http://schemas.openxmlformats.org/drawingml/2006/main" xmlns:r="http://schemas.openxmlformats.org/officeDocument/2006/relationships" xmlns:p="http://schemas.openxmlformats.org/presentationml/2006/main">
  <p:tag name="TIMING" val="|5.8"/>
</p:tagLst>
</file>

<file path=ppt/tags/tag7.xml><?xml version="1.0" encoding="utf-8"?>
<p:tagLst xmlns:a="http://schemas.openxmlformats.org/drawingml/2006/main" xmlns:r="http://schemas.openxmlformats.org/officeDocument/2006/relationships" xmlns:p="http://schemas.openxmlformats.org/presentationml/2006/main">
  <p:tag name="TIMING" val="|3.2|2.5|5.1|1.1|1.2|1.1|1.2"/>
</p:tagLst>
</file>

<file path=ppt/tags/tag8.xml><?xml version="1.0" encoding="utf-8"?>
<p:tagLst xmlns:a="http://schemas.openxmlformats.org/drawingml/2006/main" xmlns:r="http://schemas.openxmlformats.org/officeDocument/2006/relationships" xmlns:p="http://schemas.openxmlformats.org/presentationml/2006/main">
  <p:tag name="TIMING" val="|2.2|1.8|1.5|1.5|1.5|3.2"/>
</p:tagLst>
</file>

<file path=ppt/tags/tag9.xml><?xml version="1.0" encoding="utf-8"?>
<p:tagLst xmlns:a="http://schemas.openxmlformats.org/drawingml/2006/main" xmlns:r="http://schemas.openxmlformats.org/officeDocument/2006/relationships" xmlns:p="http://schemas.openxmlformats.org/presentationml/2006/main">
  <p:tag name="TIMING" val="|1.4|4.8|4.3|1.5|3.6|2.2"/>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4_Clarity">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extLst>
    <a:ext uri="{05A4C25C-085E-4340-85A3-A5531E510DB2}">
      <thm15:themeFamily xmlns:thm15="http://schemas.microsoft.com/office/thememl/2012/main" name="OED PPT Template" id="{CAABA766-A8BD-4C82-BA17-9217481D67C9}" vid="{18FDF752-7820-42E4-811C-9E589FB604C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IconOverlay xmlns="http://schemas.microsoft.com/sharepoint/v4" xsi:nil="true"/>
    <PublishingExpirationDate xmlns="http://schemas.microsoft.com/sharepoint/v3" xsi:nil="true"/>
    <PublishingStartDate xmlns="http://schemas.microsoft.com/sharepoint/v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DB57DEFC7DCE74AA2E01E4906790EBE" ma:contentTypeVersion="0" ma:contentTypeDescription="Create a new document." ma:contentTypeScope="" ma:versionID="abda204d054f49c13c9d6cfbb7f2fcea">
  <xsd:schema xmlns:xsd="http://www.w3.org/2001/XMLSchema" xmlns:xs="http://www.w3.org/2001/XMLSchema" xmlns:p="http://schemas.microsoft.com/office/2006/metadata/properties" xmlns:ns1="http://schemas.microsoft.com/sharepoint/v3" xmlns:ns2="http://schemas.microsoft.com/sharepoint/v4" targetNamespace="http://schemas.microsoft.com/office/2006/metadata/properties" ma:root="true" ma:fieldsID="ea3322cb26b41ab6725b4568151eb9f4" ns1:_="" ns2:_="">
    <xsd:import namespace="http://schemas.microsoft.com/sharepoint/v3"/>
    <xsd:import namespace="http://schemas.microsoft.com/sharepoint/v4"/>
    <xsd:element name="properties">
      <xsd:complexType>
        <xsd:sequence>
          <xsd:element name="documentManagement">
            <xsd:complexType>
              <xsd:all>
                <xsd:element ref="ns2:IconOverlay" minOccurs="0"/>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9"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10"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8"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SharedContentType xmlns="Microsoft.SharePoint.Taxonomy.ContentTypeSync" SourceId="74a4cd09-5f17-433b-814a-38e7e9115d16" ContentTypeId="0x0101" PreviousValue="false"/>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9A71995-8DC7-4CB4-AF95-43F9C8F78FF4}">
  <ds:schemaRefs>
    <ds:schemaRef ds:uri="http://purl.org/dc/terms/"/>
    <ds:schemaRef ds:uri="http://purl.org/dc/dcmitype/"/>
    <ds:schemaRef ds:uri="http://www.w3.org/XML/1998/namespace"/>
    <ds:schemaRef ds:uri="http://schemas.openxmlformats.org/package/2006/metadata/core-properties"/>
    <ds:schemaRef ds:uri="http://schemas.microsoft.com/office/2006/documentManagement/types"/>
    <ds:schemaRef ds:uri="http://purl.org/dc/elements/1.1/"/>
    <ds:schemaRef ds:uri="http://schemas.microsoft.com/sharepoint/v4"/>
    <ds:schemaRef ds:uri="http://schemas.microsoft.com/office/2006/metadata/properties"/>
    <ds:schemaRef ds:uri="http://schemas.microsoft.com/office/infopath/2007/PartnerControls"/>
    <ds:schemaRef ds:uri="http://schemas.microsoft.com/sharepoint/v3"/>
  </ds:schemaRefs>
</ds:datastoreItem>
</file>

<file path=customXml/itemProps2.xml><?xml version="1.0" encoding="utf-8"?>
<ds:datastoreItem xmlns:ds="http://schemas.openxmlformats.org/officeDocument/2006/customXml" ds:itemID="{3E033E38-F85A-4BD0-A0F1-67B5AA6D2BA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sharepoint/v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E56DD63-2CEE-41BB-A597-92A5B1FB434B}">
  <ds:schemaRefs>
    <ds:schemaRef ds:uri="Microsoft.SharePoint.Taxonomy.ContentTypeSync"/>
  </ds:schemaRefs>
</ds:datastoreItem>
</file>

<file path=customXml/itemProps4.xml><?xml version="1.0" encoding="utf-8"?>
<ds:datastoreItem xmlns:ds="http://schemas.openxmlformats.org/officeDocument/2006/customXml" ds:itemID="{DD03FE90-396C-4252-BE20-8D8D0A1B0D2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31374</TotalTime>
  <Words>1392</Words>
  <Application>Microsoft Office PowerPoint</Application>
  <PresentationFormat>On-screen Show (4:3)</PresentationFormat>
  <Paragraphs>177</Paragraphs>
  <Slides>40</Slides>
  <Notes>22</Notes>
  <HiddenSlides>0</HiddenSlides>
  <MMClips>40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40</vt:i4>
      </vt:variant>
    </vt:vector>
  </HeadingPairs>
  <TitlesOfParts>
    <vt:vector size="47" baseType="lpstr">
      <vt:lpstr>Arial</vt:lpstr>
      <vt:lpstr>Arial Narrow</vt:lpstr>
      <vt:lpstr>Calibri</vt:lpstr>
      <vt:lpstr>Symbol</vt:lpstr>
      <vt:lpstr>Times New Roman</vt:lpstr>
      <vt:lpstr>Wingdings</vt:lpstr>
      <vt:lpstr>4_Clarity</vt:lpstr>
      <vt:lpstr>PowerPoint Presentation</vt:lpstr>
      <vt:lpstr>Modernization Objectives</vt:lpstr>
      <vt:lpstr>Increase Trust in the Accuracy of Search Results</vt:lpstr>
      <vt:lpstr>Reduce Redundancy </vt:lpstr>
      <vt:lpstr>Improve Navigation</vt:lpstr>
      <vt:lpstr>Improve User Experience</vt:lpstr>
      <vt:lpstr>Remove Features that Provide Limited Value or Are No Longer Supported</vt:lpstr>
      <vt:lpstr>General Search</vt:lpstr>
      <vt:lpstr>Advanced  Search</vt:lpstr>
      <vt:lpstr>Advanced  Search (cont’d) scrolling….</vt:lpstr>
      <vt:lpstr>PowerPoint Presentation</vt:lpstr>
      <vt:lpstr>General &amp; Advanced Search Results</vt:lpstr>
      <vt:lpstr>General &amp; Advanced Search Results</vt:lpstr>
      <vt:lpstr>General &amp; Advanced Search Results</vt:lpstr>
      <vt:lpstr>Daily Search Results</vt:lpstr>
      <vt:lpstr>Consolidated Docket Search</vt:lpstr>
      <vt:lpstr>Docket Search Results</vt:lpstr>
      <vt:lpstr>New Docket Search</vt:lpstr>
      <vt:lpstr>New Docket Search Results</vt:lpstr>
      <vt:lpstr>File List</vt:lpstr>
      <vt:lpstr>Document Info</vt:lpstr>
      <vt:lpstr>Component Document</vt:lpstr>
      <vt:lpstr>Request List  </vt:lpstr>
      <vt:lpstr>Coming Soon!  The New eLibrary</vt:lpstr>
      <vt:lpstr>Enhancements to Search</vt:lpstr>
      <vt:lpstr>Enhancements to Search Results</vt:lpstr>
      <vt:lpstr>Enhancements to Search Results</vt:lpstr>
      <vt:lpstr>Enhancements to Security</vt:lpstr>
      <vt:lpstr>Removal of Undesired Features</vt:lpstr>
      <vt:lpstr>Enhancements to Navigation</vt:lpstr>
      <vt:lpstr>Consolidated Search Screen</vt:lpstr>
      <vt:lpstr>Improved Field Level Help Features</vt:lpstr>
      <vt:lpstr>Docket Search</vt:lpstr>
      <vt:lpstr>PowerPoint Presentation</vt:lpstr>
      <vt:lpstr>General Search Result</vt:lpstr>
      <vt:lpstr>New Column Selection Feature</vt:lpstr>
      <vt:lpstr>New Preferences Feature</vt:lpstr>
      <vt:lpstr>New Zip Folder</vt:lpstr>
      <vt:lpstr>Docket Sheet</vt:lpstr>
      <vt:lpstr>PowerPoint Presentation</vt:lpstr>
    </vt:vector>
  </TitlesOfParts>
  <Company>FERC</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eLibrary Stabilization - OCIO Briefing Revised</dc:title>
  <dc:creator>Samson.Selvaraj@ferc.gov</dc:creator>
  <cp:lastModifiedBy>Anthony May</cp:lastModifiedBy>
  <cp:revision>2555</cp:revision>
  <cp:lastPrinted>2018-06-06T12:08:02Z</cp:lastPrinted>
  <dcterms:created xsi:type="dcterms:W3CDTF">2014-12-16T16:00:27Z</dcterms:created>
  <dcterms:modified xsi:type="dcterms:W3CDTF">2019-05-15T17:00:12Z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0x0101004DB57DEFC7DCE74AA2E01E4906790EBE</vt:lpwstr>
  </property>
</Properties>
</file>