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465" r:id="rId6"/>
    <p:sldId id="466" r:id="rId7"/>
    <p:sldId id="256" r:id="rId8"/>
    <p:sldId id="264" r:id="rId9"/>
    <p:sldId id="265" r:id="rId10"/>
    <p:sldId id="266" r:id="rId11"/>
    <p:sldId id="267" r:id="rId12"/>
    <p:sldId id="263" r:id="rId13"/>
    <p:sldId id="468" r:id="rId14"/>
    <p:sldId id="262" r:id="rId15"/>
    <p:sldId id="261" r:id="rId16"/>
    <p:sldId id="4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416F"/>
    <a:srgbClr val="163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16982-1C32-4B5C-B985-237901735EAC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978D6-75F4-46A0-9127-34AD7FF3A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0991-9899-4DCE-B1BC-291BD5D88A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3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0991-9899-4DCE-B1BC-291BD5D88A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3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0991-9899-4DCE-B1BC-291BD5D88A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9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838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E6C8-6828-44B8-9A9A-012A1281EA0F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3AE8-F8A7-4D71-A0AD-B9B205DE31D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:\Photographs\Budget\ferc_logo_1.75 transparent 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5286388"/>
            <a:ext cx="2072640" cy="1554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/>
          <a:stretch/>
        </p:blipFill>
        <p:spPr bwMode="auto">
          <a:xfrm>
            <a:off x="9850061" y="5151120"/>
            <a:ext cx="2138740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86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C5A1-BB16-4346-8715-A41EBE07A771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E62F-D6AE-419D-912D-6CE83E7F5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2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C5A1-BB16-4346-8715-A41EBE07A771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E62F-D6AE-419D-912D-6CE83E7F5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9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C5A1-BB16-4346-8715-A41EBE07A771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E62F-D6AE-419D-912D-6CE83E7F5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8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C5A1-BB16-4346-8715-A41EBE07A771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E62F-D6AE-419D-912D-6CE83E7F5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4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C5A1-BB16-4346-8715-A41EBE07A771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E62F-D6AE-419D-912D-6CE83E7F5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0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C5A1-BB16-4346-8715-A41EBE07A771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E62F-D6AE-419D-912D-6CE83E7F5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9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C5A1-BB16-4346-8715-A41EBE07A771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E62F-D6AE-419D-912D-6CE83E7F5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4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C5A1-BB16-4346-8715-A41EBE07A771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E62F-D6AE-419D-912D-6CE83E7F5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2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C5A1-BB16-4346-8715-A41EBE07A771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E62F-D6AE-419D-912D-6CE83E7F5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5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C5A1-BB16-4346-8715-A41EBE07A771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E62F-D6AE-419D-912D-6CE83E7F5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3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C5A1-BB16-4346-8715-A41EBE07A771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E62F-D6AE-419D-912D-6CE83E7F5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4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BC5A1-BB16-4346-8715-A41EBE07A771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E62F-D6AE-419D-912D-6CE83E7F5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0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https://sp.ferc.gov/PWA/eLibrary%20Stabilization%20Phase%202/Shared%20Documents/Meeting%20Minutes/Public%20Stakeholder%20Engagement/2019.05.10%20Promotional%20Source%20Material%20for%20eLibrary%20Modernization%20(Internal%20Revised%20Voice%20Over)%20CIODraft.pptx" TargetMode="External"/><Relationship Id="rId5" Type="http://schemas.openxmlformats.org/officeDocument/2006/relationships/hyperlink" Target="https://www.surveymonkey.com/r/7RJCTB5" TargetMode="External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505200"/>
            <a:ext cx="7848600" cy="83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latin typeface="+mj-lt"/>
                <a:cs typeface="Arial"/>
              </a:rPr>
              <a:t>May </a:t>
            </a:r>
            <a:r>
              <a:rPr lang="en-US" b="1" dirty="0" smtClean="0">
                <a:latin typeface="+mj-lt"/>
                <a:cs typeface="Arial"/>
              </a:rPr>
              <a:t>2019</a:t>
            </a:r>
            <a:endParaRPr lang="en-US" b="1" dirty="0"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611" y="5557030"/>
            <a:ext cx="6772778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6000"/>
              </a:lnSpc>
              <a:spcBef>
                <a:spcPts val="200"/>
              </a:spcBef>
            </a:pPr>
            <a:r>
              <a:rPr lang="en-US" sz="2000" b="1" dirty="0">
                <a:latin typeface="Arial" panose="020B0604020202020204" pitchFamily="34" charset="0"/>
              </a:rPr>
              <a:t>Federal Energy </a:t>
            </a:r>
          </a:p>
          <a:p>
            <a:pPr algn="ctr">
              <a:lnSpc>
                <a:spcPct val="76000"/>
              </a:lnSpc>
              <a:spcBef>
                <a:spcPts val="200"/>
              </a:spcBef>
            </a:pPr>
            <a:r>
              <a:rPr lang="en-US" sz="2000" b="1" dirty="0">
                <a:latin typeface="Arial" panose="020B0604020202020204" pitchFamily="34" charset="0"/>
              </a:rPr>
              <a:t>Regulatory Commission (FERC)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8568" y="1484746"/>
            <a:ext cx="7494864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6000"/>
              </a:lnSpc>
              <a:spcBef>
                <a:spcPts val="200"/>
              </a:spcBef>
            </a:pPr>
            <a:r>
              <a:rPr lang="en-US" sz="4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eLibrary Web Search Modernization</a:t>
            </a:r>
            <a:endParaRPr lang="en-US" sz="4000" b="1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FERC">
            <a:extLst>
              <a:ext uri="{FF2B5EF4-FFF2-40B4-BE49-F238E27FC236}">
                <a16:creationId xmlns="" xmlns:a16="http://schemas.microsoft.com/office/drawing/2014/main" id="{DB506FD8-A076-44B4-AFE6-5A31F38BB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5" y="4672402"/>
            <a:ext cx="1783063" cy="1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99F56C5-E09B-4367-9E80-5E46DAB7B4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43414"/>
          </a:xfrm>
          <a:prstGeom prst="rect">
            <a:avLst/>
          </a:prstGeom>
          <a:solidFill>
            <a:srgbClr val="163D6F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200"/>
              </a:spcBef>
            </a:pPr>
            <a:endParaRPr lang="en-US" sz="3600" b="1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E3CF821-1913-4D9B-81BB-274145C714FB}"/>
              </a:ext>
            </a:extLst>
          </p:cNvPr>
          <p:cNvCxnSpPr/>
          <p:nvPr/>
        </p:nvCxnSpPr>
        <p:spPr>
          <a:xfrm>
            <a:off x="565505" y="3051018"/>
            <a:ext cx="108690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85A7123-3ACA-485A-B168-F5E5334EC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/>
          <a:stretch/>
        </p:blipFill>
        <p:spPr bwMode="auto">
          <a:xfrm>
            <a:off x="9969634" y="4797581"/>
            <a:ext cx="1818520" cy="132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2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3"/>
    </mc:Choice>
    <mc:Fallback xmlns="">
      <p:transition spd="slow" advTm="4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72"/>
            <a:ext cx="12192000" cy="5779008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6"/>
    </mc:Choice>
    <mc:Fallback xmlns="">
      <p:transition spd="slow" advTm="8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72"/>
            <a:ext cx="12188952" cy="5696712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6"/>
    </mc:Choice>
    <mc:Fallback xmlns="">
      <p:transition spd="slow" advTm="9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340" y="1991594"/>
            <a:ext cx="8745648" cy="244443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en-US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We </a:t>
            </a:r>
            <a:r>
              <a:rPr lang="en-US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hope you like the new </a:t>
            </a:r>
            <a:r>
              <a:rPr lang="en-US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eLibrary! </a:t>
            </a:r>
            <a:r>
              <a:rPr lang="en-US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Please take a moment to provide </a:t>
            </a:r>
            <a:r>
              <a:rPr lang="en-US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feedback </a:t>
            </a:r>
            <a:r>
              <a:rPr lang="en-US" u="sng" dirty="0" smtClean="0">
                <a:hlinkClick r:id="rId5"/>
              </a:rPr>
              <a:t>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99F56C5-E09B-4367-9E80-5E46DAB7B4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43414"/>
          </a:xfrm>
          <a:prstGeom prst="rect">
            <a:avLst/>
          </a:prstGeom>
          <a:solidFill>
            <a:srgbClr val="16416F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20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eLibrary Web Search Modernization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E3CF821-1913-4D9B-81BB-274145C714FB}"/>
              </a:ext>
            </a:extLst>
          </p:cNvPr>
          <p:cNvCxnSpPr>
            <a:cxnSpLocks/>
          </p:cNvCxnSpPr>
          <p:nvPr/>
        </p:nvCxnSpPr>
        <p:spPr>
          <a:xfrm>
            <a:off x="2688879" y="3576120"/>
            <a:ext cx="63193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1475714" y="3576120"/>
            <a:ext cx="8745648" cy="24444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en-US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T</a:t>
            </a:r>
            <a:r>
              <a:rPr lang="en-US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o </a:t>
            </a:r>
            <a:r>
              <a:rPr lang="en-US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see a more detailed overview contrasting the previous and new search and search results pages, </a:t>
            </a:r>
            <a:r>
              <a:rPr lang="en-US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click </a:t>
            </a:r>
            <a:r>
              <a:rPr lang="en-US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+mj-lt"/>
                <a:hlinkClick r:id="rId6"/>
              </a:rPr>
              <a:t>here</a:t>
            </a:r>
            <a:endParaRPr lang="en-US" dirty="0">
              <a:latin typeface="+mj-lt"/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5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5"/>
    </mc:Choice>
    <mc:Fallback xmlns="">
      <p:transition spd="slow" advTm="11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B1A8A6-8D31-4CEA-97B5-8F1B7CFA475F}"/>
              </a:ext>
            </a:extLst>
          </p:cNvPr>
          <p:cNvSpPr/>
          <p:nvPr/>
        </p:nvSpPr>
        <p:spPr>
          <a:xfrm>
            <a:off x="507404" y="1348800"/>
            <a:ext cx="1039365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Fast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Fast search results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1-click download, zip files or pdf creation</a:t>
            </a:r>
          </a:p>
          <a:p>
            <a:pPr lvl="2"/>
            <a:endParaRPr lang="en-US" sz="1600" dirty="0">
              <a:latin typeface="Arial Narrow" panose="020B0606020202030204" pitchFamily="34" charset="0"/>
            </a:endParaRPr>
          </a:p>
          <a:p>
            <a:pPr lvl="2"/>
            <a:endParaRPr lang="en-US" sz="1000" dirty="0">
              <a:latin typeface="Arial Narrow" panose="020B0606020202030204" pitchFamily="34" charset="0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Easy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Search screens are consolidated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Look and feel is clean and modern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Navigation is simpler </a:t>
            </a:r>
          </a:p>
          <a:p>
            <a:pPr lvl="2"/>
            <a:endParaRPr lang="en-US" sz="1600" dirty="0">
              <a:latin typeface="Arial Narrow" panose="020B0606020202030204" pitchFamily="34" charset="0"/>
            </a:endParaRPr>
          </a:p>
          <a:p>
            <a:pPr lvl="2"/>
            <a:endParaRPr lang="en-US" sz="1000" dirty="0">
              <a:latin typeface="Arial Narrow" panose="020B0606020202030204" pitchFamily="34" charset="0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Reliable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Less Downtime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Reliable PDF Conversion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Enhanced Security</a:t>
            </a:r>
          </a:p>
          <a:p>
            <a:pPr lvl="2"/>
            <a:endParaRPr lang="en-US" sz="1600" dirty="0">
              <a:latin typeface="Arial Narrow" panose="020B0606020202030204" pitchFamily="34" charset="0"/>
            </a:endParaRPr>
          </a:p>
          <a:p>
            <a:pPr lvl="2"/>
            <a:endParaRPr lang="en-US" sz="1000" dirty="0">
              <a:latin typeface="Arial Narrow" panose="020B0606020202030204" pitchFamily="34" charset="0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Customizable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Select the number of rows per page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Select which data appears in the search result</a:t>
            </a:r>
          </a:p>
          <a:p>
            <a:pPr lvl="2"/>
            <a:r>
              <a:rPr lang="en-US" sz="1600" dirty="0">
                <a:latin typeface="Arial Narrow" panose="020B0606020202030204" pitchFamily="34" charset="0"/>
              </a:rPr>
              <a:t>Organize search results by docket number or accession number</a:t>
            </a:r>
          </a:p>
          <a:p>
            <a:pPr lvl="2"/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8988427A-BEC2-4893-8F90-10D658D755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43414"/>
          </a:xfrm>
          <a:prstGeom prst="rect">
            <a:avLst/>
          </a:prstGeom>
          <a:solidFill>
            <a:srgbClr val="16416F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20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eLibrary Web Search Modernization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5"/>
    </mc:Choice>
    <mc:Fallback xmlns="">
      <p:transition spd="slow" advTm="8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4148"/>
            <a:ext cx="12192000" cy="5691773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1"/>
    </mc:Choice>
    <mc:Fallback xmlns="">
      <p:transition spd="slow" advTm="8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72"/>
            <a:ext cx="12188952" cy="5696712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5"/>
    </mc:Choice>
    <mc:Fallback xmlns="">
      <p:transition spd="slow" advTm="2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72"/>
            <a:ext cx="12192000" cy="5696712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"/>
    </mc:Choice>
    <mc:Fallback xmlns="">
      <p:transition spd="slow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72"/>
            <a:ext cx="12192000" cy="5696712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7"/>
    </mc:Choice>
    <mc:Fallback xmlns="">
      <p:transition spd="slow" advTm="12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576072"/>
            <a:ext cx="12188952" cy="606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5"/>
    </mc:Choice>
    <mc:Fallback xmlns="">
      <p:transition spd="slow" advTm="11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72"/>
            <a:ext cx="12188952" cy="5696712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8"/>
    </mc:Choice>
    <mc:Fallback xmlns="">
      <p:transition spd="slow" advTm="13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00"/>
            <a:ext cx="12192000" cy="569671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8572497">
            <a:off x="2296310" y="4069148"/>
            <a:ext cx="495896" cy="4524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9"/>
    </mc:Choice>
    <mc:Fallback xmlns="">
      <p:transition spd="slow" advTm="10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B57DEFC7DCE74AA2E01E4906790EBE" ma:contentTypeVersion="0" ma:contentTypeDescription="Create a new document." ma:contentTypeScope="" ma:versionID="abda204d054f49c13c9d6cfbb7f2fcea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ea3322cb26b41ab6725b4568151eb9f4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4a4cd09-5f17-433b-814a-38e7e9115d16" ContentTypeId="0x0101" PreviousValue="false"/>
</file>

<file path=customXml/itemProps1.xml><?xml version="1.0" encoding="utf-8"?>
<ds:datastoreItem xmlns:ds="http://schemas.openxmlformats.org/officeDocument/2006/customXml" ds:itemID="{F042F0CC-8DB8-4EC2-B658-8A6C2B7021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D29CE6-060B-4F76-BA1F-F03689DCD8AC}">
  <ds:schemaRefs>
    <ds:schemaRef ds:uri="http://schemas.microsoft.com/office/2006/documentManagement/types"/>
    <ds:schemaRef ds:uri="http://schemas.microsoft.com/sharepoint/v4"/>
    <ds:schemaRef ds:uri="http://purl.org/dc/dcmitype/"/>
    <ds:schemaRef ds:uri="http://purl.org/dc/elements/1.1/"/>
    <ds:schemaRef ds:uri="http://purl.org/dc/terms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2092F4-CDCE-4893-B9A4-7E9A8F22CE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EDFBB2C-BFF0-414F-B992-D2B1CA374CD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119</Words>
  <Application>Microsoft Office PowerPoint</Application>
  <PresentationFormat>Widescreen</PresentationFormat>
  <Paragraphs>34</Paragraphs>
  <Slides>12</Slides>
  <Notes>3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Travaglini (CTR)</dc:creator>
  <cp:lastModifiedBy>Anthony May</cp:lastModifiedBy>
  <cp:revision>22</cp:revision>
  <dcterms:created xsi:type="dcterms:W3CDTF">2019-04-29T14:34:20Z</dcterms:created>
  <dcterms:modified xsi:type="dcterms:W3CDTF">2019-05-15T17:19:32Z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55a89b-0f08-4a93-8ea2-8a916d6643b5_Enabled">
    <vt:lpwstr>True</vt:lpwstr>
  </property>
  <property fmtid="{D5CDD505-2E9C-101B-9397-08002B2CF9AE}" pid="3" name="MSIP_Label_6155a89b-0f08-4a93-8ea2-8a916d6643b5_SiteId">
    <vt:lpwstr>19caa9e9-04ff-43fa-885f-d77fac387903</vt:lpwstr>
  </property>
  <property fmtid="{D5CDD505-2E9C-101B-9397-08002B2CF9AE}" pid="4" name="MSIP_Label_6155a89b-0f08-4a93-8ea2-8a916d6643b5_Owner">
    <vt:lpwstr>Audrey.Travaglini@ferc.gov</vt:lpwstr>
  </property>
  <property fmtid="{D5CDD505-2E9C-101B-9397-08002B2CF9AE}" pid="5" name="MSIP_Label_6155a89b-0f08-4a93-8ea2-8a916d6643b5_SetDate">
    <vt:lpwstr>2019-04-29T14:34:21.3730000Z</vt:lpwstr>
  </property>
  <property fmtid="{D5CDD505-2E9C-101B-9397-08002B2CF9AE}" pid="6" name="MSIP_Label_6155a89b-0f08-4a93-8ea2-8a916d6643b5_Name">
    <vt:lpwstr>General</vt:lpwstr>
  </property>
  <property fmtid="{D5CDD505-2E9C-101B-9397-08002B2CF9AE}" pid="7" name="MSIP_Label_6155a89b-0f08-4a93-8ea2-8a916d6643b5_Application">
    <vt:lpwstr>Microsoft Azure Information Protection</vt:lpwstr>
  </property>
  <property fmtid="{D5CDD505-2E9C-101B-9397-08002B2CF9AE}" pid="8" name="MSIP_Label_6155a89b-0f08-4a93-8ea2-8a916d6643b5_Extended_MSFT_Method">
    <vt:lpwstr>Manual</vt:lpwstr>
  </property>
  <property fmtid="{D5CDD505-2E9C-101B-9397-08002B2CF9AE}" pid="9" name="Sensitivity">
    <vt:lpwstr>General</vt:lpwstr>
  </property>
  <property fmtid="{D5CDD505-2E9C-101B-9397-08002B2CF9AE}" pid="10" name="ContentTypeId">
    <vt:lpwstr>0x0101004DB57DEFC7DCE74AA2E01E4906790EBE</vt:lpwstr>
  </property>
</Properties>
</file>