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15" r:id="rId3"/>
    <p:sldId id="257" r:id="rId4"/>
    <p:sldId id="260" r:id="rId5"/>
    <p:sldId id="310" r:id="rId6"/>
    <p:sldId id="319" r:id="rId7"/>
    <p:sldId id="320" r:id="rId8"/>
    <p:sldId id="321" r:id="rId9"/>
    <p:sldId id="309" r:id="rId10"/>
    <p:sldId id="264" r:id="rId11"/>
    <p:sldId id="265" r:id="rId12"/>
    <p:sldId id="307" r:id="rId13"/>
    <p:sldId id="316" r:id="rId14"/>
    <p:sldId id="317" r:id="rId15"/>
    <p:sldId id="308" r:id="rId16"/>
    <p:sldId id="311" r:id="rId17"/>
    <p:sldId id="312" r:id="rId18"/>
    <p:sldId id="313" r:id="rId19"/>
    <p:sldId id="31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DB6898-4281-4FC9-B7F1-4FDC0006BA6C}" type="datetimeFigureOut">
              <a:rPr lang="en-US" smtClean="0"/>
              <a:pPr/>
              <a:t>4/10/2017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683FE-AF2E-4F30-B72D-AF630485B4B7}" type="slidenum">
              <a:rPr lang="en-US" smtClean="0"/>
              <a:pPr/>
              <a:t>‹#›</a:t>
            </a:fld>
            <a:endParaRPr lang="en-US"/>
          </a:p>
        </p:txBody>
      </p:sp>
    </p:spTree>
    <p:extLst>
      <p:ext uri="{BB962C8B-B14F-4D97-AF65-F5344CB8AC3E}">
        <p14:creationId xmlns:p14="http://schemas.microsoft.com/office/powerpoint/2010/main" val="1838534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1</a:t>
            </a:fld>
            <a:endParaRPr lang="en-US" dirty="0"/>
          </a:p>
        </p:txBody>
      </p:sp>
    </p:spTree>
    <p:extLst>
      <p:ext uri="{BB962C8B-B14F-4D97-AF65-F5344CB8AC3E}">
        <p14:creationId xmlns:p14="http://schemas.microsoft.com/office/powerpoint/2010/main" val="1714473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3</a:t>
            </a:fld>
            <a:endParaRPr lang="en-US" dirty="0"/>
          </a:p>
        </p:txBody>
      </p:sp>
    </p:spTree>
    <p:extLst>
      <p:ext uri="{BB962C8B-B14F-4D97-AF65-F5344CB8AC3E}">
        <p14:creationId xmlns:p14="http://schemas.microsoft.com/office/powerpoint/2010/main" val="3974699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4</a:t>
            </a:fld>
            <a:endParaRPr lang="en-US" dirty="0"/>
          </a:p>
        </p:txBody>
      </p:sp>
    </p:spTree>
    <p:extLst>
      <p:ext uri="{BB962C8B-B14F-4D97-AF65-F5344CB8AC3E}">
        <p14:creationId xmlns:p14="http://schemas.microsoft.com/office/powerpoint/2010/main" val="184040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6</a:t>
            </a:fld>
            <a:endParaRPr lang="en-US" dirty="0"/>
          </a:p>
        </p:txBody>
      </p:sp>
    </p:spTree>
    <p:extLst>
      <p:ext uri="{BB962C8B-B14F-4D97-AF65-F5344CB8AC3E}">
        <p14:creationId xmlns:p14="http://schemas.microsoft.com/office/powerpoint/2010/main" val="164633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16</a:t>
            </a:fld>
            <a:endParaRPr lang="en-US" dirty="0"/>
          </a:p>
        </p:txBody>
      </p:sp>
    </p:spTree>
    <p:extLst>
      <p:ext uri="{BB962C8B-B14F-4D97-AF65-F5344CB8AC3E}">
        <p14:creationId xmlns:p14="http://schemas.microsoft.com/office/powerpoint/2010/main" val="358774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FE73C7-448F-48CD-90FA-23839F3596D8}"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FE73C7-448F-48CD-90FA-23839F3596D8}" type="datetimeFigureOut">
              <a:rPr lang="en-US" smtClean="0"/>
              <a:pPr/>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FE73C7-448F-48CD-90FA-23839F3596D8}" type="datetimeFigureOut">
              <a:rPr lang="en-US" smtClean="0"/>
              <a:pPr/>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E73C7-448F-48CD-90FA-23839F3596D8}" type="datetimeFigureOut">
              <a:rPr lang="en-US" smtClean="0"/>
              <a:pPr/>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E73C7-448F-48CD-90FA-23839F3596D8}" type="datetimeFigureOut">
              <a:rPr lang="en-US" smtClean="0"/>
              <a:pPr/>
              <a:t>4/10/2017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3F69C-47AF-416F-94BF-024DFB7B59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en-US" sz="6000" dirty="0" smtClean="0">
                <a:solidFill>
                  <a:schemeClr val="bg1"/>
                </a:solidFill>
                <a:latin typeface="Eras Bold ITC" pitchFamily="34" charset="0"/>
                <a:ea typeface="+mn-ea"/>
                <a:cs typeface="+mn-cs"/>
              </a:rPr>
              <a:t>The FEMA Operations Center Presents:</a:t>
            </a:r>
          </a:p>
        </p:txBody>
      </p:sp>
      <p:sp>
        <p:nvSpPr>
          <p:cNvPr id="5" name="Rectangle 4"/>
          <p:cNvSpPr/>
          <p:nvPr/>
        </p:nvSpPr>
        <p:spPr>
          <a:xfrm>
            <a:off x="3200400" y="3886200"/>
            <a:ext cx="2694970" cy="144655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none" lIns="91440" tIns="45720" rIns="91440" bIns="45720">
            <a:spAutoFit/>
          </a:bodyPr>
          <a:lstStyle/>
          <a:p>
            <a:pPr algn="ctr"/>
            <a:r>
              <a:rPr lang="en-US" sz="88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rPr>
              <a:t>ENS!</a:t>
            </a:r>
            <a:endParaRPr lang="en-US" sz="88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endParaRPr>
          </a:p>
        </p:txBody>
      </p:sp>
      <p:sp>
        <p:nvSpPr>
          <p:cNvPr id="8" name="TextBox 7"/>
          <p:cNvSpPr txBox="1"/>
          <p:nvPr/>
        </p:nvSpPr>
        <p:spPr>
          <a:xfrm>
            <a:off x="3505200" y="5867400"/>
            <a:ext cx="2690160" cy="276999"/>
          </a:xfrm>
          <a:prstGeom prst="rect">
            <a:avLst/>
          </a:prstGeom>
          <a:noFill/>
        </p:spPr>
        <p:txBody>
          <a:bodyPr wrap="none" rtlCol="0">
            <a:spAutoFit/>
          </a:bodyPr>
          <a:lstStyle/>
          <a:p>
            <a:r>
              <a:rPr lang="en-US" sz="1200" dirty="0" smtClean="0">
                <a:solidFill>
                  <a:schemeClr val="bg1"/>
                </a:solidFill>
                <a:latin typeface="Eras Bold ITC" pitchFamily="34" charset="0"/>
              </a:rPr>
              <a:t>New Roster User training course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Contact information</a:t>
            </a:r>
          </a:p>
        </p:txBody>
      </p:sp>
      <p:sp>
        <p:nvSpPr>
          <p:cNvPr id="6" name="TextBox 5"/>
          <p:cNvSpPr txBox="1"/>
          <p:nvPr/>
        </p:nvSpPr>
        <p:spPr>
          <a:xfrm>
            <a:off x="6096000" y="1371600"/>
            <a:ext cx="2590800" cy="453970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This is the basic layout for contact information. The top section is the contacts general information. The middle section is where the contact devices are maintained. The bottom section is for custom fields, which are associated with dynamic groups. We ask that you do not modify any of this information as it affects your ability to be notified.</a:t>
            </a:r>
          </a:p>
        </p:txBody>
      </p:sp>
      <p:sp>
        <p:nvSpPr>
          <p:cNvPr id="8" name="TextBox 7"/>
          <p:cNvSpPr txBox="1"/>
          <p:nvPr/>
        </p:nvSpPr>
        <p:spPr>
          <a:xfrm>
            <a:off x="457200" y="5791200"/>
            <a:ext cx="8229600" cy="61555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In the following section we will be going over the contact information section in detail.</a:t>
            </a: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785" y="1295400"/>
            <a:ext cx="5621215" cy="4303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19801" y="381000"/>
            <a:ext cx="2743200" cy="349326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Contacts have a set of basic information that must be filled out to be in ENS. </a:t>
            </a:r>
          </a:p>
          <a:p>
            <a:pPr>
              <a:buFont typeface="Arial" pitchFamily="34" charset="0"/>
              <a:buChar char="•"/>
            </a:pPr>
            <a:r>
              <a:rPr lang="en-US" sz="1700" dirty="0" smtClean="0">
                <a:solidFill>
                  <a:schemeClr val="bg1"/>
                </a:solidFill>
                <a:latin typeface="Eras Demi ITC" pitchFamily="34" charset="0"/>
                <a:ea typeface="+mj-ea"/>
                <a:cs typeface="+mj-cs"/>
              </a:rPr>
              <a:t>First Name</a:t>
            </a:r>
          </a:p>
          <a:p>
            <a:pPr>
              <a:buFont typeface="Arial" pitchFamily="34" charset="0"/>
              <a:buChar char="•"/>
            </a:pPr>
            <a:r>
              <a:rPr lang="en-US" sz="1700" dirty="0" smtClean="0">
                <a:solidFill>
                  <a:schemeClr val="bg1"/>
                </a:solidFill>
                <a:latin typeface="Eras Demi ITC" pitchFamily="34" charset="0"/>
                <a:ea typeface="+mj-ea"/>
                <a:cs typeface="+mj-cs"/>
              </a:rPr>
              <a:t>Last Name</a:t>
            </a:r>
          </a:p>
          <a:p>
            <a:pPr>
              <a:buFont typeface="Arial" pitchFamily="34" charset="0"/>
              <a:buChar char="•"/>
            </a:pPr>
            <a:r>
              <a:rPr lang="en-US" sz="1700" dirty="0" smtClean="0">
                <a:solidFill>
                  <a:schemeClr val="bg1"/>
                </a:solidFill>
                <a:latin typeface="Eras Demi ITC" pitchFamily="34" charset="0"/>
                <a:ea typeface="+mj-ea"/>
                <a:cs typeface="+mj-cs"/>
              </a:rPr>
              <a:t>User ID</a:t>
            </a:r>
          </a:p>
          <a:p>
            <a:pPr>
              <a:buFont typeface="Arial" pitchFamily="34" charset="0"/>
              <a:buChar char="•"/>
            </a:pPr>
            <a:r>
              <a:rPr lang="en-US" sz="1700" dirty="0" smtClean="0">
                <a:solidFill>
                  <a:schemeClr val="bg1"/>
                </a:solidFill>
                <a:latin typeface="Eras Demi ITC" pitchFamily="34" charset="0"/>
                <a:ea typeface="+mj-ea"/>
                <a:cs typeface="+mj-cs"/>
              </a:rPr>
              <a:t>Login Name</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User IDs are typically a user’s phone number (Home, Cell, or Work in that order)</a:t>
            </a:r>
          </a:p>
        </p:txBody>
      </p:sp>
      <p:sp>
        <p:nvSpPr>
          <p:cNvPr id="6" name="TextBox 5"/>
          <p:cNvSpPr txBox="1"/>
          <p:nvPr/>
        </p:nvSpPr>
        <p:spPr>
          <a:xfrm>
            <a:off x="457200" y="3962400"/>
            <a:ext cx="8336128" cy="244682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Login Name is a user’s first name initial followed by the last name, and if that is already taken then a number is added to the end. </a:t>
            </a:r>
            <a:endParaRPr lang="en-US" dirty="0" smtClean="0"/>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Devices are the way in which a roster user is contacted by ENS during a scenario. Typical devices include:</a:t>
            </a:r>
          </a:p>
          <a:p>
            <a:pPr>
              <a:buFont typeface="Arial" pitchFamily="34" charset="0"/>
              <a:buChar char="•"/>
            </a:pPr>
            <a:r>
              <a:rPr lang="en-US" sz="1700" dirty="0" smtClean="0">
                <a:solidFill>
                  <a:schemeClr val="bg1"/>
                </a:solidFill>
                <a:latin typeface="Eras Demi ITC" pitchFamily="34" charset="0"/>
                <a:ea typeface="+mj-ea"/>
                <a:cs typeface="+mj-cs"/>
              </a:rPr>
              <a:t>Phones (Work, Cell, Home)</a:t>
            </a:r>
          </a:p>
          <a:p>
            <a:pPr>
              <a:buFont typeface="Arial" pitchFamily="34" charset="0"/>
              <a:buChar char="•"/>
            </a:pPr>
            <a:r>
              <a:rPr lang="en-US" sz="1700" dirty="0" smtClean="0">
                <a:solidFill>
                  <a:schemeClr val="bg1"/>
                </a:solidFill>
                <a:latin typeface="Eras Demi ITC" pitchFamily="34" charset="0"/>
                <a:ea typeface="+mj-ea"/>
                <a:cs typeface="+mj-cs"/>
              </a:rPr>
              <a:t>Email</a:t>
            </a:r>
          </a:p>
          <a:p>
            <a:pPr>
              <a:buFont typeface="Arial" pitchFamily="34" charset="0"/>
              <a:buChar char="•"/>
            </a:pPr>
            <a:r>
              <a:rPr lang="en-US" sz="1700" dirty="0" smtClean="0">
                <a:solidFill>
                  <a:schemeClr val="bg1"/>
                </a:solidFill>
                <a:latin typeface="Eras Demi ITC" pitchFamily="34" charset="0"/>
                <a:ea typeface="+mj-ea"/>
                <a:cs typeface="+mj-cs"/>
              </a:rPr>
              <a:t>SMS/Mobile email</a:t>
            </a:r>
          </a:p>
          <a:p>
            <a:pPr>
              <a:buFont typeface="Arial" pitchFamily="34" charset="0"/>
              <a:buChar char="•"/>
            </a:pPr>
            <a:r>
              <a:rPr lang="en-US" sz="1700" dirty="0" smtClean="0">
                <a:solidFill>
                  <a:schemeClr val="bg1"/>
                </a:solidFill>
                <a:latin typeface="Eras Demi ITC" pitchFamily="34" charset="0"/>
                <a:ea typeface="+mj-ea"/>
                <a:cs typeface="+mj-cs"/>
              </a:rPr>
              <a:t>Numeric or Alpha Pagers</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1" y="381000"/>
            <a:ext cx="5600699" cy="3382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1"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From the Devices section of the Contact Information page you will see tabs for each of the devices ENS can contact. By clicking on the tab it will bring up a section to add new device information.</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From here you can select the type of phone device, the phone number and extension if needed, and then add it to your contact information. It will show up below in the Devices once added.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Email is added in a similar fashion. Simply enter your email address and click Add.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If you entered any of the information incorrectly you can always change it by clicking the change link to the right of the device.</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After the change has been made, click the save link.</a:t>
            </a:r>
          </a:p>
        </p:txBody>
      </p:sp>
      <p:pic>
        <p:nvPicPr>
          <p:cNvPr id="1028" name="Picture 4"/>
          <p:cNvPicPr>
            <a:picLocks noChangeAspect="1" noChangeArrowheads="1"/>
          </p:cNvPicPr>
          <p:nvPr/>
        </p:nvPicPr>
        <p:blipFill>
          <a:blip r:embed="rId2" cstate="print"/>
          <a:srcRect/>
          <a:stretch>
            <a:fillRect/>
          </a:stretch>
        </p:blipFill>
        <p:spPr bwMode="auto">
          <a:xfrm>
            <a:off x="990600" y="5715000"/>
            <a:ext cx="7085013" cy="209550"/>
          </a:xfrm>
          <a:prstGeom prst="rect">
            <a:avLst/>
          </a:prstGeom>
          <a:noFill/>
          <a:ln w="9525">
            <a:noFill/>
            <a:miter lim="800000"/>
            <a:headEnd/>
            <a:tailEnd/>
          </a:ln>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618" y="1298331"/>
            <a:ext cx="764476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423" y="3352800"/>
            <a:ext cx="735115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23887"/>
            <a:ext cx="8229600" cy="4876800"/>
          </a:xfrm>
        </p:spPr>
        <p:txBody>
          <a:bodyPr>
            <a:noAutofit/>
          </a:bodyPr>
          <a:lstStyle/>
          <a:p>
            <a:pPr marL="0" indent="0">
              <a:buNone/>
            </a:pPr>
            <a:r>
              <a:rPr lang="en-US" sz="1700" dirty="0" smtClean="0">
                <a:solidFill>
                  <a:schemeClr val="bg1"/>
                </a:solidFill>
                <a:latin typeface="Eras Demi ITC" pitchFamily="34" charset="0"/>
                <a:ea typeface="+mj-ea"/>
                <a:cs typeface="+mj-cs"/>
              </a:rPr>
              <a:t>SMS </a:t>
            </a:r>
            <a:r>
              <a:rPr lang="en-US" sz="1700" dirty="0">
                <a:solidFill>
                  <a:schemeClr val="bg1"/>
                </a:solidFill>
                <a:latin typeface="Eras Demi ITC" pitchFamily="34" charset="0"/>
                <a:ea typeface="+mj-ea"/>
                <a:cs typeface="+mj-cs"/>
              </a:rPr>
              <a:t>devices </a:t>
            </a:r>
            <a:r>
              <a:rPr lang="en-US" sz="1700" dirty="0" smtClean="0">
                <a:solidFill>
                  <a:schemeClr val="bg1"/>
                </a:solidFill>
                <a:latin typeface="Eras Demi ITC" pitchFamily="34" charset="0"/>
                <a:ea typeface="+mj-ea"/>
                <a:cs typeface="+mj-cs"/>
              </a:rPr>
              <a:t>fall </a:t>
            </a:r>
            <a:r>
              <a:rPr lang="en-US" sz="1700" dirty="0">
                <a:solidFill>
                  <a:schemeClr val="bg1"/>
                </a:solidFill>
                <a:latin typeface="Eras Demi ITC" pitchFamily="34" charset="0"/>
                <a:ea typeface="+mj-ea"/>
                <a:cs typeface="+mj-cs"/>
              </a:rPr>
              <a:t>under the Text tab within a </a:t>
            </a:r>
            <a:r>
              <a:rPr lang="en-US" sz="1700" dirty="0" smtClean="0">
                <a:solidFill>
                  <a:schemeClr val="bg1"/>
                </a:solidFill>
                <a:latin typeface="Eras Demi ITC" pitchFamily="34" charset="0"/>
                <a:ea typeface="+mj-ea"/>
                <a:cs typeface="+mj-cs"/>
              </a:rPr>
              <a:t>contact’s </a:t>
            </a:r>
            <a:r>
              <a:rPr lang="en-US" sz="1700" dirty="0">
                <a:solidFill>
                  <a:schemeClr val="bg1"/>
                </a:solidFill>
                <a:latin typeface="Eras Demi ITC" pitchFamily="34" charset="0"/>
                <a:ea typeface="+mj-ea"/>
                <a:cs typeface="+mj-cs"/>
              </a:rPr>
              <a:t>devices. Adding a new SMS device is simple. Click the Text tab, select the Cassidian SMS Gateway from the drop down, enter the number of the SMS device, and click Add.</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Once the device is added you will see something similar to the below image:</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Note the header “SMS Opt State” marked as NO. This means the SMS device has not gone through the Opt-in Process yet. To Opt-in a new SMS device send a text from the device to 34292 with the message “Join </a:t>
            </a:r>
            <a:r>
              <a:rPr lang="en-US" sz="1700" dirty="0" smtClean="0">
                <a:solidFill>
                  <a:schemeClr val="bg1"/>
                </a:solidFill>
                <a:latin typeface="Eras Demi ITC" pitchFamily="34" charset="0"/>
                <a:ea typeface="+mj-ea"/>
                <a:cs typeface="+mj-cs"/>
              </a:rPr>
              <a:t>FEMASMS” (Enter your company in place of ****. For instance, You log in to the FEMA company to access ENS, so you would type Join FEMASMS into the text.) You </a:t>
            </a:r>
            <a:r>
              <a:rPr lang="en-US" sz="1700" dirty="0">
                <a:solidFill>
                  <a:schemeClr val="bg1"/>
                </a:solidFill>
                <a:latin typeface="Eras Demi ITC" pitchFamily="34" charset="0"/>
                <a:ea typeface="+mj-ea"/>
                <a:cs typeface="+mj-cs"/>
              </a:rPr>
              <a:t>will receive a confirmation </a:t>
            </a:r>
            <a:r>
              <a:rPr lang="en-US" sz="1700" dirty="0" smtClean="0">
                <a:solidFill>
                  <a:schemeClr val="bg1"/>
                </a:solidFill>
                <a:latin typeface="Eras Demi ITC" pitchFamily="34" charset="0"/>
                <a:ea typeface="+mj-ea"/>
                <a:cs typeface="+mj-cs"/>
              </a:rPr>
              <a:t>text which looks like this:</a:t>
            </a:r>
          </a:p>
          <a:p>
            <a:r>
              <a:rPr lang="en-US" sz="1700" dirty="0">
                <a:solidFill>
                  <a:schemeClr val="bg1"/>
                </a:solidFill>
                <a:latin typeface="Eras Demi ITC" pitchFamily="34" charset="0"/>
                <a:ea typeface="+mj-ea"/>
                <a:cs typeface="+mj-cs"/>
              </a:rPr>
              <a:t>“Verify code-URKGHSHOQC (</a:t>
            </a:r>
            <a:r>
              <a:rPr lang="en-US" sz="1700" dirty="0" err="1">
                <a:solidFill>
                  <a:schemeClr val="bg1"/>
                </a:solidFill>
                <a:latin typeface="Eras Demi ITC" pitchFamily="34" charset="0"/>
                <a:ea typeface="+mj-ea"/>
                <a:cs typeface="+mj-cs"/>
              </a:rPr>
              <a:t>StdRate</a:t>
            </a:r>
            <a:r>
              <a:rPr lang="en-US" sz="1700" dirty="0">
                <a:solidFill>
                  <a:schemeClr val="bg1"/>
                </a:solidFill>
                <a:latin typeface="Eras Demi ITC" pitchFamily="34" charset="0"/>
                <a:ea typeface="+mj-ea"/>
                <a:cs typeface="+mj-cs"/>
              </a:rPr>
              <a:t>). Max 30 alerts/month. </a:t>
            </a:r>
            <a:r>
              <a:rPr lang="en-US" sz="1700" dirty="0" err="1">
                <a:solidFill>
                  <a:schemeClr val="bg1"/>
                </a:solidFill>
                <a:latin typeface="Eras Demi ITC" pitchFamily="34" charset="0"/>
                <a:ea typeface="+mj-ea"/>
                <a:cs typeface="+mj-cs"/>
              </a:rPr>
              <a:t>Msg&amp;DataChrgs</a:t>
            </a:r>
            <a:r>
              <a:rPr lang="en-US" sz="1700" dirty="0">
                <a:solidFill>
                  <a:schemeClr val="bg1"/>
                </a:solidFill>
                <a:latin typeface="Eras Demi ITC" pitchFamily="34" charset="0"/>
                <a:ea typeface="+mj-ea"/>
                <a:cs typeface="+mj-cs"/>
              </a:rPr>
              <a:t> may apply. Reply STOP to end, HELP for info. </a:t>
            </a:r>
            <a:r>
              <a:rPr lang="en-US" sz="1700" dirty="0" err="1">
                <a:solidFill>
                  <a:schemeClr val="bg1"/>
                </a:solidFill>
                <a:latin typeface="Eras Demi ITC" pitchFamily="34" charset="0"/>
                <a:ea typeface="+mj-ea"/>
                <a:cs typeface="+mj-cs"/>
              </a:rPr>
              <a:t>T&amp;C:sms.plantcml-eads.com</a:t>
            </a:r>
            <a:r>
              <a:rPr lang="en-US" sz="1700" dirty="0">
                <a:solidFill>
                  <a:schemeClr val="bg1"/>
                </a:solidFill>
                <a:latin typeface="Eras Demi ITC" pitchFamily="34" charset="0"/>
                <a:ea typeface="+mj-ea"/>
                <a:cs typeface="+mj-cs"/>
              </a:rPr>
              <a:t>”.</a:t>
            </a:r>
          </a:p>
          <a:p>
            <a:pPr marL="0" indent="0">
              <a:buNone/>
            </a:pPr>
            <a:r>
              <a:rPr lang="en-US" sz="1700" dirty="0" smtClean="0">
                <a:solidFill>
                  <a:schemeClr val="bg1"/>
                </a:solidFill>
                <a:latin typeface="Eras Demi ITC" pitchFamily="34" charset="0"/>
                <a:ea typeface="+mj-ea"/>
                <a:cs typeface="+mj-cs"/>
              </a:rPr>
              <a:t>Allow </a:t>
            </a:r>
            <a:r>
              <a:rPr lang="en-US" sz="1700" dirty="0">
                <a:solidFill>
                  <a:schemeClr val="bg1"/>
                </a:solidFill>
                <a:latin typeface="Eras Demi ITC" pitchFamily="34" charset="0"/>
                <a:ea typeface="+mj-ea"/>
                <a:cs typeface="+mj-cs"/>
              </a:rPr>
              <a:t>24 hours before Opt-in process completes. To stop or Opt-out, text “Stop” to 34292. Standard texting fees apply.</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712" y="1524000"/>
            <a:ext cx="7065963"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812" y="2785696"/>
            <a:ext cx="70564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74863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77" y="2020396"/>
            <a:ext cx="3419475"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2877" y="2010871"/>
            <a:ext cx="34290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ight Arrow 5"/>
          <p:cNvSpPr/>
          <p:nvPr/>
        </p:nvSpPr>
        <p:spPr>
          <a:xfrm rot="21155224">
            <a:off x="4050353" y="3085279"/>
            <a:ext cx="1181100" cy="4572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sp>
        <p:nvSpPr>
          <p:cNvPr id="7" name="Rectangle 6"/>
          <p:cNvSpPr/>
          <p:nvPr/>
        </p:nvSpPr>
        <p:spPr>
          <a:xfrm>
            <a:off x="577742" y="826559"/>
            <a:ext cx="8001000" cy="1138773"/>
          </a:xfrm>
          <a:prstGeom prst="rect">
            <a:avLst/>
          </a:prstGeom>
        </p:spPr>
        <p:txBody>
          <a:bodyPr wrap="square">
            <a:spAutoFit/>
          </a:bodyPr>
          <a:lstStyle/>
          <a:p>
            <a:r>
              <a:rPr lang="en-US" sz="1700" dirty="0" smtClean="0">
                <a:solidFill>
                  <a:schemeClr val="bg1"/>
                </a:solidFill>
                <a:latin typeface="Eras Demi ITC" pitchFamily="34" charset="0"/>
                <a:ea typeface="+mj-ea"/>
                <a:cs typeface="+mj-cs"/>
              </a:rPr>
              <a:t>You are </a:t>
            </a:r>
            <a:r>
              <a:rPr lang="en-US" sz="1700" dirty="0">
                <a:solidFill>
                  <a:schemeClr val="bg1"/>
                </a:solidFill>
                <a:latin typeface="Eras Demi ITC" pitchFamily="34" charset="0"/>
                <a:ea typeface="+mj-ea"/>
                <a:cs typeface="+mj-cs"/>
              </a:rPr>
              <a:t>able to change </a:t>
            </a:r>
            <a:r>
              <a:rPr lang="en-US" sz="1700" dirty="0" smtClean="0">
                <a:solidFill>
                  <a:schemeClr val="bg1"/>
                </a:solidFill>
                <a:latin typeface="Eras Demi ITC" pitchFamily="34" charset="0"/>
                <a:ea typeface="+mj-ea"/>
                <a:cs typeface="+mj-cs"/>
              </a:rPr>
              <a:t>your </a:t>
            </a:r>
            <a:r>
              <a:rPr lang="en-US" sz="1700" dirty="0">
                <a:solidFill>
                  <a:schemeClr val="bg1"/>
                </a:solidFill>
                <a:latin typeface="Eras Demi ITC" pitchFamily="34" charset="0"/>
                <a:ea typeface="+mj-ea"/>
                <a:cs typeface="+mj-cs"/>
              </a:rPr>
              <a:t>device order in </a:t>
            </a:r>
            <a:r>
              <a:rPr lang="en-US" sz="1700" dirty="0" smtClean="0">
                <a:solidFill>
                  <a:schemeClr val="bg1"/>
                </a:solidFill>
                <a:latin typeface="Eras Demi ITC" pitchFamily="34" charset="0"/>
                <a:ea typeface="+mj-ea"/>
                <a:cs typeface="+mj-cs"/>
              </a:rPr>
              <a:t>your </a:t>
            </a:r>
            <a:r>
              <a:rPr lang="en-US" sz="1700" dirty="0">
                <a:solidFill>
                  <a:schemeClr val="bg1"/>
                </a:solidFill>
                <a:latin typeface="Eras Demi ITC" pitchFamily="34" charset="0"/>
                <a:ea typeface="+mj-ea"/>
                <a:cs typeface="+mj-cs"/>
              </a:rPr>
              <a:t>contact information page. This allows a </a:t>
            </a:r>
            <a:r>
              <a:rPr lang="en-US" sz="1700" dirty="0" smtClean="0">
                <a:solidFill>
                  <a:schemeClr val="bg1"/>
                </a:solidFill>
                <a:latin typeface="Eras Demi ITC" pitchFamily="34" charset="0"/>
                <a:ea typeface="+mj-ea"/>
                <a:cs typeface="+mj-cs"/>
              </a:rPr>
              <a:t>you to </a:t>
            </a:r>
            <a:r>
              <a:rPr lang="en-US" sz="1700" dirty="0">
                <a:solidFill>
                  <a:schemeClr val="bg1"/>
                </a:solidFill>
                <a:latin typeface="Eras Demi ITC" pitchFamily="34" charset="0"/>
                <a:ea typeface="+mj-ea"/>
                <a:cs typeface="+mj-cs"/>
              </a:rPr>
              <a:t>determine which phone number or email (or other device type) </a:t>
            </a:r>
            <a:r>
              <a:rPr lang="en-US" sz="1700" dirty="0" smtClean="0">
                <a:solidFill>
                  <a:schemeClr val="bg1"/>
                </a:solidFill>
                <a:latin typeface="Eras Demi ITC" pitchFamily="34" charset="0"/>
                <a:ea typeface="+mj-ea"/>
                <a:cs typeface="+mj-cs"/>
              </a:rPr>
              <a:t>you </a:t>
            </a:r>
            <a:r>
              <a:rPr lang="en-US" sz="1700" dirty="0">
                <a:solidFill>
                  <a:schemeClr val="bg1"/>
                </a:solidFill>
                <a:latin typeface="Eras Demi ITC" pitchFamily="34" charset="0"/>
                <a:ea typeface="+mj-ea"/>
                <a:cs typeface="+mj-cs"/>
              </a:rPr>
              <a:t>wish to be contacted by in the event </a:t>
            </a:r>
            <a:r>
              <a:rPr lang="en-US" sz="1700" dirty="0" smtClean="0">
                <a:solidFill>
                  <a:schemeClr val="bg1"/>
                </a:solidFill>
                <a:latin typeface="Eras Demi ITC" pitchFamily="34" charset="0"/>
                <a:ea typeface="+mj-ea"/>
                <a:cs typeface="+mj-cs"/>
              </a:rPr>
              <a:t>you </a:t>
            </a:r>
            <a:r>
              <a:rPr lang="en-US" sz="1700" dirty="0">
                <a:solidFill>
                  <a:schemeClr val="bg1"/>
                </a:solidFill>
                <a:latin typeface="Eras Demi ITC" pitchFamily="34" charset="0"/>
                <a:ea typeface="+mj-ea"/>
                <a:cs typeface="+mj-cs"/>
              </a:rPr>
              <a:t>have multiple numbers/addresses for the same device. For instance:</a:t>
            </a:r>
          </a:p>
        </p:txBody>
      </p:sp>
      <p:sp>
        <p:nvSpPr>
          <p:cNvPr id="8" name="Rectangle 7"/>
          <p:cNvSpPr/>
          <p:nvPr/>
        </p:nvSpPr>
        <p:spPr>
          <a:xfrm>
            <a:off x="630877" y="4553119"/>
            <a:ext cx="8001000" cy="1400383"/>
          </a:xfrm>
          <a:prstGeom prst="rect">
            <a:avLst/>
          </a:prstGeom>
        </p:spPr>
        <p:txBody>
          <a:bodyPr wrap="square">
            <a:spAutoFit/>
          </a:bodyPr>
          <a:lstStyle/>
          <a:p>
            <a:r>
              <a:rPr lang="en-US" sz="1700" dirty="0">
                <a:solidFill>
                  <a:schemeClr val="bg1"/>
                </a:solidFill>
                <a:latin typeface="Eras Demi ITC" pitchFamily="34" charset="0"/>
                <a:ea typeface="+mj-ea"/>
                <a:cs typeface="+mj-cs"/>
              </a:rPr>
              <a:t>By clicking on the check box next to the device and clicking the Move Up button, that work phone was moved ahead of the others. This means that if a scenario contacts by work phone, the top work phone will be contacted first. This does not change the scenario device order, which is still set up in the scenarios</a:t>
            </a:r>
            <a:r>
              <a:rPr lang="en-US" sz="1700" dirty="0" smtClean="0">
                <a:solidFill>
                  <a:schemeClr val="bg1"/>
                </a:solidFill>
                <a:latin typeface="Eras Demi ITC" pitchFamily="34" charset="0"/>
                <a:ea typeface="+mj-ea"/>
                <a:cs typeface="+mj-cs"/>
              </a:rPr>
              <a:t>. </a:t>
            </a:r>
          </a:p>
        </p:txBody>
      </p:sp>
    </p:spTree>
    <p:extLst>
      <p:ext uri="{BB962C8B-B14F-4D97-AF65-F5344CB8AC3E}">
        <p14:creationId xmlns:p14="http://schemas.microsoft.com/office/powerpoint/2010/main" val="643945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Mobile Email is an option for sending messages as well. These work a lot like an SMS message. These are simply short messages that are sent out from ENS through email, then changed over to a text message as it arrives at the contacts phone. With that in mind you have restrictions similar to SMS (160 character limit which includes the subject line).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When  you add a mobile email to your contact information you need to add the correct extension for your service provider. Below is a quick look at a couple of providers and the extensions they use for mobile email.</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rPr>
              <a:t>AT&amp;T:		65587549273@txt.att.net</a:t>
            </a:r>
          </a:p>
          <a:p>
            <a:r>
              <a:rPr lang="en-US" sz="1700" dirty="0" smtClean="0">
                <a:solidFill>
                  <a:schemeClr val="bg1"/>
                </a:solidFill>
                <a:latin typeface="Eras Demi ITC" pitchFamily="34" charset="0"/>
              </a:rPr>
              <a:t>Verizon:		34816759434@vtext.com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These values are added into ENS just like an email, but they must have the correct extension to work properly.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Also it is important to note that phones are beginning to pick up on emotion icons, and since the email is converted to a text be sure to avoid using certain combinations of symbols and letters. ( </a:t>
            </a:r>
            <a:r>
              <a:rPr lang="en-US" sz="1700" dirty="0" smtClean="0">
                <a:solidFill>
                  <a:schemeClr val="bg1"/>
                </a:solidFill>
                <a:latin typeface="Eras Demi ITC" pitchFamily="34" charset="0"/>
                <a:ea typeface="+mj-ea"/>
                <a:cs typeface="+mj-cs"/>
                <a:sym typeface="Wingdings" pitchFamily="2" charset="2"/>
              </a:rPr>
              <a:t>:), :(, :P, :D, =D, =P, etc…)</a:t>
            </a:r>
          </a:p>
          <a:p>
            <a:endParaRPr lang="en-US" sz="1700" dirty="0" smtClean="0">
              <a:solidFill>
                <a:schemeClr val="bg1"/>
              </a:solidFill>
              <a:latin typeface="Eras Demi ITC" pitchFamily="34" charset="0"/>
              <a:ea typeface="+mj-ea"/>
              <a:cs typeface="+mj-cs"/>
              <a:sym typeface="Wingdings" pitchFamily="2" charset="2"/>
            </a:endParaRPr>
          </a:p>
          <a:p>
            <a:r>
              <a:rPr lang="en-US" sz="1700" dirty="0" smtClean="0">
                <a:solidFill>
                  <a:schemeClr val="bg1"/>
                </a:solidFill>
                <a:latin typeface="Eras Demi ITC" pitchFamily="34" charset="0"/>
                <a:ea typeface="+mj-ea"/>
                <a:cs typeface="+mj-cs"/>
                <a:sym typeface="Wingdings" pitchFamily="2" charset="2"/>
              </a:rPr>
              <a:t>Once you’ve made changes to your contact information in the system be sure to click Save.</a:t>
            </a:r>
            <a:endParaRPr lang="en-US" sz="1700" dirty="0" smtClean="0">
              <a:solidFill>
                <a:schemeClr val="bg1"/>
              </a:solidFill>
              <a:latin typeface="Eras Demi ITC"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1066800" y="4419600"/>
            <a:ext cx="7065963" cy="40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How to respond</a:t>
            </a:r>
          </a:p>
        </p:txBody>
      </p:sp>
      <p:sp>
        <p:nvSpPr>
          <p:cNvPr id="3" name="Content Placeholder 2"/>
          <p:cNvSpPr>
            <a:spLocks noGrp="1"/>
          </p:cNvSpPr>
          <p:nvPr>
            <p:ph idx="1"/>
          </p:nvPr>
        </p:nvSpPr>
        <p:spPr>
          <a:xfrm>
            <a:off x="457200" y="1600200"/>
            <a:ext cx="8229600" cy="4800599"/>
          </a:xfrm>
        </p:spPr>
        <p:txBody>
          <a:bodyPr>
            <a:noAutofit/>
          </a:bodyPr>
          <a:lstStyle/>
          <a:p>
            <a:pPr marL="0" indent="0">
              <a:lnSpc>
                <a:spcPct val="90000"/>
              </a:lnSpc>
              <a:buNone/>
            </a:pPr>
            <a:r>
              <a:rPr lang="en-US" sz="2000" dirty="0" smtClean="0">
                <a:solidFill>
                  <a:schemeClr val="bg1"/>
                </a:solidFill>
                <a:latin typeface="Eras Demi ITC" pitchFamily="34" charset="0"/>
                <a:ea typeface="+mj-ea"/>
                <a:cs typeface="+mj-cs"/>
              </a:rPr>
              <a:t>During all activations you will be expected to respond to the message, either through email or phone. </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r>
              <a:rPr lang="en-US" sz="2000" dirty="0" smtClean="0">
                <a:solidFill>
                  <a:schemeClr val="bg1"/>
                </a:solidFill>
                <a:latin typeface="Eras Demi ITC" pitchFamily="34" charset="0"/>
                <a:ea typeface="+mj-ea"/>
                <a:cs typeface="+mj-cs"/>
              </a:rPr>
              <a:t>To respond to the email instructions are provided with every activation:</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r>
              <a:rPr lang="en-US" sz="2000" dirty="0" smtClean="0">
                <a:solidFill>
                  <a:schemeClr val="bg1"/>
                </a:solidFill>
                <a:latin typeface="Eras Demi ITC" pitchFamily="34" charset="0"/>
                <a:ea typeface="+mj-ea"/>
                <a:cs typeface="+mj-cs"/>
              </a:rPr>
              <a:t>As it states in the beginning of the email, “To respond to this notification, reply with YES in the top of this email.” </a:t>
            </a:r>
          </a:p>
          <a:p>
            <a:pPr marL="0" indent="0">
              <a:lnSpc>
                <a:spcPct val="90000"/>
              </a:lnSpc>
              <a:buNone/>
            </a:pPr>
            <a:r>
              <a:rPr lang="en-US" sz="2000" dirty="0" smtClean="0">
                <a:solidFill>
                  <a:schemeClr val="bg1"/>
                </a:solidFill>
                <a:latin typeface="Eras Demi ITC" pitchFamily="34" charset="0"/>
                <a:ea typeface="+mj-ea"/>
                <a:cs typeface="+mj-cs"/>
              </a:rPr>
              <a:t>DO NOT change the subject line or anything below the first line of the email. Simply click reply, type YES, and hit send.</a:t>
            </a:r>
          </a:p>
          <a:p>
            <a:pPr marL="0" indent="0">
              <a:lnSpc>
                <a:spcPct val="90000"/>
              </a:lnSpc>
              <a:buNone/>
            </a:pPr>
            <a:endParaRPr lang="en-US" sz="2000" dirty="0" smtClean="0">
              <a:solidFill>
                <a:schemeClr val="bg1"/>
              </a:solidFill>
              <a:latin typeface="Eras Demi ITC" pitchFamily="34" charset="0"/>
              <a:ea typeface="+mj-ea"/>
              <a:cs typeface="+mj-cs"/>
            </a:endParaRPr>
          </a:p>
        </p:txBody>
      </p:sp>
      <p:pic>
        <p:nvPicPr>
          <p:cNvPr id="2051" name="Picture 3"/>
          <p:cNvPicPr>
            <a:picLocks noChangeAspect="1" noChangeArrowheads="1"/>
          </p:cNvPicPr>
          <p:nvPr/>
        </p:nvPicPr>
        <p:blipFill>
          <a:blip r:embed="rId3" cstate="print"/>
          <a:srcRect/>
          <a:stretch>
            <a:fillRect/>
          </a:stretch>
        </p:blipFill>
        <p:spPr bwMode="auto">
          <a:xfrm>
            <a:off x="1371600" y="3124200"/>
            <a:ext cx="6448032"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5940088"/>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To respond via phone you can either respond to the call coming to you, or you can call into the system.</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When responding to an incoming phone call from ENS you must speak a clear greeting into the phone, such as Hello. This confirms that an individual is on the line rather than an answering machine or voicemail. Once the system recognizes a person is on the line it will follow through the call. Simply follow through the prompts, enter your user ID if necessary, acknowledge the receipt of the message and stay on the line. The system will hang up on you when the call is finished. If you hang up early it may contact you again.</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When calling back into the system you will have to enter in your user ID and follow through the prompts. Much like the incoming call you must listen to the whole message and acknowledge receipt of the message, otherwise the system may not count you as qualified for the activation. The phone number to call into ENS is usually provided in the email.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Additional resources</a:t>
            </a:r>
          </a:p>
        </p:txBody>
      </p:sp>
      <p:sp>
        <p:nvSpPr>
          <p:cNvPr id="5" name="Content Placeholder 2"/>
          <p:cNvSpPr>
            <a:spLocks noGrp="1"/>
          </p:cNvSpPr>
          <p:nvPr>
            <p:ph idx="1"/>
          </p:nvPr>
        </p:nvSpPr>
        <p:spPr>
          <a:xfrm>
            <a:off x="457200" y="1600200"/>
            <a:ext cx="8229600" cy="4800599"/>
          </a:xfrm>
          <a:noFill/>
          <a:ln>
            <a:noFill/>
          </a:ln>
        </p:spPr>
        <p:txBody>
          <a:bodyPr>
            <a:noAutofit/>
          </a:bodyPr>
          <a:lstStyle/>
          <a:p>
            <a:pPr marL="0" indent="0">
              <a:lnSpc>
                <a:spcPct val="90000"/>
              </a:lnSpc>
              <a:buNone/>
            </a:pPr>
            <a:r>
              <a:rPr lang="en-US" sz="2000" dirty="0" smtClean="0">
                <a:solidFill>
                  <a:schemeClr val="bg1"/>
                </a:solidFill>
                <a:latin typeface="Eras Demi ITC" pitchFamily="34" charset="0"/>
                <a:ea typeface="+mj-ea"/>
                <a:cs typeface="+mj-cs"/>
              </a:rPr>
              <a:t>For ENS POC information:</a:t>
            </a:r>
          </a:p>
          <a:p>
            <a:pPr marL="0" indent="0">
              <a:lnSpc>
                <a:spcPct val="90000"/>
              </a:lnSpc>
              <a:buNone/>
            </a:pPr>
            <a:r>
              <a:rPr lang="en-US" sz="2000" dirty="0" smtClean="0">
                <a:solidFill>
                  <a:schemeClr val="bg1"/>
                </a:solidFill>
                <a:latin typeface="Eras Demi ITC" pitchFamily="34" charset="0"/>
                <a:ea typeface="+mj-ea"/>
                <a:cs typeface="+mj-cs"/>
              </a:rPr>
              <a:t>http://on.fema.net/components/orr/response/foc/Pages/ENS_info.aspx</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r>
              <a:rPr lang="en-US" sz="2000" dirty="0" smtClean="0">
                <a:solidFill>
                  <a:schemeClr val="bg1"/>
                </a:solidFill>
                <a:latin typeface="Eras Demi ITC" pitchFamily="34" charset="0"/>
                <a:ea typeface="+mj-ea"/>
                <a:cs typeface="+mj-cs"/>
              </a:rPr>
              <a:t>Be sure to contact your POC for concerns or issues with your contact information or with the program. We also have documents on our page for how to respond to activations and how to change your contact information.</a:t>
            </a:r>
          </a:p>
          <a:p>
            <a:pPr marL="0" indent="0">
              <a:lnSpc>
                <a:spcPct val="90000"/>
              </a:lnSpc>
              <a:buNone/>
            </a:pPr>
            <a:r>
              <a:rPr lang="en-US" sz="2000" dirty="0" smtClean="0">
                <a:solidFill>
                  <a:schemeClr val="bg1"/>
                </a:solidFill>
                <a:latin typeface="Eras Demi ITC" pitchFamily="34" charset="0"/>
                <a:ea typeface="+mj-ea"/>
                <a:cs typeface="+mj-cs"/>
              </a:rPr>
              <a:t>If you have any questions you may contact the ENS-Admin group at ENS-Admin@fema.dhs.gov. </a:t>
            </a:r>
          </a:p>
          <a:p>
            <a:pPr marL="0" indent="0">
              <a:lnSpc>
                <a:spcPct val="90000"/>
              </a:lnSpc>
              <a:buNone/>
            </a:pPr>
            <a:endParaRPr lang="en-US" sz="2000" dirty="0" smtClean="0">
              <a:solidFill>
                <a:schemeClr val="bg1"/>
              </a:solidFill>
              <a:latin typeface="Eras Demi ITC" pitchFamily="34" charset="0"/>
              <a:ea typeface="+mj-ea"/>
              <a:cs typeface="+mj-cs"/>
            </a:endParaRPr>
          </a:p>
        </p:txBody>
      </p:sp>
      <p:pic>
        <p:nvPicPr>
          <p:cNvPr id="1027" name="Picture 3"/>
          <p:cNvPicPr>
            <a:picLocks noChangeAspect="1" noChangeArrowheads="1"/>
          </p:cNvPicPr>
          <p:nvPr/>
        </p:nvPicPr>
        <p:blipFill>
          <a:blip r:embed="rId2" cstate="print"/>
          <a:srcRect/>
          <a:stretch>
            <a:fillRect/>
          </a:stretch>
        </p:blipFill>
        <p:spPr bwMode="auto">
          <a:xfrm>
            <a:off x="2057400" y="2286000"/>
            <a:ext cx="5105400" cy="23059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066800"/>
            <a:ext cx="8229600" cy="4800599"/>
          </a:xfrm>
          <a:noFill/>
          <a:ln>
            <a:noFill/>
          </a:ln>
        </p:spPr>
        <p:txBody>
          <a:bodyPr>
            <a:noAutofit/>
          </a:bodyPr>
          <a:lstStyle/>
          <a:p>
            <a:pPr marL="0" indent="0" algn="ctr">
              <a:lnSpc>
                <a:spcPct val="90000"/>
              </a:lnSpc>
              <a:buNone/>
            </a:pPr>
            <a:endParaRPr lang="en-US" sz="9600" dirty="0" smtClean="0">
              <a:solidFill>
                <a:schemeClr val="bg1"/>
              </a:solidFill>
              <a:latin typeface="Eras Demi ITC" pitchFamily="34" charset="0"/>
              <a:ea typeface="+mj-ea"/>
              <a:cs typeface="+mj-cs"/>
            </a:endParaRPr>
          </a:p>
          <a:p>
            <a:pPr marL="0" indent="0" algn="ctr">
              <a:lnSpc>
                <a:spcPct val="90000"/>
              </a:lnSpc>
              <a:buNone/>
            </a:pPr>
            <a:r>
              <a:rPr lang="en-US" sz="9600" dirty="0" smtClean="0">
                <a:solidFill>
                  <a:schemeClr val="bg1"/>
                </a:solidFill>
                <a:latin typeface="Eras Demi ITC" pitchFamily="34" charset="0"/>
                <a:ea typeface="+mj-ea"/>
                <a:cs typeface="+mj-cs"/>
              </a:rPr>
              <a:t>Questions?</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p:txBody>
      </p:sp>
      <p:sp>
        <p:nvSpPr>
          <p:cNvPr id="2" name="TextBox 1"/>
          <p:cNvSpPr txBox="1"/>
          <p:nvPr/>
        </p:nvSpPr>
        <p:spPr>
          <a:xfrm>
            <a:off x="914400" y="4343400"/>
            <a:ext cx="7315200" cy="707886"/>
          </a:xfrm>
          <a:prstGeom prst="rect">
            <a:avLst/>
          </a:prstGeom>
          <a:noFill/>
        </p:spPr>
        <p:txBody>
          <a:bodyPr wrap="square" rtlCol="0">
            <a:spAutoFit/>
          </a:bodyPr>
          <a:lstStyle/>
          <a:p>
            <a:pPr algn="ctr"/>
            <a:r>
              <a:rPr lang="en-US" sz="2000" dirty="0">
                <a:solidFill>
                  <a:schemeClr val="bg1"/>
                </a:solidFill>
                <a:latin typeface="Eras Demi ITC" pitchFamily="34" charset="0"/>
                <a:ea typeface="+mj-ea"/>
                <a:cs typeface="+mj-cs"/>
              </a:rPr>
              <a:t>Contact </a:t>
            </a:r>
            <a:r>
              <a:rPr lang="en-US" sz="2000" dirty="0" smtClean="0">
                <a:solidFill>
                  <a:schemeClr val="bg1"/>
                </a:solidFill>
                <a:latin typeface="Eras Demi ITC" pitchFamily="34" charset="0"/>
                <a:ea typeface="+mj-ea"/>
                <a:cs typeface="+mj-cs"/>
              </a:rPr>
              <a:t>your ENS POC, or the </a:t>
            </a:r>
            <a:r>
              <a:rPr lang="en-US" sz="2000" dirty="0">
                <a:solidFill>
                  <a:schemeClr val="bg1"/>
                </a:solidFill>
                <a:latin typeface="Eras Demi ITC" pitchFamily="34" charset="0"/>
                <a:ea typeface="+mj-ea"/>
                <a:cs typeface="+mj-cs"/>
              </a:rPr>
              <a:t>ENS Admin team at </a:t>
            </a:r>
            <a:r>
              <a:rPr lang="en-US" sz="2000" dirty="0" smtClean="0">
                <a:solidFill>
                  <a:schemeClr val="bg1"/>
                </a:solidFill>
                <a:latin typeface="Eras Demi ITC" pitchFamily="34" charset="0"/>
                <a:ea typeface="+mj-ea"/>
                <a:cs typeface="+mj-cs"/>
              </a:rPr>
              <a:t>ENS-Admin@fema.dhs.gov with any questions you may have. </a:t>
            </a:r>
            <a:endParaRPr lang="en-US" sz="2000" dirty="0">
              <a:solidFill>
                <a:schemeClr val="bg1"/>
              </a:solidFill>
              <a:latin typeface="Eras Demi ITC" pitchFamily="34" charset="0"/>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229600" cy="6186309"/>
          </a:xfrm>
          <a:prstGeom prst="rect">
            <a:avLst/>
          </a:prstGeom>
          <a:noFill/>
        </p:spPr>
        <p:txBody>
          <a:bodyPr wrap="square" rtlCol="0">
            <a:spAutoFit/>
          </a:bodyPr>
          <a:lstStyle/>
          <a:p>
            <a:r>
              <a:rPr lang="en-US" b="1" dirty="0" smtClean="0">
                <a:solidFill>
                  <a:schemeClr val="bg1"/>
                </a:solidFill>
              </a:rPr>
              <a:t>PRIVACY ACT STATEMENT</a:t>
            </a:r>
            <a:endParaRPr lang="en-US" dirty="0" smtClean="0">
              <a:solidFill>
                <a:schemeClr val="bg1"/>
              </a:solidFill>
            </a:endParaRPr>
          </a:p>
          <a:p>
            <a:r>
              <a:rPr lang="en-US" b="1" dirty="0" smtClean="0">
                <a:solidFill>
                  <a:schemeClr val="bg1"/>
                </a:solidFill>
              </a:rPr>
              <a:t> </a:t>
            </a:r>
            <a:endParaRPr lang="en-US" dirty="0" smtClean="0">
              <a:solidFill>
                <a:schemeClr val="bg1"/>
              </a:solidFill>
            </a:endParaRPr>
          </a:p>
          <a:p>
            <a:r>
              <a:rPr lang="en-US" b="1" dirty="0" smtClean="0">
                <a:solidFill>
                  <a:schemeClr val="bg1"/>
                </a:solidFill>
              </a:rPr>
              <a:t>AUTHORITY:</a:t>
            </a:r>
            <a:r>
              <a:rPr lang="en-US" dirty="0" smtClean="0">
                <a:solidFill>
                  <a:schemeClr val="bg1"/>
                </a:solidFill>
              </a:rPr>
              <a:t> The Homeland Security Act of 2002; the Robert T. Stafford Disaster Relief and Emergency Assistance Act as amended, 42 U.S.C. § 5121–5207; National Security Presidential Directive (NSPD)-51/Homeland Security Presidential Directive (HSPD)-20; Federal Continuity Directive (FCD)-1; and FEMA Directive 262-3.</a:t>
            </a:r>
          </a:p>
          <a:p>
            <a:r>
              <a:rPr lang="en-US" dirty="0" smtClean="0">
                <a:solidFill>
                  <a:schemeClr val="bg1"/>
                </a:solidFill>
              </a:rPr>
              <a:t> </a:t>
            </a:r>
          </a:p>
          <a:p>
            <a:r>
              <a:rPr lang="en-US" b="1" dirty="0" smtClean="0">
                <a:solidFill>
                  <a:schemeClr val="bg1"/>
                </a:solidFill>
              </a:rPr>
              <a:t>PURPOSE(S):</a:t>
            </a:r>
            <a:r>
              <a:rPr lang="en-US" dirty="0" smtClean="0">
                <a:solidFill>
                  <a:schemeClr val="bg1"/>
                </a:solidFill>
              </a:rPr>
              <a:t> This information is being collected to enable DHS/FEMA to send notifications, alerts, and/or activations and to relay critical updates and guidance to DHS personnel, other federal departments, and other agencies or non-governmental organizations in response to an emergency scenario or exercise.</a:t>
            </a:r>
          </a:p>
          <a:p>
            <a:r>
              <a:rPr lang="en-US" dirty="0" smtClean="0">
                <a:solidFill>
                  <a:schemeClr val="bg1"/>
                </a:solidFill>
              </a:rPr>
              <a:t> </a:t>
            </a:r>
          </a:p>
          <a:p>
            <a:r>
              <a:rPr lang="en-US" b="1" dirty="0" smtClean="0">
                <a:solidFill>
                  <a:schemeClr val="bg1"/>
                </a:solidFill>
              </a:rPr>
              <a:t>ROUTINE USE(S): </a:t>
            </a:r>
            <a:r>
              <a:rPr lang="en-US" dirty="0" smtClean="0">
                <a:solidFill>
                  <a:schemeClr val="bg1"/>
                </a:solidFill>
              </a:rPr>
              <a:t>The information on this form may be disclosed as generally permitted under 5 U.S.C. § 552a(b) of the Privacy Act of 1974, as amended.  This includes using this information as necessary and authorized by the routine uses published in DHS/ALL-014 - Department of Homeland Security Emergency Personnel Location Records System of Records October 17, 2008, 73 FR 61888.</a:t>
            </a:r>
          </a:p>
          <a:p>
            <a:r>
              <a:rPr lang="en-US" dirty="0" smtClean="0">
                <a:solidFill>
                  <a:schemeClr val="bg1"/>
                </a:solidFill>
              </a:rPr>
              <a:t> </a:t>
            </a:r>
          </a:p>
          <a:p>
            <a:r>
              <a:rPr lang="en-US" b="1" dirty="0" smtClean="0">
                <a:solidFill>
                  <a:schemeClr val="bg1"/>
                </a:solidFill>
              </a:rPr>
              <a:t>DISCLOSURE: </a:t>
            </a:r>
            <a:r>
              <a:rPr lang="en-US" dirty="0" smtClean="0">
                <a:solidFill>
                  <a:schemeClr val="bg1"/>
                </a:solidFill>
              </a:rPr>
              <a:t>The disclosure of information on this form is voluntary; however, failure to provide the information requested may delay or prevent the individual from receiving disaster assistance.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r>
              <a:rPr lang="en-US" sz="3200" dirty="0" smtClean="0">
                <a:solidFill>
                  <a:schemeClr val="bg1"/>
                </a:solidFill>
                <a:latin typeface="Eras Bold ITC" pitchFamily="34" charset="0"/>
              </a:rPr>
              <a:t>Expectations from this presentation</a:t>
            </a:r>
          </a:p>
        </p:txBody>
      </p:sp>
      <p:sp>
        <p:nvSpPr>
          <p:cNvPr id="3" name="Content Placeholder 2"/>
          <p:cNvSpPr>
            <a:spLocks noGrp="1"/>
          </p:cNvSpPr>
          <p:nvPr>
            <p:ph idx="1"/>
          </p:nvPr>
        </p:nvSpPr>
        <p:spPr>
          <a:xfrm>
            <a:off x="457200" y="1828800"/>
            <a:ext cx="8229600" cy="4525963"/>
          </a:xfrm>
        </p:spPr>
        <p:txBody>
          <a:bodyPr/>
          <a:lstStyle/>
          <a:p>
            <a:pPr>
              <a:lnSpc>
                <a:spcPct val="90000"/>
              </a:lnSpc>
            </a:pPr>
            <a:r>
              <a:rPr lang="en-US" sz="2400" dirty="0" smtClean="0">
                <a:solidFill>
                  <a:schemeClr val="bg1"/>
                </a:solidFill>
                <a:latin typeface="Eras Demi ITC" pitchFamily="34" charset="0"/>
                <a:ea typeface="+mj-ea"/>
                <a:cs typeface="+mj-cs"/>
              </a:rPr>
              <a:t>A general understanding of ENS</a:t>
            </a:r>
          </a:p>
          <a:p>
            <a:pPr>
              <a:lnSpc>
                <a:spcPct val="90000"/>
              </a:lnSpc>
            </a:pPr>
            <a:r>
              <a:rPr lang="en-US" sz="2400" dirty="0" smtClean="0">
                <a:solidFill>
                  <a:schemeClr val="bg1"/>
                </a:solidFill>
                <a:latin typeface="Eras Demi ITC" pitchFamily="34" charset="0"/>
                <a:ea typeface="+mj-ea"/>
                <a:cs typeface="+mj-cs"/>
              </a:rPr>
              <a:t>The ability to edit your contact information</a:t>
            </a:r>
          </a:p>
          <a:p>
            <a:pPr>
              <a:lnSpc>
                <a:spcPct val="90000"/>
              </a:lnSpc>
            </a:pPr>
            <a:r>
              <a:rPr lang="en-US" sz="2400" dirty="0" smtClean="0">
                <a:solidFill>
                  <a:schemeClr val="bg1"/>
                </a:solidFill>
                <a:latin typeface="Eras Demi ITC" pitchFamily="34" charset="0"/>
                <a:ea typeface="+mj-ea"/>
                <a:cs typeface="+mj-cs"/>
              </a:rPr>
              <a:t>How to respond to activations</a:t>
            </a:r>
          </a:p>
          <a:p>
            <a:pPr>
              <a:lnSpc>
                <a:spcPct val="90000"/>
              </a:lnSpc>
            </a:pPr>
            <a:r>
              <a:rPr lang="en-US" sz="2400" dirty="0" smtClean="0">
                <a:solidFill>
                  <a:schemeClr val="bg1"/>
                </a:solidFill>
                <a:latin typeface="Eras Demi ITC" pitchFamily="34" charset="0"/>
                <a:ea typeface="+mj-ea"/>
                <a:cs typeface="+mj-cs"/>
              </a:rPr>
              <a:t>Where to find your Point of Contact for ENS</a:t>
            </a:r>
          </a:p>
          <a:p>
            <a:pPr>
              <a:lnSpc>
                <a:spcPct val="90000"/>
              </a:lnSpc>
              <a:buNone/>
            </a:pPr>
            <a:endParaRPr lang="en-US" sz="2400" dirty="0" smtClean="0">
              <a:solidFill>
                <a:schemeClr val="bg1"/>
              </a:solidFill>
              <a:latin typeface="Eras Demi ITC" pitchFamily="34" charset="0"/>
              <a:ea typeface="+mj-ea"/>
              <a:cs typeface="+mj-cs"/>
            </a:endParaRPr>
          </a:p>
          <a:p>
            <a:pPr>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When this course is finished you should have good working knowledge of ENS, be able to edit your contact information, and respond to scenarios when activated.</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ENS Capabilities</a:t>
            </a:r>
          </a:p>
        </p:txBody>
      </p:sp>
      <p:sp>
        <p:nvSpPr>
          <p:cNvPr id="3" name="Content Placeholder 2"/>
          <p:cNvSpPr>
            <a:spLocks noGrp="1"/>
          </p:cNvSpPr>
          <p:nvPr>
            <p:ph idx="1"/>
          </p:nvPr>
        </p:nvSpPr>
        <p:spPr>
          <a:xfrm>
            <a:off x="457200" y="1600200"/>
            <a:ext cx="8229600" cy="4800599"/>
          </a:xfrm>
        </p:spPr>
        <p:txBody>
          <a:bodyPr/>
          <a:lstStyle/>
          <a:p>
            <a:pPr>
              <a:buNone/>
            </a:pPr>
            <a:r>
              <a:rPr lang="en-US" dirty="0" smtClean="0">
                <a:solidFill>
                  <a:schemeClr val="bg1"/>
                </a:solidFill>
                <a:latin typeface="Eras Bold ITC" pitchFamily="34" charset="0"/>
                <a:ea typeface="+mj-ea"/>
                <a:cs typeface="+mj-cs"/>
              </a:rPr>
              <a:t>ENS is capable of notifying people via:</a:t>
            </a:r>
          </a:p>
          <a:p>
            <a:pPr>
              <a:lnSpc>
                <a:spcPct val="90000"/>
              </a:lnSpc>
            </a:pPr>
            <a:endParaRPr lang="en-US" sz="2000" dirty="0" smtClean="0">
              <a:solidFill>
                <a:schemeClr val="bg1"/>
              </a:solidFill>
              <a:latin typeface="Eras Demi ITC" pitchFamily="34" charset="0"/>
              <a:ea typeface="+mj-ea"/>
              <a:cs typeface="+mj-cs"/>
            </a:endParaRPr>
          </a:p>
          <a:p>
            <a:pPr>
              <a:lnSpc>
                <a:spcPct val="90000"/>
              </a:lnSpc>
            </a:pPr>
            <a:r>
              <a:rPr lang="en-US" sz="2000" dirty="0" smtClean="0">
                <a:solidFill>
                  <a:schemeClr val="bg1"/>
                </a:solidFill>
                <a:latin typeface="Eras Demi ITC" pitchFamily="34" charset="0"/>
                <a:ea typeface="+mj-ea"/>
                <a:cs typeface="+mj-cs"/>
              </a:rPr>
              <a:t>Telephone: Work, home, cell or other</a:t>
            </a:r>
          </a:p>
          <a:p>
            <a:pPr>
              <a:lnSpc>
                <a:spcPct val="90000"/>
              </a:lnSpc>
            </a:pPr>
            <a:r>
              <a:rPr lang="en-US" sz="2000" dirty="0" smtClean="0">
                <a:solidFill>
                  <a:schemeClr val="bg1"/>
                </a:solidFill>
                <a:latin typeface="Eras Demi ITC" pitchFamily="34" charset="0"/>
                <a:ea typeface="+mj-ea"/>
                <a:cs typeface="+mj-cs"/>
              </a:rPr>
              <a:t>Email</a:t>
            </a:r>
          </a:p>
          <a:p>
            <a:pPr>
              <a:lnSpc>
                <a:spcPct val="90000"/>
              </a:lnSpc>
            </a:pPr>
            <a:r>
              <a:rPr lang="en-US" sz="2000" dirty="0" smtClean="0">
                <a:solidFill>
                  <a:schemeClr val="bg1"/>
                </a:solidFill>
                <a:latin typeface="Eras Demi ITC" pitchFamily="34" charset="0"/>
                <a:ea typeface="+mj-ea"/>
                <a:cs typeface="+mj-cs"/>
              </a:rPr>
              <a:t>SMS/Mobile Email</a:t>
            </a:r>
          </a:p>
          <a:p>
            <a:pPr>
              <a:lnSpc>
                <a:spcPct val="90000"/>
              </a:lnSpc>
            </a:pPr>
            <a:endParaRPr lang="en-US" sz="2000" dirty="0" smtClean="0">
              <a:solidFill>
                <a:schemeClr val="bg1"/>
              </a:solidFill>
              <a:latin typeface="Eras Demi ITC" pitchFamily="34" charset="0"/>
              <a:ea typeface="+mj-ea"/>
              <a:cs typeface="+mj-cs"/>
            </a:endParaRPr>
          </a:p>
          <a:p>
            <a:pPr>
              <a:lnSpc>
                <a:spcPct val="90000"/>
              </a:lnSpc>
            </a:pPr>
            <a:endParaRPr lang="en-US" sz="20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Qualification methods are available through Email and Telephone.</a:t>
            </a:r>
          </a:p>
          <a:p>
            <a:pPr marL="0">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Automated Reports are sent to specific individuals, such as supervisors, at any given point during an activation.</a:t>
            </a:r>
          </a:p>
          <a:p>
            <a:pPr>
              <a:lnSpc>
                <a:spcPct val="90000"/>
              </a:lnSpc>
              <a:buNone/>
            </a:pPr>
            <a:endParaRPr lang="en-US" sz="2000" dirty="0" smtClean="0">
              <a:solidFill>
                <a:schemeClr val="bg1"/>
              </a:solidFill>
              <a:latin typeface="Eras Demi ITC" pitchFamily="34" charset="0"/>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143000"/>
          </a:xfrm>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How to find ENS</a:t>
            </a:r>
          </a:p>
        </p:txBody>
      </p:sp>
      <p:pic>
        <p:nvPicPr>
          <p:cNvPr id="2" name="Picture 1"/>
          <p:cNvPicPr>
            <a:picLocks noChangeAspect="1"/>
          </p:cNvPicPr>
          <p:nvPr/>
        </p:nvPicPr>
        <p:blipFill>
          <a:blip r:embed="rId2"/>
          <a:stretch>
            <a:fillRect/>
          </a:stretch>
        </p:blipFill>
        <p:spPr>
          <a:xfrm>
            <a:off x="486177" y="1828800"/>
            <a:ext cx="8229600" cy="3200400"/>
          </a:xfrm>
          <a:prstGeom prst="rect">
            <a:avLst/>
          </a:prstGeom>
        </p:spPr>
      </p:pic>
      <p:sp>
        <p:nvSpPr>
          <p:cNvPr id="8" name="Left Arrow 7"/>
          <p:cNvSpPr/>
          <p:nvPr/>
        </p:nvSpPr>
        <p:spPr>
          <a:xfrm rot="9401382">
            <a:off x="3721946" y="4642894"/>
            <a:ext cx="3094062" cy="193177"/>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3" name="Picture 2"/>
          <p:cNvPicPr>
            <a:picLocks noChangeAspect="1"/>
          </p:cNvPicPr>
          <p:nvPr/>
        </p:nvPicPr>
        <p:blipFill>
          <a:blip r:embed="rId3"/>
          <a:stretch>
            <a:fillRect/>
          </a:stretch>
        </p:blipFill>
        <p:spPr>
          <a:xfrm>
            <a:off x="2324286" y="5181600"/>
            <a:ext cx="1485714" cy="13142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172200" y="3962400"/>
            <a:ext cx="2590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Login Page</a:t>
            </a:r>
          </a:p>
        </p:txBody>
      </p:sp>
      <p:sp>
        <p:nvSpPr>
          <p:cNvPr id="6" name="Content Placeholder 5"/>
          <p:cNvSpPr>
            <a:spLocks noGrp="1"/>
          </p:cNvSpPr>
          <p:nvPr>
            <p:ph sz="half" idx="2"/>
          </p:nvPr>
        </p:nvSpPr>
        <p:spPr>
          <a:xfrm>
            <a:off x="6172200" y="1600200"/>
            <a:ext cx="2514600" cy="2286000"/>
          </a:xfrm>
        </p:spPr>
        <p:txBody>
          <a:bodyPr>
            <a:normAutofit/>
          </a:bodyPr>
          <a:lstStyle/>
          <a:p>
            <a:pPr marL="0" indent="0">
              <a:spcBef>
                <a:spcPts val="2400"/>
              </a:spcBef>
              <a:buNone/>
            </a:pPr>
            <a:r>
              <a:rPr lang="en-US" sz="2000" dirty="0" smtClean="0">
                <a:solidFill>
                  <a:schemeClr val="bg1"/>
                </a:solidFill>
                <a:latin typeface="Eras Demi ITC" pitchFamily="34" charset="0"/>
                <a:ea typeface="+mj-ea"/>
                <a:cs typeface="+mj-cs"/>
              </a:rPr>
              <a:t>This is the login page for ENS. It is the same for all three servers, so before logging in it is important to note  the URL.</a:t>
            </a:r>
          </a:p>
        </p:txBody>
      </p:sp>
      <p:sp>
        <p:nvSpPr>
          <p:cNvPr id="5" name="Down Arrow 4"/>
          <p:cNvSpPr/>
          <p:nvPr/>
        </p:nvSpPr>
        <p:spPr>
          <a:xfrm>
            <a:off x="8077200" y="3276600"/>
            <a:ext cx="342900" cy="685800"/>
          </a:xfrm>
          <a:prstGeom prst="downArrow">
            <a:avLst>
              <a:gd name="adj1" fmla="val 50000"/>
              <a:gd name="adj2" fmla="val 79508"/>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8" name="TextBox 7"/>
          <p:cNvSpPr txBox="1"/>
          <p:nvPr/>
        </p:nvSpPr>
        <p:spPr>
          <a:xfrm>
            <a:off x="6172200" y="4572000"/>
            <a:ext cx="2731826" cy="1323439"/>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Logging into either ENS2 or 3 during unauthorized times will break Datasync.</a:t>
            </a:r>
          </a:p>
        </p:txBody>
      </p:sp>
      <p:pic>
        <p:nvPicPr>
          <p:cNvPr id="7" name="Picture 6"/>
          <p:cNvPicPr>
            <a:picLocks noChangeAspect="1"/>
          </p:cNvPicPr>
          <p:nvPr/>
        </p:nvPicPr>
        <p:blipFill>
          <a:blip r:embed="rId3"/>
          <a:stretch>
            <a:fillRect/>
          </a:stretch>
        </p:blipFill>
        <p:spPr>
          <a:xfrm>
            <a:off x="420285" y="1657752"/>
            <a:ext cx="5675715" cy="4609296"/>
          </a:xfrm>
          <a:prstGeom prst="rect">
            <a:avLst/>
          </a:prstGeom>
        </p:spPr>
      </p:pic>
      <p:sp>
        <p:nvSpPr>
          <p:cNvPr id="9" name="Rectangle 8"/>
          <p:cNvSpPr/>
          <p:nvPr/>
        </p:nvSpPr>
        <p:spPr>
          <a:xfrm>
            <a:off x="6211650" y="4006334"/>
            <a:ext cx="2652073" cy="369332"/>
          </a:xfrm>
          <a:prstGeom prst="rect">
            <a:avLst/>
          </a:prstGeom>
        </p:spPr>
        <p:txBody>
          <a:bodyPr wrap="none">
            <a:spAutoFit/>
          </a:bodyPr>
          <a:lstStyle/>
          <a:p>
            <a:r>
              <a:rPr lang="en-US" dirty="0"/>
              <a:t>https://ens1auth.dhs.gov/</a:t>
            </a:r>
          </a:p>
        </p:txBody>
      </p:sp>
    </p:spTree>
    <p:extLst>
      <p:ext uri="{BB962C8B-B14F-4D97-AF65-F5344CB8AC3E}">
        <p14:creationId xmlns:p14="http://schemas.microsoft.com/office/powerpoint/2010/main" val="2615281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Left Arrow 9"/>
          <p:cNvSpPr/>
          <p:nvPr/>
        </p:nvSpPr>
        <p:spPr>
          <a:xfrm>
            <a:off x="3270000" y="3123074"/>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3" name="Content Placeholder 2"/>
          <p:cNvPicPr>
            <a:picLocks noGrp="1" noChangeAspect="1"/>
          </p:cNvPicPr>
          <p:nvPr>
            <p:ph sz="half" idx="1"/>
          </p:nvPr>
        </p:nvPicPr>
        <p:blipFill>
          <a:blip r:embed="rId2"/>
          <a:stretch>
            <a:fillRect/>
          </a:stretch>
        </p:blipFill>
        <p:spPr>
          <a:xfrm>
            <a:off x="600371" y="2362200"/>
            <a:ext cx="2371429" cy="1680120"/>
          </a:xfrm>
          <a:prstGeom prst="rect">
            <a:avLst/>
          </a:prstGeom>
        </p:spPr>
      </p:pic>
      <p:sp>
        <p:nvSpPr>
          <p:cNvPr id="12" name="Left Arrow 11"/>
          <p:cNvSpPr/>
          <p:nvPr/>
        </p:nvSpPr>
        <p:spPr>
          <a:xfrm>
            <a:off x="3270000" y="5410200"/>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609600" y="5105400"/>
            <a:ext cx="2362200" cy="806687"/>
          </a:xfrm>
          <a:prstGeom prst="rect">
            <a:avLst/>
          </a:prstGeom>
        </p:spPr>
      </p:pic>
      <p:sp>
        <p:nvSpPr>
          <p:cNvPr id="8" name="Rectangle 7"/>
          <p:cNvSpPr/>
          <p:nvPr/>
        </p:nvSpPr>
        <p:spPr>
          <a:xfrm>
            <a:off x="304800" y="950769"/>
            <a:ext cx="8610601" cy="830997"/>
          </a:xfrm>
          <a:prstGeom prst="rect">
            <a:avLst/>
          </a:prstGeom>
          <a:noFill/>
        </p:spPr>
        <p:txBody>
          <a:bodyPr wrap="square" lIns="91440" tIns="45720" rIns="91440" bIns="45720">
            <a:spAutoFit/>
          </a:bodyPr>
          <a:lstStyle/>
          <a:p>
            <a:pPr algn="ctr">
              <a:buNone/>
            </a:pPr>
            <a:r>
              <a:rPr lang="en-US" sz="2400" dirty="0" smtClean="0">
                <a:solidFill>
                  <a:schemeClr val="bg1"/>
                </a:solidFill>
                <a:latin typeface="Eras Bold ITC" pitchFamily="34" charset="0"/>
              </a:rPr>
              <a:t>FEMA users must click on PIV image and all other users must click on “All Other DHS Users” image.</a:t>
            </a:r>
            <a:endParaRPr lang="en-US" sz="2400" dirty="0">
              <a:solidFill>
                <a:schemeClr val="bg1"/>
              </a:solidFill>
              <a:latin typeface="Eras Bold ITC" pitchFamily="34" charset="0"/>
            </a:endParaRPr>
          </a:p>
        </p:txBody>
      </p:sp>
      <p:sp>
        <p:nvSpPr>
          <p:cNvPr id="13" name="TextBox 12"/>
          <p:cNvSpPr txBox="1"/>
          <p:nvPr/>
        </p:nvSpPr>
        <p:spPr>
          <a:xfrm>
            <a:off x="4419600" y="2971800"/>
            <a:ext cx="3733800" cy="646331"/>
          </a:xfrm>
          <a:prstGeom prst="rect">
            <a:avLst/>
          </a:prstGeom>
          <a:noFill/>
        </p:spPr>
        <p:txBody>
          <a:bodyPr wrap="square" rtlCol="0">
            <a:spAutoFit/>
          </a:bodyPr>
          <a:lstStyle/>
          <a:p>
            <a:pPr algn="ctr">
              <a:buNone/>
            </a:pPr>
            <a:r>
              <a:rPr lang="en-US" dirty="0">
                <a:solidFill>
                  <a:schemeClr val="bg1"/>
                </a:solidFill>
                <a:latin typeface="Eras Bold ITC" pitchFamily="34" charset="0"/>
              </a:rPr>
              <a:t>FEMA users must click on PIV </a:t>
            </a:r>
            <a:r>
              <a:rPr lang="en-US" dirty="0" smtClean="0">
                <a:solidFill>
                  <a:schemeClr val="bg1"/>
                </a:solidFill>
                <a:latin typeface="Eras Bold ITC" pitchFamily="34" charset="0"/>
              </a:rPr>
              <a:t>image</a:t>
            </a:r>
            <a:endParaRPr lang="en-US" dirty="0">
              <a:solidFill>
                <a:schemeClr val="bg1"/>
              </a:solidFill>
              <a:latin typeface="Eras Bold ITC" pitchFamily="34" charset="0"/>
            </a:endParaRPr>
          </a:p>
        </p:txBody>
      </p:sp>
      <p:sp>
        <p:nvSpPr>
          <p:cNvPr id="16" name="TextBox 15"/>
          <p:cNvSpPr txBox="1"/>
          <p:nvPr/>
        </p:nvSpPr>
        <p:spPr>
          <a:xfrm>
            <a:off x="4419600" y="5245405"/>
            <a:ext cx="3505200" cy="1200329"/>
          </a:xfrm>
          <a:prstGeom prst="rect">
            <a:avLst/>
          </a:prstGeom>
          <a:noFill/>
        </p:spPr>
        <p:txBody>
          <a:bodyPr wrap="square" rtlCol="0">
            <a:spAutoFit/>
          </a:bodyPr>
          <a:lstStyle/>
          <a:p>
            <a:pPr algn="ctr"/>
            <a:r>
              <a:rPr lang="en-US" dirty="0" smtClean="0">
                <a:solidFill>
                  <a:schemeClr val="bg1"/>
                </a:solidFill>
                <a:latin typeface="Eras Bold ITC" pitchFamily="34" charset="0"/>
              </a:rPr>
              <a:t>All </a:t>
            </a:r>
            <a:r>
              <a:rPr lang="en-US" dirty="0">
                <a:solidFill>
                  <a:schemeClr val="bg1"/>
                </a:solidFill>
                <a:latin typeface="Eras Bold ITC" pitchFamily="34" charset="0"/>
              </a:rPr>
              <a:t>Other DHS </a:t>
            </a:r>
            <a:r>
              <a:rPr lang="en-US" dirty="0" smtClean="0">
                <a:solidFill>
                  <a:schemeClr val="bg1"/>
                </a:solidFill>
                <a:latin typeface="Eras Bold ITC" pitchFamily="34" charset="0"/>
              </a:rPr>
              <a:t>Users</a:t>
            </a:r>
            <a:r>
              <a:rPr lang="en-US" dirty="0">
                <a:solidFill>
                  <a:schemeClr val="bg1"/>
                </a:solidFill>
                <a:latin typeface="Eras Bold ITC" pitchFamily="34" charset="0"/>
              </a:rPr>
              <a:t> </a:t>
            </a:r>
            <a:r>
              <a:rPr lang="en-US" dirty="0" smtClean="0">
                <a:solidFill>
                  <a:schemeClr val="bg1"/>
                </a:solidFill>
                <a:latin typeface="Eras Bold ITC" pitchFamily="34" charset="0"/>
              </a:rPr>
              <a:t>must click on “All Other Users” image</a:t>
            </a:r>
            <a:endParaRPr lang="en-US" dirty="0">
              <a:solidFill>
                <a:schemeClr val="bg1"/>
              </a:solidFill>
              <a:latin typeface="Eras Bold ITC" pitchFamily="34" charset="0"/>
            </a:endParaRPr>
          </a:p>
          <a:p>
            <a:endParaRPr lang="en-US" dirty="0"/>
          </a:p>
        </p:txBody>
      </p:sp>
    </p:spTree>
    <p:extLst>
      <p:ext uri="{BB962C8B-B14F-4D97-AF65-F5344CB8AC3E}">
        <p14:creationId xmlns:p14="http://schemas.microsoft.com/office/powerpoint/2010/main" val="3413786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13" descr="Login.bmp"/>
          <p:cNvPicPr>
            <a:picLocks noGrp="1" noChangeAspect="1"/>
          </p:cNvPicPr>
          <p:nvPr>
            <p:ph sz="half" idx="1"/>
          </p:nvPr>
        </p:nvPicPr>
        <p:blipFill>
          <a:blip r:embed="rId2" cstate="print"/>
          <a:stretch>
            <a:fillRect/>
          </a:stretch>
        </p:blipFill>
        <p:spPr>
          <a:xfrm>
            <a:off x="457200" y="457200"/>
            <a:ext cx="2076450" cy="4800600"/>
          </a:xfrm>
        </p:spPr>
      </p:pic>
      <p:sp>
        <p:nvSpPr>
          <p:cNvPr id="4" name="Content Placeholder 3"/>
          <p:cNvSpPr>
            <a:spLocks noGrp="1"/>
          </p:cNvSpPr>
          <p:nvPr>
            <p:ph sz="half" idx="2"/>
          </p:nvPr>
        </p:nvSpPr>
        <p:spPr>
          <a:xfrm>
            <a:off x="2743200" y="457200"/>
            <a:ext cx="5943600" cy="4800600"/>
          </a:xfrm>
        </p:spPr>
        <p:txBody>
          <a:bodyPr>
            <a:normAutofit lnSpcReduction="10000"/>
          </a:bodyPr>
          <a:lstStyle/>
          <a:p>
            <a:pPr>
              <a:buNone/>
            </a:pPr>
            <a:r>
              <a:rPr lang="en-US" dirty="0" smtClean="0">
                <a:solidFill>
                  <a:schemeClr val="bg1"/>
                </a:solidFill>
                <a:latin typeface="Eras Bold ITC" pitchFamily="34" charset="0"/>
                <a:ea typeface="+mj-ea"/>
                <a:cs typeface="+mj-cs"/>
              </a:rPr>
              <a:t>Only “All Other DHS Users” will see this login screen.  FEMA users will login with PIV.</a:t>
            </a:r>
          </a:p>
          <a:p>
            <a:pPr>
              <a:buNone/>
            </a:pPr>
            <a:endParaRPr lang="en-US" dirty="0" smtClean="0">
              <a:solidFill>
                <a:schemeClr val="bg1"/>
              </a:solidFill>
              <a:latin typeface="Eras Bold ITC" pitchFamily="34" charset="0"/>
              <a:ea typeface="+mj-ea"/>
              <a:cs typeface="+mj-cs"/>
            </a:endParaRPr>
          </a:p>
          <a:p>
            <a:pPr>
              <a:buNone/>
            </a:pPr>
            <a:r>
              <a:rPr lang="en-US" dirty="0" smtClean="0"/>
              <a:t>	</a:t>
            </a:r>
            <a:r>
              <a:rPr lang="en-US" sz="1800" dirty="0" smtClean="0">
                <a:solidFill>
                  <a:schemeClr val="bg1"/>
                </a:solidFill>
                <a:latin typeface="Eras Demi ITC" pitchFamily="34" charset="0"/>
                <a:ea typeface="+mj-ea"/>
                <a:cs typeface="+mj-cs"/>
              </a:rPr>
              <a:t>Login Name: Typically first initial of the first name and entire last name, a number may be included if there is a duplicate.</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Password: Complex password decided by the user.</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Company Name: Agency database you will log in to your company (ex.  DHS, USCIS, CBP, etc.)</a:t>
            </a:r>
            <a:endParaRPr lang="en-US" sz="2000" dirty="0" smtClean="0">
              <a:solidFill>
                <a:schemeClr val="bg1"/>
              </a:solidFill>
              <a:latin typeface="Eras Demi ITC" pitchFamily="34" charset="0"/>
              <a:ea typeface="+mj-ea"/>
              <a:cs typeface="+mj-cs"/>
            </a:endParaRPr>
          </a:p>
        </p:txBody>
      </p:sp>
      <p:sp>
        <p:nvSpPr>
          <p:cNvPr id="6" name="Left Arrow 5"/>
          <p:cNvSpPr/>
          <p:nvPr/>
        </p:nvSpPr>
        <p:spPr>
          <a:xfrm rot="20869730">
            <a:off x="2369498" y="2282950"/>
            <a:ext cx="709367" cy="144847"/>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solidFill>
                <a:prstClr val="black"/>
              </a:solidFill>
            </a:endParaRPr>
          </a:p>
        </p:txBody>
      </p:sp>
      <p:sp>
        <p:nvSpPr>
          <p:cNvPr id="10" name="Left Arrow 9"/>
          <p:cNvSpPr/>
          <p:nvPr/>
        </p:nvSpPr>
        <p:spPr>
          <a:xfrm rot="1222347">
            <a:off x="2368726" y="3078347"/>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solidFill>
                <a:prstClr val="black"/>
              </a:solidFill>
            </a:endParaRPr>
          </a:p>
        </p:txBody>
      </p:sp>
      <p:sp>
        <p:nvSpPr>
          <p:cNvPr id="11" name="Left Arrow 10"/>
          <p:cNvSpPr/>
          <p:nvPr/>
        </p:nvSpPr>
        <p:spPr>
          <a:xfrm rot="2280381">
            <a:off x="2242055" y="3903360"/>
            <a:ext cx="849889" cy="149956"/>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solidFill>
                <a:prstClr val="black"/>
              </a:solidFill>
            </a:endParaRPr>
          </a:p>
        </p:txBody>
      </p:sp>
      <p:sp>
        <p:nvSpPr>
          <p:cNvPr id="15" name="TextBox 14"/>
          <p:cNvSpPr txBox="1"/>
          <p:nvPr/>
        </p:nvSpPr>
        <p:spPr>
          <a:xfrm>
            <a:off x="457200" y="6183868"/>
            <a:ext cx="8229600" cy="369332"/>
          </a:xfrm>
          <a:prstGeom prst="rect">
            <a:avLst/>
          </a:prstGeom>
          <a:noFill/>
        </p:spPr>
        <p:txBody>
          <a:bodyPr wrap="square" rtlCol="0">
            <a:spAutoFit/>
          </a:bodyPr>
          <a:lstStyle/>
          <a:p>
            <a:pPr algn="ctr"/>
            <a:r>
              <a:rPr lang="en-US" i="1" dirty="0" smtClean="0">
                <a:solidFill>
                  <a:prstClr val="white"/>
                </a:solidFill>
                <a:latin typeface="Eras Demi ITC" pitchFamily="34" charset="0"/>
              </a:rPr>
              <a:t>Note: Login credentials will not work the same for all companies.</a:t>
            </a:r>
            <a:r>
              <a:rPr lang="en-US" i="1" dirty="0" smtClean="0">
                <a:solidFill>
                  <a:prstClr val="black"/>
                </a:solidFill>
              </a:rPr>
              <a:t> </a:t>
            </a:r>
            <a:endParaRPr lang="en-US" i="1" dirty="0">
              <a:solidFill>
                <a:prstClr val="black"/>
              </a:solidFill>
            </a:endParaRPr>
          </a:p>
        </p:txBody>
      </p:sp>
    </p:spTree>
    <p:extLst>
      <p:ext uri="{BB962C8B-B14F-4D97-AF65-F5344CB8AC3E}">
        <p14:creationId xmlns:p14="http://schemas.microsoft.com/office/powerpoint/2010/main" val="2020999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1"/>
            <a:ext cx="8229600" cy="761999"/>
          </a:xfrm>
        </p:spPr>
        <p:txBody>
          <a:bodyPr>
            <a:normAutofit/>
          </a:bodyPr>
          <a:lstStyle/>
          <a:p>
            <a:pPr marL="0">
              <a:buNone/>
            </a:pPr>
            <a:r>
              <a:rPr lang="en-US" sz="2000" dirty="0" smtClean="0">
                <a:solidFill>
                  <a:schemeClr val="bg1"/>
                </a:solidFill>
                <a:latin typeface="Eras Demi ITC" pitchFamily="34" charset="0"/>
                <a:ea typeface="+mj-ea"/>
                <a:cs typeface="+mj-cs"/>
              </a:rPr>
              <a:t>Roster users are the very basic users. They only have access to their own contact information and nothing more. </a:t>
            </a:r>
          </a:p>
        </p:txBody>
      </p:sp>
      <p:sp>
        <p:nvSpPr>
          <p:cNvPr id="5" name="TextBox 4"/>
          <p:cNvSpPr txBox="1"/>
          <p:nvPr/>
        </p:nvSpPr>
        <p:spPr>
          <a:xfrm>
            <a:off x="6629400" y="2286000"/>
            <a:ext cx="2049900" cy="4093428"/>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Once a roster user is entered into the system the most they can make changes to is their name, location, or devices. All other information is handled by the POCs.</a:t>
            </a:r>
          </a:p>
        </p:txBody>
      </p:sp>
      <p:sp>
        <p:nvSpPr>
          <p:cNvPr id="7" name="Title 3"/>
          <p:cNvSpPr>
            <a:spLocks noGrp="1"/>
          </p:cNvSpPr>
          <p:nvPr>
            <p:ph type="title"/>
          </p:nvPr>
        </p:nvSpPr>
        <p:spPr>
          <a:xfrm>
            <a:off x="457200" y="274638"/>
            <a:ext cx="8229600" cy="1143000"/>
          </a:xfrm>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Roster Users</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227" y="2445032"/>
            <a:ext cx="6252082" cy="3775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1063</TotalTime>
  <Words>1438</Words>
  <Application>Microsoft Office PowerPoint</Application>
  <PresentationFormat>On-screen Show (4:3)</PresentationFormat>
  <Paragraphs>145</Paragraphs>
  <Slides>19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Eras Bold ITC</vt:lpstr>
      <vt:lpstr>Eras Demi ITC</vt:lpstr>
      <vt:lpstr>Wingdings</vt:lpstr>
      <vt:lpstr>Office Theme</vt:lpstr>
      <vt:lpstr>The FEMA Operations Center Presents:</vt:lpstr>
      <vt:lpstr>PowerPoint Presentation</vt:lpstr>
      <vt:lpstr>Expectations from this presentation</vt:lpstr>
      <vt:lpstr>ENS Capabilities</vt:lpstr>
      <vt:lpstr>How to find ENS</vt:lpstr>
      <vt:lpstr>Login Page</vt:lpstr>
      <vt:lpstr>PowerPoint Presentation</vt:lpstr>
      <vt:lpstr>PowerPoint Presentation</vt:lpstr>
      <vt:lpstr>Roster Users</vt:lpstr>
      <vt:lpstr>Contact information</vt:lpstr>
      <vt:lpstr>PowerPoint Presentation</vt:lpstr>
      <vt:lpstr>PowerPoint Presentation</vt:lpstr>
      <vt:lpstr>PowerPoint Presentation</vt:lpstr>
      <vt:lpstr>PowerPoint Presentation</vt:lpstr>
      <vt:lpstr>PowerPoint Presentation</vt:lpstr>
      <vt:lpstr>How to respond</vt:lpstr>
      <vt:lpstr>PowerPoint Presentation</vt:lpstr>
      <vt:lpstr>Additional resources</vt:lpstr>
      <vt:lpstr>PowerPoint Presentation</vt:lpstr>
    </vt:vector>
  </TitlesOfParts>
  <Company>FEMA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FEMA Operations Center Presents:</dc:title>
  <dc:creator>Dave Heyman</dc:creator>
  <cp:lastModifiedBy>Stadler III, William</cp:lastModifiedBy>
  <cp:revision>87</cp:revision>
  <dcterms:created xsi:type="dcterms:W3CDTF">2011-09-15T15:00:30Z</dcterms:created>
  <dcterms:modified xsi:type="dcterms:W3CDTF">2017-04-10T15:04:12Z</dcterms:modified>
</cp:coreProperties>
</file>