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50"/>
  </p:notesMasterIdLst>
  <p:handoutMasterIdLst>
    <p:handoutMasterId r:id="rId51"/>
  </p:handoutMasterIdLst>
  <p:sldIdLst>
    <p:sldId id="267" r:id="rId5"/>
    <p:sldId id="307" r:id="rId6"/>
    <p:sldId id="273" r:id="rId7"/>
    <p:sldId id="269" r:id="rId8"/>
    <p:sldId id="271" r:id="rId9"/>
    <p:sldId id="268" r:id="rId10"/>
    <p:sldId id="318" r:id="rId11"/>
    <p:sldId id="331" r:id="rId12"/>
    <p:sldId id="332" r:id="rId13"/>
    <p:sldId id="333" r:id="rId14"/>
    <p:sldId id="334" r:id="rId15"/>
    <p:sldId id="335" r:id="rId16"/>
    <p:sldId id="306" r:id="rId17"/>
    <p:sldId id="305" r:id="rId18"/>
    <p:sldId id="329" r:id="rId19"/>
    <p:sldId id="330" r:id="rId20"/>
    <p:sldId id="317" r:id="rId21"/>
    <p:sldId id="321" r:id="rId22"/>
    <p:sldId id="336" r:id="rId23"/>
    <p:sldId id="337" r:id="rId24"/>
    <p:sldId id="322" r:id="rId25"/>
    <p:sldId id="323" r:id="rId26"/>
    <p:sldId id="363" r:id="rId27"/>
    <p:sldId id="347" r:id="rId28"/>
    <p:sldId id="327" r:id="rId29"/>
    <p:sldId id="325" r:id="rId30"/>
    <p:sldId id="326" r:id="rId31"/>
    <p:sldId id="289" r:id="rId32"/>
    <p:sldId id="324" r:id="rId33"/>
    <p:sldId id="274" r:id="rId34"/>
    <p:sldId id="275" r:id="rId35"/>
    <p:sldId id="276" r:id="rId36"/>
    <p:sldId id="328" r:id="rId37"/>
    <p:sldId id="290" r:id="rId38"/>
    <p:sldId id="291" r:id="rId39"/>
    <p:sldId id="292" r:id="rId40"/>
    <p:sldId id="294" r:id="rId41"/>
    <p:sldId id="364" r:id="rId42"/>
    <p:sldId id="295" r:id="rId43"/>
    <p:sldId id="296" r:id="rId44"/>
    <p:sldId id="297" r:id="rId45"/>
    <p:sldId id="298" r:id="rId46"/>
    <p:sldId id="301" r:id="rId47"/>
    <p:sldId id="302" r:id="rId48"/>
    <p:sldId id="303" r:id="rId49"/>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8B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42" autoAdjust="0"/>
    <p:restoredTop sz="90647" autoAdjust="0"/>
  </p:normalViewPr>
  <p:slideViewPr>
    <p:cSldViewPr>
      <p:cViewPr>
        <p:scale>
          <a:sx n="57" d="100"/>
          <a:sy n="57" d="100"/>
        </p:scale>
        <p:origin x="-1734" y="-75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3" y="0"/>
            <a:ext cx="3077739" cy="469424"/>
          </a:xfrm>
          <a:prstGeom prst="rect">
            <a:avLst/>
          </a:prstGeom>
        </p:spPr>
        <p:txBody>
          <a:bodyPr vert="horz" lIns="94229" tIns="47114" rIns="94229" bIns="47114" rtlCol="0"/>
          <a:lstStyle>
            <a:lvl1pPr algn="r">
              <a:defRPr sz="1200"/>
            </a:lvl1pPr>
          </a:lstStyle>
          <a:p>
            <a:fld id="{C7697885-3B2D-484F-A5E5-923DD52288FE}" type="datetimeFigureOut">
              <a:rPr lang="en-US" smtClean="0"/>
              <a:t>2/21/2018</a:t>
            </a:fld>
            <a:endParaRPr lang="en-US"/>
          </a:p>
        </p:txBody>
      </p:sp>
      <p:sp>
        <p:nvSpPr>
          <p:cNvPr id="4" name="Footer Placeholder 3"/>
          <p:cNvSpPr>
            <a:spLocks noGrp="1"/>
          </p:cNvSpPr>
          <p:nvPr>
            <p:ph type="ftr" sz="quarter" idx="2"/>
          </p:nvPr>
        </p:nvSpPr>
        <p:spPr>
          <a:xfrm>
            <a:off x="1"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3" y="8917422"/>
            <a:ext cx="3077739" cy="469424"/>
          </a:xfrm>
          <a:prstGeom prst="rect">
            <a:avLst/>
          </a:prstGeom>
        </p:spPr>
        <p:txBody>
          <a:bodyPr vert="horz" lIns="94229" tIns="47114" rIns="94229" bIns="47114" rtlCol="0" anchor="b"/>
          <a:lstStyle>
            <a:lvl1pPr algn="r">
              <a:defRPr sz="1200"/>
            </a:lvl1pPr>
          </a:lstStyle>
          <a:p>
            <a:fld id="{234760C1-58A8-4418-AA30-97BB8BDCE32D}" type="slidenum">
              <a:rPr lang="en-US" smtClean="0"/>
              <a:t>‹#›</a:t>
            </a:fld>
            <a:endParaRPr lang="en-US"/>
          </a:p>
        </p:txBody>
      </p:sp>
    </p:spTree>
    <p:extLst>
      <p:ext uri="{BB962C8B-B14F-4D97-AF65-F5344CB8AC3E}">
        <p14:creationId xmlns:p14="http://schemas.microsoft.com/office/powerpoint/2010/main" val="24643406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3" y="0"/>
            <a:ext cx="3077739" cy="469424"/>
          </a:xfrm>
          <a:prstGeom prst="rect">
            <a:avLst/>
          </a:prstGeom>
        </p:spPr>
        <p:txBody>
          <a:bodyPr vert="horz" lIns="94229" tIns="47114" rIns="94229" bIns="47114" rtlCol="0"/>
          <a:lstStyle>
            <a:lvl1pPr algn="r">
              <a:defRPr sz="1200"/>
            </a:lvl1pPr>
          </a:lstStyle>
          <a:p>
            <a:fld id="{EDE43DEC-F7A7-4D6C-88CE-C0ABB4E292CE}" type="datetimeFigureOut">
              <a:rPr lang="en-US" smtClean="0"/>
              <a:pPr/>
              <a:t>2/21/2018</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2"/>
            <a:ext cx="3077739" cy="469424"/>
          </a:xfrm>
          <a:prstGeom prst="rect">
            <a:avLst/>
          </a:prstGeom>
        </p:spPr>
        <p:txBody>
          <a:bodyPr vert="horz" lIns="94229" tIns="47114" rIns="94229" bIns="47114" rtlCol="0" anchor="b"/>
          <a:lstStyle>
            <a:lvl1pPr algn="r">
              <a:defRPr sz="1200"/>
            </a:lvl1pPr>
          </a:lstStyle>
          <a:p>
            <a:fld id="{B7869D54-1F6C-4F21-AE27-B8663E5FEF3A}" type="slidenum">
              <a:rPr lang="en-US" smtClean="0"/>
              <a:pPr/>
              <a:t>‹#›</a:t>
            </a:fld>
            <a:endParaRPr lang="en-US"/>
          </a:p>
        </p:txBody>
      </p:sp>
    </p:spTree>
    <p:extLst>
      <p:ext uri="{BB962C8B-B14F-4D97-AF65-F5344CB8AC3E}">
        <p14:creationId xmlns:p14="http://schemas.microsoft.com/office/powerpoint/2010/main" val="2913435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869D54-1F6C-4F21-AE27-B8663E5FEF3A}" type="slidenum">
              <a:rPr lang="en-US" smtClean="0"/>
              <a:pPr/>
              <a:t>1</a:t>
            </a:fld>
            <a:endParaRPr lang="en-US"/>
          </a:p>
        </p:txBody>
      </p:sp>
    </p:spTree>
    <p:extLst>
      <p:ext uri="{BB962C8B-B14F-4D97-AF65-F5344CB8AC3E}">
        <p14:creationId xmlns:p14="http://schemas.microsoft.com/office/powerpoint/2010/main" val="3647521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Talking Points:</a:t>
            </a:r>
          </a:p>
          <a:p>
            <a:pPr marL="176679" indent="-176679">
              <a:buFont typeface="Arial" pitchFamily="34" charset="0"/>
              <a:buChar char="•"/>
            </a:pPr>
            <a:r>
              <a:rPr lang="en-US" dirty="0"/>
              <a:t>There are four ways to transform Passable language to Powerful language. They are:</a:t>
            </a:r>
          </a:p>
          <a:p>
            <a:pPr marL="706717" lvl="1" indent="-235572">
              <a:buFont typeface="+mj-lt"/>
              <a:buAutoNum type="arabicPeriod"/>
            </a:pPr>
            <a:r>
              <a:rPr lang="en-US" dirty="0"/>
              <a:t>State what you will do.</a:t>
            </a:r>
          </a:p>
          <a:p>
            <a:pPr marL="706717" lvl="1" indent="-235572">
              <a:buFont typeface="+mj-lt"/>
              <a:buAutoNum type="arabicPeriod"/>
            </a:pPr>
            <a:r>
              <a:rPr lang="en-US" dirty="0"/>
              <a:t>Provide clarity when you can.</a:t>
            </a:r>
          </a:p>
          <a:p>
            <a:pPr marL="706717" lvl="1" indent="-235572">
              <a:buFont typeface="+mj-lt"/>
              <a:buAutoNum type="arabicPeriod"/>
            </a:pPr>
            <a:r>
              <a:rPr lang="en-US" dirty="0"/>
              <a:t>Use words to communicate your knowledge/experience.</a:t>
            </a:r>
          </a:p>
          <a:p>
            <a:pPr marL="706717" lvl="1" indent="-235572">
              <a:buFont typeface="+mj-lt"/>
              <a:buAutoNum type="arabicPeriod"/>
            </a:pPr>
            <a:r>
              <a:rPr lang="en-US" dirty="0"/>
              <a:t>Customize your response.</a:t>
            </a:r>
          </a:p>
          <a:p>
            <a:pPr marL="176679" indent="-176679">
              <a:buFont typeface="Arial" pitchFamily="34" charset="0"/>
              <a:buChar char="•"/>
            </a:pPr>
            <a:r>
              <a:rPr lang="en-US" dirty="0"/>
              <a:t>Let’s explore each in more depth.</a:t>
            </a:r>
          </a:p>
        </p:txBody>
      </p:sp>
      <p:sp>
        <p:nvSpPr>
          <p:cNvPr id="4" name="Slide Number Placeholder 3"/>
          <p:cNvSpPr>
            <a:spLocks noGrp="1"/>
          </p:cNvSpPr>
          <p:nvPr>
            <p:ph type="sldNum" sz="quarter" idx="10"/>
          </p:nvPr>
        </p:nvSpPr>
        <p:spPr/>
        <p:txBody>
          <a:bodyPr/>
          <a:lstStyle/>
          <a:p>
            <a:pPr>
              <a:defRPr/>
            </a:pPr>
            <a:fld id="{5D2FFF36-4D90-4962-BA59-04C7D6EE9D47}" type="slidenum">
              <a:rPr lang="en-US" smtClean="0"/>
              <a:pPr>
                <a:defRPr/>
              </a:pPr>
              <a:t>13</a:t>
            </a:fld>
            <a:endParaRPr lang="en-US" dirty="0"/>
          </a:p>
        </p:txBody>
      </p:sp>
      <p:sp>
        <p:nvSpPr>
          <p:cNvPr id="5" name="Footer Placeholder 4"/>
          <p:cNvSpPr>
            <a:spLocks noGrp="1"/>
          </p:cNvSpPr>
          <p:nvPr>
            <p:ph type="ftr" sz="quarter" idx="11"/>
          </p:nvPr>
        </p:nvSpPr>
        <p:spPr/>
        <p:txBody>
          <a:bodyPr/>
          <a:lstStyle/>
          <a:p>
            <a:pPr>
              <a:defRPr/>
            </a:pPr>
            <a:r>
              <a:rPr lang="en-US" dirty="0" smtClean="0"/>
              <a:t>© 2012 Press Ganey Associates, Inc.</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1" dirty="0"/>
              <a:t>Talking Points:</a:t>
            </a:r>
          </a:p>
          <a:p>
            <a:pPr marL="176679" indent="-176679">
              <a:buFont typeface="Arial" pitchFamily="34" charset="0"/>
              <a:buChar char="•"/>
            </a:pPr>
            <a:r>
              <a:rPr lang="en-US" dirty="0"/>
              <a:t>Let’s get a sense of your perceptions of Passable vs. Powerful. We’ll go through these phrases one by one.</a:t>
            </a:r>
          </a:p>
          <a:p>
            <a:pPr marL="647824" lvl="1" indent="-176679">
              <a:buFont typeface="Arial" pitchFamily="34" charset="0"/>
              <a:buChar char="•"/>
            </a:pPr>
            <a:r>
              <a:rPr lang="en-US" dirty="0"/>
              <a:t>I hope: Passable or Powerful? </a:t>
            </a:r>
          </a:p>
          <a:p>
            <a:r>
              <a:rPr lang="en-US" b="1" i="1" dirty="0"/>
              <a:t>Click to animate phrase.</a:t>
            </a:r>
            <a:endParaRPr lang="en-US" dirty="0"/>
          </a:p>
          <a:p>
            <a:pPr marL="647824" lvl="1" indent="-176679">
              <a:buFont typeface="Arial" pitchFamily="34" charset="0"/>
              <a:buChar char="•"/>
            </a:pPr>
            <a:r>
              <a:rPr lang="en-US" dirty="0"/>
              <a:t>I might: Passable or Powerful? </a:t>
            </a:r>
          </a:p>
          <a:p>
            <a:r>
              <a:rPr lang="en-US" b="1" i="1" dirty="0"/>
              <a:t>Click to animate phrase.</a:t>
            </a:r>
            <a:endParaRPr lang="en-US" dirty="0"/>
          </a:p>
          <a:p>
            <a:pPr marL="647824" lvl="1" indent="-176679">
              <a:buFont typeface="Arial" pitchFamily="34" charset="0"/>
              <a:buChar char="•"/>
            </a:pPr>
            <a:r>
              <a:rPr lang="en-US" dirty="0"/>
              <a:t>Let me see: Passable or Powerful? </a:t>
            </a:r>
          </a:p>
          <a:p>
            <a:r>
              <a:rPr lang="en-US" b="1" i="1" dirty="0"/>
              <a:t>Click to animate phrase.</a:t>
            </a:r>
            <a:endParaRPr lang="en-US" dirty="0"/>
          </a:p>
          <a:p>
            <a:pPr marL="647824" lvl="1" indent="-176679">
              <a:buFont typeface="Arial" pitchFamily="34" charset="0"/>
              <a:buChar char="•"/>
            </a:pPr>
            <a:r>
              <a:rPr lang="en-US" dirty="0"/>
              <a:t>I know: Passable or Powerful? </a:t>
            </a:r>
          </a:p>
          <a:p>
            <a:r>
              <a:rPr lang="en-US" b="1" i="1" dirty="0"/>
              <a:t>Click to animate phrase.</a:t>
            </a:r>
            <a:endParaRPr lang="en-US" dirty="0"/>
          </a:p>
          <a:p>
            <a:pPr marL="1118968" lvl="2" indent="-176679">
              <a:buFont typeface="Arial" pitchFamily="34" charset="0"/>
              <a:buChar char="•"/>
            </a:pPr>
            <a:r>
              <a:rPr lang="en-US" dirty="0"/>
              <a:t>Does anyone know when it’s bad to start a sentence with “I know?”</a:t>
            </a:r>
          </a:p>
          <a:p>
            <a:pPr marL="1590113" lvl="3" indent="-176679">
              <a:buFont typeface="Arial" pitchFamily="34" charset="0"/>
              <a:buChar char="•"/>
            </a:pPr>
            <a:r>
              <a:rPr lang="en-US" dirty="0"/>
              <a:t>Answer: “I know how you feel.”</a:t>
            </a:r>
          </a:p>
          <a:p>
            <a:pPr marL="647824" lvl="1" indent="-176679">
              <a:buFont typeface="Arial" pitchFamily="34" charset="0"/>
              <a:buChar char="•"/>
            </a:pPr>
            <a:r>
              <a:rPr lang="en-US" dirty="0"/>
              <a:t>Let me make sure I understand: Passable or Powerful? </a:t>
            </a:r>
          </a:p>
          <a:p>
            <a:r>
              <a:rPr lang="en-US" b="1" i="1" dirty="0"/>
              <a:t>Click to animate phrase.</a:t>
            </a:r>
            <a:endParaRPr lang="en-US" dirty="0"/>
          </a:p>
          <a:p>
            <a:pPr marL="647824" lvl="1" indent="-176679">
              <a:buFont typeface="Arial" pitchFamily="34" charset="0"/>
              <a:buChar char="•"/>
            </a:pPr>
            <a:r>
              <a:rPr lang="en-US" dirty="0"/>
              <a:t>In my experience: Passable or Powerful? </a:t>
            </a:r>
          </a:p>
          <a:p>
            <a:r>
              <a:rPr lang="en-US" b="1" i="1" dirty="0"/>
              <a:t>Click to animate phrase.</a:t>
            </a:r>
            <a:endParaRPr lang="en-US" dirty="0"/>
          </a:p>
          <a:p>
            <a:pPr marL="647824" lvl="1" indent="-176679">
              <a:buFont typeface="Arial" pitchFamily="34" charset="0"/>
              <a:buChar char="•"/>
            </a:pPr>
            <a:r>
              <a:rPr lang="en-US" dirty="0"/>
              <a:t>I will check on that: Passable or Powerful?</a:t>
            </a:r>
          </a:p>
          <a:p>
            <a:r>
              <a:rPr lang="en-US" b="1" i="1" dirty="0"/>
              <a:t>Click to animate phrase.</a:t>
            </a:r>
            <a:endParaRPr lang="en-US" dirty="0"/>
          </a:p>
          <a:p>
            <a:pPr marL="647824" lvl="1" indent="-176679">
              <a:buFont typeface="Arial" pitchFamily="34" charset="0"/>
              <a:buChar char="•"/>
            </a:pPr>
            <a:r>
              <a:rPr lang="en-US" dirty="0"/>
              <a:t>You’re welcome: Passable or Powerful?</a:t>
            </a:r>
          </a:p>
          <a:p>
            <a:r>
              <a:rPr lang="en-US" b="1" i="1" dirty="0"/>
              <a:t>Click to animate phrase.</a:t>
            </a:r>
            <a:endParaRPr lang="en-US" dirty="0"/>
          </a:p>
          <a:p>
            <a:pPr marL="647824" lvl="1" indent="-176679">
              <a:buFont typeface="Arial" pitchFamily="34" charset="0"/>
              <a:buChar char="•"/>
            </a:pPr>
            <a:r>
              <a:rPr lang="en-US" dirty="0"/>
              <a:t>It’s my pleasure: Passable or Powerful? </a:t>
            </a:r>
          </a:p>
          <a:p>
            <a:r>
              <a:rPr lang="en-US" b="1" i="1" dirty="0"/>
              <a:t>Click to animate phrase.</a:t>
            </a:r>
            <a:endParaRPr lang="en-US" dirty="0"/>
          </a:p>
        </p:txBody>
      </p:sp>
      <p:sp>
        <p:nvSpPr>
          <p:cNvPr id="4" name="Slide Number Placeholder 3"/>
          <p:cNvSpPr>
            <a:spLocks noGrp="1"/>
          </p:cNvSpPr>
          <p:nvPr>
            <p:ph type="sldNum" sz="quarter" idx="10"/>
          </p:nvPr>
        </p:nvSpPr>
        <p:spPr/>
        <p:txBody>
          <a:bodyPr/>
          <a:lstStyle/>
          <a:p>
            <a:pPr>
              <a:defRPr/>
            </a:pPr>
            <a:fld id="{5D2FFF36-4D90-4962-BA59-04C7D6EE9D47}" type="slidenum">
              <a:rPr lang="en-US" smtClean="0"/>
              <a:pPr>
                <a:defRPr/>
              </a:pPr>
              <a:t>14</a:t>
            </a:fld>
            <a:endParaRPr lang="en-US" dirty="0"/>
          </a:p>
        </p:txBody>
      </p:sp>
      <p:sp>
        <p:nvSpPr>
          <p:cNvPr id="5" name="Footer Placeholder 4"/>
          <p:cNvSpPr>
            <a:spLocks noGrp="1"/>
          </p:cNvSpPr>
          <p:nvPr>
            <p:ph type="ftr" sz="quarter" idx="11"/>
          </p:nvPr>
        </p:nvSpPr>
        <p:spPr/>
        <p:txBody>
          <a:bodyPr/>
          <a:lstStyle/>
          <a:p>
            <a:pPr>
              <a:defRPr/>
            </a:pPr>
            <a:r>
              <a:rPr lang="en-US" dirty="0" smtClean="0"/>
              <a:t>© 2012 Press Ganey Associates, Inc.</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a:t>
            </a:r>
          </a:p>
          <a:p>
            <a:pPr marL="176679" indent="-176679">
              <a:buFont typeface="Arial" pitchFamily="34" charset="0"/>
              <a:buChar char="•"/>
            </a:pPr>
            <a:r>
              <a:rPr lang="en-US" dirty="0"/>
              <a:t>We’ve been focusing on the spoken word, but let’s not forget about the important role that body language plays in communication. Think about your body language and whether it expresses Unacceptable, Passable, or Powerful language. </a:t>
            </a:r>
          </a:p>
          <a:p>
            <a:pPr marL="176679" indent="-176679">
              <a:buFont typeface="Arial" pitchFamily="34" charset="0"/>
              <a:buChar char="•"/>
            </a:pPr>
            <a:r>
              <a:rPr lang="en-US" dirty="0"/>
              <a:t>Start with your </a:t>
            </a:r>
            <a:r>
              <a:rPr lang="en-US" b="1" dirty="0"/>
              <a:t>EYES. </a:t>
            </a:r>
            <a:r>
              <a:rPr lang="en-US" dirty="0"/>
              <a:t>What emotions do your eyes express? Look at this nurse – what do her eyes “say?”</a:t>
            </a:r>
          </a:p>
          <a:p>
            <a:pPr marL="176679" indent="-176679">
              <a:buFont typeface="Arial" pitchFamily="34" charset="0"/>
              <a:buChar char="•"/>
            </a:pPr>
            <a:r>
              <a:rPr lang="en-US" dirty="0"/>
              <a:t>Next, think about your </a:t>
            </a:r>
            <a:r>
              <a:rPr lang="en-US" b="1" dirty="0"/>
              <a:t>MOUTH</a:t>
            </a:r>
            <a:r>
              <a:rPr lang="en-US" dirty="0"/>
              <a:t>. What nonverbal messages does your mouth deliver? This nurse is smiling. What could that mean?</a:t>
            </a:r>
          </a:p>
          <a:p>
            <a:pPr marL="176679" indent="-176679">
              <a:buFont typeface="Arial" pitchFamily="34" charset="0"/>
              <a:buChar char="•"/>
            </a:pPr>
            <a:r>
              <a:rPr lang="en-US" b="1" dirty="0"/>
              <a:t>BODY</a:t>
            </a:r>
            <a:r>
              <a:rPr lang="en-US" dirty="0"/>
              <a:t>. What does your body position say to your resident? If this nurse was facing away from the resident, would she be conveying the same message?</a:t>
            </a:r>
          </a:p>
          <a:p>
            <a:pPr marL="176679" indent="-176679">
              <a:buFont typeface="Arial" pitchFamily="34" charset="0"/>
              <a:buChar char="•"/>
            </a:pPr>
            <a:r>
              <a:rPr lang="en-US" b="1" dirty="0"/>
              <a:t>LIMBS</a:t>
            </a:r>
            <a:r>
              <a:rPr lang="en-US" dirty="0"/>
              <a:t>. What do your limbs convey? This nurse’s touch on the resident’s arm expresses what?</a:t>
            </a:r>
          </a:p>
          <a:p>
            <a:pPr marL="176679" indent="-176679">
              <a:buFont typeface="Arial" pitchFamily="34" charset="0"/>
              <a:buChar char="•"/>
            </a:pPr>
            <a:r>
              <a:rPr lang="en-US" dirty="0"/>
              <a:t>Add up all of the messages that your eyes, mouth, limbs, and body convey. The total package is what counts. In other words, if you’re making eye contact, but frowning and crossing your arms defensively, are you communicating a powerful message? Probably not.</a:t>
            </a:r>
          </a:p>
        </p:txBody>
      </p:sp>
      <p:sp>
        <p:nvSpPr>
          <p:cNvPr id="4" name="Slide Number Placeholder 3"/>
          <p:cNvSpPr>
            <a:spLocks noGrp="1"/>
          </p:cNvSpPr>
          <p:nvPr>
            <p:ph type="sldNum" sz="quarter" idx="10"/>
          </p:nvPr>
        </p:nvSpPr>
        <p:spPr/>
        <p:txBody>
          <a:bodyPr/>
          <a:lstStyle/>
          <a:p>
            <a:pPr>
              <a:defRPr/>
            </a:pPr>
            <a:fld id="{5D2FFF36-4D90-4962-BA59-04C7D6EE9D47}" type="slidenum">
              <a:rPr lang="en-US" smtClean="0"/>
              <a:pPr>
                <a:defRPr/>
              </a:pPr>
              <a:t>19</a:t>
            </a:fld>
            <a:endParaRPr lang="en-US" dirty="0"/>
          </a:p>
        </p:txBody>
      </p:sp>
      <p:sp>
        <p:nvSpPr>
          <p:cNvPr id="5" name="Footer Placeholder 4"/>
          <p:cNvSpPr>
            <a:spLocks noGrp="1"/>
          </p:cNvSpPr>
          <p:nvPr>
            <p:ph type="ftr" sz="quarter" idx="11"/>
          </p:nvPr>
        </p:nvSpPr>
        <p:spPr/>
        <p:txBody>
          <a:bodyPr/>
          <a:lstStyle/>
          <a:p>
            <a:pPr>
              <a:defRPr/>
            </a:pPr>
            <a:r>
              <a:rPr lang="en-US" dirty="0" smtClean="0"/>
              <a:t>© 2012 Press Ganey Associates, Inc.</a:t>
            </a:r>
            <a:endParaRPr lang="en-US" dirty="0"/>
          </a:p>
        </p:txBody>
      </p:sp>
    </p:spTree>
    <p:extLst>
      <p:ext uri="{BB962C8B-B14F-4D97-AF65-F5344CB8AC3E}">
        <p14:creationId xmlns:p14="http://schemas.microsoft.com/office/powerpoint/2010/main" val="2642411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a:t>Talking Points:</a:t>
            </a:r>
          </a:p>
          <a:p>
            <a:pPr marL="176679" indent="-176679">
              <a:buFont typeface="Arial" pitchFamily="34" charset="0"/>
              <a:buChar char="•"/>
            </a:pPr>
            <a:r>
              <a:rPr lang="en-US" dirty="0"/>
              <a:t>As I demonstrate some body language practices with you, please respond by telling me where it falls on the body language spectrum. Is it Unacceptable, Passable, or Powerful? I will say the same thing each time to ensure that you focus on my body language.</a:t>
            </a:r>
          </a:p>
          <a:p>
            <a:pPr marL="647824" lvl="1" indent="-176679">
              <a:buFont typeface="Arial" pitchFamily="34" charset="0"/>
              <a:buChar char="•"/>
            </a:pPr>
            <a:r>
              <a:rPr lang="en-US" dirty="0"/>
              <a:t>“The first few questions are about how comfortable you are here.” </a:t>
            </a:r>
            <a:r>
              <a:rPr lang="en-US" i="1" dirty="0"/>
              <a:t>(warm smile)</a:t>
            </a:r>
            <a:endParaRPr lang="en-US" dirty="0"/>
          </a:p>
          <a:p>
            <a:r>
              <a:rPr lang="en-US" b="1" i="1" dirty="0"/>
              <a:t>Allow for response.</a:t>
            </a:r>
            <a:endParaRPr lang="en-US" dirty="0"/>
          </a:p>
          <a:p>
            <a:pPr marL="647824" lvl="1" indent="-176679">
              <a:buFont typeface="Arial" pitchFamily="34" charset="0"/>
              <a:buChar char="•"/>
            </a:pPr>
            <a:r>
              <a:rPr lang="en-US" dirty="0"/>
              <a:t>“The first few questions are about how comfortable you are here.” </a:t>
            </a:r>
            <a:r>
              <a:rPr lang="en-US" i="1" dirty="0"/>
              <a:t>(no smile)</a:t>
            </a:r>
            <a:endParaRPr lang="en-US" dirty="0"/>
          </a:p>
          <a:p>
            <a:r>
              <a:rPr lang="en-US" b="1" i="1" dirty="0"/>
              <a:t>Allow for response.</a:t>
            </a:r>
            <a:endParaRPr lang="en-US" dirty="0"/>
          </a:p>
          <a:p>
            <a:pPr marL="647824" lvl="1" indent="-176679">
              <a:buFont typeface="Arial" pitchFamily="34" charset="0"/>
              <a:buChar char="•"/>
            </a:pPr>
            <a:r>
              <a:rPr lang="en-US" dirty="0"/>
              <a:t>“The first few questions are about how comfortable you are here.” </a:t>
            </a:r>
            <a:r>
              <a:rPr lang="en-US" i="1" dirty="0"/>
              <a:t>(no smile, arms crossed)</a:t>
            </a:r>
            <a:endParaRPr lang="en-US" dirty="0"/>
          </a:p>
          <a:p>
            <a:r>
              <a:rPr lang="en-US" b="1" i="1" dirty="0"/>
              <a:t>Allow for response.</a:t>
            </a:r>
            <a:endParaRPr lang="en-US" dirty="0"/>
          </a:p>
          <a:p>
            <a:pPr marL="647824" lvl="1" indent="-176679">
              <a:buFont typeface="Arial" pitchFamily="34" charset="0"/>
              <a:buChar char="•"/>
            </a:pPr>
            <a:r>
              <a:rPr lang="en-US" dirty="0"/>
              <a:t>“The first few questions are about how comfortable you are here.” </a:t>
            </a:r>
            <a:r>
              <a:rPr lang="en-US" i="1" dirty="0"/>
              <a:t>(smile, arms crossed)</a:t>
            </a:r>
            <a:endParaRPr lang="en-US" dirty="0"/>
          </a:p>
          <a:p>
            <a:r>
              <a:rPr lang="en-US" b="1" i="1" dirty="0"/>
              <a:t>Allow for response.</a:t>
            </a:r>
            <a:endParaRPr lang="en-US" dirty="0"/>
          </a:p>
          <a:p>
            <a:pPr marL="647824" lvl="1" indent="-176679">
              <a:buFont typeface="Arial" pitchFamily="34" charset="0"/>
              <a:buChar char="•"/>
            </a:pPr>
            <a:r>
              <a:rPr lang="en-US" dirty="0"/>
              <a:t>“The first few questions are about how comfortable you are here.” </a:t>
            </a:r>
            <a:r>
              <a:rPr lang="en-US" i="1" dirty="0"/>
              <a:t>(smile, look away, flipping through paperwork)</a:t>
            </a:r>
            <a:endParaRPr lang="en-US" dirty="0"/>
          </a:p>
          <a:p>
            <a:r>
              <a:rPr lang="en-US" b="1" i="1" dirty="0"/>
              <a:t>Allow for response.</a:t>
            </a:r>
            <a:endParaRPr lang="en-US" dirty="0"/>
          </a:p>
          <a:p>
            <a:pPr marL="647824" lvl="1" indent="-176679">
              <a:buFont typeface="Arial" pitchFamily="34" charset="0"/>
              <a:buChar char="•"/>
            </a:pPr>
            <a:r>
              <a:rPr lang="en-US" i="1" dirty="0"/>
              <a:t>(sigh, hand on hip)</a:t>
            </a:r>
            <a:r>
              <a:rPr lang="en-US" dirty="0"/>
              <a:t> “The first few questions are about how comfortable you are here.”</a:t>
            </a:r>
          </a:p>
          <a:p>
            <a:r>
              <a:rPr lang="en-US" b="1" i="1" dirty="0"/>
              <a:t>Allow for response.</a:t>
            </a:r>
            <a:endParaRPr lang="en-US" dirty="0"/>
          </a:p>
          <a:p>
            <a:pPr marL="647824" lvl="1" indent="-176679">
              <a:buFont typeface="Arial" pitchFamily="34" charset="0"/>
              <a:buChar char="•"/>
            </a:pPr>
            <a:r>
              <a:rPr lang="en-US" i="1" dirty="0"/>
              <a:t>(eye roll, then smile)</a:t>
            </a:r>
            <a:r>
              <a:rPr lang="en-US" dirty="0"/>
              <a:t> “The first few questions are about how comfortable you are here.”</a:t>
            </a:r>
          </a:p>
          <a:p>
            <a:r>
              <a:rPr lang="en-US" b="1" i="1" dirty="0"/>
              <a:t>Allow for response.</a:t>
            </a:r>
            <a:endParaRPr lang="en-US" dirty="0"/>
          </a:p>
          <a:p>
            <a:pPr marL="176679" indent="-176679">
              <a:buFont typeface="Arial" pitchFamily="34" charset="0"/>
              <a:buChar char="•"/>
            </a:pPr>
            <a:r>
              <a:rPr lang="en-US" dirty="0"/>
              <a:t>Many of us are not completely aware of our body language. We need feedback from others but we don’t often invite it because it can feel hurtful to receive this feedback. Find a trusted friend to let you know what you’re doing and how you can improve.</a:t>
            </a:r>
          </a:p>
        </p:txBody>
      </p:sp>
      <p:sp>
        <p:nvSpPr>
          <p:cNvPr id="4" name="Slide Number Placeholder 3"/>
          <p:cNvSpPr>
            <a:spLocks noGrp="1"/>
          </p:cNvSpPr>
          <p:nvPr>
            <p:ph type="sldNum" sz="quarter" idx="10"/>
          </p:nvPr>
        </p:nvSpPr>
        <p:spPr/>
        <p:txBody>
          <a:bodyPr/>
          <a:lstStyle/>
          <a:p>
            <a:pPr>
              <a:defRPr/>
            </a:pPr>
            <a:fld id="{5D2FFF36-4D90-4962-BA59-04C7D6EE9D47}" type="slidenum">
              <a:rPr lang="en-US" smtClean="0"/>
              <a:pPr>
                <a:defRPr/>
              </a:pPr>
              <a:t>20</a:t>
            </a:fld>
            <a:endParaRPr lang="en-US" dirty="0"/>
          </a:p>
        </p:txBody>
      </p:sp>
      <p:sp>
        <p:nvSpPr>
          <p:cNvPr id="5" name="Footer Placeholder 4"/>
          <p:cNvSpPr>
            <a:spLocks noGrp="1"/>
          </p:cNvSpPr>
          <p:nvPr>
            <p:ph type="ftr" sz="quarter" idx="11"/>
          </p:nvPr>
        </p:nvSpPr>
        <p:spPr/>
        <p:txBody>
          <a:bodyPr/>
          <a:lstStyle/>
          <a:p>
            <a:pPr>
              <a:defRPr/>
            </a:pPr>
            <a:r>
              <a:rPr lang="en-US" dirty="0" smtClean="0"/>
              <a:t>© 2012 Press Ganey Associates, Inc.</a:t>
            </a:r>
            <a:endParaRPr lang="en-US" dirty="0"/>
          </a:p>
        </p:txBody>
      </p:sp>
    </p:spTree>
    <p:extLst>
      <p:ext uri="{BB962C8B-B14F-4D97-AF65-F5344CB8AC3E}">
        <p14:creationId xmlns:p14="http://schemas.microsoft.com/office/powerpoint/2010/main" val="1358009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5257800" y="6172200"/>
            <a:ext cx="37338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28600" y="457201"/>
            <a:ext cx="7772400" cy="1295400"/>
          </a:xfrm>
          <a:prstGeom prst="rect">
            <a:avLst/>
          </a:prstGeom>
        </p:spPr>
        <p:txBody>
          <a:bodyPr>
            <a:normAutofit/>
          </a:bodyPr>
          <a:lstStyle>
            <a:lvl1pPr algn="l">
              <a:defRPr sz="4000">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1828800"/>
            <a:ext cx="6400800" cy="1752600"/>
          </a:xfrm>
          <a:prstGeom prst="rect">
            <a:avLst/>
          </a:prstGeom>
        </p:spPr>
        <p:txBody>
          <a:bodyPr>
            <a:normAutofit/>
          </a:bodyPr>
          <a:lstStyle>
            <a:lvl1pPr marL="0" indent="0" algn="l">
              <a:buNone/>
              <a:defRPr sz="280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86400" y="6275397"/>
            <a:ext cx="3191256" cy="418525"/>
          </a:xfrm>
          <a:prstGeom prst="rect">
            <a:avLst/>
          </a:prstGeom>
        </p:spPr>
      </p:pic>
    </p:spTree>
    <p:extLst>
      <p:ext uri="{BB962C8B-B14F-4D97-AF65-F5344CB8AC3E}">
        <p14:creationId xmlns:p14="http://schemas.microsoft.com/office/powerpoint/2010/main" val="313358449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Only_Paragraph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906963"/>
          </a:xfrm>
          <a:prstGeom prst="rect">
            <a:avLst/>
          </a:prstGeom>
          <a:ln>
            <a:noFill/>
          </a:ln>
        </p:spPr>
        <p:txBody>
          <a:bodyPr/>
          <a:lstStyle>
            <a:lvl1pPr marL="0" indent="0">
              <a:buNone/>
              <a:defRPr sz="2000" b="0">
                <a:latin typeface="Arial" pitchFamily="34" charset="0"/>
                <a:cs typeface="Arial" pitchFamily="34" charset="0"/>
              </a:defRPr>
            </a:lvl1pPr>
            <a:lvl2pPr marL="0" marR="0" indent="0" algn="l" defTabSz="457200" rtl="0" eaLnBrk="1" fontAlgn="auto" latinLnBrk="0" hangingPunct="1">
              <a:lnSpc>
                <a:spcPct val="100000"/>
              </a:lnSpc>
              <a:spcBef>
                <a:spcPct val="20000"/>
              </a:spcBef>
              <a:spcAft>
                <a:spcPts val="600"/>
              </a:spcAft>
              <a:buClr>
                <a:srgbClr val="4BAA42"/>
              </a:buClr>
              <a:buSzPct val="133000"/>
              <a:buFont typeface="Wingdings" charset="2"/>
              <a:buNone/>
              <a:tabLst/>
              <a:defRPr sz="2000">
                <a:latin typeface="Arial" pitchFamily="34" charset="0"/>
                <a:cs typeface="Arial" pitchFamily="34" charset="0"/>
              </a:defRPr>
            </a:lvl2pPr>
            <a:lvl3pPr marL="457200" indent="-210312">
              <a:spcBef>
                <a:spcPct val="20000"/>
              </a:spcBef>
              <a:spcAft>
                <a:spcPts val="600"/>
              </a:spcAft>
              <a:buClr>
                <a:srgbClr val="9A8B7D"/>
              </a:buClr>
              <a:buSzPct val="133000"/>
              <a:buFont typeface="Wingdings" charset="2"/>
              <a:buChar char="§"/>
              <a:defRPr sz="2000">
                <a:latin typeface="Arial" pitchFamily="34" charset="0"/>
                <a:cs typeface="Arial" pitchFamily="34" charset="0"/>
              </a:defRPr>
            </a:lvl3pPr>
            <a:lvl4pPr marL="914400" indent="209550">
              <a:spcBef>
                <a:spcPts val="480"/>
              </a:spcBef>
              <a:spcAft>
                <a:spcPts val="600"/>
              </a:spcAft>
              <a:buClr>
                <a:srgbClr val="9A8B7D"/>
              </a:buClr>
              <a:buFont typeface="Arial"/>
              <a:buChar char="–"/>
              <a:defRPr sz="2000">
                <a:latin typeface="Arial" pitchFamily="34" charset="0"/>
                <a:cs typeface="Arial" pitchFamily="34" charset="0"/>
              </a:defRPr>
            </a:lvl4pPr>
            <a:lvl5pPr>
              <a:defRPr sz="2000">
                <a:latin typeface="Arial" pitchFamily="34" charset="0"/>
                <a:cs typeface="Arial" pitchFamily="34" charset="0"/>
              </a:defRPr>
            </a:lvl5pPr>
          </a:lstStyle>
          <a:p>
            <a:pPr marL="0" lvl="0" indent="-210312">
              <a:buClr>
                <a:srgbClr val="9A8C80"/>
              </a:buClr>
              <a:buSzPct val="133000"/>
              <a:defRPr/>
            </a:pPr>
            <a:r>
              <a:rPr kumimoji="0" lang="en-US" sz="2000" u="none" strike="noStrike" kern="1200" cap="none" spc="0" normalizeH="0" baseline="0" noProof="0" dirty="0" smtClean="0">
                <a:ln>
                  <a:noFill/>
                </a:ln>
                <a:solidFill>
                  <a:schemeClr val="tx1"/>
                </a:solidFill>
                <a:effectLst/>
                <a:uLnTx/>
                <a:uFillTx/>
                <a:latin typeface="Arial"/>
                <a:ea typeface="+mn-ea"/>
                <a:cs typeface="Arial"/>
              </a:rPr>
              <a:t>Click to edit Master text styles</a:t>
            </a:r>
          </a:p>
        </p:txBody>
      </p:sp>
      <p:sp>
        <p:nvSpPr>
          <p:cNvPr id="14" name="Slide Number Placeholder 5"/>
          <p:cNvSpPr txBox="1">
            <a:spLocks/>
          </p:cNvSpPr>
          <p:nvPr userDrawn="1"/>
        </p:nvSpPr>
        <p:spPr>
          <a:xfrm>
            <a:off x="3200400" y="632460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chemeClr val="tx1">
                    <a:tint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86306FF-9B50-45CB-99A2-621A4158CC5D}" type="slidenum">
              <a:rPr lang="en-US" smtClean="0">
                <a:solidFill>
                  <a:schemeClr val="tx1"/>
                </a:solidFill>
              </a:rPr>
              <a:pPr/>
              <a:t>‹#›</a:t>
            </a:fld>
            <a:endParaRPr lang="en-US" dirty="0">
              <a:solidFill>
                <a:schemeClr val="tx1"/>
              </a:solidFill>
            </a:endParaRPr>
          </a:p>
        </p:txBody>
      </p:sp>
      <p:sp>
        <p:nvSpPr>
          <p:cNvPr id="6" name="Title 1"/>
          <p:cNvSpPr txBox="1">
            <a:spLocks/>
          </p:cNvSpPr>
          <p:nvPr userDrawn="1"/>
        </p:nvSpPr>
        <p:spPr>
          <a:xfrm>
            <a:off x="457200" y="152400"/>
            <a:ext cx="8229600" cy="6096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chemeClr val="bg2">
                    <a:lumMod val="50000"/>
                  </a:schemeClr>
                </a:solidFill>
                <a:latin typeface="Arial" pitchFamily="34" charset="0"/>
                <a:ea typeface="+mj-ea"/>
                <a:cs typeface="Arial" pitchFamily="34"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chemeClr val="bg2">
                  <a:lumMod val="50000"/>
                </a:schemeClr>
              </a:solidFill>
              <a:effectLst/>
              <a:uLnTx/>
              <a:uFillTx/>
              <a:latin typeface="Arial"/>
              <a:ea typeface="+mj-ea"/>
              <a:cs typeface="Arial"/>
            </a:endParaRPr>
          </a:p>
        </p:txBody>
      </p:sp>
      <p:sp>
        <p:nvSpPr>
          <p:cNvPr id="7" name="Title Placeholder 10"/>
          <p:cNvSpPr>
            <a:spLocks noGrp="1"/>
          </p:cNvSpPr>
          <p:nvPr>
            <p:ph type="title"/>
          </p:nvPr>
        </p:nvSpPr>
        <p:spPr>
          <a:xfrm>
            <a:off x="457200" y="76200"/>
            <a:ext cx="8229600" cy="685800"/>
          </a:xfrm>
          <a:prstGeom prst="rect">
            <a:avLst/>
          </a:prstGeom>
        </p:spPr>
        <p:txBody>
          <a:bodyPr vert="horz" lIns="91440" tIns="45720" rIns="91440" bIns="45720" rtlCol="0" anchor="ctr">
            <a:normAutofit/>
          </a:bodyPr>
          <a:lstStyle>
            <a:lvl1pPr algn="l">
              <a:lnSpc>
                <a:spcPts val="3000"/>
              </a:lnSpc>
              <a:defRPr sz="3200">
                <a:solidFill>
                  <a:srgbClr val="9A8B7D"/>
                </a:solidFill>
                <a:latin typeface="Arial" pitchFamily="34" charset="0"/>
                <a:cs typeface="Arial" pitchFamily="34" charset="0"/>
              </a:defRPr>
            </a:lvl1pPr>
          </a:lstStyle>
          <a:p>
            <a:r>
              <a:rPr lang="en-US" smtClean="0"/>
              <a:t>Click to edit Master title style</a:t>
            </a:r>
            <a:endParaRPr lang="en-US" dirty="0"/>
          </a:p>
        </p:txBody>
      </p:sp>
      <p:sp>
        <p:nvSpPr>
          <p:cNvPr id="13" name="Date Placeholder 3"/>
          <p:cNvSpPr>
            <a:spLocks noGrp="1"/>
          </p:cNvSpPr>
          <p:nvPr>
            <p:ph type="dt" sz="half" idx="10"/>
          </p:nvPr>
        </p:nvSpPr>
        <p:spPr>
          <a:xfrm>
            <a:off x="152400" y="6324600"/>
            <a:ext cx="2133600" cy="365125"/>
          </a:xfrm>
          <a:prstGeom prst="rect">
            <a:avLst/>
          </a:prstGeom>
        </p:spPr>
        <p:txBody>
          <a:bodyPr anchor="ctr" anchorCtr="0"/>
          <a:lstStyle>
            <a:lvl1pPr>
              <a:defRPr sz="800">
                <a:solidFill>
                  <a:schemeClr val="bg2">
                    <a:lumMod val="50000"/>
                  </a:schemeClr>
                </a:solidFill>
                <a:latin typeface="Arial" pitchFamily="34" charset="0"/>
                <a:cs typeface="Arial" pitchFamily="34" charset="0"/>
              </a:defRPr>
            </a:lvl1pPr>
          </a:lstStyle>
          <a:p>
            <a:r>
              <a:rPr lang="en-US" dirty="0" smtClean="0"/>
              <a:t>© 2013 Press </a:t>
            </a:r>
            <a:r>
              <a:rPr lang="en-US" dirty="0" err="1" smtClean="0"/>
              <a:t>Ganey</a:t>
            </a:r>
            <a:r>
              <a:rPr lang="en-US" dirty="0" smtClean="0"/>
              <a:t> Associates, Inc.</a:t>
            </a:r>
            <a:endParaRPr lang="en-US" dirty="0"/>
          </a:p>
        </p:txBody>
      </p:sp>
    </p:spTree>
    <p:extLst>
      <p:ext uri="{BB962C8B-B14F-4D97-AF65-F5344CB8AC3E}">
        <p14:creationId xmlns:p14="http://schemas.microsoft.com/office/powerpoint/2010/main" val="3873506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Only_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Slide Number Placeholder 5"/>
          <p:cNvSpPr txBox="1">
            <a:spLocks/>
          </p:cNvSpPr>
          <p:nvPr userDrawn="1"/>
        </p:nvSpPr>
        <p:spPr>
          <a:xfrm>
            <a:off x="3200400" y="632460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chemeClr val="tx1">
                    <a:tint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86306FF-9B50-45CB-99A2-621A4158CC5D}" type="slidenum">
              <a:rPr lang="en-US" smtClean="0">
                <a:solidFill>
                  <a:schemeClr val="tx1"/>
                </a:solidFill>
              </a:rPr>
              <a:pPr/>
              <a:t>‹#›</a:t>
            </a:fld>
            <a:endParaRPr lang="en-US" dirty="0">
              <a:solidFill>
                <a:schemeClr val="tx1"/>
              </a:solidFill>
            </a:endParaRPr>
          </a:p>
        </p:txBody>
      </p:sp>
      <p:sp>
        <p:nvSpPr>
          <p:cNvPr id="9" name="Title 1"/>
          <p:cNvSpPr txBox="1">
            <a:spLocks/>
          </p:cNvSpPr>
          <p:nvPr userDrawn="1"/>
        </p:nvSpPr>
        <p:spPr>
          <a:xfrm>
            <a:off x="457200" y="152400"/>
            <a:ext cx="8229600" cy="6096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chemeClr val="bg2">
                    <a:lumMod val="50000"/>
                  </a:schemeClr>
                </a:solidFill>
                <a:latin typeface="Arial" pitchFamily="34" charset="0"/>
                <a:ea typeface="+mj-ea"/>
                <a:cs typeface="Arial" pitchFamily="34"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chemeClr val="bg2">
                  <a:lumMod val="50000"/>
                </a:schemeClr>
              </a:solidFill>
              <a:effectLst/>
              <a:uLnTx/>
              <a:uFillTx/>
              <a:latin typeface="Arial"/>
              <a:ea typeface="+mj-ea"/>
              <a:cs typeface="Arial"/>
            </a:endParaRPr>
          </a:p>
        </p:txBody>
      </p:sp>
      <p:sp>
        <p:nvSpPr>
          <p:cNvPr id="12" name="Title Placeholder 10"/>
          <p:cNvSpPr>
            <a:spLocks noGrp="1"/>
          </p:cNvSpPr>
          <p:nvPr>
            <p:ph type="title"/>
          </p:nvPr>
        </p:nvSpPr>
        <p:spPr>
          <a:xfrm>
            <a:off x="457200" y="76200"/>
            <a:ext cx="8229600" cy="685800"/>
          </a:xfrm>
          <a:prstGeom prst="rect">
            <a:avLst/>
          </a:prstGeom>
        </p:spPr>
        <p:txBody>
          <a:bodyPr vert="horz" lIns="91440" tIns="45720" rIns="91440" bIns="45720" rtlCol="0" anchor="ctr">
            <a:normAutofit/>
          </a:bodyPr>
          <a:lstStyle>
            <a:lvl1pPr algn="l">
              <a:lnSpc>
                <a:spcPts val="3000"/>
              </a:lnSpc>
              <a:defRPr sz="3200">
                <a:solidFill>
                  <a:srgbClr val="9A8B7D"/>
                </a:solidFill>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sz="quarter" idx="11"/>
          </p:nvPr>
        </p:nvSpPr>
        <p:spPr>
          <a:xfrm>
            <a:off x="457200" y="1600200"/>
            <a:ext cx="8229600" cy="4343400"/>
          </a:xfrm>
        </p:spPr>
        <p:txBody>
          <a:bodyPr/>
          <a:lstStyle>
            <a:lvl1pPr marL="342900" indent="-342900">
              <a:buClr>
                <a:schemeClr val="accent1"/>
              </a:buClr>
              <a:buFont typeface="Wingdings" pitchFamily="2" charset="2"/>
              <a:buChar char="§"/>
              <a:defRPr sz="2000">
                <a:latin typeface="Arial" pitchFamily="34" charset="0"/>
                <a:cs typeface="Arial" pitchFamily="34" charset="0"/>
              </a:defRPr>
            </a:lvl1pPr>
            <a:lvl2pPr marL="742950" indent="-285750">
              <a:buClr>
                <a:schemeClr val="bg2"/>
              </a:buClr>
              <a:buFont typeface="Wingdings" pitchFamily="2" charset="2"/>
              <a:buChar char="§"/>
              <a:defRPr sz="2000">
                <a:latin typeface="Arial" pitchFamily="34" charset="0"/>
                <a:cs typeface="Arial" pitchFamily="34" charset="0"/>
              </a:defRPr>
            </a:lvl2pPr>
            <a:lvl3pPr marL="1143000" indent="-228600">
              <a:buClr>
                <a:schemeClr val="accent1"/>
              </a:buClr>
              <a:buFont typeface="Arial" pitchFamily="34" charset="0"/>
              <a:buChar char="–"/>
              <a:defRPr sz="2000">
                <a:latin typeface="Arial" pitchFamily="34" charset="0"/>
                <a:cs typeface="Arial" pitchFamily="34" charset="0"/>
              </a:defRPr>
            </a:lvl3pPr>
            <a:lvl4pPr>
              <a:buClr>
                <a:schemeClr val="bg2"/>
              </a:buClr>
              <a:defRPr>
                <a:latin typeface="Arial" pitchFamily="34" charset="0"/>
                <a:cs typeface="Arial"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Date Placeholder 3"/>
          <p:cNvSpPr>
            <a:spLocks noGrp="1"/>
          </p:cNvSpPr>
          <p:nvPr>
            <p:ph type="dt" sz="half" idx="10"/>
          </p:nvPr>
        </p:nvSpPr>
        <p:spPr>
          <a:xfrm>
            <a:off x="152400" y="6324600"/>
            <a:ext cx="2133600" cy="365125"/>
          </a:xfrm>
          <a:prstGeom prst="rect">
            <a:avLst/>
          </a:prstGeom>
        </p:spPr>
        <p:txBody>
          <a:bodyPr anchor="ctr" anchorCtr="0"/>
          <a:lstStyle>
            <a:lvl1pPr>
              <a:defRPr sz="800">
                <a:solidFill>
                  <a:schemeClr val="bg2">
                    <a:lumMod val="50000"/>
                  </a:schemeClr>
                </a:solidFill>
                <a:latin typeface="Arial" pitchFamily="34" charset="0"/>
                <a:cs typeface="Arial" pitchFamily="34" charset="0"/>
              </a:defRPr>
            </a:lvl1pPr>
          </a:lstStyle>
          <a:p>
            <a:r>
              <a:rPr lang="en-US" dirty="0" smtClean="0"/>
              <a:t>© 2013 Press </a:t>
            </a:r>
            <a:r>
              <a:rPr lang="en-US" dirty="0" err="1" smtClean="0"/>
              <a:t>Ganey</a:t>
            </a:r>
            <a:r>
              <a:rPr lang="en-US" dirty="0" smtClean="0"/>
              <a:t> Associates, Inc.</a:t>
            </a:r>
            <a:endParaRPr lang="en-US" dirty="0"/>
          </a:p>
        </p:txBody>
      </p:sp>
    </p:spTree>
    <p:extLst>
      <p:ext uri="{BB962C8B-B14F-4D97-AF65-F5344CB8AC3E}">
        <p14:creationId xmlns:p14="http://schemas.microsoft.com/office/powerpoint/2010/main" val="218182439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amp;Graphics_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Slide Number Placeholder 5"/>
          <p:cNvSpPr txBox="1">
            <a:spLocks/>
          </p:cNvSpPr>
          <p:nvPr userDrawn="1"/>
        </p:nvSpPr>
        <p:spPr>
          <a:xfrm>
            <a:off x="3200400" y="632460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chemeClr val="tx1">
                    <a:tint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86306FF-9B50-45CB-99A2-621A4158CC5D}" type="slidenum">
              <a:rPr lang="en-US" smtClean="0">
                <a:solidFill>
                  <a:schemeClr val="tx1"/>
                </a:solidFill>
              </a:rPr>
              <a:pPr/>
              <a:t>‹#›</a:t>
            </a:fld>
            <a:endParaRPr lang="en-US" dirty="0">
              <a:solidFill>
                <a:schemeClr val="tx1"/>
              </a:solidFill>
            </a:endParaRPr>
          </a:p>
        </p:txBody>
      </p:sp>
      <p:sp>
        <p:nvSpPr>
          <p:cNvPr id="9" name="Title 1"/>
          <p:cNvSpPr txBox="1">
            <a:spLocks/>
          </p:cNvSpPr>
          <p:nvPr userDrawn="1"/>
        </p:nvSpPr>
        <p:spPr>
          <a:xfrm>
            <a:off x="457200" y="152400"/>
            <a:ext cx="8229600" cy="6096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chemeClr val="bg2">
                    <a:lumMod val="50000"/>
                  </a:schemeClr>
                </a:solidFill>
                <a:latin typeface="Arial" pitchFamily="34" charset="0"/>
                <a:ea typeface="+mj-ea"/>
                <a:cs typeface="Arial" pitchFamily="34"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chemeClr val="bg2">
                  <a:lumMod val="50000"/>
                </a:schemeClr>
              </a:solidFill>
              <a:effectLst/>
              <a:uLnTx/>
              <a:uFillTx/>
              <a:latin typeface="Arial"/>
              <a:ea typeface="+mj-ea"/>
              <a:cs typeface="Arial"/>
            </a:endParaRPr>
          </a:p>
        </p:txBody>
      </p:sp>
      <p:sp>
        <p:nvSpPr>
          <p:cNvPr id="12" name="Title Placeholder 10"/>
          <p:cNvSpPr>
            <a:spLocks noGrp="1"/>
          </p:cNvSpPr>
          <p:nvPr>
            <p:ph type="title"/>
          </p:nvPr>
        </p:nvSpPr>
        <p:spPr>
          <a:xfrm>
            <a:off x="457200" y="76200"/>
            <a:ext cx="8229600" cy="685800"/>
          </a:xfrm>
          <a:prstGeom prst="rect">
            <a:avLst/>
          </a:prstGeom>
        </p:spPr>
        <p:txBody>
          <a:bodyPr vert="horz" lIns="91440" tIns="45720" rIns="91440" bIns="45720" rtlCol="0" anchor="ctr">
            <a:normAutofit/>
          </a:bodyPr>
          <a:lstStyle>
            <a:lvl1pPr algn="l">
              <a:lnSpc>
                <a:spcPts val="3000"/>
              </a:lnSpc>
              <a:defRPr sz="3200">
                <a:solidFill>
                  <a:srgbClr val="9A8B7D"/>
                </a:solidFill>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sz="quarter" idx="11"/>
          </p:nvPr>
        </p:nvSpPr>
        <p:spPr>
          <a:xfrm>
            <a:off x="457200" y="1600200"/>
            <a:ext cx="8229600" cy="4419600"/>
          </a:xfrm>
        </p:spPr>
        <p:txBody>
          <a:bodyPr/>
          <a:lstStyle>
            <a:lvl1pPr marL="342900" indent="-342900">
              <a:buClr>
                <a:schemeClr val="accent1"/>
              </a:buClr>
              <a:buFont typeface="Wingdings" pitchFamily="2" charset="2"/>
              <a:buChar char="§"/>
              <a:defRPr sz="2000">
                <a:latin typeface="Arial" pitchFamily="34" charset="0"/>
                <a:cs typeface="Arial" pitchFamily="34" charset="0"/>
              </a:defRPr>
            </a:lvl1pPr>
            <a:lvl2pPr marL="742950" indent="-285750">
              <a:buClr>
                <a:schemeClr val="bg2"/>
              </a:buClr>
              <a:buFont typeface="Wingdings" pitchFamily="2" charset="2"/>
              <a:buChar char="§"/>
              <a:defRPr sz="2000">
                <a:latin typeface="Arial" pitchFamily="34" charset="0"/>
                <a:cs typeface="Arial" pitchFamily="34" charset="0"/>
              </a:defRPr>
            </a:lvl2pPr>
            <a:lvl3pPr marL="1143000" indent="-228600">
              <a:buClr>
                <a:schemeClr val="accent1"/>
              </a:buClr>
              <a:buFont typeface="Arial" pitchFamily="34" charset="0"/>
              <a:buChar char="–"/>
              <a:defRPr sz="2000">
                <a:latin typeface="Arial" pitchFamily="34" charset="0"/>
                <a:cs typeface="Arial" pitchFamily="34" charset="0"/>
              </a:defRPr>
            </a:lvl3pPr>
            <a:lvl4pPr>
              <a:buClr>
                <a:schemeClr val="bg2"/>
              </a:buClr>
              <a:defRPr>
                <a:latin typeface="Arial" pitchFamily="34" charset="0"/>
                <a:cs typeface="Arial"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Date Placeholder 3"/>
          <p:cNvSpPr>
            <a:spLocks noGrp="1"/>
          </p:cNvSpPr>
          <p:nvPr>
            <p:ph type="dt" sz="half" idx="10"/>
          </p:nvPr>
        </p:nvSpPr>
        <p:spPr>
          <a:xfrm>
            <a:off x="152400" y="6324600"/>
            <a:ext cx="2133600" cy="365125"/>
          </a:xfrm>
          <a:prstGeom prst="rect">
            <a:avLst/>
          </a:prstGeom>
        </p:spPr>
        <p:txBody>
          <a:bodyPr anchor="ctr" anchorCtr="0"/>
          <a:lstStyle>
            <a:lvl1pPr>
              <a:defRPr sz="800">
                <a:solidFill>
                  <a:schemeClr val="bg2">
                    <a:lumMod val="50000"/>
                  </a:schemeClr>
                </a:solidFill>
                <a:latin typeface="Arial" pitchFamily="34" charset="0"/>
                <a:cs typeface="Arial" pitchFamily="34" charset="0"/>
              </a:defRPr>
            </a:lvl1pPr>
          </a:lstStyle>
          <a:p>
            <a:r>
              <a:rPr lang="en-US" dirty="0" smtClean="0"/>
              <a:t>© 2013 Press </a:t>
            </a:r>
            <a:r>
              <a:rPr lang="en-US" dirty="0" err="1" smtClean="0"/>
              <a:t>Ganey</a:t>
            </a:r>
            <a:r>
              <a:rPr lang="en-US" dirty="0" smtClean="0"/>
              <a:t> Associates, Inc.</a:t>
            </a:r>
            <a:endParaRPr lang="en-US" dirty="0"/>
          </a:p>
        </p:txBody>
      </p:sp>
      <p:sp>
        <p:nvSpPr>
          <p:cNvPr id="7" name="Content Placeholder 1"/>
          <p:cNvSpPr txBox="1">
            <a:spLocks/>
          </p:cNvSpPr>
          <p:nvPr userDrawn="1"/>
        </p:nvSpPr>
        <p:spPr>
          <a:xfrm>
            <a:off x="457200" y="1219201"/>
            <a:ext cx="8229600" cy="457199"/>
          </a:xfrm>
          <a:prstGeom prst="rect">
            <a:avLst/>
          </a:prstGeom>
        </p:spPr>
        <p:txBody>
          <a:bodyPr/>
          <a:lstStyle>
            <a:lvl1pPr marL="342900" indent="-342900" algn="l" defTabSz="914400" rtl="0" eaLnBrk="1" latinLnBrk="0" hangingPunct="1">
              <a:spcBef>
                <a:spcPct val="20000"/>
              </a:spcBef>
              <a:buClr>
                <a:schemeClr val="accent1"/>
              </a:buClr>
              <a:buFont typeface="Wingdings" pitchFamily="2" charset="2"/>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chemeClr val="bg2"/>
              </a:buClr>
              <a:buFont typeface="Wingdings" pitchFamily="2" charset="2"/>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chemeClr val="accent1"/>
              </a:buClr>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chemeClr val="bg2"/>
              </a:buClr>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smtClean="0">
                <a:latin typeface="Arial"/>
                <a:cs typeface="Arial"/>
              </a:rPr>
              <a:t>Body Subhead</a:t>
            </a:r>
            <a:endParaRPr lang="en-US" dirty="0"/>
          </a:p>
        </p:txBody>
      </p:sp>
    </p:spTree>
    <p:extLst>
      <p:ext uri="{BB962C8B-B14F-4D97-AF65-F5344CB8AC3E}">
        <p14:creationId xmlns:p14="http://schemas.microsoft.com/office/powerpoint/2010/main" val="340483513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amp;Graphics_Paragraph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Slide Number Placeholder 5"/>
          <p:cNvSpPr txBox="1">
            <a:spLocks/>
          </p:cNvSpPr>
          <p:nvPr userDrawn="1"/>
        </p:nvSpPr>
        <p:spPr>
          <a:xfrm>
            <a:off x="3200400" y="632460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chemeClr val="tx1">
                    <a:tint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86306FF-9B50-45CB-99A2-621A4158CC5D}" type="slidenum">
              <a:rPr lang="en-US" smtClean="0">
                <a:solidFill>
                  <a:schemeClr val="tx1"/>
                </a:solidFill>
              </a:rPr>
              <a:pPr/>
              <a:t>‹#›</a:t>
            </a:fld>
            <a:endParaRPr lang="en-US" dirty="0">
              <a:solidFill>
                <a:schemeClr val="tx1"/>
              </a:solidFill>
            </a:endParaRPr>
          </a:p>
        </p:txBody>
      </p:sp>
      <p:sp>
        <p:nvSpPr>
          <p:cNvPr id="9" name="Title 1"/>
          <p:cNvSpPr txBox="1">
            <a:spLocks/>
          </p:cNvSpPr>
          <p:nvPr userDrawn="1"/>
        </p:nvSpPr>
        <p:spPr>
          <a:xfrm>
            <a:off x="457200" y="152400"/>
            <a:ext cx="8229600" cy="6096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chemeClr val="bg2">
                    <a:lumMod val="50000"/>
                  </a:schemeClr>
                </a:solidFill>
                <a:latin typeface="Arial" pitchFamily="34" charset="0"/>
                <a:ea typeface="+mj-ea"/>
                <a:cs typeface="Arial" pitchFamily="34"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chemeClr val="bg2">
                  <a:lumMod val="50000"/>
                </a:schemeClr>
              </a:solidFill>
              <a:effectLst/>
              <a:uLnTx/>
              <a:uFillTx/>
              <a:latin typeface="Arial"/>
              <a:ea typeface="+mj-ea"/>
              <a:cs typeface="Arial"/>
            </a:endParaRPr>
          </a:p>
        </p:txBody>
      </p:sp>
      <p:sp>
        <p:nvSpPr>
          <p:cNvPr id="12" name="Title Placeholder 10"/>
          <p:cNvSpPr>
            <a:spLocks noGrp="1"/>
          </p:cNvSpPr>
          <p:nvPr>
            <p:ph type="title"/>
          </p:nvPr>
        </p:nvSpPr>
        <p:spPr>
          <a:xfrm>
            <a:off x="457200" y="76200"/>
            <a:ext cx="8229600" cy="685800"/>
          </a:xfrm>
          <a:prstGeom prst="rect">
            <a:avLst/>
          </a:prstGeom>
        </p:spPr>
        <p:txBody>
          <a:bodyPr vert="horz" lIns="91440" tIns="45720" rIns="91440" bIns="45720" rtlCol="0" anchor="ctr">
            <a:normAutofit/>
          </a:bodyPr>
          <a:lstStyle>
            <a:lvl1pPr algn="l">
              <a:lnSpc>
                <a:spcPts val="3000"/>
              </a:lnSpc>
              <a:defRPr sz="3200">
                <a:solidFill>
                  <a:srgbClr val="9A8B7D"/>
                </a:solidFill>
                <a:latin typeface="Arial" pitchFamily="34" charset="0"/>
                <a:cs typeface="Arial" pitchFamily="34" charset="0"/>
              </a:defRPr>
            </a:lvl1pPr>
          </a:lstStyle>
          <a:p>
            <a:r>
              <a:rPr lang="en-US" smtClean="0"/>
              <a:t>Click to edit Master title style</a:t>
            </a:r>
            <a:endParaRPr lang="en-US" dirty="0"/>
          </a:p>
        </p:txBody>
      </p:sp>
      <p:sp>
        <p:nvSpPr>
          <p:cNvPr id="7" name="Content Placeholder 2"/>
          <p:cNvSpPr>
            <a:spLocks noGrp="1"/>
          </p:cNvSpPr>
          <p:nvPr>
            <p:ph idx="1"/>
          </p:nvPr>
        </p:nvSpPr>
        <p:spPr>
          <a:xfrm>
            <a:off x="457200" y="1219200"/>
            <a:ext cx="8229600" cy="4906963"/>
          </a:xfrm>
          <a:prstGeom prst="rect">
            <a:avLst/>
          </a:prstGeom>
          <a:ln>
            <a:noFill/>
          </a:ln>
        </p:spPr>
        <p:txBody>
          <a:bodyPr/>
          <a:lstStyle>
            <a:lvl1pPr marL="0" indent="0">
              <a:buNone/>
              <a:defRPr sz="2000" b="0">
                <a:latin typeface="Arial" pitchFamily="34" charset="0"/>
                <a:cs typeface="Arial" pitchFamily="34" charset="0"/>
              </a:defRPr>
            </a:lvl1pPr>
            <a:lvl2pPr marL="0" marR="0" indent="0" algn="l" defTabSz="457200" rtl="0" eaLnBrk="1" fontAlgn="auto" latinLnBrk="0" hangingPunct="1">
              <a:lnSpc>
                <a:spcPct val="100000"/>
              </a:lnSpc>
              <a:spcBef>
                <a:spcPct val="20000"/>
              </a:spcBef>
              <a:spcAft>
                <a:spcPts val="600"/>
              </a:spcAft>
              <a:buClr>
                <a:srgbClr val="4BAA42"/>
              </a:buClr>
              <a:buSzPct val="133000"/>
              <a:buFont typeface="Wingdings" charset="2"/>
              <a:buNone/>
              <a:tabLst/>
              <a:defRPr sz="2000">
                <a:latin typeface="Arial" pitchFamily="34" charset="0"/>
                <a:cs typeface="Arial" pitchFamily="34" charset="0"/>
              </a:defRPr>
            </a:lvl2pPr>
            <a:lvl3pPr marL="457200" indent="-210312">
              <a:spcBef>
                <a:spcPct val="20000"/>
              </a:spcBef>
              <a:spcAft>
                <a:spcPts val="600"/>
              </a:spcAft>
              <a:buClr>
                <a:srgbClr val="9A8B7D"/>
              </a:buClr>
              <a:buSzPct val="133000"/>
              <a:buFont typeface="Wingdings" charset="2"/>
              <a:buChar char="§"/>
              <a:defRPr sz="2000">
                <a:latin typeface="Arial" pitchFamily="34" charset="0"/>
                <a:cs typeface="Arial" pitchFamily="34" charset="0"/>
              </a:defRPr>
            </a:lvl3pPr>
            <a:lvl4pPr marL="914400" indent="209550">
              <a:spcBef>
                <a:spcPts val="480"/>
              </a:spcBef>
              <a:spcAft>
                <a:spcPts val="600"/>
              </a:spcAft>
              <a:buClr>
                <a:srgbClr val="9A8B7D"/>
              </a:buClr>
              <a:buFont typeface="Arial"/>
              <a:buChar char="–"/>
              <a:defRPr sz="2000">
                <a:latin typeface="Arial" pitchFamily="34" charset="0"/>
                <a:cs typeface="Arial" pitchFamily="34" charset="0"/>
              </a:defRPr>
            </a:lvl4pPr>
            <a:lvl5pPr>
              <a:defRPr sz="2000">
                <a:latin typeface="Arial" pitchFamily="34" charset="0"/>
                <a:cs typeface="Arial" pitchFamily="34" charset="0"/>
              </a:defRPr>
            </a:lvl5pPr>
          </a:lstStyle>
          <a:p>
            <a:pPr marL="0" lvl="0" indent="-210312">
              <a:buClr>
                <a:srgbClr val="9A8C80"/>
              </a:buClr>
              <a:buSzPct val="133000"/>
              <a:defRPr/>
            </a:pPr>
            <a:r>
              <a:rPr kumimoji="0" lang="en-US" sz="2000" u="none" strike="noStrike" kern="1200" cap="none" spc="0" normalizeH="0" baseline="0" noProof="0" dirty="0" smtClean="0">
                <a:ln>
                  <a:noFill/>
                </a:ln>
                <a:solidFill>
                  <a:schemeClr val="tx1"/>
                </a:solidFill>
                <a:effectLst/>
                <a:uLnTx/>
                <a:uFillTx/>
                <a:latin typeface="Arial"/>
                <a:ea typeface="+mn-ea"/>
                <a:cs typeface="Arial"/>
              </a:rPr>
              <a:t>Click to edit Master text styles</a:t>
            </a:r>
          </a:p>
        </p:txBody>
      </p:sp>
      <p:sp>
        <p:nvSpPr>
          <p:cNvPr id="8" name="Date Placeholder 3"/>
          <p:cNvSpPr>
            <a:spLocks noGrp="1"/>
          </p:cNvSpPr>
          <p:nvPr>
            <p:ph type="dt" sz="half" idx="10"/>
          </p:nvPr>
        </p:nvSpPr>
        <p:spPr>
          <a:xfrm>
            <a:off x="152400" y="6324600"/>
            <a:ext cx="2133600" cy="365125"/>
          </a:xfrm>
          <a:prstGeom prst="rect">
            <a:avLst/>
          </a:prstGeom>
        </p:spPr>
        <p:txBody>
          <a:bodyPr anchor="ctr" anchorCtr="0"/>
          <a:lstStyle>
            <a:lvl1pPr>
              <a:defRPr sz="800">
                <a:solidFill>
                  <a:schemeClr val="bg2">
                    <a:lumMod val="50000"/>
                  </a:schemeClr>
                </a:solidFill>
                <a:latin typeface="Arial" pitchFamily="34" charset="0"/>
                <a:cs typeface="Arial" pitchFamily="34" charset="0"/>
              </a:defRPr>
            </a:lvl1pPr>
          </a:lstStyle>
          <a:p>
            <a:r>
              <a:rPr lang="en-US" dirty="0" smtClean="0"/>
              <a:t>© 2013 Press </a:t>
            </a:r>
            <a:r>
              <a:rPr lang="en-US" dirty="0" err="1" smtClean="0"/>
              <a:t>Ganey</a:t>
            </a:r>
            <a:r>
              <a:rPr lang="en-US" dirty="0" smtClean="0"/>
              <a:t> Associates, Inc.</a:t>
            </a:r>
            <a:endParaRPr lang="en-US" dirty="0"/>
          </a:p>
        </p:txBody>
      </p:sp>
    </p:spTree>
    <p:extLst>
      <p:ext uri="{BB962C8B-B14F-4D97-AF65-F5344CB8AC3E}">
        <p14:creationId xmlns:p14="http://schemas.microsoft.com/office/powerpoint/2010/main" val="348211189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57200" y="2895600"/>
            <a:ext cx="8229600" cy="609600"/>
          </a:xfrm>
          <a:prstGeom prst="rect">
            <a:avLst/>
          </a:prstGeom>
        </p:spPr>
        <p:txBody>
          <a:bodyPr>
            <a:noAutofit/>
          </a:bodyPr>
          <a:lstStyle>
            <a:lvl1pPr algn="ctr">
              <a:defRPr sz="3200">
                <a:solidFill>
                  <a:schemeClr val="bg2"/>
                </a:solidFill>
                <a:latin typeface="Arial" pitchFamily="34" charset="0"/>
                <a:cs typeface="Arial" pitchFamily="34" charset="0"/>
              </a:defRPr>
            </a:lvl1pPr>
          </a:lstStyle>
          <a:p>
            <a:r>
              <a:rPr lang="en-US" smtClean="0"/>
              <a:t>Click to edit Master title style</a:t>
            </a:r>
            <a:endParaRPr lang="en-US" dirty="0"/>
          </a:p>
        </p:txBody>
      </p:sp>
      <p:sp>
        <p:nvSpPr>
          <p:cNvPr id="3" name="Date Placeholder 3"/>
          <p:cNvSpPr>
            <a:spLocks noGrp="1"/>
          </p:cNvSpPr>
          <p:nvPr>
            <p:ph type="dt" sz="half" idx="10"/>
          </p:nvPr>
        </p:nvSpPr>
        <p:spPr>
          <a:xfrm>
            <a:off x="152400" y="6324600"/>
            <a:ext cx="2133600" cy="365125"/>
          </a:xfrm>
          <a:prstGeom prst="rect">
            <a:avLst/>
          </a:prstGeom>
        </p:spPr>
        <p:txBody>
          <a:bodyPr anchor="ctr" anchorCtr="0"/>
          <a:lstStyle>
            <a:lvl1pPr>
              <a:defRPr sz="800">
                <a:solidFill>
                  <a:schemeClr val="bg2">
                    <a:lumMod val="50000"/>
                  </a:schemeClr>
                </a:solidFill>
                <a:latin typeface="Arial" pitchFamily="34" charset="0"/>
                <a:cs typeface="Arial" pitchFamily="34" charset="0"/>
              </a:defRPr>
            </a:lvl1pPr>
          </a:lstStyle>
          <a:p>
            <a:r>
              <a:rPr lang="en-US" dirty="0" smtClean="0"/>
              <a:t>© 2013 Press </a:t>
            </a:r>
            <a:r>
              <a:rPr lang="en-US" dirty="0" err="1" smtClean="0"/>
              <a:t>Ganey</a:t>
            </a:r>
            <a:r>
              <a:rPr lang="en-US" dirty="0" smtClean="0"/>
              <a:t> Associates, Inc.</a:t>
            </a:r>
            <a:endParaRPr lang="en-US" dirty="0"/>
          </a:p>
        </p:txBody>
      </p:sp>
    </p:spTree>
    <p:extLst>
      <p:ext uri="{BB962C8B-B14F-4D97-AF65-F5344CB8AC3E}">
        <p14:creationId xmlns:p14="http://schemas.microsoft.com/office/powerpoint/2010/main" val="372422071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11" name="Slide Number Placeholder 5"/>
          <p:cNvSpPr txBox="1">
            <a:spLocks/>
          </p:cNvSpPr>
          <p:nvPr/>
        </p:nvSpPr>
        <p:spPr>
          <a:xfrm>
            <a:off x="3200400" y="632460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chemeClr val="tx1">
                    <a:tint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fld id="{686306FF-9B50-45CB-99A2-621A4158CC5D}" type="slidenum">
              <a:rPr lang="en-US" b="1" i="1" smtClean="0">
                <a:solidFill>
                  <a:srgbClr val="000000"/>
                </a:solidFill>
              </a:rPr>
              <a:pPr fontAlgn="base">
                <a:spcBef>
                  <a:spcPct val="0"/>
                </a:spcBef>
                <a:spcAft>
                  <a:spcPct val="0"/>
                </a:spcAft>
              </a:pPr>
              <a:t>‹#›</a:t>
            </a:fld>
            <a:endParaRPr lang="en-US" b="1" i="1" dirty="0">
              <a:solidFill>
                <a:srgbClr val="000000"/>
              </a:solidFill>
            </a:endParaRPr>
          </a:p>
        </p:txBody>
      </p:sp>
      <p:sp>
        <p:nvSpPr>
          <p:cNvPr id="8" name="Date Placeholder 3"/>
          <p:cNvSpPr>
            <a:spLocks noGrp="1"/>
          </p:cNvSpPr>
          <p:nvPr>
            <p:ph type="dt" sz="half" idx="10"/>
          </p:nvPr>
        </p:nvSpPr>
        <p:spPr>
          <a:xfrm>
            <a:off x="152400" y="6324600"/>
            <a:ext cx="2133600" cy="365125"/>
          </a:xfrm>
          <a:prstGeom prst="rect">
            <a:avLst/>
          </a:prstGeom>
        </p:spPr>
        <p:txBody>
          <a:bodyPr anchor="ctr" anchorCtr="0"/>
          <a:lstStyle>
            <a:lvl1pPr>
              <a:defRPr sz="800">
                <a:solidFill>
                  <a:schemeClr val="bg2">
                    <a:lumMod val="50000"/>
                  </a:schemeClr>
                </a:solidFill>
                <a:latin typeface="Arial" pitchFamily="34" charset="0"/>
                <a:cs typeface="Arial" pitchFamily="34" charset="0"/>
              </a:defRPr>
            </a:lvl1pPr>
          </a:lstStyle>
          <a:p>
            <a:pPr fontAlgn="base">
              <a:spcBef>
                <a:spcPct val="0"/>
              </a:spcBef>
              <a:spcAft>
                <a:spcPct val="0"/>
              </a:spcAft>
            </a:pPr>
            <a:r>
              <a:rPr lang="en-US" b="1" i="1" smtClean="0">
                <a:solidFill>
                  <a:srgbClr val="9A8B7D">
                    <a:lumMod val="50000"/>
                  </a:srgbClr>
                </a:solidFill>
              </a:rPr>
              <a:t>© 2010 Press Ganey Associates, Inc.</a:t>
            </a:r>
            <a:endParaRPr lang="en-US" b="1" i="1" dirty="0">
              <a:solidFill>
                <a:srgbClr val="9A8B7D">
                  <a:lumMod val="50000"/>
                </a:srgbClr>
              </a:solidFill>
            </a:endParaRPr>
          </a:p>
        </p:txBody>
      </p:sp>
      <p:sp>
        <p:nvSpPr>
          <p:cNvPr id="9" name="Title 1"/>
          <p:cNvSpPr txBox="1">
            <a:spLocks/>
          </p:cNvSpPr>
          <p:nvPr/>
        </p:nvSpPr>
        <p:spPr>
          <a:xfrm>
            <a:off x="457200" y="152400"/>
            <a:ext cx="8229600" cy="6096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chemeClr val="bg2">
                    <a:lumMod val="50000"/>
                  </a:schemeClr>
                </a:solidFill>
                <a:latin typeface="Arial" pitchFamily="34" charset="0"/>
                <a:ea typeface="+mj-ea"/>
                <a:cs typeface="Arial" pitchFamily="34" charset="0"/>
              </a:defRPr>
            </a:lvl1pPr>
          </a:lstStyle>
          <a:p>
            <a:pPr defTabSz="457200">
              <a:defRPr/>
            </a:pPr>
            <a:endParaRPr lang="en-US" sz="3200" dirty="0">
              <a:solidFill>
                <a:srgbClr val="9A8B7D">
                  <a:lumMod val="50000"/>
                </a:srgbClr>
              </a:solidFill>
              <a:latin typeface="Arial"/>
              <a:cs typeface="Arial"/>
            </a:endParaRPr>
          </a:p>
        </p:txBody>
      </p:sp>
      <p:sp>
        <p:nvSpPr>
          <p:cNvPr id="12" name="Title Placeholder 10"/>
          <p:cNvSpPr>
            <a:spLocks noGrp="1"/>
          </p:cNvSpPr>
          <p:nvPr>
            <p:ph type="title"/>
          </p:nvPr>
        </p:nvSpPr>
        <p:spPr>
          <a:xfrm>
            <a:off x="457200" y="76200"/>
            <a:ext cx="8229600" cy="685800"/>
          </a:xfrm>
          <a:prstGeom prst="rect">
            <a:avLst/>
          </a:prstGeom>
        </p:spPr>
        <p:txBody>
          <a:bodyPr vert="horz" lIns="91440" tIns="45720" rIns="91440" bIns="45720" rtlCol="0" anchor="ctr">
            <a:normAutofit/>
          </a:bodyPr>
          <a:lstStyle>
            <a:lvl1pPr algn="l">
              <a:lnSpc>
                <a:spcPts val="3000"/>
              </a:lnSpc>
              <a:defRPr sz="3200">
                <a:solidFill>
                  <a:srgbClr val="9A8B7D"/>
                </a:solidFill>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sz="quarter" idx="11"/>
          </p:nvPr>
        </p:nvSpPr>
        <p:spPr>
          <a:xfrm>
            <a:off x="457200" y="1295400"/>
            <a:ext cx="8229600" cy="4800600"/>
          </a:xfrm>
        </p:spPr>
        <p:txBody>
          <a:bodyPr/>
          <a:lstStyle>
            <a:lvl1pPr marL="342900" indent="-342900">
              <a:buClr>
                <a:schemeClr val="accent1"/>
              </a:buClr>
              <a:buFont typeface="Wingdings" pitchFamily="2" charset="2"/>
              <a:buChar char="§"/>
              <a:defRPr sz="2000">
                <a:latin typeface="Arial" pitchFamily="34" charset="0"/>
                <a:cs typeface="Arial" pitchFamily="34" charset="0"/>
              </a:defRPr>
            </a:lvl1pPr>
            <a:lvl2pPr marL="742950" indent="-285750">
              <a:buClr>
                <a:schemeClr val="bg2"/>
              </a:buClr>
              <a:buFont typeface="Wingdings" pitchFamily="2" charset="2"/>
              <a:buChar char="§"/>
              <a:defRPr sz="2000">
                <a:latin typeface="Arial" pitchFamily="34" charset="0"/>
                <a:cs typeface="Arial" pitchFamily="34" charset="0"/>
              </a:defRPr>
            </a:lvl2pPr>
            <a:lvl3pPr marL="1143000" indent="-228600">
              <a:buClr>
                <a:schemeClr val="accent1"/>
              </a:buClr>
              <a:buFont typeface="Arial" pitchFamily="34" charset="0"/>
              <a:buChar char="–"/>
              <a:defRPr sz="2000">
                <a:latin typeface="Arial" pitchFamily="34" charset="0"/>
                <a:cs typeface="Arial" pitchFamily="34" charset="0"/>
              </a:defRPr>
            </a:lvl3pPr>
            <a:lvl4pPr>
              <a:buClr>
                <a:schemeClr val="bg2"/>
              </a:buClr>
              <a:defRPr>
                <a:latin typeface="Arial" pitchFamily="34" charset="0"/>
                <a:cs typeface="Arial" pitchFamily="34" charset="0"/>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273771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906963"/>
          </a:xfrm>
          <a:prstGeom prst="rect">
            <a:avLst/>
          </a:prstGeom>
          <a:ln>
            <a:noFill/>
          </a:ln>
        </p:spPr>
        <p:txBody>
          <a:bodyPr/>
          <a:lstStyle>
            <a:lvl1pPr marL="0" indent="0">
              <a:buNone/>
              <a:defRPr sz="2000" b="0">
                <a:latin typeface="Arial" pitchFamily="34" charset="0"/>
                <a:cs typeface="Arial" pitchFamily="34" charset="0"/>
              </a:defRPr>
            </a:lvl1pPr>
            <a:lvl2pPr marL="0" marR="0" indent="0" algn="l" defTabSz="457200" rtl="0" eaLnBrk="1" fontAlgn="auto" latinLnBrk="0" hangingPunct="1">
              <a:lnSpc>
                <a:spcPct val="100000"/>
              </a:lnSpc>
              <a:spcBef>
                <a:spcPct val="20000"/>
              </a:spcBef>
              <a:spcAft>
                <a:spcPts val="600"/>
              </a:spcAft>
              <a:buClr>
                <a:srgbClr val="4BAA42"/>
              </a:buClr>
              <a:buSzPct val="133000"/>
              <a:buFont typeface="Wingdings" charset="2"/>
              <a:buNone/>
              <a:tabLst/>
              <a:defRPr sz="2000">
                <a:latin typeface="Arial" pitchFamily="34" charset="0"/>
                <a:cs typeface="Arial" pitchFamily="34" charset="0"/>
              </a:defRPr>
            </a:lvl2pPr>
            <a:lvl3pPr marL="457200" indent="-210312">
              <a:spcBef>
                <a:spcPct val="20000"/>
              </a:spcBef>
              <a:spcAft>
                <a:spcPts val="600"/>
              </a:spcAft>
              <a:buClr>
                <a:srgbClr val="9A8B7D"/>
              </a:buClr>
              <a:buSzPct val="133000"/>
              <a:buFont typeface="Wingdings" charset="2"/>
              <a:buChar char="§"/>
              <a:defRPr sz="2000">
                <a:latin typeface="Arial" pitchFamily="34" charset="0"/>
                <a:cs typeface="Arial" pitchFamily="34" charset="0"/>
              </a:defRPr>
            </a:lvl3pPr>
            <a:lvl4pPr marL="914400" indent="209550">
              <a:spcBef>
                <a:spcPts val="480"/>
              </a:spcBef>
              <a:spcAft>
                <a:spcPts val="600"/>
              </a:spcAft>
              <a:buClr>
                <a:srgbClr val="9A8B7D"/>
              </a:buClr>
              <a:buFont typeface="Arial"/>
              <a:buChar char="–"/>
              <a:defRPr sz="2000">
                <a:latin typeface="Arial" pitchFamily="34" charset="0"/>
                <a:cs typeface="Arial" pitchFamily="34" charset="0"/>
              </a:defRPr>
            </a:lvl4pPr>
            <a:lvl5pPr>
              <a:defRPr sz="2000">
                <a:latin typeface="Arial" pitchFamily="34" charset="0"/>
                <a:cs typeface="Arial" pitchFamily="34" charset="0"/>
              </a:defRPr>
            </a:lvl5pPr>
          </a:lstStyle>
          <a:p>
            <a:pPr marL="0" lvl="0" indent="-210312">
              <a:buClr>
                <a:srgbClr val="9A8C80"/>
              </a:buClr>
              <a:buSzPct val="133000"/>
              <a:defRPr/>
            </a:pPr>
            <a:r>
              <a:rPr kumimoji="0" lang="en-US" sz="2000" u="none" strike="noStrike" kern="1200" cap="none" spc="0" normalizeH="0" baseline="0" noProof="0" smtClean="0">
                <a:ln>
                  <a:noFill/>
                </a:ln>
                <a:solidFill>
                  <a:schemeClr val="tx1"/>
                </a:solidFill>
                <a:effectLst/>
                <a:uLnTx/>
                <a:uFillTx/>
                <a:latin typeface="Arial"/>
                <a:ea typeface="+mn-ea"/>
                <a:cs typeface="Arial"/>
              </a:rPr>
              <a:t>Click to edit Master text styles</a:t>
            </a:r>
          </a:p>
        </p:txBody>
      </p:sp>
      <p:sp>
        <p:nvSpPr>
          <p:cNvPr id="13" name="Date Placeholder 3"/>
          <p:cNvSpPr>
            <a:spLocks noGrp="1"/>
          </p:cNvSpPr>
          <p:nvPr>
            <p:ph type="dt" sz="half" idx="10"/>
          </p:nvPr>
        </p:nvSpPr>
        <p:spPr>
          <a:xfrm>
            <a:off x="152400" y="6324600"/>
            <a:ext cx="2133600" cy="365125"/>
          </a:xfrm>
          <a:prstGeom prst="rect">
            <a:avLst/>
          </a:prstGeom>
        </p:spPr>
        <p:txBody>
          <a:bodyPr anchor="ctr" anchorCtr="0"/>
          <a:lstStyle>
            <a:lvl1pPr>
              <a:defRPr sz="800">
                <a:solidFill>
                  <a:schemeClr val="bg2">
                    <a:lumMod val="50000"/>
                  </a:schemeClr>
                </a:solidFill>
                <a:latin typeface="Arial" pitchFamily="34" charset="0"/>
                <a:cs typeface="Arial" pitchFamily="34" charset="0"/>
              </a:defRPr>
            </a:lvl1pPr>
          </a:lstStyle>
          <a:p>
            <a:r>
              <a:rPr lang="en-US" dirty="0" smtClean="0"/>
              <a:t>© 2012 Press Ganey Associates, Inc.</a:t>
            </a:r>
            <a:endParaRPr lang="en-US" dirty="0"/>
          </a:p>
        </p:txBody>
      </p:sp>
      <p:sp>
        <p:nvSpPr>
          <p:cNvPr id="14" name="Slide Number Placeholder 5"/>
          <p:cNvSpPr txBox="1">
            <a:spLocks/>
          </p:cNvSpPr>
          <p:nvPr userDrawn="1"/>
        </p:nvSpPr>
        <p:spPr>
          <a:xfrm>
            <a:off x="3200400" y="632460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chemeClr val="tx1">
                    <a:tint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86306FF-9B50-45CB-99A2-621A4158CC5D}" type="slidenum">
              <a:rPr lang="en-US" smtClean="0">
                <a:solidFill>
                  <a:schemeClr val="tx1"/>
                </a:solidFill>
              </a:rPr>
              <a:pPr/>
              <a:t>‹#›</a:t>
            </a:fld>
            <a:endParaRPr lang="en-US" dirty="0">
              <a:solidFill>
                <a:schemeClr val="tx1"/>
              </a:solidFill>
            </a:endParaRPr>
          </a:p>
        </p:txBody>
      </p:sp>
      <p:sp>
        <p:nvSpPr>
          <p:cNvPr id="6" name="Title 1"/>
          <p:cNvSpPr txBox="1">
            <a:spLocks/>
          </p:cNvSpPr>
          <p:nvPr userDrawn="1"/>
        </p:nvSpPr>
        <p:spPr>
          <a:xfrm>
            <a:off x="457200" y="152400"/>
            <a:ext cx="8229600" cy="6096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chemeClr val="bg2">
                    <a:lumMod val="50000"/>
                  </a:schemeClr>
                </a:solidFill>
                <a:latin typeface="Arial" pitchFamily="34" charset="0"/>
                <a:ea typeface="+mj-ea"/>
                <a:cs typeface="Arial" pitchFamily="34"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chemeClr val="bg2">
                  <a:lumMod val="50000"/>
                </a:schemeClr>
              </a:solidFill>
              <a:effectLst/>
              <a:uLnTx/>
              <a:uFillTx/>
              <a:latin typeface="Arial"/>
              <a:ea typeface="+mj-ea"/>
              <a:cs typeface="Arial"/>
            </a:endParaRPr>
          </a:p>
        </p:txBody>
      </p:sp>
      <p:sp>
        <p:nvSpPr>
          <p:cNvPr id="7" name="Title Placeholder 10"/>
          <p:cNvSpPr>
            <a:spLocks noGrp="1"/>
          </p:cNvSpPr>
          <p:nvPr>
            <p:ph type="title"/>
          </p:nvPr>
        </p:nvSpPr>
        <p:spPr>
          <a:xfrm>
            <a:off x="457200" y="76200"/>
            <a:ext cx="8229600" cy="685800"/>
          </a:xfrm>
          <a:prstGeom prst="rect">
            <a:avLst/>
          </a:prstGeom>
        </p:spPr>
        <p:txBody>
          <a:bodyPr vert="horz" lIns="91440" tIns="45720" rIns="91440" bIns="45720" rtlCol="0" anchor="ctr">
            <a:normAutofit/>
          </a:bodyPr>
          <a:lstStyle>
            <a:lvl1pPr algn="l">
              <a:lnSpc>
                <a:spcPts val="3000"/>
              </a:lnSpc>
              <a:defRPr sz="3200">
                <a:solidFill>
                  <a:srgbClr val="9A8B7D"/>
                </a:solidFill>
                <a:latin typeface="Arial" pitchFamily="34" charset="0"/>
                <a:cs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017943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_Custom Layou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Slide Number Placeholder 5"/>
          <p:cNvSpPr txBox="1">
            <a:spLocks/>
          </p:cNvSpPr>
          <p:nvPr/>
        </p:nvSpPr>
        <p:spPr>
          <a:xfrm>
            <a:off x="3200400" y="632460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chemeClr val="tx1">
                    <a:tint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86306FF-9B50-45CB-99A2-621A4158CC5D}" type="slidenum">
              <a:rPr lang="en-US" smtClean="0">
                <a:solidFill>
                  <a:schemeClr val="tx1"/>
                </a:solidFill>
              </a:rPr>
              <a:pPr/>
              <a:t>‹#›</a:t>
            </a:fld>
            <a:endParaRPr lang="en-US" dirty="0">
              <a:solidFill>
                <a:schemeClr val="tx1"/>
              </a:solidFill>
            </a:endParaRPr>
          </a:p>
        </p:txBody>
      </p:sp>
      <p:sp>
        <p:nvSpPr>
          <p:cNvPr id="8" name="Date Placeholder 3"/>
          <p:cNvSpPr>
            <a:spLocks noGrp="1"/>
          </p:cNvSpPr>
          <p:nvPr>
            <p:ph type="dt" sz="half" idx="10"/>
          </p:nvPr>
        </p:nvSpPr>
        <p:spPr>
          <a:xfrm>
            <a:off x="152400" y="6324600"/>
            <a:ext cx="2133600" cy="365125"/>
          </a:xfrm>
          <a:prstGeom prst="rect">
            <a:avLst/>
          </a:prstGeom>
        </p:spPr>
        <p:txBody>
          <a:bodyPr anchor="ctr" anchorCtr="0"/>
          <a:lstStyle>
            <a:lvl1pPr>
              <a:defRPr sz="800">
                <a:solidFill>
                  <a:schemeClr val="bg2">
                    <a:lumMod val="50000"/>
                  </a:schemeClr>
                </a:solidFill>
                <a:latin typeface="Arial" pitchFamily="34" charset="0"/>
                <a:cs typeface="Arial" pitchFamily="34" charset="0"/>
              </a:defRPr>
            </a:lvl1pPr>
          </a:lstStyle>
          <a:p>
            <a:r>
              <a:rPr lang="en-US" dirty="0" smtClean="0"/>
              <a:t>© 2012 Press Ganey Associates, Inc.</a:t>
            </a:r>
            <a:endParaRPr lang="en-US" dirty="0"/>
          </a:p>
        </p:txBody>
      </p:sp>
      <p:sp>
        <p:nvSpPr>
          <p:cNvPr id="9" name="Title 1"/>
          <p:cNvSpPr txBox="1">
            <a:spLocks/>
          </p:cNvSpPr>
          <p:nvPr/>
        </p:nvSpPr>
        <p:spPr>
          <a:xfrm>
            <a:off x="457200" y="152400"/>
            <a:ext cx="8229600" cy="6096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chemeClr val="bg2">
                    <a:lumMod val="50000"/>
                  </a:schemeClr>
                </a:solidFill>
                <a:latin typeface="Arial" pitchFamily="34" charset="0"/>
                <a:ea typeface="+mj-ea"/>
                <a:cs typeface="Arial" pitchFamily="34"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chemeClr val="bg2">
                  <a:lumMod val="50000"/>
                </a:schemeClr>
              </a:solidFill>
              <a:effectLst/>
              <a:uLnTx/>
              <a:uFillTx/>
              <a:latin typeface="Arial"/>
              <a:ea typeface="+mj-ea"/>
              <a:cs typeface="Arial"/>
            </a:endParaRPr>
          </a:p>
        </p:txBody>
      </p:sp>
      <p:sp>
        <p:nvSpPr>
          <p:cNvPr id="12" name="Title Placeholder 10"/>
          <p:cNvSpPr>
            <a:spLocks noGrp="1"/>
          </p:cNvSpPr>
          <p:nvPr>
            <p:ph type="title"/>
          </p:nvPr>
        </p:nvSpPr>
        <p:spPr>
          <a:xfrm>
            <a:off x="457200" y="76200"/>
            <a:ext cx="8229600" cy="685800"/>
          </a:xfrm>
          <a:prstGeom prst="rect">
            <a:avLst/>
          </a:prstGeom>
        </p:spPr>
        <p:txBody>
          <a:bodyPr vert="horz" lIns="91440" tIns="45720" rIns="91440" bIns="45720" rtlCol="0" anchor="ctr">
            <a:normAutofit/>
          </a:bodyPr>
          <a:lstStyle>
            <a:lvl1pPr algn="l">
              <a:lnSpc>
                <a:spcPts val="3000"/>
              </a:lnSpc>
              <a:defRPr sz="3200">
                <a:solidFill>
                  <a:srgbClr val="9A8B7D"/>
                </a:solidFill>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sz="quarter" idx="11"/>
          </p:nvPr>
        </p:nvSpPr>
        <p:spPr>
          <a:xfrm>
            <a:off x="457200" y="1295400"/>
            <a:ext cx="8229600" cy="4800600"/>
          </a:xfrm>
        </p:spPr>
        <p:txBody>
          <a:bodyPr/>
          <a:lstStyle>
            <a:lvl1pPr marL="342900" indent="-342900">
              <a:buClr>
                <a:schemeClr val="accent1"/>
              </a:buClr>
              <a:buFont typeface="Wingdings" pitchFamily="2" charset="2"/>
              <a:buChar char="§"/>
              <a:defRPr sz="2000">
                <a:latin typeface="Arial" pitchFamily="34" charset="0"/>
                <a:cs typeface="Arial" pitchFamily="34" charset="0"/>
              </a:defRPr>
            </a:lvl1pPr>
            <a:lvl2pPr marL="742950" indent="-285750">
              <a:buClr>
                <a:schemeClr val="bg2"/>
              </a:buClr>
              <a:buFont typeface="Wingdings" pitchFamily="2" charset="2"/>
              <a:buChar char="§"/>
              <a:defRPr sz="2000">
                <a:latin typeface="Arial" pitchFamily="34" charset="0"/>
                <a:cs typeface="Arial" pitchFamily="34" charset="0"/>
              </a:defRPr>
            </a:lvl2pPr>
            <a:lvl3pPr marL="1143000" indent="-228600">
              <a:buClr>
                <a:schemeClr val="accent1"/>
              </a:buClr>
              <a:buFont typeface="Arial" pitchFamily="34" charset="0"/>
              <a:buChar char="–"/>
              <a:defRPr sz="2000">
                <a:latin typeface="Arial" pitchFamily="34" charset="0"/>
                <a:cs typeface="Arial" pitchFamily="34" charset="0"/>
              </a:defRPr>
            </a:lvl3pPr>
            <a:lvl4pPr>
              <a:buClr>
                <a:schemeClr val="bg2"/>
              </a:buClr>
              <a:defRPr>
                <a:latin typeface="Arial" pitchFamily="34" charset="0"/>
                <a:cs typeface="Arial" pitchFamily="34" charset="0"/>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7874109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457200" y="1752600"/>
            <a:ext cx="8229600" cy="437356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1" name="Title Placeholder 10"/>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1735188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51" r:id="rId6"/>
    <p:sldLayoutId id="2147483663" r:id="rId7"/>
    <p:sldLayoutId id="2147483664" r:id="rId8"/>
    <p:sldLayoutId id="2147483665" r:id="rId9"/>
  </p:sldLayoutIdLst>
  <p:timing>
    <p:tnLst>
      <p:par>
        <p:cTn id="1" dur="indefinite" restart="never" nodeType="tmRoot"/>
      </p:par>
    </p:tnLst>
  </p:timing>
  <p:hf sldNum="0" hdr="0" ftr="0"/>
  <p:txStyles>
    <p:titleStyle>
      <a:lvl1pPr algn="l" defTabSz="914400" rtl="0" eaLnBrk="1" latinLnBrk="0" hangingPunct="1">
        <a:spcBef>
          <a:spcPct val="0"/>
        </a:spcBef>
        <a:buNone/>
        <a:defRPr sz="3200" kern="1200">
          <a:solidFill>
            <a:schemeClr val="bg2"/>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chemeClr val="accent1"/>
        </a:buClr>
        <a:buFont typeface="Wingdings" pitchFamily="2" charset="2"/>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chemeClr val="bg2"/>
        </a:buClr>
        <a:buFont typeface="Wingdings" pitchFamily="2" charset="2"/>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chemeClr val="accent1"/>
        </a:buClr>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chemeClr val="bg2"/>
        </a:buClr>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1981200"/>
            <a:ext cx="6400800" cy="1752600"/>
          </a:xfrm>
        </p:spPr>
        <p:txBody>
          <a:bodyPr>
            <a:normAutofit/>
          </a:bodyPr>
          <a:lstStyle/>
          <a:p>
            <a:r>
              <a:rPr lang="en-US" sz="2400" dirty="0" smtClean="0"/>
              <a:t>Nick Sorg, CPHQ</a:t>
            </a:r>
          </a:p>
          <a:p>
            <a:r>
              <a:rPr lang="en-US" sz="2400" dirty="0" smtClean="0"/>
              <a:t>Manager of Training and Education</a:t>
            </a:r>
          </a:p>
          <a:p>
            <a:r>
              <a:rPr lang="en-US" sz="2400" dirty="0" smtClean="0"/>
              <a:t>Press Ganey Associates, Inc.</a:t>
            </a:r>
            <a:endParaRPr lang="en-US" sz="2400" dirty="0"/>
          </a:p>
        </p:txBody>
      </p:sp>
      <p:sp>
        <p:nvSpPr>
          <p:cNvPr id="4" name="Title 3"/>
          <p:cNvSpPr>
            <a:spLocks noGrp="1"/>
          </p:cNvSpPr>
          <p:nvPr>
            <p:ph type="ctrTitle"/>
          </p:nvPr>
        </p:nvSpPr>
        <p:spPr/>
        <p:txBody>
          <a:bodyPr/>
          <a:lstStyle/>
          <a:p>
            <a:r>
              <a:rPr lang="en-US" dirty="0" smtClean="0"/>
              <a:t>Interviewing Residents</a:t>
            </a:r>
            <a:endParaRPr lang="en-US" dirty="0"/>
          </a:p>
        </p:txBody>
      </p:sp>
    </p:spTree>
    <p:extLst>
      <p:ext uri="{BB962C8B-B14F-4D97-AF65-F5344CB8AC3E}">
        <p14:creationId xmlns:p14="http://schemas.microsoft.com/office/powerpoint/2010/main" val="35241034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a:bodyPr>
          <a:lstStyle/>
          <a:p>
            <a:pPr eaLnBrk="1" hangingPunct="1"/>
            <a:r>
              <a:rPr lang="en-US" dirty="0" smtClean="0"/>
              <a:t>Second Introduction</a:t>
            </a:r>
          </a:p>
        </p:txBody>
      </p:sp>
      <p:sp>
        <p:nvSpPr>
          <p:cNvPr id="4" name="Rectangle 3"/>
          <p:cNvSpPr txBox="1">
            <a:spLocks noChangeArrowheads="1"/>
          </p:cNvSpPr>
          <p:nvPr/>
        </p:nvSpPr>
        <p:spPr>
          <a:xfrm>
            <a:off x="465138" y="1600200"/>
            <a:ext cx="8221662" cy="1055688"/>
          </a:xfrm>
          <a:prstGeom prst="rect">
            <a:avLst/>
          </a:prstGeom>
          <a:ln>
            <a:noFill/>
          </a:ln>
        </p:spPr>
        <p:txBody>
          <a:bodyPr vert="horz" lIns="91440" tIns="45720" rIns="91440" bIns="45720" rtlCol="0">
            <a:normAutofit/>
          </a:bodyPr>
          <a:lstStyle>
            <a:lvl1pPr marL="0" indent="0" algn="l" defTabSz="914400" rtl="0" eaLnBrk="1" latinLnBrk="0" hangingPunct="1">
              <a:spcBef>
                <a:spcPct val="20000"/>
              </a:spcBef>
              <a:buClr>
                <a:schemeClr val="accent1"/>
              </a:buClr>
              <a:buFont typeface="Wingdings" pitchFamily="2" charset="2"/>
              <a:buNone/>
              <a:defRPr sz="2000" b="0" kern="1200">
                <a:solidFill>
                  <a:schemeClr val="tx1"/>
                </a:solidFill>
                <a:latin typeface="Arial" pitchFamily="34" charset="0"/>
                <a:ea typeface="+mn-ea"/>
                <a:cs typeface="Arial" pitchFamily="34" charset="0"/>
              </a:defRPr>
            </a:lvl1pPr>
            <a:lvl2pPr marL="0" marR="0" indent="0" algn="l" defTabSz="457200" rtl="0" eaLnBrk="1" fontAlgn="auto" latinLnBrk="0" hangingPunct="1">
              <a:lnSpc>
                <a:spcPct val="100000"/>
              </a:lnSpc>
              <a:spcBef>
                <a:spcPct val="20000"/>
              </a:spcBef>
              <a:spcAft>
                <a:spcPts val="600"/>
              </a:spcAft>
              <a:buClr>
                <a:srgbClr val="4BAA42"/>
              </a:buClr>
              <a:buSzPct val="133000"/>
              <a:buFont typeface="Wingdings" charset="2"/>
              <a:buNone/>
              <a:tabLst/>
              <a:defRPr sz="2000" kern="1200">
                <a:solidFill>
                  <a:schemeClr val="tx1"/>
                </a:solidFill>
                <a:latin typeface="Arial" pitchFamily="34" charset="0"/>
                <a:ea typeface="+mn-ea"/>
                <a:cs typeface="Arial" pitchFamily="34" charset="0"/>
              </a:defRPr>
            </a:lvl2pPr>
            <a:lvl3pPr marL="457200" indent="-210312" algn="l" defTabSz="914400" rtl="0" eaLnBrk="1" latinLnBrk="0" hangingPunct="1">
              <a:spcBef>
                <a:spcPct val="20000"/>
              </a:spcBef>
              <a:spcAft>
                <a:spcPts val="600"/>
              </a:spcAft>
              <a:buClr>
                <a:srgbClr val="9A8B7D"/>
              </a:buClr>
              <a:buSzPct val="133000"/>
              <a:buFont typeface="Wingdings" charset="2"/>
              <a:buChar char="§"/>
              <a:defRPr sz="2000" kern="1200">
                <a:solidFill>
                  <a:schemeClr val="tx1"/>
                </a:solidFill>
                <a:latin typeface="Arial" pitchFamily="34" charset="0"/>
                <a:ea typeface="+mn-ea"/>
                <a:cs typeface="Arial" pitchFamily="34" charset="0"/>
              </a:defRPr>
            </a:lvl3pPr>
            <a:lvl4pPr marL="914400" indent="209550" algn="l" defTabSz="914400" rtl="0" eaLnBrk="1" latinLnBrk="0" hangingPunct="1">
              <a:spcBef>
                <a:spcPts val="480"/>
              </a:spcBef>
              <a:spcAft>
                <a:spcPts val="600"/>
              </a:spcAft>
              <a:buClr>
                <a:srgbClr val="9A8B7D"/>
              </a:buClr>
              <a:buFont typeface="Arial"/>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Second Introduction = Explaining why you are visiting the resident</a:t>
            </a:r>
          </a:p>
          <a:p>
            <a:endParaRPr lang="en-US" dirty="0" smtClean="0"/>
          </a:p>
          <a:p>
            <a:endParaRPr lang="en-US" sz="1600" dirty="0" smtClean="0"/>
          </a:p>
        </p:txBody>
      </p:sp>
      <p:sp>
        <p:nvSpPr>
          <p:cNvPr id="5" name="Rectangle 3"/>
          <p:cNvSpPr txBox="1">
            <a:spLocks noChangeArrowheads="1"/>
          </p:cNvSpPr>
          <p:nvPr/>
        </p:nvSpPr>
        <p:spPr bwMode="auto">
          <a:xfrm>
            <a:off x="473075" y="2514600"/>
            <a:ext cx="8221663" cy="2122488"/>
          </a:xfrm>
          <a:prstGeom prst="rect">
            <a:avLst/>
          </a:prstGeom>
          <a:noFill/>
          <a:ln w="9525">
            <a:noFill/>
            <a:miter lim="800000"/>
            <a:headEnd/>
            <a:tailEnd/>
          </a:ln>
          <a:effectLst/>
        </p:spPr>
        <p:txBody>
          <a:bodyPr/>
          <a:lstStyle/>
          <a:p>
            <a:pPr marL="280988" indent="-280988">
              <a:lnSpc>
                <a:spcPct val="100000"/>
              </a:lnSpc>
              <a:buSzTx/>
              <a:defRPr/>
            </a:pPr>
            <a:r>
              <a:rPr lang="en-US" sz="2400" kern="0" dirty="0">
                <a:latin typeface="+mn-lt"/>
                <a:cs typeface="+mn-cs"/>
              </a:rPr>
              <a:t>	</a:t>
            </a:r>
            <a:r>
              <a:rPr lang="en-US" sz="2400" kern="0" dirty="0">
                <a:solidFill>
                  <a:srgbClr val="1C50F8"/>
                </a:solidFill>
                <a:latin typeface="+mn-lt"/>
                <a:cs typeface="+mn-cs"/>
              </a:rPr>
              <a:t>Ex: </a:t>
            </a:r>
            <a:r>
              <a:rPr lang="en-US" sz="2400" kern="0" dirty="0" smtClean="0">
                <a:solidFill>
                  <a:srgbClr val="1C50F8"/>
                </a:solidFill>
                <a:latin typeface="+mn-lt"/>
                <a:cs typeface="+mn-cs"/>
              </a:rPr>
              <a:t> Great!  Hi, (resident’s name)</a:t>
            </a:r>
            <a:r>
              <a:rPr lang="en-US" sz="2400" dirty="0" smtClean="0">
                <a:solidFill>
                  <a:srgbClr val="1C50F8"/>
                </a:solidFill>
              </a:rPr>
              <a:t>.  I’m here on behalf of the </a:t>
            </a:r>
            <a:r>
              <a:rPr lang="en-US" sz="2400" dirty="0">
                <a:solidFill>
                  <a:srgbClr val="1C50F8"/>
                </a:solidFill>
              </a:rPr>
              <a:t>Indiana Family and Social Services Administration's Division of Aging.  </a:t>
            </a:r>
            <a:r>
              <a:rPr lang="en-US" sz="2400" dirty="0" smtClean="0">
                <a:solidFill>
                  <a:srgbClr val="1C50F8"/>
                </a:solidFill>
              </a:rPr>
              <a:t>We are visiting all of the Nursing Home’s in the State to find out what is going well and what can be improved by asking some questions about  your experience here.</a:t>
            </a:r>
            <a:endParaRPr lang="en-US" kern="0" dirty="0">
              <a:solidFill>
                <a:srgbClr val="1C50F8"/>
              </a:solidFill>
              <a:latin typeface="+mn-lt"/>
              <a:cs typeface="+mn-cs"/>
            </a:endParaRPr>
          </a:p>
          <a:p>
            <a:pPr marL="280988" indent="-280988">
              <a:lnSpc>
                <a:spcPct val="100000"/>
              </a:lnSpc>
              <a:buSzTx/>
              <a:buFont typeface="Wingdings" pitchFamily="2" charset="2"/>
              <a:buChar char="§"/>
              <a:defRPr/>
            </a:pPr>
            <a:endParaRPr lang="en-US" sz="1600" kern="0" dirty="0">
              <a:latin typeface="+mn-lt"/>
              <a:cs typeface="+mn-cs"/>
            </a:endParaRPr>
          </a:p>
        </p:txBody>
      </p:sp>
    </p:spTree>
    <p:extLst>
      <p:ext uri="{BB962C8B-B14F-4D97-AF65-F5344CB8AC3E}">
        <p14:creationId xmlns:p14="http://schemas.microsoft.com/office/powerpoint/2010/main" val="305238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514600"/>
            <a:ext cx="8229600" cy="609600"/>
          </a:xfrm>
        </p:spPr>
        <p:txBody>
          <a:bodyPr/>
          <a:lstStyle/>
          <a:p>
            <a:r>
              <a:rPr lang="en-US" dirty="0"/>
              <a:t>As long as you have the essential components, </a:t>
            </a:r>
            <a:r>
              <a:rPr lang="en-US" dirty="0" smtClean="0"/>
              <a:t>introductions </a:t>
            </a:r>
            <a:r>
              <a:rPr lang="en-US" dirty="0"/>
              <a:t>are…</a:t>
            </a:r>
            <a:br>
              <a:rPr lang="en-US" dirty="0"/>
            </a:br>
            <a:endParaRPr lang="en-US" dirty="0"/>
          </a:p>
        </p:txBody>
      </p:sp>
      <p:sp>
        <p:nvSpPr>
          <p:cNvPr id="4" name="TextBox 3"/>
          <p:cNvSpPr txBox="1">
            <a:spLocks noChangeArrowheads="1"/>
          </p:cNvSpPr>
          <p:nvPr/>
        </p:nvSpPr>
        <p:spPr bwMode="auto">
          <a:xfrm>
            <a:off x="1684338" y="3468688"/>
            <a:ext cx="5454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lnSpc>
                <a:spcPct val="90000"/>
              </a:lnSpc>
              <a:spcBef>
                <a:spcPct val="20000"/>
              </a:spcBef>
              <a:spcAft>
                <a:spcPct val="0"/>
              </a:spcAft>
              <a:buClr>
                <a:srgbClr val="006999"/>
              </a:buClr>
              <a:buSzPct val="160000"/>
              <a:buFont typeface="Wingdings" pitchFamily="2" charset="2"/>
              <a:defRPr>
                <a:solidFill>
                  <a:schemeClr val="tx1"/>
                </a:solidFill>
                <a:latin typeface="Verdana" pitchFamily="34" charset="0"/>
                <a:cs typeface="Arial" charset="0"/>
              </a:defRPr>
            </a:lvl6pPr>
            <a:lvl7pPr marL="2971800" indent="-228600" eaLnBrk="0" fontAlgn="base" hangingPunct="0">
              <a:lnSpc>
                <a:spcPct val="90000"/>
              </a:lnSpc>
              <a:spcBef>
                <a:spcPct val="20000"/>
              </a:spcBef>
              <a:spcAft>
                <a:spcPct val="0"/>
              </a:spcAft>
              <a:buClr>
                <a:srgbClr val="006999"/>
              </a:buClr>
              <a:buSzPct val="160000"/>
              <a:buFont typeface="Wingdings" pitchFamily="2" charset="2"/>
              <a:defRPr>
                <a:solidFill>
                  <a:schemeClr val="tx1"/>
                </a:solidFill>
                <a:latin typeface="Verdana" pitchFamily="34" charset="0"/>
                <a:cs typeface="Arial" charset="0"/>
              </a:defRPr>
            </a:lvl7pPr>
            <a:lvl8pPr marL="3429000" indent="-228600" eaLnBrk="0" fontAlgn="base" hangingPunct="0">
              <a:lnSpc>
                <a:spcPct val="90000"/>
              </a:lnSpc>
              <a:spcBef>
                <a:spcPct val="20000"/>
              </a:spcBef>
              <a:spcAft>
                <a:spcPct val="0"/>
              </a:spcAft>
              <a:buClr>
                <a:srgbClr val="006999"/>
              </a:buClr>
              <a:buSzPct val="160000"/>
              <a:buFont typeface="Wingdings" pitchFamily="2" charset="2"/>
              <a:defRPr>
                <a:solidFill>
                  <a:schemeClr val="tx1"/>
                </a:solidFill>
                <a:latin typeface="Verdana" pitchFamily="34" charset="0"/>
                <a:cs typeface="Arial" charset="0"/>
              </a:defRPr>
            </a:lvl8pPr>
            <a:lvl9pPr marL="3886200" indent="-228600" eaLnBrk="0" fontAlgn="base" hangingPunct="0">
              <a:lnSpc>
                <a:spcPct val="90000"/>
              </a:lnSpc>
              <a:spcBef>
                <a:spcPct val="20000"/>
              </a:spcBef>
              <a:spcAft>
                <a:spcPct val="0"/>
              </a:spcAft>
              <a:buClr>
                <a:srgbClr val="006999"/>
              </a:buClr>
              <a:buSzPct val="160000"/>
              <a:buFont typeface="Wingdings" pitchFamily="2" charset="2"/>
              <a:defRPr>
                <a:solidFill>
                  <a:schemeClr val="tx1"/>
                </a:solidFill>
                <a:latin typeface="Verdana" pitchFamily="34" charset="0"/>
                <a:cs typeface="Arial" charset="0"/>
              </a:defRPr>
            </a:lvl9pPr>
          </a:lstStyle>
          <a:p>
            <a:pPr eaLnBrk="1" hangingPunct="1"/>
            <a:r>
              <a:rPr lang="en-US" sz="8000" dirty="0">
                <a:solidFill>
                  <a:srgbClr val="FF0000"/>
                </a:solidFill>
              </a:rPr>
              <a:t>FLEXIBLE!</a:t>
            </a:r>
          </a:p>
        </p:txBody>
      </p:sp>
    </p:spTree>
    <p:extLst>
      <p:ext uri="{BB962C8B-B14F-4D97-AF65-F5344CB8AC3E}">
        <p14:creationId xmlns:p14="http://schemas.microsoft.com/office/powerpoint/2010/main" val="4115353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dirty="0" smtClean="0"/>
              <a:t>Introductions may also include the following</a:t>
            </a:r>
          </a:p>
        </p:txBody>
      </p:sp>
      <p:sp>
        <p:nvSpPr>
          <p:cNvPr id="26627" name="Rectangle 3"/>
          <p:cNvSpPr>
            <a:spLocks noGrp="1" noChangeArrowheads="1"/>
          </p:cNvSpPr>
          <p:nvPr>
            <p:ph type="body" sz="quarter" idx="11"/>
          </p:nvPr>
        </p:nvSpPr>
        <p:spPr>
          <a:xfrm>
            <a:off x="457200" y="1371600"/>
            <a:ext cx="8229600" cy="4572000"/>
          </a:xfrm>
        </p:spPr>
        <p:txBody>
          <a:bodyPr/>
          <a:lstStyle/>
          <a:p>
            <a:pPr eaLnBrk="1" hangingPunct="1"/>
            <a:r>
              <a:rPr lang="en-US" dirty="0" smtClean="0"/>
              <a:t>Assurances this is not some sort of sales pitch.  You just want to find out how things are going.</a:t>
            </a:r>
          </a:p>
          <a:p>
            <a:pPr eaLnBrk="1" hangingPunct="1"/>
            <a:endParaRPr lang="en-US" dirty="0" smtClean="0"/>
          </a:p>
          <a:p>
            <a:pPr eaLnBrk="1" hangingPunct="1"/>
            <a:r>
              <a:rPr lang="en-US" dirty="0" smtClean="0"/>
              <a:t>Estimates on length of the survey (if the resident asks).</a:t>
            </a:r>
          </a:p>
          <a:p>
            <a:pPr eaLnBrk="1" hangingPunct="1"/>
            <a:endParaRPr lang="en-US" dirty="0" smtClean="0"/>
          </a:p>
          <a:p>
            <a:pPr eaLnBrk="1" hangingPunct="1"/>
            <a:r>
              <a:rPr lang="en-US" dirty="0" smtClean="0"/>
              <a:t>Handling various other objections or concerns.</a:t>
            </a:r>
          </a:p>
          <a:p>
            <a:pPr eaLnBrk="1" hangingPunct="1"/>
            <a:endParaRPr lang="en-US" dirty="0" smtClean="0"/>
          </a:p>
          <a:p>
            <a:pPr eaLnBrk="1" hangingPunct="1"/>
            <a:endParaRPr lang="en-US" dirty="0" smtClean="0"/>
          </a:p>
          <a:p>
            <a:pPr eaLnBrk="1" hangingPunct="1"/>
            <a:endParaRPr lang="en-US" dirty="0" smtClean="0"/>
          </a:p>
          <a:p>
            <a:pPr eaLnBrk="1" hangingPunct="1"/>
            <a:endParaRPr lang="en-US" sz="1600" dirty="0" smtClean="0"/>
          </a:p>
        </p:txBody>
      </p:sp>
    </p:spTree>
    <p:extLst>
      <p:ext uri="{BB962C8B-B14F-4D97-AF65-F5344CB8AC3E}">
        <p14:creationId xmlns:p14="http://schemas.microsoft.com/office/powerpoint/2010/main" val="20543363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smtClean="0"/>
              <a:t>© 2012 Press Ganey Associates, Inc.</a:t>
            </a:r>
            <a:endParaRPr lang="en-US" dirty="0"/>
          </a:p>
        </p:txBody>
      </p:sp>
      <p:sp>
        <p:nvSpPr>
          <p:cNvPr id="2" name="Title 1"/>
          <p:cNvSpPr>
            <a:spLocks noGrp="1"/>
          </p:cNvSpPr>
          <p:nvPr>
            <p:ph type="title"/>
          </p:nvPr>
        </p:nvSpPr>
        <p:spPr>
          <a:xfrm>
            <a:off x="457200" y="76200"/>
            <a:ext cx="8686800" cy="685800"/>
          </a:xfrm>
        </p:spPr>
        <p:txBody>
          <a:bodyPr>
            <a:normAutofit fontScale="90000"/>
          </a:bodyPr>
          <a:lstStyle/>
          <a:p>
            <a:r>
              <a:rPr lang="en-US" dirty="0" smtClean="0"/>
              <a:t>Four Strategies to Transform Passable to Powerful</a:t>
            </a:r>
            <a:endParaRPr lang="en-US" dirty="0"/>
          </a:p>
        </p:txBody>
      </p:sp>
      <p:sp>
        <p:nvSpPr>
          <p:cNvPr id="3" name="Text Placeholder 2"/>
          <p:cNvSpPr>
            <a:spLocks noGrp="1"/>
          </p:cNvSpPr>
          <p:nvPr>
            <p:ph type="body" sz="quarter" idx="11"/>
          </p:nvPr>
        </p:nvSpPr>
        <p:spPr/>
        <p:txBody>
          <a:bodyPr/>
          <a:lstStyle/>
          <a:p>
            <a:pPr marL="457200" indent="-457200">
              <a:buFont typeface="+mj-lt"/>
              <a:buAutoNum type="arabicPeriod"/>
            </a:pPr>
            <a:r>
              <a:rPr lang="en-US" dirty="0" smtClean="0"/>
              <a:t>State what you </a:t>
            </a:r>
            <a:r>
              <a:rPr lang="en-US" i="1" dirty="0" smtClean="0"/>
              <a:t>will</a:t>
            </a:r>
            <a:r>
              <a:rPr lang="en-US" dirty="0" smtClean="0"/>
              <a:t> do.</a:t>
            </a:r>
          </a:p>
          <a:p>
            <a:pPr marL="457200" indent="-457200">
              <a:buFont typeface="+mj-lt"/>
              <a:buAutoNum type="arabicPeriod"/>
            </a:pPr>
            <a:endParaRPr lang="en-US" dirty="0" smtClean="0"/>
          </a:p>
          <a:p>
            <a:pPr marL="457200" indent="-457200">
              <a:buFont typeface="+mj-lt"/>
              <a:buAutoNum type="arabicPeriod"/>
            </a:pPr>
            <a:r>
              <a:rPr lang="en-US" dirty="0" smtClean="0"/>
              <a:t>State with as much clarity as possible.</a:t>
            </a:r>
          </a:p>
          <a:p>
            <a:pPr marL="457200" indent="-457200">
              <a:buFont typeface="+mj-lt"/>
              <a:buAutoNum type="arabicPeriod"/>
            </a:pPr>
            <a:endParaRPr lang="en-US" dirty="0" smtClean="0"/>
          </a:p>
          <a:p>
            <a:pPr marL="457200" indent="-457200">
              <a:buFont typeface="+mj-lt"/>
              <a:buAutoNum type="arabicPeriod"/>
            </a:pPr>
            <a:r>
              <a:rPr lang="en-US" dirty="0" smtClean="0"/>
              <a:t>Confirm your knowledge/experience.</a:t>
            </a:r>
          </a:p>
          <a:p>
            <a:pPr marL="457200" indent="-457200">
              <a:buFont typeface="+mj-lt"/>
              <a:buAutoNum type="arabicPeriod"/>
            </a:pPr>
            <a:endParaRPr lang="en-US" u="sng" dirty="0" smtClean="0"/>
          </a:p>
          <a:p>
            <a:pPr marL="457200" indent="-457200">
              <a:buFont typeface="+mj-lt"/>
              <a:buAutoNum type="arabicPeriod"/>
            </a:pPr>
            <a:r>
              <a:rPr lang="en-US" dirty="0" smtClean="0"/>
              <a:t>Customize your response to the resident.</a:t>
            </a:r>
          </a:p>
          <a:p>
            <a:pPr marL="457200" indent="-457200">
              <a:buFont typeface="+mj-lt"/>
              <a:buAutoNum type="arabicPeriod"/>
            </a:pPr>
            <a:endParaRPr lang="en-US" dirty="0" smtClean="0"/>
          </a:p>
          <a:p>
            <a:pPr marL="457200" indent="-457200">
              <a:buFont typeface="+mj-lt"/>
              <a:buAutoNum type="arabicPeriod"/>
            </a:pPr>
            <a:endParaRPr lang="en-US" dirty="0" smtClean="0"/>
          </a:p>
          <a:p>
            <a:pPr marL="457200" indent="-457200">
              <a:buNone/>
            </a:pPr>
            <a:r>
              <a:rPr lang="en-US" dirty="0" smtClean="0"/>
              <a:t/>
            </a:r>
            <a:br>
              <a:rPr lang="en-US" dirty="0" smtClean="0"/>
            </a:br>
            <a:endParaRPr lang="en-US" u="sng" dirty="0" smtClean="0"/>
          </a:p>
          <a:p>
            <a:endParaRPr lang="en-US" dirty="0"/>
          </a:p>
        </p:txBody>
      </p:sp>
    </p:spTree>
    <p:extLst>
      <p:ext uri="{BB962C8B-B14F-4D97-AF65-F5344CB8AC3E}">
        <p14:creationId xmlns:p14="http://schemas.microsoft.com/office/powerpoint/2010/main" val="34076221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smtClean="0"/>
              <a:t>© 2012 Press Ganey Associates, Inc.</a:t>
            </a:r>
            <a:endParaRPr lang="en-US" dirty="0"/>
          </a:p>
        </p:txBody>
      </p:sp>
      <p:sp>
        <p:nvSpPr>
          <p:cNvPr id="2" name="Title 1"/>
          <p:cNvSpPr>
            <a:spLocks noGrp="1"/>
          </p:cNvSpPr>
          <p:nvPr>
            <p:ph type="title"/>
          </p:nvPr>
        </p:nvSpPr>
        <p:spPr/>
        <p:txBody>
          <a:bodyPr/>
          <a:lstStyle/>
          <a:p>
            <a:r>
              <a:rPr lang="en-US" dirty="0" smtClean="0"/>
              <a:t>Passable or Powerful?</a:t>
            </a:r>
            <a:endParaRPr lang="en-US" dirty="0"/>
          </a:p>
        </p:txBody>
      </p:sp>
      <p:sp>
        <p:nvSpPr>
          <p:cNvPr id="3" name="Content Placeholder 2"/>
          <p:cNvSpPr>
            <a:spLocks noGrp="1"/>
          </p:cNvSpPr>
          <p:nvPr>
            <p:ph type="body" sz="quarter" idx="11"/>
          </p:nvPr>
        </p:nvSpPr>
        <p:spPr/>
        <p:txBody>
          <a:bodyPr/>
          <a:lstStyle/>
          <a:p>
            <a:pPr>
              <a:buNone/>
            </a:pPr>
            <a:endParaRPr lang="en-US" dirty="0" smtClean="0"/>
          </a:p>
          <a:p>
            <a:pPr algn="ctr">
              <a:buNone/>
            </a:pPr>
            <a:endParaRPr lang="en-US" dirty="0" smtClean="0"/>
          </a:p>
          <a:p>
            <a:pPr algn="ctr">
              <a:buNone/>
            </a:pPr>
            <a:endParaRPr lang="en-US" dirty="0" smtClean="0"/>
          </a:p>
          <a:p>
            <a:pPr algn="ctr">
              <a:buNone/>
            </a:pPr>
            <a:r>
              <a:rPr lang="en-US" dirty="0" smtClean="0"/>
              <a:t>I think…</a:t>
            </a:r>
          </a:p>
          <a:p>
            <a:pPr algn="ctr">
              <a:buNone/>
            </a:pPr>
            <a:r>
              <a:rPr lang="en-US" dirty="0" smtClean="0"/>
              <a:t>I might…</a:t>
            </a:r>
          </a:p>
          <a:p>
            <a:pPr algn="ctr">
              <a:buNone/>
            </a:pPr>
            <a:r>
              <a:rPr lang="en-US" dirty="0" smtClean="0"/>
              <a:t>I know…</a:t>
            </a:r>
          </a:p>
          <a:p>
            <a:pPr algn="ctr">
              <a:buNone/>
            </a:pPr>
            <a:r>
              <a:rPr lang="en-US" dirty="0" smtClean="0"/>
              <a:t>Let me see.</a:t>
            </a:r>
          </a:p>
          <a:p>
            <a:pPr algn="ctr">
              <a:buNone/>
            </a:pPr>
            <a:r>
              <a:rPr lang="en-US" dirty="0" smtClean="0"/>
              <a:t>I understand.</a:t>
            </a:r>
          </a:p>
          <a:p>
            <a:pPr algn="ctr">
              <a:buNone/>
            </a:pPr>
            <a:r>
              <a:rPr lang="en-US" dirty="0" smtClean="0"/>
              <a:t>In my experience…</a:t>
            </a:r>
          </a:p>
          <a:p>
            <a:pPr algn="ctr">
              <a:buNone/>
            </a:pPr>
            <a:r>
              <a:rPr lang="en-US" dirty="0" smtClean="0"/>
              <a:t>I’m writing this down.</a:t>
            </a:r>
          </a:p>
          <a:p>
            <a:pPr algn="ctr">
              <a:buNone/>
            </a:pPr>
            <a:r>
              <a:rPr lang="en-US" dirty="0" smtClean="0"/>
              <a:t>You’re welcome.</a:t>
            </a:r>
          </a:p>
          <a:p>
            <a:pPr algn="ctr">
              <a:buNone/>
            </a:pPr>
            <a:r>
              <a:rPr lang="en-US" dirty="0" smtClean="0"/>
              <a:t>It’s my pleasure.</a:t>
            </a:r>
            <a:endParaRPr lang="en-US" dirty="0"/>
          </a:p>
        </p:txBody>
      </p:sp>
      <p:sp>
        <p:nvSpPr>
          <p:cNvPr id="8" name="Date Placeholder 3"/>
          <p:cNvSpPr txBox="1">
            <a:spLocks/>
          </p:cNvSpPr>
          <p:nvPr/>
        </p:nvSpPr>
        <p:spPr>
          <a:xfrm>
            <a:off x="152400" y="6324600"/>
            <a:ext cx="2133600" cy="365125"/>
          </a:xfrm>
          <a:prstGeom prst="rect">
            <a:avLst/>
          </a:prstGeom>
        </p:spPr>
        <p:txBody>
          <a:bodyPr anchor="ctr" anchorCtr="0"/>
          <a:lstStyle>
            <a:lvl1pPr>
              <a:defRPr sz="800">
                <a:solidFill>
                  <a:schemeClr val="bg2">
                    <a:lumMod val="50000"/>
                  </a:schemeClr>
                </a:solidFill>
                <a:latin typeface="Arial" pitchFamily="34" charset="0"/>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schemeClr val="bg2">
                    <a:lumMod val="50000"/>
                  </a:schemeClr>
                </a:solidFill>
                <a:effectLst/>
                <a:uLnTx/>
                <a:uFillTx/>
                <a:latin typeface="Arial" pitchFamily="34" charset="0"/>
                <a:ea typeface="+mn-ea"/>
                <a:cs typeface="Arial" pitchFamily="34" charset="0"/>
              </a:rPr>
              <a:t>© 2012 Press Ganey Associates, Inc.</a:t>
            </a:r>
            <a:endParaRPr kumimoji="0" lang="en-US" sz="800" b="0" i="0" u="none" strike="noStrike" kern="1200" cap="none" spc="0" normalizeH="0" baseline="0" noProof="0" dirty="0">
              <a:ln>
                <a:noFill/>
              </a:ln>
              <a:solidFill>
                <a:schemeClr val="bg2">
                  <a:lumMod val="50000"/>
                </a:schemeClr>
              </a:solidFill>
              <a:effectLst/>
              <a:uLnTx/>
              <a:uFillTx/>
              <a:latin typeface="Arial" pitchFamily="34" charset="0"/>
              <a:ea typeface="+mn-ea"/>
              <a:cs typeface="Arial" pitchFamily="34" charset="0"/>
            </a:endParaRPr>
          </a:p>
        </p:txBody>
      </p:sp>
      <p:grpSp>
        <p:nvGrpSpPr>
          <p:cNvPr id="7" name="Group 6"/>
          <p:cNvGrpSpPr/>
          <p:nvPr/>
        </p:nvGrpSpPr>
        <p:grpSpPr>
          <a:xfrm>
            <a:off x="685800" y="1295400"/>
            <a:ext cx="2298501" cy="919400"/>
            <a:chOff x="2619224" y="685798"/>
            <a:chExt cx="2298501" cy="919400"/>
          </a:xfrm>
          <a:scene3d>
            <a:camera prst="orthographicFront">
              <a:rot lat="0" lon="0" rev="0"/>
            </a:camera>
            <a:lightRig rig="balanced" dir="t">
              <a:rot lat="0" lon="0" rev="8700000"/>
            </a:lightRig>
          </a:scene3d>
        </p:grpSpPr>
        <p:sp>
          <p:nvSpPr>
            <p:cNvPr id="9" name="Rectangle 8"/>
            <p:cNvSpPr/>
            <p:nvPr/>
          </p:nvSpPr>
          <p:spPr>
            <a:xfrm>
              <a:off x="2619224" y="685798"/>
              <a:ext cx="2298501" cy="919400"/>
            </a:xfrm>
            <a:prstGeom prst="rect">
              <a:avLst/>
            </a:prstGeom>
            <a:solidFill>
              <a:srgbClr val="FFFF00"/>
            </a:solidFill>
            <a:ln>
              <a:solidFill>
                <a:schemeClr val="tx1"/>
              </a:solidFill>
            </a:ln>
            <a:sp3d>
              <a:bevelT w="190500" h="38100"/>
            </a:sp3d>
          </p:spPr>
          <p:style>
            <a:lnRef idx="0">
              <a:scrgbClr r="0" g="0" b="0"/>
            </a:lnRef>
            <a:fillRef idx="1">
              <a:scrgbClr r="0" g="0" b="0"/>
            </a:fillRef>
            <a:effectRef idx="2">
              <a:schemeClr val="accent3">
                <a:hueOff val="0"/>
                <a:satOff val="0"/>
                <a:lumOff val="0"/>
                <a:alphaOff val="0"/>
              </a:schemeClr>
            </a:effectRef>
            <a:fontRef idx="minor">
              <a:schemeClr val="lt1"/>
            </a:fontRef>
          </p:style>
        </p:sp>
        <p:sp>
          <p:nvSpPr>
            <p:cNvPr id="10" name="Rectangle 9"/>
            <p:cNvSpPr/>
            <p:nvPr/>
          </p:nvSpPr>
          <p:spPr>
            <a:xfrm>
              <a:off x="2619224" y="685798"/>
              <a:ext cx="2298501" cy="91940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200" b="1" kern="1200" dirty="0" smtClean="0">
                  <a:solidFill>
                    <a:schemeClr val="tx1"/>
                  </a:solidFill>
                  <a:latin typeface="Arial" pitchFamily="34" charset="0"/>
                  <a:cs typeface="Arial" pitchFamily="34" charset="0"/>
                </a:rPr>
                <a:t>Passable</a:t>
              </a:r>
            </a:p>
          </p:txBody>
        </p:sp>
      </p:grpSp>
      <p:grpSp>
        <p:nvGrpSpPr>
          <p:cNvPr id="11" name="Group 10"/>
          <p:cNvGrpSpPr/>
          <p:nvPr/>
        </p:nvGrpSpPr>
        <p:grpSpPr>
          <a:xfrm>
            <a:off x="6096000" y="1219200"/>
            <a:ext cx="2298501" cy="919400"/>
            <a:chOff x="5242941" y="703699"/>
            <a:chExt cx="2298501" cy="919400"/>
          </a:xfrm>
          <a:scene3d>
            <a:camera prst="orthographicFront">
              <a:rot lat="0" lon="0" rev="0"/>
            </a:camera>
            <a:lightRig rig="balanced" dir="t">
              <a:rot lat="0" lon="0" rev="8700000"/>
            </a:lightRig>
          </a:scene3d>
        </p:grpSpPr>
        <p:sp>
          <p:nvSpPr>
            <p:cNvPr id="12" name="Rectangle 11"/>
            <p:cNvSpPr/>
            <p:nvPr/>
          </p:nvSpPr>
          <p:spPr>
            <a:xfrm>
              <a:off x="5242941" y="703699"/>
              <a:ext cx="2298501" cy="919400"/>
            </a:xfrm>
            <a:prstGeom prst="rect">
              <a:avLst/>
            </a:prstGeom>
            <a:solidFill>
              <a:srgbClr val="92D050"/>
            </a:solidFill>
            <a:ln>
              <a:solidFill>
                <a:schemeClr val="tx1"/>
              </a:solidFill>
            </a:ln>
            <a:sp3d>
              <a:bevelT w="190500" h="38100"/>
            </a:sp3d>
          </p:spPr>
          <p:style>
            <a:lnRef idx="0">
              <a:scrgbClr r="0" g="0" b="0"/>
            </a:lnRef>
            <a:fillRef idx="1">
              <a:scrgbClr r="0" g="0" b="0"/>
            </a:fillRef>
            <a:effectRef idx="2">
              <a:schemeClr val="accent4">
                <a:hueOff val="0"/>
                <a:satOff val="0"/>
                <a:lumOff val="0"/>
                <a:alphaOff val="0"/>
              </a:schemeClr>
            </a:effectRef>
            <a:fontRef idx="minor">
              <a:schemeClr val="lt1"/>
            </a:fontRef>
          </p:style>
        </p:sp>
        <p:sp>
          <p:nvSpPr>
            <p:cNvPr id="13" name="Rectangle 12"/>
            <p:cNvSpPr/>
            <p:nvPr/>
          </p:nvSpPr>
          <p:spPr>
            <a:xfrm>
              <a:off x="5242941" y="703699"/>
              <a:ext cx="2298501" cy="91940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200" b="1" kern="1200" dirty="0" smtClean="0">
                  <a:solidFill>
                    <a:schemeClr val="tx1"/>
                  </a:solidFill>
                  <a:latin typeface="Arial" pitchFamily="34" charset="0"/>
                  <a:cs typeface="Arial" pitchFamily="34" charset="0"/>
                </a:rPr>
                <a:t>Powerful</a:t>
              </a:r>
              <a:endParaRPr lang="en-US" sz="2200" b="1" kern="1200" dirty="0">
                <a:solidFill>
                  <a:schemeClr val="tx1"/>
                </a:solidFill>
                <a:latin typeface="Arial" pitchFamily="34" charset="0"/>
                <a:cs typeface="Arial" pitchFamily="34" charset="0"/>
              </a:endParaRPr>
            </a:p>
          </p:txBody>
        </p:sp>
      </p:grpSp>
    </p:spTree>
    <p:extLst>
      <p:ext uri="{BB962C8B-B14F-4D97-AF65-F5344CB8AC3E}">
        <p14:creationId xmlns:p14="http://schemas.microsoft.com/office/powerpoint/2010/main" val="290676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1" nodeType="clickEffect">
                                  <p:stCondLst>
                                    <p:cond delay="0"/>
                                  </p:stCondLst>
                                  <p:childTnLst>
                                    <p:animMotion origin="layout" path="M -2.77778E-6 1.09827E-6 L -0.33298 0.00231 " pathEditMode="relative" rAng="0" ptsTypes="AA">
                                      <p:cBhvr>
                                        <p:cTn id="6" dur="1000" fill="hold"/>
                                        <p:tgtEl>
                                          <p:spTgt spid="3">
                                            <p:txEl>
                                              <p:pRg st="3" end="3"/>
                                            </p:txEl>
                                          </p:spTgt>
                                        </p:tgtEl>
                                        <p:attrNameLst>
                                          <p:attrName>ppt_x</p:attrName>
                                          <p:attrName>ppt_y</p:attrName>
                                        </p:attrNameLst>
                                      </p:cBhvr>
                                      <p:rCtr x="-16600" y="100"/>
                                    </p:animMotion>
                                  </p:childTnLst>
                                </p:cTn>
                              </p:par>
                            </p:childTnLst>
                          </p:cTn>
                        </p:par>
                      </p:childTnLst>
                    </p:cTn>
                  </p:par>
                  <p:par>
                    <p:cTn id="7" fill="hold">
                      <p:stCondLst>
                        <p:cond delay="indefinite"/>
                      </p:stCondLst>
                      <p:childTnLst>
                        <p:par>
                          <p:cTn id="8" fill="hold">
                            <p:stCondLst>
                              <p:cond delay="0"/>
                            </p:stCondLst>
                            <p:childTnLst>
                              <p:par>
                                <p:cTn id="9" presetID="35" presetClass="path" presetSubtype="0" accel="50000" decel="50000" fill="hold" grpId="1" nodeType="clickEffect">
                                  <p:stCondLst>
                                    <p:cond delay="0"/>
                                  </p:stCondLst>
                                  <p:childTnLst>
                                    <p:animMotion origin="layout" path="M 8.33333E-7 6.93642E-7 L -0.33281 0.00439 " pathEditMode="relative" rAng="0" ptsTypes="AA">
                                      <p:cBhvr>
                                        <p:cTn id="10" dur="1000" fill="hold"/>
                                        <p:tgtEl>
                                          <p:spTgt spid="3">
                                            <p:txEl>
                                              <p:pRg st="4" end="4"/>
                                            </p:txEl>
                                          </p:spTgt>
                                        </p:tgtEl>
                                        <p:attrNameLst>
                                          <p:attrName>ppt_x</p:attrName>
                                          <p:attrName>ppt_y</p:attrName>
                                        </p:attrNameLst>
                                      </p:cBhvr>
                                      <p:rCtr x="-16600" y="200"/>
                                    </p:animMotion>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grpId="0" nodeType="clickEffect">
                                  <p:stCondLst>
                                    <p:cond delay="0"/>
                                  </p:stCondLst>
                                  <p:childTnLst>
                                    <p:animMotion origin="layout" path="M -2.77778E-6 1.50289E-6 L 0.29202 -0.12648 " pathEditMode="relative" rAng="0" ptsTypes="AA">
                                      <p:cBhvr>
                                        <p:cTn id="14" dur="1000" fill="hold"/>
                                        <p:tgtEl>
                                          <p:spTgt spid="3">
                                            <p:txEl>
                                              <p:pRg st="5" end="5"/>
                                            </p:txEl>
                                          </p:spTgt>
                                        </p:tgtEl>
                                        <p:attrNameLst>
                                          <p:attrName>ppt_x</p:attrName>
                                          <p:attrName>ppt_y</p:attrName>
                                        </p:attrNameLst>
                                      </p:cBhvr>
                                      <p:rCtr x="14600" y="-6300"/>
                                    </p:animMotion>
                                  </p:childTnLst>
                                </p:cTn>
                              </p:par>
                            </p:childTnLst>
                          </p:cTn>
                        </p:par>
                      </p:childTnLst>
                    </p:cTn>
                  </p:par>
                  <p:par>
                    <p:cTn id="15" fill="hold">
                      <p:stCondLst>
                        <p:cond delay="indefinite"/>
                      </p:stCondLst>
                      <p:childTnLst>
                        <p:par>
                          <p:cTn id="16" fill="hold">
                            <p:stCondLst>
                              <p:cond delay="0"/>
                            </p:stCondLst>
                            <p:childTnLst>
                              <p:par>
                                <p:cTn id="17" presetID="35" presetClass="path" presetSubtype="0" accel="50000" decel="50000" fill="hold" grpId="1" nodeType="clickEffect">
                                  <p:stCondLst>
                                    <p:cond delay="0"/>
                                  </p:stCondLst>
                                  <p:childTnLst>
                                    <p:animMotion origin="layout" path="M -2.77778E-6 2.31214E-6 L -0.33298 -0.04648 " pathEditMode="relative" rAng="0" ptsTypes="AA">
                                      <p:cBhvr>
                                        <p:cTn id="18" dur="1000" fill="hold"/>
                                        <p:tgtEl>
                                          <p:spTgt spid="3">
                                            <p:txEl>
                                              <p:pRg st="6" end="6"/>
                                            </p:txEl>
                                          </p:spTgt>
                                        </p:tgtEl>
                                        <p:attrNameLst>
                                          <p:attrName>ppt_x</p:attrName>
                                          <p:attrName>ppt_y</p:attrName>
                                        </p:attrNameLst>
                                      </p:cBhvr>
                                      <p:rCtr x="-16600" y="-2300"/>
                                    </p:animMotion>
                                  </p:childTnLst>
                                </p:cTn>
                              </p:par>
                            </p:childTnLst>
                          </p:cTn>
                        </p:par>
                      </p:childTnLst>
                    </p:cTn>
                  </p:par>
                  <p:par>
                    <p:cTn id="19" fill="hold">
                      <p:stCondLst>
                        <p:cond delay="indefinite"/>
                      </p:stCondLst>
                      <p:childTnLst>
                        <p:par>
                          <p:cTn id="20" fill="hold">
                            <p:stCondLst>
                              <p:cond delay="0"/>
                            </p:stCondLst>
                            <p:childTnLst>
                              <p:par>
                                <p:cTn id="21" presetID="63" presetClass="path" presetSubtype="0" accel="50000" decel="50000" fill="hold" grpId="0" nodeType="clickEffect">
                                  <p:stCondLst>
                                    <p:cond delay="0"/>
                                  </p:stCondLst>
                                  <p:childTnLst>
                                    <p:animMotion origin="layout" path="M -2.77778E-6 1.90751E-6 L 0.29202 -0.16648 " pathEditMode="relative" rAng="0" ptsTypes="AA">
                                      <p:cBhvr>
                                        <p:cTn id="22" dur="1000" fill="hold"/>
                                        <p:tgtEl>
                                          <p:spTgt spid="3">
                                            <p:txEl>
                                              <p:pRg st="7" end="7"/>
                                            </p:txEl>
                                          </p:spTgt>
                                        </p:tgtEl>
                                        <p:attrNameLst>
                                          <p:attrName>ppt_x</p:attrName>
                                          <p:attrName>ppt_y</p:attrName>
                                        </p:attrNameLst>
                                      </p:cBhvr>
                                      <p:rCtr x="14600" y="-8300"/>
                                    </p:animMotion>
                                  </p:childTnLst>
                                </p:cTn>
                              </p:par>
                            </p:childTnLst>
                          </p:cTn>
                        </p:par>
                      </p:childTnLst>
                    </p:cTn>
                  </p:par>
                  <p:par>
                    <p:cTn id="23" fill="hold">
                      <p:stCondLst>
                        <p:cond delay="indefinite"/>
                      </p:stCondLst>
                      <p:childTnLst>
                        <p:par>
                          <p:cTn id="24" fill="hold">
                            <p:stCondLst>
                              <p:cond delay="0"/>
                            </p:stCondLst>
                            <p:childTnLst>
                              <p:par>
                                <p:cTn id="25" presetID="63" presetClass="path" presetSubtype="0" accel="50000" decel="50000" fill="hold" grpId="0" nodeType="clickEffect">
                                  <p:stCondLst>
                                    <p:cond delay="0"/>
                                  </p:stCondLst>
                                  <p:childTnLst>
                                    <p:animMotion origin="layout" path="M 8.33333E-7 2.71676E-6 L 0.29219 -0.15307 " pathEditMode="relative" rAng="0" ptsTypes="AA">
                                      <p:cBhvr>
                                        <p:cTn id="26" dur="1000" fill="hold"/>
                                        <p:tgtEl>
                                          <p:spTgt spid="3">
                                            <p:txEl>
                                              <p:pRg st="8" end="8"/>
                                            </p:txEl>
                                          </p:spTgt>
                                        </p:tgtEl>
                                        <p:attrNameLst>
                                          <p:attrName>ppt_x</p:attrName>
                                          <p:attrName>ppt_y</p:attrName>
                                        </p:attrNameLst>
                                      </p:cBhvr>
                                      <p:rCtr x="14600" y="-7700"/>
                                    </p:animMotion>
                                  </p:childTnLst>
                                </p:cTn>
                              </p:par>
                            </p:childTnLst>
                          </p:cTn>
                        </p:par>
                      </p:childTnLst>
                    </p:cTn>
                  </p:par>
                  <p:par>
                    <p:cTn id="27" fill="hold">
                      <p:stCondLst>
                        <p:cond delay="indefinite"/>
                      </p:stCondLst>
                      <p:childTnLst>
                        <p:par>
                          <p:cTn id="28" fill="hold">
                            <p:stCondLst>
                              <p:cond delay="0"/>
                            </p:stCondLst>
                            <p:childTnLst>
                              <p:par>
                                <p:cTn id="29" presetID="35" presetClass="path" presetSubtype="0" accel="50000" decel="50000" fill="hold" grpId="1" nodeType="clickEffect">
                                  <p:stCondLst>
                                    <p:cond delay="0"/>
                                  </p:stCondLst>
                                  <p:childTnLst>
                                    <p:animMotion origin="layout" path="M -2.77778E-6 2.31214E-6 L 0.29202 -0.13989 " pathEditMode="relative" rAng="0" ptsTypes="AA">
                                      <p:cBhvr>
                                        <p:cTn id="30" dur="1000" fill="hold"/>
                                        <p:tgtEl>
                                          <p:spTgt spid="3">
                                            <p:txEl>
                                              <p:pRg st="9" end="9"/>
                                            </p:txEl>
                                          </p:spTgt>
                                        </p:tgtEl>
                                        <p:attrNameLst>
                                          <p:attrName>ppt_x</p:attrName>
                                          <p:attrName>ppt_y</p:attrName>
                                        </p:attrNameLst>
                                      </p:cBhvr>
                                      <p:rCtr x="14600" y="-7000"/>
                                    </p:animMotion>
                                  </p:childTnLst>
                                </p:cTn>
                              </p:par>
                            </p:childTnLst>
                          </p:cTn>
                        </p:par>
                      </p:childTnLst>
                    </p:cTn>
                  </p:par>
                  <p:par>
                    <p:cTn id="31" fill="hold">
                      <p:stCondLst>
                        <p:cond delay="indefinite"/>
                      </p:stCondLst>
                      <p:childTnLst>
                        <p:par>
                          <p:cTn id="32" fill="hold">
                            <p:stCondLst>
                              <p:cond delay="0"/>
                            </p:stCondLst>
                            <p:childTnLst>
                              <p:par>
                                <p:cTn id="33" presetID="35" presetClass="path" presetSubtype="0" accel="50000" decel="50000" fill="hold" grpId="1" nodeType="clickEffect">
                                  <p:stCondLst>
                                    <p:cond delay="0"/>
                                  </p:stCondLst>
                                  <p:childTnLst>
                                    <p:animMotion origin="layout" path="M 8.33333E-7 3.12139E-6 L 0.29219 -0.12648 " pathEditMode="relative" rAng="0" ptsTypes="AA">
                                      <p:cBhvr>
                                        <p:cTn id="34" dur="1000" fill="hold"/>
                                        <p:tgtEl>
                                          <p:spTgt spid="3">
                                            <p:txEl>
                                              <p:pRg st="10" end="10"/>
                                            </p:txEl>
                                          </p:spTgt>
                                        </p:tgtEl>
                                        <p:attrNameLst>
                                          <p:attrName>ppt_x</p:attrName>
                                          <p:attrName>ppt_y</p:attrName>
                                        </p:attrNameLst>
                                      </p:cBhvr>
                                      <p:rCtr x="14600" y="-6300"/>
                                    </p:animMotion>
                                  </p:childTnLst>
                                </p:cTn>
                              </p:par>
                            </p:childTnLst>
                          </p:cTn>
                        </p:par>
                      </p:childTnLst>
                    </p:cTn>
                  </p:par>
                  <p:par>
                    <p:cTn id="35" fill="hold">
                      <p:stCondLst>
                        <p:cond delay="indefinite"/>
                      </p:stCondLst>
                      <p:childTnLst>
                        <p:par>
                          <p:cTn id="36" fill="hold">
                            <p:stCondLst>
                              <p:cond delay="0"/>
                            </p:stCondLst>
                            <p:childTnLst>
                              <p:par>
                                <p:cTn id="37" presetID="35" presetClass="path" presetSubtype="0" accel="50000" decel="50000" fill="hold" grpId="1" nodeType="clickEffect">
                                  <p:stCondLst>
                                    <p:cond delay="0"/>
                                  </p:stCondLst>
                                  <p:childTnLst>
                                    <p:animMotion origin="layout" path="M 0.00035 3.93064E-6 L 0.30035 -0.11307 " pathEditMode="relative" rAng="0" ptsTypes="AA">
                                      <p:cBhvr>
                                        <p:cTn id="38" dur="1000" fill="hold"/>
                                        <p:tgtEl>
                                          <p:spTgt spid="3">
                                            <p:txEl>
                                              <p:pRg st="11" end="11"/>
                                            </p:txEl>
                                          </p:spTgt>
                                        </p:tgtEl>
                                        <p:attrNameLst>
                                          <p:attrName>ppt_x</p:attrName>
                                          <p:attrName>ppt_y</p:attrName>
                                        </p:attrNameLst>
                                      </p:cBhvr>
                                      <p:rCtr x="15000" y="-57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What is yours?</a:t>
            </a:r>
            <a:endParaRPr lang="en-US" dirty="0"/>
          </a:p>
        </p:txBody>
      </p:sp>
      <p:sp>
        <p:nvSpPr>
          <p:cNvPr id="3" name="Date Placeholder 2"/>
          <p:cNvSpPr>
            <a:spLocks noGrp="1"/>
          </p:cNvSpPr>
          <p:nvPr>
            <p:ph type="dt" sz="half" idx="10"/>
          </p:nvPr>
        </p:nvSpPr>
        <p:spPr/>
        <p:txBody>
          <a:bodyPr/>
          <a:lstStyle/>
          <a:p>
            <a:r>
              <a:rPr lang="en-US" smtClean="0"/>
              <a:t>© 2013 Press Ganey Associates, Inc.</a:t>
            </a:r>
            <a:endParaRPr lang="en-US" dirty="0"/>
          </a:p>
        </p:txBody>
      </p:sp>
    </p:spTree>
    <p:extLst>
      <p:ext uri="{BB962C8B-B14F-4D97-AF65-F5344CB8AC3E}">
        <p14:creationId xmlns:p14="http://schemas.microsoft.com/office/powerpoint/2010/main" val="7316921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 What is yours?</a:t>
            </a:r>
            <a:endParaRPr lang="en-US" dirty="0"/>
          </a:p>
        </p:txBody>
      </p:sp>
      <p:sp>
        <p:nvSpPr>
          <p:cNvPr id="3" name="Date Placeholder 2"/>
          <p:cNvSpPr>
            <a:spLocks noGrp="1"/>
          </p:cNvSpPr>
          <p:nvPr>
            <p:ph type="dt" sz="half" idx="10"/>
          </p:nvPr>
        </p:nvSpPr>
        <p:spPr/>
        <p:txBody>
          <a:bodyPr/>
          <a:lstStyle/>
          <a:p>
            <a:r>
              <a:rPr lang="en-US" smtClean="0"/>
              <a:t>© 2013 Press Ganey Associates, Inc.</a:t>
            </a:r>
            <a:endParaRPr lang="en-US" dirty="0"/>
          </a:p>
        </p:txBody>
      </p:sp>
    </p:spTree>
    <p:extLst>
      <p:ext uri="{BB962C8B-B14F-4D97-AF65-F5344CB8AC3E}">
        <p14:creationId xmlns:p14="http://schemas.microsoft.com/office/powerpoint/2010/main" val="35744393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idx="1"/>
          </p:nvPr>
        </p:nvSpPr>
        <p:spPr>
          <a:xfrm>
            <a:off x="465138" y="1600200"/>
            <a:ext cx="8221662" cy="4525963"/>
          </a:xfrm>
        </p:spPr>
        <p:txBody>
          <a:bodyPr/>
          <a:lstStyle/>
          <a:p>
            <a:pPr eaLnBrk="1" hangingPunct="1"/>
            <a:r>
              <a:rPr lang="en-US" sz="2800" b="1" dirty="0" smtClean="0"/>
              <a:t>Besides getting a respondent to complete the survey, what is your number one goal when introducing yourself?</a:t>
            </a:r>
          </a:p>
          <a:p>
            <a:pPr eaLnBrk="1" hangingPunct="1"/>
            <a:endParaRPr lang="en-US" sz="2800" b="1"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sz="1600" dirty="0" smtClean="0"/>
          </a:p>
        </p:txBody>
      </p:sp>
      <p:sp>
        <p:nvSpPr>
          <p:cNvPr id="3" name="TextBox 2"/>
          <p:cNvSpPr txBox="1">
            <a:spLocks noChangeArrowheads="1"/>
          </p:cNvSpPr>
          <p:nvPr/>
        </p:nvSpPr>
        <p:spPr bwMode="auto">
          <a:xfrm>
            <a:off x="319088" y="3773488"/>
            <a:ext cx="8567737"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lnSpc>
                <a:spcPct val="90000"/>
              </a:lnSpc>
              <a:spcBef>
                <a:spcPct val="20000"/>
              </a:spcBef>
              <a:spcAft>
                <a:spcPct val="0"/>
              </a:spcAft>
              <a:buClr>
                <a:srgbClr val="006999"/>
              </a:buClr>
              <a:buSzPct val="160000"/>
              <a:buFont typeface="Wingdings" pitchFamily="2" charset="2"/>
              <a:defRPr>
                <a:solidFill>
                  <a:schemeClr val="tx1"/>
                </a:solidFill>
                <a:latin typeface="Verdana" pitchFamily="34" charset="0"/>
                <a:cs typeface="Arial" charset="0"/>
              </a:defRPr>
            </a:lvl6pPr>
            <a:lvl7pPr marL="2971800" indent="-228600" eaLnBrk="0" fontAlgn="base" hangingPunct="0">
              <a:lnSpc>
                <a:spcPct val="90000"/>
              </a:lnSpc>
              <a:spcBef>
                <a:spcPct val="20000"/>
              </a:spcBef>
              <a:spcAft>
                <a:spcPct val="0"/>
              </a:spcAft>
              <a:buClr>
                <a:srgbClr val="006999"/>
              </a:buClr>
              <a:buSzPct val="160000"/>
              <a:buFont typeface="Wingdings" pitchFamily="2" charset="2"/>
              <a:defRPr>
                <a:solidFill>
                  <a:schemeClr val="tx1"/>
                </a:solidFill>
                <a:latin typeface="Verdana" pitchFamily="34" charset="0"/>
                <a:cs typeface="Arial" charset="0"/>
              </a:defRPr>
            </a:lvl7pPr>
            <a:lvl8pPr marL="3429000" indent="-228600" eaLnBrk="0" fontAlgn="base" hangingPunct="0">
              <a:lnSpc>
                <a:spcPct val="90000"/>
              </a:lnSpc>
              <a:spcBef>
                <a:spcPct val="20000"/>
              </a:spcBef>
              <a:spcAft>
                <a:spcPct val="0"/>
              </a:spcAft>
              <a:buClr>
                <a:srgbClr val="006999"/>
              </a:buClr>
              <a:buSzPct val="160000"/>
              <a:buFont typeface="Wingdings" pitchFamily="2" charset="2"/>
              <a:defRPr>
                <a:solidFill>
                  <a:schemeClr val="tx1"/>
                </a:solidFill>
                <a:latin typeface="Verdana" pitchFamily="34" charset="0"/>
                <a:cs typeface="Arial" charset="0"/>
              </a:defRPr>
            </a:lvl8pPr>
            <a:lvl9pPr marL="3886200" indent="-228600" eaLnBrk="0" fontAlgn="base" hangingPunct="0">
              <a:lnSpc>
                <a:spcPct val="90000"/>
              </a:lnSpc>
              <a:spcBef>
                <a:spcPct val="20000"/>
              </a:spcBef>
              <a:spcAft>
                <a:spcPct val="0"/>
              </a:spcAft>
              <a:buClr>
                <a:srgbClr val="006999"/>
              </a:buClr>
              <a:buSzPct val="160000"/>
              <a:buFont typeface="Wingdings" pitchFamily="2" charset="2"/>
              <a:defRPr>
                <a:solidFill>
                  <a:schemeClr val="tx1"/>
                </a:solidFill>
                <a:latin typeface="Verdana" pitchFamily="34" charset="0"/>
                <a:cs typeface="Arial" charset="0"/>
              </a:defRPr>
            </a:lvl9pPr>
          </a:lstStyle>
          <a:p>
            <a:pPr eaLnBrk="1" hangingPunct="1"/>
            <a:r>
              <a:rPr lang="en-US" sz="3600" b="1" dirty="0">
                <a:solidFill>
                  <a:srgbClr val="FF0000"/>
                </a:solidFill>
              </a:rPr>
              <a:t>PUT THE RESPONDENT AT EASE!</a:t>
            </a:r>
            <a:endParaRPr lang="en-US" sz="3600" dirty="0">
              <a:solidFill>
                <a:srgbClr val="FF0000"/>
              </a:solidFill>
            </a:endParaRPr>
          </a:p>
        </p:txBody>
      </p:sp>
    </p:spTree>
    <p:extLst>
      <p:ext uri="{BB962C8B-B14F-4D97-AF65-F5344CB8AC3E}">
        <p14:creationId xmlns:p14="http://schemas.microsoft.com/office/powerpoint/2010/main" val="5216554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3">
                                            <p:txEl>
                                              <p:pRg st="0" end="0"/>
                                            </p:txEl>
                                          </p:spTgt>
                                        </p:tgtEl>
                                        <p:attrNameLst>
                                          <p:attrName>ppt_x</p:attrName>
                                        </p:attrNameLst>
                                      </p:cBhvr>
                                    </p:anim>
                                    <p:anim from="0" to="-1.0" calcmode="lin" valueType="num">
                                      <p:cBhvr>
                                        <p:cTn id="8" dur="200" decel="50000" autoRev="1" fill="hold">
                                          <p:stCondLst>
                                            <p:cond delay="600"/>
                                          </p:stCondLst>
                                        </p:cTn>
                                        <p:tgtEl>
                                          <p:spTgt spid="3">
                                            <p:txEl>
                                              <p:pRg st="0" end="0"/>
                                            </p:txEl>
                                          </p:spTgt>
                                        </p:tgtEl>
                                        <p:attrNameLst>
                                          <p:attrName>xshear</p:attrName>
                                        </p:attrNameLst>
                                      </p:cBhvr>
                                    </p:anim>
                                    <p:animScale>
                                      <p:cBhvr>
                                        <p:cTn id="9" dur="200" decel="100000" autoRev="1" fill="hold">
                                          <p:stCondLst>
                                            <p:cond delay="600"/>
                                          </p:stCondLst>
                                        </p:cTn>
                                        <p:tgtEl>
                                          <p:spTgt spid="3">
                                            <p:txEl>
                                              <p:pRg st="0" end="0"/>
                                            </p:txEl>
                                          </p:spTgt>
                                        </p:tgtEl>
                                      </p:cBhvr>
                                      <p:from x="100000" y="100000"/>
                                      <p:to x="80000" y="100000"/>
                                    </p:animScale>
                                    <p:anim by="(#ppt_h/3+#ppt_w*0.1)" calcmode="lin" valueType="num">
                                      <p:cBhvr additive="sum">
                                        <p:cTn id="10" dur="200" decel="100000" autoRev="1" fill="hold">
                                          <p:stCondLst>
                                            <p:cond delay="600"/>
                                          </p:stCondLst>
                                        </p:cTn>
                                        <p:tgtEl>
                                          <p:spTgt spid="3">
                                            <p:txEl>
                                              <p:pRg st="0" end="0"/>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quarter" idx="10"/>
          </p:nvPr>
        </p:nvSpPr>
        <p:spPr/>
        <p:txBody>
          <a:bodyPr/>
          <a:lstStyle/>
          <a:p>
            <a:pPr fontAlgn="auto">
              <a:spcBef>
                <a:spcPts val="0"/>
              </a:spcBef>
              <a:spcAft>
                <a:spcPts val="0"/>
              </a:spcAft>
              <a:defRPr/>
            </a:pPr>
            <a:r>
              <a:rPr lang="en-US" b="0" i="0">
                <a:solidFill>
                  <a:schemeClr val="bg2">
                    <a:lumMod val="50000"/>
                  </a:schemeClr>
                </a:solidFill>
              </a:rPr>
              <a:t>© 2010 Press Ganey Associates, Inc.</a:t>
            </a:r>
            <a:endParaRPr lang="en-US" b="0" i="0" dirty="0">
              <a:solidFill>
                <a:schemeClr val="bg2">
                  <a:lumMod val="50000"/>
                </a:schemeClr>
              </a:solidFill>
            </a:endParaRPr>
          </a:p>
        </p:txBody>
      </p:sp>
      <p:sp>
        <p:nvSpPr>
          <p:cNvPr id="37891" name="Title 3"/>
          <p:cNvSpPr>
            <a:spLocks noGrp="1"/>
          </p:cNvSpPr>
          <p:nvPr>
            <p:ph type="title"/>
          </p:nvPr>
        </p:nvSpPr>
        <p:spPr/>
        <p:txBody>
          <a:bodyPr/>
          <a:lstStyle/>
          <a:p>
            <a:r>
              <a:rPr lang="en-US" dirty="0" smtClean="0">
                <a:latin typeface="Arial" charset="0"/>
                <a:cs typeface="Arial" charset="0"/>
              </a:rPr>
              <a:t>What We MUST Avoid</a:t>
            </a:r>
          </a:p>
        </p:txBody>
      </p:sp>
      <p:pic>
        <p:nvPicPr>
          <p:cNvPr id="27650" name="Picture 2" descr="http://www.how-to-draw-funny-cartoons.com/image-files/cartoon-robot-0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250" y="1087438"/>
            <a:ext cx="6705600"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08189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6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luenurse.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29000" y="914400"/>
            <a:ext cx="2163784" cy="5105400"/>
          </a:xfrm>
          <a:prstGeom prst="rect">
            <a:avLst/>
          </a:prstGeom>
        </p:spPr>
      </p:pic>
      <p:sp>
        <p:nvSpPr>
          <p:cNvPr id="2" name="Title 1"/>
          <p:cNvSpPr>
            <a:spLocks noGrp="1"/>
          </p:cNvSpPr>
          <p:nvPr>
            <p:ph type="title"/>
          </p:nvPr>
        </p:nvSpPr>
        <p:spPr/>
        <p:txBody>
          <a:bodyPr>
            <a:normAutofit/>
          </a:bodyPr>
          <a:lstStyle/>
          <a:p>
            <a:r>
              <a:rPr lang="en-US" dirty="0" smtClean="0"/>
              <a:t>The Body Language Spectrum</a:t>
            </a:r>
            <a:endParaRPr lang="en-US" dirty="0"/>
          </a:p>
        </p:txBody>
      </p:sp>
      <p:cxnSp>
        <p:nvCxnSpPr>
          <p:cNvPr id="6" name="Straight Connector 5"/>
          <p:cNvCxnSpPr/>
          <p:nvPr/>
        </p:nvCxnSpPr>
        <p:spPr>
          <a:xfrm>
            <a:off x="4876800" y="1447800"/>
            <a:ext cx="2133600" cy="638652"/>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105181" y="1740574"/>
            <a:ext cx="1755790" cy="1261884"/>
          </a:xfrm>
          <a:prstGeom prst="rect">
            <a:avLst/>
          </a:prstGeom>
          <a:noFill/>
        </p:spPr>
        <p:txBody>
          <a:bodyPr wrap="square" rtlCol="0">
            <a:spAutoFit/>
          </a:bodyPr>
          <a:lstStyle/>
          <a:p>
            <a:r>
              <a:rPr lang="en-US" sz="2800" b="1" dirty="0" smtClean="0"/>
              <a:t>Eyes</a:t>
            </a:r>
          </a:p>
          <a:p>
            <a:r>
              <a:rPr lang="en-US" sz="1600" dirty="0" smtClean="0"/>
              <a:t>What emotions do your eyes express?</a:t>
            </a:r>
            <a:endParaRPr lang="en-US" sz="1600" dirty="0"/>
          </a:p>
        </p:txBody>
      </p:sp>
      <p:cxnSp>
        <p:nvCxnSpPr>
          <p:cNvPr id="8" name="Straight Connector 7"/>
          <p:cNvCxnSpPr/>
          <p:nvPr/>
        </p:nvCxnSpPr>
        <p:spPr>
          <a:xfrm flipH="1">
            <a:off x="1752600" y="1752600"/>
            <a:ext cx="2362200" cy="964793"/>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0" y="2086451"/>
            <a:ext cx="1755790" cy="1508105"/>
          </a:xfrm>
          <a:prstGeom prst="rect">
            <a:avLst/>
          </a:prstGeom>
          <a:noFill/>
        </p:spPr>
        <p:txBody>
          <a:bodyPr wrap="square" rtlCol="0">
            <a:spAutoFit/>
          </a:bodyPr>
          <a:lstStyle/>
          <a:p>
            <a:pPr algn="r"/>
            <a:r>
              <a:rPr lang="en-US" sz="2800" b="1" dirty="0" smtClean="0"/>
              <a:t>Mouth</a:t>
            </a:r>
          </a:p>
          <a:p>
            <a:pPr algn="r"/>
            <a:r>
              <a:rPr lang="en-US" sz="1600" dirty="0" smtClean="0"/>
              <a:t>What unspoken messages does your mouth deliver?</a:t>
            </a:r>
            <a:endParaRPr lang="en-US" sz="1600" dirty="0"/>
          </a:p>
        </p:txBody>
      </p:sp>
      <p:sp>
        <p:nvSpPr>
          <p:cNvPr id="10" name="TextBox 9"/>
          <p:cNvSpPr txBox="1"/>
          <p:nvPr/>
        </p:nvSpPr>
        <p:spPr>
          <a:xfrm>
            <a:off x="6934200" y="4038600"/>
            <a:ext cx="1755790" cy="1261884"/>
          </a:xfrm>
          <a:prstGeom prst="rect">
            <a:avLst/>
          </a:prstGeom>
          <a:noFill/>
        </p:spPr>
        <p:txBody>
          <a:bodyPr wrap="square" rtlCol="0">
            <a:spAutoFit/>
          </a:bodyPr>
          <a:lstStyle/>
          <a:p>
            <a:r>
              <a:rPr lang="en-US" sz="2800" b="1" dirty="0" smtClean="0"/>
              <a:t>Body</a:t>
            </a:r>
          </a:p>
          <a:p>
            <a:r>
              <a:rPr lang="en-US" sz="1600" dirty="0" smtClean="0"/>
              <a:t>What does your body say to the resident?</a:t>
            </a:r>
            <a:endParaRPr lang="en-US" sz="1600" dirty="0"/>
          </a:p>
        </p:txBody>
      </p:sp>
      <p:cxnSp>
        <p:nvCxnSpPr>
          <p:cNvPr id="11" name="Straight Connector 10"/>
          <p:cNvCxnSpPr/>
          <p:nvPr/>
        </p:nvCxnSpPr>
        <p:spPr>
          <a:xfrm flipH="1" flipV="1">
            <a:off x="5334000" y="3352801"/>
            <a:ext cx="1447800" cy="1066799"/>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62000" y="4267200"/>
            <a:ext cx="1755790" cy="1015663"/>
          </a:xfrm>
          <a:prstGeom prst="rect">
            <a:avLst/>
          </a:prstGeom>
          <a:noFill/>
        </p:spPr>
        <p:txBody>
          <a:bodyPr wrap="square" rtlCol="0">
            <a:spAutoFit/>
          </a:bodyPr>
          <a:lstStyle/>
          <a:p>
            <a:pPr algn="r"/>
            <a:r>
              <a:rPr lang="en-US" sz="2800" b="1" dirty="0" smtClean="0"/>
              <a:t>Limbs</a:t>
            </a:r>
          </a:p>
          <a:p>
            <a:pPr algn="r"/>
            <a:r>
              <a:rPr lang="en-US" sz="1600" dirty="0" smtClean="0"/>
              <a:t>What do your limbs convey?</a:t>
            </a:r>
            <a:endParaRPr lang="en-US" sz="1600" dirty="0"/>
          </a:p>
        </p:txBody>
      </p:sp>
      <p:cxnSp>
        <p:nvCxnSpPr>
          <p:cNvPr id="13" name="Straight Connector 12"/>
          <p:cNvCxnSpPr/>
          <p:nvPr/>
        </p:nvCxnSpPr>
        <p:spPr>
          <a:xfrm>
            <a:off x="2590800" y="4572000"/>
            <a:ext cx="1752600" cy="762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2590800" y="2895600"/>
            <a:ext cx="1295400" cy="167640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6388" name="Picture 4"/>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981200" y="5334000"/>
            <a:ext cx="5410200" cy="752101"/>
          </a:xfrm>
          <a:prstGeom prst="rect">
            <a:avLst/>
          </a:prstGeom>
          <a:noFill/>
          <a:ln w="9525">
            <a:noFill/>
            <a:miter lim="800000"/>
            <a:headEnd/>
            <a:tailEnd/>
          </a:ln>
          <a:effectLst/>
        </p:spPr>
      </p:pic>
      <p:sp>
        <p:nvSpPr>
          <p:cNvPr id="39" name="Left-Right Arrow 38"/>
          <p:cNvSpPr/>
          <p:nvPr/>
        </p:nvSpPr>
        <p:spPr>
          <a:xfrm>
            <a:off x="2362200" y="5943600"/>
            <a:ext cx="4724400" cy="228600"/>
          </a:xfrm>
          <a:prstGeom prst="leftRightArrow">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2"/>
          <p:cNvSpPr>
            <a:spLocks noGrp="1"/>
          </p:cNvSpPr>
          <p:nvPr>
            <p:ph type="dt" sz="half" idx="10"/>
          </p:nvPr>
        </p:nvSpPr>
        <p:spPr/>
        <p:txBody>
          <a:bodyPr/>
          <a:lstStyle/>
          <a:p>
            <a:r>
              <a:rPr lang="en-US" dirty="0" smtClean="0"/>
              <a:t>© 2012 Press Ganey Associates, Inc.</a:t>
            </a:r>
            <a:endParaRPr lang="en-US" dirty="0"/>
          </a:p>
        </p:txBody>
      </p:sp>
    </p:spTree>
    <p:extLst>
      <p:ext uri="{BB962C8B-B14F-4D97-AF65-F5344CB8AC3E}">
        <p14:creationId xmlns:p14="http://schemas.microsoft.com/office/powerpoint/2010/main" val="13683618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Agenda</a:t>
            </a:r>
            <a:endParaRPr lang="en-US" dirty="0"/>
          </a:p>
        </p:txBody>
      </p:sp>
      <p:sp>
        <p:nvSpPr>
          <p:cNvPr id="5" name="Text Placeholder 4"/>
          <p:cNvSpPr>
            <a:spLocks noGrp="1"/>
          </p:cNvSpPr>
          <p:nvPr>
            <p:ph type="body" sz="quarter" idx="11"/>
          </p:nvPr>
        </p:nvSpPr>
        <p:spPr/>
        <p:txBody>
          <a:bodyPr/>
          <a:lstStyle/>
          <a:p>
            <a:r>
              <a:rPr lang="en-US" dirty="0" smtClean="0"/>
              <a:t>Importance of conducting the survey.</a:t>
            </a:r>
          </a:p>
          <a:p>
            <a:endParaRPr lang="en-US" dirty="0" smtClean="0"/>
          </a:p>
          <a:p>
            <a:r>
              <a:rPr lang="en-US" dirty="0" smtClean="0"/>
              <a:t>Focus on positive verbal and non-verbal skills.</a:t>
            </a:r>
          </a:p>
          <a:p>
            <a:endParaRPr lang="en-US" dirty="0" smtClean="0"/>
          </a:p>
          <a:p>
            <a:r>
              <a:rPr lang="en-US" dirty="0" smtClean="0"/>
              <a:t>Create your own introductory statement.</a:t>
            </a:r>
          </a:p>
          <a:p>
            <a:endParaRPr lang="en-US" dirty="0" smtClean="0"/>
          </a:p>
          <a:p>
            <a:r>
              <a:rPr lang="en-US" dirty="0" smtClean="0"/>
              <a:t>Create your own thank you statement.</a:t>
            </a:r>
          </a:p>
          <a:p>
            <a:endParaRPr lang="en-US" dirty="0"/>
          </a:p>
          <a:p>
            <a:r>
              <a:rPr lang="en-US" dirty="0" smtClean="0"/>
              <a:t>Troubleshoot Tough Responses.</a:t>
            </a:r>
            <a:endParaRPr lang="en-US" dirty="0"/>
          </a:p>
        </p:txBody>
      </p:sp>
      <p:sp>
        <p:nvSpPr>
          <p:cNvPr id="4" name="Date Placeholder 3"/>
          <p:cNvSpPr>
            <a:spLocks noGrp="1"/>
          </p:cNvSpPr>
          <p:nvPr>
            <p:ph type="dt" sz="half" idx="10"/>
          </p:nvPr>
        </p:nvSpPr>
        <p:spPr/>
        <p:txBody>
          <a:bodyPr/>
          <a:lstStyle/>
          <a:p>
            <a:r>
              <a:rPr lang="en-US" smtClean="0"/>
              <a:t>© 2013 Press Ganey Associates, Inc.</a:t>
            </a:r>
            <a:endParaRPr lang="en-US" dirty="0"/>
          </a:p>
        </p:txBody>
      </p:sp>
    </p:spTree>
    <p:extLst>
      <p:ext uri="{BB962C8B-B14F-4D97-AF65-F5344CB8AC3E}">
        <p14:creationId xmlns:p14="http://schemas.microsoft.com/office/powerpoint/2010/main" val="54163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 2012 Press Ganey Associates, Inc.</a:t>
            </a:r>
            <a:endParaRPr lang="en-US" dirty="0"/>
          </a:p>
        </p:txBody>
      </p:sp>
      <p:sp>
        <p:nvSpPr>
          <p:cNvPr id="7" name="Title 3"/>
          <p:cNvSpPr>
            <a:spLocks noGrp="1"/>
          </p:cNvSpPr>
          <p:nvPr>
            <p:ph type="title"/>
          </p:nvPr>
        </p:nvSpPr>
        <p:spPr>
          <a:xfrm>
            <a:off x="457200" y="2362200"/>
            <a:ext cx="8229600" cy="609600"/>
          </a:xfrm>
        </p:spPr>
        <p:txBody>
          <a:bodyPr/>
          <a:lstStyle/>
          <a:p>
            <a:pPr algn="ctr"/>
            <a:r>
              <a:rPr lang="en-US" dirty="0" smtClean="0"/>
              <a:t>Body Language Demonstration</a:t>
            </a:r>
            <a:endParaRPr lang="en-US" dirty="0"/>
          </a:p>
        </p:txBody>
      </p:sp>
      <p:pic>
        <p:nvPicPr>
          <p:cNvPr id="8" name="Picture 4"/>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38200" y="3810000"/>
            <a:ext cx="7602763" cy="1056901"/>
          </a:xfrm>
          <a:prstGeom prst="rect">
            <a:avLst/>
          </a:prstGeom>
          <a:noFill/>
          <a:ln w="9525">
            <a:noFill/>
            <a:miter lim="800000"/>
            <a:headEnd/>
            <a:tailEnd/>
          </a:ln>
          <a:effectLst/>
        </p:spPr>
      </p:pic>
      <p:sp>
        <p:nvSpPr>
          <p:cNvPr id="10" name="Left-Right Arrow 9"/>
          <p:cNvSpPr/>
          <p:nvPr/>
        </p:nvSpPr>
        <p:spPr>
          <a:xfrm>
            <a:off x="1371600" y="4648200"/>
            <a:ext cx="6705600" cy="457200"/>
          </a:xfrm>
          <a:prstGeom prst="leftRightArrow">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146878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a:xfrm>
            <a:off x="490538" y="1319213"/>
            <a:ext cx="8450262" cy="5000625"/>
          </a:xfrm>
        </p:spPr>
        <p:txBody>
          <a:bodyPr/>
          <a:lstStyle/>
          <a:p>
            <a:pPr eaLnBrk="1" hangingPunct="1"/>
            <a:r>
              <a:rPr lang="en-US" sz="2000" dirty="0" smtClean="0"/>
              <a:t>You must sound like a real person.  Using the right words at the right time won’t mean anything if you sound like a robot.  Each introduction should sound fresh </a:t>
            </a:r>
            <a:r>
              <a:rPr lang="en-US" sz="2000" b="1" dirty="0" smtClean="0"/>
              <a:t>EVERY</a:t>
            </a:r>
            <a:r>
              <a:rPr lang="en-US" sz="2000" dirty="0" smtClean="0"/>
              <a:t> time.</a:t>
            </a:r>
          </a:p>
          <a:p>
            <a:pPr eaLnBrk="1" hangingPunct="1"/>
            <a:endParaRPr lang="en-US" sz="2000" dirty="0" smtClean="0"/>
          </a:p>
          <a:p>
            <a:pPr eaLnBrk="1" hangingPunct="1"/>
            <a:r>
              <a:rPr lang="en-US" sz="2000" dirty="0" smtClean="0"/>
              <a:t>You must know the difference between a refusal and an objection.  If a person refuses to do a survey we won’t twist his/her arm, but if they offer objections on why they </a:t>
            </a:r>
            <a:r>
              <a:rPr lang="en-US" sz="2000" u="sng" dirty="0" smtClean="0"/>
              <a:t>might</a:t>
            </a:r>
            <a:r>
              <a:rPr lang="en-US" sz="2000" dirty="0" smtClean="0"/>
              <a:t> not be able to do the survey, we should be able to handle the objection and do what?</a:t>
            </a:r>
          </a:p>
          <a:p>
            <a:pPr eaLnBrk="1" hangingPunct="1"/>
            <a:endParaRPr lang="en-US" sz="2000" dirty="0" smtClean="0"/>
          </a:p>
          <a:p>
            <a:pPr eaLnBrk="1" hangingPunct="1"/>
            <a:endParaRPr lang="en-US" sz="2000" dirty="0" smtClean="0"/>
          </a:p>
          <a:p>
            <a:pPr eaLnBrk="1" hangingPunct="1"/>
            <a:endParaRPr lang="en-US" sz="2000" dirty="0" smtClean="0"/>
          </a:p>
          <a:p>
            <a:pPr lvl="1" eaLnBrk="1" hangingPunct="1"/>
            <a:endParaRPr lang="en-US" sz="2000" dirty="0" smtClean="0"/>
          </a:p>
          <a:p>
            <a:pPr eaLnBrk="1" hangingPunct="1">
              <a:buFont typeface="Wingdings" pitchFamily="2" charset="2"/>
              <a:buNone/>
            </a:pPr>
            <a:endParaRPr lang="en-US" sz="2400" dirty="0" smtClean="0"/>
          </a:p>
          <a:p>
            <a:pPr lvl="1" eaLnBrk="1" hangingPunct="1"/>
            <a:endParaRPr lang="en-US" sz="2000" dirty="0" smtClean="0"/>
          </a:p>
          <a:p>
            <a:pPr lvl="1" eaLnBrk="1" hangingPunct="1"/>
            <a:endParaRPr lang="en-US" sz="2000" dirty="0" smtClean="0"/>
          </a:p>
          <a:p>
            <a:pPr lvl="1" eaLnBrk="1" hangingPunct="1"/>
            <a:endParaRPr lang="en-US" sz="2000" dirty="0" smtClean="0"/>
          </a:p>
          <a:p>
            <a:pPr lvl="1" eaLnBrk="1" hangingPunct="1">
              <a:buFontTx/>
              <a:buNone/>
            </a:pPr>
            <a:endParaRPr lang="en-US" sz="2000" dirty="0" smtClean="0"/>
          </a:p>
          <a:p>
            <a:pPr eaLnBrk="1" hangingPunct="1"/>
            <a:endParaRPr lang="en-US" sz="2000" dirty="0" smtClean="0"/>
          </a:p>
        </p:txBody>
      </p:sp>
      <p:sp>
        <p:nvSpPr>
          <p:cNvPr id="29698" name="Rectangle 2"/>
          <p:cNvSpPr>
            <a:spLocks noGrp="1" noChangeArrowheads="1"/>
          </p:cNvSpPr>
          <p:nvPr>
            <p:ph type="title"/>
          </p:nvPr>
        </p:nvSpPr>
        <p:spPr/>
        <p:txBody>
          <a:bodyPr>
            <a:normAutofit fontScale="90000"/>
          </a:bodyPr>
          <a:lstStyle/>
          <a:p>
            <a:pPr eaLnBrk="1" hangingPunct="1"/>
            <a:r>
              <a:rPr lang="en-US" sz="2400" dirty="0" smtClean="0"/>
              <a:t>Putting the Respondent at Ease</a:t>
            </a:r>
            <a:br>
              <a:rPr lang="en-US" sz="2400" dirty="0" smtClean="0"/>
            </a:br>
            <a:r>
              <a:rPr lang="en-US" dirty="0" smtClean="0"/>
              <a:t>Some Golden Rules </a:t>
            </a:r>
          </a:p>
        </p:txBody>
      </p:sp>
    </p:spTree>
    <p:extLst>
      <p:ext uri="{BB962C8B-B14F-4D97-AF65-F5344CB8AC3E}">
        <p14:creationId xmlns:p14="http://schemas.microsoft.com/office/powerpoint/2010/main" val="12519513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a:xfrm>
            <a:off x="490538" y="1295401"/>
            <a:ext cx="8450262" cy="3962400"/>
          </a:xfrm>
        </p:spPr>
        <p:txBody>
          <a:bodyPr>
            <a:normAutofit/>
          </a:bodyPr>
          <a:lstStyle/>
          <a:p>
            <a:pPr eaLnBrk="1" hangingPunct="1">
              <a:lnSpc>
                <a:spcPct val="80000"/>
              </a:lnSpc>
            </a:pPr>
            <a:r>
              <a:rPr lang="en-US" dirty="0" smtClean="0"/>
              <a:t>Don’t give time estimates up front (only if respondent asks).  </a:t>
            </a:r>
          </a:p>
          <a:p>
            <a:pPr eaLnBrk="1" hangingPunct="1">
              <a:lnSpc>
                <a:spcPct val="80000"/>
              </a:lnSpc>
            </a:pPr>
            <a:endParaRPr lang="en-US" dirty="0" smtClean="0"/>
          </a:p>
          <a:p>
            <a:pPr marL="342900" indent="-342900">
              <a:lnSpc>
                <a:spcPct val="80000"/>
              </a:lnSpc>
              <a:buFont typeface="Wingdings" panose="05000000000000000000" pitchFamily="2" charset="2"/>
              <a:buChar char="§"/>
            </a:pPr>
            <a:r>
              <a:rPr lang="en-US" dirty="0"/>
              <a:t>If Respondent asks how long survey is, </a:t>
            </a:r>
            <a:r>
              <a:rPr lang="en-US" dirty="0" smtClean="0"/>
              <a:t>give </a:t>
            </a:r>
            <a:r>
              <a:rPr lang="en-US" dirty="0"/>
              <a:t>honest estimates but include terms like “less than” or “no more than.”  Ex:  “This will take less than </a:t>
            </a:r>
            <a:r>
              <a:rPr lang="en-US" dirty="0" smtClean="0"/>
              <a:t>25 </a:t>
            </a:r>
            <a:r>
              <a:rPr lang="en-US" dirty="0"/>
              <a:t>minutes.”</a:t>
            </a:r>
          </a:p>
          <a:p>
            <a:pPr eaLnBrk="1" hangingPunct="1">
              <a:lnSpc>
                <a:spcPct val="80000"/>
              </a:lnSpc>
            </a:pPr>
            <a:endParaRPr lang="en-US" dirty="0"/>
          </a:p>
          <a:p>
            <a:pPr eaLnBrk="1" hangingPunct="1">
              <a:lnSpc>
                <a:spcPct val="80000"/>
              </a:lnSpc>
            </a:pPr>
            <a:r>
              <a:rPr lang="en-US" dirty="0" smtClean="0"/>
              <a:t>Let the respondent know the survey is important.  </a:t>
            </a:r>
          </a:p>
          <a:p>
            <a:pPr eaLnBrk="1" hangingPunct="1">
              <a:lnSpc>
                <a:spcPct val="80000"/>
              </a:lnSpc>
            </a:pPr>
            <a:endParaRPr lang="en-US" dirty="0" smtClean="0"/>
          </a:p>
          <a:p>
            <a:pPr marL="342900" indent="-342900">
              <a:lnSpc>
                <a:spcPct val="80000"/>
              </a:lnSpc>
              <a:buFont typeface="Wingdings" panose="05000000000000000000" pitchFamily="2" charset="2"/>
              <a:buChar char="§"/>
            </a:pPr>
            <a:r>
              <a:rPr lang="en-US" dirty="0" smtClean="0"/>
              <a:t>Try not to end an introduction with a question like “Would you like to do a survey” or with dead air.  </a:t>
            </a:r>
          </a:p>
          <a:p>
            <a:pPr>
              <a:lnSpc>
                <a:spcPct val="80000"/>
              </a:lnSpc>
            </a:pPr>
            <a:endParaRPr lang="en-US" dirty="0"/>
          </a:p>
          <a:p>
            <a:pPr eaLnBrk="1" hangingPunct="1">
              <a:lnSpc>
                <a:spcPct val="80000"/>
              </a:lnSpc>
            </a:pPr>
            <a:endParaRPr lang="en-US" dirty="0" smtClean="0"/>
          </a:p>
          <a:p>
            <a:pPr eaLnBrk="1" hangingPunct="1">
              <a:lnSpc>
                <a:spcPct val="80000"/>
              </a:lnSpc>
            </a:pPr>
            <a:endParaRPr lang="en-US" dirty="0" smtClean="0"/>
          </a:p>
          <a:p>
            <a:pPr lvl="1" eaLnBrk="1" hangingPunct="1">
              <a:lnSpc>
                <a:spcPct val="80000"/>
              </a:lnSpc>
            </a:pPr>
            <a:endParaRPr lang="en-US" dirty="0" smtClean="0"/>
          </a:p>
          <a:p>
            <a:pPr eaLnBrk="1" hangingPunct="1">
              <a:lnSpc>
                <a:spcPct val="80000"/>
              </a:lnSpc>
              <a:buFont typeface="Wingdings" pitchFamily="2" charset="2"/>
              <a:buNone/>
            </a:pPr>
            <a:endParaRPr lang="en-US" sz="2000" dirty="0" smtClean="0"/>
          </a:p>
          <a:p>
            <a:pPr lvl="1" eaLnBrk="1" hangingPunct="1">
              <a:lnSpc>
                <a:spcPct val="80000"/>
              </a:lnSpc>
            </a:pPr>
            <a:endParaRPr lang="en-US" dirty="0" smtClean="0"/>
          </a:p>
          <a:p>
            <a:pPr lvl="1" eaLnBrk="1" hangingPunct="1">
              <a:lnSpc>
                <a:spcPct val="80000"/>
              </a:lnSpc>
            </a:pPr>
            <a:endParaRPr lang="en-US" dirty="0" smtClean="0"/>
          </a:p>
          <a:p>
            <a:pPr lvl="1" eaLnBrk="1" hangingPunct="1">
              <a:lnSpc>
                <a:spcPct val="80000"/>
              </a:lnSpc>
            </a:pPr>
            <a:endParaRPr lang="en-US" dirty="0" smtClean="0"/>
          </a:p>
          <a:p>
            <a:pPr lvl="1" eaLnBrk="1" hangingPunct="1">
              <a:lnSpc>
                <a:spcPct val="80000"/>
              </a:lnSpc>
              <a:buFontTx/>
              <a:buNone/>
            </a:pPr>
            <a:endParaRPr lang="en-US" dirty="0" smtClean="0"/>
          </a:p>
          <a:p>
            <a:pPr eaLnBrk="1" hangingPunct="1">
              <a:lnSpc>
                <a:spcPct val="80000"/>
              </a:lnSpc>
            </a:pPr>
            <a:endParaRPr lang="en-US" dirty="0" smtClean="0"/>
          </a:p>
        </p:txBody>
      </p:sp>
      <p:sp>
        <p:nvSpPr>
          <p:cNvPr id="28674" name="Rectangle 2"/>
          <p:cNvSpPr>
            <a:spLocks noGrp="1" noChangeArrowheads="1"/>
          </p:cNvSpPr>
          <p:nvPr>
            <p:ph type="title"/>
          </p:nvPr>
        </p:nvSpPr>
        <p:spPr/>
        <p:txBody>
          <a:bodyPr>
            <a:normAutofit fontScale="90000"/>
          </a:bodyPr>
          <a:lstStyle/>
          <a:p>
            <a:pPr eaLnBrk="1" hangingPunct="1"/>
            <a:r>
              <a:rPr lang="en-US" sz="2400" dirty="0" smtClean="0"/>
              <a:t>Putting the Respondent at Ease</a:t>
            </a:r>
            <a:br>
              <a:rPr lang="en-US" sz="2400" dirty="0" smtClean="0"/>
            </a:br>
            <a:r>
              <a:rPr lang="en-US" dirty="0" smtClean="0"/>
              <a:t>Some Golden Rules </a:t>
            </a:r>
          </a:p>
        </p:txBody>
      </p:sp>
    </p:spTree>
    <p:extLst>
      <p:ext uri="{BB962C8B-B14F-4D97-AF65-F5344CB8AC3E}">
        <p14:creationId xmlns:p14="http://schemas.microsoft.com/office/powerpoint/2010/main" val="24132837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Always be proactive.  Once you know you are speaking with the correct person transition from the introduction to the survey using reassuring statements.  </a:t>
            </a:r>
            <a:endParaRPr lang="en-US" dirty="0" smtClean="0"/>
          </a:p>
          <a:p>
            <a:pPr marL="342900" indent="-342900">
              <a:buFont typeface="Wingdings" panose="05000000000000000000" pitchFamily="2" charset="2"/>
              <a:buChar char="§"/>
            </a:pPr>
            <a:r>
              <a:rPr lang="en-US" dirty="0" smtClean="0"/>
              <a:t>Ex</a:t>
            </a:r>
            <a:r>
              <a:rPr lang="en-US" dirty="0"/>
              <a:t>:  “Would you happen to be Mary Smith?... Great! I’m here on behalf of the Indiana Family and Social Services Administration's Division of Aging.  We are visiting all of the Nursing Home’s in the State to find out what is going well and what can be improved by asking some questions about  your experience here. To start…”</a:t>
            </a:r>
          </a:p>
          <a:p>
            <a:endParaRPr lang="en-US" dirty="0"/>
          </a:p>
        </p:txBody>
      </p:sp>
      <p:sp>
        <p:nvSpPr>
          <p:cNvPr id="3" name="Date Placeholder 2"/>
          <p:cNvSpPr>
            <a:spLocks noGrp="1"/>
          </p:cNvSpPr>
          <p:nvPr>
            <p:ph type="dt" sz="half" idx="10"/>
          </p:nvPr>
        </p:nvSpPr>
        <p:spPr/>
        <p:txBody>
          <a:bodyPr/>
          <a:lstStyle/>
          <a:p>
            <a:r>
              <a:rPr lang="en-US" smtClean="0"/>
              <a:t>© 2012 Press Ganey Associates, Inc.</a:t>
            </a:r>
            <a:endParaRPr lang="en-US" dirty="0"/>
          </a:p>
        </p:txBody>
      </p:sp>
      <p:sp>
        <p:nvSpPr>
          <p:cNvPr id="5" name="Rectangle 2"/>
          <p:cNvSpPr>
            <a:spLocks noGrp="1" noChangeArrowheads="1"/>
          </p:cNvSpPr>
          <p:nvPr>
            <p:ph type="title"/>
          </p:nvPr>
        </p:nvSpPr>
        <p:spPr/>
        <p:txBody>
          <a:bodyPr>
            <a:normAutofit fontScale="90000"/>
          </a:bodyPr>
          <a:lstStyle/>
          <a:p>
            <a:pPr eaLnBrk="1" hangingPunct="1"/>
            <a:r>
              <a:rPr lang="en-US" sz="2400" dirty="0" smtClean="0"/>
              <a:t>Putting the Respondent at Ease</a:t>
            </a:r>
            <a:br>
              <a:rPr lang="en-US" sz="2400" dirty="0" smtClean="0"/>
            </a:br>
            <a:r>
              <a:rPr lang="en-US" dirty="0" smtClean="0"/>
              <a:t>Some Golden Rules </a:t>
            </a:r>
          </a:p>
        </p:txBody>
      </p:sp>
    </p:spTree>
    <p:extLst>
      <p:ext uri="{BB962C8B-B14F-4D97-AF65-F5344CB8AC3E}">
        <p14:creationId xmlns:p14="http://schemas.microsoft.com/office/powerpoint/2010/main" val="20403392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Privacy and Confidentiality</a:t>
            </a:r>
            <a:endParaRPr lang="en-US" dirty="0"/>
          </a:p>
        </p:txBody>
      </p:sp>
      <p:sp>
        <p:nvSpPr>
          <p:cNvPr id="5" name="Text Placeholder 4"/>
          <p:cNvSpPr>
            <a:spLocks noGrp="1"/>
          </p:cNvSpPr>
          <p:nvPr>
            <p:ph type="body" sz="quarter" idx="11"/>
          </p:nvPr>
        </p:nvSpPr>
        <p:spPr>
          <a:xfrm>
            <a:off x="457200" y="1371600"/>
            <a:ext cx="8229600" cy="4572000"/>
          </a:xfrm>
        </p:spPr>
        <p:txBody>
          <a:bodyPr>
            <a:normAutofit lnSpcReduction="10000"/>
          </a:bodyPr>
          <a:lstStyle/>
          <a:p>
            <a:r>
              <a:rPr lang="en-US" dirty="0" smtClean="0"/>
              <a:t>Residents may wonder what is happening with their responses.  The data is confidential.  The information used by the nursing homes will not be tied directly to each resident’s name.</a:t>
            </a:r>
          </a:p>
          <a:p>
            <a:endParaRPr lang="en-US" dirty="0"/>
          </a:p>
          <a:p>
            <a:r>
              <a:rPr lang="en-US" dirty="0" smtClean="0"/>
              <a:t>Resident comments added in the Comments box are not confidential.</a:t>
            </a:r>
          </a:p>
          <a:p>
            <a:endParaRPr lang="en-US" dirty="0"/>
          </a:p>
          <a:p>
            <a:r>
              <a:rPr lang="en-US" dirty="0" smtClean="0"/>
              <a:t>When interviewing residents, be mindful of your surroundings.</a:t>
            </a:r>
          </a:p>
          <a:p>
            <a:pPr lvl="1"/>
            <a:r>
              <a:rPr lang="en-US" dirty="0" smtClean="0"/>
              <a:t>Make sure you have a quiet space.</a:t>
            </a:r>
          </a:p>
          <a:p>
            <a:pPr lvl="1"/>
            <a:r>
              <a:rPr lang="en-US" dirty="0" smtClean="0"/>
              <a:t>Do not shut the door to the room you are using.</a:t>
            </a:r>
          </a:p>
          <a:p>
            <a:pPr lvl="1"/>
            <a:r>
              <a:rPr lang="en-US" dirty="0" smtClean="0"/>
              <a:t>Do not move the resident (ask a staff member).</a:t>
            </a:r>
          </a:p>
          <a:p>
            <a:pPr lvl="1"/>
            <a:r>
              <a:rPr lang="en-US" dirty="0" smtClean="0"/>
              <a:t>Do not allow the resident to follow you out.</a:t>
            </a:r>
          </a:p>
          <a:p>
            <a:pPr lvl="1"/>
            <a:r>
              <a:rPr lang="en-US" dirty="0" smtClean="0"/>
              <a:t>Do not give the resident anything to eat or drink.</a:t>
            </a:r>
            <a:endParaRPr lang="en-US" dirty="0"/>
          </a:p>
        </p:txBody>
      </p:sp>
      <p:sp>
        <p:nvSpPr>
          <p:cNvPr id="3" name="Date Placeholder 2"/>
          <p:cNvSpPr>
            <a:spLocks noGrp="1"/>
          </p:cNvSpPr>
          <p:nvPr>
            <p:ph type="dt" sz="half" idx="10"/>
          </p:nvPr>
        </p:nvSpPr>
        <p:spPr/>
        <p:txBody>
          <a:bodyPr/>
          <a:lstStyle/>
          <a:p>
            <a:r>
              <a:rPr lang="en-US" smtClean="0"/>
              <a:t>© 2012 Press Ganey Associates, Inc.</a:t>
            </a:r>
            <a:endParaRPr lang="en-US" dirty="0"/>
          </a:p>
        </p:txBody>
      </p:sp>
    </p:spTree>
    <p:extLst>
      <p:ext uri="{BB962C8B-B14F-4D97-AF65-F5344CB8AC3E}">
        <p14:creationId xmlns:p14="http://schemas.microsoft.com/office/powerpoint/2010/main" val="33401359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Participate (Neutrally) in the Survey!</a:t>
            </a:r>
            <a:endParaRPr lang="en-US" dirty="0"/>
          </a:p>
        </p:txBody>
      </p:sp>
      <p:sp>
        <p:nvSpPr>
          <p:cNvPr id="3" name="Date Placeholder 2"/>
          <p:cNvSpPr>
            <a:spLocks noGrp="1"/>
          </p:cNvSpPr>
          <p:nvPr>
            <p:ph type="dt" sz="half" idx="10"/>
          </p:nvPr>
        </p:nvSpPr>
        <p:spPr/>
        <p:txBody>
          <a:bodyPr/>
          <a:lstStyle/>
          <a:p>
            <a:r>
              <a:rPr lang="en-US" smtClean="0"/>
              <a:t>© 2012 Press Ganey Associates, Inc.</a:t>
            </a:r>
            <a:endParaRPr lang="en-US" dirty="0"/>
          </a:p>
        </p:txBody>
      </p:sp>
    </p:spTree>
    <p:extLst>
      <p:ext uri="{BB962C8B-B14F-4D97-AF65-F5344CB8AC3E}">
        <p14:creationId xmlns:p14="http://schemas.microsoft.com/office/powerpoint/2010/main" val="5303735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p:txBody>
          <a:bodyPr>
            <a:normAutofit lnSpcReduction="10000"/>
          </a:bodyPr>
          <a:lstStyle/>
          <a:p>
            <a:pPr eaLnBrk="1" hangingPunct="1"/>
            <a:r>
              <a:rPr lang="en-US" dirty="0" smtClean="0"/>
              <a:t>Give responses while listening to the respondent to let them know you are listening like:</a:t>
            </a:r>
          </a:p>
          <a:p>
            <a:pPr eaLnBrk="1" hangingPunct="1"/>
            <a:endParaRPr lang="en-US" sz="800" dirty="0" smtClean="0"/>
          </a:p>
          <a:p>
            <a:pPr lvl="3" eaLnBrk="1" hangingPunct="1"/>
            <a:r>
              <a:rPr lang="en-US" sz="1800" dirty="0" smtClean="0"/>
              <a:t>I am putting in your answer</a:t>
            </a:r>
          </a:p>
          <a:p>
            <a:pPr lvl="3" eaLnBrk="1" hangingPunct="1"/>
            <a:r>
              <a:rPr lang="en-US" sz="1800" dirty="0" smtClean="0"/>
              <a:t>Yes</a:t>
            </a:r>
          </a:p>
          <a:p>
            <a:pPr lvl="3" eaLnBrk="1" hangingPunct="1"/>
            <a:r>
              <a:rPr lang="en-US" sz="1800" dirty="0" smtClean="0"/>
              <a:t>I understand</a:t>
            </a:r>
          </a:p>
          <a:p>
            <a:pPr lvl="3" eaLnBrk="1" hangingPunct="1"/>
            <a:r>
              <a:rPr lang="en-US" sz="1800" dirty="0" smtClean="0"/>
              <a:t>I’m getting this down</a:t>
            </a:r>
          </a:p>
          <a:p>
            <a:pPr lvl="3" eaLnBrk="1" hangingPunct="1"/>
            <a:r>
              <a:rPr lang="en-US" sz="1800" dirty="0" smtClean="0"/>
              <a:t>I’ve noted that</a:t>
            </a:r>
          </a:p>
          <a:p>
            <a:pPr lvl="3" eaLnBrk="1" hangingPunct="1"/>
            <a:endParaRPr lang="en-US" sz="1800" dirty="0" smtClean="0"/>
          </a:p>
          <a:p>
            <a:pPr lvl="3" eaLnBrk="1" hangingPunct="1">
              <a:buFontTx/>
              <a:buNone/>
            </a:pPr>
            <a:r>
              <a:rPr lang="en-US" sz="1800" dirty="0" smtClean="0"/>
              <a:t>Why do we do this:</a:t>
            </a:r>
          </a:p>
          <a:p>
            <a:pPr lvl="3" eaLnBrk="1" hangingPunct="1">
              <a:buFontTx/>
              <a:buNone/>
            </a:pPr>
            <a:endParaRPr lang="en-US" sz="800" dirty="0" smtClean="0"/>
          </a:p>
          <a:p>
            <a:pPr lvl="3" eaLnBrk="1" hangingPunct="1"/>
            <a:r>
              <a:rPr lang="en-US" sz="1800" dirty="0" smtClean="0"/>
              <a:t>To let the respondent know we care</a:t>
            </a:r>
          </a:p>
          <a:p>
            <a:pPr lvl="3" eaLnBrk="1" hangingPunct="1"/>
            <a:r>
              <a:rPr lang="en-US" sz="1800" dirty="0" smtClean="0"/>
              <a:t>That the respondent is important</a:t>
            </a:r>
          </a:p>
          <a:p>
            <a:pPr lvl="3" eaLnBrk="1" hangingPunct="1"/>
            <a:r>
              <a:rPr lang="en-US" sz="1800" dirty="0" smtClean="0"/>
              <a:t>That we ARE listening</a:t>
            </a:r>
          </a:p>
          <a:p>
            <a:pPr eaLnBrk="1" hangingPunct="1"/>
            <a:endParaRPr lang="en-US" dirty="0" smtClean="0"/>
          </a:p>
        </p:txBody>
      </p:sp>
      <p:sp>
        <p:nvSpPr>
          <p:cNvPr id="15362" name="Rectangle 2"/>
          <p:cNvSpPr>
            <a:spLocks noGrp="1" noChangeArrowheads="1"/>
          </p:cNvSpPr>
          <p:nvPr>
            <p:ph type="title"/>
          </p:nvPr>
        </p:nvSpPr>
        <p:spPr/>
        <p:txBody>
          <a:bodyPr>
            <a:normAutofit/>
          </a:bodyPr>
          <a:lstStyle/>
          <a:p>
            <a:pPr eaLnBrk="1" hangingPunct="1"/>
            <a:r>
              <a:rPr lang="en-US" dirty="0" smtClean="0"/>
              <a:t>Active Listening</a:t>
            </a:r>
          </a:p>
        </p:txBody>
      </p:sp>
    </p:spTree>
    <p:extLst>
      <p:ext uri="{BB962C8B-B14F-4D97-AF65-F5344CB8AC3E}">
        <p14:creationId xmlns:p14="http://schemas.microsoft.com/office/powerpoint/2010/main" val="8240545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dirty="0" smtClean="0"/>
              <a:t>Active Listening </a:t>
            </a:r>
          </a:p>
        </p:txBody>
      </p:sp>
      <p:sp>
        <p:nvSpPr>
          <p:cNvPr id="36867" name="Rectangle 3"/>
          <p:cNvSpPr>
            <a:spLocks noGrp="1" noChangeArrowheads="1"/>
          </p:cNvSpPr>
          <p:nvPr>
            <p:ph idx="1"/>
          </p:nvPr>
        </p:nvSpPr>
        <p:spPr>
          <a:xfrm>
            <a:off x="1046163" y="1519238"/>
            <a:ext cx="7097712" cy="4676775"/>
          </a:xfrm>
        </p:spPr>
        <p:txBody>
          <a:bodyPr>
            <a:normAutofit fontScale="92500" lnSpcReduction="10000"/>
          </a:bodyPr>
          <a:lstStyle/>
          <a:p>
            <a:pPr eaLnBrk="1" hangingPunct="1"/>
            <a:r>
              <a:rPr lang="en-US" sz="2000" dirty="0" smtClean="0">
                <a:solidFill>
                  <a:schemeClr val="accent1"/>
                </a:solidFill>
              </a:rPr>
              <a:t>Listening Do’s</a:t>
            </a:r>
          </a:p>
          <a:p>
            <a:pPr lvl="1" eaLnBrk="1" hangingPunct="1"/>
            <a:r>
              <a:rPr lang="en-US" dirty="0" smtClean="0"/>
              <a:t>Do let the respondent explain, and express their frustration</a:t>
            </a:r>
          </a:p>
          <a:p>
            <a:pPr lvl="1" eaLnBrk="1" hangingPunct="1"/>
            <a:r>
              <a:rPr lang="en-US" dirty="0" smtClean="0"/>
              <a:t>Do stay focused</a:t>
            </a:r>
          </a:p>
          <a:p>
            <a:pPr lvl="1" eaLnBrk="1" hangingPunct="1"/>
            <a:r>
              <a:rPr lang="en-US" dirty="0" smtClean="0"/>
              <a:t>Do remain professional with sincere enthusiasm and empathy</a:t>
            </a:r>
          </a:p>
          <a:p>
            <a:pPr lvl="1" eaLnBrk="1" hangingPunct="1"/>
            <a:r>
              <a:rPr lang="en-US" dirty="0" smtClean="0"/>
              <a:t>Do avoid distraction around you</a:t>
            </a:r>
          </a:p>
          <a:p>
            <a:pPr lvl="1" eaLnBrk="1" hangingPunct="1"/>
            <a:endParaRPr lang="en-US" dirty="0" smtClean="0"/>
          </a:p>
          <a:p>
            <a:pPr eaLnBrk="1" hangingPunct="1"/>
            <a:r>
              <a:rPr lang="en-US" sz="2000" dirty="0" smtClean="0">
                <a:solidFill>
                  <a:schemeClr val="accent1"/>
                </a:solidFill>
              </a:rPr>
              <a:t>Listening Don’ts</a:t>
            </a:r>
          </a:p>
          <a:p>
            <a:pPr lvl="1" eaLnBrk="1" hangingPunct="1"/>
            <a:r>
              <a:rPr lang="en-US" dirty="0" smtClean="0"/>
              <a:t>Don’t cut respondent off</a:t>
            </a:r>
          </a:p>
          <a:p>
            <a:pPr lvl="1" eaLnBrk="1" hangingPunct="1"/>
            <a:r>
              <a:rPr lang="en-US" dirty="0" smtClean="0"/>
              <a:t>Don’t tune out the respondent</a:t>
            </a:r>
          </a:p>
          <a:p>
            <a:pPr lvl="1" eaLnBrk="1" hangingPunct="1"/>
            <a:r>
              <a:rPr lang="en-US" dirty="0" smtClean="0"/>
              <a:t>Don’t become emotional</a:t>
            </a:r>
          </a:p>
          <a:p>
            <a:pPr lvl="1" eaLnBrk="1" hangingPunct="1"/>
            <a:r>
              <a:rPr lang="en-US" dirty="0" smtClean="0"/>
              <a:t>Don’t become distracted with background activity that will prevent you from listening effectively</a:t>
            </a:r>
          </a:p>
          <a:p>
            <a:pPr lvl="1" eaLnBrk="1" hangingPunct="1"/>
            <a:endParaRPr lang="en-US" dirty="0" smtClean="0"/>
          </a:p>
        </p:txBody>
      </p:sp>
    </p:spTree>
    <p:extLst>
      <p:ext uri="{BB962C8B-B14F-4D97-AF65-F5344CB8AC3E}">
        <p14:creationId xmlns:p14="http://schemas.microsoft.com/office/powerpoint/2010/main" val="26104349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a:bodyPr>
          <a:lstStyle/>
          <a:p>
            <a:pPr eaLnBrk="1" hangingPunct="1"/>
            <a:r>
              <a:rPr lang="en-US" dirty="0" smtClean="0"/>
              <a:t>Active Listening</a:t>
            </a:r>
          </a:p>
        </p:txBody>
      </p:sp>
      <p:sp>
        <p:nvSpPr>
          <p:cNvPr id="35843" name="Rectangle 3"/>
          <p:cNvSpPr>
            <a:spLocks noGrp="1" noChangeArrowheads="1"/>
          </p:cNvSpPr>
          <p:nvPr>
            <p:ph idx="1"/>
          </p:nvPr>
        </p:nvSpPr>
        <p:spPr/>
        <p:txBody>
          <a:bodyPr/>
          <a:lstStyle/>
          <a:p>
            <a:pPr eaLnBrk="1" hangingPunct="1"/>
            <a:r>
              <a:rPr lang="en-US" dirty="0" smtClean="0"/>
              <a:t>Listen for changes in respondent’s attitude as the survey goes on.  You may need to encourage the respondent by saying things like:</a:t>
            </a:r>
          </a:p>
          <a:p>
            <a:pPr eaLnBrk="1" hangingPunct="1">
              <a:buFont typeface="Wingdings" pitchFamily="2" charset="2"/>
              <a:buNone/>
            </a:pPr>
            <a:endParaRPr lang="en-US" dirty="0" smtClean="0"/>
          </a:p>
          <a:p>
            <a:pPr lvl="3" eaLnBrk="1" hangingPunct="1"/>
            <a:r>
              <a:rPr lang="en-US" sz="1800" dirty="0" smtClean="0"/>
              <a:t>This is very helpful</a:t>
            </a:r>
          </a:p>
          <a:p>
            <a:pPr lvl="3" eaLnBrk="1" hangingPunct="1"/>
            <a:r>
              <a:rPr lang="en-US" sz="1800" dirty="0" smtClean="0"/>
              <a:t>We’re almost done</a:t>
            </a:r>
          </a:p>
          <a:p>
            <a:pPr lvl="3" eaLnBrk="1" hangingPunct="1"/>
            <a:endParaRPr lang="en-US" sz="1800" dirty="0" smtClean="0"/>
          </a:p>
          <a:p>
            <a:pPr eaLnBrk="1" hangingPunct="1"/>
            <a:r>
              <a:rPr lang="en-US" b="1" dirty="0" smtClean="0"/>
              <a:t>We do this because it’s not enough to get a person to begin a survey, we want them to finish the survey as well!</a:t>
            </a:r>
          </a:p>
          <a:p>
            <a:pPr eaLnBrk="1" hangingPunct="1">
              <a:buFont typeface="Wingdings" pitchFamily="2" charset="2"/>
              <a:buNone/>
            </a:pPr>
            <a:endParaRPr lang="en-US" dirty="0" smtClean="0"/>
          </a:p>
          <a:p>
            <a:pPr eaLnBrk="1" hangingPunct="1">
              <a:buFont typeface="Wingdings" pitchFamily="2" charset="2"/>
              <a:buNone/>
            </a:pPr>
            <a:endParaRPr lang="en-US" dirty="0" smtClean="0"/>
          </a:p>
          <a:p>
            <a:pPr lvl="3" eaLnBrk="1" hangingPunct="1"/>
            <a:endParaRPr lang="en-US" sz="1800" dirty="0" smtClean="0"/>
          </a:p>
          <a:p>
            <a:pPr lvl="3" eaLnBrk="1" hangingPunct="1">
              <a:buFontTx/>
              <a:buNone/>
            </a:pPr>
            <a:endParaRPr lang="en-US" sz="1800" dirty="0" smtClean="0"/>
          </a:p>
        </p:txBody>
      </p:sp>
    </p:spTree>
    <p:extLst>
      <p:ext uri="{BB962C8B-B14F-4D97-AF65-F5344CB8AC3E}">
        <p14:creationId xmlns:p14="http://schemas.microsoft.com/office/powerpoint/2010/main" val="35697474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Providing the Best Interview Experience</a:t>
            </a:r>
            <a:endParaRPr lang="en-US" dirty="0"/>
          </a:p>
        </p:txBody>
      </p:sp>
      <p:sp>
        <p:nvSpPr>
          <p:cNvPr id="3" name="Date Placeholder 2"/>
          <p:cNvSpPr>
            <a:spLocks noGrp="1"/>
          </p:cNvSpPr>
          <p:nvPr>
            <p:ph type="dt" sz="half" idx="10"/>
          </p:nvPr>
        </p:nvSpPr>
        <p:spPr/>
        <p:txBody>
          <a:bodyPr/>
          <a:lstStyle/>
          <a:p>
            <a:r>
              <a:rPr lang="en-US" smtClean="0"/>
              <a:t>© 2013 Press Ganey Associates, Inc.</a:t>
            </a:r>
            <a:endParaRPr lang="en-US" dirty="0"/>
          </a:p>
        </p:txBody>
      </p:sp>
    </p:spTree>
    <p:extLst>
      <p:ext uri="{BB962C8B-B14F-4D97-AF65-F5344CB8AC3E}">
        <p14:creationId xmlns:p14="http://schemas.microsoft.com/office/powerpoint/2010/main" val="17049892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dirty="0" smtClean="0"/>
              <a:t>Your Objectives</a:t>
            </a:r>
          </a:p>
        </p:txBody>
      </p:sp>
      <p:sp>
        <p:nvSpPr>
          <p:cNvPr id="33795" name="Rectangle 3"/>
          <p:cNvSpPr>
            <a:spLocks noGrp="1" noChangeArrowheads="1"/>
          </p:cNvSpPr>
          <p:nvPr>
            <p:ph idx="1"/>
          </p:nvPr>
        </p:nvSpPr>
        <p:spPr>
          <a:xfrm>
            <a:off x="803275" y="1219200"/>
            <a:ext cx="7883525" cy="4906963"/>
          </a:xfrm>
        </p:spPr>
        <p:txBody>
          <a:bodyPr>
            <a:normAutofit lnSpcReduction="10000"/>
          </a:bodyPr>
          <a:lstStyle/>
          <a:p>
            <a:pPr marL="342900" indent="-342900">
              <a:lnSpc>
                <a:spcPct val="90000"/>
              </a:lnSpc>
              <a:buFont typeface="Wingdings" pitchFamily="2" charset="2"/>
              <a:buChar char="§"/>
            </a:pPr>
            <a:r>
              <a:rPr lang="en-US" dirty="0"/>
              <a:t>Persuade qualified residents to complete the survey</a:t>
            </a:r>
          </a:p>
          <a:p>
            <a:pPr marL="342900" indent="-342900">
              <a:lnSpc>
                <a:spcPct val="90000"/>
              </a:lnSpc>
              <a:buFont typeface="Wingdings" pitchFamily="2" charset="2"/>
              <a:buChar char="§"/>
            </a:pPr>
            <a:r>
              <a:rPr lang="en-US" dirty="0" smtClean="0"/>
              <a:t>Read </a:t>
            </a:r>
            <a:r>
              <a:rPr lang="en-US" dirty="0"/>
              <a:t>survey questions verbatim</a:t>
            </a:r>
          </a:p>
          <a:p>
            <a:pPr marL="342900" indent="-342900">
              <a:lnSpc>
                <a:spcPct val="90000"/>
              </a:lnSpc>
              <a:buFont typeface="Wingdings" pitchFamily="2" charset="2"/>
              <a:buChar char="§"/>
            </a:pPr>
            <a:r>
              <a:rPr lang="en-US" dirty="0" smtClean="0"/>
              <a:t>Input </a:t>
            </a:r>
            <a:r>
              <a:rPr lang="en-US" dirty="0"/>
              <a:t>data accurately and efficiently</a:t>
            </a:r>
          </a:p>
          <a:p>
            <a:pPr marL="342900" indent="-342900">
              <a:lnSpc>
                <a:spcPct val="90000"/>
              </a:lnSpc>
              <a:buFont typeface="Wingdings" pitchFamily="2" charset="2"/>
              <a:buChar char="§"/>
            </a:pPr>
            <a:r>
              <a:rPr lang="en-US" dirty="0" smtClean="0"/>
              <a:t>Treat </a:t>
            </a:r>
            <a:r>
              <a:rPr lang="en-US" dirty="0"/>
              <a:t>the resident with respect</a:t>
            </a:r>
          </a:p>
          <a:p>
            <a:pPr eaLnBrk="1" hangingPunct="1">
              <a:lnSpc>
                <a:spcPct val="90000"/>
              </a:lnSpc>
            </a:pPr>
            <a:endParaRPr lang="en-US" dirty="0" smtClean="0"/>
          </a:p>
          <a:p>
            <a:pPr eaLnBrk="1" hangingPunct="1">
              <a:lnSpc>
                <a:spcPct val="90000"/>
              </a:lnSpc>
            </a:pPr>
            <a:r>
              <a:rPr lang="en-US" dirty="0" smtClean="0"/>
              <a:t>Tone &amp; Manner</a:t>
            </a:r>
          </a:p>
          <a:p>
            <a:pPr lvl="2" eaLnBrk="1" hangingPunct="1">
              <a:lnSpc>
                <a:spcPct val="90000"/>
              </a:lnSpc>
              <a:buClr>
                <a:schemeClr val="accent1"/>
              </a:buClr>
            </a:pPr>
            <a:r>
              <a:rPr lang="en-US" sz="1500" dirty="0" smtClean="0"/>
              <a:t>Confident</a:t>
            </a:r>
          </a:p>
          <a:p>
            <a:pPr lvl="2" eaLnBrk="1" hangingPunct="1">
              <a:lnSpc>
                <a:spcPct val="90000"/>
              </a:lnSpc>
              <a:buClr>
                <a:schemeClr val="accent1"/>
              </a:buClr>
            </a:pPr>
            <a:r>
              <a:rPr lang="en-US" sz="1500" dirty="0" smtClean="0"/>
              <a:t>Professional but not intimidating</a:t>
            </a:r>
          </a:p>
          <a:p>
            <a:pPr lvl="2" eaLnBrk="1" hangingPunct="1">
              <a:lnSpc>
                <a:spcPct val="90000"/>
              </a:lnSpc>
              <a:buClr>
                <a:schemeClr val="accent1"/>
              </a:buClr>
            </a:pPr>
            <a:r>
              <a:rPr lang="en-US" sz="1500" dirty="0" smtClean="0"/>
              <a:t>Polite</a:t>
            </a:r>
          </a:p>
          <a:p>
            <a:pPr lvl="2" eaLnBrk="1" hangingPunct="1">
              <a:lnSpc>
                <a:spcPct val="90000"/>
              </a:lnSpc>
              <a:buClr>
                <a:schemeClr val="accent1"/>
              </a:buClr>
            </a:pPr>
            <a:r>
              <a:rPr lang="en-US" sz="1500" dirty="0" smtClean="0"/>
              <a:t>Interested</a:t>
            </a:r>
          </a:p>
          <a:p>
            <a:pPr lvl="2" eaLnBrk="1" hangingPunct="1">
              <a:lnSpc>
                <a:spcPct val="90000"/>
              </a:lnSpc>
              <a:buClr>
                <a:schemeClr val="accent1"/>
              </a:buClr>
            </a:pPr>
            <a:r>
              <a:rPr lang="en-US" sz="1500" dirty="0" smtClean="0"/>
              <a:t>Not monotone or automated</a:t>
            </a:r>
          </a:p>
          <a:p>
            <a:pPr lvl="2" eaLnBrk="1" hangingPunct="1">
              <a:lnSpc>
                <a:spcPct val="90000"/>
              </a:lnSpc>
              <a:buClr>
                <a:schemeClr val="accent1"/>
              </a:buClr>
            </a:pPr>
            <a:r>
              <a:rPr lang="en-US" sz="1500" dirty="0" smtClean="0"/>
              <a:t>Smile in your voice</a:t>
            </a:r>
          </a:p>
          <a:p>
            <a:pPr lvl="2" eaLnBrk="1" hangingPunct="1">
              <a:lnSpc>
                <a:spcPct val="90000"/>
              </a:lnSpc>
              <a:buClr>
                <a:schemeClr val="accent1"/>
              </a:buClr>
            </a:pPr>
            <a:r>
              <a:rPr lang="en-US" sz="1500" dirty="0" smtClean="0"/>
              <a:t>Empathetic when necessary but not to get the respondent to talk more.  If someone tells you about a negative experience or diagnosis, say “The nursing home is doing this survey to help improve care for residents like you.”</a:t>
            </a:r>
          </a:p>
          <a:p>
            <a:pPr lvl="2" eaLnBrk="1" hangingPunct="1">
              <a:lnSpc>
                <a:spcPct val="90000"/>
              </a:lnSpc>
              <a:buClr>
                <a:schemeClr val="accent1"/>
              </a:buClr>
            </a:pPr>
            <a:r>
              <a:rPr lang="en-US" sz="1500" dirty="0" smtClean="0"/>
              <a:t>Appreciative</a:t>
            </a:r>
          </a:p>
          <a:p>
            <a:pPr eaLnBrk="1" hangingPunct="1">
              <a:lnSpc>
                <a:spcPct val="90000"/>
              </a:lnSpc>
            </a:pPr>
            <a:endParaRPr lang="en-US" sz="1600" dirty="0" smtClean="0"/>
          </a:p>
          <a:p>
            <a:pPr eaLnBrk="1" hangingPunct="1">
              <a:lnSpc>
                <a:spcPct val="90000"/>
              </a:lnSpc>
            </a:pPr>
            <a:endParaRPr lang="en-US" sz="1600" dirty="0" smtClean="0"/>
          </a:p>
        </p:txBody>
      </p:sp>
    </p:spTree>
    <p:extLst>
      <p:ext uri="{BB962C8B-B14F-4D97-AF65-F5344CB8AC3E}">
        <p14:creationId xmlns:p14="http://schemas.microsoft.com/office/powerpoint/2010/main" val="40444772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803275" y="1600200"/>
            <a:ext cx="7883525" cy="4525963"/>
          </a:xfrm>
        </p:spPr>
        <p:txBody>
          <a:bodyPr/>
          <a:lstStyle/>
          <a:p>
            <a:pPr eaLnBrk="1" hangingPunct="1"/>
            <a:r>
              <a:rPr lang="en-US" b="1" dirty="0" smtClean="0"/>
              <a:t>Professionalism – </a:t>
            </a:r>
            <a:r>
              <a:rPr lang="en-US" dirty="0" smtClean="0"/>
              <a:t>a confident, businesslike presentation and strong delivery are vital to encouraging respondents to participate in surveys as well as persuading respondents to complete surveys already begun</a:t>
            </a:r>
          </a:p>
          <a:p>
            <a:pPr eaLnBrk="1" hangingPunct="1"/>
            <a:r>
              <a:rPr lang="en-US" b="1" dirty="0" smtClean="0"/>
              <a:t>Friendliness – </a:t>
            </a:r>
            <a:r>
              <a:rPr lang="en-US" dirty="0" smtClean="0"/>
              <a:t>a friendly and positive approach puts the respondent at ease and relaxed enough to give thoughtful and honest answers</a:t>
            </a:r>
          </a:p>
          <a:p>
            <a:pPr eaLnBrk="1" hangingPunct="1"/>
            <a:r>
              <a:rPr lang="en-US" b="1" dirty="0" smtClean="0"/>
              <a:t>Courtesy – </a:t>
            </a:r>
            <a:r>
              <a:rPr lang="en-US" dirty="0" smtClean="0"/>
              <a:t>a courteous interviewer refuses to react negatively toward a respondent who is rude, argumentative or insincere</a:t>
            </a:r>
          </a:p>
          <a:p>
            <a:pPr eaLnBrk="1" hangingPunct="1"/>
            <a:r>
              <a:rPr lang="en-US" b="1" dirty="0" smtClean="0"/>
              <a:t>Neutrality – </a:t>
            </a:r>
            <a:r>
              <a:rPr lang="en-US" dirty="0" smtClean="0"/>
              <a:t>care must be taken not to inject bias into the survey; do not encourage or reward respondent answers</a:t>
            </a:r>
          </a:p>
          <a:p>
            <a:pPr eaLnBrk="1" hangingPunct="1"/>
            <a:r>
              <a:rPr lang="en-US" b="1" dirty="0" smtClean="0"/>
              <a:t>Listening Skills – </a:t>
            </a:r>
            <a:r>
              <a:rPr lang="en-US" dirty="0" smtClean="0"/>
              <a:t>effective listening skills will help the interviewer to address respondent objections, and properly answer questions</a:t>
            </a:r>
            <a:endParaRPr lang="en-US" b="1" dirty="0" smtClean="0"/>
          </a:p>
        </p:txBody>
      </p:sp>
      <p:sp>
        <p:nvSpPr>
          <p:cNvPr id="9218" name="Rectangle 2"/>
          <p:cNvSpPr>
            <a:spLocks noGrp="1" noChangeArrowheads="1"/>
          </p:cNvSpPr>
          <p:nvPr>
            <p:ph type="title"/>
          </p:nvPr>
        </p:nvSpPr>
        <p:spPr/>
        <p:txBody>
          <a:bodyPr/>
          <a:lstStyle/>
          <a:p>
            <a:pPr eaLnBrk="1" hangingPunct="1"/>
            <a:r>
              <a:rPr lang="en-US" dirty="0" smtClean="0"/>
              <a:t>13 Attributes of an Excellent Interviewer	</a:t>
            </a:r>
          </a:p>
        </p:txBody>
      </p:sp>
    </p:spTree>
    <p:extLst>
      <p:ext uri="{BB962C8B-B14F-4D97-AF65-F5344CB8AC3E}">
        <p14:creationId xmlns:p14="http://schemas.microsoft.com/office/powerpoint/2010/main" val="21661769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fontScale="90000"/>
          </a:bodyPr>
          <a:lstStyle/>
          <a:p>
            <a:pPr eaLnBrk="1" hangingPunct="1"/>
            <a:r>
              <a:rPr lang="en-US" dirty="0" smtClean="0"/>
              <a:t>13 Attributes of an Excellent Interviewer (Cont.)</a:t>
            </a:r>
          </a:p>
        </p:txBody>
      </p:sp>
      <p:sp>
        <p:nvSpPr>
          <p:cNvPr id="29699" name="Rectangle 3"/>
          <p:cNvSpPr>
            <a:spLocks noGrp="1" noChangeArrowheads="1"/>
          </p:cNvSpPr>
          <p:nvPr>
            <p:ph idx="1"/>
          </p:nvPr>
        </p:nvSpPr>
        <p:spPr>
          <a:xfrm>
            <a:off x="803275" y="1600200"/>
            <a:ext cx="7883525" cy="4525963"/>
          </a:xfrm>
        </p:spPr>
        <p:txBody>
          <a:bodyPr/>
          <a:lstStyle/>
          <a:p>
            <a:pPr eaLnBrk="1" hangingPunct="1"/>
            <a:r>
              <a:rPr lang="en-US" b="1" dirty="0" smtClean="0"/>
              <a:t>Voice Quality – </a:t>
            </a:r>
            <a:r>
              <a:rPr lang="en-US" dirty="0" smtClean="0"/>
              <a:t>the tone and quality of the interviewer’s voice in the first few seconds of the interview greatly affects the chances of gaining cooperation</a:t>
            </a:r>
          </a:p>
          <a:p>
            <a:pPr eaLnBrk="1" hangingPunct="1"/>
            <a:r>
              <a:rPr lang="en-US" b="1" dirty="0" smtClean="0"/>
              <a:t>Optimism – </a:t>
            </a:r>
            <a:r>
              <a:rPr lang="en-US" dirty="0" smtClean="0"/>
              <a:t>an interviewer should confidently assume the respondent is interested and willing to participate in the survey</a:t>
            </a:r>
          </a:p>
          <a:p>
            <a:pPr eaLnBrk="1" hangingPunct="1"/>
            <a:r>
              <a:rPr lang="en-US" b="1" dirty="0" smtClean="0"/>
              <a:t>Enthusiasm – </a:t>
            </a:r>
            <a:r>
              <a:rPr lang="en-US" dirty="0" smtClean="0"/>
              <a:t>the interviewer’s interest in the survey or lack of it will be immediately conveyed to the respondent; if the interviewer doesn’t seem interested in the survey, the respondent won’t either</a:t>
            </a:r>
          </a:p>
          <a:p>
            <a:pPr eaLnBrk="1" hangingPunct="1"/>
            <a:r>
              <a:rPr lang="en-US" b="1" dirty="0" smtClean="0"/>
              <a:t>Prepared – </a:t>
            </a:r>
            <a:r>
              <a:rPr lang="en-US" dirty="0" smtClean="0"/>
              <a:t>an interviewer should know the survey questions, instructions, and responses to common questions</a:t>
            </a:r>
            <a:endParaRPr lang="en-US" b="1" dirty="0" smtClean="0"/>
          </a:p>
          <a:p>
            <a:pPr eaLnBrk="1" hangingPunct="1"/>
            <a:r>
              <a:rPr lang="en-US" b="1" dirty="0" smtClean="0"/>
              <a:t>Quick Thinking – </a:t>
            </a:r>
            <a:r>
              <a:rPr lang="en-US" dirty="0" smtClean="0"/>
              <a:t>anything can happen during an interview and an interviewer must be prepared to handle any situation quickly and effectively</a:t>
            </a:r>
            <a:endParaRPr lang="en-US" b="1" dirty="0" smtClean="0"/>
          </a:p>
        </p:txBody>
      </p:sp>
    </p:spTree>
    <p:extLst>
      <p:ext uri="{BB962C8B-B14F-4D97-AF65-F5344CB8AC3E}">
        <p14:creationId xmlns:p14="http://schemas.microsoft.com/office/powerpoint/2010/main" val="33179999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fontScale="90000"/>
          </a:bodyPr>
          <a:lstStyle/>
          <a:p>
            <a:pPr eaLnBrk="1" hangingPunct="1"/>
            <a:r>
              <a:rPr lang="en-US" dirty="0" smtClean="0"/>
              <a:t>13 Attributes of an Excellent Interviewer (Cont.)</a:t>
            </a:r>
          </a:p>
        </p:txBody>
      </p:sp>
      <p:sp>
        <p:nvSpPr>
          <p:cNvPr id="30723" name="Rectangle 3"/>
          <p:cNvSpPr>
            <a:spLocks noGrp="1" noChangeArrowheads="1"/>
          </p:cNvSpPr>
          <p:nvPr>
            <p:ph idx="1"/>
          </p:nvPr>
        </p:nvSpPr>
        <p:spPr>
          <a:xfrm>
            <a:off x="803275" y="1600200"/>
            <a:ext cx="7883525" cy="4525963"/>
          </a:xfrm>
        </p:spPr>
        <p:txBody>
          <a:bodyPr/>
          <a:lstStyle/>
          <a:p>
            <a:pPr eaLnBrk="1" hangingPunct="1"/>
            <a:r>
              <a:rPr lang="en-US" b="1" dirty="0" smtClean="0"/>
              <a:t>Resilience – </a:t>
            </a:r>
            <a:r>
              <a:rPr lang="en-US" dirty="0" smtClean="0"/>
              <a:t>a good interviewer does not allow the previous interview to affect the next interview; a rude respondent should not affect your approach to the next interview.</a:t>
            </a:r>
          </a:p>
          <a:p>
            <a:pPr eaLnBrk="1" hangingPunct="1"/>
            <a:r>
              <a:rPr lang="en-US" b="1" dirty="0" smtClean="0"/>
              <a:t>Desire to Improve – </a:t>
            </a:r>
            <a:r>
              <a:rPr lang="en-US" dirty="0" smtClean="0"/>
              <a:t>a good interviewer can honestly assess past performances, admit errors, accept and incorporate feedback and learn from mistakes</a:t>
            </a:r>
          </a:p>
          <a:p>
            <a:pPr eaLnBrk="1" hangingPunct="1"/>
            <a:r>
              <a:rPr lang="en-US" b="1" dirty="0" smtClean="0"/>
              <a:t>Common Sense – </a:t>
            </a:r>
            <a:r>
              <a:rPr lang="en-US" dirty="0" smtClean="0"/>
              <a:t>beyond all the training, rehearsing, and skill-building, good old-fashioned common sense is as important as anything else.  Use it.</a:t>
            </a:r>
          </a:p>
          <a:p>
            <a:pPr eaLnBrk="1" hangingPunct="1"/>
            <a:endParaRPr lang="en-US" b="1" dirty="0" smtClean="0"/>
          </a:p>
        </p:txBody>
      </p:sp>
    </p:spTree>
    <p:extLst>
      <p:ext uri="{BB962C8B-B14F-4D97-AF65-F5344CB8AC3E}">
        <p14:creationId xmlns:p14="http://schemas.microsoft.com/office/powerpoint/2010/main" val="23634085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124200"/>
            <a:ext cx="8229600" cy="609600"/>
          </a:xfrm>
        </p:spPr>
        <p:txBody>
          <a:bodyPr/>
          <a:lstStyle/>
          <a:p>
            <a:r>
              <a:rPr lang="en-US" i="1" dirty="0"/>
              <a:t>I learned there are troubles of more than one kind. Some come from ahead, others come from behind. But I’ve bought a big bat. I’m all ready, you see. Now my troubles are going to have trouble with </a:t>
            </a:r>
            <a:r>
              <a:rPr lang="en-US" i="1" dirty="0" smtClean="0"/>
              <a:t>me!</a:t>
            </a:r>
            <a:br>
              <a:rPr lang="en-US" i="1" dirty="0" smtClean="0"/>
            </a:br>
            <a:r>
              <a:rPr lang="en-US" i="1" dirty="0" smtClean="0"/>
              <a:t>					-Dr. Seuss</a:t>
            </a:r>
            <a:endParaRPr lang="en-US" i="1" dirty="0"/>
          </a:p>
        </p:txBody>
      </p:sp>
      <p:sp>
        <p:nvSpPr>
          <p:cNvPr id="3" name="Date Placeholder 2"/>
          <p:cNvSpPr>
            <a:spLocks noGrp="1"/>
          </p:cNvSpPr>
          <p:nvPr>
            <p:ph type="dt" sz="half" idx="10"/>
          </p:nvPr>
        </p:nvSpPr>
        <p:spPr/>
        <p:txBody>
          <a:bodyPr/>
          <a:lstStyle/>
          <a:p>
            <a:r>
              <a:rPr lang="en-US" smtClean="0"/>
              <a:t>© 2012 Press Ganey Associates, Inc.</a:t>
            </a:r>
            <a:endParaRPr lang="en-US" dirty="0"/>
          </a:p>
        </p:txBody>
      </p:sp>
    </p:spTree>
    <p:extLst>
      <p:ext uri="{BB962C8B-B14F-4D97-AF65-F5344CB8AC3E}">
        <p14:creationId xmlns:p14="http://schemas.microsoft.com/office/powerpoint/2010/main" val="40718344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dirty="0" smtClean="0"/>
              <a:t>Objection Handling </a:t>
            </a:r>
          </a:p>
        </p:txBody>
      </p:sp>
      <p:sp>
        <p:nvSpPr>
          <p:cNvPr id="31747" name="Rectangle 3"/>
          <p:cNvSpPr>
            <a:spLocks noGrp="1" noChangeArrowheads="1"/>
          </p:cNvSpPr>
          <p:nvPr>
            <p:ph type="body" sz="quarter" idx="11"/>
          </p:nvPr>
        </p:nvSpPr>
        <p:spPr/>
        <p:txBody>
          <a:bodyPr/>
          <a:lstStyle/>
          <a:p>
            <a:pPr eaLnBrk="1" hangingPunct="1"/>
            <a:r>
              <a:rPr lang="en-US" sz="2000" dirty="0" smtClean="0"/>
              <a:t>An objection is when a respondent hesitates or signals reluctance.</a:t>
            </a:r>
          </a:p>
          <a:p>
            <a:pPr eaLnBrk="1" hangingPunct="1"/>
            <a:endParaRPr lang="en-US" dirty="0"/>
          </a:p>
          <a:p>
            <a:pPr eaLnBrk="1" hangingPunct="1"/>
            <a:r>
              <a:rPr lang="en-US" sz="2000" dirty="0" smtClean="0"/>
              <a:t>Try to use a softening statement to show the resident you heard them, and understand how they feel.</a:t>
            </a:r>
          </a:p>
          <a:p>
            <a:pPr lvl="1"/>
            <a:r>
              <a:rPr lang="en-US" dirty="0" smtClean="0"/>
              <a:t>I do understand what you are saying.</a:t>
            </a:r>
          </a:p>
          <a:p>
            <a:pPr lvl="1"/>
            <a:r>
              <a:rPr lang="en-US" dirty="0" smtClean="0"/>
              <a:t>I’m sorry to hear that.</a:t>
            </a:r>
          </a:p>
          <a:p>
            <a:pPr eaLnBrk="1" hangingPunct="1"/>
            <a:endParaRPr lang="en-US" sz="2000" dirty="0" smtClean="0"/>
          </a:p>
          <a:p>
            <a:pPr lvl="1" eaLnBrk="1" hangingPunct="1"/>
            <a:endParaRPr lang="en-US" dirty="0" smtClean="0"/>
          </a:p>
          <a:p>
            <a:pPr lvl="3" eaLnBrk="1" hangingPunct="1">
              <a:buFontTx/>
              <a:buNone/>
            </a:pPr>
            <a:endParaRPr lang="en-US" sz="2000" dirty="0" smtClean="0">
              <a:latin typeface="Arial" charset="0"/>
            </a:endParaRPr>
          </a:p>
          <a:p>
            <a:pPr eaLnBrk="1" hangingPunct="1"/>
            <a:endParaRPr lang="en-US" dirty="0" smtClean="0"/>
          </a:p>
        </p:txBody>
      </p:sp>
    </p:spTree>
    <p:extLst>
      <p:ext uri="{BB962C8B-B14F-4D97-AF65-F5344CB8AC3E}">
        <p14:creationId xmlns:p14="http://schemas.microsoft.com/office/powerpoint/2010/main" val="33083229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dirty="0" smtClean="0"/>
              <a:t>Themes of Reluctance </a:t>
            </a:r>
          </a:p>
        </p:txBody>
      </p:sp>
      <p:sp>
        <p:nvSpPr>
          <p:cNvPr id="32771" name="Rectangle 3"/>
          <p:cNvSpPr>
            <a:spLocks noGrp="1" noChangeArrowheads="1"/>
          </p:cNvSpPr>
          <p:nvPr>
            <p:ph type="body" sz="quarter" idx="11"/>
          </p:nvPr>
        </p:nvSpPr>
        <p:spPr>
          <a:xfrm>
            <a:off x="457200" y="1371600"/>
            <a:ext cx="8229600" cy="4343400"/>
          </a:xfrm>
        </p:spPr>
        <p:txBody>
          <a:bodyPr>
            <a:normAutofit lnSpcReduction="10000"/>
          </a:bodyPr>
          <a:lstStyle/>
          <a:p>
            <a:r>
              <a:rPr lang="en-US" sz="2000" dirty="0" smtClean="0"/>
              <a:t>Time</a:t>
            </a:r>
          </a:p>
          <a:p>
            <a:pPr lvl="1"/>
            <a:r>
              <a:rPr lang="en-US" dirty="0" smtClean="0"/>
              <a:t>How long will this take?</a:t>
            </a:r>
          </a:p>
          <a:p>
            <a:pPr lvl="1"/>
            <a:r>
              <a:rPr lang="en-US" dirty="0" smtClean="0"/>
              <a:t>I need time to think it over…</a:t>
            </a:r>
          </a:p>
          <a:p>
            <a:pPr lvl="1"/>
            <a:r>
              <a:rPr lang="en-US" dirty="0" smtClean="0"/>
              <a:t>But I did this last year.</a:t>
            </a:r>
          </a:p>
          <a:p>
            <a:pPr marL="738188" lvl="1" indent="-342900"/>
            <a:endParaRPr lang="en-US" dirty="0" smtClean="0"/>
          </a:p>
          <a:p>
            <a:r>
              <a:rPr lang="en-US" sz="2000" dirty="0" smtClean="0"/>
              <a:t>Burden</a:t>
            </a:r>
          </a:p>
          <a:p>
            <a:pPr lvl="1"/>
            <a:r>
              <a:rPr lang="en-US" dirty="0" smtClean="0"/>
              <a:t>How long is this going to take?</a:t>
            </a:r>
          </a:p>
          <a:p>
            <a:pPr lvl="1"/>
            <a:r>
              <a:rPr lang="en-US" dirty="0" smtClean="0"/>
              <a:t>I’m too old.</a:t>
            </a:r>
          </a:p>
          <a:p>
            <a:pPr lvl="1"/>
            <a:r>
              <a:rPr lang="en-US" dirty="0" smtClean="0"/>
              <a:t>Why are you bothering me?</a:t>
            </a:r>
          </a:p>
          <a:p>
            <a:pPr marL="738188" lvl="1" indent="-342900"/>
            <a:endParaRPr lang="en-US" dirty="0" smtClean="0"/>
          </a:p>
          <a:p>
            <a:r>
              <a:rPr lang="en-US" sz="2000" dirty="0" smtClean="0"/>
              <a:t>Privacy or General Suspicion</a:t>
            </a:r>
          </a:p>
          <a:p>
            <a:pPr lvl="1"/>
            <a:r>
              <a:rPr lang="en-US" dirty="0" smtClean="0"/>
              <a:t>I don’t want to give my health information out.</a:t>
            </a:r>
          </a:p>
        </p:txBody>
      </p:sp>
    </p:spTree>
    <p:extLst>
      <p:ext uri="{BB962C8B-B14F-4D97-AF65-F5344CB8AC3E}">
        <p14:creationId xmlns:p14="http://schemas.microsoft.com/office/powerpoint/2010/main" val="4139470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dirty="0" smtClean="0"/>
              <a:t>Themes of Reluctance Continued</a:t>
            </a:r>
          </a:p>
        </p:txBody>
      </p:sp>
      <p:sp>
        <p:nvSpPr>
          <p:cNvPr id="33795" name="Rectangle 3"/>
          <p:cNvSpPr>
            <a:spLocks noGrp="1" noChangeArrowheads="1"/>
          </p:cNvSpPr>
          <p:nvPr>
            <p:ph type="body" sz="quarter" idx="11"/>
          </p:nvPr>
        </p:nvSpPr>
        <p:spPr>
          <a:xfrm>
            <a:off x="457200" y="1371600"/>
            <a:ext cx="8229600" cy="4343400"/>
          </a:xfrm>
        </p:spPr>
        <p:txBody>
          <a:bodyPr/>
          <a:lstStyle/>
          <a:p>
            <a:pPr eaLnBrk="1" hangingPunct="1"/>
            <a:r>
              <a:rPr lang="en-US" sz="2000" dirty="0" smtClean="0"/>
              <a:t>Gatekeeper</a:t>
            </a:r>
          </a:p>
          <a:p>
            <a:pPr lvl="1"/>
            <a:r>
              <a:rPr lang="en-US" dirty="0" smtClean="0"/>
              <a:t>I don’t think he would be interested.</a:t>
            </a:r>
          </a:p>
          <a:p>
            <a:pPr marL="738188" lvl="1" indent="-342900" eaLnBrk="1" hangingPunct="1"/>
            <a:endParaRPr lang="en-US" dirty="0" smtClean="0"/>
          </a:p>
          <a:p>
            <a:pPr eaLnBrk="1" hangingPunct="1"/>
            <a:r>
              <a:rPr lang="en-US" sz="2000" dirty="0" smtClean="0"/>
              <a:t>Policy Against Surveys</a:t>
            </a:r>
          </a:p>
          <a:p>
            <a:pPr lvl="1"/>
            <a:r>
              <a:rPr lang="en-US" dirty="0" smtClean="0"/>
              <a:t>I never talk about that.</a:t>
            </a:r>
          </a:p>
          <a:p>
            <a:pPr lvl="1"/>
            <a:r>
              <a:rPr lang="en-US" dirty="0" smtClean="0"/>
              <a:t>I don’t do surveys.</a:t>
            </a:r>
          </a:p>
          <a:p>
            <a:pPr marL="738188" lvl="1" indent="-342900" eaLnBrk="1" hangingPunct="1"/>
            <a:endParaRPr lang="en-US" dirty="0" smtClean="0"/>
          </a:p>
          <a:p>
            <a:pPr eaLnBrk="1" hangingPunct="1"/>
            <a:r>
              <a:rPr lang="en-US" sz="2000" dirty="0" smtClean="0"/>
              <a:t>Hostility</a:t>
            </a:r>
          </a:p>
          <a:p>
            <a:pPr lvl="1"/>
            <a:r>
              <a:rPr lang="en-US" dirty="0" smtClean="0"/>
              <a:t>Quit bothering me!</a:t>
            </a:r>
          </a:p>
          <a:p>
            <a:pPr marL="738188" lvl="1" indent="-342900" eaLnBrk="1" hangingPunct="1">
              <a:buFont typeface="Arial" pitchFamily="34" charset="0"/>
              <a:buChar char="•"/>
            </a:pPr>
            <a:endParaRPr lang="en-US" dirty="0" smtClean="0"/>
          </a:p>
          <a:p>
            <a:pPr marL="1711325" lvl="3" indent="-342900"/>
            <a:endParaRPr lang="en-US" sz="2000" dirty="0" smtClean="0">
              <a:latin typeface="Arial" charset="0"/>
            </a:endParaRPr>
          </a:p>
          <a:p>
            <a:pPr marL="342900" indent="-342900" eaLnBrk="1" hangingPunct="1">
              <a:buFont typeface="Arial" pitchFamily="34" charset="0"/>
              <a:buChar char="•"/>
            </a:pPr>
            <a:endParaRPr lang="en-US" dirty="0" smtClean="0"/>
          </a:p>
        </p:txBody>
      </p:sp>
    </p:spTree>
    <p:extLst>
      <p:ext uri="{BB962C8B-B14F-4D97-AF65-F5344CB8AC3E}">
        <p14:creationId xmlns:p14="http://schemas.microsoft.com/office/powerpoint/2010/main" val="12534419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a:xfrm>
            <a:off x="685800" y="1143000"/>
            <a:ext cx="8001000" cy="5000625"/>
          </a:xfrm>
        </p:spPr>
        <p:txBody>
          <a:bodyPr>
            <a:normAutofit lnSpcReduction="10000"/>
          </a:bodyPr>
          <a:lstStyle/>
          <a:p>
            <a:pPr eaLnBrk="1" hangingPunct="1"/>
            <a:r>
              <a:rPr lang="en-US" b="1" dirty="0" smtClean="0"/>
              <a:t>“This is a bad time” </a:t>
            </a:r>
            <a:r>
              <a:rPr lang="en-US" dirty="0" smtClean="0"/>
              <a:t>– we should understand that sometimes we do visit at a bad time.</a:t>
            </a:r>
          </a:p>
          <a:p>
            <a:pPr eaLnBrk="1" hangingPunct="1"/>
            <a:endParaRPr lang="en-US" dirty="0" smtClean="0"/>
          </a:p>
          <a:p>
            <a:pPr marL="342900" indent="-342900" eaLnBrk="1" hangingPunct="1">
              <a:buFont typeface="Wingdings" panose="05000000000000000000" pitchFamily="2" charset="2"/>
              <a:buChar char="§"/>
            </a:pPr>
            <a:r>
              <a:rPr lang="en-US" dirty="0" smtClean="0"/>
              <a:t>Possible rebuttal – “I understand you are busy.  I can come back at a more convenient time and when we do I promise we can get through the survey quickly.  When would be a good time for you later today (or tomorrow)?”</a:t>
            </a:r>
          </a:p>
          <a:p>
            <a:pPr marL="700088" lvl="1" indent="-304800" eaLnBrk="1" hangingPunct="1">
              <a:buFontTx/>
              <a:buNone/>
            </a:pPr>
            <a:endParaRPr lang="en-US" sz="800" b="1" dirty="0" smtClean="0"/>
          </a:p>
          <a:p>
            <a:pPr eaLnBrk="1" hangingPunct="1"/>
            <a:r>
              <a:rPr lang="en-US" b="1" dirty="0" smtClean="0"/>
              <a:t>Concerns about interview length </a:t>
            </a:r>
            <a:r>
              <a:rPr lang="en-US" dirty="0" smtClean="0"/>
              <a:t>– this would be a good time to mention the survey is brief and that they can stop the survey at any time.</a:t>
            </a:r>
          </a:p>
          <a:p>
            <a:pPr eaLnBrk="1" hangingPunct="1"/>
            <a:endParaRPr lang="en-US" dirty="0" smtClean="0"/>
          </a:p>
          <a:p>
            <a:pPr marL="342900" indent="-342900" eaLnBrk="1" hangingPunct="1">
              <a:buFont typeface="Wingdings" panose="05000000000000000000" pitchFamily="2" charset="2"/>
              <a:buChar char="§"/>
            </a:pPr>
            <a:r>
              <a:rPr lang="en-US" dirty="0" smtClean="0"/>
              <a:t>Possible rebuttal – “This is a brief survey that will take twenty minutes or less.  I’ll tell you what, let’s go ahead and get started and at any time if you need to get going let me know and we can stop.”</a:t>
            </a:r>
          </a:p>
          <a:p>
            <a:pPr marL="700088" lvl="1" indent="-304800" eaLnBrk="1" hangingPunct="1">
              <a:buFontTx/>
              <a:buNone/>
            </a:pPr>
            <a:endParaRPr lang="en-US" sz="800" b="1" dirty="0" smtClean="0"/>
          </a:p>
          <a:p>
            <a:pPr marL="700088" lvl="1" indent="-304800" eaLnBrk="1" hangingPunct="1">
              <a:buFontTx/>
              <a:buNone/>
            </a:pPr>
            <a:endParaRPr lang="en-US" b="1" dirty="0" smtClean="0"/>
          </a:p>
          <a:p>
            <a:pPr marL="700088" lvl="1" indent="-304800" eaLnBrk="1" hangingPunct="1">
              <a:buFontTx/>
              <a:buNone/>
            </a:pPr>
            <a:endParaRPr lang="en-US" dirty="0" smtClean="0"/>
          </a:p>
          <a:p>
            <a:pPr marL="700088" lvl="1" indent="-304800" eaLnBrk="1" hangingPunct="1">
              <a:buFontTx/>
              <a:buNone/>
            </a:pPr>
            <a:endParaRPr lang="en-US" dirty="0" smtClean="0"/>
          </a:p>
        </p:txBody>
      </p:sp>
      <p:sp>
        <p:nvSpPr>
          <p:cNvPr id="35842" name="Rectangle 2"/>
          <p:cNvSpPr>
            <a:spLocks noGrp="1" noChangeArrowheads="1"/>
          </p:cNvSpPr>
          <p:nvPr>
            <p:ph type="title"/>
          </p:nvPr>
        </p:nvSpPr>
        <p:spPr/>
        <p:txBody>
          <a:bodyPr/>
          <a:lstStyle/>
          <a:p>
            <a:pPr eaLnBrk="1" hangingPunct="1"/>
            <a:r>
              <a:rPr lang="en-US" dirty="0" smtClean="0"/>
              <a:t>Time Concerns</a:t>
            </a:r>
          </a:p>
        </p:txBody>
      </p:sp>
    </p:spTree>
    <p:extLst>
      <p:ext uri="{BB962C8B-B14F-4D97-AF65-F5344CB8AC3E}">
        <p14:creationId xmlns:p14="http://schemas.microsoft.com/office/powerpoint/2010/main" val="2993528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“But I did this last year” </a:t>
            </a:r>
            <a:r>
              <a:rPr lang="en-US" dirty="0"/>
              <a:t>– </a:t>
            </a:r>
            <a:r>
              <a:rPr lang="en-US" dirty="0" smtClean="0"/>
              <a:t>this is when you explain how important the survey is, and how we want to see how residents are feeling year over year.</a:t>
            </a:r>
            <a:endParaRPr lang="en-US" dirty="0"/>
          </a:p>
          <a:p>
            <a:endParaRPr lang="en-US" dirty="0"/>
          </a:p>
          <a:p>
            <a:pPr marL="342900" indent="-342900">
              <a:buFont typeface="Wingdings" panose="05000000000000000000" pitchFamily="2" charset="2"/>
              <a:buChar char="§"/>
            </a:pPr>
            <a:r>
              <a:rPr lang="en-US" dirty="0"/>
              <a:t>Possible rebuttal – </a:t>
            </a:r>
            <a:r>
              <a:rPr lang="en-US" dirty="0" smtClean="0"/>
              <a:t>“I’m glad to hear that you participated in the survey last year. One of the big goals of the survey is not only to find out how things are going here, but to also see how things are changing year over year. Just like last year, we are trying to talk with as many residents from around the state and in your residence as we can.”</a:t>
            </a:r>
            <a:endParaRPr lang="en-US" dirty="0"/>
          </a:p>
          <a:p>
            <a:endParaRPr lang="en-US" dirty="0"/>
          </a:p>
        </p:txBody>
      </p:sp>
      <p:sp>
        <p:nvSpPr>
          <p:cNvPr id="3" name="Date Placeholder 2"/>
          <p:cNvSpPr>
            <a:spLocks noGrp="1"/>
          </p:cNvSpPr>
          <p:nvPr>
            <p:ph type="dt" sz="half" idx="10"/>
          </p:nvPr>
        </p:nvSpPr>
        <p:spPr/>
        <p:txBody>
          <a:bodyPr/>
          <a:lstStyle/>
          <a:p>
            <a:r>
              <a:rPr lang="en-US" smtClean="0"/>
              <a:t>© 2012 Press Ganey Associates, Inc.</a:t>
            </a:r>
            <a:endParaRPr lang="en-US" dirty="0"/>
          </a:p>
        </p:txBody>
      </p:sp>
      <p:sp>
        <p:nvSpPr>
          <p:cNvPr id="4" name="Title 3"/>
          <p:cNvSpPr>
            <a:spLocks noGrp="1"/>
          </p:cNvSpPr>
          <p:nvPr>
            <p:ph type="title"/>
          </p:nvPr>
        </p:nvSpPr>
        <p:spPr/>
        <p:txBody>
          <a:bodyPr/>
          <a:lstStyle/>
          <a:p>
            <a:r>
              <a:rPr lang="en-US" dirty="0" smtClean="0"/>
              <a:t>Time Concerns</a:t>
            </a:r>
            <a:endParaRPr lang="en-US" dirty="0"/>
          </a:p>
        </p:txBody>
      </p:sp>
    </p:spTree>
    <p:extLst>
      <p:ext uri="{BB962C8B-B14F-4D97-AF65-F5344CB8AC3E}">
        <p14:creationId xmlns:p14="http://schemas.microsoft.com/office/powerpoint/2010/main" val="34027706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idx="1"/>
          </p:nvPr>
        </p:nvSpPr>
        <p:spPr>
          <a:xfrm>
            <a:off x="685800" y="1392238"/>
            <a:ext cx="8001000" cy="5000625"/>
          </a:xfrm>
        </p:spPr>
        <p:txBody>
          <a:bodyPr/>
          <a:lstStyle/>
          <a:p>
            <a:pPr eaLnBrk="1" hangingPunct="1"/>
            <a:r>
              <a:rPr lang="en-US" b="1" dirty="0" smtClean="0"/>
              <a:t>“I need more time to think about it” </a:t>
            </a:r>
            <a:r>
              <a:rPr lang="en-US" dirty="0" smtClean="0"/>
              <a:t>– this would be a good time to stress how important the survey is and how easy it is.</a:t>
            </a:r>
          </a:p>
          <a:p>
            <a:pPr eaLnBrk="1" hangingPunct="1"/>
            <a:endParaRPr lang="en-US" dirty="0" smtClean="0"/>
          </a:p>
          <a:p>
            <a:pPr marL="342900" indent="-342900" eaLnBrk="1" hangingPunct="1">
              <a:buFont typeface="Wingdings" panose="05000000000000000000" pitchFamily="2" charset="2"/>
              <a:buChar char="§"/>
            </a:pPr>
            <a:r>
              <a:rPr lang="en-US" dirty="0" smtClean="0"/>
              <a:t>Possible rebuttal – “I understand your concern.  This really is an important survey because it will help the State serve residents, like you, better, and it’s a very easy survey.  How about I start the survey and if at any time you need to get going let me know and I will stop.”</a:t>
            </a:r>
          </a:p>
          <a:p>
            <a:pPr marL="700088" lvl="1" indent="-304800" eaLnBrk="1" hangingPunct="1">
              <a:buFontTx/>
              <a:buNone/>
            </a:pPr>
            <a:endParaRPr lang="en-US" sz="800" b="1" dirty="0" smtClean="0"/>
          </a:p>
          <a:p>
            <a:pPr marL="700088" lvl="1" indent="-304800" eaLnBrk="1" hangingPunct="1">
              <a:buFontTx/>
              <a:buNone/>
            </a:pPr>
            <a:endParaRPr lang="en-US" b="1" dirty="0" smtClean="0"/>
          </a:p>
          <a:p>
            <a:pPr marL="700088" lvl="1" indent="-304800" eaLnBrk="1" hangingPunct="1">
              <a:buFontTx/>
              <a:buNone/>
            </a:pPr>
            <a:endParaRPr lang="en-US" dirty="0" smtClean="0"/>
          </a:p>
          <a:p>
            <a:pPr marL="700088" lvl="1" indent="-304800" eaLnBrk="1" hangingPunct="1">
              <a:buFontTx/>
              <a:buNone/>
            </a:pPr>
            <a:endParaRPr lang="en-US" dirty="0" smtClean="0"/>
          </a:p>
        </p:txBody>
      </p:sp>
      <p:sp>
        <p:nvSpPr>
          <p:cNvPr id="36866" name="Rectangle 2"/>
          <p:cNvSpPr>
            <a:spLocks noGrp="1" noChangeArrowheads="1"/>
          </p:cNvSpPr>
          <p:nvPr>
            <p:ph type="title"/>
          </p:nvPr>
        </p:nvSpPr>
        <p:spPr/>
        <p:txBody>
          <a:bodyPr/>
          <a:lstStyle/>
          <a:p>
            <a:pPr eaLnBrk="1" hangingPunct="1"/>
            <a:r>
              <a:rPr lang="en-US" dirty="0" smtClean="0"/>
              <a:t>Time Concerns</a:t>
            </a:r>
          </a:p>
        </p:txBody>
      </p:sp>
    </p:spTree>
    <p:extLst>
      <p:ext uri="{BB962C8B-B14F-4D97-AF65-F5344CB8AC3E}">
        <p14:creationId xmlns:p14="http://schemas.microsoft.com/office/powerpoint/2010/main" val="42599794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why are we conducting the survey?</a:t>
            </a:r>
            <a:endParaRPr lang="en-US" dirty="0"/>
          </a:p>
        </p:txBody>
      </p:sp>
      <p:sp>
        <p:nvSpPr>
          <p:cNvPr id="3" name="Date Placeholder 2"/>
          <p:cNvSpPr>
            <a:spLocks noGrp="1"/>
          </p:cNvSpPr>
          <p:nvPr>
            <p:ph type="dt" sz="half" idx="10"/>
          </p:nvPr>
        </p:nvSpPr>
        <p:spPr/>
        <p:txBody>
          <a:bodyPr/>
          <a:lstStyle/>
          <a:p>
            <a:r>
              <a:rPr lang="en-US" smtClean="0"/>
              <a:t>© 2013 Press Ganey Associates, Inc.</a:t>
            </a:r>
            <a:endParaRPr lang="en-US" dirty="0"/>
          </a:p>
        </p:txBody>
      </p:sp>
    </p:spTree>
    <p:extLst>
      <p:ext uri="{BB962C8B-B14F-4D97-AF65-F5344CB8AC3E}">
        <p14:creationId xmlns:p14="http://schemas.microsoft.com/office/powerpoint/2010/main" val="10166957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a:xfrm>
            <a:off x="685800" y="1392238"/>
            <a:ext cx="8001000" cy="5000625"/>
          </a:xfrm>
        </p:spPr>
        <p:txBody>
          <a:bodyPr>
            <a:normAutofit/>
          </a:bodyPr>
          <a:lstStyle/>
          <a:p>
            <a:pPr eaLnBrk="1" hangingPunct="1">
              <a:lnSpc>
                <a:spcPct val="90000"/>
              </a:lnSpc>
            </a:pPr>
            <a:r>
              <a:rPr lang="en-US" b="1" dirty="0" smtClean="0"/>
              <a:t>“I’m too old” </a:t>
            </a:r>
            <a:r>
              <a:rPr lang="en-US" dirty="0" smtClean="0"/>
              <a:t>– stress how important the survey is and that many residents have completed the survey.</a:t>
            </a:r>
          </a:p>
          <a:p>
            <a:pPr eaLnBrk="1" hangingPunct="1">
              <a:lnSpc>
                <a:spcPct val="90000"/>
              </a:lnSpc>
            </a:pPr>
            <a:endParaRPr lang="en-US" dirty="0" smtClean="0"/>
          </a:p>
          <a:p>
            <a:pPr marL="342900" indent="-342900" eaLnBrk="1" hangingPunct="1">
              <a:lnSpc>
                <a:spcPct val="90000"/>
              </a:lnSpc>
              <a:buFont typeface="Wingdings" panose="05000000000000000000" pitchFamily="2" charset="2"/>
              <a:buChar char="§"/>
            </a:pPr>
            <a:r>
              <a:rPr lang="en-US" dirty="0" smtClean="0"/>
              <a:t>Possible rebuttal – “I understand what you are saying, but this really is an important survey because it will help the nursing home serve residents better.  I have chatted with others here, and I would love to hear what you have to say, too!”</a:t>
            </a:r>
            <a:endParaRPr lang="en-US" sz="800" b="1" dirty="0" smtClean="0"/>
          </a:p>
          <a:p>
            <a:pPr marL="700088" lvl="1" indent="-304800" eaLnBrk="1" hangingPunct="1">
              <a:lnSpc>
                <a:spcPct val="90000"/>
              </a:lnSpc>
              <a:buFontTx/>
              <a:buNone/>
            </a:pPr>
            <a:endParaRPr lang="en-US" b="1" dirty="0" smtClean="0"/>
          </a:p>
          <a:p>
            <a:pPr marL="700088" lvl="1" indent="-304800" eaLnBrk="1" hangingPunct="1">
              <a:lnSpc>
                <a:spcPct val="90000"/>
              </a:lnSpc>
              <a:buFontTx/>
              <a:buNone/>
            </a:pPr>
            <a:endParaRPr lang="en-US" dirty="0" smtClean="0"/>
          </a:p>
          <a:p>
            <a:pPr marL="700088" lvl="1" indent="-304800" eaLnBrk="1" hangingPunct="1">
              <a:lnSpc>
                <a:spcPct val="90000"/>
              </a:lnSpc>
              <a:buFontTx/>
              <a:buNone/>
            </a:pPr>
            <a:endParaRPr lang="en-US" dirty="0" smtClean="0"/>
          </a:p>
        </p:txBody>
      </p:sp>
      <p:sp>
        <p:nvSpPr>
          <p:cNvPr id="37890" name="Rectangle 2"/>
          <p:cNvSpPr>
            <a:spLocks noGrp="1" noChangeArrowheads="1"/>
          </p:cNvSpPr>
          <p:nvPr>
            <p:ph type="title"/>
          </p:nvPr>
        </p:nvSpPr>
        <p:spPr/>
        <p:txBody>
          <a:bodyPr/>
          <a:lstStyle/>
          <a:p>
            <a:pPr eaLnBrk="1" hangingPunct="1"/>
            <a:r>
              <a:rPr lang="en-US" dirty="0" smtClean="0"/>
              <a:t>Burden Concerns</a:t>
            </a:r>
          </a:p>
        </p:txBody>
      </p:sp>
    </p:spTree>
    <p:extLst>
      <p:ext uri="{BB962C8B-B14F-4D97-AF65-F5344CB8AC3E}">
        <p14:creationId xmlns:p14="http://schemas.microsoft.com/office/powerpoint/2010/main" val="13993092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idx="1"/>
          </p:nvPr>
        </p:nvSpPr>
        <p:spPr>
          <a:xfrm>
            <a:off x="685800" y="1392238"/>
            <a:ext cx="8001000" cy="5000625"/>
          </a:xfrm>
        </p:spPr>
        <p:txBody>
          <a:bodyPr/>
          <a:lstStyle/>
          <a:p>
            <a:pPr eaLnBrk="1" hangingPunct="1"/>
            <a:r>
              <a:rPr lang="en-US" b="1" dirty="0" smtClean="0"/>
              <a:t>“I just have too much going on, I don’t think I have time for this” </a:t>
            </a:r>
            <a:r>
              <a:rPr lang="en-US" dirty="0" smtClean="0"/>
              <a:t>– stress the importance of the survey and how brief it is.</a:t>
            </a:r>
          </a:p>
          <a:p>
            <a:pPr eaLnBrk="1" hangingPunct="1"/>
            <a:endParaRPr lang="en-US" dirty="0"/>
          </a:p>
          <a:p>
            <a:pPr marL="342900" indent="-342900" eaLnBrk="1" hangingPunct="1">
              <a:buFont typeface="Wingdings" panose="05000000000000000000" pitchFamily="2" charset="2"/>
              <a:buChar char="§"/>
            </a:pPr>
            <a:r>
              <a:rPr lang="en-US" dirty="0" smtClean="0"/>
              <a:t>Possible rebuttal – “I understand you have a lot going on.  This really is an important survey because it will help the nursing home serve you better, and it’s brief.  How about I start the survey and if at any time you need to get going let me know and I will stop.”</a:t>
            </a:r>
          </a:p>
          <a:p>
            <a:pPr marL="700088" lvl="1" indent="-304800" eaLnBrk="1" hangingPunct="1">
              <a:buFontTx/>
              <a:buNone/>
            </a:pPr>
            <a:endParaRPr lang="en-US" sz="800" b="1" dirty="0" smtClean="0"/>
          </a:p>
          <a:p>
            <a:pPr marL="700088" lvl="1" indent="-304800" eaLnBrk="1" hangingPunct="1">
              <a:buFontTx/>
              <a:buNone/>
            </a:pPr>
            <a:endParaRPr lang="en-US" b="1" dirty="0" smtClean="0"/>
          </a:p>
          <a:p>
            <a:pPr marL="700088" lvl="1" indent="-304800" eaLnBrk="1" hangingPunct="1">
              <a:buFontTx/>
              <a:buNone/>
            </a:pPr>
            <a:endParaRPr lang="en-US" dirty="0" smtClean="0"/>
          </a:p>
          <a:p>
            <a:pPr marL="700088" lvl="1" indent="-304800" eaLnBrk="1" hangingPunct="1">
              <a:buFontTx/>
              <a:buNone/>
            </a:pPr>
            <a:endParaRPr lang="en-US" dirty="0" smtClean="0"/>
          </a:p>
        </p:txBody>
      </p:sp>
      <p:sp>
        <p:nvSpPr>
          <p:cNvPr id="38914" name="Rectangle 2"/>
          <p:cNvSpPr>
            <a:spLocks noGrp="1" noChangeArrowheads="1"/>
          </p:cNvSpPr>
          <p:nvPr>
            <p:ph type="title"/>
          </p:nvPr>
        </p:nvSpPr>
        <p:spPr/>
        <p:txBody>
          <a:bodyPr/>
          <a:lstStyle/>
          <a:p>
            <a:pPr eaLnBrk="1" hangingPunct="1"/>
            <a:r>
              <a:rPr lang="en-US" dirty="0" smtClean="0"/>
              <a:t>Burden Concerns</a:t>
            </a:r>
          </a:p>
        </p:txBody>
      </p:sp>
    </p:spTree>
    <p:extLst>
      <p:ext uri="{BB962C8B-B14F-4D97-AF65-F5344CB8AC3E}">
        <p14:creationId xmlns:p14="http://schemas.microsoft.com/office/powerpoint/2010/main" val="5594318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idx="1"/>
          </p:nvPr>
        </p:nvSpPr>
        <p:spPr>
          <a:xfrm>
            <a:off x="685800" y="1392238"/>
            <a:ext cx="8001000" cy="5000625"/>
          </a:xfrm>
        </p:spPr>
        <p:txBody>
          <a:bodyPr/>
          <a:lstStyle/>
          <a:p>
            <a:pPr eaLnBrk="1" hangingPunct="1">
              <a:buFont typeface="Wingdings" pitchFamily="2" charset="2"/>
              <a:buNone/>
            </a:pPr>
            <a:r>
              <a:rPr lang="en-US" b="1" dirty="0" smtClean="0"/>
              <a:t>“How did you get my information” </a:t>
            </a:r>
            <a:r>
              <a:rPr lang="en-US" dirty="0" smtClean="0"/>
              <a:t>– give an honest answer.</a:t>
            </a:r>
          </a:p>
          <a:p>
            <a:pPr eaLnBrk="1" hangingPunct="1">
              <a:buFont typeface="Wingdings" pitchFamily="2" charset="2"/>
              <a:buNone/>
            </a:pPr>
            <a:endParaRPr lang="en-US" dirty="0"/>
          </a:p>
          <a:p>
            <a:pPr marL="342900" indent="-342900" eaLnBrk="1" hangingPunct="1">
              <a:buFont typeface="Wingdings" panose="05000000000000000000" pitchFamily="2" charset="2"/>
              <a:buChar char="§"/>
            </a:pPr>
            <a:r>
              <a:rPr lang="en-US" dirty="0" smtClean="0"/>
              <a:t>Possible rebuttal – “The State of Indiana provided your information and asked us to contact you to find out how you feel about your nursing home care.  I promise this is a very straightforward survey and that your answers will be completely confidential.  How about I start the survey and if there are any questions you don’t like you can ask me to move on or I can stop completely.”</a:t>
            </a:r>
            <a:endParaRPr lang="en-US" sz="800" b="1" dirty="0" smtClean="0"/>
          </a:p>
          <a:p>
            <a:pPr marL="700088" lvl="1" indent="-304800" eaLnBrk="1" hangingPunct="1">
              <a:buFontTx/>
              <a:buNone/>
            </a:pPr>
            <a:endParaRPr lang="en-US" b="1" dirty="0" smtClean="0"/>
          </a:p>
          <a:p>
            <a:pPr marL="700088" lvl="1" indent="-304800" eaLnBrk="1" hangingPunct="1">
              <a:buFontTx/>
              <a:buNone/>
            </a:pPr>
            <a:endParaRPr lang="en-US" dirty="0" smtClean="0"/>
          </a:p>
          <a:p>
            <a:pPr marL="700088" lvl="1" indent="-304800" eaLnBrk="1" hangingPunct="1">
              <a:buFontTx/>
              <a:buNone/>
            </a:pPr>
            <a:endParaRPr lang="en-US" dirty="0" smtClean="0"/>
          </a:p>
        </p:txBody>
      </p:sp>
      <p:sp>
        <p:nvSpPr>
          <p:cNvPr id="39938" name="Rectangle 2"/>
          <p:cNvSpPr>
            <a:spLocks noGrp="1" noChangeArrowheads="1"/>
          </p:cNvSpPr>
          <p:nvPr>
            <p:ph type="title"/>
          </p:nvPr>
        </p:nvSpPr>
        <p:spPr/>
        <p:txBody>
          <a:bodyPr/>
          <a:lstStyle/>
          <a:p>
            <a:pPr eaLnBrk="1" hangingPunct="1"/>
            <a:r>
              <a:rPr lang="en-US" dirty="0" smtClean="0"/>
              <a:t>Privacy Issues and General Suspicion</a:t>
            </a:r>
          </a:p>
        </p:txBody>
      </p:sp>
    </p:spTree>
    <p:extLst>
      <p:ext uri="{BB962C8B-B14F-4D97-AF65-F5344CB8AC3E}">
        <p14:creationId xmlns:p14="http://schemas.microsoft.com/office/powerpoint/2010/main" val="9649196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a:xfrm>
            <a:off x="685800" y="1392238"/>
            <a:ext cx="8001000" cy="5000625"/>
          </a:xfrm>
        </p:spPr>
        <p:txBody>
          <a:bodyPr>
            <a:normAutofit/>
          </a:bodyPr>
          <a:lstStyle/>
          <a:p>
            <a:pPr eaLnBrk="1" hangingPunct="1">
              <a:lnSpc>
                <a:spcPct val="90000"/>
              </a:lnSpc>
            </a:pPr>
            <a:r>
              <a:rPr lang="en-US" b="1" dirty="0" smtClean="0"/>
              <a:t>“I don’t allow my husband to answer personal questions” </a:t>
            </a:r>
            <a:r>
              <a:rPr lang="en-US" dirty="0" smtClean="0"/>
              <a:t>– put the gatekeeper at ease just like you would the resident.</a:t>
            </a:r>
          </a:p>
          <a:p>
            <a:pPr eaLnBrk="1" hangingPunct="1">
              <a:lnSpc>
                <a:spcPct val="90000"/>
              </a:lnSpc>
            </a:pPr>
            <a:endParaRPr lang="en-US" dirty="0"/>
          </a:p>
          <a:p>
            <a:pPr marL="342900" indent="-342900" eaLnBrk="1" hangingPunct="1">
              <a:lnSpc>
                <a:spcPct val="90000"/>
              </a:lnSpc>
              <a:buFont typeface="Wingdings" panose="05000000000000000000" pitchFamily="2" charset="2"/>
              <a:buChar char="§"/>
            </a:pPr>
            <a:r>
              <a:rPr lang="en-US" dirty="0" smtClean="0"/>
              <a:t>Possible rebuttal – “I understand how you feel, and I want to assure you that your husband doesn’t have to answer any questions that he feels are too personal.  In fact, we could start the survey and if at any time your husband wants to stop the survey, we can.”</a:t>
            </a:r>
          </a:p>
          <a:p>
            <a:pPr marL="700088" lvl="1" indent="-304800" eaLnBrk="1" hangingPunct="1">
              <a:lnSpc>
                <a:spcPct val="90000"/>
              </a:lnSpc>
              <a:buFontTx/>
              <a:buNone/>
            </a:pPr>
            <a:endParaRPr lang="en-US" sz="800" dirty="0" smtClean="0"/>
          </a:p>
          <a:p>
            <a:pPr eaLnBrk="1" hangingPunct="1">
              <a:lnSpc>
                <a:spcPct val="90000"/>
              </a:lnSpc>
            </a:pPr>
            <a:r>
              <a:rPr lang="en-US" b="1" dirty="0" smtClean="0"/>
              <a:t>“My wife has a lot on her mind”</a:t>
            </a:r>
            <a:r>
              <a:rPr lang="en-US" dirty="0" smtClean="0"/>
              <a:t> </a:t>
            </a:r>
          </a:p>
          <a:p>
            <a:pPr marL="342900" indent="-342900" eaLnBrk="1" hangingPunct="1">
              <a:lnSpc>
                <a:spcPct val="90000"/>
              </a:lnSpc>
              <a:buFont typeface="Wingdings" panose="05000000000000000000" pitchFamily="2" charset="2"/>
              <a:buChar char="§"/>
            </a:pPr>
            <a:r>
              <a:rPr lang="en-US" dirty="0" smtClean="0"/>
              <a:t>Possible rebuttal – “This really is an important survey and, even better, it won’t take long at all.  What time can I stop back today so she can get through this quickly?”</a:t>
            </a:r>
          </a:p>
          <a:p>
            <a:pPr marL="700088" lvl="1" indent="-304800" eaLnBrk="1" hangingPunct="1">
              <a:lnSpc>
                <a:spcPct val="90000"/>
              </a:lnSpc>
              <a:buFontTx/>
              <a:buNone/>
            </a:pPr>
            <a:endParaRPr lang="en-US" dirty="0" smtClean="0"/>
          </a:p>
          <a:p>
            <a:pPr eaLnBrk="1" hangingPunct="1">
              <a:lnSpc>
                <a:spcPct val="90000"/>
              </a:lnSpc>
              <a:buFont typeface="Wingdings" pitchFamily="2" charset="2"/>
              <a:buNone/>
            </a:pPr>
            <a:endParaRPr lang="en-US" dirty="0" smtClean="0"/>
          </a:p>
          <a:p>
            <a:pPr eaLnBrk="1" hangingPunct="1">
              <a:lnSpc>
                <a:spcPct val="90000"/>
              </a:lnSpc>
              <a:buFont typeface="Wingdings" pitchFamily="2" charset="2"/>
              <a:buNone/>
            </a:pPr>
            <a:r>
              <a:rPr lang="en-US" dirty="0" smtClean="0"/>
              <a:t>	</a:t>
            </a:r>
          </a:p>
          <a:p>
            <a:pPr marL="700088" lvl="1" indent="-304800" eaLnBrk="1" hangingPunct="1">
              <a:lnSpc>
                <a:spcPct val="90000"/>
              </a:lnSpc>
              <a:buFontTx/>
              <a:buNone/>
            </a:pPr>
            <a:endParaRPr lang="en-US" sz="800" b="1" dirty="0" smtClean="0"/>
          </a:p>
          <a:p>
            <a:pPr marL="700088" lvl="1" indent="-304800" eaLnBrk="1" hangingPunct="1">
              <a:lnSpc>
                <a:spcPct val="90000"/>
              </a:lnSpc>
              <a:buFontTx/>
              <a:buNone/>
            </a:pPr>
            <a:endParaRPr lang="en-US" b="1" dirty="0" smtClean="0"/>
          </a:p>
          <a:p>
            <a:pPr marL="700088" lvl="1" indent="-304800" eaLnBrk="1" hangingPunct="1">
              <a:lnSpc>
                <a:spcPct val="90000"/>
              </a:lnSpc>
              <a:buFontTx/>
              <a:buNone/>
            </a:pPr>
            <a:endParaRPr lang="en-US" dirty="0" smtClean="0"/>
          </a:p>
          <a:p>
            <a:pPr marL="700088" lvl="1" indent="-304800" eaLnBrk="1" hangingPunct="1">
              <a:lnSpc>
                <a:spcPct val="90000"/>
              </a:lnSpc>
              <a:buFontTx/>
              <a:buNone/>
            </a:pPr>
            <a:endParaRPr lang="en-US" dirty="0" smtClean="0"/>
          </a:p>
        </p:txBody>
      </p:sp>
      <p:sp>
        <p:nvSpPr>
          <p:cNvPr id="43010" name="Rectangle 2"/>
          <p:cNvSpPr>
            <a:spLocks noGrp="1" noChangeArrowheads="1"/>
          </p:cNvSpPr>
          <p:nvPr>
            <p:ph type="title"/>
          </p:nvPr>
        </p:nvSpPr>
        <p:spPr/>
        <p:txBody>
          <a:bodyPr/>
          <a:lstStyle/>
          <a:p>
            <a:pPr eaLnBrk="1" hangingPunct="1"/>
            <a:r>
              <a:rPr lang="en-US" dirty="0" smtClean="0"/>
              <a:t>Gatekeeper Issues</a:t>
            </a:r>
          </a:p>
        </p:txBody>
      </p:sp>
    </p:spTree>
    <p:extLst>
      <p:ext uri="{BB962C8B-B14F-4D97-AF65-F5344CB8AC3E}">
        <p14:creationId xmlns:p14="http://schemas.microsoft.com/office/powerpoint/2010/main" val="26397821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idx="1"/>
          </p:nvPr>
        </p:nvSpPr>
        <p:spPr>
          <a:xfrm>
            <a:off x="685800" y="1392238"/>
            <a:ext cx="8001000" cy="5000625"/>
          </a:xfrm>
        </p:spPr>
        <p:txBody>
          <a:bodyPr>
            <a:normAutofit/>
          </a:bodyPr>
          <a:lstStyle/>
          <a:p>
            <a:pPr eaLnBrk="1" hangingPunct="1"/>
            <a:r>
              <a:rPr lang="en-US" b="1" dirty="0" smtClean="0"/>
              <a:t>“I don’t like surveys” </a:t>
            </a:r>
            <a:r>
              <a:rPr lang="en-US" dirty="0" smtClean="0"/>
              <a:t>– most people don’t like surveys because they’ve been burned by a long survey.  Emphasize that it won’t take too long.</a:t>
            </a:r>
          </a:p>
          <a:p>
            <a:pPr marL="342900" indent="-342900" eaLnBrk="1" hangingPunct="1">
              <a:buFont typeface="Wingdings" panose="05000000000000000000" pitchFamily="2" charset="2"/>
              <a:buChar char="§"/>
            </a:pPr>
            <a:r>
              <a:rPr lang="en-US" dirty="0" smtClean="0"/>
              <a:t>Possible rebuttal – “I understand how you feel.  This really is an important survey. Let me get started and if at any time you need to get going just let me know and I’ll stop.”</a:t>
            </a:r>
          </a:p>
          <a:p>
            <a:pPr marL="700088" lvl="1" indent="-304800" eaLnBrk="1" hangingPunct="1">
              <a:buFontTx/>
              <a:buNone/>
            </a:pPr>
            <a:endParaRPr lang="en-US" sz="800" dirty="0" smtClean="0"/>
          </a:p>
          <a:p>
            <a:pPr eaLnBrk="1" hangingPunct="1"/>
            <a:r>
              <a:rPr lang="en-US" b="1" dirty="0" smtClean="0"/>
              <a:t>“We don’t do surveys”</a:t>
            </a:r>
            <a:r>
              <a:rPr lang="en-US" dirty="0" smtClean="0"/>
              <a:t> – there is nothing you can do at this point.  This is a refusal.  Politely thank them for their time.</a:t>
            </a:r>
          </a:p>
          <a:p>
            <a:pPr eaLnBrk="1" hangingPunct="1">
              <a:buFont typeface="Wingdings" pitchFamily="2" charset="2"/>
              <a:buNone/>
            </a:pPr>
            <a:endParaRPr lang="en-US" dirty="0" smtClean="0"/>
          </a:p>
          <a:p>
            <a:pPr eaLnBrk="1" hangingPunct="1">
              <a:buFont typeface="Wingdings" pitchFamily="2" charset="2"/>
              <a:buNone/>
            </a:pPr>
            <a:r>
              <a:rPr lang="en-US" dirty="0" smtClean="0"/>
              <a:t>	</a:t>
            </a:r>
          </a:p>
          <a:p>
            <a:pPr marL="700088" lvl="1" indent="-304800" eaLnBrk="1" hangingPunct="1">
              <a:buFontTx/>
              <a:buNone/>
            </a:pPr>
            <a:endParaRPr lang="en-US" sz="800" b="1" dirty="0" smtClean="0"/>
          </a:p>
          <a:p>
            <a:pPr marL="700088" lvl="1" indent="-304800" eaLnBrk="1" hangingPunct="1">
              <a:buFontTx/>
              <a:buNone/>
            </a:pPr>
            <a:endParaRPr lang="en-US" b="1" dirty="0" smtClean="0"/>
          </a:p>
          <a:p>
            <a:pPr marL="700088" lvl="1" indent="-304800" eaLnBrk="1" hangingPunct="1">
              <a:buFontTx/>
              <a:buNone/>
            </a:pPr>
            <a:endParaRPr lang="en-US" dirty="0" smtClean="0"/>
          </a:p>
          <a:p>
            <a:pPr marL="700088" lvl="1" indent="-304800" eaLnBrk="1" hangingPunct="1">
              <a:buFontTx/>
              <a:buNone/>
            </a:pPr>
            <a:endParaRPr lang="en-US" dirty="0" smtClean="0"/>
          </a:p>
        </p:txBody>
      </p:sp>
      <p:sp>
        <p:nvSpPr>
          <p:cNvPr id="44034" name="Rectangle 2"/>
          <p:cNvSpPr>
            <a:spLocks noGrp="1" noChangeArrowheads="1"/>
          </p:cNvSpPr>
          <p:nvPr>
            <p:ph type="title"/>
          </p:nvPr>
        </p:nvSpPr>
        <p:spPr/>
        <p:txBody>
          <a:bodyPr/>
          <a:lstStyle/>
          <a:p>
            <a:pPr eaLnBrk="1" hangingPunct="1"/>
            <a:r>
              <a:rPr lang="en-US" dirty="0" smtClean="0"/>
              <a:t>Policy Against Surveys</a:t>
            </a:r>
          </a:p>
        </p:txBody>
      </p:sp>
    </p:spTree>
    <p:extLst>
      <p:ext uri="{BB962C8B-B14F-4D97-AF65-F5344CB8AC3E}">
        <p14:creationId xmlns:p14="http://schemas.microsoft.com/office/powerpoint/2010/main" val="25747887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idx="1"/>
          </p:nvPr>
        </p:nvSpPr>
        <p:spPr>
          <a:xfrm>
            <a:off x="685800" y="1392238"/>
            <a:ext cx="8001000" cy="5000625"/>
          </a:xfrm>
        </p:spPr>
        <p:txBody>
          <a:bodyPr/>
          <a:lstStyle/>
          <a:p>
            <a:pPr marL="1368425" lvl="3" eaLnBrk="1" hangingPunct="1">
              <a:buFontTx/>
              <a:buNone/>
            </a:pPr>
            <a:endParaRPr lang="en-US" sz="2000" dirty="0" smtClean="0">
              <a:latin typeface="Arial" charset="0"/>
            </a:endParaRPr>
          </a:p>
          <a:p>
            <a:pPr eaLnBrk="1" hangingPunct="1"/>
            <a:r>
              <a:rPr lang="en-US" b="1" dirty="0" smtClean="0"/>
              <a:t>It really doesn’t matter what the respondent says.  If he or she is hostile you should end the interview as quickly and politely as possible and do not return.</a:t>
            </a:r>
          </a:p>
          <a:p>
            <a:pPr eaLnBrk="1" hangingPunct="1"/>
            <a:endParaRPr lang="en-US" b="1" dirty="0" smtClean="0"/>
          </a:p>
          <a:p>
            <a:pPr eaLnBrk="1" hangingPunct="1">
              <a:buFont typeface="Wingdings" pitchFamily="2" charset="2"/>
              <a:buNone/>
            </a:pPr>
            <a:r>
              <a:rPr lang="en-US" b="1" dirty="0" smtClean="0"/>
              <a:t>	Ex:  “I apologize, sir, for intruding and I will make sure we don’t request your participation again.”</a:t>
            </a:r>
            <a:endParaRPr lang="en-US" dirty="0" smtClean="0"/>
          </a:p>
          <a:p>
            <a:pPr eaLnBrk="1" hangingPunct="1">
              <a:buFont typeface="Wingdings" pitchFamily="2" charset="2"/>
              <a:buNone/>
            </a:pPr>
            <a:endParaRPr lang="en-US" sz="800" dirty="0" smtClean="0"/>
          </a:p>
          <a:p>
            <a:pPr marL="700088" lvl="1" indent="-304800" eaLnBrk="1" hangingPunct="1">
              <a:buFontTx/>
              <a:buNone/>
            </a:pPr>
            <a:endParaRPr lang="en-US" dirty="0" smtClean="0"/>
          </a:p>
          <a:p>
            <a:pPr eaLnBrk="1" hangingPunct="1">
              <a:buFont typeface="Wingdings" pitchFamily="2" charset="2"/>
              <a:buNone/>
            </a:pPr>
            <a:endParaRPr lang="en-US" dirty="0" smtClean="0"/>
          </a:p>
          <a:p>
            <a:pPr eaLnBrk="1" hangingPunct="1">
              <a:buFont typeface="Wingdings" pitchFamily="2" charset="2"/>
              <a:buNone/>
            </a:pPr>
            <a:r>
              <a:rPr lang="en-US" dirty="0" smtClean="0"/>
              <a:t>	</a:t>
            </a:r>
          </a:p>
          <a:p>
            <a:pPr marL="700088" lvl="1" indent="-304800" eaLnBrk="1" hangingPunct="1">
              <a:buFontTx/>
              <a:buNone/>
            </a:pPr>
            <a:endParaRPr lang="en-US" sz="800" b="1" dirty="0" smtClean="0"/>
          </a:p>
          <a:p>
            <a:pPr marL="700088" lvl="1" indent="-304800" eaLnBrk="1" hangingPunct="1">
              <a:buFontTx/>
              <a:buNone/>
            </a:pPr>
            <a:endParaRPr lang="en-US" b="1" dirty="0" smtClean="0"/>
          </a:p>
          <a:p>
            <a:pPr marL="700088" lvl="1" indent="-304800" eaLnBrk="1" hangingPunct="1">
              <a:buFontTx/>
              <a:buNone/>
            </a:pPr>
            <a:endParaRPr lang="en-US" dirty="0" smtClean="0"/>
          </a:p>
          <a:p>
            <a:pPr marL="700088" lvl="1" indent="-304800" eaLnBrk="1" hangingPunct="1">
              <a:buFontTx/>
              <a:buNone/>
            </a:pPr>
            <a:endParaRPr lang="en-US" dirty="0" smtClean="0"/>
          </a:p>
        </p:txBody>
      </p:sp>
      <p:sp>
        <p:nvSpPr>
          <p:cNvPr id="45058" name="Rectangle 2"/>
          <p:cNvSpPr>
            <a:spLocks noGrp="1" noChangeArrowheads="1"/>
          </p:cNvSpPr>
          <p:nvPr>
            <p:ph type="title"/>
          </p:nvPr>
        </p:nvSpPr>
        <p:spPr/>
        <p:txBody>
          <a:bodyPr/>
          <a:lstStyle/>
          <a:p>
            <a:pPr eaLnBrk="1" hangingPunct="1"/>
            <a:r>
              <a:rPr lang="en-US" dirty="0" smtClean="0"/>
              <a:t>Hostility</a:t>
            </a:r>
          </a:p>
        </p:txBody>
      </p:sp>
    </p:spTree>
    <p:extLst>
      <p:ext uri="{BB962C8B-B14F-4D97-AF65-F5344CB8AC3E}">
        <p14:creationId xmlns:p14="http://schemas.microsoft.com/office/powerpoint/2010/main" val="988115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dirty="0" smtClean="0"/>
              <a:t>Why Conduct Satisfaction Surveys?</a:t>
            </a:r>
          </a:p>
        </p:txBody>
      </p:sp>
      <p:sp>
        <p:nvSpPr>
          <p:cNvPr id="6147" name="Rectangle 3"/>
          <p:cNvSpPr>
            <a:spLocks noGrp="1" noChangeArrowheads="1"/>
          </p:cNvSpPr>
          <p:nvPr>
            <p:ph type="body" sz="quarter" idx="11"/>
          </p:nvPr>
        </p:nvSpPr>
        <p:spPr>
          <a:xfrm>
            <a:off x="457200" y="990600"/>
            <a:ext cx="8229600" cy="4343400"/>
          </a:xfrm>
        </p:spPr>
        <p:txBody>
          <a:bodyPr>
            <a:noAutofit/>
          </a:bodyPr>
          <a:lstStyle/>
          <a:p>
            <a:pPr eaLnBrk="1" hangingPunct="1">
              <a:lnSpc>
                <a:spcPct val="90000"/>
              </a:lnSpc>
            </a:pPr>
            <a:r>
              <a:rPr lang="en-US" dirty="0" smtClean="0"/>
              <a:t>If people have a choice, they will decide based on past experience, word of mouth, reputation, etc. </a:t>
            </a:r>
          </a:p>
          <a:p>
            <a:pPr eaLnBrk="1" hangingPunct="1">
              <a:lnSpc>
                <a:spcPct val="90000"/>
              </a:lnSpc>
            </a:pPr>
            <a:endParaRPr lang="en-US" dirty="0" smtClean="0"/>
          </a:p>
          <a:p>
            <a:pPr eaLnBrk="1" hangingPunct="1">
              <a:lnSpc>
                <a:spcPct val="90000"/>
              </a:lnSpc>
            </a:pPr>
            <a:r>
              <a:rPr lang="en-US" dirty="0" smtClean="0"/>
              <a:t>Nursing Homes need a way to understand what they are doing right and what they can improve on.</a:t>
            </a:r>
          </a:p>
          <a:p>
            <a:pPr eaLnBrk="1" hangingPunct="1">
              <a:lnSpc>
                <a:spcPct val="90000"/>
              </a:lnSpc>
            </a:pPr>
            <a:endParaRPr lang="en-US" dirty="0" smtClean="0"/>
          </a:p>
          <a:p>
            <a:pPr eaLnBrk="1" hangingPunct="1">
              <a:lnSpc>
                <a:spcPct val="90000"/>
              </a:lnSpc>
            </a:pPr>
            <a:r>
              <a:rPr lang="en-US" dirty="0" smtClean="0"/>
              <a:t>State of Indiana will review this information and may base funding on the responses.</a:t>
            </a:r>
          </a:p>
          <a:p>
            <a:pPr eaLnBrk="1" hangingPunct="1">
              <a:lnSpc>
                <a:spcPct val="90000"/>
              </a:lnSpc>
            </a:pPr>
            <a:endParaRPr lang="en-US" dirty="0"/>
          </a:p>
          <a:p>
            <a:pPr>
              <a:lnSpc>
                <a:spcPct val="90000"/>
              </a:lnSpc>
            </a:pPr>
            <a:endParaRPr lang="en-US" dirty="0"/>
          </a:p>
          <a:p>
            <a:pPr eaLnBrk="1" hangingPunct="1">
              <a:lnSpc>
                <a:spcPct val="90000"/>
              </a:lnSpc>
            </a:pPr>
            <a:endParaRPr lang="en-US" dirty="0" smtClean="0"/>
          </a:p>
          <a:p>
            <a:pPr eaLnBrk="1" hangingPunct="1">
              <a:lnSpc>
                <a:spcPct val="90000"/>
              </a:lnSpc>
              <a:buFont typeface="Wingdings" pitchFamily="2" charset="2"/>
              <a:buNone/>
            </a:pPr>
            <a:endParaRPr lang="en-US" dirty="0" smtClean="0"/>
          </a:p>
        </p:txBody>
      </p:sp>
      <p:pic>
        <p:nvPicPr>
          <p:cNvPr id="6148" name="Picture 4" descr="MPj0202078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4150" y="3505200"/>
            <a:ext cx="36576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p:cNvSpPr txBox="1">
            <a:spLocks noChangeArrowheads="1"/>
          </p:cNvSpPr>
          <p:nvPr/>
        </p:nvSpPr>
        <p:spPr>
          <a:xfrm>
            <a:off x="457200" y="3657600"/>
            <a:ext cx="4953000" cy="2057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accent1"/>
              </a:buClr>
              <a:buFont typeface="Wingdings" pitchFamily="2" charset="2"/>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chemeClr val="bg2"/>
              </a:buClr>
              <a:buFont typeface="Wingdings" pitchFamily="2" charset="2"/>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chemeClr val="accent1"/>
              </a:buClr>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chemeClr val="bg2"/>
              </a:buClr>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dirty="0" smtClean="0"/>
              <a:t>Surveys give residents a voice.</a:t>
            </a:r>
            <a:endParaRPr lang="en-US" dirty="0"/>
          </a:p>
          <a:p>
            <a:pPr>
              <a:lnSpc>
                <a:spcPct val="90000"/>
              </a:lnSpc>
            </a:pPr>
            <a:endParaRPr lang="en-US" dirty="0"/>
          </a:p>
        </p:txBody>
      </p:sp>
    </p:spTree>
    <p:extLst>
      <p:ext uri="{BB962C8B-B14F-4D97-AF65-F5344CB8AC3E}">
        <p14:creationId xmlns:p14="http://schemas.microsoft.com/office/powerpoint/2010/main" val="34263147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Remember, people will answer your questions if </a:t>
            </a:r>
            <a:r>
              <a:rPr lang="en-US" dirty="0" smtClean="0"/>
              <a:t>your request seems reasonable, and if you have a good reason for asking them.</a:t>
            </a:r>
            <a:r>
              <a:rPr lang="en-US" dirty="0"/>
              <a:t/>
            </a:r>
            <a:br>
              <a:rPr lang="en-US" dirty="0"/>
            </a:br>
            <a:endParaRPr lang="en-US" dirty="0"/>
          </a:p>
        </p:txBody>
      </p:sp>
      <p:sp>
        <p:nvSpPr>
          <p:cNvPr id="4" name="Date Placeholder 3"/>
          <p:cNvSpPr>
            <a:spLocks noGrp="1"/>
          </p:cNvSpPr>
          <p:nvPr>
            <p:ph type="dt" sz="half" idx="10"/>
          </p:nvPr>
        </p:nvSpPr>
        <p:spPr/>
        <p:txBody>
          <a:bodyPr/>
          <a:lstStyle/>
          <a:p>
            <a:r>
              <a:rPr lang="en-US" smtClean="0"/>
              <a:t>© 2013 Press Ganey Associates, Inc.</a:t>
            </a:r>
            <a:endParaRPr lang="en-US" dirty="0"/>
          </a:p>
        </p:txBody>
      </p:sp>
    </p:spTree>
    <p:extLst>
      <p:ext uri="{BB962C8B-B14F-4D97-AF65-F5344CB8AC3E}">
        <p14:creationId xmlns:p14="http://schemas.microsoft.com/office/powerpoint/2010/main" val="31966387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Someone Read this Question Aloud?</a:t>
            </a:r>
            <a:endParaRPr lang="en-US" dirty="0"/>
          </a:p>
        </p:txBody>
      </p:sp>
      <p:sp>
        <p:nvSpPr>
          <p:cNvPr id="4" name="Date Placeholder 3"/>
          <p:cNvSpPr>
            <a:spLocks noGrp="1"/>
          </p:cNvSpPr>
          <p:nvPr>
            <p:ph type="dt" sz="half" idx="10"/>
          </p:nvPr>
        </p:nvSpPr>
        <p:spPr/>
        <p:txBody>
          <a:bodyPr/>
          <a:lstStyle/>
          <a:p>
            <a:r>
              <a:rPr lang="en-US" smtClean="0"/>
              <a:t>© 2013 Press Ganey Associates, Inc.</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133600"/>
            <a:ext cx="8199374" cy="109687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593185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rmAutofit fontScale="90000"/>
          </a:bodyPr>
          <a:lstStyle/>
          <a:p>
            <a:pPr eaLnBrk="1" hangingPunct="1"/>
            <a:r>
              <a:rPr lang="en-US" dirty="0" smtClean="0"/>
              <a:t>Five Essential Components to the Introduction</a:t>
            </a:r>
          </a:p>
        </p:txBody>
      </p:sp>
      <p:sp>
        <p:nvSpPr>
          <p:cNvPr id="41987" name="Rectangle 3"/>
          <p:cNvSpPr>
            <a:spLocks noGrp="1" noChangeArrowheads="1"/>
          </p:cNvSpPr>
          <p:nvPr>
            <p:ph type="body" sz="quarter" idx="11"/>
          </p:nvPr>
        </p:nvSpPr>
        <p:spPr/>
        <p:txBody>
          <a:bodyPr/>
          <a:lstStyle/>
          <a:p>
            <a:pPr eaLnBrk="1" hangingPunct="1"/>
            <a:r>
              <a:rPr lang="en-US" b="1" dirty="0" smtClean="0"/>
              <a:t>Greeting?</a:t>
            </a:r>
            <a:r>
              <a:rPr lang="en-US" dirty="0" smtClean="0"/>
              <a:t> Hi! Hello!</a:t>
            </a:r>
          </a:p>
          <a:p>
            <a:pPr eaLnBrk="1" hangingPunct="1"/>
            <a:endParaRPr lang="en-US" dirty="0" smtClean="0"/>
          </a:p>
          <a:p>
            <a:pPr eaLnBrk="1" hangingPunct="1"/>
            <a:r>
              <a:rPr lang="en-US" b="1" dirty="0" smtClean="0"/>
              <a:t>Who are you?</a:t>
            </a:r>
            <a:r>
              <a:rPr lang="en-US" dirty="0" smtClean="0"/>
              <a:t> Your full name (first and last)</a:t>
            </a:r>
          </a:p>
          <a:p>
            <a:pPr eaLnBrk="1" hangingPunct="1"/>
            <a:endParaRPr lang="en-US" dirty="0"/>
          </a:p>
          <a:p>
            <a:r>
              <a:rPr lang="en-US" b="1" dirty="0" smtClean="0"/>
              <a:t>Resident?</a:t>
            </a:r>
            <a:r>
              <a:rPr lang="en-US" dirty="0" smtClean="0"/>
              <a:t> Verify you are speaking to the appropriate resident.</a:t>
            </a:r>
            <a:endParaRPr lang="en-US" dirty="0"/>
          </a:p>
          <a:p>
            <a:pPr eaLnBrk="1" hangingPunct="1"/>
            <a:endParaRPr lang="en-US" dirty="0" smtClean="0"/>
          </a:p>
          <a:p>
            <a:r>
              <a:rPr lang="en-US" b="1" dirty="0" smtClean="0"/>
              <a:t>Why are you here?</a:t>
            </a:r>
            <a:r>
              <a:rPr lang="en-US" dirty="0" smtClean="0"/>
              <a:t> </a:t>
            </a:r>
            <a:r>
              <a:rPr lang="en-US" dirty="0"/>
              <a:t>You are here on behalf of the Indiana Family and Social Services Administration's Division of Aging.</a:t>
            </a:r>
            <a:endParaRPr lang="en-US" dirty="0" smtClean="0"/>
          </a:p>
          <a:p>
            <a:pPr eaLnBrk="1" hangingPunct="1"/>
            <a:endParaRPr lang="en-US" dirty="0" smtClean="0"/>
          </a:p>
          <a:p>
            <a:r>
              <a:rPr lang="en-US" b="1" dirty="0" smtClean="0"/>
              <a:t>Reason?</a:t>
            </a:r>
            <a:r>
              <a:rPr lang="en-US" dirty="0" smtClean="0"/>
              <a:t> </a:t>
            </a:r>
            <a:r>
              <a:rPr lang="en-US" dirty="0"/>
              <a:t>You are conducting an annual satisfaction survey of residents residing in Indiana Medicaid certified nursing facilities.</a:t>
            </a:r>
            <a:endParaRPr lang="en-US" dirty="0" smtClean="0"/>
          </a:p>
          <a:p>
            <a:pPr eaLnBrk="1" hangingPunct="1"/>
            <a:endParaRPr lang="en-US" dirty="0" smtClean="0"/>
          </a:p>
          <a:p>
            <a:pPr eaLnBrk="1" hangingPunct="1"/>
            <a:endParaRPr lang="en-US" sz="1600" dirty="0" smtClean="0"/>
          </a:p>
        </p:txBody>
      </p:sp>
    </p:spTree>
    <p:extLst>
      <p:ext uri="{BB962C8B-B14F-4D97-AF65-F5344CB8AC3E}">
        <p14:creationId xmlns:p14="http://schemas.microsoft.com/office/powerpoint/2010/main" val="35750122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a:bodyPr>
          <a:lstStyle/>
          <a:p>
            <a:pPr eaLnBrk="1" hangingPunct="1"/>
            <a:r>
              <a:rPr lang="en-US" dirty="0" smtClean="0"/>
              <a:t>Two Basic Parts to an Introduction</a:t>
            </a:r>
          </a:p>
        </p:txBody>
      </p:sp>
      <p:sp>
        <p:nvSpPr>
          <p:cNvPr id="37891" name="Rectangle 3"/>
          <p:cNvSpPr>
            <a:spLocks noGrp="1" noChangeArrowheads="1"/>
          </p:cNvSpPr>
          <p:nvPr>
            <p:ph idx="1"/>
          </p:nvPr>
        </p:nvSpPr>
        <p:spPr>
          <a:xfrm>
            <a:off x="465138" y="1600200"/>
            <a:ext cx="8221662" cy="1055688"/>
          </a:xfrm>
        </p:spPr>
        <p:txBody>
          <a:bodyPr/>
          <a:lstStyle/>
          <a:p>
            <a:pPr eaLnBrk="1" hangingPunct="1"/>
            <a:r>
              <a:rPr lang="en-US" sz="2400" dirty="0" smtClean="0"/>
              <a:t>First Introduction = general inquiry, just trying to identify the resident in a friendly manner</a:t>
            </a:r>
          </a:p>
          <a:p>
            <a:pPr eaLnBrk="1" hangingPunct="1">
              <a:buFont typeface="Wingdings" pitchFamily="2" charset="2"/>
              <a:buNone/>
            </a:pPr>
            <a:endParaRPr lang="en-US" dirty="0" smtClean="0"/>
          </a:p>
          <a:p>
            <a:pPr eaLnBrk="1" hangingPunct="1"/>
            <a:endParaRPr lang="en-US" sz="1600" dirty="0" smtClean="0"/>
          </a:p>
        </p:txBody>
      </p:sp>
      <p:sp>
        <p:nvSpPr>
          <p:cNvPr id="4" name="Rectangle 3"/>
          <p:cNvSpPr txBox="1">
            <a:spLocks noChangeArrowheads="1"/>
          </p:cNvSpPr>
          <p:nvPr/>
        </p:nvSpPr>
        <p:spPr bwMode="auto">
          <a:xfrm>
            <a:off x="473075" y="2971800"/>
            <a:ext cx="8221663" cy="2122488"/>
          </a:xfrm>
          <a:prstGeom prst="rect">
            <a:avLst/>
          </a:prstGeom>
          <a:noFill/>
          <a:ln w="9525">
            <a:noFill/>
            <a:miter lim="800000"/>
            <a:headEnd/>
            <a:tailEnd/>
          </a:ln>
          <a:effectLst/>
        </p:spPr>
        <p:txBody>
          <a:bodyPr/>
          <a:lstStyle/>
          <a:p>
            <a:pPr marL="280988" indent="-280988">
              <a:lnSpc>
                <a:spcPct val="100000"/>
              </a:lnSpc>
              <a:buSzTx/>
              <a:defRPr/>
            </a:pPr>
            <a:r>
              <a:rPr lang="en-US" sz="2400" kern="0" dirty="0">
                <a:latin typeface="+mn-lt"/>
                <a:cs typeface="+mn-cs"/>
              </a:rPr>
              <a:t>	</a:t>
            </a:r>
            <a:r>
              <a:rPr lang="en-US" sz="2400" kern="0" dirty="0">
                <a:solidFill>
                  <a:srgbClr val="1C50F8"/>
                </a:solidFill>
                <a:latin typeface="+mn-lt"/>
                <a:cs typeface="+mn-cs"/>
              </a:rPr>
              <a:t>Ex: </a:t>
            </a:r>
            <a:r>
              <a:rPr lang="en-US" sz="2400" kern="0" dirty="0" smtClean="0">
                <a:solidFill>
                  <a:srgbClr val="1C50F8"/>
                </a:solidFill>
                <a:latin typeface="+mn-lt"/>
                <a:cs typeface="+mn-cs"/>
              </a:rPr>
              <a:t> [Knock]  </a:t>
            </a:r>
            <a:r>
              <a:rPr lang="en-US" sz="2400" dirty="0" smtClean="0">
                <a:solidFill>
                  <a:srgbClr val="1C50F8"/>
                </a:solidFill>
              </a:rPr>
              <a:t>Hi there, </a:t>
            </a:r>
            <a:r>
              <a:rPr lang="en-US" sz="2400" dirty="0">
                <a:solidFill>
                  <a:srgbClr val="1C50F8"/>
                </a:solidFill>
              </a:rPr>
              <a:t>my name is ___________ and I am </a:t>
            </a:r>
            <a:r>
              <a:rPr lang="en-US" sz="2400" dirty="0" smtClean="0">
                <a:solidFill>
                  <a:srgbClr val="1C50F8"/>
                </a:solidFill>
              </a:rPr>
              <a:t>looking for (resident’s name).  Are you (resident’s name) or do you know where he/she might be?</a:t>
            </a:r>
            <a:endParaRPr lang="en-US" kern="0" dirty="0">
              <a:solidFill>
                <a:srgbClr val="1C50F8"/>
              </a:solidFill>
              <a:latin typeface="+mn-lt"/>
              <a:cs typeface="+mn-cs"/>
            </a:endParaRPr>
          </a:p>
          <a:p>
            <a:pPr marL="280988" indent="-280988">
              <a:lnSpc>
                <a:spcPct val="100000"/>
              </a:lnSpc>
              <a:buSzTx/>
              <a:buFont typeface="Wingdings" pitchFamily="2" charset="2"/>
              <a:buChar char="§"/>
              <a:defRPr/>
            </a:pPr>
            <a:endParaRPr lang="en-US" sz="1600" kern="0" dirty="0">
              <a:latin typeface="+mn-lt"/>
              <a:cs typeface="+mn-cs"/>
            </a:endParaRPr>
          </a:p>
        </p:txBody>
      </p:sp>
    </p:spTree>
    <p:extLst>
      <p:ext uri="{BB962C8B-B14F-4D97-AF65-F5344CB8AC3E}">
        <p14:creationId xmlns:p14="http://schemas.microsoft.com/office/powerpoint/2010/main" val="2059964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PowerPoint_Master_2013">
  <a:themeElements>
    <a:clrScheme name="PG Colors">
      <a:dk1>
        <a:srgbClr val="000000"/>
      </a:dk1>
      <a:lt1>
        <a:srgbClr val="FFFFFF"/>
      </a:lt1>
      <a:dk2>
        <a:srgbClr val="005295"/>
      </a:dk2>
      <a:lt2>
        <a:srgbClr val="9A8B7D"/>
      </a:lt2>
      <a:accent1>
        <a:srgbClr val="4BAA42"/>
      </a:accent1>
      <a:accent2>
        <a:srgbClr val="6C217F"/>
      </a:accent2>
      <a:accent3>
        <a:srgbClr val="1CBECA"/>
      </a:accent3>
      <a:accent4>
        <a:srgbClr val="FF9231"/>
      </a:accent4>
      <a:accent5>
        <a:srgbClr val="FFE06A"/>
      </a:accent5>
      <a:accent6>
        <a:srgbClr val="87B67B"/>
      </a:accent6>
      <a:hlink>
        <a:srgbClr val="4BAA42"/>
      </a:hlink>
      <a:folHlink>
        <a:srgbClr val="CBC0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Notes0 xmlns="42b67672-31fc-4599-9e49-d717ec95f1f7">Corporate PPT template with 2013 copyright.</Notes0>
    <Resource_x0020_Type xmlns="42b67672-31fc-4599-9e49-d717ec95f1f7">Forms and templates</Resource_x0020_Type>
    <Topic xmlns="42b67672-31fc-4599-9e49-d717ec95f1f7">
      <Value>Corporate PPT template</Value>
    </Topic>
    <IconOverlay xmlns="http://schemas.microsoft.com/sharepoint/v4" xsi:nil="true"/>
    <Internal_x0020_Use_x0020_Only xmlns="42b67672-31fc-4599-9e49-d717ec95f1f7">true</Internal_x0020_Use_x0020_Only>
    <Product_x0020_Suite xmlns="42b67672-31fc-4599-9e49-d717ec95f1f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0C44773E75E384292E5FF039B82D32A" ma:contentTypeVersion="6" ma:contentTypeDescription="Create a new document." ma:contentTypeScope="" ma:versionID="573f75afae8c45051ff0b4ae1a73871b">
  <xsd:schema xmlns:xsd="http://www.w3.org/2001/XMLSchema" xmlns:xs="http://www.w3.org/2001/XMLSchema" xmlns:p="http://schemas.microsoft.com/office/2006/metadata/properties" xmlns:ns2="42b67672-31fc-4599-9e49-d717ec95f1f7" xmlns:ns3="http://schemas.microsoft.com/sharepoint/v4" targetNamespace="http://schemas.microsoft.com/office/2006/metadata/properties" ma:root="true" ma:fieldsID="0675d181a7a8b09a040a4466f2028ae2" ns2:_="" ns3:_="">
    <xsd:import namespace="42b67672-31fc-4599-9e49-d717ec95f1f7"/>
    <xsd:import namespace="http://schemas.microsoft.com/sharepoint/v4"/>
    <xsd:element name="properties">
      <xsd:complexType>
        <xsd:sequence>
          <xsd:element name="documentManagement">
            <xsd:complexType>
              <xsd:all>
                <xsd:element ref="ns2:Resource_x0020_Type" minOccurs="0"/>
                <xsd:element ref="ns2:Topic" minOccurs="0"/>
                <xsd:element ref="ns2:Notes0" minOccurs="0"/>
                <xsd:element ref="ns3:IconOverlay" minOccurs="0"/>
                <xsd:element ref="ns2:Internal_x0020_Use_x0020_Only" minOccurs="0"/>
                <xsd:element ref="ns2:Product_x0020_Sui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b67672-31fc-4599-9e49-d717ec95f1f7" elementFormDefault="qualified">
    <xsd:import namespace="http://schemas.microsoft.com/office/2006/documentManagement/types"/>
    <xsd:import namespace="http://schemas.microsoft.com/office/infopath/2007/PartnerControls"/>
    <xsd:element name="Resource_x0020_Type" ma:index="8" nillable="true" ma:displayName="Resource Type" ma:format="Dropdown" ma:internalName="Resource_x0020_Type">
      <xsd:simpleType>
        <xsd:restriction base="dms:Choice">
          <xsd:enumeration value="Awards"/>
          <xsd:enumeration value="Branded graphics"/>
          <xsd:enumeration value="Corporate advertising"/>
          <xsd:enumeration value="Forms and templates"/>
          <xsd:enumeration value="Media"/>
          <xsd:enumeration value="Reference"/>
          <xsd:enumeration value="Slides"/>
          <xsd:enumeration value="Webinars"/>
        </xsd:restriction>
      </xsd:simpleType>
    </xsd:element>
    <xsd:element name="Topic" ma:index="9" nillable="true" ma:displayName="Topic" ma:internalName="Topic">
      <xsd:complexType>
        <xsd:complexContent>
          <xsd:extension base="dms:MultiChoice">
            <xsd:sequence>
              <xsd:element name="Value" maxOccurs="unbounded" minOccurs="0" nillable="true">
                <xsd:simpleType>
                  <xsd:restriction base="dms:Choice">
                    <xsd:enumeration value="Branding"/>
                    <xsd:enumeration value="Corporate PPT template"/>
                    <xsd:enumeration value="Guide"/>
                    <xsd:enumeration value="Market share"/>
                    <xsd:enumeration value="NCC"/>
                    <xsd:enumeration value="Sales"/>
                    <xsd:enumeration value="Slides supporting PG's role as an industry leader"/>
                    <xsd:enumeration value="Solutions"/>
                    <xsd:enumeration value="Swag"/>
                  </xsd:restriction>
                </xsd:simpleType>
              </xsd:element>
            </xsd:sequence>
          </xsd:extension>
        </xsd:complexContent>
      </xsd:complexType>
    </xsd:element>
    <xsd:element name="Notes0" ma:index="10" nillable="true" ma:displayName="Notes" ma:internalName="Notes0">
      <xsd:simpleType>
        <xsd:restriction base="dms:Note">
          <xsd:maxLength value="255"/>
        </xsd:restriction>
      </xsd:simpleType>
    </xsd:element>
    <xsd:element name="Internal_x0020_Use_x0020_Only" ma:index="12" nillable="true" ma:displayName="Internal Use Only" ma:default="1" ma:internalName="Internal_x0020_Use_x0020_Only">
      <xsd:simpleType>
        <xsd:restriction base="dms:Boolean"/>
      </xsd:simpleType>
    </xsd:element>
    <xsd:element name="Product_x0020_Suite" ma:index="13" nillable="true" ma:displayName="Product Suite" ma:format="Dropdown" ma:internalName="Product_x0020_Suite">
      <xsd:simpleType>
        <xsd:restriction base="dms:Choice">
          <xsd:enumeration value="Clinical Performer"/>
          <xsd:enumeration value="Quality Performer"/>
          <xsd:enumeration value="VBP Calculator"/>
          <xsd:enumeration value="Safety Performer"/>
          <xsd:enumeration value="Operational Insights"/>
          <xsd:enumeration value="Employee Partner"/>
          <xsd:enumeration value="Physician Partner"/>
          <xsd:enumeration value="Hospital Patient Satisfaction"/>
          <xsd:enumeration value="Medical Practice – Pat Sat"/>
          <xsd:enumeration value="Community Insights"/>
          <xsd:enumeration value="Consulting"/>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1"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A1BC647-A0CE-4E20-84C4-34E079F9F59D}">
  <ds:schemaRefs>
    <ds:schemaRef ds:uri="42b67672-31fc-4599-9e49-d717ec95f1f7"/>
    <ds:schemaRef ds:uri="http://schemas.microsoft.com/office/2006/documentManagement/types"/>
    <ds:schemaRef ds:uri="http://purl.org/dc/dcmitype/"/>
    <ds:schemaRef ds:uri="http://www.w3.org/XML/1998/namespace"/>
    <ds:schemaRef ds:uri="http://schemas.microsoft.com/office/infopath/2007/PartnerControls"/>
    <ds:schemaRef ds:uri="http://schemas.microsoft.com/office/2006/metadata/properties"/>
    <ds:schemaRef ds:uri="http://purl.org/dc/elements/1.1/"/>
    <ds:schemaRef ds:uri="http://schemas.openxmlformats.org/package/2006/metadata/core-properties"/>
    <ds:schemaRef ds:uri="http://schemas.microsoft.com/sharepoint/v4"/>
    <ds:schemaRef ds:uri="http://purl.org/dc/terms/"/>
  </ds:schemaRefs>
</ds:datastoreItem>
</file>

<file path=customXml/itemProps2.xml><?xml version="1.0" encoding="utf-8"?>
<ds:datastoreItem xmlns:ds="http://schemas.openxmlformats.org/officeDocument/2006/customXml" ds:itemID="{A8F7E3B3-C24A-4C04-AD8C-704DAE0E60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b67672-31fc-4599-9e49-d717ec95f1f7"/>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2722DD2-B991-46F2-BF18-871190AA9C7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PowerPoint_Master_2013</Template>
  <TotalTime>6027</TotalTime>
  <Words>3365</Words>
  <Application>Microsoft Office PowerPoint</Application>
  <PresentationFormat>On-screen Show (4:3)</PresentationFormat>
  <Paragraphs>387</Paragraphs>
  <Slides>45</Slides>
  <Notes>6</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PowerPoint_Master_2013</vt:lpstr>
      <vt:lpstr>Interviewing Residents</vt:lpstr>
      <vt:lpstr>Agenda</vt:lpstr>
      <vt:lpstr>Your Objectives</vt:lpstr>
      <vt:lpstr>So, why are we conducting the survey?</vt:lpstr>
      <vt:lpstr>Why Conduct Satisfaction Surveys?</vt:lpstr>
      <vt:lpstr>Remember, people will answer your questions if your request seems reasonable, and if you have a good reason for asking them. </vt:lpstr>
      <vt:lpstr>Can Someone Read this Question Aloud?</vt:lpstr>
      <vt:lpstr>Five Essential Components to the Introduction</vt:lpstr>
      <vt:lpstr>Two Basic Parts to an Introduction</vt:lpstr>
      <vt:lpstr>Second Introduction</vt:lpstr>
      <vt:lpstr>As long as you have the essential components, introductions are… </vt:lpstr>
      <vt:lpstr>Introductions may also include the following</vt:lpstr>
      <vt:lpstr>Four Strategies to Transform Passable to Powerful</vt:lpstr>
      <vt:lpstr>Passable or Powerful?</vt:lpstr>
      <vt:lpstr>Introduction: What is yours?</vt:lpstr>
      <vt:lpstr>Closing: What is yours?</vt:lpstr>
      <vt:lpstr>PowerPoint Presentation</vt:lpstr>
      <vt:lpstr>What We MUST Avoid</vt:lpstr>
      <vt:lpstr>The Body Language Spectrum</vt:lpstr>
      <vt:lpstr>Body Language Demonstration</vt:lpstr>
      <vt:lpstr>Putting the Respondent at Ease Some Golden Rules </vt:lpstr>
      <vt:lpstr>Putting the Respondent at Ease Some Golden Rules </vt:lpstr>
      <vt:lpstr>Putting the Respondent at Ease Some Golden Rules </vt:lpstr>
      <vt:lpstr>Privacy and Confidentiality</vt:lpstr>
      <vt:lpstr>Participate (Neutrally) in the Survey!</vt:lpstr>
      <vt:lpstr>Active Listening</vt:lpstr>
      <vt:lpstr>Active Listening </vt:lpstr>
      <vt:lpstr>Active Listening</vt:lpstr>
      <vt:lpstr>Providing the Best Interview Experience</vt:lpstr>
      <vt:lpstr>13 Attributes of an Excellent Interviewer </vt:lpstr>
      <vt:lpstr>13 Attributes of an Excellent Interviewer (Cont.)</vt:lpstr>
      <vt:lpstr>13 Attributes of an Excellent Interviewer (Cont.)</vt:lpstr>
      <vt:lpstr>I learned there are troubles of more than one kind. Some come from ahead, others come from behind. But I’ve bought a big bat. I’m all ready, you see. Now my troubles are going to have trouble with me!      -Dr. Seuss</vt:lpstr>
      <vt:lpstr>Objection Handling </vt:lpstr>
      <vt:lpstr>Themes of Reluctance </vt:lpstr>
      <vt:lpstr>Themes of Reluctance Continued</vt:lpstr>
      <vt:lpstr>Time Concerns</vt:lpstr>
      <vt:lpstr>Time Concerns</vt:lpstr>
      <vt:lpstr>Time Concerns</vt:lpstr>
      <vt:lpstr>Burden Concerns</vt:lpstr>
      <vt:lpstr>Burden Concerns</vt:lpstr>
      <vt:lpstr>Privacy Issues and General Suspicion</vt:lpstr>
      <vt:lpstr>Gatekeeper Issues</vt:lpstr>
      <vt:lpstr>Policy Against Surveys</vt:lpstr>
      <vt:lpstr>Hostility</vt:lpstr>
    </vt:vector>
  </TitlesOfParts>
  <Company>Press Ganey Associates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Raechel Zarhn</dc:creator>
  <cp:lastModifiedBy>Mixon, Joni</cp:lastModifiedBy>
  <cp:revision>75</cp:revision>
  <cp:lastPrinted>2014-06-22T00:12:39Z</cp:lastPrinted>
  <dcterms:created xsi:type="dcterms:W3CDTF">2012-12-26T19:29:54Z</dcterms:created>
  <dcterms:modified xsi:type="dcterms:W3CDTF">2018-02-21T16:26:35Z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0x010100F0C44773E75E384292E5FF039B82D32A</vt:lpwstr>
  </property>
  <property fmtid="{D5CDD505-2E9C-101B-9397-08002B2CF9AE}" pid="3" name="Order">
    <vt:r8>5500</vt:r8>
  </property>
</Properties>
</file>