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445C2-65CF-4A2D-9001-6E64CE09EA1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8DA3-BA80-4360-8E5E-3E6D0A33D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3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3249">
              <a:defRPr sz="2500">
                <a:solidFill>
                  <a:schemeClr val="tx1"/>
                </a:solidFill>
                <a:latin typeface="Times" pitchFamily="96" charset="0"/>
              </a:defRPr>
            </a:lvl1pPr>
            <a:lvl2pPr marL="785257" indent="-302021" defTabSz="983249">
              <a:defRPr sz="2500">
                <a:solidFill>
                  <a:schemeClr val="tx1"/>
                </a:solidFill>
                <a:latin typeface="Times" pitchFamily="96" charset="0"/>
              </a:defRPr>
            </a:lvl2pPr>
            <a:lvl3pPr marL="1208088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3pPr>
            <a:lvl4pPr marL="1691323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4pPr>
            <a:lvl5pPr marL="2174559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5pPr>
            <a:lvl6pPr marL="265779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6pPr>
            <a:lvl7pPr marL="3141029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7pPr>
            <a:lvl8pPr marL="362426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8pPr>
            <a:lvl9pPr marL="4107501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9pPr>
          </a:lstStyle>
          <a:p>
            <a:fld id="{463EA112-CEBD-40F9-9785-A78735FA8A28}" type="slidenum">
              <a:rPr lang="en-US" sz="1300"/>
              <a:pPr/>
              <a:t>5</a:t>
            </a:fld>
            <a:endParaRPr lang="en-US" sz="13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120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3249">
              <a:defRPr sz="2500">
                <a:solidFill>
                  <a:schemeClr val="tx1"/>
                </a:solidFill>
                <a:latin typeface="Times" pitchFamily="96" charset="0"/>
              </a:defRPr>
            </a:lvl1pPr>
            <a:lvl2pPr marL="785257" indent="-302021" defTabSz="983249">
              <a:defRPr sz="2500">
                <a:solidFill>
                  <a:schemeClr val="tx1"/>
                </a:solidFill>
                <a:latin typeface="Times" pitchFamily="96" charset="0"/>
              </a:defRPr>
            </a:lvl2pPr>
            <a:lvl3pPr marL="1208088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3pPr>
            <a:lvl4pPr marL="1691323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4pPr>
            <a:lvl5pPr marL="2174559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5pPr>
            <a:lvl6pPr marL="265779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6pPr>
            <a:lvl7pPr marL="3141029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7pPr>
            <a:lvl8pPr marL="362426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8pPr>
            <a:lvl9pPr marL="4107501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9pPr>
          </a:lstStyle>
          <a:p>
            <a:r>
              <a:rPr lang="en-US" sz="1300"/>
              <a:t>March 31, 2011</a:t>
            </a:r>
          </a:p>
        </p:txBody>
      </p:sp>
      <p:sp>
        <p:nvSpPr>
          <p:cNvPr id="5120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3249">
              <a:defRPr sz="2500">
                <a:solidFill>
                  <a:schemeClr val="tx1"/>
                </a:solidFill>
                <a:latin typeface="Times" pitchFamily="96" charset="0"/>
              </a:defRPr>
            </a:lvl1pPr>
            <a:lvl2pPr marL="785257" indent="-302021" defTabSz="983249">
              <a:defRPr sz="2500">
                <a:solidFill>
                  <a:schemeClr val="tx1"/>
                </a:solidFill>
                <a:latin typeface="Times" pitchFamily="96" charset="0"/>
              </a:defRPr>
            </a:lvl2pPr>
            <a:lvl3pPr marL="1208088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3pPr>
            <a:lvl4pPr marL="1691323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4pPr>
            <a:lvl5pPr marL="2174559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5pPr>
            <a:lvl6pPr marL="265779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6pPr>
            <a:lvl7pPr marL="3141029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7pPr>
            <a:lvl8pPr marL="362426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8pPr>
            <a:lvl9pPr marL="4107501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9pPr>
          </a:lstStyle>
          <a:p>
            <a:r>
              <a:rPr lang="en-US" sz="1300"/>
              <a:t>Kay Johnson, Johnson Group Consulting, Inc</a:t>
            </a:r>
          </a:p>
        </p:txBody>
      </p:sp>
      <p:sp>
        <p:nvSpPr>
          <p:cNvPr id="51207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3249">
              <a:defRPr sz="2500">
                <a:solidFill>
                  <a:schemeClr val="tx1"/>
                </a:solidFill>
                <a:latin typeface="Times" pitchFamily="96" charset="0"/>
              </a:defRPr>
            </a:lvl1pPr>
            <a:lvl2pPr marL="785257" indent="-302021" defTabSz="983249">
              <a:defRPr sz="2500">
                <a:solidFill>
                  <a:schemeClr val="tx1"/>
                </a:solidFill>
                <a:latin typeface="Times" pitchFamily="96" charset="0"/>
              </a:defRPr>
            </a:lvl2pPr>
            <a:lvl3pPr marL="1208088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3pPr>
            <a:lvl4pPr marL="1691323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4pPr>
            <a:lvl5pPr marL="2174559" indent="-241617" defTabSz="983249">
              <a:defRPr sz="2500">
                <a:solidFill>
                  <a:schemeClr val="tx1"/>
                </a:solidFill>
                <a:latin typeface="Times" pitchFamily="96" charset="0"/>
              </a:defRPr>
            </a:lvl5pPr>
            <a:lvl6pPr marL="265779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6pPr>
            <a:lvl7pPr marL="3141029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7pPr>
            <a:lvl8pPr marL="3624265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8pPr>
            <a:lvl9pPr marL="4107501" indent="-241617" defTabSz="983249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" pitchFamily="96" charset="0"/>
              </a:defRPr>
            </a:lvl9pPr>
          </a:lstStyle>
          <a:p>
            <a:r>
              <a:rPr lang="en-US" sz="1300"/>
              <a:t>Using Indicators in ECCS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7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8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0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4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2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5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2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2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8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9784-EA70-4E3F-B813-7180E0F2DDF8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50D98-60E7-4B69-B9F1-AFC74C43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8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34630"/>
              </p:ext>
            </p:extLst>
          </p:nvPr>
        </p:nvGraphicFramePr>
        <p:xfrm>
          <a:off x="228600" y="990600"/>
          <a:ext cx="8762999" cy="5728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725"/>
                <a:gridCol w="3213100"/>
                <a:gridCol w="3432174"/>
              </a:tblGrid>
              <a:tr h="490923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MIECHV</a:t>
                      </a:r>
                      <a:r>
                        <a:rPr lang="en-US" sz="1600" dirty="0">
                          <a:effectLst/>
                        </a:rPr>
                        <a:t> Performance Measurement Area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>
                          <a:effectLst/>
                        </a:rPr>
                        <a:t>List of Performance Measures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</a:tr>
              <a:tr h="153999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Maternal </a:t>
                      </a:r>
                      <a:r>
                        <a:rPr lang="en-US" sz="1200" dirty="0">
                          <a:effectLst/>
                        </a:rPr>
                        <a:t>and newborn health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Prenatal Care</a:t>
                      </a: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Parental use alcohol, tobacco, or illicit drugs</a:t>
                      </a: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Preconception Care</a:t>
                      </a: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Interbirth</a:t>
                      </a:r>
                      <a:r>
                        <a:rPr lang="en-US" sz="1200" dirty="0">
                          <a:effectLst/>
                        </a:rPr>
                        <a:t> in</a:t>
                      </a:r>
                      <a:r>
                        <a:rPr lang="en-US" sz="1200" i="0" dirty="0">
                          <a:effectLst/>
                        </a:rPr>
                        <a:t>terval </a:t>
                      </a:r>
                      <a:endParaRPr lang="en-US" sz="1200" i="0" dirty="0" smtClean="0">
                        <a:effectLst/>
                      </a:endParaRP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[Medical home or primary healthcare provider for both mothers and children (tribal grants only)]</a:t>
                      </a:r>
                      <a:endParaRPr lang="en-US" sz="1200" i="0" dirty="0">
                        <a:effectLst/>
                      </a:endParaRPr>
                    </a:p>
                  </a:txBody>
                  <a:tcPr marL="25801" marR="25801" marT="12901" marB="12901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Screening for Maternal depression </a:t>
                      </a: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Breastfeeding</a:t>
                      </a: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Well-child visits</a:t>
                      </a: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Maternal and child health insurance status</a:t>
                      </a:r>
                      <a:endParaRPr lang="en-U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6913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Child </a:t>
                      </a:r>
                      <a:r>
                        <a:rPr lang="en-US" sz="1200" dirty="0">
                          <a:effectLst/>
                        </a:rPr>
                        <a:t>injuries, child abuse, neglect, or maltreatment, and reduce emergency visits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Visits for children to the emergency department from all causes 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Visits of mothers to the emergency department from all causes 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Information provided or training of adult participants on prevention of child injuries </a:t>
                      </a:r>
                      <a:r>
                        <a:rPr lang="en-US" sz="1200" dirty="0" smtClean="0">
                          <a:effectLst/>
                        </a:rPr>
                        <a:t>Incidence </a:t>
                      </a:r>
                      <a:r>
                        <a:rPr lang="en-US" sz="1200" dirty="0">
                          <a:effectLst/>
                        </a:rPr>
                        <a:t>of child injuries requiring medical </a:t>
                      </a:r>
                      <a:r>
                        <a:rPr lang="en-US" sz="1200" dirty="0" smtClean="0">
                          <a:effectLst/>
                        </a:rPr>
                        <a:t>treatment</a:t>
                      </a:r>
                      <a:endParaRPr lang="en-US" sz="1200" dirty="0">
                        <a:effectLst/>
                      </a:endParaRPr>
                    </a:p>
                  </a:txBody>
                  <a:tcPr marL="25801" marR="25801" marT="12901" marB="12901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Reported suspected maltreatment for children in the program 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Reported substantiated maltreatment for children in the program 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First-time victims of maltreatment for children in the program </a:t>
                      </a:r>
                      <a:endParaRPr lang="en-US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62541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School </a:t>
                      </a:r>
                      <a:r>
                        <a:rPr lang="en-US" sz="1200" dirty="0">
                          <a:effectLst/>
                        </a:rPr>
                        <a:t>readiness and achievement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Parent support for children's learning and development 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Parent </a:t>
                      </a:r>
                      <a:r>
                        <a:rPr lang="en-US" sz="1200" dirty="0">
                          <a:effectLst/>
                        </a:rPr>
                        <a:t>knowledge of child development and of their child's developmental progress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Parenting behaviors and parent-child relationship 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Parent </a:t>
                      </a:r>
                      <a:r>
                        <a:rPr lang="en-US" sz="1200" dirty="0">
                          <a:effectLst/>
                        </a:rPr>
                        <a:t>emotional well-being or parenting </a:t>
                      </a:r>
                      <a:r>
                        <a:rPr lang="en-US" sz="1200" dirty="0" smtClean="0">
                          <a:effectLst/>
                        </a:rPr>
                        <a:t>stress</a:t>
                      </a:r>
                      <a:endParaRPr lang="en-US" sz="1200" dirty="0">
                        <a:effectLst/>
                      </a:endParaRPr>
                    </a:p>
                  </a:txBody>
                  <a:tcPr marL="25801" marR="25801" marT="12901" marB="12901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Child’s communication, language, and emergent literacy 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Child’s general cognitive skills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Child’s positive approaches to learning including attention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Child’s social behavior, emotion regulation, and emotional well-being 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Child’s physical health and development </a:t>
                      </a:r>
                      <a:endParaRPr lang="en-US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1"/>
            <a:ext cx="8915400" cy="1150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Current </a:t>
            </a:r>
            <a:r>
              <a:rPr lang="en-US" dirty="0" err="1" smtClean="0"/>
              <a:t>MIECHV</a:t>
            </a:r>
            <a:r>
              <a:rPr lang="en-US" dirty="0" smtClean="0"/>
              <a:t> Performance Measures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61464" y="1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OMB </a:t>
            </a:r>
            <a:r>
              <a:rPr lang="en-US" sz="1000" dirty="0" smtClean="0"/>
              <a:t>#: 0970-0356 </a:t>
            </a:r>
            <a:endParaRPr lang="en-US" sz="1000" i="1" dirty="0"/>
          </a:p>
          <a:p>
            <a:r>
              <a:rPr lang="en-US" sz="1000" dirty="0" smtClean="0"/>
              <a:t>EXPIRATION</a:t>
            </a:r>
            <a:r>
              <a:rPr lang="en-US" sz="1000" dirty="0"/>
              <a:t>: </a:t>
            </a:r>
            <a:r>
              <a:rPr lang="en-US" sz="1000" dirty="0" smtClean="0"/>
              <a:t> </a:t>
            </a:r>
            <a:r>
              <a:rPr lang="en-US" sz="1000" dirty="0" smtClean="0"/>
              <a:t>xx/xx/</a:t>
            </a:r>
            <a:r>
              <a:rPr lang="en-US" sz="1000" dirty="0" err="1" smtClean="0"/>
              <a:t>xxxx</a:t>
            </a:r>
            <a:endParaRPr lang="en-US" sz="1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6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68696"/>
              </p:ext>
            </p:extLst>
          </p:nvPr>
        </p:nvGraphicFramePr>
        <p:xfrm>
          <a:off x="228600" y="1143001"/>
          <a:ext cx="8762999" cy="5181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725"/>
                <a:gridCol w="3213100"/>
                <a:gridCol w="3432174"/>
              </a:tblGrid>
              <a:tr h="68579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MIECHV</a:t>
                      </a:r>
                      <a:r>
                        <a:rPr lang="en-US" sz="1600" dirty="0">
                          <a:effectLst/>
                        </a:rPr>
                        <a:t> Performance Measurement Area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>
                          <a:effectLst/>
                        </a:rPr>
                        <a:t>List of Performance Measures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</a:tr>
              <a:tr h="113157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Crime </a:t>
                      </a:r>
                      <a:r>
                        <a:rPr lang="en-US" sz="1200" u="sng" dirty="0">
                          <a:effectLst/>
                        </a:rPr>
                        <a:t>or</a:t>
                      </a:r>
                      <a:r>
                        <a:rPr lang="en-US" sz="1200" dirty="0">
                          <a:effectLst/>
                        </a:rPr>
                        <a:t> domestic violence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Screening for domestic violence 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Of families identified for the presence of domestic violence, number of referrals made to relevant domestic violence services (e.g., shelters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200" dirty="0">
                        <a:effectLst/>
                      </a:endParaRPr>
                    </a:p>
                  </a:txBody>
                  <a:tcPr marL="25801" marR="25801" marT="12901" marB="12901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Of families identified for the presence of domestic violence, number of families for which a safety plan was completed. </a:t>
                      </a:r>
                      <a:endParaRPr lang="en-US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13157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Family </a:t>
                      </a:r>
                      <a:r>
                        <a:rPr lang="en-US" sz="1200" dirty="0">
                          <a:effectLst/>
                        </a:rPr>
                        <a:t>economic self-sufficiency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</a:rPr>
                        <a:t>Household income (including earnings, cash benefits, and in-kind and non-cash benefits</a:t>
                      </a:r>
                      <a:r>
                        <a:rPr lang="en-US" sz="1200" dirty="0" smtClean="0">
                          <a:effectLst/>
                        </a:rPr>
                        <a:t>)</a:t>
                      </a:r>
                      <a:endParaRPr lang="en-US" sz="1200" dirty="0">
                        <a:effectLst/>
                      </a:endParaRPr>
                    </a:p>
                  </a:txBody>
                  <a:tcPr marL="25801" marR="25801" marT="12901" marB="12901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  <a:tab pos="45720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Employment or education of participating adults</a:t>
                      </a:r>
                    </a:p>
                    <a:p>
                      <a:pPr marL="171450" marR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  <a:tabLst>
                          <a:tab pos="274320" algn="l"/>
                          <a:tab pos="45720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Health insurance status of participating adults and children</a:t>
                      </a:r>
                      <a:endParaRPr lang="en-U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  <a:tabLst>
                          <a:tab pos="274320" algn="l"/>
                          <a:tab pos="457200" algn="l"/>
                        </a:tabLs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32101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Coordination </a:t>
                      </a:r>
                      <a:r>
                        <a:rPr lang="en-US" sz="1200" dirty="0">
                          <a:effectLst/>
                        </a:rPr>
                        <a:t>and referrals for other community resources and supports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Number of families identified for necessary services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Number of families that required services and received a referral to available community resources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</a:rPr>
                        <a:t>Number of completed referrals 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25801" marR="25801" marT="12901" marB="12901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effectLst/>
                        </a:rPr>
                        <a:t>MOUs</a:t>
                      </a:r>
                      <a:r>
                        <a:rPr lang="en-US" sz="1200" dirty="0" smtClean="0">
                          <a:effectLst/>
                        </a:rPr>
                        <a:t>: Number of Memoranda of Understanding or other formal agreements with other social service agencies in the community</a:t>
                      </a: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Information sharing: Number of agencies with which the home visiting provider has a clear point of contact in the collaborating community agency that includes regular sharing of information between agencies. </a:t>
                      </a:r>
                      <a:endParaRPr lang="en-US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marR="0" indent="-1714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801" marR="25801" marT="12901" marB="1290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52400" y="20447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Current </a:t>
            </a:r>
            <a:r>
              <a:rPr lang="en-US" dirty="0" err="1" smtClean="0"/>
              <a:t>MIECHV</a:t>
            </a:r>
            <a:r>
              <a:rPr lang="en-US" dirty="0" smtClean="0"/>
              <a:t> Performance Measures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OMB #: 0970-0356 </a:t>
            </a:r>
            <a:endParaRPr lang="en-US" sz="1000" i="1" dirty="0"/>
          </a:p>
          <a:p>
            <a:r>
              <a:rPr lang="en-US" sz="1000" dirty="0"/>
              <a:t>EXPIRATION:  </a:t>
            </a:r>
            <a:r>
              <a:rPr lang="en-US" sz="1000" dirty="0" smtClean="0"/>
              <a:t>xx/xx/</a:t>
            </a:r>
            <a:r>
              <a:rPr lang="en-US" sz="1000" dirty="0" err="1" smtClean="0"/>
              <a:t>xxxx</a:t>
            </a:r>
            <a:endParaRPr lang="en-US" sz="1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0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Pew </a:t>
            </a:r>
            <a:r>
              <a:rPr lang="en-US" dirty="0" err="1" smtClean="0"/>
              <a:t>HV</a:t>
            </a:r>
            <a:r>
              <a:rPr lang="en-US" dirty="0" smtClean="0"/>
              <a:t> Data Initiative Indicators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22975399"/>
              </p:ext>
            </p:extLst>
          </p:nvPr>
        </p:nvGraphicFramePr>
        <p:xfrm>
          <a:off x="152400" y="1524000"/>
          <a:ext cx="8839201" cy="471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372"/>
                <a:gridCol w="2376927"/>
                <a:gridCol w="4233902"/>
              </a:tblGrid>
              <a:tr h="395307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MIECHV</a:t>
                      </a:r>
                      <a:r>
                        <a:rPr lang="en-US" sz="1600" dirty="0">
                          <a:effectLst/>
                        </a:rPr>
                        <a:t> Performance Measurement Area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>
                          <a:effectLst/>
                        </a:rPr>
                        <a:t>Proposed List of </a:t>
                      </a:r>
                      <a:r>
                        <a:rPr lang="en-US" sz="1600" dirty="0" smtClean="0">
                          <a:effectLst/>
                        </a:rPr>
                        <a:t>Constructs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2743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>
                          <a:effectLst/>
                        </a:rPr>
                        <a:t>Definitions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511321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>
                          <a:effectLst/>
                        </a:rPr>
                        <a:t>Improve maternal and newborn health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Interbirth</a:t>
                      </a:r>
                      <a:r>
                        <a:rPr lang="en-US" sz="1200" dirty="0">
                          <a:effectLst/>
                        </a:rPr>
                        <a:t> interval </a:t>
                      </a:r>
                    </a:p>
                    <a:p>
                      <a:pPr marL="2286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2286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2286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Interconception</a:t>
                      </a:r>
                      <a:r>
                        <a:rPr lang="en-US" sz="1200" dirty="0">
                          <a:effectLst/>
                        </a:rPr>
                        <a:t>/ Postpartum visits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Breastfeeding</a:t>
                      </a:r>
                    </a:p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Parental use tobacco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Well-child visits</a:t>
                      </a:r>
                    </a:p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Maternal depression and stress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women participating in home visiting who had an </a:t>
                      </a:r>
                      <a:r>
                        <a:rPr lang="en-US" sz="1200" dirty="0" err="1">
                          <a:effectLst/>
                        </a:rPr>
                        <a:t>interbirth</a:t>
                      </a:r>
                      <a:r>
                        <a:rPr lang="en-US" sz="1200" dirty="0">
                          <a:effectLst/>
                        </a:rPr>
                        <a:t> interval of 18 months or </a:t>
                      </a:r>
                      <a:r>
                        <a:rPr lang="en-US" sz="1200" dirty="0" smtClean="0">
                          <a:effectLst/>
                        </a:rPr>
                        <a:t>more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 smtClean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women enrolled in home visiting at the time of birth who receive a timely postpartum visit (within two months following birth</a:t>
                      </a:r>
                      <a:r>
                        <a:rPr lang="en-US" sz="1200" dirty="0" smtClean="0">
                          <a:effectLst/>
                        </a:rPr>
                        <a:t>).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mothers enrolled in home visiting during pregnancy who initiate breastfeeding for their infants.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women participating in home visiting for at least six months who are currently smoking or using tobacco.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children who participated in home visiting that received last recommended well child visit based on </a:t>
                      </a:r>
                      <a:r>
                        <a:rPr lang="en-US" sz="1200" dirty="0" err="1">
                          <a:effectLst/>
                        </a:rPr>
                        <a:t>AAP</a:t>
                      </a:r>
                      <a:r>
                        <a:rPr lang="en-US" sz="1200" dirty="0">
                          <a:effectLst/>
                        </a:rPr>
                        <a:t> schedule.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 smtClean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women participating in home visiting who receive maternal depression screening with validated tool.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0" y="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OMB #: 0970-0356 </a:t>
            </a:r>
            <a:endParaRPr lang="en-US" sz="1000" i="1" dirty="0"/>
          </a:p>
          <a:p>
            <a:r>
              <a:rPr lang="en-US" sz="1000" dirty="0"/>
              <a:t>EXPIRATION:  </a:t>
            </a:r>
            <a:r>
              <a:rPr lang="en-US" sz="1000" dirty="0"/>
              <a:t>xx/xx/</a:t>
            </a:r>
            <a:r>
              <a:rPr lang="en-US" sz="1000" dirty="0" err="1"/>
              <a:t>xxxx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222231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08364280"/>
              </p:ext>
            </p:extLst>
          </p:nvPr>
        </p:nvGraphicFramePr>
        <p:xfrm>
          <a:off x="152400" y="1371600"/>
          <a:ext cx="8839201" cy="513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372"/>
                <a:gridCol w="2376927"/>
                <a:gridCol w="4233902"/>
              </a:tblGrid>
              <a:tr h="578241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MIECHV</a:t>
                      </a:r>
                      <a:r>
                        <a:rPr lang="en-US" sz="1600" dirty="0">
                          <a:effectLst/>
                        </a:rPr>
                        <a:t> Performance Measurement Area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>
                          <a:effectLst/>
                        </a:rPr>
                        <a:t>Proposed List of </a:t>
                      </a:r>
                      <a:r>
                        <a:rPr lang="en-US" sz="1600" dirty="0" smtClean="0">
                          <a:effectLst/>
                        </a:rPr>
                        <a:t>Constructs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2743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600" dirty="0">
                          <a:effectLst/>
                        </a:rPr>
                        <a:t>Definitions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080534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Child </a:t>
                      </a:r>
                      <a:r>
                        <a:rPr lang="en-US" sz="1200" dirty="0">
                          <a:effectLst/>
                        </a:rPr>
                        <a:t>injuries, child abuse, neglect, or maltreatment, and reduce emergency visits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Child maltreatment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children who participated in home visiting with reported cases of child maltreatment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1078204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School </a:t>
                      </a:r>
                      <a:r>
                        <a:rPr lang="en-US" sz="1200" dirty="0">
                          <a:effectLst/>
                        </a:rPr>
                        <a:t>readiness and achievement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Parental Capacity</a:t>
                      </a:r>
                    </a:p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Child Development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parents participating in home visiting who engage in behaviors that nurture children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children who participated in home visiting that received developmental screening and were referred when indicated.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692021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Crime </a:t>
                      </a:r>
                      <a:r>
                        <a:rPr lang="en-US" sz="1200" u="sng" dirty="0">
                          <a:effectLst/>
                        </a:rPr>
                        <a:t>or</a:t>
                      </a:r>
                      <a:r>
                        <a:rPr lang="en-US" sz="1200" dirty="0">
                          <a:effectLst/>
                        </a:rPr>
                        <a:t> domestic violence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>
                          <a:effectLst/>
                        </a:rPr>
                        <a:t>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853234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Family </a:t>
                      </a:r>
                      <a:r>
                        <a:rPr lang="en-US" sz="1200" dirty="0">
                          <a:effectLst/>
                        </a:rPr>
                        <a:t>economic self-sufficiency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>
                          <a:effectLst/>
                        </a:rPr>
                        <a:t>Maternal education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Percent of women that entered home visiting without high school or </a:t>
                      </a:r>
                      <a:r>
                        <a:rPr lang="en-US" sz="1200" dirty="0" err="1">
                          <a:effectLst/>
                        </a:rPr>
                        <a:t>GED</a:t>
                      </a:r>
                      <a:r>
                        <a:rPr lang="en-US" sz="1200" dirty="0">
                          <a:effectLst/>
                        </a:rPr>
                        <a:t> completion who have completed high school or equivalent.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84856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Coordination </a:t>
                      </a:r>
                      <a:r>
                        <a:rPr lang="en-US" sz="1200" dirty="0">
                          <a:effectLst/>
                        </a:rPr>
                        <a:t>and referrals for other community resources and supports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Garamond"/>
                      </a:endParaRPr>
                    </a:p>
                  </a:txBody>
                  <a:tcPr marL="25427" marR="25427" marT="12713" marB="12713"/>
                </a:tc>
                <a:tc>
                  <a:txBody>
                    <a:bodyPr/>
                    <a:lstStyle/>
                    <a:p>
                      <a:pPr marL="45720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Pew </a:t>
            </a:r>
            <a:r>
              <a:rPr lang="en-US" dirty="0" err="1" smtClean="0"/>
              <a:t>HV</a:t>
            </a:r>
            <a:r>
              <a:rPr lang="en-US" dirty="0" smtClean="0"/>
              <a:t> Data Initiative Indicators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0"/>
            <a:ext cx="2286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OMB #: 0970-0356 </a:t>
            </a:r>
            <a:endParaRPr lang="en-US" sz="1000" i="1" dirty="0"/>
          </a:p>
          <a:p>
            <a:r>
              <a:rPr lang="en-US" sz="1000" dirty="0"/>
              <a:t>EXPIRATION:  </a:t>
            </a:r>
            <a:r>
              <a:rPr lang="en-US" sz="1000" dirty="0"/>
              <a:t>xx/xx/</a:t>
            </a:r>
            <a:r>
              <a:rPr lang="en-US" sz="1000" dirty="0" err="1"/>
              <a:t>xxxx</a:t>
            </a:r>
            <a:endParaRPr lang="en-US" sz="1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3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8600" y="1066800"/>
            <a:ext cx="8610600" cy="45720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1" y="1828800"/>
            <a:ext cx="8610599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3200400" y="1074620"/>
            <a:ext cx="15875" cy="4564179"/>
          </a:xfrm>
          <a:prstGeom prst="line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6254115" y="1089576"/>
            <a:ext cx="13335" cy="4534266"/>
          </a:xfrm>
          <a:prstGeom prst="line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28587" y="1120914"/>
            <a:ext cx="30451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9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9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9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9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  <a:t>Communication</a:t>
            </a:r>
            <a:b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  <a:t>Power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962400" y="1120914"/>
            <a:ext cx="1600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9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9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9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9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  <a:t>Proxy</a:t>
            </a:r>
            <a:b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  <a:t>Power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6800850" y="1106190"/>
            <a:ext cx="1600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9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9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9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9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9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9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  <a:t>Data</a:t>
            </a:r>
            <a:b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</a:br>
            <a:r>
              <a:rPr lang="en-US" sz="2000" b="1" dirty="0">
                <a:solidFill>
                  <a:schemeClr val="accent2"/>
                </a:solidFill>
                <a:latin typeface="Arial Narrow" pitchFamily="34" charset="0"/>
              </a:rPr>
              <a:t>Power</a:t>
            </a:r>
          </a:p>
        </p:txBody>
      </p:sp>
      <p:sp>
        <p:nvSpPr>
          <p:cNvPr id="3" name="Rectangle 2"/>
          <p:cNvSpPr/>
          <p:nvPr/>
        </p:nvSpPr>
        <p:spPr>
          <a:xfrm>
            <a:off x="392747" y="1883926"/>
            <a:ext cx="257905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Can be understood and is meaningful </a:t>
            </a:r>
            <a:r>
              <a:rPr lang="en-US" sz="2000" dirty="0"/>
              <a:t>to experts, policy makers, and the general </a:t>
            </a:r>
            <a:r>
              <a:rPr lang="en-US" sz="2000" dirty="0" smtClean="0"/>
              <a:t>public.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Has policy value/ salience.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Represents consensus among diverse stakeholders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93745" y="1883926"/>
            <a:ext cx="283845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Represents a relevant topic.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Is </a:t>
            </a:r>
            <a:r>
              <a:rPr lang="en-US" sz="1800" dirty="0"/>
              <a:t>proximal to </a:t>
            </a:r>
            <a:r>
              <a:rPr lang="en-US" sz="1800" dirty="0" smtClean="0"/>
              <a:t>work; based on evidence that home visiting can have impact.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Says </a:t>
            </a:r>
            <a:r>
              <a:rPr lang="en-US" sz="1800" dirty="0"/>
              <a:t>something </a:t>
            </a:r>
            <a:r>
              <a:rPr lang="en-US" sz="1800" dirty="0" smtClean="0"/>
              <a:t> important </a:t>
            </a:r>
            <a:r>
              <a:rPr lang="en-US" sz="1800" dirty="0"/>
              <a:t>about the desired </a:t>
            </a:r>
            <a:r>
              <a:rPr lang="en-US" sz="1800" dirty="0" smtClean="0"/>
              <a:t>outcome.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Reflects a set of related issues.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393657" y="1883926"/>
            <a:ext cx="24455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Is measurable </a:t>
            </a:r>
            <a:r>
              <a:rPr lang="en-US" sz="2000" dirty="0"/>
              <a:t>now with reliable and readily available </a:t>
            </a:r>
            <a:r>
              <a:rPr lang="en-US" sz="2000" dirty="0" smtClean="0"/>
              <a:t>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Maximizes administrative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Maximizes data collected by models/ programs.</a:t>
            </a:r>
          </a:p>
          <a:p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392747" y="5715000"/>
            <a:ext cx="84464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Sources: Adapted from Friedman Results Based Accountability (RBA) framework with extended definitions developed from concepts of the Pew  Data Initiative Expert Advisory Group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Criteria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0" y="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OMB #: 0970-0356 </a:t>
            </a:r>
            <a:endParaRPr lang="en-US" sz="1000" i="1" dirty="0"/>
          </a:p>
          <a:p>
            <a:r>
              <a:rPr lang="en-US" sz="1000" dirty="0"/>
              <a:t>EXPIRATION:  </a:t>
            </a:r>
            <a:r>
              <a:rPr lang="en-US" sz="1000" dirty="0" smtClean="0"/>
              <a:t>xx/xx/</a:t>
            </a:r>
            <a:r>
              <a:rPr lang="en-US" sz="1000" dirty="0" err="1" smtClean="0"/>
              <a:t>xxxx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839822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721</Words>
  <Application>Microsoft Office PowerPoint</Application>
  <PresentationFormat>On-screen Show (4:3)</PresentationFormat>
  <Paragraphs>142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Pew HV Data Initiative Indicators</vt:lpstr>
      <vt:lpstr>Pew HV Data Initiative Indicators</vt:lpstr>
      <vt:lpstr>PowerPoint Presentation</vt:lpstr>
    </vt:vector>
  </TitlesOfParts>
  <Company>DHHS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</dc:creator>
  <cp:lastModifiedBy>Molly</cp:lastModifiedBy>
  <cp:revision>9</cp:revision>
  <dcterms:created xsi:type="dcterms:W3CDTF">2014-12-17T21:32:32Z</dcterms:created>
  <dcterms:modified xsi:type="dcterms:W3CDTF">2014-12-19T14:46:32Z</dcterms:modified>
</cp:coreProperties>
</file>