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 id="2147483712" r:id="rId7"/>
  </p:sldMasterIdLst>
  <p:notesMasterIdLst>
    <p:notesMasterId r:id="rId36"/>
  </p:notesMasterIdLst>
  <p:handoutMasterIdLst>
    <p:handoutMasterId r:id="rId37"/>
  </p:handoutMasterIdLst>
  <p:sldIdLst>
    <p:sldId id="257" r:id="rId8"/>
    <p:sldId id="316" r:id="rId9"/>
    <p:sldId id="260" r:id="rId10"/>
    <p:sldId id="259" r:id="rId11"/>
    <p:sldId id="309" r:id="rId12"/>
    <p:sldId id="292" r:id="rId13"/>
    <p:sldId id="288" r:id="rId14"/>
    <p:sldId id="261" r:id="rId15"/>
    <p:sldId id="289" r:id="rId16"/>
    <p:sldId id="315" r:id="rId17"/>
    <p:sldId id="287" r:id="rId18"/>
    <p:sldId id="282" r:id="rId19"/>
    <p:sldId id="283" r:id="rId20"/>
    <p:sldId id="313" r:id="rId21"/>
    <p:sldId id="314" r:id="rId22"/>
    <p:sldId id="277" r:id="rId23"/>
    <p:sldId id="275" r:id="rId24"/>
    <p:sldId id="276" r:id="rId25"/>
    <p:sldId id="306" r:id="rId26"/>
    <p:sldId id="291" r:id="rId27"/>
    <p:sldId id="317" r:id="rId28"/>
    <p:sldId id="319" r:id="rId29"/>
    <p:sldId id="327" r:id="rId30"/>
    <p:sldId id="328" r:id="rId31"/>
    <p:sldId id="323" r:id="rId32"/>
    <p:sldId id="324" r:id="rId33"/>
    <p:sldId id="325" r:id="rId34"/>
    <p:sldId id="326" r:id="rId3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ger Knox" initials="" lastIdx="16" clrIdx="0"/>
  <p:cmAuthor id="7" name="Naomi Goldstein" initials="NCG" lastIdx="2" clrIdx="7"/>
  <p:cmAuthor id="1" name="Ginger" initials="G" lastIdx="32" clrIdx="1"/>
  <p:cmAuthor id="8" name="Katie Egan" initials="KE" lastIdx="1" clrIdx="8"/>
  <p:cmAuthor id="2" name="Rebecca Hughes" initials="RH" lastIdx="16" clrIdx="2"/>
  <p:cmAuthor id="3" name="Ginger Knox" initials="GK" lastIdx="3" clrIdx="3"/>
  <p:cmAuthor id="4" name="Anna Solmeyer" initials="ARS" lastIdx="27" clrIdx="4"/>
  <p:cmAuthor id="5" name="Samantha Illangasekare" initials="SI" lastIdx="0" clrIdx="5"/>
  <p:cmAuthor id="6" name="Seth F. Chamberlain" initials="SFC" lastIdx="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50"/>
    <a:srgbClr val="006666"/>
    <a:srgbClr val="008080"/>
    <a:srgbClr val="FF9933"/>
    <a:srgbClr val="070D13"/>
    <a:srgbClr val="33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59147" autoAdjust="0"/>
  </p:normalViewPr>
  <p:slideViewPr>
    <p:cSldViewPr>
      <p:cViewPr varScale="1">
        <p:scale>
          <a:sx n="42" d="100"/>
          <a:sy n="42" d="100"/>
        </p:scale>
        <p:origin x="-2190" y="-96"/>
      </p:cViewPr>
      <p:guideLst>
        <p:guide orient="horz" pos="2160"/>
        <p:guide pos="2880"/>
      </p:guideLst>
    </p:cSldViewPr>
  </p:slideViewPr>
  <p:outlineViewPr>
    <p:cViewPr>
      <p:scale>
        <a:sx n="33" d="100"/>
        <a:sy n="33" d="100"/>
      </p:scale>
      <p:origin x="0" y="38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Program</c:v>
                </c:pt>
              </c:strCache>
            </c:strRef>
          </c:tx>
          <c:invertIfNegative val="0"/>
          <c:dLbls>
            <c:showLegendKey val="0"/>
            <c:showVal val="1"/>
            <c:showCatName val="0"/>
            <c:showSerName val="0"/>
            <c:showPercent val="0"/>
            <c:showBubbleSize val="0"/>
            <c:showLeaderLines val="0"/>
          </c:dLbls>
          <c:cat>
            <c:strRef>
              <c:f>Sheet1!$A$2:$A$4</c:f>
              <c:strCache>
                <c:ptCount val="3"/>
                <c:pt idx="0">
                  <c:v>Method 1</c:v>
                </c:pt>
                <c:pt idx="1">
                  <c:v>Method 2</c:v>
                </c:pt>
                <c:pt idx="2">
                  <c:v>Method 3</c:v>
                </c:pt>
              </c:strCache>
            </c:strRef>
          </c:cat>
          <c:val>
            <c:numRef>
              <c:f>Sheet1!$B$2:$B$4</c:f>
              <c:numCache>
                <c:formatCode>General</c:formatCode>
                <c:ptCount val="3"/>
                <c:pt idx="0">
                  <c:v>40</c:v>
                </c:pt>
                <c:pt idx="1">
                  <c:v>60</c:v>
                </c:pt>
                <c:pt idx="2">
                  <c:v>80</c:v>
                </c:pt>
              </c:numCache>
            </c:numRef>
          </c:val>
        </c:ser>
        <c:ser>
          <c:idx val="1"/>
          <c:order val="1"/>
          <c:tx>
            <c:strRef>
              <c:f>Sheet1!$C$1</c:f>
              <c:strCache>
                <c:ptCount val="1"/>
                <c:pt idx="0">
                  <c:v>Comparison</c:v>
                </c:pt>
              </c:strCache>
            </c:strRef>
          </c:tx>
          <c:invertIfNegative val="0"/>
          <c:dLbls>
            <c:showLegendKey val="0"/>
            <c:showVal val="1"/>
            <c:showCatName val="0"/>
            <c:showSerName val="0"/>
            <c:showPercent val="0"/>
            <c:showBubbleSize val="0"/>
            <c:showLeaderLines val="0"/>
          </c:dLbls>
          <c:cat>
            <c:strRef>
              <c:f>Sheet1!$A$2:$A$4</c:f>
              <c:strCache>
                <c:ptCount val="3"/>
                <c:pt idx="0">
                  <c:v>Method 1</c:v>
                </c:pt>
                <c:pt idx="1">
                  <c:v>Method 2</c:v>
                </c:pt>
                <c:pt idx="2">
                  <c:v>Method 3</c:v>
                </c:pt>
              </c:strCache>
            </c:strRef>
          </c:cat>
          <c:val>
            <c:numRef>
              <c:f>Sheet1!$C$2:$C$4</c:f>
              <c:numCache>
                <c:formatCode>General</c:formatCode>
                <c:ptCount val="3"/>
                <c:pt idx="0">
                  <c:v>20</c:v>
                </c:pt>
                <c:pt idx="1">
                  <c:v>50</c:v>
                </c:pt>
                <c:pt idx="2">
                  <c:v>80</c:v>
                </c:pt>
              </c:numCache>
            </c:numRef>
          </c:val>
        </c:ser>
        <c:dLbls>
          <c:showLegendKey val="0"/>
          <c:showVal val="0"/>
          <c:showCatName val="0"/>
          <c:showSerName val="0"/>
          <c:showPercent val="0"/>
          <c:showBubbleSize val="0"/>
        </c:dLbls>
        <c:gapWidth val="150"/>
        <c:axId val="25619072"/>
        <c:axId val="27394432"/>
      </c:barChart>
      <c:catAx>
        <c:axId val="25619072"/>
        <c:scaling>
          <c:orientation val="minMax"/>
        </c:scaling>
        <c:delete val="0"/>
        <c:axPos val="b"/>
        <c:majorTickMark val="out"/>
        <c:minorTickMark val="none"/>
        <c:tickLblPos val="nextTo"/>
        <c:crossAx val="27394432"/>
        <c:crosses val="autoZero"/>
        <c:auto val="1"/>
        <c:lblAlgn val="ctr"/>
        <c:lblOffset val="100"/>
        <c:noMultiLvlLbl val="0"/>
      </c:catAx>
      <c:valAx>
        <c:axId val="27394432"/>
        <c:scaling>
          <c:orientation val="minMax"/>
        </c:scaling>
        <c:delete val="0"/>
        <c:axPos val="l"/>
        <c:title>
          <c:tx>
            <c:rich>
              <a:bodyPr rot="-5400000" vert="horz"/>
              <a:lstStyle/>
              <a:p>
                <a:pPr>
                  <a:defRPr/>
                </a:pPr>
                <a:r>
                  <a:rPr lang="en-US"/>
                  <a:t>Percent employed</a:t>
                </a:r>
              </a:p>
            </c:rich>
          </c:tx>
          <c:layout/>
          <c:overlay val="0"/>
        </c:title>
        <c:numFmt formatCode="General" sourceLinked="1"/>
        <c:majorTickMark val="out"/>
        <c:minorTickMark val="none"/>
        <c:tickLblPos val="nextTo"/>
        <c:crossAx val="25619072"/>
        <c:crosses val="autoZero"/>
        <c:crossBetween val="between"/>
        <c:majorUnit val="20"/>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6E900C8F-78C9-4912-9AA9-868824254374}" type="datetimeFigureOut">
              <a:rPr lang="en-US" smtClean="0"/>
              <a:t>5/22/2015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167B6BFF-3D34-4745-AA50-24855CB6D338}" type="slidenum">
              <a:rPr lang="en-US" smtClean="0"/>
              <a:t>‹#›</a:t>
            </a:fld>
            <a:endParaRPr lang="en-US"/>
          </a:p>
        </p:txBody>
      </p:sp>
    </p:spTree>
    <p:extLst>
      <p:ext uri="{BB962C8B-B14F-4D97-AF65-F5344CB8AC3E}">
        <p14:creationId xmlns:p14="http://schemas.microsoft.com/office/powerpoint/2010/main" val="711885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52B4B16-4D7D-4CA4-81DA-BA3CD14630D1}" type="datetimeFigureOut">
              <a:rPr lang="en-US"/>
              <a:pPr>
                <a:defRPr/>
              </a:pPr>
              <a:t>5/22/2015</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09A4D33-B844-4F44-859A-8E6580A84A2C}" type="slidenum">
              <a:rPr lang="en-US"/>
              <a:pPr>
                <a:defRPr/>
              </a:pPr>
              <a:t>‹#›</a:t>
            </a:fld>
            <a:endParaRPr lang="en-US"/>
          </a:p>
        </p:txBody>
      </p:sp>
    </p:spTree>
    <p:extLst>
      <p:ext uri="{BB962C8B-B14F-4D97-AF65-F5344CB8AC3E}">
        <p14:creationId xmlns:p14="http://schemas.microsoft.com/office/powerpoint/2010/main" val="4018490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C84F9-1C49-4A02-9E5E-B18F0A5D9E06}"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8600" indent="-228600">
              <a:spcBef>
                <a:spcPct val="0"/>
              </a:spcBef>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D8094-9BC3-45E9-AE99-26FB92493233}"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Char char="•"/>
            </a:pPr>
            <a:endParaRPr lang="en-US" dirty="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0209A9-CE3C-4496-BA5B-DC5D7FBCCE2D}"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endParaRPr lang="en-US" dirty="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77C78F-D5D5-4F18-A9CE-B1C008871C0F}"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628650" lvl="1" indent="-171450">
              <a:spcBef>
                <a:spcPct val="0"/>
              </a:spcBef>
              <a:buFontTx/>
              <a:buChar char="•"/>
            </a:pPr>
            <a:endParaRPr lang="en-US" dirty="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F335EB-473F-4EA6-9AC3-5FF8373BE0AF}"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buFont typeface="Arial" panose="020B0604020202020204" pitchFamily="34" charset="0"/>
              <a:buNone/>
              <a:defRPr/>
            </a:pPr>
            <a:endParaRPr lang="en-US" dirty="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F93FC5-E637-4274-8AEC-4B1897822DE2}"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buFont typeface="Arial" panose="020B0604020202020204" pitchFamily="34" charset="0"/>
              <a:buNone/>
              <a:defRPr/>
            </a:pPr>
            <a:endParaRPr lang="en-US" dirty="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AAEF8-569A-4365-BCBA-4172BA5032CC}"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628650" lvl="1" indent="-171450">
              <a:spcBef>
                <a:spcPct val="0"/>
              </a:spcBef>
              <a:buFontTx/>
              <a:buChar char="•"/>
            </a:pPr>
            <a:endParaRPr lang="en-US" dirty="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7C5101-FA6A-4A92-A165-C33528FDC33A}"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baseline="0"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EFA16E-524A-42A1-A1BB-8E57E2A88A8C}"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endParaRPr lang="en-US" dirty="0"/>
          </a:p>
        </p:txBody>
      </p:sp>
      <p:sp>
        <p:nvSpPr>
          <p:cNvPr id="4" name="Slide Number Placeholder 3"/>
          <p:cNvSpPr>
            <a:spLocks noGrp="1"/>
          </p:cNvSpPr>
          <p:nvPr>
            <p:ph type="sldNum" sz="quarter" idx="10"/>
          </p:nvPr>
        </p:nvSpPr>
        <p:spPr/>
        <p:txBody>
          <a:bodyPr/>
          <a:lstStyle/>
          <a:p>
            <a:fld id="{C78A1696-21A9-4BC7-BF7A-FBECEBACC803}"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17600" y="465138"/>
            <a:ext cx="4646613" cy="3486150"/>
          </a:xfrm>
          <a:ln/>
        </p:spPr>
      </p:sp>
      <p:sp>
        <p:nvSpPr>
          <p:cNvPr id="60419" name="Notes Placeholder 2"/>
          <p:cNvSpPr>
            <a:spLocks noGrp="1"/>
          </p:cNvSpPr>
          <p:nvPr>
            <p:ph type="body" idx="1"/>
          </p:nvPr>
        </p:nvSpPr>
        <p:spPr>
          <a:xfrm>
            <a:off x="688487" y="4106223"/>
            <a:ext cx="5504842" cy="5035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22363" indent="-277831" eaLnBrk="0" hangingPunct="0">
              <a:spcBef>
                <a:spcPct val="30000"/>
              </a:spcBef>
              <a:defRPr sz="1200">
                <a:solidFill>
                  <a:schemeClr val="tx1"/>
                </a:solidFill>
                <a:latin typeface="Arial" pitchFamily="34" charset="0"/>
                <a:cs typeface="Arial" pitchFamily="34" charset="0"/>
              </a:defRPr>
            </a:lvl2pPr>
            <a:lvl3pPr marL="1111328" indent="-222265" eaLnBrk="0" hangingPunct="0">
              <a:spcBef>
                <a:spcPct val="30000"/>
              </a:spcBef>
              <a:defRPr sz="1200">
                <a:solidFill>
                  <a:schemeClr val="tx1"/>
                </a:solidFill>
                <a:latin typeface="Arial" pitchFamily="34" charset="0"/>
                <a:cs typeface="Arial" pitchFamily="34" charset="0"/>
              </a:defRPr>
            </a:lvl3pPr>
            <a:lvl4pPr marL="1555858" indent="-222265" eaLnBrk="0" hangingPunct="0">
              <a:spcBef>
                <a:spcPct val="30000"/>
              </a:spcBef>
              <a:defRPr sz="1200">
                <a:solidFill>
                  <a:schemeClr val="tx1"/>
                </a:solidFill>
                <a:latin typeface="Arial" pitchFamily="34" charset="0"/>
                <a:cs typeface="Arial" pitchFamily="34" charset="0"/>
              </a:defRPr>
            </a:lvl4pPr>
            <a:lvl5pPr marL="2000390" indent="-222265" eaLnBrk="0" hangingPunct="0">
              <a:spcBef>
                <a:spcPct val="30000"/>
              </a:spcBef>
              <a:defRPr sz="1200">
                <a:solidFill>
                  <a:schemeClr val="tx1"/>
                </a:solidFill>
                <a:latin typeface="Arial" pitchFamily="34" charset="0"/>
                <a:cs typeface="Arial" pitchFamily="34" charset="0"/>
              </a:defRPr>
            </a:lvl5pPr>
            <a:lvl6pPr marL="2444921" indent="-222265" eaLnBrk="0" fontAlgn="base" hangingPunct="0">
              <a:spcBef>
                <a:spcPct val="30000"/>
              </a:spcBef>
              <a:spcAft>
                <a:spcPct val="0"/>
              </a:spcAft>
              <a:defRPr sz="1200">
                <a:solidFill>
                  <a:schemeClr val="tx1"/>
                </a:solidFill>
                <a:latin typeface="Arial" pitchFamily="34" charset="0"/>
                <a:cs typeface="Arial" pitchFamily="34" charset="0"/>
              </a:defRPr>
            </a:lvl6pPr>
            <a:lvl7pPr marL="2889453" indent="-222265" eaLnBrk="0" fontAlgn="base" hangingPunct="0">
              <a:spcBef>
                <a:spcPct val="30000"/>
              </a:spcBef>
              <a:spcAft>
                <a:spcPct val="0"/>
              </a:spcAft>
              <a:defRPr sz="1200">
                <a:solidFill>
                  <a:schemeClr val="tx1"/>
                </a:solidFill>
                <a:latin typeface="Arial" pitchFamily="34" charset="0"/>
                <a:cs typeface="Arial" pitchFamily="34" charset="0"/>
              </a:defRPr>
            </a:lvl7pPr>
            <a:lvl8pPr marL="3333983" indent="-222265" eaLnBrk="0" fontAlgn="base" hangingPunct="0">
              <a:spcBef>
                <a:spcPct val="30000"/>
              </a:spcBef>
              <a:spcAft>
                <a:spcPct val="0"/>
              </a:spcAft>
              <a:defRPr sz="1200">
                <a:solidFill>
                  <a:schemeClr val="tx1"/>
                </a:solidFill>
                <a:latin typeface="Arial" pitchFamily="34" charset="0"/>
                <a:cs typeface="Arial" pitchFamily="34" charset="0"/>
              </a:defRPr>
            </a:lvl8pPr>
            <a:lvl9pPr marL="3778515" indent="-2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8048CAA-4634-48F2-AEEB-7D86D7536C19}" type="slidenum">
              <a:rPr lang="en-US" altLang="en-US" smtClean="0">
                <a:solidFill>
                  <a:srgbClr val="000000"/>
                </a:solidFill>
              </a:rPr>
              <a:pPr eaLnBrk="1" hangingPunct="1">
                <a:spcBef>
                  <a:spcPct val="0"/>
                </a:spcBef>
              </a:pPr>
              <a:t>28</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3E96FB-1472-4EDE-839C-652C97CB9D2B}" type="slidenum">
              <a:rPr lang="en-GB" altLang="en-US">
                <a:latin typeface="Arial" charset="0"/>
                <a:cs typeface="Arial" charset="0"/>
              </a:rPr>
              <a:pPr fontAlgn="base">
                <a:spcBef>
                  <a:spcPct val="0"/>
                </a:spcBef>
                <a:spcAft>
                  <a:spcPct val="0"/>
                </a:spcAft>
              </a:pPr>
              <a:t>3</a:t>
            </a:fld>
            <a:endParaRPr lang="en-GB" alt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628650" lvl="1" indent="-171450">
              <a:spcBef>
                <a:spcPct val="0"/>
              </a:spcBef>
              <a:buFontTx/>
              <a:buChar char="•"/>
            </a:pPr>
            <a:endParaRPr lang="en-US"/>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1F20B5-CD51-4C1E-8DD4-9AC2D127F4EA}"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22363" indent="-277831" eaLnBrk="0" hangingPunct="0">
              <a:spcBef>
                <a:spcPct val="30000"/>
              </a:spcBef>
              <a:defRPr sz="1200">
                <a:solidFill>
                  <a:schemeClr val="tx1"/>
                </a:solidFill>
                <a:latin typeface="Arial" pitchFamily="34" charset="0"/>
                <a:cs typeface="Arial" pitchFamily="34" charset="0"/>
              </a:defRPr>
            </a:lvl2pPr>
            <a:lvl3pPr marL="1111328" indent="-222265" eaLnBrk="0" hangingPunct="0">
              <a:spcBef>
                <a:spcPct val="30000"/>
              </a:spcBef>
              <a:defRPr sz="1200">
                <a:solidFill>
                  <a:schemeClr val="tx1"/>
                </a:solidFill>
                <a:latin typeface="Arial" pitchFamily="34" charset="0"/>
                <a:cs typeface="Arial" pitchFamily="34" charset="0"/>
              </a:defRPr>
            </a:lvl3pPr>
            <a:lvl4pPr marL="1555858" indent="-222265" eaLnBrk="0" hangingPunct="0">
              <a:spcBef>
                <a:spcPct val="30000"/>
              </a:spcBef>
              <a:defRPr sz="1200">
                <a:solidFill>
                  <a:schemeClr val="tx1"/>
                </a:solidFill>
                <a:latin typeface="Arial" pitchFamily="34" charset="0"/>
                <a:cs typeface="Arial" pitchFamily="34" charset="0"/>
              </a:defRPr>
            </a:lvl4pPr>
            <a:lvl5pPr marL="2000390" indent="-222265" eaLnBrk="0" hangingPunct="0">
              <a:spcBef>
                <a:spcPct val="30000"/>
              </a:spcBef>
              <a:defRPr sz="1200">
                <a:solidFill>
                  <a:schemeClr val="tx1"/>
                </a:solidFill>
                <a:latin typeface="Arial" pitchFamily="34" charset="0"/>
                <a:cs typeface="Arial" pitchFamily="34" charset="0"/>
              </a:defRPr>
            </a:lvl5pPr>
            <a:lvl6pPr marL="2444921" indent="-222265" eaLnBrk="0" fontAlgn="base" hangingPunct="0">
              <a:spcBef>
                <a:spcPct val="30000"/>
              </a:spcBef>
              <a:spcAft>
                <a:spcPct val="0"/>
              </a:spcAft>
              <a:defRPr sz="1200">
                <a:solidFill>
                  <a:schemeClr val="tx1"/>
                </a:solidFill>
                <a:latin typeface="Arial" pitchFamily="34" charset="0"/>
                <a:cs typeface="Arial" pitchFamily="34" charset="0"/>
              </a:defRPr>
            </a:lvl6pPr>
            <a:lvl7pPr marL="2889453" indent="-222265" eaLnBrk="0" fontAlgn="base" hangingPunct="0">
              <a:spcBef>
                <a:spcPct val="30000"/>
              </a:spcBef>
              <a:spcAft>
                <a:spcPct val="0"/>
              </a:spcAft>
              <a:defRPr sz="1200">
                <a:solidFill>
                  <a:schemeClr val="tx1"/>
                </a:solidFill>
                <a:latin typeface="Arial" pitchFamily="34" charset="0"/>
                <a:cs typeface="Arial" pitchFamily="34" charset="0"/>
              </a:defRPr>
            </a:lvl7pPr>
            <a:lvl8pPr marL="3333983" indent="-222265" eaLnBrk="0" fontAlgn="base" hangingPunct="0">
              <a:spcBef>
                <a:spcPct val="30000"/>
              </a:spcBef>
              <a:spcAft>
                <a:spcPct val="0"/>
              </a:spcAft>
              <a:defRPr sz="1200">
                <a:solidFill>
                  <a:schemeClr val="tx1"/>
                </a:solidFill>
                <a:latin typeface="Arial" pitchFamily="34" charset="0"/>
                <a:cs typeface="Arial" pitchFamily="34" charset="0"/>
              </a:defRPr>
            </a:lvl8pPr>
            <a:lvl9pPr marL="3778515" indent="-2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1D8CC0A-A577-4BF3-9676-2E0BB08F94FF}"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9A4D33-B844-4F44-859A-8E6580A84A2C}" type="slidenum">
              <a:rPr lang="en-US" smtClean="0"/>
              <a:pPr>
                <a:defRPr/>
              </a:pPr>
              <a:t>6</a:t>
            </a:fld>
            <a:endParaRPr lang="en-US"/>
          </a:p>
        </p:txBody>
      </p:sp>
    </p:spTree>
    <p:extLst>
      <p:ext uri="{BB962C8B-B14F-4D97-AF65-F5344CB8AC3E}">
        <p14:creationId xmlns:p14="http://schemas.microsoft.com/office/powerpoint/2010/main" val="109107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28650" lvl="1" indent="-171450">
              <a:spcBef>
                <a:spcPct val="0"/>
              </a:spcBef>
            </a:pPr>
            <a:endParaRPr lang="en-US"/>
          </a:p>
        </p:txBody>
      </p:sp>
      <p:sp>
        <p:nvSpPr>
          <p:cNvPr id="63492" name="Slide Number Placeholder 3"/>
          <p:cNvSpPr txBox="1">
            <a:spLocks noGrp="1"/>
          </p:cNvSpPr>
          <p:nvPr/>
        </p:nvSpPr>
        <p:spPr bwMode="auto">
          <a:xfrm>
            <a:off x="3898102" y="8829967"/>
            <a:ext cx="2982119" cy="464820"/>
          </a:xfrm>
          <a:prstGeom prst="rect">
            <a:avLst/>
          </a:prstGeom>
          <a:noFill/>
          <a:ln w="9525">
            <a:noFill/>
            <a:miter lim="800000"/>
            <a:headEnd/>
            <a:tailEnd/>
          </a:ln>
        </p:spPr>
        <p:txBody>
          <a:bodyPr anchor="b"/>
          <a:lstStyle/>
          <a:p>
            <a:pPr algn="r"/>
            <a:fld id="{4E6D28AC-1163-464A-8842-87A02D5499ED}"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US" altLang="en-US"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FE4F12-C7F5-4E6A-BA6E-EDACF74841C5}" type="slidenum">
              <a:rPr lang="en-GB" altLang="en-US">
                <a:latin typeface="Arial" charset="0"/>
                <a:cs typeface="Arial" charset="0"/>
              </a:rPr>
              <a:pPr fontAlgn="base">
                <a:spcBef>
                  <a:spcPct val="0"/>
                </a:spcBef>
                <a:spcAft>
                  <a:spcPct val="0"/>
                </a:spcAft>
              </a:pPr>
              <a:t>8</a:t>
            </a:fld>
            <a:endParaRPr lang="en-GB" alt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9A4D33-B844-4F44-859A-8E6580A84A2C}" type="slidenum">
              <a:rPr lang="en-US" smtClean="0"/>
              <a:pPr>
                <a:defRPr/>
              </a:pPr>
              <a:t>9</a:t>
            </a:fld>
            <a:endParaRPr lang="en-US"/>
          </a:p>
        </p:txBody>
      </p:sp>
    </p:spTree>
    <p:extLst>
      <p:ext uri="{BB962C8B-B14F-4D97-AF65-F5344CB8AC3E}">
        <p14:creationId xmlns:p14="http://schemas.microsoft.com/office/powerpoint/2010/main" val="222450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33304B-59C4-4924-AE8A-78EDC05C63C4}"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401726-361F-4F06-B5B0-CC1E7E283B4D}"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B019C-157C-4689-9BEE-D63D6C1287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185150-D6B8-42C8-8F0E-31D98FA49632}" type="datetime1">
              <a:rPr lang="en-US" smtClean="0"/>
              <a:t>5/22/2015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F89431AD-34CE-4E5E-A9AE-BDBFCF804D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2907A2-E26E-4931-8456-730759E14E44}"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BACC20A5-AA22-430A-B3B4-8746E15B52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C15E66-27AB-48CA-8D47-D697B8BFA61D}"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DD20A04-3FEB-4B21-9A90-A38F402DE69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212779-1F02-49B9-A1D9-322116B6557F}"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A907EAF8-AA0A-4076-9FE7-6881BC4E9FA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722AE34-5C01-4272-BC8C-BC5E431D1CCB}" type="datetime1">
              <a:rPr lang="en-US" smtClean="0"/>
              <a:t>5/22/2015</a:t>
            </a:fld>
            <a:endParaRPr lang="en-US"/>
          </a:p>
        </p:txBody>
      </p:sp>
      <p:sp>
        <p:nvSpPr>
          <p:cNvPr id="4" name="Footer Placeholder 3"/>
          <p:cNvSpPr>
            <a:spLocks noGrp="1"/>
          </p:cNvSpPr>
          <p:nvPr>
            <p:ph type="ftr" sz="quarter" idx="11"/>
          </p:nvPr>
        </p:nvSpPr>
        <p:spPr/>
        <p:txBody>
          <a:bodyPr/>
          <a:lstStyle/>
          <a:p>
            <a:pPr>
              <a:defRPr/>
            </a:pPr>
            <a:r>
              <a:rPr lang="en-US" smtClean="0"/>
              <a:t>OMB # 0970-0356 Expiration Date: 03/31/2018</a:t>
            </a:r>
            <a:endParaRPr lang="en-US"/>
          </a:p>
        </p:txBody>
      </p:sp>
      <p:sp>
        <p:nvSpPr>
          <p:cNvPr id="5" name="Slide Number Placeholder 4"/>
          <p:cNvSpPr>
            <a:spLocks noGrp="1"/>
          </p:cNvSpPr>
          <p:nvPr>
            <p:ph type="sldNum" sz="quarter" idx="12"/>
          </p:nvPr>
        </p:nvSpPr>
        <p:spPr/>
        <p:txBody>
          <a:bodyPr/>
          <a:lstStyle/>
          <a:p>
            <a:pPr>
              <a:defRPr/>
            </a:pPr>
            <a:fld id="{AAF599DC-D8EE-40CB-B121-E1ECEF2C4586}" type="slidenum">
              <a:rPr lang="en-US" smtClean="0"/>
              <a:pPr>
                <a:defRPr/>
              </a:pPr>
              <a:t>‹#›</a:t>
            </a:fld>
            <a:endParaRPr lang="en-US"/>
          </a:p>
        </p:txBody>
      </p:sp>
    </p:spTree>
    <p:extLst>
      <p:ext uri="{BB962C8B-B14F-4D97-AF65-F5344CB8AC3E}">
        <p14:creationId xmlns:p14="http://schemas.microsoft.com/office/powerpoint/2010/main" val="499193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0CB36-23AB-4850-AF6E-AC85EA9DEB73}"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7291F5A6-7C67-43E2-958B-733255696D3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977805-574D-44BC-9B25-155DD430DC6F}"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60E90C4E-DCE6-40D5-9568-A9AA8980C1A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0E5F72-A304-4274-8EFB-88F2B95F915F}"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7FC85F2-11C3-4173-8A9E-C77A166C3B3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76B964-634C-4A14-8581-6F87E2046CE2}" type="datetime1">
              <a:rPr lang="en-US" smtClean="0"/>
              <a:t>5/22/2015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524D7BD1-96B4-4970-9138-86FD48D2753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067BDA-E555-40A3-AF65-A21D74496B4C}" type="datetime1">
              <a:rPr lang="en-US" smtClean="0"/>
              <a:t>5/22/2015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49E2C778-20B1-4A58-A2B6-19226FD64D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2C24E-EA54-4012-B317-07FE7C9AA4F4}"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57359DDF-0319-485E-8E23-7ABFF9EC60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A98828-0C60-4345-8424-112716C00F70}" type="datetime1">
              <a:rPr lang="en-US" smtClean="0"/>
              <a:t>5/22/2015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B1FC50B9-F33B-43CF-A382-615BC7A18C5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441863-6B76-4950-892D-85CBD5EA652E}" type="datetime1">
              <a:rPr lang="en-US" smtClean="0"/>
              <a:t>5/22/2015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7CCB9DF2-CE1B-4D65-B896-52DCFCE20B3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B57C8E-4219-4958-BD8E-7F1E74D2E408}" type="datetime1">
              <a:rPr lang="en-US" smtClean="0"/>
              <a:t>5/22/2015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FCFD6288-B6E0-405A-945C-38779FE36FD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554FB2-7725-4E2D-845A-DE7D8E2747DB}" type="datetime1">
              <a:rPr lang="en-US" smtClean="0"/>
              <a:t>5/22/2015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F1CD22E7-AC89-48D2-8BF8-C5D023242B7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777A7C-2DF3-4F5C-ADEC-D77E7298C0E7}"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544EFA4-CD92-4133-AD1F-7E23AF3D092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175329-CBC6-47EF-B01E-AF64E2107DC3}"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368873EB-A8E7-4A15-9BAC-6A4A12C5EB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E5F95-268A-46D0-BFBE-8B5CA9796883}" type="datetime1">
              <a:rPr lang="en-US" smtClean="0"/>
              <a:t>5/22/2015</a:t>
            </a:fld>
            <a:endParaRPr lang="en-US"/>
          </a:p>
        </p:txBody>
      </p:sp>
      <p:sp>
        <p:nvSpPr>
          <p:cNvPr id="5" name="Footer Placeholder 4"/>
          <p:cNvSpPr>
            <a:spLocks noGrp="1"/>
          </p:cNvSpPr>
          <p:nvPr>
            <p:ph type="ftr" sz="quarter" idx="11"/>
          </p:nvPr>
        </p:nvSpPr>
        <p:spPr/>
        <p:txBody>
          <a:bodyPr/>
          <a:lstStyle/>
          <a:p>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6596289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BBFF6-B52D-4E6E-AA15-49FD7B9BB728}" type="datetime1">
              <a:rPr lang="en-US" smtClean="0"/>
              <a:t>5/22/2015</a:t>
            </a:fld>
            <a:endParaRPr lang="en-US"/>
          </a:p>
        </p:txBody>
      </p:sp>
      <p:sp>
        <p:nvSpPr>
          <p:cNvPr id="5" name="Footer Placeholder 4"/>
          <p:cNvSpPr>
            <a:spLocks noGrp="1"/>
          </p:cNvSpPr>
          <p:nvPr>
            <p:ph type="ftr" sz="quarter" idx="11"/>
          </p:nvPr>
        </p:nvSpPr>
        <p:spPr/>
        <p:txBody>
          <a:bodyPr/>
          <a:lstStyle/>
          <a:p>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4170331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3A6D7-7445-4666-B59B-D76ED9481E30}" type="datetime1">
              <a:rPr lang="en-US" smtClean="0"/>
              <a:t>5/22/2015</a:t>
            </a:fld>
            <a:endParaRPr lang="en-US"/>
          </a:p>
        </p:txBody>
      </p:sp>
      <p:sp>
        <p:nvSpPr>
          <p:cNvPr id="5" name="Footer Placeholder 4"/>
          <p:cNvSpPr>
            <a:spLocks noGrp="1"/>
          </p:cNvSpPr>
          <p:nvPr>
            <p:ph type="ftr" sz="quarter" idx="11"/>
          </p:nvPr>
        </p:nvSpPr>
        <p:spPr/>
        <p:txBody>
          <a:bodyPr/>
          <a:lstStyle/>
          <a:p>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72095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32707-04BD-40D4-A050-57910479C553}" type="datetime1">
              <a:rPr lang="en-US" smtClean="0"/>
              <a:t>5/22/2015</a:t>
            </a:fld>
            <a:endParaRPr lang="en-US"/>
          </a:p>
        </p:txBody>
      </p:sp>
      <p:sp>
        <p:nvSpPr>
          <p:cNvPr id="6" name="Footer Placeholder 5"/>
          <p:cNvSpPr>
            <a:spLocks noGrp="1"/>
          </p:cNvSpPr>
          <p:nvPr>
            <p:ph type="ftr" sz="quarter" idx="11"/>
          </p:nvPr>
        </p:nvSpPr>
        <p:spPr/>
        <p:txBody>
          <a:bodyPr/>
          <a:lstStyle/>
          <a:p>
            <a:r>
              <a:rPr lang="en-US" smtClean="0"/>
              <a:t>OMB # 0970-0356 Expiration Date: 03/31/2018</a:t>
            </a:r>
            <a:endParaRPr lang="en-US"/>
          </a:p>
        </p:txBody>
      </p:sp>
      <p:sp>
        <p:nvSpPr>
          <p:cNvPr id="7" name="Slide Number Placeholder 6"/>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21660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339695-80C1-4078-AB58-94D8A7326AAC}"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F67B569B-12A2-4F47-8FD4-3D32710E452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F331C-B741-41A2-99BC-DFEDDA63274A}" type="datetime1">
              <a:rPr lang="en-US" smtClean="0"/>
              <a:t>5/22/2015</a:t>
            </a:fld>
            <a:endParaRPr lang="en-US"/>
          </a:p>
        </p:txBody>
      </p:sp>
      <p:sp>
        <p:nvSpPr>
          <p:cNvPr id="8" name="Footer Placeholder 7"/>
          <p:cNvSpPr>
            <a:spLocks noGrp="1"/>
          </p:cNvSpPr>
          <p:nvPr>
            <p:ph type="ftr" sz="quarter" idx="11"/>
          </p:nvPr>
        </p:nvSpPr>
        <p:spPr/>
        <p:txBody>
          <a:bodyPr/>
          <a:lstStyle/>
          <a:p>
            <a:r>
              <a:rPr lang="en-US" smtClean="0"/>
              <a:t>OMB # 0970-0356 Expiration Date: 03/31/2018</a:t>
            </a:r>
            <a:endParaRPr lang="en-US"/>
          </a:p>
        </p:txBody>
      </p:sp>
      <p:sp>
        <p:nvSpPr>
          <p:cNvPr id="9" name="Slide Number Placeholder 8"/>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1624250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8D2F7-71C6-46C6-9210-646B88805649}" type="datetime1">
              <a:rPr lang="en-US" smtClean="0"/>
              <a:t>5/22/2015</a:t>
            </a:fld>
            <a:endParaRPr lang="en-US"/>
          </a:p>
        </p:txBody>
      </p:sp>
      <p:sp>
        <p:nvSpPr>
          <p:cNvPr id="4" name="Footer Placeholder 3"/>
          <p:cNvSpPr>
            <a:spLocks noGrp="1"/>
          </p:cNvSpPr>
          <p:nvPr>
            <p:ph type="ftr" sz="quarter" idx="11"/>
          </p:nvPr>
        </p:nvSpPr>
        <p:spPr/>
        <p:txBody>
          <a:bodyPr/>
          <a:lstStyle/>
          <a:p>
            <a:r>
              <a:rPr lang="en-US" smtClean="0"/>
              <a:t>OMB # 0970-0356 Expiration Date: 03/31/2018</a:t>
            </a:r>
            <a:endParaRPr lang="en-US"/>
          </a:p>
        </p:txBody>
      </p:sp>
      <p:sp>
        <p:nvSpPr>
          <p:cNvPr id="5" name="Slide Number Placeholder 4"/>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3921804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445A6-5866-4C07-B168-EE07877ACB6A}" type="datetime1">
              <a:rPr lang="en-US" smtClean="0"/>
              <a:t>5/22/2015</a:t>
            </a:fld>
            <a:endParaRPr lang="en-US"/>
          </a:p>
        </p:txBody>
      </p:sp>
      <p:sp>
        <p:nvSpPr>
          <p:cNvPr id="3" name="Footer Placeholder 2"/>
          <p:cNvSpPr>
            <a:spLocks noGrp="1"/>
          </p:cNvSpPr>
          <p:nvPr>
            <p:ph type="ftr" sz="quarter" idx="11"/>
          </p:nvPr>
        </p:nvSpPr>
        <p:spPr/>
        <p:txBody>
          <a:bodyPr/>
          <a:lstStyle/>
          <a:p>
            <a:r>
              <a:rPr lang="en-US" smtClean="0"/>
              <a:t>OMB # 0970-0356 Expiration Date: 03/31/2018</a:t>
            </a:r>
            <a:endParaRPr lang="en-US"/>
          </a:p>
        </p:txBody>
      </p:sp>
      <p:sp>
        <p:nvSpPr>
          <p:cNvPr id="4" name="Slide Number Placeholder 3"/>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2815210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5440B-9712-4F09-AED1-EA98770ECAA7}" type="datetime1">
              <a:rPr lang="en-US" smtClean="0"/>
              <a:t>5/22/2015</a:t>
            </a:fld>
            <a:endParaRPr lang="en-US"/>
          </a:p>
        </p:txBody>
      </p:sp>
      <p:sp>
        <p:nvSpPr>
          <p:cNvPr id="6" name="Footer Placeholder 5"/>
          <p:cNvSpPr>
            <a:spLocks noGrp="1"/>
          </p:cNvSpPr>
          <p:nvPr>
            <p:ph type="ftr" sz="quarter" idx="11"/>
          </p:nvPr>
        </p:nvSpPr>
        <p:spPr/>
        <p:txBody>
          <a:bodyPr/>
          <a:lstStyle/>
          <a:p>
            <a:r>
              <a:rPr lang="en-US" smtClean="0"/>
              <a:t>OMB # 0970-0356 Expiration Date: 03/31/2018</a:t>
            </a:r>
            <a:endParaRPr lang="en-US"/>
          </a:p>
        </p:txBody>
      </p:sp>
      <p:sp>
        <p:nvSpPr>
          <p:cNvPr id="7" name="Slide Number Placeholder 6"/>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1350614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4F8B1-7E50-4989-80AC-C6DCB41A754D}" type="datetime1">
              <a:rPr lang="en-US" smtClean="0"/>
              <a:t>5/22/2015</a:t>
            </a:fld>
            <a:endParaRPr lang="en-US"/>
          </a:p>
        </p:txBody>
      </p:sp>
      <p:sp>
        <p:nvSpPr>
          <p:cNvPr id="6" name="Footer Placeholder 5"/>
          <p:cNvSpPr>
            <a:spLocks noGrp="1"/>
          </p:cNvSpPr>
          <p:nvPr>
            <p:ph type="ftr" sz="quarter" idx="11"/>
          </p:nvPr>
        </p:nvSpPr>
        <p:spPr/>
        <p:txBody>
          <a:bodyPr/>
          <a:lstStyle/>
          <a:p>
            <a:r>
              <a:rPr lang="en-US" smtClean="0"/>
              <a:t>OMB # 0970-0356 Expiration Date: 03/31/2018</a:t>
            </a:r>
            <a:endParaRPr lang="en-US"/>
          </a:p>
        </p:txBody>
      </p:sp>
      <p:sp>
        <p:nvSpPr>
          <p:cNvPr id="7" name="Slide Number Placeholder 6"/>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151951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09003-FDE9-4E69-8714-AD2E693B36E5}" type="datetime1">
              <a:rPr lang="en-US" smtClean="0"/>
              <a:t>5/22/2015</a:t>
            </a:fld>
            <a:endParaRPr lang="en-US"/>
          </a:p>
        </p:txBody>
      </p:sp>
      <p:sp>
        <p:nvSpPr>
          <p:cNvPr id="5" name="Footer Placeholder 4"/>
          <p:cNvSpPr>
            <a:spLocks noGrp="1"/>
          </p:cNvSpPr>
          <p:nvPr>
            <p:ph type="ftr" sz="quarter" idx="11"/>
          </p:nvPr>
        </p:nvSpPr>
        <p:spPr/>
        <p:txBody>
          <a:bodyPr/>
          <a:lstStyle/>
          <a:p>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191610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73FC1-A1F4-4DBC-99DC-5DD63C22CF53}" type="datetime1">
              <a:rPr lang="en-US" smtClean="0"/>
              <a:t>5/22/2015</a:t>
            </a:fld>
            <a:endParaRPr lang="en-US"/>
          </a:p>
        </p:txBody>
      </p:sp>
      <p:sp>
        <p:nvSpPr>
          <p:cNvPr id="5" name="Footer Placeholder 4"/>
          <p:cNvSpPr>
            <a:spLocks noGrp="1"/>
          </p:cNvSpPr>
          <p:nvPr>
            <p:ph type="ftr" sz="quarter" idx="11"/>
          </p:nvPr>
        </p:nvSpPr>
        <p:spPr/>
        <p:txBody>
          <a:bodyPr/>
          <a:lstStyle/>
          <a:p>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p>
            <a:fld id="{1059BD81-EC2D-42C4-805F-1305270B6245}" type="slidenum">
              <a:rPr lang="en-US" smtClean="0"/>
              <a:t>‹#›</a:t>
            </a:fld>
            <a:endParaRPr lang="en-US"/>
          </a:p>
        </p:txBody>
      </p:sp>
    </p:spTree>
    <p:extLst>
      <p:ext uri="{BB962C8B-B14F-4D97-AF65-F5344CB8AC3E}">
        <p14:creationId xmlns:p14="http://schemas.microsoft.com/office/powerpoint/2010/main" val="3290902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999A4D-FD5A-483D-BABD-FF3D27159882}"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CCB019C-157C-4689-9BEE-D63D6C128736}"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361478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B0FE7-BD4D-4D56-9B2E-9CDC34161C0E}"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7359DDF-0319-485E-8E23-7ABFF9EC6083}"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829611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A4444-B15E-47E4-9B87-D7D6C185167D}"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67B569B-12A2-4F47-8FD4-3D32710E4528}"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76221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0D61EF-FB7F-4F7A-AC66-D49EFFBFFF68}" type="datetime1">
              <a:rPr lang="en-US" smtClean="0"/>
              <a:t>5/22/2015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DBA9FF4-B279-42B6-AB9F-C618BC5294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FF19B6-027D-498C-BB1B-DBDFB3C19243}"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DBA9FF4-B279-42B6-AB9F-C618BC529482}"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365263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5AC634-A905-4DC8-B4F1-576B169E09A1}" type="datetime1">
              <a:rPr lang="en-US" smtClean="0">
                <a:solidFill>
                  <a:srgbClr val="FFFFFF">
                    <a:tint val="75000"/>
                  </a:srgbClr>
                </a:solidFill>
              </a:rPr>
              <a:t>5/22/2015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19DF2E3-6AF1-4D66-8F3C-E877F80024BA}"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649116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AE2DB8-4AF0-4B87-AA72-C7A4B3F75CB0}" type="datetime1">
              <a:rPr lang="en-US" smtClean="0">
                <a:solidFill>
                  <a:srgbClr val="FFFFFF">
                    <a:tint val="75000"/>
                  </a:srgbClr>
                </a:solidFill>
              </a:rPr>
              <a:t>5/22/2015</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0D83737-7886-4C34-9E9E-552A8A787C3B}"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445774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8B7C44-D153-4A0F-93A5-6E3CA57588BA}" type="datetime1">
              <a:rPr lang="en-US" smtClean="0">
                <a:solidFill>
                  <a:srgbClr val="FFFFFF">
                    <a:tint val="75000"/>
                  </a:srgbClr>
                </a:solidFill>
              </a:rPr>
              <a:t>5/22/2015</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1737BBB6-A84B-46CD-8F31-D28DB78DF642}"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333910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E2A72-46A3-44E9-8D61-12DE74913D54}" type="datetime1">
              <a:rPr lang="en-US" smtClean="0">
                <a:solidFill>
                  <a:srgbClr val="FFFFFF">
                    <a:tint val="75000"/>
                  </a:srgbClr>
                </a:solidFill>
              </a:rPr>
              <a:t>5/22/2015</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6F86523C-BC69-49DF-828E-532543C43658}"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4186860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BED6B0-0382-480B-99EC-3E4CF327C1DA}" type="datetime1">
              <a:rPr lang="en-US" smtClean="0">
                <a:solidFill>
                  <a:srgbClr val="FFFFFF">
                    <a:tint val="75000"/>
                  </a:srgbClr>
                </a:solidFill>
              </a:rPr>
              <a:t>5/22/2015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EA9C1E-ACFA-4657-8F18-DCBAD4506576}"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946491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73D6CE-B519-4759-AD57-D5BD1AE2DA3B}" type="datetime1">
              <a:rPr lang="en-US" smtClean="0">
                <a:solidFill>
                  <a:srgbClr val="FFFFFF">
                    <a:tint val="75000"/>
                  </a:srgbClr>
                </a:solidFill>
              </a:rPr>
              <a:t>5/22/2015</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89431AD-34CE-4E5E-A9AE-BDBFCF804DF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897874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869D6F-8C19-4701-99B5-0B9247BA3C3F}"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ACC20A5-AA22-430A-B3B4-8746E15B5220}"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576827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B3A55-5AAD-419E-B038-39D52505BC3F}"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DD20A04-3FEB-4B21-9A90-A38F402DE694}"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61608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DF27E0-ABB3-4B0A-AA04-AA14C877B7FF}" type="datetime1">
              <a:rPr lang="en-US" smtClean="0"/>
              <a:t>5/22/2015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F19DF2E3-6AF1-4D66-8F3C-E877F80024B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FF1425-EF7A-4903-8921-EE3967501666}" type="datetime1">
              <a:rPr lang="en-US" smtClean="0"/>
              <a:t>5/22/2015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D0D83737-7886-4C34-9E9E-552A8A787C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3990DF-2359-4008-899F-76DE7ACF01D9}" type="datetime1">
              <a:rPr lang="en-US" smtClean="0"/>
              <a:t>5/22/2015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1737BBB6-A84B-46CD-8F31-D28DB78DF6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259DC0-4E3B-4378-B125-A232E2B8B608}" type="datetime1">
              <a:rPr lang="en-US" smtClean="0"/>
              <a:t>5/22/2015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6F86523C-BC69-49DF-828E-532543C436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675664-4807-4525-A601-78AF5092E46C}" type="datetime1">
              <a:rPr lang="en-US" smtClean="0"/>
              <a:t>5/22/2015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OMB # 0970-0356 Expiration Date: 03/31/2018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A6EA9C1E-ACFA-4657-8F18-DCBAD45065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600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6A7180BC-E4B6-47BF-BCF3-77C708E06C93}" type="datetime1">
              <a:rPr lang="en-US" smtClean="0"/>
              <a:t>5/22/2015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r>
              <a:rPr lang="en-US" smtClean="0"/>
              <a:t>OMB # 0970-0356 Expiration Date: 03/31/2018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53794AC3-5C23-4A50-A065-B1A23C1D101F}" type="slidenum">
              <a:rPr lang="en-US" smtClean="0"/>
              <a:pPr>
                <a:defRPr/>
              </a:pPr>
              <a:t>‹#›</a:t>
            </a:fld>
            <a:endParaRPr lang="en-US" dirty="0"/>
          </a:p>
        </p:txBody>
      </p:sp>
      <p:cxnSp>
        <p:nvCxnSpPr>
          <p:cNvPr id="8" name="Straight Connector 7"/>
          <p:cNvCxnSpPr/>
          <p:nvPr userDrawn="1"/>
        </p:nvCxnSpPr>
        <p:spPr>
          <a:xfrm>
            <a:off x="0" y="1143000"/>
            <a:ext cx="89916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8200" y="0"/>
            <a:ext cx="0" cy="129540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pic>
        <p:nvPicPr>
          <p:cNvPr id="1033" name="Picture 11"/>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 y="100463"/>
            <a:ext cx="838200" cy="96809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iming>
    <p:tnLst>
      <p:par>
        <p:cTn id="1" dur="indefinite" restart="never" nodeType="tmRoot"/>
      </p:par>
    </p:tnLst>
  </p:timing>
  <p:hf hdr="0" dt="0"/>
  <p:txStyles>
    <p:titleStyle>
      <a:lvl1pPr algn="l" rtl="0" fontAlgn="base">
        <a:spcBef>
          <a:spcPct val="0"/>
        </a:spcBef>
        <a:spcAft>
          <a:spcPct val="0"/>
        </a:spcAft>
        <a:defRPr sz="3600" kern="1200" cap="all">
          <a:solidFill>
            <a:schemeClr val="bg1"/>
          </a:solidFill>
          <a:latin typeface="+mj-lt"/>
          <a:ea typeface="+mj-ea"/>
          <a:cs typeface="+mj-cs"/>
        </a:defRPr>
      </a:lvl1pPr>
      <a:lvl2pPr algn="l" rtl="0" fontAlgn="base">
        <a:spcBef>
          <a:spcPct val="0"/>
        </a:spcBef>
        <a:spcAft>
          <a:spcPct val="0"/>
        </a:spcAft>
        <a:defRPr sz="3600">
          <a:solidFill>
            <a:schemeClr val="tx1"/>
          </a:solidFill>
          <a:latin typeface="Corbel" pitchFamily="34" charset="0"/>
        </a:defRPr>
      </a:lvl2pPr>
      <a:lvl3pPr algn="l" rtl="0" fontAlgn="base">
        <a:spcBef>
          <a:spcPct val="0"/>
        </a:spcBef>
        <a:spcAft>
          <a:spcPct val="0"/>
        </a:spcAft>
        <a:defRPr sz="3600">
          <a:solidFill>
            <a:schemeClr val="tx1"/>
          </a:solidFill>
          <a:latin typeface="Corbel" pitchFamily="34" charset="0"/>
        </a:defRPr>
      </a:lvl3pPr>
      <a:lvl4pPr algn="l" rtl="0" fontAlgn="base">
        <a:spcBef>
          <a:spcPct val="0"/>
        </a:spcBef>
        <a:spcAft>
          <a:spcPct val="0"/>
        </a:spcAft>
        <a:defRPr sz="3600">
          <a:solidFill>
            <a:schemeClr val="tx1"/>
          </a:solidFill>
          <a:latin typeface="Corbel" pitchFamily="34" charset="0"/>
        </a:defRPr>
      </a:lvl4pPr>
      <a:lvl5pPr algn="l" rtl="0" fontAlgn="base">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lvl1pPr marL="342900" indent="-342900" algn="l" rtl="0" fontAlgn="base">
        <a:spcBef>
          <a:spcPct val="20000"/>
        </a:spcBef>
        <a:spcAft>
          <a:spcPct val="0"/>
        </a:spcAft>
        <a:buFont typeface="Arial" charset="0"/>
        <a:buChar char="•"/>
        <a:defRPr sz="2800" kern="1200">
          <a:solidFill>
            <a:schemeClr val="bg1"/>
          </a:solidFill>
          <a:latin typeface="Calibri Light" panose="020F0302020204030204" pitchFamily="34" charset="0"/>
          <a:ea typeface="+mn-ea"/>
          <a:cs typeface="+mn-cs"/>
        </a:defRPr>
      </a:lvl1pPr>
      <a:lvl2pPr marL="742950" indent="-285750" algn="l" rtl="0" fontAlgn="base">
        <a:spcBef>
          <a:spcPct val="20000"/>
        </a:spcBef>
        <a:spcAft>
          <a:spcPct val="0"/>
        </a:spcAft>
        <a:buFont typeface="Arial" charset="0"/>
        <a:buChar char="–"/>
        <a:defRPr sz="2400" kern="1200">
          <a:solidFill>
            <a:schemeClr val="bg1"/>
          </a:solidFill>
          <a:latin typeface="Calibri Light" panose="020F0302020204030204" pitchFamily="34" charset="0"/>
          <a:ea typeface="+mn-ea"/>
          <a:cs typeface="+mn-cs"/>
        </a:defRPr>
      </a:lvl2pPr>
      <a:lvl3pPr marL="1143000" indent="-228600" algn="l" rtl="0" fontAlgn="base">
        <a:spcBef>
          <a:spcPct val="20000"/>
        </a:spcBef>
        <a:spcAft>
          <a:spcPct val="0"/>
        </a:spcAft>
        <a:buFont typeface="Arial" charset="0"/>
        <a:buChar char="•"/>
        <a:defRPr sz="2000" kern="1200">
          <a:solidFill>
            <a:schemeClr val="bg1"/>
          </a:solidFill>
          <a:latin typeface="Calibri Light" panose="020F0302020204030204" pitchFamily="34" charset="0"/>
          <a:ea typeface="+mn-ea"/>
          <a:cs typeface="+mn-cs"/>
        </a:defRPr>
      </a:lvl3pPr>
      <a:lvl4pPr marL="1600200" indent="-228600" algn="l" rtl="0" fontAlgn="base">
        <a:spcBef>
          <a:spcPct val="20000"/>
        </a:spcBef>
        <a:spcAft>
          <a:spcPct val="0"/>
        </a:spcAft>
        <a:buFont typeface="Arial" charset="0"/>
        <a:buChar char="–"/>
        <a:defRPr kern="1200">
          <a:solidFill>
            <a:schemeClr val="bg1"/>
          </a:solidFill>
          <a:latin typeface="Calibri Light" panose="020F0302020204030204" pitchFamily="34" charset="0"/>
          <a:ea typeface="+mn-ea"/>
          <a:cs typeface="+mn-cs"/>
        </a:defRPr>
      </a:lvl4pPr>
      <a:lvl5pPr marL="2057400" indent="-228600" algn="l" rtl="0" fontAlgn="base">
        <a:spcBef>
          <a:spcPct val="20000"/>
        </a:spcBef>
        <a:spcAft>
          <a:spcPct val="0"/>
        </a:spcAft>
        <a:buFont typeface="Arial" charset="0"/>
        <a:buChar char="»"/>
        <a:defRPr kern="1200">
          <a:solidFill>
            <a:schemeClr val="bg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339" name="Text Placeholder 2"/>
          <p:cNvSpPr>
            <a:spLocks noGrp="1"/>
          </p:cNvSpPr>
          <p:nvPr>
            <p:ph type="body" idx="1"/>
          </p:nvPr>
        </p:nvSpPr>
        <p:spPr bwMode="auto">
          <a:xfrm>
            <a:off x="228600" y="1600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A69A3E-6042-4CE9-A0CE-387C9E47FCAA}" type="datetime1">
              <a:rPr lang="en-US" smtClean="0"/>
              <a:t>5/22/2015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OMB # 0970-0356 Expiration Date: 03/31/2018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AF599DC-D8EE-40CB-B121-E1ECEF2C4586}" type="slidenum">
              <a:rPr lang="en-US"/>
              <a:pPr>
                <a:defRPr/>
              </a:pPr>
              <a:t>‹#›</a:t>
            </a:fld>
            <a:endParaRPr lang="en-US"/>
          </a:p>
        </p:txBody>
      </p:sp>
      <p:cxnSp>
        <p:nvCxnSpPr>
          <p:cNvPr id="8" name="Straight Connector 7"/>
          <p:cNvCxnSpPr/>
          <p:nvPr userDrawn="1"/>
        </p:nvCxnSpPr>
        <p:spPr>
          <a:xfrm>
            <a:off x="0" y="1143000"/>
            <a:ext cx="89916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8200" y="0"/>
            <a:ext cx="0" cy="129540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75" r:id="rId12"/>
    <p:sldLayoutId id="2147483674" r:id="rId13"/>
  </p:sldLayoutIdLst>
  <p:timing>
    <p:tnLst>
      <p:par>
        <p:cTn id="1" dur="indefinite" restart="never" nodeType="tmRoot"/>
      </p:par>
    </p:tnLst>
  </p:timing>
  <p:hf hdr="0" dt="0"/>
  <p:txStyles>
    <p:titleStyle>
      <a:lvl1pPr algn="l" rtl="0" fontAlgn="base">
        <a:spcBef>
          <a:spcPct val="0"/>
        </a:spcBef>
        <a:spcAft>
          <a:spcPct val="0"/>
        </a:spcAft>
        <a:defRPr sz="3600" kern="1200" cap="all">
          <a:solidFill>
            <a:schemeClr val="tx1"/>
          </a:solidFill>
          <a:latin typeface="+mj-lt"/>
          <a:ea typeface="+mj-ea"/>
          <a:cs typeface="+mj-cs"/>
        </a:defRPr>
      </a:lvl1pPr>
      <a:lvl2pPr algn="l" rtl="0" fontAlgn="base">
        <a:spcBef>
          <a:spcPct val="0"/>
        </a:spcBef>
        <a:spcAft>
          <a:spcPct val="0"/>
        </a:spcAft>
        <a:defRPr sz="3600">
          <a:solidFill>
            <a:schemeClr val="tx1"/>
          </a:solidFill>
          <a:latin typeface="Corbel" pitchFamily="34" charset="0"/>
        </a:defRPr>
      </a:lvl2pPr>
      <a:lvl3pPr algn="l" rtl="0" fontAlgn="base">
        <a:spcBef>
          <a:spcPct val="0"/>
        </a:spcBef>
        <a:spcAft>
          <a:spcPct val="0"/>
        </a:spcAft>
        <a:defRPr sz="3600">
          <a:solidFill>
            <a:schemeClr val="tx1"/>
          </a:solidFill>
          <a:latin typeface="Corbel" pitchFamily="34" charset="0"/>
        </a:defRPr>
      </a:lvl3pPr>
      <a:lvl4pPr algn="l" rtl="0" fontAlgn="base">
        <a:spcBef>
          <a:spcPct val="0"/>
        </a:spcBef>
        <a:spcAft>
          <a:spcPct val="0"/>
        </a:spcAft>
        <a:defRPr sz="3600">
          <a:solidFill>
            <a:schemeClr val="tx1"/>
          </a:solidFill>
          <a:latin typeface="Corbel" pitchFamily="34" charset="0"/>
        </a:defRPr>
      </a:lvl4pPr>
      <a:lvl5pPr algn="l" rtl="0" fontAlgn="base">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Calibri Light" panose="020F0302020204030204" pitchFamily="34" charset="0"/>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Calibri Light" panose="020F0302020204030204" pitchFamily="34" charset="0"/>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5FCA9-584D-4C1A-BE60-BCEA0C31AC74}" type="datetime1">
              <a:rPr lang="en-US" smtClean="0"/>
              <a:t>5/22/2015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OMB # 0970-0356 Expiration Date: 03/31/2018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9BD81-EC2D-42C4-805F-1305270B6245}" type="slidenum">
              <a:rPr lang="en-US" smtClean="0"/>
              <a:t>‹#›</a:t>
            </a:fld>
            <a:endParaRPr lang="en-US"/>
          </a:p>
        </p:txBody>
      </p:sp>
    </p:spTree>
    <p:extLst>
      <p:ext uri="{BB962C8B-B14F-4D97-AF65-F5344CB8AC3E}">
        <p14:creationId xmlns:p14="http://schemas.microsoft.com/office/powerpoint/2010/main" val="13252903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 y="76200"/>
            <a:ext cx="8763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600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0C68E83-39DA-428A-975D-967EF253DD3C}" type="datetime1">
              <a:rPr lang="en-US" smtClean="0">
                <a:solidFill>
                  <a:srgbClr val="FFFFFF">
                    <a:tint val="75000"/>
                  </a:srgbClr>
                </a:solidFill>
              </a:rPr>
              <a:t>5/22/2015</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solidFill>
                  <a:srgbClr val="FFFFFF">
                    <a:tint val="75000"/>
                  </a:srgbClr>
                </a:solidFill>
              </a:rPr>
              <a:t>OMB # 0970-0356 Expiration Date: 03/31/2018</a:t>
            </a:r>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3794AC3-5C23-4A50-A065-B1A23C1D101F}" type="slidenum">
              <a:rPr lang="en-US">
                <a:solidFill>
                  <a:srgbClr val="FFFFFF">
                    <a:tint val="75000"/>
                  </a:srgbClr>
                </a:solidFill>
              </a:rPr>
              <a:pPr>
                <a:defRPr/>
              </a:pPr>
              <a:t>‹#›</a:t>
            </a:fld>
            <a:endParaRPr lang="en-US">
              <a:solidFill>
                <a:srgbClr val="FFFFFF">
                  <a:tint val="75000"/>
                </a:srgbClr>
              </a:solidFill>
            </a:endParaRPr>
          </a:p>
        </p:txBody>
      </p:sp>
      <p:cxnSp>
        <p:nvCxnSpPr>
          <p:cNvPr id="8" name="Straight Connector 7"/>
          <p:cNvCxnSpPr/>
          <p:nvPr userDrawn="1"/>
        </p:nvCxnSpPr>
        <p:spPr>
          <a:xfrm>
            <a:off x="0" y="1143000"/>
            <a:ext cx="89916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228600" y="228600"/>
            <a:ext cx="6858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7" name="TextBox 6"/>
          <p:cNvSpPr txBox="1"/>
          <p:nvPr userDrawn="1"/>
        </p:nvSpPr>
        <p:spPr>
          <a:xfrm>
            <a:off x="152400" y="304800"/>
            <a:ext cx="838200" cy="369332"/>
          </a:xfrm>
          <a:prstGeom prst="rect">
            <a:avLst/>
          </a:prstGeom>
          <a:noFill/>
        </p:spPr>
        <p:txBody>
          <a:bodyPr wrap="square" rtlCol="0">
            <a:spAutoFit/>
          </a:bodyPr>
          <a:lstStyle/>
          <a:p>
            <a:pPr algn="ctr"/>
            <a:r>
              <a:rPr lang="en-US" sz="900" dirty="0" smtClean="0">
                <a:solidFill>
                  <a:srgbClr val="336B90"/>
                </a:solidFill>
              </a:rPr>
              <a:t>STREAMS Logo Here</a:t>
            </a:r>
            <a:endParaRPr lang="en-US" sz="900" dirty="0">
              <a:solidFill>
                <a:srgbClr val="336B90"/>
              </a:solidFill>
            </a:endParaRPr>
          </a:p>
        </p:txBody>
      </p:sp>
    </p:spTree>
    <p:extLst>
      <p:ext uri="{BB962C8B-B14F-4D97-AF65-F5344CB8AC3E}">
        <p14:creationId xmlns:p14="http://schemas.microsoft.com/office/powerpoint/2010/main" val="3170205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dt="0"/>
  <p:txStyles>
    <p:titleStyle>
      <a:lvl1pPr algn="ctr" rtl="0" fontAlgn="base">
        <a:spcBef>
          <a:spcPct val="0"/>
        </a:spcBef>
        <a:spcAft>
          <a:spcPct val="0"/>
        </a:spcAft>
        <a:defRPr sz="3600" kern="1200" cap="all">
          <a:solidFill>
            <a:schemeClr val="tx1"/>
          </a:solidFill>
          <a:latin typeface="+mj-lt"/>
          <a:ea typeface="+mj-ea"/>
          <a:cs typeface="+mj-cs"/>
        </a:defRPr>
      </a:lvl1pPr>
      <a:lvl2pPr algn="l" rtl="0" fontAlgn="base">
        <a:spcBef>
          <a:spcPct val="0"/>
        </a:spcBef>
        <a:spcAft>
          <a:spcPct val="0"/>
        </a:spcAft>
        <a:defRPr sz="3600">
          <a:solidFill>
            <a:schemeClr val="tx1"/>
          </a:solidFill>
          <a:latin typeface="Corbel" pitchFamily="34" charset="0"/>
        </a:defRPr>
      </a:lvl2pPr>
      <a:lvl3pPr algn="l" rtl="0" fontAlgn="base">
        <a:spcBef>
          <a:spcPct val="0"/>
        </a:spcBef>
        <a:spcAft>
          <a:spcPct val="0"/>
        </a:spcAft>
        <a:defRPr sz="3600">
          <a:solidFill>
            <a:schemeClr val="tx1"/>
          </a:solidFill>
          <a:latin typeface="Corbel" pitchFamily="34" charset="0"/>
        </a:defRPr>
      </a:lvl3pPr>
      <a:lvl4pPr algn="l" rtl="0" fontAlgn="base">
        <a:spcBef>
          <a:spcPct val="0"/>
        </a:spcBef>
        <a:spcAft>
          <a:spcPct val="0"/>
        </a:spcAft>
        <a:defRPr sz="3600">
          <a:solidFill>
            <a:schemeClr val="tx1"/>
          </a:solidFill>
          <a:latin typeface="Corbel" pitchFamily="34" charset="0"/>
        </a:defRPr>
      </a:lvl4pPr>
      <a:lvl5pPr algn="l" rtl="0" fontAlgn="base">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Calibri Light" panose="020F0302020204030204" pitchFamily="34" charset="0"/>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Calibri Light" panose="020F0302020204030204" pitchFamily="34" charset="0"/>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nna.solmeyer@acf.hhs.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113" y="6151563"/>
            <a:ext cx="9155113" cy="706437"/>
            <a:chOff x="-11113" y="6151563"/>
            <a:chExt cx="9155113" cy="706437"/>
          </a:xfrm>
        </p:grpSpPr>
        <p:sp>
          <p:nvSpPr>
            <p:cNvPr id="35843" name="Rectangle 3" title="OPRE, MDRC, MEF, and Abt Associates logos"/>
            <p:cNvSpPr>
              <a:spLocks noChangeArrowheads="1"/>
            </p:cNvSpPr>
            <p:nvPr/>
          </p:nvSpPr>
          <p:spPr bwMode="auto">
            <a:xfrm>
              <a:off x="-11113" y="6151563"/>
              <a:ext cx="9155113" cy="706437"/>
            </a:xfrm>
            <a:prstGeom prst="rect">
              <a:avLst/>
            </a:prstGeom>
            <a:solidFill>
              <a:schemeClr val="tx1"/>
            </a:solidFill>
            <a:ln w="9525" algn="ctr">
              <a:solidFill>
                <a:schemeClr val="tx1"/>
              </a:solidFill>
              <a:round/>
              <a:headEnd/>
              <a:tailEnd/>
            </a:ln>
          </p:spPr>
          <p:txBody>
            <a:bodyPr/>
            <a:lstStyle/>
            <a:p>
              <a:endParaRPr lang="bg-BG" b="1"/>
            </a:p>
          </p:txBody>
        </p:sp>
        <p:grpSp>
          <p:nvGrpSpPr>
            <p:cNvPr id="4" name="Group 3" title="OPRE, MDRC&lt; MEF, and Abt logos"/>
            <p:cNvGrpSpPr/>
            <p:nvPr/>
          </p:nvGrpSpPr>
          <p:grpSpPr>
            <a:xfrm>
              <a:off x="304800" y="6151563"/>
              <a:ext cx="8350250" cy="706437"/>
              <a:chOff x="304800" y="6151563"/>
              <a:chExt cx="8350250" cy="706437"/>
            </a:xfrm>
          </p:grpSpPr>
          <p:pic>
            <p:nvPicPr>
              <p:cNvPr id="35845" name="Picture 1" title="OPRE logo"/>
              <p:cNvPicPr>
                <a:picLocks noChangeAspect="1" noChangeArrowheads="1"/>
              </p:cNvPicPr>
              <p:nvPr/>
            </p:nvPicPr>
            <p:blipFill>
              <a:blip r:embed="rId3"/>
              <a:srcRect/>
              <a:stretch>
                <a:fillRect/>
              </a:stretch>
            </p:blipFill>
            <p:spPr bwMode="auto">
              <a:xfrm>
                <a:off x="304800" y="6327775"/>
                <a:ext cx="1570038" cy="357188"/>
              </a:xfrm>
              <a:prstGeom prst="rect">
                <a:avLst/>
              </a:prstGeom>
              <a:noFill/>
              <a:ln w="9525">
                <a:noFill/>
                <a:miter lim="800000"/>
                <a:headEnd/>
                <a:tailEnd/>
              </a:ln>
            </p:spPr>
          </p:pic>
          <p:pic>
            <p:nvPicPr>
              <p:cNvPr id="35846" name="Picture 9" title="MDRC logo"/>
              <p:cNvPicPr>
                <a:picLocks noChangeAspect="1" noChangeArrowheads="1"/>
              </p:cNvPicPr>
              <p:nvPr/>
            </p:nvPicPr>
            <p:blipFill>
              <a:blip r:embed="rId4"/>
              <a:srcRect r="7205" b="9731"/>
              <a:stretch>
                <a:fillRect/>
              </a:stretch>
            </p:blipFill>
            <p:spPr bwMode="auto">
              <a:xfrm>
                <a:off x="2657475" y="6151563"/>
                <a:ext cx="1395413" cy="706437"/>
              </a:xfrm>
              <a:prstGeom prst="rect">
                <a:avLst/>
              </a:prstGeom>
              <a:noFill/>
              <a:ln w="9525">
                <a:noFill/>
                <a:miter lim="800000"/>
                <a:headEnd/>
                <a:tailEnd/>
              </a:ln>
            </p:spPr>
          </p:pic>
          <p:pic>
            <p:nvPicPr>
              <p:cNvPr id="35847" name="Picture 1" title="MEF Associates logo"/>
              <p:cNvPicPr>
                <a:picLocks noChangeAspect="1" noChangeArrowheads="1"/>
              </p:cNvPicPr>
              <p:nvPr/>
            </p:nvPicPr>
            <p:blipFill>
              <a:blip r:embed="rId5"/>
              <a:srcRect/>
              <a:stretch>
                <a:fillRect/>
              </a:stretch>
            </p:blipFill>
            <p:spPr bwMode="auto">
              <a:xfrm>
                <a:off x="4846638" y="6215063"/>
                <a:ext cx="1473200" cy="579437"/>
              </a:xfrm>
              <a:prstGeom prst="rect">
                <a:avLst/>
              </a:prstGeom>
              <a:noFill/>
              <a:ln w="9525">
                <a:noFill/>
                <a:miter lim="800000"/>
                <a:headEnd/>
                <a:tailEnd/>
              </a:ln>
            </p:spPr>
          </p:pic>
          <p:pic>
            <p:nvPicPr>
              <p:cNvPr id="35848" name="Picture 2" descr="Abt SRBI" title="Abt SRBI logo"/>
              <p:cNvPicPr>
                <a:picLocks noChangeAspect="1" noChangeArrowheads="1"/>
              </p:cNvPicPr>
              <p:nvPr/>
            </p:nvPicPr>
            <p:blipFill>
              <a:blip r:embed="rId6"/>
              <a:srcRect/>
              <a:stretch>
                <a:fillRect/>
              </a:stretch>
            </p:blipFill>
            <p:spPr bwMode="auto">
              <a:xfrm>
                <a:off x="7085013" y="6265863"/>
                <a:ext cx="1570037" cy="419100"/>
              </a:xfrm>
              <a:prstGeom prst="rect">
                <a:avLst/>
              </a:prstGeom>
              <a:solidFill>
                <a:schemeClr val="tx2"/>
              </a:solidFill>
              <a:ln w="9525">
                <a:noFill/>
                <a:miter lim="800000"/>
                <a:headEnd/>
                <a:tailEnd/>
              </a:ln>
            </p:spPr>
          </p:pic>
        </p:grpSp>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043" y="594509"/>
            <a:ext cx="7162800" cy="4848853"/>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Key questions addressed in B3</a:t>
            </a:r>
            <a:endParaRPr lang="en-US" dirty="0"/>
          </a:p>
        </p:txBody>
      </p:sp>
      <p:sp>
        <p:nvSpPr>
          <p:cNvPr id="4" name="Slide Number Placeholder 3"/>
          <p:cNvSpPr>
            <a:spLocks noGrp="1"/>
          </p:cNvSpPr>
          <p:nvPr>
            <p:ph type="sldNum" sz="quarter" idx="12"/>
          </p:nvPr>
        </p:nvSpPr>
        <p:spPr/>
        <p:txBody>
          <a:bodyPr/>
          <a:lstStyle/>
          <a:p>
            <a:pPr>
              <a:defRPr/>
            </a:pPr>
            <a:fld id="{CF72810C-1C80-47FB-8513-FA795608435C}" type="slidenum">
              <a:rPr lang="en-US"/>
              <a:pPr>
                <a:defRPr/>
              </a:pPr>
              <a:t>10</a:t>
            </a:fld>
            <a:endParaRPr lang="en-US"/>
          </a:p>
        </p:txBody>
      </p:sp>
      <p:sp>
        <p:nvSpPr>
          <p:cNvPr id="3" name="Content Placeholder 2"/>
          <p:cNvSpPr>
            <a:spLocks noGrp="1"/>
          </p:cNvSpPr>
          <p:nvPr>
            <p:ph idx="4294967295"/>
          </p:nvPr>
        </p:nvSpPr>
        <p:spPr>
          <a:xfrm>
            <a:off x="3463925" y="1330325"/>
            <a:ext cx="5680075" cy="4994275"/>
          </a:xfrm>
        </p:spPr>
        <p:txBody>
          <a:bodyPr>
            <a:normAutofit lnSpcReduction="10000"/>
          </a:bodyPr>
          <a:lstStyle/>
          <a:p>
            <a:r>
              <a:rPr lang="en-US" sz="2600" u="sng" dirty="0" smtClean="0">
                <a:latin typeface="Calibri Light"/>
              </a:rPr>
              <a:t>What outcomes</a:t>
            </a:r>
            <a:r>
              <a:rPr lang="en-US" sz="2600" dirty="0" smtClean="0">
                <a:latin typeface="Calibri Light"/>
              </a:rPr>
              <a:t> do the services affect? (Impact analysis)</a:t>
            </a:r>
          </a:p>
          <a:p>
            <a:pPr lvl="1"/>
            <a:r>
              <a:rPr lang="en-US" sz="2200" dirty="0">
                <a:latin typeface="Calibri Light"/>
              </a:rPr>
              <a:t>Examine effects of program components, including program approaches and implementation factors</a:t>
            </a:r>
          </a:p>
          <a:p>
            <a:pPr lvl="1"/>
            <a:r>
              <a:rPr lang="en-US" sz="2200" dirty="0">
                <a:latin typeface="Calibri Light"/>
              </a:rPr>
              <a:t>Measure impacts using random assignment </a:t>
            </a:r>
            <a:endParaRPr lang="en-US" sz="2200" dirty="0" smtClean="0">
              <a:latin typeface="Calibri Light"/>
            </a:endParaRPr>
          </a:p>
          <a:p>
            <a:pPr lvl="1"/>
            <a:endParaRPr lang="en-US" sz="1200" u="sng" dirty="0">
              <a:latin typeface="Calibri Light"/>
            </a:endParaRPr>
          </a:p>
          <a:p>
            <a:r>
              <a:rPr lang="en-US" sz="2600" u="sng" dirty="0" smtClean="0">
                <a:latin typeface="Calibri Light"/>
              </a:rPr>
              <a:t>How</a:t>
            </a:r>
            <a:r>
              <a:rPr lang="en-US" sz="2600" dirty="0" smtClean="0">
                <a:latin typeface="Calibri Light"/>
              </a:rPr>
              <a:t> are impacts achieved? (Implementation analysis</a:t>
            </a:r>
            <a:r>
              <a:rPr lang="en-US" sz="2600" dirty="0">
                <a:latin typeface="Calibri Light"/>
              </a:rPr>
              <a:t>)</a:t>
            </a:r>
            <a:endParaRPr lang="en-US" sz="2600" dirty="0" smtClean="0">
              <a:latin typeface="Calibri Light"/>
            </a:endParaRPr>
          </a:p>
          <a:p>
            <a:pPr lvl="1"/>
            <a:r>
              <a:rPr lang="en-US" sz="2200" dirty="0" smtClean="0">
                <a:latin typeface="Calibri Light"/>
              </a:rPr>
              <a:t>Give context to impact findings</a:t>
            </a:r>
          </a:p>
          <a:p>
            <a:pPr lvl="1"/>
            <a:r>
              <a:rPr lang="en-US" sz="2200" dirty="0" smtClean="0">
                <a:latin typeface="Calibri Light"/>
              </a:rPr>
              <a:t>Describe how component was delivered, staff/participant views of services, and challenges and solutions</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55341"/>
            <a:ext cx="3422650" cy="5699843"/>
          </a:xfrm>
          <a:prstGeom prst="rect">
            <a:avLst/>
          </a:prstGeom>
          <a:noFill/>
          <a:ln w="9525">
            <a:noFill/>
            <a:miter lim="800000"/>
            <a:headEnd/>
            <a:tailEnd/>
          </a:ln>
        </p:spPr>
      </p:pic>
      <p:sp>
        <p:nvSpPr>
          <p:cNvPr id="5" name="Footer Placeholder 4"/>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extLst>
      <p:ext uri="{BB962C8B-B14F-4D97-AF65-F5344CB8AC3E}">
        <p14:creationId xmlns:p14="http://schemas.microsoft.com/office/powerpoint/2010/main" val="310610303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High-Priority employment services</a:t>
            </a:r>
            <a:endParaRPr lang="en-US" dirty="0"/>
          </a:p>
        </p:txBody>
      </p:sp>
      <p:sp>
        <p:nvSpPr>
          <p:cNvPr id="44034" name="Content Placeholder 2"/>
          <p:cNvSpPr>
            <a:spLocks noGrp="1"/>
          </p:cNvSpPr>
          <p:nvPr>
            <p:ph idx="1"/>
          </p:nvPr>
        </p:nvSpPr>
        <p:spPr>
          <a:xfrm>
            <a:off x="3581400" y="1447800"/>
            <a:ext cx="5410200" cy="487680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pPr>
            <a:r>
              <a:rPr lang="en-US" sz="3000" dirty="0">
                <a:latin typeface="Calibri Light"/>
              </a:rPr>
              <a:t>Challenge</a:t>
            </a:r>
          </a:p>
          <a:p>
            <a:pPr lvl="1">
              <a:lnSpc>
                <a:spcPct val="90000"/>
              </a:lnSpc>
            </a:pPr>
            <a:r>
              <a:rPr lang="en-US" sz="2600" dirty="0">
                <a:latin typeface="Calibri Light"/>
              </a:rPr>
              <a:t>Help men </a:t>
            </a:r>
            <a:r>
              <a:rPr lang="en-US" sz="2600" u="sng" dirty="0">
                <a:latin typeface="Calibri Light"/>
              </a:rPr>
              <a:t>find and maintain better jobs with higher earnings </a:t>
            </a:r>
            <a:r>
              <a:rPr lang="en-US" sz="2600" dirty="0">
                <a:latin typeface="Calibri Light"/>
              </a:rPr>
              <a:t>than they can find on their own</a:t>
            </a:r>
          </a:p>
          <a:p>
            <a:pPr>
              <a:lnSpc>
                <a:spcPct val="90000"/>
              </a:lnSpc>
            </a:pPr>
            <a:endParaRPr lang="en-US" sz="3000" dirty="0">
              <a:latin typeface="Calibri Light"/>
            </a:endParaRPr>
          </a:p>
          <a:p>
            <a:pPr>
              <a:lnSpc>
                <a:spcPct val="90000"/>
              </a:lnSpc>
            </a:pPr>
            <a:r>
              <a:rPr lang="en-US" sz="3000" dirty="0">
                <a:latin typeface="Calibri Light"/>
              </a:rPr>
              <a:t>Promising approaches</a:t>
            </a:r>
          </a:p>
          <a:p>
            <a:pPr lvl="1">
              <a:lnSpc>
                <a:spcPct val="90000"/>
              </a:lnSpc>
            </a:pPr>
            <a:r>
              <a:rPr lang="en-US" sz="2600" dirty="0">
                <a:latin typeface="Calibri Light"/>
              </a:rPr>
              <a:t>Active job development</a:t>
            </a:r>
          </a:p>
          <a:p>
            <a:pPr lvl="1">
              <a:lnSpc>
                <a:spcPct val="90000"/>
              </a:lnSpc>
            </a:pPr>
            <a:r>
              <a:rPr lang="en-US" sz="2600" dirty="0">
                <a:latin typeface="Calibri Light"/>
              </a:rPr>
              <a:t>Services informed by cognitive behavioral principles</a:t>
            </a:r>
          </a:p>
          <a:p>
            <a:pPr lvl="1">
              <a:lnSpc>
                <a:spcPct val="90000"/>
              </a:lnSpc>
            </a:pPr>
            <a:r>
              <a:rPr lang="en-US" sz="2600" dirty="0">
                <a:latin typeface="Calibri Light"/>
              </a:rPr>
              <a:t>Wage subsidies </a:t>
            </a:r>
          </a:p>
          <a:p>
            <a:pPr lvl="1">
              <a:lnSpc>
                <a:spcPct val="90000"/>
              </a:lnSpc>
            </a:pPr>
            <a:r>
              <a:rPr lang="en-US" sz="2600" dirty="0">
                <a:latin typeface="Calibri Light"/>
              </a:rPr>
              <a:t>Industry-specific training </a:t>
            </a:r>
            <a:endParaRPr lang="en-US" sz="3000" dirty="0">
              <a:latin typeface="Calibri Light"/>
            </a:endParaRPr>
          </a:p>
        </p:txBody>
      </p:sp>
      <p:pic>
        <p:nvPicPr>
          <p:cNvPr id="4403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63" y="1152053"/>
            <a:ext cx="3424873" cy="5715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E66F5D2-0A14-4B23-9340-AE6C64538BA6}" type="slidenum">
              <a:rPr lang="en-US"/>
              <a:pPr>
                <a:defRPr/>
              </a:pPr>
              <a:t>11</a:t>
            </a:fld>
            <a:endParaRPr lang="en-US" dirty="0"/>
          </a:p>
        </p:txBody>
      </p:sp>
      <p:sp>
        <p:nvSpPr>
          <p:cNvPr id="3" name="Footer Placeholder 2"/>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High-priority parenting services</a:t>
            </a:r>
            <a:endParaRPr lang="en-US" dirty="0"/>
          </a:p>
        </p:txBody>
      </p:sp>
      <p:sp>
        <p:nvSpPr>
          <p:cNvPr id="3" name="Content Placeholder 2"/>
          <p:cNvSpPr>
            <a:spLocks noGrp="1"/>
          </p:cNvSpPr>
          <p:nvPr>
            <p:ph idx="1"/>
          </p:nvPr>
        </p:nvSpPr>
        <p:spPr>
          <a:xfrm>
            <a:off x="228600" y="1489075"/>
            <a:ext cx="5257800" cy="5029200"/>
          </a:xfrm>
        </p:spPr>
        <p:txBody>
          <a:bodyPr>
            <a:normAutofit lnSpcReduction="10000"/>
          </a:bodyPr>
          <a:lstStyle/>
          <a:p>
            <a:pPr>
              <a:lnSpc>
                <a:spcPct val="90000"/>
              </a:lnSpc>
            </a:pPr>
            <a:r>
              <a:rPr lang="en-US" sz="3000" dirty="0">
                <a:latin typeface="Calibri Light"/>
              </a:rPr>
              <a:t>Challenges</a:t>
            </a:r>
            <a:endParaRPr lang="en-US" sz="2600" dirty="0">
              <a:latin typeface="Calibri Light"/>
            </a:endParaRPr>
          </a:p>
          <a:p>
            <a:pPr lvl="1">
              <a:lnSpc>
                <a:spcPct val="90000"/>
              </a:lnSpc>
            </a:pPr>
            <a:r>
              <a:rPr lang="en-US" dirty="0">
                <a:latin typeface="Calibri Light"/>
              </a:rPr>
              <a:t>Build parenting skills of dads even if not living with children </a:t>
            </a:r>
          </a:p>
          <a:p>
            <a:pPr lvl="1">
              <a:lnSpc>
                <a:spcPct val="90000"/>
              </a:lnSpc>
            </a:pPr>
            <a:r>
              <a:rPr lang="en-US" dirty="0">
                <a:latin typeface="Calibri Light"/>
              </a:rPr>
              <a:t>Increase conflict management skills and reduce co-parenting conflict for both parents</a:t>
            </a:r>
          </a:p>
          <a:p>
            <a:pPr>
              <a:lnSpc>
                <a:spcPct val="90000"/>
              </a:lnSpc>
            </a:pPr>
            <a:endParaRPr lang="en-US" sz="1200" dirty="0">
              <a:latin typeface="Calibri Light"/>
            </a:endParaRPr>
          </a:p>
          <a:p>
            <a:pPr>
              <a:lnSpc>
                <a:spcPct val="90000"/>
              </a:lnSpc>
            </a:pPr>
            <a:r>
              <a:rPr lang="en-US" sz="3000" dirty="0">
                <a:latin typeface="Calibri Light"/>
              </a:rPr>
              <a:t>Promising approaches</a:t>
            </a:r>
          </a:p>
          <a:p>
            <a:pPr lvl="1">
              <a:lnSpc>
                <a:spcPct val="90000"/>
              </a:lnSpc>
            </a:pPr>
            <a:r>
              <a:rPr lang="en-US" dirty="0">
                <a:latin typeface="Calibri Light"/>
              </a:rPr>
              <a:t>Parenting curricula involving the child</a:t>
            </a:r>
          </a:p>
          <a:p>
            <a:pPr lvl="1">
              <a:lnSpc>
                <a:spcPct val="90000"/>
              </a:lnSpc>
            </a:pPr>
            <a:r>
              <a:rPr lang="en-US" dirty="0">
                <a:latin typeface="Calibri Light"/>
              </a:rPr>
              <a:t>Co-parenting sessions involving the mother</a:t>
            </a:r>
          </a:p>
          <a:p>
            <a:pPr lvl="1">
              <a:lnSpc>
                <a:spcPct val="90000"/>
              </a:lnSpc>
            </a:pPr>
            <a:r>
              <a:rPr lang="en-US" dirty="0">
                <a:latin typeface="Calibri Light"/>
              </a:rPr>
              <a:t>Parenting curricula with some evidence</a:t>
            </a:r>
          </a:p>
        </p:txBody>
      </p:sp>
      <p:pic>
        <p:nvPicPr>
          <p:cNvPr id="4608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18175" y="1163595"/>
            <a:ext cx="3425825" cy="569826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A42BAA0-45AB-4AA2-A138-36E0564D0BF2}" type="slidenum">
              <a:rPr lang="en-US"/>
              <a:pPr>
                <a:defRPr/>
              </a:pPr>
              <a:t>12</a:t>
            </a:fld>
            <a:endParaRPr lang="en-US" dirty="0"/>
          </a:p>
        </p:txBody>
      </p:sp>
      <p:sp>
        <p:nvSpPr>
          <p:cNvPr id="5" name="Footer Placeholder 4"/>
          <p:cNvSpPr>
            <a:spLocks noGrp="1"/>
          </p:cNvSpPr>
          <p:nvPr>
            <p:ph type="ftr" sz="quarter" idx="11"/>
          </p:nvPr>
        </p:nvSpPr>
        <p:spPr>
          <a:xfrm>
            <a:off x="28194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Program recruitment &amp; engagement</a:t>
            </a:r>
            <a:endParaRPr lang="en-US" dirty="0"/>
          </a:p>
        </p:txBody>
      </p:sp>
      <p:sp>
        <p:nvSpPr>
          <p:cNvPr id="3" name="Content Placeholder 2"/>
          <p:cNvSpPr>
            <a:spLocks noGrp="1"/>
          </p:cNvSpPr>
          <p:nvPr>
            <p:ph idx="1"/>
          </p:nvPr>
        </p:nvSpPr>
        <p:spPr>
          <a:xfrm>
            <a:off x="3429000" y="1333500"/>
            <a:ext cx="5486400" cy="4914900"/>
          </a:xfrm>
        </p:spPr>
        <p:txBody>
          <a:bodyPr>
            <a:normAutofit lnSpcReduction="10000"/>
          </a:bodyPr>
          <a:lstStyle/>
          <a:p>
            <a:pPr>
              <a:lnSpc>
                <a:spcPct val="90000"/>
              </a:lnSpc>
            </a:pPr>
            <a:r>
              <a:rPr lang="en-US" sz="2600" dirty="0">
                <a:latin typeface="Calibri Light"/>
              </a:rPr>
              <a:t>Participant recruitment, engagement, and retention are a central issue for many programs</a:t>
            </a:r>
          </a:p>
          <a:p>
            <a:pPr>
              <a:lnSpc>
                <a:spcPct val="90000"/>
              </a:lnSpc>
              <a:buNone/>
            </a:pPr>
            <a:endParaRPr lang="en-US" sz="2600" dirty="0">
              <a:latin typeface="Calibri Light"/>
            </a:endParaRPr>
          </a:p>
          <a:p>
            <a:pPr>
              <a:lnSpc>
                <a:spcPct val="90000"/>
              </a:lnSpc>
            </a:pPr>
            <a:r>
              <a:rPr lang="en-US" sz="2600" dirty="0">
                <a:latin typeface="Calibri Light"/>
              </a:rPr>
              <a:t>B3 seeks to </a:t>
            </a:r>
          </a:p>
          <a:p>
            <a:pPr lvl="1">
              <a:lnSpc>
                <a:spcPct val="90000"/>
              </a:lnSpc>
            </a:pPr>
            <a:r>
              <a:rPr lang="en-US" sz="2200" dirty="0">
                <a:latin typeface="Calibri Light"/>
              </a:rPr>
              <a:t>Work with programs to identify and test new approaches in this area</a:t>
            </a:r>
          </a:p>
          <a:p>
            <a:pPr lvl="1">
              <a:lnSpc>
                <a:spcPct val="90000"/>
              </a:lnSpc>
            </a:pPr>
            <a:r>
              <a:rPr lang="en-US" sz="2200" dirty="0">
                <a:latin typeface="Calibri Light"/>
              </a:rPr>
              <a:t>Apply learnings from “behavioral economics” </a:t>
            </a:r>
          </a:p>
          <a:p>
            <a:pPr lvl="1">
              <a:lnSpc>
                <a:spcPct val="90000"/>
              </a:lnSpc>
            </a:pPr>
            <a:endParaRPr lang="en-US" sz="2200" dirty="0">
              <a:latin typeface="Calibri Light"/>
            </a:endParaRPr>
          </a:p>
          <a:p>
            <a:pPr>
              <a:lnSpc>
                <a:spcPct val="90000"/>
              </a:lnSpc>
            </a:pPr>
            <a:r>
              <a:rPr lang="en-US" sz="2600" dirty="0">
                <a:latin typeface="Calibri Light"/>
              </a:rPr>
              <a:t>The study team will help sites</a:t>
            </a:r>
          </a:p>
          <a:p>
            <a:pPr lvl="1">
              <a:lnSpc>
                <a:spcPct val="90000"/>
              </a:lnSpc>
            </a:pPr>
            <a:r>
              <a:rPr lang="en-US" sz="2200" dirty="0">
                <a:latin typeface="Calibri Light"/>
              </a:rPr>
              <a:t>Identify current challenges</a:t>
            </a:r>
          </a:p>
          <a:p>
            <a:pPr lvl="1">
              <a:lnSpc>
                <a:spcPct val="90000"/>
              </a:lnSpc>
            </a:pPr>
            <a:r>
              <a:rPr lang="en-US" sz="2200" dirty="0">
                <a:latin typeface="Calibri Light"/>
              </a:rPr>
              <a:t>Test multiple strategies </a:t>
            </a:r>
          </a:p>
          <a:p>
            <a:pPr lvl="1">
              <a:lnSpc>
                <a:spcPct val="90000"/>
              </a:lnSpc>
            </a:pPr>
            <a:r>
              <a:rPr lang="en-US" sz="2200" dirty="0">
                <a:latin typeface="Calibri Light"/>
              </a:rPr>
              <a:t>Assess and refine enhancements</a:t>
            </a:r>
          </a:p>
        </p:txBody>
      </p:sp>
      <p:pic>
        <p:nvPicPr>
          <p:cNvPr id="48132" name="Picture 10"/>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1432" y="1152053"/>
            <a:ext cx="3426135" cy="5715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1EC0202-0690-4627-8F44-63423CB64177}" type="slidenum">
              <a:rPr lang="en-US"/>
              <a:pPr>
                <a:defRPr/>
              </a:pPr>
              <a:t>13</a:t>
            </a:fld>
            <a:endParaRPr lang="en-US"/>
          </a:p>
        </p:txBody>
      </p:sp>
      <p:sp>
        <p:nvSpPr>
          <p:cNvPr id="5" name="Footer Placeholder 4"/>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assignment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most rigorous and reliable method for demonstrating program effects</a:t>
            </a:r>
          </a:p>
          <a:p>
            <a:endParaRPr lang="en-US" sz="1300" dirty="0" smtClean="0"/>
          </a:p>
          <a:p>
            <a:r>
              <a:rPr lang="en-US" dirty="0" smtClean="0"/>
              <a:t>Program participants are randomly assigned to one of two groups</a:t>
            </a:r>
          </a:p>
          <a:p>
            <a:pPr lvl="1"/>
            <a:r>
              <a:rPr lang="en-US" b="1" dirty="0" smtClean="0"/>
              <a:t>Group 1</a:t>
            </a:r>
            <a:r>
              <a:rPr lang="en-US" dirty="0" smtClean="0"/>
              <a:t>: Receives program services, </a:t>
            </a:r>
            <a:r>
              <a:rPr lang="en-US" b="1" i="1" dirty="0" smtClean="0"/>
              <a:t>including </a:t>
            </a:r>
            <a:r>
              <a:rPr lang="en-US" dirty="0" smtClean="0"/>
              <a:t>the component intervention being tested</a:t>
            </a:r>
          </a:p>
          <a:p>
            <a:pPr lvl="1"/>
            <a:r>
              <a:rPr lang="en-US" b="1" dirty="0" smtClean="0"/>
              <a:t>Group 2</a:t>
            </a:r>
            <a:r>
              <a:rPr lang="en-US" dirty="0" smtClean="0"/>
              <a:t>: Receives program services, but </a:t>
            </a:r>
            <a:r>
              <a:rPr lang="en-US" b="1" i="1" dirty="0" smtClean="0"/>
              <a:t>not </a:t>
            </a:r>
            <a:r>
              <a:rPr lang="en-US" dirty="0" smtClean="0"/>
              <a:t>the component </a:t>
            </a:r>
            <a:r>
              <a:rPr lang="en-US" dirty="0"/>
              <a:t>intervention being </a:t>
            </a:r>
            <a:r>
              <a:rPr lang="en-US" dirty="0" smtClean="0"/>
              <a:t>tested</a:t>
            </a:r>
          </a:p>
          <a:p>
            <a:pPr marL="457200" lvl="1" indent="0">
              <a:buNone/>
            </a:pPr>
            <a:endParaRPr lang="en-US" sz="1300" dirty="0" smtClean="0"/>
          </a:p>
          <a:p>
            <a:r>
              <a:rPr lang="en-US" dirty="0" smtClean="0"/>
              <a:t>The difference in the outcomes of the two groups shows the intervention’s impact</a:t>
            </a:r>
          </a:p>
        </p:txBody>
      </p:sp>
      <p:sp>
        <p:nvSpPr>
          <p:cNvPr id="4" name="Footer Placeholder 3"/>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
        <p:nvSpPr>
          <p:cNvPr id="5" name="Slide Number Placeholder 4"/>
          <p:cNvSpPr>
            <a:spLocks noGrp="1"/>
          </p:cNvSpPr>
          <p:nvPr>
            <p:ph type="sldNum" sz="quarter" idx="12"/>
          </p:nvPr>
        </p:nvSpPr>
        <p:spPr/>
        <p:txBody>
          <a:bodyPr/>
          <a:lstStyle/>
          <a:p>
            <a:pPr>
              <a:defRPr/>
            </a:pPr>
            <a:fld id="{57359DDF-0319-485E-8E23-7ABFF9EC6083}" type="slidenum">
              <a:rPr lang="en-US" smtClean="0"/>
              <a:pPr>
                <a:defRPr/>
              </a:pPr>
              <a:t>14</a:t>
            </a:fld>
            <a:endParaRPr lang="en-US"/>
          </a:p>
        </p:txBody>
      </p:sp>
    </p:spTree>
    <p:extLst>
      <p:ext uri="{BB962C8B-B14F-4D97-AF65-F5344CB8AC3E}">
        <p14:creationId xmlns:p14="http://schemas.microsoft.com/office/powerpoint/2010/main" val="239685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hughes\AppData\Local\Microsoft\Windows\Temporary Internet Files\Content.IE5\LHP1OKPP\flip-coin[1].jpg"/>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2978" r="2978"/>
          <a:stretch/>
        </p:blipFill>
        <p:spPr bwMode="auto">
          <a:xfrm>
            <a:off x="5715000" y="1143000"/>
            <a:ext cx="3429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Random assignment</a:t>
            </a:r>
            <a:endParaRPr lang="en-US" dirty="0"/>
          </a:p>
        </p:txBody>
      </p:sp>
      <p:sp>
        <p:nvSpPr>
          <p:cNvPr id="3" name="Content Placeholder 2"/>
          <p:cNvSpPr>
            <a:spLocks noGrp="1"/>
          </p:cNvSpPr>
          <p:nvPr>
            <p:ph idx="1"/>
          </p:nvPr>
        </p:nvSpPr>
        <p:spPr>
          <a:xfrm>
            <a:off x="228600" y="1600200"/>
            <a:ext cx="5105400" cy="4800600"/>
          </a:xfrm>
        </p:spPr>
        <p:txBody>
          <a:bodyPr/>
          <a:lstStyle/>
          <a:p>
            <a:r>
              <a:rPr lang="en-US" dirty="0" smtClean="0"/>
              <a:t>Individuals are assigned to the groups randomly</a:t>
            </a:r>
          </a:p>
          <a:p>
            <a:endParaRPr lang="en-US" sz="1400" dirty="0" smtClean="0"/>
          </a:p>
          <a:p>
            <a:r>
              <a:rPr lang="en-US" dirty="0"/>
              <a:t>T</a:t>
            </a:r>
            <a:r>
              <a:rPr lang="en-US" dirty="0" smtClean="0"/>
              <a:t>he two groups will have similar characteristics on average, at enrollment</a:t>
            </a:r>
          </a:p>
          <a:p>
            <a:endParaRPr lang="en-US" sz="1400" dirty="0" smtClean="0"/>
          </a:p>
          <a:p>
            <a:r>
              <a:rPr lang="en-US" dirty="0" smtClean="0"/>
              <a:t>We can be confident that any differences in outcomes are attributable to the program</a:t>
            </a:r>
          </a:p>
        </p:txBody>
      </p:sp>
      <p:sp>
        <p:nvSpPr>
          <p:cNvPr id="4" name="Footer Placeholder 3"/>
          <p:cNvSpPr>
            <a:spLocks noGrp="1"/>
          </p:cNvSpPr>
          <p:nvPr>
            <p:ph type="ftr" sz="quarter" idx="11"/>
          </p:nvPr>
        </p:nvSpPr>
        <p:spPr>
          <a:xfrm>
            <a:off x="28194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
        <p:nvSpPr>
          <p:cNvPr id="5" name="Slide Number Placeholder 4"/>
          <p:cNvSpPr>
            <a:spLocks noGrp="1"/>
          </p:cNvSpPr>
          <p:nvPr>
            <p:ph type="sldNum" sz="quarter" idx="12"/>
          </p:nvPr>
        </p:nvSpPr>
        <p:spPr/>
        <p:txBody>
          <a:bodyPr/>
          <a:lstStyle/>
          <a:p>
            <a:pPr>
              <a:defRPr/>
            </a:pPr>
            <a:fld id="{57359DDF-0319-485E-8E23-7ABFF9EC6083}" type="slidenum">
              <a:rPr lang="en-US" smtClean="0">
                <a:solidFill>
                  <a:schemeClr val="accent6"/>
                </a:solidFill>
              </a:rPr>
              <a:pPr>
                <a:defRPr/>
              </a:pPr>
              <a:t>15</a:t>
            </a:fld>
            <a:endParaRPr lang="en-US" dirty="0">
              <a:solidFill>
                <a:schemeClr val="accent6"/>
              </a:solidFill>
            </a:endParaRPr>
          </a:p>
        </p:txBody>
      </p:sp>
    </p:spTree>
    <p:extLst>
      <p:ext uri="{BB962C8B-B14F-4D97-AF65-F5344CB8AC3E}">
        <p14:creationId xmlns:p14="http://schemas.microsoft.com/office/powerpoint/2010/main" val="27179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Desired</a:t>
            </a:r>
            <a:r>
              <a:rPr lang="en-US" dirty="0" smtClean="0">
                <a:solidFill>
                  <a:srgbClr val="FF0000"/>
                </a:solidFill>
              </a:rPr>
              <a:t> </a:t>
            </a:r>
            <a:r>
              <a:rPr lang="en-US" dirty="0" smtClean="0"/>
              <a:t>Study site characteristics</a:t>
            </a:r>
            <a:endParaRPr lang="en-US" dirty="0"/>
          </a:p>
        </p:txBody>
      </p:sp>
      <p:sp>
        <p:nvSpPr>
          <p:cNvPr id="3" name="Content Placeholder 2"/>
          <p:cNvSpPr>
            <a:spLocks noGrp="1"/>
          </p:cNvSpPr>
          <p:nvPr>
            <p:ph idx="1"/>
          </p:nvPr>
        </p:nvSpPr>
        <p:spPr>
          <a:xfrm>
            <a:off x="381000" y="1639887"/>
            <a:ext cx="8172450" cy="4525963"/>
          </a:xfrm>
        </p:spPr>
        <p:txBody>
          <a:bodyPr rtlCol="0">
            <a:noAutofit/>
          </a:bodyPr>
          <a:lstStyle/>
          <a:p>
            <a:pPr fontAlgn="auto">
              <a:spcBef>
                <a:spcPts val="1000"/>
              </a:spcBef>
              <a:spcAft>
                <a:spcPts val="0"/>
              </a:spcAft>
              <a:buFont typeface="Arial" panose="020B0604020202020204" pitchFamily="34" charset="0"/>
              <a:buChar char="•"/>
              <a:defRPr/>
            </a:pPr>
            <a:r>
              <a:rPr lang="en-US" sz="2400" dirty="0" smtClean="0"/>
              <a:t>Funded through OFA Responsible </a:t>
            </a:r>
            <a:r>
              <a:rPr lang="en-US" sz="2400" dirty="0"/>
              <a:t>Fatherhood grants </a:t>
            </a:r>
            <a:r>
              <a:rPr lang="en-US" sz="2400" dirty="0" smtClean="0"/>
              <a:t>and</a:t>
            </a:r>
            <a:r>
              <a:rPr lang="en-US" sz="2400" dirty="0"/>
              <a:t>/or</a:t>
            </a:r>
            <a:r>
              <a:rPr lang="en-US" sz="2400" dirty="0" smtClean="0"/>
              <a:t> </a:t>
            </a:r>
            <a:r>
              <a:rPr lang="en-US" sz="2400" dirty="0"/>
              <a:t>other </a:t>
            </a:r>
            <a:r>
              <a:rPr lang="en-US" sz="2400" dirty="0" smtClean="0"/>
              <a:t>sources</a:t>
            </a:r>
          </a:p>
          <a:p>
            <a:pPr fontAlgn="auto">
              <a:spcBef>
                <a:spcPts val="1000"/>
              </a:spcBef>
              <a:spcAft>
                <a:spcPts val="0"/>
              </a:spcAft>
              <a:buFont typeface="Arial" panose="020B0604020202020204" pitchFamily="34" charset="0"/>
              <a:buChar char="•"/>
              <a:defRPr/>
            </a:pPr>
            <a:endParaRPr lang="en-US" sz="1100" dirty="0"/>
          </a:p>
          <a:p>
            <a:pPr fontAlgn="auto">
              <a:spcBef>
                <a:spcPts val="1000"/>
              </a:spcBef>
              <a:spcAft>
                <a:spcPts val="0"/>
              </a:spcAft>
              <a:buFont typeface="Arial" panose="020B0604020202020204" pitchFamily="34" charset="0"/>
              <a:buChar char="•"/>
              <a:defRPr/>
            </a:pPr>
            <a:r>
              <a:rPr lang="en-US" sz="2400" dirty="0" smtClean="0"/>
              <a:t>Demonstrated experience </a:t>
            </a:r>
            <a:r>
              <a:rPr lang="en-US" sz="2400" dirty="0"/>
              <a:t>running a fatherhood </a:t>
            </a:r>
            <a:r>
              <a:rPr lang="en-US" sz="2400" dirty="0" smtClean="0"/>
              <a:t>program</a:t>
            </a:r>
          </a:p>
          <a:p>
            <a:pPr marL="0" indent="0" fontAlgn="auto">
              <a:spcBef>
                <a:spcPts val="1000"/>
              </a:spcBef>
              <a:spcAft>
                <a:spcPts val="0"/>
              </a:spcAft>
              <a:buNone/>
              <a:defRPr/>
            </a:pPr>
            <a:endParaRPr lang="en-US" sz="1100" strike="sngStrike" dirty="0" smtClean="0">
              <a:solidFill>
                <a:srgbClr val="FF0000"/>
              </a:solidFill>
            </a:endParaRPr>
          </a:p>
          <a:p>
            <a:pPr fontAlgn="auto">
              <a:spcBef>
                <a:spcPts val="1000"/>
              </a:spcBef>
              <a:spcAft>
                <a:spcPts val="0"/>
              </a:spcAft>
              <a:buFont typeface="Arial" panose="020B0604020202020204" pitchFamily="34" charset="0"/>
              <a:buChar char="•"/>
              <a:defRPr/>
            </a:pPr>
            <a:r>
              <a:rPr lang="en-US" sz="2400" dirty="0" smtClean="0"/>
              <a:t>Operating a high-priority strategy or willing to implement new program enhancements</a:t>
            </a:r>
          </a:p>
          <a:p>
            <a:pPr fontAlgn="auto">
              <a:spcBef>
                <a:spcPts val="1000"/>
              </a:spcBef>
              <a:spcAft>
                <a:spcPts val="0"/>
              </a:spcAft>
              <a:buFont typeface="Arial" panose="020B0604020202020204" pitchFamily="34" charset="0"/>
              <a:buChar char="•"/>
              <a:defRPr/>
            </a:pPr>
            <a:endParaRPr lang="en-US" sz="1100" dirty="0"/>
          </a:p>
          <a:p>
            <a:pPr fontAlgn="auto">
              <a:spcBef>
                <a:spcPts val="1000"/>
              </a:spcBef>
              <a:spcAft>
                <a:spcPts val="0"/>
              </a:spcAft>
              <a:buFont typeface="Arial" panose="020B0604020202020204" pitchFamily="34" charset="0"/>
              <a:buChar char="•"/>
              <a:defRPr/>
            </a:pPr>
            <a:r>
              <a:rPr lang="en-US" sz="2400" dirty="0" smtClean="0"/>
              <a:t>Capacity to recruit and serve approximately 500 fathers over 15-18 months</a:t>
            </a:r>
          </a:p>
        </p:txBody>
      </p:sp>
      <p:sp>
        <p:nvSpPr>
          <p:cNvPr id="4" name="Slide Number Placeholder 3"/>
          <p:cNvSpPr>
            <a:spLocks noGrp="1"/>
          </p:cNvSpPr>
          <p:nvPr>
            <p:ph type="sldNum" sz="quarter" idx="12"/>
          </p:nvPr>
        </p:nvSpPr>
        <p:spPr/>
        <p:txBody>
          <a:bodyPr/>
          <a:lstStyle/>
          <a:p>
            <a:pPr>
              <a:defRPr/>
            </a:pPr>
            <a:fld id="{65E7D321-2EA9-48A8-A767-416E5824F02A}" type="slidenum">
              <a:rPr lang="en-US"/>
              <a:pPr>
                <a:defRPr/>
              </a:pPr>
              <a:t>16</a:t>
            </a:fld>
            <a:endParaRPr lang="en-US"/>
          </a:p>
        </p:txBody>
      </p:sp>
      <p:sp>
        <p:nvSpPr>
          <p:cNvPr id="5" name="Footer Placeholder 4"/>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800" dirty="0" smtClean="0"/>
              <a:t>Benefits of participation</a:t>
            </a:r>
            <a:endParaRPr lang="en-US" sz="2800" dirty="0"/>
          </a:p>
        </p:txBody>
      </p:sp>
      <p:sp>
        <p:nvSpPr>
          <p:cNvPr id="3" name="Content Placeholder 2"/>
          <p:cNvSpPr>
            <a:spLocks noGrp="1"/>
          </p:cNvSpPr>
          <p:nvPr>
            <p:ph idx="1"/>
          </p:nvPr>
        </p:nvSpPr>
        <p:spPr>
          <a:xfrm>
            <a:off x="3426937" y="1219200"/>
            <a:ext cx="5717064" cy="4953000"/>
          </a:xfrm>
        </p:spPr>
        <p:txBody>
          <a:bodyPr>
            <a:noAutofit/>
          </a:bodyPr>
          <a:lstStyle/>
          <a:p>
            <a:r>
              <a:rPr lang="en-US" sz="2200" dirty="0">
                <a:latin typeface="Calibri Light"/>
              </a:rPr>
              <a:t>May provide additional funds to support programming and study participation, for example, to support enhancements to services</a:t>
            </a:r>
          </a:p>
          <a:p>
            <a:endParaRPr lang="en-US" sz="1000" dirty="0" smtClean="0">
              <a:latin typeface="Calibri Light"/>
            </a:endParaRPr>
          </a:p>
          <a:p>
            <a:r>
              <a:rPr lang="en-US" sz="2200" dirty="0" smtClean="0">
                <a:latin typeface="Calibri Light"/>
              </a:rPr>
              <a:t>Expert technical assistance on </a:t>
            </a:r>
          </a:p>
          <a:p>
            <a:pPr lvl="1"/>
            <a:r>
              <a:rPr lang="en-US" sz="2000" dirty="0" smtClean="0">
                <a:latin typeface="Calibri Light"/>
              </a:rPr>
              <a:t>Participant recruitment and engagement </a:t>
            </a:r>
          </a:p>
          <a:p>
            <a:pPr lvl="1"/>
            <a:r>
              <a:rPr lang="en-US" sz="2000" dirty="0" smtClean="0">
                <a:latin typeface="Calibri Light"/>
              </a:rPr>
              <a:t>Program service being tested </a:t>
            </a:r>
          </a:p>
          <a:p>
            <a:pPr lvl="1"/>
            <a:r>
              <a:rPr lang="en-US" sz="2000" dirty="0" smtClean="0">
                <a:latin typeface="Calibri Light"/>
              </a:rPr>
              <a:t>Study procedures</a:t>
            </a:r>
          </a:p>
          <a:p>
            <a:pPr lvl="1"/>
            <a:endParaRPr lang="en-US" sz="1000" dirty="0" smtClean="0">
              <a:latin typeface="Calibri Light"/>
            </a:endParaRPr>
          </a:p>
          <a:p>
            <a:r>
              <a:rPr lang="en-US" sz="2200" dirty="0" smtClean="0">
                <a:latin typeface="Calibri Light"/>
              </a:rPr>
              <a:t>Specific results for your program </a:t>
            </a:r>
          </a:p>
          <a:p>
            <a:endParaRPr lang="en-US" sz="1000" dirty="0" smtClean="0">
              <a:latin typeface="Calibri Light"/>
            </a:endParaRPr>
          </a:p>
          <a:p>
            <a:r>
              <a:rPr lang="en-US" sz="2200" dirty="0" smtClean="0">
                <a:latin typeface="Calibri Light"/>
              </a:rPr>
              <a:t>Contribute to growing evidence base</a:t>
            </a:r>
          </a:p>
          <a:p>
            <a:endParaRPr lang="en-US" sz="1000" dirty="0" smtClean="0">
              <a:latin typeface="Calibri Light"/>
            </a:endParaRPr>
          </a:p>
          <a:p>
            <a:r>
              <a:rPr lang="en-US" sz="2200" dirty="0" smtClean="0">
                <a:latin typeface="Calibri Light"/>
              </a:rPr>
              <a:t>Increased visibility as part of a national study</a:t>
            </a:r>
          </a:p>
        </p:txBody>
      </p:sp>
      <p:sp>
        <p:nvSpPr>
          <p:cNvPr id="4" name="Slide Number Placeholder 3"/>
          <p:cNvSpPr>
            <a:spLocks noGrp="1"/>
          </p:cNvSpPr>
          <p:nvPr>
            <p:ph type="sldNum" sz="quarter" idx="12"/>
          </p:nvPr>
        </p:nvSpPr>
        <p:spPr/>
        <p:txBody>
          <a:bodyPr/>
          <a:lstStyle/>
          <a:p>
            <a:pPr>
              <a:defRPr/>
            </a:pPr>
            <a:fld id="{F607BD89-D783-4175-B14E-C843D8A205E1}" type="slidenum">
              <a:rPr lang="en-US"/>
              <a:pPr>
                <a:defRPr/>
              </a:pPr>
              <a:t>17</a:t>
            </a:fld>
            <a:endParaRPr lang="en-US"/>
          </a:p>
        </p:txBody>
      </p:sp>
      <p:pic>
        <p:nvPicPr>
          <p:cNvPr id="5018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bwMode="auto">
          <a:xfrm>
            <a:off x="2063" y="1147527"/>
            <a:ext cx="3424873" cy="5715000"/>
          </a:xfrm>
          <a:prstGeom prst="rect">
            <a:avLst/>
          </a:prstGeom>
          <a:noFill/>
          <a:ln w="9525">
            <a:noFill/>
            <a:miter lim="800000"/>
            <a:headEnd/>
            <a:tailEnd/>
          </a:ln>
        </p:spPr>
      </p:pic>
      <p:sp>
        <p:nvSpPr>
          <p:cNvPr id="5" name="Footer Placeholder 4"/>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800" dirty="0"/>
              <a:t>B3 </a:t>
            </a:r>
            <a:r>
              <a:rPr lang="en-US" sz="2800" dirty="0" smtClean="0"/>
              <a:t>Study team responsibilities</a:t>
            </a:r>
            <a:endParaRPr lang="en-US" sz="2800" dirty="0"/>
          </a:p>
        </p:txBody>
      </p:sp>
      <p:sp>
        <p:nvSpPr>
          <p:cNvPr id="54274" name="Content Placeholder 2"/>
          <p:cNvSpPr>
            <a:spLocks noGrp="1"/>
          </p:cNvSpPr>
          <p:nvPr>
            <p:ph idx="1"/>
          </p:nvPr>
        </p:nvSpPr>
        <p:spPr>
          <a:xfrm>
            <a:off x="381000" y="1371600"/>
            <a:ext cx="8534400" cy="4754563"/>
          </a:xfrm>
        </p:spPr>
        <p:txBody>
          <a:bodyPr/>
          <a:lstStyle/>
          <a:p>
            <a:pPr>
              <a:spcBef>
                <a:spcPts val="1000"/>
              </a:spcBef>
            </a:pPr>
            <a:r>
              <a:rPr lang="en-US" sz="2600" dirty="0">
                <a:latin typeface="Calibri Light"/>
              </a:rPr>
              <a:t>Maintain close communication with organizations, including visits, </a:t>
            </a:r>
            <a:r>
              <a:rPr lang="en-US" sz="2600" dirty="0" smtClean="0">
                <a:latin typeface="Calibri Light"/>
              </a:rPr>
              <a:t>to learn about program operations, hear your interests, and brainstorm study options</a:t>
            </a:r>
          </a:p>
          <a:p>
            <a:pPr>
              <a:spcBef>
                <a:spcPts val="1000"/>
              </a:spcBef>
            </a:pPr>
            <a:r>
              <a:rPr lang="en-US" sz="2600" dirty="0" smtClean="0">
                <a:latin typeface="Calibri Light"/>
              </a:rPr>
              <a:t>Facilitate meetings to plan study implementation</a:t>
            </a:r>
          </a:p>
          <a:p>
            <a:pPr>
              <a:spcBef>
                <a:spcPts val="1000"/>
              </a:spcBef>
            </a:pPr>
            <a:r>
              <a:rPr lang="en-US" sz="2600" dirty="0" smtClean="0">
                <a:latin typeface="Calibri Light"/>
              </a:rPr>
              <a:t>Provide funding and other resources to support program enhancements and research activities</a:t>
            </a:r>
          </a:p>
          <a:p>
            <a:pPr>
              <a:spcBef>
                <a:spcPts val="1000"/>
              </a:spcBef>
            </a:pPr>
            <a:r>
              <a:rPr lang="en-US" sz="2600" dirty="0" smtClean="0">
                <a:latin typeface="Calibri Light"/>
              </a:rPr>
              <a:t>Train and support program staff on study procedures</a:t>
            </a:r>
          </a:p>
          <a:p>
            <a:pPr>
              <a:spcBef>
                <a:spcPts val="1000"/>
              </a:spcBef>
            </a:pPr>
            <a:r>
              <a:rPr lang="en-US" sz="2600" dirty="0" smtClean="0">
                <a:latin typeface="Calibri Light"/>
              </a:rPr>
              <a:t>Provide ongoing technical assistance to achieve high-quality program enhancement and research procedures</a:t>
            </a:r>
          </a:p>
          <a:p>
            <a:pPr>
              <a:spcBef>
                <a:spcPts val="1000"/>
              </a:spcBef>
            </a:pPr>
            <a:r>
              <a:rPr lang="en-US" sz="2600" dirty="0" smtClean="0">
                <a:latin typeface="Calibri Light"/>
              </a:rPr>
              <a:t>Analyze data, share lessons, and publish reports</a:t>
            </a:r>
          </a:p>
          <a:p>
            <a:pPr>
              <a:spcBef>
                <a:spcPts val="1000"/>
              </a:spcBef>
            </a:pPr>
            <a:endParaRPr lang="en-US" sz="2600" dirty="0" smtClean="0">
              <a:latin typeface="Calibri Light"/>
            </a:endParaRPr>
          </a:p>
        </p:txBody>
      </p:sp>
      <p:sp>
        <p:nvSpPr>
          <p:cNvPr id="4" name="Slide Number Placeholder 3"/>
          <p:cNvSpPr>
            <a:spLocks noGrp="1"/>
          </p:cNvSpPr>
          <p:nvPr>
            <p:ph type="sldNum" sz="quarter" idx="12"/>
          </p:nvPr>
        </p:nvSpPr>
        <p:spPr/>
        <p:txBody>
          <a:bodyPr/>
          <a:lstStyle/>
          <a:p>
            <a:pPr>
              <a:defRPr/>
            </a:pPr>
            <a:fld id="{DB12E1AD-95AB-4ED8-B782-589B8E975A62}" type="slidenum">
              <a:rPr lang="en-US"/>
              <a:pPr>
                <a:defRPr/>
              </a:pPr>
              <a:t>18</a:t>
            </a:fld>
            <a:endParaRPr lang="en-US"/>
          </a:p>
        </p:txBody>
      </p:sp>
      <p:sp>
        <p:nvSpPr>
          <p:cNvPr id="3" name="Footer Placeholder 2"/>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title="Blank calendar page, on which the study timeline is superimposed"/>
          <p:cNvPicPr>
            <a:picLocks noChangeAspect="1"/>
          </p:cNvPicPr>
          <p:nvPr/>
        </p:nvPicPr>
        <p:blipFill>
          <a:blip r:embed="rId3"/>
          <a:srcRect/>
          <a:stretch>
            <a:fillRect/>
          </a:stretch>
        </p:blipFill>
        <p:spPr bwMode="auto">
          <a:xfrm>
            <a:off x="381000" y="1330965"/>
            <a:ext cx="8153400" cy="5535612"/>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Study timeline</a:t>
            </a:r>
            <a:endParaRPr lang="en-US" dirty="0"/>
          </a:p>
        </p:txBody>
      </p:sp>
      <p:sp>
        <p:nvSpPr>
          <p:cNvPr id="3" name="Content Placeholder 2"/>
          <p:cNvSpPr>
            <a:spLocks noGrp="1"/>
          </p:cNvSpPr>
          <p:nvPr>
            <p:ph idx="1"/>
          </p:nvPr>
        </p:nvSpPr>
        <p:spPr>
          <a:xfrm>
            <a:off x="1905000" y="2667000"/>
            <a:ext cx="6400800" cy="3886200"/>
          </a:xfrm>
        </p:spPr>
        <p:txBody>
          <a:bodyPr>
            <a:normAutofit/>
          </a:bodyPr>
          <a:lstStyle/>
          <a:p>
            <a:r>
              <a:rPr lang="en-US" sz="2400" dirty="0" smtClean="0">
                <a:solidFill>
                  <a:srgbClr val="0B141E"/>
                </a:solidFill>
                <a:latin typeface="Calibri Light"/>
              </a:rPr>
              <a:t>2015-2016: Site recruitment</a:t>
            </a:r>
          </a:p>
          <a:p>
            <a:r>
              <a:rPr lang="en-US" sz="2400" dirty="0" smtClean="0">
                <a:solidFill>
                  <a:srgbClr val="0B141E"/>
                </a:solidFill>
                <a:latin typeface="Calibri Light"/>
              </a:rPr>
              <a:t>2016-2017: Enro</a:t>
            </a:r>
            <a:r>
              <a:rPr lang="en-US" sz="2400" dirty="0">
                <a:solidFill>
                  <a:srgbClr val="0B141E"/>
                </a:solidFill>
                <a:latin typeface="Calibri Light"/>
              </a:rPr>
              <a:t>ll participants into the </a:t>
            </a:r>
            <a:r>
              <a:rPr lang="en-US" sz="2400" dirty="0" smtClean="0">
                <a:solidFill>
                  <a:srgbClr val="0B141E"/>
                </a:solidFill>
                <a:latin typeface="Calibri Light"/>
              </a:rPr>
              <a:t>study</a:t>
            </a:r>
          </a:p>
          <a:p>
            <a:r>
              <a:rPr lang="en-US" sz="2400" dirty="0" smtClean="0">
                <a:solidFill>
                  <a:srgbClr val="0B141E"/>
                </a:solidFill>
                <a:latin typeface="Calibri Light"/>
              </a:rPr>
              <a:t>2016-2018: Sites receive study support</a:t>
            </a:r>
          </a:p>
          <a:p>
            <a:r>
              <a:rPr lang="en-US" sz="2400" dirty="0" smtClean="0">
                <a:solidFill>
                  <a:srgbClr val="0B141E"/>
                </a:solidFill>
                <a:latin typeface="Calibri Light"/>
              </a:rPr>
              <a:t>2017-2019: Share lessons with RF field</a:t>
            </a:r>
          </a:p>
          <a:p>
            <a:r>
              <a:rPr lang="en-US" sz="2400" dirty="0" smtClean="0">
                <a:solidFill>
                  <a:srgbClr val="0B141E"/>
                </a:solidFill>
                <a:latin typeface="Calibri Light"/>
              </a:rPr>
              <a:t>2017: Implementation reports</a:t>
            </a:r>
          </a:p>
          <a:p>
            <a:r>
              <a:rPr lang="en-US" sz="2400" dirty="0" smtClean="0">
                <a:solidFill>
                  <a:srgbClr val="0B141E"/>
                </a:solidFill>
                <a:latin typeface="Calibri Light"/>
              </a:rPr>
              <a:t>2018: Impact reports</a:t>
            </a:r>
          </a:p>
          <a:p>
            <a:r>
              <a:rPr lang="en-US" sz="2400" smtClean="0">
                <a:solidFill>
                  <a:srgbClr val="0B141E"/>
                </a:solidFill>
                <a:latin typeface="Calibri Light"/>
              </a:rPr>
              <a:t>2019: </a:t>
            </a:r>
            <a:r>
              <a:rPr lang="en-US" sz="2400" dirty="0" smtClean="0">
                <a:solidFill>
                  <a:srgbClr val="0B141E"/>
                </a:solidFill>
                <a:latin typeface="Calibri Light"/>
              </a:rPr>
              <a:t>Final synthesis reports</a:t>
            </a:r>
          </a:p>
        </p:txBody>
      </p:sp>
      <p:sp>
        <p:nvSpPr>
          <p:cNvPr id="4" name="Slide Number Placeholder 3"/>
          <p:cNvSpPr>
            <a:spLocks noGrp="1"/>
          </p:cNvSpPr>
          <p:nvPr>
            <p:ph type="sldNum" sz="quarter" idx="12"/>
          </p:nvPr>
        </p:nvSpPr>
        <p:spPr>
          <a:xfrm>
            <a:off x="6705600" y="6356350"/>
            <a:ext cx="2133600" cy="365125"/>
          </a:xfrm>
        </p:spPr>
        <p:txBody>
          <a:bodyPr/>
          <a:lstStyle/>
          <a:p>
            <a:pPr>
              <a:defRPr/>
            </a:pPr>
            <a:fld id="{0DC3A3D5-5706-4AFC-BBE4-95D83EF2C9C4}" type="slidenum">
              <a:rPr lang="en-US"/>
              <a:pPr>
                <a:defRPr/>
              </a:pPr>
              <a:t>19</a:t>
            </a:fld>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r>
              <a:rPr lang="en-US" dirty="0" smtClean="0">
                <a:solidFill>
                  <a:schemeClr val="accent6"/>
                </a:solidFill>
              </a:rPr>
              <a:t>OMB # 0970-0356 </a:t>
            </a:r>
          </a:p>
          <a:p>
            <a:pPr>
              <a:defRPr/>
            </a:pPr>
            <a:r>
              <a:rPr lang="en-US" dirty="0" smtClean="0">
                <a:solidFill>
                  <a:schemeClr val="accent6"/>
                </a:solidFill>
              </a:rPr>
              <a:t>Expiration Date: 03/31/2018</a:t>
            </a:r>
            <a:endParaRPr lang="en-US" dirty="0">
              <a:solidFill>
                <a:schemeClr val="accent6"/>
              </a:solidFill>
            </a:endParaRPr>
          </a:p>
        </p:txBody>
      </p:sp>
    </p:spTree>
    <p:extLst>
      <p:ext uri="{BB962C8B-B14F-4D97-AF65-F5344CB8AC3E}">
        <p14:creationId xmlns:p14="http://schemas.microsoft.com/office/powerpoint/2010/main" val="104762209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U:\B3\Fatherhood Photos\shutterstock_1450448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 t="-44" r="34244" b="1330"/>
          <a:stretch/>
        </p:blipFill>
        <p:spPr bwMode="auto">
          <a:xfrm>
            <a:off x="5715000" y="3429359"/>
            <a:ext cx="3429000" cy="3428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Building Bridges and Bonds (B3)</a:t>
            </a:r>
            <a:endParaRPr lang="en-US" dirty="0"/>
          </a:p>
        </p:txBody>
      </p:sp>
      <p:sp>
        <p:nvSpPr>
          <p:cNvPr id="3" name="Content Placeholder 2"/>
          <p:cNvSpPr>
            <a:spLocks noGrp="1"/>
          </p:cNvSpPr>
          <p:nvPr>
            <p:ph idx="1"/>
          </p:nvPr>
        </p:nvSpPr>
        <p:spPr>
          <a:xfrm>
            <a:off x="0" y="1143000"/>
            <a:ext cx="5562600" cy="5181600"/>
          </a:xfrm>
        </p:spPr>
        <p:txBody>
          <a:bodyPr/>
          <a:lstStyle/>
          <a:p>
            <a:endParaRPr lang="en-US" sz="2400" dirty="0" smtClean="0"/>
          </a:p>
          <a:p>
            <a:r>
              <a:rPr lang="en-US" sz="2400" dirty="0" smtClean="0"/>
              <a:t>A </a:t>
            </a:r>
            <a:r>
              <a:rPr lang="en-US" sz="2400" dirty="0"/>
              <a:t>rigorous, multi-site </a:t>
            </a:r>
            <a:r>
              <a:rPr lang="en-US" sz="2400" dirty="0" smtClean="0"/>
              <a:t>study </a:t>
            </a:r>
            <a:r>
              <a:rPr lang="en-US" sz="2400" dirty="0">
                <a:latin typeface="Calibri Light"/>
              </a:rPr>
              <a:t>of</a:t>
            </a:r>
            <a:r>
              <a:rPr lang="en-US" sz="2400" dirty="0">
                <a:solidFill>
                  <a:srgbClr val="66FF33"/>
                </a:solidFill>
                <a:latin typeface="Calibri Light"/>
              </a:rPr>
              <a:t> </a:t>
            </a:r>
            <a:r>
              <a:rPr lang="en-US" sz="2400" dirty="0">
                <a:latin typeface="Calibri Light"/>
              </a:rPr>
              <a:t>innovative services offered by Responsible Fatherhood/</a:t>
            </a:r>
            <a:r>
              <a:rPr lang="en-US" sz="2400" dirty="0" err="1">
                <a:latin typeface="Calibri Light"/>
              </a:rPr>
              <a:t>ReFORM</a:t>
            </a:r>
            <a:r>
              <a:rPr lang="en-US" sz="2400" dirty="0">
                <a:latin typeface="Calibri Light"/>
              </a:rPr>
              <a:t> (</a:t>
            </a:r>
            <a:r>
              <a:rPr lang="en-US" sz="2400" dirty="0" smtClean="0">
                <a:latin typeface="Calibri Light"/>
              </a:rPr>
              <a:t>RF) </a:t>
            </a:r>
            <a:r>
              <a:rPr lang="en-US" sz="2400" dirty="0" smtClean="0"/>
              <a:t>programs</a:t>
            </a:r>
          </a:p>
          <a:p>
            <a:pPr marL="0" indent="0">
              <a:buNone/>
            </a:pPr>
            <a:endParaRPr lang="en-US" sz="2400" dirty="0" smtClean="0"/>
          </a:p>
          <a:p>
            <a:pPr>
              <a:lnSpc>
                <a:spcPct val="90000"/>
              </a:lnSpc>
            </a:pPr>
            <a:r>
              <a:rPr lang="en-US" sz="2400" dirty="0" smtClean="0">
                <a:latin typeface="Calibri Light"/>
              </a:rPr>
              <a:t>Unique </a:t>
            </a:r>
            <a:r>
              <a:rPr lang="en-US" sz="2400" dirty="0">
                <a:latin typeface="Calibri Light"/>
              </a:rPr>
              <a:t>opportunity for the program and research communities to produce new evidence about specific service approaches  </a:t>
            </a:r>
            <a:endParaRPr lang="en-US" sz="2400" dirty="0" smtClean="0">
              <a:latin typeface="Calibri Light"/>
            </a:endParaRPr>
          </a:p>
          <a:p>
            <a:pPr marL="0" indent="0">
              <a:lnSpc>
                <a:spcPct val="90000"/>
              </a:lnSpc>
              <a:buNone/>
            </a:pPr>
            <a:endParaRPr lang="en-US" sz="2400" dirty="0" smtClean="0">
              <a:latin typeface="Calibri Light"/>
            </a:endParaRPr>
          </a:p>
          <a:p>
            <a:pPr>
              <a:lnSpc>
                <a:spcPct val="90000"/>
              </a:lnSpc>
            </a:pPr>
            <a:r>
              <a:rPr lang="en-US" sz="2400" dirty="0" smtClean="0">
                <a:latin typeface="Calibri Light"/>
              </a:rPr>
              <a:t>OFA </a:t>
            </a:r>
            <a:r>
              <a:rPr lang="en-US" sz="2400" dirty="0">
                <a:latin typeface="Calibri Light"/>
              </a:rPr>
              <a:t>and other stakeholders are involved </a:t>
            </a:r>
            <a:r>
              <a:rPr lang="en-US" sz="2400" dirty="0"/>
              <a:t>in helping B3 </a:t>
            </a:r>
            <a:r>
              <a:rPr lang="en-US" sz="2400" dirty="0" smtClean="0"/>
              <a:t>to </a:t>
            </a:r>
            <a:r>
              <a:rPr lang="en-US" sz="2400" dirty="0"/>
              <a:t>set priorities</a:t>
            </a:r>
          </a:p>
          <a:p>
            <a:endParaRPr lang="en-US" sz="2400" dirty="0" smtClean="0"/>
          </a:p>
        </p:txBody>
      </p:sp>
      <p:sp>
        <p:nvSpPr>
          <p:cNvPr id="4" name="Footer Placeholder 3"/>
          <p:cNvSpPr>
            <a:spLocks noGrp="1"/>
          </p:cNvSpPr>
          <p:nvPr>
            <p:ph type="ftr" sz="quarter" idx="11"/>
          </p:nvPr>
        </p:nvSpPr>
        <p:spPr>
          <a:xfrm>
            <a:off x="2819400" y="6356350"/>
            <a:ext cx="2895600" cy="365125"/>
          </a:xfrm>
        </p:spPr>
        <p:txBody>
          <a:bodyPr/>
          <a:lstStyle/>
          <a:p>
            <a:pPr>
              <a:defRPr/>
            </a:pPr>
            <a:r>
              <a:rPr lang="en-US" dirty="0" smtClean="0">
                <a:latin typeface="+mj-lt"/>
              </a:rPr>
              <a:t>OMB # 0970-0356</a:t>
            </a:r>
          </a:p>
          <a:p>
            <a:r>
              <a:rPr lang="en-US" dirty="0" smtClean="0">
                <a:latin typeface="+mj-lt"/>
              </a:rPr>
              <a:t>Expiration </a:t>
            </a:r>
            <a:r>
              <a:rPr lang="en-US" dirty="0">
                <a:latin typeface="+mj-lt"/>
              </a:rPr>
              <a:t>Date: </a:t>
            </a:r>
            <a:r>
              <a:rPr lang="en-US" dirty="0" smtClean="0">
                <a:latin typeface="+mj-lt"/>
              </a:rPr>
              <a:t>03/31/2018</a:t>
            </a:r>
            <a:endParaRPr lang="en-US" dirty="0">
              <a:latin typeface="+mj-lt"/>
            </a:endParaRPr>
          </a:p>
        </p:txBody>
      </p:sp>
      <p:sp>
        <p:nvSpPr>
          <p:cNvPr id="18" name="Slide Number Placeholder 2"/>
          <p:cNvSpPr>
            <a:spLocks noGrp="1"/>
          </p:cNvSpPr>
          <p:nvPr>
            <p:ph type="sldNum" sz="quarter" idx="12"/>
          </p:nvPr>
        </p:nvSpPr>
        <p:spPr>
          <a:xfrm>
            <a:off x="6553200" y="6324600"/>
            <a:ext cx="2133600" cy="365125"/>
          </a:xfrm>
        </p:spPr>
        <p:txBody>
          <a:bodyPr/>
          <a:lstStyle/>
          <a:p>
            <a:pPr>
              <a:defRPr/>
            </a:pPr>
            <a:fld id="{288637AA-F99B-42E0-9C4C-F808D3E9CC9E}" type="slidenum">
              <a:rPr lang="en-US">
                <a:solidFill>
                  <a:schemeClr val="accent6"/>
                </a:solidFill>
              </a:rPr>
              <a:pPr>
                <a:defRPr/>
              </a:pPr>
              <a:t>2</a:t>
            </a:fld>
            <a:endParaRPr lang="en-US" dirty="0">
              <a:solidFill>
                <a:schemeClr val="accent6"/>
              </a:solidFill>
            </a:endParaRPr>
          </a:p>
        </p:txBody>
      </p:sp>
      <p:pic>
        <p:nvPicPr>
          <p:cNvPr id="21" name="Picture 4" descr="U:\B3\Fatherhood Photos\shutterstock_220027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143000"/>
            <a:ext cx="3429000" cy="228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Contact information</a:t>
            </a:r>
            <a:endParaRPr lang="en-US" dirty="0"/>
          </a:p>
        </p:txBody>
      </p:sp>
      <p:sp>
        <p:nvSpPr>
          <p:cNvPr id="4" name="Content Placeholder 3"/>
          <p:cNvSpPr>
            <a:spLocks noGrp="1"/>
          </p:cNvSpPr>
          <p:nvPr>
            <p:ph sz="half" idx="2"/>
          </p:nvPr>
        </p:nvSpPr>
        <p:spPr>
          <a:xfrm>
            <a:off x="0" y="1295400"/>
            <a:ext cx="9143999" cy="4114800"/>
          </a:xfrm>
        </p:spPr>
        <p:txBody>
          <a:bodyPr/>
          <a:lstStyle/>
          <a:p>
            <a:pPr marL="0" indent="0" algn="ctr">
              <a:buNone/>
            </a:pPr>
            <a:r>
              <a:rPr lang="en-US" b="1" u="sng" dirty="0" smtClean="0"/>
              <a:t>MDRC (research contractor)</a:t>
            </a:r>
          </a:p>
          <a:p>
            <a:pPr marL="0" indent="0" algn="ctr">
              <a:buNone/>
            </a:pPr>
            <a:r>
              <a:rPr lang="en-US" sz="2400" dirty="0" smtClean="0"/>
              <a:t>www.mdrc.org/b3</a:t>
            </a:r>
            <a:endParaRPr lang="en-US" dirty="0" smtClean="0"/>
          </a:p>
          <a:p>
            <a:pPr marL="0" indent="0" algn="ctr">
              <a:buNone/>
            </a:pPr>
            <a:r>
              <a:rPr lang="en-US" sz="2400" dirty="0" smtClean="0"/>
              <a:t>b3@mdrc.org  </a:t>
            </a:r>
            <a:endParaRPr lang="en-US" dirty="0"/>
          </a:p>
          <a:p>
            <a:pPr marL="0" lvl="1" indent="0" algn="ctr">
              <a:buNone/>
            </a:pPr>
            <a:endParaRPr lang="en-US" sz="1200" dirty="0" smtClean="0"/>
          </a:p>
          <a:p>
            <a:pPr marL="0" lvl="1" indent="0" algn="ctr" defTabSz="168275">
              <a:buNone/>
            </a:pPr>
            <a:endParaRPr lang="en-US" sz="1200" dirty="0" smtClean="0"/>
          </a:p>
          <a:p>
            <a:pPr marL="0" indent="0" algn="ctr">
              <a:buNone/>
            </a:pPr>
            <a:r>
              <a:rPr lang="en-US" b="1" u="sng" dirty="0" smtClean="0"/>
              <a:t>OPRE (federal office)</a:t>
            </a:r>
          </a:p>
          <a:p>
            <a:pPr marL="0" indent="0" algn="ctr">
              <a:buNone/>
            </a:pPr>
            <a:r>
              <a:rPr lang="en-US" sz="2400" dirty="0" smtClean="0"/>
              <a:t>Anna </a:t>
            </a:r>
            <a:r>
              <a:rPr lang="en-US" sz="2400" dirty="0" err="1" smtClean="0"/>
              <a:t>Solmeyer</a:t>
            </a:r>
            <a:r>
              <a:rPr lang="en-US" sz="2400" dirty="0" smtClean="0"/>
              <a:t> </a:t>
            </a:r>
          </a:p>
          <a:p>
            <a:pPr marL="0" indent="0" algn="ctr">
              <a:buNone/>
            </a:pPr>
            <a:r>
              <a:rPr lang="en-US" sz="2400" dirty="0" smtClean="0"/>
              <a:t>Anna.Solmeyer@acf.hhs.gov</a:t>
            </a:r>
            <a:endParaRPr lang="en-US" dirty="0"/>
          </a:p>
          <a:p>
            <a:pPr marL="0" indent="0" algn="ctr">
              <a:buNone/>
            </a:pPr>
            <a:r>
              <a:rPr lang="en-US" sz="2400" dirty="0" smtClean="0"/>
              <a:t>202-401-4055</a:t>
            </a:r>
            <a:endParaRPr lang="en-US" sz="2400" dirty="0"/>
          </a:p>
        </p:txBody>
      </p:sp>
      <p:sp>
        <p:nvSpPr>
          <p:cNvPr id="5" name="Slide Number Placeholder 4"/>
          <p:cNvSpPr>
            <a:spLocks noGrp="1"/>
          </p:cNvSpPr>
          <p:nvPr>
            <p:ph type="sldNum" sz="quarter" idx="12"/>
          </p:nvPr>
        </p:nvSpPr>
        <p:spPr/>
        <p:txBody>
          <a:bodyPr/>
          <a:lstStyle/>
          <a:p>
            <a:pPr>
              <a:defRPr/>
            </a:pPr>
            <a:fld id="{0566E279-F13E-40C8-845C-8EB8815B9935}" type="slidenum">
              <a:rPr lang="en-US"/>
              <a:pPr>
                <a:defRPr/>
              </a:pPr>
              <a:t>20</a:t>
            </a:fld>
            <a:endParaRPr lang="en-US"/>
          </a:p>
        </p:txBody>
      </p:sp>
      <p:sp>
        <p:nvSpPr>
          <p:cNvPr id="3" name="TextBox 2"/>
          <p:cNvSpPr txBox="1"/>
          <p:nvPr/>
        </p:nvSpPr>
        <p:spPr>
          <a:xfrm>
            <a:off x="152400" y="4876800"/>
            <a:ext cx="8763000" cy="1877437"/>
          </a:xfrm>
          <a:prstGeom prst="rect">
            <a:avLst/>
          </a:prstGeom>
          <a:noFill/>
        </p:spPr>
        <p:txBody>
          <a:bodyPr wrap="square" rtlCol="0">
            <a:spAutoFit/>
          </a:bodyPr>
          <a:lstStyle/>
          <a:p>
            <a:endParaRPr lang="en-US" sz="1000" dirty="0" smtClean="0"/>
          </a:p>
          <a:p>
            <a:r>
              <a:rPr lang="en-US" sz="1000" dirty="0" smtClean="0"/>
              <a:t>NOTE</a:t>
            </a:r>
            <a:r>
              <a:rPr lang="en-US" sz="1000" dirty="0"/>
              <a:t>: The Paperwork Reduction Act Statement: This collection of information is voluntary and will be used to gather preliminary information about the fatherhood field and explore with fatherhood programs the research questions that are of interest and the design options that are feasible. Public reporting burden for this collection of information is estimated to average 108 minutes per response, including the time for reviewing instructions, gathering and maintaining the data needed, and reviewing the collection of information. An agency may not conduct or sponsor, and a person is not required to respond to, a collection of information unless it displays a currently valid OMB control number. Send comments regarding this burden estimate or any other aspect of this collection of information, including suggestions for reducing this burden to Anna </a:t>
            </a:r>
            <a:r>
              <a:rPr lang="en-US" sz="1000" dirty="0" err="1"/>
              <a:t>Solmeyer</a:t>
            </a:r>
            <a:r>
              <a:rPr lang="en-US" sz="1000" dirty="0"/>
              <a:t>; </a:t>
            </a:r>
            <a:r>
              <a:rPr lang="en-US" sz="1000" u="sng" dirty="0">
                <a:hlinkClick r:id="rId3"/>
              </a:rPr>
              <a:t>anna.solmeyer@acf.hhs.gov</a:t>
            </a:r>
            <a:r>
              <a:rPr lang="en-US" sz="1000" dirty="0"/>
              <a:t>; Attn: OMB-PRA (0970-0356).</a:t>
            </a:r>
          </a:p>
          <a:p>
            <a:endParaRPr lang="en-US" dirty="0"/>
          </a:p>
          <a:p>
            <a:endParaRPr lang="en-US" dirty="0"/>
          </a:p>
        </p:txBody>
      </p:sp>
      <p:sp>
        <p:nvSpPr>
          <p:cNvPr id="6" name="Footer Placeholder 5"/>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extLst>
      <p:ext uri="{BB962C8B-B14F-4D97-AF65-F5344CB8AC3E}">
        <p14:creationId xmlns:p14="http://schemas.microsoft.com/office/powerpoint/2010/main" val="60561090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Materials</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Footer Placeholder 6"/>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
        <p:nvSpPr>
          <p:cNvPr id="8" name="Slide Number Placeholder 7"/>
          <p:cNvSpPr>
            <a:spLocks noGrp="1"/>
          </p:cNvSpPr>
          <p:nvPr>
            <p:ph type="sldNum" sz="quarter" idx="12"/>
          </p:nvPr>
        </p:nvSpPr>
        <p:spPr/>
        <p:txBody>
          <a:bodyPr/>
          <a:lstStyle/>
          <a:p>
            <a:pPr>
              <a:defRPr/>
            </a:pPr>
            <a:fld id="{D0D83737-7886-4C34-9E9E-552A8A787C3B}" type="slidenum">
              <a:rPr lang="en-US" smtClean="0"/>
              <a:pPr>
                <a:defRPr/>
              </a:pPr>
              <a:t>21</a:t>
            </a:fld>
            <a:endParaRPr lang="en-US"/>
          </a:p>
        </p:txBody>
      </p:sp>
    </p:spTree>
    <p:extLst>
      <p:ext uri="{BB962C8B-B14F-4D97-AF65-F5344CB8AC3E}">
        <p14:creationId xmlns:p14="http://schemas.microsoft.com/office/powerpoint/2010/main" val="19651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analysis</a:t>
            </a:r>
            <a:endParaRPr lang="en-US" dirty="0"/>
          </a:p>
        </p:txBody>
      </p:sp>
      <p:sp>
        <p:nvSpPr>
          <p:cNvPr id="3" name="Content Placeholder 2"/>
          <p:cNvSpPr>
            <a:spLocks noGrp="1"/>
          </p:cNvSpPr>
          <p:nvPr>
            <p:ph idx="1"/>
          </p:nvPr>
        </p:nvSpPr>
        <p:spPr>
          <a:xfrm>
            <a:off x="152400" y="1447800"/>
            <a:ext cx="5943600" cy="4525963"/>
          </a:xfrm>
        </p:spPr>
        <p:txBody>
          <a:bodyPr/>
          <a:lstStyle/>
          <a:p>
            <a:r>
              <a:rPr lang="en-US" sz="2400" dirty="0" smtClean="0"/>
              <a:t>Sample research questions</a:t>
            </a:r>
            <a:endParaRPr lang="en-US" sz="2400" dirty="0"/>
          </a:p>
          <a:p>
            <a:pPr lvl="1"/>
            <a:r>
              <a:rPr lang="en-US" sz="2000" dirty="0" smtClean="0"/>
              <a:t>Does a focused co-parenting model help fathers spend more and better time with their children?</a:t>
            </a:r>
            <a:endParaRPr lang="en-US" sz="2000" dirty="0"/>
          </a:p>
          <a:p>
            <a:pPr lvl="1"/>
            <a:r>
              <a:rPr lang="en-US" sz="2000" dirty="0"/>
              <a:t>Do enhanced employment services increase work and earnings?</a:t>
            </a:r>
          </a:p>
          <a:p>
            <a:pPr lvl="1"/>
            <a:r>
              <a:rPr lang="en-US" sz="2000" dirty="0" smtClean="0"/>
              <a:t>Can behavioral interventions increase participant engagement in program services?</a:t>
            </a:r>
            <a:endParaRPr lang="en-US" sz="1800" dirty="0"/>
          </a:p>
          <a:p>
            <a:r>
              <a:rPr lang="en-US" sz="2400" dirty="0"/>
              <a:t>Sample d</a:t>
            </a:r>
            <a:r>
              <a:rPr lang="en-US" sz="2400" dirty="0" smtClean="0"/>
              <a:t>ata sources</a:t>
            </a:r>
            <a:endParaRPr lang="en-US" sz="2400" dirty="0"/>
          </a:p>
          <a:p>
            <a:pPr lvl="1"/>
            <a:r>
              <a:rPr lang="en-US" sz="2000" dirty="0" smtClean="0"/>
              <a:t>Participant surveys </a:t>
            </a:r>
          </a:p>
          <a:p>
            <a:pPr lvl="1"/>
            <a:r>
              <a:rPr lang="en-US" sz="2000" dirty="0" smtClean="0"/>
              <a:t>Federal administrative data (new hires, child support)</a:t>
            </a:r>
          </a:p>
          <a:p>
            <a:pPr lvl="1"/>
            <a:r>
              <a:rPr lang="en-US" sz="2000" dirty="0" smtClean="0"/>
              <a:t>Program management information systems (MIS) data</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1516"/>
          <a:stretch/>
        </p:blipFill>
        <p:spPr>
          <a:xfrm>
            <a:off x="6172200" y="1143000"/>
            <a:ext cx="3005750" cy="5715000"/>
          </a:xfrm>
          <a:prstGeom prst="rect">
            <a:avLst/>
          </a:prstGeom>
        </p:spPr>
      </p:pic>
    </p:spTree>
    <p:extLst>
      <p:ext uri="{BB962C8B-B14F-4D97-AF65-F5344CB8AC3E}">
        <p14:creationId xmlns:p14="http://schemas.microsoft.com/office/powerpoint/2010/main" val="244281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analysis</a:t>
            </a:r>
            <a:endParaRPr lang="en-US" dirty="0"/>
          </a:p>
        </p:txBody>
      </p:sp>
      <p:sp>
        <p:nvSpPr>
          <p:cNvPr id="3" name="Content Placeholder 2"/>
          <p:cNvSpPr>
            <a:spLocks noGrp="1"/>
          </p:cNvSpPr>
          <p:nvPr>
            <p:ph idx="1"/>
          </p:nvPr>
        </p:nvSpPr>
        <p:spPr>
          <a:xfrm>
            <a:off x="228600" y="1447800"/>
            <a:ext cx="8458200" cy="4525963"/>
          </a:xfrm>
        </p:spPr>
        <p:txBody>
          <a:bodyPr/>
          <a:lstStyle/>
          <a:p>
            <a:r>
              <a:rPr lang="en-US" dirty="0" smtClean="0"/>
              <a:t>Sample research questions</a:t>
            </a:r>
          </a:p>
          <a:p>
            <a:pPr lvl="1"/>
            <a:r>
              <a:rPr lang="en-US" dirty="0" smtClean="0"/>
              <a:t>What are the characteristics of participating fathers? </a:t>
            </a:r>
          </a:p>
          <a:p>
            <a:pPr lvl="1"/>
            <a:r>
              <a:rPr lang="en-US" dirty="0" smtClean="0"/>
              <a:t>What services are offered and to what extent are they used?</a:t>
            </a:r>
          </a:p>
          <a:p>
            <a:pPr lvl="1"/>
            <a:r>
              <a:rPr lang="en-US" dirty="0" smtClean="0"/>
              <a:t>How are services perceived by participants and staff or partners in the community?</a:t>
            </a:r>
          </a:p>
          <a:p>
            <a:pPr marL="457200" lvl="1" indent="0">
              <a:buNone/>
            </a:pPr>
            <a:endParaRPr lang="en-US" sz="2000" dirty="0" smtClean="0"/>
          </a:p>
          <a:p>
            <a:r>
              <a:rPr lang="en-US" dirty="0"/>
              <a:t>Sample d</a:t>
            </a:r>
            <a:r>
              <a:rPr lang="en-US" dirty="0" smtClean="0"/>
              <a:t>ata sources</a:t>
            </a:r>
          </a:p>
          <a:p>
            <a:pPr lvl="1"/>
            <a:r>
              <a:rPr lang="en-US" dirty="0" smtClean="0"/>
              <a:t>Program management information systems (MIS) data</a:t>
            </a:r>
          </a:p>
          <a:p>
            <a:pPr lvl="1"/>
            <a:r>
              <a:rPr lang="en-US" dirty="0" smtClean="0"/>
              <a:t>On-site interviews with program staff and participants </a:t>
            </a:r>
          </a:p>
          <a:p>
            <a:pPr lvl="1"/>
            <a:r>
              <a:rPr lang="en-US" dirty="0" smtClean="0"/>
              <a:t>Participant surveys </a:t>
            </a:r>
          </a:p>
        </p:txBody>
      </p:sp>
    </p:spTree>
    <p:extLst>
      <p:ext uri="{BB962C8B-B14F-4D97-AF65-F5344CB8AC3E}">
        <p14:creationId xmlns:p14="http://schemas.microsoft.com/office/powerpoint/2010/main" val="36145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implementation</a:t>
            </a:r>
            <a:endParaRPr lang="en-US" dirty="0"/>
          </a:p>
        </p:txBody>
      </p:sp>
      <p:sp>
        <p:nvSpPr>
          <p:cNvPr id="3" name="Content Placeholder 2"/>
          <p:cNvSpPr>
            <a:spLocks noGrp="1"/>
          </p:cNvSpPr>
          <p:nvPr>
            <p:ph idx="1"/>
          </p:nvPr>
        </p:nvSpPr>
        <p:spPr/>
        <p:txBody>
          <a:bodyPr/>
          <a:lstStyle/>
          <a:p>
            <a:r>
              <a:rPr lang="en-US" dirty="0" smtClean="0"/>
              <a:t>Sample designs</a:t>
            </a:r>
          </a:p>
          <a:p>
            <a:pPr lvl="1"/>
            <a:r>
              <a:rPr lang="en-US" u="sng" dirty="0" smtClean="0"/>
              <a:t>Site already implementing strategy to be studied</a:t>
            </a:r>
            <a:endParaRPr lang="en-US" dirty="0"/>
          </a:p>
          <a:p>
            <a:pPr lvl="2"/>
            <a:r>
              <a:rPr lang="en-US" sz="2400" dirty="0" smtClean="0"/>
              <a:t>Program recruits additional participants to a second group that gets some services but </a:t>
            </a:r>
            <a:r>
              <a:rPr lang="en-US" sz="2400" i="1" dirty="0" smtClean="0"/>
              <a:t>not </a:t>
            </a:r>
            <a:r>
              <a:rPr lang="en-US" sz="2400" dirty="0" smtClean="0"/>
              <a:t>the strategy being tested</a:t>
            </a:r>
          </a:p>
          <a:p>
            <a:pPr lvl="1"/>
            <a:r>
              <a:rPr lang="en-US" u="sng" dirty="0" smtClean="0"/>
              <a:t>Site not yet implementing strategy to be studied</a:t>
            </a:r>
            <a:r>
              <a:rPr lang="en-US" dirty="0" smtClean="0"/>
              <a:t> </a:t>
            </a:r>
          </a:p>
          <a:p>
            <a:pPr lvl="2"/>
            <a:r>
              <a:rPr lang="en-US" sz="2400" dirty="0"/>
              <a:t>P</a:t>
            </a:r>
            <a:r>
              <a:rPr lang="en-US" sz="2400" dirty="0" smtClean="0"/>
              <a:t>rogram provides half their participants with the intervention services as an </a:t>
            </a:r>
            <a:r>
              <a:rPr lang="en-US" sz="2400" i="1" dirty="0" smtClean="0"/>
              <a:t>enhancement</a:t>
            </a:r>
            <a:r>
              <a:rPr lang="en-US" sz="2400" dirty="0" smtClean="0"/>
              <a:t> to their existing program</a:t>
            </a:r>
          </a:p>
          <a:p>
            <a:r>
              <a:rPr lang="en-US" dirty="0" smtClean="0"/>
              <a:t>Study sites will be provided with resources to expand recruitment and/or add enhancements</a:t>
            </a:r>
          </a:p>
        </p:txBody>
      </p:sp>
    </p:spTree>
    <p:extLst>
      <p:ext uri="{BB962C8B-B14F-4D97-AF65-F5344CB8AC3E}">
        <p14:creationId xmlns:p14="http://schemas.microsoft.com/office/powerpoint/2010/main" val="13442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assignment</a:t>
            </a:r>
            <a:endParaRPr lang="en-US" dirty="0"/>
          </a:p>
        </p:txBody>
      </p:sp>
      <p:cxnSp>
        <p:nvCxnSpPr>
          <p:cNvPr id="7" name="Straight Arrow Connector 6"/>
          <p:cNvCxnSpPr/>
          <p:nvPr/>
        </p:nvCxnSpPr>
        <p:spPr bwMode="auto">
          <a:xfrm flipH="1" flipV="1">
            <a:off x="1871700" y="1916832"/>
            <a:ext cx="36004" cy="2988332"/>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9" name="Straight Arrow Connector 8"/>
          <p:cNvCxnSpPr/>
          <p:nvPr/>
        </p:nvCxnSpPr>
        <p:spPr bwMode="auto">
          <a:xfrm>
            <a:off x="1907704" y="4905164"/>
            <a:ext cx="5868652" cy="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11" name="TextBox 10"/>
          <p:cNvSpPr txBox="1"/>
          <p:nvPr/>
        </p:nvSpPr>
        <p:spPr>
          <a:xfrm>
            <a:off x="1382990" y="2374575"/>
            <a:ext cx="400110" cy="2308324"/>
          </a:xfrm>
          <a:prstGeom prst="rect">
            <a:avLst/>
          </a:prstGeom>
          <a:noFill/>
        </p:spPr>
        <p:txBody>
          <a:bodyPr vert="vert270" wrap="square" rtlCol="0">
            <a:spAutoFit/>
          </a:bodyPr>
          <a:lstStyle/>
          <a:p>
            <a:pPr algn="ctr"/>
            <a:r>
              <a:rPr lang="en-US" sz="1400" dirty="0" smtClean="0"/>
              <a:t>Earnings</a:t>
            </a:r>
            <a:endParaRPr lang="en-US" sz="1400" dirty="0"/>
          </a:p>
        </p:txBody>
      </p:sp>
      <p:sp>
        <p:nvSpPr>
          <p:cNvPr id="20" name="TextBox 19"/>
          <p:cNvSpPr txBox="1"/>
          <p:nvPr/>
        </p:nvSpPr>
        <p:spPr>
          <a:xfrm>
            <a:off x="2942528" y="5121188"/>
            <a:ext cx="369332" cy="801380"/>
          </a:xfrm>
          <a:prstGeom prst="rect">
            <a:avLst/>
          </a:prstGeom>
          <a:noFill/>
        </p:spPr>
        <p:txBody>
          <a:bodyPr vert="vert270" wrap="square" rtlCol="0" anchor="t">
            <a:spAutoFit/>
          </a:bodyPr>
          <a:lstStyle/>
          <a:p>
            <a:pPr algn="r"/>
            <a:r>
              <a:rPr lang="en-US" sz="1200" dirty="0" smtClean="0"/>
              <a:t>Month 2</a:t>
            </a:r>
            <a:endParaRPr lang="en-US" sz="1200" dirty="0"/>
          </a:p>
        </p:txBody>
      </p:sp>
      <p:sp>
        <p:nvSpPr>
          <p:cNvPr id="23" name="TextBox 22"/>
          <p:cNvSpPr txBox="1"/>
          <p:nvPr/>
        </p:nvSpPr>
        <p:spPr>
          <a:xfrm>
            <a:off x="4418692" y="5121188"/>
            <a:ext cx="369332" cy="801380"/>
          </a:xfrm>
          <a:prstGeom prst="rect">
            <a:avLst/>
          </a:prstGeom>
          <a:noFill/>
        </p:spPr>
        <p:txBody>
          <a:bodyPr vert="vert270" wrap="square" rtlCol="0" anchor="t">
            <a:spAutoFit/>
          </a:bodyPr>
          <a:lstStyle/>
          <a:p>
            <a:pPr algn="r"/>
            <a:r>
              <a:rPr lang="en-US" sz="1200" dirty="0" smtClean="0"/>
              <a:t>Month 4</a:t>
            </a:r>
            <a:endParaRPr lang="en-US" sz="1200" dirty="0"/>
          </a:p>
        </p:txBody>
      </p:sp>
      <p:sp>
        <p:nvSpPr>
          <p:cNvPr id="26" name="TextBox 25"/>
          <p:cNvSpPr txBox="1"/>
          <p:nvPr/>
        </p:nvSpPr>
        <p:spPr>
          <a:xfrm>
            <a:off x="5930860" y="5121188"/>
            <a:ext cx="369332" cy="801380"/>
          </a:xfrm>
          <a:prstGeom prst="rect">
            <a:avLst/>
          </a:prstGeom>
          <a:noFill/>
        </p:spPr>
        <p:txBody>
          <a:bodyPr vert="vert270" wrap="square" rtlCol="0" anchor="t">
            <a:spAutoFit/>
          </a:bodyPr>
          <a:lstStyle/>
          <a:p>
            <a:pPr algn="r"/>
            <a:r>
              <a:rPr lang="en-US" sz="1200" dirty="0" smtClean="0"/>
              <a:t>Month 6</a:t>
            </a:r>
            <a:endParaRPr lang="en-US" sz="1200" dirty="0"/>
          </a:p>
        </p:txBody>
      </p:sp>
      <p:sp>
        <p:nvSpPr>
          <p:cNvPr id="29" name="TextBox 28"/>
          <p:cNvSpPr txBox="1"/>
          <p:nvPr/>
        </p:nvSpPr>
        <p:spPr>
          <a:xfrm>
            <a:off x="7407024" y="5121188"/>
            <a:ext cx="369332" cy="801380"/>
          </a:xfrm>
          <a:prstGeom prst="rect">
            <a:avLst/>
          </a:prstGeom>
          <a:noFill/>
        </p:spPr>
        <p:txBody>
          <a:bodyPr vert="vert270" wrap="square" rtlCol="0" anchor="t">
            <a:spAutoFit/>
          </a:bodyPr>
          <a:lstStyle/>
          <a:p>
            <a:pPr algn="r"/>
            <a:r>
              <a:rPr lang="en-US" sz="1200" dirty="0" smtClean="0"/>
              <a:t>Month 8</a:t>
            </a:r>
            <a:endParaRPr lang="en-US" sz="1200" dirty="0"/>
          </a:p>
        </p:txBody>
      </p:sp>
      <p:cxnSp>
        <p:nvCxnSpPr>
          <p:cNvPr id="31" name="Straight Connector 30"/>
          <p:cNvCxnSpPr/>
          <p:nvPr/>
        </p:nvCxnSpPr>
        <p:spPr bwMode="auto">
          <a:xfrm flipV="1">
            <a:off x="1907704" y="3410998"/>
            <a:ext cx="5683986" cy="702078"/>
          </a:xfrm>
          <a:prstGeom prst="line">
            <a:avLst/>
          </a:prstGeom>
          <a:solidFill>
            <a:schemeClr val="accent1"/>
          </a:solidFill>
          <a:ln w="9525" cap="flat" cmpd="sng" algn="ctr">
            <a:solidFill>
              <a:srgbClr val="FFCC00"/>
            </a:solidFill>
            <a:prstDash val="sysDot"/>
            <a:round/>
            <a:headEnd type="none" w="med" len="med"/>
            <a:tailEnd type="none" w="med" len="med"/>
          </a:ln>
          <a:effectLst/>
        </p:spPr>
      </p:cxnSp>
      <p:cxnSp>
        <p:nvCxnSpPr>
          <p:cNvPr id="34" name="Straight Connector 33"/>
          <p:cNvCxnSpPr/>
          <p:nvPr/>
        </p:nvCxnSpPr>
        <p:spPr bwMode="auto">
          <a:xfrm flipV="1">
            <a:off x="1901143" y="3032956"/>
            <a:ext cx="5683986" cy="1083384"/>
          </a:xfrm>
          <a:prstGeom prst="line">
            <a:avLst/>
          </a:prstGeom>
          <a:solidFill>
            <a:schemeClr val="accent1"/>
          </a:solidFill>
          <a:ln w="9525" cap="flat" cmpd="sng" algn="ctr">
            <a:solidFill>
              <a:srgbClr val="66FF33"/>
            </a:solidFill>
            <a:prstDash val="sysDot"/>
            <a:round/>
            <a:headEnd type="none" w="med" len="med"/>
            <a:tailEnd type="none" w="med" len="med"/>
          </a:ln>
          <a:effectLst/>
        </p:spPr>
      </p:cxnSp>
      <p:sp>
        <p:nvSpPr>
          <p:cNvPr id="36" name="TextBox 35"/>
          <p:cNvSpPr txBox="1"/>
          <p:nvPr/>
        </p:nvSpPr>
        <p:spPr>
          <a:xfrm>
            <a:off x="3887924" y="2814173"/>
            <a:ext cx="1800200" cy="276999"/>
          </a:xfrm>
          <a:prstGeom prst="rect">
            <a:avLst/>
          </a:prstGeom>
          <a:noFill/>
        </p:spPr>
        <p:txBody>
          <a:bodyPr wrap="square" rtlCol="0">
            <a:spAutoFit/>
          </a:bodyPr>
          <a:lstStyle/>
          <a:p>
            <a:r>
              <a:rPr lang="en-US" sz="1200" b="0" dirty="0" smtClean="0">
                <a:solidFill>
                  <a:srgbClr val="66FF33"/>
                </a:solidFill>
              </a:rPr>
              <a:t>Enhanced intervention</a:t>
            </a:r>
            <a:endParaRPr lang="en-US" sz="1200" b="0" dirty="0">
              <a:solidFill>
                <a:srgbClr val="66FF33"/>
              </a:solidFill>
            </a:endParaRPr>
          </a:p>
        </p:txBody>
      </p:sp>
      <p:sp>
        <p:nvSpPr>
          <p:cNvPr id="37" name="TextBox 36"/>
          <p:cNvSpPr txBox="1"/>
          <p:nvPr/>
        </p:nvSpPr>
        <p:spPr>
          <a:xfrm>
            <a:off x="2699792" y="4257092"/>
            <a:ext cx="1647800" cy="276999"/>
          </a:xfrm>
          <a:prstGeom prst="rect">
            <a:avLst/>
          </a:prstGeom>
          <a:noFill/>
        </p:spPr>
        <p:txBody>
          <a:bodyPr wrap="square" rtlCol="0">
            <a:spAutoFit/>
          </a:bodyPr>
          <a:lstStyle/>
          <a:p>
            <a:r>
              <a:rPr lang="en-US" sz="1200" b="0" dirty="0" smtClean="0">
                <a:solidFill>
                  <a:srgbClr val="FFCC00"/>
                </a:solidFill>
              </a:rPr>
              <a:t>Standard intervention</a:t>
            </a:r>
            <a:endParaRPr lang="en-US" sz="1200" b="0" dirty="0">
              <a:solidFill>
                <a:srgbClr val="FFCC00"/>
              </a:solidFill>
            </a:endParaRPr>
          </a:p>
        </p:txBody>
      </p:sp>
      <p:cxnSp>
        <p:nvCxnSpPr>
          <p:cNvPr id="39" name="Straight Arrow Connector 38"/>
          <p:cNvCxnSpPr>
            <a:stCxn id="36" idx="2"/>
          </p:cNvCxnSpPr>
          <p:nvPr/>
        </p:nvCxnSpPr>
        <p:spPr bwMode="auto">
          <a:xfrm>
            <a:off x="4788024" y="3091172"/>
            <a:ext cx="0" cy="437565"/>
          </a:xfrm>
          <a:prstGeom prst="straightConnector1">
            <a:avLst/>
          </a:prstGeom>
          <a:solidFill>
            <a:schemeClr val="accent1"/>
          </a:solidFill>
          <a:ln w="9525" cap="flat" cmpd="sng" algn="ctr">
            <a:solidFill>
              <a:srgbClr val="66FF33"/>
            </a:solidFill>
            <a:prstDash val="solid"/>
            <a:round/>
            <a:headEnd type="none" w="med" len="med"/>
            <a:tailEnd type="arrow"/>
          </a:ln>
          <a:effectLst/>
        </p:spPr>
      </p:cxnSp>
      <p:cxnSp>
        <p:nvCxnSpPr>
          <p:cNvPr id="41" name="Straight Arrow Connector 40"/>
          <p:cNvCxnSpPr/>
          <p:nvPr/>
        </p:nvCxnSpPr>
        <p:spPr bwMode="auto">
          <a:xfrm flipV="1">
            <a:off x="3523692" y="4034101"/>
            <a:ext cx="0" cy="222991"/>
          </a:xfrm>
          <a:prstGeom prst="straightConnector1">
            <a:avLst/>
          </a:prstGeom>
          <a:solidFill>
            <a:schemeClr val="accent1"/>
          </a:solidFill>
          <a:ln w="9525" cap="flat" cmpd="sng" algn="ctr">
            <a:solidFill>
              <a:srgbClr val="FFCC00"/>
            </a:solidFill>
            <a:prstDash val="solid"/>
            <a:round/>
            <a:headEnd type="none" w="med" len="med"/>
            <a:tailEnd type="arrow"/>
          </a:ln>
          <a:effectLst/>
        </p:spPr>
      </p:cxnSp>
      <p:sp>
        <p:nvSpPr>
          <p:cNvPr id="43" name="TextBox 42"/>
          <p:cNvSpPr txBox="1"/>
          <p:nvPr/>
        </p:nvSpPr>
        <p:spPr>
          <a:xfrm>
            <a:off x="7020272" y="2210885"/>
            <a:ext cx="1973659" cy="584775"/>
          </a:xfrm>
          <a:prstGeom prst="rect">
            <a:avLst/>
          </a:prstGeom>
          <a:noFill/>
          <a:ln>
            <a:solidFill>
              <a:srgbClr val="66FF33"/>
            </a:solidFill>
          </a:ln>
        </p:spPr>
        <p:txBody>
          <a:bodyPr wrap="square" rtlCol="0">
            <a:spAutoFit/>
          </a:bodyPr>
          <a:lstStyle/>
          <a:p>
            <a:r>
              <a:rPr lang="en-US" sz="1600" b="0" dirty="0" smtClean="0"/>
              <a:t>Impact of enhanced intervention</a:t>
            </a:r>
            <a:endParaRPr lang="en-US" sz="1600" b="0" dirty="0"/>
          </a:p>
        </p:txBody>
      </p:sp>
      <p:sp>
        <p:nvSpPr>
          <p:cNvPr id="44" name="Right Brace 43"/>
          <p:cNvSpPr/>
          <p:nvPr/>
        </p:nvSpPr>
        <p:spPr bwMode="auto">
          <a:xfrm>
            <a:off x="7627694" y="3032956"/>
            <a:ext cx="184666" cy="378042"/>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46" name="Straight Arrow Connector 45"/>
          <p:cNvCxnSpPr>
            <a:endCxn id="44" idx="1"/>
          </p:cNvCxnSpPr>
          <p:nvPr/>
        </p:nvCxnSpPr>
        <p:spPr bwMode="auto">
          <a:xfrm flipH="1">
            <a:off x="7812360" y="2814173"/>
            <a:ext cx="243428" cy="4078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TextBox 50"/>
          <p:cNvSpPr txBox="1"/>
          <p:nvPr/>
        </p:nvSpPr>
        <p:spPr>
          <a:xfrm>
            <a:off x="5930860" y="286544"/>
            <a:ext cx="3187398" cy="923330"/>
          </a:xfrm>
          <a:prstGeom prst="rect">
            <a:avLst/>
          </a:prstGeom>
          <a:solidFill>
            <a:srgbClr val="66FF33"/>
          </a:solidFill>
        </p:spPr>
        <p:txBody>
          <a:bodyPr wrap="square" rtlCol="0">
            <a:spAutoFit/>
          </a:bodyPr>
          <a:lstStyle/>
          <a:p>
            <a:r>
              <a:rPr lang="en-US" b="0" dirty="0" smtClean="0">
                <a:solidFill>
                  <a:srgbClr val="C00000"/>
                </a:solidFill>
              </a:rPr>
              <a:t>Placeholder for suggested chart/graph to explain random assignment</a:t>
            </a:r>
            <a:endParaRPr lang="en-US" b="0" dirty="0">
              <a:solidFill>
                <a:srgbClr val="C00000"/>
              </a:solidFill>
            </a:endParaRPr>
          </a:p>
        </p:txBody>
      </p:sp>
      <p:sp>
        <p:nvSpPr>
          <p:cNvPr id="21" name="TextBox 20"/>
          <p:cNvSpPr txBox="1"/>
          <p:nvPr/>
        </p:nvSpPr>
        <p:spPr>
          <a:xfrm>
            <a:off x="1872070" y="5121188"/>
            <a:ext cx="369332" cy="972108"/>
          </a:xfrm>
          <a:prstGeom prst="rect">
            <a:avLst/>
          </a:prstGeom>
          <a:noFill/>
        </p:spPr>
        <p:txBody>
          <a:bodyPr vert="vert270" wrap="square" rtlCol="0" anchor="t">
            <a:spAutoFit/>
          </a:bodyPr>
          <a:lstStyle/>
          <a:p>
            <a:pPr algn="r"/>
            <a:r>
              <a:rPr lang="en-US" sz="1200" dirty="0" smtClean="0"/>
              <a:t>Enrollment</a:t>
            </a:r>
            <a:endParaRPr lang="en-US" sz="1200" dirty="0"/>
          </a:p>
        </p:txBody>
      </p:sp>
    </p:spTree>
    <p:extLst>
      <p:ext uri="{BB962C8B-B14F-4D97-AF65-F5344CB8AC3E}">
        <p14:creationId xmlns:p14="http://schemas.microsoft.com/office/powerpoint/2010/main" val="338118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t>Random assignment</a:t>
            </a:r>
            <a:endParaRPr lang="en-US" b="0" dirty="0">
              <a:solidFill>
                <a:srgbClr val="FF0000"/>
              </a:solidFill>
            </a:endParaRPr>
          </a:p>
        </p:txBody>
      </p:sp>
      <p:graphicFrame>
        <p:nvGraphicFramePr>
          <p:cNvPr id="4" name="Content Placeholder 4"/>
          <p:cNvGraphicFramePr>
            <a:graphicFrameLocks noGrp="1"/>
          </p:cNvGraphicFramePr>
          <p:nvPr>
            <p:ph sz="quarter" idx="1"/>
            <p:extLst>
              <p:ext uri="{D42A27DB-BD31-4B8C-83A1-F6EECF244321}">
                <p14:modId xmlns:p14="http://schemas.microsoft.com/office/powerpoint/2010/main" val="666723563"/>
              </p:ext>
            </p:extLst>
          </p:nvPr>
        </p:nvGraphicFramePr>
        <p:xfrm>
          <a:off x="1007604" y="1219200"/>
          <a:ext cx="7907796"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8200" y="5638800"/>
            <a:ext cx="8305800" cy="369332"/>
          </a:xfrm>
          <a:prstGeom prst="rect">
            <a:avLst/>
          </a:prstGeom>
          <a:noFill/>
        </p:spPr>
        <p:txBody>
          <a:bodyPr wrap="square" rtlCol="0">
            <a:spAutoFit/>
          </a:bodyPr>
          <a:lstStyle/>
          <a:p>
            <a:pPr algn="ctr"/>
            <a:r>
              <a:rPr lang="en-US" i="1" dirty="0" smtClean="0"/>
              <a:t>Without a comparison, Method 3 might appear to be the most effective.</a:t>
            </a:r>
            <a:endParaRPr lang="en-US" i="1" dirty="0"/>
          </a:p>
        </p:txBody>
      </p:sp>
      <p:sp>
        <p:nvSpPr>
          <p:cNvPr id="18" name="TextBox 17"/>
          <p:cNvSpPr txBox="1"/>
          <p:nvPr/>
        </p:nvSpPr>
        <p:spPr>
          <a:xfrm>
            <a:off x="5930860" y="286544"/>
            <a:ext cx="3187398" cy="923330"/>
          </a:xfrm>
          <a:prstGeom prst="rect">
            <a:avLst/>
          </a:prstGeom>
          <a:solidFill>
            <a:srgbClr val="66FF33"/>
          </a:solidFill>
        </p:spPr>
        <p:txBody>
          <a:bodyPr wrap="square" rtlCol="0">
            <a:spAutoFit/>
          </a:bodyPr>
          <a:lstStyle/>
          <a:p>
            <a:r>
              <a:rPr lang="en-US" b="0" dirty="0" smtClean="0">
                <a:solidFill>
                  <a:srgbClr val="C00000"/>
                </a:solidFill>
              </a:rPr>
              <a:t>Placeholder for suggested chart/graph to explain random assignment</a:t>
            </a:r>
            <a:endParaRPr lang="en-US" b="0" dirty="0">
              <a:solidFill>
                <a:srgbClr val="C00000"/>
              </a:solidFill>
            </a:endParaRPr>
          </a:p>
        </p:txBody>
      </p:sp>
    </p:spTree>
    <p:extLst>
      <p:ext uri="{BB962C8B-B14F-4D97-AF65-F5344CB8AC3E}">
        <p14:creationId xmlns:p14="http://schemas.microsoft.com/office/powerpoint/2010/main" val="330589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1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1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9"/>
          <p:cNvSpPr>
            <a:spLocks noGrp="1"/>
          </p:cNvSpPr>
          <p:nvPr>
            <p:ph idx="1"/>
          </p:nvPr>
        </p:nvSpPr>
        <p:spPr>
          <a:xfrm>
            <a:off x="969963" y="1223963"/>
            <a:ext cx="7867650" cy="4797425"/>
          </a:xfrm>
        </p:spPr>
        <p:txBody>
          <a:bodyPr/>
          <a:lstStyle/>
          <a:p>
            <a:endParaRPr lang="en-US" altLang="en-US" dirty="0" smtClean="0"/>
          </a:p>
          <a:p>
            <a:endParaRPr lang="en-US" altLang="en-US" dirty="0" smtClean="0"/>
          </a:p>
        </p:txBody>
      </p:sp>
      <p:sp>
        <p:nvSpPr>
          <p:cNvPr id="12" name="Rectangle 11"/>
          <p:cNvSpPr/>
          <p:nvPr/>
        </p:nvSpPr>
        <p:spPr>
          <a:xfrm>
            <a:off x="2055813" y="1373188"/>
            <a:ext cx="5181600" cy="609600"/>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en-US" dirty="0">
                <a:latin typeface="Times New Roman" pitchFamily="18" charset="0"/>
              </a:rPr>
              <a:t>Participants meet program </a:t>
            </a:r>
            <a:r>
              <a:rPr lang="en-US" dirty="0" smtClean="0">
                <a:latin typeface="Times New Roman" pitchFamily="18" charset="0"/>
              </a:rPr>
              <a:t>criteria</a:t>
            </a:r>
            <a:endParaRPr lang="en-US" dirty="0">
              <a:latin typeface="Times New Roman" pitchFamily="18" charset="0"/>
            </a:endParaRPr>
          </a:p>
        </p:txBody>
      </p:sp>
      <p:sp>
        <p:nvSpPr>
          <p:cNvPr id="13" name="Rectangle 12"/>
          <p:cNvSpPr/>
          <p:nvPr/>
        </p:nvSpPr>
        <p:spPr>
          <a:xfrm>
            <a:off x="3122613" y="2287588"/>
            <a:ext cx="3048000" cy="533400"/>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en-US" dirty="0">
                <a:latin typeface="Times New Roman" pitchFamily="18" charset="0"/>
              </a:rPr>
              <a:t>Participants give consent</a:t>
            </a:r>
          </a:p>
        </p:txBody>
      </p:sp>
      <p:sp>
        <p:nvSpPr>
          <p:cNvPr id="14" name="Rectangle 13"/>
          <p:cNvSpPr/>
          <p:nvPr/>
        </p:nvSpPr>
        <p:spPr>
          <a:xfrm>
            <a:off x="3275013" y="3125788"/>
            <a:ext cx="2743200" cy="457200"/>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en-US" dirty="0">
                <a:latin typeface="Times New Roman" pitchFamily="18" charset="0"/>
              </a:rPr>
              <a:t>Baseline data collected</a:t>
            </a:r>
          </a:p>
        </p:txBody>
      </p:sp>
      <p:sp>
        <p:nvSpPr>
          <p:cNvPr id="15" name="Diamond 14"/>
          <p:cNvSpPr/>
          <p:nvPr/>
        </p:nvSpPr>
        <p:spPr>
          <a:xfrm>
            <a:off x="3198813" y="3887788"/>
            <a:ext cx="2895600" cy="2133600"/>
          </a:xfrm>
          <a:prstGeom prst="diamond">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en-US" dirty="0">
                <a:latin typeface="Times New Roman" pitchFamily="18" charset="0"/>
              </a:rPr>
              <a:t>Random Assignment</a:t>
            </a:r>
          </a:p>
        </p:txBody>
      </p:sp>
      <p:sp>
        <p:nvSpPr>
          <p:cNvPr id="17" name="Rectangle 16"/>
          <p:cNvSpPr/>
          <p:nvPr/>
        </p:nvSpPr>
        <p:spPr>
          <a:xfrm>
            <a:off x="6704013" y="5048249"/>
            <a:ext cx="1790700" cy="1453896"/>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10000"/>
              </a:spcBef>
              <a:spcAft>
                <a:spcPts val="0"/>
              </a:spcAft>
              <a:defRPr/>
            </a:pPr>
            <a:r>
              <a:rPr lang="en-US" sz="1400" u="sng" dirty="0" smtClean="0">
                <a:latin typeface="Times New Roman" pitchFamily="18" charset="0"/>
              </a:rPr>
              <a:t>Group 2</a:t>
            </a:r>
            <a:endParaRPr lang="en-US" sz="1400" u="sng" dirty="0">
              <a:latin typeface="Times New Roman" pitchFamily="18" charset="0"/>
            </a:endParaRPr>
          </a:p>
          <a:p>
            <a:pPr algn="ctr" fontAlgn="auto">
              <a:spcBef>
                <a:spcPct val="10000"/>
              </a:spcBef>
              <a:spcAft>
                <a:spcPts val="0"/>
              </a:spcAft>
              <a:defRPr/>
            </a:pPr>
            <a:r>
              <a:rPr lang="en-US" sz="1400" dirty="0" smtClean="0">
                <a:latin typeface="Times New Roman" pitchFamily="18" charset="0"/>
              </a:rPr>
              <a:t>Program services </a:t>
            </a:r>
            <a:r>
              <a:rPr lang="en-US" sz="1400" i="1" dirty="0" smtClean="0">
                <a:latin typeface="Times New Roman" pitchFamily="18" charset="0"/>
              </a:rPr>
              <a:t>excluding </a:t>
            </a:r>
            <a:r>
              <a:rPr lang="en-US" sz="1400" dirty="0" smtClean="0">
                <a:latin typeface="Times New Roman" pitchFamily="18" charset="0"/>
              </a:rPr>
              <a:t>component intervention being tested</a:t>
            </a:r>
            <a:endParaRPr lang="en-US" sz="1400" dirty="0">
              <a:latin typeface="Times New Roman" pitchFamily="18" charset="0"/>
            </a:endParaRPr>
          </a:p>
        </p:txBody>
      </p:sp>
      <p:cxnSp>
        <p:nvCxnSpPr>
          <p:cNvPr id="21" name="Straight Arrow Connector 20"/>
          <p:cNvCxnSpPr>
            <a:stCxn id="12" idx="2"/>
            <a:endCxn id="13" idx="0"/>
          </p:cNvCxnSpPr>
          <p:nvPr/>
        </p:nvCxnSpPr>
        <p:spPr>
          <a:xfrm rot="5400000">
            <a:off x="4494213" y="2135187"/>
            <a:ext cx="304800" cy="3175"/>
          </a:xfrm>
          <a:prstGeom prst="straightConnector1">
            <a:avLst/>
          </a:prstGeom>
          <a:ln w="38100">
            <a:solidFill>
              <a:schemeClr val="tx2"/>
            </a:solidFill>
            <a:prstDash val="sysDot"/>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4" idx="0"/>
          </p:cNvCxnSpPr>
          <p:nvPr/>
        </p:nvCxnSpPr>
        <p:spPr>
          <a:xfrm rot="5400000">
            <a:off x="4494213" y="2973387"/>
            <a:ext cx="304800" cy="3175"/>
          </a:xfrm>
          <a:prstGeom prst="straightConnector1">
            <a:avLst/>
          </a:prstGeom>
          <a:ln w="38100">
            <a:solidFill>
              <a:schemeClr val="tx2"/>
            </a:solidFill>
            <a:prstDash val="sysDot"/>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1"/>
            <a:endCxn id="29" idx="3"/>
          </p:cNvCxnSpPr>
          <p:nvPr/>
        </p:nvCxnSpPr>
        <p:spPr>
          <a:xfrm flipH="1">
            <a:off x="2513013" y="4954588"/>
            <a:ext cx="685800" cy="951303"/>
          </a:xfrm>
          <a:prstGeom prst="straightConnector1">
            <a:avLst/>
          </a:prstGeom>
          <a:ln w="38100">
            <a:solidFill>
              <a:schemeClr val="tx2"/>
            </a:solidFill>
            <a:prstDash val="sysDot"/>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3"/>
            <a:endCxn id="17" idx="1"/>
          </p:cNvCxnSpPr>
          <p:nvPr/>
        </p:nvCxnSpPr>
        <p:spPr>
          <a:xfrm>
            <a:off x="6094413" y="4954588"/>
            <a:ext cx="609600" cy="820609"/>
          </a:xfrm>
          <a:prstGeom prst="straightConnector1">
            <a:avLst/>
          </a:prstGeom>
          <a:ln w="38100">
            <a:solidFill>
              <a:schemeClr val="tx2"/>
            </a:solidFill>
            <a:prstDash val="sysDot"/>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69963" y="5178425"/>
            <a:ext cx="1543050" cy="1454931"/>
          </a:xfrm>
          <a:prstGeom prst="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10000"/>
              </a:spcBef>
              <a:spcAft>
                <a:spcPts val="0"/>
              </a:spcAft>
              <a:defRPr/>
            </a:pPr>
            <a:r>
              <a:rPr lang="en-US" sz="1400" u="sng" dirty="0" smtClean="0">
                <a:latin typeface="Times New Roman" pitchFamily="18" charset="0"/>
              </a:rPr>
              <a:t>Group 1</a:t>
            </a:r>
            <a:endParaRPr lang="en-US" sz="1400" u="sng" dirty="0">
              <a:latin typeface="Times New Roman" pitchFamily="18" charset="0"/>
            </a:endParaRPr>
          </a:p>
          <a:p>
            <a:pPr algn="ctr" fontAlgn="auto">
              <a:spcBef>
                <a:spcPct val="10000"/>
              </a:spcBef>
              <a:spcAft>
                <a:spcPts val="0"/>
              </a:spcAft>
              <a:defRPr/>
            </a:pPr>
            <a:r>
              <a:rPr lang="en-US" sz="1400" dirty="0" smtClean="0">
                <a:latin typeface="Times New Roman" pitchFamily="18" charset="0"/>
              </a:rPr>
              <a:t>Program services </a:t>
            </a:r>
            <a:r>
              <a:rPr lang="en-US" sz="1400" i="1" dirty="0" smtClean="0">
                <a:latin typeface="Times New Roman" pitchFamily="18" charset="0"/>
              </a:rPr>
              <a:t>including </a:t>
            </a:r>
            <a:r>
              <a:rPr lang="en-US" sz="1400" dirty="0" smtClean="0">
                <a:latin typeface="Times New Roman" pitchFamily="18" charset="0"/>
              </a:rPr>
              <a:t>component intervention being tested </a:t>
            </a:r>
            <a:endParaRPr lang="en-US" sz="1400" dirty="0">
              <a:latin typeface="Times New Roman" pitchFamily="18" charset="0"/>
            </a:endParaRPr>
          </a:p>
        </p:txBody>
      </p:sp>
      <p:cxnSp>
        <p:nvCxnSpPr>
          <p:cNvPr id="51" name="Straight Arrow Connector 50"/>
          <p:cNvCxnSpPr>
            <a:stCxn id="14" idx="2"/>
            <a:endCxn id="15" idx="0"/>
          </p:cNvCxnSpPr>
          <p:nvPr/>
        </p:nvCxnSpPr>
        <p:spPr>
          <a:xfrm rot="5400000">
            <a:off x="4494213" y="3735387"/>
            <a:ext cx="304800" cy="3175"/>
          </a:xfrm>
          <a:prstGeom prst="straightConnector1">
            <a:avLst/>
          </a:prstGeom>
          <a:ln w="38100">
            <a:solidFill>
              <a:schemeClr val="tx2"/>
            </a:solidFill>
            <a:prstDash val="sysDot"/>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4542" y="2451656"/>
            <a:ext cx="2027869" cy="1754326"/>
          </a:xfrm>
          <a:prstGeom prst="rect">
            <a:avLst/>
          </a:prstGeom>
          <a:solidFill>
            <a:srgbClr val="66FF33"/>
          </a:solidFill>
        </p:spPr>
        <p:txBody>
          <a:bodyPr wrap="square" rtlCol="0">
            <a:spAutoFit/>
          </a:bodyPr>
          <a:lstStyle/>
          <a:p>
            <a:r>
              <a:rPr lang="en-US" dirty="0">
                <a:solidFill>
                  <a:srgbClr val="C00000"/>
                </a:solidFill>
              </a:rPr>
              <a:t>Placeholder – to be updated as study team learns more about program flows</a:t>
            </a:r>
          </a:p>
        </p:txBody>
      </p:sp>
      <p:sp>
        <p:nvSpPr>
          <p:cNvPr id="2" name="Title 1"/>
          <p:cNvSpPr>
            <a:spLocks noGrp="1"/>
          </p:cNvSpPr>
          <p:nvPr>
            <p:ph type="title"/>
          </p:nvPr>
        </p:nvSpPr>
        <p:spPr/>
        <p:txBody>
          <a:bodyPr/>
          <a:lstStyle/>
          <a:p>
            <a:r>
              <a:rPr lang="en-US" dirty="0" smtClean="0"/>
              <a:t>Random assignment procedures</a:t>
            </a:r>
            <a:endParaRPr lang="en-US" dirty="0"/>
          </a:p>
        </p:txBody>
      </p:sp>
    </p:spTree>
    <p:extLst>
      <p:ext uri="{BB962C8B-B14F-4D97-AF65-F5344CB8AC3E}">
        <p14:creationId xmlns:p14="http://schemas.microsoft.com/office/powerpoint/2010/main" val="23654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a:grpSpLocks noChangeAspect="1"/>
          </p:cNvGrpSpPr>
          <p:nvPr/>
        </p:nvGrpSpPr>
        <p:grpSpPr>
          <a:xfrm>
            <a:off x="76200" y="2002998"/>
            <a:ext cx="506944" cy="954634"/>
            <a:chOff x="1104900" y="2057400"/>
            <a:chExt cx="1066800" cy="2209800"/>
          </a:xfrm>
          <a:solidFill>
            <a:schemeClr val="accent4">
              <a:lumMod val="75000"/>
            </a:schemeClr>
          </a:solidFill>
        </p:grpSpPr>
        <p:sp>
          <p:nvSpPr>
            <p:cNvPr id="37" name="Oval 36"/>
            <p:cNvSpPr/>
            <p:nvPr/>
          </p:nvSpPr>
          <p:spPr>
            <a:xfrm>
              <a:off x="1371600" y="2057400"/>
              <a:ext cx="533400" cy="533400"/>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b="0">
                <a:solidFill>
                  <a:prstClr val="black"/>
                </a:solidFill>
              </a:endParaRPr>
            </a:p>
          </p:txBody>
        </p:sp>
        <p:cxnSp>
          <p:nvCxnSpPr>
            <p:cNvPr id="38" name="Straight Connector 37"/>
            <p:cNvCxnSpPr>
              <a:stCxn id="37" idx="4"/>
              <a:endCxn id="41" idx="0"/>
            </p:cNvCxnSpPr>
            <p:nvPr/>
          </p:nvCxnSpPr>
          <p:spPr>
            <a:xfrm>
              <a:off x="1638300" y="2590800"/>
              <a:ext cx="0" cy="114300"/>
            </a:xfrm>
            <a:prstGeom prst="line">
              <a:avLst/>
            </a:prstGeom>
            <a:grpFill/>
            <a:ln>
              <a:solidFill>
                <a:srgbClr val="002060"/>
              </a:solidFill>
            </a:ln>
          </p:spPr>
          <p:style>
            <a:lnRef idx="2">
              <a:schemeClr val="accent1"/>
            </a:lnRef>
            <a:fillRef idx="1">
              <a:schemeClr val="lt1"/>
            </a:fillRef>
            <a:effectRef idx="0">
              <a:schemeClr val="accent1"/>
            </a:effectRef>
            <a:fontRef idx="minor">
              <a:schemeClr val="dk1"/>
            </a:fontRef>
          </p:style>
        </p:cxnSp>
        <p:cxnSp>
          <p:nvCxnSpPr>
            <p:cNvPr id="39" name="Straight Connector 38"/>
            <p:cNvCxnSpPr/>
            <p:nvPr/>
          </p:nvCxnSpPr>
          <p:spPr>
            <a:xfrm>
              <a:off x="1638300" y="3733800"/>
              <a:ext cx="266700" cy="533400"/>
            </a:xfrm>
            <a:prstGeom prst="line">
              <a:avLst/>
            </a:prstGeom>
            <a:grpFill/>
            <a:ln>
              <a:solidFill>
                <a:srgbClr val="002060"/>
              </a:solidFill>
            </a:ln>
          </p:spPr>
          <p:style>
            <a:lnRef idx="2">
              <a:schemeClr val="accent1"/>
            </a:lnRef>
            <a:fillRef idx="1">
              <a:schemeClr val="lt1"/>
            </a:fillRef>
            <a:effectRef idx="0">
              <a:schemeClr val="accent1"/>
            </a:effectRef>
            <a:fontRef idx="minor">
              <a:schemeClr val="dk1"/>
            </a:fontRef>
          </p:style>
        </p:cxnSp>
        <p:cxnSp>
          <p:nvCxnSpPr>
            <p:cNvPr id="40" name="Straight Connector 39"/>
            <p:cNvCxnSpPr/>
            <p:nvPr/>
          </p:nvCxnSpPr>
          <p:spPr>
            <a:xfrm flipH="1">
              <a:off x="1371600" y="3714750"/>
              <a:ext cx="266700" cy="533400"/>
            </a:xfrm>
            <a:prstGeom prst="line">
              <a:avLst/>
            </a:prstGeom>
            <a:grpFill/>
            <a:ln>
              <a:solidFill>
                <a:srgbClr val="002060"/>
              </a:solidFill>
            </a:ln>
          </p:spPr>
          <p:style>
            <a:lnRef idx="2">
              <a:schemeClr val="accent1"/>
            </a:lnRef>
            <a:fillRef idx="1">
              <a:schemeClr val="lt1"/>
            </a:fillRef>
            <a:effectRef idx="0">
              <a:schemeClr val="accent1"/>
            </a:effectRef>
            <a:fontRef idx="minor">
              <a:schemeClr val="dk1"/>
            </a:fontRef>
          </p:style>
        </p:cxnSp>
        <p:sp>
          <p:nvSpPr>
            <p:cNvPr id="41" name="Oval 40"/>
            <p:cNvSpPr/>
            <p:nvPr/>
          </p:nvSpPr>
          <p:spPr>
            <a:xfrm>
              <a:off x="1219200" y="2705100"/>
              <a:ext cx="838200" cy="1028700"/>
            </a:xfrm>
            <a:prstGeom prst="ellipse">
              <a:avLst/>
            </a:prstGeom>
            <a:grpFill/>
            <a:ln>
              <a:solidFill>
                <a:srgbClr val="002060"/>
              </a:solidFill>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b="0" dirty="0">
                <a:solidFill>
                  <a:prstClr val="black"/>
                </a:solidFill>
              </a:endParaRPr>
            </a:p>
          </p:txBody>
        </p:sp>
        <p:cxnSp>
          <p:nvCxnSpPr>
            <p:cNvPr id="42" name="Straight Connector 41"/>
            <p:cNvCxnSpPr/>
            <p:nvPr/>
          </p:nvCxnSpPr>
          <p:spPr>
            <a:xfrm flipH="1">
              <a:off x="1104900" y="4248150"/>
              <a:ext cx="266700" cy="0"/>
            </a:xfrm>
            <a:prstGeom prst="line">
              <a:avLst/>
            </a:prstGeom>
            <a:grpFill/>
            <a:ln>
              <a:solidFill>
                <a:srgbClr val="002060"/>
              </a:solidFill>
            </a:ln>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flipH="1">
              <a:off x="1905000" y="4248150"/>
              <a:ext cx="266700" cy="0"/>
            </a:xfrm>
            <a:prstGeom prst="line">
              <a:avLst/>
            </a:prstGeom>
            <a:grpFill/>
            <a:ln>
              <a:solidFill>
                <a:srgbClr val="002060"/>
              </a:solidFill>
            </a:ln>
          </p:spPr>
          <p:style>
            <a:lnRef idx="2">
              <a:schemeClr val="accent1"/>
            </a:lnRef>
            <a:fillRef idx="1">
              <a:schemeClr val="lt1"/>
            </a:fillRef>
            <a:effectRef idx="0">
              <a:schemeClr val="accent1"/>
            </a:effectRef>
            <a:fontRef idx="minor">
              <a:schemeClr val="dk1"/>
            </a:fontRef>
          </p:style>
        </p:cxnSp>
      </p:grpSp>
      <p:grpSp>
        <p:nvGrpSpPr>
          <p:cNvPr id="27" name="Group 26"/>
          <p:cNvGrpSpPr>
            <a:grpSpLocks noChangeAspect="1"/>
          </p:cNvGrpSpPr>
          <p:nvPr/>
        </p:nvGrpSpPr>
        <p:grpSpPr>
          <a:xfrm>
            <a:off x="807454" y="1994768"/>
            <a:ext cx="506944" cy="954634"/>
            <a:chOff x="1104900" y="2057400"/>
            <a:chExt cx="1066800" cy="2209800"/>
          </a:xfrm>
          <a:solidFill>
            <a:srgbClr val="0070C0"/>
          </a:solidFill>
        </p:grpSpPr>
        <p:sp>
          <p:nvSpPr>
            <p:cNvPr id="2" name="Oval 1"/>
            <p:cNvSpPr/>
            <p:nvPr/>
          </p:nvSpPr>
          <p:spPr>
            <a:xfrm>
              <a:off x="1371600" y="2057400"/>
              <a:ext cx="533400" cy="533400"/>
            </a:xfrm>
            <a:prstGeom prst="ellipse">
              <a:avLst/>
            </a:prstGeom>
            <a:grp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5" name="Straight Connector 4"/>
            <p:cNvCxnSpPr>
              <a:stCxn id="2" idx="4"/>
              <a:endCxn id="16" idx="0"/>
            </p:cNvCxnSpPr>
            <p:nvPr/>
          </p:nvCxnSpPr>
          <p:spPr>
            <a:xfrm>
              <a:off x="1638300" y="2590800"/>
              <a:ext cx="0" cy="114300"/>
            </a:xfrm>
            <a:prstGeom prst="line">
              <a:avLst/>
            </a:prstGeom>
            <a:grpFill/>
            <a:ln>
              <a:solidFill>
                <a:srgbClr val="002060"/>
              </a:solidFill>
            </a:ln>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a:off x="1638300" y="3733800"/>
              <a:ext cx="266700" cy="533400"/>
            </a:xfrm>
            <a:prstGeom prst="line">
              <a:avLst/>
            </a:prstGeom>
            <a:grpFill/>
            <a:ln>
              <a:solidFill>
                <a:srgbClr val="002060"/>
              </a:solidFill>
            </a:ln>
          </p:spPr>
          <p:style>
            <a:lnRef idx="2">
              <a:schemeClr val="dk1"/>
            </a:lnRef>
            <a:fillRef idx="1">
              <a:schemeClr val="lt1"/>
            </a:fillRef>
            <a:effectRef idx="0">
              <a:schemeClr val="dk1"/>
            </a:effectRef>
            <a:fontRef idx="minor">
              <a:schemeClr val="dk1"/>
            </a:fontRef>
          </p:style>
        </p:cxnSp>
        <p:cxnSp>
          <p:nvCxnSpPr>
            <p:cNvPr id="10" name="Straight Connector 9"/>
            <p:cNvCxnSpPr/>
            <p:nvPr/>
          </p:nvCxnSpPr>
          <p:spPr>
            <a:xfrm flipH="1">
              <a:off x="1371600" y="3714750"/>
              <a:ext cx="266700" cy="533400"/>
            </a:xfrm>
            <a:prstGeom prst="line">
              <a:avLst/>
            </a:prstGeom>
            <a:grpFill/>
            <a:ln>
              <a:solidFill>
                <a:srgbClr val="002060"/>
              </a:solidFill>
            </a:ln>
          </p:spPr>
          <p:style>
            <a:lnRef idx="2">
              <a:schemeClr val="dk1"/>
            </a:lnRef>
            <a:fillRef idx="1">
              <a:schemeClr val="lt1"/>
            </a:fillRef>
            <a:effectRef idx="0">
              <a:schemeClr val="dk1"/>
            </a:effectRef>
            <a:fontRef idx="minor">
              <a:schemeClr val="dk1"/>
            </a:fontRef>
          </p:style>
        </p:cxnSp>
        <p:sp>
          <p:nvSpPr>
            <p:cNvPr id="16" name="Oval 15"/>
            <p:cNvSpPr/>
            <p:nvPr/>
          </p:nvSpPr>
          <p:spPr>
            <a:xfrm>
              <a:off x="1219200" y="2705100"/>
              <a:ext cx="838200" cy="1028700"/>
            </a:xfrm>
            <a:prstGeom prst="ellipse">
              <a:avLst/>
            </a:prstGeom>
            <a:grp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8" name="Straight Connector 17"/>
            <p:cNvCxnSpPr/>
            <p:nvPr/>
          </p:nvCxnSpPr>
          <p:spPr>
            <a:xfrm flipH="1">
              <a:off x="1104900" y="4248150"/>
              <a:ext cx="266700" cy="0"/>
            </a:xfrm>
            <a:prstGeom prst="line">
              <a:avLst/>
            </a:prstGeom>
            <a:grpFill/>
            <a:ln>
              <a:solidFill>
                <a:srgbClr val="002060"/>
              </a:solidFill>
            </a:ln>
          </p:spPr>
          <p:style>
            <a:lnRef idx="2">
              <a:schemeClr val="dk1"/>
            </a:lnRef>
            <a:fillRef idx="1">
              <a:schemeClr val="lt1"/>
            </a:fillRef>
            <a:effectRef idx="0">
              <a:schemeClr val="dk1"/>
            </a:effectRef>
            <a:fontRef idx="minor">
              <a:schemeClr val="dk1"/>
            </a:fontRef>
          </p:style>
        </p:cxnSp>
        <p:cxnSp>
          <p:nvCxnSpPr>
            <p:cNvPr id="23" name="Straight Connector 22"/>
            <p:cNvCxnSpPr/>
            <p:nvPr/>
          </p:nvCxnSpPr>
          <p:spPr>
            <a:xfrm flipH="1">
              <a:off x="1905000" y="4248150"/>
              <a:ext cx="266700" cy="0"/>
            </a:xfrm>
            <a:prstGeom prst="line">
              <a:avLst/>
            </a:prstGeom>
            <a:grpFill/>
            <a:ln>
              <a:solidFill>
                <a:srgbClr val="002060"/>
              </a:solidFill>
            </a:ln>
          </p:spPr>
          <p:style>
            <a:lnRef idx="2">
              <a:schemeClr val="dk1"/>
            </a:lnRef>
            <a:fillRef idx="1">
              <a:schemeClr val="lt1"/>
            </a:fillRef>
            <a:effectRef idx="0">
              <a:schemeClr val="dk1"/>
            </a:effectRef>
            <a:fontRef idx="minor">
              <a:schemeClr val="dk1"/>
            </a:fontRef>
          </p:style>
        </p:cxnSp>
      </p:grpSp>
      <p:grpSp>
        <p:nvGrpSpPr>
          <p:cNvPr id="28" name="Group 27"/>
          <p:cNvGrpSpPr>
            <a:grpSpLocks noChangeAspect="1"/>
          </p:cNvGrpSpPr>
          <p:nvPr/>
        </p:nvGrpSpPr>
        <p:grpSpPr>
          <a:xfrm>
            <a:off x="69498" y="2904746"/>
            <a:ext cx="506944" cy="954634"/>
            <a:chOff x="1104900" y="2057400"/>
            <a:chExt cx="1066800" cy="2209800"/>
          </a:xfrm>
          <a:solidFill>
            <a:srgbClr val="92D050"/>
          </a:solidFill>
        </p:grpSpPr>
        <p:sp>
          <p:nvSpPr>
            <p:cNvPr id="29" name="Oval 28"/>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30" name="Straight Connector 29"/>
            <p:cNvCxnSpPr>
              <a:stCxn id="29" idx="4"/>
              <a:endCxn id="3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31" name="Straight Connector 3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32" name="Straight Connector 3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33" name="Oval 3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34" name="Straight Connector 3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35" name="Straight Connector 3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72" name="Group 71"/>
          <p:cNvGrpSpPr>
            <a:grpSpLocks noChangeAspect="1"/>
          </p:cNvGrpSpPr>
          <p:nvPr/>
        </p:nvGrpSpPr>
        <p:grpSpPr>
          <a:xfrm>
            <a:off x="69497" y="3772800"/>
            <a:ext cx="506944" cy="954634"/>
            <a:chOff x="1104900" y="2057400"/>
            <a:chExt cx="1066800" cy="2209800"/>
          </a:xfrm>
          <a:solidFill>
            <a:srgbClr val="FFC000"/>
          </a:solidFill>
        </p:grpSpPr>
        <p:sp>
          <p:nvSpPr>
            <p:cNvPr id="73" name="Oval 72"/>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74" name="Straight Connector 73"/>
            <p:cNvCxnSpPr>
              <a:stCxn id="73" idx="4"/>
              <a:endCxn id="77"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75" name="Straight Connector 74"/>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76" name="Straight Connector 75"/>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77" name="Oval 76"/>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78" name="Straight Connector 77"/>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79" name="Straight Connector 78"/>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sp>
        <p:nvSpPr>
          <p:cNvPr id="63" name="TextBox 62"/>
          <p:cNvSpPr txBox="1"/>
          <p:nvPr/>
        </p:nvSpPr>
        <p:spPr>
          <a:xfrm>
            <a:off x="2141538" y="5478463"/>
            <a:ext cx="3200400"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400" b="0" dirty="0" smtClean="0">
                <a:solidFill>
                  <a:srgbClr val="1F497D"/>
                </a:solidFill>
              </a:rPr>
              <a:t>Fatherhood </a:t>
            </a:r>
            <a:r>
              <a:rPr lang="en-US" sz="2400" b="0" dirty="0">
                <a:solidFill>
                  <a:srgbClr val="1F497D"/>
                </a:solidFill>
              </a:rPr>
              <a:t>workshop covering multiple topics</a:t>
            </a:r>
          </a:p>
        </p:txBody>
      </p:sp>
      <p:sp>
        <p:nvSpPr>
          <p:cNvPr id="64" name="TextBox 63"/>
          <p:cNvSpPr txBox="1"/>
          <p:nvPr/>
        </p:nvSpPr>
        <p:spPr>
          <a:xfrm>
            <a:off x="5715000" y="5151438"/>
            <a:ext cx="3200400" cy="156966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2400" b="0" dirty="0" smtClean="0">
                <a:solidFill>
                  <a:srgbClr val="C0504D"/>
                </a:solidFill>
              </a:rPr>
              <a:t>Parenting workshop during group sessions PLUS intensive co-parenting curriculum</a:t>
            </a:r>
            <a:endParaRPr lang="en-US" sz="2400" b="0" dirty="0">
              <a:solidFill>
                <a:srgbClr val="C0504D"/>
              </a:solidFill>
            </a:endParaRPr>
          </a:p>
        </p:txBody>
      </p:sp>
      <p:sp>
        <p:nvSpPr>
          <p:cNvPr id="28680" name="Title 10"/>
          <p:cNvSpPr>
            <a:spLocks noGrp="1"/>
          </p:cNvSpPr>
          <p:nvPr>
            <p:ph type="title"/>
          </p:nvPr>
        </p:nvSpPr>
        <p:spPr/>
        <p:txBody>
          <a:bodyPr>
            <a:normAutofit fontScale="90000"/>
          </a:bodyPr>
          <a:lstStyle/>
          <a:p>
            <a:r>
              <a:rPr lang="en-US" altLang="en-US" dirty="0" smtClean="0"/>
              <a:t>Example: co-parenting intervention</a:t>
            </a:r>
          </a:p>
        </p:txBody>
      </p:sp>
      <p:sp>
        <p:nvSpPr>
          <p:cNvPr id="3" name="TextBox 2"/>
          <p:cNvSpPr txBox="1"/>
          <p:nvPr/>
        </p:nvSpPr>
        <p:spPr>
          <a:xfrm>
            <a:off x="76200" y="1209675"/>
            <a:ext cx="2006600" cy="7080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b="0" dirty="0">
                <a:solidFill>
                  <a:prstClr val="black"/>
                </a:solidFill>
              </a:rPr>
              <a:t>Participants enroll</a:t>
            </a:r>
          </a:p>
        </p:txBody>
      </p:sp>
      <p:grpSp>
        <p:nvGrpSpPr>
          <p:cNvPr id="48" name="Group 47"/>
          <p:cNvGrpSpPr>
            <a:grpSpLocks noChangeAspect="1"/>
          </p:cNvGrpSpPr>
          <p:nvPr/>
        </p:nvGrpSpPr>
        <p:grpSpPr>
          <a:xfrm>
            <a:off x="1164862" y="2873204"/>
            <a:ext cx="506944" cy="954634"/>
            <a:chOff x="1104900" y="2057400"/>
            <a:chExt cx="1066800" cy="2209800"/>
          </a:xfrm>
          <a:solidFill>
            <a:srgbClr val="002060"/>
          </a:solidFill>
        </p:grpSpPr>
        <p:sp>
          <p:nvSpPr>
            <p:cNvPr id="49" name="Oval 48"/>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50" name="Straight Connector 49"/>
            <p:cNvCxnSpPr>
              <a:stCxn id="49" idx="4"/>
              <a:endCxn id="5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51" name="Straight Connector 5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52" name="Straight Connector 5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53" name="Oval 5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54" name="Straight Connector 5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55" name="Straight Connector 5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56" name="Group 55"/>
          <p:cNvGrpSpPr>
            <a:grpSpLocks noChangeAspect="1"/>
          </p:cNvGrpSpPr>
          <p:nvPr/>
        </p:nvGrpSpPr>
        <p:grpSpPr>
          <a:xfrm>
            <a:off x="1168668" y="1983333"/>
            <a:ext cx="506944" cy="954634"/>
            <a:chOff x="1104900" y="2057400"/>
            <a:chExt cx="1066800" cy="2209800"/>
          </a:xfrm>
          <a:solidFill>
            <a:srgbClr val="FFC000"/>
          </a:solidFill>
        </p:grpSpPr>
        <p:sp>
          <p:nvSpPr>
            <p:cNvPr id="57" name="Oval 56"/>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58" name="Straight Connector 57"/>
            <p:cNvCxnSpPr>
              <a:stCxn id="57" idx="4"/>
              <a:endCxn id="61"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59" name="Straight Connector 58"/>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60" name="Straight Connector 59"/>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61" name="Oval 60"/>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62" name="Straight Connector 61"/>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66" name="Straight Connector 65"/>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68" name="Group 67"/>
          <p:cNvGrpSpPr>
            <a:grpSpLocks noChangeAspect="1"/>
          </p:cNvGrpSpPr>
          <p:nvPr/>
        </p:nvGrpSpPr>
        <p:grpSpPr>
          <a:xfrm>
            <a:off x="470036" y="1991563"/>
            <a:ext cx="506944" cy="954634"/>
            <a:chOff x="1104900" y="2057400"/>
            <a:chExt cx="1066800" cy="2209800"/>
          </a:xfrm>
          <a:solidFill>
            <a:srgbClr val="00B050"/>
          </a:solidFill>
        </p:grpSpPr>
        <p:sp>
          <p:nvSpPr>
            <p:cNvPr id="71" name="Oval 70"/>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80" name="Straight Connector 79"/>
            <p:cNvCxnSpPr>
              <a:stCxn id="71" idx="4"/>
              <a:endCxn id="8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81" name="Straight Connector 8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82" name="Straight Connector 8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83" name="Oval 8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84" name="Straight Connector 8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85" name="Straight Connector 8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86" name="Group 85"/>
          <p:cNvGrpSpPr>
            <a:grpSpLocks noChangeAspect="1"/>
          </p:cNvGrpSpPr>
          <p:nvPr/>
        </p:nvGrpSpPr>
        <p:grpSpPr>
          <a:xfrm>
            <a:off x="470035" y="3772800"/>
            <a:ext cx="506944" cy="954634"/>
            <a:chOff x="1104900" y="2057400"/>
            <a:chExt cx="1066800" cy="2209800"/>
          </a:xfrm>
          <a:solidFill>
            <a:srgbClr val="92D050"/>
          </a:solidFill>
        </p:grpSpPr>
        <p:sp>
          <p:nvSpPr>
            <p:cNvPr id="87" name="Oval 86"/>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90" name="Straight Connector 89"/>
            <p:cNvCxnSpPr>
              <a:stCxn id="87" idx="4"/>
              <a:endCxn id="9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91" name="Straight Connector 9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92" name="Straight Connector 9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93" name="Oval 9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94" name="Straight Connector 9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95" name="Straight Connector 9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96" name="Group 95"/>
          <p:cNvGrpSpPr>
            <a:grpSpLocks noChangeAspect="1"/>
          </p:cNvGrpSpPr>
          <p:nvPr/>
        </p:nvGrpSpPr>
        <p:grpSpPr>
          <a:xfrm>
            <a:off x="456408" y="2891030"/>
            <a:ext cx="506944" cy="954634"/>
            <a:chOff x="1104900" y="2057400"/>
            <a:chExt cx="1066800" cy="2209800"/>
          </a:xfrm>
          <a:solidFill>
            <a:srgbClr val="0070C0"/>
          </a:solidFill>
        </p:grpSpPr>
        <p:sp>
          <p:nvSpPr>
            <p:cNvPr id="97" name="Oval 96"/>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98" name="Straight Connector 97"/>
            <p:cNvCxnSpPr>
              <a:stCxn id="97" idx="4"/>
              <a:endCxn id="105"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02" name="Straight Connector 101"/>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03" name="Straight Connector 102"/>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05" name="Oval 104"/>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06" name="Straight Connector 105"/>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07" name="Straight Connector 106"/>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08" name="Group 107"/>
          <p:cNvGrpSpPr>
            <a:grpSpLocks noChangeAspect="1"/>
          </p:cNvGrpSpPr>
          <p:nvPr/>
        </p:nvGrpSpPr>
        <p:grpSpPr>
          <a:xfrm>
            <a:off x="799346" y="2873204"/>
            <a:ext cx="506944" cy="954634"/>
            <a:chOff x="1104900" y="2057400"/>
            <a:chExt cx="1066800" cy="2209800"/>
          </a:xfrm>
          <a:solidFill>
            <a:srgbClr val="7030A0"/>
          </a:solidFill>
        </p:grpSpPr>
        <p:sp>
          <p:nvSpPr>
            <p:cNvPr id="109" name="Oval 108"/>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10" name="Straight Connector 109"/>
            <p:cNvCxnSpPr>
              <a:stCxn id="109" idx="4"/>
              <a:endCxn id="11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11" name="Straight Connector 11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12" name="Straight Connector 11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13" name="Oval 11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14" name="Straight Connector 11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15" name="Straight Connector 11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16" name="Group 115"/>
          <p:cNvGrpSpPr>
            <a:grpSpLocks noChangeAspect="1"/>
          </p:cNvGrpSpPr>
          <p:nvPr/>
        </p:nvGrpSpPr>
        <p:grpSpPr>
          <a:xfrm>
            <a:off x="804531" y="3772800"/>
            <a:ext cx="506944" cy="954634"/>
            <a:chOff x="1104900" y="2057400"/>
            <a:chExt cx="1066800" cy="2209800"/>
          </a:xfrm>
          <a:solidFill>
            <a:srgbClr val="C00000"/>
          </a:solidFill>
        </p:grpSpPr>
        <p:sp>
          <p:nvSpPr>
            <p:cNvPr id="117" name="Oval 116"/>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18" name="Straight Connector 117"/>
            <p:cNvCxnSpPr>
              <a:stCxn id="117" idx="4"/>
              <a:endCxn id="121"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19" name="Straight Connector 118"/>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20" name="Straight Connector 119"/>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21" name="Oval 120"/>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22" name="Straight Connector 121"/>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23" name="Straight Connector 122"/>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24" name="Group 123"/>
          <p:cNvGrpSpPr>
            <a:grpSpLocks noChangeAspect="1"/>
          </p:cNvGrpSpPr>
          <p:nvPr/>
        </p:nvGrpSpPr>
        <p:grpSpPr>
          <a:xfrm>
            <a:off x="1184739" y="3776596"/>
            <a:ext cx="506944" cy="954634"/>
            <a:chOff x="1104900" y="2057400"/>
            <a:chExt cx="1066800" cy="2209800"/>
          </a:xfrm>
          <a:solidFill>
            <a:schemeClr val="accent4">
              <a:lumMod val="75000"/>
            </a:schemeClr>
          </a:solidFill>
        </p:grpSpPr>
        <p:sp>
          <p:nvSpPr>
            <p:cNvPr id="125" name="Oval 124"/>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26" name="Straight Connector 125"/>
            <p:cNvCxnSpPr>
              <a:stCxn id="125" idx="4"/>
              <a:endCxn id="129"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27" name="Straight Connector 126"/>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28" name="Straight Connector 127"/>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29" name="Oval 128"/>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30" name="Straight Connector 129"/>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31" name="Straight Connector 130"/>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32" name="Group 131"/>
          <p:cNvGrpSpPr>
            <a:grpSpLocks noChangeAspect="1"/>
          </p:cNvGrpSpPr>
          <p:nvPr/>
        </p:nvGrpSpPr>
        <p:grpSpPr>
          <a:xfrm>
            <a:off x="76200" y="4637518"/>
            <a:ext cx="506944" cy="954634"/>
            <a:chOff x="1104900" y="2057400"/>
            <a:chExt cx="1066800" cy="2209800"/>
          </a:xfrm>
          <a:solidFill>
            <a:srgbClr val="0070C0"/>
          </a:solidFill>
        </p:grpSpPr>
        <p:sp>
          <p:nvSpPr>
            <p:cNvPr id="133" name="Oval 132"/>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34" name="Straight Connector 133"/>
            <p:cNvCxnSpPr>
              <a:stCxn id="133" idx="4"/>
              <a:endCxn id="137"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35" name="Straight Connector 134"/>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36" name="Straight Connector 135"/>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37" name="Oval 136"/>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38" name="Straight Connector 137"/>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39" name="Straight Connector 138"/>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40" name="Group 139"/>
          <p:cNvGrpSpPr>
            <a:grpSpLocks noChangeAspect="1"/>
          </p:cNvGrpSpPr>
          <p:nvPr/>
        </p:nvGrpSpPr>
        <p:grpSpPr>
          <a:xfrm>
            <a:off x="456408" y="4641618"/>
            <a:ext cx="506944" cy="954634"/>
            <a:chOff x="1104900" y="2057400"/>
            <a:chExt cx="1066800" cy="2209800"/>
          </a:xfrm>
          <a:solidFill>
            <a:schemeClr val="accent4">
              <a:lumMod val="75000"/>
            </a:schemeClr>
          </a:solidFill>
        </p:grpSpPr>
        <p:sp>
          <p:nvSpPr>
            <p:cNvPr id="141" name="Oval 140"/>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42" name="Straight Connector 141"/>
            <p:cNvCxnSpPr>
              <a:stCxn id="141" idx="4"/>
              <a:endCxn id="145"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43" name="Straight Connector 142"/>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44" name="Straight Connector 143"/>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45" name="Oval 144"/>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46" name="Straight Connector 145"/>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47" name="Straight Connector 146"/>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48" name="Group 147"/>
          <p:cNvGrpSpPr>
            <a:grpSpLocks noChangeAspect="1"/>
          </p:cNvGrpSpPr>
          <p:nvPr/>
        </p:nvGrpSpPr>
        <p:grpSpPr>
          <a:xfrm>
            <a:off x="823122" y="4617401"/>
            <a:ext cx="506944" cy="954634"/>
            <a:chOff x="1104900" y="2057400"/>
            <a:chExt cx="1066800" cy="2209800"/>
          </a:xfrm>
          <a:solidFill>
            <a:srgbClr val="002060"/>
          </a:solidFill>
        </p:grpSpPr>
        <p:sp>
          <p:nvSpPr>
            <p:cNvPr id="149" name="Oval 148"/>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50" name="Straight Connector 149"/>
            <p:cNvCxnSpPr>
              <a:stCxn id="149" idx="4"/>
              <a:endCxn id="15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51" name="Straight Connector 15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52" name="Straight Connector 15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53" name="Oval 15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54" name="Straight Connector 15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55" name="Straight Connector 15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56" name="Group 155"/>
          <p:cNvGrpSpPr>
            <a:grpSpLocks noChangeAspect="1"/>
          </p:cNvGrpSpPr>
          <p:nvPr/>
        </p:nvGrpSpPr>
        <p:grpSpPr>
          <a:xfrm>
            <a:off x="1188518" y="4637518"/>
            <a:ext cx="506944" cy="954634"/>
            <a:chOff x="1104900" y="2057400"/>
            <a:chExt cx="1066800" cy="2209800"/>
          </a:xfrm>
          <a:solidFill>
            <a:srgbClr val="00B050"/>
          </a:solidFill>
        </p:grpSpPr>
        <p:sp>
          <p:nvSpPr>
            <p:cNvPr id="157" name="Oval 156"/>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58" name="Straight Connector 157"/>
            <p:cNvCxnSpPr>
              <a:stCxn id="157" idx="4"/>
              <a:endCxn id="161"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59" name="Straight Connector 158"/>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60" name="Straight Connector 159"/>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61" name="Oval 160"/>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62" name="Straight Connector 161"/>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63" name="Straight Connector 162"/>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64" name="Group 163"/>
          <p:cNvGrpSpPr>
            <a:grpSpLocks noChangeAspect="1"/>
          </p:cNvGrpSpPr>
          <p:nvPr/>
        </p:nvGrpSpPr>
        <p:grpSpPr>
          <a:xfrm>
            <a:off x="69105" y="5509385"/>
            <a:ext cx="506944" cy="954634"/>
            <a:chOff x="1104900" y="2057400"/>
            <a:chExt cx="1066800" cy="2209800"/>
          </a:xfrm>
          <a:solidFill>
            <a:srgbClr val="C00000"/>
          </a:solidFill>
        </p:grpSpPr>
        <p:sp>
          <p:nvSpPr>
            <p:cNvPr id="165" name="Oval 164"/>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66" name="Straight Connector 165"/>
            <p:cNvCxnSpPr>
              <a:stCxn id="165" idx="4"/>
              <a:endCxn id="169"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67" name="Straight Connector 166"/>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68" name="Straight Connector 167"/>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69" name="Oval 168"/>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70" name="Straight Connector 169"/>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71" name="Straight Connector 170"/>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72" name="Group 171"/>
          <p:cNvGrpSpPr>
            <a:grpSpLocks noChangeAspect="1"/>
          </p:cNvGrpSpPr>
          <p:nvPr/>
        </p:nvGrpSpPr>
        <p:grpSpPr>
          <a:xfrm>
            <a:off x="456407" y="5501156"/>
            <a:ext cx="506944" cy="954634"/>
            <a:chOff x="1104900" y="2057400"/>
            <a:chExt cx="1066800" cy="2209800"/>
          </a:xfrm>
          <a:solidFill>
            <a:srgbClr val="FFFF00"/>
          </a:solidFill>
        </p:grpSpPr>
        <p:sp>
          <p:nvSpPr>
            <p:cNvPr id="173" name="Oval 172"/>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74" name="Straight Connector 173"/>
            <p:cNvCxnSpPr>
              <a:stCxn id="173" idx="4"/>
              <a:endCxn id="177"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75" name="Straight Connector 174"/>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76" name="Straight Connector 175"/>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77" name="Oval 176"/>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78" name="Straight Connector 177"/>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79" name="Straight Connector 178"/>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80" name="Group 179"/>
          <p:cNvGrpSpPr>
            <a:grpSpLocks noChangeAspect="1"/>
          </p:cNvGrpSpPr>
          <p:nvPr/>
        </p:nvGrpSpPr>
        <p:grpSpPr>
          <a:xfrm>
            <a:off x="877437" y="5492927"/>
            <a:ext cx="506944" cy="954634"/>
            <a:chOff x="1104900" y="2057400"/>
            <a:chExt cx="1066800" cy="2209800"/>
          </a:xfrm>
          <a:solidFill>
            <a:schemeClr val="accent4">
              <a:lumMod val="75000"/>
            </a:schemeClr>
          </a:solidFill>
        </p:grpSpPr>
        <p:sp>
          <p:nvSpPr>
            <p:cNvPr id="181" name="Oval 180"/>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82" name="Straight Connector 181"/>
            <p:cNvCxnSpPr>
              <a:stCxn id="181" idx="4"/>
              <a:endCxn id="185"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83" name="Straight Connector 182"/>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84" name="Straight Connector 183"/>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85" name="Oval 184"/>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86" name="Straight Connector 185"/>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87" name="Straight Connector 186"/>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88" name="Group 187"/>
          <p:cNvGrpSpPr>
            <a:grpSpLocks noChangeAspect="1"/>
          </p:cNvGrpSpPr>
          <p:nvPr/>
        </p:nvGrpSpPr>
        <p:grpSpPr>
          <a:xfrm>
            <a:off x="1260082" y="5476161"/>
            <a:ext cx="506944" cy="954634"/>
            <a:chOff x="1104900" y="2057400"/>
            <a:chExt cx="1066800" cy="2209800"/>
          </a:xfrm>
          <a:solidFill>
            <a:srgbClr val="7030A0"/>
          </a:solidFill>
        </p:grpSpPr>
        <p:sp>
          <p:nvSpPr>
            <p:cNvPr id="189" name="Oval 188"/>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90" name="Straight Connector 189"/>
            <p:cNvCxnSpPr>
              <a:stCxn id="189" idx="4"/>
              <a:endCxn id="193"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91" name="Straight Connector 190"/>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92" name="Straight Connector 191"/>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193" name="Oval 192"/>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94" name="Straight Connector 193"/>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95" name="Straight Connector 194"/>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grpSp>
        <p:nvGrpSpPr>
          <p:cNvPr id="196" name="Group 195"/>
          <p:cNvGrpSpPr>
            <a:grpSpLocks noChangeAspect="1"/>
          </p:cNvGrpSpPr>
          <p:nvPr/>
        </p:nvGrpSpPr>
        <p:grpSpPr>
          <a:xfrm>
            <a:off x="1630870" y="3295483"/>
            <a:ext cx="506944" cy="954634"/>
            <a:chOff x="1104900" y="2057400"/>
            <a:chExt cx="1066800" cy="2209800"/>
          </a:xfrm>
          <a:solidFill>
            <a:srgbClr val="002060"/>
          </a:solidFill>
        </p:grpSpPr>
        <p:sp>
          <p:nvSpPr>
            <p:cNvPr id="197" name="Oval 196"/>
            <p:cNvSpPr/>
            <p:nvPr/>
          </p:nvSpPr>
          <p:spPr>
            <a:xfrm>
              <a:off x="1371600" y="2057400"/>
              <a:ext cx="533400" cy="5334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198" name="Straight Connector 197"/>
            <p:cNvCxnSpPr>
              <a:stCxn id="197" idx="4"/>
              <a:endCxn id="201" idx="0"/>
            </p:cNvCxnSpPr>
            <p:nvPr/>
          </p:nvCxnSpPr>
          <p:spPr>
            <a:xfrm>
              <a:off x="1638300" y="2590800"/>
              <a:ext cx="0" cy="1143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199" name="Straight Connector 198"/>
            <p:cNvCxnSpPr/>
            <p:nvPr/>
          </p:nvCxnSpPr>
          <p:spPr>
            <a:xfrm>
              <a:off x="1638300" y="373380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200" name="Straight Connector 199"/>
            <p:cNvCxnSpPr/>
            <p:nvPr/>
          </p:nvCxnSpPr>
          <p:spPr>
            <a:xfrm flipH="1">
              <a:off x="1371600" y="3714750"/>
              <a:ext cx="266700" cy="53340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sp>
          <p:nvSpPr>
            <p:cNvPr id="201" name="Oval 200"/>
            <p:cNvSpPr/>
            <p:nvPr/>
          </p:nvSpPr>
          <p:spPr>
            <a:xfrm>
              <a:off x="1219200" y="2705100"/>
              <a:ext cx="838200" cy="1028700"/>
            </a:xfrm>
            <a:prstGeom prst="ellipse">
              <a:avLst/>
            </a:prstGeom>
            <a:grp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b="0">
                <a:solidFill>
                  <a:prstClr val="black"/>
                </a:solidFill>
              </a:endParaRPr>
            </a:p>
          </p:txBody>
        </p:sp>
        <p:cxnSp>
          <p:nvCxnSpPr>
            <p:cNvPr id="202" name="Straight Connector 201"/>
            <p:cNvCxnSpPr/>
            <p:nvPr/>
          </p:nvCxnSpPr>
          <p:spPr>
            <a:xfrm flipH="1">
              <a:off x="11049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cxnSp>
          <p:nvCxnSpPr>
            <p:cNvPr id="203" name="Straight Connector 202"/>
            <p:cNvCxnSpPr/>
            <p:nvPr/>
          </p:nvCxnSpPr>
          <p:spPr>
            <a:xfrm flipH="1">
              <a:off x="1905000" y="4248150"/>
              <a:ext cx="266700" cy="0"/>
            </a:xfrm>
            <a:prstGeom prst="line">
              <a:avLst/>
            </a:prstGeom>
            <a:grpFill/>
            <a:ln>
              <a:solidFill>
                <a:srgbClr val="002060"/>
              </a:solidFill>
            </a:ln>
          </p:spPr>
          <p:style>
            <a:lnRef idx="2">
              <a:schemeClr val="accent2"/>
            </a:lnRef>
            <a:fillRef idx="1">
              <a:schemeClr val="lt1"/>
            </a:fillRef>
            <a:effectRef idx="0">
              <a:schemeClr val="accent2"/>
            </a:effectRef>
            <a:fontRef idx="minor">
              <a:schemeClr val="dk1"/>
            </a:fontRef>
          </p:style>
        </p:cxnSp>
      </p:grpSp>
      <p:sp>
        <p:nvSpPr>
          <p:cNvPr id="204" name="TextBox 203"/>
          <p:cNvSpPr txBox="1"/>
          <p:nvPr/>
        </p:nvSpPr>
        <p:spPr>
          <a:xfrm>
            <a:off x="3707903" y="1916832"/>
            <a:ext cx="3204357" cy="1200329"/>
          </a:xfrm>
          <a:prstGeom prst="rect">
            <a:avLst/>
          </a:prstGeom>
          <a:solidFill>
            <a:srgbClr val="66FF33"/>
          </a:solidFill>
        </p:spPr>
        <p:txBody>
          <a:bodyPr wrap="square" rtlCol="0">
            <a:spAutoFit/>
          </a:bodyPr>
          <a:lstStyle/>
          <a:p>
            <a:r>
              <a:rPr lang="en-US" dirty="0">
                <a:solidFill>
                  <a:srgbClr val="C00000"/>
                </a:solidFill>
              </a:rPr>
              <a:t>Placeholder </a:t>
            </a:r>
            <a:r>
              <a:rPr lang="en-US" dirty="0" smtClean="0">
                <a:solidFill>
                  <a:srgbClr val="C00000"/>
                </a:solidFill>
              </a:rPr>
              <a:t>example – example of interventions to </a:t>
            </a:r>
            <a:r>
              <a:rPr lang="en-US" dirty="0">
                <a:solidFill>
                  <a:srgbClr val="C00000"/>
                </a:solidFill>
              </a:rPr>
              <a:t>be </a:t>
            </a:r>
            <a:r>
              <a:rPr lang="en-US" dirty="0" smtClean="0">
                <a:solidFill>
                  <a:srgbClr val="C00000"/>
                </a:solidFill>
              </a:rPr>
              <a:t>updated as the study design process progresses</a:t>
            </a:r>
            <a:endParaRPr lang="en-US" dirty="0">
              <a:solidFill>
                <a:srgbClr val="C00000"/>
              </a:solidFill>
            </a:endParaRPr>
          </a:p>
        </p:txBody>
      </p:sp>
    </p:spTree>
    <p:extLst>
      <p:ext uri="{BB962C8B-B14F-4D97-AF65-F5344CB8AC3E}">
        <p14:creationId xmlns:p14="http://schemas.microsoft.com/office/powerpoint/2010/main" val="347283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anim calcmode="lin" valueType="num">
                                      <p:cBhvr>
                                        <p:cTn id="27" dur="1000" fill="hold"/>
                                        <p:tgtEl>
                                          <p:spTgt spid="72"/>
                                        </p:tgtEl>
                                        <p:attrNameLst>
                                          <p:attrName>ppt_x</p:attrName>
                                        </p:attrNameLst>
                                      </p:cBhvr>
                                      <p:tavLst>
                                        <p:tav tm="0">
                                          <p:val>
                                            <p:strVal val="#ppt_x"/>
                                          </p:val>
                                        </p:tav>
                                        <p:tav tm="100000">
                                          <p:val>
                                            <p:strVal val="#ppt_x"/>
                                          </p:val>
                                        </p:tav>
                                      </p:tavLst>
                                    </p:anim>
                                    <p:anim calcmode="lin" valueType="num">
                                      <p:cBhvr>
                                        <p:cTn id="28" dur="1000" fill="hold"/>
                                        <p:tgtEl>
                                          <p:spTgt spid="72"/>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1000"/>
                                        <p:tgtEl>
                                          <p:spTgt spid="86"/>
                                        </p:tgtEl>
                                      </p:cBhvr>
                                    </p:animEffect>
                                    <p:anim calcmode="lin" valueType="num">
                                      <p:cBhvr>
                                        <p:cTn id="47" dur="1000" fill="hold"/>
                                        <p:tgtEl>
                                          <p:spTgt spid="86"/>
                                        </p:tgtEl>
                                        <p:attrNameLst>
                                          <p:attrName>ppt_x</p:attrName>
                                        </p:attrNameLst>
                                      </p:cBhvr>
                                      <p:tavLst>
                                        <p:tav tm="0">
                                          <p:val>
                                            <p:strVal val="#ppt_x"/>
                                          </p:val>
                                        </p:tav>
                                        <p:tav tm="100000">
                                          <p:val>
                                            <p:strVal val="#ppt_x"/>
                                          </p:val>
                                        </p:tav>
                                      </p:tavLst>
                                    </p:anim>
                                    <p:anim calcmode="lin" valueType="num">
                                      <p:cBhvr>
                                        <p:cTn id="48" dur="1000" fill="hold"/>
                                        <p:tgtEl>
                                          <p:spTgt spid="86"/>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1000"/>
                                        <p:tgtEl>
                                          <p:spTgt spid="108"/>
                                        </p:tgtEl>
                                      </p:cBhvr>
                                    </p:animEffect>
                                    <p:anim calcmode="lin" valueType="num">
                                      <p:cBhvr>
                                        <p:cTn id="57" dur="1000" fill="hold"/>
                                        <p:tgtEl>
                                          <p:spTgt spid="108"/>
                                        </p:tgtEl>
                                        <p:attrNameLst>
                                          <p:attrName>ppt_x</p:attrName>
                                        </p:attrNameLst>
                                      </p:cBhvr>
                                      <p:tavLst>
                                        <p:tav tm="0">
                                          <p:val>
                                            <p:strVal val="#ppt_x"/>
                                          </p:val>
                                        </p:tav>
                                        <p:tav tm="100000">
                                          <p:val>
                                            <p:strVal val="#ppt_x"/>
                                          </p:val>
                                        </p:tav>
                                      </p:tavLst>
                                    </p:anim>
                                    <p:anim calcmode="lin" valueType="num">
                                      <p:cBhvr>
                                        <p:cTn id="58" dur="1000" fill="hold"/>
                                        <p:tgtEl>
                                          <p:spTgt spid="10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1000"/>
                                        <p:tgtEl>
                                          <p:spTgt spid="116"/>
                                        </p:tgtEl>
                                      </p:cBhvr>
                                    </p:animEffect>
                                    <p:anim calcmode="lin" valueType="num">
                                      <p:cBhvr>
                                        <p:cTn id="62" dur="1000" fill="hold"/>
                                        <p:tgtEl>
                                          <p:spTgt spid="116"/>
                                        </p:tgtEl>
                                        <p:attrNameLst>
                                          <p:attrName>ppt_x</p:attrName>
                                        </p:attrNameLst>
                                      </p:cBhvr>
                                      <p:tavLst>
                                        <p:tav tm="0">
                                          <p:val>
                                            <p:strVal val="#ppt_x"/>
                                          </p:val>
                                        </p:tav>
                                        <p:tav tm="100000">
                                          <p:val>
                                            <p:strVal val="#ppt_x"/>
                                          </p:val>
                                        </p:tav>
                                      </p:tavLst>
                                    </p:anim>
                                    <p:anim calcmode="lin" valueType="num">
                                      <p:cBhvr>
                                        <p:cTn id="63" dur="1000" fill="hold"/>
                                        <p:tgtEl>
                                          <p:spTgt spid="116"/>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fade">
                                      <p:cBhvr>
                                        <p:cTn id="66" dur="1000"/>
                                        <p:tgtEl>
                                          <p:spTgt spid="124"/>
                                        </p:tgtEl>
                                      </p:cBhvr>
                                    </p:animEffect>
                                    <p:anim calcmode="lin" valueType="num">
                                      <p:cBhvr>
                                        <p:cTn id="67" dur="1000" fill="hold"/>
                                        <p:tgtEl>
                                          <p:spTgt spid="124"/>
                                        </p:tgtEl>
                                        <p:attrNameLst>
                                          <p:attrName>ppt_x</p:attrName>
                                        </p:attrNameLst>
                                      </p:cBhvr>
                                      <p:tavLst>
                                        <p:tav tm="0">
                                          <p:val>
                                            <p:strVal val="#ppt_x"/>
                                          </p:val>
                                        </p:tav>
                                        <p:tav tm="100000">
                                          <p:val>
                                            <p:strVal val="#ppt_x"/>
                                          </p:val>
                                        </p:tav>
                                      </p:tavLst>
                                    </p:anim>
                                    <p:anim calcmode="lin" valueType="num">
                                      <p:cBhvr>
                                        <p:cTn id="68" dur="1000" fill="hold"/>
                                        <p:tgtEl>
                                          <p:spTgt spid="124"/>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fade">
                                      <p:cBhvr>
                                        <p:cTn id="71" dur="1000"/>
                                        <p:tgtEl>
                                          <p:spTgt spid="132"/>
                                        </p:tgtEl>
                                      </p:cBhvr>
                                    </p:animEffect>
                                    <p:anim calcmode="lin" valueType="num">
                                      <p:cBhvr>
                                        <p:cTn id="72" dur="1000" fill="hold"/>
                                        <p:tgtEl>
                                          <p:spTgt spid="132"/>
                                        </p:tgtEl>
                                        <p:attrNameLst>
                                          <p:attrName>ppt_x</p:attrName>
                                        </p:attrNameLst>
                                      </p:cBhvr>
                                      <p:tavLst>
                                        <p:tav tm="0">
                                          <p:val>
                                            <p:strVal val="#ppt_x"/>
                                          </p:val>
                                        </p:tav>
                                        <p:tav tm="100000">
                                          <p:val>
                                            <p:strVal val="#ppt_x"/>
                                          </p:val>
                                        </p:tav>
                                      </p:tavLst>
                                    </p:anim>
                                    <p:anim calcmode="lin" valueType="num">
                                      <p:cBhvr>
                                        <p:cTn id="73" dur="1000" fill="hold"/>
                                        <p:tgtEl>
                                          <p:spTgt spid="132"/>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40"/>
                                        </p:tgtEl>
                                        <p:attrNameLst>
                                          <p:attrName>style.visibility</p:attrName>
                                        </p:attrNameLst>
                                      </p:cBhvr>
                                      <p:to>
                                        <p:strVal val="visible"/>
                                      </p:to>
                                    </p:set>
                                    <p:animEffect transition="in" filter="fade">
                                      <p:cBhvr>
                                        <p:cTn id="76" dur="1000"/>
                                        <p:tgtEl>
                                          <p:spTgt spid="140"/>
                                        </p:tgtEl>
                                      </p:cBhvr>
                                    </p:animEffect>
                                    <p:anim calcmode="lin" valueType="num">
                                      <p:cBhvr>
                                        <p:cTn id="77" dur="1000" fill="hold"/>
                                        <p:tgtEl>
                                          <p:spTgt spid="140"/>
                                        </p:tgtEl>
                                        <p:attrNameLst>
                                          <p:attrName>ppt_x</p:attrName>
                                        </p:attrNameLst>
                                      </p:cBhvr>
                                      <p:tavLst>
                                        <p:tav tm="0">
                                          <p:val>
                                            <p:strVal val="#ppt_x"/>
                                          </p:val>
                                        </p:tav>
                                        <p:tav tm="100000">
                                          <p:val>
                                            <p:strVal val="#ppt_x"/>
                                          </p:val>
                                        </p:tav>
                                      </p:tavLst>
                                    </p:anim>
                                    <p:anim calcmode="lin" valueType="num">
                                      <p:cBhvr>
                                        <p:cTn id="78" dur="1000" fill="hold"/>
                                        <p:tgtEl>
                                          <p:spTgt spid="140"/>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1000"/>
                                        <p:tgtEl>
                                          <p:spTgt spid="148"/>
                                        </p:tgtEl>
                                      </p:cBhvr>
                                    </p:animEffect>
                                    <p:anim calcmode="lin" valueType="num">
                                      <p:cBhvr>
                                        <p:cTn id="82" dur="1000" fill="hold"/>
                                        <p:tgtEl>
                                          <p:spTgt spid="148"/>
                                        </p:tgtEl>
                                        <p:attrNameLst>
                                          <p:attrName>ppt_x</p:attrName>
                                        </p:attrNameLst>
                                      </p:cBhvr>
                                      <p:tavLst>
                                        <p:tav tm="0">
                                          <p:val>
                                            <p:strVal val="#ppt_x"/>
                                          </p:val>
                                        </p:tav>
                                        <p:tav tm="100000">
                                          <p:val>
                                            <p:strVal val="#ppt_x"/>
                                          </p:val>
                                        </p:tav>
                                      </p:tavLst>
                                    </p:anim>
                                    <p:anim calcmode="lin" valueType="num">
                                      <p:cBhvr>
                                        <p:cTn id="83" dur="1000" fill="hold"/>
                                        <p:tgtEl>
                                          <p:spTgt spid="148"/>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156"/>
                                        </p:tgtEl>
                                        <p:attrNameLst>
                                          <p:attrName>style.visibility</p:attrName>
                                        </p:attrNameLst>
                                      </p:cBhvr>
                                      <p:to>
                                        <p:strVal val="visible"/>
                                      </p:to>
                                    </p:set>
                                    <p:animEffect transition="in" filter="fade">
                                      <p:cBhvr>
                                        <p:cTn id="86" dur="1000"/>
                                        <p:tgtEl>
                                          <p:spTgt spid="156"/>
                                        </p:tgtEl>
                                      </p:cBhvr>
                                    </p:animEffect>
                                    <p:anim calcmode="lin" valueType="num">
                                      <p:cBhvr>
                                        <p:cTn id="87" dur="1000" fill="hold"/>
                                        <p:tgtEl>
                                          <p:spTgt spid="156"/>
                                        </p:tgtEl>
                                        <p:attrNameLst>
                                          <p:attrName>ppt_x</p:attrName>
                                        </p:attrNameLst>
                                      </p:cBhvr>
                                      <p:tavLst>
                                        <p:tav tm="0">
                                          <p:val>
                                            <p:strVal val="#ppt_x"/>
                                          </p:val>
                                        </p:tav>
                                        <p:tav tm="100000">
                                          <p:val>
                                            <p:strVal val="#ppt_x"/>
                                          </p:val>
                                        </p:tav>
                                      </p:tavLst>
                                    </p:anim>
                                    <p:anim calcmode="lin" valueType="num">
                                      <p:cBhvr>
                                        <p:cTn id="88" dur="1000" fill="hold"/>
                                        <p:tgtEl>
                                          <p:spTgt spid="156"/>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164"/>
                                        </p:tgtEl>
                                        <p:attrNameLst>
                                          <p:attrName>style.visibility</p:attrName>
                                        </p:attrNameLst>
                                      </p:cBhvr>
                                      <p:to>
                                        <p:strVal val="visible"/>
                                      </p:to>
                                    </p:set>
                                    <p:animEffect transition="in" filter="fade">
                                      <p:cBhvr>
                                        <p:cTn id="91" dur="1000"/>
                                        <p:tgtEl>
                                          <p:spTgt spid="164"/>
                                        </p:tgtEl>
                                      </p:cBhvr>
                                    </p:animEffect>
                                    <p:anim calcmode="lin" valueType="num">
                                      <p:cBhvr>
                                        <p:cTn id="92" dur="1000" fill="hold"/>
                                        <p:tgtEl>
                                          <p:spTgt spid="164"/>
                                        </p:tgtEl>
                                        <p:attrNameLst>
                                          <p:attrName>ppt_x</p:attrName>
                                        </p:attrNameLst>
                                      </p:cBhvr>
                                      <p:tavLst>
                                        <p:tav tm="0">
                                          <p:val>
                                            <p:strVal val="#ppt_x"/>
                                          </p:val>
                                        </p:tav>
                                        <p:tav tm="100000">
                                          <p:val>
                                            <p:strVal val="#ppt_x"/>
                                          </p:val>
                                        </p:tav>
                                      </p:tavLst>
                                    </p:anim>
                                    <p:anim calcmode="lin" valueType="num">
                                      <p:cBhvr>
                                        <p:cTn id="93" dur="1000" fill="hold"/>
                                        <p:tgtEl>
                                          <p:spTgt spid="164"/>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fade">
                                      <p:cBhvr>
                                        <p:cTn id="96" dur="1000"/>
                                        <p:tgtEl>
                                          <p:spTgt spid="172"/>
                                        </p:tgtEl>
                                      </p:cBhvr>
                                    </p:animEffect>
                                    <p:anim calcmode="lin" valueType="num">
                                      <p:cBhvr>
                                        <p:cTn id="97" dur="1000" fill="hold"/>
                                        <p:tgtEl>
                                          <p:spTgt spid="172"/>
                                        </p:tgtEl>
                                        <p:attrNameLst>
                                          <p:attrName>ppt_x</p:attrName>
                                        </p:attrNameLst>
                                      </p:cBhvr>
                                      <p:tavLst>
                                        <p:tav tm="0">
                                          <p:val>
                                            <p:strVal val="#ppt_x"/>
                                          </p:val>
                                        </p:tav>
                                        <p:tav tm="100000">
                                          <p:val>
                                            <p:strVal val="#ppt_x"/>
                                          </p:val>
                                        </p:tav>
                                      </p:tavLst>
                                    </p:anim>
                                    <p:anim calcmode="lin" valueType="num">
                                      <p:cBhvr>
                                        <p:cTn id="98" dur="1000" fill="hold"/>
                                        <p:tgtEl>
                                          <p:spTgt spid="172"/>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180"/>
                                        </p:tgtEl>
                                        <p:attrNameLst>
                                          <p:attrName>style.visibility</p:attrName>
                                        </p:attrNameLst>
                                      </p:cBhvr>
                                      <p:to>
                                        <p:strVal val="visible"/>
                                      </p:to>
                                    </p:set>
                                    <p:animEffect transition="in" filter="fade">
                                      <p:cBhvr>
                                        <p:cTn id="101" dur="1000"/>
                                        <p:tgtEl>
                                          <p:spTgt spid="180"/>
                                        </p:tgtEl>
                                      </p:cBhvr>
                                    </p:animEffect>
                                    <p:anim calcmode="lin" valueType="num">
                                      <p:cBhvr>
                                        <p:cTn id="102" dur="1000" fill="hold"/>
                                        <p:tgtEl>
                                          <p:spTgt spid="180"/>
                                        </p:tgtEl>
                                        <p:attrNameLst>
                                          <p:attrName>ppt_x</p:attrName>
                                        </p:attrNameLst>
                                      </p:cBhvr>
                                      <p:tavLst>
                                        <p:tav tm="0">
                                          <p:val>
                                            <p:strVal val="#ppt_x"/>
                                          </p:val>
                                        </p:tav>
                                        <p:tav tm="100000">
                                          <p:val>
                                            <p:strVal val="#ppt_x"/>
                                          </p:val>
                                        </p:tav>
                                      </p:tavLst>
                                    </p:anim>
                                    <p:anim calcmode="lin" valueType="num">
                                      <p:cBhvr>
                                        <p:cTn id="103" dur="1000" fill="hold"/>
                                        <p:tgtEl>
                                          <p:spTgt spid="180"/>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188"/>
                                        </p:tgtEl>
                                        <p:attrNameLst>
                                          <p:attrName>style.visibility</p:attrName>
                                        </p:attrNameLst>
                                      </p:cBhvr>
                                      <p:to>
                                        <p:strVal val="visible"/>
                                      </p:to>
                                    </p:set>
                                    <p:animEffect transition="in" filter="fade">
                                      <p:cBhvr>
                                        <p:cTn id="106" dur="1000"/>
                                        <p:tgtEl>
                                          <p:spTgt spid="188"/>
                                        </p:tgtEl>
                                      </p:cBhvr>
                                    </p:animEffect>
                                    <p:anim calcmode="lin" valueType="num">
                                      <p:cBhvr>
                                        <p:cTn id="107" dur="1000" fill="hold"/>
                                        <p:tgtEl>
                                          <p:spTgt spid="188"/>
                                        </p:tgtEl>
                                        <p:attrNameLst>
                                          <p:attrName>ppt_x</p:attrName>
                                        </p:attrNameLst>
                                      </p:cBhvr>
                                      <p:tavLst>
                                        <p:tav tm="0">
                                          <p:val>
                                            <p:strVal val="#ppt_x"/>
                                          </p:val>
                                        </p:tav>
                                        <p:tav tm="100000">
                                          <p:val>
                                            <p:strVal val="#ppt_x"/>
                                          </p:val>
                                        </p:tav>
                                      </p:tavLst>
                                    </p:anim>
                                    <p:anim calcmode="lin" valueType="num">
                                      <p:cBhvr>
                                        <p:cTn id="108" dur="1000" fill="hold"/>
                                        <p:tgtEl>
                                          <p:spTgt spid="188"/>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196"/>
                                        </p:tgtEl>
                                        <p:attrNameLst>
                                          <p:attrName>style.visibility</p:attrName>
                                        </p:attrNameLst>
                                      </p:cBhvr>
                                      <p:to>
                                        <p:strVal val="visible"/>
                                      </p:to>
                                    </p:set>
                                    <p:animEffect transition="in" filter="fade">
                                      <p:cBhvr>
                                        <p:cTn id="111" dur="1000"/>
                                        <p:tgtEl>
                                          <p:spTgt spid="196"/>
                                        </p:tgtEl>
                                      </p:cBhvr>
                                    </p:animEffect>
                                    <p:anim calcmode="lin" valueType="num">
                                      <p:cBhvr>
                                        <p:cTn id="112" dur="1000" fill="hold"/>
                                        <p:tgtEl>
                                          <p:spTgt spid="196"/>
                                        </p:tgtEl>
                                        <p:attrNameLst>
                                          <p:attrName>ppt_x</p:attrName>
                                        </p:attrNameLst>
                                      </p:cBhvr>
                                      <p:tavLst>
                                        <p:tav tm="0">
                                          <p:val>
                                            <p:strVal val="#ppt_x"/>
                                          </p:val>
                                        </p:tav>
                                        <p:tav tm="100000">
                                          <p:val>
                                            <p:strVal val="#ppt_x"/>
                                          </p:val>
                                        </p:tav>
                                      </p:tavLst>
                                    </p:anim>
                                    <p:anim calcmode="lin" valueType="num">
                                      <p:cBhvr>
                                        <p:cTn id="113"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decel="50000" fill="hold" nodeType="clickEffect">
                                  <p:stCondLst>
                                    <p:cond delay="0"/>
                                  </p:stCondLst>
                                  <p:childTnLst>
                                    <p:animMotion origin="layout" path="M 2.5E-6 -4.07407E-6 L 0.23906 -0.07268 " pathEditMode="relative" rAng="0" ptsTypes="AA">
                                      <p:cBhvr>
                                        <p:cTn id="117" dur="2000" fill="hold"/>
                                        <p:tgtEl>
                                          <p:spTgt spid="36"/>
                                        </p:tgtEl>
                                        <p:attrNameLst>
                                          <p:attrName>ppt_x</p:attrName>
                                          <p:attrName>ppt_y</p:attrName>
                                        </p:attrNameLst>
                                      </p:cBhvr>
                                      <p:rCtr x="11944" y="-3634"/>
                                    </p:animMotion>
                                  </p:childTnLst>
                                </p:cTn>
                              </p:par>
                              <p:par>
                                <p:cTn id="118" presetID="56" presetClass="path" presetSubtype="0" accel="50000" decel="50000" fill="hold" nodeType="withEffect">
                                  <p:stCondLst>
                                    <p:cond delay="0"/>
                                  </p:stCondLst>
                                  <p:childTnLst>
                                    <p:animMotion origin="layout" path="M -3.05556E-6 4.07407E-6 L 0.52309 -0.3419 " pathEditMode="relative" rAng="0" ptsTypes="AA">
                                      <p:cBhvr>
                                        <p:cTn id="119" dur="2000" fill="hold"/>
                                        <p:tgtEl>
                                          <p:spTgt spid="72"/>
                                        </p:tgtEl>
                                        <p:attrNameLst>
                                          <p:attrName>ppt_x</p:attrName>
                                          <p:attrName>ppt_y</p:attrName>
                                        </p:attrNameLst>
                                      </p:cBhvr>
                                      <p:rCtr x="26146" y="-17106"/>
                                    </p:animMotion>
                                  </p:childTnLst>
                                </p:cTn>
                              </p:par>
                              <p:par>
                                <p:cTn id="120" presetID="56" presetClass="path" presetSubtype="0" accel="50000" decel="50000" fill="hold" nodeType="withEffect">
                                  <p:stCondLst>
                                    <p:cond delay="0"/>
                                  </p:stCondLst>
                                  <p:childTnLst>
                                    <p:animMotion origin="layout" path="M -3.05556E-6 -3.7037E-6 L 0.26268 -0.05995 " pathEditMode="relative" rAng="0" ptsTypes="AA">
                                      <p:cBhvr>
                                        <p:cTn id="121" dur="2000" fill="hold"/>
                                        <p:tgtEl>
                                          <p:spTgt spid="68"/>
                                        </p:tgtEl>
                                        <p:attrNameLst>
                                          <p:attrName>ppt_x</p:attrName>
                                          <p:attrName>ppt_y</p:attrName>
                                        </p:attrNameLst>
                                      </p:cBhvr>
                                      <p:rCtr x="13125" y="-3009"/>
                                    </p:animMotion>
                                  </p:childTnLst>
                                </p:cTn>
                              </p:par>
                              <p:par>
                                <p:cTn id="122" presetID="56" presetClass="path" presetSubtype="0" accel="50000" decel="50000" fill="hold" nodeType="withEffect">
                                  <p:stCondLst>
                                    <p:cond delay="0"/>
                                  </p:stCondLst>
                                  <p:childTnLst>
                                    <p:animMotion origin="layout" path="M -4.16667E-6 -2.22222E-6 L 0.33907 -0.20208 " pathEditMode="relative" rAng="0" ptsTypes="AA">
                                      <p:cBhvr>
                                        <p:cTn id="123" dur="2000" fill="hold"/>
                                        <p:tgtEl>
                                          <p:spTgt spid="96"/>
                                        </p:tgtEl>
                                        <p:attrNameLst>
                                          <p:attrName>ppt_x</p:attrName>
                                          <p:attrName>ppt_y</p:attrName>
                                        </p:attrNameLst>
                                      </p:cBhvr>
                                      <p:rCtr x="16944" y="-10116"/>
                                    </p:animMotion>
                                  </p:childTnLst>
                                </p:cTn>
                              </p:par>
                              <p:par>
                                <p:cTn id="124" presetID="56" presetClass="path" presetSubtype="0" accel="50000" decel="50000" fill="hold" nodeType="withEffect">
                                  <p:stCondLst>
                                    <p:cond delay="0"/>
                                  </p:stCondLst>
                                  <p:childTnLst>
                                    <p:animMotion origin="layout" path="M -4.16667E-6 4.07407E-6 L 0.3599 -0.19954 " pathEditMode="relative" rAng="0" ptsTypes="AA">
                                      <p:cBhvr>
                                        <p:cTn id="125" dur="2000" fill="hold"/>
                                        <p:tgtEl>
                                          <p:spTgt spid="108"/>
                                        </p:tgtEl>
                                        <p:attrNameLst>
                                          <p:attrName>ppt_x</p:attrName>
                                          <p:attrName>ppt_y</p:attrName>
                                        </p:attrNameLst>
                                      </p:cBhvr>
                                      <p:rCtr x="17986" y="-9977"/>
                                    </p:animMotion>
                                  </p:childTnLst>
                                </p:cTn>
                              </p:par>
                              <p:par>
                                <p:cTn id="126" presetID="56" presetClass="path" presetSubtype="0" accel="50000" decel="50000" fill="hold" nodeType="withEffect">
                                  <p:stCondLst>
                                    <p:cond delay="0"/>
                                  </p:stCondLst>
                                  <p:childTnLst>
                                    <p:animMotion origin="layout" path="M 1.11111E-6 -3.33333E-6 L 0.66736 -0.47916 " pathEditMode="relative" rAng="0" ptsTypes="AA">
                                      <p:cBhvr>
                                        <p:cTn id="127" dur="2000" fill="hold"/>
                                        <p:tgtEl>
                                          <p:spTgt spid="156"/>
                                        </p:tgtEl>
                                        <p:attrNameLst>
                                          <p:attrName>ppt_x</p:attrName>
                                          <p:attrName>ppt_y</p:attrName>
                                        </p:attrNameLst>
                                      </p:cBhvr>
                                      <p:rCtr x="33368" y="-23958"/>
                                    </p:animMotion>
                                  </p:childTnLst>
                                </p:cTn>
                              </p:par>
                              <p:par>
                                <p:cTn id="128" presetID="56" presetClass="path" presetSubtype="0" accel="50000" decel="50000" fill="hold" nodeType="withEffect">
                                  <p:stCondLst>
                                    <p:cond delay="0"/>
                                  </p:stCondLst>
                                  <p:childTnLst>
                                    <p:animMotion origin="layout" path="M -3.05556E-6 3.33333E-6 L 0.70643 -0.60625 " pathEditMode="relative" rAng="0" ptsTypes="AA">
                                      <p:cBhvr>
                                        <p:cTn id="129" dur="2000" fill="hold"/>
                                        <p:tgtEl>
                                          <p:spTgt spid="164"/>
                                        </p:tgtEl>
                                        <p:attrNameLst>
                                          <p:attrName>ppt_x</p:attrName>
                                          <p:attrName>ppt_y</p:attrName>
                                        </p:attrNameLst>
                                      </p:cBhvr>
                                      <p:rCtr x="35313" y="-30324"/>
                                    </p:animMotion>
                                  </p:childTnLst>
                                </p:cTn>
                              </p:par>
                              <p:par>
                                <p:cTn id="130" presetID="56" presetClass="path" presetSubtype="0" accel="50000" decel="50000" fill="hold" nodeType="withEffect">
                                  <p:stCondLst>
                                    <p:cond delay="0"/>
                                  </p:stCondLst>
                                  <p:childTnLst>
                                    <p:animMotion origin="layout" path="M -4.16667E-6 7.40741E-7 L 0.81407 -0.60509 " pathEditMode="relative" rAng="0" ptsTypes="AA">
                                      <p:cBhvr>
                                        <p:cTn id="131" dur="2000" fill="hold"/>
                                        <p:tgtEl>
                                          <p:spTgt spid="172"/>
                                        </p:tgtEl>
                                        <p:attrNameLst>
                                          <p:attrName>ppt_x</p:attrName>
                                          <p:attrName>ppt_y</p:attrName>
                                        </p:attrNameLst>
                                      </p:cBhvr>
                                      <p:rCtr x="40694" y="-30255"/>
                                    </p:animMotion>
                                  </p:childTnLst>
                                </p:cTn>
                              </p:par>
                              <p:par>
                                <p:cTn id="132" presetID="56" presetClass="path" presetSubtype="0" accel="50000" decel="50000" fill="hold" nodeType="withEffect">
                                  <p:stCondLst>
                                    <p:cond delay="0"/>
                                  </p:stCondLst>
                                  <p:childTnLst>
                                    <p:animMotion origin="layout" path="M -1.38889E-6 4.44444E-6 L 0.78455 -0.6125 " pathEditMode="relative" rAng="0" ptsTypes="AA">
                                      <p:cBhvr>
                                        <p:cTn id="133" dur="2000" fill="hold"/>
                                        <p:tgtEl>
                                          <p:spTgt spid="188"/>
                                        </p:tgtEl>
                                        <p:attrNameLst>
                                          <p:attrName>ppt_x</p:attrName>
                                          <p:attrName>ppt_y</p:attrName>
                                        </p:attrNameLst>
                                      </p:cBhvr>
                                      <p:rCtr x="39219" y="-30625"/>
                                    </p:animMotion>
                                  </p:childTnLst>
                                </p:cTn>
                              </p:par>
                              <p:par>
                                <p:cTn id="134" presetID="56" presetClass="path" presetSubtype="0" accel="50000" decel="50000" fill="hold" nodeType="withEffect">
                                  <p:stCondLst>
                                    <p:cond delay="0"/>
                                  </p:stCondLst>
                                  <p:childTnLst>
                                    <p:animMotion origin="layout" path="M 3.61111E-6 0 L 0.45225 -0.28333 " pathEditMode="relative" rAng="0" ptsTypes="AA">
                                      <p:cBhvr>
                                        <p:cTn id="135" dur="2000" fill="hold"/>
                                        <p:tgtEl>
                                          <p:spTgt spid="196"/>
                                        </p:tgtEl>
                                        <p:attrNameLst>
                                          <p:attrName>ppt_x</p:attrName>
                                          <p:attrName>ppt_y</p:attrName>
                                        </p:attrNameLst>
                                      </p:cBhvr>
                                      <p:rCtr x="22604" y="-14167"/>
                                    </p:animMotion>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6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64"/>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62" presetClass="path" presetSubtype="0" accel="50000" decel="50000" fill="hold" nodeType="clickEffect">
                                  <p:stCondLst>
                                    <p:cond delay="0"/>
                                  </p:stCondLst>
                                  <p:childTnLst>
                                    <p:animMotion origin="layout" path="M 0.23906 -0.07268 L 0.30903 -0.07268 L 0.30903 -0.01759 L 0.37934 -0.01759 L 0.37934 0.03774 L 0.44948 0.03774 L 0.44948 0.09352 L 0.51979 0.09352 L 0.51979 0.14885 L 0.58993 0.14885 L 0.58993 0.20463 L 0.66024 0.20463 L 0.66024 0.26019 L 0.73073 0.26019 L 0.73073 0.31621 " pathEditMode="relative" rAng="0" ptsTypes="FFFFFFFFFFFFFFF">
                                      <p:cBhvr>
                                        <p:cTn id="145" dur="2000" fill="hold"/>
                                        <p:tgtEl>
                                          <p:spTgt spid="36"/>
                                        </p:tgtEl>
                                        <p:attrNameLst>
                                          <p:attrName>ppt_x</p:attrName>
                                          <p:attrName>ppt_y</p:attrName>
                                        </p:attrNameLst>
                                      </p:cBhvr>
                                      <p:rCtr x="24583" y="19444"/>
                                    </p:animMotion>
                                  </p:childTnLst>
                                </p:cTn>
                              </p:par>
                              <p:par>
                                <p:cTn id="146" presetID="62" presetClass="path" presetSubtype="0" accel="50000" decel="50000" fill="hold" nodeType="withEffect">
                                  <p:stCondLst>
                                    <p:cond delay="0"/>
                                  </p:stCondLst>
                                  <p:childTnLst>
                                    <p:animMotion origin="layout" path="M 0.52309 -0.3419 L 0.56337 -0.3419 L 0.56337 -0.2838 L 0.60382 -0.2838 L 0.60382 -0.225 L 0.64427 -0.225 L 0.64427 -0.16598 L 0.68473 -0.16598 L 0.68473 -0.10741 L 0.72518 -0.10741 L 0.72518 -0.04862 L 0.76563 -0.04862 L 0.76563 0.01018 L 0.80643 0.01018 L 0.80643 0.06921 " pathEditMode="relative" rAng="0" ptsTypes="FFFFFFFFFFFFFFF">
                                      <p:cBhvr>
                                        <p:cTn id="147" dur="2000" fill="hold"/>
                                        <p:tgtEl>
                                          <p:spTgt spid="72"/>
                                        </p:tgtEl>
                                        <p:attrNameLst>
                                          <p:attrName>ppt_x</p:attrName>
                                          <p:attrName>ppt_y</p:attrName>
                                        </p:attrNameLst>
                                      </p:cBhvr>
                                      <p:rCtr x="14167" y="20556"/>
                                    </p:animMotion>
                                  </p:childTnLst>
                                </p:cTn>
                              </p:par>
                              <p:par>
                                <p:cTn id="148" presetID="62" presetClass="path" presetSubtype="0" accel="50000" decel="50000" fill="hold" nodeType="withEffect">
                                  <p:stCondLst>
                                    <p:cond delay="0"/>
                                  </p:stCondLst>
                                  <p:childTnLst>
                                    <p:animMotion origin="layout" path="M 0.26268 -0.05995 L 0.32795 -0.05995 L 0.32795 -0.00463 L 0.39323 -0.00463 L 0.39323 0.0507 L 0.45886 0.0507 L 0.45886 0.10649 L 0.52431 0.10649 L 0.52431 0.16181 L 0.58993 0.16181 L 0.58993 0.2176 L 0.65521 0.2176 L 0.65521 0.27292 L 0.72101 0.27292 L 0.72101 0.32894 " pathEditMode="relative" rAng="0" ptsTypes="FFFFFFFFFFFFFFF">
                                      <p:cBhvr>
                                        <p:cTn id="149" dur="2000" fill="hold"/>
                                        <p:tgtEl>
                                          <p:spTgt spid="68"/>
                                        </p:tgtEl>
                                        <p:attrNameLst>
                                          <p:attrName>ppt_x</p:attrName>
                                          <p:attrName>ppt_y</p:attrName>
                                        </p:attrNameLst>
                                      </p:cBhvr>
                                      <p:rCtr x="22917" y="19444"/>
                                    </p:animMotion>
                                  </p:childTnLst>
                                </p:cTn>
                              </p:par>
                              <p:par>
                                <p:cTn id="150" presetID="62" presetClass="path" presetSubtype="0" accel="50000" decel="50000" fill="hold" nodeType="withEffect">
                                  <p:stCondLst>
                                    <p:cond delay="0"/>
                                  </p:stCondLst>
                                  <p:childTnLst>
                                    <p:animMotion origin="layout" path="M 0.70643 -0.60625 L 0.72865 -0.60625 L 0.72865 -0.54977 L 0.75122 -0.54977 L 0.75122 -0.4926 L 0.77379 -0.4926 L 0.77379 -0.43519 L 0.79653 -0.43519 L 0.79653 -0.37824 L 0.8191 -0.37824 L 0.8191 -0.32107 L 0.84167 -0.32107 L 0.84167 -0.26389 L 0.86476 -0.26389 L 0.86476 -0.20625 " pathEditMode="relative" rAng="0" ptsTypes="FFFFFFFFFFFFFFF">
                                      <p:cBhvr>
                                        <p:cTn id="151" dur="2000" fill="hold"/>
                                        <p:tgtEl>
                                          <p:spTgt spid="164"/>
                                        </p:tgtEl>
                                        <p:attrNameLst>
                                          <p:attrName>ppt_x</p:attrName>
                                          <p:attrName>ppt_y</p:attrName>
                                        </p:attrNameLst>
                                      </p:cBhvr>
                                      <p:rCtr x="7917" y="20000"/>
                                    </p:animMotion>
                                  </p:childTnLst>
                                </p:cTn>
                              </p:par>
                              <p:par>
                                <p:cTn id="152" presetID="62" presetClass="path" presetSubtype="0" accel="50000" decel="50000" fill="hold" nodeType="withEffect">
                                  <p:stCondLst>
                                    <p:cond delay="0"/>
                                  </p:stCondLst>
                                  <p:childTnLst>
                                    <p:animMotion origin="layout" path="M 0.78455 -0.6125 L 0.74861 -0.6125 L 0.74861 -0.55417 L 0.71285 -0.55417 L 0.71285 -0.49537 L 0.67726 -0.49537 L 0.67726 -0.43658 L 0.64132 -0.43658 L 0.64132 -0.37801 L 0.60573 -0.37801 L 0.60573 -0.31922 L 0.57014 -0.31922 L 0.57014 -0.26042 L 0.53455 -0.26042 L 0.53455 -0.20139 " pathEditMode="relative" rAng="0" ptsTypes="FFFFFFFFFFFFFFF">
                                      <p:cBhvr>
                                        <p:cTn id="153" dur="2000" fill="hold"/>
                                        <p:tgtEl>
                                          <p:spTgt spid="188"/>
                                        </p:tgtEl>
                                        <p:attrNameLst>
                                          <p:attrName>ppt_x</p:attrName>
                                          <p:attrName>ppt_y</p:attrName>
                                        </p:attrNameLst>
                                      </p:cBhvr>
                                      <p:rCtr x="-12500" y="20556"/>
                                    </p:animMotion>
                                  </p:childTnLst>
                                </p:cTn>
                              </p:par>
                              <p:par>
                                <p:cTn id="154" presetID="62" presetClass="path" presetSubtype="0" accel="50000" decel="50000" fill="hold" nodeType="withEffect">
                                  <p:stCondLst>
                                    <p:cond delay="0"/>
                                  </p:stCondLst>
                                  <p:childTnLst>
                                    <p:animMotion origin="layout" path="M 0.33907 -0.20208 L 0.3257 -0.20208 L 0.3257 -0.1419 L 0.31268 -0.1419 L 0.31268 -0.08171 L 0.29948 -0.08171 L 0.29948 -0.02129 L 0.28646 -0.02129 L 0.28646 0.03889 L 0.27344 0.03889 L 0.27344 0.09931 L 0.26025 0.09931 L 0.26025 0.15949 L 0.2474 0.15949 L 0.2474 0.22014 " pathEditMode="relative" rAng="0" ptsTypes="FFFFFFFFFFFFFFF">
                                      <p:cBhvr>
                                        <p:cTn id="155" dur="2000" fill="hold"/>
                                        <p:tgtEl>
                                          <p:spTgt spid="96"/>
                                        </p:tgtEl>
                                        <p:attrNameLst>
                                          <p:attrName>ppt_x</p:attrName>
                                          <p:attrName>ppt_y</p:attrName>
                                        </p:attrNameLst>
                                      </p:cBhvr>
                                      <p:rCtr x="-4583" y="21111"/>
                                    </p:animMotion>
                                  </p:childTnLst>
                                </p:cTn>
                              </p:par>
                              <p:par>
                                <p:cTn id="156" presetID="62" presetClass="path" presetSubtype="0" accel="50000" decel="50000" fill="hold" nodeType="withEffect">
                                  <p:stCondLst>
                                    <p:cond delay="0"/>
                                  </p:stCondLst>
                                  <p:childTnLst>
                                    <p:animMotion origin="layout" path="M 0.3599 -0.19954 L 0.36094 -0.19954 L 0.36094 -0.13936 L 0.36216 -0.13936 L 0.36216 -0.07917 L 0.36337 -0.07917 L 0.36337 -0.01899 L 0.36459 -0.01899 L 0.36459 0.0412 L 0.3658 0.0412 L 0.3658 0.10138 L 0.36702 0.10138 L 0.36702 0.16157 L 0.36823 0.16157 L 0.36823 0.22268 " pathEditMode="relative" rAng="0" ptsTypes="FFFFFFFFFFFFFFF">
                                      <p:cBhvr>
                                        <p:cTn id="157" dur="2000" fill="hold"/>
                                        <p:tgtEl>
                                          <p:spTgt spid="108"/>
                                        </p:tgtEl>
                                        <p:attrNameLst>
                                          <p:attrName>ppt_x</p:attrName>
                                          <p:attrName>ppt_y</p:attrName>
                                        </p:attrNameLst>
                                      </p:cBhvr>
                                      <p:rCtr x="417" y="21111"/>
                                    </p:animMotion>
                                  </p:childTnLst>
                                </p:cTn>
                              </p:par>
                              <p:par>
                                <p:cTn id="158" presetID="62" presetClass="path" presetSubtype="0" accel="50000" decel="50000" fill="hold" nodeType="withEffect">
                                  <p:stCondLst>
                                    <p:cond delay="0"/>
                                  </p:stCondLst>
                                  <p:childTnLst>
                                    <p:animMotion origin="layout" path="M 0.66736 -0.47916 L 0.6066 -0.47916 L 0.6066 -0.4162 L 0.54601 -0.4162 L 0.54601 -0.35277 L 0.48524 -0.35277 L 0.48524 -0.28935 L 0.42465 -0.28935 L 0.42465 -0.22546 L 0.36406 -0.22546 L 0.36406 -0.1625 L 0.3033 -0.1625 L 0.3033 -0.09907 L 0.24236 -0.09907 L 0.24236 -0.03472 " pathEditMode="relative" rAng="0" ptsTypes="FFFFFFFFFFFFFFF">
                                      <p:cBhvr>
                                        <p:cTn id="159" dur="2000" fill="hold"/>
                                        <p:tgtEl>
                                          <p:spTgt spid="156"/>
                                        </p:tgtEl>
                                        <p:attrNameLst>
                                          <p:attrName>ppt_x</p:attrName>
                                          <p:attrName>ppt_y</p:attrName>
                                        </p:attrNameLst>
                                      </p:cBhvr>
                                      <p:rCtr x="-21250" y="22222"/>
                                    </p:animMotion>
                                  </p:childTnLst>
                                </p:cTn>
                              </p:par>
                              <p:par>
                                <p:cTn id="160" presetID="62" presetClass="path" presetSubtype="0" accel="50000" decel="50000" fill="hold" nodeType="withEffect">
                                  <p:stCondLst>
                                    <p:cond delay="0"/>
                                  </p:stCondLst>
                                  <p:childTnLst>
                                    <p:animMotion origin="layout" path="M 0.81407 -0.60509 L 0.73872 -0.60509 L 0.73872 -0.54375 L 0.66372 -0.54375 L 0.66372 -0.48171 L 0.58889 -0.48171 L 0.58889 -0.41968 L 0.51372 -0.41968 L 0.51372 -0.3581 L 0.43889 -0.3581 L 0.43889 -0.29607 L 0.36389 -0.29607 L 0.36389 -0.23403 L 0.28907 -0.23403 L 0.28907 -0.17176 " pathEditMode="relative" rAng="0" ptsTypes="FFFFFFFFFFFFFFF">
                                      <p:cBhvr>
                                        <p:cTn id="161" dur="2000" fill="hold"/>
                                        <p:tgtEl>
                                          <p:spTgt spid="172"/>
                                        </p:tgtEl>
                                        <p:attrNameLst>
                                          <p:attrName>ppt_x</p:attrName>
                                          <p:attrName>ppt_y</p:attrName>
                                        </p:attrNameLst>
                                      </p:cBhvr>
                                      <p:rCtr x="-26250" y="21667"/>
                                    </p:animMotion>
                                  </p:childTnLst>
                                </p:cTn>
                              </p:par>
                              <p:par>
                                <p:cTn id="162" presetID="62" presetClass="path" presetSubtype="0" accel="50000" decel="50000" fill="hold" nodeType="withEffect">
                                  <p:stCondLst>
                                    <p:cond delay="0"/>
                                  </p:stCondLst>
                                  <p:childTnLst>
                                    <p:animMotion origin="layout" path="M 0.45225 -0.28333 L 0.41996 -0.28333 L 0.41996 -0.22222 L 0.38784 -0.22222 L 0.38784 -0.16042 L 0.35555 -0.16042 L 0.35555 -0.09838 L 0.32361 -0.09838 L 0.32361 -0.03657 L 0.29132 -0.03657 L 0.29132 0.02523 L 0.2592 0.02523 L 0.2592 0.08727 L 0.22725 0.08727 L 0.22725 0.15 " pathEditMode="relative" rAng="0" ptsTypes="FFFFFFFFFFFFFFF">
                                      <p:cBhvr>
                                        <p:cTn id="163" dur="2000" fill="hold"/>
                                        <p:tgtEl>
                                          <p:spTgt spid="196"/>
                                        </p:tgtEl>
                                        <p:attrNameLst>
                                          <p:attrName>ppt_x</p:attrName>
                                          <p:attrName>ppt_y</p:attrName>
                                        </p:attrNameLst>
                                      </p:cBhvr>
                                      <p:rCtr x="-11250" y="2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fontAlgn="auto">
              <a:spcAft>
                <a:spcPts val="0"/>
              </a:spcAft>
              <a:defRPr/>
            </a:pPr>
            <a:r>
              <a:rPr lang="en-US" altLang="en-US" dirty="0" smtClean="0"/>
              <a:t>Why B3?</a:t>
            </a:r>
          </a:p>
        </p:txBody>
      </p:sp>
      <p:sp>
        <p:nvSpPr>
          <p:cNvPr id="9219" name="Rectangle 3"/>
          <p:cNvSpPr>
            <a:spLocks noGrp="1" noChangeArrowheads="1"/>
          </p:cNvSpPr>
          <p:nvPr>
            <p:ph idx="1"/>
          </p:nvPr>
        </p:nvSpPr>
        <p:spPr>
          <a:xfrm>
            <a:off x="3803650" y="1438275"/>
            <a:ext cx="5111750" cy="5267325"/>
          </a:xfrm>
        </p:spPr>
        <p:txBody>
          <a:bodyPr rtlCol="0">
            <a:noAutofit/>
          </a:bodyPr>
          <a:lstStyle/>
          <a:p>
            <a:pPr fontAlgn="auto">
              <a:lnSpc>
                <a:spcPct val="90000"/>
              </a:lnSpc>
              <a:spcAft>
                <a:spcPts val="0"/>
              </a:spcAft>
              <a:buFont typeface="Arial" panose="020B0604020202020204" pitchFamily="34" charset="0"/>
              <a:buChar char="•"/>
              <a:defRPr/>
            </a:pPr>
            <a:r>
              <a:rPr lang="en-US" altLang="en-US" sz="2400" dirty="0"/>
              <a:t>Fathers play a distinct role in children’s lives</a:t>
            </a:r>
          </a:p>
          <a:p>
            <a:pPr marL="0" indent="0" fontAlgn="auto">
              <a:lnSpc>
                <a:spcPct val="90000"/>
              </a:lnSpc>
              <a:spcAft>
                <a:spcPts val="0"/>
              </a:spcAft>
              <a:buFont typeface="Arial" panose="020B0604020202020204" pitchFamily="34" charset="0"/>
              <a:buNone/>
              <a:defRPr/>
            </a:pPr>
            <a:endParaRPr lang="en-US" altLang="en-US" sz="1200" dirty="0"/>
          </a:p>
          <a:p>
            <a:pPr fontAlgn="auto">
              <a:lnSpc>
                <a:spcPct val="90000"/>
              </a:lnSpc>
              <a:spcAft>
                <a:spcPts val="0"/>
              </a:spcAft>
              <a:buFont typeface="Arial" panose="020B0604020202020204" pitchFamily="34" charset="0"/>
              <a:buChar char="•"/>
              <a:defRPr/>
            </a:pPr>
            <a:r>
              <a:rPr lang="en-US" altLang="en-US" sz="2400" dirty="0"/>
              <a:t>However, they often face barriers to positive economic and emotional involvement with their children</a:t>
            </a:r>
          </a:p>
          <a:p>
            <a:pPr fontAlgn="auto">
              <a:lnSpc>
                <a:spcPct val="90000"/>
              </a:lnSpc>
              <a:spcAft>
                <a:spcPts val="0"/>
              </a:spcAft>
              <a:buFont typeface="Arial" panose="020B0604020202020204" pitchFamily="34" charset="0"/>
              <a:buChar char="•"/>
              <a:defRPr/>
            </a:pPr>
            <a:endParaRPr lang="en-US" altLang="en-US" sz="1200" dirty="0"/>
          </a:p>
          <a:p>
            <a:pPr fontAlgn="auto">
              <a:lnSpc>
                <a:spcPct val="90000"/>
              </a:lnSpc>
              <a:spcAft>
                <a:spcPts val="0"/>
              </a:spcAft>
              <a:buFont typeface="Arial" panose="020B0604020202020204" pitchFamily="34" charset="0"/>
              <a:buChar char="•"/>
              <a:defRPr/>
            </a:pPr>
            <a:r>
              <a:rPr lang="en-US" altLang="en-US" sz="2400" dirty="0"/>
              <a:t>Improving outcomes for low-income fathers and children is a high priority for policymakers</a:t>
            </a:r>
          </a:p>
          <a:p>
            <a:pPr marL="0" indent="0" fontAlgn="auto">
              <a:lnSpc>
                <a:spcPct val="90000"/>
              </a:lnSpc>
              <a:spcAft>
                <a:spcPts val="0"/>
              </a:spcAft>
              <a:buFont typeface="Arial" panose="020B0604020202020204" pitchFamily="34" charset="0"/>
              <a:buNone/>
              <a:defRPr/>
            </a:pPr>
            <a:endParaRPr lang="en-US" altLang="en-US" sz="1200" dirty="0"/>
          </a:p>
          <a:p>
            <a:pPr fontAlgn="auto">
              <a:lnSpc>
                <a:spcPct val="90000"/>
              </a:lnSpc>
              <a:spcAft>
                <a:spcPts val="0"/>
              </a:spcAft>
              <a:buFont typeface="Arial" panose="020B0604020202020204" pitchFamily="34" charset="0"/>
              <a:buChar char="•"/>
              <a:defRPr/>
            </a:pPr>
            <a:r>
              <a:rPr lang="en-US" altLang="en-US" sz="2400" dirty="0"/>
              <a:t>A number of promising approaches are emerging, but there is a limited evidence base</a:t>
            </a:r>
          </a:p>
        </p:txBody>
      </p:sp>
      <p:pic>
        <p:nvPicPr>
          <p:cNvPr id="37893"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52053"/>
            <a:ext cx="3200400" cy="5715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88637AA-F99B-42E0-9C4C-F808D3E9CC9E}" type="slidenum">
              <a:rPr lang="en-US"/>
              <a:pPr>
                <a:defRPr/>
              </a:pPr>
              <a:t>3</a:t>
            </a:fld>
            <a:endParaRPr lang="en-US" dirty="0"/>
          </a:p>
        </p:txBody>
      </p:sp>
      <p:sp>
        <p:nvSpPr>
          <p:cNvPr id="7" name="Footer Placeholder 3"/>
          <p:cNvSpPr>
            <a:spLocks noGrp="1"/>
          </p:cNvSpPr>
          <p:nvPr>
            <p:ph type="ftr" sz="quarter" idx="11"/>
          </p:nvPr>
        </p:nvSpPr>
        <p:spPr>
          <a:xfrm>
            <a:off x="5638800" y="6356350"/>
            <a:ext cx="2895600" cy="365125"/>
          </a:xfrm>
        </p:spPr>
        <p:txBody>
          <a:bodyPr/>
          <a:lstStyle/>
          <a:p>
            <a:pPr>
              <a:defRPr/>
            </a:pPr>
            <a:r>
              <a:rPr lang="en-US" dirty="0" smtClean="0">
                <a:latin typeface="+mj-lt"/>
              </a:rPr>
              <a:t>OMB # 0970-0356</a:t>
            </a:r>
          </a:p>
          <a:p>
            <a:r>
              <a:rPr lang="en-US" dirty="0" smtClean="0">
                <a:latin typeface="+mj-lt"/>
              </a:rPr>
              <a:t>Expiration </a:t>
            </a:r>
            <a:r>
              <a:rPr lang="en-US" dirty="0">
                <a:latin typeface="+mj-lt"/>
              </a:rPr>
              <a:t>Date: </a:t>
            </a:r>
            <a:r>
              <a:rPr lang="en-US" dirty="0" smtClean="0">
                <a:latin typeface="+mj-lt"/>
              </a:rPr>
              <a:t>03/31/2018</a:t>
            </a:r>
            <a:endParaRPr lang="en-US" dirty="0">
              <a:latin typeface="+mj-lt"/>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p:cNvPicPr>
          <p:nvPr/>
        </p:nvPicPr>
        <p:blipFill rotWithShape="1">
          <a:blip r:embed="rId3">
            <a:extLst>
              <a:ext uri="{28A0092B-C50C-407E-A947-70E740481C1C}">
                <a14:useLocalDpi xmlns:a14="http://schemas.microsoft.com/office/drawing/2010/main" val="0"/>
              </a:ext>
            </a:extLst>
          </a:blip>
          <a:srcRect l="4941" r="4941"/>
          <a:stretch/>
        </p:blipFill>
        <p:spPr bwMode="auto">
          <a:xfrm>
            <a:off x="5702586" y="1143000"/>
            <a:ext cx="3441413" cy="5735688"/>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Study goals</a:t>
            </a:r>
            <a:endParaRPr lang="en-US" dirty="0"/>
          </a:p>
        </p:txBody>
      </p:sp>
      <p:sp>
        <p:nvSpPr>
          <p:cNvPr id="3" name="Content Placeholder 2"/>
          <p:cNvSpPr>
            <a:spLocks noGrp="1"/>
          </p:cNvSpPr>
          <p:nvPr>
            <p:ph idx="1"/>
          </p:nvPr>
        </p:nvSpPr>
        <p:spPr>
          <a:xfrm>
            <a:off x="0" y="1371600"/>
            <a:ext cx="5715000" cy="5257800"/>
          </a:xfrm>
        </p:spPr>
        <p:txBody>
          <a:bodyPr>
            <a:normAutofit/>
          </a:bodyPr>
          <a:lstStyle/>
          <a:p>
            <a:r>
              <a:rPr lang="en-US" altLang="en-US" sz="2600" dirty="0">
                <a:latin typeface="Calibri Light"/>
              </a:rPr>
              <a:t>Provide evidence about strategies that</a:t>
            </a:r>
          </a:p>
          <a:p>
            <a:pPr lvl="1"/>
            <a:r>
              <a:rPr lang="en-US" altLang="en-US" dirty="0">
                <a:latin typeface="Calibri Light"/>
              </a:rPr>
              <a:t>Are feasible in RF program context</a:t>
            </a:r>
          </a:p>
          <a:p>
            <a:pPr lvl="1"/>
            <a:r>
              <a:rPr lang="en-US" altLang="en-US" dirty="0">
                <a:latin typeface="Calibri Light"/>
              </a:rPr>
              <a:t>Improve outcomes</a:t>
            </a:r>
          </a:p>
          <a:p>
            <a:pPr lvl="1"/>
            <a:r>
              <a:rPr lang="en-US" altLang="en-US" dirty="0">
                <a:latin typeface="Calibri Light"/>
              </a:rPr>
              <a:t>Have the potential to change practice</a:t>
            </a:r>
          </a:p>
          <a:p>
            <a:endParaRPr lang="en-US" altLang="en-US" sz="2600" dirty="0">
              <a:latin typeface="Calibri Light"/>
            </a:endParaRPr>
          </a:p>
          <a:p>
            <a:pPr>
              <a:lnSpc>
                <a:spcPct val="90000"/>
              </a:lnSpc>
            </a:pPr>
            <a:r>
              <a:rPr lang="en-US" altLang="en-US" sz="2600" dirty="0">
                <a:latin typeface="Calibri Light"/>
              </a:rPr>
              <a:t>Build knowledge in three areas</a:t>
            </a:r>
          </a:p>
          <a:p>
            <a:pPr lvl="1">
              <a:lnSpc>
                <a:spcPct val="90000"/>
              </a:lnSpc>
            </a:pPr>
            <a:r>
              <a:rPr lang="en-US" altLang="en-US" dirty="0">
                <a:latin typeface="Calibri Light"/>
              </a:rPr>
              <a:t>Employment </a:t>
            </a:r>
          </a:p>
          <a:p>
            <a:pPr lvl="1">
              <a:lnSpc>
                <a:spcPct val="90000"/>
              </a:lnSpc>
            </a:pPr>
            <a:r>
              <a:rPr lang="en-US" altLang="en-US" dirty="0">
                <a:latin typeface="Calibri Light"/>
              </a:rPr>
              <a:t>Parenting and co-parenting </a:t>
            </a:r>
          </a:p>
          <a:p>
            <a:pPr lvl="1">
              <a:lnSpc>
                <a:spcPct val="90000"/>
              </a:lnSpc>
            </a:pPr>
            <a:r>
              <a:rPr lang="en-US" altLang="en-US" dirty="0">
                <a:latin typeface="Calibri Light"/>
              </a:rPr>
              <a:t>Participant recruitment and engagement </a:t>
            </a:r>
          </a:p>
        </p:txBody>
      </p:sp>
      <p:sp>
        <p:nvSpPr>
          <p:cNvPr id="4" name="Slide Number Placeholder 3"/>
          <p:cNvSpPr>
            <a:spLocks noGrp="1"/>
          </p:cNvSpPr>
          <p:nvPr>
            <p:ph type="sldNum" sz="quarter" idx="12"/>
          </p:nvPr>
        </p:nvSpPr>
        <p:spPr/>
        <p:txBody>
          <a:bodyPr/>
          <a:lstStyle/>
          <a:p>
            <a:pPr>
              <a:defRPr/>
            </a:pPr>
            <a:fld id="{6D34D98C-1EFF-4874-82A7-A0BAFFF1FFA2}" type="slidenum">
              <a:rPr lang="en-US">
                <a:solidFill>
                  <a:schemeClr val="accent6"/>
                </a:solidFill>
              </a:rPr>
              <a:pPr>
                <a:defRPr/>
              </a:pPr>
              <a:t>4</a:t>
            </a:fld>
            <a:endParaRPr lang="en-US" dirty="0">
              <a:solidFill>
                <a:schemeClr val="accent6"/>
              </a:solidFill>
            </a:endParaRPr>
          </a:p>
        </p:txBody>
      </p:sp>
      <p:sp>
        <p:nvSpPr>
          <p:cNvPr id="5" name="Footer Placeholder 4"/>
          <p:cNvSpPr>
            <a:spLocks noGrp="1"/>
          </p:cNvSpPr>
          <p:nvPr>
            <p:ph type="ftr" sz="quarter" idx="11"/>
          </p:nvPr>
        </p:nvSpPr>
        <p:spPr>
          <a:xfrm>
            <a:off x="28194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U:\B3\Fatherhood Photos\shutterstock_1085268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57200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Title 1"/>
          <p:cNvSpPr>
            <a:spLocks noGrp="1"/>
          </p:cNvSpPr>
          <p:nvPr>
            <p:ph type="title"/>
          </p:nvPr>
        </p:nvSpPr>
        <p:spPr>
          <a:xfrm>
            <a:off x="899592" y="287338"/>
            <a:ext cx="8243887" cy="838200"/>
          </a:xfrm>
        </p:spPr>
        <p:txBody>
          <a:bodyPr/>
          <a:lstStyle/>
          <a:p>
            <a:pPr eaLnBrk="1" hangingPunct="1"/>
            <a:r>
              <a:rPr lang="en-US" altLang="en-US" dirty="0" smtClean="0"/>
              <a:t>Study team</a:t>
            </a:r>
          </a:p>
        </p:txBody>
      </p:sp>
      <p:sp>
        <p:nvSpPr>
          <p:cNvPr id="2" name="Content Placeholder 1"/>
          <p:cNvSpPr>
            <a:spLocks noGrp="1"/>
          </p:cNvSpPr>
          <p:nvPr>
            <p:ph idx="1"/>
          </p:nvPr>
        </p:nvSpPr>
        <p:spPr>
          <a:xfrm>
            <a:off x="228600" y="1600200"/>
            <a:ext cx="5029200" cy="4525963"/>
          </a:xfrm>
        </p:spPr>
        <p:txBody>
          <a:bodyPr/>
          <a:lstStyle/>
          <a:p>
            <a:r>
              <a:rPr lang="en-US" sz="2400" dirty="0" smtClean="0"/>
              <a:t>Sponsored by the Administration for Children and Families’ Office </a:t>
            </a:r>
            <a:r>
              <a:rPr lang="en-US" sz="2400" dirty="0"/>
              <a:t>of Planning, Research and Evaluation within the U.S. Department of Health and Human </a:t>
            </a:r>
            <a:r>
              <a:rPr lang="en-US" sz="2400" dirty="0" smtClean="0"/>
              <a:t>Services</a:t>
            </a:r>
          </a:p>
          <a:p>
            <a:pPr marL="457200" lvl="1" indent="0">
              <a:buNone/>
            </a:pPr>
            <a:endParaRPr lang="en-US" sz="1200" dirty="0"/>
          </a:p>
          <a:p>
            <a:r>
              <a:rPr lang="en-US" sz="2400" dirty="0" smtClean="0"/>
              <a:t>Conducted by </a:t>
            </a:r>
          </a:p>
          <a:p>
            <a:pPr lvl="1"/>
            <a:r>
              <a:rPr lang="en-US" sz="2000" dirty="0" smtClean="0"/>
              <a:t>MDRC, in partnership with</a:t>
            </a:r>
          </a:p>
          <a:p>
            <a:pPr lvl="1"/>
            <a:r>
              <a:rPr lang="en-US" sz="2000" dirty="0" smtClean="0"/>
              <a:t>MEF Associates</a:t>
            </a:r>
          </a:p>
          <a:p>
            <a:pPr lvl="1"/>
            <a:r>
              <a:rPr lang="en-US" sz="2000" dirty="0" err="1" smtClean="0"/>
              <a:t>Abt</a:t>
            </a:r>
            <a:r>
              <a:rPr lang="en-US" sz="2000" dirty="0" smtClean="0"/>
              <a:t> SRBI</a:t>
            </a:r>
          </a:p>
          <a:p>
            <a:pPr lvl="1"/>
            <a:r>
              <a:rPr lang="en-US" sz="2000" dirty="0" smtClean="0"/>
              <a:t>Leading experts in the field</a:t>
            </a:r>
          </a:p>
          <a:p>
            <a:endParaRPr lang="en-US" dirty="0"/>
          </a:p>
        </p:txBody>
      </p:sp>
      <p:sp>
        <p:nvSpPr>
          <p:cNvPr id="4" name="Slide Number Placeholder 2"/>
          <p:cNvSpPr>
            <a:spLocks noGrp="1"/>
          </p:cNvSpPr>
          <p:nvPr>
            <p:ph type="sldNum" sz="quarter" idx="12"/>
          </p:nvPr>
        </p:nvSpPr>
        <p:spPr>
          <a:xfrm>
            <a:off x="6553200" y="6400800"/>
            <a:ext cx="2133600" cy="365125"/>
          </a:xfrm>
        </p:spPr>
        <p:txBody>
          <a:bodyPr/>
          <a:lstStyle/>
          <a:p>
            <a:pPr>
              <a:defRPr/>
            </a:pPr>
            <a:fld id="{B1FC50B9-F33B-43CF-A382-615BC7A18C54}" type="slidenum">
              <a:rPr lang="en-US" smtClean="0"/>
              <a:pPr>
                <a:defRPr/>
              </a:pPr>
              <a:t>5</a:t>
            </a:fld>
            <a:endParaRPr lang="en-US" dirty="0"/>
          </a:p>
        </p:txBody>
      </p:sp>
      <p:sp>
        <p:nvSpPr>
          <p:cNvPr id="3" name="Footer Placeholder 2"/>
          <p:cNvSpPr>
            <a:spLocks noGrp="1"/>
          </p:cNvSpPr>
          <p:nvPr>
            <p:ph type="ftr" sz="quarter" idx="11"/>
          </p:nvPr>
        </p:nvSpPr>
        <p:spPr>
          <a:xfrm>
            <a:off x="2819400" y="6324600"/>
            <a:ext cx="2895600" cy="365125"/>
          </a:xfrm>
        </p:spPr>
        <p:txBody>
          <a:bodyPr/>
          <a:lstStyle/>
          <a:p>
            <a:pPr>
              <a:defRPr/>
            </a:pPr>
            <a:r>
              <a:rPr lang="en-US" dirty="0" smtClean="0"/>
              <a:t>OMB # 0970-0356 </a:t>
            </a:r>
          </a:p>
          <a:p>
            <a:pPr>
              <a:defRPr/>
            </a:pPr>
            <a:r>
              <a:rPr lang="en-US" dirty="0" smtClean="0"/>
              <a:t>Expiration Date: 03/31/2018</a:t>
            </a:r>
            <a:endParaRPr lang="en-US" dirty="0"/>
          </a:p>
        </p:txBody>
      </p:sp>
      <p:pic>
        <p:nvPicPr>
          <p:cNvPr id="13" name="Picture 2" descr="U:\B3\Fatherhood Photos\shutterstock_997958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185" r="9999" b="8814"/>
          <a:stretch/>
        </p:blipFill>
        <p:spPr bwMode="auto">
          <a:xfrm>
            <a:off x="5715000" y="115388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5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Evaluations and the grant application and award process</a:t>
            </a:r>
          </a:p>
        </p:txBody>
      </p:sp>
      <p:sp>
        <p:nvSpPr>
          <p:cNvPr id="4" name="Content Placeholder 3"/>
          <p:cNvSpPr>
            <a:spLocks noGrp="1"/>
          </p:cNvSpPr>
          <p:nvPr>
            <p:ph idx="1"/>
          </p:nvPr>
        </p:nvSpPr>
        <p:spPr>
          <a:xfrm>
            <a:off x="228600" y="1371600"/>
            <a:ext cx="8458200" cy="4953000"/>
          </a:xfrm>
        </p:spPr>
        <p:txBody>
          <a:bodyPr>
            <a:normAutofit/>
          </a:bodyPr>
          <a:lstStyle/>
          <a:p>
            <a:r>
              <a:rPr lang="en-US" dirty="0"/>
              <a:t>Approximately 6 RF and 6 HM sites will be chosen for the federal evaluations</a:t>
            </a:r>
          </a:p>
          <a:p>
            <a:r>
              <a:rPr lang="en-US" dirty="0"/>
              <a:t>The B3 and STREAMS selection process is separate from the</a:t>
            </a:r>
            <a:r>
              <a:rPr lang="en-US" strike="sngStrike" dirty="0"/>
              <a:t> </a:t>
            </a:r>
            <a:r>
              <a:rPr lang="en-US" dirty="0"/>
              <a:t>grant selection </a:t>
            </a:r>
            <a:r>
              <a:rPr lang="en-US" dirty="0" smtClean="0"/>
              <a:t>process</a:t>
            </a:r>
          </a:p>
          <a:p>
            <a:pPr lvl="1"/>
            <a:r>
              <a:rPr lang="en-US" dirty="0" smtClean="0"/>
              <a:t>Selection for the evaluation will take place after grants are awarded </a:t>
            </a:r>
            <a:endParaRPr lang="en-US" dirty="0"/>
          </a:p>
          <a:p>
            <a:pPr lvl="1"/>
            <a:r>
              <a:rPr lang="en-US" dirty="0"/>
              <a:t>The B3 and STREAMS teams have no role in grant decisions</a:t>
            </a:r>
          </a:p>
          <a:p>
            <a:pPr lvl="1"/>
            <a:r>
              <a:rPr lang="en-US" dirty="0"/>
              <a:t>No additional points will be awarded for including mentioned approaches in funding proposals</a:t>
            </a:r>
          </a:p>
          <a:p>
            <a:pPr lvl="1"/>
            <a:r>
              <a:rPr lang="en-US" dirty="0"/>
              <a:t>The study teams may not work with programs on grant </a:t>
            </a:r>
            <a:r>
              <a:rPr lang="en-US" dirty="0" smtClean="0"/>
              <a:t>applications</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B1FC50B9-F33B-43CF-A382-615BC7A18C54}" type="slidenum">
              <a:rPr lang="en-US" smtClean="0"/>
              <a:pPr>
                <a:defRPr/>
              </a:pPr>
              <a:t>6</a:t>
            </a:fld>
            <a:endParaRPr lang="en-US" dirty="0"/>
          </a:p>
        </p:txBody>
      </p:sp>
      <p:sp>
        <p:nvSpPr>
          <p:cNvPr id="5" name="Footer Placeholder 4"/>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extLst>
      <p:ext uri="{BB962C8B-B14F-4D97-AF65-F5344CB8AC3E}">
        <p14:creationId xmlns:p14="http://schemas.microsoft.com/office/powerpoint/2010/main" val="1494753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fontAlgn="auto">
              <a:spcAft>
                <a:spcPts val="0"/>
              </a:spcAft>
              <a:defRPr/>
            </a:pPr>
            <a:r>
              <a:rPr lang="en-US" dirty="0" smtClean="0"/>
              <a:t>A RESEARCH-PRACTICE PARTNERSHIP</a:t>
            </a:r>
            <a:endParaRPr lang="en-US" dirty="0"/>
          </a:p>
        </p:txBody>
      </p:sp>
      <p:sp>
        <p:nvSpPr>
          <p:cNvPr id="3" name="Content Placeholder 2"/>
          <p:cNvSpPr>
            <a:spLocks noGrp="1"/>
          </p:cNvSpPr>
          <p:nvPr>
            <p:ph idx="4294967295"/>
          </p:nvPr>
        </p:nvSpPr>
        <p:spPr>
          <a:xfrm>
            <a:off x="3474719" y="1165122"/>
            <a:ext cx="5516881" cy="5191228"/>
          </a:xfrm>
        </p:spPr>
        <p:txBody>
          <a:bodyPr>
            <a:normAutofit/>
          </a:bodyPr>
          <a:lstStyle/>
          <a:p>
            <a:pPr>
              <a:lnSpc>
                <a:spcPct val="90000"/>
              </a:lnSpc>
            </a:pPr>
            <a:r>
              <a:rPr lang="en-US" altLang="en-US" sz="2600" dirty="0">
                <a:latin typeface="Calibri Light"/>
              </a:rPr>
              <a:t>B3 is planning ongoing communication with the entire range of stakeholders </a:t>
            </a:r>
            <a:endParaRPr lang="en-US" altLang="en-US" sz="2600" dirty="0" smtClean="0">
              <a:latin typeface="Calibri Light"/>
            </a:endParaRPr>
          </a:p>
          <a:p>
            <a:pPr>
              <a:lnSpc>
                <a:spcPct val="90000"/>
              </a:lnSpc>
            </a:pPr>
            <a:endParaRPr lang="en-US" altLang="en-US" sz="1300" dirty="0">
              <a:latin typeface="Calibri Light"/>
            </a:endParaRPr>
          </a:p>
          <a:p>
            <a:pPr lvl="1">
              <a:lnSpc>
                <a:spcPct val="90000"/>
              </a:lnSpc>
            </a:pPr>
            <a:r>
              <a:rPr lang="en-US" altLang="en-US" dirty="0">
                <a:latin typeface="Calibri Light"/>
              </a:rPr>
              <a:t>January 2015 meeting: Heard views from several current grantees and fatherhood researchers about potential priorities for B3  </a:t>
            </a:r>
            <a:endParaRPr lang="en-US" altLang="en-US" dirty="0" smtClean="0">
              <a:latin typeface="Calibri Light"/>
            </a:endParaRPr>
          </a:p>
          <a:p>
            <a:pPr lvl="1">
              <a:lnSpc>
                <a:spcPct val="90000"/>
              </a:lnSpc>
            </a:pPr>
            <a:endParaRPr lang="en-US" altLang="en-US" sz="1200" dirty="0">
              <a:latin typeface="Calibri Light"/>
            </a:endParaRPr>
          </a:p>
          <a:p>
            <a:pPr lvl="1">
              <a:lnSpc>
                <a:spcPct val="90000"/>
              </a:lnSpc>
            </a:pPr>
            <a:r>
              <a:rPr lang="en-US" altLang="en-US" dirty="0">
                <a:latin typeface="Calibri Light"/>
              </a:rPr>
              <a:t>Newsletter and at RFHM grantee conferences: Continue the dialogue  </a:t>
            </a:r>
          </a:p>
          <a:p>
            <a:pPr marL="457200" lvl="1" indent="0">
              <a:lnSpc>
                <a:spcPct val="90000"/>
              </a:lnSpc>
              <a:buNone/>
            </a:pPr>
            <a:endParaRPr lang="en-US" altLang="en-US" sz="1200" dirty="0">
              <a:latin typeface="Calibri Light"/>
            </a:endParaRPr>
          </a:p>
          <a:p>
            <a:pPr lvl="1">
              <a:lnSpc>
                <a:spcPct val="90000"/>
              </a:lnSpc>
            </a:pPr>
            <a:r>
              <a:rPr lang="en-US" altLang="en-US" dirty="0">
                <a:latin typeface="Calibri Light"/>
              </a:rPr>
              <a:t>Ongoing: Will work closely with sites throughout recruitment, random assignment, and implementation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2658098-932F-4D00-9B32-FFAE54E1CD04}" type="slidenum">
              <a:rPr lang="en-US" sz="1200">
                <a:solidFill>
                  <a:schemeClr val="accent6">
                    <a:lumMod val="50000"/>
                  </a:schemeClr>
                </a:solidFill>
                <a:latin typeface="+mn-lt"/>
                <a:cs typeface="+mn-cs"/>
              </a:rPr>
              <a:pPr algn="r" fontAlgn="auto">
                <a:spcBef>
                  <a:spcPts val="0"/>
                </a:spcBef>
                <a:spcAft>
                  <a:spcPts val="0"/>
                </a:spcAft>
                <a:defRPr/>
              </a:pPr>
              <a:t>7</a:t>
            </a:fld>
            <a:endParaRPr lang="en-US" sz="1200">
              <a:solidFill>
                <a:schemeClr val="accent6">
                  <a:lumMod val="50000"/>
                </a:schemeClr>
              </a:solidFill>
              <a:latin typeface="+mn-lt"/>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11" t="3350" r="5858" b="5145"/>
          <a:stretch/>
        </p:blipFill>
        <p:spPr>
          <a:xfrm>
            <a:off x="1" y="1150623"/>
            <a:ext cx="3424518" cy="5707530"/>
          </a:xfrm>
          <a:prstGeom prst="rect">
            <a:avLst/>
          </a:prstGeom>
        </p:spPr>
      </p:pic>
      <p:sp>
        <p:nvSpPr>
          <p:cNvPr id="6" name="Footer Placeholder 5"/>
          <p:cNvSpPr>
            <a:spLocks noGrp="1"/>
          </p:cNvSpPr>
          <p:nvPr>
            <p:ph type="ftr" sz="quarter" idx="11"/>
          </p:nvPr>
        </p:nvSpPr>
        <p:spPr>
          <a:xfrm>
            <a:off x="56388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
        <p:nvSpPr>
          <p:cNvPr id="7" name="Slide Number Placeholder 6"/>
          <p:cNvSpPr>
            <a:spLocks noGrp="1"/>
          </p:cNvSpPr>
          <p:nvPr>
            <p:ph type="sldNum" sz="quarter" idx="12"/>
          </p:nvPr>
        </p:nvSpPr>
        <p:spPr/>
        <p:txBody>
          <a:bodyPr/>
          <a:lstStyle/>
          <a:p>
            <a:pPr>
              <a:defRPr/>
            </a:pPr>
            <a:fld id="{6F86523C-BC69-49DF-828E-532543C43658}" type="slidenum">
              <a:rPr lang="en-US" smtClean="0"/>
              <a:pPr>
                <a:defRPr/>
              </a:pPr>
              <a:t>7</a:t>
            </a:fld>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89000" y="287338"/>
            <a:ext cx="8243888" cy="838200"/>
          </a:xfrm>
        </p:spPr>
        <p:txBody>
          <a:bodyPr/>
          <a:lstStyle/>
          <a:p>
            <a:pPr fontAlgn="auto">
              <a:spcAft>
                <a:spcPts val="0"/>
              </a:spcAft>
              <a:defRPr/>
            </a:pPr>
            <a:r>
              <a:rPr lang="en-US" altLang="en-US" dirty="0" smtClean="0"/>
              <a:t>Complementary studies</a:t>
            </a:r>
          </a:p>
        </p:txBody>
      </p:sp>
      <p:sp>
        <p:nvSpPr>
          <p:cNvPr id="20483" name="Rectangle 3"/>
          <p:cNvSpPr>
            <a:spLocks noGrp="1" noChangeArrowheads="1"/>
          </p:cNvSpPr>
          <p:nvPr>
            <p:ph idx="1"/>
          </p:nvPr>
        </p:nvSpPr>
        <p:spPr>
          <a:xfrm>
            <a:off x="0" y="1295400"/>
            <a:ext cx="5737123" cy="5029200"/>
          </a:xfrm>
        </p:spPr>
        <p:txBody>
          <a:bodyPr>
            <a:normAutofit lnSpcReduction="10000"/>
          </a:bodyPr>
          <a:lstStyle/>
          <a:p>
            <a:pPr>
              <a:lnSpc>
                <a:spcPct val="90000"/>
              </a:lnSpc>
            </a:pPr>
            <a:r>
              <a:rPr lang="en-US" altLang="en-US" dirty="0">
                <a:latin typeface="Calibri Light"/>
              </a:rPr>
              <a:t>B3 is one of several studies providing new evidence for RF field</a:t>
            </a:r>
          </a:p>
          <a:p>
            <a:pPr>
              <a:lnSpc>
                <a:spcPct val="90000"/>
              </a:lnSpc>
            </a:pPr>
            <a:endParaRPr lang="bg-BG" altLang="en-US" sz="1300" dirty="0">
              <a:latin typeface="Calibri Light"/>
            </a:endParaRPr>
          </a:p>
          <a:p>
            <a:pPr>
              <a:lnSpc>
                <a:spcPct val="90000"/>
              </a:lnSpc>
            </a:pPr>
            <a:r>
              <a:rPr lang="en-US" altLang="en-US" dirty="0">
                <a:latin typeface="Calibri Light"/>
              </a:rPr>
              <a:t>Others include</a:t>
            </a:r>
          </a:p>
          <a:p>
            <a:pPr lvl="1">
              <a:lnSpc>
                <a:spcPct val="90000"/>
              </a:lnSpc>
            </a:pPr>
            <a:r>
              <a:rPr lang="en-US" altLang="en-US" dirty="0">
                <a:latin typeface="Calibri Light"/>
              </a:rPr>
              <a:t>Local evaluations from next cohort of RF grantees</a:t>
            </a:r>
          </a:p>
          <a:p>
            <a:pPr lvl="1">
              <a:lnSpc>
                <a:spcPct val="90000"/>
              </a:lnSpc>
            </a:pPr>
            <a:r>
              <a:rPr lang="en-US" altLang="en-US" dirty="0">
                <a:latin typeface="Calibri Light"/>
              </a:rPr>
              <a:t>Parents and Children Together (PACT)</a:t>
            </a:r>
          </a:p>
          <a:p>
            <a:pPr lvl="1">
              <a:lnSpc>
                <a:spcPct val="90000"/>
              </a:lnSpc>
            </a:pPr>
            <a:r>
              <a:rPr lang="en-US" altLang="en-US" dirty="0">
                <a:latin typeface="Calibri Light"/>
              </a:rPr>
              <a:t>Fatherhood Research and Practice Network</a:t>
            </a:r>
          </a:p>
          <a:p>
            <a:pPr lvl="1">
              <a:lnSpc>
                <a:spcPct val="90000"/>
              </a:lnSpc>
              <a:buNone/>
            </a:pPr>
            <a:endParaRPr lang="en-US" altLang="en-US" sz="1200" dirty="0">
              <a:latin typeface="Calibri Light"/>
            </a:endParaRPr>
          </a:p>
          <a:p>
            <a:pPr>
              <a:lnSpc>
                <a:spcPct val="90000"/>
              </a:lnSpc>
            </a:pPr>
            <a:r>
              <a:rPr lang="en-US" altLang="en-US" dirty="0">
                <a:latin typeface="Calibri Light"/>
              </a:rPr>
              <a:t>B3 complements these studies with its focus on individual program components and implementation features</a:t>
            </a:r>
            <a:endParaRPr lang="bg-BG" altLang="en-US" dirty="0">
              <a:latin typeface="Calibri Light"/>
            </a:endParaRPr>
          </a:p>
        </p:txBody>
      </p:sp>
      <p:pic>
        <p:nvPicPr>
          <p:cNvPr id="41988" name="Picture 2"/>
          <p:cNvPicPr>
            <a:picLocks noChangeAspect="1"/>
          </p:cNvPicPr>
          <p:nvPr/>
        </p:nvPicPr>
        <p:blipFill rotWithShape="1">
          <a:blip r:embed="rId3">
            <a:extLst>
              <a:ext uri="{28A0092B-C50C-407E-A947-70E740481C1C}">
                <a14:useLocalDpi xmlns:a14="http://schemas.microsoft.com/office/drawing/2010/main" val="0"/>
              </a:ext>
            </a:extLst>
          </a:blip>
          <a:srcRect l="3998" t="3011" r="2518" b="3011"/>
          <a:stretch/>
        </p:blipFill>
        <p:spPr bwMode="auto">
          <a:xfrm>
            <a:off x="5737123" y="1143000"/>
            <a:ext cx="3406877" cy="5715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42B7D17-445D-4DF3-A5A3-BAE61F711D01}" type="slidenum">
              <a:rPr lang="en-US"/>
              <a:pPr>
                <a:defRPr/>
              </a:pPr>
              <a:t>8</a:t>
            </a:fld>
            <a:endParaRPr lang="en-US"/>
          </a:p>
        </p:txBody>
      </p:sp>
      <p:sp>
        <p:nvSpPr>
          <p:cNvPr id="3" name="Footer Placeholder 2"/>
          <p:cNvSpPr>
            <a:spLocks noGrp="1"/>
          </p:cNvSpPr>
          <p:nvPr>
            <p:ph type="ftr" sz="quarter" idx="11"/>
          </p:nvPr>
        </p:nvSpPr>
        <p:spPr>
          <a:xfrm>
            <a:off x="28194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a:t>
            </a:r>
            <a:endParaRPr lang="en-US" dirty="0"/>
          </a:p>
        </p:txBody>
      </p:sp>
      <p:sp>
        <p:nvSpPr>
          <p:cNvPr id="3" name="Content Placeholder 2"/>
          <p:cNvSpPr>
            <a:spLocks noGrp="1"/>
          </p:cNvSpPr>
          <p:nvPr>
            <p:ph idx="1"/>
          </p:nvPr>
        </p:nvSpPr>
        <p:spPr>
          <a:xfrm>
            <a:off x="3412" y="1295400"/>
            <a:ext cx="5708176" cy="5029200"/>
          </a:xfrm>
        </p:spPr>
        <p:txBody>
          <a:bodyPr/>
          <a:lstStyle/>
          <a:p>
            <a:r>
              <a:rPr lang="en-US" sz="2400" dirty="0"/>
              <a:t>Fathers in PACT report that their participation is motivated by </a:t>
            </a:r>
          </a:p>
          <a:p>
            <a:pPr lvl="1"/>
            <a:r>
              <a:rPr lang="en-US" sz="2200" dirty="0"/>
              <a:t>Employment</a:t>
            </a:r>
          </a:p>
          <a:p>
            <a:pPr lvl="1"/>
            <a:r>
              <a:rPr lang="en-US" sz="2200" dirty="0"/>
              <a:t>Better relationships with their children</a:t>
            </a:r>
          </a:p>
          <a:p>
            <a:pPr marL="457200" lvl="1" indent="0">
              <a:buNone/>
            </a:pPr>
            <a:endParaRPr lang="en-US" sz="2000" dirty="0"/>
          </a:p>
          <a:p>
            <a:r>
              <a:rPr lang="en-US" sz="2400" dirty="0"/>
              <a:t>RF programs are</a:t>
            </a:r>
          </a:p>
          <a:p>
            <a:pPr lvl="1"/>
            <a:r>
              <a:rPr lang="en-US" sz="2200" dirty="0"/>
              <a:t>Important to local communities</a:t>
            </a:r>
          </a:p>
          <a:p>
            <a:pPr lvl="1"/>
            <a:r>
              <a:rPr lang="en-US" sz="2200" dirty="0"/>
              <a:t>Strong partners to other organizations</a:t>
            </a:r>
          </a:p>
          <a:p>
            <a:pPr lvl="1"/>
            <a:r>
              <a:rPr lang="en-US" sz="2200" dirty="0"/>
              <a:t>A forum for men to discuss their roles as fathers and support each other’s efforts</a:t>
            </a:r>
          </a:p>
          <a:p>
            <a:pPr lvl="1"/>
            <a:r>
              <a:rPr lang="en-US" sz="2200" dirty="0"/>
              <a:t>Like other federal programs, increasingly focused on evidence of effectiveness </a:t>
            </a:r>
          </a:p>
          <a:p>
            <a:pPr marL="457200" lvl="1" indent="0">
              <a:buNone/>
            </a:pPr>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1588" y="1147051"/>
            <a:ext cx="3432412" cy="57109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57359DDF-0319-485E-8E23-7ABFF9EC6083}" type="slidenum">
              <a:rPr lang="en-US" smtClean="0">
                <a:solidFill>
                  <a:schemeClr val="accent6"/>
                </a:solidFill>
              </a:rPr>
              <a:pPr>
                <a:defRPr/>
              </a:pPr>
              <a:t>9</a:t>
            </a:fld>
            <a:endParaRPr lang="en-US" dirty="0">
              <a:solidFill>
                <a:schemeClr val="accent6"/>
              </a:solidFill>
            </a:endParaRPr>
          </a:p>
        </p:txBody>
      </p:sp>
      <p:sp>
        <p:nvSpPr>
          <p:cNvPr id="5" name="Footer Placeholder 4"/>
          <p:cNvSpPr>
            <a:spLocks noGrp="1"/>
          </p:cNvSpPr>
          <p:nvPr>
            <p:ph type="ftr" sz="quarter" idx="11"/>
          </p:nvPr>
        </p:nvSpPr>
        <p:spPr>
          <a:xfrm>
            <a:off x="2819400" y="6356350"/>
            <a:ext cx="2895600" cy="365125"/>
          </a:xfrm>
        </p:spPr>
        <p:txBody>
          <a:bodyPr/>
          <a:lstStyle/>
          <a:p>
            <a:pPr>
              <a:defRPr/>
            </a:pPr>
            <a:r>
              <a:rPr lang="en-US" dirty="0" smtClean="0"/>
              <a:t>OMB # 0970-0356 </a:t>
            </a:r>
          </a:p>
          <a:p>
            <a:pPr>
              <a:defRPr/>
            </a:pPr>
            <a:r>
              <a:rPr lang="en-US" dirty="0" smtClean="0"/>
              <a:t>Expiration Date: 03/31/2018</a:t>
            </a:r>
            <a:endParaRPr lang="en-US" dirty="0"/>
          </a:p>
        </p:txBody>
      </p:sp>
    </p:spTree>
    <p:extLst>
      <p:ext uri="{BB962C8B-B14F-4D97-AF65-F5344CB8AC3E}">
        <p14:creationId xmlns:p14="http://schemas.microsoft.com/office/powerpoint/2010/main" val="60037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FFF"/>
      </a:lt2>
      <a:accent1>
        <a:srgbClr val="4F81BD"/>
      </a:accent1>
      <a:accent2>
        <a:srgbClr val="95B3D7"/>
      </a:accent2>
      <a:accent3>
        <a:srgbClr val="B8CCE4"/>
      </a:accent3>
      <a:accent4>
        <a:srgbClr val="386295"/>
      </a:accent4>
      <a:accent5>
        <a:srgbClr val="203752"/>
      </a:accent5>
      <a:accent6>
        <a:srgbClr val="203752"/>
      </a:accent6>
      <a:hlink>
        <a:srgbClr val="D8D8D8"/>
      </a:hlink>
      <a:folHlink>
        <a:srgbClr val="FFFF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FFFFFF"/>
      </a:dk1>
      <a:lt1>
        <a:sysClr val="window" lastClr="FFFFFF"/>
      </a:lt1>
      <a:dk2>
        <a:srgbClr val="FFFFFF"/>
      </a:dk2>
      <a:lt2>
        <a:srgbClr val="FFFFFF"/>
      </a:lt2>
      <a:accent1>
        <a:srgbClr val="4F81BD"/>
      </a:accent1>
      <a:accent2>
        <a:srgbClr val="95B3D7"/>
      </a:accent2>
      <a:accent3>
        <a:srgbClr val="B8CCE4"/>
      </a:accent3>
      <a:accent4>
        <a:srgbClr val="386295"/>
      </a:accent4>
      <a:accent5>
        <a:srgbClr val="203752"/>
      </a:accent5>
      <a:accent6>
        <a:srgbClr val="203752"/>
      </a:accent6>
      <a:hlink>
        <a:srgbClr val="D8D8D8"/>
      </a:hlink>
      <a:folHlink>
        <a:srgbClr val="FFFF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
      <a:dk1>
        <a:srgbClr val="FFFFFF"/>
      </a:dk1>
      <a:lt1>
        <a:sysClr val="window" lastClr="FFFFFF"/>
      </a:lt1>
      <a:dk2>
        <a:srgbClr val="FFFFFF"/>
      </a:dk2>
      <a:lt2>
        <a:srgbClr val="FFFFFF"/>
      </a:lt2>
      <a:accent1>
        <a:srgbClr val="4F81BD"/>
      </a:accent1>
      <a:accent2>
        <a:srgbClr val="95B3D7"/>
      </a:accent2>
      <a:accent3>
        <a:srgbClr val="B8CCE4"/>
      </a:accent3>
      <a:accent4>
        <a:srgbClr val="386295"/>
      </a:accent4>
      <a:accent5>
        <a:srgbClr val="203752"/>
      </a:accent5>
      <a:accent6>
        <a:srgbClr val="203752"/>
      </a:accent6>
      <a:hlink>
        <a:srgbClr val="D8D8D8"/>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FFFFFF"/>
      </a:dk1>
      <a:lt1>
        <a:sysClr val="window" lastClr="FFFFFF"/>
      </a:lt1>
      <a:dk2>
        <a:srgbClr val="FFFFFF"/>
      </a:dk2>
      <a:lt2>
        <a:srgbClr val="FFFFFF"/>
      </a:lt2>
      <a:accent1>
        <a:srgbClr val="4F81BD"/>
      </a:accent1>
      <a:accent2>
        <a:srgbClr val="95B3D7"/>
      </a:accent2>
      <a:accent3>
        <a:srgbClr val="B8CCE4"/>
      </a:accent3>
      <a:accent4>
        <a:srgbClr val="386295"/>
      </a:accent4>
      <a:accent5>
        <a:srgbClr val="203752"/>
      </a:accent5>
      <a:accent6>
        <a:srgbClr val="203752"/>
      </a:accent6>
      <a:hlink>
        <a:srgbClr val="D8D8D8"/>
      </a:hlink>
      <a:folHlink>
        <a:srgbClr val="FFFF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DRC Project Documents" ma:contentTypeID="0x010100D810F6CF721EB04581547F468DAB7A7A0003B87E77D5FD9D4987C3B9187B3C9288" ma:contentTypeVersion="21" ma:contentTypeDescription="MDRC Project Documents - includes metadata - Document Type, Site, Team" ma:contentTypeScope="" ma:versionID="224c020906a5972e64963f98640cdee3">
  <xsd:schema xmlns:xsd="http://www.w3.org/2001/XMLSchema" xmlns:p="http://schemas.microsoft.com/office/2006/metadata/properties" xmlns:ns1="f23c63e7-3264-4fa0-bbac-fd47573de8ba" xmlns:ns3="0cc7abcf-98bb-4ef6-9b4e-46a5fc2984fa" targetNamespace="http://schemas.microsoft.com/office/2006/metadata/properties" ma:root="true" ma:fieldsID="cb55e69e94918cce6a1b1e129dd349a6" ns1:_="" ns3:_="">
    <xsd:import namespace="f23c63e7-3264-4fa0-bbac-fd47573de8ba"/>
    <xsd:import namespace="0cc7abcf-98bb-4ef6-9b4e-46a5fc2984fa"/>
    <xsd:element name="properties">
      <xsd:complexType>
        <xsd:sequence>
          <xsd:element name="documentManagement">
            <xsd:complexType>
              <xsd:all>
                <xsd:element ref="ns1:RightsManagement" minOccurs="0"/>
                <xsd:element ref="ns3:Team" minOccurs="0"/>
                <xsd:element ref="ns3:Document_x0020_Type" minOccurs="0"/>
                <xsd:element ref="ns1:Project_x0020_Specific" minOccurs="0"/>
                <xsd:element ref="ns3:Site" minOccurs="0"/>
                <xsd:element ref="ns3:Site_x0020__x0028_Program_x0029_" minOccurs="0"/>
                <xsd:element ref="ns3:Operations_x0020_Category" minOccurs="0"/>
              </xsd:all>
            </xsd:complexType>
          </xsd:element>
        </xsd:sequence>
      </xsd:complexType>
    </xsd:element>
  </xsd:schema>
  <xsd:schema xmlns:xsd="http://www.w3.org/2001/XMLSchema" xmlns:dms="http://schemas.microsoft.com/office/2006/documentManagement/types" targetNamespace="f23c63e7-3264-4fa0-bbac-fd47573de8ba" elementFormDefault="qualified">
    <xsd:import namespace="http://schemas.microsoft.com/office/2006/documentManagement/types"/>
    <xsd:element name="RightsManagement" ma:index="0" nillable="true" ma:displayName="MDRC Rights Management" ma:default="Universal" ma:description="Confidentiality of the document" ma:format="Dropdown" ma:internalName="RightsManagement">
      <xsd:simpleType>
        <xsd:restriction base="dms:Choice">
          <xsd:enumeration value="Confidential"/>
          <xsd:enumeration value="Proprietary"/>
          <xsd:enumeration value="Universal"/>
          <xsd:enumeration value="Privileged"/>
        </xsd:restriction>
      </xsd:simpleType>
    </xsd:element>
    <xsd:element name="Project_x0020_Specific" ma:index="5" nillable="true" ma:displayName="Project Specific" ma:default="General/Other" ma:internalName="Project_x0020_Specific">
      <xsd:complexType>
        <xsd:complexContent>
          <xsd:extension base="dms:MultiChoice">
            <xsd:sequence>
              <xsd:element name="Value" maxOccurs="unbounded" minOccurs="0" nillable="true">
                <xsd:simpleType>
                  <xsd:restriction base="dms:Choice">
                    <xsd:enumeration value="General/Other"/>
                    <xsd:enumeration value="Project Management"/>
                    <xsd:enumeration value="OMB"/>
                    <xsd:enumeration value="Model Background"/>
                    <xsd:enumeration value="Operations Binder"/>
                  </xsd:restriction>
                </xsd:simpleType>
              </xsd:element>
            </xsd:sequence>
          </xsd:extension>
        </xsd:complexContent>
      </xsd:complexType>
    </xsd:element>
  </xsd:schema>
  <xsd:schema xmlns:xsd="http://www.w3.org/2001/XMLSchema" xmlns:dms="http://schemas.microsoft.com/office/2006/documentManagement/types" targetNamespace="0cc7abcf-98bb-4ef6-9b4e-46a5fc2984fa" elementFormDefault="qualified">
    <xsd:import namespace="http://schemas.microsoft.com/office/2006/documentManagement/types"/>
    <xsd:element name="Team" ma:index="3" nillable="true" ma:displayName="Team" ma:default="Design" ma:internalName="Team">
      <xsd:complexType>
        <xsd:complexContent>
          <xsd:extension base="dms:MultiChoice">
            <xsd:sequence>
              <xsd:element name="Value" maxOccurs="unbounded" minOccurs="0" nillable="true">
                <xsd:simpleType>
                  <xsd:restriction base="dms:Choice">
                    <xsd:enumeration value="Data"/>
                    <xsd:enumeration value="Design"/>
                    <xsd:enumeration value="Dissemination"/>
                    <xsd:enumeration value="Impact"/>
                    <xsd:enumeration value="Implementation"/>
                    <xsd:enumeration value="Operations"/>
                    <xsd:enumeration value="Management"/>
                    <xsd:enumeration value="N/A"/>
                  </xsd:restriction>
                </xsd:simpleType>
              </xsd:element>
            </xsd:sequence>
          </xsd:extension>
        </xsd:complexContent>
      </xsd:complexType>
    </xsd:element>
    <xsd:element name="Document_x0020_Type" ma:index="4" nillable="true" ma:displayName="Document Type" ma:description="Reference: Document type dictionary&#10;http://pipeline.mdrc.org/PRED/PREDHelpDocs/DocumentTypeDictionary.xls.  Have a document which does not fit any of the above category?  Please email Ada Tso - ada.tso@mdrc.org&#10;&#10;" ma:internalName="Document_x0020_Type" ma:requiredMultiChoice="true">
      <xsd:complexType>
        <xsd:complexContent>
          <xsd:extension base="dms:MultiChoice">
            <xsd:sequence>
              <xsd:element name="Value" maxOccurs="unbounded" minOccurs="0" nillable="true">
                <xsd:simpleType>
                  <xsd:restriction base="dms:Choice">
                    <xsd:enumeration value="Data Collection &amp; Acquisition"/>
                    <xsd:enumeration value="Data Management"/>
                    <xsd:enumeration value="Funder Communication"/>
                    <xsd:enumeration value="IRB"/>
                    <xsd:enumeration value="Project Background"/>
                    <xsd:enumeration value="Research Products"/>
                    <xsd:enumeration value="Meeting Materials"/>
                    <xsd:enumeration value="Site Information"/>
                  </xsd:restriction>
                </xsd:simpleType>
              </xsd:element>
            </xsd:sequence>
          </xsd:extension>
        </xsd:complexContent>
      </xsd:complexType>
    </xsd:element>
    <xsd:element name="Site" ma:index="12" nillable="true" ma:displayName="Site (Organization)" ma:list="{cde0139d-dc48-40b5-a85c-0bcc776f7187}" ma:internalName="Site" ma:showField="Title">
      <xsd:simpleType>
        <xsd:restriction base="dms:Lookup"/>
      </xsd:simpleType>
    </xsd:element>
    <xsd:element name="Site_x0020__x0028_Program_x0029_" ma:index="13" nillable="true" ma:displayName="Site (Program)" ma:list="{14970ce8-3cc3-4fd8-a275-5727d3a0a39c}" ma:internalName="Site_x0020__x0028_Program_x0029_" ma:showField="Title">
      <xsd:simpleType>
        <xsd:restriction base="dms:Lookup"/>
      </xsd:simpleType>
    </xsd:element>
    <xsd:element name="Operations_x0020_Category" ma:index="14" nillable="true" ma:displayName="Operations Binder Category" ma:format="Dropdown" ma:internalName="Operations_x0020_Category">
      <xsd:simpleType>
        <xsd:restriction base="dms:Choice">
          <xsd:enumeration value="(None)"/>
          <xsd:enumeration value="Site Selection"/>
          <xsd:enumeration value="Site Start-up"/>
          <xsd:enumeration value="TA &amp; Monitoring"/>
          <xsd:enumeration value="Background"/>
          <xsd:enumeration value="Team Structure &amp; Overview"/>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2" ma:displayName="Note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roject_x0020_Specific xmlns="f23c63e7-3264-4fa0-bbac-fd47573de8ba">
      <Value>Operations Binder</Value>
    </Project_x0020_Specific>
    <RightsManagement xmlns="f23c63e7-3264-4fa0-bbac-fd47573de8ba">Universal</RightsManagement>
    <Site xmlns="0cc7abcf-98bb-4ef6-9b4e-46a5fc2984fa" xsi:nil="true"/>
    <Site_x0020__x0028_Program_x0029_ xmlns="0cc7abcf-98bb-4ef6-9b4e-46a5fc2984fa" xsi:nil="true"/>
    <Team xmlns="0cc7abcf-98bb-4ef6-9b4e-46a5fc2984fa">
      <Value>Operations</Value>
    </Team>
    <Document_x0020_Type xmlns="0cc7abcf-98bb-4ef6-9b4e-46a5fc2984fa">
      <Value>Project Background</Value>
      <Value>Meeting Materials</Value>
    </Document_x0020_Type>
    <Operations_x0020_Category xmlns="0cc7abcf-98bb-4ef6-9b4e-46a5fc2984fa">
      <Value>Site Selection</Value>
    </Operations_x0020_Category>
  </documentManagement>
</p:properties>
</file>

<file path=customXml/itemProps1.xml><?xml version="1.0" encoding="utf-8"?>
<ds:datastoreItem xmlns:ds="http://schemas.openxmlformats.org/officeDocument/2006/customXml" ds:itemID="{895922D5-B951-4D99-B09C-279BD4BA7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3c63e7-3264-4fa0-bbac-fd47573de8ba"/>
    <ds:schemaRef ds:uri="0cc7abcf-98bb-4ef6-9b4e-46a5fc2984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7C521B4-5FA7-41E5-92D8-A1B44608AA44}">
  <ds:schemaRefs>
    <ds:schemaRef ds:uri="http://schemas.microsoft.com/sharepoint/v3/contenttype/forms"/>
  </ds:schemaRefs>
</ds:datastoreItem>
</file>

<file path=customXml/itemProps3.xml><?xml version="1.0" encoding="utf-8"?>
<ds:datastoreItem xmlns:ds="http://schemas.openxmlformats.org/officeDocument/2006/customXml" ds:itemID="{61ABDCEC-3BE0-45C3-8169-3EC71E5A61C9}">
  <ds:schemaRefs>
    <ds:schemaRef ds:uri="http://schemas.microsoft.com/office/2006/metadata/properties"/>
    <ds:schemaRef ds:uri="f23c63e7-3264-4fa0-bbac-fd47573de8ba"/>
    <ds:schemaRef ds:uri="0cc7abcf-98bb-4ef6-9b4e-46a5fc2984fa"/>
  </ds:schemaRefs>
</ds:datastoreItem>
</file>

<file path=docProps/app.xml><?xml version="1.0" encoding="utf-8"?>
<Properties xmlns="http://schemas.openxmlformats.org/officeDocument/2006/extended-properties" xmlns:vt="http://schemas.openxmlformats.org/officeDocument/2006/docPropsVTypes">
  <Template/>
  <TotalTime>11201</TotalTime>
  <Words>1604</Words>
  <Application>Microsoft Office PowerPoint</Application>
  <PresentationFormat>On-screen Show (4:3)</PresentationFormat>
  <Paragraphs>303</Paragraphs>
  <Slides>28</Slides>
  <Notes>19</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Custom Design</vt:lpstr>
      <vt:lpstr>3_Office Theme</vt:lpstr>
      <vt:lpstr>PowerPoint Presentation</vt:lpstr>
      <vt:lpstr>Building Bridges and Bonds (B3)</vt:lpstr>
      <vt:lpstr>Why B3?</vt:lpstr>
      <vt:lpstr>Study goals</vt:lpstr>
      <vt:lpstr>Study team</vt:lpstr>
      <vt:lpstr>Federal Evaluations and the grant application and award process</vt:lpstr>
      <vt:lpstr>A RESEARCH-PRACTICE PARTNERSHIP</vt:lpstr>
      <vt:lpstr>Complementary studies</vt:lpstr>
      <vt:lpstr>what we know</vt:lpstr>
      <vt:lpstr>Key questions addressed in B3</vt:lpstr>
      <vt:lpstr>High-Priority employment services</vt:lpstr>
      <vt:lpstr>High-priority parenting services</vt:lpstr>
      <vt:lpstr>Program recruitment &amp; engagement</vt:lpstr>
      <vt:lpstr>Random assignment</vt:lpstr>
      <vt:lpstr>Random assignment</vt:lpstr>
      <vt:lpstr>Desired Study site characteristics</vt:lpstr>
      <vt:lpstr>Benefits of participation</vt:lpstr>
      <vt:lpstr>B3 Study team responsibilities</vt:lpstr>
      <vt:lpstr>Study timeline</vt:lpstr>
      <vt:lpstr>Contact information</vt:lpstr>
      <vt:lpstr>Additional Materials</vt:lpstr>
      <vt:lpstr>Impact analysis</vt:lpstr>
      <vt:lpstr>Implementation analysis</vt:lpstr>
      <vt:lpstr>Study implementation</vt:lpstr>
      <vt:lpstr>Random assignment</vt:lpstr>
      <vt:lpstr>Random assignment</vt:lpstr>
      <vt:lpstr>Random assignment procedures</vt:lpstr>
      <vt:lpstr>Example: co-parenting intervention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Hughes</dc:creator>
  <cp:lastModifiedBy>Dina Israel</cp:lastModifiedBy>
  <cp:revision>238</cp:revision>
  <cp:lastPrinted>2015-04-21T17:00:01Z</cp:lastPrinted>
  <dcterms:created xsi:type="dcterms:W3CDTF">2015-03-27T17:15:36Z</dcterms:created>
  <dcterms:modified xsi:type="dcterms:W3CDTF">2015-05-22T20:34:16Z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0x010100D810F6CF721EB04581547F468DAB7A7A0003B87E77D5FD9D4987C3B9187B3C9288</vt:lpwstr>
  </property>
  <property fmtid="{D5CDD505-2E9C-101B-9397-08002B2CF9AE}" pid="3" name="Team">
    <vt:lpwstr>;#Operations;#</vt:lpwstr>
  </property>
  <property fmtid="{D5CDD505-2E9C-101B-9397-08002B2CF9AE}" pid="4" name="Site">
    <vt:lpwstr/>
  </property>
  <property fmtid="{D5CDD505-2E9C-101B-9397-08002B2CF9AE}" pid="5" name="Document Type">
    <vt:lpwstr>;#Research Products;#Meeting Materials;#</vt:lpwstr>
  </property>
  <property fmtid="{D5CDD505-2E9C-101B-9397-08002B2CF9AE}" pid="6" name="Project Specific">
    <vt:lpwstr>General/Other</vt:lpwstr>
  </property>
  <property fmtid="{D5CDD505-2E9C-101B-9397-08002B2CF9AE}" pid="7" name="RightsManagement">
    <vt:lpwstr>Universal</vt:lpwstr>
  </property>
  <property fmtid="{D5CDD505-2E9C-101B-9397-08002B2CF9AE}" pid="8" name="Site (Program)">
    <vt:lpwstr/>
  </property>
</Properties>
</file>