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86" autoAdjust="0"/>
  </p:normalViewPr>
  <p:slideViewPr>
    <p:cSldViewPr snapToGrid="0">
      <p:cViewPr varScale="1">
        <p:scale>
          <a:sx n="81" d="100"/>
          <a:sy n="81" d="100"/>
        </p:scale>
        <p:origin x="7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65C8-AD53-47F3-B8DA-CE256F0DECD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543FB-8A3D-4AF3-ACDE-9AB54C1C7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89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443411-8081-420E-9FCC-37BD9477198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25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7E267-FF57-4893-B39D-4E289B573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2DBC98-E2AE-4E3D-A0F0-CD6365093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FE41C-5A83-4D83-B27A-43535A931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8AA24-8ECC-4B4F-A3E0-AA5213AE8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8E409-6070-4EFF-AA01-A905F05E6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3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E3262-20A0-49BE-853A-931AFD835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F36F87-9F81-471D-AEA1-4D14492C5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D0B0C-C4BF-4D5A-AD6F-FB0A5F053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B95EC-7169-4561-908E-F98F09C89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9D0D6-584B-49E4-BF6D-BDA71B524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FD623C-892C-4BDC-8D9F-8392A5E077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C38FDD-D27B-40DB-AAF7-35848D5F7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489A5-FF5F-416C-827C-9C4D52C93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54F74-7D63-4823-B947-CA06817FA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9E2FA-A3D4-4925-A8AF-325F8E147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D8E33-71BD-47E4-A3E2-35914883E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2D796-BE08-44B7-A942-069C3CC89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FD066-3552-4CB3-B612-B7BF1179A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00FDC-1554-4A87-A94D-96A8A4D92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7D1FB-5BC8-47F9-9E41-0B89F74CB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3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CB37-CAF9-4730-99FB-E96A48707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F90CEF-BCC6-4DC8-99B0-80C92135A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300D7-E226-4214-AB05-A128A91CC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D4412-0C7F-4917-A11B-EF81880EE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B81C3-FACB-4063-A5C8-D37B6F9F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5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26254-67D2-48C3-9F27-AB2367C79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FC8C1-0BC8-4662-BC29-CD4109AB6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5F17-7BFB-42D7-AC75-FD10B9519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E0FEEA-751F-4688-9C85-8CA89116A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0ACDF-2AFA-4B73-A873-197F795B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C0EF7-5C93-4086-9928-2B9569965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9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C69EB-C701-48BE-B7ED-253E656CA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46879-61DD-499C-9E96-0584E5E12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1D2CB7-A6DD-458B-9B0A-9540D9921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72350-5EDA-445A-B8A2-ACF3F5E528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7174A5-759C-45E1-9CAB-DC4314AAA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277879-897C-4013-AF8E-4415F9B97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BA56E9-F4AF-4209-ACE5-6B06CE073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3F44C9-4FF3-4A6A-B39D-4F9B9239E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1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A3A87-63F6-4A51-9D35-335033B28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06FCE6-DF16-405E-819F-C9C1D4959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AEDDF9-B09C-4D9D-82D1-E645E1C45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5E509F-C3A1-4C12-8166-4201326C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42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FC6C68-BB40-43AB-A9EE-CC23BCE9E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8C91BE-6002-4EE9-AB61-7BD6C2408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9358A9-B9CA-4E9B-9AB1-8FB31B86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9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E095-88B0-4AD2-B3DD-31223AE1D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1FAB5-04FE-44B1-B995-018EC7523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F714B3-10B3-4ADC-8E1F-48A9182D4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0D999-BAA2-4A95-B66C-D26CE616F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CE47EA-D4E7-4E8C-A990-5222DF992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1CF077-484B-4B94-8AFA-B2E3D369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610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92ED6-7E77-42B5-9966-592DFF710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8880B1-C29D-43D2-A50E-02A19918DE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08761-67A9-4D76-AB27-8F55DBACD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F1381C-489E-4889-A0F1-8A7DAD8F9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2658A-EBFD-4275-A700-2D697F85D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71FE7-7880-4AB8-9D9B-CD2700F9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1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CCA189-B456-48AE-B8D3-1C961DFC3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F1C4A-6DC3-4FC5-93B1-14A10AC7B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B0901-4710-4144-A1ED-A18B15136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F9026-7EBB-43DD-9978-F7F3622007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F3394-9578-4791-AC53-5295E28E5D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9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D8E0DC-7CFE-44A0-A8CE-559458848344}"/>
              </a:ext>
            </a:extLst>
          </p:cNvPr>
          <p:cNvSpPr txBox="1"/>
          <p:nvPr/>
        </p:nvSpPr>
        <p:spPr>
          <a:xfrm>
            <a:off x="-1179923" y="2747743"/>
            <a:ext cx="47199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>
                <a:solidFill>
                  <a:schemeClr val="bg1"/>
                </a:solidFill>
              </a:rPr>
              <a:t> 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F906A6F-5864-4AC7-A3D5-D049F0E94679}"/>
              </a:ext>
            </a:extLst>
          </p:cNvPr>
          <p:cNvGrpSpPr/>
          <p:nvPr/>
        </p:nvGrpSpPr>
        <p:grpSpPr>
          <a:xfrm>
            <a:off x="2575558" y="1485900"/>
            <a:ext cx="5177343" cy="3439403"/>
            <a:chOff x="2575558" y="1485900"/>
            <a:chExt cx="5177343" cy="343940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D096DFA-0AA5-4BCD-BD55-0ABA83465419}"/>
                </a:ext>
              </a:extLst>
            </p:cNvPr>
            <p:cNvGrpSpPr/>
            <p:nvPr/>
          </p:nvGrpSpPr>
          <p:grpSpPr>
            <a:xfrm>
              <a:off x="2704256" y="2840077"/>
              <a:ext cx="393564" cy="250808"/>
              <a:chOff x="1202719" y="2135856"/>
              <a:chExt cx="388248" cy="261509"/>
            </a:xfrm>
          </p:grpSpPr>
          <p:sp>
            <p:nvSpPr>
              <p:cNvPr id="9" name="Octagon 8">
                <a:extLst>
                  <a:ext uri="{FF2B5EF4-FFF2-40B4-BE49-F238E27FC236}">
                    <a16:creationId xmlns:a16="http://schemas.microsoft.com/office/drawing/2014/main" id="{748DC39C-59F6-4E6D-816C-CD51862DABA2}"/>
                  </a:ext>
                </a:extLst>
              </p:cNvPr>
              <p:cNvSpPr/>
              <p:nvPr/>
            </p:nvSpPr>
            <p:spPr>
              <a:xfrm>
                <a:off x="1257888" y="2135856"/>
                <a:ext cx="277911" cy="261509"/>
              </a:xfrm>
              <a:prstGeom prst="octagon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cross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3F45609-C7C0-48D3-8C6F-CA1E1953F85E}"/>
                  </a:ext>
                </a:extLst>
              </p:cNvPr>
              <p:cNvSpPr txBox="1"/>
              <p:nvPr/>
            </p:nvSpPr>
            <p:spPr>
              <a:xfrm>
                <a:off x="1202719" y="2166582"/>
                <a:ext cx="388248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STOP</a:t>
                </a:r>
              </a:p>
            </p:txBody>
          </p:sp>
        </p:grpSp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E2FB7FA7-214A-4A02-928D-B3305FCF05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74834" y="2747743"/>
              <a:ext cx="4982197" cy="1405513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490D2CB-DC78-4F7E-B143-71FB6464844D}"/>
                </a:ext>
              </a:extLst>
            </p:cNvPr>
            <p:cNvSpPr txBox="1"/>
            <p:nvPr/>
          </p:nvSpPr>
          <p:spPr>
            <a:xfrm>
              <a:off x="2575558" y="1485900"/>
              <a:ext cx="5177343" cy="343940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NDC: XXXXX-XXXX-XX			                                RX Only</a:t>
              </a:r>
            </a:p>
            <a:p>
              <a:pPr algn="ctr"/>
              <a:r>
                <a:rPr lang="en-US" sz="2400" b="1" dirty="0"/>
                <a:t>                          LYNAXIN</a:t>
              </a:r>
              <a:r>
                <a:rPr lang="en-US" sz="2400" dirty="0"/>
                <a:t>  </a:t>
              </a:r>
              <a:r>
                <a:rPr lang="en-US" sz="1600" dirty="0"/>
                <a:t>                               CII</a:t>
              </a:r>
              <a:r>
                <a:rPr lang="en-US" sz="2400" dirty="0"/>
                <a:t>                   </a:t>
              </a:r>
              <a:endParaRPr lang="en-US" sz="1600" dirty="0"/>
            </a:p>
            <a:p>
              <a:pPr algn="ctr"/>
              <a:r>
                <a:rPr lang="en-US" sz="1600" dirty="0"/>
                <a:t>tablets </a:t>
              </a:r>
            </a:p>
            <a:p>
              <a:pPr algn="ctr"/>
              <a:r>
                <a:rPr lang="en-US" sz="1400" dirty="0"/>
                <a:t>5 mg per tablet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/>
            </a:p>
            <a:p>
              <a:r>
                <a:rPr lang="en-US" sz="950" b="1" dirty="0">
                  <a:solidFill>
                    <a:srgbClr val="FF0000"/>
                  </a:solidFill>
                </a:rPr>
                <a:t>                WARNING:</a:t>
              </a:r>
              <a:r>
                <a:rPr lang="en-US" sz="800" b="1" dirty="0">
                  <a:solidFill>
                    <a:srgbClr val="FF0000"/>
                  </a:solidFill>
                </a:rPr>
                <a:t> </a:t>
              </a:r>
              <a:r>
                <a:rPr lang="en-US" sz="950" b="1" dirty="0"/>
                <a:t>TAKING TOO MUCH OF THIS MEDICINE CAN CAUSE DEATH. TAKE AS DIRECTED.</a:t>
              </a:r>
              <a:r>
                <a:rPr lang="en-US" sz="800" b="1" dirty="0"/>
                <a:t> </a:t>
              </a:r>
              <a:endParaRPr lang="en-US" sz="950" b="1" dirty="0"/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000" dirty="0"/>
                <a:t>This medicine can lead to addiction.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000" dirty="0"/>
                <a:t>Never give anyone else this medicine.  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000" dirty="0"/>
                <a:t>Store this medicine in a safe and secure place to help prevent poisoning in         children and theft.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000" dirty="0"/>
                <a:t>Dispose of unused medicine right away. (www.fda.gov/drugdisposal)</a:t>
              </a:r>
            </a:p>
            <a:p>
              <a:pPr lvl="1" algn="ctr"/>
              <a:endParaRPr lang="en-US" sz="800" dirty="0"/>
            </a:p>
            <a:p>
              <a:pPr lvl="1" algn="just"/>
              <a:r>
                <a:rPr lang="en-US" sz="1000" dirty="0"/>
                <a:t>               Read the enclosed Medication Guide for </a:t>
              </a:r>
              <a:r>
                <a:rPr lang="en-US" sz="1000"/>
                <a:t>additional information.</a:t>
              </a:r>
              <a:endParaRPr lang="en-US" sz="1000" dirty="0"/>
            </a:p>
            <a:p>
              <a:pPr lvl="1"/>
              <a:endParaRPr lang="en-US" sz="1000" dirty="0"/>
            </a:p>
            <a:p>
              <a:endParaRPr lang="en-US" sz="800" dirty="0"/>
            </a:p>
            <a:p>
              <a:r>
                <a:rPr lang="en-US" sz="1000" b="1" dirty="0"/>
                <a:t>Pharmacist</a:t>
              </a:r>
              <a:r>
                <a:rPr lang="en-US" sz="1000" dirty="0"/>
                <a:t>: Do not cover WARNING box with pharmacy label. </a:t>
              </a:r>
            </a:p>
            <a:p>
              <a:r>
                <a:rPr lang="en-US" sz="1000" dirty="0"/>
                <a:t>Dispense the enclosed Medication Guide to each patient.                                                                                      1 blister card containing 10 tablets                                                                          </a:t>
              </a:r>
              <a:r>
                <a:rPr lang="en-US" sz="1000" i="1" dirty="0"/>
                <a:t>            </a:t>
              </a:r>
              <a:r>
                <a:rPr lang="en-US" sz="1000" i="1" dirty="0" err="1"/>
                <a:t>OpioidPharma</a:t>
              </a:r>
              <a:r>
                <a:rPr lang="en-US" sz="1000" i="1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9192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Cameron</dc:creator>
  <cp:lastModifiedBy>Lehrfeld, Kimberly</cp:lastModifiedBy>
  <cp:revision>12</cp:revision>
  <dcterms:created xsi:type="dcterms:W3CDTF">2020-03-19T13:55:02Z</dcterms:created>
  <dcterms:modified xsi:type="dcterms:W3CDTF">2020-06-04T16:23:51Z</dcterms:modified>
</cp:coreProperties>
</file>