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sldIdLst>
    <p:sldId id="293" r:id="rId6"/>
    <p:sldId id="257" r:id="rId7"/>
    <p:sldId id="287" r:id="rId8"/>
    <p:sldId id="288" r:id="rId9"/>
    <p:sldId id="289" r:id="rId10"/>
    <p:sldId id="290" r:id="rId11"/>
    <p:sldId id="291" r:id="rId12"/>
    <p:sldId id="296" r:id="rId13"/>
  </p:sldIdLst>
  <p:sldSz cx="12192000" cy="6858000"/>
  <p:notesSz cx="6946900" cy="9220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25" autoAdjust="0"/>
    <p:restoredTop sz="94699" autoAdjust="0"/>
  </p:normalViewPr>
  <p:slideViewPr>
    <p:cSldViewPr snapToGrid="0">
      <p:cViewPr varScale="1">
        <p:scale>
          <a:sx n="66" d="100"/>
          <a:sy n="66" d="100"/>
        </p:scale>
        <p:origin x="80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9788179-A89A-4C91-956B-F1E48F5947EE}" type="datetimeFigureOut">
              <a:rPr lang="en-US" smtClean="0"/>
              <a:t>1/23/2018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EE980A-48B1-4101-9C2A-55C686E38B34}" type="slidenum">
              <a:rPr lang="en-US" smtClean="0"/>
              <a:t>‹#›</a:t>
            </a:fld>
            <a:endParaRPr 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584351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Date Placeholder 2"/>
          <p:cNvSpPr>
            <a:spLocks noGrp="1"/>
          </p:cNvSpPr>
          <p:nvPr>
            <p:ph type="dt" sz="half" idx="10"/>
          </p:nvPr>
        </p:nvSpPr>
        <p:spPr/>
        <p:txBody>
          <a:bodyPr/>
          <a:lstStyle/>
          <a:p>
            <a:fld id="{F9788179-A89A-4C91-956B-F1E48F5947EE}" type="datetimeFigureOut">
              <a:rPr lang="en-US" smtClean="0"/>
              <a:t>1/23/2018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7EE980A-48B1-4101-9C2A-55C686E38B34}" type="slidenum">
              <a:rPr lang="en-US" smtClean="0"/>
              <a:t>‹#›</a:t>
            </a:fld>
            <a:endParaRPr lang="en-US"/>
          </a:p>
        </p:txBody>
      </p:sp>
    </p:spTree>
    <p:extLst>
      <p:ext uri="{BB962C8B-B14F-4D97-AF65-F5344CB8AC3E}">
        <p14:creationId xmlns:p14="http://schemas.microsoft.com/office/powerpoint/2010/main" val="31140415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9788179-A89A-4C91-956B-F1E48F5947EE}" type="datetimeFigureOut">
              <a:rPr lang="en-US" smtClean="0"/>
              <a:t>1/23/2018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EE980A-48B1-4101-9C2A-55C686E38B34}" type="slidenum">
              <a:rPr lang="en-US" smtClean="0"/>
              <a:t>‹#›</a:t>
            </a:fld>
            <a:endParaRPr lang="en-US"/>
          </a:p>
        </p:txBody>
      </p:sp>
    </p:spTree>
    <p:extLst>
      <p:ext uri="{BB962C8B-B14F-4D97-AF65-F5344CB8AC3E}">
        <p14:creationId xmlns:p14="http://schemas.microsoft.com/office/powerpoint/2010/main" val="29790964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9788179-A89A-4C91-956B-F1E48F5947EE}" type="datetimeFigureOut">
              <a:rPr lang="en-US" smtClean="0"/>
              <a:t>1/23/2018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EE980A-48B1-4101-9C2A-55C686E38B34}" type="slidenum">
              <a:rPr lang="en-US" smtClean="0"/>
              <a:t>‹#›</a:t>
            </a:fld>
            <a:endParaRPr 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6415222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9788179-A89A-4C91-956B-F1E48F5947EE}" type="datetimeFigureOut">
              <a:rPr lang="en-US" smtClean="0"/>
              <a:t>1/23/2018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EE980A-48B1-4101-9C2A-55C686E38B34}" type="slidenum">
              <a:rPr lang="en-US" smtClean="0"/>
              <a:t>‹#›</a:t>
            </a:fld>
            <a:endParaRPr lang="en-US"/>
          </a:p>
        </p:txBody>
      </p:sp>
    </p:spTree>
    <p:extLst>
      <p:ext uri="{BB962C8B-B14F-4D97-AF65-F5344CB8AC3E}">
        <p14:creationId xmlns:p14="http://schemas.microsoft.com/office/powerpoint/2010/main" val="39562839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9788179-A89A-4C91-956B-F1E48F5947EE}" type="datetimeFigureOut">
              <a:rPr lang="en-US" smtClean="0"/>
              <a:t>1/23/2018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EE980A-48B1-4101-9C2A-55C686E38B34}" type="slidenum">
              <a:rPr lang="en-US" smtClean="0"/>
              <a:t>‹#›</a:t>
            </a:fld>
            <a:endParaRPr 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0405452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9788179-A89A-4C91-956B-F1E48F5947EE}" type="datetimeFigureOut">
              <a:rPr lang="en-US" smtClean="0"/>
              <a:t>1/23/2018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EE980A-48B1-4101-9C2A-55C686E38B34}" type="slidenum">
              <a:rPr lang="en-US" smtClean="0"/>
              <a:t>‹#›</a:t>
            </a:fld>
            <a:endParaRPr lang="en-US"/>
          </a:p>
        </p:txBody>
      </p:sp>
    </p:spTree>
    <p:extLst>
      <p:ext uri="{BB962C8B-B14F-4D97-AF65-F5344CB8AC3E}">
        <p14:creationId xmlns:p14="http://schemas.microsoft.com/office/powerpoint/2010/main" val="5816109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9788179-A89A-4C91-956B-F1E48F5947EE}" type="datetimeFigureOut">
              <a:rPr lang="en-US" smtClean="0"/>
              <a:t>1/23/2018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EE980A-48B1-4101-9C2A-55C686E38B34}" type="slidenum">
              <a:rPr lang="en-US" smtClean="0"/>
              <a:t>‹#›</a:t>
            </a:fld>
            <a:endParaRPr lang="en-US"/>
          </a:p>
        </p:txBody>
      </p:sp>
    </p:spTree>
    <p:extLst>
      <p:ext uri="{BB962C8B-B14F-4D97-AF65-F5344CB8AC3E}">
        <p14:creationId xmlns:p14="http://schemas.microsoft.com/office/powerpoint/2010/main" val="4472471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9788179-A89A-4C91-956B-F1E48F5947EE}" type="datetimeFigureOut">
              <a:rPr lang="en-US" smtClean="0"/>
              <a:t>1/23/2018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EE980A-48B1-4101-9C2A-55C686E38B34}" type="slidenum">
              <a:rPr lang="en-US" smtClean="0"/>
              <a:t>‹#›</a:t>
            </a:fld>
            <a:endParaRPr lang="en-US"/>
          </a:p>
        </p:txBody>
      </p:sp>
    </p:spTree>
    <p:extLst>
      <p:ext uri="{BB962C8B-B14F-4D97-AF65-F5344CB8AC3E}">
        <p14:creationId xmlns:p14="http://schemas.microsoft.com/office/powerpoint/2010/main" val="3184889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9788179-A89A-4C91-956B-F1E48F5947EE}" type="datetimeFigureOut">
              <a:rPr lang="en-US" smtClean="0"/>
              <a:t>1/23/2018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EE980A-48B1-4101-9C2A-55C686E38B34}" type="slidenum">
              <a:rPr lang="en-US" smtClean="0"/>
              <a:t>‹#›</a:t>
            </a:fld>
            <a:endParaRPr lang="en-US"/>
          </a:p>
        </p:txBody>
      </p:sp>
    </p:spTree>
    <p:extLst>
      <p:ext uri="{BB962C8B-B14F-4D97-AF65-F5344CB8AC3E}">
        <p14:creationId xmlns:p14="http://schemas.microsoft.com/office/powerpoint/2010/main" val="1874187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9788179-A89A-4C91-956B-F1E48F5947EE}" type="datetimeFigureOut">
              <a:rPr lang="en-US" smtClean="0"/>
              <a:t>1/23/2018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EE980A-48B1-4101-9C2A-55C686E38B34}" type="slidenum">
              <a:rPr lang="en-US" smtClean="0"/>
              <a:t>‹#›</a:t>
            </a:fld>
            <a:endParaRPr lang="en-US"/>
          </a:p>
        </p:txBody>
      </p:sp>
    </p:spTree>
    <p:extLst>
      <p:ext uri="{BB962C8B-B14F-4D97-AF65-F5344CB8AC3E}">
        <p14:creationId xmlns:p14="http://schemas.microsoft.com/office/powerpoint/2010/main" val="3490167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9788179-A89A-4C91-956B-F1E48F5947EE}" type="datetimeFigureOut">
              <a:rPr lang="en-US" smtClean="0"/>
              <a:t>1/23/2018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EE980A-48B1-4101-9C2A-55C686E38B34}" type="slidenum">
              <a:rPr lang="en-US" smtClean="0"/>
              <a:t>‹#›</a:t>
            </a:fld>
            <a:endParaRPr lang="en-US"/>
          </a:p>
        </p:txBody>
      </p:sp>
    </p:spTree>
    <p:extLst>
      <p:ext uri="{BB962C8B-B14F-4D97-AF65-F5344CB8AC3E}">
        <p14:creationId xmlns:p14="http://schemas.microsoft.com/office/powerpoint/2010/main" val="2764242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9788179-A89A-4C91-956B-F1E48F5947EE}" type="datetimeFigureOut">
              <a:rPr lang="en-US" smtClean="0"/>
              <a:t>1/23/2018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7EE980A-48B1-4101-9C2A-55C686E38B34}" type="slidenum">
              <a:rPr lang="en-US" smtClean="0"/>
              <a:t>‹#›</a:t>
            </a:fld>
            <a:endParaRPr lang="en-US"/>
          </a:p>
        </p:txBody>
      </p:sp>
    </p:spTree>
    <p:extLst>
      <p:ext uri="{BB962C8B-B14F-4D97-AF65-F5344CB8AC3E}">
        <p14:creationId xmlns:p14="http://schemas.microsoft.com/office/powerpoint/2010/main" val="35788496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9788179-A89A-4C91-956B-F1E48F5947EE}" type="datetimeFigureOut">
              <a:rPr lang="en-US" smtClean="0"/>
              <a:t>1/23/2018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7EE980A-48B1-4101-9C2A-55C686E38B34}" type="slidenum">
              <a:rPr lang="en-US" smtClean="0"/>
              <a:t>‹#›</a:t>
            </a:fld>
            <a:endParaRPr lang="en-US"/>
          </a:p>
        </p:txBody>
      </p:sp>
    </p:spTree>
    <p:extLst>
      <p:ext uri="{BB962C8B-B14F-4D97-AF65-F5344CB8AC3E}">
        <p14:creationId xmlns:p14="http://schemas.microsoft.com/office/powerpoint/2010/main" val="2206235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788179-A89A-4C91-956B-F1E48F5947EE}" type="datetimeFigureOut">
              <a:rPr lang="en-US" smtClean="0"/>
              <a:t>1/23/2018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7EE980A-48B1-4101-9C2A-55C686E38B34}" type="slidenum">
              <a:rPr lang="en-US" smtClean="0"/>
              <a:t>‹#›</a:t>
            </a:fld>
            <a:endParaRPr lang="en-US"/>
          </a:p>
        </p:txBody>
      </p:sp>
    </p:spTree>
    <p:extLst>
      <p:ext uri="{BB962C8B-B14F-4D97-AF65-F5344CB8AC3E}">
        <p14:creationId xmlns:p14="http://schemas.microsoft.com/office/powerpoint/2010/main" val="1672778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F9788179-A89A-4C91-956B-F1E48F5947EE}" type="datetimeFigureOut">
              <a:rPr lang="en-US" smtClean="0"/>
              <a:t>1/23/2018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EE980A-48B1-4101-9C2A-55C686E38B34}" type="slidenum">
              <a:rPr lang="en-US" smtClean="0"/>
              <a:t>‹#›</a:t>
            </a:fld>
            <a:endParaRPr lang="en-US"/>
          </a:p>
        </p:txBody>
      </p:sp>
    </p:spTree>
    <p:extLst>
      <p:ext uri="{BB962C8B-B14F-4D97-AF65-F5344CB8AC3E}">
        <p14:creationId xmlns:p14="http://schemas.microsoft.com/office/powerpoint/2010/main" val="23841376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F9788179-A89A-4C91-956B-F1E48F5947EE}" type="datetimeFigureOut">
              <a:rPr lang="en-US" smtClean="0"/>
              <a:t>1/23/2018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EE980A-48B1-4101-9C2A-55C686E38B34}" type="slidenum">
              <a:rPr lang="en-US" smtClean="0"/>
              <a:t>‹#›</a:t>
            </a:fld>
            <a:endParaRPr lang="en-US"/>
          </a:p>
        </p:txBody>
      </p:sp>
    </p:spTree>
    <p:extLst>
      <p:ext uri="{BB962C8B-B14F-4D97-AF65-F5344CB8AC3E}">
        <p14:creationId xmlns:p14="http://schemas.microsoft.com/office/powerpoint/2010/main" val="13959758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F9788179-A89A-4C91-956B-F1E48F5947EE}" type="datetimeFigureOut">
              <a:rPr lang="en-US" smtClean="0"/>
              <a:t>1/23/2018</a:t>
            </a:fld>
            <a:endParaRPr lang="en-US"/>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47EE980A-48B1-4101-9C2A-55C686E38B34}" type="slidenum">
              <a:rPr lang="en-US" smtClean="0"/>
              <a:t>‹#›</a:t>
            </a:fld>
            <a:endParaRPr lang="en-US"/>
          </a:p>
        </p:txBody>
      </p:sp>
    </p:spTree>
    <p:extLst>
      <p:ext uri="{BB962C8B-B14F-4D97-AF65-F5344CB8AC3E}">
        <p14:creationId xmlns:p14="http://schemas.microsoft.com/office/powerpoint/2010/main" val="191050020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1652-0030</a:t>
            </a:r>
            <a:endParaRPr lang="en-US" dirty="0"/>
          </a:p>
        </p:txBody>
      </p:sp>
      <p:sp>
        <p:nvSpPr>
          <p:cNvPr id="3" name="Subtitle 2"/>
          <p:cNvSpPr>
            <a:spLocks noGrp="1"/>
          </p:cNvSpPr>
          <p:nvPr>
            <p:ph type="subTitle" idx="1"/>
          </p:nvPr>
        </p:nvSpPr>
        <p:spPr/>
        <p:txBody>
          <a:bodyPr/>
          <a:lstStyle/>
          <a:p>
            <a:r>
              <a:rPr lang="en-US" b="1" dirty="0" smtClean="0"/>
              <a:t>Complaint Form: Civil </a:t>
            </a:r>
            <a:r>
              <a:rPr lang="en-US" b="1" dirty="0"/>
              <a:t>Rights and/or Civil </a:t>
            </a:r>
            <a:r>
              <a:rPr lang="en-US" b="1" dirty="0" smtClean="0"/>
              <a:t>Liberties</a:t>
            </a:r>
            <a:endParaRPr lang="en-US" dirty="0"/>
          </a:p>
        </p:txBody>
      </p:sp>
    </p:spTree>
    <p:extLst>
      <p:ext uri="{BB962C8B-B14F-4D97-AF65-F5344CB8AC3E}">
        <p14:creationId xmlns:p14="http://schemas.microsoft.com/office/powerpoint/2010/main" val="3300507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srcRect l="10266" t="7008" r="10563" b="4529"/>
          <a:stretch/>
        </p:blipFill>
        <p:spPr>
          <a:xfrm>
            <a:off x="1427582" y="244347"/>
            <a:ext cx="8976049" cy="6268421"/>
          </a:xfrm>
          <a:prstGeom prst="rect">
            <a:avLst/>
          </a:prstGeom>
        </p:spPr>
      </p:pic>
    </p:spTree>
    <p:extLst>
      <p:ext uri="{BB962C8B-B14F-4D97-AF65-F5344CB8AC3E}">
        <p14:creationId xmlns:p14="http://schemas.microsoft.com/office/powerpoint/2010/main" val="22967601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r="11419"/>
          <a:stretch/>
        </p:blipFill>
        <p:spPr>
          <a:xfrm>
            <a:off x="1119673" y="344837"/>
            <a:ext cx="9545217" cy="6261236"/>
          </a:xfrm>
          <a:prstGeom prst="rect">
            <a:avLst/>
          </a:prstGeom>
        </p:spPr>
      </p:pic>
    </p:spTree>
    <p:extLst>
      <p:ext uri="{BB962C8B-B14F-4D97-AF65-F5344CB8AC3E}">
        <p14:creationId xmlns:p14="http://schemas.microsoft.com/office/powerpoint/2010/main" val="25023038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l="10962" t="7676" r="12284" b="13837"/>
          <a:stretch/>
        </p:blipFill>
        <p:spPr>
          <a:xfrm>
            <a:off x="1150267" y="432463"/>
            <a:ext cx="9255969" cy="5915608"/>
          </a:xfrm>
          <a:prstGeom prst="rect">
            <a:avLst/>
          </a:prstGeom>
        </p:spPr>
      </p:pic>
    </p:spTree>
    <p:extLst>
      <p:ext uri="{BB962C8B-B14F-4D97-AF65-F5344CB8AC3E}">
        <p14:creationId xmlns:p14="http://schemas.microsoft.com/office/powerpoint/2010/main" val="7506540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l="11038" t="7485" r="13365" b="15002"/>
          <a:stretch/>
        </p:blipFill>
        <p:spPr>
          <a:xfrm>
            <a:off x="1244008" y="222845"/>
            <a:ext cx="9771321" cy="6156690"/>
          </a:xfrm>
          <a:prstGeom prst="rect">
            <a:avLst/>
          </a:prstGeom>
        </p:spPr>
      </p:pic>
    </p:spTree>
    <p:extLst>
      <p:ext uri="{BB962C8B-B14F-4D97-AF65-F5344CB8AC3E}">
        <p14:creationId xmlns:p14="http://schemas.microsoft.com/office/powerpoint/2010/main" val="7852696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l="11310" t="6966" r="11776" b="3639"/>
          <a:stretch/>
        </p:blipFill>
        <p:spPr>
          <a:xfrm>
            <a:off x="1552354" y="180752"/>
            <a:ext cx="9016409" cy="6549657"/>
          </a:xfrm>
          <a:prstGeom prst="rect">
            <a:avLst/>
          </a:prstGeom>
        </p:spPr>
      </p:pic>
    </p:spTree>
    <p:extLst>
      <p:ext uri="{BB962C8B-B14F-4D97-AF65-F5344CB8AC3E}">
        <p14:creationId xmlns:p14="http://schemas.microsoft.com/office/powerpoint/2010/main" val="37280822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l="11488" t="16618" r="15141" b="3369"/>
          <a:stretch/>
        </p:blipFill>
        <p:spPr>
          <a:xfrm>
            <a:off x="1226766" y="393404"/>
            <a:ext cx="9256936" cy="6309332"/>
          </a:xfrm>
          <a:prstGeom prst="rect">
            <a:avLst/>
          </a:prstGeom>
        </p:spPr>
      </p:pic>
    </p:spTree>
    <p:extLst>
      <p:ext uri="{BB962C8B-B14F-4D97-AF65-F5344CB8AC3E}">
        <p14:creationId xmlns:p14="http://schemas.microsoft.com/office/powerpoint/2010/main" val="13473723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Privacy Act &amp; Paperwork Reduction Act Statements</a:t>
            </a:r>
            <a:endParaRPr lang="en-US" dirty="0"/>
          </a:p>
        </p:txBody>
      </p:sp>
      <p:sp>
        <p:nvSpPr>
          <p:cNvPr id="3" name="Content Placeholder 2"/>
          <p:cNvSpPr>
            <a:spLocks noGrp="1"/>
          </p:cNvSpPr>
          <p:nvPr>
            <p:ph sz="half" idx="1"/>
          </p:nvPr>
        </p:nvSpPr>
        <p:spPr/>
        <p:txBody>
          <a:bodyPr>
            <a:normAutofit fontScale="55000" lnSpcReduction="20000"/>
          </a:bodyPr>
          <a:lstStyle/>
          <a:p>
            <a:pPr marL="0" indent="0">
              <a:buNone/>
            </a:pPr>
            <a:r>
              <a:rPr lang="en-US" b="1" dirty="0" smtClean="0"/>
              <a:t>Privacy Act Statement</a:t>
            </a:r>
            <a:r>
              <a:rPr lang="en-US" dirty="0" smtClean="0"/>
              <a:t>:</a:t>
            </a:r>
          </a:p>
          <a:p>
            <a:pPr marL="457200" lvl="1">
              <a:lnSpc>
                <a:spcPct val="120000"/>
              </a:lnSpc>
            </a:pPr>
            <a:r>
              <a:rPr lang="en-US" sz="2300" dirty="0"/>
              <a:t>AUTHORITY: 49 USC § 114(f)(15). PRINCIPAL PURPOSE(S): This information will </a:t>
            </a:r>
            <a:r>
              <a:rPr lang="en-US" sz="2300" dirty="0" smtClean="0"/>
              <a:t>be used </a:t>
            </a:r>
            <a:r>
              <a:rPr lang="en-US" sz="2300" dirty="0"/>
              <a:t>to manage and respond to traveler inquiries or complaints. ROUTINE USE(S</a:t>
            </a:r>
            <a:r>
              <a:rPr lang="en-US" sz="2300" dirty="0" smtClean="0"/>
              <a:t>): This </a:t>
            </a:r>
            <a:r>
              <a:rPr lang="en-US" sz="2300" dirty="0"/>
              <a:t>information may be shared in accordance with the Privacy Act of 1974, 5 USC </a:t>
            </a:r>
            <a:r>
              <a:rPr lang="en-US" sz="2300" dirty="0" smtClean="0"/>
              <a:t>§ 552(a</a:t>
            </a:r>
            <a:r>
              <a:rPr lang="en-US" sz="2300" dirty="0"/>
              <a:t>), for routine uses identified in the TSA system of records, </a:t>
            </a:r>
            <a:r>
              <a:rPr lang="en-US" sz="2300" dirty="0" smtClean="0"/>
              <a:t>DHS/TSA-006 Correspondence </a:t>
            </a:r>
            <a:r>
              <a:rPr lang="en-US" sz="2300" dirty="0"/>
              <a:t>and Matters Tracking Records, or as further described in </a:t>
            </a:r>
            <a:r>
              <a:rPr lang="en-US" sz="2300" dirty="0" smtClean="0"/>
              <a:t>the Privacy </a:t>
            </a:r>
            <a:r>
              <a:rPr lang="en-US" sz="2300" dirty="0"/>
              <a:t>Impact Assessment DHS/TSA/PIA-046 TSA Contact Center, and </a:t>
            </a:r>
            <a:r>
              <a:rPr lang="en-US" sz="2300" dirty="0" smtClean="0"/>
              <a:t>subsequent updates</a:t>
            </a:r>
            <a:r>
              <a:rPr lang="en-US" sz="2300" dirty="0"/>
              <a:t>, available at www.dhs.gov/privacy. DISCLOSURE: Furnishing </a:t>
            </a:r>
            <a:r>
              <a:rPr lang="en-US" sz="2300" dirty="0" smtClean="0"/>
              <a:t>this information </a:t>
            </a:r>
            <a:r>
              <a:rPr lang="en-US" sz="2300" dirty="0"/>
              <a:t>is voluntary; however, failure to provide the requested information </a:t>
            </a:r>
            <a:r>
              <a:rPr lang="en-US" sz="2300" dirty="0" smtClean="0"/>
              <a:t>may prevent </a:t>
            </a:r>
            <a:r>
              <a:rPr lang="en-US" sz="2300" dirty="0"/>
              <a:t>TSA from being able to respond to a traveler’s inquiry or complaint.</a:t>
            </a:r>
          </a:p>
        </p:txBody>
      </p:sp>
      <p:sp>
        <p:nvSpPr>
          <p:cNvPr id="4" name="Content Placeholder 3"/>
          <p:cNvSpPr>
            <a:spLocks noGrp="1"/>
          </p:cNvSpPr>
          <p:nvPr>
            <p:ph sz="half" idx="2"/>
          </p:nvPr>
        </p:nvSpPr>
        <p:spPr/>
        <p:txBody>
          <a:bodyPr>
            <a:normAutofit fontScale="55000" lnSpcReduction="20000"/>
          </a:bodyPr>
          <a:lstStyle/>
          <a:p>
            <a:pPr marL="0" indent="0">
              <a:buNone/>
            </a:pPr>
            <a:r>
              <a:rPr lang="en-US" b="1" dirty="0" smtClean="0"/>
              <a:t>Paperwork Reduction Act Statement</a:t>
            </a:r>
            <a:r>
              <a:rPr lang="en-US" dirty="0" smtClean="0"/>
              <a:t>:</a:t>
            </a:r>
          </a:p>
          <a:p>
            <a:pPr marL="457200">
              <a:lnSpc>
                <a:spcPct val="120000"/>
              </a:lnSpc>
              <a:spcBef>
                <a:spcPts val="500"/>
              </a:spcBef>
            </a:pPr>
            <a:r>
              <a:rPr lang="en-US" sz="2300" dirty="0"/>
              <a:t>TSA will use the information to improve customer service and may share it with airport operators for this purpose</a:t>
            </a:r>
            <a:r>
              <a:rPr lang="en-US" sz="2300" dirty="0" smtClean="0"/>
              <a:t>. </a:t>
            </a:r>
            <a:r>
              <a:rPr lang="en-US" sz="2300" dirty="0" smtClean="0">
                <a:solidFill>
                  <a:srgbClr val="000000"/>
                </a:solidFill>
              </a:rPr>
              <a:t>This </a:t>
            </a:r>
            <a:r>
              <a:rPr lang="en-US" sz="2300" dirty="0">
                <a:solidFill>
                  <a:srgbClr val="000000"/>
                </a:solidFill>
              </a:rPr>
              <a:t>is a voluntary collection. It is estimated that the total annual burden per response associated to this collection is </a:t>
            </a:r>
            <a:r>
              <a:rPr lang="en-US" sz="2300">
                <a:solidFill>
                  <a:srgbClr val="000000"/>
                </a:solidFill>
              </a:rPr>
              <a:t>approximately </a:t>
            </a:r>
            <a:r>
              <a:rPr lang="en-US" sz="2300" smtClean="0">
                <a:solidFill>
                  <a:srgbClr val="000000"/>
                </a:solidFill>
              </a:rPr>
              <a:t>10 </a:t>
            </a:r>
            <a:r>
              <a:rPr lang="en-US" sz="2300" dirty="0">
                <a:solidFill>
                  <a:srgbClr val="000000"/>
                </a:solidFill>
              </a:rPr>
              <a:t>minutes. An agency may not conduct or sponsor, and a person is not required to respond to a collection of information, unless it displays a valid OMB control number. The control number assigned to this collection is OMB-1652-0030, which expires 4/30/2018. Send comments regarding this burden estimate or any other aspect of this collection of information including suggestions for reducing this burden to TSA PRA Officer, 601 S. 12th Street, Arlington, VA 20598-6011. ATTN: PRA 1652-0030. </a:t>
            </a:r>
            <a:endParaRPr lang="en-US" sz="2300" dirty="0"/>
          </a:p>
          <a:p>
            <a:endParaRPr lang="en-US" dirty="0" smtClean="0"/>
          </a:p>
          <a:p>
            <a:endParaRPr lang="en-US" dirty="0"/>
          </a:p>
        </p:txBody>
      </p:sp>
    </p:spTree>
    <p:extLst>
      <p:ext uri="{BB962C8B-B14F-4D97-AF65-F5344CB8AC3E}">
        <p14:creationId xmlns:p14="http://schemas.microsoft.com/office/powerpoint/2010/main" val="1565594450"/>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35A70512BCE3449A79538DB640DE740" ma:contentTypeVersion="16" ma:contentTypeDescription="Create a new document." ma:contentTypeScope="" ma:versionID="f0c1dbfafdca304bcb795c5a8f8ab574">
  <xsd:schema xmlns:xsd="http://www.w3.org/2001/XMLSchema" xmlns:xs="http://www.w3.org/2001/XMLSchema" xmlns:p="http://schemas.microsoft.com/office/2006/metadata/properties" xmlns:ns2="76584226-8572-45e2-8209-0c2fe0c33b0f" xmlns:ns3="dcc26ded-df53-40e4-b0ec-50f0378640d6" targetNamespace="http://schemas.microsoft.com/office/2006/metadata/properties" ma:root="true" ma:fieldsID="a84f0824ab0a143db3dc8f02fca2f8fa" ns2:_="" ns3:_="">
    <xsd:import namespace="76584226-8572-45e2-8209-0c2fe0c33b0f"/>
    <xsd:import namespace="dcc26ded-df53-40e4-b0ec-50f0378640d6"/>
    <xsd:element name="properties">
      <xsd:complexType>
        <xsd:sequence>
          <xsd:element name="documentManagement">
            <xsd:complexType>
              <xsd:all>
                <xsd:element ref="ns2:Renewal_x0020_Year" minOccurs="0"/>
                <xsd:element ref="ns2:Type_x0020_of_x0020_Request" minOccurs="0"/>
                <xsd:element ref="ns2:Supplementary_x0020_Document" minOccurs="0"/>
                <xsd:element ref="ns2:Day_x0020_Notice" minOccurs="0"/>
                <xsd:element ref="ns2:Reviewer_x0020_comment" minOccurs="0"/>
                <xsd:element ref="ns2:Program_x0020_Office" minOccurs="0"/>
                <xsd:element ref="ns2:Legacy"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6584226-8572-45e2-8209-0c2fe0c33b0f" elementFormDefault="qualified">
    <xsd:import namespace="http://schemas.microsoft.com/office/2006/documentManagement/types"/>
    <xsd:import namespace="http://schemas.microsoft.com/office/infopath/2007/PartnerControls"/>
    <xsd:element name="Renewal_x0020_Year" ma:index="1" nillable="true" ma:displayName="Collection Year" ma:default="N/A" ma:format="Dropdown" ma:internalName="Renewal_x0020_Year" ma:readOnly="false">
      <xsd:simpleType>
        <xsd:restriction base="dms:Choice">
          <xsd:enumeration value="FY15"/>
          <xsd:enumeration value="FY16"/>
          <xsd:enumeration value="FY17"/>
          <xsd:enumeration value="FY18"/>
          <xsd:enumeration value="N/A"/>
        </xsd:restriction>
      </xsd:simpleType>
    </xsd:element>
    <xsd:element name="Type_x0020_of_x0020_Request" ma:index="2" nillable="true" ma:displayName="Type of Request" ma:default="N/A" ma:format="Dropdown" ma:internalName="Type_x0020_of_x0020_Request" ma:readOnly="false">
      <xsd:simpleType>
        <xsd:restriction base="dms:Choice">
          <xsd:enumeration value="New"/>
          <xsd:enumeration value="Change"/>
          <xsd:enumeration value="Generic"/>
          <xsd:enumeration value="Extension"/>
          <xsd:enumeration value="Revision"/>
          <xsd:enumeration value="N/A"/>
        </xsd:restriction>
      </xsd:simpleType>
    </xsd:element>
    <xsd:element name="Supplementary_x0020_Document" ma:index="3" nillable="true" ma:displayName="Type of Document" ma:default="N/A" ma:format="Dropdown" ma:internalName="Supplementary_x0020_Document" ma:readOnly="false">
      <xsd:simpleType>
        <xsd:restriction base="dms:Choice">
          <xsd:enumeration value="Notice"/>
          <xsd:enumeration value="Supporting Statement"/>
          <xsd:enumeration value="Supplementary Documents"/>
          <xsd:enumeration value="Instructions"/>
          <xsd:enumeration value="Screenshot"/>
          <xsd:enumeration value="Generic Application"/>
          <xsd:enumeration value="Survey"/>
          <xsd:enumeration value="Federal Register Publication"/>
          <xsd:enumeration value="Comment"/>
          <xsd:enumeration value="N/A"/>
          <xsd:enumeration value="Other"/>
          <xsd:enumeration value="Instrument"/>
          <xsd:enumeration value="Instructions"/>
          <xsd:enumeration value="OMB NOA"/>
          <xsd:enumeration value="83C"/>
        </xsd:restriction>
      </xsd:simpleType>
    </xsd:element>
    <xsd:element name="Day_x0020_Notice" ma:index="4" nillable="true" ma:displayName="Day Notice" ma:default="N/A" ma:format="Dropdown" ma:internalName="Day_x0020_Notice" ma:readOnly="false">
      <xsd:simpleType>
        <xsd:restriction base="dms:Choice">
          <xsd:enumeration value="60 Day"/>
          <xsd:enumeration value="30 Day"/>
          <xsd:enumeration value="N/A"/>
        </xsd:restriction>
      </xsd:simpleType>
    </xsd:element>
    <xsd:element name="Reviewer_x0020_comment" ma:index="5" nillable="true" ma:displayName="Reviewer comment" ma:internalName="Reviewer_x0020_comment" ma:readOnly="false">
      <xsd:simpleType>
        <xsd:restriction base="dms:Text">
          <xsd:maxLength value="255"/>
        </xsd:restriction>
      </xsd:simpleType>
    </xsd:element>
    <xsd:element name="Program_x0020_Office" ma:index="6" nillable="true" ma:displayName="Program Office" ma:default="N/A" ma:format="Dropdown" ma:internalName="Program_x0020_Office" ma:readOnly="false">
      <xsd:simpleType>
        <xsd:union memberTypes="dms:Text">
          <xsd:simpleType>
            <xsd:restriction base="dms:Choice">
              <xsd:enumeration value="N/A"/>
              <xsd:enumeration value="OIA"/>
              <xsd:enumeration value="OSPIE"/>
              <xsd:enumeration value="OSO"/>
              <xsd:enumeration value="OLE/FAMS"/>
              <xsd:enumeration value="OIT"/>
              <xsd:enumeration value="OFO"/>
              <xsd:enumeration value="OHC"/>
            </xsd:restriction>
          </xsd:simpleType>
        </xsd:union>
      </xsd:simpleType>
    </xsd:element>
    <xsd:element name="Legacy" ma:index="7" nillable="true" ma:displayName="Other Action" ma:default="N/A" ma:format="Dropdown" ma:internalName="Legacy" ma:readOnly="false">
      <xsd:simpleType>
        <xsd:restriction base="dms:Choice">
          <xsd:enumeration value="Legacy"/>
          <xsd:enumeration value="ROCIS"/>
          <xsd:enumeration value="DHS Privacy"/>
          <xsd:enumeration value="N/A"/>
        </xsd:restriction>
      </xsd:simpleType>
    </xsd:element>
  </xsd:schema>
  <xsd:schema xmlns:xsd="http://www.w3.org/2001/XMLSchema" xmlns:xs="http://www.w3.org/2001/XMLSchema" xmlns:dms="http://schemas.microsoft.com/office/2006/documentManagement/types" xmlns:pc="http://schemas.microsoft.com/office/infopath/2007/PartnerControls" targetNamespace="dcc26ded-df53-40e4-b0ec-50f0378640d6" elementFormDefault="qualified">
    <xsd:import namespace="http://schemas.microsoft.com/office/2006/documentManagement/types"/>
    <xsd:import namespace="http://schemas.microsoft.com/office/infopath/2007/PartnerControls"/>
    <xsd:element name="_dlc_DocId" ma:index="11" nillable="true" ma:displayName="Document ID Value" ma:description="The value of the document ID assigned to this item." ma:internalName="_dlc_DocId" ma:readOnly="true">
      <xsd:simpleType>
        <xsd:restriction base="dms:Text"/>
      </xsd:simpleType>
    </xsd:element>
    <xsd:element name="_dlc_DocIdUrl" ma:index="1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3"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4" ma:displayName="Content Type"/>
        <xsd:element ref="dc:title" minOccurs="0" maxOccurs="1" ma:index="8" ma:displayName="Project"/>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Supplementary_x0020_Document xmlns="76584226-8572-45e2-8209-0c2fe0c33b0f">Screenshot</Supplementary_x0020_Document>
    <Day_x0020_Notice xmlns="76584226-8572-45e2-8209-0c2fe0c33b0f">N/A</Day_x0020_Notice>
    <Legacy xmlns="76584226-8572-45e2-8209-0c2fe0c33b0f">ROCIS</Legacy>
    <Type_x0020_of_x0020_Request xmlns="76584226-8572-45e2-8209-0c2fe0c33b0f">Revision</Type_x0020_of_x0020_Request>
    <Reviewer_x0020_comment xmlns="76584226-8572-45e2-8209-0c2fe0c33b0f">Privacy Act Statement updated as of 1/23/2018</Reviewer_x0020_comment>
    <Program_x0020_Office xmlns="76584226-8572-45e2-8209-0c2fe0c33b0f">OCRL/OTE</Program_x0020_Office>
    <Renewal_x0020_Year xmlns="76584226-8572-45e2-8209-0c2fe0c33b0f">FY18</Renewal_x0020_Year>
    <_dlc_DocId xmlns="dcc26ded-df53-40e4-b0ec-50f0378640d6">2MNXFYDWMX7Y-370726045-3322</_dlc_DocId>
    <_dlc_DocIdUrl xmlns="dcc26ded-df53-40e4-b0ec-50f0378640d6">
      <Url>https://office.ishare.tsa.dhs.gov/sites/oit/bmo/pra/_layouts/15/DocIdRedir.aspx?ID=2MNXFYDWMX7Y-370726045-3322</Url>
      <Description>2MNXFYDWMX7Y-370726045-3322</Description>
    </_dlc_DocIdUrl>
  </documentManagement>
</p:properties>
</file>

<file path=customXml/itemProps1.xml><?xml version="1.0" encoding="utf-8"?>
<ds:datastoreItem xmlns:ds="http://schemas.openxmlformats.org/officeDocument/2006/customXml" ds:itemID="{7D591B38-5AAF-47C2-A25F-7C699232D3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6584226-8572-45e2-8209-0c2fe0c33b0f"/>
    <ds:schemaRef ds:uri="dcc26ded-df53-40e4-b0ec-50f0378640d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2F4CF9F-CA22-45E7-983E-F8415319B1CD}">
  <ds:schemaRefs>
    <ds:schemaRef ds:uri="http://schemas.microsoft.com/sharepoint/events"/>
  </ds:schemaRefs>
</ds:datastoreItem>
</file>

<file path=customXml/itemProps3.xml><?xml version="1.0" encoding="utf-8"?>
<ds:datastoreItem xmlns:ds="http://schemas.openxmlformats.org/officeDocument/2006/customXml" ds:itemID="{636D9987-228E-47F2-BDB4-426C27F3EC50}">
  <ds:schemaRefs>
    <ds:schemaRef ds:uri="http://schemas.microsoft.com/sharepoint/v3/contenttype/forms"/>
  </ds:schemaRefs>
</ds:datastoreItem>
</file>

<file path=customXml/itemProps4.xml><?xml version="1.0" encoding="utf-8"?>
<ds:datastoreItem xmlns:ds="http://schemas.openxmlformats.org/officeDocument/2006/customXml" ds:itemID="{030FE83A-CFBB-42AB-8D45-470057769ECE}">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76584226-8572-45e2-8209-0c2fe0c33b0f"/>
    <ds:schemaRef ds:uri="http://purl.org/dc/terms/"/>
    <ds:schemaRef ds:uri="http://schemas.openxmlformats.org/package/2006/metadata/core-properties"/>
    <ds:schemaRef ds:uri="dcc26ded-df53-40e4-b0ec-50f0378640d6"/>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Slice</Template>
  <TotalTime>1103</TotalTime>
  <Words>277</Words>
  <Application>Microsoft Office PowerPoint</Application>
  <PresentationFormat>Widescreen</PresentationFormat>
  <Paragraphs>7</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Century Gothic</vt:lpstr>
      <vt:lpstr>Wingdings 3</vt:lpstr>
      <vt:lpstr>Slice</vt:lpstr>
      <vt:lpstr>1652-0030</vt:lpstr>
      <vt:lpstr>PowerPoint Presentation</vt:lpstr>
      <vt:lpstr>PowerPoint Presentation</vt:lpstr>
      <vt:lpstr>PowerPoint Presentation</vt:lpstr>
      <vt:lpstr>PowerPoint Presentation</vt:lpstr>
      <vt:lpstr>PowerPoint Presentation</vt:lpstr>
      <vt:lpstr>PowerPoint Presentation</vt:lpstr>
      <vt:lpstr>Privacy Act &amp; Paperwork Reduction Act Statements</vt:lpstr>
    </vt:vector>
  </TitlesOfParts>
  <Company>Transportation Security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Rosales, John (CTR)</dc:creator>
  <cp:lastModifiedBy>Christina A. Walsh</cp:lastModifiedBy>
  <cp:revision>78</cp:revision>
  <cp:lastPrinted>2017-06-08T14:36:17Z</cp:lastPrinted>
  <dcterms:created xsi:type="dcterms:W3CDTF">2017-06-02T18:10:36Z</dcterms:created>
  <dcterms:modified xsi:type="dcterms:W3CDTF">2018-01-23T18:46:19Z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0x010100435A70512BCE3449A79538DB640DE740</vt:lpwstr>
  </property>
  <property fmtid="{D5CDD505-2E9C-101B-9397-08002B2CF9AE}" pid="3" name="_dlc_DocIdItemGuid">
    <vt:lpwstr>7fff2984-2919-4a5d-97d6-709d7fb6825b</vt:lpwstr>
  </property>
</Properties>
</file>