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ka Laster" initials="M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5" d="100"/>
          <a:sy n="85" d="100"/>
        </p:scale>
        <p:origin x="-2388" y="-7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0A6667-89BD-4969-8B4D-FD7FDEA9572D}" type="datetimeFigureOut">
              <a:rPr lang="en-US" smtClean="0"/>
              <a:t>12/27/2016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1740564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0A6667-89BD-4969-8B4D-FD7FDEA9572D}" type="datetimeFigureOut">
              <a:rPr lang="en-US" smtClean="0"/>
              <a:t>12/27/2016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1374331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0A6667-89BD-4969-8B4D-FD7FDEA9572D}" type="datetimeFigureOut">
              <a:rPr lang="en-US" smtClean="0"/>
              <a:t>12/27/2016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3670650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0A6667-89BD-4969-8B4D-FD7FDEA9572D}" type="datetimeFigureOut">
              <a:rPr lang="en-US" smtClean="0"/>
              <a:t>12/27/2016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3666859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0A6667-89BD-4969-8B4D-FD7FDEA9572D}" type="datetimeFigureOut">
              <a:rPr lang="en-US" smtClean="0"/>
              <a:t>12/27/2016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68292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0A6667-89BD-4969-8B4D-FD7FDEA9572D}" type="datetimeFigureOut">
              <a:rPr lang="en-US" smtClean="0"/>
              <a:t>12/27/2016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291143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0A6667-89BD-4969-8B4D-FD7FDEA9572D}" type="datetimeFigureOut">
              <a:rPr lang="en-US" smtClean="0"/>
              <a:t>12/27/2016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18102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0A6667-89BD-4969-8B4D-FD7FDEA9572D}" type="datetimeFigureOut">
              <a:rPr lang="en-US" smtClean="0"/>
              <a:t>12/27/2016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328942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0A6667-89BD-4969-8B4D-FD7FDEA9572D}" type="datetimeFigureOut">
              <a:rPr lang="en-US" smtClean="0"/>
              <a:t>12/27/2016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281948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0A6667-89BD-4969-8B4D-FD7FDEA9572D}" type="datetimeFigureOut">
              <a:rPr lang="en-US" smtClean="0"/>
              <a:t>12/27/2016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1208599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0A6667-89BD-4969-8B4D-FD7FDEA9572D}" type="datetimeFigureOut">
              <a:rPr lang="en-US" smtClean="0"/>
              <a:t>12/27/2016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EB7D01-78DA-4589-BBA3-59C453A83411}" type="slidenum">
              <a:rPr lang="en-US" smtClean="0"/>
              <a:t>‹#›</a:t>
            </a:fld>
            <a:endParaRPr lang="en-US"/>
          </a:p>
        </p:txBody>
      </p:sp>
    </p:spTree>
    <p:extLst>
      <p:ext uri="{BB962C8B-B14F-4D97-AF65-F5344CB8AC3E}">
        <p14:creationId xmlns:p14="http://schemas.microsoft.com/office/powerpoint/2010/main" val="2139002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70A6667-89BD-4969-8B4D-FD7FDEA9572D}" type="datetimeFigureOut">
              <a:rPr lang="en-US" smtClean="0"/>
              <a:t>12/27/2016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2EB7D01-78DA-4589-BBA3-59C453A83411}" type="slidenum">
              <a:rPr lang="en-US" smtClean="0"/>
              <a:t>‹#›</a:t>
            </a:fld>
            <a:endParaRPr lang="en-US"/>
          </a:p>
        </p:txBody>
      </p:sp>
    </p:spTree>
    <p:extLst>
      <p:ext uri="{BB962C8B-B14F-4D97-AF65-F5344CB8AC3E}">
        <p14:creationId xmlns:p14="http://schemas.microsoft.com/office/powerpoint/2010/main" val="3377135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oed.alumni.info@noaa.gov"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790183" y="1342"/>
            <a:ext cx="3160481" cy="369332"/>
          </a:xfrm>
          <a:prstGeom prst="rect">
            <a:avLst/>
          </a:prstGeom>
          <a:noFill/>
        </p:spPr>
        <p:txBody>
          <a:bodyPr wrap="none" rtlCol="0">
            <a:spAutoFit/>
          </a:bodyPr>
          <a:lstStyle/>
          <a:p>
            <a:r>
              <a:rPr lang="en-US" b="1" dirty="0" smtClean="0"/>
              <a:t>Voluntary Alumni Update Form</a:t>
            </a:r>
            <a:endParaRPr lang="en-US" b="1"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2626" t="10316" r="18252" b="12388"/>
          <a:stretch/>
        </p:blipFill>
        <p:spPr bwMode="auto">
          <a:xfrm>
            <a:off x="0" y="370674"/>
            <a:ext cx="6858000" cy="762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9677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2005" y="196836"/>
            <a:ext cx="1319913" cy="338554"/>
          </a:xfrm>
          <a:prstGeom prst="rect">
            <a:avLst/>
          </a:prstGeom>
          <a:noFill/>
        </p:spPr>
        <p:txBody>
          <a:bodyPr wrap="none" rtlCol="0">
            <a:spAutoFit/>
          </a:bodyPr>
          <a:lstStyle/>
          <a:p>
            <a:r>
              <a:rPr lang="en-US" sz="1600" b="1" dirty="0" smtClean="0"/>
              <a:t>Demographic</a:t>
            </a:r>
            <a:endParaRPr lang="en-US" sz="1600" b="1" dirty="0"/>
          </a:p>
        </p:txBody>
      </p:sp>
      <p:sp>
        <p:nvSpPr>
          <p:cNvPr id="5" name="TextBox 4"/>
          <p:cNvSpPr txBox="1"/>
          <p:nvPr/>
        </p:nvSpPr>
        <p:spPr>
          <a:xfrm>
            <a:off x="175457" y="4601196"/>
            <a:ext cx="3001591" cy="338554"/>
          </a:xfrm>
          <a:prstGeom prst="rect">
            <a:avLst/>
          </a:prstGeom>
          <a:noFill/>
        </p:spPr>
        <p:txBody>
          <a:bodyPr wrap="none" rtlCol="0">
            <a:spAutoFit/>
          </a:bodyPr>
          <a:lstStyle/>
          <a:p>
            <a:r>
              <a:rPr lang="en-US" sz="1600" b="1" dirty="0" smtClean="0"/>
              <a:t>Scholarship Program Information</a:t>
            </a:r>
            <a:endParaRPr lang="en-US" sz="1600" b="1" dirty="0"/>
          </a:p>
        </p:txBody>
      </p:sp>
      <p:sp>
        <p:nvSpPr>
          <p:cNvPr id="9" name="TextBox 8"/>
          <p:cNvSpPr txBox="1"/>
          <p:nvPr/>
        </p:nvSpPr>
        <p:spPr>
          <a:xfrm>
            <a:off x="162294" y="504613"/>
            <a:ext cx="1971306" cy="338554"/>
          </a:xfrm>
          <a:prstGeom prst="rect">
            <a:avLst/>
          </a:prstGeom>
          <a:solidFill>
            <a:schemeClr val="bg1"/>
          </a:solidFill>
          <a:ln>
            <a:solidFill>
              <a:schemeClr val="tx1"/>
            </a:solidFill>
          </a:ln>
        </p:spPr>
        <p:txBody>
          <a:bodyPr wrap="square" rtlCol="0">
            <a:spAutoFit/>
          </a:bodyPr>
          <a:lstStyle/>
          <a:p>
            <a:r>
              <a:rPr lang="en-US" sz="1600" i="1" dirty="0" smtClean="0"/>
              <a:t>First Name</a:t>
            </a:r>
            <a:endParaRPr lang="en-US" sz="1600" i="1" dirty="0"/>
          </a:p>
        </p:txBody>
      </p:sp>
      <p:sp>
        <p:nvSpPr>
          <p:cNvPr id="10" name="TextBox 9"/>
          <p:cNvSpPr txBox="1"/>
          <p:nvPr/>
        </p:nvSpPr>
        <p:spPr>
          <a:xfrm>
            <a:off x="2362200" y="504613"/>
            <a:ext cx="1616936" cy="338554"/>
          </a:xfrm>
          <a:prstGeom prst="rect">
            <a:avLst/>
          </a:prstGeom>
          <a:solidFill>
            <a:schemeClr val="bg1"/>
          </a:solidFill>
          <a:ln>
            <a:solidFill>
              <a:schemeClr val="tx1"/>
            </a:solidFill>
          </a:ln>
        </p:spPr>
        <p:txBody>
          <a:bodyPr wrap="square" rtlCol="0">
            <a:spAutoFit/>
          </a:bodyPr>
          <a:lstStyle/>
          <a:p>
            <a:r>
              <a:rPr lang="en-US" sz="1600" i="1" dirty="0" smtClean="0"/>
              <a:t>Last </a:t>
            </a:r>
            <a:r>
              <a:rPr lang="en-US" sz="1600" i="1" dirty="0" smtClean="0"/>
              <a:t>Name</a:t>
            </a:r>
            <a:endParaRPr lang="en-US" sz="1600" i="1" dirty="0"/>
          </a:p>
        </p:txBody>
      </p:sp>
      <p:sp>
        <p:nvSpPr>
          <p:cNvPr id="18" name="TextBox 17"/>
          <p:cNvSpPr txBox="1"/>
          <p:nvPr/>
        </p:nvSpPr>
        <p:spPr>
          <a:xfrm>
            <a:off x="1688803" y="4964779"/>
            <a:ext cx="2466052" cy="338554"/>
          </a:xfrm>
          <a:prstGeom prst="rect">
            <a:avLst/>
          </a:prstGeom>
          <a:solidFill>
            <a:schemeClr val="bg1"/>
          </a:solidFill>
          <a:ln>
            <a:solidFill>
              <a:schemeClr val="tx1"/>
            </a:solidFill>
          </a:ln>
        </p:spPr>
        <p:txBody>
          <a:bodyPr wrap="square" rtlCol="0">
            <a:spAutoFit/>
          </a:bodyPr>
          <a:lstStyle/>
          <a:p>
            <a:r>
              <a:rPr lang="en-US" sz="1600" i="1" dirty="0" smtClean="0"/>
              <a:t>Institution</a:t>
            </a:r>
            <a:endParaRPr lang="en-US" sz="1600" i="1" dirty="0"/>
          </a:p>
        </p:txBody>
      </p:sp>
      <p:sp>
        <p:nvSpPr>
          <p:cNvPr id="21" name="TextBox 20"/>
          <p:cNvSpPr txBox="1"/>
          <p:nvPr/>
        </p:nvSpPr>
        <p:spPr>
          <a:xfrm>
            <a:off x="199143" y="5437759"/>
            <a:ext cx="1295400" cy="338554"/>
          </a:xfrm>
          <a:prstGeom prst="rect">
            <a:avLst/>
          </a:prstGeom>
          <a:solidFill>
            <a:schemeClr val="bg1"/>
          </a:solidFill>
          <a:ln>
            <a:solidFill>
              <a:schemeClr val="tx1"/>
            </a:solidFill>
          </a:ln>
        </p:spPr>
        <p:txBody>
          <a:bodyPr wrap="square" rtlCol="0">
            <a:spAutoFit/>
          </a:bodyPr>
          <a:lstStyle/>
          <a:p>
            <a:r>
              <a:rPr lang="en-US" sz="1600" i="1" dirty="0" smtClean="0"/>
              <a:t>Degree</a:t>
            </a:r>
            <a:endParaRPr lang="en-US" sz="1600" i="1" dirty="0"/>
          </a:p>
        </p:txBody>
      </p:sp>
      <p:sp>
        <p:nvSpPr>
          <p:cNvPr id="22" name="TextBox 21"/>
          <p:cNvSpPr txBox="1"/>
          <p:nvPr/>
        </p:nvSpPr>
        <p:spPr>
          <a:xfrm>
            <a:off x="4378277" y="4964779"/>
            <a:ext cx="2117937" cy="338554"/>
          </a:xfrm>
          <a:prstGeom prst="rect">
            <a:avLst/>
          </a:prstGeom>
          <a:solidFill>
            <a:schemeClr val="bg1"/>
          </a:solidFill>
          <a:ln>
            <a:solidFill>
              <a:schemeClr val="tx1"/>
            </a:solidFill>
          </a:ln>
        </p:spPr>
        <p:txBody>
          <a:bodyPr wrap="square" rtlCol="0">
            <a:spAutoFit/>
          </a:bodyPr>
          <a:lstStyle/>
          <a:p>
            <a:r>
              <a:rPr lang="en-US" sz="1600" i="1" dirty="0" smtClean="0"/>
              <a:t>Institution State</a:t>
            </a:r>
            <a:endParaRPr lang="en-US" sz="1600" i="1" dirty="0"/>
          </a:p>
        </p:txBody>
      </p:sp>
      <p:sp>
        <p:nvSpPr>
          <p:cNvPr id="23" name="TextBox 22"/>
          <p:cNvSpPr txBox="1"/>
          <p:nvPr/>
        </p:nvSpPr>
        <p:spPr>
          <a:xfrm>
            <a:off x="180529" y="4964779"/>
            <a:ext cx="1295400" cy="338554"/>
          </a:xfrm>
          <a:prstGeom prst="rect">
            <a:avLst/>
          </a:prstGeom>
          <a:solidFill>
            <a:schemeClr val="bg1"/>
          </a:solidFill>
          <a:ln>
            <a:solidFill>
              <a:schemeClr val="tx1"/>
            </a:solidFill>
          </a:ln>
        </p:spPr>
        <p:txBody>
          <a:bodyPr wrap="square" rtlCol="0">
            <a:spAutoFit/>
          </a:bodyPr>
          <a:lstStyle/>
          <a:p>
            <a:r>
              <a:rPr lang="en-US" sz="1600" i="1" dirty="0" smtClean="0"/>
              <a:t>Program</a:t>
            </a:r>
            <a:endParaRPr lang="en-US" sz="1600" i="1" dirty="0"/>
          </a:p>
        </p:txBody>
      </p:sp>
      <p:sp>
        <p:nvSpPr>
          <p:cNvPr id="28" name="Rectangle 27"/>
          <p:cNvSpPr/>
          <p:nvPr/>
        </p:nvSpPr>
        <p:spPr>
          <a:xfrm>
            <a:off x="162294" y="2025636"/>
            <a:ext cx="2667000" cy="24384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769765" y="2014275"/>
            <a:ext cx="1418838" cy="338554"/>
          </a:xfrm>
          <a:prstGeom prst="rect">
            <a:avLst/>
          </a:prstGeom>
          <a:noFill/>
          <a:ln>
            <a:noFill/>
          </a:ln>
        </p:spPr>
        <p:txBody>
          <a:bodyPr wrap="square" rtlCol="0">
            <a:spAutoFit/>
          </a:bodyPr>
          <a:lstStyle/>
          <a:p>
            <a:pPr algn="ctr"/>
            <a:r>
              <a:rPr lang="en-US" sz="1600" i="1" dirty="0" smtClean="0"/>
              <a:t>Ethnicity</a:t>
            </a:r>
            <a:endParaRPr lang="en-US" sz="1600" i="1" dirty="0"/>
          </a:p>
        </p:txBody>
      </p:sp>
      <p:grpSp>
        <p:nvGrpSpPr>
          <p:cNvPr id="2" name="Group 1"/>
          <p:cNvGrpSpPr/>
          <p:nvPr/>
        </p:nvGrpSpPr>
        <p:grpSpPr>
          <a:xfrm>
            <a:off x="238495" y="2276241"/>
            <a:ext cx="2580549" cy="587778"/>
            <a:chOff x="238495" y="2792013"/>
            <a:chExt cx="2580549" cy="587778"/>
          </a:xfrm>
        </p:grpSpPr>
        <p:sp>
          <p:nvSpPr>
            <p:cNvPr id="29" name="TextBox 28"/>
            <p:cNvSpPr txBox="1"/>
            <p:nvPr/>
          </p:nvSpPr>
          <p:spPr>
            <a:xfrm>
              <a:off x="238495" y="2792013"/>
              <a:ext cx="2580549" cy="307777"/>
            </a:xfrm>
            <a:prstGeom prst="rect">
              <a:avLst/>
            </a:prstGeom>
            <a:noFill/>
            <a:ln>
              <a:noFill/>
            </a:ln>
          </p:spPr>
          <p:txBody>
            <a:bodyPr wrap="square" rtlCol="0">
              <a:spAutoFit/>
            </a:bodyPr>
            <a:lstStyle/>
            <a:p>
              <a:r>
                <a:rPr lang="en-US" sz="1400" i="1" dirty="0" smtClean="0"/>
                <a:t>Hispanic or Latino?</a:t>
              </a:r>
              <a:endParaRPr lang="en-US" sz="1400" i="1" dirty="0"/>
            </a:p>
          </p:txBody>
        </p:sp>
        <p:sp>
          <p:nvSpPr>
            <p:cNvPr id="30" name="TextBox 29"/>
            <p:cNvSpPr txBox="1"/>
            <p:nvPr/>
          </p:nvSpPr>
          <p:spPr>
            <a:xfrm>
              <a:off x="268004" y="3072014"/>
              <a:ext cx="576446" cy="307777"/>
            </a:xfrm>
            <a:prstGeom prst="rect">
              <a:avLst/>
            </a:prstGeom>
            <a:noFill/>
            <a:ln>
              <a:noFill/>
            </a:ln>
          </p:spPr>
          <p:txBody>
            <a:bodyPr wrap="square" rtlCol="0">
              <a:spAutoFit/>
            </a:bodyPr>
            <a:lstStyle/>
            <a:p>
              <a:r>
                <a:rPr lang="en-US" sz="1400" i="1" dirty="0" smtClean="0"/>
                <a:t>Yes</a:t>
              </a:r>
              <a:endParaRPr lang="en-US" sz="1400" i="1" dirty="0"/>
            </a:p>
          </p:txBody>
        </p:sp>
        <p:sp>
          <p:nvSpPr>
            <p:cNvPr id="31" name="TextBox 30"/>
            <p:cNvSpPr txBox="1"/>
            <p:nvPr/>
          </p:nvSpPr>
          <p:spPr>
            <a:xfrm>
              <a:off x="1591609" y="3072014"/>
              <a:ext cx="576446" cy="307777"/>
            </a:xfrm>
            <a:prstGeom prst="rect">
              <a:avLst/>
            </a:prstGeom>
            <a:noFill/>
            <a:ln>
              <a:noFill/>
            </a:ln>
          </p:spPr>
          <p:txBody>
            <a:bodyPr wrap="square" rtlCol="0">
              <a:spAutoFit/>
            </a:bodyPr>
            <a:lstStyle/>
            <a:p>
              <a:r>
                <a:rPr lang="en-US" sz="1400" i="1" dirty="0" smtClean="0"/>
                <a:t>No</a:t>
              </a:r>
              <a:endParaRPr lang="en-US" sz="1400" i="1" dirty="0"/>
            </a:p>
          </p:txBody>
        </p:sp>
        <p:sp>
          <p:nvSpPr>
            <p:cNvPr id="32" name="Rectangle 31"/>
            <p:cNvSpPr/>
            <p:nvPr/>
          </p:nvSpPr>
          <p:spPr>
            <a:xfrm>
              <a:off x="690981" y="3156652"/>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3" name="Rectangle 32"/>
            <p:cNvSpPr/>
            <p:nvPr/>
          </p:nvSpPr>
          <p:spPr>
            <a:xfrm>
              <a:off x="2010487" y="3156652"/>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grpSp>
        <p:nvGrpSpPr>
          <p:cNvPr id="47" name="Group 46"/>
          <p:cNvGrpSpPr/>
          <p:nvPr/>
        </p:nvGrpSpPr>
        <p:grpSpPr>
          <a:xfrm>
            <a:off x="174107" y="2976965"/>
            <a:ext cx="2674184" cy="1488054"/>
            <a:chOff x="3810000" y="2280996"/>
            <a:chExt cx="2674184" cy="1488054"/>
          </a:xfrm>
          <a:noFill/>
        </p:grpSpPr>
        <p:sp>
          <p:nvSpPr>
            <p:cNvPr id="27" name="Rectangle 26"/>
            <p:cNvSpPr/>
            <p:nvPr/>
          </p:nvSpPr>
          <p:spPr>
            <a:xfrm>
              <a:off x="3810000" y="2292071"/>
              <a:ext cx="2667000" cy="1476979"/>
            </a:xfrm>
            <a:prstGeom prst="rect">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636688" y="2280996"/>
              <a:ext cx="914399" cy="338554"/>
            </a:xfrm>
            <a:prstGeom prst="rect">
              <a:avLst/>
            </a:prstGeom>
            <a:grpFill/>
            <a:ln>
              <a:noFill/>
            </a:ln>
          </p:spPr>
          <p:txBody>
            <a:bodyPr wrap="square" rtlCol="0">
              <a:spAutoFit/>
            </a:bodyPr>
            <a:lstStyle/>
            <a:p>
              <a:pPr algn="ctr"/>
              <a:r>
                <a:rPr lang="en-US" sz="1600" i="1" dirty="0" smtClean="0"/>
                <a:t>Race</a:t>
              </a:r>
              <a:endParaRPr lang="en-US" sz="1600" i="1" dirty="0"/>
            </a:p>
          </p:txBody>
        </p:sp>
        <p:sp>
          <p:nvSpPr>
            <p:cNvPr id="34" name="TextBox 33"/>
            <p:cNvSpPr txBox="1"/>
            <p:nvPr/>
          </p:nvSpPr>
          <p:spPr>
            <a:xfrm>
              <a:off x="3867300" y="2501685"/>
              <a:ext cx="2616884" cy="307777"/>
            </a:xfrm>
            <a:prstGeom prst="rect">
              <a:avLst/>
            </a:prstGeom>
            <a:grpFill/>
            <a:ln>
              <a:noFill/>
            </a:ln>
          </p:spPr>
          <p:txBody>
            <a:bodyPr wrap="square" rtlCol="0">
              <a:spAutoFit/>
            </a:bodyPr>
            <a:lstStyle/>
            <a:p>
              <a:r>
                <a:rPr lang="en-US" sz="1400" i="1" dirty="0" smtClean="0"/>
                <a:t>Black or African American</a:t>
              </a:r>
              <a:endParaRPr lang="en-US" sz="1400" i="1" dirty="0"/>
            </a:p>
          </p:txBody>
        </p:sp>
        <p:sp>
          <p:nvSpPr>
            <p:cNvPr id="35" name="TextBox 34"/>
            <p:cNvSpPr txBox="1"/>
            <p:nvPr/>
          </p:nvSpPr>
          <p:spPr>
            <a:xfrm>
              <a:off x="3879795" y="2740211"/>
              <a:ext cx="1042383" cy="307777"/>
            </a:xfrm>
            <a:prstGeom prst="rect">
              <a:avLst/>
            </a:prstGeom>
            <a:grpFill/>
            <a:ln>
              <a:noFill/>
            </a:ln>
          </p:spPr>
          <p:txBody>
            <a:bodyPr wrap="square" rtlCol="0">
              <a:spAutoFit/>
            </a:bodyPr>
            <a:lstStyle/>
            <a:p>
              <a:r>
                <a:rPr lang="en-US" sz="1400" i="1" dirty="0" smtClean="0"/>
                <a:t>White</a:t>
              </a:r>
              <a:endParaRPr lang="en-US" sz="1400" i="1" dirty="0"/>
            </a:p>
          </p:txBody>
        </p:sp>
        <p:sp>
          <p:nvSpPr>
            <p:cNvPr id="36" name="Rectangle 35"/>
            <p:cNvSpPr/>
            <p:nvPr/>
          </p:nvSpPr>
          <p:spPr>
            <a:xfrm>
              <a:off x="5907495" y="2570934"/>
              <a:ext cx="157568" cy="169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7" name="Rectangle 36"/>
            <p:cNvSpPr/>
            <p:nvPr/>
          </p:nvSpPr>
          <p:spPr>
            <a:xfrm>
              <a:off x="4580709" y="2809460"/>
              <a:ext cx="157568" cy="169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9" name="Rectangle 38"/>
            <p:cNvSpPr/>
            <p:nvPr/>
          </p:nvSpPr>
          <p:spPr>
            <a:xfrm>
              <a:off x="6270869" y="3046509"/>
              <a:ext cx="157568" cy="169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1" name="TextBox 40"/>
            <p:cNvSpPr txBox="1"/>
            <p:nvPr/>
          </p:nvSpPr>
          <p:spPr>
            <a:xfrm>
              <a:off x="4786001" y="2740209"/>
              <a:ext cx="1042383" cy="307777"/>
            </a:xfrm>
            <a:prstGeom prst="rect">
              <a:avLst/>
            </a:prstGeom>
            <a:grpFill/>
            <a:ln>
              <a:noFill/>
            </a:ln>
          </p:spPr>
          <p:txBody>
            <a:bodyPr wrap="square" rtlCol="0">
              <a:spAutoFit/>
            </a:bodyPr>
            <a:lstStyle/>
            <a:p>
              <a:r>
                <a:rPr lang="en-US" sz="1400" i="1" dirty="0" smtClean="0"/>
                <a:t>Asian</a:t>
              </a:r>
              <a:endParaRPr lang="en-US" sz="1400" i="1" dirty="0"/>
            </a:p>
          </p:txBody>
        </p:sp>
        <p:sp>
          <p:nvSpPr>
            <p:cNvPr id="42" name="TextBox 41"/>
            <p:cNvSpPr txBox="1"/>
            <p:nvPr/>
          </p:nvSpPr>
          <p:spPr>
            <a:xfrm>
              <a:off x="3894761" y="3209199"/>
              <a:ext cx="1913662" cy="307777"/>
            </a:xfrm>
            <a:prstGeom prst="rect">
              <a:avLst/>
            </a:prstGeom>
            <a:grpFill/>
            <a:ln>
              <a:noFill/>
            </a:ln>
          </p:spPr>
          <p:txBody>
            <a:bodyPr wrap="square" rtlCol="0">
              <a:spAutoFit/>
            </a:bodyPr>
            <a:lstStyle/>
            <a:p>
              <a:r>
                <a:rPr lang="en-US" sz="1400" i="1" dirty="0" smtClean="0"/>
                <a:t>Am Indian/AK Native</a:t>
              </a:r>
              <a:endParaRPr lang="en-US" sz="1400" i="1" dirty="0"/>
            </a:p>
          </p:txBody>
        </p:sp>
        <p:sp>
          <p:nvSpPr>
            <p:cNvPr id="43" name="TextBox 42"/>
            <p:cNvSpPr txBox="1"/>
            <p:nvPr/>
          </p:nvSpPr>
          <p:spPr>
            <a:xfrm>
              <a:off x="3891249" y="2977260"/>
              <a:ext cx="2504085" cy="307777"/>
            </a:xfrm>
            <a:prstGeom prst="rect">
              <a:avLst/>
            </a:prstGeom>
            <a:grpFill/>
            <a:ln>
              <a:noFill/>
            </a:ln>
          </p:spPr>
          <p:txBody>
            <a:bodyPr wrap="square" rtlCol="0">
              <a:spAutoFit/>
            </a:bodyPr>
            <a:lstStyle/>
            <a:p>
              <a:r>
                <a:rPr lang="en-US" sz="1400" i="1" dirty="0" smtClean="0"/>
                <a:t>Native Hawaiian/Pac Islander</a:t>
              </a:r>
              <a:endParaRPr lang="en-US" sz="1400" i="1" dirty="0"/>
            </a:p>
          </p:txBody>
        </p:sp>
        <p:sp>
          <p:nvSpPr>
            <p:cNvPr id="44" name="Rectangle 43"/>
            <p:cNvSpPr/>
            <p:nvPr/>
          </p:nvSpPr>
          <p:spPr>
            <a:xfrm>
              <a:off x="5475821" y="3510379"/>
              <a:ext cx="157568" cy="169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5" name="Rectangle 44"/>
            <p:cNvSpPr/>
            <p:nvPr/>
          </p:nvSpPr>
          <p:spPr>
            <a:xfrm>
              <a:off x="5633389" y="3278448"/>
              <a:ext cx="157568" cy="169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6" name="TextBox 45"/>
            <p:cNvSpPr txBox="1"/>
            <p:nvPr/>
          </p:nvSpPr>
          <p:spPr>
            <a:xfrm>
              <a:off x="3894761" y="3444772"/>
              <a:ext cx="1638514" cy="307777"/>
            </a:xfrm>
            <a:prstGeom prst="rect">
              <a:avLst/>
            </a:prstGeom>
            <a:grpFill/>
            <a:ln>
              <a:noFill/>
            </a:ln>
          </p:spPr>
          <p:txBody>
            <a:bodyPr wrap="square" rtlCol="0">
              <a:spAutoFit/>
            </a:bodyPr>
            <a:lstStyle/>
            <a:p>
              <a:r>
                <a:rPr lang="en-US" sz="1400" i="1" dirty="0" smtClean="0"/>
                <a:t>Decline to answer</a:t>
              </a:r>
              <a:endParaRPr lang="en-US" sz="1400" i="1" dirty="0"/>
            </a:p>
          </p:txBody>
        </p:sp>
        <p:sp>
          <p:nvSpPr>
            <p:cNvPr id="38" name="Rectangle 37"/>
            <p:cNvSpPr/>
            <p:nvPr/>
          </p:nvSpPr>
          <p:spPr>
            <a:xfrm>
              <a:off x="5407616" y="2809458"/>
              <a:ext cx="157568" cy="169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52" name="TextBox 51"/>
          <p:cNvSpPr txBox="1"/>
          <p:nvPr/>
        </p:nvSpPr>
        <p:spPr>
          <a:xfrm>
            <a:off x="255356" y="6890356"/>
            <a:ext cx="3319100" cy="307777"/>
          </a:xfrm>
          <a:prstGeom prst="rect">
            <a:avLst/>
          </a:prstGeom>
          <a:noFill/>
          <a:ln>
            <a:noFill/>
          </a:ln>
        </p:spPr>
        <p:txBody>
          <a:bodyPr wrap="square" rtlCol="0">
            <a:spAutoFit/>
          </a:bodyPr>
          <a:lstStyle/>
          <a:p>
            <a:r>
              <a:rPr lang="en-US" sz="1400" i="1" dirty="0" smtClean="0"/>
              <a:t>I work in a field related to NOAA’s mission</a:t>
            </a:r>
            <a:endParaRPr lang="en-US" sz="1400" i="1" dirty="0"/>
          </a:p>
        </p:txBody>
      </p:sp>
      <p:sp>
        <p:nvSpPr>
          <p:cNvPr id="54" name="Rectangle 53"/>
          <p:cNvSpPr/>
          <p:nvPr/>
        </p:nvSpPr>
        <p:spPr>
          <a:xfrm>
            <a:off x="4299493" y="7762403"/>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5" name="Rectangle 54"/>
          <p:cNvSpPr/>
          <p:nvPr/>
        </p:nvSpPr>
        <p:spPr>
          <a:xfrm>
            <a:off x="3617618" y="6959605"/>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63" name="Rectangle 62"/>
          <p:cNvSpPr/>
          <p:nvPr/>
        </p:nvSpPr>
        <p:spPr>
          <a:xfrm>
            <a:off x="6496214" y="7335976"/>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2" name="TextBox 71"/>
          <p:cNvSpPr txBox="1"/>
          <p:nvPr/>
        </p:nvSpPr>
        <p:spPr>
          <a:xfrm>
            <a:off x="207258" y="5911836"/>
            <a:ext cx="1815161" cy="338554"/>
          </a:xfrm>
          <a:prstGeom prst="rect">
            <a:avLst/>
          </a:prstGeom>
          <a:solidFill>
            <a:schemeClr val="bg1"/>
          </a:solidFill>
          <a:ln>
            <a:solidFill>
              <a:schemeClr val="tx1"/>
            </a:solidFill>
          </a:ln>
        </p:spPr>
        <p:txBody>
          <a:bodyPr wrap="square" rtlCol="0">
            <a:spAutoFit/>
          </a:bodyPr>
          <a:lstStyle/>
          <a:p>
            <a:r>
              <a:rPr lang="en-US" sz="1600" i="1" dirty="0" smtClean="0"/>
              <a:t>Graduation status</a:t>
            </a:r>
            <a:endParaRPr lang="en-US" sz="1600" i="1" dirty="0"/>
          </a:p>
        </p:txBody>
      </p:sp>
      <p:sp>
        <p:nvSpPr>
          <p:cNvPr id="75" name="TextBox 74"/>
          <p:cNvSpPr txBox="1"/>
          <p:nvPr/>
        </p:nvSpPr>
        <p:spPr>
          <a:xfrm>
            <a:off x="1682344" y="5437759"/>
            <a:ext cx="2472512" cy="338554"/>
          </a:xfrm>
          <a:prstGeom prst="rect">
            <a:avLst/>
          </a:prstGeom>
          <a:solidFill>
            <a:schemeClr val="bg1"/>
          </a:solidFill>
          <a:ln>
            <a:solidFill>
              <a:schemeClr val="tx1"/>
            </a:solidFill>
          </a:ln>
        </p:spPr>
        <p:txBody>
          <a:bodyPr wrap="square" rtlCol="0">
            <a:spAutoFit/>
          </a:bodyPr>
          <a:lstStyle/>
          <a:p>
            <a:r>
              <a:rPr lang="en-US" sz="1600" i="1" dirty="0" smtClean="0"/>
              <a:t>Expected graduation date</a:t>
            </a:r>
            <a:endParaRPr lang="en-US" sz="1600" i="1" dirty="0"/>
          </a:p>
        </p:txBody>
      </p:sp>
      <p:sp>
        <p:nvSpPr>
          <p:cNvPr id="78" name="TextBox 77"/>
          <p:cNvSpPr txBox="1"/>
          <p:nvPr/>
        </p:nvSpPr>
        <p:spPr>
          <a:xfrm>
            <a:off x="4354641" y="5438199"/>
            <a:ext cx="2141573" cy="338554"/>
          </a:xfrm>
          <a:prstGeom prst="rect">
            <a:avLst/>
          </a:prstGeom>
          <a:solidFill>
            <a:schemeClr val="bg1"/>
          </a:solidFill>
          <a:ln>
            <a:solidFill>
              <a:schemeClr val="tx1"/>
            </a:solidFill>
          </a:ln>
        </p:spPr>
        <p:txBody>
          <a:bodyPr wrap="square" rtlCol="0">
            <a:spAutoFit/>
          </a:bodyPr>
          <a:lstStyle/>
          <a:p>
            <a:r>
              <a:rPr lang="en-US" sz="1600" i="1" dirty="0" smtClean="0"/>
              <a:t>Actual graduation date</a:t>
            </a:r>
            <a:endParaRPr lang="en-US" sz="1600" i="1" dirty="0"/>
          </a:p>
        </p:txBody>
      </p:sp>
      <p:sp>
        <p:nvSpPr>
          <p:cNvPr id="79" name="Rectangle 78"/>
          <p:cNvSpPr/>
          <p:nvPr/>
        </p:nvSpPr>
        <p:spPr>
          <a:xfrm>
            <a:off x="866032" y="3505431"/>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0" name="Rectangle 79"/>
          <p:cNvSpPr/>
          <p:nvPr/>
        </p:nvSpPr>
        <p:spPr>
          <a:xfrm>
            <a:off x="1739814" y="3503952"/>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1" name="Rectangle 80"/>
          <p:cNvSpPr/>
          <p:nvPr/>
        </p:nvSpPr>
        <p:spPr>
          <a:xfrm>
            <a:off x="1955602" y="3974417"/>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2" name="Rectangle 81"/>
          <p:cNvSpPr/>
          <p:nvPr/>
        </p:nvSpPr>
        <p:spPr>
          <a:xfrm>
            <a:off x="2577662" y="3743957"/>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3" name="Rectangle 82"/>
          <p:cNvSpPr/>
          <p:nvPr/>
        </p:nvSpPr>
        <p:spPr>
          <a:xfrm>
            <a:off x="1693270" y="4212945"/>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nvGrpSpPr>
          <p:cNvPr id="84" name="Group 83"/>
          <p:cNvGrpSpPr/>
          <p:nvPr/>
        </p:nvGrpSpPr>
        <p:grpSpPr>
          <a:xfrm>
            <a:off x="146855" y="999660"/>
            <a:ext cx="2667000" cy="867635"/>
            <a:chOff x="120011" y="3583624"/>
            <a:chExt cx="2667000" cy="867635"/>
          </a:xfrm>
        </p:grpSpPr>
        <p:sp>
          <p:nvSpPr>
            <p:cNvPr id="85" name="Rectangle 84"/>
            <p:cNvSpPr/>
            <p:nvPr/>
          </p:nvSpPr>
          <p:spPr>
            <a:xfrm>
              <a:off x="120011" y="3608940"/>
              <a:ext cx="2667000" cy="842319"/>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p:cNvSpPr txBox="1"/>
            <p:nvPr/>
          </p:nvSpPr>
          <p:spPr>
            <a:xfrm>
              <a:off x="1093647" y="3583624"/>
              <a:ext cx="914399" cy="338554"/>
            </a:xfrm>
            <a:prstGeom prst="rect">
              <a:avLst/>
            </a:prstGeom>
            <a:noFill/>
            <a:ln>
              <a:noFill/>
            </a:ln>
          </p:spPr>
          <p:txBody>
            <a:bodyPr wrap="square" rtlCol="0">
              <a:spAutoFit/>
            </a:bodyPr>
            <a:lstStyle/>
            <a:p>
              <a:r>
                <a:rPr lang="en-US" sz="1600" i="1" dirty="0" smtClean="0"/>
                <a:t>Gender</a:t>
              </a:r>
              <a:endParaRPr lang="en-US" sz="1600" i="1" dirty="0"/>
            </a:p>
          </p:txBody>
        </p:sp>
        <p:sp>
          <p:nvSpPr>
            <p:cNvPr id="87" name="TextBox 86"/>
            <p:cNvSpPr txBox="1"/>
            <p:nvPr/>
          </p:nvSpPr>
          <p:spPr>
            <a:xfrm>
              <a:off x="132005" y="3876344"/>
              <a:ext cx="2616884" cy="307777"/>
            </a:xfrm>
            <a:prstGeom prst="rect">
              <a:avLst/>
            </a:prstGeom>
            <a:noFill/>
            <a:ln>
              <a:noFill/>
            </a:ln>
          </p:spPr>
          <p:txBody>
            <a:bodyPr wrap="square" rtlCol="0">
              <a:spAutoFit/>
            </a:bodyPr>
            <a:lstStyle/>
            <a:p>
              <a:r>
                <a:rPr lang="en-US" sz="1400" i="1" dirty="0" smtClean="0"/>
                <a:t>Male</a:t>
              </a:r>
              <a:endParaRPr lang="en-US" sz="1400" i="1" dirty="0"/>
            </a:p>
          </p:txBody>
        </p:sp>
        <p:sp>
          <p:nvSpPr>
            <p:cNvPr id="88" name="TextBox 87"/>
            <p:cNvSpPr txBox="1"/>
            <p:nvPr/>
          </p:nvSpPr>
          <p:spPr>
            <a:xfrm>
              <a:off x="144500" y="4114870"/>
              <a:ext cx="1042383" cy="307777"/>
            </a:xfrm>
            <a:prstGeom prst="rect">
              <a:avLst/>
            </a:prstGeom>
            <a:noFill/>
            <a:ln>
              <a:noFill/>
            </a:ln>
          </p:spPr>
          <p:txBody>
            <a:bodyPr wrap="square" rtlCol="0">
              <a:spAutoFit/>
            </a:bodyPr>
            <a:lstStyle/>
            <a:p>
              <a:r>
                <a:rPr lang="en-US" sz="1400" i="1" dirty="0" smtClean="0"/>
                <a:t>Other</a:t>
              </a:r>
              <a:endParaRPr lang="en-US" sz="1400" i="1" dirty="0"/>
            </a:p>
          </p:txBody>
        </p:sp>
        <p:sp>
          <p:nvSpPr>
            <p:cNvPr id="89" name="Rectangle 88"/>
            <p:cNvSpPr/>
            <p:nvPr/>
          </p:nvSpPr>
          <p:spPr>
            <a:xfrm>
              <a:off x="801030" y="3945593"/>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0" name="Rectangle 89"/>
            <p:cNvSpPr/>
            <p:nvPr/>
          </p:nvSpPr>
          <p:spPr>
            <a:xfrm>
              <a:off x="766630" y="4184119"/>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1" name="TextBox 90"/>
            <p:cNvSpPr txBox="1"/>
            <p:nvPr/>
          </p:nvSpPr>
          <p:spPr>
            <a:xfrm>
              <a:off x="943108" y="4114868"/>
              <a:ext cx="1531504" cy="307777"/>
            </a:xfrm>
            <a:prstGeom prst="rect">
              <a:avLst/>
            </a:prstGeom>
            <a:noFill/>
            <a:ln>
              <a:noFill/>
            </a:ln>
          </p:spPr>
          <p:txBody>
            <a:bodyPr wrap="square" rtlCol="0">
              <a:spAutoFit/>
            </a:bodyPr>
            <a:lstStyle/>
            <a:p>
              <a:r>
                <a:rPr lang="en-US" sz="1400" i="1" dirty="0" smtClean="0"/>
                <a:t>Decline to answer</a:t>
              </a:r>
            </a:p>
          </p:txBody>
        </p:sp>
        <p:sp>
          <p:nvSpPr>
            <p:cNvPr id="92" name="Rectangle 91"/>
            <p:cNvSpPr/>
            <p:nvPr/>
          </p:nvSpPr>
          <p:spPr>
            <a:xfrm>
              <a:off x="2424642" y="4188284"/>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3" name="TextBox 92"/>
            <p:cNvSpPr txBox="1"/>
            <p:nvPr/>
          </p:nvSpPr>
          <p:spPr>
            <a:xfrm>
              <a:off x="1104742" y="3874245"/>
              <a:ext cx="1042383" cy="307777"/>
            </a:xfrm>
            <a:prstGeom prst="rect">
              <a:avLst/>
            </a:prstGeom>
            <a:noFill/>
            <a:ln>
              <a:noFill/>
            </a:ln>
          </p:spPr>
          <p:txBody>
            <a:bodyPr wrap="square" rtlCol="0">
              <a:spAutoFit/>
            </a:bodyPr>
            <a:lstStyle/>
            <a:p>
              <a:r>
                <a:rPr lang="en-US" sz="1400" i="1" dirty="0" smtClean="0"/>
                <a:t>Female</a:t>
              </a:r>
              <a:endParaRPr lang="en-US" sz="1400" i="1" dirty="0"/>
            </a:p>
          </p:txBody>
        </p:sp>
        <p:sp>
          <p:nvSpPr>
            <p:cNvPr id="94" name="Rectangle 93"/>
            <p:cNvSpPr/>
            <p:nvPr/>
          </p:nvSpPr>
          <p:spPr>
            <a:xfrm>
              <a:off x="1913700" y="3943496"/>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95" name="TextBox 94"/>
          <p:cNvSpPr txBox="1"/>
          <p:nvPr/>
        </p:nvSpPr>
        <p:spPr>
          <a:xfrm>
            <a:off x="193394" y="6502636"/>
            <a:ext cx="1867178" cy="338554"/>
          </a:xfrm>
          <a:prstGeom prst="rect">
            <a:avLst/>
          </a:prstGeom>
          <a:noFill/>
        </p:spPr>
        <p:txBody>
          <a:bodyPr wrap="none" rtlCol="0">
            <a:spAutoFit/>
          </a:bodyPr>
          <a:lstStyle/>
          <a:p>
            <a:r>
              <a:rPr lang="en-US" sz="1600" b="1" dirty="0" smtClean="0"/>
              <a:t>NOAA-Related Field</a:t>
            </a:r>
            <a:endParaRPr lang="en-US" sz="1600" b="1" dirty="0"/>
          </a:p>
        </p:txBody>
      </p:sp>
      <p:sp>
        <p:nvSpPr>
          <p:cNvPr id="96" name="TextBox 95"/>
          <p:cNvSpPr txBox="1"/>
          <p:nvPr/>
        </p:nvSpPr>
        <p:spPr>
          <a:xfrm>
            <a:off x="243902" y="7267863"/>
            <a:ext cx="6248122" cy="307777"/>
          </a:xfrm>
          <a:prstGeom prst="rect">
            <a:avLst/>
          </a:prstGeom>
          <a:noFill/>
          <a:ln>
            <a:noFill/>
          </a:ln>
        </p:spPr>
        <p:txBody>
          <a:bodyPr wrap="square" rtlCol="0">
            <a:spAutoFit/>
          </a:bodyPr>
          <a:lstStyle/>
          <a:p>
            <a:r>
              <a:rPr lang="en-US" sz="1400" i="1" dirty="0" smtClean="0"/>
              <a:t>I use my STEM degree in my current position but it is not related to NOAA’s mission</a:t>
            </a:r>
            <a:endParaRPr lang="en-US" sz="1400" i="1" dirty="0"/>
          </a:p>
        </p:txBody>
      </p:sp>
      <p:sp>
        <p:nvSpPr>
          <p:cNvPr id="97" name="TextBox 96"/>
          <p:cNvSpPr txBox="1"/>
          <p:nvPr/>
        </p:nvSpPr>
        <p:spPr>
          <a:xfrm>
            <a:off x="248048" y="7762403"/>
            <a:ext cx="5131614" cy="307777"/>
          </a:xfrm>
          <a:prstGeom prst="rect">
            <a:avLst/>
          </a:prstGeom>
          <a:noFill/>
          <a:ln>
            <a:noFill/>
          </a:ln>
        </p:spPr>
        <p:txBody>
          <a:bodyPr wrap="square" rtlCol="0">
            <a:spAutoFit/>
          </a:bodyPr>
          <a:lstStyle/>
          <a:p>
            <a:r>
              <a:rPr lang="en-US" sz="1400" i="1" dirty="0" smtClean="0"/>
              <a:t>I do not use my STEM degree in my current position</a:t>
            </a:r>
            <a:endParaRPr lang="en-US" sz="1400" i="1" dirty="0"/>
          </a:p>
        </p:txBody>
      </p:sp>
    </p:spTree>
    <p:extLst>
      <p:ext uri="{BB962C8B-B14F-4D97-AF65-F5344CB8AC3E}">
        <p14:creationId xmlns:p14="http://schemas.microsoft.com/office/powerpoint/2010/main" val="1758225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198" y="33188"/>
            <a:ext cx="2977290" cy="338554"/>
          </a:xfrm>
          <a:prstGeom prst="rect">
            <a:avLst/>
          </a:prstGeom>
          <a:noFill/>
        </p:spPr>
        <p:txBody>
          <a:bodyPr wrap="none" rtlCol="0">
            <a:spAutoFit/>
          </a:bodyPr>
          <a:lstStyle/>
          <a:p>
            <a:r>
              <a:rPr lang="en-US" sz="1600" b="1" dirty="0" smtClean="0"/>
              <a:t>Current Work Status Information</a:t>
            </a:r>
            <a:endParaRPr lang="en-US" sz="1600" b="1" dirty="0"/>
          </a:p>
        </p:txBody>
      </p:sp>
      <p:sp>
        <p:nvSpPr>
          <p:cNvPr id="16" name="TextBox 15"/>
          <p:cNvSpPr txBox="1"/>
          <p:nvPr/>
        </p:nvSpPr>
        <p:spPr>
          <a:xfrm>
            <a:off x="115600" y="388079"/>
            <a:ext cx="1295400" cy="338554"/>
          </a:xfrm>
          <a:prstGeom prst="rect">
            <a:avLst/>
          </a:prstGeom>
          <a:solidFill>
            <a:schemeClr val="bg1"/>
          </a:solidFill>
          <a:ln>
            <a:solidFill>
              <a:schemeClr val="tx1"/>
            </a:solidFill>
          </a:ln>
        </p:spPr>
        <p:txBody>
          <a:bodyPr wrap="square" rtlCol="0">
            <a:spAutoFit/>
          </a:bodyPr>
          <a:lstStyle/>
          <a:p>
            <a:r>
              <a:rPr lang="en-US" sz="1600" i="1" dirty="0" smtClean="0"/>
              <a:t>Area of work</a:t>
            </a:r>
            <a:endParaRPr lang="en-US" sz="1600" i="1" dirty="0"/>
          </a:p>
        </p:txBody>
      </p:sp>
      <p:sp>
        <p:nvSpPr>
          <p:cNvPr id="25" name="TextBox 24"/>
          <p:cNvSpPr txBox="1"/>
          <p:nvPr/>
        </p:nvSpPr>
        <p:spPr>
          <a:xfrm>
            <a:off x="107064" y="3926777"/>
            <a:ext cx="1143909" cy="338554"/>
          </a:xfrm>
          <a:prstGeom prst="rect">
            <a:avLst/>
          </a:prstGeom>
          <a:solidFill>
            <a:schemeClr val="bg1"/>
          </a:solidFill>
          <a:ln>
            <a:solidFill>
              <a:schemeClr val="tx1"/>
            </a:solidFill>
          </a:ln>
        </p:spPr>
        <p:txBody>
          <a:bodyPr wrap="square" rtlCol="0">
            <a:spAutoFit/>
          </a:bodyPr>
          <a:lstStyle/>
          <a:p>
            <a:r>
              <a:rPr lang="en-US" sz="1600" i="1" dirty="0" smtClean="0"/>
              <a:t>Occupation</a:t>
            </a:r>
            <a:endParaRPr lang="en-US" sz="1600" i="1" dirty="0"/>
          </a:p>
        </p:txBody>
      </p:sp>
      <p:sp>
        <p:nvSpPr>
          <p:cNvPr id="58" name="TextBox 57"/>
          <p:cNvSpPr txBox="1"/>
          <p:nvPr/>
        </p:nvSpPr>
        <p:spPr>
          <a:xfrm>
            <a:off x="87722" y="4859396"/>
            <a:ext cx="2813537" cy="338554"/>
          </a:xfrm>
          <a:prstGeom prst="rect">
            <a:avLst/>
          </a:prstGeom>
          <a:solidFill>
            <a:schemeClr val="bg1"/>
          </a:solidFill>
          <a:ln>
            <a:solidFill>
              <a:schemeClr val="tx1"/>
            </a:solidFill>
          </a:ln>
        </p:spPr>
        <p:txBody>
          <a:bodyPr wrap="square" rtlCol="0">
            <a:spAutoFit/>
          </a:bodyPr>
          <a:lstStyle/>
          <a:p>
            <a:r>
              <a:rPr lang="en-US" sz="1600" i="1" dirty="0" smtClean="0"/>
              <a:t>Employer/Institution</a:t>
            </a:r>
            <a:endParaRPr lang="en-US" sz="1600" i="1" dirty="0"/>
          </a:p>
        </p:txBody>
      </p:sp>
      <p:sp>
        <p:nvSpPr>
          <p:cNvPr id="60" name="TextBox 59"/>
          <p:cNvSpPr txBox="1"/>
          <p:nvPr/>
        </p:nvSpPr>
        <p:spPr>
          <a:xfrm>
            <a:off x="124764" y="5352368"/>
            <a:ext cx="2610520" cy="338554"/>
          </a:xfrm>
          <a:prstGeom prst="rect">
            <a:avLst/>
          </a:prstGeom>
          <a:solidFill>
            <a:schemeClr val="bg1"/>
          </a:solidFill>
          <a:ln>
            <a:solidFill>
              <a:schemeClr val="tx1"/>
            </a:solidFill>
          </a:ln>
        </p:spPr>
        <p:txBody>
          <a:bodyPr wrap="square" rtlCol="0">
            <a:spAutoFit/>
          </a:bodyPr>
          <a:lstStyle/>
          <a:p>
            <a:r>
              <a:rPr lang="en-US" sz="1600" i="1" dirty="0" smtClean="0"/>
              <a:t>Job title/Academic Major</a:t>
            </a:r>
            <a:endParaRPr lang="en-US" sz="1600" i="1" dirty="0"/>
          </a:p>
        </p:txBody>
      </p:sp>
      <p:sp>
        <p:nvSpPr>
          <p:cNvPr id="55" name="TextBox 54"/>
          <p:cNvSpPr txBox="1"/>
          <p:nvPr/>
        </p:nvSpPr>
        <p:spPr>
          <a:xfrm>
            <a:off x="133959" y="5879546"/>
            <a:ext cx="2601326" cy="338554"/>
          </a:xfrm>
          <a:prstGeom prst="rect">
            <a:avLst/>
          </a:prstGeom>
          <a:solidFill>
            <a:schemeClr val="bg1"/>
          </a:solidFill>
          <a:ln>
            <a:solidFill>
              <a:schemeClr val="tx1"/>
            </a:solidFill>
          </a:ln>
        </p:spPr>
        <p:txBody>
          <a:bodyPr wrap="square" rtlCol="0">
            <a:spAutoFit/>
          </a:bodyPr>
          <a:lstStyle/>
          <a:p>
            <a:r>
              <a:rPr lang="en-US" sz="1600" i="1" dirty="0" smtClean="0"/>
              <a:t>Field of work/study</a:t>
            </a:r>
            <a:endParaRPr lang="en-US" sz="1600" i="1" dirty="0"/>
          </a:p>
        </p:txBody>
      </p:sp>
      <p:sp>
        <p:nvSpPr>
          <p:cNvPr id="57" name="TextBox 56"/>
          <p:cNvSpPr txBox="1"/>
          <p:nvPr/>
        </p:nvSpPr>
        <p:spPr>
          <a:xfrm>
            <a:off x="95853" y="4402196"/>
            <a:ext cx="1706680" cy="338554"/>
          </a:xfrm>
          <a:prstGeom prst="rect">
            <a:avLst/>
          </a:prstGeom>
          <a:solidFill>
            <a:schemeClr val="bg1"/>
          </a:solidFill>
          <a:ln>
            <a:solidFill>
              <a:schemeClr val="tx1"/>
            </a:solidFill>
          </a:ln>
        </p:spPr>
        <p:txBody>
          <a:bodyPr wrap="square" rtlCol="0">
            <a:spAutoFit/>
          </a:bodyPr>
          <a:lstStyle/>
          <a:p>
            <a:r>
              <a:rPr lang="en-US" sz="1600" i="1" dirty="0" smtClean="0"/>
              <a:t>Industry Sector</a:t>
            </a:r>
            <a:endParaRPr lang="en-US" sz="1600" i="1" dirty="0"/>
          </a:p>
        </p:txBody>
      </p:sp>
      <p:grpSp>
        <p:nvGrpSpPr>
          <p:cNvPr id="39" name="Group 38"/>
          <p:cNvGrpSpPr/>
          <p:nvPr/>
        </p:nvGrpSpPr>
        <p:grpSpPr>
          <a:xfrm>
            <a:off x="127840" y="851738"/>
            <a:ext cx="2580549" cy="587778"/>
            <a:chOff x="238495" y="2792013"/>
            <a:chExt cx="2580549" cy="587778"/>
          </a:xfrm>
        </p:grpSpPr>
        <p:sp>
          <p:nvSpPr>
            <p:cNvPr id="40" name="TextBox 39"/>
            <p:cNvSpPr txBox="1"/>
            <p:nvPr/>
          </p:nvSpPr>
          <p:spPr>
            <a:xfrm>
              <a:off x="238495" y="2792013"/>
              <a:ext cx="2580549" cy="307777"/>
            </a:xfrm>
            <a:prstGeom prst="rect">
              <a:avLst/>
            </a:prstGeom>
            <a:noFill/>
            <a:ln>
              <a:noFill/>
            </a:ln>
          </p:spPr>
          <p:txBody>
            <a:bodyPr wrap="square" rtlCol="0">
              <a:spAutoFit/>
            </a:bodyPr>
            <a:lstStyle/>
            <a:p>
              <a:r>
                <a:rPr lang="en-US" sz="1400" i="1" dirty="0" smtClean="0"/>
                <a:t>Are you seeking employment?</a:t>
              </a:r>
              <a:endParaRPr lang="en-US" sz="1400" i="1" dirty="0"/>
            </a:p>
          </p:txBody>
        </p:sp>
        <p:sp>
          <p:nvSpPr>
            <p:cNvPr id="41" name="TextBox 40"/>
            <p:cNvSpPr txBox="1"/>
            <p:nvPr/>
          </p:nvSpPr>
          <p:spPr>
            <a:xfrm>
              <a:off x="268004" y="3072014"/>
              <a:ext cx="576446" cy="307777"/>
            </a:xfrm>
            <a:prstGeom prst="rect">
              <a:avLst/>
            </a:prstGeom>
            <a:noFill/>
            <a:ln>
              <a:noFill/>
            </a:ln>
          </p:spPr>
          <p:txBody>
            <a:bodyPr wrap="square" rtlCol="0">
              <a:spAutoFit/>
            </a:bodyPr>
            <a:lstStyle/>
            <a:p>
              <a:r>
                <a:rPr lang="en-US" sz="1400" i="1" dirty="0" smtClean="0"/>
                <a:t>Yes</a:t>
              </a:r>
              <a:endParaRPr lang="en-US" sz="1400" i="1" dirty="0"/>
            </a:p>
          </p:txBody>
        </p:sp>
        <p:sp>
          <p:nvSpPr>
            <p:cNvPr id="42" name="TextBox 41"/>
            <p:cNvSpPr txBox="1"/>
            <p:nvPr/>
          </p:nvSpPr>
          <p:spPr>
            <a:xfrm>
              <a:off x="1591609" y="3072014"/>
              <a:ext cx="576446" cy="307777"/>
            </a:xfrm>
            <a:prstGeom prst="rect">
              <a:avLst/>
            </a:prstGeom>
            <a:noFill/>
            <a:ln>
              <a:noFill/>
            </a:ln>
          </p:spPr>
          <p:txBody>
            <a:bodyPr wrap="square" rtlCol="0">
              <a:spAutoFit/>
            </a:bodyPr>
            <a:lstStyle/>
            <a:p>
              <a:r>
                <a:rPr lang="en-US" sz="1400" i="1" dirty="0" smtClean="0"/>
                <a:t>No</a:t>
              </a:r>
              <a:endParaRPr lang="en-US" sz="1400" i="1" dirty="0"/>
            </a:p>
          </p:txBody>
        </p:sp>
        <p:sp>
          <p:nvSpPr>
            <p:cNvPr id="43" name="Rectangle 42"/>
            <p:cNvSpPr/>
            <p:nvPr/>
          </p:nvSpPr>
          <p:spPr>
            <a:xfrm>
              <a:off x="690981" y="3156652"/>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4" name="Rectangle 43"/>
            <p:cNvSpPr/>
            <p:nvPr/>
          </p:nvSpPr>
          <p:spPr>
            <a:xfrm>
              <a:off x="2010487" y="3156652"/>
              <a:ext cx="157568" cy="16927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sp>
        <p:nvSpPr>
          <p:cNvPr id="45" name="TextBox 44"/>
          <p:cNvSpPr txBox="1"/>
          <p:nvPr/>
        </p:nvSpPr>
        <p:spPr>
          <a:xfrm>
            <a:off x="170792" y="1582796"/>
            <a:ext cx="3174505" cy="338554"/>
          </a:xfrm>
          <a:prstGeom prst="rect">
            <a:avLst/>
          </a:prstGeom>
          <a:solidFill>
            <a:schemeClr val="bg1"/>
          </a:solidFill>
          <a:ln>
            <a:solidFill>
              <a:schemeClr val="tx1"/>
            </a:solidFill>
          </a:ln>
        </p:spPr>
        <p:txBody>
          <a:bodyPr wrap="square" rtlCol="0">
            <a:spAutoFit/>
          </a:bodyPr>
          <a:lstStyle/>
          <a:p>
            <a:r>
              <a:rPr lang="en-US" sz="1600" i="1" dirty="0" smtClean="0"/>
              <a:t>Seeking employment in (field)</a:t>
            </a:r>
            <a:endParaRPr lang="en-US" sz="1600" i="1" dirty="0"/>
          </a:p>
        </p:txBody>
      </p:sp>
      <p:sp>
        <p:nvSpPr>
          <p:cNvPr id="46" name="TextBox 45"/>
          <p:cNvSpPr txBox="1"/>
          <p:nvPr/>
        </p:nvSpPr>
        <p:spPr>
          <a:xfrm>
            <a:off x="159707" y="2116196"/>
            <a:ext cx="3185591" cy="338554"/>
          </a:xfrm>
          <a:prstGeom prst="rect">
            <a:avLst/>
          </a:prstGeom>
          <a:solidFill>
            <a:schemeClr val="bg1"/>
          </a:solidFill>
          <a:ln>
            <a:solidFill>
              <a:schemeClr val="tx1"/>
            </a:solidFill>
          </a:ln>
        </p:spPr>
        <p:txBody>
          <a:bodyPr wrap="square" rtlCol="0">
            <a:spAutoFit/>
          </a:bodyPr>
          <a:lstStyle/>
          <a:p>
            <a:r>
              <a:rPr lang="en-US" sz="1600" i="1" dirty="0" smtClean="0"/>
              <a:t>Current employer</a:t>
            </a:r>
            <a:endParaRPr lang="en-US" sz="1600" i="1" dirty="0"/>
          </a:p>
        </p:txBody>
      </p:sp>
      <p:sp>
        <p:nvSpPr>
          <p:cNvPr id="47" name="TextBox 46"/>
          <p:cNvSpPr txBox="1"/>
          <p:nvPr/>
        </p:nvSpPr>
        <p:spPr>
          <a:xfrm>
            <a:off x="96198" y="2725796"/>
            <a:ext cx="1244636" cy="338554"/>
          </a:xfrm>
          <a:prstGeom prst="rect">
            <a:avLst/>
          </a:prstGeom>
          <a:solidFill>
            <a:schemeClr val="tx2"/>
          </a:solidFill>
        </p:spPr>
        <p:txBody>
          <a:bodyPr wrap="none" rtlCol="0">
            <a:spAutoFit/>
          </a:bodyPr>
          <a:lstStyle/>
          <a:p>
            <a:r>
              <a:rPr lang="en-US" sz="1600" b="1" dirty="0" smtClean="0">
                <a:solidFill>
                  <a:schemeClr val="bg1"/>
                </a:solidFill>
              </a:rPr>
              <a:t>Add/Update</a:t>
            </a:r>
            <a:endParaRPr lang="en-US" sz="1600" b="1" dirty="0">
              <a:solidFill>
                <a:schemeClr val="bg1"/>
              </a:solidFill>
            </a:endParaRPr>
          </a:p>
        </p:txBody>
      </p:sp>
      <p:sp>
        <p:nvSpPr>
          <p:cNvPr id="2" name="Rectangle 1"/>
          <p:cNvSpPr/>
          <p:nvPr/>
        </p:nvSpPr>
        <p:spPr>
          <a:xfrm>
            <a:off x="70887" y="3182996"/>
            <a:ext cx="4982105" cy="523220"/>
          </a:xfrm>
          <a:prstGeom prst="rect">
            <a:avLst/>
          </a:prstGeom>
        </p:spPr>
        <p:txBody>
          <a:bodyPr wrap="square">
            <a:spAutoFit/>
          </a:bodyPr>
          <a:lstStyle/>
          <a:p>
            <a:r>
              <a:rPr lang="en-US" sz="1400" i="1" dirty="0" smtClean="0"/>
              <a:t>Please create separate entries for each degree earned or professional position held, including current position.</a:t>
            </a:r>
            <a:endParaRPr lang="en-US" sz="1400" i="1" dirty="0"/>
          </a:p>
        </p:txBody>
      </p:sp>
      <p:sp>
        <p:nvSpPr>
          <p:cNvPr id="48" name="TextBox 47"/>
          <p:cNvSpPr txBox="1"/>
          <p:nvPr/>
        </p:nvSpPr>
        <p:spPr>
          <a:xfrm>
            <a:off x="142495" y="6431672"/>
            <a:ext cx="2601326" cy="338554"/>
          </a:xfrm>
          <a:prstGeom prst="rect">
            <a:avLst/>
          </a:prstGeom>
          <a:solidFill>
            <a:schemeClr val="bg1"/>
          </a:solidFill>
          <a:ln>
            <a:solidFill>
              <a:schemeClr val="tx1"/>
            </a:solidFill>
          </a:ln>
        </p:spPr>
        <p:txBody>
          <a:bodyPr wrap="square" rtlCol="0">
            <a:spAutoFit/>
          </a:bodyPr>
          <a:lstStyle/>
          <a:p>
            <a:r>
              <a:rPr lang="en-US" sz="1600" i="1" dirty="0" smtClean="0"/>
              <a:t>Hired/Start date</a:t>
            </a:r>
            <a:endParaRPr lang="en-US" sz="1600" i="1" dirty="0"/>
          </a:p>
        </p:txBody>
      </p:sp>
      <p:sp>
        <p:nvSpPr>
          <p:cNvPr id="21" name="Rectangle 20"/>
          <p:cNvSpPr/>
          <p:nvPr/>
        </p:nvSpPr>
        <p:spPr>
          <a:xfrm>
            <a:off x="110648" y="6770226"/>
            <a:ext cx="6747352" cy="738664"/>
          </a:xfrm>
          <a:prstGeom prst="rect">
            <a:avLst/>
          </a:prstGeom>
        </p:spPr>
        <p:txBody>
          <a:bodyPr wrap="square">
            <a:spAutoFit/>
          </a:bodyPr>
          <a:lstStyle/>
          <a:p>
            <a:r>
              <a:rPr lang="en-US" sz="1400" i="1" dirty="0" smtClean="0"/>
              <a:t>Please verify the information before clicking the submit button. There are no opportunities to edit the information after clicking the submit button. If modifications are required after clicking the submit button, please send an email to </a:t>
            </a:r>
            <a:r>
              <a:rPr lang="en-US" sz="1400" i="1" dirty="0" smtClean="0">
                <a:hlinkClick r:id="rId2"/>
              </a:rPr>
              <a:t>oed.alumni.info@noaa.gov</a:t>
            </a:r>
            <a:r>
              <a:rPr lang="en-US" sz="1400" i="1" dirty="0" smtClean="0"/>
              <a:t> </a:t>
            </a:r>
            <a:endParaRPr lang="en-US" sz="1400" i="1" dirty="0"/>
          </a:p>
        </p:txBody>
      </p:sp>
      <p:sp>
        <p:nvSpPr>
          <p:cNvPr id="22" name="TextBox 21"/>
          <p:cNvSpPr txBox="1"/>
          <p:nvPr/>
        </p:nvSpPr>
        <p:spPr>
          <a:xfrm>
            <a:off x="159707" y="7568842"/>
            <a:ext cx="790601" cy="338554"/>
          </a:xfrm>
          <a:prstGeom prst="rect">
            <a:avLst/>
          </a:prstGeom>
          <a:solidFill>
            <a:schemeClr val="tx2"/>
          </a:solidFill>
        </p:spPr>
        <p:txBody>
          <a:bodyPr wrap="none" rtlCol="0">
            <a:spAutoFit/>
          </a:bodyPr>
          <a:lstStyle/>
          <a:p>
            <a:r>
              <a:rPr lang="en-US" sz="1600" b="1" dirty="0" smtClean="0">
                <a:solidFill>
                  <a:schemeClr val="bg1"/>
                </a:solidFill>
              </a:rPr>
              <a:t>Submit</a:t>
            </a:r>
            <a:endParaRPr lang="en-US" sz="1600" b="1" dirty="0">
              <a:solidFill>
                <a:schemeClr val="bg1"/>
              </a:solidFill>
            </a:endParaRPr>
          </a:p>
        </p:txBody>
      </p:sp>
      <p:sp>
        <p:nvSpPr>
          <p:cNvPr id="23" name="TextBox 22"/>
          <p:cNvSpPr txBox="1"/>
          <p:nvPr/>
        </p:nvSpPr>
        <p:spPr>
          <a:xfrm>
            <a:off x="148111" y="8019209"/>
            <a:ext cx="1417568" cy="338554"/>
          </a:xfrm>
          <a:prstGeom prst="rect">
            <a:avLst/>
          </a:prstGeom>
          <a:solidFill>
            <a:schemeClr val="tx2"/>
          </a:solidFill>
        </p:spPr>
        <p:txBody>
          <a:bodyPr wrap="none" rtlCol="0">
            <a:spAutoFit/>
          </a:bodyPr>
          <a:lstStyle/>
          <a:p>
            <a:r>
              <a:rPr lang="en-US" sz="1600" b="1" dirty="0" smtClean="0">
                <a:solidFill>
                  <a:schemeClr val="bg1"/>
                </a:solidFill>
              </a:rPr>
              <a:t>Make Changes</a:t>
            </a:r>
            <a:endParaRPr lang="en-US" sz="1600" b="1" dirty="0">
              <a:solidFill>
                <a:schemeClr val="bg1"/>
              </a:solidFill>
            </a:endParaRPr>
          </a:p>
        </p:txBody>
      </p:sp>
      <p:pic>
        <p:nvPicPr>
          <p:cNvPr id="2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43274" t="79950" r="19461" b="14395"/>
          <a:stretch/>
        </p:blipFill>
        <p:spPr bwMode="auto">
          <a:xfrm>
            <a:off x="159707" y="8586438"/>
            <a:ext cx="6532443" cy="557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25325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189</Words>
  <Application>Microsoft Office PowerPoint</Application>
  <PresentationFormat>On-screen Show (4:3)</PresentationFormat>
  <Paragraphs>50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Todd.Christenson</dc:creator>
  <cp:lastModifiedBy>Todd.Christenson</cp:lastModifiedBy>
  <cp:revision>26</cp:revision>
  <dcterms:created xsi:type="dcterms:W3CDTF">2016-10-31T12:37:58Z</dcterms:created>
  <dcterms:modified xsi:type="dcterms:W3CDTF">2016-12-27T19:57:42Z</dcterms:modified>
</cp:coreProperties>
</file>