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6" r:id="rId4"/>
    <p:sldId id="268" r:id="rId5"/>
    <p:sldId id="270" r:id="rId6"/>
    <p:sldId id="263" r:id="rId7"/>
    <p:sldId id="269" r:id="rId8"/>
    <p:sldId id="261" r:id="rId9"/>
    <p:sldId id="262" r:id="rId10"/>
    <p:sldId id="267" r:id="rId11"/>
    <p:sldId id="259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4" autoAdjust="0"/>
    <p:restoredTop sz="78261" autoAdjust="0"/>
  </p:normalViewPr>
  <p:slideViewPr>
    <p:cSldViewPr>
      <p:cViewPr>
        <p:scale>
          <a:sx n="53" d="100"/>
          <a:sy n="53" d="100"/>
        </p:scale>
        <p:origin x="-2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Sheet1!$A$2:$A$4</c:f>
              <c:strCache>
                <c:ptCount val="3"/>
                <c:pt idx="0">
                  <c:v>Internists and Specialists from ABIM (2009) N=718</c:v>
                </c:pt>
                <c:pt idx="1">
                  <c:v>Nurse Practitioners from AANP (2017) N=493</c:v>
                </c:pt>
                <c:pt idx="2">
                  <c:v>Physicians from ACP (2017) N=369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18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Internists and Specialists from ABIM (2009) N=718</c:v>
                </c:pt>
                <c:pt idx="1">
                  <c:v>Nurse Practitioners from AANP (2017) N=493</c:v>
                </c:pt>
                <c:pt idx="2">
                  <c:v>Physicians from ACP (2017) N=369</c:v>
                </c:pt>
              </c:strCache>
            </c:strRef>
          </c:cat>
          <c:val>
            <c:numRef>
              <c:f>Sheet1!$C$2:$C$4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Internists and Specialists from ABIM (2009) N=718</c:v>
                </c:pt>
                <c:pt idx="1">
                  <c:v>Nurse Practitioners from AANP (2017) N=493</c:v>
                </c:pt>
                <c:pt idx="2">
                  <c:v>Physicians from ACP (2017) N=369</c:v>
                </c:pt>
              </c:strCache>
            </c:strRef>
          </c:cat>
          <c:val>
            <c:numRef>
              <c:f>Sheet1!$D$2:$D$4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666240"/>
        <c:axId val="44688512"/>
      </c:barChart>
      <c:catAx>
        <c:axId val="4466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44688512"/>
        <c:crosses val="autoZero"/>
        <c:auto val="1"/>
        <c:lblAlgn val="ctr"/>
        <c:lblOffset val="100"/>
        <c:noMultiLvlLbl val="0"/>
      </c:catAx>
      <c:valAx>
        <c:axId val="446885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% Skeptic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66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E08D2-8DCA-4C11-9E1A-C108782AE13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66BF2-F43D-4004-9E24-5353728512E2}">
      <dgm:prSet phldrT="[Text]"/>
      <dgm:spPr/>
      <dgm:t>
        <a:bodyPr/>
        <a:lstStyle/>
        <a:p>
          <a:r>
            <a:rPr lang="en-US" dirty="0" smtClean="0"/>
            <a:t>Generic Drugs</a:t>
          </a:r>
          <a:endParaRPr lang="en-US" dirty="0"/>
        </a:p>
      </dgm:t>
    </dgm:pt>
    <dgm:pt modelId="{A2CE32BE-5998-46ED-AAE8-5EF7DCA9F9DA}" type="parTrans" cxnId="{6705E379-C5F4-4599-8550-DB9EEA644A12}">
      <dgm:prSet/>
      <dgm:spPr/>
      <dgm:t>
        <a:bodyPr/>
        <a:lstStyle/>
        <a:p>
          <a:endParaRPr lang="en-US"/>
        </a:p>
      </dgm:t>
    </dgm:pt>
    <dgm:pt modelId="{E8070658-7D54-4CA4-91AB-6E0C6790DD7B}" type="sibTrans" cxnId="{6705E379-C5F4-4599-8550-DB9EEA644A12}">
      <dgm:prSet/>
      <dgm:spPr/>
      <dgm:t>
        <a:bodyPr/>
        <a:lstStyle/>
        <a:p>
          <a:endParaRPr lang="en-US"/>
        </a:p>
      </dgm:t>
    </dgm:pt>
    <dgm:pt modelId="{EAA05FBA-98E0-4F0F-A2FB-EDC19611ABDF}">
      <dgm:prSet phldrT="[Text]"/>
      <dgm:spPr/>
      <dgm:t>
        <a:bodyPr/>
        <a:lstStyle/>
        <a:p>
          <a:r>
            <a:rPr lang="en-US" dirty="0" smtClean="0"/>
            <a:t>Medication Adherence</a:t>
          </a:r>
          <a:endParaRPr lang="en-US" dirty="0"/>
        </a:p>
      </dgm:t>
    </dgm:pt>
    <dgm:pt modelId="{25EF95AC-0DBF-44D4-AA8E-3D58E4198196}" type="parTrans" cxnId="{34A6C98A-DDC4-4EDB-AAA1-228731590F14}">
      <dgm:prSet/>
      <dgm:spPr/>
      <dgm:t>
        <a:bodyPr/>
        <a:lstStyle/>
        <a:p>
          <a:endParaRPr lang="en-US"/>
        </a:p>
      </dgm:t>
    </dgm:pt>
    <dgm:pt modelId="{AB9B15A6-8E38-4A5F-8720-1BA0AF252337}" type="sibTrans" cxnId="{34A6C98A-DDC4-4EDB-AAA1-228731590F14}">
      <dgm:prSet/>
      <dgm:spPr/>
      <dgm:t>
        <a:bodyPr/>
        <a:lstStyle/>
        <a:p>
          <a:endParaRPr lang="en-US"/>
        </a:p>
      </dgm:t>
    </dgm:pt>
    <dgm:pt modelId="{8819CD95-FDEE-4B59-93F6-72AB6272854A}">
      <dgm:prSet phldrT="[Text]"/>
      <dgm:spPr/>
      <dgm:t>
        <a:bodyPr/>
        <a:lstStyle/>
        <a:p>
          <a:r>
            <a:rPr lang="en-US" dirty="0" smtClean="0"/>
            <a:t>Better Outcomes</a:t>
          </a:r>
          <a:endParaRPr lang="en-US" dirty="0"/>
        </a:p>
      </dgm:t>
    </dgm:pt>
    <dgm:pt modelId="{974FD03D-CB8E-4A35-A133-079DCD5B20A4}" type="parTrans" cxnId="{95DB8B11-2DD9-4D19-9444-0683496F289C}">
      <dgm:prSet/>
      <dgm:spPr/>
      <dgm:t>
        <a:bodyPr/>
        <a:lstStyle/>
        <a:p>
          <a:endParaRPr lang="en-US"/>
        </a:p>
      </dgm:t>
    </dgm:pt>
    <dgm:pt modelId="{2FDCD69A-5B34-4891-8EBF-71D9B85646EB}" type="sibTrans" cxnId="{95DB8B11-2DD9-4D19-9444-0683496F289C}">
      <dgm:prSet/>
      <dgm:spPr/>
      <dgm:t>
        <a:bodyPr/>
        <a:lstStyle/>
        <a:p>
          <a:endParaRPr lang="en-US"/>
        </a:p>
      </dgm:t>
    </dgm:pt>
    <dgm:pt modelId="{6814CC15-52AE-4669-BDD1-61977A14DF43}" type="pres">
      <dgm:prSet presAssocID="{E26E08D2-8DCA-4C11-9E1A-C108782AE1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97ECA1-54F4-4992-A0AB-EBD22C6F505C}" type="pres">
      <dgm:prSet presAssocID="{E26E08D2-8DCA-4C11-9E1A-C108782AE13A}" presName="arrow" presStyleLbl="bgShp" presStyleIdx="0" presStyleCnt="1" custScaleX="78164" custScaleY="68917"/>
      <dgm:spPr/>
    </dgm:pt>
    <dgm:pt modelId="{24BF016A-4D86-4955-A9A8-021346BBFF75}" type="pres">
      <dgm:prSet presAssocID="{E26E08D2-8DCA-4C11-9E1A-C108782AE13A}" presName="arrowDiagram3" presStyleCnt="0"/>
      <dgm:spPr/>
    </dgm:pt>
    <dgm:pt modelId="{78B7EFAE-7419-4A0F-AD7D-CDE4B8AA47CB}" type="pres">
      <dgm:prSet presAssocID="{54C66BF2-F43D-4004-9E24-5353728512E2}" presName="bullet3a" presStyleLbl="node1" presStyleIdx="0" presStyleCnt="3"/>
      <dgm:spPr/>
    </dgm:pt>
    <dgm:pt modelId="{5126BA87-5982-4943-B451-5D362F3D84AE}" type="pres">
      <dgm:prSet presAssocID="{54C66BF2-F43D-4004-9E24-5353728512E2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2712A-3C28-48A2-A05E-F3DABFD636C4}" type="pres">
      <dgm:prSet presAssocID="{EAA05FBA-98E0-4F0F-A2FB-EDC19611ABDF}" presName="bullet3b" presStyleLbl="node1" presStyleIdx="1" presStyleCnt="3"/>
      <dgm:spPr/>
    </dgm:pt>
    <dgm:pt modelId="{7F53E986-51ED-4E14-B765-AE5F08BCFE4E}" type="pres">
      <dgm:prSet presAssocID="{EAA05FBA-98E0-4F0F-A2FB-EDC19611ABD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2F877-5866-4832-8418-F81031F549B6}" type="pres">
      <dgm:prSet presAssocID="{8819CD95-FDEE-4B59-93F6-72AB6272854A}" presName="bullet3c" presStyleLbl="node1" presStyleIdx="2" presStyleCnt="3"/>
      <dgm:spPr/>
    </dgm:pt>
    <dgm:pt modelId="{EAB942FC-87D3-4703-9ACD-27B2EE1C5A56}" type="pres">
      <dgm:prSet presAssocID="{8819CD95-FDEE-4B59-93F6-72AB6272854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9F201-565B-44F8-9053-B1288218B4CB}" type="presOf" srcId="{EAA05FBA-98E0-4F0F-A2FB-EDC19611ABDF}" destId="{7F53E986-51ED-4E14-B765-AE5F08BCFE4E}" srcOrd="0" destOrd="0" presId="urn:microsoft.com/office/officeart/2005/8/layout/arrow2"/>
    <dgm:cxn modelId="{34A6C98A-DDC4-4EDB-AAA1-228731590F14}" srcId="{E26E08D2-8DCA-4C11-9E1A-C108782AE13A}" destId="{EAA05FBA-98E0-4F0F-A2FB-EDC19611ABDF}" srcOrd="1" destOrd="0" parTransId="{25EF95AC-0DBF-44D4-AA8E-3D58E4198196}" sibTransId="{AB9B15A6-8E38-4A5F-8720-1BA0AF252337}"/>
    <dgm:cxn modelId="{6053227C-868E-4B76-8094-11A1E6B622C4}" type="presOf" srcId="{E26E08D2-8DCA-4C11-9E1A-C108782AE13A}" destId="{6814CC15-52AE-4669-BDD1-61977A14DF43}" srcOrd="0" destOrd="0" presId="urn:microsoft.com/office/officeart/2005/8/layout/arrow2"/>
    <dgm:cxn modelId="{95DB8B11-2DD9-4D19-9444-0683496F289C}" srcId="{E26E08D2-8DCA-4C11-9E1A-C108782AE13A}" destId="{8819CD95-FDEE-4B59-93F6-72AB6272854A}" srcOrd="2" destOrd="0" parTransId="{974FD03D-CB8E-4A35-A133-079DCD5B20A4}" sibTransId="{2FDCD69A-5B34-4891-8EBF-71D9B85646EB}"/>
    <dgm:cxn modelId="{D654E0E4-289A-41FD-82D2-AB78C98F9605}" type="presOf" srcId="{8819CD95-FDEE-4B59-93F6-72AB6272854A}" destId="{EAB942FC-87D3-4703-9ACD-27B2EE1C5A56}" srcOrd="0" destOrd="0" presId="urn:microsoft.com/office/officeart/2005/8/layout/arrow2"/>
    <dgm:cxn modelId="{6705E379-C5F4-4599-8550-DB9EEA644A12}" srcId="{E26E08D2-8DCA-4C11-9E1A-C108782AE13A}" destId="{54C66BF2-F43D-4004-9E24-5353728512E2}" srcOrd="0" destOrd="0" parTransId="{A2CE32BE-5998-46ED-AAE8-5EF7DCA9F9DA}" sibTransId="{E8070658-7D54-4CA4-91AB-6E0C6790DD7B}"/>
    <dgm:cxn modelId="{01081795-FC27-42EE-8032-7EBF9A9B81BD}" type="presOf" srcId="{54C66BF2-F43D-4004-9E24-5353728512E2}" destId="{5126BA87-5982-4943-B451-5D362F3D84AE}" srcOrd="0" destOrd="0" presId="urn:microsoft.com/office/officeart/2005/8/layout/arrow2"/>
    <dgm:cxn modelId="{E9247951-9D98-4403-A2C6-F9EBC9F28E8A}" type="presParOf" srcId="{6814CC15-52AE-4669-BDD1-61977A14DF43}" destId="{0B97ECA1-54F4-4992-A0AB-EBD22C6F505C}" srcOrd="0" destOrd="0" presId="urn:microsoft.com/office/officeart/2005/8/layout/arrow2"/>
    <dgm:cxn modelId="{046B94E1-A991-46E1-8B34-2E8FA92D55D7}" type="presParOf" srcId="{6814CC15-52AE-4669-BDD1-61977A14DF43}" destId="{24BF016A-4D86-4955-A9A8-021346BBFF75}" srcOrd="1" destOrd="0" presId="urn:microsoft.com/office/officeart/2005/8/layout/arrow2"/>
    <dgm:cxn modelId="{28120274-7ACE-48EA-8418-CC05B232532D}" type="presParOf" srcId="{24BF016A-4D86-4955-A9A8-021346BBFF75}" destId="{78B7EFAE-7419-4A0F-AD7D-CDE4B8AA47CB}" srcOrd="0" destOrd="0" presId="urn:microsoft.com/office/officeart/2005/8/layout/arrow2"/>
    <dgm:cxn modelId="{4989E61F-D278-4B86-A6FB-4218215059E7}" type="presParOf" srcId="{24BF016A-4D86-4955-A9A8-021346BBFF75}" destId="{5126BA87-5982-4943-B451-5D362F3D84AE}" srcOrd="1" destOrd="0" presId="urn:microsoft.com/office/officeart/2005/8/layout/arrow2"/>
    <dgm:cxn modelId="{2C6EDE1F-7193-42FB-9DEB-235DFA41A38B}" type="presParOf" srcId="{24BF016A-4D86-4955-A9A8-021346BBFF75}" destId="{6152712A-3C28-48A2-A05E-F3DABFD636C4}" srcOrd="2" destOrd="0" presId="urn:microsoft.com/office/officeart/2005/8/layout/arrow2"/>
    <dgm:cxn modelId="{46E9467A-8E06-4821-803F-FD53AD6DE4D7}" type="presParOf" srcId="{24BF016A-4D86-4955-A9A8-021346BBFF75}" destId="{7F53E986-51ED-4E14-B765-AE5F08BCFE4E}" srcOrd="3" destOrd="0" presId="urn:microsoft.com/office/officeart/2005/8/layout/arrow2"/>
    <dgm:cxn modelId="{59DBFE9B-FA5D-4823-870A-1FD893A0324B}" type="presParOf" srcId="{24BF016A-4D86-4955-A9A8-021346BBFF75}" destId="{4852F877-5866-4832-8418-F81031F549B6}" srcOrd="4" destOrd="0" presId="urn:microsoft.com/office/officeart/2005/8/layout/arrow2"/>
    <dgm:cxn modelId="{81790402-B11A-406E-BCFF-4D3C3F3691F8}" type="presParOf" srcId="{24BF016A-4D86-4955-A9A8-021346BBFF75}" destId="{EAB942FC-87D3-4703-9ACD-27B2EE1C5A5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7ECA1-54F4-4992-A0AB-EBD22C6F505C}">
      <dsp:nvSpPr>
        <dsp:cNvPr id="0" name=""/>
        <dsp:cNvSpPr/>
      </dsp:nvSpPr>
      <dsp:spPr>
        <a:xfrm>
          <a:off x="960379" y="206966"/>
          <a:ext cx="3330914" cy="183553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7EFAE-7419-4A0F-AD7D-CDE4B8AA47CB}">
      <dsp:nvSpPr>
        <dsp:cNvPr id="0" name=""/>
        <dsp:cNvSpPr/>
      </dsp:nvSpPr>
      <dsp:spPr>
        <a:xfrm>
          <a:off x="1036318" y="1631313"/>
          <a:ext cx="110797" cy="1107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6BA87-5982-4943-B451-5D362F3D84AE}">
      <dsp:nvSpPr>
        <dsp:cNvPr id="0" name=""/>
        <dsp:cNvSpPr/>
      </dsp:nvSpPr>
      <dsp:spPr>
        <a:xfrm>
          <a:off x="1091716" y="1686712"/>
          <a:ext cx="992916" cy="76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70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Generic Drugs</a:t>
          </a:r>
          <a:endParaRPr lang="en-US" sz="1400" kern="1200" dirty="0"/>
        </a:p>
      </dsp:txBody>
      <dsp:txXfrm>
        <a:off x="1091716" y="1686712"/>
        <a:ext cx="992916" cy="769723"/>
      </dsp:txXfrm>
    </dsp:sp>
    <dsp:sp modelId="{6152712A-3C28-48A2-A05E-F3DABFD636C4}">
      <dsp:nvSpPr>
        <dsp:cNvPr id="0" name=""/>
        <dsp:cNvSpPr/>
      </dsp:nvSpPr>
      <dsp:spPr>
        <a:xfrm>
          <a:off x="2014319" y="907401"/>
          <a:ext cx="200287" cy="200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E986-51ED-4E14-B765-AE5F08BCFE4E}">
      <dsp:nvSpPr>
        <dsp:cNvPr id="0" name=""/>
        <dsp:cNvSpPr/>
      </dsp:nvSpPr>
      <dsp:spPr>
        <a:xfrm>
          <a:off x="2114463" y="1007545"/>
          <a:ext cx="1022746" cy="1448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1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Medication Adherence</a:t>
          </a:r>
          <a:endParaRPr lang="en-US" sz="1400" kern="1200" dirty="0"/>
        </a:p>
      </dsp:txBody>
      <dsp:txXfrm>
        <a:off x="2114463" y="1007545"/>
        <a:ext cx="1022746" cy="1448890"/>
      </dsp:txXfrm>
    </dsp:sp>
    <dsp:sp modelId="{4852F877-5866-4832-8418-F81031F549B6}">
      <dsp:nvSpPr>
        <dsp:cNvPr id="0" name=""/>
        <dsp:cNvSpPr/>
      </dsp:nvSpPr>
      <dsp:spPr>
        <a:xfrm>
          <a:off x="3190477" y="466874"/>
          <a:ext cx="276993" cy="276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942FC-87D3-4703-9ACD-27B2EE1C5A56}">
      <dsp:nvSpPr>
        <dsp:cNvPr id="0" name=""/>
        <dsp:cNvSpPr/>
      </dsp:nvSpPr>
      <dsp:spPr>
        <a:xfrm>
          <a:off x="3328974" y="605371"/>
          <a:ext cx="1022746" cy="1851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77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Better Outcomes</a:t>
          </a:r>
          <a:endParaRPr lang="en-US" sz="1400" kern="1200" dirty="0"/>
        </a:p>
      </dsp:txBody>
      <dsp:txXfrm>
        <a:off x="3328974" y="605371"/>
        <a:ext cx="1022746" cy="1851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05390A-829B-4B8A-99CE-87011E744D0C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5BC59-2F7C-4BF0-A3A1-F53A23331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C1A199-CB95-4175-BEF9-9B357EE0A60D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49C77-D255-4DBC-97B9-37424661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6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http://www.flowersfertility.com/flowersfertility/2014/6/4/what-fertility-awareness-based-methods-fabms-are-not-the-least-popular-form-of-birth-control</a:t>
            </a:r>
          </a:p>
          <a:p>
            <a:endParaRPr lang="en-US" dirty="0" smtClean="0"/>
          </a:p>
          <a:p>
            <a:r>
              <a:rPr lang="en-US" dirty="0" smtClean="0"/>
              <a:t>Is</a:t>
            </a:r>
            <a:r>
              <a:rPr lang="en-US" baseline="0" dirty="0" smtClean="0"/>
              <a:t> this graph more appropriate given the slide content?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9C77-D255-4DBC-97B9-374246614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Generic skepticism of safety &amp; efficacy of generic drugs is declining but still exists among clinicians across multiple disciplines.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9C77-D255-4DBC-97B9-374246614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9C77-D255-4DBC-97B9-3742466143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Reduce OOP costs by half </a:t>
            </a:r>
          </a:p>
          <a:p>
            <a:r>
              <a:rPr lang="en-US" baseline="0" dirty="0" smtClean="0"/>
              <a:t>Societal savings </a:t>
            </a:r>
          </a:p>
          <a:p>
            <a:r>
              <a:rPr lang="en-US" baseline="0" dirty="0" smtClean="0"/>
              <a:t>In other commonly prescribed drug classes, like statins, where adherence is suboptimal, generic drugs are associated with better adherence and better health outcomes. </a:t>
            </a:r>
            <a:r>
              <a:rPr lang="en-US" baseline="30000" dirty="0" smtClean="0"/>
              <a:t>10,11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49C77-D255-4DBC-97B9-3742466143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4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9A2EE6-16EC-4DC5-B3D1-6B97C8126AC1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EC505E9-6FE9-4C2B-9D05-AB897241F0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GenericDrug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 sz="2800" dirty="0"/>
              <a:t>Cost Saving</a:t>
            </a:r>
            <a:r>
              <a:rPr lang="en-US" sz="2800" baseline="0" dirty="0"/>
              <a:t>s and generic substitution of oral </a:t>
            </a:r>
            <a:r>
              <a:rPr lang="en-US" sz="2800" baseline="0" dirty="0" smtClean="0"/>
              <a:t>contraceptives</a:t>
            </a:r>
            <a:r>
              <a:rPr lang="en-US" sz="2800" dirty="0" smtClean="0"/>
              <a:t> (OCP</a:t>
            </a:r>
            <a:r>
              <a:rPr lang="en-US" sz="2400" dirty="0" smtClean="0"/>
              <a:t>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078375"/>
            <a:ext cx="351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19" y="34400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2895600" cy="15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Having a Discussion With Your Patient Matters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629400" cy="990599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Patients who reported having a discussion with their clinicians were 5x more likely to switch to a drug of lower cost</a:t>
            </a:r>
            <a:r>
              <a:rPr lang="en-US" sz="1800" b="1" baseline="30000" dirty="0" smtClean="0"/>
              <a:t>9</a:t>
            </a:r>
          </a:p>
          <a:p>
            <a:pPr marL="0" indent="0">
              <a:buNone/>
            </a:pPr>
            <a:endParaRPr lang="en-US" sz="1800" b="1" baseline="300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5020146"/>
              </p:ext>
            </p:extLst>
          </p:nvPr>
        </p:nvGraphicFramePr>
        <p:xfrm>
          <a:off x="4430550" y="2553857"/>
          <a:ext cx="5312100" cy="266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ekeating2\AppData\Local\Microsoft\Windows\Temporary Internet Files\Content.IE5\4HKMZCWL\heart%20pic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" y="2576269"/>
            <a:ext cx="2030409" cy="21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33600" y="2709675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Medication adherence is suboptimal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 big reason for this is cost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 simple solution is generics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012" y="4876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b="1" dirty="0"/>
              <a:t>Why are we focusing on OCPs?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Commonly prescribed drug with more skepticism than other drugs </a:t>
            </a:r>
          </a:p>
          <a:p>
            <a:pPr marL="742950" lvl="1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Offer a window for highlighting need to support generic prescribing in other classes of drugs which translate into mortality benefit and huge savings </a:t>
            </a:r>
          </a:p>
        </p:txBody>
      </p:sp>
    </p:spTree>
    <p:extLst>
      <p:ext uri="{BB962C8B-B14F-4D97-AF65-F5344CB8AC3E}">
        <p14:creationId xmlns:p14="http://schemas.microsoft.com/office/powerpoint/2010/main" val="19338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Trussell</a:t>
            </a:r>
            <a:r>
              <a:rPr lang="en-US" dirty="0"/>
              <a:t> J. Contraceptive failure in the United States. Contraception. 2011;83(5):397-404. doi:10.1016/j.contraception.2011.01.021.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Hall KS, </a:t>
            </a:r>
            <a:r>
              <a:rPr lang="en-US" dirty="0" err="1"/>
              <a:t>Trussell</a:t>
            </a:r>
            <a:r>
              <a:rPr lang="en-US" dirty="0"/>
              <a:t> J. Types of combined oral contraceptives used by US women. Contraception. 2012;86(6):659-665.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American College of Obstetricians and Gynecologists Committee on Gynecologic Practice,. ACOG Committee Opinion No. 375.; 2007:447-448.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Shrank WH, Hoang T, </a:t>
            </a:r>
            <a:r>
              <a:rPr lang="en-US" dirty="0" err="1"/>
              <a:t>Ettner</a:t>
            </a:r>
            <a:r>
              <a:rPr lang="en-US" dirty="0"/>
              <a:t> SL, et al. The implications of choice: Prescribing generic or preferred pharmaceuticals improves medication adherence for chronic conditions. Arch Intern Med. 2006;166(3):332-337.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Agency for Healthcare Research and Quality. Medical Expenditure Panel Survey (MEPS). Rockville, MD https://meps.ahrq.gov/mepsweb/index.jsp.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Bioequivalence</a:t>
            </a:r>
            <a:r>
              <a:rPr lang="en-US" baseline="0" dirty="0"/>
              <a:t> between brand-name and generic OCs. </a:t>
            </a:r>
            <a:r>
              <a:rPr lang="en-US" baseline="0" dirty="0" err="1"/>
              <a:t>Contracept</a:t>
            </a:r>
            <a:r>
              <a:rPr lang="en-US" baseline="0" dirty="0"/>
              <a:t> Rep 2002; 13(2):6-9.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/>
              <a:t>G. Evans, E.L. Sutton. Oral contraception. Med </a:t>
            </a:r>
            <a:r>
              <a:rPr lang="en-US" baseline="0" dirty="0" err="1"/>
              <a:t>Clin</a:t>
            </a:r>
            <a:r>
              <a:rPr lang="en-US" baseline="0" dirty="0"/>
              <a:t> North Am, 99 (2015), pp. 479-503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Kesselheim</a:t>
            </a:r>
            <a:r>
              <a:rPr lang="en-US" dirty="0"/>
              <a:t>, A. S., Gagne, J. J., </a:t>
            </a:r>
            <a:r>
              <a:rPr lang="en-US" dirty="0" err="1"/>
              <a:t>Eddings</a:t>
            </a:r>
            <a:r>
              <a:rPr lang="en-US" dirty="0"/>
              <a:t>, W., Franklin, J. M., Ross, K. M., </a:t>
            </a:r>
            <a:r>
              <a:rPr lang="en-US" dirty="0" err="1"/>
              <a:t>Fulchino</a:t>
            </a:r>
            <a:r>
              <a:rPr lang="en-US" dirty="0"/>
              <a:t>, L. A., &amp; Campbell, E. G. (2016). Prevalence and predictors of generic drug skepticism among physicians: results of a national survey. JAMA internal medicine, 176(6), 845-847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Wilson, I. B., Schoen, C., </a:t>
            </a:r>
            <a:r>
              <a:rPr lang="en-US" dirty="0" err="1"/>
              <a:t>Neuman</a:t>
            </a:r>
            <a:r>
              <a:rPr lang="en-US" dirty="0"/>
              <a:t>, P., </a:t>
            </a:r>
            <a:r>
              <a:rPr lang="en-US" dirty="0" err="1"/>
              <a:t>Strollo</a:t>
            </a:r>
            <a:r>
              <a:rPr lang="en-US" dirty="0"/>
              <a:t>, M. K., Rogers, W. H., Chang, H., &amp; </a:t>
            </a:r>
            <a:r>
              <a:rPr lang="en-US" dirty="0" err="1"/>
              <a:t>Safran</a:t>
            </a:r>
            <a:r>
              <a:rPr lang="en-US" dirty="0"/>
              <a:t>, D. G. (2007). Physician–Patient Communication About Prescription Medication Nonadherence: A 50-state Study of America’s Seniors. Journal of General Internal Medicine, 22(1), 6–12. http://doi.org/10.1007/s11606-006-0093-0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Joshua J. Gagne, </a:t>
            </a:r>
            <a:r>
              <a:rPr lang="en-US" dirty="0" err="1"/>
              <a:t>Niteesh</a:t>
            </a:r>
            <a:r>
              <a:rPr lang="en-US" dirty="0"/>
              <a:t> K. Choudhry, Aaron S. </a:t>
            </a:r>
            <a:r>
              <a:rPr lang="en-US" dirty="0" err="1"/>
              <a:t>Kesselheim</a:t>
            </a:r>
            <a:r>
              <a:rPr lang="en-US" dirty="0"/>
              <a:t>, Jennifer M. </a:t>
            </a:r>
            <a:r>
              <a:rPr lang="en-US" dirty="0" err="1"/>
              <a:t>Polinski</a:t>
            </a:r>
            <a:r>
              <a:rPr lang="en-US" dirty="0"/>
              <a:t>, David Hutchins, Olga S. Matlin, et al. Comparative Effectiveness of Generic and Brand-Name Statins on Patient Outcomes: A Cohort Study. Ann Intern Med. 2014;161:400–407.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10.7326/M13-2942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William H. Shrank, </a:t>
            </a:r>
            <a:r>
              <a:rPr lang="en-US" dirty="0" err="1"/>
              <a:t>Tuyen</a:t>
            </a:r>
            <a:r>
              <a:rPr lang="en-US" dirty="0"/>
              <a:t> Hoang, Susan L. </a:t>
            </a:r>
            <a:r>
              <a:rPr lang="en-US" dirty="0" err="1"/>
              <a:t>Ettner</a:t>
            </a:r>
            <a:r>
              <a:rPr lang="en-US" dirty="0"/>
              <a:t>, Peter A. Glassman, </a:t>
            </a:r>
            <a:r>
              <a:rPr lang="en-US" dirty="0" err="1"/>
              <a:t>Kavita</a:t>
            </a:r>
            <a:r>
              <a:rPr lang="en-US" dirty="0"/>
              <a:t> Nair, Dee </a:t>
            </a:r>
            <a:r>
              <a:rPr lang="en-US" dirty="0" err="1"/>
              <a:t>DeLapp</a:t>
            </a:r>
            <a:r>
              <a:rPr lang="en-US" dirty="0"/>
              <a:t>, June </a:t>
            </a:r>
            <a:r>
              <a:rPr lang="en-US" dirty="0" err="1"/>
              <a:t>Dirstine</a:t>
            </a:r>
            <a:r>
              <a:rPr lang="en-US" dirty="0"/>
              <a:t>, Jerry </a:t>
            </a:r>
            <a:r>
              <a:rPr lang="en-US" dirty="0" err="1"/>
              <a:t>Avorn</a:t>
            </a:r>
            <a:r>
              <a:rPr lang="en-US" dirty="0"/>
              <a:t>, Steven M. Asch. The Implications of </a:t>
            </a:r>
            <a:r>
              <a:rPr lang="en-US" dirty="0" err="1"/>
              <a:t>ChoicePrescribing</a:t>
            </a:r>
            <a:r>
              <a:rPr lang="en-US" dirty="0"/>
              <a:t> Generic or Preferred Pharmaceuticals Improves Medication Adherence for Chronic Conditions. Arch Intern Med. 2006;166(3):332–337. doi:10.1001/archinte.166.3.332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OCPs Commonly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72000"/>
          </a:xfrm>
        </p:spPr>
        <p:txBody>
          <a:bodyPr/>
          <a:lstStyle/>
          <a:p>
            <a:r>
              <a:rPr lang="en-US" dirty="0"/>
              <a:t>25% of reproductive age women report using OCPs</a:t>
            </a:r>
          </a:p>
          <a:p>
            <a:r>
              <a:rPr lang="en-US" dirty="0"/>
              <a:t>Low failure rates</a:t>
            </a:r>
            <a:r>
              <a:rPr lang="en-US" baseline="30000" dirty="0"/>
              <a:t>1</a:t>
            </a:r>
          </a:p>
          <a:p>
            <a:r>
              <a:rPr lang="en-US" dirty="0"/>
              <a:t>Almost all available as generic</a:t>
            </a:r>
            <a:r>
              <a:rPr lang="en-US" baseline="30000" dirty="0"/>
              <a:t>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878996" cy="452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8392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Concerns About Generic OCPs Overblown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ACOG committee opinion supported requests for brand OCPs due to concerns about packaging and adherence</a:t>
            </a:r>
            <a:r>
              <a:rPr lang="en-US" baseline="30000" dirty="0"/>
              <a:t>3</a:t>
            </a:r>
          </a:p>
          <a:p>
            <a:r>
              <a:rPr lang="en-US" dirty="0"/>
              <a:t>Multiple studies </a:t>
            </a:r>
            <a:r>
              <a:rPr lang="en-US" dirty="0" smtClean="0"/>
              <a:t>show </a:t>
            </a:r>
            <a:r>
              <a:rPr lang="en-US" b="1" u="sng" dirty="0" smtClean="0"/>
              <a:t>increased</a:t>
            </a:r>
            <a:r>
              <a:rPr lang="en-US" dirty="0" smtClean="0"/>
              <a:t> </a:t>
            </a:r>
            <a:r>
              <a:rPr lang="en-US" dirty="0"/>
              <a:t>adherence with generic drugs</a:t>
            </a:r>
          </a:p>
          <a:p>
            <a:pPr lvl="1"/>
            <a:r>
              <a:rPr lang="en-US" dirty="0"/>
              <a:t>OR 1.62 of adherence in analysis of claims data primarily looking at OCPs</a:t>
            </a:r>
            <a:r>
              <a:rPr lang="en-US" baseline="30000" dirty="0"/>
              <a:t>4</a:t>
            </a:r>
          </a:p>
          <a:p>
            <a:r>
              <a:rPr lang="en-US" dirty="0"/>
              <a:t>Health policy implications of lower cost of generic OCPs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07647"/>
            <a:ext cx="4471230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108575"/>
            <a:ext cx="37671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</a:t>
            </a:r>
            <a:r>
              <a:rPr lang="en-US" dirty="0" smtClean="0"/>
              <a:t>Prescribing Generics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en-US" dirty="0"/>
              <a:t>Focus group data from </a:t>
            </a:r>
            <a:r>
              <a:rPr lang="en-US" dirty="0" smtClean="0"/>
              <a:t>ACP &amp; AANP meetings </a:t>
            </a:r>
            <a:r>
              <a:rPr lang="en-US" dirty="0"/>
              <a:t>identified </a:t>
            </a:r>
            <a:r>
              <a:rPr lang="en-US" dirty="0" smtClean="0"/>
              <a:t>barriers to prescribing generic OCPs:</a:t>
            </a:r>
            <a:endParaRPr lang="en-US" dirty="0"/>
          </a:p>
          <a:p>
            <a:pPr lvl="1"/>
            <a:r>
              <a:rPr lang="en-US" dirty="0" smtClean="0"/>
              <a:t>attitude &amp; knowledge regarding generics</a:t>
            </a:r>
            <a:r>
              <a:rPr lang="en-US" dirty="0"/>
              <a:t>, lack of trusted sources, multiple generic </a:t>
            </a:r>
            <a:r>
              <a:rPr lang="en-US" dirty="0" smtClean="0"/>
              <a:t>brands</a:t>
            </a:r>
            <a:r>
              <a:rPr lang="en-US" dirty="0"/>
              <a:t> </a:t>
            </a:r>
            <a:r>
              <a:rPr lang="en-US" dirty="0" smtClean="0"/>
              <a:t>for OCPs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6" y="2929270"/>
            <a:ext cx="8168828" cy="392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ekeating2\AppData\Local\Microsoft\Windows\Temporary Internet Files\Content.IE5\38NCP013\Doctor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96782"/>
            <a:ext cx="1956079" cy="139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Generic Skepticism </a:t>
            </a:r>
            <a:r>
              <a:rPr lang="en-US" dirty="0" smtClean="0"/>
              <a:t>Decreasing But Still Exists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200400" cy="4648200"/>
          </a:xfrm>
        </p:spPr>
        <p:txBody>
          <a:bodyPr>
            <a:normAutofit/>
          </a:bodyPr>
          <a:lstStyle/>
          <a:p>
            <a:r>
              <a:rPr lang="en-US" b="1" dirty="0" smtClean="0"/>
              <a:t>Generic skepticism: </a:t>
            </a:r>
            <a:r>
              <a:rPr lang="en-US" dirty="0" smtClean="0"/>
              <a:t>lack of agreement that generics are as </a:t>
            </a:r>
            <a:r>
              <a:rPr lang="en-US" dirty="0"/>
              <a:t>effective as, as safe as, or do not cause more adverse events than their brand counterparts. </a:t>
            </a:r>
            <a:endParaRPr lang="en-US" baseline="30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30389094"/>
              </p:ext>
            </p:extLst>
          </p:nvPr>
        </p:nvGraphicFramePr>
        <p:xfrm>
          <a:off x="3429000" y="1524000"/>
          <a:ext cx="5562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7800" y="6344653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Kesselheim</a:t>
            </a:r>
            <a:r>
              <a:rPr lang="en-US" dirty="0" smtClean="0"/>
              <a:t>, et al. JAMA IM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Remember: Generics </a:t>
            </a:r>
            <a:r>
              <a:rPr lang="en-US" dirty="0" smtClean="0"/>
              <a:t>are Therapeutically Equivalent!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r>
              <a:rPr lang="en-US" dirty="0"/>
              <a:t>The FDA considers generic and brand OCPs</a:t>
            </a:r>
            <a:r>
              <a:rPr lang="en-US" baseline="0" dirty="0"/>
              <a:t> </a:t>
            </a:r>
            <a:r>
              <a:rPr lang="en-US" b="1" u="sng" dirty="0" smtClean="0"/>
              <a:t>Therapeutically </a:t>
            </a:r>
            <a:r>
              <a:rPr lang="en-US" b="1" u="sng" dirty="0" smtClean="0"/>
              <a:t>Equivalent</a:t>
            </a:r>
          </a:p>
          <a:p>
            <a:r>
              <a:rPr lang="en-US" dirty="0" smtClean="0"/>
              <a:t>This means they are both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err="1" smtClean="0"/>
              <a:t>Phamaceutical</a:t>
            </a:r>
            <a:r>
              <a:rPr lang="en-US" b="1" u="sng" dirty="0" smtClean="0"/>
              <a:t> Equivalent: </a:t>
            </a:r>
            <a:r>
              <a:rPr lang="en-US" dirty="0" smtClean="0"/>
              <a:t>Same active ingredients, dosage form, route of administration, strength/concentration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Bioequivalent: </a:t>
            </a:r>
            <a:r>
              <a:rPr lang="en-US" dirty="0" smtClean="0"/>
              <a:t>No significant difference in rate </a:t>
            </a:r>
            <a:r>
              <a:rPr lang="en-US" smtClean="0"/>
              <a:t>or degree </a:t>
            </a:r>
            <a:r>
              <a:rPr lang="en-US" dirty="0" smtClean="0"/>
              <a:t>to which the active ingredient in a pharmaceutically equivalent drug product becomes available at the site of action, when administered at same molar dose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3301999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3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 Approval Process Rigorous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generics go through rigorous testing before approval</a:t>
            </a:r>
          </a:p>
          <a:p>
            <a:r>
              <a:rPr lang="en-US" dirty="0"/>
              <a:t>Manufacturers of generics must prove their drug is </a:t>
            </a:r>
            <a:r>
              <a:rPr lang="en-US" dirty="0" smtClean="0"/>
              <a:t>“therapeutically equivalent” </a:t>
            </a:r>
            <a:r>
              <a:rPr lang="en-US" dirty="0"/>
              <a:t>to </a:t>
            </a:r>
            <a:r>
              <a:rPr lang="en-US" dirty="0" smtClean="0"/>
              <a:t>brand </a:t>
            </a:r>
            <a:r>
              <a:rPr lang="en-US" dirty="0"/>
              <a:t>name</a:t>
            </a:r>
          </a:p>
          <a:p>
            <a:r>
              <a:rPr lang="en-US" dirty="0"/>
              <a:t>Adverse events </a:t>
            </a:r>
            <a:r>
              <a:rPr lang="en-US" dirty="0" smtClean="0"/>
              <a:t>closely </a:t>
            </a:r>
            <a:r>
              <a:rPr lang="en-US" dirty="0"/>
              <a:t>monitored for generic </a:t>
            </a:r>
            <a:r>
              <a:rPr lang="en-US" dirty="0" smtClean="0"/>
              <a:t>drugs</a:t>
            </a:r>
          </a:p>
          <a:p>
            <a:r>
              <a:rPr lang="en-US" dirty="0" smtClean="0">
                <a:hlinkClick r:id="rId3"/>
              </a:rPr>
              <a:t>www.FDA.gov/GenericDrugs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42084"/>
            <a:ext cx="5122530" cy="28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0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Savings </a:t>
            </a:r>
            <a:r>
              <a:rPr lang="en-US" dirty="0" smtClean="0"/>
              <a:t>from OCPs Substantial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Usage and cost of OCPs </a:t>
            </a:r>
            <a:r>
              <a:rPr lang="en-US" sz="2000" dirty="0" smtClean="0"/>
              <a:t>derived </a:t>
            </a:r>
            <a:r>
              <a:rPr lang="en-US" sz="2000" dirty="0"/>
              <a:t>from the 2010-2014 Medical Expenditure Panel Survey (MEPS)</a:t>
            </a:r>
            <a:r>
              <a:rPr lang="en-US" sz="2000" baseline="30000" dirty="0"/>
              <a:t>5</a:t>
            </a:r>
          </a:p>
          <a:p>
            <a:r>
              <a:rPr lang="en-US" sz="2000" dirty="0"/>
              <a:t>Estimated total brand name OCP expenditure: $916 million</a:t>
            </a:r>
          </a:p>
          <a:p>
            <a:pPr lvl="1"/>
            <a:r>
              <a:rPr lang="en-US" dirty="0"/>
              <a:t>$171 million out-of-pocket</a:t>
            </a:r>
          </a:p>
          <a:p>
            <a:r>
              <a:rPr lang="en-US" sz="2000" dirty="0"/>
              <a:t>Estimated total avoidable cost opportunity: $456 million</a:t>
            </a:r>
          </a:p>
          <a:p>
            <a:pPr lvl="1"/>
            <a:r>
              <a:rPr lang="en-US" dirty="0"/>
              <a:t>$37 million out-of-pocket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82879"/>
            <a:ext cx="2181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ekeating2\AppData\Local\Microsoft\Windows\Temporary Internet Files\Content.Outlook\79NBRC8E\49056_0_figure_478906_xvz3m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12" y="3699296"/>
            <a:ext cx="5207855" cy="296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64385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Chee</a:t>
            </a:r>
            <a:r>
              <a:rPr lang="en-US" dirty="0"/>
              <a:t>, </a:t>
            </a:r>
            <a:r>
              <a:rPr lang="en-US" dirty="0" smtClean="0"/>
              <a:t>et al.  JAMA IM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 </a:t>
            </a:r>
            <a:r>
              <a:rPr lang="en-US" dirty="0"/>
              <a:t>Savings </a:t>
            </a:r>
            <a:r>
              <a:rPr lang="en-US" dirty="0" smtClean="0"/>
              <a:t>Translated to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estimated total out-of-pocket savings</a:t>
            </a:r>
          </a:p>
          <a:p>
            <a:pPr lvl="1"/>
            <a:r>
              <a:rPr lang="en-US" dirty="0"/>
              <a:t>$751 million between 2010-2015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2795"/>
              </p:ext>
            </p:extLst>
          </p:nvPr>
        </p:nvGraphicFramePr>
        <p:xfrm>
          <a:off x="2133600" y="2667000"/>
          <a:ext cx="48006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66842">
                <a:tc>
                  <a:txBody>
                    <a:bodyPr/>
                    <a:lstStyle/>
                    <a:p>
                      <a:r>
                        <a:rPr lang="en-US" dirty="0"/>
                        <a:t>OCP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OOP</a:t>
                      </a:r>
                      <a:r>
                        <a:rPr lang="en-US" baseline="0" dirty="0"/>
                        <a:t> Cost Per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Total Cost</a:t>
                      </a:r>
                    </a:p>
                    <a:p>
                      <a:r>
                        <a:rPr lang="en-US" dirty="0"/>
                        <a:t>Per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3219">
                <a:tc>
                  <a:txBody>
                    <a:bodyPr/>
                    <a:lstStyle/>
                    <a:p>
                      <a:r>
                        <a:rPr lang="en-US" dirty="0"/>
                        <a:t>Brand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$117.15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$427.06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219">
                <a:tc>
                  <a:txBody>
                    <a:bodyPr/>
                    <a:lstStyle/>
                    <a:p>
                      <a:r>
                        <a:rPr lang="en-US" dirty="0"/>
                        <a:t>Generic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$59.53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$163.24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219">
                <a:tc>
                  <a:txBody>
                    <a:bodyPr/>
                    <a:lstStyle/>
                    <a:p>
                      <a:r>
                        <a:rPr lang="en-US" dirty="0"/>
                        <a:t>Potential Savings</a:t>
                      </a:r>
                      <a:r>
                        <a:rPr lang="en-US" baseline="0" dirty="0"/>
                        <a:t> of Switching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$57.62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$263.82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38800" y="64385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Chee</a:t>
            </a:r>
            <a:r>
              <a:rPr lang="en-US" dirty="0"/>
              <a:t>, </a:t>
            </a:r>
            <a:r>
              <a:rPr lang="en-US" dirty="0" smtClean="0"/>
              <a:t>et al.  JAMA IM 2018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5155</TotalTime>
  <Words>942</Words>
  <Application>Microsoft Office PowerPoint</Application>
  <PresentationFormat>On-screen Show (4:3)</PresentationFormat>
  <Paragraphs>85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Cost Savings and generic substitution of oral contraceptives (OCPs)</vt:lpstr>
      <vt:lpstr>OCPs Commonly Used</vt:lpstr>
      <vt:lpstr>Concerns About Generic OCPs Overblown </vt:lpstr>
      <vt:lpstr>Barriers to Prescribing Generics Exist</vt:lpstr>
      <vt:lpstr>Generic Skepticism Decreasing But Still Exists</vt:lpstr>
      <vt:lpstr>Remember: Generics are Therapeutically Equivalent!</vt:lpstr>
      <vt:lpstr>FDA Approval Process Rigorous</vt:lpstr>
      <vt:lpstr>Cost Savings from OCPs Substantial</vt:lpstr>
      <vt:lpstr>Cost Savings Translated to Patients</vt:lpstr>
      <vt:lpstr>Having a Discussion With Your Patient Matters  </vt:lpstr>
      <vt:lpstr>References</vt:lpstr>
    </vt:vector>
  </TitlesOfParts>
  <Company>University of Chicago Medicine &amp; 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Keating, Erin [BSD] - MED</dc:creator>
  <cp:lastModifiedBy>Keating, Erin [BSD] - MED</cp:lastModifiedBy>
  <cp:revision>102</cp:revision>
  <cp:lastPrinted>2017-11-27T15:14:12Z</cp:lastPrinted>
  <dcterms:created xsi:type="dcterms:W3CDTF">2017-11-20T19:31:31Z</dcterms:created>
  <dcterms:modified xsi:type="dcterms:W3CDTF">2018-01-29T19:51:05Z</dcterms:modified>
</cp:coreProperties>
</file>