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410D50E0" w14:textId="77777777" w:rsidR="004B55B4" w:rsidRPr="00C276B1" w:rsidRDefault="004A2098" w:rsidP="002D2E8A">
      <w:pPr>
        <w:tabs>
          <w:tab w:val="right" w:pos="8640"/>
        </w:tabs>
        <w:rPr>
          <w:b/>
          <w:bCs/>
        </w:rPr>
      </w:pPr>
      <w:bookmarkStart w:id="0" w:name="_GoBack"/>
      <w:bookmarkEnd w:id="0"/>
      <w:r w:rsidRPr="002D2E8A">
        <w:t xml:space="preserve">                                                                                                                          </w:t>
      </w:r>
      <w:r w:rsidR="004B55B4" w:rsidRPr="002D2E8A">
        <w:tab/>
      </w:r>
      <w:r w:rsidR="004B55B4" w:rsidRPr="000F71C8">
        <w:rPr>
          <w:b/>
          <w:bCs/>
        </w:rPr>
        <w:t>[3510</w:t>
      </w:r>
      <w:r w:rsidR="004B55B4" w:rsidRPr="000F71C8">
        <w:rPr>
          <w:b/>
          <w:bCs/>
        </w:rPr>
        <w:noBreakHyphen/>
        <w:t>16</w:t>
      </w:r>
      <w:r w:rsidR="004B55B4" w:rsidRPr="000F71C8">
        <w:rPr>
          <w:b/>
          <w:bCs/>
        </w:rPr>
        <w:noBreakHyphen/>
        <w:t>P]</w:t>
      </w:r>
    </w:p>
    <w:p w14:paraId="36E4760B" w14:textId="77777777" w:rsidR="0061106E" w:rsidRPr="00AF4AFE" w:rsidRDefault="0061106E" w:rsidP="002D2E8A">
      <w:pPr>
        <w:pStyle w:val="OFRnormal"/>
        <w:rPr>
          <w:rFonts w:ascii="Times New Roman" w:hAnsi="Times New Roman"/>
          <w:b/>
          <w:color w:val="000000" w:themeColor="text1"/>
        </w:rPr>
      </w:pPr>
    </w:p>
    <w:p w14:paraId="75916793" w14:textId="77777777" w:rsidR="004B55B4" w:rsidRPr="00913985" w:rsidRDefault="004B55B4" w:rsidP="002D2E8A">
      <w:pPr>
        <w:rPr>
          <w:b/>
        </w:rPr>
      </w:pPr>
      <w:r w:rsidRPr="00913985">
        <w:rPr>
          <w:b/>
        </w:rPr>
        <w:t>DEPARTMENT OF COMMERCE</w:t>
      </w:r>
    </w:p>
    <w:p w14:paraId="663F5B9A" w14:textId="77777777" w:rsidR="004B55B4" w:rsidRPr="00913985" w:rsidRDefault="004B55B4" w:rsidP="002D2E8A">
      <w:pPr>
        <w:rPr>
          <w:b/>
        </w:rPr>
      </w:pPr>
      <w:r w:rsidRPr="00913985">
        <w:rPr>
          <w:b/>
        </w:rPr>
        <w:t>United States Patent and Trademark Office</w:t>
      </w:r>
    </w:p>
    <w:p w14:paraId="3F75FB24" w14:textId="3CE132DA" w:rsidR="0061106E" w:rsidRPr="00913985" w:rsidRDefault="004B55B4" w:rsidP="00991E26">
      <w:r w:rsidRPr="00913985">
        <w:rPr>
          <w:b/>
        </w:rPr>
        <w:t>37 CFR Part</w:t>
      </w:r>
      <w:r w:rsidR="00ED5508" w:rsidRPr="00913985">
        <w:rPr>
          <w:b/>
        </w:rPr>
        <w:t>s 1, 41, and</w:t>
      </w:r>
      <w:r w:rsidRPr="00913985">
        <w:rPr>
          <w:b/>
        </w:rPr>
        <w:t xml:space="preserve"> 42</w:t>
      </w:r>
    </w:p>
    <w:p w14:paraId="573AF5F5" w14:textId="2668BBD9" w:rsidR="0061106E" w:rsidRPr="000F71C8" w:rsidRDefault="004B55B4" w:rsidP="00991E26">
      <w:r w:rsidRPr="00913985">
        <w:rPr>
          <w:b/>
        </w:rPr>
        <w:t xml:space="preserve">[Docket No. </w:t>
      </w:r>
      <w:r w:rsidR="00C50876" w:rsidRPr="00913985">
        <w:rPr>
          <w:b/>
        </w:rPr>
        <w:t>PTO-</w:t>
      </w:r>
      <w:r w:rsidR="00C50876" w:rsidRPr="000F71C8">
        <w:rPr>
          <w:b/>
        </w:rPr>
        <w:t>P-2015-0056</w:t>
      </w:r>
      <w:r w:rsidR="007D1538" w:rsidRPr="00C276B1">
        <w:rPr>
          <w:b/>
        </w:rPr>
        <w:t>]</w:t>
      </w:r>
      <w:r w:rsidR="00C50876" w:rsidRPr="00C276B1">
        <w:rPr>
          <w:b/>
        </w:rPr>
        <w:t xml:space="preserve"> </w:t>
      </w:r>
    </w:p>
    <w:p w14:paraId="29C7B9F7" w14:textId="1AFB47D4" w:rsidR="0061106E" w:rsidRPr="00991E26" w:rsidRDefault="004B55B4" w:rsidP="00991E26">
      <w:r w:rsidRPr="00C276B1">
        <w:rPr>
          <w:b/>
        </w:rPr>
        <w:t>RIN</w:t>
      </w:r>
      <w:r w:rsidR="00F16704" w:rsidRPr="00C276B1">
        <w:rPr>
          <w:b/>
        </w:rPr>
        <w:t xml:space="preserve"> </w:t>
      </w:r>
      <w:r w:rsidR="00C50876" w:rsidRPr="00AF4AFE">
        <w:rPr>
          <w:b/>
        </w:rPr>
        <w:t>0651</w:t>
      </w:r>
      <w:r w:rsidR="00C50876" w:rsidRPr="000F71C8">
        <w:rPr>
          <w:b/>
        </w:rPr>
        <w:t>-AD02</w:t>
      </w:r>
      <w:r w:rsidR="00C50876" w:rsidRPr="002D2E8A">
        <w:rPr>
          <w:b/>
        </w:rPr>
        <w:t xml:space="preserve"> </w:t>
      </w:r>
      <w:bookmarkStart w:id="1" w:name="OLE_LINK2"/>
    </w:p>
    <w:p w14:paraId="6E3609BA" w14:textId="568A0F3E" w:rsidR="004B55B4" w:rsidRPr="002D2E8A" w:rsidRDefault="00763AD9" w:rsidP="002D2E8A">
      <w:pPr>
        <w:pStyle w:val="Heading1"/>
      </w:pPr>
      <w:bookmarkStart w:id="2" w:name="OLE_LINK1"/>
      <w:bookmarkEnd w:id="1"/>
      <w:r w:rsidRPr="002D2E8A">
        <w:t>Setting and Adjusting Patent Fees</w:t>
      </w:r>
      <w:r w:rsidR="00E66DB4" w:rsidRPr="002D2E8A">
        <w:t xml:space="preserve"> </w:t>
      </w:r>
      <w:r w:rsidR="00E66DB4" w:rsidRPr="00B47158">
        <w:t>during Fiscal Year 2017</w:t>
      </w:r>
    </w:p>
    <w:bookmarkEnd w:id="2"/>
    <w:p w14:paraId="2A200BF9" w14:textId="77777777" w:rsidR="0061106E" w:rsidRPr="002D2E8A" w:rsidRDefault="0061106E" w:rsidP="002D2E8A">
      <w:pPr>
        <w:pStyle w:val="OFRnormal"/>
        <w:rPr>
          <w:rFonts w:ascii="Times New Roman" w:hAnsi="Times New Roman"/>
          <w:b/>
          <w:color w:val="000000" w:themeColor="text1"/>
        </w:rPr>
      </w:pPr>
    </w:p>
    <w:p w14:paraId="5CE6B086" w14:textId="4547B025" w:rsidR="0061106E" w:rsidRPr="00991E26" w:rsidRDefault="004B55B4" w:rsidP="00991E26">
      <w:r w:rsidRPr="002D2E8A">
        <w:rPr>
          <w:b/>
        </w:rPr>
        <w:t>AGENCY:</w:t>
      </w:r>
      <w:r w:rsidRPr="002D2E8A">
        <w:t xml:space="preserve"> </w:t>
      </w:r>
      <w:r w:rsidR="00537E83" w:rsidRPr="002D2E8A">
        <w:t xml:space="preserve"> </w:t>
      </w:r>
      <w:r w:rsidRPr="002D2E8A">
        <w:t xml:space="preserve">United States Patent and Trademark Office, </w:t>
      </w:r>
      <w:r w:rsidR="008E7E11" w:rsidRPr="002D2E8A">
        <w:t>Department of</w:t>
      </w:r>
      <w:r w:rsidRPr="002D2E8A">
        <w:t xml:space="preserve"> Commerce.</w:t>
      </w:r>
    </w:p>
    <w:p w14:paraId="6D278735" w14:textId="64FBDEAE" w:rsidR="0061106E" w:rsidRPr="002D2E8A" w:rsidRDefault="004B55B4" w:rsidP="002D2E8A">
      <w:pPr>
        <w:pStyle w:val="OFRnormal"/>
        <w:rPr>
          <w:rFonts w:ascii="Times New Roman" w:hAnsi="Times New Roman"/>
          <w:b/>
          <w:color w:val="000000" w:themeColor="text1"/>
        </w:rPr>
      </w:pPr>
      <w:r w:rsidRPr="002D2E8A">
        <w:rPr>
          <w:rFonts w:ascii="Times New Roman" w:hAnsi="Times New Roman"/>
          <w:b/>
        </w:rPr>
        <w:t>ACTION:</w:t>
      </w:r>
      <w:r w:rsidRPr="002D2E8A">
        <w:rPr>
          <w:rFonts w:ascii="Times New Roman" w:hAnsi="Times New Roman"/>
        </w:rPr>
        <w:t xml:space="preserve"> </w:t>
      </w:r>
      <w:r w:rsidR="00537E83" w:rsidRPr="002D2E8A">
        <w:rPr>
          <w:rFonts w:ascii="Times New Roman" w:hAnsi="Times New Roman"/>
        </w:rPr>
        <w:t xml:space="preserve"> </w:t>
      </w:r>
      <w:r w:rsidR="0052099C">
        <w:rPr>
          <w:rStyle w:val="ATTENTION"/>
          <w:rFonts w:ascii="Times New Roman" w:hAnsi="Times New Roman"/>
          <w:color w:val="000000"/>
          <w:u w:val="none"/>
        </w:rPr>
        <w:t>Final Rule</w:t>
      </w:r>
      <w:r w:rsidRPr="002D2E8A">
        <w:rPr>
          <w:rFonts w:ascii="Times New Roman" w:hAnsi="Times New Roman"/>
        </w:rPr>
        <w:t>.</w:t>
      </w:r>
    </w:p>
    <w:p w14:paraId="24A31921" w14:textId="42B84DA6" w:rsidR="00CA2848" w:rsidRDefault="00D56661" w:rsidP="002D2E8A">
      <w:pPr>
        <w:pStyle w:val="OFRnormal"/>
        <w:rPr>
          <w:rFonts w:ascii="Times New Roman" w:hAnsi="Times New Roman"/>
          <w:color w:val="000000" w:themeColor="text1"/>
        </w:rPr>
      </w:pPr>
      <w:r w:rsidRPr="002D2E8A">
        <w:rPr>
          <w:rStyle w:val="Heading1Char"/>
          <w:rFonts w:ascii="Times New Roman" w:hAnsi="Times New Roman"/>
        </w:rPr>
        <w:t>SUMMARY:</w:t>
      </w:r>
      <w:r w:rsidRPr="002D2E8A">
        <w:rPr>
          <w:rFonts w:ascii="Times New Roman" w:hAnsi="Times New Roman"/>
          <w:color w:val="000000" w:themeColor="text1"/>
        </w:rPr>
        <w:t xml:space="preserve">  The United States Patent and Trademark Office (Office or USPTO) </w:t>
      </w:r>
      <w:r w:rsidR="00DC6AC4" w:rsidRPr="002D2E8A">
        <w:rPr>
          <w:rFonts w:ascii="Times New Roman" w:hAnsi="Times New Roman"/>
          <w:color w:val="000000" w:themeColor="text1"/>
        </w:rPr>
        <w:t>set</w:t>
      </w:r>
      <w:r w:rsidR="0052099C">
        <w:rPr>
          <w:rFonts w:ascii="Times New Roman" w:hAnsi="Times New Roman"/>
          <w:color w:val="000000" w:themeColor="text1"/>
        </w:rPr>
        <w:t>s</w:t>
      </w:r>
      <w:r w:rsidR="00DC6AC4" w:rsidRPr="002D2E8A">
        <w:rPr>
          <w:rFonts w:ascii="Times New Roman" w:hAnsi="Times New Roman"/>
          <w:color w:val="000000" w:themeColor="text1"/>
        </w:rPr>
        <w:t xml:space="preserve"> </w:t>
      </w:r>
      <w:r w:rsidR="00A91366" w:rsidRPr="002D2E8A">
        <w:rPr>
          <w:rFonts w:ascii="Times New Roman" w:hAnsi="Times New Roman"/>
          <w:color w:val="000000" w:themeColor="text1"/>
        </w:rPr>
        <w:t xml:space="preserve">or </w:t>
      </w:r>
      <w:r w:rsidRPr="002D2E8A">
        <w:rPr>
          <w:rFonts w:ascii="Times New Roman" w:hAnsi="Times New Roman"/>
          <w:color w:val="000000" w:themeColor="text1"/>
        </w:rPr>
        <w:t>adjust</w:t>
      </w:r>
      <w:r w:rsidR="0052099C">
        <w:rPr>
          <w:rFonts w:ascii="Times New Roman" w:hAnsi="Times New Roman"/>
          <w:color w:val="000000" w:themeColor="text1"/>
        </w:rPr>
        <w:t>s</w:t>
      </w:r>
      <w:r w:rsidRPr="002D2E8A">
        <w:rPr>
          <w:rFonts w:ascii="Times New Roman" w:hAnsi="Times New Roman"/>
          <w:color w:val="000000" w:themeColor="text1"/>
        </w:rPr>
        <w:t xml:space="preserve"> patent fees as authorized by the Leahy-Smith America Invents</w:t>
      </w:r>
      <w:r w:rsidRPr="002D2E8A">
        <w:rPr>
          <w:rFonts w:ascii="Times New Roman" w:hAnsi="Times New Roman"/>
          <w:i/>
          <w:color w:val="000000" w:themeColor="text1"/>
        </w:rPr>
        <w:t xml:space="preserve"> </w:t>
      </w:r>
      <w:r w:rsidR="009A09D8" w:rsidRPr="002D2E8A">
        <w:rPr>
          <w:rFonts w:ascii="Times New Roman" w:hAnsi="Times New Roman"/>
          <w:color w:val="000000" w:themeColor="text1"/>
        </w:rPr>
        <w:t>Act</w:t>
      </w:r>
      <w:r w:rsidR="00D17A04" w:rsidRPr="002D2E8A">
        <w:rPr>
          <w:rFonts w:ascii="Times New Roman" w:hAnsi="Times New Roman"/>
          <w:color w:val="000000" w:themeColor="text1"/>
        </w:rPr>
        <w:t xml:space="preserve"> (Act or AIA)</w:t>
      </w:r>
      <w:r w:rsidRPr="002D2E8A">
        <w:rPr>
          <w:rFonts w:ascii="Times New Roman" w:hAnsi="Times New Roman"/>
          <w:color w:val="000000" w:themeColor="text1"/>
        </w:rPr>
        <w:t xml:space="preserve">. </w:t>
      </w:r>
      <w:r w:rsidR="00751FEE" w:rsidRPr="002D2E8A">
        <w:rPr>
          <w:rFonts w:ascii="Times New Roman" w:hAnsi="Times New Roman"/>
          <w:color w:val="000000" w:themeColor="text1"/>
        </w:rPr>
        <w:t xml:space="preserve"> </w:t>
      </w:r>
      <w:r w:rsidR="00AB138E" w:rsidRPr="002D2E8A">
        <w:rPr>
          <w:rFonts w:ascii="Times New Roman" w:hAnsi="Times New Roman"/>
          <w:color w:val="000000" w:themeColor="text1"/>
        </w:rPr>
        <w:t xml:space="preserve">The USPTO </w:t>
      </w:r>
      <w:r w:rsidR="00257144">
        <w:rPr>
          <w:rFonts w:ascii="Times New Roman" w:hAnsi="Times New Roman"/>
          <w:color w:val="000000" w:themeColor="text1"/>
        </w:rPr>
        <w:t>operates like a business in that external and internal factors affect the demand for patent products and services.</w:t>
      </w:r>
      <w:r w:rsidR="00AB138E" w:rsidRPr="002D2E8A">
        <w:rPr>
          <w:rFonts w:ascii="Times New Roman" w:hAnsi="Times New Roman"/>
          <w:color w:val="000000" w:themeColor="text1"/>
        </w:rPr>
        <w:t xml:space="preserve">  The fee adjustments are needed to </w:t>
      </w:r>
      <w:r w:rsidR="00F17F59" w:rsidRPr="002D2E8A">
        <w:rPr>
          <w:rFonts w:ascii="Times New Roman" w:hAnsi="Times New Roman"/>
          <w:color w:val="000000" w:themeColor="text1"/>
        </w:rPr>
        <w:t xml:space="preserve">provide </w:t>
      </w:r>
      <w:r w:rsidR="00D17A04" w:rsidRPr="002D2E8A">
        <w:rPr>
          <w:rFonts w:ascii="Times New Roman" w:hAnsi="Times New Roman"/>
          <w:color w:val="000000" w:themeColor="text1"/>
        </w:rPr>
        <w:t xml:space="preserve">the Office with </w:t>
      </w:r>
      <w:r w:rsidR="00F17F59" w:rsidRPr="002D2E8A">
        <w:rPr>
          <w:rFonts w:ascii="Times New Roman" w:hAnsi="Times New Roman"/>
          <w:color w:val="000000" w:themeColor="text1"/>
        </w:rPr>
        <w:t xml:space="preserve">a sufficient amount of aggregate revenue to </w:t>
      </w:r>
      <w:r w:rsidRPr="002D2E8A">
        <w:rPr>
          <w:rFonts w:ascii="Times New Roman" w:hAnsi="Times New Roman"/>
          <w:color w:val="000000" w:themeColor="text1"/>
        </w:rPr>
        <w:t xml:space="preserve">recover </w:t>
      </w:r>
      <w:r w:rsidR="00D17A04" w:rsidRPr="002D2E8A">
        <w:rPr>
          <w:rFonts w:ascii="Times New Roman" w:hAnsi="Times New Roman"/>
          <w:color w:val="000000" w:themeColor="text1"/>
        </w:rPr>
        <w:t xml:space="preserve">its </w:t>
      </w:r>
      <w:r w:rsidRPr="002D2E8A">
        <w:rPr>
          <w:rFonts w:ascii="Times New Roman" w:hAnsi="Times New Roman"/>
          <w:color w:val="000000" w:themeColor="text1"/>
        </w:rPr>
        <w:t>aggregate cost of patent operations</w:t>
      </w:r>
      <w:r w:rsidR="00AB138E" w:rsidRPr="002D2E8A">
        <w:rPr>
          <w:rFonts w:ascii="Times New Roman" w:hAnsi="Times New Roman"/>
          <w:color w:val="000000" w:themeColor="text1"/>
        </w:rPr>
        <w:t xml:space="preserve"> (based on current projections)</w:t>
      </w:r>
      <w:r w:rsidR="00F66CF7" w:rsidRPr="002D2E8A">
        <w:rPr>
          <w:rFonts w:ascii="Times New Roman" w:hAnsi="Times New Roman"/>
          <w:color w:val="000000" w:themeColor="text1"/>
        </w:rPr>
        <w:t>, while</w:t>
      </w:r>
      <w:r w:rsidR="00656399" w:rsidRPr="002D2E8A">
        <w:rPr>
          <w:rFonts w:ascii="Times New Roman" w:hAnsi="Times New Roman"/>
          <w:color w:val="000000" w:themeColor="text1"/>
        </w:rPr>
        <w:t xml:space="preserve"> maintaining momentum </w:t>
      </w:r>
      <w:r w:rsidR="002300DD" w:rsidRPr="002D2E8A">
        <w:rPr>
          <w:rFonts w:ascii="Times New Roman" w:hAnsi="Times New Roman"/>
          <w:color w:val="000000" w:themeColor="text1"/>
        </w:rPr>
        <w:t xml:space="preserve">towards </w:t>
      </w:r>
      <w:r w:rsidR="00C042F3" w:rsidRPr="002D2E8A">
        <w:rPr>
          <w:rFonts w:ascii="Times New Roman" w:hAnsi="Times New Roman"/>
          <w:color w:val="000000" w:themeColor="text1"/>
        </w:rPr>
        <w:t xml:space="preserve">achieving </w:t>
      </w:r>
      <w:r w:rsidR="002300DD" w:rsidRPr="002D2E8A">
        <w:rPr>
          <w:rFonts w:ascii="Times New Roman" w:hAnsi="Times New Roman"/>
          <w:color w:val="000000" w:themeColor="text1"/>
        </w:rPr>
        <w:t>strategic goals</w:t>
      </w:r>
      <w:r w:rsidR="00656399" w:rsidRPr="002D2E8A">
        <w:rPr>
          <w:rFonts w:ascii="Times New Roman" w:hAnsi="Times New Roman"/>
          <w:color w:val="000000" w:themeColor="text1"/>
        </w:rPr>
        <w:t xml:space="preserve">. </w:t>
      </w:r>
      <w:r w:rsidR="00EA3EF1" w:rsidRPr="002D2E8A">
        <w:rPr>
          <w:rFonts w:ascii="Times New Roman" w:hAnsi="Times New Roman"/>
          <w:color w:val="000000" w:themeColor="text1"/>
        </w:rPr>
        <w:t xml:space="preserve"> </w:t>
      </w:r>
    </w:p>
    <w:p w14:paraId="64B9EB31" w14:textId="77777777" w:rsidR="00CA2848" w:rsidRDefault="00CA2848" w:rsidP="002D2E8A">
      <w:pPr>
        <w:pStyle w:val="OFRnormal"/>
        <w:rPr>
          <w:rFonts w:ascii="Times New Roman" w:hAnsi="Times New Roman"/>
          <w:color w:val="000000" w:themeColor="text1"/>
        </w:rPr>
      </w:pPr>
    </w:p>
    <w:p w14:paraId="3C96A15D" w14:textId="434BF0FE" w:rsidR="0043686E" w:rsidRPr="001650DF" w:rsidRDefault="003E3D02" w:rsidP="002D2E8A">
      <w:pPr>
        <w:pStyle w:val="OFRnormal"/>
        <w:rPr>
          <w:rFonts w:ascii="Times New Roman" w:hAnsi="Times New Roman"/>
          <w:color w:val="000000" w:themeColor="text1"/>
        </w:rPr>
      </w:pPr>
      <w:r w:rsidRPr="002D2E8A">
        <w:rPr>
          <w:rFonts w:ascii="Times New Roman" w:hAnsi="Times New Roman"/>
          <w:color w:val="000000" w:themeColor="text1"/>
        </w:rPr>
        <w:t xml:space="preserve">This rulemaking represents the second iteration of patent fee rulemaking by the USPTO to set fees under the authority of the AIA; the first AIA patent fee setting rule was published in January 2013. </w:t>
      </w:r>
      <w:r w:rsidR="009F108E" w:rsidRPr="002D2E8A">
        <w:rPr>
          <w:rFonts w:ascii="Times New Roman" w:hAnsi="Times New Roman"/>
          <w:color w:val="000000" w:themeColor="text1"/>
        </w:rPr>
        <w:t xml:space="preserve"> </w:t>
      </w:r>
      <w:r w:rsidRPr="001650DF">
        <w:rPr>
          <w:rFonts w:ascii="Times New Roman" w:hAnsi="Times New Roman"/>
          <w:color w:val="000000" w:themeColor="text1"/>
        </w:rPr>
        <w:t xml:space="preserve">This current rulemaking is a result of the USPTO assessing its costs and fees, as is consistent with federal fee setting standards.  Following a biennial </w:t>
      </w:r>
      <w:r w:rsidRPr="001650DF">
        <w:rPr>
          <w:rFonts w:ascii="Times New Roman" w:hAnsi="Times New Roman"/>
          <w:color w:val="000000" w:themeColor="text1"/>
        </w:rPr>
        <w:lastRenderedPageBreak/>
        <w:t>review of fees, costs, and revenues that began in 2015, the Office concluded that</w:t>
      </w:r>
      <w:r w:rsidR="006C735B" w:rsidRPr="001650DF">
        <w:rPr>
          <w:rFonts w:ascii="Times New Roman" w:hAnsi="Times New Roman"/>
          <w:color w:val="000000" w:themeColor="text1"/>
        </w:rPr>
        <w:t xml:space="preserve"> </w:t>
      </w:r>
      <w:r w:rsidRPr="001650DF">
        <w:rPr>
          <w:rFonts w:ascii="Times New Roman" w:hAnsi="Times New Roman"/>
          <w:color w:val="000000" w:themeColor="text1"/>
        </w:rPr>
        <w:t xml:space="preserve">targeted fee adjustments were necessary to </w:t>
      </w:r>
      <w:r w:rsidR="00AB138E" w:rsidRPr="001650DF">
        <w:rPr>
          <w:rFonts w:ascii="Times New Roman" w:hAnsi="Times New Roman"/>
          <w:color w:val="000000" w:themeColor="text1"/>
        </w:rPr>
        <w:t>cont</w:t>
      </w:r>
      <w:r w:rsidR="006C735B" w:rsidRPr="001650DF">
        <w:rPr>
          <w:rFonts w:ascii="Times New Roman" w:hAnsi="Times New Roman"/>
          <w:color w:val="000000" w:themeColor="text1"/>
        </w:rPr>
        <w:t xml:space="preserve">inue </w:t>
      </w:r>
      <w:r w:rsidR="004452EC">
        <w:rPr>
          <w:rFonts w:ascii="Times New Roman" w:hAnsi="Times New Roman"/>
          <w:color w:val="000000" w:themeColor="text1"/>
        </w:rPr>
        <w:t>to fund</w:t>
      </w:r>
      <w:r w:rsidR="006C735B" w:rsidRPr="001650DF">
        <w:rPr>
          <w:rFonts w:ascii="Times New Roman" w:hAnsi="Times New Roman"/>
          <w:color w:val="000000" w:themeColor="text1"/>
        </w:rPr>
        <w:t xml:space="preserve"> patent operations,</w:t>
      </w:r>
      <w:r w:rsidR="009846AE" w:rsidRPr="001650DF">
        <w:rPr>
          <w:rFonts w:ascii="Times New Roman" w:hAnsi="Times New Roman"/>
          <w:color w:val="000000" w:themeColor="text1"/>
        </w:rPr>
        <w:t xml:space="preserve"> e</w:t>
      </w:r>
      <w:r w:rsidR="00656399" w:rsidRPr="001650DF">
        <w:rPr>
          <w:rFonts w:ascii="Times New Roman" w:hAnsi="Times New Roman"/>
          <w:color w:val="000000" w:themeColor="text1"/>
        </w:rPr>
        <w:t>nhance patent quality,</w:t>
      </w:r>
      <w:r w:rsidR="00187D56" w:rsidRPr="001650DF">
        <w:rPr>
          <w:rFonts w:ascii="Times New Roman" w:hAnsi="Times New Roman"/>
          <w:color w:val="000000" w:themeColor="text1"/>
        </w:rPr>
        <w:t xml:space="preserve"> </w:t>
      </w:r>
      <w:r w:rsidR="00E66862" w:rsidRPr="001650DF">
        <w:rPr>
          <w:rFonts w:ascii="Times New Roman" w:hAnsi="Times New Roman"/>
          <w:color w:val="000000" w:themeColor="text1"/>
        </w:rPr>
        <w:t xml:space="preserve">continue to </w:t>
      </w:r>
      <w:r w:rsidR="003719F0" w:rsidRPr="001650DF">
        <w:rPr>
          <w:rFonts w:ascii="Times New Roman" w:hAnsi="Times New Roman"/>
          <w:color w:val="000000" w:themeColor="text1"/>
        </w:rPr>
        <w:t>work toward</w:t>
      </w:r>
      <w:r w:rsidR="00E66862" w:rsidRPr="001650DF">
        <w:rPr>
          <w:rFonts w:ascii="Times New Roman" w:hAnsi="Times New Roman"/>
          <w:color w:val="000000" w:themeColor="text1"/>
        </w:rPr>
        <w:t xml:space="preserve"> </w:t>
      </w:r>
      <w:r w:rsidR="00D56661" w:rsidRPr="001650DF">
        <w:rPr>
          <w:rFonts w:ascii="Times New Roman" w:hAnsi="Times New Roman"/>
          <w:color w:val="000000" w:themeColor="text1"/>
        </w:rPr>
        <w:t>patent pendency</w:t>
      </w:r>
      <w:r w:rsidR="00E66862" w:rsidRPr="001650DF">
        <w:rPr>
          <w:rFonts w:ascii="Times New Roman" w:hAnsi="Times New Roman"/>
          <w:color w:val="000000" w:themeColor="text1"/>
        </w:rPr>
        <w:t xml:space="preserve"> goals</w:t>
      </w:r>
      <w:r w:rsidR="00D56661" w:rsidRPr="001650DF">
        <w:rPr>
          <w:rFonts w:ascii="Times New Roman" w:hAnsi="Times New Roman"/>
          <w:color w:val="000000" w:themeColor="text1"/>
        </w:rPr>
        <w:t>,</w:t>
      </w:r>
      <w:r w:rsidR="003719F0" w:rsidRPr="001650DF">
        <w:rPr>
          <w:rFonts w:ascii="Times New Roman" w:hAnsi="Times New Roman"/>
          <w:color w:val="000000" w:themeColor="text1"/>
        </w:rPr>
        <w:t xml:space="preserve"> </w:t>
      </w:r>
      <w:r w:rsidR="00B02639">
        <w:rPr>
          <w:rFonts w:ascii="Times New Roman" w:hAnsi="Times New Roman"/>
          <w:color w:val="000000" w:themeColor="text1"/>
        </w:rPr>
        <w:t xml:space="preserve">support the </w:t>
      </w:r>
      <w:r w:rsidR="00581528">
        <w:rPr>
          <w:rFonts w:ascii="Times New Roman" w:hAnsi="Times New Roman"/>
          <w:color w:val="000000" w:themeColor="text1"/>
        </w:rPr>
        <w:t>Patent Trial and Appeal Board (</w:t>
      </w:r>
      <w:r w:rsidR="00B02639">
        <w:rPr>
          <w:rFonts w:ascii="Times New Roman" w:hAnsi="Times New Roman"/>
          <w:color w:val="000000" w:themeColor="text1"/>
        </w:rPr>
        <w:t>PTAB</w:t>
      </w:r>
      <w:r w:rsidR="00581528">
        <w:rPr>
          <w:rFonts w:ascii="Times New Roman" w:hAnsi="Times New Roman"/>
          <w:color w:val="000000" w:themeColor="text1"/>
        </w:rPr>
        <w:t>)</w:t>
      </w:r>
      <w:r w:rsidR="00B02639">
        <w:rPr>
          <w:rFonts w:ascii="Times New Roman" w:hAnsi="Times New Roman"/>
          <w:color w:val="000000" w:themeColor="text1"/>
        </w:rPr>
        <w:t>’s continued efforts to deliver high quality and timely decisions,</w:t>
      </w:r>
      <w:r w:rsidR="00D40049">
        <w:rPr>
          <w:rFonts w:ascii="Times New Roman" w:hAnsi="Times New Roman"/>
          <w:color w:val="000000" w:themeColor="text1"/>
        </w:rPr>
        <w:t xml:space="preserve"> </w:t>
      </w:r>
      <w:r w:rsidR="00D40049" w:rsidRPr="0080004C">
        <w:rPr>
          <w:rFonts w:ascii="Times New Roman" w:hAnsi="Times New Roman"/>
          <w:color w:val="000000" w:themeColor="text1"/>
        </w:rPr>
        <w:t xml:space="preserve">fund general support costs necessary for patent operations (e.g., rent, utilities, legal, financial, human resources, </w:t>
      </w:r>
      <w:r w:rsidR="00DA458F">
        <w:rPr>
          <w:rFonts w:ascii="Times New Roman" w:hAnsi="Times New Roman"/>
          <w:color w:val="000000" w:themeColor="text1"/>
        </w:rPr>
        <w:t xml:space="preserve">and </w:t>
      </w:r>
      <w:r w:rsidR="00D40049" w:rsidRPr="0080004C">
        <w:rPr>
          <w:rFonts w:ascii="Times New Roman" w:hAnsi="Times New Roman"/>
          <w:color w:val="000000" w:themeColor="text1"/>
        </w:rPr>
        <w:t>other administrative services),</w:t>
      </w:r>
      <w:r w:rsidR="00B02639">
        <w:rPr>
          <w:rFonts w:ascii="Times New Roman" w:hAnsi="Times New Roman"/>
          <w:color w:val="000000" w:themeColor="text1"/>
        </w:rPr>
        <w:t xml:space="preserve"> </w:t>
      </w:r>
      <w:r w:rsidR="004452EC">
        <w:rPr>
          <w:rFonts w:ascii="Times New Roman" w:hAnsi="Times New Roman"/>
          <w:color w:val="000000" w:themeColor="text1"/>
        </w:rPr>
        <w:t xml:space="preserve">invest in </w:t>
      </w:r>
      <w:r w:rsidR="00E66862" w:rsidRPr="001650DF">
        <w:rPr>
          <w:rFonts w:ascii="Times New Roman" w:hAnsi="Times New Roman"/>
          <w:color w:val="000000" w:themeColor="text1"/>
        </w:rPr>
        <w:t>strengthen</w:t>
      </w:r>
      <w:r w:rsidR="004452EC">
        <w:rPr>
          <w:rFonts w:ascii="Times New Roman" w:hAnsi="Times New Roman"/>
          <w:color w:val="000000" w:themeColor="text1"/>
        </w:rPr>
        <w:t>ing</w:t>
      </w:r>
      <w:r w:rsidR="00E66862" w:rsidRPr="001650DF">
        <w:rPr>
          <w:rFonts w:ascii="Times New Roman" w:hAnsi="Times New Roman"/>
          <w:color w:val="000000" w:themeColor="text1"/>
        </w:rPr>
        <w:t xml:space="preserve"> </w:t>
      </w:r>
      <w:r w:rsidR="00DB317F" w:rsidRPr="001650DF">
        <w:rPr>
          <w:rFonts w:ascii="Times New Roman" w:hAnsi="Times New Roman"/>
          <w:color w:val="000000" w:themeColor="text1"/>
        </w:rPr>
        <w:t xml:space="preserve">the Office’s </w:t>
      </w:r>
      <w:r w:rsidR="007F482E" w:rsidRPr="001650DF">
        <w:rPr>
          <w:rFonts w:ascii="Times New Roman" w:hAnsi="Times New Roman"/>
          <w:color w:val="000000" w:themeColor="text1"/>
        </w:rPr>
        <w:t>information technology (IT) capability and infrastructure</w:t>
      </w:r>
      <w:r w:rsidR="003719F0" w:rsidRPr="001650DF">
        <w:rPr>
          <w:rFonts w:ascii="Times New Roman" w:hAnsi="Times New Roman"/>
          <w:color w:val="000000" w:themeColor="text1"/>
        </w:rPr>
        <w:t>,</w:t>
      </w:r>
      <w:r w:rsidR="00C53949" w:rsidRPr="00290D75">
        <w:rPr>
          <w:rFonts w:ascii="Times New Roman" w:hAnsi="Times New Roman"/>
        </w:rPr>
        <w:t xml:space="preserve"> </w:t>
      </w:r>
      <w:r w:rsidR="003719F0" w:rsidRPr="002D2E8A">
        <w:rPr>
          <w:rFonts w:ascii="Times New Roman" w:hAnsi="Times New Roman"/>
          <w:color w:val="000000" w:themeColor="text1"/>
        </w:rPr>
        <w:t xml:space="preserve">and </w:t>
      </w:r>
      <w:r w:rsidR="00AB138E" w:rsidRPr="002D2E8A">
        <w:rPr>
          <w:rFonts w:ascii="Times New Roman" w:hAnsi="Times New Roman"/>
          <w:color w:val="000000" w:themeColor="text1"/>
        </w:rPr>
        <w:t>achieve</w:t>
      </w:r>
      <w:r w:rsidR="003719F0" w:rsidRPr="002D2E8A">
        <w:rPr>
          <w:rFonts w:ascii="Times New Roman" w:hAnsi="Times New Roman"/>
          <w:color w:val="000000" w:themeColor="text1"/>
        </w:rPr>
        <w:t xml:space="preserve"> operating reserve </w:t>
      </w:r>
      <w:r w:rsidR="00AB138E" w:rsidRPr="001650DF">
        <w:rPr>
          <w:rFonts w:ascii="Times New Roman" w:hAnsi="Times New Roman"/>
          <w:color w:val="000000" w:themeColor="text1"/>
        </w:rPr>
        <w:t>targets</w:t>
      </w:r>
      <w:r w:rsidR="008D4522" w:rsidRPr="001650DF">
        <w:rPr>
          <w:rFonts w:ascii="Times New Roman" w:hAnsi="Times New Roman"/>
          <w:color w:val="000000" w:themeColor="text1"/>
        </w:rPr>
        <w:t>.</w:t>
      </w:r>
      <w:r w:rsidR="00D56661" w:rsidRPr="001650DF">
        <w:rPr>
          <w:rFonts w:ascii="Times New Roman" w:hAnsi="Times New Roman"/>
          <w:color w:val="000000" w:themeColor="text1"/>
        </w:rPr>
        <w:t xml:space="preserve"> </w:t>
      </w:r>
      <w:r w:rsidR="00C97508" w:rsidRPr="001650DF">
        <w:rPr>
          <w:rFonts w:ascii="Times New Roman" w:hAnsi="Times New Roman"/>
          <w:color w:val="000000" w:themeColor="text1"/>
        </w:rPr>
        <w:t xml:space="preserve"> </w:t>
      </w:r>
      <w:r w:rsidRPr="001650DF">
        <w:rPr>
          <w:rFonts w:ascii="Times New Roman" w:hAnsi="Times New Roman"/>
          <w:color w:val="000000" w:themeColor="text1"/>
        </w:rPr>
        <w:t xml:space="preserve">Further, in several instances, the </w:t>
      </w:r>
      <w:r w:rsidR="000C01EE" w:rsidRPr="001650DF">
        <w:rPr>
          <w:rFonts w:ascii="Times New Roman" w:hAnsi="Times New Roman"/>
          <w:color w:val="000000" w:themeColor="text1"/>
        </w:rPr>
        <w:t xml:space="preserve">fee </w:t>
      </w:r>
      <w:r w:rsidR="000C01EE" w:rsidRPr="00703F4F">
        <w:rPr>
          <w:rFonts w:ascii="Times New Roman" w:hAnsi="Times New Roman"/>
          <w:color w:val="000000" w:themeColor="text1"/>
        </w:rPr>
        <w:t xml:space="preserve">change </w:t>
      </w:r>
      <w:r w:rsidR="00770974" w:rsidRPr="00703F4F">
        <w:rPr>
          <w:rFonts w:ascii="Times New Roman" w:hAnsi="Times New Roman"/>
          <w:color w:val="000000" w:themeColor="text1"/>
        </w:rPr>
        <w:t>proposal</w:t>
      </w:r>
      <w:r w:rsidR="000C01EE" w:rsidRPr="00703F4F">
        <w:rPr>
          <w:rFonts w:ascii="Times New Roman" w:hAnsi="Times New Roman"/>
          <w:color w:val="000000" w:themeColor="text1"/>
        </w:rPr>
        <w:t>s offered</w:t>
      </w:r>
      <w:r w:rsidR="000C01EE" w:rsidRPr="001650DF">
        <w:rPr>
          <w:rFonts w:ascii="Times New Roman" w:hAnsi="Times New Roman"/>
          <w:color w:val="000000" w:themeColor="text1"/>
        </w:rPr>
        <w:t xml:space="preserve"> during the </w:t>
      </w:r>
      <w:r w:rsidR="006D096C" w:rsidRPr="001650DF">
        <w:rPr>
          <w:rFonts w:ascii="Times New Roman" w:hAnsi="Times New Roman"/>
          <w:color w:val="000000" w:themeColor="text1"/>
        </w:rPr>
        <w:t>biennial fee</w:t>
      </w:r>
      <w:r w:rsidRPr="001650DF">
        <w:rPr>
          <w:rFonts w:ascii="Times New Roman" w:hAnsi="Times New Roman"/>
          <w:color w:val="000000" w:themeColor="text1"/>
        </w:rPr>
        <w:t xml:space="preserve"> review process </w:t>
      </w:r>
      <w:r w:rsidR="000C01EE" w:rsidRPr="001650DF">
        <w:rPr>
          <w:rFonts w:ascii="Times New Roman" w:hAnsi="Times New Roman"/>
          <w:color w:val="000000" w:themeColor="text1"/>
        </w:rPr>
        <w:t>were</w:t>
      </w:r>
      <w:r w:rsidRPr="001650DF">
        <w:rPr>
          <w:rFonts w:ascii="Times New Roman" w:hAnsi="Times New Roman"/>
          <w:color w:val="000000" w:themeColor="text1"/>
        </w:rPr>
        <w:t xml:space="preserve"> enhanced by the availability of cost and workload</w:t>
      </w:r>
      <w:r w:rsidR="002109F4" w:rsidRPr="001650DF">
        <w:rPr>
          <w:rFonts w:ascii="Times New Roman" w:hAnsi="Times New Roman"/>
          <w:color w:val="000000" w:themeColor="text1"/>
        </w:rPr>
        <w:t xml:space="preserve"> data</w:t>
      </w:r>
      <w:r w:rsidRPr="001650DF">
        <w:rPr>
          <w:rFonts w:ascii="Times New Roman" w:hAnsi="Times New Roman"/>
          <w:color w:val="000000" w:themeColor="text1"/>
        </w:rPr>
        <w:t xml:space="preserve"> (e.g., the number of requests for a</w:t>
      </w:r>
      <w:r w:rsidR="00E6356A" w:rsidRPr="001650DF">
        <w:rPr>
          <w:rFonts w:ascii="Times New Roman" w:hAnsi="Times New Roman"/>
          <w:color w:val="000000" w:themeColor="text1"/>
        </w:rPr>
        <w:t xml:space="preserve"> </w:t>
      </w:r>
      <w:r w:rsidR="002109F4" w:rsidRPr="001650DF">
        <w:rPr>
          <w:rFonts w:ascii="Times New Roman" w:hAnsi="Times New Roman"/>
          <w:color w:val="000000" w:themeColor="text1"/>
        </w:rPr>
        <w:t>service)</w:t>
      </w:r>
      <w:r w:rsidRPr="001650DF">
        <w:rPr>
          <w:rFonts w:ascii="Times New Roman" w:hAnsi="Times New Roman"/>
          <w:color w:val="000000" w:themeColor="text1"/>
        </w:rPr>
        <w:t xml:space="preserve"> that was not available in 2013. </w:t>
      </w:r>
      <w:r w:rsidR="000C01EE" w:rsidRPr="001650DF">
        <w:rPr>
          <w:rFonts w:ascii="Times New Roman" w:hAnsi="Times New Roman"/>
          <w:color w:val="000000" w:themeColor="text1"/>
        </w:rPr>
        <w:t xml:space="preserve"> As a result, </w:t>
      </w:r>
      <w:r w:rsidR="000C01EE" w:rsidRPr="00C14E52">
        <w:rPr>
          <w:rFonts w:ascii="Times New Roman" w:hAnsi="Times New Roman"/>
          <w:color w:val="000000" w:themeColor="text1"/>
        </w:rPr>
        <w:t>t</w:t>
      </w:r>
      <w:r w:rsidR="009B7B5D" w:rsidRPr="00C14E52">
        <w:rPr>
          <w:rFonts w:ascii="Times New Roman" w:hAnsi="Times New Roman"/>
          <w:color w:val="000000" w:themeColor="text1"/>
        </w:rPr>
        <w:t xml:space="preserve">he </w:t>
      </w:r>
      <w:r w:rsidR="00CE6CDA" w:rsidRPr="00C14E52">
        <w:rPr>
          <w:rFonts w:ascii="Times New Roman" w:hAnsi="Times New Roman"/>
          <w:color w:val="000000" w:themeColor="text1"/>
        </w:rPr>
        <w:t>20</w:t>
      </w:r>
      <w:r w:rsidR="00C14E52" w:rsidRPr="00C14E52">
        <w:rPr>
          <w:rFonts w:ascii="Times New Roman" w:hAnsi="Times New Roman"/>
          <w:color w:val="000000" w:themeColor="text1"/>
        </w:rPr>
        <w:t>2</w:t>
      </w:r>
      <w:r w:rsidR="00FC0186" w:rsidRPr="00C14E52">
        <w:rPr>
          <w:rFonts w:ascii="Times New Roman" w:hAnsi="Times New Roman"/>
          <w:color w:val="000000" w:themeColor="text1"/>
        </w:rPr>
        <w:t xml:space="preserve"> </w:t>
      </w:r>
      <w:r w:rsidR="00FD3E27" w:rsidRPr="00C14E52">
        <w:rPr>
          <w:rFonts w:ascii="Times New Roman" w:hAnsi="Times New Roman"/>
          <w:color w:val="000000" w:themeColor="text1"/>
        </w:rPr>
        <w:t>fee</w:t>
      </w:r>
      <w:r w:rsidR="00FD3E27" w:rsidRPr="001650DF">
        <w:rPr>
          <w:rFonts w:ascii="Times New Roman" w:hAnsi="Times New Roman"/>
          <w:color w:val="000000" w:themeColor="text1"/>
        </w:rPr>
        <w:t xml:space="preserve"> adjustments</w:t>
      </w:r>
      <w:r w:rsidR="001C5444" w:rsidRPr="001650DF">
        <w:rPr>
          <w:rFonts w:ascii="Times New Roman" w:hAnsi="Times New Roman"/>
          <w:color w:val="000000" w:themeColor="text1"/>
        </w:rPr>
        <w:t xml:space="preserve"> </w:t>
      </w:r>
      <w:r w:rsidR="00E66862" w:rsidRPr="001650DF">
        <w:rPr>
          <w:rFonts w:ascii="Times New Roman" w:hAnsi="Times New Roman"/>
          <w:color w:val="000000" w:themeColor="text1"/>
        </w:rPr>
        <w:t>outlined in this rule</w:t>
      </w:r>
      <w:r w:rsidR="009B7B5D" w:rsidRPr="001650DF">
        <w:rPr>
          <w:rFonts w:ascii="Times New Roman" w:hAnsi="Times New Roman"/>
          <w:color w:val="000000" w:themeColor="text1"/>
        </w:rPr>
        <w:t xml:space="preserve"> </w:t>
      </w:r>
      <w:r w:rsidR="000C01EE" w:rsidRPr="001650DF">
        <w:rPr>
          <w:rFonts w:ascii="Times New Roman" w:hAnsi="Times New Roman"/>
          <w:color w:val="000000" w:themeColor="text1"/>
        </w:rPr>
        <w:t xml:space="preserve">align directly with the Office’s strategic goals and four </w:t>
      </w:r>
      <w:r w:rsidR="009B7B5D" w:rsidRPr="001650DF">
        <w:rPr>
          <w:rFonts w:ascii="Times New Roman" w:hAnsi="Times New Roman"/>
          <w:color w:val="000000" w:themeColor="text1"/>
        </w:rPr>
        <w:t xml:space="preserve">key </w:t>
      </w:r>
      <w:r w:rsidR="002300DD" w:rsidRPr="001650DF">
        <w:rPr>
          <w:rFonts w:ascii="Times New Roman" w:hAnsi="Times New Roman"/>
          <w:color w:val="000000" w:themeColor="text1"/>
        </w:rPr>
        <w:t xml:space="preserve">fee setting </w:t>
      </w:r>
      <w:r w:rsidR="009B7B5D" w:rsidRPr="001650DF">
        <w:rPr>
          <w:rFonts w:ascii="Times New Roman" w:hAnsi="Times New Roman"/>
          <w:color w:val="000000" w:themeColor="text1"/>
        </w:rPr>
        <w:t xml:space="preserve">policy </w:t>
      </w:r>
      <w:r w:rsidR="002C5B24" w:rsidRPr="001650DF">
        <w:rPr>
          <w:rFonts w:ascii="Times New Roman" w:hAnsi="Times New Roman"/>
          <w:color w:val="000000" w:themeColor="text1"/>
        </w:rPr>
        <w:t>factors</w:t>
      </w:r>
      <w:r w:rsidR="00207DE8" w:rsidRPr="001650DF">
        <w:rPr>
          <w:rFonts w:ascii="Times New Roman" w:hAnsi="Times New Roman"/>
          <w:color w:val="000000" w:themeColor="text1"/>
        </w:rPr>
        <w:t xml:space="preserve">, discussed in </w:t>
      </w:r>
      <w:r w:rsidR="002300DD" w:rsidRPr="001C29D1">
        <w:rPr>
          <w:rFonts w:ascii="Times New Roman" w:hAnsi="Times New Roman"/>
          <w:color w:val="000000" w:themeColor="text1"/>
        </w:rPr>
        <w:t xml:space="preserve">detail in </w:t>
      </w:r>
      <w:r w:rsidR="00F80840" w:rsidRPr="001C29D1">
        <w:rPr>
          <w:rFonts w:ascii="Times New Roman" w:hAnsi="Times New Roman"/>
          <w:color w:val="000000" w:themeColor="text1"/>
        </w:rPr>
        <w:t>Part</w:t>
      </w:r>
      <w:r w:rsidR="00C46891" w:rsidRPr="001C29D1">
        <w:rPr>
          <w:rFonts w:ascii="Times New Roman" w:hAnsi="Times New Roman"/>
          <w:color w:val="000000" w:themeColor="text1"/>
        </w:rPr>
        <w:t xml:space="preserve"> </w:t>
      </w:r>
      <w:r w:rsidR="001C29D1" w:rsidRPr="001C29D1">
        <w:rPr>
          <w:rFonts w:ascii="Times New Roman" w:hAnsi="Times New Roman"/>
          <w:color w:val="000000" w:themeColor="text1"/>
        </w:rPr>
        <w:t>III</w:t>
      </w:r>
      <w:r w:rsidR="00C46891" w:rsidRPr="001C29D1">
        <w:rPr>
          <w:rFonts w:ascii="Times New Roman" w:hAnsi="Times New Roman"/>
          <w:color w:val="000000" w:themeColor="text1"/>
        </w:rPr>
        <w:t>.</w:t>
      </w:r>
    </w:p>
    <w:p w14:paraId="25E10C88" w14:textId="77777777" w:rsidR="00DC6AC4" w:rsidRPr="001650DF" w:rsidRDefault="00DC6AC4" w:rsidP="001650DF">
      <w:pPr>
        <w:pStyle w:val="OFRnormal"/>
        <w:rPr>
          <w:rFonts w:ascii="Times New Roman" w:hAnsi="Times New Roman"/>
          <w:b/>
          <w:color w:val="000000" w:themeColor="text1"/>
        </w:rPr>
      </w:pPr>
    </w:p>
    <w:p w14:paraId="7D1F97AE" w14:textId="54D49683" w:rsidR="005C3560" w:rsidRDefault="00D56661" w:rsidP="005C3560">
      <w:pPr>
        <w:rPr>
          <w:color w:val="auto"/>
        </w:rPr>
      </w:pPr>
      <w:r w:rsidRPr="001650DF">
        <w:rPr>
          <w:b/>
          <w:color w:val="000000" w:themeColor="text1"/>
        </w:rPr>
        <w:t>DATES:</w:t>
      </w:r>
      <w:r w:rsidRPr="001650DF">
        <w:rPr>
          <w:color w:val="000000" w:themeColor="text1"/>
        </w:rPr>
        <w:t xml:space="preserve"> </w:t>
      </w:r>
      <w:r w:rsidR="00537E83" w:rsidRPr="001650DF">
        <w:rPr>
          <w:color w:val="000000" w:themeColor="text1"/>
        </w:rPr>
        <w:t xml:space="preserve"> </w:t>
      </w:r>
      <w:r w:rsidR="0052099C">
        <w:rPr>
          <w:color w:val="000000" w:themeColor="text1"/>
        </w:rPr>
        <w:t xml:space="preserve">This rule is effective on </w:t>
      </w:r>
      <w:r w:rsidR="00AF4AFE" w:rsidRPr="00AF4AFE">
        <w:rPr>
          <w:color w:val="000000" w:themeColor="text1"/>
        </w:rPr>
        <w:t>[INSERT DATE 60 DAYS AFTER DATE OF PUBLICATION IN THE FEDERAL REGISTER]</w:t>
      </w:r>
      <w:r w:rsidR="0052099C">
        <w:rPr>
          <w:color w:val="000000" w:themeColor="text1"/>
        </w:rPr>
        <w:t xml:space="preserve">. </w:t>
      </w:r>
      <w:r w:rsidR="005C3560">
        <w:rPr>
          <w:color w:val="000000" w:themeColor="text1"/>
        </w:rPr>
        <w:t xml:space="preserve"> </w:t>
      </w:r>
      <w:r w:rsidR="005C3560" w:rsidRPr="00FD2D18">
        <w:rPr>
          <w:color w:val="auto"/>
        </w:rPr>
        <w:t>The changes to § 1.18(b)(1)</w:t>
      </w:r>
      <w:r w:rsidR="00405F07">
        <w:rPr>
          <w:color w:val="auto"/>
        </w:rPr>
        <w:t xml:space="preserve"> </w:t>
      </w:r>
      <w:r w:rsidR="005C3560" w:rsidRPr="00FD2D18">
        <w:rPr>
          <w:color w:val="auto"/>
        </w:rPr>
        <w:t xml:space="preserve">shall apply to </w:t>
      </w:r>
      <w:r w:rsidR="001149AD">
        <w:rPr>
          <w:color w:val="auto"/>
        </w:rPr>
        <w:t xml:space="preserve">those </w:t>
      </w:r>
      <w:r w:rsidR="005C3560" w:rsidRPr="00FD2D18">
        <w:rPr>
          <w:color w:val="auto"/>
        </w:rPr>
        <w:t xml:space="preserve">international design applications under the Hague Agreement having a date of international registration on or after </w:t>
      </w:r>
      <w:r w:rsidR="007F215A" w:rsidRPr="007F215A">
        <w:rPr>
          <w:color w:val="auto"/>
        </w:rPr>
        <w:t>[INSERT DATE 60 DAYS AFTER DATE OF PUBLICATION IN THE FEDERAL REGISTER]</w:t>
      </w:r>
      <w:r w:rsidR="005C3560" w:rsidRPr="00FD2D18">
        <w:rPr>
          <w:color w:val="auto"/>
        </w:rPr>
        <w:t>.</w:t>
      </w:r>
    </w:p>
    <w:p w14:paraId="1ADB69AE" w14:textId="77777777" w:rsidR="00D40A84" w:rsidRPr="00FD2D18" w:rsidRDefault="00D40A84" w:rsidP="005C3560">
      <w:pPr>
        <w:rPr>
          <w:color w:val="auto"/>
        </w:rPr>
      </w:pPr>
    </w:p>
    <w:p w14:paraId="3C483FC2" w14:textId="2968647C" w:rsidR="0061106E" w:rsidRPr="001650DF" w:rsidRDefault="0061106E">
      <w:pPr>
        <w:pStyle w:val="OFRnormal"/>
        <w:rPr>
          <w:rFonts w:ascii="Times New Roman" w:hAnsi="Times New Roman"/>
          <w:b/>
          <w:color w:val="000000" w:themeColor="text1"/>
        </w:rPr>
      </w:pPr>
    </w:p>
    <w:p w14:paraId="45ACC87B" w14:textId="31C5F175" w:rsidR="00D56661" w:rsidRPr="001650DF" w:rsidRDefault="00D56661">
      <w:pPr>
        <w:pStyle w:val="OFRnormal"/>
        <w:rPr>
          <w:rFonts w:ascii="Times New Roman" w:hAnsi="Times New Roman"/>
          <w:color w:val="000000" w:themeColor="text1"/>
        </w:rPr>
      </w:pPr>
      <w:r w:rsidRPr="001650DF">
        <w:rPr>
          <w:rFonts w:ascii="Times New Roman" w:hAnsi="Times New Roman"/>
          <w:b/>
          <w:color w:val="000000" w:themeColor="text1"/>
        </w:rPr>
        <w:t>FOR FURTHER INFORMATION CONTACT:</w:t>
      </w:r>
      <w:r w:rsidRPr="001650DF">
        <w:rPr>
          <w:rFonts w:ascii="Times New Roman" w:hAnsi="Times New Roman"/>
          <w:color w:val="000000" w:themeColor="text1"/>
        </w:rPr>
        <w:t xml:space="preserve"> </w:t>
      </w:r>
      <w:r w:rsidR="00537E83" w:rsidRPr="001650DF">
        <w:rPr>
          <w:rFonts w:ascii="Times New Roman" w:hAnsi="Times New Roman"/>
          <w:color w:val="000000" w:themeColor="text1"/>
        </w:rPr>
        <w:t xml:space="preserve"> </w:t>
      </w:r>
      <w:r w:rsidR="00207DE8" w:rsidRPr="001650DF">
        <w:rPr>
          <w:rFonts w:ascii="Times New Roman" w:hAnsi="Times New Roman"/>
          <w:color w:val="000000" w:themeColor="text1"/>
        </w:rPr>
        <w:t>Brendan Hourigan</w:t>
      </w:r>
      <w:r w:rsidR="00727CC0" w:rsidRPr="001650DF">
        <w:rPr>
          <w:rFonts w:ascii="Times New Roman" w:hAnsi="Times New Roman"/>
          <w:color w:val="000000" w:themeColor="text1"/>
        </w:rPr>
        <w:t>,</w:t>
      </w:r>
      <w:r w:rsidRPr="001650DF">
        <w:rPr>
          <w:rFonts w:ascii="Times New Roman" w:hAnsi="Times New Roman"/>
          <w:color w:val="000000" w:themeColor="text1"/>
        </w:rPr>
        <w:t xml:space="preserve"> </w:t>
      </w:r>
      <w:r w:rsidR="00207DE8" w:rsidRPr="001650DF">
        <w:rPr>
          <w:rFonts w:ascii="Times New Roman" w:hAnsi="Times New Roman"/>
          <w:color w:val="000000" w:themeColor="text1"/>
        </w:rPr>
        <w:t xml:space="preserve">Director of </w:t>
      </w:r>
      <w:r w:rsidR="005C3560">
        <w:rPr>
          <w:rFonts w:ascii="Times New Roman" w:hAnsi="Times New Roman"/>
          <w:color w:val="000000" w:themeColor="text1"/>
        </w:rPr>
        <w:t xml:space="preserve">the </w:t>
      </w:r>
      <w:r w:rsidRPr="001650DF">
        <w:rPr>
          <w:rFonts w:ascii="Times New Roman" w:hAnsi="Times New Roman"/>
          <w:color w:val="000000" w:themeColor="text1"/>
        </w:rPr>
        <w:t xml:space="preserve">Office of </w:t>
      </w:r>
      <w:r w:rsidR="00207DE8" w:rsidRPr="001650DF">
        <w:rPr>
          <w:rFonts w:ascii="Times New Roman" w:hAnsi="Times New Roman"/>
          <w:color w:val="000000" w:themeColor="text1"/>
        </w:rPr>
        <w:t>Planning and Budget</w:t>
      </w:r>
      <w:r w:rsidRPr="001650DF">
        <w:rPr>
          <w:rFonts w:ascii="Times New Roman" w:hAnsi="Times New Roman"/>
          <w:color w:val="000000" w:themeColor="text1"/>
        </w:rPr>
        <w:t xml:space="preserve">, by </w:t>
      </w:r>
      <w:r w:rsidR="00E73964" w:rsidRPr="001650DF">
        <w:rPr>
          <w:rFonts w:ascii="Times New Roman" w:hAnsi="Times New Roman"/>
          <w:color w:val="000000" w:themeColor="text1"/>
        </w:rPr>
        <w:t>tele</w:t>
      </w:r>
      <w:r w:rsidRPr="001650DF">
        <w:rPr>
          <w:rFonts w:ascii="Times New Roman" w:hAnsi="Times New Roman"/>
          <w:color w:val="000000" w:themeColor="text1"/>
        </w:rPr>
        <w:t xml:space="preserve">phone </w:t>
      </w:r>
      <w:r w:rsidR="00E73964" w:rsidRPr="001650DF">
        <w:rPr>
          <w:rFonts w:ascii="Times New Roman" w:hAnsi="Times New Roman"/>
          <w:color w:val="000000" w:themeColor="text1"/>
        </w:rPr>
        <w:t>at (</w:t>
      </w:r>
      <w:r w:rsidRPr="001650DF">
        <w:rPr>
          <w:rFonts w:ascii="Times New Roman" w:hAnsi="Times New Roman"/>
          <w:color w:val="000000" w:themeColor="text1"/>
        </w:rPr>
        <w:t>571</w:t>
      </w:r>
      <w:r w:rsidR="00E73964" w:rsidRPr="001650DF">
        <w:rPr>
          <w:rFonts w:ascii="Times New Roman" w:hAnsi="Times New Roman"/>
          <w:color w:val="000000" w:themeColor="text1"/>
        </w:rPr>
        <w:t xml:space="preserve">) </w:t>
      </w:r>
      <w:r w:rsidRPr="001650DF">
        <w:rPr>
          <w:rFonts w:ascii="Times New Roman" w:hAnsi="Times New Roman"/>
          <w:color w:val="000000" w:themeColor="text1"/>
        </w:rPr>
        <w:t>272-</w:t>
      </w:r>
      <w:r w:rsidR="00207DE8" w:rsidRPr="001650DF">
        <w:rPr>
          <w:rFonts w:ascii="Times New Roman" w:hAnsi="Times New Roman"/>
          <w:color w:val="000000" w:themeColor="text1"/>
        </w:rPr>
        <w:t>8966</w:t>
      </w:r>
      <w:r w:rsidRPr="001650DF">
        <w:rPr>
          <w:rFonts w:ascii="Times New Roman" w:hAnsi="Times New Roman"/>
          <w:color w:val="000000" w:themeColor="text1"/>
        </w:rPr>
        <w:t xml:space="preserve">; or Dianne Buie, Office of Planning and Budget, by </w:t>
      </w:r>
      <w:r w:rsidR="00E73964" w:rsidRPr="001650DF">
        <w:rPr>
          <w:rFonts w:ascii="Times New Roman" w:hAnsi="Times New Roman"/>
          <w:color w:val="000000" w:themeColor="text1"/>
        </w:rPr>
        <w:t>tele</w:t>
      </w:r>
      <w:r w:rsidRPr="001650DF">
        <w:rPr>
          <w:rFonts w:ascii="Times New Roman" w:hAnsi="Times New Roman"/>
          <w:color w:val="000000" w:themeColor="text1"/>
        </w:rPr>
        <w:t xml:space="preserve">phone </w:t>
      </w:r>
      <w:r w:rsidR="00DC6AC4" w:rsidRPr="001650DF">
        <w:rPr>
          <w:rFonts w:ascii="Times New Roman" w:hAnsi="Times New Roman"/>
          <w:color w:val="000000" w:themeColor="text1"/>
        </w:rPr>
        <w:t xml:space="preserve">at </w:t>
      </w:r>
      <w:r w:rsidR="00E73964" w:rsidRPr="001650DF">
        <w:rPr>
          <w:rFonts w:ascii="Times New Roman" w:hAnsi="Times New Roman"/>
          <w:color w:val="000000" w:themeColor="text1"/>
        </w:rPr>
        <w:t>(</w:t>
      </w:r>
      <w:r w:rsidRPr="001650DF">
        <w:rPr>
          <w:rFonts w:ascii="Times New Roman" w:hAnsi="Times New Roman"/>
          <w:color w:val="000000" w:themeColor="text1"/>
        </w:rPr>
        <w:t>571</w:t>
      </w:r>
      <w:r w:rsidR="00E73964" w:rsidRPr="001650DF">
        <w:rPr>
          <w:rFonts w:ascii="Times New Roman" w:hAnsi="Times New Roman"/>
          <w:color w:val="000000" w:themeColor="text1"/>
        </w:rPr>
        <w:t xml:space="preserve">) </w:t>
      </w:r>
      <w:r w:rsidRPr="001650DF">
        <w:rPr>
          <w:rFonts w:ascii="Times New Roman" w:hAnsi="Times New Roman"/>
          <w:color w:val="000000" w:themeColor="text1"/>
        </w:rPr>
        <w:t>272-6301.</w:t>
      </w:r>
    </w:p>
    <w:p w14:paraId="10940282" w14:textId="77777777" w:rsidR="0061106E" w:rsidRPr="001650DF" w:rsidRDefault="0061106E">
      <w:pPr>
        <w:pStyle w:val="OFRnormal"/>
        <w:rPr>
          <w:rFonts w:ascii="Times New Roman" w:hAnsi="Times New Roman"/>
          <w:b/>
          <w:color w:val="000000" w:themeColor="text1"/>
        </w:rPr>
      </w:pPr>
    </w:p>
    <w:p w14:paraId="1930F751" w14:textId="160BB3CE" w:rsidR="009733D2" w:rsidRPr="003B1AA9" w:rsidRDefault="00D56661">
      <w:pPr>
        <w:pStyle w:val="Heading1"/>
      </w:pPr>
      <w:r w:rsidRPr="001650DF">
        <w:t>SUPPLEMENTARY INFORMATION:</w:t>
      </w:r>
      <w:r w:rsidR="00935511">
        <w:t xml:space="preserve"> </w:t>
      </w:r>
      <w:r w:rsidR="00546764">
        <w:t xml:space="preserve"> </w:t>
      </w:r>
      <w:r w:rsidR="00935511">
        <w:rPr>
          <w:b w:val="0"/>
        </w:rPr>
        <w:t xml:space="preserve">This rule </w:t>
      </w:r>
      <w:r w:rsidR="00935511" w:rsidRPr="00703F4F">
        <w:rPr>
          <w:b w:val="0"/>
        </w:rPr>
        <w:t xml:space="preserve">was proposed in a notice of proposed rulemaking published at 81 FR 68150 (Oct. 3, 2016) (hereinafter </w:t>
      </w:r>
      <w:r w:rsidR="00932896" w:rsidRPr="00703F4F">
        <w:rPr>
          <w:b w:val="0"/>
        </w:rPr>
        <w:t>NPRM</w:t>
      </w:r>
      <w:r w:rsidR="00935511" w:rsidRPr="00703F4F">
        <w:rPr>
          <w:b w:val="0"/>
        </w:rPr>
        <w:t>).</w:t>
      </w:r>
    </w:p>
    <w:p w14:paraId="74B442FD" w14:textId="77777777" w:rsidR="001C4185" w:rsidRDefault="001C4185" w:rsidP="003B1AA9">
      <w:pPr>
        <w:rPr>
          <w:b/>
        </w:rPr>
      </w:pPr>
    </w:p>
    <w:p w14:paraId="603E62AB" w14:textId="3A8B42E3" w:rsidR="00935511" w:rsidRPr="005B53D5" w:rsidRDefault="00935511" w:rsidP="003B1AA9">
      <w:r w:rsidRPr="003B1AA9">
        <w:rPr>
          <w:b/>
        </w:rPr>
        <w:t>Table of Contents</w:t>
      </w:r>
    </w:p>
    <w:p w14:paraId="545C215F" w14:textId="3BF7E000" w:rsidR="00935511" w:rsidRDefault="00935511" w:rsidP="003B1AA9">
      <w:r>
        <w:t>I. Executive Summary</w:t>
      </w:r>
    </w:p>
    <w:p w14:paraId="37BF2B96" w14:textId="0DEB327E" w:rsidR="00935511" w:rsidRDefault="00935511" w:rsidP="003B1AA9">
      <w:r>
        <w:t>II. Legal Framework</w:t>
      </w:r>
    </w:p>
    <w:p w14:paraId="2DC7E70F" w14:textId="63CD9E7B" w:rsidR="00935511" w:rsidRDefault="00935511" w:rsidP="003B1AA9">
      <w:r>
        <w:t>III. Rulemaking Goals and Strategies</w:t>
      </w:r>
    </w:p>
    <w:p w14:paraId="0B5F585D" w14:textId="29B4B4C8" w:rsidR="00935511" w:rsidRDefault="00935511" w:rsidP="003B1AA9">
      <w:r>
        <w:t>IV. Fee Setting Methodology</w:t>
      </w:r>
    </w:p>
    <w:p w14:paraId="6245C573" w14:textId="438C3244" w:rsidR="00935511" w:rsidRDefault="00935511" w:rsidP="003B1AA9">
      <w:r>
        <w:t>V. Individual Fee Rationale</w:t>
      </w:r>
    </w:p>
    <w:p w14:paraId="148814A1" w14:textId="3358E86E" w:rsidR="00935511" w:rsidRDefault="00935511" w:rsidP="003B1AA9">
      <w:r>
        <w:t>VI. Discussion of Comments</w:t>
      </w:r>
    </w:p>
    <w:p w14:paraId="74712302" w14:textId="1B45EC7D" w:rsidR="00935511" w:rsidRDefault="00935511" w:rsidP="003B1AA9">
      <w:r>
        <w:t>VII. Discussion of Specific Rule</w:t>
      </w:r>
    </w:p>
    <w:p w14:paraId="74D9A298" w14:textId="20C64553" w:rsidR="00935511" w:rsidRDefault="00935511" w:rsidP="003B1AA9">
      <w:r>
        <w:t>VIII. Rulemaking Considerations</w:t>
      </w:r>
    </w:p>
    <w:p w14:paraId="0CBF44FD" w14:textId="77777777" w:rsidR="00935511" w:rsidRPr="00935511" w:rsidRDefault="00935511" w:rsidP="003B1AA9"/>
    <w:p w14:paraId="068C99D9" w14:textId="4B4349A8" w:rsidR="00FD7136" w:rsidRPr="001650DF" w:rsidRDefault="00426EC5">
      <w:pPr>
        <w:pStyle w:val="Heading1"/>
      </w:pPr>
      <w:r w:rsidRPr="001650DF">
        <w:t xml:space="preserve">I. </w:t>
      </w:r>
      <w:r w:rsidR="00FD7136" w:rsidRPr="001650DF">
        <w:t>Executive Summary</w:t>
      </w:r>
    </w:p>
    <w:p w14:paraId="496B7EA8" w14:textId="63E10328" w:rsidR="00FD7136" w:rsidRPr="00563DD8" w:rsidRDefault="008B0F34" w:rsidP="003B1AA9">
      <w:pPr>
        <w:pStyle w:val="Heading2"/>
      </w:pPr>
      <w:r w:rsidRPr="00563DD8">
        <w:t>A.</w:t>
      </w:r>
      <w:r w:rsidRPr="00563DD8">
        <w:tab/>
      </w:r>
      <w:r w:rsidR="00FD7136" w:rsidRPr="00563DD8">
        <w:t xml:space="preserve">Purpose of </w:t>
      </w:r>
      <w:r w:rsidR="00E60819" w:rsidRPr="00563DD8">
        <w:t xml:space="preserve">This </w:t>
      </w:r>
      <w:r w:rsidR="00FD7136" w:rsidRPr="00563DD8">
        <w:t xml:space="preserve">Action </w:t>
      </w:r>
    </w:p>
    <w:p w14:paraId="4B390CCB" w14:textId="01F3CB0C" w:rsidR="00405246" w:rsidRPr="001650DF" w:rsidRDefault="00E60819" w:rsidP="002D2E8A">
      <w:r w:rsidRPr="001650DF">
        <w:t xml:space="preserve">The Office </w:t>
      </w:r>
      <w:r w:rsidR="00935511">
        <w:t>issues</w:t>
      </w:r>
      <w:r w:rsidR="00935511" w:rsidRPr="001650DF">
        <w:t xml:space="preserve"> </w:t>
      </w:r>
      <w:r w:rsidR="00964508" w:rsidRPr="001650DF">
        <w:t>th</w:t>
      </w:r>
      <w:r w:rsidR="006312BC" w:rsidRPr="001650DF">
        <w:t>is</w:t>
      </w:r>
      <w:r w:rsidRPr="001650DF">
        <w:t xml:space="preserve"> </w:t>
      </w:r>
      <w:r w:rsidR="00935511">
        <w:t xml:space="preserve">final </w:t>
      </w:r>
      <w:r w:rsidRPr="001650DF">
        <w:t xml:space="preserve">rule under </w:t>
      </w:r>
      <w:r w:rsidR="00B81099">
        <w:t>S</w:t>
      </w:r>
      <w:r w:rsidR="00690BE3" w:rsidRPr="001650DF">
        <w:t>ection 10</w:t>
      </w:r>
      <w:r w:rsidR="00FD7136" w:rsidRPr="001650DF">
        <w:t xml:space="preserve"> of the</w:t>
      </w:r>
      <w:r w:rsidR="006C735B" w:rsidRPr="001650DF">
        <w:t xml:space="preserve"> AIA</w:t>
      </w:r>
      <w:r w:rsidR="00D5680B" w:rsidRPr="001650DF">
        <w:t xml:space="preserve"> (</w:t>
      </w:r>
      <w:r w:rsidR="00690BE3" w:rsidRPr="001650DF">
        <w:t>Section 10</w:t>
      </w:r>
      <w:r w:rsidR="00D5680B" w:rsidRPr="001650DF">
        <w:t>)</w:t>
      </w:r>
      <w:r w:rsidRPr="001650DF">
        <w:t>, which</w:t>
      </w:r>
      <w:r w:rsidR="00FD7136" w:rsidRPr="001650DF">
        <w:t xml:space="preserve"> authorizes the Director of the </w:t>
      </w:r>
      <w:r w:rsidR="004607DF" w:rsidRPr="001650DF">
        <w:t xml:space="preserve">USPTO </w:t>
      </w:r>
      <w:r w:rsidR="00FD7136" w:rsidRPr="001650DF">
        <w:t xml:space="preserve">to set or adjust by rule any patent fee established, authorized, or charged under </w:t>
      </w:r>
      <w:r w:rsidR="00D045CC">
        <w:t>t</w:t>
      </w:r>
      <w:r w:rsidR="00E40E14" w:rsidRPr="001650DF">
        <w:t>itle</w:t>
      </w:r>
      <w:r w:rsidR="00FD7136" w:rsidRPr="001650DF">
        <w:t xml:space="preserve"> 35</w:t>
      </w:r>
      <w:r w:rsidR="00A11E6B" w:rsidRPr="001650DF">
        <w:t xml:space="preserve"> of the </w:t>
      </w:r>
      <w:r w:rsidR="003F2C40" w:rsidRPr="001650DF">
        <w:t>United States Code (</w:t>
      </w:r>
      <w:r w:rsidR="00FD7136" w:rsidRPr="001650DF">
        <w:t>U.S.C.</w:t>
      </w:r>
      <w:r w:rsidR="003F2C40" w:rsidRPr="001650DF">
        <w:t>)</w:t>
      </w:r>
      <w:r w:rsidR="00FD7136" w:rsidRPr="001650DF">
        <w:t xml:space="preserve"> for any services performed</w:t>
      </w:r>
      <w:r w:rsidR="00BD0590" w:rsidRPr="001650DF">
        <w:t>,</w:t>
      </w:r>
      <w:r w:rsidR="00FD7136" w:rsidRPr="001650DF">
        <w:t xml:space="preserve"> or materials furnished</w:t>
      </w:r>
      <w:r w:rsidR="00BD0590" w:rsidRPr="001650DF">
        <w:t>,</w:t>
      </w:r>
      <w:r w:rsidR="00FD7136" w:rsidRPr="001650DF">
        <w:t xml:space="preserve"> </w:t>
      </w:r>
      <w:r w:rsidR="00727CC0" w:rsidRPr="001650DF">
        <w:t xml:space="preserve">by </w:t>
      </w:r>
      <w:r w:rsidR="00FD7136" w:rsidRPr="001650DF">
        <w:t xml:space="preserve">the Office.  </w:t>
      </w:r>
      <w:r w:rsidR="00690BE3" w:rsidRPr="001650DF">
        <w:t>Section 10</w:t>
      </w:r>
      <w:r w:rsidR="00B17685" w:rsidRPr="001650DF">
        <w:t xml:space="preserve"> prescribes that </w:t>
      </w:r>
      <w:r w:rsidR="001B3334" w:rsidRPr="001650DF">
        <w:t xml:space="preserve">fees may be set or adjusted only to </w:t>
      </w:r>
      <w:r w:rsidR="00FD7136" w:rsidRPr="001650DF">
        <w:t>recover the aggregate estimated costs to the Office for processing, activities, services, and materials relating to patents, i</w:t>
      </w:r>
      <w:r w:rsidR="006C735B" w:rsidRPr="001650DF">
        <w:t>ncluding administrative costs of</w:t>
      </w:r>
      <w:r w:rsidR="00FD7136" w:rsidRPr="001650DF">
        <w:t xml:space="preserve"> the Office with respect to such patent </w:t>
      </w:r>
      <w:r w:rsidR="006C735B" w:rsidRPr="001650DF">
        <w:t>fees</w:t>
      </w:r>
      <w:r w:rsidR="00FD7136" w:rsidRPr="001650DF">
        <w:t>.</w:t>
      </w:r>
      <w:r w:rsidR="009B2031" w:rsidRPr="001650DF">
        <w:t xml:space="preserve">  </w:t>
      </w:r>
      <w:r w:rsidR="00690BE3" w:rsidRPr="001650DF">
        <w:t>Section 10</w:t>
      </w:r>
      <w:r w:rsidRPr="001650DF">
        <w:t xml:space="preserve"> authority includes flexibility to set individual fees in a way that furthers key policy </w:t>
      </w:r>
      <w:r w:rsidR="002C5B24" w:rsidRPr="001650DF">
        <w:t>factors</w:t>
      </w:r>
      <w:r w:rsidRPr="001650DF">
        <w:t xml:space="preserve">, while taking into account the cost of the respective services.  </w:t>
      </w:r>
      <w:r w:rsidR="00690BE3" w:rsidRPr="001650DF">
        <w:t>Section 10</w:t>
      </w:r>
      <w:r w:rsidR="009B2031" w:rsidRPr="001650DF">
        <w:t xml:space="preserve"> </w:t>
      </w:r>
      <w:r w:rsidR="00B17685" w:rsidRPr="001650DF">
        <w:t xml:space="preserve">also </w:t>
      </w:r>
      <w:r w:rsidR="009B2031" w:rsidRPr="001650DF">
        <w:t xml:space="preserve">establishes </w:t>
      </w:r>
      <w:r w:rsidR="00676758" w:rsidRPr="001650DF">
        <w:t xml:space="preserve">certain </w:t>
      </w:r>
      <w:r w:rsidR="009B2031" w:rsidRPr="001650DF">
        <w:t xml:space="preserve">procedural requirements </w:t>
      </w:r>
      <w:r w:rsidR="00676758" w:rsidRPr="001650DF">
        <w:t xml:space="preserve">for </w:t>
      </w:r>
      <w:r w:rsidR="00A35714">
        <w:t>implementing or revising</w:t>
      </w:r>
      <w:r w:rsidR="00A35714" w:rsidRPr="001650DF">
        <w:t xml:space="preserve"> </w:t>
      </w:r>
      <w:r w:rsidR="009B2031" w:rsidRPr="001650DF">
        <w:t>fee regulations</w:t>
      </w:r>
      <w:r w:rsidR="00B17685" w:rsidRPr="001650DF">
        <w:t xml:space="preserve">, such as </w:t>
      </w:r>
      <w:r w:rsidR="00EF4749" w:rsidRPr="001650DF">
        <w:t xml:space="preserve">public </w:t>
      </w:r>
      <w:r w:rsidR="00B17685" w:rsidRPr="001650DF">
        <w:t>hearings and input from the Patent Public Advisory Committee</w:t>
      </w:r>
      <w:r w:rsidR="00DE48D2" w:rsidRPr="001650DF">
        <w:t xml:space="preserve"> (PPAC)</w:t>
      </w:r>
      <w:r w:rsidR="00B17685" w:rsidRPr="001650DF">
        <w:t xml:space="preserve"> and Congress</w:t>
      </w:r>
      <w:r w:rsidR="00AC50A3" w:rsidRPr="001650DF">
        <w:t>ional oversight</w:t>
      </w:r>
      <w:r w:rsidR="009B2031" w:rsidRPr="001650DF">
        <w:t>.</w:t>
      </w:r>
    </w:p>
    <w:p w14:paraId="52AD81AC" w14:textId="77777777" w:rsidR="00496317" w:rsidRPr="001650DF" w:rsidRDefault="00496317" w:rsidP="001650DF"/>
    <w:p w14:paraId="7B809282" w14:textId="2248B9A2" w:rsidR="002226FA" w:rsidRPr="00563DD8" w:rsidRDefault="000E5CBB" w:rsidP="003B1AA9">
      <w:pPr>
        <w:pStyle w:val="Heading2"/>
      </w:pPr>
      <w:r w:rsidRPr="002D2E8A">
        <w:t>B.</w:t>
      </w:r>
      <w:r w:rsidRPr="002D2E8A">
        <w:tab/>
      </w:r>
      <w:r w:rsidR="002226FA" w:rsidRPr="00563DD8">
        <w:t>Summary of Provisions Impacted by This Action</w:t>
      </w:r>
    </w:p>
    <w:p w14:paraId="6E0C7183" w14:textId="44E54F9D" w:rsidR="0017092B" w:rsidRPr="001650DF" w:rsidRDefault="0002068B">
      <w:r>
        <w:t xml:space="preserve">This final rule </w:t>
      </w:r>
      <w:r w:rsidR="0096503E" w:rsidRPr="001650DF">
        <w:t>set</w:t>
      </w:r>
      <w:r w:rsidR="00932896">
        <w:t>s</w:t>
      </w:r>
      <w:r w:rsidR="0096503E" w:rsidRPr="001650DF">
        <w:t xml:space="preserve"> or </w:t>
      </w:r>
      <w:r w:rsidR="0096503E" w:rsidRPr="00C14E52">
        <w:t>adjust</w:t>
      </w:r>
      <w:r w:rsidR="00932896" w:rsidRPr="00C14E52">
        <w:t>s</w:t>
      </w:r>
      <w:r w:rsidR="0096503E" w:rsidRPr="00C14E52">
        <w:t xml:space="preserve"> </w:t>
      </w:r>
      <w:r w:rsidR="00CE6CDA" w:rsidRPr="00C14E52">
        <w:t>20</w:t>
      </w:r>
      <w:r w:rsidR="00C14E52" w:rsidRPr="00C14E52">
        <w:t>2</w:t>
      </w:r>
      <w:r w:rsidR="0096503E" w:rsidRPr="00C14E52">
        <w:t xml:space="preserve"> patent fees for large, small</w:t>
      </w:r>
      <w:r w:rsidR="00CA2848">
        <w:t>,</w:t>
      </w:r>
      <w:r w:rsidR="0096503E" w:rsidRPr="00C14E52">
        <w:t xml:space="preserve"> and micro entities (any reference herein to “large entity” includes all entities other than </w:t>
      </w:r>
      <w:r w:rsidR="00B02E57" w:rsidRPr="00C14E52">
        <w:t>those that have established entitlement to either a small or micro entity fee discount</w:t>
      </w:r>
      <w:r w:rsidR="0096503E" w:rsidRPr="00C14E52">
        <w:t xml:space="preserve">). </w:t>
      </w:r>
      <w:r w:rsidR="009F108E" w:rsidRPr="00C14E52">
        <w:t xml:space="preserve"> </w:t>
      </w:r>
      <w:r w:rsidR="0096503E" w:rsidRPr="00C14E52">
        <w:t>The fees</w:t>
      </w:r>
      <w:r w:rsidR="00B02E57" w:rsidRPr="00C14E52">
        <w:t xml:space="preserve"> for</w:t>
      </w:r>
      <w:r w:rsidR="00451C15" w:rsidRPr="00C14E52">
        <w:t xml:space="preserve"> small and micro entity rates</w:t>
      </w:r>
      <w:r w:rsidR="0096503E" w:rsidRPr="00C14E52">
        <w:t xml:space="preserve"> are tiered</w:t>
      </w:r>
      <w:r w:rsidR="00CA2848">
        <w:t>,</w:t>
      </w:r>
      <w:r w:rsidR="00654A56" w:rsidRPr="00C14E52">
        <w:t xml:space="preserve"> with small entities at a 50 percent discount and micro entities at a 75 percent discount. </w:t>
      </w:r>
      <w:r w:rsidR="009F108E" w:rsidRPr="00C14E52">
        <w:t xml:space="preserve"> </w:t>
      </w:r>
      <w:r w:rsidR="00654A56" w:rsidRPr="00C14E52">
        <w:t xml:space="preserve">Small entity fee eligibility is </w:t>
      </w:r>
      <w:r w:rsidR="0096503E" w:rsidRPr="00C14E52">
        <w:t>based on the size</w:t>
      </w:r>
      <w:r w:rsidR="00B02E57" w:rsidRPr="00C14E52">
        <w:t xml:space="preserve"> or certain non-profit status</w:t>
      </w:r>
      <w:r w:rsidR="0096503E" w:rsidRPr="00C14E52">
        <w:t xml:space="preserve"> of the applicant’s business</w:t>
      </w:r>
      <w:r w:rsidR="00654A56" w:rsidRPr="00C14E52">
        <w:t>.  Micro entity fee eligibility is</w:t>
      </w:r>
      <w:r w:rsidR="0096503E" w:rsidRPr="00C14E52">
        <w:t xml:space="preserve"> described in Section 10</w:t>
      </w:r>
      <w:r w:rsidR="00654A56" w:rsidRPr="00C14E52">
        <w:rPr>
          <w:color w:val="000000" w:themeColor="text1"/>
        </w:rPr>
        <w:t>(g) of the Act.</w:t>
      </w:r>
      <w:r w:rsidR="0096503E" w:rsidRPr="00C14E52">
        <w:rPr>
          <w:color w:val="000000" w:themeColor="text1"/>
        </w:rPr>
        <w:t xml:space="preserve"> </w:t>
      </w:r>
      <w:r w:rsidR="00654A56" w:rsidRPr="00C14E52">
        <w:rPr>
          <w:color w:val="000000" w:themeColor="text1"/>
        </w:rPr>
        <w:t xml:space="preserve"> </w:t>
      </w:r>
      <w:r w:rsidR="0096503E" w:rsidRPr="00C14E52">
        <w:t xml:space="preserve">There are </w:t>
      </w:r>
      <w:r w:rsidR="00451C15" w:rsidRPr="00C14E52">
        <w:t xml:space="preserve">also </w:t>
      </w:r>
      <w:r w:rsidR="00D95EF6" w:rsidRPr="00C14E52">
        <w:t>42</w:t>
      </w:r>
      <w:r w:rsidR="0096503E" w:rsidRPr="00C14E52">
        <w:t xml:space="preserve"> new fees being introduced or replacing one of the 1</w:t>
      </w:r>
      <w:r w:rsidR="000C28C8" w:rsidRPr="00C14E52">
        <w:t>4</w:t>
      </w:r>
      <w:r w:rsidR="0096503E" w:rsidRPr="00C14E52">
        <w:t xml:space="preserve"> fees </w:t>
      </w:r>
      <w:r w:rsidR="006B1630" w:rsidRPr="00C14E52">
        <w:t xml:space="preserve">that </w:t>
      </w:r>
      <w:r w:rsidR="0096503E" w:rsidRPr="00C14E52">
        <w:t>are being discontinued.</w:t>
      </w:r>
      <w:r w:rsidR="00D955E5">
        <w:t xml:space="preserve">  </w:t>
      </w:r>
      <w:r w:rsidR="00D955E5" w:rsidRPr="00D955E5">
        <w:t xml:space="preserve">This final rule applies small entity discounts to two additional fees and applies micro entity discounts to six additional fees.  </w:t>
      </w:r>
    </w:p>
    <w:p w14:paraId="318E10FB" w14:textId="77777777" w:rsidR="0017092B" w:rsidRPr="001650DF" w:rsidRDefault="0017092B"/>
    <w:p w14:paraId="27C16630" w14:textId="710AA7B9" w:rsidR="0096503E" w:rsidRPr="002D2E8A" w:rsidRDefault="0096503E">
      <w:r w:rsidRPr="001650DF">
        <w:t xml:space="preserve">In </w:t>
      </w:r>
      <w:r w:rsidR="00C1690B" w:rsidRPr="001650DF">
        <w:t>summary</w:t>
      </w:r>
      <w:r w:rsidRPr="001650DF">
        <w:t xml:space="preserve">, the routine fees to obtain a patent (i.e., filing, search, examination, and issue fees) increase slightly under this </w:t>
      </w:r>
      <w:r w:rsidR="00932896">
        <w:t>final rule</w:t>
      </w:r>
      <w:r w:rsidRPr="001650DF">
        <w:t xml:space="preserve"> relative to the current fee schedule. </w:t>
      </w:r>
      <w:r w:rsidR="009F108E" w:rsidRPr="001650DF">
        <w:t xml:space="preserve"> </w:t>
      </w:r>
      <w:r w:rsidRPr="001650DF">
        <w:t xml:space="preserve">Applicants who meet the definition </w:t>
      </w:r>
      <w:r w:rsidR="00C1690B" w:rsidRPr="001650DF">
        <w:t xml:space="preserve">for small or micro entity discounts </w:t>
      </w:r>
      <w:r w:rsidRPr="001650DF">
        <w:t>will continue to pay</w:t>
      </w:r>
      <w:r w:rsidR="00C1690B" w:rsidRPr="001650DF">
        <w:t xml:space="preserve"> a reduced fee </w:t>
      </w:r>
      <w:r w:rsidR="00E66DB4" w:rsidRPr="001650DF">
        <w:t>for</w:t>
      </w:r>
      <w:r w:rsidRPr="001650DF">
        <w:t xml:space="preserve"> the fees eligible for a discount under Section 10(b)</w:t>
      </w:r>
      <w:r w:rsidR="00581528">
        <w:t xml:space="preserve"> of the Act</w:t>
      </w:r>
      <w:r w:rsidRPr="001650DF">
        <w:t xml:space="preserve">.  Additional information describing the </w:t>
      </w:r>
      <w:r w:rsidR="00C1690B" w:rsidRPr="001650DF">
        <w:t xml:space="preserve">fee </w:t>
      </w:r>
      <w:r w:rsidRPr="001650DF">
        <w:t xml:space="preserve">adjustments is included in </w:t>
      </w:r>
      <w:r w:rsidRPr="001C29D1">
        <w:t>Part V</w:t>
      </w:r>
      <w:r w:rsidR="00546764">
        <w:t>.</w:t>
      </w:r>
      <w:r w:rsidR="00546764" w:rsidRPr="001C29D1">
        <w:t xml:space="preserve"> </w:t>
      </w:r>
      <w:r w:rsidRPr="001C29D1">
        <w:t>Individual</w:t>
      </w:r>
      <w:r w:rsidRPr="001650DF">
        <w:t xml:space="preserve"> Fee Rationale section of this rulemaking</w:t>
      </w:r>
      <w:r w:rsidR="00252C99" w:rsidRPr="001650DF">
        <w:t xml:space="preserve"> and </w:t>
      </w:r>
      <w:r w:rsidR="00314799" w:rsidRPr="001650DF">
        <w:t xml:space="preserve">in </w:t>
      </w:r>
      <w:r w:rsidR="00252C99" w:rsidRPr="001650DF">
        <w:t>the</w:t>
      </w:r>
      <w:r w:rsidR="00314799" w:rsidRPr="001650DF">
        <w:t xml:space="preserve"> </w:t>
      </w:r>
      <w:r w:rsidR="004F467A" w:rsidRPr="001650DF">
        <w:t>“</w:t>
      </w:r>
      <w:r w:rsidR="00A54DCD" w:rsidRPr="001650DF">
        <w:rPr>
          <w:u w:val="single"/>
        </w:rPr>
        <w:t xml:space="preserve">Table of Patent Fees – Current, </w:t>
      </w:r>
      <w:r w:rsidR="00932896">
        <w:rPr>
          <w:u w:val="single"/>
        </w:rPr>
        <w:t>Final Rule</w:t>
      </w:r>
      <w:r w:rsidR="00A54DCD" w:rsidRPr="001650DF">
        <w:rPr>
          <w:u w:val="single"/>
        </w:rPr>
        <w:t xml:space="preserve"> and Unit Cost</w:t>
      </w:r>
      <w:r w:rsidR="004F467A" w:rsidRPr="00290D75">
        <w:t xml:space="preserve">” </w:t>
      </w:r>
      <w:r w:rsidR="004F467A" w:rsidRPr="001650DF">
        <w:t>(hereinafter “</w:t>
      </w:r>
      <w:r w:rsidR="004F467A" w:rsidRPr="001650DF">
        <w:rPr>
          <w:u w:val="single"/>
        </w:rPr>
        <w:t>Table of Patent Fees</w:t>
      </w:r>
      <w:r w:rsidR="004F467A" w:rsidRPr="003B1AA9">
        <w:t>”)</w:t>
      </w:r>
      <w:r w:rsidR="00B00784" w:rsidRPr="003B1AA9">
        <w:t xml:space="preserve"> a</w:t>
      </w:r>
      <w:r w:rsidR="00B00784" w:rsidRPr="001650DF">
        <w:t xml:space="preserve">vailable at </w:t>
      </w:r>
      <w:r w:rsidR="002D1D52" w:rsidRPr="00290D75">
        <w:t>http://www.uspto.gov/about-us/performance-and-planning/fee-setting-and-adjusting</w:t>
      </w:r>
      <w:r w:rsidR="00B00784" w:rsidRPr="002D2E8A">
        <w:t>.</w:t>
      </w:r>
    </w:p>
    <w:p w14:paraId="733C927E" w14:textId="77777777" w:rsidR="00700CCA" w:rsidRPr="001650DF" w:rsidRDefault="00700CCA"/>
    <w:p w14:paraId="75CCDD83" w14:textId="1285C00A" w:rsidR="0042296A" w:rsidRPr="00563DD8" w:rsidRDefault="000E5CBB" w:rsidP="003B1AA9">
      <w:pPr>
        <w:pStyle w:val="Heading2"/>
      </w:pPr>
      <w:r w:rsidRPr="001650DF">
        <w:t>C.</w:t>
      </w:r>
      <w:r w:rsidRPr="001650DF">
        <w:tab/>
      </w:r>
      <w:r w:rsidR="0042296A" w:rsidRPr="00563DD8">
        <w:t xml:space="preserve">Summary of Costs and Benefits </w:t>
      </w:r>
      <w:r w:rsidR="002226FA" w:rsidRPr="00563DD8">
        <w:t>of this Action</w:t>
      </w:r>
    </w:p>
    <w:p w14:paraId="3C1ACC04" w14:textId="77777777" w:rsidR="00CA2848" w:rsidRDefault="009969A6" w:rsidP="002D2E8A">
      <w:r w:rsidRPr="00C8719B">
        <w:t>T</w:t>
      </w:r>
      <w:r w:rsidR="004A2280" w:rsidRPr="00C8719B">
        <w:t xml:space="preserve">he </w:t>
      </w:r>
      <w:r w:rsidR="00770974" w:rsidRPr="00C8719B">
        <w:t>final</w:t>
      </w:r>
      <w:r w:rsidR="004A2280" w:rsidRPr="00C8719B">
        <w:t xml:space="preserve"> rule is</w:t>
      </w:r>
      <w:r w:rsidRPr="00C8719B">
        <w:t xml:space="preserve"> significant and results in a need for a Regulatory Impact Analysis (RIA) under Executive Order 12866 Regulatory Planning and Review, 58 FR 51735 (Oct. 4, 1993).  </w:t>
      </w:r>
      <w:r w:rsidRPr="00C8719B" w:rsidDel="00961589">
        <w:t xml:space="preserve">The Office prepared a RIA to analyze the </w:t>
      </w:r>
      <w:r w:rsidRPr="00C8719B">
        <w:t>costs</w:t>
      </w:r>
      <w:r w:rsidR="00C2638D" w:rsidRPr="00C8719B">
        <w:t>,</w:t>
      </w:r>
      <w:r w:rsidRPr="00C8719B">
        <w:t xml:space="preserve"> benefits</w:t>
      </w:r>
      <w:r w:rsidR="00C2638D" w:rsidRPr="00C8719B">
        <w:t>, and transfer payments</w:t>
      </w:r>
      <w:r w:rsidRPr="00C8719B" w:rsidDel="00961589">
        <w:t xml:space="preserve"> of the </w:t>
      </w:r>
      <w:r w:rsidR="00770974" w:rsidRPr="00C8719B" w:rsidDel="00961589">
        <w:t>final rule</w:t>
      </w:r>
      <w:r w:rsidRPr="00C8719B" w:rsidDel="00961589">
        <w:t xml:space="preserve"> over a five-year period, FY 2017 </w:t>
      </w:r>
      <w:r w:rsidR="00E41108" w:rsidRPr="00C8719B" w:rsidDel="00961589">
        <w:t>-</w:t>
      </w:r>
      <w:r w:rsidRPr="00C8719B" w:rsidDel="00961589">
        <w:t xml:space="preserve"> FY 2021.  </w:t>
      </w:r>
      <w:r w:rsidR="005F6A1C" w:rsidRPr="00C8719B">
        <w:t>The RIA</w:t>
      </w:r>
      <w:r w:rsidRPr="00C8719B">
        <w:t xml:space="preserve"> includes a comparison of the </w:t>
      </w:r>
      <w:r w:rsidR="00770974" w:rsidRPr="00C8719B">
        <w:t>final rule</w:t>
      </w:r>
      <w:r w:rsidRPr="00C8719B">
        <w:t xml:space="preserve"> fee schedule to the current fee schedule (baseline) and to two other alternatives.  </w:t>
      </w:r>
    </w:p>
    <w:p w14:paraId="1CFAB32D" w14:textId="77777777" w:rsidR="00CA2848" w:rsidRDefault="00CA2848" w:rsidP="002D2E8A"/>
    <w:p w14:paraId="756A4099" w14:textId="6B1197D5" w:rsidR="005F6A1C" w:rsidRPr="00C8719B" w:rsidRDefault="00161EB4" w:rsidP="002D2E8A">
      <w:r>
        <w:t xml:space="preserve">The </w:t>
      </w:r>
      <w:r w:rsidRPr="002D2E8A">
        <w:t>Office of Management and Budget (</w:t>
      </w:r>
      <w:r w:rsidR="00B24E73" w:rsidRPr="00C8719B">
        <w:t>OMB</w:t>
      </w:r>
      <w:r>
        <w:t>)</w:t>
      </w:r>
      <w:r w:rsidR="00B24E73" w:rsidRPr="00C8719B">
        <w:t xml:space="preserve"> has determined that this rule involves a transfer payment from one group to another that does not affect the total resources available to society.  </w:t>
      </w:r>
      <w:r w:rsidR="005F6A1C" w:rsidRPr="00C8719B">
        <w:t xml:space="preserve">The costs and benefits that the Office identifies and analyzes in the RIA are strictly qualitative.  </w:t>
      </w:r>
      <w:r w:rsidR="009969A6" w:rsidRPr="00C8719B">
        <w:t xml:space="preserve">Qualitative costs and benefits have effects that are difficult to express in either dollar or numerical values.  </w:t>
      </w:r>
      <w:r w:rsidR="005F6A1C" w:rsidRPr="00C8719B">
        <w:t xml:space="preserve">Monetized costs and benefits, on the other hand, have effects that </w:t>
      </w:r>
      <w:r w:rsidR="00A11E6B" w:rsidRPr="00C8719B">
        <w:t xml:space="preserve">can be </w:t>
      </w:r>
      <w:r w:rsidR="005F6A1C" w:rsidRPr="00C8719B">
        <w:t>express</w:t>
      </w:r>
      <w:r w:rsidR="00A11E6B" w:rsidRPr="00C8719B">
        <w:t>ed</w:t>
      </w:r>
      <w:r w:rsidR="005F6A1C" w:rsidRPr="00C8719B">
        <w:t xml:space="preserve"> in dollar values.  The Office did not identify any monetized costs and benefits of the rulemaking</w:t>
      </w:r>
      <w:r w:rsidR="00A11E6B" w:rsidRPr="00C8719B">
        <w:t xml:space="preserve">, but found that the </w:t>
      </w:r>
      <w:r w:rsidR="00770974" w:rsidRPr="00C8719B">
        <w:t>final rule</w:t>
      </w:r>
      <w:r w:rsidR="00A11E6B" w:rsidRPr="00C8719B">
        <w:t xml:space="preserve"> </w:t>
      </w:r>
      <w:r w:rsidR="00770974" w:rsidRPr="00C8719B">
        <w:t xml:space="preserve">has </w:t>
      </w:r>
      <w:r w:rsidR="00C2638D" w:rsidRPr="00C8719B">
        <w:t xml:space="preserve">significant </w:t>
      </w:r>
      <w:r w:rsidR="00A11E6B" w:rsidRPr="00C8719B">
        <w:t xml:space="preserve">qualitative benefits </w:t>
      </w:r>
      <w:r w:rsidR="00C2638D" w:rsidRPr="00C8719B">
        <w:t>with no identified</w:t>
      </w:r>
      <w:r w:rsidR="00A11E6B" w:rsidRPr="00C8719B">
        <w:t xml:space="preserve"> costs</w:t>
      </w:r>
      <w:r w:rsidR="005F6A1C" w:rsidRPr="00C8719B">
        <w:t xml:space="preserve">. </w:t>
      </w:r>
    </w:p>
    <w:p w14:paraId="0977C53F" w14:textId="77777777" w:rsidR="009969A6" w:rsidRPr="007D7AFD" w:rsidRDefault="009969A6" w:rsidP="002D2E8A">
      <w:pPr>
        <w:rPr>
          <w:highlight w:val="yellow"/>
        </w:rPr>
      </w:pPr>
    </w:p>
    <w:p w14:paraId="7B774BCA" w14:textId="5F0A4AFE" w:rsidR="009969A6" w:rsidRDefault="005F6A1C" w:rsidP="001650DF">
      <w:r w:rsidRPr="00C8719B">
        <w:t xml:space="preserve">The </w:t>
      </w:r>
      <w:r w:rsidR="009969A6" w:rsidRPr="00C8719B">
        <w:t>qualitative costs and benefits</w:t>
      </w:r>
      <w:r w:rsidRPr="00C8719B">
        <w:t xml:space="preserve"> that the RIA assesses are:</w:t>
      </w:r>
      <w:r w:rsidR="009969A6" w:rsidRPr="00C8719B">
        <w:t xml:space="preserve"> </w:t>
      </w:r>
      <w:r w:rsidR="004C081E" w:rsidRPr="00C8719B">
        <w:t xml:space="preserve"> </w:t>
      </w:r>
      <w:r w:rsidR="009969A6" w:rsidRPr="00C8719B">
        <w:t>(1) fee schedule design</w:t>
      </w:r>
      <w:r w:rsidRPr="00C8719B">
        <w:t>—a measure of how well the fee schedule aligns to the Office</w:t>
      </w:r>
      <w:r w:rsidR="00CA2848">
        <w:t>’s</w:t>
      </w:r>
      <w:r w:rsidRPr="00C8719B">
        <w:t xml:space="preserve"> key fee setting policy factors</w:t>
      </w:r>
      <w:r w:rsidR="00C2638D" w:rsidRPr="00C8719B">
        <w:t>—and</w:t>
      </w:r>
      <w:r w:rsidRPr="00C8719B">
        <w:t xml:space="preserve"> </w:t>
      </w:r>
      <w:r w:rsidR="009969A6" w:rsidRPr="00C8719B">
        <w:t>(2) securing aggregate revenue to cover aggregate cost</w:t>
      </w:r>
      <w:r w:rsidRPr="00C8719B">
        <w:t xml:space="preserve">—a measure of whether the alternative provides adequate revenue to support the core mission and strategic priorities described in the </w:t>
      </w:r>
      <w:r w:rsidR="00770974" w:rsidRPr="00C8719B">
        <w:t>final rule</w:t>
      </w:r>
      <w:r w:rsidRPr="00C8719B">
        <w:t xml:space="preserve"> and FY 201</w:t>
      </w:r>
      <w:r w:rsidR="00581528" w:rsidRPr="00C8719B">
        <w:t>8</w:t>
      </w:r>
      <w:r w:rsidRPr="00C8719B">
        <w:t xml:space="preserve"> Budget.  For these costs and benefits, the fee schedule in this </w:t>
      </w:r>
      <w:r w:rsidR="00770974" w:rsidRPr="00C8719B">
        <w:t>final rule</w:t>
      </w:r>
      <w:r w:rsidRPr="00C8719B">
        <w:t xml:space="preserve"> </w:t>
      </w:r>
      <w:r w:rsidR="009969A6" w:rsidRPr="00C8719B">
        <w:t>offers the highest benefits</w:t>
      </w:r>
      <w:r w:rsidR="00C2638D" w:rsidRPr="00C8719B">
        <w:t>, with no costs identified</w:t>
      </w:r>
      <w:r w:rsidR="009969A6" w:rsidRPr="00C8719B">
        <w:t xml:space="preserve">.  </w:t>
      </w:r>
      <w:r w:rsidRPr="00C8719B">
        <w:t xml:space="preserve">As described throughout this document, the </w:t>
      </w:r>
      <w:r w:rsidR="00770974" w:rsidRPr="00C8719B">
        <w:t>final rule</w:t>
      </w:r>
      <w:r w:rsidRPr="00C8719B">
        <w:t xml:space="preserve"> fee schedule </w:t>
      </w:r>
      <w:r w:rsidR="009969A6" w:rsidRPr="00C8719B">
        <w:t xml:space="preserve">maintains the existing </w:t>
      </w:r>
      <w:r w:rsidRPr="00C8719B">
        <w:t xml:space="preserve">balance of </w:t>
      </w:r>
      <w:r w:rsidR="00C2638D" w:rsidRPr="00C8719B">
        <w:t>setting</w:t>
      </w:r>
      <w:r w:rsidRPr="00C8719B">
        <w:t xml:space="preserve"> entry fees (e.g., filing, search</w:t>
      </w:r>
      <w:r w:rsidR="004C081E" w:rsidRPr="00C8719B">
        <w:t>,</w:t>
      </w:r>
      <w:r w:rsidRPr="00C8719B">
        <w:t xml:space="preserve"> and examination)</w:t>
      </w:r>
      <w:r w:rsidR="00C2638D" w:rsidRPr="00C8719B">
        <w:t xml:space="preserve"> below the costs to the Office to perform those services</w:t>
      </w:r>
      <w:r w:rsidRPr="00C8719B">
        <w:t xml:space="preserve"> and </w:t>
      </w:r>
      <w:r w:rsidR="00C2638D" w:rsidRPr="00C8719B">
        <w:t>setting</w:t>
      </w:r>
      <w:r w:rsidRPr="00C8719B">
        <w:t xml:space="preserve"> maintenance fees</w:t>
      </w:r>
      <w:r w:rsidR="00C2638D" w:rsidRPr="00C8719B">
        <w:t xml:space="preserve"> above the cost to the </w:t>
      </w:r>
      <w:r w:rsidR="002A2313">
        <w:t>O</w:t>
      </w:r>
      <w:r w:rsidR="00C2638D" w:rsidRPr="00C8719B">
        <w:t>ffice,</w:t>
      </w:r>
      <w:r w:rsidRPr="00C8719B">
        <w:t xml:space="preserve"> as one approach to foster innovation.  Further, as detailed in </w:t>
      </w:r>
      <w:r w:rsidR="00032CDB" w:rsidRPr="00C8719B">
        <w:t>Part</w:t>
      </w:r>
      <w:r w:rsidRPr="00C8719B">
        <w:t xml:space="preserve"> V, the fee changes are targeted in support of one or more fee setting policy factors.  Lastly, the </w:t>
      </w:r>
      <w:r w:rsidR="00770974" w:rsidRPr="00C8719B">
        <w:t>final</w:t>
      </w:r>
      <w:r w:rsidRPr="00C8719B">
        <w:t xml:space="preserve"> rule secures </w:t>
      </w:r>
      <w:r w:rsidR="009969A6" w:rsidRPr="00C8719B">
        <w:t>the aggregate revenue needed to achieve the strategic priorities</w:t>
      </w:r>
      <w:r w:rsidR="009945CF" w:rsidRPr="00C8719B">
        <w:t xml:space="preserve"> encompassed in the rulemaking goals and strategies (</w:t>
      </w:r>
      <w:r w:rsidR="009945CF" w:rsidRPr="00C8719B">
        <w:rPr>
          <w:u w:val="single"/>
        </w:rPr>
        <w:t>see</w:t>
      </w:r>
      <w:r w:rsidR="009945CF" w:rsidRPr="00C8719B">
        <w:t xml:space="preserve"> </w:t>
      </w:r>
      <w:r w:rsidR="00A11E6B" w:rsidRPr="00C8719B">
        <w:t xml:space="preserve">Part </w:t>
      </w:r>
      <w:r w:rsidR="009945CF" w:rsidRPr="00C8719B">
        <w:t>III).  In summary</w:t>
      </w:r>
      <w:r w:rsidR="009969A6" w:rsidRPr="00C8719B">
        <w:t xml:space="preserve">, the benefits of the </w:t>
      </w:r>
      <w:r w:rsidR="00770974" w:rsidRPr="00C8719B">
        <w:t>final rule</w:t>
      </w:r>
      <w:r w:rsidR="009969A6" w:rsidRPr="00C8719B">
        <w:t xml:space="preserve"> clearly outweigh those of the </w:t>
      </w:r>
      <w:r w:rsidR="009945CF" w:rsidRPr="00C8719B">
        <w:t xml:space="preserve">baseline and the </w:t>
      </w:r>
      <w:r w:rsidR="009969A6" w:rsidRPr="00C8719B">
        <w:t>other alternatives considered</w:t>
      </w:r>
      <w:r w:rsidR="009945CF" w:rsidRPr="00C8719B">
        <w:t xml:space="preserve"> in the RIA</w:t>
      </w:r>
      <w:r w:rsidR="009969A6" w:rsidRPr="00C8719B">
        <w:t>.</w:t>
      </w:r>
      <w:r w:rsidR="009945CF" w:rsidRPr="00C8719B">
        <w:t xml:space="preserve"> </w:t>
      </w:r>
      <w:r w:rsidR="009F108E" w:rsidRPr="00C8719B">
        <w:t xml:space="preserve"> </w:t>
      </w:r>
      <w:r w:rsidR="009945CF" w:rsidRPr="00C8719B">
        <w:t>Table 1 summarizes the RIA results.</w:t>
      </w:r>
    </w:p>
    <w:p w14:paraId="71A49851" w14:textId="0E116F80" w:rsidR="00D22510" w:rsidRPr="00C8719B" w:rsidRDefault="00D22510" w:rsidP="001650DF"/>
    <w:p w14:paraId="0931DF6D" w14:textId="59FD9AF5" w:rsidR="004E6713" w:rsidRPr="00C8719B" w:rsidRDefault="004E6713" w:rsidP="00290D75">
      <w:pPr>
        <w:pStyle w:val="TableTitles"/>
        <w:keepLines/>
      </w:pPr>
      <w:r w:rsidRPr="00C8719B">
        <w:t xml:space="preserve">Table 1: </w:t>
      </w:r>
      <w:r w:rsidR="00546764">
        <w:t xml:space="preserve"> </w:t>
      </w:r>
      <w:r w:rsidR="00770974" w:rsidRPr="00C8719B">
        <w:t>Final</w:t>
      </w:r>
      <w:r w:rsidRPr="00C8719B">
        <w:t xml:space="preserve"> Patent Fee Schedule Costs and Benefits, </w:t>
      </w:r>
      <w:r w:rsidRPr="00C8719B">
        <w:br/>
        <w:t xml:space="preserve">Cumulative FY 2017 </w:t>
      </w:r>
      <w:r w:rsidR="00E41108" w:rsidRPr="00C8719B">
        <w:t>-</w:t>
      </w:r>
      <w:r w:rsidRPr="00C8719B">
        <w:t xml:space="preserve"> FY 2021</w:t>
      </w:r>
    </w:p>
    <w:p w14:paraId="59550867" w14:textId="77777777" w:rsidR="004E6713" w:rsidRPr="00C8719B" w:rsidRDefault="004E6713" w:rsidP="0023304E">
      <w:pPr>
        <w:keepNext/>
        <w:keepLines/>
        <w:spacing w:line="240" w:lineRule="auto"/>
        <w:jc w:val="right"/>
      </w:pPr>
    </w:p>
    <w:tbl>
      <w:tblPr>
        <w:tblW w:w="8630" w:type="dxa"/>
        <w:jc w:val="center"/>
        <w:tblLook w:val="04A0" w:firstRow="1" w:lastRow="0" w:firstColumn="1" w:lastColumn="0" w:noHBand="0" w:noVBand="1"/>
      </w:tblPr>
      <w:tblGrid>
        <w:gridCol w:w="5395"/>
        <w:gridCol w:w="3235"/>
      </w:tblGrid>
      <w:tr w:rsidR="009969A6" w:rsidRPr="0005216A" w14:paraId="0937CA27" w14:textId="77777777" w:rsidTr="003B1AA9">
        <w:trPr>
          <w:trHeight w:val="386"/>
          <w:jc w:val="center"/>
        </w:trPr>
        <w:tc>
          <w:tcPr>
            <w:tcW w:w="5395" w:type="dxa"/>
            <w:tcBorders>
              <w:top w:val="single" w:sz="4" w:space="0" w:color="auto"/>
              <w:left w:val="single" w:sz="4" w:space="0" w:color="auto"/>
              <w:bottom w:val="single" w:sz="4" w:space="0" w:color="auto"/>
              <w:right w:val="single" w:sz="4" w:space="0" w:color="000000"/>
            </w:tcBorders>
            <w:shd w:val="clear" w:color="000000" w:fill="D9D9D9"/>
            <w:vAlign w:val="center"/>
            <w:hideMark/>
          </w:tcPr>
          <w:p w14:paraId="6B620891" w14:textId="77777777" w:rsidR="009969A6" w:rsidRPr="00C8719B" w:rsidRDefault="009969A6" w:rsidP="00290D75">
            <w:pPr>
              <w:keepNext/>
              <w:keepLines/>
              <w:autoSpaceDE/>
              <w:autoSpaceDN/>
              <w:adjustRightInd/>
              <w:spacing w:line="240" w:lineRule="auto"/>
              <w:rPr>
                <w:b/>
                <w:bCs/>
              </w:rPr>
            </w:pPr>
            <w:r w:rsidRPr="00C8719B">
              <w:rPr>
                <w:b/>
                <w:bCs/>
              </w:rPr>
              <w:t>Qualitative Costs and Benefits</w:t>
            </w:r>
          </w:p>
        </w:tc>
        <w:tc>
          <w:tcPr>
            <w:tcW w:w="3235" w:type="dxa"/>
            <w:tcBorders>
              <w:top w:val="single" w:sz="4" w:space="0" w:color="auto"/>
              <w:left w:val="single" w:sz="4" w:space="0" w:color="auto"/>
              <w:bottom w:val="single" w:sz="4" w:space="0" w:color="auto"/>
              <w:right w:val="single" w:sz="4" w:space="0" w:color="000000"/>
            </w:tcBorders>
            <w:shd w:val="clear" w:color="000000" w:fill="D9D9D9"/>
            <w:vAlign w:val="center"/>
          </w:tcPr>
          <w:p w14:paraId="2E302CEA" w14:textId="716283AA" w:rsidR="009969A6" w:rsidRPr="00C8719B" w:rsidRDefault="009969A6" w:rsidP="00290D75">
            <w:pPr>
              <w:keepNext/>
              <w:keepLines/>
              <w:autoSpaceDE/>
              <w:autoSpaceDN/>
              <w:adjustRightInd/>
              <w:spacing w:line="240" w:lineRule="auto"/>
              <w:rPr>
                <w:b/>
                <w:bCs/>
              </w:rPr>
            </w:pPr>
          </w:p>
        </w:tc>
      </w:tr>
      <w:tr w:rsidR="009969A6" w:rsidRPr="00C8719B" w14:paraId="4463DBC3" w14:textId="77777777" w:rsidTr="003B1AA9">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vAlign w:val="center"/>
            <w:hideMark/>
          </w:tcPr>
          <w:p w14:paraId="4D3B59CB" w14:textId="77777777" w:rsidR="009969A6" w:rsidRPr="00C8719B" w:rsidRDefault="009969A6" w:rsidP="00290D75">
            <w:pPr>
              <w:keepNext/>
              <w:keepLines/>
              <w:autoSpaceDE/>
              <w:autoSpaceDN/>
              <w:adjustRightInd/>
              <w:spacing w:line="240" w:lineRule="auto"/>
              <w:rPr>
                <w:b/>
                <w:bCs/>
                <w:iCs/>
                <w:color w:val="auto"/>
                <w:u w:val="single"/>
              </w:rPr>
            </w:pPr>
            <w:r w:rsidRPr="00C8719B">
              <w:rPr>
                <w:b/>
                <w:bCs/>
                <w:iCs/>
                <w:color w:val="auto"/>
                <w:u w:val="single"/>
              </w:rPr>
              <w:t>Costs</w:t>
            </w:r>
          </w:p>
        </w:tc>
        <w:tc>
          <w:tcPr>
            <w:tcW w:w="3235" w:type="dxa"/>
            <w:tcBorders>
              <w:top w:val="nil"/>
              <w:left w:val="nil"/>
              <w:bottom w:val="single" w:sz="4" w:space="0" w:color="auto"/>
              <w:right w:val="single" w:sz="4" w:space="0" w:color="auto"/>
            </w:tcBorders>
            <w:shd w:val="clear" w:color="auto" w:fill="auto"/>
            <w:vAlign w:val="center"/>
          </w:tcPr>
          <w:p w14:paraId="78F0AE83" w14:textId="77777777" w:rsidR="009969A6" w:rsidRPr="00C8719B" w:rsidRDefault="009969A6" w:rsidP="00290D75">
            <w:pPr>
              <w:keepNext/>
              <w:keepLines/>
              <w:autoSpaceDE/>
              <w:autoSpaceDN/>
              <w:adjustRightInd/>
              <w:spacing w:line="240" w:lineRule="auto"/>
              <w:jc w:val="right"/>
              <w:rPr>
                <w:b/>
                <w:bCs/>
              </w:rPr>
            </w:pPr>
          </w:p>
        </w:tc>
      </w:tr>
      <w:tr w:rsidR="009969A6" w:rsidRPr="0005216A" w14:paraId="3BD4A550" w14:textId="77777777" w:rsidTr="0023304E">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vAlign w:val="center"/>
          </w:tcPr>
          <w:p w14:paraId="45F2B190" w14:textId="2A4BA64D" w:rsidR="009969A6" w:rsidRPr="00C8719B" w:rsidDel="004C7E6F" w:rsidRDefault="00C2638D" w:rsidP="00290D75">
            <w:pPr>
              <w:keepNext/>
              <w:keepLines/>
              <w:autoSpaceDE/>
              <w:autoSpaceDN/>
              <w:adjustRightInd/>
              <w:spacing w:line="240" w:lineRule="auto"/>
              <w:rPr>
                <w:color w:val="auto"/>
              </w:rPr>
            </w:pPr>
            <w:r w:rsidRPr="00C8719B">
              <w:t>None identified</w:t>
            </w:r>
          </w:p>
        </w:tc>
        <w:tc>
          <w:tcPr>
            <w:tcW w:w="3235" w:type="dxa"/>
            <w:tcBorders>
              <w:top w:val="nil"/>
              <w:left w:val="nil"/>
              <w:bottom w:val="single" w:sz="4" w:space="0" w:color="auto"/>
              <w:right w:val="single" w:sz="4" w:space="0" w:color="auto"/>
            </w:tcBorders>
            <w:shd w:val="clear" w:color="auto" w:fill="auto"/>
            <w:noWrap/>
            <w:vAlign w:val="center"/>
          </w:tcPr>
          <w:p w14:paraId="0A92C678" w14:textId="33379F9B" w:rsidR="009969A6" w:rsidRPr="00C8719B" w:rsidRDefault="00C2638D" w:rsidP="00290D75">
            <w:pPr>
              <w:keepNext/>
              <w:keepLines/>
              <w:autoSpaceDE/>
              <w:autoSpaceDN/>
              <w:adjustRightInd/>
              <w:spacing w:line="240" w:lineRule="auto"/>
              <w:jc w:val="right"/>
              <w:rPr>
                <w:color w:val="auto"/>
              </w:rPr>
            </w:pPr>
            <w:r w:rsidRPr="00C8719B">
              <w:rPr>
                <w:color w:val="auto"/>
              </w:rPr>
              <w:t>Neutral</w:t>
            </w:r>
          </w:p>
        </w:tc>
      </w:tr>
      <w:tr w:rsidR="009969A6" w:rsidRPr="00C8719B" w14:paraId="54B75660" w14:textId="77777777" w:rsidTr="0023304E">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vAlign w:val="center"/>
          </w:tcPr>
          <w:p w14:paraId="54AAD341" w14:textId="77777777" w:rsidR="009969A6" w:rsidRPr="00C8719B" w:rsidRDefault="009969A6" w:rsidP="00290D75">
            <w:pPr>
              <w:keepNext/>
              <w:keepLines/>
              <w:autoSpaceDE/>
              <w:autoSpaceDN/>
              <w:adjustRightInd/>
              <w:spacing w:line="240" w:lineRule="auto"/>
            </w:pPr>
          </w:p>
        </w:tc>
        <w:tc>
          <w:tcPr>
            <w:tcW w:w="3235" w:type="dxa"/>
            <w:tcBorders>
              <w:top w:val="nil"/>
              <w:left w:val="nil"/>
              <w:bottom w:val="single" w:sz="4" w:space="0" w:color="auto"/>
              <w:right w:val="single" w:sz="4" w:space="0" w:color="auto"/>
            </w:tcBorders>
            <w:shd w:val="clear" w:color="auto" w:fill="auto"/>
            <w:noWrap/>
            <w:vAlign w:val="center"/>
          </w:tcPr>
          <w:p w14:paraId="387752FC" w14:textId="77777777" w:rsidR="009969A6" w:rsidRPr="00C8719B" w:rsidRDefault="009969A6" w:rsidP="00290D75">
            <w:pPr>
              <w:keepNext/>
              <w:keepLines/>
              <w:autoSpaceDE/>
              <w:autoSpaceDN/>
              <w:adjustRightInd/>
              <w:spacing w:line="240" w:lineRule="auto"/>
              <w:jc w:val="right"/>
              <w:rPr>
                <w:color w:val="auto"/>
              </w:rPr>
            </w:pPr>
          </w:p>
        </w:tc>
      </w:tr>
      <w:tr w:rsidR="004E6713" w:rsidRPr="00C8719B" w14:paraId="324D482E" w14:textId="77777777" w:rsidTr="0023304E">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vAlign w:val="center"/>
            <w:hideMark/>
          </w:tcPr>
          <w:p w14:paraId="3C52F609" w14:textId="77777777" w:rsidR="004E6713" w:rsidRPr="00C8719B" w:rsidRDefault="004E6713" w:rsidP="00290D75">
            <w:pPr>
              <w:keepNext/>
              <w:keepLines/>
              <w:autoSpaceDE/>
              <w:autoSpaceDN/>
              <w:adjustRightInd/>
              <w:spacing w:line="240" w:lineRule="auto"/>
              <w:rPr>
                <w:b/>
                <w:bCs/>
                <w:iCs/>
                <w:u w:val="single"/>
              </w:rPr>
            </w:pPr>
            <w:r w:rsidRPr="00C8719B">
              <w:rPr>
                <w:b/>
                <w:bCs/>
                <w:iCs/>
                <w:u w:val="single"/>
              </w:rPr>
              <w:t>Benefits</w:t>
            </w:r>
          </w:p>
        </w:tc>
        <w:tc>
          <w:tcPr>
            <w:tcW w:w="3235" w:type="dxa"/>
            <w:tcBorders>
              <w:top w:val="nil"/>
              <w:left w:val="nil"/>
              <w:bottom w:val="single" w:sz="4" w:space="0" w:color="auto"/>
              <w:right w:val="single" w:sz="4" w:space="0" w:color="auto"/>
            </w:tcBorders>
            <w:shd w:val="clear" w:color="auto" w:fill="auto"/>
            <w:vAlign w:val="center"/>
            <w:hideMark/>
          </w:tcPr>
          <w:p w14:paraId="55B59621" w14:textId="5955F0C7" w:rsidR="004E6713" w:rsidRPr="00C8719B" w:rsidRDefault="004E6713" w:rsidP="00290D75">
            <w:pPr>
              <w:keepNext/>
              <w:keepLines/>
              <w:autoSpaceDE/>
              <w:autoSpaceDN/>
              <w:adjustRightInd/>
              <w:spacing w:line="240" w:lineRule="auto"/>
              <w:jc w:val="right"/>
              <w:rPr>
                <w:b/>
                <w:bCs/>
              </w:rPr>
            </w:pPr>
          </w:p>
        </w:tc>
      </w:tr>
      <w:tr w:rsidR="004E6713" w:rsidRPr="00C8719B" w14:paraId="348A6848" w14:textId="77777777" w:rsidTr="0023304E">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vAlign w:val="center"/>
          </w:tcPr>
          <w:p w14:paraId="59D6DE88" w14:textId="262323C9" w:rsidR="004E6713" w:rsidRPr="00C8719B" w:rsidRDefault="009969A6" w:rsidP="00290D75">
            <w:pPr>
              <w:keepNext/>
              <w:keepLines/>
              <w:autoSpaceDE/>
              <w:autoSpaceDN/>
              <w:adjustRightInd/>
              <w:spacing w:line="240" w:lineRule="auto"/>
            </w:pPr>
            <w:r w:rsidRPr="00C8719B">
              <w:t>Secure Aggregate Revenue to Cover Aggregate Cost</w:t>
            </w:r>
          </w:p>
        </w:tc>
        <w:tc>
          <w:tcPr>
            <w:tcW w:w="3235" w:type="dxa"/>
            <w:tcBorders>
              <w:top w:val="nil"/>
              <w:left w:val="nil"/>
              <w:bottom w:val="single" w:sz="4" w:space="0" w:color="auto"/>
              <w:right w:val="single" w:sz="4" w:space="0" w:color="auto"/>
            </w:tcBorders>
            <w:shd w:val="clear" w:color="auto" w:fill="auto"/>
            <w:noWrap/>
            <w:vAlign w:val="center"/>
          </w:tcPr>
          <w:p w14:paraId="2323EEBC" w14:textId="57D3D782" w:rsidR="004E6713" w:rsidRPr="00C8719B" w:rsidRDefault="009969A6" w:rsidP="00290D75">
            <w:pPr>
              <w:keepNext/>
              <w:keepLines/>
              <w:autoSpaceDE/>
              <w:autoSpaceDN/>
              <w:adjustRightInd/>
              <w:spacing w:line="240" w:lineRule="auto"/>
              <w:jc w:val="right"/>
            </w:pPr>
            <w:r w:rsidRPr="00C8719B">
              <w:t>Significant</w:t>
            </w:r>
          </w:p>
        </w:tc>
      </w:tr>
      <w:tr w:rsidR="009969A6" w:rsidRPr="00C8719B" w14:paraId="4955F9C8" w14:textId="77777777" w:rsidTr="0023304E">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tcPr>
          <w:p w14:paraId="7C868331" w14:textId="6CCC0BB8" w:rsidR="009969A6" w:rsidRPr="00C8719B" w:rsidRDefault="009969A6" w:rsidP="00290D75">
            <w:pPr>
              <w:keepNext/>
              <w:keepLines/>
              <w:autoSpaceDE/>
              <w:autoSpaceDN/>
              <w:adjustRightInd/>
              <w:spacing w:line="240" w:lineRule="auto"/>
            </w:pPr>
            <w:r w:rsidRPr="00C8719B">
              <w:t xml:space="preserve">Fee Schedule </w:t>
            </w:r>
            <w:r w:rsidR="001D1170" w:rsidRPr="00C8719B">
              <w:t>Design</w:t>
            </w:r>
          </w:p>
        </w:tc>
        <w:tc>
          <w:tcPr>
            <w:tcW w:w="3235" w:type="dxa"/>
            <w:tcBorders>
              <w:top w:val="nil"/>
              <w:left w:val="nil"/>
              <w:bottom w:val="single" w:sz="4" w:space="0" w:color="auto"/>
              <w:right w:val="single" w:sz="4" w:space="0" w:color="auto"/>
            </w:tcBorders>
            <w:shd w:val="clear" w:color="auto" w:fill="auto"/>
            <w:noWrap/>
            <w:vAlign w:val="center"/>
          </w:tcPr>
          <w:p w14:paraId="4F63F90B" w14:textId="74FF87AA" w:rsidR="009969A6" w:rsidRPr="00C8719B" w:rsidRDefault="009969A6" w:rsidP="00290D75">
            <w:pPr>
              <w:keepNext/>
              <w:keepLines/>
              <w:autoSpaceDE/>
              <w:autoSpaceDN/>
              <w:adjustRightInd/>
              <w:spacing w:line="240" w:lineRule="auto"/>
              <w:jc w:val="right"/>
            </w:pPr>
            <w:r w:rsidRPr="00C8719B">
              <w:t>Significant</w:t>
            </w:r>
          </w:p>
        </w:tc>
      </w:tr>
      <w:tr w:rsidR="009969A6" w:rsidRPr="001650DF" w14:paraId="6F582779" w14:textId="77777777" w:rsidTr="0023304E">
        <w:trPr>
          <w:trHeight w:val="300"/>
          <w:jc w:val="center"/>
        </w:trPr>
        <w:tc>
          <w:tcPr>
            <w:tcW w:w="5395" w:type="dxa"/>
            <w:tcBorders>
              <w:top w:val="nil"/>
              <w:left w:val="single" w:sz="4" w:space="0" w:color="auto"/>
              <w:bottom w:val="single" w:sz="4" w:space="0" w:color="auto"/>
              <w:right w:val="single" w:sz="4" w:space="0" w:color="auto"/>
            </w:tcBorders>
            <w:shd w:val="clear" w:color="auto" w:fill="auto"/>
            <w:noWrap/>
            <w:vAlign w:val="center"/>
            <w:hideMark/>
          </w:tcPr>
          <w:p w14:paraId="7DFB0BB7" w14:textId="7C254B6C" w:rsidR="009969A6" w:rsidRPr="00C8719B" w:rsidRDefault="009969A6" w:rsidP="00290D75">
            <w:pPr>
              <w:keepNext/>
              <w:keepLines/>
              <w:autoSpaceDE/>
              <w:autoSpaceDN/>
              <w:adjustRightInd/>
              <w:spacing w:line="240" w:lineRule="auto"/>
              <w:rPr>
                <w:b/>
                <w:bCs/>
                <w:iCs/>
                <w:color w:val="auto"/>
                <w:u w:val="single"/>
              </w:rPr>
            </w:pPr>
            <w:r w:rsidRPr="00C8719B">
              <w:rPr>
                <w:b/>
                <w:bCs/>
                <w:iCs/>
                <w:color w:val="auto"/>
                <w:u w:val="single"/>
              </w:rPr>
              <w:t>Net Benefit</w:t>
            </w:r>
            <w:r w:rsidR="00DD1385" w:rsidRPr="00C8719B">
              <w:rPr>
                <w:b/>
                <w:bCs/>
                <w:iCs/>
                <w:color w:val="auto"/>
                <w:u w:val="single"/>
              </w:rPr>
              <w:t>/Cost</w:t>
            </w:r>
          </w:p>
        </w:tc>
        <w:tc>
          <w:tcPr>
            <w:tcW w:w="3235" w:type="dxa"/>
            <w:tcBorders>
              <w:top w:val="nil"/>
              <w:left w:val="nil"/>
              <w:bottom w:val="single" w:sz="4" w:space="0" w:color="auto"/>
              <w:right w:val="single" w:sz="4" w:space="0" w:color="auto"/>
            </w:tcBorders>
            <w:shd w:val="clear" w:color="auto" w:fill="auto"/>
            <w:noWrap/>
            <w:vAlign w:val="center"/>
          </w:tcPr>
          <w:p w14:paraId="22FD6D55" w14:textId="3DCB7A80" w:rsidR="009969A6" w:rsidRPr="00290D75" w:rsidRDefault="009969A6" w:rsidP="00290D75">
            <w:pPr>
              <w:keepNext/>
              <w:keepLines/>
              <w:autoSpaceDE/>
              <w:autoSpaceDN/>
              <w:adjustRightInd/>
              <w:spacing w:line="240" w:lineRule="auto"/>
              <w:jc w:val="right"/>
              <w:rPr>
                <w:b/>
                <w:color w:val="auto"/>
              </w:rPr>
            </w:pPr>
            <w:r w:rsidRPr="00C8719B">
              <w:rPr>
                <w:b/>
                <w:color w:val="auto"/>
              </w:rPr>
              <w:t>Significant</w:t>
            </w:r>
            <w:r w:rsidR="00DD1385" w:rsidRPr="00C8719B">
              <w:rPr>
                <w:b/>
                <w:color w:val="auto"/>
              </w:rPr>
              <w:t xml:space="preserve"> Benefit</w:t>
            </w:r>
          </w:p>
        </w:tc>
      </w:tr>
    </w:tbl>
    <w:p w14:paraId="42AFA359" w14:textId="77777777" w:rsidR="004E6713" w:rsidRPr="001650DF" w:rsidRDefault="004E6713" w:rsidP="00290D75">
      <w:pPr>
        <w:keepNext/>
        <w:keepLines/>
        <w:spacing w:line="240" w:lineRule="auto"/>
      </w:pPr>
    </w:p>
    <w:p w14:paraId="1115B7B6" w14:textId="1C6B3DFD" w:rsidR="00F976AF" w:rsidRPr="002D2E8A" w:rsidRDefault="00F976AF" w:rsidP="002D2E8A">
      <w:pPr>
        <w:rPr>
          <w:color w:val="auto"/>
        </w:rPr>
      </w:pPr>
      <w:r w:rsidRPr="001650DF">
        <w:t>Additional details describing the cost</w:t>
      </w:r>
      <w:r w:rsidR="008824FB" w:rsidRPr="001650DF">
        <w:t>s</w:t>
      </w:r>
      <w:r w:rsidR="0045432D" w:rsidRPr="001650DF">
        <w:t xml:space="preserve"> and benefits are</w:t>
      </w:r>
      <w:r w:rsidRPr="001650DF">
        <w:t xml:space="preserve"> available at </w:t>
      </w:r>
      <w:r w:rsidR="002D1D52" w:rsidRPr="00290D75">
        <w:t>http://www.uspto.gov/about-us/performance-and-planning/fee-setting-and-adjusting</w:t>
      </w:r>
      <w:r w:rsidR="001D1170" w:rsidRPr="002D2E8A">
        <w:rPr>
          <w:rStyle w:val="Hyperlink"/>
        </w:rPr>
        <w:t>.</w:t>
      </w:r>
    </w:p>
    <w:p w14:paraId="09357C17" w14:textId="77777777" w:rsidR="00A54254" w:rsidRPr="001650DF" w:rsidRDefault="00A54254" w:rsidP="001650DF"/>
    <w:p w14:paraId="63E62FF5" w14:textId="77777777" w:rsidR="00712920" w:rsidRPr="001650DF" w:rsidRDefault="00ED4DEB">
      <w:pPr>
        <w:pStyle w:val="Heading1"/>
      </w:pPr>
      <w:r w:rsidRPr="001650DF">
        <w:t>II.</w:t>
      </w:r>
      <w:r w:rsidR="00426EC5" w:rsidRPr="001650DF">
        <w:t xml:space="preserve"> </w:t>
      </w:r>
      <w:r w:rsidR="00712920" w:rsidRPr="001650DF">
        <w:t>Legal Framework</w:t>
      </w:r>
    </w:p>
    <w:p w14:paraId="4A6696D8" w14:textId="5D5C591C" w:rsidR="006A11C4" w:rsidRPr="001650DF" w:rsidRDefault="00A11E6B">
      <w:pPr>
        <w:pStyle w:val="Heading2"/>
      </w:pPr>
      <w:r w:rsidRPr="001650DF">
        <w:t>A.</w:t>
      </w:r>
      <w:r w:rsidRPr="001650DF">
        <w:tab/>
      </w:r>
      <w:r w:rsidR="006A11C4" w:rsidRPr="001650DF">
        <w:t xml:space="preserve">Leahy-Smith America Invents Act – </w:t>
      </w:r>
      <w:r w:rsidR="00690BE3" w:rsidRPr="001650DF">
        <w:t>Section 10</w:t>
      </w:r>
    </w:p>
    <w:p w14:paraId="5CB5C7B1" w14:textId="47AEE147" w:rsidR="00712920" w:rsidRPr="001650DF" w:rsidRDefault="00712920">
      <w:r w:rsidRPr="001650DF">
        <w:t xml:space="preserve">The Leahy-Smith America Invents Act was enacted into law on September 16, 2011.  </w:t>
      </w:r>
      <w:r w:rsidR="002C100E" w:rsidRPr="00290D75">
        <w:rPr>
          <w:u w:val="single"/>
        </w:rPr>
        <w:t>See</w:t>
      </w:r>
      <w:r w:rsidR="002C100E" w:rsidRPr="002D2E8A">
        <w:t xml:space="preserve"> </w:t>
      </w:r>
      <w:r w:rsidR="002C100E" w:rsidRPr="001650DF">
        <w:t>Pub</w:t>
      </w:r>
      <w:r w:rsidR="00D045CC">
        <w:t>lic</w:t>
      </w:r>
      <w:r w:rsidR="002C100E" w:rsidRPr="001650DF">
        <w:t xml:space="preserve"> L</w:t>
      </w:r>
      <w:r w:rsidR="00D045CC">
        <w:t>aw</w:t>
      </w:r>
      <w:r w:rsidR="002C100E" w:rsidRPr="001650DF">
        <w:t xml:space="preserve"> 112-29, 125 Stat. 284.  </w:t>
      </w:r>
      <w:r w:rsidR="00690BE3" w:rsidRPr="001650DF">
        <w:t>Section 10</w:t>
      </w:r>
      <w:r w:rsidRPr="001650DF">
        <w:t xml:space="preserve">(a) of the </w:t>
      </w:r>
      <w:r w:rsidR="00311844" w:rsidRPr="001650DF">
        <w:t>Act</w:t>
      </w:r>
      <w:r w:rsidR="00381E94" w:rsidRPr="001650DF">
        <w:t xml:space="preserve"> </w:t>
      </w:r>
      <w:r w:rsidRPr="001650DF">
        <w:t xml:space="preserve">authorizes the Director of the Office to set or adjust by rule any patent fee established, authorized, or charged under </w:t>
      </w:r>
      <w:r w:rsidR="00D045CC">
        <w:t>t</w:t>
      </w:r>
      <w:r w:rsidRPr="001650DF">
        <w:t>itle 35, U.S.C.</w:t>
      </w:r>
      <w:r w:rsidR="008945AF">
        <w:t>,</w:t>
      </w:r>
      <w:r w:rsidR="00BD0590" w:rsidRPr="001650DF">
        <w:t xml:space="preserve"> </w:t>
      </w:r>
      <w:r w:rsidRPr="001650DF">
        <w:t>for any services performed by</w:t>
      </w:r>
      <w:r w:rsidR="00BD0590" w:rsidRPr="001650DF">
        <w:t>,</w:t>
      </w:r>
      <w:r w:rsidRPr="001650DF">
        <w:t xml:space="preserve"> or materials furnished by</w:t>
      </w:r>
      <w:r w:rsidR="00BD0590" w:rsidRPr="001650DF">
        <w:t>,</w:t>
      </w:r>
      <w:r w:rsidRPr="001650DF">
        <w:t xml:space="preserve"> the Office.  Fees under 35 U.S.C. may be set or adjusted only to recover the aggregate estimated cost to the Office for processing, activities, services, and materials relat</w:t>
      </w:r>
      <w:r w:rsidR="00311844" w:rsidRPr="001650DF">
        <w:t>ed</w:t>
      </w:r>
      <w:r w:rsidRPr="001650DF">
        <w:t xml:space="preserve"> to patents, including administrative costs to the Office with respect to such patent </w:t>
      </w:r>
      <w:r w:rsidR="00BD0590" w:rsidRPr="001650DF">
        <w:t>operations</w:t>
      </w:r>
      <w:r w:rsidRPr="001650DF">
        <w:t>.</w:t>
      </w:r>
      <w:r w:rsidR="002C100E" w:rsidRPr="001650DF">
        <w:t xml:space="preserve">  </w:t>
      </w:r>
      <w:r w:rsidR="002C100E" w:rsidRPr="00290D75">
        <w:rPr>
          <w:u w:val="single"/>
        </w:rPr>
        <w:t>See</w:t>
      </w:r>
      <w:r w:rsidR="002C100E" w:rsidRPr="002D2E8A">
        <w:t xml:space="preserve"> 125 Stat. at 316.</w:t>
      </w:r>
      <w:r w:rsidRPr="001650DF">
        <w:t xml:space="preserve">  </w:t>
      </w:r>
      <w:r w:rsidR="00311844" w:rsidRPr="001650DF">
        <w:t xml:space="preserve">Provided </w:t>
      </w:r>
      <w:r w:rsidR="006E7160" w:rsidRPr="001650DF">
        <w:t xml:space="preserve">that </w:t>
      </w:r>
      <w:r w:rsidR="00311844" w:rsidRPr="001650DF">
        <w:t xml:space="preserve">the </w:t>
      </w:r>
      <w:r w:rsidR="006E7160" w:rsidRPr="001650DF">
        <w:t xml:space="preserve">fees </w:t>
      </w:r>
      <w:r w:rsidR="00092E43" w:rsidRPr="001650DF">
        <w:t xml:space="preserve">in the aggregate </w:t>
      </w:r>
      <w:r w:rsidR="006E7160" w:rsidRPr="001650DF">
        <w:t xml:space="preserve">achieve overall </w:t>
      </w:r>
      <w:r w:rsidR="002C100E" w:rsidRPr="001650DF">
        <w:t xml:space="preserve">aggregate </w:t>
      </w:r>
      <w:r w:rsidR="006E7160" w:rsidRPr="001650DF">
        <w:t xml:space="preserve">cost recovery, the Director </w:t>
      </w:r>
      <w:r w:rsidR="00311844" w:rsidRPr="001650DF">
        <w:t xml:space="preserve">may </w:t>
      </w:r>
      <w:r w:rsidR="006E7160" w:rsidRPr="001650DF">
        <w:t>set individual fees</w:t>
      </w:r>
      <w:r w:rsidR="004778A4" w:rsidRPr="001650DF">
        <w:t xml:space="preserve"> under </w:t>
      </w:r>
      <w:r w:rsidR="00690BE3" w:rsidRPr="001650DF">
        <w:t>Section 10</w:t>
      </w:r>
      <w:r w:rsidR="006E7160" w:rsidRPr="001650DF">
        <w:t xml:space="preserve"> </w:t>
      </w:r>
      <w:r w:rsidR="00CA2BA7" w:rsidRPr="001650DF">
        <w:t>at</w:t>
      </w:r>
      <w:r w:rsidR="00EF4749" w:rsidRPr="001650DF">
        <w:t>,</w:t>
      </w:r>
      <w:r w:rsidR="00CA2BA7" w:rsidRPr="001650DF">
        <w:t xml:space="preserve"> </w:t>
      </w:r>
      <w:r w:rsidR="006E7160" w:rsidRPr="001650DF">
        <w:t>below</w:t>
      </w:r>
      <w:r w:rsidR="00EF4749" w:rsidRPr="001650DF">
        <w:t>,</w:t>
      </w:r>
      <w:r w:rsidR="006E7160" w:rsidRPr="001650DF">
        <w:t xml:space="preserve"> </w:t>
      </w:r>
      <w:r w:rsidR="007F3165" w:rsidRPr="001650DF">
        <w:t xml:space="preserve">or above </w:t>
      </w:r>
      <w:r w:rsidR="00092E43" w:rsidRPr="001650DF">
        <w:t xml:space="preserve">their respective </w:t>
      </w:r>
      <w:r w:rsidR="006E7160" w:rsidRPr="001650DF">
        <w:t>cost.</w:t>
      </w:r>
      <w:r w:rsidRPr="001650DF">
        <w:t xml:space="preserve"> </w:t>
      </w:r>
      <w:r w:rsidR="00381E94" w:rsidRPr="001650DF">
        <w:t xml:space="preserve"> </w:t>
      </w:r>
      <w:r w:rsidR="00690BE3" w:rsidRPr="001650DF">
        <w:t>Section 10</w:t>
      </w:r>
      <w:r w:rsidR="00125650" w:rsidRPr="001650DF">
        <w:t>(e) of the Act</w:t>
      </w:r>
      <w:r w:rsidR="00125650" w:rsidRPr="001650DF">
        <w:rPr>
          <w:i/>
        </w:rPr>
        <w:t xml:space="preserve"> </w:t>
      </w:r>
      <w:r w:rsidR="00125650" w:rsidRPr="001650DF">
        <w:t xml:space="preserve">requires the Director to publish the final fee rule in the Federal Register and the Official Gazette of the Patent and Trademark Office at least 45 days before the final fees become effective.  </w:t>
      </w:r>
      <w:r w:rsidR="00690BE3" w:rsidRPr="001650DF">
        <w:t>Section 10</w:t>
      </w:r>
      <w:r w:rsidR="00381E94" w:rsidRPr="001650DF">
        <w:t>(i) terminates the Director</w:t>
      </w:r>
      <w:r w:rsidR="00BE4052" w:rsidRPr="001650DF">
        <w:t xml:space="preserve">’s authority </w:t>
      </w:r>
      <w:r w:rsidR="00381E94" w:rsidRPr="001650DF">
        <w:t xml:space="preserve">to set or adjust any fee under </w:t>
      </w:r>
      <w:r w:rsidR="00690BE3" w:rsidRPr="001650DF">
        <w:t>Section 10</w:t>
      </w:r>
      <w:r w:rsidR="00381E94" w:rsidRPr="001650DF">
        <w:t xml:space="preserve">(a) upon the expiration of the seven-year period </w:t>
      </w:r>
      <w:r w:rsidR="0080398B" w:rsidRPr="001650DF">
        <w:t xml:space="preserve">that began </w:t>
      </w:r>
      <w:r w:rsidR="00381E94" w:rsidRPr="001650DF">
        <w:t>on September 16, 2011.</w:t>
      </w:r>
      <w:r w:rsidR="004778A4" w:rsidRPr="001650DF">
        <w:t xml:space="preserve">  </w:t>
      </w:r>
    </w:p>
    <w:p w14:paraId="44BAA85E" w14:textId="77777777" w:rsidR="00384D7C" w:rsidRPr="001650DF" w:rsidRDefault="00384D7C"/>
    <w:p w14:paraId="47D9FA89" w14:textId="715D1214" w:rsidR="00712920" w:rsidRPr="001650DF" w:rsidRDefault="00A11E6B">
      <w:pPr>
        <w:pStyle w:val="Heading2"/>
      </w:pPr>
      <w:r w:rsidRPr="001650DF">
        <w:t>B.</w:t>
      </w:r>
      <w:r w:rsidRPr="001650DF">
        <w:tab/>
      </w:r>
      <w:r w:rsidR="00712920" w:rsidRPr="001650DF">
        <w:t xml:space="preserve">Small Entity </w:t>
      </w:r>
      <w:r w:rsidR="00C94A89" w:rsidRPr="001650DF">
        <w:t>Fee Reduction</w:t>
      </w:r>
    </w:p>
    <w:p w14:paraId="106D3230" w14:textId="30207EA0" w:rsidR="00712920" w:rsidRPr="001650DF" w:rsidRDefault="00690BE3">
      <w:r w:rsidRPr="001650DF">
        <w:t>Section 10</w:t>
      </w:r>
      <w:r w:rsidR="00712920" w:rsidRPr="001650DF">
        <w:t>(b) of the</w:t>
      </w:r>
      <w:r w:rsidR="003010A1" w:rsidRPr="001650DF">
        <w:t xml:space="preserve"> AIA</w:t>
      </w:r>
      <w:r w:rsidR="003010A1" w:rsidRPr="001650DF" w:rsidDel="003010A1">
        <w:t xml:space="preserve"> </w:t>
      </w:r>
      <w:r w:rsidR="003010A1" w:rsidRPr="001650DF">
        <w:t xml:space="preserve">requires the Office to reduce by 50 percent the fees for small entities that are </w:t>
      </w:r>
      <w:r w:rsidR="00712920" w:rsidRPr="001650DF">
        <w:t xml:space="preserve">set or adjusted under </w:t>
      </w:r>
      <w:r w:rsidRPr="001650DF">
        <w:t>Section 10</w:t>
      </w:r>
      <w:r w:rsidR="00712920" w:rsidRPr="001650DF">
        <w:t>(a) for filing, searching, examining, issuing, appealing, and maintaining patent applications and patents</w:t>
      </w:r>
      <w:r w:rsidR="003010A1" w:rsidRPr="001650DF">
        <w:t>.</w:t>
      </w:r>
    </w:p>
    <w:p w14:paraId="482B1BCD" w14:textId="77777777" w:rsidR="00AA6885" w:rsidRPr="001650DF" w:rsidRDefault="00AA6885"/>
    <w:p w14:paraId="38D66270" w14:textId="1A8B6D86" w:rsidR="00712920" w:rsidRPr="001650DF" w:rsidRDefault="00A11E6B">
      <w:pPr>
        <w:pStyle w:val="Heading2"/>
      </w:pPr>
      <w:r w:rsidRPr="001650DF">
        <w:t>C.</w:t>
      </w:r>
      <w:r w:rsidRPr="001650DF">
        <w:tab/>
      </w:r>
      <w:r w:rsidR="00C94A89" w:rsidRPr="001650DF">
        <w:t>Micro E</w:t>
      </w:r>
      <w:r w:rsidR="00712920" w:rsidRPr="001650DF">
        <w:t xml:space="preserve">ntity </w:t>
      </w:r>
      <w:r w:rsidR="00C94A89" w:rsidRPr="001650DF">
        <w:t>Fee Reduction</w:t>
      </w:r>
    </w:p>
    <w:p w14:paraId="138B29CC" w14:textId="77F2C9A8" w:rsidR="00F90949" w:rsidRPr="001650DF" w:rsidRDefault="00690BE3">
      <w:r w:rsidRPr="001650DF">
        <w:t>Section 10</w:t>
      </w:r>
      <w:r w:rsidR="00BD0590" w:rsidRPr="001650DF">
        <w:t xml:space="preserve">(g) of the </w:t>
      </w:r>
      <w:r w:rsidR="003010A1" w:rsidRPr="001650DF">
        <w:t xml:space="preserve">AIA </w:t>
      </w:r>
      <w:r w:rsidR="00BD0590" w:rsidRPr="001650DF">
        <w:t>amend</w:t>
      </w:r>
      <w:r w:rsidR="00F12E00" w:rsidRPr="001650DF">
        <w:t>ed</w:t>
      </w:r>
      <w:r w:rsidR="00BD0590" w:rsidRPr="001650DF">
        <w:t xml:space="preserve"> </w:t>
      </w:r>
      <w:r w:rsidR="00D045CC">
        <w:t>c</w:t>
      </w:r>
      <w:r w:rsidR="00BD0590" w:rsidRPr="001650DF">
        <w:t xml:space="preserve">hapter 11 of </w:t>
      </w:r>
      <w:r w:rsidR="00D045CC">
        <w:t>t</w:t>
      </w:r>
      <w:r w:rsidR="00E40E14" w:rsidRPr="001650DF">
        <w:t>itle</w:t>
      </w:r>
      <w:r w:rsidR="00BD0590" w:rsidRPr="001650DF">
        <w:t xml:space="preserve"> 35</w:t>
      </w:r>
      <w:r w:rsidR="00A91366" w:rsidRPr="001650DF">
        <w:t>,</w:t>
      </w:r>
      <w:r w:rsidR="003010A1" w:rsidRPr="001650DF">
        <w:t xml:space="preserve"> </w:t>
      </w:r>
      <w:r w:rsidR="00A91366" w:rsidRPr="001650DF">
        <w:t>U.S.C.</w:t>
      </w:r>
      <w:r w:rsidR="008945AF">
        <w:t>,</w:t>
      </w:r>
      <w:r w:rsidR="003010A1" w:rsidRPr="001650DF">
        <w:t xml:space="preserve"> to</w:t>
      </w:r>
      <w:r w:rsidR="00BD0590" w:rsidRPr="001650DF">
        <w:t xml:space="preserve"> add </w:t>
      </w:r>
      <w:r w:rsidR="001512B8">
        <w:t>S</w:t>
      </w:r>
      <w:r w:rsidR="00BD0590" w:rsidRPr="001650DF">
        <w:t>ection</w:t>
      </w:r>
      <w:r w:rsidR="003010A1" w:rsidRPr="001650DF">
        <w:t xml:space="preserve"> 123 concerning micro entities</w:t>
      </w:r>
      <w:r w:rsidR="007F3165" w:rsidRPr="001650DF">
        <w:t>.</w:t>
      </w:r>
      <w:r w:rsidR="00593CDE" w:rsidRPr="001650DF">
        <w:t xml:space="preserve"> </w:t>
      </w:r>
      <w:r w:rsidR="003010A1" w:rsidRPr="001650DF">
        <w:t xml:space="preserve"> The Act </w:t>
      </w:r>
      <w:r w:rsidR="00712920" w:rsidRPr="001650DF">
        <w:t xml:space="preserve">provides </w:t>
      </w:r>
      <w:r w:rsidR="003010A1" w:rsidRPr="001650DF">
        <w:t xml:space="preserve">that the Office must reduce by 75 percent the </w:t>
      </w:r>
      <w:r w:rsidR="00712920" w:rsidRPr="001650DF">
        <w:t xml:space="preserve">fees </w:t>
      </w:r>
      <w:r w:rsidR="003010A1" w:rsidRPr="001650DF">
        <w:t xml:space="preserve">for micro entities </w:t>
      </w:r>
      <w:r w:rsidR="00712920" w:rsidRPr="001650DF">
        <w:t xml:space="preserve">for filing, searching, examining, issuing, appealing, and maintaining patent applications and patents.  </w:t>
      </w:r>
      <w:r w:rsidR="00F12E00" w:rsidRPr="001650DF">
        <w:t xml:space="preserve">Micro entity fees were </w:t>
      </w:r>
      <w:r w:rsidR="00094706" w:rsidRPr="001650DF">
        <w:t xml:space="preserve">implemented </w:t>
      </w:r>
      <w:r w:rsidR="00F12E00" w:rsidRPr="001650DF">
        <w:t xml:space="preserve">through the previous </w:t>
      </w:r>
      <w:r w:rsidR="00094706" w:rsidRPr="001650DF">
        <w:t xml:space="preserve">patent </w:t>
      </w:r>
      <w:r w:rsidR="00F12E00" w:rsidRPr="001650DF">
        <w:t>fee rule</w:t>
      </w:r>
      <w:r w:rsidR="004C081E">
        <w:t>,</w:t>
      </w:r>
      <w:r w:rsidR="00F12E00" w:rsidRPr="001650DF">
        <w:t xml:space="preserve"> and t</w:t>
      </w:r>
      <w:r w:rsidR="007C0011" w:rsidRPr="001650DF">
        <w:t xml:space="preserve">he Office will maintain this 75 percent </w:t>
      </w:r>
      <w:r w:rsidR="00BD2C11" w:rsidRPr="001650DF">
        <w:t xml:space="preserve">micro entity </w:t>
      </w:r>
      <w:r w:rsidR="007C0011" w:rsidRPr="001650DF">
        <w:t xml:space="preserve">discount for </w:t>
      </w:r>
      <w:r w:rsidR="00BD2C11" w:rsidRPr="001650DF">
        <w:t>the appropriate fees</w:t>
      </w:r>
      <w:r w:rsidR="00DD1A81" w:rsidRPr="001650DF">
        <w:t xml:space="preserve"> and implement micro entity fees for </w:t>
      </w:r>
      <w:r w:rsidR="00327092" w:rsidRPr="001650DF">
        <w:t>additional services</w:t>
      </w:r>
      <w:r w:rsidR="00A11E6B" w:rsidRPr="001650DF">
        <w:t xml:space="preserve"> as appropriate</w:t>
      </w:r>
      <w:r w:rsidR="00BD2C11" w:rsidRPr="001650DF">
        <w:t>.</w:t>
      </w:r>
    </w:p>
    <w:p w14:paraId="5CCF390B" w14:textId="77777777" w:rsidR="00384D7C" w:rsidRPr="001650DF" w:rsidRDefault="00384D7C"/>
    <w:p w14:paraId="14CC5535" w14:textId="5EEC8B9C" w:rsidR="00712920" w:rsidRPr="001650DF" w:rsidRDefault="00A11E6B">
      <w:pPr>
        <w:pStyle w:val="Heading2"/>
      </w:pPr>
      <w:r w:rsidRPr="001650DF">
        <w:t>D.</w:t>
      </w:r>
      <w:r w:rsidRPr="001650DF">
        <w:tab/>
      </w:r>
      <w:r w:rsidR="008371A1" w:rsidRPr="001650DF">
        <w:t xml:space="preserve">Patent </w:t>
      </w:r>
      <w:r w:rsidR="00712920" w:rsidRPr="001650DF">
        <w:t xml:space="preserve">Public Advisory Committee Role </w:t>
      </w:r>
    </w:p>
    <w:p w14:paraId="7DED8F8B" w14:textId="40D1531A" w:rsidR="002C3A2D" w:rsidRPr="001650DF" w:rsidRDefault="00712920">
      <w:r w:rsidRPr="001650DF">
        <w:t xml:space="preserve">The Secretary of Commerce established the PPAC under the </w:t>
      </w:r>
      <w:r w:rsidR="00EF1DE3" w:rsidRPr="001650DF">
        <w:t xml:space="preserve">American </w:t>
      </w:r>
      <w:r w:rsidRPr="001650DF">
        <w:t>Inventors Protection Act of 1999</w:t>
      </w:r>
      <w:r w:rsidR="00906B27" w:rsidRPr="001650DF">
        <w:t xml:space="preserve">. </w:t>
      </w:r>
      <w:r w:rsidRPr="001650DF">
        <w:t xml:space="preserve">35 U.S.C. 5.  </w:t>
      </w:r>
      <w:r w:rsidR="00BD0590" w:rsidRPr="001650DF">
        <w:t xml:space="preserve">The </w:t>
      </w:r>
      <w:r w:rsidRPr="001650DF">
        <w:t>PPAC advise</w:t>
      </w:r>
      <w:r w:rsidR="000E72FC" w:rsidRPr="001650DF">
        <w:t>s</w:t>
      </w:r>
      <w:r w:rsidRPr="001650DF">
        <w:t xml:space="preserve"> the Under Secretary of Commerce for Intellectual Property and Director of the USPTO on the management</w:t>
      </w:r>
      <w:r w:rsidR="002C3A2D" w:rsidRPr="001650DF">
        <w:t xml:space="preserve">, </w:t>
      </w:r>
      <w:r w:rsidRPr="001650DF">
        <w:t xml:space="preserve">policies, goals, performance, budget, and user fees of patent </w:t>
      </w:r>
      <w:r w:rsidR="002C3A2D" w:rsidRPr="001650DF">
        <w:t>operations.</w:t>
      </w:r>
    </w:p>
    <w:p w14:paraId="1DA8B7AB" w14:textId="77777777" w:rsidR="00384D7C" w:rsidRPr="001650DF" w:rsidRDefault="00384D7C"/>
    <w:p w14:paraId="6C9ACB73" w14:textId="29AF39C5" w:rsidR="001805AA" w:rsidRPr="001650DF" w:rsidRDefault="007C7370">
      <w:r w:rsidRPr="00D00F3B">
        <w:t xml:space="preserve">When adopting fees under </w:t>
      </w:r>
      <w:r w:rsidR="00690BE3" w:rsidRPr="00D00F3B">
        <w:t>Section 10</w:t>
      </w:r>
      <w:r w:rsidRPr="00D00F3B">
        <w:t xml:space="preserve"> of </w:t>
      </w:r>
      <w:r w:rsidR="00906B27" w:rsidRPr="00D00F3B">
        <w:t xml:space="preserve">the Act, the Director must provide the PPAC with </w:t>
      </w:r>
      <w:r w:rsidRPr="00D00F3B">
        <w:t xml:space="preserve">the </w:t>
      </w:r>
      <w:r w:rsidR="00906B27" w:rsidRPr="00D00F3B">
        <w:t xml:space="preserve">proposed fees at least 45 days prior to publishing the proposed fees in the Federal Register.  </w:t>
      </w:r>
      <w:r w:rsidR="001805AA" w:rsidRPr="00D00F3B">
        <w:t xml:space="preserve">The PPAC </w:t>
      </w:r>
      <w:r w:rsidR="00906B27" w:rsidRPr="00D00F3B">
        <w:t xml:space="preserve">then has </w:t>
      </w:r>
      <w:r w:rsidR="00DD65FE" w:rsidRPr="00D00F3B">
        <w:t xml:space="preserve">at least </w:t>
      </w:r>
      <w:r w:rsidR="00906B27" w:rsidRPr="00D00F3B">
        <w:t xml:space="preserve">30 </w:t>
      </w:r>
      <w:r w:rsidR="001805AA" w:rsidRPr="00D00F3B">
        <w:t xml:space="preserve">days </w:t>
      </w:r>
      <w:r w:rsidR="008824FB" w:rsidRPr="00D00F3B">
        <w:t xml:space="preserve">within which </w:t>
      </w:r>
      <w:r w:rsidR="001805AA" w:rsidRPr="00D00F3B">
        <w:t>to deliberate, consider, and comment on the proposal</w:t>
      </w:r>
      <w:r w:rsidR="007C5E52" w:rsidRPr="00D00F3B">
        <w:t>,</w:t>
      </w:r>
      <w:r w:rsidR="001805AA" w:rsidRPr="00D00F3B">
        <w:t xml:space="preserve"> </w:t>
      </w:r>
      <w:r w:rsidR="00906B27" w:rsidRPr="00D00F3B">
        <w:t xml:space="preserve">as well as </w:t>
      </w:r>
      <w:r w:rsidR="001805AA" w:rsidRPr="00D00F3B">
        <w:t>hold public hearing</w:t>
      </w:r>
      <w:r w:rsidR="00906B27" w:rsidRPr="00D00F3B">
        <w:t>(s)</w:t>
      </w:r>
      <w:r w:rsidR="001805AA" w:rsidRPr="00D00F3B">
        <w:t xml:space="preserve"> </w:t>
      </w:r>
      <w:r w:rsidR="00906B27" w:rsidRPr="00D00F3B">
        <w:t>on the proposed fees</w:t>
      </w:r>
      <w:r w:rsidR="001805AA" w:rsidRPr="00D00F3B">
        <w:t>.</w:t>
      </w:r>
      <w:r w:rsidR="0045432D" w:rsidRPr="00D00F3B">
        <w:t xml:space="preserve">  </w:t>
      </w:r>
      <w:r w:rsidR="00906B27" w:rsidRPr="00D00F3B">
        <w:t>T</w:t>
      </w:r>
      <w:r w:rsidR="001805AA" w:rsidRPr="00D00F3B">
        <w:t xml:space="preserve">he PPAC </w:t>
      </w:r>
      <w:r w:rsidR="00906B27" w:rsidRPr="00D00F3B">
        <w:t xml:space="preserve">must </w:t>
      </w:r>
      <w:r w:rsidR="001805AA" w:rsidRPr="00D00F3B">
        <w:t xml:space="preserve">make a written report </w:t>
      </w:r>
      <w:r w:rsidR="002C100E" w:rsidRPr="00D00F3B">
        <w:t xml:space="preserve">available to the public </w:t>
      </w:r>
      <w:r w:rsidR="001805AA" w:rsidRPr="00D00F3B">
        <w:t>of the comments, advice, and recommendations of the committee regarding the proposed fees</w:t>
      </w:r>
      <w:r w:rsidR="00906B27" w:rsidRPr="00D00F3B">
        <w:t xml:space="preserve"> </w:t>
      </w:r>
      <w:r w:rsidR="00125650" w:rsidRPr="00D00F3B">
        <w:t>before the Office issues any final fees</w:t>
      </w:r>
      <w:r w:rsidR="008824FB" w:rsidRPr="00D00F3B">
        <w:t>.</w:t>
      </w:r>
      <w:r w:rsidR="0045432D" w:rsidRPr="00D00F3B">
        <w:t xml:space="preserve">  </w:t>
      </w:r>
      <w:r w:rsidR="008824FB" w:rsidRPr="00D00F3B">
        <w:t>T</w:t>
      </w:r>
      <w:r w:rsidR="00125650" w:rsidRPr="00D00F3B">
        <w:t xml:space="preserve">he Office </w:t>
      </w:r>
      <w:r w:rsidR="00D00F3B">
        <w:t>considers and analy</w:t>
      </w:r>
      <w:r w:rsidR="002A2313">
        <w:t>z</w:t>
      </w:r>
      <w:r w:rsidR="00D00F3B">
        <w:t xml:space="preserve">es </w:t>
      </w:r>
      <w:r w:rsidR="001B3334" w:rsidRPr="00D00F3B">
        <w:t xml:space="preserve">any comments, advice, or recommendations received from the PPAC </w:t>
      </w:r>
      <w:r w:rsidR="001805AA" w:rsidRPr="00D00F3B">
        <w:t xml:space="preserve">before </w:t>
      </w:r>
      <w:r w:rsidR="00125650" w:rsidRPr="00D00F3B">
        <w:t xml:space="preserve">finally </w:t>
      </w:r>
      <w:r w:rsidR="001805AA" w:rsidRPr="00D00F3B">
        <w:t>setting or adjusting fee</w:t>
      </w:r>
      <w:r w:rsidR="00766215" w:rsidRPr="00D00F3B">
        <w:t>s</w:t>
      </w:r>
      <w:r w:rsidR="001805AA" w:rsidRPr="00D00F3B">
        <w:t>.</w:t>
      </w:r>
    </w:p>
    <w:p w14:paraId="097BDAB0" w14:textId="77777777" w:rsidR="00384D7C" w:rsidRPr="001650DF" w:rsidRDefault="00384D7C"/>
    <w:p w14:paraId="6F815898" w14:textId="2D208FB7" w:rsidR="007D3736" w:rsidRPr="001650DF" w:rsidRDefault="007C5E52">
      <w:r w:rsidRPr="001650DF">
        <w:t xml:space="preserve">Consistent with this framework, </w:t>
      </w:r>
      <w:r w:rsidR="002C100E" w:rsidRPr="001650DF">
        <w:t>o</w:t>
      </w:r>
      <w:r w:rsidR="000E72FC" w:rsidRPr="001650DF">
        <w:t xml:space="preserve">n </w:t>
      </w:r>
      <w:r w:rsidR="008F1C09" w:rsidRPr="001650DF">
        <w:t>October 20, 2015</w:t>
      </w:r>
      <w:r w:rsidR="00815EA6" w:rsidRPr="001650DF">
        <w:t>,</w:t>
      </w:r>
      <w:r w:rsidR="000E72FC" w:rsidRPr="001650DF">
        <w:t xml:space="preserve"> t</w:t>
      </w:r>
      <w:r w:rsidR="00712920" w:rsidRPr="001650DF">
        <w:t xml:space="preserve">he Director notified </w:t>
      </w:r>
      <w:r w:rsidR="00BD0590" w:rsidRPr="001650DF">
        <w:t xml:space="preserve">the </w:t>
      </w:r>
      <w:r w:rsidR="00712920" w:rsidRPr="001650DF">
        <w:t xml:space="preserve">PPAC of the Office’s intent to </w:t>
      </w:r>
      <w:r w:rsidR="001805AA" w:rsidRPr="001650DF">
        <w:t xml:space="preserve">set or adjust </w:t>
      </w:r>
      <w:r w:rsidR="00712920" w:rsidRPr="001650DF">
        <w:t xml:space="preserve">patent fees and submitted a </w:t>
      </w:r>
      <w:r w:rsidR="002C100E" w:rsidRPr="001650DF">
        <w:t xml:space="preserve">preliminary </w:t>
      </w:r>
      <w:r w:rsidR="00712920" w:rsidRPr="001650DF">
        <w:t>patent fee proposal with support</w:t>
      </w:r>
      <w:r w:rsidR="00E23DCF" w:rsidRPr="001650DF">
        <w:t>ing</w:t>
      </w:r>
      <w:r w:rsidR="00712920" w:rsidRPr="001650DF">
        <w:t xml:space="preserve"> materials. </w:t>
      </w:r>
      <w:r w:rsidR="001850A0" w:rsidRPr="001650DF">
        <w:t xml:space="preserve"> </w:t>
      </w:r>
      <w:r w:rsidR="00712920" w:rsidRPr="001650DF">
        <w:t xml:space="preserve">The </w:t>
      </w:r>
      <w:r w:rsidR="001850A0" w:rsidRPr="001650DF">
        <w:t xml:space="preserve">preliminary </w:t>
      </w:r>
      <w:r w:rsidR="00712920" w:rsidRPr="001650DF">
        <w:t xml:space="preserve">patent fee proposal and associated materials are </w:t>
      </w:r>
      <w:r w:rsidR="00E23DCF" w:rsidRPr="001650DF">
        <w:t xml:space="preserve">available </w:t>
      </w:r>
      <w:r w:rsidR="001805AA" w:rsidRPr="001650DF">
        <w:t>at</w:t>
      </w:r>
      <w:r w:rsidR="00712920" w:rsidRPr="001650DF">
        <w:t xml:space="preserve"> </w:t>
      </w:r>
      <w:r w:rsidR="002D1D52" w:rsidRPr="007E3539">
        <w:t>http://www.uspto.gov/about-us/performance-and-planning/fee-setting-and-adjusting</w:t>
      </w:r>
      <w:r w:rsidR="00712920" w:rsidRPr="002D2E8A">
        <w:t xml:space="preserve">.  </w:t>
      </w:r>
      <w:r w:rsidR="00BD0590" w:rsidRPr="002D2E8A">
        <w:t xml:space="preserve">The </w:t>
      </w:r>
      <w:r w:rsidR="00712920" w:rsidRPr="002D2E8A">
        <w:t xml:space="preserve">PPAC held </w:t>
      </w:r>
      <w:r w:rsidR="009E12E9" w:rsidRPr="002D2E8A">
        <w:t>a</w:t>
      </w:r>
      <w:r w:rsidR="008F1C09" w:rsidRPr="002D2E8A">
        <w:t xml:space="preserve"> </w:t>
      </w:r>
      <w:r w:rsidR="00712920" w:rsidRPr="002D2E8A">
        <w:t>public hearing</w:t>
      </w:r>
      <w:r w:rsidR="00537E83" w:rsidRPr="002D2E8A">
        <w:t xml:space="preserve"> </w:t>
      </w:r>
      <w:r w:rsidR="00712920" w:rsidRPr="002D2E8A">
        <w:t>in Alexandria, Virginia</w:t>
      </w:r>
      <w:r w:rsidR="00426EC5" w:rsidRPr="002D2E8A">
        <w:t>,</w:t>
      </w:r>
      <w:r w:rsidR="00712920" w:rsidRPr="001650DF">
        <w:t xml:space="preserve"> on</w:t>
      </w:r>
      <w:r w:rsidR="008F1C09" w:rsidRPr="001650DF">
        <w:t xml:space="preserve"> November 19, 2015</w:t>
      </w:r>
      <w:r w:rsidR="00712920" w:rsidRPr="001650DF">
        <w:t xml:space="preserve">.  </w:t>
      </w:r>
      <w:r w:rsidR="00DE2566" w:rsidRPr="001650DF">
        <w:t xml:space="preserve">Transcripts of </w:t>
      </w:r>
      <w:r w:rsidR="00712920" w:rsidRPr="001650DF">
        <w:t xml:space="preserve">the hearing are available </w:t>
      </w:r>
      <w:r w:rsidR="001805AA" w:rsidRPr="001650DF">
        <w:t>at</w:t>
      </w:r>
      <w:r w:rsidR="00712920" w:rsidRPr="001650DF">
        <w:t xml:space="preserve"> </w:t>
      </w:r>
      <w:r w:rsidR="002D1D52" w:rsidRPr="007E3539">
        <w:t>http://www.uspto.gov/sites/default/files/documents/PPAC_Hearing_Transcript_20151119.pdf</w:t>
      </w:r>
      <w:r w:rsidR="0045432D" w:rsidRPr="002D2E8A">
        <w:rPr>
          <w:color w:val="auto"/>
        </w:rPr>
        <w:t xml:space="preserve">.  </w:t>
      </w:r>
      <w:r w:rsidR="00FE514D" w:rsidRPr="002D2E8A">
        <w:rPr>
          <w:color w:val="auto"/>
        </w:rPr>
        <w:t xml:space="preserve">Members of the public were invited to the hearing and given the opportunity to submit written and/or oral testimony for the PPAC to consider.  </w:t>
      </w:r>
      <w:r w:rsidR="00DE2566" w:rsidRPr="001650DF">
        <w:t xml:space="preserve">The </w:t>
      </w:r>
      <w:r w:rsidR="002C3A2D" w:rsidRPr="001650DF">
        <w:t xml:space="preserve">PPAC </w:t>
      </w:r>
      <w:r w:rsidR="00FE514D" w:rsidRPr="001650DF">
        <w:t xml:space="preserve">considered such </w:t>
      </w:r>
      <w:r w:rsidR="00712920" w:rsidRPr="001650DF">
        <w:t>public comments from th</w:t>
      </w:r>
      <w:r w:rsidR="00BD2C11" w:rsidRPr="001650DF">
        <w:t>is</w:t>
      </w:r>
      <w:r w:rsidR="00712920" w:rsidRPr="001650DF">
        <w:t xml:space="preserve"> hearing and </w:t>
      </w:r>
      <w:r w:rsidR="002B6EF7">
        <w:t xml:space="preserve">published </w:t>
      </w:r>
      <w:r w:rsidR="00FE514D" w:rsidRPr="001650DF">
        <w:t>all comments</w:t>
      </w:r>
      <w:r w:rsidR="00712920" w:rsidRPr="001650DF">
        <w:t xml:space="preserve"> </w:t>
      </w:r>
      <w:r w:rsidR="002B6EF7">
        <w:t>on</w:t>
      </w:r>
      <w:r w:rsidR="00FE514D" w:rsidRPr="001650DF">
        <w:t xml:space="preserve"> the Fee Setting </w:t>
      </w:r>
      <w:r w:rsidR="004C081E">
        <w:t>W</w:t>
      </w:r>
      <w:r w:rsidR="00FE514D" w:rsidRPr="001650DF">
        <w:t>eb</w:t>
      </w:r>
      <w:r w:rsidR="004C081E">
        <w:t xml:space="preserve"> </w:t>
      </w:r>
      <w:r w:rsidR="00FE514D" w:rsidRPr="001650DF">
        <w:t>site</w:t>
      </w:r>
      <w:r w:rsidR="00A47000" w:rsidRPr="001650DF">
        <w:t>,</w:t>
      </w:r>
      <w:r w:rsidR="00FE514D" w:rsidRPr="001650DF">
        <w:t xml:space="preserve"> </w:t>
      </w:r>
      <w:r w:rsidR="002B6EF7">
        <w:t xml:space="preserve">available at </w:t>
      </w:r>
      <w:r w:rsidR="002D1D52" w:rsidRPr="007E3539">
        <w:t>http://www.uspto.gov/about-us/performance-and-planning/fee-setting-and-adjusting</w:t>
      </w:r>
      <w:r w:rsidR="00FE514D" w:rsidRPr="002D2E8A">
        <w:t>.</w:t>
      </w:r>
      <w:r w:rsidR="004632F6" w:rsidRPr="002D2E8A">
        <w:t xml:space="preserve"> </w:t>
      </w:r>
      <w:r w:rsidR="00FE514D" w:rsidRPr="002D2E8A">
        <w:t xml:space="preserve"> </w:t>
      </w:r>
      <w:r w:rsidR="004C081E">
        <w:t xml:space="preserve">The </w:t>
      </w:r>
      <w:r w:rsidR="00FE514D" w:rsidRPr="002D2E8A">
        <w:t>PPAC also provided</w:t>
      </w:r>
      <w:r w:rsidR="00712920" w:rsidRPr="002D2E8A">
        <w:t xml:space="preserve"> a written report setting forth in detail the comments, advice, and recommendations of the committee</w:t>
      </w:r>
      <w:r w:rsidR="00712920" w:rsidRPr="001650DF">
        <w:t xml:space="preserve"> regarding the </w:t>
      </w:r>
      <w:r w:rsidR="001850A0" w:rsidRPr="001650DF">
        <w:t xml:space="preserve">preliminary </w:t>
      </w:r>
      <w:r w:rsidR="00712920" w:rsidRPr="001650DF">
        <w:t>proposed fees.</w:t>
      </w:r>
      <w:r w:rsidR="00D1033B" w:rsidRPr="001650DF">
        <w:t xml:space="preserve"> </w:t>
      </w:r>
      <w:r w:rsidR="002C3A2D" w:rsidRPr="001650DF">
        <w:t xml:space="preserve"> </w:t>
      </w:r>
      <w:r w:rsidR="00062CCB" w:rsidRPr="001650DF">
        <w:rPr>
          <w:color w:val="auto"/>
        </w:rPr>
        <w:t>The report regarding the preliminary proposed fees was released on February 29, 2016</w:t>
      </w:r>
      <w:r w:rsidR="004C081E">
        <w:rPr>
          <w:color w:val="auto"/>
        </w:rPr>
        <w:t>,</w:t>
      </w:r>
      <w:r w:rsidR="00062CCB" w:rsidRPr="001650DF">
        <w:rPr>
          <w:color w:val="auto"/>
        </w:rPr>
        <w:t xml:space="preserve"> and </w:t>
      </w:r>
      <w:r w:rsidR="002B6EF7">
        <w:rPr>
          <w:color w:val="auto"/>
        </w:rPr>
        <w:t>is available</w:t>
      </w:r>
      <w:r w:rsidR="00062CCB" w:rsidRPr="001650DF">
        <w:rPr>
          <w:color w:val="auto"/>
        </w:rPr>
        <w:t xml:space="preserve"> at </w:t>
      </w:r>
      <w:r w:rsidR="002D1D52" w:rsidRPr="007E3539">
        <w:t>http://www.uspto.gov/sites/default/files/documents/PPAC_Fee%20_Setting_Report_2016%20%28Final%29.pdf</w:t>
      </w:r>
      <w:r w:rsidR="00062CCB" w:rsidRPr="002D2E8A">
        <w:rPr>
          <w:color w:val="auto"/>
        </w:rPr>
        <w:t xml:space="preserve">. </w:t>
      </w:r>
      <w:r w:rsidR="00A47000" w:rsidRPr="002D2E8A">
        <w:rPr>
          <w:color w:val="auto"/>
        </w:rPr>
        <w:t xml:space="preserve"> </w:t>
      </w:r>
      <w:r w:rsidR="00712920" w:rsidRPr="002D2E8A">
        <w:t xml:space="preserve">The Office </w:t>
      </w:r>
      <w:r w:rsidR="00FE514D" w:rsidRPr="002D2E8A">
        <w:t>considered</w:t>
      </w:r>
      <w:r w:rsidR="00712920" w:rsidRPr="002D2E8A">
        <w:t xml:space="preserve"> and analyze</w:t>
      </w:r>
      <w:r w:rsidR="00FE514D" w:rsidRPr="002D2E8A">
        <w:t>d</w:t>
      </w:r>
      <w:r w:rsidR="00712920" w:rsidRPr="002D2E8A">
        <w:t xml:space="preserve"> </w:t>
      </w:r>
      <w:r w:rsidR="00FE514D" w:rsidRPr="002D2E8A">
        <w:t>all</w:t>
      </w:r>
      <w:r w:rsidR="00712920" w:rsidRPr="001650DF">
        <w:t xml:space="preserve"> comments, advice, </w:t>
      </w:r>
      <w:r w:rsidR="00FE514D" w:rsidRPr="001650DF">
        <w:t>and</w:t>
      </w:r>
      <w:r w:rsidR="00712920" w:rsidRPr="001650DF">
        <w:t xml:space="preserve"> recommendations received from </w:t>
      </w:r>
      <w:r w:rsidR="00DD65FE" w:rsidRPr="001650DF">
        <w:t xml:space="preserve">the </w:t>
      </w:r>
      <w:r w:rsidR="00712920" w:rsidRPr="001650DF">
        <w:t>PPAC be</w:t>
      </w:r>
      <w:r w:rsidR="00AE0F8D" w:rsidRPr="001650DF">
        <w:t xml:space="preserve">fore publishing </w:t>
      </w:r>
      <w:r w:rsidR="00FE514D" w:rsidRPr="001650DF">
        <w:t>th</w:t>
      </w:r>
      <w:r w:rsidR="00770974">
        <w:t>e</w:t>
      </w:r>
      <w:r w:rsidR="00FE514D" w:rsidRPr="001650DF">
        <w:t xml:space="preserve"> </w:t>
      </w:r>
      <w:r w:rsidR="00932896" w:rsidRPr="003B1AA9">
        <w:t>NPRM</w:t>
      </w:r>
      <w:r w:rsidR="00AE0F8D" w:rsidRPr="001650DF">
        <w:t>.</w:t>
      </w:r>
      <w:r w:rsidR="0084468D" w:rsidRPr="001650DF">
        <w:t xml:space="preserve">  </w:t>
      </w:r>
      <w:r w:rsidR="00770974">
        <w:t>Likewise, b</w:t>
      </w:r>
      <w:r w:rsidR="0084468D" w:rsidRPr="001650DF">
        <w:t xml:space="preserve">efore </w:t>
      </w:r>
      <w:r w:rsidR="00770974">
        <w:t xml:space="preserve">issuing this </w:t>
      </w:r>
      <w:r w:rsidR="00D045CC">
        <w:t>f</w:t>
      </w:r>
      <w:r w:rsidR="0084468D" w:rsidRPr="001650DF">
        <w:t xml:space="preserve">inal </w:t>
      </w:r>
      <w:r w:rsidR="00770974">
        <w:t xml:space="preserve">rule, the Office </w:t>
      </w:r>
      <w:r w:rsidR="00770974" w:rsidRPr="002D2E8A">
        <w:t>considered and analyzed all</w:t>
      </w:r>
      <w:r w:rsidR="00770974" w:rsidRPr="001650DF">
        <w:t xml:space="preserve"> comments, advice, and recommendations received from the </w:t>
      </w:r>
      <w:r w:rsidR="00770974">
        <w:t xml:space="preserve">public during the </w:t>
      </w:r>
      <w:r w:rsidR="000C2BFE" w:rsidRPr="001650DF">
        <w:t xml:space="preserve">60-day </w:t>
      </w:r>
      <w:r w:rsidR="00770974">
        <w:t xml:space="preserve">comment </w:t>
      </w:r>
      <w:r w:rsidR="000C2BFE" w:rsidRPr="001650DF">
        <w:t>period</w:t>
      </w:r>
      <w:r w:rsidR="00770974">
        <w:t>.</w:t>
      </w:r>
      <w:r w:rsidR="004D5787">
        <w:t xml:space="preserve"> </w:t>
      </w:r>
      <w:r w:rsidR="00770974">
        <w:t xml:space="preserve"> The Office’s response to comments received is available </w:t>
      </w:r>
      <w:r w:rsidR="00770974" w:rsidRPr="007C5E3B">
        <w:t xml:space="preserve">in </w:t>
      </w:r>
      <w:r w:rsidR="00882F45" w:rsidRPr="007C5E3B">
        <w:t xml:space="preserve">Part </w:t>
      </w:r>
      <w:r w:rsidR="0074291E" w:rsidRPr="007C5E3B">
        <w:t xml:space="preserve">VI. </w:t>
      </w:r>
      <w:r w:rsidR="00770974" w:rsidRPr="007C5E3B">
        <w:t>Discussion</w:t>
      </w:r>
      <w:r w:rsidR="00770974" w:rsidRPr="00CB4A9D">
        <w:t xml:space="preserve"> of Comments.</w:t>
      </w:r>
    </w:p>
    <w:p w14:paraId="179E105C" w14:textId="77777777" w:rsidR="00683E79" w:rsidRPr="001650DF" w:rsidRDefault="00683E79"/>
    <w:p w14:paraId="118AE96D" w14:textId="77777777" w:rsidR="00683E79" w:rsidRPr="001650DF" w:rsidRDefault="00683E79">
      <w:pPr>
        <w:pStyle w:val="Heading1"/>
      </w:pPr>
      <w:r w:rsidRPr="001650DF">
        <w:t>III. Rulemaking Goals and Strategies</w:t>
      </w:r>
    </w:p>
    <w:p w14:paraId="7824BD12" w14:textId="4FEB0706" w:rsidR="00B72D96" w:rsidRPr="001650DF" w:rsidRDefault="00A11E6B">
      <w:pPr>
        <w:pStyle w:val="Heading2"/>
      </w:pPr>
      <w:r w:rsidRPr="001650DF">
        <w:t>A.</w:t>
      </w:r>
      <w:r w:rsidRPr="001650DF">
        <w:tab/>
      </w:r>
      <w:r w:rsidR="00B72D96" w:rsidRPr="001650DF">
        <w:t>Fee Setting</w:t>
      </w:r>
      <w:r w:rsidR="004E5778" w:rsidRPr="001650DF">
        <w:t xml:space="preserve"> Strategy </w:t>
      </w:r>
    </w:p>
    <w:p w14:paraId="74C70707" w14:textId="504B46E8" w:rsidR="007E235B" w:rsidRPr="001650DF" w:rsidRDefault="007E235B">
      <w:pPr>
        <w:rPr>
          <w:color w:val="auto"/>
        </w:rPr>
      </w:pPr>
      <w:r w:rsidRPr="001650DF">
        <w:rPr>
          <w:color w:val="auto"/>
        </w:rPr>
        <w:t xml:space="preserve">The overall strategy of this </w:t>
      </w:r>
      <w:r w:rsidR="00770974">
        <w:rPr>
          <w:color w:val="auto"/>
        </w:rPr>
        <w:t xml:space="preserve">final rule </w:t>
      </w:r>
      <w:r w:rsidRPr="001650DF">
        <w:rPr>
          <w:color w:val="auto"/>
        </w:rPr>
        <w:t xml:space="preserve">is to establish a fee schedule that generates sufficient multi-year revenue to recover the aggregate cost to maintain USPTO operations and accomplish the USPTO’s strategic goals in accordance with the authority granted to the USPTO by AIA Section 10.  </w:t>
      </w:r>
      <w:r w:rsidR="00E952A9" w:rsidRPr="001650DF">
        <w:rPr>
          <w:color w:val="auto"/>
        </w:rPr>
        <w:t xml:space="preserve">A similar strategy guided the initial AIA patent fee setting in 2013.  </w:t>
      </w:r>
      <w:r w:rsidRPr="001650DF">
        <w:rPr>
          <w:color w:val="auto"/>
        </w:rPr>
        <w:t>The overriding principles behind this strategy</w:t>
      </w:r>
      <w:r w:rsidR="00610AF7" w:rsidRPr="001650DF">
        <w:rPr>
          <w:color w:val="auto"/>
        </w:rPr>
        <w:t xml:space="preserve"> </w:t>
      </w:r>
      <w:r w:rsidRPr="001650DF">
        <w:rPr>
          <w:color w:val="auto"/>
        </w:rPr>
        <w:t xml:space="preserve">are to operate within a sustainable funding model to avoid disruptions caused by fluctuations in </w:t>
      </w:r>
      <w:r w:rsidR="002A2313">
        <w:rPr>
          <w:color w:val="auto"/>
        </w:rPr>
        <w:t>available financial resources</w:t>
      </w:r>
      <w:r w:rsidR="00610AF7" w:rsidRPr="001650DF">
        <w:rPr>
          <w:color w:val="auto"/>
        </w:rPr>
        <w:t xml:space="preserve">, </w:t>
      </w:r>
      <w:r w:rsidRPr="001650DF">
        <w:rPr>
          <w:color w:val="auto"/>
        </w:rPr>
        <w:t xml:space="preserve">and to continue strategic improvements, such as </w:t>
      </w:r>
      <w:r w:rsidR="001D2637" w:rsidRPr="001650DF">
        <w:rPr>
          <w:color w:val="auto"/>
        </w:rPr>
        <w:t xml:space="preserve">progress on patent quality initiatives, </w:t>
      </w:r>
      <w:r w:rsidRPr="001650DF">
        <w:rPr>
          <w:color w:val="auto"/>
        </w:rPr>
        <w:t>continued reduction of the patent application backlog and pendency,</w:t>
      </w:r>
      <w:r w:rsidR="005200C1" w:rsidRPr="001650DF">
        <w:rPr>
          <w:color w:val="auto"/>
        </w:rPr>
        <w:t xml:space="preserve"> </w:t>
      </w:r>
      <w:r w:rsidR="004278DB">
        <w:rPr>
          <w:color w:val="000000" w:themeColor="text1"/>
        </w:rPr>
        <w:t>continued deliver</w:t>
      </w:r>
      <w:r w:rsidR="00DD1385">
        <w:rPr>
          <w:color w:val="000000" w:themeColor="text1"/>
        </w:rPr>
        <w:t>y of</w:t>
      </w:r>
      <w:r w:rsidR="004278DB">
        <w:rPr>
          <w:color w:val="000000" w:themeColor="text1"/>
        </w:rPr>
        <w:t xml:space="preserve"> high quality and timely </w:t>
      </w:r>
      <w:r w:rsidR="00DD1385">
        <w:rPr>
          <w:color w:val="000000" w:themeColor="text1"/>
        </w:rPr>
        <w:t xml:space="preserve">PTAB </w:t>
      </w:r>
      <w:r w:rsidR="004278DB">
        <w:rPr>
          <w:color w:val="000000" w:themeColor="text1"/>
        </w:rPr>
        <w:t xml:space="preserve">decisions, </w:t>
      </w:r>
      <w:r w:rsidRPr="001650DF">
        <w:rPr>
          <w:color w:val="auto"/>
        </w:rPr>
        <w:t xml:space="preserve">and </w:t>
      </w:r>
      <w:r w:rsidR="00F205CF">
        <w:rPr>
          <w:color w:val="auto"/>
        </w:rPr>
        <w:t xml:space="preserve">continued </w:t>
      </w:r>
      <w:r w:rsidR="00F43D41">
        <w:rPr>
          <w:color w:val="auto"/>
        </w:rPr>
        <w:t>invest</w:t>
      </w:r>
      <w:r w:rsidR="00F205CF">
        <w:rPr>
          <w:color w:val="auto"/>
        </w:rPr>
        <w:t>ment</w:t>
      </w:r>
      <w:r w:rsidR="00F43D41">
        <w:rPr>
          <w:color w:val="auto"/>
        </w:rPr>
        <w:t xml:space="preserve"> in </w:t>
      </w:r>
      <w:r w:rsidRPr="001650DF">
        <w:rPr>
          <w:color w:val="auto"/>
        </w:rPr>
        <w:t>modernization of IT systems</w:t>
      </w:r>
      <w:r w:rsidR="00F43D41">
        <w:rPr>
          <w:color w:val="auto"/>
        </w:rPr>
        <w:t xml:space="preserve"> and infrastructure</w:t>
      </w:r>
      <w:r w:rsidR="00C9066E" w:rsidRPr="001650DF">
        <w:rPr>
          <w:color w:val="auto"/>
        </w:rPr>
        <w:t>.</w:t>
      </w:r>
    </w:p>
    <w:p w14:paraId="02EDAB00" w14:textId="77777777" w:rsidR="007E235B" w:rsidRPr="001650DF" w:rsidRDefault="007E235B">
      <w:pPr>
        <w:rPr>
          <w:color w:val="auto"/>
        </w:rPr>
      </w:pPr>
    </w:p>
    <w:p w14:paraId="610881C3" w14:textId="621C976E" w:rsidR="002C5B24" w:rsidRDefault="007E235B">
      <w:pPr>
        <w:rPr>
          <w:color w:val="auto"/>
        </w:rPr>
      </w:pPr>
      <w:r w:rsidRPr="001650DF">
        <w:rPr>
          <w:color w:val="auto"/>
        </w:rPr>
        <w:t xml:space="preserve">In addition to the </w:t>
      </w:r>
      <w:r w:rsidR="002C5B24" w:rsidRPr="001650DF">
        <w:rPr>
          <w:color w:val="auto"/>
        </w:rPr>
        <w:t xml:space="preserve">overriding principles </w:t>
      </w:r>
      <w:r w:rsidRPr="001650DF">
        <w:rPr>
          <w:color w:val="auto"/>
        </w:rPr>
        <w:t>outlined above,</w:t>
      </w:r>
      <w:r w:rsidR="00610AF7" w:rsidRPr="001650DF">
        <w:rPr>
          <w:color w:val="auto"/>
        </w:rPr>
        <w:t xml:space="preserve"> </w:t>
      </w:r>
      <w:r w:rsidRPr="001650DF">
        <w:rPr>
          <w:color w:val="auto"/>
        </w:rPr>
        <w:t xml:space="preserve">the Office also </w:t>
      </w:r>
      <w:r w:rsidR="002C5B24" w:rsidRPr="001650DF">
        <w:rPr>
          <w:color w:val="auto"/>
        </w:rPr>
        <w:t xml:space="preserve">assesses alignment with the </w:t>
      </w:r>
      <w:r w:rsidR="00965D35">
        <w:rPr>
          <w:color w:val="auto"/>
        </w:rPr>
        <w:t xml:space="preserve">four </w:t>
      </w:r>
      <w:r w:rsidRPr="001650DF">
        <w:rPr>
          <w:color w:val="auto"/>
        </w:rPr>
        <w:t xml:space="preserve">key </w:t>
      </w:r>
      <w:r w:rsidR="002C5B24" w:rsidRPr="001650DF">
        <w:rPr>
          <w:color w:val="auto"/>
        </w:rPr>
        <w:t>fee setting policy factors</w:t>
      </w:r>
      <w:r w:rsidR="00965D35">
        <w:rPr>
          <w:color w:val="auto"/>
        </w:rPr>
        <w:t xml:space="preserve">: </w:t>
      </w:r>
      <w:r w:rsidR="00546764">
        <w:rPr>
          <w:color w:val="auto"/>
        </w:rPr>
        <w:t xml:space="preserve"> </w:t>
      </w:r>
      <w:r w:rsidR="00965D35" w:rsidRPr="00965D35">
        <w:rPr>
          <w:color w:val="auto"/>
        </w:rPr>
        <w:t>foster innovation, align fees with the full cost of products and services, set fees to facilitate the effective administration of the patent and trademark systems, and offer application processing options for applicants</w:t>
      </w:r>
      <w:r w:rsidR="002C5B24" w:rsidRPr="001650DF">
        <w:rPr>
          <w:color w:val="auto"/>
        </w:rPr>
        <w:t xml:space="preserve">. </w:t>
      </w:r>
      <w:r w:rsidR="00C9066E" w:rsidRPr="001650DF">
        <w:rPr>
          <w:color w:val="auto"/>
        </w:rPr>
        <w:t xml:space="preserve"> </w:t>
      </w:r>
      <w:r w:rsidR="00610AF7" w:rsidRPr="001650DF">
        <w:rPr>
          <w:color w:val="auto"/>
        </w:rPr>
        <w:t xml:space="preserve">Each factor </w:t>
      </w:r>
      <w:r w:rsidR="002C5B24" w:rsidRPr="001650DF">
        <w:rPr>
          <w:color w:val="auto"/>
        </w:rPr>
        <w:t xml:space="preserve">promotes </w:t>
      </w:r>
      <w:r w:rsidR="00610AF7" w:rsidRPr="001650DF">
        <w:rPr>
          <w:color w:val="auto"/>
        </w:rPr>
        <w:t>a particular aspect</w:t>
      </w:r>
      <w:r w:rsidR="002C5B24" w:rsidRPr="001650DF">
        <w:rPr>
          <w:color w:val="auto"/>
        </w:rPr>
        <w:t xml:space="preserve"> of the U.S. patent system.  Fostering innovation is an important policy factor to ensure that </w:t>
      </w:r>
      <w:r w:rsidR="002A2313">
        <w:rPr>
          <w:color w:val="auto"/>
        </w:rPr>
        <w:t xml:space="preserve">applicants can </w:t>
      </w:r>
      <w:r w:rsidR="002C5B24" w:rsidRPr="001650DF">
        <w:rPr>
          <w:color w:val="auto"/>
        </w:rPr>
        <w:t>access the U.S. patent system without significant barriers to entry</w:t>
      </w:r>
      <w:r w:rsidR="00610AF7" w:rsidRPr="001650DF">
        <w:rPr>
          <w:color w:val="auto"/>
        </w:rPr>
        <w:t>,</w:t>
      </w:r>
      <w:r w:rsidR="002C5B24" w:rsidRPr="001650DF">
        <w:rPr>
          <w:color w:val="auto"/>
        </w:rPr>
        <w:t xml:space="preserve"> and innovation is incentivized by granting inventors certain short-term exclusive rights to stimulate additional inventive activity.  </w:t>
      </w:r>
      <w:r w:rsidR="00610AF7" w:rsidRPr="001650DF">
        <w:rPr>
          <w:color w:val="auto"/>
        </w:rPr>
        <w:t xml:space="preserve">Aligning fees with the full cost of products and services recognizes that as a fully fee-funded entity, the Office must account for all of its costs even as it elects to set some fees below, at, or above cost. </w:t>
      </w:r>
      <w:r w:rsidR="00C9066E" w:rsidRPr="001650DF">
        <w:rPr>
          <w:color w:val="auto"/>
        </w:rPr>
        <w:t xml:space="preserve"> </w:t>
      </w:r>
      <w:r w:rsidR="00E952A9" w:rsidRPr="001650DF">
        <w:rPr>
          <w:color w:val="auto"/>
        </w:rPr>
        <w:t xml:space="preserve">This factor also recognizes that some applicants may use particular services in a much more costly manner than other applicants (e.g., patent applications cost more to process when more claims are filed).  </w:t>
      </w:r>
      <w:r w:rsidR="002C5B24" w:rsidRPr="001650DF">
        <w:rPr>
          <w:color w:val="auto"/>
        </w:rPr>
        <w:t xml:space="preserve">Facilitating effective administration of the patent system is important to influence efficient patent prosecution, resulting in compact prosecution and reduction in the time it takes to obtain a patent.  </w:t>
      </w:r>
      <w:r w:rsidR="00610AF7" w:rsidRPr="001650DF">
        <w:rPr>
          <w:color w:val="auto"/>
        </w:rPr>
        <w:t>Finally</w:t>
      </w:r>
      <w:r w:rsidR="002C5B24" w:rsidRPr="001650DF">
        <w:rPr>
          <w:color w:val="auto"/>
        </w:rPr>
        <w:t xml:space="preserve">, the Office recognizes that patent prosecution is not a one-size-fits-all process and therefore, where feasible, the Office endeavors to fulfill its </w:t>
      </w:r>
      <w:r w:rsidR="00610AF7" w:rsidRPr="001650DF">
        <w:rPr>
          <w:color w:val="auto"/>
        </w:rPr>
        <w:t>fourth</w:t>
      </w:r>
      <w:r w:rsidR="002C5B24" w:rsidRPr="001650DF">
        <w:rPr>
          <w:color w:val="auto"/>
        </w:rPr>
        <w:t xml:space="preserve"> policy factor of offering patent processing options to applicants.</w:t>
      </w:r>
    </w:p>
    <w:p w14:paraId="6616BA8E" w14:textId="77777777" w:rsidR="00631AB3" w:rsidRPr="001650DF" w:rsidRDefault="00631AB3">
      <w:pPr>
        <w:rPr>
          <w:color w:val="auto"/>
        </w:rPr>
      </w:pPr>
    </w:p>
    <w:p w14:paraId="6BF28A11" w14:textId="08818CDC" w:rsidR="004F1120" w:rsidRPr="001650DF" w:rsidRDefault="00A11E6B">
      <w:pPr>
        <w:pStyle w:val="Heading2"/>
      </w:pPr>
      <w:r w:rsidRPr="001650DF">
        <w:t>B.</w:t>
      </w:r>
      <w:r w:rsidRPr="001650DF">
        <w:tab/>
      </w:r>
      <w:r w:rsidR="004F1120" w:rsidRPr="001650DF">
        <w:t>Fee Setting Considerations</w:t>
      </w:r>
    </w:p>
    <w:p w14:paraId="52F92012" w14:textId="1D0452E6" w:rsidR="004D5A1B" w:rsidRPr="001650DF" w:rsidRDefault="00E952A9">
      <w:pPr>
        <w:rPr>
          <w:color w:val="auto"/>
        </w:rPr>
      </w:pPr>
      <w:r w:rsidRPr="001650DF">
        <w:rPr>
          <w:color w:val="auto"/>
        </w:rPr>
        <w:t xml:space="preserve">The balance of this sub-section presents the specific fee setting considerations the Office reviewed in developing the </w:t>
      </w:r>
      <w:r w:rsidR="00240E92">
        <w:rPr>
          <w:color w:val="auto"/>
        </w:rPr>
        <w:t>final</w:t>
      </w:r>
      <w:r w:rsidRPr="001650DF">
        <w:rPr>
          <w:color w:val="auto"/>
        </w:rPr>
        <w:t xml:space="preserve"> patent fee schedule. </w:t>
      </w:r>
      <w:r w:rsidR="009F108E" w:rsidRPr="001650DF">
        <w:rPr>
          <w:color w:val="auto"/>
        </w:rPr>
        <w:t xml:space="preserve"> </w:t>
      </w:r>
      <w:r w:rsidRPr="001650DF">
        <w:rPr>
          <w:color w:val="auto"/>
        </w:rPr>
        <w:t xml:space="preserve">Specific considerations are: </w:t>
      </w:r>
      <w:r w:rsidR="00B76F13" w:rsidRPr="001650DF">
        <w:rPr>
          <w:color w:val="auto"/>
        </w:rPr>
        <w:t xml:space="preserve"> </w:t>
      </w:r>
      <w:r w:rsidR="004D5787">
        <w:rPr>
          <w:color w:val="auto"/>
        </w:rPr>
        <w:br/>
      </w:r>
      <w:r w:rsidRPr="001650DF">
        <w:rPr>
          <w:color w:val="auto"/>
        </w:rPr>
        <w:t xml:space="preserve">(1) </w:t>
      </w:r>
      <w:r w:rsidR="00E223DC" w:rsidRPr="001650DF">
        <w:rPr>
          <w:color w:val="auto"/>
        </w:rPr>
        <w:t>historical costs of patent operations and investments to date in meeting the Office’s strategic goals</w:t>
      </w:r>
      <w:r w:rsidR="00730C67">
        <w:rPr>
          <w:color w:val="auto"/>
        </w:rPr>
        <w:t>;</w:t>
      </w:r>
      <w:r w:rsidR="005200C1" w:rsidRPr="001650DF">
        <w:rPr>
          <w:color w:val="auto"/>
        </w:rPr>
        <w:t xml:space="preserve"> (2) projected costs to meet the Office’s </w:t>
      </w:r>
      <w:r w:rsidR="00E223DC" w:rsidRPr="001650DF">
        <w:rPr>
          <w:color w:val="auto"/>
        </w:rPr>
        <w:t xml:space="preserve">operational needs and </w:t>
      </w:r>
      <w:r w:rsidR="005200C1" w:rsidRPr="001650DF">
        <w:rPr>
          <w:color w:val="auto"/>
        </w:rPr>
        <w:t>strategic goals</w:t>
      </w:r>
      <w:r w:rsidR="00730C67">
        <w:rPr>
          <w:color w:val="auto"/>
        </w:rPr>
        <w:t>;</w:t>
      </w:r>
      <w:r w:rsidR="005200C1" w:rsidRPr="001650DF">
        <w:rPr>
          <w:color w:val="auto"/>
        </w:rPr>
        <w:t xml:space="preserve"> and (3) sustainable funding.  Additionally, the Office carefully considered the </w:t>
      </w:r>
      <w:r w:rsidR="004D5A1B" w:rsidRPr="001650DF">
        <w:rPr>
          <w:color w:val="auto"/>
        </w:rPr>
        <w:t>comments, advice</w:t>
      </w:r>
      <w:r w:rsidR="00730C67">
        <w:rPr>
          <w:color w:val="auto"/>
        </w:rPr>
        <w:t>,</w:t>
      </w:r>
      <w:r w:rsidR="004D5A1B" w:rsidRPr="001650DF">
        <w:rPr>
          <w:color w:val="auto"/>
        </w:rPr>
        <w:t xml:space="preserve"> and recommendations offered by the </w:t>
      </w:r>
      <w:r w:rsidR="00AE133C">
        <w:rPr>
          <w:color w:val="auto"/>
        </w:rPr>
        <w:t xml:space="preserve">public and </w:t>
      </w:r>
      <w:r w:rsidR="004D5A1B" w:rsidRPr="001650DF">
        <w:rPr>
          <w:color w:val="auto"/>
        </w:rPr>
        <w:t>PPAC</w:t>
      </w:r>
      <w:r w:rsidR="00AE133C">
        <w:rPr>
          <w:color w:val="auto"/>
        </w:rPr>
        <w:t xml:space="preserve"> during the public comment period for the NPRM. </w:t>
      </w:r>
      <w:r w:rsidR="009F108E" w:rsidRPr="001650DF">
        <w:rPr>
          <w:color w:val="auto"/>
        </w:rPr>
        <w:t xml:space="preserve"> </w:t>
      </w:r>
      <w:r w:rsidR="004D5A1B" w:rsidRPr="001650DF">
        <w:rPr>
          <w:color w:val="auto"/>
        </w:rPr>
        <w:t>Collectively, these considerations inform</w:t>
      </w:r>
      <w:r w:rsidR="00DD1385">
        <w:rPr>
          <w:color w:val="auto"/>
        </w:rPr>
        <w:t>ed</w:t>
      </w:r>
      <w:r w:rsidR="004D5A1B" w:rsidRPr="001650DF">
        <w:rPr>
          <w:color w:val="auto"/>
        </w:rPr>
        <w:t xml:space="preserve"> the Office’s chosen rulemaking strategy. </w:t>
      </w:r>
    </w:p>
    <w:p w14:paraId="5612A041" w14:textId="77777777" w:rsidR="00E952A9" w:rsidRPr="001650DF" w:rsidRDefault="00E952A9">
      <w:pPr>
        <w:rPr>
          <w:color w:val="auto"/>
        </w:rPr>
      </w:pPr>
    </w:p>
    <w:p w14:paraId="1CF7A3E8" w14:textId="396DDFB1" w:rsidR="00610AF7" w:rsidRDefault="00C9066E">
      <w:pPr>
        <w:rPr>
          <w:color w:val="auto"/>
        </w:rPr>
      </w:pPr>
      <w:r w:rsidRPr="001650DF">
        <w:rPr>
          <w:b/>
          <w:color w:val="auto"/>
        </w:rPr>
        <w:t xml:space="preserve">(1) </w:t>
      </w:r>
      <w:r w:rsidR="004D5A1B" w:rsidRPr="001650DF">
        <w:rPr>
          <w:b/>
          <w:color w:val="auto"/>
        </w:rPr>
        <w:t xml:space="preserve">Historical </w:t>
      </w:r>
      <w:r w:rsidR="00610AF7" w:rsidRPr="001650DF">
        <w:rPr>
          <w:b/>
          <w:color w:val="auto"/>
        </w:rPr>
        <w:t>Cost</w:t>
      </w:r>
      <w:r w:rsidR="00E952A9" w:rsidRPr="001650DF">
        <w:rPr>
          <w:b/>
          <w:color w:val="auto"/>
        </w:rPr>
        <w:t>.</w:t>
      </w:r>
      <w:r w:rsidRPr="001650DF">
        <w:rPr>
          <w:color w:val="auto"/>
        </w:rPr>
        <w:t xml:space="preserve"> </w:t>
      </w:r>
      <w:r w:rsidR="00E952A9" w:rsidRPr="001650DF">
        <w:rPr>
          <w:color w:val="auto"/>
        </w:rPr>
        <w:t xml:space="preserve"> </w:t>
      </w:r>
      <w:r w:rsidR="00BC5E73" w:rsidRPr="001650DF">
        <w:rPr>
          <w:color w:val="auto"/>
        </w:rPr>
        <w:t>To ascertain how to best align fees with the full cost of products and services, the Office considers Activity Based Information.  Using historical cost data and forecasted application demands, the Office can align fees to the costs of specific patent products and services.</w:t>
      </w:r>
      <w:r w:rsidR="002B73D9" w:rsidRPr="001650DF">
        <w:rPr>
          <w:color w:val="auto"/>
        </w:rPr>
        <w:t xml:space="preserve"> </w:t>
      </w:r>
      <w:r w:rsidR="009F108E" w:rsidRPr="001650DF">
        <w:rPr>
          <w:color w:val="auto"/>
        </w:rPr>
        <w:t xml:space="preserve"> </w:t>
      </w:r>
      <w:r w:rsidR="002B73D9" w:rsidRPr="001650DF">
        <w:rPr>
          <w:color w:val="auto"/>
        </w:rPr>
        <w:t xml:space="preserve">The document entitled </w:t>
      </w:r>
      <w:r w:rsidR="002B73D9" w:rsidRPr="00631AB3">
        <w:rPr>
          <w:color w:val="auto"/>
          <w:u w:val="single"/>
        </w:rPr>
        <w:t>USPTO Setting and Adjusting Patent Fees</w:t>
      </w:r>
      <w:r w:rsidR="006225DD" w:rsidRPr="00631AB3">
        <w:rPr>
          <w:color w:val="auto"/>
          <w:u w:val="single"/>
        </w:rPr>
        <w:t xml:space="preserve"> during Fiscal Year 2017</w:t>
      </w:r>
      <w:r w:rsidR="002B73D9" w:rsidRPr="00631AB3">
        <w:rPr>
          <w:color w:val="auto"/>
          <w:u w:val="single"/>
        </w:rPr>
        <w:t xml:space="preserve"> –</w:t>
      </w:r>
      <w:r w:rsidR="002B73D9" w:rsidRPr="00290D75">
        <w:rPr>
          <w:color w:val="auto"/>
          <w:u w:val="single"/>
        </w:rPr>
        <w:t xml:space="preserve"> Activity Based Information and Patent Fee Unit Expense Methodology</w:t>
      </w:r>
      <w:r w:rsidR="002B73D9" w:rsidRPr="002D2E8A">
        <w:rPr>
          <w:color w:val="auto"/>
        </w:rPr>
        <w:t xml:space="preserve">, available </w:t>
      </w:r>
      <w:r w:rsidR="00D95EF6" w:rsidRPr="002D2E8A">
        <w:rPr>
          <w:color w:val="auto"/>
        </w:rPr>
        <w:t xml:space="preserve">at </w:t>
      </w:r>
      <w:r w:rsidR="002D1D52" w:rsidRPr="00290D75">
        <w:t>http://www.uspto.gov/about-us/performance-and-planning/fee-setting-and-adjusting</w:t>
      </w:r>
      <w:r w:rsidR="00730C67">
        <w:t>,</w:t>
      </w:r>
      <w:r w:rsidR="0094198B" w:rsidRPr="002D2E8A">
        <w:rPr>
          <w:color w:val="auto"/>
        </w:rPr>
        <w:t xml:space="preserve"> </w:t>
      </w:r>
      <w:r w:rsidR="002B73D9" w:rsidRPr="00E57049">
        <w:rPr>
          <w:color w:val="auto"/>
        </w:rPr>
        <w:t xml:space="preserve">provides detail on the Office’s costing methodology in addition to historical cost data. </w:t>
      </w:r>
      <w:r w:rsidR="009F108E" w:rsidRPr="00E57049">
        <w:rPr>
          <w:color w:val="auto"/>
        </w:rPr>
        <w:t xml:space="preserve"> </w:t>
      </w:r>
      <w:r w:rsidR="00F80840" w:rsidRPr="00E57049">
        <w:rPr>
          <w:color w:val="auto"/>
        </w:rPr>
        <w:t>Part</w:t>
      </w:r>
      <w:r w:rsidR="00D63369" w:rsidRPr="00E57049">
        <w:rPr>
          <w:color w:val="auto"/>
        </w:rPr>
        <w:t xml:space="preserve"> IV</w:t>
      </w:r>
      <w:r w:rsidR="00A11E6B" w:rsidRPr="00E57049">
        <w:rPr>
          <w:color w:val="auto"/>
        </w:rPr>
        <w:t xml:space="preserve"> of this rulemaking</w:t>
      </w:r>
      <w:r w:rsidR="00D63369" w:rsidRPr="00E57049">
        <w:rPr>
          <w:color w:val="auto"/>
        </w:rPr>
        <w:t xml:space="preserve"> details the </w:t>
      </w:r>
      <w:r w:rsidR="00BC5E73" w:rsidRPr="00E57049">
        <w:rPr>
          <w:color w:val="auto"/>
        </w:rPr>
        <w:t xml:space="preserve">Office’s </w:t>
      </w:r>
      <w:r w:rsidR="00D63369" w:rsidRPr="00E57049">
        <w:rPr>
          <w:color w:val="auto"/>
        </w:rPr>
        <w:t>methodology for establishing fees.</w:t>
      </w:r>
      <w:r w:rsidR="0045432D" w:rsidRPr="00E57049">
        <w:rPr>
          <w:color w:val="auto"/>
        </w:rPr>
        <w:t xml:space="preserve"> </w:t>
      </w:r>
      <w:r w:rsidR="00D63369" w:rsidRPr="00E57049">
        <w:rPr>
          <w:color w:val="auto"/>
        </w:rPr>
        <w:t xml:space="preserve"> </w:t>
      </w:r>
      <w:r w:rsidR="002B73D9" w:rsidRPr="00E57049">
        <w:rPr>
          <w:color w:val="auto"/>
        </w:rPr>
        <w:t xml:space="preserve">Finally, </w:t>
      </w:r>
      <w:r w:rsidR="00F80840" w:rsidRPr="00E57049">
        <w:rPr>
          <w:color w:val="auto"/>
        </w:rPr>
        <w:t>Part</w:t>
      </w:r>
      <w:r w:rsidR="00D63369" w:rsidRPr="00E57049">
        <w:rPr>
          <w:color w:val="auto"/>
        </w:rPr>
        <w:t xml:space="preserve"> V describes the</w:t>
      </w:r>
      <w:r w:rsidR="00D63369" w:rsidRPr="001650DF">
        <w:rPr>
          <w:color w:val="auto"/>
        </w:rPr>
        <w:t xml:space="preserve"> reasoning for setting some fees at cost, below cost</w:t>
      </w:r>
      <w:r w:rsidR="00B72D96" w:rsidRPr="001650DF">
        <w:rPr>
          <w:color w:val="auto"/>
        </w:rPr>
        <w:t>,</w:t>
      </w:r>
      <w:r w:rsidR="00B76F13" w:rsidRPr="001650DF">
        <w:rPr>
          <w:color w:val="auto"/>
        </w:rPr>
        <w:t xml:space="preserve"> or above cost such that the O</w:t>
      </w:r>
      <w:r w:rsidR="00D63369" w:rsidRPr="001650DF">
        <w:rPr>
          <w:color w:val="auto"/>
        </w:rPr>
        <w:t xml:space="preserve">ffice recovers the aggregate cost of providing services through fees. </w:t>
      </w:r>
      <w:r w:rsidR="0045432D" w:rsidRPr="001650DF">
        <w:rPr>
          <w:color w:val="auto"/>
        </w:rPr>
        <w:t xml:space="preserve"> </w:t>
      </w:r>
    </w:p>
    <w:p w14:paraId="770A45D1" w14:textId="77777777" w:rsidR="002A2313" w:rsidRPr="001650DF" w:rsidRDefault="002A2313">
      <w:pPr>
        <w:rPr>
          <w:color w:val="auto"/>
        </w:rPr>
      </w:pPr>
    </w:p>
    <w:p w14:paraId="24FAF4EE" w14:textId="353349F4" w:rsidR="004D5A1B" w:rsidRDefault="002A2313">
      <w:pPr>
        <w:rPr>
          <w:color w:val="auto"/>
        </w:rPr>
      </w:pPr>
      <w:r w:rsidRPr="001650DF">
        <w:rPr>
          <w:color w:val="auto"/>
        </w:rPr>
        <w:t xml:space="preserve">The Office has made significant progress towards its strategic </w:t>
      </w:r>
      <w:r w:rsidR="00225621">
        <w:rPr>
          <w:color w:val="auto"/>
        </w:rPr>
        <w:t>priorities</w:t>
      </w:r>
      <w:r w:rsidRPr="001650DF">
        <w:rPr>
          <w:color w:val="auto"/>
        </w:rPr>
        <w:t xml:space="preserve"> for patent quality, backlog, pendency, and IT system modernization for several years now.  For more information about the Office’s performance record and progress towards its strategic goals, </w:t>
      </w:r>
      <w:r w:rsidRPr="00284416">
        <w:rPr>
          <w:color w:val="auto"/>
          <w:u w:val="single"/>
        </w:rPr>
        <w:t>see</w:t>
      </w:r>
      <w:r w:rsidRPr="001650DF">
        <w:rPr>
          <w:color w:val="auto"/>
        </w:rPr>
        <w:t xml:space="preserve"> </w:t>
      </w:r>
      <w:r w:rsidRPr="00BA298F">
        <w:rPr>
          <w:color w:val="auto"/>
        </w:rPr>
        <w:t xml:space="preserve">the </w:t>
      </w:r>
      <w:r w:rsidRPr="00BA298F">
        <w:rPr>
          <w:color w:val="auto"/>
          <w:u w:val="single"/>
        </w:rPr>
        <w:t>FY 2016 Performance and Accountability Report</w:t>
      </w:r>
      <w:r w:rsidRPr="00BA298F">
        <w:rPr>
          <w:color w:val="auto"/>
        </w:rPr>
        <w:t>,</w:t>
      </w:r>
      <w:r w:rsidRPr="002D2E8A">
        <w:rPr>
          <w:color w:val="auto"/>
        </w:rPr>
        <w:t xml:space="preserve"> available at </w:t>
      </w:r>
      <w:r w:rsidRPr="007E3539">
        <w:t>http://www.uspto.gov/sites/d</w:t>
      </w:r>
      <w:r>
        <w:t>efault/files/documents/USPTOFY16</w:t>
      </w:r>
      <w:r w:rsidRPr="007E3539">
        <w:t>PAR.pdf</w:t>
      </w:r>
      <w:r w:rsidRPr="002D2E8A">
        <w:rPr>
          <w:color w:val="auto"/>
        </w:rPr>
        <w:t xml:space="preserve">.  </w:t>
      </w:r>
    </w:p>
    <w:p w14:paraId="6736A9A7" w14:textId="77777777" w:rsidR="002A2313" w:rsidRPr="001650DF" w:rsidRDefault="002A2313">
      <w:pPr>
        <w:rPr>
          <w:color w:val="auto"/>
        </w:rPr>
      </w:pPr>
    </w:p>
    <w:p w14:paraId="3C89E2CE" w14:textId="49ED14A6" w:rsidR="001D4814" w:rsidRPr="00F43D41" w:rsidRDefault="004337C1">
      <w:pPr>
        <w:rPr>
          <w:color w:val="auto"/>
        </w:rPr>
      </w:pPr>
      <w:r w:rsidRPr="001650DF">
        <w:rPr>
          <w:b/>
          <w:color w:val="auto"/>
        </w:rPr>
        <w:t xml:space="preserve">(2) </w:t>
      </w:r>
      <w:r w:rsidRPr="00397E79">
        <w:rPr>
          <w:b/>
          <w:color w:val="auto"/>
        </w:rPr>
        <w:t xml:space="preserve">Projected </w:t>
      </w:r>
      <w:r w:rsidR="004D5A1B" w:rsidRPr="00397E79">
        <w:rPr>
          <w:b/>
          <w:color w:val="auto"/>
        </w:rPr>
        <w:t>C</w:t>
      </w:r>
      <w:r w:rsidRPr="00397E79">
        <w:rPr>
          <w:b/>
          <w:color w:val="auto"/>
        </w:rPr>
        <w:t>osts</w:t>
      </w:r>
      <w:r w:rsidR="004D5A1B" w:rsidRPr="00397E79">
        <w:rPr>
          <w:b/>
          <w:color w:val="auto"/>
        </w:rPr>
        <w:t xml:space="preserve">. </w:t>
      </w:r>
      <w:r w:rsidRPr="00397E79">
        <w:rPr>
          <w:color w:val="auto"/>
        </w:rPr>
        <w:t xml:space="preserve"> </w:t>
      </w:r>
      <w:r w:rsidR="00BC5E73" w:rsidRPr="00397E79">
        <w:rPr>
          <w:color w:val="auto"/>
        </w:rPr>
        <w:t xml:space="preserve">The costs projected to meet the Office’s strategic goals </w:t>
      </w:r>
      <w:r w:rsidRPr="00397E79">
        <w:rPr>
          <w:color w:val="auto"/>
        </w:rPr>
        <w:t xml:space="preserve">can be found in the </w:t>
      </w:r>
      <w:r w:rsidR="00924E9A" w:rsidRPr="00397E79">
        <w:rPr>
          <w:color w:val="auto"/>
        </w:rPr>
        <w:t>FY 2018</w:t>
      </w:r>
      <w:r w:rsidRPr="00397E79">
        <w:rPr>
          <w:color w:val="auto"/>
        </w:rPr>
        <w:t xml:space="preserve"> President’s Budget</w:t>
      </w:r>
      <w:r w:rsidR="00BC5E73" w:rsidRPr="00397E79">
        <w:rPr>
          <w:color w:val="auto"/>
        </w:rPr>
        <w:t xml:space="preserve">, </w:t>
      </w:r>
      <w:r w:rsidR="00BC5E73" w:rsidRPr="00B47158">
        <w:rPr>
          <w:color w:val="auto"/>
        </w:rPr>
        <w:t xml:space="preserve">which provides additional detail about the </w:t>
      </w:r>
      <w:r w:rsidRPr="00B47158">
        <w:rPr>
          <w:color w:val="auto"/>
        </w:rPr>
        <w:t xml:space="preserve">following performance and modernization </w:t>
      </w:r>
      <w:r w:rsidRPr="00F43D41">
        <w:rPr>
          <w:color w:val="auto"/>
        </w:rPr>
        <w:t>efforts</w:t>
      </w:r>
      <w:r w:rsidR="002109F4" w:rsidRPr="00F43D41">
        <w:rPr>
          <w:color w:val="auto"/>
        </w:rPr>
        <w:t>, among others</w:t>
      </w:r>
      <w:r w:rsidR="00BC5E73" w:rsidRPr="00F43D41">
        <w:rPr>
          <w:color w:val="auto"/>
        </w:rPr>
        <w:t xml:space="preserve">: </w:t>
      </w:r>
      <w:r w:rsidR="00B76F13" w:rsidRPr="00F43D41">
        <w:rPr>
          <w:color w:val="auto"/>
        </w:rPr>
        <w:t xml:space="preserve"> </w:t>
      </w:r>
      <w:r w:rsidR="00BC5E73" w:rsidRPr="00F43D41">
        <w:rPr>
          <w:color w:val="auto"/>
        </w:rPr>
        <w:t xml:space="preserve">(a) quality, </w:t>
      </w:r>
      <w:r w:rsidR="00426826" w:rsidRPr="00F43D41">
        <w:rPr>
          <w:color w:val="auto"/>
        </w:rPr>
        <w:t>backlog</w:t>
      </w:r>
      <w:r w:rsidR="00BC5E73" w:rsidRPr="00F43D41">
        <w:rPr>
          <w:color w:val="auto"/>
        </w:rPr>
        <w:t xml:space="preserve">, and </w:t>
      </w:r>
      <w:r w:rsidR="00426826" w:rsidRPr="00F43D41">
        <w:rPr>
          <w:color w:val="auto"/>
        </w:rPr>
        <w:t>pendency</w:t>
      </w:r>
      <w:r w:rsidR="004278DB" w:rsidRPr="00F43D41">
        <w:rPr>
          <w:color w:val="auto"/>
        </w:rPr>
        <w:t xml:space="preserve"> for Patents and PTAB</w:t>
      </w:r>
      <w:r w:rsidR="00BC5E73" w:rsidRPr="00F43D41">
        <w:rPr>
          <w:color w:val="auto"/>
        </w:rPr>
        <w:t xml:space="preserve"> and (b) </w:t>
      </w:r>
      <w:r w:rsidR="00F43D41" w:rsidRPr="00F43D41">
        <w:t>invest</w:t>
      </w:r>
      <w:r w:rsidR="00F43D41">
        <w:t>ing</w:t>
      </w:r>
      <w:r w:rsidR="00F43D41" w:rsidRPr="00F43D41">
        <w:t xml:space="preserve"> in modernizing the USPTO IT systems and infrastructure</w:t>
      </w:r>
      <w:r w:rsidRPr="00F43D41">
        <w:rPr>
          <w:color w:val="auto"/>
        </w:rPr>
        <w:t>.</w:t>
      </w:r>
    </w:p>
    <w:p w14:paraId="52B993CC" w14:textId="77777777" w:rsidR="00BC5E73" w:rsidRPr="001650DF" w:rsidRDefault="00BC5E73">
      <w:pPr>
        <w:rPr>
          <w:color w:val="auto"/>
        </w:rPr>
      </w:pPr>
    </w:p>
    <w:p w14:paraId="0321C895" w14:textId="7DEA434E" w:rsidR="0045432D" w:rsidRPr="001650DF" w:rsidRDefault="004337C1">
      <w:pPr>
        <w:rPr>
          <w:color w:val="auto"/>
        </w:rPr>
      </w:pPr>
      <w:r w:rsidRPr="001650DF">
        <w:rPr>
          <w:color w:val="auto"/>
        </w:rPr>
        <w:t xml:space="preserve">(a) Quality, </w:t>
      </w:r>
      <w:r w:rsidR="00426826" w:rsidRPr="001650DF">
        <w:rPr>
          <w:color w:val="auto"/>
        </w:rPr>
        <w:t>Backlog</w:t>
      </w:r>
      <w:r w:rsidR="00730C67">
        <w:rPr>
          <w:color w:val="auto"/>
        </w:rPr>
        <w:t>,</w:t>
      </w:r>
      <w:r w:rsidR="00426826" w:rsidRPr="001650DF">
        <w:rPr>
          <w:color w:val="auto"/>
        </w:rPr>
        <w:t xml:space="preserve"> and Pendency</w:t>
      </w:r>
      <w:r w:rsidR="004D5A1B" w:rsidRPr="001650DF">
        <w:rPr>
          <w:color w:val="auto"/>
        </w:rPr>
        <w:t xml:space="preserve">. </w:t>
      </w:r>
      <w:r w:rsidR="009F108E" w:rsidRPr="001650DF">
        <w:rPr>
          <w:color w:val="auto"/>
        </w:rPr>
        <w:t xml:space="preserve"> </w:t>
      </w:r>
      <w:r w:rsidR="00C9066E" w:rsidRPr="001650DF">
        <w:rPr>
          <w:color w:val="auto"/>
        </w:rPr>
        <w:t xml:space="preserve">The Office developed the strategic goal of optimizing patent quality and timeliness in response to </w:t>
      </w:r>
      <w:r w:rsidR="004F1120" w:rsidRPr="001650DF">
        <w:rPr>
          <w:color w:val="auto"/>
        </w:rPr>
        <w:t xml:space="preserve">feedback from the </w:t>
      </w:r>
      <w:r w:rsidR="00C9066E" w:rsidRPr="001650DF">
        <w:rPr>
          <w:color w:val="auto"/>
        </w:rPr>
        <w:t xml:space="preserve">intellectual property community and in recognition that a sound, efficient, and effective intellectual property system is essential for technological innovation and for patent holders to reap the benefits of patent protection.  </w:t>
      </w:r>
      <w:r w:rsidR="00BA3277" w:rsidRPr="001650DF">
        <w:rPr>
          <w:color w:val="auto"/>
        </w:rPr>
        <w:t xml:space="preserve">In addition to timeliness of patent protection, the quality of application review is critical to the value of an issued patent.  </w:t>
      </w:r>
      <w:r w:rsidR="00B76F13" w:rsidRPr="001650DF">
        <w:rPr>
          <w:color w:val="auto"/>
        </w:rPr>
        <w:t>Issuance of quality</w:t>
      </w:r>
      <w:r w:rsidR="00BA3277" w:rsidRPr="001650DF">
        <w:rPr>
          <w:color w:val="auto"/>
        </w:rPr>
        <w:t xml:space="preserve"> patents provides certainty in the market and allows businesses and innovators to make informed and timely decisions on product and service development.  Under th</w:t>
      </w:r>
      <w:r w:rsidR="00AE133C">
        <w:rPr>
          <w:color w:val="auto"/>
        </w:rPr>
        <w:t xml:space="preserve">is final rule, </w:t>
      </w:r>
      <w:r w:rsidR="00BA3277" w:rsidRPr="001650DF">
        <w:rPr>
          <w:color w:val="auto"/>
        </w:rPr>
        <w:t>the Office will continue to improve patent quality through</w:t>
      </w:r>
      <w:r w:rsidR="00C7603C">
        <w:rPr>
          <w:color w:val="auto"/>
        </w:rPr>
        <w:t xml:space="preserve"> </w:t>
      </w:r>
      <w:r w:rsidR="00C7603C" w:rsidRPr="00631AB3">
        <w:rPr>
          <w:color w:val="auto"/>
        </w:rPr>
        <w:t xml:space="preserve">ongoing efforts related to </w:t>
      </w:r>
      <w:r w:rsidR="00BA3277" w:rsidRPr="00631AB3">
        <w:rPr>
          <w:color w:val="auto"/>
        </w:rPr>
        <w:t>the three quality pillars</w:t>
      </w:r>
      <w:r w:rsidR="00C7603C" w:rsidRPr="00631AB3">
        <w:rPr>
          <w:color w:val="auto"/>
        </w:rPr>
        <w:t xml:space="preserve">: </w:t>
      </w:r>
      <w:r w:rsidR="00546764">
        <w:rPr>
          <w:color w:val="auto"/>
        </w:rPr>
        <w:t xml:space="preserve"> </w:t>
      </w:r>
      <w:r w:rsidR="004D5787">
        <w:rPr>
          <w:color w:val="auto"/>
        </w:rPr>
        <w:t>(</w:t>
      </w:r>
      <w:r w:rsidR="00C7603C" w:rsidRPr="00631AB3">
        <w:t xml:space="preserve">1) excellence in work products; </w:t>
      </w:r>
      <w:r w:rsidR="004D5787">
        <w:t>(</w:t>
      </w:r>
      <w:r w:rsidR="00C7603C" w:rsidRPr="00631AB3">
        <w:t>2) excellence in</w:t>
      </w:r>
      <w:r w:rsidR="00C7603C" w:rsidRPr="00BE70D2">
        <w:t xml:space="preserve"> measuring patent quality; and </w:t>
      </w:r>
      <w:r w:rsidR="004D5787">
        <w:t>(</w:t>
      </w:r>
      <w:r w:rsidR="00C7603C" w:rsidRPr="00BE70D2">
        <w:t>3) excellence in customer service</w:t>
      </w:r>
      <w:r w:rsidR="00D1033B" w:rsidRPr="001650DF">
        <w:rPr>
          <w:color w:val="auto"/>
        </w:rPr>
        <w:t>.</w:t>
      </w:r>
    </w:p>
    <w:p w14:paraId="4D992753" w14:textId="77777777" w:rsidR="0002542E" w:rsidRPr="001650DF" w:rsidRDefault="0002542E">
      <w:pPr>
        <w:rPr>
          <w:color w:val="auto"/>
        </w:rPr>
      </w:pPr>
    </w:p>
    <w:p w14:paraId="0C7C27E1" w14:textId="696F7CF4" w:rsidR="00502E76" w:rsidRPr="001650DF" w:rsidRDefault="00FC2ED6">
      <w:pPr>
        <w:rPr>
          <w:color w:val="auto"/>
        </w:rPr>
      </w:pPr>
      <w:r w:rsidRPr="003125B0">
        <w:rPr>
          <w:color w:val="auto"/>
        </w:rPr>
        <w:t>In</w:t>
      </w:r>
      <w:r w:rsidR="004F1120" w:rsidRPr="003125B0">
        <w:rPr>
          <w:color w:val="auto"/>
        </w:rPr>
        <w:t xml:space="preserve"> addition to quality, the USPTO continues to focus on backlog and pendency reduction.  </w:t>
      </w:r>
      <w:r w:rsidR="0027408E">
        <w:rPr>
          <w:bdr w:val="none" w:sz="0" w:space="0" w:color="auto" w:frame="1"/>
          <w:lang w:val="en"/>
        </w:rPr>
        <w:t>First</w:t>
      </w:r>
      <w:r w:rsidR="0027408E">
        <w:t xml:space="preserve"> action and average total pendency in FY 2016 were 16.2 months and 25.3 months respectively compared to 21.9 months and 32.4 months in FY 2012.  </w:t>
      </w:r>
      <w:r w:rsidR="0027408E">
        <w:rPr>
          <w:color w:val="auto"/>
        </w:rPr>
        <w:t>T</w:t>
      </w:r>
      <w:r w:rsidR="00546AF3" w:rsidRPr="003125B0">
        <w:rPr>
          <w:color w:val="auto"/>
        </w:rPr>
        <w:t>he patent application backlog was reduced from</w:t>
      </w:r>
      <w:r w:rsidR="003125B0">
        <w:rPr>
          <w:color w:val="auto"/>
        </w:rPr>
        <w:t xml:space="preserve"> </w:t>
      </w:r>
      <w:r w:rsidR="0027408E">
        <w:rPr>
          <w:color w:val="auto"/>
        </w:rPr>
        <w:t xml:space="preserve">608,283 </w:t>
      </w:r>
      <w:r w:rsidR="00546AF3" w:rsidRPr="003125B0">
        <w:rPr>
          <w:color w:val="auto"/>
        </w:rPr>
        <w:t>in FY 201</w:t>
      </w:r>
      <w:r w:rsidR="0027408E">
        <w:rPr>
          <w:color w:val="auto"/>
        </w:rPr>
        <w:t>2</w:t>
      </w:r>
      <w:r w:rsidR="00546AF3" w:rsidRPr="003125B0">
        <w:rPr>
          <w:color w:val="auto"/>
        </w:rPr>
        <w:t xml:space="preserve"> to 5</w:t>
      </w:r>
      <w:r w:rsidR="003125B0">
        <w:rPr>
          <w:color w:val="auto"/>
        </w:rPr>
        <w:t>37</w:t>
      </w:r>
      <w:r w:rsidR="00546AF3" w:rsidRPr="003125B0">
        <w:rPr>
          <w:color w:val="auto"/>
        </w:rPr>
        <w:t>,</w:t>
      </w:r>
      <w:r w:rsidR="003125B0">
        <w:rPr>
          <w:color w:val="auto"/>
        </w:rPr>
        <w:t>655</w:t>
      </w:r>
      <w:r w:rsidR="00546AF3" w:rsidRPr="003125B0">
        <w:rPr>
          <w:color w:val="auto"/>
        </w:rPr>
        <w:t xml:space="preserve"> at the end of FY 201</w:t>
      </w:r>
      <w:r w:rsidR="003125B0">
        <w:rPr>
          <w:color w:val="auto"/>
        </w:rPr>
        <w:t>6</w:t>
      </w:r>
      <w:r w:rsidR="00546AF3" w:rsidRPr="003125B0">
        <w:rPr>
          <w:color w:val="auto"/>
        </w:rPr>
        <w:t>.</w:t>
      </w:r>
      <w:r w:rsidR="00945976" w:rsidRPr="003125B0">
        <w:rPr>
          <w:color w:val="auto"/>
        </w:rPr>
        <w:t xml:space="preserve">  </w:t>
      </w:r>
      <w:r w:rsidR="00502E76" w:rsidRPr="003125B0">
        <w:rPr>
          <w:color w:val="auto"/>
        </w:rPr>
        <w:t xml:space="preserve">This rulemaking </w:t>
      </w:r>
      <w:r w:rsidR="00C7603C">
        <w:rPr>
          <w:color w:val="auto"/>
        </w:rPr>
        <w:t>aims to</w:t>
      </w:r>
      <w:r w:rsidR="00C7603C" w:rsidRPr="003125B0">
        <w:rPr>
          <w:color w:val="auto"/>
        </w:rPr>
        <w:t xml:space="preserve"> </w:t>
      </w:r>
      <w:r w:rsidR="00522728" w:rsidRPr="003125B0">
        <w:rPr>
          <w:color w:val="auto"/>
        </w:rPr>
        <w:t xml:space="preserve">produce revenues adequate to </w:t>
      </w:r>
      <w:r w:rsidR="00502E76" w:rsidRPr="003125B0">
        <w:rPr>
          <w:color w:val="auto"/>
        </w:rPr>
        <w:t>continue</w:t>
      </w:r>
      <w:r w:rsidR="009429C5" w:rsidRPr="003125B0">
        <w:rPr>
          <w:color w:val="auto"/>
        </w:rPr>
        <w:t xml:space="preserve"> </w:t>
      </w:r>
      <w:r w:rsidR="00FA4507" w:rsidRPr="003125B0">
        <w:rPr>
          <w:color w:val="auto"/>
        </w:rPr>
        <w:t xml:space="preserve">the USPTO’s </w:t>
      </w:r>
      <w:r w:rsidR="009429C5" w:rsidRPr="003125B0">
        <w:rPr>
          <w:color w:val="auto"/>
        </w:rPr>
        <w:t>progress</w:t>
      </w:r>
      <w:r w:rsidR="00502E76" w:rsidRPr="003125B0">
        <w:rPr>
          <w:color w:val="auto"/>
        </w:rPr>
        <w:t xml:space="preserve"> </w:t>
      </w:r>
      <w:r w:rsidR="00522728" w:rsidRPr="003125B0">
        <w:rPr>
          <w:color w:val="auto"/>
        </w:rPr>
        <w:t>towards</w:t>
      </w:r>
      <w:r w:rsidR="00FA4507" w:rsidRPr="003125B0">
        <w:rPr>
          <w:color w:val="auto"/>
        </w:rPr>
        <w:t xml:space="preserve"> attaining its strategic goals for p</w:t>
      </w:r>
      <w:r w:rsidR="00426826" w:rsidRPr="003125B0">
        <w:rPr>
          <w:color w:val="auto"/>
        </w:rPr>
        <w:t xml:space="preserve">atent </w:t>
      </w:r>
      <w:r w:rsidR="00327092" w:rsidRPr="003125B0">
        <w:rPr>
          <w:color w:val="auto"/>
        </w:rPr>
        <w:t>backlog</w:t>
      </w:r>
      <w:r w:rsidR="00426826" w:rsidRPr="003125B0">
        <w:rPr>
          <w:color w:val="auto"/>
        </w:rPr>
        <w:t xml:space="preserve"> and pendency</w:t>
      </w:r>
      <w:r w:rsidR="00327092" w:rsidRPr="003125B0">
        <w:rPr>
          <w:color w:val="auto"/>
        </w:rPr>
        <w:t>.</w:t>
      </w:r>
      <w:r w:rsidR="003125B0">
        <w:rPr>
          <w:color w:val="auto"/>
        </w:rPr>
        <w:t xml:space="preserve">  </w:t>
      </w:r>
    </w:p>
    <w:p w14:paraId="23F6C25C" w14:textId="77777777" w:rsidR="00B66E4B" w:rsidRPr="001650DF" w:rsidRDefault="00B66E4B">
      <w:pPr>
        <w:rPr>
          <w:color w:val="auto"/>
        </w:rPr>
      </w:pPr>
    </w:p>
    <w:p w14:paraId="121292FF" w14:textId="501E934C" w:rsidR="00502E76" w:rsidRPr="002D2E8A" w:rsidRDefault="00522728">
      <w:pPr>
        <w:rPr>
          <w:color w:val="auto"/>
        </w:rPr>
      </w:pPr>
      <w:r w:rsidRPr="001650DF">
        <w:rPr>
          <w:color w:val="auto"/>
        </w:rPr>
        <w:t xml:space="preserve">Similarly, the PTAB </w:t>
      </w:r>
      <w:r w:rsidR="00332A55" w:rsidRPr="001650DF">
        <w:rPr>
          <w:color w:val="auto"/>
        </w:rPr>
        <w:t>manag</w:t>
      </w:r>
      <w:r w:rsidR="00BC5E73" w:rsidRPr="001650DF">
        <w:rPr>
          <w:color w:val="auto"/>
        </w:rPr>
        <w:t xml:space="preserve">es pendency and </w:t>
      </w:r>
      <w:r w:rsidR="00C37EEF" w:rsidRPr="001650DF">
        <w:rPr>
          <w:color w:val="auto"/>
        </w:rPr>
        <w:t>inventory</w:t>
      </w:r>
      <w:r w:rsidR="00BC5E73" w:rsidRPr="001650DF">
        <w:rPr>
          <w:color w:val="auto"/>
        </w:rPr>
        <w:t xml:space="preserve"> for </w:t>
      </w:r>
      <w:r w:rsidR="00332A55" w:rsidRPr="001650DF">
        <w:rPr>
          <w:color w:val="auto"/>
        </w:rPr>
        <w:t>appeals</w:t>
      </w:r>
      <w:r w:rsidRPr="001650DF">
        <w:rPr>
          <w:color w:val="auto"/>
        </w:rPr>
        <w:t xml:space="preserve">. </w:t>
      </w:r>
      <w:r w:rsidR="009F108E" w:rsidRPr="001650DF">
        <w:rPr>
          <w:color w:val="auto"/>
        </w:rPr>
        <w:t xml:space="preserve"> </w:t>
      </w:r>
      <w:r w:rsidR="00B24E73" w:rsidRPr="001650DF">
        <w:t xml:space="preserve">In the past few years, the Office has made great strides in reducing the backlog and pendency for </w:t>
      </w:r>
      <w:r w:rsidR="00B24E73" w:rsidRPr="001B2C22">
        <w:rPr>
          <w:u w:val="single"/>
        </w:rPr>
        <w:t>ex parte</w:t>
      </w:r>
      <w:r w:rsidR="00B24E73" w:rsidRPr="002D2E8A">
        <w:t xml:space="preserve"> appeals.  Appeal </w:t>
      </w:r>
      <w:r w:rsidR="00B24E73" w:rsidRPr="0002305D">
        <w:t>inventory reached over 27,000 (in 2012) and by the end of FY</w:t>
      </w:r>
      <w:r w:rsidR="00225621">
        <w:t> </w:t>
      </w:r>
      <w:r w:rsidR="00B24E73" w:rsidRPr="0002305D">
        <w:t xml:space="preserve">2016 </w:t>
      </w:r>
      <w:r w:rsidR="00225621">
        <w:t>was</w:t>
      </w:r>
      <w:r w:rsidR="00225621" w:rsidRPr="0002305D">
        <w:t xml:space="preserve"> </w:t>
      </w:r>
      <w:r w:rsidR="00B24E73" w:rsidRPr="0002305D">
        <w:t>about 17,000.  As of the end of fiscal year 201</w:t>
      </w:r>
      <w:r w:rsidR="00B24E73">
        <w:t>6</w:t>
      </w:r>
      <w:r w:rsidR="00B24E73" w:rsidRPr="0002305D">
        <w:t xml:space="preserve">, the average pendency for decided </w:t>
      </w:r>
      <w:r w:rsidR="00B24E73" w:rsidRPr="00C8719B">
        <w:rPr>
          <w:u w:val="single"/>
        </w:rPr>
        <w:t>ex parte</w:t>
      </w:r>
      <w:r w:rsidR="00B24E73" w:rsidRPr="0002305D">
        <w:t xml:space="preserve"> appeals was </w:t>
      </w:r>
      <w:r w:rsidR="00B24E73">
        <w:t>25.5</w:t>
      </w:r>
      <w:r w:rsidR="00B24E73" w:rsidRPr="0002305D">
        <w:t xml:space="preserve"> months</w:t>
      </w:r>
      <w:r w:rsidR="00B24E73">
        <w:t xml:space="preserve"> (as measured from appeal number assignment to decision date)</w:t>
      </w:r>
      <w:r w:rsidR="00B24E73" w:rsidRPr="0002305D">
        <w:t>.  The Office aspires to reach an appeals pendency goal of 12 months by the end of FY 2018 and to further</w:t>
      </w:r>
      <w:r w:rsidR="00B24E73" w:rsidRPr="001650DF">
        <w:t xml:space="preserve"> reduce the existing inventory.  </w:t>
      </w:r>
      <w:r w:rsidRPr="001650DF">
        <w:rPr>
          <w:color w:val="auto"/>
        </w:rPr>
        <w:t>Th</w:t>
      </w:r>
      <w:r w:rsidR="009544CF" w:rsidRPr="001650DF">
        <w:rPr>
          <w:color w:val="auto"/>
        </w:rPr>
        <w:t xml:space="preserve">is rulemaking </w:t>
      </w:r>
      <w:r w:rsidR="009D7766" w:rsidRPr="001650DF">
        <w:rPr>
          <w:color w:val="auto"/>
        </w:rPr>
        <w:t xml:space="preserve">will help </w:t>
      </w:r>
      <w:r w:rsidR="005874E2" w:rsidRPr="001650DF">
        <w:rPr>
          <w:color w:val="auto"/>
        </w:rPr>
        <w:t xml:space="preserve">the PTAB to </w:t>
      </w:r>
      <w:r w:rsidR="000540CC" w:rsidRPr="001650DF">
        <w:rPr>
          <w:color w:val="auto"/>
        </w:rPr>
        <w:t>maintain</w:t>
      </w:r>
      <w:r w:rsidR="005874E2" w:rsidRPr="001650DF">
        <w:rPr>
          <w:color w:val="auto"/>
        </w:rPr>
        <w:t xml:space="preserve"> the appropriate level of judicial</w:t>
      </w:r>
      <w:r w:rsidR="00127A02" w:rsidRPr="001650DF">
        <w:rPr>
          <w:color w:val="auto"/>
        </w:rPr>
        <w:t>,</w:t>
      </w:r>
      <w:r w:rsidR="005874E2" w:rsidRPr="001650DF">
        <w:rPr>
          <w:color w:val="auto"/>
        </w:rPr>
        <w:t xml:space="preserve"> legal</w:t>
      </w:r>
      <w:r w:rsidR="00730C67">
        <w:rPr>
          <w:color w:val="auto"/>
        </w:rPr>
        <w:t>,</w:t>
      </w:r>
      <w:r w:rsidR="005874E2" w:rsidRPr="001650DF">
        <w:rPr>
          <w:color w:val="auto"/>
        </w:rPr>
        <w:t xml:space="preserve"> </w:t>
      </w:r>
      <w:r w:rsidR="00127A02" w:rsidRPr="001650DF">
        <w:rPr>
          <w:color w:val="auto"/>
        </w:rPr>
        <w:t xml:space="preserve">and administrative </w:t>
      </w:r>
      <w:r w:rsidR="005874E2" w:rsidRPr="001650DF">
        <w:rPr>
          <w:color w:val="auto"/>
        </w:rPr>
        <w:t xml:space="preserve">staff </w:t>
      </w:r>
      <w:r w:rsidR="00D0464A" w:rsidRPr="001650DF">
        <w:rPr>
          <w:color w:val="auto"/>
        </w:rPr>
        <w:t xml:space="preserve">needed </w:t>
      </w:r>
      <w:r w:rsidR="00F61AE3" w:rsidRPr="001650DF">
        <w:rPr>
          <w:color w:val="auto"/>
        </w:rPr>
        <w:t>to provide high quality and tim</w:t>
      </w:r>
      <w:r w:rsidR="00327092" w:rsidRPr="001650DF">
        <w:rPr>
          <w:color w:val="auto"/>
        </w:rPr>
        <w:t>ely decisions</w:t>
      </w:r>
      <w:r w:rsidR="00046CFD" w:rsidRPr="001650DF">
        <w:rPr>
          <w:color w:val="auto"/>
        </w:rPr>
        <w:t xml:space="preserve"> </w:t>
      </w:r>
      <w:r w:rsidR="009429C5" w:rsidRPr="001650DF">
        <w:rPr>
          <w:color w:val="auto"/>
        </w:rPr>
        <w:t>for</w:t>
      </w:r>
      <w:r w:rsidR="00F61AE3" w:rsidRPr="001650DF">
        <w:rPr>
          <w:color w:val="auto"/>
        </w:rPr>
        <w:t xml:space="preserve"> reexamination appeals</w:t>
      </w:r>
      <w:r w:rsidR="009C20F4">
        <w:rPr>
          <w:color w:val="auto"/>
        </w:rPr>
        <w:t>;</w:t>
      </w:r>
      <w:r w:rsidR="00F61AE3" w:rsidRPr="001650DF">
        <w:rPr>
          <w:color w:val="auto"/>
        </w:rPr>
        <w:t xml:space="preserve"> and </w:t>
      </w:r>
      <w:r w:rsidR="00332A55" w:rsidRPr="00290D75">
        <w:rPr>
          <w:color w:val="auto"/>
          <w:u w:val="single"/>
        </w:rPr>
        <w:t>ex parte</w:t>
      </w:r>
      <w:r w:rsidR="00F61AE3" w:rsidRPr="002D2E8A">
        <w:rPr>
          <w:color w:val="auto"/>
        </w:rPr>
        <w:t xml:space="preserve"> appeals.</w:t>
      </w:r>
      <w:r w:rsidR="005C0158" w:rsidRPr="002D2E8A">
        <w:rPr>
          <w:color w:val="auto"/>
        </w:rPr>
        <w:t xml:space="preserve"> </w:t>
      </w:r>
    </w:p>
    <w:p w14:paraId="32B4A1EA" w14:textId="77777777" w:rsidR="0002542E" w:rsidRPr="001650DF" w:rsidRDefault="0002542E">
      <w:pPr>
        <w:rPr>
          <w:color w:val="auto"/>
        </w:rPr>
      </w:pPr>
    </w:p>
    <w:p w14:paraId="0E776FCD" w14:textId="2AB69E88" w:rsidR="00802712" w:rsidRPr="001650DF" w:rsidRDefault="004337C1" w:rsidP="00264B19">
      <w:pPr>
        <w:rPr>
          <w:color w:val="auto"/>
        </w:rPr>
      </w:pPr>
      <w:r w:rsidRPr="00F12A70">
        <w:rPr>
          <w:color w:val="auto"/>
        </w:rPr>
        <w:t xml:space="preserve">(b) </w:t>
      </w:r>
      <w:r w:rsidR="0002542E" w:rsidRPr="00F12A70">
        <w:rPr>
          <w:color w:val="auto"/>
        </w:rPr>
        <w:t>Information Technology</w:t>
      </w:r>
      <w:r w:rsidR="001C612F" w:rsidRPr="001650DF">
        <w:rPr>
          <w:color w:val="auto"/>
        </w:rPr>
        <w:t xml:space="preserve">. </w:t>
      </w:r>
      <w:r w:rsidR="00846369" w:rsidRPr="001650DF">
        <w:rPr>
          <w:color w:val="auto"/>
        </w:rPr>
        <w:t xml:space="preserve"> </w:t>
      </w:r>
      <w:r w:rsidR="0006339D" w:rsidRPr="001650DF">
        <w:rPr>
          <w:color w:val="auto"/>
        </w:rPr>
        <w:t>R</w:t>
      </w:r>
      <w:r w:rsidR="00502E76" w:rsidRPr="001650DF">
        <w:rPr>
          <w:color w:val="auto"/>
        </w:rPr>
        <w:t xml:space="preserve">evenue generated from </w:t>
      </w:r>
      <w:r w:rsidR="00FC2ED6" w:rsidRPr="001650DF">
        <w:rPr>
          <w:color w:val="auto"/>
        </w:rPr>
        <w:t>the</w:t>
      </w:r>
      <w:r w:rsidR="00502E76" w:rsidRPr="001650DF">
        <w:rPr>
          <w:color w:val="auto"/>
        </w:rPr>
        <w:t xml:space="preserve"> </w:t>
      </w:r>
      <w:r w:rsidR="00AE133C">
        <w:rPr>
          <w:color w:val="auto"/>
        </w:rPr>
        <w:t>final</w:t>
      </w:r>
      <w:r w:rsidR="00502E76" w:rsidRPr="001650DF">
        <w:rPr>
          <w:color w:val="auto"/>
        </w:rPr>
        <w:t xml:space="preserve"> fee structure will</w:t>
      </w:r>
      <w:r w:rsidR="008D2FE9" w:rsidRPr="001650DF">
        <w:rPr>
          <w:color w:val="auto"/>
        </w:rPr>
        <w:t xml:space="preserve"> </w:t>
      </w:r>
      <w:r w:rsidR="00FC2ED6" w:rsidRPr="001650DF">
        <w:rPr>
          <w:color w:val="auto"/>
        </w:rPr>
        <w:t>enable</w:t>
      </w:r>
      <w:r w:rsidR="00A3413E" w:rsidRPr="001650DF">
        <w:rPr>
          <w:color w:val="auto"/>
        </w:rPr>
        <w:t xml:space="preserve"> the USPTO </w:t>
      </w:r>
      <w:r w:rsidR="00A21D48" w:rsidRPr="001650DF">
        <w:rPr>
          <w:color w:val="auto"/>
        </w:rPr>
        <w:t xml:space="preserve">to continue </w:t>
      </w:r>
      <w:r w:rsidR="00F43D41">
        <w:rPr>
          <w:color w:val="auto"/>
        </w:rPr>
        <w:t>invest</w:t>
      </w:r>
      <w:r w:rsidR="004B317D">
        <w:rPr>
          <w:color w:val="auto"/>
        </w:rPr>
        <w:t>ing</w:t>
      </w:r>
      <w:r w:rsidR="00F43D41">
        <w:rPr>
          <w:color w:val="auto"/>
        </w:rPr>
        <w:t xml:space="preserve"> in modernizing the USPTO IT systems and infrastructure. </w:t>
      </w:r>
      <w:r w:rsidR="00A3413E" w:rsidRPr="001650DF">
        <w:rPr>
          <w:color w:val="auto"/>
        </w:rPr>
        <w:t xml:space="preserve"> </w:t>
      </w:r>
      <w:r w:rsidR="00F80840" w:rsidRPr="001650DF">
        <w:rPr>
          <w:color w:val="auto"/>
        </w:rPr>
        <w:t>Some</w:t>
      </w:r>
      <w:r w:rsidR="001460B9" w:rsidRPr="001650DF">
        <w:rPr>
          <w:color w:val="auto"/>
        </w:rPr>
        <w:t xml:space="preserve"> current systems remain obsolete and difficult to maintain, leaving the USPTO vulnerable to potential disruptions in patent operations.</w:t>
      </w:r>
      <w:r w:rsidR="00502E76" w:rsidRPr="001650DF">
        <w:rPr>
          <w:color w:val="auto"/>
        </w:rPr>
        <w:t xml:space="preserve"> </w:t>
      </w:r>
      <w:r w:rsidR="005114F8">
        <w:rPr>
          <w:color w:val="auto"/>
        </w:rPr>
        <w:t xml:space="preserve"> </w:t>
      </w:r>
      <w:r w:rsidR="00F80840" w:rsidRPr="001650DF">
        <w:rPr>
          <w:color w:val="auto"/>
        </w:rPr>
        <w:t>However</w:t>
      </w:r>
      <w:r w:rsidR="008D2FE9" w:rsidRPr="001650DF">
        <w:rPr>
          <w:color w:val="auto"/>
        </w:rPr>
        <w:t xml:space="preserve">, the </w:t>
      </w:r>
      <w:r w:rsidR="00F80840" w:rsidRPr="001650DF">
        <w:rPr>
          <w:color w:val="auto"/>
        </w:rPr>
        <w:t>Office’s efforts on PE2E</w:t>
      </w:r>
      <w:r w:rsidR="00FC2ED6" w:rsidRPr="001650DF">
        <w:rPr>
          <w:color w:val="auto"/>
        </w:rPr>
        <w:t xml:space="preserve">, the large-scale patent IT improvement </w:t>
      </w:r>
      <w:r w:rsidR="00A34B5B">
        <w:rPr>
          <w:color w:val="auto"/>
        </w:rPr>
        <w:t xml:space="preserve">and modernization </w:t>
      </w:r>
      <w:r w:rsidR="00FC2ED6" w:rsidRPr="001650DF">
        <w:rPr>
          <w:color w:val="auto"/>
        </w:rPr>
        <w:t>program,</w:t>
      </w:r>
      <w:r w:rsidR="00F80840" w:rsidRPr="001650DF">
        <w:rPr>
          <w:color w:val="auto"/>
        </w:rPr>
        <w:t xml:space="preserve"> have already delivered value to examiners and customers alike.</w:t>
      </w:r>
      <w:r w:rsidR="00A34B5B">
        <w:rPr>
          <w:color w:val="auto"/>
        </w:rPr>
        <w:t xml:space="preserve"> </w:t>
      </w:r>
      <w:r w:rsidR="00F80840" w:rsidRPr="001650DF">
        <w:rPr>
          <w:color w:val="auto"/>
        </w:rPr>
        <w:t xml:space="preserve"> </w:t>
      </w:r>
      <w:r w:rsidR="00C7603C">
        <w:rPr>
          <w:color w:val="auto"/>
        </w:rPr>
        <w:t>To date, the Docket &amp; Application Viewer (DAV), a case management tool for examiners</w:t>
      </w:r>
      <w:r w:rsidR="00225621">
        <w:rPr>
          <w:color w:val="auto"/>
        </w:rPr>
        <w:t>,</w:t>
      </w:r>
      <w:r w:rsidR="00C7603C">
        <w:rPr>
          <w:color w:val="auto"/>
        </w:rPr>
        <w:t xml:space="preserve"> </w:t>
      </w:r>
      <w:r w:rsidR="009A7EBF">
        <w:rPr>
          <w:color w:val="auto"/>
        </w:rPr>
        <w:t xml:space="preserve">was </w:t>
      </w:r>
      <w:r w:rsidR="00C7603C">
        <w:rPr>
          <w:color w:val="auto"/>
        </w:rPr>
        <w:t>first released in March 2015.</w:t>
      </w:r>
      <w:r w:rsidR="00861B11">
        <w:rPr>
          <w:color w:val="auto"/>
        </w:rPr>
        <w:t xml:space="preserve"> </w:t>
      </w:r>
      <w:r w:rsidR="00C7603C">
        <w:rPr>
          <w:color w:val="auto"/>
        </w:rPr>
        <w:t xml:space="preserve"> </w:t>
      </w:r>
      <w:r w:rsidR="00BF2A9C" w:rsidRPr="00D33105">
        <w:rPr>
          <w:color w:val="auto"/>
        </w:rPr>
        <w:t>By the end of FY 2016, 100 percent of patent examiners were using DAV.  The eDAN legacy system was retired in December 2016, as its full functionality was replaced by DAV.</w:t>
      </w:r>
      <w:r w:rsidR="00BF2A9C">
        <w:rPr>
          <w:color w:val="auto"/>
        </w:rPr>
        <w:t xml:space="preserve">  </w:t>
      </w:r>
      <w:r w:rsidR="00C7603C">
        <w:rPr>
          <w:color w:val="auto"/>
        </w:rPr>
        <w:t>Other PE2E releases include pilots for Official Correspondence (replaces Office Action Correspondence System (OACS))</w:t>
      </w:r>
      <w:r w:rsidR="00E10984">
        <w:rPr>
          <w:color w:val="auto"/>
        </w:rPr>
        <w:t>, an authoring and workflow solution that offers DAV integration,</w:t>
      </w:r>
      <w:r w:rsidR="00C7603C">
        <w:rPr>
          <w:color w:val="auto"/>
        </w:rPr>
        <w:t xml:space="preserve"> and Examiner Search (replaces </w:t>
      </w:r>
      <w:r w:rsidR="00E10984" w:rsidRPr="00E10984">
        <w:rPr>
          <w:color w:val="auto"/>
        </w:rPr>
        <w:t xml:space="preserve">Examiner's Automated Search Tool </w:t>
      </w:r>
      <w:r w:rsidR="00E10984">
        <w:rPr>
          <w:color w:val="auto"/>
        </w:rPr>
        <w:t>(</w:t>
      </w:r>
      <w:r w:rsidR="00C7603C">
        <w:rPr>
          <w:color w:val="auto"/>
        </w:rPr>
        <w:t>EAST</w:t>
      </w:r>
      <w:r w:rsidR="00E10984">
        <w:rPr>
          <w:color w:val="auto"/>
        </w:rPr>
        <w:t>)</w:t>
      </w:r>
      <w:r w:rsidR="00C7603C">
        <w:rPr>
          <w:color w:val="auto"/>
        </w:rPr>
        <w:t>)</w:t>
      </w:r>
      <w:r w:rsidR="00E10984">
        <w:rPr>
          <w:color w:val="auto"/>
        </w:rPr>
        <w:t>, which supports modern,</w:t>
      </w:r>
      <w:r w:rsidR="00C7603C">
        <w:rPr>
          <w:color w:val="auto"/>
        </w:rPr>
        <w:t xml:space="preserve"> </w:t>
      </w:r>
      <w:r w:rsidR="00E10984">
        <w:rPr>
          <w:color w:val="auto"/>
        </w:rPr>
        <w:t>scalable enterprise searches; both represent significant advances in how the Office manages workload and delivers results to customers.</w:t>
      </w:r>
      <w:r w:rsidR="00A34B5B">
        <w:rPr>
          <w:color w:val="auto"/>
        </w:rPr>
        <w:t xml:space="preserve"> </w:t>
      </w:r>
      <w:r w:rsidR="00E10984">
        <w:rPr>
          <w:color w:val="auto"/>
        </w:rPr>
        <w:t xml:space="preserve"> </w:t>
      </w:r>
      <w:r w:rsidR="00BA6BA8" w:rsidRPr="00BE70D2">
        <w:rPr>
          <w:color w:val="auto"/>
        </w:rPr>
        <w:t>PE2E relies on flexible, scalable, modern technology that is optimized to eliminate repetitive tasks and support analytics and automated processing.</w:t>
      </w:r>
      <w:r w:rsidR="00F80840" w:rsidRPr="00BE70D2">
        <w:rPr>
          <w:color w:val="auto"/>
        </w:rPr>
        <w:t xml:space="preserve"> </w:t>
      </w:r>
      <w:r w:rsidR="009F108E" w:rsidRPr="00BE70D2">
        <w:rPr>
          <w:color w:val="auto"/>
        </w:rPr>
        <w:t xml:space="preserve"> </w:t>
      </w:r>
      <w:r w:rsidR="00264B19" w:rsidRPr="00264B19">
        <w:rPr>
          <w:color w:val="auto"/>
        </w:rPr>
        <w:t xml:space="preserve">In April 2016, the USPTO released Financial Manager, its new online fee payment management tool. </w:t>
      </w:r>
      <w:r w:rsidR="00A34B5B">
        <w:rPr>
          <w:color w:val="auto"/>
        </w:rPr>
        <w:t xml:space="preserve"> </w:t>
      </w:r>
      <w:r w:rsidR="00264B19" w:rsidRPr="00264B19">
        <w:rPr>
          <w:color w:val="auto"/>
        </w:rPr>
        <w:t>Financial Manager allows USPTO customers to store and manage</w:t>
      </w:r>
      <w:r w:rsidR="00264B19">
        <w:rPr>
          <w:color w:val="auto"/>
        </w:rPr>
        <w:t xml:space="preserve"> </w:t>
      </w:r>
      <w:r w:rsidR="00264B19" w:rsidRPr="00264B19">
        <w:rPr>
          <w:color w:val="auto"/>
        </w:rPr>
        <w:t>payment methods online and generate custom transaction reports at any time.</w:t>
      </w:r>
      <w:r w:rsidR="00A34B5B">
        <w:rPr>
          <w:color w:val="auto"/>
        </w:rPr>
        <w:t xml:space="preserve"> </w:t>
      </w:r>
      <w:r w:rsidR="00264B19" w:rsidRPr="00264B19">
        <w:rPr>
          <w:color w:val="auto"/>
        </w:rPr>
        <w:t xml:space="preserve"> </w:t>
      </w:r>
      <w:r w:rsidR="00802712" w:rsidRPr="001650DF">
        <w:rPr>
          <w:color w:val="auto"/>
        </w:rPr>
        <w:t xml:space="preserve">Modern IT tools benefit both USPTO employees and stakeholders </w:t>
      </w:r>
      <w:r w:rsidR="00FC2ED6" w:rsidRPr="001650DF">
        <w:rPr>
          <w:color w:val="auto"/>
        </w:rPr>
        <w:t>by facilitating the effective administration of the patent system through effective application processing, be</w:t>
      </w:r>
      <w:r w:rsidR="00802712" w:rsidRPr="001650DF">
        <w:rPr>
          <w:color w:val="auto"/>
        </w:rPr>
        <w:t xml:space="preserve">tter examination quality, and </w:t>
      </w:r>
      <w:r w:rsidR="00FC2ED6" w:rsidRPr="001650DF">
        <w:rPr>
          <w:color w:val="auto"/>
        </w:rPr>
        <w:t xml:space="preserve">the ability to provide greater </w:t>
      </w:r>
      <w:r w:rsidR="00802712" w:rsidRPr="001650DF">
        <w:rPr>
          <w:color w:val="auto"/>
        </w:rPr>
        <w:t xml:space="preserve">services </w:t>
      </w:r>
      <w:r w:rsidR="00FC2ED6" w:rsidRPr="001650DF">
        <w:rPr>
          <w:color w:val="auto"/>
        </w:rPr>
        <w:t>via</w:t>
      </w:r>
      <w:r w:rsidR="00802712" w:rsidRPr="001650DF">
        <w:rPr>
          <w:color w:val="auto"/>
        </w:rPr>
        <w:t xml:space="preserve"> a nationwide workforce.  </w:t>
      </w:r>
    </w:p>
    <w:p w14:paraId="02A300BB" w14:textId="77777777" w:rsidR="00384D7C" w:rsidRPr="001650DF" w:rsidRDefault="00384D7C">
      <w:pPr>
        <w:rPr>
          <w:color w:val="auto"/>
        </w:rPr>
      </w:pPr>
    </w:p>
    <w:p w14:paraId="5A35A765" w14:textId="57A48A8E" w:rsidR="00601C79" w:rsidRPr="001650DF" w:rsidRDefault="00C9066E">
      <w:pPr>
        <w:rPr>
          <w:color w:val="auto"/>
        </w:rPr>
      </w:pPr>
      <w:r w:rsidRPr="006871D5">
        <w:rPr>
          <w:b/>
          <w:color w:val="auto"/>
        </w:rPr>
        <w:t>(</w:t>
      </w:r>
      <w:r w:rsidR="004D5A1B" w:rsidRPr="006871D5">
        <w:rPr>
          <w:b/>
          <w:color w:val="auto"/>
        </w:rPr>
        <w:t>3</w:t>
      </w:r>
      <w:r w:rsidRPr="006871D5">
        <w:rPr>
          <w:b/>
          <w:color w:val="auto"/>
        </w:rPr>
        <w:t xml:space="preserve">) </w:t>
      </w:r>
      <w:r w:rsidR="005200C1" w:rsidRPr="006871D5">
        <w:rPr>
          <w:b/>
          <w:color w:val="auto"/>
        </w:rPr>
        <w:t>Sustainable</w:t>
      </w:r>
      <w:r w:rsidR="005200C1" w:rsidRPr="001650DF">
        <w:rPr>
          <w:b/>
          <w:color w:val="auto"/>
        </w:rPr>
        <w:t xml:space="preserve"> Funding</w:t>
      </w:r>
      <w:r w:rsidR="001C612F" w:rsidRPr="001650DF">
        <w:rPr>
          <w:b/>
          <w:color w:val="auto"/>
        </w:rPr>
        <w:t>.</w:t>
      </w:r>
      <w:r w:rsidR="001C612F" w:rsidRPr="001650DF">
        <w:rPr>
          <w:color w:val="auto"/>
        </w:rPr>
        <w:t xml:space="preserve"> </w:t>
      </w:r>
      <w:r w:rsidR="00802712" w:rsidRPr="001650DF">
        <w:rPr>
          <w:color w:val="auto"/>
        </w:rPr>
        <w:t xml:space="preserve"> </w:t>
      </w:r>
      <w:r w:rsidR="004337C1" w:rsidRPr="001650DF">
        <w:rPr>
          <w:color w:val="auto"/>
        </w:rPr>
        <w:t xml:space="preserve">A major component of sustainable funding is the creation </w:t>
      </w:r>
      <w:r w:rsidR="004073B8">
        <w:rPr>
          <w:color w:val="auto"/>
        </w:rPr>
        <w:t xml:space="preserve">and maintenance </w:t>
      </w:r>
      <w:r w:rsidR="004337C1" w:rsidRPr="001650DF">
        <w:rPr>
          <w:color w:val="auto"/>
        </w:rPr>
        <w:t xml:space="preserve">of a </w:t>
      </w:r>
      <w:r w:rsidR="00802712" w:rsidRPr="001650DF">
        <w:rPr>
          <w:color w:val="auto"/>
        </w:rPr>
        <w:t xml:space="preserve">viable patent operating reserve that allows for effective management of the U.S. patent system and responsiveness to changes in the economy, unanticipated production workload, and revenue changes.  </w:t>
      </w:r>
      <w:r w:rsidR="00601C79" w:rsidRPr="001650DF">
        <w:rPr>
          <w:color w:val="auto"/>
        </w:rPr>
        <w:t>As a fee-funded agency, spending levels and revenue streams create volatility in patent operations and threaten the Office’s ability to meet its designated performance levels (e.g., quality, backlog</w:t>
      </w:r>
      <w:r w:rsidR="0091119C">
        <w:rPr>
          <w:color w:val="auto"/>
        </w:rPr>
        <w:t>,</w:t>
      </w:r>
      <w:r w:rsidR="00426826" w:rsidRPr="001650DF">
        <w:rPr>
          <w:color w:val="auto"/>
        </w:rPr>
        <w:t xml:space="preserve"> and pendency</w:t>
      </w:r>
      <w:r w:rsidR="004B0388">
        <w:rPr>
          <w:color w:val="auto"/>
        </w:rPr>
        <w:t xml:space="preserve"> for Patents and PTAB</w:t>
      </w:r>
      <w:r w:rsidR="00601C79" w:rsidRPr="001650DF">
        <w:rPr>
          <w:color w:val="auto"/>
        </w:rPr>
        <w:t>).</w:t>
      </w:r>
    </w:p>
    <w:p w14:paraId="281286CE" w14:textId="772A7EB1" w:rsidR="00601C79" w:rsidRPr="001650DF" w:rsidRDefault="00601C79">
      <w:pPr>
        <w:rPr>
          <w:color w:val="auto"/>
        </w:rPr>
      </w:pPr>
    </w:p>
    <w:p w14:paraId="6650EC61" w14:textId="1F272BEF" w:rsidR="00601C79" w:rsidRPr="001650DF" w:rsidRDefault="00601C79">
      <w:pPr>
        <w:rPr>
          <w:color w:val="auto"/>
        </w:rPr>
      </w:pPr>
      <w:r w:rsidRPr="00FF75BE">
        <w:rPr>
          <w:color w:val="auto"/>
        </w:rPr>
        <w:t>The USPTO’s annual</w:t>
      </w:r>
      <w:r w:rsidRPr="001650DF">
        <w:rPr>
          <w:color w:val="auto"/>
        </w:rPr>
        <w:t xml:space="preserve"> budget delineates prospective spending levels (aggregate cost) to execute core mission activities and strategic initiatives.  </w:t>
      </w:r>
      <w:r w:rsidRPr="006871D5">
        <w:rPr>
          <w:color w:val="auto"/>
        </w:rPr>
        <w:t>In the FY 201</w:t>
      </w:r>
      <w:r w:rsidR="006871D5" w:rsidRPr="006871D5">
        <w:rPr>
          <w:color w:val="auto"/>
        </w:rPr>
        <w:t>8</w:t>
      </w:r>
      <w:r w:rsidRPr="006871D5">
        <w:rPr>
          <w:color w:val="auto"/>
        </w:rPr>
        <w:t xml:space="preserve"> President’s Budget, the USPTO estimated that </w:t>
      </w:r>
      <w:r w:rsidRPr="003B4791">
        <w:rPr>
          <w:color w:val="auto"/>
        </w:rPr>
        <w:t xml:space="preserve">its aggregate patent operating cost for FY 2017, including administrative costs, would </w:t>
      </w:r>
      <w:r w:rsidRPr="00164EA9">
        <w:rPr>
          <w:color w:val="auto"/>
        </w:rPr>
        <w:t>be $</w:t>
      </w:r>
      <w:r w:rsidR="00F417B5" w:rsidRPr="00164EA9">
        <w:rPr>
          <w:color w:val="auto"/>
        </w:rPr>
        <w:t>2.</w:t>
      </w:r>
      <w:r w:rsidR="00A84250">
        <w:rPr>
          <w:color w:val="auto"/>
        </w:rPr>
        <w:t>986</w:t>
      </w:r>
      <w:r w:rsidRPr="00164EA9">
        <w:rPr>
          <w:color w:val="auto"/>
        </w:rPr>
        <w:t xml:space="preserve"> billion.</w:t>
      </w:r>
      <w:r w:rsidRPr="006871D5">
        <w:rPr>
          <w:color w:val="auto"/>
        </w:rPr>
        <w:t xml:space="preserve">  </w:t>
      </w:r>
      <w:r w:rsidR="002109F4" w:rsidRPr="006871D5">
        <w:rPr>
          <w:color w:val="auto"/>
        </w:rPr>
        <w:t>After evaluating</w:t>
      </w:r>
      <w:r w:rsidRPr="006871D5">
        <w:rPr>
          <w:color w:val="auto"/>
        </w:rPr>
        <w:t xml:space="preserve"> relevant risk factors, the Office determined that a minimum balance </w:t>
      </w:r>
      <w:r w:rsidRPr="003B4791">
        <w:rPr>
          <w:color w:val="auto"/>
        </w:rPr>
        <w:t>of $300</w:t>
      </w:r>
      <w:r w:rsidR="00BE2EC0" w:rsidRPr="003B4791">
        <w:rPr>
          <w:color w:val="auto"/>
        </w:rPr>
        <w:t xml:space="preserve"> million</w:t>
      </w:r>
      <w:r w:rsidRPr="006871D5">
        <w:rPr>
          <w:color w:val="auto"/>
        </w:rPr>
        <w:t xml:space="preserve"> in the operating reserve was adequate for FY 201</w:t>
      </w:r>
      <w:r w:rsidR="006871D5">
        <w:rPr>
          <w:color w:val="auto"/>
        </w:rPr>
        <w:t>7</w:t>
      </w:r>
      <w:r w:rsidRPr="006871D5">
        <w:rPr>
          <w:color w:val="auto"/>
        </w:rPr>
        <w:t xml:space="preserve"> and FY 201</w:t>
      </w:r>
      <w:r w:rsidR="006871D5">
        <w:rPr>
          <w:color w:val="auto"/>
        </w:rPr>
        <w:t>8</w:t>
      </w:r>
      <w:r w:rsidR="002109F4" w:rsidRPr="006871D5">
        <w:rPr>
          <w:color w:val="auto"/>
        </w:rPr>
        <w:t xml:space="preserve">, </w:t>
      </w:r>
      <w:r w:rsidR="00127A02" w:rsidRPr="006871D5">
        <w:rPr>
          <w:color w:val="auto"/>
        </w:rPr>
        <w:t xml:space="preserve">which </w:t>
      </w:r>
      <w:r w:rsidR="002109F4" w:rsidRPr="006871D5">
        <w:rPr>
          <w:color w:val="auto"/>
        </w:rPr>
        <w:t>is below the optimal balance of three months operating expenses, or about $</w:t>
      </w:r>
      <w:r w:rsidR="00164EA9" w:rsidRPr="00164EA9">
        <w:rPr>
          <w:color w:val="auto"/>
        </w:rPr>
        <w:t>74</w:t>
      </w:r>
      <w:r w:rsidR="00A84250">
        <w:rPr>
          <w:color w:val="auto"/>
        </w:rPr>
        <w:t>6</w:t>
      </w:r>
      <w:r w:rsidR="00164EA9" w:rsidRPr="00164EA9">
        <w:rPr>
          <w:color w:val="auto"/>
        </w:rPr>
        <w:t xml:space="preserve"> </w:t>
      </w:r>
      <w:r w:rsidR="002109F4" w:rsidRPr="00164EA9">
        <w:rPr>
          <w:color w:val="auto"/>
        </w:rPr>
        <w:t>million</w:t>
      </w:r>
      <w:r w:rsidR="00164EA9" w:rsidRPr="00164EA9">
        <w:rPr>
          <w:color w:val="auto"/>
        </w:rPr>
        <w:t xml:space="preserve"> in</w:t>
      </w:r>
      <w:r w:rsidR="00164EA9">
        <w:rPr>
          <w:color w:val="auto"/>
        </w:rPr>
        <w:t xml:space="preserve"> FY 2017</w:t>
      </w:r>
      <w:r w:rsidR="002109F4" w:rsidRPr="006871D5">
        <w:rPr>
          <w:color w:val="auto"/>
        </w:rPr>
        <w:t>.</w:t>
      </w:r>
      <w:r w:rsidRPr="006871D5">
        <w:rPr>
          <w:color w:val="auto"/>
        </w:rPr>
        <w:t xml:space="preserve">  Based on the </w:t>
      </w:r>
      <w:r w:rsidR="006871D5">
        <w:rPr>
          <w:color w:val="auto"/>
        </w:rPr>
        <w:t xml:space="preserve">latest estimates as shown in the </w:t>
      </w:r>
      <w:r w:rsidRPr="006871D5">
        <w:rPr>
          <w:color w:val="auto"/>
        </w:rPr>
        <w:t>FY 201</w:t>
      </w:r>
      <w:r w:rsidR="006871D5">
        <w:rPr>
          <w:color w:val="auto"/>
        </w:rPr>
        <w:t>8</w:t>
      </w:r>
      <w:r w:rsidRPr="006871D5">
        <w:rPr>
          <w:color w:val="auto"/>
        </w:rPr>
        <w:t xml:space="preserve"> President’s Budget, the spending requirement would </w:t>
      </w:r>
      <w:r w:rsidR="00525713">
        <w:rPr>
          <w:color w:val="auto"/>
        </w:rPr>
        <w:t>exceed</w:t>
      </w:r>
      <w:r w:rsidRPr="006871D5">
        <w:rPr>
          <w:color w:val="auto"/>
        </w:rPr>
        <w:t xml:space="preserve"> projected fee collections</w:t>
      </w:r>
      <w:r w:rsidR="00656DF1" w:rsidRPr="006871D5">
        <w:rPr>
          <w:color w:val="auto"/>
        </w:rPr>
        <w:t xml:space="preserve"> and other income</w:t>
      </w:r>
      <w:r w:rsidRPr="006871D5">
        <w:rPr>
          <w:color w:val="auto"/>
        </w:rPr>
        <w:t xml:space="preserve"> of </w:t>
      </w:r>
      <w:r w:rsidRPr="003B4791">
        <w:rPr>
          <w:color w:val="auto"/>
        </w:rPr>
        <w:t>$</w:t>
      </w:r>
      <w:r w:rsidR="00525713" w:rsidRPr="003B4791">
        <w:rPr>
          <w:color w:val="auto"/>
        </w:rPr>
        <w:t>2.8</w:t>
      </w:r>
      <w:r w:rsidR="00F417B5" w:rsidRPr="003B4791">
        <w:rPr>
          <w:color w:val="auto"/>
        </w:rPr>
        <w:t>76</w:t>
      </w:r>
      <w:r w:rsidRPr="003B4791">
        <w:rPr>
          <w:color w:val="auto"/>
        </w:rPr>
        <w:t xml:space="preserve"> billion and </w:t>
      </w:r>
      <w:r w:rsidR="00525713" w:rsidRPr="003B4791">
        <w:rPr>
          <w:color w:val="auto"/>
        </w:rPr>
        <w:t>draw</w:t>
      </w:r>
      <w:r w:rsidRPr="003B4791">
        <w:rPr>
          <w:color w:val="auto"/>
        </w:rPr>
        <w:t xml:space="preserve"> $</w:t>
      </w:r>
      <w:r w:rsidR="00525713" w:rsidRPr="003B4791">
        <w:rPr>
          <w:color w:val="auto"/>
        </w:rPr>
        <w:t>11</w:t>
      </w:r>
      <w:r w:rsidR="00A84250">
        <w:rPr>
          <w:color w:val="auto"/>
        </w:rPr>
        <w:t>0</w:t>
      </w:r>
      <w:r w:rsidR="00525713" w:rsidRPr="003B4791">
        <w:rPr>
          <w:color w:val="auto"/>
        </w:rPr>
        <w:t xml:space="preserve"> </w:t>
      </w:r>
      <w:r w:rsidRPr="003B4791">
        <w:rPr>
          <w:color w:val="auto"/>
        </w:rPr>
        <w:t>million</w:t>
      </w:r>
      <w:r w:rsidRPr="006871D5">
        <w:rPr>
          <w:color w:val="auto"/>
        </w:rPr>
        <w:t xml:space="preserve"> </w:t>
      </w:r>
      <w:r w:rsidR="00525713">
        <w:rPr>
          <w:color w:val="auto"/>
        </w:rPr>
        <w:t>from</w:t>
      </w:r>
      <w:r w:rsidR="00525713" w:rsidRPr="006871D5">
        <w:rPr>
          <w:color w:val="auto"/>
        </w:rPr>
        <w:t xml:space="preserve"> </w:t>
      </w:r>
      <w:r w:rsidRPr="006871D5">
        <w:rPr>
          <w:color w:val="auto"/>
        </w:rPr>
        <w:t xml:space="preserve">the patent operating reserve, </w:t>
      </w:r>
      <w:r w:rsidRPr="003B4791">
        <w:rPr>
          <w:color w:val="auto"/>
        </w:rPr>
        <w:t>leaving a $</w:t>
      </w:r>
      <w:r w:rsidR="00A84250" w:rsidRPr="003B4791">
        <w:rPr>
          <w:color w:val="auto"/>
        </w:rPr>
        <w:t>2</w:t>
      </w:r>
      <w:r w:rsidR="00A84250">
        <w:rPr>
          <w:color w:val="auto"/>
        </w:rPr>
        <w:t>45</w:t>
      </w:r>
      <w:r w:rsidR="00A84250" w:rsidRPr="003B4791">
        <w:rPr>
          <w:color w:val="auto"/>
        </w:rPr>
        <w:t xml:space="preserve"> </w:t>
      </w:r>
      <w:r w:rsidRPr="003B4791">
        <w:rPr>
          <w:color w:val="auto"/>
        </w:rPr>
        <w:t>million</w:t>
      </w:r>
      <w:r w:rsidRPr="006871D5">
        <w:rPr>
          <w:color w:val="auto"/>
        </w:rPr>
        <w:t xml:space="preserve"> balance in the patent operating reserve, </w:t>
      </w:r>
      <w:r w:rsidRPr="003B4791">
        <w:rPr>
          <w:color w:val="auto"/>
        </w:rPr>
        <w:t>or $</w:t>
      </w:r>
      <w:r w:rsidR="00A84250">
        <w:rPr>
          <w:color w:val="auto"/>
        </w:rPr>
        <w:t>55</w:t>
      </w:r>
      <w:r w:rsidR="00A84250" w:rsidRPr="003B4791">
        <w:rPr>
          <w:color w:val="auto"/>
        </w:rPr>
        <w:t xml:space="preserve"> </w:t>
      </w:r>
      <w:r w:rsidRPr="003B4791">
        <w:rPr>
          <w:color w:val="auto"/>
        </w:rPr>
        <w:t>million</w:t>
      </w:r>
      <w:r w:rsidRPr="006871D5">
        <w:rPr>
          <w:color w:val="auto"/>
        </w:rPr>
        <w:t xml:space="preserve"> </w:t>
      </w:r>
      <w:r w:rsidR="00525713">
        <w:rPr>
          <w:color w:val="auto"/>
        </w:rPr>
        <w:t>less</w:t>
      </w:r>
      <w:r w:rsidR="00525713" w:rsidRPr="006871D5">
        <w:rPr>
          <w:color w:val="auto"/>
        </w:rPr>
        <w:t xml:space="preserve"> </w:t>
      </w:r>
      <w:r w:rsidRPr="006871D5">
        <w:rPr>
          <w:color w:val="auto"/>
        </w:rPr>
        <w:t>than the desired minimum of $300 milli</w:t>
      </w:r>
      <w:r w:rsidR="002109F4" w:rsidRPr="006871D5">
        <w:rPr>
          <w:color w:val="auto"/>
        </w:rPr>
        <w:t xml:space="preserve">on.  </w:t>
      </w:r>
      <w:r w:rsidR="000A4492">
        <w:rPr>
          <w:color w:val="auto"/>
        </w:rPr>
        <w:t>This is partially due to the fact that these fee adjustments will only be in place for the last month of FY 2017.  In FY 2018, when the fee adjustments will be fully implemented, the operating reserve is projected to rise above the desired minimum, with an end-of-year balance of $3</w:t>
      </w:r>
      <w:r w:rsidR="00A84250">
        <w:rPr>
          <w:color w:val="auto"/>
        </w:rPr>
        <w:t>43</w:t>
      </w:r>
      <w:r w:rsidR="000A4492">
        <w:rPr>
          <w:color w:val="auto"/>
        </w:rPr>
        <w:t xml:space="preserve"> million.</w:t>
      </w:r>
      <w:r w:rsidR="00023CBD" w:rsidRPr="006871D5">
        <w:rPr>
          <w:color w:val="auto"/>
        </w:rPr>
        <w:t xml:space="preserve"> </w:t>
      </w:r>
      <w:r w:rsidR="009F108E" w:rsidRPr="006871D5">
        <w:rPr>
          <w:color w:val="auto"/>
        </w:rPr>
        <w:t xml:space="preserve"> </w:t>
      </w:r>
      <w:r w:rsidR="00164EA9">
        <w:rPr>
          <w:color w:val="auto"/>
        </w:rPr>
        <w:t>In FY 2019, budgetary requirements are projected to exceed income, taking the operating reserve down to $3</w:t>
      </w:r>
      <w:r w:rsidR="00A84250">
        <w:rPr>
          <w:color w:val="auto"/>
        </w:rPr>
        <w:t>4</w:t>
      </w:r>
      <w:r w:rsidR="00164EA9">
        <w:rPr>
          <w:color w:val="auto"/>
        </w:rPr>
        <w:t xml:space="preserve">1 million.  </w:t>
      </w:r>
      <w:r w:rsidR="000A4492">
        <w:rPr>
          <w:color w:val="auto"/>
        </w:rPr>
        <w:t>The</w:t>
      </w:r>
      <w:r w:rsidR="00164EA9">
        <w:rPr>
          <w:color w:val="auto"/>
        </w:rPr>
        <w:t>n the</w:t>
      </w:r>
      <w:r w:rsidR="000A4492">
        <w:rPr>
          <w:color w:val="auto"/>
        </w:rPr>
        <w:t xml:space="preserve"> operating reserve is projected to continue growing, to $</w:t>
      </w:r>
      <w:r w:rsidR="00A84250">
        <w:rPr>
          <w:color w:val="auto"/>
        </w:rPr>
        <w:t xml:space="preserve">418 </w:t>
      </w:r>
      <w:r w:rsidR="000A4492">
        <w:rPr>
          <w:color w:val="auto"/>
        </w:rPr>
        <w:t>million at the end of FY 2020 and $</w:t>
      </w:r>
      <w:r w:rsidR="00A84250">
        <w:rPr>
          <w:color w:val="auto"/>
        </w:rPr>
        <w:t xml:space="preserve">501 </w:t>
      </w:r>
      <w:r w:rsidR="000A4492">
        <w:rPr>
          <w:color w:val="auto"/>
        </w:rPr>
        <w:t>million at the end of FY 2021.</w:t>
      </w:r>
      <w:r w:rsidRPr="006871D5">
        <w:rPr>
          <w:color w:val="auto"/>
        </w:rPr>
        <w:t xml:space="preserve"> </w:t>
      </w:r>
      <w:r w:rsidR="009F108E" w:rsidRPr="006871D5">
        <w:rPr>
          <w:color w:val="auto"/>
        </w:rPr>
        <w:t xml:space="preserve"> </w:t>
      </w:r>
      <w:r w:rsidR="00804251">
        <w:rPr>
          <w:color w:val="auto"/>
        </w:rPr>
        <w:t>This exceeds the desired minimum, but falls short of the optimal level of $</w:t>
      </w:r>
      <w:r w:rsidR="00A84250">
        <w:rPr>
          <w:color w:val="auto"/>
        </w:rPr>
        <w:t xml:space="preserve">841 </w:t>
      </w:r>
      <w:r w:rsidR="00804251">
        <w:rPr>
          <w:color w:val="auto"/>
        </w:rPr>
        <w:t xml:space="preserve">million in FY 2021.  </w:t>
      </w:r>
      <w:r w:rsidR="00804251">
        <w:t>The operating reserve is not projected to reach its optimal level within the next five years</w:t>
      </w:r>
      <w:r w:rsidR="0004080A" w:rsidRPr="003B4791">
        <w:rPr>
          <w:color w:val="auto"/>
        </w:rPr>
        <w:t>.</w:t>
      </w:r>
    </w:p>
    <w:p w14:paraId="142DF3E5" w14:textId="77777777" w:rsidR="00601C79" w:rsidRPr="001650DF" w:rsidRDefault="00601C79">
      <w:pPr>
        <w:rPr>
          <w:color w:val="auto"/>
        </w:rPr>
      </w:pPr>
    </w:p>
    <w:p w14:paraId="1E55C827" w14:textId="085C1A81" w:rsidR="00802712" w:rsidRPr="001650DF" w:rsidRDefault="00BF2A9C">
      <w:pPr>
        <w:rPr>
          <w:color w:val="auto"/>
        </w:rPr>
      </w:pPr>
      <w:r w:rsidRPr="00E1321A">
        <w:t>Fee setting authority allows the Office to align the fee schedule with the four fee setting policy factors discussed earlier in this document (i.e., foster innovation, align fees to full cost, set fees to facilitate the effective administration of the patent and trademark system, and offer application processing options).  This rule assumes that the USPTO will retain the important business tool of fee setting authority to respond to environmental and operational factors in the out-years.</w:t>
      </w:r>
      <w:r>
        <w:t xml:space="preserve">  </w:t>
      </w:r>
      <w:r w:rsidR="00896948" w:rsidRPr="001650DF">
        <w:rPr>
          <w:color w:val="auto"/>
        </w:rPr>
        <w:t>The USPTO will continue to assess the patent operating reserve balance against its target balance annually</w:t>
      </w:r>
      <w:r w:rsidR="00ED697C" w:rsidRPr="001650DF">
        <w:rPr>
          <w:color w:val="auto"/>
        </w:rPr>
        <w:t>,</w:t>
      </w:r>
      <w:r w:rsidR="00896948" w:rsidRPr="001650DF">
        <w:rPr>
          <w:color w:val="auto"/>
        </w:rPr>
        <w:t xml:space="preserve"> and at least every two years, </w:t>
      </w:r>
      <w:r w:rsidR="00ED697C" w:rsidRPr="001650DF">
        <w:rPr>
          <w:color w:val="auto"/>
        </w:rPr>
        <w:t xml:space="preserve">the Office </w:t>
      </w:r>
      <w:r w:rsidR="00896948" w:rsidRPr="001650DF">
        <w:rPr>
          <w:color w:val="auto"/>
        </w:rPr>
        <w:t xml:space="preserve">will evaluate whether the target balance continues to be sufficient to provide the </w:t>
      </w:r>
      <w:r w:rsidR="00ED697C" w:rsidRPr="001650DF">
        <w:rPr>
          <w:color w:val="auto"/>
        </w:rPr>
        <w:t xml:space="preserve">funding </w:t>
      </w:r>
      <w:r w:rsidR="00896948" w:rsidRPr="001650DF">
        <w:rPr>
          <w:color w:val="auto"/>
        </w:rPr>
        <w:t xml:space="preserve">stability needed by the Office. </w:t>
      </w:r>
      <w:r w:rsidR="009F108E" w:rsidRPr="001650DF">
        <w:rPr>
          <w:color w:val="auto"/>
        </w:rPr>
        <w:t xml:space="preserve"> </w:t>
      </w:r>
      <w:r w:rsidR="00FA4507" w:rsidRPr="001650DF">
        <w:rPr>
          <w:color w:val="auto"/>
        </w:rPr>
        <w:t>P</w:t>
      </w:r>
      <w:r w:rsidR="00601C79" w:rsidRPr="001650DF">
        <w:rPr>
          <w:color w:val="auto"/>
        </w:rPr>
        <w:t>er the Office’s operating reserve policy, if the operating reserve balance is projected to exceed the optimal level</w:t>
      </w:r>
      <w:r w:rsidR="00A11E6B" w:rsidRPr="001650DF">
        <w:rPr>
          <w:color w:val="auto"/>
        </w:rPr>
        <w:t xml:space="preserve"> by </w:t>
      </w:r>
      <w:r w:rsidR="00023814">
        <w:rPr>
          <w:color w:val="auto"/>
        </w:rPr>
        <w:t>10</w:t>
      </w:r>
      <w:r w:rsidR="00A11E6B" w:rsidRPr="001650DF">
        <w:rPr>
          <w:color w:val="auto"/>
        </w:rPr>
        <w:t xml:space="preserve"> percent</w:t>
      </w:r>
      <w:r w:rsidR="001954D1" w:rsidRPr="001650DF">
        <w:rPr>
          <w:color w:val="auto"/>
        </w:rPr>
        <w:t xml:space="preserve"> for two consecutive years</w:t>
      </w:r>
      <w:r w:rsidR="00601C79" w:rsidRPr="001650DF">
        <w:rPr>
          <w:color w:val="auto"/>
        </w:rPr>
        <w:t xml:space="preserve">, the Office will consider fee reductions. </w:t>
      </w:r>
      <w:r w:rsidR="00291318" w:rsidRPr="001650DF">
        <w:rPr>
          <w:color w:val="auto"/>
        </w:rPr>
        <w:t xml:space="preserve"> </w:t>
      </w:r>
      <w:r w:rsidR="00421567">
        <w:rPr>
          <w:color w:val="auto"/>
        </w:rPr>
        <w:t xml:space="preserve">The ability to implement such fee </w:t>
      </w:r>
      <w:r w:rsidR="00883C44">
        <w:rPr>
          <w:color w:val="auto"/>
        </w:rPr>
        <w:t>adjustments</w:t>
      </w:r>
      <w:r w:rsidR="00421567">
        <w:rPr>
          <w:color w:val="auto"/>
        </w:rPr>
        <w:t xml:space="preserve"> is based on the assumption that the USPTO’s fee setting authority under the AIA will be renewed or made permanent after it expires in 2018.  </w:t>
      </w:r>
      <w:r w:rsidR="00FA4507" w:rsidRPr="001650DF">
        <w:rPr>
          <w:color w:val="auto"/>
        </w:rPr>
        <w:t>U</w:t>
      </w:r>
      <w:r w:rsidR="00802712" w:rsidRPr="001650DF">
        <w:rPr>
          <w:color w:val="auto"/>
        </w:rPr>
        <w:t xml:space="preserve">nder the new fee structure, as in the past, the Office will continue to regularly review its </w:t>
      </w:r>
      <w:r w:rsidR="00802712" w:rsidRPr="00772C08">
        <w:rPr>
          <w:color w:val="auto"/>
        </w:rPr>
        <w:t>operating budgets and long-range plans to ensure the USPTO uses patent fees prudently</w:t>
      </w:r>
      <w:r w:rsidR="00772C08" w:rsidRPr="00772C08">
        <w:rPr>
          <w:color w:val="auto"/>
        </w:rPr>
        <w:t xml:space="preserve">.  </w:t>
      </w:r>
    </w:p>
    <w:p w14:paraId="7C1E009A" w14:textId="77777777" w:rsidR="00970721" w:rsidRPr="001650DF" w:rsidRDefault="00970721">
      <w:pPr>
        <w:rPr>
          <w:color w:val="auto"/>
        </w:rPr>
      </w:pPr>
    </w:p>
    <w:p w14:paraId="44AB9F5C" w14:textId="6EC1E900" w:rsidR="00F90949" w:rsidRPr="001650DF" w:rsidRDefault="00480B81">
      <w:pPr>
        <w:pStyle w:val="Heading2"/>
      </w:pPr>
      <w:r w:rsidRPr="001650DF">
        <w:t>C.</w:t>
      </w:r>
      <w:r w:rsidRPr="001650DF">
        <w:tab/>
      </w:r>
      <w:r w:rsidR="00F90949" w:rsidRPr="001650DF">
        <w:t xml:space="preserve">Summary of Rationale and Purpose of the </w:t>
      </w:r>
      <w:r w:rsidR="00316D25">
        <w:t>Final Rule</w:t>
      </w:r>
    </w:p>
    <w:p w14:paraId="070D5DDF" w14:textId="24298F66" w:rsidR="00F90949" w:rsidRPr="001650DF" w:rsidRDefault="00D73C45">
      <w:pPr>
        <w:rPr>
          <w:color w:val="auto"/>
        </w:rPr>
      </w:pPr>
      <w:r w:rsidRPr="001650DF">
        <w:rPr>
          <w:color w:val="auto"/>
        </w:rPr>
        <w:t>The Office estimates that t</w:t>
      </w:r>
      <w:r w:rsidR="009643B5" w:rsidRPr="001650DF">
        <w:rPr>
          <w:color w:val="auto"/>
        </w:rPr>
        <w:t xml:space="preserve">he </w:t>
      </w:r>
      <w:r w:rsidR="00316D25">
        <w:rPr>
          <w:color w:val="auto"/>
        </w:rPr>
        <w:t>final</w:t>
      </w:r>
      <w:r w:rsidRPr="001650DF">
        <w:rPr>
          <w:color w:val="auto"/>
        </w:rPr>
        <w:t xml:space="preserve"> </w:t>
      </w:r>
      <w:r w:rsidR="009643B5" w:rsidRPr="001650DF">
        <w:rPr>
          <w:color w:val="auto"/>
        </w:rPr>
        <w:t>patent fee schedule will produce aggregate revenue to recover the aggregate cost of the USPTO, including for the implementation of its strategic and management goals, objectives, and initiatives in FY 2017 and beyond.</w:t>
      </w:r>
      <w:r w:rsidR="008E6D13" w:rsidRPr="001650DF">
        <w:rPr>
          <w:color w:val="auto"/>
        </w:rPr>
        <w:t xml:space="preserve"> </w:t>
      </w:r>
      <w:r w:rsidR="009643B5" w:rsidRPr="001650DF">
        <w:rPr>
          <w:color w:val="auto"/>
        </w:rPr>
        <w:t xml:space="preserve"> </w:t>
      </w:r>
      <w:r w:rsidR="004A78DF" w:rsidRPr="001650DF">
        <w:rPr>
          <w:color w:val="auto"/>
        </w:rPr>
        <w:t>Using the</w:t>
      </w:r>
      <w:r w:rsidR="00320416" w:rsidRPr="001650DF">
        <w:rPr>
          <w:color w:val="auto"/>
        </w:rPr>
        <w:t xml:space="preserve"> </w:t>
      </w:r>
      <w:r w:rsidR="006E405A" w:rsidRPr="001650DF">
        <w:rPr>
          <w:color w:val="auto"/>
        </w:rPr>
        <w:t>s</w:t>
      </w:r>
      <w:r w:rsidR="00320416" w:rsidRPr="001650DF">
        <w:rPr>
          <w:color w:val="auto"/>
        </w:rPr>
        <w:t>trategic goals (optimizing patent quality and timeliness</w:t>
      </w:r>
      <w:r w:rsidR="0059310D" w:rsidRPr="001650DF">
        <w:rPr>
          <w:color w:val="auto"/>
        </w:rPr>
        <w:t xml:space="preserve"> and providing domestic and global leadership to improve intellectual property policy, protection</w:t>
      </w:r>
      <w:r w:rsidR="00DC604C">
        <w:rPr>
          <w:color w:val="auto"/>
        </w:rPr>
        <w:t>,</w:t>
      </w:r>
      <w:r w:rsidR="0059310D" w:rsidRPr="001650DF">
        <w:rPr>
          <w:color w:val="auto"/>
        </w:rPr>
        <w:t xml:space="preserve"> and enforcement worldwide)</w:t>
      </w:r>
      <w:r w:rsidR="006E405A" w:rsidRPr="001650DF">
        <w:rPr>
          <w:color w:val="auto"/>
        </w:rPr>
        <w:t xml:space="preserve"> and the management goal</w:t>
      </w:r>
      <w:r w:rsidR="0059310D" w:rsidRPr="001650DF">
        <w:rPr>
          <w:color w:val="auto"/>
        </w:rPr>
        <w:t xml:space="preserve"> </w:t>
      </w:r>
      <w:r w:rsidR="004A78DF" w:rsidRPr="001650DF">
        <w:rPr>
          <w:color w:val="auto"/>
        </w:rPr>
        <w:t xml:space="preserve">of organizational excellence </w:t>
      </w:r>
      <w:r w:rsidR="00320416" w:rsidRPr="001650DF">
        <w:rPr>
          <w:color w:val="auto"/>
        </w:rPr>
        <w:t xml:space="preserve">as a foundation, the </w:t>
      </w:r>
      <w:r w:rsidR="00316D25">
        <w:rPr>
          <w:color w:val="auto"/>
        </w:rPr>
        <w:t>final</w:t>
      </w:r>
      <w:r w:rsidR="00320416" w:rsidRPr="001650DF">
        <w:rPr>
          <w:color w:val="auto"/>
        </w:rPr>
        <w:t xml:space="preserve"> rule </w:t>
      </w:r>
      <w:r w:rsidR="00316D25">
        <w:rPr>
          <w:color w:val="auto"/>
        </w:rPr>
        <w:t>sh</w:t>
      </w:r>
      <w:r w:rsidR="00181407" w:rsidRPr="001650DF">
        <w:rPr>
          <w:color w:val="auto"/>
        </w:rPr>
        <w:t xml:space="preserve">ould </w:t>
      </w:r>
      <w:r w:rsidR="00320416" w:rsidRPr="001650DF">
        <w:rPr>
          <w:color w:val="auto"/>
        </w:rPr>
        <w:t xml:space="preserve">provide sufficient aggregate revenue to recover the aggregate cost of patent operations, </w:t>
      </w:r>
      <w:r w:rsidR="00732C3C" w:rsidRPr="001650DF">
        <w:t>including improving patent</w:t>
      </w:r>
      <w:r w:rsidR="004B0388">
        <w:t xml:space="preserve"> </w:t>
      </w:r>
      <w:r w:rsidR="00732C3C" w:rsidRPr="001650DF">
        <w:t>quality, reducing the patent</w:t>
      </w:r>
      <w:r w:rsidR="004073B8">
        <w:t xml:space="preserve"> </w:t>
      </w:r>
      <w:r w:rsidR="00732C3C" w:rsidRPr="001650DF">
        <w:t xml:space="preserve">application backlog, decreasing patent application pendency, </w:t>
      </w:r>
      <w:r w:rsidR="004073B8">
        <w:t xml:space="preserve">delivering high quality and timely PTAB decisions, </w:t>
      </w:r>
      <w:r w:rsidR="00A34B5B">
        <w:t xml:space="preserve">investing in </w:t>
      </w:r>
      <w:r w:rsidR="00F43D41">
        <w:t>modernizing</w:t>
      </w:r>
      <w:r w:rsidR="00B83061">
        <w:t xml:space="preserve"> </w:t>
      </w:r>
      <w:r w:rsidR="00732C3C" w:rsidRPr="001650DF">
        <w:t>the patent business IT capability and infrastructure, and implementing a sustainable funding model.</w:t>
      </w:r>
    </w:p>
    <w:p w14:paraId="26D6F87F" w14:textId="77777777" w:rsidR="007D0886" w:rsidRPr="001650DF" w:rsidRDefault="007D0886">
      <w:pPr>
        <w:rPr>
          <w:color w:val="auto"/>
        </w:rPr>
      </w:pPr>
    </w:p>
    <w:p w14:paraId="2007FABA" w14:textId="49FE1942" w:rsidR="00095DC4" w:rsidRPr="001650DF" w:rsidRDefault="009762E0">
      <w:pPr>
        <w:pStyle w:val="Heading1"/>
      </w:pPr>
      <w:r w:rsidRPr="00E7745E">
        <w:t>IV.</w:t>
      </w:r>
      <w:r w:rsidR="002D1D52" w:rsidRPr="00E7745E">
        <w:t xml:space="preserve"> </w:t>
      </w:r>
      <w:r w:rsidR="00095DC4" w:rsidRPr="00E7745E">
        <w:t>Fee Setting Methodology</w:t>
      </w:r>
      <w:r w:rsidR="00095DC4" w:rsidRPr="001650DF">
        <w:t xml:space="preserve"> </w:t>
      </w:r>
    </w:p>
    <w:p w14:paraId="11EB8713" w14:textId="0F44EDCB" w:rsidR="00123489" w:rsidRPr="001650DF" w:rsidRDefault="00480B81">
      <w:r w:rsidRPr="001650DF">
        <w:t xml:space="preserve">The Office carried out </w:t>
      </w:r>
      <w:r w:rsidR="00123489" w:rsidRPr="001650DF">
        <w:t xml:space="preserve">three primary steps in developing the </w:t>
      </w:r>
      <w:r w:rsidR="00316D25">
        <w:t>final</w:t>
      </w:r>
      <w:r w:rsidR="00123489" w:rsidRPr="001650DF">
        <w:t xml:space="preserve"> fee</w:t>
      </w:r>
      <w:r w:rsidR="00316D25">
        <w:t xml:space="preserve"> </w:t>
      </w:r>
      <w:r w:rsidR="00123489" w:rsidRPr="001650DF">
        <w:t>s</w:t>
      </w:r>
      <w:r w:rsidR="00316D25">
        <w:t>chedule</w:t>
      </w:r>
      <w:r w:rsidR="00123489" w:rsidRPr="001650DF">
        <w:t>:</w:t>
      </w:r>
    </w:p>
    <w:p w14:paraId="13A98F97" w14:textId="390AA6D3" w:rsidR="00123489" w:rsidRPr="001650DF" w:rsidRDefault="009E567A">
      <w:pPr>
        <w:autoSpaceDE/>
        <w:autoSpaceDN/>
        <w:adjustRightInd/>
        <w:ind w:left="810" w:hanging="810"/>
      </w:pPr>
      <w:r w:rsidRPr="001650DF">
        <w:t xml:space="preserve">Step 1:  Determine the prospective aggregate cost of patent operations over the five-year period, including </w:t>
      </w:r>
      <w:r w:rsidR="005255B7" w:rsidRPr="001650DF">
        <w:t>the cost of</w:t>
      </w:r>
      <w:r w:rsidRPr="001650DF">
        <w:t xml:space="preserve"> implementing new initiatives to achieve strategic goals and objectives.</w:t>
      </w:r>
    </w:p>
    <w:p w14:paraId="04830069" w14:textId="77777777" w:rsidR="00123489" w:rsidRPr="001650DF" w:rsidRDefault="008258BD">
      <w:pPr>
        <w:autoSpaceDE/>
        <w:autoSpaceDN/>
        <w:adjustRightInd/>
        <w:ind w:left="810" w:hanging="810"/>
      </w:pPr>
      <w:r w:rsidRPr="001650DF">
        <w:t xml:space="preserve">Step 2:  </w:t>
      </w:r>
      <w:r w:rsidR="008B0E7D" w:rsidRPr="001650DF">
        <w:t xml:space="preserve">Calculate </w:t>
      </w:r>
      <w:r w:rsidR="00123489" w:rsidRPr="001650DF">
        <w:t xml:space="preserve">the </w:t>
      </w:r>
      <w:r w:rsidR="008B0E7D" w:rsidRPr="001650DF">
        <w:t xml:space="preserve">prospective </w:t>
      </w:r>
      <w:r w:rsidR="00123489" w:rsidRPr="001650DF">
        <w:t xml:space="preserve">revenue </w:t>
      </w:r>
      <w:r w:rsidR="006A3D12" w:rsidRPr="001650DF">
        <w:t>streams</w:t>
      </w:r>
      <w:r w:rsidR="00123489" w:rsidRPr="001650DF">
        <w:t xml:space="preserve"> </w:t>
      </w:r>
      <w:r w:rsidR="00A63C38" w:rsidRPr="001650DF">
        <w:t xml:space="preserve">derived from the individual fee amounts </w:t>
      </w:r>
      <w:r w:rsidR="005255B7" w:rsidRPr="001650DF">
        <w:t>(</w:t>
      </w:r>
      <w:r w:rsidR="00A63C38" w:rsidRPr="001650DF">
        <w:t>from Step 3</w:t>
      </w:r>
      <w:r w:rsidR="005255B7" w:rsidRPr="001650DF">
        <w:t>)</w:t>
      </w:r>
      <w:r w:rsidR="00A63C38" w:rsidRPr="001650DF">
        <w:t xml:space="preserve"> </w:t>
      </w:r>
      <w:r w:rsidR="008B0E7D" w:rsidRPr="001650DF">
        <w:t xml:space="preserve">that will </w:t>
      </w:r>
      <w:r w:rsidR="006A3D12" w:rsidRPr="001650DF">
        <w:t>collectively</w:t>
      </w:r>
      <w:r w:rsidR="008B0E7D" w:rsidRPr="001650DF">
        <w:t xml:space="preserve"> </w:t>
      </w:r>
      <w:r w:rsidR="00E95381" w:rsidRPr="001650DF">
        <w:t xml:space="preserve">recover the </w:t>
      </w:r>
      <w:r w:rsidR="008B0E7D" w:rsidRPr="001650DF">
        <w:t xml:space="preserve">prospective </w:t>
      </w:r>
      <w:r w:rsidR="00E95381" w:rsidRPr="001650DF">
        <w:t>aggregate cost</w:t>
      </w:r>
      <w:r w:rsidR="00123489" w:rsidRPr="001650DF">
        <w:t xml:space="preserve"> </w:t>
      </w:r>
      <w:r w:rsidR="006A3D12" w:rsidRPr="001650DF">
        <w:t>over the five-year period</w:t>
      </w:r>
      <w:r w:rsidR="00C84918" w:rsidRPr="001650DF">
        <w:t>.</w:t>
      </w:r>
    </w:p>
    <w:p w14:paraId="6CFC4D62" w14:textId="2D321FDD" w:rsidR="00384D7C" w:rsidRPr="001650DF" w:rsidRDefault="008258BD">
      <w:pPr>
        <w:autoSpaceDE/>
        <w:autoSpaceDN/>
        <w:adjustRightInd/>
        <w:ind w:left="810" w:hanging="810"/>
      </w:pPr>
      <w:r w:rsidRPr="001650DF">
        <w:t xml:space="preserve">Step 3:  </w:t>
      </w:r>
      <w:r w:rsidR="00123489" w:rsidRPr="001650DF">
        <w:t xml:space="preserve">Set </w:t>
      </w:r>
      <w:r w:rsidR="006A3D12" w:rsidRPr="001650DF">
        <w:t xml:space="preserve">or adjust </w:t>
      </w:r>
      <w:r w:rsidR="00AC1318" w:rsidRPr="001650DF">
        <w:t xml:space="preserve">individual </w:t>
      </w:r>
      <w:r w:rsidR="00123489" w:rsidRPr="001650DF">
        <w:t xml:space="preserve">fee amounts </w:t>
      </w:r>
      <w:r w:rsidR="00AC1318" w:rsidRPr="001650DF">
        <w:t xml:space="preserve">to collectively </w:t>
      </w:r>
      <w:r w:rsidR="00A63C38" w:rsidRPr="001650DF">
        <w:t xml:space="preserve">(through executing Step 2) </w:t>
      </w:r>
      <w:r w:rsidR="00AC1318" w:rsidRPr="001650DF">
        <w:t xml:space="preserve">recover projected aggregate </w:t>
      </w:r>
      <w:r w:rsidR="006A3D12" w:rsidRPr="001650DF">
        <w:t>cost over the five-year period</w:t>
      </w:r>
      <w:r w:rsidR="00AC1318" w:rsidRPr="001650DF">
        <w:t xml:space="preserve">, while furthering key policy </w:t>
      </w:r>
      <w:r w:rsidR="002C5B24" w:rsidRPr="001650DF">
        <w:t>factors</w:t>
      </w:r>
      <w:r w:rsidR="00AC1318" w:rsidRPr="001650DF">
        <w:t xml:space="preserve">. </w:t>
      </w:r>
    </w:p>
    <w:p w14:paraId="2631916E" w14:textId="77777777" w:rsidR="00384D7C" w:rsidRPr="001650DF" w:rsidRDefault="00384D7C"/>
    <w:p w14:paraId="56A4E0EE" w14:textId="0DF6B010" w:rsidR="00C84918" w:rsidRPr="001650DF" w:rsidRDefault="00C84918">
      <w:pPr>
        <w:autoSpaceDE/>
        <w:autoSpaceDN/>
        <w:adjustRightInd/>
      </w:pPr>
      <w:r w:rsidRPr="001650DF">
        <w:t>These three steps are iterative</w:t>
      </w:r>
      <w:r w:rsidR="00F903E9" w:rsidRPr="001650DF">
        <w:t xml:space="preserve"> and interrelated</w:t>
      </w:r>
      <w:r w:rsidRPr="001650DF">
        <w:t xml:space="preserve">. </w:t>
      </w:r>
      <w:r w:rsidR="00751FEE" w:rsidRPr="001650DF">
        <w:t xml:space="preserve"> </w:t>
      </w:r>
      <w:r w:rsidR="00127A02" w:rsidRPr="001650DF">
        <w:t>The f</w:t>
      </w:r>
      <w:r w:rsidR="00123489" w:rsidRPr="001650DF">
        <w:t xml:space="preserve">ollowing is a description of how </w:t>
      </w:r>
      <w:r w:rsidRPr="001650DF">
        <w:t>the USPTO</w:t>
      </w:r>
      <w:r w:rsidR="00123489" w:rsidRPr="001650DF">
        <w:t xml:space="preserve"> </w:t>
      </w:r>
      <w:r w:rsidRPr="001650DF">
        <w:t>carries</w:t>
      </w:r>
      <w:r w:rsidR="00123489" w:rsidRPr="001650DF">
        <w:t xml:space="preserve"> </w:t>
      </w:r>
      <w:r w:rsidRPr="001650DF">
        <w:t>out these three steps.</w:t>
      </w:r>
    </w:p>
    <w:p w14:paraId="0E55FE9A" w14:textId="77777777" w:rsidR="00384D7C" w:rsidRPr="001650DF" w:rsidRDefault="00384D7C"/>
    <w:p w14:paraId="14152241" w14:textId="3CCD2087" w:rsidR="00C84918" w:rsidRPr="001650DF" w:rsidRDefault="00246E81">
      <w:pPr>
        <w:pStyle w:val="Heading2"/>
      </w:pPr>
      <w:r w:rsidRPr="001650DF">
        <w:t xml:space="preserve">Step 1: </w:t>
      </w:r>
      <w:r w:rsidR="00537E83" w:rsidRPr="001650DF">
        <w:t xml:space="preserve"> </w:t>
      </w:r>
      <w:r w:rsidR="00C84918" w:rsidRPr="001650DF">
        <w:t>Determine Prospective Aggregate Cost</w:t>
      </w:r>
    </w:p>
    <w:p w14:paraId="09CFD5F5" w14:textId="68AEC2D1" w:rsidR="00123489" w:rsidRPr="001650DF" w:rsidRDefault="00E95381">
      <w:r w:rsidRPr="001650DF">
        <w:t xml:space="preserve">Calculating </w:t>
      </w:r>
      <w:r w:rsidR="004570D3" w:rsidRPr="001650DF">
        <w:t xml:space="preserve">prospective </w:t>
      </w:r>
      <w:r w:rsidRPr="001650DF">
        <w:t>aggregate cost</w:t>
      </w:r>
      <w:r w:rsidR="00123489" w:rsidRPr="001650DF">
        <w:t xml:space="preserve"> is accomplished primarily through the </w:t>
      </w:r>
      <w:r w:rsidR="009643B5" w:rsidRPr="001650DF">
        <w:t>annual</w:t>
      </w:r>
      <w:r w:rsidR="0030020F" w:rsidRPr="001650DF">
        <w:t xml:space="preserve"> USPTO</w:t>
      </w:r>
      <w:r w:rsidR="008258BD" w:rsidRPr="001650DF">
        <w:t xml:space="preserve"> </w:t>
      </w:r>
      <w:r w:rsidR="00123489" w:rsidRPr="001650DF">
        <w:t xml:space="preserve">budget </w:t>
      </w:r>
      <w:r w:rsidRPr="001650DF">
        <w:t xml:space="preserve">formulation </w:t>
      </w:r>
      <w:r w:rsidR="00123489" w:rsidRPr="001650DF">
        <w:t xml:space="preserve">process. </w:t>
      </w:r>
      <w:r w:rsidR="00AB55C0" w:rsidRPr="001650DF">
        <w:t xml:space="preserve"> </w:t>
      </w:r>
      <w:r w:rsidR="00123489" w:rsidRPr="001650DF">
        <w:t xml:space="preserve">The Budget is </w:t>
      </w:r>
      <w:r w:rsidR="00C84918" w:rsidRPr="001650DF">
        <w:t xml:space="preserve">a five-year plan </w:t>
      </w:r>
      <w:r w:rsidR="005255B7" w:rsidRPr="001650DF">
        <w:t xml:space="preserve">(that the Office prepares annually) </w:t>
      </w:r>
      <w:r w:rsidR="008B0E7D" w:rsidRPr="001650DF">
        <w:t xml:space="preserve">for carrying out base programs and </w:t>
      </w:r>
      <w:r w:rsidR="001460B9" w:rsidRPr="001650DF">
        <w:t xml:space="preserve">new initiatives to </w:t>
      </w:r>
      <w:r w:rsidR="008B0E7D" w:rsidRPr="001650DF">
        <w:t>implement the strategic goals and objectives</w:t>
      </w:r>
      <w:r w:rsidR="00123489" w:rsidRPr="001650DF">
        <w:t xml:space="preserve">.  </w:t>
      </w:r>
    </w:p>
    <w:p w14:paraId="054FD047" w14:textId="77777777" w:rsidR="00384D7C" w:rsidRPr="001650DF" w:rsidRDefault="00771C6D">
      <w:r w:rsidRPr="001650DF">
        <w:t xml:space="preserve"> </w:t>
      </w:r>
    </w:p>
    <w:p w14:paraId="61F5F714" w14:textId="5B3F5E90" w:rsidR="00123489" w:rsidRPr="002D2E8A" w:rsidRDefault="00123489">
      <w:r w:rsidRPr="001650DF">
        <w:t xml:space="preserve">The first </w:t>
      </w:r>
      <w:r w:rsidR="00BF76C0" w:rsidRPr="001650DF">
        <w:t xml:space="preserve">activity </w:t>
      </w:r>
      <w:r w:rsidR="006C6338" w:rsidRPr="001650DF">
        <w:t xml:space="preserve">performed </w:t>
      </w:r>
      <w:r w:rsidR="00BF76C0" w:rsidRPr="001650DF">
        <w:t xml:space="preserve">to determine prospective aggregate cost </w:t>
      </w:r>
      <w:r w:rsidRPr="001650DF">
        <w:t xml:space="preserve">is </w:t>
      </w:r>
      <w:r w:rsidR="006A3D12" w:rsidRPr="001650DF">
        <w:t>to</w:t>
      </w:r>
      <w:r w:rsidRPr="001650DF">
        <w:t xml:space="preserve"> project the level of demand for patent products and services.  Demand for </w:t>
      </w:r>
      <w:r w:rsidR="008258BD" w:rsidRPr="001650DF">
        <w:t xml:space="preserve">products </w:t>
      </w:r>
      <w:r w:rsidRPr="001650DF">
        <w:t xml:space="preserve">and </w:t>
      </w:r>
      <w:r w:rsidR="008E6D13" w:rsidRPr="001650DF">
        <w:t>services depend</w:t>
      </w:r>
      <w:r w:rsidRPr="001650DF">
        <w:t xml:space="preserve"> </w:t>
      </w:r>
      <w:r w:rsidR="00BF76C0" w:rsidRPr="001650DF">
        <w:t xml:space="preserve">on </w:t>
      </w:r>
      <w:r w:rsidRPr="001650DF">
        <w:t xml:space="preserve">many factors, including domestic and global economic activity.  </w:t>
      </w:r>
      <w:r w:rsidR="008B0E7D" w:rsidRPr="001650DF">
        <w:t>T</w:t>
      </w:r>
      <w:r w:rsidRPr="001650DF">
        <w:t xml:space="preserve">he USPTO </w:t>
      </w:r>
      <w:r w:rsidR="008B0E7D" w:rsidRPr="001650DF">
        <w:t xml:space="preserve">also </w:t>
      </w:r>
      <w:r w:rsidR="0025333D" w:rsidRPr="001650DF">
        <w:t xml:space="preserve">takes into account </w:t>
      </w:r>
      <w:r w:rsidRPr="001650DF">
        <w:t xml:space="preserve">overseas patenting activities, policies and legislation, </w:t>
      </w:r>
      <w:r w:rsidR="005255B7" w:rsidRPr="001650DF">
        <w:t xml:space="preserve">and </w:t>
      </w:r>
      <w:r w:rsidR="00E95381" w:rsidRPr="001650DF">
        <w:t xml:space="preserve">known </w:t>
      </w:r>
      <w:r w:rsidRPr="001650DF">
        <w:t xml:space="preserve">process efficiencies.  </w:t>
      </w:r>
      <w:r w:rsidR="00E95381" w:rsidRPr="001650DF">
        <w:t xml:space="preserve">Because </w:t>
      </w:r>
      <w:r w:rsidR="00E771D1" w:rsidRPr="001650DF">
        <w:t>filing</w:t>
      </w:r>
      <w:r w:rsidR="004570D3" w:rsidRPr="001650DF">
        <w:t>, search</w:t>
      </w:r>
      <w:r w:rsidR="00E41108">
        <w:t>,</w:t>
      </w:r>
      <w:r w:rsidR="004570D3" w:rsidRPr="001650DF">
        <w:t xml:space="preserve"> and examination</w:t>
      </w:r>
      <w:r w:rsidR="00E771D1" w:rsidRPr="001650DF">
        <w:t xml:space="preserve"> </w:t>
      </w:r>
      <w:r w:rsidR="00E95381" w:rsidRPr="001650DF">
        <w:t xml:space="preserve">costs are </w:t>
      </w:r>
      <w:r w:rsidR="004570D3" w:rsidRPr="001650DF">
        <w:t>the largest share</w:t>
      </w:r>
      <w:r w:rsidR="00E95381" w:rsidRPr="001650DF">
        <w:t xml:space="preserve"> of the total patent operating cost, </w:t>
      </w:r>
      <w:r w:rsidR="005255B7" w:rsidRPr="001650DF">
        <w:t>a primary</w:t>
      </w:r>
      <w:r w:rsidRPr="001650DF">
        <w:t xml:space="preserve"> </w:t>
      </w:r>
      <w:r w:rsidR="00E95381" w:rsidRPr="001650DF">
        <w:t xml:space="preserve">production </w:t>
      </w:r>
      <w:r w:rsidRPr="001650DF">
        <w:t>workload driver is the number of patent application filings</w:t>
      </w:r>
      <w:r w:rsidR="00A55ACA" w:rsidRPr="001650DF">
        <w:t xml:space="preserve"> </w:t>
      </w:r>
      <w:r w:rsidR="008258BD" w:rsidRPr="001650DF">
        <w:t>(</w:t>
      </w:r>
      <w:r w:rsidR="0058214F" w:rsidRPr="001650DF">
        <w:t xml:space="preserve">i.e., </w:t>
      </w:r>
      <w:r w:rsidR="00A55ACA" w:rsidRPr="001650DF">
        <w:t>incoming work to the Office</w:t>
      </w:r>
      <w:r w:rsidR="008258BD" w:rsidRPr="001650DF">
        <w:t>)</w:t>
      </w:r>
      <w:r w:rsidRPr="001650DF">
        <w:t xml:space="preserve">.  </w:t>
      </w:r>
      <w:r w:rsidR="00C84918" w:rsidRPr="001650DF">
        <w:t>The Office</w:t>
      </w:r>
      <w:r w:rsidRPr="001650DF">
        <w:t xml:space="preserve"> look</w:t>
      </w:r>
      <w:r w:rsidR="00C84918" w:rsidRPr="001650DF">
        <w:t>s</w:t>
      </w:r>
      <w:r w:rsidRPr="001650DF">
        <w:t xml:space="preserve"> at indicators such as the expected growth in </w:t>
      </w:r>
      <w:r w:rsidR="001B259D" w:rsidRPr="001650DF">
        <w:t xml:space="preserve">Real </w:t>
      </w:r>
      <w:r w:rsidR="00E95381" w:rsidRPr="001650DF">
        <w:t>Gross Domestic Product (</w:t>
      </w:r>
      <w:r w:rsidR="001B259D" w:rsidRPr="001650DF">
        <w:t>R</w:t>
      </w:r>
      <w:r w:rsidR="00E95381" w:rsidRPr="001650DF">
        <w:t>GDP)</w:t>
      </w:r>
      <w:r w:rsidR="008B0E7D" w:rsidRPr="001650DF">
        <w:t>,</w:t>
      </w:r>
      <w:r w:rsidR="00E95381" w:rsidRPr="001650DF">
        <w:t xml:space="preserve"> </w:t>
      </w:r>
      <w:r w:rsidR="00496192" w:rsidRPr="001650DF">
        <w:t xml:space="preserve">the </w:t>
      </w:r>
      <w:r w:rsidR="008B0E7D" w:rsidRPr="001650DF">
        <w:t xml:space="preserve">leading indicator to incoming patent applications, </w:t>
      </w:r>
      <w:r w:rsidRPr="001650DF">
        <w:t>to estimate prospective workload.</w:t>
      </w:r>
      <w:r w:rsidR="001B259D" w:rsidRPr="001650DF">
        <w:t xml:space="preserve">  RGDP is reported by </w:t>
      </w:r>
      <w:r w:rsidR="007F3EC0" w:rsidRPr="001650DF">
        <w:t xml:space="preserve">the </w:t>
      </w:r>
      <w:r w:rsidR="001B259D" w:rsidRPr="001650DF">
        <w:t>Bureau of Economic Analysis (</w:t>
      </w:r>
      <w:r w:rsidR="002D1D52" w:rsidRPr="007E3539">
        <w:t>www.bea.gov</w:t>
      </w:r>
      <w:r w:rsidR="001B259D" w:rsidRPr="002D2E8A">
        <w:t xml:space="preserve">) and is forecasted each February by the </w:t>
      </w:r>
      <w:r w:rsidR="00EB0C31" w:rsidRPr="002D2E8A">
        <w:t xml:space="preserve">OMB </w:t>
      </w:r>
      <w:r w:rsidR="001B259D" w:rsidRPr="001650DF">
        <w:t>(</w:t>
      </w:r>
      <w:r w:rsidR="002D1D52" w:rsidRPr="007E3539">
        <w:t>www.omb.gov</w:t>
      </w:r>
      <w:r w:rsidR="001B259D" w:rsidRPr="002D2E8A">
        <w:t>) in the Economic and Budget Analyses section of the Analytical Perspectives</w:t>
      </w:r>
      <w:r w:rsidR="001B259D" w:rsidRPr="001650DF">
        <w:t xml:space="preserve"> and each January by the Congressional Budget Office </w:t>
      </w:r>
      <w:r w:rsidR="00EB0C31" w:rsidRPr="001650DF">
        <w:t xml:space="preserve">(CBO) </w:t>
      </w:r>
      <w:r w:rsidR="001B259D" w:rsidRPr="001650DF">
        <w:t>(</w:t>
      </w:r>
      <w:r w:rsidR="002D1D52" w:rsidRPr="007E3539">
        <w:t>www.cbo.gov</w:t>
      </w:r>
      <w:r w:rsidR="001B259D" w:rsidRPr="002D2E8A">
        <w:t xml:space="preserve">) in the Budget and Economic Outlook.  </w:t>
      </w:r>
      <w:r w:rsidR="00E95381" w:rsidRPr="002D2E8A">
        <w:t xml:space="preserve">A description of </w:t>
      </w:r>
      <w:r w:rsidR="004367D3" w:rsidRPr="001650DF">
        <w:t xml:space="preserve">the Office’s </w:t>
      </w:r>
      <w:r w:rsidR="00E95381" w:rsidRPr="001650DF">
        <w:t xml:space="preserve">methodology </w:t>
      </w:r>
      <w:r w:rsidR="004367D3" w:rsidRPr="001650DF">
        <w:t xml:space="preserve">for using RGDP </w:t>
      </w:r>
      <w:r w:rsidR="00E95381" w:rsidRPr="001650DF">
        <w:t xml:space="preserve">can be found </w:t>
      </w:r>
      <w:r w:rsidR="00B80B8F">
        <w:t xml:space="preserve">in </w:t>
      </w:r>
      <w:r w:rsidR="00B80B8F" w:rsidRPr="00D653CD">
        <w:t>Appendix I – Multi-year Planning by Business Line and Cost Containment o</w:t>
      </w:r>
      <w:r w:rsidR="00E95381" w:rsidRPr="00D653CD">
        <w:t xml:space="preserve">f the </w:t>
      </w:r>
      <w:r w:rsidR="00E7745E" w:rsidRPr="00D653CD">
        <w:t>FY</w:t>
      </w:r>
      <w:r w:rsidR="00E7745E" w:rsidRPr="00E7745E">
        <w:t xml:space="preserve"> 2018</w:t>
      </w:r>
      <w:r w:rsidR="00621BE6" w:rsidRPr="00E7745E">
        <w:t xml:space="preserve"> </w:t>
      </w:r>
      <w:r w:rsidR="004A78DF" w:rsidRPr="00E7745E">
        <w:t xml:space="preserve">President’s </w:t>
      </w:r>
      <w:r w:rsidR="001B743D" w:rsidRPr="00E7745E">
        <w:t>Budget</w:t>
      </w:r>
      <w:r w:rsidR="00621BE6" w:rsidRPr="00E7745E">
        <w:t xml:space="preserve"> (Congressional Justification)</w:t>
      </w:r>
      <w:r w:rsidR="00E95381" w:rsidRPr="00E7745E">
        <w:t xml:space="preserve">.  </w:t>
      </w:r>
      <w:r w:rsidRPr="00E7745E">
        <w:t>The</w:t>
      </w:r>
      <w:r w:rsidRPr="001650DF">
        <w:t xml:space="preserve"> expected change in </w:t>
      </w:r>
      <w:r w:rsidR="008258BD" w:rsidRPr="001650DF">
        <w:t xml:space="preserve">the required </w:t>
      </w:r>
      <w:r w:rsidR="00E95381" w:rsidRPr="001650DF">
        <w:t xml:space="preserve">production </w:t>
      </w:r>
      <w:r w:rsidRPr="001650DF">
        <w:t xml:space="preserve">workload must then be compared to the </w:t>
      </w:r>
      <w:r w:rsidR="008258BD" w:rsidRPr="001650DF">
        <w:t xml:space="preserve">current </w:t>
      </w:r>
      <w:r w:rsidRPr="001650DF">
        <w:t xml:space="preserve">examination production capacity to determine any required staffing </w:t>
      </w:r>
      <w:r w:rsidR="00E95381" w:rsidRPr="001650DF">
        <w:t>and operating cost (e.g., salaries, workload processing contracts, and p</w:t>
      </w:r>
      <w:r w:rsidR="00CE166B" w:rsidRPr="001650DF">
        <w:t>ublication</w:t>
      </w:r>
      <w:r w:rsidR="00E95381" w:rsidRPr="001650DF">
        <w:t xml:space="preserve">) </w:t>
      </w:r>
      <w:r w:rsidRPr="001650DF">
        <w:t>adjustments.</w:t>
      </w:r>
      <w:r w:rsidR="00D94CB5" w:rsidRPr="001650DF">
        <w:t xml:space="preserve">  The Office uses a </w:t>
      </w:r>
      <w:r w:rsidR="00B15930" w:rsidRPr="001650DF">
        <w:t>patent p</w:t>
      </w:r>
      <w:r w:rsidR="00C30985" w:rsidRPr="001650DF">
        <w:t>endency</w:t>
      </w:r>
      <w:r w:rsidR="00B15930" w:rsidRPr="001650DF">
        <w:t xml:space="preserve"> model</w:t>
      </w:r>
      <w:r w:rsidR="00D94CB5" w:rsidRPr="001650DF">
        <w:t xml:space="preserve"> that </w:t>
      </w:r>
      <w:r w:rsidR="005255B7" w:rsidRPr="001650DF">
        <w:t xml:space="preserve">estimates </w:t>
      </w:r>
      <w:r w:rsidR="00D94CB5" w:rsidRPr="001650DF">
        <w:t>patent production output based on actual historical data and input assumptions, such as incoming patent applications</w:t>
      </w:r>
      <w:r w:rsidR="005255B7" w:rsidRPr="001650DF">
        <w:t xml:space="preserve"> and overtime hours</w:t>
      </w:r>
      <w:r w:rsidR="00D94CB5" w:rsidRPr="001650DF">
        <w:t xml:space="preserve">.  An overview of the </w:t>
      </w:r>
      <w:r w:rsidR="00B15930" w:rsidRPr="001650DF">
        <w:t>model</w:t>
      </w:r>
      <w:r w:rsidR="00D94CB5" w:rsidRPr="001650DF">
        <w:t xml:space="preserve">, including </w:t>
      </w:r>
      <w:r w:rsidR="00B15930" w:rsidRPr="001650DF">
        <w:t xml:space="preserve">a description of inputs, outputs, key data relationships, and a simulation tool is available at </w:t>
      </w:r>
      <w:r w:rsidR="002D1D52" w:rsidRPr="007E3539">
        <w:t>http://www.uspto.gov/patents/stats/patent_pend_model.jsp</w:t>
      </w:r>
      <w:r w:rsidR="00B15930" w:rsidRPr="002D2E8A">
        <w:t>.</w:t>
      </w:r>
    </w:p>
    <w:p w14:paraId="34149874" w14:textId="77777777" w:rsidR="00384D7C" w:rsidRPr="001650DF" w:rsidRDefault="00384D7C"/>
    <w:p w14:paraId="152959FC" w14:textId="1374C7C9" w:rsidR="00D1540D" w:rsidRPr="001650DF" w:rsidRDefault="00123489">
      <w:r w:rsidRPr="001650DF">
        <w:t xml:space="preserve">The second </w:t>
      </w:r>
      <w:r w:rsidR="00E419C7" w:rsidRPr="001650DF">
        <w:t xml:space="preserve">activity </w:t>
      </w:r>
      <w:r w:rsidRPr="001650DF">
        <w:t xml:space="preserve">is to </w:t>
      </w:r>
      <w:r w:rsidR="00E419C7" w:rsidRPr="001650DF">
        <w:t>calculate the aggregate cost to execute the</w:t>
      </w:r>
      <w:r w:rsidRPr="001650DF">
        <w:t xml:space="preserve"> requirements.  </w:t>
      </w:r>
      <w:r w:rsidR="007F3EC0" w:rsidRPr="001650DF">
        <w:t xml:space="preserve">In </w:t>
      </w:r>
      <w:r w:rsidRPr="001650DF">
        <w:t xml:space="preserve">developing its </w:t>
      </w:r>
      <w:r w:rsidR="005255B7" w:rsidRPr="001650DF">
        <w:t>B</w:t>
      </w:r>
      <w:r w:rsidRPr="001650DF">
        <w:t xml:space="preserve">udget, the Office first looks at </w:t>
      </w:r>
      <w:r w:rsidR="00E419C7" w:rsidRPr="001650DF">
        <w:t>the cost of status quo operations (</w:t>
      </w:r>
      <w:r w:rsidR="007F3EC0" w:rsidRPr="001650DF">
        <w:t xml:space="preserve">the </w:t>
      </w:r>
      <w:r w:rsidRPr="001650DF">
        <w:t>base</w:t>
      </w:r>
      <w:r w:rsidR="00EE132B" w:rsidRPr="001650DF">
        <w:t xml:space="preserve"> </w:t>
      </w:r>
      <w:r w:rsidR="00E419C7" w:rsidRPr="001650DF">
        <w:t>requirements)</w:t>
      </w:r>
      <w:r w:rsidR="005803B9" w:rsidRPr="001650DF">
        <w:t xml:space="preserve">.  </w:t>
      </w:r>
      <w:r w:rsidRPr="001650DF">
        <w:t>The base</w:t>
      </w:r>
      <w:r w:rsidR="00E419C7" w:rsidRPr="001650DF">
        <w:t xml:space="preserve"> requirement</w:t>
      </w:r>
      <w:r w:rsidR="007F3EC0" w:rsidRPr="001650DF">
        <w:t>s</w:t>
      </w:r>
      <w:r w:rsidRPr="001650DF">
        <w:t xml:space="preserve"> </w:t>
      </w:r>
      <w:r w:rsidR="007F3EC0" w:rsidRPr="001650DF">
        <w:t xml:space="preserve">are </w:t>
      </w:r>
      <w:r w:rsidRPr="001650DF">
        <w:t>adjusted for anticipated pay raises and inflationary increases</w:t>
      </w:r>
      <w:r w:rsidR="0038759B" w:rsidRPr="001650DF">
        <w:t xml:space="preserve"> for </w:t>
      </w:r>
      <w:r w:rsidR="00D4684D" w:rsidRPr="001650DF">
        <w:t xml:space="preserve">the </w:t>
      </w:r>
      <w:r w:rsidR="009643B5" w:rsidRPr="001650DF">
        <w:t xml:space="preserve">budget year and four out years </w:t>
      </w:r>
      <w:r w:rsidR="008258BD" w:rsidRPr="001650DF">
        <w:t xml:space="preserve">(detailed calculations and assumptions for this adjustment </w:t>
      </w:r>
      <w:r w:rsidR="00FC3A9E" w:rsidRPr="001650DF">
        <w:t>can be found in</w:t>
      </w:r>
      <w:r w:rsidR="008258BD" w:rsidRPr="001650DF">
        <w:t xml:space="preserve"> the </w:t>
      </w:r>
      <w:r w:rsidR="00FC3A9E" w:rsidRPr="00E7745E">
        <w:t>FY 201</w:t>
      </w:r>
      <w:r w:rsidR="00E7745E" w:rsidRPr="00E7745E">
        <w:t>8</w:t>
      </w:r>
      <w:r w:rsidR="00FC3A9E" w:rsidRPr="00E7745E">
        <w:t xml:space="preserve"> </w:t>
      </w:r>
      <w:r w:rsidR="004A78DF" w:rsidRPr="00E7745E">
        <w:t xml:space="preserve">President’s </w:t>
      </w:r>
      <w:r w:rsidR="008258BD" w:rsidRPr="00E7745E">
        <w:t>Budget)</w:t>
      </w:r>
      <w:r w:rsidR="00E419C7" w:rsidRPr="00E7745E">
        <w:t xml:space="preserve">.  </w:t>
      </w:r>
      <w:r w:rsidR="00AC000A" w:rsidRPr="00E7745E">
        <w:t>T</w:t>
      </w:r>
      <w:r w:rsidR="0038759B" w:rsidRPr="00E7745E">
        <w:t>he</w:t>
      </w:r>
      <w:r w:rsidR="0038759B" w:rsidRPr="001650DF">
        <w:t xml:space="preserve"> Office </w:t>
      </w:r>
      <w:r w:rsidR="00AC000A" w:rsidRPr="001650DF">
        <w:t xml:space="preserve">then </w:t>
      </w:r>
      <w:r w:rsidR="0038759B" w:rsidRPr="001650DF">
        <w:t xml:space="preserve">estimates the prospective cost </w:t>
      </w:r>
      <w:r w:rsidRPr="001650DF">
        <w:t xml:space="preserve">for expected changes in </w:t>
      </w:r>
      <w:r w:rsidR="0038759B" w:rsidRPr="001650DF">
        <w:t xml:space="preserve">production </w:t>
      </w:r>
      <w:r w:rsidRPr="001650DF">
        <w:t>workload and new initiatives</w:t>
      </w:r>
      <w:r w:rsidR="0038759B" w:rsidRPr="001650DF">
        <w:t xml:space="preserve"> over the same period of time</w:t>
      </w:r>
      <w:r w:rsidR="005255B7" w:rsidRPr="001650DF">
        <w:t xml:space="preserve"> (refer to “Program Changes by Sub-</w:t>
      </w:r>
      <w:r w:rsidR="00D6521D" w:rsidRPr="001650DF">
        <w:t>Program</w:t>
      </w:r>
      <w:r w:rsidR="005255B7" w:rsidRPr="001650DF">
        <w:t>” sections of the Budget)</w:t>
      </w:r>
      <w:r w:rsidR="0038759B" w:rsidRPr="001650DF">
        <w:t xml:space="preserve">. </w:t>
      </w:r>
      <w:r w:rsidRPr="001650DF">
        <w:t xml:space="preserve"> </w:t>
      </w:r>
      <w:r w:rsidR="006A3D12" w:rsidRPr="001650DF">
        <w:t>T</w:t>
      </w:r>
      <w:r w:rsidR="0038759B" w:rsidRPr="001650DF">
        <w:t xml:space="preserve">he Office reduces cost estimates </w:t>
      </w:r>
      <w:r w:rsidRPr="001650DF">
        <w:t>for completed initiatives</w:t>
      </w:r>
      <w:r w:rsidR="00AA0AC0" w:rsidRPr="001650DF">
        <w:t xml:space="preserve"> and </w:t>
      </w:r>
      <w:r w:rsidR="008258BD" w:rsidRPr="001650DF">
        <w:t xml:space="preserve">known </w:t>
      </w:r>
      <w:r w:rsidR="00AA0AC0" w:rsidRPr="001650DF">
        <w:t xml:space="preserve">cost savings </w:t>
      </w:r>
      <w:r w:rsidR="0038759B" w:rsidRPr="001650DF">
        <w:t>expected over the same five</w:t>
      </w:r>
      <w:r w:rsidR="007F3EC0" w:rsidRPr="001650DF">
        <w:t>-</w:t>
      </w:r>
      <w:r w:rsidR="0038759B" w:rsidRPr="001650DF">
        <w:t>year horizon</w:t>
      </w:r>
      <w:r w:rsidR="00FC3A9E" w:rsidRPr="001650DF">
        <w:t xml:space="preserve">.  </w:t>
      </w:r>
      <w:r w:rsidR="00A97AE1" w:rsidRPr="001650DF">
        <w:t xml:space="preserve">Finally, </w:t>
      </w:r>
      <w:r w:rsidR="00EB0C31" w:rsidRPr="001650DF">
        <w:t xml:space="preserve">the Office </w:t>
      </w:r>
      <w:r w:rsidR="005255B7" w:rsidRPr="001650DF">
        <w:t xml:space="preserve">estimates </w:t>
      </w:r>
      <w:r w:rsidR="00EB0C31" w:rsidRPr="001650DF">
        <w:t xml:space="preserve">its </w:t>
      </w:r>
      <w:r w:rsidR="005255B7" w:rsidRPr="001650DF">
        <w:t xml:space="preserve">three-month </w:t>
      </w:r>
      <w:r w:rsidR="00EB0C31" w:rsidRPr="001650DF">
        <w:t xml:space="preserve">target operating reserve level based on this aggregate cost calculation </w:t>
      </w:r>
      <w:r w:rsidR="005255B7" w:rsidRPr="001650DF">
        <w:t xml:space="preserve">for </w:t>
      </w:r>
      <w:r w:rsidR="00D4684D" w:rsidRPr="001650DF">
        <w:t xml:space="preserve">the </w:t>
      </w:r>
      <w:r w:rsidR="005255B7" w:rsidRPr="001650DF">
        <w:t xml:space="preserve">year </w:t>
      </w:r>
      <w:r w:rsidR="00EB0C31" w:rsidRPr="001650DF">
        <w:t xml:space="preserve">to determine if operating reserve adjustments are necessary.  </w:t>
      </w:r>
    </w:p>
    <w:p w14:paraId="6E6DC2BB" w14:textId="77777777" w:rsidR="00384D7C" w:rsidRPr="001650DF" w:rsidRDefault="00384D7C"/>
    <w:p w14:paraId="3BED5CDF" w14:textId="122B1A8D" w:rsidR="006E405A" w:rsidRDefault="009643B5">
      <w:pPr>
        <w:rPr>
          <w:color w:val="000000" w:themeColor="text1"/>
        </w:rPr>
      </w:pPr>
      <w:r w:rsidRPr="00FF75BE">
        <w:rPr>
          <w:color w:val="000000" w:themeColor="text1"/>
        </w:rPr>
        <w:t>The FY 201</w:t>
      </w:r>
      <w:r w:rsidR="00E7745E" w:rsidRPr="00FF75BE">
        <w:rPr>
          <w:color w:val="000000" w:themeColor="text1"/>
        </w:rPr>
        <w:t>8</w:t>
      </w:r>
      <w:r w:rsidRPr="00FF75BE">
        <w:rPr>
          <w:color w:val="000000" w:themeColor="text1"/>
        </w:rPr>
        <w:t xml:space="preserve"> President’s Budget identifies that</w:t>
      </w:r>
      <w:r w:rsidR="00E41108" w:rsidRPr="00FF75BE">
        <w:rPr>
          <w:color w:val="000000" w:themeColor="text1"/>
        </w:rPr>
        <w:t>,</w:t>
      </w:r>
      <w:r w:rsidRPr="00FF75BE">
        <w:rPr>
          <w:color w:val="000000" w:themeColor="text1"/>
        </w:rPr>
        <w:t xml:space="preserve"> during FY 2017, patent operations will cost $</w:t>
      </w:r>
      <w:r w:rsidR="00005701" w:rsidRPr="00FF75BE">
        <w:rPr>
          <w:color w:val="000000" w:themeColor="text1"/>
        </w:rPr>
        <w:t>2.</w:t>
      </w:r>
      <w:r w:rsidR="00804251" w:rsidRPr="00FF75BE">
        <w:rPr>
          <w:color w:val="000000" w:themeColor="text1"/>
        </w:rPr>
        <w:t>9</w:t>
      </w:r>
      <w:r w:rsidR="008D1F34" w:rsidRPr="00FF75BE">
        <w:rPr>
          <w:color w:val="000000" w:themeColor="text1"/>
        </w:rPr>
        <w:t>86</w:t>
      </w:r>
      <w:r w:rsidR="00750E0E">
        <w:rPr>
          <w:color w:val="000000" w:themeColor="text1"/>
        </w:rPr>
        <w:t> </w:t>
      </w:r>
      <w:r w:rsidRPr="00FF75BE">
        <w:rPr>
          <w:color w:val="000000" w:themeColor="text1"/>
        </w:rPr>
        <w:t>billion, including</w:t>
      </w:r>
      <w:r w:rsidRPr="009A6966">
        <w:rPr>
          <w:color w:val="000000" w:themeColor="text1"/>
        </w:rPr>
        <w:t xml:space="preserve"> $2.</w:t>
      </w:r>
      <w:r w:rsidR="00D6521D" w:rsidRPr="009A6966">
        <w:rPr>
          <w:color w:val="000000" w:themeColor="text1"/>
        </w:rPr>
        <w:t>00</w:t>
      </w:r>
      <w:r w:rsidR="009A6966" w:rsidRPr="009A6966">
        <w:rPr>
          <w:color w:val="000000" w:themeColor="text1"/>
        </w:rPr>
        <w:t>2</w:t>
      </w:r>
      <w:r w:rsidR="00750E0E">
        <w:rPr>
          <w:color w:val="000000" w:themeColor="text1"/>
        </w:rPr>
        <w:t> </w:t>
      </w:r>
      <w:r w:rsidRPr="009A6966">
        <w:rPr>
          <w:color w:val="000000" w:themeColor="text1"/>
        </w:rPr>
        <w:t>billion for patent examination activities; $</w:t>
      </w:r>
      <w:r w:rsidR="009A6966" w:rsidRPr="009A6966">
        <w:rPr>
          <w:color w:val="000000" w:themeColor="text1"/>
        </w:rPr>
        <w:t>1</w:t>
      </w:r>
      <w:r w:rsidR="006D096C">
        <w:rPr>
          <w:color w:val="000000" w:themeColor="text1"/>
        </w:rPr>
        <w:t>80</w:t>
      </w:r>
      <w:r w:rsidR="00750E0E">
        <w:rPr>
          <w:color w:val="000000" w:themeColor="text1"/>
        </w:rPr>
        <w:t> </w:t>
      </w:r>
      <w:r w:rsidRPr="009A6966">
        <w:rPr>
          <w:color w:val="000000" w:themeColor="text1"/>
        </w:rPr>
        <w:t>million for IT systems</w:t>
      </w:r>
      <w:r w:rsidR="00F205CF">
        <w:rPr>
          <w:color w:val="000000" w:themeColor="text1"/>
        </w:rPr>
        <w:t xml:space="preserve"> and</w:t>
      </w:r>
      <w:r w:rsidR="00F205CF" w:rsidRPr="009A6966">
        <w:rPr>
          <w:color w:val="000000" w:themeColor="text1"/>
        </w:rPr>
        <w:t xml:space="preserve"> </w:t>
      </w:r>
      <w:r w:rsidRPr="009A6966">
        <w:rPr>
          <w:color w:val="000000" w:themeColor="text1"/>
        </w:rPr>
        <w:t xml:space="preserve">support contributing to </w:t>
      </w:r>
      <w:r w:rsidR="00556768">
        <w:rPr>
          <w:color w:val="000000" w:themeColor="text1"/>
        </w:rPr>
        <w:t xml:space="preserve">direct </w:t>
      </w:r>
      <w:r w:rsidRPr="009A6966">
        <w:rPr>
          <w:color w:val="000000" w:themeColor="text1"/>
        </w:rPr>
        <w:t>patent operations; $</w:t>
      </w:r>
      <w:r w:rsidR="009A6966" w:rsidRPr="009A6966">
        <w:rPr>
          <w:color w:val="000000" w:themeColor="text1"/>
        </w:rPr>
        <w:t>87</w:t>
      </w:r>
      <w:r w:rsidR="00750E0E">
        <w:rPr>
          <w:color w:val="000000" w:themeColor="text1"/>
        </w:rPr>
        <w:t> </w:t>
      </w:r>
      <w:r w:rsidRPr="009A6966">
        <w:rPr>
          <w:color w:val="000000" w:themeColor="text1"/>
        </w:rPr>
        <w:t xml:space="preserve">million for activities related to patent appeals and AIA </w:t>
      </w:r>
      <w:r w:rsidR="00556768">
        <w:rPr>
          <w:color w:val="000000" w:themeColor="text1"/>
        </w:rPr>
        <w:t>trial proceedings</w:t>
      </w:r>
      <w:r w:rsidRPr="009A6966">
        <w:rPr>
          <w:color w:val="000000" w:themeColor="text1"/>
        </w:rPr>
        <w:t>; $</w:t>
      </w:r>
      <w:r w:rsidR="00D6521D" w:rsidRPr="009A6966">
        <w:rPr>
          <w:color w:val="000000" w:themeColor="text1"/>
        </w:rPr>
        <w:t>27</w:t>
      </w:r>
      <w:r w:rsidR="00750E0E">
        <w:rPr>
          <w:color w:val="000000" w:themeColor="text1"/>
        </w:rPr>
        <w:t> </w:t>
      </w:r>
      <w:r w:rsidRPr="009A6966">
        <w:rPr>
          <w:color w:val="000000" w:themeColor="text1"/>
        </w:rPr>
        <w:t>million for activities related to</w:t>
      </w:r>
      <w:r w:rsidR="000378B9" w:rsidRPr="009A6966">
        <w:rPr>
          <w:color w:val="000000" w:themeColor="text1"/>
        </w:rPr>
        <w:t xml:space="preserve"> intellectual property </w:t>
      </w:r>
      <w:r w:rsidRPr="009A6966">
        <w:rPr>
          <w:color w:val="000000" w:themeColor="text1"/>
        </w:rPr>
        <w:t>protection, policy, and enforcement; and $</w:t>
      </w:r>
      <w:r w:rsidR="00750E0E">
        <w:rPr>
          <w:color w:val="000000" w:themeColor="text1"/>
        </w:rPr>
        <w:t>688 </w:t>
      </w:r>
      <w:r w:rsidRPr="009A6966">
        <w:rPr>
          <w:color w:val="000000" w:themeColor="text1"/>
        </w:rPr>
        <w:t>million for general support costs necessary for patent operations (e.g., rent, utilities, legal, financial, human resources, other administrative services</w:t>
      </w:r>
      <w:r w:rsidR="000F0A4A" w:rsidRPr="009A6966">
        <w:rPr>
          <w:color w:val="000000" w:themeColor="text1"/>
        </w:rPr>
        <w:t>,</w:t>
      </w:r>
      <w:r w:rsidRPr="009A6966">
        <w:rPr>
          <w:color w:val="000000" w:themeColor="text1"/>
        </w:rPr>
        <w:t xml:space="preserve"> and Office-wide IT infrastructure and IT support costs).  In addition, the Office </w:t>
      </w:r>
      <w:r w:rsidR="00CF6B5B" w:rsidRPr="009A6966">
        <w:rPr>
          <w:color w:val="000000" w:themeColor="text1"/>
        </w:rPr>
        <w:t>transfers $</w:t>
      </w:r>
      <w:r w:rsidR="00750E0E" w:rsidRPr="009A6966">
        <w:rPr>
          <w:color w:val="000000" w:themeColor="text1"/>
        </w:rPr>
        <w:t>2</w:t>
      </w:r>
      <w:r w:rsidR="00750E0E">
        <w:rPr>
          <w:color w:val="000000" w:themeColor="text1"/>
        </w:rPr>
        <w:t> </w:t>
      </w:r>
      <w:r w:rsidR="00CF6B5B" w:rsidRPr="009A6966">
        <w:rPr>
          <w:color w:val="000000" w:themeColor="text1"/>
        </w:rPr>
        <w:t xml:space="preserve">million to the DOC Inspector General </w:t>
      </w:r>
      <w:r w:rsidR="00750E0E">
        <w:rPr>
          <w:color w:val="000000" w:themeColor="text1"/>
        </w:rPr>
        <w:t>to conduct audits of USPTO programs</w:t>
      </w:r>
      <w:r w:rsidR="00CF6B5B" w:rsidRPr="009A6966">
        <w:rPr>
          <w:color w:val="000000" w:themeColor="text1"/>
        </w:rPr>
        <w:t xml:space="preserve">.  The Office also </w:t>
      </w:r>
      <w:r w:rsidRPr="009A6966">
        <w:rPr>
          <w:color w:val="000000" w:themeColor="text1"/>
        </w:rPr>
        <w:t>estimates collecting $</w:t>
      </w:r>
      <w:r w:rsidR="00750E0E" w:rsidRPr="009A6966">
        <w:rPr>
          <w:color w:val="000000" w:themeColor="text1"/>
        </w:rPr>
        <w:t>24</w:t>
      </w:r>
      <w:r w:rsidR="00750E0E">
        <w:rPr>
          <w:color w:val="000000" w:themeColor="text1"/>
        </w:rPr>
        <w:t> </w:t>
      </w:r>
      <w:r w:rsidRPr="009A6966">
        <w:rPr>
          <w:color w:val="000000" w:themeColor="text1"/>
        </w:rPr>
        <w:t>million in other income</w:t>
      </w:r>
      <w:r w:rsidRPr="00E7745E">
        <w:rPr>
          <w:color w:val="000000" w:themeColor="text1"/>
        </w:rPr>
        <w:t xml:space="preserve"> associated with </w:t>
      </w:r>
      <w:r w:rsidR="00CF6B5B" w:rsidRPr="00E7745E">
        <w:rPr>
          <w:color w:val="000000" w:themeColor="text1"/>
        </w:rPr>
        <w:t xml:space="preserve">recoveries and </w:t>
      </w:r>
      <w:r w:rsidRPr="00E7745E">
        <w:rPr>
          <w:color w:val="000000" w:themeColor="text1"/>
        </w:rPr>
        <w:t>reimbursable agreements (offsets to spending)</w:t>
      </w:r>
      <w:r w:rsidR="00804251">
        <w:rPr>
          <w:color w:val="000000" w:themeColor="text1"/>
        </w:rPr>
        <w:t xml:space="preserve">.  Since operations costs are projected to exceed collections, the Office estimates </w:t>
      </w:r>
      <w:r w:rsidR="00804251" w:rsidRPr="00F72C13">
        <w:rPr>
          <w:color w:val="000000" w:themeColor="text1"/>
        </w:rPr>
        <w:t>that</w:t>
      </w:r>
      <w:r w:rsidRPr="00F72C13">
        <w:rPr>
          <w:color w:val="000000" w:themeColor="text1"/>
        </w:rPr>
        <w:t xml:space="preserve"> $</w:t>
      </w:r>
      <w:r w:rsidR="00804251" w:rsidRPr="00F72C13">
        <w:rPr>
          <w:color w:val="000000" w:themeColor="text1"/>
        </w:rPr>
        <w:t>11</w:t>
      </w:r>
      <w:r w:rsidR="008D1F34">
        <w:rPr>
          <w:color w:val="000000" w:themeColor="text1"/>
        </w:rPr>
        <w:t>0</w:t>
      </w:r>
      <w:r w:rsidR="00750E0E">
        <w:rPr>
          <w:color w:val="000000" w:themeColor="text1"/>
        </w:rPr>
        <w:t> </w:t>
      </w:r>
      <w:r w:rsidRPr="00F72C13">
        <w:rPr>
          <w:color w:val="000000" w:themeColor="text1"/>
        </w:rPr>
        <w:t xml:space="preserve">million </w:t>
      </w:r>
      <w:r w:rsidR="00804251" w:rsidRPr="00F72C13">
        <w:rPr>
          <w:color w:val="000000" w:themeColor="text1"/>
        </w:rPr>
        <w:t>will</w:t>
      </w:r>
      <w:r w:rsidR="00804251">
        <w:rPr>
          <w:color w:val="000000" w:themeColor="text1"/>
        </w:rPr>
        <w:t xml:space="preserve"> be </w:t>
      </w:r>
      <w:r w:rsidR="009A6966">
        <w:rPr>
          <w:color w:val="000000" w:themeColor="text1"/>
        </w:rPr>
        <w:t>with</w:t>
      </w:r>
      <w:r w:rsidR="00804251">
        <w:rPr>
          <w:color w:val="000000" w:themeColor="text1"/>
        </w:rPr>
        <w:t xml:space="preserve">drawn from the operating reserve </w:t>
      </w:r>
      <w:r w:rsidRPr="00E7745E">
        <w:rPr>
          <w:color w:val="000000" w:themeColor="text1"/>
        </w:rPr>
        <w:t>during FY 2017.</w:t>
      </w:r>
      <w:r w:rsidRPr="001650DF">
        <w:rPr>
          <w:color w:val="000000" w:themeColor="text1"/>
        </w:rPr>
        <w:t xml:space="preserve">  </w:t>
      </w:r>
    </w:p>
    <w:p w14:paraId="4644A00C" w14:textId="77777777" w:rsidR="00750E0E" w:rsidRPr="001650DF" w:rsidRDefault="00750E0E">
      <w:pPr>
        <w:rPr>
          <w:color w:val="000000" w:themeColor="text1"/>
        </w:rPr>
      </w:pPr>
    </w:p>
    <w:p w14:paraId="73E26AEB" w14:textId="3943B4F8" w:rsidR="004E6713" w:rsidRPr="001650DF" w:rsidRDefault="009643B5">
      <w:pPr>
        <w:rPr>
          <w:b/>
          <w:u w:val="single"/>
        </w:rPr>
      </w:pPr>
      <w:r w:rsidRPr="001650DF">
        <w:t>Table 2 below provides key underlying production workload projections and assumptions from the Budget used to calculate aggregate cost.  Table 3 presents the total budgetary requirements (prospective aggregate cost) for FY 2017 through FY 202</w:t>
      </w:r>
      <w:r w:rsidR="004A78DF" w:rsidRPr="001650DF">
        <w:t>1</w:t>
      </w:r>
      <w:r w:rsidR="009C642F" w:rsidRPr="001650DF">
        <w:t xml:space="preserve"> and the estimated collections and operating reserve balances that would result from the adjustments contained in this </w:t>
      </w:r>
      <w:r w:rsidR="00A00E67">
        <w:t>final rule</w:t>
      </w:r>
      <w:r w:rsidRPr="001650DF">
        <w:t>.</w:t>
      </w:r>
      <w:r w:rsidR="00CF6B5B" w:rsidRPr="001650DF">
        <w:t xml:space="preserve"> </w:t>
      </w:r>
    </w:p>
    <w:p w14:paraId="0717ECA0" w14:textId="1D953D40" w:rsidR="00B61DB3" w:rsidRPr="001650DF" w:rsidRDefault="00B61DB3"/>
    <w:p w14:paraId="1DB7CE51" w14:textId="712EA0E3" w:rsidR="00166964" w:rsidRPr="001650DF" w:rsidRDefault="007E46D2" w:rsidP="001B2C22">
      <w:pPr>
        <w:pStyle w:val="TableTitles"/>
        <w:keepLines/>
      </w:pPr>
      <w:r w:rsidRPr="001650DF">
        <w:t>Table</w:t>
      </w:r>
      <w:r w:rsidR="00166964" w:rsidRPr="001650DF">
        <w:t xml:space="preserve"> 2: </w:t>
      </w:r>
      <w:r w:rsidR="00546764">
        <w:t xml:space="preserve"> </w:t>
      </w:r>
      <w:r w:rsidR="00166964" w:rsidRPr="001650DF">
        <w:t>Patent Production</w:t>
      </w:r>
      <w:r w:rsidR="00556275" w:rsidRPr="001650DF">
        <w:t xml:space="preserve"> </w:t>
      </w:r>
      <w:r w:rsidR="00166964" w:rsidRPr="001650DF">
        <w:t xml:space="preserve">Workload Projections </w:t>
      </w:r>
      <w:r w:rsidR="00B766B0">
        <w:t>–</w:t>
      </w:r>
      <w:r w:rsidR="00166964" w:rsidRPr="001650DF">
        <w:t xml:space="preserve"> FY 201</w:t>
      </w:r>
      <w:r w:rsidR="0047629D" w:rsidRPr="001650DF">
        <w:t>7</w:t>
      </w:r>
      <w:r w:rsidR="00166964" w:rsidRPr="001650DF">
        <w:t xml:space="preserve"> - FY 20</w:t>
      </w:r>
      <w:r w:rsidR="0047629D" w:rsidRPr="001650DF">
        <w:t>21</w:t>
      </w:r>
    </w:p>
    <w:p w14:paraId="2F72CBA0" w14:textId="77777777" w:rsidR="00166591" w:rsidRPr="001650DF" w:rsidRDefault="00166591" w:rsidP="001B2C22">
      <w:pPr>
        <w:keepNext/>
        <w:keepLines/>
        <w:spacing w:line="240" w:lineRule="auto"/>
        <w:jc w:val="center"/>
        <w:rPr>
          <w:b/>
          <w:u w:val="single"/>
        </w:rPr>
      </w:pPr>
    </w:p>
    <w:tbl>
      <w:tblPr>
        <w:tblW w:w="8925" w:type="dxa"/>
        <w:tblInd w:w="93" w:type="dxa"/>
        <w:tblLayout w:type="fixed"/>
        <w:tblLook w:val="04A0" w:firstRow="1" w:lastRow="0" w:firstColumn="1" w:lastColumn="0" w:noHBand="0" w:noVBand="1"/>
      </w:tblPr>
      <w:tblGrid>
        <w:gridCol w:w="3772"/>
        <w:gridCol w:w="1030"/>
        <w:gridCol w:w="1031"/>
        <w:gridCol w:w="1030"/>
        <w:gridCol w:w="1031"/>
        <w:gridCol w:w="1031"/>
      </w:tblGrid>
      <w:tr w:rsidR="0047629D" w:rsidRPr="001650DF" w14:paraId="246FC305" w14:textId="77777777" w:rsidTr="003B1AA9">
        <w:trPr>
          <w:trHeight w:val="300"/>
          <w:tblHeader/>
        </w:trPr>
        <w:tc>
          <w:tcPr>
            <w:tcW w:w="3772"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1FA7691" w14:textId="77777777" w:rsidR="0047629D" w:rsidRPr="00E41108" w:rsidRDefault="0047629D" w:rsidP="001B2C22">
            <w:pPr>
              <w:keepNext/>
              <w:keepLines/>
              <w:autoSpaceDE/>
              <w:autoSpaceDN/>
              <w:adjustRightInd/>
              <w:spacing w:line="240" w:lineRule="auto"/>
              <w:rPr>
                <w:b/>
                <w:bCs/>
                <w:sz w:val="22"/>
              </w:rPr>
            </w:pPr>
            <w:r w:rsidRPr="00E41108">
              <w:rPr>
                <w:b/>
                <w:bCs/>
                <w:sz w:val="22"/>
              </w:rPr>
              <w:t>Utility, Plant, and Reissue (UPR)</w:t>
            </w:r>
          </w:p>
        </w:tc>
        <w:tc>
          <w:tcPr>
            <w:tcW w:w="1030" w:type="dxa"/>
            <w:tcBorders>
              <w:top w:val="single" w:sz="4" w:space="0" w:color="auto"/>
              <w:left w:val="nil"/>
              <w:bottom w:val="single" w:sz="4" w:space="0" w:color="auto"/>
              <w:right w:val="single" w:sz="4" w:space="0" w:color="auto"/>
            </w:tcBorders>
            <w:shd w:val="clear" w:color="auto" w:fill="auto"/>
            <w:noWrap/>
            <w:vAlign w:val="center"/>
            <w:hideMark/>
          </w:tcPr>
          <w:p w14:paraId="60A3706A" w14:textId="77777777" w:rsidR="0047629D" w:rsidRPr="00E41108" w:rsidRDefault="0047629D" w:rsidP="001B2C22">
            <w:pPr>
              <w:keepNext/>
              <w:keepLines/>
              <w:autoSpaceDE/>
              <w:autoSpaceDN/>
              <w:adjustRightInd/>
              <w:spacing w:line="240" w:lineRule="auto"/>
              <w:jc w:val="center"/>
              <w:rPr>
                <w:b/>
                <w:bCs/>
                <w:sz w:val="22"/>
              </w:rPr>
            </w:pPr>
            <w:r w:rsidRPr="00E41108">
              <w:rPr>
                <w:b/>
                <w:bCs/>
                <w:sz w:val="22"/>
              </w:rPr>
              <w:t>FY 2017</w:t>
            </w:r>
          </w:p>
        </w:tc>
        <w:tc>
          <w:tcPr>
            <w:tcW w:w="1031" w:type="dxa"/>
            <w:tcBorders>
              <w:top w:val="single" w:sz="4" w:space="0" w:color="auto"/>
              <w:left w:val="nil"/>
              <w:bottom w:val="single" w:sz="4" w:space="0" w:color="auto"/>
              <w:right w:val="single" w:sz="4" w:space="0" w:color="auto"/>
            </w:tcBorders>
            <w:vAlign w:val="center"/>
          </w:tcPr>
          <w:p w14:paraId="791C873E" w14:textId="77777777" w:rsidR="0047629D" w:rsidRPr="00223D1D" w:rsidRDefault="0047629D" w:rsidP="001B2C22">
            <w:pPr>
              <w:keepNext/>
              <w:keepLines/>
              <w:autoSpaceDE/>
              <w:autoSpaceDN/>
              <w:adjustRightInd/>
              <w:spacing w:line="240" w:lineRule="auto"/>
              <w:jc w:val="center"/>
              <w:rPr>
                <w:b/>
                <w:bCs/>
                <w:sz w:val="22"/>
              </w:rPr>
            </w:pPr>
            <w:r w:rsidRPr="00223D1D">
              <w:rPr>
                <w:b/>
                <w:bCs/>
                <w:sz w:val="22"/>
              </w:rPr>
              <w:t>FY 2018</w:t>
            </w:r>
          </w:p>
        </w:tc>
        <w:tc>
          <w:tcPr>
            <w:tcW w:w="1030" w:type="dxa"/>
            <w:tcBorders>
              <w:top w:val="single" w:sz="4" w:space="0" w:color="auto"/>
              <w:left w:val="nil"/>
              <w:bottom w:val="single" w:sz="4" w:space="0" w:color="auto"/>
              <w:right w:val="single" w:sz="4" w:space="0" w:color="auto"/>
            </w:tcBorders>
            <w:vAlign w:val="center"/>
          </w:tcPr>
          <w:p w14:paraId="2148D294" w14:textId="19F759B9" w:rsidR="0047629D" w:rsidRPr="00E41108" w:rsidRDefault="0047629D" w:rsidP="001B2C22">
            <w:pPr>
              <w:keepNext/>
              <w:keepLines/>
              <w:autoSpaceDE/>
              <w:autoSpaceDN/>
              <w:adjustRightInd/>
              <w:spacing w:line="240" w:lineRule="auto"/>
              <w:jc w:val="center"/>
              <w:rPr>
                <w:b/>
                <w:bCs/>
                <w:sz w:val="22"/>
              </w:rPr>
            </w:pPr>
            <w:r w:rsidRPr="005E009C">
              <w:rPr>
                <w:b/>
                <w:bCs/>
                <w:sz w:val="22"/>
              </w:rPr>
              <w:t>FY</w:t>
            </w:r>
            <w:r w:rsidR="006B1630" w:rsidRPr="001B2C22">
              <w:rPr>
                <w:b/>
                <w:bCs/>
                <w:sz w:val="22"/>
              </w:rPr>
              <w:t xml:space="preserve"> </w:t>
            </w:r>
            <w:r w:rsidRPr="00E41108">
              <w:rPr>
                <w:b/>
                <w:bCs/>
                <w:sz w:val="22"/>
              </w:rPr>
              <w:t>2019</w:t>
            </w:r>
          </w:p>
        </w:tc>
        <w:tc>
          <w:tcPr>
            <w:tcW w:w="1031" w:type="dxa"/>
            <w:tcBorders>
              <w:top w:val="single" w:sz="4" w:space="0" w:color="auto"/>
              <w:left w:val="nil"/>
              <w:bottom w:val="single" w:sz="4" w:space="0" w:color="auto"/>
              <w:right w:val="single" w:sz="4" w:space="0" w:color="auto"/>
            </w:tcBorders>
            <w:vAlign w:val="center"/>
          </w:tcPr>
          <w:p w14:paraId="01C33A02" w14:textId="77777777" w:rsidR="0047629D" w:rsidRPr="00E41108" w:rsidRDefault="0047629D" w:rsidP="001B2C22">
            <w:pPr>
              <w:keepNext/>
              <w:keepLines/>
              <w:autoSpaceDE/>
              <w:autoSpaceDN/>
              <w:adjustRightInd/>
              <w:spacing w:line="240" w:lineRule="auto"/>
              <w:jc w:val="center"/>
              <w:rPr>
                <w:b/>
                <w:bCs/>
                <w:sz w:val="22"/>
              </w:rPr>
            </w:pPr>
            <w:r w:rsidRPr="00E41108">
              <w:rPr>
                <w:b/>
                <w:bCs/>
                <w:sz w:val="22"/>
              </w:rPr>
              <w:t>FY 2020</w:t>
            </w:r>
          </w:p>
        </w:tc>
        <w:tc>
          <w:tcPr>
            <w:tcW w:w="1031" w:type="dxa"/>
            <w:tcBorders>
              <w:top w:val="single" w:sz="4" w:space="0" w:color="auto"/>
              <w:left w:val="nil"/>
              <w:bottom w:val="single" w:sz="4" w:space="0" w:color="auto"/>
              <w:right w:val="single" w:sz="4" w:space="0" w:color="auto"/>
            </w:tcBorders>
            <w:vAlign w:val="center"/>
          </w:tcPr>
          <w:p w14:paraId="399501B8" w14:textId="77777777" w:rsidR="0047629D" w:rsidRPr="00223D1D" w:rsidRDefault="0047629D" w:rsidP="001B2C22">
            <w:pPr>
              <w:keepNext/>
              <w:keepLines/>
              <w:autoSpaceDE/>
              <w:autoSpaceDN/>
              <w:adjustRightInd/>
              <w:spacing w:line="240" w:lineRule="auto"/>
              <w:jc w:val="center"/>
              <w:rPr>
                <w:b/>
                <w:bCs/>
                <w:sz w:val="22"/>
              </w:rPr>
            </w:pPr>
            <w:r w:rsidRPr="00223D1D">
              <w:rPr>
                <w:b/>
                <w:bCs/>
                <w:sz w:val="22"/>
              </w:rPr>
              <w:t>FY 2021</w:t>
            </w:r>
          </w:p>
        </w:tc>
      </w:tr>
      <w:tr w:rsidR="0092455D" w:rsidRPr="001650DF" w14:paraId="3CEBC243"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6E9952C2" w14:textId="77777777" w:rsidR="0092455D" w:rsidRPr="00E41108" w:rsidRDefault="0092455D" w:rsidP="001B2C22">
            <w:pPr>
              <w:keepNext/>
              <w:keepLines/>
              <w:autoSpaceDE/>
              <w:autoSpaceDN/>
              <w:adjustRightInd/>
              <w:spacing w:line="240" w:lineRule="auto"/>
              <w:rPr>
                <w:sz w:val="22"/>
              </w:rPr>
            </w:pPr>
            <w:r w:rsidRPr="00E41108">
              <w:rPr>
                <w:sz w:val="22"/>
              </w:rPr>
              <w:t>Applications*</w:t>
            </w:r>
          </w:p>
        </w:tc>
        <w:tc>
          <w:tcPr>
            <w:tcW w:w="1030" w:type="dxa"/>
            <w:tcBorders>
              <w:top w:val="nil"/>
              <w:left w:val="nil"/>
              <w:bottom w:val="single" w:sz="4" w:space="0" w:color="auto"/>
              <w:right w:val="single" w:sz="4" w:space="0" w:color="auto"/>
            </w:tcBorders>
            <w:shd w:val="clear" w:color="auto" w:fill="auto"/>
            <w:noWrap/>
            <w:vAlign w:val="center"/>
          </w:tcPr>
          <w:p w14:paraId="0B08C24F" w14:textId="2299AF3B" w:rsidR="0092455D" w:rsidRPr="00E41108" w:rsidRDefault="005249FD" w:rsidP="007918D0">
            <w:pPr>
              <w:keepNext/>
              <w:keepLines/>
              <w:autoSpaceDE/>
              <w:autoSpaceDN/>
              <w:adjustRightInd/>
              <w:spacing w:line="240" w:lineRule="auto"/>
              <w:jc w:val="center"/>
              <w:rPr>
                <w:sz w:val="22"/>
              </w:rPr>
            </w:pPr>
            <w:r>
              <w:rPr>
                <w:sz w:val="22"/>
              </w:rPr>
              <w:t>614,</w:t>
            </w:r>
            <w:r w:rsidR="00D0606A">
              <w:rPr>
                <w:sz w:val="22"/>
              </w:rPr>
              <w:t>253</w:t>
            </w:r>
          </w:p>
        </w:tc>
        <w:tc>
          <w:tcPr>
            <w:tcW w:w="1031" w:type="dxa"/>
            <w:tcBorders>
              <w:top w:val="nil"/>
              <w:left w:val="nil"/>
              <w:bottom w:val="single" w:sz="4" w:space="0" w:color="auto"/>
              <w:right w:val="single" w:sz="4" w:space="0" w:color="auto"/>
            </w:tcBorders>
            <w:vAlign w:val="center"/>
          </w:tcPr>
          <w:p w14:paraId="6A12FE7A" w14:textId="7CE43DAD" w:rsidR="0092455D" w:rsidRPr="00B05D1C" w:rsidRDefault="005249FD" w:rsidP="007918D0">
            <w:pPr>
              <w:keepNext/>
              <w:keepLines/>
              <w:autoSpaceDE/>
              <w:autoSpaceDN/>
              <w:adjustRightInd/>
              <w:spacing w:line="240" w:lineRule="auto"/>
              <w:jc w:val="center"/>
              <w:rPr>
                <w:sz w:val="22"/>
              </w:rPr>
            </w:pPr>
            <w:r>
              <w:rPr>
                <w:sz w:val="22"/>
              </w:rPr>
              <w:t>627,</w:t>
            </w:r>
            <w:r w:rsidR="00D0606A">
              <w:rPr>
                <w:sz w:val="22"/>
              </w:rPr>
              <w:t>274</w:t>
            </w:r>
          </w:p>
        </w:tc>
        <w:tc>
          <w:tcPr>
            <w:tcW w:w="1030" w:type="dxa"/>
            <w:tcBorders>
              <w:top w:val="nil"/>
              <w:left w:val="nil"/>
              <w:bottom w:val="single" w:sz="4" w:space="0" w:color="auto"/>
              <w:right w:val="single" w:sz="4" w:space="0" w:color="auto"/>
            </w:tcBorders>
            <w:vAlign w:val="center"/>
          </w:tcPr>
          <w:p w14:paraId="75B98DD8" w14:textId="5B1F0E7B" w:rsidR="0092455D" w:rsidRPr="00290D75" w:rsidRDefault="005249FD" w:rsidP="007918D0">
            <w:pPr>
              <w:keepNext/>
              <w:keepLines/>
              <w:autoSpaceDE/>
              <w:autoSpaceDN/>
              <w:adjustRightInd/>
              <w:spacing w:line="240" w:lineRule="auto"/>
              <w:jc w:val="center"/>
              <w:rPr>
                <w:sz w:val="22"/>
              </w:rPr>
            </w:pPr>
            <w:r>
              <w:rPr>
                <w:sz w:val="22"/>
              </w:rPr>
              <w:t>634,9</w:t>
            </w:r>
            <w:r w:rsidR="00D0606A">
              <w:rPr>
                <w:sz w:val="22"/>
              </w:rPr>
              <w:t>34</w:t>
            </w:r>
          </w:p>
        </w:tc>
        <w:tc>
          <w:tcPr>
            <w:tcW w:w="1031" w:type="dxa"/>
            <w:tcBorders>
              <w:top w:val="nil"/>
              <w:left w:val="nil"/>
              <w:bottom w:val="single" w:sz="4" w:space="0" w:color="auto"/>
              <w:right w:val="single" w:sz="4" w:space="0" w:color="auto"/>
            </w:tcBorders>
            <w:vAlign w:val="center"/>
          </w:tcPr>
          <w:p w14:paraId="6A839D83" w14:textId="517B6F9B" w:rsidR="0092455D" w:rsidRPr="001B2C22" w:rsidRDefault="005249FD" w:rsidP="007918D0">
            <w:pPr>
              <w:keepNext/>
              <w:keepLines/>
              <w:autoSpaceDE/>
              <w:autoSpaceDN/>
              <w:adjustRightInd/>
              <w:spacing w:line="240" w:lineRule="auto"/>
              <w:jc w:val="center"/>
              <w:rPr>
                <w:sz w:val="22"/>
              </w:rPr>
            </w:pPr>
            <w:r>
              <w:rPr>
                <w:sz w:val="22"/>
              </w:rPr>
              <w:t>639,</w:t>
            </w:r>
            <w:r w:rsidR="00D0606A">
              <w:rPr>
                <w:sz w:val="22"/>
              </w:rPr>
              <w:t>878</w:t>
            </w:r>
          </w:p>
        </w:tc>
        <w:tc>
          <w:tcPr>
            <w:tcW w:w="1031" w:type="dxa"/>
            <w:tcBorders>
              <w:top w:val="nil"/>
              <w:left w:val="nil"/>
              <w:bottom w:val="single" w:sz="4" w:space="0" w:color="auto"/>
              <w:right w:val="single" w:sz="4" w:space="0" w:color="auto"/>
            </w:tcBorders>
            <w:vAlign w:val="center"/>
          </w:tcPr>
          <w:p w14:paraId="563EA925" w14:textId="07756EDE" w:rsidR="0092455D" w:rsidRPr="001B2C22" w:rsidRDefault="005249FD" w:rsidP="007918D0">
            <w:pPr>
              <w:keepNext/>
              <w:keepLines/>
              <w:autoSpaceDE/>
              <w:autoSpaceDN/>
              <w:adjustRightInd/>
              <w:spacing w:line="240" w:lineRule="auto"/>
              <w:jc w:val="center"/>
              <w:rPr>
                <w:sz w:val="22"/>
              </w:rPr>
            </w:pPr>
            <w:r>
              <w:rPr>
                <w:sz w:val="22"/>
              </w:rPr>
              <w:t>636,</w:t>
            </w:r>
            <w:r w:rsidR="00D0606A">
              <w:rPr>
                <w:sz w:val="22"/>
              </w:rPr>
              <w:t>580</w:t>
            </w:r>
          </w:p>
        </w:tc>
      </w:tr>
      <w:tr w:rsidR="0092455D" w:rsidRPr="001650DF" w14:paraId="5AB970A2"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3B886BAB" w14:textId="3A8210AA" w:rsidR="0092455D" w:rsidRPr="00E41108" w:rsidRDefault="0092455D" w:rsidP="001B2C22">
            <w:pPr>
              <w:keepNext/>
              <w:keepLines/>
              <w:autoSpaceDE/>
              <w:autoSpaceDN/>
              <w:adjustRightInd/>
              <w:spacing w:line="240" w:lineRule="auto"/>
              <w:rPr>
                <w:sz w:val="22"/>
              </w:rPr>
            </w:pPr>
            <w:r w:rsidRPr="00E41108">
              <w:rPr>
                <w:sz w:val="22"/>
              </w:rPr>
              <w:t>Growth Rate</w:t>
            </w:r>
          </w:p>
        </w:tc>
        <w:tc>
          <w:tcPr>
            <w:tcW w:w="1030" w:type="dxa"/>
            <w:tcBorders>
              <w:top w:val="nil"/>
              <w:left w:val="nil"/>
              <w:bottom w:val="single" w:sz="4" w:space="0" w:color="auto"/>
              <w:right w:val="single" w:sz="4" w:space="0" w:color="auto"/>
            </w:tcBorders>
            <w:shd w:val="clear" w:color="auto" w:fill="auto"/>
            <w:noWrap/>
            <w:vAlign w:val="center"/>
          </w:tcPr>
          <w:p w14:paraId="7B97451A" w14:textId="49F9D0E7" w:rsidR="0092455D" w:rsidRPr="00E41108" w:rsidRDefault="005249FD" w:rsidP="007918D0">
            <w:pPr>
              <w:keepNext/>
              <w:keepLines/>
              <w:autoSpaceDE/>
              <w:autoSpaceDN/>
              <w:adjustRightInd/>
              <w:spacing w:line="240" w:lineRule="auto"/>
              <w:jc w:val="center"/>
              <w:rPr>
                <w:sz w:val="22"/>
              </w:rPr>
            </w:pPr>
            <w:r>
              <w:rPr>
                <w:sz w:val="22"/>
              </w:rPr>
              <w:t>0.7</w:t>
            </w:r>
            <w:r w:rsidR="0092455D" w:rsidRPr="00E41108">
              <w:rPr>
                <w:sz w:val="22"/>
              </w:rPr>
              <w:t>%</w:t>
            </w:r>
          </w:p>
        </w:tc>
        <w:tc>
          <w:tcPr>
            <w:tcW w:w="1031" w:type="dxa"/>
            <w:tcBorders>
              <w:top w:val="nil"/>
              <w:left w:val="nil"/>
              <w:bottom w:val="single" w:sz="4" w:space="0" w:color="auto"/>
              <w:right w:val="single" w:sz="4" w:space="0" w:color="auto"/>
            </w:tcBorders>
            <w:vAlign w:val="center"/>
          </w:tcPr>
          <w:p w14:paraId="7542E94F" w14:textId="3D169482" w:rsidR="0092455D" w:rsidRPr="00223D1D" w:rsidRDefault="005249FD" w:rsidP="007918D0">
            <w:pPr>
              <w:keepNext/>
              <w:keepLines/>
              <w:autoSpaceDE/>
              <w:autoSpaceDN/>
              <w:adjustRightInd/>
              <w:spacing w:line="240" w:lineRule="auto"/>
              <w:jc w:val="center"/>
              <w:rPr>
                <w:sz w:val="22"/>
              </w:rPr>
            </w:pPr>
            <w:r>
              <w:rPr>
                <w:sz w:val="22"/>
              </w:rPr>
              <w:t>2.1</w:t>
            </w:r>
            <w:r w:rsidR="0092455D" w:rsidRPr="00223D1D">
              <w:rPr>
                <w:sz w:val="22"/>
              </w:rPr>
              <w:t>%</w:t>
            </w:r>
          </w:p>
        </w:tc>
        <w:tc>
          <w:tcPr>
            <w:tcW w:w="1030" w:type="dxa"/>
            <w:tcBorders>
              <w:top w:val="nil"/>
              <w:left w:val="nil"/>
              <w:bottom w:val="single" w:sz="4" w:space="0" w:color="auto"/>
              <w:right w:val="single" w:sz="4" w:space="0" w:color="auto"/>
            </w:tcBorders>
            <w:vAlign w:val="center"/>
          </w:tcPr>
          <w:p w14:paraId="22FD6713" w14:textId="4F9B7C29" w:rsidR="0092455D" w:rsidRPr="00B05D1C" w:rsidRDefault="005249FD" w:rsidP="007918D0">
            <w:pPr>
              <w:keepNext/>
              <w:keepLines/>
              <w:autoSpaceDE/>
              <w:autoSpaceDN/>
              <w:adjustRightInd/>
              <w:spacing w:line="240" w:lineRule="auto"/>
              <w:jc w:val="center"/>
              <w:rPr>
                <w:sz w:val="22"/>
              </w:rPr>
            </w:pPr>
            <w:r>
              <w:rPr>
                <w:sz w:val="22"/>
              </w:rPr>
              <w:t>1.2</w:t>
            </w:r>
            <w:r w:rsidR="0092455D" w:rsidRPr="00B05D1C">
              <w:rPr>
                <w:sz w:val="22"/>
              </w:rPr>
              <w:t>%</w:t>
            </w:r>
          </w:p>
        </w:tc>
        <w:tc>
          <w:tcPr>
            <w:tcW w:w="1031" w:type="dxa"/>
            <w:tcBorders>
              <w:top w:val="nil"/>
              <w:left w:val="nil"/>
              <w:bottom w:val="single" w:sz="4" w:space="0" w:color="auto"/>
              <w:right w:val="single" w:sz="4" w:space="0" w:color="auto"/>
            </w:tcBorders>
            <w:vAlign w:val="center"/>
          </w:tcPr>
          <w:p w14:paraId="6E68029D" w14:textId="10CB7256" w:rsidR="0092455D" w:rsidRPr="00B05D1C" w:rsidRDefault="005249FD" w:rsidP="007918D0">
            <w:pPr>
              <w:keepNext/>
              <w:keepLines/>
              <w:autoSpaceDE/>
              <w:autoSpaceDN/>
              <w:adjustRightInd/>
              <w:spacing w:line="240" w:lineRule="auto"/>
              <w:jc w:val="center"/>
              <w:rPr>
                <w:sz w:val="22"/>
              </w:rPr>
            </w:pPr>
            <w:r>
              <w:rPr>
                <w:sz w:val="22"/>
              </w:rPr>
              <w:t>0.8</w:t>
            </w:r>
            <w:r w:rsidR="0092455D" w:rsidRPr="00B05D1C">
              <w:rPr>
                <w:sz w:val="22"/>
              </w:rPr>
              <w:t>%</w:t>
            </w:r>
          </w:p>
        </w:tc>
        <w:tc>
          <w:tcPr>
            <w:tcW w:w="1031" w:type="dxa"/>
            <w:tcBorders>
              <w:top w:val="nil"/>
              <w:left w:val="nil"/>
              <w:bottom w:val="single" w:sz="4" w:space="0" w:color="auto"/>
              <w:right w:val="single" w:sz="4" w:space="0" w:color="auto"/>
            </w:tcBorders>
            <w:vAlign w:val="center"/>
          </w:tcPr>
          <w:p w14:paraId="27394283" w14:textId="3202D47B" w:rsidR="0092455D" w:rsidRPr="00290D75" w:rsidRDefault="005249FD" w:rsidP="007918D0">
            <w:pPr>
              <w:keepNext/>
              <w:keepLines/>
              <w:autoSpaceDE/>
              <w:autoSpaceDN/>
              <w:adjustRightInd/>
              <w:spacing w:line="240" w:lineRule="auto"/>
              <w:jc w:val="center"/>
              <w:rPr>
                <w:sz w:val="22"/>
              </w:rPr>
            </w:pPr>
            <w:r>
              <w:rPr>
                <w:sz w:val="22"/>
              </w:rPr>
              <w:t>-0.5</w:t>
            </w:r>
            <w:r w:rsidR="0092455D" w:rsidRPr="0044415E">
              <w:rPr>
                <w:sz w:val="22"/>
              </w:rPr>
              <w:t>%</w:t>
            </w:r>
          </w:p>
        </w:tc>
      </w:tr>
      <w:tr w:rsidR="0092455D" w:rsidRPr="001650DF" w14:paraId="1778865A"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1722D6EA" w14:textId="77777777" w:rsidR="0092455D" w:rsidRPr="00E41108" w:rsidRDefault="0092455D" w:rsidP="001B2C22">
            <w:pPr>
              <w:keepNext/>
              <w:keepLines/>
              <w:autoSpaceDE/>
              <w:autoSpaceDN/>
              <w:adjustRightInd/>
              <w:spacing w:line="240" w:lineRule="auto"/>
              <w:rPr>
                <w:sz w:val="22"/>
              </w:rPr>
            </w:pPr>
            <w:r w:rsidRPr="00E41108">
              <w:rPr>
                <w:sz w:val="22"/>
              </w:rPr>
              <w:t>Production Units</w:t>
            </w:r>
          </w:p>
        </w:tc>
        <w:tc>
          <w:tcPr>
            <w:tcW w:w="1030" w:type="dxa"/>
            <w:tcBorders>
              <w:top w:val="nil"/>
              <w:left w:val="nil"/>
              <w:bottom w:val="single" w:sz="4" w:space="0" w:color="auto"/>
              <w:right w:val="single" w:sz="4" w:space="0" w:color="auto"/>
            </w:tcBorders>
            <w:shd w:val="clear" w:color="auto" w:fill="auto"/>
            <w:noWrap/>
            <w:vAlign w:val="center"/>
          </w:tcPr>
          <w:p w14:paraId="2E9B7D3D" w14:textId="23D227C0" w:rsidR="0092455D" w:rsidRPr="00E41108" w:rsidRDefault="005249FD" w:rsidP="007918D0">
            <w:pPr>
              <w:keepNext/>
              <w:keepLines/>
              <w:autoSpaceDE/>
              <w:autoSpaceDN/>
              <w:adjustRightInd/>
              <w:spacing w:line="240" w:lineRule="auto"/>
              <w:jc w:val="center"/>
              <w:rPr>
                <w:sz w:val="22"/>
              </w:rPr>
            </w:pPr>
            <w:r>
              <w:rPr>
                <w:sz w:val="22"/>
              </w:rPr>
              <w:t>647,700</w:t>
            </w:r>
          </w:p>
        </w:tc>
        <w:tc>
          <w:tcPr>
            <w:tcW w:w="1031" w:type="dxa"/>
            <w:tcBorders>
              <w:top w:val="nil"/>
              <w:left w:val="nil"/>
              <w:bottom w:val="single" w:sz="4" w:space="0" w:color="auto"/>
              <w:right w:val="single" w:sz="4" w:space="0" w:color="auto"/>
            </w:tcBorders>
            <w:vAlign w:val="center"/>
          </w:tcPr>
          <w:p w14:paraId="1E2069C6" w14:textId="2620F97A" w:rsidR="0092455D" w:rsidRPr="00B05D1C" w:rsidRDefault="005249FD" w:rsidP="007918D0">
            <w:pPr>
              <w:keepNext/>
              <w:keepLines/>
              <w:autoSpaceDE/>
              <w:autoSpaceDN/>
              <w:adjustRightInd/>
              <w:spacing w:line="240" w:lineRule="auto"/>
              <w:jc w:val="center"/>
              <w:rPr>
                <w:sz w:val="22"/>
              </w:rPr>
            </w:pPr>
            <w:r>
              <w:rPr>
                <w:sz w:val="22"/>
              </w:rPr>
              <w:t>663,200</w:t>
            </w:r>
          </w:p>
        </w:tc>
        <w:tc>
          <w:tcPr>
            <w:tcW w:w="1030" w:type="dxa"/>
            <w:tcBorders>
              <w:top w:val="nil"/>
              <w:left w:val="nil"/>
              <w:bottom w:val="single" w:sz="4" w:space="0" w:color="auto"/>
              <w:right w:val="single" w:sz="4" w:space="0" w:color="auto"/>
            </w:tcBorders>
            <w:vAlign w:val="center"/>
          </w:tcPr>
          <w:p w14:paraId="5C8697E3" w14:textId="6C1B733B" w:rsidR="0092455D" w:rsidRPr="00290D75" w:rsidRDefault="005249FD" w:rsidP="007918D0">
            <w:pPr>
              <w:keepNext/>
              <w:keepLines/>
              <w:autoSpaceDE/>
              <w:autoSpaceDN/>
              <w:adjustRightInd/>
              <w:spacing w:line="240" w:lineRule="auto"/>
              <w:jc w:val="center"/>
              <w:rPr>
                <w:sz w:val="22"/>
              </w:rPr>
            </w:pPr>
            <w:r>
              <w:rPr>
                <w:sz w:val="22"/>
              </w:rPr>
              <w:t>667,700</w:t>
            </w:r>
          </w:p>
        </w:tc>
        <w:tc>
          <w:tcPr>
            <w:tcW w:w="1031" w:type="dxa"/>
            <w:tcBorders>
              <w:top w:val="nil"/>
              <w:left w:val="nil"/>
              <w:bottom w:val="single" w:sz="4" w:space="0" w:color="auto"/>
              <w:right w:val="single" w:sz="4" w:space="0" w:color="auto"/>
            </w:tcBorders>
            <w:vAlign w:val="center"/>
          </w:tcPr>
          <w:p w14:paraId="327DB9D4" w14:textId="4866D484" w:rsidR="0092455D" w:rsidRPr="001B2C22" w:rsidRDefault="005249FD" w:rsidP="007918D0">
            <w:pPr>
              <w:keepNext/>
              <w:keepLines/>
              <w:autoSpaceDE/>
              <w:autoSpaceDN/>
              <w:adjustRightInd/>
              <w:spacing w:line="240" w:lineRule="auto"/>
              <w:jc w:val="center"/>
              <w:rPr>
                <w:sz w:val="22"/>
              </w:rPr>
            </w:pPr>
            <w:r>
              <w:rPr>
                <w:sz w:val="22"/>
              </w:rPr>
              <w:t>660,700</w:t>
            </w:r>
          </w:p>
        </w:tc>
        <w:tc>
          <w:tcPr>
            <w:tcW w:w="1031" w:type="dxa"/>
            <w:tcBorders>
              <w:top w:val="nil"/>
              <w:left w:val="nil"/>
              <w:bottom w:val="single" w:sz="4" w:space="0" w:color="auto"/>
              <w:right w:val="single" w:sz="4" w:space="0" w:color="auto"/>
            </w:tcBorders>
            <w:vAlign w:val="center"/>
          </w:tcPr>
          <w:p w14:paraId="1C4ED61B" w14:textId="32EFBF9C" w:rsidR="0092455D" w:rsidRPr="001B2C22" w:rsidRDefault="005249FD" w:rsidP="007918D0">
            <w:pPr>
              <w:keepNext/>
              <w:keepLines/>
              <w:autoSpaceDE/>
              <w:autoSpaceDN/>
              <w:adjustRightInd/>
              <w:spacing w:line="240" w:lineRule="auto"/>
              <w:jc w:val="center"/>
              <w:rPr>
                <w:sz w:val="22"/>
              </w:rPr>
            </w:pPr>
            <w:r>
              <w:rPr>
                <w:sz w:val="22"/>
              </w:rPr>
              <w:t>626,100</w:t>
            </w:r>
          </w:p>
        </w:tc>
      </w:tr>
      <w:tr w:rsidR="0092455D" w:rsidRPr="001650DF" w14:paraId="4564B73D"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05C6FB8C" w14:textId="670161FC" w:rsidR="0092455D" w:rsidRPr="00E41108" w:rsidRDefault="00C84693" w:rsidP="001B2C22">
            <w:pPr>
              <w:keepNext/>
              <w:keepLines/>
              <w:autoSpaceDE/>
              <w:autoSpaceDN/>
              <w:adjustRightInd/>
              <w:spacing w:line="240" w:lineRule="auto"/>
              <w:rPr>
                <w:sz w:val="22"/>
              </w:rPr>
            </w:pPr>
            <w:r w:rsidRPr="00E41108">
              <w:rPr>
                <w:sz w:val="22"/>
              </w:rPr>
              <w:t>Unexamined Patent Application Backlog</w:t>
            </w:r>
          </w:p>
        </w:tc>
        <w:tc>
          <w:tcPr>
            <w:tcW w:w="1030" w:type="dxa"/>
            <w:tcBorders>
              <w:top w:val="nil"/>
              <w:left w:val="nil"/>
              <w:bottom w:val="single" w:sz="4" w:space="0" w:color="auto"/>
              <w:right w:val="single" w:sz="4" w:space="0" w:color="auto"/>
            </w:tcBorders>
            <w:shd w:val="clear" w:color="auto" w:fill="auto"/>
            <w:noWrap/>
            <w:vAlign w:val="center"/>
          </w:tcPr>
          <w:p w14:paraId="3DACDCF6" w14:textId="5E984CE7" w:rsidR="0092455D" w:rsidRPr="00B05D1C" w:rsidRDefault="005249FD" w:rsidP="007918D0">
            <w:pPr>
              <w:keepNext/>
              <w:keepLines/>
              <w:autoSpaceDE/>
              <w:autoSpaceDN/>
              <w:adjustRightInd/>
              <w:spacing w:line="240" w:lineRule="auto"/>
              <w:jc w:val="center"/>
              <w:rPr>
                <w:sz w:val="22"/>
              </w:rPr>
            </w:pPr>
            <w:r>
              <w:rPr>
                <w:sz w:val="22"/>
              </w:rPr>
              <w:t>485,300</w:t>
            </w:r>
          </w:p>
        </w:tc>
        <w:tc>
          <w:tcPr>
            <w:tcW w:w="1031" w:type="dxa"/>
            <w:tcBorders>
              <w:top w:val="nil"/>
              <w:left w:val="nil"/>
              <w:bottom w:val="single" w:sz="4" w:space="0" w:color="auto"/>
              <w:right w:val="single" w:sz="4" w:space="0" w:color="auto"/>
            </w:tcBorders>
            <w:vAlign w:val="center"/>
          </w:tcPr>
          <w:p w14:paraId="2BA59E90" w14:textId="78B11F17" w:rsidR="0092455D" w:rsidRPr="00290D75" w:rsidRDefault="005249FD" w:rsidP="007918D0">
            <w:pPr>
              <w:keepNext/>
              <w:keepLines/>
              <w:autoSpaceDE/>
              <w:autoSpaceDN/>
              <w:adjustRightInd/>
              <w:spacing w:line="240" w:lineRule="auto"/>
              <w:jc w:val="center"/>
              <w:rPr>
                <w:sz w:val="22"/>
              </w:rPr>
            </w:pPr>
            <w:r>
              <w:rPr>
                <w:sz w:val="22"/>
              </w:rPr>
              <w:t>430,000</w:t>
            </w:r>
          </w:p>
        </w:tc>
        <w:tc>
          <w:tcPr>
            <w:tcW w:w="1030" w:type="dxa"/>
            <w:tcBorders>
              <w:top w:val="nil"/>
              <w:left w:val="nil"/>
              <w:bottom w:val="single" w:sz="4" w:space="0" w:color="auto"/>
              <w:right w:val="single" w:sz="4" w:space="0" w:color="auto"/>
            </w:tcBorders>
            <w:vAlign w:val="center"/>
          </w:tcPr>
          <w:p w14:paraId="0BC0C1F3" w14:textId="7463DC33" w:rsidR="0092455D" w:rsidRPr="001B2C22" w:rsidRDefault="005249FD" w:rsidP="007918D0">
            <w:pPr>
              <w:keepNext/>
              <w:keepLines/>
              <w:autoSpaceDE/>
              <w:autoSpaceDN/>
              <w:adjustRightInd/>
              <w:spacing w:line="240" w:lineRule="auto"/>
              <w:jc w:val="center"/>
              <w:rPr>
                <w:sz w:val="22"/>
              </w:rPr>
            </w:pPr>
            <w:r>
              <w:rPr>
                <w:sz w:val="22"/>
              </w:rPr>
              <w:t>378,200</w:t>
            </w:r>
          </w:p>
        </w:tc>
        <w:tc>
          <w:tcPr>
            <w:tcW w:w="1031" w:type="dxa"/>
            <w:tcBorders>
              <w:top w:val="nil"/>
              <w:left w:val="nil"/>
              <w:bottom w:val="single" w:sz="4" w:space="0" w:color="auto"/>
              <w:right w:val="single" w:sz="4" w:space="0" w:color="auto"/>
            </w:tcBorders>
            <w:vAlign w:val="center"/>
          </w:tcPr>
          <w:p w14:paraId="7CDD2D43" w14:textId="0B595D78" w:rsidR="0092455D" w:rsidRPr="001B2C22" w:rsidRDefault="005249FD" w:rsidP="007918D0">
            <w:pPr>
              <w:keepNext/>
              <w:keepLines/>
              <w:autoSpaceDE/>
              <w:autoSpaceDN/>
              <w:adjustRightInd/>
              <w:spacing w:line="240" w:lineRule="auto"/>
              <w:jc w:val="center"/>
              <w:rPr>
                <w:sz w:val="22"/>
              </w:rPr>
            </w:pPr>
            <w:r>
              <w:rPr>
                <w:sz w:val="22"/>
              </w:rPr>
              <w:t>338,200</w:t>
            </w:r>
          </w:p>
        </w:tc>
        <w:tc>
          <w:tcPr>
            <w:tcW w:w="1031" w:type="dxa"/>
            <w:tcBorders>
              <w:top w:val="nil"/>
              <w:left w:val="nil"/>
              <w:bottom w:val="single" w:sz="4" w:space="0" w:color="auto"/>
              <w:right w:val="single" w:sz="4" w:space="0" w:color="auto"/>
            </w:tcBorders>
            <w:vAlign w:val="center"/>
          </w:tcPr>
          <w:p w14:paraId="4C1E6710" w14:textId="4B68D2A9" w:rsidR="0092455D" w:rsidRPr="001B2C22" w:rsidRDefault="005249FD" w:rsidP="007918D0">
            <w:pPr>
              <w:keepNext/>
              <w:keepLines/>
              <w:autoSpaceDE/>
              <w:autoSpaceDN/>
              <w:adjustRightInd/>
              <w:spacing w:line="240" w:lineRule="auto"/>
              <w:jc w:val="center"/>
              <w:rPr>
                <w:sz w:val="22"/>
              </w:rPr>
            </w:pPr>
            <w:r>
              <w:rPr>
                <w:sz w:val="22"/>
              </w:rPr>
              <w:t>329,600</w:t>
            </w:r>
          </w:p>
        </w:tc>
      </w:tr>
      <w:tr w:rsidR="00C84170" w:rsidRPr="001650DF" w14:paraId="5EEE7B05"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43D6849D" w14:textId="77777777" w:rsidR="00C84170" w:rsidRPr="00E41108" w:rsidRDefault="00C84170" w:rsidP="001B2C22">
            <w:pPr>
              <w:keepNext/>
              <w:keepLines/>
              <w:autoSpaceDE/>
              <w:autoSpaceDN/>
              <w:adjustRightInd/>
              <w:spacing w:line="240" w:lineRule="auto"/>
              <w:rPr>
                <w:sz w:val="22"/>
              </w:rPr>
            </w:pPr>
            <w:r w:rsidRPr="00E41108">
              <w:rPr>
                <w:sz w:val="22"/>
              </w:rPr>
              <w:t>Examination Capacity**</w:t>
            </w:r>
          </w:p>
        </w:tc>
        <w:tc>
          <w:tcPr>
            <w:tcW w:w="1030" w:type="dxa"/>
            <w:tcBorders>
              <w:top w:val="nil"/>
              <w:left w:val="nil"/>
              <w:bottom w:val="single" w:sz="4" w:space="0" w:color="auto"/>
              <w:right w:val="single" w:sz="4" w:space="0" w:color="auto"/>
            </w:tcBorders>
            <w:shd w:val="clear" w:color="auto" w:fill="auto"/>
            <w:noWrap/>
            <w:vAlign w:val="center"/>
          </w:tcPr>
          <w:p w14:paraId="17AA52A1" w14:textId="46CD0D18" w:rsidR="00C84170" w:rsidRPr="00E41108" w:rsidRDefault="00C84170" w:rsidP="007918D0">
            <w:pPr>
              <w:keepNext/>
              <w:keepLines/>
              <w:autoSpaceDE/>
              <w:autoSpaceDN/>
              <w:adjustRightInd/>
              <w:spacing w:line="240" w:lineRule="auto"/>
              <w:jc w:val="center"/>
              <w:rPr>
                <w:sz w:val="22"/>
              </w:rPr>
            </w:pPr>
            <w:r w:rsidRPr="00E41108">
              <w:rPr>
                <w:sz w:val="22"/>
              </w:rPr>
              <w:t>8,</w:t>
            </w:r>
            <w:r w:rsidR="005249FD">
              <w:rPr>
                <w:sz w:val="22"/>
              </w:rPr>
              <w:t>375</w:t>
            </w:r>
          </w:p>
        </w:tc>
        <w:tc>
          <w:tcPr>
            <w:tcW w:w="1031" w:type="dxa"/>
            <w:tcBorders>
              <w:top w:val="nil"/>
              <w:left w:val="nil"/>
              <w:bottom w:val="single" w:sz="4" w:space="0" w:color="auto"/>
              <w:right w:val="single" w:sz="4" w:space="0" w:color="auto"/>
            </w:tcBorders>
            <w:vAlign w:val="center"/>
          </w:tcPr>
          <w:p w14:paraId="7C30AAEC" w14:textId="5D2A24A5" w:rsidR="00C84170" w:rsidRPr="00223D1D" w:rsidRDefault="00C84170" w:rsidP="007918D0">
            <w:pPr>
              <w:keepNext/>
              <w:keepLines/>
              <w:autoSpaceDE/>
              <w:autoSpaceDN/>
              <w:adjustRightInd/>
              <w:spacing w:line="240" w:lineRule="auto"/>
              <w:jc w:val="center"/>
              <w:rPr>
                <w:sz w:val="22"/>
              </w:rPr>
            </w:pPr>
            <w:r w:rsidRPr="00223D1D">
              <w:rPr>
                <w:sz w:val="22"/>
              </w:rPr>
              <w:t>8,</w:t>
            </w:r>
            <w:r w:rsidR="005249FD">
              <w:rPr>
                <w:sz w:val="22"/>
              </w:rPr>
              <w:t>300</w:t>
            </w:r>
          </w:p>
        </w:tc>
        <w:tc>
          <w:tcPr>
            <w:tcW w:w="1030" w:type="dxa"/>
            <w:tcBorders>
              <w:top w:val="nil"/>
              <w:left w:val="nil"/>
              <w:bottom w:val="single" w:sz="4" w:space="0" w:color="auto"/>
              <w:right w:val="single" w:sz="4" w:space="0" w:color="auto"/>
            </w:tcBorders>
            <w:vAlign w:val="center"/>
          </w:tcPr>
          <w:p w14:paraId="721A2807" w14:textId="31957B5D" w:rsidR="00C84170" w:rsidRPr="00B05D1C" w:rsidRDefault="005249FD" w:rsidP="007918D0">
            <w:pPr>
              <w:keepNext/>
              <w:keepLines/>
              <w:autoSpaceDE/>
              <w:autoSpaceDN/>
              <w:adjustRightInd/>
              <w:spacing w:line="240" w:lineRule="auto"/>
              <w:jc w:val="center"/>
              <w:rPr>
                <w:sz w:val="22"/>
              </w:rPr>
            </w:pPr>
            <w:r>
              <w:rPr>
                <w:sz w:val="22"/>
              </w:rPr>
              <w:t>8,097</w:t>
            </w:r>
          </w:p>
        </w:tc>
        <w:tc>
          <w:tcPr>
            <w:tcW w:w="1031" w:type="dxa"/>
            <w:tcBorders>
              <w:top w:val="nil"/>
              <w:left w:val="nil"/>
              <w:bottom w:val="single" w:sz="4" w:space="0" w:color="auto"/>
              <w:right w:val="single" w:sz="4" w:space="0" w:color="auto"/>
            </w:tcBorders>
            <w:vAlign w:val="center"/>
          </w:tcPr>
          <w:p w14:paraId="707E7DF7" w14:textId="5F8A31B4" w:rsidR="00C84170" w:rsidRPr="00290D75" w:rsidRDefault="00C84170" w:rsidP="007918D0">
            <w:pPr>
              <w:keepNext/>
              <w:keepLines/>
              <w:autoSpaceDE/>
              <w:autoSpaceDN/>
              <w:adjustRightInd/>
              <w:spacing w:line="240" w:lineRule="auto"/>
              <w:jc w:val="center"/>
              <w:rPr>
                <w:sz w:val="22"/>
              </w:rPr>
            </w:pPr>
            <w:r w:rsidRPr="00B05D1C">
              <w:rPr>
                <w:sz w:val="22"/>
              </w:rPr>
              <w:t>7,</w:t>
            </w:r>
            <w:r w:rsidRPr="0044415E">
              <w:rPr>
                <w:sz w:val="22"/>
              </w:rPr>
              <w:t>8</w:t>
            </w:r>
            <w:r w:rsidR="005249FD">
              <w:rPr>
                <w:sz w:val="22"/>
              </w:rPr>
              <w:t>12</w:t>
            </w:r>
          </w:p>
        </w:tc>
        <w:tc>
          <w:tcPr>
            <w:tcW w:w="1031" w:type="dxa"/>
            <w:tcBorders>
              <w:top w:val="nil"/>
              <w:left w:val="nil"/>
              <w:bottom w:val="single" w:sz="4" w:space="0" w:color="auto"/>
              <w:right w:val="single" w:sz="4" w:space="0" w:color="auto"/>
            </w:tcBorders>
            <w:vAlign w:val="center"/>
          </w:tcPr>
          <w:p w14:paraId="3FB35C73" w14:textId="5C296325" w:rsidR="00C84170" w:rsidRPr="00290D75" w:rsidRDefault="00C84170" w:rsidP="007918D0">
            <w:pPr>
              <w:keepNext/>
              <w:keepLines/>
              <w:autoSpaceDE/>
              <w:autoSpaceDN/>
              <w:adjustRightInd/>
              <w:spacing w:line="240" w:lineRule="auto"/>
              <w:jc w:val="center"/>
              <w:rPr>
                <w:sz w:val="22"/>
              </w:rPr>
            </w:pPr>
            <w:r w:rsidRPr="00290D75">
              <w:rPr>
                <w:sz w:val="22"/>
              </w:rPr>
              <w:t>7,</w:t>
            </w:r>
            <w:r w:rsidR="005249FD">
              <w:rPr>
                <w:sz w:val="22"/>
              </w:rPr>
              <w:t>540</w:t>
            </w:r>
          </w:p>
        </w:tc>
      </w:tr>
      <w:tr w:rsidR="0092455D" w:rsidRPr="001650DF" w14:paraId="13BDF781"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7DF26773" w14:textId="77777777" w:rsidR="0092455D" w:rsidRPr="00E41108" w:rsidRDefault="0092455D" w:rsidP="001B2C22">
            <w:pPr>
              <w:keepNext/>
              <w:keepLines/>
              <w:autoSpaceDE/>
              <w:autoSpaceDN/>
              <w:adjustRightInd/>
              <w:spacing w:line="240" w:lineRule="auto"/>
              <w:rPr>
                <w:b/>
                <w:bCs/>
                <w:sz w:val="22"/>
              </w:rPr>
            </w:pPr>
            <w:r w:rsidRPr="00E41108">
              <w:rPr>
                <w:b/>
                <w:bCs/>
                <w:sz w:val="22"/>
              </w:rPr>
              <w:t>Performance Measures (UPR)</w:t>
            </w:r>
          </w:p>
        </w:tc>
        <w:tc>
          <w:tcPr>
            <w:tcW w:w="1030" w:type="dxa"/>
            <w:tcBorders>
              <w:top w:val="nil"/>
              <w:left w:val="nil"/>
              <w:bottom w:val="single" w:sz="4" w:space="0" w:color="auto"/>
              <w:right w:val="single" w:sz="4" w:space="0" w:color="auto"/>
            </w:tcBorders>
            <w:shd w:val="clear" w:color="auto" w:fill="auto"/>
            <w:noWrap/>
            <w:vAlign w:val="center"/>
          </w:tcPr>
          <w:p w14:paraId="5777918D" w14:textId="6D5D1D05" w:rsidR="0092455D" w:rsidRPr="00E41108" w:rsidRDefault="0092455D" w:rsidP="007918D0">
            <w:pPr>
              <w:keepNext/>
              <w:keepLines/>
              <w:autoSpaceDE/>
              <w:autoSpaceDN/>
              <w:adjustRightInd/>
              <w:spacing w:line="240" w:lineRule="auto"/>
              <w:jc w:val="center"/>
              <w:rPr>
                <w:sz w:val="22"/>
              </w:rPr>
            </w:pPr>
          </w:p>
        </w:tc>
        <w:tc>
          <w:tcPr>
            <w:tcW w:w="1031" w:type="dxa"/>
            <w:tcBorders>
              <w:top w:val="nil"/>
              <w:left w:val="nil"/>
              <w:bottom w:val="single" w:sz="4" w:space="0" w:color="auto"/>
              <w:right w:val="single" w:sz="4" w:space="0" w:color="auto"/>
            </w:tcBorders>
            <w:vAlign w:val="center"/>
          </w:tcPr>
          <w:p w14:paraId="2117A1EB" w14:textId="282F3C95" w:rsidR="0092455D" w:rsidRPr="00223D1D" w:rsidRDefault="0092455D" w:rsidP="007918D0">
            <w:pPr>
              <w:keepNext/>
              <w:keepLines/>
              <w:autoSpaceDE/>
              <w:autoSpaceDN/>
              <w:adjustRightInd/>
              <w:spacing w:line="240" w:lineRule="auto"/>
              <w:jc w:val="center"/>
              <w:rPr>
                <w:sz w:val="22"/>
              </w:rPr>
            </w:pPr>
          </w:p>
        </w:tc>
        <w:tc>
          <w:tcPr>
            <w:tcW w:w="1030" w:type="dxa"/>
            <w:tcBorders>
              <w:top w:val="nil"/>
              <w:left w:val="nil"/>
              <w:bottom w:val="single" w:sz="4" w:space="0" w:color="auto"/>
              <w:right w:val="single" w:sz="4" w:space="0" w:color="auto"/>
            </w:tcBorders>
            <w:vAlign w:val="center"/>
          </w:tcPr>
          <w:p w14:paraId="22AB8A17" w14:textId="3733EC08" w:rsidR="0092455D" w:rsidRPr="00B05D1C" w:rsidRDefault="0092455D" w:rsidP="007918D0">
            <w:pPr>
              <w:keepNext/>
              <w:keepLines/>
              <w:autoSpaceDE/>
              <w:autoSpaceDN/>
              <w:adjustRightInd/>
              <w:spacing w:line="240" w:lineRule="auto"/>
              <w:jc w:val="center"/>
              <w:rPr>
                <w:sz w:val="22"/>
              </w:rPr>
            </w:pPr>
          </w:p>
        </w:tc>
        <w:tc>
          <w:tcPr>
            <w:tcW w:w="1031" w:type="dxa"/>
            <w:tcBorders>
              <w:top w:val="nil"/>
              <w:left w:val="nil"/>
              <w:bottom w:val="single" w:sz="4" w:space="0" w:color="auto"/>
              <w:right w:val="single" w:sz="4" w:space="0" w:color="auto"/>
            </w:tcBorders>
            <w:vAlign w:val="center"/>
          </w:tcPr>
          <w:p w14:paraId="29DD6667" w14:textId="5DF2C8D2" w:rsidR="0092455D" w:rsidRPr="00B05D1C" w:rsidRDefault="0092455D" w:rsidP="007918D0">
            <w:pPr>
              <w:keepNext/>
              <w:keepLines/>
              <w:autoSpaceDE/>
              <w:autoSpaceDN/>
              <w:adjustRightInd/>
              <w:spacing w:line="240" w:lineRule="auto"/>
              <w:jc w:val="center"/>
              <w:rPr>
                <w:sz w:val="22"/>
              </w:rPr>
            </w:pPr>
          </w:p>
        </w:tc>
        <w:tc>
          <w:tcPr>
            <w:tcW w:w="1031" w:type="dxa"/>
            <w:tcBorders>
              <w:top w:val="nil"/>
              <w:left w:val="nil"/>
              <w:bottom w:val="single" w:sz="4" w:space="0" w:color="auto"/>
              <w:right w:val="single" w:sz="4" w:space="0" w:color="auto"/>
            </w:tcBorders>
            <w:vAlign w:val="center"/>
          </w:tcPr>
          <w:p w14:paraId="2DAE534A" w14:textId="460EF8EE" w:rsidR="0092455D" w:rsidRPr="00290D75" w:rsidRDefault="0092455D" w:rsidP="007918D0">
            <w:pPr>
              <w:keepNext/>
              <w:keepLines/>
              <w:autoSpaceDE/>
              <w:autoSpaceDN/>
              <w:adjustRightInd/>
              <w:spacing w:line="240" w:lineRule="auto"/>
              <w:jc w:val="center"/>
              <w:rPr>
                <w:sz w:val="22"/>
              </w:rPr>
            </w:pPr>
          </w:p>
        </w:tc>
      </w:tr>
      <w:tr w:rsidR="0092455D" w:rsidRPr="001650DF" w14:paraId="11A69905"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79CCDD7C" w14:textId="77777777" w:rsidR="0092455D" w:rsidRPr="00E41108" w:rsidRDefault="0092455D" w:rsidP="001B2C22">
            <w:pPr>
              <w:keepNext/>
              <w:keepLines/>
              <w:autoSpaceDE/>
              <w:autoSpaceDN/>
              <w:adjustRightInd/>
              <w:spacing w:line="240" w:lineRule="auto"/>
              <w:rPr>
                <w:sz w:val="22"/>
              </w:rPr>
            </w:pPr>
            <w:r w:rsidRPr="00E41108">
              <w:rPr>
                <w:sz w:val="22"/>
              </w:rPr>
              <w:t>Avg. First Action Pendency (Months)</w:t>
            </w:r>
          </w:p>
        </w:tc>
        <w:tc>
          <w:tcPr>
            <w:tcW w:w="1030" w:type="dxa"/>
            <w:tcBorders>
              <w:top w:val="nil"/>
              <w:left w:val="nil"/>
              <w:bottom w:val="single" w:sz="4" w:space="0" w:color="auto"/>
              <w:right w:val="single" w:sz="4" w:space="0" w:color="auto"/>
            </w:tcBorders>
            <w:shd w:val="clear" w:color="auto" w:fill="auto"/>
            <w:noWrap/>
            <w:vAlign w:val="center"/>
          </w:tcPr>
          <w:p w14:paraId="4359E525" w14:textId="1E7B42F3" w:rsidR="0092455D" w:rsidRPr="00E41108" w:rsidRDefault="005249FD" w:rsidP="007918D0">
            <w:pPr>
              <w:keepNext/>
              <w:keepLines/>
              <w:autoSpaceDE/>
              <w:autoSpaceDN/>
              <w:adjustRightInd/>
              <w:spacing w:line="240" w:lineRule="auto"/>
              <w:jc w:val="center"/>
              <w:rPr>
                <w:sz w:val="22"/>
              </w:rPr>
            </w:pPr>
            <w:r>
              <w:rPr>
                <w:sz w:val="22"/>
              </w:rPr>
              <w:t>14.8</w:t>
            </w:r>
          </w:p>
        </w:tc>
        <w:tc>
          <w:tcPr>
            <w:tcW w:w="1031" w:type="dxa"/>
            <w:tcBorders>
              <w:top w:val="nil"/>
              <w:left w:val="nil"/>
              <w:bottom w:val="single" w:sz="4" w:space="0" w:color="auto"/>
              <w:right w:val="single" w:sz="4" w:space="0" w:color="auto"/>
            </w:tcBorders>
            <w:vAlign w:val="center"/>
          </w:tcPr>
          <w:p w14:paraId="6AB88319" w14:textId="7D20ED0F" w:rsidR="0092455D" w:rsidRPr="00223D1D" w:rsidRDefault="005249FD" w:rsidP="007918D0">
            <w:pPr>
              <w:keepNext/>
              <w:keepLines/>
              <w:autoSpaceDE/>
              <w:autoSpaceDN/>
              <w:adjustRightInd/>
              <w:spacing w:line="240" w:lineRule="auto"/>
              <w:jc w:val="center"/>
              <w:rPr>
                <w:sz w:val="22"/>
              </w:rPr>
            </w:pPr>
            <w:r>
              <w:rPr>
                <w:sz w:val="22"/>
              </w:rPr>
              <w:t>15.1</w:t>
            </w:r>
          </w:p>
        </w:tc>
        <w:tc>
          <w:tcPr>
            <w:tcW w:w="1030" w:type="dxa"/>
            <w:tcBorders>
              <w:top w:val="nil"/>
              <w:left w:val="nil"/>
              <w:bottom w:val="single" w:sz="4" w:space="0" w:color="auto"/>
              <w:right w:val="single" w:sz="4" w:space="0" w:color="auto"/>
            </w:tcBorders>
            <w:vAlign w:val="center"/>
          </w:tcPr>
          <w:p w14:paraId="438A3AF0" w14:textId="412FF5EE" w:rsidR="0092455D" w:rsidRPr="00B05D1C" w:rsidRDefault="005249FD" w:rsidP="007918D0">
            <w:pPr>
              <w:keepNext/>
              <w:keepLines/>
              <w:autoSpaceDE/>
              <w:autoSpaceDN/>
              <w:adjustRightInd/>
              <w:spacing w:line="240" w:lineRule="auto"/>
              <w:jc w:val="center"/>
              <w:rPr>
                <w:sz w:val="22"/>
              </w:rPr>
            </w:pPr>
            <w:r>
              <w:rPr>
                <w:sz w:val="22"/>
              </w:rPr>
              <w:t>11.0</w:t>
            </w:r>
          </w:p>
        </w:tc>
        <w:tc>
          <w:tcPr>
            <w:tcW w:w="1031" w:type="dxa"/>
            <w:tcBorders>
              <w:top w:val="nil"/>
              <w:left w:val="nil"/>
              <w:bottom w:val="single" w:sz="4" w:space="0" w:color="auto"/>
              <w:right w:val="single" w:sz="4" w:space="0" w:color="auto"/>
            </w:tcBorders>
            <w:vAlign w:val="center"/>
          </w:tcPr>
          <w:p w14:paraId="2903CF66" w14:textId="0ED0640E" w:rsidR="0092455D" w:rsidRPr="00B05D1C" w:rsidRDefault="0092455D" w:rsidP="007918D0">
            <w:pPr>
              <w:keepNext/>
              <w:keepLines/>
              <w:autoSpaceDE/>
              <w:autoSpaceDN/>
              <w:adjustRightInd/>
              <w:spacing w:line="240" w:lineRule="auto"/>
              <w:jc w:val="center"/>
              <w:rPr>
                <w:sz w:val="22"/>
              </w:rPr>
            </w:pPr>
            <w:r w:rsidRPr="00B05D1C">
              <w:rPr>
                <w:sz w:val="22"/>
              </w:rPr>
              <w:t>10.</w:t>
            </w:r>
            <w:r w:rsidR="005249FD">
              <w:rPr>
                <w:sz w:val="22"/>
              </w:rPr>
              <w:t>7</w:t>
            </w:r>
          </w:p>
        </w:tc>
        <w:tc>
          <w:tcPr>
            <w:tcW w:w="1031" w:type="dxa"/>
            <w:tcBorders>
              <w:top w:val="nil"/>
              <w:left w:val="nil"/>
              <w:bottom w:val="single" w:sz="4" w:space="0" w:color="auto"/>
              <w:right w:val="single" w:sz="4" w:space="0" w:color="auto"/>
            </w:tcBorders>
            <w:vAlign w:val="center"/>
          </w:tcPr>
          <w:p w14:paraId="1238371A" w14:textId="27E4D7D9" w:rsidR="0092455D" w:rsidRPr="00290D75" w:rsidRDefault="005249FD" w:rsidP="007918D0">
            <w:pPr>
              <w:keepNext/>
              <w:keepLines/>
              <w:autoSpaceDE/>
              <w:autoSpaceDN/>
              <w:adjustRightInd/>
              <w:spacing w:line="240" w:lineRule="auto"/>
              <w:jc w:val="center"/>
              <w:rPr>
                <w:sz w:val="22"/>
              </w:rPr>
            </w:pPr>
            <w:r>
              <w:rPr>
                <w:sz w:val="22"/>
              </w:rPr>
              <w:t>9.9</w:t>
            </w:r>
          </w:p>
        </w:tc>
      </w:tr>
      <w:tr w:rsidR="0092455D" w:rsidRPr="001650DF" w14:paraId="666A1289" w14:textId="77777777" w:rsidTr="007918D0">
        <w:trPr>
          <w:trHeight w:val="390"/>
        </w:trPr>
        <w:tc>
          <w:tcPr>
            <w:tcW w:w="3772" w:type="dxa"/>
            <w:tcBorders>
              <w:top w:val="nil"/>
              <w:left w:val="single" w:sz="4" w:space="0" w:color="auto"/>
              <w:bottom w:val="single" w:sz="4" w:space="0" w:color="auto"/>
              <w:right w:val="single" w:sz="4" w:space="0" w:color="auto"/>
            </w:tcBorders>
            <w:shd w:val="clear" w:color="auto" w:fill="auto"/>
            <w:noWrap/>
            <w:vAlign w:val="center"/>
            <w:hideMark/>
          </w:tcPr>
          <w:p w14:paraId="3F490D9D" w14:textId="77777777" w:rsidR="0092455D" w:rsidRPr="00E41108" w:rsidRDefault="0092455D" w:rsidP="001B2C22">
            <w:pPr>
              <w:keepNext/>
              <w:keepLines/>
              <w:autoSpaceDE/>
              <w:autoSpaceDN/>
              <w:adjustRightInd/>
              <w:spacing w:line="240" w:lineRule="auto"/>
              <w:rPr>
                <w:sz w:val="22"/>
              </w:rPr>
            </w:pPr>
            <w:r w:rsidRPr="00E41108">
              <w:rPr>
                <w:sz w:val="22"/>
              </w:rPr>
              <w:t>Avg. Total Pendency (Months)</w:t>
            </w:r>
          </w:p>
        </w:tc>
        <w:tc>
          <w:tcPr>
            <w:tcW w:w="1030" w:type="dxa"/>
            <w:tcBorders>
              <w:top w:val="nil"/>
              <w:left w:val="nil"/>
              <w:bottom w:val="single" w:sz="4" w:space="0" w:color="auto"/>
              <w:right w:val="single" w:sz="4" w:space="0" w:color="auto"/>
            </w:tcBorders>
            <w:shd w:val="clear" w:color="auto" w:fill="auto"/>
            <w:noWrap/>
            <w:vAlign w:val="center"/>
          </w:tcPr>
          <w:p w14:paraId="709C0DBC" w14:textId="1D56ECD9" w:rsidR="0092455D" w:rsidRPr="00E41108" w:rsidRDefault="005249FD" w:rsidP="007918D0">
            <w:pPr>
              <w:keepNext/>
              <w:keepLines/>
              <w:autoSpaceDE/>
              <w:autoSpaceDN/>
              <w:adjustRightInd/>
              <w:spacing w:line="240" w:lineRule="auto"/>
              <w:jc w:val="center"/>
              <w:rPr>
                <w:sz w:val="22"/>
              </w:rPr>
            </w:pPr>
            <w:r>
              <w:rPr>
                <w:sz w:val="22"/>
              </w:rPr>
              <w:t>24.8</w:t>
            </w:r>
          </w:p>
        </w:tc>
        <w:tc>
          <w:tcPr>
            <w:tcW w:w="1031" w:type="dxa"/>
            <w:tcBorders>
              <w:top w:val="nil"/>
              <w:left w:val="nil"/>
              <w:bottom w:val="single" w:sz="4" w:space="0" w:color="auto"/>
              <w:right w:val="single" w:sz="4" w:space="0" w:color="auto"/>
            </w:tcBorders>
            <w:vAlign w:val="center"/>
          </w:tcPr>
          <w:p w14:paraId="2DC7CD00" w14:textId="436AE076" w:rsidR="0092455D" w:rsidRPr="00223D1D" w:rsidRDefault="005249FD" w:rsidP="007918D0">
            <w:pPr>
              <w:keepNext/>
              <w:keepLines/>
              <w:autoSpaceDE/>
              <w:autoSpaceDN/>
              <w:adjustRightInd/>
              <w:spacing w:line="240" w:lineRule="auto"/>
              <w:jc w:val="center"/>
              <w:rPr>
                <w:sz w:val="22"/>
              </w:rPr>
            </w:pPr>
            <w:r>
              <w:rPr>
                <w:sz w:val="22"/>
              </w:rPr>
              <w:t>23.0</w:t>
            </w:r>
          </w:p>
        </w:tc>
        <w:tc>
          <w:tcPr>
            <w:tcW w:w="1030" w:type="dxa"/>
            <w:tcBorders>
              <w:top w:val="nil"/>
              <w:left w:val="nil"/>
              <w:bottom w:val="single" w:sz="4" w:space="0" w:color="auto"/>
              <w:right w:val="single" w:sz="4" w:space="0" w:color="auto"/>
            </w:tcBorders>
            <w:vAlign w:val="center"/>
          </w:tcPr>
          <w:p w14:paraId="65103B76" w14:textId="1FD0E1A6" w:rsidR="0092455D" w:rsidRPr="00B05D1C" w:rsidRDefault="005249FD" w:rsidP="007918D0">
            <w:pPr>
              <w:keepNext/>
              <w:keepLines/>
              <w:autoSpaceDE/>
              <w:autoSpaceDN/>
              <w:adjustRightInd/>
              <w:spacing w:line="240" w:lineRule="auto"/>
              <w:jc w:val="center"/>
              <w:rPr>
                <w:sz w:val="22"/>
              </w:rPr>
            </w:pPr>
            <w:r>
              <w:rPr>
                <w:sz w:val="22"/>
              </w:rPr>
              <w:t>22.7</w:t>
            </w:r>
          </w:p>
        </w:tc>
        <w:tc>
          <w:tcPr>
            <w:tcW w:w="1031" w:type="dxa"/>
            <w:tcBorders>
              <w:top w:val="nil"/>
              <w:left w:val="nil"/>
              <w:bottom w:val="single" w:sz="4" w:space="0" w:color="auto"/>
              <w:right w:val="single" w:sz="4" w:space="0" w:color="auto"/>
            </w:tcBorders>
            <w:vAlign w:val="center"/>
          </w:tcPr>
          <w:p w14:paraId="3AC5FC21" w14:textId="77777777" w:rsidR="0092455D" w:rsidRPr="00B05D1C" w:rsidRDefault="0092455D" w:rsidP="007918D0">
            <w:pPr>
              <w:keepNext/>
              <w:keepLines/>
              <w:autoSpaceDE/>
              <w:autoSpaceDN/>
              <w:adjustRightInd/>
              <w:spacing w:line="240" w:lineRule="auto"/>
              <w:jc w:val="center"/>
              <w:rPr>
                <w:sz w:val="22"/>
              </w:rPr>
            </w:pPr>
            <w:r w:rsidRPr="00B05D1C">
              <w:rPr>
                <w:sz w:val="22"/>
              </w:rPr>
              <w:t>19.5</w:t>
            </w:r>
          </w:p>
        </w:tc>
        <w:tc>
          <w:tcPr>
            <w:tcW w:w="1031" w:type="dxa"/>
            <w:tcBorders>
              <w:top w:val="nil"/>
              <w:left w:val="nil"/>
              <w:bottom w:val="single" w:sz="4" w:space="0" w:color="auto"/>
              <w:right w:val="single" w:sz="4" w:space="0" w:color="auto"/>
            </w:tcBorders>
            <w:vAlign w:val="center"/>
          </w:tcPr>
          <w:p w14:paraId="586644CB" w14:textId="1D47C8BE" w:rsidR="0092455D" w:rsidRPr="00290D75" w:rsidRDefault="0092455D" w:rsidP="007918D0">
            <w:pPr>
              <w:keepNext/>
              <w:keepLines/>
              <w:autoSpaceDE/>
              <w:autoSpaceDN/>
              <w:adjustRightInd/>
              <w:spacing w:line="240" w:lineRule="auto"/>
              <w:jc w:val="center"/>
              <w:rPr>
                <w:sz w:val="22"/>
              </w:rPr>
            </w:pPr>
            <w:r w:rsidRPr="0044415E">
              <w:rPr>
                <w:sz w:val="22"/>
              </w:rPr>
              <w:t>19.</w:t>
            </w:r>
            <w:r w:rsidR="005249FD">
              <w:rPr>
                <w:sz w:val="22"/>
              </w:rPr>
              <w:t>0</w:t>
            </w:r>
          </w:p>
        </w:tc>
      </w:tr>
    </w:tbl>
    <w:p w14:paraId="0E55F61A" w14:textId="77777777" w:rsidR="009E138C" w:rsidRPr="00E41108" w:rsidRDefault="000F34A1" w:rsidP="002D2E8A">
      <w:pPr>
        <w:spacing w:line="240" w:lineRule="auto"/>
        <w:rPr>
          <w:sz w:val="20"/>
          <w:szCs w:val="20"/>
        </w:rPr>
      </w:pPr>
      <w:r w:rsidRPr="00E41108">
        <w:rPr>
          <w:sz w:val="20"/>
          <w:szCs w:val="20"/>
        </w:rPr>
        <w:t xml:space="preserve">  </w:t>
      </w:r>
      <w:r w:rsidR="009E138C" w:rsidRPr="00E41108">
        <w:rPr>
          <w:sz w:val="20"/>
          <w:szCs w:val="20"/>
        </w:rPr>
        <w:t xml:space="preserve">  *</w:t>
      </w:r>
      <w:r w:rsidR="00A97AE1" w:rsidRPr="00E41108">
        <w:rPr>
          <w:sz w:val="20"/>
          <w:szCs w:val="20"/>
        </w:rPr>
        <w:t xml:space="preserve"> In this table, t</w:t>
      </w:r>
      <w:r w:rsidR="009E138C" w:rsidRPr="00E41108">
        <w:rPr>
          <w:sz w:val="20"/>
          <w:szCs w:val="20"/>
        </w:rPr>
        <w:t>he patent application filing data includes requests for continued examination (RCEs).</w:t>
      </w:r>
    </w:p>
    <w:p w14:paraId="12CEFF3E" w14:textId="3F2B0128" w:rsidR="00D81763" w:rsidRPr="00A5609F" w:rsidRDefault="00D81763" w:rsidP="001650DF">
      <w:pPr>
        <w:spacing w:line="240" w:lineRule="auto"/>
        <w:rPr>
          <w:sz w:val="20"/>
          <w:szCs w:val="20"/>
        </w:rPr>
      </w:pPr>
      <w:r w:rsidRPr="00223D1D">
        <w:rPr>
          <w:sz w:val="20"/>
          <w:szCs w:val="20"/>
        </w:rPr>
        <w:t xml:space="preserve">  ** </w:t>
      </w:r>
      <w:r w:rsidR="007744A5" w:rsidRPr="00B05D1C">
        <w:rPr>
          <w:sz w:val="20"/>
          <w:szCs w:val="20"/>
        </w:rPr>
        <w:t xml:space="preserve">In this table, </w:t>
      </w:r>
      <w:r w:rsidR="00C84170" w:rsidRPr="00B05D1C">
        <w:rPr>
          <w:sz w:val="20"/>
          <w:szCs w:val="20"/>
        </w:rPr>
        <w:t>Examination Capacity is the UPR Examiners On-Board at End-of-Y</w:t>
      </w:r>
      <w:r w:rsidR="005249FD">
        <w:rPr>
          <w:sz w:val="20"/>
          <w:szCs w:val="20"/>
        </w:rPr>
        <w:t>ear, as described in the FY 2018</w:t>
      </w:r>
      <w:r w:rsidR="00C84170" w:rsidRPr="00B05D1C">
        <w:rPr>
          <w:sz w:val="20"/>
          <w:szCs w:val="20"/>
        </w:rPr>
        <w:t xml:space="preserve"> President’s Budget</w:t>
      </w:r>
      <w:r w:rsidRPr="00A5609F">
        <w:rPr>
          <w:sz w:val="20"/>
          <w:szCs w:val="20"/>
        </w:rPr>
        <w:t>.</w:t>
      </w:r>
    </w:p>
    <w:p w14:paraId="6A9FE6FE" w14:textId="77777777" w:rsidR="00D4684D" w:rsidRDefault="00D4684D" w:rsidP="002D2E8A"/>
    <w:p w14:paraId="5907CB49" w14:textId="4CE83220" w:rsidR="00D563EC" w:rsidRDefault="00CA7CFE" w:rsidP="00397403">
      <w:r w:rsidRPr="00CA7CFE">
        <w:t xml:space="preserve">The USPTO continuously updates </w:t>
      </w:r>
      <w:r>
        <w:t xml:space="preserve">both </w:t>
      </w:r>
      <w:r w:rsidRPr="00CA7CFE">
        <w:t>patent fee</w:t>
      </w:r>
      <w:r w:rsidR="00197ED5">
        <w:t xml:space="preserve"> collections projections</w:t>
      </w:r>
      <w:r w:rsidRPr="00CA7CFE">
        <w:t xml:space="preserve"> and </w:t>
      </w:r>
      <w:r>
        <w:t>workload projections</w:t>
      </w:r>
      <w:r w:rsidRPr="00CA7CFE">
        <w:t xml:space="preserve"> based on the latest data. </w:t>
      </w:r>
      <w:r w:rsidR="00C8719B">
        <w:t xml:space="preserve"> </w:t>
      </w:r>
      <w:r w:rsidR="008D1F34">
        <w:t>P</w:t>
      </w:r>
      <w:r w:rsidR="008D1F34" w:rsidRPr="00CA7CFE">
        <w:t xml:space="preserve">atent </w:t>
      </w:r>
      <w:r w:rsidR="008D1F34">
        <w:t xml:space="preserve">production workload projections </w:t>
      </w:r>
      <w:r w:rsidR="008D1F34" w:rsidRPr="00CA7CFE">
        <w:t xml:space="preserve">have been updated </w:t>
      </w:r>
      <w:r w:rsidR="008D1F34">
        <w:t>s</w:t>
      </w:r>
      <w:r w:rsidRPr="00CA7CFE">
        <w:t xml:space="preserve">ince the NPRM was </w:t>
      </w:r>
      <w:r w:rsidRPr="00D563EC">
        <w:t>published in October 2016</w:t>
      </w:r>
      <w:r w:rsidR="00197ED5" w:rsidRPr="00D563EC">
        <w:t>.  The most recent projections are</w:t>
      </w:r>
      <w:r w:rsidRPr="00D563EC">
        <w:t xml:space="preserve"> shown in Table 2.</w:t>
      </w:r>
      <w:r w:rsidR="00937B7C">
        <w:t xml:space="preserve">  UPR filings growth projections were revised downward during the FY 2018 budget formulation process </w:t>
      </w:r>
      <w:r w:rsidR="00937B7C" w:rsidRPr="00794452">
        <w:rPr>
          <w:color w:val="auto"/>
        </w:rPr>
        <w:t>due to</w:t>
      </w:r>
      <w:r w:rsidR="00937B7C">
        <w:rPr>
          <w:color w:val="FF0000"/>
        </w:rPr>
        <w:t xml:space="preserve"> </w:t>
      </w:r>
      <w:r w:rsidR="00937B7C">
        <w:t xml:space="preserve">revised </w:t>
      </w:r>
      <w:r w:rsidR="002B3162">
        <w:t>R</w:t>
      </w:r>
      <w:r w:rsidR="00937B7C">
        <w:t>GDP estimates and more conservative estimates of out year growth</w:t>
      </w:r>
      <w:r w:rsidR="007C2163">
        <w:t>.</w:t>
      </w:r>
    </w:p>
    <w:p w14:paraId="2F9C909E" w14:textId="77777777" w:rsidR="00D563EC" w:rsidRDefault="00D563EC" w:rsidP="00397403"/>
    <w:p w14:paraId="0334D49A" w14:textId="1FE2FAFC" w:rsidR="00D563EC" w:rsidRPr="00D563EC" w:rsidRDefault="00D563EC" w:rsidP="00397403">
      <w:r w:rsidRPr="00D563EC">
        <w:t>Over the five year planning horizon budgetary requirements increased compared to the prior NPRM outlook projections.  The primary drivers of the requirements variance are investments to modernize IT systems and infrastructure</w:t>
      </w:r>
      <w:r w:rsidR="00F205CF">
        <w:t xml:space="preserve"> and</w:t>
      </w:r>
      <w:r w:rsidRPr="00D563EC">
        <w:t xml:space="preserve"> updated</w:t>
      </w:r>
      <w:r w:rsidR="004B317D" w:rsidRPr="004B317D">
        <w:t xml:space="preserve"> </w:t>
      </w:r>
      <w:r w:rsidR="004B317D">
        <w:t>assumptions about the resources necessary to meet production commitments in the</w:t>
      </w:r>
      <w:r w:rsidRPr="00D563EC">
        <w:t xml:space="preserve"> Patent Pendency Model and PTAB models.  The FY 2018 Budget is based on a framework of continuous and comprehensive budget reviews designed to ensure that all operational and administrative costs are reviewed and funds are reallocated when necessary to focus on high-priority and effective programs – primarily core mission activities – and mitigate risk by retaining minimum operating reserve balances.  In addition, the USPTO operates similarly to a business in that the Office makes a determined effort to monitor and adjust spending in response to changes in workload, income, and operating reserve balances.  These activities are carried out as regular parts of the budget execution and budget formulation processes.</w:t>
      </w:r>
    </w:p>
    <w:p w14:paraId="1B38F664" w14:textId="10AF439A" w:rsidR="00681F4D" w:rsidRDefault="00681F4D" w:rsidP="00D73113">
      <w:pPr>
        <w:rPr>
          <w:b/>
          <w:u w:val="single"/>
        </w:rPr>
      </w:pPr>
    </w:p>
    <w:p w14:paraId="48D0EE12" w14:textId="24DF1648" w:rsidR="00C84693" w:rsidRPr="002D2E8A" w:rsidRDefault="0002796E" w:rsidP="002D2E8A">
      <w:pPr>
        <w:pStyle w:val="TableTitles"/>
      </w:pPr>
      <w:r w:rsidRPr="00FF75BE">
        <w:t>Table</w:t>
      </w:r>
      <w:r w:rsidR="00C84693" w:rsidRPr="00FF75BE">
        <w:t xml:space="preserve"> 3</w:t>
      </w:r>
      <w:r w:rsidRPr="00FF75BE">
        <w:t xml:space="preserve">: </w:t>
      </w:r>
      <w:r w:rsidR="00546764">
        <w:t xml:space="preserve"> </w:t>
      </w:r>
      <w:r w:rsidRPr="00FF75BE">
        <w:t>Planned Operating</w:t>
      </w:r>
      <w:r w:rsidRPr="002D2E8A">
        <w:t xml:space="preserve"> Requirements </w:t>
      </w:r>
      <w:r w:rsidR="00B766B0">
        <w:t>–</w:t>
      </w:r>
      <w:r w:rsidRPr="002D2E8A">
        <w:t xml:space="preserve"> FY 2017 </w:t>
      </w:r>
      <w:r w:rsidR="00E41108">
        <w:t>-</w:t>
      </w:r>
      <w:r w:rsidRPr="002D2E8A">
        <w:t xml:space="preserve"> FY 2021</w:t>
      </w:r>
    </w:p>
    <w:p w14:paraId="0E806197" w14:textId="246840AE" w:rsidR="00C84693" w:rsidRPr="002D2E8A" w:rsidRDefault="00C84693" w:rsidP="00FC5DFB">
      <w:pPr>
        <w:keepNext/>
        <w:spacing w:line="240" w:lineRule="auto"/>
      </w:pPr>
    </w:p>
    <w:tbl>
      <w:tblPr>
        <w:tblW w:w="8910" w:type="dxa"/>
        <w:tblInd w:w="108" w:type="dxa"/>
        <w:tblLayout w:type="fixed"/>
        <w:tblLook w:val="04A0" w:firstRow="1" w:lastRow="0" w:firstColumn="1" w:lastColumn="0" w:noHBand="0" w:noVBand="1"/>
      </w:tblPr>
      <w:tblGrid>
        <w:gridCol w:w="3757"/>
        <w:gridCol w:w="1026"/>
        <w:gridCol w:w="1032"/>
        <w:gridCol w:w="1031"/>
        <w:gridCol w:w="1032"/>
        <w:gridCol w:w="1032"/>
      </w:tblGrid>
      <w:tr w:rsidR="0002796E" w:rsidRPr="001650DF" w14:paraId="5F6FA434" w14:textId="77777777" w:rsidTr="003B1AA9">
        <w:trPr>
          <w:trHeight w:val="288"/>
        </w:trPr>
        <w:tc>
          <w:tcPr>
            <w:tcW w:w="3757" w:type="dxa"/>
            <w:tcBorders>
              <w:top w:val="single" w:sz="4" w:space="0" w:color="auto"/>
              <w:left w:val="single" w:sz="4" w:space="0" w:color="auto"/>
              <w:bottom w:val="single" w:sz="4" w:space="0" w:color="auto"/>
              <w:right w:val="single" w:sz="4" w:space="0" w:color="auto"/>
            </w:tcBorders>
            <w:shd w:val="clear" w:color="auto" w:fill="auto"/>
            <w:noWrap/>
            <w:vAlign w:val="bottom"/>
          </w:tcPr>
          <w:p w14:paraId="000C2408" w14:textId="3D1E3C24" w:rsidR="0002796E" w:rsidRPr="00E41108" w:rsidRDefault="0002796E" w:rsidP="00FC5DFB">
            <w:pPr>
              <w:keepNext/>
              <w:autoSpaceDE/>
              <w:autoSpaceDN/>
              <w:adjustRightInd/>
              <w:spacing w:line="240" w:lineRule="auto"/>
              <w:rPr>
                <w:b/>
                <w:bCs/>
                <w:sz w:val="22"/>
              </w:rPr>
            </w:pPr>
          </w:p>
        </w:tc>
        <w:tc>
          <w:tcPr>
            <w:tcW w:w="5153" w:type="dxa"/>
            <w:gridSpan w:val="5"/>
            <w:tcBorders>
              <w:top w:val="single" w:sz="4" w:space="0" w:color="auto"/>
              <w:left w:val="nil"/>
              <w:bottom w:val="single" w:sz="4" w:space="0" w:color="auto"/>
              <w:right w:val="single" w:sz="4" w:space="0" w:color="auto"/>
            </w:tcBorders>
            <w:shd w:val="clear" w:color="auto" w:fill="auto"/>
            <w:noWrap/>
            <w:vAlign w:val="center"/>
          </w:tcPr>
          <w:p w14:paraId="47BE026B" w14:textId="39544C43" w:rsidR="0002796E" w:rsidRPr="00223D1D" w:rsidRDefault="0002796E">
            <w:pPr>
              <w:autoSpaceDE/>
              <w:autoSpaceDN/>
              <w:adjustRightInd/>
              <w:spacing w:line="240" w:lineRule="auto"/>
              <w:jc w:val="center"/>
              <w:rPr>
                <w:b/>
                <w:bCs/>
                <w:sz w:val="22"/>
              </w:rPr>
            </w:pPr>
            <w:r w:rsidRPr="00223D1D">
              <w:rPr>
                <w:b/>
                <w:bCs/>
                <w:sz w:val="22"/>
              </w:rPr>
              <w:t>Dollars in Millions</w:t>
            </w:r>
          </w:p>
        </w:tc>
      </w:tr>
      <w:tr w:rsidR="008B0F34" w:rsidRPr="00E7745E" w14:paraId="457CDA51" w14:textId="77777777" w:rsidTr="008B0F34">
        <w:trPr>
          <w:trHeight w:val="288"/>
        </w:trPr>
        <w:tc>
          <w:tcPr>
            <w:tcW w:w="3757" w:type="dxa"/>
            <w:tcBorders>
              <w:top w:val="single" w:sz="4" w:space="0" w:color="auto"/>
              <w:left w:val="single" w:sz="4" w:space="0" w:color="auto"/>
              <w:bottom w:val="single" w:sz="4" w:space="0" w:color="auto"/>
              <w:right w:val="single" w:sz="4" w:space="0" w:color="auto"/>
            </w:tcBorders>
            <w:shd w:val="clear" w:color="auto" w:fill="auto"/>
            <w:noWrap/>
            <w:vAlign w:val="bottom"/>
          </w:tcPr>
          <w:p w14:paraId="31656374" w14:textId="098B071C" w:rsidR="0002796E" w:rsidRPr="00E7745E" w:rsidRDefault="0002796E" w:rsidP="00FC5DFB">
            <w:pPr>
              <w:keepNext/>
              <w:autoSpaceDE/>
              <w:autoSpaceDN/>
              <w:adjustRightInd/>
              <w:spacing w:line="240" w:lineRule="auto"/>
              <w:rPr>
                <w:b/>
                <w:bCs/>
                <w:sz w:val="22"/>
              </w:rPr>
            </w:pPr>
            <w:r w:rsidRPr="00E7745E">
              <w:rPr>
                <w:b/>
                <w:bCs/>
                <w:sz w:val="22"/>
              </w:rPr>
              <w:t>Patent Aggregate Cost Estimate</w:t>
            </w:r>
          </w:p>
        </w:tc>
        <w:tc>
          <w:tcPr>
            <w:tcW w:w="1026" w:type="dxa"/>
            <w:tcBorders>
              <w:top w:val="single" w:sz="4" w:space="0" w:color="auto"/>
              <w:left w:val="nil"/>
              <w:bottom w:val="single" w:sz="4" w:space="0" w:color="auto"/>
              <w:right w:val="single" w:sz="4" w:space="0" w:color="auto"/>
            </w:tcBorders>
            <w:shd w:val="clear" w:color="auto" w:fill="auto"/>
            <w:noWrap/>
            <w:vAlign w:val="center"/>
          </w:tcPr>
          <w:p w14:paraId="19A52173" w14:textId="2033410A" w:rsidR="0002796E" w:rsidRPr="00E7745E" w:rsidRDefault="00C042F3" w:rsidP="001650DF">
            <w:pPr>
              <w:autoSpaceDE/>
              <w:autoSpaceDN/>
              <w:adjustRightInd/>
              <w:spacing w:line="240" w:lineRule="auto"/>
              <w:jc w:val="center"/>
              <w:rPr>
                <w:b/>
                <w:sz w:val="22"/>
              </w:rPr>
            </w:pPr>
            <w:r w:rsidRPr="00E7745E">
              <w:rPr>
                <w:b/>
                <w:sz w:val="22"/>
              </w:rPr>
              <w:t xml:space="preserve">FY </w:t>
            </w:r>
            <w:r w:rsidR="0002796E" w:rsidRPr="00E7745E">
              <w:rPr>
                <w:b/>
                <w:sz w:val="22"/>
              </w:rPr>
              <w:t>2017</w:t>
            </w:r>
          </w:p>
        </w:tc>
        <w:tc>
          <w:tcPr>
            <w:tcW w:w="1032" w:type="dxa"/>
            <w:tcBorders>
              <w:top w:val="single" w:sz="4" w:space="0" w:color="auto"/>
              <w:left w:val="nil"/>
              <w:bottom w:val="single" w:sz="4" w:space="0" w:color="auto"/>
              <w:right w:val="single" w:sz="4" w:space="0" w:color="auto"/>
            </w:tcBorders>
            <w:shd w:val="clear" w:color="auto" w:fill="auto"/>
            <w:noWrap/>
            <w:vAlign w:val="center"/>
          </w:tcPr>
          <w:p w14:paraId="6F0104C1" w14:textId="4C52D71D" w:rsidR="0002796E" w:rsidRPr="00E7745E" w:rsidRDefault="0002796E">
            <w:pPr>
              <w:autoSpaceDE/>
              <w:autoSpaceDN/>
              <w:adjustRightInd/>
              <w:spacing w:line="240" w:lineRule="auto"/>
              <w:jc w:val="center"/>
              <w:rPr>
                <w:b/>
                <w:sz w:val="22"/>
              </w:rPr>
            </w:pPr>
            <w:r w:rsidRPr="00E7745E">
              <w:rPr>
                <w:b/>
                <w:sz w:val="22"/>
              </w:rPr>
              <w:t>FY 2018</w:t>
            </w:r>
          </w:p>
        </w:tc>
        <w:tc>
          <w:tcPr>
            <w:tcW w:w="1031" w:type="dxa"/>
            <w:tcBorders>
              <w:top w:val="single" w:sz="4" w:space="0" w:color="auto"/>
              <w:left w:val="nil"/>
              <w:bottom w:val="single" w:sz="4" w:space="0" w:color="auto"/>
              <w:right w:val="single" w:sz="4" w:space="0" w:color="auto"/>
            </w:tcBorders>
            <w:shd w:val="clear" w:color="auto" w:fill="auto"/>
            <w:noWrap/>
            <w:vAlign w:val="center"/>
          </w:tcPr>
          <w:p w14:paraId="15204100" w14:textId="2113541F" w:rsidR="0002796E" w:rsidRPr="00E7745E" w:rsidRDefault="0002796E">
            <w:pPr>
              <w:autoSpaceDE/>
              <w:autoSpaceDN/>
              <w:adjustRightInd/>
              <w:spacing w:line="240" w:lineRule="auto"/>
              <w:jc w:val="center"/>
              <w:rPr>
                <w:b/>
                <w:sz w:val="22"/>
              </w:rPr>
            </w:pPr>
            <w:r w:rsidRPr="00E7745E">
              <w:rPr>
                <w:b/>
                <w:sz w:val="22"/>
              </w:rPr>
              <w:t>FY 2019</w:t>
            </w:r>
          </w:p>
        </w:tc>
        <w:tc>
          <w:tcPr>
            <w:tcW w:w="1032" w:type="dxa"/>
            <w:tcBorders>
              <w:top w:val="single" w:sz="4" w:space="0" w:color="auto"/>
              <w:left w:val="nil"/>
              <w:bottom w:val="single" w:sz="4" w:space="0" w:color="auto"/>
              <w:right w:val="single" w:sz="4" w:space="0" w:color="auto"/>
            </w:tcBorders>
            <w:shd w:val="clear" w:color="auto" w:fill="auto"/>
            <w:noWrap/>
            <w:vAlign w:val="center"/>
          </w:tcPr>
          <w:p w14:paraId="116A4B3C" w14:textId="7D8EE1E7" w:rsidR="0002796E" w:rsidRPr="00E7745E" w:rsidRDefault="0002796E">
            <w:pPr>
              <w:autoSpaceDE/>
              <w:autoSpaceDN/>
              <w:adjustRightInd/>
              <w:spacing w:line="240" w:lineRule="auto"/>
              <w:jc w:val="center"/>
              <w:rPr>
                <w:b/>
                <w:sz w:val="22"/>
              </w:rPr>
            </w:pPr>
            <w:r w:rsidRPr="00E7745E">
              <w:rPr>
                <w:b/>
                <w:sz w:val="22"/>
              </w:rPr>
              <w:t>FY 2020</w:t>
            </w:r>
          </w:p>
        </w:tc>
        <w:tc>
          <w:tcPr>
            <w:tcW w:w="1032" w:type="dxa"/>
            <w:tcBorders>
              <w:top w:val="single" w:sz="4" w:space="0" w:color="auto"/>
              <w:left w:val="nil"/>
              <w:bottom w:val="single" w:sz="4" w:space="0" w:color="auto"/>
              <w:right w:val="single" w:sz="4" w:space="0" w:color="auto"/>
            </w:tcBorders>
            <w:shd w:val="clear" w:color="auto" w:fill="auto"/>
            <w:noWrap/>
            <w:vAlign w:val="center"/>
          </w:tcPr>
          <w:p w14:paraId="35D4F30C" w14:textId="6D7D6768" w:rsidR="0002796E" w:rsidRPr="00E7745E" w:rsidRDefault="0002796E">
            <w:pPr>
              <w:autoSpaceDE/>
              <w:autoSpaceDN/>
              <w:adjustRightInd/>
              <w:spacing w:line="240" w:lineRule="auto"/>
              <w:jc w:val="center"/>
              <w:rPr>
                <w:b/>
                <w:sz w:val="22"/>
              </w:rPr>
            </w:pPr>
            <w:r w:rsidRPr="00E7745E">
              <w:rPr>
                <w:b/>
                <w:sz w:val="22"/>
              </w:rPr>
              <w:t>FY 2021</w:t>
            </w:r>
          </w:p>
        </w:tc>
      </w:tr>
      <w:tr w:rsidR="008B0F34" w:rsidRPr="00E7745E" w14:paraId="7293BEA5" w14:textId="77777777" w:rsidTr="008B0F34">
        <w:trPr>
          <w:trHeight w:val="288"/>
        </w:trPr>
        <w:tc>
          <w:tcPr>
            <w:tcW w:w="3757" w:type="dxa"/>
            <w:tcBorders>
              <w:top w:val="nil"/>
              <w:left w:val="single" w:sz="4" w:space="0" w:color="auto"/>
              <w:bottom w:val="single" w:sz="4" w:space="0" w:color="auto"/>
              <w:right w:val="single" w:sz="4" w:space="0" w:color="auto"/>
            </w:tcBorders>
            <w:shd w:val="clear" w:color="auto" w:fill="auto"/>
            <w:noWrap/>
            <w:vAlign w:val="bottom"/>
            <w:hideMark/>
          </w:tcPr>
          <w:p w14:paraId="58FB36DB" w14:textId="77777777" w:rsidR="0002796E" w:rsidRPr="00E7745E" w:rsidRDefault="0002796E" w:rsidP="002D2E8A">
            <w:pPr>
              <w:autoSpaceDE/>
              <w:autoSpaceDN/>
              <w:adjustRightInd/>
              <w:spacing w:line="240" w:lineRule="auto"/>
              <w:rPr>
                <w:sz w:val="22"/>
              </w:rPr>
            </w:pPr>
            <w:r w:rsidRPr="00E7745E">
              <w:rPr>
                <w:sz w:val="22"/>
              </w:rPr>
              <w:t>Patent Planned Operating Requirements</w:t>
            </w:r>
          </w:p>
        </w:tc>
        <w:tc>
          <w:tcPr>
            <w:tcW w:w="1026" w:type="dxa"/>
            <w:tcBorders>
              <w:top w:val="nil"/>
              <w:left w:val="nil"/>
              <w:bottom w:val="single" w:sz="4" w:space="0" w:color="auto"/>
              <w:right w:val="single" w:sz="4" w:space="0" w:color="auto"/>
            </w:tcBorders>
            <w:shd w:val="clear" w:color="auto" w:fill="auto"/>
            <w:noWrap/>
            <w:vAlign w:val="center"/>
            <w:hideMark/>
          </w:tcPr>
          <w:p w14:paraId="387452D7" w14:textId="110140CF" w:rsidR="0002796E" w:rsidRPr="00E7745E" w:rsidRDefault="002675D9" w:rsidP="001650DF">
            <w:pPr>
              <w:autoSpaceDE/>
              <w:autoSpaceDN/>
              <w:adjustRightInd/>
              <w:spacing w:line="240" w:lineRule="auto"/>
              <w:jc w:val="center"/>
              <w:rPr>
                <w:sz w:val="22"/>
              </w:rPr>
            </w:pPr>
            <w:r>
              <w:rPr>
                <w:sz w:val="22"/>
              </w:rPr>
              <w:t>2,986</w:t>
            </w:r>
          </w:p>
        </w:tc>
        <w:tc>
          <w:tcPr>
            <w:tcW w:w="1032" w:type="dxa"/>
            <w:tcBorders>
              <w:top w:val="nil"/>
              <w:left w:val="nil"/>
              <w:bottom w:val="single" w:sz="4" w:space="0" w:color="auto"/>
              <w:right w:val="single" w:sz="4" w:space="0" w:color="auto"/>
            </w:tcBorders>
            <w:shd w:val="clear" w:color="auto" w:fill="auto"/>
            <w:noWrap/>
            <w:vAlign w:val="center"/>
            <w:hideMark/>
          </w:tcPr>
          <w:p w14:paraId="619ACF6E" w14:textId="7EA7CA1A" w:rsidR="0002796E" w:rsidRPr="00E7745E" w:rsidRDefault="002675D9">
            <w:pPr>
              <w:autoSpaceDE/>
              <w:autoSpaceDN/>
              <w:adjustRightInd/>
              <w:spacing w:line="240" w:lineRule="auto"/>
              <w:jc w:val="center"/>
              <w:rPr>
                <w:sz w:val="22"/>
              </w:rPr>
            </w:pPr>
            <w:r>
              <w:rPr>
                <w:sz w:val="22"/>
              </w:rPr>
              <w:t>3,176</w:t>
            </w:r>
          </w:p>
        </w:tc>
        <w:tc>
          <w:tcPr>
            <w:tcW w:w="1031" w:type="dxa"/>
            <w:tcBorders>
              <w:top w:val="nil"/>
              <w:left w:val="nil"/>
              <w:bottom w:val="single" w:sz="4" w:space="0" w:color="auto"/>
              <w:right w:val="single" w:sz="4" w:space="0" w:color="auto"/>
            </w:tcBorders>
            <w:shd w:val="clear" w:color="auto" w:fill="auto"/>
            <w:noWrap/>
            <w:vAlign w:val="center"/>
            <w:hideMark/>
          </w:tcPr>
          <w:p w14:paraId="0B149A30" w14:textId="06013B5D" w:rsidR="0002796E" w:rsidRPr="00E7745E" w:rsidRDefault="002675D9">
            <w:pPr>
              <w:autoSpaceDE/>
              <w:autoSpaceDN/>
              <w:adjustRightInd/>
              <w:spacing w:line="240" w:lineRule="auto"/>
              <w:jc w:val="center"/>
              <w:rPr>
                <w:sz w:val="22"/>
              </w:rPr>
            </w:pPr>
            <w:r>
              <w:rPr>
                <w:sz w:val="22"/>
              </w:rPr>
              <w:t>3,231</w:t>
            </w:r>
          </w:p>
        </w:tc>
        <w:tc>
          <w:tcPr>
            <w:tcW w:w="1032" w:type="dxa"/>
            <w:tcBorders>
              <w:top w:val="nil"/>
              <w:left w:val="nil"/>
              <w:bottom w:val="single" w:sz="4" w:space="0" w:color="auto"/>
              <w:right w:val="single" w:sz="4" w:space="0" w:color="auto"/>
            </w:tcBorders>
            <w:shd w:val="clear" w:color="auto" w:fill="auto"/>
            <w:noWrap/>
            <w:vAlign w:val="center"/>
            <w:hideMark/>
          </w:tcPr>
          <w:p w14:paraId="306BD424" w14:textId="784F1242" w:rsidR="0002796E" w:rsidRPr="00E7745E" w:rsidRDefault="002675D9">
            <w:pPr>
              <w:autoSpaceDE/>
              <w:autoSpaceDN/>
              <w:adjustRightInd/>
              <w:spacing w:line="240" w:lineRule="auto"/>
              <w:jc w:val="center"/>
              <w:rPr>
                <w:sz w:val="22"/>
              </w:rPr>
            </w:pPr>
            <w:r>
              <w:rPr>
                <w:sz w:val="22"/>
              </w:rPr>
              <w:t>3,273</w:t>
            </w:r>
          </w:p>
        </w:tc>
        <w:tc>
          <w:tcPr>
            <w:tcW w:w="1032" w:type="dxa"/>
            <w:tcBorders>
              <w:top w:val="nil"/>
              <w:left w:val="nil"/>
              <w:bottom w:val="single" w:sz="4" w:space="0" w:color="auto"/>
              <w:right w:val="single" w:sz="4" w:space="0" w:color="auto"/>
            </w:tcBorders>
            <w:shd w:val="clear" w:color="auto" w:fill="auto"/>
            <w:noWrap/>
            <w:vAlign w:val="center"/>
            <w:hideMark/>
          </w:tcPr>
          <w:p w14:paraId="33B64577" w14:textId="0C7C6604" w:rsidR="0002796E" w:rsidRPr="00E7745E" w:rsidRDefault="002675D9">
            <w:pPr>
              <w:autoSpaceDE/>
              <w:autoSpaceDN/>
              <w:adjustRightInd/>
              <w:spacing w:line="240" w:lineRule="auto"/>
              <w:jc w:val="center"/>
              <w:rPr>
                <w:sz w:val="22"/>
              </w:rPr>
            </w:pPr>
            <w:r>
              <w:rPr>
                <w:sz w:val="22"/>
              </w:rPr>
              <w:t>3,365</w:t>
            </w:r>
          </w:p>
        </w:tc>
      </w:tr>
      <w:tr w:rsidR="008B0F34" w:rsidRPr="00E7745E" w14:paraId="7990EA3F" w14:textId="77777777" w:rsidTr="008B0F34">
        <w:trPr>
          <w:trHeight w:val="288"/>
        </w:trPr>
        <w:tc>
          <w:tcPr>
            <w:tcW w:w="3757" w:type="dxa"/>
            <w:tcBorders>
              <w:top w:val="nil"/>
              <w:left w:val="single" w:sz="4" w:space="0" w:color="auto"/>
              <w:bottom w:val="single" w:sz="4" w:space="0" w:color="auto"/>
              <w:right w:val="single" w:sz="4" w:space="0" w:color="auto"/>
            </w:tcBorders>
            <w:shd w:val="clear" w:color="auto" w:fill="auto"/>
            <w:noWrap/>
            <w:vAlign w:val="bottom"/>
            <w:hideMark/>
          </w:tcPr>
          <w:p w14:paraId="2905A6AB" w14:textId="77777777" w:rsidR="00BA6BA8" w:rsidRPr="00E7745E" w:rsidRDefault="00BA6BA8" w:rsidP="002D2E8A">
            <w:pPr>
              <w:autoSpaceDE/>
              <w:autoSpaceDN/>
              <w:adjustRightInd/>
              <w:spacing w:line="240" w:lineRule="auto"/>
              <w:rPr>
                <w:sz w:val="22"/>
              </w:rPr>
            </w:pPr>
            <w:r w:rsidRPr="00E7745E">
              <w:rPr>
                <w:sz w:val="22"/>
              </w:rPr>
              <w:t>Less:  Planned Patent Fee Collections</w:t>
            </w:r>
          </w:p>
        </w:tc>
        <w:tc>
          <w:tcPr>
            <w:tcW w:w="1026" w:type="dxa"/>
            <w:tcBorders>
              <w:top w:val="nil"/>
              <w:left w:val="nil"/>
              <w:bottom w:val="single" w:sz="4" w:space="0" w:color="auto"/>
              <w:right w:val="single" w:sz="4" w:space="0" w:color="auto"/>
            </w:tcBorders>
            <w:shd w:val="clear" w:color="auto" w:fill="auto"/>
            <w:noWrap/>
            <w:vAlign w:val="center"/>
            <w:hideMark/>
          </w:tcPr>
          <w:p w14:paraId="58D7C928" w14:textId="77FCCC1C" w:rsidR="00BA6BA8" w:rsidRPr="00E7745E" w:rsidRDefault="0025760F" w:rsidP="001650DF">
            <w:pPr>
              <w:autoSpaceDE/>
              <w:autoSpaceDN/>
              <w:adjustRightInd/>
              <w:spacing w:line="240" w:lineRule="auto"/>
              <w:jc w:val="center"/>
              <w:rPr>
                <w:sz w:val="22"/>
              </w:rPr>
            </w:pPr>
            <w:r>
              <w:rPr>
                <w:sz w:val="22"/>
              </w:rPr>
              <w:t>2,85</w:t>
            </w:r>
            <w:r w:rsidR="002C4000">
              <w:rPr>
                <w:sz w:val="22"/>
              </w:rPr>
              <w:t>2</w:t>
            </w:r>
          </w:p>
        </w:tc>
        <w:tc>
          <w:tcPr>
            <w:tcW w:w="1032" w:type="dxa"/>
            <w:tcBorders>
              <w:top w:val="nil"/>
              <w:left w:val="nil"/>
              <w:bottom w:val="single" w:sz="4" w:space="0" w:color="auto"/>
              <w:right w:val="single" w:sz="4" w:space="0" w:color="auto"/>
            </w:tcBorders>
            <w:shd w:val="clear" w:color="auto" w:fill="auto"/>
            <w:noWrap/>
            <w:vAlign w:val="center"/>
            <w:hideMark/>
          </w:tcPr>
          <w:p w14:paraId="694CF7F8" w14:textId="273BAEA7" w:rsidR="00BA6BA8" w:rsidRPr="00E7745E" w:rsidRDefault="00AC78C2">
            <w:pPr>
              <w:autoSpaceDE/>
              <w:autoSpaceDN/>
              <w:adjustRightInd/>
              <w:spacing w:line="240" w:lineRule="auto"/>
              <w:jc w:val="center"/>
              <w:rPr>
                <w:sz w:val="22"/>
              </w:rPr>
            </w:pPr>
            <w:r>
              <w:rPr>
                <w:sz w:val="22"/>
              </w:rPr>
              <w:t>3,250</w:t>
            </w:r>
          </w:p>
        </w:tc>
        <w:tc>
          <w:tcPr>
            <w:tcW w:w="1031" w:type="dxa"/>
            <w:tcBorders>
              <w:top w:val="nil"/>
              <w:left w:val="nil"/>
              <w:bottom w:val="single" w:sz="4" w:space="0" w:color="auto"/>
              <w:right w:val="single" w:sz="4" w:space="0" w:color="auto"/>
            </w:tcBorders>
            <w:shd w:val="clear" w:color="auto" w:fill="auto"/>
            <w:noWrap/>
            <w:vAlign w:val="center"/>
            <w:hideMark/>
          </w:tcPr>
          <w:p w14:paraId="48D1C946" w14:textId="431BB170" w:rsidR="00BA6BA8" w:rsidRPr="00E7745E" w:rsidRDefault="00AC78C2">
            <w:pPr>
              <w:autoSpaceDE/>
              <w:autoSpaceDN/>
              <w:adjustRightInd/>
              <w:spacing w:line="240" w:lineRule="auto"/>
              <w:jc w:val="center"/>
              <w:rPr>
                <w:sz w:val="22"/>
              </w:rPr>
            </w:pPr>
            <w:r>
              <w:rPr>
                <w:sz w:val="22"/>
              </w:rPr>
              <w:t>3,205</w:t>
            </w:r>
          </w:p>
        </w:tc>
        <w:tc>
          <w:tcPr>
            <w:tcW w:w="1032" w:type="dxa"/>
            <w:tcBorders>
              <w:top w:val="nil"/>
              <w:left w:val="nil"/>
              <w:bottom w:val="single" w:sz="4" w:space="0" w:color="auto"/>
              <w:right w:val="single" w:sz="4" w:space="0" w:color="auto"/>
            </w:tcBorders>
            <w:shd w:val="clear" w:color="auto" w:fill="auto"/>
            <w:noWrap/>
            <w:vAlign w:val="center"/>
            <w:hideMark/>
          </w:tcPr>
          <w:p w14:paraId="332356A6" w14:textId="47767C8D" w:rsidR="00BA6BA8" w:rsidRPr="00E7745E" w:rsidRDefault="0025760F" w:rsidP="00FF75BE">
            <w:pPr>
              <w:autoSpaceDE/>
              <w:autoSpaceDN/>
              <w:adjustRightInd/>
              <w:spacing w:line="240" w:lineRule="auto"/>
              <w:jc w:val="center"/>
              <w:rPr>
                <w:sz w:val="22"/>
              </w:rPr>
            </w:pPr>
            <w:r>
              <w:rPr>
                <w:sz w:val="22"/>
              </w:rPr>
              <w:t>3</w:t>
            </w:r>
            <w:r w:rsidR="00AC78C2">
              <w:rPr>
                <w:sz w:val="22"/>
              </w:rPr>
              <w:t>,326</w:t>
            </w:r>
          </w:p>
        </w:tc>
        <w:tc>
          <w:tcPr>
            <w:tcW w:w="1032" w:type="dxa"/>
            <w:tcBorders>
              <w:top w:val="nil"/>
              <w:left w:val="nil"/>
              <w:bottom w:val="single" w:sz="4" w:space="0" w:color="auto"/>
              <w:right w:val="single" w:sz="4" w:space="0" w:color="auto"/>
            </w:tcBorders>
            <w:shd w:val="clear" w:color="auto" w:fill="auto"/>
            <w:noWrap/>
            <w:vAlign w:val="center"/>
            <w:hideMark/>
          </w:tcPr>
          <w:p w14:paraId="6DBFFE6F" w14:textId="0C5BDFB8" w:rsidR="00BA6BA8" w:rsidRPr="00E7745E" w:rsidRDefault="00AC78C2">
            <w:pPr>
              <w:autoSpaceDE/>
              <w:autoSpaceDN/>
              <w:adjustRightInd/>
              <w:spacing w:line="240" w:lineRule="auto"/>
              <w:jc w:val="center"/>
              <w:rPr>
                <w:sz w:val="22"/>
              </w:rPr>
            </w:pPr>
            <w:r>
              <w:rPr>
                <w:sz w:val="22"/>
              </w:rPr>
              <w:t>3,423</w:t>
            </w:r>
          </w:p>
        </w:tc>
      </w:tr>
      <w:tr w:rsidR="008B0F34" w:rsidRPr="00E7745E" w14:paraId="6A0D35ED" w14:textId="77777777" w:rsidTr="008B0F34">
        <w:trPr>
          <w:trHeight w:val="288"/>
        </w:trPr>
        <w:tc>
          <w:tcPr>
            <w:tcW w:w="3757" w:type="dxa"/>
            <w:tcBorders>
              <w:top w:val="nil"/>
              <w:left w:val="single" w:sz="4" w:space="0" w:color="auto"/>
              <w:bottom w:val="single" w:sz="4" w:space="0" w:color="auto"/>
              <w:right w:val="single" w:sz="4" w:space="0" w:color="auto"/>
            </w:tcBorders>
            <w:shd w:val="clear" w:color="auto" w:fill="auto"/>
            <w:noWrap/>
            <w:vAlign w:val="bottom"/>
            <w:hideMark/>
          </w:tcPr>
          <w:p w14:paraId="477771E4" w14:textId="77777777" w:rsidR="0002796E" w:rsidRPr="00E7745E" w:rsidRDefault="0002796E" w:rsidP="002D2E8A">
            <w:pPr>
              <w:autoSpaceDE/>
              <w:autoSpaceDN/>
              <w:adjustRightInd/>
              <w:spacing w:line="240" w:lineRule="auto"/>
              <w:rPr>
                <w:sz w:val="22"/>
              </w:rPr>
            </w:pPr>
            <w:r w:rsidRPr="00E7745E">
              <w:rPr>
                <w:sz w:val="22"/>
              </w:rPr>
              <w:t>Less:  Other Income</w:t>
            </w:r>
          </w:p>
        </w:tc>
        <w:tc>
          <w:tcPr>
            <w:tcW w:w="1026" w:type="dxa"/>
            <w:tcBorders>
              <w:top w:val="nil"/>
              <w:left w:val="nil"/>
              <w:bottom w:val="single" w:sz="4" w:space="0" w:color="auto"/>
              <w:right w:val="single" w:sz="4" w:space="0" w:color="auto"/>
            </w:tcBorders>
            <w:shd w:val="clear" w:color="auto" w:fill="auto"/>
            <w:noWrap/>
            <w:vAlign w:val="center"/>
            <w:hideMark/>
          </w:tcPr>
          <w:p w14:paraId="4C590D2C" w14:textId="4DE721A4" w:rsidR="0002796E" w:rsidRPr="00E7745E" w:rsidRDefault="0025760F" w:rsidP="001650DF">
            <w:pPr>
              <w:autoSpaceDE/>
              <w:autoSpaceDN/>
              <w:adjustRightInd/>
              <w:spacing w:line="240" w:lineRule="auto"/>
              <w:jc w:val="center"/>
              <w:rPr>
                <w:sz w:val="22"/>
              </w:rPr>
            </w:pPr>
            <w:r>
              <w:rPr>
                <w:sz w:val="22"/>
              </w:rPr>
              <w:t>24</w:t>
            </w:r>
          </w:p>
        </w:tc>
        <w:tc>
          <w:tcPr>
            <w:tcW w:w="1032" w:type="dxa"/>
            <w:tcBorders>
              <w:top w:val="nil"/>
              <w:left w:val="nil"/>
              <w:bottom w:val="single" w:sz="4" w:space="0" w:color="auto"/>
              <w:right w:val="single" w:sz="4" w:space="0" w:color="auto"/>
            </w:tcBorders>
            <w:shd w:val="clear" w:color="auto" w:fill="auto"/>
            <w:noWrap/>
            <w:vAlign w:val="center"/>
            <w:hideMark/>
          </w:tcPr>
          <w:p w14:paraId="0F5B268E" w14:textId="73802B56" w:rsidR="0002796E" w:rsidRPr="00E7745E" w:rsidRDefault="0025760F">
            <w:pPr>
              <w:autoSpaceDE/>
              <w:autoSpaceDN/>
              <w:adjustRightInd/>
              <w:spacing w:line="240" w:lineRule="auto"/>
              <w:jc w:val="center"/>
              <w:rPr>
                <w:sz w:val="22"/>
              </w:rPr>
            </w:pPr>
            <w:r>
              <w:rPr>
                <w:sz w:val="22"/>
              </w:rPr>
              <w:t>24</w:t>
            </w:r>
          </w:p>
        </w:tc>
        <w:tc>
          <w:tcPr>
            <w:tcW w:w="1031" w:type="dxa"/>
            <w:tcBorders>
              <w:top w:val="nil"/>
              <w:left w:val="nil"/>
              <w:bottom w:val="single" w:sz="4" w:space="0" w:color="auto"/>
              <w:right w:val="single" w:sz="4" w:space="0" w:color="auto"/>
            </w:tcBorders>
            <w:shd w:val="clear" w:color="auto" w:fill="auto"/>
            <w:noWrap/>
            <w:vAlign w:val="center"/>
            <w:hideMark/>
          </w:tcPr>
          <w:p w14:paraId="36E2D9B2" w14:textId="5708103F" w:rsidR="0002796E" w:rsidRPr="00E7745E" w:rsidRDefault="0025760F">
            <w:pPr>
              <w:autoSpaceDE/>
              <w:autoSpaceDN/>
              <w:adjustRightInd/>
              <w:spacing w:line="240" w:lineRule="auto"/>
              <w:jc w:val="center"/>
              <w:rPr>
                <w:sz w:val="22"/>
              </w:rPr>
            </w:pPr>
            <w:r>
              <w:rPr>
                <w:sz w:val="22"/>
              </w:rPr>
              <w:t>24</w:t>
            </w:r>
          </w:p>
        </w:tc>
        <w:tc>
          <w:tcPr>
            <w:tcW w:w="1032" w:type="dxa"/>
            <w:tcBorders>
              <w:top w:val="nil"/>
              <w:left w:val="nil"/>
              <w:bottom w:val="single" w:sz="4" w:space="0" w:color="auto"/>
              <w:right w:val="single" w:sz="4" w:space="0" w:color="auto"/>
            </w:tcBorders>
            <w:shd w:val="clear" w:color="auto" w:fill="auto"/>
            <w:noWrap/>
            <w:vAlign w:val="center"/>
            <w:hideMark/>
          </w:tcPr>
          <w:p w14:paraId="37C65FC6" w14:textId="15CAD3E4" w:rsidR="0002796E" w:rsidRPr="00E7745E" w:rsidRDefault="0025760F">
            <w:pPr>
              <w:autoSpaceDE/>
              <w:autoSpaceDN/>
              <w:adjustRightInd/>
              <w:spacing w:line="240" w:lineRule="auto"/>
              <w:jc w:val="center"/>
              <w:rPr>
                <w:sz w:val="22"/>
              </w:rPr>
            </w:pPr>
            <w:r>
              <w:rPr>
                <w:sz w:val="22"/>
              </w:rPr>
              <w:t>24</w:t>
            </w:r>
          </w:p>
        </w:tc>
        <w:tc>
          <w:tcPr>
            <w:tcW w:w="1032" w:type="dxa"/>
            <w:tcBorders>
              <w:top w:val="nil"/>
              <w:left w:val="nil"/>
              <w:bottom w:val="single" w:sz="4" w:space="0" w:color="auto"/>
              <w:right w:val="single" w:sz="4" w:space="0" w:color="auto"/>
            </w:tcBorders>
            <w:shd w:val="clear" w:color="auto" w:fill="auto"/>
            <w:noWrap/>
            <w:vAlign w:val="center"/>
            <w:hideMark/>
          </w:tcPr>
          <w:p w14:paraId="50550E2A" w14:textId="54DD2ECF" w:rsidR="0002796E" w:rsidRPr="00E7745E" w:rsidRDefault="0025760F">
            <w:pPr>
              <w:autoSpaceDE/>
              <w:autoSpaceDN/>
              <w:adjustRightInd/>
              <w:spacing w:line="240" w:lineRule="auto"/>
              <w:jc w:val="center"/>
              <w:rPr>
                <w:sz w:val="22"/>
              </w:rPr>
            </w:pPr>
            <w:r>
              <w:rPr>
                <w:sz w:val="22"/>
              </w:rPr>
              <w:t>24</w:t>
            </w:r>
          </w:p>
        </w:tc>
      </w:tr>
      <w:tr w:rsidR="008B0F34" w:rsidRPr="00E7745E" w14:paraId="748921C2" w14:textId="77777777" w:rsidTr="008B0F34">
        <w:trPr>
          <w:trHeight w:val="288"/>
        </w:trPr>
        <w:tc>
          <w:tcPr>
            <w:tcW w:w="3757" w:type="dxa"/>
            <w:tcBorders>
              <w:top w:val="nil"/>
              <w:left w:val="single" w:sz="4" w:space="0" w:color="auto"/>
              <w:bottom w:val="single" w:sz="4" w:space="0" w:color="auto"/>
              <w:right w:val="single" w:sz="4" w:space="0" w:color="auto"/>
            </w:tcBorders>
            <w:shd w:val="clear" w:color="auto" w:fill="auto"/>
            <w:noWrap/>
            <w:vAlign w:val="bottom"/>
            <w:hideMark/>
          </w:tcPr>
          <w:p w14:paraId="17DAA8AE" w14:textId="77777777" w:rsidR="00BA6BA8" w:rsidRPr="00E7745E" w:rsidRDefault="00BA6BA8" w:rsidP="002D2E8A">
            <w:pPr>
              <w:autoSpaceDE/>
              <w:autoSpaceDN/>
              <w:adjustRightInd/>
              <w:spacing w:line="240" w:lineRule="auto"/>
              <w:rPr>
                <w:sz w:val="22"/>
              </w:rPr>
            </w:pPr>
            <w:r w:rsidRPr="00E7745E">
              <w:rPr>
                <w:sz w:val="22"/>
              </w:rPr>
              <w:t>To (-) / From (+) Operating Reserve</w:t>
            </w:r>
          </w:p>
        </w:tc>
        <w:tc>
          <w:tcPr>
            <w:tcW w:w="1026" w:type="dxa"/>
            <w:tcBorders>
              <w:top w:val="nil"/>
              <w:left w:val="nil"/>
              <w:bottom w:val="single" w:sz="4" w:space="0" w:color="auto"/>
              <w:right w:val="single" w:sz="4" w:space="0" w:color="auto"/>
            </w:tcBorders>
            <w:shd w:val="clear" w:color="auto" w:fill="auto"/>
            <w:noWrap/>
            <w:vAlign w:val="center"/>
            <w:hideMark/>
          </w:tcPr>
          <w:p w14:paraId="3A85DE0C" w14:textId="35C87C8E" w:rsidR="00BA6BA8" w:rsidRPr="00E7745E" w:rsidRDefault="002675D9" w:rsidP="001650DF">
            <w:pPr>
              <w:autoSpaceDE/>
              <w:autoSpaceDN/>
              <w:adjustRightInd/>
              <w:spacing w:line="240" w:lineRule="auto"/>
              <w:jc w:val="center"/>
              <w:rPr>
                <w:sz w:val="22"/>
              </w:rPr>
            </w:pPr>
            <w:r>
              <w:rPr>
                <w:sz w:val="22"/>
              </w:rPr>
              <w:t>-110</w:t>
            </w:r>
          </w:p>
        </w:tc>
        <w:tc>
          <w:tcPr>
            <w:tcW w:w="1032" w:type="dxa"/>
            <w:tcBorders>
              <w:top w:val="nil"/>
              <w:left w:val="nil"/>
              <w:bottom w:val="single" w:sz="4" w:space="0" w:color="auto"/>
              <w:right w:val="single" w:sz="4" w:space="0" w:color="auto"/>
            </w:tcBorders>
            <w:shd w:val="clear" w:color="auto" w:fill="auto"/>
            <w:noWrap/>
            <w:vAlign w:val="center"/>
            <w:hideMark/>
          </w:tcPr>
          <w:p w14:paraId="3CA44D19" w14:textId="675F3045" w:rsidR="00BA6BA8" w:rsidRPr="00E7745E" w:rsidRDefault="002675D9">
            <w:pPr>
              <w:autoSpaceDE/>
              <w:autoSpaceDN/>
              <w:adjustRightInd/>
              <w:spacing w:line="240" w:lineRule="auto"/>
              <w:jc w:val="center"/>
              <w:rPr>
                <w:sz w:val="22"/>
              </w:rPr>
            </w:pPr>
            <w:r>
              <w:rPr>
                <w:sz w:val="22"/>
              </w:rPr>
              <w:t>98</w:t>
            </w:r>
          </w:p>
        </w:tc>
        <w:tc>
          <w:tcPr>
            <w:tcW w:w="1031" w:type="dxa"/>
            <w:tcBorders>
              <w:top w:val="nil"/>
              <w:left w:val="nil"/>
              <w:bottom w:val="single" w:sz="4" w:space="0" w:color="auto"/>
              <w:right w:val="single" w:sz="4" w:space="0" w:color="auto"/>
            </w:tcBorders>
            <w:shd w:val="clear" w:color="auto" w:fill="auto"/>
            <w:noWrap/>
            <w:vAlign w:val="center"/>
            <w:hideMark/>
          </w:tcPr>
          <w:p w14:paraId="062E90A7" w14:textId="49CBBB5B" w:rsidR="00BA6BA8" w:rsidRPr="00E7745E" w:rsidRDefault="002675D9" w:rsidP="0025760F">
            <w:pPr>
              <w:autoSpaceDE/>
              <w:autoSpaceDN/>
              <w:adjustRightInd/>
              <w:spacing w:line="240" w:lineRule="auto"/>
              <w:jc w:val="center"/>
              <w:rPr>
                <w:sz w:val="22"/>
              </w:rPr>
            </w:pPr>
            <w:r>
              <w:rPr>
                <w:sz w:val="22"/>
              </w:rPr>
              <w:t>-2</w:t>
            </w:r>
          </w:p>
        </w:tc>
        <w:tc>
          <w:tcPr>
            <w:tcW w:w="1032" w:type="dxa"/>
            <w:tcBorders>
              <w:top w:val="nil"/>
              <w:left w:val="nil"/>
              <w:bottom w:val="single" w:sz="4" w:space="0" w:color="auto"/>
              <w:right w:val="single" w:sz="4" w:space="0" w:color="auto"/>
            </w:tcBorders>
            <w:shd w:val="clear" w:color="auto" w:fill="auto"/>
            <w:noWrap/>
            <w:vAlign w:val="center"/>
            <w:hideMark/>
          </w:tcPr>
          <w:p w14:paraId="436FFE9B" w14:textId="27DF684E" w:rsidR="00BA6BA8" w:rsidRPr="00E7745E" w:rsidRDefault="002675D9">
            <w:pPr>
              <w:autoSpaceDE/>
              <w:autoSpaceDN/>
              <w:adjustRightInd/>
              <w:spacing w:line="240" w:lineRule="auto"/>
              <w:jc w:val="center"/>
              <w:rPr>
                <w:sz w:val="22"/>
              </w:rPr>
            </w:pPr>
            <w:r>
              <w:rPr>
                <w:sz w:val="22"/>
              </w:rPr>
              <w:t>77</w:t>
            </w:r>
          </w:p>
        </w:tc>
        <w:tc>
          <w:tcPr>
            <w:tcW w:w="1032" w:type="dxa"/>
            <w:tcBorders>
              <w:top w:val="nil"/>
              <w:left w:val="nil"/>
              <w:bottom w:val="single" w:sz="4" w:space="0" w:color="auto"/>
              <w:right w:val="single" w:sz="4" w:space="0" w:color="auto"/>
            </w:tcBorders>
            <w:shd w:val="clear" w:color="auto" w:fill="auto"/>
            <w:noWrap/>
            <w:vAlign w:val="center"/>
            <w:hideMark/>
          </w:tcPr>
          <w:p w14:paraId="3A875308" w14:textId="40B12E6F" w:rsidR="00BA6BA8" w:rsidRPr="00E7745E" w:rsidRDefault="002675D9">
            <w:pPr>
              <w:autoSpaceDE/>
              <w:autoSpaceDN/>
              <w:adjustRightInd/>
              <w:spacing w:line="240" w:lineRule="auto"/>
              <w:jc w:val="center"/>
              <w:rPr>
                <w:sz w:val="22"/>
              </w:rPr>
            </w:pPr>
            <w:r>
              <w:rPr>
                <w:sz w:val="22"/>
              </w:rPr>
              <w:t>82</w:t>
            </w:r>
          </w:p>
        </w:tc>
      </w:tr>
      <w:tr w:rsidR="008B0F34" w:rsidRPr="001650DF" w14:paraId="68C3C557" w14:textId="77777777" w:rsidTr="008B0F34">
        <w:trPr>
          <w:trHeight w:val="288"/>
        </w:trPr>
        <w:tc>
          <w:tcPr>
            <w:tcW w:w="3757" w:type="dxa"/>
            <w:tcBorders>
              <w:top w:val="nil"/>
              <w:left w:val="single" w:sz="4" w:space="0" w:color="auto"/>
              <w:bottom w:val="single" w:sz="4" w:space="0" w:color="auto"/>
              <w:right w:val="single" w:sz="4" w:space="0" w:color="auto"/>
            </w:tcBorders>
            <w:shd w:val="clear" w:color="auto" w:fill="auto"/>
            <w:noWrap/>
            <w:vAlign w:val="bottom"/>
            <w:hideMark/>
          </w:tcPr>
          <w:p w14:paraId="4BE11719" w14:textId="1D27BD1E" w:rsidR="002D2C5F" w:rsidRPr="00E7745E" w:rsidRDefault="008A3281" w:rsidP="002D2E8A">
            <w:pPr>
              <w:autoSpaceDE/>
              <w:autoSpaceDN/>
              <w:adjustRightInd/>
              <w:spacing w:line="240" w:lineRule="auto"/>
              <w:rPr>
                <w:b/>
                <w:bCs/>
                <w:sz w:val="22"/>
              </w:rPr>
            </w:pPr>
            <w:r w:rsidRPr="00E7745E">
              <w:rPr>
                <w:b/>
                <w:bCs/>
                <w:sz w:val="22"/>
              </w:rPr>
              <w:t xml:space="preserve">EOY </w:t>
            </w:r>
            <w:r w:rsidR="002D2C5F" w:rsidRPr="00E7745E">
              <w:rPr>
                <w:b/>
                <w:bCs/>
                <w:sz w:val="22"/>
              </w:rPr>
              <w:t>Operating Reserve Balance</w:t>
            </w:r>
          </w:p>
        </w:tc>
        <w:tc>
          <w:tcPr>
            <w:tcW w:w="1026" w:type="dxa"/>
            <w:tcBorders>
              <w:top w:val="nil"/>
              <w:left w:val="nil"/>
              <w:bottom w:val="single" w:sz="4" w:space="0" w:color="auto"/>
              <w:right w:val="single" w:sz="4" w:space="0" w:color="auto"/>
            </w:tcBorders>
            <w:shd w:val="clear" w:color="auto" w:fill="auto"/>
            <w:noWrap/>
            <w:vAlign w:val="center"/>
            <w:hideMark/>
          </w:tcPr>
          <w:p w14:paraId="153FEB3B" w14:textId="4218FD5C" w:rsidR="002D2C5F" w:rsidRPr="00E7745E" w:rsidRDefault="002675D9" w:rsidP="001650DF">
            <w:pPr>
              <w:autoSpaceDE/>
              <w:autoSpaceDN/>
              <w:adjustRightInd/>
              <w:spacing w:line="240" w:lineRule="auto"/>
              <w:jc w:val="center"/>
              <w:rPr>
                <w:sz w:val="22"/>
              </w:rPr>
            </w:pPr>
            <w:r>
              <w:rPr>
                <w:sz w:val="22"/>
              </w:rPr>
              <w:t>245</w:t>
            </w:r>
          </w:p>
        </w:tc>
        <w:tc>
          <w:tcPr>
            <w:tcW w:w="1032" w:type="dxa"/>
            <w:tcBorders>
              <w:top w:val="nil"/>
              <w:left w:val="nil"/>
              <w:bottom w:val="single" w:sz="4" w:space="0" w:color="auto"/>
              <w:right w:val="single" w:sz="4" w:space="0" w:color="auto"/>
            </w:tcBorders>
            <w:shd w:val="clear" w:color="auto" w:fill="auto"/>
            <w:noWrap/>
            <w:vAlign w:val="center"/>
            <w:hideMark/>
          </w:tcPr>
          <w:p w14:paraId="50300568" w14:textId="0397356E" w:rsidR="002D2C5F" w:rsidRPr="00E7745E" w:rsidRDefault="002675D9">
            <w:pPr>
              <w:autoSpaceDE/>
              <w:autoSpaceDN/>
              <w:adjustRightInd/>
              <w:spacing w:line="240" w:lineRule="auto"/>
              <w:jc w:val="center"/>
              <w:rPr>
                <w:sz w:val="22"/>
              </w:rPr>
            </w:pPr>
            <w:r>
              <w:rPr>
                <w:sz w:val="22"/>
              </w:rPr>
              <w:t>343</w:t>
            </w:r>
          </w:p>
        </w:tc>
        <w:tc>
          <w:tcPr>
            <w:tcW w:w="1031" w:type="dxa"/>
            <w:tcBorders>
              <w:top w:val="nil"/>
              <w:left w:val="nil"/>
              <w:bottom w:val="single" w:sz="4" w:space="0" w:color="auto"/>
              <w:right w:val="single" w:sz="4" w:space="0" w:color="auto"/>
            </w:tcBorders>
            <w:shd w:val="clear" w:color="auto" w:fill="auto"/>
            <w:noWrap/>
            <w:vAlign w:val="center"/>
            <w:hideMark/>
          </w:tcPr>
          <w:p w14:paraId="5D4C51DA" w14:textId="5AE96A4B" w:rsidR="002D2C5F" w:rsidRPr="00E7745E" w:rsidRDefault="002675D9">
            <w:pPr>
              <w:autoSpaceDE/>
              <w:autoSpaceDN/>
              <w:adjustRightInd/>
              <w:spacing w:line="240" w:lineRule="auto"/>
              <w:jc w:val="center"/>
              <w:rPr>
                <w:sz w:val="22"/>
              </w:rPr>
            </w:pPr>
            <w:r>
              <w:rPr>
                <w:sz w:val="22"/>
              </w:rPr>
              <w:t>341</w:t>
            </w:r>
          </w:p>
        </w:tc>
        <w:tc>
          <w:tcPr>
            <w:tcW w:w="1032" w:type="dxa"/>
            <w:tcBorders>
              <w:top w:val="nil"/>
              <w:left w:val="nil"/>
              <w:bottom w:val="single" w:sz="4" w:space="0" w:color="auto"/>
              <w:right w:val="single" w:sz="4" w:space="0" w:color="auto"/>
            </w:tcBorders>
            <w:shd w:val="clear" w:color="auto" w:fill="auto"/>
            <w:noWrap/>
            <w:vAlign w:val="center"/>
            <w:hideMark/>
          </w:tcPr>
          <w:p w14:paraId="53ED07B0" w14:textId="479F94F7" w:rsidR="002D2C5F" w:rsidRPr="00E7745E" w:rsidRDefault="002675D9">
            <w:pPr>
              <w:autoSpaceDE/>
              <w:autoSpaceDN/>
              <w:adjustRightInd/>
              <w:spacing w:line="240" w:lineRule="auto"/>
              <w:jc w:val="center"/>
              <w:rPr>
                <w:sz w:val="22"/>
              </w:rPr>
            </w:pPr>
            <w:r>
              <w:rPr>
                <w:sz w:val="22"/>
              </w:rPr>
              <w:t>418</w:t>
            </w:r>
          </w:p>
        </w:tc>
        <w:tc>
          <w:tcPr>
            <w:tcW w:w="1032" w:type="dxa"/>
            <w:tcBorders>
              <w:top w:val="nil"/>
              <w:left w:val="nil"/>
              <w:bottom w:val="single" w:sz="4" w:space="0" w:color="auto"/>
              <w:right w:val="single" w:sz="4" w:space="0" w:color="auto"/>
            </w:tcBorders>
            <w:shd w:val="clear" w:color="auto" w:fill="auto"/>
            <w:noWrap/>
            <w:vAlign w:val="center"/>
            <w:hideMark/>
          </w:tcPr>
          <w:p w14:paraId="474CCF91" w14:textId="502299C7" w:rsidR="002D2C5F" w:rsidRPr="00E7745E" w:rsidRDefault="002675D9">
            <w:pPr>
              <w:autoSpaceDE/>
              <w:autoSpaceDN/>
              <w:adjustRightInd/>
              <w:spacing w:line="240" w:lineRule="auto"/>
              <w:jc w:val="center"/>
              <w:rPr>
                <w:sz w:val="22"/>
              </w:rPr>
            </w:pPr>
            <w:r>
              <w:rPr>
                <w:sz w:val="22"/>
              </w:rPr>
              <w:t>501</w:t>
            </w:r>
          </w:p>
        </w:tc>
      </w:tr>
    </w:tbl>
    <w:p w14:paraId="31E1C9DF" w14:textId="27B494CA" w:rsidR="00C84693" w:rsidRPr="00B15F32" w:rsidRDefault="00C84693" w:rsidP="002D2E8A"/>
    <w:p w14:paraId="6CE9B412" w14:textId="1D669EB3" w:rsidR="007D3736" w:rsidRPr="001650DF" w:rsidRDefault="00246E81" w:rsidP="002D2E8A">
      <w:pPr>
        <w:pStyle w:val="Heading2"/>
      </w:pPr>
      <w:r w:rsidRPr="001650DF">
        <w:t xml:space="preserve">Step 2: </w:t>
      </w:r>
      <w:r w:rsidR="00546764">
        <w:t xml:space="preserve"> </w:t>
      </w:r>
      <w:r w:rsidR="007F3EC0" w:rsidRPr="001650DF">
        <w:t xml:space="preserve">Calculate </w:t>
      </w:r>
      <w:r w:rsidR="007D3736" w:rsidRPr="001650DF">
        <w:t>Prospective Aggregate Revenue</w:t>
      </w:r>
    </w:p>
    <w:p w14:paraId="509DF953" w14:textId="77777777" w:rsidR="00750E0E" w:rsidRDefault="009643B5" w:rsidP="002D2E8A">
      <w:pPr>
        <w:rPr>
          <w:color w:val="000000" w:themeColor="text1"/>
        </w:rPr>
      </w:pPr>
      <w:r w:rsidRPr="001650DF">
        <w:rPr>
          <w:color w:val="000000" w:themeColor="text1"/>
        </w:rPr>
        <w:t>As described in “</w:t>
      </w:r>
      <w:r w:rsidRPr="001B2C22">
        <w:rPr>
          <w:color w:val="000000" w:themeColor="text1"/>
          <w:u w:val="single"/>
        </w:rPr>
        <w:t>Step 1</w:t>
      </w:r>
      <w:r w:rsidRPr="001B2C22">
        <w:rPr>
          <w:color w:val="000000" w:themeColor="text1"/>
        </w:rPr>
        <w:t>,</w:t>
      </w:r>
      <w:r w:rsidRPr="002D2E8A">
        <w:rPr>
          <w:color w:val="000000" w:themeColor="text1"/>
        </w:rPr>
        <w:t xml:space="preserve">” the </w:t>
      </w:r>
      <w:r w:rsidRPr="00E7745E">
        <w:rPr>
          <w:color w:val="000000" w:themeColor="text1"/>
        </w:rPr>
        <w:t>USPTO’s FY 2017 requirements in the FY 201</w:t>
      </w:r>
      <w:r w:rsidR="00E7745E" w:rsidRPr="00E7745E">
        <w:rPr>
          <w:color w:val="000000" w:themeColor="text1"/>
        </w:rPr>
        <w:t>8</w:t>
      </w:r>
      <w:r w:rsidR="00981FA0" w:rsidRPr="00E7745E">
        <w:rPr>
          <w:color w:val="000000" w:themeColor="text1"/>
        </w:rPr>
        <w:t xml:space="preserve"> </w:t>
      </w:r>
      <w:r w:rsidRPr="00E7745E">
        <w:rPr>
          <w:color w:val="000000" w:themeColor="text1"/>
        </w:rPr>
        <w:t>President’s Budget include the aggregate prospecti</w:t>
      </w:r>
      <w:r w:rsidRPr="002D2E8A">
        <w:rPr>
          <w:color w:val="000000" w:themeColor="text1"/>
        </w:rPr>
        <w:t>ve cost of planned production, anticipated new initiatives, and a contribution to the patent oper</w:t>
      </w:r>
      <w:r w:rsidRPr="001650DF">
        <w:rPr>
          <w:color w:val="000000" w:themeColor="text1"/>
        </w:rPr>
        <w:t>ating reserve required for the Office to realize its strategic goals and objectives for the next five years.</w:t>
      </w:r>
      <w:r w:rsidR="008E6D13" w:rsidRPr="001650DF">
        <w:rPr>
          <w:color w:val="000000" w:themeColor="text1"/>
        </w:rPr>
        <w:t xml:space="preserve"> </w:t>
      </w:r>
      <w:r w:rsidRPr="001650DF">
        <w:rPr>
          <w:color w:val="000000" w:themeColor="text1"/>
        </w:rPr>
        <w:t xml:space="preserve"> </w:t>
      </w:r>
      <w:r w:rsidR="004F3B4C" w:rsidRPr="001650DF">
        <w:rPr>
          <w:color w:val="000000" w:themeColor="text1"/>
        </w:rPr>
        <w:t>The</w:t>
      </w:r>
      <w:r w:rsidR="007D3736" w:rsidRPr="001650DF">
        <w:rPr>
          <w:color w:val="000000" w:themeColor="text1"/>
        </w:rPr>
        <w:t xml:space="preserve"> aggregate prospective cost become</w:t>
      </w:r>
      <w:r w:rsidR="004F3B4C" w:rsidRPr="001650DF">
        <w:rPr>
          <w:color w:val="000000" w:themeColor="text1"/>
        </w:rPr>
        <w:t>s</w:t>
      </w:r>
      <w:r w:rsidR="007D3736" w:rsidRPr="001650DF">
        <w:rPr>
          <w:color w:val="000000" w:themeColor="text1"/>
        </w:rPr>
        <w:t xml:space="preserve"> the target aggregate revenue level that the new fee schedule must generate in a given year</w:t>
      </w:r>
      <w:r w:rsidR="00DA7A2C" w:rsidRPr="001650DF">
        <w:rPr>
          <w:color w:val="000000" w:themeColor="text1"/>
        </w:rPr>
        <w:t xml:space="preserve"> and over the five</w:t>
      </w:r>
      <w:r w:rsidR="007F3EC0" w:rsidRPr="001650DF">
        <w:rPr>
          <w:color w:val="000000" w:themeColor="text1"/>
        </w:rPr>
        <w:t>-</w:t>
      </w:r>
      <w:r w:rsidR="00DA7A2C" w:rsidRPr="001650DF">
        <w:rPr>
          <w:color w:val="000000" w:themeColor="text1"/>
        </w:rPr>
        <w:t>year planning horizon</w:t>
      </w:r>
      <w:r w:rsidR="007D3736" w:rsidRPr="001650DF">
        <w:rPr>
          <w:color w:val="000000" w:themeColor="text1"/>
        </w:rPr>
        <w:t>.</w:t>
      </w:r>
      <w:r w:rsidR="00751FEE" w:rsidRPr="001650DF">
        <w:rPr>
          <w:color w:val="000000" w:themeColor="text1"/>
        </w:rPr>
        <w:t xml:space="preserve"> </w:t>
      </w:r>
      <w:r w:rsidR="007D3736" w:rsidRPr="001650DF">
        <w:rPr>
          <w:color w:val="000000" w:themeColor="text1"/>
        </w:rPr>
        <w:t xml:space="preserve"> </w:t>
      </w:r>
    </w:p>
    <w:p w14:paraId="6A68ED2C" w14:textId="77777777" w:rsidR="00750E0E" w:rsidRDefault="00750E0E" w:rsidP="002D2E8A">
      <w:pPr>
        <w:rPr>
          <w:color w:val="000000" w:themeColor="text1"/>
        </w:rPr>
      </w:pPr>
    </w:p>
    <w:p w14:paraId="5CAE14CB" w14:textId="5772CE80" w:rsidR="007D3736" w:rsidRPr="001650DF" w:rsidRDefault="007D3736" w:rsidP="002D2E8A">
      <w:pPr>
        <w:rPr>
          <w:color w:val="000000" w:themeColor="text1"/>
        </w:rPr>
      </w:pPr>
      <w:r w:rsidRPr="001650DF">
        <w:rPr>
          <w:color w:val="000000" w:themeColor="text1"/>
        </w:rPr>
        <w:t xml:space="preserve">To </w:t>
      </w:r>
      <w:r w:rsidR="007F3EC0" w:rsidRPr="001650DF">
        <w:rPr>
          <w:color w:val="000000" w:themeColor="text1"/>
        </w:rPr>
        <w:t xml:space="preserve">calculate </w:t>
      </w:r>
      <w:r w:rsidRPr="001650DF">
        <w:rPr>
          <w:color w:val="000000" w:themeColor="text1"/>
        </w:rPr>
        <w:t xml:space="preserve">the aggregate revenue estimates, the </w:t>
      </w:r>
      <w:r w:rsidR="004F3B4C" w:rsidRPr="001650DF">
        <w:rPr>
          <w:color w:val="000000" w:themeColor="text1"/>
        </w:rPr>
        <w:t>Office</w:t>
      </w:r>
      <w:r w:rsidRPr="001650DF">
        <w:rPr>
          <w:color w:val="000000" w:themeColor="text1"/>
        </w:rPr>
        <w:t xml:space="preserve"> first analyzes relevant factors and indicators to </w:t>
      </w:r>
      <w:r w:rsidR="00A234BD" w:rsidRPr="001650DF">
        <w:rPr>
          <w:color w:val="000000" w:themeColor="text1"/>
        </w:rPr>
        <w:t xml:space="preserve">calculate or determine </w:t>
      </w:r>
      <w:r w:rsidR="009A6DE8" w:rsidRPr="001650DF">
        <w:rPr>
          <w:color w:val="000000" w:themeColor="text1"/>
        </w:rPr>
        <w:t xml:space="preserve">prospective </w:t>
      </w:r>
      <w:r w:rsidR="00DA7A2C" w:rsidRPr="001650DF">
        <w:rPr>
          <w:color w:val="000000" w:themeColor="text1"/>
        </w:rPr>
        <w:t xml:space="preserve">fee </w:t>
      </w:r>
      <w:r w:rsidRPr="001650DF">
        <w:rPr>
          <w:color w:val="000000" w:themeColor="text1"/>
        </w:rPr>
        <w:t>workload</w:t>
      </w:r>
      <w:r w:rsidR="00A234BD" w:rsidRPr="001650DF">
        <w:rPr>
          <w:color w:val="000000" w:themeColor="text1"/>
        </w:rPr>
        <w:t xml:space="preserve"> </w:t>
      </w:r>
      <w:r w:rsidRPr="001650DF">
        <w:rPr>
          <w:color w:val="000000" w:themeColor="text1"/>
        </w:rPr>
        <w:t>(</w:t>
      </w:r>
      <w:r w:rsidR="007F3EC0" w:rsidRPr="001650DF">
        <w:rPr>
          <w:color w:val="000000" w:themeColor="text1"/>
        </w:rPr>
        <w:t xml:space="preserve">e.g., number of applications and </w:t>
      </w:r>
      <w:r w:rsidRPr="001650DF">
        <w:rPr>
          <w:color w:val="000000" w:themeColor="text1"/>
        </w:rPr>
        <w:t>requests for services and products)</w:t>
      </w:r>
      <w:r w:rsidR="00A234BD" w:rsidRPr="001650DF">
        <w:rPr>
          <w:color w:val="000000" w:themeColor="text1"/>
        </w:rPr>
        <w:t>,</w:t>
      </w:r>
      <w:r w:rsidRPr="001650DF">
        <w:rPr>
          <w:color w:val="000000" w:themeColor="text1"/>
        </w:rPr>
        <w:t xml:space="preserve"> growth</w:t>
      </w:r>
      <w:r w:rsidR="00A234BD" w:rsidRPr="001650DF">
        <w:rPr>
          <w:color w:val="000000" w:themeColor="text1"/>
        </w:rPr>
        <w:t>,</w:t>
      </w:r>
      <w:r w:rsidRPr="001650DF">
        <w:rPr>
          <w:color w:val="000000" w:themeColor="text1"/>
        </w:rPr>
        <w:t xml:space="preserve"> and resulting </w:t>
      </w:r>
      <w:r w:rsidR="00DA7A2C" w:rsidRPr="001650DF">
        <w:rPr>
          <w:color w:val="000000" w:themeColor="text1"/>
        </w:rPr>
        <w:t xml:space="preserve">fee </w:t>
      </w:r>
      <w:r w:rsidRPr="001650DF">
        <w:rPr>
          <w:color w:val="000000" w:themeColor="text1"/>
        </w:rPr>
        <w:t xml:space="preserve">workload volumes </w:t>
      </w:r>
      <w:r w:rsidR="007F3EC0" w:rsidRPr="001650DF">
        <w:rPr>
          <w:color w:val="000000" w:themeColor="text1"/>
        </w:rPr>
        <w:t xml:space="preserve">(quantities) </w:t>
      </w:r>
      <w:r w:rsidRPr="001650DF">
        <w:rPr>
          <w:color w:val="000000" w:themeColor="text1"/>
        </w:rPr>
        <w:t xml:space="preserve">for </w:t>
      </w:r>
      <w:r w:rsidR="00EB0C31" w:rsidRPr="001650DF">
        <w:rPr>
          <w:color w:val="000000" w:themeColor="text1"/>
        </w:rPr>
        <w:t>the five</w:t>
      </w:r>
      <w:r w:rsidR="000C4888" w:rsidRPr="001650DF">
        <w:rPr>
          <w:color w:val="000000" w:themeColor="text1"/>
        </w:rPr>
        <w:t>-</w:t>
      </w:r>
      <w:r w:rsidR="00EB0C31" w:rsidRPr="001650DF">
        <w:rPr>
          <w:color w:val="000000" w:themeColor="text1"/>
        </w:rPr>
        <w:t>year planning horizon</w:t>
      </w:r>
      <w:r w:rsidRPr="001650DF">
        <w:rPr>
          <w:color w:val="000000" w:themeColor="text1"/>
        </w:rPr>
        <w:t xml:space="preserve">.  </w:t>
      </w:r>
      <w:r w:rsidR="003332BC" w:rsidRPr="001650DF">
        <w:t>Economic activity is an important consideration when developing workload and revenue forecasts for the USPTO’s products and services because economic conditions affect patenting activity, as most recently exhibited in the recession of 2009 when incoming workloads and renewal rates declined.</w:t>
      </w:r>
      <w:r w:rsidRPr="001650DF">
        <w:rPr>
          <w:color w:val="000000" w:themeColor="text1"/>
        </w:rPr>
        <w:t xml:space="preserve"> </w:t>
      </w:r>
    </w:p>
    <w:p w14:paraId="1D608C23" w14:textId="77777777" w:rsidR="00384D7C" w:rsidRPr="001650DF" w:rsidRDefault="00384D7C" w:rsidP="001650DF"/>
    <w:p w14:paraId="1BECCCC5" w14:textId="5A7B8EC5" w:rsidR="007D3736" w:rsidRPr="001650DF" w:rsidRDefault="007F3EC0">
      <w:r w:rsidRPr="001650DF">
        <w:rPr>
          <w:color w:val="000000" w:themeColor="text1"/>
        </w:rPr>
        <w:t>The Office considers e</w:t>
      </w:r>
      <w:r w:rsidR="007D3736" w:rsidRPr="001650DF">
        <w:rPr>
          <w:color w:val="000000" w:themeColor="text1"/>
        </w:rPr>
        <w:t xml:space="preserve">conomic activity when developing </w:t>
      </w:r>
      <w:r w:rsidR="00DA7A2C" w:rsidRPr="001650DF">
        <w:rPr>
          <w:color w:val="000000" w:themeColor="text1"/>
        </w:rPr>
        <w:t xml:space="preserve">fee </w:t>
      </w:r>
      <w:r w:rsidR="007D3736" w:rsidRPr="001650DF">
        <w:rPr>
          <w:color w:val="000000" w:themeColor="text1"/>
        </w:rPr>
        <w:t>workload</w:t>
      </w:r>
      <w:r w:rsidR="00DA7A2C" w:rsidRPr="001650DF">
        <w:rPr>
          <w:color w:val="000000" w:themeColor="text1"/>
        </w:rPr>
        <w:t>s</w:t>
      </w:r>
      <w:r w:rsidR="007D3736" w:rsidRPr="001650DF">
        <w:rPr>
          <w:color w:val="000000" w:themeColor="text1"/>
        </w:rPr>
        <w:t xml:space="preserve"> </w:t>
      </w:r>
      <w:r w:rsidR="004F3B4C" w:rsidRPr="001650DF">
        <w:rPr>
          <w:color w:val="000000" w:themeColor="text1"/>
        </w:rPr>
        <w:t xml:space="preserve">and </w:t>
      </w:r>
      <w:r w:rsidR="00DA7A2C" w:rsidRPr="001650DF">
        <w:rPr>
          <w:color w:val="000000" w:themeColor="text1"/>
        </w:rPr>
        <w:t xml:space="preserve">aggregate </w:t>
      </w:r>
      <w:r w:rsidR="004F3B4C" w:rsidRPr="001650DF">
        <w:rPr>
          <w:color w:val="000000" w:themeColor="text1"/>
        </w:rPr>
        <w:t xml:space="preserve">revenue </w:t>
      </w:r>
      <w:r w:rsidR="007D3736" w:rsidRPr="001650DF">
        <w:rPr>
          <w:color w:val="000000" w:themeColor="text1"/>
        </w:rPr>
        <w:t xml:space="preserve">forecasts for </w:t>
      </w:r>
      <w:r w:rsidRPr="001650DF">
        <w:rPr>
          <w:color w:val="000000" w:themeColor="text1"/>
        </w:rPr>
        <w:t xml:space="preserve">its </w:t>
      </w:r>
      <w:r w:rsidR="007D3736" w:rsidRPr="001650DF">
        <w:rPr>
          <w:color w:val="000000" w:themeColor="text1"/>
        </w:rPr>
        <w:t xml:space="preserve">products and services.  Major economic </w:t>
      </w:r>
      <w:r w:rsidR="003256BA" w:rsidRPr="001650DF">
        <w:rPr>
          <w:color w:val="000000" w:themeColor="text1"/>
        </w:rPr>
        <w:t>indicators</w:t>
      </w:r>
      <w:r w:rsidR="007D3736" w:rsidRPr="001650DF">
        <w:rPr>
          <w:color w:val="000000" w:themeColor="text1"/>
        </w:rPr>
        <w:t xml:space="preserve"> include the overall condition of the U.S. and global economies, spending on research and development activities, and investments that lead to the commercialization of new products and services.  The </w:t>
      </w:r>
      <w:r w:rsidR="00DA7A2C" w:rsidRPr="001650DF">
        <w:rPr>
          <w:color w:val="000000" w:themeColor="text1"/>
        </w:rPr>
        <w:t xml:space="preserve">most </w:t>
      </w:r>
      <w:r w:rsidR="007D3736" w:rsidRPr="001650DF">
        <w:rPr>
          <w:color w:val="000000" w:themeColor="text1"/>
        </w:rPr>
        <w:t>relevant economic indicator</w:t>
      </w:r>
      <w:r w:rsidR="003256BA" w:rsidRPr="001650DF">
        <w:rPr>
          <w:color w:val="000000" w:themeColor="text1"/>
        </w:rPr>
        <w:t xml:space="preserve"> that the Office uses is t</w:t>
      </w:r>
      <w:r w:rsidR="007D3736" w:rsidRPr="001650DF">
        <w:rPr>
          <w:color w:val="000000" w:themeColor="text1"/>
        </w:rPr>
        <w:t>he RGDP</w:t>
      </w:r>
      <w:r w:rsidR="00DA7A2C" w:rsidRPr="001650DF">
        <w:rPr>
          <w:color w:val="000000" w:themeColor="text1"/>
        </w:rPr>
        <w:t xml:space="preserve">, </w:t>
      </w:r>
      <w:r w:rsidR="00DA7A2C" w:rsidRPr="001650DF">
        <w:t>which is the broadest measure of economic activity and is anticipated to grow approximately</w:t>
      </w:r>
      <w:r w:rsidR="004D4D34" w:rsidRPr="001650DF">
        <w:t xml:space="preserve"> two</w:t>
      </w:r>
      <w:r w:rsidR="00DA7A2C" w:rsidRPr="001650DF">
        <w:t xml:space="preserve"> percent for FY </w:t>
      </w:r>
      <w:r w:rsidR="009643B5" w:rsidRPr="001650DF">
        <w:t>2017</w:t>
      </w:r>
      <w:r w:rsidR="006C5EE7" w:rsidRPr="001650DF">
        <w:t xml:space="preserve"> </w:t>
      </w:r>
      <w:r w:rsidR="00DA7A2C" w:rsidRPr="001650DF">
        <w:t xml:space="preserve">based on </w:t>
      </w:r>
      <w:r w:rsidR="00EB0C31" w:rsidRPr="001650DF">
        <w:t xml:space="preserve">OMB </w:t>
      </w:r>
      <w:r w:rsidR="00DA7A2C" w:rsidRPr="001650DF">
        <w:t xml:space="preserve">and CBO estimates.  </w:t>
      </w:r>
    </w:p>
    <w:p w14:paraId="667861EE" w14:textId="77777777" w:rsidR="00384D7C" w:rsidRPr="001650DF" w:rsidRDefault="00384D7C"/>
    <w:p w14:paraId="3351C26D" w14:textId="565FA7AB" w:rsidR="00DA7A2C" w:rsidRPr="001650DF" w:rsidRDefault="007D3736">
      <w:pPr>
        <w:rPr>
          <w:color w:val="000000" w:themeColor="text1"/>
        </w:rPr>
      </w:pPr>
      <w:r w:rsidRPr="001650DF">
        <w:rPr>
          <w:color w:val="000000" w:themeColor="text1"/>
        </w:rPr>
        <w:t xml:space="preserve">These indicators correlate with patent application filings, which are a key driver of patent </w:t>
      </w:r>
      <w:r w:rsidR="00DA7A2C" w:rsidRPr="001650DF">
        <w:rPr>
          <w:color w:val="000000" w:themeColor="text1"/>
        </w:rPr>
        <w:t>fee</w:t>
      </w:r>
      <w:r w:rsidR="00EF4047" w:rsidRPr="001650DF">
        <w:rPr>
          <w:color w:val="000000" w:themeColor="text1"/>
        </w:rPr>
        <w:t>s</w:t>
      </w:r>
      <w:r w:rsidRPr="001650DF">
        <w:rPr>
          <w:color w:val="000000" w:themeColor="text1"/>
        </w:rPr>
        <w:t xml:space="preserve">. </w:t>
      </w:r>
      <w:r w:rsidR="00DA7A2C" w:rsidRPr="001650DF">
        <w:rPr>
          <w:color w:val="000000" w:themeColor="text1"/>
        </w:rPr>
        <w:t xml:space="preserve"> </w:t>
      </w:r>
      <w:r w:rsidRPr="001650DF">
        <w:rPr>
          <w:color w:val="000000" w:themeColor="text1"/>
        </w:rPr>
        <w:t>Economic indicators also provide insight into market conditions and the management of</w:t>
      </w:r>
      <w:r w:rsidR="000378B9" w:rsidRPr="001650DF">
        <w:rPr>
          <w:color w:val="000000" w:themeColor="text1"/>
        </w:rPr>
        <w:t xml:space="preserve"> intellectual property </w:t>
      </w:r>
      <w:r w:rsidRPr="001650DF">
        <w:rPr>
          <w:color w:val="000000" w:themeColor="text1"/>
        </w:rPr>
        <w:t xml:space="preserve">portfolios, which influence </w:t>
      </w:r>
      <w:r w:rsidR="006A3D12" w:rsidRPr="001650DF">
        <w:rPr>
          <w:color w:val="000000" w:themeColor="text1"/>
        </w:rPr>
        <w:t>application</w:t>
      </w:r>
      <w:r w:rsidRPr="001650DF">
        <w:rPr>
          <w:color w:val="000000" w:themeColor="text1"/>
        </w:rPr>
        <w:t xml:space="preserve"> process</w:t>
      </w:r>
      <w:r w:rsidR="006A3D12" w:rsidRPr="001650DF">
        <w:rPr>
          <w:color w:val="000000" w:themeColor="text1"/>
        </w:rPr>
        <w:t>ing</w:t>
      </w:r>
      <w:r w:rsidRPr="001650DF">
        <w:rPr>
          <w:color w:val="000000" w:themeColor="text1"/>
        </w:rPr>
        <w:t xml:space="preserve"> requests and post-issuance decisions to maintain patent protection.  When developing </w:t>
      </w:r>
      <w:r w:rsidR="00DA7A2C" w:rsidRPr="001650DF">
        <w:rPr>
          <w:color w:val="000000" w:themeColor="text1"/>
        </w:rPr>
        <w:t xml:space="preserve">fee </w:t>
      </w:r>
      <w:r w:rsidRPr="001650DF">
        <w:rPr>
          <w:color w:val="000000" w:themeColor="text1"/>
        </w:rPr>
        <w:t xml:space="preserve">workload forecasts, the </w:t>
      </w:r>
      <w:r w:rsidR="004F3B4C" w:rsidRPr="001650DF">
        <w:rPr>
          <w:color w:val="000000" w:themeColor="text1"/>
        </w:rPr>
        <w:t xml:space="preserve">Office </w:t>
      </w:r>
      <w:r w:rsidRPr="001650DF">
        <w:rPr>
          <w:color w:val="000000" w:themeColor="text1"/>
        </w:rPr>
        <w:t>considers other influential factors</w:t>
      </w:r>
      <w:r w:rsidR="00750E0E">
        <w:rPr>
          <w:color w:val="000000" w:themeColor="text1"/>
        </w:rPr>
        <w:t>,</w:t>
      </w:r>
      <w:r w:rsidRPr="001650DF">
        <w:rPr>
          <w:color w:val="000000" w:themeColor="text1"/>
        </w:rPr>
        <w:t xml:space="preserve"> including overseas activity, policies and legislation,</w:t>
      </w:r>
      <w:r w:rsidR="004A78DF" w:rsidRPr="001650DF">
        <w:rPr>
          <w:color w:val="000000" w:themeColor="text1"/>
        </w:rPr>
        <w:t xml:space="preserve"> court decisions,</w:t>
      </w:r>
      <w:r w:rsidRPr="001650DF">
        <w:rPr>
          <w:color w:val="000000" w:themeColor="text1"/>
        </w:rPr>
        <w:t xml:space="preserve"> process efficiencies, and anticipated applicant behavior.  </w:t>
      </w:r>
    </w:p>
    <w:p w14:paraId="629C96B4" w14:textId="77777777" w:rsidR="008D5165" w:rsidRPr="001650DF" w:rsidRDefault="008D5165"/>
    <w:p w14:paraId="26BA7782" w14:textId="20B3ACB0" w:rsidR="005E69CA" w:rsidRPr="002D2E8A" w:rsidRDefault="007D3736">
      <w:pPr>
        <w:autoSpaceDE/>
        <w:autoSpaceDN/>
        <w:adjustRightInd/>
        <w:rPr>
          <w:color w:val="000000" w:themeColor="text1"/>
        </w:rPr>
      </w:pPr>
      <w:r w:rsidRPr="001650DF">
        <w:rPr>
          <w:color w:val="auto"/>
        </w:rPr>
        <w:t xml:space="preserve">Anticipated applicant behavior </w:t>
      </w:r>
      <w:r w:rsidR="00EF4047" w:rsidRPr="001650DF">
        <w:rPr>
          <w:color w:val="auto"/>
        </w:rPr>
        <w:t xml:space="preserve">in response to fee changes </w:t>
      </w:r>
      <w:r w:rsidRPr="001650DF">
        <w:rPr>
          <w:color w:val="auto"/>
        </w:rPr>
        <w:t>is measured using an economic principle known as elasticity</w:t>
      </w:r>
      <w:r w:rsidR="007F3EC0" w:rsidRPr="001650DF">
        <w:rPr>
          <w:color w:val="auto"/>
        </w:rPr>
        <w:t xml:space="preserve">, which for </w:t>
      </w:r>
      <w:r w:rsidR="007F5502" w:rsidRPr="001650DF">
        <w:rPr>
          <w:color w:val="auto"/>
        </w:rPr>
        <w:t>the purpose of this action measures</w:t>
      </w:r>
      <w:r w:rsidR="006A03C0" w:rsidRPr="001650DF">
        <w:rPr>
          <w:color w:val="auto"/>
        </w:rPr>
        <w:t xml:space="preserve"> </w:t>
      </w:r>
      <w:r w:rsidR="00850464" w:rsidRPr="001650DF">
        <w:rPr>
          <w:color w:val="auto"/>
        </w:rPr>
        <w:t xml:space="preserve">how sensitive </w:t>
      </w:r>
      <w:r w:rsidR="00B93526" w:rsidRPr="001650DF">
        <w:rPr>
          <w:color w:val="auto"/>
        </w:rPr>
        <w:t xml:space="preserve">applicants and </w:t>
      </w:r>
      <w:r w:rsidR="00850464" w:rsidRPr="001650DF">
        <w:rPr>
          <w:color w:val="auto"/>
        </w:rPr>
        <w:t xml:space="preserve">patentees are to </w:t>
      </w:r>
      <w:r w:rsidR="007F5502" w:rsidRPr="001650DF">
        <w:rPr>
          <w:color w:val="auto"/>
        </w:rPr>
        <w:t>changes in fee amounts</w:t>
      </w:r>
      <w:r w:rsidR="00850464" w:rsidRPr="001650DF">
        <w:rPr>
          <w:color w:val="auto"/>
        </w:rPr>
        <w:t>.</w:t>
      </w:r>
      <w:r w:rsidR="008D5165" w:rsidRPr="001650DF">
        <w:rPr>
          <w:color w:val="auto"/>
        </w:rPr>
        <w:t xml:space="preserve"> </w:t>
      </w:r>
      <w:r w:rsidR="00850464" w:rsidRPr="001650DF">
        <w:rPr>
          <w:color w:val="auto"/>
        </w:rPr>
        <w:t xml:space="preserve"> </w:t>
      </w:r>
      <w:r w:rsidR="007F5502" w:rsidRPr="001650DF">
        <w:rPr>
          <w:color w:val="auto"/>
        </w:rPr>
        <w:t>The higher the elasticity measure (in absolute value)</w:t>
      </w:r>
      <w:r w:rsidR="00127A02" w:rsidRPr="001650DF">
        <w:rPr>
          <w:color w:val="auto"/>
        </w:rPr>
        <w:t>,</w:t>
      </w:r>
      <w:r w:rsidR="007F5502" w:rsidRPr="001650DF">
        <w:rPr>
          <w:color w:val="auto"/>
        </w:rPr>
        <w:t xml:space="preserve"> the greater the applicant response to the relevant fee change.  </w:t>
      </w:r>
      <w:r w:rsidR="00850464" w:rsidRPr="001650DF">
        <w:rPr>
          <w:color w:val="auto"/>
        </w:rPr>
        <w:t>If elasticity is low enough (</w:t>
      </w:r>
      <w:r w:rsidR="004A251F" w:rsidRPr="001650DF">
        <w:rPr>
          <w:color w:val="auto"/>
        </w:rPr>
        <w:t xml:space="preserve">i.e., </w:t>
      </w:r>
      <w:r w:rsidR="00850464" w:rsidRPr="001650DF">
        <w:rPr>
          <w:color w:val="auto"/>
        </w:rPr>
        <w:t xml:space="preserve">demand is </w:t>
      </w:r>
      <w:r w:rsidR="00850464" w:rsidRPr="001B2C22">
        <w:rPr>
          <w:iCs/>
          <w:color w:val="auto"/>
          <w:u w:val="single"/>
        </w:rPr>
        <w:t>inelastic</w:t>
      </w:r>
      <w:r w:rsidR="007F5502" w:rsidRPr="002D2E8A">
        <w:rPr>
          <w:iCs/>
          <w:color w:val="auto"/>
        </w:rPr>
        <w:t xml:space="preserve"> or the elasticity measure is less than one in absolute value</w:t>
      </w:r>
      <w:r w:rsidR="00850464" w:rsidRPr="001650DF">
        <w:rPr>
          <w:color w:val="auto"/>
        </w:rPr>
        <w:t>)</w:t>
      </w:r>
      <w:r w:rsidR="0007364C" w:rsidRPr="001650DF">
        <w:rPr>
          <w:color w:val="auto"/>
        </w:rPr>
        <w:t>,</w:t>
      </w:r>
      <w:r w:rsidR="007F5502" w:rsidRPr="001650DF">
        <w:rPr>
          <w:color w:val="auto"/>
        </w:rPr>
        <w:t xml:space="preserve"> a fees increase will lead to only a relatively small decrease in</w:t>
      </w:r>
      <w:r w:rsidR="00850464" w:rsidRPr="001650DF">
        <w:rPr>
          <w:color w:val="auto"/>
        </w:rPr>
        <w:t xml:space="preserve"> </w:t>
      </w:r>
      <w:r w:rsidR="004A251F" w:rsidRPr="001650DF">
        <w:rPr>
          <w:color w:val="auto"/>
        </w:rPr>
        <w:t>pate</w:t>
      </w:r>
      <w:r w:rsidR="007F5502" w:rsidRPr="001650DF">
        <w:rPr>
          <w:color w:val="auto"/>
        </w:rPr>
        <w:t>nt activities</w:t>
      </w:r>
      <w:r w:rsidR="004A251F" w:rsidRPr="001650DF">
        <w:rPr>
          <w:color w:val="auto"/>
        </w:rPr>
        <w:t xml:space="preserve">, and </w:t>
      </w:r>
      <w:r w:rsidR="00850464" w:rsidRPr="001650DF">
        <w:rPr>
          <w:color w:val="auto"/>
        </w:rPr>
        <w:t xml:space="preserve">overall revenues </w:t>
      </w:r>
      <w:r w:rsidR="008D5165" w:rsidRPr="001650DF">
        <w:rPr>
          <w:color w:val="auto"/>
        </w:rPr>
        <w:t xml:space="preserve">will </w:t>
      </w:r>
      <w:r w:rsidR="00850464" w:rsidRPr="001650DF">
        <w:rPr>
          <w:color w:val="auto"/>
        </w:rPr>
        <w:t>still increase.</w:t>
      </w:r>
      <w:r w:rsidR="008D5165" w:rsidRPr="001650DF">
        <w:rPr>
          <w:color w:val="auto"/>
        </w:rPr>
        <w:t xml:space="preserve"> </w:t>
      </w:r>
      <w:r w:rsidR="00850464" w:rsidRPr="001650DF">
        <w:rPr>
          <w:color w:val="auto"/>
        </w:rPr>
        <w:t xml:space="preserve"> </w:t>
      </w:r>
      <w:r w:rsidR="004A251F" w:rsidRPr="001650DF">
        <w:rPr>
          <w:color w:val="auto"/>
        </w:rPr>
        <w:t>Conversely, i</w:t>
      </w:r>
      <w:r w:rsidR="00850464" w:rsidRPr="001650DF">
        <w:rPr>
          <w:color w:val="auto"/>
        </w:rPr>
        <w:t>f elasticity is high enough (</w:t>
      </w:r>
      <w:r w:rsidR="004A251F" w:rsidRPr="001650DF">
        <w:rPr>
          <w:color w:val="auto"/>
        </w:rPr>
        <w:t xml:space="preserve">i.e., </w:t>
      </w:r>
      <w:r w:rsidR="00850464" w:rsidRPr="001650DF">
        <w:rPr>
          <w:color w:val="auto"/>
        </w:rPr>
        <w:t xml:space="preserve">demand is </w:t>
      </w:r>
      <w:r w:rsidR="00850464" w:rsidRPr="001B2C22">
        <w:rPr>
          <w:iCs/>
          <w:color w:val="auto"/>
          <w:u w:val="single"/>
        </w:rPr>
        <w:t>elastic</w:t>
      </w:r>
      <w:r w:rsidR="007F5502" w:rsidRPr="001B2C22">
        <w:rPr>
          <w:iCs/>
          <w:color w:val="auto"/>
        </w:rPr>
        <w:t xml:space="preserve"> </w:t>
      </w:r>
      <w:r w:rsidR="007F5502" w:rsidRPr="002D2E8A">
        <w:rPr>
          <w:iCs/>
          <w:color w:val="auto"/>
        </w:rPr>
        <w:t>or the elasticity measure is greater than one in absolute value</w:t>
      </w:r>
      <w:r w:rsidR="00850464" w:rsidRPr="002D2E8A">
        <w:rPr>
          <w:color w:val="auto"/>
        </w:rPr>
        <w:t>)</w:t>
      </w:r>
      <w:r w:rsidR="002D2B15" w:rsidRPr="002D2E8A">
        <w:rPr>
          <w:color w:val="auto"/>
        </w:rPr>
        <w:t>,</w:t>
      </w:r>
      <w:r w:rsidR="007F5502" w:rsidRPr="002D2E8A">
        <w:rPr>
          <w:color w:val="auto"/>
        </w:rPr>
        <w:t xml:space="preserve"> a fee</w:t>
      </w:r>
      <w:r w:rsidR="00EB0C31" w:rsidRPr="001650DF">
        <w:rPr>
          <w:color w:val="auto"/>
        </w:rPr>
        <w:t xml:space="preserve"> increase</w:t>
      </w:r>
      <w:r w:rsidR="007F5502" w:rsidRPr="001650DF">
        <w:rPr>
          <w:color w:val="auto"/>
        </w:rPr>
        <w:t xml:space="preserve"> will lead to a large</w:t>
      </w:r>
      <w:r w:rsidR="0070708A">
        <w:rPr>
          <w:color w:val="auto"/>
        </w:rPr>
        <w:t xml:space="preserve"> enough</w:t>
      </w:r>
      <w:r w:rsidR="007F5502" w:rsidRPr="001650DF">
        <w:rPr>
          <w:color w:val="auto"/>
        </w:rPr>
        <w:t xml:space="preserve"> decrease in</w:t>
      </w:r>
      <w:r w:rsidR="00850464" w:rsidRPr="001650DF">
        <w:rPr>
          <w:color w:val="auto"/>
        </w:rPr>
        <w:t xml:space="preserve"> patenting activit</w:t>
      </w:r>
      <w:r w:rsidR="007F5502" w:rsidRPr="001650DF">
        <w:rPr>
          <w:color w:val="auto"/>
        </w:rPr>
        <w:t xml:space="preserve">ies </w:t>
      </w:r>
      <w:r w:rsidR="002D2B15" w:rsidRPr="001650DF">
        <w:rPr>
          <w:color w:val="auto"/>
        </w:rPr>
        <w:t xml:space="preserve">that overall revenues </w:t>
      </w:r>
      <w:r w:rsidR="008D5165" w:rsidRPr="001650DF">
        <w:rPr>
          <w:color w:val="auto"/>
        </w:rPr>
        <w:t xml:space="preserve">will </w:t>
      </w:r>
      <w:r w:rsidR="002D2B15" w:rsidRPr="001650DF">
        <w:rPr>
          <w:color w:val="auto"/>
        </w:rPr>
        <w:t>decrease</w:t>
      </w:r>
      <w:r w:rsidR="00850464" w:rsidRPr="001650DF">
        <w:rPr>
          <w:color w:val="auto"/>
        </w:rPr>
        <w:t xml:space="preserve">. </w:t>
      </w:r>
      <w:r w:rsidR="00B61E61" w:rsidRPr="001650DF">
        <w:rPr>
          <w:color w:val="auto"/>
        </w:rPr>
        <w:t xml:space="preserve"> </w:t>
      </w:r>
      <w:r w:rsidR="00850464" w:rsidRPr="001650DF">
        <w:rPr>
          <w:color w:val="auto"/>
        </w:rPr>
        <w:t>When developing fee forecasts, the Office accounts for how applicant behavior will change at different fee amounts</w:t>
      </w:r>
      <w:r w:rsidR="003256BA" w:rsidRPr="001650DF">
        <w:rPr>
          <w:color w:val="auto"/>
        </w:rPr>
        <w:t xml:space="preserve"> for the various patent services</w:t>
      </w:r>
      <w:r w:rsidR="00850464" w:rsidRPr="001650DF">
        <w:rPr>
          <w:color w:val="auto"/>
        </w:rPr>
        <w:t xml:space="preserve">.  </w:t>
      </w:r>
      <w:r w:rsidR="0007364C" w:rsidRPr="001650DF">
        <w:rPr>
          <w:color w:val="auto"/>
        </w:rPr>
        <w:t xml:space="preserve">Additional detail about the Office’s elasticity estimates is available in </w:t>
      </w:r>
      <w:r w:rsidR="0011028D" w:rsidRPr="001650DF">
        <w:t>“</w:t>
      </w:r>
      <w:r w:rsidR="0011028D" w:rsidRPr="001B2C22">
        <w:rPr>
          <w:u w:val="single"/>
        </w:rPr>
        <w:t xml:space="preserve">USPTO </w:t>
      </w:r>
      <w:r w:rsidR="00EC76B6" w:rsidRPr="001B2C22">
        <w:rPr>
          <w:u w:val="single"/>
        </w:rPr>
        <w:t xml:space="preserve">Setting </w:t>
      </w:r>
      <w:r w:rsidR="00EC76B6" w:rsidRPr="001B2C22">
        <w:rPr>
          <w:color w:val="auto"/>
          <w:u w:val="single"/>
        </w:rPr>
        <w:t>and Adjusting Patent Fees</w:t>
      </w:r>
      <w:r w:rsidR="006225DD" w:rsidRPr="001B2C22">
        <w:rPr>
          <w:color w:val="auto"/>
          <w:u w:val="single"/>
        </w:rPr>
        <w:t xml:space="preserve"> during Fiscal Year 2017</w:t>
      </w:r>
      <w:r w:rsidR="0011028D" w:rsidRPr="001B2C22">
        <w:rPr>
          <w:color w:val="auto"/>
          <w:u w:val="single"/>
        </w:rPr>
        <w:t xml:space="preserve"> –</w:t>
      </w:r>
      <w:r w:rsidR="00B458E1" w:rsidRPr="001B2C22">
        <w:rPr>
          <w:color w:val="auto"/>
          <w:u w:val="single"/>
        </w:rPr>
        <w:t xml:space="preserve"> Description of Elasticity Estimates</w:t>
      </w:r>
      <w:r w:rsidR="006A03C0" w:rsidRPr="001B2C22">
        <w:rPr>
          <w:color w:val="auto"/>
        </w:rPr>
        <w:t>,</w:t>
      </w:r>
      <w:r w:rsidR="0011028D" w:rsidRPr="002D2E8A">
        <w:rPr>
          <w:color w:val="auto"/>
        </w:rPr>
        <w:t>”</w:t>
      </w:r>
      <w:r w:rsidR="00521BC0" w:rsidRPr="002D2E8A">
        <w:rPr>
          <w:color w:val="auto"/>
        </w:rPr>
        <w:t xml:space="preserve"> available </w:t>
      </w:r>
      <w:r w:rsidR="002B5D4F" w:rsidRPr="002D2E8A">
        <w:rPr>
          <w:color w:val="auto"/>
        </w:rPr>
        <w:t xml:space="preserve">at </w:t>
      </w:r>
      <w:r w:rsidR="002D1D52" w:rsidRPr="007E3539">
        <w:t>http://www.uspto.gov/about-us/performance-and-planning/fee-setting-and-adjusting</w:t>
      </w:r>
      <w:r w:rsidR="002B5D4F" w:rsidRPr="002D2E8A">
        <w:rPr>
          <w:color w:val="auto"/>
        </w:rPr>
        <w:t>.</w:t>
      </w:r>
    </w:p>
    <w:p w14:paraId="1C333EEC" w14:textId="77777777" w:rsidR="005E69CA" w:rsidRPr="001650DF" w:rsidRDefault="005E69CA">
      <w:pPr>
        <w:autoSpaceDE/>
        <w:autoSpaceDN/>
        <w:adjustRightInd/>
        <w:rPr>
          <w:i/>
        </w:rPr>
      </w:pPr>
    </w:p>
    <w:p w14:paraId="51C37ABE" w14:textId="7C6E0FFF" w:rsidR="00912FBF" w:rsidRPr="001B2C22" w:rsidRDefault="00912FBF">
      <w:pPr>
        <w:autoSpaceDE/>
        <w:autoSpaceDN/>
        <w:adjustRightInd/>
        <w:rPr>
          <w:u w:val="single"/>
        </w:rPr>
      </w:pPr>
      <w:r w:rsidRPr="001B2C22">
        <w:rPr>
          <w:u w:val="single"/>
        </w:rPr>
        <w:t xml:space="preserve">Aggregate Revenue </w:t>
      </w:r>
      <w:r w:rsidR="0023472A" w:rsidRPr="001B2C22">
        <w:rPr>
          <w:u w:val="single"/>
        </w:rPr>
        <w:t>Estimate Ranges</w:t>
      </w:r>
    </w:p>
    <w:p w14:paraId="5BC729CB" w14:textId="13C6D587" w:rsidR="00DC4B1C" w:rsidRPr="002D2E8A" w:rsidRDefault="00DC4B1C" w:rsidP="00D17DA9">
      <w:pPr>
        <w:autoSpaceDE/>
        <w:autoSpaceDN/>
        <w:adjustRightInd/>
        <w:rPr>
          <w:color w:val="auto"/>
          <w:highlight w:val="yellow"/>
        </w:rPr>
      </w:pPr>
      <w:r w:rsidRPr="002D2E8A">
        <w:rPr>
          <w:color w:val="000000" w:themeColor="text1"/>
        </w:rPr>
        <w:t>When estimating aggregate revenue, the USPTO prepares a high and a low range of fee collection estimates</w:t>
      </w:r>
      <w:r w:rsidRPr="001650DF">
        <w:rPr>
          <w:color w:val="000000" w:themeColor="text1"/>
        </w:rPr>
        <w:t xml:space="preserve">.  This range accounts for the inherent uncertainty, sensitivity, and volatility of predicting fluctuations in the economy and market environment; interpreting policy and process efficiencies; and developing fee workload and fee collection estimates from assumptions.  </w:t>
      </w:r>
      <w:r w:rsidRPr="001650DF">
        <w:t>The Office estimates a range for all its major workload categories including application filings, extensions of time, PTAB fees, maintenance fees, PCT filings, and trademark filings.  Additional detail about</w:t>
      </w:r>
      <w:r w:rsidR="00D17DA9">
        <w:t xml:space="preserve"> how</w:t>
      </w:r>
      <w:r w:rsidRPr="001650DF">
        <w:t xml:space="preserve"> </w:t>
      </w:r>
      <w:r w:rsidRPr="001650DF">
        <w:rPr>
          <w:color w:val="auto"/>
        </w:rPr>
        <w:t>the Office</w:t>
      </w:r>
      <w:r w:rsidR="00D17DA9">
        <w:rPr>
          <w:color w:val="auto"/>
        </w:rPr>
        <w:t xml:space="preserve"> calculates </w:t>
      </w:r>
      <w:r w:rsidRPr="001650DF">
        <w:rPr>
          <w:color w:val="auto"/>
        </w:rPr>
        <w:t>aggregate revenue</w:t>
      </w:r>
      <w:r w:rsidR="00D17DA9">
        <w:rPr>
          <w:color w:val="auto"/>
        </w:rPr>
        <w:t xml:space="preserve"> is discussed in the document entitled, “</w:t>
      </w:r>
      <w:r w:rsidR="00D17DA9" w:rsidRPr="00D17DA9">
        <w:rPr>
          <w:color w:val="auto"/>
        </w:rPr>
        <w:t>Setting and Adjusting Patent Fees during FY 2017 –</w:t>
      </w:r>
      <w:r w:rsidR="000F4691">
        <w:rPr>
          <w:color w:val="auto"/>
        </w:rPr>
        <w:t xml:space="preserve"> </w:t>
      </w:r>
      <w:r w:rsidR="00D17DA9" w:rsidRPr="00D17DA9">
        <w:rPr>
          <w:color w:val="auto"/>
        </w:rPr>
        <w:t>Aggregat</w:t>
      </w:r>
      <w:r w:rsidR="00D17DA9">
        <w:rPr>
          <w:color w:val="auto"/>
        </w:rPr>
        <w:t>e Revenue Estimating Methodolo</w:t>
      </w:r>
      <w:r w:rsidR="00D17DA9" w:rsidRPr="00D17DA9">
        <w:rPr>
          <w:color w:val="auto"/>
        </w:rPr>
        <w:t>gy</w:t>
      </w:r>
      <w:r w:rsidR="00D17DA9">
        <w:rPr>
          <w:color w:val="auto"/>
        </w:rPr>
        <w:t xml:space="preserve">.” Details about projected workloads for each of the fee setting alternatives considered </w:t>
      </w:r>
      <w:r w:rsidR="00882F45">
        <w:rPr>
          <w:color w:val="auto"/>
        </w:rPr>
        <w:t>are</w:t>
      </w:r>
      <w:r w:rsidRPr="001650DF">
        <w:rPr>
          <w:color w:val="auto"/>
        </w:rPr>
        <w:t xml:space="preserve"> available in </w:t>
      </w:r>
      <w:r w:rsidR="00D17DA9">
        <w:rPr>
          <w:color w:val="auto"/>
        </w:rPr>
        <w:t xml:space="preserve">the aggregate revenue tables for each alternative. </w:t>
      </w:r>
      <w:r w:rsidR="00AA1BFD">
        <w:rPr>
          <w:color w:val="auto"/>
        </w:rPr>
        <w:t xml:space="preserve"> </w:t>
      </w:r>
      <w:r w:rsidR="00D17DA9">
        <w:rPr>
          <w:color w:val="auto"/>
        </w:rPr>
        <w:t xml:space="preserve">All of these documents are </w:t>
      </w:r>
      <w:r w:rsidRPr="002D2E8A">
        <w:rPr>
          <w:color w:val="auto"/>
        </w:rPr>
        <w:t xml:space="preserve">available at </w:t>
      </w:r>
      <w:r w:rsidR="002D1D52" w:rsidRPr="007E3539">
        <w:t>http://www.uspto.gov/about-us/performance-and-planning/fee-setting-and-adjusting</w:t>
      </w:r>
      <w:r w:rsidR="002B5D4F" w:rsidRPr="002D2E8A">
        <w:rPr>
          <w:color w:val="auto"/>
        </w:rPr>
        <w:t>.</w:t>
      </w:r>
    </w:p>
    <w:p w14:paraId="24E3C438" w14:textId="1A842ACC" w:rsidR="00BF79D8" w:rsidRPr="001650DF" w:rsidRDefault="00BF79D8">
      <w:pPr>
        <w:rPr>
          <w:i/>
        </w:rPr>
      </w:pPr>
    </w:p>
    <w:p w14:paraId="50EB539C" w14:textId="49D5155D" w:rsidR="00BF79D8" w:rsidRPr="001B2C22" w:rsidRDefault="00BF79D8" w:rsidP="002B6EF7">
      <w:pPr>
        <w:autoSpaceDE/>
        <w:autoSpaceDN/>
        <w:adjustRightInd/>
        <w:rPr>
          <w:u w:val="single"/>
        </w:rPr>
      </w:pPr>
      <w:r w:rsidRPr="001B2C22">
        <w:rPr>
          <w:u w:val="single"/>
        </w:rPr>
        <w:t>Summary</w:t>
      </w:r>
    </w:p>
    <w:p w14:paraId="6EF37B82" w14:textId="667889D4" w:rsidR="00BF79D8" w:rsidRPr="0044415E" w:rsidRDefault="007D3736" w:rsidP="002B6EF7">
      <w:pPr>
        <w:rPr>
          <w:highlight w:val="yellow"/>
        </w:rPr>
      </w:pPr>
      <w:r w:rsidRPr="002D2E8A">
        <w:t>Patent fees are collected for patent</w:t>
      </w:r>
      <w:r w:rsidR="00B766B0">
        <w:t>-</w:t>
      </w:r>
      <w:r w:rsidRPr="002D2E8A">
        <w:t xml:space="preserve">related services and products at different </w:t>
      </w:r>
      <w:r w:rsidR="00995468" w:rsidRPr="002D2E8A">
        <w:t xml:space="preserve">points in time </w:t>
      </w:r>
      <w:r w:rsidRPr="001650DF">
        <w:t xml:space="preserve">within the patent application examination process and over the life of the pending patent application and granted patent.  </w:t>
      </w:r>
      <w:r w:rsidR="00BF79D8" w:rsidRPr="00B15F32">
        <w:t xml:space="preserve">Approximately half of all patent fee collections are from </w:t>
      </w:r>
      <w:r w:rsidR="004B317D">
        <w:t xml:space="preserve">issue and </w:t>
      </w:r>
      <w:r w:rsidR="00BF79D8" w:rsidRPr="00B15F32">
        <w:t xml:space="preserve">maintenance fees, which subsidize </w:t>
      </w:r>
      <w:r w:rsidR="00551988" w:rsidRPr="00B15F32">
        <w:t xml:space="preserve">the cost of </w:t>
      </w:r>
      <w:r w:rsidR="00BF79D8" w:rsidRPr="00B1723F">
        <w:t>fil</w:t>
      </w:r>
      <w:r w:rsidR="006E405A" w:rsidRPr="00B1723F">
        <w:t>ing</w:t>
      </w:r>
      <w:r w:rsidR="00BF79D8" w:rsidRPr="00E41108">
        <w:t xml:space="preserve">, search, and </w:t>
      </w:r>
      <w:r w:rsidR="00551988" w:rsidRPr="00E41108">
        <w:t>exam</w:t>
      </w:r>
      <w:r w:rsidR="006E405A" w:rsidRPr="00E41108">
        <w:t>ination</w:t>
      </w:r>
      <w:r w:rsidR="00551988" w:rsidRPr="00E41108">
        <w:t xml:space="preserve"> </w:t>
      </w:r>
      <w:r w:rsidR="00BF79D8" w:rsidRPr="00223D1D">
        <w:t>activities.  Changes in application filing levels immediately impact current year fee collections, because fewer patent application filings means the Office collects fewer fees to devote t</w:t>
      </w:r>
      <w:r w:rsidR="00BF79D8" w:rsidRPr="00B05D1C">
        <w:t>o production-related costs, such as additional examining staff and overtime.  The resulting reduction in production activities creates an out</w:t>
      </w:r>
      <w:r w:rsidR="00C80604">
        <w:t xml:space="preserve"> </w:t>
      </w:r>
      <w:r w:rsidR="00BF79D8" w:rsidRPr="00B05D1C">
        <w:t xml:space="preserve">year revenue impact because less production output in one year results in fewer issue and maintenance fee payments in future years.  </w:t>
      </w:r>
    </w:p>
    <w:p w14:paraId="0DD62364" w14:textId="77777777" w:rsidR="00D512E3" w:rsidRPr="00290D75" w:rsidRDefault="00D512E3">
      <w:pPr>
        <w:rPr>
          <w:highlight w:val="yellow"/>
        </w:rPr>
      </w:pPr>
    </w:p>
    <w:p w14:paraId="6B185BDD" w14:textId="28EBEBBC" w:rsidR="00C10B5D" w:rsidRPr="002D2E8A" w:rsidRDefault="00995468">
      <w:r w:rsidRPr="00290D75">
        <w:t>The USPTO’s f</w:t>
      </w:r>
      <w:r w:rsidR="007D3736" w:rsidRPr="00290D75">
        <w:t xml:space="preserve">ive-year estimated </w:t>
      </w:r>
      <w:r w:rsidR="00C10B5D" w:rsidRPr="001B2C22">
        <w:t xml:space="preserve">aggregate </w:t>
      </w:r>
      <w:r w:rsidR="007D3736" w:rsidRPr="001B2C22">
        <w:t xml:space="preserve">patent fee </w:t>
      </w:r>
      <w:r w:rsidR="0070092E" w:rsidRPr="001B2C22">
        <w:t>revenue</w:t>
      </w:r>
      <w:r w:rsidR="007D3736" w:rsidRPr="001B2C22">
        <w:t xml:space="preserve"> </w:t>
      </w:r>
      <w:r w:rsidR="00BF79D8" w:rsidRPr="001B2C22">
        <w:t>(</w:t>
      </w:r>
      <w:r w:rsidR="00BF79D8" w:rsidRPr="001B2C22">
        <w:rPr>
          <w:u w:val="single"/>
        </w:rPr>
        <w:t>see</w:t>
      </w:r>
      <w:r w:rsidR="00BF79D8" w:rsidRPr="002D2E8A">
        <w:t xml:space="preserve"> Table 3) </w:t>
      </w:r>
      <w:r w:rsidR="00161C07" w:rsidRPr="002D2E8A">
        <w:t>is based on</w:t>
      </w:r>
      <w:r w:rsidR="007D3736" w:rsidRPr="002D2E8A">
        <w:t xml:space="preserve"> </w:t>
      </w:r>
      <w:r w:rsidR="00161C07" w:rsidRPr="001650DF">
        <w:t xml:space="preserve">the number of patent applications </w:t>
      </w:r>
      <w:r w:rsidR="0024243C" w:rsidRPr="001650DF">
        <w:t xml:space="preserve">it </w:t>
      </w:r>
      <w:r w:rsidR="007D3736" w:rsidRPr="00B15F32">
        <w:t>expect</w:t>
      </w:r>
      <w:r w:rsidR="0024243C" w:rsidRPr="00B15F32">
        <w:t>s</w:t>
      </w:r>
      <w:r w:rsidR="007D3736" w:rsidRPr="00B15F32">
        <w:t xml:space="preserve"> to receive for a given fiscal year, work </w:t>
      </w:r>
      <w:r w:rsidRPr="00B15F32">
        <w:t xml:space="preserve">it expects to </w:t>
      </w:r>
      <w:r w:rsidR="007D3736" w:rsidRPr="00B15F32">
        <w:t>process in a given fiscal year (</w:t>
      </w:r>
      <w:r w:rsidRPr="00B1723F">
        <w:t xml:space="preserve">an indicator for workload of patent </w:t>
      </w:r>
      <w:r w:rsidR="007D3736" w:rsidRPr="00E41108">
        <w:t>issue</w:t>
      </w:r>
      <w:r w:rsidR="00161C07" w:rsidRPr="00E41108">
        <w:t xml:space="preserve"> fees</w:t>
      </w:r>
      <w:r w:rsidR="007D3736" w:rsidRPr="00E41108">
        <w:t xml:space="preserve">), </w:t>
      </w:r>
      <w:r w:rsidRPr="00223D1D">
        <w:t xml:space="preserve">expected </w:t>
      </w:r>
      <w:r w:rsidR="007D3736" w:rsidRPr="005E009C">
        <w:t xml:space="preserve">examination and process requests for the </w:t>
      </w:r>
      <w:r w:rsidR="008F1878" w:rsidRPr="00B05D1C">
        <w:t xml:space="preserve">fiscal </w:t>
      </w:r>
      <w:r w:rsidR="007D3736" w:rsidRPr="00B05D1C">
        <w:t xml:space="preserve">year, and </w:t>
      </w:r>
      <w:r w:rsidRPr="0044415E">
        <w:t xml:space="preserve">the expected number of </w:t>
      </w:r>
      <w:r w:rsidR="007D3736" w:rsidRPr="00290D75">
        <w:t>post-issuance decisions to maintain patent protection</w:t>
      </w:r>
      <w:r w:rsidR="008F1878" w:rsidRPr="00290D75">
        <w:t xml:space="preserve"> over that same fiscal year</w:t>
      </w:r>
      <w:r w:rsidR="007D3736" w:rsidRPr="00290D75">
        <w:t xml:space="preserve">.  </w:t>
      </w:r>
      <w:r w:rsidR="00BF79D8" w:rsidRPr="001B2C22">
        <w:t xml:space="preserve">Within the iterative process for estimating aggregate revenue, </w:t>
      </w:r>
      <w:r w:rsidR="00BF79D8" w:rsidRPr="001650DF">
        <w:rPr>
          <w:color w:val="000000" w:themeColor="text1"/>
        </w:rPr>
        <w:t>t</w:t>
      </w:r>
      <w:r w:rsidR="00C10B5D" w:rsidRPr="001650DF">
        <w:rPr>
          <w:color w:val="000000" w:themeColor="text1"/>
        </w:rPr>
        <w:t>he Office adjusts individual fees up or down based on cost and policy decisions (</w:t>
      </w:r>
      <w:r w:rsidR="00C10B5D" w:rsidRPr="00E93228">
        <w:rPr>
          <w:color w:val="000000" w:themeColor="text1"/>
          <w:u w:val="single"/>
        </w:rPr>
        <w:t>see</w:t>
      </w:r>
      <w:r w:rsidR="00C10B5D" w:rsidRPr="00E93228">
        <w:rPr>
          <w:color w:val="000000" w:themeColor="text1"/>
        </w:rPr>
        <w:t xml:space="preserve"> Step 3: </w:t>
      </w:r>
      <w:r w:rsidR="00537E83" w:rsidRPr="00E93228">
        <w:rPr>
          <w:color w:val="000000" w:themeColor="text1"/>
        </w:rPr>
        <w:t xml:space="preserve"> </w:t>
      </w:r>
      <w:r w:rsidR="00C10B5D" w:rsidRPr="00E93228">
        <w:rPr>
          <w:color w:val="000000" w:themeColor="text1"/>
        </w:rPr>
        <w:t>Set Specific Fee Amounts</w:t>
      </w:r>
      <w:r w:rsidR="00C10B5D" w:rsidRPr="002D2E8A">
        <w:rPr>
          <w:color w:val="000000" w:themeColor="text1"/>
        </w:rPr>
        <w:t>)</w:t>
      </w:r>
      <w:r w:rsidR="005803B9" w:rsidRPr="002D2E8A">
        <w:rPr>
          <w:color w:val="000000" w:themeColor="text1"/>
        </w:rPr>
        <w:t xml:space="preserve">, estimates </w:t>
      </w:r>
      <w:r w:rsidRPr="002D2E8A">
        <w:rPr>
          <w:color w:val="000000" w:themeColor="text1"/>
        </w:rPr>
        <w:t xml:space="preserve">the </w:t>
      </w:r>
      <w:r w:rsidR="005803B9" w:rsidRPr="002D2E8A">
        <w:rPr>
          <w:color w:val="000000" w:themeColor="text1"/>
        </w:rPr>
        <w:t>effective dates of new fee rates,</w:t>
      </w:r>
      <w:r w:rsidR="00C10B5D" w:rsidRPr="002D2E8A">
        <w:rPr>
          <w:color w:val="000000" w:themeColor="text1"/>
        </w:rPr>
        <w:t xml:space="preserve"> and </w:t>
      </w:r>
      <w:r w:rsidRPr="002D2E8A">
        <w:rPr>
          <w:color w:val="000000" w:themeColor="text1"/>
        </w:rPr>
        <w:t xml:space="preserve">then </w:t>
      </w:r>
      <w:r w:rsidR="00C10B5D" w:rsidRPr="002D2E8A">
        <w:rPr>
          <w:color w:val="000000" w:themeColor="text1"/>
        </w:rPr>
        <w:t xml:space="preserve">multiplies </w:t>
      </w:r>
      <w:r w:rsidRPr="001650DF">
        <w:rPr>
          <w:color w:val="000000" w:themeColor="text1"/>
        </w:rPr>
        <w:t xml:space="preserve">the resulting fees by </w:t>
      </w:r>
      <w:r w:rsidR="00C10B5D" w:rsidRPr="001650DF">
        <w:rPr>
          <w:color w:val="000000" w:themeColor="text1"/>
        </w:rPr>
        <w:t xml:space="preserve">appropriate workload volumes to </w:t>
      </w:r>
      <w:r w:rsidR="008F1878" w:rsidRPr="001650DF">
        <w:rPr>
          <w:color w:val="000000" w:themeColor="text1"/>
        </w:rPr>
        <w:t>calculate</w:t>
      </w:r>
      <w:r w:rsidR="00C10B5D" w:rsidRPr="001650DF">
        <w:rPr>
          <w:color w:val="000000" w:themeColor="text1"/>
        </w:rPr>
        <w:t xml:space="preserve"> a revenue estimate for each fee.  </w:t>
      </w:r>
      <w:r w:rsidRPr="001650DF">
        <w:rPr>
          <w:color w:val="000000" w:themeColor="text1"/>
        </w:rPr>
        <w:t xml:space="preserve">To </w:t>
      </w:r>
      <w:r w:rsidR="005803B9" w:rsidRPr="001650DF">
        <w:rPr>
          <w:color w:val="000000" w:themeColor="text1"/>
        </w:rPr>
        <w:t>calculat</w:t>
      </w:r>
      <w:r w:rsidRPr="001650DF">
        <w:rPr>
          <w:color w:val="000000" w:themeColor="text1"/>
        </w:rPr>
        <w:t>e the</w:t>
      </w:r>
      <w:r w:rsidR="005803B9" w:rsidRPr="001650DF">
        <w:rPr>
          <w:color w:val="000000" w:themeColor="text1"/>
        </w:rPr>
        <w:t xml:space="preserve"> aggregate revenue, the Office assume</w:t>
      </w:r>
      <w:r w:rsidRPr="001650DF">
        <w:rPr>
          <w:color w:val="000000" w:themeColor="text1"/>
        </w:rPr>
        <w:t>s</w:t>
      </w:r>
      <w:r w:rsidR="005803B9" w:rsidRPr="001650DF">
        <w:rPr>
          <w:color w:val="000000" w:themeColor="text1"/>
        </w:rPr>
        <w:t xml:space="preserve"> that all fee rates</w:t>
      </w:r>
      <w:r w:rsidR="009643B5" w:rsidRPr="001650DF">
        <w:rPr>
          <w:color w:val="000000" w:themeColor="text1"/>
        </w:rPr>
        <w:t xml:space="preserve"> </w:t>
      </w:r>
      <w:r w:rsidR="00480B81" w:rsidRPr="001650DF">
        <w:rPr>
          <w:color w:val="000000" w:themeColor="text1"/>
        </w:rPr>
        <w:t>will</w:t>
      </w:r>
      <w:r w:rsidR="005803B9" w:rsidRPr="001650DF">
        <w:rPr>
          <w:color w:val="000000" w:themeColor="text1"/>
        </w:rPr>
        <w:t xml:space="preserve"> </w:t>
      </w:r>
      <w:r w:rsidR="004D2324" w:rsidRPr="001650DF">
        <w:rPr>
          <w:color w:val="000000" w:themeColor="text1"/>
        </w:rPr>
        <w:t>become effective</w:t>
      </w:r>
      <w:r w:rsidR="005803B9" w:rsidRPr="001650DF">
        <w:rPr>
          <w:color w:val="000000" w:themeColor="text1"/>
        </w:rPr>
        <w:t xml:space="preserve"> </w:t>
      </w:r>
      <w:r w:rsidR="005803B9" w:rsidRPr="00B47158">
        <w:rPr>
          <w:color w:val="000000" w:themeColor="text1"/>
        </w:rPr>
        <w:t xml:space="preserve">on </w:t>
      </w:r>
      <w:r w:rsidR="00B47158" w:rsidRPr="00FD5D50">
        <w:rPr>
          <w:color w:val="000000" w:themeColor="text1"/>
        </w:rPr>
        <w:t>September</w:t>
      </w:r>
      <w:r w:rsidR="00A00E67" w:rsidRPr="00FD5D50">
        <w:rPr>
          <w:color w:val="000000" w:themeColor="text1"/>
        </w:rPr>
        <w:t xml:space="preserve"> </w:t>
      </w:r>
      <w:r w:rsidR="005803B9" w:rsidRPr="00FD5D50">
        <w:rPr>
          <w:color w:val="000000" w:themeColor="text1"/>
        </w:rPr>
        <w:t xml:space="preserve">1, </w:t>
      </w:r>
      <w:r w:rsidR="009643B5" w:rsidRPr="00FD5D50">
        <w:rPr>
          <w:color w:val="000000" w:themeColor="text1"/>
        </w:rPr>
        <w:t>2017</w:t>
      </w:r>
      <w:r w:rsidR="005803B9" w:rsidRPr="00FD5D50">
        <w:rPr>
          <w:color w:val="000000" w:themeColor="text1"/>
        </w:rPr>
        <w:t xml:space="preserve">.  </w:t>
      </w:r>
      <w:r w:rsidR="00B30C59" w:rsidRPr="00FD5D50">
        <w:rPr>
          <w:color w:val="000000" w:themeColor="text1"/>
        </w:rPr>
        <w:t>Using</w:t>
      </w:r>
      <w:r w:rsidR="00B30C59" w:rsidRPr="001650DF">
        <w:rPr>
          <w:color w:val="000000" w:themeColor="text1"/>
        </w:rPr>
        <w:t xml:space="preserve"> these figures, the USPTO sums the individual fee </w:t>
      </w:r>
      <w:r w:rsidR="00C10B5D" w:rsidRPr="001650DF">
        <w:rPr>
          <w:color w:val="000000" w:themeColor="text1"/>
        </w:rPr>
        <w:t>revenue estimates</w:t>
      </w:r>
      <w:r w:rsidR="008F1878" w:rsidRPr="001650DF">
        <w:rPr>
          <w:color w:val="000000" w:themeColor="text1"/>
        </w:rPr>
        <w:t>,</w:t>
      </w:r>
      <w:r w:rsidR="00C10B5D" w:rsidRPr="001650DF">
        <w:rPr>
          <w:color w:val="000000" w:themeColor="text1"/>
        </w:rPr>
        <w:t xml:space="preserve"> and the result is a total aggregate revenue estimate for a given year</w:t>
      </w:r>
      <w:r w:rsidR="00BF79D8" w:rsidRPr="001650DF">
        <w:rPr>
          <w:color w:val="000000" w:themeColor="text1"/>
        </w:rPr>
        <w:t xml:space="preserve"> (</w:t>
      </w:r>
      <w:r w:rsidR="00BF79D8" w:rsidRPr="001B2C22">
        <w:rPr>
          <w:color w:val="000000" w:themeColor="text1"/>
          <w:u w:val="single"/>
        </w:rPr>
        <w:t>see</w:t>
      </w:r>
      <w:r w:rsidR="00BF79D8" w:rsidRPr="002D2E8A">
        <w:rPr>
          <w:color w:val="000000" w:themeColor="text1"/>
        </w:rPr>
        <w:t xml:space="preserve"> Table 3)</w:t>
      </w:r>
      <w:r w:rsidR="00C10B5D" w:rsidRPr="002D2E8A">
        <w:rPr>
          <w:color w:val="000000" w:themeColor="text1"/>
        </w:rPr>
        <w:t>.</w:t>
      </w:r>
    </w:p>
    <w:p w14:paraId="20891164" w14:textId="77777777" w:rsidR="00384D7C" w:rsidRPr="001650DF" w:rsidRDefault="00384D7C"/>
    <w:p w14:paraId="456CF694" w14:textId="77777777" w:rsidR="000B2C38" w:rsidRPr="001650DF" w:rsidRDefault="000B2C38">
      <w:pPr>
        <w:pStyle w:val="Heading2"/>
      </w:pPr>
      <w:r w:rsidRPr="001650DF">
        <w:t xml:space="preserve">Step 3: </w:t>
      </w:r>
      <w:r w:rsidR="00537E83" w:rsidRPr="001650DF">
        <w:t xml:space="preserve"> </w:t>
      </w:r>
      <w:r w:rsidRPr="001650DF">
        <w:t>Set Specific Fee Amounts</w:t>
      </w:r>
    </w:p>
    <w:p w14:paraId="003C7006" w14:textId="1FD1AEF1" w:rsidR="00C71FD7" w:rsidRPr="001650DF" w:rsidRDefault="000B2C38">
      <w:pPr>
        <w:rPr>
          <w:highlight w:val="yellow"/>
        </w:rPr>
      </w:pPr>
      <w:r w:rsidRPr="001650DF">
        <w:rPr>
          <w:color w:val="000000" w:themeColor="text1"/>
        </w:rPr>
        <w:t xml:space="preserve">Once the </w:t>
      </w:r>
      <w:r w:rsidR="00182D62" w:rsidRPr="001650DF">
        <w:rPr>
          <w:color w:val="000000" w:themeColor="text1"/>
        </w:rPr>
        <w:t xml:space="preserve">Office finalizes the </w:t>
      </w:r>
      <w:r w:rsidRPr="001650DF">
        <w:rPr>
          <w:color w:val="000000" w:themeColor="text1"/>
        </w:rPr>
        <w:t xml:space="preserve">annual requirements and aggregate prospective cost </w:t>
      </w:r>
      <w:r w:rsidR="00A820FC" w:rsidRPr="001650DF">
        <w:rPr>
          <w:color w:val="000000" w:themeColor="text1"/>
        </w:rPr>
        <w:t xml:space="preserve">for a given year </w:t>
      </w:r>
      <w:r w:rsidRPr="001650DF">
        <w:rPr>
          <w:color w:val="000000" w:themeColor="text1"/>
        </w:rPr>
        <w:t xml:space="preserve">during the budget formulation process, the Office sets specific fee amounts that, together, will derive the aggregate revenue required to recover the </w:t>
      </w:r>
      <w:r w:rsidR="008F1878" w:rsidRPr="001650DF">
        <w:rPr>
          <w:color w:val="000000" w:themeColor="text1"/>
        </w:rPr>
        <w:t xml:space="preserve">estimated </w:t>
      </w:r>
      <w:r w:rsidRPr="001650DF">
        <w:rPr>
          <w:color w:val="000000" w:themeColor="text1"/>
        </w:rPr>
        <w:t>aggregate prospective cost</w:t>
      </w:r>
      <w:r w:rsidR="00A820FC" w:rsidRPr="001650DF">
        <w:rPr>
          <w:color w:val="000000" w:themeColor="text1"/>
        </w:rPr>
        <w:t xml:space="preserve"> during that time frame</w:t>
      </w:r>
      <w:r w:rsidRPr="001650DF">
        <w:rPr>
          <w:color w:val="000000" w:themeColor="text1"/>
        </w:rPr>
        <w:t xml:space="preserve">.  </w:t>
      </w:r>
      <w:r w:rsidR="00A820FC" w:rsidRPr="001650DF">
        <w:rPr>
          <w:color w:val="000000" w:themeColor="text1"/>
        </w:rPr>
        <w:t xml:space="preserve">Calculating </w:t>
      </w:r>
      <w:r w:rsidRPr="001650DF">
        <w:rPr>
          <w:color w:val="000000" w:themeColor="text1"/>
        </w:rPr>
        <w:t xml:space="preserve">individual fees is an iterative process that encompasses many variables.  One </w:t>
      </w:r>
      <w:r w:rsidR="00A820FC" w:rsidRPr="001650DF">
        <w:rPr>
          <w:color w:val="000000" w:themeColor="text1"/>
        </w:rPr>
        <w:t xml:space="preserve">variable that </w:t>
      </w:r>
      <w:r w:rsidR="00B766B0">
        <w:rPr>
          <w:color w:val="000000" w:themeColor="text1"/>
        </w:rPr>
        <w:t xml:space="preserve">the </w:t>
      </w:r>
      <w:r w:rsidR="00A820FC" w:rsidRPr="001650DF">
        <w:rPr>
          <w:color w:val="000000" w:themeColor="text1"/>
        </w:rPr>
        <w:t xml:space="preserve">USPTO considers </w:t>
      </w:r>
      <w:r w:rsidRPr="001650DF">
        <w:rPr>
          <w:color w:val="000000" w:themeColor="text1"/>
        </w:rPr>
        <w:t xml:space="preserve">to </w:t>
      </w:r>
      <w:r w:rsidR="00B65B9E" w:rsidRPr="001650DF">
        <w:rPr>
          <w:color w:val="000000" w:themeColor="text1"/>
        </w:rPr>
        <w:t xml:space="preserve">inform </w:t>
      </w:r>
      <w:r w:rsidRPr="001650DF">
        <w:rPr>
          <w:color w:val="000000" w:themeColor="text1"/>
        </w:rPr>
        <w:t>fee setting</w:t>
      </w:r>
      <w:r w:rsidR="00C00092" w:rsidRPr="001650DF">
        <w:rPr>
          <w:color w:val="000000" w:themeColor="text1"/>
        </w:rPr>
        <w:t xml:space="preserve"> is</w:t>
      </w:r>
      <w:r w:rsidRPr="001650DF">
        <w:rPr>
          <w:color w:val="000000" w:themeColor="text1"/>
        </w:rPr>
        <w:t xml:space="preserve"> the historical cost </w:t>
      </w:r>
      <w:r w:rsidR="00A820FC" w:rsidRPr="001650DF">
        <w:rPr>
          <w:color w:val="000000" w:themeColor="text1"/>
        </w:rPr>
        <w:t xml:space="preserve">estimates </w:t>
      </w:r>
      <w:r w:rsidRPr="001650DF">
        <w:rPr>
          <w:color w:val="000000" w:themeColor="text1"/>
        </w:rPr>
        <w:t>associated with individual fees.  The Office’s Activity</w:t>
      </w:r>
      <w:r w:rsidR="006B58EF" w:rsidRPr="001650DF">
        <w:rPr>
          <w:color w:val="000000" w:themeColor="text1"/>
        </w:rPr>
        <w:t>-</w:t>
      </w:r>
      <w:r w:rsidRPr="001650DF">
        <w:rPr>
          <w:color w:val="000000" w:themeColor="text1"/>
        </w:rPr>
        <w:t xml:space="preserve">Based Information (ABI) provides historical cost </w:t>
      </w:r>
      <w:r w:rsidR="00B65B9E" w:rsidRPr="001650DF">
        <w:rPr>
          <w:color w:val="000000" w:themeColor="text1"/>
        </w:rPr>
        <w:t xml:space="preserve">for an organization’s activities and outputs by individual fee </w:t>
      </w:r>
      <w:r w:rsidRPr="001650DF">
        <w:rPr>
          <w:color w:val="000000" w:themeColor="text1"/>
        </w:rPr>
        <w:t>using the activity</w:t>
      </w:r>
      <w:r w:rsidR="006B58EF" w:rsidRPr="001650DF">
        <w:rPr>
          <w:color w:val="000000" w:themeColor="text1"/>
        </w:rPr>
        <w:t>-</w:t>
      </w:r>
      <w:r w:rsidRPr="001650DF">
        <w:rPr>
          <w:color w:val="000000" w:themeColor="text1"/>
        </w:rPr>
        <w:t xml:space="preserve">based costing (ABC) methodology.  ABC is commonly used for fee setting throughout the </w:t>
      </w:r>
      <w:r w:rsidR="00AB55C0" w:rsidRPr="001650DF">
        <w:rPr>
          <w:color w:val="000000" w:themeColor="text1"/>
        </w:rPr>
        <w:t xml:space="preserve">Federal </w:t>
      </w:r>
      <w:r w:rsidR="00A41722">
        <w:rPr>
          <w:color w:val="000000" w:themeColor="text1"/>
        </w:rPr>
        <w:t>g</w:t>
      </w:r>
      <w:r w:rsidRPr="001650DF">
        <w:rPr>
          <w:color w:val="000000" w:themeColor="text1"/>
        </w:rPr>
        <w:t>overnment</w:t>
      </w:r>
      <w:r w:rsidR="00AB55C0" w:rsidRPr="001650DF">
        <w:rPr>
          <w:color w:val="000000" w:themeColor="text1"/>
        </w:rPr>
        <w:t>.</w:t>
      </w:r>
      <w:r w:rsidR="00B65B9E" w:rsidRPr="001650DF">
        <w:rPr>
          <w:color w:val="000000" w:themeColor="text1"/>
        </w:rPr>
        <w:t xml:space="preserve"> </w:t>
      </w:r>
      <w:r w:rsidR="00AB55C0" w:rsidRPr="001650DF">
        <w:rPr>
          <w:color w:val="000000" w:themeColor="text1"/>
        </w:rPr>
        <w:t xml:space="preserve"> A</w:t>
      </w:r>
      <w:r w:rsidRPr="001650DF">
        <w:rPr>
          <w:color w:val="000000" w:themeColor="text1"/>
        </w:rPr>
        <w:t>dditional information about the methodology, including the cost components related to respective fees</w:t>
      </w:r>
      <w:r w:rsidR="00AB55C0" w:rsidRPr="001650DF">
        <w:rPr>
          <w:color w:val="000000" w:themeColor="text1"/>
        </w:rPr>
        <w:t>,</w:t>
      </w:r>
      <w:r w:rsidRPr="001650DF">
        <w:rPr>
          <w:color w:val="000000" w:themeColor="text1"/>
        </w:rPr>
        <w:t xml:space="preserve"> is available</w:t>
      </w:r>
      <w:r w:rsidRPr="001650DF">
        <w:rPr>
          <w:i/>
          <w:color w:val="000000" w:themeColor="text1"/>
        </w:rPr>
        <w:t xml:space="preserve"> </w:t>
      </w:r>
      <w:r w:rsidRPr="001650DF">
        <w:rPr>
          <w:color w:val="auto"/>
        </w:rPr>
        <w:t xml:space="preserve">in the document </w:t>
      </w:r>
      <w:r w:rsidR="00D95EF6" w:rsidRPr="001650DF">
        <w:rPr>
          <w:color w:val="auto"/>
        </w:rPr>
        <w:t>en</w:t>
      </w:r>
      <w:r w:rsidRPr="001650DF">
        <w:rPr>
          <w:color w:val="auto"/>
        </w:rPr>
        <w:t xml:space="preserve">titled </w:t>
      </w:r>
      <w:r w:rsidRPr="001B2C22">
        <w:rPr>
          <w:color w:val="000000" w:themeColor="text1"/>
        </w:rPr>
        <w:t>“</w:t>
      </w:r>
      <w:r w:rsidR="001408C6" w:rsidRPr="001B2C22">
        <w:rPr>
          <w:color w:val="000000" w:themeColor="text1"/>
          <w:u w:val="single"/>
        </w:rPr>
        <w:t>USPTO</w:t>
      </w:r>
      <w:r w:rsidRPr="001B2C22">
        <w:rPr>
          <w:color w:val="000000" w:themeColor="text1"/>
          <w:u w:val="single"/>
        </w:rPr>
        <w:t xml:space="preserve"> Setting</w:t>
      </w:r>
      <w:r w:rsidR="001408C6" w:rsidRPr="001B2C22">
        <w:rPr>
          <w:color w:val="000000" w:themeColor="text1"/>
          <w:u w:val="single"/>
        </w:rPr>
        <w:t xml:space="preserve"> and Adjusting Patent Fees</w:t>
      </w:r>
      <w:r w:rsidR="006225DD" w:rsidRPr="001B2C22">
        <w:rPr>
          <w:color w:val="000000" w:themeColor="text1"/>
          <w:u w:val="single"/>
        </w:rPr>
        <w:t xml:space="preserve"> during Fiscal Year 2017</w:t>
      </w:r>
      <w:r w:rsidRPr="001B2C22">
        <w:rPr>
          <w:color w:val="000000" w:themeColor="text1"/>
          <w:u w:val="single"/>
        </w:rPr>
        <w:t xml:space="preserve"> – Activity</w:t>
      </w:r>
      <w:r w:rsidR="006B58EF" w:rsidRPr="001B2C22">
        <w:rPr>
          <w:color w:val="000000" w:themeColor="text1"/>
          <w:u w:val="single"/>
        </w:rPr>
        <w:t>-</w:t>
      </w:r>
      <w:r w:rsidRPr="001B2C22">
        <w:rPr>
          <w:color w:val="000000" w:themeColor="text1"/>
          <w:u w:val="single"/>
        </w:rPr>
        <w:t xml:space="preserve">Based Information and </w:t>
      </w:r>
      <w:r w:rsidR="001408C6" w:rsidRPr="001B2C22">
        <w:rPr>
          <w:color w:val="000000" w:themeColor="text1"/>
          <w:u w:val="single"/>
        </w:rPr>
        <w:t>Patent Fee Unit Expense</w:t>
      </w:r>
      <w:r w:rsidRPr="001B2C22">
        <w:rPr>
          <w:color w:val="000000" w:themeColor="text1"/>
          <w:u w:val="single"/>
        </w:rPr>
        <w:t xml:space="preserve"> Methodology</w:t>
      </w:r>
      <w:r w:rsidRPr="001B2C22">
        <w:rPr>
          <w:color w:val="000000" w:themeColor="text1"/>
        </w:rPr>
        <w:t>”</w:t>
      </w:r>
      <w:r w:rsidR="00521BC0" w:rsidRPr="002D2E8A">
        <w:rPr>
          <w:color w:val="000000" w:themeColor="text1"/>
        </w:rPr>
        <w:t xml:space="preserve"> available at </w:t>
      </w:r>
      <w:r w:rsidR="002D1D52" w:rsidRPr="007E3539">
        <w:t>http://www.uspto.gov/about-us/performance-and-planning/fee-setting-and-adjusting</w:t>
      </w:r>
      <w:r w:rsidR="00CC60B9" w:rsidRPr="002D2E8A">
        <w:rPr>
          <w:color w:val="000000" w:themeColor="text1"/>
        </w:rPr>
        <w:t>.</w:t>
      </w:r>
      <w:r w:rsidRPr="002D2E8A">
        <w:rPr>
          <w:color w:val="000000" w:themeColor="text1"/>
        </w:rPr>
        <w:t xml:space="preserve">  </w:t>
      </w:r>
      <w:r w:rsidR="00B65B9E" w:rsidRPr="002D2E8A">
        <w:rPr>
          <w:color w:val="000000" w:themeColor="text1"/>
        </w:rPr>
        <w:t>T</w:t>
      </w:r>
      <w:r w:rsidRPr="002D2E8A">
        <w:rPr>
          <w:color w:val="000000" w:themeColor="text1"/>
        </w:rPr>
        <w:t xml:space="preserve">he </w:t>
      </w:r>
      <w:r w:rsidR="00A820FC" w:rsidRPr="002D2E8A">
        <w:rPr>
          <w:color w:val="000000" w:themeColor="text1"/>
        </w:rPr>
        <w:t xml:space="preserve">USPTO provides data for </w:t>
      </w:r>
      <w:r w:rsidR="00A820FC" w:rsidRPr="00900040">
        <w:rPr>
          <w:color w:val="000000" w:themeColor="text1"/>
        </w:rPr>
        <w:t xml:space="preserve">FY </w:t>
      </w:r>
      <w:r w:rsidR="0035762D" w:rsidRPr="00900040">
        <w:rPr>
          <w:color w:val="000000" w:themeColor="text1"/>
        </w:rPr>
        <w:t xml:space="preserve">2013 </w:t>
      </w:r>
      <w:r w:rsidR="00E41108" w:rsidRPr="00900040">
        <w:rPr>
          <w:color w:val="000000" w:themeColor="text1"/>
        </w:rPr>
        <w:t>-</w:t>
      </w:r>
      <w:r w:rsidR="00A820FC" w:rsidRPr="00900040">
        <w:rPr>
          <w:color w:val="000000" w:themeColor="text1"/>
        </w:rPr>
        <w:t xml:space="preserve"> FY</w:t>
      </w:r>
      <w:r w:rsidR="002D2E45" w:rsidRPr="00900040">
        <w:rPr>
          <w:color w:val="000000" w:themeColor="text1"/>
        </w:rPr>
        <w:t> </w:t>
      </w:r>
      <w:r w:rsidR="00A820FC" w:rsidRPr="00900040">
        <w:rPr>
          <w:color w:val="000000" w:themeColor="text1"/>
        </w:rPr>
        <w:t>20</w:t>
      </w:r>
      <w:r w:rsidR="0035762D" w:rsidRPr="00900040">
        <w:rPr>
          <w:color w:val="000000" w:themeColor="text1"/>
        </w:rPr>
        <w:t>15</w:t>
      </w:r>
      <w:r w:rsidR="00A46FA5" w:rsidRPr="001650DF">
        <w:rPr>
          <w:color w:val="000000" w:themeColor="text1"/>
        </w:rPr>
        <w:t xml:space="preserve"> </w:t>
      </w:r>
      <w:r w:rsidR="00B65B9E" w:rsidRPr="001650DF">
        <w:rPr>
          <w:color w:val="000000" w:themeColor="text1"/>
        </w:rPr>
        <w:t>because the Office finds that reviewing the trend of ABI historical cost information is the most useful way to inform fee setting.</w:t>
      </w:r>
      <w:r w:rsidR="00C71FD7" w:rsidRPr="001650DF">
        <w:rPr>
          <w:color w:val="000000" w:themeColor="text1"/>
        </w:rPr>
        <w:t xml:space="preserve">  The underlying ABI data are available for public inspection at the USPTO.  </w:t>
      </w:r>
    </w:p>
    <w:p w14:paraId="29A24B01" w14:textId="77777777" w:rsidR="00384D7C" w:rsidRPr="001650DF" w:rsidRDefault="00384D7C">
      <w:pPr>
        <w:rPr>
          <w:highlight w:val="yellow"/>
        </w:rPr>
      </w:pPr>
    </w:p>
    <w:p w14:paraId="5F4E60C8" w14:textId="26F81311" w:rsidR="000B2C38" w:rsidRPr="001650DF" w:rsidRDefault="000B2C38">
      <w:r w:rsidRPr="001650DF">
        <w:rPr>
          <w:color w:val="000000" w:themeColor="text1"/>
        </w:rPr>
        <w:t xml:space="preserve">When the Office implements a new process or service, historical ABI data is typically not available.  However, the Office will use the historical cost of a similar process or procedure as a starting point </w:t>
      </w:r>
      <w:r w:rsidR="00A820FC" w:rsidRPr="001650DF">
        <w:rPr>
          <w:color w:val="000000" w:themeColor="text1"/>
        </w:rPr>
        <w:t xml:space="preserve">to </w:t>
      </w:r>
      <w:r w:rsidR="002D2E45" w:rsidRPr="001650DF">
        <w:rPr>
          <w:color w:val="000000" w:themeColor="text1"/>
        </w:rPr>
        <w:t xml:space="preserve">estimate </w:t>
      </w:r>
      <w:r w:rsidRPr="001650DF">
        <w:rPr>
          <w:color w:val="000000" w:themeColor="text1"/>
        </w:rPr>
        <w:t xml:space="preserve">the </w:t>
      </w:r>
      <w:r w:rsidR="00521BC0" w:rsidRPr="001650DF">
        <w:rPr>
          <w:color w:val="000000" w:themeColor="text1"/>
        </w:rPr>
        <w:t xml:space="preserve">full </w:t>
      </w:r>
      <w:r w:rsidRPr="001650DF">
        <w:rPr>
          <w:color w:val="000000" w:themeColor="text1"/>
        </w:rPr>
        <w:t xml:space="preserve">cost of a new activity or service.  </w:t>
      </w:r>
    </w:p>
    <w:p w14:paraId="5CE3C347" w14:textId="77777777" w:rsidR="00384D7C" w:rsidRPr="001650DF" w:rsidRDefault="00384D7C"/>
    <w:p w14:paraId="28C766D7" w14:textId="779AE5C8" w:rsidR="00DA362C" w:rsidRPr="001650DF" w:rsidRDefault="00DA362C">
      <w:pPr>
        <w:keepNext/>
        <w:jc w:val="both"/>
        <w:outlineLvl w:val="0"/>
        <w:rPr>
          <w:b/>
          <w:color w:val="000000" w:themeColor="text1"/>
        </w:rPr>
      </w:pPr>
      <w:r w:rsidRPr="001650DF">
        <w:rPr>
          <w:b/>
          <w:color w:val="000000" w:themeColor="text1"/>
        </w:rPr>
        <w:t>V.</w:t>
      </w:r>
      <w:r w:rsidR="002D1D52" w:rsidRPr="001650DF">
        <w:rPr>
          <w:b/>
          <w:color w:val="000000" w:themeColor="text1"/>
        </w:rPr>
        <w:t xml:space="preserve"> </w:t>
      </w:r>
      <w:r w:rsidRPr="001650DF">
        <w:rPr>
          <w:b/>
          <w:color w:val="000000" w:themeColor="text1"/>
        </w:rPr>
        <w:t>Individual Fee Rationale</w:t>
      </w:r>
    </w:p>
    <w:p w14:paraId="04C11D1A" w14:textId="2B08E2B8" w:rsidR="00DA362C" w:rsidRPr="001650DF" w:rsidRDefault="00DA362C">
      <w:r w:rsidRPr="001650DF">
        <w:t xml:space="preserve">The Office projects </w:t>
      </w:r>
      <w:r w:rsidR="00D73C45" w:rsidRPr="001650DF">
        <w:t xml:space="preserve">that </w:t>
      </w:r>
      <w:r w:rsidRPr="001650DF">
        <w:t xml:space="preserve">the aggregate revenue generated from the </w:t>
      </w:r>
      <w:r w:rsidR="00936947">
        <w:t>new</w:t>
      </w:r>
      <w:r w:rsidRPr="001650DF">
        <w:t xml:space="preserve"> patent fees will recover the prospective aggregate cost of its patent operations</w:t>
      </w:r>
      <w:r w:rsidR="00BE6455" w:rsidRPr="001650DF">
        <w:t xml:space="preserve"> </w:t>
      </w:r>
      <w:r w:rsidR="00CE6CDA" w:rsidRPr="001650DF">
        <w:t xml:space="preserve">including contributions to </w:t>
      </w:r>
      <w:r w:rsidR="00BE6455" w:rsidRPr="001650DF">
        <w:t xml:space="preserve">the operating reserve per the </w:t>
      </w:r>
      <w:r w:rsidR="004C1EC6" w:rsidRPr="001650DF">
        <w:t xml:space="preserve">strategic </w:t>
      </w:r>
      <w:r w:rsidR="000D6765">
        <w:t>objective</w:t>
      </w:r>
      <w:r w:rsidR="000D6765" w:rsidRPr="001650DF">
        <w:t xml:space="preserve"> </w:t>
      </w:r>
      <w:r w:rsidR="00BE6455" w:rsidRPr="001650DF">
        <w:t>of implementing a sustainable funding model</w:t>
      </w:r>
      <w:r w:rsidR="00806E8F" w:rsidRPr="001650DF">
        <w:t>.  As detailed previously, the PPAC supports this approach</w:t>
      </w:r>
      <w:r w:rsidR="00032CDB">
        <w:t>,</w:t>
      </w:r>
      <w:r w:rsidR="00806E8F" w:rsidRPr="001650DF">
        <w:t xml:space="preserve"> stating that it “agrees that the Office should set its fees to establish an adequate revenue stream over a sustained period to fund the people and infrastructure essential for a high quality, low pendency examination process, and to fund its operating reserve.”  It is important to recognize that</w:t>
      </w:r>
      <w:r w:rsidRPr="001650DF">
        <w:t xml:space="preserve"> each individual fee is not necessarily set equal to the estimated cost of performing the activities related to the fee.  Instead, as described in Part III</w:t>
      </w:r>
      <w:r w:rsidR="00546764">
        <w:t>.</w:t>
      </w:r>
      <w:r w:rsidRPr="001650DF">
        <w:rPr>
          <w:i/>
        </w:rPr>
        <w:t xml:space="preserve"> </w:t>
      </w:r>
      <w:r w:rsidRPr="001650DF">
        <w:t xml:space="preserve">Rulemaking Goals and Strategies, some of the </w:t>
      </w:r>
      <w:r w:rsidRPr="001650DF">
        <w:rPr>
          <w:lang w:val="en"/>
        </w:rPr>
        <w:t>fees</w:t>
      </w:r>
      <w:r w:rsidRPr="001650DF">
        <w:rPr>
          <w:color w:val="000000" w:themeColor="text1"/>
        </w:rPr>
        <w:t xml:space="preserve"> </w:t>
      </w:r>
      <w:r w:rsidRPr="001650DF">
        <w:t xml:space="preserve">are set </w:t>
      </w:r>
      <w:r w:rsidR="004C1EC6" w:rsidRPr="001650DF">
        <w:t xml:space="preserve">at, above, and below their unit costs </w:t>
      </w:r>
      <w:r w:rsidRPr="001650DF">
        <w:t xml:space="preserve">to balance </w:t>
      </w:r>
      <w:r w:rsidR="00882F45">
        <w:t xml:space="preserve">the four </w:t>
      </w:r>
      <w:r w:rsidRPr="001650DF">
        <w:t xml:space="preserve">key </w:t>
      </w:r>
      <w:r w:rsidR="009064A2" w:rsidRPr="001650DF">
        <w:t xml:space="preserve">fee setting </w:t>
      </w:r>
      <w:r w:rsidRPr="001650DF">
        <w:t xml:space="preserve">policy </w:t>
      </w:r>
      <w:r w:rsidR="002C5B24" w:rsidRPr="001650DF">
        <w:t>factors</w:t>
      </w:r>
      <w:r w:rsidR="00882F45" w:rsidRPr="00A867A4">
        <w:t xml:space="preserve"> </w:t>
      </w:r>
      <w:r w:rsidR="00882F45">
        <w:rPr>
          <w:u w:val="single"/>
        </w:rPr>
        <w:t>discussed in Part III</w:t>
      </w:r>
      <w:r w:rsidR="004C1EC6" w:rsidRPr="002D2E8A">
        <w:t xml:space="preserve">. </w:t>
      </w:r>
      <w:r w:rsidR="007B5BD8" w:rsidRPr="002D2E8A">
        <w:t xml:space="preserve"> </w:t>
      </w:r>
    </w:p>
    <w:p w14:paraId="7F861D7F" w14:textId="77777777" w:rsidR="00DA362C" w:rsidRPr="001650DF" w:rsidRDefault="00DA362C">
      <w:pPr>
        <w:rPr>
          <w:highlight w:val="green"/>
        </w:rPr>
      </w:pPr>
    </w:p>
    <w:p w14:paraId="57269409" w14:textId="7DBF4FA1" w:rsidR="00DA362C" w:rsidRPr="001650DF" w:rsidRDefault="00342B5C">
      <w:r w:rsidRPr="001650DF">
        <w:t xml:space="preserve">For some </w:t>
      </w:r>
      <w:r w:rsidR="00DA362C" w:rsidRPr="001650DF">
        <w:t>fees</w:t>
      </w:r>
      <w:r w:rsidRPr="001650DF">
        <w:t xml:space="preserve"> in this </w:t>
      </w:r>
      <w:r w:rsidR="00936947">
        <w:t>final rule</w:t>
      </w:r>
      <w:r w:rsidR="00DA362C" w:rsidRPr="001650DF">
        <w:t xml:space="preserve">, the USPTO does not maintain </w:t>
      </w:r>
      <w:r w:rsidRPr="001650DF">
        <w:t xml:space="preserve">individual </w:t>
      </w:r>
      <w:r w:rsidR="00DA362C" w:rsidRPr="001650DF">
        <w:t xml:space="preserve">historical cost </w:t>
      </w:r>
      <w:r w:rsidR="00A54DCD" w:rsidRPr="001650DF">
        <w:t xml:space="preserve">data </w:t>
      </w:r>
      <w:r w:rsidRPr="001650DF">
        <w:t>for the service provided</w:t>
      </w:r>
      <w:r w:rsidR="00521BC0" w:rsidRPr="001650DF">
        <w:t>, such as maintenance fees</w:t>
      </w:r>
      <w:r w:rsidRPr="001650DF">
        <w:t>.</w:t>
      </w:r>
      <w:r w:rsidR="00DA362C" w:rsidRPr="001650DF">
        <w:t xml:space="preserve">  Instead, t</w:t>
      </w:r>
      <w:r w:rsidR="00DA362C" w:rsidRPr="001650DF">
        <w:rPr>
          <w:color w:val="000000" w:themeColor="text1"/>
        </w:rPr>
        <w:t xml:space="preserve">he Office evaluates the policy factors described in </w:t>
      </w:r>
      <w:r w:rsidR="00A54DCD" w:rsidRPr="001650DF">
        <w:rPr>
          <w:color w:val="000000" w:themeColor="text1"/>
        </w:rPr>
        <w:t>Part</w:t>
      </w:r>
      <w:r w:rsidR="00882F45" w:rsidRPr="001650DF">
        <w:rPr>
          <w:color w:val="000000" w:themeColor="text1"/>
        </w:rPr>
        <w:t xml:space="preserve"> </w:t>
      </w:r>
      <w:r w:rsidR="00A54DCD" w:rsidRPr="001650DF">
        <w:rPr>
          <w:color w:val="000000" w:themeColor="text1"/>
        </w:rPr>
        <w:t>III</w:t>
      </w:r>
      <w:r w:rsidR="00DA362C" w:rsidRPr="001650DF">
        <w:rPr>
          <w:color w:val="000000" w:themeColor="text1"/>
        </w:rPr>
        <w:t xml:space="preserve"> to inform fee setting.  </w:t>
      </w:r>
      <w:r w:rsidR="00D73C45" w:rsidRPr="001650DF">
        <w:t>By s</w:t>
      </w:r>
      <w:r w:rsidR="00DA362C" w:rsidRPr="001650DF">
        <w:t>etting fees at particular levels</w:t>
      </w:r>
      <w:r w:rsidR="00D73C45" w:rsidRPr="001650DF">
        <w:t>, the USPTO aims to:</w:t>
      </w:r>
      <w:r w:rsidR="00DA362C" w:rsidRPr="001650DF">
        <w:t xml:space="preserve">  (1) </w:t>
      </w:r>
      <w:r w:rsidR="00BD55FC" w:rsidRPr="001650DF">
        <w:t xml:space="preserve">foster an environment </w:t>
      </w:r>
      <w:r w:rsidR="00DA362C" w:rsidRPr="001650DF">
        <w:t xml:space="preserve">where examiners can provide and applicants can receive prompt, quality interim and final decisions; (2) encourage the prompt conclusion of prosecuting an application, resulting in pendency reduction and the faster dissemination of patented information; and (3) help recover costs for activities that strain the patent system.  </w:t>
      </w:r>
    </w:p>
    <w:p w14:paraId="7E0A03B1" w14:textId="77777777" w:rsidR="00DA362C" w:rsidRPr="001650DF" w:rsidRDefault="00DA362C"/>
    <w:p w14:paraId="613CA91E" w14:textId="2F5EC681" w:rsidR="00DA362C" w:rsidRPr="001650DF" w:rsidRDefault="00DA362C">
      <w:r w:rsidRPr="00B15F32">
        <w:t xml:space="preserve">The rationale for the </w:t>
      </w:r>
      <w:r w:rsidR="00936947">
        <w:t>fee</w:t>
      </w:r>
      <w:r w:rsidRPr="00B15F32">
        <w:t xml:space="preserve"> changes are </w:t>
      </w:r>
      <w:r w:rsidRPr="001650DF">
        <w:t xml:space="preserve">grouped into three major categories, discussed below:  (A) fees where large entity amounts stayed the same or did </w:t>
      </w:r>
      <w:r w:rsidRPr="001650DF">
        <w:rPr>
          <w:u w:val="single"/>
        </w:rPr>
        <w:t>not</w:t>
      </w:r>
      <w:r w:rsidRPr="001650DF">
        <w:t xml:space="preserve"> change by greater than plus or minus 10 percent or 20 dollars</w:t>
      </w:r>
      <w:r w:rsidR="00730C67">
        <w:t>;</w:t>
      </w:r>
      <w:r w:rsidRPr="001650DF">
        <w:t xml:space="preserve"> (B) fees where large entity amounts changed from the current amount by greater </w:t>
      </w:r>
      <w:r w:rsidR="00AB5555" w:rsidRPr="001650DF">
        <w:t>than plus or minus 10 percent and</w:t>
      </w:r>
      <w:r w:rsidRPr="001650DF">
        <w:t xml:space="preserve"> 20 dollars; and (C) fees </w:t>
      </w:r>
      <w:r w:rsidR="00A54DCD" w:rsidRPr="001650DF">
        <w:t>that</w:t>
      </w:r>
      <w:r w:rsidRPr="001650DF">
        <w:t xml:space="preserve"> are discontinued or replaced.  The purpose of the categorization is to identify large fee changes for the reader and provide an individual fee rationale for such changes.  The categorization is based on changes in large entity fee amounts because percentage changes for small and micro entity fees that are in place today would be the same as the percentage change for the large entity, and the dollar change would be half or one quarter of the large entity change.  </w:t>
      </w:r>
      <w:r w:rsidR="001F0CF0" w:rsidRPr="001650DF">
        <w:t xml:space="preserve">Therefore, the only time there will be a small or micro entity fee change that meets the greater than plus or minus 10 percent or 20 dollars criteria without a similar change for the large entity fee will be for those instances when the Office is introducing new small and micro entity fees where there was previously only a large entity fee. </w:t>
      </w:r>
      <w:r w:rsidR="009F108E" w:rsidRPr="001650DF">
        <w:t xml:space="preserve"> </w:t>
      </w:r>
      <w:r w:rsidR="001F0CF0" w:rsidRPr="001650DF">
        <w:t>These types of changes are discussed separately.</w:t>
      </w:r>
    </w:p>
    <w:p w14:paraId="6F30BBA3" w14:textId="77777777" w:rsidR="00DA362C" w:rsidRPr="001650DF" w:rsidRDefault="00DA362C"/>
    <w:p w14:paraId="3B9B50F4" w14:textId="0EEE6664" w:rsidR="00DA362C" w:rsidRPr="001650DF" w:rsidRDefault="00DA362C">
      <w:r w:rsidRPr="001650DF">
        <w:t xml:space="preserve">The </w:t>
      </w:r>
      <w:r w:rsidR="00A54DCD" w:rsidRPr="001B2C22">
        <w:rPr>
          <w:u w:val="single"/>
        </w:rPr>
        <w:t>Table of Patent Fees</w:t>
      </w:r>
      <w:r w:rsidRPr="002D2E8A">
        <w:t xml:space="preserve"> includes the current and </w:t>
      </w:r>
      <w:r w:rsidR="00B51A61">
        <w:t>final rule</w:t>
      </w:r>
      <w:r w:rsidRPr="002D2E8A">
        <w:t xml:space="preserve"> fees for large, small, and micro entities</w:t>
      </w:r>
      <w:r w:rsidR="00AB47C0" w:rsidRPr="001650DF">
        <w:t xml:space="preserve"> as well as unit costs for the last three fiscal years</w:t>
      </w:r>
      <w:r w:rsidRPr="00772C08">
        <w:t>.</w:t>
      </w:r>
      <w:r w:rsidR="008E6D13" w:rsidRPr="00772C08">
        <w:t xml:space="preserve"> </w:t>
      </w:r>
      <w:r w:rsidRPr="00772C08">
        <w:t xml:space="preserve"> </w:t>
      </w:r>
      <w:r w:rsidR="00F80840" w:rsidRPr="00772C08">
        <w:t>Part</w:t>
      </w:r>
      <w:r w:rsidR="00FE5E42" w:rsidRPr="00772C08">
        <w:t xml:space="preserve"> V</w:t>
      </w:r>
      <w:r w:rsidR="00772C08" w:rsidRPr="00772C08">
        <w:t>II</w:t>
      </w:r>
      <w:r w:rsidR="003F245C">
        <w:t>.</w:t>
      </w:r>
      <w:r w:rsidR="00FE5E42" w:rsidRPr="00772C08">
        <w:t xml:space="preserve"> </w:t>
      </w:r>
      <w:r w:rsidRPr="00772C08">
        <w:t>Discussion</w:t>
      </w:r>
      <w:r w:rsidRPr="001650DF">
        <w:t xml:space="preserve"> of Specific Rule contains a complete listing of fees that are set or adjusted in the </w:t>
      </w:r>
      <w:r w:rsidR="00B51A61">
        <w:t>final rule</w:t>
      </w:r>
      <w:r w:rsidRPr="001650DF">
        <w:t xml:space="preserve"> patent fee schedule.  </w:t>
      </w:r>
    </w:p>
    <w:p w14:paraId="507D7A7B" w14:textId="77777777" w:rsidR="00DA362C" w:rsidRPr="001650DF" w:rsidRDefault="00DA362C"/>
    <w:p w14:paraId="78D0925A" w14:textId="11B8634D" w:rsidR="00DA362C" w:rsidRPr="001650DF" w:rsidRDefault="000E5CBB" w:rsidP="006F5902">
      <w:pPr>
        <w:keepNext/>
        <w:ind w:left="720" w:hanging="720"/>
        <w:jc w:val="both"/>
        <w:outlineLvl w:val="1"/>
        <w:rPr>
          <w:b/>
          <w:color w:val="000000" w:themeColor="text1"/>
        </w:rPr>
      </w:pPr>
      <w:r w:rsidRPr="001650DF">
        <w:rPr>
          <w:b/>
          <w:color w:val="000000" w:themeColor="text1"/>
        </w:rPr>
        <w:t>A.</w:t>
      </w:r>
      <w:r w:rsidRPr="001650DF">
        <w:rPr>
          <w:b/>
          <w:color w:val="000000" w:themeColor="text1"/>
        </w:rPr>
        <w:tab/>
      </w:r>
      <w:r w:rsidR="00DA362C" w:rsidRPr="001650DF">
        <w:rPr>
          <w:b/>
          <w:color w:val="000000" w:themeColor="text1"/>
        </w:rPr>
        <w:t>Fees with changes less than plus or minus 10 percent or 20 dollars</w:t>
      </w:r>
    </w:p>
    <w:p w14:paraId="748B8672" w14:textId="50F4DFBF" w:rsidR="00DA362C" w:rsidRPr="002D2E8A" w:rsidRDefault="00DA362C">
      <w:pPr>
        <w:rPr>
          <w:color w:val="000000" w:themeColor="text1"/>
        </w:rPr>
      </w:pPr>
      <w:r w:rsidRPr="001650DF">
        <w:t xml:space="preserve">The Office </w:t>
      </w:r>
      <w:r w:rsidR="00936947">
        <w:t xml:space="preserve">is adjusting </w:t>
      </w:r>
      <w:r w:rsidRPr="001650DF">
        <w:t xml:space="preserve">slightly (i.e., less than plus or minus 10 percent or 20 dollars) several fees not discussed in sections B or C below.  </w:t>
      </w:r>
      <w:r w:rsidR="004F467A" w:rsidRPr="001650DF">
        <w:t xml:space="preserve">The </w:t>
      </w:r>
      <w:r w:rsidR="004F467A" w:rsidRPr="001B2C22">
        <w:rPr>
          <w:u w:val="single"/>
        </w:rPr>
        <w:t>Table of Patent Fees</w:t>
      </w:r>
      <w:r w:rsidR="004F467A" w:rsidRPr="00D72B44">
        <w:t xml:space="preserve"> </w:t>
      </w:r>
      <w:r w:rsidR="004F467A" w:rsidRPr="002D2E8A">
        <w:t>demarcates which fees meet the dollar change and percent change</w:t>
      </w:r>
      <w:r w:rsidR="00772C08">
        <w:t xml:space="preserve"> thresholds</w:t>
      </w:r>
      <w:r w:rsidR="00830CB6">
        <w:t>.</w:t>
      </w:r>
      <w:r w:rsidR="004F467A" w:rsidRPr="002D2E8A">
        <w:t xml:space="preserve"> </w:t>
      </w:r>
      <w:r w:rsidR="00772C08">
        <w:t xml:space="preserve"> </w:t>
      </w:r>
      <w:r w:rsidR="00936947">
        <w:t>F</w:t>
      </w:r>
      <w:r w:rsidRPr="001650DF">
        <w:t xml:space="preserve">ees </w:t>
      </w:r>
      <w:r w:rsidR="00597FE0" w:rsidRPr="001650DF">
        <w:t>are</w:t>
      </w:r>
      <w:r w:rsidRPr="001650DF">
        <w:t xml:space="preserve"> </w:t>
      </w:r>
      <w:r w:rsidRPr="001650DF">
        <w:rPr>
          <w:color w:val="000000" w:themeColor="text1"/>
        </w:rPr>
        <w:t xml:space="preserve">rounded to the nearest </w:t>
      </w:r>
      <w:r w:rsidR="004A78DF" w:rsidRPr="001650DF">
        <w:rPr>
          <w:color w:val="000000" w:themeColor="text1"/>
        </w:rPr>
        <w:t>five</w:t>
      </w:r>
      <w:r w:rsidRPr="001650DF">
        <w:rPr>
          <w:color w:val="000000" w:themeColor="text1"/>
        </w:rPr>
        <w:t xml:space="preserve"> dollars by applying standard arithmetic rules.</w:t>
      </w:r>
      <w:r w:rsidR="006A129C" w:rsidRPr="001650DF">
        <w:rPr>
          <w:color w:val="000000" w:themeColor="text1"/>
        </w:rPr>
        <w:t xml:space="preserve">  For fees that have small and micro entity </w:t>
      </w:r>
      <w:r w:rsidR="00597FE0" w:rsidRPr="001650DF">
        <w:rPr>
          <w:color w:val="000000" w:themeColor="text1"/>
        </w:rPr>
        <w:t>fee reductions</w:t>
      </w:r>
      <w:r w:rsidR="006A129C" w:rsidRPr="001650DF">
        <w:rPr>
          <w:color w:val="000000" w:themeColor="text1"/>
        </w:rPr>
        <w:t xml:space="preserve">, the large entity fee will be rounded to the nearest </w:t>
      </w:r>
      <w:r w:rsidR="00A54DCD" w:rsidRPr="001650DF">
        <w:rPr>
          <w:color w:val="000000" w:themeColor="text1"/>
        </w:rPr>
        <w:t>20 </w:t>
      </w:r>
      <w:r w:rsidR="006A129C" w:rsidRPr="001650DF">
        <w:rPr>
          <w:color w:val="000000" w:themeColor="text1"/>
        </w:rPr>
        <w:t>dollars by applying standard arithmetic rules.</w:t>
      </w:r>
      <w:r w:rsidRPr="001650DF">
        <w:rPr>
          <w:color w:val="000000" w:themeColor="text1"/>
        </w:rPr>
        <w:t xml:space="preserve">  The resulting fee amounts will be convenient to patent users</w:t>
      </w:r>
      <w:r w:rsidRPr="001650DF">
        <w:t xml:space="preserve"> and permit the Office to set </w:t>
      </w:r>
      <w:r w:rsidR="00A54DCD" w:rsidRPr="001650DF">
        <w:t xml:space="preserve">small and </w:t>
      </w:r>
      <w:r w:rsidRPr="001650DF">
        <w:t xml:space="preserve">micro entity fees at </w:t>
      </w:r>
      <w:r w:rsidRPr="001650DF">
        <w:rPr>
          <w:color w:val="000000" w:themeColor="text1"/>
        </w:rPr>
        <w:t>whole dollar amounts when applying the</w:t>
      </w:r>
      <w:r w:rsidR="00A54DCD" w:rsidRPr="001650DF">
        <w:rPr>
          <w:color w:val="000000" w:themeColor="text1"/>
        </w:rPr>
        <w:t xml:space="preserve"> applicable</w:t>
      </w:r>
      <w:r w:rsidRPr="001650DF">
        <w:rPr>
          <w:color w:val="000000" w:themeColor="text1"/>
        </w:rPr>
        <w:t xml:space="preserve"> fee reduction.  The slight increase in these fees helps the Office to recover higher costs of performing such services due to in</w:t>
      </w:r>
      <w:r w:rsidR="004A78DF" w:rsidRPr="001650DF">
        <w:rPr>
          <w:color w:val="000000" w:themeColor="text1"/>
        </w:rPr>
        <w:t>creased aggregate cost of doing business</w:t>
      </w:r>
      <w:r w:rsidRPr="001650DF">
        <w:rPr>
          <w:color w:val="000000" w:themeColor="text1"/>
        </w:rPr>
        <w:t>.</w:t>
      </w:r>
      <w:r w:rsidR="006A129C" w:rsidRPr="001650DF">
        <w:rPr>
          <w:color w:val="000000" w:themeColor="text1"/>
        </w:rPr>
        <w:t xml:space="preserve">  The fee adjustments </w:t>
      </w:r>
      <w:r w:rsidR="00A54DCD" w:rsidRPr="001650DF">
        <w:rPr>
          <w:color w:val="000000" w:themeColor="text1"/>
        </w:rPr>
        <w:t xml:space="preserve">in this category </w:t>
      </w:r>
      <w:r w:rsidR="006A129C" w:rsidRPr="001650DF">
        <w:rPr>
          <w:color w:val="000000" w:themeColor="text1"/>
        </w:rPr>
        <w:t xml:space="preserve">are listed in the </w:t>
      </w:r>
      <w:r w:rsidR="00A54DCD" w:rsidRPr="001B2C22">
        <w:rPr>
          <w:u w:val="single"/>
        </w:rPr>
        <w:t xml:space="preserve">Table of Patent </w:t>
      </w:r>
      <w:r w:rsidR="004F467A" w:rsidRPr="001B2C22">
        <w:rPr>
          <w:u w:val="single"/>
        </w:rPr>
        <w:t>Fees</w:t>
      </w:r>
      <w:r w:rsidR="006A129C" w:rsidRPr="002D2E8A">
        <w:rPr>
          <w:color w:val="000000" w:themeColor="text1"/>
        </w:rPr>
        <w:t>.</w:t>
      </w:r>
    </w:p>
    <w:p w14:paraId="27B1B814" w14:textId="77777777" w:rsidR="00DA362C" w:rsidRPr="002D2E8A" w:rsidRDefault="00DA362C"/>
    <w:p w14:paraId="67EFAA0F" w14:textId="49FDA820" w:rsidR="00DA362C" w:rsidRPr="002D2E8A" w:rsidRDefault="000E5CBB" w:rsidP="006F5902">
      <w:pPr>
        <w:keepNext/>
        <w:ind w:left="720" w:hanging="720"/>
        <w:jc w:val="both"/>
        <w:outlineLvl w:val="1"/>
        <w:rPr>
          <w:b/>
          <w:color w:val="000000" w:themeColor="text1"/>
        </w:rPr>
      </w:pPr>
      <w:r w:rsidRPr="002D2E8A">
        <w:rPr>
          <w:b/>
          <w:color w:val="000000" w:themeColor="text1"/>
        </w:rPr>
        <w:t>B.</w:t>
      </w:r>
      <w:r w:rsidRPr="002D2E8A">
        <w:rPr>
          <w:b/>
          <w:color w:val="000000" w:themeColor="text1"/>
        </w:rPr>
        <w:tab/>
      </w:r>
      <w:r w:rsidR="00DA362C" w:rsidRPr="002D2E8A">
        <w:rPr>
          <w:b/>
          <w:color w:val="000000" w:themeColor="text1"/>
        </w:rPr>
        <w:t xml:space="preserve">Fees with changes of greater </w:t>
      </w:r>
      <w:r w:rsidR="00AB5555" w:rsidRPr="002D2E8A">
        <w:rPr>
          <w:b/>
          <w:color w:val="000000" w:themeColor="text1"/>
        </w:rPr>
        <w:t>than plus or minus 10 percent and</w:t>
      </w:r>
      <w:r w:rsidR="00DA362C" w:rsidRPr="002D2E8A">
        <w:rPr>
          <w:b/>
          <w:color w:val="000000" w:themeColor="text1"/>
        </w:rPr>
        <w:t xml:space="preserve"> 20 dollars</w:t>
      </w:r>
    </w:p>
    <w:p w14:paraId="705BF6A2" w14:textId="689F61E6" w:rsidR="00DA362C" w:rsidRPr="001650DF" w:rsidRDefault="00DA362C" w:rsidP="002D2E8A">
      <w:r w:rsidRPr="001650DF">
        <w:t xml:space="preserve">For those fees </w:t>
      </w:r>
      <w:r w:rsidR="00936947">
        <w:t>changing</w:t>
      </w:r>
      <w:r w:rsidRPr="001650DF">
        <w:t xml:space="preserve"> by greater </w:t>
      </w:r>
      <w:r w:rsidR="00AB5555" w:rsidRPr="001650DF">
        <w:t>than plus or minus 10 percent and</w:t>
      </w:r>
      <w:r w:rsidRPr="001650DF">
        <w:t xml:space="preserve"> 20 dollars, the individual fee rationale discussion is divided into three categories</w:t>
      </w:r>
      <w:r w:rsidR="00032CDB">
        <w:t>,</w:t>
      </w:r>
      <w:r w:rsidRPr="001650DF">
        <w:t xml:space="preserve"> including</w:t>
      </w:r>
      <w:r w:rsidR="00032CDB">
        <w:t xml:space="preserve">: </w:t>
      </w:r>
      <w:r w:rsidRPr="001650DF">
        <w:t xml:space="preserve"> (1) new and significant fees; (2) patent enrollment fees; and (3) fees adjusted and amended to include discounts for </w:t>
      </w:r>
      <w:r w:rsidR="007D0625" w:rsidRPr="001650DF">
        <w:t xml:space="preserve">small and </w:t>
      </w:r>
      <w:r w:rsidRPr="001650DF">
        <w:t>micro entities.</w:t>
      </w:r>
      <w:r w:rsidR="00C8178E">
        <w:t xml:space="preserve">  </w:t>
      </w:r>
      <w:r w:rsidR="002D7B6F">
        <w:t xml:space="preserve">Note: </w:t>
      </w:r>
      <w:r w:rsidR="00546764">
        <w:t xml:space="preserve"> </w:t>
      </w:r>
      <w:r w:rsidR="002D7B6F">
        <w:t>Three fees</w:t>
      </w:r>
      <w:r w:rsidR="00AD38A7">
        <w:t xml:space="preserve"> in</w:t>
      </w:r>
      <w:r w:rsidR="002D7B6F">
        <w:t xml:space="preserve"> this section have fee changes less than 10</w:t>
      </w:r>
      <w:r w:rsidR="00AD38A7">
        <w:t xml:space="preserve"> percent </w:t>
      </w:r>
      <w:r w:rsidR="002D7B6F">
        <w:t>but are included here because they met this criteria in either the NPRM (</w:t>
      </w:r>
      <w:r w:rsidR="00A867A4">
        <w:t>i.</w:t>
      </w:r>
      <w:r w:rsidR="00AD38A7">
        <w:t xml:space="preserve">e., </w:t>
      </w:r>
      <w:r w:rsidR="002D7B6F">
        <w:t xml:space="preserve">Plant Issue and </w:t>
      </w:r>
      <w:r w:rsidR="002D7B6F" w:rsidRPr="006F1C12">
        <w:rPr>
          <w:u w:val="single"/>
        </w:rPr>
        <w:t>Inter Partes</w:t>
      </w:r>
      <w:r w:rsidR="002D7B6F" w:rsidRPr="002D2E8A">
        <w:t xml:space="preserve"> Review Post-Institution Fee</w:t>
      </w:r>
      <w:r w:rsidR="002D7B6F">
        <w:t xml:space="preserve"> – </w:t>
      </w:r>
      <w:r w:rsidR="002D7B6F" w:rsidRPr="002D2E8A">
        <w:t>Up to 15 Claims</w:t>
      </w:r>
      <w:r w:rsidR="00D178DD">
        <w:t>)</w:t>
      </w:r>
      <w:r w:rsidR="002D7B6F">
        <w:t xml:space="preserve"> or preliminary proposed </w:t>
      </w:r>
      <w:r w:rsidR="00AD38A7">
        <w:t xml:space="preserve">fees </w:t>
      </w:r>
      <w:r w:rsidR="00D178DD">
        <w:t>(</w:t>
      </w:r>
      <w:r w:rsidR="00A867A4">
        <w:t>i.</w:t>
      </w:r>
      <w:r w:rsidR="00AD38A7">
        <w:t xml:space="preserve">e., </w:t>
      </w:r>
      <w:r w:rsidR="00D178DD" w:rsidRPr="001650DF">
        <w:t>Request for Continued Examination (RCE)</w:t>
      </w:r>
      <w:r w:rsidR="00D178DD">
        <w:t xml:space="preserve"> – 1st Request).</w:t>
      </w:r>
    </w:p>
    <w:p w14:paraId="1311A85B" w14:textId="77777777" w:rsidR="00DA362C" w:rsidRPr="001650DF" w:rsidRDefault="00DA362C" w:rsidP="001650DF"/>
    <w:p w14:paraId="27745625" w14:textId="1F3B82F6" w:rsidR="00DA362C" w:rsidRPr="001650DF" w:rsidRDefault="00DA362C">
      <w:pPr>
        <w:rPr>
          <w:color w:val="000000" w:themeColor="text1"/>
        </w:rPr>
      </w:pPr>
      <w:r w:rsidRPr="001650DF">
        <w:t>New and significant fees are further divided into subcategories according to the function of the fees</w:t>
      </w:r>
      <w:r w:rsidR="00A54DCD" w:rsidRPr="001650DF">
        <w:t>,</w:t>
      </w:r>
      <w:r w:rsidRPr="001650DF">
        <w:t xml:space="preserve"> including:</w:t>
      </w:r>
      <w:r w:rsidR="004C081E">
        <w:t xml:space="preserve"> </w:t>
      </w:r>
      <w:r w:rsidRPr="001650DF">
        <w:t xml:space="preserve"> (a) </w:t>
      </w:r>
      <w:r w:rsidR="001A46DE" w:rsidRPr="001650DF">
        <w:t>m</w:t>
      </w:r>
      <w:r w:rsidR="00984A23" w:rsidRPr="001650DF">
        <w:t>ega-</w:t>
      </w:r>
      <w:r w:rsidRPr="001650DF">
        <w:t>sequence</w:t>
      </w:r>
      <w:r w:rsidR="00984A23" w:rsidRPr="001650DF">
        <w:t xml:space="preserve"> listing</w:t>
      </w:r>
      <w:r w:rsidR="001A46DE" w:rsidRPr="001650DF">
        <w:t xml:space="preserve"> </w:t>
      </w:r>
      <w:r w:rsidRPr="001650DF">
        <w:t>filing; (b) design and plant search, exam</w:t>
      </w:r>
      <w:r w:rsidR="007C1596" w:rsidRPr="001650DF">
        <w:t>ination</w:t>
      </w:r>
      <w:r w:rsidR="00032CDB">
        <w:t>,</w:t>
      </w:r>
      <w:r w:rsidRPr="001650DF">
        <w:t xml:space="preserve"> and issue; (c) request for continued examination (RCE); (d) </w:t>
      </w:r>
      <w:r w:rsidR="00EF647A" w:rsidRPr="001650DF">
        <w:t>info</w:t>
      </w:r>
      <w:r w:rsidR="002A002A" w:rsidRPr="001650DF">
        <w:t>r</w:t>
      </w:r>
      <w:r w:rsidR="00EF647A" w:rsidRPr="001650DF">
        <w:t xml:space="preserve">mation </w:t>
      </w:r>
      <w:r w:rsidRPr="001650DF">
        <w:t xml:space="preserve">disclosure statements; (e) </w:t>
      </w:r>
      <w:r w:rsidR="00625191" w:rsidRPr="001650DF">
        <w:t>certificate of correction</w:t>
      </w:r>
      <w:r w:rsidRPr="001650DF">
        <w:t xml:space="preserve">; (f) </w:t>
      </w:r>
      <w:r w:rsidR="00625191" w:rsidRPr="001650DF">
        <w:t xml:space="preserve">request for </w:t>
      </w:r>
      <w:r w:rsidR="00625191" w:rsidRPr="001B2C22">
        <w:rPr>
          <w:u w:val="single"/>
        </w:rPr>
        <w:t>ex parte</w:t>
      </w:r>
      <w:r w:rsidR="00625191" w:rsidRPr="002D2E8A">
        <w:t xml:space="preserve"> reexamination</w:t>
      </w:r>
      <w:r w:rsidR="004C081E">
        <w:t>;</w:t>
      </w:r>
      <w:r w:rsidR="00625191" w:rsidRPr="002D2E8A">
        <w:t xml:space="preserve"> (g) </w:t>
      </w:r>
      <w:r w:rsidRPr="001650DF">
        <w:t>appeals; (</w:t>
      </w:r>
      <w:r w:rsidR="00625191" w:rsidRPr="001650DF">
        <w:t>h</w:t>
      </w:r>
      <w:r w:rsidR="003E4887" w:rsidRPr="001650DF">
        <w:t xml:space="preserve">) AIA </w:t>
      </w:r>
      <w:r w:rsidR="00223D1D">
        <w:t>t</w:t>
      </w:r>
      <w:r w:rsidR="003E4887" w:rsidRPr="001650DF">
        <w:t>rials;</w:t>
      </w:r>
      <w:r w:rsidRPr="001650DF">
        <w:t xml:space="preserve"> (</w:t>
      </w:r>
      <w:r w:rsidR="00625191" w:rsidRPr="001650DF">
        <w:t>i</w:t>
      </w:r>
      <w:r w:rsidRPr="001650DF">
        <w:t>) PCT- International Stage</w:t>
      </w:r>
      <w:r w:rsidR="003E4887" w:rsidRPr="001650DF">
        <w:t>; and (j) reissue patent maintenance rule</w:t>
      </w:r>
      <w:r w:rsidRPr="001650DF">
        <w:t xml:space="preserve">. </w:t>
      </w:r>
      <w:r w:rsidRPr="001650DF">
        <w:rPr>
          <w:color w:val="000000" w:themeColor="text1"/>
        </w:rPr>
        <w:t xml:space="preserve"> </w:t>
      </w:r>
    </w:p>
    <w:p w14:paraId="35198DED" w14:textId="77777777" w:rsidR="00DA362C" w:rsidRPr="001650DF" w:rsidRDefault="00DA362C"/>
    <w:p w14:paraId="6AD60590" w14:textId="65ABDA65" w:rsidR="00DA362C" w:rsidRPr="001650DF" w:rsidRDefault="00DA362C">
      <w:r w:rsidRPr="001650DF">
        <w:t>As discussed above, for purposes of comparing amounts in the individual fee rational</w:t>
      </w:r>
      <w:r w:rsidR="00032CDB">
        <w:t>e</w:t>
      </w:r>
      <w:r w:rsidRPr="001650DF">
        <w:t xml:space="preserve"> discussion, the Office has included the current f</w:t>
      </w:r>
      <w:r w:rsidR="004A78DF" w:rsidRPr="001650DF">
        <w:t>ees as the baseline</w:t>
      </w:r>
      <w:r w:rsidRPr="001650DF">
        <w:t xml:space="preserve"> </w:t>
      </w:r>
      <w:r w:rsidR="00A54DCD" w:rsidRPr="001650DF">
        <w:t>to calculate</w:t>
      </w:r>
      <w:r w:rsidRPr="001650DF">
        <w:t xml:space="preserve"> the dollar change and percent change </w:t>
      </w:r>
      <w:r w:rsidR="00A54DCD" w:rsidRPr="001650DF">
        <w:t xml:space="preserve">for </w:t>
      </w:r>
      <w:r w:rsidR="00AB130A">
        <w:t>new</w:t>
      </w:r>
      <w:r w:rsidRPr="001650DF">
        <w:t xml:space="preserve"> fees. </w:t>
      </w:r>
    </w:p>
    <w:p w14:paraId="5119F547" w14:textId="315DA0EF" w:rsidR="00DA362C" w:rsidRPr="001650DF" w:rsidRDefault="00DA362C" w:rsidP="001B2C22">
      <w:pPr>
        <w:keepNext/>
        <w:rPr>
          <w:b/>
        </w:rPr>
      </w:pPr>
    </w:p>
    <w:p w14:paraId="6BE38F7D" w14:textId="6124A3AD" w:rsidR="00DA362C" w:rsidRPr="001650DF" w:rsidRDefault="000E5CBB" w:rsidP="006F5902">
      <w:pPr>
        <w:ind w:left="720" w:hanging="360"/>
        <w:rPr>
          <w:b/>
        </w:rPr>
      </w:pPr>
      <w:r w:rsidRPr="001650DF">
        <w:t>(1)</w:t>
      </w:r>
      <w:r w:rsidRPr="001650DF">
        <w:tab/>
      </w:r>
      <w:r w:rsidR="00DA362C" w:rsidRPr="001650DF">
        <w:t>New and Significant fees</w:t>
      </w:r>
      <w:r w:rsidR="00DA362C" w:rsidRPr="001650DF" w:rsidDel="003C7330">
        <w:rPr>
          <w:b/>
        </w:rPr>
        <w:t xml:space="preserve"> </w:t>
      </w:r>
    </w:p>
    <w:p w14:paraId="1404A16E" w14:textId="7ECDA2AD" w:rsidR="00DA362C" w:rsidRPr="001650DF" w:rsidRDefault="00DA362C" w:rsidP="002D2E8A">
      <w:pPr>
        <w:rPr>
          <w:color w:val="000000" w:themeColor="text1"/>
        </w:rPr>
      </w:pPr>
      <w:r w:rsidRPr="001650DF">
        <w:t xml:space="preserve">The following fees fall under the category of new and significant. </w:t>
      </w:r>
      <w:r w:rsidR="009F108E" w:rsidRPr="001650DF">
        <w:t xml:space="preserve"> </w:t>
      </w:r>
      <w:r w:rsidRPr="001650DF">
        <w:t xml:space="preserve">A discussion of the rationale for each fee follows. </w:t>
      </w:r>
    </w:p>
    <w:p w14:paraId="704B818D" w14:textId="32E7CD88" w:rsidR="00522709" w:rsidRDefault="00522709">
      <w:pPr>
        <w:autoSpaceDE/>
        <w:autoSpaceDN/>
        <w:adjustRightInd/>
        <w:spacing w:line="240" w:lineRule="auto"/>
      </w:pPr>
    </w:p>
    <w:p w14:paraId="42C2BEC2" w14:textId="77777777" w:rsidR="00D22510" w:rsidRDefault="00D22510">
      <w:pPr>
        <w:autoSpaceDE/>
        <w:autoSpaceDN/>
        <w:adjustRightInd/>
        <w:spacing w:line="240" w:lineRule="auto"/>
      </w:pPr>
      <w:r>
        <w:br w:type="page"/>
      </w:r>
    </w:p>
    <w:p w14:paraId="0A28A243" w14:textId="4106F3C6" w:rsidR="00DA362C" w:rsidRPr="001650DF" w:rsidRDefault="000E5CBB" w:rsidP="006F5902">
      <w:pPr>
        <w:ind w:left="1080" w:hanging="360"/>
        <w:rPr>
          <w:u w:val="single"/>
        </w:rPr>
      </w:pPr>
      <w:r w:rsidRPr="001650DF">
        <w:t>a)</w:t>
      </w:r>
      <w:r w:rsidRPr="001650DF">
        <w:tab/>
      </w:r>
      <w:r w:rsidR="00984A23" w:rsidRPr="001650DF">
        <w:rPr>
          <w:u w:val="single"/>
        </w:rPr>
        <w:t>Mega-</w:t>
      </w:r>
      <w:r w:rsidR="00DA362C" w:rsidRPr="001650DF">
        <w:rPr>
          <w:u w:val="single"/>
        </w:rPr>
        <w:t xml:space="preserve">sequence </w:t>
      </w:r>
      <w:r w:rsidR="001A46DE" w:rsidRPr="001650DF">
        <w:rPr>
          <w:u w:val="single"/>
        </w:rPr>
        <w:t>listing</w:t>
      </w:r>
      <w:r w:rsidR="00DA362C" w:rsidRPr="001650DF">
        <w:rPr>
          <w:u w:val="single"/>
        </w:rPr>
        <w:t xml:space="preserve"> filing</w:t>
      </w:r>
    </w:p>
    <w:p w14:paraId="53E592DF" w14:textId="457B998F" w:rsidR="00DA362C" w:rsidRPr="001650DF" w:rsidRDefault="00DA362C" w:rsidP="002D2E8A">
      <w:pPr>
        <w:pStyle w:val="TableTitles"/>
      </w:pPr>
      <w:r w:rsidRPr="001650DF">
        <w:t xml:space="preserve">Table </w:t>
      </w:r>
      <w:r w:rsidR="004E6713" w:rsidRPr="001650DF">
        <w:t>4</w:t>
      </w:r>
      <w:r w:rsidRPr="001650DF">
        <w:t>:</w:t>
      </w:r>
      <w:r w:rsidR="00546764">
        <w:t xml:space="preserve"> </w:t>
      </w:r>
      <w:r w:rsidRPr="001650DF">
        <w:t xml:space="preserve"> </w:t>
      </w:r>
      <w:r w:rsidR="00127A02" w:rsidRPr="001650DF">
        <w:t>Mega-Sequence Listing Filing</w:t>
      </w:r>
      <w:r w:rsidRPr="001650DF">
        <w:t xml:space="preserve"> – Fee Changes</w:t>
      </w:r>
      <w:r w:rsidR="00B81A67" w:rsidRPr="001650DF">
        <w:t xml:space="preserve"> and Unit Cost</w:t>
      </w:r>
    </w:p>
    <w:p w14:paraId="392D2FD0" w14:textId="77777777" w:rsidR="00EC6922" w:rsidRPr="001650DF" w:rsidRDefault="00EC6922" w:rsidP="001650DF">
      <w:pPr>
        <w:pStyle w:val="TableTitles"/>
        <w:jc w:val="left"/>
      </w:pPr>
    </w:p>
    <w:tbl>
      <w:tblPr>
        <w:tblW w:w="9347" w:type="dxa"/>
        <w:tblInd w:w="93" w:type="dxa"/>
        <w:tblLayout w:type="fixed"/>
        <w:tblLook w:val="04A0" w:firstRow="1" w:lastRow="0" w:firstColumn="1" w:lastColumn="0" w:noHBand="0" w:noVBand="1"/>
      </w:tblPr>
      <w:tblGrid>
        <w:gridCol w:w="2116"/>
        <w:gridCol w:w="1269"/>
        <w:gridCol w:w="1552"/>
        <w:gridCol w:w="1620"/>
        <w:gridCol w:w="1440"/>
        <w:gridCol w:w="1350"/>
      </w:tblGrid>
      <w:tr w:rsidR="00A953A5" w:rsidRPr="001650DF" w14:paraId="18D70156" w14:textId="69580EF6" w:rsidTr="00C86B4D">
        <w:trPr>
          <w:trHeight w:val="544"/>
        </w:trPr>
        <w:tc>
          <w:tcPr>
            <w:tcW w:w="2116"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9404723" w14:textId="77777777" w:rsidR="00A953A5" w:rsidRPr="001650DF" w:rsidRDefault="00A953A5" w:rsidP="001B2C22">
            <w:pPr>
              <w:spacing w:line="240" w:lineRule="auto"/>
              <w:jc w:val="center"/>
              <w:rPr>
                <w:b/>
                <w:bCs/>
              </w:rPr>
            </w:pPr>
            <w:r w:rsidRPr="001650DF">
              <w:rPr>
                <w:b/>
                <w:bCs/>
              </w:rPr>
              <w:t>Fee Description</w:t>
            </w:r>
          </w:p>
        </w:tc>
        <w:tc>
          <w:tcPr>
            <w:tcW w:w="1269" w:type="dxa"/>
            <w:tcBorders>
              <w:top w:val="single" w:sz="12" w:space="0" w:color="auto"/>
              <w:left w:val="single" w:sz="12" w:space="0" w:color="auto"/>
              <w:bottom w:val="nil"/>
              <w:right w:val="single" w:sz="12" w:space="0" w:color="auto"/>
            </w:tcBorders>
            <w:shd w:val="clear" w:color="auto" w:fill="auto"/>
            <w:vAlign w:val="center"/>
            <w:hideMark/>
          </w:tcPr>
          <w:p w14:paraId="21F5C031" w14:textId="77777777" w:rsidR="00A953A5" w:rsidRPr="001650DF" w:rsidRDefault="00A953A5" w:rsidP="001B2C22">
            <w:pPr>
              <w:spacing w:line="240" w:lineRule="auto"/>
              <w:jc w:val="center"/>
              <w:rPr>
                <w:b/>
                <w:bCs/>
              </w:rPr>
            </w:pPr>
            <w:r w:rsidRPr="001650DF">
              <w:rPr>
                <w:b/>
                <w:bCs/>
              </w:rPr>
              <w:t>Current Fees</w:t>
            </w:r>
          </w:p>
        </w:tc>
        <w:tc>
          <w:tcPr>
            <w:tcW w:w="1552" w:type="dxa"/>
            <w:tcBorders>
              <w:top w:val="single" w:sz="12" w:space="0" w:color="auto"/>
              <w:left w:val="single" w:sz="12" w:space="0" w:color="auto"/>
              <w:bottom w:val="nil"/>
              <w:right w:val="single" w:sz="12" w:space="0" w:color="auto"/>
            </w:tcBorders>
            <w:shd w:val="clear" w:color="auto" w:fill="auto"/>
            <w:vAlign w:val="center"/>
            <w:hideMark/>
          </w:tcPr>
          <w:p w14:paraId="6E1F5D63" w14:textId="5687EC98" w:rsidR="00A953A5" w:rsidRDefault="00A953A5" w:rsidP="00AB130A">
            <w:pPr>
              <w:spacing w:line="240" w:lineRule="auto"/>
              <w:jc w:val="center"/>
              <w:rPr>
                <w:b/>
                <w:bCs/>
              </w:rPr>
            </w:pPr>
            <w:r>
              <w:rPr>
                <w:b/>
                <w:bCs/>
              </w:rPr>
              <w:t>Final Rule</w:t>
            </w:r>
          </w:p>
          <w:p w14:paraId="6BDACD4C" w14:textId="444EA277" w:rsidR="00A953A5" w:rsidRPr="001650DF" w:rsidRDefault="00A953A5" w:rsidP="00AB130A">
            <w:pPr>
              <w:spacing w:line="240" w:lineRule="auto"/>
              <w:jc w:val="center"/>
              <w:rPr>
                <w:b/>
                <w:bCs/>
              </w:rPr>
            </w:pPr>
            <w:r w:rsidRPr="001650DF">
              <w:rPr>
                <w:b/>
                <w:bCs/>
              </w:rPr>
              <w:t>Fees</w:t>
            </w:r>
          </w:p>
        </w:tc>
        <w:tc>
          <w:tcPr>
            <w:tcW w:w="1620" w:type="dxa"/>
            <w:tcBorders>
              <w:top w:val="single" w:sz="12" w:space="0" w:color="auto"/>
              <w:left w:val="single" w:sz="12" w:space="0" w:color="auto"/>
              <w:bottom w:val="nil"/>
              <w:right w:val="single" w:sz="12" w:space="0" w:color="auto"/>
            </w:tcBorders>
            <w:shd w:val="clear" w:color="auto" w:fill="auto"/>
            <w:vAlign w:val="center"/>
            <w:hideMark/>
          </w:tcPr>
          <w:p w14:paraId="4402D0F9" w14:textId="77777777" w:rsidR="00A953A5" w:rsidRPr="001650DF" w:rsidRDefault="00A953A5" w:rsidP="001B2C22">
            <w:pPr>
              <w:spacing w:line="240" w:lineRule="auto"/>
              <w:jc w:val="center"/>
              <w:rPr>
                <w:b/>
                <w:bCs/>
              </w:rPr>
            </w:pPr>
            <w:r w:rsidRPr="001650DF">
              <w:rPr>
                <w:b/>
                <w:bCs/>
              </w:rPr>
              <w:t>Dollar Change</w:t>
            </w:r>
          </w:p>
        </w:tc>
        <w:tc>
          <w:tcPr>
            <w:tcW w:w="1440" w:type="dxa"/>
            <w:tcBorders>
              <w:top w:val="single" w:sz="12" w:space="0" w:color="auto"/>
              <w:left w:val="single" w:sz="12" w:space="0" w:color="auto"/>
              <w:right w:val="single" w:sz="12" w:space="0" w:color="auto"/>
            </w:tcBorders>
            <w:shd w:val="clear" w:color="auto" w:fill="auto"/>
            <w:vAlign w:val="center"/>
            <w:hideMark/>
          </w:tcPr>
          <w:p w14:paraId="3B17BDBE" w14:textId="77777777" w:rsidR="00A953A5" w:rsidRPr="001650DF" w:rsidRDefault="00A953A5" w:rsidP="001B2C22">
            <w:pPr>
              <w:spacing w:line="240" w:lineRule="auto"/>
              <w:jc w:val="center"/>
              <w:rPr>
                <w:b/>
                <w:bCs/>
              </w:rPr>
            </w:pPr>
            <w:r w:rsidRPr="001650DF">
              <w:rPr>
                <w:b/>
                <w:bCs/>
              </w:rPr>
              <w:t>Percent Change</w:t>
            </w:r>
          </w:p>
        </w:tc>
        <w:tc>
          <w:tcPr>
            <w:tcW w:w="1350" w:type="dxa"/>
            <w:vMerge w:val="restart"/>
            <w:tcBorders>
              <w:top w:val="single" w:sz="12" w:space="0" w:color="auto"/>
              <w:left w:val="single" w:sz="12" w:space="0" w:color="auto"/>
              <w:right w:val="single" w:sz="12" w:space="0" w:color="auto"/>
            </w:tcBorders>
          </w:tcPr>
          <w:p w14:paraId="7242EE79" w14:textId="033798E2" w:rsidR="00A953A5" w:rsidRPr="001650DF" w:rsidRDefault="00A953A5" w:rsidP="001B2C22">
            <w:pPr>
              <w:spacing w:line="240" w:lineRule="auto"/>
              <w:jc w:val="center"/>
              <w:rPr>
                <w:b/>
                <w:bCs/>
              </w:rPr>
            </w:pPr>
            <w:r w:rsidRPr="001650DF">
              <w:rPr>
                <w:b/>
                <w:bCs/>
              </w:rPr>
              <w:t>FY 2015 Unit Cost</w:t>
            </w:r>
          </w:p>
        </w:tc>
      </w:tr>
      <w:tr w:rsidR="00A953A5" w:rsidRPr="001650DF" w14:paraId="5430FC2D" w14:textId="0CC38282" w:rsidTr="00C86B4D">
        <w:trPr>
          <w:trHeight w:val="283"/>
        </w:trPr>
        <w:tc>
          <w:tcPr>
            <w:tcW w:w="2116" w:type="dxa"/>
            <w:vMerge/>
            <w:tcBorders>
              <w:top w:val="single" w:sz="8" w:space="0" w:color="auto"/>
              <w:left w:val="single" w:sz="12" w:space="0" w:color="auto"/>
              <w:bottom w:val="single" w:sz="8" w:space="0" w:color="000000"/>
              <w:right w:val="single" w:sz="12" w:space="0" w:color="auto"/>
            </w:tcBorders>
            <w:vAlign w:val="center"/>
            <w:hideMark/>
          </w:tcPr>
          <w:p w14:paraId="0B5AF585" w14:textId="77777777" w:rsidR="00A953A5" w:rsidRPr="001650DF" w:rsidRDefault="00A953A5" w:rsidP="001B2C22">
            <w:pPr>
              <w:spacing w:line="240" w:lineRule="auto"/>
              <w:rPr>
                <w:b/>
                <w:bCs/>
              </w:rPr>
            </w:pPr>
          </w:p>
        </w:tc>
        <w:tc>
          <w:tcPr>
            <w:tcW w:w="1269" w:type="dxa"/>
            <w:tcBorders>
              <w:top w:val="nil"/>
              <w:left w:val="single" w:sz="12" w:space="0" w:color="auto"/>
              <w:bottom w:val="nil"/>
              <w:right w:val="single" w:sz="12" w:space="0" w:color="auto"/>
            </w:tcBorders>
            <w:shd w:val="clear" w:color="auto" w:fill="auto"/>
            <w:vAlign w:val="center"/>
            <w:hideMark/>
          </w:tcPr>
          <w:p w14:paraId="3B89A86A" w14:textId="77777777" w:rsidR="00A953A5" w:rsidRPr="001650DF" w:rsidRDefault="00A953A5" w:rsidP="001B2C22">
            <w:pPr>
              <w:spacing w:line="240" w:lineRule="auto"/>
              <w:jc w:val="center"/>
              <w:rPr>
                <w:b/>
                <w:bCs/>
              </w:rPr>
            </w:pPr>
            <w:r w:rsidRPr="001650DF">
              <w:rPr>
                <w:b/>
                <w:bCs/>
              </w:rPr>
              <w:t> </w:t>
            </w:r>
          </w:p>
        </w:tc>
        <w:tc>
          <w:tcPr>
            <w:tcW w:w="1552" w:type="dxa"/>
            <w:tcBorders>
              <w:top w:val="nil"/>
              <w:left w:val="single" w:sz="12" w:space="0" w:color="auto"/>
              <w:bottom w:val="nil"/>
              <w:right w:val="single" w:sz="12" w:space="0" w:color="auto"/>
            </w:tcBorders>
            <w:shd w:val="clear" w:color="auto" w:fill="auto"/>
            <w:vAlign w:val="center"/>
            <w:hideMark/>
          </w:tcPr>
          <w:p w14:paraId="2B0EADB8" w14:textId="77777777" w:rsidR="00A953A5" w:rsidRPr="001650DF" w:rsidRDefault="00A953A5" w:rsidP="001B2C22">
            <w:pPr>
              <w:spacing w:line="240" w:lineRule="auto"/>
              <w:jc w:val="center"/>
              <w:rPr>
                <w:b/>
                <w:bCs/>
              </w:rPr>
            </w:pPr>
            <w:r w:rsidRPr="001650DF">
              <w:rPr>
                <w:b/>
                <w:bCs/>
              </w:rPr>
              <w:t> </w:t>
            </w:r>
          </w:p>
        </w:tc>
        <w:tc>
          <w:tcPr>
            <w:tcW w:w="1620" w:type="dxa"/>
            <w:tcBorders>
              <w:top w:val="nil"/>
              <w:left w:val="single" w:sz="12" w:space="0" w:color="auto"/>
              <w:bottom w:val="nil"/>
              <w:right w:val="single" w:sz="12" w:space="0" w:color="auto"/>
            </w:tcBorders>
            <w:shd w:val="clear" w:color="auto" w:fill="auto"/>
            <w:vAlign w:val="center"/>
            <w:hideMark/>
          </w:tcPr>
          <w:p w14:paraId="6D2B430F" w14:textId="77777777" w:rsidR="00A953A5" w:rsidRPr="001650DF" w:rsidRDefault="00A953A5" w:rsidP="001B2C22">
            <w:pPr>
              <w:spacing w:line="240" w:lineRule="auto"/>
              <w:jc w:val="center"/>
            </w:pPr>
            <w:r w:rsidRPr="001650DF">
              <w:t> </w:t>
            </w:r>
          </w:p>
        </w:tc>
        <w:tc>
          <w:tcPr>
            <w:tcW w:w="1440" w:type="dxa"/>
            <w:tcBorders>
              <w:top w:val="nil"/>
              <w:left w:val="single" w:sz="12" w:space="0" w:color="auto"/>
              <w:bottom w:val="nil"/>
              <w:right w:val="single" w:sz="12" w:space="0" w:color="auto"/>
            </w:tcBorders>
            <w:shd w:val="clear" w:color="auto" w:fill="auto"/>
            <w:vAlign w:val="center"/>
            <w:hideMark/>
          </w:tcPr>
          <w:p w14:paraId="2FB880C6" w14:textId="1DE38463" w:rsidR="00A953A5" w:rsidRPr="001650DF" w:rsidRDefault="00A953A5" w:rsidP="001B2C22">
            <w:pPr>
              <w:spacing w:line="240" w:lineRule="auto"/>
              <w:jc w:val="center"/>
            </w:pPr>
          </w:p>
        </w:tc>
        <w:tc>
          <w:tcPr>
            <w:tcW w:w="1350" w:type="dxa"/>
            <w:vMerge/>
            <w:tcBorders>
              <w:left w:val="single" w:sz="12" w:space="0" w:color="auto"/>
              <w:right w:val="single" w:sz="12" w:space="0" w:color="auto"/>
            </w:tcBorders>
          </w:tcPr>
          <w:p w14:paraId="43727417" w14:textId="77777777" w:rsidR="00A953A5" w:rsidRPr="001650DF" w:rsidRDefault="00A953A5" w:rsidP="001B2C22">
            <w:pPr>
              <w:spacing w:line="240" w:lineRule="auto"/>
              <w:jc w:val="center"/>
            </w:pPr>
          </w:p>
        </w:tc>
      </w:tr>
      <w:tr w:rsidR="00A953A5" w:rsidRPr="001650DF" w14:paraId="2D91E4EB" w14:textId="18DC7F68" w:rsidTr="00C86B4D">
        <w:trPr>
          <w:trHeight w:val="283"/>
        </w:trPr>
        <w:tc>
          <w:tcPr>
            <w:tcW w:w="2116" w:type="dxa"/>
            <w:vMerge/>
            <w:tcBorders>
              <w:top w:val="single" w:sz="8" w:space="0" w:color="auto"/>
              <w:left w:val="single" w:sz="12" w:space="0" w:color="auto"/>
              <w:bottom w:val="single" w:sz="8" w:space="0" w:color="000000"/>
              <w:right w:val="single" w:sz="12" w:space="0" w:color="auto"/>
            </w:tcBorders>
            <w:vAlign w:val="center"/>
            <w:hideMark/>
          </w:tcPr>
          <w:p w14:paraId="764738CA" w14:textId="77777777" w:rsidR="00A953A5" w:rsidRPr="001650DF" w:rsidRDefault="00A953A5" w:rsidP="001B2C22">
            <w:pPr>
              <w:spacing w:line="240" w:lineRule="auto"/>
              <w:rPr>
                <w:b/>
                <w:bCs/>
              </w:rPr>
            </w:pPr>
          </w:p>
        </w:tc>
        <w:tc>
          <w:tcPr>
            <w:tcW w:w="1269" w:type="dxa"/>
            <w:tcBorders>
              <w:top w:val="nil"/>
              <w:left w:val="single" w:sz="12" w:space="0" w:color="auto"/>
              <w:bottom w:val="nil"/>
              <w:right w:val="single" w:sz="12" w:space="0" w:color="auto"/>
            </w:tcBorders>
            <w:shd w:val="clear" w:color="auto" w:fill="auto"/>
            <w:vAlign w:val="center"/>
            <w:hideMark/>
          </w:tcPr>
          <w:p w14:paraId="255A938C" w14:textId="77777777" w:rsidR="00A953A5" w:rsidRPr="001650DF" w:rsidRDefault="00A953A5" w:rsidP="001B2C22">
            <w:pPr>
              <w:spacing w:line="240" w:lineRule="auto"/>
              <w:jc w:val="center"/>
              <w:rPr>
                <w:b/>
                <w:bCs/>
              </w:rPr>
            </w:pPr>
            <w:r w:rsidRPr="001650DF">
              <w:rPr>
                <w:b/>
                <w:bCs/>
              </w:rPr>
              <w:t>Large</w:t>
            </w:r>
          </w:p>
        </w:tc>
        <w:tc>
          <w:tcPr>
            <w:tcW w:w="1552" w:type="dxa"/>
            <w:tcBorders>
              <w:top w:val="nil"/>
              <w:left w:val="single" w:sz="12" w:space="0" w:color="auto"/>
              <w:bottom w:val="nil"/>
              <w:right w:val="single" w:sz="12" w:space="0" w:color="auto"/>
            </w:tcBorders>
            <w:shd w:val="clear" w:color="auto" w:fill="auto"/>
            <w:vAlign w:val="center"/>
            <w:hideMark/>
          </w:tcPr>
          <w:p w14:paraId="1EDB2692" w14:textId="77777777" w:rsidR="00A953A5" w:rsidRPr="001650DF" w:rsidRDefault="00A953A5" w:rsidP="001B2C22">
            <w:pPr>
              <w:spacing w:line="240" w:lineRule="auto"/>
              <w:jc w:val="center"/>
              <w:rPr>
                <w:b/>
                <w:bCs/>
              </w:rPr>
            </w:pPr>
            <w:r w:rsidRPr="001650DF">
              <w:rPr>
                <w:b/>
                <w:bCs/>
              </w:rPr>
              <w:t>Large</w:t>
            </w:r>
          </w:p>
        </w:tc>
        <w:tc>
          <w:tcPr>
            <w:tcW w:w="1620" w:type="dxa"/>
            <w:tcBorders>
              <w:top w:val="nil"/>
              <w:left w:val="single" w:sz="12" w:space="0" w:color="auto"/>
              <w:right w:val="single" w:sz="12" w:space="0" w:color="auto"/>
            </w:tcBorders>
            <w:shd w:val="clear" w:color="auto" w:fill="auto"/>
            <w:vAlign w:val="center"/>
            <w:hideMark/>
          </w:tcPr>
          <w:p w14:paraId="5863782B" w14:textId="77777777" w:rsidR="00A953A5" w:rsidRPr="001650DF" w:rsidRDefault="00A953A5" w:rsidP="001B2C22">
            <w:pPr>
              <w:spacing w:line="240" w:lineRule="auto"/>
              <w:jc w:val="center"/>
              <w:rPr>
                <w:b/>
                <w:bCs/>
              </w:rPr>
            </w:pPr>
            <w:r w:rsidRPr="001650DF">
              <w:rPr>
                <w:b/>
                <w:bCs/>
              </w:rPr>
              <w:t>Large</w:t>
            </w:r>
          </w:p>
        </w:tc>
        <w:tc>
          <w:tcPr>
            <w:tcW w:w="1440" w:type="dxa"/>
            <w:tcBorders>
              <w:top w:val="nil"/>
              <w:left w:val="single" w:sz="12" w:space="0" w:color="auto"/>
              <w:right w:val="single" w:sz="12" w:space="0" w:color="auto"/>
            </w:tcBorders>
            <w:shd w:val="clear" w:color="auto" w:fill="auto"/>
            <w:vAlign w:val="center"/>
            <w:hideMark/>
          </w:tcPr>
          <w:p w14:paraId="7B05EE3F" w14:textId="77777777" w:rsidR="00A953A5" w:rsidRPr="001650DF" w:rsidRDefault="00A953A5" w:rsidP="001B2C22">
            <w:pPr>
              <w:spacing w:line="240" w:lineRule="auto"/>
              <w:jc w:val="center"/>
              <w:rPr>
                <w:b/>
                <w:bCs/>
              </w:rPr>
            </w:pPr>
            <w:r w:rsidRPr="001650DF">
              <w:rPr>
                <w:b/>
                <w:bCs/>
              </w:rPr>
              <w:t>Large</w:t>
            </w:r>
          </w:p>
        </w:tc>
        <w:tc>
          <w:tcPr>
            <w:tcW w:w="1350" w:type="dxa"/>
            <w:vMerge/>
            <w:tcBorders>
              <w:left w:val="single" w:sz="12" w:space="0" w:color="auto"/>
              <w:right w:val="single" w:sz="12" w:space="0" w:color="auto"/>
            </w:tcBorders>
          </w:tcPr>
          <w:p w14:paraId="5E108595" w14:textId="77777777" w:rsidR="00A953A5" w:rsidRPr="001650DF" w:rsidRDefault="00A953A5" w:rsidP="001B2C22">
            <w:pPr>
              <w:spacing w:line="240" w:lineRule="auto"/>
              <w:jc w:val="center"/>
              <w:rPr>
                <w:b/>
                <w:bCs/>
              </w:rPr>
            </w:pPr>
          </w:p>
        </w:tc>
      </w:tr>
      <w:tr w:rsidR="00A953A5" w:rsidRPr="001650DF" w14:paraId="2D3B0AD4" w14:textId="3AE185F0" w:rsidTr="00C86B4D">
        <w:trPr>
          <w:trHeight w:val="283"/>
        </w:trPr>
        <w:tc>
          <w:tcPr>
            <w:tcW w:w="2116" w:type="dxa"/>
            <w:vMerge/>
            <w:tcBorders>
              <w:top w:val="single" w:sz="8" w:space="0" w:color="auto"/>
              <w:left w:val="single" w:sz="12" w:space="0" w:color="auto"/>
              <w:bottom w:val="single" w:sz="8" w:space="0" w:color="000000"/>
              <w:right w:val="single" w:sz="12" w:space="0" w:color="auto"/>
            </w:tcBorders>
            <w:vAlign w:val="center"/>
            <w:hideMark/>
          </w:tcPr>
          <w:p w14:paraId="5107D2ED" w14:textId="77777777" w:rsidR="00A953A5" w:rsidRPr="001650DF" w:rsidRDefault="00A953A5" w:rsidP="001B2C22">
            <w:pPr>
              <w:spacing w:line="240" w:lineRule="auto"/>
              <w:rPr>
                <w:b/>
                <w:bCs/>
              </w:rPr>
            </w:pPr>
          </w:p>
        </w:tc>
        <w:tc>
          <w:tcPr>
            <w:tcW w:w="1269" w:type="dxa"/>
            <w:tcBorders>
              <w:top w:val="nil"/>
              <w:left w:val="single" w:sz="12" w:space="0" w:color="auto"/>
              <w:bottom w:val="nil"/>
              <w:right w:val="single" w:sz="12" w:space="0" w:color="auto"/>
            </w:tcBorders>
            <w:shd w:val="clear" w:color="auto" w:fill="auto"/>
            <w:vAlign w:val="center"/>
            <w:hideMark/>
          </w:tcPr>
          <w:p w14:paraId="3433B9D8" w14:textId="77777777" w:rsidR="00A953A5" w:rsidRPr="001650DF" w:rsidRDefault="00A953A5" w:rsidP="001B2C22">
            <w:pPr>
              <w:spacing w:line="240" w:lineRule="auto"/>
              <w:jc w:val="center"/>
              <w:rPr>
                <w:b/>
                <w:bCs/>
              </w:rPr>
            </w:pPr>
            <w:r w:rsidRPr="001650DF">
              <w:rPr>
                <w:b/>
                <w:bCs/>
              </w:rPr>
              <w:t>(Small)</w:t>
            </w:r>
          </w:p>
        </w:tc>
        <w:tc>
          <w:tcPr>
            <w:tcW w:w="1552" w:type="dxa"/>
            <w:tcBorders>
              <w:top w:val="nil"/>
              <w:left w:val="single" w:sz="12" w:space="0" w:color="auto"/>
              <w:bottom w:val="nil"/>
              <w:right w:val="single" w:sz="12" w:space="0" w:color="auto"/>
            </w:tcBorders>
            <w:shd w:val="clear" w:color="auto" w:fill="auto"/>
            <w:vAlign w:val="center"/>
            <w:hideMark/>
          </w:tcPr>
          <w:p w14:paraId="3F6D74F3" w14:textId="77777777" w:rsidR="00A953A5" w:rsidRPr="001650DF" w:rsidRDefault="00A953A5" w:rsidP="001B2C22">
            <w:pPr>
              <w:spacing w:line="240" w:lineRule="auto"/>
              <w:jc w:val="center"/>
              <w:rPr>
                <w:b/>
                <w:bCs/>
              </w:rPr>
            </w:pPr>
            <w:r w:rsidRPr="001650DF">
              <w:rPr>
                <w:b/>
                <w:bCs/>
              </w:rPr>
              <w:t>(Small)</w:t>
            </w:r>
          </w:p>
        </w:tc>
        <w:tc>
          <w:tcPr>
            <w:tcW w:w="1620" w:type="dxa"/>
            <w:tcBorders>
              <w:left w:val="single" w:sz="12" w:space="0" w:color="auto"/>
              <w:right w:val="single" w:sz="12" w:space="0" w:color="auto"/>
            </w:tcBorders>
            <w:shd w:val="clear" w:color="auto" w:fill="auto"/>
            <w:vAlign w:val="center"/>
            <w:hideMark/>
          </w:tcPr>
          <w:p w14:paraId="652C742E" w14:textId="77777777" w:rsidR="00A953A5" w:rsidRPr="001650DF" w:rsidRDefault="00A953A5" w:rsidP="001B2C22">
            <w:pPr>
              <w:spacing w:line="240" w:lineRule="auto"/>
              <w:jc w:val="center"/>
              <w:rPr>
                <w:b/>
                <w:bCs/>
              </w:rPr>
            </w:pPr>
            <w:r w:rsidRPr="001650DF">
              <w:rPr>
                <w:b/>
                <w:bCs/>
              </w:rPr>
              <w:t>(Small)</w:t>
            </w:r>
          </w:p>
        </w:tc>
        <w:tc>
          <w:tcPr>
            <w:tcW w:w="1440" w:type="dxa"/>
            <w:tcBorders>
              <w:left w:val="single" w:sz="12" w:space="0" w:color="auto"/>
              <w:right w:val="single" w:sz="12" w:space="0" w:color="auto"/>
            </w:tcBorders>
            <w:shd w:val="clear" w:color="auto" w:fill="auto"/>
            <w:vAlign w:val="center"/>
            <w:hideMark/>
          </w:tcPr>
          <w:p w14:paraId="7571E3BF" w14:textId="77777777" w:rsidR="00A953A5" w:rsidRPr="001650DF" w:rsidRDefault="00A953A5" w:rsidP="001B2C22">
            <w:pPr>
              <w:spacing w:line="240" w:lineRule="auto"/>
              <w:jc w:val="center"/>
              <w:rPr>
                <w:b/>
                <w:bCs/>
              </w:rPr>
            </w:pPr>
            <w:r w:rsidRPr="001650DF">
              <w:rPr>
                <w:b/>
                <w:bCs/>
              </w:rPr>
              <w:t>(Small)</w:t>
            </w:r>
          </w:p>
        </w:tc>
        <w:tc>
          <w:tcPr>
            <w:tcW w:w="1350" w:type="dxa"/>
            <w:vMerge/>
            <w:tcBorders>
              <w:left w:val="single" w:sz="12" w:space="0" w:color="auto"/>
              <w:right w:val="single" w:sz="12" w:space="0" w:color="auto"/>
            </w:tcBorders>
          </w:tcPr>
          <w:p w14:paraId="78DC15BC" w14:textId="77777777" w:rsidR="00A953A5" w:rsidRPr="001650DF" w:rsidRDefault="00A953A5" w:rsidP="001B2C22">
            <w:pPr>
              <w:spacing w:line="240" w:lineRule="auto"/>
              <w:jc w:val="center"/>
              <w:rPr>
                <w:b/>
                <w:bCs/>
              </w:rPr>
            </w:pPr>
          </w:p>
        </w:tc>
      </w:tr>
      <w:tr w:rsidR="00A953A5" w:rsidRPr="001650DF" w14:paraId="3E789A8E" w14:textId="2E3ACD6D" w:rsidTr="00E10501">
        <w:trPr>
          <w:trHeight w:val="43"/>
        </w:trPr>
        <w:tc>
          <w:tcPr>
            <w:tcW w:w="2116" w:type="dxa"/>
            <w:vMerge/>
            <w:tcBorders>
              <w:top w:val="single" w:sz="8" w:space="0" w:color="auto"/>
              <w:left w:val="single" w:sz="12" w:space="0" w:color="auto"/>
              <w:bottom w:val="single" w:sz="12" w:space="0" w:color="auto"/>
              <w:right w:val="single" w:sz="12" w:space="0" w:color="auto"/>
            </w:tcBorders>
            <w:vAlign w:val="center"/>
            <w:hideMark/>
          </w:tcPr>
          <w:p w14:paraId="4D1B24FB" w14:textId="77777777" w:rsidR="00A953A5" w:rsidRPr="001650DF" w:rsidRDefault="00A953A5" w:rsidP="001B2C22">
            <w:pPr>
              <w:spacing w:line="240" w:lineRule="auto"/>
              <w:rPr>
                <w:b/>
                <w:bCs/>
              </w:rPr>
            </w:pPr>
          </w:p>
        </w:tc>
        <w:tc>
          <w:tcPr>
            <w:tcW w:w="1269" w:type="dxa"/>
            <w:tcBorders>
              <w:top w:val="nil"/>
              <w:left w:val="single" w:sz="12" w:space="0" w:color="auto"/>
              <w:bottom w:val="single" w:sz="8" w:space="0" w:color="auto"/>
              <w:right w:val="single" w:sz="12" w:space="0" w:color="auto"/>
            </w:tcBorders>
            <w:shd w:val="clear" w:color="auto" w:fill="auto"/>
            <w:vAlign w:val="center"/>
            <w:hideMark/>
          </w:tcPr>
          <w:p w14:paraId="25669357" w14:textId="77777777" w:rsidR="00A953A5" w:rsidRPr="001650DF" w:rsidRDefault="00A953A5" w:rsidP="001B2C22">
            <w:pPr>
              <w:spacing w:line="240" w:lineRule="auto"/>
              <w:jc w:val="center"/>
              <w:rPr>
                <w:b/>
                <w:bCs/>
              </w:rPr>
            </w:pPr>
            <w:r w:rsidRPr="001650DF">
              <w:rPr>
                <w:b/>
                <w:bCs/>
              </w:rPr>
              <w:t>[Micro] Entity</w:t>
            </w:r>
          </w:p>
        </w:tc>
        <w:tc>
          <w:tcPr>
            <w:tcW w:w="1552" w:type="dxa"/>
            <w:tcBorders>
              <w:top w:val="nil"/>
              <w:left w:val="single" w:sz="12" w:space="0" w:color="auto"/>
              <w:bottom w:val="single" w:sz="8" w:space="0" w:color="auto"/>
              <w:right w:val="single" w:sz="12" w:space="0" w:color="auto"/>
            </w:tcBorders>
            <w:shd w:val="clear" w:color="auto" w:fill="auto"/>
            <w:vAlign w:val="center"/>
            <w:hideMark/>
          </w:tcPr>
          <w:p w14:paraId="6B2F487E" w14:textId="77777777" w:rsidR="00A953A5" w:rsidRPr="001650DF" w:rsidRDefault="00A953A5" w:rsidP="001B2C22">
            <w:pPr>
              <w:spacing w:line="240" w:lineRule="auto"/>
              <w:jc w:val="center"/>
              <w:rPr>
                <w:b/>
                <w:bCs/>
              </w:rPr>
            </w:pPr>
            <w:r w:rsidRPr="001650DF">
              <w:rPr>
                <w:b/>
                <w:bCs/>
              </w:rPr>
              <w:t>[Micro] Entity</w:t>
            </w:r>
          </w:p>
        </w:tc>
        <w:tc>
          <w:tcPr>
            <w:tcW w:w="1620" w:type="dxa"/>
            <w:tcBorders>
              <w:left w:val="single" w:sz="12" w:space="0" w:color="auto"/>
              <w:bottom w:val="single" w:sz="12" w:space="0" w:color="auto"/>
              <w:right w:val="single" w:sz="12" w:space="0" w:color="auto"/>
            </w:tcBorders>
            <w:shd w:val="clear" w:color="auto" w:fill="auto"/>
            <w:vAlign w:val="center"/>
            <w:hideMark/>
          </w:tcPr>
          <w:p w14:paraId="0FFD0C74" w14:textId="77777777" w:rsidR="00A953A5" w:rsidRPr="001650DF" w:rsidRDefault="00A953A5" w:rsidP="001B2C22">
            <w:pPr>
              <w:spacing w:line="240" w:lineRule="auto"/>
              <w:jc w:val="center"/>
              <w:rPr>
                <w:b/>
                <w:bCs/>
              </w:rPr>
            </w:pPr>
            <w:r w:rsidRPr="001650DF">
              <w:rPr>
                <w:b/>
                <w:bCs/>
              </w:rPr>
              <w:t>[Micro] Entity</w:t>
            </w:r>
          </w:p>
        </w:tc>
        <w:tc>
          <w:tcPr>
            <w:tcW w:w="1440" w:type="dxa"/>
            <w:tcBorders>
              <w:left w:val="single" w:sz="12" w:space="0" w:color="auto"/>
              <w:bottom w:val="single" w:sz="12" w:space="0" w:color="auto"/>
              <w:right w:val="single" w:sz="12" w:space="0" w:color="auto"/>
            </w:tcBorders>
            <w:shd w:val="clear" w:color="auto" w:fill="auto"/>
            <w:vAlign w:val="center"/>
            <w:hideMark/>
          </w:tcPr>
          <w:p w14:paraId="79D36939" w14:textId="77777777" w:rsidR="00A953A5" w:rsidRPr="001650DF" w:rsidRDefault="00A953A5" w:rsidP="001B2C22">
            <w:pPr>
              <w:spacing w:line="240" w:lineRule="auto"/>
              <w:jc w:val="center"/>
              <w:rPr>
                <w:b/>
                <w:bCs/>
              </w:rPr>
            </w:pPr>
            <w:r w:rsidRPr="001650DF">
              <w:rPr>
                <w:b/>
                <w:bCs/>
              </w:rPr>
              <w:t>[Micro] Entity</w:t>
            </w:r>
          </w:p>
        </w:tc>
        <w:tc>
          <w:tcPr>
            <w:tcW w:w="1350" w:type="dxa"/>
            <w:vMerge/>
            <w:tcBorders>
              <w:left w:val="single" w:sz="12" w:space="0" w:color="auto"/>
              <w:bottom w:val="single" w:sz="12" w:space="0" w:color="auto"/>
              <w:right w:val="single" w:sz="12" w:space="0" w:color="auto"/>
            </w:tcBorders>
          </w:tcPr>
          <w:p w14:paraId="20E79974" w14:textId="77777777" w:rsidR="00A953A5" w:rsidRPr="001650DF" w:rsidRDefault="00A953A5" w:rsidP="001B2C22">
            <w:pPr>
              <w:spacing w:line="240" w:lineRule="auto"/>
              <w:jc w:val="center"/>
              <w:rPr>
                <w:b/>
                <w:bCs/>
              </w:rPr>
            </w:pPr>
          </w:p>
        </w:tc>
      </w:tr>
      <w:tr w:rsidR="008B0F34" w:rsidRPr="001650DF" w14:paraId="6F491FCA" w14:textId="6FF6BC39" w:rsidTr="00E10501">
        <w:trPr>
          <w:trHeight w:val="283"/>
        </w:trPr>
        <w:tc>
          <w:tcPr>
            <w:tcW w:w="2116"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33CE1453" w14:textId="7EDF314C" w:rsidR="00D75E8B" w:rsidRPr="001650DF" w:rsidRDefault="00D75E8B" w:rsidP="001B2C22">
            <w:pPr>
              <w:spacing w:line="240" w:lineRule="auto"/>
            </w:pPr>
            <w:r w:rsidRPr="001650DF">
              <w:t>Submission of sequence listings of 300</w:t>
            </w:r>
            <w:r w:rsidR="007616FD">
              <w:t xml:space="preserve"> </w:t>
            </w:r>
            <w:r w:rsidRPr="001650DF">
              <w:t>MB to 800</w:t>
            </w:r>
            <w:r w:rsidR="007616FD">
              <w:t xml:space="preserve"> </w:t>
            </w:r>
            <w:r w:rsidRPr="001650DF">
              <w:t xml:space="preserve">MB </w:t>
            </w:r>
          </w:p>
        </w:tc>
        <w:tc>
          <w:tcPr>
            <w:tcW w:w="1269" w:type="dxa"/>
            <w:tcBorders>
              <w:top w:val="nil"/>
              <w:left w:val="single" w:sz="12" w:space="0" w:color="auto"/>
              <w:bottom w:val="nil"/>
              <w:right w:val="single" w:sz="12" w:space="0" w:color="auto"/>
            </w:tcBorders>
            <w:shd w:val="clear" w:color="auto" w:fill="auto"/>
            <w:vAlign w:val="center"/>
            <w:hideMark/>
          </w:tcPr>
          <w:p w14:paraId="03EE8CB9" w14:textId="02283EB9" w:rsidR="00D75E8B" w:rsidRPr="001650DF" w:rsidRDefault="00D75E8B" w:rsidP="001B2C22">
            <w:pPr>
              <w:spacing w:line="240" w:lineRule="auto"/>
              <w:jc w:val="center"/>
            </w:pPr>
          </w:p>
        </w:tc>
        <w:tc>
          <w:tcPr>
            <w:tcW w:w="1552" w:type="dxa"/>
            <w:tcBorders>
              <w:top w:val="nil"/>
              <w:left w:val="single" w:sz="12" w:space="0" w:color="auto"/>
              <w:bottom w:val="nil"/>
              <w:right w:val="single" w:sz="12" w:space="0" w:color="auto"/>
            </w:tcBorders>
            <w:shd w:val="clear" w:color="auto" w:fill="auto"/>
            <w:vAlign w:val="center"/>
            <w:hideMark/>
          </w:tcPr>
          <w:p w14:paraId="71993D24" w14:textId="77777777" w:rsidR="00D75E8B" w:rsidRPr="001650DF" w:rsidRDefault="00D75E8B" w:rsidP="001B2C22">
            <w:pPr>
              <w:spacing w:line="240" w:lineRule="auto"/>
              <w:jc w:val="center"/>
            </w:pPr>
            <w:r w:rsidRPr="001650DF">
              <w:t xml:space="preserve">$1,000 </w:t>
            </w:r>
          </w:p>
        </w:tc>
        <w:tc>
          <w:tcPr>
            <w:tcW w:w="1620" w:type="dxa"/>
            <w:tcBorders>
              <w:top w:val="single" w:sz="12" w:space="0" w:color="auto"/>
              <w:left w:val="single" w:sz="12" w:space="0" w:color="auto"/>
              <w:bottom w:val="nil"/>
              <w:right w:val="single" w:sz="12" w:space="0" w:color="auto"/>
            </w:tcBorders>
            <w:shd w:val="clear" w:color="auto" w:fill="auto"/>
            <w:vAlign w:val="center"/>
            <w:hideMark/>
          </w:tcPr>
          <w:p w14:paraId="1ECB872A" w14:textId="77777777" w:rsidR="00D75E8B" w:rsidRPr="001650DF" w:rsidRDefault="00D75E8B" w:rsidP="001B2C22">
            <w:pPr>
              <w:spacing w:line="240" w:lineRule="auto"/>
              <w:jc w:val="center"/>
            </w:pPr>
            <w:r w:rsidRPr="001650DF">
              <w:t xml:space="preserve"> +$1,000 </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010D1E1E" w14:textId="77777777" w:rsidR="00D75E8B" w:rsidRPr="001650DF" w:rsidRDefault="00D75E8B" w:rsidP="001B2C22">
            <w:pPr>
              <w:spacing w:line="240" w:lineRule="auto"/>
              <w:jc w:val="center"/>
            </w:pPr>
            <w:r w:rsidRPr="001650DF">
              <w:t>n/a</w:t>
            </w:r>
          </w:p>
        </w:tc>
        <w:tc>
          <w:tcPr>
            <w:tcW w:w="1350" w:type="dxa"/>
            <w:tcBorders>
              <w:top w:val="single" w:sz="12" w:space="0" w:color="auto"/>
              <w:left w:val="single" w:sz="12" w:space="0" w:color="auto"/>
              <w:bottom w:val="nil"/>
              <w:right w:val="single" w:sz="12" w:space="0" w:color="auto"/>
            </w:tcBorders>
          </w:tcPr>
          <w:p w14:paraId="679FC2AD" w14:textId="22373582" w:rsidR="00D75E8B" w:rsidRPr="001650DF" w:rsidRDefault="00D75E8B" w:rsidP="001B2C22">
            <w:pPr>
              <w:spacing w:line="240" w:lineRule="auto"/>
              <w:jc w:val="center"/>
            </w:pPr>
          </w:p>
        </w:tc>
      </w:tr>
      <w:tr w:rsidR="008B0F34" w:rsidRPr="001650DF" w14:paraId="340FFF0E" w14:textId="76FC5D4E" w:rsidTr="00C86B4D">
        <w:trPr>
          <w:trHeight w:val="283"/>
        </w:trPr>
        <w:tc>
          <w:tcPr>
            <w:tcW w:w="2116" w:type="dxa"/>
            <w:vMerge/>
            <w:tcBorders>
              <w:top w:val="nil"/>
              <w:left w:val="single" w:sz="12" w:space="0" w:color="auto"/>
              <w:bottom w:val="single" w:sz="8" w:space="0" w:color="000000"/>
              <w:right w:val="single" w:sz="12" w:space="0" w:color="auto"/>
            </w:tcBorders>
            <w:vAlign w:val="center"/>
            <w:hideMark/>
          </w:tcPr>
          <w:p w14:paraId="63557FBE" w14:textId="77777777" w:rsidR="00D75E8B" w:rsidRPr="001650DF" w:rsidRDefault="00D75E8B" w:rsidP="001B2C22">
            <w:pPr>
              <w:spacing w:line="240" w:lineRule="auto"/>
            </w:pPr>
          </w:p>
        </w:tc>
        <w:tc>
          <w:tcPr>
            <w:tcW w:w="1269" w:type="dxa"/>
            <w:tcBorders>
              <w:top w:val="nil"/>
              <w:left w:val="single" w:sz="12" w:space="0" w:color="auto"/>
              <w:bottom w:val="nil"/>
              <w:right w:val="single" w:sz="12" w:space="0" w:color="auto"/>
            </w:tcBorders>
            <w:shd w:val="clear" w:color="auto" w:fill="auto"/>
            <w:vAlign w:val="center"/>
            <w:hideMark/>
          </w:tcPr>
          <w:p w14:paraId="62128F09" w14:textId="5CFAF288" w:rsidR="00D75E8B" w:rsidRPr="001650DF" w:rsidRDefault="00D75E8B" w:rsidP="001B2C22">
            <w:pPr>
              <w:spacing w:line="240" w:lineRule="auto"/>
              <w:jc w:val="center"/>
            </w:pPr>
            <w:r w:rsidRPr="001650DF">
              <w:t> </w:t>
            </w:r>
            <w:r w:rsidR="00BC46D4">
              <w:t>new</w:t>
            </w:r>
          </w:p>
        </w:tc>
        <w:tc>
          <w:tcPr>
            <w:tcW w:w="1552" w:type="dxa"/>
            <w:tcBorders>
              <w:top w:val="nil"/>
              <w:left w:val="single" w:sz="12" w:space="0" w:color="auto"/>
              <w:bottom w:val="nil"/>
              <w:right w:val="single" w:sz="12" w:space="0" w:color="auto"/>
            </w:tcBorders>
            <w:shd w:val="clear" w:color="auto" w:fill="auto"/>
            <w:vAlign w:val="center"/>
            <w:hideMark/>
          </w:tcPr>
          <w:p w14:paraId="7D064580" w14:textId="77777777" w:rsidR="00D75E8B" w:rsidRPr="001650DF" w:rsidRDefault="00D75E8B" w:rsidP="001B2C22">
            <w:pPr>
              <w:spacing w:line="240" w:lineRule="auto"/>
              <w:jc w:val="center"/>
            </w:pPr>
            <w:r w:rsidRPr="001650DF">
              <w:t>($500)</w:t>
            </w:r>
          </w:p>
        </w:tc>
        <w:tc>
          <w:tcPr>
            <w:tcW w:w="1620" w:type="dxa"/>
            <w:tcBorders>
              <w:top w:val="nil"/>
              <w:left w:val="single" w:sz="12" w:space="0" w:color="auto"/>
              <w:bottom w:val="nil"/>
              <w:right w:val="single" w:sz="12" w:space="0" w:color="auto"/>
            </w:tcBorders>
            <w:shd w:val="clear" w:color="auto" w:fill="auto"/>
            <w:vAlign w:val="center"/>
            <w:hideMark/>
          </w:tcPr>
          <w:p w14:paraId="74A53BA7" w14:textId="77777777" w:rsidR="00D75E8B" w:rsidRPr="001650DF" w:rsidRDefault="00D75E8B" w:rsidP="001B2C22">
            <w:pPr>
              <w:spacing w:line="240" w:lineRule="auto"/>
              <w:jc w:val="center"/>
            </w:pPr>
            <w:r w:rsidRPr="001650DF">
              <w:t xml:space="preserve"> (+$500) </w:t>
            </w:r>
          </w:p>
        </w:tc>
        <w:tc>
          <w:tcPr>
            <w:tcW w:w="1440" w:type="dxa"/>
            <w:tcBorders>
              <w:top w:val="nil"/>
              <w:left w:val="single" w:sz="12" w:space="0" w:color="auto"/>
              <w:bottom w:val="nil"/>
              <w:right w:val="single" w:sz="12" w:space="0" w:color="auto"/>
            </w:tcBorders>
            <w:shd w:val="clear" w:color="auto" w:fill="auto"/>
            <w:vAlign w:val="center"/>
            <w:hideMark/>
          </w:tcPr>
          <w:p w14:paraId="01EE7520" w14:textId="77777777" w:rsidR="00D75E8B" w:rsidRPr="001650DF" w:rsidRDefault="00D75E8B" w:rsidP="001B2C22">
            <w:pPr>
              <w:spacing w:line="240" w:lineRule="auto"/>
              <w:jc w:val="center"/>
            </w:pPr>
            <w:r w:rsidRPr="001650DF">
              <w:t>(n/a)</w:t>
            </w:r>
          </w:p>
        </w:tc>
        <w:tc>
          <w:tcPr>
            <w:tcW w:w="1350" w:type="dxa"/>
            <w:tcBorders>
              <w:top w:val="nil"/>
              <w:left w:val="single" w:sz="12" w:space="0" w:color="auto"/>
              <w:bottom w:val="nil"/>
              <w:right w:val="single" w:sz="12" w:space="0" w:color="auto"/>
            </w:tcBorders>
          </w:tcPr>
          <w:p w14:paraId="4A948035" w14:textId="3B0C8E80" w:rsidR="00D75E8B" w:rsidRPr="001650DF" w:rsidRDefault="00BC46D4" w:rsidP="001B2C22">
            <w:pPr>
              <w:spacing w:line="240" w:lineRule="auto"/>
              <w:jc w:val="center"/>
            </w:pPr>
            <w:r>
              <w:t>n/a</w:t>
            </w:r>
          </w:p>
        </w:tc>
      </w:tr>
      <w:tr w:rsidR="008B0F34" w:rsidRPr="001650DF" w14:paraId="3EB9EEFB" w14:textId="3E07494C" w:rsidTr="00C86B4D">
        <w:trPr>
          <w:trHeight w:val="295"/>
        </w:trPr>
        <w:tc>
          <w:tcPr>
            <w:tcW w:w="2116" w:type="dxa"/>
            <w:vMerge/>
            <w:tcBorders>
              <w:top w:val="nil"/>
              <w:left w:val="single" w:sz="12" w:space="0" w:color="auto"/>
              <w:bottom w:val="single" w:sz="12" w:space="0" w:color="auto"/>
              <w:right w:val="single" w:sz="12" w:space="0" w:color="auto"/>
            </w:tcBorders>
            <w:vAlign w:val="center"/>
            <w:hideMark/>
          </w:tcPr>
          <w:p w14:paraId="64B878EE" w14:textId="77777777" w:rsidR="00D75E8B" w:rsidRPr="001650DF" w:rsidRDefault="00D75E8B" w:rsidP="001B2C22">
            <w:pPr>
              <w:spacing w:line="240" w:lineRule="auto"/>
            </w:pPr>
          </w:p>
        </w:tc>
        <w:tc>
          <w:tcPr>
            <w:tcW w:w="1269" w:type="dxa"/>
            <w:tcBorders>
              <w:top w:val="nil"/>
              <w:left w:val="single" w:sz="12" w:space="0" w:color="auto"/>
              <w:bottom w:val="single" w:sz="8" w:space="0" w:color="auto"/>
              <w:right w:val="single" w:sz="12" w:space="0" w:color="auto"/>
            </w:tcBorders>
            <w:shd w:val="clear" w:color="auto" w:fill="auto"/>
            <w:vAlign w:val="center"/>
            <w:hideMark/>
          </w:tcPr>
          <w:p w14:paraId="14041FD3" w14:textId="77777777" w:rsidR="00D75E8B" w:rsidRPr="001650DF" w:rsidRDefault="00D75E8B" w:rsidP="001B2C22">
            <w:pPr>
              <w:spacing w:line="240" w:lineRule="auto"/>
              <w:jc w:val="center"/>
            </w:pPr>
            <w:r w:rsidRPr="001650DF">
              <w:t> </w:t>
            </w:r>
          </w:p>
        </w:tc>
        <w:tc>
          <w:tcPr>
            <w:tcW w:w="1552" w:type="dxa"/>
            <w:tcBorders>
              <w:top w:val="nil"/>
              <w:left w:val="single" w:sz="12" w:space="0" w:color="auto"/>
              <w:bottom w:val="single" w:sz="8" w:space="0" w:color="auto"/>
              <w:right w:val="single" w:sz="12" w:space="0" w:color="auto"/>
            </w:tcBorders>
            <w:shd w:val="clear" w:color="auto" w:fill="auto"/>
            <w:vAlign w:val="center"/>
            <w:hideMark/>
          </w:tcPr>
          <w:p w14:paraId="7D45A190" w14:textId="77777777" w:rsidR="00D75E8B" w:rsidRPr="001650DF" w:rsidRDefault="00D75E8B" w:rsidP="001B2C22">
            <w:pPr>
              <w:spacing w:line="240" w:lineRule="auto"/>
              <w:jc w:val="center"/>
            </w:pPr>
            <w:r w:rsidRPr="001650DF">
              <w:t>[$250]</w:t>
            </w:r>
          </w:p>
        </w:tc>
        <w:tc>
          <w:tcPr>
            <w:tcW w:w="1620" w:type="dxa"/>
            <w:tcBorders>
              <w:top w:val="nil"/>
              <w:left w:val="single" w:sz="12" w:space="0" w:color="auto"/>
              <w:bottom w:val="single" w:sz="8" w:space="0" w:color="auto"/>
              <w:right w:val="single" w:sz="12" w:space="0" w:color="auto"/>
            </w:tcBorders>
            <w:shd w:val="clear" w:color="auto" w:fill="auto"/>
            <w:vAlign w:val="center"/>
            <w:hideMark/>
          </w:tcPr>
          <w:p w14:paraId="73540F30" w14:textId="77777777" w:rsidR="00D75E8B" w:rsidRPr="001650DF" w:rsidRDefault="00D75E8B" w:rsidP="001B2C22">
            <w:pPr>
              <w:spacing w:line="240" w:lineRule="auto"/>
              <w:jc w:val="center"/>
            </w:pPr>
            <w:r w:rsidRPr="001650DF">
              <w:t xml:space="preserve"> [+$250] </w:t>
            </w:r>
          </w:p>
        </w:tc>
        <w:tc>
          <w:tcPr>
            <w:tcW w:w="1440" w:type="dxa"/>
            <w:tcBorders>
              <w:top w:val="nil"/>
              <w:left w:val="single" w:sz="12" w:space="0" w:color="auto"/>
              <w:bottom w:val="single" w:sz="8" w:space="0" w:color="auto"/>
              <w:right w:val="single" w:sz="12" w:space="0" w:color="auto"/>
            </w:tcBorders>
            <w:shd w:val="clear" w:color="auto" w:fill="auto"/>
            <w:vAlign w:val="center"/>
            <w:hideMark/>
          </w:tcPr>
          <w:p w14:paraId="7AD7AAA1" w14:textId="77777777" w:rsidR="00D75E8B" w:rsidRPr="001650DF" w:rsidRDefault="00D75E8B" w:rsidP="001B2C22">
            <w:pPr>
              <w:spacing w:line="240" w:lineRule="auto"/>
              <w:jc w:val="center"/>
            </w:pPr>
            <w:r w:rsidRPr="001650DF">
              <w:t>[n/a]</w:t>
            </w:r>
          </w:p>
        </w:tc>
        <w:tc>
          <w:tcPr>
            <w:tcW w:w="1350" w:type="dxa"/>
            <w:tcBorders>
              <w:top w:val="nil"/>
              <w:left w:val="single" w:sz="12" w:space="0" w:color="auto"/>
              <w:bottom w:val="single" w:sz="8" w:space="0" w:color="auto"/>
              <w:right w:val="single" w:sz="12" w:space="0" w:color="auto"/>
            </w:tcBorders>
          </w:tcPr>
          <w:p w14:paraId="3893AC7F" w14:textId="77777777" w:rsidR="00D75E8B" w:rsidRPr="001650DF" w:rsidRDefault="00D75E8B" w:rsidP="001B2C22">
            <w:pPr>
              <w:spacing w:line="240" w:lineRule="auto"/>
              <w:jc w:val="center"/>
            </w:pPr>
          </w:p>
        </w:tc>
      </w:tr>
      <w:tr w:rsidR="008B0F34" w:rsidRPr="001650DF" w14:paraId="4E6EB7EA" w14:textId="144D4D58" w:rsidTr="00C86B4D">
        <w:trPr>
          <w:trHeight w:val="283"/>
        </w:trPr>
        <w:tc>
          <w:tcPr>
            <w:tcW w:w="2116"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7E11DCD6" w14:textId="77777777" w:rsidR="00D75E8B" w:rsidRPr="001650DF" w:rsidRDefault="00D75E8B" w:rsidP="001B2C22">
            <w:pPr>
              <w:spacing w:line="240" w:lineRule="auto"/>
            </w:pPr>
            <w:r w:rsidRPr="001650DF">
              <w:t>Submission of sequence listings of more than 800 MB</w:t>
            </w:r>
          </w:p>
        </w:tc>
        <w:tc>
          <w:tcPr>
            <w:tcW w:w="1269" w:type="dxa"/>
            <w:tcBorders>
              <w:top w:val="nil"/>
              <w:left w:val="single" w:sz="12" w:space="0" w:color="auto"/>
              <w:bottom w:val="nil"/>
              <w:right w:val="single" w:sz="12" w:space="0" w:color="auto"/>
            </w:tcBorders>
            <w:shd w:val="clear" w:color="auto" w:fill="auto"/>
            <w:vAlign w:val="center"/>
            <w:hideMark/>
          </w:tcPr>
          <w:p w14:paraId="0E51ECCA" w14:textId="6BC388E8" w:rsidR="00D75E8B" w:rsidRPr="001650DF" w:rsidRDefault="00D75E8B" w:rsidP="001B2C22">
            <w:pPr>
              <w:spacing w:line="240" w:lineRule="auto"/>
              <w:jc w:val="center"/>
            </w:pPr>
          </w:p>
        </w:tc>
        <w:tc>
          <w:tcPr>
            <w:tcW w:w="1552" w:type="dxa"/>
            <w:tcBorders>
              <w:top w:val="nil"/>
              <w:left w:val="single" w:sz="12" w:space="0" w:color="auto"/>
              <w:bottom w:val="nil"/>
              <w:right w:val="single" w:sz="12" w:space="0" w:color="auto"/>
            </w:tcBorders>
            <w:shd w:val="clear" w:color="auto" w:fill="auto"/>
            <w:vAlign w:val="center"/>
            <w:hideMark/>
          </w:tcPr>
          <w:p w14:paraId="77F5BC59" w14:textId="77777777" w:rsidR="00D75E8B" w:rsidRPr="001650DF" w:rsidRDefault="00D75E8B" w:rsidP="001B2C22">
            <w:pPr>
              <w:spacing w:line="240" w:lineRule="auto"/>
              <w:jc w:val="center"/>
            </w:pPr>
            <w:r w:rsidRPr="001650DF">
              <w:t xml:space="preserve">$10,000 </w:t>
            </w:r>
          </w:p>
        </w:tc>
        <w:tc>
          <w:tcPr>
            <w:tcW w:w="1620" w:type="dxa"/>
            <w:tcBorders>
              <w:top w:val="nil"/>
              <w:left w:val="single" w:sz="12" w:space="0" w:color="auto"/>
              <w:bottom w:val="nil"/>
              <w:right w:val="single" w:sz="12" w:space="0" w:color="auto"/>
            </w:tcBorders>
            <w:shd w:val="clear" w:color="auto" w:fill="auto"/>
            <w:vAlign w:val="center"/>
            <w:hideMark/>
          </w:tcPr>
          <w:p w14:paraId="2947A0AA" w14:textId="77777777" w:rsidR="00D75E8B" w:rsidRPr="001650DF" w:rsidRDefault="00D75E8B" w:rsidP="001B2C22">
            <w:pPr>
              <w:spacing w:line="240" w:lineRule="auto"/>
              <w:jc w:val="center"/>
            </w:pPr>
            <w:r w:rsidRPr="001650DF">
              <w:t xml:space="preserve"> +$10,000 </w:t>
            </w:r>
          </w:p>
        </w:tc>
        <w:tc>
          <w:tcPr>
            <w:tcW w:w="1440" w:type="dxa"/>
            <w:tcBorders>
              <w:top w:val="nil"/>
              <w:left w:val="single" w:sz="12" w:space="0" w:color="auto"/>
              <w:bottom w:val="nil"/>
              <w:right w:val="single" w:sz="12" w:space="0" w:color="auto"/>
            </w:tcBorders>
            <w:shd w:val="clear" w:color="auto" w:fill="auto"/>
            <w:vAlign w:val="center"/>
            <w:hideMark/>
          </w:tcPr>
          <w:p w14:paraId="3BEB56D3" w14:textId="77777777" w:rsidR="00D75E8B" w:rsidRPr="001650DF" w:rsidRDefault="00D75E8B" w:rsidP="001B2C22">
            <w:pPr>
              <w:spacing w:line="240" w:lineRule="auto"/>
              <w:jc w:val="center"/>
            </w:pPr>
            <w:r w:rsidRPr="001650DF">
              <w:t>n/a</w:t>
            </w:r>
          </w:p>
        </w:tc>
        <w:tc>
          <w:tcPr>
            <w:tcW w:w="1350" w:type="dxa"/>
            <w:tcBorders>
              <w:top w:val="nil"/>
              <w:left w:val="single" w:sz="12" w:space="0" w:color="auto"/>
              <w:bottom w:val="nil"/>
              <w:right w:val="single" w:sz="12" w:space="0" w:color="auto"/>
            </w:tcBorders>
          </w:tcPr>
          <w:p w14:paraId="749CEE33" w14:textId="481BBF91" w:rsidR="00D75E8B" w:rsidRPr="001650DF" w:rsidRDefault="00D75E8B" w:rsidP="001B2C22">
            <w:pPr>
              <w:spacing w:line="240" w:lineRule="auto"/>
              <w:jc w:val="center"/>
            </w:pPr>
          </w:p>
        </w:tc>
      </w:tr>
      <w:tr w:rsidR="008B0F34" w:rsidRPr="001650DF" w14:paraId="1132C740" w14:textId="436B1470" w:rsidTr="00C86B4D">
        <w:trPr>
          <w:trHeight w:val="283"/>
        </w:trPr>
        <w:tc>
          <w:tcPr>
            <w:tcW w:w="2116" w:type="dxa"/>
            <w:vMerge/>
            <w:tcBorders>
              <w:top w:val="nil"/>
              <w:left w:val="single" w:sz="12" w:space="0" w:color="auto"/>
              <w:bottom w:val="single" w:sz="8" w:space="0" w:color="000000"/>
              <w:right w:val="single" w:sz="12" w:space="0" w:color="auto"/>
            </w:tcBorders>
            <w:vAlign w:val="center"/>
            <w:hideMark/>
          </w:tcPr>
          <w:p w14:paraId="08926EFE" w14:textId="77777777" w:rsidR="00D75E8B" w:rsidRPr="001650DF" w:rsidRDefault="00D75E8B" w:rsidP="001B2C22">
            <w:pPr>
              <w:spacing w:line="240" w:lineRule="auto"/>
            </w:pPr>
          </w:p>
        </w:tc>
        <w:tc>
          <w:tcPr>
            <w:tcW w:w="1269" w:type="dxa"/>
            <w:tcBorders>
              <w:top w:val="nil"/>
              <w:left w:val="single" w:sz="12" w:space="0" w:color="auto"/>
              <w:bottom w:val="nil"/>
              <w:right w:val="single" w:sz="12" w:space="0" w:color="auto"/>
            </w:tcBorders>
            <w:shd w:val="clear" w:color="auto" w:fill="auto"/>
            <w:vAlign w:val="center"/>
            <w:hideMark/>
          </w:tcPr>
          <w:p w14:paraId="74B8B7B9" w14:textId="47682644" w:rsidR="00D75E8B" w:rsidRPr="001650DF" w:rsidRDefault="00D75E8B" w:rsidP="001B2C22">
            <w:pPr>
              <w:spacing w:line="240" w:lineRule="auto"/>
              <w:jc w:val="center"/>
            </w:pPr>
            <w:r w:rsidRPr="001650DF">
              <w:t> </w:t>
            </w:r>
            <w:r w:rsidR="00BC46D4">
              <w:t>new</w:t>
            </w:r>
          </w:p>
        </w:tc>
        <w:tc>
          <w:tcPr>
            <w:tcW w:w="1552" w:type="dxa"/>
            <w:tcBorders>
              <w:top w:val="nil"/>
              <w:left w:val="single" w:sz="12" w:space="0" w:color="auto"/>
              <w:bottom w:val="nil"/>
              <w:right w:val="single" w:sz="12" w:space="0" w:color="auto"/>
            </w:tcBorders>
            <w:shd w:val="clear" w:color="auto" w:fill="auto"/>
            <w:vAlign w:val="center"/>
            <w:hideMark/>
          </w:tcPr>
          <w:p w14:paraId="6D6D2FE9" w14:textId="77777777" w:rsidR="00D75E8B" w:rsidRPr="001650DF" w:rsidRDefault="00D75E8B" w:rsidP="001B2C22">
            <w:pPr>
              <w:spacing w:line="240" w:lineRule="auto"/>
              <w:jc w:val="center"/>
            </w:pPr>
            <w:r w:rsidRPr="001650DF">
              <w:t>($5,000)</w:t>
            </w:r>
          </w:p>
        </w:tc>
        <w:tc>
          <w:tcPr>
            <w:tcW w:w="1620" w:type="dxa"/>
            <w:tcBorders>
              <w:top w:val="nil"/>
              <w:left w:val="single" w:sz="12" w:space="0" w:color="auto"/>
              <w:bottom w:val="nil"/>
              <w:right w:val="single" w:sz="12" w:space="0" w:color="auto"/>
            </w:tcBorders>
            <w:shd w:val="clear" w:color="auto" w:fill="auto"/>
            <w:vAlign w:val="center"/>
            <w:hideMark/>
          </w:tcPr>
          <w:p w14:paraId="10D3F9A7" w14:textId="77777777" w:rsidR="00D75E8B" w:rsidRPr="001650DF" w:rsidRDefault="00D75E8B" w:rsidP="001B2C22">
            <w:pPr>
              <w:spacing w:line="240" w:lineRule="auto"/>
              <w:jc w:val="center"/>
            </w:pPr>
            <w:r w:rsidRPr="001650DF">
              <w:t xml:space="preserve"> (+$5,000) </w:t>
            </w:r>
          </w:p>
        </w:tc>
        <w:tc>
          <w:tcPr>
            <w:tcW w:w="1440" w:type="dxa"/>
            <w:tcBorders>
              <w:top w:val="nil"/>
              <w:left w:val="single" w:sz="12" w:space="0" w:color="auto"/>
              <w:bottom w:val="nil"/>
              <w:right w:val="single" w:sz="12" w:space="0" w:color="auto"/>
            </w:tcBorders>
            <w:shd w:val="clear" w:color="auto" w:fill="auto"/>
            <w:vAlign w:val="center"/>
            <w:hideMark/>
          </w:tcPr>
          <w:p w14:paraId="2F1D46D3" w14:textId="77777777" w:rsidR="00D75E8B" w:rsidRPr="001650DF" w:rsidRDefault="00D75E8B" w:rsidP="001B2C22">
            <w:pPr>
              <w:spacing w:line="240" w:lineRule="auto"/>
              <w:jc w:val="center"/>
            </w:pPr>
            <w:r w:rsidRPr="001650DF">
              <w:t>(n/a)</w:t>
            </w:r>
          </w:p>
        </w:tc>
        <w:tc>
          <w:tcPr>
            <w:tcW w:w="1350" w:type="dxa"/>
            <w:tcBorders>
              <w:top w:val="nil"/>
              <w:left w:val="single" w:sz="12" w:space="0" w:color="auto"/>
              <w:bottom w:val="nil"/>
              <w:right w:val="single" w:sz="12" w:space="0" w:color="auto"/>
            </w:tcBorders>
          </w:tcPr>
          <w:p w14:paraId="7DFBD48A" w14:textId="6B90F68A" w:rsidR="00D75E8B" w:rsidRPr="001650DF" w:rsidRDefault="00BC46D4" w:rsidP="001B2C22">
            <w:pPr>
              <w:spacing w:line="240" w:lineRule="auto"/>
              <w:jc w:val="center"/>
            </w:pPr>
            <w:r>
              <w:t>n/a</w:t>
            </w:r>
          </w:p>
        </w:tc>
      </w:tr>
      <w:tr w:rsidR="008B0F34" w:rsidRPr="001650DF" w14:paraId="5FC0A9E2" w14:textId="4115B9C1" w:rsidTr="00C86B4D">
        <w:trPr>
          <w:trHeight w:val="295"/>
        </w:trPr>
        <w:tc>
          <w:tcPr>
            <w:tcW w:w="2116" w:type="dxa"/>
            <w:vMerge/>
            <w:tcBorders>
              <w:top w:val="nil"/>
              <w:left w:val="single" w:sz="12" w:space="0" w:color="auto"/>
              <w:bottom w:val="single" w:sz="12" w:space="0" w:color="auto"/>
              <w:right w:val="single" w:sz="12" w:space="0" w:color="auto"/>
            </w:tcBorders>
            <w:vAlign w:val="center"/>
            <w:hideMark/>
          </w:tcPr>
          <w:p w14:paraId="6412975F" w14:textId="77777777" w:rsidR="00D75E8B" w:rsidRPr="001650DF" w:rsidRDefault="00D75E8B" w:rsidP="001B2C22">
            <w:pPr>
              <w:spacing w:line="240" w:lineRule="auto"/>
            </w:pPr>
          </w:p>
        </w:tc>
        <w:tc>
          <w:tcPr>
            <w:tcW w:w="1269" w:type="dxa"/>
            <w:tcBorders>
              <w:top w:val="nil"/>
              <w:left w:val="single" w:sz="12" w:space="0" w:color="auto"/>
              <w:bottom w:val="single" w:sz="12" w:space="0" w:color="auto"/>
              <w:right w:val="single" w:sz="12" w:space="0" w:color="auto"/>
            </w:tcBorders>
            <w:shd w:val="clear" w:color="auto" w:fill="auto"/>
            <w:vAlign w:val="center"/>
            <w:hideMark/>
          </w:tcPr>
          <w:p w14:paraId="38460F66" w14:textId="77777777" w:rsidR="00D75E8B" w:rsidRPr="001650DF" w:rsidRDefault="00D75E8B" w:rsidP="001B2C22">
            <w:pPr>
              <w:spacing w:line="240" w:lineRule="auto"/>
              <w:jc w:val="center"/>
            </w:pPr>
            <w:r w:rsidRPr="001650DF">
              <w:t> </w:t>
            </w:r>
          </w:p>
        </w:tc>
        <w:tc>
          <w:tcPr>
            <w:tcW w:w="1552" w:type="dxa"/>
            <w:tcBorders>
              <w:top w:val="nil"/>
              <w:left w:val="single" w:sz="12" w:space="0" w:color="auto"/>
              <w:bottom w:val="single" w:sz="12" w:space="0" w:color="auto"/>
              <w:right w:val="single" w:sz="12" w:space="0" w:color="auto"/>
            </w:tcBorders>
            <w:shd w:val="clear" w:color="auto" w:fill="auto"/>
            <w:vAlign w:val="center"/>
            <w:hideMark/>
          </w:tcPr>
          <w:p w14:paraId="72C98781" w14:textId="77777777" w:rsidR="00D75E8B" w:rsidRPr="001650DF" w:rsidRDefault="00D75E8B" w:rsidP="001B2C22">
            <w:pPr>
              <w:spacing w:line="240" w:lineRule="auto"/>
              <w:jc w:val="center"/>
            </w:pPr>
            <w:r w:rsidRPr="001650DF">
              <w:t>[$2,500]</w:t>
            </w:r>
          </w:p>
        </w:tc>
        <w:tc>
          <w:tcPr>
            <w:tcW w:w="1620" w:type="dxa"/>
            <w:tcBorders>
              <w:top w:val="nil"/>
              <w:left w:val="single" w:sz="12" w:space="0" w:color="auto"/>
              <w:bottom w:val="single" w:sz="12" w:space="0" w:color="auto"/>
              <w:right w:val="single" w:sz="12" w:space="0" w:color="auto"/>
            </w:tcBorders>
            <w:shd w:val="clear" w:color="auto" w:fill="auto"/>
            <w:vAlign w:val="center"/>
            <w:hideMark/>
          </w:tcPr>
          <w:p w14:paraId="38605CB2" w14:textId="77777777" w:rsidR="00D75E8B" w:rsidRPr="001650DF" w:rsidRDefault="00D75E8B" w:rsidP="001B2C22">
            <w:pPr>
              <w:spacing w:line="240" w:lineRule="auto"/>
              <w:jc w:val="center"/>
            </w:pPr>
            <w:r w:rsidRPr="001650DF">
              <w:t xml:space="preserve"> [+$2,500] </w:t>
            </w: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63D0E3D1" w14:textId="77777777" w:rsidR="00D75E8B" w:rsidRPr="001650DF" w:rsidRDefault="00D75E8B" w:rsidP="001B2C22">
            <w:pPr>
              <w:spacing w:line="240" w:lineRule="auto"/>
              <w:jc w:val="center"/>
            </w:pPr>
            <w:r w:rsidRPr="001650DF">
              <w:t>[n/a]</w:t>
            </w:r>
          </w:p>
        </w:tc>
        <w:tc>
          <w:tcPr>
            <w:tcW w:w="1350" w:type="dxa"/>
            <w:tcBorders>
              <w:top w:val="nil"/>
              <w:left w:val="single" w:sz="12" w:space="0" w:color="auto"/>
              <w:bottom w:val="single" w:sz="12" w:space="0" w:color="auto"/>
              <w:right w:val="single" w:sz="12" w:space="0" w:color="auto"/>
            </w:tcBorders>
          </w:tcPr>
          <w:p w14:paraId="7983F242" w14:textId="77777777" w:rsidR="00D75E8B" w:rsidRPr="001650DF" w:rsidRDefault="00D75E8B" w:rsidP="001B2C22">
            <w:pPr>
              <w:spacing w:line="240" w:lineRule="auto"/>
              <w:jc w:val="center"/>
            </w:pPr>
          </w:p>
        </w:tc>
      </w:tr>
    </w:tbl>
    <w:p w14:paraId="2F62DF27" w14:textId="77777777" w:rsidR="00DA362C" w:rsidRPr="001650DF" w:rsidRDefault="00DA362C" w:rsidP="001B2C22">
      <w:pPr>
        <w:rPr>
          <w:b/>
          <w:i/>
        </w:rPr>
      </w:pPr>
    </w:p>
    <w:p w14:paraId="029F6DD8" w14:textId="4858D510" w:rsidR="001A46DE" w:rsidRPr="001650DF" w:rsidRDefault="001A46DE" w:rsidP="002D2E8A">
      <w:r w:rsidRPr="001650DF">
        <w:t xml:space="preserve">The Office </w:t>
      </w:r>
      <w:r w:rsidR="00B51A61">
        <w:t>sets</w:t>
      </w:r>
      <w:r w:rsidRPr="001650DF">
        <w:t xml:space="preserve"> two new fees to manage handling of sequence listings of 300 MB or more.  Pricing for this fee is divided into two tiers with Tier 1 for file sizes 300</w:t>
      </w:r>
      <w:r w:rsidR="007616FD">
        <w:t xml:space="preserve"> </w:t>
      </w:r>
      <w:r w:rsidRPr="001650DF">
        <w:t>MB to 800</w:t>
      </w:r>
      <w:r w:rsidR="007616FD">
        <w:t xml:space="preserve"> </w:t>
      </w:r>
      <w:r w:rsidRPr="001650DF">
        <w:t>MB and Tier 2 for file sizes greater than 800</w:t>
      </w:r>
      <w:r w:rsidR="007616FD">
        <w:t xml:space="preserve"> </w:t>
      </w:r>
      <w:r w:rsidRPr="001650DF">
        <w:t xml:space="preserve">MB.  </w:t>
      </w:r>
    </w:p>
    <w:p w14:paraId="3945990A" w14:textId="77777777" w:rsidR="001A46DE" w:rsidRPr="001650DF" w:rsidRDefault="001A46DE" w:rsidP="002D2E8A"/>
    <w:p w14:paraId="3E0CD67F" w14:textId="3D474587" w:rsidR="001A46DE" w:rsidRPr="001650DF" w:rsidRDefault="001A46DE" w:rsidP="001650DF">
      <w:r w:rsidRPr="001650DF">
        <w:t>The level of effort associated with the handling of mega-sequence listings is significant, because the Office’s systems require extra storage and special handling for files beyond 300 MB.  The Office has not yet collected actual cost data for sequence listings with file sizes of 300 MB or greater.  However, based on historical data, on average, less than 10 applications per year contained sequence listing files greater than 300</w:t>
      </w:r>
      <w:r w:rsidR="007616FD">
        <w:t xml:space="preserve"> </w:t>
      </w:r>
      <w:r w:rsidRPr="001650DF">
        <w:t>MB.  Based on previously filed applications with lengthy sequence listings, the Office determined that some applications disclosed sequence data that met the length thresholds for being included in the sequence listing but that was neither invented by the applicants nor claimed.  Mega-sequence listings, in particular, often included sequences that were</w:t>
      </w:r>
      <w:r w:rsidRPr="001650DF" w:rsidDel="005715D2">
        <w:t xml:space="preserve"> </w:t>
      </w:r>
      <w:r w:rsidRPr="001650DF">
        <w:t>available in the prior art, were not essential material, and could have been described instead, for example, by name and a publication or accession reference.  Further, claims accompanying such applications were frequently directed to the manipulation of sequence data rather than the substance of the sequences themselves.  Submission of a mega-sequence listing in these applications would not have been necessary to complete the application if applicants limited the number of sequences that were described in such a way as to be required in a sequence listing.</w:t>
      </w:r>
      <w:r w:rsidRPr="001650DF">
        <w:rPr>
          <w:i/>
        </w:rPr>
        <w:t xml:space="preserve"> </w:t>
      </w:r>
      <w:r w:rsidR="009F108E" w:rsidRPr="001650DF">
        <w:rPr>
          <w:i/>
        </w:rPr>
        <w:t xml:space="preserve"> </w:t>
      </w:r>
      <w:r w:rsidRPr="001650DF">
        <w:t xml:space="preserve">The fee should encourage applicants to draft their specifications such that sequence data that is not essential material is not required to be included in a sequence listing.  </w:t>
      </w:r>
      <w:r w:rsidR="009A7EBF">
        <w:t xml:space="preserve">The fee would also apply to the submission of mega-sequence listings received in national stage applications under 35 U.S.C. 371, including mega-sequence listings received by the Office pursuant to PCT Article 20.  </w:t>
      </w:r>
      <w:r w:rsidRPr="001650DF">
        <w:t xml:space="preserve">A reduced number of mega-sequence listings will benefit the </w:t>
      </w:r>
      <w:r w:rsidR="00573BBB" w:rsidRPr="001650DF">
        <w:t xml:space="preserve">Office </w:t>
      </w:r>
      <w:r w:rsidRPr="001650DF">
        <w:t>and the public by reducing the strain on Office resources, thus facilitating the effective administration of the patent system.</w:t>
      </w:r>
    </w:p>
    <w:p w14:paraId="6587EF8B" w14:textId="77777777" w:rsidR="00DA362C" w:rsidRPr="001650DF" w:rsidRDefault="00DA362C" w:rsidP="001650DF">
      <w:pPr>
        <w:rPr>
          <w:b/>
        </w:rPr>
      </w:pPr>
    </w:p>
    <w:p w14:paraId="0D9C6F74" w14:textId="7C7CCBD5" w:rsidR="00F65678" w:rsidRDefault="00F65678">
      <w:pPr>
        <w:autoSpaceDE/>
        <w:autoSpaceDN/>
        <w:adjustRightInd/>
        <w:spacing w:line="240" w:lineRule="auto"/>
      </w:pPr>
      <w:r>
        <w:br w:type="page"/>
      </w:r>
    </w:p>
    <w:p w14:paraId="4523D19C" w14:textId="36AEC832" w:rsidR="0053253F" w:rsidRDefault="000E5CBB" w:rsidP="00F65678">
      <w:pPr>
        <w:keepNext/>
        <w:ind w:left="1080" w:hanging="360"/>
        <w:rPr>
          <w:b/>
          <w:u w:val="single"/>
        </w:rPr>
      </w:pPr>
      <w:r w:rsidRPr="001B2C22">
        <w:t>b)</w:t>
      </w:r>
      <w:r w:rsidRPr="001B2C22">
        <w:tab/>
      </w:r>
      <w:r w:rsidR="00DA362C" w:rsidRPr="001B2C22">
        <w:rPr>
          <w:u w:val="single"/>
        </w:rPr>
        <w:t>Design a</w:t>
      </w:r>
      <w:r w:rsidR="004F467A" w:rsidRPr="001B2C22">
        <w:rPr>
          <w:u w:val="single"/>
        </w:rPr>
        <w:t>nd plant search, exam</w:t>
      </w:r>
      <w:r w:rsidR="001A46DE" w:rsidRPr="001B2C22">
        <w:rPr>
          <w:u w:val="single"/>
        </w:rPr>
        <w:t>ination</w:t>
      </w:r>
      <w:r w:rsidR="00032CDB">
        <w:rPr>
          <w:u w:val="single"/>
        </w:rPr>
        <w:t>,</w:t>
      </w:r>
      <w:r w:rsidR="004F467A" w:rsidRPr="001B2C22">
        <w:rPr>
          <w:u w:val="single"/>
        </w:rPr>
        <w:t xml:space="preserve"> and issue</w:t>
      </w:r>
    </w:p>
    <w:p w14:paraId="5CBBD65E" w14:textId="7A78B8BB" w:rsidR="00DA362C" w:rsidRDefault="00DA362C" w:rsidP="001B2C22">
      <w:pPr>
        <w:pStyle w:val="TableTitles"/>
      </w:pPr>
      <w:r w:rsidRPr="004916EB">
        <w:t xml:space="preserve">Table </w:t>
      </w:r>
      <w:r w:rsidR="004E6713" w:rsidRPr="004916EB">
        <w:t>5</w:t>
      </w:r>
      <w:r w:rsidRPr="004916EB">
        <w:t xml:space="preserve">: </w:t>
      </w:r>
      <w:r w:rsidR="00546764">
        <w:t xml:space="preserve"> </w:t>
      </w:r>
      <w:r w:rsidR="00940A16" w:rsidRPr="004916EB">
        <w:t>Design</w:t>
      </w:r>
      <w:r w:rsidR="00486604" w:rsidRPr="004916EB">
        <w:t xml:space="preserve"> Search, Examination, and Issue</w:t>
      </w:r>
      <w:r w:rsidR="00940A16" w:rsidRPr="004916EB">
        <w:t xml:space="preserve"> and Plant Search </w:t>
      </w:r>
      <w:r w:rsidR="00F65678">
        <w:br/>
      </w:r>
      <w:r w:rsidR="00940A16" w:rsidRPr="004916EB">
        <w:t xml:space="preserve">and Issue Fees – </w:t>
      </w:r>
      <w:r w:rsidRPr="004916EB">
        <w:t>Fee Changes</w:t>
      </w:r>
    </w:p>
    <w:p w14:paraId="755F0A34" w14:textId="77777777" w:rsidR="002D2E8A" w:rsidRPr="002D2E8A" w:rsidRDefault="002D2E8A" w:rsidP="001B2C22">
      <w:pPr>
        <w:pStyle w:val="TableTitles"/>
      </w:pPr>
    </w:p>
    <w:tbl>
      <w:tblPr>
        <w:tblW w:w="8717" w:type="dxa"/>
        <w:tblInd w:w="93" w:type="dxa"/>
        <w:tblLayout w:type="fixed"/>
        <w:tblLook w:val="04A0" w:firstRow="1" w:lastRow="0" w:firstColumn="1" w:lastColumn="0" w:noHBand="0" w:noVBand="1"/>
      </w:tblPr>
      <w:tblGrid>
        <w:gridCol w:w="1607"/>
        <w:gridCol w:w="1440"/>
        <w:gridCol w:w="1530"/>
        <w:gridCol w:w="1530"/>
        <w:gridCol w:w="1620"/>
        <w:gridCol w:w="990"/>
      </w:tblGrid>
      <w:tr w:rsidR="0053253F" w:rsidRPr="001650DF" w14:paraId="42149DF1" w14:textId="77777777" w:rsidTr="00A96FA3">
        <w:trPr>
          <w:trHeight w:val="544"/>
        </w:trPr>
        <w:tc>
          <w:tcPr>
            <w:tcW w:w="1607" w:type="dxa"/>
            <w:vMerge w:val="restart"/>
            <w:tcBorders>
              <w:top w:val="single" w:sz="8" w:space="0" w:color="auto"/>
              <w:left w:val="single" w:sz="8" w:space="0" w:color="auto"/>
              <w:bottom w:val="single" w:sz="8" w:space="0" w:color="000000"/>
              <w:right w:val="single" w:sz="12" w:space="0" w:color="auto"/>
            </w:tcBorders>
            <w:shd w:val="clear" w:color="auto" w:fill="auto"/>
            <w:vAlign w:val="center"/>
            <w:hideMark/>
          </w:tcPr>
          <w:p w14:paraId="09F615D6" w14:textId="77777777" w:rsidR="0053253F" w:rsidRPr="001650DF" w:rsidRDefault="0053253F" w:rsidP="0068673A">
            <w:pPr>
              <w:spacing w:line="240" w:lineRule="auto"/>
              <w:jc w:val="center"/>
              <w:rPr>
                <w:b/>
                <w:bCs/>
              </w:rPr>
            </w:pPr>
            <w:r w:rsidRPr="001650DF">
              <w:rPr>
                <w:b/>
                <w:bCs/>
              </w:rPr>
              <w:t>Fee Description</w:t>
            </w:r>
          </w:p>
        </w:tc>
        <w:tc>
          <w:tcPr>
            <w:tcW w:w="1440" w:type="dxa"/>
            <w:tcBorders>
              <w:top w:val="single" w:sz="8" w:space="0" w:color="auto"/>
              <w:left w:val="single" w:sz="12" w:space="0" w:color="auto"/>
              <w:bottom w:val="nil"/>
              <w:right w:val="single" w:sz="12" w:space="0" w:color="auto"/>
            </w:tcBorders>
            <w:shd w:val="clear" w:color="auto" w:fill="auto"/>
            <w:vAlign w:val="center"/>
            <w:hideMark/>
          </w:tcPr>
          <w:p w14:paraId="40B07308" w14:textId="77777777" w:rsidR="0053253F" w:rsidRPr="001650DF" w:rsidRDefault="0053253F" w:rsidP="0068673A">
            <w:pPr>
              <w:spacing w:line="240" w:lineRule="auto"/>
              <w:jc w:val="center"/>
              <w:rPr>
                <w:b/>
                <w:bCs/>
              </w:rPr>
            </w:pPr>
            <w:r w:rsidRPr="001650DF">
              <w:rPr>
                <w:b/>
                <w:bCs/>
              </w:rPr>
              <w:t>Current Fees</w:t>
            </w:r>
          </w:p>
        </w:tc>
        <w:tc>
          <w:tcPr>
            <w:tcW w:w="1530" w:type="dxa"/>
            <w:tcBorders>
              <w:top w:val="single" w:sz="8" w:space="0" w:color="auto"/>
              <w:left w:val="single" w:sz="12" w:space="0" w:color="auto"/>
              <w:bottom w:val="nil"/>
              <w:right w:val="single" w:sz="12" w:space="0" w:color="auto"/>
            </w:tcBorders>
            <w:shd w:val="clear" w:color="auto" w:fill="auto"/>
            <w:vAlign w:val="center"/>
            <w:hideMark/>
          </w:tcPr>
          <w:p w14:paraId="4C39CDE7" w14:textId="77777777" w:rsidR="0053253F" w:rsidRDefault="0053253F" w:rsidP="0068673A">
            <w:pPr>
              <w:spacing w:line="240" w:lineRule="auto"/>
              <w:jc w:val="center"/>
              <w:rPr>
                <w:b/>
                <w:bCs/>
              </w:rPr>
            </w:pPr>
            <w:r>
              <w:rPr>
                <w:b/>
                <w:bCs/>
              </w:rPr>
              <w:t>Final Rule</w:t>
            </w:r>
          </w:p>
          <w:p w14:paraId="609CE225" w14:textId="77777777" w:rsidR="0053253F" w:rsidRPr="001650DF" w:rsidRDefault="0053253F" w:rsidP="0068673A">
            <w:pPr>
              <w:spacing w:line="240" w:lineRule="auto"/>
              <w:jc w:val="center"/>
              <w:rPr>
                <w:b/>
                <w:bCs/>
              </w:rPr>
            </w:pPr>
            <w:r w:rsidRPr="001650DF">
              <w:rPr>
                <w:b/>
                <w:bCs/>
              </w:rPr>
              <w:t>Fees</w:t>
            </w:r>
          </w:p>
        </w:tc>
        <w:tc>
          <w:tcPr>
            <w:tcW w:w="1530" w:type="dxa"/>
            <w:tcBorders>
              <w:top w:val="single" w:sz="8" w:space="0" w:color="auto"/>
              <w:left w:val="single" w:sz="12" w:space="0" w:color="auto"/>
              <w:bottom w:val="nil"/>
              <w:right w:val="single" w:sz="12" w:space="0" w:color="auto"/>
            </w:tcBorders>
            <w:shd w:val="clear" w:color="auto" w:fill="auto"/>
            <w:vAlign w:val="center"/>
            <w:hideMark/>
          </w:tcPr>
          <w:p w14:paraId="7D9C8D5D" w14:textId="77777777" w:rsidR="0053253F" w:rsidRPr="001650DF" w:rsidRDefault="0053253F" w:rsidP="0068673A">
            <w:pPr>
              <w:spacing w:line="240" w:lineRule="auto"/>
              <w:jc w:val="center"/>
              <w:rPr>
                <w:b/>
                <w:bCs/>
              </w:rPr>
            </w:pPr>
            <w:r w:rsidRPr="001650DF">
              <w:rPr>
                <w:b/>
                <w:bCs/>
              </w:rPr>
              <w:t>Dollar Change</w:t>
            </w:r>
          </w:p>
        </w:tc>
        <w:tc>
          <w:tcPr>
            <w:tcW w:w="1620" w:type="dxa"/>
            <w:tcBorders>
              <w:top w:val="single" w:sz="8" w:space="0" w:color="auto"/>
              <w:left w:val="single" w:sz="12" w:space="0" w:color="auto"/>
              <w:right w:val="single" w:sz="12" w:space="0" w:color="auto"/>
            </w:tcBorders>
            <w:shd w:val="clear" w:color="auto" w:fill="auto"/>
            <w:vAlign w:val="center"/>
            <w:hideMark/>
          </w:tcPr>
          <w:p w14:paraId="79E82683" w14:textId="77777777" w:rsidR="0053253F" w:rsidRPr="001650DF" w:rsidRDefault="0053253F" w:rsidP="0068673A">
            <w:pPr>
              <w:spacing w:line="240" w:lineRule="auto"/>
              <w:jc w:val="center"/>
              <w:rPr>
                <w:b/>
                <w:bCs/>
              </w:rPr>
            </w:pPr>
            <w:r w:rsidRPr="001650DF">
              <w:rPr>
                <w:b/>
                <w:bCs/>
              </w:rPr>
              <w:t>Percent Change</w:t>
            </w:r>
          </w:p>
        </w:tc>
        <w:tc>
          <w:tcPr>
            <w:tcW w:w="990" w:type="dxa"/>
            <w:vMerge w:val="restart"/>
            <w:tcBorders>
              <w:top w:val="single" w:sz="8" w:space="0" w:color="auto"/>
              <w:left w:val="single" w:sz="12" w:space="0" w:color="auto"/>
              <w:right w:val="single" w:sz="12" w:space="0" w:color="auto"/>
            </w:tcBorders>
          </w:tcPr>
          <w:p w14:paraId="5A1A6800" w14:textId="77777777" w:rsidR="0053253F" w:rsidRPr="001650DF" w:rsidRDefault="0053253F" w:rsidP="0068673A">
            <w:pPr>
              <w:spacing w:line="240" w:lineRule="auto"/>
              <w:jc w:val="center"/>
              <w:rPr>
                <w:b/>
                <w:bCs/>
              </w:rPr>
            </w:pPr>
            <w:r w:rsidRPr="001650DF">
              <w:rPr>
                <w:b/>
                <w:bCs/>
              </w:rPr>
              <w:t>FY 2015 Unit Cost</w:t>
            </w:r>
          </w:p>
        </w:tc>
      </w:tr>
      <w:tr w:rsidR="0053253F" w:rsidRPr="001650DF" w14:paraId="3EE3AD0B" w14:textId="77777777" w:rsidTr="00A96FA3">
        <w:trPr>
          <w:trHeight w:val="283"/>
        </w:trPr>
        <w:tc>
          <w:tcPr>
            <w:tcW w:w="1607" w:type="dxa"/>
            <w:vMerge/>
            <w:tcBorders>
              <w:top w:val="single" w:sz="8" w:space="0" w:color="auto"/>
              <w:left w:val="single" w:sz="8" w:space="0" w:color="auto"/>
              <w:bottom w:val="single" w:sz="8" w:space="0" w:color="000000"/>
              <w:right w:val="single" w:sz="12" w:space="0" w:color="auto"/>
            </w:tcBorders>
            <w:vAlign w:val="center"/>
            <w:hideMark/>
          </w:tcPr>
          <w:p w14:paraId="2BFC0D81" w14:textId="77777777" w:rsidR="0053253F" w:rsidRPr="001650DF" w:rsidRDefault="0053253F"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7F9ED75D" w14:textId="77777777" w:rsidR="0053253F" w:rsidRPr="001650DF" w:rsidRDefault="0053253F" w:rsidP="0068673A">
            <w:pPr>
              <w:spacing w:line="240" w:lineRule="auto"/>
              <w:jc w:val="center"/>
              <w:rPr>
                <w:b/>
                <w:bCs/>
              </w:rPr>
            </w:pPr>
            <w:r w:rsidRPr="001650DF">
              <w:rPr>
                <w:b/>
                <w:bCs/>
              </w:rPr>
              <w:t> </w:t>
            </w:r>
          </w:p>
        </w:tc>
        <w:tc>
          <w:tcPr>
            <w:tcW w:w="1530" w:type="dxa"/>
            <w:tcBorders>
              <w:top w:val="nil"/>
              <w:left w:val="single" w:sz="12" w:space="0" w:color="auto"/>
              <w:bottom w:val="nil"/>
              <w:right w:val="single" w:sz="12" w:space="0" w:color="auto"/>
            </w:tcBorders>
            <w:shd w:val="clear" w:color="auto" w:fill="auto"/>
            <w:vAlign w:val="center"/>
            <w:hideMark/>
          </w:tcPr>
          <w:p w14:paraId="0BB91242" w14:textId="77777777" w:rsidR="0053253F" w:rsidRPr="001650DF" w:rsidRDefault="0053253F" w:rsidP="0068673A">
            <w:pPr>
              <w:spacing w:line="240" w:lineRule="auto"/>
              <w:jc w:val="center"/>
              <w:rPr>
                <w:b/>
                <w:bCs/>
              </w:rPr>
            </w:pPr>
            <w:r w:rsidRPr="001650DF">
              <w:rPr>
                <w:b/>
                <w:bCs/>
              </w:rPr>
              <w:t> </w:t>
            </w:r>
          </w:p>
        </w:tc>
        <w:tc>
          <w:tcPr>
            <w:tcW w:w="1530" w:type="dxa"/>
            <w:tcBorders>
              <w:top w:val="nil"/>
              <w:left w:val="single" w:sz="12" w:space="0" w:color="auto"/>
              <w:bottom w:val="nil"/>
              <w:right w:val="single" w:sz="12" w:space="0" w:color="auto"/>
            </w:tcBorders>
            <w:shd w:val="clear" w:color="auto" w:fill="auto"/>
            <w:vAlign w:val="center"/>
            <w:hideMark/>
          </w:tcPr>
          <w:p w14:paraId="55FE3109" w14:textId="77777777" w:rsidR="0053253F" w:rsidRPr="001650DF" w:rsidRDefault="0053253F" w:rsidP="0068673A">
            <w:pPr>
              <w:spacing w:line="240" w:lineRule="auto"/>
              <w:jc w:val="center"/>
            </w:pPr>
            <w:r w:rsidRPr="001650DF">
              <w:t> </w:t>
            </w:r>
          </w:p>
        </w:tc>
        <w:tc>
          <w:tcPr>
            <w:tcW w:w="1620" w:type="dxa"/>
            <w:tcBorders>
              <w:top w:val="nil"/>
              <w:left w:val="single" w:sz="12" w:space="0" w:color="auto"/>
              <w:bottom w:val="nil"/>
              <w:right w:val="single" w:sz="12" w:space="0" w:color="auto"/>
            </w:tcBorders>
            <w:shd w:val="clear" w:color="auto" w:fill="auto"/>
            <w:vAlign w:val="center"/>
            <w:hideMark/>
          </w:tcPr>
          <w:p w14:paraId="13AC15EA" w14:textId="77777777" w:rsidR="0053253F" w:rsidRPr="001650DF" w:rsidRDefault="0053253F" w:rsidP="0068673A">
            <w:pPr>
              <w:spacing w:line="240" w:lineRule="auto"/>
              <w:jc w:val="center"/>
            </w:pPr>
          </w:p>
        </w:tc>
        <w:tc>
          <w:tcPr>
            <w:tcW w:w="990" w:type="dxa"/>
            <w:vMerge/>
            <w:tcBorders>
              <w:left w:val="single" w:sz="12" w:space="0" w:color="auto"/>
              <w:right w:val="single" w:sz="12" w:space="0" w:color="auto"/>
            </w:tcBorders>
          </w:tcPr>
          <w:p w14:paraId="4BD17E36" w14:textId="77777777" w:rsidR="0053253F" w:rsidRPr="001650DF" w:rsidRDefault="0053253F" w:rsidP="0068673A">
            <w:pPr>
              <w:spacing w:line="240" w:lineRule="auto"/>
              <w:jc w:val="center"/>
            </w:pPr>
          </w:p>
        </w:tc>
      </w:tr>
      <w:tr w:rsidR="0053253F" w:rsidRPr="001650DF" w14:paraId="7E3870B0" w14:textId="77777777" w:rsidTr="00A96FA3">
        <w:trPr>
          <w:trHeight w:val="283"/>
        </w:trPr>
        <w:tc>
          <w:tcPr>
            <w:tcW w:w="1607" w:type="dxa"/>
            <w:vMerge/>
            <w:tcBorders>
              <w:top w:val="single" w:sz="8" w:space="0" w:color="auto"/>
              <w:left w:val="single" w:sz="8" w:space="0" w:color="auto"/>
              <w:bottom w:val="single" w:sz="8" w:space="0" w:color="000000"/>
              <w:right w:val="single" w:sz="12" w:space="0" w:color="auto"/>
            </w:tcBorders>
            <w:vAlign w:val="center"/>
            <w:hideMark/>
          </w:tcPr>
          <w:p w14:paraId="3F724727" w14:textId="77777777" w:rsidR="0053253F" w:rsidRPr="001650DF" w:rsidRDefault="0053253F"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1E2079F0" w14:textId="77777777" w:rsidR="0053253F" w:rsidRPr="001650DF" w:rsidRDefault="0053253F" w:rsidP="0068673A">
            <w:pPr>
              <w:spacing w:line="240" w:lineRule="auto"/>
              <w:jc w:val="center"/>
              <w:rPr>
                <w:b/>
                <w:bCs/>
              </w:rPr>
            </w:pPr>
            <w:r w:rsidRPr="001650DF">
              <w:rPr>
                <w:b/>
                <w:bCs/>
              </w:rPr>
              <w:t>Large</w:t>
            </w:r>
          </w:p>
        </w:tc>
        <w:tc>
          <w:tcPr>
            <w:tcW w:w="1530" w:type="dxa"/>
            <w:tcBorders>
              <w:top w:val="nil"/>
              <w:left w:val="single" w:sz="12" w:space="0" w:color="auto"/>
              <w:bottom w:val="nil"/>
              <w:right w:val="single" w:sz="12" w:space="0" w:color="auto"/>
            </w:tcBorders>
            <w:shd w:val="clear" w:color="auto" w:fill="auto"/>
            <w:vAlign w:val="center"/>
            <w:hideMark/>
          </w:tcPr>
          <w:p w14:paraId="5EF2ACB3" w14:textId="77777777" w:rsidR="0053253F" w:rsidRPr="001650DF" w:rsidRDefault="0053253F" w:rsidP="0068673A">
            <w:pPr>
              <w:spacing w:line="240" w:lineRule="auto"/>
              <w:jc w:val="center"/>
              <w:rPr>
                <w:b/>
                <w:bCs/>
              </w:rPr>
            </w:pPr>
            <w:r w:rsidRPr="001650DF">
              <w:rPr>
                <w:b/>
                <w:bCs/>
              </w:rPr>
              <w:t>Large</w:t>
            </w:r>
          </w:p>
        </w:tc>
        <w:tc>
          <w:tcPr>
            <w:tcW w:w="1530" w:type="dxa"/>
            <w:tcBorders>
              <w:top w:val="nil"/>
              <w:left w:val="single" w:sz="12" w:space="0" w:color="auto"/>
              <w:right w:val="single" w:sz="12" w:space="0" w:color="auto"/>
            </w:tcBorders>
            <w:shd w:val="clear" w:color="auto" w:fill="auto"/>
            <w:vAlign w:val="center"/>
            <w:hideMark/>
          </w:tcPr>
          <w:p w14:paraId="1ED837EE" w14:textId="77777777" w:rsidR="0053253F" w:rsidRPr="001650DF" w:rsidRDefault="0053253F" w:rsidP="0068673A">
            <w:pPr>
              <w:spacing w:line="240" w:lineRule="auto"/>
              <w:jc w:val="center"/>
              <w:rPr>
                <w:b/>
                <w:bCs/>
              </w:rPr>
            </w:pPr>
            <w:r w:rsidRPr="001650DF">
              <w:rPr>
                <w:b/>
                <w:bCs/>
              </w:rPr>
              <w:t>Large</w:t>
            </w:r>
          </w:p>
        </w:tc>
        <w:tc>
          <w:tcPr>
            <w:tcW w:w="1620" w:type="dxa"/>
            <w:tcBorders>
              <w:top w:val="nil"/>
              <w:left w:val="single" w:sz="12" w:space="0" w:color="auto"/>
              <w:right w:val="single" w:sz="12" w:space="0" w:color="auto"/>
            </w:tcBorders>
            <w:shd w:val="clear" w:color="auto" w:fill="auto"/>
            <w:vAlign w:val="center"/>
            <w:hideMark/>
          </w:tcPr>
          <w:p w14:paraId="67E66453" w14:textId="77777777" w:rsidR="0053253F" w:rsidRPr="001650DF" w:rsidRDefault="0053253F" w:rsidP="0068673A">
            <w:pPr>
              <w:spacing w:line="240" w:lineRule="auto"/>
              <w:jc w:val="center"/>
              <w:rPr>
                <w:b/>
                <w:bCs/>
              </w:rPr>
            </w:pPr>
            <w:r w:rsidRPr="001650DF">
              <w:rPr>
                <w:b/>
                <w:bCs/>
              </w:rPr>
              <w:t>Large</w:t>
            </w:r>
          </w:p>
        </w:tc>
        <w:tc>
          <w:tcPr>
            <w:tcW w:w="990" w:type="dxa"/>
            <w:vMerge/>
            <w:tcBorders>
              <w:left w:val="single" w:sz="12" w:space="0" w:color="auto"/>
              <w:right w:val="single" w:sz="12" w:space="0" w:color="auto"/>
            </w:tcBorders>
          </w:tcPr>
          <w:p w14:paraId="0CA3AD35" w14:textId="77777777" w:rsidR="0053253F" w:rsidRPr="001650DF" w:rsidRDefault="0053253F" w:rsidP="0068673A">
            <w:pPr>
              <w:spacing w:line="240" w:lineRule="auto"/>
              <w:jc w:val="center"/>
              <w:rPr>
                <w:b/>
                <w:bCs/>
              </w:rPr>
            </w:pPr>
          </w:p>
        </w:tc>
      </w:tr>
      <w:tr w:rsidR="0053253F" w:rsidRPr="001650DF" w14:paraId="6F37C120" w14:textId="77777777" w:rsidTr="00A96FA3">
        <w:trPr>
          <w:trHeight w:val="283"/>
        </w:trPr>
        <w:tc>
          <w:tcPr>
            <w:tcW w:w="1607" w:type="dxa"/>
            <w:vMerge/>
            <w:tcBorders>
              <w:top w:val="single" w:sz="8" w:space="0" w:color="auto"/>
              <w:left w:val="single" w:sz="8" w:space="0" w:color="auto"/>
              <w:bottom w:val="single" w:sz="8" w:space="0" w:color="000000"/>
              <w:right w:val="single" w:sz="12" w:space="0" w:color="auto"/>
            </w:tcBorders>
            <w:vAlign w:val="center"/>
            <w:hideMark/>
          </w:tcPr>
          <w:p w14:paraId="5648171B" w14:textId="77777777" w:rsidR="0053253F" w:rsidRPr="001650DF" w:rsidRDefault="0053253F"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26AB5AB9" w14:textId="77777777" w:rsidR="0053253F" w:rsidRPr="001650DF" w:rsidRDefault="0053253F" w:rsidP="0068673A">
            <w:pPr>
              <w:spacing w:line="240" w:lineRule="auto"/>
              <w:jc w:val="center"/>
              <w:rPr>
                <w:b/>
                <w:bCs/>
              </w:rPr>
            </w:pPr>
            <w:r w:rsidRPr="001650DF">
              <w:rPr>
                <w:b/>
                <w:bCs/>
              </w:rPr>
              <w:t>(Small)</w:t>
            </w:r>
          </w:p>
        </w:tc>
        <w:tc>
          <w:tcPr>
            <w:tcW w:w="1530" w:type="dxa"/>
            <w:tcBorders>
              <w:top w:val="nil"/>
              <w:left w:val="single" w:sz="12" w:space="0" w:color="auto"/>
              <w:bottom w:val="nil"/>
              <w:right w:val="single" w:sz="12" w:space="0" w:color="auto"/>
            </w:tcBorders>
            <w:shd w:val="clear" w:color="auto" w:fill="auto"/>
            <w:vAlign w:val="center"/>
            <w:hideMark/>
          </w:tcPr>
          <w:p w14:paraId="16C444F9" w14:textId="77777777" w:rsidR="0053253F" w:rsidRPr="001650DF" w:rsidRDefault="0053253F" w:rsidP="0068673A">
            <w:pPr>
              <w:spacing w:line="240" w:lineRule="auto"/>
              <w:jc w:val="center"/>
              <w:rPr>
                <w:b/>
                <w:bCs/>
              </w:rPr>
            </w:pPr>
            <w:r w:rsidRPr="001650DF">
              <w:rPr>
                <w:b/>
                <w:bCs/>
              </w:rPr>
              <w:t>(Small)</w:t>
            </w:r>
          </w:p>
        </w:tc>
        <w:tc>
          <w:tcPr>
            <w:tcW w:w="1530" w:type="dxa"/>
            <w:tcBorders>
              <w:left w:val="single" w:sz="12" w:space="0" w:color="auto"/>
              <w:right w:val="single" w:sz="12" w:space="0" w:color="auto"/>
            </w:tcBorders>
            <w:shd w:val="clear" w:color="auto" w:fill="auto"/>
            <w:vAlign w:val="center"/>
            <w:hideMark/>
          </w:tcPr>
          <w:p w14:paraId="0296CF2A" w14:textId="77777777" w:rsidR="0053253F" w:rsidRPr="001650DF" w:rsidRDefault="0053253F" w:rsidP="0068673A">
            <w:pPr>
              <w:spacing w:line="240" w:lineRule="auto"/>
              <w:jc w:val="center"/>
              <w:rPr>
                <w:b/>
                <w:bCs/>
              </w:rPr>
            </w:pPr>
            <w:r w:rsidRPr="001650DF">
              <w:rPr>
                <w:b/>
                <w:bCs/>
              </w:rPr>
              <w:t>(Small)</w:t>
            </w:r>
          </w:p>
        </w:tc>
        <w:tc>
          <w:tcPr>
            <w:tcW w:w="1620" w:type="dxa"/>
            <w:tcBorders>
              <w:left w:val="single" w:sz="12" w:space="0" w:color="auto"/>
              <w:right w:val="single" w:sz="12" w:space="0" w:color="auto"/>
            </w:tcBorders>
            <w:shd w:val="clear" w:color="auto" w:fill="auto"/>
            <w:vAlign w:val="center"/>
            <w:hideMark/>
          </w:tcPr>
          <w:p w14:paraId="6E963567" w14:textId="77777777" w:rsidR="0053253F" w:rsidRPr="001650DF" w:rsidRDefault="0053253F" w:rsidP="0068673A">
            <w:pPr>
              <w:spacing w:line="240" w:lineRule="auto"/>
              <w:jc w:val="center"/>
              <w:rPr>
                <w:b/>
                <w:bCs/>
              </w:rPr>
            </w:pPr>
            <w:r w:rsidRPr="001650DF">
              <w:rPr>
                <w:b/>
                <w:bCs/>
              </w:rPr>
              <w:t>(Small)</w:t>
            </w:r>
          </w:p>
        </w:tc>
        <w:tc>
          <w:tcPr>
            <w:tcW w:w="990" w:type="dxa"/>
            <w:vMerge/>
            <w:tcBorders>
              <w:left w:val="single" w:sz="12" w:space="0" w:color="auto"/>
              <w:right w:val="single" w:sz="12" w:space="0" w:color="auto"/>
            </w:tcBorders>
          </w:tcPr>
          <w:p w14:paraId="138BA4A3" w14:textId="77777777" w:rsidR="0053253F" w:rsidRPr="001650DF" w:rsidRDefault="0053253F" w:rsidP="0068673A">
            <w:pPr>
              <w:spacing w:line="240" w:lineRule="auto"/>
              <w:jc w:val="center"/>
              <w:rPr>
                <w:b/>
                <w:bCs/>
              </w:rPr>
            </w:pPr>
          </w:p>
        </w:tc>
      </w:tr>
      <w:tr w:rsidR="0053253F" w:rsidRPr="001650DF" w14:paraId="07EEC03D" w14:textId="77777777" w:rsidTr="007E652F">
        <w:trPr>
          <w:trHeight w:val="43"/>
        </w:trPr>
        <w:tc>
          <w:tcPr>
            <w:tcW w:w="1607" w:type="dxa"/>
            <w:vMerge/>
            <w:tcBorders>
              <w:top w:val="single" w:sz="8" w:space="0" w:color="auto"/>
              <w:left w:val="single" w:sz="8" w:space="0" w:color="auto"/>
              <w:bottom w:val="single" w:sz="12" w:space="0" w:color="auto"/>
              <w:right w:val="single" w:sz="12" w:space="0" w:color="auto"/>
            </w:tcBorders>
            <w:vAlign w:val="center"/>
            <w:hideMark/>
          </w:tcPr>
          <w:p w14:paraId="48F8E681" w14:textId="77777777" w:rsidR="0053253F" w:rsidRPr="001650DF" w:rsidRDefault="0053253F" w:rsidP="0068673A">
            <w:pPr>
              <w:spacing w:line="240" w:lineRule="auto"/>
              <w:rPr>
                <w:b/>
                <w:bCs/>
              </w:rPr>
            </w:pP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0FAFC2B3" w14:textId="77777777" w:rsidR="0053253F" w:rsidRPr="001650DF" w:rsidRDefault="0053253F" w:rsidP="0068673A">
            <w:pPr>
              <w:spacing w:line="240" w:lineRule="auto"/>
              <w:jc w:val="center"/>
              <w:rPr>
                <w:b/>
                <w:bCs/>
              </w:rPr>
            </w:pPr>
            <w:r w:rsidRPr="001650DF">
              <w:rPr>
                <w:b/>
                <w:bCs/>
              </w:rPr>
              <w:t>[Micro] Entity</w:t>
            </w:r>
          </w:p>
        </w:tc>
        <w:tc>
          <w:tcPr>
            <w:tcW w:w="1530" w:type="dxa"/>
            <w:tcBorders>
              <w:top w:val="nil"/>
              <w:left w:val="single" w:sz="12" w:space="0" w:color="auto"/>
              <w:bottom w:val="single" w:sz="12" w:space="0" w:color="auto"/>
              <w:right w:val="single" w:sz="12" w:space="0" w:color="auto"/>
            </w:tcBorders>
            <w:shd w:val="clear" w:color="auto" w:fill="auto"/>
            <w:vAlign w:val="center"/>
            <w:hideMark/>
          </w:tcPr>
          <w:p w14:paraId="64CD0CB7" w14:textId="77777777" w:rsidR="0053253F" w:rsidRPr="001650DF" w:rsidRDefault="0053253F" w:rsidP="0068673A">
            <w:pPr>
              <w:spacing w:line="240" w:lineRule="auto"/>
              <w:jc w:val="center"/>
              <w:rPr>
                <w:b/>
                <w:bCs/>
              </w:rPr>
            </w:pPr>
            <w:r w:rsidRPr="001650DF">
              <w:rPr>
                <w:b/>
                <w:bCs/>
              </w:rPr>
              <w:t>[Micro] Entity</w:t>
            </w:r>
          </w:p>
        </w:tc>
        <w:tc>
          <w:tcPr>
            <w:tcW w:w="1530" w:type="dxa"/>
            <w:tcBorders>
              <w:left w:val="single" w:sz="12" w:space="0" w:color="auto"/>
              <w:bottom w:val="single" w:sz="12" w:space="0" w:color="auto"/>
              <w:right w:val="single" w:sz="12" w:space="0" w:color="auto"/>
            </w:tcBorders>
            <w:shd w:val="clear" w:color="auto" w:fill="auto"/>
            <w:vAlign w:val="center"/>
            <w:hideMark/>
          </w:tcPr>
          <w:p w14:paraId="296DB175" w14:textId="77777777" w:rsidR="0053253F" w:rsidRPr="001650DF" w:rsidRDefault="0053253F" w:rsidP="0068673A">
            <w:pPr>
              <w:spacing w:line="240" w:lineRule="auto"/>
              <w:jc w:val="center"/>
              <w:rPr>
                <w:b/>
                <w:bCs/>
              </w:rPr>
            </w:pPr>
            <w:r w:rsidRPr="001650DF">
              <w:rPr>
                <w:b/>
                <w:bCs/>
              </w:rPr>
              <w:t>[Micro] Entity</w:t>
            </w:r>
          </w:p>
        </w:tc>
        <w:tc>
          <w:tcPr>
            <w:tcW w:w="1620" w:type="dxa"/>
            <w:tcBorders>
              <w:left w:val="single" w:sz="12" w:space="0" w:color="auto"/>
              <w:bottom w:val="single" w:sz="12" w:space="0" w:color="auto"/>
              <w:right w:val="single" w:sz="12" w:space="0" w:color="auto"/>
            </w:tcBorders>
            <w:shd w:val="clear" w:color="auto" w:fill="auto"/>
            <w:vAlign w:val="center"/>
            <w:hideMark/>
          </w:tcPr>
          <w:p w14:paraId="703D9B56" w14:textId="77777777" w:rsidR="0053253F" w:rsidRPr="001650DF" w:rsidRDefault="0053253F" w:rsidP="0068673A">
            <w:pPr>
              <w:spacing w:line="240" w:lineRule="auto"/>
              <w:jc w:val="center"/>
              <w:rPr>
                <w:b/>
                <w:bCs/>
              </w:rPr>
            </w:pPr>
            <w:r w:rsidRPr="001650DF">
              <w:rPr>
                <w:b/>
                <w:bCs/>
              </w:rPr>
              <w:t>[Micro] Entity</w:t>
            </w:r>
          </w:p>
        </w:tc>
        <w:tc>
          <w:tcPr>
            <w:tcW w:w="990" w:type="dxa"/>
            <w:tcBorders>
              <w:left w:val="single" w:sz="12" w:space="0" w:color="auto"/>
              <w:bottom w:val="single" w:sz="12" w:space="0" w:color="auto"/>
              <w:right w:val="single" w:sz="12" w:space="0" w:color="auto"/>
            </w:tcBorders>
          </w:tcPr>
          <w:p w14:paraId="067D172D" w14:textId="77777777" w:rsidR="0053253F" w:rsidRPr="001650DF" w:rsidRDefault="0053253F" w:rsidP="0068673A">
            <w:pPr>
              <w:spacing w:line="240" w:lineRule="auto"/>
              <w:jc w:val="center"/>
              <w:rPr>
                <w:b/>
                <w:bCs/>
              </w:rPr>
            </w:pPr>
          </w:p>
        </w:tc>
      </w:tr>
      <w:tr w:rsidR="004225AE" w:rsidRPr="001650DF" w14:paraId="19BB9CB5" w14:textId="77777777" w:rsidTr="007E652F">
        <w:trPr>
          <w:trHeight w:val="276"/>
        </w:trPr>
        <w:tc>
          <w:tcPr>
            <w:tcW w:w="1607" w:type="dxa"/>
            <w:vMerge w:val="restart"/>
            <w:tcBorders>
              <w:top w:val="single" w:sz="12" w:space="0" w:color="auto"/>
              <w:left w:val="single" w:sz="8" w:space="0" w:color="auto"/>
              <w:bottom w:val="single" w:sz="8" w:space="0" w:color="000000"/>
              <w:right w:val="single" w:sz="12" w:space="0" w:color="auto"/>
            </w:tcBorders>
            <w:shd w:val="clear" w:color="auto" w:fill="auto"/>
            <w:vAlign w:val="center"/>
            <w:hideMark/>
          </w:tcPr>
          <w:p w14:paraId="2163E8BC" w14:textId="77777777" w:rsidR="004225AE" w:rsidRPr="001650DF" w:rsidRDefault="004225AE" w:rsidP="001B2C22">
            <w:pPr>
              <w:keepNext/>
              <w:spacing w:line="240" w:lineRule="auto"/>
            </w:pPr>
            <w:r w:rsidRPr="001650DF">
              <w:t>Design Search Fee</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10E4484B" w14:textId="77777777" w:rsidR="004225AE" w:rsidRPr="001650DF" w:rsidRDefault="004225AE" w:rsidP="001B2C22">
            <w:pPr>
              <w:keepNext/>
              <w:spacing w:line="240" w:lineRule="auto"/>
              <w:jc w:val="center"/>
            </w:pPr>
            <w:r w:rsidRPr="001650DF">
              <w:t xml:space="preserve">$120 </w:t>
            </w:r>
          </w:p>
        </w:tc>
        <w:tc>
          <w:tcPr>
            <w:tcW w:w="1530" w:type="dxa"/>
            <w:tcBorders>
              <w:top w:val="single" w:sz="12" w:space="0" w:color="auto"/>
              <w:left w:val="single" w:sz="12" w:space="0" w:color="auto"/>
              <w:bottom w:val="nil"/>
              <w:right w:val="single" w:sz="12" w:space="0" w:color="auto"/>
            </w:tcBorders>
            <w:shd w:val="clear" w:color="auto" w:fill="auto"/>
            <w:vAlign w:val="center"/>
            <w:hideMark/>
          </w:tcPr>
          <w:p w14:paraId="20B6307A" w14:textId="77777777" w:rsidR="004225AE" w:rsidRPr="001650DF" w:rsidRDefault="004225AE" w:rsidP="001B2C22">
            <w:pPr>
              <w:keepNext/>
              <w:spacing w:line="240" w:lineRule="auto"/>
              <w:jc w:val="center"/>
            </w:pPr>
            <w:r w:rsidRPr="001650DF">
              <w:t xml:space="preserve">$160 </w:t>
            </w:r>
          </w:p>
        </w:tc>
        <w:tc>
          <w:tcPr>
            <w:tcW w:w="1530" w:type="dxa"/>
            <w:tcBorders>
              <w:top w:val="single" w:sz="12" w:space="0" w:color="auto"/>
              <w:left w:val="single" w:sz="12" w:space="0" w:color="auto"/>
              <w:bottom w:val="nil"/>
              <w:right w:val="single" w:sz="12" w:space="0" w:color="auto"/>
            </w:tcBorders>
            <w:shd w:val="clear" w:color="auto" w:fill="auto"/>
            <w:vAlign w:val="center"/>
            <w:hideMark/>
          </w:tcPr>
          <w:p w14:paraId="086E79E3" w14:textId="77777777" w:rsidR="004225AE" w:rsidRPr="001650DF" w:rsidRDefault="004225AE" w:rsidP="001B2C22">
            <w:pPr>
              <w:keepNext/>
              <w:spacing w:line="240" w:lineRule="auto"/>
              <w:jc w:val="center"/>
            </w:pPr>
            <w:r w:rsidRPr="001650DF">
              <w:t>+$40</w:t>
            </w:r>
          </w:p>
        </w:tc>
        <w:tc>
          <w:tcPr>
            <w:tcW w:w="1620" w:type="dxa"/>
            <w:tcBorders>
              <w:top w:val="single" w:sz="12" w:space="0" w:color="auto"/>
              <w:left w:val="single" w:sz="12" w:space="0" w:color="auto"/>
              <w:bottom w:val="nil"/>
              <w:right w:val="single" w:sz="12" w:space="0" w:color="auto"/>
            </w:tcBorders>
            <w:shd w:val="clear" w:color="auto" w:fill="auto"/>
            <w:vAlign w:val="center"/>
            <w:hideMark/>
          </w:tcPr>
          <w:p w14:paraId="1146AA79" w14:textId="77777777" w:rsidR="004225AE" w:rsidRPr="001650DF" w:rsidRDefault="004225AE" w:rsidP="001B2C22">
            <w:pPr>
              <w:keepNext/>
              <w:spacing w:line="240" w:lineRule="auto"/>
              <w:jc w:val="center"/>
            </w:pPr>
            <w:r w:rsidRPr="001650DF">
              <w:t>+33%</w:t>
            </w:r>
          </w:p>
        </w:tc>
        <w:tc>
          <w:tcPr>
            <w:tcW w:w="990" w:type="dxa"/>
            <w:tcBorders>
              <w:top w:val="single" w:sz="12" w:space="0" w:color="auto"/>
              <w:left w:val="single" w:sz="12" w:space="0" w:color="auto"/>
              <w:bottom w:val="nil"/>
              <w:right w:val="single" w:sz="12" w:space="0" w:color="auto"/>
            </w:tcBorders>
          </w:tcPr>
          <w:p w14:paraId="5F068F7D" w14:textId="774BF702" w:rsidR="004225AE" w:rsidRPr="001650DF" w:rsidRDefault="004225AE" w:rsidP="001B2C22">
            <w:pPr>
              <w:keepNext/>
              <w:spacing w:line="240" w:lineRule="auto"/>
              <w:jc w:val="center"/>
            </w:pPr>
          </w:p>
        </w:tc>
      </w:tr>
      <w:tr w:rsidR="004225AE" w:rsidRPr="001650DF" w14:paraId="4461D2F1" w14:textId="77777777" w:rsidTr="00A96FA3">
        <w:trPr>
          <w:trHeight w:val="276"/>
        </w:trPr>
        <w:tc>
          <w:tcPr>
            <w:tcW w:w="1607" w:type="dxa"/>
            <w:vMerge/>
            <w:tcBorders>
              <w:top w:val="nil"/>
              <w:left w:val="single" w:sz="8" w:space="0" w:color="auto"/>
              <w:bottom w:val="single" w:sz="8" w:space="0" w:color="000000"/>
              <w:right w:val="single" w:sz="12" w:space="0" w:color="auto"/>
            </w:tcBorders>
            <w:vAlign w:val="center"/>
            <w:hideMark/>
          </w:tcPr>
          <w:p w14:paraId="4D778D9E" w14:textId="77777777" w:rsidR="004225AE" w:rsidRPr="001650DF" w:rsidRDefault="004225AE" w:rsidP="001B2C22">
            <w:pPr>
              <w:keepNext/>
              <w:spacing w:line="240" w:lineRule="auto"/>
            </w:pPr>
          </w:p>
        </w:tc>
        <w:tc>
          <w:tcPr>
            <w:tcW w:w="1440" w:type="dxa"/>
            <w:tcBorders>
              <w:top w:val="nil"/>
              <w:left w:val="single" w:sz="12" w:space="0" w:color="auto"/>
              <w:bottom w:val="nil"/>
              <w:right w:val="single" w:sz="12" w:space="0" w:color="auto"/>
            </w:tcBorders>
            <w:shd w:val="clear" w:color="auto" w:fill="auto"/>
            <w:vAlign w:val="center"/>
            <w:hideMark/>
          </w:tcPr>
          <w:p w14:paraId="7E80B345" w14:textId="77777777" w:rsidR="004225AE" w:rsidRPr="001650DF" w:rsidRDefault="004225AE" w:rsidP="001B2C22">
            <w:pPr>
              <w:keepNext/>
              <w:spacing w:line="240" w:lineRule="auto"/>
              <w:jc w:val="center"/>
            </w:pPr>
            <w:r w:rsidRPr="001650DF">
              <w:t>($60)</w:t>
            </w:r>
          </w:p>
        </w:tc>
        <w:tc>
          <w:tcPr>
            <w:tcW w:w="1530" w:type="dxa"/>
            <w:tcBorders>
              <w:top w:val="nil"/>
              <w:left w:val="single" w:sz="12" w:space="0" w:color="auto"/>
              <w:bottom w:val="nil"/>
              <w:right w:val="single" w:sz="12" w:space="0" w:color="auto"/>
            </w:tcBorders>
            <w:shd w:val="clear" w:color="auto" w:fill="auto"/>
            <w:vAlign w:val="center"/>
            <w:hideMark/>
          </w:tcPr>
          <w:p w14:paraId="2A6A6C35" w14:textId="77777777" w:rsidR="004225AE" w:rsidRPr="001650DF" w:rsidRDefault="004225AE" w:rsidP="001B2C22">
            <w:pPr>
              <w:keepNext/>
              <w:spacing w:line="240" w:lineRule="auto"/>
              <w:jc w:val="center"/>
            </w:pPr>
            <w:r w:rsidRPr="001650DF">
              <w:t>($80)</w:t>
            </w:r>
          </w:p>
        </w:tc>
        <w:tc>
          <w:tcPr>
            <w:tcW w:w="1530" w:type="dxa"/>
            <w:tcBorders>
              <w:top w:val="nil"/>
              <w:left w:val="single" w:sz="12" w:space="0" w:color="auto"/>
              <w:bottom w:val="nil"/>
              <w:right w:val="single" w:sz="12" w:space="0" w:color="auto"/>
            </w:tcBorders>
            <w:shd w:val="clear" w:color="auto" w:fill="auto"/>
            <w:vAlign w:val="center"/>
            <w:hideMark/>
          </w:tcPr>
          <w:p w14:paraId="4FC5F6C2" w14:textId="77777777" w:rsidR="004225AE" w:rsidRPr="001650DF" w:rsidRDefault="004225AE" w:rsidP="001B2C22">
            <w:pPr>
              <w:keepNext/>
              <w:spacing w:line="240" w:lineRule="auto"/>
              <w:jc w:val="center"/>
            </w:pPr>
            <w:r w:rsidRPr="001650DF">
              <w:t>(+$20)</w:t>
            </w:r>
          </w:p>
        </w:tc>
        <w:tc>
          <w:tcPr>
            <w:tcW w:w="1620" w:type="dxa"/>
            <w:tcBorders>
              <w:top w:val="nil"/>
              <w:left w:val="single" w:sz="12" w:space="0" w:color="auto"/>
              <w:bottom w:val="nil"/>
              <w:right w:val="single" w:sz="12" w:space="0" w:color="auto"/>
            </w:tcBorders>
            <w:shd w:val="clear" w:color="auto" w:fill="auto"/>
            <w:vAlign w:val="center"/>
            <w:hideMark/>
          </w:tcPr>
          <w:p w14:paraId="78985195" w14:textId="77777777" w:rsidR="004225AE" w:rsidRPr="001650DF" w:rsidRDefault="004225AE" w:rsidP="001B2C22">
            <w:pPr>
              <w:keepNext/>
              <w:spacing w:line="240" w:lineRule="auto"/>
              <w:jc w:val="center"/>
            </w:pPr>
            <w:r w:rsidRPr="001650DF">
              <w:t>(+33%)</w:t>
            </w:r>
          </w:p>
        </w:tc>
        <w:tc>
          <w:tcPr>
            <w:tcW w:w="990" w:type="dxa"/>
            <w:tcBorders>
              <w:top w:val="nil"/>
              <w:left w:val="single" w:sz="12" w:space="0" w:color="auto"/>
              <w:bottom w:val="nil"/>
              <w:right w:val="single" w:sz="12" w:space="0" w:color="auto"/>
            </w:tcBorders>
          </w:tcPr>
          <w:p w14:paraId="067EAA8F" w14:textId="384FFE6A" w:rsidR="004225AE" w:rsidRPr="001650DF" w:rsidRDefault="00BC46D4" w:rsidP="001B2C22">
            <w:pPr>
              <w:keepNext/>
              <w:spacing w:line="240" w:lineRule="auto"/>
              <w:jc w:val="center"/>
            </w:pPr>
            <w:r w:rsidRPr="001650DF">
              <w:t>$397</w:t>
            </w:r>
          </w:p>
        </w:tc>
      </w:tr>
      <w:tr w:rsidR="004225AE" w:rsidRPr="001650DF" w14:paraId="5BCEC021" w14:textId="77777777" w:rsidTr="00A96FA3">
        <w:trPr>
          <w:trHeight w:val="288"/>
        </w:trPr>
        <w:tc>
          <w:tcPr>
            <w:tcW w:w="1607" w:type="dxa"/>
            <w:vMerge/>
            <w:tcBorders>
              <w:top w:val="nil"/>
              <w:left w:val="single" w:sz="8" w:space="0" w:color="auto"/>
              <w:bottom w:val="single" w:sz="8" w:space="0" w:color="000000"/>
              <w:right w:val="single" w:sz="12" w:space="0" w:color="auto"/>
            </w:tcBorders>
            <w:vAlign w:val="center"/>
            <w:hideMark/>
          </w:tcPr>
          <w:p w14:paraId="77E63AB8" w14:textId="77777777" w:rsidR="004225AE" w:rsidRPr="001650DF" w:rsidRDefault="004225AE" w:rsidP="001B2C22">
            <w:pPr>
              <w:keepNext/>
              <w:spacing w:line="240" w:lineRule="auto"/>
            </w:pPr>
          </w:p>
        </w:tc>
        <w:tc>
          <w:tcPr>
            <w:tcW w:w="1440" w:type="dxa"/>
            <w:tcBorders>
              <w:top w:val="nil"/>
              <w:left w:val="single" w:sz="12" w:space="0" w:color="auto"/>
              <w:bottom w:val="single" w:sz="8" w:space="0" w:color="auto"/>
              <w:right w:val="single" w:sz="12" w:space="0" w:color="auto"/>
            </w:tcBorders>
            <w:shd w:val="clear" w:color="auto" w:fill="auto"/>
            <w:vAlign w:val="center"/>
            <w:hideMark/>
          </w:tcPr>
          <w:p w14:paraId="56679682" w14:textId="77777777" w:rsidR="004225AE" w:rsidRPr="001650DF" w:rsidRDefault="004225AE" w:rsidP="001B2C22">
            <w:pPr>
              <w:keepNext/>
              <w:spacing w:line="240" w:lineRule="auto"/>
              <w:jc w:val="center"/>
            </w:pPr>
            <w:r w:rsidRPr="001650DF">
              <w:t>[$30]</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5F05E832" w14:textId="77777777" w:rsidR="004225AE" w:rsidRPr="001650DF" w:rsidRDefault="004225AE" w:rsidP="001B2C22">
            <w:pPr>
              <w:keepNext/>
              <w:spacing w:line="240" w:lineRule="auto"/>
              <w:jc w:val="center"/>
            </w:pPr>
            <w:r w:rsidRPr="001650DF">
              <w:t>[$40]</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00A9A062" w14:textId="77777777" w:rsidR="004225AE" w:rsidRPr="001650DF" w:rsidRDefault="004225AE" w:rsidP="001B2C22">
            <w:pPr>
              <w:keepNext/>
              <w:spacing w:line="240" w:lineRule="auto"/>
              <w:jc w:val="center"/>
            </w:pPr>
            <w:r w:rsidRPr="001650DF">
              <w:t>[+$10]</w:t>
            </w:r>
          </w:p>
        </w:tc>
        <w:tc>
          <w:tcPr>
            <w:tcW w:w="1620" w:type="dxa"/>
            <w:tcBorders>
              <w:top w:val="nil"/>
              <w:left w:val="single" w:sz="12" w:space="0" w:color="auto"/>
              <w:bottom w:val="single" w:sz="8" w:space="0" w:color="auto"/>
              <w:right w:val="single" w:sz="12" w:space="0" w:color="auto"/>
            </w:tcBorders>
            <w:shd w:val="clear" w:color="auto" w:fill="auto"/>
            <w:vAlign w:val="center"/>
            <w:hideMark/>
          </w:tcPr>
          <w:p w14:paraId="067A7764" w14:textId="77777777" w:rsidR="004225AE" w:rsidRPr="001650DF" w:rsidRDefault="004225AE" w:rsidP="001B2C22">
            <w:pPr>
              <w:keepNext/>
              <w:spacing w:line="240" w:lineRule="auto"/>
              <w:jc w:val="center"/>
            </w:pPr>
            <w:r w:rsidRPr="001650DF">
              <w:t>[+33%]</w:t>
            </w:r>
          </w:p>
        </w:tc>
        <w:tc>
          <w:tcPr>
            <w:tcW w:w="990" w:type="dxa"/>
            <w:tcBorders>
              <w:top w:val="nil"/>
              <w:left w:val="single" w:sz="12" w:space="0" w:color="auto"/>
              <w:bottom w:val="single" w:sz="8" w:space="0" w:color="auto"/>
              <w:right w:val="single" w:sz="12" w:space="0" w:color="auto"/>
            </w:tcBorders>
          </w:tcPr>
          <w:p w14:paraId="2342FC1E" w14:textId="77777777" w:rsidR="004225AE" w:rsidRPr="001650DF" w:rsidRDefault="004225AE" w:rsidP="001B2C22">
            <w:pPr>
              <w:keepNext/>
              <w:spacing w:line="240" w:lineRule="auto"/>
              <w:jc w:val="center"/>
            </w:pPr>
          </w:p>
        </w:tc>
      </w:tr>
      <w:tr w:rsidR="004225AE" w:rsidRPr="001650DF" w14:paraId="0A9DCAD6" w14:textId="77777777" w:rsidTr="00A96FA3">
        <w:trPr>
          <w:trHeight w:val="276"/>
        </w:trPr>
        <w:tc>
          <w:tcPr>
            <w:tcW w:w="1607" w:type="dxa"/>
            <w:vMerge w:val="restart"/>
            <w:tcBorders>
              <w:top w:val="nil"/>
              <w:left w:val="single" w:sz="8" w:space="0" w:color="auto"/>
              <w:bottom w:val="single" w:sz="8" w:space="0" w:color="000000"/>
              <w:right w:val="single" w:sz="12" w:space="0" w:color="auto"/>
            </w:tcBorders>
            <w:shd w:val="clear" w:color="auto" w:fill="auto"/>
            <w:vAlign w:val="center"/>
            <w:hideMark/>
          </w:tcPr>
          <w:p w14:paraId="25AD9981" w14:textId="77777777" w:rsidR="004225AE" w:rsidRPr="001650DF" w:rsidRDefault="004225AE" w:rsidP="001B2C22">
            <w:pPr>
              <w:keepNext/>
              <w:spacing w:line="240" w:lineRule="auto"/>
            </w:pPr>
            <w:r w:rsidRPr="001650DF">
              <w:t>Plant Search Fee</w:t>
            </w:r>
          </w:p>
        </w:tc>
        <w:tc>
          <w:tcPr>
            <w:tcW w:w="1440" w:type="dxa"/>
            <w:tcBorders>
              <w:top w:val="nil"/>
              <w:left w:val="single" w:sz="12" w:space="0" w:color="auto"/>
              <w:bottom w:val="nil"/>
              <w:right w:val="single" w:sz="12" w:space="0" w:color="auto"/>
            </w:tcBorders>
            <w:shd w:val="clear" w:color="auto" w:fill="auto"/>
            <w:vAlign w:val="center"/>
            <w:hideMark/>
          </w:tcPr>
          <w:p w14:paraId="0FE6AE0D" w14:textId="77777777" w:rsidR="004225AE" w:rsidRPr="001650DF" w:rsidRDefault="004225AE" w:rsidP="001B2C22">
            <w:pPr>
              <w:keepNext/>
              <w:spacing w:line="240" w:lineRule="auto"/>
              <w:jc w:val="center"/>
            </w:pPr>
            <w:r w:rsidRPr="001650DF">
              <w:t xml:space="preserve">$380 </w:t>
            </w:r>
          </w:p>
        </w:tc>
        <w:tc>
          <w:tcPr>
            <w:tcW w:w="1530" w:type="dxa"/>
            <w:tcBorders>
              <w:top w:val="nil"/>
              <w:left w:val="single" w:sz="12" w:space="0" w:color="auto"/>
              <w:bottom w:val="nil"/>
              <w:right w:val="single" w:sz="12" w:space="0" w:color="auto"/>
            </w:tcBorders>
            <w:shd w:val="clear" w:color="auto" w:fill="auto"/>
            <w:vAlign w:val="center"/>
            <w:hideMark/>
          </w:tcPr>
          <w:p w14:paraId="1FAFE771" w14:textId="77777777" w:rsidR="004225AE" w:rsidRPr="001650DF" w:rsidRDefault="004225AE" w:rsidP="001B2C22">
            <w:pPr>
              <w:keepNext/>
              <w:spacing w:line="240" w:lineRule="auto"/>
              <w:jc w:val="center"/>
            </w:pPr>
            <w:r w:rsidRPr="001650DF">
              <w:t xml:space="preserve">$420 </w:t>
            </w:r>
          </w:p>
        </w:tc>
        <w:tc>
          <w:tcPr>
            <w:tcW w:w="1530" w:type="dxa"/>
            <w:tcBorders>
              <w:top w:val="nil"/>
              <w:left w:val="single" w:sz="12" w:space="0" w:color="auto"/>
              <w:bottom w:val="nil"/>
              <w:right w:val="single" w:sz="12" w:space="0" w:color="auto"/>
            </w:tcBorders>
            <w:shd w:val="clear" w:color="auto" w:fill="auto"/>
            <w:vAlign w:val="center"/>
            <w:hideMark/>
          </w:tcPr>
          <w:p w14:paraId="3A4E8ECD" w14:textId="77777777" w:rsidR="004225AE" w:rsidRPr="001650DF" w:rsidRDefault="004225AE" w:rsidP="001B2C22">
            <w:pPr>
              <w:keepNext/>
              <w:spacing w:line="240" w:lineRule="auto"/>
              <w:jc w:val="center"/>
            </w:pPr>
            <w:r w:rsidRPr="001650DF">
              <w:t>+$40</w:t>
            </w:r>
          </w:p>
        </w:tc>
        <w:tc>
          <w:tcPr>
            <w:tcW w:w="1620" w:type="dxa"/>
            <w:tcBorders>
              <w:top w:val="nil"/>
              <w:left w:val="single" w:sz="12" w:space="0" w:color="auto"/>
              <w:bottom w:val="nil"/>
              <w:right w:val="single" w:sz="12" w:space="0" w:color="auto"/>
            </w:tcBorders>
            <w:shd w:val="clear" w:color="auto" w:fill="auto"/>
            <w:vAlign w:val="center"/>
            <w:hideMark/>
          </w:tcPr>
          <w:p w14:paraId="72C92383" w14:textId="77777777" w:rsidR="004225AE" w:rsidRPr="001650DF" w:rsidRDefault="004225AE" w:rsidP="001B2C22">
            <w:pPr>
              <w:keepNext/>
              <w:spacing w:line="240" w:lineRule="auto"/>
              <w:jc w:val="center"/>
            </w:pPr>
            <w:r w:rsidRPr="001650DF">
              <w:t>+11%</w:t>
            </w:r>
          </w:p>
        </w:tc>
        <w:tc>
          <w:tcPr>
            <w:tcW w:w="990" w:type="dxa"/>
            <w:tcBorders>
              <w:top w:val="nil"/>
              <w:left w:val="single" w:sz="12" w:space="0" w:color="auto"/>
              <w:bottom w:val="nil"/>
              <w:right w:val="single" w:sz="12" w:space="0" w:color="auto"/>
            </w:tcBorders>
          </w:tcPr>
          <w:p w14:paraId="29645F03" w14:textId="043D89A7" w:rsidR="004225AE" w:rsidRPr="001650DF" w:rsidRDefault="004225AE" w:rsidP="001B2C22">
            <w:pPr>
              <w:keepNext/>
              <w:spacing w:line="240" w:lineRule="auto"/>
              <w:jc w:val="center"/>
            </w:pPr>
          </w:p>
        </w:tc>
      </w:tr>
      <w:tr w:rsidR="004225AE" w:rsidRPr="001650DF" w14:paraId="7F29290C" w14:textId="77777777" w:rsidTr="00A96FA3">
        <w:trPr>
          <w:trHeight w:val="276"/>
        </w:trPr>
        <w:tc>
          <w:tcPr>
            <w:tcW w:w="1607" w:type="dxa"/>
            <w:vMerge/>
            <w:tcBorders>
              <w:top w:val="nil"/>
              <w:left w:val="single" w:sz="8" w:space="0" w:color="auto"/>
              <w:bottom w:val="single" w:sz="8" w:space="0" w:color="000000"/>
              <w:right w:val="single" w:sz="12" w:space="0" w:color="auto"/>
            </w:tcBorders>
            <w:vAlign w:val="center"/>
            <w:hideMark/>
          </w:tcPr>
          <w:p w14:paraId="627B37ED" w14:textId="77777777" w:rsidR="004225AE" w:rsidRPr="001650DF" w:rsidRDefault="004225AE" w:rsidP="001B2C22">
            <w:pPr>
              <w:keepNext/>
              <w:spacing w:line="240" w:lineRule="auto"/>
            </w:pPr>
          </w:p>
        </w:tc>
        <w:tc>
          <w:tcPr>
            <w:tcW w:w="1440" w:type="dxa"/>
            <w:tcBorders>
              <w:top w:val="nil"/>
              <w:left w:val="single" w:sz="12" w:space="0" w:color="auto"/>
              <w:bottom w:val="nil"/>
              <w:right w:val="single" w:sz="12" w:space="0" w:color="auto"/>
            </w:tcBorders>
            <w:shd w:val="clear" w:color="auto" w:fill="auto"/>
            <w:vAlign w:val="center"/>
            <w:hideMark/>
          </w:tcPr>
          <w:p w14:paraId="2C1D642D" w14:textId="77777777" w:rsidR="004225AE" w:rsidRPr="001650DF" w:rsidRDefault="004225AE" w:rsidP="001B2C22">
            <w:pPr>
              <w:keepNext/>
              <w:spacing w:line="240" w:lineRule="auto"/>
              <w:jc w:val="center"/>
            </w:pPr>
            <w:r w:rsidRPr="001650DF">
              <w:t>($190)</w:t>
            </w:r>
          </w:p>
        </w:tc>
        <w:tc>
          <w:tcPr>
            <w:tcW w:w="1530" w:type="dxa"/>
            <w:tcBorders>
              <w:top w:val="nil"/>
              <w:left w:val="single" w:sz="12" w:space="0" w:color="auto"/>
              <w:bottom w:val="nil"/>
              <w:right w:val="single" w:sz="12" w:space="0" w:color="auto"/>
            </w:tcBorders>
            <w:shd w:val="clear" w:color="auto" w:fill="auto"/>
            <w:vAlign w:val="center"/>
            <w:hideMark/>
          </w:tcPr>
          <w:p w14:paraId="7E98ED75" w14:textId="77777777" w:rsidR="004225AE" w:rsidRPr="001650DF" w:rsidRDefault="004225AE" w:rsidP="001B2C22">
            <w:pPr>
              <w:keepNext/>
              <w:spacing w:line="240" w:lineRule="auto"/>
              <w:jc w:val="center"/>
            </w:pPr>
            <w:r w:rsidRPr="001650DF">
              <w:t>($210)</w:t>
            </w:r>
          </w:p>
        </w:tc>
        <w:tc>
          <w:tcPr>
            <w:tcW w:w="1530" w:type="dxa"/>
            <w:tcBorders>
              <w:top w:val="nil"/>
              <w:left w:val="single" w:sz="12" w:space="0" w:color="auto"/>
              <w:bottom w:val="nil"/>
              <w:right w:val="single" w:sz="12" w:space="0" w:color="auto"/>
            </w:tcBorders>
            <w:shd w:val="clear" w:color="auto" w:fill="auto"/>
            <w:vAlign w:val="center"/>
            <w:hideMark/>
          </w:tcPr>
          <w:p w14:paraId="4BDA9CE9" w14:textId="77777777" w:rsidR="004225AE" w:rsidRPr="001650DF" w:rsidRDefault="004225AE" w:rsidP="001B2C22">
            <w:pPr>
              <w:keepNext/>
              <w:spacing w:line="240" w:lineRule="auto"/>
              <w:jc w:val="center"/>
            </w:pPr>
            <w:r w:rsidRPr="001650DF">
              <w:t>(+$20)</w:t>
            </w:r>
          </w:p>
        </w:tc>
        <w:tc>
          <w:tcPr>
            <w:tcW w:w="1620" w:type="dxa"/>
            <w:tcBorders>
              <w:top w:val="nil"/>
              <w:left w:val="single" w:sz="12" w:space="0" w:color="auto"/>
              <w:bottom w:val="nil"/>
              <w:right w:val="single" w:sz="12" w:space="0" w:color="auto"/>
            </w:tcBorders>
            <w:shd w:val="clear" w:color="auto" w:fill="auto"/>
            <w:vAlign w:val="center"/>
            <w:hideMark/>
          </w:tcPr>
          <w:p w14:paraId="1CC276C8" w14:textId="77777777" w:rsidR="004225AE" w:rsidRPr="001650DF" w:rsidRDefault="004225AE" w:rsidP="001B2C22">
            <w:pPr>
              <w:keepNext/>
              <w:spacing w:line="240" w:lineRule="auto"/>
              <w:jc w:val="center"/>
            </w:pPr>
            <w:r w:rsidRPr="001650DF">
              <w:t>(+11%)</w:t>
            </w:r>
          </w:p>
        </w:tc>
        <w:tc>
          <w:tcPr>
            <w:tcW w:w="990" w:type="dxa"/>
            <w:tcBorders>
              <w:top w:val="nil"/>
              <w:left w:val="single" w:sz="12" w:space="0" w:color="auto"/>
              <w:bottom w:val="nil"/>
              <w:right w:val="single" w:sz="12" w:space="0" w:color="auto"/>
            </w:tcBorders>
          </w:tcPr>
          <w:p w14:paraId="6B538BDA" w14:textId="47D671F5" w:rsidR="004225AE" w:rsidRPr="001650DF" w:rsidRDefault="00BC46D4" w:rsidP="001B2C22">
            <w:pPr>
              <w:keepNext/>
              <w:spacing w:line="240" w:lineRule="auto"/>
              <w:jc w:val="center"/>
            </w:pPr>
            <w:r w:rsidRPr="001650DF">
              <w:t>$1,773</w:t>
            </w:r>
          </w:p>
        </w:tc>
      </w:tr>
      <w:tr w:rsidR="004225AE" w:rsidRPr="001650DF" w14:paraId="01C6FC4C" w14:textId="77777777" w:rsidTr="00A96FA3">
        <w:trPr>
          <w:trHeight w:val="288"/>
        </w:trPr>
        <w:tc>
          <w:tcPr>
            <w:tcW w:w="1607" w:type="dxa"/>
            <w:vMerge/>
            <w:tcBorders>
              <w:top w:val="nil"/>
              <w:left w:val="single" w:sz="8" w:space="0" w:color="auto"/>
              <w:bottom w:val="single" w:sz="8" w:space="0" w:color="000000"/>
              <w:right w:val="single" w:sz="12" w:space="0" w:color="auto"/>
            </w:tcBorders>
            <w:vAlign w:val="center"/>
            <w:hideMark/>
          </w:tcPr>
          <w:p w14:paraId="69189F21" w14:textId="77777777" w:rsidR="004225AE" w:rsidRPr="001650DF" w:rsidRDefault="004225AE" w:rsidP="001B2C22">
            <w:pPr>
              <w:keepNext/>
              <w:spacing w:line="240" w:lineRule="auto"/>
            </w:pPr>
          </w:p>
        </w:tc>
        <w:tc>
          <w:tcPr>
            <w:tcW w:w="1440" w:type="dxa"/>
            <w:tcBorders>
              <w:top w:val="nil"/>
              <w:left w:val="single" w:sz="12" w:space="0" w:color="auto"/>
              <w:bottom w:val="single" w:sz="8" w:space="0" w:color="auto"/>
              <w:right w:val="single" w:sz="12" w:space="0" w:color="auto"/>
            </w:tcBorders>
            <w:shd w:val="clear" w:color="auto" w:fill="auto"/>
            <w:vAlign w:val="center"/>
            <w:hideMark/>
          </w:tcPr>
          <w:p w14:paraId="709D92DF" w14:textId="77777777" w:rsidR="004225AE" w:rsidRPr="001650DF" w:rsidRDefault="004225AE" w:rsidP="001B2C22">
            <w:pPr>
              <w:keepNext/>
              <w:spacing w:line="240" w:lineRule="auto"/>
              <w:jc w:val="center"/>
            </w:pPr>
            <w:r w:rsidRPr="001650DF">
              <w:t>[$95]</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681865B4" w14:textId="77777777" w:rsidR="004225AE" w:rsidRPr="001650DF" w:rsidRDefault="004225AE" w:rsidP="001B2C22">
            <w:pPr>
              <w:keepNext/>
              <w:spacing w:line="240" w:lineRule="auto"/>
              <w:jc w:val="center"/>
            </w:pPr>
            <w:r w:rsidRPr="001650DF">
              <w:t>[$105]</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0B028B6D" w14:textId="77777777" w:rsidR="004225AE" w:rsidRPr="001650DF" w:rsidRDefault="004225AE" w:rsidP="001B2C22">
            <w:pPr>
              <w:keepNext/>
              <w:spacing w:line="240" w:lineRule="auto"/>
              <w:jc w:val="center"/>
            </w:pPr>
            <w:r w:rsidRPr="001650DF">
              <w:t>[+$10]</w:t>
            </w:r>
          </w:p>
        </w:tc>
        <w:tc>
          <w:tcPr>
            <w:tcW w:w="1620" w:type="dxa"/>
            <w:tcBorders>
              <w:top w:val="nil"/>
              <w:left w:val="single" w:sz="12" w:space="0" w:color="auto"/>
              <w:bottom w:val="single" w:sz="8" w:space="0" w:color="auto"/>
              <w:right w:val="single" w:sz="12" w:space="0" w:color="auto"/>
            </w:tcBorders>
            <w:shd w:val="clear" w:color="auto" w:fill="auto"/>
            <w:vAlign w:val="center"/>
            <w:hideMark/>
          </w:tcPr>
          <w:p w14:paraId="7BAB90B0" w14:textId="77777777" w:rsidR="004225AE" w:rsidRPr="001650DF" w:rsidRDefault="004225AE" w:rsidP="001B2C22">
            <w:pPr>
              <w:keepNext/>
              <w:spacing w:line="240" w:lineRule="auto"/>
              <w:jc w:val="center"/>
            </w:pPr>
            <w:r w:rsidRPr="001650DF">
              <w:t>[+11%]</w:t>
            </w:r>
          </w:p>
        </w:tc>
        <w:tc>
          <w:tcPr>
            <w:tcW w:w="990" w:type="dxa"/>
            <w:tcBorders>
              <w:top w:val="nil"/>
              <w:left w:val="single" w:sz="12" w:space="0" w:color="auto"/>
              <w:bottom w:val="single" w:sz="8" w:space="0" w:color="auto"/>
              <w:right w:val="single" w:sz="12" w:space="0" w:color="auto"/>
            </w:tcBorders>
          </w:tcPr>
          <w:p w14:paraId="7FDAA3B3" w14:textId="77777777" w:rsidR="004225AE" w:rsidRPr="001650DF" w:rsidRDefault="004225AE" w:rsidP="001B2C22">
            <w:pPr>
              <w:keepNext/>
              <w:spacing w:line="240" w:lineRule="auto"/>
              <w:jc w:val="center"/>
            </w:pPr>
          </w:p>
        </w:tc>
      </w:tr>
      <w:tr w:rsidR="006978C9" w:rsidRPr="001650DF" w14:paraId="2E493AA8" w14:textId="77777777" w:rsidTr="004B71BA">
        <w:trPr>
          <w:trHeight w:val="276"/>
        </w:trPr>
        <w:tc>
          <w:tcPr>
            <w:tcW w:w="1607" w:type="dxa"/>
            <w:vMerge w:val="restart"/>
            <w:tcBorders>
              <w:top w:val="nil"/>
              <w:left w:val="single" w:sz="8" w:space="0" w:color="auto"/>
              <w:bottom w:val="single" w:sz="8" w:space="0" w:color="000000"/>
              <w:right w:val="single" w:sz="12" w:space="0" w:color="auto"/>
            </w:tcBorders>
            <w:shd w:val="clear" w:color="auto" w:fill="auto"/>
            <w:vAlign w:val="center"/>
            <w:hideMark/>
          </w:tcPr>
          <w:p w14:paraId="0E4513B0" w14:textId="77777777" w:rsidR="006978C9" w:rsidRPr="001650DF" w:rsidRDefault="006978C9" w:rsidP="004B71BA">
            <w:pPr>
              <w:keepNext/>
              <w:spacing w:line="240" w:lineRule="auto"/>
            </w:pPr>
            <w:r w:rsidRPr="001650DF">
              <w:t>Design Examination Fee</w:t>
            </w:r>
          </w:p>
        </w:tc>
        <w:tc>
          <w:tcPr>
            <w:tcW w:w="1440" w:type="dxa"/>
            <w:tcBorders>
              <w:top w:val="nil"/>
              <w:left w:val="single" w:sz="12" w:space="0" w:color="auto"/>
              <w:bottom w:val="nil"/>
              <w:right w:val="single" w:sz="12" w:space="0" w:color="auto"/>
            </w:tcBorders>
            <w:shd w:val="clear" w:color="auto" w:fill="auto"/>
            <w:vAlign w:val="center"/>
            <w:hideMark/>
          </w:tcPr>
          <w:p w14:paraId="0B110D39" w14:textId="77777777" w:rsidR="006978C9" w:rsidRPr="001650DF" w:rsidRDefault="006978C9" w:rsidP="004B71BA">
            <w:pPr>
              <w:keepNext/>
              <w:spacing w:line="240" w:lineRule="auto"/>
              <w:jc w:val="center"/>
            </w:pPr>
            <w:r w:rsidRPr="001650DF">
              <w:t xml:space="preserve">$460 </w:t>
            </w:r>
          </w:p>
        </w:tc>
        <w:tc>
          <w:tcPr>
            <w:tcW w:w="1530" w:type="dxa"/>
            <w:tcBorders>
              <w:top w:val="nil"/>
              <w:left w:val="single" w:sz="12" w:space="0" w:color="auto"/>
              <w:bottom w:val="nil"/>
              <w:right w:val="single" w:sz="12" w:space="0" w:color="auto"/>
            </w:tcBorders>
            <w:shd w:val="clear" w:color="auto" w:fill="auto"/>
            <w:vAlign w:val="center"/>
            <w:hideMark/>
          </w:tcPr>
          <w:p w14:paraId="283505B8" w14:textId="77777777" w:rsidR="006978C9" w:rsidRPr="001650DF" w:rsidRDefault="006978C9" w:rsidP="004B71BA">
            <w:pPr>
              <w:keepNext/>
              <w:spacing w:line="240" w:lineRule="auto"/>
              <w:jc w:val="center"/>
            </w:pPr>
            <w:r w:rsidRPr="001650DF">
              <w:t xml:space="preserve">$600 </w:t>
            </w:r>
          </w:p>
        </w:tc>
        <w:tc>
          <w:tcPr>
            <w:tcW w:w="1530" w:type="dxa"/>
            <w:tcBorders>
              <w:top w:val="nil"/>
              <w:left w:val="single" w:sz="12" w:space="0" w:color="auto"/>
              <w:bottom w:val="nil"/>
              <w:right w:val="single" w:sz="12" w:space="0" w:color="auto"/>
            </w:tcBorders>
            <w:shd w:val="clear" w:color="auto" w:fill="auto"/>
            <w:vAlign w:val="center"/>
            <w:hideMark/>
          </w:tcPr>
          <w:p w14:paraId="15293EA9" w14:textId="77777777" w:rsidR="006978C9" w:rsidRPr="001650DF" w:rsidRDefault="006978C9" w:rsidP="004B71BA">
            <w:pPr>
              <w:keepNext/>
              <w:spacing w:line="240" w:lineRule="auto"/>
              <w:jc w:val="center"/>
            </w:pPr>
            <w:r w:rsidRPr="001650DF">
              <w:t>+$140</w:t>
            </w:r>
          </w:p>
        </w:tc>
        <w:tc>
          <w:tcPr>
            <w:tcW w:w="1620" w:type="dxa"/>
            <w:tcBorders>
              <w:top w:val="nil"/>
              <w:left w:val="single" w:sz="12" w:space="0" w:color="auto"/>
              <w:bottom w:val="nil"/>
              <w:right w:val="single" w:sz="12" w:space="0" w:color="auto"/>
            </w:tcBorders>
            <w:shd w:val="clear" w:color="auto" w:fill="auto"/>
            <w:vAlign w:val="center"/>
            <w:hideMark/>
          </w:tcPr>
          <w:p w14:paraId="6A559290" w14:textId="77777777" w:rsidR="006978C9" w:rsidRPr="001650DF" w:rsidRDefault="006978C9" w:rsidP="004B71BA">
            <w:pPr>
              <w:keepNext/>
              <w:spacing w:line="240" w:lineRule="auto"/>
              <w:jc w:val="center"/>
            </w:pPr>
            <w:r w:rsidRPr="001650DF">
              <w:t>+30%</w:t>
            </w:r>
          </w:p>
        </w:tc>
        <w:tc>
          <w:tcPr>
            <w:tcW w:w="990" w:type="dxa"/>
            <w:tcBorders>
              <w:top w:val="nil"/>
              <w:left w:val="single" w:sz="12" w:space="0" w:color="auto"/>
              <w:bottom w:val="nil"/>
              <w:right w:val="single" w:sz="12" w:space="0" w:color="auto"/>
            </w:tcBorders>
          </w:tcPr>
          <w:p w14:paraId="6FE48EDA" w14:textId="77777777" w:rsidR="006978C9" w:rsidRPr="001650DF" w:rsidRDefault="006978C9" w:rsidP="004B71BA">
            <w:pPr>
              <w:keepNext/>
              <w:spacing w:line="240" w:lineRule="auto"/>
              <w:jc w:val="center"/>
            </w:pPr>
          </w:p>
        </w:tc>
      </w:tr>
      <w:tr w:rsidR="006978C9" w:rsidRPr="001650DF" w14:paraId="3E3FE4B5" w14:textId="77777777" w:rsidTr="004B71BA">
        <w:trPr>
          <w:trHeight w:val="276"/>
        </w:trPr>
        <w:tc>
          <w:tcPr>
            <w:tcW w:w="1607" w:type="dxa"/>
            <w:vMerge/>
            <w:tcBorders>
              <w:top w:val="nil"/>
              <w:left w:val="single" w:sz="8" w:space="0" w:color="auto"/>
              <w:bottom w:val="single" w:sz="8" w:space="0" w:color="000000"/>
              <w:right w:val="single" w:sz="12" w:space="0" w:color="auto"/>
            </w:tcBorders>
            <w:vAlign w:val="center"/>
            <w:hideMark/>
          </w:tcPr>
          <w:p w14:paraId="4A5C0371" w14:textId="77777777" w:rsidR="006978C9" w:rsidRPr="001650DF" w:rsidRDefault="006978C9" w:rsidP="004B71BA">
            <w:pPr>
              <w:keepNext/>
              <w:spacing w:line="240" w:lineRule="auto"/>
            </w:pPr>
          </w:p>
        </w:tc>
        <w:tc>
          <w:tcPr>
            <w:tcW w:w="1440" w:type="dxa"/>
            <w:tcBorders>
              <w:top w:val="nil"/>
              <w:left w:val="single" w:sz="12" w:space="0" w:color="auto"/>
              <w:bottom w:val="nil"/>
              <w:right w:val="single" w:sz="12" w:space="0" w:color="auto"/>
            </w:tcBorders>
            <w:shd w:val="clear" w:color="auto" w:fill="auto"/>
            <w:vAlign w:val="center"/>
            <w:hideMark/>
          </w:tcPr>
          <w:p w14:paraId="46FCD9AC" w14:textId="77777777" w:rsidR="006978C9" w:rsidRPr="001650DF" w:rsidRDefault="006978C9" w:rsidP="004B71BA">
            <w:pPr>
              <w:keepNext/>
              <w:spacing w:line="240" w:lineRule="auto"/>
              <w:jc w:val="center"/>
            </w:pPr>
            <w:r w:rsidRPr="001650DF">
              <w:t>($230)</w:t>
            </w:r>
          </w:p>
        </w:tc>
        <w:tc>
          <w:tcPr>
            <w:tcW w:w="1530" w:type="dxa"/>
            <w:tcBorders>
              <w:top w:val="nil"/>
              <w:left w:val="single" w:sz="12" w:space="0" w:color="auto"/>
              <w:bottom w:val="nil"/>
              <w:right w:val="single" w:sz="12" w:space="0" w:color="auto"/>
            </w:tcBorders>
            <w:shd w:val="clear" w:color="auto" w:fill="auto"/>
            <w:vAlign w:val="center"/>
            <w:hideMark/>
          </w:tcPr>
          <w:p w14:paraId="6D376A3B" w14:textId="77777777" w:rsidR="006978C9" w:rsidRPr="001650DF" w:rsidRDefault="006978C9" w:rsidP="004B71BA">
            <w:pPr>
              <w:keepNext/>
              <w:spacing w:line="240" w:lineRule="auto"/>
              <w:jc w:val="center"/>
            </w:pPr>
            <w:r w:rsidRPr="001650DF">
              <w:t>($300)</w:t>
            </w:r>
          </w:p>
        </w:tc>
        <w:tc>
          <w:tcPr>
            <w:tcW w:w="1530" w:type="dxa"/>
            <w:tcBorders>
              <w:top w:val="nil"/>
              <w:left w:val="single" w:sz="12" w:space="0" w:color="auto"/>
              <w:bottom w:val="nil"/>
              <w:right w:val="single" w:sz="12" w:space="0" w:color="auto"/>
            </w:tcBorders>
            <w:shd w:val="clear" w:color="auto" w:fill="auto"/>
            <w:vAlign w:val="center"/>
            <w:hideMark/>
          </w:tcPr>
          <w:p w14:paraId="01F355F8" w14:textId="77777777" w:rsidR="006978C9" w:rsidRPr="001650DF" w:rsidRDefault="006978C9" w:rsidP="004B71BA">
            <w:pPr>
              <w:keepNext/>
              <w:spacing w:line="240" w:lineRule="auto"/>
              <w:jc w:val="center"/>
            </w:pPr>
            <w:r w:rsidRPr="001650DF">
              <w:t>(+$70)</w:t>
            </w:r>
          </w:p>
        </w:tc>
        <w:tc>
          <w:tcPr>
            <w:tcW w:w="1620" w:type="dxa"/>
            <w:tcBorders>
              <w:top w:val="nil"/>
              <w:left w:val="single" w:sz="12" w:space="0" w:color="auto"/>
              <w:bottom w:val="nil"/>
              <w:right w:val="single" w:sz="12" w:space="0" w:color="auto"/>
            </w:tcBorders>
            <w:shd w:val="clear" w:color="auto" w:fill="auto"/>
            <w:vAlign w:val="center"/>
            <w:hideMark/>
          </w:tcPr>
          <w:p w14:paraId="6F35BA5F" w14:textId="77777777" w:rsidR="006978C9" w:rsidRPr="001650DF" w:rsidRDefault="006978C9" w:rsidP="004B71BA">
            <w:pPr>
              <w:keepNext/>
              <w:spacing w:line="240" w:lineRule="auto"/>
              <w:jc w:val="center"/>
            </w:pPr>
            <w:r w:rsidRPr="001650DF">
              <w:t>(+30%)</w:t>
            </w:r>
          </w:p>
        </w:tc>
        <w:tc>
          <w:tcPr>
            <w:tcW w:w="990" w:type="dxa"/>
            <w:tcBorders>
              <w:top w:val="nil"/>
              <w:left w:val="single" w:sz="12" w:space="0" w:color="auto"/>
              <w:bottom w:val="nil"/>
              <w:right w:val="single" w:sz="12" w:space="0" w:color="auto"/>
            </w:tcBorders>
          </w:tcPr>
          <w:p w14:paraId="7B3BBFF4" w14:textId="77777777" w:rsidR="006978C9" w:rsidRPr="001650DF" w:rsidRDefault="006978C9" w:rsidP="004B71BA">
            <w:pPr>
              <w:keepNext/>
              <w:spacing w:line="240" w:lineRule="auto"/>
              <w:jc w:val="center"/>
            </w:pPr>
            <w:r w:rsidRPr="001650DF">
              <w:t>$608</w:t>
            </w:r>
          </w:p>
        </w:tc>
      </w:tr>
      <w:tr w:rsidR="006978C9" w:rsidRPr="001650DF" w14:paraId="52B1F7BE" w14:textId="77777777" w:rsidTr="004B71BA">
        <w:trPr>
          <w:trHeight w:val="288"/>
        </w:trPr>
        <w:tc>
          <w:tcPr>
            <w:tcW w:w="1607" w:type="dxa"/>
            <w:vMerge/>
            <w:tcBorders>
              <w:top w:val="nil"/>
              <w:left w:val="single" w:sz="8" w:space="0" w:color="auto"/>
              <w:bottom w:val="single" w:sz="8" w:space="0" w:color="000000"/>
              <w:right w:val="single" w:sz="12" w:space="0" w:color="auto"/>
            </w:tcBorders>
            <w:vAlign w:val="center"/>
            <w:hideMark/>
          </w:tcPr>
          <w:p w14:paraId="3435D157" w14:textId="77777777" w:rsidR="006978C9" w:rsidRPr="001650DF" w:rsidRDefault="006978C9" w:rsidP="004B71BA">
            <w:pPr>
              <w:keepNext/>
              <w:spacing w:line="240" w:lineRule="auto"/>
            </w:pPr>
          </w:p>
        </w:tc>
        <w:tc>
          <w:tcPr>
            <w:tcW w:w="1440" w:type="dxa"/>
            <w:tcBorders>
              <w:top w:val="nil"/>
              <w:left w:val="single" w:sz="12" w:space="0" w:color="auto"/>
              <w:bottom w:val="single" w:sz="8" w:space="0" w:color="auto"/>
              <w:right w:val="single" w:sz="12" w:space="0" w:color="auto"/>
            </w:tcBorders>
            <w:shd w:val="clear" w:color="auto" w:fill="auto"/>
            <w:vAlign w:val="center"/>
            <w:hideMark/>
          </w:tcPr>
          <w:p w14:paraId="0FACCB6D" w14:textId="77777777" w:rsidR="006978C9" w:rsidRPr="001650DF" w:rsidRDefault="006978C9" w:rsidP="004B71BA">
            <w:pPr>
              <w:keepNext/>
              <w:spacing w:line="240" w:lineRule="auto"/>
              <w:jc w:val="center"/>
            </w:pPr>
            <w:r w:rsidRPr="001650DF">
              <w:t>[$115]</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7304DFBF" w14:textId="77777777" w:rsidR="006978C9" w:rsidRPr="001650DF" w:rsidRDefault="006978C9" w:rsidP="004B71BA">
            <w:pPr>
              <w:keepNext/>
              <w:spacing w:line="240" w:lineRule="auto"/>
              <w:jc w:val="center"/>
            </w:pPr>
            <w:r w:rsidRPr="001650DF">
              <w:t>[$150]</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1D08A9B6" w14:textId="77777777" w:rsidR="006978C9" w:rsidRPr="001650DF" w:rsidRDefault="006978C9" w:rsidP="004B71BA">
            <w:pPr>
              <w:keepNext/>
              <w:spacing w:line="240" w:lineRule="auto"/>
              <w:jc w:val="center"/>
            </w:pPr>
            <w:r w:rsidRPr="001650DF">
              <w:t>[+$35]</w:t>
            </w:r>
          </w:p>
        </w:tc>
        <w:tc>
          <w:tcPr>
            <w:tcW w:w="1620" w:type="dxa"/>
            <w:tcBorders>
              <w:top w:val="nil"/>
              <w:left w:val="single" w:sz="12" w:space="0" w:color="auto"/>
              <w:bottom w:val="single" w:sz="8" w:space="0" w:color="auto"/>
              <w:right w:val="single" w:sz="12" w:space="0" w:color="auto"/>
            </w:tcBorders>
            <w:shd w:val="clear" w:color="auto" w:fill="auto"/>
            <w:vAlign w:val="center"/>
            <w:hideMark/>
          </w:tcPr>
          <w:p w14:paraId="70636063" w14:textId="77777777" w:rsidR="006978C9" w:rsidRPr="001650DF" w:rsidRDefault="006978C9" w:rsidP="004B71BA">
            <w:pPr>
              <w:keepNext/>
              <w:spacing w:line="240" w:lineRule="auto"/>
              <w:jc w:val="center"/>
            </w:pPr>
            <w:r w:rsidRPr="001650DF">
              <w:t>[+30%]</w:t>
            </w:r>
          </w:p>
        </w:tc>
        <w:tc>
          <w:tcPr>
            <w:tcW w:w="990" w:type="dxa"/>
            <w:tcBorders>
              <w:top w:val="nil"/>
              <w:left w:val="single" w:sz="12" w:space="0" w:color="auto"/>
              <w:bottom w:val="single" w:sz="8" w:space="0" w:color="auto"/>
              <w:right w:val="single" w:sz="12" w:space="0" w:color="auto"/>
            </w:tcBorders>
          </w:tcPr>
          <w:p w14:paraId="2F75BBCA" w14:textId="77777777" w:rsidR="006978C9" w:rsidRPr="001650DF" w:rsidRDefault="006978C9" w:rsidP="004B71BA">
            <w:pPr>
              <w:keepNext/>
              <w:spacing w:line="240" w:lineRule="auto"/>
              <w:jc w:val="center"/>
            </w:pPr>
          </w:p>
        </w:tc>
      </w:tr>
      <w:tr w:rsidR="004225AE" w:rsidRPr="001650DF" w14:paraId="7491FE52" w14:textId="77777777" w:rsidTr="00A96FA3">
        <w:trPr>
          <w:trHeight w:val="276"/>
        </w:trPr>
        <w:tc>
          <w:tcPr>
            <w:tcW w:w="1607" w:type="dxa"/>
            <w:vMerge w:val="restart"/>
            <w:tcBorders>
              <w:top w:val="nil"/>
              <w:left w:val="single" w:sz="8" w:space="0" w:color="auto"/>
              <w:bottom w:val="single" w:sz="8" w:space="0" w:color="000000"/>
              <w:right w:val="single" w:sz="12" w:space="0" w:color="auto"/>
            </w:tcBorders>
            <w:shd w:val="clear" w:color="auto" w:fill="auto"/>
            <w:vAlign w:val="center"/>
            <w:hideMark/>
          </w:tcPr>
          <w:p w14:paraId="2AC02F95" w14:textId="77777777" w:rsidR="004225AE" w:rsidRPr="001650DF" w:rsidRDefault="004225AE" w:rsidP="001B2C22">
            <w:pPr>
              <w:keepNext/>
              <w:spacing w:line="240" w:lineRule="auto"/>
            </w:pPr>
            <w:r w:rsidRPr="001650DF">
              <w:t>Design Issue Fee</w:t>
            </w:r>
          </w:p>
        </w:tc>
        <w:tc>
          <w:tcPr>
            <w:tcW w:w="1440" w:type="dxa"/>
            <w:tcBorders>
              <w:top w:val="nil"/>
              <w:left w:val="single" w:sz="12" w:space="0" w:color="auto"/>
              <w:bottom w:val="nil"/>
              <w:right w:val="single" w:sz="12" w:space="0" w:color="auto"/>
            </w:tcBorders>
            <w:shd w:val="clear" w:color="auto" w:fill="auto"/>
            <w:vAlign w:val="center"/>
            <w:hideMark/>
          </w:tcPr>
          <w:p w14:paraId="29EE29F7" w14:textId="77777777" w:rsidR="004225AE" w:rsidRPr="001650DF" w:rsidRDefault="004225AE" w:rsidP="001B2C22">
            <w:pPr>
              <w:keepNext/>
              <w:spacing w:line="240" w:lineRule="auto"/>
              <w:jc w:val="center"/>
            </w:pPr>
            <w:r w:rsidRPr="001650DF">
              <w:t xml:space="preserve">$560 </w:t>
            </w:r>
          </w:p>
        </w:tc>
        <w:tc>
          <w:tcPr>
            <w:tcW w:w="1530" w:type="dxa"/>
            <w:tcBorders>
              <w:top w:val="nil"/>
              <w:left w:val="single" w:sz="12" w:space="0" w:color="auto"/>
              <w:bottom w:val="nil"/>
              <w:right w:val="single" w:sz="12" w:space="0" w:color="auto"/>
            </w:tcBorders>
            <w:shd w:val="clear" w:color="auto" w:fill="auto"/>
            <w:vAlign w:val="center"/>
            <w:hideMark/>
          </w:tcPr>
          <w:p w14:paraId="30CCC378" w14:textId="0BB60C58" w:rsidR="004225AE" w:rsidRPr="001650DF" w:rsidRDefault="0025760F" w:rsidP="001B2C22">
            <w:pPr>
              <w:keepNext/>
              <w:spacing w:line="240" w:lineRule="auto"/>
              <w:jc w:val="center"/>
            </w:pPr>
            <w:r>
              <w:t>$7</w:t>
            </w:r>
            <w:r w:rsidR="004225AE" w:rsidRPr="001650DF">
              <w:t xml:space="preserve">00 </w:t>
            </w:r>
          </w:p>
        </w:tc>
        <w:tc>
          <w:tcPr>
            <w:tcW w:w="1530" w:type="dxa"/>
            <w:tcBorders>
              <w:top w:val="nil"/>
              <w:left w:val="single" w:sz="12" w:space="0" w:color="auto"/>
              <w:bottom w:val="nil"/>
              <w:right w:val="single" w:sz="12" w:space="0" w:color="auto"/>
            </w:tcBorders>
            <w:shd w:val="clear" w:color="auto" w:fill="auto"/>
            <w:vAlign w:val="center"/>
            <w:hideMark/>
          </w:tcPr>
          <w:p w14:paraId="3A73AB29" w14:textId="37CE1137" w:rsidR="004225AE" w:rsidRPr="001650DF" w:rsidRDefault="004225AE" w:rsidP="0025760F">
            <w:pPr>
              <w:keepNext/>
              <w:spacing w:line="240" w:lineRule="auto"/>
              <w:jc w:val="center"/>
            </w:pPr>
            <w:r w:rsidRPr="001650DF">
              <w:t>+$</w:t>
            </w:r>
            <w:r w:rsidR="0025760F">
              <w:t>1</w:t>
            </w:r>
            <w:r w:rsidRPr="001650DF">
              <w:t>40</w:t>
            </w:r>
          </w:p>
        </w:tc>
        <w:tc>
          <w:tcPr>
            <w:tcW w:w="1620" w:type="dxa"/>
            <w:tcBorders>
              <w:top w:val="nil"/>
              <w:left w:val="single" w:sz="12" w:space="0" w:color="auto"/>
              <w:bottom w:val="nil"/>
              <w:right w:val="single" w:sz="12" w:space="0" w:color="auto"/>
            </w:tcBorders>
            <w:shd w:val="clear" w:color="auto" w:fill="auto"/>
            <w:vAlign w:val="center"/>
            <w:hideMark/>
          </w:tcPr>
          <w:p w14:paraId="027A1233" w14:textId="4B67C947" w:rsidR="004225AE" w:rsidRPr="001650DF" w:rsidRDefault="004225AE" w:rsidP="001B2C22">
            <w:pPr>
              <w:keepNext/>
              <w:spacing w:line="240" w:lineRule="auto"/>
              <w:jc w:val="center"/>
            </w:pPr>
            <w:r w:rsidRPr="001650DF">
              <w:t>+</w:t>
            </w:r>
            <w:r w:rsidR="001A6185">
              <w:t>25</w:t>
            </w:r>
            <w:r w:rsidRPr="001650DF">
              <w:t>%</w:t>
            </w:r>
          </w:p>
        </w:tc>
        <w:tc>
          <w:tcPr>
            <w:tcW w:w="990" w:type="dxa"/>
            <w:tcBorders>
              <w:top w:val="nil"/>
              <w:left w:val="single" w:sz="12" w:space="0" w:color="auto"/>
              <w:bottom w:val="nil"/>
              <w:right w:val="single" w:sz="12" w:space="0" w:color="auto"/>
            </w:tcBorders>
          </w:tcPr>
          <w:p w14:paraId="2018DAE3" w14:textId="5483E3CA" w:rsidR="004225AE" w:rsidRPr="001650DF" w:rsidRDefault="004225AE" w:rsidP="001B2C22">
            <w:pPr>
              <w:keepNext/>
              <w:spacing w:line="240" w:lineRule="auto"/>
              <w:jc w:val="center"/>
            </w:pPr>
          </w:p>
        </w:tc>
      </w:tr>
      <w:tr w:rsidR="004225AE" w:rsidRPr="001650DF" w14:paraId="13D0947A" w14:textId="77777777" w:rsidTr="00A96FA3">
        <w:trPr>
          <w:trHeight w:val="276"/>
        </w:trPr>
        <w:tc>
          <w:tcPr>
            <w:tcW w:w="1607" w:type="dxa"/>
            <w:vMerge/>
            <w:tcBorders>
              <w:top w:val="nil"/>
              <w:left w:val="single" w:sz="8" w:space="0" w:color="auto"/>
              <w:bottom w:val="single" w:sz="8" w:space="0" w:color="000000"/>
              <w:right w:val="single" w:sz="12" w:space="0" w:color="auto"/>
            </w:tcBorders>
            <w:vAlign w:val="center"/>
            <w:hideMark/>
          </w:tcPr>
          <w:p w14:paraId="1FD6880D" w14:textId="77777777" w:rsidR="004225AE" w:rsidRPr="001650DF" w:rsidRDefault="004225AE" w:rsidP="001B2C22">
            <w:pPr>
              <w:keepNext/>
              <w:spacing w:line="240" w:lineRule="auto"/>
            </w:pPr>
          </w:p>
        </w:tc>
        <w:tc>
          <w:tcPr>
            <w:tcW w:w="1440" w:type="dxa"/>
            <w:tcBorders>
              <w:top w:val="nil"/>
              <w:left w:val="single" w:sz="12" w:space="0" w:color="auto"/>
              <w:bottom w:val="nil"/>
              <w:right w:val="single" w:sz="12" w:space="0" w:color="auto"/>
            </w:tcBorders>
            <w:shd w:val="clear" w:color="auto" w:fill="auto"/>
            <w:vAlign w:val="center"/>
            <w:hideMark/>
          </w:tcPr>
          <w:p w14:paraId="042E22BC" w14:textId="77777777" w:rsidR="004225AE" w:rsidRPr="001650DF" w:rsidRDefault="004225AE" w:rsidP="001B2C22">
            <w:pPr>
              <w:keepNext/>
              <w:spacing w:line="240" w:lineRule="auto"/>
              <w:jc w:val="center"/>
            </w:pPr>
            <w:r w:rsidRPr="001650DF">
              <w:t>($280)</w:t>
            </w:r>
          </w:p>
        </w:tc>
        <w:tc>
          <w:tcPr>
            <w:tcW w:w="1530" w:type="dxa"/>
            <w:tcBorders>
              <w:top w:val="nil"/>
              <w:left w:val="single" w:sz="12" w:space="0" w:color="auto"/>
              <w:bottom w:val="nil"/>
              <w:right w:val="single" w:sz="12" w:space="0" w:color="auto"/>
            </w:tcBorders>
            <w:shd w:val="clear" w:color="auto" w:fill="auto"/>
            <w:vAlign w:val="center"/>
            <w:hideMark/>
          </w:tcPr>
          <w:p w14:paraId="78F728C3" w14:textId="4CB08D2E" w:rsidR="004225AE" w:rsidRPr="001650DF" w:rsidRDefault="004225AE" w:rsidP="0025760F">
            <w:pPr>
              <w:keepNext/>
              <w:spacing w:line="240" w:lineRule="auto"/>
              <w:jc w:val="center"/>
            </w:pPr>
            <w:r w:rsidRPr="001650DF">
              <w:t>($</w:t>
            </w:r>
            <w:r w:rsidR="0025760F">
              <w:t>350</w:t>
            </w:r>
            <w:r w:rsidRPr="001650DF">
              <w:t>)</w:t>
            </w:r>
          </w:p>
        </w:tc>
        <w:tc>
          <w:tcPr>
            <w:tcW w:w="1530" w:type="dxa"/>
            <w:tcBorders>
              <w:top w:val="nil"/>
              <w:left w:val="single" w:sz="12" w:space="0" w:color="auto"/>
              <w:bottom w:val="nil"/>
              <w:right w:val="single" w:sz="12" w:space="0" w:color="auto"/>
            </w:tcBorders>
            <w:shd w:val="clear" w:color="auto" w:fill="auto"/>
            <w:vAlign w:val="center"/>
            <w:hideMark/>
          </w:tcPr>
          <w:p w14:paraId="3CE3AFF6" w14:textId="32F19C7C" w:rsidR="004225AE" w:rsidRPr="001650DF" w:rsidRDefault="004225AE" w:rsidP="001B2C22">
            <w:pPr>
              <w:keepNext/>
              <w:spacing w:line="240" w:lineRule="auto"/>
              <w:jc w:val="center"/>
            </w:pPr>
            <w:r w:rsidRPr="001650DF">
              <w:t>(</w:t>
            </w:r>
            <w:r w:rsidR="0025760F">
              <w:t>+$7</w:t>
            </w:r>
            <w:r w:rsidRPr="001650DF">
              <w:t>0)</w:t>
            </w:r>
          </w:p>
        </w:tc>
        <w:tc>
          <w:tcPr>
            <w:tcW w:w="1620" w:type="dxa"/>
            <w:tcBorders>
              <w:top w:val="nil"/>
              <w:left w:val="single" w:sz="12" w:space="0" w:color="auto"/>
              <w:bottom w:val="nil"/>
              <w:right w:val="single" w:sz="12" w:space="0" w:color="auto"/>
            </w:tcBorders>
            <w:shd w:val="clear" w:color="auto" w:fill="auto"/>
            <w:vAlign w:val="center"/>
            <w:hideMark/>
          </w:tcPr>
          <w:p w14:paraId="05E2323C" w14:textId="3C64D845" w:rsidR="004225AE" w:rsidRPr="001650DF" w:rsidRDefault="001A6185" w:rsidP="001B2C22">
            <w:pPr>
              <w:keepNext/>
              <w:spacing w:line="240" w:lineRule="auto"/>
              <w:jc w:val="center"/>
            </w:pPr>
            <w:r>
              <w:t>(+25</w:t>
            </w:r>
            <w:r w:rsidR="004225AE" w:rsidRPr="001650DF">
              <w:t>%)</w:t>
            </w:r>
          </w:p>
        </w:tc>
        <w:tc>
          <w:tcPr>
            <w:tcW w:w="990" w:type="dxa"/>
            <w:tcBorders>
              <w:top w:val="nil"/>
              <w:left w:val="single" w:sz="12" w:space="0" w:color="auto"/>
              <w:bottom w:val="nil"/>
              <w:right w:val="single" w:sz="12" w:space="0" w:color="auto"/>
            </w:tcBorders>
          </w:tcPr>
          <w:p w14:paraId="51ADCE4F" w14:textId="62C6A9ED" w:rsidR="004225AE" w:rsidRPr="001650DF" w:rsidRDefault="00BC46D4" w:rsidP="001B2C22">
            <w:pPr>
              <w:keepNext/>
              <w:spacing w:line="240" w:lineRule="auto"/>
              <w:jc w:val="center"/>
            </w:pPr>
            <w:r w:rsidRPr="001650DF">
              <w:t>$314</w:t>
            </w:r>
          </w:p>
        </w:tc>
      </w:tr>
      <w:tr w:rsidR="004225AE" w:rsidRPr="001650DF" w14:paraId="3BF37080" w14:textId="77777777" w:rsidTr="00A96FA3">
        <w:trPr>
          <w:trHeight w:val="288"/>
        </w:trPr>
        <w:tc>
          <w:tcPr>
            <w:tcW w:w="1607" w:type="dxa"/>
            <w:vMerge/>
            <w:tcBorders>
              <w:top w:val="nil"/>
              <w:left w:val="single" w:sz="8" w:space="0" w:color="auto"/>
              <w:bottom w:val="single" w:sz="8" w:space="0" w:color="000000"/>
              <w:right w:val="single" w:sz="12" w:space="0" w:color="auto"/>
            </w:tcBorders>
            <w:vAlign w:val="center"/>
            <w:hideMark/>
          </w:tcPr>
          <w:p w14:paraId="43DCD5C0" w14:textId="77777777" w:rsidR="004225AE" w:rsidRPr="001650DF" w:rsidRDefault="004225AE" w:rsidP="001B2C22">
            <w:pPr>
              <w:keepNext/>
              <w:spacing w:line="240" w:lineRule="auto"/>
            </w:pPr>
          </w:p>
        </w:tc>
        <w:tc>
          <w:tcPr>
            <w:tcW w:w="1440" w:type="dxa"/>
            <w:tcBorders>
              <w:top w:val="nil"/>
              <w:left w:val="single" w:sz="12" w:space="0" w:color="auto"/>
              <w:bottom w:val="single" w:sz="8" w:space="0" w:color="auto"/>
              <w:right w:val="single" w:sz="12" w:space="0" w:color="auto"/>
            </w:tcBorders>
            <w:shd w:val="clear" w:color="auto" w:fill="auto"/>
            <w:vAlign w:val="center"/>
            <w:hideMark/>
          </w:tcPr>
          <w:p w14:paraId="0A0100E4" w14:textId="77777777" w:rsidR="004225AE" w:rsidRPr="001650DF" w:rsidRDefault="004225AE" w:rsidP="001B2C22">
            <w:pPr>
              <w:keepNext/>
              <w:spacing w:line="240" w:lineRule="auto"/>
              <w:jc w:val="center"/>
            </w:pPr>
            <w:r w:rsidRPr="001650DF">
              <w:t>[$140]</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638BF202" w14:textId="01540388" w:rsidR="004225AE" w:rsidRPr="001650DF" w:rsidRDefault="004225AE" w:rsidP="0025760F">
            <w:pPr>
              <w:keepNext/>
              <w:spacing w:line="240" w:lineRule="auto"/>
              <w:jc w:val="center"/>
            </w:pPr>
            <w:r w:rsidRPr="001650DF">
              <w:t>[$</w:t>
            </w:r>
            <w:r w:rsidR="0025760F">
              <w:t>175</w:t>
            </w:r>
            <w:r w:rsidRPr="001650DF">
              <w:t>]</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0AD02600" w14:textId="60077397" w:rsidR="004225AE" w:rsidRPr="001650DF" w:rsidRDefault="004225AE" w:rsidP="001B2C22">
            <w:pPr>
              <w:keepNext/>
              <w:spacing w:line="240" w:lineRule="auto"/>
              <w:jc w:val="center"/>
            </w:pPr>
            <w:r w:rsidRPr="001650DF">
              <w:t>[</w:t>
            </w:r>
            <w:r w:rsidR="0025760F">
              <w:t>+$35</w:t>
            </w:r>
            <w:r w:rsidRPr="001650DF">
              <w:t>]</w:t>
            </w:r>
          </w:p>
        </w:tc>
        <w:tc>
          <w:tcPr>
            <w:tcW w:w="1620" w:type="dxa"/>
            <w:tcBorders>
              <w:top w:val="nil"/>
              <w:left w:val="single" w:sz="12" w:space="0" w:color="auto"/>
              <w:bottom w:val="single" w:sz="8" w:space="0" w:color="auto"/>
              <w:right w:val="single" w:sz="12" w:space="0" w:color="auto"/>
            </w:tcBorders>
            <w:shd w:val="clear" w:color="auto" w:fill="auto"/>
            <w:vAlign w:val="center"/>
            <w:hideMark/>
          </w:tcPr>
          <w:p w14:paraId="6E4E775C" w14:textId="6B6CF1EC" w:rsidR="004225AE" w:rsidRPr="001650DF" w:rsidRDefault="001A6185" w:rsidP="001B2C22">
            <w:pPr>
              <w:keepNext/>
              <w:spacing w:line="240" w:lineRule="auto"/>
              <w:jc w:val="center"/>
            </w:pPr>
            <w:r>
              <w:t>[+25</w:t>
            </w:r>
            <w:r w:rsidR="004225AE" w:rsidRPr="001650DF">
              <w:t>%]</w:t>
            </w:r>
          </w:p>
        </w:tc>
        <w:tc>
          <w:tcPr>
            <w:tcW w:w="990" w:type="dxa"/>
            <w:tcBorders>
              <w:top w:val="nil"/>
              <w:left w:val="single" w:sz="12" w:space="0" w:color="auto"/>
              <w:bottom w:val="single" w:sz="8" w:space="0" w:color="auto"/>
              <w:right w:val="single" w:sz="12" w:space="0" w:color="auto"/>
            </w:tcBorders>
          </w:tcPr>
          <w:p w14:paraId="5345E873" w14:textId="77777777" w:rsidR="004225AE" w:rsidRPr="001650DF" w:rsidRDefault="004225AE" w:rsidP="001B2C22">
            <w:pPr>
              <w:keepNext/>
              <w:spacing w:line="240" w:lineRule="auto"/>
              <w:jc w:val="center"/>
            </w:pPr>
          </w:p>
        </w:tc>
      </w:tr>
      <w:tr w:rsidR="004225AE" w:rsidRPr="001650DF" w14:paraId="4D7F3FE1" w14:textId="77777777" w:rsidTr="00A96FA3">
        <w:trPr>
          <w:trHeight w:val="276"/>
        </w:trPr>
        <w:tc>
          <w:tcPr>
            <w:tcW w:w="1607" w:type="dxa"/>
            <w:vMerge w:val="restart"/>
            <w:tcBorders>
              <w:top w:val="nil"/>
              <w:left w:val="single" w:sz="8" w:space="0" w:color="auto"/>
              <w:bottom w:val="single" w:sz="8" w:space="0" w:color="000000"/>
              <w:right w:val="single" w:sz="12" w:space="0" w:color="auto"/>
            </w:tcBorders>
            <w:shd w:val="clear" w:color="auto" w:fill="auto"/>
            <w:vAlign w:val="center"/>
            <w:hideMark/>
          </w:tcPr>
          <w:p w14:paraId="052FA77C" w14:textId="77777777" w:rsidR="004225AE" w:rsidRPr="001650DF" w:rsidRDefault="004225AE" w:rsidP="001B2C22">
            <w:pPr>
              <w:keepNext/>
              <w:spacing w:line="240" w:lineRule="auto"/>
            </w:pPr>
            <w:r w:rsidRPr="001650DF">
              <w:t>Plant Issue Fee</w:t>
            </w:r>
          </w:p>
        </w:tc>
        <w:tc>
          <w:tcPr>
            <w:tcW w:w="1440" w:type="dxa"/>
            <w:tcBorders>
              <w:top w:val="nil"/>
              <w:left w:val="single" w:sz="12" w:space="0" w:color="auto"/>
              <w:bottom w:val="nil"/>
              <w:right w:val="single" w:sz="12" w:space="0" w:color="auto"/>
            </w:tcBorders>
            <w:shd w:val="clear" w:color="auto" w:fill="auto"/>
            <w:vAlign w:val="center"/>
            <w:hideMark/>
          </w:tcPr>
          <w:p w14:paraId="1038F061" w14:textId="77777777" w:rsidR="004225AE" w:rsidRPr="001650DF" w:rsidRDefault="004225AE" w:rsidP="001B2C22">
            <w:pPr>
              <w:keepNext/>
              <w:spacing w:line="240" w:lineRule="auto"/>
              <w:jc w:val="center"/>
            </w:pPr>
            <w:r w:rsidRPr="001650DF">
              <w:t xml:space="preserve">$760 </w:t>
            </w:r>
          </w:p>
        </w:tc>
        <w:tc>
          <w:tcPr>
            <w:tcW w:w="1530" w:type="dxa"/>
            <w:tcBorders>
              <w:top w:val="nil"/>
              <w:left w:val="single" w:sz="12" w:space="0" w:color="auto"/>
              <w:bottom w:val="nil"/>
              <w:right w:val="single" w:sz="12" w:space="0" w:color="auto"/>
            </w:tcBorders>
            <w:shd w:val="clear" w:color="auto" w:fill="auto"/>
            <w:vAlign w:val="center"/>
            <w:hideMark/>
          </w:tcPr>
          <w:p w14:paraId="736A72C8" w14:textId="2C7538FE" w:rsidR="004225AE" w:rsidRPr="001650DF" w:rsidRDefault="0025760F" w:rsidP="001B2C22">
            <w:pPr>
              <w:keepNext/>
              <w:spacing w:line="240" w:lineRule="auto"/>
              <w:jc w:val="center"/>
            </w:pPr>
            <w:r>
              <w:t>$8</w:t>
            </w:r>
            <w:r w:rsidR="004225AE" w:rsidRPr="001650DF">
              <w:t xml:space="preserve">00 </w:t>
            </w:r>
          </w:p>
        </w:tc>
        <w:tc>
          <w:tcPr>
            <w:tcW w:w="1530" w:type="dxa"/>
            <w:tcBorders>
              <w:top w:val="nil"/>
              <w:left w:val="single" w:sz="12" w:space="0" w:color="auto"/>
              <w:bottom w:val="nil"/>
              <w:right w:val="single" w:sz="12" w:space="0" w:color="auto"/>
            </w:tcBorders>
            <w:shd w:val="clear" w:color="auto" w:fill="auto"/>
            <w:vAlign w:val="center"/>
            <w:hideMark/>
          </w:tcPr>
          <w:p w14:paraId="55C24FAD" w14:textId="6E6595A5" w:rsidR="004225AE" w:rsidRPr="001650DF" w:rsidRDefault="0025760F" w:rsidP="001B2C22">
            <w:pPr>
              <w:keepNext/>
              <w:spacing w:line="240" w:lineRule="auto"/>
              <w:jc w:val="center"/>
            </w:pPr>
            <w:r>
              <w:t>+$</w:t>
            </w:r>
            <w:r w:rsidR="004225AE" w:rsidRPr="001650DF">
              <w:t>40</w:t>
            </w:r>
          </w:p>
        </w:tc>
        <w:tc>
          <w:tcPr>
            <w:tcW w:w="1620" w:type="dxa"/>
            <w:tcBorders>
              <w:top w:val="nil"/>
              <w:left w:val="single" w:sz="12" w:space="0" w:color="auto"/>
              <w:bottom w:val="nil"/>
              <w:right w:val="single" w:sz="12" w:space="0" w:color="auto"/>
            </w:tcBorders>
            <w:shd w:val="clear" w:color="auto" w:fill="auto"/>
            <w:vAlign w:val="center"/>
            <w:hideMark/>
          </w:tcPr>
          <w:p w14:paraId="1A7784C7" w14:textId="3F03EB24" w:rsidR="004225AE" w:rsidRPr="001650DF" w:rsidRDefault="001A6185" w:rsidP="001B2C22">
            <w:pPr>
              <w:keepNext/>
              <w:spacing w:line="240" w:lineRule="auto"/>
              <w:jc w:val="center"/>
            </w:pPr>
            <w:r>
              <w:t>+5</w:t>
            </w:r>
            <w:r w:rsidR="004225AE" w:rsidRPr="001650DF">
              <w:t>%</w:t>
            </w:r>
          </w:p>
        </w:tc>
        <w:tc>
          <w:tcPr>
            <w:tcW w:w="990" w:type="dxa"/>
            <w:tcBorders>
              <w:top w:val="nil"/>
              <w:left w:val="single" w:sz="12" w:space="0" w:color="auto"/>
              <w:bottom w:val="nil"/>
              <w:right w:val="single" w:sz="12" w:space="0" w:color="auto"/>
            </w:tcBorders>
          </w:tcPr>
          <w:p w14:paraId="762D9377" w14:textId="49CC180A" w:rsidR="004225AE" w:rsidRPr="001650DF" w:rsidRDefault="004225AE" w:rsidP="001B2C22">
            <w:pPr>
              <w:keepNext/>
              <w:spacing w:line="240" w:lineRule="auto"/>
              <w:jc w:val="center"/>
            </w:pPr>
          </w:p>
        </w:tc>
      </w:tr>
      <w:tr w:rsidR="004225AE" w:rsidRPr="001650DF" w14:paraId="6F6F15FF" w14:textId="77777777" w:rsidTr="00A96FA3">
        <w:trPr>
          <w:trHeight w:val="276"/>
        </w:trPr>
        <w:tc>
          <w:tcPr>
            <w:tcW w:w="1607" w:type="dxa"/>
            <w:vMerge/>
            <w:tcBorders>
              <w:top w:val="nil"/>
              <w:left w:val="single" w:sz="8" w:space="0" w:color="auto"/>
              <w:bottom w:val="single" w:sz="8" w:space="0" w:color="000000"/>
              <w:right w:val="single" w:sz="12" w:space="0" w:color="auto"/>
            </w:tcBorders>
            <w:vAlign w:val="center"/>
            <w:hideMark/>
          </w:tcPr>
          <w:p w14:paraId="25C27A20" w14:textId="77777777" w:rsidR="004225AE" w:rsidRPr="001650DF" w:rsidRDefault="004225AE" w:rsidP="001B2C22">
            <w:pPr>
              <w:keepNext/>
              <w:spacing w:line="240" w:lineRule="auto"/>
            </w:pPr>
          </w:p>
        </w:tc>
        <w:tc>
          <w:tcPr>
            <w:tcW w:w="1440" w:type="dxa"/>
            <w:tcBorders>
              <w:top w:val="nil"/>
              <w:left w:val="single" w:sz="12" w:space="0" w:color="auto"/>
              <w:bottom w:val="nil"/>
              <w:right w:val="single" w:sz="12" w:space="0" w:color="auto"/>
            </w:tcBorders>
            <w:shd w:val="clear" w:color="auto" w:fill="auto"/>
            <w:vAlign w:val="center"/>
            <w:hideMark/>
          </w:tcPr>
          <w:p w14:paraId="30D3D9DE" w14:textId="77777777" w:rsidR="004225AE" w:rsidRPr="001650DF" w:rsidRDefault="004225AE" w:rsidP="001B2C22">
            <w:pPr>
              <w:keepNext/>
              <w:spacing w:line="240" w:lineRule="auto"/>
              <w:jc w:val="center"/>
            </w:pPr>
            <w:r w:rsidRPr="001650DF">
              <w:t>($380)</w:t>
            </w:r>
          </w:p>
        </w:tc>
        <w:tc>
          <w:tcPr>
            <w:tcW w:w="1530" w:type="dxa"/>
            <w:tcBorders>
              <w:top w:val="nil"/>
              <w:left w:val="single" w:sz="12" w:space="0" w:color="auto"/>
              <w:bottom w:val="nil"/>
              <w:right w:val="single" w:sz="12" w:space="0" w:color="auto"/>
            </w:tcBorders>
            <w:shd w:val="clear" w:color="auto" w:fill="auto"/>
            <w:vAlign w:val="center"/>
            <w:hideMark/>
          </w:tcPr>
          <w:p w14:paraId="4A59F4FC" w14:textId="44612325" w:rsidR="004225AE" w:rsidRPr="001650DF" w:rsidRDefault="0025760F" w:rsidP="001B2C22">
            <w:pPr>
              <w:keepNext/>
              <w:spacing w:line="240" w:lineRule="auto"/>
              <w:jc w:val="center"/>
            </w:pPr>
            <w:r>
              <w:t>($4</w:t>
            </w:r>
            <w:r w:rsidR="004225AE" w:rsidRPr="001650DF">
              <w:t>00)</w:t>
            </w:r>
          </w:p>
        </w:tc>
        <w:tc>
          <w:tcPr>
            <w:tcW w:w="1530" w:type="dxa"/>
            <w:tcBorders>
              <w:top w:val="nil"/>
              <w:left w:val="single" w:sz="12" w:space="0" w:color="auto"/>
              <w:bottom w:val="nil"/>
              <w:right w:val="single" w:sz="12" w:space="0" w:color="auto"/>
            </w:tcBorders>
            <w:shd w:val="clear" w:color="auto" w:fill="auto"/>
            <w:vAlign w:val="center"/>
            <w:hideMark/>
          </w:tcPr>
          <w:p w14:paraId="7818517E" w14:textId="6115ACF8" w:rsidR="004225AE" w:rsidRPr="001650DF" w:rsidRDefault="001A6185" w:rsidP="001B2C22">
            <w:pPr>
              <w:keepNext/>
              <w:spacing w:line="240" w:lineRule="auto"/>
              <w:jc w:val="center"/>
            </w:pPr>
            <w:r>
              <w:t>(+$</w:t>
            </w:r>
            <w:r w:rsidR="004225AE" w:rsidRPr="001650DF">
              <w:t>20)</w:t>
            </w:r>
          </w:p>
        </w:tc>
        <w:tc>
          <w:tcPr>
            <w:tcW w:w="1620" w:type="dxa"/>
            <w:tcBorders>
              <w:top w:val="nil"/>
              <w:left w:val="single" w:sz="12" w:space="0" w:color="auto"/>
              <w:bottom w:val="nil"/>
              <w:right w:val="single" w:sz="12" w:space="0" w:color="auto"/>
            </w:tcBorders>
            <w:shd w:val="clear" w:color="auto" w:fill="auto"/>
            <w:vAlign w:val="center"/>
            <w:hideMark/>
          </w:tcPr>
          <w:p w14:paraId="57FB48D5" w14:textId="567AD5DD" w:rsidR="004225AE" w:rsidRPr="001650DF" w:rsidRDefault="001A6185" w:rsidP="001B2C22">
            <w:pPr>
              <w:keepNext/>
              <w:spacing w:line="240" w:lineRule="auto"/>
              <w:jc w:val="center"/>
            </w:pPr>
            <w:r>
              <w:t>(+5</w:t>
            </w:r>
            <w:r w:rsidR="004225AE" w:rsidRPr="001650DF">
              <w:t>%)</w:t>
            </w:r>
          </w:p>
        </w:tc>
        <w:tc>
          <w:tcPr>
            <w:tcW w:w="990" w:type="dxa"/>
            <w:tcBorders>
              <w:top w:val="nil"/>
              <w:left w:val="single" w:sz="12" w:space="0" w:color="auto"/>
              <w:bottom w:val="nil"/>
              <w:right w:val="single" w:sz="12" w:space="0" w:color="auto"/>
            </w:tcBorders>
          </w:tcPr>
          <w:p w14:paraId="5E25E92C" w14:textId="35C3245B" w:rsidR="004225AE" w:rsidRPr="001650DF" w:rsidRDefault="00BC46D4" w:rsidP="001B2C22">
            <w:pPr>
              <w:keepNext/>
              <w:spacing w:line="240" w:lineRule="auto"/>
              <w:jc w:val="center"/>
            </w:pPr>
            <w:r w:rsidRPr="001650DF">
              <w:t>$314</w:t>
            </w:r>
          </w:p>
        </w:tc>
      </w:tr>
      <w:tr w:rsidR="004225AE" w:rsidRPr="001650DF" w14:paraId="0951FE78" w14:textId="77777777" w:rsidTr="00A96FA3">
        <w:trPr>
          <w:trHeight w:val="288"/>
        </w:trPr>
        <w:tc>
          <w:tcPr>
            <w:tcW w:w="1607" w:type="dxa"/>
            <w:vMerge/>
            <w:tcBorders>
              <w:top w:val="nil"/>
              <w:left w:val="single" w:sz="8" w:space="0" w:color="auto"/>
              <w:bottom w:val="single" w:sz="8" w:space="0" w:color="000000"/>
              <w:right w:val="single" w:sz="12" w:space="0" w:color="auto"/>
            </w:tcBorders>
            <w:vAlign w:val="center"/>
            <w:hideMark/>
          </w:tcPr>
          <w:p w14:paraId="13ABCFC0" w14:textId="77777777" w:rsidR="004225AE" w:rsidRPr="001650DF" w:rsidRDefault="004225AE" w:rsidP="001B2C22">
            <w:pPr>
              <w:keepNext/>
              <w:spacing w:line="240" w:lineRule="auto"/>
            </w:pPr>
          </w:p>
        </w:tc>
        <w:tc>
          <w:tcPr>
            <w:tcW w:w="1440" w:type="dxa"/>
            <w:tcBorders>
              <w:top w:val="nil"/>
              <w:left w:val="single" w:sz="12" w:space="0" w:color="auto"/>
              <w:bottom w:val="single" w:sz="8" w:space="0" w:color="auto"/>
              <w:right w:val="single" w:sz="12" w:space="0" w:color="auto"/>
            </w:tcBorders>
            <w:shd w:val="clear" w:color="auto" w:fill="auto"/>
            <w:vAlign w:val="center"/>
            <w:hideMark/>
          </w:tcPr>
          <w:p w14:paraId="414DB2D2" w14:textId="77777777" w:rsidR="004225AE" w:rsidRPr="001650DF" w:rsidRDefault="004225AE" w:rsidP="001B2C22">
            <w:pPr>
              <w:keepNext/>
              <w:spacing w:line="240" w:lineRule="auto"/>
              <w:jc w:val="center"/>
            </w:pPr>
            <w:r w:rsidRPr="001650DF">
              <w:t>[$190]</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5CD1F35C" w14:textId="2F45FEB6" w:rsidR="004225AE" w:rsidRPr="001650DF" w:rsidRDefault="0025760F" w:rsidP="001B2C22">
            <w:pPr>
              <w:keepNext/>
              <w:spacing w:line="240" w:lineRule="auto"/>
              <w:jc w:val="center"/>
            </w:pPr>
            <w:r>
              <w:t>[$20</w:t>
            </w:r>
            <w:r w:rsidR="004225AE" w:rsidRPr="001650DF">
              <w:t>0]</w:t>
            </w:r>
          </w:p>
        </w:tc>
        <w:tc>
          <w:tcPr>
            <w:tcW w:w="1530" w:type="dxa"/>
            <w:tcBorders>
              <w:top w:val="nil"/>
              <w:left w:val="single" w:sz="12" w:space="0" w:color="auto"/>
              <w:bottom w:val="single" w:sz="8" w:space="0" w:color="auto"/>
              <w:right w:val="single" w:sz="12" w:space="0" w:color="auto"/>
            </w:tcBorders>
            <w:shd w:val="clear" w:color="auto" w:fill="auto"/>
            <w:vAlign w:val="center"/>
            <w:hideMark/>
          </w:tcPr>
          <w:p w14:paraId="7D71FECA" w14:textId="79CA6318" w:rsidR="004225AE" w:rsidRPr="001650DF" w:rsidRDefault="001A6185" w:rsidP="001B2C22">
            <w:pPr>
              <w:keepNext/>
              <w:spacing w:line="240" w:lineRule="auto"/>
              <w:jc w:val="center"/>
            </w:pPr>
            <w:r>
              <w:t>[+$1</w:t>
            </w:r>
            <w:r w:rsidR="004225AE" w:rsidRPr="001650DF">
              <w:t>0]</w:t>
            </w:r>
          </w:p>
        </w:tc>
        <w:tc>
          <w:tcPr>
            <w:tcW w:w="1620" w:type="dxa"/>
            <w:tcBorders>
              <w:top w:val="nil"/>
              <w:left w:val="single" w:sz="12" w:space="0" w:color="auto"/>
              <w:bottom w:val="single" w:sz="8" w:space="0" w:color="auto"/>
              <w:right w:val="single" w:sz="12" w:space="0" w:color="auto"/>
            </w:tcBorders>
            <w:shd w:val="clear" w:color="auto" w:fill="auto"/>
            <w:vAlign w:val="center"/>
            <w:hideMark/>
          </w:tcPr>
          <w:p w14:paraId="19487A94" w14:textId="528E2106" w:rsidR="004225AE" w:rsidRPr="001650DF" w:rsidRDefault="001A6185" w:rsidP="001B2C22">
            <w:pPr>
              <w:keepNext/>
              <w:spacing w:line="240" w:lineRule="auto"/>
              <w:jc w:val="center"/>
            </w:pPr>
            <w:r>
              <w:t>[+5</w:t>
            </w:r>
            <w:r w:rsidR="004225AE" w:rsidRPr="001650DF">
              <w:t>%]</w:t>
            </w:r>
          </w:p>
        </w:tc>
        <w:tc>
          <w:tcPr>
            <w:tcW w:w="990" w:type="dxa"/>
            <w:tcBorders>
              <w:top w:val="nil"/>
              <w:left w:val="single" w:sz="12" w:space="0" w:color="auto"/>
              <w:bottom w:val="single" w:sz="8" w:space="0" w:color="auto"/>
              <w:right w:val="single" w:sz="12" w:space="0" w:color="auto"/>
            </w:tcBorders>
          </w:tcPr>
          <w:p w14:paraId="0C934886" w14:textId="77777777" w:rsidR="004225AE" w:rsidRPr="001650DF" w:rsidRDefault="004225AE" w:rsidP="001B2C22">
            <w:pPr>
              <w:keepNext/>
              <w:spacing w:line="240" w:lineRule="auto"/>
              <w:jc w:val="center"/>
            </w:pPr>
          </w:p>
        </w:tc>
      </w:tr>
    </w:tbl>
    <w:p w14:paraId="2D1BB21C" w14:textId="77777777" w:rsidR="00DA362C" w:rsidRPr="001650DF" w:rsidRDefault="00DA362C" w:rsidP="002D2E8A">
      <w:pPr>
        <w:rPr>
          <w:i/>
        </w:rPr>
      </w:pPr>
    </w:p>
    <w:p w14:paraId="515F795E" w14:textId="6A33F828" w:rsidR="00DA362C" w:rsidRDefault="00882F45" w:rsidP="001650DF">
      <w:r w:rsidRPr="00882F45">
        <w:t xml:space="preserve">In the NPRM, the Office proposed </w:t>
      </w:r>
      <w:r w:rsidR="00C821D5">
        <w:t xml:space="preserve">a design issue fee of </w:t>
      </w:r>
      <w:r w:rsidRPr="00882F45">
        <w:t>$</w:t>
      </w:r>
      <w:r>
        <w:t>800</w:t>
      </w:r>
      <w:r w:rsidRPr="00882F45">
        <w:t xml:space="preserve"> </w:t>
      </w:r>
      <w:r w:rsidR="00C821D5">
        <w:t xml:space="preserve">and a plant issue fee of </w:t>
      </w:r>
      <w:r>
        <w:t xml:space="preserve">$1,000. </w:t>
      </w:r>
      <w:r w:rsidR="003F245C">
        <w:t xml:space="preserve"> </w:t>
      </w:r>
      <w:r w:rsidRPr="00882F45">
        <w:t xml:space="preserve">In this final rule, after carefully considering comments from the PPAC and the public, the Office sets the </w:t>
      </w:r>
      <w:r>
        <w:t xml:space="preserve">design issue </w:t>
      </w:r>
      <w:r w:rsidRPr="00882F45">
        <w:t xml:space="preserve">fee to </w:t>
      </w:r>
      <w:r>
        <w:t>$</w:t>
      </w:r>
      <w:r w:rsidR="00C821D5">
        <w:t>700</w:t>
      </w:r>
      <w:r>
        <w:t xml:space="preserve"> and the plant issue fee to $</w:t>
      </w:r>
      <w:r w:rsidR="00C821D5">
        <w:t>800, 13</w:t>
      </w:r>
      <w:r w:rsidR="00DE6536">
        <w:t xml:space="preserve"> percent</w:t>
      </w:r>
      <w:r w:rsidR="00C821D5">
        <w:t xml:space="preserve"> and 20</w:t>
      </w:r>
      <w:r w:rsidR="00DE6536">
        <w:t xml:space="preserve"> percent</w:t>
      </w:r>
      <w:r w:rsidR="00C821D5">
        <w:t xml:space="preserve"> less than the fees </w:t>
      </w:r>
      <w:r w:rsidRPr="00882F45">
        <w:t>proposed in the NPRM</w:t>
      </w:r>
      <w:r w:rsidR="00C821D5" w:rsidRPr="00C821D5">
        <w:t xml:space="preserve"> </w:t>
      </w:r>
      <w:r w:rsidR="00C821D5">
        <w:t>respectively</w:t>
      </w:r>
      <w:r w:rsidRPr="00882F45">
        <w:t xml:space="preserve">. </w:t>
      </w:r>
      <w:r w:rsidR="00AA1BFD">
        <w:t xml:space="preserve"> </w:t>
      </w:r>
      <w:r w:rsidR="00DA362C" w:rsidRPr="001650DF">
        <w:t xml:space="preserve">Design and plant patents are unlike utility patents in that they do not pay maintenance fees after the patent has been granted.  Under the current utility fee structure, entry costs (filing, search, and examination fees) are intentionally set </w:t>
      </w:r>
      <w:r w:rsidR="00C4444E" w:rsidRPr="001650DF">
        <w:t>below the full co</w:t>
      </w:r>
      <w:r w:rsidR="009B7198" w:rsidRPr="001650DF">
        <w:t>st of performing this service</w:t>
      </w:r>
      <w:r w:rsidR="00940A16" w:rsidRPr="001650DF">
        <w:t xml:space="preserve"> as a means to foster innovation. </w:t>
      </w:r>
      <w:r w:rsidR="004F467A" w:rsidRPr="001650DF">
        <w:t xml:space="preserve"> </w:t>
      </w:r>
      <w:r w:rsidR="00940A16" w:rsidRPr="001650DF">
        <w:t>T</w:t>
      </w:r>
      <w:r w:rsidR="00C4444E" w:rsidRPr="001650DF">
        <w:t>hen</w:t>
      </w:r>
      <w:r w:rsidR="00940A16" w:rsidRPr="001650DF">
        <w:t>,</w:t>
      </w:r>
      <w:r w:rsidR="00DA362C" w:rsidRPr="001650DF">
        <w:t xml:space="preserve"> the full cost of examination is recovered through the payment of issue and maintenance fees.  </w:t>
      </w:r>
      <w:r w:rsidR="00940A16" w:rsidRPr="001650DF">
        <w:t>Given the lack of maintenance fees</w:t>
      </w:r>
      <w:r w:rsidR="000D04B9" w:rsidRPr="001650DF">
        <w:t xml:space="preserve"> and the fact that the majority of design applicants are small and micro entities who are eligible to pay reduced fees</w:t>
      </w:r>
      <w:r w:rsidR="00940A16" w:rsidRPr="001650DF">
        <w:t xml:space="preserve">, </w:t>
      </w:r>
      <w:r w:rsidR="00BE0832" w:rsidRPr="001650DF">
        <w:t xml:space="preserve">the Office currently does not recover the costs to examine </w:t>
      </w:r>
      <w:r w:rsidR="00940A16" w:rsidRPr="001650DF">
        <w:t>d</w:t>
      </w:r>
      <w:r w:rsidR="00DA362C" w:rsidRPr="001650DF">
        <w:t>esign and plant patent</w:t>
      </w:r>
      <w:r w:rsidR="00BE0832" w:rsidRPr="001650DF">
        <w:t xml:space="preserve"> applications</w:t>
      </w:r>
      <w:r w:rsidR="00254532" w:rsidRPr="001650DF">
        <w:t xml:space="preserve"> </w:t>
      </w:r>
      <w:r w:rsidR="007673A4" w:rsidRPr="001650DF">
        <w:t xml:space="preserve">solely </w:t>
      </w:r>
      <w:r w:rsidR="00254532" w:rsidRPr="001650DF">
        <w:t>from design and plant application fees</w:t>
      </w:r>
      <w:r w:rsidR="000D04B9" w:rsidRPr="001650DF">
        <w:t xml:space="preserve">. </w:t>
      </w:r>
      <w:r w:rsidR="009F108E" w:rsidRPr="001650DF">
        <w:t xml:space="preserve"> </w:t>
      </w:r>
      <w:r w:rsidR="007673A4" w:rsidRPr="001650DF">
        <w:t>Instead</w:t>
      </w:r>
      <w:r w:rsidR="00BE0832" w:rsidRPr="001650DF">
        <w:t>, these costs are</w:t>
      </w:r>
      <w:r w:rsidR="00DA362C" w:rsidRPr="001650DF">
        <w:t xml:space="preserve"> being subsidized by other application</w:t>
      </w:r>
      <w:r w:rsidR="00940A16" w:rsidRPr="001650DF">
        <w:t xml:space="preserve"> type</w:t>
      </w:r>
      <w:r w:rsidR="00DA362C" w:rsidRPr="001650DF">
        <w:t xml:space="preserve">s </w:t>
      </w:r>
      <w:r w:rsidR="007673A4" w:rsidRPr="001650DF">
        <w:t xml:space="preserve">(e.g., utility) </w:t>
      </w:r>
      <w:r w:rsidR="00DA362C" w:rsidRPr="001650DF">
        <w:t>and processes.</w:t>
      </w:r>
      <w:r w:rsidR="008E6D13" w:rsidRPr="001650DF">
        <w:t xml:space="preserve"> </w:t>
      </w:r>
      <w:r w:rsidR="00DA362C" w:rsidRPr="001650DF">
        <w:t xml:space="preserve"> The </w:t>
      </w:r>
      <w:r w:rsidR="00B51A61">
        <w:t>revised</w:t>
      </w:r>
      <w:r w:rsidR="00DA362C" w:rsidRPr="001650DF">
        <w:t xml:space="preserve"> fees </w:t>
      </w:r>
      <w:r w:rsidR="000D04B9" w:rsidRPr="001650DF">
        <w:t>better align the fees with costs by bringing</w:t>
      </w:r>
      <w:r w:rsidR="00DA362C" w:rsidRPr="001650DF">
        <w:t xml:space="preserve"> both application types closer to </w:t>
      </w:r>
      <w:r w:rsidR="00C60869" w:rsidRPr="001650DF">
        <w:t xml:space="preserve">aggregate </w:t>
      </w:r>
      <w:r w:rsidR="00DA362C" w:rsidRPr="001650DF">
        <w:t>cost recovery</w:t>
      </w:r>
      <w:r w:rsidR="00C60869" w:rsidRPr="001650DF">
        <w:t xml:space="preserve"> while maintaining some s</w:t>
      </w:r>
      <w:r w:rsidR="009B7198" w:rsidRPr="001650DF">
        <w:t>ubsidization</w:t>
      </w:r>
      <w:r w:rsidR="00DA362C" w:rsidRPr="001650DF">
        <w:t xml:space="preserve">.  </w:t>
      </w:r>
    </w:p>
    <w:p w14:paraId="316B290F" w14:textId="77777777" w:rsidR="009F109B" w:rsidRPr="001650DF" w:rsidRDefault="009F109B" w:rsidP="001650DF">
      <w:pPr>
        <w:rPr>
          <w:i/>
          <w:highlight w:val="yellow"/>
          <w:u w:val="single"/>
        </w:rPr>
      </w:pPr>
    </w:p>
    <w:p w14:paraId="1CA93999" w14:textId="1D5292C1" w:rsidR="00DA362C" w:rsidRDefault="000E5CBB" w:rsidP="006F5902">
      <w:pPr>
        <w:spacing w:line="240" w:lineRule="auto"/>
        <w:ind w:left="1080" w:hanging="360"/>
        <w:rPr>
          <w:u w:val="single"/>
        </w:rPr>
      </w:pPr>
      <w:r>
        <w:t>c)</w:t>
      </w:r>
      <w:r>
        <w:tab/>
      </w:r>
      <w:r w:rsidR="00DA362C" w:rsidRPr="001B2C22">
        <w:rPr>
          <w:u w:val="single"/>
        </w:rPr>
        <w:t>Request for Continued Examination (RCE) – First and Second</w:t>
      </w:r>
      <w:r w:rsidR="00940A16" w:rsidRPr="001B2C22">
        <w:rPr>
          <w:u w:val="single"/>
        </w:rPr>
        <w:t xml:space="preserve"> and Subsequent</w:t>
      </w:r>
      <w:r w:rsidR="00DA362C" w:rsidRPr="001B2C22">
        <w:rPr>
          <w:u w:val="single"/>
        </w:rPr>
        <w:t xml:space="preserve"> Request</w:t>
      </w:r>
    </w:p>
    <w:p w14:paraId="0DDB6F68" w14:textId="77777777" w:rsidR="00BF05A4" w:rsidRPr="001B2C22" w:rsidRDefault="00BF05A4" w:rsidP="001B2C22">
      <w:pPr>
        <w:pStyle w:val="ListParagraph"/>
        <w:spacing w:line="240" w:lineRule="auto"/>
        <w:ind w:left="1080"/>
        <w:contextualSpacing w:val="0"/>
        <w:rPr>
          <w:u w:val="single"/>
        </w:rPr>
      </w:pPr>
    </w:p>
    <w:p w14:paraId="231371EF" w14:textId="014E8CE3" w:rsidR="00DA362C" w:rsidRDefault="00DA362C" w:rsidP="001B2C22">
      <w:pPr>
        <w:pStyle w:val="TableTitles"/>
      </w:pPr>
      <w:r w:rsidRPr="002D2E8A">
        <w:t xml:space="preserve">Table </w:t>
      </w:r>
      <w:r w:rsidR="00EC6922" w:rsidRPr="002D2E8A">
        <w:t>6</w:t>
      </w:r>
      <w:r w:rsidRPr="002D2E8A">
        <w:t xml:space="preserve">: </w:t>
      </w:r>
      <w:r w:rsidR="00546764">
        <w:t xml:space="preserve"> </w:t>
      </w:r>
      <w:r w:rsidRPr="002D2E8A">
        <w:t>Request for Continued Examination (RCE) Fee Changes</w:t>
      </w:r>
    </w:p>
    <w:p w14:paraId="2AB981F1" w14:textId="77777777" w:rsidR="001650DF" w:rsidRPr="002D2E8A" w:rsidRDefault="001650DF" w:rsidP="001B2C22">
      <w:pPr>
        <w:pStyle w:val="TableTitles"/>
      </w:pPr>
    </w:p>
    <w:tbl>
      <w:tblPr>
        <w:tblW w:w="8897" w:type="dxa"/>
        <w:tblInd w:w="93" w:type="dxa"/>
        <w:tblLayout w:type="fixed"/>
        <w:tblLook w:val="04A0" w:firstRow="1" w:lastRow="0" w:firstColumn="1" w:lastColumn="0" w:noHBand="0" w:noVBand="1"/>
      </w:tblPr>
      <w:tblGrid>
        <w:gridCol w:w="2057"/>
        <w:gridCol w:w="1440"/>
        <w:gridCol w:w="1440"/>
        <w:gridCol w:w="1440"/>
        <w:gridCol w:w="1440"/>
        <w:gridCol w:w="1080"/>
      </w:tblGrid>
      <w:tr w:rsidR="00C12014" w:rsidRPr="001650DF" w14:paraId="3660A0C7" w14:textId="77777777" w:rsidTr="0098032E">
        <w:trPr>
          <w:trHeight w:val="544"/>
        </w:trPr>
        <w:tc>
          <w:tcPr>
            <w:tcW w:w="205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5C2D9FA3" w14:textId="77777777" w:rsidR="00C12014" w:rsidRPr="001650DF" w:rsidRDefault="00C12014" w:rsidP="0068673A">
            <w:pPr>
              <w:spacing w:line="240" w:lineRule="auto"/>
              <w:jc w:val="center"/>
              <w:rPr>
                <w:b/>
                <w:bCs/>
              </w:rPr>
            </w:pPr>
            <w:r w:rsidRPr="001650DF">
              <w:rPr>
                <w:b/>
                <w:bCs/>
              </w:rPr>
              <w:t>Fee Description</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5D5227B9" w14:textId="77777777" w:rsidR="00C12014" w:rsidRPr="001650DF" w:rsidRDefault="00C12014" w:rsidP="0068673A">
            <w:pPr>
              <w:spacing w:line="240" w:lineRule="auto"/>
              <w:jc w:val="center"/>
              <w:rPr>
                <w:b/>
                <w:bCs/>
              </w:rPr>
            </w:pPr>
            <w:r w:rsidRPr="001650DF">
              <w:rPr>
                <w:b/>
                <w:bCs/>
              </w:rPr>
              <w:t>Current Fees</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33CAD98C" w14:textId="77777777" w:rsidR="00C12014" w:rsidRDefault="00C12014" w:rsidP="0068673A">
            <w:pPr>
              <w:spacing w:line="240" w:lineRule="auto"/>
              <w:jc w:val="center"/>
              <w:rPr>
                <w:b/>
                <w:bCs/>
              </w:rPr>
            </w:pPr>
            <w:r>
              <w:rPr>
                <w:b/>
                <w:bCs/>
              </w:rPr>
              <w:t>Final Rule</w:t>
            </w:r>
          </w:p>
          <w:p w14:paraId="08089493" w14:textId="77777777" w:rsidR="00C12014" w:rsidRPr="001650DF" w:rsidRDefault="00C12014" w:rsidP="0068673A">
            <w:pPr>
              <w:spacing w:line="240" w:lineRule="auto"/>
              <w:jc w:val="center"/>
              <w:rPr>
                <w:b/>
                <w:bCs/>
              </w:rPr>
            </w:pPr>
            <w:r w:rsidRPr="001650DF">
              <w:rPr>
                <w:b/>
                <w:bCs/>
              </w:rPr>
              <w:t>Fees</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4C386E2B" w14:textId="77777777" w:rsidR="00C12014" w:rsidRPr="001650DF" w:rsidRDefault="00C12014" w:rsidP="0068673A">
            <w:pPr>
              <w:spacing w:line="240" w:lineRule="auto"/>
              <w:jc w:val="center"/>
              <w:rPr>
                <w:b/>
                <w:bCs/>
              </w:rPr>
            </w:pPr>
            <w:r w:rsidRPr="001650DF">
              <w:rPr>
                <w:b/>
                <w:bCs/>
              </w:rPr>
              <w:t>Dollar Change</w:t>
            </w:r>
          </w:p>
        </w:tc>
        <w:tc>
          <w:tcPr>
            <w:tcW w:w="1440" w:type="dxa"/>
            <w:tcBorders>
              <w:top w:val="single" w:sz="12" w:space="0" w:color="auto"/>
              <w:left w:val="single" w:sz="12" w:space="0" w:color="auto"/>
              <w:right w:val="single" w:sz="12" w:space="0" w:color="auto"/>
            </w:tcBorders>
            <w:shd w:val="clear" w:color="auto" w:fill="auto"/>
            <w:vAlign w:val="center"/>
            <w:hideMark/>
          </w:tcPr>
          <w:p w14:paraId="2BE74C40" w14:textId="77777777" w:rsidR="00C12014" w:rsidRPr="001650DF" w:rsidRDefault="00C12014" w:rsidP="0068673A">
            <w:pPr>
              <w:spacing w:line="240" w:lineRule="auto"/>
              <w:jc w:val="center"/>
              <w:rPr>
                <w:b/>
                <w:bCs/>
              </w:rPr>
            </w:pPr>
            <w:r w:rsidRPr="001650DF">
              <w:rPr>
                <w:b/>
                <w:bCs/>
              </w:rPr>
              <w:t>Percent Change</w:t>
            </w:r>
          </w:p>
        </w:tc>
        <w:tc>
          <w:tcPr>
            <w:tcW w:w="1080" w:type="dxa"/>
            <w:vMerge w:val="restart"/>
            <w:tcBorders>
              <w:top w:val="single" w:sz="12" w:space="0" w:color="auto"/>
              <w:left w:val="single" w:sz="12" w:space="0" w:color="auto"/>
              <w:right w:val="single" w:sz="12" w:space="0" w:color="auto"/>
            </w:tcBorders>
          </w:tcPr>
          <w:p w14:paraId="63650AEA" w14:textId="77777777" w:rsidR="00C12014" w:rsidRPr="001650DF" w:rsidRDefault="00C12014" w:rsidP="0068673A">
            <w:pPr>
              <w:spacing w:line="240" w:lineRule="auto"/>
              <w:jc w:val="center"/>
              <w:rPr>
                <w:b/>
                <w:bCs/>
              </w:rPr>
            </w:pPr>
            <w:r w:rsidRPr="001650DF">
              <w:rPr>
                <w:b/>
                <w:bCs/>
              </w:rPr>
              <w:t>FY 2015 Unit Cost</w:t>
            </w:r>
          </w:p>
        </w:tc>
      </w:tr>
      <w:tr w:rsidR="00C12014" w:rsidRPr="001650DF" w14:paraId="471C5FC1" w14:textId="77777777" w:rsidTr="0098032E">
        <w:trPr>
          <w:trHeight w:val="283"/>
        </w:trPr>
        <w:tc>
          <w:tcPr>
            <w:tcW w:w="2057" w:type="dxa"/>
            <w:vMerge/>
            <w:tcBorders>
              <w:top w:val="single" w:sz="8" w:space="0" w:color="auto"/>
              <w:left w:val="single" w:sz="12" w:space="0" w:color="auto"/>
              <w:bottom w:val="single" w:sz="8" w:space="0" w:color="000000"/>
              <w:right w:val="single" w:sz="12" w:space="0" w:color="auto"/>
            </w:tcBorders>
            <w:vAlign w:val="center"/>
            <w:hideMark/>
          </w:tcPr>
          <w:p w14:paraId="3404D01B" w14:textId="77777777" w:rsidR="00C12014" w:rsidRPr="001650DF" w:rsidRDefault="00C12014"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37B05F2C" w14:textId="77777777" w:rsidR="00C12014" w:rsidRPr="001650DF" w:rsidRDefault="00C12014" w:rsidP="0068673A">
            <w:pPr>
              <w:spacing w:line="240" w:lineRule="auto"/>
              <w:jc w:val="center"/>
              <w:rPr>
                <w:b/>
                <w:bCs/>
              </w:rPr>
            </w:pPr>
            <w:r w:rsidRPr="001650DF">
              <w:rPr>
                <w:b/>
                <w:bCs/>
              </w:rPr>
              <w:t> </w:t>
            </w:r>
          </w:p>
        </w:tc>
        <w:tc>
          <w:tcPr>
            <w:tcW w:w="1440" w:type="dxa"/>
            <w:tcBorders>
              <w:top w:val="nil"/>
              <w:left w:val="single" w:sz="12" w:space="0" w:color="auto"/>
              <w:bottom w:val="nil"/>
              <w:right w:val="single" w:sz="12" w:space="0" w:color="auto"/>
            </w:tcBorders>
            <w:shd w:val="clear" w:color="auto" w:fill="auto"/>
            <w:vAlign w:val="center"/>
            <w:hideMark/>
          </w:tcPr>
          <w:p w14:paraId="043FD9C7" w14:textId="77777777" w:rsidR="00C12014" w:rsidRPr="001650DF" w:rsidRDefault="00C12014" w:rsidP="0068673A">
            <w:pPr>
              <w:spacing w:line="240" w:lineRule="auto"/>
              <w:jc w:val="center"/>
              <w:rPr>
                <w:b/>
                <w:bCs/>
              </w:rPr>
            </w:pPr>
            <w:r w:rsidRPr="001650DF">
              <w:rPr>
                <w:b/>
                <w:bCs/>
              </w:rPr>
              <w:t> </w:t>
            </w:r>
          </w:p>
        </w:tc>
        <w:tc>
          <w:tcPr>
            <w:tcW w:w="1440" w:type="dxa"/>
            <w:tcBorders>
              <w:top w:val="nil"/>
              <w:left w:val="single" w:sz="12" w:space="0" w:color="auto"/>
              <w:bottom w:val="nil"/>
              <w:right w:val="single" w:sz="12" w:space="0" w:color="auto"/>
            </w:tcBorders>
            <w:shd w:val="clear" w:color="auto" w:fill="auto"/>
            <w:vAlign w:val="center"/>
            <w:hideMark/>
          </w:tcPr>
          <w:p w14:paraId="20926303" w14:textId="77777777" w:rsidR="00C12014" w:rsidRPr="001650DF" w:rsidRDefault="00C12014" w:rsidP="0068673A">
            <w:pPr>
              <w:spacing w:line="240" w:lineRule="auto"/>
              <w:jc w:val="center"/>
            </w:pPr>
            <w:r w:rsidRPr="001650DF">
              <w:t> </w:t>
            </w:r>
          </w:p>
        </w:tc>
        <w:tc>
          <w:tcPr>
            <w:tcW w:w="1440" w:type="dxa"/>
            <w:tcBorders>
              <w:top w:val="nil"/>
              <w:left w:val="single" w:sz="12" w:space="0" w:color="auto"/>
              <w:bottom w:val="nil"/>
              <w:right w:val="single" w:sz="12" w:space="0" w:color="auto"/>
            </w:tcBorders>
            <w:shd w:val="clear" w:color="auto" w:fill="auto"/>
            <w:vAlign w:val="center"/>
            <w:hideMark/>
          </w:tcPr>
          <w:p w14:paraId="2AED3B04" w14:textId="77777777" w:rsidR="00C12014" w:rsidRPr="001650DF" w:rsidRDefault="00C12014" w:rsidP="0068673A">
            <w:pPr>
              <w:spacing w:line="240" w:lineRule="auto"/>
              <w:jc w:val="center"/>
            </w:pPr>
          </w:p>
        </w:tc>
        <w:tc>
          <w:tcPr>
            <w:tcW w:w="1080" w:type="dxa"/>
            <w:vMerge/>
            <w:tcBorders>
              <w:left w:val="single" w:sz="12" w:space="0" w:color="auto"/>
              <w:right w:val="single" w:sz="12" w:space="0" w:color="auto"/>
            </w:tcBorders>
          </w:tcPr>
          <w:p w14:paraId="69FDC285" w14:textId="77777777" w:rsidR="00C12014" w:rsidRPr="001650DF" w:rsidRDefault="00C12014" w:rsidP="0068673A">
            <w:pPr>
              <w:spacing w:line="240" w:lineRule="auto"/>
              <w:jc w:val="center"/>
            </w:pPr>
          </w:p>
        </w:tc>
      </w:tr>
      <w:tr w:rsidR="00C12014" w:rsidRPr="001650DF" w14:paraId="34DBC350" w14:textId="77777777" w:rsidTr="0098032E">
        <w:trPr>
          <w:trHeight w:val="283"/>
        </w:trPr>
        <w:tc>
          <w:tcPr>
            <w:tcW w:w="2057" w:type="dxa"/>
            <w:vMerge/>
            <w:tcBorders>
              <w:top w:val="single" w:sz="8" w:space="0" w:color="auto"/>
              <w:left w:val="single" w:sz="12" w:space="0" w:color="auto"/>
              <w:bottom w:val="single" w:sz="8" w:space="0" w:color="000000"/>
              <w:right w:val="single" w:sz="12" w:space="0" w:color="auto"/>
            </w:tcBorders>
            <w:vAlign w:val="center"/>
            <w:hideMark/>
          </w:tcPr>
          <w:p w14:paraId="2692371F" w14:textId="77777777" w:rsidR="00C12014" w:rsidRPr="001650DF" w:rsidRDefault="00C12014"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52596917" w14:textId="77777777" w:rsidR="00C12014" w:rsidRPr="001650DF" w:rsidRDefault="00C12014" w:rsidP="0068673A">
            <w:pPr>
              <w:spacing w:line="240" w:lineRule="auto"/>
              <w:jc w:val="center"/>
              <w:rPr>
                <w:b/>
                <w:bCs/>
              </w:rPr>
            </w:pPr>
            <w:r w:rsidRPr="001650DF">
              <w:rPr>
                <w:b/>
                <w:bCs/>
              </w:rPr>
              <w:t>Large</w:t>
            </w:r>
          </w:p>
        </w:tc>
        <w:tc>
          <w:tcPr>
            <w:tcW w:w="1440" w:type="dxa"/>
            <w:tcBorders>
              <w:top w:val="nil"/>
              <w:left w:val="single" w:sz="12" w:space="0" w:color="auto"/>
              <w:bottom w:val="nil"/>
              <w:right w:val="single" w:sz="12" w:space="0" w:color="auto"/>
            </w:tcBorders>
            <w:shd w:val="clear" w:color="auto" w:fill="auto"/>
            <w:vAlign w:val="center"/>
            <w:hideMark/>
          </w:tcPr>
          <w:p w14:paraId="4B218679" w14:textId="77777777" w:rsidR="00C12014" w:rsidRPr="001650DF" w:rsidRDefault="00C12014" w:rsidP="0068673A">
            <w:pPr>
              <w:spacing w:line="240" w:lineRule="auto"/>
              <w:jc w:val="center"/>
              <w:rPr>
                <w:b/>
                <w:bCs/>
              </w:rPr>
            </w:pPr>
            <w:r w:rsidRPr="001650DF">
              <w:rPr>
                <w:b/>
                <w:bCs/>
              </w:rPr>
              <w:t>Large</w:t>
            </w:r>
          </w:p>
        </w:tc>
        <w:tc>
          <w:tcPr>
            <w:tcW w:w="1440" w:type="dxa"/>
            <w:tcBorders>
              <w:top w:val="nil"/>
              <w:left w:val="single" w:sz="12" w:space="0" w:color="auto"/>
              <w:right w:val="single" w:sz="12" w:space="0" w:color="auto"/>
            </w:tcBorders>
            <w:shd w:val="clear" w:color="auto" w:fill="auto"/>
            <w:vAlign w:val="center"/>
            <w:hideMark/>
          </w:tcPr>
          <w:p w14:paraId="6030B81B" w14:textId="77777777" w:rsidR="00C12014" w:rsidRPr="001650DF" w:rsidRDefault="00C12014" w:rsidP="0068673A">
            <w:pPr>
              <w:spacing w:line="240" w:lineRule="auto"/>
              <w:jc w:val="center"/>
              <w:rPr>
                <w:b/>
                <w:bCs/>
              </w:rPr>
            </w:pPr>
            <w:r w:rsidRPr="001650DF">
              <w:rPr>
                <w:b/>
                <w:bCs/>
              </w:rPr>
              <w:t>Large</w:t>
            </w:r>
          </w:p>
        </w:tc>
        <w:tc>
          <w:tcPr>
            <w:tcW w:w="1440" w:type="dxa"/>
            <w:tcBorders>
              <w:top w:val="nil"/>
              <w:left w:val="single" w:sz="12" w:space="0" w:color="auto"/>
              <w:right w:val="single" w:sz="12" w:space="0" w:color="auto"/>
            </w:tcBorders>
            <w:shd w:val="clear" w:color="auto" w:fill="auto"/>
            <w:vAlign w:val="center"/>
            <w:hideMark/>
          </w:tcPr>
          <w:p w14:paraId="4813D014" w14:textId="77777777" w:rsidR="00C12014" w:rsidRPr="001650DF" w:rsidRDefault="00C12014" w:rsidP="0068673A">
            <w:pPr>
              <w:spacing w:line="240" w:lineRule="auto"/>
              <w:jc w:val="center"/>
              <w:rPr>
                <w:b/>
                <w:bCs/>
              </w:rPr>
            </w:pPr>
            <w:r w:rsidRPr="001650DF">
              <w:rPr>
                <w:b/>
                <w:bCs/>
              </w:rPr>
              <w:t>Large</w:t>
            </w:r>
          </w:p>
        </w:tc>
        <w:tc>
          <w:tcPr>
            <w:tcW w:w="1080" w:type="dxa"/>
            <w:vMerge/>
            <w:tcBorders>
              <w:left w:val="single" w:sz="12" w:space="0" w:color="auto"/>
              <w:right w:val="single" w:sz="12" w:space="0" w:color="auto"/>
            </w:tcBorders>
          </w:tcPr>
          <w:p w14:paraId="3B227B2A" w14:textId="77777777" w:rsidR="00C12014" w:rsidRPr="001650DF" w:rsidRDefault="00C12014" w:rsidP="0068673A">
            <w:pPr>
              <w:spacing w:line="240" w:lineRule="auto"/>
              <w:jc w:val="center"/>
              <w:rPr>
                <w:b/>
                <w:bCs/>
              </w:rPr>
            </w:pPr>
          </w:p>
        </w:tc>
      </w:tr>
      <w:tr w:rsidR="00C12014" w:rsidRPr="001650DF" w14:paraId="6CD5D30C" w14:textId="77777777" w:rsidTr="0098032E">
        <w:trPr>
          <w:trHeight w:val="283"/>
        </w:trPr>
        <w:tc>
          <w:tcPr>
            <w:tcW w:w="2057" w:type="dxa"/>
            <w:vMerge/>
            <w:tcBorders>
              <w:top w:val="single" w:sz="8" w:space="0" w:color="auto"/>
              <w:left w:val="single" w:sz="12" w:space="0" w:color="auto"/>
              <w:bottom w:val="single" w:sz="8" w:space="0" w:color="000000"/>
              <w:right w:val="single" w:sz="12" w:space="0" w:color="auto"/>
            </w:tcBorders>
            <w:vAlign w:val="center"/>
            <w:hideMark/>
          </w:tcPr>
          <w:p w14:paraId="6DE0B1B8" w14:textId="77777777" w:rsidR="00C12014" w:rsidRPr="001650DF" w:rsidRDefault="00C12014"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600EE1FE" w14:textId="77777777" w:rsidR="00C12014" w:rsidRPr="001650DF" w:rsidRDefault="00C12014" w:rsidP="0068673A">
            <w:pPr>
              <w:spacing w:line="240" w:lineRule="auto"/>
              <w:jc w:val="center"/>
              <w:rPr>
                <w:b/>
                <w:bCs/>
              </w:rPr>
            </w:pPr>
            <w:r w:rsidRPr="001650DF">
              <w:rPr>
                <w:b/>
                <w:bCs/>
              </w:rPr>
              <w:t>(Small)</w:t>
            </w:r>
          </w:p>
        </w:tc>
        <w:tc>
          <w:tcPr>
            <w:tcW w:w="1440" w:type="dxa"/>
            <w:tcBorders>
              <w:top w:val="nil"/>
              <w:left w:val="single" w:sz="12" w:space="0" w:color="auto"/>
              <w:bottom w:val="nil"/>
              <w:right w:val="single" w:sz="12" w:space="0" w:color="auto"/>
            </w:tcBorders>
            <w:shd w:val="clear" w:color="auto" w:fill="auto"/>
            <w:vAlign w:val="center"/>
            <w:hideMark/>
          </w:tcPr>
          <w:p w14:paraId="3600BABF" w14:textId="77777777" w:rsidR="00C12014" w:rsidRPr="001650DF" w:rsidRDefault="00C12014" w:rsidP="0068673A">
            <w:pPr>
              <w:spacing w:line="240" w:lineRule="auto"/>
              <w:jc w:val="center"/>
              <w:rPr>
                <w:b/>
                <w:bCs/>
              </w:rPr>
            </w:pPr>
            <w:r w:rsidRPr="001650DF">
              <w:rPr>
                <w:b/>
                <w:bCs/>
              </w:rPr>
              <w:t>(Small)</w:t>
            </w:r>
          </w:p>
        </w:tc>
        <w:tc>
          <w:tcPr>
            <w:tcW w:w="1440" w:type="dxa"/>
            <w:tcBorders>
              <w:left w:val="single" w:sz="12" w:space="0" w:color="auto"/>
              <w:right w:val="single" w:sz="12" w:space="0" w:color="auto"/>
            </w:tcBorders>
            <w:shd w:val="clear" w:color="auto" w:fill="auto"/>
            <w:vAlign w:val="center"/>
            <w:hideMark/>
          </w:tcPr>
          <w:p w14:paraId="5508F353" w14:textId="77777777" w:rsidR="00C12014" w:rsidRPr="001650DF" w:rsidRDefault="00C12014" w:rsidP="0068673A">
            <w:pPr>
              <w:spacing w:line="240" w:lineRule="auto"/>
              <w:jc w:val="center"/>
              <w:rPr>
                <w:b/>
                <w:bCs/>
              </w:rPr>
            </w:pPr>
            <w:r w:rsidRPr="001650DF">
              <w:rPr>
                <w:b/>
                <w:bCs/>
              </w:rPr>
              <w:t>(Small)</w:t>
            </w:r>
          </w:p>
        </w:tc>
        <w:tc>
          <w:tcPr>
            <w:tcW w:w="1440" w:type="dxa"/>
            <w:tcBorders>
              <w:left w:val="single" w:sz="12" w:space="0" w:color="auto"/>
              <w:right w:val="single" w:sz="12" w:space="0" w:color="auto"/>
            </w:tcBorders>
            <w:shd w:val="clear" w:color="auto" w:fill="auto"/>
            <w:vAlign w:val="center"/>
            <w:hideMark/>
          </w:tcPr>
          <w:p w14:paraId="536B8AFF" w14:textId="77777777" w:rsidR="00C12014" w:rsidRPr="001650DF" w:rsidRDefault="00C12014" w:rsidP="0068673A">
            <w:pPr>
              <w:spacing w:line="240" w:lineRule="auto"/>
              <w:jc w:val="center"/>
              <w:rPr>
                <w:b/>
                <w:bCs/>
              </w:rPr>
            </w:pPr>
            <w:r w:rsidRPr="001650DF">
              <w:rPr>
                <w:b/>
                <w:bCs/>
              </w:rPr>
              <w:t>(Small)</w:t>
            </w:r>
          </w:p>
        </w:tc>
        <w:tc>
          <w:tcPr>
            <w:tcW w:w="1080" w:type="dxa"/>
            <w:vMerge/>
            <w:tcBorders>
              <w:left w:val="single" w:sz="12" w:space="0" w:color="auto"/>
              <w:right w:val="single" w:sz="12" w:space="0" w:color="auto"/>
            </w:tcBorders>
          </w:tcPr>
          <w:p w14:paraId="5FC03C4A" w14:textId="77777777" w:rsidR="00C12014" w:rsidRPr="001650DF" w:rsidRDefault="00C12014" w:rsidP="0068673A">
            <w:pPr>
              <w:spacing w:line="240" w:lineRule="auto"/>
              <w:jc w:val="center"/>
              <w:rPr>
                <w:b/>
                <w:bCs/>
              </w:rPr>
            </w:pPr>
          </w:p>
        </w:tc>
      </w:tr>
      <w:tr w:rsidR="00C12014" w:rsidRPr="001650DF" w14:paraId="1C2FB6C1" w14:textId="77777777" w:rsidTr="0098032E">
        <w:trPr>
          <w:trHeight w:val="43"/>
        </w:trPr>
        <w:tc>
          <w:tcPr>
            <w:tcW w:w="2057" w:type="dxa"/>
            <w:vMerge/>
            <w:tcBorders>
              <w:top w:val="single" w:sz="8" w:space="0" w:color="auto"/>
              <w:left w:val="single" w:sz="12" w:space="0" w:color="auto"/>
              <w:bottom w:val="single" w:sz="12" w:space="0" w:color="auto"/>
              <w:right w:val="single" w:sz="12" w:space="0" w:color="auto"/>
            </w:tcBorders>
            <w:vAlign w:val="center"/>
            <w:hideMark/>
          </w:tcPr>
          <w:p w14:paraId="620E7057" w14:textId="77777777" w:rsidR="00C12014" w:rsidRPr="001650DF" w:rsidRDefault="00C12014" w:rsidP="0068673A">
            <w:pPr>
              <w:spacing w:line="240" w:lineRule="auto"/>
              <w:rPr>
                <w:b/>
                <w:bCs/>
              </w:rPr>
            </w:pP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5EF8928B" w14:textId="77777777" w:rsidR="00C12014" w:rsidRPr="001650DF" w:rsidRDefault="00C12014" w:rsidP="0068673A">
            <w:pPr>
              <w:spacing w:line="240" w:lineRule="auto"/>
              <w:jc w:val="center"/>
              <w:rPr>
                <w:b/>
                <w:bCs/>
              </w:rPr>
            </w:pPr>
            <w:r w:rsidRPr="001650DF">
              <w:rPr>
                <w:b/>
                <w:bCs/>
              </w:rPr>
              <w:t>[Micro] Entity</w:t>
            </w: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011ACFA4" w14:textId="77777777" w:rsidR="00C12014" w:rsidRPr="001650DF" w:rsidRDefault="00C12014" w:rsidP="0068673A">
            <w:pPr>
              <w:spacing w:line="240" w:lineRule="auto"/>
              <w:jc w:val="center"/>
              <w:rPr>
                <w:b/>
                <w:bCs/>
              </w:rPr>
            </w:pPr>
            <w:r w:rsidRPr="001650DF">
              <w:rPr>
                <w:b/>
                <w:bCs/>
              </w:rPr>
              <w:t>[Micro] Entity</w:t>
            </w:r>
          </w:p>
        </w:tc>
        <w:tc>
          <w:tcPr>
            <w:tcW w:w="1440" w:type="dxa"/>
            <w:tcBorders>
              <w:left w:val="single" w:sz="12" w:space="0" w:color="auto"/>
              <w:bottom w:val="single" w:sz="12" w:space="0" w:color="auto"/>
              <w:right w:val="single" w:sz="12" w:space="0" w:color="auto"/>
            </w:tcBorders>
            <w:shd w:val="clear" w:color="auto" w:fill="auto"/>
            <w:vAlign w:val="center"/>
            <w:hideMark/>
          </w:tcPr>
          <w:p w14:paraId="7C9C84B1" w14:textId="77777777" w:rsidR="00C12014" w:rsidRPr="001650DF" w:rsidRDefault="00C12014" w:rsidP="0068673A">
            <w:pPr>
              <w:spacing w:line="240" w:lineRule="auto"/>
              <w:jc w:val="center"/>
              <w:rPr>
                <w:b/>
                <w:bCs/>
              </w:rPr>
            </w:pPr>
            <w:r w:rsidRPr="001650DF">
              <w:rPr>
                <w:b/>
                <w:bCs/>
              </w:rPr>
              <w:t>[Micro] Entity</w:t>
            </w:r>
          </w:p>
        </w:tc>
        <w:tc>
          <w:tcPr>
            <w:tcW w:w="1440" w:type="dxa"/>
            <w:tcBorders>
              <w:left w:val="single" w:sz="12" w:space="0" w:color="auto"/>
              <w:bottom w:val="single" w:sz="12" w:space="0" w:color="auto"/>
              <w:right w:val="single" w:sz="12" w:space="0" w:color="auto"/>
            </w:tcBorders>
            <w:shd w:val="clear" w:color="auto" w:fill="auto"/>
            <w:vAlign w:val="center"/>
            <w:hideMark/>
          </w:tcPr>
          <w:p w14:paraId="1B9B6A66" w14:textId="77777777" w:rsidR="00C12014" w:rsidRPr="001650DF" w:rsidRDefault="00C12014" w:rsidP="0068673A">
            <w:pPr>
              <w:spacing w:line="240" w:lineRule="auto"/>
              <w:jc w:val="center"/>
              <w:rPr>
                <w:b/>
                <w:bCs/>
              </w:rPr>
            </w:pPr>
            <w:r w:rsidRPr="001650DF">
              <w:rPr>
                <w:b/>
                <w:bCs/>
              </w:rPr>
              <w:t>[Micro] Entity</w:t>
            </w:r>
          </w:p>
        </w:tc>
        <w:tc>
          <w:tcPr>
            <w:tcW w:w="1080" w:type="dxa"/>
            <w:tcBorders>
              <w:left w:val="single" w:sz="12" w:space="0" w:color="auto"/>
              <w:bottom w:val="single" w:sz="12" w:space="0" w:color="auto"/>
              <w:right w:val="single" w:sz="12" w:space="0" w:color="auto"/>
            </w:tcBorders>
          </w:tcPr>
          <w:p w14:paraId="344D7FE1" w14:textId="77777777" w:rsidR="00C12014" w:rsidRPr="001650DF" w:rsidRDefault="00C12014" w:rsidP="0068673A">
            <w:pPr>
              <w:spacing w:line="240" w:lineRule="auto"/>
              <w:jc w:val="center"/>
              <w:rPr>
                <w:b/>
                <w:bCs/>
              </w:rPr>
            </w:pPr>
          </w:p>
        </w:tc>
      </w:tr>
      <w:tr w:rsidR="00B51A61" w:rsidRPr="001650DF" w14:paraId="23756AFE" w14:textId="77777777" w:rsidTr="0098032E">
        <w:trPr>
          <w:trHeight w:val="708"/>
        </w:trPr>
        <w:tc>
          <w:tcPr>
            <w:tcW w:w="205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3C2929B" w14:textId="54675000" w:rsidR="004225AE" w:rsidRPr="002D2E8A" w:rsidRDefault="004225AE" w:rsidP="001B2C22">
            <w:pPr>
              <w:spacing w:line="240" w:lineRule="auto"/>
            </w:pPr>
            <w:r w:rsidRPr="001650DF">
              <w:t>Request for Continued Examination (RCE)</w:t>
            </w:r>
            <w:r w:rsidR="00E41108">
              <w:t xml:space="preserve"> – </w:t>
            </w:r>
            <w:r w:rsidRPr="001650DF">
              <w:t>1st Request (</w:t>
            </w:r>
            <w:r w:rsidRPr="001B2C22">
              <w:rPr>
                <w:u w:val="single"/>
              </w:rPr>
              <w:t>see</w:t>
            </w:r>
            <w:r w:rsidRPr="002D2E8A">
              <w:t xml:space="preserve"> 37 CFR 1.114)</w:t>
            </w:r>
          </w:p>
        </w:tc>
        <w:tc>
          <w:tcPr>
            <w:tcW w:w="1440" w:type="dxa"/>
            <w:tcBorders>
              <w:top w:val="single" w:sz="12" w:space="0" w:color="auto"/>
              <w:left w:val="single" w:sz="12" w:space="0" w:color="auto"/>
              <w:bottom w:val="nil"/>
              <w:right w:val="single" w:sz="12" w:space="0" w:color="auto"/>
            </w:tcBorders>
            <w:shd w:val="clear" w:color="auto" w:fill="auto"/>
            <w:hideMark/>
          </w:tcPr>
          <w:p w14:paraId="125C33FD" w14:textId="77777777" w:rsidR="00BC46D4" w:rsidRDefault="00BC46D4" w:rsidP="001650DF">
            <w:pPr>
              <w:spacing w:line="240" w:lineRule="auto"/>
              <w:jc w:val="center"/>
            </w:pPr>
          </w:p>
          <w:p w14:paraId="7A7EF7B5" w14:textId="77777777" w:rsidR="004225AE" w:rsidRPr="001650DF" w:rsidRDefault="004225AE" w:rsidP="001650DF">
            <w:pPr>
              <w:spacing w:line="240" w:lineRule="auto"/>
              <w:jc w:val="center"/>
            </w:pPr>
            <w:r w:rsidRPr="001650DF">
              <w:t>$1,200</w:t>
            </w:r>
          </w:p>
          <w:p w14:paraId="73F1CBD1" w14:textId="77777777" w:rsidR="004225AE" w:rsidRPr="001650DF" w:rsidRDefault="004225AE" w:rsidP="001650DF">
            <w:pPr>
              <w:spacing w:line="240" w:lineRule="auto"/>
              <w:jc w:val="center"/>
            </w:pPr>
            <w:r w:rsidRPr="001650DF">
              <w:t>($600)</w:t>
            </w:r>
          </w:p>
          <w:p w14:paraId="1E2514E0" w14:textId="77777777" w:rsidR="004225AE" w:rsidRPr="001650DF" w:rsidRDefault="004225AE">
            <w:pPr>
              <w:spacing w:line="240" w:lineRule="auto"/>
              <w:jc w:val="center"/>
              <w:rPr>
                <w:b/>
              </w:rPr>
            </w:pPr>
            <w:r w:rsidRPr="001650DF">
              <w:t>[$300]</w:t>
            </w:r>
          </w:p>
        </w:tc>
        <w:tc>
          <w:tcPr>
            <w:tcW w:w="1440" w:type="dxa"/>
            <w:tcBorders>
              <w:top w:val="single" w:sz="12" w:space="0" w:color="auto"/>
              <w:left w:val="single" w:sz="12" w:space="0" w:color="auto"/>
              <w:bottom w:val="nil"/>
              <w:right w:val="single" w:sz="12" w:space="0" w:color="auto"/>
            </w:tcBorders>
            <w:shd w:val="clear" w:color="auto" w:fill="auto"/>
            <w:hideMark/>
          </w:tcPr>
          <w:p w14:paraId="76432BF3" w14:textId="77777777" w:rsidR="00BC46D4" w:rsidRDefault="00BC46D4">
            <w:pPr>
              <w:spacing w:line="240" w:lineRule="auto"/>
              <w:jc w:val="center"/>
            </w:pPr>
          </w:p>
          <w:p w14:paraId="0F9EAA46" w14:textId="77777777" w:rsidR="004225AE" w:rsidRPr="001650DF" w:rsidRDefault="004225AE">
            <w:pPr>
              <w:spacing w:line="240" w:lineRule="auto"/>
              <w:jc w:val="center"/>
            </w:pPr>
            <w:r w:rsidRPr="001650DF">
              <w:t>$1,300</w:t>
            </w:r>
          </w:p>
          <w:p w14:paraId="54F6EB30" w14:textId="77777777" w:rsidR="004225AE" w:rsidRPr="001650DF" w:rsidRDefault="004225AE">
            <w:pPr>
              <w:spacing w:line="240" w:lineRule="auto"/>
              <w:jc w:val="center"/>
            </w:pPr>
            <w:r w:rsidRPr="001650DF">
              <w:t>($650)</w:t>
            </w:r>
          </w:p>
          <w:p w14:paraId="1FA96D47" w14:textId="77777777" w:rsidR="004225AE" w:rsidRPr="001650DF" w:rsidRDefault="004225AE">
            <w:pPr>
              <w:spacing w:line="240" w:lineRule="auto"/>
              <w:jc w:val="center"/>
            </w:pPr>
            <w:r w:rsidRPr="001650DF">
              <w:t>[$325]</w:t>
            </w:r>
          </w:p>
        </w:tc>
        <w:tc>
          <w:tcPr>
            <w:tcW w:w="1440" w:type="dxa"/>
            <w:tcBorders>
              <w:top w:val="single" w:sz="12" w:space="0" w:color="auto"/>
              <w:left w:val="single" w:sz="12" w:space="0" w:color="auto"/>
              <w:bottom w:val="nil"/>
              <w:right w:val="single" w:sz="12" w:space="0" w:color="auto"/>
            </w:tcBorders>
            <w:shd w:val="clear" w:color="auto" w:fill="auto"/>
            <w:hideMark/>
          </w:tcPr>
          <w:p w14:paraId="09FA0E94" w14:textId="77777777" w:rsidR="00BC46D4" w:rsidRDefault="00BC46D4">
            <w:pPr>
              <w:spacing w:line="240" w:lineRule="auto"/>
              <w:jc w:val="center"/>
            </w:pPr>
          </w:p>
          <w:p w14:paraId="41D1F24B" w14:textId="77777777" w:rsidR="004225AE" w:rsidRPr="001650DF" w:rsidRDefault="004225AE">
            <w:pPr>
              <w:spacing w:line="240" w:lineRule="auto"/>
              <w:jc w:val="center"/>
            </w:pPr>
            <w:r w:rsidRPr="001650DF">
              <w:t>+$100</w:t>
            </w:r>
          </w:p>
          <w:p w14:paraId="2E48F53F" w14:textId="77777777" w:rsidR="004225AE" w:rsidRPr="001650DF" w:rsidRDefault="004225AE">
            <w:pPr>
              <w:spacing w:line="240" w:lineRule="auto"/>
              <w:jc w:val="center"/>
            </w:pPr>
            <w:r w:rsidRPr="001650DF">
              <w:t>(+$50)</w:t>
            </w:r>
          </w:p>
          <w:p w14:paraId="3FF54F19" w14:textId="77777777" w:rsidR="004225AE" w:rsidRPr="001650DF" w:rsidRDefault="004225AE">
            <w:pPr>
              <w:spacing w:line="240" w:lineRule="auto"/>
              <w:jc w:val="center"/>
            </w:pPr>
            <w:r w:rsidRPr="001650DF">
              <w:t>[+$25]</w:t>
            </w:r>
          </w:p>
        </w:tc>
        <w:tc>
          <w:tcPr>
            <w:tcW w:w="1440" w:type="dxa"/>
            <w:tcBorders>
              <w:top w:val="single" w:sz="12" w:space="0" w:color="auto"/>
              <w:left w:val="single" w:sz="12" w:space="0" w:color="auto"/>
              <w:bottom w:val="nil"/>
              <w:right w:val="single" w:sz="12" w:space="0" w:color="auto"/>
            </w:tcBorders>
            <w:shd w:val="clear" w:color="auto" w:fill="auto"/>
            <w:hideMark/>
          </w:tcPr>
          <w:p w14:paraId="590DFCA3" w14:textId="77777777" w:rsidR="00BC46D4" w:rsidRDefault="00BC46D4">
            <w:pPr>
              <w:spacing w:line="240" w:lineRule="auto"/>
              <w:jc w:val="center"/>
            </w:pPr>
          </w:p>
          <w:p w14:paraId="40E84A6C" w14:textId="77777777" w:rsidR="004225AE" w:rsidRPr="001650DF" w:rsidRDefault="004225AE">
            <w:pPr>
              <w:spacing w:line="240" w:lineRule="auto"/>
              <w:jc w:val="center"/>
            </w:pPr>
            <w:r w:rsidRPr="001650DF">
              <w:t>+8%</w:t>
            </w:r>
          </w:p>
          <w:p w14:paraId="2A7BF0FF" w14:textId="77777777" w:rsidR="004225AE" w:rsidRPr="001650DF" w:rsidRDefault="004225AE">
            <w:pPr>
              <w:spacing w:line="240" w:lineRule="auto"/>
              <w:jc w:val="center"/>
            </w:pPr>
            <w:r w:rsidRPr="001650DF">
              <w:t>(+8%)</w:t>
            </w:r>
          </w:p>
          <w:p w14:paraId="6FD91F5B" w14:textId="77777777" w:rsidR="004225AE" w:rsidRPr="001650DF" w:rsidRDefault="004225AE">
            <w:pPr>
              <w:spacing w:line="240" w:lineRule="auto"/>
              <w:jc w:val="center"/>
            </w:pPr>
            <w:r w:rsidRPr="001650DF">
              <w:t>[+8%]</w:t>
            </w:r>
          </w:p>
        </w:tc>
        <w:tc>
          <w:tcPr>
            <w:tcW w:w="1080" w:type="dxa"/>
            <w:tcBorders>
              <w:top w:val="single" w:sz="12" w:space="0" w:color="auto"/>
              <w:left w:val="single" w:sz="12" w:space="0" w:color="auto"/>
              <w:bottom w:val="nil"/>
              <w:right w:val="single" w:sz="12" w:space="0" w:color="auto"/>
            </w:tcBorders>
          </w:tcPr>
          <w:p w14:paraId="4A914278" w14:textId="77777777" w:rsidR="004225AE" w:rsidRDefault="004225AE">
            <w:pPr>
              <w:spacing w:line="240" w:lineRule="auto"/>
              <w:jc w:val="center"/>
            </w:pPr>
          </w:p>
          <w:p w14:paraId="7794D327" w14:textId="41AFDA73" w:rsidR="00BC46D4" w:rsidRPr="001650DF" w:rsidRDefault="00BC46D4">
            <w:pPr>
              <w:spacing w:line="240" w:lineRule="auto"/>
              <w:jc w:val="center"/>
            </w:pPr>
            <w:r w:rsidRPr="001650DF">
              <w:t>$2,187</w:t>
            </w:r>
          </w:p>
        </w:tc>
      </w:tr>
      <w:tr w:rsidR="00B51A61" w:rsidRPr="001650DF" w14:paraId="25CEF645" w14:textId="77777777" w:rsidTr="0098032E">
        <w:trPr>
          <w:trHeight w:val="276"/>
        </w:trPr>
        <w:tc>
          <w:tcPr>
            <w:tcW w:w="2057" w:type="dxa"/>
            <w:vMerge/>
            <w:tcBorders>
              <w:top w:val="nil"/>
              <w:left w:val="single" w:sz="12" w:space="0" w:color="auto"/>
              <w:bottom w:val="single" w:sz="8" w:space="0" w:color="000000"/>
              <w:right w:val="single" w:sz="12" w:space="0" w:color="auto"/>
            </w:tcBorders>
            <w:vAlign w:val="center"/>
            <w:hideMark/>
          </w:tcPr>
          <w:p w14:paraId="6A96546F" w14:textId="77777777" w:rsidR="004225AE" w:rsidRPr="001650DF" w:rsidRDefault="004225AE" w:rsidP="001B2C22">
            <w:pPr>
              <w:spacing w:line="240" w:lineRule="auto"/>
            </w:pPr>
          </w:p>
        </w:tc>
        <w:tc>
          <w:tcPr>
            <w:tcW w:w="1440" w:type="dxa"/>
            <w:tcBorders>
              <w:top w:val="nil"/>
              <w:left w:val="single" w:sz="12" w:space="0" w:color="auto"/>
              <w:bottom w:val="nil"/>
              <w:right w:val="single" w:sz="12" w:space="0" w:color="auto"/>
            </w:tcBorders>
            <w:shd w:val="clear" w:color="auto" w:fill="auto"/>
            <w:hideMark/>
          </w:tcPr>
          <w:p w14:paraId="24320F13" w14:textId="77777777" w:rsidR="004225AE" w:rsidRPr="001650DF" w:rsidRDefault="004225AE" w:rsidP="001650DF">
            <w:pPr>
              <w:spacing w:line="240" w:lineRule="auto"/>
              <w:jc w:val="center"/>
            </w:pPr>
          </w:p>
        </w:tc>
        <w:tc>
          <w:tcPr>
            <w:tcW w:w="1440" w:type="dxa"/>
            <w:tcBorders>
              <w:top w:val="nil"/>
              <w:left w:val="single" w:sz="12" w:space="0" w:color="auto"/>
              <w:bottom w:val="nil"/>
              <w:right w:val="single" w:sz="12" w:space="0" w:color="auto"/>
            </w:tcBorders>
            <w:shd w:val="clear" w:color="auto" w:fill="auto"/>
            <w:hideMark/>
          </w:tcPr>
          <w:p w14:paraId="2F792332" w14:textId="77777777" w:rsidR="004225AE" w:rsidRPr="001650DF" w:rsidRDefault="004225AE">
            <w:pPr>
              <w:spacing w:line="240" w:lineRule="auto"/>
              <w:jc w:val="center"/>
            </w:pPr>
          </w:p>
        </w:tc>
        <w:tc>
          <w:tcPr>
            <w:tcW w:w="1440" w:type="dxa"/>
            <w:tcBorders>
              <w:top w:val="nil"/>
              <w:left w:val="single" w:sz="12" w:space="0" w:color="auto"/>
              <w:bottom w:val="nil"/>
              <w:right w:val="single" w:sz="12" w:space="0" w:color="auto"/>
            </w:tcBorders>
            <w:shd w:val="clear" w:color="auto" w:fill="auto"/>
            <w:hideMark/>
          </w:tcPr>
          <w:p w14:paraId="55480017" w14:textId="77777777" w:rsidR="004225AE" w:rsidRPr="001650DF" w:rsidRDefault="004225AE">
            <w:pPr>
              <w:spacing w:line="240" w:lineRule="auto"/>
              <w:jc w:val="center"/>
            </w:pPr>
          </w:p>
        </w:tc>
        <w:tc>
          <w:tcPr>
            <w:tcW w:w="1440" w:type="dxa"/>
            <w:tcBorders>
              <w:top w:val="nil"/>
              <w:left w:val="single" w:sz="12" w:space="0" w:color="auto"/>
              <w:bottom w:val="nil"/>
              <w:right w:val="single" w:sz="12" w:space="0" w:color="auto"/>
            </w:tcBorders>
            <w:shd w:val="clear" w:color="auto" w:fill="auto"/>
            <w:hideMark/>
          </w:tcPr>
          <w:p w14:paraId="463864C5" w14:textId="77777777" w:rsidR="004225AE" w:rsidRPr="001650DF" w:rsidRDefault="004225AE">
            <w:pPr>
              <w:spacing w:line="240" w:lineRule="auto"/>
              <w:jc w:val="center"/>
            </w:pPr>
          </w:p>
        </w:tc>
        <w:tc>
          <w:tcPr>
            <w:tcW w:w="1080" w:type="dxa"/>
            <w:tcBorders>
              <w:top w:val="nil"/>
              <w:left w:val="single" w:sz="12" w:space="0" w:color="auto"/>
              <w:bottom w:val="nil"/>
              <w:right w:val="single" w:sz="12" w:space="0" w:color="auto"/>
            </w:tcBorders>
          </w:tcPr>
          <w:p w14:paraId="7C7EC16A" w14:textId="77777777" w:rsidR="004225AE" w:rsidRPr="001650DF" w:rsidRDefault="004225AE">
            <w:pPr>
              <w:spacing w:line="240" w:lineRule="auto"/>
              <w:jc w:val="center"/>
            </w:pPr>
          </w:p>
        </w:tc>
      </w:tr>
      <w:tr w:rsidR="00B51A61" w:rsidRPr="001650DF" w14:paraId="5F31F52D" w14:textId="77777777" w:rsidTr="0098032E">
        <w:trPr>
          <w:trHeight w:val="288"/>
        </w:trPr>
        <w:tc>
          <w:tcPr>
            <w:tcW w:w="2057" w:type="dxa"/>
            <w:vMerge/>
            <w:tcBorders>
              <w:top w:val="nil"/>
              <w:left w:val="single" w:sz="12" w:space="0" w:color="auto"/>
              <w:bottom w:val="single" w:sz="12" w:space="0" w:color="auto"/>
              <w:right w:val="single" w:sz="12" w:space="0" w:color="auto"/>
            </w:tcBorders>
            <w:vAlign w:val="center"/>
            <w:hideMark/>
          </w:tcPr>
          <w:p w14:paraId="0FCA8B2A" w14:textId="77777777" w:rsidR="004225AE" w:rsidRPr="001650DF" w:rsidRDefault="004225AE" w:rsidP="001B2C22">
            <w:pPr>
              <w:spacing w:line="240" w:lineRule="auto"/>
            </w:pPr>
          </w:p>
        </w:tc>
        <w:tc>
          <w:tcPr>
            <w:tcW w:w="1440" w:type="dxa"/>
            <w:tcBorders>
              <w:top w:val="nil"/>
              <w:left w:val="single" w:sz="12" w:space="0" w:color="auto"/>
              <w:bottom w:val="single" w:sz="12" w:space="0" w:color="auto"/>
              <w:right w:val="single" w:sz="12" w:space="0" w:color="auto"/>
            </w:tcBorders>
            <w:shd w:val="clear" w:color="auto" w:fill="auto"/>
            <w:hideMark/>
          </w:tcPr>
          <w:p w14:paraId="6849726B" w14:textId="77777777" w:rsidR="004225AE" w:rsidRPr="001650DF" w:rsidRDefault="004225AE" w:rsidP="001650DF">
            <w:pPr>
              <w:spacing w:line="240" w:lineRule="auto"/>
              <w:jc w:val="center"/>
            </w:pPr>
          </w:p>
        </w:tc>
        <w:tc>
          <w:tcPr>
            <w:tcW w:w="1440" w:type="dxa"/>
            <w:tcBorders>
              <w:top w:val="nil"/>
              <w:left w:val="single" w:sz="12" w:space="0" w:color="auto"/>
              <w:bottom w:val="single" w:sz="12" w:space="0" w:color="auto"/>
              <w:right w:val="single" w:sz="12" w:space="0" w:color="auto"/>
            </w:tcBorders>
            <w:shd w:val="clear" w:color="auto" w:fill="auto"/>
            <w:hideMark/>
          </w:tcPr>
          <w:p w14:paraId="64B75A7F" w14:textId="77777777" w:rsidR="004225AE" w:rsidRPr="001650DF" w:rsidRDefault="004225AE">
            <w:pPr>
              <w:spacing w:line="240" w:lineRule="auto"/>
              <w:jc w:val="center"/>
            </w:pPr>
          </w:p>
        </w:tc>
        <w:tc>
          <w:tcPr>
            <w:tcW w:w="1440" w:type="dxa"/>
            <w:tcBorders>
              <w:top w:val="nil"/>
              <w:left w:val="single" w:sz="12" w:space="0" w:color="auto"/>
              <w:bottom w:val="single" w:sz="12" w:space="0" w:color="auto"/>
              <w:right w:val="single" w:sz="12" w:space="0" w:color="auto"/>
            </w:tcBorders>
            <w:shd w:val="clear" w:color="auto" w:fill="auto"/>
            <w:hideMark/>
          </w:tcPr>
          <w:p w14:paraId="69179BFE" w14:textId="77777777" w:rsidR="004225AE" w:rsidRPr="001650DF" w:rsidRDefault="004225AE">
            <w:pPr>
              <w:spacing w:line="240" w:lineRule="auto"/>
              <w:jc w:val="center"/>
            </w:pPr>
          </w:p>
        </w:tc>
        <w:tc>
          <w:tcPr>
            <w:tcW w:w="1440" w:type="dxa"/>
            <w:tcBorders>
              <w:top w:val="nil"/>
              <w:left w:val="single" w:sz="12" w:space="0" w:color="auto"/>
              <w:bottom w:val="single" w:sz="12" w:space="0" w:color="auto"/>
              <w:right w:val="single" w:sz="12" w:space="0" w:color="auto"/>
            </w:tcBorders>
            <w:shd w:val="clear" w:color="auto" w:fill="auto"/>
            <w:hideMark/>
          </w:tcPr>
          <w:p w14:paraId="49C841A7" w14:textId="77777777" w:rsidR="004225AE" w:rsidRPr="001650DF" w:rsidRDefault="004225AE">
            <w:pPr>
              <w:spacing w:line="240" w:lineRule="auto"/>
              <w:jc w:val="center"/>
            </w:pPr>
          </w:p>
        </w:tc>
        <w:tc>
          <w:tcPr>
            <w:tcW w:w="1080" w:type="dxa"/>
            <w:tcBorders>
              <w:top w:val="nil"/>
              <w:left w:val="single" w:sz="12" w:space="0" w:color="auto"/>
              <w:bottom w:val="single" w:sz="12" w:space="0" w:color="auto"/>
              <w:right w:val="single" w:sz="12" w:space="0" w:color="auto"/>
            </w:tcBorders>
          </w:tcPr>
          <w:p w14:paraId="228B9077" w14:textId="77777777" w:rsidR="004225AE" w:rsidRPr="001650DF" w:rsidRDefault="004225AE">
            <w:pPr>
              <w:spacing w:line="240" w:lineRule="auto"/>
              <w:jc w:val="center"/>
            </w:pPr>
          </w:p>
        </w:tc>
      </w:tr>
      <w:tr w:rsidR="00B51A61" w:rsidRPr="001650DF" w14:paraId="4DAB7E08" w14:textId="77777777" w:rsidTr="0098032E">
        <w:trPr>
          <w:trHeight w:val="276"/>
        </w:trPr>
        <w:tc>
          <w:tcPr>
            <w:tcW w:w="205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1A97B849" w14:textId="1A74EF16" w:rsidR="004225AE" w:rsidRPr="002D2E8A" w:rsidRDefault="004225AE" w:rsidP="001B2C22">
            <w:pPr>
              <w:spacing w:line="240" w:lineRule="auto"/>
            </w:pPr>
            <w:r w:rsidRPr="001650DF">
              <w:t>Request for Continued Examination (RCE)</w:t>
            </w:r>
            <w:r w:rsidR="00E41108">
              <w:t xml:space="preserve"> – </w:t>
            </w:r>
            <w:r w:rsidRPr="001650DF">
              <w:t>2nd and Subsequent Request (</w:t>
            </w:r>
            <w:r w:rsidRPr="001B2C22">
              <w:rPr>
                <w:u w:val="single"/>
              </w:rPr>
              <w:t>see</w:t>
            </w:r>
            <w:r w:rsidRPr="002D2E8A">
              <w:t xml:space="preserve"> 37 CFR 1.114)</w:t>
            </w:r>
          </w:p>
        </w:tc>
        <w:tc>
          <w:tcPr>
            <w:tcW w:w="1440" w:type="dxa"/>
            <w:tcBorders>
              <w:top w:val="single" w:sz="12" w:space="0" w:color="auto"/>
              <w:left w:val="single" w:sz="12" w:space="0" w:color="auto"/>
              <w:bottom w:val="nil"/>
              <w:right w:val="single" w:sz="12" w:space="0" w:color="auto"/>
            </w:tcBorders>
            <w:shd w:val="clear" w:color="auto" w:fill="auto"/>
            <w:hideMark/>
          </w:tcPr>
          <w:p w14:paraId="08A1CDE3" w14:textId="77777777" w:rsidR="00BC46D4" w:rsidRDefault="00BC46D4" w:rsidP="001650DF">
            <w:pPr>
              <w:spacing w:line="240" w:lineRule="auto"/>
              <w:jc w:val="center"/>
            </w:pPr>
          </w:p>
          <w:p w14:paraId="49858270" w14:textId="77777777" w:rsidR="004225AE" w:rsidRPr="001650DF" w:rsidRDefault="004225AE" w:rsidP="001650DF">
            <w:pPr>
              <w:spacing w:line="240" w:lineRule="auto"/>
              <w:jc w:val="center"/>
            </w:pPr>
            <w:r w:rsidRPr="001650DF">
              <w:t>$1,700</w:t>
            </w:r>
          </w:p>
        </w:tc>
        <w:tc>
          <w:tcPr>
            <w:tcW w:w="1440" w:type="dxa"/>
            <w:tcBorders>
              <w:top w:val="single" w:sz="12" w:space="0" w:color="auto"/>
              <w:left w:val="single" w:sz="12" w:space="0" w:color="auto"/>
              <w:bottom w:val="nil"/>
              <w:right w:val="single" w:sz="12" w:space="0" w:color="auto"/>
            </w:tcBorders>
            <w:shd w:val="clear" w:color="auto" w:fill="auto"/>
            <w:hideMark/>
          </w:tcPr>
          <w:p w14:paraId="42643AAE" w14:textId="77777777" w:rsidR="00BC46D4" w:rsidRDefault="00BC46D4" w:rsidP="001650DF">
            <w:pPr>
              <w:spacing w:line="240" w:lineRule="auto"/>
              <w:jc w:val="center"/>
            </w:pPr>
          </w:p>
          <w:p w14:paraId="21E9EC30" w14:textId="77777777" w:rsidR="004225AE" w:rsidRPr="001650DF" w:rsidRDefault="004225AE" w:rsidP="001650DF">
            <w:pPr>
              <w:spacing w:line="240" w:lineRule="auto"/>
              <w:jc w:val="center"/>
            </w:pPr>
            <w:r w:rsidRPr="001650DF">
              <w:t>$1,900</w:t>
            </w:r>
          </w:p>
        </w:tc>
        <w:tc>
          <w:tcPr>
            <w:tcW w:w="1440" w:type="dxa"/>
            <w:tcBorders>
              <w:top w:val="single" w:sz="12" w:space="0" w:color="auto"/>
              <w:left w:val="single" w:sz="12" w:space="0" w:color="auto"/>
              <w:bottom w:val="nil"/>
              <w:right w:val="single" w:sz="12" w:space="0" w:color="auto"/>
            </w:tcBorders>
            <w:shd w:val="clear" w:color="auto" w:fill="auto"/>
            <w:hideMark/>
          </w:tcPr>
          <w:p w14:paraId="1A2C0E6A" w14:textId="77777777" w:rsidR="00BC46D4" w:rsidRDefault="00BC46D4">
            <w:pPr>
              <w:spacing w:line="240" w:lineRule="auto"/>
              <w:jc w:val="center"/>
            </w:pPr>
          </w:p>
          <w:p w14:paraId="2616BDB0" w14:textId="77777777" w:rsidR="004225AE" w:rsidRPr="001650DF" w:rsidRDefault="004225AE">
            <w:pPr>
              <w:spacing w:line="240" w:lineRule="auto"/>
              <w:jc w:val="center"/>
            </w:pPr>
            <w:r w:rsidRPr="001650DF">
              <w:t>+$200</w:t>
            </w:r>
          </w:p>
        </w:tc>
        <w:tc>
          <w:tcPr>
            <w:tcW w:w="1440" w:type="dxa"/>
            <w:tcBorders>
              <w:top w:val="single" w:sz="12" w:space="0" w:color="auto"/>
              <w:left w:val="single" w:sz="12" w:space="0" w:color="auto"/>
              <w:bottom w:val="nil"/>
              <w:right w:val="single" w:sz="12" w:space="0" w:color="auto"/>
            </w:tcBorders>
            <w:shd w:val="clear" w:color="auto" w:fill="auto"/>
            <w:hideMark/>
          </w:tcPr>
          <w:p w14:paraId="2731ACE2" w14:textId="77777777" w:rsidR="00BC46D4" w:rsidRDefault="00BC46D4">
            <w:pPr>
              <w:spacing w:line="240" w:lineRule="auto"/>
              <w:jc w:val="center"/>
            </w:pPr>
          </w:p>
          <w:p w14:paraId="5177D105" w14:textId="77777777" w:rsidR="004225AE" w:rsidRPr="001650DF" w:rsidRDefault="004225AE">
            <w:pPr>
              <w:spacing w:line="240" w:lineRule="auto"/>
              <w:jc w:val="center"/>
            </w:pPr>
            <w:r w:rsidRPr="001650DF">
              <w:t>+12%</w:t>
            </w:r>
          </w:p>
        </w:tc>
        <w:tc>
          <w:tcPr>
            <w:tcW w:w="1080" w:type="dxa"/>
            <w:tcBorders>
              <w:top w:val="single" w:sz="12" w:space="0" w:color="auto"/>
              <w:left w:val="single" w:sz="12" w:space="0" w:color="auto"/>
              <w:bottom w:val="nil"/>
              <w:right w:val="single" w:sz="12" w:space="0" w:color="auto"/>
            </w:tcBorders>
          </w:tcPr>
          <w:p w14:paraId="2A933571" w14:textId="77777777" w:rsidR="00BC46D4" w:rsidRDefault="00BC46D4">
            <w:pPr>
              <w:spacing w:line="240" w:lineRule="auto"/>
              <w:jc w:val="center"/>
            </w:pPr>
          </w:p>
          <w:p w14:paraId="7C9A7C9D" w14:textId="77777777" w:rsidR="004225AE" w:rsidRPr="001650DF" w:rsidRDefault="004225AE">
            <w:pPr>
              <w:spacing w:line="240" w:lineRule="auto"/>
              <w:jc w:val="center"/>
            </w:pPr>
            <w:r w:rsidRPr="001650DF">
              <w:t>$1,540</w:t>
            </w:r>
          </w:p>
        </w:tc>
      </w:tr>
      <w:tr w:rsidR="00B51A61" w:rsidRPr="001650DF" w14:paraId="14A1CB0C" w14:textId="77777777" w:rsidTr="0098032E">
        <w:trPr>
          <w:trHeight w:val="276"/>
        </w:trPr>
        <w:tc>
          <w:tcPr>
            <w:tcW w:w="2057" w:type="dxa"/>
            <w:vMerge/>
            <w:tcBorders>
              <w:top w:val="nil"/>
              <w:left w:val="single" w:sz="12" w:space="0" w:color="auto"/>
              <w:bottom w:val="single" w:sz="8" w:space="0" w:color="000000"/>
              <w:right w:val="single" w:sz="12" w:space="0" w:color="auto"/>
            </w:tcBorders>
            <w:vAlign w:val="center"/>
            <w:hideMark/>
          </w:tcPr>
          <w:p w14:paraId="470EE16E" w14:textId="77777777" w:rsidR="004225AE" w:rsidRPr="001650DF" w:rsidRDefault="004225AE">
            <w:pPr>
              <w:spacing w:line="240" w:lineRule="auto"/>
            </w:pPr>
          </w:p>
        </w:tc>
        <w:tc>
          <w:tcPr>
            <w:tcW w:w="1440" w:type="dxa"/>
            <w:tcBorders>
              <w:top w:val="nil"/>
              <w:left w:val="single" w:sz="12" w:space="0" w:color="auto"/>
              <w:bottom w:val="nil"/>
              <w:right w:val="single" w:sz="12" w:space="0" w:color="auto"/>
            </w:tcBorders>
            <w:shd w:val="clear" w:color="auto" w:fill="auto"/>
            <w:hideMark/>
          </w:tcPr>
          <w:p w14:paraId="20EB21B7" w14:textId="77777777" w:rsidR="004225AE" w:rsidRPr="001650DF" w:rsidRDefault="004225AE">
            <w:pPr>
              <w:spacing w:line="240" w:lineRule="auto"/>
              <w:jc w:val="center"/>
            </w:pPr>
            <w:r w:rsidRPr="001650DF">
              <w:t>($850)</w:t>
            </w:r>
          </w:p>
        </w:tc>
        <w:tc>
          <w:tcPr>
            <w:tcW w:w="1440" w:type="dxa"/>
            <w:tcBorders>
              <w:top w:val="nil"/>
              <w:left w:val="single" w:sz="12" w:space="0" w:color="auto"/>
              <w:bottom w:val="nil"/>
              <w:right w:val="single" w:sz="12" w:space="0" w:color="auto"/>
            </w:tcBorders>
            <w:shd w:val="clear" w:color="auto" w:fill="auto"/>
            <w:hideMark/>
          </w:tcPr>
          <w:p w14:paraId="77791A68" w14:textId="77777777" w:rsidR="004225AE" w:rsidRPr="001650DF" w:rsidRDefault="004225AE">
            <w:pPr>
              <w:spacing w:line="240" w:lineRule="auto"/>
              <w:jc w:val="center"/>
            </w:pPr>
            <w:r w:rsidRPr="001650DF">
              <w:t>($950)</w:t>
            </w:r>
          </w:p>
        </w:tc>
        <w:tc>
          <w:tcPr>
            <w:tcW w:w="1440" w:type="dxa"/>
            <w:tcBorders>
              <w:top w:val="nil"/>
              <w:left w:val="single" w:sz="12" w:space="0" w:color="auto"/>
              <w:bottom w:val="nil"/>
              <w:right w:val="single" w:sz="12" w:space="0" w:color="auto"/>
            </w:tcBorders>
            <w:shd w:val="clear" w:color="auto" w:fill="auto"/>
            <w:hideMark/>
          </w:tcPr>
          <w:p w14:paraId="7BF6F912" w14:textId="77777777" w:rsidR="004225AE" w:rsidRPr="001650DF" w:rsidRDefault="004225AE">
            <w:pPr>
              <w:spacing w:line="240" w:lineRule="auto"/>
              <w:jc w:val="center"/>
            </w:pPr>
            <w:r w:rsidRPr="001650DF">
              <w:t>(+$100)</w:t>
            </w:r>
          </w:p>
        </w:tc>
        <w:tc>
          <w:tcPr>
            <w:tcW w:w="1440" w:type="dxa"/>
            <w:tcBorders>
              <w:top w:val="nil"/>
              <w:left w:val="single" w:sz="12" w:space="0" w:color="auto"/>
              <w:bottom w:val="nil"/>
              <w:right w:val="single" w:sz="12" w:space="0" w:color="auto"/>
            </w:tcBorders>
            <w:shd w:val="clear" w:color="auto" w:fill="auto"/>
            <w:hideMark/>
          </w:tcPr>
          <w:p w14:paraId="4CBE19F4" w14:textId="77777777" w:rsidR="004225AE" w:rsidRPr="001650DF" w:rsidRDefault="004225AE">
            <w:pPr>
              <w:spacing w:line="240" w:lineRule="auto"/>
              <w:jc w:val="center"/>
            </w:pPr>
            <w:r w:rsidRPr="001650DF">
              <w:t>(+12%)</w:t>
            </w:r>
          </w:p>
        </w:tc>
        <w:tc>
          <w:tcPr>
            <w:tcW w:w="1080" w:type="dxa"/>
            <w:tcBorders>
              <w:top w:val="nil"/>
              <w:left w:val="single" w:sz="12" w:space="0" w:color="auto"/>
              <w:bottom w:val="nil"/>
              <w:right w:val="single" w:sz="12" w:space="0" w:color="auto"/>
            </w:tcBorders>
          </w:tcPr>
          <w:p w14:paraId="33F68D91" w14:textId="77777777" w:rsidR="004225AE" w:rsidRPr="001650DF" w:rsidRDefault="004225AE">
            <w:pPr>
              <w:spacing w:line="240" w:lineRule="auto"/>
              <w:jc w:val="center"/>
            </w:pPr>
          </w:p>
        </w:tc>
      </w:tr>
      <w:tr w:rsidR="00B51A61" w:rsidRPr="001650DF" w14:paraId="329C7AC6" w14:textId="77777777" w:rsidTr="0098032E">
        <w:trPr>
          <w:trHeight w:val="288"/>
        </w:trPr>
        <w:tc>
          <w:tcPr>
            <w:tcW w:w="2057" w:type="dxa"/>
            <w:vMerge/>
            <w:tcBorders>
              <w:top w:val="nil"/>
              <w:left w:val="single" w:sz="12" w:space="0" w:color="auto"/>
              <w:bottom w:val="single" w:sz="12" w:space="0" w:color="auto"/>
              <w:right w:val="single" w:sz="12" w:space="0" w:color="auto"/>
            </w:tcBorders>
            <w:vAlign w:val="center"/>
            <w:hideMark/>
          </w:tcPr>
          <w:p w14:paraId="1DF736E5" w14:textId="77777777" w:rsidR="004225AE" w:rsidRPr="001650DF" w:rsidRDefault="004225AE">
            <w:pPr>
              <w:spacing w:line="240" w:lineRule="auto"/>
            </w:pPr>
          </w:p>
        </w:tc>
        <w:tc>
          <w:tcPr>
            <w:tcW w:w="1440" w:type="dxa"/>
            <w:tcBorders>
              <w:top w:val="nil"/>
              <w:left w:val="single" w:sz="12" w:space="0" w:color="auto"/>
              <w:bottom w:val="single" w:sz="12" w:space="0" w:color="auto"/>
              <w:right w:val="single" w:sz="12" w:space="0" w:color="auto"/>
            </w:tcBorders>
            <w:shd w:val="clear" w:color="auto" w:fill="auto"/>
            <w:hideMark/>
          </w:tcPr>
          <w:p w14:paraId="3001B720" w14:textId="77777777" w:rsidR="004225AE" w:rsidRPr="001650DF" w:rsidRDefault="004225AE">
            <w:pPr>
              <w:spacing w:line="240" w:lineRule="auto"/>
              <w:jc w:val="center"/>
            </w:pPr>
            <w:r w:rsidRPr="001650DF">
              <w:t>[$425]</w:t>
            </w:r>
          </w:p>
        </w:tc>
        <w:tc>
          <w:tcPr>
            <w:tcW w:w="1440" w:type="dxa"/>
            <w:tcBorders>
              <w:top w:val="nil"/>
              <w:left w:val="single" w:sz="12" w:space="0" w:color="auto"/>
              <w:bottom w:val="single" w:sz="12" w:space="0" w:color="auto"/>
              <w:right w:val="single" w:sz="12" w:space="0" w:color="auto"/>
            </w:tcBorders>
            <w:shd w:val="clear" w:color="auto" w:fill="auto"/>
            <w:hideMark/>
          </w:tcPr>
          <w:p w14:paraId="4CDB087D" w14:textId="77777777" w:rsidR="004225AE" w:rsidRPr="001650DF" w:rsidRDefault="004225AE">
            <w:pPr>
              <w:spacing w:line="240" w:lineRule="auto"/>
              <w:jc w:val="center"/>
            </w:pPr>
            <w:r w:rsidRPr="001650DF">
              <w:t>[$475]</w:t>
            </w:r>
          </w:p>
        </w:tc>
        <w:tc>
          <w:tcPr>
            <w:tcW w:w="1440" w:type="dxa"/>
            <w:tcBorders>
              <w:top w:val="nil"/>
              <w:left w:val="single" w:sz="12" w:space="0" w:color="auto"/>
              <w:bottom w:val="single" w:sz="12" w:space="0" w:color="auto"/>
              <w:right w:val="single" w:sz="12" w:space="0" w:color="auto"/>
            </w:tcBorders>
            <w:shd w:val="clear" w:color="auto" w:fill="auto"/>
            <w:hideMark/>
          </w:tcPr>
          <w:p w14:paraId="09E1704A" w14:textId="77777777" w:rsidR="004225AE" w:rsidRPr="001650DF" w:rsidRDefault="004225AE">
            <w:pPr>
              <w:spacing w:line="240" w:lineRule="auto"/>
              <w:jc w:val="center"/>
            </w:pPr>
            <w:r w:rsidRPr="001650DF">
              <w:t>[+$50]</w:t>
            </w:r>
          </w:p>
        </w:tc>
        <w:tc>
          <w:tcPr>
            <w:tcW w:w="1440" w:type="dxa"/>
            <w:tcBorders>
              <w:top w:val="nil"/>
              <w:left w:val="single" w:sz="12" w:space="0" w:color="auto"/>
              <w:bottom w:val="single" w:sz="12" w:space="0" w:color="auto"/>
              <w:right w:val="single" w:sz="12" w:space="0" w:color="auto"/>
            </w:tcBorders>
            <w:shd w:val="clear" w:color="auto" w:fill="auto"/>
            <w:hideMark/>
          </w:tcPr>
          <w:p w14:paraId="289D884C" w14:textId="77777777" w:rsidR="004225AE" w:rsidRPr="001650DF" w:rsidRDefault="004225AE">
            <w:pPr>
              <w:spacing w:line="240" w:lineRule="auto"/>
              <w:jc w:val="center"/>
            </w:pPr>
            <w:r w:rsidRPr="001650DF">
              <w:t>[+12%]</w:t>
            </w:r>
          </w:p>
        </w:tc>
        <w:tc>
          <w:tcPr>
            <w:tcW w:w="1080" w:type="dxa"/>
            <w:tcBorders>
              <w:top w:val="nil"/>
              <w:left w:val="single" w:sz="12" w:space="0" w:color="auto"/>
              <w:bottom w:val="single" w:sz="12" w:space="0" w:color="auto"/>
              <w:right w:val="single" w:sz="12" w:space="0" w:color="auto"/>
            </w:tcBorders>
          </w:tcPr>
          <w:p w14:paraId="3E82950A" w14:textId="77777777" w:rsidR="004225AE" w:rsidRPr="001650DF" w:rsidRDefault="004225AE">
            <w:pPr>
              <w:spacing w:line="240" w:lineRule="auto"/>
              <w:jc w:val="center"/>
            </w:pPr>
          </w:p>
        </w:tc>
      </w:tr>
    </w:tbl>
    <w:p w14:paraId="733D682F" w14:textId="77777777" w:rsidR="00DA362C" w:rsidRPr="001650DF" w:rsidRDefault="00DA362C" w:rsidP="002D2E8A"/>
    <w:p w14:paraId="47722ADA" w14:textId="6ADAD0FC" w:rsidR="000A04C8" w:rsidRPr="001650DF" w:rsidRDefault="0092290D" w:rsidP="001650DF">
      <w:r w:rsidRPr="001650DF">
        <w:t xml:space="preserve">The moderate increases to RCE fees </w:t>
      </w:r>
      <w:r w:rsidR="001954D1" w:rsidRPr="001650DF">
        <w:t>support</w:t>
      </w:r>
      <w:r w:rsidR="007673A4" w:rsidRPr="001650DF">
        <w:t xml:space="preserve"> the fee setting policy factor to align fees with costs. </w:t>
      </w:r>
      <w:r w:rsidR="009F108E" w:rsidRPr="001650DF">
        <w:t xml:space="preserve"> </w:t>
      </w:r>
      <w:r w:rsidR="007673A4" w:rsidRPr="001650DF">
        <w:t xml:space="preserve">The increase </w:t>
      </w:r>
      <w:r w:rsidRPr="001650DF">
        <w:t>would more closely align the fee rates with the cost of processing RCE</w:t>
      </w:r>
      <w:r w:rsidR="00CE6CDA" w:rsidRPr="001650DF">
        <w:t>s</w:t>
      </w:r>
      <w:r w:rsidRPr="001650DF">
        <w:t>, as calculated using the most recently available cost data (FY 2015).  Specifically,</w:t>
      </w:r>
      <w:r w:rsidR="007B5BD8" w:rsidRPr="001650DF">
        <w:t xml:space="preserve"> the Office </w:t>
      </w:r>
      <w:r w:rsidR="00B51A61">
        <w:t xml:space="preserve">is </w:t>
      </w:r>
      <w:r w:rsidR="007B5BD8" w:rsidRPr="001650DF">
        <w:t>increas</w:t>
      </w:r>
      <w:r w:rsidR="00B51A61">
        <w:t>ing</w:t>
      </w:r>
      <w:r w:rsidRPr="001650DF">
        <w:t xml:space="preserve"> the </w:t>
      </w:r>
      <w:r w:rsidR="00480B81" w:rsidRPr="001650DF">
        <w:t xml:space="preserve">first </w:t>
      </w:r>
      <w:r w:rsidRPr="001650DF">
        <w:t>RCE fee rate from $1,200 to $1,300 for large entities, a $100 increase (8</w:t>
      </w:r>
      <w:r w:rsidR="00F72D0F" w:rsidRPr="001650DF">
        <w:t xml:space="preserve"> percent</w:t>
      </w:r>
      <w:r w:rsidRPr="001650DF">
        <w:t xml:space="preserve">).  The FY 2015 cost to examine a </w:t>
      </w:r>
      <w:r w:rsidR="00480B81" w:rsidRPr="001650DF">
        <w:t xml:space="preserve">first </w:t>
      </w:r>
      <w:r w:rsidRPr="001650DF">
        <w:t>RCE was $2,187</w:t>
      </w:r>
      <w:r w:rsidR="003648B1">
        <w:t xml:space="preserve"> with the increase in the first RCE fee rate significantly below FY 2015 unit cost, this service will continue to recover only a portion of the total cost in the future.</w:t>
      </w:r>
      <w:r w:rsidR="000A04C8" w:rsidRPr="001650DF">
        <w:t xml:space="preserve"> </w:t>
      </w:r>
      <w:r w:rsidR="00DC4115" w:rsidRPr="001650DF">
        <w:t xml:space="preserve"> </w:t>
      </w:r>
    </w:p>
    <w:p w14:paraId="7405F56C" w14:textId="77777777" w:rsidR="000A04C8" w:rsidRPr="001650DF" w:rsidRDefault="000A04C8" w:rsidP="001650DF"/>
    <w:p w14:paraId="23A51F82" w14:textId="03B9A4EC" w:rsidR="000A04C8" w:rsidRPr="001650DF" w:rsidRDefault="007B5BD8">
      <w:r w:rsidRPr="001650DF">
        <w:t xml:space="preserve">The Office </w:t>
      </w:r>
      <w:r w:rsidR="00B51A61">
        <w:t>is</w:t>
      </w:r>
      <w:r w:rsidRPr="001650DF">
        <w:t xml:space="preserve"> increas</w:t>
      </w:r>
      <w:r w:rsidR="00B51A61">
        <w:t>ing</w:t>
      </w:r>
      <w:r w:rsidRPr="001650DF">
        <w:t xml:space="preserve"> t</w:t>
      </w:r>
      <w:r w:rsidR="0092290D" w:rsidRPr="001650DF">
        <w:t xml:space="preserve">he </w:t>
      </w:r>
      <w:r w:rsidR="00480B81" w:rsidRPr="001650DF">
        <w:t xml:space="preserve">second and subsequent </w:t>
      </w:r>
      <w:r w:rsidR="0092290D" w:rsidRPr="001650DF">
        <w:t>RCE fee rate from $1,700 to $1,900 for large entities,</w:t>
      </w:r>
      <w:r w:rsidR="00F72D0F" w:rsidRPr="001650DF">
        <w:t xml:space="preserve"> a $200 increase (12 percent</w:t>
      </w:r>
      <w:r w:rsidR="0092290D" w:rsidRPr="001650DF">
        <w:t xml:space="preserve">).  </w:t>
      </w:r>
      <w:r w:rsidR="0092290D" w:rsidRPr="008C017D">
        <w:t xml:space="preserve">The FY 2015 cost to examine a </w:t>
      </w:r>
      <w:r w:rsidR="00480B81" w:rsidRPr="008C017D">
        <w:t>second and subsequent</w:t>
      </w:r>
      <w:r w:rsidR="0092290D" w:rsidRPr="008C017D">
        <w:t xml:space="preserve"> RCE was $1,540.  When combined, </w:t>
      </w:r>
      <w:r w:rsidR="00480B81" w:rsidRPr="008C017D">
        <w:t xml:space="preserve">first </w:t>
      </w:r>
      <w:r w:rsidR="00F72D0F" w:rsidRPr="008C017D">
        <w:t xml:space="preserve">and </w:t>
      </w:r>
      <w:r w:rsidR="00480B81" w:rsidRPr="008C017D">
        <w:t xml:space="preserve">second and subsequent </w:t>
      </w:r>
      <w:r w:rsidR="00F72D0F" w:rsidRPr="008C017D">
        <w:t>RCE fees collected 62.5 percent</w:t>
      </w:r>
      <w:r w:rsidR="0092290D" w:rsidRPr="008C017D">
        <w:t xml:space="preserve"> of the examination costs.  In order to approach cost recovery and limit the increase to</w:t>
      </w:r>
      <w:r w:rsidR="000A04C8" w:rsidRPr="008C017D">
        <w:t xml:space="preserve"> the</w:t>
      </w:r>
      <w:r w:rsidR="006C53AD" w:rsidRPr="008C017D">
        <w:t xml:space="preserve"> </w:t>
      </w:r>
      <w:r w:rsidR="00480B81" w:rsidRPr="008C017D">
        <w:t xml:space="preserve">first </w:t>
      </w:r>
      <w:r w:rsidR="0092290D" w:rsidRPr="008C017D">
        <w:t xml:space="preserve">RCE fee rate, </w:t>
      </w:r>
      <w:r w:rsidR="00590DDD" w:rsidRPr="008C017D">
        <w:t xml:space="preserve">the Office </w:t>
      </w:r>
      <w:r w:rsidR="00B51A61" w:rsidRPr="008C017D">
        <w:t xml:space="preserve">sets the second and subsequent RCE fee rate with </w:t>
      </w:r>
      <w:r w:rsidR="0092290D" w:rsidRPr="008C017D">
        <w:t>a slightly larger increase.  Had this fee structure been in place in FY 2015, the O</w:t>
      </w:r>
      <w:r w:rsidR="00F72D0F" w:rsidRPr="008C017D">
        <w:t>ffice would have recovered 68.6 percent</w:t>
      </w:r>
      <w:r w:rsidR="0092290D" w:rsidRPr="008C017D">
        <w:t xml:space="preserve"> of R</w:t>
      </w:r>
      <w:r w:rsidR="00F72D0F" w:rsidRPr="008C017D">
        <w:t>CE costs as opposed to the 62.5 percent</w:t>
      </w:r>
      <w:r w:rsidR="0092290D" w:rsidRPr="008C017D">
        <w:t xml:space="preserve"> that was</w:t>
      </w:r>
      <w:r w:rsidR="00762F8D" w:rsidRPr="008C017D">
        <w:t xml:space="preserve"> realize</w:t>
      </w:r>
      <w:r w:rsidR="0092290D" w:rsidRPr="008C017D">
        <w:t xml:space="preserve">d.  </w:t>
      </w:r>
      <w:r w:rsidR="00762F8D" w:rsidRPr="008C017D">
        <w:t xml:space="preserve">In FY 2015, the Office </w:t>
      </w:r>
      <w:r w:rsidR="00CE6CDA" w:rsidRPr="008C017D">
        <w:t>collected</w:t>
      </w:r>
      <w:r w:rsidR="00762F8D" w:rsidRPr="008C017D">
        <w:t xml:space="preserve"> </w:t>
      </w:r>
      <w:r w:rsidR="009041E5" w:rsidRPr="008C017D">
        <w:t xml:space="preserve">fees for </w:t>
      </w:r>
      <w:r w:rsidR="00762F8D" w:rsidRPr="008C017D">
        <w:t xml:space="preserve">112,634 </w:t>
      </w:r>
      <w:r w:rsidR="009041E5" w:rsidRPr="008C017D">
        <w:t xml:space="preserve">first RCEs and </w:t>
      </w:r>
      <w:r w:rsidR="00480B81" w:rsidRPr="008C017D">
        <w:t xml:space="preserve">for </w:t>
      </w:r>
      <w:r w:rsidR="009041E5" w:rsidRPr="008C017D">
        <w:t>57,931 second and subsequent RCEs.</w:t>
      </w:r>
    </w:p>
    <w:p w14:paraId="442341D2" w14:textId="77777777" w:rsidR="000A04C8" w:rsidRPr="001650DF" w:rsidRDefault="000A04C8"/>
    <w:p w14:paraId="292DBC9C" w14:textId="35DBD446" w:rsidR="00D95EF6" w:rsidRPr="001B2C22" w:rsidRDefault="0092290D">
      <w:pPr>
        <w:rPr>
          <w:b/>
          <w:i/>
          <w:u w:val="single"/>
        </w:rPr>
      </w:pPr>
      <w:r w:rsidRPr="001650DF">
        <w:t xml:space="preserve">While this fee structure will not achieve full cost recovery for RCEs, it will bring collections closer to cost and therefore reduce the subsidy for RCE filings currently </w:t>
      </w:r>
      <w:r w:rsidR="00FE5E42" w:rsidRPr="001650DF">
        <w:t xml:space="preserve">provided by other </w:t>
      </w:r>
      <w:r w:rsidR="000A04C8" w:rsidRPr="001650DF">
        <w:t>p</w:t>
      </w:r>
      <w:r w:rsidR="00FE5E42" w:rsidRPr="001650DF">
        <w:t>atent fees.</w:t>
      </w:r>
      <w:r w:rsidR="000A04C8" w:rsidRPr="001650DF">
        <w:t xml:space="preserve">  </w:t>
      </w:r>
      <w:r w:rsidRPr="001650DF">
        <w:t>In addition to the fee adjustments, the USPTO is committed to focusing on initiatives that will reduce the need for RCEs.</w:t>
      </w:r>
      <w:r w:rsidR="009B7198" w:rsidRPr="001650DF">
        <w:t xml:space="preserve">  </w:t>
      </w:r>
      <w:r w:rsidR="009B7198" w:rsidRPr="001650DF">
        <w:rPr>
          <w:color w:val="auto"/>
        </w:rPr>
        <w:t xml:space="preserve">Examples of initiatives the Office has already implemented to reduce the need for </w:t>
      </w:r>
      <w:r w:rsidR="001A46DE" w:rsidRPr="001650DF">
        <w:rPr>
          <w:color w:val="auto"/>
        </w:rPr>
        <w:t xml:space="preserve">RCEs include the </w:t>
      </w:r>
      <w:r w:rsidR="007D0148" w:rsidRPr="007D0148">
        <w:rPr>
          <w:color w:val="auto"/>
        </w:rPr>
        <w:t xml:space="preserve">Quick Path Information Disclosure Statement </w:t>
      </w:r>
      <w:r w:rsidR="007D0148">
        <w:rPr>
          <w:color w:val="auto"/>
        </w:rPr>
        <w:t>(</w:t>
      </w:r>
      <w:r w:rsidR="001A46DE" w:rsidRPr="001650DF">
        <w:rPr>
          <w:color w:val="auto"/>
        </w:rPr>
        <w:t>QPIDS</w:t>
      </w:r>
      <w:r w:rsidR="007D0148">
        <w:rPr>
          <w:color w:val="auto"/>
        </w:rPr>
        <w:t>)</w:t>
      </w:r>
      <w:r w:rsidR="009B7198" w:rsidRPr="001650DF">
        <w:rPr>
          <w:color w:val="auto"/>
        </w:rPr>
        <w:t xml:space="preserve"> pilot program </w:t>
      </w:r>
      <w:r w:rsidR="00BF05A4">
        <w:rPr>
          <w:color w:val="auto"/>
        </w:rPr>
        <w:t>(</w:t>
      </w:r>
      <w:r w:rsidR="002D1D52" w:rsidRPr="001B2C22">
        <w:t>http://www.uspto.gov/patent/initiatives/quick-path-information-disclosure-statement-qpids</w:t>
      </w:r>
      <w:r w:rsidR="00BF05A4">
        <w:t>)</w:t>
      </w:r>
      <w:r w:rsidR="009B7198" w:rsidRPr="002D2E8A">
        <w:rPr>
          <w:color w:val="auto"/>
        </w:rPr>
        <w:t xml:space="preserve"> and the </w:t>
      </w:r>
      <w:r w:rsidR="007D0148">
        <w:rPr>
          <w:color w:val="auto"/>
        </w:rPr>
        <w:t>After Final Consideration Pilot</w:t>
      </w:r>
      <w:r w:rsidR="002858FB">
        <w:rPr>
          <w:color w:val="auto"/>
        </w:rPr>
        <w:t xml:space="preserve"> 2.0</w:t>
      </w:r>
      <w:r w:rsidR="007D0148">
        <w:rPr>
          <w:color w:val="auto"/>
        </w:rPr>
        <w:t xml:space="preserve"> (</w:t>
      </w:r>
      <w:r w:rsidR="001A46DE" w:rsidRPr="002D2E8A">
        <w:rPr>
          <w:color w:val="auto"/>
        </w:rPr>
        <w:t>AFCP</w:t>
      </w:r>
      <w:r w:rsidR="002858FB" w:rsidRPr="002D2E8A">
        <w:rPr>
          <w:color w:val="auto"/>
        </w:rPr>
        <w:t xml:space="preserve"> 2.0</w:t>
      </w:r>
      <w:r w:rsidR="007D0148">
        <w:rPr>
          <w:color w:val="auto"/>
        </w:rPr>
        <w:t>)</w:t>
      </w:r>
      <w:r w:rsidR="009B7198" w:rsidRPr="002D2E8A">
        <w:rPr>
          <w:color w:val="auto"/>
        </w:rPr>
        <w:t xml:space="preserve"> </w:t>
      </w:r>
      <w:r w:rsidR="00BF05A4">
        <w:rPr>
          <w:color w:val="auto"/>
        </w:rPr>
        <w:t>(</w:t>
      </w:r>
      <w:r w:rsidR="002D1D52" w:rsidRPr="001B2C22">
        <w:t>http://www.uspto.gov/patent/initiatives/after-final-consideration-pilot-20</w:t>
      </w:r>
      <w:r w:rsidR="00BF05A4">
        <w:t>)</w:t>
      </w:r>
      <w:r w:rsidR="009B7198" w:rsidRPr="002D2E8A">
        <w:rPr>
          <w:color w:val="auto"/>
        </w:rPr>
        <w:t>.  Additionally, the</w:t>
      </w:r>
      <w:r w:rsidR="000A04C8" w:rsidRPr="002D2E8A">
        <w:rPr>
          <w:color w:val="auto"/>
        </w:rPr>
        <w:t xml:space="preserve"> </w:t>
      </w:r>
      <w:r w:rsidR="009B7198" w:rsidRPr="002D2E8A">
        <w:rPr>
          <w:color w:val="auto"/>
        </w:rPr>
        <w:t xml:space="preserve">Enhanced </w:t>
      </w:r>
      <w:r w:rsidR="000A04C8" w:rsidRPr="002D2E8A">
        <w:rPr>
          <w:color w:val="auto"/>
        </w:rPr>
        <w:t xml:space="preserve">Patent </w:t>
      </w:r>
      <w:r w:rsidR="009B7198" w:rsidRPr="002D2E8A">
        <w:rPr>
          <w:color w:val="auto"/>
        </w:rPr>
        <w:t xml:space="preserve">Quality Initiative </w:t>
      </w:r>
      <w:r w:rsidR="00BF05A4">
        <w:rPr>
          <w:color w:val="auto"/>
        </w:rPr>
        <w:t>(</w:t>
      </w:r>
      <w:r w:rsidR="002D1D52" w:rsidRPr="001B2C22">
        <w:t>http://www.uspto.gov/patent/initiatives/enhanced-patent-quality-initiative-0</w:t>
      </w:r>
      <w:r w:rsidR="00BF05A4">
        <w:t>)</w:t>
      </w:r>
      <w:r w:rsidR="009B7198" w:rsidRPr="002D2E8A">
        <w:rPr>
          <w:color w:val="auto"/>
        </w:rPr>
        <w:t xml:space="preserve"> evaluat</w:t>
      </w:r>
      <w:r w:rsidR="004B317D">
        <w:rPr>
          <w:color w:val="auto"/>
        </w:rPr>
        <w:t>es</w:t>
      </w:r>
      <w:r w:rsidR="009B7198" w:rsidRPr="002D2E8A">
        <w:rPr>
          <w:color w:val="auto"/>
        </w:rPr>
        <w:t xml:space="preserve"> and </w:t>
      </w:r>
      <w:r w:rsidR="004B317D" w:rsidRPr="002D2E8A">
        <w:rPr>
          <w:color w:val="auto"/>
        </w:rPr>
        <w:t>strengthen</w:t>
      </w:r>
      <w:r w:rsidR="004B317D">
        <w:rPr>
          <w:color w:val="auto"/>
        </w:rPr>
        <w:t>s</w:t>
      </w:r>
      <w:r w:rsidR="004B317D" w:rsidRPr="002D2E8A">
        <w:rPr>
          <w:color w:val="auto"/>
        </w:rPr>
        <w:t xml:space="preserve"> </w:t>
      </w:r>
      <w:r w:rsidR="009B7198" w:rsidRPr="002D2E8A">
        <w:rPr>
          <w:color w:val="auto"/>
        </w:rPr>
        <w:t>work products, processes, and services at all stages of the patent process.</w:t>
      </w:r>
    </w:p>
    <w:p w14:paraId="7D3DE84F" w14:textId="77777777" w:rsidR="00480B81" w:rsidRPr="002D2E8A" w:rsidRDefault="00480B81"/>
    <w:p w14:paraId="65BD575E" w14:textId="19A3319E" w:rsidR="00DA362C" w:rsidRPr="001B2C22" w:rsidRDefault="000E5CBB" w:rsidP="006F5902">
      <w:pPr>
        <w:ind w:left="1080" w:hanging="360"/>
        <w:rPr>
          <w:u w:val="single"/>
        </w:rPr>
      </w:pPr>
      <w:r w:rsidRPr="001B2C22">
        <w:t>d)</w:t>
      </w:r>
      <w:r w:rsidRPr="001B2C22">
        <w:tab/>
      </w:r>
      <w:r w:rsidR="00DA362C" w:rsidRPr="001B2C22">
        <w:rPr>
          <w:u w:val="single"/>
        </w:rPr>
        <w:t>Information Disclosure Statements (IDS)</w:t>
      </w:r>
      <w:r w:rsidR="006A3363" w:rsidRPr="001B2C22">
        <w:rPr>
          <w:u w:val="single"/>
        </w:rPr>
        <w:t xml:space="preserve"> </w:t>
      </w:r>
    </w:p>
    <w:p w14:paraId="07F5169A" w14:textId="3D7F99C9" w:rsidR="00DA362C" w:rsidRDefault="00DA362C" w:rsidP="001B2C22">
      <w:pPr>
        <w:pStyle w:val="TableTitles"/>
      </w:pPr>
      <w:r w:rsidRPr="002D2E8A">
        <w:t xml:space="preserve">Table </w:t>
      </w:r>
      <w:r w:rsidR="00EC6922" w:rsidRPr="002D2E8A">
        <w:t>7</w:t>
      </w:r>
      <w:r w:rsidRPr="002D2E8A">
        <w:t xml:space="preserve">: </w:t>
      </w:r>
      <w:r w:rsidR="00546764">
        <w:t xml:space="preserve"> </w:t>
      </w:r>
      <w:r w:rsidRPr="002D2E8A">
        <w:t>IDS</w:t>
      </w:r>
      <w:r w:rsidR="00E41108">
        <w:t xml:space="preserve"> </w:t>
      </w:r>
      <w:r w:rsidR="00B766B0">
        <w:t>–</w:t>
      </w:r>
      <w:r w:rsidR="00E41108">
        <w:t xml:space="preserve"> </w:t>
      </w:r>
      <w:r w:rsidRPr="002D2E8A">
        <w:t>Fee Changes</w:t>
      </w:r>
      <w:r w:rsidR="009B38DD" w:rsidRPr="002D2E8A">
        <w:t xml:space="preserve"> and Unit Costs</w:t>
      </w:r>
    </w:p>
    <w:p w14:paraId="77507AE3" w14:textId="77777777" w:rsidR="001650DF" w:rsidRPr="002D2E8A" w:rsidRDefault="001650DF" w:rsidP="001B2C22">
      <w:pPr>
        <w:pStyle w:val="TableTitles"/>
      </w:pPr>
    </w:p>
    <w:tbl>
      <w:tblPr>
        <w:tblW w:w="8807" w:type="dxa"/>
        <w:tblInd w:w="93" w:type="dxa"/>
        <w:tblLayout w:type="fixed"/>
        <w:tblLook w:val="04A0" w:firstRow="1" w:lastRow="0" w:firstColumn="1" w:lastColumn="0" w:noHBand="0" w:noVBand="1"/>
      </w:tblPr>
      <w:tblGrid>
        <w:gridCol w:w="2327"/>
        <w:gridCol w:w="1440"/>
        <w:gridCol w:w="1440"/>
        <w:gridCol w:w="1260"/>
        <w:gridCol w:w="1170"/>
        <w:gridCol w:w="1170"/>
      </w:tblGrid>
      <w:tr w:rsidR="00C12014" w:rsidRPr="001650DF" w14:paraId="61D86B0A" w14:textId="77777777" w:rsidTr="0098032E">
        <w:trPr>
          <w:trHeight w:val="544"/>
        </w:trPr>
        <w:tc>
          <w:tcPr>
            <w:tcW w:w="232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70D219EF" w14:textId="77777777" w:rsidR="00C12014" w:rsidRPr="001650DF" w:rsidRDefault="00C12014" w:rsidP="0068673A">
            <w:pPr>
              <w:spacing w:line="240" w:lineRule="auto"/>
              <w:jc w:val="center"/>
              <w:rPr>
                <w:b/>
                <w:bCs/>
              </w:rPr>
            </w:pPr>
            <w:r w:rsidRPr="001650DF">
              <w:rPr>
                <w:b/>
                <w:bCs/>
              </w:rPr>
              <w:t>Fee Description</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4739E2BB" w14:textId="77777777" w:rsidR="00C12014" w:rsidRPr="001650DF" w:rsidRDefault="00C12014" w:rsidP="0068673A">
            <w:pPr>
              <w:spacing w:line="240" w:lineRule="auto"/>
              <w:jc w:val="center"/>
              <w:rPr>
                <w:b/>
                <w:bCs/>
              </w:rPr>
            </w:pPr>
            <w:r w:rsidRPr="001650DF">
              <w:rPr>
                <w:b/>
                <w:bCs/>
              </w:rPr>
              <w:t>Current Fees</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12BBF1FC" w14:textId="77777777" w:rsidR="00C12014" w:rsidRDefault="00C12014" w:rsidP="0068673A">
            <w:pPr>
              <w:spacing w:line="240" w:lineRule="auto"/>
              <w:jc w:val="center"/>
              <w:rPr>
                <w:b/>
                <w:bCs/>
              </w:rPr>
            </w:pPr>
            <w:r>
              <w:rPr>
                <w:b/>
                <w:bCs/>
              </w:rPr>
              <w:t>Final Rule</w:t>
            </w:r>
          </w:p>
          <w:p w14:paraId="4F3F000D" w14:textId="77777777" w:rsidR="00C12014" w:rsidRPr="001650DF" w:rsidRDefault="00C12014" w:rsidP="0068673A">
            <w:pPr>
              <w:spacing w:line="240" w:lineRule="auto"/>
              <w:jc w:val="center"/>
              <w:rPr>
                <w:b/>
                <w:bCs/>
              </w:rPr>
            </w:pPr>
            <w:r w:rsidRPr="001650DF">
              <w:rPr>
                <w:b/>
                <w:bCs/>
              </w:rPr>
              <w:t>Fees</w:t>
            </w:r>
          </w:p>
        </w:tc>
        <w:tc>
          <w:tcPr>
            <w:tcW w:w="1260" w:type="dxa"/>
            <w:tcBorders>
              <w:top w:val="single" w:sz="12" w:space="0" w:color="auto"/>
              <w:left w:val="single" w:sz="12" w:space="0" w:color="auto"/>
              <w:bottom w:val="nil"/>
              <w:right w:val="single" w:sz="12" w:space="0" w:color="auto"/>
            </w:tcBorders>
            <w:shd w:val="clear" w:color="auto" w:fill="auto"/>
            <w:vAlign w:val="center"/>
            <w:hideMark/>
          </w:tcPr>
          <w:p w14:paraId="3EF1D2B5" w14:textId="77777777" w:rsidR="00C12014" w:rsidRPr="001650DF" w:rsidRDefault="00C12014" w:rsidP="0068673A">
            <w:pPr>
              <w:spacing w:line="240" w:lineRule="auto"/>
              <w:jc w:val="center"/>
              <w:rPr>
                <w:b/>
                <w:bCs/>
              </w:rPr>
            </w:pPr>
            <w:r w:rsidRPr="001650DF">
              <w:rPr>
                <w:b/>
                <w:bCs/>
              </w:rPr>
              <w:t>Dollar Change</w:t>
            </w:r>
          </w:p>
        </w:tc>
        <w:tc>
          <w:tcPr>
            <w:tcW w:w="1170" w:type="dxa"/>
            <w:tcBorders>
              <w:top w:val="single" w:sz="12" w:space="0" w:color="auto"/>
              <w:left w:val="single" w:sz="12" w:space="0" w:color="auto"/>
              <w:right w:val="single" w:sz="12" w:space="0" w:color="auto"/>
            </w:tcBorders>
            <w:shd w:val="clear" w:color="auto" w:fill="auto"/>
            <w:vAlign w:val="center"/>
            <w:hideMark/>
          </w:tcPr>
          <w:p w14:paraId="5E2D3761" w14:textId="77777777" w:rsidR="00C12014" w:rsidRPr="001650DF" w:rsidRDefault="00C12014" w:rsidP="0068673A">
            <w:pPr>
              <w:spacing w:line="240" w:lineRule="auto"/>
              <w:jc w:val="center"/>
              <w:rPr>
                <w:b/>
                <w:bCs/>
              </w:rPr>
            </w:pPr>
            <w:r w:rsidRPr="001650DF">
              <w:rPr>
                <w:b/>
                <w:bCs/>
              </w:rPr>
              <w:t>Percent Change</w:t>
            </w:r>
          </w:p>
        </w:tc>
        <w:tc>
          <w:tcPr>
            <w:tcW w:w="1170" w:type="dxa"/>
            <w:vMerge w:val="restart"/>
            <w:tcBorders>
              <w:top w:val="single" w:sz="12" w:space="0" w:color="auto"/>
              <w:left w:val="single" w:sz="12" w:space="0" w:color="auto"/>
              <w:right w:val="single" w:sz="12" w:space="0" w:color="auto"/>
            </w:tcBorders>
          </w:tcPr>
          <w:p w14:paraId="07B264F9" w14:textId="77777777" w:rsidR="00C12014" w:rsidRPr="001650DF" w:rsidRDefault="00C12014" w:rsidP="0068673A">
            <w:pPr>
              <w:spacing w:line="240" w:lineRule="auto"/>
              <w:jc w:val="center"/>
              <w:rPr>
                <w:b/>
                <w:bCs/>
              </w:rPr>
            </w:pPr>
            <w:r w:rsidRPr="001650DF">
              <w:rPr>
                <w:b/>
                <w:bCs/>
              </w:rPr>
              <w:t>FY 2015 Unit Cost</w:t>
            </w:r>
          </w:p>
        </w:tc>
      </w:tr>
      <w:tr w:rsidR="00C12014" w:rsidRPr="001650DF" w14:paraId="0CFEAC82" w14:textId="77777777" w:rsidTr="0098032E">
        <w:trPr>
          <w:trHeight w:val="283"/>
        </w:trPr>
        <w:tc>
          <w:tcPr>
            <w:tcW w:w="2327" w:type="dxa"/>
            <w:vMerge/>
            <w:tcBorders>
              <w:top w:val="single" w:sz="8" w:space="0" w:color="auto"/>
              <w:left w:val="single" w:sz="12" w:space="0" w:color="auto"/>
              <w:bottom w:val="single" w:sz="8" w:space="0" w:color="000000"/>
              <w:right w:val="single" w:sz="12" w:space="0" w:color="auto"/>
            </w:tcBorders>
            <w:vAlign w:val="center"/>
            <w:hideMark/>
          </w:tcPr>
          <w:p w14:paraId="468F3C85" w14:textId="77777777" w:rsidR="00C12014" w:rsidRPr="001650DF" w:rsidRDefault="00C12014"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001184A6" w14:textId="77777777" w:rsidR="00C12014" w:rsidRPr="001650DF" w:rsidRDefault="00C12014" w:rsidP="0068673A">
            <w:pPr>
              <w:spacing w:line="240" w:lineRule="auto"/>
              <w:jc w:val="center"/>
              <w:rPr>
                <w:b/>
                <w:bCs/>
              </w:rPr>
            </w:pPr>
            <w:r w:rsidRPr="001650DF">
              <w:rPr>
                <w:b/>
                <w:bCs/>
              </w:rPr>
              <w:t> </w:t>
            </w:r>
          </w:p>
        </w:tc>
        <w:tc>
          <w:tcPr>
            <w:tcW w:w="1440" w:type="dxa"/>
            <w:tcBorders>
              <w:top w:val="nil"/>
              <w:left w:val="single" w:sz="12" w:space="0" w:color="auto"/>
              <w:bottom w:val="nil"/>
              <w:right w:val="single" w:sz="12" w:space="0" w:color="auto"/>
            </w:tcBorders>
            <w:shd w:val="clear" w:color="auto" w:fill="auto"/>
            <w:vAlign w:val="center"/>
            <w:hideMark/>
          </w:tcPr>
          <w:p w14:paraId="3B1A8EF9" w14:textId="77777777" w:rsidR="00C12014" w:rsidRPr="001650DF" w:rsidRDefault="00C12014" w:rsidP="0068673A">
            <w:pPr>
              <w:spacing w:line="240" w:lineRule="auto"/>
              <w:jc w:val="center"/>
              <w:rPr>
                <w:b/>
                <w:bCs/>
              </w:rPr>
            </w:pPr>
            <w:r w:rsidRPr="001650DF">
              <w:rPr>
                <w:b/>
                <w:bCs/>
              </w:rPr>
              <w:t> </w:t>
            </w:r>
          </w:p>
        </w:tc>
        <w:tc>
          <w:tcPr>
            <w:tcW w:w="1260" w:type="dxa"/>
            <w:tcBorders>
              <w:top w:val="nil"/>
              <w:left w:val="single" w:sz="12" w:space="0" w:color="auto"/>
              <w:bottom w:val="nil"/>
              <w:right w:val="single" w:sz="12" w:space="0" w:color="auto"/>
            </w:tcBorders>
            <w:shd w:val="clear" w:color="auto" w:fill="auto"/>
            <w:vAlign w:val="center"/>
            <w:hideMark/>
          </w:tcPr>
          <w:p w14:paraId="04EBC8EB" w14:textId="77777777" w:rsidR="00C12014" w:rsidRPr="001650DF" w:rsidRDefault="00C12014" w:rsidP="0068673A">
            <w:pPr>
              <w:spacing w:line="240" w:lineRule="auto"/>
              <w:jc w:val="center"/>
            </w:pPr>
            <w:r w:rsidRPr="001650DF">
              <w:t> </w:t>
            </w:r>
          </w:p>
        </w:tc>
        <w:tc>
          <w:tcPr>
            <w:tcW w:w="1170" w:type="dxa"/>
            <w:tcBorders>
              <w:top w:val="nil"/>
              <w:left w:val="single" w:sz="12" w:space="0" w:color="auto"/>
              <w:bottom w:val="nil"/>
              <w:right w:val="single" w:sz="12" w:space="0" w:color="auto"/>
            </w:tcBorders>
            <w:shd w:val="clear" w:color="auto" w:fill="auto"/>
            <w:vAlign w:val="center"/>
            <w:hideMark/>
          </w:tcPr>
          <w:p w14:paraId="6487940B" w14:textId="77777777" w:rsidR="00C12014" w:rsidRPr="001650DF" w:rsidRDefault="00C12014" w:rsidP="0068673A">
            <w:pPr>
              <w:spacing w:line="240" w:lineRule="auto"/>
              <w:jc w:val="center"/>
            </w:pPr>
          </w:p>
        </w:tc>
        <w:tc>
          <w:tcPr>
            <w:tcW w:w="1170" w:type="dxa"/>
            <w:vMerge/>
            <w:tcBorders>
              <w:left w:val="single" w:sz="12" w:space="0" w:color="auto"/>
              <w:right w:val="single" w:sz="12" w:space="0" w:color="auto"/>
            </w:tcBorders>
          </w:tcPr>
          <w:p w14:paraId="40475E6F" w14:textId="77777777" w:rsidR="00C12014" w:rsidRPr="001650DF" w:rsidRDefault="00C12014" w:rsidP="0068673A">
            <w:pPr>
              <w:spacing w:line="240" w:lineRule="auto"/>
              <w:jc w:val="center"/>
            </w:pPr>
          </w:p>
        </w:tc>
      </w:tr>
      <w:tr w:rsidR="00C12014" w:rsidRPr="001650DF" w14:paraId="32981222" w14:textId="77777777" w:rsidTr="0098032E">
        <w:trPr>
          <w:trHeight w:val="283"/>
        </w:trPr>
        <w:tc>
          <w:tcPr>
            <w:tcW w:w="2327" w:type="dxa"/>
            <w:vMerge/>
            <w:tcBorders>
              <w:top w:val="single" w:sz="8" w:space="0" w:color="auto"/>
              <w:left w:val="single" w:sz="12" w:space="0" w:color="auto"/>
              <w:bottom w:val="single" w:sz="8" w:space="0" w:color="000000"/>
              <w:right w:val="single" w:sz="12" w:space="0" w:color="auto"/>
            </w:tcBorders>
            <w:vAlign w:val="center"/>
            <w:hideMark/>
          </w:tcPr>
          <w:p w14:paraId="212CA516" w14:textId="77777777" w:rsidR="00C12014" w:rsidRPr="001650DF" w:rsidRDefault="00C12014"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48C5F6C3" w14:textId="77777777" w:rsidR="00C12014" w:rsidRPr="001650DF" w:rsidRDefault="00C12014" w:rsidP="0068673A">
            <w:pPr>
              <w:spacing w:line="240" w:lineRule="auto"/>
              <w:jc w:val="center"/>
              <w:rPr>
                <w:b/>
                <w:bCs/>
              </w:rPr>
            </w:pPr>
            <w:r w:rsidRPr="001650DF">
              <w:rPr>
                <w:b/>
                <w:bCs/>
              </w:rPr>
              <w:t>Large</w:t>
            </w:r>
          </w:p>
        </w:tc>
        <w:tc>
          <w:tcPr>
            <w:tcW w:w="1440" w:type="dxa"/>
            <w:tcBorders>
              <w:top w:val="nil"/>
              <w:left w:val="single" w:sz="12" w:space="0" w:color="auto"/>
              <w:bottom w:val="nil"/>
              <w:right w:val="single" w:sz="12" w:space="0" w:color="auto"/>
            </w:tcBorders>
            <w:shd w:val="clear" w:color="auto" w:fill="auto"/>
            <w:vAlign w:val="center"/>
            <w:hideMark/>
          </w:tcPr>
          <w:p w14:paraId="6D987266" w14:textId="77777777" w:rsidR="00C12014" w:rsidRPr="001650DF" w:rsidRDefault="00C12014" w:rsidP="0068673A">
            <w:pPr>
              <w:spacing w:line="240" w:lineRule="auto"/>
              <w:jc w:val="center"/>
              <w:rPr>
                <w:b/>
                <w:bCs/>
              </w:rPr>
            </w:pPr>
            <w:r w:rsidRPr="001650DF">
              <w:rPr>
                <w:b/>
                <w:bCs/>
              </w:rPr>
              <w:t>Large</w:t>
            </w:r>
          </w:p>
        </w:tc>
        <w:tc>
          <w:tcPr>
            <w:tcW w:w="1260" w:type="dxa"/>
            <w:tcBorders>
              <w:top w:val="nil"/>
              <w:left w:val="single" w:sz="12" w:space="0" w:color="auto"/>
              <w:right w:val="single" w:sz="12" w:space="0" w:color="auto"/>
            </w:tcBorders>
            <w:shd w:val="clear" w:color="auto" w:fill="auto"/>
            <w:vAlign w:val="center"/>
            <w:hideMark/>
          </w:tcPr>
          <w:p w14:paraId="0C69B1E9" w14:textId="77777777" w:rsidR="00C12014" w:rsidRPr="001650DF" w:rsidRDefault="00C12014" w:rsidP="0068673A">
            <w:pPr>
              <w:spacing w:line="240" w:lineRule="auto"/>
              <w:jc w:val="center"/>
              <w:rPr>
                <w:b/>
                <w:bCs/>
              </w:rPr>
            </w:pPr>
            <w:r w:rsidRPr="001650DF">
              <w:rPr>
                <w:b/>
                <w:bCs/>
              </w:rPr>
              <w:t>Large</w:t>
            </w:r>
          </w:p>
        </w:tc>
        <w:tc>
          <w:tcPr>
            <w:tcW w:w="1170" w:type="dxa"/>
            <w:tcBorders>
              <w:top w:val="nil"/>
              <w:left w:val="single" w:sz="12" w:space="0" w:color="auto"/>
              <w:right w:val="single" w:sz="12" w:space="0" w:color="auto"/>
            </w:tcBorders>
            <w:shd w:val="clear" w:color="auto" w:fill="auto"/>
            <w:vAlign w:val="center"/>
            <w:hideMark/>
          </w:tcPr>
          <w:p w14:paraId="4DDAFF0D" w14:textId="77777777" w:rsidR="00C12014" w:rsidRPr="001650DF" w:rsidRDefault="00C12014" w:rsidP="0068673A">
            <w:pPr>
              <w:spacing w:line="240" w:lineRule="auto"/>
              <w:jc w:val="center"/>
              <w:rPr>
                <w:b/>
                <w:bCs/>
              </w:rPr>
            </w:pPr>
            <w:r w:rsidRPr="001650DF">
              <w:rPr>
                <w:b/>
                <w:bCs/>
              </w:rPr>
              <w:t>Large</w:t>
            </w:r>
          </w:p>
        </w:tc>
        <w:tc>
          <w:tcPr>
            <w:tcW w:w="1170" w:type="dxa"/>
            <w:vMerge/>
            <w:tcBorders>
              <w:left w:val="single" w:sz="12" w:space="0" w:color="auto"/>
              <w:right w:val="single" w:sz="12" w:space="0" w:color="auto"/>
            </w:tcBorders>
          </w:tcPr>
          <w:p w14:paraId="65777388" w14:textId="77777777" w:rsidR="00C12014" w:rsidRPr="001650DF" w:rsidRDefault="00C12014" w:rsidP="0068673A">
            <w:pPr>
              <w:spacing w:line="240" w:lineRule="auto"/>
              <w:jc w:val="center"/>
              <w:rPr>
                <w:b/>
                <w:bCs/>
              </w:rPr>
            </w:pPr>
          </w:p>
        </w:tc>
      </w:tr>
      <w:tr w:rsidR="00C12014" w:rsidRPr="001650DF" w14:paraId="0705FDB6" w14:textId="77777777" w:rsidTr="0098032E">
        <w:trPr>
          <w:trHeight w:val="283"/>
        </w:trPr>
        <w:tc>
          <w:tcPr>
            <w:tcW w:w="2327" w:type="dxa"/>
            <w:vMerge/>
            <w:tcBorders>
              <w:top w:val="single" w:sz="8" w:space="0" w:color="auto"/>
              <w:left w:val="single" w:sz="12" w:space="0" w:color="auto"/>
              <w:bottom w:val="single" w:sz="8" w:space="0" w:color="000000"/>
              <w:right w:val="single" w:sz="12" w:space="0" w:color="auto"/>
            </w:tcBorders>
            <w:vAlign w:val="center"/>
            <w:hideMark/>
          </w:tcPr>
          <w:p w14:paraId="0EFC6125" w14:textId="77777777" w:rsidR="00C12014" w:rsidRPr="001650DF" w:rsidRDefault="00C12014" w:rsidP="0068673A">
            <w:pPr>
              <w:spacing w:line="240" w:lineRule="auto"/>
              <w:rPr>
                <w:b/>
                <w:bCs/>
              </w:rPr>
            </w:pPr>
          </w:p>
        </w:tc>
        <w:tc>
          <w:tcPr>
            <w:tcW w:w="1440" w:type="dxa"/>
            <w:tcBorders>
              <w:top w:val="nil"/>
              <w:left w:val="single" w:sz="12" w:space="0" w:color="auto"/>
              <w:bottom w:val="nil"/>
              <w:right w:val="single" w:sz="12" w:space="0" w:color="auto"/>
            </w:tcBorders>
            <w:shd w:val="clear" w:color="auto" w:fill="auto"/>
            <w:vAlign w:val="center"/>
            <w:hideMark/>
          </w:tcPr>
          <w:p w14:paraId="0327842A" w14:textId="77777777" w:rsidR="00C12014" w:rsidRPr="001650DF" w:rsidRDefault="00C12014" w:rsidP="0068673A">
            <w:pPr>
              <w:spacing w:line="240" w:lineRule="auto"/>
              <w:jc w:val="center"/>
              <w:rPr>
                <w:b/>
                <w:bCs/>
              </w:rPr>
            </w:pPr>
            <w:r w:rsidRPr="001650DF">
              <w:rPr>
                <w:b/>
                <w:bCs/>
              </w:rPr>
              <w:t>(Small)</w:t>
            </w:r>
          </w:p>
        </w:tc>
        <w:tc>
          <w:tcPr>
            <w:tcW w:w="1440" w:type="dxa"/>
            <w:tcBorders>
              <w:top w:val="nil"/>
              <w:left w:val="single" w:sz="12" w:space="0" w:color="auto"/>
              <w:bottom w:val="nil"/>
              <w:right w:val="single" w:sz="12" w:space="0" w:color="auto"/>
            </w:tcBorders>
            <w:shd w:val="clear" w:color="auto" w:fill="auto"/>
            <w:vAlign w:val="center"/>
            <w:hideMark/>
          </w:tcPr>
          <w:p w14:paraId="1E05E9D2" w14:textId="77777777" w:rsidR="00C12014" w:rsidRPr="001650DF" w:rsidRDefault="00C12014" w:rsidP="0068673A">
            <w:pPr>
              <w:spacing w:line="240" w:lineRule="auto"/>
              <w:jc w:val="center"/>
              <w:rPr>
                <w:b/>
                <w:bCs/>
              </w:rPr>
            </w:pPr>
            <w:r w:rsidRPr="001650DF">
              <w:rPr>
                <w:b/>
                <w:bCs/>
              </w:rPr>
              <w:t>(Small)</w:t>
            </w:r>
          </w:p>
        </w:tc>
        <w:tc>
          <w:tcPr>
            <w:tcW w:w="1260" w:type="dxa"/>
            <w:tcBorders>
              <w:left w:val="single" w:sz="12" w:space="0" w:color="auto"/>
              <w:right w:val="single" w:sz="12" w:space="0" w:color="auto"/>
            </w:tcBorders>
            <w:shd w:val="clear" w:color="auto" w:fill="auto"/>
            <w:vAlign w:val="center"/>
            <w:hideMark/>
          </w:tcPr>
          <w:p w14:paraId="63E7D75C" w14:textId="77777777" w:rsidR="00C12014" w:rsidRPr="001650DF" w:rsidRDefault="00C12014" w:rsidP="0068673A">
            <w:pPr>
              <w:spacing w:line="240" w:lineRule="auto"/>
              <w:jc w:val="center"/>
              <w:rPr>
                <w:b/>
                <w:bCs/>
              </w:rPr>
            </w:pPr>
            <w:r w:rsidRPr="001650DF">
              <w:rPr>
                <w:b/>
                <w:bCs/>
              </w:rPr>
              <w:t>(Small)</w:t>
            </w:r>
          </w:p>
        </w:tc>
        <w:tc>
          <w:tcPr>
            <w:tcW w:w="1170" w:type="dxa"/>
            <w:tcBorders>
              <w:left w:val="single" w:sz="12" w:space="0" w:color="auto"/>
              <w:right w:val="single" w:sz="12" w:space="0" w:color="auto"/>
            </w:tcBorders>
            <w:shd w:val="clear" w:color="auto" w:fill="auto"/>
            <w:vAlign w:val="center"/>
            <w:hideMark/>
          </w:tcPr>
          <w:p w14:paraId="503DCC7F" w14:textId="77777777" w:rsidR="00C12014" w:rsidRPr="001650DF" w:rsidRDefault="00C12014" w:rsidP="0068673A">
            <w:pPr>
              <w:spacing w:line="240" w:lineRule="auto"/>
              <w:jc w:val="center"/>
              <w:rPr>
                <w:b/>
                <w:bCs/>
              </w:rPr>
            </w:pPr>
            <w:r w:rsidRPr="001650DF">
              <w:rPr>
                <w:b/>
                <w:bCs/>
              </w:rPr>
              <w:t>(Small)</w:t>
            </w:r>
          </w:p>
        </w:tc>
        <w:tc>
          <w:tcPr>
            <w:tcW w:w="1170" w:type="dxa"/>
            <w:vMerge/>
            <w:tcBorders>
              <w:left w:val="single" w:sz="12" w:space="0" w:color="auto"/>
              <w:right w:val="single" w:sz="12" w:space="0" w:color="auto"/>
            </w:tcBorders>
          </w:tcPr>
          <w:p w14:paraId="6DDB0970" w14:textId="77777777" w:rsidR="00C12014" w:rsidRPr="001650DF" w:rsidRDefault="00C12014" w:rsidP="0068673A">
            <w:pPr>
              <w:spacing w:line="240" w:lineRule="auto"/>
              <w:jc w:val="center"/>
              <w:rPr>
                <w:b/>
                <w:bCs/>
              </w:rPr>
            </w:pPr>
          </w:p>
        </w:tc>
      </w:tr>
      <w:tr w:rsidR="00C12014" w:rsidRPr="001650DF" w14:paraId="679385DF" w14:textId="77777777" w:rsidTr="0098032E">
        <w:trPr>
          <w:trHeight w:val="43"/>
        </w:trPr>
        <w:tc>
          <w:tcPr>
            <w:tcW w:w="2327" w:type="dxa"/>
            <w:vMerge/>
            <w:tcBorders>
              <w:top w:val="single" w:sz="8" w:space="0" w:color="auto"/>
              <w:left w:val="single" w:sz="12" w:space="0" w:color="auto"/>
              <w:bottom w:val="single" w:sz="12" w:space="0" w:color="auto"/>
              <w:right w:val="single" w:sz="12" w:space="0" w:color="auto"/>
            </w:tcBorders>
            <w:vAlign w:val="center"/>
            <w:hideMark/>
          </w:tcPr>
          <w:p w14:paraId="0BE2D183" w14:textId="77777777" w:rsidR="00C12014" w:rsidRPr="001650DF" w:rsidRDefault="00C12014" w:rsidP="0068673A">
            <w:pPr>
              <w:spacing w:line="240" w:lineRule="auto"/>
              <w:rPr>
                <w:b/>
                <w:bCs/>
              </w:rPr>
            </w:pP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178C5061" w14:textId="77777777" w:rsidR="00C12014" w:rsidRPr="001650DF" w:rsidRDefault="00C12014" w:rsidP="0068673A">
            <w:pPr>
              <w:spacing w:line="240" w:lineRule="auto"/>
              <w:jc w:val="center"/>
              <w:rPr>
                <w:b/>
                <w:bCs/>
              </w:rPr>
            </w:pPr>
            <w:r w:rsidRPr="001650DF">
              <w:rPr>
                <w:b/>
                <w:bCs/>
              </w:rPr>
              <w:t>[Micro] Entity</w:t>
            </w: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7CF45F25" w14:textId="77777777" w:rsidR="00C12014" w:rsidRPr="001650DF" w:rsidRDefault="00C12014" w:rsidP="0068673A">
            <w:pPr>
              <w:spacing w:line="240" w:lineRule="auto"/>
              <w:jc w:val="center"/>
              <w:rPr>
                <w:b/>
                <w:bCs/>
              </w:rPr>
            </w:pPr>
            <w:r w:rsidRPr="001650DF">
              <w:rPr>
                <w:b/>
                <w:bCs/>
              </w:rPr>
              <w:t>[Micro] Entity</w:t>
            </w:r>
          </w:p>
        </w:tc>
        <w:tc>
          <w:tcPr>
            <w:tcW w:w="1260" w:type="dxa"/>
            <w:tcBorders>
              <w:left w:val="single" w:sz="12" w:space="0" w:color="auto"/>
              <w:bottom w:val="single" w:sz="12" w:space="0" w:color="auto"/>
              <w:right w:val="single" w:sz="12" w:space="0" w:color="auto"/>
            </w:tcBorders>
            <w:shd w:val="clear" w:color="auto" w:fill="auto"/>
            <w:vAlign w:val="center"/>
            <w:hideMark/>
          </w:tcPr>
          <w:p w14:paraId="45F2FA57" w14:textId="77777777" w:rsidR="00C12014" w:rsidRPr="001650DF" w:rsidRDefault="00C12014" w:rsidP="0068673A">
            <w:pPr>
              <w:spacing w:line="240" w:lineRule="auto"/>
              <w:jc w:val="center"/>
              <w:rPr>
                <w:b/>
                <w:bCs/>
              </w:rPr>
            </w:pPr>
            <w:r w:rsidRPr="001650DF">
              <w:rPr>
                <w:b/>
                <w:bCs/>
              </w:rPr>
              <w:t>[Micro] Entity</w:t>
            </w:r>
          </w:p>
        </w:tc>
        <w:tc>
          <w:tcPr>
            <w:tcW w:w="1170" w:type="dxa"/>
            <w:tcBorders>
              <w:left w:val="single" w:sz="12" w:space="0" w:color="auto"/>
              <w:bottom w:val="single" w:sz="12" w:space="0" w:color="auto"/>
              <w:right w:val="single" w:sz="12" w:space="0" w:color="auto"/>
            </w:tcBorders>
            <w:shd w:val="clear" w:color="auto" w:fill="auto"/>
            <w:vAlign w:val="center"/>
            <w:hideMark/>
          </w:tcPr>
          <w:p w14:paraId="157AA4AA" w14:textId="77777777" w:rsidR="00C12014" w:rsidRPr="001650DF" w:rsidRDefault="00C12014" w:rsidP="0068673A">
            <w:pPr>
              <w:spacing w:line="240" w:lineRule="auto"/>
              <w:jc w:val="center"/>
              <w:rPr>
                <w:b/>
                <w:bCs/>
              </w:rPr>
            </w:pPr>
            <w:r w:rsidRPr="001650DF">
              <w:rPr>
                <w:b/>
                <w:bCs/>
              </w:rPr>
              <w:t>[Micro] Entity</w:t>
            </w:r>
          </w:p>
        </w:tc>
        <w:tc>
          <w:tcPr>
            <w:tcW w:w="1170" w:type="dxa"/>
            <w:tcBorders>
              <w:left w:val="single" w:sz="12" w:space="0" w:color="auto"/>
              <w:bottom w:val="single" w:sz="12" w:space="0" w:color="auto"/>
              <w:right w:val="single" w:sz="12" w:space="0" w:color="auto"/>
            </w:tcBorders>
          </w:tcPr>
          <w:p w14:paraId="1D0BC50F" w14:textId="77777777" w:rsidR="00C12014" w:rsidRPr="001650DF" w:rsidRDefault="00C12014" w:rsidP="0068673A">
            <w:pPr>
              <w:spacing w:line="240" w:lineRule="auto"/>
              <w:jc w:val="center"/>
              <w:rPr>
                <w:b/>
                <w:bCs/>
              </w:rPr>
            </w:pPr>
          </w:p>
        </w:tc>
      </w:tr>
      <w:tr w:rsidR="004225AE" w:rsidRPr="001650DF" w14:paraId="11268C5D" w14:textId="77777777" w:rsidTr="0098032E">
        <w:trPr>
          <w:trHeight w:val="276"/>
        </w:trPr>
        <w:tc>
          <w:tcPr>
            <w:tcW w:w="232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57B53290" w14:textId="77777777" w:rsidR="004225AE" w:rsidRPr="001650DF" w:rsidRDefault="004225AE" w:rsidP="00BC46D4">
            <w:pPr>
              <w:spacing w:line="240" w:lineRule="auto"/>
            </w:pPr>
            <w:r w:rsidRPr="001650DF">
              <w:t>Submission of an Information Disclosure Statement</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5D6198C0" w14:textId="77A6545E" w:rsidR="004225AE" w:rsidRPr="001650DF" w:rsidRDefault="004225AE" w:rsidP="00BC46D4">
            <w:pPr>
              <w:spacing w:line="240" w:lineRule="auto"/>
              <w:jc w:val="center"/>
            </w:pPr>
            <w:r w:rsidRPr="001650DF">
              <w:t>$180</w:t>
            </w:r>
          </w:p>
        </w:tc>
        <w:tc>
          <w:tcPr>
            <w:tcW w:w="1440" w:type="dxa"/>
            <w:tcBorders>
              <w:top w:val="single" w:sz="12" w:space="0" w:color="auto"/>
              <w:left w:val="single" w:sz="12" w:space="0" w:color="auto"/>
              <w:bottom w:val="nil"/>
              <w:right w:val="single" w:sz="12" w:space="0" w:color="auto"/>
            </w:tcBorders>
            <w:shd w:val="clear" w:color="auto" w:fill="auto"/>
            <w:vAlign w:val="center"/>
            <w:hideMark/>
          </w:tcPr>
          <w:p w14:paraId="042DE0CF" w14:textId="42FF92EF" w:rsidR="004225AE" w:rsidRPr="001650DF" w:rsidRDefault="004225AE" w:rsidP="00BC46D4">
            <w:pPr>
              <w:spacing w:line="240" w:lineRule="auto"/>
              <w:jc w:val="center"/>
            </w:pPr>
            <w:r w:rsidRPr="001650DF">
              <w:t>$240</w:t>
            </w:r>
          </w:p>
        </w:tc>
        <w:tc>
          <w:tcPr>
            <w:tcW w:w="1260" w:type="dxa"/>
            <w:tcBorders>
              <w:top w:val="single" w:sz="12" w:space="0" w:color="auto"/>
              <w:left w:val="single" w:sz="12" w:space="0" w:color="auto"/>
              <w:bottom w:val="nil"/>
              <w:right w:val="single" w:sz="12" w:space="0" w:color="auto"/>
            </w:tcBorders>
            <w:shd w:val="clear" w:color="auto" w:fill="auto"/>
            <w:vAlign w:val="center"/>
            <w:hideMark/>
          </w:tcPr>
          <w:p w14:paraId="6F161D9E" w14:textId="77777777" w:rsidR="004225AE" w:rsidRPr="001650DF" w:rsidRDefault="004225AE" w:rsidP="00BC46D4">
            <w:pPr>
              <w:spacing w:line="240" w:lineRule="auto"/>
              <w:jc w:val="center"/>
            </w:pPr>
            <w:r w:rsidRPr="001650DF">
              <w:t>+$60</w:t>
            </w:r>
          </w:p>
        </w:tc>
        <w:tc>
          <w:tcPr>
            <w:tcW w:w="1170" w:type="dxa"/>
            <w:tcBorders>
              <w:top w:val="single" w:sz="12" w:space="0" w:color="auto"/>
              <w:left w:val="single" w:sz="12" w:space="0" w:color="auto"/>
              <w:bottom w:val="nil"/>
              <w:right w:val="single" w:sz="12" w:space="0" w:color="auto"/>
            </w:tcBorders>
            <w:shd w:val="clear" w:color="auto" w:fill="auto"/>
            <w:vAlign w:val="center"/>
            <w:hideMark/>
          </w:tcPr>
          <w:p w14:paraId="3E7B2DFC" w14:textId="77777777" w:rsidR="004225AE" w:rsidRPr="001650DF" w:rsidRDefault="004225AE" w:rsidP="00BC46D4">
            <w:pPr>
              <w:spacing w:line="240" w:lineRule="auto"/>
              <w:jc w:val="center"/>
            </w:pPr>
            <w:r w:rsidRPr="001650DF">
              <w:t>+33%</w:t>
            </w:r>
          </w:p>
        </w:tc>
        <w:tc>
          <w:tcPr>
            <w:tcW w:w="1170" w:type="dxa"/>
            <w:tcBorders>
              <w:top w:val="single" w:sz="12" w:space="0" w:color="auto"/>
              <w:left w:val="single" w:sz="12" w:space="0" w:color="auto"/>
              <w:bottom w:val="nil"/>
              <w:right w:val="single" w:sz="12" w:space="0" w:color="auto"/>
            </w:tcBorders>
            <w:vAlign w:val="center"/>
          </w:tcPr>
          <w:p w14:paraId="169FF27E" w14:textId="6B643C5C" w:rsidR="004225AE" w:rsidRPr="001650DF" w:rsidRDefault="004225AE" w:rsidP="00BC46D4">
            <w:pPr>
              <w:spacing w:line="240" w:lineRule="auto"/>
              <w:jc w:val="center"/>
            </w:pPr>
          </w:p>
        </w:tc>
      </w:tr>
      <w:tr w:rsidR="004225AE" w:rsidRPr="001650DF" w14:paraId="53149333" w14:textId="77777777" w:rsidTr="0098032E">
        <w:trPr>
          <w:trHeight w:val="276"/>
        </w:trPr>
        <w:tc>
          <w:tcPr>
            <w:tcW w:w="2327" w:type="dxa"/>
            <w:vMerge/>
            <w:tcBorders>
              <w:top w:val="nil"/>
              <w:left w:val="single" w:sz="12" w:space="0" w:color="auto"/>
              <w:bottom w:val="single" w:sz="8" w:space="0" w:color="000000"/>
              <w:right w:val="single" w:sz="12" w:space="0" w:color="auto"/>
            </w:tcBorders>
            <w:vAlign w:val="center"/>
            <w:hideMark/>
          </w:tcPr>
          <w:p w14:paraId="0EE3954B" w14:textId="77777777" w:rsidR="004225AE" w:rsidRPr="001650DF" w:rsidRDefault="004225AE" w:rsidP="00BC46D4">
            <w:pPr>
              <w:spacing w:line="240" w:lineRule="auto"/>
              <w:jc w:val="center"/>
            </w:pPr>
          </w:p>
        </w:tc>
        <w:tc>
          <w:tcPr>
            <w:tcW w:w="1440" w:type="dxa"/>
            <w:tcBorders>
              <w:top w:val="nil"/>
              <w:left w:val="single" w:sz="12" w:space="0" w:color="auto"/>
              <w:bottom w:val="nil"/>
              <w:right w:val="single" w:sz="12" w:space="0" w:color="auto"/>
            </w:tcBorders>
            <w:shd w:val="clear" w:color="auto" w:fill="auto"/>
            <w:vAlign w:val="center"/>
            <w:hideMark/>
          </w:tcPr>
          <w:p w14:paraId="4BE318FD" w14:textId="77777777" w:rsidR="004225AE" w:rsidRPr="001650DF" w:rsidRDefault="004225AE" w:rsidP="00BC46D4">
            <w:pPr>
              <w:spacing w:line="240" w:lineRule="auto"/>
              <w:jc w:val="center"/>
            </w:pPr>
            <w:r w:rsidRPr="001650DF">
              <w:t>($90)</w:t>
            </w:r>
          </w:p>
        </w:tc>
        <w:tc>
          <w:tcPr>
            <w:tcW w:w="1440" w:type="dxa"/>
            <w:tcBorders>
              <w:top w:val="nil"/>
              <w:left w:val="single" w:sz="12" w:space="0" w:color="auto"/>
              <w:bottom w:val="nil"/>
              <w:right w:val="single" w:sz="12" w:space="0" w:color="auto"/>
            </w:tcBorders>
            <w:shd w:val="clear" w:color="auto" w:fill="auto"/>
            <w:vAlign w:val="center"/>
            <w:hideMark/>
          </w:tcPr>
          <w:p w14:paraId="62428B55" w14:textId="77777777" w:rsidR="004225AE" w:rsidRPr="001650DF" w:rsidRDefault="004225AE" w:rsidP="00BC46D4">
            <w:pPr>
              <w:spacing w:line="240" w:lineRule="auto"/>
              <w:jc w:val="center"/>
            </w:pPr>
            <w:r w:rsidRPr="001650DF">
              <w:t>($120)</w:t>
            </w:r>
          </w:p>
        </w:tc>
        <w:tc>
          <w:tcPr>
            <w:tcW w:w="1260" w:type="dxa"/>
            <w:tcBorders>
              <w:top w:val="nil"/>
              <w:left w:val="single" w:sz="12" w:space="0" w:color="auto"/>
              <w:bottom w:val="nil"/>
              <w:right w:val="single" w:sz="12" w:space="0" w:color="auto"/>
            </w:tcBorders>
            <w:shd w:val="clear" w:color="auto" w:fill="auto"/>
            <w:vAlign w:val="center"/>
            <w:hideMark/>
          </w:tcPr>
          <w:p w14:paraId="2DE82B86" w14:textId="77777777" w:rsidR="004225AE" w:rsidRPr="001650DF" w:rsidRDefault="004225AE" w:rsidP="00BC46D4">
            <w:pPr>
              <w:spacing w:line="240" w:lineRule="auto"/>
              <w:jc w:val="center"/>
            </w:pPr>
            <w:r w:rsidRPr="001650DF">
              <w:t>(+$30)</w:t>
            </w:r>
          </w:p>
        </w:tc>
        <w:tc>
          <w:tcPr>
            <w:tcW w:w="1170" w:type="dxa"/>
            <w:tcBorders>
              <w:top w:val="nil"/>
              <w:left w:val="single" w:sz="12" w:space="0" w:color="auto"/>
              <w:bottom w:val="nil"/>
              <w:right w:val="single" w:sz="12" w:space="0" w:color="auto"/>
            </w:tcBorders>
            <w:shd w:val="clear" w:color="auto" w:fill="auto"/>
            <w:vAlign w:val="center"/>
            <w:hideMark/>
          </w:tcPr>
          <w:p w14:paraId="3EDA7FE2" w14:textId="77777777" w:rsidR="004225AE" w:rsidRPr="001650DF" w:rsidRDefault="004225AE" w:rsidP="00BC46D4">
            <w:pPr>
              <w:spacing w:line="240" w:lineRule="auto"/>
              <w:jc w:val="center"/>
            </w:pPr>
            <w:r w:rsidRPr="001650DF">
              <w:t>(+33%)</w:t>
            </w:r>
          </w:p>
        </w:tc>
        <w:tc>
          <w:tcPr>
            <w:tcW w:w="1170" w:type="dxa"/>
            <w:tcBorders>
              <w:top w:val="nil"/>
              <w:left w:val="single" w:sz="12" w:space="0" w:color="auto"/>
              <w:bottom w:val="nil"/>
              <w:right w:val="single" w:sz="12" w:space="0" w:color="auto"/>
            </w:tcBorders>
            <w:vAlign w:val="center"/>
          </w:tcPr>
          <w:p w14:paraId="5F68D086" w14:textId="61B4AD2B" w:rsidR="004225AE" w:rsidRPr="001650DF" w:rsidRDefault="00BC46D4" w:rsidP="00BC46D4">
            <w:pPr>
              <w:spacing w:line="240" w:lineRule="auto"/>
              <w:jc w:val="center"/>
            </w:pPr>
            <w:r>
              <w:t>n/a</w:t>
            </w:r>
          </w:p>
        </w:tc>
      </w:tr>
      <w:tr w:rsidR="004225AE" w:rsidRPr="001650DF" w14:paraId="7A100817" w14:textId="77777777" w:rsidTr="0098032E">
        <w:trPr>
          <w:trHeight w:val="288"/>
        </w:trPr>
        <w:tc>
          <w:tcPr>
            <w:tcW w:w="2327" w:type="dxa"/>
            <w:vMerge/>
            <w:tcBorders>
              <w:top w:val="nil"/>
              <w:left w:val="single" w:sz="12" w:space="0" w:color="auto"/>
              <w:bottom w:val="single" w:sz="12" w:space="0" w:color="auto"/>
              <w:right w:val="single" w:sz="12" w:space="0" w:color="auto"/>
            </w:tcBorders>
            <w:vAlign w:val="center"/>
            <w:hideMark/>
          </w:tcPr>
          <w:p w14:paraId="575FE24B" w14:textId="77777777" w:rsidR="004225AE" w:rsidRPr="001650DF" w:rsidRDefault="004225AE" w:rsidP="00BC46D4">
            <w:pPr>
              <w:spacing w:line="240" w:lineRule="auto"/>
              <w:jc w:val="center"/>
            </w:pP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14793E20" w14:textId="77777777" w:rsidR="004225AE" w:rsidRPr="001650DF" w:rsidRDefault="004225AE" w:rsidP="00BC46D4">
            <w:pPr>
              <w:spacing w:line="240" w:lineRule="auto"/>
              <w:jc w:val="center"/>
            </w:pPr>
            <w:r w:rsidRPr="001650DF">
              <w:t>[$45]</w:t>
            </w:r>
          </w:p>
        </w:tc>
        <w:tc>
          <w:tcPr>
            <w:tcW w:w="1440" w:type="dxa"/>
            <w:tcBorders>
              <w:top w:val="nil"/>
              <w:left w:val="single" w:sz="12" w:space="0" w:color="auto"/>
              <w:bottom w:val="single" w:sz="12" w:space="0" w:color="auto"/>
              <w:right w:val="single" w:sz="12" w:space="0" w:color="auto"/>
            </w:tcBorders>
            <w:shd w:val="clear" w:color="auto" w:fill="auto"/>
            <w:vAlign w:val="center"/>
            <w:hideMark/>
          </w:tcPr>
          <w:p w14:paraId="0A51142A" w14:textId="77777777" w:rsidR="004225AE" w:rsidRPr="001650DF" w:rsidRDefault="004225AE" w:rsidP="00BC46D4">
            <w:pPr>
              <w:spacing w:line="240" w:lineRule="auto"/>
              <w:jc w:val="center"/>
            </w:pPr>
            <w:r w:rsidRPr="001650DF">
              <w:t>[$60]</w:t>
            </w:r>
          </w:p>
        </w:tc>
        <w:tc>
          <w:tcPr>
            <w:tcW w:w="1260" w:type="dxa"/>
            <w:tcBorders>
              <w:top w:val="nil"/>
              <w:left w:val="single" w:sz="12" w:space="0" w:color="auto"/>
              <w:bottom w:val="single" w:sz="12" w:space="0" w:color="auto"/>
              <w:right w:val="single" w:sz="12" w:space="0" w:color="auto"/>
            </w:tcBorders>
            <w:shd w:val="clear" w:color="auto" w:fill="auto"/>
            <w:vAlign w:val="center"/>
            <w:hideMark/>
          </w:tcPr>
          <w:p w14:paraId="637F4E1F" w14:textId="77777777" w:rsidR="004225AE" w:rsidRPr="001650DF" w:rsidRDefault="004225AE" w:rsidP="00BC46D4">
            <w:pPr>
              <w:spacing w:line="240" w:lineRule="auto"/>
              <w:jc w:val="center"/>
            </w:pPr>
            <w:r w:rsidRPr="001650DF">
              <w:t>[+$15]</w:t>
            </w:r>
          </w:p>
        </w:tc>
        <w:tc>
          <w:tcPr>
            <w:tcW w:w="1170" w:type="dxa"/>
            <w:tcBorders>
              <w:top w:val="nil"/>
              <w:left w:val="single" w:sz="12" w:space="0" w:color="auto"/>
              <w:bottom w:val="single" w:sz="12" w:space="0" w:color="auto"/>
              <w:right w:val="single" w:sz="12" w:space="0" w:color="auto"/>
            </w:tcBorders>
            <w:shd w:val="clear" w:color="auto" w:fill="auto"/>
            <w:vAlign w:val="center"/>
            <w:hideMark/>
          </w:tcPr>
          <w:p w14:paraId="25E4E450" w14:textId="77777777" w:rsidR="004225AE" w:rsidRPr="001650DF" w:rsidRDefault="004225AE" w:rsidP="00BC46D4">
            <w:pPr>
              <w:spacing w:line="240" w:lineRule="auto"/>
              <w:jc w:val="center"/>
            </w:pPr>
            <w:r w:rsidRPr="001650DF">
              <w:t>[+33%]</w:t>
            </w:r>
          </w:p>
        </w:tc>
        <w:tc>
          <w:tcPr>
            <w:tcW w:w="1170" w:type="dxa"/>
            <w:tcBorders>
              <w:top w:val="nil"/>
              <w:left w:val="single" w:sz="12" w:space="0" w:color="auto"/>
              <w:bottom w:val="single" w:sz="12" w:space="0" w:color="auto"/>
              <w:right w:val="single" w:sz="12" w:space="0" w:color="auto"/>
            </w:tcBorders>
            <w:vAlign w:val="center"/>
          </w:tcPr>
          <w:p w14:paraId="59179DDD" w14:textId="77777777" w:rsidR="004225AE" w:rsidRPr="001650DF" w:rsidRDefault="004225AE" w:rsidP="00BC46D4">
            <w:pPr>
              <w:spacing w:line="240" w:lineRule="auto"/>
              <w:jc w:val="center"/>
            </w:pPr>
          </w:p>
        </w:tc>
      </w:tr>
    </w:tbl>
    <w:p w14:paraId="638ABA5C" w14:textId="77777777" w:rsidR="00DA362C" w:rsidRPr="001650DF" w:rsidRDefault="00DA362C" w:rsidP="001B2C22">
      <w:pPr>
        <w:ind w:right="144"/>
      </w:pPr>
    </w:p>
    <w:p w14:paraId="31AEC2E3" w14:textId="216B7B6D" w:rsidR="00D95EF6" w:rsidRPr="001650DF" w:rsidRDefault="00562180" w:rsidP="002D2E8A">
      <w:pPr>
        <w:rPr>
          <w:i/>
        </w:rPr>
      </w:pPr>
      <w:r w:rsidRPr="001650DF">
        <w:t xml:space="preserve">The Office </w:t>
      </w:r>
      <w:r w:rsidR="00B51A61">
        <w:t xml:space="preserve">is increasing the </w:t>
      </w:r>
      <w:r w:rsidR="00B51A61" w:rsidRPr="001650DF">
        <w:t xml:space="preserve">submission fee for </w:t>
      </w:r>
      <w:r w:rsidR="00B51A61">
        <w:t>an</w:t>
      </w:r>
      <w:r w:rsidR="00B51A61" w:rsidRPr="001650DF">
        <w:t xml:space="preserve"> Information Disclosure Statement </w:t>
      </w:r>
      <w:r w:rsidR="007D0148">
        <w:t xml:space="preserve">(IDS) </w:t>
      </w:r>
      <w:r w:rsidR="00420525" w:rsidRPr="001650DF">
        <w:t>from $180 to $240.</w:t>
      </w:r>
      <w:r w:rsidR="00FE5E42" w:rsidRPr="001650DF">
        <w:t xml:space="preserve">  </w:t>
      </w:r>
      <w:r w:rsidR="00B15DB8" w:rsidRPr="001650DF">
        <w:t>The adjustment i</w:t>
      </w:r>
      <w:r w:rsidR="00B51A61">
        <w:t>s</w:t>
      </w:r>
      <w:r w:rsidR="00B15DB8" w:rsidRPr="001650DF">
        <w:t xml:space="preserve"> an effort to set the fee </w:t>
      </w:r>
      <w:r w:rsidR="00B51A61" w:rsidRPr="001650DF">
        <w:t xml:space="preserve">optimally </w:t>
      </w:r>
      <w:r w:rsidR="00B15DB8" w:rsidRPr="001650DF">
        <w:t>to encourage early submission of an IDS when possible</w:t>
      </w:r>
      <w:r w:rsidR="00B51A61">
        <w:t xml:space="preserve"> while</w:t>
      </w:r>
      <w:r w:rsidR="00762F8D" w:rsidRPr="001650DF">
        <w:t xml:space="preserve"> keep</w:t>
      </w:r>
      <w:r w:rsidR="00B51A61">
        <w:t xml:space="preserve">ing </w:t>
      </w:r>
      <w:r w:rsidR="00762F8D" w:rsidRPr="001650DF">
        <w:t xml:space="preserve">the fee low enough to encourage timely filings </w:t>
      </w:r>
      <w:r w:rsidR="00B15DB8" w:rsidRPr="001650DF">
        <w:t xml:space="preserve">during the time period </w:t>
      </w:r>
      <w:r w:rsidR="001A46DE" w:rsidRPr="001650DF">
        <w:t>(</w:t>
      </w:r>
      <w:r w:rsidR="00B15DB8" w:rsidRPr="001650DF">
        <w:t>and</w:t>
      </w:r>
      <w:r w:rsidR="001A46DE" w:rsidRPr="001650DF">
        <w:t xml:space="preserve"> under the</w:t>
      </w:r>
      <w:r w:rsidR="00B15DB8" w:rsidRPr="001650DF">
        <w:t xml:space="preserve"> conditions</w:t>
      </w:r>
      <w:r w:rsidR="001A46DE" w:rsidRPr="001650DF">
        <w:t>)</w:t>
      </w:r>
      <w:r w:rsidR="00B15DB8" w:rsidRPr="001650DF">
        <w:t xml:space="preserve"> when the fee would be required.</w:t>
      </w:r>
    </w:p>
    <w:p w14:paraId="0533D899" w14:textId="77777777" w:rsidR="00F728E5" w:rsidRPr="001650DF" w:rsidRDefault="00F728E5" w:rsidP="002D2E8A"/>
    <w:p w14:paraId="200ABBA3" w14:textId="77777777" w:rsidR="00F65678" w:rsidRDefault="00F65678">
      <w:pPr>
        <w:autoSpaceDE/>
        <w:autoSpaceDN/>
        <w:adjustRightInd/>
        <w:spacing w:line="240" w:lineRule="auto"/>
      </w:pPr>
      <w:r>
        <w:br w:type="page"/>
      </w:r>
    </w:p>
    <w:p w14:paraId="16DE4D50" w14:textId="0453DB25" w:rsidR="00DA362C" w:rsidRPr="001B2C22" w:rsidRDefault="000E5CBB" w:rsidP="006F5902">
      <w:pPr>
        <w:ind w:left="1080" w:hanging="360"/>
        <w:rPr>
          <w:u w:val="single"/>
        </w:rPr>
      </w:pPr>
      <w:r w:rsidRPr="001B2C22">
        <w:t>e)</w:t>
      </w:r>
      <w:r w:rsidRPr="001B2C22">
        <w:tab/>
      </w:r>
      <w:r w:rsidR="009B7198" w:rsidRPr="001B2C22">
        <w:rPr>
          <w:u w:val="single"/>
        </w:rPr>
        <w:t xml:space="preserve">Certificate of Correction </w:t>
      </w:r>
      <w:r w:rsidR="00DA362C" w:rsidRPr="001B2C22">
        <w:rPr>
          <w:u w:val="single"/>
        </w:rPr>
        <w:t>Fees</w:t>
      </w:r>
    </w:p>
    <w:p w14:paraId="2717FCB7" w14:textId="633B8C22" w:rsidR="00DA362C" w:rsidRDefault="00DA362C" w:rsidP="001B2C22">
      <w:pPr>
        <w:pStyle w:val="TableTitles"/>
      </w:pPr>
      <w:r w:rsidRPr="002D2E8A">
        <w:t xml:space="preserve">Table </w:t>
      </w:r>
      <w:r w:rsidR="00EC6922" w:rsidRPr="002D2E8A">
        <w:t>8</w:t>
      </w:r>
      <w:r w:rsidRPr="002D2E8A">
        <w:t xml:space="preserve">: </w:t>
      </w:r>
      <w:r w:rsidR="00546764">
        <w:t xml:space="preserve"> </w:t>
      </w:r>
      <w:r w:rsidR="009B7198" w:rsidRPr="002D2E8A">
        <w:t xml:space="preserve">Certificate of Correction </w:t>
      </w:r>
      <w:r w:rsidRPr="002D2E8A">
        <w:t>Fees</w:t>
      </w:r>
      <w:r w:rsidR="00E41108">
        <w:t xml:space="preserve"> </w:t>
      </w:r>
      <w:r w:rsidR="00B766B0">
        <w:t>–</w:t>
      </w:r>
      <w:r w:rsidR="00E41108">
        <w:t xml:space="preserve"> </w:t>
      </w:r>
      <w:r w:rsidRPr="002D2E8A">
        <w:t>Fee Changes</w:t>
      </w:r>
      <w:r w:rsidR="009B38DD" w:rsidRPr="002D2E8A">
        <w:t xml:space="preserve"> and Unit Costs</w:t>
      </w:r>
    </w:p>
    <w:p w14:paraId="7D6745EE" w14:textId="77777777" w:rsidR="001650DF" w:rsidRPr="002D2E8A" w:rsidRDefault="001650DF" w:rsidP="001B2C22">
      <w:pPr>
        <w:pStyle w:val="TableTitles"/>
      </w:pPr>
    </w:p>
    <w:tbl>
      <w:tblPr>
        <w:tblW w:w="9202" w:type="dxa"/>
        <w:tblInd w:w="93" w:type="dxa"/>
        <w:tblLook w:val="04A0" w:firstRow="1" w:lastRow="0" w:firstColumn="1" w:lastColumn="0" w:noHBand="0" w:noVBand="1"/>
      </w:tblPr>
      <w:tblGrid>
        <w:gridCol w:w="2820"/>
        <w:gridCol w:w="1276"/>
        <w:gridCol w:w="1276"/>
        <w:gridCol w:w="1277"/>
        <w:gridCol w:w="1276"/>
        <w:gridCol w:w="1277"/>
      </w:tblGrid>
      <w:tr w:rsidR="004225AE" w:rsidRPr="001650DF" w14:paraId="0406B2B7" w14:textId="77777777" w:rsidTr="0098032E">
        <w:trPr>
          <w:trHeight w:val="552"/>
        </w:trPr>
        <w:tc>
          <w:tcPr>
            <w:tcW w:w="2820"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3CC31322" w14:textId="77777777" w:rsidR="004225AE" w:rsidRPr="001650DF" w:rsidRDefault="004225AE" w:rsidP="001650DF">
            <w:pPr>
              <w:spacing w:line="240" w:lineRule="auto"/>
              <w:jc w:val="center"/>
              <w:rPr>
                <w:b/>
                <w:bCs/>
              </w:rPr>
            </w:pPr>
            <w:r w:rsidRPr="001650DF">
              <w:rPr>
                <w:b/>
                <w:bCs/>
              </w:rPr>
              <w:t>Fee Description</w:t>
            </w:r>
          </w:p>
        </w:tc>
        <w:tc>
          <w:tcPr>
            <w:tcW w:w="1276" w:type="dxa"/>
            <w:tcBorders>
              <w:top w:val="single" w:sz="12" w:space="0" w:color="auto"/>
              <w:left w:val="single" w:sz="12" w:space="0" w:color="auto"/>
              <w:bottom w:val="nil"/>
              <w:right w:val="single" w:sz="12" w:space="0" w:color="auto"/>
            </w:tcBorders>
            <w:shd w:val="clear" w:color="auto" w:fill="auto"/>
            <w:vAlign w:val="center"/>
            <w:hideMark/>
          </w:tcPr>
          <w:p w14:paraId="22C1DF90" w14:textId="77777777" w:rsidR="004225AE" w:rsidRPr="001650DF" w:rsidRDefault="004225AE" w:rsidP="001650DF">
            <w:pPr>
              <w:spacing w:line="240" w:lineRule="auto"/>
              <w:jc w:val="center"/>
              <w:rPr>
                <w:b/>
                <w:bCs/>
              </w:rPr>
            </w:pPr>
            <w:r w:rsidRPr="001650DF">
              <w:rPr>
                <w:b/>
                <w:bCs/>
              </w:rPr>
              <w:t>Current Fees</w:t>
            </w:r>
          </w:p>
        </w:tc>
        <w:tc>
          <w:tcPr>
            <w:tcW w:w="1276" w:type="dxa"/>
            <w:tcBorders>
              <w:top w:val="single" w:sz="12" w:space="0" w:color="auto"/>
              <w:left w:val="single" w:sz="12" w:space="0" w:color="auto"/>
              <w:bottom w:val="nil"/>
              <w:right w:val="single" w:sz="12" w:space="0" w:color="auto"/>
            </w:tcBorders>
            <w:shd w:val="clear" w:color="auto" w:fill="auto"/>
            <w:vAlign w:val="center"/>
            <w:hideMark/>
          </w:tcPr>
          <w:p w14:paraId="02AA537C" w14:textId="4227757E" w:rsidR="004225AE" w:rsidRPr="001650DF" w:rsidRDefault="00304276">
            <w:pPr>
              <w:spacing w:line="240" w:lineRule="auto"/>
              <w:jc w:val="center"/>
              <w:rPr>
                <w:b/>
                <w:bCs/>
              </w:rPr>
            </w:pPr>
            <w:r>
              <w:rPr>
                <w:b/>
                <w:bCs/>
              </w:rPr>
              <w:t>Final Rule</w:t>
            </w:r>
            <w:r w:rsidR="004225AE" w:rsidRPr="001650DF">
              <w:rPr>
                <w:b/>
                <w:bCs/>
              </w:rPr>
              <w:t xml:space="preserve"> Fees</w:t>
            </w:r>
          </w:p>
        </w:tc>
        <w:tc>
          <w:tcPr>
            <w:tcW w:w="1277" w:type="dxa"/>
            <w:tcBorders>
              <w:top w:val="single" w:sz="12" w:space="0" w:color="auto"/>
              <w:left w:val="single" w:sz="12" w:space="0" w:color="auto"/>
              <w:bottom w:val="nil"/>
              <w:right w:val="single" w:sz="12" w:space="0" w:color="auto"/>
            </w:tcBorders>
            <w:shd w:val="clear" w:color="auto" w:fill="auto"/>
            <w:vAlign w:val="center"/>
            <w:hideMark/>
          </w:tcPr>
          <w:p w14:paraId="5B516A0D" w14:textId="77777777" w:rsidR="004225AE" w:rsidRPr="001650DF" w:rsidRDefault="004225AE">
            <w:pPr>
              <w:spacing w:line="240" w:lineRule="auto"/>
              <w:jc w:val="center"/>
              <w:rPr>
                <w:b/>
                <w:bCs/>
              </w:rPr>
            </w:pPr>
            <w:r w:rsidRPr="001650DF">
              <w:rPr>
                <w:b/>
                <w:bCs/>
              </w:rPr>
              <w:t>Dollar Change</w:t>
            </w:r>
          </w:p>
        </w:tc>
        <w:tc>
          <w:tcPr>
            <w:tcW w:w="1276" w:type="dxa"/>
            <w:tcBorders>
              <w:top w:val="single" w:sz="12" w:space="0" w:color="auto"/>
              <w:left w:val="single" w:sz="12" w:space="0" w:color="auto"/>
              <w:bottom w:val="nil"/>
              <w:right w:val="single" w:sz="12" w:space="0" w:color="auto"/>
            </w:tcBorders>
            <w:shd w:val="clear" w:color="auto" w:fill="auto"/>
            <w:vAlign w:val="center"/>
            <w:hideMark/>
          </w:tcPr>
          <w:p w14:paraId="5D5E62CB" w14:textId="77777777" w:rsidR="004225AE" w:rsidRPr="001650DF" w:rsidRDefault="004225AE">
            <w:pPr>
              <w:spacing w:line="240" w:lineRule="auto"/>
              <w:jc w:val="center"/>
              <w:rPr>
                <w:b/>
                <w:bCs/>
              </w:rPr>
            </w:pPr>
            <w:r w:rsidRPr="001650DF">
              <w:rPr>
                <w:b/>
                <w:bCs/>
              </w:rPr>
              <w:t>Percent Change</w:t>
            </w:r>
          </w:p>
        </w:tc>
        <w:tc>
          <w:tcPr>
            <w:tcW w:w="1277" w:type="dxa"/>
            <w:tcBorders>
              <w:top w:val="single" w:sz="12" w:space="0" w:color="auto"/>
              <w:left w:val="single" w:sz="12" w:space="0" w:color="auto"/>
              <w:bottom w:val="nil"/>
              <w:right w:val="single" w:sz="12" w:space="0" w:color="auto"/>
            </w:tcBorders>
          </w:tcPr>
          <w:p w14:paraId="0900F013" w14:textId="77777777" w:rsidR="004225AE" w:rsidRPr="001650DF" w:rsidRDefault="004225AE">
            <w:pPr>
              <w:spacing w:line="240" w:lineRule="auto"/>
              <w:jc w:val="center"/>
              <w:rPr>
                <w:b/>
                <w:bCs/>
              </w:rPr>
            </w:pPr>
            <w:r w:rsidRPr="001650DF">
              <w:rPr>
                <w:b/>
                <w:bCs/>
              </w:rPr>
              <w:t>FY 2015 Unit Cost</w:t>
            </w:r>
          </w:p>
        </w:tc>
      </w:tr>
      <w:tr w:rsidR="004225AE" w:rsidRPr="001650DF" w14:paraId="29396D49" w14:textId="77777777" w:rsidTr="0098032E">
        <w:trPr>
          <w:trHeight w:val="288"/>
        </w:trPr>
        <w:tc>
          <w:tcPr>
            <w:tcW w:w="2820" w:type="dxa"/>
            <w:vMerge/>
            <w:tcBorders>
              <w:top w:val="single" w:sz="8" w:space="0" w:color="auto"/>
              <w:left w:val="single" w:sz="12" w:space="0" w:color="auto"/>
              <w:bottom w:val="single" w:sz="8" w:space="0" w:color="000000"/>
              <w:right w:val="single" w:sz="12" w:space="0" w:color="auto"/>
            </w:tcBorders>
            <w:vAlign w:val="center"/>
            <w:hideMark/>
          </w:tcPr>
          <w:p w14:paraId="1002D799" w14:textId="77777777" w:rsidR="004225AE" w:rsidRPr="001650DF" w:rsidRDefault="004225AE">
            <w:pPr>
              <w:spacing w:line="240" w:lineRule="auto"/>
              <w:rPr>
                <w:b/>
                <w:bCs/>
              </w:rPr>
            </w:pPr>
          </w:p>
        </w:tc>
        <w:tc>
          <w:tcPr>
            <w:tcW w:w="1276" w:type="dxa"/>
            <w:tcBorders>
              <w:top w:val="nil"/>
              <w:left w:val="single" w:sz="12" w:space="0" w:color="auto"/>
              <w:bottom w:val="nil"/>
              <w:right w:val="single" w:sz="12" w:space="0" w:color="auto"/>
            </w:tcBorders>
            <w:shd w:val="clear" w:color="auto" w:fill="auto"/>
            <w:vAlign w:val="center"/>
            <w:hideMark/>
          </w:tcPr>
          <w:p w14:paraId="5815B623" w14:textId="77777777" w:rsidR="004225AE" w:rsidRPr="001650DF" w:rsidRDefault="004225AE">
            <w:pPr>
              <w:spacing w:line="240" w:lineRule="auto"/>
              <w:jc w:val="center"/>
              <w:rPr>
                <w:b/>
                <w:bCs/>
              </w:rPr>
            </w:pPr>
            <w:r w:rsidRPr="001650DF">
              <w:rPr>
                <w:b/>
                <w:bCs/>
              </w:rPr>
              <w:t> </w:t>
            </w:r>
          </w:p>
        </w:tc>
        <w:tc>
          <w:tcPr>
            <w:tcW w:w="1276" w:type="dxa"/>
            <w:tcBorders>
              <w:top w:val="nil"/>
              <w:left w:val="single" w:sz="12" w:space="0" w:color="auto"/>
              <w:bottom w:val="nil"/>
              <w:right w:val="single" w:sz="12" w:space="0" w:color="auto"/>
            </w:tcBorders>
            <w:shd w:val="clear" w:color="auto" w:fill="auto"/>
            <w:vAlign w:val="center"/>
            <w:hideMark/>
          </w:tcPr>
          <w:p w14:paraId="53F94756" w14:textId="77777777" w:rsidR="004225AE" w:rsidRPr="001650DF" w:rsidRDefault="004225AE">
            <w:pPr>
              <w:spacing w:line="240" w:lineRule="auto"/>
              <w:jc w:val="center"/>
              <w:rPr>
                <w:b/>
                <w:bCs/>
              </w:rPr>
            </w:pPr>
            <w:r w:rsidRPr="001650DF">
              <w:rPr>
                <w:b/>
                <w:bCs/>
              </w:rPr>
              <w:t> </w:t>
            </w:r>
          </w:p>
        </w:tc>
        <w:tc>
          <w:tcPr>
            <w:tcW w:w="1277" w:type="dxa"/>
            <w:tcBorders>
              <w:top w:val="nil"/>
              <w:left w:val="single" w:sz="12" w:space="0" w:color="auto"/>
              <w:bottom w:val="nil"/>
              <w:right w:val="single" w:sz="12" w:space="0" w:color="auto"/>
            </w:tcBorders>
            <w:shd w:val="clear" w:color="auto" w:fill="auto"/>
            <w:vAlign w:val="center"/>
            <w:hideMark/>
          </w:tcPr>
          <w:p w14:paraId="1D329A4B" w14:textId="77777777" w:rsidR="004225AE" w:rsidRPr="001650DF" w:rsidRDefault="004225AE">
            <w:pPr>
              <w:spacing w:line="240" w:lineRule="auto"/>
              <w:jc w:val="center"/>
              <w:rPr>
                <w:b/>
                <w:bCs/>
              </w:rPr>
            </w:pPr>
            <w:r w:rsidRPr="001650DF">
              <w:rPr>
                <w:b/>
                <w:bCs/>
              </w:rPr>
              <w:t> </w:t>
            </w:r>
          </w:p>
        </w:tc>
        <w:tc>
          <w:tcPr>
            <w:tcW w:w="1276" w:type="dxa"/>
            <w:tcBorders>
              <w:top w:val="nil"/>
              <w:left w:val="single" w:sz="12" w:space="0" w:color="auto"/>
              <w:bottom w:val="nil"/>
              <w:right w:val="single" w:sz="12" w:space="0" w:color="auto"/>
            </w:tcBorders>
            <w:shd w:val="clear" w:color="auto" w:fill="auto"/>
            <w:vAlign w:val="center"/>
            <w:hideMark/>
          </w:tcPr>
          <w:p w14:paraId="3955DFE0" w14:textId="77777777" w:rsidR="004225AE" w:rsidRPr="001650DF" w:rsidRDefault="004225AE">
            <w:pPr>
              <w:spacing w:line="240" w:lineRule="auto"/>
              <w:jc w:val="center"/>
              <w:rPr>
                <w:b/>
                <w:bCs/>
              </w:rPr>
            </w:pPr>
            <w:r w:rsidRPr="001650DF">
              <w:rPr>
                <w:b/>
                <w:bCs/>
              </w:rPr>
              <w:t> </w:t>
            </w:r>
          </w:p>
        </w:tc>
        <w:tc>
          <w:tcPr>
            <w:tcW w:w="1277" w:type="dxa"/>
            <w:tcBorders>
              <w:top w:val="nil"/>
              <w:left w:val="single" w:sz="12" w:space="0" w:color="auto"/>
              <w:bottom w:val="nil"/>
              <w:right w:val="single" w:sz="12" w:space="0" w:color="auto"/>
            </w:tcBorders>
          </w:tcPr>
          <w:p w14:paraId="2E7A69CB" w14:textId="77777777" w:rsidR="004225AE" w:rsidRPr="001650DF" w:rsidRDefault="004225AE">
            <w:pPr>
              <w:spacing w:line="240" w:lineRule="auto"/>
              <w:jc w:val="center"/>
              <w:rPr>
                <w:b/>
                <w:bCs/>
              </w:rPr>
            </w:pPr>
          </w:p>
        </w:tc>
      </w:tr>
      <w:tr w:rsidR="004225AE" w:rsidRPr="001650DF" w14:paraId="52C446AF" w14:textId="77777777" w:rsidTr="0098032E">
        <w:trPr>
          <w:trHeight w:val="288"/>
        </w:trPr>
        <w:tc>
          <w:tcPr>
            <w:tcW w:w="2820" w:type="dxa"/>
            <w:vMerge/>
            <w:tcBorders>
              <w:top w:val="single" w:sz="8" w:space="0" w:color="auto"/>
              <w:left w:val="single" w:sz="12" w:space="0" w:color="auto"/>
              <w:bottom w:val="single" w:sz="8" w:space="0" w:color="000000"/>
              <w:right w:val="single" w:sz="12" w:space="0" w:color="auto"/>
            </w:tcBorders>
            <w:vAlign w:val="center"/>
            <w:hideMark/>
          </w:tcPr>
          <w:p w14:paraId="1B224983" w14:textId="77777777" w:rsidR="004225AE" w:rsidRPr="001650DF" w:rsidRDefault="004225AE">
            <w:pPr>
              <w:spacing w:line="240" w:lineRule="auto"/>
              <w:rPr>
                <w:b/>
                <w:bCs/>
              </w:rPr>
            </w:pPr>
          </w:p>
        </w:tc>
        <w:tc>
          <w:tcPr>
            <w:tcW w:w="1276" w:type="dxa"/>
            <w:tcBorders>
              <w:top w:val="nil"/>
              <w:left w:val="single" w:sz="12" w:space="0" w:color="auto"/>
              <w:bottom w:val="nil"/>
              <w:right w:val="single" w:sz="12" w:space="0" w:color="auto"/>
            </w:tcBorders>
            <w:shd w:val="clear" w:color="auto" w:fill="auto"/>
            <w:vAlign w:val="center"/>
            <w:hideMark/>
          </w:tcPr>
          <w:p w14:paraId="0D6ADEB7" w14:textId="77777777" w:rsidR="004225AE" w:rsidRPr="001650DF" w:rsidRDefault="004225AE">
            <w:pPr>
              <w:spacing w:line="240" w:lineRule="auto"/>
              <w:jc w:val="center"/>
              <w:rPr>
                <w:b/>
                <w:bCs/>
              </w:rPr>
            </w:pPr>
            <w:r w:rsidRPr="001650DF">
              <w:rPr>
                <w:b/>
                <w:bCs/>
              </w:rPr>
              <w:t>Large</w:t>
            </w:r>
          </w:p>
        </w:tc>
        <w:tc>
          <w:tcPr>
            <w:tcW w:w="1276" w:type="dxa"/>
            <w:tcBorders>
              <w:top w:val="nil"/>
              <w:left w:val="single" w:sz="12" w:space="0" w:color="auto"/>
              <w:bottom w:val="nil"/>
              <w:right w:val="single" w:sz="12" w:space="0" w:color="auto"/>
            </w:tcBorders>
            <w:shd w:val="clear" w:color="auto" w:fill="auto"/>
            <w:vAlign w:val="center"/>
            <w:hideMark/>
          </w:tcPr>
          <w:p w14:paraId="57EEC7D4" w14:textId="77777777" w:rsidR="004225AE" w:rsidRPr="001650DF" w:rsidRDefault="004225AE">
            <w:pPr>
              <w:spacing w:line="240" w:lineRule="auto"/>
              <w:jc w:val="center"/>
              <w:rPr>
                <w:b/>
                <w:bCs/>
              </w:rPr>
            </w:pPr>
            <w:r w:rsidRPr="001650DF">
              <w:rPr>
                <w:b/>
                <w:bCs/>
              </w:rPr>
              <w:t>Large</w:t>
            </w:r>
          </w:p>
        </w:tc>
        <w:tc>
          <w:tcPr>
            <w:tcW w:w="1277" w:type="dxa"/>
            <w:tcBorders>
              <w:top w:val="nil"/>
              <w:left w:val="single" w:sz="12" w:space="0" w:color="auto"/>
              <w:bottom w:val="nil"/>
              <w:right w:val="single" w:sz="12" w:space="0" w:color="auto"/>
            </w:tcBorders>
            <w:shd w:val="clear" w:color="auto" w:fill="auto"/>
            <w:vAlign w:val="center"/>
            <w:hideMark/>
          </w:tcPr>
          <w:p w14:paraId="7E74F670" w14:textId="77777777" w:rsidR="004225AE" w:rsidRPr="001650DF" w:rsidRDefault="004225AE">
            <w:pPr>
              <w:spacing w:line="240" w:lineRule="auto"/>
              <w:jc w:val="center"/>
              <w:rPr>
                <w:b/>
                <w:bCs/>
              </w:rPr>
            </w:pPr>
            <w:r w:rsidRPr="001650DF">
              <w:rPr>
                <w:b/>
                <w:bCs/>
              </w:rPr>
              <w:t>Large</w:t>
            </w:r>
          </w:p>
        </w:tc>
        <w:tc>
          <w:tcPr>
            <w:tcW w:w="1276" w:type="dxa"/>
            <w:tcBorders>
              <w:top w:val="nil"/>
              <w:left w:val="single" w:sz="12" w:space="0" w:color="auto"/>
              <w:bottom w:val="nil"/>
              <w:right w:val="single" w:sz="12" w:space="0" w:color="auto"/>
            </w:tcBorders>
            <w:shd w:val="clear" w:color="auto" w:fill="auto"/>
            <w:vAlign w:val="center"/>
            <w:hideMark/>
          </w:tcPr>
          <w:p w14:paraId="681F3280" w14:textId="77777777" w:rsidR="004225AE" w:rsidRPr="001650DF" w:rsidRDefault="004225AE">
            <w:pPr>
              <w:spacing w:line="240" w:lineRule="auto"/>
              <w:jc w:val="center"/>
              <w:rPr>
                <w:b/>
                <w:bCs/>
              </w:rPr>
            </w:pPr>
            <w:r w:rsidRPr="001650DF">
              <w:rPr>
                <w:b/>
                <w:bCs/>
              </w:rPr>
              <w:t>Large</w:t>
            </w:r>
          </w:p>
        </w:tc>
        <w:tc>
          <w:tcPr>
            <w:tcW w:w="1277" w:type="dxa"/>
            <w:tcBorders>
              <w:top w:val="nil"/>
              <w:left w:val="single" w:sz="12" w:space="0" w:color="auto"/>
              <w:bottom w:val="nil"/>
              <w:right w:val="single" w:sz="12" w:space="0" w:color="auto"/>
            </w:tcBorders>
          </w:tcPr>
          <w:p w14:paraId="0FE1569C" w14:textId="77777777" w:rsidR="004225AE" w:rsidRPr="001650DF" w:rsidRDefault="004225AE">
            <w:pPr>
              <w:spacing w:line="240" w:lineRule="auto"/>
              <w:jc w:val="center"/>
              <w:rPr>
                <w:b/>
                <w:bCs/>
              </w:rPr>
            </w:pPr>
          </w:p>
        </w:tc>
      </w:tr>
      <w:tr w:rsidR="004225AE" w:rsidRPr="001650DF" w14:paraId="06064B4B" w14:textId="77777777" w:rsidTr="0098032E">
        <w:trPr>
          <w:trHeight w:val="288"/>
        </w:trPr>
        <w:tc>
          <w:tcPr>
            <w:tcW w:w="2820" w:type="dxa"/>
            <w:vMerge/>
            <w:tcBorders>
              <w:top w:val="single" w:sz="8" w:space="0" w:color="auto"/>
              <w:left w:val="single" w:sz="12" w:space="0" w:color="auto"/>
              <w:bottom w:val="single" w:sz="8" w:space="0" w:color="000000"/>
              <w:right w:val="single" w:sz="12" w:space="0" w:color="auto"/>
            </w:tcBorders>
            <w:vAlign w:val="center"/>
            <w:hideMark/>
          </w:tcPr>
          <w:p w14:paraId="4ED88143" w14:textId="77777777" w:rsidR="004225AE" w:rsidRPr="001650DF" w:rsidRDefault="004225AE">
            <w:pPr>
              <w:spacing w:line="240" w:lineRule="auto"/>
              <w:rPr>
                <w:b/>
                <w:bCs/>
              </w:rPr>
            </w:pPr>
          </w:p>
        </w:tc>
        <w:tc>
          <w:tcPr>
            <w:tcW w:w="1276" w:type="dxa"/>
            <w:tcBorders>
              <w:top w:val="nil"/>
              <w:left w:val="single" w:sz="12" w:space="0" w:color="auto"/>
              <w:bottom w:val="nil"/>
              <w:right w:val="single" w:sz="12" w:space="0" w:color="auto"/>
            </w:tcBorders>
            <w:shd w:val="clear" w:color="auto" w:fill="auto"/>
            <w:vAlign w:val="center"/>
            <w:hideMark/>
          </w:tcPr>
          <w:p w14:paraId="62E3D170" w14:textId="77777777" w:rsidR="004225AE" w:rsidRPr="001650DF" w:rsidRDefault="004225AE">
            <w:pPr>
              <w:spacing w:line="240" w:lineRule="auto"/>
              <w:jc w:val="center"/>
              <w:rPr>
                <w:b/>
                <w:bCs/>
              </w:rPr>
            </w:pPr>
            <w:r w:rsidRPr="001650DF">
              <w:rPr>
                <w:b/>
                <w:bCs/>
              </w:rPr>
              <w:t>(Small)</w:t>
            </w:r>
          </w:p>
        </w:tc>
        <w:tc>
          <w:tcPr>
            <w:tcW w:w="1276" w:type="dxa"/>
            <w:tcBorders>
              <w:top w:val="nil"/>
              <w:left w:val="single" w:sz="12" w:space="0" w:color="auto"/>
              <w:bottom w:val="nil"/>
              <w:right w:val="single" w:sz="12" w:space="0" w:color="auto"/>
            </w:tcBorders>
            <w:shd w:val="clear" w:color="auto" w:fill="auto"/>
            <w:vAlign w:val="center"/>
            <w:hideMark/>
          </w:tcPr>
          <w:p w14:paraId="58E69751" w14:textId="77777777" w:rsidR="004225AE" w:rsidRPr="001650DF" w:rsidRDefault="004225AE">
            <w:pPr>
              <w:spacing w:line="240" w:lineRule="auto"/>
              <w:jc w:val="center"/>
              <w:rPr>
                <w:b/>
                <w:bCs/>
              </w:rPr>
            </w:pPr>
            <w:r w:rsidRPr="001650DF">
              <w:rPr>
                <w:b/>
                <w:bCs/>
              </w:rPr>
              <w:t>(Small)</w:t>
            </w:r>
          </w:p>
        </w:tc>
        <w:tc>
          <w:tcPr>
            <w:tcW w:w="1277" w:type="dxa"/>
            <w:tcBorders>
              <w:top w:val="nil"/>
              <w:left w:val="single" w:sz="12" w:space="0" w:color="auto"/>
              <w:bottom w:val="nil"/>
              <w:right w:val="single" w:sz="12" w:space="0" w:color="auto"/>
            </w:tcBorders>
            <w:shd w:val="clear" w:color="auto" w:fill="auto"/>
            <w:vAlign w:val="center"/>
            <w:hideMark/>
          </w:tcPr>
          <w:p w14:paraId="2147F244" w14:textId="77777777" w:rsidR="004225AE" w:rsidRPr="001650DF" w:rsidRDefault="004225AE">
            <w:pPr>
              <w:spacing w:line="240" w:lineRule="auto"/>
              <w:jc w:val="center"/>
              <w:rPr>
                <w:b/>
                <w:bCs/>
              </w:rPr>
            </w:pPr>
            <w:r w:rsidRPr="001650DF">
              <w:rPr>
                <w:b/>
                <w:bCs/>
              </w:rPr>
              <w:t>(Small)</w:t>
            </w:r>
          </w:p>
        </w:tc>
        <w:tc>
          <w:tcPr>
            <w:tcW w:w="1276" w:type="dxa"/>
            <w:tcBorders>
              <w:top w:val="nil"/>
              <w:left w:val="single" w:sz="12" w:space="0" w:color="auto"/>
              <w:bottom w:val="nil"/>
              <w:right w:val="single" w:sz="12" w:space="0" w:color="auto"/>
            </w:tcBorders>
            <w:shd w:val="clear" w:color="auto" w:fill="auto"/>
            <w:vAlign w:val="center"/>
            <w:hideMark/>
          </w:tcPr>
          <w:p w14:paraId="6025ED7F" w14:textId="77777777" w:rsidR="004225AE" w:rsidRPr="001650DF" w:rsidRDefault="004225AE">
            <w:pPr>
              <w:spacing w:line="240" w:lineRule="auto"/>
              <w:jc w:val="center"/>
              <w:rPr>
                <w:b/>
                <w:bCs/>
              </w:rPr>
            </w:pPr>
            <w:r w:rsidRPr="001650DF">
              <w:rPr>
                <w:b/>
                <w:bCs/>
              </w:rPr>
              <w:t>(Small)</w:t>
            </w:r>
          </w:p>
        </w:tc>
        <w:tc>
          <w:tcPr>
            <w:tcW w:w="1277" w:type="dxa"/>
            <w:tcBorders>
              <w:top w:val="nil"/>
              <w:left w:val="single" w:sz="12" w:space="0" w:color="auto"/>
              <w:bottom w:val="nil"/>
              <w:right w:val="single" w:sz="12" w:space="0" w:color="auto"/>
            </w:tcBorders>
          </w:tcPr>
          <w:p w14:paraId="2A151654" w14:textId="77777777" w:rsidR="004225AE" w:rsidRPr="001650DF" w:rsidRDefault="004225AE">
            <w:pPr>
              <w:spacing w:line="240" w:lineRule="auto"/>
              <w:jc w:val="center"/>
              <w:rPr>
                <w:b/>
                <w:bCs/>
              </w:rPr>
            </w:pPr>
          </w:p>
        </w:tc>
      </w:tr>
      <w:tr w:rsidR="004225AE" w:rsidRPr="001650DF" w14:paraId="5C5D2FEF" w14:textId="77777777" w:rsidTr="0098032E">
        <w:trPr>
          <w:trHeight w:val="564"/>
        </w:trPr>
        <w:tc>
          <w:tcPr>
            <w:tcW w:w="2820" w:type="dxa"/>
            <w:vMerge/>
            <w:tcBorders>
              <w:top w:val="single" w:sz="8" w:space="0" w:color="auto"/>
              <w:left w:val="single" w:sz="12" w:space="0" w:color="auto"/>
              <w:bottom w:val="single" w:sz="12" w:space="0" w:color="auto"/>
              <w:right w:val="single" w:sz="12" w:space="0" w:color="auto"/>
            </w:tcBorders>
            <w:vAlign w:val="center"/>
            <w:hideMark/>
          </w:tcPr>
          <w:p w14:paraId="3A832741" w14:textId="77777777" w:rsidR="004225AE" w:rsidRPr="001650DF" w:rsidRDefault="004225AE">
            <w:pPr>
              <w:spacing w:line="240" w:lineRule="auto"/>
              <w:rPr>
                <w:b/>
                <w:bCs/>
              </w:rPr>
            </w:pPr>
          </w:p>
        </w:tc>
        <w:tc>
          <w:tcPr>
            <w:tcW w:w="1276" w:type="dxa"/>
            <w:tcBorders>
              <w:top w:val="nil"/>
              <w:left w:val="single" w:sz="12" w:space="0" w:color="auto"/>
              <w:bottom w:val="single" w:sz="12" w:space="0" w:color="auto"/>
              <w:right w:val="single" w:sz="12" w:space="0" w:color="auto"/>
            </w:tcBorders>
            <w:shd w:val="clear" w:color="auto" w:fill="auto"/>
            <w:vAlign w:val="center"/>
            <w:hideMark/>
          </w:tcPr>
          <w:p w14:paraId="5485CC7E" w14:textId="77777777" w:rsidR="004225AE" w:rsidRPr="001650DF" w:rsidRDefault="004225AE">
            <w:pPr>
              <w:spacing w:line="240" w:lineRule="auto"/>
              <w:jc w:val="center"/>
              <w:rPr>
                <w:b/>
                <w:bCs/>
              </w:rPr>
            </w:pPr>
            <w:r w:rsidRPr="001650DF">
              <w:rPr>
                <w:b/>
                <w:bCs/>
              </w:rPr>
              <w:t>[Micro] Entity</w:t>
            </w:r>
          </w:p>
        </w:tc>
        <w:tc>
          <w:tcPr>
            <w:tcW w:w="1276" w:type="dxa"/>
            <w:tcBorders>
              <w:top w:val="nil"/>
              <w:left w:val="single" w:sz="12" w:space="0" w:color="auto"/>
              <w:bottom w:val="single" w:sz="12" w:space="0" w:color="auto"/>
              <w:right w:val="single" w:sz="12" w:space="0" w:color="auto"/>
            </w:tcBorders>
            <w:shd w:val="clear" w:color="auto" w:fill="auto"/>
            <w:vAlign w:val="center"/>
            <w:hideMark/>
          </w:tcPr>
          <w:p w14:paraId="2C02DC7C" w14:textId="77777777" w:rsidR="004225AE" w:rsidRPr="001650DF" w:rsidRDefault="004225AE">
            <w:pPr>
              <w:spacing w:line="240" w:lineRule="auto"/>
              <w:jc w:val="center"/>
              <w:rPr>
                <w:b/>
                <w:bCs/>
              </w:rPr>
            </w:pPr>
            <w:r w:rsidRPr="001650DF">
              <w:rPr>
                <w:b/>
                <w:bCs/>
              </w:rPr>
              <w:t>[Micro] Entity</w:t>
            </w:r>
          </w:p>
        </w:tc>
        <w:tc>
          <w:tcPr>
            <w:tcW w:w="1277" w:type="dxa"/>
            <w:tcBorders>
              <w:top w:val="nil"/>
              <w:left w:val="single" w:sz="12" w:space="0" w:color="auto"/>
              <w:bottom w:val="single" w:sz="12" w:space="0" w:color="auto"/>
              <w:right w:val="single" w:sz="12" w:space="0" w:color="auto"/>
            </w:tcBorders>
            <w:shd w:val="clear" w:color="auto" w:fill="auto"/>
            <w:vAlign w:val="center"/>
            <w:hideMark/>
          </w:tcPr>
          <w:p w14:paraId="04D14B4E" w14:textId="77777777" w:rsidR="004225AE" w:rsidRPr="001650DF" w:rsidRDefault="004225AE">
            <w:pPr>
              <w:spacing w:line="240" w:lineRule="auto"/>
              <w:jc w:val="center"/>
              <w:rPr>
                <w:b/>
                <w:bCs/>
              </w:rPr>
            </w:pPr>
            <w:r w:rsidRPr="001650DF">
              <w:rPr>
                <w:b/>
                <w:bCs/>
              </w:rPr>
              <w:t>[Micro] Entity</w:t>
            </w:r>
          </w:p>
        </w:tc>
        <w:tc>
          <w:tcPr>
            <w:tcW w:w="1276" w:type="dxa"/>
            <w:tcBorders>
              <w:top w:val="nil"/>
              <w:left w:val="single" w:sz="12" w:space="0" w:color="auto"/>
              <w:bottom w:val="single" w:sz="12" w:space="0" w:color="auto"/>
              <w:right w:val="single" w:sz="12" w:space="0" w:color="auto"/>
            </w:tcBorders>
            <w:shd w:val="clear" w:color="auto" w:fill="auto"/>
            <w:vAlign w:val="center"/>
            <w:hideMark/>
          </w:tcPr>
          <w:p w14:paraId="6C42A309" w14:textId="77777777" w:rsidR="004225AE" w:rsidRPr="001650DF" w:rsidRDefault="004225AE">
            <w:pPr>
              <w:spacing w:line="240" w:lineRule="auto"/>
              <w:jc w:val="center"/>
              <w:rPr>
                <w:b/>
                <w:bCs/>
              </w:rPr>
            </w:pPr>
            <w:r w:rsidRPr="001650DF">
              <w:rPr>
                <w:b/>
                <w:bCs/>
              </w:rPr>
              <w:t>[Micro] Entity</w:t>
            </w:r>
          </w:p>
        </w:tc>
        <w:tc>
          <w:tcPr>
            <w:tcW w:w="1277" w:type="dxa"/>
            <w:tcBorders>
              <w:top w:val="nil"/>
              <w:left w:val="single" w:sz="12" w:space="0" w:color="auto"/>
              <w:bottom w:val="single" w:sz="12" w:space="0" w:color="auto"/>
              <w:right w:val="single" w:sz="12" w:space="0" w:color="auto"/>
            </w:tcBorders>
          </w:tcPr>
          <w:p w14:paraId="537576D8" w14:textId="77777777" w:rsidR="004225AE" w:rsidRPr="001650DF" w:rsidRDefault="004225AE">
            <w:pPr>
              <w:spacing w:line="240" w:lineRule="auto"/>
              <w:jc w:val="center"/>
              <w:rPr>
                <w:b/>
                <w:bCs/>
              </w:rPr>
            </w:pPr>
          </w:p>
        </w:tc>
      </w:tr>
      <w:tr w:rsidR="004225AE" w:rsidRPr="001650DF" w14:paraId="43873DF5" w14:textId="77777777" w:rsidTr="0098032E">
        <w:trPr>
          <w:trHeight w:val="655"/>
        </w:trPr>
        <w:tc>
          <w:tcPr>
            <w:tcW w:w="2820"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7E04BA23" w14:textId="77777777" w:rsidR="004225AE" w:rsidRPr="001650DF" w:rsidRDefault="004225AE" w:rsidP="001B2C22">
            <w:pPr>
              <w:spacing w:line="240" w:lineRule="auto"/>
            </w:pPr>
            <w:r w:rsidRPr="001650DF">
              <w:t>Certificate of Correction</w:t>
            </w:r>
          </w:p>
        </w:tc>
        <w:tc>
          <w:tcPr>
            <w:tcW w:w="1276"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1665DA83" w14:textId="77777777" w:rsidR="004225AE" w:rsidRPr="001650DF" w:rsidRDefault="004225AE" w:rsidP="001650DF">
            <w:pPr>
              <w:spacing w:line="240" w:lineRule="auto"/>
              <w:jc w:val="center"/>
            </w:pPr>
            <w:r w:rsidRPr="001650DF">
              <w:t xml:space="preserve">$100 </w:t>
            </w:r>
          </w:p>
        </w:tc>
        <w:tc>
          <w:tcPr>
            <w:tcW w:w="1276"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5C7C8890" w14:textId="77777777" w:rsidR="004225AE" w:rsidRPr="001650DF" w:rsidRDefault="004225AE">
            <w:pPr>
              <w:spacing w:line="240" w:lineRule="auto"/>
              <w:jc w:val="center"/>
            </w:pPr>
            <w:r w:rsidRPr="001650DF">
              <w:t xml:space="preserve">$150 </w:t>
            </w:r>
          </w:p>
        </w:tc>
        <w:tc>
          <w:tcPr>
            <w:tcW w:w="127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308FE643" w14:textId="77777777" w:rsidR="004225AE" w:rsidRPr="001650DF" w:rsidRDefault="004225AE">
            <w:pPr>
              <w:spacing w:line="240" w:lineRule="auto"/>
              <w:jc w:val="center"/>
            </w:pPr>
            <w:r w:rsidRPr="001650DF">
              <w:t>+$50</w:t>
            </w:r>
          </w:p>
        </w:tc>
        <w:tc>
          <w:tcPr>
            <w:tcW w:w="1276"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1B816C0A" w14:textId="77777777" w:rsidR="004225AE" w:rsidRPr="001650DF" w:rsidRDefault="004225AE">
            <w:pPr>
              <w:spacing w:line="240" w:lineRule="auto"/>
              <w:jc w:val="center"/>
            </w:pPr>
            <w:r w:rsidRPr="001650DF">
              <w:t>+50%</w:t>
            </w:r>
          </w:p>
        </w:tc>
        <w:tc>
          <w:tcPr>
            <w:tcW w:w="1277" w:type="dxa"/>
            <w:tcBorders>
              <w:top w:val="single" w:sz="12" w:space="0" w:color="auto"/>
              <w:left w:val="single" w:sz="12" w:space="0" w:color="auto"/>
              <w:bottom w:val="single" w:sz="12" w:space="0" w:color="auto"/>
              <w:right w:val="single" w:sz="12" w:space="0" w:color="auto"/>
            </w:tcBorders>
            <w:vAlign w:val="center"/>
          </w:tcPr>
          <w:p w14:paraId="4F1A6AFD" w14:textId="77777777" w:rsidR="004225AE" w:rsidRPr="001650DF" w:rsidRDefault="004225AE">
            <w:pPr>
              <w:spacing w:line="240" w:lineRule="auto"/>
              <w:jc w:val="center"/>
            </w:pPr>
            <w:r w:rsidRPr="001650DF">
              <w:t>$93</w:t>
            </w:r>
          </w:p>
        </w:tc>
      </w:tr>
    </w:tbl>
    <w:p w14:paraId="02745561" w14:textId="77777777" w:rsidR="00DA362C" w:rsidRPr="001650DF" w:rsidRDefault="00DA362C" w:rsidP="002D2E8A">
      <w:pPr>
        <w:rPr>
          <w:b/>
          <w:highlight w:val="yellow"/>
        </w:rPr>
      </w:pPr>
    </w:p>
    <w:p w14:paraId="40EB9C40" w14:textId="2FD96B36" w:rsidR="002375D3" w:rsidRDefault="007B5BD8" w:rsidP="001650DF">
      <w:r w:rsidRPr="001650DF">
        <w:t>The Office</w:t>
      </w:r>
      <w:r w:rsidR="002C069A">
        <w:t xml:space="preserve"> is </w:t>
      </w:r>
      <w:r w:rsidRPr="001650DF">
        <w:t>increas</w:t>
      </w:r>
      <w:r w:rsidR="002C069A">
        <w:t>ing</w:t>
      </w:r>
      <w:r w:rsidRPr="001650DF">
        <w:t xml:space="preserve"> t</w:t>
      </w:r>
      <w:r w:rsidR="00DA362C" w:rsidRPr="001650DF">
        <w:t>he fee for a certificate of correction by $50 to $150.  Th</w:t>
      </w:r>
      <w:r w:rsidR="002C069A">
        <w:t xml:space="preserve">is adjustment will </w:t>
      </w:r>
      <w:r w:rsidR="00DA362C" w:rsidRPr="001650DF">
        <w:t xml:space="preserve">encourage </w:t>
      </w:r>
      <w:r w:rsidR="006A3363" w:rsidRPr="001650DF">
        <w:t>applicants to submit accurate information initia</w:t>
      </w:r>
      <w:r w:rsidR="002375D3" w:rsidRPr="001650DF">
        <w:t>lly</w:t>
      </w:r>
      <w:r w:rsidR="00DA362C" w:rsidRPr="001650DF">
        <w:t xml:space="preserve">, while at the same time not increasing the rate </w:t>
      </w:r>
      <w:r w:rsidR="004225AE" w:rsidRPr="001650DF">
        <w:t>too much above unit cost recovery</w:t>
      </w:r>
      <w:r w:rsidR="007D0148">
        <w:t>, which could</w:t>
      </w:r>
      <w:r w:rsidR="004225AE" w:rsidRPr="001650DF">
        <w:t xml:space="preserve"> </w:t>
      </w:r>
      <w:r w:rsidR="00DA362C" w:rsidRPr="001650DF">
        <w:t xml:space="preserve">discourage </w:t>
      </w:r>
      <w:r w:rsidR="009041E5" w:rsidRPr="001650DF">
        <w:t>disclosure of needed corrections</w:t>
      </w:r>
      <w:r w:rsidR="00DA362C" w:rsidRPr="001650DF">
        <w:t xml:space="preserve"> when an error has been identified.</w:t>
      </w:r>
      <w:r w:rsidR="00D8760C" w:rsidRPr="001650DF">
        <w:t xml:space="preserve">  Whenever a mistake of a clerical or typographical nature, or of minor character, which was not the fault of the </w:t>
      </w:r>
      <w:r w:rsidR="009041E5" w:rsidRPr="001650DF">
        <w:t>USPTO</w:t>
      </w:r>
      <w:r w:rsidR="00D8760C" w:rsidRPr="001650DF">
        <w:t>, appears in a patent and a showing has been made that such mistake occurred in good faith, the Director may, upon payment of this fee, issue a certificate of correction, if the correction does not involve such changes in the patent as would constitute new matter or would require reexamination.</w:t>
      </w:r>
    </w:p>
    <w:p w14:paraId="7DF2BF8E" w14:textId="77777777" w:rsidR="001650DF" w:rsidRPr="001650DF" w:rsidRDefault="001650DF" w:rsidP="001650DF"/>
    <w:p w14:paraId="49675D91" w14:textId="77777777" w:rsidR="00901BE8" w:rsidRDefault="00901BE8">
      <w:pPr>
        <w:autoSpaceDE/>
        <w:autoSpaceDN/>
        <w:adjustRightInd/>
        <w:spacing w:line="240" w:lineRule="auto"/>
      </w:pPr>
      <w:r>
        <w:br w:type="page"/>
      </w:r>
    </w:p>
    <w:p w14:paraId="641CD873" w14:textId="1EC36787" w:rsidR="009B7198" w:rsidRPr="001B2C22" w:rsidRDefault="000E5CBB" w:rsidP="006F5902">
      <w:pPr>
        <w:keepNext/>
        <w:ind w:left="1080" w:hanging="360"/>
        <w:rPr>
          <w:u w:val="single"/>
        </w:rPr>
      </w:pPr>
      <w:r w:rsidRPr="001B2C22">
        <w:t>f)</w:t>
      </w:r>
      <w:r w:rsidRPr="001B2C22">
        <w:tab/>
      </w:r>
      <w:r w:rsidR="009B7198" w:rsidRPr="001B2C22">
        <w:rPr>
          <w:u w:val="single"/>
        </w:rPr>
        <w:t xml:space="preserve">Request for Ex Parte Reexamination </w:t>
      </w:r>
      <w:r w:rsidR="00CB1CF6" w:rsidRPr="001B2C22">
        <w:rPr>
          <w:u w:val="single"/>
        </w:rPr>
        <w:t>Fees</w:t>
      </w:r>
    </w:p>
    <w:p w14:paraId="1925EC74" w14:textId="7E7BF107" w:rsidR="009B7198" w:rsidRDefault="009B7198" w:rsidP="001B2C22">
      <w:pPr>
        <w:pStyle w:val="TableTitles"/>
      </w:pPr>
      <w:r w:rsidRPr="002D2E8A">
        <w:t xml:space="preserve">Table </w:t>
      </w:r>
      <w:r w:rsidR="00EC6922" w:rsidRPr="002D2E8A">
        <w:t>9</w:t>
      </w:r>
      <w:r w:rsidRPr="002D2E8A">
        <w:t xml:space="preserve">: </w:t>
      </w:r>
      <w:r w:rsidR="00546764">
        <w:t xml:space="preserve"> </w:t>
      </w:r>
      <w:r w:rsidRPr="002D2E8A">
        <w:t xml:space="preserve">Request for </w:t>
      </w:r>
      <w:r w:rsidRPr="0027410F">
        <w:t>Ex Parte</w:t>
      </w:r>
      <w:r w:rsidRPr="002D2E8A">
        <w:t xml:space="preserve"> Reexamination Fees</w:t>
      </w:r>
      <w:r w:rsidR="00E41108">
        <w:t xml:space="preserve"> </w:t>
      </w:r>
      <w:r w:rsidR="00B766B0">
        <w:t>–</w:t>
      </w:r>
      <w:r w:rsidR="00E41108">
        <w:t xml:space="preserve"> </w:t>
      </w:r>
      <w:r w:rsidRPr="002D2E8A">
        <w:t>Fee Changes</w:t>
      </w:r>
      <w:r w:rsidR="009B38DD" w:rsidRPr="002D2E8A">
        <w:t xml:space="preserve"> and Unit Costs</w:t>
      </w:r>
    </w:p>
    <w:p w14:paraId="2F234818" w14:textId="77777777" w:rsidR="001650DF" w:rsidRPr="002D2E8A" w:rsidRDefault="001650DF" w:rsidP="001B2C22">
      <w:pPr>
        <w:pStyle w:val="TableTitles"/>
      </w:pPr>
    </w:p>
    <w:tbl>
      <w:tblPr>
        <w:tblW w:w="9202" w:type="dxa"/>
        <w:tblInd w:w="93" w:type="dxa"/>
        <w:tblLook w:val="04A0" w:firstRow="1" w:lastRow="0" w:firstColumn="1" w:lastColumn="0" w:noHBand="0" w:noVBand="1"/>
      </w:tblPr>
      <w:tblGrid>
        <w:gridCol w:w="2838"/>
        <w:gridCol w:w="1272"/>
        <w:gridCol w:w="1273"/>
        <w:gridCol w:w="1273"/>
        <w:gridCol w:w="1273"/>
        <w:gridCol w:w="1273"/>
      </w:tblGrid>
      <w:tr w:rsidR="004225AE" w:rsidRPr="001650DF" w14:paraId="5132FC50" w14:textId="77777777" w:rsidTr="00901BE8">
        <w:trPr>
          <w:trHeight w:val="552"/>
        </w:trPr>
        <w:tc>
          <w:tcPr>
            <w:tcW w:w="2838"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1DADA46" w14:textId="77777777" w:rsidR="004225AE" w:rsidRPr="002D2E8A" w:rsidRDefault="004225AE" w:rsidP="001650DF">
            <w:pPr>
              <w:spacing w:line="240" w:lineRule="auto"/>
              <w:jc w:val="center"/>
              <w:rPr>
                <w:b/>
                <w:bCs/>
              </w:rPr>
            </w:pPr>
            <w:r w:rsidRPr="002D2E8A">
              <w:rPr>
                <w:b/>
                <w:bCs/>
              </w:rPr>
              <w:t>Fee Description</w:t>
            </w:r>
          </w:p>
        </w:tc>
        <w:tc>
          <w:tcPr>
            <w:tcW w:w="1272" w:type="dxa"/>
            <w:tcBorders>
              <w:top w:val="single" w:sz="12" w:space="0" w:color="auto"/>
              <w:left w:val="single" w:sz="12" w:space="0" w:color="auto"/>
              <w:bottom w:val="nil"/>
              <w:right w:val="single" w:sz="12" w:space="0" w:color="auto"/>
            </w:tcBorders>
            <w:shd w:val="clear" w:color="auto" w:fill="auto"/>
            <w:vAlign w:val="center"/>
            <w:hideMark/>
          </w:tcPr>
          <w:p w14:paraId="63F47676" w14:textId="77777777" w:rsidR="004225AE" w:rsidRPr="001650DF" w:rsidRDefault="004225AE">
            <w:pPr>
              <w:spacing w:line="240" w:lineRule="auto"/>
              <w:jc w:val="center"/>
              <w:rPr>
                <w:b/>
                <w:bCs/>
              </w:rPr>
            </w:pPr>
            <w:r w:rsidRPr="001650DF">
              <w:rPr>
                <w:b/>
                <w:bCs/>
              </w:rPr>
              <w:t>Current Fees</w:t>
            </w:r>
          </w:p>
        </w:tc>
        <w:tc>
          <w:tcPr>
            <w:tcW w:w="1273" w:type="dxa"/>
            <w:tcBorders>
              <w:top w:val="single" w:sz="12" w:space="0" w:color="auto"/>
              <w:left w:val="single" w:sz="12" w:space="0" w:color="auto"/>
              <w:bottom w:val="nil"/>
              <w:right w:val="single" w:sz="12" w:space="0" w:color="auto"/>
            </w:tcBorders>
            <w:shd w:val="clear" w:color="auto" w:fill="auto"/>
            <w:vAlign w:val="center"/>
            <w:hideMark/>
          </w:tcPr>
          <w:p w14:paraId="34716E33" w14:textId="261CB9DE" w:rsidR="004225AE" w:rsidRPr="001650DF" w:rsidRDefault="00304276">
            <w:pPr>
              <w:spacing w:line="240" w:lineRule="auto"/>
              <w:jc w:val="center"/>
              <w:rPr>
                <w:b/>
                <w:bCs/>
              </w:rPr>
            </w:pPr>
            <w:r>
              <w:rPr>
                <w:b/>
                <w:bCs/>
              </w:rPr>
              <w:t>Final Rule</w:t>
            </w:r>
            <w:r w:rsidR="004225AE" w:rsidRPr="001650DF">
              <w:rPr>
                <w:b/>
                <w:bCs/>
              </w:rPr>
              <w:t xml:space="preserve"> Fees</w:t>
            </w:r>
          </w:p>
        </w:tc>
        <w:tc>
          <w:tcPr>
            <w:tcW w:w="1273" w:type="dxa"/>
            <w:tcBorders>
              <w:top w:val="single" w:sz="12" w:space="0" w:color="auto"/>
              <w:left w:val="single" w:sz="12" w:space="0" w:color="auto"/>
              <w:bottom w:val="nil"/>
              <w:right w:val="single" w:sz="12" w:space="0" w:color="auto"/>
            </w:tcBorders>
            <w:shd w:val="clear" w:color="auto" w:fill="auto"/>
            <w:vAlign w:val="center"/>
            <w:hideMark/>
          </w:tcPr>
          <w:p w14:paraId="7E9D727D" w14:textId="77777777" w:rsidR="004225AE" w:rsidRPr="001650DF" w:rsidRDefault="004225AE">
            <w:pPr>
              <w:spacing w:line="240" w:lineRule="auto"/>
              <w:jc w:val="center"/>
              <w:rPr>
                <w:b/>
                <w:bCs/>
              </w:rPr>
            </w:pPr>
            <w:r w:rsidRPr="001650DF">
              <w:rPr>
                <w:b/>
                <w:bCs/>
              </w:rPr>
              <w:t>Dollar Change</w:t>
            </w:r>
          </w:p>
        </w:tc>
        <w:tc>
          <w:tcPr>
            <w:tcW w:w="1273" w:type="dxa"/>
            <w:tcBorders>
              <w:top w:val="single" w:sz="12" w:space="0" w:color="auto"/>
              <w:left w:val="single" w:sz="12" w:space="0" w:color="auto"/>
              <w:bottom w:val="nil"/>
              <w:right w:val="single" w:sz="12" w:space="0" w:color="auto"/>
            </w:tcBorders>
            <w:shd w:val="clear" w:color="auto" w:fill="auto"/>
            <w:vAlign w:val="center"/>
            <w:hideMark/>
          </w:tcPr>
          <w:p w14:paraId="793E2F0D" w14:textId="77777777" w:rsidR="004225AE" w:rsidRPr="001650DF" w:rsidRDefault="004225AE">
            <w:pPr>
              <w:spacing w:line="240" w:lineRule="auto"/>
              <w:jc w:val="center"/>
              <w:rPr>
                <w:b/>
                <w:bCs/>
              </w:rPr>
            </w:pPr>
            <w:r w:rsidRPr="001650DF">
              <w:rPr>
                <w:b/>
                <w:bCs/>
              </w:rPr>
              <w:t>Percent Change</w:t>
            </w:r>
          </w:p>
        </w:tc>
        <w:tc>
          <w:tcPr>
            <w:tcW w:w="1273" w:type="dxa"/>
            <w:tcBorders>
              <w:top w:val="single" w:sz="12" w:space="0" w:color="auto"/>
              <w:left w:val="single" w:sz="12" w:space="0" w:color="auto"/>
              <w:bottom w:val="nil"/>
              <w:right w:val="single" w:sz="12" w:space="0" w:color="auto"/>
            </w:tcBorders>
          </w:tcPr>
          <w:p w14:paraId="619FF97C" w14:textId="77777777" w:rsidR="004225AE" w:rsidRPr="001650DF" w:rsidRDefault="004225AE">
            <w:pPr>
              <w:spacing w:line="240" w:lineRule="auto"/>
              <w:jc w:val="center"/>
              <w:rPr>
                <w:b/>
                <w:bCs/>
              </w:rPr>
            </w:pPr>
            <w:r w:rsidRPr="001650DF">
              <w:rPr>
                <w:b/>
                <w:bCs/>
              </w:rPr>
              <w:t>FY 2015 Unit Cost</w:t>
            </w:r>
          </w:p>
        </w:tc>
      </w:tr>
      <w:tr w:rsidR="004225AE" w:rsidRPr="001650DF" w14:paraId="19E620F6" w14:textId="77777777" w:rsidTr="00901BE8">
        <w:trPr>
          <w:trHeight w:val="288"/>
        </w:trPr>
        <w:tc>
          <w:tcPr>
            <w:tcW w:w="2838" w:type="dxa"/>
            <w:vMerge/>
            <w:tcBorders>
              <w:top w:val="single" w:sz="8" w:space="0" w:color="auto"/>
              <w:left w:val="single" w:sz="12" w:space="0" w:color="auto"/>
              <w:bottom w:val="single" w:sz="8" w:space="0" w:color="000000"/>
              <w:right w:val="single" w:sz="12" w:space="0" w:color="auto"/>
            </w:tcBorders>
            <w:vAlign w:val="center"/>
            <w:hideMark/>
          </w:tcPr>
          <w:p w14:paraId="2C0662FA" w14:textId="77777777" w:rsidR="004225AE" w:rsidRPr="001650DF" w:rsidRDefault="004225AE">
            <w:pPr>
              <w:spacing w:line="240" w:lineRule="auto"/>
              <w:rPr>
                <w:b/>
                <w:bCs/>
              </w:rPr>
            </w:pPr>
          </w:p>
        </w:tc>
        <w:tc>
          <w:tcPr>
            <w:tcW w:w="1272" w:type="dxa"/>
            <w:tcBorders>
              <w:top w:val="nil"/>
              <w:left w:val="single" w:sz="12" w:space="0" w:color="auto"/>
              <w:bottom w:val="nil"/>
              <w:right w:val="single" w:sz="12" w:space="0" w:color="auto"/>
            </w:tcBorders>
            <w:shd w:val="clear" w:color="auto" w:fill="auto"/>
            <w:vAlign w:val="center"/>
            <w:hideMark/>
          </w:tcPr>
          <w:p w14:paraId="0C0FE977" w14:textId="77777777" w:rsidR="004225AE" w:rsidRPr="001650DF" w:rsidRDefault="004225AE">
            <w:pPr>
              <w:spacing w:line="240" w:lineRule="auto"/>
              <w:jc w:val="center"/>
              <w:rPr>
                <w:b/>
                <w:bCs/>
              </w:rPr>
            </w:pPr>
            <w:r w:rsidRPr="001650DF">
              <w:rPr>
                <w:b/>
                <w:bCs/>
              </w:rPr>
              <w:t> </w:t>
            </w:r>
          </w:p>
        </w:tc>
        <w:tc>
          <w:tcPr>
            <w:tcW w:w="1273" w:type="dxa"/>
            <w:tcBorders>
              <w:top w:val="nil"/>
              <w:left w:val="single" w:sz="12" w:space="0" w:color="auto"/>
              <w:bottom w:val="nil"/>
              <w:right w:val="single" w:sz="12" w:space="0" w:color="auto"/>
            </w:tcBorders>
            <w:shd w:val="clear" w:color="auto" w:fill="auto"/>
            <w:vAlign w:val="center"/>
            <w:hideMark/>
          </w:tcPr>
          <w:p w14:paraId="597C2922" w14:textId="77777777" w:rsidR="004225AE" w:rsidRPr="001650DF" w:rsidRDefault="004225AE">
            <w:pPr>
              <w:spacing w:line="240" w:lineRule="auto"/>
              <w:jc w:val="center"/>
              <w:rPr>
                <w:b/>
                <w:bCs/>
              </w:rPr>
            </w:pPr>
            <w:r w:rsidRPr="001650DF">
              <w:rPr>
                <w:b/>
                <w:bCs/>
              </w:rPr>
              <w:t> </w:t>
            </w:r>
          </w:p>
        </w:tc>
        <w:tc>
          <w:tcPr>
            <w:tcW w:w="1273" w:type="dxa"/>
            <w:tcBorders>
              <w:top w:val="nil"/>
              <w:left w:val="single" w:sz="12" w:space="0" w:color="auto"/>
              <w:bottom w:val="nil"/>
              <w:right w:val="single" w:sz="12" w:space="0" w:color="auto"/>
            </w:tcBorders>
            <w:shd w:val="clear" w:color="auto" w:fill="auto"/>
            <w:vAlign w:val="center"/>
            <w:hideMark/>
          </w:tcPr>
          <w:p w14:paraId="0B42F251" w14:textId="77777777" w:rsidR="004225AE" w:rsidRPr="001650DF" w:rsidRDefault="004225AE">
            <w:pPr>
              <w:spacing w:line="240" w:lineRule="auto"/>
              <w:jc w:val="center"/>
              <w:rPr>
                <w:b/>
                <w:bCs/>
              </w:rPr>
            </w:pPr>
            <w:r w:rsidRPr="001650DF">
              <w:rPr>
                <w:b/>
                <w:bCs/>
              </w:rPr>
              <w:t> </w:t>
            </w:r>
          </w:p>
        </w:tc>
        <w:tc>
          <w:tcPr>
            <w:tcW w:w="1273" w:type="dxa"/>
            <w:tcBorders>
              <w:top w:val="nil"/>
              <w:left w:val="single" w:sz="12" w:space="0" w:color="auto"/>
              <w:bottom w:val="nil"/>
              <w:right w:val="single" w:sz="12" w:space="0" w:color="auto"/>
            </w:tcBorders>
            <w:shd w:val="clear" w:color="auto" w:fill="auto"/>
            <w:vAlign w:val="center"/>
            <w:hideMark/>
          </w:tcPr>
          <w:p w14:paraId="2256D5A9" w14:textId="77777777" w:rsidR="004225AE" w:rsidRPr="001650DF" w:rsidRDefault="004225AE">
            <w:pPr>
              <w:spacing w:line="240" w:lineRule="auto"/>
              <w:jc w:val="center"/>
              <w:rPr>
                <w:b/>
                <w:bCs/>
              </w:rPr>
            </w:pPr>
            <w:r w:rsidRPr="001650DF">
              <w:rPr>
                <w:b/>
                <w:bCs/>
              </w:rPr>
              <w:t> </w:t>
            </w:r>
          </w:p>
        </w:tc>
        <w:tc>
          <w:tcPr>
            <w:tcW w:w="1273" w:type="dxa"/>
            <w:tcBorders>
              <w:top w:val="nil"/>
              <w:left w:val="single" w:sz="12" w:space="0" w:color="auto"/>
              <w:bottom w:val="nil"/>
              <w:right w:val="single" w:sz="12" w:space="0" w:color="auto"/>
            </w:tcBorders>
          </w:tcPr>
          <w:p w14:paraId="784F6BC3" w14:textId="77777777" w:rsidR="004225AE" w:rsidRPr="001650DF" w:rsidRDefault="004225AE">
            <w:pPr>
              <w:spacing w:line="240" w:lineRule="auto"/>
              <w:jc w:val="center"/>
              <w:rPr>
                <w:b/>
                <w:bCs/>
              </w:rPr>
            </w:pPr>
          </w:p>
        </w:tc>
      </w:tr>
      <w:tr w:rsidR="004225AE" w:rsidRPr="001650DF" w14:paraId="217AD4AD" w14:textId="77777777" w:rsidTr="00901BE8">
        <w:trPr>
          <w:trHeight w:val="288"/>
        </w:trPr>
        <w:tc>
          <w:tcPr>
            <w:tcW w:w="2838" w:type="dxa"/>
            <w:vMerge/>
            <w:tcBorders>
              <w:top w:val="single" w:sz="8" w:space="0" w:color="auto"/>
              <w:left w:val="single" w:sz="12" w:space="0" w:color="auto"/>
              <w:bottom w:val="single" w:sz="8" w:space="0" w:color="000000"/>
              <w:right w:val="single" w:sz="12" w:space="0" w:color="auto"/>
            </w:tcBorders>
            <w:vAlign w:val="center"/>
            <w:hideMark/>
          </w:tcPr>
          <w:p w14:paraId="2C8B406E" w14:textId="77777777" w:rsidR="004225AE" w:rsidRPr="001650DF" w:rsidRDefault="004225AE">
            <w:pPr>
              <w:spacing w:line="240" w:lineRule="auto"/>
              <w:rPr>
                <w:b/>
                <w:bCs/>
              </w:rPr>
            </w:pPr>
          </w:p>
        </w:tc>
        <w:tc>
          <w:tcPr>
            <w:tcW w:w="1272" w:type="dxa"/>
            <w:tcBorders>
              <w:top w:val="nil"/>
              <w:left w:val="single" w:sz="12" w:space="0" w:color="auto"/>
              <w:bottom w:val="nil"/>
              <w:right w:val="single" w:sz="12" w:space="0" w:color="auto"/>
            </w:tcBorders>
            <w:shd w:val="clear" w:color="auto" w:fill="auto"/>
            <w:vAlign w:val="center"/>
            <w:hideMark/>
          </w:tcPr>
          <w:p w14:paraId="7533853D" w14:textId="77777777" w:rsidR="004225AE" w:rsidRPr="001650DF" w:rsidRDefault="004225AE">
            <w:pPr>
              <w:spacing w:line="240" w:lineRule="auto"/>
              <w:jc w:val="center"/>
              <w:rPr>
                <w:b/>
                <w:bCs/>
              </w:rPr>
            </w:pPr>
            <w:r w:rsidRPr="001650DF">
              <w:rPr>
                <w:b/>
                <w:bCs/>
              </w:rPr>
              <w:t>Large</w:t>
            </w:r>
          </w:p>
        </w:tc>
        <w:tc>
          <w:tcPr>
            <w:tcW w:w="1273" w:type="dxa"/>
            <w:tcBorders>
              <w:top w:val="nil"/>
              <w:left w:val="single" w:sz="12" w:space="0" w:color="auto"/>
              <w:bottom w:val="nil"/>
              <w:right w:val="single" w:sz="12" w:space="0" w:color="auto"/>
            </w:tcBorders>
            <w:shd w:val="clear" w:color="auto" w:fill="auto"/>
            <w:vAlign w:val="center"/>
            <w:hideMark/>
          </w:tcPr>
          <w:p w14:paraId="548B67B9" w14:textId="77777777" w:rsidR="004225AE" w:rsidRPr="001650DF" w:rsidRDefault="004225AE">
            <w:pPr>
              <w:spacing w:line="240" w:lineRule="auto"/>
              <w:jc w:val="center"/>
              <w:rPr>
                <w:b/>
                <w:bCs/>
              </w:rPr>
            </w:pPr>
            <w:r w:rsidRPr="001650DF">
              <w:rPr>
                <w:b/>
                <w:bCs/>
              </w:rPr>
              <w:t>Large</w:t>
            </w:r>
          </w:p>
        </w:tc>
        <w:tc>
          <w:tcPr>
            <w:tcW w:w="1273" w:type="dxa"/>
            <w:tcBorders>
              <w:top w:val="nil"/>
              <w:left w:val="single" w:sz="12" w:space="0" w:color="auto"/>
              <w:bottom w:val="nil"/>
              <w:right w:val="single" w:sz="12" w:space="0" w:color="auto"/>
            </w:tcBorders>
            <w:shd w:val="clear" w:color="auto" w:fill="auto"/>
            <w:vAlign w:val="center"/>
            <w:hideMark/>
          </w:tcPr>
          <w:p w14:paraId="03171A13" w14:textId="77777777" w:rsidR="004225AE" w:rsidRPr="001650DF" w:rsidRDefault="004225AE">
            <w:pPr>
              <w:spacing w:line="240" w:lineRule="auto"/>
              <w:jc w:val="center"/>
              <w:rPr>
                <w:b/>
                <w:bCs/>
              </w:rPr>
            </w:pPr>
            <w:r w:rsidRPr="001650DF">
              <w:rPr>
                <w:b/>
                <w:bCs/>
              </w:rPr>
              <w:t>Large</w:t>
            </w:r>
          </w:p>
        </w:tc>
        <w:tc>
          <w:tcPr>
            <w:tcW w:w="1273" w:type="dxa"/>
            <w:tcBorders>
              <w:top w:val="nil"/>
              <w:left w:val="single" w:sz="12" w:space="0" w:color="auto"/>
              <w:bottom w:val="nil"/>
              <w:right w:val="single" w:sz="12" w:space="0" w:color="auto"/>
            </w:tcBorders>
            <w:shd w:val="clear" w:color="auto" w:fill="auto"/>
            <w:vAlign w:val="center"/>
            <w:hideMark/>
          </w:tcPr>
          <w:p w14:paraId="284FF3AA" w14:textId="77777777" w:rsidR="004225AE" w:rsidRPr="001650DF" w:rsidRDefault="004225AE">
            <w:pPr>
              <w:spacing w:line="240" w:lineRule="auto"/>
              <w:jc w:val="center"/>
              <w:rPr>
                <w:b/>
                <w:bCs/>
              </w:rPr>
            </w:pPr>
            <w:r w:rsidRPr="001650DF">
              <w:rPr>
                <w:b/>
                <w:bCs/>
              </w:rPr>
              <w:t>Large</w:t>
            </w:r>
          </w:p>
        </w:tc>
        <w:tc>
          <w:tcPr>
            <w:tcW w:w="1273" w:type="dxa"/>
            <w:tcBorders>
              <w:top w:val="nil"/>
              <w:left w:val="single" w:sz="12" w:space="0" w:color="auto"/>
              <w:bottom w:val="nil"/>
              <w:right w:val="single" w:sz="12" w:space="0" w:color="auto"/>
            </w:tcBorders>
          </w:tcPr>
          <w:p w14:paraId="1E439369" w14:textId="77777777" w:rsidR="004225AE" w:rsidRPr="001650DF" w:rsidRDefault="004225AE">
            <w:pPr>
              <w:spacing w:line="240" w:lineRule="auto"/>
              <w:jc w:val="center"/>
              <w:rPr>
                <w:b/>
                <w:bCs/>
              </w:rPr>
            </w:pPr>
          </w:p>
        </w:tc>
      </w:tr>
      <w:tr w:rsidR="004225AE" w:rsidRPr="001650DF" w14:paraId="0FA9DA46" w14:textId="77777777" w:rsidTr="00901BE8">
        <w:trPr>
          <w:trHeight w:val="288"/>
        </w:trPr>
        <w:tc>
          <w:tcPr>
            <w:tcW w:w="2838" w:type="dxa"/>
            <w:vMerge/>
            <w:tcBorders>
              <w:top w:val="single" w:sz="8" w:space="0" w:color="auto"/>
              <w:left w:val="single" w:sz="12" w:space="0" w:color="auto"/>
              <w:bottom w:val="single" w:sz="8" w:space="0" w:color="000000"/>
              <w:right w:val="single" w:sz="12" w:space="0" w:color="auto"/>
            </w:tcBorders>
            <w:vAlign w:val="center"/>
            <w:hideMark/>
          </w:tcPr>
          <w:p w14:paraId="003DA6CD" w14:textId="77777777" w:rsidR="004225AE" w:rsidRPr="001650DF" w:rsidRDefault="004225AE">
            <w:pPr>
              <w:spacing w:line="240" w:lineRule="auto"/>
              <w:rPr>
                <w:b/>
                <w:bCs/>
              </w:rPr>
            </w:pPr>
          </w:p>
        </w:tc>
        <w:tc>
          <w:tcPr>
            <w:tcW w:w="1272" w:type="dxa"/>
            <w:tcBorders>
              <w:top w:val="nil"/>
              <w:left w:val="single" w:sz="12" w:space="0" w:color="auto"/>
              <w:bottom w:val="nil"/>
              <w:right w:val="single" w:sz="12" w:space="0" w:color="auto"/>
            </w:tcBorders>
            <w:shd w:val="clear" w:color="auto" w:fill="auto"/>
            <w:vAlign w:val="center"/>
            <w:hideMark/>
          </w:tcPr>
          <w:p w14:paraId="5834B18E" w14:textId="77777777" w:rsidR="004225AE" w:rsidRPr="001650DF" w:rsidRDefault="004225AE">
            <w:pPr>
              <w:spacing w:line="240" w:lineRule="auto"/>
              <w:jc w:val="center"/>
              <w:rPr>
                <w:b/>
                <w:bCs/>
              </w:rPr>
            </w:pPr>
            <w:r w:rsidRPr="001650DF">
              <w:rPr>
                <w:b/>
                <w:bCs/>
              </w:rPr>
              <w:t>(Small)</w:t>
            </w:r>
          </w:p>
        </w:tc>
        <w:tc>
          <w:tcPr>
            <w:tcW w:w="1273" w:type="dxa"/>
            <w:tcBorders>
              <w:top w:val="nil"/>
              <w:left w:val="single" w:sz="12" w:space="0" w:color="auto"/>
              <w:bottom w:val="nil"/>
              <w:right w:val="single" w:sz="12" w:space="0" w:color="auto"/>
            </w:tcBorders>
            <w:shd w:val="clear" w:color="auto" w:fill="auto"/>
            <w:vAlign w:val="center"/>
            <w:hideMark/>
          </w:tcPr>
          <w:p w14:paraId="788C7F6F" w14:textId="77777777" w:rsidR="004225AE" w:rsidRPr="001650DF" w:rsidRDefault="004225AE">
            <w:pPr>
              <w:spacing w:line="240" w:lineRule="auto"/>
              <w:jc w:val="center"/>
              <w:rPr>
                <w:b/>
                <w:bCs/>
              </w:rPr>
            </w:pPr>
            <w:r w:rsidRPr="001650DF">
              <w:rPr>
                <w:b/>
                <w:bCs/>
              </w:rPr>
              <w:t>(Small)</w:t>
            </w:r>
          </w:p>
        </w:tc>
        <w:tc>
          <w:tcPr>
            <w:tcW w:w="1273" w:type="dxa"/>
            <w:tcBorders>
              <w:top w:val="nil"/>
              <w:left w:val="single" w:sz="12" w:space="0" w:color="auto"/>
              <w:bottom w:val="nil"/>
              <w:right w:val="single" w:sz="12" w:space="0" w:color="auto"/>
            </w:tcBorders>
            <w:shd w:val="clear" w:color="auto" w:fill="auto"/>
            <w:vAlign w:val="center"/>
            <w:hideMark/>
          </w:tcPr>
          <w:p w14:paraId="4101AE4D" w14:textId="77777777" w:rsidR="004225AE" w:rsidRPr="001650DF" w:rsidRDefault="004225AE">
            <w:pPr>
              <w:spacing w:line="240" w:lineRule="auto"/>
              <w:jc w:val="center"/>
              <w:rPr>
                <w:b/>
                <w:bCs/>
              </w:rPr>
            </w:pPr>
            <w:r w:rsidRPr="001650DF">
              <w:rPr>
                <w:b/>
                <w:bCs/>
              </w:rPr>
              <w:t>(Small)</w:t>
            </w:r>
          </w:p>
        </w:tc>
        <w:tc>
          <w:tcPr>
            <w:tcW w:w="1273" w:type="dxa"/>
            <w:tcBorders>
              <w:top w:val="nil"/>
              <w:left w:val="single" w:sz="12" w:space="0" w:color="auto"/>
              <w:bottom w:val="nil"/>
              <w:right w:val="single" w:sz="12" w:space="0" w:color="auto"/>
            </w:tcBorders>
            <w:shd w:val="clear" w:color="auto" w:fill="auto"/>
            <w:vAlign w:val="center"/>
            <w:hideMark/>
          </w:tcPr>
          <w:p w14:paraId="788885E1" w14:textId="77777777" w:rsidR="004225AE" w:rsidRPr="001650DF" w:rsidRDefault="004225AE">
            <w:pPr>
              <w:spacing w:line="240" w:lineRule="auto"/>
              <w:jc w:val="center"/>
              <w:rPr>
                <w:b/>
                <w:bCs/>
              </w:rPr>
            </w:pPr>
            <w:r w:rsidRPr="001650DF">
              <w:rPr>
                <w:b/>
                <w:bCs/>
              </w:rPr>
              <w:t>(Small)</w:t>
            </w:r>
          </w:p>
        </w:tc>
        <w:tc>
          <w:tcPr>
            <w:tcW w:w="1273" w:type="dxa"/>
            <w:tcBorders>
              <w:top w:val="nil"/>
              <w:left w:val="single" w:sz="12" w:space="0" w:color="auto"/>
              <w:bottom w:val="nil"/>
              <w:right w:val="single" w:sz="12" w:space="0" w:color="auto"/>
            </w:tcBorders>
          </w:tcPr>
          <w:p w14:paraId="2884F4A3" w14:textId="77777777" w:rsidR="004225AE" w:rsidRPr="001650DF" w:rsidRDefault="004225AE">
            <w:pPr>
              <w:spacing w:line="240" w:lineRule="auto"/>
              <w:jc w:val="center"/>
              <w:rPr>
                <w:b/>
                <w:bCs/>
              </w:rPr>
            </w:pPr>
          </w:p>
        </w:tc>
      </w:tr>
      <w:tr w:rsidR="004225AE" w:rsidRPr="001650DF" w14:paraId="1E36A708" w14:textId="77777777" w:rsidTr="00901BE8">
        <w:trPr>
          <w:trHeight w:val="564"/>
        </w:trPr>
        <w:tc>
          <w:tcPr>
            <w:tcW w:w="2838" w:type="dxa"/>
            <w:vMerge/>
            <w:tcBorders>
              <w:top w:val="single" w:sz="8" w:space="0" w:color="auto"/>
              <w:left w:val="single" w:sz="12" w:space="0" w:color="auto"/>
              <w:bottom w:val="single" w:sz="12" w:space="0" w:color="auto"/>
              <w:right w:val="single" w:sz="12" w:space="0" w:color="auto"/>
            </w:tcBorders>
            <w:vAlign w:val="center"/>
            <w:hideMark/>
          </w:tcPr>
          <w:p w14:paraId="022766BB" w14:textId="77777777" w:rsidR="004225AE" w:rsidRPr="001650DF" w:rsidRDefault="004225AE">
            <w:pPr>
              <w:spacing w:line="240" w:lineRule="auto"/>
              <w:rPr>
                <w:b/>
                <w:bCs/>
              </w:rPr>
            </w:pPr>
          </w:p>
        </w:tc>
        <w:tc>
          <w:tcPr>
            <w:tcW w:w="1272" w:type="dxa"/>
            <w:tcBorders>
              <w:top w:val="nil"/>
              <w:left w:val="single" w:sz="12" w:space="0" w:color="auto"/>
              <w:bottom w:val="single" w:sz="12" w:space="0" w:color="auto"/>
              <w:right w:val="single" w:sz="12" w:space="0" w:color="auto"/>
            </w:tcBorders>
            <w:shd w:val="clear" w:color="auto" w:fill="auto"/>
            <w:vAlign w:val="center"/>
            <w:hideMark/>
          </w:tcPr>
          <w:p w14:paraId="3C9CC95C" w14:textId="77777777" w:rsidR="004225AE" w:rsidRPr="001650DF" w:rsidRDefault="004225AE">
            <w:pPr>
              <w:spacing w:line="240" w:lineRule="auto"/>
              <w:jc w:val="center"/>
              <w:rPr>
                <w:b/>
                <w:bCs/>
              </w:rPr>
            </w:pPr>
            <w:r w:rsidRPr="001650DF">
              <w:rPr>
                <w:b/>
                <w:bCs/>
              </w:rPr>
              <w:t>[Micro] Entity</w:t>
            </w:r>
          </w:p>
        </w:tc>
        <w:tc>
          <w:tcPr>
            <w:tcW w:w="1273" w:type="dxa"/>
            <w:tcBorders>
              <w:top w:val="nil"/>
              <w:left w:val="single" w:sz="12" w:space="0" w:color="auto"/>
              <w:bottom w:val="single" w:sz="12" w:space="0" w:color="auto"/>
              <w:right w:val="single" w:sz="12" w:space="0" w:color="auto"/>
            </w:tcBorders>
            <w:shd w:val="clear" w:color="auto" w:fill="auto"/>
            <w:vAlign w:val="center"/>
            <w:hideMark/>
          </w:tcPr>
          <w:p w14:paraId="65E59574" w14:textId="77777777" w:rsidR="004225AE" w:rsidRPr="001650DF" w:rsidRDefault="004225AE">
            <w:pPr>
              <w:spacing w:line="240" w:lineRule="auto"/>
              <w:jc w:val="center"/>
              <w:rPr>
                <w:b/>
                <w:bCs/>
              </w:rPr>
            </w:pPr>
            <w:r w:rsidRPr="001650DF">
              <w:rPr>
                <w:b/>
                <w:bCs/>
              </w:rPr>
              <w:t>[Micro] Entity</w:t>
            </w:r>
          </w:p>
        </w:tc>
        <w:tc>
          <w:tcPr>
            <w:tcW w:w="1273" w:type="dxa"/>
            <w:tcBorders>
              <w:top w:val="nil"/>
              <w:left w:val="single" w:sz="12" w:space="0" w:color="auto"/>
              <w:bottom w:val="single" w:sz="12" w:space="0" w:color="auto"/>
              <w:right w:val="single" w:sz="12" w:space="0" w:color="auto"/>
            </w:tcBorders>
            <w:shd w:val="clear" w:color="auto" w:fill="auto"/>
            <w:vAlign w:val="center"/>
            <w:hideMark/>
          </w:tcPr>
          <w:p w14:paraId="33A37B7A" w14:textId="77777777" w:rsidR="004225AE" w:rsidRPr="001650DF" w:rsidRDefault="004225AE">
            <w:pPr>
              <w:spacing w:line="240" w:lineRule="auto"/>
              <w:jc w:val="center"/>
              <w:rPr>
                <w:b/>
                <w:bCs/>
              </w:rPr>
            </w:pPr>
            <w:r w:rsidRPr="001650DF">
              <w:rPr>
                <w:b/>
                <w:bCs/>
              </w:rPr>
              <w:t>[Micro] Entity</w:t>
            </w:r>
          </w:p>
        </w:tc>
        <w:tc>
          <w:tcPr>
            <w:tcW w:w="1273" w:type="dxa"/>
            <w:tcBorders>
              <w:top w:val="nil"/>
              <w:left w:val="single" w:sz="12" w:space="0" w:color="auto"/>
              <w:bottom w:val="single" w:sz="12" w:space="0" w:color="auto"/>
              <w:right w:val="single" w:sz="12" w:space="0" w:color="auto"/>
            </w:tcBorders>
            <w:shd w:val="clear" w:color="auto" w:fill="auto"/>
            <w:vAlign w:val="center"/>
            <w:hideMark/>
          </w:tcPr>
          <w:p w14:paraId="21C4C639" w14:textId="77777777" w:rsidR="004225AE" w:rsidRPr="001650DF" w:rsidRDefault="004225AE">
            <w:pPr>
              <w:spacing w:line="240" w:lineRule="auto"/>
              <w:jc w:val="center"/>
              <w:rPr>
                <w:b/>
                <w:bCs/>
              </w:rPr>
            </w:pPr>
            <w:r w:rsidRPr="001650DF">
              <w:rPr>
                <w:b/>
                <w:bCs/>
              </w:rPr>
              <w:t>[Micro] Entity</w:t>
            </w:r>
          </w:p>
        </w:tc>
        <w:tc>
          <w:tcPr>
            <w:tcW w:w="1273" w:type="dxa"/>
            <w:tcBorders>
              <w:top w:val="nil"/>
              <w:left w:val="single" w:sz="12" w:space="0" w:color="auto"/>
              <w:bottom w:val="single" w:sz="12" w:space="0" w:color="auto"/>
              <w:right w:val="single" w:sz="12" w:space="0" w:color="auto"/>
            </w:tcBorders>
          </w:tcPr>
          <w:p w14:paraId="14F53673" w14:textId="77777777" w:rsidR="004225AE" w:rsidRPr="001650DF" w:rsidRDefault="004225AE">
            <w:pPr>
              <w:spacing w:line="240" w:lineRule="auto"/>
              <w:jc w:val="center"/>
              <w:rPr>
                <w:b/>
                <w:bCs/>
              </w:rPr>
            </w:pPr>
          </w:p>
        </w:tc>
      </w:tr>
      <w:tr w:rsidR="004225AE" w:rsidRPr="001650DF" w14:paraId="7ED79A2C" w14:textId="77777777" w:rsidTr="00901BE8">
        <w:trPr>
          <w:trHeight w:val="288"/>
        </w:trPr>
        <w:tc>
          <w:tcPr>
            <w:tcW w:w="2838" w:type="dxa"/>
            <w:vMerge w:val="restart"/>
            <w:tcBorders>
              <w:top w:val="single" w:sz="12" w:space="0" w:color="auto"/>
              <w:left w:val="single" w:sz="12" w:space="0" w:color="auto"/>
              <w:bottom w:val="single" w:sz="4" w:space="0" w:color="auto"/>
              <w:right w:val="single" w:sz="12" w:space="0" w:color="auto"/>
            </w:tcBorders>
            <w:shd w:val="clear" w:color="auto" w:fill="auto"/>
            <w:vAlign w:val="center"/>
            <w:hideMark/>
          </w:tcPr>
          <w:p w14:paraId="6C760757" w14:textId="77777777" w:rsidR="00BC46D4" w:rsidRDefault="0027410F" w:rsidP="001B2C22">
            <w:pPr>
              <w:spacing w:line="240" w:lineRule="auto"/>
            </w:pPr>
            <w:r w:rsidRPr="0027410F">
              <w:rPr>
                <w:u w:val="single"/>
              </w:rPr>
              <w:t>Ex Parte</w:t>
            </w:r>
            <w:r w:rsidRPr="0027410F">
              <w:t xml:space="preserve"> Reexamination </w:t>
            </w:r>
          </w:p>
          <w:p w14:paraId="31B29BCC" w14:textId="070485E7" w:rsidR="004225AE" w:rsidRPr="0027410F" w:rsidRDefault="0027410F" w:rsidP="001B2C22">
            <w:pPr>
              <w:spacing w:line="240" w:lineRule="auto"/>
            </w:pPr>
            <w:r w:rsidRPr="0027410F">
              <w:t>(§ 1.510(a)) Streamlined</w:t>
            </w:r>
          </w:p>
        </w:tc>
        <w:tc>
          <w:tcPr>
            <w:tcW w:w="1272" w:type="dxa"/>
            <w:tcBorders>
              <w:top w:val="single" w:sz="12" w:space="0" w:color="auto"/>
              <w:left w:val="single" w:sz="12" w:space="0" w:color="auto"/>
              <w:bottom w:val="nil"/>
              <w:right w:val="single" w:sz="12" w:space="0" w:color="auto"/>
            </w:tcBorders>
            <w:shd w:val="clear" w:color="auto" w:fill="auto"/>
            <w:vAlign w:val="center"/>
            <w:hideMark/>
          </w:tcPr>
          <w:p w14:paraId="2C0FBC4C" w14:textId="2A9761CD" w:rsidR="004225AE" w:rsidRPr="001650DF" w:rsidRDefault="004225AE" w:rsidP="001650DF">
            <w:pPr>
              <w:spacing w:line="240" w:lineRule="auto"/>
              <w:jc w:val="center"/>
            </w:pPr>
          </w:p>
        </w:tc>
        <w:tc>
          <w:tcPr>
            <w:tcW w:w="1273" w:type="dxa"/>
            <w:tcBorders>
              <w:top w:val="single" w:sz="12" w:space="0" w:color="auto"/>
              <w:left w:val="single" w:sz="12" w:space="0" w:color="auto"/>
              <w:bottom w:val="nil"/>
              <w:right w:val="single" w:sz="12" w:space="0" w:color="auto"/>
            </w:tcBorders>
            <w:shd w:val="clear" w:color="auto" w:fill="auto"/>
            <w:vAlign w:val="center"/>
            <w:hideMark/>
          </w:tcPr>
          <w:p w14:paraId="72B78B9E" w14:textId="77777777" w:rsidR="004225AE" w:rsidRPr="001650DF" w:rsidRDefault="004225AE">
            <w:pPr>
              <w:spacing w:line="240" w:lineRule="auto"/>
              <w:jc w:val="center"/>
            </w:pPr>
            <w:r w:rsidRPr="001650DF">
              <w:t xml:space="preserve">$6,000 </w:t>
            </w:r>
          </w:p>
        </w:tc>
        <w:tc>
          <w:tcPr>
            <w:tcW w:w="1273" w:type="dxa"/>
            <w:tcBorders>
              <w:top w:val="single" w:sz="12" w:space="0" w:color="auto"/>
              <w:left w:val="single" w:sz="12" w:space="0" w:color="auto"/>
              <w:bottom w:val="nil"/>
              <w:right w:val="single" w:sz="12" w:space="0" w:color="auto"/>
            </w:tcBorders>
            <w:shd w:val="clear" w:color="auto" w:fill="auto"/>
            <w:vAlign w:val="center"/>
            <w:hideMark/>
          </w:tcPr>
          <w:p w14:paraId="06742EB4" w14:textId="77777777" w:rsidR="004225AE" w:rsidRPr="001650DF" w:rsidRDefault="004225AE">
            <w:pPr>
              <w:spacing w:line="240" w:lineRule="auto"/>
              <w:jc w:val="center"/>
            </w:pPr>
            <w:r w:rsidRPr="001650DF">
              <w:t xml:space="preserve"> +$6,000 </w:t>
            </w:r>
          </w:p>
        </w:tc>
        <w:tc>
          <w:tcPr>
            <w:tcW w:w="1273" w:type="dxa"/>
            <w:tcBorders>
              <w:top w:val="single" w:sz="12" w:space="0" w:color="auto"/>
              <w:left w:val="single" w:sz="12" w:space="0" w:color="auto"/>
              <w:bottom w:val="nil"/>
              <w:right w:val="single" w:sz="12" w:space="0" w:color="auto"/>
            </w:tcBorders>
            <w:shd w:val="clear" w:color="auto" w:fill="auto"/>
            <w:vAlign w:val="center"/>
            <w:hideMark/>
          </w:tcPr>
          <w:p w14:paraId="32305E12" w14:textId="786377E2" w:rsidR="004225AE" w:rsidRPr="001650DF" w:rsidRDefault="004225AE">
            <w:pPr>
              <w:spacing w:line="240" w:lineRule="auto"/>
              <w:jc w:val="center"/>
            </w:pPr>
          </w:p>
        </w:tc>
        <w:tc>
          <w:tcPr>
            <w:tcW w:w="1273" w:type="dxa"/>
            <w:tcBorders>
              <w:top w:val="single" w:sz="12" w:space="0" w:color="auto"/>
              <w:left w:val="single" w:sz="12" w:space="0" w:color="auto"/>
              <w:bottom w:val="nil"/>
              <w:right w:val="single" w:sz="12" w:space="0" w:color="auto"/>
            </w:tcBorders>
          </w:tcPr>
          <w:p w14:paraId="0495B89A" w14:textId="39B20A6A" w:rsidR="004225AE" w:rsidRPr="001650DF" w:rsidRDefault="004225AE">
            <w:pPr>
              <w:spacing w:line="240" w:lineRule="auto"/>
              <w:jc w:val="center"/>
            </w:pPr>
          </w:p>
        </w:tc>
      </w:tr>
      <w:tr w:rsidR="004225AE" w:rsidRPr="001650DF" w14:paraId="47894CA6" w14:textId="77777777" w:rsidTr="00901BE8">
        <w:trPr>
          <w:trHeight w:val="288"/>
        </w:trPr>
        <w:tc>
          <w:tcPr>
            <w:tcW w:w="2838" w:type="dxa"/>
            <w:vMerge/>
            <w:tcBorders>
              <w:top w:val="single" w:sz="4" w:space="0" w:color="auto"/>
              <w:left w:val="single" w:sz="12" w:space="0" w:color="auto"/>
              <w:bottom w:val="single" w:sz="4" w:space="0" w:color="auto"/>
              <w:right w:val="single" w:sz="12" w:space="0" w:color="auto"/>
            </w:tcBorders>
            <w:vAlign w:val="center"/>
            <w:hideMark/>
          </w:tcPr>
          <w:p w14:paraId="30428CF6" w14:textId="77777777" w:rsidR="004225AE" w:rsidRPr="001650DF" w:rsidRDefault="004225AE">
            <w:pPr>
              <w:spacing w:line="240" w:lineRule="auto"/>
            </w:pPr>
          </w:p>
        </w:tc>
        <w:tc>
          <w:tcPr>
            <w:tcW w:w="1272" w:type="dxa"/>
            <w:tcBorders>
              <w:top w:val="nil"/>
              <w:left w:val="single" w:sz="12" w:space="0" w:color="auto"/>
              <w:bottom w:val="nil"/>
              <w:right w:val="single" w:sz="12" w:space="0" w:color="auto"/>
            </w:tcBorders>
            <w:shd w:val="clear" w:color="auto" w:fill="auto"/>
            <w:vAlign w:val="center"/>
            <w:hideMark/>
          </w:tcPr>
          <w:p w14:paraId="04268054" w14:textId="0C8FB790" w:rsidR="004225AE" w:rsidRPr="001650DF" w:rsidRDefault="00BC46D4">
            <w:pPr>
              <w:spacing w:line="240" w:lineRule="auto"/>
              <w:jc w:val="center"/>
            </w:pPr>
            <w:r w:rsidRPr="001650DF">
              <w:t>new</w:t>
            </w:r>
            <w:r w:rsidR="004225AE" w:rsidRPr="001650DF">
              <w:t> </w:t>
            </w:r>
          </w:p>
        </w:tc>
        <w:tc>
          <w:tcPr>
            <w:tcW w:w="1273" w:type="dxa"/>
            <w:tcBorders>
              <w:top w:val="nil"/>
              <w:left w:val="single" w:sz="12" w:space="0" w:color="auto"/>
              <w:bottom w:val="nil"/>
              <w:right w:val="single" w:sz="12" w:space="0" w:color="auto"/>
            </w:tcBorders>
            <w:shd w:val="clear" w:color="auto" w:fill="auto"/>
            <w:vAlign w:val="center"/>
            <w:hideMark/>
          </w:tcPr>
          <w:p w14:paraId="5415CA84" w14:textId="77777777" w:rsidR="004225AE" w:rsidRPr="001650DF" w:rsidRDefault="004225AE">
            <w:pPr>
              <w:spacing w:line="240" w:lineRule="auto"/>
              <w:jc w:val="center"/>
            </w:pPr>
            <w:r w:rsidRPr="001650DF">
              <w:t xml:space="preserve"> ($3,000) </w:t>
            </w:r>
          </w:p>
        </w:tc>
        <w:tc>
          <w:tcPr>
            <w:tcW w:w="1273" w:type="dxa"/>
            <w:tcBorders>
              <w:top w:val="nil"/>
              <w:left w:val="single" w:sz="12" w:space="0" w:color="auto"/>
              <w:bottom w:val="nil"/>
              <w:right w:val="single" w:sz="12" w:space="0" w:color="auto"/>
            </w:tcBorders>
            <w:shd w:val="clear" w:color="auto" w:fill="auto"/>
            <w:vAlign w:val="center"/>
            <w:hideMark/>
          </w:tcPr>
          <w:p w14:paraId="6307060A" w14:textId="77777777" w:rsidR="004225AE" w:rsidRPr="001650DF" w:rsidRDefault="004225AE">
            <w:pPr>
              <w:spacing w:line="240" w:lineRule="auto"/>
              <w:jc w:val="center"/>
            </w:pPr>
            <w:r w:rsidRPr="001650DF">
              <w:t xml:space="preserve"> (+$3,000) </w:t>
            </w:r>
          </w:p>
        </w:tc>
        <w:tc>
          <w:tcPr>
            <w:tcW w:w="1273" w:type="dxa"/>
            <w:tcBorders>
              <w:top w:val="nil"/>
              <w:left w:val="single" w:sz="12" w:space="0" w:color="auto"/>
              <w:bottom w:val="nil"/>
              <w:right w:val="single" w:sz="12" w:space="0" w:color="auto"/>
            </w:tcBorders>
            <w:shd w:val="clear" w:color="auto" w:fill="auto"/>
            <w:vAlign w:val="center"/>
          </w:tcPr>
          <w:p w14:paraId="1F7F908A" w14:textId="1AFB1A8B" w:rsidR="004225AE" w:rsidRPr="001650DF" w:rsidRDefault="00BC46D4">
            <w:pPr>
              <w:spacing w:line="240" w:lineRule="auto"/>
              <w:jc w:val="center"/>
            </w:pPr>
            <w:r w:rsidRPr="001650DF">
              <w:t>n/a</w:t>
            </w:r>
          </w:p>
        </w:tc>
        <w:tc>
          <w:tcPr>
            <w:tcW w:w="1273" w:type="dxa"/>
            <w:tcBorders>
              <w:top w:val="nil"/>
              <w:left w:val="single" w:sz="12" w:space="0" w:color="auto"/>
              <w:bottom w:val="nil"/>
              <w:right w:val="single" w:sz="12" w:space="0" w:color="auto"/>
            </w:tcBorders>
          </w:tcPr>
          <w:p w14:paraId="7BD8CEFA" w14:textId="7E466310" w:rsidR="004225AE" w:rsidRPr="001650DF" w:rsidRDefault="00BC46D4">
            <w:pPr>
              <w:spacing w:line="240" w:lineRule="auto"/>
              <w:jc w:val="center"/>
            </w:pPr>
            <w:r w:rsidRPr="001650DF">
              <w:t>n/a</w:t>
            </w:r>
          </w:p>
        </w:tc>
      </w:tr>
      <w:tr w:rsidR="004225AE" w:rsidRPr="001650DF" w14:paraId="1C152755" w14:textId="77777777" w:rsidTr="00901BE8">
        <w:trPr>
          <w:trHeight w:val="288"/>
        </w:trPr>
        <w:tc>
          <w:tcPr>
            <w:tcW w:w="2838" w:type="dxa"/>
            <w:vMerge/>
            <w:tcBorders>
              <w:top w:val="single" w:sz="4" w:space="0" w:color="auto"/>
              <w:left w:val="single" w:sz="12" w:space="0" w:color="auto"/>
              <w:bottom w:val="single" w:sz="12" w:space="0" w:color="auto"/>
              <w:right w:val="single" w:sz="12" w:space="0" w:color="auto"/>
            </w:tcBorders>
            <w:vAlign w:val="center"/>
            <w:hideMark/>
          </w:tcPr>
          <w:p w14:paraId="794E51A5" w14:textId="77777777" w:rsidR="004225AE" w:rsidRPr="001650DF" w:rsidRDefault="004225AE">
            <w:pPr>
              <w:spacing w:line="240" w:lineRule="auto"/>
            </w:pPr>
          </w:p>
        </w:tc>
        <w:tc>
          <w:tcPr>
            <w:tcW w:w="1272" w:type="dxa"/>
            <w:tcBorders>
              <w:top w:val="nil"/>
              <w:left w:val="single" w:sz="12" w:space="0" w:color="auto"/>
              <w:bottom w:val="single" w:sz="12" w:space="0" w:color="auto"/>
              <w:right w:val="single" w:sz="12" w:space="0" w:color="auto"/>
            </w:tcBorders>
            <w:shd w:val="clear" w:color="auto" w:fill="auto"/>
            <w:vAlign w:val="center"/>
            <w:hideMark/>
          </w:tcPr>
          <w:p w14:paraId="4C9F22DF" w14:textId="77777777" w:rsidR="004225AE" w:rsidRPr="001650DF" w:rsidRDefault="004225AE">
            <w:pPr>
              <w:spacing w:line="240" w:lineRule="auto"/>
              <w:jc w:val="center"/>
            </w:pPr>
            <w:r w:rsidRPr="001650DF">
              <w:t> </w:t>
            </w:r>
          </w:p>
        </w:tc>
        <w:tc>
          <w:tcPr>
            <w:tcW w:w="1273" w:type="dxa"/>
            <w:tcBorders>
              <w:top w:val="nil"/>
              <w:left w:val="single" w:sz="12" w:space="0" w:color="auto"/>
              <w:bottom w:val="single" w:sz="12" w:space="0" w:color="auto"/>
              <w:right w:val="single" w:sz="12" w:space="0" w:color="auto"/>
            </w:tcBorders>
            <w:shd w:val="clear" w:color="auto" w:fill="auto"/>
            <w:vAlign w:val="center"/>
            <w:hideMark/>
          </w:tcPr>
          <w:p w14:paraId="1009AFA3" w14:textId="77777777" w:rsidR="004225AE" w:rsidRPr="001650DF" w:rsidRDefault="004225AE">
            <w:pPr>
              <w:spacing w:line="240" w:lineRule="auto"/>
              <w:jc w:val="center"/>
            </w:pPr>
            <w:r w:rsidRPr="001650DF">
              <w:t>[$1,500]</w:t>
            </w:r>
          </w:p>
        </w:tc>
        <w:tc>
          <w:tcPr>
            <w:tcW w:w="1273" w:type="dxa"/>
            <w:tcBorders>
              <w:top w:val="nil"/>
              <w:left w:val="single" w:sz="12" w:space="0" w:color="auto"/>
              <w:bottom w:val="single" w:sz="12" w:space="0" w:color="auto"/>
              <w:right w:val="single" w:sz="12" w:space="0" w:color="auto"/>
            </w:tcBorders>
            <w:shd w:val="clear" w:color="auto" w:fill="auto"/>
            <w:vAlign w:val="center"/>
            <w:hideMark/>
          </w:tcPr>
          <w:p w14:paraId="5EA3C5E6" w14:textId="77777777" w:rsidR="004225AE" w:rsidRPr="001650DF" w:rsidRDefault="004225AE">
            <w:pPr>
              <w:spacing w:line="240" w:lineRule="auto"/>
              <w:jc w:val="center"/>
            </w:pPr>
            <w:r w:rsidRPr="001650DF">
              <w:t>[+$1,500]</w:t>
            </w:r>
          </w:p>
        </w:tc>
        <w:tc>
          <w:tcPr>
            <w:tcW w:w="1273" w:type="dxa"/>
            <w:tcBorders>
              <w:top w:val="nil"/>
              <w:left w:val="single" w:sz="12" w:space="0" w:color="auto"/>
              <w:bottom w:val="single" w:sz="12" w:space="0" w:color="auto"/>
              <w:right w:val="single" w:sz="12" w:space="0" w:color="auto"/>
            </w:tcBorders>
            <w:shd w:val="clear" w:color="auto" w:fill="auto"/>
            <w:vAlign w:val="center"/>
          </w:tcPr>
          <w:p w14:paraId="4BEBDF8C" w14:textId="77777777" w:rsidR="004225AE" w:rsidRPr="001650DF" w:rsidRDefault="004225AE">
            <w:pPr>
              <w:spacing w:line="240" w:lineRule="auto"/>
              <w:jc w:val="center"/>
            </w:pPr>
          </w:p>
        </w:tc>
        <w:tc>
          <w:tcPr>
            <w:tcW w:w="1273" w:type="dxa"/>
            <w:tcBorders>
              <w:top w:val="nil"/>
              <w:left w:val="single" w:sz="12" w:space="0" w:color="auto"/>
              <w:bottom w:val="single" w:sz="12" w:space="0" w:color="auto"/>
              <w:right w:val="single" w:sz="12" w:space="0" w:color="auto"/>
            </w:tcBorders>
          </w:tcPr>
          <w:p w14:paraId="32EBD347" w14:textId="77777777" w:rsidR="004225AE" w:rsidRPr="001650DF" w:rsidRDefault="004225AE">
            <w:pPr>
              <w:spacing w:line="240" w:lineRule="auto"/>
              <w:jc w:val="center"/>
            </w:pPr>
          </w:p>
        </w:tc>
      </w:tr>
    </w:tbl>
    <w:p w14:paraId="7D57CD3D" w14:textId="77777777" w:rsidR="009B7198" w:rsidRPr="001650DF" w:rsidRDefault="009B7198" w:rsidP="002D2E8A"/>
    <w:p w14:paraId="50402302" w14:textId="11D907C4" w:rsidR="001A46DE" w:rsidRPr="001650DF" w:rsidRDefault="001A46DE" w:rsidP="001650DF">
      <w:pPr>
        <w:rPr>
          <w:color w:val="C00000"/>
        </w:rPr>
      </w:pPr>
      <w:r w:rsidRPr="001650DF">
        <w:t>The Office</w:t>
      </w:r>
      <w:r w:rsidR="009C2A93">
        <w:t xml:space="preserve"> is establishing</w:t>
      </w:r>
      <w:r w:rsidRPr="001650DF">
        <w:t xml:space="preserve"> a new fee for smaller, streamlined reexamination filings.  The streamlined filings </w:t>
      </w:r>
      <w:r w:rsidR="007D0148">
        <w:t>will</w:t>
      </w:r>
      <w:r w:rsidR="007D0148" w:rsidRPr="001650DF">
        <w:t xml:space="preserve"> </w:t>
      </w:r>
      <w:r w:rsidRPr="001650DF">
        <w:t>reduce the cost to the USPTO, allowing the Office to pass on the cost savings to applicants.  Th</w:t>
      </w:r>
      <w:r w:rsidR="009C2A93">
        <w:t xml:space="preserve">is </w:t>
      </w:r>
      <w:r w:rsidRPr="001650DF">
        <w:t xml:space="preserve">fee </w:t>
      </w:r>
      <w:r w:rsidR="007D0148">
        <w:t>will</w:t>
      </w:r>
      <w:r w:rsidR="007D0148" w:rsidRPr="001650DF">
        <w:t xml:space="preserve"> </w:t>
      </w:r>
      <w:r w:rsidRPr="001650DF">
        <w:t xml:space="preserve">apply to </w:t>
      </w:r>
      <w:r w:rsidRPr="001B2C22">
        <w:rPr>
          <w:u w:val="single"/>
        </w:rPr>
        <w:t>ex parte</w:t>
      </w:r>
      <w:r w:rsidRPr="002D2E8A">
        <w:t xml:space="preserve"> reexamination requests having</w:t>
      </w:r>
      <w:r w:rsidR="00BF05A4" w:rsidRPr="00BF05A4">
        <w:t xml:space="preserve">: </w:t>
      </w:r>
      <w:r w:rsidRPr="00BF05A4">
        <w:t xml:space="preserve"> </w:t>
      </w:r>
      <w:r w:rsidRPr="001650DF">
        <w:t xml:space="preserve">(i) 40 pages or less; (ii) lines that are double-spaced or one-and-a-half spaced; (iii) text written in a non-script type font such as Arial, Times New Roman, or Courier; (iv) a font size no smaller than 12 point; (v) margins which conform to the requirements of 37 CFR 1.52(a)(1)(ii); and (vi) sufficient clarity and contrast to permit direct reproduction and electronic capture by use of digital imaging and optical character recognition.  The following parts of an </w:t>
      </w:r>
      <w:r w:rsidRPr="001B2C22">
        <w:rPr>
          <w:u w:val="single"/>
        </w:rPr>
        <w:t>ex parte</w:t>
      </w:r>
      <w:r w:rsidRPr="002D2E8A">
        <w:t xml:space="preserve"> reexamination request </w:t>
      </w:r>
      <w:r w:rsidRPr="001650DF">
        <w:t>are excluded from (i)</w:t>
      </w:r>
      <w:r w:rsidR="00267836">
        <w:t xml:space="preserve"> through </w:t>
      </w:r>
      <w:r w:rsidRPr="001650DF">
        <w:t xml:space="preserve">(v) above: </w:t>
      </w:r>
      <w:r w:rsidR="002D1D52" w:rsidRPr="001650DF">
        <w:t xml:space="preserve"> </w:t>
      </w:r>
      <w:r w:rsidR="003953CB">
        <w:t>(</w:t>
      </w:r>
      <w:r w:rsidRPr="001650DF">
        <w:t xml:space="preserve">a) the copies of every patent or printed publication relied upon in the request pursuant to 37 CFR 1.510(b)(3); </w:t>
      </w:r>
      <w:r w:rsidR="003953CB">
        <w:t>(</w:t>
      </w:r>
      <w:r w:rsidRPr="001650DF">
        <w:t xml:space="preserve">b) the copy of the entire patent for which reexamination is requested pursuant to 37 CFR 1.510(b)(4); and </w:t>
      </w:r>
      <w:r w:rsidR="003953CB">
        <w:t>(</w:t>
      </w:r>
      <w:r w:rsidRPr="001650DF">
        <w:t>c) the certifications required pursuant to 37 CFR 1.510(b)(5)</w:t>
      </w:r>
      <w:r w:rsidR="00267836">
        <w:t xml:space="preserve"> and </w:t>
      </w:r>
      <w:r w:rsidRPr="001650DF">
        <w:t xml:space="preserve">(6).  Completed forms such as the Request for </w:t>
      </w:r>
      <w:r w:rsidRPr="001B2C22">
        <w:rPr>
          <w:u w:val="single"/>
        </w:rPr>
        <w:t>Ex Parte</w:t>
      </w:r>
      <w:r w:rsidRPr="002D2E8A">
        <w:t xml:space="preserve"> Reexamination Transmittal Form (PTO/SB/57) or the information disclosure statement form (PTO/SB/08), or their equivalents, will also be </w:t>
      </w:r>
      <w:r w:rsidRPr="001650DF">
        <w:t>excluded from (i)</w:t>
      </w:r>
      <w:r w:rsidR="00267836">
        <w:t xml:space="preserve"> through </w:t>
      </w:r>
      <w:r w:rsidRPr="001650DF">
        <w:t>(v).  Claim charts will be considered part of the request and will be included in the page limit.  Any paper containing argument directed to the patentability or unpatentability of the claims, such as an affidavit or declaration, will be included in the page limit and subject to the above requirements.  If only a portion of the paper contains argument, the entire paper will be included in the page limit.  The Office deems conclusions and/or definitions to be argumentative.  For example, a request that includes 40 pages of argument and a 41st page that includes conclusions or definitions would be deemed to be a request having greater than 40 pages.  A page that consists solely of a signature will not be included in the page limit.  The determination of whether a paper contains argument will be within the sole discretion of the Office.</w:t>
      </w:r>
      <w:r w:rsidRPr="001650DF">
        <w:rPr>
          <w:color w:val="C00000"/>
        </w:rPr>
        <w:t xml:space="preserve">  </w:t>
      </w:r>
    </w:p>
    <w:p w14:paraId="478BE50F" w14:textId="77777777" w:rsidR="001A46DE" w:rsidRPr="001650DF" w:rsidRDefault="001A46DE" w:rsidP="001650DF"/>
    <w:p w14:paraId="7975A8E8" w14:textId="77777777" w:rsidR="00BE70D2" w:rsidRDefault="001A46DE" w:rsidP="00BE70D2">
      <w:r w:rsidRPr="001650DF">
        <w:t>Note that micro entity status is only available to patent owner requesters, not to third party requesters. </w:t>
      </w:r>
      <w:r w:rsidR="009F108E" w:rsidRPr="001650DF">
        <w:t xml:space="preserve"> </w:t>
      </w:r>
      <w:r w:rsidRPr="001650DF">
        <w:t>The change is consistent with the USPTO’s fee setting policy factors to align fees to costs, offer additional processing options, and facilitate the effective administration of the patent system</w:t>
      </w:r>
      <w:r w:rsidR="00480B81" w:rsidRPr="001650DF">
        <w:t>, and is also consistent with the requirements of 35 U.S.C. 123</w:t>
      </w:r>
      <w:r w:rsidRPr="001650DF">
        <w:t xml:space="preserve">.  </w:t>
      </w:r>
    </w:p>
    <w:p w14:paraId="2B652198" w14:textId="77777777" w:rsidR="00522709" w:rsidRDefault="00522709">
      <w:pPr>
        <w:autoSpaceDE/>
        <w:autoSpaceDN/>
        <w:adjustRightInd/>
        <w:spacing w:line="240" w:lineRule="auto"/>
      </w:pPr>
      <w:r>
        <w:br w:type="page"/>
      </w:r>
    </w:p>
    <w:p w14:paraId="293BC700" w14:textId="1BB5E028" w:rsidR="00DA362C" w:rsidRPr="00BE70D2" w:rsidRDefault="000E5CBB" w:rsidP="00BE70D2">
      <w:pPr>
        <w:ind w:firstLine="720"/>
        <w:rPr>
          <w:i/>
        </w:rPr>
      </w:pPr>
      <w:r w:rsidRPr="001B2C22">
        <w:t>g)</w:t>
      </w:r>
      <w:r w:rsidRPr="001B2C22">
        <w:tab/>
      </w:r>
      <w:r w:rsidR="00CB1CF6" w:rsidRPr="001B2C22">
        <w:rPr>
          <w:u w:val="single"/>
        </w:rPr>
        <w:t>Appeal Fees</w:t>
      </w:r>
    </w:p>
    <w:p w14:paraId="4D6491C4" w14:textId="73DAA355" w:rsidR="00DA362C" w:rsidRDefault="00DA362C" w:rsidP="001B2C22">
      <w:pPr>
        <w:pStyle w:val="TableTitles"/>
      </w:pPr>
      <w:r w:rsidRPr="002D2E8A">
        <w:t xml:space="preserve">Table </w:t>
      </w:r>
      <w:r w:rsidR="00EC6922" w:rsidRPr="002D2E8A">
        <w:t>10</w:t>
      </w:r>
      <w:r w:rsidRPr="002D2E8A">
        <w:t xml:space="preserve">: </w:t>
      </w:r>
      <w:r w:rsidR="00546764">
        <w:t xml:space="preserve"> </w:t>
      </w:r>
      <w:r w:rsidRPr="002D2E8A">
        <w:t>Appeal</w:t>
      </w:r>
      <w:r w:rsidR="00E41108">
        <w:t xml:space="preserve"> </w:t>
      </w:r>
      <w:r w:rsidR="00B766B0">
        <w:t>–</w:t>
      </w:r>
      <w:r w:rsidR="00E41108">
        <w:t xml:space="preserve"> </w:t>
      </w:r>
      <w:r w:rsidRPr="002D2E8A">
        <w:t>Fee Changes</w:t>
      </w:r>
      <w:r w:rsidR="009B38DD" w:rsidRPr="002D2E8A">
        <w:t xml:space="preserve"> and Unit Costs </w:t>
      </w:r>
    </w:p>
    <w:p w14:paraId="649CDA4B" w14:textId="77777777" w:rsidR="001650DF" w:rsidRPr="001650DF" w:rsidRDefault="001650DF" w:rsidP="001B2C22">
      <w:pPr>
        <w:pStyle w:val="TableTitles"/>
      </w:pPr>
    </w:p>
    <w:tbl>
      <w:tblPr>
        <w:tblW w:w="9202" w:type="dxa"/>
        <w:tblInd w:w="93" w:type="dxa"/>
        <w:tblLook w:val="04A0" w:firstRow="1" w:lastRow="0" w:firstColumn="1" w:lastColumn="0" w:noHBand="0" w:noVBand="1"/>
      </w:tblPr>
      <w:tblGrid>
        <w:gridCol w:w="2866"/>
        <w:gridCol w:w="1267"/>
        <w:gridCol w:w="1267"/>
        <w:gridCol w:w="1267"/>
        <w:gridCol w:w="1267"/>
        <w:gridCol w:w="1268"/>
      </w:tblGrid>
      <w:tr w:rsidR="004225AE" w:rsidRPr="001650DF" w14:paraId="5BF89E0C" w14:textId="77777777" w:rsidTr="00901BE8">
        <w:trPr>
          <w:trHeight w:val="552"/>
          <w:tblHeader/>
        </w:trPr>
        <w:tc>
          <w:tcPr>
            <w:tcW w:w="2866"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01BE97EA" w14:textId="77777777" w:rsidR="004225AE" w:rsidRPr="001650DF" w:rsidRDefault="004225AE" w:rsidP="001650DF">
            <w:pPr>
              <w:spacing w:line="240" w:lineRule="auto"/>
              <w:jc w:val="center"/>
              <w:rPr>
                <w:b/>
                <w:bCs/>
              </w:rPr>
            </w:pPr>
            <w:r w:rsidRPr="001650DF">
              <w:rPr>
                <w:b/>
                <w:bCs/>
              </w:rPr>
              <w:t>Fee Description</w:t>
            </w:r>
          </w:p>
        </w:tc>
        <w:tc>
          <w:tcPr>
            <w:tcW w:w="1267" w:type="dxa"/>
            <w:tcBorders>
              <w:top w:val="single" w:sz="12" w:space="0" w:color="auto"/>
              <w:left w:val="single" w:sz="12" w:space="0" w:color="auto"/>
              <w:bottom w:val="nil"/>
              <w:right w:val="single" w:sz="12" w:space="0" w:color="auto"/>
            </w:tcBorders>
            <w:shd w:val="clear" w:color="auto" w:fill="auto"/>
            <w:vAlign w:val="center"/>
            <w:hideMark/>
          </w:tcPr>
          <w:p w14:paraId="07D6A781" w14:textId="77777777" w:rsidR="004225AE" w:rsidRPr="001650DF" w:rsidRDefault="004225AE" w:rsidP="001650DF">
            <w:pPr>
              <w:spacing w:line="240" w:lineRule="auto"/>
              <w:jc w:val="center"/>
              <w:rPr>
                <w:b/>
                <w:bCs/>
              </w:rPr>
            </w:pPr>
            <w:r w:rsidRPr="001650DF">
              <w:rPr>
                <w:b/>
                <w:bCs/>
              </w:rPr>
              <w:t>Current Fees</w:t>
            </w:r>
          </w:p>
        </w:tc>
        <w:tc>
          <w:tcPr>
            <w:tcW w:w="1267" w:type="dxa"/>
            <w:tcBorders>
              <w:top w:val="single" w:sz="12" w:space="0" w:color="auto"/>
              <w:left w:val="single" w:sz="12" w:space="0" w:color="auto"/>
              <w:bottom w:val="nil"/>
              <w:right w:val="single" w:sz="12" w:space="0" w:color="auto"/>
            </w:tcBorders>
            <w:shd w:val="clear" w:color="auto" w:fill="auto"/>
            <w:vAlign w:val="center"/>
            <w:hideMark/>
          </w:tcPr>
          <w:p w14:paraId="50E4BBE2" w14:textId="6F7FFCCC" w:rsidR="004225AE" w:rsidRPr="001650DF" w:rsidRDefault="00304276">
            <w:pPr>
              <w:spacing w:line="240" w:lineRule="auto"/>
              <w:jc w:val="center"/>
              <w:rPr>
                <w:b/>
                <w:bCs/>
              </w:rPr>
            </w:pPr>
            <w:r>
              <w:rPr>
                <w:b/>
                <w:bCs/>
              </w:rPr>
              <w:t>Final Rule</w:t>
            </w:r>
            <w:r w:rsidR="004225AE" w:rsidRPr="001650DF">
              <w:rPr>
                <w:b/>
                <w:bCs/>
              </w:rPr>
              <w:t xml:space="preserve"> Fees</w:t>
            </w:r>
          </w:p>
        </w:tc>
        <w:tc>
          <w:tcPr>
            <w:tcW w:w="1267" w:type="dxa"/>
            <w:tcBorders>
              <w:top w:val="single" w:sz="12" w:space="0" w:color="auto"/>
              <w:left w:val="single" w:sz="12" w:space="0" w:color="auto"/>
              <w:bottom w:val="nil"/>
              <w:right w:val="single" w:sz="12" w:space="0" w:color="auto"/>
            </w:tcBorders>
            <w:shd w:val="clear" w:color="auto" w:fill="auto"/>
            <w:vAlign w:val="center"/>
            <w:hideMark/>
          </w:tcPr>
          <w:p w14:paraId="7208AA86" w14:textId="77777777" w:rsidR="004225AE" w:rsidRPr="001650DF" w:rsidRDefault="004225AE">
            <w:pPr>
              <w:spacing w:line="240" w:lineRule="auto"/>
              <w:jc w:val="center"/>
              <w:rPr>
                <w:b/>
                <w:bCs/>
              </w:rPr>
            </w:pPr>
            <w:r w:rsidRPr="001650DF">
              <w:rPr>
                <w:b/>
                <w:bCs/>
              </w:rPr>
              <w:t>Dollar Change</w:t>
            </w:r>
          </w:p>
        </w:tc>
        <w:tc>
          <w:tcPr>
            <w:tcW w:w="1267" w:type="dxa"/>
            <w:tcBorders>
              <w:top w:val="single" w:sz="12" w:space="0" w:color="auto"/>
              <w:left w:val="single" w:sz="12" w:space="0" w:color="auto"/>
              <w:bottom w:val="nil"/>
              <w:right w:val="single" w:sz="12" w:space="0" w:color="auto"/>
            </w:tcBorders>
            <w:shd w:val="clear" w:color="auto" w:fill="auto"/>
            <w:vAlign w:val="center"/>
            <w:hideMark/>
          </w:tcPr>
          <w:p w14:paraId="5182DB01" w14:textId="77777777" w:rsidR="004225AE" w:rsidRPr="001650DF" w:rsidRDefault="004225AE">
            <w:pPr>
              <w:spacing w:line="240" w:lineRule="auto"/>
              <w:jc w:val="center"/>
              <w:rPr>
                <w:b/>
                <w:bCs/>
              </w:rPr>
            </w:pPr>
            <w:r w:rsidRPr="001650DF">
              <w:rPr>
                <w:b/>
                <w:bCs/>
              </w:rPr>
              <w:t>Percent Change</w:t>
            </w:r>
          </w:p>
        </w:tc>
        <w:tc>
          <w:tcPr>
            <w:tcW w:w="1268" w:type="dxa"/>
            <w:tcBorders>
              <w:top w:val="single" w:sz="12" w:space="0" w:color="auto"/>
              <w:left w:val="single" w:sz="12" w:space="0" w:color="auto"/>
              <w:bottom w:val="nil"/>
              <w:right w:val="single" w:sz="12" w:space="0" w:color="auto"/>
            </w:tcBorders>
          </w:tcPr>
          <w:p w14:paraId="241886D0" w14:textId="77777777" w:rsidR="004225AE" w:rsidRPr="001650DF" w:rsidRDefault="004225AE">
            <w:pPr>
              <w:spacing w:line="240" w:lineRule="auto"/>
              <w:jc w:val="center"/>
              <w:rPr>
                <w:b/>
                <w:bCs/>
              </w:rPr>
            </w:pPr>
            <w:r w:rsidRPr="001650DF">
              <w:rPr>
                <w:b/>
                <w:bCs/>
              </w:rPr>
              <w:t>FY 2015 Unit Cost</w:t>
            </w:r>
          </w:p>
        </w:tc>
      </w:tr>
      <w:tr w:rsidR="004225AE" w:rsidRPr="001650DF" w14:paraId="234CFE8E" w14:textId="77777777" w:rsidTr="00901BE8">
        <w:trPr>
          <w:trHeight w:val="288"/>
        </w:trPr>
        <w:tc>
          <w:tcPr>
            <w:tcW w:w="2866" w:type="dxa"/>
            <w:vMerge/>
            <w:tcBorders>
              <w:top w:val="single" w:sz="8" w:space="0" w:color="auto"/>
              <w:left w:val="single" w:sz="12" w:space="0" w:color="auto"/>
              <w:bottom w:val="single" w:sz="8" w:space="0" w:color="000000"/>
              <w:right w:val="single" w:sz="12" w:space="0" w:color="auto"/>
            </w:tcBorders>
            <w:vAlign w:val="center"/>
            <w:hideMark/>
          </w:tcPr>
          <w:p w14:paraId="6BD40CF2" w14:textId="77777777" w:rsidR="004225AE" w:rsidRPr="001650DF" w:rsidRDefault="004225AE">
            <w:pPr>
              <w:spacing w:line="240" w:lineRule="auto"/>
              <w:rPr>
                <w:b/>
                <w:bCs/>
              </w:rPr>
            </w:pPr>
          </w:p>
        </w:tc>
        <w:tc>
          <w:tcPr>
            <w:tcW w:w="1267" w:type="dxa"/>
            <w:tcBorders>
              <w:top w:val="nil"/>
              <w:left w:val="single" w:sz="12" w:space="0" w:color="auto"/>
              <w:bottom w:val="nil"/>
              <w:right w:val="single" w:sz="12" w:space="0" w:color="auto"/>
            </w:tcBorders>
            <w:shd w:val="clear" w:color="auto" w:fill="auto"/>
            <w:vAlign w:val="center"/>
            <w:hideMark/>
          </w:tcPr>
          <w:p w14:paraId="410190E8" w14:textId="77777777" w:rsidR="004225AE" w:rsidRPr="001650DF" w:rsidRDefault="004225AE">
            <w:pPr>
              <w:spacing w:line="240" w:lineRule="auto"/>
              <w:jc w:val="center"/>
              <w:rPr>
                <w:b/>
                <w:bCs/>
              </w:rPr>
            </w:pPr>
            <w:r w:rsidRPr="001650DF">
              <w:rPr>
                <w:b/>
                <w:bCs/>
              </w:rPr>
              <w:t> </w:t>
            </w:r>
          </w:p>
        </w:tc>
        <w:tc>
          <w:tcPr>
            <w:tcW w:w="1267" w:type="dxa"/>
            <w:tcBorders>
              <w:top w:val="nil"/>
              <w:left w:val="single" w:sz="12" w:space="0" w:color="auto"/>
              <w:bottom w:val="nil"/>
              <w:right w:val="single" w:sz="12" w:space="0" w:color="auto"/>
            </w:tcBorders>
            <w:shd w:val="clear" w:color="auto" w:fill="auto"/>
            <w:vAlign w:val="center"/>
            <w:hideMark/>
          </w:tcPr>
          <w:p w14:paraId="7420EAD2" w14:textId="77777777" w:rsidR="004225AE" w:rsidRPr="001650DF" w:rsidRDefault="004225AE">
            <w:pPr>
              <w:spacing w:line="240" w:lineRule="auto"/>
              <w:jc w:val="center"/>
              <w:rPr>
                <w:b/>
                <w:bCs/>
              </w:rPr>
            </w:pPr>
            <w:r w:rsidRPr="001650DF">
              <w:rPr>
                <w:b/>
                <w:bCs/>
              </w:rPr>
              <w:t> </w:t>
            </w:r>
          </w:p>
        </w:tc>
        <w:tc>
          <w:tcPr>
            <w:tcW w:w="1267" w:type="dxa"/>
            <w:tcBorders>
              <w:top w:val="nil"/>
              <w:left w:val="single" w:sz="12" w:space="0" w:color="auto"/>
              <w:bottom w:val="nil"/>
              <w:right w:val="single" w:sz="12" w:space="0" w:color="auto"/>
            </w:tcBorders>
            <w:shd w:val="clear" w:color="auto" w:fill="auto"/>
            <w:vAlign w:val="center"/>
            <w:hideMark/>
          </w:tcPr>
          <w:p w14:paraId="2DDD72A0" w14:textId="77777777" w:rsidR="004225AE" w:rsidRPr="001650DF" w:rsidRDefault="004225AE">
            <w:pPr>
              <w:spacing w:line="240" w:lineRule="auto"/>
              <w:jc w:val="center"/>
              <w:rPr>
                <w:b/>
                <w:bCs/>
              </w:rPr>
            </w:pPr>
            <w:r w:rsidRPr="001650DF">
              <w:rPr>
                <w:b/>
                <w:bCs/>
              </w:rPr>
              <w:t> </w:t>
            </w:r>
          </w:p>
        </w:tc>
        <w:tc>
          <w:tcPr>
            <w:tcW w:w="1267" w:type="dxa"/>
            <w:tcBorders>
              <w:top w:val="nil"/>
              <w:left w:val="single" w:sz="12" w:space="0" w:color="auto"/>
              <w:bottom w:val="nil"/>
              <w:right w:val="single" w:sz="12" w:space="0" w:color="auto"/>
            </w:tcBorders>
            <w:shd w:val="clear" w:color="auto" w:fill="auto"/>
            <w:vAlign w:val="center"/>
            <w:hideMark/>
          </w:tcPr>
          <w:p w14:paraId="2383332D" w14:textId="77777777" w:rsidR="004225AE" w:rsidRPr="001650DF" w:rsidRDefault="004225AE">
            <w:pPr>
              <w:spacing w:line="240" w:lineRule="auto"/>
              <w:jc w:val="center"/>
              <w:rPr>
                <w:b/>
                <w:bCs/>
              </w:rPr>
            </w:pPr>
            <w:r w:rsidRPr="001650DF">
              <w:rPr>
                <w:b/>
                <w:bCs/>
              </w:rPr>
              <w:t> </w:t>
            </w:r>
          </w:p>
        </w:tc>
        <w:tc>
          <w:tcPr>
            <w:tcW w:w="1268" w:type="dxa"/>
            <w:tcBorders>
              <w:top w:val="nil"/>
              <w:left w:val="single" w:sz="12" w:space="0" w:color="auto"/>
              <w:bottom w:val="nil"/>
              <w:right w:val="single" w:sz="12" w:space="0" w:color="auto"/>
            </w:tcBorders>
          </w:tcPr>
          <w:p w14:paraId="7B4F1106" w14:textId="77777777" w:rsidR="004225AE" w:rsidRPr="001650DF" w:rsidRDefault="004225AE">
            <w:pPr>
              <w:spacing w:line="240" w:lineRule="auto"/>
              <w:jc w:val="center"/>
              <w:rPr>
                <w:b/>
                <w:bCs/>
              </w:rPr>
            </w:pPr>
          </w:p>
        </w:tc>
      </w:tr>
      <w:tr w:rsidR="004225AE" w:rsidRPr="001650DF" w14:paraId="634CF9FA" w14:textId="77777777" w:rsidTr="00901BE8">
        <w:trPr>
          <w:trHeight w:val="288"/>
        </w:trPr>
        <w:tc>
          <w:tcPr>
            <w:tcW w:w="2866" w:type="dxa"/>
            <w:vMerge/>
            <w:tcBorders>
              <w:top w:val="single" w:sz="8" w:space="0" w:color="auto"/>
              <w:left w:val="single" w:sz="12" w:space="0" w:color="auto"/>
              <w:bottom w:val="single" w:sz="8" w:space="0" w:color="000000"/>
              <w:right w:val="single" w:sz="12" w:space="0" w:color="auto"/>
            </w:tcBorders>
            <w:vAlign w:val="center"/>
            <w:hideMark/>
          </w:tcPr>
          <w:p w14:paraId="5BCE4C4D" w14:textId="77777777" w:rsidR="004225AE" w:rsidRPr="001650DF" w:rsidRDefault="004225AE">
            <w:pPr>
              <w:spacing w:line="240" w:lineRule="auto"/>
              <w:rPr>
                <w:b/>
                <w:bCs/>
              </w:rPr>
            </w:pPr>
          </w:p>
        </w:tc>
        <w:tc>
          <w:tcPr>
            <w:tcW w:w="1267" w:type="dxa"/>
            <w:tcBorders>
              <w:top w:val="nil"/>
              <w:left w:val="single" w:sz="12" w:space="0" w:color="auto"/>
              <w:bottom w:val="nil"/>
              <w:right w:val="single" w:sz="12" w:space="0" w:color="auto"/>
            </w:tcBorders>
            <w:shd w:val="clear" w:color="auto" w:fill="auto"/>
            <w:vAlign w:val="center"/>
            <w:hideMark/>
          </w:tcPr>
          <w:p w14:paraId="14520117" w14:textId="77777777" w:rsidR="004225AE" w:rsidRPr="001650DF" w:rsidRDefault="004225AE">
            <w:pPr>
              <w:spacing w:line="240" w:lineRule="auto"/>
              <w:jc w:val="center"/>
              <w:rPr>
                <w:b/>
                <w:bCs/>
              </w:rPr>
            </w:pPr>
            <w:r w:rsidRPr="001650DF">
              <w:rPr>
                <w:b/>
                <w:bCs/>
              </w:rPr>
              <w:t>Large</w:t>
            </w:r>
          </w:p>
        </w:tc>
        <w:tc>
          <w:tcPr>
            <w:tcW w:w="1267" w:type="dxa"/>
            <w:tcBorders>
              <w:top w:val="nil"/>
              <w:left w:val="single" w:sz="12" w:space="0" w:color="auto"/>
              <w:bottom w:val="nil"/>
              <w:right w:val="single" w:sz="12" w:space="0" w:color="auto"/>
            </w:tcBorders>
            <w:shd w:val="clear" w:color="auto" w:fill="auto"/>
            <w:vAlign w:val="center"/>
            <w:hideMark/>
          </w:tcPr>
          <w:p w14:paraId="29007E0A" w14:textId="77777777" w:rsidR="004225AE" w:rsidRPr="001650DF" w:rsidRDefault="004225AE">
            <w:pPr>
              <w:spacing w:line="240" w:lineRule="auto"/>
              <w:jc w:val="center"/>
              <w:rPr>
                <w:b/>
                <w:bCs/>
              </w:rPr>
            </w:pPr>
            <w:r w:rsidRPr="001650DF">
              <w:rPr>
                <w:b/>
                <w:bCs/>
              </w:rPr>
              <w:t>Large</w:t>
            </w:r>
          </w:p>
        </w:tc>
        <w:tc>
          <w:tcPr>
            <w:tcW w:w="1267" w:type="dxa"/>
            <w:tcBorders>
              <w:top w:val="nil"/>
              <w:left w:val="single" w:sz="12" w:space="0" w:color="auto"/>
              <w:bottom w:val="nil"/>
              <w:right w:val="single" w:sz="12" w:space="0" w:color="auto"/>
            </w:tcBorders>
            <w:shd w:val="clear" w:color="auto" w:fill="auto"/>
            <w:vAlign w:val="center"/>
            <w:hideMark/>
          </w:tcPr>
          <w:p w14:paraId="12EFFF55" w14:textId="77777777" w:rsidR="004225AE" w:rsidRPr="001650DF" w:rsidRDefault="004225AE">
            <w:pPr>
              <w:spacing w:line="240" w:lineRule="auto"/>
              <w:jc w:val="center"/>
              <w:rPr>
                <w:b/>
                <w:bCs/>
              </w:rPr>
            </w:pPr>
            <w:r w:rsidRPr="001650DF">
              <w:rPr>
                <w:b/>
                <w:bCs/>
              </w:rPr>
              <w:t>Large</w:t>
            </w:r>
          </w:p>
        </w:tc>
        <w:tc>
          <w:tcPr>
            <w:tcW w:w="1267" w:type="dxa"/>
            <w:tcBorders>
              <w:top w:val="nil"/>
              <w:left w:val="single" w:sz="12" w:space="0" w:color="auto"/>
              <w:bottom w:val="nil"/>
              <w:right w:val="single" w:sz="12" w:space="0" w:color="auto"/>
            </w:tcBorders>
            <w:shd w:val="clear" w:color="auto" w:fill="auto"/>
            <w:vAlign w:val="center"/>
            <w:hideMark/>
          </w:tcPr>
          <w:p w14:paraId="1C230E1D" w14:textId="77777777" w:rsidR="004225AE" w:rsidRPr="001650DF" w:rsidRDefault="004225AE">
            <w:pPr>
              <w:spacing w:line="240" w:lineRule="auto"/>
              <w:jc w:val="center"/>
              <w:rPr>
                <w:b/>
                <w:bCs/>
              </w:rPr>
            </w:pPr>
            <w:r w:rsidRPr="001650DF">
              <w:rPr>
                <w:b/>
                <w:bCs/>
              </w:rPr>
              <w:t>Large</w:t>
            </w:r>
          </w:p>
        </w:tc>
        <w:tc>
          <w:tcPr>
            <w:tcW w:w="1268" w:type="dxa"/>
            <w:tcBorders>
              <w:top w:val="nil"/>
              <w:left w:val="single" w:sz="12" w:space="0" w:color="auto"/>
              <w:bottom w:val="nil"/>
              <w:right w:val="single" w:sz="12" w:space="0" w:color="auto"/>
            </w:tcBorders>
          </w:tcPr>
          <w:p w14:paraId="07E124C9" w14:textId="77777777" w:rsidR="004225AE" w:rsidRPr="001650DF" w:rsidRDefault="004225AE">
            <w:pPr>
              <w:spacing w:line="240" w:lineRule="auto"/>
              <w:jc w:val="center"/>
              <w:rPr>
                <w:b/>
                <w:bCs/>
              </w:rPr>
            </w:pPr>
          </w:p>
        </w:tc>
      </w:tr>
      <w:tr w:rsidR="004225AE" w:rsidRPr="001650DF" w14:paraId="0CCBE6D6" w14:textId="77777777" w:rsidTr="00901BE8">
        <w:trPr>
          <w:trHeight w:val="288"/>
        </w:trPr>
        <w:tc>
          <w:tcPr>
            <w:tcW w:w="2866" w:type="dxa"/>
            <w:vMerge/>
            <w:tcBorders>
              <w:top w:val="single" w:sz="8" w:space="0" w:color="auto"/>
              <w:left w:val="single" w:sz="12" w:space="0" w:color="auto"/>
              <w:bottom w:val="single" w:sz="8" w:space="0" w:color="000000"/>
              <w:right w:val="single" w:sz="12" w:space="0" w:color="auto"/>
            </w:tcBorders>
            <w:vAlign w:val="center"/>
            <w:hideMark/>
          </w:tcPr>
          <w:p w14:paraId="1B1EC630" w14:textId="77777777" w:rsidR="004225AE" w:rsidRPr="001650DF" w:rsidRDefault="004225AE">
            <w:pPr>
              <w:spacing w:line="240" w:lineRule="auto"/>
              <w:rPr>
                <w:b/>
                <w:bCs/>
              </w:rPr>
            </w:pPr>
          </w:p>
        </w:tc>
        <w:tc>
          <w:tcPr>
            <w:tcW w:w="1267" w:type="dxa"/>
            <w:tcBorders>
              <w:top w:val="nil"/>
              <w:left w:val="single" w:sz="12" w:space="0" w:color="auto"/>
              <w:bottom w:val="nil"/>
              <w:right w:val="single" w:sz="12" w:space="0" w:color="auto"/>
            </w:tcBorders>
            <w:shd w:val="clear" w:color="auto" w:fill="auto"/>
            <w:vAlign w:val="center"/>
            <w:hideMark/>
          </w:tcPr>
          <w:p w14:paraId="06A5D52A" w14:textId="77777777" w:rsidR="004225AE" w:rsidRPr="001650DF" w:rsidRDefault="004225AE">
            <w:pPr>
              <w:spacing w:line="240" w:lineRule="auto"/>
              <w:jc w:val="center"/>
              <w:rPr>
                <w:b/>
                <w:bCs/>
              </w:rPr>
            </w:pPr>
            <w:r w:rsidRPr="001650DF">
              <w:rPr>
                <w:b/>
                <w:bCs/>
              </w:rPr>
              <w:t>(Small)</w:t>
            </w:r>
          </w:p>
        </w:tc>
        <w:tc>
          <w:tcPr>
            <w:tcW w:w="1267" w:type="dxa"/>
            <w:tcBorders>
              <w:top w:val="nil"/>
              <w:left w:val="single" w:sz="12" w:space="0" w:color="auto"/>
              <w:bottom w:val="nil"/>
              <w:right w:val="single" w:sz="12" w:space="0" w:color="auto"/>
            </w:tcBorders>
            <w:shd w:val="clear" w:color="auto" w:fill="auto"/>
            <w:vAlign w:val="center"/>
            <w:hideMark/>
          </w:tcPr>
          <w:p w14:paraId="22EF68CD" w14:textId="77777777" w:rsidR="004225AE" w:rsidRPr="001650DF" w:rsidRDefault="004225AE">
            <w:pPr>
              <w:spacing w:line="240" w:lineRule="auto"/>
              <w:jc w:val="center"/>
              <w:rPr>
                <w:b/>
                <w:bCs/>
              </w:rPr>
            </w:pPr>
            <w:r w:rsidRPr="001650DF">
              <w:rPr>
                <w:b/>
                <w:bCs/>
              </w:rPr>
              <w:t>(Small)</w:t>
            </w:r>
          </w:p>
        </w:tc>
        <w:tc>
          <w:tcPr>
            <w:tcW w:w="1267" w:type="dxa"/>
            <w:tcBorders>
              <w:top w:val="nil"/>
              <w:left w:val="single" w:sz="12" w:space="0" w:color="auto"/>
              <w:bottom w:val="nil"/>
              <w:right w:val="single" w:sz="12" w:space="0" w:color="auto"/>
            </w:tcBorders>
            <w:shd w:val="clear" w:color="auto" w:fill="auto"/>
            <w:vAlign w:val="center"/>
            <w:hideMark/>
          </w:tcPr>
          <w:p w14:paraId="55945152" w14:textId="77777777" w:rsidR="004225AE" w:rsidRPr="001650DF" w:rsidRDefault="004225AE">
            <w:pPr>
              <w:spacing w:line="240" w:lineRule="auto"/>
              <w:jc w:val="center"/>
              <w:rPr>
                <w:b/>
                <w:bCs/>
              </w:rPr>
            </w:pPr>
            <w:r w:rsidRPr="001650DF">
              <w:rPr>
                <w:b/>
                <w:bCs/>
              </w:rPr>
              <w:t>(Small)</w:t>
            </w:r>
          </w:p>
        </w:tc>
        <w:tc>
          <w:tcPr>
            <w:tcW w:w="1267" w:type="dxa"/>
            <w:tcBorders>
              <w:top w:val="nil"/>
              <w:left w:val="single" w:sz="12" w:space="0" w:color="auto"/>
              <w:bottom w:val="nil"/>
              <w:right w:val="single" w:sz="12" w:space="0" w:color="auto"/>
            </w:tcBorders>
            <w:shd w:val="clear" w:color="auto" w:fill="auto"/>
            <w:vAlign w:val="center"/>
            <w:hideMark/>
          </w:tcPr>
          <w:p w14:paraId="36009041" w14:textId="77777777" w:rsidR="004225AE" w:rsidRPr="001650DF" w:rsidRDefault="004225AE">
            <w:pPr>
              <w:spacing w:line="240" w:lineRule="auto"/>
              <w:jc w:val="center"/>
              <w:rPr>
                <w:b/>
                <w:bCs/>
              </w:rPr>
            </w:pPr>
            <w:r w:rsidRPr="001650DF">
              <w:rPr>
                <w:b/>
                <w:bCs/>
              </w:rPr>
              <w:t>(Small)</w:t>
            </w:r>
          </w:p>
        </w:tc>
        <w:tc>
          <w:tcPr>
            <w:tcW w:w="1268" w:type="dxa"/>
            <w:tcBorders>
              <w:top w:val="nil"/>
              <w:left w:val="single" w:sz="12" w:space="0" w:color="auto"/>
              <w:bottom w:val="nil"/>
              <w:right w:val="single" w:sz="12" w:space="0" w:color="auto"/>
            </w:tcBorders>
          </w:tcPr>
          <w:p w14:paraId="4EAAE2CE" w14:textId="77777777" w:rsidR="004225AE" w:rsidRPr="001650DF" w:rsidRDefault="004225AE">
            <w:pPr>
              <w:spacing w:line="240" w:lineRule="auto"/>
              <w:jc w:val="center"/>
              <w:rPr>
                <w:b/>
                <w:bCs/>
              </w:rPr>
            </w:pPr>
          </w:p>
        </w:tc>
      </w:tr>
      <w:tr w:rsidR="004225AE" w:rsidRPr="001650DF" w14:paraId="37A76CC9" w14:textId="77777777" w:rsidTr="00901BE8">
        <w:trPr>
          <w:trHeight w:val="564"/>
        </w:trPr>
        <w:tc>
          <w:tcPr>
            <w:tcW w:w="2866" w:type="dxa"/>
            <w:vMerge/>
            <w:tcBorders>
              <w:top w:val="single" w:sz="8" w:space="0" w:color="auto"/>
              <w:left w:val="single" w:sz="12" w:space="0" w:color="auto"/>
              <w:bottom w:val="single" w:sz="12" w:space="0" w:color="auto"/>
              <w:right w:val="single" w:sz="12" w:space="0" w:color="auto"/>
            </w:tcBorders>
            <w:vAlign w:val="center"/>
            <w:hideMark/>
          </w:tcPr>
          <w:p w14:paraId="056345BC" w14:textId="77777777" w:rsidR="004225AE" w:rsidRPr="001650DF" w:rsidRDefault="004225AE">
            <w:pPr>
              <w:spacing w:line="240" w:lineRule="auto"/>
              <w:rPr>
                <w:b/>
                <w:bCs/>
              </w:rPr>
            </w:pPr>
          </w:p>
        </w:tc>
        <w:tc>
          <w:tcPr>
            <w:tcW w:w="1267" w:type="dxa"/>
            <w:tcBorders>
              <w:top w:val="nil"/>
              <w:left w:val="single" w:sz="12" w:space="0" w:color="auto"/>
              <w:bottom w:val="single" w:sz="12" w:space="0" w:color="auto"/>
              <w:right w:val="single" w:sz="12" w:space="0" w:color="auto"/>
            </w:tcBorders>
            <w:shd w:val="clear" w:color="auto" w:fill="auto"/>
            <w:vAlign w:val="center"/>
            <w:hideMark/>
          </w:tcPr>
          <w:p w14:paraId="4C76F44B" w14:textId="77777777" w:rsidR="004225AE" w:rsidRPr="001650DF" w:rsidRDefault="004225AE">
            <w:pPr>
              <w:spacing w:line="240" w:lineRule="auto"/>
              <w:jc w:val="center"/>
              <w:rPr>
                <w:b/>
                <w:bCs/>
              </w:rPr>
            </w:pPr>
            <w:r w:rsidRPr="001650DF">
              <w:rPr>
                <w:b/>
                <w:bCs/>
              </w:rPr>
              <w:t>[Micro] Entity</w:t>
            </w:r>
          </w:p>
        </w:tc>
        <w:tc>
          <w:tcPr>
            <w:tcW w:w="1267" w:type="dxa"/>
            <w:tcBorders>
              <w:top w:val="nil"/>
              <w:left w:val="single" w:sz="12" w:space="0" w:color="auto"/>
              <w:bottom w:val="single" w:sz="12" w:space="0" w:color="auto"/>
              <w:right w:val="single" w:sz="12" w:space="0" w:color="auto"/>
            </w:tcBorders>
            <w:shd w:val="clear" w:color="auto" w:fill="auto"/>
            <w:vAlign w:val="center"/>
            <w:hideMark/>
          </w:tcPr>
          <w:p w14:paraId="0A86C787" w14:textId="77777777" w:rsidR="004225AE" w:rsidRPr="001650DF" w:rsidRDefault="004225AE">
            <w:pPr>
              <w:spacing w:line="240" w:lineRule="auto"/>
              <w:jc w:val="center"/>
              <w:rPr>
                <w:b/>
                <w:bCs/>
              </w:rPr>
            </w:pPr>
            <w:r w:rsidRPr="001650DF">
              <w:rPr>
                <w:b/>
                <w:bCs/>
              </w:rPr>
              <w:t>[Micro] Entity</w:t>
            </w:r>
          </w:p>
        </w:tc>
        <w:tc>
          <w:tcPr>
            <w:tcW w:w="1267" w:type="dxa"/>
            <w:tcBorders>
              <w:top w:val="nil"/>
              <w:left w:val="single" w:sz="12" w:space="0" w:color="auto"/>
              <w:bottom w:val="single" w:sz="12" w:space="0" w:color="auto"/>
              <w:right w:val="single" w:sz="12" w:space="0" w:color="auto"/>
            </w:tcBorders>
            <w:shd w:val="clear" w:color="auto" w:fill="auto"/>
            <w:vAlign w:val="center"/>
            <w:hideMark/>
          </w:tcPr>
          <w:p w14:paraId="6FA13731" w14:textId="77777777" w:rsidR="004225AE" w:rsidRPr="001650DF" w:rsidRDefault="004225AE">
            <w:pPr>
              <w:spacing w:line="240" w:lineRule="auto"/>
              <w:jc w:val="center"/>
              <w:rPr>
                <w:b/>
                <w:bCs/>
              </w:rPr>
            </w:pPr>
            <w:r w:rsidRPr="001650DF">
              <w:rPr>
                <w:b/>
                <w:bCs/>
              </w:rPr>
              <w:t>[Micro] Entity</w:t>
            </w:r>
          </w:p>
        </w:tc>
        <w:tc>
          <w:tcPr>
            <w:tcW w:w="1267" w:type="dxa"/>
            <w:tcBorders>
              <w:top w:val="nil"/>
              <w:left w:val="single" w:sz="12" w:space="0" w:color="auto"/>
              <w:bottom w:val="single" w:sz="12" w:space="0" w:color="auto"/>
              <w:right w:val="single" w:sz="12" w:space="0" w:color="auto"/>
            </w:tcBorders>
            <w:shd w:val="clear" w:color="auto" w:fill="auto"/>
            <w:vAlign w:val="center"/>
            <w:hideMark/>
          </w:tcPr>
          <w:p w14:paraId="16CF5900" w14:textId="77777777" w:rsidR="004225AE" w:rsidRPr="001650DF" w:rsidRDefault="004225AE">
            <w:pPr>
              <w:spacing w:line="240" w:lineRule="auto"/>
              <w:jc w:val="center"/>
              <w:rPr>
                <w:b/>
                <w:bCs/>
              </w:rPr>
            </w:pPr>
            <w:r w:rsidRPr="001650DF">
              <w:rPr>
                <w:b/>
                <w:bCs/>
              </w:rPr>
              <w:t>[Micro] Entity</w:t>
            </w:r>
          </w:p>
        </w:tc>
        <w:tc>
          <w:tcPr>
            <w:tcW w:w="1268" w:type="dxa"/>
            <w:tcBorders>
              <w:top w:val="nil"/>
              <w:left w:val="single" w:sz="12" w:space="0" w:color="auto"/>
              <w:bottom w:val="single" w:sz="12" w:space="0" w:color="auto"/>
              <w:right w:val="single" w:sz="12" w:space="0" w:color="auto"/>
            </w:tcBorders>
          </w:tcPr>
          <w:p w14:paraId="2B9614C4" w14:textId="77777777" w:rsidR="004225AE" w:rsidRPr="001650DF" w:rsidRDefault="004225AE">
            <w:pPr>
              <w:spacing w:line="240" w:lineRule="auto"/>
              <w:jc w:val="center"/>
              <w:rPr>
                <w:b/>
                <w:bCs/>
              </w:rPr>
            </w:pPr>
          </w:p>
        </w:tc>
      </w:tr>
      <w:tr w:rsidR="004225AE" w:rsidRPr="001650DF" w14:paraId="17121F60" w14:textId="77777777" w:rsidTr="00901BE8">
        <w:trPr>
          <w:trHeight w:val="276"/>
        </w:trPr>
        <w:tc>
          <w:tcPr>
            <w:tcW w:w="2866"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4C0FF4E7" w14:textId="77777777" w:rsidR="004225AE" w:rsidRPr="002D2E8A" w:rsidRDefault="004225AE" w:rsidP="001B2C22">
            <w:pPr>
              <w:spacing w:line="240" w:lineRule="auto"/>
            </w:pPr>
            <w:r w:rsidRPr="001650DF">
              <w:t xml:space="preserve">Forwarding an Appeal in an Application or </w:t>
            </w:r>
            <w:r w:rsidRPr="001B2C22">
              <w:rPr>
                <w:u w:val="single"/>
              </w:rPr>
              <w:t>Ex parte</w:t>
            </w:r>
            <w:r w:rsidRPr="002D2E8A">
              <w:t xml:space="preserve"> Reexamination Proceeding to the Board</w:t>
            </w:r>
          </w:p>
        </w:tc>
        <w:tc>
          <w:tcPr>
            <w:tcW w:w="1267" w:type="dxa"/>
            <w:tcBorders>
              <w:top w:val="single" w:sz="12" w:space="0" w:color="auto"/>
              <w:left w:val="single" w:sz="12" w:space="0" w:color="auto"/>
              <w:bottom w:val="nil"/>
              <w:right w:val="single" w:sz="12" w:space="0" w:color="auto"/>
            </w:tcBorders>
            <w:shd w:val="clear" w:color="auto" w:fill="auto"/>
            <w:hideMark/>
          </w:tcPr>
          <w:p w14:paraId="68268BDC" w14:textId="77777777" w:rsidR="00BE2C65" w:rsidRDefault="00BE2C65" w:rsidP="001650DF">
            <w:pPr>
              <w:spacing w:line="240" w:lineRule="auto"/>
              <w:jc w:val="center"/>
            </w:pPr>
          </w:p>
          <w:p w14:paraId="1B33225A" w14:textId="77777777" w:rsidR="004225AE" w:rsidRPr="001650DF" w:rsidRDefault="004225AE" w:rsidP="001650DF">
            <w:pPr>
              <w:spacing w:line="240" w:lineRule="auto"/>
              <w:jc w:val="center"/>
            </w:pPr>
            <w:r w:rsidRPr="001650DF">
              <w:t>$2,000</w:t>
            </w:r>
          </w:p>
        </w:tc>
        <w:tc>
          <w:tcPr>
            <w:tcW w:w="1267" w:type="dxa"/>
            <w:tcBorders>
              <w:top w:val="single" w:sz="12" w:space="0" w:color="auto"/>
              <w:left w:val="single" w:sz="12" w:space="0" w:color="auto"/>
              <w:bottom w:val="nil"/>
              <w:right w:val="single" w:sz="12" w:space="0" w:color="auto"/>
            </w:tcBorders>
            <w:shd w:val="clear" w:color="auto" w:fill="auto"/>
            <w:hideMark/>
          </w:tcPr>
          <w:p w14:paraId="29D0587B" w14:textId="77777777" w:rsidR="00BE2C65" w:rsidRDefault="00BE2C65" w:rsidP="001650DF">
            <w:pPr>
              <w:spacing w:line="240" w:lineRule="auto"/>
              <w:jc w:val="center"/>
            </w:pPr>
          </w:p>
          <w:p w14:paraId="13B9A7C5" w14:textId="3E93B8BC" w:rsidR="004225AE" w:rsidRPr="001650DF" w:rsidRDefault="001A6185" w:rsidP="001650DF">
            <w:pPr>
              <w:spacing w:line="240" w:lineRule="auto"/>
              <w:jc w:val="center"/>
            </w:pPr>
            <w:r>
              <w:t>$2,24</w:t>
            </w:r>
            <w:r w:rsidR="004225AE" w:rsidRPr="001650DF">
              <w:t>0</w:t>
            </w:r>
          </w:p>
        </w:tc>
        <w:tc>
          <w:tcPr>
            <w:tcW w:w="1267" w:type="dxa"/>
            <w:tcBorders>
              <w:top w:val="single" w:sz="12" w:space="0" w:color="auto"/>
              <w:left w:val="single" w:sz="12" w:space="0" w:color="auto"/>
              <w:bottom w:val="nil"/>
              <w:right w:val="single" w:sz="12" w:space="0" w:color="auto"/>
            </w:tcBorders>
            <w:shd w:val="clear" w:color="auto" w:fill="auto"/>
            <w:hideMark/>
          </w:tcPr>
          <w:p w14:paraId="1734D90C" w14:textId="77777777" w:rsidR="00BE2C65" w:rsidRDefault="00BE2C65">
            <w:pPr>
              <w:spacing w:line="240" w:lineRule="auto"/>
              <w:jc w:val="center"/>
            </w:pPr>
          </w:p>
          <w:p w14:paraId="5465F892" w14:textId="15A4CCE9" w:rsidR="004225AE" w:rsidRPr="001650DF" w:rsidRDefault="001A6185">
            <w:pPr>
              <w:spacing w:line="240" w:lineRule="auto"/>
              <w:jc w:val="center"/>
            </w:pPr>
            <w:r>
              <w:t>+$24</w:t>
            </w:r>
            <w:r w:rsidR="004225AE" w:rsidRPr="001650DF">
              <w:t>0</w:t>
            </w:r>
          </w:p>
        </w:tc>
        <w:tc>
          <w:tcPr>
            <w:tcW w:w="1267" w:type="dxa"/>
            <w:tcBorders>
              <w:top w:val="single" w:sz="12" w:space="0" w:color="auto"/>
              <w:left w:val="single" w:sz="12" w:space="0" w:color="auto"/>
              <w:bottom w:val="nil"/>
              <w:right w:val="single" w:sz="12" w:space="0" w:color="auto"/>
            </w:tcBorders>
            <w:shd w:val="clear" w:color="auto" w:fill="auto"/>
            <w:hideMark/>
          </w:tcPr>
          <w:p w14:paraId="61776AF0" w14:textId="77777777" w:rsidR="00BE2C65" w:rsidRDefault="00BE2C65">
            <w:pPr>
              <w:spacing w:line="240" w:lineRule="auto"/>
              <w:jc w:val="center"/>
            </w:pPr>
          </w:p>
          <w:p w14:paraId="66FDE83B" w14:textId="5EE11553" w:rsidR="004225AE" w:rsidRPr="001650DF" w:rsidRDefault="001A6185">
            <w:pPr>
              <w:spacing w:line="240" w:lineRule="auto"/>
              <w:jc w:val="center"/>
            </w:pPr>
            <w:r>
              <w:t>+12</w:t>
            </w:r>
            <w:r w:rsidR="004225AE" w:rsidRPr="001650DF">
              <w:t>%</w:t>
            </w:r>
          </w:p>
        </w:tc>
        <w:tc>
          <w:tcPr>
            <w:tcW w:w="1268" w:type="dxa"/>
            <w:tcBorders>
              <w:top w:val="single" w:sz="12" w:space="0" w:color="auto"/>
              <w:left w:val="single" w:sz="12" w:space="0" w:color="auto"/>
              <w:bottom w:val="nil"/>
              <w:right w:val="single" w:sz="12" w:space="0" w:color="auto"/>
            </w:tcBorders>
          </w:tcPr>
          <w:p w14:paraId="35C30E8E" w14:textId="22360A4A" w:rsidR="004225AE" w:rsidRPr="001650DF" w:rsidRDefault="004225AE">
            <w:pPr>
              <w:spacing w:line="240" w:lineRule="auto"/>
              <w:jc w:val="center"/>
            </w:pPr>
          </w:p>
        </w:tc>
      </w:tr>
      <w:tr w:rsidR="004225AE" w:rsidRPr="001650DF" w14:paraId="6A618807" w14:textId="77777777" w:rsidTr="00901BE8">
        <w:trPr>
          <w:trHeight w:val="276"/>
        </w:trPr>
        <w:tc>
          <w:tcPr>
            <w:tcW w:w="2866" w:type="dxa"/>
            <w:vMerge/>
            <w:tcBorders>
              <w:top w:val="nil"/>
              <w:left w:val="single" w:sz="12" w:space="0" w:color="auto"/>
              <w:bottom w:val="single" w:sz="8" w:space="0" w:color="000000"/>
              <w:right w:val="single" w:sz="12" w:space="0" w:color="auto"/>
            </w:tcBorders>
            <w:vAlign w:val="center"/>
            <w:hideMark/>
          </w:tcPr>
          <w:p w14:paraId="2D4A6BC9" w14:textId="77777777" w:rsidR="004225AE" w:rsidRPr="001650DF" w:rsidRDefault="004225AE">
            <w:pPr>
              <w:spacing w:line="240" w:lineRule="auto"/>
            </w:pPr>
          </w:p>
        </w:tc>
        <w:tc>
          <w:tcPr>
            <w:tcW w:w="1267" w:type="dxa"/>
            <w:tcBorders>
              <w:top w:val="nil"/>
              <w:left w:val="single" w:sz="12" w:space="0" w:color="auto"/>
              <w:bottom w:val="nil"/>
              <w:right w:val="single" w:sz="12" w:space="0" w:color="auto"/>
            </w:tcBorders>
            <w:shd w:val="clear" w:color="auto" w:fill="auto"/>
            <w:hideMark/>
          </w:tcPr>
          <w:p w14:paraId="1B15C38E" w14:textId="77777777" w:rsidR="004225AE" w:rsidRPr="001650DF" w:rsidRDefault="004225AE">
            <w:pPr>
              <w:spacing w:line="240" w:lineRule="auto"/>
              <w:jc w:val="center"/>
            </w:pPr>
            <w:r w:rsidRPr="001650DF">
              <w:t>($1000)</w:t>
            </w:r>
          </w:p>
        </w:tc>
        <w:tc>
          <w:tcPr>
            <w:tcW w:w="1267" w:type="dxa"/>
            <w:tcBorders>
              <w:top w:val="nil"/>
              <w:left w:val="single" w:sz="12" w:space="0" w:color="auto"/>
              <w:bottom w:val="nil"/>
              <w:right w:val="single" w:sz="12" w:space="0" w:color="auto"/>
            </w:tcBorders>
            <w:shd w:val="clear" w:color="auto" w:fill="auto"/>
            <w:hideMark/>
          </w:tcPr>
          <w:p w14:paraId="2CFBE7A4" w14:textId="06F32A70" w:rsidR="004225AE" w:rsidRPr="001650DF" w:rsidRDefault="001A6185">
            <w:pPr>
              <w:spacing w:line="240" w:lineRule="auto"/>
              <w:jc w:val="center"/>
            </w:pPr>
            <w:r>
              <w:t>($1,12</w:t>
            </w:r>
            <w:r w:rsidR="004225AE" w:rsidRPr="001650DF">
              <w:t>0)</w:t>
            </w:r>
          </w:p>
        </w:tc>
        <w:tc>
          <w:tcPr>
            <w:tcW w:w="1267" w:type="dxa"/>
            <w:tcBorders>
              <w:top w:val="nil"/>
              <w:left w:val="single" w:sz="12" w:space="0" w:color="auto"/>
              <w:bottom w:val="nil"/>
              <w:right w:val="single" w:sz="12" w:space="0" w:color="auto"/>
            </w:tcBorders>
            <w:shd w:val="clear" w:color="auto" w:fill="auto"/>
            <w:hideMark/>
          </w:tcPr>
          <w:p w14:paraId="56F25C3D" w14:textId="6D5B8032" w:rsidR="004225AE" w:rsidRPr="001650DF" w:rsidRDefault="001A6185">
            <w:pPr>
              <w:spacing w:line="240" w:lineRule="auto"/>
              <w:jc w:val="center"/>
            </w:pPr>
            <w:r>
              <w:t>(+$12</w:t>
            </w:r>
            <w:r w:rsidR="004225AE" w:rsidRPr="001650DF">
              <w:t>0)</w:t>
            </w:r>
          </w:p>
        </w:tc>
        <w:tc>
          <w:tcPr>
            <w:tcW w:w="1267" w:type="dxa"/>
            <w:tcBorders>
              <w:top w:val="nil"/>
              <w:left w:val="single" w:sz="12" w:space="0" w:color="auto"/>
              <w:bottom w:val="nil"/>
              <w:right w:val="single" w:sz="12" w:space="0" w:color="auto"/>
            </w:tcBorders>
            <w:shd w:val="clear" w:color="auto" w:fill="auto"/>
            <w:hideMark/>
          </w:tcPr>
          <w:p w14:paraId="2AC96BF3" w14:textId="0D38E401" w:rsidR="004225AE" w:rsidRPr="001650DF" w:rsidRDefault="001A6185">
            <w:pPr>
              <w:spacing w:line="240" w:lineRule="auto"/>
              <w:jc w:val="center"/>
            </w:pPr>
            <w:r>
              <w:t>(+12</w:t>
            </w:r>
            <w:r w:rsidR="004225AE" w:rsidRPr="001650DF">
              <w:t>%)</w:t>
            </w:r>
          </w:p>
        </w:tc>
        <w:tc>
          <w:tcPr>
            <w:tcW w:w="1268" w:type="dxa"/>
            <w:tcBorders>
              <w:top w:val="nil"/>
              <w:left w:val="single" w:sz="12" w:space="0" w:color="auto"/>
              <w:bottom w:val="nil"/>
              <w:right w:val="single" w:sz="12" w:space="0" w:color="auto"/>
            </w:tcBorders>
          </w:tcPr>
          <w:p w14:paraId="0C3F1050" w14:textId="0E35828A" w:rsidR="004225AE" w:rsidRPr="001650DF" w:rsidRDefault="0068673A">
            <w:pPr>
              <w:spacing w:line="240" w:lineRule="auto"/>
              <w:jc w:val="center"/>
            </w:pPr>
            <w:r w:rsidRPr="001650DF">
              <w:t>$4,815</w:t>
            </w:r>
          </w:p>
        </w:tc>
      </w:tr>
      <w:tr w:rsidR="004225AE" w:rsidRPr="001650DF" w14:paraId="5BB9DB09" w14:textId="77777777" w:rsidTr="00901BE8">
        <w:trPr>
          <w:trHeight w:val="520"/>
        </w:trPr>
        <w:tc>
          <w:tcPr>
            <w:tcW w:w="2866" w:type="dxa"/>
            <w:vMerge/>
            <w:tcBorders>
              <w:top w:val="nil"/>
              <w:left w:val="single" w:sz="12" w:space="0" w:color="auto"/>
              <w:bottom w:val="single" w:sz="12" w:space="0" w:color="auto"/>
              <w:right w:val="single" w:sz="12" w:space="0" w:color="auto"/>
            </w:tcBorders>
            <w:vAlign w:val="center"/>
            <w:hideMark/>
          </w:tcPr>
          <w:p w14:paraId="3AAC72DF" w14:textId="77777777" w:rsidR="004225AE" w:rsidRPr="001650DF" w:rsidRDefault="004225AE">
            <w:pPr>
              <w:spacing w:line="240" w:lineRule="auto"/>
            </w:pPr>
          </w:p>
        </w:tc>
        <w:tc>
          <w:tcPr>
            <w:tcW w:w="1267" w:type="dxa"/>
            <w:tcBorders>
              <w:top w:val="nil"/>
              <w:left w:val="single" w:sz="12" w:space="0" w:color="auto"/>
              <w:bottom w:val="single" w:sz="12" w:space="0" w:color="auto"/>
              <w:right w:val="single" w:sz="12" w:space="0" w:color="auto"/>
            </w:tcBorders>
            <w:shd w:val="clear" w:color="auto" w:fill="auto"/>
            <w:hideMark/>
          </w:tcPr>
          <w:p w14:paraId="04BFB84C" w14:textId="77777777" w:rsidR="004225AE" w:rsidRPr="001650DF" w:rsidRDefault="004225AE">
            <w:pPr>
              <w:spacing w:line="240" w:lineRule="auto"/>
              <w:jc w:val="center"/>
            </w:pPr>
            <w:r w:rsidRPr="001650DF">
              <w:t>[$500]</w:t>
            </w:r>
          </w:p>
        </w:tc>
        <w:tc>
          <w:tcPr>
            <w:tcW w:w="1267" w:type="dxa"/>
            <w:tcBorders>
              <w:top w:val="nil"/>
              <w:left w:val="single" w:sz="12" w:space="0" w:color="auto"/>
              <w:bottom w:val="single" w:sz="12" w:space="0" w:color="auto"/>
              <w:right w:val="single" w:sz="12" w:space="0" w:color="auto"/>
            </w:tcBorders>
            <w:shd w:val="clear" w:color="auto" w:fill="auto"/>
            <w:hideMark/>
          </w:tcPr>
          <w:p w14:paraId="4A0DE292" w14:textId="240B5ADB" w:rsidR="004225AE" w:rsidRPr="001650DF" w:rsidRDefault="001A6185">
            <w:pPr>
              <w:spacing w:line="240" w:lineRule="auto"/>
              <w:jc w:val="center"/>
            </w:pPr>
            <w:r>
              <w:t>[$560</w:t>
            </w:r>
            <w:r w:rsidR="004225AE" w:rsidRPr="001650DF">
              <w:t>]</w:t>
            </w:r>
          </w:p>
        </w:tc>
        <w:tc>
          <w:tcPr>
            <w:tcW w:w="1267" w:type="dxa"/>
            <w:tcBorders>
              <w:top w:val="nil"/>
              <w:left w:val="single" w:sz="12" w:space="0" w:color="auto"/>
              <w:bottom w:val="single" w:sz="12" w:space="0" w:color="auto"/>
              <w:right w:val="single" w:sz="12" w:space="0" w:color="auto"/>
            </w:tcBorders>
            <w:shd w:val="clear" w:color="auto" w:fill="auto"/>
            <w:hideMark/>
          </w:tcPr>
          <w:p w14:paraId="11B9E644" w14:textId="61B8A605" w:rsidR="004225AE" w:rsidRPr="001650DF" w:rsidRDefault="001A6185">
            <w:pPr>
              <w:spacing w:line="240" w:lineRule="auto"/>
              <w:jc w:val="center"/>
            </w:pPr>
            <w:r>
              <w:t>[+$60</w:t>
            </w:r>
            <w:r w:rsidR="004225AE" w:rsidRPr="001650DF">
              <w:t>]</w:t>
            </w:r>
          </w:p>
        </w:tc>
        <w:tc>
          <w:tcPr>
            <w:tcW w:w="1267" w:type="dxa"/>
            <w:tcBorders>
              <w:top w:val="nil"/>
              <w:left w:val="single" w:sz="12" w:space="0" w:color="auto"/>
              <w:bottom w:val="single" w:sz="12" w:space="0" w:color="auto"/>
              <w:right w:val="single" w:sz="12" w:space="0" w:color="auto"/>
            </w:tcBorders>
            <w:shd w:val="clear" w:color="auto" w:fill="auto"/>
            <w:hideMark/>
          </w:tcPr>
          <w:p w14:paraId="23C36F69" w14:textId="57AD8484" w:rsidR="004225AE" w:rsidRPr="001650DF" w:rsidRDefault="001A6185">
            <w:pPr>
              <w:spacing w:line="240" w:lineRule="auto"/>
              <w:jc w:val="center"/>
            </w:pPr>
            <w:r>
              <w:t>[+12</w:t>
            </w:r>
            <w:r w:rsidR="004225AE" w:rsidRPr="001650DF">
              <w:t>%]</w:t>
            </w:r>
          </w:p>
        </w:tc>
        <w:tc>
          <w:tcPr>
            <w:tcW w:w="1268" w:type="dxa"/>
            <w:tcBorders>
              <w:top w:val="nil"/>
              <w:left w:val="single" w:sz="12" w:space="0" w:color="auto"/>
              <w:bottom w:val="single" w:sz="12" w:space="0" w:color="auto"/>
              <w:right w:val="single" w:sz="12" w:space="0" w:color="auto"/>
            </w:tcBorders>
          </w:tcPr>
          <w:p w14:paraId="1B95C52C" w14:textId="77777777" w:rsidR="004225AE" w:rsidRPr="001650DF" w:rsidRDefault="004225AE">
            <w:pPr>
              <w:spacing w:line="240" w:lineRule="auto"/>
              <w:jc w:val="center"/>
            </w:pPr>
          </w:p>
        </w:tc>
      </w:tr>
    </w:tbl>
    <w:p w14:paraId="2638ECA3" w14:textId="77777777" w:rsidR="00DA362C" w:rsidRPr="001650DF" w:rsidRDefault="00DA362C" w:rsidP="002D2E8A">
      <w:pPr>
        <w:jc w:val="center"/>
        <w:rPr>
          <w:b/>
          <w:u w:val="single"/>
        </w:rPr>
      </w:pPr>
    </w:p>
    <w:p w14:paraId="22EB7B8E" w14:textId="47D65188" w:rsidR="00814434" w:rsidRPr="002D2E8A" w:rsidRDefault="009F14D3" w:rsidP="002D2E8A">
      <w:r>
        <w:rPr>
          <w:rFonts w:cstheme="minorHAnsi"/>
        </w:rPr>
        <w:t>B</w:t>
      </w:r>
      <w:r w:rsidRPr="0099651F">
        <w:rPr>
          <w:rFonts w:cstheme="minorHAnsi"/>
        </w:rPr>
        <w:t>ased on feedback</w:t>
      </w:r>
      <w:r>
        <w:rPr>
          <w:rFonts w:cstheme="minorHAnsi"/>
        </w:rPr>
        <w:t xml:space="preserve"> on the NPRM, the Office </w:t>
      </w:r>
      <w:r w:rsidRPr="0099651F">
        <w:rPr>
          <w:rFonts w:cstheme="minorHAnsi"/>
        </w:rPr>
        <w:t xml:space="preserve">has eliminated the proposed increase to the </w:t>
      </w:r>
      <w:r>
        <w:rPr>
          <w:rFonts w:cstheme="minorHAnsi"/>
        </w:rPr>
        <w:t>n</w:t>
      </w:r>
      <w:r w:rsidRPr="0099651F">
        <w:rPr>
          <w:rFonts w:cstheme="minorHAnsi"/>
        </w:rPr>
        <w:t xml:space="preserve">otice of </w:t>
      </w:r>
      <w:r>
        <w:rPr>
          <w:rFonts w:cstheme="minorHAnsi"/>
        </w:rPr>
        <w:t>a</w:t>
      </w:r>
      <w:r w:rsidRPr="0099651F">
        <w:rPr>
          <w:rFonts w:cstheme="minorHAnsi"/>
        </w:rPr>
        <w:t>ppeal fe</w:t>
      </w:r>
      <w:r>
        <w:rPr>
          <w:rFonts w:cstheme="minorHAnsi"/>
        </w:rPr>
        <w:t>e.  T</w:t>
      </w:r>
      <w:r w:rsidRPr="0099651F">
        <w:rPr>
          <w:rFonts w:cstheme="minorHAnsi"/>
        </w:rPr>
        <w:t xml:space="preserve">he </w:t>
      </w:r>
      <w:r>
        <w:rPr>
          <w:rFonts w:cstheme="minorHAnsi"/>
        </w:rPr>
        <w:t>N</w:t>
      </w:r>
      <w:r w:rsidRPr="0099651F">
        <w:rPr>
          <w:rFonts w:cstheme="minorHAnsi"/>
        </w:rPr>
        <w:t xml:space="preserve">otice of Appeal fees will remain at current rates (e.g., $800 for a large entity), and the Office has lowered the appeal forwarding fee from the proposed $2,500 (large entity) in the NPRM to $2,240 (large entity).  </w:t>
      </w:r>
      <w:r w:rsidR="00CC2B53" w:rsidRPr="001650DF">
        <w:t>At the current fee rate, the fee</w:t>
      </w:r>
      <w:r w:rsidR="00CB6D4B">
        <w:t>s</w:t>
      </w:r>
      <w:r w:rsidR="00CC2B53" w:rsidRPr="001650DF">
        <w:t xml:space="preserve"> paid for an </w:t>
      </w:r>
      <w:r w:rsidR="00332A55" w:rsidRPr="001B2C22">
        <w:rPr>
          <w:u w:val="single"/>
        </w:rPr>
        <w:t>ex parte</w:t>
      </w:r>
      <w:r w:rsidR="00CC2B53" w:rsidRPr="002D2E8A">
        <w:t xml:space="preserve"> </w:t>
      </w:r>
      <w:r w:rsidR="0005216A">
        <w:t>N</w:t>
      </w:r>
      <w:r w:rsidR="00CB6D4B">
        <w:t xml:space="preserve">otice of </w:t>
      </w:r>
      <w:r w:rsidR="0005216A">
        <w:t>A</w:t>
      </w:r>
      <w:r w:rsidR="00CC2B53" w:rsidRPr="002D2E8A">
        <w:t xml:space="preserve">ppeal </w:t>
      </w:r>
      <w:r w:rsidR="00CB6D4B">
        <w:t xml:space="preserve">and </w:t>
      </w:r>
      <w:r w:rsidR="0005216A">
        <w:t>F</w:t>
      </w:r>
      <w:r w:rsidR="00CB6D4B">
        <w:t xml:space="preserve">orwarding an </w:t>
      </w:r>
      <w:r w:rsidR="0005216A">
        <w:t>A</w:t>
      </w:r>
      <w:r w:rsidR="00CB6D4B">
        <w:t xml:space="preserve">ppeal </w:t>
      </w:r>
      <w:r w:rsidR="00CC2B53" w:rsidRPr="002D2E8A">
        <w:t>only cover 58</w:t>
      </w:r>
      <w:r w:rsidR="00814434" w:rsidRPr="002D2E8A">
        <w:t xml:space="preserve"> percent</w:t>
      </w:r>
      <w:r w:rsidR="00CC2B53" w:rsidRPr="002D2E8A">
        <w:t xml:space="preserve"> of the Office’s cost for an appeal.  Th</w:t>
      </w:r>
      <w:r w:rsidR="00CB6D4B">
        <w:t>e</w:t>
      </w:r>
      <w:r w:rsidR="00CC2B53" w:rsidRPr="002D2E8A">
        <w:t xml:space="preserve"> fee increase </w:t>
      </w:r>
      <w:r w:rsidR="00CB6D4B">
        <w:t xml:space="preserve">for </w:t>
      </w:r>
      <w:r w:rsidR="0005216A">
        <w:t>F</w:t>
      </w:r>
      <w:r w:rsidR="00CB6D4B">
        <w:t xml:space="preserve">orwarding an </w:t>
      </w:r>
      <w:r w:rsidR="0005216A">
        <w:t>A</w:t>
      </w:r>
      <w:r w:rsidR="00CB6D4B">
        <w:t xml:space="preserve">ppeal </w:t>
      </w:r>
      <w:r w:rsidR="00CC2B53" w:rsidRPr="002D2E8A">
        <w:t xml:space="preserve">will </w:t>
      </w:r>
      <w:r w:rsidR="00814434" w:rsidRPr="002D2E8A">
        <w:t xml:space="preserve">result in </w:t>
      </w:r>
      <w:r w:rsidR="0005216A">
        <w:t xml:space="preserve">the </w:t>
      </w:r>
      <w:r w:rsidR="00CB6D4B">
        <w:t xml:space="preserve">combined </w:t>
      </w:r>
      <w:r w:rsidR="00332A55" w:rsidRPr="001B2C22">
        <w:rPr>
          <w:u w:val="single"/>
        </w:rPr>
        <w:t>ex parte</w:t>
      </w:r>
      <w:r w:rsidR="00CC2B53" w:rsidRPr="002D2E8A">
        <w:t xml:space="preserve"> appeal fees </w:t>
      </w:r>
      <w:r w:rsidR="00814434" w:rsidRPr="002D2E8A">
        <w:t>covering</w:t>
      </w:r>
      <w:r w:rsidR="00CC2B53" w:rsidRPr="002D2E8A">
        <w:t xml:space="preserve"> </w:t>
      </w:r>
      <w:r w:rsidR="00457E18" w:rsidRPr="00457E18">
        <w:t>63</w:t>
      </w:r>
      <w:r w:rsidR="00814434" w:rsidRPr="00457E18">
        <w:t xml:space="preserve"> percent</w:t>
      </w:r>
      <w:r w:rsidR="00814434" w:rsidRPr="002D2E8A">
        <w:t xml:space="preserve"> </w:t>
      </w:r>
      <w:r w:rsidR="00CC2B53" w:rsidRPr="002D2E8A">
        <w:t xml:space="preserve">of </w:t>
      </w:r>
      <w:r w:rsidR="00521BC0" w:rsidRPr="002D2E8A">
        <w:t>the Office’s cost to conduct an</w:t>
      </w:r>
      <w:r w:rsidR="00CC2B53" w:rsidRPr="001650DF">
        <w:t xml:space="preserve"> </w:t>
      </w:r>
      <w:r w:rsidR="00332A55" w:rsidRPr="001B2C22">
        <w:rPr>
          <w:u w:val="single"/>
        </w:rPr>
        <w:t>ex parte</w:t>
      </w:r>
      <w:r w:rsidR="00CC2B53" w:rsidRPr="002D2E8A">
        <w:t xml:space="preserve"> appeal.  </w:t>
      </w:r>
    </w:p>
    <w:p w14:paraId="103001E1" w14:textId="77777777" w:rsidR="00814434" w:rsidRPr="001650DF" w:rsidRDefault="00814434" w:rsidP="001650DF"/>
    <w:p w14:paraId="4BF8BDEA" w14:textId="2BDA31D3" w:rsidR="00DA362C" w:rsidRPr="001650DF" w:rsidRDefault="00CC2B53" w:rsidP="001650DF">
      <w:r w:rsidRPr="001650DF">
        <w:t xml:space="preserve">In the past few years, the Office has made great strides in reducing the backlog and pendency for </w:t>
      </w:r>
      <w:r w:rsidR="00332A55" w:rsidRPr="001B2C22">
        <w:rPr>
          <w:u w:val="single"/>
        </w:rPr>
        <w:t>ex parte</w:t>
      </w:r>
      <w:r w:rsidR="000540CC" w:rsidRPr="002D2E8A">
        <w:t xml:space="preserve"> appeals.  </w:t>
      </w:r>
      <w:r w:rsidR="005C4472" w:rsidRPr="0002305D">
        <w:t>T</w:t>
      </w:r>
      <w:r w:rsidRPr="0002305D">
        <w:t xml:space="preserve">he Office </w:t>
      </w:r>
      <w:r w:rsidR="005C4472" w:rsidRPr="0002305D">
        <w:t>aspires to reach an</w:t>
      </w:r>
      <w:r w:rsidRPr="0002305D">
        <w:t xml:space="preserve"> appeals pendency goal of</w:t>
      </w:r>
      <w:r w:rsidR="005C4472" w:rsidRPr="0002305D">
        <w:t xml:space="preserve"> 12 months by the end of FY 2018</w:t>
      </w:r>
      <w:r w:rsidRPr="0002305D">
        <w:t xml:space="preserve"> and to</w:t>
      </w:r>
      <w:r w:rsidR="00814434" w:rsidRPr="0002305D">
        <w:t xml:space="preserve"> further</w:t>
      </w:r>
      <w:r w:rsidR="005C4472" w:rsidRPr="001650DF">
        <w:t xml:space="preserve"> reduce the existing inventory</w:t>
      </w:r>
      <w:r w:rsidRPr="001650DF">
        <w:t xml:space="preserve">.  </w:t>
      </w:r>
      <w:r w:rsidR="009041E5" w:rsidRPr="001650DF">
        <w:t xml:space="preserve">As mentioned in Part III, </w:t>
      </w:r>
      <w:r w:rsidRPr="001650DF">
        <w:t xml:space="preserve">the PTAB is working to reduce </w:t>
      </w:r>
      <w:r w:rsidR="005C4472" w:rsidRPr="001650DF">
        <w:t>inventory</w:t>
      </w:r>
      <w:r w:rsidRPr="001650DF">
        <w:t xml:space="preserve"> </w:t>
      </w:r>
      <w:r w:rsidR="009041E5" w:rsidRPr="001650DF">
        <w:t xml:space="preserve">via two </w:t>
      </w:r>
      <w:r w:rsidRPr="001650DF">
        <w:t>pilot programs</w:t>
      </w:r>
      <w:r w:rsidR="001A46DE" w:rsidRPr="001650DF">
        <w:t>,</w:t>
      </w:r>
      <w:r w:rsidRPr="001650DF">
        <w:t xml:space="preserve"> EPAP</w:t>
      </w:r>
      <w:r w:rsidR="009041E5" w:rsidRPr="001650DF">
        <w:t xml:space="preserve"> </w:t>
      </w:r>
      <w:r w:rsidRPr="001650DF">
        <w:t xml:space="preserve">and </w:t>
      </w:r>
      <w:r w:rsidR="009041E5" w:rsidRPr="001650DF">
        <w:t xml:space="preserve">the </w:t>
      </w:r>
      <w:r w:rsidRPr="001650DF">
        <w:t>Small Entity Pilot Program.</w:t>
      </w:r>
      <w:r w:rsidR="009041E5" w:rsidRPr="001650DF">
        <w:t xml:space="preserve">  </w:t>
      </w:r>
      <w:r w:rsidRPr="001650DF">
        <w:t xml:space="preserve">The </w:t>
      </w:r>
      <w:r w:rsidR="002546F2">
        <w:t>adjustment</w:t>
      </w:r>
      <w:r w:rsidRPr="001650DF">
        <w:t xml:space="preserve"> would allow the Office to </w:t>
      </w:r>
      <w:r w:rsidR="009041E5" w:rsidRPr="001650DF">
        <w:t xml:space="preserve">better align fees to costs by reducing </w:t>
      </w:r>
      <w:r w:rsidRPr="001650DF">
        <w:t>the gap between the amount paid by a</w:t>
      </w:r>
      <w:r w:rsidR="00127A02" w:rsidRPr="001650DF">
        <w:t xml:space="preserve">n appellant </w:t>
      </w:r>
      <w:r w:rsidRPr="001650DF">
        <w:t xml:space="preserve">and the fully burdened cost of </w:t>
      </w:r>
      <w:r w:rsidR="00DA362C" w:rsidRPr="001650DF">
        <w:t>reviewing appeals by the Board</w:t>
      </w:r>
      <w:r w:rsidR="009041E5" w:rsidRPr="001650DF">
        <w:t xml:space="preserve">.  The additional revenue supports </w:t>
      </w:r>
      <w:r w:rsidRPr="001650DF">
        <w:t xml:space="preserve">continued improvements to pendency and </w:t>
      </w:r>
      <w:r w:rsidR="005C4472" w:rsidRPr="001650DF">
        <w:t>inventory</w:t>
      </w:r>
      <w:r w:rsidR="00814434" w:rsidRPr="001650DF">
        <w:t xml:space="preserve"> via enhanced technology</w:t>
      </w:r>
      <w:r w:rsidRPr="001650DF">
        <w:t>.</w:t>
      </w:r>
      <w:r w:rsidR="00DA362C" w:rsidRPr="001650DF">
        <w:t xml:space="preserve"> </w:t>
      </w:r>
    </w:p>
    <w:p w14:paraId="209A9127" w14:textId="77777777" w:rsidR="00DA362C" w:rsidRPr="001B2C22" w:rsidRDefault="00DA362C" w:rsidP="007E3539">
      <w:pPr>
        <w:rPr>
          <w:i/>
          <w:u w:val="single"/>
        </w:rPr>
      </w:pPr>
    </w:p>
    <w:p w14:paraId="64BF4228" w14:textId="4D106D21" w:rsidR="00DA362C" w:rsidRPr="001B2C22" w:rsidRDefault="000E5CBB" w:rsidP="006F5902">
      <w:pPr>
        <w:keepNext/>
        <w:keepLines/>
        <w:ind w:left="1080" w:hanging="360"/>
        <w:rPr>
          <w:u w:val="single"/>
        </w:rPr>
      </w:pPr>
      <w:r w:rsidRPr="001B2C22">
        <w:t>h)</w:t>
      </w:r>
      <w:r w:rsidRPr="001B2C22">
        <w:tab/>
      </w:r>
      <w:r w:rsidR="00CB1CF6" w:rsidRPr="001B2C22">
        <w:rPr>
          <w:u w:val="single"/>
        </w:rPr>
        <w:t>AIA Trials</w:t>
      </w:r>
    </w:p>
    <w:p w14:paraId="4DD35F8A" w14:textId="25B8F595" w:rsidR="00DA362C" w:rsidRPr="001650DF" w:rsidRDefault="00DA362C" w:rsidP="001B2C22">
      <w:pPr>
        <w:pStyle w:val="TableTitles"/>
        <w:keepLines/>
      </w:pPr>
      <w:r w:rsidRPr="002D2E8A">
        <w:t xml:space="preserve">Table </w:t>
      </w:r>
      <w:r w:rsidR="00EC6922" w:rsidRPr="002D2E8A">
        <w:t>11</w:t>
      </w:r>
      <w:r w:rsidRPr="002D2E8A">
        <w:t xml:space="preserve">: </w:t>
      </w:r>
      <w:r w:rsidR="00546764">
        <w:t xml:space="preserve"> </w:t>
      </w:r>
      <w:r w:rsidRPr="002D2E8A">
        <w:t>AIA Trials</w:t>
      </w:r>
      <w:r w:rsidR="00E41108">
        <w:t xml:space="preserve"> </w:t>
      </w:r>
      <w:r w:rsidR="00B766B0">
        <w:t>–</w:t>
      </w:r>
      <w:r w:rsidR="00E41108">
        <w:t xml:space="preserve"> </w:t>
      </w:r>
      <w:r w:rsidRPr="002D2E8A">
        <w:t>Fee Changes</w:t>
      </w:r>
      <w:r w:rsidR="009B38DD" w:rsidRPr="001650DF">
        <w:t xml:space="preserve"> and Unit Costs </w:t>
      </w:r>
    </w:p>
    <w:p w14:paraId="50D0EB0B" w14:textId="77777777" w:rsidR="00EC6922" w:rsidRPr="001650DF" w:rsidRDefault="00EC6922" w:rsidP="001B2C22">
      <w:pPr>
        <w:keepNext/>
        <w:keepLines/>
        <w:spacing w:line="240" w:lineRule="auto"/>
      </w:pPr>
    </w:p>
    <w:tbl>
      <w:tblPr>
        <w:tblW w:w="9202" w:type="dxa"/>
        <w:tblLook w:val="04A0" w:firstRow="1" w:lastRow="0" w:firstColumn="1" w:lastColumn="0" w:noHBand="0" w:noVBand="1"/>
      </w:tblPr>
      <w:tblGrid>
        <w:gridCol w:w="2765"/>
        <w:gridCol w:w="1287"/>
        <w:gridCol w:w="1287"/>
        <w:gridCol w:w="1288"/>
        <w:gridCol w:w="1287"/>
        <w:gridCol w:w="1288"/>
      </w:tblGrid>
      <w:tr w:rsidR="004225AE" w:rsidRPr="001650DF" w14:paraId="6CF50933" w14:textId="77777777" w:rsidTr="004E5685">
        <w:trPr>
          <w:cantSplit/>
          <w:trHeight w:val="552"/>
          <w:tblHeader/>
        </w:trPr>
        <w:tc>
          <w:tcPr>
            <w:tcW w:w="276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7A64B9A1" w14:textId="77777777" w:rsidR="004225AE" w:rsidRPr="001650DF" w:rsidRDefault="004225AE" w:rsidP="005E009C">
            <w:pPr>
              <w:spacing w:line="240" w:lineRule="auto"/>
              <w:jc w:val="center"/>
              <w:rPr>
                <w:b/>
                <w:bCs/>
              </w:rPr>
            </w:pPr>
            <w:r w:rsidRPr="001650DF">
              <w:rPr>
                <w:b/>
                <w:bCs/>
              </w:rPr>
              <w:t>Fee Description</w:t>
            </w: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05323BEB" w14:textId="77777777" w:rsidR="004225AE" w:rsidRPr="001650DF" w:rsidRDefault="004225AE" w:rsidP="00B05D1C">
            <w:pPr>
              <w:spacing w:line="240" w:lineRule="auto"/>
              <w:jc w:val="center"/>
              <w:rPr>
                <w:b/>
                <w:bCs/>
              </w:rPr>
            </w:pPr>
            <w:r w:rsidRPr="001650DF">
              <w:rPr>
                <w:b/>
                <w:bCs/>
              </w:rPr>
              <w:t>Current Fees</w:t>
            </w: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73316588" w14:textId="02AA15A8" w:rsidR="004225AE" w:rsidRPr="001650DF" w:rsidRDefault="00304276" w:rsidP="00B05D1C">
            <w:pPr>
              <w:spacing w:line="240" w:lineRule="auto"/>
              <w:jc w:val="center"/>
              <w:rPr>
                <w:b/>
                <w:bCs/>
              </w:rPr>
            </w:pPr>
            <w:r>
              <w:rPr>
                <w:b/>
                <w:bCs/>
              </w:rPr>
              <w:t>Final Rule</w:t>
            </w:r>
            <w:r w:rsidR="004225AE" w:rsidRPr="001650DF">
              <w:rPr>
                <w:b/>
                <w:bCs/>
              </w:rPr>
              <w:t xml:space="preserve"> Fees</w:t>
            </w:r>
          </w:p>
        </w:tc>
        <w:tc>
          <w:tcPr>
            <w:tcW w:w="1288" w:type="dxa"/>
            <w:tcBorders>
              <w:top w:val="single" w:sz="12" w:space="0" w:color="auto"/>
              <w:left w:val="single" w:sz="12" w:space="0" w:color="auto"/>
              <w:bottom w:val="nil"/>
              <w:right w:val="single" w:sz="12" w:space="0" w:color="auto"/>
            </w:tcBorders>
            <w:shd w:val="clear" w:color="auto" w:fill="auto"/>
            <w:vAlign w:val="center"/>
            <w:hideMark/>
          </w:tcPr>
          <w:p w14:paraId="49111754" w14:textId="77777777" w:rsidR="004225AE" w:rsidRPr="001650DF" w:rsidRDefault="004225AE">
            <w:pPr>
              <w:spacing w:line="240" w:lineRule="auto"/>
              <w:jc w:val="center"/>
              <w:rPr>
                <w:b/>
                <w:bCs/>
              </w:rPr>
            </w:pPr>
            <w:r w:rsidRPr="001650DF">
              <w:rPr>
                <w:b/>
                <w:bCs/>
              </w:rPr>
              <w:t>Dollar Change</w:t>
            </w: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2FB8D459" w14:textId="77777777" w:rsidR="004225AE" w:rsidRPr="001650DF" w:rsidRDefault="004225AE">
            <w:pPr>
              <w:spacing w:line="240" w:lineRule="auto"/>
              <w:jc w:val="center"/>
              <w:rPr>
                <w:b/>
                <w:bCs/>
              </w:rPr>
            </w:pPr>
            <w:r w:rsidRPr="001650DF">
              <w:rPr>
                <w:b/>
                <w:bCs/>
              </w:rPr>
              <w:t>Percent Change</w:t>
            </w:r>
          </w:p>
        </w:tc>
        <w:tc>
          <w:tcPr>
            <w:tcW w:w="1288" w:type="dxa"/>
            <w:tcBorders>
              <w:top w:val="single" w:sz="12" w:space="0" w:color="auto"/>
              <w:left w:val="single" w:sz="12" w:space="0" w:color="auto"/>
              <w:bottom w:val="nil"/>
              <w:right w:val="single" w:sz="12" w:space="0" w:color="auto"/>
            </w:tcBorders>
          </w:tcPr>
          <w:p w14:paraId="60B72436" w14:textId="77777777" w:rsidR="004225AE" w:rsidRPr="001650DF" w:rsidRDefault="004225AE">
            <w:pPr>
              <w:spacing w:line="240" w:lineRule="auto"/>
              <w:jc w:val="center"/>
              <w:rPr>
                <w:b/>
                <w:bCs/>
              </w:rPr>
            </w:pPr>
            <w:r w:rsidRPr="001650DF">
              <w:rPr>
                <w:b/>
                <w:bCs/>
              </w:rPr>
              <w:t>FY 2015 Unit Cost</w:t>
            </w:r>
          </w:p>
        </w:tc>
      </w:tr>
      <w:tr w:rsidR="004225AE" w:rsidRPr="001650DF" w14:paraId="0748812A" w14:textId="77777777" w:rsidTr="004E5685">
        <w:trPr>
          <w:cantSplit/>
          <w:trHeight w:val="288"/>
          <w:tblHeader/>
        </w:trPr>
        <w:tc>
          <w:tcPr>
            <w:tcW w:w="2765" w:type="dxa"/>
            <w:vMerge/>
            <w:tcBorders>
              <w:top w:val="single" w:sz="8" w:space="0" w:color="auto"/>
              <w:left w:val="single" w:sz="12" w:space="0" w:color="auto"/>
              <w:bottom w:val="single" w:sz="8" w:space="0" w:color="000000"/>
              <w:right w:val="single" w:sz="12" w:space="0" w:color="auto"/>
            </w:tcBorders>
            <w:vAlign w:val="center"/>
            <w:hideMark/>
          </w:tcPr>
          <w:p w14:paraId="0F6EE4B6" w14:textId="77777777" w:rsidR="004225AE" w:rsidRPr="001650DF" w:rsidRDefault="004225AE">
            <w:pPr>
              <w:spacing w:line="240" w:lineRule="auto"/>
              <w:rPr>
                <w:b/>
                <w:bCs/>
              </w:rPr>
            </w:pPr>
          </w:p>
        </w:tc>
        <w:tc>
          <w:tcPr>
            <w:tcW w:w="1287" w:type="dxa"/>
            <w:tcBorders>
              <w:top w:val="nil"/>
              <w:left w:val="single" w:sz="12" w:space="0" w:color="auto"/>
              <w:bottom w:val="nil"/>
              <w:right w:val="single" w:sz="12" w:space="0" w:color="auto"/>
            </w:tcBorders>
            <w:shd w:val="clear" w:color="auto" w:fill="auto"/>
            <w:vAlign w:val="center"/>
            <w:hideMark/>
          </w:tcPr>
          <w:p w14:paraId="2C48E546" w14:textId="77777777" w:rsidR="004225AE" w:rsidRPr="001650DF" w:rsidRDefault="004225AE">
            <w:pPr>
              <w:spacing w:line="240" w:lineRule="auto"/>
              <w:jc w:val="center"/>
              <w:rPr>
                <w:b/>
                <w:bCs/>
              </w:rPr>
            </w:pPr>
            <w:r w:rsidRPr="001650DF">
              <w:rPr>
                <w:b/>
                <w:bCs/>
              </w:rPr>
              <w:t> </w:t>
            </w:r>
          </w:p>
        </w:tc>
        <w:tc>
          <w:tcPr>
            <w:tcW w:w="1287" w:type="dxa"/>
            <w:tcBorders>
              <w:top w:val="nil"/>
              <w:left w:val="single" w:sz="12" w:space="0" w:color="auto"/>
              <w:bottom w:val="nil"/>
              <w:right w:val="single" w:sz="12" w:space="0" w:color="auto"/>
            </w:tcBorders>
            <w:shd w:val="clear" w:color="auto" w:fill="auto"/>
            <w:vAlign w:val="center"/>
            <w:hideMark/>
          </w:tcPr>
          <w:p w14:paraId="03906907" w14:textId="77777777" w:rsidR="004225AE" w:rsidRPr="001650DF" w:rsidRDefault="004225AE">
            <w:pPr>
              <w:spacing w:line="240" w:lineRule="auto"/>
              <w:jc w:val="center"/>
              <w:rPr>
                <w:b/>
                <w:bCs/>
              </w:rPr>
            </w:pPr>
            <w:r w:rsidRPr="001650DF">
              <w:rPr>
                <w:b/>
                <w:bCs/>
              </w:rPr>
              <w:t> </w:t>
            </w:r>
          </w:p>
        </w:tc>
        <w:tc>
          <w:tcPr>
            <w:tcW w:w="1288" w:type="dxa"/>
            <w:tcBorders>
              <w:top w:val="nil"/>
              <w:left w:val="single" w:sz="12" w:space="0" w:color="auto"/>
              <w:bottom w:val="nil"/>
              <w:right w:val="single" w:sz="12" w:space="0" w:color="auto"/>
            </w:tcBorders>
            <w:shd w:val="clear" w:color="auto" w:fill="auto"/>
            <w:vAlign w:val="center"/>
            <w:hideMark/>
          </w:tcPr>
          <w:p w14:paraId="5619E6AB" w14:textId="77777777" w:rsidR="004225AE" w:rsidRPr="001650DF" w:rsidRDefault="004225AE">
            <w:pPr>
              <w:spacing w:line="240" w:lineRule="auto"/>
              <w:jc w:val="center"/>
              <w:rPr>
                <w:b/>
                <w:bCs/>
              </w:rPr>
            </w:pPr>
            <w:r w:rsidRPr="001650DF">
              <w:rPr>
                <w:b/>
                <w:bCs/>
              </w:rPr>
              <w:t> </w:t>
            </w:r>
          </w:p>
        </w:tc>
        <w:tc>
          <w:tcPr>
            <w:tcW w:w="1287" w:type="dxa"/>
            <w:tcBorders>
              <w:top w:val="nil"/>
              <w:left w:val="single" w:sz="12" w:space="0" w:color="auto"/>
              <w:bottom w:val="nil"/>
              <w:right w:val="single" w:sz="12" w:space="0" w:color="auto"/>
            </w:tcBorders>
            <w:shd w:val="clear" w:color="auto" w:fill="auto"/>
            <w:vAlign w:val="center"/>
            <w:hideMark/>
          </w:tcPr>
          <w:p w14:paraId="3AB2FFA5" w14:textId="77777777" w:rsidR="004225AE" w:rsidRPr="001650DF" w:rsidRDefault="004225AE">
            <w:pPr>
              <w:spacing w:line="240" w:lineRule="auto"/>
              <w:jc w:val="center"/>
              <w:rPr>
                <w:b/>
                <w:bCs/>
              </w:rPr>
            </w:pPr>
            <w:r w:rsidRPr="001650DF">
              <w:rPr>
                <w:b/>
                <w:bCs/>
              </w:rPr>
              <w:t> </w:t>
            </w:r>
          </w:p>
        </w:tc>
        <w:tc>
          <w:tcPr>
            <w:tcW w:w="1288" w:type="dxa"/>
            <w:tcBorders>
              <w:top w:val="nil"/>
              <w:left w:val="single" w:sz="12" w:space="0" w:color="auto"/>
              <w:bottom w:val="nil"/>
              <w:right w:val="single" w:sz="12" w:space="0" w:color="auto"/>
            </w:tcBorders>
          </w:tcPr>
          <w:p w14:paraId="00062866" w14:textId="77777777" w:rsidR="004225AE" w:rsidRPr="001650DF" w:rsidRDefault="004225AE">
            <w:pPr>
              <w:spacing w:line="240" w:lineRule="auto"/>
              <w:jc w:val="center"/>
              <w:rPr>
                <w:b/>
                <w:bCs/>
              </w:rPr>
            </w:pPr>
          </w:p>
        </w:tc>
      </w:tr>
      <w:tr w:rsidR="004225AE" w:rsidRPr="001650DF" w14:paraId="5801ACAB" w14:textId="77777777" w:rsidTr="004E5685">
        <w:trPr>
          <w:cantSplit/>
          <w:trHeight w:val="288"/>
          <w:tblHeader/>
        </w:trPr>
        <w:tc>
          <w:tcPr>
            <w:tcW w:w="2765" w:type="dxa"/>
            <w:vMerge/>
            <w:tcBorders>
              <w:top w:val="single" w:sz="8" w:space="0" w:color="auto"/>
              <w:left w:val="single" w:sz="12" w:space="0" w:color="auto"/>
              <w:bottom w:val="single" w:sz="8" w:space="0" w:color="000000"/>
              <w:right w:val="single" w:sz="12" w:space="0" w:color="auto"/>
            </w:tcBorders>
            <w:vAlign w:val="center"/>
            <w:hideMark/>
          </w:tcPr>
          <w:p w14:paraId="038FCCE7" w14:textId="77777777" w:rsidR="004225AE" w:rsidRPr="001650DF" w:rsidRDefault="004225AE">
            <w:pPr>
              <w:spacing w:line="240" w:lineRule="auto"/>
              <w:rPr>
                <w:b/>
                <w:bCs/>
              </w:rPr>
            </w:pPr>
          </w:p>
        </w:tc>
        <w:tc>
          <w:tcPr>
            <w:tcW w:w="1287" w:type="dxa"/>
            <w:tcBorders>
              <w:top w:val="nil"/>
              <w:left w:val="single" w:sz="12" w:space="0" w:color="auto"/>
              <w:bottom w:val="nil"/>
              <w:right w:val="single" w:sz="12" w:space="0" w:color="auto"/>
            </w:tcBorders>
            <w:shd w:val="clear" w:color="auto" w:fill="auto"/>
            <w:vAlign w:val="center"/>
            <w:hideMark/>
          </w:tcPr>
          <w:p w14:paraId="3EB4743B" w14:textId="77777777" w:rsidR="004225AE" w:rsidRPr="001650DF" w:rsidRDefault="004225AE">
            <w:pPr>
              <w:spacing w:line="240" w:lineRule="auto"/>
              <w:jc w:val="center"/>
              <w:rPr>
                <w:b/>
                <w:bCs/>
              </w:rPr>
            </w:pPr>
            <w:r w:rsidRPr="001650DF">
              <w:rPr>
                <w:b/>
                <w:bCs/>
              </w:rPr>
              <w:t>Large</w:t>
            </w:r>
          </w:p>
        </w:tc>
        <w:tc>
          <w:tcPr>
            <w:tcW w:w="1287" w:type="dxa"/>
            <w:tcBorders>
              <w:top w:val="nil"/>
              <w:left w:val="single" w:sz="12" w:space="0" w:color="auto"/>
              <w:bottom w:val="nil"/>
              <w:right w:val="single" w:sz="12" w:space="0" w:color="auto"/>
            </w:tcBorders>
            <w:shd w:val="clear" w:color="auto" w:fill="auto"/>
            <w:vAlign w:val="center"/>
            <w:hideMark/>
          </w:tcPr>
          <w:p w14:paraId="2BDBD990" w14:textId="77777777" w:rsidR="004225AE" w:rsidRPr="001650DF" w:rsidRDefault="004225AE">
            <w:pPr>
              <w:spacing w:line="240" w:lineRule="auto"/>
              <w:jc w:val="center"/>
              <w:rPr>
                <w:b/>
                <w:bCs/>
              </w:rPr>
            </w:pPr>
            <w:r w:rsidRPr="001650DF">
              <w:rPr>
                <w:b/>
                <w:bCs/>
              </w:rPr>
              <w:t>Large</w:t>
            </w:r>
          </w:p>
        </w:tc>
        <w:tc>
          <w:tcPr>
            <w:tcW w:w="1288" w:type="dxa"/>
            <w:tcBorders>
              <w:top w:val="nil"/>
              <w:left w:val="single" w:sz="12" w:space="0" w:color="auto"/>
              <w:bottom w:val="nil"/>
              <w:right w:val="single" w:sz="12" w:space="0" w:color="auto"/>
            </w:tcBorders>
            <w:shd w:val="clear" w:color="auto" w:fill="auto"/>
            <w:vAlign w:val="center"/>
            <w:hideMark/>
          </w:tcPr>
          <w:p w14:paraId="2C3640AE" w14:textId="77777777" w:rsidR="004225AE" w:rsidRPr="001650DF" w:rsidRDefault="004225AE">
            <w:pPr>
              <w:spacing w:line="240" w:lineRule="auto"/>
              <w:jc w:val="center"/>
              <w:rPr>
                <w:b/>
                <w:bCs/>
              </w:rPr>
            </w:pPr>
            <w:r w:rsidRPr="001650DF">
              <w:rPr>
                <w:b/>
                <w:bCs/>
              </w:rPr>
              <w:t>Large</w:t>
            </w:r>
          </w:p>
        </w:tc>
        <w:tc>
          <w:tcPr>
            <w:tcW w:w="1287" w:type="dxa"/>
            <w:tcBorders>
              <w:top w:val="nil"/>
              <w:left w:val="single" w:sz="12" w:space="0" w:color="auto"/>
              <w:bottom w:val="nil"/>
              <w:right w:val="single" w:sz="12" w:space="0" w:color="auto"/>
            </w:tcBorders>
            <w:shd w:val="clear" w:color="auto" w:fill="auto"/>
            <w:vAlign w:val="center"/>
            <w:hideMark/>
          </w:tcPr>
          <w:p w14:paraId="385C251C" w14:textId="77777777" w:rsidR="004225AE" w:rsidRPr="001650DF" w:rsidRDefault="004225AE">
            <w:pPr>
              <w:spacing w:line="240" w:lineRule="auto"/>
              <w:jc w:val="center"/>
              <w:rPr>
                <w:b/>
                <w:bCs/>
              </w:rPr>
            </w:pPr>
            <w:r w:rsidRPr="001650DF">
              <w:rPr>
                <w:b/>
                <w:bCs/>
              </w:rPr>
              <w:t>Large</w:t>
            </w:r>
          </w:p>
        </w:tc>
        <w:tc>
          <w:tcPr>
            <w:tcW w:w="1288" w:type="dxa"/>
            <w:tcBorders>
              <w:top w:val="nil"/>
              <w:left w:val="single" w:sz="12" w:space="0" w:color="auto"/>
              <w:bottom w:val="nil"/>
              <w:right w:val="single" w:sz="12" w:space="0" w:color="auto"/>
            </w:tcBorders>
          </w:tcPr>
          <w:p w14:paraId="42086B1A" w14:textId="77777777" w:rsidR="004225AE" w:rsidRPr="001650DF" w:rsidRDefault="004225AE">
            <w:pPr>
              <w:spacing w:line="240" w:lineRule="auto"/>
              <w:jc w:val="center"/>
              <w:rPr>
                <w:b/>
                <w:bCs/>
              </w:rPr>
            </w:pPr>
          </w:p>
        </w:tc>
      </w:tr>
      <w:tr w:rsidR="004225AE" w:rsidRPr="001650DF" w14:paraId="332C61B5" w14:textId="77777777" w:rsidTr="004E5685">
        <w:trPr>
          <w:cantSplit/>
          <w:trHeight w:val="288"/>
          <w:tblHeader/>
        </w:trPr>
        <w:tc>
          <w:tcPr>
            <w:tcW w:w="2765" w:type="dxa"/>
            <w:vMerge/>
            <w:tcBorders>
              <w:top w:val="single" w:sz="8" w:space="0" w:color="auto"/>
              <w:left w:val="single" w:sz="12" w:space="0" w:color="auto"/>
              <w:bottom w:val="single" w:sz="8" w:space="0" w:color="000000"/>
              <w:right w:val="single" w:sz="12" w:space="0" w:color="auto"/>
            </w:tcBorders>
            <w:vAlign w:val="center"/>
            <w:hideMark/>
          </w:tcPr>
          <w:p w14:paraId="534A0F5C" w14:textId="77777777" w:rsidR="004225AE" w:rsidRPr="001650DF" w:rsidRDefault="004225AE">
            <w:pPr>
              <w:spacing w:line="240" w:lineRule="auto"/>
              <w:rPr>
                <w:b/>
                <w:bCs/>
              </w:rPr>
            </w:pPr>
          </w:p>
        </w:tc>
        <w:tc>
          <w:tcPr>
            <w:tcW w:w="1287" w:type="dxa"/>
            <w:tcBorders>
              <w:top w:val="nil"/>
              <w:left w:val="single" w:sz="12" w:space="0" w:color="auto"/>
              <w:bottom w:val="nil"/>
              <w:right w:val="single" w:sz="12" w:space="0" w:color="auto"/>
            </w:tcBorders>
            <w:shd w:val="clear" w:color="auto" w:fill="auto"/>
            <w:vAlign w:val="center"/>
            <w:hideMark/>
          </w:tcPr>
          <w:p w14:paraId="5B3C2432" w14:textId="77777777" w:rsidR="004225AE" w:rsidRPr="001650DF" w:rsidRDefault="004225AE">
            <w:pPr>
              <w:spacing w:line="240" w:lineRule="auto"/>
              <w:jc w:val="center"/>
              <w:rPr>
                <w:b/>
                <w:bCs/>
              </w:rPr>
            </w:pPr>
            <w:r w:rsidRPr="001650DF">
              <w:rPr>
                <w:b/>
                <w:bCs/>
              </w:rPr>
              <w:t>(Small)</w:t>
            </w:r>
          </w:p>
        </w:tc>
        <w:tc>
          <w:tcPr>
            <w:tcW w:w="1287" w:type="dxa"/>
            <w:tcBorders>
              <w:top w:val="nil"/>
              <w:left w:val="single" w:sz="12" w:space="0" w:color="auto"/>
              <w:bottom w:val="nil"/>
              <w:right w:val="single" w:sz="12" w:space="0" w:color="auto"/>
            </w:tcBorders>
            <w:shd w:val="clear" w:color="auto" w:fill="auto"/>
            <w:vAlign w:val="center"/>
            <w:hideMark/>
          </w:tcPr>
          <w:p w14:paraId="2D4581F5" w14:textId="77777777" w:rsidR="004225AE" w:rsidRPr="001650DF" w:rsidRDefault="004225AE">
            <w:pPr>
              <w:spacing w:line="240" w:lineRule="auto"/>
              <w:jc w:val="center"/>
              <w:rPr>
                <w:b/>
                <w:bCs/>
              </w:rPr>
            </w:pPr>
            <w:r w:rsidRPr="001650DF">
              <w:rPr>
                <w:b/>
                <w:bCs/>
              </w:rPr>
              <w:t>(Small)</w:t>
            </w:r>
          </w:p>
        </w:tc>
        <w:tc>
          <w:tcPr>
            <w:tcW w:w="1288" w:type="dxa"/>
            <w:tcBorders>
              <w:top w:val="nil"/>
              <w:left w:val="single" w:sz="12" w:space="0" w:color="auto"/>
              <w:bottom w:val="nil"/>
              <w:right w:val="single" w:sz="12" w:space="0" w:color="auto"/>
            </w:tcBorders>
            <w:shd w:val="clear" w:color="auto" w:fill="auto"/>
            <w:vAlign w:val="center"/>
            <w:hideMark/>
          </w:tcPr>
          <w:p w14:paraId="5E976E24" w14:textId="77777777" w:rsidR="004225AE" w:rsidRPr="001650DF" w:rsidRDefault="004225AE">
            <w:pPr>
              <w:spacing w:line="240" w:lineRule="auto"/>
              <w:jc w:val="center"/>
              <w:rPr>
                <w:b/>
                <w:bCs/>
              </w:rPr>
            </w:pPr>
            <w:r w:rsidRPr="001650DF">
              <w:rPr>
                <w:b/>
                <w:bCs/>
              </w:rPr>
              <w:t>(Small)</w:t>
            </w:r>
          </w:p>
        </w:tc>
        <w:tc>
          <w:tcPr>
            <w:tcW w:w="1287" w:type="dxa"/>
            <w:tcBorders>
              <w:top w:val="nil"/>
              <w:left w:val="single" w:sz="12" w:space="0" w:color="auto"/>
              <w:bottom w:val="nil"/>
              <w:right w:val="single" w:sz="12" w:space="0" w:color="auto"/>
            </w:tcBorders>
            <w:shd w:val="clear" w:color="auto" w:fill="auto"/>
            <w:vAlign w:val="center"/>
            <w:hideMark/>
          </w:tcPr>
          <w:p w14:paraId="7269489F" w14:textId="77777777" w:rsidR="004225AE" w:rsidRPr="001650DF" w:rsidRDefault="004225AE">
            <w:pPr>
              <w:spacing w:line="240" w:lineRule="auto"/>
              <w:jc w:val="center"/>
              <w:rPr>
                <w:b/>
                <w:bCs/>
              </w:rPr>
            </w:pPr>
            <w:r w:rsidRPr="001650DF">
              <w:rPr>
                <w:b/>
                <w:bCs/>
              </w:rPr>
              <w:t>(Small)</w:t>
            </w:r>
          </w:p>
        </w:tc>
        <w:tc>
          <w:tcPr>
            <w:tcW w:w="1288" w:type="dxa"/>
            <w:tcBorders>
              <w:top w:val="nil"/>
              <w:left w:val="single" w:sz="12" w:space="0" w:color="auto"/>
              <w:bottom w:val="nil"/>
              <w:right w:val="single" w:sz="12" w:space="0" w:color="auto"/>
            </w:tcBorders>
          </w:tcPr>
          <w:p w14:paraId="4C13EB08" w14:textId="77777777" w:rsidR="004225AE" w:rsidRPr="001650DF" w:rsidRDefault="004225AE">
            <w:pPr>
              <w:spacing w:line="240" w:lineRule="auto"/>
              <w:jc w:val="center"/>
              <w:rPr>
                <w:b/>
                <w:bCs/>
              </w:rPr>
            </w:pPr>
          </w:p>
        </w:tc>
      </w:tr>
      <w:tr w:rsidR="004225AE" w:rsidRPr="001650DF" w14:paraId="6E207160" w14:textId="77777777" w:rsidTr="004E5685">
        <w:trPr>
          <w:cantSplit/>
          <w:trHeight w:val="564"/>
          <w:tblHeader/>
        </w:trPr>
        <w:tc>
          <w:tcPr>
            <w:tcW w:w="2765" w:type="dxa"/>
            <w:vMerge/>
            <w:tcBorders>
              <w:top w:val="single" w:sz="8" w:space="0" w:color="auto"/>
              <w:left w:val="single" w:sz="12" w:space="0" w:color="auto"/>
              <w:bottom w:val="single" w:sz="12" w:space="0" w:color="auto"/>
              <w:right w:val="single" w:sz="12" w:space="0" w:color="auto"/>
            </w:tcBorders>
            <w:vAlign w:val="center"/>
            <w:hideMark/>
          </w:tcPr>
          <w:p w14:paraId="48AD2163" w14:textId="77777777" w:rsidR="004225AE" w:rsidRPr="001650DF" w:rsidRDefault="004225AE">
            <w:pPr>
              <w:spacing w:line="240" w:lineRule="auto"/>
              <w:rPr>
                <w:b/>
                <w:bCs/>
              </w:rPr>
            </w:pPr>
          </w:p>
        </w:tc>
        <w:tc>
          <w:tcPr>
            <w:tcW w:w="1287" w:type="dxa"/>
            <w:tcBorders>
              <w:top w:val="nil"/>
              <w:left w:val="single" w:sz="12" w:space="0" w:color="auto"/>
              <w:bottom w:val="single" w:sz="12" w:space="0" w:color="auto"/>
              <w:right w:val="single" w:sz="12" w:space="0" w:color="auto"/>
            </w:tcBorders>
            <w:shd w:val="clear" w:color="auto" w:fill="auto"/>
            <w:vAlign w:val="center"/>
            <w:hideMark/>
          </w:tcPr>
          <w:p w14:paraId="34E6BB7E" w14:textId="77777777" w:rsidR="004225AE" w:rsidRPr="001650DF" w:rsidRDefault="004225AE">
            <w:pPr>
              <w:spacing w:line="240" w:lineRule="auto"/>
              <w:jc w:val="center"/>
              <w:rPr>
                <w:b/>
                <w:bCs/>
              </w:rPr>
            </w:pPr>
            <w:r w:rsidRPr="001650DF">
              <w:rPr>
                <w:b/>
                <w:bCs/>
              </w:rPr>
              <w:t>[Micro] Entity</w:t>
            </w:r>
          </w:p>
        </w:tc>
        <w:tc>
          <w:tcPr>
            <w:tcW w:w="1287" w:type="dxa"/>
            <w:tcBorders>
              <w:top w:val="nil"/>
              <w:left w:val="single" w:sz="12" w:space="0" w:color="auto"/>
              <w:bottom w:val="single" w:sz="12" w:space="0" w:color="auto"/>
              <w:right w:val="single" w:sz="12" w:space="0" w:color="auto"/>
            </w:tcBorders>
            <w:shd w:val="clear" w:color="auto" w:fill="auto"/>
            <w:vAlign w:val="center"/>
            <w:hideMark/>
          </w:tcPr>
          <w:p w14:paraId="12B3932A" w14:textId="77777777" w:rsidR="004225AE" w:rsidRPr="001650DF" w:rsidRDefault="004225AE">
            <w:pPr>
              <w:spacing w:line="240" w:lineRule="auto"/>
              <w:jc w:val="center"/>
              <w:rPr>
                <w:b/>
                <w:bCs/>
              </w:rPr>
            </w:pPr>
            <w:r w:rsidRPr="001650DF">
              <w:rPr>
                <w:b/>
                <w:bCs/>
              </w:rPr>
              <w:t>[Micro] Entity</w:t>
            </w:r>
          </w:p>
        </w:tc>
        <w:tc>
          <w:tcPr>
            <w:tcW w:w="1288" w:type="dxa"/>
            <w:tcBorders>
              <w:top w:val="nil"/>
              <w:left w:val="single" w:sz="12" w:space="0" w:color="auto"/>
              <w:bottom w:val="single" w:sz="12" w:space="0" w:color="auto"/>
              <w:right w:val="single" w:sz="12" w:space="0" w:color="auto"/>
            </w:tcBorders>
            <w:shd w:val="clear" w:color="auto" w:fill="auto"/>
            <w:vAlign w:val="center"/>
            <w:hideMark/>
          </w:tcPr>
          <w:p w14:paraId="0E216330" w14:textId="77777777" w:rsidR="004225AE" w:rsidRPr="001650DF" w:rsidRDefault="004225AE">
            <w:pPr>
              <w:spacing w:line="240" w:lineRule="auto"/>
              <w:jc w:val="center"/>
              <w:rPr>
                <w:b/>
                <w:bCs/>
              </w:rPr>
            </w:pPr>
            <w:r w:rsidRPr="001650DF">
              <w:rPr>
                <w:b/>
                <w:bCs/>
              </w:rPr>
              <w:t>[Micro] Entity</w:t>
            </w:r>
          </w:p>
        </w:tc>
        <w:tc>
          <w:tcPr>
            <w:tcW w:w="1287" w:type="dxa"/>
            <w:tcBorders>
              <w:top w:val="nil"/>
              <w:left w:val="single" w:sz="12" w:space="0" w:color="auto"/>
              <w:bottom w:val="single" w:sz="12" w:space="0" w:color="auto"/>
              <w:right w:val="single" w:sz="12" w:space="0" w:color="auto"/>
            </w:tcBorders>
            <w:shd w:val="clear" w:color="auto" w:fill="auto"/>
            <w:vAlign w:val="center"/>
            <w:hideMark/>
          </w:tcPr>
          <w:p w14:paraId="31E6F35E" w14:textId="77777777" w:rsidR="004225AE" w:rsidRPr="001650DF" w:rsidRDefault="004225AE">
            <w:pPr>
              <w:spacing w:line="240" w:lineRule="auto"/>
              <w:jc w:val="center"/>
              <w:rPr>
                <w:b/>
                <w:bCs/>
              </w:rPr>
            </w:pPr>
            <w:r w:rsidRPr="001650DF">
              <w:rPr>
                <w:b/>
                <w:bCs/>
              </w:rPr>
              <w:t>[Micro] Entity</w:t>
            </w:r>
          </w:p>
        </w:tc>
        <w:tc>
          <w:tcPr>
            <w:tcW w:w="1288" w:type="dxa"/>
            <w:tcBorders>
              <w:top w:val="nil"/>
              <w:left w:val="single" w:sz="12" w:space="0" w:color="auto"/>
              <w:bottom w:val="single" w:sz="12" w:space="0" w:color="auto"/>
              <w:right w:val="single" w:sz="12" w:space="0" w:color="auto"/>
            </w:tcBorders>
          </w:tcPr>
          <w:p w14:paraId="04132934" w14:textId="77777777" w:rsidR="004225AE" w:rsidRPr="001650DF" w:rsidRDefault="004225AE">
            <w:pPr>
              <w:spacing w:line="240" w:lineRule="auto"/>
              <w:jc w:val="center"/>
              <w:rPr>
                <w:b/>
                <w:bCs/>
              </w:rPr>
            </w:pPr>
          </w:p>
        </w:tc>
      </w:tr>
      <w:tr w:rsidR="004225AE" w:rsidRPr="001650DF" w14:paraId="452F394F" w14:textId="77777777" w:rsidTr="004E5685">
        <w:trPr>
          <w:cantSplit/>
          <w:trHeight w:val="276"/>
        </w:trPr>
        <w:tc>
          <w:tcPr>
            <w:tcW w:w="276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6DAA66A2" w14:textId="627D72CC" w:rsidR="004225AE" w:rsidRPr="002D2E8A" w:rsidRDefault="004225AE" w:rsidP="001B2C22">
            <w:pPr>
              <w:spacing w:line="240" w:lineRule="auto"/>
            </w:pPr>
            <w:r w:rsidRPr="006F1C12">
              <w:rPr>
                <w:u w:val="single"/>
              </w:rPr>
              <w:t>Inter Partes</w:t>
            </w:r>
            <w:r w:rsidRPr="002D2E8A">
              <w:t xml:space="preserve"> Review Request Fee</w:t>
            </w:r>
            <w:r w:rsidR="00E41108">
              <w:t xml:space="preserve"> – </w:t>
            </w:r>
            <w:r w:rsidRPr="002D2E8A">
              <w:t>Up to 20 Claims</w:t>
            </w: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3D30514F" w14:textId="49F0F56A" w:rsidR="004225AE" w:rsidRPr="001650DF" w:rsidRDefault="004225AE" w:rsidP="005E009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01AC124E" w14:textId="62E555F0" w:rsidR="004225AE" w:rsidRPr="001650DF" w:rsidRDefault="004225AE" w:rsidP="00E4035B">
            <w:pPr>
              <w:spacing w:line="240" w:lineRule="auto"/>
              <w:jc w:val="center"/>
            </w:pPr>
          </w:p>
        </w:tc>
        <w:tc>
          <w:tcPr>
            <w:tcW w:w="1288" w:type="dxa"/>
            <w:tcBorders>
              <w:top w:val="single" w:sz="12" w:space="0" w:color="auto"/>
              <w:left w:val="single" w:sz="12" w:space="0" w:color="auto"/>
              <w:bottom w:val="nil"/>
              <w:right w:val="single" w:sz="12" w:space="0" w:color="auto"/>
            </w:tcBorders>
            <w:shd w:val="clear" w:color="auto" w:fill="auto"/>
            <w:vAlign w:val="center"/>
            <w:hideMark/>
          </w:tcPr>
          <w:p w14:paraId="4146DC34" w14:textId="23777CD7" w:rsidR="004225AE" w:rsidRPr="001650DF" w:rsidRDefault="004225AE" w:rsidP="00E4035B">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567A94A1" w14:textId="567BBB39" w:rsidR="004225AE" w:rsidRPr="001650DF" w:rsidRDefault="004225AE" w:rsidP="00E4035B">
            <w:pPr>
              <w:spacing w:line="240" w:lineRule="auto"/>
              <w:jc w:val="center"/>
            </w:pPr>
          </w:p>
        </w:tc>
        <w:tc>
          <w:tcPr>
            <w:tcW w:w="1288" w:type="dxa"/>
            <w:tcBorders>
              <w:top w:val="single" w:sz="12" w:space="0" w:color="auto"/>
              <w:left w:val="single" w:sz="12" w:space="0" w:color="auto"/>
              <w:bottom w:val="nil"/>
              <w:right w:val="single" w:sz="12" w:space="0" w:color="auto"/>
            </w:tcBorders>
          </w:tcPr>
          <w:p w14:paraId="37A4B7E2" w14:textId="7D44AFA3" w:rsidR="004225AE" w:rsidRPr="001650DF" w:rsidRDefault="004225AE">
            <w:pPr>
              <w:spacing w:line="240" w:lineRule="auto"/>
              <w:jc w:val="center"/>
            </w:pPr>
          </w:p>
        </w:tc>
      </w:tr>
      <w:tr w:rsidR="004225AE" w:rsidRPr="001650DF" w14:paraId="153C24CB" w14:textId="77777777" w:rsidTr="004E5685">
        <w:trPr>
          <w:cantSplit/>
          <w:trHeight w:val="276"/>
        </w:trPr>
        <w:tc>
          <w:tcPr>
            <w:tcW w:w="2765" w:type="dxa"/>
            <w:vMerge/>
            <w:tcBorders>
              <w:top w:val="nil"/>
              <w:left w:val="single" w:sz="12" w:space="0" w:color="auto"/>
              <w:bottom w:val="single" w:sz="8" w:space="0" w:color="000000"/>
              <w:right w:val="single" w:sz="12" w:space="0" w:color="auto"/>
            </w:tcBorders>
            <w:vAlign w:val="center"/>
            <w:hideMark/>
          </w:tcPr>
          <w:p w14:paraId="3FB66E3B" w14:textId="77777777" w:rsidR="004225AE" w:rsidRPr="001650DF" w:rsidRDefault="004225AE" w:rsidP="001B2C22">
            <w:pPr>
              <w:spacing w:line="240" w:lineRule="auto"/>
            </w:pPr>
          </w:p>
        </w:tc>
        <w:tc>
          <w:tcPr>
            <w:tcW w:w="1287" w:type="dxa"/>
            <w:tcBorders>
              <w:top w:val="nil"/>
              <w:left w:val="single" w:sz="12" w:space="0" w:color="auto"/>
              <w:bottom w:val="nil"/>
              <w:right w:val="single" w:sz="12" w:space="0" w:color="auto"/>
            </w:tcBorders>
            <w:shd w:val="clear" w:color="auto" w:fill="auto"/>
            <w:vAlign w:val="center"/>
          </w:tcPr>
          <w:p w14:paraId="54AFA1CD" w14:textId="3C03CF08" w:rsidR="004225AE" w:rsidRPr="001650DF" w:rsidRDefault="0068673A" w:rsidP="005E009C">
            <w:pPr>
              <w:spacing w:line="240" w:lineRule="auto"/>
              <w:jc w:val="center"/>
            </w:pPr>
            <w:r w:rsidRPr="001650DF">
              <w:t>$9,000</w:t>
            </w:r>
          </w:p>
        </w:tc>
        <w:tc>
          <w:tcPr>
            <w:tcW w:w="1287" w:type="dxa"/>
            <w:tcBorders>
              <w:top w:val="nil"/>
              <w:left w:val="single" w:sz="12" w:space="0" w:color="auto"/>
              <w:bottom w:val="nil"/>
              <w:right w:val="single" w:sz="12" w:space="0" w:color="auto"/>
            </w:tcBorders>
            <w:shd w:val="clear" w:color="auto" w:fill="auto"/>
            <w:vAlign w:val="center"/>
          </w:tcPr>
          <w:p w14:paraId="70DF238A" w14:textId="131ECE94" w:rsidR="004225AE" w:rsidRPr="001650DF" w:rsidRDefault="0068673A" w:rsidP="00B05D1C">
            <w:pPr>
              <w:spacing w:line="240" w:lineRule="auto"/>
              <w:jc w:val="center"/>
            </w:pPr>
            <w:r w:rsidRPr="001650DF">
              <w:t>$</w:t>
            </w:r>
            <w:r>
              <w:t>15,500</w:t>
            </w:r>
          </w:p>
        </w:tc>
        <w:tc>
          <w:tcPr>
            <w:tcW w:w="1288" w:type="dxa"/>
            <w:tcBorders>
              <w:top w:val="nil"/>
              <w:left w:val="single" w:sz="12" w:space="0" w:color="auto"/>
              <w:bottom w:val="nil"/>
              <w:right w:val="single" w:sz="12" w:space="0" w:color="auto"/>
            </w:tcBorders>
            <w:shd w:val="clear" w:color="auto" w:fill="auto"/>
            <w:vAlign w:val="center"/>
          </w:tcPr>
          <w:p w14:paraId="3B635ED1" w14:textId="39FD15C7" w:rsidR="004225AE" w:rsidRPr="001650DF" w:rsidRDefault="00E71761" w:rsidP="00B05D1C">
            <w:pPr>
              <w:spacing w:line="240" w:lineRule="auto"/>
              <w:jc w:val="center"/>
            </w:pPr>
            <w:r w:rsidRPr="001650DF">
              <w:t>+$</w:t>
            </w:r>
            <w:r>
              <w:t>6,500</w:t>
            </w:r>
          </w:p>
        </w:tc>
        <w:tc>
          <w:tcPr>
            <w:tcW w:w="1287" w:type="dxa"/>
            <w:tcBorders>
              <w:top w:val="nil"/>
              <w:left w:val="single" w:sz="12" w:space="0" w:color="auto"/>
              <w:bottom w:val="nil"/>
              <w:right w:val="single" w:sz="12" w:space="0" w:color="auto"/>
            </w:tcBorders>
            <w:shd w:val="clear" w:color="auto" w:fill="auto"/>
            <w:vAlign w:val="center"/>
          </w:tcPr>
          <w:p w14:paraId="6E39512A" w14:textId="63CA6C0C" w:rsidR="004225AE" w:rsidRPr="001650DF" w:rsidRDefault="00E71761">
            <w:pPr>
              <w:spacing w:line="240" w:lineRule="auto"/>
              <w:jc w:val="center"/>
            </w:pPr>
            <w:r w:rsidRPr="001650DF">
              <w:t>+</w:t>
            </w:r>
            <w:r>
              <w:t>72</w:t>
            </w:r>
            <w:r w:rsidRPr="001650DF">
              <w:t>%</w:t>
            </w:r>
          </w:p>
        </w:tc>
        <w:tc>
          <w:tcPr>
            <w:tcW w:w="1288" w:type="dxa"/>
            <w:tcBorders>
              <w:top w:val="nil"/>
              <w:left w:val="single" w:sz="12" w:space="0" w:color="auto"/>
              <w:bottom w:val="nil"/>
              <w:right w:val="single" w:sz="12" w:space="0" w:color="auto"/>
            </w:tcBorders>
          </w:tcPr>
          <w:p w14:paraId="27EB9EE9" w14:textId="4F12F1BB" w:rsidR="004225AE" w:rsidRPr="001650DF" w:rsidRDefault="00E71761">
            <w:pPr>
              <w:spacing w:line="240" w:lineRule="auto"/>
              <w:jc w:val="center"/>
            </w:pPr>
            <w:r w:rsidRPr="001650DF">
              <w:t>$22,165</w:t>
            </w:r>
          </w:p>
        </w:tc>
      </w:tr>
      <w:tr w:rsidR="004225AE" w:rsidRPr="001650DF" w14:paraId="7A54976B" w14:textId="77777777" w:rsidTr="004E5685">
        <w:trPr>
          <w:cantSplit/>
          <w:trHeight w:val="288"/>
        </w:trPr>
        <w:tc>
          <w:tcPr>
            <w:tcW w:w="2765" w:type="dxa"/>
            <w:vMerge/>
            <w:tcBorders>
              <w:top w:val="nil"/>
              <w:left w:val="single" w:sz="12" w:space="0" w:color="auto"/>
              <w:bottom w:val="single" w:sz="12" w:space="0" w:color="auto"/>
              <w:right w:val="single" w:sz="12" w:space="0" w:color="auto"/>
            </w:tcBorders>
            <w:vAlign w:val="center"/>
            <w:hideMark/>
          </w:tcPr>
          <w:p w14:paraId="3F5C328C" w14:textId="77777777" w:rsidR="004225AE" w:rsidRPr="001650DF" w:rsidRDefault="004225AE" w:rsidP="001B2C22">
            <w:pPr>
              <w:spacing w:line="240" w:lineRule="auto"/>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4F0C048B" w14:textId="77777777" w:rsidR="004225AE" w:rsidRPr="001650DF" w:rsidRDefault="004225AE" w:rsidP="005E009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1B17209D" w14:textId="77777777" w:rsidR="004225AE" w:rsidRPr="001650DF" w:rsidRDefault="004225AE" w:rsidP="00B05D1C">
            <w:pPr>
              <w:spacing w:line="240" w:lineRule="auto"/>
              <w:jc w:val="center"/>
            </w:pPr>
          </w:p>
        </w:tc>
        <w:tc>
          <w:tcPr>
            <w:tcW w:w="1288" w:type="dxa"/>
            <w:tcBorders>
              <w:top w:val="nil"/>
              <w:left w:val="single" w:sz="12" w:space="0" w:color="auto"/>
              <w:bottom w:val="single" w:sz="12" w:space="0" w:color="auto"/>
              <w:right w:val="single" w:sz="12" w:space="0" w:color="auto"/>
            </w:tcBorders>
            <w:shd w:val="clear" w:color="auto" w:fill="auto"/>
            <w:vAlign w:val="center"/>
          </w:tcPr>
          <w:p w14:paraId="614AF1E3" w14:textId="77777777" w:rsidR="004225AE" w:rsidRPr="001650DF" w:rsidRDefault="004225AE" w:rsidP="00B05D1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132E7CEA" w14:textId="77777777" w:rsidR="004225AE" w:rsidRPr="001650DF" w:rsidRDefault="004225AE">
            <w:pPr>
              <w:spacing w:line="240" w:lineRule="auto"/>
              <w:jc w:val="center"/>
            </w:pPr>
          </w:p>
        </w:tc>
        <w:tc>
          <w:tcPr>
            <w:tcW w:w="1288" w:type="dxa"/>
            <w:tcBorders>
              <w:top w:val="nil"/>
              <w:left w:val="single" w:sz="12" w:space="0" w:color="auto"/>
              <w:bottom w:val="single" w:sz="12" w:space="0" w:color="auto"/>
              <w:right w:val="single" w:sz="12" w:space="0" w:color="auto"/>
            </w:tcBorders>
          </w:tcPr>
          <w:p w14:paraId="797AE29D" w14:textId="77777777" w:rsidR="004225AE" w:rsidRPr="001650DF" w:rsidRDefault="004225AE">
            <w:pPr>
              <w:spacing w:line="240" w:lineRule="auto"/>
              <w:jc w:val="center"/>
            </w:pPr>
          </w:p>
        </w:tc>
      </w:tr>
      <w:tr w:rsidR="004225AE" w:rsidRPr="001650DF" w14:paraId="4A1CA0CB" w14:textId="77777777" w:rsidTr="004E5685">
        <w:trPr>
          <w:cantSplit/>
          <w:trHeight w:val="276"/>
        </w:trPr>
        <w:tc>
          <w:tcPr>
            <w:tcW w:w="276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1A41E3C7" w14:textId="01A9D7FA" w:rsidR="004225AE" w:rsidRPr="002D2E8A" w:rsidRDefault="004225AE" w:rsidP="001B2C22">
            <w:pPr>
              <w:spacing w:line="240" w:lineRule="auto"/>
            </w:pPr>
            <w:r w:rsidRPr="006F1C12">
              <w:rPr>
                <w:u w:val="single"/>
              </w:rPr>
              <w:t>Inter Partes</w:t>
            </w:r>
            <w:r w:rsidRPr="002D2E8A">
              <w:t xml:space="preserve"> Review Post-Institution Fee</w:t>
            </w:r>
            <w:r w:rsidR="00E41108">
              <w:t xml:space="preserve"> – </w:t>
            </w:r>
            <w:r w:rsidRPr="002D2E8A">
              <w:t>Up to 15 Claims</w:t>
            </w: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6CCBFF2A" w14:textId="7DE9D7D6" w:rsidR="004225AE" w:rsidRPr="001650DF" w:rsidRDefault="004225AE" w:rsidP="005E009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6908DF19" w14:textId="00C75082" w:rsidR="004225AE" w:rsidRPr="001650DF" w:rsidRDefault="004225AE" w:rsidP="00E4035B">
            <w:pPr>
              <w:spacing w:line="240" w:lineRule="auto"/>
              <w:jc w:val="center"/>
            </w:pPr>
          </w:p>
        </w:tc>
        <w:tc>
          <w:tcPr>
            <w:tcW w:w="1288" w:type="dxa"/>
            <w:tcBorders>
              <w:top w:val="single" w:sz="12" w:space="0" w:color="auto"/>
              <w:left w:val="single" w:sz="12" w:space="0" w:color="auto"/>
              <w:bottom w:val="nil"/>
              <w:right w:val="single" w:sz="12" w:space="0" w:color="auto"/>
            </w:tcBorders>
            <w:shd w:val="clear" w:color="auto" w:fill="auto"/>
            <w:vAlign w:val="center"/>
            <w:hideMark/>
          </w:tcPr>
          <w:p w14:paraId="1463B134" w14:textId="681333AB" w:rsidR="004225AE" w:rsidRPr="001650DF" w:rsidRDefault="004225AE" w:rsidP="00E4035B">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hideMark/>
          </w:tcPr>
          <w:p w14:paraId="4F91D9AD" w14:textId="01790F3B" w:rsidR="004225AE" w:rsidRPr="001650DF" w:rsidRDefault="004225AE" w:rsidP="00E4035B">
            <w:pPr>
              <w:spacing w:line="240" w:lineRule="auto"/>
              <w:jc w:val="center"/>
            </w:pPr>
          </w:p>
        </w:tc>
        <w:tc>
          <w:tcPr>
            <w:tcW w:w="1288" w:type="dxa"/>
            <w:tcBorders>
              <w:top w:val="single" w:sz="12" w:space="0" w:color="auto"/>
              <w:left w:val="single" w:sz="12" w:space="0" w:color="auto"/>
              <w:bottom w:val="nil"/>
              <w:right w:val="single" w:sz="12" w:space="0" w:color="auto"/>
            </w:tcBorders>
          </w:tcPr>
          <w:p w14:paraId="2958AE1F" w14:textId="49DE1415" w:rsidR="004225AE" w:rsidRPr="001650DF" w:rsidRDefault="004225AE">
            <w:pPr>
              <w:spacing w:line="240" w:lineRule="auto"/>
              <w:jc w:val="center"/>
            </w:pPr>
          </w:p>
        </w:tc>
      </w:tr>
      <w:tr w:rsidR="004225AE" w:rsidRPr="001650DF" w14:paraId="0B960062" w14:textId="77777777" w:rsidTr="004E5685">
        <w:trPr>
          <w:cantSplit/>
          <w:trHeight w:val="276"/>
        </w:trPr>
        <w:tc>
          <w:tcPr>
            <w:tcW w:w="2765" w:type="dxa"/>
            <w:vMerge/>
            <w:tcBorders>
              <w:top w:val="nil"/>
              <w:left w:val="single" w:sz="12" w:space="0" w:color="auto"/>
              <w:bottom w:val="single" w:sz="8" w:space="0" w:color="000000"/>
              <w:right w:val="single" w:sz="12" w:space="0" w:color="auto"/>
            </w:tcBorders>
            <w:vAlign w:val="center"/>
            <w:hideMark/>
          </w:tcPr>
          <w:p w14:paraId="47517B2A" w14:textId="77777777" w:rsidR="004225AE" w:rsidRPr="001650DF" w:rsidRDefault="004225AE" w:rsidP="001B2C22">
            <w:pPr>
              <w:spacing w:line="240" w:lineRule="auto"/>
            </w:pPr>
          </w:p>
        </w:tc>
        <w:tc>
          <w:tcPr>
            <w:tcW w:w="1287" w:type="dxa"/>
            <w:tcBorders>
              <w:top w:val="nil"/>
              <w:left w:val="single" w:sz="12" w:space="0" w:color="auto"/>
              <w:bottom w:val="nil"/>
              <w:right w:val="single" w:sz="12" w:space="0" w:color="auto"/>
            </w:tcBorders>
            <w:shd w:val="clear" w:color="auto" w:fill="auto"/>
            <w:vAlign w:val="center"/>
          </w:tcPr>
          <w:p w14:paraId="1BEED7EC" w14:textId="0F0A1F03" w:rsidR="004225AE" w:rsidRPr="001650DF" w:rsidRDefault="00E71761" w:rsidP="005E009C">
            <w:pPr>
              <w:spacing w:line="240" w:lineRule="auto"/>
              <w:jc w:val="center"/>
            </w:pPr>
            <w:r w:rsidRPr="001650DF">
              <w:t>$14,000</w:t>
            </w:r>
          </w:p>
        </w:tc>
        <w:tc>
          <w:tcPr>
            <w:tcW w:w="1287" w:type="dxa"/>
            <w:tcBorders>
              <w:top w:val="nil"/>
              <w:left w:val="single" w:sz="12" w:space="0" w:color="auto"/>
              <w:bottom w:val="nil"/>
              <w:right w:val="single" w:sz="12" w:space="0" w:color="auto"/>
            </w:tcBorders>
            <w:shd w:val="clear" w:color="auto" w:fill="auto"/>
            <w:vAlign w:val="center"/>
          </w:tcPr>
          <w:p w14:paraId="34DE2E29" w14:textId="796833D6" w:rsidR="004225AE" w:rsidRPr="001650DF" w:rsidRDefault="00E71761" w:rsidP="00B05D1C">
            <w:pPr>
              <w:spacing w:line="240" w:lineRule="auto"/>
              <w:jc w:val="center"/>
            </w:pPr>
            <w:r w:rsidRPr="001650DF">
              <w:t>$</w:t>
            </w:r>
            <w:r>
              <w:t>15,000</w:t>
            </w:r>
          </w:p>
        </w:tc>
        <w:tc>
          <w:tcPr>
            <w:tcW w:w="1288" w:type="dxa"/>
            <w:tcBorders>
              <w:top w:val="nil"/>
              <w:left w:val="single" w:sz="12" w:space="0" w:color="auto"/>
              <w:bottom w:val="nil"/>
              <w:right w:val="single" w:sz="12" w:space="0" w:color="auto"/>
            </w:tcBorders>
            <w:shd w:val="clear" w:color="auto" w:fill="auto"/>
            <w:vAlign w:val="center"/>
          </w:tcPr>
          <w:p w14:paraId="4A9DA1ED" w14:textId="43B20C59" w:rsidR="004225AE" w:rsidRPr="001650DF" w:rsidRDefault="00E71761" w:rsidP="00B05D1C">
            <w:pPr>
              <w:spacing w:line="240" w:lineRule="auto"/>
              <w:jc w:val="center"/>
            </w:pPr>
            <w:r w:rsidRPr="001650DF">
              <w:t>+$</w:t>
            </w:r>
            <w:r>
              <w:t>1,000</w:t>
            </w:r>
          </w:p>
        </w:tc>
        <w:tc>
          <w:tcPr>
            <w:tcW w:w="1287" w:type="dxa"/>
            <w:tcBorders>
              <w:top w:val="nil"/>
              <w:left w:val="single" w:sz="12" w:space="0" w:color="auto"/>
              <w:bottom w:val="nil"/>
              <w:right w:val="single" w:sz="12" w:space="0" w:color="auto"/>
            </w:tcBorders>
            <w:shd w:val="clear" w:color="auto" w:fill="auto"/>
            <w:vAlign w:val="center"/>
          </w:tcPr>
          <w:p w14:paraId="1C59E26F" w14:textId="1C49F1A0" w:rsidR="004225AE" w:rsidRPr="001650DF" w:rsidRDefault="00E71761">
            <w:pPr>
              <w:spacing w:line="240" w:lineRule="auto"/>
              <w:jc w:val="center"/>
            </w:pPr>
            <w:r w:rsidRPr="001650DF">
              <w:t>+</w:t>
            </w:r>
            <w:r>
              <w:t>7</w:t>
            </w:r>
            <w:r w:rsidRPr="001650DF">
              <w:t>%</w:t>
            </w:r>
          </w:p>
        </w:tc>
        <w:tc>
          <w:tcPr>
            <w:tcW w:w="1288" w:type="dxa"/>
            <w:tcBorders>
              <w:top w:val="nil"/>
              <w:left w:val="single" w:sz="12" w:space="0" w:color="auto"/>
              <w:bottom w:val="nil"/>
              <w:right w:val="single" w:sz="12" w:space="0" w:color="auto"/>
            </w:tcBorders>
          </w:tcPr>
          <w:p w14:paraId="3F506DED" w14:textId="67B54E8E" w:rsidR="004225AE" w:rsidRPr="001650DF" w:rsidRDefault="00E71761">
            <w:pPr>
              <w:spacing w:line="240" w:lineRule="auto"/>
              <w:jc w:val="center"/>
            </w:pPr>
            <w:r w:rsidRPr="001650DF">
              <w:t>$12,674</w:t>
            </w:r>
          </w:p>
        </w:tc>
      </w:tr>
      <w:tr w:rsidR="004225AE" w:rsidRPr="001650DF" w14:paraId="6E289B67" w14:textId="77777777" w:rsidTr="004E5685">
        <w:trPr>
          <w:cantSplit/>
          <w:trHeight w:val="268"/>
        </w:trPr>
        <w:tc>
          <w:tcPr>
            <w:tcW w:w="2765" w:type="dxa"/>
            <w:vMerge/>
            <w:tcBorders>
              <w:top w:val="nil"/>
              <w:left w:val="single" w:sz="12" w:space="0" w:color="auto"/>
              <w:bottom w:val="single" w:sz="8" w:space="0" w:color="000000"/>
              <w:right w:val="single" w:sz="12" w:space="0" w:color="auto"/>
            </w:tcBorders>
            <w:vAlign w:val="center"/>
            <w:hideMark/>
          </w:tcPr>
          <w:p w14:paraId="14995691" w14:textId="77777777" w:rsidR="004225AE" w:rsidRPr="001650DF" w:rsidRDefault="004225AE" w:rsidP="001B2C22">
            <w:pPr>
              <w:spacing w:line="240" w:lineRule="auto"/>
            </w:pPr>
          </w:p>
        </w:tc>
        <w:tc>
          <w:tcPr>
            <w:tcW w:w="1287" w:type="dxa"/>
            <w:tcBorders>
              <w:top w:val="nil"/>
              <w:left w:val="single" w:sz="12" w:space="0" w:color="auto"/>
              <w:bottom w:val="single" w:sz="8" w:space="0" w:color="auto"/>
              <w:right w:val="single" w:sz="12" w:space="0" w:color="auto"/>
            </w:tcBorders>
            <w:shd w:val="clear" w:color="auto" w:fill="auto"/>
            <w:vAlign w:val="center"/>
          </w:tcPr>
          <w:p w14:paraId="599ABD89" w14:textId="77777777" w:rsidR="004225AE" w:rsidRPr="001650DF" w:rsidRDefault="004225AE" w:rsidP="005E009C">
            <w:pPr>
              <w:spacing w:line="240" w:lineRule="auto"/>
              <w:jc w:val="center"/>
            </w:pPr>
          </w:p>
        </w:tc>
        <w:tc>
          <w:tcPr>
            <w:tcW w:w="1287" w:type="dxa"/>
            <w:tcBorders>
              <w:top w:val="nil"/>
              <w:left w:val="single" w:sz="12" w:space="0" w:color="auto"/>
              <w:bottom w:val="single" w:sz="8" w:space="0" w:color="auto"/>
              <w:right w:val="single" w:sz="12" w:space="0" w:color="auto"/>
            </w:tcBorders>
            <w:shd w:val="clear" w:color="auto" w:fill="auto"/>
            <w:vAlign w:val="center"/>
          </w:tcPr>
          <w:p w14:paraId="206607D7" w14:textId="77777777" w:rsidR="004225AE" w:rsidRPr="001650DF" w:rsidRDefault="004225AE" w:rsidP="00B05D1C">
            <w:pPr>
              <w:spacing w:line="240" w:lineRule="auto"/>
              <w:jc w:val="center"/>
            </w:pPr>
          </w:p>
        </w:tc>
        <w:tc>
          <w:tcPr>
            <w:tcW w:w="1288" w:type="dxa"/>
            <w:tcBorders>
              <w:top w:val="nil"/>
              <w:left w:val="single" w:sz="12" w:space="0" w:color="auto"/>
              <w:bottom w:val="single" w:sz="8" w:space="0" w:color="auto"/>
              <w:right w:val="single" w:sz="12" w:space="0" w:color="auto"/>
            </w:tcBorders>
            <w:shd w:val="clear" w:color="auto" w:fill="auto"/>
            <w:vAlign w:val="center"/>
          </w:tcPr>
          <w:p w14:paraId="05477922" w14:textId="77777777" w:rsidR="004225AE" w:rsidRPr="001650DF" w:rsidRDefault="004225AE" w:rsidP="00B05D1C">
            <w:pPr>
              <w:spacing w:line="240" w:lineRule="auto"/>
              <w:jc w:val="center"/>
            </w:pPr>
          </w:p>
        </w:tc>
        <w:tc>
          <w:tcPr>
            <w:tcW w:w="1287" w:type="dxa"/>
            <w:tcBorders>
              <w:top w:val="nil"/>
              <w:left w:val="single" w:sz="12" w:space="0" w:color="auto"/>
              <w:bottom w:val="single" w:sz="8" w:space="0" w:color="auto"/>
              <w:right w:val="single" w:sz="12" w:space="0" w:color="auto"/>
            </w:tcBorders>
            <w:shd w:val="clear" w:color="auto" w:fill="auto"/>
            <w:vAlign w:val="center"/>
          </w:tcPr>
          <w:p w14:paraId="21FEBF68" w14:textId="77777777" w:rsidR="004225AE" w:rsidRPr="001650DF" w:rsidRDefault="004225AE">
            <w:pPr>
              <w:spacing w:line="240" w:lineRule="auto"/>
              <w:jc w:val="center"/>
            </w:pPr>
          </w:p>
        </w:tc>
        <w:tc>
          <w:tcPr>
            <w:tcW w:w="1288" w:type="dxa"/>
            <w:tcBorders>
              <w:top w:val="nil"/>
              <w:left w:val="single" w:sz="12" w:space="0" w:color="auto"/>
              <w:bottom w:val="single" w:sz="8" w:space="0" w:color="auto"/>
              <w:right w:val="single" w:sz="12" w:space="0" w:color="auto"/>
            </w:tcBorders>
          </w:tcPr>
          <w:p w14:paraId="4501B925" w14:textId="77777777" w:rsidR="004225AE" w:rsidRPr="001650DF" w:rsidRDefault="004225AE">
            <w:pPr>
              <w:spacing w:line="240" w:lineRule="auto"/>
              <w:jc w:val="center"/>
            </w:pPr>
          </w:p>
        </w:tc>
      </w:tr>
      <w:tr w:rsidR="004225AE" w:rsidRPr="001650DF" w14:paraId="3378DBF5" w14:textId="77777777" w:rsidTr="004E5685">
        <w:trPr>
          <w:cantSplit/>
          <w:trHeight w:val="276"/>
        </w:trPr>
        <w:tc>
          <w:tcPr>
            <w:tcW w:w="2765" w:type="dxa"/>
            <w:vMerge w:val="restart"/>
            <w:tcBorders>
              <w:top w:val="nil"/>
              <w:left w:val="single" w:sz="12" w:space="0" w:color="auto"/>
              <w:bottom w:val="single" w:sz="8" w:space="0" w:color="000000"/>
              <w:right w:val="single" w:sz="12" w:space="0" w:color="auto"/>
            </w:tcBorders>
            <w:shd w:val="clear" w:color="auto" w:fill="auto"/>
            <w:vAlign w:val="center"/>
          </w:tcPr>
          <w:p w14:paraId="26DEABE4" w14:textId="77777777" w:rsidR="004225AE" w:rsidRPr="002D2E8A" w:rsidRDefault="004225AE" w:rsidP="001B2C22">
            <w:pPr>
              <w:spacing w:line="240" w:lineRule="auto"/>
            </w:pPr>
            <w:r w:rsidRPr="006F1C12">
              <w:rPr>
                <w:u w:val="single"/>
              </w:rPr>
              <w:t>Inter Partes</w:t>
            </w:r>
            <w:r w:rsidRPr="002D2E8A">
              <w:t xml:space="preserve"> Review Request of Each Claim in Excess of 20</w:t>
            </w:r>
          </w:p>
        </w:tc>
        <w:tc>
          <w:tcPr>
            <w:tcW w:w="1287" w:type="dxa"/>
            <w:tcBorders>
              <w:top w:val="nil"/>
              <w:left w:val="single" w:sz="12" w:space="0" w:color="auto"/>
              <w:bottom w:val="nil"/>
              <w:right w:val="single" w:sz="12" w:space="0" w:color="auto"/>
            </w:tcBorders>
            <w:shd w:val="clear" w:color="auto" w:fill="auto"/>
            <w:vAlign w:val="center"/>
          </w:tcPr>
          <w:p w14:paraId="47750BD7" w14:textId="1D73AAF5" w:rsidR="004225AE" w:rsidRPr="001650DF" w:rsidRDefault="004225AE" w:rsidP="005E009C">
            <w:pPr>
              <w:spacing w:line="240" w:lineRule="auto"/>
              <w:jc w:val="center"/>
            </w:pPr>
          </w:p>
        </w:tc>
        <w:tc>
          <w:tcPr>
            <w:tcW w:w="1287" w:type="dxa"/>
            <w:tcBorders>
              <w:top w:val="nil"/>
              <w:left w:val="single" w:sz="12" w:space="0" w:color="auto"/>
              <w:bottom w:val="nil"/>
              <w:right w:val="single" w:sz="12" w:space="0" w:color="auto"/>
            </w:tcBorders>
            <w:shd w:val="clear" w:color="auto" w:fill="auto"/>
            <w:vAlign w:val="center"/>
          </w:tcPr>
          <w:p w14:paraId="705411EA" w14:textId="24B6769D" w:rsidR="004225AE" w:rsidRPr="001650DF" w:rsidRDefault="004225AE" w:rsidP="00B05D1C">
            <w:pPr>
              <w:spacing w:line="240" w:lineRule="auto"/>
              <w:jc w:val="center"/>
            </w:pPr>
          </w:p>
        </w:tc>
        <w:tc>
          <w:tcPr>
            <w:tcW w:w="1288" w:type="dxa"/>
            <w:tcBorders>
              <w:top w:val="nil"/>
              <w:left w:val="single" w:sz="12" w:space="0" w:color="auto"/>
              <w:bottom w:val="nil"/>
              <w:right w:val="single" w:sz="12" w:space="0" w:color="auto"/>
            </w:tcBorders>
            <w:shd w:val="clear" w:color="auto" w:fill="auto"/>
            <w:vAlign w:val="center"/>
          </w:tcPr>
          <w:p w14:paraId="644043E7" w14:textId="16CC848A" w:rsidR="004225AE" w:rsidRPr="001650DF" w:rsidRDefault="004225AE" w:rsidP="00B05D1C">
            <w:pPr>
              <w:spacing w:line="240" w:lineRule="auto"/>
              <w:jc w:val="center"/>
            </w:pPr>
          </w:p>
        </w:tc>
        <w:tc>
          <w:tcPr>
            <w:tcW w:w="1287" w:type="dxa"/>
            <w:tcBorders>
              <w:top w:val="nil"/>
              <w:left w:val="single" w:sz="12" w:space="0" w:color="auto"/>
              <w:bottom w:val="nil"/>
              <w:right w:val="single" w:sz="12" w:space="0" w:color="auto"/>
            </w:tcBorders>
            <w:shd w:val="clear" w:color="auto" w:fill="auto"/>
            <w:vAlign w:val="center"/>
          </w:tcPr>
          <w:p w14:paraId="1079E58A" w14:textId="1495BE80" w:rsidR="004225AE" w:rsidRPr="001650DF" w:rsidRDefault="004225AE">
            <w:pPr>
              <w:spacing w:line="240" w:lineRule="auto"/>
              <w:jc w:val="center"/>
            </w:pPr>
          </w:p>
        </w:tc>
        <w:tc>
          <w:tcPr>
            <w:tcW w:w="1288" w:type="dxa"/>
            <w:tcBorders>
              <w:top w:val="nil"/>
              <w:left w:val="single" w:sz="12" w:space="0" w:color="auto"/>
              <w:bottom w:val="nil"/>
              <w:right w:val="single" w:sz="12" w:space="0" w:color="auto"/>
            </w:tcBorders>
          </w:tcPr>
          <w:p w14:paraId="2F6792D6" w14:textId="2A26AD67" w:rsidR="004225AE" w:rsidRPr="001650DF" w:rsidRDefault="004225AE">
            <w:pPr>
              <w:spacing w:line="240" w:lineRule="auto"/>
              <w:jc w:val="center"/>
            </w:pPr>
          </w:p>
        </w:tc>
      </w:tr>
      <w:tr w:rsidR="004225AE" w:rsidRPr="001650DF" w14:paraId="473449ED" w14:textId="77777777" w:rsidTr="004E5685">
        <w:trPr>
          <w:cantSplit/>
          <w:trHeight w:val="276"/>
        </w:trPr>
        <w:tc>
          <w:tcPr>
            <w:tcW w:w="2765" w:type="dxa"/>
            <w:vMerge/>
            <w:tcBorders>
              <w:top w:val="nil"/>
              <w:left w:val="single" w:sz="12" w:space="0" w:color="auto"/>
              <w:bottom w:val="single" w:sz="8" w:space="0" w:color="000000"/>
              <w:right w:val="single" w:sz="12" w:space="0" w:color="auto"/>
            </w:tcBorders>
            <w:vAlign w:val="center"/>
          </w:tcPr>
          <w:p w14:paraId="3E9B1308" w14:textId="77777777" w:rsidR="004225AE" w:rsidRPr="001650DF" w:rsidRDefault="004225AE" w:rsidP="001B2C22">
            <w:pPr>
              <w:spacing w:line="240" w:lineRule="auto"/>
            </w:pPr>
          </w:p>
        </w:tc>
        <w:tc>
          <w:tcPr>
            <w:tcW w:w="1287" w:type="dxa"/>
            <w:tcBorders>
              <w:top w:val="nil"/>
              <w:left w:val="single" w:sz="12" w:space="0" w:color="auto"/>
              <w:bottom w:val="nil"/>
              <w:right w:val="single" w:sz="12" w:space="0" w:color="auto"/>
            </w:tcBorders>
            <w:shd w:val="clear" w:color="auto" w:fill="auto"/>
            <w:vAlign w:val="center"/>
          </w:tcPr>
          <w:p w14:paraId="5E35E941" w14:textId="79722E46" w:rsidR="004225AE" w:rsidRPr="001650DF" w:rsidRDefault="00E71761" w:rsidP="005E009C">
            <w:pPr>
              <w:spacing w:line="240" w:lineRule="auto"/>
              <w:jc w:val="center"/>
            </w:pPr>
            <w:r w:rsidRPr="001650DF">
              <w:t>$200</w:t>
            </w:r>
          </w:p>
        </w:tc>
        <w:tc>
          <w:tcPr>
            <w:tcW w:w="1287" w:type="dxa"/>
            <w:tcBorders>
              <w:top w:val="nil"/>
              <w:left w:val="single" w:sz="12" w:space="0" w:color="auto"/>
              <w:bottom w:val="nil"/>
              <w:right w:val="single" w:sz="12" w:space="0" w:color="auto"/>
            </w:tcBorders>
            <w:shd w:val="clear" w:color="auto" w:fill="auto"/>
            <w:vAlign w:val="center"/>
          </w:tcPr>
          <w:p w14:paraId="55424A2A" w14:textId="06F120C2" w:rsidR="004225AE" w:rsidRPr="001650DF" w:rsidRDefault="00E71761" w:rsidP="00B05D1C">
            <w:pPr>
              <w:spacing w:line="240" w:lineRule="auto"/>
              <w:jc w:val="center"/>
            </w:pPr>
            <w:r w:rsidRPr="001650DF">
              <w:t>$300</w:t>
            </w:r>
          </w:p>
        </w:tc>
        <w:tc>
          <w:tcPr>
            <w:tcW w:w="1288" w:type="dxa"/>
            <w:tcBorders>
              <w:top w:val="nil"/>
              <w:left w:val="single" w:sz="12" w:space="0" w:color="auto"/>
              <w:bottom w:val="nil"/>
              <w:right w:val="single" w:sz="12" w:space="0" w:color="auto"/>
            </w:tcBorders>
            <w:shd w:val="clear" w:color="auto" w:fill="auto"/>
            <w:vAlign w:val="center"/>
          </w:tcPr>
          <w:p w14:paraId="6B240825" w14:textId="3F05711C" w:rsidR="004225AE" w:rsidRPr="001650DF" w:rsidRDefault="00E71761" w:rsidP="00B05D1C">
            <w:pPr>
              <w:spacing w:line="240" w:lineRule="auto"/>
              <w:jc w:val="center"/>
            </w:pPr>
            <w:r w:rsidRPr="001650DF">
              <w:t>+$100</w:t>
            </w:r>
          </w:p>
        </w:tc>
        <w:tc>
          <w:tcPr>
            <w:tcW w:w="1287" w:type="dxa"/>
            <w:tcBorders>
              <w:top w:val="nil"/>
              <w:left w:val="single" w:sz="12" w:space="0" w:color="auto"/>
              <w:bottom w:val="nil"/>
              <w:right w:val="single" w:sz="12" w:space="0" w:color="auto"/>
            </w:tcBorders>
            <w:shd w:val="clear" w:color="auto" w:fill="auto"/>
            <w:vAlign w:val="center"/>
          </w:tcPr>
          <w:p w14:paraId="605959F1" w14:textId="4FB9E5BA" w:rsidR="004225AE" w:rsidRPr="001650DF" w:rsidRDefault="00E71761">
            <w:pPr>
              <w:spacing w:line="240" w:lineRule="auto"/>
              <w:jc w:val="center"/>
            </w:pPr>
            <w:r w:rsidRPr="001650DF">
              <w:t>+50%</w:t>
            </w:r>
          </w:p>
        </w:tc>
        <w:tc>
          <w:tcPr>
            <w:tcW w:w="1288" w:type="dxa"/>
            <w:tcBorders>
              <w:top w:val="nil"/>
              <w:left w:val="single" w:sz="12" w:space="0" w:color="auto"/>
              <w:bottom w:val="nil"/>
              <w:right w:val="single" w:sz="12" w:space="0" w:color="auto"/>
            </w:tcBorders>
          </w:tcPr>
          <w:p w14:paraId="5EDC5EF8" w14:textId="28D70ABB" w:rsidR="004225AE" w:rsidRPr="001650DF" w:rsidRDefault="00E71761">
            <w:pPr>
              <w:spacing w:line="240" w:lineRule="auto"/>
              <w:jc w:val="center"/>
            </w:pPr>
            <w:r w:rsidRPr="001650DF">
              <w:t>n/a</w:t>
            </w:r>
          </w:p>
        </w:tc>
      </w:tr>
      <w:tr w:rsidR="004225AE" w:rsidRPr="001650DF" w14:paraId="3BCDCD2D" w14:textId="77777777" w:rsidTr="004E5685">
        <w:trPr>
          <w:cantSplit/>
          <w:trHeight w:val="288"/>
        </w:trPr>
        <w:tc>
          <w:tcPr>
            <w:tcW w:w="2765" w:type="dxa"/>
            <w:vMerge/>
            <w:tcBorders>
              <w:top w:val="nil"/>
              <w:left w:val="single" w:sz="12" w:space="0" w:color="auto"/>
              <w:bottom w:val="single" w:sz="12" w:space="0" w:color="auto"/>
              <w:right w:val="single" w:sz="12" w:space="0" w:color="auto"/>
            </w:tcBorders>
            <w:vAlign w:val="center"/>
          </w:tcPr>
          <w:p w14:paraId="3C04F046" w14:textId="77777777" w:rsidR="004225AE" w:rsidRPr="001650DF" w:rsidRDefault="004225AE" w:rsidP="001B2C22">
            <w:pPr>
              <w:spacing w:line="240" w:lineRule="auto"/>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24828BD7" w14:textId="77777777" w:rsidR="004225AE" w:rsidRPr="001650DF" w:rsidRDefault="004225AE" w:rsidP="005E009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3F3B8BDA" w14:textId="77777777" w:rsidR="004225AE" w:rsidRPr="001650DF" w:rsidRDefault="004225AE" w:rsidP="00B05D1C">
            <w:pPr>
              <w:spacing w:line="240" w:lineRule="auto"/>
              <w:jc w:val="center"/>
            </w:pPr>
          </w:p>
        </w:tc>
        <w:tc>
          <w:tcPr>
            <w:tcW w:w="1288" w:type="dxa"/>
            <w:tcBorders>
              <w:top w:val="nil"/>
              <w:left w:val="single" w:sz="12" w:space="0" w:color="auto"/>
              <w:bottom w:val="single" w:sz="12" w:space="0" w:color="auto"/>
              <w:right w:val="single" w:sz="12" w:space="0" w:color="auto"/>
            </w:tcBorders>
            <w:shd w:val="clear" w:color="auto" w:fill="auto"/>
            <w:vAlign w:val="center"/>
          </w:tcPr>
          <w:p w14:paraId="6A70EE61" w14:textId="77777777" w:rsidR="004225AE" w:rsidRPr="001650DF" w:rsidRDefault="004225AE" w:rsidP="00B05D1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0975E452" w14:textId="77777777" w:rsidR="004225AE" w:rsidRPr="001650DF" w:rsidRDefault="004225AE">
            <w:pPr>
              <w:spacing w:line="240" w:lineRule="auto"/>
              <w:jc w:val="center"/>
            </w:pPr>
          </w:p>
        </w:tc>
        <w:tc>
          <w:tcPr>
            <w:tcW w:w="1288" w:type="dxa"/>
            <w:tcBorders>
              <w:top w:val="nil"/>
              <w:left w:val="single" w:sz="12" w:space="0" w:color="auto"/>
              <w:bottom w:val="single" w:sz="12" w:space="0" w:color="auto"/>
              <w:right w:val="single" w:sz="12" w:space="0" w:color="auto"/>
            </w:tcBorders>
          </w:tcPr>
          <w:p w14:paraId="0AC4D28B" w14:textId="77777777" w:rsidR="004225AE" w:rsidRPr="001650DF" w:rsidRDefault="004225AE">
            <w:pPr>
              <w:spacing w:line="240" w:lineRule="auto"/>
              <w:jc w:val="center"/>
            </w:pPr>
          </w:p>
        </w:tc>
      </w:tr>
      <w:tr w:rsidR="004225AE" w:rsidRPr="001650DF" w14:paraId="5F3302C0" w14:textId="77777777" w:rsidTr="004E5685">
        <w:trPr>
          <w:cantSplit/>
          <w:trHeight w:val="276"/>
        </w:trPr>
        <w:tc>
          <w:tcPr>
            <w:tcW w:w="276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tcPr>
          <w:p w14:paraId="61451767" w14:textId="77777777" w:rsidR="004225AE" w:rsidRPr="002D2E8A" w:rsidRDefault="004225AE" w:rsidP="001B2C22">
            <w:pPr>
              <w:spacing w:line="240" w:lineRule="auto"/>
            </w:pPr>
            <w:r w:rsidRPr="006F1C12">
              <w:rPr>
                <w:u w:val="single"/>
              </w:rPr>
              <w:t>Inter Partes</w:t>
            </w:r>
            <w:r w:rsidRPr="002D2E8A">
              <w:t xml:space="preserve"> Post-Institution Request of Each Claim in Excess of 15</w:t>
            </w:r>
          </w:p>
        </w:tc>
        <w:tc>
          <w:tcPr>
            <w:tcW w:w="1287" w:type="dxa"/>
            <w:tcBorders>
              <w:top w:val="single" w:sz="12" w:space="0" w:color="auto"/>
              <w:left w:val="single" w:sz="12" w:space="0" w:color="auto"/>
              <w:bottom w:val="nil"/>
              <w:right w:val="single" w:sz="12" w:space="0" w:color="auto"/>
            </w:tcBorders>
            <w:shd w:val="clear" w:color="auto" w:fill="auto"/>
            <w:vAlign w:val="center"/>
          </w:tcPr>
          <w:p w14:paraId="329FC560" w14:textId="7DF01738" w:rsidR="004225AE" w:rsidRPr="001650DF" w:rsidRDefault="004225AE" w:rsidP="005E009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tcPr>
          <w:p w14:paraId="3663D07D" w14:textId="27378ABB" w:rsidR="004225AE" w:rsidRPr="001650DF" w:rsidRDefault="004225AE" w:rsidP="00B05D1C">
            <w:pPr>
              <w:spacing w:line="240" w:lineRule="auto"/>
              <w:jc w:val="center"/>
            </w:pPr>
          </w:p>
        </w:tc>
        <w:tc>
          <w:tcPr>
            <w:tcW w:w="1288" w:type="dxa"/>
            <w:tcBorders>
              <w:top w:val="single" w:sz="12" w:space="0" w:color="auto"/>
              <w:left w:val="single" w:sz="12" w:space="0" w:color="auto"/>
              <w:bottom w:val="nil"/>
              <w:right w:val="single" w:sz="12" w:space="0" w:color="auto"/>
            </w:tcBorders>
            <w:shd w:val="clear" w:color="auto" w:fill="auto"/>
            <w:vAlign w:val="center"/>
          </w:tcPr>
          <w:p w14:paraId="2E42125E" w14:textId="65945254" w:rsidR="004225AE" w:rsidRPr="001650DF" w:rsidRDefault="004225AE" w:rsidP="00B05D1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tcPr>
          <w:p w14:paraId="37C77A83" w14:textId="61137DDD" w:rsidR="004225AE" w:rsidRPr="001650DF" w:rsidRDefault="004225AE">
            <w:pPr>
              <w:spacing w:line="240" w:lineRule="auto"/>
              <w:jc w:val="center"/>
            </w:pPr>
          </w:p>
        </w:tc>
        <w:tc>
          <w:tcPr>
            <w:tcW w:w="1288" w:type="dxa"/>
            <w:tcBorders>
              <w:top w:val="single" w:sz="12" w:space="0" w:color="auto"/>
              <w:left w:val="single" w:sz="12" w:space="0" w:color="auto"/>
              <w:bottom w:val="nil"/>
              <w:right w:val="single" w:sz="12" w:space="0" w:color="auto"/>
            </w:tcBorders>
          </w:tcPr>
          <w:p w14:paraId="7AB3CFAC" w14:textId="189FA96A" w:rsidR="004225AE" w:rsidRPr="001650DF" w:rsidRDefault="004225AE">
            <w:pPr>
              <w:spacing w:line="240" w:lineRule="auto"/>
              <w:jc w:val="center"/>
            </w:pPr>
          </w:p>
        </w:tc>
      </w:tr>
      <w:tr w:rsidR="004225AE" w:rsidRPr="001650DF" w14:paraId="6694B489" w14:textId="77777777" w:rsidTr="004E5685">
        <w:trPr>
          <w:cantSplit/>
          <w:trHeight w:val="276"/>
        </w:trPr>
        <w:tc>
          <w:tcPr>
            <w:tcW w:w="2765" w:type="dxa"/>
            <w:vMerge/>
            <w:tcBorders>
              <w:top w:val="nil"/>
              <w:left w:val="single" w:sz="12" w:space="0" w:color="auto"/>
              <w:bottom w:val="single" w:sz="8" w:space="0" w:color="000000"/>
              <w:right w:val="single" w:sz="12" w:space="0" w:color="auto"/>
            </w:tcBorders>
            <w:vAlign w:val="center"/>
          </w:tcPr>
          <w:p w14:paraId="42FD76F6" w14:textId="77777777" w:rsidR="004225AE" w:rsidRPr="001650DF" w:rsidRDefault="004225AE" w:rsidP="001B2C22">
            <w:pPr>
              <w:spacing w:line="240" w:lineRule="auto"/>
            </w:pPr>
          </w:p>
        </w:tc>
        <w:tc>
          <w:tcPr>
            <w:tcW w:w="1287" w:type="dxa"/>
            <w:tcBorders>
              <w:top w:val="nil"/>
              <w:left w:val="single" w:sz="12" w:space="0" w:color="auto"/>
              <w:bottom w:val="nil"/>
              <w:right w:val="single" w:sz="12" w:space="0" w:color="auto"/>
            </w:tcBorders>
            <w:shd w:val="clear" w:color="auto" w:fill="auto"/>
            <w:vAlign w:val="center"/>
          </w:tcPr>
          <w:p w14:paraId="10C994D6" w14:textId="7EB7AAB6" w:rsidR="004225AE" w:rsidRPr="001650DF" w:rsidRDefault="00E71761" w:rsidP="005E009C">
            <w:pPr>
              <w:spacing w:line="240" w:lineRule="auto"/>
              <w:jc w:val="center"/>
            </w:pPr>
            <w:r w:rsidRPr="001650DF">
              <w:t>$400</w:t>
            </w:r>
          </w:p>
        </w:tc>
        <w:tc>
          <w:tcPr>
            <w:tcW w:w="1287" w:type="dxa"/>
            <w:tcBorders>
              <w:top w:val="nil"/>
              <w:left w:val="single" w:sz="12" w:space="0" w:color="auto"/>
              <w:bottom w:val="nil"/>
              <w:right w:val="single" w:sz="12" w:space="0" w:color="auto"/>
            </w:tcBorders>
            <w:shd w:val="clear" w:color="auto" w:fill="auto"/>
            <w:vAlign w:val="center"/>
          </w:tcPr>
          <w:p w14:paraId="205F8493" w14:textId="18D1DD83" w:rsidR="004225AE" w:rsidRPr="001650DF" w:rsidRDefault="00E71761" w:rsidP="00B05D1C">
            <w:pPr>
              <w:spacing w:line="240" w:lineRule="auto"/>
              <w:jc w:val="center"/>
            </w:pPr>
            <w:r w:rsidRPr="001650DF">
              <w:t>$600</w:t>
            </w:r>
          </w:p>
        </w:tc>
        <w:tc>
          <w:tcPr>
            <w:tcW w:w="1288" w:type="dxa"/>
            <w:tcBorders>
              <w:top w:val="nil"/>
              <w:left w:val="single" w:sz="12" w:space="0" w:color="auto"/>
              <w:bottom w:val="nil"/>
              <w:right w:val="single" w:sz="12" w:space="0" w:color="auto"/>
            </w:tcBorders>
            <w:shd w:val="clear" w:color="auto" w:fill="auto"/>
            <w:vAlign w:val="center"/>
          </w:tcPr>
          <w:p w14:paraId="0B6DC30A" w14:textId="06273CC2" w:rsidR="004225AE" w:rsidRPr="001650DF" w:rsidRDefault="00E71761" w:rsidP="00B05D1C">
            <w:pPr>
              <w:spacing w:line="240" w:lineRule="auto"/>
              <w:jc w:val="center"/>
            </w:pPr>
            <w:r w:rsidRPr="001650DF">
              <w:t>+$200</w:t>
            </w:r>
          </w:p>
        </w:tc>
        <w:tc>
          <w:tcPr>
            <w:tcW w:w="1287" w:type="dxa"/>
            <w:tcBorders>
              <w:top w:val="nil"/>
              <w:left w:val="single" w:sz="12" w:space="0" w:color="auto"/>
              <w:bottom w:val="nil"/>
              <w:right w:val="single" w:sz="12" w:space="0" w:color="auto"/>
            </w:tcBorders>
            <w:shd w:val="clear" w:color="auto" w:fill="auto"/>
            <w:vAlign w:val="center"/>
          </w:tcPr>
          <w:p w14:paraId="0CDFFCA0" w14:textId="43D07BCC" w:rsidR="004225AE" w:rsidRPr="001650DF" w:rsidRDefault="00E71761">
            <w:pPr>
              <w:spacing w:line="240" w:lineRule="auto"/>
              <w:jc w:val="center"/>
            </w:pPr>
            <w:r w:rsidRPr="001650DF">
              <w:t>+50%</w:t>
            </w:r>
          </w:p>
        </w:tc>
        <w:tc>
          <w:tcPr>
            <w:tcW w:w="1288" w:type="dxa"/>
            <w:tcBorders>
              <w:top w:val="nil"/>
              <w:left w:val="single" w:sz="12" w:space="0" w:color="auto"/>
              <w:bottom w:val="nil"/>
              <w:right w:val="single" w:sz="12" w:space="0" w:color="auto"/>
            </w:tcBorders>
          </w:tcPr>
          <w:p w14:paraId="07EB3D20" w14:textId="4032F930" w:rsidR="004225AE" w:rsidRPr="001650DF" w:rsidRDefault="00E71761">
            <w:pPr>
              <w:spacing w:line="240" w:lineRule="auto"/>
              <w:jc w:val="center"/>
            </w:pPr>
            <w:r w:rsidRPr="001650DF">
              <w:t>n/a</w:t>
            </w:r>
          </w:p>
        </w:tc>
      </w:tr>
      <w:tr w:rsidR="004225AE" w:rsidRPr="001650DF" w14:paraId="0DCFD604" w14:textId="77777777" w:rsidTr="004E5685">
        <w:trPr>
          <w:cantSplit/>
          <w:trHeight w:val="288"/>
        </w:trPr>
        <w:tc>
          <w:tcPr>
            <w:tcW w:w="2765" w:type="dxa"/>
            <w:vMerge/>
            <w:tcBorders>
              <w:top w:val="nil"/>
              <w:left w:val="single" w:sz="12" w:space="0" w:color="auto"/>
              <w:bottom w:val="single" w:sz="12" w:space="0" w:color="auto"/>
              <w:right w:val="single" w:sz="12" w:space="0" w:color="auto"/>
            </w:tcBorders>
            <w:vAlign w:val="center"/>
          </w:tcPr>
          <w:p w14:paraId="71DEE9A5" w14:textId="77777777" w:rsidR="004225AE" w:rsidRPr="001650DF" w:rsidRDefault="004225AE" w:rsidP="001B2C22">
            <w:pPr>
              <w:spacing w:line="240" w:lineRule="auto"/>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0FB66524" w14:textId="77777777" w:rsidR="004225AE" w:rsidRPr="001650DF" w:rsidRDefault="004225AE" w:rsidP="005E009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6352D5D7" w14:textId="77777777" w:rsidR="004225AE" w:rsidRPr="001650DF" w:rsidRDefault="004225AE" w:rsidP="00B05D1C">
            <w:pPr>
              <w:spacing w:line="240" w:lineRule="auto"/>
              <w:jc w:val="center"/>
            </w:pPr>
          </w:p>
        </w:tc>
        <w:tc>
          <w:tcPr>
            <w:tcW w:w="1288" w:type="dxa"/>
            <w:tcBorders>
              <w:top w:val="nil"/>
              <w:left w:val="single" w:sz="12" w:space="0" w:color="auto"/>
              <w:bottom w:val="single" w:sz="12" w:space="0" w:color="auto"/>
              <w:right w:val="single" w:sz="12" w:space="0" w:color="auto"/>
            </w:tcBorders>
            <w:shd w:val="clear" w:color="auto" w:fill="auto"/>
            <w:vAlign w:val="center"/>
          </w:tcPr>
          <w:p w14:paraId="7BE2890C" w14:textId="77777777" w:rsidR="004225AE" w:rsidRPr="001650DF" w:rsidRDefault="004225AE" w:rsidP="00B05D1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3CB0796F" w14:textId="77777777" w:rsidR="004225AE" w:rsidRPr="001650DF" w:rsidRDefault="004225AE">
            <w:pPr>
              <w:spacing w:line="240" w:lineRule="auto"/>
              <w:jc w:val="center"/>
            </w:pPr>
          </w:p>
        </w:tc>
        <w:tc>
          <w:tcPr>
            <w:tcW w:w="1288" w:type="dxa"/>
            <w:tcBorders>
              <w:top w:val="nil"/>
              <w:left w:val="single" w:sz="12" w:space="0" w:color="auto"/>
              <w:bottom w:val="single" w:sz="12" w:space="0" w:color="auto"/>
              <w:right w:val="single" w:sz="12" w:space="0" w:color="auto"/>
            </w:tcBorders>
          </w:tcPr>
          <w:p w14:paraId="592F7CB3" w14:textId="77777777" w:rsidR="004225AE" w:rsidRPr="001650DF" w:rsidRDefault="004225AE">
            <w:pPr>
              <w:spacing w:line="240" w:lineRule="auto"/>
              <w:jc w:val="center"/>
            </w:pPr>
          </w:p>
        </w:tc>
      </w:tr>
      <w:tr w:rsidR="004225AE" w:rsidRPr="001650DF" w14:paraId="2F1A4B71" w14:textId="77777777" w:rsidTr="004E5685">
        <w:trPr>
          <w:cantSplit/>
          <w:trHeight w:val="276"/>
        </w:trPr>
        <w:tc>
          <w:tcPr>
            <w:tcW w:w="276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tcPr>
          <w:p w14:paraId="79521C02" w14:textId="6BCF3974" w:rsidR="004225AE" w:rsidRPr="001650DF" w:rsidRDefault="004225AE" w:rsidP="001B2C22">
            <w:pPr>
              <w:spacing w:line="240" w:lineRule="auto"/>
            </w:pPr>
            <w:r w:rsidRPr="001650DF">
              <w:t>Post-Grant or Covered Business Method Review Request Fee</w:t>
            </w:r>
            <w:r w:rsidR="00E41108">
              <w:t xml:space="preserve"> – </w:t>
            </w:r>
            <w:r w:rsidRPr="001650DF">
              <w:t>Up to 20 Claims</w:t>
            </w:r>
          </w:p>
        </w:tc>
        <w:tc>
          <w:tcPr>
            <w:tcW w:w="1287" w:type="dxa"/>
            <w:tcBorders>
              <w:top w:val="single" w:sz="12" w:space="0" w:color="auto"/>
              <w:left w:val="single" w:sz="12" w:space="0" w:color="auto"/>
              <w:bottom w:val="nil"/>
              <w:right w:val="single" w:sz="12" w:space="0" w:color="auto"/>
            </w:tcBorders>
            <w:shd w:val="clear" w:color="auto" w:fill="auto"/>
            <w:vAlign w:val="center"/>
          </w:tcPr>
          <w:p w14:paraId="5E0980A5" w14:textId="49CD7DBB" w:rsidR="004225AE" w:rsidRPr="001650DF" w:rsidRDefault="004225AE" w:rsidP="005E009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tcPr>
          <w:p w14:paraId="2D9926F7" w14:textId="30BE093D" w:rsidR="004225AE" w:rsidRPr="001650DF" w:rsidRDefault="004225AE" w:rsidP="00B05D1C">
            <w:pPr>
              <w:spacing w:line="240" w:lineRule="auto"/>
              <w:jc w:val="center"/>
            </w:pPr>
          </w:p>
        </w:tc>
        <w:tc>
          <w:tcPr>
            <w:tcW w:w="1288" w:type="dxa"/>
            <w:tcBorders>
              <w:top w:val="single" w:sz="12" w:space="0" w:color="auto"/>
              <w:left w:val="single" w:sz="12" w:space="0" w:color="auto"/>
              <w:bottom w:val="nil"/>
              <w:right w:val="single" w:sz="12" w:space="0" w:color="auto"/>
            </w:tcBorders>
            <w:shd w:val="clear" w:color="auto" w:fill="auto"/>
            <w:vAlign w:val="center"/>
          </w:tcPr>
          <w:p w14:paraId="67789038" w14:textId="7DA06E3A" w:rsidR="004225AE" w:rsidRPr="001650DF" w:rsidRDefault="004225AE" w:rsidP="00B05D1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tcPr>
          <w:p w14:paraId="1741A0EB" w14:textId="760C4BE0" w:rsidR="004225AE" w:rsidRPr="001650DF" w:rsidRDefault="004225AE">
            <w:pPr>
              <w:spacing w:line="240" w:lineRule="auto"/>
              <w:jc w:val="center"/>
            </w:pPr>
          </w:p>
        </w:tc>
        <w:tc>
          <w:tcPr>
            <w:tcW w:w="1288" w:type="dxa"/>
            <w:tcBorders>
              <w:top w:val="single" w:sz="12" w:space="0" w:color="auto"/>
              <w:left w:val="single" w:sz="12" w:space="0" w:color="auto"/>
              <w:bottom w:val="nil"/>
              <w:right w:val="single" w:sz="12" w:space="0" w:color="auto"/>
            </w:tcBorders>
          </w:tcPr>
          <w:p w14:paraId="4BC7126A" w14:textId="06271C67" w:rsidR="004225AE" w:rsidRPr="001650DF" w:rsidRDefault="004225AE">
            <w:pPr>
              <w:spacing w:line="240" w:lineRule="auto"/>
              <w:jc w:val="center"/>
            </w:pPr>
          </w:p>
        </w:tc>
      </w:tr>
      <w:tr w:rsidR="004225AE" w:rsidRPr="001650DF" w14:paraId="3077587B" w14:textId="77777777" w:rsidTr="004E5685">
        <w:trPr>
          <w:cantSplit/>
          <w:trHeight w:val="276"/>
        </w:trPr>
        <w:tc>
          <w:tcPr>
            <w:tcW w:w="2765" w:type="dxa"/>
            <w:vMerge/>
            <w:tcBorders>
              <w:top w:val="nil"/>
              <w:left w:val="single" w:sz="12" w:space="0" w:color="auto"/>
              <w:bottom w:val="single" w:sz="8" w:space="0" w:color="000000"/>
              <w:right w:val="single" w:sz="12" w:space="0" w:color="auto"/>
            </w:tcBorders>
            <w:vAlign w:val="center"/>
          </w:tcPr>
          <w:p w14:paraId="1ECD0D36" w14:textId="77777777" w:rsidR="004225AE" w:rsidRPr="001650DF" w:rsidRDefault="004225AE" w:rsidP="001B2C22">
            <w:pPr>
              <w:spacing w:line="240" w:lineRule="auto"/>
            </w:pPr>
          </w:p>
        </w:tc>
        <w:tc>
          <w:tcPr>
            <w:tcW w:w="1287" w:type="dxa"/>
            <w:tcBorders>
              <w:top w:val="nil"/>
              <w:left w:val="single" w:sz="12" w:space="0" w:color="auto"/>
              <w:bottom w:val="nil"/>
              <w:right w:val="single" w:sz="12" w:space="0" w:color="auto"/>
            </w:tcBorders>
            <w:shd w:val="clear" w:color="auto" w:fill="auto"/>
            <w:vAlign w:val="center"/>
          </w:tcPr>
          <w:p w14:paraId="3B809E52" w14:textId="6B5D4972" w:rsidR="004225AE" w:rsidRPr="001650DF" w:rsidRDefault="00E71761" w:rsidP="005E009C">
            <w:pPr>
              <w:spacing w:line="240" w:lineRule="auto"/>
              <w:jc w:val="center"/>
            </w:pPr>
            <w:r w:rsidRPr="001650DF">
              <w:t>$12,000</w:t>
            </w:r>
          </w:p>
        </w:tc>
        <w:tc>
          <w:tcPr>
            <w:tcW w:w="1287" w:type="dxa"/>
            <w:tcBorders>
              <w:top w:val="nil"/>
              <w:left w:val="single" w:sz="12" w:space="0" w:color="auto"/>
              <w:bottom w:val="nil"/>
              <w:right w:val="single" w:sz="12" w:space="0" w:color="auto"/>
            </w:tcBorders>
            <w:shd w:val="clear" w:color="auto" w:fill="auto"/>
            <w:vAlign w:val="center"/>
          </w:tcPr>
          <w:p w14:paraId="50467120" w14:textId="05753E6F" w:rsidR="004225AE" w:rsidRPr="001650DF" w:rsidRDefault="00E71761" w:rsidP="00B05D1C">
            <w:pPr>
              <w:spacing w:line="240" w:lineRule="auto"/>
              <w:jc w:val="center"/>
            </w:pPr>
            <w:r w:rsidRPr="001650DF">
              <w:t>$16,000</w:t>
            </w:r>
          </w:p>
        </w:tc>
        <w:tc>
          <w:tcPr>
            <w:tcW w:w="1288" w:type="dxa"/>
            <w:tcBorders>
              <w:top w:val="nil"/>
              <w:left w:val="single" w:sz="12" w:space="0" w:color="auto"/>
              <w:bottom w:val="nil"/>
              <w:right w:val="single" w:sz="12" w:space="0" w:color="auto"/>
            </w:tcBorders>
            <w:shd w:val="clear" w:color="auto" w:fill="auto"/>
            <w:vAlign w:val="center"/>
          </w:tcPr>
          <w:p w14:paraId="396EC173" w14:textId="0EB1B031" w:rsidR="004225AE" w:rsidRPr="001650DF" w:rsidRDefault="00E71761" w:rsidP="00B05D1C">
            <w:pPr>
              <w:spacing w:line="240" w:lineRule="auto"/>
              <w:jc w:val="center"/>
            </w:pPr>
            <w:r w:rsidRPr="001650DF">
              <w:t>+$4,000</w:t>
            </w:r>
          </w:p>
        </w:tc>
        <w:tc>
          <w:tcPr>
            <w:tcW w:w="1287" w:type="dxa"/>
            <w:tcBorders>
              <w:top w:val="nil"/>
              <w:left w:val="single" w:sz="12" w:space="0" w:color="auto"/>
              <w:bottom w:val="nil"/>
              <w:right w:val="single" w:sz="12" w:space="0" w:color="auto"/>
            </w:tcBorders>
            <w:shd w:val="clear" w:color="auto" w:fill="auto"/>
            <w:vAlign w:val="center"/>
          </w:tcPr>
          <w:p w14:paraId="69003709" w14:textId="50C7C63D" w:rsidR="004225AE" w:rsidRPr="001650DF" w:rsidRDefault="00E71761">
            <w:pPr>
              <w:spacing w:line="240" w:lineRule="auto"/>
              <w:jc w:val="center"/>
            </w:pPr>
            <w:r w:rsidRPr="001650DF">
              <w:t>+33%</w:t>
            </w:r>
          </w:p>
        </w:tc>
        <w:tc>
          <w:tcPr>
            <w:tcW w:w="1288" w:type="dxa"/>
            <w:tcBorders>
              <w:top w:val="nil"/>
              <w:left w:val="single" w:sz="12" w:space="0" w:color="auto"/>
              <w:bottom w:val="nil"/>
              <w:right w:val="single" w:sz="12" w:space="0" w:color="auto"/>
            </w:tcBorders>
          </w:tcPr>
          <w:p w14:paraId="484C4171" w14:textId="25795ACF" w:rsidR="004225AE" w:rsidRPr="001650DF" w:rsidRDefault="00E71761">
            <w:pPr>
              <w:spacing w:line="240" w:lineRule="auto"/>
              <w:jc w:val="center"/>
            </w:pPr>
            <w:r w:rsidRPr="001650DF">
              <w:t>$16,213</w:t>
            </w:r>
          </w:p>
        </w:tc>
      </w:tr>
      <w:tr w:rsidR="004225AE" w:rsidRPr="001650DF" w14:paraId="10057E65" w14:textId="77777777" w:rsidTr="004E5685">
        <w:trPr>
          <w:cantSplit/>
          <w:trHeight w:val="520"/>
        </w:trPr>
        <w:tc>
          <w:tcPr>
            <w:tcW w:w="2765" w:type="dxa"/>
            <w:vMerge/>
            <w:tcBorders>
              <w:top w:val="nil"/>
              <w:left w:val="single" w:sz="12" w:space="0" w:color="auto"/>
              <w:bottom w:val="single" w:sz="12" w:space="0" w:color="auto"/>
              <w:right w:val="single" w:sz="12" w:space="0" w:color="auto"/>
            </w:tcBorders>
            <w:vAlign w:val="center"/>
          </w:tcPr>
          <w:p w14:paraId="6D8A24A6" w14:textId="77777777" w:rsidR="004225AE" w:rsidRPr="001650DF" w:rsidRDefault="004225AE" w:rsidP="001B2C22">
            <w:pPr>
              <w:spacing w:line="240" w:lineRule="auto"/>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67ACD675" w14:textId="77777777" w:rsidR="004225AE" w:rsidRPr="001650DF" w:rsidRDefault="004225AE" w:rsidP="005E009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6CAC44E8" w14:textId="77777777" w:rsidR="004225AE" w:rsidRPr="001650DF" w:rsidRDefault="004225AE" w:rsidP="00B05D1C">
            <w:pPr>
              <w:spacing w:line="240" w:lineRule="auto"/>
              <w:jc w:val="center"/>
            </w:pPr>
          </w:p>
        </w:tc>
        <w:tc>
          <w:tcPr>
            <w:tcW w:w="1288" w:type="dxa"/>
            <w:tcBorders>
              <w:top w:val="nil"/>
              <w:left w:val="single" w:sz="12" w:space="0" w:color="auto"/>
              <w:bottom w:val="single" w:sz="12" w:space="0" w:color="auto"/>
              <w:right w:val="single" w:sz="12" w:space="0" w:color="auto"/>
            </w:tcBorders>
            <w:shd w:val="clear" w:color="auto" w:fill="auto"/>
            <w:vAlign w:val="center"/>
          </w:tcPr>
          <w:p w14:paraId="27DC6288" w14:textId="77777777" w:rsidR="004225AE" w:rsidRPr="001650DF" w:rsidRDefault="004225AE" w:rsidP="00B05D1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4CBCC4C3" w14:textId="77777777" w:rsidR="004225AE" w:rsidRPr="001650DF" w:rsidRDefault="004225AE">
            <w:pPr>
              <w:spacing w:line="240" w:lineRule="auto"/>
              <w:jc w:val="center"/>
            </w:pPr>
          </w:p>
        </w:tc>
        <w:tc>
          <w:tcPr>
            <w:tcW w:w="1288" w:type="dxa"/>
            <w:tcBorders>
              <w:top w:val="nil"/>
              <w:left w:val="single" w:sz="12" w:space="0" w:color="auto"/>
              <w:bottom w:val="single" w:sz="12" w:space="0" w:color="auto"/>
              <w:right w:val="single" w:sz="12" w:space="0" w:color="auto"/>
            </w:tcBorders>
          </w:tcPr>
          <w:p w14:paraId="00D54004" w14:textId="77777777" w:rsidR="004225AE" w:rsidRPr="001650DF" w:rsidRDefault="004225AE">
            <w:pPr>
              <w:spacing w:line="240" w:lineRule="auto"/>
              <w:jc w:val="center"/>
            </w:pPr>
          </w:p>
        </w:tc>
      </w:tr>
      <w:tr w:rsidR="004225AE" w:rsidRPr="001650DF" w14:paraId="00A2ADAD" w14:textId="77777777" w:rsidTr="004E5685">
        <w:trPr>
          <w:cantSplit/>
          <w:trHeight w:val="276"/>
        </w:trPr>
        <w:tc>
          <w:tcPr>
            <w:tcW w:w="276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tcPr>
          <w:p w14:paraId="3DCEB139" w14:textId="07DC1AB8" w:rsidR="004225AE" w:rsidRPr="001650DF" w:rsidRDefault="004225AE" w:rsidP="001B2C22">
            <w:pPr>
              <w:spacing w:line="240" w:lineRule="auto"/>
            </w:pPr>
            <w:r w:rsidRPr="001650DF">
              <w:t>Post-Grant or Covered Business Method Review Post-Institution Fee</w:t>
            </w:r>
            <w:r w:rsidR="00E41108">
              <w:t xml:space="preserve"> – </w:t>
            </w:r>
            <w:r w:rsidRPr="001650DF">
              <w:t>Up to 15 Claims</w:t>
            </w:r>
          </w:p>
        </w:tc>
        <w:tc>
          <w:tcPr>
            <w:tcW w:w="1287" w:type="dxa"/>
            <w:tcBorders>
              <w:top w:val="single" w:sz="12" w:space="0" w:color="auto"/>
              <w:left w:val="single" w:sz="12" w:space="0" w:color="auto"/>
              <w:bottom w:val="nil"/>
              <w:right w:val="single" w:sz="12" w:space="0" w:color="auto"/>
            </w:tcBorders>
            <w:shd w:val="clear" w:color="auto" w:fill="auto"/>
            <w:vAlign w:val="center"/>
          </w:tcPr>
          <w:p w14:paraId="3D71B674" w14:textId="26537E51" w:rsidR="004225AE" w:rsidRPr="001650DF" w:rsidRDefault="004225AE" w:rsidP="005E009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tcPr>
          <w:p w14:paraId="4E716119" w14:textId="1A7B97D6" w:rsidR="004225AE" w:rsidRPr="001650DF" w:rsidRDefault="004225AE" w:rsidP="00B05D1C">
            <w:pPr>
              <w:spacing w:line="240" w:lineRule="auto"/>
              <w:jc w:val="center"/>
            </w:pPr>
          </w:p>
        </w:tc>
        <w:tc>
          <w:tcPr>
            <w:tcW w:w="1288" w:type="dxa"/>
            <w:tcBorders>
              <w:top w:val="single" w:sz="12" w:space="0" w:color="auto"/>
              <w:left w:val="single" w:sz="12" w:space="0" w:color="auto"/>
              <w:bottom w:val="nil"/>
              <w:right w:val="single" w:sz="12" w:space="0" w:color="auto"/>
            </w:tcBorders>
            <w:shd w:val="clear" w:color="auto" w:fill="auto"/>
            <w:vAlign w:val="center"/>
          </w:tcPr>
          <w:p w14:paraId="6EA6D791" w14:textId="652D6DCC" w:rsidR="004225AE" w:rsidRPr="001650DF" w:rsidRDefault="004225AE" w:rsidP="00B05D1C">
            <w:pPr>
              <w:spacing w:line="240" w:lineRule="auto"/>
              <w:jc w:val="center"/>
            </w:pPr>
          </w:p>
        </w:tc>
        <w:tc>
          <w:tcPr>
            <w:tcW w:w="1287" w:type="dxa"/>
            <w:tcBorders>
              <w:top w:val="single" w:sz="12" w:space="0" w:color="auto"/>
              <w:left w:val="single" w:sz="12" w:space="0" w:color="auto"/>
              <w:bottom w:val="nil"/>
              <w:right w:val="single" w:sz="12" w:space="0" w:color="auto"/>
            </w:tcBorders>
            <w:shd w:val="clear" w:color="auto" w:fill="auto"/>
            <w:vAlign w:val="center"/>
          </w:tcPr>
          <w:p w14:paraId="11A8CD90" w14:textId="3018CB3E" w:rsidR="004225AE" w:rsidRPr="001650DF" w:rsidRDefault="004225AE">
            <w:pPr>
              <w:spacing w:line="240" w:lineRule="auto"/>
              <w:jc w:val="center"/>
            </w:pPr>
          </w:p>
        </w:tc>
        <w:tc>
          <w:tcPr>
            <w:tcW w:w="1288" w:type="dxa"/>
            <w:tcBorders>
              <w:top w:val="single" w:sz="12" w:space="0" w:color="auto"/>
              <w:left w:val="single" w:sz="12" w:space="0" w:color="auto"/>
              <w:bottom w:val="nil"/>
              <w:right w:val="single" w:sz="12" w:space="0" w:color="auto"/>
            </w:tcBorders>
          </w:tcPr>
          <w:p w14:paraId="13E2D8C5" w14:textId="7281B259" w:rsidR="004225AE" w:rsidRPr="001650DF" w:rsidRDefault="004225AE">
            <w:pPr>
              <w:spacing w:line="240" w:lineRule="auto"/>
              <w:jc w:val="center"/>
            </w:pPr>
          </w:p>
        </w:tc>
      </w:tr>
      <w:tr w:rsidR="004225AE" w:rsidRPr="001650DF" w14:paraId="2F6B4198" w14:textId="77777777" w:rsidTr="004E5685">
        <w:trPr>
          <w:cantSplit/>
          <w:trHeight w:val="276"/>
        </w:trPr>
        <w:tc>
          <w:tcPr>
            <w:tcW w:w="2765" w:type="dxa"/>
            <w:vMerge/>
            <w:tcBorders>
              <w:top w:val="nil"/>
              <w:left w:val="single" w:sz="12" w:space="0" w:color="auto"/>
              <w:bottom w:val="single" w:sz="8" w:space="0" w:color="000000"/>
              <w:right w:val="single" w:sz="12" w:space="0" w:color="auto"/>
            </w:tcBorders>
            <w:vAlign w:val="center"/>
          </w:tcPr>
          <w:p w14:paraId="7BED6A7C" w14:textId="77777777" w:rsidR="004225AE" w:rsidRPr="001650DF" w:rsidRDefault="004225AE" w:rsidP="001B2C22">
            <w:pPr>
              <w:spacing w:line="240" w:lineRule="auto"/>
            </w:pPr>
          </w:p>
        </w:tc>
        <w:tc>
          <w:tcPr>
            <w:tcW w:w="1287" w:type="dxa"/>
            <w:tcBorders>
              <w:top w:val="nil"/>
              <w:left w:val="single" w:sz="12" w:space="0" w:color="auto"/>
              <w:bottom w:val="nil"/>
              <w:right w:val="single" w:sz="12" w:space="0" w:color="auto"/>
            </w:tcBorders>
            <w:shd w:val="clear" w:color="auto" w:fill="auto"/>
            <w:vAlign w:val="center"/>
          </w:tcPr>
          <w:p w14:paraId="5E1B106E" w14:textId="6C219E53" w:rsidR="004225AE" w:rsidRPr="001650DF" w:rsidRDefault="00E71761" w:rsidP="005E009C">
            <w:pPr>
              <w:spacing w:line="240" w:lineRule="auto"/>
              <w:jc w:val="center"/>
            </w:pPr>
            <w:r w:rsidRPr="001650DF">
              <w:t>$18,000</w:t>
            </w:r>
          </w:p>
        </w:tc>
        <w:tc>
          <w:tcPr>
            <w:tcW w:w="1287" w:type="dxa"/>
            <w:tcBorders>
              <w:top w:val="nil"/>
              <w:left w:val="single" w:sz="12" w:space="0" w:color="auto"/>
              <w:bottom w:val="nil"/>
              <w:right w:val="single" w:sz="12" w:space="0" w:color="auto"/>
            </w:tcBorders>
            <w:shd w:val="clear" w:color="auto" w:fill="auto"/>
            <w:vAlign w:val="center"/>
          </w:tcPr>
          <w:p w14:paraId="4F523B3B" w14:textId="127CBE31" w:rsidR="004225AE" w:rsidRPr="001650DF" w:rsidRDefault="00E71761" w:rsidP="00B05D1C">
            <w:pPr>
              <w:spacing w:line="240" w:lineRule="auto"/>
              <w:jc w:val="center"/>
            </w:pPr>
            <w:r w:rsidRPr="001650DF">
              <w:t>$22,000</w:t>
            </w:r>
          </w:p>
        </w:tc>
        <w:tc>
          <w:tcPr>
            <w:tcW w:w="1288" w:type="dxa"/>
            <w:tcBorders>
              <w:top w:val="nil"/>
              <w:left w:val="single" w:sz="12" w:space="0" w:color="auto"/>
              <w:bottom w:val="nil"/>
              <w:right w:val="single" w:sz="12" w:space="0" w:color="auto"/>
            </w:tcBorders>
            <w:shd w:val="clear" w:color="auto" w:fill="auto"/>
            <w:vAlign w:val="center"/>
          </w:tcPr>
          <w:p w14:paraId="20B71629" w14:textId="1ADA2804" w:rsidR="004225AE" w:rsidRPr="001650DF" w:rsidRDefault="00E71761" w:rsidP="00B05D1C">
            <w:pPr>
              <w:spacing w:line="240" w:lineRule="auto"/>
              <w:jc w:val="center"/>
            </w:pPr>
            <w:r w:rsidRPr="001650DF">
              <w:t>+$4,000</w:t>
            </w:r>
          </w:p>
        </w:tc>
        <w:tc>
          <w:tcPr>
            <w:tcW w:w="1287" w:type="dxa"/>
            <w:tcBorders>
              <w:top w:val="nil"/>
              <w:left w:val="single" w:sz="12" w:space="0" w:color="auto"/>
              <w:bottom w:val="nil"/>
              <w:right w:val="single" w:sz="12" w:space="0" w:color="auto"/>
            </w:tcBorders>
            <w:shd w:val="clear" w:color="auto" w:fill="auto"/>
            <w:vAlign w:val="center"/>
          </w:tcPr>
          <w:p w14:paraId="2AD9E090" w14:textId="4239D6C6" w:rsidR="004225AE" w:rsidRPr="001650DF" w:rsidRDefault="00E71761">
            <w:pPr>
              <w:spacing w:line="240" w:lineRule="auto"/>
              <w:jc w:val="center"/>
            </w:pPr>
            <w:r w:rsidRPr="001650DF">
              <w:t>+22%</w:t>
            </w:r>
          </w:p>
        </w:tc>
        <w:tc>
          <w:tcPr>
            <w:tcW w:w="1288" w:type="dxa"/>
            <w:tcBorders>
              <w:top w:val="nil"/>
              <w:left w:val="single" w:sz="12" w:space="0" w:color="auto"/>
              <w:bottom w:val="nil"/>
              <w:right w:val="single" w:sz="12" w:space="0" w:color="auto"/>
            </w:tcBorders>
          </w:tcPr>
          <w:p w14:paraId="0388BA99" w14:textId="74A402A1" w:rsidR="004225AE" w:rsidRPr="001650DF" w:rsidRDefault="00E71761">
            <w:pPr>
              <w:spacing w:line="240" w:lineRule="auto"/>
              <w:jc w:val="center"/>
            </w:pPr>
            <w:r w:rsidRPr="001650DF">
              <w:t>$23,060</w:t>
            </w:r>
          </w:p>
        </w:tc>
      </w:tr>
      <w:tr w:rsidR="004225AE" w:rsidRPr="001650DF" w14:paraId="22DE09B8" w14:textId="77777777" w:rsidTr="004E5685">
        <w:trPr>
          <w:cantSplit/>
          <w:trHeight w:val="288"/>
        </w:trPr>
        <w:tc>
          <w:tcPr>
            <w:tcW w:w="2765" w:type="dxa"/>
            <w:vMerge/>
            <w:tcBorders>
              <w:top w:val="nil"/>
              <w:left w:val="single" w:sz="12" w:space="0" w:color="auto"/>
              <w:bottom w:val="single" w:sz="12" w:space="0" w:color="auto"/>
              <w:right w:val="single" w:sz="12" w:space="0" w:color="auto"/>
            </w:tcBorders>
            <w:vAlign w:val="center"/>
          </w:tcPr>
          <w:p w14:paraId="40C03F08" w14:textId="77777777" w:rsidR="004225AE" w:rsidRPr="001650DF" w:rsidRDefault="004225AE" w:rsidP="001B2C22">
            <w:pPr>
              <w:spacing w:line="240" w:lineRule="auto"/>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2A3EF571" w14:textId="77777777" w:rsidR="004225AE" w:rsidRPr="001650DF" w:rsidRDefault="004225AE" w:rsidP="005E009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4C5ABA3B" w14:textId="77777777" w:rsidR="004225AE" w:rsidRPr="001650DF" w:rsidRDefault="004225AE" w:rsidP="00B05D1C">
            <w:pPr>
              <w:spacing w:line="240" w:lineRule="auto"/>
              <w:jc w:val="center"/>
            </w:pPr>
          </w:p>
        </w:tc>
        <w:tc>
          <w:tcPr>
            <w:tcW w:w="1288" w:type="dxa"/>
            <w:tcBorders>
              <w:top w:val="nil"/>
              <w:left w:val="single" w:sz="12" w:space="0" w:color="auto"/>
              <w:bottom w:val="single" w:sz="12" w:space="0" w:color="auto"/>
              <w:right w:val="single" w:sz="12" w:space="0" w:color="auto"/>
            </w:tcBorders>
            <w:shd w:val="clear" w:color="auto" w:fill="auto"/>
            <w:vAlign w:val="center"/>
          </w:tcPr>
          <w:p w14:paraId="4FA73C87" w14:textId="77777777" w:rsidR="004225AE" w:rsidRPr="001650DF" w:rsidRDefault="004225AE" w:rsidP="00B05D1C">
            <w:pPr>
              <w:spacing w:line="240" w:lineRule="auto"/>
              <w:jc w:val="center"/>
            </w:pPr>
          </w:p>
        </w:tc>
        <w:tc>
          <w:tcPr>
            <w:tcW w:w="1287" w:type="dxa"/>
            <w:tcBorders>
              <w:top w:val="nil"/>
              <w:left w:val="single" w:sz="12" w:space="0" w:color="auto"/>
              <w:bottom w:val="single" w:sz="12" w:space="0" w:color="auto"/>
              <w:right w:val="single" w:sz="12" w:space="0" w:color="auto"/>
            </w:tcBorders>
            <w:shd w:val="clear" w:color="auto" w:fill="auto"/>
            <w:vAlign w:val="center"/>
          </w:tcPr>
          <w:p w14:paraId="5DC9F1BD" w14:textId="77777777" w:rsidR="004225AE" w:rsidRPr="001650DF" w:rsidRDefault="004225AE">
            <w:pPr>
              <w:spacing w:line="240" w:lineRule="auto"/>
              <w:jc w:val="center"/>
            </w:pPr>
          </w:p>
        </w:tc>
        <w:tc>
          <w:tcPr>
            <w:tcW w:w="1288" w:type="dxa"/>
            <w:tcBorders>
              <w:top w:val="nil"/>
              <w:left w:val="single" w:sz="12" w:space="0" w:color="auto"/>
              <w:bottom w:val="single" w:sz="12" w:space="0" w:color="auto"/>
              <w:right w:val="single" w:sz="12" w:space="0" w:color="auto"/>
            </w:tcBorders>
          </w:tcPr>
          <w:p w14:paraId="274BD2AD" w14:textId="77777777" w:rsidR="004225AE" w:rsidRPr="001650DF" w:rsidRDefault="004225AE">
            <w:pPr>
              <w:spacing w:line="240" w:lineRule="auto"/>
              <w:jc w:val="center"/>
            </w:pPr>
          </w:p>
        </w:tc>
      </w:tr>
      <w:tr w:rsidR="004E5685" w:rsidRPr="001650DF" w14:paraId="03EE1A05" w14:textId="77777777" w:rsidTr="00305930">
        <w:trPr>
          <w:cantSplit/>
          <w:trHeight w:val="1440"/>
        </w:trPr>
        <w:tc>
          <w:tcPr>
            <w:tcW w:w="2765" w:type="dxa"/>
            <w:tcBorders>
              <w:top w:val="single" w:sz="12" w:space="0" w:color="auto"/>
              <w:left w:val="single" w:sz="12" w:space="0" w:color="auto"/>
              <w:bottom w:val="single" w:sz="12" w:space="0" w:color="auto"/>
              <w:right w:val="single" w:sz="12" w:space="0" w:color="auto"/>
            </w:tcBorders>
            <w:shd w:val="clear" w:color="auto" w:fill="auto"/>
            <w:vAlign w:val="center"/>
          </w:tcPr>
          <w:p w14:paraId="3B27ADA3" w14:textId="77777777" w:rsidR="004E5685" w:rsidRPr="001650DF" w:rsidRDefault="004E5685" w:rsidP="00305930">
            <w:pPr>
              <w:spacing w:line="240" w:lineRule="auto"/>
            </w:pPr>
            <w:r w:rsidRPr="001650DF">
              <w:t>Post-Grant or Covered Business Method Review Request of Each Claim in Excess of 20</w:t>
            </w:r>
          </w:p>
        </w:tc>
        <w:tc>
          <w:tcPr>
            <w:tcW w:w="1287" w:type="dxa"/>
            <w:tcBorders>
              <w:top w:val="single" w:sz="12" w:space="0" w:color="auto"/>
              <w:left w:val="single" w:sz="12" w:space="0" w:color="auto"/>
              <w:bottom w:val="single" w:sz="12" w:space="0" w:color="auto"/>
              <w:right w:val="single" w:sz="12" w:space="0" w:color="auto"/>
            </w:tcBorders>
            <w:shd w:val="clear" w:color="auto" w:fill="auto"/>
          </w:tcPr>
          <w:p w14:paraId="3F9DDF9A" w14:textId="77777777" w:rsidR="004E5685" w:rsidRDefault="004E5685" w:rsidP="005E009C">
            <w:pPr>
              <w:spacing w:line="240" w:lineRule="auto"/>
              <w:jc w:val="center"/>
            </w:pPr>
          </w:p>
          <w:p w14:paraId="7C3D1F3A" w14:textId="2697FC7A" w:rsidR="004E5685" w:rsidRPr="001650DF" w:rsidRDefault="004E5685" w:rsidP="005E009C">
            <w:pPr>
              <w:spacing w:line="240" w:lineRule="auto"/>
              <w:jc w:val="center"/>
            </w:pPr>
            <w:r w:rsidRPr="001650DF">
              <w:t>$250</w:t>
            </w:r>
          </w:p>
        </w:tc>
        <w:tc>
          <w:tcPr>
            <w:tcW w:w="1287" w:type="dxa"/>
            <w:tcBorders>
              <w:top w:val="single" w:sz="12" w:space="0" w:color="auto"/>
              <w:left w:val="single" w:sz="12" w:space="0" w:color="auto"/>
              <w:bottom w:val="single" w:sz="12" w:space="0" w:color="auto"/>
              <w:right w:val="single" w:sz="12" w:space="0" w:color="auto"/>
            </w:tcBorders>
            <w:shd w:val="clear" w:color="auto" w:fill="auto"/>
          </w:tcPr>
          <w:p w14:paraId="4B033584" w14:textId="77777777" w:rsidR="004E5685" w:rsidRDefault="004E5685" w:rsidP="00B05D1C">
            <w:pPr>
              <w:spacing w:line="240" w:lineRule="auto"/>
              <w:jc w:val="center"/>
            </w:pPr>
          </w:p>
          <w:p w14:paraId="4FE3EC2E" w14:textId="5528F85F" w:rsidR="004E5685" w:rsidRPr="001650DF" w:rsidRDefault="004E5685" w:rsidP="00B05D1C">
            <w:pPr>
              <w:spacing w:line="240" w:lineRule="auto"/>
              <w:jc w:val="center"/>
            </w:pPr>
            <w:r w:rsidRPr="001650DF">
              <w:t>$375</w:t>
            </w:r>
          </w:p>
        </w:tc>
        <w:tc>
          <w:tcPr>
            <w:tcW w:w="1288" w:type="dxa"/>
            <w:tcBorders>
              <w:top w:val="single" w:sz="12" w:space="0" w:color="auto"/>
              <w:left w:val="single" w:sz="12" w:space="0" w:color="auto"/>
              <w:bottom w:val="single" w:sz="12" w:space="0" w:color="auto"/>
              <w:right w:val="single" w:sz="12" w:space="0" w:color="auto"/>
            </w:tcBorders>
            <w:shd w:val="clear" w:color="auto" w:fill="auto"/>
          </w:tcPr>
          <w:p w14:paraId="55C76DB3" w14:textId="77777777" w:rsidR="004E5685" w:rsidRDefault="004E5685" w:rsidP="00B05D1C">
            <w:pPr>
              <w:spacing w:line="240" w:lineRule="auto"/>
              <w:jc w:val="center"/>
            </w:pPr>
          </w:p>
          <w:p w14:paraId="75E88124" w14:textId="5EC843FE" w:rsidR="004E5685" w:rsidRPr="001650DF" w:rsidRDefault="004E5685" w:rsidP="00B05D1C">
            <w:pPr>
              <w:spacing w:line="240" w:lineRule="auto"/>
              <w:jc w:val="center"/>
            </w:pPr>
            <w:r w:rsidRPr="001650DF">
              <w:t>+$125</w:t>
            </w:r>
          </w:p>
        </w:tc>
        <w:tc>
          <w:tcPr>
            <w:tcW w:w="1287" w:type="dxa"/>
            <w:tcBorders>
              <w:top w:val="single" w:sz="12" w:space="0" w:color="auto"/>
              <w:left w:val="single" w:sz="12" w:space="0" w:color="auto"/>
              <w:bottom w:val="single" w:sz="12" w:space="0" w:color="auto"/>
              <w:right w:val="single" w:sz="12" w:space="0" w:color="auto"/>
            </w:tcBorders>
            <w:shd w:val="clear" w:color="auto" w:fill="auto"/>
          </w:tcPr>
          <w:p w14:paraId="6AFCA2B6" w14:textId="77777777" w:rsidR="004E5685" w:rsidRDefault="004E5685">
            <w:pPr>
              <w:spacing w:line="240" w:lineRule="auto"/>
              <w:jc w:val="center"/>
            </w:pPr>
          </w:p>
          <w:p w14:paraId="73AF3983" w14:textId="78FB22DD" w:rsidR="004E5685" w:rsidRPr="001650DF" w:rsidRDefault="004E5685">
            <w:pPr>
              <w:spacing w:line="240" w:lineRule="auto"/>
              <w:jc w:val="center"/>
            </w:pPr>
            <w:r w:rsidRPr="001650DF">
              <w:t>+50%</w:t>
            </w:r>
          </w:p>
        </w:tc>
        <w:tc>
          <w:tcPr>
            <w:tcW w:w="1288" w:type="dxa"/>
            <w:tcBorders>
              <w:top w:val="single" w:sz="12" w:space="0" w:color="auto"/>
              <w:left w:val="single" w:sz="12" w:space="0" w:color="auto"/>
              <w:bottom w:val="single" w:sz="12" w:space="0" w:color="auto"/>
              <w:right w:val="single" w:sz="12" w:space="0" w:color="auto"/>
            </w:tcBorders>
          </w:tcPr>
          <w:p w14:paraId="258A0449" w14:textId="77777777" w:rsidR="004E5685" w:rsidRDefault="004E5685">
            <w:pPr>
              <w:spacing w:line="240" w:lineRule="auto"/>
              <w:jc w:val="center"/>
            </w:pPr>
          </w:p>
          <w:p w14:paraId="243E451C" w14:textId="3AD3234F" w:rsidR="004E5685" w:rsidRPr="001650DF" w:rsidRDefault="004E5685">
            <w:pPr>
              <w:spacing w:line="240" w:lineRule="auto"/>
              <w:jc w:val="center"/>
            </w:pPr>
            <w:r w:rsidRPr="001650DF">
              <w:t>n/a</w:t>
            </w:r>
          </w:p>
        </w:tc>
      </w:tr>
      <w:tr w:rsidR="004225AE" w:rsidRPr="001650DF" w14:paraId="2E986015" w14:textId="77777777" w:rsidTr="00324834">
        <w:trPr>
          <w:cantSplit/>
          <w:trHeight w:val="340"/>
        </w:trPr>
        <w:tc>
          <w:tcPr>
            <w:tcW w:w="2765" w:type="dxa"/>
            <w:tcBorders>
              <w:top w:val="single" w:sz="12" w:space="0" w:color="auto"/>
              <w:left w:val="single" w:sz="8" w:space="0" w:color="auto"/>
              <w:bottom w:val="single" w:sz="12" w:space="0" w:color="auto"/>
              <w:right w:val="single" w:sz="8" w:space="0" w:color="auto"/>
            </w:tcBorders>
            <w:shd w:val="clear" w:color="auto" w:fill="auto"/>
            <w:vAlign w:val="center"/>
          </w:tcPr>
          <w:p w14:paraId="5B57AFA0" w14:textId="77777777" w:rsidR="004225AE" w:rsidRPr="001650DF" w:rsidRDefault="004225AE" w:rsidP="001B2C22">
            <w:pPr>
              <w:spacing w:line="240" w:lineRule="auto"/>
            </w:pPr>
            <w:r w:rsidRPr="001650DF">
              <w:t>Post-Grant or Covered Business Method Review Post-Institution Request of Each Claim in Excess of 15</w:t>
            </w:r>
          </w:p>
        </w:tc>
        <w:tc>
          <w:tcPr>
            <w:tcW w:w="1287" w:type="dxa"/>
            <w:tcBorders>
              <w:top w:val="single" w:sz="12" w:space="0" w:color="auto"/>
              <w:left w:val="nil"/>
              <w:bottom w:val="single" w:sz="12" w:space="0" w:color="auto"/>
              <w:right w:val="single" w:sz="8" w:space="0" w:color="auto"/>
            </w:tcBorders>
            <w:shd w:val="clear" w:color="auto" w:fill="auto"/>
          </w:tcPr>
          <w:p w14:paraId="65918799" w14:textId="77777777" w:rsidR="004225AE" w:rsidRDefault="004225AE" w:rsidP="005E009C">
            <w:pPr>
              <w:spacing w:line="240" w:lineRule="auto"/>
              <w:jc w:val="center"/>
            </w:pPr>
          </w:p>
          <w:p w14:paraId="4DF98695" w14:textId="1B0BE6F4" w:rsidR="00E71761" w:rsidRPr="001650DF" w:rsidRDefault="00E71761" w:rsidP="005E009C">
            <w:pPr>
              <w:spacing w:line="240" w:lineRule="auto"/>
              <w:jc w:val="center"/>
            </w:pPr>
            <w:r w:rsidRPr="001650DF">
              <w:t>$550</w:t>
            </w:r>
          </w:p>
        </w:tc>
        <w:tc>
          <w:tcPr>
            <w:tcW w:w="1287" w:type="dxa"/>
            <w:tcBorders>
              <w:top w:val="single" w:sz="12" w:space="0" w:color="auto"/>
              <w:left w:val="nil"/>
              <w:bottom w:val="single" w:sz="12" w:space="0" w:color="auto"/>
              <w:right w:val="single" w:sz="8" w:space="0" w:color="auto"/>
            </w:tcBorders>
            <w:shd w:val="clear" w:color="auto" w:fill="auto"/>
          </w:tcPr>
          <w:p w14:paraId="324B1020" w14:textId="77777777" w:rsidR="004225AE" w:rsidRDefault="004225AE" w:rsidP="00B05D1C">
            <w:pPr>
              <w:spacing w:line="240" w:lineRule="auto"/>
              <w:jc w:val="center"/>
            </w:pPr>
          </w:p>
          <w:p w14:paraId="78ACECD3" w14:textId="04B66F19" w:rsidR="00E71761" w:rsidRPr="001650DF" w:rsidRDefault="00E71761" w:rsidP="00B05D1C">
            <w:pPr>
              <w:spacing w:line="240" w:lineRule="auto"/>
              <w:jc w:val="center"/>
            </w:pPr>
            <w:r w:rsidRPr="001650DF">
              <w:t>$825</w:t>
            </w:r>
          </w:p>
        </w:tc>
        <w:tc>
          <w:tcPr>
            <w:tcW w:w="1288" w:type="dxa"/>
            <w:tcBorders>
              <w:top w:val="single" w:sz="12" w:space="0" w:color="auto"/>
              <w:left w:val="nil"/>
              <w:bottom w:val="single" w:sz="12" w:space="0" w:color="auto"/>
              <w:right w:val="single" w:sz="8" w:space="0" w:color="auto"/>
            </w:tcBorders>
            <w:shd w:val="clear" w:color="auto" w:fill="auto"/>
          </w:tcPr>
          <w:p w14:paraId="4185937C" w14:textId="77777777" w:rsidR="004225AE" w:rsidRDefault="004225AE" w:rsidP="00B05D1C">
            <w:pPr>
              <w:spacing w:line="240" w:lineRule="auto"/>
              <w:jc w:val="center"/>
            </w:pPr>
          </w:p>
          <w:p w14:paraId="1D064DAB" w14:textId="3C77E120" w:rsidR="00E71761" w:rsidRPr="001650DF" w:rsidRDefault="00E71761" w:rsidP="00B05D1C">
            <w:pPr>
              <w:spacing w:line="240" w:lineRule="auto"/>
              <w:jc w:val="center"/>
            </w:pPr>
            <w:r w:rsidRPr="001650DF">
              <w:t>+$275</w:t>
            </w:r>
          </w:p>
        </w:tc>
        <w:tc>
          <w:tcPr>
            <w:tcW w:w="1287" w:type="dxa"/>
            <w:tcBorders>
              <w:top w:val="single" w:sz="12" w:space="0" w:color="auto"/>
              <w:left w:val="nil"/>
              <w:bottom w:val="single" w:sz="12" w:space="0" w:color="auto"/>
              <w:right w:val="single" w:sz="12" w:space="0" w:color="auto"/>
            </w:tcBorders>
            <w:shd w:val="clear" w:color="auto" w:fill="auto"/>
          </w:tcPr>
          <w:p w14:paraId="0D567360" w14:textId="77777777" w:rsidR="004225AE" w:rsidRDefault="004225AE">
            <w:pPr>
              <w:spacing w:line="240" w:lineRule="auto"/>
              <w:jc w:val="center"/>
            </w:pPr>
          </w:p>
          <w:p w14:paraId="15DE6C12" w14:textId="4894E020" w:rsidR="00E71761" w:rsidRPr="001650DF" w:rsidRDefault="00E71761">
            <w:pPr>
              <w:spacing w:line="240" w:lineRule="auto"/>
              <w:jc w:val="center"/>
            </w:pPr>
            <w:r w:rsidRPr="001650DF">
              <w:t>+50%</w:t>
            </w:r>
          </w:p>
        </w:tc>
        <w:tc>
          <w:tcPr>
            <w:tcW w:w="1288" w:type="dxa"/>
            <w:tcBorders>
              <w:top w:val="single" w:sz="12" w:space="0" w:color="auto"/>
              <w:left w:val="single" w:sz="12" w:space="0" w:color="auto"/>
              <w:bottom w:val="single" w:sz="12" w:space="0" w:color="auto"/>
              <w:right w:val="single" w:sz="12" w:space="0" w:color="auto"/>
            </w:tcBorders>
          </w:tcPr>
          <w:p w14:paraId="75D0A7E5" w14:textId="77777777" w:rsidR="004225AE" w:rsidRDefault="004225AE">
            <w:pPr>
              <w:spacing w:line="240" w:lineRule="auto"/>
              <w:jc w:val="center"/>
            </w:pPr>
          </w:p>
          <w:p w14:paraId="10E4A4F1" w14:textId="60C5F01B" w:rsidR="00E71761" w:rsidRPr="001650DF" w:rsidRDefault="00E71761">
            <w:pPr>
              <w:spacing w:line="240" w:lineRule="auto"/>
              <w:jc w:val="center"/>
            </w:pPr>
            <w:r w:rsidRPr="001650DF">
              <w:t>n/a</w:t>
            </w:r>
          </w:p>
        </w:tc>
      </w:tr>
    </w:tbl>
    <w:p w14:paraId="2A123D66" w14:textId="77777777" w:rsidR="009B38DD" w:rsidRPr="001650DF" w:rsidRDefault="009B38DD" w:rsidP="002D2E8A"/>
    <w:p w14:paraId="2584DB4A" w14:textId="4E0BAEFD" w:rsidR="004A01FB" w:rsidRPr="001650DF" w:rsidRDefault="00814434" w:rsidP="001650DF">
      <w:r w:rsidRPr="001650DF">
        <w:t xml:space="preserve">The AIA established two new trial proceedings: </w:t>
      </w:r>
      <w:r w:rsidR="002D1D52" w:rsidRPr="001650DF">
        <w:t xml:space="preserve"> </w:t>
      </w:r>
      <w:r w:rsidRPr="006F1C12">
        <w:rPr>
          <w:u w:val="single"/>
        </w:rPr>
        <w:t>inter partes</w:t>
      </w:r>
      <w:r w:rsidRPr="002858FB">
        <w:t xml:space="preserve"> </w:t>
      </w:r>
      <w:r w:rsidRPr="001650DF">
        <w:t>review and post</w:t>
      </w:r>
      <w:r w:rsidR="00024129" w:rsidRPr="001650DF">
        <w:t>-</w:t>
      </w:r>
      <w:r w:rsidR="0020646D" w:rsidRPr="001650DF">
        <w:t>grant review</w:t>
      </w:r>
      <w:r w:rsidRPr="001650DF">
        <w:t xml:space="preserve">. </w:t>
      </w:r>
      <w:r w:rsidRPr="00BA5BE3">
        <w:t xml:space="preserve"> </w:t>
      </w:r>
      <w:r w:rsidR="004A01FB" w:rsidRPr="006F1C12">
        <w:rPr>
          <w:u w:val="single"/>
        </w:rPr>
        <w:t>Inter partes</w:t>
      </w:r>
      <w:r w:rsidR="004A01FB" w:rsidRPr="002858FB">
        <w:t xml:space="preserve"> </w:t>
      </w:r>
      <w:r w:rsidR="004A01FB" w:rsidRPr="001650DF">
        <w:t xml:space="preserve">review is a trial proceeding created by the AIA that allows the Office to review the patentability of one or more claims in a patent only on a ground that could be raised under 35 U.S.C. 102 or 103, and only on the basis of prior art consisting of patents or printed publications.  The </w:t>
      </w:r>
      <w:r w:rsidR="004A01FB" w:rsidRPr="006F1C12">
        <w:rPr>
          <w:u w:val="single"/>
        </w:rPr>
        <w:t>inter partes</w:t>
      </w:r>
      <w:r w:rsidR="004A01FB" w:rsidRPr="001650DF">
        <w:t xml:space="preserve"> review process begins with a third party filing a petition.  </w:t>
      </w:r>
      <w:r w:rsidR="004A01FB" w:rsidRPr="001650DF">
        <w:rPr>
          <w:color w:val="222222"/>
          <w:lang w:val="en"/>
        </w:rPr>
        <w:t xml:space="preserve">An </w:t>
      </w:r>
      <w:r w:rsidR="004A01FB" w:rsidRPr="006F1C12">
        <w:rPr>
          <w:color w:val="222222"/>
          <w:u w:val="single"/>
          <w:lang w:val="en"/>
        </w:rPr>
        <w:t>inter partes</w:t>
      </w:r>
      <w:r w:rsidR="004A01FB" w:rsidRPr="001650DF">
        <w:rPr>
          <w:color w:val="222222"/>
          <w:lang w:val="en"/>
        </w:rPr>
        <w:t xml:space="preserve"> </w:t>
      </w:r>
      <w:r w:rsidR="004A01FB" w:rsidRPr="001650DF">
        <w:t xml:space="preserve">review may be instituted upon a showing that there is a reasonable likelihood that the petitioner would prevail with respect to at least one claim challenged. </w:t>
      </w:r>
      <w:r w:rsidR="009F108E" w:rsidRPr="001650DF">
        <w:t xml:space="preserve"> </w:t>
      </w:r>
      <w:r w:rsidR="004A01FB" w:rsidRPr="001650DF">
        <w:t>If the proceeding is instituted and not dismissed, a final</w:t>
      </w:r>
      <w:r w:rsidR="004A01FB" w:rsidRPr="001650DF">
        <w:rPr>
          <w:color w:val="222222"/>
          <w:lang w:val="en"/>
        </w:rPr>
        <w:t xml:space="preserve"> determination by the Board will be issued </w:t>
      </w:r>
      <w:r w:rsidR="004A01FB" w:rsidRPr="001650DF">
        <w:t xml:space="preserve">within </w:t>
      </w:r>
      <w:r w:rsidR="00223D1D">
        <w:t>one</w:t>
      </w:r>
      <w:r w:rsidR="00223D1D" w:rsidRPr="001650DF">
        <w:t xml:space="preserve"> </w:t>
      </w:r>
      <w:r w:rsidR="004A01FB" w:rsidRPr="001650DF">
        <w:t xml:space="preserve">year (extendable for good cause by six months).  The </w:t>
      </w:r>
      <w:r w:rsidR="002546F2">
        <w:t xml:space="preserve">Office is adjusting </w:t>
      </w:r>
      <w:r w:rsidR="004A01FB" w:rsidRPr="001650DF">
        <w:t xml:space="preserve">all four separate fees for </w:t>
      </w:r>
      <w:r w:rsidR="004A01FB" w:rsidRPr="006F1C12">
        <w:rPr>
          <w:u w:val="single"/>
        </w:rPr>
        <w:t>inter partes</w:t>
      </w:r>
      <w:r w:rsidR="004A01FB" w:rsidRPr="001650DF">
        <w:t xml:space="preserve"> review, which </w:t>
      </w:r>
      <w:r w:rsidR="005C4472" w:rsidRPr="001650DF">
        <w:t>are</w:t>
      </w:r>
      <w:r w:rsidR="004A01FB" w:rsidRPr="001650DF">
        <w:t xml:space="preserve"> due upon the filing of a petition. </w:t>
      </w:r>
      <w:r w:rsidR="00284335" w:rsidRPr="001650DF">
        <w:t xml:space="preserve"> The USPTO will refund the post-</w:t>
      </w:r>
      <w:r w:rsidR="004A01FB" w:rsidRPr="001650DF">
        <w:t xml:space="preserve">institution fee if the </w:t>
      </w:r>
      <w:r w:rsidR="00EE1D16" w:rsidRPr="00F66CC2">
        <w:rPr>
          <w:u w:val="single"/>
        </w:rPr>
        <w:t>inter partes</w:t>
      </w:r>
      <w:r w:rsidR="00EE1D16">
        <w:t xml:space="preserve"> review</w:t>
      </w:r>
      <w:r w:rsidR="00EE1D16" w:rsidRPr="001650DF">
        <w:t xml:space="preserve"> </w:t>
      </w:r>
      <w:r w:rsidR="004A01FB" w:rsidRPr="001650DF">
        <w:t xml:space="preserve">proceeding is not instituted by the PTAB.  </w:t>
      </w:r>
    </w:p>
    <w:p w14:paraId="74DD6B57" w14:textId="77777777" w:rsidR="004A01FB" w:rsidRPr="001650DF" w:rsidRDefault="004A01FB" w:rsidP="001650DF"/>
    <w:p w14:paraId="6D6BD10E" w14:textId="5E030864" w:rsidR="004A01FB" w:rsidRPr="001650DF" w:rsidRDefault="00024129">
      <w:pPr>
        <w:rPr>
          <w:lang w:val="en"/>
        </w:rPr>
      </w:pPr>
      <w:r w:rsidRPr="001650DF">
        <w:rPr>
          <w:lang w:val="en"/>
        </w:rPr>
        <w:t>Post-</w:t>
      </w:r>
      <w:r w:rsidR="004A01FB" w:rsidRPr="001650DF">
        <w:rPr>
          <w:lang w:val="en"/>
        </w:rPr>
        <w:t>grant review is a trial proceeding created by the AIA that allows the Office to review the patentability of one or more claims in a patent on any ground that could be raised under 35 U.S.C. 282(b)(2) and (b)(3) in effect o</w:t>
      </w:r>
      <w:r w:rsidRPr="001650DF">
        <w:rPr>
          <w:lang w:val="en"/>
        </w:rPr>
        <w:t>n September 16, 2012.  The post-</w:t>
      </w:r>
      <w:r w:rsidR="004A01FB" w:rsidRPr="001650DF">
        <w:rPr>
          <w:lang w:val="en"/>
        </w:rPr>
        <w:t xml:space="preserve">grant review process begins when a third party files a petition within nine months of the grant </w:t>
      </w:r>
      <w:r w:rsidRPr="001650DF">
        <w:rPr>
          <w:lang w:val="en"/>
        </w:rPr>
        <w:t>of the patent.  A post-</w:t>
      </w:r>
      <w:r w:rsidR="004A01FB" w:rsidRPr="001650DF">
        <w:rPr>
          <w:lang w:val="en"/>
        </w:rPr>
        <w:t>grant review may be instituted upon a showing that it is more likely than not that at least one challenged claim is unpatentable or that the petition raises an unsettled legal question that is important to other patents or patent applications.  If the trial is instituted and not dismissed, the Board will issue a final determination within one year of institution.  This period can be extended for good cause for up to six months from the date of one year after instituting the review.</w:t>
      </w:r>
    </w:p>
    <w:p w14:paraId="5C3FE804" w14:textId="77777777" w:rsidR="004A01FB" w:rsidRPr="001650DF" w:rsidRDefault="004A01FB">
      <w:pPr>
        <w:rPr>
          <w:lang w:val="en"/>
        </w:rPr>
      </w:pPr>
    </w:p>
    <w:p w14:paraId="35F7CE05" w14:textId="6EE4EA08" w:rsidR="00DA362C" w:rsidRPr="001650DF" w:rsidRDefault="004A01FB">
      <w:pPr>
        <w:rPr>
          <w:i/>
          <w:lang w:val="en"/>
        </w:rPr>
      </w:pPr>
      <w:r w:rsidRPr="00DE6536">
        <w:t>In FY 201</w:t>
      </w:r>
      <w:r w:rsidR="00F92689">
        <w:t>6</w:t>
      </w:r>
      <w:r w:rsidRPr="00DE6536">
        <w:t xml:space="preserve">, the PTAB received </w:t>
      </w:r>
      <w:r w:rsidR="00F92689">
        <w:t>nearly 1,700</w:t>
      </w:r>
      <w:r w:rsidRPr="00DE6536">
        <w:t xml:space="preserve"> AIA </w:t>
      </w:r>
      <w:r w:rsidR="00223D1D" w:rsidRPr="00DE6536">
        <w:t>t</w:t>
      </w:r>
      <w:r w:rsidRPr="00DE6536">
        <w:t>rial</w:t>
      </w:r>
      <w:r w:rsidRPr="001650DF">
        <w:t xml:space="preserve"> filings and the Office expects that number to grow in the coming fiscal years.  In order to keep up with demand and </w:t>
      </w:r>
      <w:r w:rsidR="00020F47">
        <w:t>c</w:t>
      </w:r>
      <w:r w:rsidRPr="001650DF">
        <w:t>ontinue to provide high quality decisions within the statutory time limits, the Office needs to close the gap between the cost and the fees for performing these services.  When the fees for these services were initially set, the Office had to estimate what the costs would be</w:t>
      </w:r>
      <w:r w:rsidR="000933CF" w:rsidRPr="001650DF">
        <w:t xml:space="preserve"> without the benefit of historical cost information</w:t>
      </w:r>
      <w:r w:rsidRPr="001650DF">
        <w:t xml:space="preserve">.  Now that the trials have been in place for </w:t>
      </w:r>
      <w:r w:rsidR="007E72CB">
        <w:t>three</w:t>
      </w:r>
      <w:r w:rsidR="007E72CB" w:rsidRPr="002546F2">
        <w:t xml:space="preserve"> </w:t>
      </w:r>
      <w:r w:rsidRPr="002546F2">
        <w:t>fiscal years</w:t>
      </w:r>
      <w:r w:rsidRPr="001650DF">
        <w:t xml:space="preserve">, the Office has actual </w:t>
      </w:r>
      <w:r w:rsidR="000933CF" w:rsidRPr="001650DF">
        <w:t xml:space="preserve">historical </w:t>
      </w:r>
      <w:r w:rsidRPr="001650DF">
        <w:t>cost data available to more accurately set these fees and recover costs</w:t>
      </w:r>
      <w:r w:rsidR="00DA362C" w:rsidRPr="001650DF">
        <w:t>.</w:t>
      </w:r>
      <w:r w:rsidR="00EE1D16">
        <w:t xml:space="preserve">  In this final rule, the Office is setting the </w:t>
      </w:r>
      <w:r w:rsidR="00EE1D16" w:rsidRPr="00F66CC2">
        <w:rPr>
          <w:u w:val="single"/>
        </w:rPr>
        <w:t>Inter Partes</w:t>
      </w:r>
      <w:r w:rsidR="00EE1D16">
        <w:t xml:space="preserve"> Review Request Fee – Up to 20 Claims at $15,500 and the </w:t>
      </w:r>
      <w:r w:rsidR="00EE1D16" w:rsidRPr="00F66CC2">
        <w:rPr>
          <w:u w:val="single"/>
        </w:rPr>
        <w:t>Inter Partes</w:t>
      </w:r>
      <w:r w:rsidR="00EE1D16">
        <w:t xml:space="preserve"> Review Post-Institution Fee – Up to 15 Claims at $15,000.  The total for the </w:t>
      </w:r>
      <w:r w:rsidR="00EE1D16" w:rsidRPr="00F66CC2">
        <w:rPr>
          <w:u w:val="single"/>
        </w:rPr>
        <w:t>inter partes</w:t>
      </w:r>
      <w:r w:rsidR="00EE1D16">
        <w:t xml:space="preserve"> review (request and post-institution) fees is $30,500.  These individual fee rates have changed from the rates proposed in the NPRM, although the total remains the same.  The fee rates proposed in the NPRM were $14,00</w:t>
      </w:r>
      <w:r w:rsidR="00093AE2">
        <w:t>0</w:t>
      </w:r>
      <w:r w:rsidR="00EE1D16">
        <w:t xml:space="preserve"> for the </w:t>
      </w:r>
      <w:r w:rsidR="00EE1D16" w:rsidRPr="00F66CC2">
        <w:rPr>
          <w:u w:val="single"/>
        </w:rPr>
        <w:t>Inter Partes</w:t>
      </w:r>
      <w:r w:rsidR="00EE1D16">
        <w:t xml:space="preserve"> Review Request Fee – Up to 20 Claims and $16,500 for the </w:t>
      </w:r>
      <w:r w:rsidR="00EE1D16" w:rsidRPr="00F66CC2">
        <w:rPr>
          <w:u w:val="single"/>
        </w:rPr>
        <w:t>Inter Partes</w:t>
      </w:r>
      <w:r w:rsidR="00EE1D16">
        <w:t xml:space="preserve"> Review Post-Institution Fee – Up to 15 Claims.  The Office is revising the fee levels to more closely align fees and costs to the </w:t>
      </w:r>
      <w:r w:rsidR="007D0148">
        <w:t xml:space="preserve">Office </w:t>
      </w:r>
      <w:r w:rsidR="00EE1D16">
        <w:t xml:space="preserve">for performing these services.  Unit costs for </w:t>
      </w:r>
      <w:r w:rsidR="00EE1D16" w:rsidRPr="00F66CC2">
        <w:rPr>
          <w:u w:val="single"/>
        </w:rPr>
        <w:t>inter partes</w:t>
      </w:r>
      <w:r w:rsidR="00EE1D16">
        <w:t xml:space="preserve"> review requests have consistently outpaced the unit costs for </w:t>
      </w:r>
      <w:r w:rsidR="00EE1D16" w:rsidRPr="00F66CC2">
        <w:rPr>
          <w:u w:val="single"/>
        </w:rPr>
        <w:t>inter partes</w:t>
      </w:r>
      <w:r w:rsidR="00EE1D16">
        <w:t xml:space="preserve"> review post-institutions.  </w:t>
      </w:r>
      <w:r w:rsidR="00EE1D16" w:rsidRPr="00E93228">
        <w:rPr>
          <w:u w:val="single"/>
        </w:rPr>
        <w:t>See</w:t>
      </w:r>
      <w:r w:rsidR="00EE1D16">
        <w:t xml:space="preserve"> the </w:t>
      </w:r>
      <w:r w:rsidR="00EE1D16" w:rsidRPr="001650DF">
        <w:rPr>
          <w:u w:val="single"/>
        </w:rPr>
        <w:t>Table of Patent Fees</w:t>
      </w:r>
      <w:r w:rsidR="00EE1D16">
        <w:rPr>
          <w:u w:val="single"/>
        </w:rPr>
        <w:t>.</w:t>
      </w:r>
    </w:p>
    <w:p w14:paraId="4FCAC176" w14:textId="38043C9B" w:rsidR="009B38DD" w:rsidRPr="001650DF" w:rsidRDefault="009B38DD" w:rsidP="001B2C22">
      <w:pPr>
        <w:autoSpaceDE/>
        <w:autoSpaceDN/>
        <w:adjustRightInd/>
        <w:rPr>
          <w:i/>
        </w:rPr>
      </w:pPr>
    </w:p>
    <w:p w14:paraId="771A6138" w14:textId="40B9BDB2" w:rsidR="00DA362C" w:rsidRPr="001650DF" w:rsidRDefault="000E5CBB" w:rsidP="006F5902">
      <w:pPr>
        <w:keepNext/>
        <w:ind w:left="1080" w:hanging="360"/>
        <w:rPr>
          <w:u w:val="single"/>
        </w:rPr>
      </w:pPr>
      <w:r w:rsidRPr="001650DF">
        <w:t>i)</w:t>
      </w:r>
      <w:r w:rsidRPr="001650DF">
        <w:tab/>
      </w:r>
      <w:r w:rsidR="00DA362C" w:rsidRPr="001650DF">
        <w:rPr>
          <w:u w:val="single"/>
        </w:rPr>
        <w:t>Patent Cooperation Treaty (PCT)</w:t>
      </w:r>
      <w:r w:rsidR="00E41108">
        <w:rPr>
          <w:u w:val="single"/>
        </w:rPr>
        <w:t xml:space="preserve"> </w:t>
      </w:r>
      <w:r w:rsidR="00B766B0">
        <w:rPr>
          <w:u w:val="single"/>
        </w:rPr>
        <w:t>–</w:t>
      </w:r>
      <w:r w:rsidR="00E41108">
        <w:rPr>
          <w:u w:val="single"/>
        </w:rPr>
        <w:t xml:space="preserve"> </w:t>
      </w:r>
      <w:r w:rsidR="00DA362C" w:rsidRPr="001650DF">
        <w:rPr>
          <w:u w:val="single"/>
        </w:rPr>
        <w:t>International Stage</w:t>
      </w:r>
      <w:r w:rsidR="00CB1CF6" w:rsidRPr="001650DF">
        <w:rPr>
          <w:u w:val="single"/>
        </w:rPr>
        <w:t xml:space="preserve"> </w:t>
      </w:r>
    </w:p>
    <w:p w14:paraId="4A109D0D" w14:textId="43B218CA" w:rsidR="00DA362C" w:rsidRPr="001650DF" w:rsidRDefault="00DA362C" w:rsidP="001B2C22">
      <w:pPr>
        <w:pStyle w:val="TableTitles"/>
        <w:keepLines/>
      </w:pPr>
      <w:r w:rsidRPr="001650DF">
        <w:t xml:space="preserve">Table </w:t>
      </w:r>
      <w:r w:rsidR="00AD1CE2" w:rsidRPr="001650DF">
        <w:t>12</w:t>
      </w:r>
      <w:r w:rsidRPr="001650DF">
        <w:t xml:space="preserve">: </w:t>
      </w:r>
      <w:r w:rsidR="00546764">
        <w:t xml:space="preserve"> </w:t>
      </w:r>
      <w:r w:rsidRPr="001650DF">
        <w:t>Patent Cooperation Treaty (PCT</w:t>
      </w:r>
      <w:r w:rsidR="00CB1CF6" w:rsidRPr="001650DF">
        <w:t>)</w:t>
      </w:r>
      <w:r w:rsidR="00E41108">
        <w:t xml:space="preserve"> </w:t>
      </w:r>
      <w:r w:rsidR="00B766B0">
        <w:t>–</w:t>
      </w:r>
      <w:r w:rsidR="00E41108">
        <w:t xml:space="preserve"> </w:t>
      </w:r>
      <w:r w:rsidRPr="001650DF">
        <w:t>International Stage</w:t>
      </w:r>
      <w:r w:rsidR="00E41108">
        <w:t xml:space="preserve"> </w:t>
      </w:r>
      <w:r w:rsidR="00B766B0">
        <w:t>–</w:t>
      </w:r>
      <w:r w:rsidR="00E41108">
        <w:t xml:space="preserve"> </w:t>
      </w:r>
      <w:r w:rsidRPr="001650DF">
        <w:t>Fee Change</w:t>
      </w:r>
      <w:r w:rsidR="00DF4FEC" w:rsidRPr="001650DF">
        <w:t>s</w:t>
      </w:r>
      <w:r w:rsidR="009B38DD" w:rsidRPr="001650DF">
        <w:t xml:space="preserve"> and Unit Costs</w:t>
      </w:r>
    </w:p>
    <w:p w14:paraId="2822195D" w14:textId="77777777" w:rsidR="00DF4FEC" w:rsidRPr="001650DF" w:rsidRDefault="00DF4FEC" w:rsidP="001B2C22">
      <w:pPr>
        <w:pStyle w:val="TableTitles"/>
        <w:keepLines/>
      </w:pPr>
    </w:p>
    <w:tbl>
      <w:tblPr>
        <w:tblW w:w="9202" w:type="dxa"/>
        <w:tblInd w:w="93" w:type="dxa"/>
        <w:tblLook w:val="04A0" w:firstRow="1" w:lastRow="0" w:firstColumn="1" w:lastColumn="0" w:noHBand="0" w:noVBand="1"/>
      </w:tblPr>
      <w:tblGrid>
        <w:gridCol w:w="2820"/>
        <w:gridCol w:w="1276"/>
        <w:gridCol w:w="1276"/>
        <w:gridCol w:w="1277"/>
        <w:gridCol w:w="1276"/>
        <w:gridCol w:w="1277"/>
      </w:tblGrid>
      <w:tr w:rsidR="004225AE" w:rsidRPr="001650DF" w14:paraId="68592667" w14:textId="77777777" w:rsidTr="00D80941">
        <w:trPr>
          <w:trHeight w:val="552"/>
        </w:trPr>
        <w:tc>
          <w:tcPr>
            <w:tcW w:w="2820"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0DE0D6C7" w14:textId="77777777" w:rsidR="004225AE" w:rsidRPr="001650DF" w:rsidRDefault="004225AE" w:rsidP="001B2C22">
            <w:pPr>
              <w:keepNext/>
              <w:spacing w:line="240" w:lineRule="auto"/>
              <w:jc w:val="center"/>
              <w:rPr>
                <w:b/>
                <w:bCs/>
              </w:rPr>
            </w:pPr>
            <w:r w:rsidRPr="001650DF">
              <w:rPr>
                <w:b/>
                <w:bCs/>
              </w:rPr>
              <w:t>Fee Description</w:t>
            </w:r>
          </w:p>
        </w:tc>
        <w:tc>
          <w:tcPr>
            <w:tcW w:w="1276" w:type="dxa"/>
            <w:tcBorders>
              <w:top w:val="single" w:sz="12" w:space="0" w:color="auto"/>
              <w:left w:val="single" w:sz="12" w:space="0" w:color="auto"/>
              <w:bottom w:val="nil"/>
              <w:right w:val="single" w:sz="12" w:space="0" w:color="auto"/>
            </w:tcBorders>
            <w:shd w:val="clear" w:color="auto" w:fill="auto"/>
            <w:vAlign w:val="center"/>
            <w:hideMark/>
          </w:tcPr>
          <w:p w14:paraId="059C57C7" w14:textId="77777777" w:rsidR="004225AE" w:rsidRPr="001650DF" w:rsidRDefault="004225AE" w:rsidP="001B2C22">
            <w:pPr>
              <w:keepNext/>
              <w:spacing w:line="240" w:lineRule="auto"/>
              <w:jc w:val="center"/>
              <w:rPr>
                <w:b/>
                <w:bCs/>
              </w:rPr>
            </w:pPr>
            <w:r w:rsidRPr="001650DF">
              <w:rPr>
                <w:b/>
                <w:bCs/>
              </w:rPr>
              <w:t>Current Fees</w:t>
            </w:r>
          </w:p>
        </w:tc>
        <w:tc>
          <w:tcPr>
            <w:tcW w:w="1276" w:type="dxa"/>
            <w:tcBorders>
              <w:top w:val="single" w:sz="12" w:space="0" w:color="auto"/>
              <w:left w:val="single" w:sz="12" w:space="0" w:color="auto"/>
              <w:bottom w:val="nil"/>
              <w:right w:val="single" w:sz="12" w:space="0" w:color="auto"/>
            </w:tcBorders>
            <w:shd w:val="clear" w:color="auto" w:fill="auto"/>
            <w:vAlign w:val="center"/>
            <w:hideMark/>
          </w:tcPr>
          <w:p w14:paraId="59E02BB5" w14:textId="3ABA42C0" w:rsidR="004225AE" w:rsidRPr="001650DF" w:rsidRDefault="00304276" w:rsidP="001B2C22">
            <w:pPr>
              <w:keepNext/>
              <w:spacing w:line="240" w:lineRule="auto"/>
              <w:jc w:val="center"/>
              <w:rPr>
                <w:b/>
                <w:bCs/>
              </w:rPr>
            </w:pPr>
            <w:r>
              <w:rPr>
                <w:b/>
                <w:bCs/>
              </w:rPr>
              <w:t>Final Rule</w:t>
            </w:r>
            <w:r w:rsidR="004225AE" w:rsidRPr="001650DF">
              <w:rPr>
                <w:b/>
                <w:bCs/>
              </w:rPr>
              <w:t xml:space="preserve"> Fees</w:t>
            </w:r>
          </w:p>
        </w:tc>
        <w:tc>
          <w:tcPr>
            <w:tcW w:w="1277" w:type="dxa"/>
            <w:tcBorders>
              <w:top w:val="single" w:sz="12" w:space="0" w:color="auto"/>
              <w:left w:val="single" w:sz="12" w:space="0" w:color="auto"/>
              <w:bottom w:val="nil"/>
              <w:right w:val="single" w:sz="12" w:space="0" w:color="auto"/>
            </w:tcBorders>
            <w:shd w:val="clear" w:color="auto" w:fill="auto"/>
            <w:vAlign w:val="center"/>
            <w:hideMark/>
          </w:tcPr>
          <w:p w14:paraId="07F9A45C" w14:textId="77777777" w:rsidR="004225AE" w:rsidRPr="001650DF" w:rsidRDefault="004225AE" w:rsidP="001B2C22">
            <w:pPr>
              <w:keepNext/>
              <w:spacing w:line="240" w:lineRule="auto"/>
              <w:jc w:val="center"/>
              <w:rPr>
                <w:b/>
                <w:bCs/>
              </w:rPr>
            </w:pPr>
            <w:r w:rsidRPr="001650DF">
              <w:rPr>
                <w:b/>
                <w:bCs/>
              </w:rPr>
              <w:t>Dollar Change</w:t>
            </w:r>
          </w:p>
        </w:tc>
        <w:tc>
          <w:tcPr>
            <w:tcW w:w="1276" w:type="dxa"/>
            <w:tcBorders>
              <w:top w:val="single" w:sz="12" w:space="0" w:color="auto"/>
              <w:left w:val="single" w:sz="12" w:space="0" w:color="auto"/>
              <w:bottom w:val="nil"/>
              <w:right w:val="single" w:sz="12" w:space="0" w:color="auto"/>
            </w:tcBorders>
            <w:shd w:val="clear" w:color="auto" w:fill="auto"/>
            <w:vAlign w:val="center"/>
            <w:hideMark/>
          </w:tcPr>
          <w:p w14:paraId="0F231C97" w14:textId="77777777" w:rsidR="004225AE" w:rsidRPr="001650DF" w:rsidRDefault="004225AE" w:rsidP="001B2C22">
            <w:pPr>
              <w:keepNext/>
              <w:spacing w:line="240" w:lineRule="auto"/>
              <w:jc w:val="center"/>
              <w:rPr>
                <w:b/>
                <w:bCs/>
              </w:rPr>
            </w:pPr>
            <w:r w:rsidRPr="001650DF">
              <w:rPr>
                <w:b/>
                <w:bCs/>
              </w:rPr>
              <w:t>Percent Change</w:t>
            </w:r>
          </w:p>
        </w:tc>
        <w:tc>
          <w:tcPr>
            <w:tcW w:w="1277" w:type="dxa"/>
            <w:tcBorders>
              <w:top w:val="single" w:sz="12" w:space="0" w:color="auto"/>
              <w:left w:val="single" w:sz="12" w:space="0" w:color="auto"/>
              <w:bottom w:val="nil"/>
              <w:right w:val="single" w:sz="12" w:space="0" w:color="auto"/>
            </w:tcBorders>
          </w:tcPr>
          <w:p w14:paraId="510C850D" w14:textId="77777777" w:rsidR="004225AE" w:rsidRPr="001650DF" w:rsidRDefault="004225AE" w:rsidP="001B2C22">
            <w:pPr>
              <w:keepNext/>
              <w:spacing w:line="240" w:lineRule="auto"/>
              <w:jc w:val="center"/>
              <w:rPr>
                <w:b/>
                <w:bCs/>
              </w:rPr>
            </w:pPr>
            <w:r w:rsidRPr="001650DF">
              <w:rPr>
                <w:b/>
                <w:bCs/>
              </w:rPr>
              <w:t>FY 2015 Unit Cost</w:t>
            </w:r>
          </w:p>
        </w:tc>
      </w:tr>
      <w:tr w:rsidR="004225AE" w:rsidRPr="001650DF" w14:paraId="5A98BF38" w14:textId="77777777" w:rsidTr="00D80941">
        <w:trPr>
          <w:trHeight w:val="288"/>
        </w:trPr>
        <w:tc>
          <w:tcPr>
            <w:tcW w:w="2820" w:type="dxa"/>
            <w:vMerge/>
            <w:tcBorders>
              <w:top w:val="single" w:sz="8" w:space="0" w:color="auto"/>
              <w:left w:val="single" w:sz="12" w:space="0" w:color="auto"/>
              <w:bottom w:val="single" w:sz="8" w:space="0" w:color="000000"/>
              <w:right w:val="single" w:sz="12" w:space="0" w:color="auto"/>
            </w:tcBorders>
            <w:vAlign w:val="center"/>
            <w:hideMark/>
          </w:tcPr>
          <w:p w14:paraId="3F231FB9" w14:textId="77777777" w:rsidR="004225AE" w:rsidRPr="001650DF" w:rsidRDefault="004225AE" w:rsidP="001B2C22">
            <w:pPr>
              <w:keepNext/>
              <w:spacing w:line="240" w:lineRule="auto"/>
              <w:rPr>
                <w:b/>
                <w:bCs/>
              </w:rPr>
            </w:pPr>
          </w:p>
        </w:tc>
        <w:tc>
          <w:tcPr>
            <w:tcW w:w="1276" w:type="dxa"/>
            <w:tcBorders>
              <w:top w:val="nil"/>
              <w:left w:val="single" w:sz="12" w:space="0" w:color="auto"/>
              <w:bottom w:val="nil"/>
              <w:right w:val="single" w:sz="12" w:space="0" w:color="auto"/>
            </w:tcBorders>
            <w:shd w:val="clear" w:color="auto" w:fill="auto"/>
            <w:vAlign w:val="center"/>
            <w:hideMark/>
          </w:tcPr>
          <w:p w14:paraId="4184E209" w14:textId="77777777" w:rsidR="004225AE" w:rsidRPr="001650DF" w:rsidRDefault="004225AE" w:rsidP="001B2C22">
            <w:pPr>
              <w:keepNext/>
              <w:spacing w:line="240" w:lineRule="auto"/>
              <w:jc w:val="center"/>
              <w:rPr>
                <w:b/>
                <w:bCs/>
              </w:rPr>
            </w:pPr>
            <w:r w:rsidRPr="001650DF">
              <w:rPr>
                <w:b/>
                <w:bCs/>
              </w:rPr>
              <w:t> </w:t>
            </w:r>
          </w:p>
        </w:tc>
        <w:tc>
          <w:tcPr>
            <w:tcW w:w="1276" w:type="dxa"/>
            <w:tcBorders>
              <w:top w:val="nil"/>
              <w:left w:val="single" w:sz="12" w:space="0" w:color="auto"/>
              <w:bottom w:val="nil"/>
              <w:right w:val="single" w:sz="12" w:space="0" w:color="auto"/>
            </w:tcBorders>
            <w:shd w:val="clear" w:color="auto" w:fill="auto"/>
            <w:vAlign w:val="center"/>
            <w:hideMark/>
          </w:tcPr>
          <w:p w14:paraId="21E04757" w14:textId="77777777" w:rsidR="004225AE" w:rsidRPr="001650DF" w:rsidRDefault="004225AE" w:rsidP="001B2C22">
            <w:pPr>
              <w:keepNext/>
              <w:spacing w:line="240" w:lineRule="auto"/>
              <w:jc w:val="center"/>
              <w:rPr>
                <w:b/>
                <w:bCs/>
              </w:rPr>
            </w:pPr>
            <w:r w:rsidRPr="001650DF">
              <w:rPr>
                <w:b/>
                <w:bCs/>
              </w:rPr>
              <w:t> </w:t>
            </w:r>
          </w:p>
        </w:tc>
        <w:tc>
          <w:tcPr>
            <w:tcW w:w="1277" w:type="dxa"/>
            <w:tcBorders>
              <w:top w:val="nil"/>
              <w:left w:val="single" w:sz="12" w:space="0" w:color="auto"/>
              <w:bottom w:val="nil"/>
              <w:right w:val="single" w:sz="12" w:space="0" w:color="auto"/>
            </w:tcBorders>
            <w:shd w:val="clear" w:color="auto" w:fill="auto"/>
            <w:vAlign w:val="center"/>
            <w:hideMark/>
          </w:tcPr>
          <w:p w14:paraId="341DA6CE" w14:textId="77777777" w:rsidR="004225AE" w:rsidRPr="001650DF" w:rsidRDefault="004225AE" w:rsidP="001B2C22">
            <w:pPr>
              <w:keepNext/>
              <w:spacing w:line="240" w:lineRule="auto"/>
              <w:jc w:val="center"/>
              <w:rPr>
                <w:b/>
                <w:bCs/>
              </w:rPr>
            </w:pPr>
            <w:r w:rsidRPr="001650DF">
              <w:rPr>
                <w:b/>
                <w:bCs/>
              </w:rPr>
              <w:t> </w:t>
            </w:r>
          </w:p>
        </w:tc>
        <w:tc>
          <w:tcPr>
            <w:tcW w:w="1276" w:type="dxa"/>
            <w:tcBorders>
              <w:top w:val="nil"/>
              <w:left w:val="single" w:sz="12" w:space="0" w:color="auto"/>
              <w:bottom w:val="nil"/>
              <w:right w:val="single" w:sz="12" w:space="0" w:color="auto"/>
            </w:tcBorders>
            <w:shd w:val="clear" w:color="auto" w:fill="auto"/>
            <w:vAlign w:val="center"/>
            <w:hideMark/>
          </w:tcPr>
          <w:p w14:paraId="7094EA46" w14:textId="77777777" w:rsidR="004225AE" w:rsidRPr="001650DF" w:rsidRDefault="004225AE" w:rsidP="001B2C22">
            <w:pPr>
              <w:keepNext/>
              <w:spacing w:line="240" w:lineRule="auto"/>
              <w:jc w:val="center"/>
              <w:rPr>
                <w:b/>
                <w:bCs/>
              </w:rPr>
            </w:pPr>
            <w:r w:rsidRPr="001650DF">
              <w:rPr>
                <w:b/>
                <w:bCs/>
              </w:rPr>
              <w:t> </w:t>
            </w:r>
          </w:p>
        </w:tc>
        <w:tc>
          <w:tcPr>
            <w:tcW w:w="1277" w:type="dxa"/>
            <w:tcBorders>
              <w:top w:val="nil"/>
              <w:left w:val="single" w:sz="12" w:space="0" w:color="auto"/>
              <w:bottom w:val="nil"/>
              <w:right w:val="single" w:sz="12" w:space="0" w:color="auto"/>
            </w:tcBorders>
          </w:tcPr>
          <w:p w14:paraId="1BEC7D89" w14:textId="77777777" w:rsidR="004225AE" w:rsidRPr="001650DF" w:rsidRDefault="004225AE" w:rsidP="001B2C22">
            <w:pPr>
              <w:keepNext/>
              <w:spacing w:line="240" w:lineRule="auto"/>
              <w:jc w:val="center"/>
              <w:rPr>
                <w:b/>
                <w:bCs/>
              </w:rPr>
            </w:pPr>
          </w:p>
        </w:tc>
      </w:tr>
      <w:tr w:rsidR="004225AE" w:rsidRPr="001650DF" w14:paraId="66214053" w14:textId="77777777" w:rsidTr="00D80941">
        <w:trPr>
          <w:trHeight w:val="288"/>
        </w:trPr>
        <w:tc>
          <w:tcPr>
            <w:tcW w:w="2820" w:type="dxa"/>
            <w:vMerge/>
            <w:tcBorders>
              <w:top w:val="single" w:sz="8" w:space="0" w:color="auto"/>
              <w:left w:val="single" w:sz="12" w:space="0" w:color="auto"/>
              <w:bottom w:val="single" w:sz="8" w:space="0" w:color="000000"/>
              <w:right w:val="single" w:sz="12" w:space="0" w:color="auto"/>
            </w:tcBorders>
            <w:vAlign w:val="center"/>
            <w:hideMark/>
          </w:tcPr>
          <w:p w14:paraId="30ECA801" w14:textId="77777777" w:rsidR="004225AE" w:rsidRPr="001650DF" w:rsidRDefault="004225AE" w:rsidP="001B2C22">
            <w:pPr>
              <w:keepNext/>
              <w:spacing w:line="240" w:lineRule="auto"/>
              <w:rPr>
                <w:b/>
                <w:bCs/>
              </w:rPr>
            </w:pPr>
          </w:p>
        </w:tc>
        <w:tc>
          <w:tcPr>
            <w:tcW w:w="1276" w:type="dxa"/>
            <w:tcBorders>
              <w:top w:val="nil"/>
              <w:left w:val="single" w:sz="12" w:space="0" w:color="auto"/>
              <w:bottom w:val="nil"/>
              <w:right w:val="single" w:sz="12" w:space="0" w:color="auto"/>
            </w:tcBorders>
            <w:shd w:val="clear" w:color="auto" w:fill="auto"/>
            <w:vAlign w:val="center"/>
            <w:hideMark/>
          </w:tcPr>
          <w:p w14:paraId="01F5EDFB" w14:textId="77777777" w:rsidR="004225AE" w:rsidRPr="001650DF" w:rsidRDefault="004225AE" w:rsidP="001B2C22">
            <w:pPr>
              <w:keepNext/>
              <w:spacing w:line="240" w:lineRule="auto"/>
              <w:jc w:val="center"/>
              <w:rPr>
                <w:b/>
                <w:bCs/>
              </w:rPr>
            </w:pPr>
            <w:r w:rsidRPr="001650DF">
              <w:rPr>
                <w:b/>
                <w:bCs/>
              </w:rPr>
              <w:t>Large</w:t>
            </w:r>
          </w:p>
        </w:tc>
        <w:tc>
          <w:tcPr>
            <w:tcW w:w="1276" w:type="dxa"/>
            <w:tcBorders>
              <w:top w:val="nil"/>
              <w:left w:val="single" w:sz="12" w:space="0" w:color="auto"/>
              <w:bottom w:val="nil"/>
              <w:right w:val="single" w:sz="12" w:space="0" w:color="auto"/>
            </w:tcBorders>
            <w:shd w:val="clear" w:color="auto" w:fill="auto"/>
            <w:vAlign w:val="center"/>
            <w:hideMark/>
          </w:tcPr>
          <w:p w14:paraId="52B771D3" w14:textId="77777777" w:rsidR="004225AE" w:rsidRPr="001650DF" w:rsidRDefault="004225AE" w:rsidP="001B2C22">
            <w:pPr>
              <w:keepNext/>
              <w:spacing w:line="240" w:lineRule="auto"/>
              <w:jc w:val="center"/>
              <w:rPr>
                <w:b/>
                <w:bCs/>
              </w:rPr>
            </w:pPr>
            <w:r w:rsidRPr="001650DF">
              <w:rPr>
                <w:b/>
                <w:bCs/>
              </w:rPr>
              <w:t>Large</w:t>
            </w:r>
          </w:p>
        </w:tc>
        <w:tc>
          <w:tcPr>
            <w:tcW w:w="1277" w:type="dxa"/>
            <w:tcBorders>
              <w:top w:val="nil"/>
              <w:left w:val="single" w:sz="12" w:space="0" w:color="auto"/>
              <w:bottom w:val="nil"/>
              <w:right w:val="single" w:sz="12" w:space="0" w:color="auto"/>
            </w:tcBorders>
            <w:shd w:val="clear" w:color="auto" w:fill="auto"/>
            <w:vAlign w:val="center"/>
            <w:hideMark/>
          </w:tcPr>
          <w:p w14:paraId="62969BF8" w14:textId="77777777" w:rsidR="004225AE" w:rsidRPr="001650DF" w:rsidRDefault="004225AE" w:rsidP="001B2C22">
            <w:pPr>
              <w:keepNext/>
              <w:spacing w:line="240" w:lineRule="auto"/>
              <w:jc w:val="center"/>
              <w:rPr>
                <w:b/>
                <w:bCs/>
              </w:rPr>
            </w:pPr>
            <w:r w:rsidRPr="001650DF">
              <w:rPr>
                <w:b/>
                <w:bCs/>
              </w:rPr>
              <w:t>Large</w:t>
            </w:r>
          </w:p>
        </w:tc>
        <w:tc>
          <w:tcPr>
            <w:tcW w:w="1276" w:type="dxa"/>
            <w:tcBorders>
              <w:top w:val="nil"/>
              <w:left w:val="single" w:sz="12" w:space="0" w:color="auto"/>
              <w:bottom w:val="nil"/>
              <w:right w:val="single" w:sz="12" w:space="0" w:color="auto"/>
            </w:tcBorders>
            <w:shd w:val="clear" w:color="auto" w:fill="auto"/>
            <w:vAlign w:val="center"/>
            <w:hideMark/>
          </w:tcPr>
          <w:p w14:paraId="46EA74A7" w14:textId="77777777" w:rsidR="004225AE" w:rsidRPr="001650DF" w:rsidRDefault="004225AE" w:rsidP="001B2C22">
            <w:pPr>
              <w:keepNext/>
              <w:spacing w:line="240" w:lineRule="auto"/>
              <w:jc w:val="center"/>
              <w:rPr>
                <w:b/>
                <w:bCs/>
              </w:rPr>
            </w:pPr>
            <w:r w:rsidRPr="001650DF">
              <w:rPr>
                <w:b/>
                <w:bCs/>
              </w:rPr>
              <w:t>Large</w:t>
            </w:r>
          </w:p>
        </w:tc>
        <w:tc>
          <w:tcPr>
            <w:tcW w:w="1277" w:type="dxa"/>
            <w:tcBorders>
              <w:top w:val="nil"/>
              <w:left w:val="single" w:sz="12" w:space="0" w:color="auto"/>
              <w:bottom w:val="nil"/>
              <w:right w:val="single" w:sz="12" w:space="0" w:color="auto"/>
            </w:tcBorders>
          </w:tcPr>
          <w:p w14:paraId="2B89F24D" w14:textId="77777777" w:rsidR="004225AE" w:rsidRPr="001650DF" w:rsidRDefault="004225AE" w:rsidP="001B2C22">
            <w:pPr>
              <w:keepNext/>
              <w:spacing w:line="240" w:lineRule="auto"/>
              <w:jc w:val="center"/>
              <w:rPr>
                <w:b/>
                <w:bCs/>
              </w:rPr>
            </w:pPr>
          </w:p>
        </w:tc>
      </w:tr>
      <w:tr w:rsidR="004225AE" w:rsidRPr="001650DF" w14:paraId="72A9294F" w14:textId="77777777" w:rsidTr="00D80941">
        <w:trPr>
          <w:trHeight w:val="288"/>
        </w:trPr>
        <w:tc>
          <w:tcPr>
            <w:tcW w:w="2820" w:type="dxa"/>
            <w:vMerge/>
            <w:tcBorders>
              <w:top w:val="single" w:sz="8" w:space="0" w:color="auto"/>
              <w:left w:val="single" w:sz="12" w:space="0" w:color="auto"/>
              <w:bottom w:val="single" w:sz="8" w:space="0" w:color="000000"/>
              <w:right w:val="single" w:sz="12" w:space="0" w:color="auto"/>
            </w:tcBorders>
            <w:vAlign w:val="center"/>
            <w:hideMark/>
          </w:tcPr>
          <w:p w14:paraId="24AD8D84" w14:textId="77777777" w:rsidR="004225AE" w:rsidRPr="001650DF" w:rsidRDefault="004225AE" w:rsidP="001B2C22">
            <w:pPr>
              <w:keepNext/>
              <w:spacing w:line="240" w:lineRule="auto"/>
              <w:rPr>
                <w:b/>
                <w:bCs/>
              </w:rPr>
            </w:pPr>
          </w:p>
        </w:tc>
        <w:tc>
          <w:tcPr>
            <w:tcW w:w="1276" w:type="dxa"/>
            <w:tcBorders>
              <w:top w:val="nil"/>
              <w:left w:val="single" w:sz="12" w:space="0" w:color="auto"/>
              <w:bottom w:val="nil"/>
              <w:right w:val="single" w:sz="12" w:space="0" w:color="auto"/>
            </w:tcBorders>
            <w:shd w:val="clear" w:color="auto" w:fill="auto"/>
            <w:vAlign w:val="center"/>
            <w:hideMark/>
          </w:tcPr>
          <w:p w14:paraId="311AC0DE" w14:textId="77777777" w:rsidR="004225AE" w:rsidRPr="001650DF" w:rsidRDefault="004225AE" w:rsidP="001B2C22">
            <w:pPr>
              <w:keepNext/>
              <w:spacing w:line="240" w:lineRule="auto"/>
              <w:jc w:val="center"/>
              <w:rPr>
                <w:b/>
                <w:bCs/>
              </w:rPr>
            </w:pPr>
            <w:r w:rsidRPr="001650DF">
              <w:rPr>
                <w:b/>
                <w:bCs/>
              </w:rPr>
              <w:t>(Small)</w:t>
            </w:r>
          </w:p>
        </w:tc>
        <w:tc>
          <w:tcPr>
            <w:tcW w:w="1276" w:type="dxa"/>
            <w:tcBorders>
              <w:top w:val="nil"/>
              <w:left w:val="single" w:sz="12" w:space="0" w:color="auto"/>
              <w:bottom w:val="nil"/>
              <w:right w:val="single" w:sz="12" w:space="0" w:color="auto"/>
            </w:tcBorders>
            <w:shd w:val="clear" w:color="auto" w:fill="auto"/>
            <w:vAlign w:val="center"/>
            <w:hideMark/>
          </w:tcPr>
          <w:p w14:paraId="6A65DC2A" w14:textId="77777777" w:rsidR="004225AE" w:rsidRPr="001650DF" w:rsidRDefault="004225AE" w:rsidP="001B2C22">
            <w:pPr>
              <w:keepNext/>
              <w:spacing w:line="240" w:lineRule="auto"/>
              <w:jc w:val="center"/>
              <w:rPr>
                <w:b/>
                <w:bCs/>
              </w:rPr>
            </w:pPr>
            <w:r w:rsidRPr="001650DF">
              <w:rPr>
                <w:b/>
                <w:bCs/>
              </w:rPr>
              <w:t>(Small)</w:t>
            </w:r>
          </w:p>
        </w:tc>
        <w:tc>
          <w:tcPr>
            <w:tcW w:w="1277" w:type="dxa"/>
            <w:tcBorders>
              <w:top w:val="nil"/>
              <w:left w:val="single" w:sz="12" w:space="0" w:color="auto"/>
              <w:bottom w:val="nil"/>
              <w:right w:val="single" w:sz="12" w:space="0" w:color="auto"/>
            </w:tcBorders>
            <w:shd w:val="clear" w:color="auto" w:fill="auto"/>
            <w:vAlign w:val="center"/>
            <w:hideMark/>
          </w:tcPr>
          <w:p w14:paraId="60BC1717" w14:textId="77777777" w:rsidR="004225AE" w:rsidRPr="001650DF" w:rsidRDefault="004225AE" w:rsidP="001B2C22">
            <w:pPr>
              <w:keepNext/>
              <w:spacing w:line="240" w:lineRule="auto"/>
              <w:jc w:val="center"/>
              <w:rPr>
                <w:b/>
                <w:bCs/>
              </w:rPr>
            </w:pPr>
            <w:r w:rsidRPr="001650DF">
              <w:rPr>
                <w:b/>
                <w:bCs/>
              </w:rPr>
              <w:t>(Small)</w:t>
            </w:r>
          </w:p>
        </w:tc>
        <w:tc>
          <w:tcPr>
            <w:tcW w:w="1276" w:type="dxa"/>
            <w:tcBorders>
              <w:top w:val="nil"/>
              <w:left w:val="single" w:sz="12" w:space="0" w:color="auto"/>
              <w:bottom w:val="nil"/>
              <w:right w:val="single" w:sz="12" w:space="0" w:color="auto"/>
            </w:tcBorders>
            <w:shd w:val="clear" w:color="auto" w:fill="auto"/>
            <w:vAlign w:val="center"/>
            <w:hideMark/>
          </w:tcPr>
          <w:p w14:paraId="2ACEB369" w14:textId="77777777" w:rsidR="004225AE" w:rsidRPr="001650DF" w:rsidRDefault="004225AE" w:rsidP="001B2C22">
            <w:pPr>
              <w:keepNext/>
              <w:spacing w:line="240" w:lineRule="auto"/>
              <w:jc w:val="center"/>
              <w:rPr>
                <w:b/>
                <w:bCs/>
              </w:rPr>
            </w:pPr>
            <w:r w:rsidRPr="001650DF">
              <w:rPr>
                <w:b/>
                <w:bCs/>
              </w:rPr>
              <w:t>(Small)</w:t>
            </w:r>
          </w:p>
        </w:tc>
        <w:tc>
          <w:tcPr>
            <w:tcW w:w="1277" w:type="dxa"/>
            <w:tcBorders>
              <w:top w:val="nil"/>
              <w:left w:val="single" w:sz="12" w:space="0" w:color="auto"/>
              <w:bottom w:val="nil"/>
              <w:right w:val="single" w:sz="12" w:space="0" w:color="auto"/>
            </w:tcBorders>
          </w:tcPr>
          <w:p w14:paraId="56C585C1" w14:textId="77777777" w:rsidR="004225AE" w:rsidRPr="001650DF" w:rsidRDefault="004225AE" w:rsidP="001B2C22">
            <w:pPr>
              <w:keepNext/>
              <w:spacing w:line="240" w:lineRule="auto"/>
              <w:jc w:val="center"/>
              <w:rPr>
                <w:b/>
                <w:bCs/>
              </w:rPr>
            </w:pPr>
          </w:p>
        </w:tc>
      </w:tr>
      <w:tr w:rsidR="004225AE" w:rsidRPr="001650DF" w14:paraId="1C4B1C7E" w14:textId="77777777" w:rsidTr="00D80941">
        <w:trPr>
          <w:trHeight w:val="564"/>
        </w:trPr>
        <w:tc>
          <w:tcPr>
            <w:tcW w:w="2820" w:type="dxa"/>
            <w:vMerge/>
            <w:tcBorders>
              <w:top w:val="single" w:sz="8" w:space="0" w:color="auto"/>
              <w:left w:val="single" w:sz="12" w:space="0" w:color="auto"/>
              <w:bottom w:val="single" w:sz="12" w:space="0" w:color="auto"/>
              <w:right w:val="single" w:sz="12" w:space="0" w:color="auto"/>
            </w:tcBorders>
            <w:vAlign w:val="center"/>
            <w:hideMark/>
          </w:tcPr>
          <w:p w14:paraId="5EA2A0A0" w14:textId="77777777" w:rsidR="004225AE" w:rsidRPr="001650DF" w:rsidRDefault="004225AE" w:rsidP="001B2C22">
            <w:pPr>
              <w:keepNext/>
              <w:spacing w:line="240" w:lineRule="auto"/>
              <w:rPr>
                <w:b/>
                <w:bCs/>
              </w:rPr>
            </w:pPr>
          </w:p>
        </w:tc>
        <w:tc>
          <w:tcPr>
            <w:tcW w:w="1276" w:type="dxa"/>
            <w:tcBorders>
              <w:top w:val="nil"/>
              <w:left w:val="single" w:sz="12" w:space="0" w:color="auto"/>
              <w:bottom w:val="single" w:sz="12" w:space="0" w:color="auto"/>
              <w:right w:val="single" w:sz="12" w:space="0" w:color="auto"/>
            </w:tcBorders>
            <w:shd w:val="clear" w:color="auto" w:fill="auto"/>
            <w:vAlign w:val="center"/>
            <w:hideMark/>
          </w:tcPr>
          <w:p w14:paraId="1FF90DBE" w14:textId="77777777" w:rsidR="004225AE" w:rsidRPr="001650DF" w:rsidRDefault="004225AE" w:rsidP="001B2C22">
            <w:pPr>
              <w:keepNext/>
              <w:spacing w:line="240" w:lineRule="auto"/>
              <w:jc w:val="center"/>
              <w:rPr>
                <w:b/>
                <w:bCs/>
              </w:rPr>
            </w:pPr>
            <w:r w:rsidRPr="001650DF">
              <w:rPr>
                <w:b/>
                <w:bCs/>
              </w:rPr>
              <w:t>[Micro] Entity</w:t>
            </w:r>
          </w:p>
        </w:tc>
        <w:tc>
          <w:tcPr>
            <w:tcW w:w="1276" w:type="dxa"/>
            <w:tcBorders>
              <w:top w:val="nil"/>
              <w:left w:val="single" w:sz="12" w:space="0" w:color="auto"/>
              <w:bottom w:val="single" w:sz="12" w:space="0" w:color="auto"/>
              <w:right w:val="single" w:sz="12" w:space="0" w:color="auto"/>
            </w:tcBorders>
            <w:shd w:val="clear" w:color="auto" w:fill="auto"/>
            <w:vAlign w:val="center"/>
            <w:hideMark/>
          </w:tcPr>
          <w:p w14:paraId="3090EFEA" w14:textId="77777777" w:rsidR="004225AE" w:rsidRPr="001650DF" w:rsidRDefault="004225AE" w:rsidP="001B2C22">
            <w:pPr>
              <w:keepNext/>
              <w:spacing w:line="240" w:lineRule="auto"/>
              <w:jc w:val="center"/>
              <w:rPr>
                <w:b/>
                <w:bCs/>
              </w:rPr>
            </w:pPr>
            <w:r w:rsidRPr="001650DF">
              <w:rPr>
                <w:b/>
                <w:bCs/>
              </w:rPr>
              <w:t>[Micro] Entity</w:t>
            </w:r>
          </w:p>
        </w:tc>
        <w:tc>
          <w:tcPr>
            <w:tcW w:w="1277" w:type="dxa"/>
            <w:tcBorders>
              <w:top w:val="nil"/>
              <w:left w:val="single" w:sz="12" w:space="0" w:color="auto"/>
              <w:bottom w:val="single" w:sz="12" w:space="0" w:color="auto"/>
              <w:right w:val="single" w:sz="12" w:space="0" w:color="auto"/>
            </w:tcBorders>
            <w:shd w:val="clear" w:color="auto" w:fill="auto"/>
            <w:vAlign w:val="center"/>
            <w:hideMark/>
          </w:tcPr>
          <w:p w14:paraId="4350BF32" w14:textId="77777777" w:rsidR="004225AE" w:rsidRPr="001650DF" w:rsidRDefault="004225AE" w:rsidP="001B2C22">
            <w:pPr>
              <w:keepNext/>
              <w:spacing w:line="240" w:lineRule="auto"/>
              <w:jc w:val="center"/>
              <w:rPr>
                <w:b/>
                <w:bCs/>
              </w:rPr>
            </w:pPr>
            <w:r w:rsidRPr="001650DF">
              <w:rPr>
                <w:b/>
                <w:bCs/>
              </w:rPr>
              <w:t>[Micro] Entity</w:t>
            </w:r>
          </w:p>
        </w:tc>
        <w:tc>
          <w:tcPr>
            <w:tcW w:w="1276" w:type="dxa"/>
            <w:tcBorders>
              <w:top w:val="nil"/>
              <w:left w:val="single" w:sz="12" w:space="0" w:color="auto"/>
              <w:bottom w:val="single" w:sz="12" w:space="0" w:color="auto"/>
              <w:right w:val="single" w:sz="12" w:space="0" w:color="auto"/>
            </w:tcBorders>
            <w:shd w:val="clear" w:color="auto" w:fill="auto"/>
            <w:vAlign w:val="center"/>
            <w:hideMark/>
          </w:tcPr>
          <w:p w14:paraId="0BC3BD2E" w14:textId="77777777" w:rsidR="004225AE" w:rsidRPr="001650DF" w:rsidRDefault="004225AE" w:rsidP="001B2C22">
            <w:pPr>
              <w:keepNext/>
              <w:spacing w:line="240" w:lineRule="auto"/>
              <w:jc w:val="center"/>
              <w:rPr>
                <w:b/>
                <w:bCs/>
              </w:rPr>
            </w:pPr>
            <w:r w:rsidRPr="001650DF">
              <w:rPr>
                <w:b/>
                <w:bCs/>
              </w:rPr>
              <w:t>[Micro] Entity</w:t>
            </w:r>
          </w:p>
        </w:tc>
        <w:tc>
          <w:tcPr>
            <w:tcW w:w="1277" w:type="dxa"/>
            <w:tcBorders>
              <w:top w:val="nil"/>
              <w:left w:val="single" w:sz="12" w:space="0" w:color="auto"/>
              <w:bottom w:val="single" w:sz="12" w:space="0" w:color="auto"/>
              <w:right w:val="single" w:sz="12" w:space="0" w:color="auto"/>
            </w:tcBorders>
          </w:tcPr>
          <w:p w14:paraId="6F3D4348" w14:textId="77777777" w:rsidR="004225AE" w:rsidRPr="001650DF" w:rsidRDefault="004225AE" w:rsidP="001B2C22">
            <w:pPr>
              <w:keepNext/>
              <w:spacing w:line="240" w:lineRule="auto"/>
              <w:jc w:val="center"/>
              <w:rPr>
                <w:b/>
                <w:bCs/>
              </w:rPr>
            </w:pPr>
          </w:p>
        </w:tc>
      </w:tr>
      <w:tr w:rsidR="004225AE" w:rsidRPr="001650DF" w14:paraId="7D0AD2F1" w14:textId="77777777" w:rsidTr="00D80941">
        <w:trPr>
          <w:trHeight w:val="564"/>
        </w:trPr>
        <w:tc>
          <w:tcPr>
            <w:tcW w:w="2820" w:type="dxa"/>
            <w:vMerge w:val="restart"/>
            <w:tcBorders>
              <w:top w:val="single" w:sz="12" w:space="0" w:color="auto"/>
              <w:left w:val="single" w:sz="12" w:space="0" w:color="auto"/>
              <w:right w:val="single" w:sz="12" w:space="0" w:color="auto"/>
            </w:tcBorders>
          </w:tcPr>
          <w:p w14:paraId="0890C0A7" w14:textId="5ADDA207" w:rsidR="004225AE" w:rsidRPr="001650DF" w:rsidRDefault="00DA388B" w:rsidP="001B2C22">
            <w:pPr>
              <w:keepNext/>
              <w:spacing w:line="240" w:lineRule="auto"/>
            </w:pPr>
            <w:r w:rsidRPr="001650DF">
              <w:t>Late Furnishing Fee for Providing a Sequence Listing in Response to an Invitation U</w:t>
            </w:r>
            <w:r w:rsidR="000409B1" w:rsidRPr="001650DF">
              <w:t>nder PCT Rule 13</w:t>
            </w:r>
            <w:r w:rsidR="000409B1" w:rsidRPr="001650DF">
              <w:rPr>
                <w:u w:val="single"/>
              </w:rPr>
              <w:t>ter</w:t>
            </w:r>
          </w:p>
        </w:tc>
        <w:tc>
          <w:tcPr>
            <w:tcW w:w="1276" w:type="dxa"/>
            <w:tcBorders>
              <w:top w:val="single" w:sz="12" w:space="0" w:color="auto"/>
              <w:left w:val="single" w:sz="12" w:space="0" w:color="auto"/>
              <w:right w:val="single" w:sz="12" w:space="0" w:color="auto"/>
            </w:tcBorders>
            <w:shd w:val="clear" w:color="auto" w:fill="auto"/>
          </w:tcPr>
          <w:p w14:paraId="45E657D8" w14:textId="77777777" w:rsidR="004225AE" w:rsidRDefault="004225AE" w:rsidP="001B2C22">
            <w:pPr>
              <w:keepNext/>
              <w:spacing w:line="240" w:lineRule="auto"/>
              <w:jc w:val="center"/>
            </w:pPr>
          </w:p>
          <w:p w14:paraId="343B86F5" w14:textId="30C4C539" w:rsidR="00E71761" w:rsidRPr="001650DF" w:rsidRDefault="00E71761" w:rsidP="001B2C22">
            <w:pPr>
              <w:keepNext/>
              <w:spacing w:line="240" w:lineRule="auto"/>
              <w:jc w:val="center"/>
            </w:pPr>
            <w:r w:rsidRPr="001650DF">
              <w:t>new</w:t>
            </w:r>
          </w:p>
        </w:tc>
        <w:tc>
          <w:tcPr>
            <w:tcW w:w="1276" w:type="dxa"/>
            <w:tcBorders>
              <w:top w:val="single" w:sz="12" w:space="0" w:color="auto"/>
              <w:left w:val="single" w:sz="12" w:space="0" w:color="auto"/>
              <w:right w:val="single" w:sz="12" w:space="0" w:color="auto"/>
            </w:tcBorders>
            <w:shd w:val="clear" w:color="auto" w:fill="auto"/>
          </w:tcPr>
          <w:p w14:paraId="25872FE6" w14:textId="77777777" w:rsidR="00E71761" w:rsidRDefault="00E71761" w:rsidP="001B2C22">
            <w:pPr>
              <w:keepNext/>
              <w:spacing w:line="240" w:lineRule="auto"/>
              <w:jc w:val="center"/>
            </w:pPr>
          </w:p>
          <w:p w14:paraId="6AB538FF" w14:textId="77777777" w:rsidR="004225AE" w:rsidRPr="001650DF" w:rsidRDefault="004225AE" w:rsidP="001B2C22">
            <w:pPr>
              <w:keepNext/>
              <w:spacing w:line="240" w:lineRule="auto"/>
              <w:jc w:val="center"/>
            </w:pPr>
            <w:r w:rsidRPr="001650DF">
              <w:t>$300</w:t>
            </w:r>
          </w:p>
          <w:p w14:paraId="4558803A" w14:textId="77777777" w:rsidR="004225AE" w:rsidRPr="001650DF" w:rsidRDefault="004225AE" w:rsidP="001B2C22">
            <w:pPr>
              <w:keepNext/>
              <w:spacing w:line="240" w:lineRule="auto"/>
              <w:jc w:val="center"/>
            </w:pPr>
            <w:r w:rsidRPr="001650DF">
              <w:t>($150)</w:t>
            </w:r>
          </w:p>
        </w:tc>
        <w:tc>
          <w:tcPr>
            <w:tcW w:w="1277" w:type="dxa"/>
            <w:tcBorders>
              <w:top w:val="single" w:sz="12" w:space="0" w:color="auto"/>
              <w:left w:val="single" w:sz="12" w:space="0" w:color="auto"/>
              <w:right w:val="single" w:sz="12" w:space="0" w:color="auto"/>
            </w:tcBorders>
            <w:shd w:val="clear" w:color="auto" w:fill="auto"/>
          </w:tcPr>
          <w:p w14:paraId="4E454D8A" w14:textId="77777777" w:rsidR="00E71761" w:rsidRDefault="00E71761" w:rsidP="001B2C22">
            <w:pPr>
              <w:keepNext/>
              <w:spacing w:line="240" w:lineRule="auto"/>
              <w:jc w:val="center"/>
            </w:pPr>
          </w:p>
          <w:p w14:paraId="6F3C18FE" w14:textId="77777777" w:rsidR="004225AE" w:rsidRPr="001650DF" w:rsidRDefault="004225AE" w:rsidP="001B2C22">
            <w:pPr>
              <w:keepNext/>
              <w:spacing w:line="240" w:lineRule="auto"/>
              <w:jc w:val="center"/>
            </w:pPr>
            <w:r w:rsidRPr="001650DF">
              <w:t>+$300</w:t>
            </w:r>
          </w:p>
          <w:p w14:paraId="6F97C600" w14:textId="77777777" w:rsidR="004225AE" w:rsidRPr="001650DF" w:rsidRDefault="004225AE" w:rsidP="001B2C22">
            <w:pPr>
              <w:keepNext/>
              <w:spacing w:line="240" w:lineRule="auto"/>
              <w:jc w:val="center"/>
            </w:pPr>
            <w:r w:rsidRPr="001650DF">
              <w:t>(+$150)</w:t>
            </w:r>
          </w:p>
        </w:tc>
        <w:tc>
          <w:tcPr>
            <w:tcW w:w="1276" w:type="dxa"/>
            <w:tcBorders>
              <w:top w:val="single" w:sz="12" w:space="0" w:color="auto"/>
              <w:left w:val="single" w:sz="12" w:space="0" w:color="auto"/>
              <w:right w:val="single" w:sz="12" w:space="0" w:color="auto"/>
            </w:tcBorders>
            <w:shd w:val="clear" w:color="auto" w:fill="auto"/>
          </w:tcPr>
          <w:p w14:paraId="3D4B71D3" w14:textId="77777777" w:rsidR="004225AE" w:rsidRDefault="004225AE" w:rsidP="001B2C22">
            <w:pPr>
              <w:keepNext/>
              <w:spacing w:line="240" w:lineRule="auto"/>
              <w:jc w:val="center"/>
            </w:pPr>
          </w:p>
          <w:p w14:paraId="2C93E669" w14:textId="125A76BC" w:rsidR="00E71761" w:rsidRPr="001650DF" w:rsidRDefault="00E71761" w:rsidP="001B2C22">
            <w:pPr>
              <w:keepNext/>
              <w:spacing w:line="240" w:lineRule="auto"/>
              <w:jc w:val="center"/>
            </w:pPr>
            <w:r w:rsidRPr="001650DF">
              <w:t>n/a</w:t>
            </w:r>
          </w:p>
        </w:tc>
        <w:tc>
          <w:tcPr>
            <w:tcW w:w="1277" w:type="dxa"/>
            <w:tcBorders>
              <w:top w:val="single" w:sz="12" w:space="0" w:color="auto"/>
              <w:left w:val="single" w:sz="12" w:space="0" w:color="auto"/>
              <w:right w:val="single" w:sz="12" w:space="0" w:color="auto"/>
            </w:tcBorders>
          </w:tcPr>
          <w:p w14:paraId="47FFB28E" w14:textId="77777777" w:rsidR="004225AE" w:rsidRDefault="004225AE" w:rsidP="001B2C22">
            <w:pPr>
              <w:keepNext/>
              <w:spacing w:line="240" w:lineRule="auto"/>
              <w:jc w:val="center"/>
            </w:pPr>
          </w:p>
          <w:p w14:paraId="40FB2016" w14:textId="3771D863" w:rsidR="00E71761" w:rsidRPr="001650DF" w:rsidRDefault="00E71761" w:rsidP="001B2C22">
            <w:pPr>
              <w:keepNext/>
              <w:spacing w:line="240" w:lineRule="auto"/>
              <w:jc w:val="center"/>
            </w:pPr>
            <w:r w:rsidRPr="001650DF">
              <w:t>n/a</w:t>
            </w:r>
          </w:p>
        </w:tc>
      </w:tr>
      <w:tr w:rsidR="004225AE" w:rsidRPr="001650DF" w14:paraId="60AC0E5B" w14:textId="77777777" w:rsidTr="00D80941">
        <w:trPr>
          <w:trHeight w:val="564"/>
        </w:trPr>
        <w:tc>
          <w:tcPr>
            <w:tcW w:w="2820" w:type="dxa"/>
            <w:vMerge/>
            <w:tcBorders>
              <w:left w:val="single" w:sz="12" w:space="0" w:color="auto"/>
              <w:bottom w:val="single" w:sz="12" w:space="0" w:color="auto"/>
              <w:right w:val="single" w:sz="12" w:space="0" w:color="auto"/>
            </w:tcBorders>
            <w:vAlign w:val="center"/>
          </w:tcPr>
          <w:p w14:paraId="234B576C" w14:textId="77777777" w:rsidR="004225AE" w:rsidRPr="001650DF" w:rsidRDefault="004225AE" w:rsidP="001B2C22">
            <w:pPr>
              <w:keepNext/>
              <w:spacing w:line="240" w:lineRule="auto"/>
            </w:pPr>
          </w:p>
        </w:tc>
        <w:tc>
          <w:tcPr>
            <w:tcW w:w="1276" w:type="dxa"/>
            <w:tcBorders>
              <w:left w:val="single" w:sz="12" w:space="0" w:color="auto"/>
              <w:bottom w:val="single" w:sz="12" w:space="0" w:color="auto"/>
              <w:right w:val="single" w:sz="12" w:space="0" w:color="auto"/>
            </w:tcBorders>
            <w:shd w:val="clear" w:color="auto" w:fill="auto"/>
          </w:tcPr>
          <w:p w14:paraId="1C65850E" w14:textId="77777777" w:rsidR="004225AE" w:rsidRPr="001650DF" w:rsidRDefault="004225AE" w:rsidP="001B2C22">
            <w:pPr>
              <w:keepNext/>
              <w:spacing w:line="240" w:lineRule="auto"/>
              <w:jc w:val="center"/>
            </w:pPr>
          </w:p>
        </w:tc>
        <w:tc>
          <w:tcPr>
            <w:tcW w:w="1276" w:type="dxa"/>
            <w:tcBorders>
              <w:left w:val="single" w:sz="12" w:space="0" w:color="auto"/>
              <w:bottom w:val="single" w:sz="12" w:space="0" w:color="auto"/>
              <w:right w:val="single" w:sz="12" w:space="0" w:color="auto"/>
            </w:tcBorders>
            <w:shd w:val="clear" w:color="auto" w:fill="auto"/>
          </w:tcPr>
          <w:p w14:paraId="1F12280F" w14:textId="6F763070" w:rsidR="004225AE" w:rsidRPr="001650DF" w:rsidRDefault="004225AE" w:rsidP="001B2C22">
            <w:pPr>
              <w:keepNext/>
              <w:spacing w:line="240" w:lineRule="auto"/>
              <w:jc w:val="center"/>
            </w:pPr>
            <w:r w:rsidRPr="001650DF">
              <w:t>[$75]</w:t>
            </w:r>
          </w:p>
        </w:tc>
        <w:tc>
          <w:tcPr>
            <w:tcW w:w="1277" w:type="dxa"/>
            <w:tcBorders>
              <w:left w:val="single" w:sz="12" w:space="0" w:color="auto"/>
              <w:bottom w:val="single" w:sz="12" w:space="0" w:color="auto"/>
              <w:right w:val="single" w:sz="12" w:space="0" w:color="auto"/>
            </w:tcBorders>
            <w:shd w:val="clear" w:color="auto" w:fill="auto"/>
          </w:tcPr>
          <w:p w14:paraId="1697941B" w14:textId="77777777" w:rsidR="004225AE" w:rsidRPr="001650DF" w:rsidRDefault="004225AE" w:rsidP="001B2C22">
            <w:pPr>
              <w:keepNext/>
              <w:spacing w:line="240" w:lineRule="auto"/>
              <w:jc w:val="center"/>
            </w:pPr>
            <w:r w:rsidRPr="001650DF">
              <w:t>[+$75]</w:t>
            </w:r>
          </w:p>
        </w:tc>
        <w:tc>
          <w:tcPr>
            <w:tcW w:w="1276" w:type="dxa"/>
            <w:tcBorders>
              <w:left w:val="single" w:sz="12" w:space="0" w:color="auto"/>
              <w:bottom w:val="single" w:sz="12" w:space="0" w:color="auto"/>
              <w:right w:val="single" w:sz="12" w:space="0" w:color="auto"/>
            </w:tcBorders>
            <w:shd w:val="clear" w:color="auto" w:fill="auto"/>
          </w:tcPr>
          <w:p w14:paraId="50197C51" w14:textId="77777777" w:rsidR="004225AE" w:rsidRPr="001650DF" w:rsidRDefault="004225AE" w:rsidP="001B2C22">
            <w:pPr>
              <w:keepNext/>
              <w:spacing w:line="240" w:lineRule="auto"/>
              <w:jc w:val="center"/>
            </w:pPr>
          </w:p>
        </w:tc>
        <w:tc>
          <w:tcPr>
            <w:tcW w:w="1277" w:type="dxa"/>
            <w:tcBorders>
              <w:left w:val="single" w:sz="12" w:space="0" w:color="auto"/>
              <w:bottom w:val="single" w:sz="12" w:space="0" w:color="auto"/>
              <w:right w:val="single" w:sz="12" w:space="0" w:color="auto"/>
            </w:tcBorders>
          </w:tcPr>
          <w:p w14:paraId="7CC30537" w14:textId="77777777" w:rsidR="004225AE" w:rsidRPr="001650DF" w:rsidRDefault="004225AE" w:rsidP="001B2C22">
            <w:pPr>
              <w:keepNext/>
              <w:spacing w:line="240" w:lineRule="auto"/>
              <w:jc w:val="center"/>
            </w:pPr>
          </w:p>
        </w:tc>
      </w:tr>
    </w:tbl>
    <w:p w14:paraId="25B27DC0" w14:textId="77777777" w:rsidR="00DA362C" w:rsidRPr="001650DF" w:rsidRDefault="00DA362C" w:rsidP="002D2E8A"/>
    <w:p w14:paraId="69A646ED" w14:textId="0E5DECE4" w:rsidR="00250D0B" w:rsidRPr="001650DF" w:rsidRDefault="0020646D" w:rsidP="001650DF">
      <w:pPr>
        <w:rPr>
          <w:color w:val="auto"/>
        </w:rPr>
      </w:pPr>
      <w:r w:rsidRPr="001650DF">
        <w:t xml:space="preserve">The Office </w:t>
      </w:r>
      <w:r w:rsidR="00A12191">
        <w:t xml:space="preserve">sets </w:t>
      </w:r>
      <w:r w:rsidRPr="001650DF">
        <w:t xml:space="preserve">a new fee to encourage timely filing of sequence listings in international applications as another way to facilitate the effective administration of the patent system.  </w:t>
      </w:r>
      <w:r w:rsidRPr="001650DF">
        <w:rPr>
          <w:color w:val="auto"/>
        </w:rPr>
        <w:t xml:space="preserve">When an applicant does not provide a sequence listing in searchable format with the international application or provides a defective sequence listing, the United States, acting as International Searching Authority (ISA/US) or as International Preliminary Examining Authority (IPEA/US), must issue an invitation to the applicant to provide the missing or corrected sequence listing.  This additional process creates a delay in the issuance of the International Search Report (ISR) or International Preliminary Report on Patentability (Chapter II).  The most recent data shows that the ISA/US issues ISRs within 16 months of the priority date for 75 percent of all international applications searched by the ISA/US. </w:t>
      </w:r>
      <w:r w:rsidR="009F108E" w:rsidRPr="001650DF">
        <w:rPr>
          <w:color w:val="auto"/>
        </w:rPr>
        <w:t xml:space="preserve"> </w:t>
      </w:r>
      <w:r w:rsidRPr="001650DF">
        <w:rPr>
          <w:color w:val="auto"/>
        </w:rPr>
        <w:t xml:space="preserve">However, when the ISA/US issues an invitation to provide a sequence listing, the ISA/US issues ISRs within 16 months in only 28 percent of those international applications. </w:t>
      </w:r>
      <w:r w:rsidR="009F108E" w:rsidRPr="001650DF">
        <w:rPr>
          <w:color w:val="auto"/>
        </w:rPr>
        <w:t xml:space="preserve"> </w:t>
      </w:r>
      <w:r w:rsidRPr="001650DF">
        <w:rPr>
          <w:color w:val="auto"/>
        </w:rPr>
        <w:t xml:space="preserve">The time limit for issuance of the ISR under PCT Rule 42 in most circumstances is 16 months from the priority date.  This new fee will help compensate the Office for the extra work associated with issuing the invitation and handling the response, while better positioning the Office to meet applicable treaty timeframes.  The fee is similar in size and scope to fees charged by other international </w:t>
      </w:r>
      <w:r w:rsidR="00223D1D" w:rsidRPr="001650DF">
        <w:rPr>
          <w:color w:val="auto"/>
        </w:rPr>
        <w:t>intellectual property offices</w:t>
      </w:r>
      <w:r w:rsidRPr="001650DF">
        <w:rPr>
          <w:color w:val="auto"/>
        </w:rPr>
        <w:t>.</w:t>
      </w:r>
    </w:p>
    <w:p w14:paraId="4E1B5784" w14:textId="77777777" w:rsidR="0020646D" w:rsidRPr="001650DF" w:rsidRDefault="0020646D" w:rsidP="001650DF">
      <w:pPr>
        <w:rPr>
          <w:highlight w:val="yellow"/>
        </w:rPr>
      </w:pPr>
    </w:p>
    <w:p w14:paraId="2AFBCF89" w14:textId="1B32878C" w:rsidR="00250D0B" w:rsidRPr="001650DF" w:rsidRDefault="000E5CBB" w:rsidP="006F5902">
      <w:pPr>
        <w:ind w:left="1080" w:hanging="360"/>
        <w:rPr>
          <w:u w:val="single"/>
        </w:rPr>
      </w:pPr>
      <w:r w:rsidRPr="001650DF">
        <w:t>j)</w:t>
      </w:r>
      <w:r w:rsidRPr="001650DF">
        <w:tab/>
      </w:r>
      <w:r w:rsidR="00250D0B" w:rsidRPr="001650DF">
        <w:rPr>
          <w:u w:val="single"/>
        </w:rPr>
        <w:t>Maintenance Fee Payments – Reissue Patent Rule</w:t>
      </w:r>
    </w:p>
    <w:p w14:paraId="767C930F" w14:textId="5EF321A0" w:rsidR="00250D0B" w:rsidRPr="001650DF" w:rsidRDefault="007F1ED4" w:rsidP="002D2E8A">
      <w:r w:rsidRPr="001650DF">
        <w:t xml:space="preserve">For </w:t>
      </w:r>
      <w:r w:rsidR="00814434" w:rsidRPr="001650DF">
        <w:t>each</w:t>
      </w:r>
      <w:r w:rsidRPr="001650DF">
        <w:t xml:space="preserve"> issued patent, the</w:t>
      </w:r>
      <w:r w:rsidR="00814434" w:rsidRPr="001650DF">
        <w:t xml:space="preserve"> Office may grant one or more </w:t>
      </w:r>
      <w:r w:rsidRPr="001650DF">
        <w:t>reissue patents.  However, current</w:t>
      </w:r>
      <w:r w:rsidR="00EA0E89" w:rsidRPr="001650DF">
        <w:t xml:space="preserve"> practice dictates that </w:t>
      </w:r>
      <w:r w:rsidRPr="001650DF">
        <w:t xml:space="preserve">only one maintenance </w:t>
      </w:r>
      <w:r w:rsidR="000933CF" w:rsidRPr="001650DF">
        <w:t xml:space="preserve">fee </w:t>
      </w:r>
      <w:r w:rsidRPr="001650DF">
        <w:t xml:space="preserve">is required for all of the possible reissue patents granted from a single patent.  This </w:t>
      </w:r>
      <w:r w:rsidR="00EA0E89" w:rsidRPr="001650DF">
        <w:t>change of practice</w:t>
      </w:r>
      <w:r w:rsidRPr="001650DF">
        <w:t xml:space="preserve"> would require payment of maintenance fees for each reissue patent, instead of a single maintenance fee payment for the group of reissue patents.  The large majority of reissue patents are granted after the first stage maintenance fee payment has already been paid on the initial patent.  </w:t>
      </w:r>
      <w:r w:rsidRPr="00E80089">
        <w:t>Over the last six years, approximately 150 reissue patents</w:t>
      </w:r>
      <w:r w:rsidRPr="001650DF">
        <w:t xml:space="preserve"> per year </w:t>
      </w:r>
      <w:r w:rsidR="00EA0E89" w:rsidRPr="001650DF">
        <w:t>would have been subject to additional fees due to this</w:t>
      </w:r>
      <w:r w:rsidRPr="001650DF">
        <w:t xml:space="preserve"> rule change.  This is </w:t>
      </w:r>
      <w:r w:rsidR="00EA0E89" w:rsidRPr="001650DF">
        <w:t xml:space="preserve">a </w:t>
      </w:r>
      <w:r w:rsidRPr="001650DF">
        <w:t xml:space="preserve">significantly higher level than </w:t>
      </w:r>
      <w:r w:rsidR="00EA0E89" w:rsidRPr="001650DF">
        <w:t xml:space="preserve">the Office </w:t>
      </w:r>
      <w:r w:rsidRPr="001650DF">
        <w:t>experienced prior</w:t>
      </w:r>
      <w:r w:rsidR="00EA0E89" w:rsidRPr="001650DF">
        <w:t xml:space="preserve"> to </w:t>
      </w:r>
      <w:r w:rsidRPr="001650DF">
        <w:t>FY 2010.  For example, between FY 2003 and FY</w:t>
      </w:r>
      <w:r w:rsidR="00DE7AB1">
        <w:t> </w:t>
      </w:r>
      <w:r w:rsidRPr="001650DF">
        <w:t xml:space="preserve">2009, the average was 27 per year.  </w:t>
      </w:r>
      <w:r w:rsidR="00EA0E89" w:rsidRPr="001650DF">
        <w:t xml:space="preserve">The Office expects this change in practice to </w:t>
      </w:r>
      <w:r w:rsidRPr="001650DF">
        <w:t>encourage</w:t>
      </w:r>
      <w:r w:rsidR="00250D0B" w:rsidRPr="001650DF">
        <w:t xml:space="preserve"> patent ow</w:t>
      </w:r>
      <w:r w:rsidRPr="001650DF">
        <w:t xml:space="preserve">ners to prioritize which </w:t>
      </w:r>
      <w:r w:rsidR="00250D0B" w:rsidRPr="001650DF">
        <w:t xml:space="preserve">reissue </w:t>
      </w:r>
      <w:r w:rsidR="00A73CBA" w:rsidRPr="001650DF">
        <w:t>patents</w:t>
      </w:r>
      <w:r w:rsidR="00250D0B" w:rsidRPr="001650DF">
        <w:t xml:space="preserve"> they </w:t>
      </w:r>
      <w:r w:rsidR="00123542" w:rsidRPr="001650DF">
        <w:t>want</w:t>
      </w:r>
      <w:r w:rsidR="00250D0B" w:rsidRPr="001650DF">
        <w:t xml:space="preserve"> to </w:t>
      </w:r>
      <w:r w:rsidR="00EA0E89" w:rsidRPr="001650DF">
        <w:t xml:space="preserve">maintain. </w:t>
      </w:r>
      <w:r w:rsidR="009F108E" w:rsidRPr="001650DF">
        <w:t xml:space="preserve"> </w:t>
      </w:r>
      <w:r w:rsidR="00123542" w:rsidRPr="001650DF">
        <w:t xml:space="preserve">If an owner wishes to maintain all reissue patents in force, he or she may do so by paying the appropriate maintenance fees. </w:t>
      </w:r>
      <w:r w:rsidR="00540426" w:rsidRPr="001650DF">
        <w:t xml:space="preserve"> </w:t>
      </w:r>
      <w:r w:rsidR="0020646D" w:rsidRPr="001650DF">
        <w:t>For reissue patents that are not maintained, s</w:t>
      </w:r>
      <w:r w:rsidR="00A73CBA" w:rsidRPr="001650DF">
        <w:t>ubjec</w:t>
      </w:r>
      <w:r w:rsidR="0020646D" w:rsidRPr="001650DF">
        <w:t>t matter previously covered by the</w:t>
      </w:r>
      <w:r w:rsidR="00A73CBA" w:rsidRPr="001650DF">
        <w:t xml:space="preserve"> patent would become available in the public domain to improve upon and </w:t>
      </w:r>
      <w:r w:rsidR="00EA0E89" w:rsidRPr="001650DF">
        <w:t xml:space="preserve">further foster </w:t>
      </w:r>
      <w:r w:rsidR="00A73CBA" w:rsidRPr="001650DF">
        <w:t>innovation.</w:t>
      </w:r>
    </w:p>
    <w:p w14:paraId="5BEB72DD" w14:textId="1D896725" w:rsidR="009B38DD" w:rsidRPr="001650DF" w:rsidRDefault="009B38DD" w:rsidP="001B2C22">
      <w:pPr>
        <w:autoSpaceDE/>
        <w:autoSpaceDN/>
        <w:adjustRightInd/>
      </w:pPr>
    </w:p>
    <w:p w14:paraId="79A281E5" w14:textId="47584240" w:rsidR="00DA362C" w:rsidRPr="001650DF" w:rsidRDefault="000E5CBB" w:rsidP="006F5902">
      <w:pPr>
        <w:ind w:left="720" w:hanging="360"/>
        <w:rPr>
          <w:b/>
        </w:rPr>
      </w:pPr>
      <w:r w:rsidRPr="001650DF">
        <w:t>(2)</w:t>
      </w:r>
      <w:r w:rsidRPr="001650DF">
        <w:tab/>
      </w:r>
      <w:r w:rsidR="00FD5BC6" w:rsidRPr="001650DF">
        <w:t xml:space="preserve">Office of Enrollment and Discipline </w:t>
      </w:r>
      <w:r w:rsidR="00DA362C" w:rsidRPr="001650DF">
        <w:t xml:space="preserve">Fees and Patent </w:t>
      </w:r>
      <w:r w:rsidR="005C3560">
        <w:t xml:space="preserve">Practitioner </w:t>
      </w:r>
      <w:r w:rsidR="00DA362C" w:rsidRPr="001650DF">
        <w:t>Enrollment Fees</w:t>
      </w:r>
    </w:p>
    <w:p w14:paraId="6A5E2B65" w14:textId="417C1020" w:rsidR="00DA362C" w:rsidRPr="001650DF" w:rsidRDefault="00DA362C" w:rsidP="002D2E8A">
      <w:r w:rsidRPr="001650DF">
        <w:t xml:space="preserve">The following </w:t>
      </w:r>
      <w:r w:rsidR="00B15DB8" w:rsidRPr="001650DF">
        <w:t>fee adjustments are comprised of</w:t>
      </w:r>
      <w:r w:rsidRPr="001650DF">
        <w:t xml:space="preserve"> Office of Enrollment </w:t>
      </w:r>
      <w:r w:rsidR="00EA0E89" w:rsidRPr="001650DF">
        <w:t xml:space="preserve">and Discipline </w:t>
      </w:r>
      <w:r w:rsidRPr="001650DF">
        <w:t xml:space="preserve">(OED) </w:t>
      </w:r>
      <w:r w:rsidR="00B15DB8" w:rsidRPr="001650DF">
        <w:t>f</w:t>
      </w:r>
      <w:r w:rsidRPr="001650DF">
        <w:t xml:space="preserve">ees and other </w:t>
      </w:r>
      <w:r w:rsidR="00B15DB8" w:rsidRPr="001650DF">
        <w:t>p</w:t>
      </w:r>
      <w:r w:rsidRPr="001650DF">
        <w:t>atent</w:t>
      </w:r>
      <w:r w:rsidR="004B317D">
        <w:t xml:space="preserve"> practitioner</w:t>
      </w:r>
      <w:r w:rsidRPr="001650DF">
        <w:t xml:space="preserve"> </w:t>
      </w:r>
      <w:r w:rsidR="00B15DB8" w:rsidRPr="001650DF">
        <w:t>e</w:t>
      </w:r>
      <w:r w:rsidRPr="001650DF">
        <w:t xml:space="preserve">nrollment </w:t>
      </w:r>
      <w:r w:rsidR="00B15DB8" w:rsidRPr="001650DF">
        <w:t>f</w:t>
      </w:r>
      <w:r w:rsidRPr="001650DF">
        <w:t xml:space="preserve">ees. </w:t>
      </w:r>
      <w:r w:rsidR="009F108E" w:rsidRPr="001650DF">
        <w:t xml:space="preserve"> </w:t>
      </w:r>
      <w:r w:rsidRPr="001650DF">
        <w:t>In addition to the</w:t>
      </w:r>
      <w:r w:rsidR="00B15DB8" w:rsidRPr="001650DF">
        <w:t xml:space="preserve"> </w:t>
      </w:r>
      <w:r w:rsidRPr="001650DF">
        <w:t>fee</w:t>
      </w:r>
      <w:r w:rsidR="00B15DB8" w:rsidRPr="001650DF">
        <w:t xml:space="preserve"> rate</w:t>
      </w:r>
      <w:r w:rsidRPr="001650DF">
        <w:t xml:space="preserve"> changes, there are </w:t>
      </w:r>
      <w:r w:rsidR="00101324">
        <w:t>four</w:t>
      </w:r>
      <w:r w:rsidR="00101324" w:rsidRPr="001650DF">
        <w:t xml:space="preserve"> </w:t>
      </w:r>
      <w:r w:rsidRPr="001650DF">
        <w:t>new fees</w:t>
      </w:r>
      <w:r w:rsidR="00B15DB8" w:rsidRPr="001650DF">
        <w:t xml:space="preserve"> </w:t>
      </w:r>
      <w:r w:rsidR="00312B34">
        <w:t>introduced</w:t>
      </w:r>
      <w:r w:rsidRPr="001650DF">
        <w:t xml:space="preserve"> in this section</w:t>
      </w:r>
      <w:r w:rsidR="007D0625" w:rsidRPr="001650DF">
        <w:t>.  The purpose of amending the</w:t>
      </w:r>
      <w:r w:rsidRPr="001650DF">
        <w:t xml:space="preserve"> fees</w:t>
      </w:r>
      <w:r w:rsidR="007D0625" w:rsidRPr="001650DF">
        <w:t xml:space="preserve"> in this section</w:t>
      </w:r>
      <w:r w:rsidRPr="001650DF">
        <w:t xml:space="preserve"> is to better align </w:t>
      </w:r>
      <w:r w:rsidR="007D0625" w:rsidRPr="001650DF">
        <w:t xml:space="preserve">fees with actual </w:t>
      </w:r>
      <w:r w:rsidRPr="001650DF">
        <w:t>costs</w:t>
      </w:r>
      <w:r w:rsidR="007D0625" w:rsidRPr="001650DF">
        <w:t>.</w:t>
      </w:r>
      <w:r w:rsidRPr="001650DF">
        <w:t xml:space="preserve"> </w:t>
      </w:r>
      <w:r w:rsidR="007D0625" w:rsidRPr="001650DF">
        <w:t xml:space="preserve"> During the previous patent fee setting effort, historical cost information for these activities was not available.  Since </w:t>
      </w:r>
      <w:r w:rsidR="00EA0E89" w:rsidRPr="001650DF">
        <w:t>then</w:t>
      </w:r>
      <w:r w:rsidR="007D0625" w:rsidRPr="001650DF">
        <w:t xml:space="preserve">, </w:t>
      </w:r>
      <w:r w:rsidR="00EA0E89" w:rsidRPr="001650DF">
        <w:t xml:space="preserve">the Office has developed </w:t>
      </w:r>
      <w:r w:rsidR="007D0625" w:rsidRPr="001650DF">
        <w:t xml:space="preserve">cost information </w:t>
      </w:r>
      <w:r w:rsidR="00EA0E89" w:rsidRPr="001650DF">
        <w:t>to mor</w:t>
      </w:r>
      <w:r w:rsidR="007D0625" w:rsidRPr="001650DF">
        <w:t xml:space="preserve">e appropriately </w:t>
      </w:r>
      <w:r w:rsidR="00312B34">
        <w:t>make these</w:t>
      </w:r>
      <w:r w:rsidR="007D0625" w:rsidRPr="001650DF">
        <w:t xml:space="preserve"> fee adjustments.  </w:t>
      </w:r>
      <w:r w:rsidR="00E96753" w:rsidRPr="001650DF">
        <w:t>No enrollment or disciplinary fees have been increased since 2008</w:t>
      </w:r>
      <w:r w:rsidR="00EA0E89" w:rsidRPr="001650DF">
        <w:t>,</w:t>
      </w:r>
      <w:r w:rsidR="00E96753" w:rsidRPr="001650DF">
        <w:t xml:space="preserve"> and only two </w:t>
      </w:r>
      <w:r w:rsidR="00EA0E89" w:rsidRPr="001650DF">
        <w:t xml:space="preserve">fees </w:t>
      </w:r>
      <w:r w:rsidR="00E96753" w:rsidRPr="001650DF">
        <w:t xml:space="preserve">were adjusted that year.  All other enrollment and </w:t>
      </w:r>
      <w:r w:rsidR="005C3560">
        <w:t>discipline</w:t>
      </w:r>
      <w:r w:rsidR="00E96753" w:rsidRPr="001650DF">
        <w:t xml:space="preserve"> fees were last changed much earlier, specifically, between 1991 and 2004.  In fact, one OED fee has been unchanged since 1982.  As time passes, the difference between the fee charged by the Office and the cost to the Office to perform the service increases</w:t>
      </w:r>
      <w:r w:rsidR="00EA0E89" w:rsidRPr="001650DF">
        <w:t>, resulting in greater subsidies by other patent fees</w:t>
      </w:r>
      <w:r w:rsidR="00E96753" w:rsidRPr="001650DF">
        <w:t xml:space="preserve">.  The increases to these fees will help to close the gap between the fee charged and the cost to perform the service.  </w:t>
      </w:r>
      <w:r w:rsidRPr="001650DF">
        <w:t>A discussion of the rationale for each fee</w:t>
      </w:r>
      <w:r w:rsidR="00A209F6" w:rsidRPr="001650DF">
        <w:t xml:space="preserve"> change</w:t>
      </w:r>
      <w:r w:rsidRPr="001650DF">
        <w:t xml:space="preserve"> follows. </w:t>
      </w:r>
    </w:p>
    <w:p w14:paraId="184A52BE" w14:textId="3A910C6C" w:rsidR="003C70AD" w:rsidRPr="001650DF" w:rsidRDefault="003C70AD" w:rsidP="001B2C22">
      <w:pPr>
        <w:autoSpaceDE/>
        <w:autoSpaceDN/>
        <w:adjustRightInd/>
        <w:rPr>
          <w:b/>
          <w:u w:val="single"/>
        </w:rPr>
      </w:pPr>
    </w:p>
    <w:p w14:paraId="39B3AF9D" w14:textId="226DD80C" w:rsidR="00DA362C" w:rsidRDefault="00DA362C" w:rsidP="001B2C22">
      <w:pPr>
        <w:pStyle w:val="TableTitles"/>
      </w:pPr>
      <w:r w:rsidRPr="001650DF">
        <w:t xml:space="preserve">Table </w:t>
      </w:r>
      <w:r w:rsidR="00AD1CE2" w:rsidRPr="001650DF">
        <w:t>13</w:t>
      </w:r>
      <w:r w:rsidRPr="001650DF">
        <w:t xml:space="preserve">: </w:t>
      </w:r>
      <w:r w:rsidR="00546764">
        <w:t xml:space="preserve"> </w:t>
      </w:r>
      <w:r w:rsidRPr="001650DF">
        <w:t xml:space="preserve">OED and Patent </w:t>
      </w:r>
      <w:r w:rsidR="005C3560">
        <w:t xml:space="preserve">Practitioner </w:t>
      </w:r>
      <w:r w:rsidRPr="001650DF">
        <w:t>Enrollment</w:t>
      </w:r>
      <w:r w:rsidR="00E41108">
        <w:t xml:space="preserve"> </w:t>
      </w:r>
      <w:r w:rsidR="00B766B0">
        <w:t>–</w:t>
      </w:r>
      <w:r w:rsidR="00E41108">
        <w:t xml:space="preserve"> </w:t>
      </w:r>
      <w:r w:rsidRPr="001650DF">
        <w:t>Fee Change</w:t>
      </w:r>
      <w:r w:rsidR="00DF4FEC" w:rsidRPr="001650DF">
        <w:t>s and Unit Costs</w:t>
      </w:r>
    </w:p>
    <w:p w14:paraId="2ADAD616" w14:textId="77777777" w:rsidR="001650DF" w:rsidRPr="001650DF" w:rsidRDefault="001650DF" w:rsidP="001B2C22">
      <w:pPr>
        <w:pStyle w:val="TableTitles"/>
      </w:pPr>
    </w:p>
    <w:tbl>
      <w:tblPr>
        <w:tblW w:w="9202" w:type="dxa"/>
        <w:tblInd w:w="93" w:type="dxa"/>
        <w:tblLook w:val="04A0" w:firstRow="1" w:lastRow="0" w:firstColumn="1" w:lastColumn="0" w:noHBand="0" w:noVBand="1"/>
      </w:tblPr>
      <w:tblGrid>
        <w:gridCol w:w="2818"/>
        <w:gridCol w:w="14"/>
        <w:gridCol w:w="1262"/>
        <w:gridCol w:w="11"/>
        <w:gridCol w:w="1264"/>
        <w:gridCol w:w="9"/>
        <w:gridCol w:w="1272"/>
        <w:gridCol w:w="1275"/>
        <w:gridCol w:w="1277"/>
      </w:tblGrid>
      <w:tr w:rsidR="004A43DE" w:rsidRPr="001650DF" w14:paraId="690E3001" w14:textId="77777777" w:rsidTr="00EC015A">
        <w:trPr>
          <w:trHeight w:val="552"/>
        </w:trPr>
        <w:tc>
          <w:tcPr>
            <w:tcW w:w="2818" w:type="dxa"/>
            <w:vMerge w:val="restart"/>
            <w:tcBorders>
              <w:top w:val="single" w:sz="8" w:space="0" w:color="auto"/>
              <w:left w:val="single" w:sz="8" w:space="0" w:color="auto"/>
              <w:bottom w:val="single" w:sz="8" w:space="0" w:color="000000"/>
              <w:right w:val="single" w:sz="12" w:space="0" w:color="auto"/>
            </w:tcBorders>
            <w:shd w:val="clear" w:color="auto" w:fill="auto"/>
            <w:vAlign w:val="center"/>
            <w:hideMark/>
          </w:tcPr>
          <w:p w14:paraId="10A64A0C" w14:textId="77777777" w:rsidR="004A43DE" w:rsidRPr="001650DF" w:rsidRDefault="004A43DE" w:rsidP="00CA2848">
            <w:pPr>
              <w:keepNext/>
              <w:spacing w:line="240" w:lineRule="auto"/>
              <w:jc w:val="center"/>
              <w:rPr>
                <w:b/>
                <w:bCs/>
              </w:rPr>
            </w:pPr>
            <w:r w:rsidRPr="001650DF">
              <w:rPr>
                <w:b/>
                <w:bCs/>
              </w:rPr>
              <w:t>Fee Description</w:t>
            </w:r>
          </w:p>
        </w:tc>
        <w:tc>
          <w:tcPr>
            <w:tcW w:w="1276" w:type="dxa"/>
            <w:gridSpan w:val="2"/>
            <w:tcBorders>
              <w:top w:val="single" w:sz="8" w:space="0" w:color="auto"/>
              <w:left w:val="single" w:sz="12" w:space="0" w:color="auto"/>
              <w:bottom w:val="nil"/>
              <w:right w:val="single" w:sz="12" w:space="0" w:color="auto"/>
            </w:tcBorders>
            <w:shd w:val="clear" w:color="auto" w:fill="auto"/>
            <w:vAlign w:val="center"/>
            <w:hideMark/>
          </w:tcPr>
          <w:p w14:paraId="56736522" w14:textId="77777777" w:rsidR="004A43DE" w:rsidRPr="001650DF" w:rsidRDefault="004A43DE" w:rsidP="00CA2848">
            <w:pPr>
              <w:keepNext/>
              <w:spacing w:line="240" w:lineRule="auto"/>
              <w:jc w:val="center"/>
              <w:rPr>
                <w:b/>
                <w:bCs/>
              </w:rPr>
            </w:pPr>
            <w:r w:rsidRPr="001650DF">
              <w:rPr>
                <w:b/>
                <w:bCs/>
              </w:rPr>
              <w:t>Current Fees</w:t>
            </w:r>
          </w:p>
        </w:tc>
        <w:tc>
          <w:tcPr>
            <w:tcW w:w="1275" w:type="dxa"/>
            <w:gridSpan w:val="2"/>
            <w:tcBorders>
              <w:top w:val="single" w:sz="8" w:space="0" w:color="auto"/>
              <w:left w:val="single" w:sz="12" w:space="0" w:color="auto"/>
              <w:bottom w:val="nil"/>
              <w:right w:val="single" w:sz="12" w:space="0" w:color="auto"/>
            </w:tcBorders>
            <w:shd w:val="clear" w:color="auto" w:fill="auto"/>
            <w:vAlign w:val="center"/>
            <w:hideMark/>
          </w:tcPr>
          <w:p w14:paraId="23FB9ABA" w14:textId="77777777" w:rsidR="004A43DE" w:rsidRPr="001650DF" w:rsidRDefault="004A43DE" w:rsidP="00CA2848">
            <w:pPr>
              <w:keepNext/>
              <w:spacing w:line="240" w:lineRule="auto"/>
              <w:jc w:val="center"/>
              <w:rPr>
                <w:b/>
                <w:bCs/>
              </w:rPr>
            </w:pPr>
            <w:r>
              <w:rPr>
                <w:b/>
                <w:bCs/>
              </w:rPr>
              <w:t>Final Rule</w:t>
            </w:r>
            <w:r w:rsidRPr="001650DF">
              <w:rPr>
                <w:b/>
                <w:bCs/>
              </w:rPr>
              <w:t xml:space="preserve"> Fees</w:t>
            </w:r>
          </w:p>
        </w:tc>
        <w:tc>
          <w:tcPr>
            <w:tcW w:w="1281" w:type="dxa"/>
            <w:gridSpan w:val="2"/>
            <w:tcBorders>
              <w:top w:val="single" w:sz="8" w:space="0" w:color="auto"/>
              <w:left w:val="single" w:sz="12" w:space="0" w:color="auto"/>
              <w:bottom w:val="nil"/>
              <w:right w:val="single" w:sz="12" w:space="0" w:color="auto"/>
            </w:tcBorders>
            <w:shd w:val="clear" w:color="auto" w:fill="auto"/>
            <w:vAlign w:val="center"/>
            <w:hideMark/>
          </w:tcPr>
          <w:p w14:paraId="066B8F17" w14:textId="77777777" w:rsidR="004A43DE" w:rsidRPr="001650DF" w:rsidRDefault="004A43DE" w:rsidP="00CA2848">
            <w:pPr>
              <w:keepNext/>
              <w:spacing w:line="240" w:lineRule="auto"/>
              <w:jc w:val="center"/>
              <w:rPr>
                <w:b/>
                <w:bCs/>
              </w:rPr>
            </w:pPr>
            <w:r w:rsidRPr="001650DF">
              <w:rPr>
                <w:b/>
                <w:bCs/>
              </w:rPr>
              <w:t>Dollar Change</w:t>
            </w:r>
          </w:p>
        </w:tc>
        <w:tc>
          <w:tcPr>
            <w:tcW w:w="1275" w:type="dxa"/>
            <w:tcBorders>
              <w:top w:val="single" w:sz="8" w:space="0" w:color="auto"/>
              <w:left w:val="single" w:sz="12" w:space="0" w:color="auto"/>
              <w:bottom w:val="nil"/>
              <w:right w:val="single" w:sz="12" w:space="0" w:color="auto"/>
            </w:tcBorders>
            <w:shd w:val="clear" w:color="auto" w:fill="auto"/>
            <w:vAlign w:val="center"/>
            <w:hideMark/>
          </w:tcPr>
          <w:p w14:paraId="675D1DB3" w14:textId="77777777" w:rsidR="004A43DE" w:rsidRPr="001650DF" w:rsidRDefault="004A43DE" w:rsidP="00CA2848">
            <w:pPr>
              <w:keepNext/>
              <w:spacing w:line="240" w:lineRule="auto"/>
              <w:jc w:val="center"/>
              <w:rPr>
                <w:b/>
                <w:bCs/>
              </w:rPr>
            </w:pPr>
            <w:r w:rsidRPr="001650DF">
              <w:rPr>
                <w:b/>
                <w:bCs/>
              </w:rPr>
              <w:t>Percent Change</w:t>
            </w:r>
          </w:p>
        </w:tc>
        <w:tc>
          <w:tcPr>
            <w:tcW w:w="1277" w:type="dxa"/>
            <w:tcBorders>
              <w:top w:val="single" w:sz="8" w:space="0" w:color="auto"/>
              <w:left w:val="single" w:sz="12" w:space="0" w:color="auto"/>
              <w:bottom w:val="nil"/>
              <w:right w:val="single" w:sz="12" w:space="0" w:color="auto"/>
            </w:tcBorders>
          </w:tcPr>
          <w:p w14:paraId="7A494CA4" w14:textId="77777777" w:rsidR="004A43DE" w:rsidRPr="001650DF" w:rsidRDefault="004A43DE" w:rsidP="00CA2848">
            <w:pPr>
              <w:keepNext/>
              <w:spacing w:line="240" w:lineRule="auto"/>
              <w:jc w:val="center"/>
              <w:rPr>
                <w:b/>
                <w:bCs/>
              </w:rPr>
            </w:pPr>
            <w:r w:rsidRPr="001650DF">
              <w:rPr>
                <w:b/>
                <w:bCs/>
              </w:rPr>
              <w:t>FY 2015 Unit Cost</w:t>
            </w:r>
          </w:p>
        </w:tc>
      </w:tr>
      <w:tr w:rsidR="004A43DE" w:rsidRPr="001650DF" w14:paraId="1C3157E5" w14:textId="77777777" w:rsidTr="00EC015A">
        <w:trPr>
          <w:trHeight w:val="288"/>
        </w:trPr>
        <w:tc>
          <w:tcPr>
            <w:tcW w:w="2818" w:type="dxa"/>
            <w:vMerge/>
            <w:tcBorders>
              <w:top w:val="single" w:sz="8" w:space="0" w:color="auto"/>
              <w:left w:val="single" w:sz="8" w:space="0" w:color="auto"/>
              <w:bottom w:val="single" w:sz="8" w:space="0" w:color="000000"/>
              <w:right w:val="single" w:sz="12" w:space="0" w:color="auto"/>
            </w:tcBorders>
            <w:vAlign w:val="center"/>
            <w:hideMark/>
          </w:tcPr>
          <w:p w14:paraId="60547D17" w14:textId="77777777" w:rsidR="004A43DE" w:rsidRPr="001650DF" w:rsidRDefault="004A43DE" w:rsidP="00CA2848">
            <w:pPr>
              <w:keepNext/>
              <w:spacing w:line="240" w:lineRule="auto"/>
              <w:rPr>
                <w:b/>
                <w:bCs/>
              </w:rPr>
            </w:pPr>
          </w:p>
        </w:tc>
        <w:tc>
          <w:tcPr>
            <w:tcW w:w="1276" w:type="dxa"/>
            <w:gridSpan w:val="2"/>
            <w:tcBorders>
              <w:top w:val="nil"/>
              <w:left w:val="single" w:sz="12" w:space="0" w:color="auto"/>
              <w:bottom w:val="nil"/>
              <w:right w:val="single" w:sz="12" w:space="0" w:color="auto"/>
            </w:tcBorders>
            <w:shd w:val="clear" w:color="auto" w:fill="auto"/>
            <w:vAlign w:val="center"/>
            <w:hideMark/>
          </w:tcPr>
          <w:p w14:paraId="244FB652" w14:textId="77777777" w:rsidR="004A43DE" w:rsidRPr="001650DF" w:rsidRDefault="004A43DE" w:rsidP="00CA2848">
            <w:pPr>
              <w:keepNext/>
              <w:spacing w:line="240" w:lineRule="auto"/>
              <w:jc w:val="center"/>
              <w:rPr>
                <w:b/>
                <w:bCs/>
              </w:rPr>
            </w:pPr>
            <w:r w:rsidRPr="001650DF">
              <w:rPr>
                <w:b/>
                <w:bCs/>
              </w:rPr>
              <w:t> </w:t>
            </w:r>
          </w:p>
        </w:tc>
        <w:tc>
          <w:tcPr>
            <w:tcW w:w="1275" w:type="dxa"/>
            <w:gridSpan w:val="2"/>
            <w:tcBorders>
              <w:top w:val="nil"/>
              <w:left w:val="single" w:sz="12" w:space="0" w:color="auto"/>
              <w:bottom w:val="nil"/>
              <w:right w:val="single" w:sz="12" w:space="0" w:color="auto"/>
            </w:tcBorders>
            <w:shd w:val="clear" w:color="auto" w:fill="auto"/>
            <w:vAlign w:val="center"/>
            <w:hideMark/>
          </w:tcPr>
          <w:p w14:paraId="21122EE6" w14:textId="77777777" w:rsidR="004A43DE" w:rsidRPr="001650DF" w:rsidRDefault="004A43DE" w:rsidP="00CA2848">
            <w:pPr>
              <w:keepNext/>
              <w:spacing w:line="240" w:lineRule="auto"/>
              <w:jc w:val="center"/>
              <w:rPr>
                <w:b/>
                <w:bCs/>
              </w:rPr>
            </w:pPr>
            <w:r w:rsidRPr="001650DF">
              <w:rPr>
                <w:b/>
                <w:bCs/>
              </w:rPr>
              <w:t> </w:t>
            </w:r>
          </w:p>
        </w:tc>
        <w:tc>
          <w:tcPr>
            <w:tcW w:w="1281" w:type="dxa"/>
            <w:gridSpan w:val="2"/>
            <w:tcBorders>
              <w:top w:val="nil"/>
              <w:left w:val="single" w:sz="12" w:space="0" w:color="auto"/>
              <w:bottom w:val="nil"/>
              <w:right w:val="single" w:sz="12" w:space="0" w:color="auto"/>
            </w:tcBorders>
            <w:shd w:val="clear" w:color="auto" w:fill="auto"/>
            <w:vAlign w:val="center"/>
            <w:hideMark/>
          </w:tcPr>
          <w:p w14:paraId="519DEF7E" w14:textId="77777777" w:rsidR="004A43DE" w:rsidRPr="001650DF" w:rsidRDefault="004A43DE" w:rsidP="00CA2848">
            <w:pPr>
              <w:keepNext/>
              <w:spacing w:line="240" w:lineRule="auto"/>
              <w:jc w:val="center"/>
              <w:rPr>
                <w:b/>
                <w:bCs/>
              </w:rPr>
            </w:pPr>
            <w:r w:rsidRPr="001650DF">
              <w:rPr>
                <w:b/>
                <w:bCs/>
              </w:rPr>
              <w:t> </w:t>
            </w:r>
          </w:p>
        </w:tc>
        <w:tc>
          <w:tcPr>
            <w:tcW w:w="1275" w:type="dxa"/>
            <w:tcBorders>
              <w:top w:val="nil"/>
              <w:left w:val="single" w:sz="12" w:space="0" w:color="auto"/>
              <w:bottom w:val="nil"/>
              <w:right w:val="single" w:sz="12" w:space="0" w:color="auto"/>
            </w:tcBorders>
            <w:shd w:val="clear" w:color="auto" w:fill="auto"/>
            <w:vAlign w:val="center"/>
            <w:hideMark/>
          </w:tcPr>
          <w:p w14:paraId="32F9889F" w14:textId="77777777" w:rsidR="004A43DE" w:rsidRPr="001650DF" w:rsidRDefault="004A43DE" w:rsidP="00CA2848">
            <w:pPr>
              <w:keepNext/>
              <w:spacing w:line="240" w:lineRule="auto"/>
              <w:jc w:val="center"/>
              <w:rPr>
                <w:b/>
                <w:bCs/>
              </w:rPr>
            </w:pPr>
            <w:r w:rsidRPr="001650DF">
              <w:rPr>
                <w:b/>
                <w:bCs/>
              </w:rPr>
              <w:t> </w:t>
            </w:r>
          </w:p>
        </w:tc>
        <w:tc>
          <w:tcPr>
            <w:tcW w:w="1277" w:type="dxa"/>
            <w:tcBorders>
              <w:top w:val="nil"/>
              <w:left w:val="single" w:sz="12" w:space="0" w:color="auto"/>
              <w:bottom w:val="nil"/>
              <w:right w:val="single" w:sz="12" w:space="0" w:color="auto"/>
            </w:tcBorders>
          </w:tcPr>
          <w:p w14:paraId="29FAF90E" w14:textId="77777777" w:rsidR="004A43DE" w:rsidRPr="001650DF" w:rsidRDefault="004A43DE" w:rsidP="00CA2848">
            <w:pPr>
              <w:keepNext/>
              <w:spacing w:line="240" w:lineRule="auto"/>
              <w:jc w:val="center"/>
              <w:rPr>
                <w:b/>
                <w:bCs/>
              </w:rPr>
            </w:pPr>
          </w:p>
        </w:tc>
      </w:tr>
      <w:tr w:rsidR="004A43DE" w:rsidRPr="001650DF" w14:paraId="0A54539A" w14:textId="77777777" w:rsidTr="00EC015A">
        <w:trPr>
          <w:trHeight w:val="288"/>
        </w:trPr>
        <w:tc>
          <w:tcPr>
            <w:tcW w:w="2818" w:type="dxa"/>
            <w:vMerge/>
            <w:tcBorders>
              <w:top w:val="single" w:sz="8" w:space="0" w:color="auto"/>
              <w:left w:val="single" w:sz="8" w:space="0" w:color="auto"/>
              <w:bottom w:val="single" w:sz="8" w:space="0" w:color="000000"/>
              <w:right w:val="single" w:sz="12" w:space="0" w:color="auto"/>
            </w:tcBorders>
            <w:vAlign w:val="center"/>
            <w:hideMark/>
          </w:tcPr>
          <w:p w14:paraId="2C059C72" w14:textId="77777777" w:rsidR="004A43DE" w:rsidRPr="001650DF" w:rsidRDefault="004A43DE" w:rsidP="00CA2848">
            <w:pPr>
              <w:keepNext/>
              <w:spacing w:line="240" w:lineRule="auto"/>
              <w:rPr>
                <w:b/>
                <w:bCs/>
              </w:rPr>
            </w:pPr>
          </w:p>
        </w:tc>
        <w:tc>
          <w:tcPr>
            <w:tcW w:w="1276" w:type="dxa"/>
            <w:gridSpan w:val="2"/>
            <w:tcBorders>
              <w:top w:val="nil"/>
              <w:left w:val="single" w:sz="12" w:space="0" w:color="auto"/>
              <w:bottom w:val="nil"/>
              <w:right w:val="single" w:sz="12" w:space="0" w:color="auto"/>
            </w:tcBorders>
            <w:shd w:val="clear" w:color="auto" w:fill="auto"/>
            <w:vAlign w:val="center"/>
            <w:hideMark/>
          </w:tcPr>
          <w:p w14:paraId="6E4F9A5A" w14:textId="77777777" w:rsidR="004A43DE" w:rsidRPr="001650DF" w:rsidRDefault="004A43DE" w:rsidP="00CA2848">
            <w:pPr>
              <w:keepNext/>
              <w:spacing w:line="240" w:lineRule="auto"/>
              <w:jc w:val="center"/>
              <w:rPr>
                <w:b/>
                <w:bCs/>
              </w:rPr>
            </w:pPr>
            <w:r w:rsidRPr="001650DF">
              <w:rPr>
                <w:b/>
                <w:bCs/>
              </w:rPr>
              <w:t>Large</w:t>
            </w:r>
          </w:p>
        </w:tc>
        <w:tc>
          <w:tcPr>
            <w:tcW w:w="1275" w:type="dxa"/>
            <w:gridSpan w:val="2"/>
            <w:tcBorders>
              <w:top w:val="nil"/>
              <w:left w:val="single" w:sz="12" w:space="0" w:color="auto"/>
              <w:bottom w:val="nil"/>
              <w:right w:val="single" w:sz="12" w:space="0" w:color="auto"/>
            </w:tcBorders>
            <w:shd w:val="clear" w:color="auto" w:fill="auto"/>
            <w:vAlign w:val="center"/>
            <w:hideMark/>
          </w:tcPr>
          <w:p w14:paraId="7EE15FD5" w14:textId="77777777" w:rsidR="004A43DE" w:rsidRPr="001650DF" w:rsidRDefault="004A43DE" w:rsidP="00CA2848">
            <w:pPr>
              <w:keepNext/>
              <w:spacing w:line="240" w:lineRule="auto"/>
              <w:jc w:val="center"/>
              <w:rPr>
                <w:b/>
                <w:bCs/>
              </w:rPr>
            </w:pPr>
            <w:r w:rsidRPr="001650DF">
              <w:rPr>
                <w:b/>
                <w:bCs/>
              </w:rPr>
              <w:t>Large</w:t>
            </w:r>
          </w:p>
        </w:tc>
        <w:tc>
          <w:tcPr>
            <w:tcW w:w="1281" w:type="dxa"/>
            <w:gridSpan w:val="2"/>
            <w:tcBorders>
              <w:top w:val="nil"/>
              <w:left w:val="single" w:sz="12" w:space="0" w:color="auto"/>
              <w:bottom w:val="nil"/>
              <w:right w:val="single" w:sz="12" w:space="0" w:color="auto"/>
            </w:tcBorders>
            <w:shd w:val="clear" w:color="auto" w:fill="auto"/>
            <w:vAlign w:val="center"/>
            <w:hideMark/>
          </w:tcPr>
          <w:p w14:paraId="2726795F" w14:textId="77777777" w:rsidR="004A43DE" w:rsidRPr="001650DF" w:rsidRDefault="004A43DE" w:rsidP="00CA2848">
            <w:pPr>
              <w:keepNext/>
              <w:spacing w:line="240" w:lineRule="auto"/>
              <w:jc w:val="center"/>
              <w:rPr>
                <w:b/>
                <w:bCs/>
              </w:rPr>
            </w:pPr>
            <w:r w:rsidRPr="001650DF">
              <w:rPr>
                <w:b/>
                <w:bCs/>
              </w:rPr>
              <w:t>Large</w:t>
            </w:r>
          </w:p>
        </w:tc>
        <w:tc>
          <w:tcPr>
            <w:tcW w:w="1275" w:type="dxa"/>
            <w:tcBorders>
              <w:top w:val="nil"/>
              <w:left w:val="single" w:sz="12" w:space="0" w:color="auto"/>
              <w:bottom w:val="nil"/>
              <w:right w:val="single" w:sz="12" w:space="0" w:color="auto"/>
            </w:tcBorders>
            <w:shd w:val="clear" w:color="auto" w:fill="auto"/>
            <w:vAlign w:val="center"/>
            <w:hideMark/>
          </w:tcPr>
          <w:p w14:paraId="0A0B0942" w14:textId="77777777" w:rsidR="004A43DE" w:rsidRPr="001650DF" w:rsidRDefault="004A43DE" w:rsidP="00CA2848">
            <w:pPr>
              <w:keepNext/>
              <w:spacing w:line="240" w:lineRule="auto"/>
              <w:jc w:val="center"/>
              <w:rPr>
                <w:b/>
                <w:bCs/>
              </w:rPr>
            </w:pPr>
            <w:r w:rsidRPr="001650DF">
              <w:rPr>
                <w:b/>
                <w:bCs/>
              </w:rPr>
              <w:t>Large</w:t>
            </w:r>
          </w:p>
        </w:tc>
        <w:tc>
          <w:tcPr>
            <w:tcW w:w="1277" w:type="dxa"/>
            <w:tcBorders>
              <w:top w:val="nil"/>
              <w:left w:val="single" w:sz="12" w:space="0" w:color="auto"/>
              <w:bottom w:val="nil"/>
              <w:right w:val="single" w:sz="12" w:space="0" w:color="auto"/>
            </w:tcBorders>
          </w:tcPr>
          <w:p w14:paraId="646ED0FD" w14:textId="77777777" w:rsidR="004A43DE" w:rsidRPr="001650DF" w:rsidRDefault="004A43DE" w:rsidP="00CA2848">
            <w:pPr>
              <w:keepNext/>
              <w:spacing w:line="240" w:lineRule="auto"/>
              <w:jc w:val="center"/>
              <w:rPr>
                <w:b/>
                <w:bCs/>
              </w:rPr>
            </w:pPr>
          </w:p>
        </w:tc>
      </w:tr>
      <w:tr w:rsidR="004A43DE" w:rsidRPr="001650DF" w14:paraId="30DA5C34" w14:textId="77777777" w:rsidTr="00EC015A">
        <w:trPr>
          <w:trHeight w:val="288"/>
        </w:trPr>
        <w:tc>
          <w:tcPr>
            <w:tcW w:w="2818" w:type="dxa"/>
            <w:vMerge/>
            <w:tcBorders>
              <w:top w:val="single" w:sz="8" w:space="0" w:color="auto"/>
              <w:left w:val="single" w:sz="8" w:space="0" w:color="auto"/>
              <w:bottom w:val="single" w:sz="8" w:space="0" w:color="000000"/>
              <w:right w:val="single" w:sz="12" w:space="0" w:color="auto"/>
            </w:tcBorders>
            <w:vAlign w:val="center"/>
            <w:hideMark/>
          </w:tcPr>
          <w:p w14:paraId="6017FEAE" w14:textId="77777777" w:rsidR="004A43DE" w:rsidRPr="001650DF" w:rsidRDefault="004A43DE" w:rsidP="00CA2848">
            <w:pPr>
              <w:keepNext/>
              <w:spacing w:line="240" w:lineRule="auto"/>
              <w:rPr>
                <w:b/>
                <w:bCs/>
              </w:rPr>
            </w:pPr>
          </w:p>
        </w:tc>
        <w:tc>
          <w:tcPr>
            <w:tcW w:w="1276" w:type="dxa"/>
            <w:gridSpan w:val="2"/>
            <w:tcBorders>
              <w:top w:val="nil"/>
              <w:left w:val="single" w:sz="12" w:space="0" w:color="auto"/>
              <w:bottom w:val="nil"/>
              <w:right w:val="single" w:sz="12" w:space="0" w:color="auto"/>
            </w:tcBorders>
            <w:shd w:val="clear" w:color="auto" w:fill="auto"/>
            <w:vAlign w:val="center"/>
            <w:hideMark/>
          </w:tcPr>
          <w:p w14:paraId="13923AD8" w14:textId="77777777" w:rsidR="004A43DE" w:rsidRPr="001650DF" w:rsidRDefault="004A43DE" w:rsidP="00CA2848">
            <w:pPr>
              <w:keepNext/>
              <w:spacing w:line="240" w:lineRule="auto"/>
              <w:jc w:val="center"/>
              <w:rPr>
                <w:b/>
                <w:bCs/>
              </w:rPr>
            </w:pPr>
            <w:r w:rsidRPr="001650DF">
              <w:rPr>
                <w:b/>
                <w:bCs/>
              </w:rPr>
              <w:t>(Small)</w:t>
            </w:r>
          </w:p>
        </w:tc>
        <w:tc>
          <w:tcPr>
            <w:tcW w:w="1275" w:type="dxa"/>
            <w:gridSpan w:val="2"/>
            <w:tcBorders>
              <w:top w:val="nil"/>
              <w:left w:val="single" w:sz="12" w:space="0" w:color="auto"/>
              <w:bottom w:val="nil"/>
              <w:right w:val="single" w:sz="12" w:space="0" w:color="auto"/>
            </w:tcBorders>
            <w:shd w:val="clear" w:color="auto" w:fill="auto"/>
            <w:vAlign w:val="center"/>
            <w:hideMark/>
          </w:tcPr>
          <w:p w14:paraId="6BE83DF1" w14:textId="77777777" w:rsidR="004A43DE" w:rsidRPr="001650DF" w:rsidRDefault="004A43DE" w:rsidP="00CA2848">
            <w:pPr>
              <w:keepNext/>
              <w:spacing w:line="240" w:lineRule="auto"/>
              <w:jc w:val="center"/>
              <w:rPr>
                <w:b/>
                <w:bCs/>
              </w:rPr>
            </w:pPr>
            <w:r w:rsidRPr="001650DF">
              <w:rPr>
                <w:b/>
                <w:bCs/>
              </w:rPr>
              <w:t>(Small)</w:t>
            </w:r>
          </w:p>
        </w:tc>
        <w:tc>
          <w:tcPr>
            <w:tcW w:w="1281" w:type="dxa"/>
            <w:gridSpan w:val="2"/>
            <w:tcBorders>
              <w:top w:val="nil"/>
              <w:left w:val="single" w:sz="12" w:space="0" w:color="auto"/>
              <w:bottom w:val="nil"/>
              <w:right w:val="single" w:sz="12" w:space="0" w:color="auto"/>
            </w:tcBorders>
            <w:shd w:val="clear" w:color="auto" w:fill="auto"/>
            <w:vAlign w:val="center"/>
            <w:hideMark/>
          </w:tcPr>
          <w:p w14:paraId="479D3FB6" w14:textId="77777777" w:rsidR="004A43DE" w:rsidRPr="001650DF" w:rsidRDefault="004A43DE" w:rsidP="00CA2848">
            <w:pPr>
              <w:keepNext/>
              <w:spacing w:line="240" w:lineRule="auto"/>
              <w:jc w:val="center"/>
              <w:rPr>
                <w:b/>
                <w:bCs/>
              </w:rPr>
            </w:pPr>
            <w:r w:rsidRPr="001650DF">
              <w:rPr>
                <w:b/>
                <w:bCs/>
              </w:rPr>
              <w:t>(Small)</w:t>
            </w:r>
          </w:p>
        </w:tc>
        <w:tc>
          <w:tcPr>
            <w:tcW w:w="1275" w:type="dxa"/>
            <w:tcBorders>
              <w:top w:val="nil"/>
              <w:left w:val="single" w:sz="12" w:space="0" w:color="auto"/>
              <w:bottom w:val="nil"/>
              <w:right w:val="single" w:sz="12" w:space="0" w:color="auto"/>
            </w:tcBorders>
            <w:shd w:val="clear" w:color="auto" w:fill="auto"/>
            <w:vAlign w:val="center"/>
            <w:hideMark/>
          </w:tcPr>
          <w:p w14:paraId="76A1F803" w14:textId="77777777" w:rsidR="004A43DE" w:rsidRPr="001650DF" w:rsidRDefault="004A43DE" w:rsidP="00CA2848">
            <w:pPr>
              <w:keepNext/>
              <w:spacing w:line="240" w:lineRule="auto"/>
              <w:jc w:val="center"/>
              <w:rPr>
                <w:b/>
                <w:bCs/>
              </w:rPr>
            </w:pPr>
            <w:r w:rsidRPr="001650DF">
              <w:rPr>
                <w:b/>
                <w:bCs/>
              </w:rPr>
              <w:t>(Small)</w:t>
            </w:r>
          </w:p>
        </w:tc>
        <w:tc>
          <w:tcPr>
            <w:tcW w:w="1277" w:type="dxa"/>
            <w:tcBorders>
              <w:top w:val="nil"/>
              <w:left w:val="single" w:sz="12" w:space="0" w:color="auto"/>
              <w:bottom w:val="nil"/>
              <w:right w:val="single" w:sz="12" w:space="0" w:color="auto"/>
            </w:tcBorders>
          </w:tcPr>
          <w:p w14:paraId="3EB4958F" w14:textId="77777777" w:rsidR="004A43DE" w:rsidRPr="001650DF" w:rsidRDefault="004A43DE" w:rsidP="00CA2848">
            <w:pPr>
              <w:keepNext/>
              <w:spacing w:line="240" w:lineRule="auto"/>
              <w:jc w:val="center"/>
              <w:rPr>
                <w:b/>
                <w:bCs/>
              </w:rPr>
            </w:pPr>
          </w:p>
        </w:tc>
      </w:tr>
      <w:tr w:rsidR="004A43DE" w:rsidRPr="001650DF" w14:paraId="3EED60B6" w14:textId="77777777" w:rsidTr="00EC015A">
        <w:trPr>
          <w:trHeight w:val="564"/>
        </w:trPr>
        <w:tc>
          <w:tcPr>
            <w:tcW w:w="2818" w:type="dxa"/>
            <w:vMerge/>
            <w:tcBorders>
              <w:top w:val="single" w:sz="8" w:space="0" w:color="auto"/>
              <w:left w:val="single" w:sz="8" w:space="0" w:color="auto"/>
              <w:bottom w:val="single" w:sz="12" w:space="0" w:color="auto"/>
              <w:right w:val="single" w:sz="12" w:space="0" w:color="auto"/>
            </w:tcBorders>
            <w:vAlign w:val="center"/>
            <w:hideMark/>
          </w:tcPr>
          <w:p w14:paraId="440FF4C8" w14:textId="77777777" w:rsidR="004A43DE" w:rsidRPr="001650DF" w:rsidRDefault="004A43DE" w:rsidP="00CA2848">
            <w:pPr>
              <w:keepNext/>
              <w:spacing w:line="240" w:lineRule="auto"/>
              <w:rPr>
                <w:b/>
                <w:bCs/>
              </w:rPr>
            </w:pPr>
          </w:p>
        </w:tc>
        <w:tc>
          <w:tcPr>
            <w:tcW w:w="1276" w:type="dxa"/>
            <w:gridSpan w:val="2"/>
            <w:tcBorders>
              <w:top w:val="nil"/>
              <w:left w:val="single" w:sz="12" w:space="0" w:color="auto"/>
              <w:bottom w:val="single" w:sz="12" w:space="0" w:color="auto"/>
              <w:right w:val="single" w:sz="12" w:space="0" w:color="auto"/>
            </w:tcBorders>
            <w:shd w:val="clear" w:color="auto" w:fill="auto"/>
            <w:vAlign w:val="center"/>
            <w:hideMark/>
          </w:tcPr>
          <w:p w14:paraId="332E77D8" w14:textId="77777777" w:rsidR="004A43DE" w:rsidRPr="001650DF" w:rsidRDefault="004A43DE" w:rsidP="00CA2848">
            <w:pPr>
              <w:keepNext/>
              <w:spacing w:line="240" w:lineRule="auto"/>
              <w:jc w:val="center"/>
              <w:rPr>
                <w:b/>
                <w:bCs/>
              </w:rPr>
            </w:pPr>
            <w:r w:rsidRPr="001650DF">
              <w:rPr>
                <w:b/>
                <w:bCs/>
              </w:rPr>
              <w:t>[Micro] Entity</w:t>
            </w:r>
          </w:p>
        </w:tc>
        <w:tc>
          <w:tcPr>
            <w:tcW w:w="1275" w:type="dxa"/>
            <w:gridSpan w:val="2"/>
            <w:tcBorders>
              <w:top w:val="nil"/>
              <w:left w:val="single" w:sz="12" w:space="0" w:color="auto"/>
              <w:bottom w:val="single" w:sz="12" w:space="0" w:color="auto"/>
              <w:right w:val="single" w:sz="12" w:space="0" w:color="auto"/>
            </w:tcBorders>
            <w:shd w:val="clear" w:color="auto" w:fill="auto"/>
            <w:vAlign w:val="center"/>
            <w:hideMark/>
          </w:tcPr>
          <w:p w14:paraId="18B8757C" w14:textId="77777777" w:rsidR="004A43DE" w:rsidRPr="001650DF" w:rsidRDefault="004A43DE" w:rsidP="00CA2848">
            <w:pPr>
              <w:keepNext/>
              <w:spacing w:line="240" w:lineRule="auto"/>
              <w:jc w:val="center"/>
              <w:rPr>
                <w:b/>
                <w:bCs/>
              </w:rPr>
            </w:pPr>
            <w:r w:rsidRPr="001650DF">
              <w:rPr>
                <w:b/>
                <w:bCs/>
              </w:rPr>
              <w:t>[Micro] Entity</w:t>
            </w:r>
          </w:p>
        </w:tc>
        <w:tc>
          <w:tcPr>
            <w:tcW w:w="1281" w:type="dxa"/>
            <w:gridSpan w:val="2"/>
            <w:tcBorders>
              <w:top w:val="nil"/>
              <w:left w:val="single" w:sz="12" w:space="0" w:color="auto"/>
              <w:bottom w:val="single" w:sz="12" w:space="0" w:color="auto"/>
              <w:right w:val="single" w:sz="12" w:space="0" w:color="auto"/>
            </w:tcBorders>
            <w:shd w:val="clear" w:color="auto" w:fill="auto"/>
            <w:vAlign w:val="center"/>
            <w:hideMark/>
          </w:tcPr>
          <w:p w14:paraId="777FCB9E" w14:textId="77777777" w:rsidR="004A43DE" w:rsidRPr="001650DF" w:rsidRDefault="004A43DE" w:rsidP="00CA2848">
            <w:pPr>
              <w:keepNext/>
              <w:spacing w:line="240" w:lineRule="auto"/>
              <w:jc w:val="center"/>
              <w:rPr>
                <w:b/>
                <w:bCs/>
              </w:rPr>
            </w:pPr>
            <w:r w:rsidRPr="001650DF">
              <w:rPr>
                <w:b/>
                <w:bCs/>
              </w:rPr>
              <w:t>[Micro] Entity</w:t>
            </w:r>
          </w:p>
        </w:tc>
        <w:tc>
          <w:tcPr>
            <w:tcW w:w="1275" w:type="dxa"/>
            <w:tcBorders>
              <w:top w:val="nil"/>
              <w:left w:val="single" w:sz="12" w:space="0" w:color="auto"/>
              <w:bottom w:val="single" w:sz="12" w:space="0" w:color="auto"/>
              <w:right w:val="single" w:sz="12" w:space="0" w:color="auto"/>
            </w:tcBorders>
            <w:shd w:val="clear" w:color="auto" w:fill="auto"/>
            <w:vAlign w:val="center"/>
            <w:hideMark/>
          </w:tcPr>
          <w:p w14:paraId="7CB367BA" w14:textId="77777777" w:rsidR="004A43DE" w:rsidRPr="001650DF" w:rsidRDefault="004A43DE" w:rsidP="00CA2848">
            <w:pPr>
              <w:keepNext/>
              <w:spacing w:line="240" w:lineRule="auto"/>
              <w:jc w:val="center"/>
              <w:rPr>
                <w:b/>
                <w:bCs/>
              </w:rPr>
            </w:pPr>
            <w:r w:rsidRPr="001650DF">
              <w:rPr>
                <w:b/>
                <w:bCs/>
              </w:rPr>
              <w:t>[Micro] Entity</w:t>
            </w:r>
          </w:p>
        </w:tc>
        <w:tc>
          <w:tcPr>
            <w:tcW w:w="1277" w:type="dxa"/>
            <w:tcBorders>
              <w:top w:val="nil"/>
              <w:left w:val="single" w:sz="12" w:space="0" w:color="auto"/>
              <w:bottom w:val="single" w:sz="12" w:space="0" w:color="auto"/>
              <w:right w:val="single" w:sz="12" w:space="0" w:color="auto"/>
            </w:tcBorders>
          </w:tcPr>
          <w:p w14:paraId="099F4A2D" w14:textId="77777777" w:rsidR="004A43DE" w:rsidRPr="001650DF" w:rsidRDefault="004A43DE" w:rsidP="00CA2848">
            <w:pPr>
              <w:keepNext/>
              <w:spacing w:line="240" w:lineRule="auto"/>
              <w:jc w:val="center"/>
              <w:rPr>
                <w:b/>
                <w:bCs/>
              </w:rPr>
            </w:pPr>
          </w:p>
        </w:tc>
      </w:tr>
      <w:tr w:rsidR="004225AE" w:rsidRPr="001650DF" w14:paraId="1A74CD7D" w14:textId="77777777" w:rsidTr="00EC015A">
        <w:trPr>
          <w:cantSplit/>
          <w:trHeight w:val="276"/>
        </w:trPr>
        <w:tc>
          <w:tcPr>
            <w:tcW w:w="2832" w:type="dxa"/>
            <w:gridSpan w:val="2"/>
            <w:vMerge w:val="restart"/>
            <w:tcBorders>
              <w:top w:val="single" w:sz="12" w:space="0" w:color="auto"/>
              <w:left w:val="single" w:sz="8" w:space="0" w:color="auto"/>
              <w:bottom w:val="single" w:sz="8" w:space="0" w:color="000000"/>
              <w:right w:val="single" w:sz="12" w:space="0" w:color="auto"/>
            </w:tcBorders>
            <w:shd w:val="clear" w:color="auto" w:fill="auto"/>
            <w:vAlign w:val="center"/>
            <w:hideMark/>
          </w:tcPr>
          <w:p w14:paraId="2B4DF5BE" w14:textId="77777777" w:rsidR="004225AE" w:rsidRPr="001650DF" w:rsidRDefault="004225AE" w:rsidP="0090499F">
            <w:pPr>
              <w:spacing w:line="240" w:lineRule="auto"/>
            </w:pPr>
            <w:r w:rsidRPr="001650DF">
              <w:t>Application Fee (Non-Refundable)</w:t>
            </w:r>
          </w:p>
        </w:tc>
        <w:tc>
          <w:tcPr>
            <w:tcW w:w="1273" w:type="dxa"/>
            <w:gridSpan w:val="2"/>
            <w:tcBorders>
              <w:top w:val="single" w:sz="12" w:space="0" w:color="auto"/>
              <w:left w:val="single" w:sz="12" w:space="0" w:color="auto"/>
              <w:bottom w:val="nil"/>
              <w:right w:val="single" w:sz="12" w:space="0" w:color="auto"/>
            </w:tcBorders>
            <w:shd w:val="clear" w:color="auto" w:fill="auto"/>
            <w:vAlign w:val="center"/>
            <w:hideMark/>
          </w:tcPr>
          <w:p w14:paraId="0E734DDF" w14:textId="77777777" w:rsidR="004A43DE" w:rsidRDefault="004A43DE" w:rsidP="004A43DE">
            <w:pPr>
              <w:spacing w:line="240" w:lineRule="auto"/>
              <w:jc w:val="center"/>
            </w:pPr>
          </w:p>
          <w:p w14:paraId="68D93EF5" w14:textId="2C9CD1C3" w:rsidR="004225AE" w:rsidRPr="001650DF" w:rsidRDefault="004225AE" w:rsidP="004A43DE">
            <w:pPr>
              <w:spacing w:line="240" w:lineRule="auto"/>
              <w:jc w:val="center"/>
            </w:pPr>
            <w:r w:rsidRPr="001650DF">
              <w:t>$40</w:t>
            </w:r>
          </w:p>
        </w:tc>
        <w:tc>
          <w:tcPr>
            <w:tcW w:w="1273" w:type="dxa"/>
            <w:gridSpan w:val="2"/>
            <w:tcBorders>
              <w:top w:val="single" w:sz="12" w:space="0" w:color="auto"/>
              <w:left w:val="single" w:sz="12" w:space="0" w:color="auto"/>
              <w:bottom w:val="nil"/>
              <w:right w:val="single" w:sz="12" w:space="0" w:color="auto"/>
            </w:tcBorders>
            <w:shd w:val="clear" w:color="auto" w:fill="auto"/>
            <w:vAlign w:val="center"/>
            <w:hideMark/>
          </w:tcPr>
          <w:p w14:paraId="787F29C4" w14:textId="77777777" w:rsidR="004A43DE" w:rsidRDefault="004A43DE" w:rsidP="004A43DE">
            <w:pPr>
              <w:spacing w:line="240" w:lineRule="auto"/>
              <w:jc w:val="center"/>
            </w:pPr>
          </w:p>
          <w:p w14:paraId="71511B09" w14:textId="1727FEC8" w:rsidR="004225AE" w:rsidRPr="001650DF" w:rsidRDefault="004225AE" w:rsidP="004A43DE">
            <w:pPr>
              <w:spacing w:line="240" w:lineRule="auto"/>
              <w:jc w:val="center"/>
            </w:pPr>
            <w:r w:rsidRPr="001650DF">
              <w:t>$100</w:t>
            </w:r>
          </w:p>
        </w:tc>
        <w:tc>
          <w:tcPr>
            <w:tcW w:w="1272" w:type="dxa"/>
            <w:tcBorders>
              <w:top w:val="single" w:sz="12" w:space="0" w:color="auto"/>
              <w:left w:val="single" w:sz="12" w:space="0" w:color="auto"/>
              <w:bottom w:val="nil"/>
              <w:right w:val="single" w:sz="12" w:space="0" w:color="auto"/>
            </w:tcBorders>
            <w:shd w:val="clear" w:color="auto" w:fill="auto"/>
            <w:vAlign w:val="center"/>
            <w:hideMark/>
          </w:tcPr>
          <w:p w14:paraId="41724887" w14:textId="77777777" w:rsidR="004A43DE" w:rsidRDefault="004A43DE" w:rsidP="004A43DE">
            <w:pPr>
              <w:spacing w:line="240" w:lineRule="auto"/>
              <w:jc w:val="center"/>
            </w:pPr>
          </w:p>
          <w:p w14:paraId="4F8726E6" w14:textId="77777777" w:rsidR="004225AE" w:rsidRPr="001650DF" w:rsidRDefault="004225AE" w:rsidP="004A43DE">
            <w:pPr>
              <w:spacing w:line="240" w:lineRule="auto"/>
              <w:jc w:val="center"/>
            </w:pPr>
            <w:r w:rsidRPr="001650DF">
              <w:t>+$60</w:t>
            </w:r>
          </w:p>
        </w:tc>
        <w:tc>
          <w:tcPr>
            <w:tcW w:w="1275" w:type="dxa"/>
            <w:tcBorders>
              <w:top w:val="single" w:sz="12" w:space="0" w:color="auto"/>
              <w:left w:val="single" w:sz="12" w:space="0" w:color="auto"/>
              <w:bottom w:val="nil"/>
              <w:right w:val="single" w:sz="12" w:space="0" w:color="auto"/>
            </w:tcBorders>
            <w:shd w:val="clear" w:color="auto" w:fill="auto"/>
            <w:vAlign w:val="center"/>
            <w:hideMark/>
          </w:tcPr>
          <w:p w14:paraId="5855347D" w14:textId="77777777" w:rsidR="004A43DE" w:rsidRDefault="004A43DE" w:rsidP="004A43DE">
            <w:pPr>
              <w:spacing w:line="240" w:lineRule="auto"/>
              <w:jc w:val="center"/>
            </w:pPr>
          </w:p>
          <w:p w14:paraId="0EEC1E7F" w14:textId="77777777" w:rsidR="004225AE" w:rsidRPr="001650DF" w:rsidRDefault="004225AE" w:rsidP="004A43DE">
            <w:pPr>
              <w:spacing w:line="240" w:lineRule="auto"/>
              <w:jc w:val="center"/>
            </w:pPr>
            <w:r w:rsidRPr="001650DF">
              <w:t>+150%</w:t>
            </w:r>
          </w:p>
        </w:tc>
        <w:tc>
          <w:tcPr>
            <w:tcW w:w="1277" w:type="dxa"/>
            <w:tcBorders>
              <w:top w:val="single" w:sz="12" w:space="0" w:color="auto"/>
              <w:left w:val="single" w:sz="12" w:space="0" w:color="auto"/>
              <w:bottom w:val="nil"/>
              <w:right w:val="single" w:sz="12" w:space="0" w:color="auto"/>
            </w:tcBorders>
            <w:vAlign w:val="center"/>
          </w:tcPr>
          <w:p w14:paraId="57CB8A42" w14:textId="77777777" w:rsidR="004A43DE" w:rsidRDefault="004A43DE" w:rsidP="004A43DE">
            <w:pPr>
              <w:spacing w:line="240" w:lineRule="auto"/>
              <w:jc w:val="center"/>
            </w:pPr>
          </w:p>
          <w:p w14:paraId="135AB8EB" w14:textId="77777777" w:rsidR="004225AE" w:rsidRPr="001650DF" w:rsidRDefault="004225AE" w:rsidP="004A43DE">
            <w:pPr>
              <w:spacing w:line="240" w:lineRule="auto"/>
              <w:jc w:val="center"/>
            </w:pPr>
            <w:r w:rsidRPr="001650DF">
              <w:t>$225</w:t>
            </w:r>
          </w:p>
        </w:tc>
      </w:tr>
      <w:tr w:rsidR="004225AE" w:rsidRPr="001650DF" w14:paraId="5DD716C0" w14:textId="77777777" w:rsidTr="00EC015A">
        <w:trPr>
          <w:cantSplit/>
          <w:trHeight w:val="124"/>
        </w:trPr>
        <w:tc>
          <w:tcPr>
            <w:tcW w:w="2832" w:type="dxa"/>
            <w:gridSpan w:val="2"/>
            <w:vMerge/>
            <w:tcBorders>
              <w:top w:val="nil"/>
              <w:left w:val="single" w:sz="8" w:space="0" w:color="auto"/>
              <w:bottom w:val="single" w:sz="12" w:space="0" w:color="auto"/>
              <w:right w:val="single" w:sz="12" w:space="0" w:color="auto"/>
            </w:tcBorders>
            <w:hideMark/>
          </w:tcPr>
          <w:p w14:paraId="0DFBFE25" w14:textId="77777777" w:rsidR="004225AE" w:rsidRPr="001650DF" w:rsidRDefault="004225AE" w:rsidP="004A43DE">
            <w:pPr>
              <w:spacing w:line="240" w:lineRule="auto"/>
            </w:pPr>
          </w:p>
        </w:tc>
        <w:tc>
          <w:tcPr>
            <w:tcW w:w="1273" w:type="dxa"/>
            <w:gridSpan w:val="2"/>
            <w:tcBorders>
              <w:top w:val="nil"/>
              <w:left w:val="single" w:sz="12" w:space="0" w:color="auto"/>
              <w:bottom w:val="single" w:sz="12" w:space="0" w:color="auto"/>
              <w:right w:val="single" w:sz="12" w:space="0" w:color="auto"/>
            </w:tcBorders>
            <w:shd w:val="clear" w:color="auto" w:fill="auto"/>
            <w:vAlign w:val="center"/>
          </w:tcPr>
          <w:p w14:paraId="17517ABB" w14:textId="77777777" w:rsidR="004225AE" w:rsidRPr="001650DF" w:rsidRDefault="004225AE" w:rsidP="004A43DE">
            <w:pPr>
              <w:spacing w:line="240" w:lineRule="auto"/>
              <w:jc w:val="center"/>
            </w:pPr>
          </w:p>
        </w:tc>
        <w:tc>
          <w:tcPr>
            <w:tcW w:w="1273" w:type="dxa"/>
            <w:gridSpan w:val="2"/>
            <w:tcBorders>
              <w:top w:val="nil"/>
              <w:left w:val="single" w:sz="12" w:space="0" w:color="auto"/>
              <w:bottom w:val="single" w:sz="12" w:space="0" w:color="auto"/>
              <w:right w:val="single" w:sz="12" w:space="0" w:color="auto"/>
            </w:tcBorders>
            <w:shd w:val="clear" w:color="auto" w:fill="auto"/>
            <w:vAlign w:val="center"/>
          </w:tcPr>
          <w:p w14:paraId="2BDE0EA2" w14:textId="77777777" w:rsidR="004225AE" w:rsidRPr="001650DF" w:rsidRDefault="004225AE" w:rsidP="004A43DE">
            <w:pPr>
              <w:spacing w:line="240" w:lineRule="auto"/>
              <w:jc w:val="center"/>
            </w:pPr>
          </w:p>
        </w:tc>
        <w:tc>
          <w:tcPr>
            <w:tcW w:w="1272" w:type="dxa"/>
            <w:tcBorders>
              <w:top w:val="nil"/>
              <w:left w:val="single" w:sz="12" w:space="0" w:color="auto"/>
              <w:bottom w:val="single" w:sz="12" w:space="0" w:color="auto"/>
              <w:right w:val="single" w:sz="12" w:space="0" w:color="auto"/>
            </w:tcBorders>
            <w:shd w:val="clear" w:color="auto" w:fill="auto"/>
            <w:vAlign w:val="center"/>
          </w:tcPr>
          <w:p w14:paraId="00E42742" w14:textId="77777777" w:rsidR="004225AE" w:rsidRPr="001650DF" w:rsidRDefault="004225AE" w:rsidP="004A43DE">
            <w:pPr>
              <w:spacing w:line="240" w:lineRule="auto"/>
              <w:jc w:val="center"/>
            </w:pPr>
          </w:p>
        </w:tc>
        <w:tc>
          <w:tcPr>
            <w:tcW w:w="1275" w:type="dxa"/>
            <w:tcBorders>
              <w:top w:val="nil"/>
              <w:left w:val="single" w:sz="12" w:space="0" w:color="auto"/>
              <w:bottom w:val="single" w:sz="12" w:space="0" w:color="auto"/>
              <w:right w:val="single" w:sz="12" w:space="0" w:color="auto"/>
            </w:tcBorders>
            <w:shd w:val="clear" w:color="auto" w:fill="auto"/>
            <w:vAlign w:val="center"/>
          </w:tcPr>
          <w:p w14:paraId="4BC2D09D" w14:textId="77777777" w:rsidR="004225AE" w:rsidRPr="001650DF" w:rsidRDefault="004225AE" w:rsidP="004A43DE">
            <w:pPr>
              <w:spacing w:line="240" w:lineRule="auto"/>
              <w:jc w:val="center"/>
            </w:pPr>
          </w:p>
        </w:tc>
        <w:tc>
          <w:tcPr>
            <w:tcW w:w="1277" w:type="dxa"/>
            <w:tcBorders>
              <w:top w:val="nil"/>
              <w:left w:val="single" w:sz="12" w:space="0" w:color="auto"/>
              <w:bottom w:val="single" w:sz="12" w:space="0" w:color="auto"/>
              <w:right w:val="single" w:sz="12" w:space="0" w:color="auto"/>
            </w:tcBorders>
            <w:vAlign w:val="center"/>
          </w:tcPr>
          <w:p w14:paraId="0BC9F560" w14:textId="77777777" w:rsidR="004225AE" w:rsidRPr="001650DF" w:rsidRDefault="004225AE" w:rsidP="004A43DE">
            <w:pPr>
              <w:spacing w:line="240" w:lineRule="auto"/>
              <w:jc w:val="center"/>
            </w:pPr>
          </w:p>
        </w:tc>
      </w:tr>
      <w:tr w:rsidR="0090499F" w:rsidRPr="001650DF" w14:paraId="09B31E3B" w14:textId="77777777" w:rsidTr="00EC015A">
        <w:trPr>
          <w:cantSplit/>
          <w:trHeight w:val="818"/>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7D65F1EE" w14:textId="1A05A30C" w:rsidR="0090499F" w:rsidRPr="001650DF" w:rsidRDefault="0090499F" w:rsidP="0090499F">
            <w:pPr>
              <w:spacing w:line="240" w:lineRule="auto"/>
            </w:pPr>
            <w:r w:rsidRPr="001650DF">
              <w:t>On Registration to Practice Under §</w:t>
            </w:r>
            <w:r>
              <w:t xml:space="preserve"> </w:t>
            </w:r>
            <w:r w:rsidRPr="001650DF">
              <w:t>11.6</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4AFF39FC" w14:textId="4CD80CDA" w:rsidR="0090499F" w:rsidRDefault="0090499F" w:rsidP="0090499F">
            <w:pPr>
              <w:spacing w:line="240" w:lineRule="auto"/>
              <w:jc w:val="center"/>
            </w:pPr>
            <w:r w:rsidRPr="001650DF">
              <w:t>$100</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3C606292" w14:textId="064BCE06" w:rsidR="0090499F" w:rsidRDefault="0090499F" w:rsidP="0090499F">
            <w:pPr>
              <w:spacing w:line="240" w:lineRule="auto"/>
              <w:jc w:val="center"/>
            </w:pPr>
            <w:r w:rsidRPr="001650DF">
              <w:t>$200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58B255B3" w14:textId="0E9DEF40" w:rsidR="0090499F" w:rsidRDefault="0090499F" w:rsidP="0090499F">
            <w:pPr>
              <w:spacing w:line="240" w:lineRule="auto"/>
              <w:jc w:val="center"/>
            </w:pPr>
            <w:r w:rsidRPr="001650DF">
              <w:t>+$100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4C8EABFD" w14:textId="25639DBC" w:rsidR="0090499F" w:rsidRDefault="0090499F" w:rsidP="0090499F">
            <w:pPr>
              <w:spacing w:line="240" w:lineRule="auto"/>
              <w:jc w:val="center"/>
            </w:pPr>
            <w:r w:rsidRPr="001650DF">
              <w:t>+100%</w:t>
            </w:r>
          </w:p>
        </w:tc>
        <w:tc>
          <w:tcPr>
            <w:tcW w:w="1277" w:type="dxa"/>
            <w:tcBorders>
              <w:top w:val="single" w:sz="12" w:space="0" w:color="auto"/>
              <w:left w:val="single" w:sz="12" w:space="0" w:color="auto"/>
              <w:bottom w:val="single" w:sz="12" w:space="0" w:color="auto"/>
              <w:right w:val="single" w:sz="12" w:space="0" w:color="auto"/>
            </w:tcBorders>
            <w:vAlign w:val="center"/>
          </w:tcPr>
          <w:p w14:paraId="1868DB56" w14:textId="1858AAC3" w:rsidR="0090499F" w:rsidRDefault="0090499F" w:rsidP="0090499F">
            <w:pPr>
              <w:spacing w:line="240" w:lineRule="auto"/>
              <w:jc w:val="center"/>
            </w:pPr>
            <w:r w:rsidRPr="001650DF">
              <w:t>$493</w:t>
            </w:r>
          </w:p>
        </w:tc>
      </w:tr>
      <w:tr w:rsidR="0090499F" w:rsidRPr="001650DF" w14:paraId="380B5A51" w14:textId="77777777" w:rsidTr="00EC015A">
        <w:trPr>
          <w:cantSplit/>
          <w:trHeight w:val="1069"/>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61A5CBA0" w14:textId="2BA21C67" w:rsidR="0090499F" w:rsidRPr="001650DF" w:rsidRDefault="0090499F" w:rsidP="0090499F">
            <w:pPr>
              <w:spacing w:line="240" w:lineRule="auto"/>
            </w:pPr>
            <w:r w:rsidRPr="001650DF">
              <w:t>Certificate of Good Standing as an Attorney or Agent, Standard</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3081B31C" w14:textId="052870C4" w:rsidR="0090499F" w:rsidRDefault="0090499F" w:rsidP="0090499F">
            <w:pPr>
              <w:spacing w:line="240" w:lineRule="auto"/>
              <w:jc w:val="center"/>
            </w:pPr>
            <w:r w:rsidRPr="001650DF">
              <w:t>$10</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7AC107EB" w14:textId="7B7ABE68" w:rsidR="0090499F" w:rsidRDefault="0090499F" w:rsidP="0090499F">
            <w:pPr>
              <w:spacing w:line="240" w:lineRule="auto"/>
              <w:jc w:val="center"/>
            </w:pPr>
            <w:r w:rsidRPr="001650DF">
              <w:t>$40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5A59BEE7" w14:textId="2EE78641" w:rsidR="0090499F" w:rsidRDefault="0090499F" w:rsidP="0090499F">
            <w:pPr>
              <w:spacing w:line="240" w:lineRule="auto"/>
              <w:jc w:val="center"/>
            </w:pPr>
            <w:r w:rsidRPr="001650DF">
              <w:t>+$30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3FFD7990" w14:textId="031649CD" w:rsidR="0090499F" w:rsidRDefault="0090499F" w:rsidP="0090499F">
            <w:pPr>
              <w:spacing w:line="240" w:lineRule="auto"/>
              <w:jc w:val="center"/>
            </w:pPr>
            <w:r w:rsidRPr="001650DF">
              <w:t>+300%</w:t>
            </w:r>
          </w:p>
        </w:tc>
        <w:tc>
          <w:tcPr>
            <w:tcW w:w="1277" w:type="dxa"/>
            <w:tcBorders>
              <w:top w:val="single" w:sz="12" w:space="0" w:color="auto"/>
              <w:left w:val="single" w:sz="12" w:space="0" w:color="auto"/>
              <w:bottom w:val="single" w:sz="12" w:space="0" w:color="auto"/>
              <w:right w:val="single" w:sz="12" w:space="0" w:color="auto"/>
            </w:tcBorders>
            <w:vAlign w:val="center"/>
          </w:tcPr>
          <w:p w14:paraId="7A2D5463" w14:textId="0919FD51" w:rsidR="0090499F" w:rsidRDefault="0090499F" w:rsidP="0090499F">
            <w:pPr>
              <w:spacing w:line="240" w:lineRule="auto"/>
              <w:jc w:val="center"/>
            </w:pPr>
            <w:r w:rsidRPr="001650DF">
              <w:t>$39</w:t>
            </w:r>
          </w:p>
        </w:tc>
      </w:tr>
      <w:tr w:rsidR="0090499F" w:rsidRPr="001650DF" w14:paraId="0B82F966" w14:textId="77777777" w:rsidTr="00EC015A">
        <w:trPr>
          <w:cantSplit/>
          <w:trHeight w:val="1321"/>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5A47AECC" w14:textId="4F5F548A" w:rsidR="0090499F" w:rsidRPr="001650DF" w:rsidRDefault="0090499F" w:rsidP="0090499F">
            <w:pPr>
              <w:spacing w:line="240" w:lineRule="auto"/>
            </w:pPr>
            <w:r w:rsidRPr="001650DF">
              <w:t>Certificate of Good Standing as an Attorney or Agent, Suitable for Framing</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0B09ABEB" w14:textId="173B1856" w:rsidR="0090499F" w:rsidRDefault="0090499F" w:rsidP="0090499F">
            <w:pPr>
              <w:spacing w:line="240" w:lineRule="auto"/>
              <w:jc w:val="center"/>
            </w:pPr>
            <w:r w:rsidRPr="001650DF">
              <w:t>$20</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0D1507C1" w14:textId="51216BCA" w:rsidR="0090499F" w:rsidRDefault="0090499F" w:rsidP="0090499F">
            <w:pPr>
              <w:spacing w:line="240" w:lineRule="auto"/>
              <w:jc w:val="center"/>
            </w:pPr>
            <w:r w:rsidRPr="001650DF">
              <w:t>$50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7AD71F1F" w14:textId="0A310857" w:rsidR="0090499F" w:rsidRDefault="0090499F" w:rsidP="0090499F">
            <w:pPr>
              <w:spacing w:line="240" w:lineRule="auto"/>
              <w:jc w:val="center"/>
            </w:pPr>
            <w:r w:rsidRPr="001650DF">
              <w:t>+$30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29D1E851" w14:textId="1619B0EC" w:rsidR="0090499F" w:rsidRDefault="0090499F" w:rsidP="0090499F">
            <w:pPr>
              <w:spacing w:line="240" w:lineRule="auto"/>
              <w:jc w:val="center"/>
            </w:pPr>
            <w:r w:rsidRPr="001650DF">
              <w:t>+150%</w:t>
            </w:r>
          </w:p>
        </w:tc>
        <w:tc>
          <w:tcPr>
            <w:tcW w:w="1277" w:type="dxa"/>
            <w:tcBorders>
              <w:top w:val="single" w:sz="12" w:space="0" w:color="auto"/>
              <w:left w:val="single" w:sz="12" w:space="0" w:color="auto"/>
              <w:bottom w:val="single" w:sz="12" w:space="0" w:color="auto"/>
              <w:right w:val="single" w:sz="12" w:space="0" w:color="auto"/>
            </w:tcBorders>
            <w:vAlign w:val="center"/>
          </w:tcPr>
          <w:p w14:paraId="74CA2F3C" w14:textId="72A513DD" w:rsidR="0090499F" w:rsidRDefault="0090499F" w:rsidP="0090499F">
            <w:pPr>
              <w:spacing w:line="240" w:lineRule="auto"/>
              <w:jc w:val="center"/>
            </w:pPr>
            <w:r w:rsidRPr="001650DF">
              <w:t>$49</w:t>
            </w:r>
          </w:p>
        </w:tc>
      </w:tr>
      <w:tr w:rsidR="0090499F" w:rsidRPr="001650DF" w14:paraId="010EEC09" w14:textId="77777777" w:rsidTr="00EC015A">
        <w:trPr>
          <w:cantSplit/>
          <w:trHeight w:val="1240"/>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00499254" w14:textId="77777777" w:rsidR="0090499F" w:rsidRPr="001650DF" w:rsidRDefault="0090499F" w:rsidP="0090499F">
            <w:pPr>
              <w:spacing w:line="240" w:lineRule="auto"/>
            </w:pPr>
            <w:r w:rsidRPr="001650DF">
              <w:t>Review of Decision by the Director of Enrollment and Discipline Under §</w:t>
            </w:r>
            <w:r>
              <w:t xml:space="preserve"> </w:t>
            </w:r>
            <w:r w:rsidRPr="001650DF">
              <w:t>11.2(c)</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217F4CBA" w14:textId="77777777" w:rsidR="0090499F" w:rsidRDefault="0090499F" w:rsidP="00CA2848">
            <w:pPr>
              <w:spacing w:line="240" w:lineRule="auto"/>
              <w:jc w:val="center"/>
            </w:pPr>
            <w:r w:rsidRPr="001650DF">
              <w:t>$130</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2BAF357E" w14:textId="77777777" w:rsidR="0090499F" w:rsidRDefault="0090499F" w:rsidP="00CA2848">
            <w:pPr>
              <w:spacing w:line="240" w:lineRule="auto"/>
              <w:jc w:val="center"/>
            </w:pPr>
            <w:r w:rsidRPr="001650DF">
              <w:t>$400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7BA3F44B" w14:textId="77777777" w:rsidR="0090499F" w:rsidRDefault="0090499F" w:rsidP="00CA2848">
            <w:pPr>
              <w:spacing w:line="240" w:lineRule="auto"/>
              <w:jc w:val="center"/>
            </w:pPr>
            <w:r w:rsidRPr="001650DF">
              <w:t>+$270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5BDFD310" w14:textId="77777777" w:rsidR="0090499F" w:rsidRDefault="0090499F" w:rsidP="00CA2848">
            <w:pPr>
              <w:spacing w:line="240" w:lineRule="auto"/>
              <w:jc w:val="center"/>
            </w:pPr>
            <w:r w:rsidRPr="001650DF">
              <w:t>+208%</w:t>
            </w:r>
          </w:p>
        </w:tc>
        <w:tc>
          <w:tcPr>
            <w:tcW w:w="1277" w:type="dxa"/>
            <w:tcBorders>
              <w:top w:val="single" w:sz="12" w:space="0" w:color="auto"/>
              <w:left w:val="single" w:sz="12" w:space="0" w:color="auto"/>
              <w:bottom w:val="single" w:sz="12" w:space="0" w:color="auto"/>
              <w:right w:val="single" w:sz="12" w:space="0" w:color="auto"/>
            </w:tcBorders>
            <w:vAlign w:val="center"/>
          </w:tcPr>
          <w:p w14:paraId="34B0E35B" w14:textId="77777777" w:rsidR="0090499F" w:rsidRDefault="0090499F" w:rsidP="00CA2848">
            <w:pPr>
              <w:spacing w:line="240" w:lineRule="auto"/>
              <w:jc w:val="center"/>
            </w:pPr>
            <w:r w:rsidRPr="001650DF">
              <w:t>$2,044</w:t>
            </w:r>
          </w:p>
        </w:tc>
      </w:tr>
      <w:tr w:rsidR="0090499F" w:rsidRPr="001650DF" w14:paraId="0699D460" w14:textId="77777777" w:rsidTr="00EC015A">
        <w:trPr>
          <w:cantSplit/>
          <w:trHeight w:val="1240"/>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25A2108F" w14:textId="598D5778" w:rsidR="0090499F" w:rsidRPr="001650DF" w:rsidRDefault="0090499F" w:rsidP="0090499F">
            <w:pPr>
              <w:spacing w:line="240" w:lineRule="auto"/>
            </w:pPr>
            <w:r w:rsidRPr="001650DF">
              <w:t>Review of Decision of the Director of Enrollment and Discipline Under §</w:t>
            </w:r>
            <w:r>
              <w:t xml:space="preserve"> </w:t>
            </w:r>
            <w:r w:rsidRPr="001650DF">
              <w:t>11.2(d)</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5561F386" w14:textId="7A4FE839" w:rsidR="0090499F" w:rsidRPr="001650DF" w:rsidRDefault="0090499F" w:rsidP="0090499F">
            <w:pPr>
              <w:spacing w:line="240" w:lineRule="auto"/>
              <w:jc w:val="center"/>
            </w:pPr>
            <w:r w:rsidRPr="001650DF">
              <w:t>$130</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29C830A6" w14:textId="668CCFFC" w:rsidR="0090499F" w:rsidRPr="001650DF" w:rsidRDefault="0090499F" w:rsidP="0090499F">
            <w:pPr>
              <w:spacing w:line="240" w:lineRule="auto"/>
              <w:jc w:val="center"/>
            </w:pPr>
            <w:r w:rsidRPr="001650DF">
              <w:t>$400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7FFF2964" w14:textId="4313EB5C" w:rsidR="0090499F" w:rsidRPr="001650DF" w:rsidRDefault="0090499F" w:rsidP="0090499F">
            <w:pPr>
              <w:spacing w:line="240" w:lineRule="auto"/>
              <w:jc w:val="center"/>
            </w:pPr>
            <w:r w:rsidRPr="001650DF">
              <w:t>+$270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7AE3E067" w14:textId="6E390914" w:rsidR="0090499F" w:rsidRPr="001650DF" w:rsidRDefault="0090499F" w:rsidP="0090499F">
            <w:pPr>
              <w:spacing w:line="240" w:lineRule="auto"/>
              <w:jc w:val="center"/>
            </w:pPr>
            <w:r w:rsidRPr="001650DF">
              <w:t>+208%</w:t>
            </w:r>
          </w:p>
        </w:tc>
        <w:tc>
          <w:tcPr>
            <w:tcW w:w="1277" w:type="dxa"/>
            <w:tcBorders>
              <w:top w:val="single" w:sz="12" w:space="0" w:color="auto"/>
              <w:left w:val="single" w:sz="12" w:space="0" w:color="auto"/>
              <w:bottom w:val="single" w:sz="12" w:space="0" w:color="auto"/>
              <w:right w:val="single" w:sz="12" w:space="0" w:color="auto"/>
            </w:tcBorders>
            <w:vAlign w:val="center"/>
          </w:tcPr>
          <w:p w14:paraId="1324D205" w14:textId="1D1E2A3F" w:rsidR="0090499F" w:rsidRPr="001650DF" w:rsidRDefault="0090499F" w:rsidP="0090499F">
            <w:pPr>
              <w:spacing w:line="240" w:lineRule="auto"/>
              <w:jc w:val="center"/>
            </w:pPr>
            <w:r w:rsidRPr="001650DF">
              <w:t>$1,827</w:t>
            </w:r>
          </w:p>
        </w:tc>
      </w:tr>
      <w:tr w:rsidR="0090499F" w:rsidRPr="001650DF" w14:paraId="21043A68" w14:textId="77777777" w:rsidTr="00EC015A">
        <w:trPr>
          <w:cantSplit/>
          <w:trHeight w:val="880"/>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7653D652" w14:textId="7BB2E047" w:rsidR="0090499F" w:rsidRPr="001650DF" w:rsidRDefault="0090499F" w:rsidP="0090499F">
            <w:pPr>
              <w:spacing w:line="240" w:lineRule="auto"/>
            </w:pPr>
            <w:r w:rsidRPr="001650DF">
              <w:t>Administrative Reinstatement Fee</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09520B4B" w14:textId="5C6BD96C" w:rsidR="0090499F" w:rsidRPr="001650DF" w:rsidRDefault="0090499F" w:rsidP="0090499F">
            <w:pPr>
              <w:spacing w:line="240" w:lineRule="auto"/>
              <w:jc w:val="center"/>
            </w:pPr>
            <w:r w:rsidRPr="001650DF">
              <w:t>$100</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2B87E755" w14:textId="3080FC32" w:rsidR="0090499F" w:rsidRPr="001650DF" w:rsidRDefault="0090499F" w:rsidP="0090499F">
            <w:pPr>
              <w:spacing w:line="240" w:lineRule="auto"/>
              <w:jc w:val="center"/>
            </w:pPr>
            <w:r w:rsidRPr="001650DF">
              <w:t>$200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17C26C5E" w14:textId="5F57DC95" w:rsidR="0090499F" w:rsidRPr="001650DF" w:rsidRDefault="0090499F" w:rsidP="0090499F">
            <w:pPr>
              <w:spacing w:line="240" w:lineRule="auto"/>
              <w:jc w:val="center"/>
            </w:pPr>
            <w:r w:rsidRPr="001650DF">
              <w:t>+$100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18C40660" w14:textId="48B638D7" w:rsidR="0090499F" w:rsidRPr="001650DF" w:rsidRDefault="0090499F" w:rsidP="0090499F">
            <w:pPr>
              <w:spacing w:line="240" w:lineRule="auto"/>
              <w:jc w:val="center"/>
            </w:pPr>
            <w:r w:rsidRPr="001650DF">
              <w:t>+100%</w:t>
            </w:r>
          </w:p>
        </w:tc>
        <w:tc>
          <w:tcPr>
            <w:tcW w:w="1277" w:type="dxa"/>
            <w:tcBorders>
              <w:top w:val="single" w:sz="12" w:space="0" w:color="auto"/>
              <w:left w:val="single" w:sz="12" w:space="0" w:color="auto"/>
              <w:bottom w:val="single" w:sz="12" w:space="0" w:color="auto"/>
              <w:right w:val="single" w:sz="12" w:space="0" w:color="auto"/>
            </w:tcBorders>
            <w:vAlign w:val="center"/>
          </w:tcPr>
          <w:p w14:paraId="33355B81" w14:textId="11AF5B7D" w:rsidR="0090499F" w:rsidRPr="001650DF" w:rsidRDefault="0090499F" w:rsidP="0090499F">
            <w:pPr>
              <w:spacing w:line="240" w:lineRule="auto"/>
              <w:jc w:val="center"/>
            </w:pPr>
            <w:r w:rsidRPr="001650DF">
              <w:t>$940</w:t>
            </w:r>
          </w:p>
        </w:tc>
      </w:tr>
      <w:tr w:rsidR="0090499F" w:rsidRPr="001650DF" w14:paraId="2CBF5E30" w14:textId="77777777" w:rsidTr="00EC015A">
        <w:trPr>
          <w:cantSplit/>
          <w:trHeight w:val="1150"/>
        </w:trPr>
        <w:tc>
          <w:tcPr>
            <w:tcW w:w="2832" w:type="dxa"/>
            <w:gridSpan w:val="2"/>
            <w:tcBorders>
              <w:top w:val="single" w:sz="12" w:space="0" w:color="auto"/>
              <w:left w:val="single" w:sz="8" w:space="0" w:color="auto"/>
              <w:bottom w:val="single" w:sz="12" w:space="0" w:color="auto"/>
              <w:right w:val="single" w:sz="12" w:space="0" w:color="auto"/>
            </w:tcBorders>
            <w:shd w:val="clear" w:color="auto" w:fill="auto"/>
            <w:vAlign w:val="center"/>
          </w:tcPr>
          <w:p w14:paraId="0699586B" w14:textId="53DD9816" w:rsidR="0090499F" w:rsidRPr="001650DF" w:rsidRDefault="0090499F" w:rsidP="0090499F">
            <w:pPr>
              <w:spacing w:line="240" w:lineRule="auto"/>
            </w:pPr>
            <w:r w:rsidRPr="001650DF">
              <w:t>On Grant of Limited Recognition Under §</w:t>
            </w:r>
            <w:r>
              <w:t xml:space="preserve"> </w:t>
            </w:r>
            <w:r w:rsidRPr="001650DF">
              <w:t>11.9(b)</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43E1C222" w14:textId="0C14C843" w:rsidR="0090499F" w:rsidRPr="001650DF" w:rsidRDefault="0090499F" w:rsidP="0090499F">
            <w:pPr>
              <w:spacing w:line="240" w:lineRule="auto"/>
              <w:jc w:val="center"/>
            </w:pPr>
            <w:r>
              <w:t>new</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46E17435" w14:textId="14535A94" w:rsidR="0090499F" w:rsidRPr="001650DF" w:rsidRDefault="0090499F" w:rsidP="0090499F">
            <w:pPr>
              <w:spacing w:line="240" w:lineRule="auto"/>
              <w:jc w:val="center"/>
            </w:pPr>
            <w:r w:rsidRPr="001650DF">
              <w:t>$200</w:t>
            </w:r>
          </w:p>
        </w:tc>
        <w:tc>
          <w:tcPr>
            <w:tcW w:w="1272" w:type="dxa"/>
            <w:tcBorders>
              <w:top w:val="single" w:sz="12" w:space="0" w:color="auto"/>
              <w:left w:val="single" w:sz="12" w:space="0" w:color="auto"/>
              <w:bottom w:val="single" w:sz="12" w:space="0" w:color="auto"/>
              <w:right w:val="single" w:sz="12" w:space="0" w:color="auto"/>
            </w:tcBorders>
            <w:shd w:val="clear" w:color="auto" w:fill="auto"/>
            <w:vAlign w:val="center"/>
          </w:tcPr>
          <w:p w14:paraId="5233F7A2" w14:textId="5CC6A7FF" w:rsidR="0090499F" w:rsidRPr="001650DF" w:rsidRDefault="0090499F" w:rsidP="0090499F">
            <w:pPr>
              <w:spacing w:line="240" w:lineRule="auto"/>
              <w:jc w:val="center"/>
            </w:pPr>
            <w:r w:rsidRPr="001650DF">
              <w:t>+$</w:t>
            </w:r>
            <w:r>
              <w:t>2</w:t>
            </w:r>
            <w:r w:rsidRPr="001650DF">
              <w:t>00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2EAFEEA6" w14:textId="4C27BF5F" w:rsidR="0090499F" w:rsidRPr="001650DF" w:rsidRDefault="0090499F" w:rsidP="0090499F">
            <w:pPr>
              <w:spacing w:line="240" w:lineRule="auto"/>
              <w:jc w:val="center"/>
            </w:pPr>
            <w:r>
              <w:t>n/a</w:t>
            </w:r>
          </w:p>
        </w:tc>
        <w:tc>
          <w:tcPr>
            <w:tcW w:w="1277" w:type="dxa"/>
            <w:tcBorders>
              <w:top w:val="single" w:sz="12" w:space="0" w:color="auto"/>
              <w:left w:val="single" w:sz="12" w:space="0" w:color="auto"/>
              <w:bottom w:val="single" w:sz="12" w:space="0" w:color="auto"/>
              <w:right w:val="single" w:sz="12" w:space="0" w:color="auto"/>
            </w:tcBorders>
            <w:vAlign w:val="center"/>
          </w:tcPr>
          <w:p w14:paraId="2E632641" w14:textId="2BE58245" w:rsidR="0090499F" w:rsidRPr="001650DF" w:rsidRDefault="0090499F" w:rsidP="0090499F">
            <w:pPr>
              <w:spacing w:line="240" w:lineRule="auto"/>
              <w:jc w:val="center"/>
            </w:pPr>
            <w:r>
              <w:t>n/a</w:t>
            </w:r>
          </w:p>
        </w:tc>
      </w:tr>
    </w:tbl>
    <w:p w14:paraId="390F9F9E" w14:textId="77777777" w:rsidR="0090499F" w:rsidRDefault="0090499F">
      <w:r>
        <w:br w:type="page"/>
      </w:r>
    </w:p>
    <w:tbl>
      <w:tblPr>
        <w:tblW w:w="9202" w:type="dxa"/>
        <w:tblInd w:w="93" w:type="dxa"/>
        <w:tblLook w:val="04A0" w:firstRow="1" w:lastRow="0" w:firstColumn="1" w:lastColumn="0" w:noHBand="0" w:noVBand="1"/>
      </w:tblPr>
      <w:tblGrid>
        <w:gridCol w:w="2815"/>
        <w:gridCol w:w="16"/>
        <w:gridCol w:w="1260"/>
        <w:gridCol w:w="13"/>
        <w:gridCol w:w="1262"/>
        <w:gridCol w:w="12"/>
        <w:gridCol w:w="1273"/>
        <w:gridCol w:w="1275"/>
        <w:gridCol w:w="1276"/>
      </w:tblGrid>
      <w:tr w:rsidR="0090499F" w:rsidRPr="001650DF" w14:paraId="770060FD" w14:textId="77777777" w:rsidTr="00EC015A">
        <w:trPr>
          <w:trHeight w:val="552"/>
        </w:trPr>
        <w:tc>
          <w:tcPr>
            <w:tcW w:w="281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6F4C5BB9" w14:textId="77777777" w:rsidR="0090499F" w:rsidRPr="001650DF" w:rsidRDefault="0090499F" w:rsidP="00CA2848">
            <w:pPr>
              <w:keepNext/>
              <w:spacing w:line="240" w:lineRule="auto"/>
              <w:jc w:val="center"/>
              <w:rPr>
                <w:b/>
                <w:bCs/>
              </w:rPr>
            </w:pPr>
            <w:r w:rsidRPr="001650DF">
              <w:rPr>
                <w:b/>
                <w:bCs/>
              </w:rPr>
              <w:t>Fee Description</w:t>
            </w:r>
          </w:p>
        </w:tc>
        <w:tc>
          <w:tcPr>
            <w:tcW w:w="1276" w:type="dxa"/>
            <w:gridSpan w:val="2"/>
            <w:tcBorders>
              <w:top w:val="single" w:sz="12" w:space="0" w:color="auto"/>
              <w:left w:val="single" w:sz="12" w:space="0" w:color="auto"/>
              <w:bottom w:val="nil"/>
              <w:right w:val="single" w:sz="12" w:space="0" w:color="auto"/>
            </w:tcBorders>
            <w:shd w:val="clear" w:color="auto" w:fill="auto"/>
            <w:vAlign w:val="center"/>
            <w:hideMark/>
          </w:tcPr>
          <w:p w14:paraId="5F67ABB6" w14:textId="77777777" w:rsidR="0090499F" w:rsidRPr="001650DF" w:rsidRDefault="0090499F" w:rsidP="00CA2848">
            <w:pPr>
              <w:keepNext/>
              <w:spacing w:line="240" w:lineRule="auto"/>
              <w:jc w:val="center"/>
              <w:rPr>
                <w:b/>
                <w:bCs/>
              </w:rPr>
            </w:pPr>
            <w:r w:rsidRPr="001650DF">
              <w:rPr>
                <w:b/>
                <w:bCs/>
              </w:rPr>
              <w:t>Current Fees</w:t>
            </w:r>
          </w:p>
        </w:tc>
        <w:tc>
          <w:tcPr>
            <w:tcW w:w="1275" w:type="dxa"/>
            <w:gridSpan w:val="2"/>
            <w:tcBorders>
              <w:top w:val="single" w:sz="12" w:space="0" w:color="auto"/>
              <w:left w:val="single" w:sz="12" w:space="0" w:color="auto"/>
              <w:bottom w:val="nil"/>
              <w:right w:val="single" w:sz="12" w:space="0" w:color="auto"/>
            </w:tcBorders>
            <w:shd w:val="clear" w:color="auto" w:fill="auto"/>
            <w:vAlign w:val="center"/>
            <w:hideMark/>
          </w:tcPr>
          <w:p w14:paraId="2733475A" w14:textId="77777777" w:rsidR="0090499F" w:rsidRPr="001650DF" w:rsidRDefault="0090499F" w:rsidP="00CA2848">
            <w:pPr>
              <w:keepNext/>
              <w:spacing w:line="240" w:lineRule="auto"/>
              <w:jc w:val="center"/>
              <w:rPr>
                <w:b/>
                <w:bCs/>
              </w:rPr>
            </w:pPr>
            <w:r>
              <w:rPr>
                <w:b/>
                <w:bCs/>
              </w:rPr>
              <w:t>Final Rule</w:t>
            </w:r>
            <w:r w:rsidRPr="001650DF">
              <w:rPr>
                <w:b/>
                <w:bCs/>
              </w:rPr>
              <w:t xml:space="preserve"> Fees</w:t>
            </w:r>
          </w:p>
        </w:tc>
        <w:tc>
          <w:tcPr>
            <w:tcW w:w="1285" w:type="dxa"/>
            <w:gridSpan w:val="2"/>
            <w:tcBorders>
              <w:top w:val="single" w:sz="12" w:space="0" w:color="auto"/>
              <w:left w:val="single" w:sz="12" w:space="0" w:color="auto"/>
              <w:bottom w:val="nil"/>
              <w:right w:val="single" w:sz="12" w:space="0" w:color="auto"/>
            </w:tcBorders>
            <w:shd w:val="clear" w:color="auto" w:fill="auto"/>
            <w:vAlign w:val="center"/>
            <w:hideMark/>
          </w:tcPr>
          <w:p w14:paraId="75450030" w14:textId="77777777" w:rsidR="0090499F" w:rsidRPr="001650DF" w:rsidRDefault="0090499F" w:rsidP="00CA2848">
            <w:pPr>
              <w:keepNext/>
              <w:spacing w:line="240" w:lineRule="auto"/>
              <w:jc w:val="center"/>
              <w:rPr>
                <w:b/>
                <w:bCs/>
              </w:rPr>
            </w:pPr>
            <w:r w:rsidRPr="001650DF">
              <w:rPr>
                <w:b/>
                <w:bCs/>
              </w:rPr>
              <w:t>Dollar Change</w:t>
            </w:r>
          </w:p>
        </w:tc>
        <w:tc>
          <w:tcPr>
            <w:tcW w:w="1275" w:type="dxa"/>
            <w:tcBorders>
              <w:top w:val="single" w:sz="12" w:space="0" w:color="auto"/>
              <w:left w:val="single" w:sz="12" w:space="0" w:color="auto"/>
              <w:bottom w:val="nil"/>
              <w:right w:val="single" w:sz="12" w:space="0" w:color="auto"/>
            </w:tcBorders>
            <w:shd w:val="clear" w:color="auto" w:fill="auto"/>
            <w:vAlign w:val="center"/>
            <w:hideMark/>
          </w:tcPr>
          <w:p w14:paraId="73252FFD" w14:textId="77777777" w:rsidR="0090499F" w:rsidRPr="001650DF" w:rsidRDefault="0090499F" w:rsidP="00CA2848">
            <w:pPr>
              <w:keepNext/>
              <w:spacing w:line="240" w:lineRule="auto"/>
              <w:jc w:val="center"/>
              <w:rPr>
                <w:b/>
                <w:bCs/>
              </w:rPr>
            </w:pPr>
            <w:r w:rsidRPr="001650DF">
              <w:rPr>
                <w:b/>
                <w:bCs/>
              </w:rPr>
              <w:t>Percent Change</w:t>
            </w:r>
          </w:p>
        </w:tc>
        <w:tc>
          <w:tcPr>
            <w:tcW w:w="1276" w:type="dxa"/>
            <w:tcBorders>
              <w:top w:val="single" w:sz="12" w:space="0" w:color="auto"/>
              <w:left w:val="single" w:sz="12" w:space="0" w:color="auto"/>
              <w:bottom w:val="nil"/>
              <w:right w:val="single" w:sz="12" w:space="0" w:color="auto"/>
            </w:tcBorders>
          </w:tcPr>
          <w:p w14:paraId="74AEF52B" w14:textId="77777777" w:rsidR="0090499F" w:rsidRPr="001650DF" w:rsidRDefault="0090499F" w:rsidP="00CA2848">
            <w:pPr>
              <w:keepNext/>
              <w:spacing w:line="240" w:lineRule="auto"/>
              <w:jc w:val="center"/>
              <w:rPr>
                <w:b/>
                <w:bCs/>
              </w:rPr>
            </w:pPr>
            <w:r w:rsidRPr="001650DF">
              <w:rPr>
                <w:b/>
                <w:bCs/>
              </w:rPr>
              <w:t>FY 2015 Unit Cost</w:t>
            </w:r>
          </w:p>
        </w:tc>
      </w:tr>
      <w:tr w:rsidR="0090499F" w:rsidRPr="001650DF" w14:paraId="6FD0F513" w14:textId="77777777" w:rsidTr="00EC015A">
        <w:trPr>
          <w:trHeight w:val="288"/>
        </w:trPr>
        <w:tc>
          <w:tcPr>
            <w:tcW w:w="2815" w:type="dxa"/>
            <w:vMerge/>
            <w:tcBorders>
              <w:top w:val="single" w:sz="8" w:space="0" w:color="auto"/>
              <w:left w:val="single" w:sz="12" w:space="0" w:color="auto"/>
              <w:bottom w:val="single" w:sz="8" w:space="0" w:color="000000"/>
              <w:right w:val="single" w:sz="12" w:space="0" w:color="auto"/>
            </w:tcBorders>
            <w:vAlign w:val="center"/>
            <w:hideMark/>
          </w:tcPr>
          <w:p w14:paraId="6495B92D" w14:textId="77777777" w:rsidR="0090499F" w:rsidRPr="001650DF" w:rsidRDefault="0090499F" w:rsidP="00CA2848">
            <w:pPr>
              <w:keepNext/>
              <w:spacing w:line="240" w:lineRule="auto"/>
              <w:rPr>
                <w:b/>
                <w:bCs/>
              </w:rPr>
            </w:pPr>
          </w:p>
        </w:tc>
        <w:tc>
          <w:tcPr>
            <w:tcW w:w="1276" w:type="dxa"/>
            <w:gridSpan w:val="2"/>
            <w:tcBorders>
              <w:top w:val="nil"/>
              <w:left w:val="single" w:sz="12" w:space="0" w:color="auto"/>
              <w:bottom w:val="nil"/>
              <w:right w:val="single" w:sz="12" w:space="0" w:color="auto"/>
            </w:tcBorders>
            <w:shd w:val="clear" w:color="auto" w:fill="auto"/>
            <w:vAlign w:val="center"/>
            <w:hideMark/>
          </w:tcPr>
          <w:p w14:paraId="5EEDE982" w14:textId="77777777" w:rsidR="0090499F" w:rsidRPr="001650DF" w:rsidRDefault="0090499F" w:rsidP="00CA2848">
            <w:pPr>
              <w:keepNext/>
              <w:spacing w:line="240" w:lineRule="auto"/>
              <w:jc w:val="center"/>
              <w:rPr>
                <w:b/>
                <w:bCs/>
              </w:rPr>
            </w:pPr>
            <w:r w:rsidRPr="001650DF">
              <w:rPr>
                <w:b/>
                <w:bCs/>
              </w:rPr>
              <w:t> </w:t>
            </w:r>
          </w:p>
        </w:tc>
        <w:tc>
          <w:tcPr>
            <w:tcW w:w="1275" w:type="dxa"/>
            <w:gridSpan w:val="2"/>
            <w:tcBorders>
              <w:top w:val="nil"/>
              <w:left w:val="single" w:sz="12" w:space="0" w:color="auto"/>
              <w:bottom w:val="nil"/>
              <w:right w:val="single" w:sz="12" w:space="0" w:color="auto"/>
            </w:tcBorders>
            <w:shd w:val="clear" w:color="auto" w:fill="auto"/>
            <w:vAlign w:val="center"/>
            <w:hideMark/>
          </w:tcPr>
          <w:p w14:paraId="68240B39" w14:textId="77777777" w:rsidR="0090499F" w:rsidRPr="001650DF" w:rsidRDefault="0090499F" w:rsidP="00CA2848">
            <w:pPr>
              <w:keepNext/>
              <w:spacing w:line="240" w:lineRule="auto"/>
              <w:jc w:val="center"/>
              <w:rPr>
                <w:b/>
                <w:bCs/>
              </w:rPr>
            </w:pPr>
            <w:r w:rsidRPr="001650DF">
              <w:rPr>
                <w:b/>
                <w:bCs/>
              </w:rPr>
              <w:t> </w:t>
            </w:r>
          </w:p>
        </w:tc>
        <w:tc>
          <w:tcPr>
            <w:tcW w:w="1285" w:type="dxa"/>
            <w:gridSpan w:val="2"/>
            <w:tcBorders>
              <w:top w:val="nil"/>
              <w:left w:val="single" w:sz="12" w:space="0" w:color="auto"/>
              <w:bottom w:val="nil"/>
              <w:right w:val="single" w:sz="12" w:space="0" w:color="auto"/>
            </w:tcBorders>
            <w:shd w:val="clear" w:color="auto" w:fill="auto"/>
            <w:vAlign w:val="center"/>
            <w:hideMark/>
          </w:tcPr>
          <w:p w14:paraId="49CF723B" w14:textId="77777777" w:rsidR="0090499F" w:rsidRPr="001650DF" w:rsidRDefault="0090499F" w:rsidP="00CA2848">
            <w:pPr>
              <w:keepNext/>
              <w:spacing w:line="240" w:lineRule="auto"/>
              <w:jc w:val="center"/>
              <w:rPr>
                <w:b/>
                <w:bCs/>
              </w:rPr>
            </w:pPr>
            <w:r w:rsidRPr="001650DF">
              <w:rPr>
                <w:b/>
                <w:bCs/>
              </w:rPr>
              <w:t> </w:t>
            </w:r>
          </w:p>
        </w:tc>
        <w:tc>
          <w:tcPr>
            <w:tcW w:w="1275" w:type="dxa"/>
            <w:tcBorders>
              <w:top w:val="nil"/>
              <w:left w:val="single" w:sz="12" w:space="0" w:color="auto"/>
              <w:bottom w:val="nil"/>
              <w:right w:val="single" w:sz="12" w:space="0" w:color="auto"/>
            </w:tcBorders>
            <w:shd w:val="clear" w:color="auto" w:fill="auto"/>
            <w:vAlign w:val="center"/>
            <w:hideMark/>
          </w:tcPr>
          <w:p w14:paraId="365E2A2F" w14:textId="77777777" w:rsidR="0090499F" w:rsidRPr="001650DF" w:rsidRDefault="0090499F" w:rsidP="00CA2848">
            <w:pPr>
              <w:keepNext/>
              <w:spacing w:line="240" w:lineRule="auto"/>
              <w:jc w:val="center"/>
              <w:rPr>
                <w:b/>
                <w:bCs/>
              </w:rPr>
            </w:pPr>
            <w:r w:rsidRPr="001650DF">
              <w:rPr>
                <w:b/>
                <w:bCs/>
              </w:rPr>
              <w:t> </w:t>
            </w:r>
          </w:p>
        </w:tc>
        <w:tc>
          <w:tcPr>
            <w:tcW w:w="1276" w:type="dxa"/>
            <w:tcBorders>
              <w:top w:val="nil"/>
              <w:left w:val="single" w:sz="12" w:space="0" w:color="auto"/>
              <w:bottom w:val="nil"/>
              <w:right w:val="single" w:sz="12" w:space="0" w:color="auto"/>
            </w:tcBorders>
          </w:tcPr>
          <w:p w14:paraId="5585245D" w14:textId="77777777" w:rsidR="0090499F" w:rsidRPr="001650DF" w:rsidRDefault="0090499F" w:rsidP="00CA2848">
            <w:pPr>
              <w:keepNext/>
              <w:spacing w:line="240" w:lineRule="auto"/>
              <w:jc w:val="center"/>
              <w:rPr>
                <w:b/>
                <w:bCs/>
              </w:rPr>
            </w:pPr>
          </w:p>
        </w:tc>
      </w:tr>
      <w:tr w:rsidR="0090499F" w:rsidRPr="001650DF" w14:paraId="79076B5E" w14:textId="77777777" w:rsidTr="00EC015A">
        <w:trPr>
          <w:trHeight w:val="288"/>
        </w:trPr>
        <w:tc>
          <w:tcPr>
            <w:tcW w:w="2815" w:type="dxa"/>
            <w:vMerge/>
            <w:tcBorders>
              <w:top w:val="single" w:sz="8" w:space="0" w:color="auto"/>
              <w:left w:val="single" w:sz="12" w:space="0" w:color="auto"/>
              <w:bottom w:val="single" w:sz="8" w:space="0" w:color="000000"/>
              <w:right w:val="single" w:sz="12" w:space="0" w:color="auto"/>
            </w:tcBorders>
            <w:vAlign w:val="center"/>
            <w:hideMark/>
          </w:tcPr>
          <w:p w14:paraId="3E56CC51" w14:textId="77777777" w:rsidR="0090499F" w:rsidRPr="001650DF" w:rsidRDefault="0090499F" w:rsidP="00CA2848">
            <w:pPr>
              <w:keepNext/>
              <w:spacing w:line="240" w:lineRule="auto"/>
              <w:rPr>
                <w:b/>
                <w:bCs/>
              </w:rPr>
            </w:pPr>
          </w:p>
        </w:tc>
        <w:tc>
          <w:tcPr>
            <w:tcW w:w="1276" w:type="dxa"/>
            <w:gridSpan w:val="2"/>
            <w:tcBorders>
              <w:top w:val="nil"/>
              <w:left w:val="single" w:sz="12" w:space="0" w:color="auto"/>
              <w:bottom w:val="nil"/>
              <w:right w:val="single" w:sz="12" w:space="0" w:color="auto"/>
            </w:tcBorders>
            <w:shd w:val="clear" w:color="auto" w:fill="auto"/>
            <w:vAlign w:val="center"/>
            <w:hideMark/>
          </w:tcPr>
          <w:p w14:paraId="22E9275A" w14:textId="77777777" w:rsidR="0090499F" w:rsidRPr="001650DF" w:rsidRDefault="0090499F" w:rsidP="00CA2848">
            <w:pPr>
              <w:keepNext/>
              <w:spacing w:line="240" w:lineRule="auto"/>
              <w:jc w:val="center"/>
              <w:rPr>
                <w:b/>
                <w:bCs/>
              </w:rPr>
            </w:pPr>
            <w:r w:rsidRPr="001650DF">
              <w:rPr>
                <w:b/>
                <w:bCs/>
              </w:rPr>
              <w:t>Large</w:t>
            </w:r>
          </w:p>
        </w:tc>
        <w:tc>
          <w:tcPr>
            <w:tcW w:w="1275" w:type="dxa"/>
            <w:gridSpan w:val="2"/>
            <w:tcBorders>
              <w:top w:val="nil"/>
              <w:left w:val="single" w:sz="12" w:space="0" w:color="auto"/>
              <w:bottom w:val="nil"/>
              <w:right w:val="single" w:sz="12" w:space="0" w:color="auto"/>
            </w:tcBorders>
            <w:shd w:val="clear" w:color="auto" w:fill="auto"/>
            <w:vAlign w:val="center"/>
            <w:hideMark/>
          </w:tcPr>
          <w:p w14:paraId="65977F0F" w14:textId="77777777" w:rsidR="0090499F" w:rsidRPr="001650DF" w:rsidRDefault="0090499F" w:rsidP="00CA2848">
            <w:pPr>
              <w:keepNext/>
              <w:spacing w:line="240" w:lineRule="auto"/>
              <w:jc w:val="center"/>
              <w:rPr>
                <w:b/>
                <w:bCs/>
              </w:rPr>
            </w:pPr>
            <w:r w:rsidRPr="001650DF">
              <w:rPr>
                <w:b/>
                <w:bCs/>
              </w:rPr>
              <w:t>Large</w:t>
            </w:r>
          </w:p>
        </w:tc>
        <w:tc>
          <w:tcPr>
            <w:tcW w:w="1285" w:type="dxa"/>
            <w:gridSpan w:val="2"/>
            <w:tcBorders>
              <w:top w:val="nil"/>
              <w:left w:val="single" w:sz="12" w:space="0" w:color="auto"/>
              <w:bottom w:val="nil"/>
              <w:right w:val="single" w:sz="12" w:space="0" w:color="auto"/>
            </w:tcBorders>
            <w:shd w:val="clear" w:color="auto" w:fill="auto"/>
            <w:vAlign w:val="center"/>
            <w:hideMark/>
          </w:tcPr>
          <w:p w14:paraId="7FF25AB5" w14:textId="77777777" w:rsidR="0090499F" w:rsidRPr="001650DF" w:rsidRDefault="0090499F" w:rsidP="00CA2848">
            <w:pPr>
              <w:keepNext/>
              <w:spacing w:line="240" w:lineRule="auto"/>
              <w:jc w:val="center"/>
              <w:rPr>
                <w:b/>
                <w:bCs/>
              </w:rPr>
            </w:pPr>
            <w:r w:rsidRPr="001650DF">
              <w:rPr>
                <w:b/>
                <w:bCs/>
              </w:rPr>
              <w:t>Large</w:t>
            </w:r>
          </w:p>
        </w:tc>
        <w:tc>
          <w:tcPr>
            <w:tcW w:w="1275" w:type="dxa"/>
            <w:tcBorders>
              <w:top w:val="nil"/>
              <w:left w:val="single" w:sz="12" w:space="0" w:color="auto"/>
              <w:bottom w:val="nil"/>
              <w:right w:val="single" w:sz="12" w:space="0" w:color="auto"/>
            </w:tcBorders>
            <w:shd w:val="clear" w:color="auto" w:fill="auto"/>
            <w:vAlign w:val="center"/>
            <w:hideMark/>
          </w:tcPr>
          <w:p w14:paraId="0F8EC00D" w14:textId="77777777" w:rsidR="0090499F" w:rsidRPr="001650DF" w:rsidRDefault="0090499F" w:rsidP="00CA2848">
            <w:pPr>
              <w:keepNext/>
              <w:spacing w:line="240" w:lineRule="auto"/>
              <w:jc w:val="center"/>
              <w:rPr>
                <w:b/>
                <w:bCs/>
              </w:rPr>
            </w:pPr>
            <w:r w:rsidRPr="001650DF">
              <w:rPr>
                <w:b/>
                <w:bCs/>
              </w:rPr>
              <w:t>Large</w:t>
            </w:r>
          </w:p>
        </w:tc>
        <w:tc>
          <w:tcPr>
            <w:tcW w:w="1276" w:type="dxa"/>
            <w:tcBorders>
              <w:top w:val="nil"/>
              <w:left w:val="single" w:sz="12" w:space="0" w:color="auto"/>
              <w:bottom w:val="nil"/>
              <w:right w:val="single" w:sz="12" w:space="0" w:color="auto"/>
            </w:tcBorders>
          </w:tcPr>
          <w:p w14:paraId="726A7495" w14:textId="77777777" w:rsidR="0090499F" w:rsidRPr="001650DF" w:rsidRDefault="0090499F" w:rsidP="00CA2848">
            <w:pPr>
              <w:keepNext/>
              <w:spacing w:line="240" w:lineRule="auto"/>
              <w:jc w:val="center"/>
              <w:rPr>
                <w:b/>
                <w:bCs/>
              </w:rPr>
            </w:pPr>
          </w:p>
        </w:tc>
      </w:tr>
      <w:tr w:rsidR="0090499F" w:rsidRPr="001650DF" w14:paraId="62272EE5" w14:textId="77777777" w:rsidTr="00EC015A">
        <w:trPr>
          <w:trHeight w:val="288"/>
        </w:trPr>
        <w:tc>
          <w:tcPr>
            <w:tcW w:w="2815" w:type="dxa"/>
            <w:vMerge/>
            <w:tcBorders>
              <w:top w:val="single" w:sz="8" w:space="0" w:color="auto"/>
              <w:left w:val="single" w:sz="12" w:space="0" w:color="auto"/>
              <w:bottom w:val="single" w:sz="8" w:space="0" w:color="000000"/>
              <w:right w:val="single" w:sz="12" w:space="0" w:color="auto"/>
            </w:tcBorders>
            <w:vAlign w:val="center"/>
            <w:hideMark/>
          </w:tcPr>
          <w:p w14:paraId="2CAEDD13" w14:textId="77777777" w:rsidR="0090499F" w:rsidRPr="001650DF" w:rsidRDefault="0090499F" w:rsidP="00CA2848">
            <w:pPr>
              <w:keepNext/>
              <w:spacing w:line="240" w:lineRule="auto"/>
              <w:rPr>
                <w:b/>
                <w:bCs/>
              </w:rPr>
            </w:pPr>
          </w:p>
        </w:tc>
        <w:tc>
          <w:tcPr>
            <w:tcW w:w="1276" w:type="dxa"/>
            <w:gridSpan w:val="2"/>
            <w:tcBorders>
              <w:top w:val="nil"/>
              <w:left w:val="single" w:sz="12" w:space="0" w:color="auto"/>
              <w:bottom w:val="nil"/>
              <w:right w:val="single" w:sz="12" w:space="0" w:color="auto"/>
            </w:tcBorders>
            <w:shd w:val="clear" w:color="auto" w:fill="auto"/>
            <w:vAlign w:val="center"/>
            <w:hideMark/>
          </w:tcPr>
          <w:p w14:paraId="4B63F958" w14:textId="77777777" w:rsidR="0090499F" w:rsidRPr="001650DF" w:rsidRDefault="0090499F" w:rsidP="00CA2848">
            <w:pPr>
              <w:keepNext/>
              <w:spacing w:line="240" w:lineRule="auto"/>
              <w:jc w:val="center"/>
              <w:rPr>
                <w:b/>
                <w:bCs/>
              </w:rPr>
            </w:pPr>
            <w:r w:rsidRPr="001650DF">
              <w:rPr>
                <w:b/>
                <w:bCs/>
              </w:rPr>
              <w:t>(Small)</w:t>
            </w:r>
          </w:p>
        </w:tc>
        <w:tc>
          <w:tcPr>
            <w:tcW w:w="1275" w:type="dxa"/>
            <w:gridSpan w:val="2"/>
            <w:tcBorders>
              <w:top w:val="nil"/>
              <w:left w:val="single" w:sz="12" w:space="0" w:color="auto"/>
              <w:bottom w:val="nil"/>
              <w:right w:val="single" w:sz="12" w:space="0" w:color="auto"/>
            </w:tcBorders>
            <w:shd w:val="clear" w:color="auto" w:fill="auto"/>
            <w:vAlign w:val="center"/>
            <w:hideMark/>
          </w:tcPr>
          <w:p w14:paraId="55617DD5" w14:textId="77777777" w:rsidR="0090499F" w:rsidRPr="001650DF" w:rsidRDefault="0090499F" w:rsidP="00CA2848">
            <w:pPr>
              <w:keepNext/>
              <w:spacing w:line="240" w:lineRule="auto"/>
              <w:jc w:val="center"/>
              <w:rPr>
                <w:b/>
                <w:bCs/>
              </w:rPr>
            </w:pPr>
            <w:r w:rsidRPr="001650DF">
              <w:rPr>
                <w:b/>
                <w:bCs/>
              </w:rPr>
              <w:t>(Small)</w:t>
            </w:r>
          </w:p>
        </w:tc>
        <w:tc>
          <w:tcPr>
            <w:tcW w:w="1285" w:type="dxa"/>
            <w:gridSpan w:val="2"/>
            <w:tcBorders>
              <w:top w:val="nil"/>
              <w:left w:val="single" w:sz="12" w:space="0" w:color="auto"/>
              <w:bottom w:val="nil"/>
              <w:right w:val="single" w:sz="12" w:space="0" w:color="auto"/>
            </w:tcBorders>
            <w:shd w:val="clear" w:color="auto" w:fill="auto"/>
            <w:vAlign w:val="center"/>
            <w:hideMark/>
          </w:tcPr>
          <w:p w14:paraId="18253E8E" w14:textId="77777777" w:rsidR="0090499F" w:rsidRPr="001650DF" w:rsidRDefault="0090499F" w:rsidP="00CA2848">
            <w:pPr>
              <w:keepNext/>
              <w:spacing w:line="240" w:lineRule="auto"/>
              <w:jc w:val="center"/>
              <w:rPr>
                <w:b/>
                <w:bCs/>
              </w:rPr>
            </w:pPr>
            <w:r w:rsidRPr="001650DF">
              <w:rPr>
                <w:b/>
                <w:bCs/>
              </w:rPr>
              <w:t>(Small)</w:t>
            </w:r>
          </w:p>
        </w:tc>
        <w:tc>
          <w:tcPr>
            <w:tcW w:w="1275" w:type="dxa"/>
            <w:tcBorders>
              <w:top w:val="nil"/>
              <w:left w:val="single" w:sz="12" w:space="0" w:color="auto"/>
              <w:bottom w:val="nil"/>
              <w:right w:val="single" w:sz="12" w:space="0" w:color="auto"/>
            </w:tcBorders>
            <w:shd w:val="clear" w:color="auto" w:fill="auto"/>
            <w:vAlign w:val="center"/>
            <w:hideMark/>
          </w:tcPr>
          <w:p w14:paraId="67DD8FD2" w14:textId="77777777" w:rsidR="0090499F" w:rsidRPr="001650DF" w:rsidRDefault="0090499F" w:rsidP="00CA2848">
            <w:pPr>
              <w:keepNext/>
              <w:spacing w:line="240" w:lineRule="auto"/>
              <w:jc w:val="center"/>
              <w:rPr>
                <w:b/>
                <w:bCs/>
              </w:rPr>
            </w:pPr>
            <w:r w:rsidRPr="001650DF">
              <w:rPr>
                <w:b/>
                <w:bCs/>
              </w:rPr>
              <w:t>(Small)</w:t>
            </w:r>
          </w:p>
        </w:tc>
        <w:tc>
          <w:tcPr>
            <w:tcW w:w="1276" w:type="dxa"/>
            <w:tcBorders>
              <w:top w:val="nil"/>
              <w:left w:val="single" w:sz="12" w:space="0" w:color="auto"/>
              <w:bottom w:val="nil"/>
              <w:right w:val="single" w:sz="12" w:space="0" w:color="auto"/>
            </w:tcBorders>
          </w:tcPr>
          <w:p w14:paraId="39E35B02" w14:textId="77777777" w:rsidR="0090499F" w:rsidRPr="001650DF" w:rsidRDefault="0090499F" w:rsidP="00CA2848">
            <w:pPr>
              <w:keepNext/>
              <w:spacing w:line="240" w:lineRule="auto"/>
              <w:jc w:val="center"/>
              <w:rPr>
                <w:b/>
                <w:bCs/>
              </w:rPr>
            </w:pPr>
          </w:p>
        </w:tc>
      </w:tr>
      <w:tr w:rsidR="0090499F" w:rsidRPr="001650DF" w14:paraId="69BC3324" w14:textId="77777777" w:rsidTr="00EC015A">
        <w:trPr>
          <w:trHeight w:val="564"/>
        </w:trPr>
        <w:tc>
          <w:tcPr>
            <w:tcW w:w="2815" w:type="dxa"/>
            <w:vMerge/>
            <w:tcBorders>
              <w:top w:val="single" w:sz="8" w:space="0" w:color="auto"/>
              <w:left w:val="single" w:sz="12" w:space="0" w:color="auto"/>
              <w:bottom w:val="single" w:sz="12" w:space="0" w:color="auto"/>
              <w:right w:val="single" w:sz="12" w:space="0" w:color="auto"/>
            </w:tcBorders>
            <w:vAlign w:val="center"/>
            <w:hideMark/>
          </w:tcPr>
          <w:p w14:paraId="143EF8DC" w14:textId="77777777" w:rsidR="0090499F" w:rsidRPr="001650DF" w:rsidRDefault="0090499F" w:rsidP="00CA2848">
            <w:pPr>
              <w:keepNext/>
              <w:spacing w:line="240" w:lineRule="auto"/>
              <w:rPr>
                <w:b/>
                <w:bCs/>
              </w:rPr>
            </w:pPr>
          </w:p>
        </w:tc>
        <w:tc>
          <w:tcPr>
            <w:tcW w:w="1276" w:type="dxa"/>
            <w:gridSpan w:val="2"/>
            <w:tcBorders>
              <w:top w:val="nil"/>
              <w:left w:val="single" w:sz="12" w:space="0" w:color="auto"/>
              <w:bottom w:val="single" w:sz="12" w:space="0" w:color="auto"/>
              <w:right w:val="single" w:sz="12" w:space="0" w:color="auto"/>
            </w:tcBorders>
            <w:shd w:val="clear" w:color="auto" w:fill="auto"/>
            <w:vAlign w:val="center"/>
            <w:hideMark/>
          </w:tcPr>
          <w:p w14:paraId="4EDDD874" w14:textId="77777777" w:rsidR="0090499F" w:rsidRPr="001650DF" w:rsidRDefault="0090499F" w:rsidP="00CA2848">
            <w:pPr>
              <w:keepNext/>
              <w:spacing w:line="240" w:lineRule="auto"/>
              <w:jc w:val="center"/>
              <w:rPr>
                <w:b/>
                <w:bCs/>
              </w:rPr>
            </w:pPr>
            <w:r w:rsidRPr="001650DF">
              <w:rPr>
                <w:b/>
                <w:bCs/>
              </w:rPr>
              <w:t>[Micro] Entity</w:t>
            </w:r>
          </w:p>
        </w:tc>
        <w:tc>
          <w:tcPr>
            <w:tcW w:w="1275" w:type="dxa"/>
            <w:gridSpan w:val="2"/>
            <w:tcBorders>
              <w:top w:val="nil"/>
              <w:left w:val="single" w:sz="12" w:space="0" w:color="auto"/>
              <w:bottom w:val="single" w:sz="12" w:space="0" w:color="auto"/>
              <w:right w:val="single" w:sz="12" w:space="0" w:color="auto"/>
            </w:tcBorders>
            <w:shd w:val="clear" w:color="auto" w:fill="auto"/>
            <w:vAlign w:val="center"/>
            <w:hideMark/>
          </w:tcPr>
          <w:p w14:paraId="2FC5AD63" w14:textId="77777777" w:rsidR="0090499F" w:rsidRPr="001650DF" w:rsidRDefault="0090499F" w:rsidP="00CA2848">
            <w:pPr>
              <w:keepNext/>
              <w:spacing w:line="240" w:lineRule="auto"/>
              <w:jc w:val="center"/>
              <w:rPr>
                <w:b/>
                <w:bCs/>
              </w:rPr>
            </w:pPr>
            <w:r w:rsidRPr="001650DF">
              <w:rPr>
                <w:b/>
                <w:bCs/>
              </w:rPr>
              <w:t>[Micro] Entity</w:t>
            </w:r>
          </w:p>
        </w:tc>
        <w:tc>
          <w:tcPr>
            <w:tcW w:w="1285" w:type="dxa"/>
            <w:gridSpan w:val="2"/>
            <w:tcBorders>
              <w:top w:val="nil"/>
              <w:left w:val="single" w:sz="12" w:space="0" w:color="auto"/>
              <w:bottom w:val="single" w:sz="12" w:space="0" w:color="auto"/>
              <w:right w:val="single" w:sz="12" w:space="0" w:color="auto"/>
            </w:tcBorders>
            <w:shd w:val="clear" w:color="auto" w:fill="auto"/>
            <w:vAlign w:val="center"/>
            <w:hideMark/>
          </w:tcPr>
          <w:p w14:paraId="4D99813C" w14:textId="77777777" w:rsidR="0090499F" w:rsidRPr="001650DF" w:rsidRDefault="0090499F" w:rsidP="00CA2848">
            <w:pPr>
              <w:keepNext/>
              <w:spacing w:line="240" w:lineRule="auto"/>
              <w:jc w:val="center"/>
              <w:rPr>
                <w:b/>
                <w:bCs/>
              </w:rPr>
            </w:pPr>
            <w:r w:rsidRPr="001650DF">
              <w:rPr>
                <w:b/>
                <w:bCs/>
              </w:rPr>
              <w:t>[Micro] Entity</w:t>
            </w:r>
          </w:p>
        </w:tc>
        <w:tc>
          <w:tcPr>
            <w:tcW w:w="1275" w:type="dxa"/>
            <w:tcBorders>
              <w:top w:val="nil"/>
              <w:left w:val="single" w:sz="12" w:space="0" w:color="auto"/>
              <w:bottom w:val="single" w:sz="12" w:space="0" w:color="auto"/>
              <w:right w:val="single" w:sz="12" w:space="0" w:color="auto"/>
            </w:tcBorders>
            <w:shd w:val="clear" w:color="auto" w:fill="auto"/>
            <w:vAlign w:val="center"/>
            <w:hideMark/>
          </w:tcPr>
          <w:p w14:paraId="14FFC593" w14:textId="77777777" w:rsidR="0090499F" w:rsidRPr="001650DF" w:rsidRDefault="0090499F" w:rsidP="00CA2848">
            <w:pPr>
              <w:keepNext/>
              <w:spacing w:line="240" w:lineRule="auto"/>
              <w:jc w:val="center"/>
              <w:rPr>
                <w:b/>
                <w:bCs/>
              </w:rPr>
            </w:pPr>
            <w:r w:rsidRPr="001650DF">
              <w:rPr>
                <w:b/>
                <w:bCs/>
              </w:rPr>
              <w:t>[Micro] Entity</w:t>
            </w:r>
          </w:p>
        </w:tc>
        <w:tc>
          <w:tcPr>
            <w:tcW w:w="1276" w:type="dxa"/>
            <w:tcBorders>
              <w:top w:val="nil"/>
              <w:left w:val="single" w:sz="12" w:space="0" w:color="auto"/>
              <w:bottom w:val="single" w:sz="12" w:space="0" w:color="auto"/>
              <w:right w:val="single" w:sz="12" w:space="0" w:color="auto"/>
            </w:tcBorders>
          </w:tcPr>
          <w:p w14:paraId="334B45A9" w14:textId="77777777" w:rsidR="0090499F" w:rsidRPr="001650DF" w:rsidRDefault="0090499F" w:rsidP="00CA2848">
            <w:pPr>
              <w:keepNext/>
              <w:spacing w:line="240" w:lineRule="auto"/>
              <w:jc w:val="center"/>
              <w:rPr>
                <w:b/>
                <w:bCs/>
              </w:rPr>
            </w:pPr>
          </w:p>
        </w:tc>
      </w:tr>
      <w:tr w:rsidR="0090499F" w:rsidRPr="001650DF" w14:paraId="576239E9" w14:textId="77777777" w:rsidTr="00E93228">
        <w:trPr>
          <w:cantSplit/>
          <w:trHeight w:val="1790"/>
        </w:trPr>
        <w:tc>
          <w:tcPr>
            <w:tcW w:w="2831"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172B9B59" w14:textId="05D78B82" w:rsidR="0090499F" w:rsidRPr="001650DF" w:rsidRDefault="0090499F" w:rsidP="0090499F">
            <w:pPr>
              <w:spacing w:line="240" w:lineRule="auto"/>
            </w:pPr>
            <w:r w:rsidRPr="001650DF">
              <w:t>For USPTO-Assisted Recovery of ID or Reset of Password for the Office of Enrollment and Discipline Information System</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7EF354E8" w14:textId="305233B7" w:rsidR="0090499F" w:rsidRPr="001650DF" w:rsidRDefault="0090499F" w:rsidP="0090499F">
            <w:pPr>
              <w:spacing w:line="240" w:lineRule="auto"/>
              <w:jc w:val="center"/>
            </w:pPr>
            <w:r w:rsidRPr="001650DF">
              <w:t>new</w:t>
            </w:r>
          </w:p>
        </w:tc>
        <w:tc>
          <w:tcPr>
            <w:tcW w:w="1274"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580D5598" w14:textId="5C96AFB9" w:rsidR="0090499F" w:rsidRPr="001650DF" w:rsidRDefault="0090499F" w:rsidP="0090499F">
            <w:pPr>
              <w:spacing w:line="240" w:lineRule="auto"/>
              <w:jc w:val="center"/>
            </w:pPr>
            <w:r w:rsidRPr="001650DF">
              <w:t xml:space="preserve">$70 </w:t>
            </w:r>
          </w:p>
        </w:tc>
        <w:tc>
          <w:tcPr>
            <w:tcW w:w="1273" w:type="dxa"/>
            <w:tcBorders>
              <w:top w:val="single" w:sz="12" w:space="0" w:color="auto"/>
              <w:left w:val="single" w:sz="12" w:space="0" w:color="auto"/>
              <w:bottom w:val="single" w:sz="12" w:space="0" w:color="auto"/>
              <w:right w:val="single" w:sz="12" w:space="0" w:color="auto"/>
            </w:tcBorders>
            <w:shd w:val="clear" w:color="auto" w:fill="auto"/>
            <w:vAlign w:val="center"/>
          </w:tcPr>
          <w:p w14:paraId="1299983D" w14:textId="1BE0278C" w:rsidR="0090499F" w:rsidRPr="001650DF" w:rsidRDefault="0090499F" w:rsidP="0090499F">
            <w:pPr>
              <w:spacing w:line="240" w:lineRule="auto"/>
              <w:jc w:val="center"/>
            </w:pPr>
            <w:r w:rsidRPr="001650DF">
              <w:t>+$70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297224D8" w14:textId="0159E973" w:rsidR="0090499F" w:rsidRPr="001650DF" w:rsidRDefault="0090499F" w:rsidP="0090499F">
            <w:pPr>
              <w:spacing w:line="240" w:lineRule="auto"/>
              <w:jc w:val="center"/>
            </w:pPr>
            <w:r w:rsidRPr="001650DF">
              <w:t>n/a</w:t>
            </w:r>
          </w:p>
        </w:tc>
        <w:tc>
          <w:tcPr>
            <w:tcW w:w="1276" w:type="dxa"/>
            <w:tcBorders>
              <w:top w:val="single" w:sz="12" w:space="0" w:color="auto"/>
              <w:left w:val="single" w:sz="12" w:space="0" w:color="auto"/>
              <w:bottom w:val="single" w:sz="12" w:space="0" w:color="auto"/>
              <w:right w:val="single" w:sz="12" w:space="0" w:color="auto"/>
            </w:tcBorders>
            <w:vAlign w:val="center"/>
          </w:tcPr>
          <w:p w14:paraId="1AFC2D4A" w14:textId="715D8E1B" w:rsidR="0090499F" w:rsidRPr="001650DF" w:rsidRDefault="0090499F" w:rsidP="004B317D">
            <w:pPr>
              <w:spacing w:line="240" w:lineRule="auto"/>
              <w:jc w:val="center"/>
            </w:pPr>
            <w:r w:rsidRPr="001650DF">
              <w:t>n/a</w:t>
            </w:r>
          </w:p>
        </w:tc>
      </w:tr>
      <w:tr w:rsidR="0090499F" w:rsidRPr="001650DF" w14:paraId="255786C0" w14:textId="77777777" w:rsidTr="00EC015A">
        <w:trPr>
          <w:cantSplit/>
          <w:trHeight w:val="1600"/>
        </w:trPr>
        <w:tc>
          <w:tcPr>
            <w:tcW w:w="2831"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5563B62B" w14:textId="06F53E99" w:rsidR="0090499F" w:rsidRPr="001650DF" w:rsidRDefault="0090499F" w:rsidP="0090499F">
            <w:pPr>
              <w:spacing w:line="240" w:lineRule="auto"/>
            </w:pPr>
            <w:r w:rsidRPr="001650DF">
              <w:t>For USPTO-Assisted Change of Address Within the Office of Enrollment and Discipline Information System</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6D506AE2" w14:textId="096F3081" w:rsidR="0090499F" w:rsidRDefault="0090499F" w:rsidP="0090499F">
            <w:pPr>
              <w:spacing w:line="240" w:lineRule="auto"/>
              <w:jc w:val="center"/>
            </w:pPr>
            <w:r w:rsidRPr="001650DF">
              <w:t>new</w:t>
            </w:r>
          </w:p>
        </w:tc>
        <w:tc>
          <w:tcPr>
            <w:tcW w:w="1274"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41214315" w14:textId="09A46BD4" w:rsidR="0090499F" w:rsidRDefault="0090499F" w:rsidP="0090499F">
            <w:pPr>
              <w:spacing w:line="240" w:lineRule="auto"/>
              <w:jc w:val="center"/>
            </w:pPr>
            <w:r w:rsidRPr="001650DF">
              <w:t>$70</w:t>
            </w:r>
          </w:p>
        </w:tc>
        <w:tc>
          <w:tcPr>
            <w:tcW w:w="1273" w:type="dxa"/>
            <w:tcBorders>
              <w:top w:val="single" w:sz="12" w:space="0" w:color="auto"/>
              <w:left w:val="single" w:sz="12" w:space="0" w:color="auto"/>
              <w:bottom w:val="single" w:sz="12" w:space="0" w:color="auto"/>
              <w:right w:val="single" w:sz="12" w:space="0" w:color="auto"/>
            </w:tcBorders>
            <w:shd w:val="clear" w:color="auto" w:fill="auto"/>
            <w:vAlign w:val="center"/>
          </w:tcPr>
          <w:p w14:paraId="34175485" w14:textId="03C968E1" w:rsidR="0090499F" w:rsidRDefault="0090499F" w:rsidP="0090499F">
            <w:pPr>
              <w:spacing w:line="240" w:lineRule="auto"/>
              <w:jc w:val="center"/>
            </w:pPr>
            <w:r w:rsidRPr="001650DF">
              <w:t>+$70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7E124EA0" w14:textId="60C93071" w:rsidR="0090499F" w:rsidRDefault="0090499F" w:rsidP="0090499F">
            <w:pPr>
              <w:spacing w:line="240" w:lineRule="auto"/>
              <w:jc w:val="center"/>
            </w:pPr>
            <w:r w:rsidRPr="001650DF">
              <w:t>n/a</w:t>
            </w:r>
          </w:p>
        </w:tc>
        <w:tc>
          <w:tcPr>
            <w:tcW w:w="1276" w:type="dxa"/>
            <w:tcBorders>
              <w:top w:val="single" w:sz="12" w:space="0" w:color="auto"/>
              <w:left w:val="single" w:sz="12" w:space="0" w:color="auto"/>
              <w:bottom w:val="single" w:sz="12" w:space="0" w:color="auto"/>
              <w:right w:val="single" w:sz="12" w:space="0" w:color="auto"/>
            </w:tcBorders>
            <w:vAlign w:val="center"/>
          </w:tcPr>
          <w:p w14:paraId="1F5F47F0" w14:textId="21543B71" w:rsidR="0090499F" w:rsidRDefault="0090499F" w:rsidP="0090499F">
            <w:pPr>
              <w:spacing w:line="240" w:lineRule="auto"/>
              <w:jc w:val="center"/>
            </w:pPr>
            <w:r w:rsidRPr="001650DF">
              <w:t>n/a</w:t>
            </w:r>
          </w:p>
        </w:tc>
      </w:tr>
      <w:tr w:rsidR="007D002E" w:rsidRPr="001650DF" w14:paraId="3463DFF6" w14:textId="77777777" w:rsidTr="00EC015A">
        <w:trPr>
          <w:cantSplit/>
          <w:trHeight w:val="1346"/>
        </w:trPr>
        <w:tc>
          <w:tcPr>
            <w:tcW w:w="2831"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003E0608" w14:textId="6ADC52BC" w:rsidR="007D002E" w:rsidRPr="001650DF" w:rsidRDefault="007D002E" w:rsidP="0090499F">
            <w:pPr>
              <w:spacing w:line="240" w:lineRule="auto"/>
            </w:pPr>
            <w:r w:rsidRPr="001650DF">
              <w:t>For USPTO-Administered Review of Registration Examination</w:t>
            </w:r>
          </w:p>
        </w:tc>
        <w:tc>
          <w:tcPr>
            <w:tcW w:w="1273"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718C8592" w14:textId="77777777" w:rsidR="00192B12" w:rsidRDefault="00192B12" w:rsidP="0090499F">
            <w:pPr>
              <w:spacing w:line="240" w:lineRule="auto"/>
              <w:jc w:val="center"/>
            </w:pPr>
          </w:p>
          <w:p w14:paraId="49F793DD" w14:textId="77777777" w:rsidR="007D002E" w:rsidRDefault="007D002E" w:rsidP="0090499F">
            <w:pPr>
              <w:spacing w:line="240" w:lineRule="auto"/>
              <w:jc w:val="center"/>
            </w:pPr>
            <w:r w:rsidRPr="001650DF">
              <w:t>new</w:t>
            </w:r>
          </w:p>
          <w:p w14:paraId="667A04CB" w14:textId="39F0627F" w:rsidR="007D002E" w:rsidRDefault="007D002E" w:rsidP="001B2C22">
            <w:pPr>
              <w:spacing w:line="240" w:lineRule="auto"/>
              <w:jc w:val="center"/>
            </w:pPr>
            <w:r w:rsidRPr="001650DF">
              <w:t> </w:t>
            </w:r>
          </w:p>
        </w:tc>
        <w:tc>
          <w:tcPr>
            <w:tcW w:w="1274" w:type="dxa"/>
            <w:gridSpan w:val="2"/>
            <w:tcBorders>
              <w:top w:val="single" w:sz="12" w:space="0" w:color="auto"/>
              <w:left w:val="single" w:sz="12" w:space="0" w:color="auto"/>
              <w:bottom w:val="single" w:sz="12" w:space="0" w:color="auto"/>
              <w:right w:val="single" w:sz="12" w:space="0" w:color="auto"/>
            </w:tcBorders>
            <w:shd w:val="clear" w:color="auto" w:fill="auto"/>
            <w:vAlign w:val="center"/>
          </w:tcPr>
          <w:p w14:paraId="7216E02C" w14:textId="5096DB87" w:rsidR="007D002E" w:rsidRDefault="007D002E" w:rsidP="0090499F">
            <w:pPr>
              <w:spacing w:line="240" w:lineRule="auto"/>
              <w:jc w:val="center"/>
            </w:pPr>
            <w:r w:rsidRPr="001650DF">
              <w:t xml:space="preserve">$450 </w:t>
            </w:r>
          </w:p>
        </w:tc>
        <w:tc>
          <w:tcPr>
            <w:tcW w:w="1273" w:type="dxa"/>
            <w:tcBorders>
              <w:top w:val="single" w:sz="12" w:space="0" w:color="auto"/>
              <w:left w:val="single" w:sz="12" w:space="0" w:color="auto"/>
              <w:bottom w:val="single" w:sz="12" w:space="0" w:color="auto"/>
              <w:right w:val="single" w:sz="12" w:space="0" w:color="auto"/>
            </w:tcBorders>
            <w:shd w:val="clear" w:color="auto" w:fill="auto"/>
            <w:vAlign w:val="center"/>
          </w:tcPr>
          <w:p w14:paraId="72A2ECF2" w14:textId="4670B231" w:rsidR="007D002E" w:rsidRDefault="007D002E" w:rsidP="0090499F">
            <w:pPr>
              <w:spacing w:line="240" w:lineRule="auto"/>
              <w:jc w:val="center"/>
            </w:pPr>
            <w:r w:rsidRPr="001650DF">
              <w:t>+$450</w:t>
            </w:r>
          </w:p>
        </w:tc>
        <w:tc>
          <w:tcPr>
            <w:tcW w:w="1275" w:type="dxa"/>
            <w:tcBorders>
              <w:top w:val="single" w:sz="12" w:space="0" w:color="auto"/>
              <w:left w:val="single" w:sz="12" w:space="0" w:color="auto"/>
              <w:bottom w:val="single" w:sz="12" w:space="0" w:color="auto"/>
              <w:right w:val="single" w:sz="12" w:space="0" w:color="auto"/>
            </w:tcBorders>
            <w:shd w:val="clear" w:color="auto" w:fill="auto"/>
            <w:vAlign w:val="center"/>
          </w:tcPr>
          <w:p w14:paraId="6F68EE95" w14:textId="6C70EE12" w:rsidR="007D002E" w:rsidRDefault="007D002E" w:rsidP="0090499F">
            <w:pPr>
              <w:spacing w:line="240" w:lineRule="auto"/>
              <w:jc w:val="center"/>
            </w:pPr>
            <w:r w:rsidRPr="001650DF">
              <w:t>n/a</w:t>
            </w:r>
          </w:p>
        </w:tc>
        <w:tc>
          <w:tcPr>
            <w:tcW w:w="1276" w:type="dxa"/>
            <w:tcBorders>
              <w:top w:val="single" w:sz="12" w:space="0" w:color="auto"/>
              <w:left w:val="single" w:sz="12" w:space="0" w:color="auto"/>
              <w:bottom w:val="single" w:sz="12" w:space="0" w:color="auto"/>
              <w:right w:val="single" w:sz="12" w:space="0" w:color="auto"/>
            </w:tcBorders>
          </w:tcPr>
          <w:p w14:paraId="579ED5BE" w14:textId="77777777" w:rsidR="007D002E" w:rsidRDefault="007D002E" w:rsidP="0090499F">
            <w:pPr>
              <w:spacing w:line="240" w:lineRule="auto"/>
              <w:jc w:val="center"/>
            </w:pPr>
          </w:p>
          <w:p w14:paraId="0CB75D8C" w14:textId="77777777" w:rsidR="00192B12" w:rsidRDefault="00192B12" w:rsidP="0090499F">
            <w:pPr>
              <w:spacing w:line="240" w:lineRule="auto"/>
              <w:jc w:val="center"/>
            </w:pPr>
          </w:p>
          <w:p w14:paraId="2795AEE9" w14:textId="436A1470" w:rsidR="007D002E" w:rsidRDefault="007D002E" w:rsidP="0090499F">
            <w:pPr>
              <w:spacing w:line="240" w:lineRule="auto"/>
              <w:jc w:val="center"/>
            </w:pPr>
            <w:r w:rsidRPr="001650DF">
              <w:t>$515</w:t>
            </w:r>
          </w:p>
        </w:tc>
      </w:tr>
    </w:tbl>
    <w:p w14:paraId="5A8E77F4" w14:textId="77777777" w:rsidR="007F2D46" w:rsidRPr="001650DF" w:rsidRDefault="007F2D46" w:rsidP="002D2E8A">
      <w:pPr>
        <w:rPr>
          <w:b/>
        </w:rPr>
      </w:pPr>
    </w:p>
    <w:p w14:paraId="6C59F529" w14:textId="0B9C01A1" w:rsidR="001D74AD" w:rsidRPr="001650DF" w:rsidRDefault="00052BF6" w:rsidP="001650DF">
      <w:r w:rsidRPr="001650DF">
        <w:t>The Office</w:t>
      </w:r>
      <w:r w:rsidR="00312B34">
        <w:t xml:space="preserve"> increases</w:t>
      </w:r>
      <w:r w:rsidRPr="001650DF">
        <w:t xml:space="preserve"> the </w:t>
      </w:r>
      <w:r w:rsidR="00BB52E5" w:rsidRPr="001650DF">
        <w:t xml:space="preserve">application </w:t>
      </w:r>
      <w:r w:rsidRPr="001650DF">
        <w:t xml:space="preserve">fee </w:t>
      </w:r>
      <w:r w:rsidR="001D74AD" w:rsidRPr="001650DF">
        <w:t>for</w:t>
      </w:r>
      <w:r w:rsidR="0098094C" w:rsidRPr="001650DF">
        <w:t xml:space="preserve"> admission to the examination for</w:t>
      </w:r>
      <w:r w:rsidR="001D74AD" w:rsidRPr="001650DF">
        <w:t xml:space="preserve"> registration</w:t>
      </w:r>
      <w:r w:rsidR="00BB52E5" w:rsidRPr="001650DF">
        <w:t xml:space="preserve"> to practice </w:t>
      </w:r>
      <w:r w:rsidR="003139C0" w:rsidRPr="001650DF">
        <w:t xml:space="preserve">from $40 </w:t>
      </w:r>
      <w:r w:rsidR="001D74AD" w:rsidRPr="001650DF">
        <w:t>to $100, about half of the historical cost of this service.</w:t>
      </w:r>
    </w:p>
    <w:p w14:paraId="521F2306" w14:textId="77777777" w:rsidR="001D74AD" w:rsidRPr="001650DF" w:rsidRDefault="001D74AD" w:rsidP="001650DF"/>
    <w:p w14:paraId="2E7B7D8F" w14:textId="4A50AF4F" w:rsidR="001D74AD" w:rsidRPr="001650DF" w:rsidRDefault="0098094C">
      <w:r w:rsidRPr="001650DF">
        <w:t>The fee for registration to practice or for a grant of limited recognition under §</w:t>
      </w:r>
      <w:r w:rsidR="001627B5">
        <w:t xml:space="preserve"> </w:t>
      </w:r>
      <w:r w:rsidRPr="001650DF">
        <w:t xml:space="preserve">11.9(b) or (c) is currently set at $100, and both transactions have the same fee code.  </w:t>
      </w:r>
      <w:r w:rsidR="001D74AD" w:rsidRPr="001650DF">
        <w:t>Th</w:t>
      </w:r>
      <w:r w:rsidR="00DC284A">
        <w:t xml:space="preserve">is rule </w:t>
      </w:r>
      <w:r w:rsidR="00D00F3B">
        <w:t>creates</w:t>
      </w:r>
      <w:r w:rsidR="00DC284A">
        <w:t xml:space="preserve"> a</w:t>
      </w:r>
      <w:r w:rsidR="00701A10">
        <w:t xml:space="preserve"> new fee code </w:t>
      </w:r>
      <w:r w:rsidR="003139C0" w:rsidRPr="001650DF">
        <w:t xml:space="preserve">for </w:t>
      </w:r>
      <w:r w:rsidR="007E6E05" w:rsidRPr="001650DF">
        <w:t xml:space="preserve">On Grant of </w:t>
      </w:r>
      <w:r w:rsidR="007E6E05">
        <w:t>Limited Recognition</w:t>
      </w:r>
      <w:r w:rsidR="00701A10">
        <w:t xml:space="preserve">, allowing for a separate accounting of </w:t>
      </w:r>
      <w:r w:rsidR="00701A10" w:rsidRPr="001650DF">
        <w:t>registration to practice or for a grant of limited recognition</w:t>
      </w:r>
      <w:r w:rsidR="00DC284A">
        <w:t xml:space="preserve">.  Both </w:t>
      </w:r>
      <w:r w:rsidR="00DC284A" w:rsidRPr="001650DF">
        <w:t>Registration to Practice</w:t>
      </w:r>
      <w:r w:rsidR="00DC284A">
        <w:t xml:space="preserve"> and </w:t>
      </w:r>
      <w:r w:rsidR="003139C0" w:rsidRPr="001650DF">
        <w:t>Grant</w:t>
      </w:r>
      <w:r w:rsidR="001D74AD" w:rsidRPr="001650DF">
        <w:t xml:space="preserve"> of Limited Recognition</w:t>
      </w:r>
      <w:r w:rsidR="003139C0" w:rsidRPr="001650DF">
        <w:t xml:space="preserve"> </w:t>
      </w:r>
      <w:r w:rsidR="00D00F3B">
        <w:t xml:space="preserve">are increasing </w:t>
      </w:r>
      <w:r w:rsidR="00DC284A">
        <w:t>to</w:t>
      </w:r>
      <w:r w:rsidR="001D74AD" w:rsidRPr="001650DF">
        <w:t xml:space="preserve"> $200, </w:t>
      </w:r>
      <w:r w:rsidR="00480B81" w:rsidRPr="001650DF">
        <w:t xml:space="preserve">which is </w:t>
      </w:r>
      <w:r w:rsidR="001D74AD" w:rsidRPr="001650DF">
        <w:t xml:space="preserve">still below the </w:t>
      </w:r>
      <w:r w:rsidR="00DE3D69">
        <w:t>estimated</w:t>
      </w:r>
      <w:r w:rsidR="00DE3D69" w:rsidRPr="001650DF">
        <w:t xml:space="preserve"> </w:t>
      </w:r>
      <w:r w:rsidR="001D74AD" w:rsidRPr="001650DF">
        <w:t>cost of performing</w:t>
      </w:r>
      <w:r w:rsidR="003139C0" w:rsidRPr="001650DF">
        <w:t xml:space="preserve"> these services</w:t>
      </w:r>
      <w:r w:rsidR="00C3459D" w:rsidRPr="001650DF">
        <w:t>.</w:t>
      </w:r>
      <w:r w:rsidR="003502BF" w:rsidRPr="001650DF">
        <w:t xml:space="preserve">  The Office </w:t>
      </w:r>
      <w:r w:rsidR="00D00F3B">
        <w:t>is eliminating</w:t>
      </w:r>
      <w:r w:rsidR="003502BF" w:rsidRPr="001650DF">
        <w:t xml:space="preserve"> the reference to § 11.9(c) in the current provision.  The Office does not presently impose a fee for an unregistered individual to prosecute an international patent application in the manner described in §</w:t>
      </w:r>
      <w:r w:rsidR="001627B5">
        <w:t xml:space="preserve"> </w:t>
      </w:r>
      <w:r w:rsidR="003502BF" w:rsidRPr="001650DF">
        <w:t>11.9(c).</w:t>
      </w:r>
      <w:r w:rsidR="00C3459D" w:rsidRPr="001650DF">
        <w:t xml:space="preserve">  </w:t>
      </w:r>
      <w:r w:rsidRPr="001650DF">
        <w:t xml:space="preserve">The Office </w:t>
      </w:r>
      <w:r w:rsidR="00D00F3B">
        <w:t>is using</w:t>
      </w:r>
      <w:r w:rsidRPr="001650DF">
        <w:t xml:space="preserve"> the existing fee code for Registration to Practice fees </w:t>
      </w:r>
      <w:r w:rsidR="001D74AD" w:rsidRPr="001650DF">
        <w:t xml:space="preserve">and </w:t>
      </w:r>
      <w:r w:rsidR="007E6E05" w:rsidRPr="001650DF">
        <w:t>creat</w:t>
      </w:r>
      <w:r w:rsidR="007E6E05">
        <w:t>ing</w:t>
      </w:r>
      <w:r w:rsidR="007E6E05" w:rsidRPr="001650DF">
        <w:t xml:space="preserve"> </w:t>
      </w:r>
      <w:r w:rsidR="001D74AD" w:rsidRPr="001650DF">
        <w:t xml:space="preserve">a new fee code for </w:t>
      </w:r>
      <w:r w:rsidR="003139C0" w:rsidRPr="001650DF">
        <w:t xml:space="preserve">Grant of </w:t>
      </w:r>
      <w:r w:rsidR="001D74AD" w:rsidRPr="001650DF">
        <w:t>Limited Registration.</w:t>
      </w:r>
    </w:p>
    <w:p w14:paraId="723A0B0B" w14:textId="77777777" w:rsidR="00C3459D" w:rsidRPr="001650DF" w:rsidRDefault="00C3459D"/>
    <w:p w14:paraId="770B8DB8" w14:textId="16D1E0A1" w:rsidR="001D74AD" w:rsidRPr="001650DF" w:rsidRDefault="001D74AD">
      <w:r w:rsidRPr="001650DF">
        <w:t>The Office</w:t>
      </w:r>
      <w:r w:rsidR="00203642">
        <w:t xml:space="preserve"> is increasing </w:t>
      </w:r>
      <w:r w:rsidRPr="001650DF">
        <w:t xml:space="preserve">the </w:t>
      </w:r>
      <w:r w:rsidR="00640A69" w:rsidRPr="001650DF">
        <w:t>fee</w:t>
      </w:r>
      <w:r w:rsidRPr="001650DF">
        <w:t xml:space="preserve"> for the delivery of a </w:t>
      </w:r>
      <w:r w:rsidR="003139C0" w:rsidRPr="001650DF">
        <w:t>c</w:t>
      </w:r>
      <w:r w:rsidRPr="001650DF">
        <w:t xml:space="preserve">ertificate of </w:t>
      </w:r>
      <w:r w:rsidR="00E9656A" w:rsidRPr="001650DF">
        <w:t>g</w:t>
      </w:r>
      <w:r w:rsidRPr="001650DF">
        <w:t xml:space="preserve">ood </w:t>
      </w:r>
      <w:r w:rsidR="00E9656A" w:rsidRPr="001650DF">
        <w:t>s</w:t>
      </w:r>
      <w:r w:rsidRPr="001650DF">
        <w:t xml:space="preserve">tanding.  A practitioner </w:t>
      </w:r>
      <w:r w:rsidR="00E9656A" w:rsidRPr="001650DF">
        <w:t>may</w:t>
      </w:r>
      <w:r w:rsidRPr="001650DF">
        <w:t xml:space="preserve"> also request</w:t>
      </w:r>
      <w:r w:rsidR="00E9656A" w:rsidRPr="001650DF">
        <w:t xml:space="preserve"> a</w:t>
      </w:r>
      <w:r w:rsidRPr="001650DF">
        <w:t xml:space="preserve"> </w:t>
      </w:r>
      <w:r w:rsidR="00E9656A" w:rsidRPr="001650DF">
        <w:t>certificate of good standing as an attorney or agent that has been a</w:t>
      </w:r>
      <w:r w:rsidRPr="001650DF">
        <w:t>uthentically signed by the Director of OED</w:t>
      </w:r>
      <w:r w:rsidR="00E9656A" w:rsidRPr="001650DF">
        <w:t xml:space="preserve"> and </w:t>
      </w:r>
      <w:r w:rsidRPr="001650DF">
        <w:t xml:space="preserve">crafted for framing.  The </w:t>
      </w:r>
      <w:r w:rsidR="0056296E" w:rsidRPr="001650DF">
        <w:t xml:space="preserve">Office </w:t>
      </w:r>
      <w:r w:rsidR="00D00F3B">
        <w:t xml:space="preserve">is increasing </w:t>
      </w:r>
      <w:r w:rsidRPr="001650DF">
        <w:t>the fee for both of these services to cost recovery, $40 and $50, respectively.</w:t>
      </w:r>
    </w:p>
    <w:p w14:paraId="1148D02C" w14:textId="77777777" w:rsidR="001D74AD" w:rsidRPr="001650DF" w:rsidRDefault="001D74AD"/>
    <w:p w14:paraId="3166D312" w14:textId="373587F9" w:rsidR="001D74AD" w:rsidRPr="001650DF" w:rsidRDefault="00B844E1">
      <w:r w:rsidRPr="001650DF">
        <w:t xml:space="preserve">The Office </w:t>
      </w:r>
      <w:r w:rsidR="00D00F3B">
        <w:t>is increasing</w:t>
      </w:r>
      <w:r w:rsidRPr="001650DF">
        <w:t xml:space="preserve"> the fees for p</w:t>
      </w:r>
      <w:r w:rsidR="001D74AD" w:rsidRPr="001650DF">
        <w:t>etition</w:t>
      </w:r>
      <w:r w:rsidR="0097368E" w:rsidRPr="001650DF">
        <w:t>s</w:t>
      </w:r>
      <w:r w:rsidR="001D74AD" w:rsidRPr="001650DF">
        <w:t xml:space="preserve"> to </w:t>
      </w:r>
      <w:r w:rsidR="00E9656A" w:rsidRPr="001650DF">
        <w:t xml:space="preserve">the </w:t>
      </w:r>
      <w:r w:rsidR="001D74AD" w:rsidRPr="001650DF">
        <w:t>OED Director regarding enrollment or recognition</w:t>
      </w:r>
      <w:r w:rsidRPr="001650DF">
        <w:t xml:space="preserve">. </w:t>
      </w:r>
      <w:r w:rsidR="009F108E" w:rsidRPr="001650DF">
        <w:t xml:space="preserve"> </w:t>
      </w:r>
      <w:r w:rsidRPr="001650DF">
        <w:t xml:space="preserve">However, the </w:t>
      </w:r>
      <w:r w:rsidR="00DC284A">
        <w:t>new</w:t>
      </w:r>
      <w:r w:rsidR="001D74AD" w:rsidRPr="001650DF">
        <w:t xml:space="preserve"> fees </w:t>
      </w:r>
      <w:r w:rsidRPr="001650DF">
        <w:t>are</w:t>
      </w:r>
      <w:r w:rsidR="001D74AD" w:rsidRPr="001650DF">
        <w:t xml:space="preserve"> still significantly below cost recovery.  Any petition from any action or requirement of the staff of OED reporting to the OED Director shall be taken to the OED Director a</w:t>
      </w:r>
      <w:r w:rsidR="00DC284A">
        <w:t>ccompanied by payment of the $400 fee</w:t>
      </w:r>
      <w:r w:rsidR="001D74AD" w:rsidRPr="001650DF">
        <w:t xml:space="preserve">.  </w:t>
      </w:r>
    </w:p>
    <w:p w14:paraId="50BC1E06" w14:textId="77777777" w:rsidR="001D74AD" w:rsidRPr="001650DF" w:rsidRDefault="001D74AD"/>
    <w:p w14:paraId="5BD8A6C4" w14:textId="22A2847F" w:rsidR="001D74AD" w:rsidRPr="001650DF" w:rsidRDefault="00B844E1">
      <w:r w:rsidRPr="001650DF">
        <w:t>The Office</w:t>
      </w:r>
      <w:r w:rsidR="00F369E7">
        <w:t xml:space="preserve"> </w:t>
      </w:r>
      <w:r w:rsidR="00D00F3B">
        <w:t>is adjusting</w:t>
      </w:r>
      <w:r w:rsidRPr="001650DF">
        <w:t xml:space="preserve"> the fees for a r</w:t>
      </w:r>
      <w:r w:rsidR="001D74AD" w:rsidRPr="001650DF">
        <w:t xml:space="preserve">eview of </w:t>
      </w:r>
      <w:r w:rsidR="00370ED7">
        <w:t xml:space="preserve">the </w:t>
      </w:r>
      <w:r w:rsidR="001D74AD" w:rsidRPr="001650DF">
        <w:t xml:space="preserve">OED Director’s decision regarding enrollment or recognition.  A party dissatisfied with a final decision of the OED Director regarding enrollment or recognition </w:t>
      </w:r>
      <w:r w:rsidR="0097368E" w:rsidRPr="001650DF">
        <w:t>may</w:t>
      </w:r>
      <w:r w:rsidR="001D74AD" w:rsidRPr="001650DF">
        <w:t xml:space="preserve"> seek review of the decision upon petition to the USPTO Director accompanied by payment of the</w:t>
      </w:r>
      <w:r w:rsidR="00F369E7">
        <w:t xml:space="preserve"> new $400</w:t>
      </w:r>
      <w:r w:rsidR="001D74AD" w:rsidRPr="001650DF">
        <w:t xml:space="preserve"> fee.  This </w:t>
      </w:r>
      <w:r w:rsidR="00F369E7">
        <w:t xml:space="preserve">is an increase from the current fee </w:t>
      </w:r>
      <w:r w:rsidR="001D74AD" w:rsidRPr="001650DF">
        <w:t>but is still set significantly below cost recovery.</w:t>
      </w:r>
    </w:p>
    <w:p w14:paraId="5ED2E371" w14:textId="77777777" w:rsidR="0097368E" w:rsidRPr="001650DF" w:rsidRDefault="0097368E"/>
    <w:p w14:paraId="21829E32" w14:textId="53C398BA" w:rsidR="001D74AD" w:rsidRPr="001650DF" w:rsidRDefault="00B844E1">
      <w:r w:rsidRPr="001650DF">
        <w:t xml:space="preserve">The Office </w:t>
      </w:r>
      <w:r w:rsidR="003B728B">
        <w:t>is setting</w:t>
      </w:r>
      <w:r w:rsidRPr="001650DF">
        <w:t xml:space="preserve"> the fee for a</w:t>
      </w:r>
      <w:r w:rsidR="001D74AD" w:rsidRPr="001650DF">
        <w:t xml:space="preserve">dministrative </w:t>
      </w:r>
      <w:r w:rsidRPr="001650DF">
        <w:t>r</w:t>
      </w:r>
      <w:r w:rsidR="001D74AD" w:rsidRPr="001650DF">
        <w:t xml:space="preserve">einstatement at $200.  </w:t>
      </w:r>
      <w:r w:rsidR="009131BA" w:rsidRPr="003B728B">
        <w:t xml:space="preserve">Reinstatement fees are imposed on practitioners seeking to be reinstated to active status.  </w:t>
      </w:r>
      <w:r w:rsidR="001D74AD" w:rsidRPr="003B728B">
        <w:t xml:space="preserve">Raising the fee, while </w:t>
      </w:r>
      <w:r w:rsidR="005A63CF" w:rsidRPr="003B728B">
        <w:t>s</w:t>
      </w:r>
      <w:r w:rsidR="001D74AD" w:rsidRPr="003B728B">
        <w:t xml:space="preserve">till set far below cost recovery, </w:t>
      </w:r>
      <w:r w:rsidR="00D00F3B">
        <w:t>helps to</w:t>
      </w:r>
      <w:r w:rsidR="001D74AD" w:rsidRPr="003B728B">
        <w:t xml:space="preserve"> close the gap between the fee and the cost for performing this service.</w:t>
      </w:r>
    </w:p>
    <w:p w14:paraId="2AFBBAB5" w14:textId="77777777" w:rsidR="001D74AD" w:rsidRPr="001650DF" w:rsidRDefault="001D74AD"/>
    <w:p w14:paraId="2B219ED1" w14:textId="4C92E245" w:rsidR="00052BF6" w:rsidRPr="001650DF" w:rsidRDefault="00963CA4">
      <w:r w:rsidRPr="001650DF">
        <w:t xml:space="preserve">The Office </w:t>
      </w:r>
      <w:r w:rsidR="003B728B">
        <w:t>is creating a</w:t>
      </w:r>
      <w:r w:rsidRPr="001650DF">
        <w:t xml:space="preserve"> fee </w:t>
      </w:r>
      <w:r w:rsidR="00C3459D" w:rsidRPr="001650DF">
        <w:t>for USPTO-assisted reset of</w:t>
      </w:r>
      <w:r w:rsidR="009131BA" w:rsidRPr="001650DF">
        <w:t xml:space="preserve"> </w:t>
      </w:r>
      <w:r w:rsidRPr="001650DF">
        <w:t>u</w:t>
      </w:r>
      <w:r w:rsidR="0097368E" w:rsidRPr="001650DF">
        <w:t xml:space="preserve">ser </w:t>
      </w:r>
      <w:r w:rsidR="00052BF6" w:rsidRPr="001650DF">
        <w:t>ID</w:t>
      </w:r>
      <w:r w:rsidR="009131BA" w:rsidRPr="001650DF">
        <w:t>s and passwords</w:t>
      </w:r>
      <w:r w:rsidR="00C3459D" w:rsidRPr="001650DF">
        <w:t xml:space="preserve"> for an OED Information System – Customer Interface (OEDIS-CI) account</w:t>
      </w:r>
      <w:r w:rsidR="00052BF6" w:rsidRPr="001650DF">
        <w:t xml:space="preserve"> </w:t>
      </w:r>
      <w:r w:rsidR="003B728B">
        <w:t xml:space="preserve">set </w:t>
      </w:r>
      <w:r w:rsidR="00052BF6" w:rsidRPr="001650DF">
        <w:t xml:space="preserve">at $70.  The </w:t>
      </w:r>
      <w:r w:rsidR="00C3459D" w:rsidRPr="001650DF">
        <w:t>enhancement of the OEDIS-CI</w:t>
      </w:r>
      <w:r w:rsidR="00052BF6" w:rsidRPr="001650DF">
        <w:t xml:space="preserve"> was implemented in </w:t>
      </w:r>
      <w:r w:rsidR="00052BF6" w:rsidRPr="0061003A">
        <w:t>FY 2015.  With this enhancement,</w:t>
      </w:r>
      <w:r w:rsidR="00052BF6" w:rsidRPr="001650DF">
        <w:t xml:space="preserve"> customers are now able to perform this process on-line as a self-service </w:t>
      </w:r>
      <w:r w:rsidR="00E9656A" w:rsidRPr="001650DF">
        <w:t>option</w:t>
      </w:r>
      <w:r w:rsidR="00203642">
        <w:t xml:space="preserve"> free of charge.  This fee</w:t>
      </w:r>
      <w:r w:rsidR="00052BF6" w:rsidRPr="001650DF">
        <w:t xml:space="preserve"> would only be charged if it was requested that the USPTO perform this task instead of the self-service option.</w:t>
      </w:r>
    </w:p>
    <w:p w14:paraId="43D6912A" w14:textId="77777777" w:rsidR="00052BF6" w:rsidRPr="001650DF" w:rsidRDefault="00052BF6"/>
    <w:p w14:paraId="0B228BC5" w14:textId="34FA88BE" w:rsidR="00203642" w:rsidRPr="001650DF" w:rsidRDefault="00963CA4">
      <w:r w:rsidRPr="001650DF">
        <w:t xml:space="preserve">The Office </w:t>
      </w:r>
      <w:r w:rsidR="00203642">
        <w:t>is creating and setting</w:t>
      </w:r>
      <w:r w:rsidRPr="001650DF">
        <w:t xml:space="preserve"> the fee for </w:t>
      </w:r>
      <w:r w:rsidR="00640A69" w:rsidRPr="001650DF">
        <w:t xml:space="preserve">USPTO-assisted </w:t>
      </w:r>
      <w:r w:rsidRPr="001650DF">
        <w:t>r</w:t>
      </w:r>
      <w:r w:rsidR="0097368E" w:rsidRPr="001650DF">
        <w:t xml:space="preserve">oster </w:t>
      </w:r>
      <w:r w:rsidRPr="001650DF">
        <w:t>m</w:t>
      </w:r>
      <w:r w:rsidR="00052BF6" w:rsidRPr="001650DF">
        <w:t>aintenance (</w:t>
      </w:r>
      <w:r w:rsidR="00E9656A" w:rsidRPr="001650DF">
        <w:t>c</w:t>
      </w:r>
      <w:r w:rsidR="00052BF6" w:rsidRPr="001650DF">
        <w:t>hange of address)</w:t>
      </w:r>
      <w:r w:rsidR="001163EB" w:rsidRPr="001650DF">
        <w:t xml:space="preserve"> in an OEDIS-CI account</w:t>
      </w:r>
      <w:r w:rsidR="00052BF6" w:rsidRPr="001650DF">
        <w:t xml:space="preserve"> at $70.  </w:t>
      </w:r>
      <w:r w:rsidR="00E9656A" w:rsidRPr="001650DF">
        <w:t xml:space="preserve">With the </w:t>
      </w:r>
      <w:r w:rsidR="00052BF6" w:rsidRPr="001650DF">
        <w:t xml:space="preserve">OEDIS-CI enhancement, customers are now able to perform this process on-line as a self-service method free of charge.  </w:t>
      </w:r>
      <w:r w:rsidR="00203642">
        <w:t>This fee</w:t>
      </w:r>
      <w:r w:rsidR="00203642" w:rsidRPr="001650DF">
        <w:t xml:space="preserve"> would only be charged if it was requested that the USPTO perform this task instead of the self-service option</w:t>
      </w:r>
      <w:r w:rsidR="00203642">
        <w:t>.</w:t>
      </w:r>
    </w:p>
    <w:p w14:paraId="3647D048" w14:textId="77777777" w:rsidR="001D74AD" w:rsidRPr="001650DF" w:rsidRDefault="001D74AD"/>
    <w:p w14:paraId="7103A705" w14:textId="6344F28A" w:rsidR="007F2D46" w:rsidRPr="001650DF" w:rsidRDefault="00963CA4">
      <w:r w:rsidRPr="001650DF">
        <w:t>The Office</w:t>
      </w:r>
      <w:r w:rsidR="00203642">
        <w:t xml:space="preserve"> is setting</w:t>
      </w:r>
      <w:r w:rsidRPr="001650DF">
        <w:t xml:space="preserve"> t</w:t>
      </w:r>
      <w:r w:rsidR="00E9656A" w:rsidRPr="001650DF">
        <w:t xml:space="preserve">he fee for a </w:t>
      </w:r>
      <w:r w:rsidRPr="001650DF">
        <w:t>r</w:t>
      </w:r>
      <w:r w:rsidR="001D74AD" w:rsidRPr="001650DF">
        <w:t xml:space="preserve">egistration </w:t>
      </w:r>
      <w:r w:rsidRPr="001650DF">
        <w:t>e</w:t>
      </w:r>
      <w:r w:rsidR="001D74AD" w:rsidRPr="001650DF">
        <w:t xml:space="preserve">xamination </w:t>
      </w:r>
      <w:r w:rsidRPr="001650DF">
        <w:t>r</w:t>
      </w:r>
      <w:r w:rsidR="001D74AD" w:rsidRPr="001650DF">
        <w:t xml:space="preserve">eview </w:t>
      </w:r>
      <w:r w:rsidRPr="001650DF">
        <w:t>s</w:t>
      </w:r>
      <w:r w:rsidR="001D74AD" w:rsidRPr="001650DF">
        <w:t xml:space="preserve">ession at $450.  Setting this fee at cost recovery relieves the administrative and cost burden of providing the review sessions.  </w:t>
      </w:r>
      <w:r w:rsidR="009131BA" w:rsidRPr="001650DF">
        <w:t xml:space="preserve">A private commercial entity </w:t>
      </w:r>
      <w:r w:rsidR="0056296E" w:rsidRPr="001650DF">
        <w:t>currently provide</w:t>
      </w:r>
      <w:r w:rsidR="009131BA" w:rsidRPr="001650DF">
        <w:t>s</w:t>
      </w:r>
      <w:r w:rsidR="0056296E" w:rsidRPr="001650DF">
        <w:t xml:space="preserve"> this service to the public </w:t>
      </w:r>
      <w:r w:rsidR="009131BA" w:rsidRPr="001650DF">
        <w:t>at a lower cost</w:t>
      </w:r>
      <w:r w:rsidR="0056296E" w:rsidRPr="001650DF">
        <w:t xml:space="preserve"> than the USPTO</w:t>
      </w:r>
      <w:r w:rsidRPr="001650DF">
        <w:t xml:space="preserve">. </w:t>
      </w:r>
      <w:r w:rsidR="00E9656A" w:rsidRPr="001650DF">
        <w:t xml:space="preserve"> The availability of </w:t>
      </w:r>
      <w:r w:rsidR="009131BA" w:rsidRPr="001650DF">
        <w:t>the private-</w:t>
      </w:r>
      <w:r w:rsidRPr="001650DF">
        <w:t>sector</w:t>
      </w:r>
      <w:r w:rsidR="009131BA" w:rsidRPr="001650DF">
        <w:t xml:space="preserve"> option</w:t>
      </w:r>
      <w:r w:rsidRPr="001650DF">
        <w:t xml:space="preserve"> </w:t>
      </w:r>
      <w:r w:rsidR="00E9656A" w:rsidRPr="001650DF">
        <w:t>has r</w:t>
      </w:r>
      <w:r w:rsidR="001D74AD" w:rsidRPr="001650DF">
        <w:t xml:space="preserve">educed demand </w:t>
      </w:r>
      <w:r w:rsidR="00E9656A" w:rsidRPr="001650DF">
        <w:t>for</w:t>
      </w:r>
      <w:r w:rsidR="00521BC0" w:rsidRPr="001650DF">
        <w:t xml:space="preserve"> the USPTO-provided sessions</w:t>
      </w:r>
      <w:r w:rsidR="00E9656A" w:rsidRPr="001650DF">
        <w:t xml:space="preserve"> </w:t>
      </w:r>
      <w:r w:rsidR="001D74AD" w:rsidRPr="001650DF">
        <w:t>and</w:t>
      </w:r>
      <w:r w:rsidR="00521BC0" w:rsidRPr="001650DF">
        <w:t xml:space="preserve"> therefore</w:t>
      </w:r>
      <w:r w:rsidR="001D74AD" w:rsidRPr="001650DF">
        <w:t xml:space="preserve"> increased </w:t>
      </w:r>
      <w:r w:rsidR="00E9656A" w:rsidRPr="001650DF">
        <w:t>the</w:t>
      </w:r>
      <w:r w:rsidR="009131BA" w:rsidRPr="001650DF">
        <w:t xml:space="preserve"> </w:t>
      </w:r>
      <w:r w:rsidR="00521BC0" w:rsidRPr="001650DF">
        <w:t>cost per registrant</w:t>
      </w:r>
      <w:r w:rsidR="001D74AD" w:rsidRPr="001650DF">
        <w:t xml:space="preserve"> of USPTO</w:t>
      </w:r>
      <w:r w:rsidR="00E9656A" w:rsidRPr="001650DF">
        <w:t>-provided</w:t>
      </w:r>
      <w:r w:rsidR="001D74AD" w:rsidRPr="001650DF">
        <w:t xml:space="preserve"> sessions.</w:t>
      </w:r>
    </w:p>
    <w:p w14:paraId="6C09D55F" w14:textId="77777777" w:rsidR="009131BA" w:rsidRPr="001650DF" w:rsidRDefault="009131BA"/>
    <w:p w14:paraId="7CFA4929" w14:textId="6BBAB009" w:rsidR="009131BA" w:rsidRPr="001650DF" w:rsidRDefault="009131BA">
      <w:r w:rsidRPr="001650DF">
        <w:t>The O</w:t>
      </w:r>
      <w:r w:rsidR="006C53AD" w:rsidRPr="001650DF">
        <w:t xml:space="preserve">ffice </w:t>
      </w:r>
      <w:r w:rsidR="00203642">
        <w:t>is setting</w:t>
      </w:r>
      <w:r w:rsidR="006C53AD" w:rsidRPr="001650DF">
        <w:t xml:space="preserve"> the fee for</w:t>
      </w:r>
      <w:r w:rsidRPr="001650DF">
        <w:t xml:space="preserve"> changing a practitioner’s registration status from agent to attorney.  The Office currently charges $100 for this service.  </w:t>
      </w:r>
      <w:r w:rsidR="00203642">
        <w:t>T</w:t>
      </w:r>
      <w:r w:rsidRPr="001650DF">
        <w:t>he fee wo</w:t>
      </w:r>
      <w:r w:rsidR="00AC48E4" w:rsidRPr="001650DF">
        <w:t xml:space="preserve">uld remain unchanged; however, </w:t>
      </w:r>
      <w:r w:rsidR="00C25E5E" w:rsidRPr="001650DF">
        <w:t>37 CFR 1.21(a)(2)(iii)</w:t>
      </w:r>
      <w:r w:rsidR="00C25E5E" w:rsidRPr="001650DF">
        <w:rPr>
          <w:color w:val="auto"/>
        </w:rPr>
        <w:t xml:space="preserve"> would specifically provide for this fee</w:t>
      </w:r>
      <w:r w:rsidRPr="001650DF">
        <w:rPr>
          <w:color w:val="auto"/>
        </w:rPr>
        <w:t>.</w:t>
      </w:r>
    </w:p>
    <w:p w14:paraId="5F61ABE4" w14:textId="77777777" w:rsidR="001D74AD" w:rsidRPr="001650DF" w:rsidRDefault="001D74AD"/>
    <w:p w14:paraId="1DB8EC88" w14:textId="39C06785" w:rsidR="00DA362C" w:rsidRPr="001650DF" w:rsidRDefault="000E5CBB" w:rsidP="006F5902">
      <w:pPr>
        <w:ind w:left="720" w:hanging="360"/>
      </w:pPr>
      <w:r w:rsidRPr="001650DF">
        <w:t>(3)</w:t>
      </w:r>
      <w:r w:rsidRPr="001650DF">
        <w:tab/>
      </w:r>
      <w:r w:rsidR="00DA362C" w:rsidRPr="001650DF">
        <w:t xml:space="preserve">Fees Amended to Include Discounts For </w:t>
      </w:r>
      <w:r w:rsidR="007D0625" w:rsidRPr="001650DF">
        <w:t xml:space="preserve">Small and </w:t>
      </w:r>
      <w:r w:rsidR="00DA362C" w:rsidRPr="001650DF">
        <w:t>Micro Entities</w:t>
      </w:r>
    </w:p>
    <w:p w14:paraId="5A56E470" w14:textId="6C7DA039" w:rsidR="00DA362C" w:rsidRPr="001650DF" w:rsidRDefault="001954D1" w:rsidP="002D2E8A">
      <w:r w:rsidRPr="001650DF">
        <w:t>W</w:t>
      </w:r>
      <w:r w:rsidR="00DA362C" w:rsidRPr="001650DF">
        <w:t>ithin this section, where new micro entity fees are</w:t>
      </w:r>
      <w:r w:rsidR="00203642">
        <w:t xml:space="preserve"> set</w:t>
      </w:r>
      <w:r w:rsidR="00DA362C" w:rsidRPr="001650DF">
        <w:t>, it is expected that an applicant or patent holder would have paid the current small entity fee (or large entity in the event there is not a small entity fee) and dollar and percent changes are calculated from the current small entity fee amount (or large enti</w:t>
      </w:r>
      <w:r w:rsidRPr="001650DF">
        <w:t>ty fee, where applicable).  The following</w:t>
      </w:r>
      <w:r w:rsidR="00DA362C" w:rsidRPr="001650DF">
        <w:t xml:space="preserve"> </w:t>
      </w:r>
      <w:r w:rsidRPr="001650DF">
        <w:t xml:space="preserve">table lists </w:t>
      </w:r>
      <w:r w:rsidR="00DA362C" w:rsidRPr="001650DF">
        <w:t xml:space="preserve">fees where new </w:t>
      </w:r>
      <w:r w:rsidR="007D0625" w:rsidRPr="001650DF">
        <w:t>small and</w:t>
      </w:r>
      <w:r w:rsidRPr="001650DF">
        <w:t>/or</w:t>
      </w:r>
      <w:r w:rsidR="007D0625" w:rsidRPr="001650DF">
        <w:t xml:space="preserve"> </w:t>
      </w:r>
      <w:r w:rsidR="00DA362C" w:rsidRPr="001650DF">
        <w:t xml:space="preserve">micro </w:t>
      </w:r>
      <w:r w:rsidR="005C3560">
        <w:t>entity fees</w:t>
      </w:r>
      <w:r w:rsidR="00DA362C" w:rsidRPr="001650DF">
        <w:t xml:space="preserve"> are provided.</w:t>
      </w:r>
      <w:r w:rsidR="00A73CBA" w:rsidRPr="001650DF">
        <w:t xml:space="preserve"> </w:t>
      </w:r>
      <w:r w:rsidR="009F108E" w:rsidRPr="001650DF">
        <w:t xml:space="preserve"> </w:t>
      </w:r>
      <w:r w:rsidR="00F63A2B" w:rsidRPr="001650DF">
        <w:t>P</w:t>
      </w:r>
      <w:r w:rsidR="007D0625" w:rsidRPr="001650DF">
        <w:t>roviding these</w:t>
      </w:r>
      <w:r w:rsidR="00F63A2B" w:rsidRPr="001650DF">
        <w:t xml:space="preserve"> fee reductions for </w:t>
      </w:r>
      <w:r w:rsidR="007D0625" w:rsidRPr="001650DF">
        <w:t xml:space="preserve">small and </w:t>
      </w:r>
      <w:r w:rsidR="00F63A2B" w:rsidRPr="001650DF">
        <w:t xml:space="preserve">micro entity innovators </w:t>
      </w:r>
      <w:r w:rsidR="00D00F3B">
        <w:t>continues</w:t>
      </w:r>
      <w:r w:rsidR="00F63A2B" w:rsidRPr="001650DF">
        <w:t xml:space="preserve"> the Office’s efforts to</w:t>
      </w:r>
      <w:r w:rsidR="00A73CBA" w:rsidRPr="001650DF">
        <w:t xml:space="preserve"> </w:t>
      </w:r>
      <w:r w:rsidR="009377E8" w:rsidRPr="001650DF">
        <w:t>foster innovation across all patent system users</w:t>
      </w:r>
      <w:r w:rsidR="00A73CBA" w:rsidRPr="001650DF">
        <w:t>.</w:t>
      </w:r>
    </w:p>
    <w:p w14:paraId="0129E18A" w14:textId="0DE49C2E" w:rsidR="00F63A2B" w:rsidRPr="001650DF" w:rsidRDefault="00F63A2B" w:rsidP="002D2E8A"/>
    <w:p w14:paraId="0C05CD16" w14:textId="7581C161" w:rsidR="00522709" w:rsidRDefault="00522709">
      <w:pPr>
        <w:autoSpaceDE/>
        <w:autoSpaceDN/>
        <w:adjustRightInd/>
        <w:spacing w:line="240" w:lineRule="auto"/>
        <w:rPr>
          <w:b/>
          <w:u w:val="single"/>
        </w:rPr>
      </w:pPr>
      <w:r>
        <w:br w:type="page"/>
      </w:r>
    </w:p>
    <w:p w14:paraId="0C23A4F1" w14:textId="6B0615F4" w:rsidR="00DA362C" w:rsidRPr="001650DF" w:rsidRDefault="00DA362C" w:rsidP="001627B5">
      <w:pPr>
        <w:pStyle w:val="TableTitles"/>
      </w:pPr>
      <w:r w:rsidRPr="001650DF">
        <w:t xml:space="preserve">Table </w:t>
      </w:r>
      <w:r w:rsidR="00AD1CE2" w:rsidRPr="001650DF">
        <w:t>14</w:t>
      </w:r>
      <w:r w:rsidRPr="001650DF">
        <w:t xml:space="preserve">: </w:t>
      </w:r>
      <w:r w:rsidR="00546764">
        <w:t xml:space="preserve"> </w:t>
      </w:r>
      <w:r w:rsidRPr="001650DF">
        <w:t xml:space="preserve">Amended Fees to Include Discounts for </w:t>
      </w:r>
      <w:r w:rsidR="007D0625" w:rsidRPr="001650DF">
        <w:t xml:space="preserve">Small and </w:t>
      </w:r>
      <w:r w:rsidRPr="001650DF">
        <w:t>Micro Entities</w:t>
      </w:r>
      <w:r w:rsidR="00E41108">
        <w:t xml:space="preserve"> </w:t>
      </w:r>
      <w:r w:rsidR="00B766B0">
        <w:t>–</w:t>
      </w:r>
      <w:r w:rsidR="00E41108">
        <w:t xml:space="preserve"> </w:t>
      </w:r>
      <w:r w:rsidRPr="001650DF">
        <w:t>Fee Change</w:t>
      </w:r>
      <w:r w:rsidR="00DF4FEC" w:rsidRPr="001650DF">
        <w:t>s and Unit Costs</w:t>
      </w:r>
    </w:p>
    <w:p w14:paraId="2B878872" w14:textId="77777777" w:rsidR="00A13E79" w:rsidRPr="001650DF" w:rsidRDefault="00A13E79" w:rsidP="001B2C22">
      <w:pPr>
        <w:keepNext/>
        <w:spacing w:line="240" w:lineRule="auto"/>
        <w:jc w:val="center"/>
        <w:rPr>
          <w:b/>
          <w:u w:val="single"/>
        </w:rPr>
      </w:pPr>
    </w:p>
    <w:tbl>
      <w:tblPr>
        <w:tblW w:w="8565" w:type="dxa"/>
        <w:tblInd w:w="93" w:type="dxa"/>
        <w:tblLook w:val="04A0" w:firstRow="1" w:lastRow="0" w:firstColumn="1" w:lastColumn="0" w:noHBand="0" w:noVBand="1"/>
      </w:tblPr>
      <w:tblGrid>
        <w:gridCol w:w="2815"/>
        <w:gridCol w:w="1166"/>
        <w:gridCol w:w="1176"/>
        <w:gridCol w:w="1138"/>
        <w:gridCol w:w="1138"/>
        <w:gridCol w:w="1132"/>
      </w:tblGrid>
      <w:tr w:rsidR="00AC6924" w:rsidRPr="001650DF" w14:paraId="34E1089C" w14:textId="77777777" w:rsidTr="00EC015A">
        <w:trPr>
          <w:trHeight w:val="552"/>
        </w:trPr>
        <w:tc>
          <w:tcPr>
            <w:tcW w:w="281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DBB2FB7" w14:textId="77777777" w:rsidR="00AC6924" w:rsidRPr="001650DF" w:rsidRDefault="00AC6924" w:rsidP="00CA2848">
            <w:pPr>
              <w:keepNext/>
              <w:spacing w:line="240" w:lineRule="auto"/>
              <w:jc w:val="center"/>
              <w:rPr>
                <w:b/>
                <w:bCs/>
              </w:rPr>
            </w:pPr>
            <w:r w:rsidRPr="001650DF">
              <w:rPr>
                <w:b/>
                <w:bCs/>
              </w:rPr>
              <w:t>Fee Description</w:t>
            </w:r>
          </w:p>
        </w:tc>
        <w:tc>
          <w:tcPr>
            <w:tcW w:w="1166" w:type="dxa"/>
            <w:tcBorders>
              <w:top w:val="single" w:sz="12" w:space="0" w:color="auto"/>
              <w:left w:val="single" w:sz="12" w:space="0" w:color="auto"/>
              <w:bottom w:val="nil"/>
              <w:right w:val="single" w:sz="12" w:space="0" w:color="auto"/>
            </w:tcBorders>
            <w:shd w:val="clear" w:color="auto" w:fill="auto"/>
            <w:vAlign w:val="center"/>
            <w:hideMark/>
          </w:tcPr>
          <w:p w14:paraId="012241B9" w14:textId="77777777" w:rsidR="00AC6924" w:rsidRPr="001650DF" w:rsidRDefault="00AC6924" w:rsidP="00CA2848">
            <w:pPr>
              <w:keepNext/>
              <w:spacing w:line="240" w:lineRule="auto"/>
              <w:jc w:val="center"/>
              <w:rPr>
                <w:b/>
                <w:bCs/>
              </w:rPr>
            </w:pPr>
            <w:r w:rsidRPr="001650DF">
              <w:rPr>
                <w:b/>
                <w:bCs/>
              </w:rPr>
              <w:t>Current Fees</w:t>
            </w:r>
          </w:p>
        </w:tc>
        <w:tc>
          <w:tcPr>
            <w:tcW w:w="1176" w:type="dxa"/>
            <w:tcBorders>
              <w:top w:val="single" w:sz="12" w:space="0" w:color="auto"/>
              <w:left w:val="single" w:sz="12" w:space="0" w:color="auto"/>
              <w:bottom w:val="nil"/>
              <w:right w:val="single" w:sz="12" w:space="0" w:color="auto"/>
            </w:tcBorders>
            <w:shd w:val="clear" w:color="auto" w:fill="auto"/>
            <w:vAlign w:val="center"/>
            <w:hideMark/>
          </w:tcPr>
          <w:p w14:paraId="1A3FF934" w14:textId="77777777" w:rsidR="00AC6924" w:rsidRPr="001650DF" w:rsidRDefault="00AC6924" w:rsidP="00CA2848">
            <w:pPr>
              <w:keepNext/>
              <w:spacing w:line="240" w:lineRule="auto"/>
              <w:jc w:val="center"/>
              <w:rPr>
                <w:b/>
                <w:bCs/>
              </w:rPr>
            </w:pPr>
            <w:r>
              <w:rPr>
                <w:b/>
                <w:bCs/>
              </w:rPr>
              <w:t>Final Rule</w:t>
            </w:r>
            <w:r w:rsidRPr="001650DF">
              <w:rPr>
                <w:b/>
                <w:bCs/>
              </w:rPr>
              <w:t xml:space="preserve"> Fees</w:t>
            </w:r>
          </w:p>
        </w:tc>
        <w:tc>
          <w:tcPr>
            <w:tcW w:w="1138" w:type="dxa"/>
            <w:tcBorders>
              <w:top w:val="single" w:sz="12" w:space="0" w:color="auto"/>
              <w:left w:val="single" w:sz="12" w:space="0" w:color="auto"/>
              <w:bottom w:val="nil"/>
              <w:right w:val="single" w:sz="12" w:space="0" w:color="auto"/>
            </w:tcBorders>
            <w:shd w:val="clear" w:color="auto" w:fill="auto"/>
            <w:vAlign w:val="center"/>
            <w:hideMark/>
          </w:tcPr>
          <w:p w14:paraId="2347ECB3" w14:textId="77777777" w:rsidR="00AC6924" w:rsidRPr="001650DF" w:rsidRDefault="00AC6924" w:rsidP="00CA2848">
            <w:pPr>
              <w:keepNext/>
              <w:spacing w:line="240" w:lineRule="auto"/>
              <w:jc w:val="center"/>
              <w:rPr>
                <w:b/>
                <w:bCs/>
              </w:rPr>
            </w:pPr>
            <w:r w:rsidRPr="001650DF">
              <w:rPr>
                <w:b/>
                <w:bCs/>
              </w:rPr>
              <w:t>Dollar Change</w:t>
            </w:r>
          </w:p>
        </w:tc>
        <w:tc>
          <w:tcPr>
            <w:tcW w:w="1138" w:type="dxa"/>
            <w:tcBorders>
              <w:top w:val="single" w:sz="12" w:space="0" w:color="auto"/>
              <w:left w:val="single" w:sz="12" w:space="0" w:color="auto"/>
              <w:bottom w:val="nil"/>
              <w:right w:val="single" w:sz="12" w:space="0" w:color="auto"/>
            </w:tcBorders>
            <w:shd w:val="clear" w:color="auto" w:fill="auto"/>
            <w:vAlign w:val="center"/>
            <w:hideMark/>
          </w:tcPr>
          <w:p w14:paraId="195065D6" w14:textId="77777777" w:rsidR="00AC6924" w:rsidRPr="001650DF" w:rsidRDefault="00AC6924" w:rsidP="00CA2848">
            <w:pPr>
              <w:keepNext/>
              <w:spacing w:line="240" w:lineRule="auto"/>
              <w:jc w:val="center"/>
              <w:rPr>
                <w:b/>
                <w:bCs/>
              </w:rPr>
            </w:pPr>
            <w:r w:rsidRPr="001650DF">
              <w:rPr>
                <w:b/>
                <w:bCs/>
              </w:rPr>
              <w:t>Percent Change</w:t>
            </w:r>
          </w:p>
        </w:tc>
        <w:tc>
          <w:tcPr>
            <w:tcW w:w="1132" w:type="dxa"/>
            <w:tcBorders>
              <w:top w:val="single" w:sz="12" w:space="0" w:color="auto"/>
              <w:left w:val="single" w:sz="12" w:space="0" w:color="auto"/>
              <w:bottom w:val="nil"/>
              <w:right w:val="single" w:sz="12" w:space="0" w:color="auto"/>
            </w:tcBorders>
          </w:tcPr>
          <w:p w14:paraId="3C5F738F" w14:textId="77777777" w:rsidR="00AC6924" w:rsidRPr="001650DF" w:rsidRDefault="00AC6924" w:rsidP="00CA2848">
            <w:pPr>
              <w:keepNext/>
              <w:spacing w:line="240" w:lineRule="auto"/>
              <w:jc w:val="center"/>
              <w:rPr>
                <w:b/>
                <w:bCs/>
              </w:rPr>
            </w:pPr>
            <w:r w:rsidRPr="001650DF">
              <w:rPr>
                <w:b/>
                <w:bCs/>
              </w:rPr>
              <w:t>FY 2015 Unit Cost</w:t>
            </w:r>
          </w:p>
        </w:tc>
      </w:tr>
      <w:tr w:rsidR="00AC6924" w:rsidRPr="001650DF" w14:paraId="2FF3DFE6" w14:textId="77777777" w:rsidTr="00EC015A">
        <w:trPr>
          <w:trHeight w:val="288"/>
        </w:trPr>
        <w:tc>
          <w:tcPr>
            <w:tcW w:w="2815" w:type="dxa"/>
            <w:vMerge/>
            <w:tcBorders>
              <w:top w:val="single" w:sz="8" w:space="0" w:color="auto"/>
              <w:left w:val="single" w:sz="12" w:space="0" w:color="auto"/>
              <w:bottom w:val="single" w:sz="8" w:space="0" w:color="000000"/>
              <w:right w:val="single" w:sz="12" w:space="0" w:color="auto"/>
            </w:tcBorders>
            <w:vAlign w:val="center"/>
            <w:hideMark/>
          </w:tcPr>
          <w:p w14:paraId="381407C3" w14:textId="77777777" w:rsidR="00AC6924" w:rsidRPr="001650DF" w:rsidRDefault="00AC6924" w:rsidP="00CA2848">
            <w:pPr>
              <w:keepNext/>
              <w:spacing w:line="240" w:lineRule="auto"/>
              <w:rPr>
                <w:b/>
                <w:bCs/>
              </w:rPr>
            </w:pPr>
          </w:p>
        </w:tc>
        <w:tc>
          <w:tcPr>
            <w:tcW w:w="1166" w:type="dxa"/>
            <w:tcBorders>
              <w:top w:val="nil"/>
              <w:left w:val="single" w:sz="12" w:space="0" w:color="auto"/>
              <w:bottom w:val="nil"/>
              <w:right w:val="single" w:sz="12" w:space="0" w:color="auto"/>
            </w:tcBorders>
            <w:shd w:val="clear" w:color="auto" w:fill="auto"/>
            <w:vAlign w:val="center"/>
            <w:hideMark/>
          </w:tcPr>
          <w:p w14:paraId="737A9B6E" w14:textId="77777777" w:rsidR="00AC6924" w:rsidRPr="001650DF" w:rsidRDefault="00AC6924" w:rsidP="00CA2848">
            <w:pPr>
              <w:keepNext/>
              <w:spacing w:line="240" w:lineRule="auto"/>
              <w:jc w:val="center"/>
              <w:rPr>
                <w:b/>
                <w:bCs/>
              </w:rPr>
            </w:pPr>
            <w:r w:rsidRPr="001650DF">
              <w:rPr>
                <w:b/>
                <w:bCs/>
              </w:rPr>
              <w:t> </w:t>
            </w:r>
          </w:p>
        </w:tc>
        <w:tc>
          <w:tcPr>
            <w:tcW w:w="1176" w:type="dxa"/>
            <w:tcBorders>
              <w:top w:val="nil"/>
              <w:left w:val="single" w:sz="12" w:space="0" w:color="auto"/>
              <w:bottom w:val="nil"/>
              <w:right w:val="single" w:sz="12" w:space="0" w:color="auto"/>
            </w:tcBorders>
            <w:shd w:val="clear" w:color="auto" w:fill="auto"/>
            <w:vAlign w:val="center"/>
            <w:hideMark/>
          </w:tcPr>
          <w:p w14:paraId="41A9B1C3" w14:textId="77777777" w:rsidR="00AC6924" w:rsidRPr="001650DF" w:rsidRDefault="00AC6924" w:rsidP="00CA2848">
            <w:pPr>
              <w:keepNext/>
              <w:spacing w:line="240" w:lineRule="auto"/>
              <w:jc w:val="center"/>
              <w:rPr>
                <w:b/>
                <w:bCs/>
              </w:rPr>
            </w:pPr>
            <w:r w:rsidRPr="001650DF">
              <w:rPr>
                <w:b/>
                <w:bCs/>
              </w:rPr>
              <w:t> </w:t>
            </w:r>
          </w:p>
        </w:tc>
        <w:tc>
          <w:tcPr>
            <w:tcW w:w="1138" w:type="dxa"/>
            <w:tcBorders>
              <w:top w:val="nil"/>
              <w:left w:val="single" w:sz="12" w:space="0" w:color="auto"/>
              <w:bottom w:val="nil"/>
              <w:right w:val="single" w:sz="12" w:space="0" w:color="auto"/>
            </w:tcBorders>
            <w:shd w:val="clear" w:color="auto" w:fill="auto"/>
            <w:vAlign w:val="center"/>
            <w:hideMark/>
          </w:tcPr>
          <w:p w14:paraId="261567C6" w14:textId="77777777" w:rsidR="00AC6924" w:rsidRPr="001650DF" w:rsidRDefault="00AC6924" w:rsidP="00CA2848">
            <w:pPr>
              <w:keepNext/>
              <w:spacing w:line="240" w:lineRule="auto"/>
              <w:jc w:val="center"/>
              <w:rPr>
                <w:b/>
                <w:bCs/>
              </w:rPr>
            </w:pPr>
            <w:r w:rsidRPr="001650DF">
              <w:rPr>
                <w:b/>
                <w:bCs/>
              </w:rPr>
              <w:t> </w:t>
            </w:r>
          </w:p>
        </w:tc>
        <w:tc>
          <w:tcPr>
            <w:tcW w:w="1138" w:type="dxa"/>
            <w:tcBorders>
              <w:top w:val="nil"/>
              <w:left w:val="single" w:sz="12" w:space="0" w:color="auto"/>
              <w:bottom w:val="nil"/>
              <w:right w:val="single" w:sz="12" w:space="0" w:color="auto"/>
            </w:tcBorders>
            <w:shd w:val="clear" w:color="auto" w:fill="auto"/>
            <w:vAlign w:val="center"/>
            <w:hideMark/>
          </w:tcPr>
          <w:p w14:paraId="1E3AD9EB" w14:textId="77777777" w:rsidR="00AC6924" w:rsidRPr="001650DF" w:rsidRDefault="00AC6924" w:rsidP="00CA2848">
            <w:pPr>
              <w:keepNext/>
              <w:spacing w:line="240" w:lineRule="auto"/>
              <w:jc w:val="center"/>
              <w:rPr>
                <w:b/>
                <w:bCs/>
              </w:rPr>
            </w:pPr>
            <w:r w:rsidRPr="001650DF">
              <w:rPr>
                <w:b/>
                <w:bCs/>
              </w:rPr>
              <w:t> </w:t>
            </w:r>
          </w:p>
        </w:tc>
        <w:tc>
          <w:tcPr>
            <w:tcW w:w="1132" w:type="dxa"/>
            <w:tcBorders>
              <w:top w:val="nil"/>
              <w:left w:val="single" w:sz="12" w:space="0" w:color="auto"/>
              <w:bottom w:val="nil"/>
              <w:right w:val="single" w:sz="12" w:space="0" w:color="auto"/>
            </w:tcBorders>
          </w:tcPr>
          <w:p w14:paraId="52C6CEAF" w14:textId="77777777" w:rsidR="00AC6924" w:rsidRPr="001650DF" w:rsidRDefault="00AC6924" w:rsidP="00CA2848">
            <w:pPr>
              <w:keepNext/>
              <w:spacing w:line="240" w:lineRule="auto"/>
              <w:jc w:val="center"/>
              <w:rPr>
                <w:b/>
                <w:bCs/>
              </w:rPr>
            </w:pPr>
          </w:p>
        </w:tc>
      </w:tr>
      <w:tr w:rsidR="00AC6924" w:rsidRPr="001650DF" w14:paraId="00361FBE" w14:textId="77777777" w:rsidTr="00EC015A">
        <w:trPr>
          <w:trHeight w:val="288"/>
        </w:trPr>
        <w:tc>
          <w:tcPr>
            <w:tcW w:w="2815" w:type="dxa"/>
            <w:vMerge/>
            <w:tcBorders>
              <w:top w:val="single" w:sz="8" w:space="0" w:color="auto"/>
              <w:left w:val="single" w:sz="12" w:space="0" w:color="auto"/>
              <w:bottom w:val="single" w:sz="8" w:space="0" w:color="000000"/>
              <w:right w:val="single" w:sz="12" w:space="0" w:color="auto"/>
            </w:tcBorders>
            <w:vAlign w:val="center"/>
            <w:hideMark/>
          </w:tcPr>
          <w:p w14:paraId="39E1499B" w14:textId="77777777" w:rsidR="00AC6924" w:rsidRPr="001650DF" w:rsidRDefault="00AC6924" w:rsidP="00CA2848">
            <w:pPr>
              <w:keepNext/>
              <w:spacing w:line="240" w:lineRule="auto"/>
              <w:rPr>
                <w:b/>
                <w:bCs/>
              </w:rPr>
            </w:pPr>
          </w:p>
        </w:tc>
        <w:tc>
          <w:tcPr>
            <w:tcW w:w="1166" w:type="dxa"/>
            <w:tcBorders>
              <w:top w:val="nil"/>
              <w:left w:val="single" w:sz="12" w:space="0" w:color="auto"/>
              <w:bottom w:val="nil"/>
              <w:right w:val="single" w:sz="12" w:space="0" w:color="auto"/>
            </w:tcBorders>
            <w:shd w:val="clear" w:color="auto" w:fill="auto"/>
            <w:vAlign w:val="center"/>
            <w:hideMark/>
          </w:tcPr>
          <w:p w14:paraId="12D18AFD" w14:textId="77777777" w:rsidR="00AC6924" w:rsidRPr="001650DF" w:rsidRDefault="00AC6924" w:rsidP="00CA2848">
            <w:pPr>
              <w:keepNext/>
              <w:spacing w:line="240" w:lineRule="auto"/>
              <w:jc w:val="center"/>
              <w:rPr>
                <w:b/>
                <w:bCs/>
              </w:rPr>
            </w:pPr>
            <w:r w:rsidRPr="001650DF">
              <w:rPr>
                <w:b/>
                <w:bCs/>
              </w:rPr>
              <w:t>Large</w:t>
            </w:r>
          </w:p>
        </w:tc>
        <w:tc>
          <w:tcPr>
            <w:tcW w:w="1176" w:type="dxa"/>
            <w:tcBorders>
              <w:top w:val="nil"/>
              <w:left w:val="single" w:sz="12" w:space="0" w:color="auto"/>
              <w:bottom w:val="nil"/>
              <w:right w:val="single" w:sz="12" w:space="0" w:color="auto"/>
            </w:tcBorders>
            <w:shd w:val="clear" w:color="auto" w:fill="auto"/>
            <w:vAlign w:val="center"/>
            <w:hideMark/>
          </w:tcPr>
          <w:p w14:paraId="0BCDD0EC" w14:textId="77777777" w:rsidR="00AC6924" w:rsidRPr="001650DF" w:rsidRDefault="00AC6924" w:rsidP="00CA2848">
            <w:pPr>
              <w:keepNext/>
              <w:spacing w:line="240" w:lineRule="auto"/>
              <w:jc w:val="center"/>
              <w:rPr>
                <w:b/>
                <w:bCs/>
              </w:rPr>
            </w:pPr>
            <w:r w:rsidRPr="001650DF">
              <w:rPr>
                <w:b/>
                <w:bCs/>
              </w:rPr>
              <w:t>Large</w:t>
            </w:r>
          </w:p>
        </w:tc>
        <w:tc>
          <w:tcPr>
            <w:tcW w:w="1138" w:type="dxa"/>
            <w:tcBorders>
              <w:top w:val="nil"/>
              <w:left w:val="single" w:sz="12" w:space="0" w:color="auto"/>
              <w:bottom w:val="nil"/>
              <w:right w:val="single" w:sz="12" w:space="0" w:color="auto"/>
            </w:tcBorders>
            <w:shd w:val="clear" w:color="auto" w:fill="auto"/>
            <w:vAlign w:val="center"/>
            <w:hideMark/>
          </w:tcPr>
          <w:p w14:paraId="71D4AC5F" w14:textId="77777777" w:rsidR="00AC6924" w:rsidRPr="001650DF" w:rsidRDefault="00AC6924" w:rsidP="00CA2848">
            <w:pPr>
              <w:keepNext/>
              <w:spacing w:line="240" w:lineRule="auto"/>
              <w:jc w:val="center"/>
              <w:rPr>
                <w:b/>
                <w:bCs/>
              </w:rPr>
            </w:pPr>
            <w:r w:rsidRPr="001650DF">
              <w:rPr>
                <w:b/>
                <w:bCs/>
              </w:rPr>
              <w:t>Large</w:t>
            </w:r>
          </w:p>
        </w:tc>
        <w:tc>
          <w:tcPr>
            <w:tcW w:w="1138" w:type="dxa"/>
            <w:tcBorders>
              <w:top w:val="nil"/>
              <w:left w:val="single" w:sz="12" w:space="0" w:color="auto"/>
              <w:bottom w:val="nil"/>
              <w:right w:val="single" w:sz="12" w:space="0" w:color="auto"/>
            </w:tcBorders>
            <w:shd w:val="clear" w:color="auto" w:fill="auto"/>
            <w:vAlign w:val="center"/>
            <w:hideMark/>
          </w:tcPr>
          <w:p w14:paraId="06E5B306" w14:textId="77777777" w:rsidR="00AC6924" w:rsidRPr="001650DF" w:rsidRDefault="00AC6924" w:rsidP="00CA2848">
            <w:pPr>
              <w:keepNext/>
              <w:spacing w:line="240" w:lineRule="auto"/>
              <w:jc w:val="center"/>
              <w:rPr>
                <w:b/>
                <w:bCs/>
              </w:rPr>
            </w:pPr>
            <w:r w:rsidRPr="001650DF">
              <w:rPr>
                <w:b/>
                <w:bCs/>
              </w:rPr>
              <w:t>Large</w:t>
            </w:r>
          </w:p>
        </w:tc>
        <w:tc>
          <w:tcPr>
            <w:tcW w:w="1132" w:type="dxa"/>
            <w:tcBorders>
              <w:top w:val="nil"/>
              <w:left w:val="single" w:sz="12" w:space="0" w:color="auto"/>
              <w:bottom w:val="nil"/>
              <w:right w:val="single" w:sz="12" w:space="0" w:color="auto"/>
            </w:tcBorders>
          </w:tcPr>
          <w:p w14:paraId="3511A00F" w14:textId="77777777" w:rsidR="00AC6924" w:rsidRPr="001650DF" w:rsidRDefault="00AC6924" w:rsidP="00CA2848">
            <w:pPr>
              <w:keepNext/>
              <w:spacing w:line="240" w:lineRule="auto"/>
              <w:jc w:val="center"/>
              <w:rPr>
                <w:b/>
                <w:bCs/>
              </w:rPr>
            </w:pPr>
          </w:p>
        </w:tc>
      </w:tr>
      <w:tr w:rsidR="00AC6924" w:rsidRPr="001650DF" w14:paraId="725DBA53" w14:textId="77777777" w:rsidTr="00EC015A">
        <w:trPr>
          <w:trHeight w:val="288"/>
        </w:trPr>
        <w:tc>
          <w:tcPr>
            <w:tcW w:w="2815" w:type="dxa"/>
            <w:vMerge/>
            <w:tcBorders>
              <w:top w:val="single" w:sz="8" w:space="0" w:color="auto"/>
              <w:left w:val="single" w:sz="12" w:space="0" w:color="auto"/>
              <w:bottom w:val="single" w:sz="8" w:space="0" w:color="000000"/>
              <w:right w:val="single" w:sz="12" w:space="0" w:color="auto"/>
            </w:tcBorders>
            <w:vAlign w:val="center"/>
            <w:hideMark/>
          </w:tcPr>
          <w:p w14:paraId="376C69A8" w14:textId="77777777" w:rsidR="00AC6924" w:rsidRPr="001650DF" w:rsidRDefault="00AC6924" w:rsidP="00CA2848">
            <w:pPr>
              <w:keepNext/>
              <w:spacing w:line="240" w:lineRule="auto"/>
              <w:rPr>
                <w:b/>
                <w:bCs/>
              </w:rPr>
            </w:pPr>
          </w:p>
        </w:tc>
        <w:tc>
          <w:tcPr>
            <w:tcW w:w="1166" w:type="dxa"/>
            <w:tcBorders>
              <w:top w:val="nil"/>
              <w:left w:val="single" w:sz="12" w:space="0" w:color="auto"/>
              <w:bottom w:val="nil"/>
              <w:right w:val="single" w:sz="12" w:space="0" w:color="auto"/>
            </w:tcBorders>
            <w:shd w:val="clear" w:color="auto" w:fill="auto"/>
            <w:vAlign w:val="center"/>
            <w:hideMark/>
          </w:tcPr>
          <w:p w14:paraId="551E1D42" w14:textId="77777777" w:rsidR="00AC6924" w:rsidRPr="001650DF" w:rsidRDefault="00AC6924" w:rsidP="00CA2848">
            <w:pPr>
              <w:keepNext/>
              <w:spacing w:line="240" w:lineRule="auto"/>
              <w:jc w:val="center"/>
              <w:rPr>
                <w:b/>
                <w:bCs/>
              </w:rPr>
            </w:pPr>
            <w:r w:rsidRPr="001650DF">
              <w:rPr>
                <w:b/>
                <w:bCs/>
              </w:rPr>
              <w:t>(Small)</w:t>
            </w:r>
          </w:p>
        </w:tc>
        <w:tc>
          <w:tcPr>
            <w:tcW w:w="1176" w:type="dxa"/>
            <w:tcBorders>
              <w:top w:val="nil"/>
              <w:left w:val="single" w:sz="12" w:space="0" w:color="auto"/>
              <w:bottom w:val="nil"/>
              <w:right w:val="single" w:sz="12" w:space="0" w:color="auto"/>
            </w:tcBorders>
            <w:shd w:val="clear" w:color="auto" w:fill="auto"/>
            <w:vAlign w:val="center"/>
            <w:hideMark/>
          </w:tcPr>
          <w:p w14:paraId="7F556349" w14:textId="77777777" w:rsidR="00AC6924" w:rsidRPr="001650DF" w:rsidRDefault="00AC6924" w:rsidP="00CA2848">
            <w:pPr>
              <w:keepNext/>
              <w:spacing w:line="240" w:lineRule="auto"/>
              <w:jc w:val="center"/>
              <w:rPr>
                <w:b/>
                <w:bCs/>
              </w:rPr>
            </w:pPr>
            <w:r w:rsidRPr="001650DF">
              <w:rPr>
                <w:b/>
                <w:bCs/>
              </w:rPr>
              <w:t>(Small)</w:t>
            </w:r>
          </w:p>
        </w:tc>
        <w:tc>
          <w:tcPr>
            <w:tcW w:w="1138" w:type="dxa"/>
            <w:tcBorders>
              <w:top w:val="nil"/>
              <w:left w:val="single" w:sz="12" w:space="0" w:color="auto"/>
              <w:bottom w:val="nil"/>
              <w:right w:val="single" w:sz="12" w:space="0" w:color="auto"/>
            </w:tcBorders>
            <w:shd w:val="clear" w:color="auto" w:fill="auto"/>
            <w:vAlign w:val="center"/>
            <w:hideMark/>
          </w:tcPr>
          <w:p w14:paraId="09CEE075" w14:textId="77777777" w:rsidR="00AC6924" w:rsidRPr="001650DF" w:rsidRDefault="00AC6924" w:rsidP="00CA2848">
            <w:pPr>
              <w:keepNext/>
              <w:spacing w:line="240" w:lineRule="auto"/>
              <w:jc w:val="center"/>
              <w:rPr>
                <w:b/>
                <w:bCs/>
              </w:rPr>
            </w:pPr>
            <w:r w:rsidRPr="001650DF">
              <w:rPr>
                <w:b/>
                <w:bCs/>
              </w:rPr>
              <w:t>(Small)</w:t>
            </w:r>
          </w:p>
        </w:tc>
        <w:tc>
          <w:tcPr>
            <w:tcW w:w="1138" w:type="dxa"/>
            <w:tcBorders>
              <w:top w:val="nil"/>
              <w:left w:val="single" w:sz="12" w:space="0" w:color="auto"/>
              <w:bottom w:val="nil"/>
              <w:right w:val="single" w:sz="12" w:space="0" w:color="auto"/>
            </w:tcBorders>
            <w:shd w:val="clear" w:color="auto" w:fill="auto"/>
            <w:vAlign w:val="center"/>
            <w:hideMark/>
          </w:tcPr>
          <w:p w14:paraId="6085A292" w14:textId="77777777" w:rsidR="00AC6924" w:rsidRPr="001650DF" w:rsidRDefault="00AC6924" w:rsidP="00CA2848">
            <w:pPr>
              <w:keepNext/>
              <w:spacing w:line="240" w:lineRule="auto"/>
              <w:jc w:val="center"/>
              <w:rPr>
                <w:b/>
                <w:bCs/>
              </w:rPr>
            </w:pPr>
            <w:r w:rsidRPr="001650DF">
              <w:rPr>
                <w:b/>
                <w:bCs/>
              </w:rPr>
              <w:t>(Small)</w:t>
            </w:r>
          </w:p>
        </w:tc>
        <w:tc>
          <w:tcPr>
            <w:tcW w:w="1132" w:type="dxa"/>
            <w:tcBorders>
              <w:top w:val="nil"/>
              <w:left w:val="single" w:sz="12" w:space="0" w:color="auto"/>
              <w:bottom w:val="nil"/>
              <w:right w:val="single" w:sz="12" w:space="0" w:color="auto"/>
            </w:tcBorders>
          </w:tcPr>
          <w:p w14:paraId="01BAB27B" w14:textId="77777777" w:rsidR="00AC6924" w:rsidRPr="001650DF" w:rsidRDefault="00AC6924" w:rsidP="00CA2848">
            <w:pPr>
              <w:keepNext/>
              <w:spacing w:line="240" w:lineRule="auto"/>
              <w:jc w:val="center"/>
              <w:rPr>
                <w:b/>
                <w:bCs/>
              </w:rPr>
            </w:pPr>
          </w:p>
        </w:tc>
      </w:tr>
      <w:tr w:rsidR="00AC6924" w:rsidRPr="001650DF" w14:paraId="1A7759B4" w14:textId="77777777" w:rsidTr="00EC015A">
        <w:trPr>
          <w:trHeight w:val="564"/>
        </w:trPr>
        <w:tc>
          <w:tcPr>
            <w:tcW w:w="2815" w:type="dxa"/>
            <w:vMerge/>
            <w:tcBorders>
              <w:top w:val="single" w:sz="8" w:space="0" w:color="auto"/>
              <w:left w:val="single" w:sz="12" w:space="0" w:color="auto"/>
              <w:bottom w:val="single" w:sz="12" w:space="0" w:color="auto"/>
              <w:right w:val="single" w:sz="12" w:space="0" w:color="auto"/>
            </w:tcBorders>
            <w:vAlign w:val="center"/>
            <w:hideMark/>
          </w:tcPr>
          <w:p w14:paraId="10C1F15A" w14:textId="77777777" w:rsidR="00AC6924" w:rsidRPr="001650DF" w:rsidRDefault="00AC6924" w:rsidP="00CA2848">
            <w:pPr>
              <w:keepNext/>
              <w:spacing w:line="240" w:lineRule="auto"/>
              <w:rPr>
                <w:b/>
                <w:bCs/>
              </w:rPr>
            </w:pPr>
          </w:p>
        </w:tc>
        <w:tc>
          <w:tcPr>
            <w:tcW w:w="1166" w:type="dxa"/>
            <w:tcBorders>
              <w:top w:val="nil"/>
              <w:left w:val="single" w:sz="12" w:space="0" w:color="auto"/>
              <w:bottom w:val="single" w:sz="12" w:space="0" w:color="auto"/>
              <w:right w:val="single" w:sz="12" w:space="0" w:color="auto"/>
            </w:tcBorders>
            <w:shd w:val="clear" w:color="auto" w:fill="auto"/>
            <w:vAlign w:val="center"/>
            <w:hideMark/>
          </w:tcPr>
          <w:p w14:paraId="7B54C329" w14:textId="77777777" w:rsidR="00AC6924" w:rsidRPr="001650DF" w:rsidRDefault="00AC6924" w:rsidP="00CA2848">
            <w:pPr>
              <w:keepNext/>
              <w:spacing w:line="240" w:lineRule="auto"/>
              <w:jc w:val="center"/>
              <w:rPr>
                <w:b/>
                <w:bCs/>
              </w:rPr>
            </w:pPr>
            <w:r w:rsidRPr="001650DF">
              <w:rPr>
                <w:b/>
                <w:bCs/>
              </w:rPr>
              <w:t>[Micro] Entity</w:t>
            </w:r>
          </w:p>
        </w:tc>
        <w:tc>
          <w:tcPr>
            <w:tcW w:w="1176" w:type="dxa"/>
            <w:tcBorders>
              <w:top w:val="nil"/>
              <w:left w:val="single" w:sz="12" w:space="0" w:color="auto"/>
              <w:bottom w:val="single" w:sz="12" w:space="0" w:color="auto"/>
              <w:right w:val="single" w:sz="12" w:space="0" w:color="auto"/>
            </w:tcBorders>
            <w:shd w:val="clear" w:color="auto" w:fill="auto"/>
            <w:vAlign w:val="center"/>
            <w:hideMark/>
          </w:tcPr>
          <w:p w14:paraId="7DD0084F" w14:textId="77777777" w:rsidR="00AC6924" w:rsidRPr="001650DF" w:rsidRDefault="00AC6924" w:rsidP="00CA2848">
            <w:pPr>
              <w:keepNext/>
              <w:spacing w:line="240" w:lineRule="auto"/>
              <w:jc w:val="center"/>
              <w:rPr>
                <w:b/>
                <w:bCs/>
              </w:rPr>
            </w:pPr>
            <w:r w:rsidRPr="001650DF">
              <w:rPr>
                <w:b/>
                <w:bCs/>
              </w:rPr>
              <w:t>[Micro] Entity</w:t>
            </w:r>
          </w:p>
        </w:tc>
        <w:tc>
          <w:tcPr>
            <w:tcW w:w="1138" w:type="dxa"/>
            <w:tcBorders>
              <w:top w:val="nil"/>
              <w:left w:val="single" w:sz="12" w:space="0" w:color="auto"/>
              <w:bottom w:val="single" w:sz="12" w:space="0" w:color="auto"/>
              <w:right w:val="single" w:sz="12" w:space="0" w:color="auto"/>
            </w:tcBorders>
            <w:shd w:val="clear" w:color="auto" w:fill="auto"/>
            <w:vAlign w:val="center"/>
            <w:hideMark/>
          </w:tcPr>
          <w:p w14:paraId="30DBA7D3" w14:textId="77777777" w:rsidR="00AC6924" w:rsidRPr="001650DF" w:rsidRDefault="00AC6924" w:rsidP="00CA2848">
            <w:pPr>
              <w:keepNext/>
              <w:spacing w:line="240" w:lineRule="auto"/>
              <w:jc w:val="center"/>
              <w:rPr>
                <w:b/>
                <w:bCs/>
              </w:rPr>
            </w:pPr>
            <w:r w:rsidRPr="001650DF">
              <w:rPr>
                <w:b/>
                <w:bCs/>
              </w:rPr>
              <w:t>[Micro] Entity</w:t>
            </w:r>
          </w:p>
        </w:tc>
        <w:tc>
          <w:tcPr>
            <w:tcW w:w="1138" w:type="dxa"/>
            <w:tcBorders>
              <w:top w:val="nil"/>
              <w:left w:val="single" w:sz="12" w:space="0" w:color="auto"/>
              <w:bottom w:val="single" w:sz="12" w:space="0" w:color="auto"/>
              <w:right w:val="single" w:sz="12" w:space="0" w:color="auto"/>
            </w:tcBorders>
            <w:shd w:val="clear" w:color="auto" w:fill="auto"/>
            <w:vAlign w:val="center"/>
            <w:hideMark/>
          </w:tcPr>
          <w:p w14:paraId="75C21D7F" w14:textId="77777777" w:rsidR="00AC6924" w:rsidRPr="001650DF" w:rsidRDefault="00AC6924" w:rsidP="00CA2848">
            <w:pPr>
              <w:keepNext/>
              <w:spacing w:line="240" w:lineRule="auto"/>
              <w:jc w:val="center"/>
              <w:rPr>
                <w:b/>
                <w:bCs/>
              </w:rPr>
            </w:pPr>
            <w:r w:rsidRPr="001650DF">
              <w:rPr>
                <w:b/>
                <w:bCs/>
              </w:rPr>
              <w:t>[Micro] Entity</w:t>
            </w:r>
          </w:p>
        </w:tc>
        <w:tc>
          <w:tcPr>
            <w:tcW w:w="1132" w:type="dxa"/>
            <w:tcBorders>
              <w:top w:val="nil"/>
              <w:left w:val="single" w:sz="12" w:space="0" w:color="auto"/>
              <w:bottom w:val="single" w:sz="12" w:space="0" w:color="auto"/>
              <w:right w:val="single" w:sz="12" w:space="0" w:color="auto"/>
            </w:tcBorders>
          </w:tcPr>
          <w:p w14:paraId="32F274CB" w14:textId="77777777" w:rsidR="00AC6924" w:rsidRPr="001650DF" w:rsidRDefault="00AC6924" w:rsidP="00CA2848">
            <w:pPr>
              <w:keepNext/>
              <w:spacing w:line="240" w:lineRule="auto"/>
              <w:jc w:val="center"/>
              <w:rPr>
                <w:b/>
                <w:bCs/>
              </w:rPr>
            </w:pPr>
          </w:p>
        </w:tc>
      </w:tr>
      <w:tr w:rsidR="00A13E79" w:rsidRPr="001650DF" w14:paraId="0269000F" w14:textId="77777777" w:rsidTr="00EC015A">
        <w:trPr>
          <w:cantSplit/>
          <w:trHeight w:val="276"/>
        </w:trPr>
        <w:tc>
          <w:tcPr>
            <w:tcW w:w="281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8FA0594" w14:textId="77777777" w:rsidR="00A13E79" w:rsidRPr="001650DF" w:rsidRDefault="00A13E79" w:rsidP="001B2C22">
            <w:pPr>
              <w:spacing w:line="240" w:lineRule="auto"/>
            </w:pPr>
            <w:r w:rsidRPr="001650DF">
              <w:t>Petition for the Delayed Payment of the Fee for Maintaining a Patent in Force</w:t>
            </w:r>
          </w:p>
        </w:tc>
        <w:tc>
          <w:tcPr>
            <w:tcW w:w="1166" w:type="dxa"/>
            <w:tcBorders>
              <w:top w:val="single" w:sz="12" w:space="0" w:color="auto"/>
              <w:left w:val="single" w:sz="12" w:space="0" w:color="auto"/>
              <w:bottom w:val="nil"/>
              <w:right w:val="single" w:sz="12" w:space="0" w:color="auto"/>
            </w:tcBorders>
            <w:shd w:val="clear" w:color="auto" w:fill="auto"/>
            <w:hideMark/>
          </w:tcPr>
          <w:p w14:paraId="6DED75BE" w14:textId="77777777" w:rsidR="0069778B" w:rsidRDefault="0069778B" w:rsidP="005E009C">
            <w:pPr>
              <w:spacing w:line="240" w:lineRule="auto"/>
              <w:jc w:val="center"/>
            </w:pPr>
          </w:p>
          <w:p w14:paraId="1AB4BC22" w14:textId="77777777" w:rsidR="00A13E79" w:rsidRPr="001650DF" w:rsidRDefault="00A13E79" w:rsidP="005E009C">
            <w:pPr>
              <w:spacing w:line="240" w:lineRule="auto"/>
              <w:jc w:val="center"/>
            </w:pPr>
            <w:r w:rsidRPr="001650DF">
              <w:t>$1,700</w:t>
            </w:r>
          </w:p>
        </w:tc>
        <w:tc>
          <w:tcPr>
            <w:tcW w:w="1176" w:type="dxa"/>
            <w:tcBorders>
              <w:top w:val="single" w:sz="12" w:space="0" w:color="auto"/>
              <w:left w:val="single" w:sz="12" w:space="0" w:color="auto"/>
              <w:bottom w:val="nil"/>
              <w:right w:val="single" w:sz="12" w:space="0" w:color="auto"/>
            </w:tcBorders>
            <w:shd w:val="clear" w:color="auto" w:fill="auto"/>
            <w:hideMark/>
          </w:tcPr>
          <w:p w14:paraId="49CAEDCA" w14:textId="77777777" w:rsidR="0069778B" w:rsidRDefault="0069778B" w:rsidP="00B05D1C">
            <w:pPr>
              <w:spacing w:line="240" w:lineRule="auto"/>
              <w:jc w:val="center"/>
            </w:pPr>
          </w:p>
          <w:p w14:paraId="22A23520" w14:textId="77777777" w:rsidR="00A13E79" w:rsidRPr="001650DF" w:rsidRDefault="00A13E79" w:rsidP="00B05D1C">
            <w:pPr>
              <w:spacing w:line="240" w:lineRule="auto"/>
              <w:jc w:val="center"/>
            </w:pPr>
            <w:r w:rsidRPr="001650DF">
              <w:t>$2,000</w:t>
            </w:r>
          </w:p>
        </w:tc>
        <w:tc>
          <w:tcPr>
            <w:tcW w:w="1138" w:type="dxa"/>
            <w:tcBorders>
              <w:top w:val="single" w:sz="12" w:space="0" w:color="auto"/>
              <w:left w:val="single" w:sz="12" w:space="0" w:color="auto"/>
              <w:bottom w:val="nil"/>
              <w:right w:val="single" w:sz="12" w:space="0" w:color="auto"/>
            </w:tcBorders>
            <w:shd w:val="clear" w:color="auto" w:fill="auto"/>
            <w:hideMark/>
          </w:tcPr>
          <w:p w14:paraId="09112A4A" w14:textId="77777777" w:rsidR="0069778B" w:rsidRDefault="0069778B" w:rsidP="00B05D1C">
            <w:pPr>
              <w:spacing w:line="240" w:lineRule="auto"/>
              <w:jc w:val="center"/>
            </w:pPr>
          </w:p>
          <w:p w14:paraId="43DCDF1F" w14:textId="77777777" w:rsidR="00A13E79" w:rsidRPr="001650DF" w:rsidRDefault="00A13E79" w:rsidP="00B05D1C">
            <w:pPr>
              <w:spacing w:line="240" w:lineRule="auto"/>
              <w:jc w:val="center"/>
            </w:pPr>
            <w:r w:rsidRPr="001650DF">
              <w:t>+$300</w:t>
            </w:r>
          </w:p>
        </w:tc>
        <w:tc>
          <w:tcPr>
            <w:tcW w:w="1138" w:type="dxa"/>
            <w:tcBorders>
              <w:top w:val="single" w:sz="12" w:space="0" w:color="auto"/>
              <w:left w:val="single" w:sz="12" w:space="0" w:color="auto"/>
              <w:bottom w:val="nil"/>
              <w:right w:val="single" w:sz="12" w:space="0" w:color="auto"/>
            </w:tcBorders>
            <w:shd w:val="clear" w:color="auto" w:fill="auto"/>
            <w:hideMark/>
          </w:tcPr>
          <w:p w14:paraId="72900C6E" w14:textId="77777777" w:rsidR="0069778B" w:rsidRDefault="0069778B">
            <w:pPr>
              <w:spacing w:line="240" w:lineRule="auto"/>
              <w:jc w:val="center"/>
            </w:pPr>
          </w:p>
          <w:p w14:paraId="0B688194" w14:textId="77777777" w:rsidR="00A13E79" w:rsidRPr="001650DF" w:rsidRDefault="00A13E79">
            <w:pPr>
              <w:spacing w:line="240" w:lineRule="auto"/>
              <w:jc w:val="center"/>
            </w:pPr>
            <w:r w:rsidRPr="001650DF">
              <w:t>+18%</w:t>
            </w:r>
          </w:p>
        </w:tc>
        <w:tc>
          <w:tcPr>
            <w:tcW w:w="1132" w:type="dxa"/>
            <w:tcBorders>
              <w:top w:val="single" w:sz="12" w:space="0" w:color="auto"/>
              <w:left w:val="single" w:sz="12" w:space="0" w:color="auto"/>
              <w:bottom w:val="nil"/>
              <w:right w:val="single" w:sz="12" w:space="0" w:color="auto"/>
            </w:tcBorders>
          </w:tcPr>
          <w:p w14:paraId="433FD206" w14:textId="7CC75D2B" w:rsidR="00A13E79" w:rsidRPr="001650DF" w:rsidRDefault="00A13E79">
            <w:pPr>
              <w:spacing w:line="240" w:lineRule="auto"/>
              <w:jc w:val="center"/>
            </w:pPr>
          </w:p>
        </w:tc>
      </w:tr>
      <w:tr w:rsidR="00A13E79" w:rsidRPr="001650DF" w14:paraId="39E2FA67" w14:textId="77777777" w:rsidTr="00EC015A">
        <w:trPr>
          <w:cantSplit/>
          <w:trHeight w:val="276"/>
        </w:trPr>
        <w:tc>
          <w:tcPr>
            <w:tcW w:w="2815" w:type="dxa"/>
            <w:vMerge/>
            <w:tcBorders>
              <w:top w:val="nil"/>
              <w:left w:val="single" w:sz="12" w:space="0" w:color="auto"/>
              <w:bottom w:val="single" w:sz="8" w:space="0" w:color="000000"/>
              <w:right w:val="single" w:sz="12" w:space="0" w:color="auto"/>
            </w:tcBorders>
            <w:vAlign w:val="center"/>
            <w:hideMark/>
          </w:tcPr>
          <w:p w14:paraId="1133E4B1" w14:textId="77777777" w:rsidR="00A13E79" w:rsidRPr="001650DF" w:rsidRDefault="00A13E79" w:rsidP="001B2C22">
            <w:pPr>
              <w:spacing w:line="240" w:lineRule="auto"/>
            </w:pPr>
          </w:p>
        </w:tc>
        <w:tc>
          <w:tcPr>
            <w:tcW w:w="1166" w:type="dxa"/>
            <w:tcBorders>
              <w:top w:val="nil"/>
              <w:left w:val="single" w:sz="12" w:space="0" w:color="auto"/>
              <w:bottom w:val="nil"/>
              <w:right w:val="single" w:sz="12" w:space="0" w:color="auto"/>
            </w:tcBorders>
            <w:shd w:val="clear" w:color="auto" w:fill="auto"/>
            <w:hideMark/>
          </w:tcPr>
          <w:p w14:paraId="0ED91859" w14:textId="77777777" w:rsidR="00A13E79" w:rsidRPr="001650DF" w:rsidRDefault="00A13E79" w:rsidP="005E009C">
            <w:pPr>
              <w:spacing w:line="240" w:lineRule="auto"/>
              <w:jc w:val="center"/>
            </w:pPr>
            <w:r w:rsidRPr="001650DF">
              <w:t>($850)</w:t>
            </w:r>
          </w:p>
        </w:tc>
        <w:tc>
          <w:tcPr>
            <w:tcW w:w="1176" w:type="dxa"/>
            <w:tcBorders>
              <w:top w:val="nil"/>
              <w:left w:val="single" w:sz="12" w:space="0" w:color="auto"/>
              <w:bottom w:val="nil"/>
              <w:right w:val="single" w:sz="12" w:space="0" w:color="auto"/>
            </w:tcBorders>
            <w:shd w:val="clear" w:color="auto" w:fill="auto"/>
            <w:hideMark/>
          </w:tcPr>
          <w:p w14:paraId="3987C1BC" w14:textId="77777777" w:rsidR="00A13E79" w:rsidRPr="001650DF" w:rsidRDefault="00A13E79" w:rsidP="00B05D1C">
            <w:pPr>
              <w:spacing w:line="240" w:lineRule="auto"/>
              <w:jc w:val="center"/>
            </w:pPr>
            <w:r w:rsidRPr="001650DF">
              <w:t>($1,000)</w:t>
            </w:r>
          </w:p>
        </w:tc>
        <w:tc>
          <w:tcPr>
            <w:tcW w:w="1138" w:type="dxa"/>
            <w:tcBorders>
              <w:top w:val="nil"/>
              <w:left w:val="single" w:sz="12" w:space="0" w:color="auto"/>
              <w:bottom w:val="nil"/>
              <w:right w:val="single" w:sz="12" w:space="0" w:color="auto"/>
            </w:tcBorders>
            <w:shd w:val="clear" w:color="auto" w:fill="auto"/>
            <w:hideMark/>
          </w:tcPr>
          <w:p w14:paraId="28201401" w14:textId="77777777" w:rsidR="00A13E79" w:rsidRPr="001650DF" w:rsidRDefault="00A13E79" w:rsidP="00B05D1C">
            <w:pPr>
              <w:spacing w:line="240" w:lineRule="auto"/>
              <w:jc w:val="center"/>
            </w:pPr>
            <w:r w:rsidRPr="001650DF">
              <w:t>(+$150)</w:t>
            </w:r>
          </w:p>
        </w:tc>
        <w:tc>
          <w:tcPr>
            <w:tcW w:w="1138" w:type="dxa"/>
            <w:tcBorders>
              <w:top w:val="nil"/>
              <w:left w:val="single" w:sz="12" w:space="0" w:color="auto"/>
              <w:bottom w:val="nil"/>
              <w:right w:val="single" w:sz="12" w:space="0" w:color="auto"/>
            </w:tcBorders>
            <w:shd w:val="clear" w:color="auto" w:fill="auto"/>
            <w:hideMark/>
          </w:tcPr>
          <w:p w14:paraId="71AC2182" w14:textId="77777777" w:rsidR="00A13E79" w:rsidRPr="001650DF" w:rsidRDefault="00A13E79">
            <w:pPr>
              <w:spacing w:line="240" w:lineRule="auto"/>
              <w:jc w:val="center"/>
            </w:pPr>
            <w:r w:rsidRPr="001650DF">
              <w:t>(+18%)</w:t>
            </w:r>
          </w:p>
        </w:tc>
        <w:tc>
          <w:tcPr>
            <w:tcW w:w="1132" w:type="dxa"/>
            <w:tcBorders>
              <w:top w:val="nil"/>
              <w:left w:val="single" w:sz="12" w:space="0" w:color="auto"/>
              <w:bottom w:val="nil"/>
              <w:right w:val="single" w:sz="12" w:space="0" w:color="auto"/>
            </w:tcBorders>
          </w:tcPr>
          <w:p w14:paraId="738E6C70" w14:textId="074E3C40" w:rsidR="00A13E79" w:rsidRPr="001650DF" w:rsidRDefault="00D40347">
            <w:pPr>
              <w:spacing w:line="240" w:lineRule="auto"/>
              <w:jc w:val="center"/>
            </w:pPr>
            <w:r w:rsidRPr="001650DF">
              <w:t>$121</w:t>
            </w:r>
          </w:p>
        </w:tc>
      </w:tr>
      <w:tr w:rsidR="00A13E79" w:rsidRPr="001650DF" w14:paraId="0C941F08" w14:textId="77777777" w:rsidTr="00EC015A">
        <w:trPr>
          <w:cantSplit/>
          <w:trHeight w:val="511"/>
        </w:trPr>
        <w:tc>
          <w:tcPr>
            <w:tcW w:w="2815" w:type="dxa"/>
            <w:vMerge/>
            <w:tcBorders>
              <w:top w:val="nil"/>
              <w:left w:val="single" w:sz="12" w:space="0" w:color="auto"/>
              <w:bottom w:val="single" w:sz="12" w:space="0" w:color="auto"/>
              <w:right w:val="single" w:sz="12" w:space="0" w:color="auto"/>
            </w:tcBorders>
            <w:vAlign w:val="center"/>
            <w:hideMark/>
          </w:tcPr>
          <w:p w14:paraId="53AD02AE" w14:textId="77777777" w:rsidR="00A13E79" w:rsidRPr="001650DF" w:rsidRDefault="00A13E79" w:rsidP="001B2C22">
            <w:pPr>
              <w:spacing w:line="240" w:lineRule="auto"/>
            </w:pPr>
          </w:p>
        </w:tc>
        <w:tc>
          <w:tcPr>
            <w:tcW w:w="1166" w:type="dxa"/>
            <w:tcBorders>
              <w:top w:val="nil"/>
              <w:left w:val="single" w:sz="12" w:space="0" w:color="auto"/>
              <w:bottom w:val="single" w:sz="12" w:space="0" w:color="auto"/>
              <w:right w:val="single" w:sz="12" w:space="0" w:color="auto"/>
            </w:tcBorders>
            <w:shd w:val="clear" w:color="auto" w:fill="auto"/>
            <w:hideMark/>
          </w:tcPr>
          <w:p w14:paraId="2F4CAF12" w14:textId="77777777" w:rsidR="00A13E79" w:rsidRPr="001650DF" w:rsidRDefault="00A13E79" w:rsidP="005E009C">
            <w:pPr>
              <w:spacing w:line="240" w:lineRule="auto"/>
              <w:jc w:val="center"/>
            </w:pPr>
            <w:r w:rsidRPr="001650DF">
              <w:t>[$850]</w:t>
            </w:r>
          </w:p>
        </w:tc>
        <w:tc>
          <w:tcPr>
            <w:tcW w:w="1176" w:type="dxa"/>
            <w:tcBorders>
              <w:top w:val="nil"/>
              <w:left w:val="single" w:sz="12" w:space="0" w:color="auto"/>
              <w:bottom w:val="single" w:sz="12" w:space="0" w:color="auto"/>
              <w:right w:val="single" w:sz="12" w:space="0" w:color="auto"/>
            </w:tcBorders>
            <w:shd w:val="clear" w:color="auto" w:fill="auto"/>
            <w:hideMark/>
          </w:tcPr>
          <w:p w14:paraId="2BE5018F" w14:textId="77777777" w:rsidR="00A13E79" w:rsidRPr="001650DF" w:rsidRDefault="00A13E79" w:rsidP="00B05D1C">
            <w:pPr>
              <w:spacing w:line="240" w:lineRule="auto"/>
              <w:jc w:val="center"/>
            </w:pPr>
            <w:r w:rsidRPr="001650DF">
              <w:t>[$500]</w:t>
            </w:r>
          </w:p>
        </w:tc>
        <w:tc>
          <w:tcPr>
            <w:tcW w:w="1138" w:type="dxa"/>
            <w:tcBorders>
              <w:top w:val="nil"/>
              <w:left w:val="single" w:sz="12" w:space="0" w:color="auto"/>
              <w:bottom w:val="single" w:sz="12" w:space="0" w:color="auto"/>
              <w:right w:val="single" w:sz="12" w:space="0" w:color="auto"/>
            </w:tcBorders>
            <w:shd w:val="clear" w:color="auto" w:fill="auto"/>
            <w:hideMark/>
          </w:tcPr>
          <w:p w14:paraId="0B799163" w14:textId="77777777" w:rsidR="00A13E79" w:rsidRPr="001650DF" w:rsidRDefault="00A13E79" w:rsidP="00B05D1C">
            <w:pPr>
              <w:spacing w:line="240" w:lineRule="auto"/>
              <w:jc w:val="center"/>
            </w:pPr>
            <w:r w:rsidRPr="001650DF">
              <w:t>[-$350]</w:t>
            </w:r>
          </w:p>
        </w:tc>
        <w:tc>
          <w:tcPr>
            <w:tcW w:w="1138" w:type="dxa"/>
            <w:tcBorders>
              <w:top w:val="nil"/>
              <w:left w:val="single" w:sz="12" w:space="0" w:color="auto"/>
              <w:bottom w:val="single" w:sz="12" w:space="0" w:color="auto"/>
              <w:right w:val="single" w:sz="12" w:space="0" w:color="auto"/>
            </w:tcBorders>
            <w:shd w:val="clear" w:color="auto" w:fill="auto"/>
            <w:hideMark/>
          </w:tcPr>
          <w:p w14:paraId="51CB2C8D" w14:textId="77777777" w:rsidR="00A13E79" w:rsidRPr="001650DF" w:rsidRDefault="00A13E79">
            <w:pPr>
              <w:spacing w:line="240" w:lineRule="auto"/>
              <w:jc w:val="center"/>
            </w:pPr>
            <w:r w:rsidRPr="001650DF">
              <w:t>[-41%]</w:t>
            </w:r>
          </w:p>
        </w:tc>
        <w:tc>
          <w:tcPr>
            <w:tcW w:w="1132" w:type="dxa"/>
            <w:tcBorders>
              <w:top w:val="nil"/>
              <w:left w:val="single" w:sz="12" w:space="0" w:color="auto"/>
              <w:bottom w:val="single" w:sz="12" w:space="0" w:color="auto"/>
              <w:right w:val="single" w:sz="12" w:space="0" w:color="auto"/>
            </w:tcBorders>
          </w:tcPr>
          <w:p w14:paraId="7A78EFCA" w14:textId="77777777" w:rsidR="00A13E79" w:rsidRPr="001650DF" w:rsidRDefault="00A13E79">
            <w:pPr>
              <w:spacing w:line="240" w:lineRule="auto"/>
              <w:jc w:val="center"/>
            </w:pPr>
          </w:p>
        </w:tc>
      </w:tr>
      <w:tr w:rsidR="00F911AE" w:rsidRPr="001650DF" w14:paraId="57D62783" w14:textId="77777777" w:rsidTr="00CA2848">
        <w:trPr>
          <w:cantSplit/>
          <w:trHeight w:val="2494"/>
        </w:trPr>
        <w:tc>
          <w:tcPr>
            <w:tcW w:w="2815" w:type="dxa"/>
            <w:tcBorders>
              <w:top w:val="single" w:sz="12" w:space="0" w:color="auto"/>
              <w:left w:val="single" w:sz="12" w:space="0" w:color="auto"/>
              <w:bottom w:val="single" w:sz="8" w:space="0" w:color="000000"/>
              <w:right w:val="single" w:sz="12" w:space="0" w:color="auto"/>
            </w:tcBorders>
            <w:shd w:val="clear" w:color="auto" w:fill="auto"/>
            <w:vAlign w:val="center"/>
            <w:hideMark/>
          </w:tcPr>
          <w:p w14:paraId="2977391E" w14:textId="4B8EC9B4" w:rsidR="00F911AE" w:rsidRPr="001650DF" w:rsidRDefault="00F911AE" w:rsidP="001B2C22">
            <w:pPr>
              <w:spacing w:line="240" w:lineRule="auto"/>
            </w:pPr>
            <w:r w:rsidRPr="001650DF">
              <w:t>Petition for Revival of an Abandoned Application for a Patent, for the Delayed Payment of the Fee for Issuing Each Patent, or for the Delayed Response by the Patent Owner in any Reexamination Proceeding</w:t>
            </w:r>
          </w:p>
        </w:tc>
        <w:tc>
          <w:tcPr>
            <w:tcW w:w="1166" w:type="dxa"/>
            <w:tcBorders>
              <w:top w:val="single" w:sz="12" w:space="0" w:color="auto"/>
              <w:left w:val="single" w:sz="12" w:space="0" w:color="auto"/>
              <w:right w:val="single" w:sz="12" w:space="0" w:color="auto"/>
            </w:tcBorders>
            <w:shd w:val="clear" w:color="auto" w:fill="auto"/>
            <w:vAlign w:val="center"/>
            <w:hideMark/>
          </w:tcPr>
          <w:p w14:paraId="5B011777" w14:textId="77777777" w:rsidR="00F911AE" w:rsidRDefault="00F911AE" w:rsidP="00F911AE">
            <w:pPr>
              <w:spacing w:line="240" w:lineRule="auto"/>
              <w:jc w:val="center"/>
            </w:pPr>
          </w:p>
          <w:p w14:paraId="5DD70B1D" w14:textId="77777777" w:rsidR="00F911AE" w:rsidRPr="001650DF" w:rsidRDefault="00F911AE" w:rsidP="00F911AE">
            <w:pPr>
              <w:spacing w:line="240" w:lineRule="auto"/>
              <w:jc w:val="center"/>
            </w:pPr>
            <w:r w:rsidRPr="001650DF">
              <w:t>$1,700</w:t>
            </w:r>
          </w:p>
          <w:p w14:paraId="1DD241DC" w14:textId="77777777" w:rsidR="00F911AE" w:rsidRPr="001650DF" w:rsidRDefault="00F911AE" w:rsidP="00F911AE">
            <w:pPr>
              <w:spacing w:line="240" w:lineRule="auto"/>
              <w:jc w:val="center"/>
            </w:pPr>
            <w:r w:rsidRPr="001650DF">
              <w:t>($850)</w:t>
            </w:r>
          </w:p>
          <w:p w14:paraId="26356519" w14:textId="77777777" w:rsidR="00F911AE" w:rsidRPr="001650DF" w:rsidRDefault="00F911AE" w:rsidP="00F911AE">
            <w:pPr>
              <w:spacing w:line="240" w:lineRule="auto"/>
              <w:jc w:val="center"/>
            </w:pPr>
            <w:r w:rsidRPr="001650DF">
              <w:t>[$850]</w:t>
            </w:r>
          </w:p>
        </w:tc>
        <w:tc>
          <w:tcPr>
            <w:tcW w:w="1176" w:type="dxa"/>
            <w:tcBorders>
              <w:top w:val="single" w:sz="12" w:space="0" w:color="auto"/>
              <w:left w:val="single" w:sz="12" w:space="0" w:color="auto"/>
              <w:right w:val="single" w:sz="12" w:space="0" w:color="auto"/>
            </w:tcBorders>
            <w:shd w:val="clear" w:color="auto" w:fill="auto"/>
            <w:vAlign w:val="center"/>
            <w:hideMark/>
          </w:tcPr>
          <w:p w14:paraId="5937FF99" w14:textId="77777777" w:rsidR="00F911AE" w:rsidRDefault="00F911AE" w:rsidP="00F911AE">
            <w:pPr>
              <w:spacing w:line="240" w:lineRule="auto"/>
              <w:jc w:val="center"/>
            </w:pPr>
          </w:p>
          <w:p w14:paraId="69743131" w14:textId="77777777" w:rsidR="00F911AE" w:rsidRPr="001650DF" w:rsidRDefault="00F911AE" w:rsidP="00F911AE">
            <w:pPr>
              <w:spacing w:line="240" w:lineRule="auto"/>
              <w:jc w:val="center"/>
            </w:pPr>
            <w:r w:rsidRPr="001650DF">
              <w:t>$2,000</w:t>
            </w:r>
          </w:p>
          <w:p w14:paraId="29901F16" w14:textId="77777777" w:rsidR="00F911AE" w:rsidRPr="001650DF" w:rsidRDefault="00F911AE" w:rsidP="00F911AE">
            <w:pPr>
              <w:spacing w:line="240" w:lineRule="auto"/>
              <w:jc w:val="center"/>
            </w:pPr>
            <w:r w:rsidRPr="001650DF">
              <w:t>($1,000)</w:t>
            </w:r>
          </w:p>
          <w:p w14:paraId="19055341" w14:textId="77777777" w:rsidR="00F911AE" w:rsidRPr="001650DF" w:rsidRDefault="00F911AE" w:rsidP="00F911AE">
            <w:pPr>
              <w:spacing w:line="240" w:lineRule="auto"/>
              <w:jc w:val="center"/>
            </w:pPr>
            <w:r w:rsidRPr="001650DF">
              <w:t>[$500]</w:t>
            </w:r>
          </w:p>
        </w:tc>
        <w:tc>
          <w:tcPr>
            <w:tcW w:w="1138" w:type="dxa"/>
            <w:tcBorders>
              <w:top w:val="single" w:sz="12" w:space="0" w:color="auto"/>
              <w:left w:val="single" w:sz="12" w:space="0" w:color="auto"/>
              <w:right w:val="single" w:sz="12" w:space="0" w:color="auto"/>
            </w:tcBorders>
            <w:shd w:val="clear" w:color="auto" w:fill="auto"/>
            <w:vAlign w:val="center"/>
            <w:hideMark/>
          </w:tcPr>
          <w:p w14:paraId="6D3F3320" w14:textId="77777777" w:rsidR="00F911AE" w:rsidRDefault="00F911AE" w:rsidP="00F911AE">
            <w:pPr>
              <w:spacing w:line="240" w:lineRule="auto"/>
              <w:jc w:val="center"/>
            </w:pPr>
          </w:p>
          <w:p w14:paraId="7C57AA4B" w14:textId="77777777" w:rsidR="00F911AE" w:rsidRPr="001650DF" w:rsidRDefault="00F911AE" w:rsidP="00F911AE">
            <w:pPr>
              <w:spacing w:line="240" w:lineRule="auto"/>
              <w:jc w:val="center"/>
            </w:pPr>
            <w:r w:rsidRPr="001650DF">
              <w:t>+$300</w:t>
            </w:r>
          </w:p>
          <w:p w14:paraId="4A2CFC9A" w14:textId="77777777" w:rsidR="00F911AE" w:rsidRPr="001650DF" w:rsidRDefault="00F911AE" w:rsidP="00F911AE">
            <w:pPr>
              <w:spacing w:line="240" w:lineRule="auto"/>
              <w:jc w:val="center"/>
            </w:pPr>
            <w:r w:rsidRPr="001650DF">
              <w:t>(+$150)</w:t>
            </w:r>
          </w:p>
          <w:p w14:paraId="3AE37570" w14:textId="77777777" w:rsidR="00F911AE" w:rsidRPr="001650DF" w:rsidRDefault="00F911AE" w:rsidP="00F911AE">
            <w:pPr>
              <w:spacing w:line="240" w:lineRule="auto"/>
              <w:jc w:val="center"/>
            </w:pPr>
            <w:r w:rsidRPr="001650DF">
              <w:t>[-$350]</w:t>
            </w:r>
          </w:p>
        </w:tc>
        <w:tc>
          <w:tcPr>
            <w:tcW w:w="1138" w:type="dxa"/>
            <w:tcBorders>
              <w:top w:val="single" w:sz="12" w:space="0" w:color="auto"/>
              <w:left w:val="single" w:sz="12" w:space="0" w:color="auto"/>
              <w:right w:val="single" w:sz="12" w:space="0" w:color="auto"/>
            </w:tcBorders>
            <w:shd w:val="clear" w:color="auto" w:fill="auto"/>
            <w:vAlign w:val="center"/>
            <w:hideMark/>
          </w:tcPr>
          <w:p w14:paraId="105EE886" w14:textId="77777777" w:rsidR="00F911AE" w:rsidRDefault="00F911AE" w:rsidP="00F911AE">
            <w:pPr>
              <w:spacing w:line="240" w:lineRule="auto"/>
              <w:jc w:val="center"/>
            </w:pPr>
          </w:p>
          <w:p w14:paraId="431D2D31" w14:textId="77777777" w:rsidR="00F911AE" w:rsidRPr="001650DF" w:rsidRDefault="00F911AE" w:rsidP="00F911AE">
            <w:pPr>
              <w:spacing w:line="240" w:lineRule="auto"/>
              <w:jc w:val="center"/>
            </w:pPr>
            <w:r w:rsidRPr="001650DF">
              <w:t>+18%</w:t>
            </w:r>
          </w:p>
          <w:p w14:paraId="515B9308" w14:textId="77777777" w:rsidR="00F911AE" w:rsidRPr="001650DF" w:rsidRDefault="00F911AE" w:rsidP="00F911AE">
            <w:pPr>
              <w:spacing w:line="240" w:lineRule="auto"/>
              <w:jc w:val="center"/>
            </w:pPr>
            <w:r w:rsidRPr="001650DF">
              <w:t>(+18%)</w:t>
            </w:r>
          </w:p>
          <w:p w14:paraId="412478C4" w14:textId="77777777" w:rsidR="00F911AE" w:rsidRPr="001650DF" w:rsidRDefault="00F911AE" w:rsidP="00F911AE">
            <w:pPr>
              <w:spacing w:line="240" w:lineRule="auto"/>
              <w:jc w:val="center"/>
            </w:pPr>
            <w:r w:rsidRPr="001650DF">
              <w:t>[-41%]</w:t>
            </w:r>
          </w:p>
        </w:tc>
        <w:tc>
          <w:tcPr>
            <w:tcW w:w="1132" w:type="dxa"/>
            <w:tcBorders>
              <w:top w:val="single" w:sz="12" w:space="0" w:color="auto"/>
              <w:left w:val="single" w:sz="12" w:space="0" w:color="auto"/>
              <w:right w:val="single" w:sz="12" w:space="0" w:color="auto"/>
            </w:tcBorders>
            <w:vAlign w:val="center"/>
          </w:tcPr>
          <w:p w14:paraId="2F39CF65" w14:textId="147B9DB8" w:rsidR="00F911AE" w:rsidRPr="001650DF" w:rsidRDefault="00F911AE" w:rsidP="00D40347">
            <w:pPr>
              <w:spacing w:line="240" w:lineRule="auto"/>
              <w:jc w:val="center"/>
            </w:pPr>
            <w:r w:rsidRPr="001650DF">
              <w:t>$244</w:t>
            </w:r>
          </w:p>
        </w:tc>
      </w:tr>
      <w:tr w:rsidR="00A13E79" w:rsidRPr="001650DF" w14:paraId="6291E49B" w14:textId="77777777" w:rsidTr="00EC015A">
        <w:trPr>
          <w:cantSplit/>
          <w:trHeight w:val="288"/>
        </w:trPr>
        <w:tc>
          <w:tcPr>
            <w:tcW w:w="2815"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17FC70A" w14:textId="20624996" w:rsidR="00A13E79" w:rsidRPr="001650DF" w:rsidRDefault="00A13E79" w:rsidP="001B2C22">
            <w:pPr>
              <w:spacing w:line="240" w:lineRule="auto"/>
            </w:pPr>
            <w:r w:rsidRPr="001650DF">
              <w:t>Petition for the Delayed Submission of a Priority or Benefit Claim</w:t>
            </w:r>
          </w:p>
        </w:tc>
        <w:tc>
          <w:tcPr>
            <w:tcW w:w="1166" w:type="dxa"/>
            <w:tcBorders>
              <w:top w:val="single" w:sz="12" w:space="0" w:color="auto"/>
              <w:left w:val="single" w:sz="12" w:space="0" w:color="auto"/>
              <w:right w:val="single" w:sz="12" w:space="0" w:color="auto"/>
            </w:tcBorders>
            <w:shd w:val="clear" w:color="auto" w:fill="auto"/>
            <w:hideMark/>
          </w:tcPr>
          <w:p w14:paraId="4BDF3E02" w14:textId="77777777" w:rsidR="0069778B" w:rsidRDefault="0069778B" w:rsidP="001B2C22">
            <w:pPr>
              <w:spacing w:line="240" w:lineRule="auto"/>
              <w:jc w:val="center"/>
            </w:pPr>
          </w:p>
          <w:p w14:paraId="3E03872D" w14:textId="77777777" w:rsidR="00A13E79" w:rsidRPr="001650DF" w:rsidRDefault="00A13E79" w:rsidP="001B2C22">
            <w:pPr>
              <w:spacing w:line="240" w:lineRule="auto"/>
              <w:jc w:val="center"/>
            </w:pPr>
            <w:r w:rsidRPr="001650DF">
              <w:t>$1,700</w:t>
            </w:r>
          </w:p>
        </w:tc>
        <w:tc>
          <w:tcPr>
            <w:tcW w:w="1176" w:type="dxa"/>
            <w:tcBorders>
              <w:top w:val="single" w:sz="12" w:space="0" w:color="auto"/>
              <w:left w:val="single" w:sz="12" w:space="0" w:color="auto"/>
              <w:bottom w:val="nil"/>
              <w:right w:val="single" w:sz="12" w:space="0" w:color="auto"/>
            </w:tcBorders>
            <w:shd w:val="clear" w:color="auto" w:fill="auto"/>
            <w:hideMark/>
          </w:tcPr>
          <w:p w14:paraId="4E5ABD59" w14:textId="77777777" w:rsidR="0069778B" w:rsidRDefault="0069778B" w:rsidP="001B2C22">
            <w:pPr>
              <w:spacing w:line="240" w:lineRule="auto"/>
              <w:jc w:val="center"/>
            </w:pPr>
          </w:p>
          <w:p w14:paraId="28659A32" w14:textId="77777777" w:rsidR="00A13E79" w:rsidRPr="001650DF" w:rsidRDefault="00A13E79" w:rsidP="001B2C22">
            <w:pPr>
              <w:spacing w:line="240" w:lineRule="auto"/>
              <w:jc w:val="center"/>
            </w:pPr>
            <w:r w:rsidRPr="001650DF">
              <w:t>$2,000</w:t>
            </w:r>
          </w:p>
        </w:tc>
        <w:tc>
          <w:tcPr>
            <w:tcW w:w="1138" w:type="dxa"/>
            <w:tcBorders>
              <w:top w:val="single" w:sz="12" w:space="0" w:color="auto"/>
              <w:left w:val="single" w:sz="12" w:space="0" w:color="auto"/>
              <w:bottom w:val="nil"/>
              <w:right w:val="single" w:sz="12" w:space="0" w:color="auto"/>
            </w:tcBorders>
            <w:shd w:val="clear" w:color="auto" w:fill="auto"/>
            <w:hideMark/>
          </w:tcPr>
          <w:p w14:paraId="0A1EEB62" w14:textId="77777777" w:rsidR="0069778B" w:rsidRDefault="0069778B" w:rsidP="001B2C22">
            <w:pPr>
              <w:spacing w:line="240" w:lineRule="auto"/>
              <w:jc w:val="center"/>
            </w:pPr>
          </w:p>
          <w:p w14:paraId="5CD949A1" w14:textId="77777777" w:rsidR="00A13E79" w:rsidRPr="001650DF" w:rsidRDefault="00A13E79" w:rsidP="001B2C22">
            <w:pPr>
              <w:spacing w:line="240" w:lineRule="auto"/>
              <w:jc w:val="center"/>
            </w:pPr>
            <w:r w:rsidRPr="001650DF">
              <w:t>+$300</w:t>
            </w:r>
          </w:p>
        </w:tc>
        <w:tc>
          <w:tcPr>
            <w:tcW w:w="1138" w:type="dxa"/>
            <w:tcBorders>
              <w:top w:val="single" w:sz="12" w:space="0" w:color="auto"/>
              <w:left w:val="single" w:sz="12" w:space="0" w:color="auto"/>
              <w:bottom w:val="nil"/>
              <w:right w:val="single" w:sz="12" w:space="0" w:color="auto"/>
            </w:tcBorders>
            <w:shd w:val="clear" w:color="auto" w:fill="auto"/>
            <w:hideMark/>
          </w:tcPr>
          <w:p w14:paraId="5F38BF3A" w14:textId="77777777" w:rsidR="0069778B" w:rsidRDefault="0069778B" w:rsidP="001B2C22">
            <w:pPr>
              <w:spacing w:line="240" w:lineRule="auto"/>
              <w:jc w:val="center"/>
            </w:pPr>
          </w:p>
          <w:p w14:paraId="16EA7AAF" w14:textId="77777777" w:rsidR="00A13E79" w:rsidRPr="001650DF" w:rsidRDefault="00A13E79" w:rsidP="001B2C22">
            <w:pPr>
              <w:spacing w:line="240" w:lineRule="auto"/>
              <w:jc w:val="center"/>
            </w:pPr>
            <w:r w:rsidRPr="001650DF">
              <w:t>+18%</w:t>
            </w:r>
          </w:p>
        </w:tc>
        <w:tc>
          <w:tcPr>
            <w:tcW w:w="1132" w:type="dxa"/>
            <w:tcBorders>
              <w:top w:val="single" w:sz="12" w:space="0" w:color="auto"/>
              <w:left w:val="single" w:sz="12" w:space="0" w:color="auto"/>
              <w:bottom w:val="nil"/>
              <w:right w:val="single" w:sz="12" w:space="0" w:color="auto"/>
            </w:tcBorders>
          </w:tcPr>
          <w:p w14:paraId="3C715335" w14:textId="68E38899" w:rsidR="00A13E79" w:rsidRPr="001650DF" w:rsidRDefault="00A13E79" w:rsidP="001B2C22">
            <w:pPr>
              <w:spacing w:line="240" w:lineRule="auto"/>
              <w:jc w:val="center"/>
            </w:pPr>
          </w:p>
        </w:tc>
      </w:tr>
      <w:tr w:rsidR="00A13E79" w:rsidRPr="001650DF" w14:paraId="0D4EF737" w14:textId="77777777" w:rsidTr="00EC015A">
        <w:trPr>
          <w:cantSplit/>
          <w:trHeight w:val="276"/>
        </w:trPr>
        <w:tc>
          <w:tcPr>
            <w:tcW w:w="2815" w:type="dxa"/>
            <w:vMerge/>
            <w:tcBorders>
              <w:top w:val="nil"/>
              <w:left w:val="single" w:sz="12" w:space="0" w:color="auto"/>
              <w:bottom w:val="single" w:sz="8" w:space="0" w:color="000000"/>
              <w:right w:val="single" w:sz="12" w:space="0" w:color="auto"/>
            </w:tcBorders>
            <w:vAlign w:val="center"/>
            <w:hideMark/>
          </w:tcPr>
          <w:p w14:paraId="11FBEBAC" w14:textId="77777777" w:rsidR="00A13E79" w:rsidRPr="001650DF" w:rsidRDefault="00A13E79" w:rsidP="001B2C22">
            <w:pPr>
              <w:spacing w:line="240" w:lineRule="auto"/>
            </w:pPr>
          </w:p>
        </w:tc>
        <w:tc>
          <w:tcPr>
            <w:tcW w:w="1166" w:type="dxa"/>
            <w:tcBorders>
              <w:top w:val="nil"/>
              <w:left w:val="single" w:sz="12" w:space="0" w:color="auto"/>
              <w:right w:val="single" w:sz="12" w:space="0" w:color="auto"/>
            </w:tcBorders>
            <w:shd w:val="clear" w:color="auto" w:fill="auto"/>
            <w:hideMark/>
          </w:tcPr>
          <w:p w14:paraId="088CE567" w14:textId="77777777" w:rsidR="00A13E79" w:rsidRPr="001650DF" w:rsidRDefault="00A13E79" w:rsidP="001B2C22">
            <w:pPr>
              <w:spacing w:line="240" w:lineRule="auto"/>
              <w:jc w:val="center"/>
            </w:pPr>
            <w:r w:rsidRPr="001650DF">
              <w:t>($850)</w:t>
            </w:r>
          </w:p>
          <w:p w14:paraId="20495193" w14:textId="77777777" w:rsidR="00A13E79" w:rsidRPr="001650DF" w:rsidRDefault="00A13E79" w:rsidP="001B2C22">
            <w:pPr>
              <w:spacing w:line="240" w:lineRule="auto"/>
              <w:jc w:val="center"/>
            </w:pPr>
            <w:r w:rsidRPr="001650DF">
              <w:t>[$850]</w:t>
            </w:r>
          </w:p>
        </w:tc>
        <w:tc>
          <w:tcPr>
            <w:tcW w:w="1176" w:type="dxa"/>
            <w:tcBorders>
              <w:top w:val="nil"/>
              <w:left w:val="single" w:sz="12" w:space="0" w:color="auto"/>
              <w:bottom w:val="nil"/>
              <w:right w:val="single" w:sz="12" w:space="0" w:color="auto"/>
            </w:tcBorders>
            <w:shd w:val="clear" w:color="auto" w:fill="auto"/>
            <w:hideMark/>
          </w:tcPr>
          <w:p w14:paraId="37CB2DE0" w14:textId="77777777" w:rsidR="00A13E79" w:rsidRPr="001650DF" w:rsidRDefault="00A13E79" w:rsidP="001B2C22">
            <w:pPr>
              <w:spacing w:line="240" w:lineRule="auto"/>
              <w:jc w:val="center"/>
            </w:pPr>
            <w:r w:rsidRPr="001650DF">
              <w:t>($1,000)</w:t>
            </w:r>
          </w:p>
          <w:p w14:paraId="08ABAA11" w14:textId="77777777" w:rsidR="00A13E79" w:rsidRPr="001650DF" w:rsidRDefault="00A13E79" w:rsidP="001B2C22">
            <w:pPr>
              <w:spacing w:line="240" w:lineRule="auto"/>
              <w:jc w:val="center"/>
            </w:pPr>
            <w:r w:rsidRPr="001650DF">
              <w:t>[$500]</w:t>
            </w:r>
          </w:p>
        </w:tc>
        <w:tc>
          <w:tcPr>
            <w:tcW w:w="1138" w:type="dxa"/>
            <w:tcBorders>
              <w:top w:val="nil"/>
              <w:left w:val="single" w:sz="12" w:space="0" w:color="auto"/>
              <w:bottom w:val="nil"/>
              <w:right w:val="single" w:sz="12" w:space="0" w:color="auto"/>
            </w:tcBorders>
            <w:shd w:val="clear" w:color="auto" w:fill="auto"/>
            <w:hideMark/>
          </w:tcPr>
          <w:p w14:paraId="3CA810CA" w14:textId="77777777" w:rsidR="00A13E79" w:rsidRPr="001650DF" w:rsidRDefault="00A13E79" w:rsidP="001B2C22">
            <w:pPr>
              <w:spacing w:line="240" w:lineRule="auto"/>
              <w:jc w:val="center"/>
            </w:pPr>
            <w:r w:rsidRPr="001650DF">
              <w:t>(+$150)</w:t>
            </w:r>
          </w:p>
          <w:p w14:paraId="1698DB38" w14:textId="77777777" w:rsidR="00A13E79" w:rsidRPr="001650DF" w:rsidRDefault="00A13E79" w:rsidP="001B2C22">
            <w:pPr>
              <w:spacing w:line="240" w:lineRule="auto"/>
              <w:jc w:val="center"/>
            </w:pPr>
            <w:r w:rsidRPr="001650DF">
              <w:t>[-$350]</w:t>
            </w:r>
          </w:p>
        </w:tc>
        <w:tc>
          <w:tcPr>
            <w:tcW w:w="1138" w:type="dxa"/>
            <w:tcBorders>
              <w:top w:val="nil"/>
              <w:left w:val="single" w:sz="12" w:space="0" w:color="auto"/>
              <w:bottom w:val="nil"/>
              <w:right w:val="single" w:sz="12" w:space="0" w:color="auto"/>
            </w:tcBorders>
            <w:shd w:val="clear" w:color="auto" w:fill="auto"/>
            <w:hideMark/>
          </w:tcPr>
          <w:p w14:paraId="011EB1EA" w14:textId="77777777" w:rsidR="00A13E79" w:rsidRPr="001650DF" w:rsidRDefault="00A13E79" w:rsidP="001B2C22">
            <w:pPr>
              <w:spacing w:line="240" w:lineRule="auto"/>
              <w:jc w:val="center"/>
            </w:pPr>
            <w:r w:rsidRPr="001650DF">
              <w:t>(+18%)</w:t>
            </w:r>
          </w:p>
          <w:p w14:paraId="119C04D3" w14:textId="77777777" w:rsidR="00A13E79" w:rsidRPr="001650DF" w:rsidRDefault="00A13E79" w:rsidP="001B2C22">
            <w:pPr>
              <w:spacing w:line="240" w:lineRule="auto"/>
              <w:jc w:val="center"/>
            </w:pPr>
            <w:r w:rsidRPr="001650DF">
              <w:t>[-41%]</w:t>
            </w:r>
          </w:p>
        </w:tc>
        <w:tc>
          <w:tcPr>
            <w:tcW w:w="1132" w:type="dxa"/>
            <w:tcBorders>
              <w:top w:val="nil"/>
              <w:left w:val="single" w:sz="12" w:space="0" w:color="auto"/>
              <w:bottom w:val="nil"/>
              <w:right w:val="single" w:sz="12" w:space="0" w:color="auto"/>
            </w:tcBorders>
          </w:tcPr>
          <w:p w14:paraId="2971C994" w14:textId="7BFC3D34" w:rsidR="00A13E79" w:rsidRPr="001650DF" w:rsidRDefault="00D40347" w:rsidP="001B2C22">
            <w:pPr>
              <w:spacing w:line="240" w:lineRule="auto"/>
              <w:jc w:val="center"/>
            </w:pPr>
            <w:r w:rsidRPr="001650DF">
              <w:t>$244</w:t>
            </w:r>
          </w:p>
        </w:tc>
      </w:tr>
      <w:tr w:rsidR="00A13E79" w:rsidRPr="001650DF" w14:paraId="00D62184" w14:textId="77777777" w:rsidTr="00EC015A">
        <w:trPr>
          <w:cantSplit/>
          <w:trHeight w:val="115"/>
        </w:trPr>
        <w:tc>
          <w:tcPr>
            <w:tcW w:w="2815" w:type="dxa"/>
            <w:vMerge/>
            <w:tcBorders>
              <w:top w:val="nil"/>
              <w:left w:val="single" w:sz="12" w:space="0" w:color="auto"/>
              <w:bottom w:val="single" w:sz="12" w:space="0" w:color="auto"/>
              <w:right w:val="single" w:sz="12" w:space="0" w:color="auto"/>
            </w:tcBorders>
            <w:vAlign w:val="center"/>
            <w:hideMark/>
          </w:tcPr>
          <w:p w14:paraId="296EBCE8" w14:textId="77777777" w:rsidR="00A13E79" w:rsidRPr="001650DF" w:rsidRDefault="00A13E79" w:rsidP="001B2C22">
            <w:pPr>
              <w:spacing w:line="240" w:lineRule="auto"/>
            </w:pPr>
          </w:p>
        </w:tc>
        <w:tc>
          <w:tcPr>
            <w:tcW w:w="1166" w:type="dxa"/>
            <w:tcBorders>
              <w:left w:val="single" w:sz="12" w:space="0" w:color="auto"/>
              <w:bottom w:val="single" w:sz="12" w:space="0" w:color="auto"/>
              <w:right w:val="single" w:sz="12" w:space="0" w:color="auto"/>
            </w:tcBorders>
            <w:shd w:val="clear" w:color="auto" w:fill="auto"/>
            <w:hideMark/>
          </w:tcPr>
          <w:p w14:paraId="1851C9CB" w14:textId="77777777" w:rsidR="00A13E79" w:rsidRPr="001650DF" w:rsidRDefault="00A13E79" w:rsidP="001B2C22">
            <w:pPr>
              <w:spacing w:line="240" w:lineRule="auto"/>
              <w:jc w:val="center"/>
            </w:pPr>
          </w:p>
        </w:tc>
        <w:tc>
          <w:tcPr>
            <w:tcW w:w="1176" w:type="dxa"/>
            <w:tcBorders>
              <w:top w:val="nil"/>
              <w:left w:val="single" w:sz="12" w:space="0" w:color="auto"/>
              <w:bottom w:val="single" w:sz="12" w:space="0" w:color="auto"/>
              <w:right w:val="single" w:sz="12" w:space="0" w:color="auto"/>
            </w:tcBorders>
            <w:shd w:val="clear" w:color="auto" w:fill="auto"/>
            <w:hideMark/>
          </w:tcPr>
          <w:p w14:paraId="14B720BE" w14:textId="77777777" w:rsidR="00A13E79" w:rsidRPr="001650DF" w:rsidRDefault="00A13E79" w:rsidP="001B2C22">
            <w:pPr>
              <w:spacing w:line="240" w:lineRule="auto"/>
              <w:jc w:val="center"/>
            </w:pPr>
          </w:p>
        </w:tc>
        <w:tc>
          <w:tcPr>
            <w:tcW w:w="1138" w:type="dxa"/>
            <w:tcBorders>
              <w:top w:val="nil"/>
              <w:left w:val="single" w:sz="12" w:space="0" w:color="auto"/>
              <w:bottom w:val="single" w:sz="12" w:space="0" w:color="auto"/>
              <w:right w:val="single" w:sz="12" w:space="0" w:color="auto"/>
            </w:tcBorders>
            <w:shd w:val="clear" w:color="auto" w:fill="auto"/>
            <w:hideMark/>
          </w:tcPr>
          <w:p w14:paraId="506FC664" w14:textId="77777777" w:rsidR="00A13E79" w:rsidRPr="001650DF" w:rsidRDefault="00A13E79" w:rsidP="001B2C22">
            <w:pPr>
              <w:spacing w:line="240" w:lineRule="auto"/>
              <w:jc w:val="center"/>
            </w:pPr>
          </w:p>
        </w:tc>
        <w:tc>
          <w:tcPr>
            <w:tcW w:w="1138" w:type="dxa"/>
            <w:tcBorders>
              <w:top w:val="nil"/>
              <w:left w:val="single" w:sz="12" w:space="0" w:color="auto"/>
              <w:bottom w:val="single" w:sz="12" w:space="0" w:color="auto"/>
              <w:right w:val="single" w:sz="12" w:space="0" w:color="auto"/>
            </w:tcBorders>
            <w:shd w:val="clear" w:color="auto" w:fill="auto"/>
            <w:hideMark/>
          </w:tcPr>
          <w:p w14:paraId="6B1AD6B6" w14:textId="77777777" w:rsidR="00A13E79" w:rsidRPr="001650DF" w:rsidRDefault="00A13E79" w:rsidP="001B2C22">
            <w:pPr>
              <w:spacing w:line="240" w:lineRule="auto"/>
              <w:jc w:val="center"/>
            </w:pPr>
          </w:p>
        </w:tc>
        <w:tc>
          <w:tcPr>
            <w:tcW w:w="1132" w:type="dxa"/>
            <w:tcBorders>
              <w:top w:val="nil"/>
              <w:left w:val="single" w:sz="12" w:space="0" w:color="auto"/>
              <w:bottom w:val="single" w:sz="12" w:space="0" w:color="auto"/>
              <w:right w:val="single" w:sz="12" w:space="0" w:color="auto"/>
            </w:tcBorders>
          </w:tcPr>
          <w:p w14:paraId="7FABE752" w14:textId="77777777" w:rsidR="00A13E79" w:rsidRPr="001650DF" w:rsidRDefault="00A13E79" w:rsidP="001B2C22">
            <w:pPr>
              <w:spacing w:line="240" w:lineRule="auto"/>
              <w:jc w:val="center"/>
            </w:pPr>
          </w:p>
        </w:tc>
      </w:tr>
      <w:tr w:rsidR="00A13E79" w:rsidRPr="001650DF" w14:paraId="3453F696" w14:textId="77777777" w:rsidTr="00EC015A">
        <w:trPr>
          <w:cantSplit/>
          <w:trHeight w:val="288"/>
        </w:trPr>
        <w:tc>
          <w:tcPr>
            <w:tcW w:w="2815" w:type="dxa"/>
            <w:vMerge w:val="restart"/>
            <w:tcBorders>
              <w:top w:val="single" w:sz="12" w:space="0" w:color="auto"/>
              <w:left w:val="single" w:sz="12" w:space="0" w:color="auto"/>
              <w:right w:val="single" w:sz="12" w:space="0" w:color="auto"/>
            </w:tcBorders>
            <w:shd w:val="clear" w:color="auto" w:fill="auto"/>
            <w:vAlign w:val="center"/>
            <w:hideMark/>
          </w:tcPr>
          <w:p w14:paraId="31D067A5" w14:textId="77777777" w:rsidR="00A13E79" w:rsidRPr="001650DF" w:rsidRDefault="00A13E79" w:rsidP="001B2C22">
            <w:pPr>
              <w:spacing w:line="240" w:lineRule="auto"/>
            </w:pPr>
            <w:r w:rsidRPr="001650DF">
              <w:t>Petition to Excuse Applicant's Failure to Act Within Prescribed Time Limits in an International Design Application</w:t>
            </w:r>
          </w:p>
        </w:tc>
        <w:tc>
          <w:tcPr>
            <w:tcW w:w="1166" w:type="dxa"/>
            <w:tcBorders>
              <w:top w:val="single" w:sz="12" w:space="0" w:color="auto"/>
              <w:left w:val="single" w:sz="12" w:space="0" w:color="auto"/>
              <w:right w:val="single" w:sz="12" w:space="0" w:color="auto"/>
            </w:tcBorders>
            <w:shd w:val="clear" w:color="auto" w:fill="auto"/>
            <w:hideMark/>
          </w:tcPr>
          <w:p w14:paraId="1F0D0FDB" w14:textId="77777777" w:rsidR="0069778B" w:rsidRDefault="0069778B" w:rsidP="005E009C">
            <w:pPr>
              <w:spacing w:line="240" w:lineRule="auto"/>
              <w:jc w:val="center"/>
            </w:pPr>
          </w:p>
          <w:p w14:paraId="2325029B" w14:textId="77777777" w:rsidR="00A13E79" w:rsidRPr="001650DF" w:rsidRDefault="00A13E79" w:rsidP="005E009C">
            <w:pPr>
              <w:spacing w:line="240" w:lineRule="auto"/>
              <w:jc w:val="center"/>
            </w:pPr>
            <w:r w:rsidRPr="001650DF">
              <w:t>$1,700</w:t>
            </w:r>
          </w:p>
        </w:tc>
        <w:tc>
          <w:tcPr>
            <w:tcW w:w="1176" w:type="dxa"/>
            <w:tcBorders>
              <w:top w:val="single" w:sz="12" w:space="0" w:color="auto"/>
              <w:left w:val="single" w:sz="12" w:space="0" w:color="auto"/>
              <w:right w:val="single" w:sz="12" w:space="0" w:color="auto"/>
            </w:tcBorders>
            <w:shd w:val="clear" w:color="auto" w:fill="auto"/>
            <w:hideMark/>
          </w:tcPr>
          <w:p w14:paraId="5325FABB" w14:textId="77777777" w:rsidR="0069778B" w:rsidRDefault="0069778B" w:rsidP="00B05D1C">
            <w:pPr>
              <w:spacing w:line="240" w:lineRule="auto"/>
              <w:jc w:val="center"/>
            </w:pPr>
          </w:p>
          <w:p w14:paraId="5DE1B53C" w14:textId="77777777" w:rsidR="00A13E79" w:rsidRPr="001650DF" w:rsidRDefault="00A13E79" w:rsidP="00B05D1C">
            <w:pPr>
              <w:spacing w:line="240" w:lineRule="auto"/>
              <w:jc w:val="center"/>
            </w:pPr>
            <w:r w:rsidRPr="001650DF">
              <w:t>$2,000</w:t>
            </w:r>
          </w:p>
        </w:tc>
        <w:tc>
          <w:tcPr>
            <w:tcW w:w="1138" w:type="dxa"/>
            <w:tcBorders>
              <w:top w:val="single" w:sz="12" w:space="0" w:color="auto"/>
              <w:left w:val="single" w:sz="12" w:space="0" w:color="auto"/>
              <w:right w:val="single" w:sz="12" w:space="0" w:color="auto"/>
            </w:tcBorders>
            <w:shd w:val="clear" w:color="auto" w:fill="auto"/>
            <w:hideMark/>
          </w:tcPr>
          <w:p w14:paraId="7310BE48" w14:textId="77777777" w:rsidR="0069778B" w:rsidRDefault="0069778B" w:rsidP="00B05D1C">
            <w:pPr>
              <w:spacing w:line="240" w:lineRule="auto"/>
              <w:jc w:val="center"/>
            </w:pPr>
          </w:p>
          <w:p w14:paraId="36F2947A" w14:textId="77777777" w:rsidR="00A13E79" w:rsidRPr="001650DF" w:rsidRDefault="00A13E79" w:rsidP="00B05D1C">
            <w:pPr>
              <w:spacing w:line="240" w:lineRule="auto"/>
              <w:jc w:val="center"/>
            </w:pPr>
            <w:r w:rsidRPr="001650DF">
              <w:t>+$300</w:t>
            </w:r>
          </w:p>
        </w:tc>
        <w:tc>
          <w:tcPr>
            <w:tcW w:w="1138" w:type="dxa"/>
            <w:tcBorders>
              <w:top w:val="single" w:sz="12" w:space="0" w:color="auto"/>
              <w:left w:val="single" w:sz="12" w:space="0" w:color="auto"/>
              <w:right w:val="single" w:sz="12" w:space="0" w:color="auto"/>
            </w:tcBorders>
            <w:shd w:val="clear" w:color="auto" w:fill="auto"/>
            <w:hideMark/>
          </w:tcPr>
          <w:p w14:paraId="6460D501" w14:textId="77777777" w:rsidR="0069778B" w:rsidRDefault="0069778B">
            <w:pPr>
              <w:spacing w:line="240" w:lineRule="auto"/>
              <w:jc w:val="center"/>
            </w:pPr>
          </w:p>
          <w:p w14:paraId="1336EE08" w14:textId="77777777" w:rsidR="00A13E79" w:rsidRPr="001650DF" w:rsidRDefault="00A13E79">
            <w:pPr>
              <w:spacing w:line="240" w:lineRule="auto"/>
              <w:jc w:val="center"/>
            </w:pPr>
            <w:r w:rsidRPr="001650DF">
              <w:t>+18%</w:t>
            </w:r>
          </w:p>
        </w:tc>
        <w:tc>
          <w:tcPr>
            <w:tcW w:w="1132" w:type="dxa"/>
            <w:tcBorders>
              <w:top w:val="single" w:sz="12" w:space="0" w:color="auto"/>
              <w:left w:val="single" w:sz="12" w:space="0" w:color="auto"/>
              <w:right w:val="single" w:sz="12" w:space="0" w:color="auto"/>
            </w:tcBorders>
          </w:tcPr>
          <w:p w14:paraId="3D5656FD" w14:textId="4C09EDC2" w:rsidR="00A13E79" w:rsidRPr="001650DF" w:rsidRDefault="00A13E79">
            <w:pPr>
              <w:spacing w:line="240" w:lineRule="auto"/>
              <w:jc w:val="center"/>
            </w:pPr>
          </w:p>
        </w:tc>
      </w:tr>
      <w:tr w:rsidR="00A13E79" w:rsidRPr="001650DF" w14:paraId="04B164EA" w14:textId="77777777" w:rsidTr="00EC015A">
        <w:trPr>
          <w:cantSplit/>
          <w:trHeight w:val="288"/>
        </w:trPr>
        <w:tc>
          <w:tcPr>
            <w:tcW w:w="2815" w:type="dxa"/>
            <w:vMerge/>
            <w:tcBorders>
              <w:left w:val="single" w:sz="12" w:space="0" w:color="auto"/>
              <w:right w:val="single" w:sz="12" w:space="0" w:color="auto"/>
            </w:tcBorders>
            <w:vAlign w:val="center"/>
            <w:hideMark/>
          </w:tcPr>
          <w:p w14:paraId="1427A7B2" w14:textId="77777777" w:rsidR="00A13E79" w:rsidRPr="001650DF" w:rsidRDefault="00A13E79" w:rsidP="001B2C22">
            <w:pPr>
              <w:spacing w:line="240" w:lineRule="auto"/>
            </w:pPr>
          </w:p>
        </w:tc>
        <w:tc>
          <w:tcPr>
            <w:tcW w:w="1166" w:type="dxa"/>
            <w:tcBorders>
              <w:left w:val="single" w:sz="12" w:space="0" w:color="auto"/>
              <w:right w:val="single" w:sz="12" w:space="0" w:color="auto"/>
            </w:tcBorders>
            <w:shd w:val="clear" w:color="auto" w:fill="auto"/>
            <w:hideMark/>
          </w:tcPr>
          <w:p w14:paraId="50590AEA" w14:textId="77777777" w:rsidR="00A13E79" w:rsidRPr="001650DF" w:rsidRDefault="00A13E79" w:rsidP="005E009C">
            <w:pPr>
              <w:spacing w:line="240" w:lineRule="auto"/>
              <w:jc w:val="center"/>
            </w:pPr>
            <w:r w:rsidRPr="001650DF">
              <w:t>($850)</w:t>
            </w:r>
          </w:p>
        </w:tc>
        <w:tc>
          <w:tcPr>
            <w:tcW w:w="1176" w:type="dxa"/>
            <w:tcBorders>
              <w:left w:val="single" w:sz="12" w:space="0" w:color="auto"/>
              <w:right w:val="single" w:sz="12" w:space="0" w:color="auto"/>
            </w:tcBorders>
            <w:shd w:val="clear" w:color="auto" w:fill="auto"/>
            <w:hideMark/>
          </w:tcPr>
          <w:p w14:paraId="03049624" w14:textId="77777777" w:rsidR="00A13E79" w:rsidRPr="001650DF" w:rsidRDefault="00A13E79" w:rsidP="00B05D1C">
            <w:pPr>
              <w:spacing w:line="240" w:lineRule="auto"/>
              <w:jc w:val="center"/>
            </w:pPr>
            <w:r w:rsidRPr="001650DF">
              <w:t>($1,000)</w:t>
            </w:r>
          </w:p>
        </w:tc>
        <w:tc>
          <w:tcPr>
            <w:tcW w:w="1138" w:type="dxa"/>
            <w:tcBorders>
              <w:left w:val="single" w:sz="12" w:space="0" w:color="auto"/>
              <w:right w:val="single" w:sz="12" w:space="0" w:color="auto"/>
            </w:tcBorders>
            <w:shd w:val="clear" w:color="auto" w:fill="auto"/>
            <w:hideMark/>
          </w:tcPr>
          <w:p w14:paraId="6200A277" w14:textId="77777777" w:rsidR="00A13E79" w:rsidRPr="001650DF" w:rsidRDefault="00A13E79" w:rsidP="00B05D1C">
            <w:pPr>
              <w:spacing w:line="240" w:lineRule="auto"/>
              <w:jc w:val="center"/>
            </w:pPr>
            <w:r w:rsidRPr="001650DF">
              <w:t>(+$150)</w:t>
            </w:r>
          </w:p>
        </w:tc>
        <w:tc>
          <w:tcPr>
            <w:tcW w:w="1138" w:type="dxa"/>
            <w:tcBorders>
              <w:left w:val="single" w:sz="12" w:space="0" w:color="auto"/>
              <w:right w:val="single" w:sz="12" w:space="0" w:color="auto"/>
            </w:tcBorders>
            <w:shd w:val="clear" w:color="auto" w:fill="auto"/>
            <w:hideMark/>
          </w:tcPr>
          <w:p w14:paraId="4D65A2B2" w14:textId="77777777" w:rsidR="00A13E79" w:rsidRPr="001650DF" w:rsidRDefault="00A13E79">
            <w:pPr>
              <w:spacing w:line="240" w:lineRule="auto"/>
              <w:jc w:val="center"/>
            </w:pPr>
            <w:r w:rsidRPr="001650DF">
              <w:t>(+18%)</w:t>
            </w:r>
          </w:p>
        </w:tc>
        <w:tc>
          <w:tcPr>
            <w:tcW w:w="1132" w:type="dxa"/>
            <w:tcBorders>
              <w:left w:val="single" w:sz="12" w:space="0" w:color="auto"/>
              <w:right w:val="single" w:sz="12" w:space="0" w:color="auto"/>
            </w:tcBorders>
          </w:tcPr>
          <w:p w14:paraId="4F1F73FC" w14:textId="33F3198C" w:rsidR="00A13E79" w:rsidRPr="001650DF" w:rsidRDefault="00D40347">
            <w:pPr>
              <w:spacing w:line="240" w:lineRule="auto"/>
              <w:jc w:val="center"/>
            </w:pPr>
            <w:r w:rsidRPr="001650DF">
              <w:t>n/a</w:t>
            </w:r>
          </w:p>
        </w:tc>
      </w:tr>
      <w:tr w:rsidR="00A13E79" w:rsidRPr="001650DF" w14:paraId="70F284C4" w14:textId="77777777" w:rsidTr="00EC015A">
        <w:trPr>
          <w:cantSplit/>
          <w:trHeight w:val="718"/>
        </w:trPr>
        <w:tc>
          <w:tcPr>
            <w:tcW w:w="2815" w:type="dxa"/>
            <w:vMerge/>
            <w:tcBorders>
              <w:left w:val="single" w:sz="12" w:space="0" w:color="auto"/>
              <w:bottom w:val="single" w:sz="12" w:space="0" w:color="auto"/>
              <w:right w:val="single" w:sz="12" w:space="0" w:color="auto"/>
            </w:tcBorders>
            <w:vAlign w:val="center"/>
            <w:hideMark/>
          </w:tcPr>
          <w:p w14:paraId="24791ABC" w14:textId="77777777" w:rsidR="00A13E79" w:rsidRPr="001650DF" w:rsidRDefault="00A13E79" w:rsidP="001B2C22">
            <w:pPr>
              <w:spacing w:line="240" w:lineRule="auto"/>
            </w:pPr>
          </w:p>
        </w:tc>
        <w:tc>
          <w:tcPr>
            <w:tcW w:w="1166" w:type="dxa"/>
            <w:tcBorders>
              <w:left w:val="single" w:sz="12" w:space="0" w:color="auto"/>
              <w:bottom w:val="single" w:sz="12" w:space="0" w:color="auto"/>
              <w:right w:val="single" w:sz="12" w:space="0" w:color="auto"/>
            </w:tcBorders>
            <w:shd w:val="clear" w:color="auto" w:fill="auto"/>
            <w:hideMark/>
          </w:tcPr>
          <w:p w14:paraId="55035AD7" w14:textId="77777777" w:rsidR="00A13E79" w:rsidRPr="001650DF" w:rsidRDefault="00A13E79" w:rsidP="005E009C">
            <w:pPr>
              <w:spacing w:line="240" w:lineRule="auto"/>
              <w:jc w:val="center"/>
            </w:pPr>
            <w:r w:rsidRPr="001650DF">
              <w:t>[$850]</w:t>
            </w:r>
          </w:p>
        </w:tc>
        <w:tc>
          <w:tcPr>
            <w:tcW w:w="1176" w:type="dxa"/>
            <w:tcBorders>
              <w:left w:val="single" w:sz="12" w:space="0" w:color="auto"/>
              <w:bottom w:val="single" w:sz="12" w:space="0" w:color="auto"/>
              <w:right w:val="single" w:sz="12" w:space="0" w:color="auto"/>
            </w:tcBorders>
            <w:shd w:val="clear" w:color="auto" w:fill="auto"/>
            <w:hideMark/>
          </w:tcPr>
          <w:p w14:paraId="7CC0BAF3" w14:textId="77777777" w:rsidR="00A13E79" w:rsidRPr="001650DF" w:rsidRDefault="00A13E79" w:rsidP="00B05D1C">
            <w:pPr>
              <w:spacing w:line="240" w:lineRule="auto"/>
              <w:jc w:val="center"/>
            </w:pPr>
            <w:r w:rsidRPr="001650DF">
              <w:t>[$500]</w:t>
            </w:r>
          </w:p>
        </w:tc>
        <w:tc>
          <w:tcPr>
            <w:tcW w:w="1138" w:type="dxa"/>
            <w:tcBorders>
              <w:left w:val="single" w:sz="12" w:space="0" w:color="auto"/>
              <w:bottom w:val="single" w:sz="12" w:space="0" w:color="auto"/>
              <w:right w:val="single" w:sz="12" w:space="0" w:color="auto"/>
            </w:tcBorders>
            <w:shd w:val="clear" w:color="auto" w:fill="auto"/>
            <w:hideMark/>
          </w:tcPr>
          <w:p w14:paraId="08D0FC1C" w14:textId="77777777" w:rsidR="00A13E79" w:rsidRPr="001650DF" w:rsidRDefault="00A13E79" w:rsidP="00B05D1C">
            <w:pPr>
              <w:spacing w:line="240" w:lineRule="auto"/>
              <w:jc w:val="center"/>
            </w:pPr>
            <w:r w:rsidRPr="001650DF">
              <w:t>[-$350]</w:t>
            </w:r>
          </w:p>
        </w:tc>
        <w:tc>
          <w:tcPr>
            <w:tcW w:w="1138" w:type="dxa"/>
            <w:tcBorders>
              <w:left w:val="single" w:sz="12" w:space="0" w:color="auto"/>
              <w:bottom w:val="single" w:sz="12" w:space="0" w:color="auto"/>
              <w:right w:val="single" w:sz="12" w:space="0" w:color="auto"/>
            </w:tcBorders>
            <w:shd w:val="clear" w:color="auto" w:fill="auto"/>
            <w:hideMark/>
          </w:tcPr>
          <w:p w14:paraId="54646D27" w14:textId="77777777" w:rsidR="00A13E79" w:rsidRPr="001650DF" w:rsidRDefault="00A13E79">
            <w:pPr>
              <w:spacing w:line="240" w:lineRule="auto"/>
              <w:jc w:val="center"/>
            </w:pPr>
            <w:r w:rsidRPr="001650DF">
              <w:t>[-41%]</w:t>
            </w:r>
          </w:p>
        </w:tc>
        <w:tc>
          <w:tcPr>
            <w:tcW w:w="1132" w:type="dxa"/>
            <w:tcBorders>
              <w:left w:val="single" w:sz="12" w:space="0" w:color="auto"/>
              <w:bottom w:val="single" w:sz="12" w:space="0" w:color="auto"/>
              <w:right w:val="single" w:sz="12" w:space="0" w:color="auto"/>
            </w:tcBorders>
          </w:tcPr>
          <w:p w14:paraId="2BBC46BD" w14:textId="77777777" w:rsidR="00A13E79" w:rsidRPr="001650DF" w:rsidRDefault="00A13E79">
            <w:pPr>
              <w:spacing w:line="240" w:lineRule="auto"/>
              <w:jc w:val="center"/>
            </w:pPr>
          </w:p>
        </w:tc>
      </w:tr>
      <w:tr w:rsidR="00A13E79" w:rsidRPr="001650DF" w14:paraId="2B6F88FA" w14:textId="77777777" w:rsidTr="00EC015A">
        <w:trPr>
          <w:cantSplit/>
          <w:trHeight w:val="718"/>
        </w:trPr>
        <w:tc>
          <w:tcPr>
            <w:tcW w:w="2815" w:type="dxa"/>
            <w:tcBorders>
              <w:top w:val="single" w:sz="12" w:space="0" w:color="auto"/>
              <w:left w:val="single" w:sz="12" w:space="0" w:color="auto"/>
              <w:bottom w:val="single" w:sz="12" w:space="0" w:color="auto"/>
              <w:right w:val="single" w:sz="12" w:space="0" w:color="auto"/>
            </w:tcBorders>
            <w:vAlign w:val="center"/>
          </w:tcPr>
          <w:p w14:paraId="222067BD" w14:textId="77777777" w:rsidR="00A13E79" w:rsidRPr="001650DF" w:rsidRDefault="00A13E79" w:rsidP="001B2C22">
            <w:pPr>
              <w:spacing w:line="240" w:lineRule="auto"/>
              <w:rPr>
                <w:highlight w:val="yellow"/>
              </w:rPr>
            </w:pPr>
            <w:r w:rsidRPr="001650DF">
              <w:t>Petition to Convert an International Design Application to a Design Application Under 35 U.S.C. Chapter 16</w:t>
            </w:r>
          </w:p>
        </w:tc>
        <w:tc>
          <w:tcPr>
            <w:tcW w:w="1166" w:type="dxa"/>
            <w:tcBorders>
              <w:top w:val="single" w:sz="12" w:space="0" w:color="auto"/>
              <w:left w:val="single" w:sz="12" w:space="0" w:color="auto"/>
              <w:bottom w:val="single" w:sz="12" w:space="0" w:color="auto"/>
              <w:right w:val="single" w:sz="12" w:space="0" w:color="auto"/>
            </w:tcBorders>
            <w:shd w:val="clear" w:color="auto" w:fill="auto"/>
          </w:tcPr>
          <w:p w14:paraId="71D86326" w14:textId="77777777" w:rsidR="0069778B" w:rsidRDefault="0069778B" w:rsidP="001B2C22">
            <w:pPr>
              <w:spacing w:line="240" w:lineRule="auto"/>
              <w:jc w:val="center"/>
            </w:pPr>
          </w:p>
          <w:p w14:paraId="503876AE" w14:textId="77777777" w:rsidR="00A13E79" w:rsidRPr="001650DF" w:rsidRDefault="00A13E79" w:rsidP="001B2C22">
            <w:pPr>
              <w:spacing w:line="240" w:lineRule="auto"/>
              <w:jc w:val="center"/>
              <w:rPr>
                <w:rFonts w:eastAsiaTheme="minorHAnsi"/>
              </w:rPr>
            </w:pPr>
            <w:r w:rsidRPr="001650DF">
              <w:t>$180</w:t>
            </w:r>
          </w:p>
          <w:p w14:paraId="212DD3D2" w14:textId="77777777" w:rsidR="00A13E79" w:rsidRPr="001650DF" w:rsidRDefault="00A13E79" w:rsidP="001B2C22">
            <w:pPr>
              <w:spacing w:line="240" w:lineRule="auto"/>
              <w:jc w:val="center"/>
              <w:rPr>
                <w:color w:val="auto"/>
              </w:rPr>
            </w:pPr>
            <w:r w:rsidRPr="001650DF">
              <w:t>($180)</w:t>
            </w:r>
          </w:p>
          <w:p w14:paraId="7623D443" w14:textId="77777777" w:rsidR="00A13E79" w:rsidRPr="001650DF" w:rsidRDefault="00A13E79" w:rsidP="001B2C22">
            <w:pPr>
              <w:spacing w:line="240" w:lineRule="auto"/>
              <w:jc w:val="center"/>
            </w:pPr>
            <w:r w:rsidRPr="001650DF">
              <w:t>[$180]</w:t>
            </w:r>
          </w:p>
        </w:tc>
        <w:tc>
          <w:tcPr>
            <w:tcW w:w="1176" w:type="dxa"/>
            <w:tcBorders>
              <w:top w:val="single" w:sz="12" w:space="0" w:color="auto"/>
              <w:left w:val="single" w:sz="12" w:space="0" w:color="auto"/>
              <w:bottom w:val="single" w:sz="12" w:space="0" w:color="auto"/>
              <w:right w:val="single" w:sz="12" w:space="0" w:color="auto"/>
            </w:tcBorders>
            <w:shd w:val="clear" w:color="auto" w:fill="auto"/>
          </w:tcPr>
          <w:p w14:paraId="15609634" w14:textId="77777777" w:rsidR="0069778B" w:rsidRDefault="0069778B" w:rsidP="001B2C22">
            <w:pPr>
              <w:spacing w:line="240" w:lineRule="auto"/>
              <w:jc w:val="center"/>
            </w:pPr>
          </w:p>
          <w:p w14:paraId="5792F84A" w14:textId="77777777" w:rsidR="00A13E79" w:rsidRPr="001650DF" w:rsidRDefault="00A13E79" w:rsidP="001B2C22">
            <w:pPr>
              <w:spacing w:line="240" w:lineRule="auto"/>
              <w:jc w:val="center"/>
              <w:rPr>
                <w:rFonts w:eastAsiaTheme="minorHAnsi"/>
              </w:rPr>
            </w:pPr>
            <w:r w:rsidRPr="001650DF">
              <w:t>$180</w:t>
            </w:r>
          </w:p>
          <w:p w14:paraId="3C4C02BA" w14:textId="77777777" w:rsidR="00A13E79" w:rsidRPr="001650DF" w:rsidRDefault="00A13E79" w:rsidP="001B2C22">
            <w:pPr>
              <w:spacing w:line="240" w:lineRule="auto"/>
              <w:jc w:val="center"/>
              <w:rPr>
                <w:color w:val="auto"/>
              </w:rPr>
            </w:pPr>
            <w:r w:rsidRPr="001650DF">
              <w:t>($90)</w:t>
            </w:r>
          </w:p>
          <w:p w14:paraId="4B117D39" w14:textId="77777777" w:rsidR="00A13E79" w:rsidRPr="001650DF" w:rsidRDefault="00A13E79" w:rsidP="001B2C22">
            <w:pPr>
              <w:spacing w:line="240" w:lineRule="auto"/>
              <w:jc w:val="center"/>
            </w:pPr>
            <w:r w:rsidRPr="001650DF">
              <w:t>[$45]</w:t>
            </w:r>
          </w:p>
        </w:tc>
        <w:tc>
          <w:tcPr>
            <w:tcW w:w="1138" w:type="dxa"/>
            <w:tcBorders>
              <w:top w:val="single" w:sz="12" w:space="0" w:color="auto"/>
              <w:left w:val="single" w:sz="12" w:space="0" w:color="auto"/>
              <w:bottom w:val="single" w:sz="12" w:space="0" w:color="auto"/>
              <w:right w:val="single" w:sz="12" w:space="0" w:color="auto"/>
            </w:tcBorders>
            <w:shd w:val="clear" w:color="auto" w:fill="auto"/>
          </w:tcPr>
          <w:p w14:paraId="356F03DC" w14:textId="77777777" w:rsidR="0069778B" w:rsidRDefault="0069778B" w:rsidP="001B2C22">
            <w:pPr>
              <w:spacing w:line="240" w:lineRule="auto"/>
              <w:jc w:val="center"/>
            </w:pPr>
          </w:p>
          <w:p w14:paraId="78FDE3DF" w14:textId="77777777" w:rsidR="00A13E79" w:rsidRPr="001650DF" w:rsidRDefault="00A13E79" w:rsidP="001B2C22">
            <w:pPr>
              <w:spacing w:line="240" w:lineRule="auto"/>
              <w:jc w:val="center"/>
              <w:rPr>
                <w:rFonts w:eastAsiaTheme="minorHAnsi"/>
              </w:rPr>
            </w:pPr>
            <w:r w:rsidRPr="001650DF">
              <w:t>$0</w:t>
            </w:r>
          </w:p>
          <w:p w14:paraId="3F1BDEFE" w14:textId="77777777" w:rsidR="00A13E79" w:rsidRPr="001650DF" w:rsidRDefault="00A13E79" w:rsidP="001B2C22">
            <w:pPr>
              <w:spacing w:line="240" w:lineRule="auto"/>
              <w:jc w:val="center"/>
              <w:rPr>
                <w:color w:val="auto"/>
              </w:rPr>
            </w:pPr>
            <w:r w:rsidRPr="001650DF">
              <w:t>(-$90)</w:t>
            </w:r>
          </w:p>
          <w:p w14:paraId="2B468F37" w14:textId="77777777" w:rsidR="00A13E79" w:rsidRPr="001650DF" w:rsidRDefault="00A13E79" w:rsidP="001B2C22">
            <w:pPr>
              <w:spacing w:line="240" w:lineRule="auto"/>
              <w:jc w:val="center"/>
            </w:pPr>
            <w:r w:rsidRPr="001650DF">
              <w:t>[-$135]</w:t>
            </w:r>
          </w:p>
        </w:tc>
        <w:tc>
          <w:tcPr>
            <w:tcW w:w="1138" w:type="dxa"/>
            <w:tcBorders>
              <w:top w:val="single" w:sz="12" w:space="0" w:color="auto"/>
              <w:left w:val="single" w:sz="12" w:space="0" w:color="auto"/>
              <w:bottom w:val="single" w:sz="12" w:space="0" w:color="auto"/>
              <w:right w:val="single" w:sz="12" w:space="0" w:color="auto"/>
            </w:tcBorders>
            <w:shd w:val="clear" w:color="auto" w:fill="auto"/>
          </w:tcPr>
          <w:p w14:paraId="7EF3E6E2" w14:textId="77777777" w:rsidR="0069778B" w:rsidRDefault="0069778B" w:rsidP="001B2C22">
            <w:pPr>
              <w:spacing w:line="240" w:lineRule="auto"/>
              <w:jc w:val="center"/>
            </w:pPr>
          </w:p>
          <w:p w14:paraId="4CF0FBC2" w14:textId="77777777" w:rsidR="00A13E79" w:rsidRPr="001650DF" w:rsidRDefault="00A13E79" w:rsidP="001B2C22">
            <w:pPr>
              <w:spacing w:line="240" w:lineRule="auto"/>
              <w:jc w:val="center"/>
              <w:rPr>
                <w:rFonts w:eastAsiaTheme="minorHAnsi"/>
              </w:rPr>
            </w:pPr>
            <w:r w:rsidRPr="001650DF">
              <w:t>0%</w:t>
            </w:r>
          </w:p>
          <w:p w14:paraId="53F725F4" w14:textId="77777777" w:rsidR="00A13E79" w:rsidRPr="001650DF" w:rsidRDefault="00A13E79" w:rsidP="001B2C22">
            <w:pPr>
              <w:spacing w:line="240" w:lineRule="auto"/>
              <w:jc w:val="center"/>
              <w:rPr>
                <w:color w:val="auto"/>
              </w:rPr>
            </w:pPr>
            <w:r w:rsidRPr="001650DF">
              <w:t>(-50%)</w:t>
            </w:r>
          </w:p>
          <w:p w14:paraId="4B77F1BC" w14:textId="77777777" w:rsidR="00A13E79" w:rsidRPr="001650DF" w:rsidRDefault="00A13E79" w:rsidP="001B2C22">
            <w:pPr>
              <w:spacing w:line="240" w:lineRule="auto"/>
              <w:jc w:val="center"/>
            </w:pPr>
            <w:r w:rsidRPr="001650DF">
              <w:t>[-75%]</w:t>
            </w:r>
          </w:p>
        </w:tc>
        <w:tc>
          <w:tcPr>
            <w:tcW w:w="1132" w:type="dxa"/>
            <w:tcBorders>
              <w:top w:val="single" w:sz="12" w:space="0" w:color="auto"/>
              <w:left w:val="single" w:sz="12" w:space="0" w:color="auto"/>
              <w:bottom w:val="single" w:sz="12" w:space="0" w:color="auto"/>
              <w:right w:val="single" w:sz="12" w:space="0" w:color="auto"/>
            </w:tcBorders>
          </w:tcPr>
          <w:p w14:paraId="39226275" w14:textId="77777777" w:rsidR="00A13E79" w:rsidRDefault="00A13E79" w:rsidP="001B2C22">
            <w:pPr>
              <w:spacing w:line="240" w:lineRule="auto"/>
              <w:jc w:val="center"/>
            </w:pPr>
          </w:p>
          <w:p w14:paraId="538188F2" w14:textId="7727EDBB" w:rsidR="00D40347" w:rsidRPr="001650DF" w:rsidRDefault="00D40347" w:rsidP="001B2C22">
            <w:pPr>
              <w:spacing w:line="240" w:lineRule="auto"/>
              <w:jc w:val="center"/>
            </w:pPr>
            <w:r w:rsidRPr="001650DF">
              <w:t>n/a</w:t>
            </w:r>
          </w:p>
        </w:tc>
      </w:tr>
      <w:tr w:rsidR="00A13E79" w:rsidRPr="001650DF" w14:paraId="0CF0BE80" w14:textId="77777777" w:rsidTr="00EC015A">
        <w:trPr>
          <w:cantSplit/>
          <w:trHeight w:val="718"/>
        </w:trPr>
        <w:tc>
          <w:tcPr>
            <w:tcW w:w="2815" w:type="dxa"/>
            <w:tcBorders>
              <w:top w:val="single" w:sz="12" w:space="0" w:color="auto"/>
              <w:left w:val="single" w:sz="12" w:space="0" w:color="auto"/>
              <w:bottom w:val="single" w:sz="12" w:space="0" w:color="auto"/>
              <w:right w:val="single" w:sz="12" w:space="0" w:color="auto"/>
            </w:tcBorders>
            <w:vAlign w:val="center"/>
          </w:tcPr>
          <w:p w14:paraId="70E6A939" w14:textId="4973E27F" w:rsidR="00A13E79" w:rsidRPr="001650DF" w:rsidRDefault="00A13E79" w:rsidP="001B2C22">
            <w:pPr>
              <w:spacing w:line="240" w:lineRule="auto"/>
            </w:pPr>
            <w:r w:rsidRPr="001650DF">
              <w:t>Hague International Design Application Fees</w:t>
            </w:r>
            <w:r w:rsidR="00E41108">
              <w:t xml:space="preserve"> – </w:t>
            </w:r>
            <w:r w:rsidRPr="001650DF">
              <w:t>Transmittal Fee</w:t>
            </w:r>
          </w:p>
        </w:tc>
        <w:tc>
          <w:tcPr>
            <w:tcW w:w="1166" w:type="dxa"/>
            <w:tcBorders>
              <w:top w:val="single" w:sz="12" w:space="0" w:color="auto"/>
              <w:left w:val="single" w:sz="12" w:space="0" w:color="auto"/>
              <w:bottom w:val="single" w:sz="12" w:space="0" w:color="auto"/>
              <w:right w:val="single" w:sz="12" w:space="0" w:color="auto"/>
            </w:tcBorders>
            <w:shd w:val="clear" w:color="auto" w:fill="auto"/>
            <w:vAlign w:val="center"/>
          </w:tcPr>
          <w:p w14:paraId="5BF6D7B5" w14:textId="77777777" w:rsidR="00A13E79" w:rsidRPr="001650DF" w:rsidRDefault="00A13E79" w:rsidP="001B2C22">
            <w:pPr>
              <w:spacing w:line="240" w:lineRule="auto"/>
              <w:jc w:val="center"/>
            </w:pPr>
            <w:r w:rsidRPr="001650DF">
              <w:t>$120</w:t>
            </w:r>
          </w:p>
          <w:p w14:paraId="27BE1917" w14:textId="77777777" w:rsidR="00A13E79" w:rsidRPr="001650DF" w:rsidRDefault="00A13E79" w:rsidP="001B2C22">
            <w:pPr>
              <w:spacing w:line="240" w:lineRule="auto"/>
              <w:jc w:val="center"/>
            </w:pPr>
            <w:r w:rsidRPr="001650DF">
              <w:t>($120)</w:t>
            </w:r>
          </w:p>
          <w:p w14:paraId="42D55522" w14:textId="77777777" w:rsidR="00A13E79" w:rsidRPr="001650DF" w:rsidRDefault="00A13E79" w:rsidP="001B2C22">
            <w:pPr>
              <w:spacing w:line="240" w:lineRule="auto"/>
              <w:jc w:val="center"/>
            </w:pPr>
            <w:r w:rsidRPr="001650DF">
              <w:t>[$120]</w:t>
            </w:r>
          </w:p>
        </w:tc>
        <w:tc>
          <w:tcPr>
            <w:tcW w:w="1176" w:type="dxa"/>
            <w:tcBorders>
              <w:top w:val="single" w:sz="12" w:space="0" w:color="auto"/>
              <w:left w:val="single" w:sz="12" w:space="0" w:color="auto"/>
              <w:bottom w:val="single" w:sz="12" w:space="0" w:color="auto"/>
              <w:right w:val="single" w:sz="12" w:space="0" w:color="auto"/>
            </w:tcBorders>
            <w:shd w:val="clear" w:color="auto" w:fill="auto"/>
            <w:vAlign w:val="center"/>
          </w:tcPr>
          <w:p w14:paraId="0D2FC1A9" w14:textId="77777777" w:rsidR="00A13E79" w:rsidRPr="001650DF" w:rsidRDefault="00A13E79" w:rsidP="001B2C22">
            <w:pPr>
              <w:spacing w:line="240" w:lineRule="auto"/>
              <w:jc w:val="center"/>
            </w:pPr>
            <w:r w:rsidRPr="001650DF">
              <w:t>$120</w:t>
            </w:r>
          </w:p>
          <w:p w14:paraId="7C252EBB" w14:textId="77777777" w:rsidR="00A13E79" w:rsidRPr="001650DF" w:rsidRDefault="00A13E79" w:rsidP="001B2C22">
            <w:pPr>
              <w:spacing w:line="240" w:lineRule="auto"/>
              <w:jc w:val="center"/>
            </w:pPr>
            <w:r w:rsidRPr="001650DF">
              <w:t>($60)</w:t>
            </w:r>
          </w:p>
          <w:p w14:paraId="397EC0EF" w14:textId="77777777" w:rsidR="00A13E79" w:rsidRPr="001650DF" w:rsidRDefault="00A13E79" w:rsidP="001B2C22">
            <w:pPr>
              <w:spacing w:line="240" w:lineRule="auto"/>
              <w:jc w:val="center"/>
            </w:pPr>
            <w:r w:rsidRPr="001650DF">
              <w:t>[$30]</w:t>
            </w:r>
          </w:p>
        </w:tc>
        <w:tc>
          <w:tcPr>
            <w:tcW w:w="1138" w:type="dxa"/>
            <w:tcBorders>
              <w:top w:val="single" w:sz="12" w:space="0" w:color="auto"/>
              <w:left w:val="single" w:sz="12" w:space="0" w:color="auto"/>
              <w:bottom w:val="single" w:sz="12" w:space="0" w:color="auto"/>
              <w:right w:val="single" w:sz="12" w:space="0" w:color="auto"/>
            </w:tcBorders>
            <w:shd w:val="clear" w:color="auto" w:fill="auto"/>
            <w:vAlign w:val="center"/>
          </w:tcPr>
          <w:p w14:paraId="4EBC542F" w14:textId="77777777" w:rsidR="00A13E79" w:rsidRPr="001650DF" w:rsidRDefault="00A13E79" w:rsidP="001B2C22">
            <w:pPr>
              <w:spacing w:line="240" w:lineRule="auto"/>
              <w:jc w:val="center"/>
            </w:pPr>
            <w:r w:rsidRPr="001650DF">
              <w:t>$0</w:t>
            </w:r>
          </w:p>
          <w:p w14:paraId="29F6743B" w14:textId="77777777" w:rsidR="00A13E79" w:rsidRPr="001650DF" w:rsidRDefault="00A13E79" w:rsidP="001B2C22">
            <w:pPr>
              <w:spacing w:line="240" w:lineRule="auto"/>
              <w:jc w:val="center"/>
            </w:pPr>
            <w:r w:rsidRPr="001650DF">
              <w:t>(-$60)</w:t>
            </w:r>
          </w:p>
          <w:p w14:paraId="6ED5B726" w14:textId="77777777" w:rsidR="00A13E79" w:rsidRPr="001650DF" w:rsidRDefault="00A13E79" w:rsidP="001B2C22">
            <w:pPr>
              <w:spacing w:line="240" w:lineRule="auto"/>
              <w:jc w:val="center"/>
            </w:pPr>
            <w:r w:rsidRPr="001650DF">
              <w:t>[-$90]</w:t>
            </w:r>
          </w:p>
        </w:tc>
        <w:tc>
          <w:tcPr>
            <w:tcW w:w="1138" w:type="dxa"/>
            <w:tcBorders>
              <w:top w:val="single" w:sz="12" w:space="0" w:color="auto"/>
              <w:left w:val="single" w:sz="12" w:space="0" w:color="auto"/>
              <w:bottom w:val="single" w:sz="12" w:space="0" w:color="auto"/>
              <w:right w:val="single" w:sz="12" w:space="0" w:color="auto"/>
            </w:tcBorders>
            <w:shd w:val="clear" w:color="auto" w:fill="auto"/>
            <w:vAlign w:val="center"/>
          </w:tcPr>
          <w:p w14:paraId="17E02418" w14:textId="77777777" w:rsidR="00A13E79" w:rsidRPr="001650DF" w:rsidRDefault="00A13E79" w:rsidP="001B2C22">
            <w:pPr>
              <w:spacing w:line="240" w:lineRule="auto"/>
              <w:jc w:val="center"/>
            </w:pPr>
            <w:r w:rsidRPr="001650DF">
              <w:t>0%</w:t>
            </w:r>
          </w:p>
          <w:p w14:paraId="0CD566CB" w14:textId="77777777" w:rsidR="00A13E79" w:rsidRPr="001650DF" w:rsidRDefault="00A13E79" w:rsidP="001B2C22">
            <w:pPr>
              <w:spacing w:line="240" w:lineRule="auto"/>
              <w:jc w:val="center"/>
            </w:pPr>
            <w:r w:rsidRPr="001650DF">
              <w:t>-50%</w:t>
            </w:r>
          </w:p>
          <w:p w14:paraId="71D52474" w14:textId="77777777" w:rsidR="00A13E79" w:rsidRPr="001650DF" w:rsidRDefault="00A13E79" w:rsidP="001B2C22">
            <w:pPr>
              <w:spacing w:line="240" w:lineRule="auto"/>
              <w:jc w:val="center"/>
            </w:pPr>
            <w:r w:rsidRPr="001650DF">
              <w:t>-75%</w:t>
            </w:r>
          </w:p>
        </w:tc>
        <w:tc>
          <w:tcPr>
            <w:tcW w:w="1132" w:type="dxa"/>
            <w:tcBorders>
              <w:top w:val="single" w:sz="12" w:space="0" w:color="auto"/>
              <w:left w:val="single" w:sz="12" w:space="0" w:color="auto"/>
              <w:bottom w:val="single" w:sz="12" w:space="0" w:color="auto"/>
              <w:right w:val="single" w:sz="12" w:space="0" w:color="auto"/>
            </w:tcBorders>
          </w:tcPr>
          <w:p w14:paraId="5743177A" w14:textId="77777777" w:rsidR="00A13E79" w:rsidRDefault="00A13E79" w:rsidP="001B2C22">
            <w:pPr>
              <w:spacing w:line="240" w:lineRule="auto"/>
              <w:jc w:val="center"/>
            </w:pPr>
          </w:p>
          <w:p w14:paraId="18E46483" w14:textId="43E88BEC" w:rsidR="00D40347" w:rsidRPr="001650DF" w:rsidRDefault="00D40347" w:rsidP="001B2C22">
            <w:pPr>
              <w:spacing w:line="240" w:lineRule="auto"/>
              <w:jc w:val="center"/>
            </w:pPr>
            <w:r w:rsidRPr="001650DF">
              <w:t>n/a</w:t>
            </w:r>
          </w:p>
        </w:tc>
      </w:tr>
    </w:tbl>
    <w:p w14:paraId="098A50D0" w14:textId="77777777" w:rsidR="00A13E79" w:rsidRPr="001650DF" w:rsidRDefault="00A13E79" w:rsidP="002D2E8A">
      <w:pPr>
        <w:jc w:val="center"/>
        <w:rPr>
          <w:b/>
          <w:u w:val="single"/>
        </w:rPr>
      </w:pPr>
    </w:p>
    <w:p w14:paraId="20746E35" w14:textId="4C502358" w:rsidR="00DA362C" w:rsidRPr="001650DF" w:rsidRDefault="000E5CBB" w:rsidP="006F5902">
      <w:pPr>
        <w:keepNext/>
        <w:ind w:left="720" w:hanging="720"/>
        <w:jc w:val="both"/>
        <w:outlineLvl w:val="1"/>
        <w:rPr>
          <w:b/>
        </w:rPr>
      </w:pPr>
      <w:r w:rsidRPr="001650DF">
        <w:rPr>
          <w:b/>
        </w:rPr>
        <w:t>C.</w:t>
      </w:r>
      <w:r w:rsidRPr="001650DF">
        <w:rPr>
          <w:b/>
        </w:rPr>
        <w:tab/>
      </w:r>
      <w:r w:rsidR="00DA362C" w:rsidRPr="001650DF">
        <w:rPr>
          <w:b/>
        </w:rPr>
        <w:t>Discontinued or Replaced Fees</w:t>
      </w:r>
    </w:p>
    <w:p w14:paraId="2DB49FD4" w14:textId="3C23BDB7" w:rsidR="00DA362C" w:rsidRPr="001650DF" w:rsidRDefault="00DA362C" w:rsidP="001650DF">
      <w:r w:rsidRPr="001650DF">
        <w:t xml:space="preserve">This section describes fees </w:t>
      </w:r>
      <w:r w:rsidR="003279FD" w:rsidRPr="001650DF">
        <w:t>that</w:t>
      </w:r>
      <w:r w:rsidRPr="001650DF">
        <w:t xml:space="preserve"> are being discontinued and replaced with new fees.</w:t>
      </w:r>
      <w:r w:rsidR="00690BE3" w:rsidRPr="001650DF">
        <w:t xml:space="preserve"> </w:t>
      </w:r>
      <w:r w:rsidRPr="001650DF">
        <w:t xml:space="preserve"> The purpose of this action is to simplify the fee </w:t>
      </w:r>
      <w:r w:rsidR="00A7565E" w:rsidRPr="001650DF">
        <w:t>schedule</w:t>
      </w:r>
      <w:r w:rsidRPr="001650DF">
        <w:t xml:space="preserve">, more clearly inform customers of costs upfront, and </w:t>
      </w:r>
      <w:r w:rsidR="00540426" w:rsidRPr="001650DF">
        <w:t>align with the Office’s</w:t>
      </w:r>
      <w:r w:rsidRPr="001650DF">
        <w:t xml:space="preserve"> new financial software for which </w:t>
      </w:r>
      <w:r w:rsidR="003279FD" w:rsidRPr="001650DF">
        <w:t>fixed</w:t>
      </w:r>
      <w:r w:rsidRPr="001650DF">
        <w:t xml:space="preserve"> fee rates, not </w:t>
      </w:r>
      <w:r w:rsidR="003279FD" w:rsidRPr="001650DF">
        <w:t xml:space="preserve">variable (e.g., </w:t>
      </w:r>
      <w:r w:rsidRPr="001650DF">
        <w:t>at cost</w:t>
      </w:r>
      <w:r w:rsidR="003279FD" w:rsidRPr="001650DF">
        <w:t>) are</w:t>
      </w:r>
      <w:r w:rsidRPr="001650DF">
        <w:t xml:space="preserve"> preferred. </w:t>
      </w:r>
      <w:r w:rsidR="00690BE3" w:rsidRPr="001650DF">
        <w:t xml:space="preserve"> </w:t>
      </w:r>
      <w:r w:rsidRPr="001650DF">
        <w:t xml:space="preserve">This section also includes fees </w:t>
      </w:r>
      <w:r w:rsidR="003279FD" w:rsidRPr="001650DF">
        <w:t>that</w:t>
      </w:r>
      <w:r w:rsidRPr="001650DF">
        <w:t xml:space="preserve"> are being discontinued because of disuse.</w:t>
      </w:r>
      <w:r w:rsidR="00690BE3" w:rsidRPr="001650DF">
        <w:t xml:space="preserve"> </w:t>
      </w:r>
      <w:r w:rsidRPr="001650DF">
        <w:t xml:space="preserve"> </w:t>
      </w:r>
      <w:r w:rsidR="009377E8" w:rsidRPr="001650DF">
        <w:t>The Office does not capture h</w:t>
      </w:r>
      <w:r w:rsidRPr="001650DF">
        <w:t xml:space="preserve">istorical cost information for </w:t>
      </w:r>
      <w:r w:rsidR="003279FD" w:rsidRPr="001650DF">
        <w:t xml:space="preserve">these </w:t>
      </w:r>
      <w:r w:rsidRPr="001650DF">
        <w:t xml:space="preserve">discontinued or new fees. </w:t>
      </w:r>
    </w:p>
    <w:p w14:paraId="37E5771E" w14:textId="33EA218A" w:rsidR="003C70AD" w:rsidRPr="001650DF" w:rsidRDefault="003C70AD" w:rsidP="001B2C22">
      <w:pPr>
        <w:autoSpaceDE/>
        <w:autoSpaceDN/>
        <w:adjustRightInd/>
        <w:rPr>
          <w:u w:val="single"/>
        </w:rPr>
      </w:pPr>
    </w:p>
    <w:p w14:paraId="72173943" w14:textId="030173A4" w:rsidR="00DA362C" w:rsidRPr="001650DF" w:rsidRDefault="000E5CBB" w:rsidP="006F5902">
      <w:pPr>
        <w:keepNext/>
        <w:ind w:left="1080" w:hanging="360"/>
        <w:rPr>
          <w:u w:val="single"/>
        </w:rPr>
      </w:pPr>
      <w:r w:rsidRPr="001650DF">
        <w:t>a)</w:t>
      </w:r>
      <w:r w:rsidRPr="001650DF">
        <w:tab/>
      </w:r>
      <w:r w:rsidR="00DA362C" w:rsidRPr="001650DF">
        <w:rPr>
          <w:u w:val="single"/>
        </w:rPr>
        <w:t xml:space="preserve">Discontinued and Replaced </w:t>
      </w:r>
    </w:p>
    <w:p w14:paraId="7FFCA709" w14:textId="63852A6C" w:rsidR="00DA362C" w:rsidRDefault="00DA362C" w:rsidP="001B2C22">
      <w:pPr>
        <w:pStyle w:val="TableTitles"/>
      </w:pPr>
      <w:r w:rsidRPr="001650DF">
        <w:t xml:space="preserve">Table </w:t>
      </w:r>
      <w:r w:rsidR="0086615C" w:rsidRPr="001650DF">
        <w:t>15</w:t>
      </w:r>
      <w:r w:rsidRPr="001650DF">
        <w:t>:</w:t>
      </w:r>
      <w:r w:rsidR="00546764">
        <w:t xml:space="preserve"> </w:t>
      </w:r>
      <w:r w:rsidRPr="001650DF">
        <w:t xml:space="preserve"> Discontinued Fees with New Fee Replacements </w:t>
      </w:r>
    </w:p>
    <w:p w14:paraId="549F0A27" w14:textId="77777777" w:rsidR="001650DF" w:rsidRPr="001650DF" w:rsidRDefault="001650DF" w:rsidP="001B2C22">
      <w:pPr>
        <w:pStyle w:val="TableTitles"/>
      </w:pPr>
    </w:p>
    <w:tbl>
      <w:tblPr>
        <w:tblW w:w="8758" w:type="dxa"/>
        <w:tblInd w:w="-10" w:type="dxa"/>
        <w:tblLayout w:type="fixed"/>
        <w:tblLook w:val="04A0" w:firstRow="1" w:lastRow="0" w:firstColumn="1" w:lastColumn="0" w:noHBand="0" w:noVBand="1"/>
      </w:tblPr>
      <w:tblGrid>
        <w:gridCol w:w="2340"/>
        <w:gridCol w:w="1261"/>
        <w:gridCol w:w="1349"/>
        <w:gridCol w:w="1270"/>
        <w:gridCol w:w="1270"/>
        <w:gridCol w:w="1268"/>
      </w:tblGrid>
      <w:tr w:rsidR="00193F7F" w:rsidRPr="001650DF" w14:paraId="7A438A27" w14:textId="77777777" w:rsidTr="00DE3177">
        <w:trPr>
          <w:trHeight w:val="1087"/>
          <w:tblHeader/>
        </w:trPr>
        <w:tc>
          <w:tcPr>
            <w:tcW w:w="1336" w:type="pct"/>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0BB7FB21" w14:textId="0897F601" w:rsidR="00193F7F" w:rsidRPr="001650DF" w:rsidRDefault="00193F7F" w:rsidP="00193F7F">
            <w:pPr>
              <w:spacing w:line="240" w:lineRule="auto"/>
              <w:jc w:val="center"/>
              <w:rPr>
                <w:b/>
                <w:bCs/>
              </w:rPr>
            </w:pPr>
            <w:r w:rsidRPr="001650DF">
              <w:rPr>
                <w:b/>
                <w:bCs/>
              </w:rPr>
              <w:t>Fee Description</w:t>
            </w:r>
          </w:p>
        </w:tc>
        <w:tc>
          <w:tcPr>
            <w:tcW w:w="720" w:type="pct"/>
            <w:tcBorders>
              <w:top w:val="single" w:sz="12" w:space="0" w:color="auto"/>
              <w:left w:val="single" w:sz="12" w:space="0" w:color="auto"/>
              <w:bottom w:val="nil"/>
              <w:right w:val="single" w:sz="12" w:space="0" w:color="auto"/>
            </w:tcBorders>
            <w:shd w:val="clear" w:color="auto" w:fill="auto"/>
            <w:hideMark/>
          </w:tcPr>
          <w:p w14:paraId="2C29E9E5" w14:textId="515DC061" w:rsidR="00193F7F" w:rsidRPr="001650DF" w:rsidRDefault="00193F7F" w:rsidP="00193F7F">
            <w:pPr>
              <w:spacing w:line="240" w:lineRule="auto"/>
              <w:jc w:val="center"/>
              <w:rPr>
                <w:b/>
                <w:bCs/>
              </w:rPr>
            </w:pPr>
            <w:r w:rsidRPr="001650DF">
              <w:rPr>
                <w:b/>
                <w:bCs/>
              </w:rPr>
              <w:t>Current Fees</w:t>
            </w:r>
          </w:p>
        </w:tc>
        <w:tc>
          <w:tcPr>
            <w:tcW w:w="770" w:type="pct"/>
            <w:tcBorders>
              <w:top w:val="single" w:sz="12" w:space="0" w:color="auto"/>
              <w:left w:val="single" w:sz="12" w:space="0" w:color="auto"/>
              <w:bottom w:val="nil"/>
              <w:right w:val="single" w:sz="12" w:space="0" w:color="auto"/>
            </w:tcBorders>
            <w:shd w:val="clear" w:color="auto" w:fill="auto"/>
            <w:hideMark/>
          </w:tcPr>
          <w:p w14:paraId="5EFEC5EA" w14:textId="5FFEF1B1" w:rsidR="00193F7F" w:rsidRPr="001650DF" w:rsidRDefault="00193F7F" w:rsidP="00193F7F">
            <w:pPr>
              <w:spacing w:line="240" w:lineRule="auto"/>
              <w:jc w:val="center"/>
              <w:rPr>
                <w:b/>
                <w:bCs/>
              </w:rPr>
            </w:pPr>
            <w:r>
              <w:rPr>
                <w:b/>
                <w:bCs/>
              </w:rPr>
              <w:t>Final Rule</w:t>
            </w:r>
            <w:r w:rsidRPr="001650DF">
              <w:rPr>
                <w:b/>
                <w:bCs/>
              </w:rPr>
              <w:t xml:space="preserve"> Fees</w:t>
            </w:r>
          </w:p>
        </w:tc>
        <w:tc>
          <w:tcPr>
            <w:tcW w:w="725" w:type="pct"/>
            <w:tcBorders>
              <w:top w:val="single" w:sz="12" w:space="0" w:color="auto"/>
              <w:left w:val="single" w:sz="12" w:space="0" w:color="auto"/>
              <w:bottom w:val="nil"/>
              <w:right w:val="single" w:sz="12" w:space="0" w:color="auto"/>
            </w:tcBorders>
            <w:shd w:val="clear" w:color="auto" w:fill="auto"/>
            <w:hideMark/>
          </w:tcPr>
          <w:p w14:paraId="6EFB8609" w14:textId="39A96DDE" w:rsidR="00193F7F" w:rsidRPr="001650DF" w:rsidRDefault="00193F7F" w:rsidP="00193F7F">
            <w:pPr>
              <w:spacing w:line="240" w:lineRule="auto"/>
              <w:jc w:val="center"/>
              <w:rPr>
                <w:b/>
                <w:bCs/>
              </w:rPr>
            </w:pPr>
            <w:r w:rsidRPr="001650DF">
              <w:rPr>
                <w:b/>
                <w:bCs/>
              </w:rPr>
              <w:t>Dollar Change</w:t>
            </w:r>
          </w:p>
        </w:tc>
        <w:tc>
          <w:tcPr>
            <w:tcW w:w="725" w:type="pct"/>
            <w:tcBorders>
              <w:top w:val="single" w:sz="12" w:space="0" w:color="auto"/>
              <w:left w:val="single" w:sz="12" w:space="0" w:color="auto"/>
              <w:bottom w:val="nil"/>
              <w:right w:val="single" w:sz="12" w:space="0" w:color="auto"/>
            </w:tcBorders>
            <w:shd w:val="clear" w:color="auto" w:fill="auto"/>
            <w:hideMark/>
          </w:tcPr>
          <w:p w14:paraId="4251F3EA" w14:textId="00EE126F" w:rsidR="00193F7F" w:rsidRPr="001650DF" w:rsidRDefault="00193F7F" w:rsidP="00193F7F">
            <w:pPr>
              <w:spacing w:line="240" w:lineRule="auto"/>
              <w:jc w:val="center"/>
              <w:rPr>
                <w:b/>
                <w:bCs/>
              </w:rPr>
            </w:pPr>
            <w:r w:rsidRPr="001650DF">
              <w:rPr>
                <w:b/>
                <w:bCs/>
              </w:rPr>
              <w:t>Percent Change</w:t>
            </w:r>
          </w:p>
        </w:tc>
        <w:tc>
          <w:tcPr>
            <w:tcW w:w="724" w:type="pct"/>
            <w:tcBorders>
              <w:top w:val="single" w:sz="12" w:space="0" w:color="auto"/>
              <w:left w:val="single" w:sz="12" w:space="0" w:color="auto"/>
              <w:bottom w:val="nil"/>
              <w:right w:val="single" w:sz="12" w:space="0" w:color="auto"/>
            </w:tcBorders>
          </w:tcPr>
          <w:p w14:paraId="5D074088" w14:textId="394068D2" w:rsidR="00193F7F" w:rsidRPr="001650DF" w:rsidRDefault="00193F7F" w:rsidP="00193F7F">
            <w:pPr>
              <w:spacing w:line="240" w:lineRule="auto"/>
              <w:jc w:val="center"/>
              <w:rPr>
                <w:b/>
                <w:bCs/>
              </w:rPr>
            </w:pPr>
            <w:r w:rsidRPr="001650DF">
              <w:rPr>
                <w:b/>
                <w:bCs/>
              </w:rPr>
              <w:t>FY 2015 Unit Cost</w:t>
            </w:r>
          </w:p>
        </w:tc>
      </w:tr>
      <w:tr w:rsidR="00193F7F" w:rsidRPr="001650DF" w14:paraId="0C97692E" w14:textId="77777777" w:rsidTr="00DE3177">
        <w:trPr>
          <w:trHeight w:val="80"/>
          <w:tblHeader/>
        </w:trPr>
        <w:tc>
          <w:tcPr>
            <w:tcW w:w="1336" w:type="pct"/>
            <w:vMerge/>
            <w:tcBorders>
              <w:top w:val="single" w:sz="8" w:space="0" w:color="auto"/>
              <w:left w:val="single" w:sz="12" w:space="0" w:color="auto"/>
              <w:bottom w:val="single" w:sz="8" w:space="0" w:color="000000"/>
              <w:right w:val="single" w:sz="12" w:space="0" w:color="auto"/>
            </w:tcBorders>
            <w:vAlign w:val="center"/>
            <w:hideMark/>
          </w:tcPr>
          <w:p w14:paraId="0C17F7D4" w14:textId="77777777" w:rsidR="00193F7F" w:rsidRPr="001650DF" w:rsidRDefault="00193F7F" w:rsidP="00193F7F">
            <w:pPr>
              <w:spacing w:line="240" w:lineRule="auto"/>
              <w:rPr>
                <w:b/>
                <w:bCs/>
              </w:rPr>
            </w:pPr>
          </w:p>
        </w:tc>
        <w:tc>
          <w:tcPr>
            <w:tcW w:w="720" w:type="pct"/>
            <w:tcBorders>
              <w:top w:val="nil"/>
              <w:left w:val="single" w:sz="12" w:space="0" w:color="auto"/>
              <w:bottom w:val="nil"/>
              <w:right w:val="single" w:sz="12" w:space="0" w:color="auto"/>
            </w:tcBorders>
            <w:shd w:val="clear" w:color="auto" w:fill="auto"/>
            <w:hideMark/>
          </w:tcPr>
          <w:p w14:paraId="0E8B24A9" w14:textId="17358CBF" w:rsidR="00193F7F" w:rsidRPr="001650DF" w:rsidRDefault="00193F7F" w:rsidP="00193F7F">
            <w:pPr>
              <w:spacing w:line="240" w:lineRule="auto"/>
              <w:jc w:val="center"/>
              <w:rPr>
                <w:b/>
                <w:bCs/>
              </w:rPr>
            </w:pPr>
          </w:p>
        </w:tc>
        <w:tc>
          <w:tcPr>
            <w:tcW w:w="770" w:type="pct"/>
            <w:tcBorders>
              <w:top w:val="nil"/>
              <w:left w:val="single" w:sz="12" w:space="0" w:color="auto"/>
              <w:bottom w:val="nil"/>
              <w:right w:val="single" w:sz="12" w:space="0" w:color="auto"/>
            </w:tcBorders>
            <w:shd w:val="clear" w:color="auto" w:fill="auto"/>
            <w:hideMark/>
          </w:tcPr>
          <w:p w14:paraId="0B0A140E" w14:textId="7C6538AD" w:rsidR="00193F7F" w:rsidRPr="001650DF" w:rsidRDefault="00193F7F" w:rsidP="00193F7F">
            <w:pPr>
              <w:spacing w:line="240" w:lineRule="auto"/>
              <w:jc w:val="center"/>
              <w:rPr>
                <w:b/>
                <w:bCs/>
              </w:rPr>
            </w:pPr>
          </w:p>
        </w:tc>
        <w:tc>
          <w:tcPr>
            <w:tcW w:w="725" w:type="pct"/>
            <w:tcBorders>
              <w:top w:val="nil"/>
              <w:left w:val="single" w:sz="12" w:space="0" w:color="auto"/>
              <w:bottom w:val="nil"/>
              <w:right w:val="single" w:sz="12" w:space="0" w:color="auto"/>
            </w:tcBorders>
            <w:shd w:val="clear" w:color="auto" w:fill="auto"/>
            <w:hideMark/>
          </w:tcPr>
          <w:p w14:paraId="1CB01A74" w14:textId="523C3504" w:rsidR="00193F7F" w:rsidRPr="001650DF" w:rsidRDefault="00193F7F" w:rsidP="00193F7F">
            <w:pPr>
              <w:spacing w:line="240" w:lineRule="auto"/>
              <w:jc w:val="center"/>
              <w:rPr>
                <w:b/>
                <w:bCs/>
              </w:rPr>
            </w:pPr>
          </w:p>
        </w:tc>
        <w:tc>
          <w:tcPr>
            <w:tcW w:w="725" w:type="pct"/>
            <w:tcBorders>
              <w:top w:val="nil"/>
              <w:left w:val="single" w:sz="12" w:space="0" w:color="auto"/>
              <w:bottom w:val="nil"/>
              <w:right w:val="single" w:sz="12" w:space="0" w:color="auto"/>
            </w:tcBorders>
            <w:shd w:val="clear" w:color="auto" w:fill="auto"/>
            <w:hideMark/>
          </w:tcPr>
          <w:p w14:paraId="2AF3A4EA" w14:textId="6ACAB125" w:rsidR="00193F7F" w:rsidRPr="001650DF" w:rsidRDefault="00193F7F" w:rsidP="00193F7F">
            <w:pPr>
              <w:spacing w:line="240" w:lineRule="auto"/>
              <w:jc w:val="center"/>
              <w:rPr>
                <w:b/>
                <w:bCs/>
              </w:rPr>
            </w:pPr>
          </w:p>
        </w:tc>
        <w:tc>
          <w:tcPr>
            <w:tcW w:w="724" w:type="pct"/>
            <w:tcBorders>
              <w:top w:val="nil"/>
              <w:left w:val="single" w:sz="12" w:space="0" w:color="auto"/>
              <w:bottom w:val="nil"/>
              <w:right w:val="single" w:sz="12" w:space="0" w:color="auto"/>
            </w:tcBorders>
          </w:tcPr>
          <w:p w14:paraId="600A7781" w14:textId="77777777" w:rsidR="00193F7F" w:rsidRPr="001650DF" w:rsidRDefault="00193F7F" w:rsidP="00193F7F">
            <w:pPr>
              <w:spacing w:line="240" w:lineRule="auto"/>
              <w:jc w:val="center"/>
              <w:rPr>
                <w:b/>
                <w:bCs/>
              </w:rPr>
            </w:pPr>
          </w:p>
        </w:tc>
      </w:tr>
      <w:tr w:rsidR="00193F7F" w:rsidRPr="001650DF" w14:paraId="3C8CAAB6" w14:textId="77777777" w:rsidTr="00DE3177">
        <w:trPr>
          <w:trHeight w:val="288"/>
          <w:tblHeader/>
        </w:trPr>
        <w:tc>
          <w:tcPr>
            <w:tcW w:w="1336" w:type="pct"/>
            <w:vMerge/>
            <w:tcBorders>
              <w:top w:val="single" w:sz="8" w:space="0" w:color="auto"/>
              <w:left w:val="single" w:sz="12" w:space="0" w:color="auto"/>
              <w:bottom w:val="single" w:sz="8" w:space="0" w:color="000000"/>
              <w:right w:val="single" w:sz="12" w:space="0" w:color="auto"/>
            </w:tcBorders>
            <w:vAlign w:val="center"/>
            <w:hideMark/>
          </w:tcPr>
          <w:p w14:paraId="27AAD0F8" w14:textId="77777777" w:rsidR="00193F7F" w:rsidRPr="001650DF" w:rsidRDefault="00193F7F" w:rsidP="00193F7F">
            <w:pPr>
              <w:spacing w:line="240" w:lineRule="auto"/>
              <w:rPr>
                <w:b/>
                <w:bCs/>
              </w:rPr>
            </w:pPr>
          </w:p>
        </w:tc>
        <w:tc>
          <w:tcPr>
            <w:tcW w:w="720" w:type="pct"/>
            <w:tcBorders>
              <w:top w:val="nil"/>
              <w:left w:val="single" w:sz="12" w:space="0" w:color="auto"/>
              <w:bottom w:val="nil"/>
              <w:right w:val="single" w:sz="12" w:space="0" w:color="auto"/>
            </w:tcBorders>
            <w:shd w:val="clear" w:color="auto" w:fill="auto"/>
            <w:hideMark/>
          </w:tcPr>
          <w:p w14:paraId="5F1F89F7" w14:textId="3CB5022D" w:rsidR="00193F7F" w:rsidRPr="001650DF" w:rsidRDefault="00193F7F" w:rsidP="00193F7F">
            <w:pPr>
              <w:spacing w:line="240" w:lineRule="auto"/>
              <w:jc w:val="center"/>
              <w:rPr>
                <w:b/>
                <w:bCs/>
              </w:rPr>
            </w:pPr>
            <w:r w:rsidRPr="001650DF">
              <w:rPr>
                <w:b/>
                <w:bCs/>
              </w:rPr>
              <w:t>Large</w:t>
            </w:r>
          </w:p>
        </w:tc>
        <w:tc>
          <w:tcPr>
            <w:tcW w:w="770" w:type="pct"/>
            <w:tcBorders>
              <w:top w:val="nil"/>
              <w:left w:val="single" w:sz="12" w:space="0" w:color="auto"/>
              <w:bottom w:val="nil"/>
              <w:right w:val="single" w:sz="12" w:space="0" w:color="auto"/>
            </w:tcBorders>
            <w:shd w:val="clear" w:color="auto" w:fill="auto"/>
            <w:hideMark/>
          </w:tcPr>
          <w:p w14:paraId="57FCBAB2" w14:textId="25F2FABF" w:rsidR="00193F7F" w:rsidRPr="001650DF" w:rsidRDefault="00193F7F" w:rsidP="00193F7F">
            <w:pPr>
              <w:spacing w:line="240" w:lineRule="auto"/>
              <w:jc w:val="center"/>
              <w:rPr>
                <w:b/>
                <w:bCs/>
              </w:rPr>
            </w:pPr>
            <w:r w:rsidRPr="001650DF">
              <w:rPr>
                <w:b/>
                <w:bCs/>
              </w:rPr>
              <w:t>Large</w:t>
            </w:r>
          </w:p>
        </w:tc>
        <w:tc>
          <w:tcPr>
            <w:tcW w:w="725" w:type="pct"/>
            <w:tcBorders>
              <w:top w:val="nil"/>
              <w:left w:val="single" w:sz="12" w:space="0" w:color="auto"/>
              <w:bottom w:val="nil"/>
              <w:right w:val="single" w:sz="12" w:space="0" w:color="auto"/>
            </w:tcBorders>
            <w:shd w:val="clear" w:color="auto" w:fill="auto"/>
            <w:hideMark/>
          </w:tcPr>
          <w:p w14:paraId="15932312" w14:textId="53EDD354" w:rsidR="00193F7F" w:rsidRPr="001650DF" w:rsidRDefault="00193F7F" w:rsidP="00193F7F">
            <w:pPr>
              <w:spacing w:line="240" w:lineRule="auto"/>
              <w:jc w:val="center"/>
              <w:rPr>
                <w:b/>
                <w:bCs/>
              </w:rPr>
            </w:pPr>
            <w:r w:rsidRPr="001650DF">
              <w:rPr>
                <w:b/>
                <w:bCs/>
              </w:rPr>
              <w:t>Large</w:t>
            </w:r>
          </w:p>
        </w:tc>
        <w:tc>
          <w:tcPr>
            <w:tcW w:w="725" w:type="pct"/>
            <w:tcBorders>
              <w:top w:val="nil"/>
              <w:left w:val="single" w:sz="12" w:space="0" w:color="auto"/>
              <w:bottom w:val="nil"/>
              <w:right w:val="single" w:sz="12" w:space="0" w:color="auto"/>
            </w:tcBorders>
            <w:shd w:val="clear" w:color="auto" w:fill="auto"/>
            <w:hideMark/>
          </w:tcPr>
          <w:p w14:paraId="48B52C4D" w14:textId="24EF27E6" w:rsidR="00193F7F" w:rsidRPr="001650DF" w:rsidRDefault="00193F7F" w:rsidP="00193F7F">
            <w:pPr>
              <w:spacing w:line="240" w:lineRule="auto"/>
              <w:jc w:val="center"/>
              <w:rPr>
                <w:b/>
                <w:bCs/>
              </w:rPr>
            </w:pPr>
            <w:r w:rsidRPr="001650DF">
              <w:rPr>
                <w:b/>
                <w:bCs/>
              </w:rPr>
              <w:t>Large</w:t>
            </w:r>
          </w:p>
        </w:tc>
        <w:tc>
          <w:tcPr>
            <w:tcW w:w="724" w:type="pct"/>
            <w:tcBorders>
              <w:top w:val="nil"/>
              <w:left w:val="single" w:sz="12" w:space="0" w:color="auto"/>
              <w:bottom w:val="nil"/>
              <w:right w:val="single" w:sz="12" w:space="0" w:color="auto"/>
            </w:tcBorders>
          </w:tcPr>
          <w:p w14:paraId="697159BE" w14:textId="77777777" w:rsidR="00193F7F" w:rsidRPr="001650DF" w:rsidRDefault="00193F7F" w:rsidP="00193F7F">
            <w:pPr>
              <w:spacing w:line="240" w:lineRule="auto"/>
              <w:jc w:val="center"/>
              <w:rPr>
                <w:b/>
                <w:bCs/>
              </w:rPr>
            </w:pPr>
          </w:p>
        </w:tc>
      </w:tr>
      <w:tr w:rsidR="00193F7F" w:rsidRPr="001650DF" w14:paraId="37BBA7FC" w14:textId="77777777" w:rsidTr="00DE3177">
        <w:trPr>
          <w:trHeight w:val="288"/>
          <w:tblHeader/>
        </w:trPr>
        <w:tc>
          <w:tcPr>
            <w:tcW w:w="1336" w:type="pct"/>
            <w:vMerge/>
            <w:tcBorders>
              <w:top w:val="single" w:sz="8" w:space="0" w:color="auto"/>
              <w:left w:val="single" w:sz="12" w:space="0" w:color="auto"/>
              <w:bottom w:val="single" w:sz="8" w:space="0" w:color="000000"/>
              <w:right w:val="single" w:sz="12" w:space="0" w:color="auto"/>
            </w:tcBorders>
            <w:vAlign w:val="center"/>
            <w:hideMark/>
          </w:tcPr>
          <w:p w14:paraId="7B7DD60A" w14:textId="77777777" w:rsidR="00193F7F" w:rsidRPr="001650DF" w:rsidRDefault="00193F7F" w:rsidP="00193F7F">
            <w:pPr>
              <w:spacing w:line="240" w:lineRule="auto"/>
              <w:rPr>
                <w:b/>
                <w:bCs/>
              </w:rPr>
            </w:pPr>
          </w:p>
        </w:tc>
        <w:tc>
          <w:tcPr>
            <w:tcW w:w="720" w:type="pct"/>
            <w:tcBorders>
              <w:top w:val="nil"/>
              <w:left w:val="single" w:sz="12" w:space="0" w:color="auto"/>
              <w:bottom w:val="nil"/>
              <w:right w:val="single" w:sz="12" w:space="0" w:color="auto"/>
            </w:tcBorders>
            <w:shd w:val="clear" w:color="auto" w:fill="auto"/>
            <w:hideMark/>
          </w:tcPr>
          <w:p w14:paraId="25893A3E" w14:textId="295346D5" w:rsidR="00193F7F" w:rsidRPr="001650DF" w:rsidRDefault="00193F7F" w:rsidP="00193F7F">
            <w:pPr>
              <w:spacing w:line="240" w:lineRule="auto"/>
              <w:jc w:val="center"/>
              <w:rPr>
                <w:b/>
                <w:bCs/>
              </w:rPr>
            </w:pPr>
            <w:r w:rsidRPr="001650DF">
              <w:rPr>
                <w:b/>
                <w:bCs/>
              </w:rPr>
              <w:t>(Small)</w:t>
            </w:r>
          </w:p>
        </w:tc>
        <w:tc>
          <w:tcPr>
            <w:tcW w:w="770" w:type="pct"/>
            <w:tcBorders>
              <w:top w:val="nil"/>
              <w:left w:val="single" w:sz="12" w:space="0" w:color="auto"/>
              <w:bottom w:val="nil"/>
              <w:right w:val="single" w:sz="12" w:space="0" w:color="auto"/>
            </w:tcBorders>
            <w:shd w:val="clear" w:color="auto" w:fill="auto"/>
            <w:hideMark/>
          </w:tcPr>
          <w:p w14:paraId="1C8C12B3" w14:textId="42F7E76F" w:rsidR="00193F7F" w:rsidRPr="001650DF" w:rsidRDefault="00193F7F" w:rsidP="00193F7F">
            <w:pPr>
              <w:spacing w:line="240" w:lineRule="auto"/>
              <w:jc w:val="center"/>
              <w:rPr>
                <w:b/>
                <w:bCs/>
              </w:rPr>
            </w:pPr>
            <w:r w:rsidRPr="001650DF">
              <w:rPr>
                <w:b/>
                <w:bCs/>
              </w:rPr>
              <w:t>(Small)</w:t>
            </w:r>
          </w:p>
        </w:tc>
        <w:tc>
          <w:tcPr>
            <w:tcW w:w="725" w:type="pct"/>
            <w:tcBorders>
              <w:top w:val="nil"/>
              <w:left w:val="single" w:sz="12" w:space="0" w:color="auto"/>
              <w:bottom w:val="nil"/>
              <w:right w:val="single" w:sz="12" w:space="0" w:color="auto"/>
            </w:tcBorders>
            <w:shd w:val="clear" w:color="auto" w:fill="auto"/>
            <w:hideMark/>
          </w:tcPr>
          <w:p w14:paraId="44B61D04" w14:textId="49ADF8ED" w:rsidR="00193F7F" w:rsidRPr="001650DF" w:rsidRDefault="00193F7F" w:rsidP="00193F7F">
            <w:pPr>
              <w:spacing w:line="240" w:lineRule="auto"/>
              <w:jc w:val="center"/>
              <w:rPr>
                <w:b/>
                <w:bCs/>
              </w:rPr>
            </w:pPr>
            <w:r w:rsidRPr="001650DF">
              <w:rPr>
                <w:b/>
                <w:bCs/>
              </w:rPr>
              <w:t>(Small)</w:t>
            </w:r>
          </w:p>
        </w:tc>
        <w:tc>
          <w:tcPr>
            <w:tcW w:w="725" w:type="pct"/>
            <w:tcBorders>
              <w:top w:val="nil"/>
              <w:left w:val="single" w:sz="12" w:space="0" w:color="auto"/>
              <w:bottom w:val="nil"/>
              <w:right w:val="single" w:sz="12" w:space="0" w:color="auto"/>
            </w:tcBorders>
            <w:shd w:val="clear" w:color="auto" w:fill="auto"/>
            <w:hideMark/>
          </w:tcPr>
          <w:p w14:paraId="198400F1" w14:textId="7E4866F0" w:rsidR="00193F7F" w:rsidRPr="001650DF" w:rsidRDefault="00193F7F" w:rsidP="00193F7F">
            <w:pPr>
              <w:spacing w:line="240" w:lineRule="auto"/>
              <w:jc w:val="center"/>
              <w:rPr>
                <w:b/>
                <w:bCs/>
              </w:rPr>
            </w:pPr>
            <w:r w:rsidRPr="001650DF">
              <w:rPr>
                <w:b/>
                <w:bCs/>
              </w:rPr>
              <w:t>(Small)</w:t>
            </w:r>
          </w:p>
        </w:tc>
        <w:tc>
          <w:tcPr>
            <w:tcW w:w="724" w:type="pct"/>
            <w:tcBorders>
              <w:top w:val="nil"/>
              <w:left w:val="single" w:sz="12" w:space="0" w:color="auto"/>
              <w:bottom w:val="nil"/>
              <w:right w:val="single" w:sz="12" w:space="0" w:color="auto"/>
            </w:tcBorders>
          </w:tcPr>
          <w:p w14:paraId="7824D2E6" w14:textId="77777777" w:rsidR="00193F7F" w:rsidRPr="001650DF" w:rsidRDefault="00193F7F" w:rsidP="00193F7F">
            <w:pPr>
              <w:spacing w:line="240" w:lineRule="auto"/>
              <w:jc w:val="center"/>
              <w:rPr>
                <w:b/>
                <w:bCs/>
              </w:rPr>
            </w:pPr>
          </w:p>
        </w:tc>
      </w:tr>
      <w:tr w:rsidR="00193F7F" w:rsidRPr="001650DF" w14:paraId="6E2652ED" w14:textId="77777777" w:rsidTr="00DE3177">
        <w:trPr>
          <w:trHeight w:val="457"/>
          <w:tblHeader/>
        </w:trPr>
        <w:tc>
          <w:tcPr>
            <w:tcW w:w="1336" w:type="pct"/>
            <w:vMerge/>
            <w:tcBorders>
              <w:top w:val="single" w:sz="8" w:space="0" w:color="auto"/>
              <w:left w:val="single" w:sz="12" w:space="0" w:color="auto"/>
              <w:bottom w:val="single" w:sz="12" w:space="0" w:color="auto"/>
              <w:right w:val="single" w:sz="12" w:space="0" w:color="auto"/>
            </w:tcBorders>
            <w:vAlign w:val="center"/>
            <w:hideMark/>
          </w:tcPr>
          <w:p w14:paraId="35282DB6" w14:textId="77777777" w:rsidR="00193F7F" w:rsidRPr="001650DF" w:rsidRDefault="00193F7F" w:rsidP="00193F7F">
            <w:pPr>
              <w:spacing w:line="240" w:lineRule="auto"/>
              <w:rPr>
                <w:b/>
                <w:bCs/>
              </w:rPr>
            </w:pPr>
          </w:p>
        </w:tc>
        <w:tc>
          <w:tcPr>
            <w:tcW w:w="720" w:type="pct"/>
            <w:tcBorders>
              <w:top w:val="nil"/>
              <w:left w:val="single" w:sz="12" w:space="0" w:color="auto"/>
              <w:bottom w:val="single" w:sz="12" w:space="0" w:color="auto"/>
              <w:right w:val="single" w:sz="12" w:space="0" w:color="auto"/>
            </w:tcBorders>
            <w:shd w:val="clear" w:color="auto" w:fill="auto"/>
            <w:hideMark/>
          </w:tcPr>
          <w:p w14:paraId="616E7DAD" w14:textId="749EA01B" w:rsidR="00193F7F" w:rsidRPr="001650DF" w:rsidRDefault="00193F7F" w:rsidP="00193F7F">
            <w:pPr>
              <w:spacing w:line="240" w:lineRule="auto"/>
              <w:jc w:val="center"/>
              <w:rPr>
                <w:b/>
                <w:bCs/>
              </w:rPr>
            </w:pPr>
            <w:r w:rsidRPr="001650DF">
              <w:rPr>
                <w:b/>
                <w:bCs/>
              </w:rPr>
              <w:t>[Micro] Entity</w:t>
            </w:r>
          </w:p>
        </w:tc>
        <w:tc>
          <w:tcPr>
            <w:tcW w:w="770" w:type="pct"/>
            <w:tcBorders>
              <w:top w:val="nil"/>
              <w:left w:val="single" w:sz="12" w:space="0" w:color="auto"/>
              <w:bottom w:val="single" w:sz="12" w:space="0" w:color="auto"/>
              <w:right w:val="single" w:sz="12" w:space="0" w:color="auto"/>
            </w:tcBorders>
            <w:shd w:val="clear" w:color="auto" w:fill="auto"/>
            <w:hideMark/>
          </w:tcPr>
          <w:p w14:paraId="66D83887" w14:textId="04DD5EFA" w:rsidR="00193F7F" w:rsidRPr="001650DF" w:rsidRDefault="00193F7F" w:rsidP="00193F7F">
            <w:pPr>
              <w:spacing w:line="240" w:lineRule="auto"/>
              <w:jc w:val="center"/>
              <w:rPr>
                <w:b/>
                <w:bCs/>
              </w:rPr>
            </w:pPr>
            <w:r w:rsidRPr="001650DF">
              <w:rPr>
                <w:b/>
                <w:bCs/>
              </w:rPr>
              <w:t>[Micro] Entity</w:t>
            </w:r>
          </w:p>
        </w:tc>
        <w:tc>
          <w:tcPr>
            <w:tcW w:w="725" w:type="pct"/>
            <w:tcBorders>
              <w:top w:val="nil"/>
              <w:left w:val="single" w:sz="12" w:space="0" w:color="auto"/>
              <w:bottom w:val="single" w:sz="12" w:space="0" w:color="auto"/>
              <w:right w:val="single" w:sz="12" w:space="0" w:color="auto"/>
            </w:tcBorders>
            <w:shd w:val="clear" w:color="auto" w:fill="auto"/>
            <w:hideMark/>
          </w:tcPr>
          <w:p w14:paraId="0FFD755A" w14:textId="4F43F67B" w:rsidR="00193F7F" w:rsidRPr="001650DF" w:rsidRDefault="00193F7F" w:rsidP="00193F7F">
            <w:pPr>
              <w:spacing w:line="240" w:lineRule="auto"/>
              <w:jc w:val="center"/>
              <w:rPr>
                <w:b/>
                <w:bCs/>
              </w:rPr>
            </w:pPr>
            <w:r w:rsidRPr="001650DF">
              <w:rPr>
                <w:b/>
                <w:bCs/>
              </w:rPr>
              <w:t>[Micro] Entity</w:t>
            </w:r>
          </w:p>
        </w:tc>
        <w:tc>
          <w:tcPr>
            <w:tcW w:w="725" w:type="pct"/>
            <w:tcBorders>
              <w:top w:val="nil"/>
              <w:left w:val="single" w:sz="12" w:space="0" w:color="auto"/>
              <w:bottom w:val="single" w:sz="12" w:space="0" w:color="auto"/>
              <w:right w:val="single" w:sz="12" w:space="0" w:color="auto"/>
            </w:tcBorders>
            <w:shd w:val="clear" w:color="auto" w:fill="auto"/>
            <w:hideMark/>
          </w:tcPr>
          <w:p w14:paraId="098BBD2A" w14:textId="0EBD821F" w:rsidR="00193F7F" w:rsidRPr="001650DF" w:rsidRDefault="00193F7F" w:rsidP="00193F7F">
            <w:pPr>
              <w:spacing w:line="240" w:lineRule="auto"/>
              <w:jc w:val="center"/>
              <w:rPr>
                <w:b/>
                <w:bCs/>
              </w:rPr>
            </w:pPr>
            <w:r w:rsidRPr="001650DF">
              <w:rPr>
                <w:b/>
                <w:bCs/>
              </w:rPr>
              <w:t>[Micro] Entity</w:t>
            </w:r>
          </w:p>
        </w:tc>
        <w:tc>
          <w:tcPr>
            <w:tcW w:w="724" w:type="pct"/>
            <w:tcBorders>
              <w:top w:val="nil"/>
              <w:left w:val="single" w:sz="12" w:space="0" w:color="auto"/>
              <w:bottom w:val="single" w:sz="12" w:space="0" w:color="auto"/>
              <w:right w:val="single" w:sz="12" w:space="0" w:color="auto"/>
            </w:tcBorders>
          </w:tcPr>
          <w:p w14:paraId="50E4A1F7" w14:textId="77777777" w:rsidR="00193F7F" w:rsidRPr="001650DF" w:rsidRDefault="00193F7F" w:rsidP="00193F7F">
            <w:pPr>
              <w:spacing w:line="240" w:lineRule="auto"/>
              <w:jc w:val="center"/>
              <w:rPr>
                <w:b/>
                <w:bCs/>
              </w:rPr>
            </w:pPr>
          </w:p>
        </w:tc>
      </w:tr>
      <w:tr w:rsidR="00A13E79" w:rsidRPr="001650DF" w14:paraId="7BC9C339" w14:textId="77777777" w:rsidTr="00DE3177">
        <w:trPr>
          <w:cantSplit/>
          <w:trHeight w:val="288"/>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4F4831E7" w14:textId="77777777" w:rsidR="00A13E79" w:rsidRPr="001650DF" w:rsidRDefault="00A13E79" w:rsidP="001B2C22">
            <w:pPr>
              <w:spacing w:line="240" w:lineRule="auto"/>
            </w:pPr>
            <w:r w:rsidRPr="001650DF">
              <w:t>Copy of Patent-Related File Wrapper and Contents of 400 or Fewer Pages, if Provided on Paper</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FAF42A9" w14:textId="77777777" w:rsidR="00A13E79" w:rsidRPr="001650DF" w:rsidRDefault="00A13E79" w:rsidP="00193F7F">
            <w:pPr>
              <w:spacing w:line="240" w:lineRule="auto"/>
              <w:jc w:val="center"/>
            </w:pPr>
            <w:r w:rsidRPr="001650DF">
              <w:t>$200</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219D1BC6" w14:textId="77777777" w:rsidR="00A13E79" w:rsidRPr="001650DF" w:rsidRDefault="00A13E79" w:rsidP="00193F7F">
            <w:pPr>
              <w:spacing w:line="240" w:lineRule="auto"/>
              <w:jc w:val="center"/>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233F2E42" w14:textId="77777777" w:rsidR="00A13E79" w:rsidRPr="001650DF" w:rsidRDefault="00A13E79" w:rsidP="00193F7F">
            <w:pPr>
              <w:spacing w:line="240" w:lineRule="auto"/>
              <w:jc w:val="center"/>
            </w:pPr>
            <w:r w:rsidRPr="001650DF">
              <w:t>-$200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9DE5DB6"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72BDF0BF" w14:textId="77777777" w:rsidR="00A13E79" w:rsidRPr="001650DF" w:rsidRDefault="00A13E79" w:rsidP="00193F7F">
            <w:pPr>
              <w:spacing w:line="240" w:lineRule="auto"/>
              <w:jc w:val="center"/>
            </w:pPr>
            <w:r w:rsidRPr="001650DF">
              <w:t>n/a</w:t>
            </w:r>
          </w:p>
        </w:tc>
      </w:tr>
      <w:tr w:rsidR="00A13E79" w:rsidRPr="001650DF" w14:paraId="37FA92E4" w14:textId="77777777" w:rsidTr="00DE3177">
        <w:trPr>
          <w:cantSplit/>
          <w:trHeight w:val="564"/>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085A4900" w14:textId="77777777" w:rsidR="00A13E79" w:rsidRPr="001650DF" w:rsidRDefault="00A13E79" w:rsidP="001B2C22">
            <w:pPr>
              <w:spacing w:line="240" w:lineRule="auto"/>
            </w:pPr>
            <w:r w:rsidRPr="001650DF">
              <w:t>Additional Fee for Each Additional 100 Pages of Patent-Related File Wrapper and (Paper) Contents, or Portion Thereof</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AAF496A" w14:textId="77777777" w:rsidR="00A13E79" w:rsidRPr="001650DF" w:rsidRDefault="00A13E79" w:rsidP="00193F7F">
            <w:pPr>
              <w:spacing w:line="240" w:lineRule="auto"/>
              <w:jc w:val="center"/>
            </w:pPr>
            <w:r w:rsidRPr="001650DF">
              <w:t>$40</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1A014C5" w14:textId="77777777" w:rsidR="00A13E79" w:rsidRPr="001650DF" w:rsidRDefault="00A13E79" w:rsidP="00193F7F">
            <w:pPr>
              <w:spacing w:line="240" w:lineRule="auto"/>
              <w:jc w:val="center"/>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54971F3" w14:textId="77777777" w:rsidR="00A13E79" w:rsidRPr="001650DF" w:rsidRDefault="00A13E79" w:rsidP="00193F7F">
            <w:pPr>
              <w:spacing w:line="240" w:lineRule="auto"/>
              <w:jc w:val="center"/>
            </w:pPr>
            <w:r w:rsidRPr="001650DF">
              <w:t>-$40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DA573D0"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6F58AD3B" w14:textId="77777777" w:rsidR="00A13E79" w:rsidRPr="001650DF" w:rsidRDefault="00A13E79" w:rsidP="00193F7F">
            <w:pPr>
              <w:spacing w:line="240" w:lineRule="auto"/>
              <w:jc w:val="center"/>
            </w:pPr>
            <w:r w:rsidRPr="001650DF">
              <w:t>n/a</w:t>
            </w:r>
          </w:p>
        </w:tc>
      </w:tr>
      <w:tr w:rsidR="00A13E79" w:rsidRPr="001650DF" w14:paraId="79E18528" w14:textId="77777777" w:rsidTr="00DE3177">
        <w:trPr>
          <w:cantSplit/>
          <w:trHeight w:val="1149"/>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7E82679B" w14:textId="77777777" w:rsidR="00A13E79" w:rsidRPr="001650DF" w:rsidRDefault="00A13E79" w:rsidP="001B2C22">
            <w:pPr>
              <w:spacing w:line="240" w:lineRule="auto"/>
            </w:pPr>
            <w:r w:rsidRPr="001650DF">
              <w:t>Copy Patent File Wrapper, Paper Medium, Any Number of Sheets</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BCDA210"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ACF2A49" w14:textId="77777777" w:rsidR="00A13E79" w:rsidRPr="001650DF" w:rsidRDefault="00A13E79" w:rsidP="00193F7F">
            <w:pPr>
              <w:spacing w:line="240" w:lineRule="auto"/>
              <w:jc w:val="center"/>
            </w:pPr>
            <w:r w:rsidRPr="001650DF">
              <w:t>$280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89610B5" w14:textId="77777777" w:rsidR="00A13E79" w:rsidRPr="001650DF" w:rsidRDefault="00A13E79" w:rsidP="00193F7F">
            <w:pPr>
              <w:spacing w:line="240" w:lineRule="auto"/>
              <w:jc w:val="center"/>
            </w:pPr>
            <w:r w:rsidRPr="001650DF">
              <w:t>+$280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00BAF99"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5B5C2AC4" w14:textId="77777777" w:rsidR="00A13E79" w:rsidRPr="001650DF" w:rsidRDefault="00A13E79" w:rsidP="00193F7F">
            <w:pPr>
              <w:spacing w:line="240" w:lineRule="auto"/>
              <w:jc w:val="center"/>
            </w:pPr>
            <w:r w:rsidRPr="001650DF">
              <w:t>n/a</w:t>
            </w:r>
          </w:p>
        </w:tc>
      </w:tr>
      <w:tr w:rsidR="00A0582F" w:rsidRPr="001650DF" w14:paraId="3ACF7FC9" w14:textId="77777777" w:rsidTr="0046351E">
        <w:trPr>
          <w:cantSplit/>
          <w:trHeight w:val="660"/>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010DE54A" w14:textId="45660AC6" w:rsidR="00A0582F" w:rsidRPr="001650DF" w:rsidRDefault="00A0582F" w:rsidP="001B2C22">
            <w:pPr>
              <w:spacing w:line="240" w:lineRule="auto"/>
            </w:pPr>
            <w:r w:rsidRPr="001650DF">
              <w:t>Copy of Patent-Related File Wrapper and Contents if Provided on a Physical Electronic Medium as Specified in 1.19(b)(1)(ii)</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D21F152" w14:textId="77777777" w:rsidR="00A0582F" w:rsidRPr="001650DF" w:rsidRDefault="00A0582F" w:rsidP="00193F7F">
            <w:pPr>
              <w:spacing w:line="240" w:lineRule="auto"/>
              <w:jc w:val="center"/>
            </w:pPr>
            <w:r w:rsidRPr="001650DF">
              <w:t>$55</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A339B6C" w14:textId="77777777" w:rsidR="00A0582F" w:rsidRPr="001650DF" w:rsidRDefault="00A0582F" w:rsidP="00193F7F">
            <w:pPr>
              <w:spacing w:line="240" w:lineRule="auto"/>
              <w:jc w:val="center"/>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8DE7242" w14:textId="77777777" w:rsidR="00A0582F" w:rsidRPr="001650DF" w:rsidRDefault="00A0582F" w:rsidP="00193F7F">
            <w:pPr>
              <w:spacing w:line="240" w:lineRule="auto"/>
              <w:jc w:val="center"/>
            </w:pPr>
            <w:r w:rsidRPr="001650DF">
              <w:t>-$55</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8D24569" w14:textId="77777777" w:rsidR="00A0582F" w:rsidRPr="001650DF" w:rsidRDefault="00A0582F"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65BDBB83" w14:textId="77777777" w:rsidR="00A0582F" w:rsidRPr="001650DF" w:rsidRDefault="00A0582F" w:rsidP="00193F7F">
            <w:pPr>
              <w:spacing w:line="240" w:lineRule="auto"/>
              <w:jc w:val="center"/>
            </w:pPr>
            <w:r w:rsidRPr="001650DF">
              <w:t>n/a</w:t>
            </w:r>
          </w:p>
        </w:tc>
      </w:tr>
      <w:tr w:rsidR="00A0582F" w:rsidRPr="001650DF" w14:paraId="200961A1" w14:textId="77777777" w:rsidTr="0046351E">
        <w:trPr>
          <w:cantSplit/>
          <w:trHeight w:val="660"/>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2DCB0CAB" w14:textId="76B83614" w:rsidR="00A0582F" w:rsidRPr="001650DF" w:rsidRDefault="00A0582F" w:rsidP="001B2C22">
            <w:pPr>
              <w:spacing w:line="240" w:lineRule="auto"/>
            </w:pPr>
            <w:r w:rsidRPr="001650DF">
              <w:t xml:space="preserve">Copy of Patent-Related File Wrapper and Contents if Provided Electronically </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1B1D12A" w14:textId="77777777" w:rsidR="00A0582F" w:rsidRPr="001650DF" w:rsidRDefault="00A0582F" w:rsidP="00193F7F">
            <w:pPr>
              <w:spacing w:line="240" w:lineRule="auto"/>
              <w:jc w:val="center"/>
            </w:pPr>
            <w:r w:rsidRPr="001650DF">
              <w:t>$55</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DB21850" w14:textId="77777777" w:rsidR="00A0582F" w:rsidRPr="001650DF" w:rsidRDefault="00A0582F" w:rsidP="00193F7F">
            <w:pPr>
              <w:spacing w:line="240" w:lineRule="auto"/>
              <w:jc w:val="center"/>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345BB005" w14:textId="77777777" w:rsidR="00A0582F" w:rsidRPr="001650DF" w:rsidRDefault="00A0582F" w:rsidP="00193F7F">
            <w:pPr>
              <w:spacing w:line="240" w:lineRule="auto"/>
              <w:jc w:val="center"/>
            </w:pPr>
            <w:r w:rsidRPr="001650DF">
              <w:t>-$55</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3C7C8C81" w14:textId="77777777" w:rsidR="00A0582F" w:rsidRPr="001650DF" w:rsidRDefault="00A0582F"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1126FECB" w14:textId="77777777" w:rsidR="00A0582F" w:rsidRPr="001650DF" w:rsidRDefault="00A0582F" w:rsidP="00193F7F">
            <w:pPr>
              <w:spacing w:line="240" w:lineRule="auto"/>
              <w:jc w:val="center"/>
            </w:pPr>
            <w:r w:rsidRPr="001650DF">
              <w:t>n/a</w:t>
            </w:r>
          </w:p>
        </w:tc>
      </w:tr>
      <w:tr w:rsidR="00A13E79" w:rsidRPr="001650DF" w14:paraId="4D87506F" w14:textId="77777777" w:rsidTr="0046351E">
        <w:trPr>
          <w:cantSplit/>
          <w:trHeight w:val="288"/>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3447ED17" w14:textId="77777777" w:rsidR="00A13E79" w:rsidRPr="001650DF" w:rsidRDefault="00A13E79" w:rsidP="001B2C22">
            <w:pPr>
              <w:spacing w:line="240" w:lineRule="auto"/>
            </w:pPr>
            <w:r w:rsidRPr="001650DF">
              <w:t>Additional Fee for Each Continuing Physical Electronic Medium in Single Order of 1.19(b)(1)(ii)(B)</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65F6B7D" w14:textId="77777777" w:rsidR="00A13E79" w:rsidRPr="001650DF" w:rsidRDefault="00A13E79" w:rsidP="00193F7F">
            <w:pPr>
              <w:spacing w:line="240" w:lineRule="auto"/>
              <w:jc w:val="center"/>
            </w:pPr>
            <w:r w:rsidRPr="001650DF">
              <w:t>$15</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5AB75F9" w14:textId="77777777" w:rsidR="00A13E79" w:rsidRPr="001650DF" w:rsidRDefault="00A13E79" w:rsidP="00193F7F">
            <w:pPr>
              <w:spacing w:line="240" w:lineRule="auto"/>
              <w:jc w:val="center"/>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2DD9A9F3" w14:textId="77777777" w:rsidR="00A13E79" w:rsidRPr="001650DF" w:rsidRDefault="00A13E79" w:rsidP="00193F7F">
            <w:pPr>
              <w:spacing w:line="240" w:lineRule="auto"/>
              <w:jc w:val="center"/>
            </w:pPr>
            <w:r w:rsidRPr="001650DF">
              <w:t>-$15</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259969D"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11F3B584" w14:textId="77777777" w:rsidR="00A13E79" w:rsidRPr="001650DF" w:rsidRDefault="00A13E79" w:rsidP="00193F7F">
            <w:pPr>
              <w:spacing w:line="240" w:lineRule="auto"/>
              <w:jc w:val="center"/>
            </w:pPr>
            <w:r w:rsidRPr="001650DF">
              <w:t>n/a</w:t>
            </w:r>
          </w:p>
        </w:tc>
      </w:tr>
      <w:tr w:rsidR="00A13E79" w:rsidRPr="001650DF" w14:paraId="6DEF6716" w14:textId="77777777" w:rsidTr="0046351E">
        <w:trPr>
          <w:cantSplit/>
          <w:trHeight w:val="552"/>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03C7EAB6" w14:textId="763FA8BC" w:rsidR="00A13E79" w:rsidRPr="001650DF" w:rsidRDefault="00FE5C91" w:rsidP="001B2C22">
            <w:pPr>
              <w:spacing w:line="240" w:lineRule="auto"/>
            </w:pPr>
            <w:r w:rsidRPr="001650DF">
              <w:t xml:space="preserve">Copy Patent File Wrapper, Electronic Medium, Any Size or Provided Electronically </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2783EC16"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B04C2AA" w14:textId="77777777" w:rsidR="00A13E79" w:rsidRPr="001650DF" w:rsidRDefault="00A13E79" w:rsidP="00193F7F">
            <w:pPr>
              <w:spacing w:line="240" w:lineRule="auto"/>
              <w:jc w:val="center"/>
            </w:pPr>
            <w:r w:rsidRPr="001650DF">
              <w:t>$55</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0ACAFDA" w14:textId="77777777" w:rsidR="00A13E79" w:rsidRPr="001650DF" w:rsidRDefault="00A13E79" w:rsidP="00193F7F">
            <w:pPr>
              <w:spacing w:line="240" w:lineRule="auto"/>
              <w:jc w:val="center"/>
            </w:pPr>
            <w:r w:rsidRPr="001650DF">
              <w:t>+$55</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BE30B9A"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2040B869" w14:textId="77777777" w:rsidR="00A13E79" w:rsidRPr="001650DF" w:rsidRDefault="00A13E79" w:rsidP="00193F7F">
            <w:pPr>
              <w:spacing w:line="240" w:lineRule="auto"/>
              <w:jc w:val="center"/>
            </w:pPr>
            <w:r w:rsidRPr="001650DF">
              <w:t>n/a</w:t>
            </w:r>
          </w:p>
        </w:tc>
      </w:tr>
      <w:tr w:rsidR="00DC4115" w:rsidRPr="001650DF" w14:paraId="346EE464" w14:textId="77777777" w:rsidTr="0009053B">
        <w:trPr>
          <w:cantSplit/>
          <w:trHeight w:val="404"/>
        </w:trPr>
        <w:tc>
          <w:tcPr>
            <w:tcW w:w="1336"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E31CCF7" w14:textId="77777777" w:rsidR="00A13E79" w:rsidRPr="001650DF" w:rsidRDefault="00A13E79" w:rsidP="0009053B">
            <w:pPr>
              <w:spacing w:line="240" w:lineRule="auto"/>
            </w:pPr>
            <w:r w:rsidRPr="001650DF">
              <w:t>Computer Records</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7910676" w14:textId="77777777" w:rsidR="00A13E79" w:rsidRPr="001650DF" w:rsidRDefault="00A13E79" w:rsidP="0009053B">
            <w:pPr>
              <w:spacing w:line="240" w:lineRule="auto"/>
            </w:pPr>
            <w:r w:rsidRPr="001650DF">
              <w:t>at cost</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1B1918A" w14:textId="77777777" w:rsidR="00A13E79" w:rsidRPr="001650DF" w:rsidRDefault="00A13E79" w:rsidP="0009053B">
            <w:pPr>
              <w:spacing w:line="240" w:lineRule="auto"/>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4294F92" w14:textId="77777777" w:rsidR="00A13E79" w:rsidRPr="001650DF" w:rsidRDefault="00A13E79" w:rsidP="0009053B">
            <w:pPr>
              <w:spacing w:line="240" w:lineRule="auto"/>
            </w:pPr>
            <w:r w:rsidRPr="001650DF">
              <w:t>at cost</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FDE7837" w14:textId="77777777" w:rsidR="00A13E79" w:rsidRPr="001650DF" w:rsidRDefault="00A13E79" w:rsidP="0009053B">
            <w:pPr>
              <w:spacing w:line="240" w:lineRule="auto"/>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44B6D0A3" w14:textId="77777777" w:rsidR="00A13E79" w:rsidRPr="001650DF" w:rsidRDefault="00A13E79" w:rsidP="0009053B">
            <w:pPr>
              <w:spacing w:line="240" w:lineRule="auto"/>
            </w:pPr>
            <w:r w:rsidRPr="001650DF">
              <w:t>n/a</w:t>
            </w:r>
          </w:p>
        </w:tc>
      </w:tr>
      <w:tr w:rsidR="00A13E79" w:rsidRPr="001650DF" w14:paraId="04DDD2A5" w14:textId="77777777" w:rsidTr="0046351E">
        <w:trPr>
          <w:cantSplit/>
          <w:trHeight w:val="288"/>
        </w:trPr>
        <w:tc>
          <w:tcPr>
            <w:tcW w:w="1336" w:type="pct"/>
            <w:tcBorders>
              <w:top w:val="single" w:sz="12" w:space="0" w:color="auto"/>
              <w:left w:val="single" w:sz="12" w:space="0" w:color="auto"/>
              <w:bottom w:val="single" w:sz="4" w:space="0" w:color="auto"/>
              <w:right w:val="single" w:sz="12" w:space="0" w:color="auto"/>
            </w:tcBorders>
            <w:shd w:val="clear" w:color="auto" w:fill="auto"/>
            <w:hideMark/>
          </w:tcPr>
          <w:p w14:paraId="53A99C3E" w14:textId="1BA51C33" w:rsidR="00A13E79" w:rsidRPr="001650DF" w:rsidRDefault="00A13E79" w:rsidP="001B2C22">
            <w:pPr>
              <w:spacing w:line="240" w:lineRule="auto"/>
            </w:pPr>
            <w:r w:rsidRPr="001650DF">
              <w:t>Copy of Patent Grant Single-Page TIFF Images</w:t>
            </w:r>
            <w:r w:rsidR="006049C2" w:rsidRPr="001650DF">
              <w:t xml:space="preserve"> (52 week subscription)</w:t>
            </w:r>
          </w:p>
        </w:tc>
        <w:tc>
          <w:tcPr>
            <w:tcW w:w="720" w:type="pct"/>
            <w:tcBorders>
              <w:top w:val="single" w:sz="12" w:space="0" w:color="auto"/>
              <w:left w:val="single" w:sz="12" w:space="0" w:color="auto"/>
              <w:bottom w:val="single" w:sz="4" w:space="0" w:color="auto"/>
              <w:right w:val="single" w:sz="12" w:space="0" w:color="auto"/>
            </w:tcBorders>
            <w:shd w:val="clear" w:color="auto" w:fill="auto"/>
            <w:vAlign w:val="center"/>
            <w:hideMark/>
          </w:tcPr>
          <w:p w14:paraId="2CDBD323"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4" w:space="0" w:color="auto"/>
              <w:right w:val="single" w:sz="12" w:space="0" w:color="auto"/>
            </w:tcBorders>
            <w:shd w:val="clear" w:color="auto" w:fill="auto"/>
            <w:vAlign w:val="center"/>
            <w:hideMark/>
          </w:tcPr>
          <w:p w14:paraId="083FACAD" w14:textId="77777777" w:rsidR="00A13E79" w:rsidRPr="001650DF" w:rsidRDefault="00A13E79" w:rsidP="00193F7F">
            <w:pPr>
              <w:spacing w:line="240" w:lineRule="auto"/>
              <w:jc w:val="center"/>
            </w:pPr>
            <w:r w:rsidRPr="001650DF">
              <w:t>$10,400</w:t>
            </w:r>
          </w:p>
        </w:tc>
        <w:tc>
          <w:tcPr>
            <w:tcW w:w="725" w:type="pct"/>
            <w:tcBorders>
              <w:top w:val="single" w:sz="12" w:space="0" w:color="auto"/>
              <w:left w:val="single" w:sz="12" w:space="0" w:color="auto"/>
              <w:bottom w:val="single" w:sz="4" w:space="0" w:color="auto"/>
              <w:right w:val="single" w:sz="12" w:space="0" w:color="auto"/>
            </w:tcBorders>
            <w:shd w:val="clear" w:color="auto" w:fill="auto"/>
            <w:vAlign w:val="center"/>
            <w:hideMark/>
          </w:tcPr>
          <w:p w14:paraId="0DD01CDA" w14:textId="77777777" w:rsidR="00A13E79" w:rsidRPr="001650DF" w:rsidRDefault="00A13E79" w:rsidP="00193F7F">
            <w:pPr>
              <w:spacing w:line="240" w:lineRule="auto"/>
              <w:jc w:val="center"/>
            </w:pPr>
            <w:r w:rsidRPr="001650DF">
              <w:t>+$10,400</w:t>
            </w:r>
          </w:p>
        </w:tc>
        <w:tc>
          <w:tcPr>
            <w:tcW w:w="725" w:type="pct"/>
            <w:tcBorders>
              <w:top w:val="single" w:sz="12" w:space="0" w:color="auto"/>
              <w:left w:val="single" w:sz="12" w:space="0" w:color="auto"/>
              <w:bottom w:val="single" w:sz="4" w:space="0" w:color="auto"/>
              <w:right w:val="single" w:sz="12" w:space="0" w:color="auto"/>
            </w:tcBorders>
            <w:shd w:val="clear" w:color="auto" w:fill="auto"/>
            <w:vAlign w:val="center"/>
            <w:hideMark/>
          </w:tcPr>
          <w:p w14:paraId="03EF8CEC"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4" w:space="0" w:color="auto"/>
              <w:right w:val="single" w:sz="12" w:space="0" w:color="auto"/>
            </w:tcBorders>
            <w:vAlign w:val="center"/>
          </w:tcPr>
          <w:p w14:paraId="17FDF647" w14:textId="77777777" w:rsidR="00A13E79" w:rsidRPr="001650DF" w:rsidRDefault="00A13E79" w:rsidP="00193F7F">
            <w:pPr>
              <w:spacing w:line="240" w:lineRule="auto"/>
              <w:jc w:val="center"/>
            </w:pPr>
            <w:r w:rsidRPr="001650DF">
              <w:t>n/a</w:t>
            </w:r>
          </w:p>
        </w:tc>
      </w:tr>
      <w:tr w:rsidR="00A13E79" w:rsidRPr="001650DF" w14:paraId="04161DC6" w14:textId="77777777" w:rsidTr="00EA3E00">
        <w:trPr>
          <w:cantSplit/>
          <w:trHeight w:val="1260"/>
        </w:trPr>
        <w:tc>
          <w:tcPr>
            <w:tcW w:w="1336" w:type="pct"/>
            <w:tcBorders>
              <w:top w:val="single" w:sz="4" w:space="0" w:color="auto"/>
              <w:left w:val="single" w:sz="12" w:space="0" w:color="auto"/>
              <w:bottom w:val="single" w:sz="12" w:space="0" w:color="auto"/>
              <w:right w:val="single" w:sz="12" w:space="0" w:color="auto"/>
            </w:tcBorders>
            <w:shd w:val="clear" w:color="auto" w:fill="auto"/>
            <w:hideMark/>
          </w:tcPr>
          <w:p w14:paraId="37B64363" w14:textId="2837873A" w:rsidR="00A13E79" w:rsidRPr="001650DF" w:rsidRDefault="00A13E79" w:rsidP="001B2C22">
            <w:pPr>
              <w:spacing w:line="240" w:lineRule="auto"/>
            </w:pPr>
            <w:r w:rsidRPr="001650DF">
              <w:t>Copy of Patent Grant Full-Text W/Embedded Images, Patent Application Publication Single-Page TIFF Images, or Patent Application Publication Full-Text W/Embedded Images</w:t>
            </w:r>
            <w:r w:rsidR="006049C2" w:rsidRPr="001650DF">
              <w:t xml:space="preserve"> (52 week subscription)</w:t>
            </w:r>
          </w:p>
        </w:tc>
        <w:tc>
          <w:tcPr>
            <w:tcW w:w="720" w:type="pct"/>
            <w:tcBorders>
              <w:top w:val="single" w:sz="4" w:space="0" w:color="auto"/>
              <w:left w:val="single" w:sz="12" w:space="0" w:color="auto"/>
              <w:bottom w:val="single" w:sz="12" w:space="0" w:color="auto"/>
              <w:right w:val="single" w:sz="12" w:space="0" w:color="auto"/>
            </w:tcBorders>
            <w:shd w:val="clear" w:color="auto" w:fill="auto"/>
            <w:vAlign w:val="center"/>
            <w:hideMark/>
          </w:tcPr>
          <w:p w14:paraId="66440F92" w14:textId="77777777" w:rsidR="00A13E79" w:rsidRPr="001650DF" w:rsidRDefault="00A13E79" w:rsidP="00193F7F">
            <w:pPr>
              <w:spacing w:line="240" w:lineRule="auto"/>
              <w:jc w:val="center"/>
            </w:pPr>
            <w:r w:rsidRPr="001650DF">
              <w:t>new</w:t>
            </w:r>
          </w:p>
        </w:tc>
        <w:tc>
          <w:tcPr>
            <w:tcW w:w="770" w:type="pct"/>
            <w:tcBorders>
              <w:top w:val="single" w:sz="4" w:space="0" w:color="auto"/>
              <w:left w:val="single" w:sz="12" w:space="0" w:color="auto"/>
              <w:bottom w:val="single" w:sz="12" w:space="0" w:color="auto"/>
              <w:right w:val="single" w:sz="12" w:space="0" w:color="auto"/>
            </w:tcBorders>
            <w:shd w:val="clear" w:color="auto" w:fill="auto"/>
            <w:vAlign w:val="center"/>
            <w:hideMark/>
          </w:tcPr>
          <w:p w14:paraId="5C162F60" w14:textId="77777777" w:rsidR="00A13E79" w:rsidRPr="001650DF" w:rsidRDefault="00A13E79" w:rsidP="00193F7F">
            <w:pPr>
              <w:spacing w:line="240" w:lineRule="auto"/>
              <w:jc w:val="center"/>
            </w:pPr>
            <w:r w:rsidRPr="001650DF">
              <w:t>$5,200</w:t>
            </w:r>
          </w:p>
        </w:tc>
        <w:tc>
          <w:tcPr>
            <w:tcW w:w="725" w:type="pct"/>
            <w:tcBorders>
              <w:top w:val="single" w:sz="4" w:space="0" w:color="auto"/>
              <w:left w:val="single" w:sz="12" w:space="0" w:color="auto"/>
              <w:bottom w:val="single" w:sz="12" w:space="0" w:color="auto"/>
              <w:right w:val="single" w:sz="12" w:space="0" w:color="auto"/>
            </w:tcBorders>
            <w:shd w:val="clear" w:color="auto" w:fill="auto"/>
            <w:vAlign w:val="center"/>
            <w:hideMark/>
          </w:tcPr>
          <w:p w14:paraId="5A245FD3" w14:textId="77777777" w:rsidR="00A13E79" w:rsidRPr="001650DF" w:rsidRDefault="00A13E79" w:rsidP="00193F7F">
            <w:pPr>
              <w:spacing w:line="240" w:lineRule="auto"/>
              <w:jc w:val="center"/>
            </w:pPr>
            <w:r w:rsidRPr="001650DF">
              <w:t>+$5,200</w:t>
            </w:r>
          </w:p>
        </w:tc>
        <w:tc>
          <w:tcPr>
            <w:tcW w:w="725" w:type="pct"/>
            <w:tcBorders>
              <w:top w:val="single" w:sz="4" w:space="0" w:color="auto"/>
              <w:left w:val="single" w:sz="12" w:space="0" w:color="auto"/>
              <w:bottom w:val="single" w:sz="12" w:space="0" w:color="auto"/>
              <w:right w:val="single" w:sz="12" w:space="0" w:color="auto"/>
            </w:tcBorders>
            <w:shd w:val="clear" w:color="auto" w:fill="auto"/>
            <w:vAlign w:val="center"/>
            <w:hideMark/>
          </w:tcPr>
          <w:p w14:paraId="407CF559" w14:textId="77777777" w:rsidR="00A13E79" w:rsidRPr="001650DF" w:rsidRDefault="00A13E79" w:rsidP="00193F7F">
            <w:pPr>
              <w:spacing w:line="240" w:lineRule="auto"/>
              <w:jc w:val="center"/>
            </w:pPr>
            <w:r w:rsidRPr="001650DF">
              <w:t>n/a</w:t>
            </w:r>
          </w:p>
        </w:tc>
        <w:tc>
          <w:tcPr>
            <w:tcW w:w="724" w:type="pct"/>
            <w:tcBorders>
              <w:top w:val="single" w:sz="4" w:space="0" w:color="auto"/>
              <w:left w:val="single" w:sz="12" w:space="0" w:color="auto"/>
              <w:bottom w:val="single" w:sz="12" w:space="0" w:color="auto"/>
              <w:right w:val="single" w:sz="12" w:space="0" w:color="auto"/>
            </w:tcBorders>
            <w:vAlign w:val="center"/>
          </w:tcPr>
          <w:p w14:paraId="14DD2D0E" w14:textId="77777777" w:rsidR="00A13E79" w:rsidRPr="001650DF" w:rsidRDefault="00A13E79" w:rsidP="00193F7F">
            <w:pPr>
              <w:spacing w:line="240" w:lineRule="auto"/>
              <w:jc w:val="center"/>
            </w:pPr>
            <w:r w:rsidRPr="001650DF">
              <w:t>n/a</w:t>
            </w:r>
          </w:p>
        </w:tc>
      </w:tr>
      <w:tr w:rsidR="00A13E79" w:rsidRPr="001650DF" w14:paraId="3657C0ED" w14:textId="77777777" w:rsidTr="00EA3E00">
        <w:trPr>
          <w:cantSplit/>
          <w:trHeight w:val="288"/>
        </w:trPr>
        <w:tc>
          <w:tcPr>
            <w:tcW w:w="1336"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3977A3F" w14:textId="1C3764A8" w:rsidR="00A13E79" w:rsidRPr="001650DF" w:rsidRDefault="008224AA" w:rsidP="001B2C22">
            <w:pPr>
              <w:spacing w:line="240" w:lineRule="auto"/>
            </w:pPr>
            <w:r w:rsidRPr="001650DF">
              <w:t xml:space="preserve">Copy of PTMT Patent Bibliographic Extract and Other DVD (Optical Disc) Products </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539C617"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47115ED" w14:textId="77777777" w:rsidR="00A13E79" w:rsidRPr="001650DF" w:rsidRDefault="00A13E79" w:rsidP="00193F7F">
            <w:pPr>
              <w:spacing w:line="240" w:lineRule="auto"/>
              <w:jc w:val="center"/>
            </w:pPr>
            <w:r w:rsidRPr="001650DF">
              <w:t>$50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163206E" w14:textId="77777777" w:rsidR="00A13E79" w:rsidRPr="001650DF" w:rsidRDefault="00A13E79" w:rsidP="00193F7F">
            <w:pPr>
              <w:spacing w:line="240" w:lineRule="auto"/>
              <w:jc w:val="center"/>
            </w:pPr>
            <w:r w:rsidRPr="001650DF">
              <w:t>+$50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32DFF50D"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54C8CC70" w14:textId="77777777" w:rsidR="00A13E79" w:rsidRPr="001650DF" w:rsidRDefault="00A13E79" w:rsidP="00193F7F">
            <w:pPr>
              <w:spacing w:line="240" w:lineRule="auto"/>
              <w:jc w:val="center"/>
            </w:pPr>
            <w:r w:rsidRPr="001650DF">
              <w:t>n/a</w:t>
            </w:r>
          </w:p>
        </w:tc>
      </w:tr>
      <w:tr w:rsidR="00A13E79" w:rsidRPr="001650DF" w14:paraId="76293510" w14:textId="77777777" w:rsidTr="00EA3E00">
        <w:trPr>
          <w:cantSplit/>
          <w:trHeight w:val="288"/>
        </w:trPr>
        <w:tc>
          <w:tcPr>
            <w:tcW w:w="1336"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752D509" w14:textId="77777777" w:rsidR="00A13E79" w:rsidRPr="001650DF" w:rsidRDefault="00A13E79" w:rsidP="001B2C22">
            <w:pPr>
              <w:spacing w:line="240" w:lineRule="auto"/>
            </w:pPr>
            <w:r w:rsidRPr="001650DF">
              <w:t>Copy of U.S. Patent Custom Data Extracts</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FC380C7"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A302935" w14:textId="77777777" w:rsidR="00A13E79" w:rsidRPr="001650DF" w:rsidRDefault="00A13E79" w:rsidP="00193F7F">
            <w:pPr>
              <w:spacing w:line="240" w:lineRule="auto"/>
              <w:jc w:val="center"/>
            </w:pPr>
            <w:r w:rsidRPr="001650DF">
              <w:t>$100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4A9CB11" w14:textId="77777777" w:rsidR="00A13E79" w:rsidRPr="001650DF" w:rsidRDefault="00A13E79" w:rsidP="00193F7F">
            <w:pPr>
              <w:spacing w:line="240" w:lineRule="auto"/>
              <w:jc w:val="center"/>
            </w:pPr>
            <w:r w:rsidRPr="001650DF">
              <w:t>+$100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0E02BD6"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02FE705C" w14:textId="77777777" w:rsidR="00A13E79" w:rsidRPr="001650DF" w:rsidRDefault="00A13E79" w:rsidP="00193F7F">
            <w:pPr>
              <w:spacing w:line="240" w:lineRule="auto"/>
              <w:jc w:val="center"/>
            </w:pPr>
            <w:r w:rsidRPr="001650DF">
              <w:t>n/a</w:t>
            </w:r>
          </w:p>
        </w:tc>
      </w:tr>
      <w:tr w:rsidR="00A13E79" w:rsidRPr="001650DF" w14:paraId="6FEEF128" w14:textId="77777777" w:rsidTr="00EA3E00">
        <w:trPr>
          <w:cantSplit/>
          <w:trHeight w:val="288"/>
        </w:trPr>
        <w:tc>
          <w:tcPr>
            <w:tcW w:w="1336"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10E195E6" w14:textId="77777777" w:rsidR="00A13E79" w:rsidRPr="001650DF" w:rsidRDefault="00A13E79" w:rsidP="001B2C22">
            <w:pPr>
              <w:spacing w:line="240" w:lineRule="auto"/>
            </w:pPr>
            <w:r w:rsidRPr="001650DF">
              <w:t>Copy of Selected Technology Reports, Miscellaneous Technology Areas</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39406415"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64C5710" w14:textId="77777777" w:rsidR="00A13E79" w:rsidRPr="001650DF" w:rsidRDefault="00A13E79" w:rsidP="00193F7F">
            <w:pPr>
              <w:spacing w:line="240" w:lineRule="auto"/>
              <w:jc w:val="center"/>
            </w:pPr>
            <w:r w:rsidRPr="001650DF">
              <w:t>$30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9B4EE0E" w14:textId="77777777" w:rsidR="00A13E79" w:rsidRPr="001650DF" w:rsidRDefault="00A13E79" w:rsidP="00193F7F">
            <w:pPr>
              <w:spacing w:line="240" w:lineRule="auto"/>
              <w:jc w:val="center"/>
            </w:pPr>
            <w:r w:rsidRPr="001650DF">
              <w:t>+$30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D1D88FE"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511D666B" w14:textId="77777777" w:rsidR="00A13E79" w:rsidRPr="001650DF" w:rsidRDefault="00A13E79" w:rsidP="00193F7F">
            <w:pPr>
              <w:spacing w:line="240" w:lineRule="auto"/>
              <w:jc w:val="center"/>
            </w:pPr>
            <w:r w:rsidRPr="001650DF">
              <w:t>n/a</w:t>
            </w:r>
          </w:p>
        </w:tc>
      </w:tr>
      <w:tr w:rsidR="00A13E79" w:rsidRPr="001650DF" w14:paraId="29EBCC0C" w14:textId="77777777" w:rsidTr="00EA3E00">
        <w:trPr>
          <w:cantSplit/>
          <w:trHeight w:val="288"/>
        </w:trPr>
        <w:tc>
          <w:tcPr>
            <w:tcW w:w="1336"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6C84D97B" w14:textId="77777777" w:rsidR="00A13E79" w:rsidRPr="001650DF" w:rsidRDefault="00A13E79" w:rsidP="001B2C22">
            <w:pPr>
              <w:spacing w:line="240" w:lineRule="auto"/>
            </w:pPr>
            <w:r w:rsidRPr="001650DF">
              <w:t>Labor Charges for Services, per Hour or Fraction Thereof</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3F98288A" w14:textId="77777777" w:rsidR="00A13E79" w:rsidRPr="001650DF" w:rsidRDefault="00A13E79" w:rsidP="00193F7F">
            <w:pPr>
              <w:spacing w:line="240" w:lineRule="auto"/>
              <w:jc w:val="center"/>
            </w:pPr>
            <w:r w:rsidRPr="001650DF">
              <w:t>$40</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B57FC7D" w14:textId="77777777" w:rsidR="00A13E79" w:rsidRPr="001650DF" w:rsidRDefault="00A13E79" w:rsidP="00193F7F">
            <w:pPr>
              <w:spacing w:line="240" w:lineRule="auto"/>
              <w:jc w:val="center"/>
            </w:pPr>
            <w:r w:rsidRPr="001650DF">
              <w:t>discontinue</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097E36C2" w14:textId="77777777" w:rsidR="00A13E79" w:rsidRPr="001650DF" w:rsidRDefault="00A13E79" w:rsidP="00193F7F">
            <w:pPr>
              <w:spacing w:line="240" w:lineRule="auto"/>
              <w:jc w:val="center"/>
            </w:pPr>
            <w:r w:rsidRPr="001650DF">
              <w:t>-$40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A0760CE"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18199EBF" w14:textId="77777777" w:rsidR="00A13E79" w:rsidRPr="001650DF" w:rsidRDefault="00A13E79" w:rsidP="00193F7F">
            <w:pPr>
              <w:spacing w:line="240" w:lineRule="auto"/>
              <w:jc w:val="center"/>
            </w:pPr>
            <w:r w:rsidRPr="001650DF">
              <w:t>n/a</w:t>
            </w:r>
          </w:p>
        </w:tc>
      </w:tr>
      <w:tr w:rsidR="00A13E79" w:rsidRPr="001650DF" w14:paraId="4824A8A4" w14:textId="77777777" w:rsidTr="00EA3E00">
        <w:trPr>
          <w:cantSplit/>
          <w:trHeight w:val="276"/>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078E4A21" w14:textId="77777777" w:rsidR="00A13E79" w:rsidRPr="001650DF" w:rsidRDefault="00A13E79" w:rsidP="001B2C22">
            <w:pPr>
              <w:spacing w:line="240" w:lineRule="auto"/>
            </w:pPr>
            <w:r w:rsidRPr="001650DF">
              <w:t>Additional Fee for Overnight Delivery</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8BE82AA"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3FA7BA2E" w14:textId="77777777" w:rsidR="00A13E79" w:rsidRPr="001650DF" w:rsidRDefault="00A13E79" w:rsidP="00193F7F">
            <w:pPr>
              <w:spacing w:line="240" w:lineRule="auto"/>
              <w:jc w:val="center"/>
            </w:pPr>
            <w:r w:rsidRPr="001650DF">
              <w:t>$40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209E4B75" w14:textId="77777777" w:rsidR="00A13E79" w:rsidRPr="001650DF" w:rsidRDefault="00A13E79" w:rsidP="00193F7F">
            <w:pPr>
              <w:spacing w:line="240" w:lineRule="auto"/>
              <w:jc w:val="center"/>
            </w:pPr>
            <w:r w:rsidRPr="001650DF">
              <w:t>+$40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3C18BB0"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6318C404" w14:textId="77777777" w:rsidR="00A13E79" w:rsidRPr="001650DF" w:rsidRDefault="00A13E79" w:rsidP="00193F7F">
            <w:pPr>
              <w:spacing w:line="240" w:lineRule="auto"/>
              <w:jc w:val="center"/>
            </w:pPr>
            <w:r w:rsidRPr="001650DF">
              <w:t>n/a</w:t>
            </w:r>
          </w:p>
        </w:tc>
      </w:tr>
      <w:tr w:rsidR="00A13E79" w:rsidRPr="001650DF" w14:paraId="16AB33EB" w14:textId="77777777" w:rsidTr="00EA3E00">
        <w:trPr>
          <w:cantSplit/>
          <w:trHeight w:val="276"/>
        </w:trPr>
        <w:tc>
          <w:tcPr>
            <w:tcW w:w="1336" w:type="pct"/>
            <w:tcBorders>
              <w:top w:val="single" w:sz="12" w:space="0" w:color="auto"/>
              <w:left w:val="single" w:sz="12" w:space="0" w:color="auto"/>
              <w:bottom w:val="single" w:sz="12" w:space="0" w:color="auto"/>
              <w:right w:val="single" w:sz="12" w:space="0" w:color="auto"/>
            </w:tcBorders>
            <w:shd w:val="clear" w:color="auto" w:fill="auto"/>
            <w:hideMark/>
          </w:tcPr>
          <w:p w14:paraId="7CB8312C" w14:textId="77777777" w:rsidR="00A13E79" w:rsidRPr="001650DF" w:rsidRDefault="00A13E79" w:rsidP="001B2C22">
            <w:pPr>
              <w:spacing w:line="240" w:lineRule="auto"/>
            </w:pPr>
            <w:r w:rsidRPr="001650DF">
              <w:t>Additional Fee for Expedited Service</w:t>
            </w:r>
          </w:p>
        </w:tc>
        <w:tc>
          <w:tcPr>
            <w:tcW w:w="72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1436BA1" w14:textId="77777777" w:rsidR="00A13E79" w:rsidRPr="001650DF" w:rsidRDefault="00A13E79" w:rsidP="00193F7F">
            <w:pPr>
              <w:spacing w:line="240" w:lineRule="auto"/>
              <w:jc w:val="center"/>
            </w:pPr>
            <w:r w:rsidRPr="001650DF">
              <w:t>new</w:t>
            </w:r>
          </w:p>
        </w:tc>
        <w:tc>
          <w:tcPr>
            <w:tcW w:w="770"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5284E910" w14:textId="77777777" w:rsidR="00A13E79" w:rsidRPr="001650DF" w:rsidRDefault="00A13E79" w:rsidP="00193F7F">
            <w:pPr>
              <w:spacing w:line="240" w:lineRule="auto"/>
              <w:jc w:val="center"/>
            </w:pPr>
            <w:r w:rsidRPr="001650DF">
              <w:t>$160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4FEDE207" w14:textId="77777777" w:rsidR="00A13E79" w:rsidRPr="001650DF" w:rsidRDefault="00A13E79" w:rsidP="00193F7F">
            <w:pPr>
              <w:spacing w:line="240" w:lineRule="auto"/>
              <w:jc w:val="center"/>
            </w:pPr>
            <w:r w:rsidRPr="001650DF">
              <w:t>+$160</w:t>
            </w:r>
          </w:p>
        </w:tc>
        <w:tc>
          <w:tcPr>
            <w:tcW w:w="725" w:type="pct"/>
            <w:tcBorders>
              <w:top w:val="single" w:sz="12" w:space="0" w:color="auto"/>
              <w:left w:val="single" w:sz="12" w:space="0" w:color="auto"/>
              <w:bottom w:val="single" w:sz="12" w:space="0" w:color="auto"/>
              <w:right w:val="single" w:sz="12" w:space="0" w:color="auto"/>
            </w:tcBorders>
            <w:shd w:val="clear" w:color="auto" w:fill="auto"/>
            <w:vAlign w:val="center"/>
            <w:hideMark/>
          </w:tcPr>
          <w:p w14:paraId="740510DD" w14:textId="77777777" w:rsidR="00A13E79" w:rsidRPr="001650DF" w:rsidRDefault="00A13E79" w:rsidP="00193F7F">
            <w:pPr>
              <w:spacing w:line="240" w:lineRule="auto"/>
              <w:jc w:val="center"/>
            </w:pPr>
            <w:r w:rsidRPr="001650DF">
              <w:t>n/a</w:t>
            </w:r>
          </w:p>
        </w:tc>
        <w:tc>
          <w:tcPr>
            <w:tcW w:w="724" w:type="pct"/>
            <w:tcBorders>
              <w:top w:val="single" w:sz="12" w:space="0" w:color="auto"/>
              <w:left w:val="single" w:sz="12" w:space="0" w:color="auto"/>
              <w:bottom w:val="single" w:sz="12" w:space="0" w:color="auto"/>
              <w:right w:val="single" w:sz="12" w:space="0" w:color="auto"/>
            </w:tcBorders>
            <w:vAlign w:val="center"/>
          </w:tcPr>
          <w:p w14:paraId="0164E4D3" w14:textId="77777777" w:rsidR="00A13E79" w:rsidRPr="001650DF" w:rsidRDefault="00A13E79" w:rsidP="00193F7F">
            <w:pPr>
              <w:spacing w:line="240" w:lineRule="auto"/>
              <w:jc w:val="center"/>
            </w:pPr>
            <w:r w:rsidRPr="001650DF">
              <w:t>n/a</w:t>
            </w:r>
          </w:p>
        </w:tc>
      </w:tr>
    </w:tbl>
    <w:p w14:paraId="45DB48B7" w14:textId="77777777" w:rsidR="00DA362C" w:rsidRPr="001650DF" w:rsidRDefault="00DA362C" w:rsidP="002D2E8A">
      <w:pPr>
        <w:rPr>
          <w:b/>
          <w:u w:val="single"/>
        </w:rPr>
      </w:pPr>
    </w:p>
    <w:p w14:paraId="088166AE" w14:textId="3144F002" w:rsidR="00DA362C" w:rsidRPr="001650DF" w:rsidRDefault="00DA362C" w:rsidP="001650DF">
      <w:r w:rsidRPr="001650DF">
        <w:t xml:space="preserve">There are currently pairs of fees for copying </w:t>
      </w:r>
      <w:r w:rsidR="003279FD" w:rsidRPr="001650DF">
        <w:t>p</w:t>
      </w:r>
      <w:r w:rsidRPr="001650DF">
        <w:t>atent-</w:t>
      </w:r>
      <w:r w:rsidR="003279FD" w:rsidRPr="001650DF">
        <w:t>r</w:t>
      </w:r>
      <w:r w:rsidRPr="001650DF">
        <w:t xml:space="preserve">elated </w:t>
      </w:r>
      <w:r w:rsidR="003279FD" w:rsidRPr="001650DF">
        <w:t>file w</w:t>
      </w:r>
      <w:r w:rsidRPr="001650DF">
        <w:t>rappers</w:t>
      </w:r>
      <w:r w:rsidR="003279FD" w:rsidRPr="001650DF">
        <w:t>:</w:t>
      </w:r>
      <w:r w:rsidRPr="001650DF">
        <w:t xml:space="preserve"> </w:t>
      </w:r>
      <w:r w:rsidR="002D1D52" w:rsidRPr="001650DF">
        <w:t xml:space="preserve"> </w:t>
      </w:r>
      <w:r w:rsidRPr="001650DF">
        <w:t>a base fee and an excess fee.  For both paper copies and electronic copies</w:t>
      </w:r>
      <w:r w:rsidR="003279FD" w:rsidRPr="001650DF">
        <w:t>,</w:t>
      </w:r>
      <w:r w:rsidRPr="001650DF">
        <w:t xml:space="preserve"> these pairs are replaced with a single fee irrespective of size.  A single fee</w:t>
      </w:r>
      <w:r w:rsidR="00D00F3B">
        <w:t xml:space="preserve"> allows</w:t>
      </w:r>
      <w:r w:rsidRPr="001650DF">
        <w:t xml:space="preserve"> customers to more easily budget and plan expenses</w:t>
      </w:r>
      <w:r w:rsidR="003279FD" w:rsidRPr="001650DF">
        <w:t xml:space="preserve"> for this service</w:t>
      </w:r>
      <w:r w:rsidRPr="001650DF">
        <w:t xml:space="preserve">.  </w:t>
      </w:r>
    </w:p>
    <w:p w14:paraId="674CDEA6" w14:textId="77777777" w:rsidR="00DA362C" w:rsidRPr="001650DF" w:rsidRDefault="00DA362C"/>
    <w:p w14:paraId="7BF0D50D" w14:textId="3CB85D3C" w:rsidR="006157E6" w:rsidRPr="001650DF" w:rsidRDefault="00DA362C">
      <w:r w:rsidRPr="001650DF">
        <w:t xml:space="preserve">The catch-all fee of “Computer Records” currently priced “at cost” is being replaced by five fees </w:t>
      </w:r>
      <w:r w:rsidR="003279FD" w:rsidRPr="001650DF">
        <w:t>that</w:t>
      </w:r>
      <w:r w:rsidRPr="001650DF">
        <w:t xml:space="preserve"> encompass the work currently </w:t>
      </w:r>
      <w:r w:rsidR="00900346" w:rsidRPr="001650DF">
        <w:t xml:space="preserve">performed </w:t>
      </w:r>
      <w:r w:rsidRPr="001650DF">
        <w:t xml:space="preserve">using this code: </w:t>
      </w:r>
      <w:r w:rsidR="002D1D52" w:rsidRPr="001650DF">
        <w:t xml:space="preserve"> </w:t>
      </w:r>
      <w:r w:rsidRPr="001650DF">
        <w:t>Copy of Patent Grant Single-Page TIFF Images</w:t>
      </w:r>
      <w:r w:rsidR="006049C2" w:rsidRPr="001650DF">
        <w:t xml:space="preserve"> (52 week subscription)</w:t>
      </w:r>
      <w:r w:rsidR="006C53AD" w:rsidRPr="001650DF">
        <w:t>;</w:t>
      </w:r>
      <w:r w:rsidRPr="001650DF">
        <w:t xml:space="preserve"> Copy of Patent Grant Full-Text W/Embedded Images, Patent Application Publication Single-Page TIFF Images, or Patent Application Publication Full-Text W/Embedded Images</w:t>
      </w:r>
      <w:r w:rsidR="006049C2" w:rsidRPr="001650DF">
        <w:t xml:space="preserve"> (52 week subscription);</w:t>
      </w:r>
      <w:r w:rsidRPr="001650DF">
        <w:t xml:space="preserve"> Copy of </w:t>
      </w:r>
      <w:r w:rsidR="00D91928" w:rsidRPr="001650DF">
        <w:t>Patent Technology Monitoring Team (</w:t>
      </w:r>
      <w:r w:rsidR="008224AA" w:rsidRPr="001650DF">
        <w:t>PTMT</w:t>
      </w:r>
      <w:r w:rsidR="00D91928" w:rsidRPr="001650DF">
        <w:t>)</w:t>
      </w:r>
      <w:r w:rsidR="008224AA" w:rsidRPr="001650DF">
        <w:t xml:space="preserve"> </w:t>
      </w:r>
      <w:r w:rsidRPr="001650DF">
        <w:t>Patent Bibliographic Extract and Other DVD (Optical Disc)</w:t>
      </w:r>
      <w:r w:rsidR="006049C2" w:rsidRPr="001650DF">
        <w:t>;</w:t>
      </w:r>
      <w:r w:rsidRPr="001650DF">
        <w:t xml:space="preserve"> Copy of U</w:t>
      </w:r>
      <w:r w:rsidR="006049C2" w:rsidRPr="001650DF">
        <w:t>.S. Patent Custom Data Extracts;</w:t>
      </w:r>
      <w:r w:rsidRPr="001650DF">
        <w:t xml:space="preserve"> and Copy of Selected Technology Reports, Miscellaneous Technology Areas.  Explicitly stating the service and fee at the start</w:t>
      </w:r>
      <w:r w:rsidR="00D00F3B">
        <w:t xml:space="preserve"> provides</w:t>
      </w:r>
      <w:r w:rsidRPr="001650DF">
        <w:t xml:space="preserve"> customers clearer information to aid decision making.</w:t>
      </w:r>
    </w:p>
    <w:p w14:paraId="6BD027A9" w14:textId="77777777" w:rsidR="006157E6" w:rsidRPr="001650DF" w:rsidRDefault="006157E6"/>
    <w:p w14:paraId="0B06846A" w14:textId="0B67BBF3" w:rsidR="00DA362C" w:rsidRPr="002D2E8A" w:rsidRDefault="006157E6">
      <w:r w:rsidRPr="001650DF">
        <w:t>These specific fees recover</w:t>
      </w:r>
      <w:r w:rsidR="0030020F" w:rsidRPr="001650DF">
        <w:t xml:space="preserve"> the USPTO’s</w:t>
      </w:r>
      <w:r w:rsidRPr="001650DF">
        <w:t xml:space="preserve"> costs for processing, validating, packaging, and </w:t>
      </w:r>
      <w:r w:rsidR="003279FD" w:rsidRPr="001650DF">
        <w:t>shipping of</w:t>
      </w:r>
      <w:r w:rsidRPr="001650DF">
        <w:t xml:space="preserve"> these products to customers worldwide.  For the copy of Patent Grant Single-Page TIFF Images, </w:t>
      </w:r>
      <w:r w:rsidR="00540426" w:rsidRPr="001650DF">
        <w:t>when</w:t>
      </w:r>
      <w:r w:rsidRPr="001650DF">
        <w:t xml:space="preserve"> a customer orders this service</w:t>
      </w:r>
      <w:r w:rsidR="003279FD" w:rsidRPr="001650DF">
        <w:t>,</w:t>
      </w:r>
      <w:r w:rsidR="006049C2" w:rsidRPr="001650DF">
        <w:t xml:space="preserve"> the customer is sent</w:t>
      </w:r>
      <w:r w:rsidRPr="001650DF">
        <w:t xml:space="preserve"> expedited weekly packages (one for each Tuesday in the Calendar Year) via United Parcel Service. </w:t>
      </w:r>
      <w:r w:rsidR="00B4068F" w:rsidRPr="001650DF">
        <w:t xml:space="preserve"> </w:t>
      </w:r>
      <w:r w:rsidRPr="001650DF">
        <w:t>Each package contains at a minimum</w:t>
      </w:r>
      <w:r w:rsidR="005E009C">
        <w:t xml:space="preserve"> one</w:t>
      </w:r>
      <w:r w:rsidRPr="001650DF">
        <w:t xml:space="preserve"> Blu-ray and </w:t>
      </w:r>
      <w:r w:rsidR="005E009C">
        <w:t>one</w:t>
      </w:r>
      <w:r w:rsidRPr="001650DF">
        <w:t xml:space="preserve"> D</w:t>
      </w:r>
      <w:r w:rsidR="00B4068F" w:rsidRPr="001650DF">
        <w:t xml:space="preserve">VD optical disc.  </w:t>
      </w:r>
      <w:r w:rsidRPr="001650DF">
        <w:t>For the other three services listed for $5,200</w:t>
      </w:r>
      <w:r w:rsidR="003279FD" w:rsidRPr="001650DF">
        <w:t>,</w:t>
      </w:r>
      <w:r w:rsidRPr="001650DF">
        <w:t xml:space="preserve"> the expedited weekly packages (one for each Tuesday or</w:t>
      </w:r>
      <w:r w:rsidR="006049C2" w:rsidRPr="001650DF">
        <w:t xml:space="preserve"> Thursday in the Calendar Year)</w:t>
      </w:r>
      <w:r w:rsidR="003279FD" w:rsidRPr="001650DF">
        <w:t xml:space="preserve"> </w:t>
      </w:r>
      <w:r w:rsidRPr="001650DF">
        <w:t xml:space="preserve">typically contain either a single Blu-ray or DVD optical disc. </w:t>
      </w:r>
      <w:r w:rsidR="00B4068F" w:rsidRPr="001650DF">
        <w:t xml:space="preserve"> </w:t>
      </w:r>
      <w:r w:rsidRPr="001650DF">
        <w:t xml:space="preserve">As an alternative to requesting and paying for these services, the USPTO has provided customers the ability to download this information at no cost since June 2010. </w:t>
      </w:r>
      <w:r w:rsidR="009F108E" w:rsidRPr="001650DF">
        <w:t xml:space="preserve"> </w:t>
      </w:r>
      <w:r w:rsidRPr="001650DF">
        <w:t xml:space="preserve">This information is currently provided in the </w:t>
      </w:r>
      <w:r w:rsidR="008D3CF1" w:rsidRPr="001650DF">
        <w:t xml:space="preserve">two locations referenced earlier, </w:t>
      </w:r>
      <w:r w:rsidRPr="001650DF">
        <w:t>BDSS</w:t>
      </w:r>
      <w:r w:rsidR="008D3CF1" w:rsidRPr="001650DF">
        <w:t xml:space="preserve"> and </w:t>
      </w:r>
      <w:r w:rsidRPr="001650DF">
        <w:t>PDD</w:t>
      </w:r>
      <w:r w:rsidRPr="001650DF">
        <w:rPr>
          <w:i/>
        </w:rPr>
        <w:t xml:space="preserve"> </w:t>
      </w:r>
      <w:r w:rsidRPr="001650DF">
        <w:t>since</w:t>
      </w:r>
      <w:r w:rsidR="008D3CF1" w:rsidRPr="001650DF">
        <w:t xml:space="preserve"> October 2015 and</w:t>
      </w:r>
      <w:r w:rsidRPr="001650DF">
        <w:t xml:space="preserve"> June 2013</w:t>
      </w:r>
      <w:r w:rsidR="008D3CF1" w:rsidRPr="001650DF">
        <w:t xml:space="preserve"> respectively</w:t>
      </w:r>
      <w:r w:rsidRPr="001B2C22">
        <w:t>.</w:t>
      </w:r>
      <w:r w:rsidRPr="002D2E8A">
        <w:t xml:space="preserve"> </w:t>
      </w:r>
    </w:p>
    <w:p w14:paraId="6FE4A714" w14:textId="77777777" w:rsidR="00690BE3" w:rsidRPr="001650DF" w:rsidRDefault="00690BE3"/>
    <w:p w14:paraId="5BA69267" w14:textId="77777777" w:rsidR="00E86C44" w:rsidRPr="001650DF" w:rsidRDefault="00DA362C">
      <w:r w:rsidRPr="001650DF">
        <w:t>Similar to the single fee for copying Patent-Related File Wrappers, the “Labor Charge” per hour with its variable charges is replaced with a single fee for “Expedited Serv</w:t>
      </w:r>
      <w:r w:rsidR="00003D21" w:rsidRPr="001650DF">
        <w:t>ice.”</w:t>
      </w:r>
      <w:r w:rsidRPr="001650DF">
        <w:t xml:space="preserve">  </w:t>
      </w:r>
    </w:p>
    <w:p w14:paraId="06C585A2" w14:textId="2E9CC5ED" w:rsidR="00E86C44" w:rsidRPr="001650DF" w:rsidRDefault="000C480E">
      <w:r w:rsidRPr="001650DF">
        <w:t xml:space="preserve">Following the same theme, shorter than standard shipping is currently billed under a catch-all code but </w:t>
      </w:r>
      <w:r w:rsidR="00D00F3B">
        <w:t>is</w:t>
      </w:r>
      <w:r w:rsidRPr="001650DF">
        <w:t xml:space="preserve"> now </w:t>
      </w:r>
      <w:r w:rsidR="00E86C44" w:rsidRPr="001650DF">
        <w:t>replaced with a set fee for “Overnight De</w:t>
      </w:r>
      <w:r w:rsidRPr="001650DF">
        <w:t>livery</w:t>
      </w:r>
      <w:r w:rsidR="005E009C">
        <w:t>.</w:t>
      </w:r>
      <w:r w:rsidRPr="001650DF">
        <w:t>”</w:t>
      </w:r>
    </w:p>
    <w:p w14:paraId="016714FA" w14:textId="77777777" w:rsidR="00F728E5" w:rsidRPr="001650DF" w:rsidRDefault="00F728E5" w:rsidP="001B2C22">
      <w:pPr>
        <w:autoSpaceDE/>
        <w:autoSpaceDN/>
        <w:adjustRightInd/>
        <w:rPr>
          <w:i/>
        </w:rPr>
      </w:pPr>
    </w:p>
    <w:p w14:paraId="3F30A676" w14:textId="3CEB8CB7" w:rsidR="00DA362C" w:rsidRPr="001650DF" w:rsidRDefault="000E5CBB" w:rsidP="006F5902">
      <w:pPr>
        <w:keepNext/>
        <w:ind w:left="1080" w:hanging="360"/>
        <w:rPr>
          <w:u w:val="single"/>
        </w:rPr>
      </w:pPr>
      <w:r w:rsidRPr="001650DF">
        <w:t>b)</w:t>
      </w:r>
      <w:r w:rsidRPr="001650DF">
        <w:tab/>
      </w:r>
      <w:r w:rsidR="00DA362C" w:rsidRPr="001650DF">
        <w:rPr>
          <w:u w:val="single"/>
        </w:rPr>
        <w:t xml:space="preserve">Discontinued </w:t>
      </w:r>
    </w:p>
    <w:p w14:paraId="486EDE80" w14:textId="06B969F3" w:rsidR="00DA362C" w:rsidRPr="001650DF" w:rsidRDefault="00DA362C" w:rsidP="00B05D1C">
      <w:pPr>
        <w:pStyle w:val="TableTitles"/>
      </w:pPr>
      <w:r w:rsidRPr="001650DF">
        <w:t xml:space="preserve">Table </w:t>
      </w:r>
      <w:r w:rsidR="0086615C" w:rsidRPr="001650DF">
        <w:t>16</w:t>
      </w:r>
      <w:r w:rsidRPr="001650DF">
        <w:t xml:space="preserve">: </w:t>
      </w:r>
      <w:r w:rsidR="00546764">
        <w:t xml:space="preserve"> </w:t>
      </w:r>
      <w:r w:rsidRPr="001650DF">
        <w:t>Discontinued Fees</w:t>
      </w:r>
    </w:p>
    <w:p w14:paraId="41500093" w14:textId="77777777" w:rsidR="0086615C" w:rsidRPr="001650DF" w:rsidRDefault="0086615C" w:rsidP="001B2C22">
      <w:pPr>
        <w:keepNext/>
        <w:spacing w:line="240" w:lineRule="auto"/>
      </w:pPr>
    </w:p>
    <w:tbl>
      <w:tblPr>
        <w:tblW w:w="9202" w:type="dxa"/>
        <w:tblInd w:w="93" w:type="dxa"/>
        <w:tblLook w:val="04A0" w:firstRow="1" w:lastRow="0" w:firstColumn="1" w:lastColumn="0" w:noHBand="0" w:noVBand="1"/>
      </w:tblPr>
      <w:tblGrid>
        <w:gridCol w:w="2917"/>
        <w:gridCol w:w="1296"/>
        <w:gridCol w:w="1387"/>
        <w:gridCol w:w="1277"/>
        <w:gridCol w:w="1215"/>
        <w:gridCol w:w="1110"/>
      </w:tblGrid>
      <w:tr w:rsidR="00A13E79" w:rsidRPr="001650DF" w14:paraId="47754318" w14:textId="77777777" w:rsidTr="000723EB">
        <w:trPr>
          <w:cantSplit/>
          <w:trHeight w:val="552"/>
          <w:tblHeader/>
        </w:trPr>
        <w:tc>
          <w:tcPr>
            <w:tcW w:w="291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75912203" w14:textId="77777777" w:rsidR="00A13E79" w:rsidRPr="001650DF" w:rsidRDefault="00A13E79" w:rsidP="001B2C22">
            <w:pPr>
              <w:spacing w:line="240" w:lineRule="auto"/>
              <w:jc w:val="center"/>
              <w:rPr>
                <w:b/>
                <w:bCs/>
              </w:rPr>
            </w:pPr>
            <w:r w:rsidRPr="001650DF">
              <w:rPr>
                <w:b/>
                <w:bCs/>
              </w:rPr>
              <w:t>Fee Description</w:t>
            </w:r>
          </w:p>
        </w:tc>
        <w:tc>
          <w:tcPr>
            <w:tcW w:w="1296" w:type="dxa"/>
            <w:tcBorders>
              <w:top w:val="single" w:sz="12" w:space="0" w:color="auto"/>
              <w:left w:val="single" w:sz="12" w:space="0" w:color="auto"/>
              <w:bottom w:val="nil"/>
              <w:right w:val="single" w:sz="12" w:space="0" w:color="auto"/>
            </w:tcBorders>
            <w:shd w:val="clear" w:color="auto" w:fill="auto"/>
            <w:hideMark/>
          </w:tcPr>
          <w:p w14:paraId="5BD2CCC4" w14:textId="77777777" w:rsidR="00A13E79" w:rsidRPr="001650DF" w:rsidRDefault="00A13E79" w:rsidP="001B2C22">
            <w:pPr>
              <w:spacing w:line="240" w:lineRule="auto"/>
              <w:jc w:val="center"/>
              <w:rPr>
                <w:b/>
                <w:bCs/>
              </w:rPr>
            </w:pPr>
            <w:r w:rsidRPr="001650DF">
              <w:rPr>
                <w:b/>
                <w:bCs/>
              </w:rPr>
              <w:t>Current Fees</w:t>
            </w:r>
          </w:p>
        </w:tc>
        <w:tc>
          <w:tcPr>
            <w:tcW w:w="1387" w:type="dxa"/>
            <w:tcBorders>
              <w:top w:val="single" w:sz="12" w:space="0" w:color="auto"/>
              <w:left w:val="single" w:sz="12" w:space="0" w:color="auto"/>
              <w:bottom w:val="nil"/>
              <w:right w:val="single" w:sz="12" w:space="0" w:color="auto"/>
            </w:tcBorders>
            <w:shd w:val="clear" w:color="auto" w:fill="auto"/>
            <w:hideMark/>
          </w:tcPr>
          <w:p w14:paraId="410668D3" w14:textId="0ED9359A" w:rsidR="00A13E79" w:rsidRPr="001650DF" w:rsidRDefault="00304276" w:rsidP="001B2C22">
            <w:pPr>
              <w:spacing w:line="240" w:lineRule="auto"/>
              <w:jc w:val="center"/>
              <w:rPr>
                <w:b/>
                <w:bCs/>
              </w:rPr>
            </w:pPr>
            <w:r>
              <w:rPr>
                <w:b/>
                <w:bCs/>
              </w:rPr>
              <w:t>Final Rule</w:t>
            </w:r>
            <w:r w:rsidR="00A13E79" w:rsidRPr="001650DF">
              <w:rPr>
                <w:b/>
                <w:bCs/>
              </w:rPr>
              <w:t xml:space="preserve"> Fees</w:t>
            </w:r>
          </w:p>
        </w:tc>
        <w:tc>
          <w:tcPr>
            <w:tcW w:w="1277" w:type="dxa"/>
            <w:tcBorders>
              <w:top w:val="single" w:sz="12" w:space="0" w:color="auto"/>
              <w:left w:val="single" w:sz="12" w:space="0" w:color="auto"/>
              <w:bottom w:val="nil"/>
              <w:right w:val="single" w:sz="12" w:space="0" w:color="auto"/>
            </w:tcBorders>
            <w:shd w:val="clear" w:color="auto" w:fill="auto"/>
            <w:hideMark/>
          </w:tcPr>
          <w:p w14:paraId="2DF03687" w14:textId="77777777" w:rsidR="00A13E79" w:rsidRPr="001650DF" w:rsidRDefault="00A13E79" w:rsidP="001B2C22">
            <w:pPr>
              <w:spacing w:line="240" w:lineRule="auto"/>
              <w:jc w:val="center"/>
              <w:rPr>
                <w:b/>
                <w:bCs/>
              </w:rPr>
            </w:pPr>
            <w:r w:rsidRPr="001650DF">
              <w:rPr>
                <w:b/>
                <w:bCs/>
              </w:rPr>
              <w:t>Dollar Change</w:t>
            </w:r>
          </w:p>
        </w:tc>
        <w:tc>
          <w:tcPr>
            <w:tcW w:w="1215" w:type="dxa"/>
            <w:tcBorders>
              <w:top w:val="single" w:sz="12" w:space="0" w:color="auto"/>
              <w:left w:val="single" w:sz="12" w:space="0" w:color="auto"/>
              <w:bottom w:val="nil"/>
              <w:right w:val="single" w:sz="12" w:space="0" w:color="auto"/>
            </w:tcBorders>
            <w:shd w:val="clear" w:color="auto" w:fill="auto"/>
            <w:hideMark/>
          </w:tcPr>
          <w:p w14:paraId="7368A4A5" w14:textId="77777777" w:rsidR="00A13E79" w:rsidRPr="001650DF" w:rsidRDefault="00A13E79" w:rsidP="001B2C22">
            <w:pPr>
              <w:spacing w:line="240" w:lineRule="auto"/>
              <w:jc w:val="center"/>
              <w:rPr>
                <w:b/>
                <w:bCs/>
              </w:rPr>
            </w:pPr>
            <w:r w:rsidRPr="001650DF">
              <w:rPr>
                <w:b/>
                <w:bCs/>
              </w:rPr>
              <w:t>Percent Change</w:t>
            </w:r>
          </w:p>
        </w:tc>
        <w:tc>
          <w:tcPr>
            <w:tcW w:w="1110" w:type="dxa"/>
            <w:tcBorders>
              <w:top w:val="single" w:sz="12" w:space="0" w:color="auto"/>
              <w:left w:val="single" w:sz="12" w:space="0" w:color="auto"/>
              <w:bottom w:val="nil"/>
              <w:right w:val="single" w:sz="12" w:space="0" w:color="auto"/>
            </w:tcBorders>
          </w:tcPr>
          <w:p w14:paraId="10813259" w14:textId="77777777" w:rsidR="00A13E79" w:rsidRPr="001650DF" w:rsidRDefault="00A13E79" w:rsidP="001B2C22">
            <w:pPr>
              <w:spacing w:line="240" w:lineRule="auto"/>
              <w:jc w:val="center"/>
              <w:rPr>
                <w:b/>
                <w:bCs/>
              </w:rPr>
            </w:pPr>
            <w:r w:rsidRPr="001650DF">
              <w:rPr>
                <w:b/>
                <w:bCs/>
              </w:rPr>
              <w:t>FY 2015 Unit Cost</w:t>
            </w:r>
          </w:p>
        </w:tc>
      </w:tr>
      <w:tr w:rsidR="00A13E79" w:rsidRPr="001650DF" w14:paraId="4728F238" w14:textId="77777777" w:rsidTr="0046351E">
        <w:trPr>
          <w:cantSplit/>
          <w:trHeight w:val="288"/>
          <w:tblHeader/>
        </w:trPr>
        <w:tc>
          <w:tcPr>
            <w:tcW w:w="2917" w:type="dxa"/>
            <w:vMerge/>
            <w:tcBorders>
              <w:top w:val="single" w:sz="8" w:space="0" w:color="auto"/>
              <w:left w:val="single" w:sz="12" w:space="0" w:color="auto"/>
              <w:bottom w:val="single" w:sz="8" w:space="0" w:color="000000"/>
              <w:right w:val="single" w:sz="12" w:space="0" w:color="auto"/>
            </w:tcBorders>
            <w:vAlign w:val="center"/>
            <w:hideMark/>
          </w:tcPr>
          <w:p w14:paraId="789BC37C" w14:textId="77777777" w:rsidR="00A13E79" w:rsidRPr="001650DF" w:rsidRDefault="00A13E79" w:rsidP="001B2C22">
            <w:pPr>
              <w:spacing w:line="240" w:lineRule="auto"/>
              <w:rPr>
                <w:b/>
                <w:bCs/>
              </w:rPr>
            </w:pPr>
          </w:p>
        </w:tc>
        <w:tc>
          <w:tcPr>
            <w:tcW w:w="1296" w:type="dxa"/>
            <w:tcBorders>
              <w:top w:val="nil"/>
              <w:left w:val="single" w:sz="12" w:space="0" w:color="auto"/>
              <w:bottom w:val="nil"/>
              <w:right w:val="single" w:sz="12" w:space="0" w:color="auto"/>
            </w:tcBorders>
            <w:shd w:val="clear" w:color="auto" w:fill="auto"/>
            <w:hideMark/>
          </w:tcPr>
          <w:p w14:paraId="0AA76F1A" w14:textId="77777777" w:rsidR="00A13E79" w:rsidRPr="001650DF" w:rsidRDefault="00A13E79" w:rsidP="001B2C22">
            <w:pPr>
              <w:spacing w:line="240" w:lineRule="auto"/>
              <w:jc w:val="center"/>
              <w:rPr>
                <w:b/>
                <w:bCs/>
              </w:rPr>
            </w:pPr>
          </w:p>
        </w:tc>
        <w:tc>
          <w:tcPr>
            <w:tcW w:w="1387" w:type="dxa"/>
            <w:tcBorders>
              <w:top w:val="nil"/>
              <w:left w:val="single" w:sz="12" w:space="0" w:color="auto"/>
              <w:bottom w:val="nil"/>
              <w:right w:val="single" w:sz="12" w:space="0" w:color="auto"/>
            </w:tcBorders>
            <w:shd w:val="clear" w:color="auto" w:fill="auto"/>
            <w:hideMark/>
          </w:tcPr>
          <w:p w14:paraId="545DE015" w14:textId="77777777" w:rsidR="00A13E79" w:rsidRPr="001650DF" w:rsidRDefault="00A13E79" w:rsidP="001B2C22">
            <w:pPr>
              <w:spacing w:line="240" w:lineRule="auto"/>
              <w:jc w:val="center"/>
              <w:rPr>
                <w:b/>
                <w:bCs/>
              </w:rPr>
            </w:pPr>
          </w:p>
        </w:tc>
        <w:tc>
          <w:tcPr>
            <w:tcW w:w="1277" w:type="dxa"/>
            <w:tcBorders>
              <w:top w:val="nil"/>
              <w:left w:val="single" w:sz="12" w:space="0" w:color="auto"/>
              <w:bottom w:val="nil"/>
              <w:right w:val="single" w:sz="12" w:space="0" w:color="auto"/>
            </w:tcBorders>
            <w:shd w:val="clear" w:color="auto" w:fill="auto"/>
            <w:hideMark/>
          </w:tcPr>
          <w:p w14:paraId="306A62D7" w14:textId="77777777" w:rsidR="00A13E79" w:rsidRPr="001650DF" w:rsidRDefault="00A13E79" w:rsidP="001B2C22">
            <w:pPr>
              <w:spacing w:line="240" w:lineRule="auto"/>
              <w:jc w:val="center"/>
              <w:rPr>
                <w:b/>
                <w:bCs/>
              </w:rPr>
            </w:pPr>
          </w:p>
        </w:tc>
        <w:tc>
          <w:tcPr>
            <w:tcW w:w="1215" w:type="dxa"/>
            <w:tcBorders>
              <w:top w:val="nil"/>
              <w:left w:val="single" w:sz="12" w:space="0" w:color="auto"/>
              <w:bottom w:val="nil"/>
              <w:right w:val="single" w:sz="12" w:space="0" w:color="auto"/>
            </w:tcBorders>
            <w:shd w:val="clear" w:color="auto" w:fill="auto"/>
            <w:hideMark/>
          </w:tcPr>
          <w:p w14:paraId="7C5EAA71" w14:textId="77777777" w:rsidR="00A13E79" w:rsidRPr="001650DF" w:rsidRDefault="00A13E79" w:rsidP="001B2C22">
            <w:pPr>
              <w:spacing w:line="240" w:lineRule="auto"/>
              <w:jc w:val="center"/>
              <w:rPr>
                <w:b/>
                <w:bCs/>
              </w:rPr>
            </w:pPr>
          </w:p>
        </w:tc>
        <w:tc>
          <w:tcPr>
            <w:tcW w:w="1110" w:type="dxa"/>
            <w:tcBorders>
              <w:top w:val="nil"/>
              <w:left w:val="single" w:sz="12" w:space="0" w:color="auto"/>
              <w:bottom w:val="nil"/>
              <w:right w:val="single" w:sz="12" w:space="0" w:color="auto"/>
            </w:tcBorders>
          </w:tcPr>
          <w:p w14:paraId="56BDB72C" w14:textId="77777777" w:rsidR="00A13E79" w:rsidRPr="001650DF" w:rsidRDefault="00A13E79" w:rsidP="001B2C22">
            <w:pPr>
              <w:spacing w:line="240" w:lineRule="auto"/>
              <w:jc w:val="center"/>
              <w:rPr>
                <w:b/>
                <w:bCs/>
              </w:rPr>
            </w:pPr>
          </w:p>
        </w:tc>
      </w:tr>
      <w:tr w:rsidR="00A13E79" w:rsidRPr="001650DF" w14:paraId="22495A2E" w14:textId="77777777" w:rsidTr="0046351E">
        <w:trPr>
          <w:cantSplit/>
          <w:trHeight w:val="288"/>
          <w:tblHeader/>
        </w:trPr>
        <w:tc>
          <w:tcPr>
            <w:tcW w:w="2917" w:type="dxa"/>
            <w:vMerge/>
            <w:tcBorders>
              <w:top w:val="single" w:sz="8" w:space="0" w:color="auto"/>
              <w:left w:val="single" w:sz="12" w:space="0" w:color="auto"/>
              <w:bottom w:val="single" w:sz="8" w:space="0" w:color="000000"/>
              <w:right w:val="single" w:sz="12" w:space="0" w:color="auto"/>
            </w:tcBorders>
            <w:vAlign w:val="center"/>
            <w:hideMark/>
          </w:tcPr>
          <w:p w14:paraId="08E12304" w14:textId="77777777" w:rsidR="00A13E79" w:rsidRPr="001650DF" w:rsidRDefault="00A13E79" w:rsidP="001B2C22">
            <w:pPr>
              <w:spacing w:line="240" w:lineRule="auto"/>
              <w:rPr>
                <w:b/>
                <w:bCs/>
              </w:rPr>
            </w:pPr>
          </w:p>
        </w:tc>
        <w:tc>
          <w:tcPr>
            <w:tcW w:w="1296" w:type="dxa"/>
            <w:tcBorders>
              <w:top w:val="nil"/>
              <w:left w:val="single" w:sz="12" w:space="0" w:color="auto"/>
              <w:bottom w:val="nil"/>
              <w:right w:val="single" w:sz="12" w:space="0" w:color="auto"/>
            </w:tcBorders>
            <w:shd w:val="clear" w:color="auto" w:fill="auto"/>
            <w:hideMark/>
          </w:tcPr>
          <w:p w14:paraId="40090DAB" w14:textId="77777777" w:rsidR="00A13E79" w:rsidRPr="001650DF" w:rsidRDefault="00A13E79" w:rsidP="001B2C22">
            <w:pPr>
              <w:spacing w:line="240" w:lineRule="auto"/>
              <w:jc w:val="center"/>
              <w:rPr>
                <w:b/>
                <w:bCs/>
              </w:rPr>
            </w:pPr>
            <w:r w:rsidRPr="001650DF">
              <w:rPr>
                <w:b/>
                <w:bCs/>
              </w:rPr>
              <w:t>Large</w:t>
            </w:r>
          </w:p>
        </w:tc>
        <w:tc>
          <w:tcPr>
            <w:tcW w:w="1387" w:type="dxa"/>
            <w:tcBorders>
              <w:top w:val="nil"/>
              <w:left w:val="single" w:sz="12" w:space="0" w:color="auto"/>
              <w:bottom w:val="nil"/>
              <w:right w:val="single" w:sz="12" w:space="0" w:color="auto"/>
            </w:tcBorders>
            <w:shd w:val="clear" w:color="auto" w:fill="auto"/>
            <w:hideMark/>
          </w:tcPr>
          <w:p w14:paraId="365E4252" w14:textId="77777777" w:rsidR="00A13E79" w:rsidRPr="001650DF" w:rsidRDefault="00A13E79" w:rsidP="001B2C22">
            <w:pPr>
              <w:spacing w:line="240" w:lineRule="auto"/>
              <w:jc w:val="center"/>
              <w:rPr>
                <w:b/>
                <w:bCs/>
              </w:rPr>
            </w:pPr>
            <w:r w:rsidRPr="001650DF">
              <w:rPr>
                <w:b/>
                <w:bCs/>
              </w:rPr>
              <w:t>Large</w:t>
            </w:r>
          </w:p>
        </w:tc>
        <w:tc>
          <w:tcPr>
            <w:tcW w:w="1277" w:type="dxa"/>
            <w:tcBorders>
              <w:top w:val="nil"/>
              <w:left w:val="single" w:sz="12" w:space="0" w:color="auto"/>
              <w:bottom w:val="nil"/>
              <w:right w:val="single" w:sz="12" w:space="0" w:color="auto"/>
            </w:tcBorders>
            <w:shd w:val="clear" w:color="auto" w:fill="auto"/>
            <w:hideMark/>
          </w:tcPr>
          <w:p w14:paraId="59231E87" w14:textId="77777777" w:rsidR="00A13E79" w:rsidRPr="001650DF" w:rsidRDefault="00A13E79" w:rsidP="001B2C22">
            <w:pPr>
              <w:spacing w:line="240" w:lineRule="auto"/>
              <w:jc w:val="center"/>
              <w:rPr>
                <w:b/>
                <w:bCs/>
              </w:rPr>
            </w:pPr>
            <w:r w:rsidRPr="001650DF">
              <w:rPr>
                <w:b/>
                <w:bCs/>
              </w:rPr>
              <w:t>Large</w:t>
            </w:r>
          </w:p>
        </w:tc>
        <w:tc>
          <w:tcPr>
            <w:tcW w:w="1215" w:type="dxa"/>
            <w:tcBorders>
              <w:top w:val="nil"/>
              <w:left w:val="single" w:sz="12" w:space="0" w:color="auto"/>
              <w:bottom w:val="nil"/>
              <w:right w:val="single" w:sz="12" w:space="0" w:color="auto"/>
            </w:tcBorders>
            <w:shd w:val="clear" w:color="auto" w:fill="auto"/>
            <w:hideMark/>
          </w:tcPr>
          <w:p w14:paraId="3356F99C" w14:textId="77777777" w:rsidR="00A13E79" w:rsidRPr="001650DF" w:rsidRDefault="00A13E79" w:rsidP="001B2C22">
            <w:pPr>
              <w:spacing w:line="240" w:lineRule="auto"/>
              <w:jc w:val="center"/>
              <w:rPr>
                <w:b/>
                <w:bCs/>
              </w:rPr>
            </w:pPr>
            <w:r w:rsidRPr="001650DF">
              <w:rPr>
                <w:b/>
                <w:bCs/>
              </w:rPr>
              <w:t>Large</w:t>
            </w:r>
          </w:p>
        </w:tc>
        <w:tc>
          <w:tcPr>
            <w:tcW w:w="1110" w:type="dxa"/>
            <w:tcBorders>
              <w:top w:val="nil"/>
              <w:left w:val="single" w:sz="12" w:space="0" w:color="auto"/>
              <w:bottom w:val="nil"/>
              <w:right w:val="single" w:sz="12" w:space="0" w:color="auto"/>
            </w:tcBorders>
          </w:tcPr>
          <w:p w14:paraId="2AB2A3F9" w14:textId="77777777" w:rsidR="00A13E79" w:rsidRPr="001650DF" w:rsidRDefault="00A13E79" w:rsidP="001B2C22">
            <w:pPr>
              <w:spacing w:line="240" w:lineRule="auto"/>
              <w:jc w:val="center"/>
              <w:rPr>
                <w:b/>
                <w:bCs/>
              </w:rPr>
            </w:pPr>
          </w:p>
        </w:tc>
      </w:tr>
      <w:tr w:rsidR="00A13E79" w:rsidRPr="001650DF" w14:paraId="536C1FAF" w14:textId="77777777" w:rsidTr="0046351E">
        <w:trPr>
          <w:cantSplit/>
          <w:trHeight w:val="288"/>
          <w:tblHeader/>
        </w:trPr>
        <w:tc>
          <w:tcPr>
            <w:tcW w:w="2917" w:type="dxa"/>
            <w:vMerge/>
            <w:tcBorders>
              <w:top w:val="single" w:sz="8" w:space="0" w:color="auto"/>
              <w:left w:val="single" w:sz="12" w:space="0" w:color="auto"/>
              <w:bottom w:val="single" w:sz="8" w:space="0" w:color="000000"/>
              <w:right w:val="single" w:sz="12" w:space="0" w:color="auto"/>
            </w:tcBorders>
            <w:vAlign w:val="center"/>
            <w:hideMark/>
          </w:tcPr>
          <w:p w14:paraId="73155E90" w14:textId="77777777" w:rsidR="00A13E79" w:rsidRPr="001650DF" w:rsidRDefault="00A13E79" w:rsidP="001B2C22">
            <w:pPr>
              <w:spacing w:line="240" w:lineRule="auto"/>
              <w:rPr>
                <w:b/>
                <w:bCs/>
              </w:rPr>
            </w:pPr>
          </w:p>
        </w:tc>
        <w:tc>
          <w:tcPr>
            <w:tcW w:w="1296" w:type="dxa"/>
            <w:tcBorders>
              <w:top w:val="nil"/>
              <w:left w:val="single" w:sz="12" w:space="0" w:color="auto"/>
              <w:bottom w:val="nil"/>
              <w:right w:val="single" w:sz="12" w:space="0" w:color="auto"/>
            </w:tcBorders>
            <w:shd w:val="clear" w:color="auto" w:fill="auto"/>
            <w:hideMark/>
          </w:tcPr>
          <w:p w14:paraId="15D9C1F0" w14:textId="77777777" w:rsidR="00A13E79" w:rsidRPr="001650DF" w:rsidRDefault="00A13E79" w:rsidP="001B2C22">
            <w:pPr>
              <w:spacing w:line="240" w:lineRule="auto"/>
              <w:jc w:val="center"/>
              <w:rPr>
                <w:b/>
                <w:bCs/>
              </w:rPr>
            </w:pPr>
            <w:r w:rsidRPr="001650DF">
              <w:rPr>
                <w:b/>
                <w:bCs/>
              </w:rPr>
              <w:t>(Small)</w:t>
            </w:r>
          </w:p>
        </w:tc>
        <w:tc>
          <w:tcPr>
            <w:tcW w:w="1387" w:type="dxa"/>
            <w:tcBorders>
              <w:top w:val="nil"/>
              <w:left w:val="single" w:sz="12" w:space="0" w:color="auto"/>
              <w:bottom w:val="nil"/>
              <w:right w:val="single" w:sz="12" w:space="0" w:color="auto"/>
            </w:tcBorders>
            <w:shd w:val="clear" w:color="auto" w:fill="auto"/>
            <w:hideMark/>
          </w:tcPr>
          <w:p w14:paraId="5DF1BEF8" w14:textId="77777777" w:rsidR="00A13E79" w:rsidRPr="001650DF" w:rsidRDefault="00A13E79" w:rsidP="001B2C22">
            <w:pPr>
              <w:spacing w:line="240" w:lineRule="auto"/>
              <w:jc w:val="center"/>
              <w:rPr>
                <w:b/>
                <w:bCs/>
              </w:rPr>
            </w:pPr>
            <w:r w:rsidRPr="001650DF">
              <w:rPr>
                <w:b/>
                <w:bCs/>
              </w:rPr>
              <w:t>(Small)</w:t>
            </w:r>
          </w:p>
        </w:tc>
        <w:tc>
          <w:tcPr>
            <w:tcW w:w="1277" w:type="dxa"/>
            <w:tcBorders>
              <w:top w:val="nil"/>
              <w:left w:val="single" w:sz="12" w:space="0" w:color="auto"/>
              <w:bottom w:val="nil"/>
              <w:right w:val="single" w:sz="12" w:space="0" w:color="auto"/>
            </w:tcBorders>
            <w:shd w:val="clear" w:color="auto" w:fill="auto"/>
            <w:hideMark/>
          </w:tcPr>
          <w:p w14:paraId="1E38256F" w14:textId="77777777" w:rsidR="00A13E79" w:rsidRPr="001650DF" w:rsidRDefault="00A13E79" w:rsidP="001B2C22">
            <w:pPr>
              <w:spacing w:line="240" w:lineRule="auto"/>
              <w:jc w:val="center"/>
              <w:rPr>
                <w:b/>
                <w:bCs/>
              </w:rPr>
            </w:pPr>
            <w:r w:rsidRPr="001650DF">
              <w:rPr>
                <w:b/>
                <w:bCs/>
              </w:rPr>
              <w:t>(Small)</w:t>
            </w:r>
          </w:p>
        </w:tc>
        <w:tc>
          <w:tcPr>
            <w:tcW w:w="1215" w:type="dxa"/>
            <w:tcBorders>
              <w:top w:val="nil"/>
              <w:left w:val="single" w:sz="12" w:space="0" w:color="auto"/>
              <w:bottom w:val="nil"/>
              <w:right w:val="single" w:sz="12" w:space="0" w:color="auto"/>
            </w:tcBorders>
            <w:shd w:val="clear" w:color="auto" w:fill="auto"/>
            <w:hideMark/>
          </w:tcPr>
          <w:p w14:paraId="6B00D808" w14:textId="77777777" w:rsidR="00A13E79" w:rsidRPr="001650DF" w:rsidRDefault="00A13E79" w:rsidP="001B2C22">
            <w:pPr>
              <w:spacing w:line="240" w:lineRule="auto"/>
              <w:jc w:val="center"/>
              <w:rPr>
                <w:b/>
                <w:bCs/>
              </w:rPr>
            </w:pPr>
            <w:r w:rsidRPr="001650DF">
              <w:rPr>
                <w:b/>
                <w:bCs/>
              </w:rPr>
              <w:t>(Small)</w:t>
            </w:r>
          </w:p>
        </w:tc>
        <w:tc>
          <w:tcPr>
            <w:tcW w:w="1110" w:type="dxa"/>
            <w:tcBorders>
              <w:top w:val="nil"/>
              <w:left w:val="single" w:sz="12" w:space="0" w:color="auto"/>
              <w:bottom w:val="nil"/>
              <w:right w:val="single" w:sz="12" w:space="0" w:color="auto"/>
            </w:tcBorders>
          </w:tcPr>
          <w:p w14:paraId="1A6C9A67" w14:textId="77777777" w:rsidR="00A13E79" w:rsidRPr="001650DF" w:rsidRDefault="00A13E79" w:rsidP="001B2C22">
            <w:pPr>
              <w:spacing w:line="240" w:lineRule="auto"/>
              <w:jc w:val="center"/>
              <w:rPr>
                <w:b/>
                <w:bCs/>
              </w:rPr>
            </w:pPr>
          </w:p>
        </w:tc>
      </w:tr>
      <w:tr w:rsidR="00A13E79" w:rsidRPr="001650DF" w14:paraId="6B358B6E" w14:textId="77777777" w:rsidTr="0046351E">
        <w:trPr>
          <w:cantSplit/>
          <w:trHeight w:val="564"/>
          <w:tblHeader/>
        </w:trPr>
        <w:tc>
          <w:tcPr>
            <w:tcW w:w="2917" w:type="dxa"/>
            <w:vMerge/>
            <w:tcBorders>
              <w:top w:val="single" w:sz="8" w:space="0" w:color="auto"/>
              <w:left w:val="single" w:sz="12" w:space="0" w:color="auto"/>
              <w:bottom w:val="single" w:sz="12" w:space="0" w:color="auto"/>
              <w:right w:val="single" w:sz="12" w:space="0" w:color="auto"/>
            </w:tcBorders>
            <w:vAlign w:val="center"/>
            <w:hideMark/>
          </w:tcPr>
          <w:p w14:paraId="7608543D" w14:textId="77777777" w:rsidR="00A13E79" w:rsidRPr="001650DF" w:rsidRDefault="00A13E79" w:rsidP="001B2C22">
            <w:pPr>
              <w:spacing w:line="240" w:lineRule="auto"/>
              <w:rPr>
                <w:b/>
                <w:bCs/>
              </w:rPr>
            </w:pPr>
          </w:p>
        </w:tc>
        <w:tc>
          <w:tcPr>
            <w:tcW w:w="1296" w:type="dxa"/>
            <w:tcBorders>
              <w:top w:val="nil"/>
              <w:left w:val="single" w:sz="12" w:space="0" w:color="auto"/>
              <w:bottom w:val="single" w:sz="12" w:space="0" w:color="auto"/>
              <w:right w:val="single" w:sz="12" w:space="0" w:color="auto"/>
            </w:tcBorders>
            <w:shd w:val="clear" w:color="auto" w:fill="auto"/>
            <w:hideMark/>
          </w:tcPr>
          <w:p w14:paraId="389495EE" w14:textId="77777777" w:rsidR="00A13E79" w:rsidRPr="001650DF" w:rsidRDefault="00A13E79" w:rsidP="001B2C22">
            <w:pPr>
              <w:spacing w:line="240" w:lineRule="auto"/>
              <w:jc w:val="center"/>
              <w:rPr>
                <w:b/>
                <w:bCs/>
              </w:rPr>
            </w:pPr>
            <w:r w:rsidRPr="001650DF">
              <w:rPr>
                <w:b/>
                <w:bCs/>
              </w:rPr>
              <w:t>[Micro] Entity</w:t>
            </w:r>
          </w:p>
        </w:tc>
        <w:tc>
          <w:tcPr>
            <w:tcW w:w="1387" w:type="dxa"/>
            <w:tcBorders>
              <w:top w:val="nil"/>
              <w:left w:val="single" w:sz="12" w:space="0" w:color="auto"/>
              <w:bottom w:val="single" w:sz="12" w:space="0" w:color="auto"/>
              <w:right w:val="single" w:sz="12" w:space="0" w:color="auto"/>
            </w:tcBorders>
            <w:shd w:val="clear" w:color="auto" w:fill="auto"/>
            <w:hideMark/>
          </w:tcPr>
          <w:p w14:paraId="3748A959" w14:textId="77777777" w:rsidR="00A13E79" w:rsidRPr="001650DF" w:rsidRDefault="00A13E79" w:rsidP="001B2C22">
            <w:pPr>
              <w:spacing w:line="240" w:lineRule="auto"/>
              <w:jc w:val="center"/>
              <w:rPr>
                <w:b/>
                <w:bCs/>
              </w:rPr>
            </w:pPr>
            <w:r w:rsidRPr="001650DF">
              <w:rPr>
                <w:b/>
                <w:bCs/>
              </w:rPr>
              <w:t>[Micro] Entity</w:t>
            </w:r>
          </w:p>
        </w:tc>
        <w:tc>
          <w:tcPr>
            <w:tcW w:w="1277" w:type="dxa"/>
            <w:tcBorders>
              <w:top w:val="nil"/>
              <w:left w:val="single" w:sz="12" w:space="0" w:color="auto"/>
              <w:bottom w:val="single" w:sz="12" w:space="0" w:color="auto"/>
              <w:right w:val="single" w:sz="12" w:space="0" w:color="auto"/>
            </w:tcBorders>
            <w:shd w:val="clear" w:color="auto" w:fill="auto"/>
            <w:hideMark/>
          </w:tcPr>
          <w:p w14:paraId="799585A8" w14:textId="77777777" w:rsidR="00A13E79" w:rsidRPr="001650DF" w:rsidRDefault="00A13E79" w:rsidP="001B2C22">
            <w:pPr>
              <w:spacing w:line="240" w:lineRule="auto"/>
              <w:jc w:val="center"/>
              <w:rPr>
                <w:b/>
                <w:bCs/>
              </w:rPr>
            </w:pPr>
            <w:r w:rsidRPr="001650DF">
              <w:rPr>
                <w:b/>
                <w:bCs/>
              </w:rPr>
              <w:t>[Micro] Entity</w:t>
            </w:r>
          </w:p>
        </w:tc>
        <w:tc>
          <w:tcPr>
            <w:tcW w:w="1215" w:type="dxa"/>
            <w:tcBorders>
              <w:top w:val="nil"/>
              <w:left w:val="single" w:sz="12" w:space="0" w:color="auto"/>
              <w:bottom w:val="single" w:sz="12" w:space="0" w:color="auto"/>
              <w:right w:val="single" w:sz="12" w:space="0" w:color="auto"/>
            </w:tcBorders>
            <w:shd w:val="clear" w:color="auto" w:fill="auto"/>
            <w:hideMark/>
          </w:tcPr>
          <w:p w14:paraId="7835856C" w14:textId="77777777" w:rsidR="00A13E79" w:rsidRPr="001650DF" w:rsidRDefault="00A13E79" w:rsidP="001B2C22">
            <w:pPr>
              <w:spacing w:line="240" w:lineRule="auto"/>
              <w:jc w:val="center"/>
              <w:rPr>
                <w:b/>
                <w:bCs/>
              </w:rPr>
            </w:pPr>
            <w:r w:rsidRPr="001650DF">
              <w:rPr>
                <w:b/>
                <w:bCs/>
              </w:rPr>
              <w:t>[Micro] Entity</w:t>
            </w:r>
          </w:p>
        </w:tc>
        <w:tc>
          <w:tcPr>
            <w:tcW w:w="1110" w:type="dxa"/>
            <w:tcBorders>
              <w:top w:val="nil"/>
              <w:left w:val="single" w:sz="12" w:space="0" w:color="auto"/>
              <w:bottom w:val="single" w:sz="12" w:space="0" w:color="auto"/>
              <w:right w:val="single" w:sz="12" w:space="0" w:color="auto"/>
            </w:tcBorders>
          </w:tcPr>
          <w:p w14:paraId="384C8921" w14:textId="77777777" w:rsidR="00A13E79" w:rsidRPr="001650DF" w:rsidRDefault="00A13E79" w:rsidP="001B2C22">
            <w:pPr>
              <w:spacing w:line="240" w:lineRule="auto"/>
              <w:jc w:val="center"/>
              <w:rPr>
                <w:b/>
                <w:bCs/>
              </w:rPr>
            </w:pPr>
          </w:p>
        </w:tc>
      </w:tr>
      <w:tr w:rsidR="0046351E" w:rsidRPr="001650DF" w14:paraId="78A68513" w14:textId="77777777" w:rsidTr="00CA2848">
        <w:trPr>
          <w:cantSplit/>
          <w:trHeight w:val="582"/>
        </w:trPr>
        <w:tc>
          <w:tcPr>
            <w:tcW w:w="2917" w:type="dxa"/>
            <w:tcBorders>
              <w:top w:val="single" w:sz="12" w:space="0" w:color="auto"/>
              <w:left w:val="single" w:sz="12" w:space="0" w:color="auto"/>
              <w:bottom w:val="single" w:sz="8" w:space="0" w:color="000000"/>
              <w:right w:val="single" w:sz="12" w:space="0" w:color="auto"/>
            </w:tcBorders>
            <w:shd w:val="clear" w:color="auto" w:fill="auto"/>
            <w:hideMark/>
          </w:tcPr>
          <w:p w14:paraId="0032F001" w14:textId="77777777" w:rsidR="0046351E" w:rsidRPr="001650DF" w:rsidRDefault="0046351E" w:rsidP="001B2C22">
            <w:pPr>
              <w:spacing w:line="240" w:lineRule="auto"/>
            </w:pPr>
            <w:r w:rsidRPr="001650DF">
              <w:t>Self-Service Copy Charge, per Page</w:t>
            </w:r>
          </w:p>
        </w:tc>
        <w:tc>
          <w:tcPr>
            <w:tcW w:w="1296" w:type="dxa"/>
            <w:tcBorders>
              <w:top w:val="single" w:sz="12" w:space="0" w:color="auto"/>
              <w:left w:val="single" w:sz="12" w:space="0" w:color="auto"/>
              <w:right w:val="single" w:sz="12" w:space="0" w:color="auto"/>
            </w:tcBorders>
            <w:shd w:val="clear" w:color="auto" w:fill="auto"/>
            <w:vAlign w:val="center"/>
            <w:hideMark/>
          </w:tcPr>
          <w:p w14:paraId="3D2DFF59" w14:textId="6EED4046" w:rsidR="0046351E" w:rsidRPr="001650DF" w:rsidRDefault="0046351E" w:rsidP="00193F7F">
            <w:pPr>
              <w:spacing w:line="240" w:lineRule="auto"/>
              <w:jc w:val="center"/>
            </w:pPr>
            <w:r w:rsidRPr="001650DF">
              <w:t>$0.25</w:t>
            </w:r>
          </w:p>
        </w:tc>
        <w:tc>
          <w:tcPr>
            <w:tcW w:w="1387" w:type="dxa"/>
            <w:tcBorders>
              <w:top w:val="single" w:sz="12" w:space="0" w:color="auto"/>
              <w:left w:val="single" w:sz="12" w:space="0" w:color="auto"/>
              <w:right w:val="single" w:sz="12" w:space="0" w:color="auto"/>
            </w:tcBorders>
            <w:shd w:val="clear" w:color="auto" w:fill="auto"/>
            <w:vAlign w:val="center"/>
            <w:hideMark/>
          </w:tcPr>
          <w:p w14:paraId="28A9E0E3" w14:textId="77777777" w:rsidR="0046351E" w:rsidRPr="001650DF" w:rsidRDefault="0046351E" w:rsidP="00193F7F">
            <w:pPr>
              <w:spacing w:line="240" w:lineRule="auto"/>
              <w:jc w:val="center"/>
            </w:pPr>
            <w:r w:rsidRPr="001650DF">
              <w:t>discontinue</w:t>
            </w:r>
          </w:p>
        </w:tc>
        <w:tc>
          <w:tcPr>
            <w:tcW w:w="1277" w:type="dxa"/>
            <w:tcBorders>
              <w:top w:val="single" w:sz="12" w:space="0" w:color="auto"/>
              <w:left w:val="single" w:sz="12" w:space="0" w:color="auto"/>
              <w:right w:val="single" w:sz="12" w:space="0" w:color="auto"/>
            </w:tcBorders>
            <w:shd w:val="clear" w:color="auto" w:fill="auto"/>
            <w:vAlign w:val="center"/>
            <w:hideMark/>
          </w:tcPr>
          <w:p w14:paraId="18252761" w14:textId="77777777" w:rsidR="0046351E" w:rsidRPr="001650DF" w:rsidRDefault="0046351E" w:rsidP="00193F7F">
            <w:pPr>
              <w:spacing w:line="240" w:lineRule="auto"/>
              <w:jc w:val="center"/>
            </w:pPr>
            <w:r w:rsidRPr="001650DF">
              <w:t>-$0.25</w:t>
            </w:r>
          </w:p>
        </w:tc>
        <w:tc>
          <w:tcPr>
            <w:tcW w:w="1215" w:type="dxa"/>
            <w:tcBorders>
              <w:top w:val="single" w:sz="12" w:space="0" w:color="auto"/>
              <w:left w:val="single" w:sz="12" w:space="0" w:color="auto"/>
              <w:right w:val="single" w:sz="12" w:space="0" w:color="auto"/>
            </w:tcBorders>
            <w:shd w:val="clear" w:color="auto" w:fill="auto"/>
            <w:vAlign w:val="center"/>
            <w:hideMark/>
          </w:tcPr>
          <w:p w14:paraId="64646F94" w14:textId="77777777" w:rsidR="0046351E" w:rsidRPr="001650DF" w:rsidRDefault="0046351E" w:rsidP="00193F7F">
            <w:pPr>
              <w:spacing w:line="240" w:lineRule="auto"/>
              <w:jc w:val="center"/>
            </w:pPr>
            <w:r w:rsidRPr="001650DF">
              <w:t>n/a</w:t>
            </w:r>
          </w:p>
        </w:tc>
        <w:tc>
          <w:tcPr>
            <w:tcW w:w="1110" w:type="dxa"/>
            <w:tcBorders>
              <w:top w:val="single" w:sz="12" w:space="0" w:color="auto"/>
              <w:left w:val="single" w:sz="12" w:space="0" w:color="auto"/>
              <w:right w:val="single" w:sz="12" w:space="0" w:color="auto"/>
            </w:tcBorders>
            <w:vAlign w:val="center"/>
          </w:tcPr>
          <w:p w14:paraId="7C197B92" w14:textId="77777777" w:rsidR="0046351E" w:rsidRPr="001650DF" w:rsidRDefault="0046351E" w:rsidP="00193F7F">
            <w:pPr>
              <w:spacing w:line="240" w:lineRule="auto"/>
              <w:jc w:val="center"/>
            </w:pPr>
            <w:r w:rsidRPr="001650DF">
              <w:t>n/a</w:t>
            </w:r>
          </w:p>
        </w:tc>
      </w:tr>
      <w:tr w:rsidR="00A13E79" w:rsidRPr="001650DF" w14:paraId="3E4CC2E7" w14:textId="77777777" w:rsidTr="0046351E">
        <w:trPr>
          <w:cantSplit/>
          <w:trHeight w:val="242"/>
        </w:trPr>
        <w:tc>
          <w:tcPr>
            <w:tcW w:w="291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6330258A" w14:textId="77777777" w:rsidR="00A13E79" w:rsidRPr="001650DF" w:rsidRDefault="00A13E79" w:rsidP="001B2C22">
            <w:pPr>
              <w:spacing w:line="240" w:lineRule="auto"/>
            </w:pPr>
            <w:r w:rsidRPr="001650DF">
              <w:t>Establish Deposit Account</w:t>
            </w:r>
          </w:p>
        </w:tc>
        <w:tc>
          <w:tcPr>
            <w:tcW w:w="1296"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491D08A2" w14:textId="7CB000BA" w:rsidR="00A13E79" w:rsidRPr="001650DF" w:rsidRDefault="00A13E79" w:rsidP="00193F7F">
            <w:pPr>
              <w:spacing w:line="240" w:lineRule="auto"/>
              <w:jc w:val="center"/>
            </w:pPr>
            <w:r w:rsidRPr="001650DF">
              <w:t>$10</w:t>
            </w:r>
          </w:p>
        </w:tc>
        <w:tc>
          <w:tcPr>
            <w:tcW w:w="138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79E0FF19" w14:textId="77777777" w:rsidR="00A13E79" w:rsidRPr="001650DF" w:rsidRDefault="00A13E79" w:rsidP="00193F7F">
            <w:pPr>
              <w:spacing w:line="240" w:lineRule="auto"/>
              <w:jc w:val="center"/>
            </w:pPr>
            <w:r w:rsidRPr="001650DF">
              <w:t>discontinue</w:t>
            </w:r>
          </w:p>
        </w:tc>
        <w:tc>
          <w:tcPr>
            <w:tcW w:w="127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47A75087" w14:textId="77777777" w:rsidR="00A13E79" w:rsidRPr="001650DF" w:rsidRDefault="00A13E79" w:rsidP="00193F7F">
            <w:pPr>
              <w:spacing w:line="240" w:lineRule="auto"/>
              <w:jc w:val="center"/>
            </w:pPr>
            <w:r w:rsidRPr="001650DF">
              <w:t>-$10</w:t>
            </w:r>
          </w:p>
        </w:tc>
        <w:tc>
          <w:tcPr>
            <w:tcW w:w="1215"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78C91AFD" w14:textId="77777777" w:rsidR="00A13E79" w:rsidRPr="001650DF" w:rsidRDefault="00A13E79" w:rsidP="00193F7F">
            <w:pPr>
              <w:spacing w:line="240" w:lineRule="auto"/>
              <w:jc w:val="center"/>
            </w:pPr>
            <w:r w:rsidRPr="001650DF">
              <w:t>n/a</w:t>
            </w:r>
          </w:p>
        </w:tc>
        <w:tc>
          <w:tcPr>
            <w:tcW w:w="1110" w:type="dxa"/>
            <w:tcBorders>
              <w:top w:val="single" w:sz="12" w:space="0" w:color="auto"/>
              <w:left w:val="single" w:sz="12" w:space="0" w:color="auto"/>
              <w:bottom w:val="single" w:sz="12" w:space="0" w:color="auto"/>
              <w:right w:val="single" w:sz="12" w:space="0" w:color="auto"/>
            </w:tcBorders>
            <w:vAlign w:val="center"/>
          </w:tcPr>
          <w:p w14:paraId="561D54D8" w14:textId="77777777" w:rsidR="00A13E79" w:rsidRPr="001650DF" w:rsidRDefault="00A13E79" w:rsidP="00193F7F">
            <w:pPr>
              <w:spacing w:line="240" w:lineRule="auto"/>
              <w:jc w:val="center"/>
            </w:pPr>
            <w:r w:rsidRPr="001650DF">
              <w:t>n/a</w:t>
            </w:r>
          </w:p>
        </w:tc>
      </w:tr>
      <w:tr w:rsidR="00A13E79" w:rsidRPr="001650DF" w14:paraId="36A8418F" w14:textId="77777777" w:rsidTr="0046351E">
        <w:trPr>
          <w:cantSplit/>
          <w:trHeight w:val="274"/>
        </w:trPr>
        <w:tc>
          <w:tcPr>
            <w:tcW w:w="2917" w:type="dxa"/>
            <w:vMerge w:val="restart"/>
            <w:tcBorders>
              <w:top w:val="single" w:sz="12" w:space="0" w:color="auto"/>
              <w:left w:val="single" w:sz="12" w:space="0" w:color="auto"/>
              <w:right w:val="single" w:sz="12" w:space="0" w:color="auto"/>
            </w:tcBorders>
            <w:shd w:val="clear" w:color="auto" w:fill="auto"/>
            <w:vAlign w:val="center"/>
            <w:hideMark/>
          </w:tcPr>
          <w:p w14:paraId="4395D851" w14:textId="11727864" w:rsidR="00A13E79" w:rsidRPr="001650DF" w:rsidRDefault="00A13E79" w:rsidP="001B2C22">
            <w:pPr>
              <w:spacing w:line="240" w:lineRule="auto"/>
            </w:pPr>
            <w:r w:rsidRPr="001650DF">
              <w:t>Uncertified Statement Re</w:t>
            </w:r>
            <w:r w:rsidR="00556247" w:rsidRPr="001650DF">
              <w:t>:</w:t>
            </w:r>
            <w:r w:rsidRPr="001650DF">
              <w:t xml:space="preserve"> Status of Maintenance Fee Payments</w:t>
            </w:r>
          </w:p>
        </w:tc>
        <w:tc>
          <w:tcPr>
            <w:tcW w:w="1296" w:type="dxa"/>
            <w:tcBorders>
              <w:top w:val="single" w:sz="12" w:space="0" w:color="auto"/>
              <w:left w:val="single" w:sz="12" w:space="0" w:color="auto"/>
              <w:right w:val="single" w:sz="12" w:space="0" w:color="auto"/>
            </w:tcBorders>
            <w:shd w:val="clear" w:color="auto" w:fill="auto"/>
            <w:vAlign w:val="center"/>
          </w:tcPr>
          <w:p w14:paraId="66987916" w14:textId="5B6BC9DD" w:rsidR="00A13E79" w:rsidRPr="001650DF" w:rsidRDefault="00A13E79" w:rsidP="00193F7F">
            <w:pPr>
              <w:spacing w:line="240" w:lineRule="auto"/>
              <w:jc w:val="center"/>
            </w:pPr>
          </w:p>
        </w:tc>
        <w:tc>
          <w:tcPr>
            <w:tcW w:w="1387" w:type="dxa"/>
            <w:tcBorders>
              <w:top w:val="single" w:sz="12" w:space="0" w:color="auto"/>
              <w:left w:val="single" w:sz="12" w:space="0" w:color="auto"/>
              <w:right w:val="single" w:sz="12" w:space="0" w:color="auto"/>
            </w:tcBorders>
            <w:shd w:val="clear" w:color="auto" w:fill="auto"/>
            <w:vAlign w:val="center"/>
          </w:tcPr>
          <w:p w14:paraId="026A1CC9" w14:textId="4F7876A0" w:rsidR="00A13E79" w:rsidRPr="001650DF" w:rsidRDefault="00A13E79" w:rsidP="00193F7F">
            <w:pPr>
              <w:spacing w:line="240" w:lineRule="auto"/>
              <w:jc w:val="center"/>
            </w:pPr>
          </w:p>
        </w:tc>
        <w:tc>
          <w:tcPr>
            <w:tcW w:w="1277" w:type="dxa"/>
            <w:tcBorders>
              <w:top w:val="single" w:sz="12" w:space="0" w:color="auto"/>
              <w:left w:val="single" w:sz="12" w:space="0" w:color="auto"/>
              <w:right w:val="single" w:sz="12" w:space="0" w:color="auto"/>
            </w:tcBorders>
            <w:shd w:val="clear" w:color="auto" w:fill="auto"/>
            <w:vAlign w:val="center"/>
          </w:tcPr>
          <w:p w14:paraId="3BDEEBB0" w14:textId="531E60E8" w:rsidR="00A13E79" w:rsidRPr="001650DF" w:rsidRDefault="00A13E79" w:rsidP="00193F7F">
            <w:pPr>
              <w:spacing w:line="240" w:lineRule="auto"/>
              <w:jc w:val="center"/>
            </w:pPr>
          </w:p>
        </w:tc>
        <w:tc>
          <w:tcPr>
            <w:tcW w:w="1215" w:type="dxa"/>
            <w:tcBorders>
              <w:top w:val="single" w:sz="12" w:space="0" w:color="auto"/>
              <w:left w:val="single" w:sz="12" w:space="0" w:color="auto"/>
              <w:right w:val="single" w:sz="12" w:space="0" w:color="auto"/>
            </w:tcBorders>
            <w:shd w:val="clear" w:color="auto" w:fill="auto"/>
            <w:vAlign w:val="center"/>
          </w:tcPr>
          <w:p w14:paraId="7204A045" w14:textId="797686CD" w:rsidR="00A13E79" w:rsidRPr="001650DF" w:rsidRDefault="00A13E79" w:rsidP="00193F7F">
            <w:pPr>
              <w:spacing w:line="240" w:lineRule="auto"/>
              <w:jc w:val="center"/>
            </w:pPr>
          </w:p>
        </w:tc>
        <w:tc>
          <w:tcPr>
            <w:tcW w:w="1110" w:type="dxa"/>
            <w:tcBorders>
              <w:top w:val="single" w:sz="12" w:space="0" w:color="auto"/>
              <w:left w:val="single" w:sz="12" w:space="0" w:color="auto"/>
              <w:right w:val="single" w:sz="12" w:space="0" w:color="auto"/>
            </w:tcBorders>
            <w:vAlign w:val="center"/>
          </w:tcPr>
          <w:p w14:paraId="36856609" w14:textId="14C8E143" w:rsidR="00A13E79" w:rsidRPr="001650DF" w:rsidRDefault="00A13E79" w:rsidP="00193F7F">
            <w:pPr>
              <w:spacing w:line="240" w:lineRule="auto"/>
              <w:jc w:val="center"/>
            </w:pPr>
          </w:p>
        </w:tc>
      </w:tr>
      <w:tr w:rsidR="0046351E" w:rsidRPr="001650DF" w14:paraId="14D6ED7C" w14:textId="77777777" w:rsidTr="0046351E">
        <w:trPr>
          <w:cantSplit/>
          <w:trHeight w:val="274"/>
        </w:trPr>
        <w:tc>
          <w:tcPr>
            <w:tcW w:w="2917" w:type="dxa"/>
            <w:vMerge/>
            <w:tcBorders>
              <w:left w:val="single" w:sz="12" w:space="0" w:color="auto"/>
              <w:right w:val="single" w:sz="12" w:space="0" w:color="auto"/>
            </w:tcBorders>
            <w:shd w:val="clear" w:color="auto" w:fill="auto"/>
            <w:vAlign w:val="center"/>
          </w:tcPr>
          <w:p w14:paraId="6FE7E011" w14:textId="77777777" w:rsidR="0046351E" w:rsidRPr="001650DF" w:rsidRDefault="0046351E" w:rsidP="0046351E">
            <w:pPr>
              <w:spacing w:line="240" w:lineRule="auto"/>
            </w:pPr>
          </w:p>
        </w:tc>
        <w:tc>
          <w:tcPr>
            <w:tcW w:w="1296" w:type="dxa"/>
            <w:tcBorders>
              <w:left w:val="single" w:sz="12" w:space="0" w:color="auto"/>
              <w:right w:val="single" w:sz="12" w:space="0" w:color="auto"/>
            </w:tcBorders>
            <w:shd w:val="clear" w:color="auto" w:fill="auto"/>
            <w:vAlign w:val="center"/>
          </w:tcPr>
          <w:p w14:paraId="2D8BD334" w14:textId="7B1079D3" w:rsidR="0046351E" w:rsidRPr="001650DF" w:rsidRDefault="0046351E" w:rsidP="0046351E">
            <w:pPr>
              <w:spacing w:line="240" w:lineRule="auto"/>
              <w:jc w:val="center"/>
            </w:pPr>
            <w:r w:rsidRPr="001650DF">
              <w:t>$10</w:t>
            </w:r>
          </w:p>
        </w:tc>
        <w:tc>
          <w:tcPr>
            <w:tcW w:w="1387" w:type="dxa"/>
            <w:tcBorders>
              <w:left w:val="single" w:sz="12" w:space="0" w:color="auto"/>
              <w:right w:val="single" w:sz="12" w:space="0" w:color="auto"/>
            </w:tcBorders>
            <w:shd w:val="clear" w:color="auto" w:fill="auto"/>
            <w:vAlign w:val="center"/>
          </w:tcPr>
          <w:p w14:paraId="68324270" w14:textId="421E8AA3" w:rsidR="0046351E" w:rsidRPr="001650DF" w:rsidRDefault="0046351E" w:rsidP="0046351E">
            <w:pPr>
              <w:spacing w:line="240" w:lineRule="auto"/>
              <w:jc w:val="center"/>
            </w:pPr>
            <w:r w:rsidRPr="001650DF">
              <w:t>discontinue</w:t>
            </w:r>
          </w:p>
        </w:tc>
        <w:tc>
          <w:tcPr>
            <w:tcW w:w="1277" w:type="dxa"/>
            <w:tcBorders>
              <w:left w:val="single" w:sz="12" w:space="0" w:color="auto"/>
              <w:right w:val="single" w:sz="12" w:space="0" w:color="auto"/>
            </w:tcBorders>
            <w:shd w:val="clear" w:color="auto" w:fill="auto"/>
            <w:vAlign w:val="center"/>
          </w:tcPr>
          <w:p w14:paraId="6B2BA6A4" w14:textId="28B97A24" w:rsidR="0046351E" w:rsidRPr="001650DF" w:rsidRDefault="0046351E" w:rsidP="0046351E">
            <w:pPr>
              <w:spacing w:line="240" w:lineRule="auto"/>
              <w:jc w:val="center"/>
            </w:pPr>
            <w:r w:rsidRPr="001650DF">
              <w:t>-$10</w:t>
            </w:r>
          </w:p>
        </w:tc>
        <w:tc>
          <w:tcPr>
            <w:tcW w:w="1215" w:type="dxa"/>
            <w:tcBorders>
              <w:left w:val="single" w:sz="12" w:space="0" w:color="auto"/>
              <w:right w:val="single" w:sz="12" w:space="0" w:color="auto"/>
            </w:tcBorders>
            <w:shd w:val="clear" w:color="auto" w:fill="auto"/>
            <w:vAlign w:val="center"/>
          </w:tcPr>
          <w:p w14:paraId="04A4C743" w14:textId="6E8F7245" w:rsidR="0046351E" w:rsidRPr="001650DF" w:rsidRDefault="0046351E" w:rsidP="0046351E">
            <w:pPr>
              <w:spacing w:line="240" w:lineRule="auto"/>
              <w:jc w:val="center"/>
            </w:pPr>
            <w:r w:rsidRPr="001650DF">
              <w:t>n/a</w:t>
            </w:r>
          </w:p>
        </w:tc>
        <w:tc>
          <w:tcPr>
            <w:tcW w:w="1110" w:type="dxa"/>
            <w:tcBorders>
              <w:left w:val="single" w:sz="12" w:space="0" w:color="auto"/>
              <w:right w:val="single" w:sz="12" w:space="0" w:color="auto"/>
            </w:tcBorders>
            <w:vAlign w:val="center"/>
          </w:tcPr>
          <w:p w14:paraId="407CF52F" w14:textId="101FADF1" w:rsidR="0046351E" w:rsidRPr="001650DF" w:rsidRDefault="0046351E" w:rsidP="0046351E">
            <w:pPr>
              <w:spacing w:line="240" w:lineRule="auto"/>
              <w:jc w:val="center"/>
            </w:pPr>
            <w:r w:rsidRPr="001650DF">
              <w:t>n/a</w:t>
            </w:r>
          </w:p>
        </w:tc>
      </w:tr>
      <w:tr w:rsidR="0046351E" w:rsidRPr="001650DF" w14:paraId="6FFFC909" w14:textId="77777777" w:rsidTr="0046351E">
        <w:trPr>
          <w:cantSplit/>
          <w:trHeight w:val="274"/>
        </w:trPr>
        <w:tc>
          <w:tcPr>
            <w:tcW w:w="2917" w:type="dxa"/>
            <w:vMerge/>
            <w:tcBorders>
              <w:left w:val="single" w:sz="12" w:space="0" w:color="auto"/>
              <w:bottom w:val="single" w:sz="12" w:space="0" w:color="auto"/>
              <w:right w:val="single" w:sz="12" w:space="0" w:color="auto"/>
            </w:tcBorders>
            <w:shd w:val="clear" w:color="auto" w:fill="auto"/>
            <w:vAlign w:val="center"/>
          </w:tcPr>
          <w:p w14:paraId="1461669F" w14:textId="77777777" w:rsidR="0046351E" w:rsidRPr="001650DF" w:rsidRDefault="0046351E" w:rsidP="0046351E">
            <w:pPr>
              <w:spacing w:line="240" w:lineRule="auto"/>
            </w:pPr>
          </w:p>
        </w:tc>
        <w:tc>
          <w:tcPr>
            <w:tcW w:w="1296" w:type="dxa"/>
            <w:tcBorders>
              <w:left w:val="single" w:sz="12" w:space="0" w:color="auto"/>
              <w:bottom w:val="single" w:sz="12" w:space="0" w:color="auto"/>
              <w:right w:val="single" w:sz="12" w:space="0" w:color="auto"/>
            </w:tcBorders>
            <w:shd w:val="clear" w:color="auto" w:fill="auto"/>
            <w:vAlign w:val="center"/>
          </w:tcPr>
          <w:p w14:paraId="77AA9A8E" w14:textId="77777777" w:rsidR="0046351E" w:rsidRPr="001650DF" w:rsidRDefault="0046351E" w:rsidP="0046351E">
            <w:pPr>
              <w:spacing w:line="240" w:lineRule="auto"/>
              <w:jc w:val="center"/>
            </w:pPr>
          </w:p>
        </w:tc>
        <w:tc>
          <w:tcPr>
            <w:tcW w:w="1387" w:type="dxa"/>
            <w:tcBorders>
              <w:left w:val="single" w:sz="12" w:space="0" w:color="auto"/>
              <w:bottom w:val="single" w:sz="12" w:space="0" w:color="auto"/>
              <w:right w:val="single" w:sz="12" w:space="0" w:color="auto"/>
            </w:tcBorders>
            <w:shd w:val="clear" w:color="auto" w:fill="auto"/>
            <w:vAlign w:val="center"/>
          </w:tcPr>
          <w:p w14:paraId="66F82DA6" w14:textId="77777777" w:rsidR="0046351E" w:rsidRPr="001650DF" w:rsidRDefault="0046351E" w:rsidP="0046351E">
            <w:pPr>
              <w:spacing w:line="240" w:lineRule="auto"/>
              <w:jc w:val="center"/>
            </w:pPr>
          </w:p>
        </w:tc>
        <w:tc>
          <w:tcPr>
            <w:tcW w:w="1277" w:type="dxa"/>
            <w:tcBorders>
              <w:left w:val="single" w:sz="12" w:space="0" w:color="auto"/>
              <w:bottom w:val="single" w:sz="12" w:space="0" w:color="auto"/>
              <w:right w:val="single" w:sz="12" w:space="0" w:color="auto"/>
            </w:tcBorders>
            <w:shd w:val="clear" w:color="auto" w:fill="auto"/>
            <w:vAlign w:val="center"/>
          </w:tcPr>
          <w:p w14:paraId="59FC2114" w14:textId="77777777" w:rsidR="0046351E" w:rsidRPr="001650DF" w:rsidRDefault="0046351E" w:rsidP="0046351E">
            <w:pPr>
              <w:spacing w:line="240" w:lineRule="auto"/>
              <w:jc w:val="center"/>
            </w:pPr>
          </w:p>
        </w:tc>
        <w:tc>
          <w:tcPr>
            <w:tcW w:w="1215" w:type="dxa"/>
            <w:tcBorders>
              <w:left w:val="single" w:sz="12" w:space="0" w:color="auto"/>
              <w:bottom w:val="single" w:sz="12" w:space="0" w:color="auto"/>
              <w:right w:val="single" w:sz="12" w:space="0" w:color="auto"/>
            </w:tcBorders>
            <w:shd w:val="clear" w:color="auto" w:fill="auto"/>
            <w:vAlign w:val="center"/>
          </w:tcPr>
          <w:p w14:paraId="388DEC0F" w14:textId="77777777" w:rsidR="0046351E" w:rsidRPr="001650DF" w:rsidRDefault="0046351E" w:rsidP="0046351E">
            <w:pPr>
              <w:spacing w:line="240" w:lineRule="auto"/>
              <w:jc w:val="center"/>
            </w:pPr>
          </w:p>
        </w:tc>
        <w:tc>
          <w:tcPr>
            <w:tcW w:w="1110" w:type="dxa"/>
            <w:tcBorders>
              <w:left w:val="single" w:sz="12" w:space="0" w:color="auto"/>
              <w:bottom w:val="single" w:sz="12" w:space="0" w:color="auto"/>
              <w:right w:val="single" w:sz="12" w:space="0" w:color="auto"/>
            </w:tcBorders>
            <w:vAlign w:val="center"/>
          </w:tcPr>
          <w:p w14:paraId="37A5D597" w14:textId="77777777" w:rsidR="0046351E" w:rsidRPr="001650DF" w:rsidRDefault="0046351E" w:rsidP="0046351E">
            <w:pPr>
              <w:spacing w:line="240" w:lineRule="auto"/>
              <w:jc w:val="center"/>
            </w:pPr>
          </w:p>
        </w:tc>
      </w:tr>
      <w:tr w:rsidR="0046351E" w:rsidRPr="001650DF" w14:paraId="3DF2A45E" w14:textId="77777777" w:rsidTr="0046351E">
        <w:trPr>
          <w:cantSplit/>
          <w:trHeight w:val="1528"/>
        </w:trPr>
        <w:tc>
          <w:tcPr>
            <w:tcW w:w="2917" w:type="dxa"/>
            <w:tcBorders>
              <w:top w:val="single" w:sz="12" w:space="0" w:color="auto"/>
              <w:left w:val="single" w:sz="12" w:space="0" w:color="auto"/>
              <w:bottom w:val="single" w:sz="4" w:space="0" w:color="auto"/>
              <w:right w:val="single" w:sz="12" w:space="0" w:color="auto"/>
            </w:tcBorders>
            <w:shd w:val="clear" w:color="auto" w:fill="auto"/>
          </w:tcPr>
          <w:p w14:paraId="42D04D8A" w14:textId="5571128B" w:rsidR="0046351E" w:rsidRPr="001650DF" w:rsidRDefault="0046351E" w:rsidP="0046351E">
            <w:pPr>
              <w:spacing w:line="240" w:lineRule="auto"/>
            </w:pPr>
            <w:r w:rsidRPr="001650DF">
              <w:t>Petitions for documents in form other than that provided by this part, or in form other than that generally provided by Director, to be decided in accordance with merits.</w:t>
            </w:r>
          </w:p>
        </w:tc>
        <w:tc>
          <w:tcPr>
            <w:tcW w:w="1296" w:type="dxa"/>
            <w:tcBorders>
              <w:top w:val="single" w:sz="12" w:space="0" w:color="auto"/>
              <w:left w:val="single" w:sz="12" w:space="0" w:color="auto"/>
              <w:bottom w:val="single" w:sz="4" w:space="0" w:color="auto"/>
              <w:right w:val="single" w:sz="12" w:space="0" w:color="auto"/>
            </w:tcBorders>
            <w:shd w:val="clear" w:color="auto" w:fill="auto"/>
            <w:vAlign w:val="center"/>
          </w:tcPr>
          <w:p w14:paraId="204E7376" w14:textId="4339F5F6" w:rsidR="0046351E" w:rsidRPr="001650DF" w:rsidRDefault="0046351E" w:rsidP="0046351E">
            <w:pPr>
              <w:spacing w:line="240" w:lineRule="auto"/>
              <w:jc w:val="center"/>
            </w:pPr>
            <w:r w:rsidRPr="001650DF">
              <w:t>at cost</w:t>
            </w:r>
          </w:p>
        </w:tc>
        <w:tc>
          <w:tcPr>
            <w:tcW w:w="1387" w:type="dxa"/>
            <w:tcBorders>
              <w:top w:val="single" w:sz="12" w:space="0" w:color="auto"/>
              <w:left w:val="single" w:sz="12" w:space="0" w:color="auto"/>
              <w:bottom w:val="single" w:sz="4" w:space="0" w:color="auto"/>
              <w:right w:val="single" w:sz="12" w:space="0" w:color="auto"/>
            </w:tcBorders>
            <w:shd w:val="clear" w:color="auto" w:fill="auto"/>
            <w:vAlign w:val="center"/>
          </w:tcPr>
          <w:p w14:paraId="0F624D4C" w14:textId="219DB4E9" w:rsidR="0046351E" w:rsidRPr="001650DF" w:rsidRDefault="0046351E" w:rsidP="0046351E">
            <w:pPr>
              <w:spacing w:line="240" w:lineRule="auto"/>
              <w:jc w:val="center"/>
            </w:pPr>
            <w:r w:rsidRPr="001650DF">
              <w:t>discontinue</w:t>
            </w:r>
          </w:p>
        </w:tc>
        <w:tc>
          <w:tcPr>
            <w:tcW w:w="1277" w:type="dxa"/>
            <w:tcBorders>
              <w:top w:val="single" w:sz="12" w:space="0" w:color="auto"/>
              <w:left w:val="single" w:sz="12" w:space="0" w:color="auto"/>
              <w:bottom w:val="single" w:sz="4" w:space="0" w:color="auto"/>
              <w:right w:val="single" w:sz="12" w:space="0" w:color="auto"/>
            </w:tcBorders>
            <w:shd w:val="clear" w:color="auto" w:fill="auto"/>
            <w:vAlign w:val="center"/>
          </w:tcPr>
          <w:p w14:paraId="1FE5F1CE" w14:textId="3A32209E" w:rsidR="0046351E" w:rsidRPr="001650DF" w:rsidRDefault="0046351E" w:rsidP="0046351E">
            <w:pPr>
              <w:spacing w:line="240" w:lineRule="auto"/>
              <w:jc w:val="center"/>
            </w:pPr>
            <w:r w:rsidRPr="001650DF">
              <w:t>at cost</w:t>
            </w:r>
          </w:p>
        </w:tc>
        <w:tc>
          <w:tcPr>
            <w:tcW w:w="1215" w:type="dxa"/>
            <w:tcBorders>
              <w:top w:val="single" w:sz="12" w:space="0" w:color="auto"/>
              <w:left w:val="single" w:sz="12" w:space="0" w:color="auto"/>
              <w:bottom w:val="single" w:sz="4" w:space="0" w:color="auto"/>
              <w:right w:val="single" w:sz="12" w:space="0" w:color="auto"/>
            </w:tcBorders>
            <w:shd w:val="clear" w:color="auto" w:fill="auto"/>
            <w:vAlign w:val="center"/>
          </w:tcPr>
          <w:p w14:paraId="1182B58B" w14:textId="301A1C4D" w:rsidR="0046351E" w:rsidRPr="001650DF" w:rsidRDefault="0046351E" w:rsidP="0046351E">
            <w:pPr>
              <w:spacing w:line="240" w:lineRule="auto"/>
              <w:jc w:val="center"/>
            </w:pPr>
            <w:r w:rsidRPr="001650DF">
              <w:t>n/a</w:t>
            </w:r>
          </w:p>
        </w:tc>
        <w:tc>
          <w:tcPr>
            <w:tcW w:w="1110" w:type="dxa"/>
            <w:tcBorders>
              <w:top w:val="single" w:sz="12" w:space="0" w:color="auto"/>
              <w:left w:val="single" w:sz="12" w:space="0" w:color="auto"/>
              <w:bottom w:val="single" w:sz="4" w:space="0" w:color="auto"/>
              <w:right w:val="single" w:sz="12" w:space="0" w:color="auto"/>
            </w:tcBorders>
            <w:vAlign w:val="center"/>
          </w:tcPr>
          <w:p w14:paraId="5E7B5ED9" w14:textId="77777777" w:rsidR="0046351E" w:rsidRPr="001650DF" w:rsidRDefault="0046351E" w:rsidP="0046351E">
            <w:pPr>
              <w:spacing w:line="240" w:lineRule="auto"/>
              <w:jc w:val="center"/>
            </w:pPr>
            <w:r w:rsidRPr="001650DF">
              <w:t>n/a</w:t>
            </w:r>
          </w:p>
        </w:tc>
      </w:tr>
      <w:tr w:rsidR="0046351E" w:rsidRPr="001650DF" w14:paraId="2EACDDFD" w14:textId="77777777" w:rsidTr="002E32A6">
        <w:trPr>
          <w:cantSplit/>
          <w:trHeight w:val="1440"/>
        </w:trPr>
        <w:tc>
          <w:tcPr>
            <w:tcW w:w="2917" w:type="dxa"/>
            <w:vMerge w:val="restart"/>
            <w:tcBorders>
              <w:top w:val="single" w:sz="12" w:space="0" w:color="auto"/>
              <w:left w:val="single" w:sz="12" w:space="0" w:color="auto"/>
              <w:bottom w:val="single" w:sz="8" w:space="0" w:color="000000"/>
              <w:right w:val="single" w:sz="12" w:space="0" w:color="auto"/>
            </w:tcBorders>
            <w:shd w:val="clear" w:color="auto" w:fill="auto"/>
            <w:vAlign w:val="center"/>
            <w:hideMark/>
          </w:tcPr>
          <w:p w14:paraId="20987574" w14:textId="6DE13749" w:rsidR="0046351E" w:rsidRPr="001650DF" w:rsidRDefault="0046351E" w:rsidP="0046351E">
            <w:pPr>
              <w:spacing w:line="240" w:lineRule="auto"/>
            </w:pPr>
            <w:r w:rsidRPr="001650DF">
              <w:t>Copy of Patent-Related File Wrapper Contents That Were Submitted and are Stored on Compact Disk or Other Electronic Form (e.g., Compact Disks Stored in Artifact Folder), Other Than as Available in 1.19(b)(1); First Physical Electronic Medium in a Single Order</w:t>
            </w:r>
          </w:p>
        </w:tc>
        <w:tc>
          <w:tcPr>
            <w:tcW w:w="1296" w:type="dxa"/>
            <w:tcBorders>
              <w:top w:val="single" w:sz="12" w:space="0" w:color="auto"/>
              <w:left w:val="single" w:sz="12" w:space="0" w:color="auto"/>
              <w:bottom w:val="nil"/>
              <w:right w:val="single" w:sz="12" w:space="0" w:color="auto"/>
            </w:tcBorders>
            <w:shd w:val="clear" w:color="auto" w:fill="auto"/>
            <w:vAlign w:val="center"/>
          </w:tcPr>
          <w:p w14:paraId="13DEABAD" w14:textId="20554305" w:rsidR="0046351E" w:rsidRPr="001650DF" w:rsidRDefault="0046351E" w:rsidP="0046351E">
            <w:pPr>
              <w:spacing w:line="240" w:lineRule="auto"/>
              <w:jc w:val="center"/>
            </w:pPr>
          </w:p>
        </w:tc>
        <w:tc>
          <w:tcPr>
            <w:tcW w:w="1387" w:type="dxa"/>
            <w:tcBorders>
              <w:top w:val="single" w:sz="12" w:space="0" w:color="auto"/>
              <w:left w:val="single" w:sz="12" w:space="0" w:color="auto"/>
              <w:bottom w:val="nil"/>
              <w:right w:val="single" w:sz="12" w:space="0" w:color="auto"/>
            </w:tcBorders>
            <w:shd w:val="clear" w:color="auto" w:fill="auto"/>
            <w:vAlign w:val="center"/>
          </w:tcPr>
          <w:p w14:paraId="606CB8BA" w14:textId="38D361A2" w:rsidR="0046351E" w:rsidRPr="001650DF" w:rsidRDefault="0046351E" w:rsidP="0046351E">
            <w:pPr>
              <w:spacing w:line="240" w:lineRule="auto"/>
              <w:jc w:val="center"/>
            </w:pPr>
          </w:p>
        </w:tc>
        <w:tc>
          <w:tcPr>
            <w:tcW w:w="1277" w:type="dxa"/>
            <w:tcBorders>
              <w:top w:val="single" w:sz="12" w:space="0" w:color="auto"/>
              <w:left w:val="single" w:sz="12" w:space="0" w:color="auto"/>
              <w:bottom w:val="nil"/>
              <w:right w:val="single" w:sz="12" w:space="0" w:color="auto"/>
            </w:tcBorders>
            <w:shd w:val="clear" w:color="auto" w:fill="auto"/>
            <w:vAlign w:val="center"/>
          </w:tcPr>
          <w:p w14:paraId="45F7B034" w14:textId="7C03CCC3" w:rsidR="0046351E" w:rsidRPr="001650DF" w:rsidRDefault="0046351E" w:rsidP="0046351E">
            <w:pPr>
              <w:spacing w:line="240" w:lineRule="auto"/>
              <w:jc w:val="center"/>
            </w:pPr>
          </w:p>
        </w:tc>
        <w:tc>
          <w:tcPr>
            <w:tcW w:w="1215" w:type="dxa"/>
            <w:tcBorders>
              <w:top w:val="single" w:sz="12" w:space="0" w:color="auto"/>
              <w:left w:val="single" w:sz="12" w:space="0" w:color="auto"/>
              <w:bottom w:val="nil"/>
              <w:right w:val="single" w:sz="12" w:space="0" w:color="auto"/>
            </w:tcBorders>
            <w:shd w:val="clear" w:color="auto" w:fill="auto"/>
            <w:vAlign w:val="center"/>
          </w:tcPr>
          <w:p w14:paraId="4A2FA5AA" w14:textId="61BBC866" w:rsidR="0046351E" w:rsidRPr="001650DF" w:rsidRDefault="0046351E" w:rsidP="0046351E">
            <w:pPr>
              <w:spacing w:line="240" w:lineRule="auto"/>
              <w:jc w:val="center"/>
            </w:pPr>
          </w:p>
        </w:tc>
        <w:tc>
          <w:tcPr>
            <w:tcW w:w="1110" w:type="dxa"/>
            <w:tcBorders>
              <w:top w:val="single" w:sz="12" w:space="0" w:color="auto"/>
              <w:left w:val="single" w:sz="12" w:space="0" w:color="auto"/>
              <w:bottom w:val="nil"/>
              <w:right w:val="single" w:sz="12" w:space="0" w:color="auto"/>
            </w:tcBorders>
            <w:vAlign w:val="center"/>
          </w:tcPr>
          <w:p w14:paraId="20F33E61" w14:textId="19FEDEF3" w:rsidR="0046351E" w:rsidRPr="001650DF" w:rsidRDefault="0046351E" w:rsidP="0046351E">
            <w:pPr>
              <w:spacing w:line="240" w:lineRule="auto"/>
              <w:jc w:val="center"/>
            </w:pPr>
          </w:p>
        </w:tc>
      </w:tr>
      <w:tr w:rsidR="002E32A6" w:rsidRPr="001650DF" w14:paraId="5142E951" w14:textId="77777777" w:rsidTr="002E32A6">
        <w:trPr>
          <w:cantSplit/>
          <w:trHeight w:val="276"/>
        </w:trPr>
        <w:tc>
          <w:tcPr>
            <w:tcW w:w="2917" w:type="dxa"/>
            <w:vMerge/>
            <w:tcBorders>
              <w:top w:val="nil"/>
              <w:left w:val="single" w:sz="12" w:space="0" w:color="auto"/>
              <w:bottom w:val="single" w:sz="8" w:space="0" w:color="000000"/>
              <w:right w:val="single" w:sz="12" w:space="0" w:color="auto"/>
            </w:tcBorders>
            <w:vAlign w:val="center"/>
            <w:hideMark/>
          </w:tcPr>
          <w:p w14:paraId="38CD0914" w14:textId="77777777" w:rsidR="002E32A6" w:rsidRPr="001650DF" w:rsidRDefault="002E32A6" w:rsidP="002E32A6">
            <w:pPr>
              <w:spacing w:line="240" w:lineRule="auto"/>
            </w:pPr>
          </w:p>
        </w:tc>
        <w:tc>
          <w:tcPr>
            <w:tcW w:w="1296" w:type="dxa"/>
            <w:tcBorders>
              <w:top w:val="nil"/>
              <w:left w:val="single" w:sz="12" w:space="0" w:color="auto"/>
              <w:bottom w:val="nil"/>
              <w:right w:val="single" w:sz="12" w:space="0" w:color="auto"/>
            </w:tcBorders>
            <w:shd w:val="clear" w:color="auto" w:fill="auto"/>
            <w:vAlign w:val="center"/>
          </w:tcPr>
          <w:p w14:paraId="2CE219C3" w14:textId="71BD1B78" w:rsidR="002E32A6" w:rsidRPr="001650DF" w:rsidRDefault="002E32A6" w:rsidP="002E32A6">
            <w:pPr>
              <w:spacing w:line="240" w:lineRule="auto"/>
              <w:jc w:val="center"/>
            </w:pPr>
            <w:r w:rsidRPr="001650DF">
              <w:t>$55</w:t>
            </w:r>
          </w:p>
        </w:tc>
        <w:tc>
          <w:tcPr>
            <w:tcW w:w="1387" w:type="dxa"/>
            <w:tcBorders>
              <w:top w:val="nil"/>
              <w:left w:val="single" w:sz="12" w:space="0" w:color="auto"/>
              <w:bottom w:val="nil"/>
              <w:right w:val="single" w:sz="12" w:space="0" w:color="auto"/>
            </w:tcBorders>
            <w:shd w:val="clear" w:color="auto" w:fill="auto"/>
            <w:vAlign w:val="center"/>
          </w:tcPr>
          <w:p w14:paraId="79030AFA" w14:textId="7ED3C3F9" w:rsidR="002E32A6" w:rsidRPr="001650DF" w:rsidRDefault="002E32A6" w:rsidP="002E32A6">
            <w:pPr>
              <w:spacing w:line="240" w:lineRule="auto"/>
              <w:jc w:val="center"/>
            </w:pPr>
            <w:r w:rsidRPr="001650DF">
              <w:t>discontinue</w:t>
            </w:r>
          </w:p>
        </w:tc>
        <w:tc>
          <w:tcPr>
            <w:tcW w:w="1277" w:type="dxa"/>
            <w:tcBorders>
              <w:top w:val="nil"/>
              <w:left w:val="single" w:sz="12" w:space="0" w:color="auto"/>
              <w:bottom w:val="nil"/>
              <w:right w:val="single" w:sz="12" w:space="0" w:color="auto"/>
            </w:tcBorders>
            <w:shd w:val="clear" w:color="auto" w:fill="auto"/>
            <w:vAlign w:val="center"/>
          </w:tcPr>
          <w:p w14:paraId="04C9216B" w14:textId="1D12318D" w:rsidR="002E32A6" w:rsidRPr="001650DF" w:rsidRDefault="002E32A6" w:rsidP="002E32A6">
            <w:pPr>
              <w:spacing w:line="240" w:lineRule="auto"/>
              <w:jc w:val="center"/>
            </w:pPr>
            <w:r w:rsidRPr="001650DF">
              <w:t>-$55</w:t>
            </w:r>
          </w:p>
        </w:tc>
        <w:tc>
          <w:tcPr>
            <w:tcW w:w="1215" w:type="dxa"/>
            <w:tcBorders>
              <w:top w:val="nil"/>
              <w:left w:val="single" w:sz="12" w:space="0" w:color="auto"/>
              <w:bottom w:val="nil"/>
              <w:right w:val="single" w:sz="12" w:space="0" w:color="auto"/>
            </w:tcBorders>
            <w:shd w:val="clear" w:color="auto" w:fill="auto"/>
            <w:vAlign w:val="center"/>
          </w:tcPr>
          <w:p w14:paraId="3313BE71" w14:textId="5E03BF12" w:rsidR="002E32A6" w:rsidRPr="001650DF" w:rsidRDefault="002E32A6" w:rsidP="002E32A6">
            <w:pPr>
              <w:spacing w:line="240" w:lineRule="auto"/>
              <w:jc w:val="center"/>
            </w:pPr>
            <w:r w:rsidRPr="001650DF">
              <w:t>n/a</w:t>
            </w:r>
          </w:p>
        </w:tc>
        <w:tc>
          <w:tcPr>
            <w:tcW w:w="1110" w:type="dxa"/>
            <w:tcBorders>
              <w:top w:val="nil"/>
              <w:left w:val="single" w:sz="12" w:space="0" w:color="auto"/>
              <w:bottom w:val="nil"/>
              <w:right w:val="single" w:sz="12" w:space="0" w:color="auto"/>
            </w:tcBorders>
            <w:vAlign w:val="center"/>
          </w:tcPr>
          <w:p w14:paraId="177DD436" w14:textId="50C5EF01" w:rsidR="002E32A6" w:rsidRPr="001650DF" w:rsidRDefault="002E32A6" w:rsidP="002E32A6">
            <w:pPr>
              <w:spacing w:line="240" w:lineRule="auto"/>
              <w:jc w:val="center"/>
            </w:pPr>
            <w:r w:rsidRPr="001650DF">
              <w:t>n/a</w:t>
            </w:r>
          </w:p>
        </w:tc>
      </w:tr>
      <w:tr w:rsidR="002E32A6" w:rsidRPr="001650DF" w14:paraId="1408675B" w14:textId="77777777" w:rsidTr="002E32A6">
        <w:trPr>
          <w:cantSplit/>
          <w:trHeight w:val="835"/>
        </w:trPr>
        <w:tc>
          <w:tcPr>
            <w:tcW w:w="2917" w:type="dxa"/>
            <w:vMerge/>
            <w:tcBorders>
              <w:top w:val="nil"/>
              <w:left w:val="single" w:sz="12" w:space="0" w:color="auto"/>
              <w:bottom w:val="single" w:sz="12" w:space="0" w:color="auto"/>
              <w:right w:val="single" w:sz="12" w:space="0" w:color="auto"/>
            </w:tcBorders>
            <w:vAlign w:val="center"/>
            <w:hideMark/>
          </w:tcPr>
          <w:p w14:paraId="0EFDB021" w14:textId="77777777" w:rsidR="002E32A6" w:rsidRPr="001650DF" w:rsidRDefault="002E32A6" w:rsidP="002E32A6">
            <w:pPr>
              <w:spacing w:line="240" w:lineRule="auto"/>
            </w:pPr>
          </w:p>
        </w:tc>
        <w:tc>
          <w:tcPr>
            <w:tcW w:w="1296" w:type="dxa"/>
            <w:tcBorders>
              <w:top w:val="nil"/>
              <w:left w:val="single" w:sz="12" w:space="0" w:color="auto"/>
              <w:bottom w:val="single" w:sz="12" w:space="0" w:color="auto"/>
              <w:right w:val="single" w:sz="12" w:space="0" w:color="auto"/>
            </w:tcBorders>
            <w:shd w:val="clear" w:color="auto" w:fill="auto"/>
            <w:vAlign w:val="center"/>
          </w:tcPr>
          <w:p w14:paraId="355AA473" w14:textId="77777777" w:rsidR="002E32A6" w:rsidRPr="001650DF" w:rsidRDefault="002E32A6" w:rsidP="002E32A6">
            <w:pPr>
              <w:spacing w:line="240" w:lineRule="auto"/>
              <w:jc w:val="center"/>
            </w:pPr>
          </w:p>
        </w:tc>
        <w:tc>
          <w:tcPr>
            <w:tcW w:w="1387" w:type="dxa"/>
            <w:tcBorders>
              <w:top w:val="nil"/>
              <w:left w:val="single" w:sz="12" w:space="0" w:color="auto"/>
              <w:bottom w:val="single" w:sz="12" w:space="0" w:color="auto"/>
              <w:right w:val="single" w:sz="12" w:space="0" w:color="auto"/>
            </w:tcBorders>
            <w:shd w:val="clear" w:color="auto" w:fill="auto"/>
            <w:vAlign w:val="center"/>
          </w:tcPr>
          <w:p w14:paraId="7163AE09" w14:textId="77777777" w:rsidR="002E32A6" w:rsidRPr="001650DF" w:rsidRDefault="002E32A6" w:rsidP="002E32A6">
            <w:pPr>
              <w:spacing w:line="240" w:lineRule="auto"/>
              <w:jc w:val="center"/>
            </w:pPr>
          </w:p>
        </w:tc>
        <w:tc>
          <w:tcPr>
            <w:tcW w:w="1277" w:type="dxa"/>
            <w:tcBorders>
              <w:top w:val="nil"/>
              <w:left w:val="single" w:sz="12" w:space="0" w:color="auto"/>
              <w:bottom w:val="single" w:sz="12" w:space="0" w:color="auto"/>
              <w:right w:val="single" w:sz="12" w:space="0" w:color="auto"/>
            </w:tcBorders>
            <w:shd w:val="clear" w:color="auto" w:fill="auto"/>
            <w:vAlign w:val="center"/>
          </w:tcPr>
          <w:p w14:paraId="18187C71" w14:textId="77777777" w:rsidR="002E32A6" w:rsidRPr="001650DF" w:rsidRDefault="002E32A6" w:rsidP="002E32A6">
            <w:pPr>
              <w:spacing w:line="240" w:lineRule="auto"/>
              <w:jc w:val="center"/>
            </w:pPr>
          </w:p>
        </w:tc>
        <w:tc>
          <w:tcPr>
            <w:tcW w:w="1215" w:type="dxa"/>
            <w:tcBorders>
              <w:top w:val="nil"/>
              <w:left w:val="single" w:sz="12" w:space="0" w:color="auto"/>
              <w:bottom w:val="single" w:sz="12" w:space="0" w:color="auto"/>
              <w:right w:val="single" w:sz="12" w:space="0" w:color="auto"/>
            </w:tcBorders>
            <w:shd w:val="clear" w:color="auto" w:fill="auto"/>
            <w:vAlign w:val="center"/>
          </w:tcPr>
          <w:p w14:paraId="7E6AC78D" w14:textId="77777777" w:rsidR="002E32A6" w:rsidRPr="001650DF" w:rsidRDefault="002E32A6" w:rsidP="002E32A6">
            <w:pPr>
              <w:spacing w:line="240" w:lineRule="auto"/>
              <w:jc w:val="center"/>
            </w:pPr>
          </w:p>
        </w:tc>
        <w:tc>
          <w:tcPr>
            <w:tcW w:w="1110" w:type="dxa"/>
            <w:tcBorders>
              <w:top w:val="nil"/>
              <w:left w:val="single" w:sz="12" w:space="0" w:color="auto"/>
              <w:bottom w:val="single" w:sz="12" w:space="0" w:color="auto"/>
              <w:right w:val="single" w:sz="12" w:space="0" w:color="auto"/>
            </w:tcBorders>
            <w:vAlign w:val="center"/>
          </w:tcPr>
          <w:p w14:paraId="61765785" w14:textId="77777777" w:rsidR="002E32A6" w:rsidRPr="001650DF" w:rsidRDefault="002E32A6" w:rsidP="002E32A6">
            <w:pPr>
              <w:spacing w:line="240" w:lineRule="auto"/>
              <w:jc w:val="center"/>
            </w:pPr>
          </w:p>
        </w:tc>
      </w:tr>
      <w:tr w:rsidR="002E32A6" w:rsidRPr="001650DF" w14:paraId="7CA77B74" w14:textId="77777777" w:rsidTr="002E32A6">
        <w:trPr>
          <w:cantSplit/>
          <w:trHeight w:val="1390"/>
        </w:trPr>
        <w:tc>
          <w:tcPr>
            <w:tcW w:w="291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2171BFF7" w14:textId="77777777" w:rsidR="002E32A6" w:rsidRPr="001650DF" w:rsidRDefault="002E32A6" w:rsidP="002E32A6">
            <w:pPr>
              <w:spacing w:line="240" w:lineRule="auto"/>
            </w:pPr>
            <w:r w:rsidRPr="001650DF">
              <w:t>Additional Fee for Each Continuing Copy of Patent-Related File Wrapper Contents as Specified in 1.19(b)(2)(i)(A)</w:t>
            </w:r>
          </w:p>
        </w:tc>
        <w:tc>
          <w:tcPr>
            <w:tcW w:w="1296"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23DE1929" w14:textId="77777777" w:rsidR="002E32A6" w:rsidRPr="001650DF" w:rsidRDefault="002E32A6" w:rsidP="002E32A6">
            <w:pPr>
              <w:spacing w:line="240" w:lineRule="auto"/>
              <w:jc w:val="center"/>
            </w:pPr>
            <w:r w:rsidRPr="001650DF">
              <w:t>$15</w:t>
            </w:r>
          </w:p>
        </w:tc>
        <w:tc>
          <w:tcPr>
            <w:tcW w:w="138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1A77F6BD" w14:textId="77777777" w:rsidR="002E32A6" w:rsidRPr="001650DF" w:rsidRDefault="002E32A6" w:rsidP="002E32A6">
            <w:pPr>
              <w:spacing w:line="240" w:lineRule="auto"/>
              <w:jc w:val="center"/>
            </w:pPr>
            <w:r w:rsidRPr="001650DF">
              <w:t>discontinue</w:t>
            </w:r>
          </w:p>
        </w:tc>
        <w:tc>
          <w:tcPr>
            <w:tcW w:w="127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07417706" w14:textId="77777777" w:rsidR="002E32A6" w:rsidRPr="001650DF" w:rsidRDefault="002E32A6" w:rsidP="002E32A6">
            <w:pPr>
              <w:spacing w:line="240" w:lineRule="auto"/>
              <w:jc w:val="center"/>
            </w:pPr>
            <w:r w:rsidRPr="001650DF">
              <w:t>-$15</w:t>
            </w:r>
          </w:p>
        </w:tc>
        <w:tc>
          <w:tcPr>
            <w:tcW w:w="1215"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757FC3CB" w14:textId="77777777" w:rsidR="002E32A6" w:rsidRPr="001650DF" w:rsidRDefault="002E32A6" w:rsidP="002E32A6">
            <w:pPr>
              <w:spacing w:line="240" w:lineRule="auto"/>
              <w:jc w:val="center"/>
            </w:pPr>
            <w:r w:rsidRPr="001650DF">
              <w:t>n/a</w:t>
            </w:r>
          </w:p>
        </w:tc>
        <w:tc>
          <w:tcPr>
            <w:tcW w:w="1110" w:type="dxa"/>
            <w:tcBorders>
              <w:top w:val="single" w:sz="12" w:space="0" w:color="auto"/>
              <w:left w:val="single" w:sz="12" w:space="0" w:color="auto"/>
              <w:bottom w:val="single" w:sz="12" w:space="0" w:color="auto"/>
              <w:right w:val="single" w:sz="12" w:space="0" w:color="auto"/>
            </w:tcBorders>
            <w:vAlign w:val="center"/>
          </w:tcPr>
          <w:p w14:paraId="41873FCD" w14:textId="77777777" w:rsidR="002E32A6" w:rsidRPr="001650DF" w:rsidRDefault="002E32A6" w:rsidP="002E32A6">
            <w:pPr>
              <w:spacing w:line="240" w:lineRule="auto"/>
              <w:jc w:val="center"/>
            </w:pPr>
            <w:r w:rsidRPr="001650DF">
              <w:t>n/a</w:t>
            </w:r>
          </w:p>
        </w:tc>
      </w:tr>
      <w:tr w:rsidR="002E32A6" w:rsidRPr="001650DF" w14:paraId="48CE7553" w14:textId="77777777" w:rsidTr="002E32A6">
        <w:trPr>
          <w:cantSplit/>
          <w:trHeight w:val="2770"/>
        </w:trPr>
        <w:tc>
          <w:tcPr>
            <w:tcW w:w="2917" w:type="dxa"/>
            <w:tcBorders>
              <w:top w:val="single" w:sz="12" w:space="0" w:color="auto"/>
              <w:left w:val="single" w:sz="12" w:space="0" w:color="auto"/>
              <w:bottom w:val="single" w:sz="12" w:space="0" w:color="auto"/>
              <w:right w:val="single" w:sz="12" w:space="0" w:color="auto"/>
            </w:tcBorders>
            <w:shd w:val="clear" w:color="auto" w:fill="auto"/>
            <w:vAlign w:val="center"/>
            <w:hideMark/>
          </w:tcPr>
          <w:p w14:paraId="2A25E485" w14:textId="77777777" w:rsidR="002E32A6" w:rsidRPr="001650DF" w:rsidRDefault="002E32A6" w:rsidP="002E32A6">
            <w:pPr>
              <w:spacing w:line="240" w:lineRule="auto"/>
            </w:pPr>
            <w:r w:rsidRPr="001650DF">
              <w:t>Copy of Patent-Related File Wrapper Contents That Were Submitted and are Stored on Compact Disk, or Other Electronic Form, Other Than as Available in 1.19(b)(1); if Provided Electronically Other Than on a Physical Electronic Medium, per Order</w:t>
            </w:r>
          </w:p>
        </w:tc>
        <w:tc>
          <w:tcPr>
            <w:tcW w:w="1296" w:type="dxa"/>
            <w:tcBorders>
              <w:top w:val="single" w:sz="12" w:space="0" w:color="auto"/>
              <w:left w:val="single" w:sz="12" w:space="0" w:color="auto"/>
              <w:bottom w:val="single" w:sz="12" w:space="0" w:color="auto"/>
              <w:right w:val="single" w:sz="12" w:space="0" w:color="auto"/>
            </w:tcBorders>
            <w:shd w:val="clear" w:color="auto" w:fill="auto"/>
            <w:vAlign w:val="center"/>
          </w:tcPr>
          <w:p w14:paraId="0ABC99B0" w14:textId="3A824BBC" w:rsidR="002E32A6" w:rsidRPr="001650DF" w:rsidRDefault="002E32A6" w:rsidP="002E32A6">
            <w:pPr>
              <w:spacing w:line="240" w:lineRule="auto"/>
              <w:jc w:val="center"/>
            </w:pPr>
            <w:r w:rsidRPr="001650DF">
              <w:t>$55</w:t>
            </w:r>
          </w:p>
        </w:tc>
        <w:tc>
          <w:tcPr>
            <w:tcW w:w="1387" w:type="dxa"/>
            <w:tcBorders>
              <w:top w:val="single" w:sz="12" w:space="0" w:color="auto"/>
              <w:left w:val="single" w:sz="12" w:space="0" w:color="auto"/>
              <w:bottom w:val="single" w:sz="12" w:space="0" w:color="auto"/>
              <w:right w:val="single" w:sz="12" w:space="0" w:color="auto"/>
            </w:tcBorders>
            <w:shd w:val="clear" w:color="auto" w:fill="auto"/>
            <w:vAlign w:val="center"/>
          </w:tcPr>
          <w:p w14:paraId="0060A07A" w14:textId="4E0B001F" w:rsidR="002E32A6" w:rsidRPr="001650DF" w:rsidRDefault="002E32A6" w:rsidP="002E32A6">
            <w:pPr>
              <w:spacing w:line="240" w:lineRule="auto"/>
              <w:jc w:val="center"/>
            </w:pPr>
            <w:r w:rsidRPr="001650DF">
              <w:t>discontinue</w:t>
            </w:r>
          </w:p>
        </w:tc>
        <w:tc>
          <w:tcPr>
            <w:tcW w:w="1277" w:type="dxa"/>
            <w:tcBorders>
              <w:top w:val="single" w:sz="12" w:space="0" w:color="auto"/>
              <w:left w:val="single" w:sz="12" w:space="0" w:color="auto"/>
              <w:bottom w:val="single" w:sz="12" w:space="0" w:color="auto"/>
              <w:right w:val="single" w:sz="12" w:space="0" w:color="auto"/>
            </w:tcBorders>
            <w:shd w:val="clear" w:color="auto" w:fill="auto"/>
            <w:vAlign w:val="center"/>
          </w:tcPr>
          <w:p w14:paraId="15F909E4" w14:textId="116E2575" w:rsidR="002E32A6" w:rsidRPr="001650DF" w:rsidRDefault="002E32A6" w:rsidP="002E32A6">
            <w:pPr>
              <w:spacing w:line="240" w:lineRule="auto"/>
              <w:jc w:val="center"/>
            </w:pPr>
            <w:r w:rsidRPr="001650DF">
              <w:t>-$55</w:t>
            </w:r>
          </w:p>
        </w:tc>
        <w:tc>
          <w:tcPr>
            <w:tcW w:w="1215" w:type="dxa"/>
            <w:tcBorders>
              <w:top w:val="single" w:sz="12" w:space="0" w:color="auto"/>
              <w:left w:val="single" w:sz="12" w:space="0" w:color="auto"/>
              <w:bottom w:val="single" w:sz="12" w:space="0" w:color="auto"/>
              <w:right w:val="single" w:sz="12" w:space="0" w:color="auto"/>
            </w:tcBorders>
            <w:shd w:val="clear" w:color="auto" w:fill="auto"/>
            <w:vAlign w:val="center"/>
          </w:tcPr>
          <w:p w14:paraId="0DFD31B2" w14:textId="5AEAD2FF" w:rsidR="002E32A6" w:rsidRPr="001650DF" w:rsidRDefault="002E32A6" w:rsidP="002E32A6">
            <w:pPr>
              <w:spacing w:line="240" w:lineRule="auto"/>
              <w:jc w:val="center"/>
            </w:pPr>
            <w:r w:rsidRPr="001650DF">
              <w:t>n/a</w:t>
            </w:r>
          </w:p>
        </w:tc>
        <w:tc>
          <w:tcPr>
            <w:tcW w:w="1110" w:type="dxa"/>
            <w:tcBorders>
              <w:top w:val="single" w:sz="12" w:space="0" w:color="auto"/>
              <w:left w:val="single" w:sz="12" w:space="0" w:color="auto"/>
              <w:bottom w:val="single" w:sz="12" w:space="0" w:color="auto"/>
              <w:right w:val="single" w:sz="12" w:space="0" w:color="auto"/>
            </w:tcBorders>
            <w:vAlign w:val="center"/>
          </w:tcPr>
          <w:p w14:paraId="45682E8B" w14:textId="1B13C8E8" w:rsidR="002E32A6" w:rsidRPr="001650DF" w:rsidRDefault="002E32A6" w:rsidP="002E32A6">
            <w:pPr>
              <w:spacing w:line="240" w:lineRule="auto"/>
              <w:jc w:val="center"/>
            </w:pPr>
            <w:r w:rsidRPr="001650DF">
              <w:t>n/a</w:t>
            </w:r>
          </w:p>
        </w:tc>
      </w:tr>
    </w:tbl>
    <w:p w14:paraId="5C2AEB48" w14:textId="77777777" w:rsidR="00A13E79" w:rsidRPr="001650DF" w:rsidRDefault="00A13E79" w:rsidP="002D2E8A">
      <w:pPr>
        <w:jc w:val="center"/>
        <w:rPr>
          <w:i/>
        </w:rPr>
      </w:pPr>
    </w:p>
    <w:p w14:paraId="7079282E" w14:textId="4583B0EA" w:rsidR="000E609C" w:rsidRPr="001650DF" w:rsidRDefault="00DA362C" w:rsidP="001650DF">
      <w:r w:rsidRPr="001650DF">
        <w:t>To comply with Pr</w:t>
      </w:r>
      <w:r w:rsidR="006C53AD" w:rsidRPr="001650DF">
        <w:t>esidential Executive Order 1368</w:t>
      </w:r>
      <w:r w:rsidR="00480B81" w:rsidRPr="001650DF">
        <w:t>1</w:t>
      </w:r>
      <w:r w:rsidR="006C53AD" w:rsidRPr="001650DF">
        <w:t>, Improving the Security of Consumer Financial Transactions,</w:t>
      </w:r>
      <w:r w:rsidRPr="001650DF">
        <w:t xml:space="preserve"> current self-service copiers will be discontinued and the USPTO will enter into a “No Cost” contract with a vendor who will keep all payments collected in exchange for providing this service.</w:t>
      </w:r>
      <w:r w:rsidR="00BB7AF6" w:rsidRPr="001650DF">
        <w:t xml:space="preserve">  </w:t>
      </w:r>
    </w:p>
    <w:p w14:paraId="7BAE43FF" w14:textId="77777777" w:rsidR="000E609C" w:rsidRPr="001650DF" w:rsidRDefault="000E609C" w:rsidP="001650DF"/>
    <w:p w14:paraId="2AEFB760" w14:textId="7467B169" w:rsidR="00DA362C" w:rsidRPr="001650DF" w:rsidRDefault="00DA362C">
      <w:r w:rsidRPr="001650DF">
        <w:t xml:space="preserve">The </w:t>
      </w:r>
      <w:r w:rsidR="00677333" w:rsidRPr="001650DF">
        <w:t xml:space="preserve">USPTO’s new Financial Manager </w:t>
      </w:r>
      <w:r w:rsidR="00D8760C" w:rsidRPr="001650DF">
        <w:t xml:space="preserve">system </w:t>
      </w:r>
      <w:r w:rsidRPr="001650DF">
        <w:t>allow</w:t>
      </w:r>
      <w:r w:rsidR="00D8760C" w:rsidRPr="001650DF">
        <w:t>s</w:t>
      </w:r>
      <w:r w:rsidRPr="001650DF">
        <w:t xml:space="preserve"> users to crea</w:t>
      </w:r>
      <w:r w:rsidR="00D8760C" w:rsidRPr="001650DF">
        <w:t xml:space="preserve">te their own deposit accounts </w:t>
      </w:r>
      <w:r w:rsidRPr="001650DF">
        <w:t xml:space="preserve">so </w:t>
      </w:r>
      <w:r w:rsidR="00677333" w:rsidRPr="001650DF">
        <w:t>the</w:t>
      </w:r>
      <w:r w:rsidR="00FD5BC6" w:rsidRPr="001650DF">
        <w:t xml:space="preserve"> Office </w:t>
      </w:r>
      <w:r w:rsidR="00203642">
        <w:t>is retiring</w:t>
      </w:r>
      <w:r w:rsidR="00FD5BC6" w:rsidRPr="001650DF">
        <w:t xml:space="preserve"> the</w:t>
      </w:r>
      <w:r w:rsidR="007C4435" w:rsidRPr="001650DF">
        <w:t xml:space="preserve"> </w:t>
      </w:r>
      <w:r w:rsidRPr="001650DF">
        <w:t>“Establish De</w:t>
      </w:r>
      <w:r w:rsidR="00D8760C" w:rsidRPr="001650DF">
        <w:t>posit Account” fee</w:t>
      </w:r>
      <w:r w:rsidRPr="001650DF">
        <w:t>.</w:t>
      </w:r>
      <w:r w:rsidR="000E609C" w:rsidRPr="001650DF">
        <w:t xml:space="preserve">  </w:t>
      </w:r>
      <w:r w:rsidRPr="001650DF">
        <w:t xml:space="preserve">The fee associated with “Uncertified Statement Re Status of Maintenance Fee Payments” is discontinued due to lack of use.  Customers have had the ability to do this online for more than </w:t>
      </w:r>
      <w:r w:rsidR="003279FD" w:rsidRPr="001650DF">
        <w:t>10</w:t>
      </w:r>
      <w:r w:rsidRPr="001650DF">
        <w:t xml:space="preserve"> years.</w:t>
      </w:r>
      <w:r w:rsidR="00C40BFA" w:rsidRPr="001650DF">
        <w:t xml:space="preserve">  The fee associated with “Petitions for documents in form other than that provided by this part, or in form other than that generally provided by Director, to be decided in accordance with merits” is also discontinued due to lack of use.</w:t>
      </w:r>
    </w:p>
    <w:p w14:paraId="495AB59E" w14:textId="77777777" w:rsidR="00DA362C" w:rsidRPr="001650DF" w:rsidRDefault="00DA362C"/>
    <w:p w14:paraId="37F63CC6" w14:textId="275660DC" w:rsidR="00DA362C" w:rsidRPr="001650DF" w:rsidRDefault="00521BC0">
      <w:r w:rsidRPr="001650DF">
        <w:t>The remaining fees pertaining</w:t>
      </w:r>
      <w:r w:rsidR="00DA362C" w:rsidRPr="001650DF">
        <w:t xml:space="preserve"> to Patent-Related F</w:t>
      </w:r>
      <w:r w:rsidRPr="001650DF">
        <w:t>ile Wrapper copies have never</w:t>
      </w:r>
      <w:r w:rsidR="00DA362C" w:rsidRPr="001650DF">
        <w:t xml:space="preserve"> been used since their inception many years ago and therefore are being discontinued.</w:t>
      </w:r>
    </w:p>
    <w:p w14:paraId="62BDB49E" w14:textId="77777777" w:rsidR="002E0149" w:rsidRDefault="002E0149"/>
    <w:p w14:paraId="32D608DD" w14:textId="7413EEFB" w:rsidR="00316D25" w:rsidRPr="008B0F34" w:rsidRDefault="00316D25" w:rsidP="008B0F34">
      <w:pPr>
        <w:pStyle w:val="Heading1"/>
      </w:pPr>
      <w:r w:rsidRPr="008B0F34">
        <w:t xml:space="preserve">VI. Discussion of </w:t>
      </w:r>
      <w:r w:rsidRPr="006F5902">
        <w:t>Comments</w:t>
      </w:r>
    </w:p>
    <w:p w14:paraId="1E185DFD" w14:textId="77777777" w:rsidR="007846A8" w:rsidRDefault="007846A8" w:rsidP="007846A8">
      <w:pPr>
        <w:rPr>
          <w:rFonts w:cstheme="minorHAnsi"/>
          <w:b/>
        </w:rPr>
      </w:pPr>
      <w:r>
        <w:rPr>
          <w:rFonts w:cstheme="minorHAnsi"/>
          <w:b/>
        </w:rPr>
        <w:t>Comments and Responses</w:t>
      </w:r>
    </w:p>
    <w:p w14:paraId="27DA6DA8" w14:textId="77777777" w:rsidR="007846A8" w:rsidRDefault="007846A8" w:rsidP="007846A8">
      <w:pPr>
        <w:rPr>
          <w:rFonts w:cstheme="minorHAnsi"/>
        </w:rPr>
      </w:pPr>
      <w:r>
        <w:rPr>
          <w:rFonts w:cstheme="minorHAnsi"/>
        </w:rPr>
        <w:t>The USPTO published a proposed rule on October 3, 2016 soliciting comments on the proposed fee schedule.  In response, the USPTO received comments from five intellectual property organizations, one federal agency, and nineteen individual commenters representing law firms, corporations, or themselves.  These comments are posted on the USPTO's Web site at https://www.uspto.gov/about-us/performance-and-planning/fee-setting-and-adjusting.</w:t>
      </w:r>
    </w:p>
    <w:p w14:paraId="6DB4B930" w14:textId="73D78E11" w:rsidR="00193F7F" w:rsidRDefault="00193F7F">
      <w:pPr>
        <w:autoSpaceDE/>
        <w:autoSpaceDN/>
        <w:adjustRightInd/>
        <w:spacing w:line="240" w:lineRule="auto"/>
        <w:rPr>
          <w:rFonts w:cstheme="minorHAnsi"/>
          <w:color w:val="auto"/>
        </w:rPr>
      </w:pPr>
      <w:r>
        <w:rPr>
          <w:rFonts w:cstheme="minorHAnsi"/>
          <w:color w:val="auto"/>
        </w:rPr>
        <w:br w:type="page"/>
      </w:r>
    </w:p>
    <w:p w14:paraId="258EDB38" w14:textId="1EC7AFEC" w:rsidR="007846A8" w:rsidRPr="003947BE" w:rsidRDefault="00260851" w:rsidP="007846A8">
      <w:pPr>
        <w:rPr>
          <w:rFonts w:cstheme="minorHAnsi"/>
          <w:color w:val="auto"/>
        </w:rPr>
      </w:pPr>
      <w:r w:rsidRPr="003947BE">
        <w:rPr>
          <w:rFonts w:cstheme="minorHAnsi"/>
          <w:color w:val="auto"/>
        </w:rPr>
        <w:t>General Fee Setting Approach</w:t>
      </w:r>
    </w:p>
    <w:p w14:paraId="06A05A92" w14:textId="77777777" w:rsidR="002A7BC5" w:rsidRPr="003947BE" w:rsidRDefault="002A7BC5" w:rsidP="007846A8">
      <w:pPr>
        <w:rPr>
          <w:rFonts w:cstheme="minorHAnsi"/>
          <w:i/>
          <w:color w:val="auto"/>
        </w:rPr>
      </w:pPr>
    </w:p>
    <w:p w14:paraId="498852D1" w14:textId="1222344C" w:rsidR="00260851" w:rsidRDefault="00260851" w:rsidP="007846A8">
      <w:pPr>
        <w:rPr>
          <w:color w:val="auto"/>
        </w:rPr>
      </w:pPr>
      <w:r w:rsidRPr="00FB05CF">
        <w:rPr>
          <w:rFonts w:cstheme="minorHAnsi"/>
          <w:color w:val="auto"/>
          <w:u w:val="single"/>
        </w:rPr>
        <w:t>Comment 1:</w:t>
      </w:r>
      <w:r>
        <w:rPr>
          <w:rFonts w:cstheme="minorHAnsi"/>
          <w:color w:val="auto"/>
        </w:rPr>
        <w:t xml:space="preserve"> </w:t>
      </w:r>
      <w:r w:rsidR="00546764">
        <w:rPr>
          <w:rFonts w:cstheme="minorHAnsi"/>
          <w:color w:val="auto"/>
        </w:rPr>
        <w:t xml:space="preserve"> </w:t>
      </w:r>
      <w:r w:rsidR="007846A8" w:rsidRPr="00BC68D2">
        <w:rPr>
          <w:color w:val="auto"/>
        </w:rPr>
        <w:t xml:space="preserve">Two commenters expressed general support for the increases, and another expressed understanding of the fee increases and asked how a change will affect his particular patenting situation.  </w:t>
      </w:r>
    </w:p>
    <w:p w14:paraId="0141F5D3" w14:textId="77777777" w:rsidR="002A7BC5" w:rsidRDefault="002A7BC5" w:rsidP="007846A8">
      <w:pPr>
        <w:rPr>
          <w:i/>
          <w:color w:val="auto"/>
        </w:rPr>
      </w:pPr>
    </w:p>
    <w:p w14:paraId="14EE2B9D" w14:textId="453CF0BF" w:rsidR="00260851" w:rsidRDefault="00260851" w:rsidP="007846A8">
      <w:pPr>
        <w:rPr>
          <w:color w:val="auto"/>
        </w:rPr>
      </w:pPr>
      <w:r w:rsidRPr="00FB05CF">
        <w:rPr>
          <w:color w:val="auto"/>
          <w:u w:val="single"/>
        </w:rPr>
        <w:t>Response:</w:t>
      </w:r>
      <w:r w:rsidRPr="00CC5235">
        <w:rPr>
          <w:i/>
          <w:color w:val="auto"/>
        </w:rPr>
        <w:t xml:space="preserve"> </w:t>
      </w:r>
      <w:r w:rsidR="00546764">
        <w:rPr>
          <w:i/>
          <w:color w:val="auto"/>
        </w:rPr>
        <w:t xml:space="preserve"> </w:t>
      </w:r>
      <w:r>
        <w:rPr>
          <w:color w:val="auto"/>
        </w:rPr>
        <w:t>The USPTO appreciates the endorsement from the commenters, and is committed to achieving the goals developed in consultation with the stakeholder community as set forth in the Strategic Plan.</w:t>
      </w:r>
    </w:p>
    <w:p w14:paraId="50BF59B2" w14:textId="77777777" w:rsidR="002A7BC5" w:rsidRDefault="002A7BC5" w:rsidP="007846A8">
      <w:pPr>
        <w:rPr>
          <w:i/>
          <w:color w:val="auto"/>
        </w:rPr>
      </w:pPr>
    </w:p>
    <w:p w14:paraId="01AD8919" w14:textId="4A3127C5" w:rsidR="007846A8" w:rsidRPr="003947BE" w:rsidRDefault="00260851" w:rsidP="007846A8">
      <w:pPr>
        <w:rPr>
          <w:rFonts w:cstheme="minorHAnsi"/>
          <w:color w:val="auto"/>
        </w:rPr>
      </w:pPr>
      <w:r w:rsidRPr="00FB05CF">
        <w:rPr>
          <w:color w:val="auto"/>
          <w:u w:val="single"/>
        </w:rPr>
        <w:t>Comment 2:</w:t>
      </w:r>
      <w:r w:rsidRPr="00CC5235">
        <w:rPr>
          <w:i/>
          <w:color w:val="auto"/>
        </w:rPr>
        <w:t xml:space="preserve"> </w:t>
      </w:r>
      <w:r w:rsidR="00546764">
        <w:rPr>
          <w:i/>
          <w:color w:val="auto"/>
        </w:rPr>
        <w:t xml:space="preserve"> </w:t>
      </w:r>
      <w:r w:rsidR="007846A8" w:rsidRPr="00BC68D2">
        <w:rPr>
          <w:rFonts w:cstheme="minorHAnsi"/>
          <w:color w:val="auto"/>
        </w:rPr>
        <w:t xml:space="preserve">Three commenters objected to any increase in fees, as they believed such increases placed hardships on individual filers, small-business owners, and federal agencies or, due to the resulting growing operating reserve, makes the USPTO an easy target for fee diversion.  </w:t>
      </w:r>
      <w:r w:rsidR="00F205CF">
        <w:rPr>
          <w:rFonts w:cstheme="minorHAnsi"/>
          <w:color w:val="auto"/>
        </w:rPr>
        <w:t>A</w:t>
      </w:r>
      <w:r w:rsidR="00F205CF" w:rsidRPr="00BC68D2">
        <w:rPr>
          <w:rFonts w:cstheme="minorHAnsi"/>
          <w:color w:val="auto"/>
        </w:rPr>
        <w:t xml:space="preserve"> </w:t>
      </w:r>
      <w:r w:rsidR="007846A8" w:rsidRPr="00BC68D2">
        <w:rPr>
          <w:rFonts w:cstheme="minorHAnsi"/>
          <w:color w:val="auto"/>
        </w:rPr>
        <w:t xml:space="preserve">United States Federal agency objects to the proposed fee increases citing a direct and negative impact on its ability to apply for, obtain, and maintain patents on its inventions due to flat annual </w:t>
      </w:r>
      <w:r w:rsidR="007846A8" w:rsidRPr="003947BE">
        <w:rPr>
          <w:rFonts w:cstheme="minorHAnsi"/>
          <w:color w:val="auto"/>
        </w:rPr>
        <w:t>budgets.  In the opinion of the Federal agency, the proposed fee increases will limit its patenting activity thus making it more difficult to attract commercial licensees.</w:t>
      </w:r>
    </w:p>
    <w:p w14:paraId="545911BA" w14:textId="77777777" w:rsidR="007846A8" w:rsidRPr="003947BE" w:rsidRDefault="007846A8" w:rsidP="007846A8">
      <w:pPr>
        <w:rPr>
          <w:rFonts w:cstheme="minorHAnsi"/>
          <w:color w:val="auto"/>
        </w:rPr>
      </w:pPr>
    </w:p>
    <w:p w14:paraId="702DB71D" w14:textId="5ACF90B3" w:rsidR="002A7BC5" w:rsidRPr="003947BE" w:rsidRDefault="002A7BC5" w:rsidP="002A7BC5">
      <w:pPr>
        <w:rPr>
          <w:rFonts w:cstheme="minorHAnsi"/>
          <w:color w:val="auto"/>
        </w:rPr>
      </w:pPr>
      <w:r w:rsidRPr="00FB05CF">
        <w:rPr>
          <w:rFonts w:cstheme="minorHAnsi"/>
          <w:color w:val="auto"/>
          <w:u w:val="single"/>
        </w:rPr>
        <w:t>Response:</w:t>
      </w:r>
      <w:r w:rsidRPr="003947BE">
        <w:rPr>
          <w:rFonts w:cstheme="minorHAnsi"/>
          <w:color w:val="auto"/>
        </w:rPr>
        <w:t xml:space="preserve"> </w:t>
      </w:r>
      <w:r w:rsidR="00546764">
        <w:rPr>
          <w:rFonts w:cstheme="minorHAnsi"/>
          <w:color w:val="auto"/>
        </w:rPr>
        <w:t xml:space="preserve"> </w:t>
      </w:r>
      <w:r w:rsidRPr="003947BE">
        <w:rPr>
          <w:rFonts w:cstheme="minorHAnsi"/>
          <w:color w:val="auto"/>
        </w:rPr>
        <w:t xml:space="preserve">The USPTO appreciates the concern about rising fees, but </w:t>
      </w:r>
      <w:r w:rsidR="00FE5926" w:rsidRPr="003947BE">
        <w:rPr>
          <w:rFonts w:cstheme="minorHAnsi"/>
          <w:color w:val="auto"/>
        </w:rPr>
        <w:t>points out</w:t>
      </w:r>
      <w:r w:rsidRPr="003947BE">
        <w:rPr>
          <w:rFonts w:cstheme="minorHAnsi"/>
          <w:color w:val="auto"/>
        </w:rPr>
        <w:t xml:space="preserve"> the necessity of adjusting fees </w:t>
      </w:r>
      <w:r w:rsidRPr="003947BE">
        <w:rPr>
          <w:color w:val="auto"/>
        </w:rPr>
        <w:t>to recover the aggregate estimated cost to the Office for processing, activities, services, and materials relating to patents, including administrative costs of the Office with respect to such patent fees.</w:t>
      </w:r>
      <w:r w:rsidRPr="003947BE">
        <w:rPr>
          <w:rFonts w:cstheme="minorHAnsi"/>
          <w:color w:val="auto"/>
        </w:rPr>
        <w:t xml:space="preserve">  As noted in the NPRM, FY 2018 President’s Budget, and the FY 2016 Performance and Accountability Report (PAR) among other publications, the USPTO has made significant progress towards financial sustainability as a result of the initial AIA fee setting effort, including building towards a three-month optimal operating reserve for patents.  The Office acutely recognizes that fees cannot simply increase for every improvement the Office deems desirable.  Instead, for this rulemaking effort, the Office focused on prioritizing spending and gradually building the operating reserve in order to build resiliency against financial shocks.  </w:t>
      </w:r>
      <w:r w:rsidR="00FA7EFD">
        <w:rPr>
          <w:rFonts w:cstheme="minorHAnsi"/>
          <w:color w:val="auto"/>
        </w:rPr>
        <w:t>For small businesses and individual filers, t</w:t>
      </w:r>
      <w:r w:rsidR="00FA7EFD" w:rsidRPr="00C14E52">
        <w:t>he fees for small and micro entity rates are tiered</w:t>
      </w:r>
      <w:r w:rsidR="00FA7EFD">
        <w:t>,</w:t>
      </w:r>
      <w:r w:rsidR="00FA7EFD" w:rsidRPr="00C14E52">
        <w:t xml:space="preserve"> with small entities at a 50 percent discount and micro entities at a 75 percent discount. </w:t>
      </w:r>
      <w:r w:rsidR="00FA7EFD">
        <w:rPr>
          <w:color w:val="000000" w:themeColor="text1"/>
        </w:rPr>
        <w:t xml:space="preserve">This final rule applies small entity discounts to two additional fees and applies micro entity discounts to six additional fees.  </w:t>
      </w:r>
    </w:p>
    <w:p w14:paraId="69F84286" w14:textId="77777777" w:rsidR="002A7BC5" w:rsidRDefault="002A7BC5" w:rsidP="007846A8">
      <w:pPr>
        <w:rPr>
          <w:rFonts w:cstheme="minorHAnsi"/>
          <w:color w:val="7030A0"/>
        </w:rPr>
      </w:pPr>
    </w:p>
    <w:p w14:paraId="1ADA32C4" w14:textId="394C6D4C" w:rsidR="002A7BC5" w:rsidRDefault="002A7BC5" w:rsidP="007846A8">
      <w:pPr>
        <w:rPr>
          <w:rFonts w:cstheme="minorHAnsi"/>
        </w:rPr>
      </w:pPr>
      <w:r w:rsidRPr="00FB05CF">
        <w:rPr>
          <w:rFonts w:cstheme="minorHAnsi"/>
          <w:color w:val="auto"/>
          <w:u w:val="single"/>
        </w:rPr>
        <w:t>Comment 3:</w:t>
      </w:r>
      <w:r w:rsidRPr="00CC5235">
        <w:rPr>
          <w:rFonts w:cstheme="minorHAnsi"/>
          <w:i/>
          <w:color w:val="auto"/>
        </w:rPr>
        <w:t xml:space="preserve"> </w:t>
      </w:r>
      <w:r w:rsidR="00546764">
        <w:rPr>
          <w:rFonts w:cstheme="minorHAnsi"/>
          <w:i/>
          <w:color w:val="auto"/>
        </w:rPr>
        <w:t xml:space="preserve"> </w:t>
      </w:r>
      <w:r w:rsidR="007846A8" w:rsidRPr="00BC68D2">
        <w:rPr>
          <w:rFonts w:cstheme="minorHAnsi"/>
          <w:color w:val="auto"/>
        </w:rPr>
        <w:t>One commenter cites operating reserve level estimates from the FY 2017 President’s Budget, as referred to in the NPRM</w:t>
      </w:r>
      <w:r w:rsidR="002A4544">
        <w:rPr>
          <w:rFonts w:cstheme="minorHAnsi"/>
          <w:color w:val="auto"/>
        </w:rPr>
        <w:t>, noting that the operating reserve level is estimated to exceed the optimal level in out</w:t>
      </w:r>
      <w:r w:rsidR="00C80604">
        <w:rPr>
          <w:rFonts w:cstheme="minorHAnsi"/>
          <w:color w:val="auto"/>
        </w:rPr>
        <w:t xml:space="preserve"> </w:t>
      </w:r>
      <w:r w:rsidR="002A4544">
        <w:rPr>
          <w:rFonts w:cstheme="minorHAnsi"/>
          <w:color w:val="auto"/>
        </w:rPr>
        <w:t>years and that overfunding the operating reserve is unfair to applicants and could be a target for fee diversion</w:t>
      </w:r>
      <w:r w:rsidR="00BC68D2">
        <w:rPr>
          <w:rFonts w:cstheme="minorHAnsi"/>
          <w:color w:val="auto"/>
        </w:rPr>
        <w:t>.</w:t>
      </w:r>
      <w:r w:rsidR="007846A8" w:rsidRPr="00BC68D2">
        <w:rPr>
          <w:rFonts w:cstheme="minorHAnsi"/>
          <w:color w:val="auto"/>
        </w:rPr>
        <w:t xml:space="preserve"> </w:t>
      </w:r>
      <w:r w:rsidR="007846A8" w:rsidRPr="00BC68D2">
        <w:rPr>
          <w:rFonts w:cstheme="minorHAnsi"/>
        </w:rPr>
        <w:t xml:space="preserve"> </w:t>
      </w:r>
    </w:p>
    <w:p w14:paraId="364B4926" w14:textId="77777777" w:rsidR="002A7BC5" w:rsidRDefault="002A7BC5" w:rsidP="007846A8">
      <w:pPr>
        <w:rPr>
          <w:rFonts w:cstheme="minorHAnsi"/>
          <w:i/>
        </w:rPr>
      </w:pPr>
    </w:p>
    <w:p w14:paraId="52B2411C" w14:textId="1AD99EE2" w:rsidR="00D563EC" w:rsidRPr="00D563EC" w:rsidRDefault="002A7BC5" w:rsidP="00D563EC">
      <w:r w:rsidRPr="00FB05CF">
        <w:rPr>
          <w:rFonts w:cstheme="minorHAnsi"/>
          <w:u w:val="single"/>
        </w:rPr>
        <w:t>Response:</w:t>
      </w:r>
      <w:r w:rsidRPr="00CC5235">
        <w:rPr>
          <w:rFonts w:cstheme="minorHAnsi"/>
          <w:i/>
        </w:rPr>
        <w:t xml:space="preserve"> </w:t>
      </w:r>
      <w:r w:rsidR="00546764">
        <w:rPr>
          <w:rFonts w:cstheme="minorHAnsi"/>
          <w:i/>
        </w:rPr>
        <w:t xml:space="preserve"> </w:t>
      </w:r>
      <w:r w:rsidR="007846A8">
        <w:rPr>
          <w:rFonts w:cstheme="minorHAnsi"/>
        </w:rPr>
        <w:t>In the intervening months</w:t>
      </w:r>
      <w:r w:rsidR="002A4544">
        <w:rPr>
          <w:rFonts w:cstheme="minorHAnsi"/>
        </w:rPr>
        <w:t xml:space="preserve"> since the FY 2017 President’s Budget</w:t>
      </w:r>
      <w:r w:rsidR="007846A8">
        <w:rPr>
          <w:rFonts w:cstheme="minorHAnsi"/>
        </w:rPr>
        <w:t xml:space="preserve">, the Office’s budgetary requirements and fee collection estimates have evolved.  </w:t>
      </w:r>
      <w:r w:rsidR="009F14D3" w:rsidRPr="00CA7CFE">
        <w:t xml:space="preserve">The USPTO continuously updates </w:t>
      </w:r>
      <w:r w:rsidR="009F14D3">
        <w:t xml:space="preserve">both </w:t>
      </w:r>
      <w:r w:rsidR="009F14D3" w:rsidRPr="00CA7CFE">
        <w:t>patent fee</w:t>
      </w:r>
      <w:r w:rsidR="00197ED5">
        <w:t xml:space="preserve"> collections projections</w:t>
      </w:r>
      <w:r w:rsidR="009F14D3" w:rsidRPr="00CA7CFE">
        <w:t xml:space="preserve"> and </w:t>
      </w:r>
      <w:r w:rsidR="009F14D3">
        <w:t>workload projections</w:t>
      </w:r>
      <w:r w:rsidR="009F14D3" w:rsidRPr="00CA7CFE">
        <w:t xml:space="preserve"> based on the latest data. </w:t>
      </w:r>
      <w:r w:rsidR="003A7C56">
        <w:t xml:space="preserve"> </w:t>
      </w:r>
      <w:r w:rsidR="009F14D3" w:rsidRPr="00CA7CFE">
        <w:t>Since the NPRM publi</w:t>
      </w:r>
      <w:r w:rsidR="002357D9">
        <w:t>cation</w:t>
      </w:r>
      <w:r w:rsidR="009F14D3" w:rsidRPr="00CA7CFE">
        <w:t xml:space="preserve"> in October 2016</w:t>
      </w:r>
      <w:r w:rsidR="002357D9">
        <w:t xml:space="preserve"> there is a</w:t>
      </w:r>
      <w:r w:rsidR="009F14D3" w:rsidRPr="00CA7CFE">
        <w:t xml:space="preserve"> </w:t>
      </w:r>
      <w:r w:rsidR="004B317D">
        <w:t xml:space="preserve">revised </w:t>
      </w:r>
      <w:r w:rsidR="002357D9">
        <w:t>understanding</w:t>
      </w:r>
      <w:r w:rsidR="009F14D3">
        <w:t xml:space="preserve"> of expected incoming fees </w:t>
      </w:r>
      <w:r w:rsidR="002357D9">
        <w:t xml:space="preserve">and projected spending.  </w:t>
      </w:r>
    </w:p>
    <w:p w14:paraId="797126FF" w14:textId="762B447F" w:rsidR="007846A8" w:rsidRPr="00D563EC" w:rsidRDefault="00D563EC" w:rsidP="007846A8">
      <w:pPr>
        <w:rPr>
          <w:strike/>
        </w:rPr>
      </w:pPr>
      <w:r w:rsidRPr="00D563EC">
        <w:t>Over the five year planning horizon budgetary requirements increased compared to the prior NPRM outlook projections.  The primary drivers of the requirements variance are investments to modernize IT systems and infrastructure</w:t>
      </w:r>
      <w:r w:rsidR="00543A8A">
        <w:t xml:space="preserve"> and </w:t>
      </w:r>
      <w:r w:rsidRPr="00D563EC">
        <w:t xml:space="preserve">updated </w:t>
      </w:r>
      <w:r w:rsidR="00543A8A">
        <w:t xml:space="preserve">assumptions </w:t>
      </w:r>
      <w:r w:rsidR="004B317D">
        <w:t xml:space="preserve">about the resources necessary to meet production commitments </w:t>
      </w:r>
      <w:r w:rsidR="00543A8A">
        <w:t xml:space="preserve">in the </w:t>
      </w:r>
      <w:r w:rsidRPr="00D563EC">
        <w:t xml:space="preserve">Patent Pendency Model and PTAB model.  </w:t>
      </w:r>
      <w:r w:rsidR="00794452" w:rsidRPr="00794452">
        <w:t xml:space="preserve">In addition, </w:t>
      </w:r>
      <w:r w:rsidR="00794452">
        <w:t xml:space="preserve">UPR filings growth projections were revised downward during the FY 2018 budget formulation process </w:t>
      </w:r>
      <w:r w:rsidR="00794452" w:rsidRPr="00794452">
        <w:rPr>
          <w:color w:val="auto"/>
        </w:rPr>
        <w:t>due to</w:t>
      </w:r>
      <w:r w:rsidR="00794452">
        <w:rPr>
          <w:color w:val="FF0000"/>
        </w:rPr>
        <w:t xml:space="preserve"> </w:t>
      </w:r>
      <w:r w:rsidR="00794452">
        <w:t xml:space="preserve">revised RGDP estimates and more conservative estimates of out year growth.  </w:t>
      </w:r>
      <w:r w:rsidR="007846A8">
        <w:rPr>
          <w:rFonts w:cstheme="minorHAnsi"/>
        </w:rPr>
        <w:t xml:space="preserve">With the FY 2018 President’s Budget, </w:t>
      </w:r>
      <w:r w:rsidR="00DE7AB1">
        <w:rPr>
          <w:rFonts w:cstheme="minorHAnsi"/>
        </w:rPr>
        <w:t xml:space="preserve">and under the fee rates included in this final rule, </w:t>
      </w:r>
      <w:r w:rsidR="007846A8">
        <w:rPr>
          <w:rFonts w:cstheme="minorHAnsi"/>
        </w:rPr>
        <w:t xml:space="preserve">the operating reserve level estimates do not reach the optimal level of three months of expenses in the five year budget horizon. </w:t>
      </w:r>
    </w:p>
    <w:p w14:paraId="5C723CAF" w14:textId="77777777" w:rsidR="007846A8" w:rsidRDefault="007846A8" w:rsidP="007846A8">
      <w:pPr>
        <w:rPr>
          <w:rFonts w:cstheme="minorHAnsi"/>
        </w:rPr>
      </w:pPr>
    </w:p>
    <w:p w14:paraId="04F1F735" w14:textId="4409C9EF" w:rsidR="007846A8" w:rsidRDefault="007846A8" w:rsidP="007846A8">
      <w:pPr>
        <w:rPr>
          <w:rFonts w:cstheme="minorHAnsi"/>
        </w:rPr>
      </w:pPr>
      <w:r>
        <w:rPr>
          <w:rFonts w:cstheme="minorHAnsi"/>
        </w:rPr>
        <w:t xml:space="preserve">As described in </w:t>
      </w:r>
      <w:r w:rsidR="00882F45" w:rsidRPr="00D04652">
        <w:rPr>
          <w:rFonts w:cstheme="minorHAnsi"/>
        </w:rPr>
        <w:t>Part</w:t>
      </w:r>
      <w:r w:rsidRPr="00D04652">
        <w:rPr>
          <w:rFonts w:cstheme="minorHAnsi"/>
        </w:rPr>
        <w:t xml:space="preserve"> </w:t>
      </w:r>
      <w:r w:rsidR="004225A2" w:rsidRPr="00D04652">
        <w:rPr>
          <w:rFonts w:cstheme="minorHAnsi"/>
        </w:rPr>
        <w:t>III.</w:t>
      </w:r>
      <w:r w:rsidR="00076BE7">
        <w:rPr>
          <w:rFonts w:cstheme="minorHAnsi"/>
        </w:rPr>
        <w:t xml:space="preserve"> </w:t>
      </w:r>
      <w:r w:rsidR="004225A2" w:rsidRPr="00D04652">
        <w:rPr>
          <w:rFonts w:cstheme="minorHAnsi"/>
        </w:rPr>
        <w:t>B.</w:t>
      </w:r>
      <w:r w:rsidRPr="00D04652">
        <w:rPr>
          <w:rFonts w:cstheme="minorHAnsi"/>
        </w:rPr>
        <w:t xml:space="preserve"> of</w:t>
      </w:r>
      <w:r>
        <w:rPr>
          <w:rFonts w:cstheme="minorHAnsi"/>
        </w:rPr>
        <w:t xml:space="preserve"> the final rule, which summarizes the USPTO’s operating reserve policy, the USPTO will continue to assess the patent operating reserve balance against its target balance annually, and at least every two years, the Office will evaluate whether the target balance continues to be sufficient to provide the funding stability needed by the </w:t>
      </w:r>
      <w:r w:rsidRPr="00772C08">
        <w:rPr>
          <w:rFonts w:cstheme="minorHAnsi"/>
        </w:rPr>
        <w:t xml:space="preserve">Office.  </w:t>
      </w:r>
      <w:r w:rsidRPr="00772C08">
        <w:t>A key assumption is that the USPTO will retain fee setting authority to adjust fee rates in the future as assumptions about the out</w:t>
      </w:r>
      <w:r w:rsidR="00C80604">
        <w:t xml:space="preserve"> </w:t>
      </w:r>
      <w:r w:rsidRPr="00772C08">
        <w:t xml:space="preserve">years </w:t>
      </w:r>
      <w:r w:rsidR="008F6B4C">
        <w:t xml:space="preserve">might </w:t>
      </w:r>
      <w:r w:rsidRPr="00772C08">
        <w:t>change.  For example, if the</w:t>
      </w:r>
      <w:r w:rsidRPr="00B5262A">
        <w:t xml:space="preserve"> operating reserve </w:t>
      </w:r>
      <w:r w:rsidR="00F72C13" w:rsidRPr="001650DF">
        <w:rPr>
          <w:color w:val="auto"/>
        </w:rPr>
        <w:t xml:space="preserve">balance is projected to exceed the optimal level by </w:t>
      </w:r>
      <w:r w:rsidR="00F72C13">
        <w:rPr>
          <w:color w:val="auto"/>
        </w:rPr>
        <w:t>10</w:t>
      </w:r>
      <w:r w:rsidR="00F72C13" w:rsidRPr="001650DF">
        <w:rPr>
          <w:color w:val="auto"/>
        </w:rPr>
        <w:t xml:space="preserve"> percent for two consecutive years</w:t>
      </w:r>
      <w:r w:rsidRPr="00B5262A">
        <w:t xml:space="preserve">, the Office </w:t>
      </w:r>
      <w:r w:rsidR="00DE7AB1">
        <w:t>would consider using</w:t>
      </w:r>
      <w:r w:rsidRPr="00B5262A">
        <w:t xml:space="preserve"> fee setting authority to reduce fees, per the operating reserve policy.</w:t>
      </w:r>
      <w:r w:rsidR="00F72C13">
        <w:t xml:space="preserve"> </w:t>
      </w:r>
      <w:r w:rsidRPr="006A7F8D">
        <w:rPr>
          <w:rFonts w:cstheme="minorHAnsi"/>
        </w:rPr>
        <w:t xml:space="preserve"> </w:t>
      </w:r>
      <w:r>
        <w:rPr>
          <w:rFonts w:cstheme="minorHAnsi"/>
        </w:rPr>
        <w:t xml:space="preserve">Under the new fee structure, as in the past, the Office </w:t>
      </w:r>
      <w:r w:rsidR="004225A2">
        <w:rPr>
          <w:rFonts w:cstheme="minorHAnsi"/>
        </w:rPr>
        <w:t xml:space="preserve">will remain a prudent steward of patent fees. </w:t>
      </w:r>
    </w:p>
    <w:p w14:paraId="3120A191" w14:textId="77777777" w:rsidR="007846A8" w:rsidRDefault="007846A8" w:rsidP="007846A8">
      <w:pPr>
        <w:rPr>
          <w:rFonts w:cstheme="minorHAnsi"/>
        </w:rPr>
      </w:pPr>
    </w:p>
    <w:p w14:paraId="523944E1" w14:textId="135193A0" w:rsidR="007846A8" w:rsidRDefault="007846A8" w:rsidP="007846A8">
      <w:pPr>
        <w:rPr>
          <w:rFonts w:cstheme="minorHAnsi"/>
        </w:rPr>
      </w:pPr>
      <w:r>
        <w:rPr>
          <w:rFonts w:cstheme="minorHAnsi"/>
        </w:rPr>
        <w:t xml:space="preserve">The USPTO continues to communicate the importance of continued access to all fees collected as a critical component of sustainable funding strategy to the public, lawmakers, and the executive branch.  While fee diversion remains a possibility without an explicit law eliminating the possibility, the Office </w:t>
      </w:r>
      <w:r w:rsidR="000514F0">
        <w:rPr>
          <w:rFonts w:cstheme="minorHAnsi"/>
        </w:rPr>
        <w:t>will continue its educational efforts in this area</w:t>
      </w:r>
      <w:r>
        <w:rPr>
          <w:rFonts w:cstheme="minorHAnsi"/>
        </w:rPr>
        <w:t>.</w:t>
      </w:r>
    </w:p>
    <w:p w14:paraId="6AA94923" w14:textId="77777777" w:rsidR="007846A8" w:rsidRDefault="007846A8" w:rsidP="007846A8">
      <w:pPr>
        <w:rPr>
          <w:rFonts w:cstheme="minorHAnsi"/>
        </w:rPr>
      </w:pPr>
    </w:p>
    <w:p w14:paraId="7A144354" w14:textId="143DAAD1" w:rsidR="007846A8" w:rsidRDefault="007846A8" w:rsidP="007846A8">
      <w:pPr>
        <w:rPr>
          <w:rFonts w:cstheme="minorHAnsi"/>
        </w:rPr>
      </w:pPr>
      <w:r>
        <w:rPr>
          <w:rFonts w:cstheme="minorHAnsi"/>
        </w:rPr>
        <w:t xml:space="preserve">The financial outlook presented in this final rule </w:t>
      </w:r>
      <w:r w:rsidR="00344ABA">
        <w:rPr>
          <w:rFonts w:cstheme="minorHAnsi"/>
        </w:rPr>
        <w:t xml:space="preserve">reduces </w:t>
      </w:r>
      <w:r>
        <w:rPr>
          <w:rFonts w:cstheme="minorHAnsi"/>
        </w:rPr>
        <w:t xml:space="preserve">the trajectory of the estimated optimal operating reserve level </w:t>
      </w:r>
      <w:r w:rsidR="006A7F8D">
        <w:rPr>
          <w:rFonts w:cstheme="minorHAnsi"/>
        </w:rPr>
        <w:t xml:space="preserve">because of changes </w:t>
      </w:r>
      <w:r w:rsidR="008F6B4C">
        <w:rPr>
          <w:rFonts w:cstheme="minorHAnsi"/>
        </w:rPr>
        <w:t xml:space="preserve">in fees </w:t>
      </w:r>
      <w:r w:rsidR="006A7F8D">
        <w:rPr>
          <w:rFonts w:cstheme="minorHAnsi"/>
        </w:rPr>
        <w:t xml:space="preserve">made </w:t>
      </w:r>
      <w:r>
        <w:rPr>
          <w:rFonts w:cstheme="minorHAnsi"/>
        </w:rPr>
        <w:t>in response to stakeholder feedback and in recognition of a changing outlook for Office operations and finances.</w:t>
      </w:r>
    </w:p>
    <w:p w14:paraId="1F557135" w14:textId="77777777" w:rsidR="00FD2D18" w:rsidRDefault="00FD2D18" w:rsidP="00730A77">
      <w:pPr>
        <w:rPr>
          <w:rFonts w:cstheme="minorHAnsi"/>
          <w:iCs/>
          <w:bdr w:val="none" w:sz="0" w:space="0" w:color="auto" w:frame="1"/>
        </w:rPr>
      </w:pPr>
    </w:p>
    <w:p w14:paraId="214D8D7D" w14:textId="77777777" w:rsidR="00FE5926" w:rsidRPr="00FE5926" w:rsidRDefault="00C94F29" w:rsidP="00730A77">
      <w:pPr>
        <w:rPr>
          <w:rFonts w:cstheme="minorHAnsi"/>
        </w:rPr>
      </w:pPr>
      <w:r w:rsidRPr="00CC5235">
        <w:rPr>
          <w:rFonts w:cstheme="minorHAnsi"/>
          <w:iCs/>
          <w:bdr w:val="none" w:sz="0" w:space="0" w:color="auto" w:frame="1"/>
        </w:rPr>
        <w:t>PTAB</w:t>
      </w:r>
      <w:r w:rsidR="007846A8" w:rsidRPr="00CC5235">
        <w:rPr>
          <w:rFonts w:cstheme="minorHAnsi"/>
          <w:iCs/>
          <w:bdr w:val="none" w:sz="0" w:space="0" w:color="auto" w:frame="1"/>
        </w:rPr>
        <w:t xml:space="preserve"> Fees</w:t>
      </w:r>
    </w:p>
    <w:p w14:paraId="3ECFC8C0" w14:textId="6B69E464" w:rsidR="00FE5926" w:rsidRDefault="00CB6D4B" w:rsidP="00730A77">
      <w:pPr>
        <w:rPr>
          <w:rFonts w:cstheme="minorHAnsi"/>
        </w:rPr>
      </w:pPr>
      <w:r w:rsidRPr="00BC68D2">
        <w:rPr>
          <w:rFonts w:cstheme="minorHAnsi"/>
          <w:color w:val="auto"/>
        </w:rPr>
        <w:t xml:space="preserve">The Office received five comments regarding the proposed increases in PTAB fees, including two comments about fees for AIA trial proceedings.  </w:t>
      </w:r>
    </w:p>
    <w:p w14:paraId="1CCED258" w14:textId="77777777" w:rsidR="008F6B4C" w:rsidRDefault="008F6B4C" w:rsidP="00730A77">
      <w:pPr>
        <w:rPr>
          <w:rFonts w:cstheme="minorHAnsi"/>
          <w:i/>
        </w:rPr>
      </w:pPr>
    </w:p>
    <w:p w14:paraId="5C5B0747" w14:textId="14D2FABC" w:rsidR="002A4544" w:rsidRPr="00BC68D2" w:rsidRDefault="00FE5926" w:rsidP="00730A77">
      <w:pPr>
        <w:rPr>
          <w:rFonts w:cstheme="minorHAnsi"/>
          <w:color w:val="auto"/>
        </w:rPr>
      </w:pPr>
      <w:r w:rsidRPr="00FB05CF">
        <w:rPr>
          <w:rFonts w:cstheme="minorHAnsi"/>
          <w:u w:val="single"/>
        </w:rPr>
        <w:t>Comment 4:</w:t>
      </w:r>
      <w:r w:rsidR="00730A77" w:rsidRPr="00BC68D2">
        <w:rPr>
          <w:rFonts w:cstheme="minorHAnsi"/>
          <w:color w:val="auto"/>
        </w:rPr>
        <w:t xml:space="preserve"> One commenter noted that the work </w:t>
      </w:r>
      <w:r w:rsidR="002A4544" w:rsidRPr="00BC68D2">
        <w:rPr>
          <w:rFonts w:cstheme="minorHAnsi"/>
          <w:color w:val="auto"/>
        </w:rPr>
        <w:t>performed</w:t>
      </w:r>
      <w:r w:rsidR="00730A77" w:rsidRPr="00BC68D2">
        <w:rPr>
          <w:rFonts w:cstheme="minorHAnsi"/>
          <w:color w:val="auto"/>
        </w:rPr>
        <w:t xml:space="preserve"> by the PTAB in AIA trial proceedings is time consuming, and the commenter supports the increase in fee rates in those proceedings to ensure high quality decisions continue.</w:t>
      </w:r>
    </w:p>
    <w:p w14:paraId="3DED9F81" w14:textId="2B332029" w:rsidR="00730A77" w:rsidRDefault="00730A77" w:rsidP="00730A77">
      <w:pPr>
        <w:rPr>
          <w:rFonts w:cstheme="minorHAnsi"/>
          <w:color w:val="7030A0"/>
        </w:rPr>
      </w:pPr>
      <w:r w:rsidRPr="00142DB8">
        <w:rPr>
          <w:rFonts w:cstheme="minorHAnsi"/>
          <w:color w:val="7030A0"/>
        </w:rPr>
        <w:t xml:space="preserve"> </w:t>
      </w:r>
    </w:p>
    <w:p w14:paraId="24AA2444" w14:textId="7CE9CB05" w:rsidR="00730A77" w:rsidRDefault="00FE5926" w:rsidP="00730A77">
      <w:pPr>
        <w:rPr>
          <w:rFonts w:cstheme="minorHAnsi"/>
        </w:rPr>
      </w:pPr>
      <w:r w:rsidRPr="00FB05CF">
        <w:rPr>
          <w:rFonts w:cstheme="minorHAnsi"/>
          <w:u w:val="single"/>
        </w:rPr>
        <w:t>Response:</w:t>
      </w:r>
      <w:r w:rsidRPr="00CC5235">
        <w:rPr>
          <w:rFonts w:cstheme="minorHAnsi"/>
          <w:i/>
        </w:rPr>
        <w:t xml:space="preserve"> </w:t>
      </w:r>
      <w:r w:rsidR="00546764">
        <w:rPr>
          <w:rFonts w:cstheme="minorHAnsi"/>
          <w:i/>
        </w:rPr>
        <w:t xml:space="preserve"> </w:t>
      </w:r>
      <w:r w:rsidR="00730A77" w:rsidRPr="004D15EE">
        <w:rPr>
          <w:rFonts w:cstheme="minorHAnsi"/>
        </w:rPr>
        <w:t>The</w:t>
      </w:r>
      <w:r w:rsidR="00730A77">
        <w:rPr>
          <w:rFonts w:cstheme="minorHAnsi"/>
        </w:rPr>
        <w:t xml:space="preserve"> Office appreciates the commenter’s general support for fee increases in AIA trial proceedings.  The</w:t>
      </w:r>
      <w:r w:rsidR="00730A77" w:rsidRPr="004D15EE">
        <w:rPr>
          <w:rFonts w:cstheme="minorHAnsi"/>
        </w:rPr>
        <w:t xml:space="preserve"> USPTO is committed to maintaining the PTAB</w:t>
      </w:r>
      <w:r w:rsidR="00730A77">
        <w:rPr>
          <w:rFonts w:cstheme="minorHAnsi"/>
        </w:rPr>
        <w:t>’s</w:t>
      </w:r>
      <w:r w:rsidR="00730A77" w:rsidRPr="004D15EE">
        <w:rPr>
          <w:rFonts w:cstheme="minorHAnsi"/>
        </w:rPr>
        <w:t xml:space="preserve"> ability to provide timely and high quality decisions</w:t>
      </w:r>
      <w:r w:rsidR="00730A77" w:rsidRPr="00C16562">
        <w:rPr>
          <w:rFonts w:cstheme="minorHAnsi"/>
        </w:rPr>
        <w:t>.  The AIA significantly affected the operations of the PTAB</w:t>
      </w:r>
      <w:r w:rsidR="00730A77">
        <w:rPr>
          <w:rFonts w:cstheme="minorHAnsi"/>
        </w:rPr>
        <w:t xml:space="preserve"> by establishing </w:t>
      </w:r>
      <w:r w:rsidR="009575B7">
        <w:rPr>
          <w:rFonts w:cstheme="minorHAnsi"/>
        </w:rPr>
        <w:t xml:space="preserve">new </w:t>
      </w:r>
      <w:r w:rsidR="00730A77">
        <w:rPr>
          <w:rFonts w:cstheme="minorHAnsi"/>
        </w:rPr>
        <w:t>types of trial proceedings</w:t>
      </w:r>
      <w:r w:rsidR="00730A77" w:rsidRPr="00C16562">
        <w:rPr>
          <w:rFonts w:cstheme="minorHAnsi"/>
        </w:rPr>
        <w:t xml:space="preserve">.  </w:t>
      </w:r>
      <w:r w:rsidR="00730A77">
        <w:rPr>
          <w:rFonts w:cstheme="minorHAnsi"/>
        </w:rPr>
        <w:t xml:space="preserve">The AIA trial proceedings in the PTAB have been immensely popular (over 5,500 AIA trial proceedings filed through FY 2016) because they provide a less expensive and faster alternative to district court litigation.  As a result, </w:t>
      </w:r>
      <w:r w:rsidR="00730A77" w:rsidRPr="00C16562">
        <w:rPr>
          <w:rFonts w:cstheme="minorHAnsi"/>
        </w:rPr>
        <w:t xml:space="preserve">the PTAB workload </w:t>
      </w:r>
      <w:r w:rsidR="00730A77">
        <w:rPr>
          <w:rFonts w:cstheme="minorHAnsi"/>
        </w:rPr>
        <w:t xml:space="preserve">has increased significantly.  To accommodate the sudden growth in workload, the PTAB expanded its workforce and has continued to enhance its resources to meet </w:t>
      </w:r>
      <w:r w:rsidR="00730A77" w:rsidRPr="00C16562">
        <w:rPr>
          <w:rFonts w:cstheme="minorHAnsi"/>
        </w:rPr>
        <w:t>the 12</w:t>
      </w:r>
      <w:r w:rsidR="00730A77">
        <w:rPr>
          <w:rFonts w:cstheme="minorHAnsi"/>
        </w:rPr>
        <w:noBreakHyphen/>
      </w:r>
      <w:r w:rsidR="00730A77" w:rsidRPr="00C16562">
        <w:rPr>
          <w:rFonts w:cstheme="minorHAnsi"/>
        </w:rPr>
        <w:t xml:space="preserve">month </w:t>
      </w:r>
      <w:r w:rsidR="00730A77">
        <w:rPr>
          <w:rFonts w:cstheme="minorHAnsi"/>
        </w:rPr>
        <w:t>statutory requirement for completing each AIA trial proceeding</w:t>
      </w:r>
      <w:r w:rsidR="00730A77" w:rsidRPr="00C16562">
        <w:rPr>
          <w:rFonts w:cstheme="minorHAnsi"/>
        </w:rPr>
        <w:t xml:space="preserve">.  </w:t>
      </w:r>
      <w:r w:rsidR="00344ABA">
        <w:rPr>
          <w:rFonts w:cstheme="minorHAnsi"/>
        </w:rPr>
        <w:t>The fee rates in this final rule</w:t>
      </w:r>
      <w:r w:rsidR="009575B7">
        <w:rPr>
          <w:rFonts w:cstheme="minorHAnsi"/>
        </w:rPr>
        <w:t xml:space="preserve"> are</w:t>
      </w:r>
      <w:r w:rsidR="00730A77" w:rsidRPr="00C16562">
        <w:rPr>
          <w:rFonts w:cstheme="minorHAnsi"/>
        </w:rPr>
        <w:t xml:space="preserve"> the result of consider</w:t>
      </w:r>
      <w:r w:rsidR="00730A77">
        <w:rPr>
          <w:rFonts w:cstheme="minorHAnsi"/>
        </w:rPr>
        <w:t>ing</w:t>
      </w:r>
      <w:r w:rsidR="00730A77" w:rsidRPr="00C16562">
        <w:rPr>
          <w:rFonts w:cstheme="minorHAnsi"/>
        </w:rPr>
        <w:t xml:space="preserve"> and </w:t>
      </w:r>
      <w:r w:rsidR="00730A77">
        <w:rPr>
          <w:rFonts w:cstheme="minorHAnsi"/>
        </w:rPr>
        <w:t>analyzing historical data on the aggregate</w:t>
      </w:r>
      <w:r w:rsidR="00730A77" w:rsidRPr="00C16562">
        <w:rPr>
          <w:rFonts w:cstheme="minorHAnsi"/>
        </w:rPr>
        <w:t xml:space="preserve"> cost for conducting AIA </w:t>
      </w:r>
      <w:r w:rsidR="00730A77">
        <w:rPr>
          <w:rFonts w:cstheme="minorHAnsi"/>
        </w:rPr>
        <w:t xml:space="preserve">trial </w:t>
      </w:r>
      <w:r w:rsidR="00730A77" w:rsidRPr="00C16562">
        <w:rPr>
          <w:rFonts w:cstheme="minorHAnsi"/>
        </w:rPr>
        <w:t>proceedings</w:t>
      </w:r>
      <w:r w:rsidR="00730A77">
        <w:rPr>
          <w:rFonts w:cstheme="minorHAnsi"/>
        </w:rPr>
        <w:t>, now that the proceedings have been in place for three fiscal years</w:t>
      </w:r>
      <w:r w:rsidR="00730A77" w:rsidRPr="00C16562">
        <w:rPr>
          <w:rFonts w:cstheme="minorHAnsi"/>
        </w:rPr>
        <w:t xml:space="preserve">.  The increase in </w:t>
      </w:r>
      <w:r w:rsidR="00730A77">
        <w:rPr>
          <w:rFonts w:cstheme="minorHAnsi"/>
        </w:rPr>
        <w:t>AIA trial proceeding</w:t>
      </w:r>
      <w:r w:rsidR="00730A77" w:rsidRPr="00C16562">
        <w:rPr>
          <w:rFonts w:cstheme="minorHAnsi"/>
        </w:rPr>
        <w:t xml:space="preserve"> fee</w:t>
      </w:r>
      <w:r w:rsidR="00730A77">
        <w:rPr>
          <w:rFonts w:cstheme="minorHAnsi"/>
        </w:rPr>
        <w:t>s</w:t>
      </w:r>
      <w:r w:rsidR="00730A77" w:rsidRPr="00C16562">
        <w:rPr>
          <w:rFonts w:cstheme="minorHAnsi"/>
        </w:rPr>
        <w:t xml:space="preserve"> will help</w:t>
      </w:r>
      <w:r w:rsidR="00730A77">
        <w:rPr>
          <w:rFonts w:cstheme="minorHAnsi"/>
        </w:rPr>
        <w:t xml:space="preserve"> the PTAB</w:t>
      </w:r>
      <w:r w:rsidR="00730A77" w:rsidRPr="00C16562">
        <w:rPr>
          <w:rFonts w:cstheme="minorHAnsi"/>
        </w:rPr>
        <w:t xml:space="preserve"> </w:t>
      </w:r>
      <w:r w:rsidR="00730A77">
        <w:rPr>
          <w:rFonts w:cstheme="minorHAnsi"/>
        </w:rPr>
        <w:t>maintain the level of judicial, legal, and administrative staff necessary to sustain the quality and timeliness of</w:t>
      </w:r>
      <w:r w:rsidR="00730A77" w:rsidRPr="00C16562">
        <w:rPr>
          <w:rFonts w:cstheme="minorHAnsi"/>
        </w:rPr>
        <w:t xml:space="preserve"> PTAB decisions</w:t>
      </w:r>
      <w:r w:rsidR="00730A77">
        <w:rPr>
          <w:rFonts w:cstheme="minorHAnsi"/>
        </w:rPr>
        <w:t>, and close the gap between the costs and the fees associated with AIA trial proceedings</w:t>
      </w:r>
      <w:r w:rsidR="00730A77" w:rsidRPr="00C16562">
        <w:rPr>
          <w:rFonts w:cstheme="minorHAnsi"/>
        </w:rPr>
        <w:t>.</w:t>
      </w:r>
    </w:p>
    <w:p w14:paraId="684050E7" w14:textId="77777777" w:rsidR="00930E51" w:rsidRDefault="00930E51" w:rsidP="00730A77">
      <w:pPr>
        <w:rPr>
          <w:rFonts w:cstheme="minorHAnsi"/>
          <w:color w:val="7030A0"/>
        </w:rPr>
      </w:pPr>
    </w:p>
    <w:p w14:paraId="2E3E05E4" w14:textId="1C07D815" w:rsidR="00730A77" w:rsidRDefault="00FE5926" w:rsidP="00730A77">
      <w:pPr>
        <w:rPr>
          <w:rFonts w:cstheme="minorHAnsi"/>
          <w:color w:val="auto"/>
        </w:rPr>
      </w:pPr>
      <w:r w:rsidRPr="00FB05CF">
        <w:rPr>
          <w:rFonts w:cstheme="minorHAnsi"/>
          <w:color w:val="auto"/>
          <w:u w:val="single"/>
        </w:rPr>
        <w:t>Comment 5:</w:t>
      </w:r>
      <w:r w:rsidRPr="00CC5235">
        <w:rPr>
          <w:rFonts w:cstheme="minorHAnsi"/>
          <w:i/>
          <w:color w:val="auto"/>
        </w:rPr>
        <w:t xml:space="preserve"> </w:t>
      </w:r>
      <w:r w:rsidR="00546764">
        <w:rPr>
          <w:rFonts w:cstheme="minorHAnsi"/>
          <w:i/>
          <w:color w:val="auto"/>
        </w:rPr>
        <w:t xml:space="preserve"> </w:t>
      </w:r>
      <w:r w:rsidR="00730A77" w:rsidRPr="00BC68D2">
        <w:rPr>
          <w:rFonts w:cstheme="minorHAnsi"/>
          <w:color w:val="auto"/>
        </w:rPr>
        <w:t xml:space="preserve">One commenter sought small and micro entity discounts for AIA trial proceeding fees, and requested expansion of pro bono representation to small entities in AIA trial proceedings.  </w:t>
      </w:r>
    </w:p>
    <w:p w14:paraId="7EC5C11F" w14:textId="77777777" w:rsidR="002B58A2" w:rsidRPr="00BC68D2" w:rsidRDefault="002B58A2" w:rsidP="00730A77">
      <w:pPr>
        <w:rPr>
          <w:rFonts w:cstheme="minorHAnsi"/>
          <w:color w:val="auto"/>
        </w:rPr>
      </w:pPr>
    </w:p>
    <w:p w14:paraId="1C74D6B8" w14:textId="1CFBB491" w:rsidR="00730A77" w:rsidRPr="00310B9A" w:rsidRDefault="00FE5926" w:rsidP="00730A77">
      <w:pPr>
        <w:rPr>
          <w:rFonts w:cstheme="minorHAnsi"/>
        </w:rPr>
      </w:pPr>
      <w:r w:rsidRPr="00FB05CF">
        <w:rPr>
          <w:rFonts w:cstheme="minorHAnsi"/>
          <w:u w:val="single"/>
        </w:rPr>
        <w:t>Response:</w:t>
      </w:r>
      <w:r w:rsidRPr="00CC5235">
        <w:rPr>
          <w:rFonts w:cstheme="minorHAnsi"/>
          <w:i/>
        </w:rPr>
        <w:t xml:space="preserve"> </w:t>
      </w:r>
      <w:r w:rsidR="00546764">
        <w:rPr>
          <w:rFonts w:cstheme="minorHAnsi"/>
          <w:i/>
        </w:rPr>
        <w:t xml:space="preserve"> </w:t>
      </w:r>
      <w:r w:rsidR="00730A77">
        <w:rPr>
          <w:rFonts w:cstheme="minorHAnsi"/>
        </w:rPr>
        <w:t>T</w:t>
      </w:r>
      <w:r w:rsidR="00730A77" w:rsidRPr="00310B9A">
        <w:rPr>
          <w:rFonts w:cstheme="minorHAnsi"/>
        </w:rPr>
        <w:t xml:space="preserve">he authority to </w:t>
      </w:r>
      <w:r w:rsidR="00730A77">
        <w:rPr>
          <w:rFonts w:cstheme="minorHAnsi"/>
        </w:rPr>
        <w:t>reduce</w:t>
      </w:r>
      <w:r w:rsidR="00730A77" w:rsidRPr="00310B9A">
        <w:rPr>
          <w:rFonts w:cstheme="minorHAnsi"/>
        </w:rPr>
        <w:t xml:space="preserve"> fees or to charge additional fees for </w:t>
      </w:r>
      <w:r w:rsidR="00730A77">
        <w:rPr>
          <w:rFonts w:cstheme="minorHAnsi"/>
        </w:rPr>
        <w:t xml:space="preserve">small and micro entities </w:t>
      </w:r>
      <w:r w:rsidR="00730A77" w:rsidRPr="00310B9A">
        <w:rPr>
          <w:rFonts w:cstheme="minorHAnsi"/>
        </w:rPr>
        <w:t xml:space="preserve">under the USPTO’s rulemaking authority is limited by the AIA to providing discounts to the six categories under </w:t>
      </w:r>
      <w:r w:rsidR="00F703FA">
        <w:rPr>
          <w:rFonts w:cstheme="minorHAnsi"/>
        </w:rPr>
        <w:t>S</w:t>
      </w:r>
      <w:r w:rsidR="00730A77" w:rsidRPr="00310B9A">
        <w:rPr>
          <w:rFonts w:cstheme="minorHAnsi"/>
        </w:rPr>
        <w:t>ection 10(b)</w:t>
      </w:r>
      <w:r w:rsidR="002B58A2">
        <w:rPr>
          <w:rFonts w:cstheme="minorHAnsi"/>
        </w:rPr>
        <w:t xml:space="preserve"> of the Act</w:t>
      </w:r>
      <w:r w:rsidR="00730A77">
        <w:rPr>
          <w:rFonts w:cstheme="minorHAnsi"/>
        </w:rPr>
        <w:t>.  AIA trial proceeding</w:t>
      </w:r>
      <w:r w:rsidR="00730A77" w:rsidRPr="00310B9A">
        <w:rPr>
          <w:rFonts w:cstheme="minorHAnsi"/>
        </w:rPr>
        <w:t xml:space="preserve"> fees are outside of the six categories</w:t>
      </w:r>
      <w:r w:rsidR="00730A77">
        <w:rPr>
          <w:rFonts w:cstheme="minorHAnsi"/>
        </w:rPr>
        <w:t>; therefore, absent a change in</w:t>
      </w:r>
      <w:r w:rsidR="00730A77" w:rsidRPr="00310B9A">
        <w:rPr>
          <w:rFonts w:cstheme="minorHAnsi"/>
        </w:rPr>
        <w:t xml:space="preserve"> </w:t>
      </w:r>
      <w:r w:rsidR="00730A77">
        <w:rPr>
          <w:rFonts w:cstheme="minorHAnsi"/>
        </w:rPr>
        <w:t xml:space="preserve">statutory authority, those fees </w:t>
      </w:r>
      <w:r w:rsidR="00730A77" w:rsidRPr="00310B9A">
        <w:rPr>
          <w:rFonts w:cstheme="minorHAnsi"/>
        </w:rPr>
        <w:t>are not eligible for discounts.</w:t>
      </w:r>
      <w:r w:rsidR="00730A77">
        <w:rPr>
          <w:rFonts w:cstheme="minorHAnsi"/>
        </w:rPr>
        <w:t xml:space="preserve">  The Office further notes that, in many cases, AIA trial proceedings serve as an alternative to more expensive litigation in the district court.  </w:t>
      </w:r>
    </w:p>
    <w:p w14:paraId="4D5A5378" w14:textId="77777777" w:rsidR="00730A77" w:rsidRDefault="00730A77" w:rsidP="00730A77">
      <w:pPr>
        <w:rPr>
          <w:rFonts w:cstheme="minorHAnsi"/>
        </w:rPr>
      </w:pPr>
    </w:p>
    <w:p w14:paraId="495E10FB" w14:textId="24A79476" w:rsidR="00730A77" w:rsidRPr="0099651F" w:rsidRDefault="00730A77" w:rsidP="00730A77">
      <w:pPr>
        <w:rPr>
          <w:rFonts w:cstheme="minorHAnsi"/>
        </w:rPr>
      </w:pPr>
      <w:r w:rsidRPr="00310B9A">
        <w:rPr>
          <w:rFonts w:cstheme="minorHAnsi"/>
        </w:rPr>
        <w:t>The patent pro bono programs are individually run as</w:t>
      </w:r>
      <w:r w:rsidR="004061D2">
        <w:rPr>
          <w:rFonts w:cstheme="minorHAnsi"/>
        </w:rPr>
        <w:t xml:space="preserve"> regional programs available to </w:t>
      </w:r>
      <w:r w:rsidRPr="00310B9A">
        <w:rPr>
          <w:rFonts w:cstheme="minorHAnsi"/>
        </w:rPr>
        <w:t xml:space="preserve">assist inventors and small businesses in their state or region. </w:t>
      </w:r>
      <w:r>
        <w:rPr>
          <w:rFonts w:cstheme="minorHAnsi"/>
        </w:rPr>
        <w:t xml:space="preserve"> Each</w:t>
      </w:r>
      <w:r w:rsidRPr="00310B9A">
        <w:rPr>
          <w:rFonts w:cstheme="minorHAnsi"/>
        </w:rPr>
        <w:t xml:space="preserve"> program </w:t>
      </w:r>
      <w:r>
        <w:rPr>
          <w:rFonts w:cstheme="minorHAnsi"/>
        </w:rPr>
        <w:t>sets</w:t>
      </w:r>
      <w:r w:rsidRPr="00310B9A">
        <w:rPr>
          <w:rFonts w:cstheme="minorHAnsi"/>
        </w:rPr>
        <w:t xml:space="preserve"> the standards for participation, perform</w:t>
      </w:r>
      <w:r>
        <w:rPr>
          <w:rFonts w:cstheme="minorHAnsi"/>
        </w:rPr>
        <w:t>s</w:t>
      </w:r>
      <w:r w:rsidRPr="00310B9A">
        <w:rPr>
          <w:rFonts w:cstheme="minorHAnsi"/>
        </w:rPr>
        <w:t xml:space="preserve"> the intake function, screen</w:t>
      </w:r>
      <w:r>
        <w:rPr>
          <w:rFonts w:cstheme="minorHAnsi"/>
        </w:rPr>
        <w:t>s</w:t>
      </w:r>
      <w:r w:rsidRPr="00310B9A">
        <w:rPr>
          <w:rFonts w:cstheme="minorHAnsi"/>
        </w:rPr>
        <w:t xml:space="preserve"> potential clients, screen</w:t>
      </w:r>
      <w:r>
        <w:rPr>
          <w:rFonts w:cstheme="minorHAnsi"/>
        </w:rPr>
        <w:t>s</w:t>
      </w:r>
      <w:r w:rsidRPr="00310B9A">
        <w:rPr>
          <w:rFonts w:cstheme="minorHAnsi"/>
        </w:rPr>
        <w:t xml:space="preserve"> potential volunteer patent attorneys, and attempt</w:t>
      </w:r>
      <w:r>
        <w:rPr>
          <w:rFonts w:cstheme="minorHAnsi"/>
        </w:rPr>
        <w:t>s</w:t>
      </w:r>
      <w:r w:rsidRPr="00310B9A">
        <w:rPr>
          <w:rFonts w:cstheme="minorHAnsi"/>
        </w:rPr>
        <w:t xml:space="preserve"> to match the client with the volunteer attorney.  These </w:t>
      </w:r>
      <w:r>
        <w:rPr>
          <w:rFonts w:cstheme="minorHAnsi"/>
        </w:rPr>
        <w:t>programs</w:t>
      </w:r>
      <w:r w:rsidRPr="00310B9A">
        <w:rPr>
          <w:rFonts w:cstheme="minorHAnsi"/>
        </w:rPr>
        <w:t xml:space="preserve"> may be </w:t>
      </w:r>
      <w:r>
        <w:rPr>
          <w:rFonts w:cstheme="minorHAnsi"/>
        </w:rPr>
        <w:t xml:space="preserve">comprised of </w:t>
      </w:r>
      <w:r w:rsidRPr="00310B9A">
        <w:rPr>
          <w:rFonts w:cstheme="minorHAnsi"/>
        </w:rPr>
        <w:t xml:space="preserve">bar associations, non-profits, universities, or others.  The USPTO, </w:t>
      </w:r>
      <w:r>
        <w:rPr>
          <w:rFonts w:cstheme="minorHAnsi"/>
        </w:rPr>
        <w:t>as</w:t>
      </w:r>
      <w:r w:rsidRPr="00310B9A">
        <w:rPr>
          <w:rFonts w:cstheme="minorHAnsi"/>
        </w:rPr>
        <w:t xml:space="preserve"> a federal agency, does not </w:t>
      </w:r>
      <w:r>
        <w:rPr>
          <w:rFonts w:cstheme="minorHAnsi"/>
        </w:rPr>
        <w:t>direct</w:t>
      </w:r>
      <w:r w:rsidRPr="00310B9A">
        <w:rPr>
          <w:rFonts w:cstheme="minorHAnsi"/>
        </w:rPr>
        <w:t xml:space="preserve"> the pro bono activities of these </w:t>
      </w:r>
      <w:r w:rsidRPr="0099651F">
        <w:rPr>
          <w:rFonts w:cstheme="minorHAnsi"/>
        </w:rPr>
        <w:t>programs, but rather, provides resources and expertise to help establish and expand the reach of the programs.</w:t>
      </w:r>
    </w:p>
    <w:p w14:paraId="066C9446" w14:textId="77777777" w:rsidR="00930E51" w:rsidRPr="0099651F" w:rsidRDefault="00930E51" w:rsidP="00D14F85">
      <w:pPr>
        <w:rPr>
          <w:rFonts w:cstheme="minorHAnsi"/>
          <w:color w:val="7030A0"/>
        </w:rPr>
      </w:pPr>
    </w:p>
    <w:p w14:paraId="6F84509C" w14:textId="7F4AD8AB" w:rsidR="002B58A2" w:rsidRPr="004359B5" w:rsidRDefault="00FE5926" w:rsidP="002B58A2">
      <w:pPr>
        <w:rPr>
          <w:rFonts w:cstheme="minorHAnsi"/>
          <w:color w:val="auto"/>
        </w:rPr>
      </w:pPr>
      <w:r w:rsidRPr="00FB05CF">
        <w:rPr>
          <w:rFonts w:cstheme="minorHAnsi"/>
          <w:color w:val="auto"/>
          <w:u w:val="single"/>
        </w:rPr>
        <w:t>Comment 6:</w:t>
      </w:r>
      <w:r w:rsidR="00546764">
        <w:rPr>
          <w:rFonts w:cstheme="minorHAnsi"/>
          <w:i/>
          <w:color w:val="auto"/>
        </w:rPr>
        <w:t xml:space="preserve"> </w:t>
      </w:r>
      <w:r w:rsidRPr="00CC5235">
        <w:rPr>
          <w:rFonts w:cstheme="minorHAnsi"/>
          <w:i/>
          <w:color w:val="auto"/>
        </w:rPr>
        <w:t xml:space="preserve"> </w:t>
      </w:r>
      <w:r w:rsidR="00D14F85" w:rsidRPr="00BC68D2">
        <w:rPr>
          <w:rFonts w:cstheme="minorHAnsi"/>
          <w:color w:val="auto"/>
        </w:rPr>
        <w:t xml:space="preserve">Three commenters opposed the increase to appeal fees.  One commenter specifically expressed </w:t>
      </w:r>
      <w:r w:rsidR="00D14F85" w:rsidRPr="00BC68D2">
        <w:rPr>
          <w:color w:val="auto"/>
        </w:rPr>
        <w:t xml:space="preserve">concern over passing a large portion of the appeal unit costs as increased fee rates borne by an appellant.  Thus, the commenter suggested eliminating, or substantially reducing, the notice of appeal fee.  </w:t>
      </w:r>
      <w:r w:rsidR="002B58A2" w:rsidRPr="004359B5">
        <w:rPr>
          <w:rFonts w:cstheme="minorHAnsi"/>
          <w:color w:val="auto"/>
        </w:rPr>
        <w:t xml:space="preserve">Another commenter questioned whether increasing appeal fees would discourage meritorious appeals, noting that, the reversal rate by the PTAB indicates that a large number of appeals are pursued to correct invalid rejections.  </w:t>
      </w:r>
    </w:p>
    <w:p w14:paraId="15E9CB03" w14:textId="75670896" w:rsidR="002B58A2" w:rsidRPr="00BC68D2" w:rsidRDefault="002B58A2" w:rsidP="00D14F85">
      <w:pPr>
        <w:rPr>
          <w:color w:val="auto"/>
        </w:rPr>
      </w:pPr>
    </w:p>
    <w:p w14:paraId="50F22DBB" w14:textId="076EDD63" w:rsidR="007E40B3" w:rsidRPr="007E40B3" w:rsidRDefault="00FE5926" w:rsidP="007E40B3">
      <w:pPr>
        <w:pStyle w:val="CommentText"/>
        <w:rPr>
          <w:rFonts w:cstheme="minorHAnsi"/>
          <w:sz w:val="24"/>
          <w:szCs w:val="24"/>
        </w:rPr>
      </w:pPr>
      <w:r w:rsidRPr="00FB05CF">
        <w:rPr>
          <w:rFonts w:cstheme="minorHAnsi"/>
          <w:sz w:val="24"/>
          <w:szCs w:val="24"/>
          <w:u w:val="single"/>
        </w:rPr>
        <w:t>Response:</w:t>
      </w:r>
      <w:r w:rsidR="00546764">
        <w:rPr>
          <w:rFonts w:cstheme="minorHAnsi"/>
          <w:i/>
          <w:sz w:val="24"/>
          <w:szCs w:val="24"/>
        </w:rPr>
        <w:t xml:space="preserve"> </w:t>
      </w:r>
      <w:r w:rsidRPr="00CC5235">
        <w:rPr>
          <w:rFonts w:cstheme="minorHAnsi"/>
          <w:i/>
          <w:sz w:val="24"/>
          <w:szCs w:val="24"/>
        </w:rPr>
        <w:t xml:space="preserve"> </w:t>
      </w:r>
      <w:r w:rsidR="00D14F85" w:rsidRPr="0099651F">
        <w:rPr>
          <w:rFonts w:cstheme="minorHAnsi"/>
          <w:sz w:val="24"/>
          <w:szCs w:val="24"/>
        </w:rPr>
        <w:t xml:space="preserve">The Office appreciates the commenters’ concerns and, based on that feedback, has eliminated the proposed increase to the </w:t>
      </w:r>
      <w:r w:rsidR="002B58A2">
        <w:rPr>
          <w:rFonts w:cstheme="minorHAnsi"/>
          <w:sz w:val="24"/>
          <w:szCs w:val="24"/>
        </w:rPr>
        <w:t>n</w:t>
      </w:r>
      <w:r w:rsidR="00D14F85" w:rsidRPr="0099651F">
        <w:rPr>
          <w:rFonts w:cstheme="minorHAnsi"/>
          <w:sz w:val="24"/>
          <w:szCs w:val="24"/>
        </w:rPr>
        <w:t xml:space="preserve">otice of </w:t>
      </w:r>
      <w:r w:rsidR="002B58A2">
        <w:rPr>
          <w:rFonts w:cstheme="minorHAnsi"/>
          <w:sz w:val="24"/>
          <w:szCs w:val="24"/>
        </w:rPr>
        <w:t>a</w:t>
      </w:r>
      <w:r w:rsidR="00D14F85" w:rsidRPr="0099651F">
        <w:rPr>
          <w:rFonts w:cstheme="minorHAnsi"/>
          <w:sz w:val="24"/>
          <w:szCs w:val="24"/>
        </w:rPr>
        <w:t xml:space="preserve">ppeal fee and reduced the proposed increase to the appeal forwarding fee.  Thus, in this final rule, the </w:t>
      </w:r>
      <w:r w:rsidR="00BC68D2">
        <w:rPr>
          <w:rFonts w:cstheme="minorHAnsi"/>
          <w:sz w:val="24"/>
          <w:szCs w:val="24"/>
        </w:rPr>
        <w:t>N</w:t>
      </w:r>
      <w:r w:rsidR="00D14F85" w:rsidRPr="0099651F">
        <w:rPr>
          <w:rFonts w:cstheme="minorHAnsi"/>
          <w:sz w:val="24"/>
          <w:szCs w:val="24"/>
        </w:rPr>
        <w:t>otice of Appeal fees will remain at current rates (e.g., $800 for a large entity), and the Office has lowered the appeal forwarding fee from the</w:t>
      </w:r>
      <w:r w:rsidR="000D00F6" w:rsidRPr="0099651F">
        <w:rPr>
          <w:rFonts w:cstheme="minorHAnsi"/>
          <w:sz w:val="24"/>
          <w:szCs w:val="24"/>
        </w:rPr>
        <w:t xml:space="preserve"> proposed</w:t>
      </w:r>
      <w:r w:rsidR="00D14F85" w:rsidRPr="0099651F">
        <w:rPr>
          <w:rFonts w:cstheme="minorHAnsi"/>
          <w:sz w:val="24"/>
          <w:szCs w:val="24"/>
        </w:rPr>
        <w:t xml:space="preserve"> $2,500 (large entity) in the NPRM to $2,240 (large entity). </w:t>
      </w:r>
      <w:r w:rsidR="00ED4107" w:rsidRPr="0099651F">
        <w:rPr>
          <w:rFonts w:cstheme="minorHAnsi"/>
          <w:sz w:val="24"/>
          <w:szCs w:val="24"/>
        </w:rPr>
        <w:t xml:space="preserve"> </w:t>
      </w:r>
      <w:r w:rsidR="00D14F85" w:rsidRPr="0099651F">
        <w:rPr>
          <w:rFonts w:cstheme="minorHAnsi"/>
          <w:sz w:val="24"/>
          <w:szCs w:val="24"/>
        </w:rPr>
        <w:t xml:space="preserve">The Office believes that those fees strike the appropriate balance between the expressed concerns and the Office’s need to recover the costs for conducting an appeal.  The Office notes that, even </w:t>
      </w:r>
      <w:r w:rsidR="009575B7">
        <w:rPr>
          <w:rFonts w:cstheme="minorHAnsi"/>
          <w:sz w:val="24"/>
          <w:szCs w:val="24"/>
        </w:rPr>
        <w:t>with</w:t>
      </w:r>
      <w:r w:rsidR="009575B7" w:rsidRPr="0099651F">
        <w:rPr>
          <w:rFonts w:cstheme="minorHAnsi"/>
          <w:sz w:val="24"/>
          <w:szCs w:val="24"/>
        </w:rPr>
        <w:t xml:space="preserve"> </w:t>
      </w:r>
      <w:r w:rsidR="00D14F85" w:rsidRPr="0099651F">
        <w:rPr>
          <w:rFonts w:cstheme="minorHAnsi"/>
          <w:sz w:val="24"/>
          <w:szCs w:val="24"/>
        </w:rPr>
        <w:t>the increase to the appeals forwarding fee, the true cost of an appeal is subsidized significantly.  At the current rate, fees paid for an appeal cover 58 percent of the Office’s cost for conducting the appeal.  The</w:t>
      </w:r>
      <w:r w:rsidR="009575B7">
        <w:rPr>
          <w:rFonts w:cstheme="minorHAnsi"/>
          <w:sz w:val="24"/>
          <w:szCs w:val="24"/>
        </w:rPr>
        <w:t xml:space="preserve"> increase to the</w:t>
      </w:r>
      <w:r w:rsidR="00D14F85" w:rsidRPr="0099651F">
        <w:rPr>
          <w:rFonts w:cstheme="minorHAnsi"/>
          <w:sz w:val="24"/>
          <w:szCs w:val="24"/>
        </w:rPr>
        <w:t xml:space="preserve"> appeal forwarding fee</w:t>
      </w:r>
      <w:r w:rsidR="00133A81">
        <w:rPr>
          <w:rFonts w:cstheme="minorHAnsi"/>
          <w:sz w:val="24"/>
          <w:szCs w:val="24"/>
        </w:rPr>
        <w:t>, which occurs after an examiner’s answer,</w:t>
      </w:r>
      <w:r w:rsidR="00D14F85" w:rsidRPr="0099651F">
        <w:rPr>
          <w:rFonts w:cstheme="minorHAnsi"/>
          <w:sz w:val="24"/>
          <w:szCs w:val="24"/>
        </w:rPr>
        <w:t xml:space="preserve"> will </w:t>
      </w:r>
      <w:r w:rsidR="009575B7">
        <w:rPr>
          <w:rFonts w:cstheme="minorHAnsi"/>
          <w:sz w:val="24"/>
          <w:szCs w:val="24"/>
        </w:rPr>
        <w:t>result in total</w:t>
      </w:r>
      <w:r w:rsidR="009575B7" w:rsidRPr="0099651F">
        <w:rPr>
          <w:rFonts w:cstheme="minorHAnsi"/>
          <w:sz w:val="24"/>
          <w:szCs w:val="24"/>
        </w:rPr>
        <w:t xml:space="preserve"> </w:t>
      </w:r>
      <w:r w:rsidR="00D14F85" w:rsidRPr="0099651F">
        <w:rPr>
          <w:rFonts w:cstheme="minorHAnsi"/>
          <w:sz w:val="24"/>
          <w:szCs w:val="24"/>
        </w:rPr>
        <w:t>appeal fees cover</w:t>
      </w:r>
      <w:r w:rsidR="009575B7">
        <w:rPr>
          <w:rFonts w:cstheme="minorHAnsi"/>
          <w:sz w:val="24"/>
          <w:szCs w:val="24"/>
        </w:rPr>
        <w:t>ing</w:t>
      </w:r>
      <w:r w:rsidR="00D14F85" w:rsidRPr="0099651F">
        <w:rPr>
          <w:rFonts w:cstheme="minorHAnsi"/>
          <w:sz w:val="24"/>
          <w:szCs w:val="24"/>
        </w:rPr>
        <w:t xml:space="preserve"> approximately 63 percent of the cost for an appeal.  Given the high cost of the appeals process to the Office, the appeal forwarding fee adjustment is necessary to decrease the gap between the total fees charge</w:t>
      </w:r>
      <w:r w:rsidR="000514F0">
        <w:rPr>
          <w:rFonts w:cstheme="minorHAnsi"/>
          <w:sz w:val="24"/>
          <w:szCs w:val="24"/>
        </w:rPr>
        <w:t>d</w:t>
      </w:r>
      <w:r w:rsidR="00D14F85" w:rsidRPr="0099651F">
        <w:rPr>
          <w:rFonts w:cstheme="minorHAnsi"/>
          <w:sz w:val="24"/>
          <w:szCs w:val="24"/>
        </w:rPr>
        <w:t xml:space="preserve"> and the total costs in the </w:t>
      </w:r>
      <w:r w:rsidR="00D14F85" w:rsidRPr="007E40B3">
        <w:rPr>
          <w:rFonts w:cstheme="minorHAnsi"/>
          <w:sz w:val="24"/>
          <w:szCs w:val="24"/>
        </w:rPr>
        <w:t>aggregate for the appeals process.</w:t>
      </w:r>
    </w:p>
    <w:p w14:paraId="0BCA36DD" w14:textId="77777777" w:rsidR="009575B7" w:rsidRDefault="009575B7" w:rsidP="0099651F">
      <w:pPr>
        <w:pStyle w:val="CommentText"/>
        <w:rPr>
          <w:rFonts w:cstheme="minorHAnsi"/>
          <w:sz w:val="24"/>
          <w:szCs w:val="24"/>
        </w:rPr>
      </w:pPr>
    </w:p>
    <w:p w14:paraId="49D23034" w14:textId="3AE6C017" w:rsidR="009575B7" w:rsidRDefault="009575B7" w:rsidP="0099651F">
      <w:pPr>
        <w:pStyle w:val="CommentText"/>
        <w:rPr>
          <w:sz w:val="24"/>
          <w:szCs w:val="24"/>
        </w:rPr>
      </w:pPr>
      <w:r w:rsidRPr="00435DA8">
        <w:rPr>
          <w:sz w:val="24"/>
          <w:szCs w:val="24"/>
        </w:rPr>
        <w:t xml:space="preserve">The Office recognizes that applicants may in some cases need to appeal an examiner’s decision.  The appeal process, however, results in a high cost to the Office irrespective of whether the PTAB affirms or reverses the rejected claims on appeal because the PTAB must process, review, and decide the appeal on the merits.  </w:t>
      </w:r>
      <w:r>
        <w:rPr>
          <w:sz w:val="24"/>
          <w:szCs w:val="24"/>
        </w:rPr>
        <w:t xml:space="preserve">In addition, </w:t>
      </w:r>
      <w:r w:rsidR="0099651F" w:rsidRPr="0099651F">
        <w:rPr>
          <w:sz w:val="24"/>
          <w:szCs w:val="24"/>
        </w:rPr>
        <w:t>Office data show that more than 65 percent of the appeals decided on the merits by the PTAB result in an affirmance of at l</w:t>
      </w:r>
      <w:r w:rsidR="0099651F" w:rsidRPr="00435DA8">
        <w:rPr>
          <w:sz w:val="24"/>
          <w:szCs w:val="24"/>
        </w:rPr>
        <w:t xml:space="preserve">east some of the rejected claims (September 2016 Appeals and Interferences Statistics).  The data demonstrate that the PTAB is affirming a larger percentage of rejected claims than it reverses.  </w:t>
      </w:r>
    </w:p>
    <w:p w14:paraId="77BFA159" w14:textId="77777777" w:rsidR="009575B7" w:rsidRDefault="009575B7" w:rsidP="0099651F">
      <w:pPr>
        <w:pStyle w:val="CommentText"/>
        <w:rPr>
          <w:sz w:val="24"/>
          <w:szCs w:val="24"/>
        </w:rPr>
      </w:pPr>
    </w:p>
    <w:p w14:paraId="0D6183C1" w14:textId="07FB5187" w:rsidR="0099651F" w:rsidRPr="0099651F" w:rsidRDefault="00D14F85" w:rsidP="0099651F">
      <w:pPr>
        <w:pStyle w:val="CommentText"/>
        <w:rPr>
          <w:sz w:val="24"/>
          <w:szCs w:val="24"/>
        </w:rPr>
      </w:pPr>
      <w:r w:rsidRPr="0099651F">
        <w:rPr>
          <w:rFonts w:cstheme="minorHAnsi"/>
          <w:sz w:val="24"/>
          <w:szCs w:val="24"/>
        </w:rPr>
        <w:t xml:space="preserve">The fee increase also will allow the PTAB to continue to reduce </w:t>
      </w:r>
      <w:r w:rsidR="002B58A2">
        <w:rPr>
          <w:rFonts w:cstheme="minorHAnsi"/>
          <w:sz w:val="24"/>
          <w:szCs w:val="24"/>
        </w:rPr>
        <w:t>the</w:t>
      </w:r>
      <w:r w:rsidRPr="0099651F">
        <w:rPr>
          <w:rFonts w:cstheme="minorHAnsi"/>
          <w:sz w:val="24"/>
          <w:szCs w:val="24"/>
        </w:rPr>
        <w:t xml:space="preserve"> appeals inventory and improve pendency for appeals. </w:t>
      </w:r>
      <w:r w:rsidR="0020064D" w:rsidRPr="0099651F">
        <w:rPr>
          <w:rFonts w:cstheme="minorHAnsi"/>
          <w:sz w:val="24"/>
          <w:szCs w:val="24"/>
        </w:rPr>
        <w:t xml:space="preserve"> </w:t>
      </w:r>
      <w:r w:rsidRPr="0099651F">
        <w:rPr>
          <w:rFonts w:cstheme="minorHAnsi"/>
          <w:sz w:val="24"/>
          <w:szCs w:val="24"/>
        </w:rPr>
        <w:t>Additionally, the Office notes that the notice of appeal fee provides an appellant two months to file a brief, and to have that brief reviewed by two examiners and a supervisor with a subsequent conference regarding the rejection, the brief, and whether the appellant will forward the case to the PTAB for consideration of the appeal on the merits.  If the examiner decides to reopen the case or allow it, the cost to an appellant for filing the notice of appeal would be less than the appellant would incur in filing an RCE, which is the other option available when facing rejection.  The Office considered the relationship between the options of an appeal, on the one hand, and requesting an RCE, on the other, when determining the appropriate fee rates in this rulemaking.</w:t>
      </w:r>
      <w:r w:rsidR="0099651F" w:rsidRPr="0099651F">
        <w:rPr>
          <w:rFonts w:cstheme="minorHAnsi"/>
          <w:sz w:val="24"/>
          <w:szCs w:val="24"/>
        </w:rPr>
        <w:t xml:space="preserve">  </w:t>
      </w:r>
    </w:p>
    <w:p w14:paraId="669AFBD6" w14:textId="77777777" w:rsidR="0099651F" w:rsidRDefault="0099651F" w:rsidP="0099651F">
      <w:pPr>
        <w:rPr>
          <w:rFonts w:cstheme="minorHAnsi"/>
        </w:rPr>
      </w:pPr>
    </w:p>
    <w:p w14:paraId="6A8F495F" w14:textId="6312AA24" w:rsidR="00B7012D" w:rsidRPr="00BC68D2" w:rsidRDefault="00B7012D" w:rsidP="00B7012D">
      <w:pPr>
        <w:rPr>
          <w:color w:val="auto"/>
        </w:rPr>
      </w:pPr>
      <w:r w:rsidRPr="00FB05CF">
        <w:rPr>
          <w:rFonts w:cstheme="minorHAnsi"/>
          <w:color w:val="auto"/>
          <w:u w:val="single"/>
        </w:rPr>
        <w:t>Comment 7:</w:t>
      </w:r>
      <w:r w:rsidR="00546764">
        <w:rPr>
          <w:rFonts w:cstheme="minorHAnsi"/>
          <w:i/>
          <w:color w:val="auto"/>
        </w:rPr>
        <w:t xml:space="preserve"> </w:t>
      </w:r>
      <w:r w:rsidRPr="00BC68D2">
        <w:rPr>
          <w:color w:val="auto"/>
        </w:rPr>
        <w:t xml:space="preserve"> </w:t>
      </w:r>
      <w:r w:rsidR="003953CB">
        <w:rPr>
          <w:color w:val="auto"/>
        </w:rPr>
        <w:t>A</w:t>
      </w:r>
      <w:r w:rsidRPr="00BC68D2">
        <w:rPr>
          <w:color w:val="auto"/>
        </w:rPr>
        <w:t xml:space="preserve"> commenter suggested that the Office consider suspending the appeal forwarding fee until an application is taken up for review by PTAB, given the appeal backlog and the current state of flux of patent subject matter eligibility. </w:t>
      </w:r>
      <w:r>
        <w:rPr>
          <w:color w:val="auto"/>
        </w:rPr>
        <w:t xml:space="preserve"> </w:t>
      </w:r>
    </w:p>
    <w:p w14:paraId="3B0EB4B6" w14:textId="77777777" w:rsidR="00B7012D" w:rsidRDefault="00B7012D" w:rsidP="00B7012D">
      <w:pPr>
        <w:rPr>
          <w:rFonts w:cstheme="minorHAnsi"/>
          <w:i/>
        </w:rPr>
      </w:pPr>
    </w:p>
    <w:p w14:paraId="301710C2" w14:textId="4A979A9F" w:rsidR="00B7012D" w:rsidRPr="0099651F" w:rsidRDefault="00B7012D" w:rsidP="00B7012D">
      <w:pPr>
        <w:rPr>
          <w:rFonts w:cstheme="minorHAnsi"/>
        </w:rPr>
      </w:pPr>
      <w:r w:rsidRPr="00FB05CF">
        <w:rPr>
          <w:rFonts w:cstheme="minorHAnsi"/>
          <w:u w:val="single"/>
        </w:rPr>
        <w:t>Response:</w:t>
      </w:r>
      <w:r w:rsidRPr="00CC5235">
        <w:rPr>
          <w:rFonts w:cstheme="minorHAnsi"/>
          <w:i/>
        </w:rPr>
        <w:t xml:space="preserve"> </w:t>
      </w:r>
      <w:r w:rsidR="00546764">
        <w:rPr>
          <w:rFonts w:cstheme="minorHAnsi"/>
          <w:i/>
        </w:rPr>
        <w:t xml:space="preserve"> </w:t>
      </w:r>
      <w:r w:rsidR="000F2FE9">
        <w:rPr>
          <w:rFonts w:cstheme="minorHAnsi"/>
        </w:rPr>
        <w:t>In the future, t</w:t>
      </w:r>
      <w:r>
        <w:rPr>
          <w:rFonts w:cstheme="minorHAnsi"/>
        </w:rPr>
        <w:t xml:space="preserve">he USPTO </w:t>
      </w:r>
      <w:r w:rsidR="004B317D">
        <w:rPr>
          <w:rFonts w:cstheme="minorHAnsi"/>
        </w:rPr>
        <w:t xml:space="preserve">may </w:t>
      </w:r>
      <w:r>
        <w:rPr>
          <w:rFonts w:cstheme="minorHAnsi"/>
        </w:rPr>
        <w:t xml:space="preserve">consider changes to the timing of </w:t>
      </w:r>
      <w:r w:rsidR="00F229E1">
        <w:rPr>
          <w:rFonts w:cstheme="minorHAnsi"/>
        </w:rPr>
        <w:t xml:space="preserve">appeal </w:t>
      </w:r>
      <w:r>
        <w:rPr>
          <w:rFonts w:cstheme="minorHAnsi"/>
        </w:rPr>
        <w:t xml:space="preserve">fee </w:t>
      </w:r>
      <w:r w:rsidR="001F627B">
        <w:rPr>
          <w:rFonts w:cstheme="minorHAnsi"/>
        </w:rPr>
        <w:t>payments</w:t>
      </w:r>
      <w:r>
        <w:rPr>
          <w:rFonts w:cstheme="minorHAnsi"/>
        </w:rPr>
        <w:t xml:space="preserve">.  </w:t>
      </w:r>
      <w:r w:rsidR="001C69BE">
        <w:rPr>
          <w:rFonts w:cstheme="minorHAnsi"/>
        </w:rPr>
        <w:t xml:space="preserve">However, the general rule is that fees payable to the USPTO are required to be paid in advance; that is, at the time of requesting any action by the Office (37 CFR </w:t>
      </w:r>
      <w:r w:rsidR="001C69BE" w:rsidRPr="001C69BE">
        <w:rPr>
          <w:rFonts w:cstheme="minorHAnsi"/>
        </w:rPr>
        <w:t>§ 1.22</w:t>
      </w:r>
      <w:r w:rsidR="001C69BE">
        <w:rPr>
          <w:rFonts w:cstheme="minorHAnsi"/>
        </w:rPr>
        <w:t>).</w:t>
      </w:r>
    </w:p>
    <w:p w14:paraId="0ED54F06" w14:textId="77777777" w:rsidR="00B7012D" w:rsidRDefault="00B7012D" w:rsidP="003146D6">
      <w:pPr>
        <w:rPr>
          <w:rFonts w:cstheme="minorHAnsi"/>
          <w:i/>
          <w:color w:val="auto"/>
        </w:rPr>
      </w:pPr>
    </w:p>
    <w:p w14:paraId="4656436F" w14:textId="3E39ADAD" w:rsidR="003146D6" w:rsidRPr="00BC68D2" w:rsidRDefault="00FE5926" w:rsidP="003146D6">
      <w:pPr>
        <w:rPr>
          <w:rFonts w:cstheme="minorHAnsi"/>
          <w:color w:val="auto"/>
        </w:rPr>
      </w:pPr>
      <w:r w:rsidRPr="00FB05CF">
        <w:rPr>
          <w:rFonts w:cstheme="minorHAnsi"/>
          <w:color w:val="auto"/>
          <w:u w:val="single"/>
        </w:rPr>
        <w:t xml:space="preserve">Comment </w:t>
      </w:r>
      <w:r w:rsidR="00827606" w:rsidRPr="00FB05CF">
        <w:rPr>
          <w:rFonts w:cstheme="minorHAnsi"/>
          <w:color w:val="auto"/>
          <w:u w:val="single"/>
        </w:rPr>
        <w:t>8</w:t>
      </w:r>
      <w:r w:rsidRPr="00FB05CF">
        <w:rPr>
          <w:rFonts w:cstheme="minorHAnsi"/>
          <w:color w:val="auto"/>
          <w:u w:val="single"/>
        </w:rPr>
        <w:t>:</w:t>
      </w:r>
      <w:r w:rsidRPr="00CC5235">
        <w:rPr>
          <w:rFonts w:cstheme="minorHAnsi"/>
          <w:i/>
          <w:color w:val="auto"/>
        </w:rPr>
        <w:t xml:space="preserve"> </w:t>
      </w:r>
      <w:r w:rsidR="00546764">
        <w:rPr>
          <w:rFonts w:cstheme="minorHAnsi"/>
          <w:i/>
          <w:color w:val="auto"/>
        </w:rPr>
        <w:t xml:space="preserve"> </w:t>
      </w:r>
      <w:r w:rsidR="003146D6" w:rsidRPr="00BC68D2">
        <w:rPr>
          <w:rFonts w:cstheme="minorHAnsi"/>
          <w:color w:val="auto"/>
        </w:rPr>
        <w:t xml:space="preserve">One commenter proposed a refund to an applicant for reversals by the PTAB.  </w:t>
      </w:r>
    </w:p>
    <w:p w14:paraId="74E1369E" w14:textId="77777777" w:rsidR="00FE5926" w:rsidRDefault="00FE5926" w:rsidP="007846A8"/>
    <w:p w14:paraId="3469F601" w14:textId="45C8A2AF" w:rsidR="007846A8" w:rsidRDefault="00FE5926" w:rsidP="007846A8">
      <w:r w:rsidRPr="00FB05CF">
        <w:rPr>
          <w:u w:val="single"/>
        </w:rPr>
        <w:t>Response:</w:t>
      </w:r>
      <w:r w:rsidR="00546764">
        <w:rPr>
          <w:i/>
        </w:rPr>
        <w:t xml:space="preserve"> </w:t>
      </w:r>
      <w:r w:rsidRPr="00CC5235">
        <w:rPr>
          <w:i/>
        </w:rPr>
        <w:t xml:space="preserve"> </w:t>
      </w:r>
      <w:r w:rsidR="003146D6" w:rsidRPr="0099651F">
        <w:t xml:space="preserve">At this time, the USPTO does not have the statutory authority to issue refunds on the basis of </w:t>
      </w:r>
      <w:r w:rsidR="003146D6" w:rsidRPr="0099651F">
        <w:rPr>
          <w:u w:val="single"/>
        </w:rPr>
        <w:t>ex parte</w:t>
      </w:r>
      <w:r w:rsidR="003146D6" w:rsidRPr="0099651F">
        <w:t xml:space="preserve"> appeal outcome.</w:t>
      </w:r>
    </w:p>
    <w:p w14:paraId="40E7215E" w14:textId="77777777" w:rsidR="002B58A2" w:rsidRPr="0099651F" w:rsidRDefault="002B58A2" w:rsidP="007846A8">
      <w:pPr>
        <w:rPr>
          <w:rFonts w:cstheme="minorHAnsi"/>
          <w:color w:val="FF0000"/>
        </w:rPr>
      </w:pPr>
    </w:p>
    <w:p w14:paraId="7DF7D84E" w14:textId="3D15EF70" w:rsidR="002B58A2" w:rsidRPr="00BC68D2" w:rsidRDefault="00FE5926" w:rsidP="00A0698F">
      <w:pPr>
        <w:rPr>
          <w:color w:val="auto"/>
        </w:rPr>
      </w:pPr>
      <w:r w:rsidRPr="00FB05CF">
        <w:rPr>
          <w:color w:val="auto"/>
          <w:u w:val="single"/>
        </w:rPr>
        <w:t xml:space="preserve">Comment </w:t>
      </w:r>
      <w:r w:rsidR="00827606" w:rsidRPr="00FB05CF">
        <w:rPr>
          <w:color w:val="auto"/>
          <w:u w:val="single"/>
        </w:rPr>
        <w:t>9</w:t>
      </w:r>
      <w:r w:rsidRPr="00FB05CF">
        <w:rPr>
          <w:color w:val="auto"/>
          <w:u w:val="single"/>
        </w:rPr>
        <w:t>:</w:t>
      </w:r>
      <w:r w:rsidR="00546764">
        <w:rPr>
          <w:i/>
          <w:color w:val="auto"/>
        </w:rPr>
        <w:t xml:space="preserve"> </w:t>
      </w:r>
      <w:r w:rsidRPr="00CC5235">
        <w:rPr>
          <w:i/>
          <w:color w:val="auto"/>
        </w:rPr>
        <w:t xml:space="preserve"> </w:t>
      </w:r>
      <w:r w:rsidR="00A0698F" w:rsidRPr="00BC68D2">
        <w:rPr>
          <w:color w:val="auto"/>
        </w:rPr>
        <w:t>One commenter expressed interest in seeing the increased fee data versus decrease in response time to determine if the fee increase resulted in increased productivity of the USPTO and PTAB.</w:t>
      </w:r>
    </w:p>
    <w:p w14:paraId="5B4D28CD" w14:textId="28321B47" w:rsidR="00A0698F" w:rsidRPr="0099651F" w:rsidRDefault="00A0698F" w:rsidP="00A0698F">
      <w:pPr>
        <w:rPr>
          <w:rFonts w:cstheme="minorHAnsi"/>
          <w:color w:val="7030A0"/>
        </w:rPr>
      </w:pPr>
      <w:r w:rsidRPr="0099651F">
        <w:rPr>
          <w:rFonts w:cstheme="minorHAnsi"/>
          <w:color w:val="7030A0"/>
        </w:rPr>
        <w:t xml:space="preserve"> </w:t>
      </w:r>
    </w:p>
    <w:p w14:paraId="14AD442A" w14:textId="3513B3FB" w:rsidR="00B2471E" w:rsidRDefault="00FE5926" w:rsidP="007846A8">
      <w:r w:rsidRPr="00FB05CF">
        <w:rPr>
          <w:rFonts w:cstheme="minorHAnsi"/>
          <w:color w:val="000000" w:themeColor="text1"/>
          <w:u w:val="single"/>
        </w:rPr>
        <w:t>Response:</w:t>
      </w:r>
      <w:r w:rsidR="00546764">
        <w:rPr>
          <w:rFonts w:cstheme="minorHAnsi"/>
          <w:i/>
          <w:color w:val="000000" w:themeColor="text1"/>
        </w:rPr>
        <w:t xml:space="preserve"> </w:t>
      </w:r>
      <w:r w:rsidRPr="00CC5235">
        <w:rPr>
          <w:rFonts w:cstheme="minorHAnsi"/>
          <w:i/>
          <w:color w:val="000000" w:themeColor="text1"/>
        </w:rPr>
        <w:t xml:space="preserve"> </w:t>
      </w:r>
      <w:r w:rsidR="00A0698F" w:rsidRPr="0099651F">
        <w:rPr>
          <w:rFonts w:cstheme="minorHAnsi"/>
          <w:color w:val="000000" w:themeColor="text1"/>
        </w:rPr>
        <w:t>The Office appreciates the suggestion to compare data regarding increases in fee versus decrease in response time.  The Office will continue to explore whether and how such comparative data fit within the overall fee setting strategy of allowing the Office to recover the aggregate cost of patent operations, while implementing key strategic initiatives, including decreasing pendency.  The Office notes that the PTAB has made significant strides in reducing the appeals inventory and</w:t>
      </w:r>
      <w:r w:rsidR="00A0698F" w:rsidRPr="00D04652">
        <w:rPr>
          <w:rFonts w:cstheme="minorHAnsi"/>
          <w:color w:val="000000" w:themeColor="text1"/>
        </w:rPr>
        <w:t xml:space="preserve"> pendency of appeals over the past several years.  Appeal inventory reached over 27,000 in 2012 (prior to the last fee setting rule), and the PTAB reduced that inventory </w:t>
      </w:r>
      <w:r w:rsidR="00A0698F" w:rsidRPr="00D04652">
        <w:t>to about 17,000 by the end of FY</w:t>
      </w:r>
      <w:r w:rsidR="000514F0">
        <w:t> </w:t>
      </w:r>
      <w:r w:rsidR="00A0698F" w:rsidRPr="00D04652">
        <w:t xml:space="preserve">2016.  </w:t>
      </w:r>
      <w:r w:rsidR="00B2471E">
        <w:t xml:space="preserve">Thus, the PTAB has maintained a high level of productivity despite an increase in workload.  </w:t>
      </w:r>
      <w:r w:rsidR="00B2471E">
        <w:rPr>
          <w:rFonts w:cstheme="minorHAnsi"/>
          <w:color w:val="000000" w:themeColor="text1"/>
        </w:rPr>
        <w:t>The additional fees set forth in this rule</w:t>
      </w:r>
      <w:r w:rsidR="00B2471E" w:rsidRPr="00310B9A">
        <w:rPr>
          <w:rFonts w:cstheme="minorHAnsi"/>
          <w:color w:val="000000" w:themeColor="text1"/>
        </w:rPr>
        <w:t xml:space="preserve"> will </w:t>
      </w:r>
      <w:r w:rsidR="00B2471E">
        <w:rPr>
          <w:rFonts w:cstheme="minorHAnsi"/>
          <w:color w:val="000000" w:themeColor="text1"/>
        </w:rPr>
        <w:t>provide funds necessary to allow</w:t>
      </w:r>
      <w:r w:rsidR="00B2471E" w:rsidRPr="00310B9A">
        <w:rPr>
          <w:rFonts w:cstheme="minorHAnsi"/>
          <w:color w:val="000000" w:themeColor="text1"/>
        </w:rPr>
        <w:t xml:space="preserve"> the PTAB </w:t>
      </w:r>
      <w:r w:rsidR="00B2471E">
        <w:rPr>
          <w:rFonts w:cstheme="minorHAnsi"/>
          <w:color w:val="000000" w:themeColor="text1"/>
        </w:rPr>
        <w:t xml:space="preserve">to </w:t>
      </w:r>
      <w:r w:rsidR="00B2471E" w:rsidRPr="00310B9A">
        <w:rPr>
          <w:rFonts w:cstheme="minorHAnsi"/>
          <w:color w:val="000000" w:themeColor="text1"/>
        </w:rPr>
        <w:t>continue to maintain the appropriate level of judicial and administrative resources</w:t>
      </w:r>
      <w:r w:rsidR="001F627B">
        <w:rPr>
          <w:rFonts w:cstheme="minorHAnsi"/>
          <w:color w:val="000000" w:themeColor="text1"/>
        </w:rPr>
        <w:t xml:space="preserve"> needed</w:t>
      </w:r>
      <w:r w:rsidR="00B2471E" w:rsidRPr="00310B9A">
        <w:rPr>
          <w:rFonts w:cstheme="minorHAnsi"/>
          <w:color w:val="000000" w:themeColor="text1"/>
        </w:rPr>
        <w:t xml:space="preserve"> to provide high quality and timely decisions for </w:t>
      </w:r>
      <w:r w:rsidR="001F627B" w:rsidRPr="0016165B">
        <w:rPr>
          <w:rFonts w:cstheme="minorHAnsi"/>
          <w:color w:val="000000" w:themeColor="text1"/>
          <w:u w:val="single"/>
        </w:rPr>
        <w:t>ex parte</w:t>
      </w:r>
      <w:r w:rsidR="001F627B" w:rsidRPr="001F627B">
        <w:rPr>
          <w:rFonts w:cstheme="minorHAnsi"/>
          <w:color w:val="000000" w:themeColor="text1"/>
        </w:rPr>
        <w:t xml:space="preserve"> </w:t>
      </w:r>
      <w:r w:rsidR="00B2471E" w:rsidRPr="00310B9A">
        <w:rPr>
          <w:rFonts w:cstheme="minorHAnsi"/>
          <w:color w:val="000000" w:themeColor="text1"/>
        </w:rPr>
        <w:t xml:space="preserve">appeals.  </w:t>
      </w:r>
    </w:p>
    <w:p w14:paraId="25CB0A6E" w14:textId="77777777" w:rsidR="00B2471E" w:rsidRDefault="00B2471E" w:rsidP="007846A8"/>
    <w:p w14:paraId="4FDF8F9D" w14:textId="67EEFE96" w:rsidR="00C647AF" w:rsidRDefault="00B2471E" w:rsidP="007846A8">
      <w:pPr>
        <w:rPr>
          <w:rFonts w:cstheme="minorHAnsi"/>
          <w:color w:val="000000" w:themeColor="text1"/>
        </w:rPr>
      </w:pPr>
      <w:r>
        <w:t>Between 2012 and 2016</w:t>
      </w:r>
      <w:r w:rsidR="00A0698F" w:rsidRPr="00D04652">
        <w:t xml:space="preserve"> the PTAB also received more than 5,500 petitions</w:t>
      </w:r>
      <w:r w:rsidR="00A0698F">
        <w:t xml:space="preserve"> for AIA trial proceedings, and met all statutory deadlines in those proceedings.  </w:t>
      </w:r>
      <w:r w:rsidR="001F627B">
        <w:t xml:space="preserve">Despite the high demand for these services, the </w:t>
      </w:r>
      <w:r w:rsidR="00CE68DB">
        <w:t xml:space="preserve">PTAB has continued to meet all AIA statutory deadlines. </w:t>
      </w:r>
      <w:r w:rsidR="001F627B">
        <w:t xml:space="preserve"> </w:t>
      </w:r>
      <w:r w:rsidR="00CE68DB" w:rsidRPr="00CE68DB">
        <w:rPr>
          <w:rFonts w:cstheme="minorHAnsi"/>
          <w:color w:val="000000" w:themeColor="text1"/>
        </w:rPr>
        <w:t xml:space="preserve">By targeting a fee increase to the AIA trial fees, the Office is </w:t>
      </w:r>
      <w:r w:rsidR="00F205CF">
        <w:rPr>
          <w:rFonts w:cstheme="minorHAnsi"/>
          <w:color w:val="000000" w:themeColor="text1"/>
        </w:rPr>
        <w:t>addressing</w:t>
      </w:r>
      <w:r w:rsidR="00F205CF" w:rsidRPr="00CE68DB">
        <w:rPr>
          <w:rFonts w:cstheme="minorHAnsi"/>
          <w:color w:val="000000" w:themeColor="text1"/>
        </w:rPr>
        <w:t xml:space="preserve"> </w:t>
      </w:r>
      <w:r w:rsidR="00CE68DB" w:rsidRPr="00CE68DB">
        <w:rPr>
          <w:rFonts w:cstheme="minorHAnsi"/>
          <w:color w:val="000000" w:themeColor="text1"/>
        </w:rPr>
        <w:t>the subsidization of these proceedings</w:t>
      </w:r>
      <w:r w:rsidR="00CE68DB">
        <w:rPr>
          <w:rFonts w:cstheme="minorHAnsi"/>
          <w:color w:val="000000" w:themeColor="text1"/>
        </w:rPr>
        <w:t xml:space="preserve"> in order to</w:t>
      </w:r>
      <w:r w:rsidR="00A0698F">
        <w:rPr>
          <w:rFonts w:cstheme="minorHAnsi"/>
          <w:color w:val="000000" w:themeColor="text1"/>
        </w:rPr>
        <w:t xml:space="preserve"> allow</w:t>
      </w:r>
      <w:r w:rsidR="00A0698F" w:rsidRPr="00310B9A">
        <w:rPr>
          <w:rFonts w:cstheme="minorHAnsi"/>
          <w:color w:val="000000" w:themeColor="text1"/>
        </w:rPr>
        <w:t xml:space="preserve"> the PTAB </w:t>
      </w:r>
      <w:r w:rsidR="00A0698F">
        <w:rPr>
          <w:rFonts w:cstheme="minorHAnsi"/>
          <w:color w:val="000000" w:themeColor="text1"/>
        </w:rPr>
        <w:t xml:space="preserve">to </w:t>
      </w:r>
      <w:r w:rsidR="00A0698F" w:rsidRPr="00310B9A">
        <w:rPr>
          <w:rFonts w:cstheme="minorHAnsi"/>
          <w:color w:val="000000" w:themeColor="text1"/>
        </w:rPr>
        <w:t>continue to maintain the appropriate level of judicial and administrative resources to provide high quality and timely decisions for AIA trial</w:t>
      </w:r>
      <w:r w:rsidR="00A0698F">
        <w:rPr>
          <w:rFonts w:cstheme="minorHAnsi"/>
          <w:color w:val="000000" w:themeColor="text1"/>
        </w:rPr>
        <w:t xml:space="preserve"> proceedings</w:t>
      </w:r>
      <w:r w:rsidR="007E40B3">
        <w:rPr>
          <w:rFonts w:cstheme="minorHAnsi"/>
          <w:color w:val="000000" w:themeColor="text1"/>
        </w:rPr>
        <w:t>.</w:t>
      </w:r>
    </w:p>
    <w:p w14:paraId="548E29B7" w14:textId="77777777" w:rsidR="00C647AF" w:rsidRDefault="00C647AF" w:rsidP="007846A8">
      <w:pPr>
        <w:rPr>
          <w:rFonts w:cstheme="minorHAnsi"/>
          <w:color w:val="000000" w:themeColor="text1"/>
        </w:rPr>
      </w:pPr>
    </w:p>
    <w:p w14:paraId="2DD92DBE" w14:textId="4E95669B" w:rsidR="00FE5926" w:rsidRPr="003947BE" w:rsidRDefault="00D909AF" w:rsidP="007846A8">
      <w:pPr>
        <w:rPr>
          <w:color w:val="auto"/>
        </w:rPr>
      </w:pPr>
      <w:r w:rsidRPr="003947BE">
        <w:rPr>
          <w:color w:val="auto"/>
        </w:rPr>
        <w:t>Examination Fees</w:t>
      </w:r>
    </w:p>
    <w:p w14:paraId="020C06A1" w14:textId="77777777" w:rsidR="00FE5926" w:rsidRPr="003947BE" w:rsidRDefault="00FE5926" w:rsidP="007846A8">
      <w:pPr>
        <w:rPr>
          <w:color w:val="auto"/>
        </w:rPr>
      </w:pPr>
    </w:p>
    <w:p w14:paraId="2ECD0EB7" w14:textId="51D66226" w:rsidR="007846A8" w:rsidRDefault="00FE5926" w:rsidP="007846A8">
      <w:pPr>
        <w:rPr>
          <w:color w:val="auto"/>
        </w:rPr>
      </w:pPr>
      <w:r w:rsidRPr="00FB05CF">
        <w:rPr>
          <w:color w:val="auto"/>
          <w:u w:val="single"/>
        </w:rPr>
        <w:t xml:space="preserve">Comment </w:t>
      </w:r>
      <w:r w:rsidR="00827606" w:rsidRPr="00FB05CF">
        <w:rPr>
          <w:color w:val="auto"/>
          <w:u w:val="single"/>
        </w:rPr>
        <w:t>10</w:t>
      </w:r>
      <w:r w:rsidRPr="00FB05CF">
        <w:rPr>
          <w:color w:val="auto"/>
          <w:u w:val="single"/>
        </w:rPr>
        <w:t>:</w:t>
      </w:r>
      <w:r w:rsidRPr="003947BE">
        <w:rPr>
          <w:i/>
          <w:color w:val="auto"/>
        </w:rPr>
        <w:t xml:space="preserve"> </w:t>
      </w:r>
      <w:r w:rsidR="00546764">
        <w:rPr>
          <w:i/>
          <w:color w:val="auto"/>
        </w:rPr>
        <w:t xml:space="preserve"> </w:t>
      </w:r>
      <w:r w:rsidR="007846A8" w:rsidRPr="003947BE">
        <w:rPr>
          <w:color w:val="auto"/>
        </w:rPr>
        <w:t>A commenter questions the USPTO’s statement that pen</w:t>
      </w:r>
      <w:r w:rsidR="00A720F5" w:rsidRPr="003947BE">
        <w:rPr>
          <w:color w:val="auto"/>
        </w:rPr>
        <w:t xml:space="preserve">dency has improved, noting that </w:t>
      </w:r>
      <w:r w:rsidR="007846A8" w:rsidRPr="003947BE">
        <w:rPr>
          <w:color w:val="auto"/>
        </w:rPr>
        <w:t xml:space="preserve">in </w:t>
      </w:r>
      <w:r w:rsidR="007846A8" w:rsidRPr="00BC68D2">
        <w:rPr>
          <w:color w:val="auto"/>
        </w:rPr>
        <w:t xml:space="preserve">the opinion of the commenter, at least a portion of the improvement is due to reduced quality.  Specifically, the commenter questions whether examiners are properly incentivized to conduct adequate examinations; the comment describes several examples of rejections that </w:t>
      </w:r>
      <w:r w:rsidR="00E226E3" w:rsidRPr="00BC68D2">
        <w:rPr>
          <w:color w:val="auto"/>
        </w:rPr>
        <w:t>allegedly</w:t>
      </w:r>
      <w:r w:rsidR="007846A8" w:rsidRPr="00BC68D2">
        <w:rPr>
          <w:color w:val="auto"/>
        </w:rPr>
        <w:t xml:space="preserve"> illustrate poor quality examinations. </w:t>
      </w:r>
      <w:r w:rsidR="003F245C">
        <w:rPr>
          <w:color w:val="auto"/>
        </w:rPr>
        <w:t xml:space="preserve"> </w:t>
      </w:r>
      <w:r w:rsidR="007846A8" w:rsidRPr="00BC68D2">
        <w:rPr>
          <w:color w:val="auto"/>
        </w:rPr>
        <w:t xml:space="preserve">The commenter closes by proposing </w:t>
      </w:r>
      <w:r w:rsidR="00E226E3" w:rsidRPr="00BC68D2">
        <w:rPr>
          <w:color w:val="auto"/>
        </w:rPr>
        <w:t xml:space="preserve">that if the PTAB </w:t>
      </w:r>
      <w:r w:rsidR="007846A8" w:rsidRPr="00BC68D2">
        <w:rPr>
          <w:color w:val="auto"/>
        </w:rPr>
        <w:t>or the Court of Appeals reverses an examiner rejection, the fees paid or a multiple thereof would be refunded to the applicant and deducted from the bonus payments of the examiners who signed off on the rejection.</w:t>
      </w:r>
    </w:p>
    <w:p w14:paraId="57CC5D9F" w14:textId="77777777" w:rsidR="00D9635E" w:rsidRPr="00BC68D2" w:rsidRDefault="00D9635E" w:rsidP="007846A8">
      <w:pPr>
        <w:rPr>
          <w:color w:val="auto"/>
        </w:rPr>
      </w:pPr>
    </w:p>
    <w:p w14:paraId="38F4BBCE" w14:textId="3FC9B2F5" w:rsidR="00A5596F" w:rsidRDefault="00FE5926" w:rsidP="00A5596F">
      <w:pPr>
        <w:rPr>
          <w:color w:val="222222"/>
          <w:bdr w:val="none" w:sz="0" w:space="0" w:color="auto" w:frame="1"/>
          <w:lang w:val="en"/>
        </w:rPr>
      </w:pPr>
      <w:r w:rsidRPr="00FB05CF">
        <w:rPr>
          <w:u w:val="single"/>
        </w:rPr>
        <w:t>Response:</w:t>
      </w:r>
      <w:r w:rsidR="00546764">
        <w:rPr>
          <w:i/>
        </w:rPr>
        <w:t xml:space="preserve"> </w:t>
      </w:r>
      <w:r w:rsidRPr="00CC5235">
        <w:rPr>
          <w:i/>
        </w:rPr>
        <w:t xml:space="preserve"> </w:t>
      </w:r>
      <w:r w:rsidR="00A5596F" w:rsidRPr="00F102FB">
        <w:t>As part of its current strategic plan, the Office has a goal to optimiz</w:t>
      </w:r>
      <w:r w:rsidR="00A5596F">
        <w:t xml:space="preserve">e patent quality and timeliness. </w:t>
      </w:r>
      <w:r w:rsidR="003F245C">
        <w:t xml:space="preserve"> </w:t>
      </w:r>
      <w:r w:rsidR="00A5596F">
        <w:t xml:space="preserve">The aim of the Office’s </w:t>
      </w:r>
      <w:r w:rsidR="00A5596F" w:rsidRPr="00F102FB">
        <w:t>processes for examiner oversight, review, and rewards, including the bonus payment program</w:t>
      </w:r>
      <w:r w:rsidR="00A5596F">
        <w:t>, is to provide high quality and timely examination at a reasonable cost</w:t>
      </w:r>
      <w:r w:rsidR="00A5596F" w:rsidRPr="00F102FB">
        <w:t>.  The Office continu</w:t>
      </w:r>
      <w:r w:rsidR="00A5596F">
        <w:t>ally assess</w:t>
      </w:r>
      <w:r w:rsidR="00A5596F" w:rsidRPr="00F102FB">
        <w:t xml:space="preserve">es </w:t>
      </w:r>
      <w:r w:rsidR="00A5596F">
        <w:t>its operational strategies</w:t>
      </w:r>
      <w:r w:rsidR="00A5596F" w:rsidRPr="00F102FB">
        <w:t xml:space="preserve"> </w:t>
      </w:r>
      <w:r w:rsidR="00A5596F">
        <w:t>with respect to these processes to take into account changing circumstances, and the Office’s efforts to reduce pendency have resulted in first action and average total pendency dropping from a high of 21.9 months and 32.4 months, respectively, in FY 2012 to 16.2 months and 25.3 months today</w:t>
      </w:r>
      <w:r w:rsidR="00A5596F" w:rsidRPr="00F102FB">
        <w:t>.</w:t>
      </w:r>
      <w:r w:rsidR="00A5596F">
        <w:t xml:space="preserve">  As</w:t>
      </w:r>
      <w:r w:rsidR="00A5596F">
        <w:rPr>
          <w:bdr w:val="none" w:sz="0" w:space="0" w:color="auto" w:frame="1"/>
          <w:lang w:val="en"/>
        </w:rPr>
        <w:t xml:space="preserve"> </w:t>
      </w:r>
      <w:r w:rsidR="00A5596F">
        <w:rPr>
          <w:color w:val="222222"/>
          <w:bdr w:val="none" w:sz="0" w:space="0" w:color="auto" w:frame="1"/>
          <w:lang w:val="en"/>
        </w:rPr>
        <w:t>pendency continues to decline, the Office’s ability to test programs that may further enhance quality grows stronger, as demonstrated by the establishment of the Enhanced Patent Quality Initiative (EPQI) (</w:t>
      </w:r>
      <w:r w:rsidR="00A5596F" w:rsidRPr="005129F6">
        <w:rPr>
          <w:color w:val="222222"/>
          <w:bdr w:val="none" w:sz="0" w:space="0" w:color="auto" w:frame="1"/>
          <w:lang w:val="en"/>
        </w:rPr>
        <w:t>https://www.uspto.gov/patent/initiatives/enhanced-patent-quality-initiative-0</w:t>
      </w:r>
      <w:r w:rsidR="00A5596F">
        <w:rPr>
          <w:color w:val="222222"/>
          <w:bdr w:val="none" w:sz="0" w:space="0" w:color="auto" w:frame="1"/>
          <w:lang w:val="en"/>
        </w:rPr>
        <w:t>)</w:t>
      </w:r>
      <w:r w:rsidR="00B74028">
        <w:rPr>
          <w:color w:val="222222"/>
          <w:bdr w:val="none" w:sz="0" w:space="0" w:color="auto" w:frame="1"/>
          <w:lang w:val="en"/>
        </w:rPr>
        <w:t xml:space="preserve"> </w:t>
      </w:r>
      <w:r w:rsidR="00A5596F" w:rsidRPr="00540B0F">
        <w:rPr>
          <w:rStyle w:val="Strong"/>
          <w:b w:val="0"/>
          <w:color w:val="222222"/>
          <w:lang w:val="en"/>
        </w:rPr>
        <w:t xml:space="preserve">in </w:t>
      </w:r>
      <w:r w:rsidR="00A21FFA">
        <w:rPr>
          <w:rStyle w:val="Strong"/>
          <w:b w:val="0"/>
          <w:color w:val="222222"/>
          <w:lang w:val="en"/>
        </w:rPr>
        <w:br/>
      </w:r>
      <w:r w:rsidR="00A5596F" w:rsidRPr="00540B0F">
        <w:rPr>
          <w:rStyle w:val="Strong"/>
          <w:b w:val="0"/>
          <w:color w:val="222222"/>
          <w:lang w:val="en"/>
        </w:rPr>
        <w:t>FY 2015.</w:t>
      </w:r>
      <w:r w:rsidR="00A5596F">
        <w:rPr>
          <w:b/>
          <w:color w:val="222222"/>
          <w:bdr w:val="none" w:sz="0" w:space="0" w:color="auto" w:frame="1"/>
          <w:lang w:val="en"/>
        </w:rPr>
        <w:t xml:space="preserve"> </w:t>
      </w:r>
      <w:r w:rsidR="00A5596F">
        <w:rPr>
          <w:color w:val="222222"/>
          <w:bdr w:val="none" w:sz="0" w:space="0" w:color="auto" w:frame="1"/>
          <w:lang w:val="en"/>
        </w:rPr>
        <w:t xml:space="preserve"> </w:t>
      </w:r>
    </w:p>
    <w:p w14:paraId="1FD5AC2C" w14:textId="77777777" w:rsidR="00A5596F" w:rsidRDefault="00A5596F" w:rsidP="00A5596F">
      <w:pPr>
        <w:rPr>
          <w:color w:val="222222"/>
          <w:bdr w:val="none" w:sz="0" w:space="0" w:color="auto" w:frame="1"/>
          <w:lang w:val="en"/>
        </w:rPr>
      </w:pPr>
    </w:p>
    <w:p w14:paraId="633AE1C2" w14:textId="683068C1" w:rsidR="00A5596F" w:rsidRPr="00247726" w:rsidRDefault="00A5596F" w:rsidP="00A5596F">
      <w:pPr>
        <w:rPr>
          <w:color w:val="auto"/>
        </w:rPr>
      </w:pPr>
      <w:r>
        <w:rPr>
          <w:color w:val="222222"/>
          <w:bdr w:val="none" w:sz="0" w:space="0" w:color="auto" w:frame="1"/>
          <w:lang w:val="en"/>
        </w:rPr>
        <w:t>As part of the EPQI, the USPTO solicited stakeholder feedback through various outreach efforts and used this feedback to develop and refine multiple programs to improve quality.  One of these programs is the Increasing Clarity and Reasoning in Office Action program in which the Office included tips and techniques for drafting clear Office actions as part of examiner training.  For example, as part of the Office’s training on 35 U</w:t>
      </w:r>
      <w:r w:rsidR="00773E73">
        <w:rPr>
          <w:color w:val="222222"/>
          <w:bdr w:val="none" w:sz="0" w:space="0" w:color="auto" w:frame="1"/>
          <w:lang w:val="en"/>
        </w:rPr>
        <w:t>.</w:t>
      </w:r>
      <w:r>
        <w:rPr>
          <w:color w:val="222222"/>
          <w:bdr w:val="none" w:sz="0" w:space="0" w:color="auto" w:frame="1"/>
          <w:lang w:val="en"/>
        </w:rPr>
        <w:t>S</w:t>
      </w:r>
      <w:r w:rsidR="00773E73">
        <w:rPr>
          <w:color w:val="222222"/>
          <w:bdr w:val="none" w:sz="0" w:space="0" w:color="auto" w:frame="1"/>
          <w:lang w:val="en"/>
        </w:rPr>
        <w:t>.</w:t>
      </w:r>
      <w:r>
        <w:rPr>
          <w:color w:val="222222"/>
          <w:bdr w:val="none" w:sz="0" w:space="0" w:color="auto" w:frame="1"/>
          <w:lang w:val="en"/>
        </w:rPr>
        <w:t>C</w:t>
      </w:r>
      <w:r w:rsidR="00773E73">
        <w:rPr>
          <w:color w:val="222222"/>
          <w:bdr w:val="none" w:sz="0" w:space="0" w:color="auto" w:frame="1"/>
          <w:lang w:val="en"/>
        </w:rPr>
        <w:t>.</w:t>
      </w:r>
      <w:r>
        <w:rPr>
          <w:color w:val="222222"/>
          <w:bdr w:val="none" w:sz="0" w:space="0" w:color="auto" w:frame="1"/>
          <w:lang w:val="en"/>
        </w:rPr>
        <w:t xml:space="preserve"> 101, </w:t>
      </w:r>
      <w:r w:rsidRPr="0031693A">
        <w:rPr>
          <w:color w:val="222222"/>
          <w:bdr w:val="none" w:sz="0" w:space="0" w:color="auto" w:frame="1"/>
          <w:lang w:val="en"/>
        </w:rPr>
        <w:t>the USPTO not only taught the relevant changes in the law, but also included examples on how to write clear rejections as well as tips for responding to arguments</w:t>
      </w:r>
      <w:r>
        <w:rPr>
          <w:color w:val="222222"/>
          <w:bdr w:val="none" w:sz="0" w:space="0" w:color="auto" w:frame="1"/>
          <w:lang w:val="en"/>
        </w:rPr>
        <w:t>.  As a result of this training, there was a</w:t>
      </w:r>
      <w:r w:rsidRPr="0031693A">
        <w:rPr>
          <w:color w:val="222222"/>
          <w:bdr w:val="none" w:sz="0" w:space="0" w:color="auto" w:frame="1"/>
          <w:lang w:val="en"/>
        </w:rPr>
        <w:t xml:space="preserve"> statistically significant improvement in the correctness and clarity of 35 U</w:t>
      </w:r>
      <w:r w:rsidR="00773E73">
        <w:rPr>
          <w:color w:val="222222"/>
          <w:bdr w:val="none" w:sz="0" w:space="0" w:color="auto" w:frame="1"/>
          <w:lang w:val="en"/>
        </w:rPr>
        <w:t>.</w:t>
      </w:r>
      <w:r w:rsidRPr="0031693A">
        <w:rPr>
          <w:color w:val="222222"/>
          <w:bdr w:val="none" w:sz="0" w:space="0" w:color="auto" w:frame="1"/>
          <w:lang w:val="en"/>
        </w:rPr>
        <w:t>S</w:t>
      </w:r>
      <w:r w:rsidR="00773E73">
        <w:rPr>
          <w:color w:val="222222"/>
          <w:bdr w:val="none" w:sz="0" w:space="0" w:color="auto" w:frame="1"/>
          <w:lang w:val="en"/>
        </w:rPr>
        <w:t>.</w:t>
      </w:r>
      <w:r w:rsidRPr="0031693A">
        <w:rPr>
          <w:color w:val="222222"/>
          <w:bdr w:val="none" w:sz="0" w:space="0" w:color="auto" w:frame="1"/>
          <w:lang w:val="en"/>
        </w:rPr>
        <w:t>C</w:t>
      </w:r>
      <w:r w:rsidR="00773E73">
        <w:rPr>
          <w:color w:val="222222"/>
          <w:bdr w:val="none" w:sz="0" w:space="0" w:color="auto" w:frame="1"/>
          <w:lang w:val="en"/>
        </w:rPr>
        <w:t>.</w:t>
      </w:r>
      <w:r w:rsidRPr="0031693A">
        <w:rPr>
          <w:color w:val="222222"/>
          <w:bdr w:val="none" w:sz="0" w:space="0" w:color="auto" w:frame="1"/>
          <w:lang w:val="en"/>
        </w:rPr>
        <w:t xml:space="preserve"> 101 rejections.</w:t>
      </w:r>
      <w:r>
        <w:rPr>
          <w:color w:val="222222"/>
          <w:bdr w:val="none" w:sz="0" w:space="0" w:color="auto" w:frame="1"/>
          <w:lang w:val="en"/>
        </w:rPr>
        <w:t xml:space="preserve">  As part of the Quality Metrics program, the Office overhauled its quality metrics for work products and for examination processes.  With respect to work products, the Office used data from the new Master Review Form to create clarity and correctness metrics on a per statute basis, which will allow the Office to better assess how to improve Office action quality.  With respect to examination processes, </w:t>
      </w:r>
      <w:r w:rsidRPr="00F1724E">
        <w:rPr>
          <w:color w:val="222222"/>
          <w:bdr w:val="none" w:sz="0" w:space="0" w:color="auto" w:frame="1"/>
          <w:lang w:val="en"/>
        </w:rPr>
        <w:t>the Office is evaluating certain types of transactions</w:t>
      </w:r>
      <w:r>
        <w:rPr>
          <w:color w:val="222222"/>
          <w:bdr w:val="none" w:sz="0" w:space="0" w:color="auto" w:frame="1"/>
          <w:lang w:val="en"/>
        </w:rPr>
        <w:t>, such as rework and reopenings,</w:t>
      </w:r>
      <w:r w:rsidRPr="00F1724E">
        <w:rPr>
          <w:color w:val="222222"/>
          <w:bdr w:val="none" w:sz="0" w:space="0" w:color="auto" w:frame="1"/>
          <w:lang w:val="en"/>
        </w:rPr>
        <w:t xml:space="preserve"> to identify trends and examiner behaviors indicative of either best practices or potential quality concerns.  Rather than setting targets for the particular transactions, the Office is conducting a root-cause </w:t>
      </w:r>
      <w:r w:rsidRPr="00DE6536">
        <w:rPr>
          <w:color w:val="222222"/>
          <w:bdr w:val="none" w:sz="0" w:space="0" w:color="auto" w:frame="1"/>
          <w:lang w:val="en"/>
        </w:rPr>
        <w:t>analysis to allow for reopenings and rework where appropriate while providing training to ensure examiners have the necessary skills and resources to be as efficient as possible.</w:t>
      </w:r>
      <w:r w:rsidRPr="00247726">
        <w:rPr>
          <w:color w:val="222222"/>
          <w:bdr w:val="none" w:sz="0" w:space="0" w:color="auto" w:frame="1"/>
          <w:lang w:val="en"/>
        </w:rPr>
        <w:t xml:space="preserve">  </w:t>
      </w:r>
      <w:r>
        <w:rPr>
          <w:color w:val="222222"/>
          <w:bdr w:val="none" w:sz="0" w:space="0" w:color="auto" w:frame="1"/>
          <w:lang w:val="en"/>
        </w:rPr>
        <w:t>These programs highlight only a couple of the programs that the Office is currently implementing to improve quality.</w:t>
      </w:r>
    </w:p>
    <w:p w14:paraId="64F3BE25" w14:textId="77777777" w:rsidR="00A5596F" w:rsidRPr="00247726" w:rsidRDefault="00A5596F" w:rsidP="00A5596F"/>
    <w:p w14:paraId="75D27624" w14:textId="77777777" w:rsidR="00A5596F" w:rsidRPr="00247726" w:rsidRDefault="00A5596F" w:rsidP="00A5596F">
      <w:pPr>
        <w:pStyle w:val="CommentText"/>
        <w:rPr>
          <w:sz w:val="24"/>
          <w:szCs w:val="24"/>
        </w:rPr>
      </w:pPr>
      <w:r>
        <w:rPr>
          <w:sz w:val="24"/>
          <w:szCs w:val="24"/>
        </w:rPr>
        <w:t>While p</w:t>
      </w:r>
      <w:r w:rsidRPr="00BC68D2">
        <w:rPr>
          <w:sz w:val="24"/>
          <w:szCs w:val="24"/>
        </w:rPr>
        <w:t>roviding refunds or deducting base or bonus pay from examiners is beyond the scope of this rulemaking</w:t>
      </w:r>
      <w:r>
        <w:rPr>
          <w:sz w:val="24"/>
          <w:szCs w:val="24"/>
        </w:rPr>
        <w:t xml:space="preserve">, </w:t>
      </w:r>
      <w:r w:rsidRPr="00492CE4">
        <w:rPr>
          <w:sz w:val="24"/>
          <w:szCs w:val="24"/>
        </w:rPr>
        <w:t xml:space="preserve">the Office continues to review new and revised approaches to determine </w:t>
      </w:r>
      <w:r>
        <w:rPr>
          <w:sz w:val="24"/>
          <w:szCs w:val="24"/>
        </w:rPr>
        <w:t>what</w:t>
      </w:r>
      <w:r w:rsidRPr="00492CE4">
        <w:rPr>
          <w:sz w:val="24"/>
          <w:szCs w:val="24"/>
        </w:rPr>
        <w:t xml:space="preserve"> approaches may better incentivize the patent workforce to achieve </w:t>
      </w:r>
      <w:r>
        <w:rPr>
          <w:sz w:val="24"/>
          <w:szCs w:val="24"/>
        </w:rPr>
        <w:t xml:space="preserve">its </w:t>
      </w:r>
      <w:r w:rsidRPr="00492CE4">
        <w:rPr>
          <w:sz w:val="24"/>
          <w:szCs w:val="24"/>
        </w:rPr>
        <w:t>str</w:t>
      </w:r>
      <w:r>
        <w:rPr>
          <w:sz w:val="24"/>
          <w:szCs w:val="24"/>
        </w:rPr>
        <w:t>ategic goals.</w:t>
      </w:r>
    </w:p>
    <w:p w14:paraId="297AC4ED" w14:textId="77777777" w:rsidR="00A720F5" w:rsidRPr="00DE6536" w:rsidRDefault="00A720F5" w:rsidP="007846A8">
      <w:pPr>
        <w:rPr>
          <w:rFonts w:cstheme="minorHAnsi"/>
          <w:color w:val="7030A0"/>
        </w:rPr>
      </w:pPr>
    </w:p>
    <w:p w14:paraId="101BC1F8" w14:textId="56F77F33" w:rsidR="003B78C3" w:rsidRDefault="00FE5926" w:rsidP="007846A8">
      <w:pPr>
        <w:rPr>
          <w:rFonts w:cstheme="minorHAnsi"/>
          <w:color w:val="auto"/>
        </w:rPr>
      </w:pPr>
      <w:r w:rsidRPr="00FB05CF">
        <w:rPr>
          <w:rFonts w:cstheme="minorHAnsi"/>
          <w:color w:val="auto"/>
          <w:u w:val="single"/>
        </w:rPr>
        <w:t>Comment 1</w:t>
      </w:r>
      <w:r w:rsidR="0016165B" w:rsidRPr="00FB05CF">
        <w:rPr>
          <w:rFonts w:cstheme="minorHAnsi"/>
          <w:color w:val="auto"/>
          <w:u w:val="single"/>
        </w:rPr>
        <w:t>1</w:t>
      </w:r>
      <w:r w:rsidRPr="00FB05CF">
        <w:rPr>
          <w:rFonts w:cstheme="minorHAnsi"/>
          <w:color w:val="auto"/>
          <w:u w:val="single"/>
        </w:rPr>
        <w:t>:</w:t>
      </w:r>
      <w:r w:rsidRPr="00CC5235">
        <w:rPr>
          <w:rFonts w:cstheme="minorHAnsi"/>
          <w:i/>
          <w:color w:val="auto"/>
        </w:rPr>
        <w:t xml:space="preserve"> </w:t>
      </w:r>
      <w:r w:rsidR="00546764">
        <w:rPr>
          <w:rFonts w:cstheme="minorHAnsi"/>
          <w:i/>
          <w:color w:val="auto"/>
        </w:rPr>
        <w:t xml:space="preserve"> </w:t>
      </w:r>
      <w:r w:rsidR="007846A8" w:rsidRPr="00BC68D2">
        <w:rPr>
          <w:rFonts w:cstheme="minorHAnsi"/>
          <w:color w:val="auto"/>
        </w:rPr>
        <w:t xml:space="preserve">One commenter expressed concerns regarding the proposed increased fee rates for excess claims in reexaminations.  </w:t>
      </w:r>
    </w:p>
    <w:p w14:paraId="300E0E9A" w14:textId="77777777" w:rsidR="0033248C" w:rsidRDefault="0033248C" w:rsidP="007846A8">
      <w:pPr>
        <w:rPr>
          <w:rFonts w:cstheme="minorHAnsi"/>
          <w:color w:val="auto"/>
        </w:rPr>
      </w:pPr>
    </w:p>
    <w:p w14:paraId="1B47E44D" w14:textId="6FD7A69C" w:rsidR="0033248C" w:rsidRDefault="00FE5926" w:rsidP="0033248C">
      <w:pPr>
        <w:rPr>
          <w:rFonts w:cstheme="minorBidi"/>
          <w:color w:val="auto"/>
        </w:rPr>
      </w:pPr>
      <w:r w:rsidRPr="00FB05CF">
        <w:rPr>
          <w:u w:val="single"/>
        </w:rPr>
        <w:t>Response:</w:t>
      </w:r>
      <w:r w:rsidR="00546764">
        <w:rPr>
          <w:i/>
        </w:rPr>
        <w:t xml:space="preserve"> </w:t>
      </w:r>
      <w:r w:rsidRPr="00CC5235">
        <w:rPr>
          <w:i/>
        </w:rPr>
        <w:t xml:space="preserve"> </w:t>
      </w:r>
      <w:r w:rsidR="0033248C">
        <w:t>The large entity fee for a reexamination with unlimited pages is set at $12,000.  The unit cost for performing this service was $23,288 in FY 2015.  When fewer claims are filed, the time required for the assigned reexamination specialist to review the request and examine the requested claims is reduced, which translates to a reduced overall cost of conducting the proceeding.  The excess claims fees charges help to subsidize the overall cost for performing a reexamination.</w:t>
      </w:r>
    </w:p>
    <w:p w14:paraId="0E5A0586" w14:textId="77777777" w:rsidR="003B78C3" w:rsidRDefault="003B78C3" w:rsidP="007846A8">
      <w:pPr>
        <w:rPr>
          <w:rFonts w:cstheme="minorHAnsi"/>
          <w:color w:val="auto"/>
        </w:rPr>
      </w:pPr>
    </w:p>
    <w:p w14:paraId="505F030E" w14:textId="3F1F9BC5" w:rsidR="007846A8" w:rsidRDefault="00FE5926" w:rsidP="007846A8">
      <w:pPr>
        <w:rPr>
          <w:rFonts w:cstheme="minorHAnsi"/>
          <w:color w:val="auto"/>
        </w:rPr>
      </w:pPr>
      <w:r w:rsidRPr="00FB05CF">
        <w:rPr>
          <w:rFonts w:cstheme="minorHAnsi"/>
          <w:color w:val="auto"/>
          <w:u w:val="single"/>
        </w:rPr>
        <w:t>Comment 1</w:t>
      </w:r>
      <w:r w:rsidR="0016165B" w:rsidRPr="00FB05CF">
        <w:rPr>
          <w:rFonts w:cstheme="minorHAnsi"/>
          <w:color w:val="auto"/>
          <w:u w:val="single"/>
        </w:rPr>
        <w:t>2</w:t>
      </w:r>
      <w:r w:rsidRPr="00FB05CF">
        <w:rPr>
          <w:rFonts w:cstheme="minorHAnsi"/>
          <w:color w:val="auto"/>
          <w:u w:val="single"/>
        </w:rPr>
        <w:t>:</w:t>
      </w:r>
      <w:r w:rsidRPr="00CC5235">
        <w:rPr>
          <w:rFonts w:cstheme="minorHAnsi"/>
          <w:i/>
          <w:color w:val="auto"/>
        </w:rPr>
        <w:t xml:space="preserve"> </w:t>
      </w:r>
      <w:r w:rsidR="00546764">
        <w:rPr>
          <w:rFonts w:cstheme="minorHAnsi"/>
          <w:i/>
          <w:color w:val="auto"/>
        </w:rPr>
        <w:t xml:space="preserve"> </w:t>
      </w:r>
      <w:r w:rsidR="003B78C3">
        <w:rPr>
          <w:rFonts w:cstheme="minorHAnsi"/>
          <w:color w:val="auto"/>
        </w:rPr>
        <w:t>One</w:t>
      </w:r>
      <w:r w:rsidR="007846A8" w:rsidRPr="00BC68D2">
        <w:rPr>
          <w:rFonts w:cstheme="minorHAnsi"/>
          <w:color w:val="auto"/>
        </w:rPr>
        <w:t xml:space="preserve"> commenter suggested that the Office should consider expanding the situations for which a portion of reexamination fees may be refunded.  For example, a partial refund of the reexamination fees may be merited where a reexamination is ordered, but an examiner does not make any new art-based rejections.</w:t>
      </w:r>
    </w:p>
    <w:p w14:paraId="7576F2D6" w14:textId="77777777" w:rsidR="0033248C" w:rsidRPr="00BC68D2" w:rsidRDefault="0033248C" w:rsidP="007846A8">
      <w:pPr>
        <w:rPr>
          <w:rFonts w:cstheme="minorHAnsi"/>
          <w:color w:val="auto"/>
        </w:rPr>
      </w:pPr>
    </w:p>
    <w:p w14:paraId="6CE3306A" w14:textId="4CA742AD" w:rsidR="00C647AF" w:rsidRPr="00BC68D2" w:rsidRDefault="00FE5926" w:rsidP="0033248C">
      <w:pPr>
        <w:pStyle w:val="CommentText"/>
        <w:rPr>
          <w:sz w:val="24"/>
          <w:szCs w:val="24"/>
        </w:rPr>
      </w:pPr>
      <w:r w:rsidRPr="00FB05CF">
        <w:rPr>
          <w:sz w:val="24"/>
          <w:szCs w:val="24"/>
          <w:u w:val="single"/>
        </w:rPr>
        <w:t>Response:</w:t>
      </w:r>
      <w:r w:rsidR="00546764">
        <w:rPr>
          <w:i/>
          <w:sz w:val="24"/>
          <w:szCs w:val="24"/>
        </w:rPr>
        <w:t xml:space="preserve"> </w:t>
      </w:r>
      <w:r w:rsidRPr="00CC5235">
        <w:rPr>
          <w:i/>
          <w:sz w:val="24"/>
          <w:szCs w:val="24"/>
        </w:rPr>
        <w:t xml:space="preserve"> </w:t>
      </w:r>
      <w:r w:rsidR="0033248C" w:rsidRPr="003B78C3">
        <w:rPr>
          <w:sz w:val="24"/>
          <w:szCs w:val="24"/>
        </w:rPr>
        <w:t xml:space="preserve">The USPTO is </w:t>
      </w:r>
      <w:r w:rsidR="0033248C" w:rsidRPr="004359B5">
        <w:rPr>
          <w:sz w:val="24"/>
          <w:szCs w:val="24"/>
        </w:rPr>
        <w:t>requ</w:t>
      </w:r>
      <w:r w:rsidR="0033248C" w:rsidRPr="003B78C3">
        <w:rPr>
          <w:sz w:val="24"/>
          <w:szCs w:val="24"/>
        </w:rPr>
        <w:t>ired to go through the entire</w:t>
      </w:r>
      <w:r w:rsidR="0033248C" w:rsidRPr="004359B5">
        <w:rPr>
          <w:sz w:val="24"/>
          <w:szCs w:val="24"/>
        </w:rPr>
        <w:t xml:space="preserve"> reexam</w:t>
      </w:r>
      <w:r w:rsidR="0033248C">
        <w:rPr>
          <w:sz w:val="24"/>
          <w:szCs w:val="24"/>
        </w:rPr>
        <w:t>ination</w:t>
      </w:r>
      <w:r w:rsidR="0033248C" w:rsidRPr="004359B5">
        <w:rPr>
          <w:sz w:val="24"/>
          <w:szCs w:val="24"/>
        </w:rPr>
        <w:t xml:space="preserve"> process and the cost</w:t>
      </w:r>
      <w:r w:rsidR="0033248C" w:rsidRPr="003B78C3">
        <w:rPr>
          <w:sz w:val="24"/>
          <w:szCs w:val="24"/>
        </w:rPr>
        <w:t>s are calculated on the time an</w:t>
      </w:r>
      <w:r w:rsidR="0033248C" w:rsidRPr="004359B5">
        <w:rPr>
          <w:sz w:val="24"/>
          <w:szCs w:val="24"/>
        </w:rPr>
        <w:t xml:space="preserve"> examiner spends on the reexam</w:t>
      </w:r>
      <w:r w:rsidR="0033248C">
        <w:rPr>
          <w:sz w:val="24"/>
          <w:szCs w:val="24"/>
        </w:rPr>
        <w:t>ination</w:t>
      </w:r>
      <w:r w:rsidR="0033248C" w:rsidRPr="004359B5">
        <w:rPr>
          <w:sz w:val="24"/>
          <w:szCs w:val="24"/>
        </w:rPr>
        <w:t>.  Whether the examiner makes a new rejection or</w:t>
      </w:r>
      <w:r w:rsidR="0033248C" w:rsidRPr="003B78C3">
        <w:rPr>
          <w:sz w:val="24"/>
          <w:szCs w:val="24"/>
        </w:rPr>
        <w:t xml:space="preserve"> not does not factor into how the Office</w:t>
      </w:r>
      <w:r w:rsidR="0033248C" w:rsidRPr="004359B5">
        <w:rPr>
          <w:sz w:val="24"/>
          <w:szCs w:val="24"/>
        </w:rPr>
        <w:t xml:space="preserve"> calculate</w:t>
      </w:r>
      <w:r w:rsidR="0033248C">
        <w:rPr>
          <w:sz w:val="24"/>
          <w:szCs w:val="24"/>
        </w:rPr>
        <w:t>s</w:t>
      </w:r>
      <w:r w:rsidR="0033248C" w:rsidRPr="004359B5">
        <w:rPr>
          <w:sz w:val="24"/>
          <w:szCs w:val="24"/>
        </w:rPr>
        <w:t xml:space="preserve"> the cost of a reexamination proceeding.  </w:t>
      </w:r>
      <w:r w:rsidR="0033248C" w:rsidRPr="00BC68D2">
        <w:rPr>
          <w:sz w:val="24"/>
          <w:szCs w:val="24"/>
        </w:rPr>
        <w:t xml:space="preserve">The addition of claims by patent owner during an </w:t>
      </w:r>
      <w:r w:rsidR="0033248C" w:rsidRPr="00BC68D2">
        <w:rPr>
          <w:sz w:val="24"/>
          <w:szCs w:val="24"/>
          <w:u w:val="single"/>
        </w:rPr>
        <w:t>ex parte</w:t>
      </w:r>
      <w:r w:rsidR="0033248C" w:rsidRPr="00BC68D2">
        <w:rPr>
          <w:sz w:val="24"/>
          <w:szCs w:val="24"/>
        </w:rPr>
        <w:t xml:space="preserve"> reexamination ordered pursuant to 35 U</w:t>
      </w:r>
      <w:r w:rsidR="00773E73">
        <w:rPr>
          <w:sz w:val="24"/>
          <w:szCs w:val="24"/>
        </w:rPr>
        <w:t>.</w:t>
      </w:r>
      <w:r w:rsidR="0033248C" w:rsidRPr="00BC68D2">
        <w:rPr>
          <w:sz w:val="24"/>
          <w:szCs w:val="24"/>
        </w:rPr>
        <w:t>S</w:t>
      </w:r>
      <w:r w:rsidR="00773E73">
        <w:rPr>
          <w:sz w:val="24"/>
          <w:szCs w:val="24"/>
        </w:rPr>
        <w:t>.</w:t>
      </w:r>
      <w:r w:rsidR="0033248C" w:rsidRPr="00BC68D2">
        <w:rPr>
          <w:sz w:val="24"/>
          <w:szCs w:val="24"/>
        </w:rPr>
        <w:t>C</w:t>
      </w:r>
      <w:r w:rsidR="00773E73">
        <w:rPr>
          <w:sz w:val="24"/>
          <w:szCs w:val="24"/>
        </w:rPr>
        <w:t>.</w:t>
      </w:r>
      <w:r w:rsidR="0033248C" w:rsidRPr="00BC68D2">
        <w:rPr>
          <w:sz w:val="24"/>
          <w:szCs w:val="24"/>
        </w:rPr>
        <w:t xml:space="preserve"> 303 require the examiner to examine those claims during the proceeding, which includes making decisions which may be either adverse or favorable to patentability. </w:t>
      </w:r>
      <w:r w:rsidR="003F245C">
        <w:rPr>
          <w:sz w:val="24"/>
          <w:szCs w:val="24"/>
        </w:rPr>
        <w:t xml:space="preserve"> </w:t>
      </w:r>
      <w:r w:rsidR="0033248C" w:rsidRPr="00BC68D2">
        <w:rPr>
          <w:sz w:val="24"/>
          <w:szCs w:val="24"/>
        </w:rPr>
        <w:t>Thus, even when the examiner does not make new art based rejections to new claims (e.g. makes a decision favorable to patentability with respect to the new claims to newly added claims), the addition of new claims by patent owner during the proceeding necessarily r</w:t>
      </w:r>
      <w:r w:rsidR="0033248C" w:rsidRPr="0033248C">
        <w:rPr>
          <w:sz w:val="24"/>
          <w:szCs w:val="24"/>
        </w:rPr>
        <w:t>equires additional time by the e</w:t>
      </w:r>
      <w:r w:rsidR="0033248C" w:rsidRPr="00BC68D2">
        <w:rPr>
          <w:sz w:val="24"/>
          <w:szCs w:val="24"/>
        </w:rPr>
        <w:t xml:space="preserve">xaminer to fully search and examine those new claims. </w:t>
      </w:r>
      <w:r w:rsidR="003F245C">
        <w:rPr>
          <w:sz w:val="24"/>
          <w:szCs w:val="24"/>
        </w:rPr>
        <w:t xml:space="preserve"> </w:t>
      </w:r>
      <w:r w:rsidR="0033248C" w:rsidRPr="00BC68D2">
        <w:rPr>
          <w:sz w:val="24"/>
          <w:szCs w:val="24"/>
        </w:rPr>
        <w:t xml:space="preserve">Further, even when the art cited by requester under </w:t>
      </w:r>
      <w:r w:rsidR="00773E73">
        <w:rPr>
          <w:sz w:val="24"/>
          <w:szCs w:val="24"/>
        </w:rPr>
        <w:t xml:space="preserve">35 U.S.C. </w:t>
      </w:r>
      <w:r w:rsidR="0033248C" w:rsidRPr="00BC68D2">
        <w:rPr>
          <w:sz w:val="24"/>
          <w:szCs w:val="24"/>
        </w:rPr>
        <w:t>301 is applicable to the newly</w:t>
      </w:r>
      <w:r w:rsidR="0033248C" w:rsidRPr="0033248C">
        <w:rPr>
          <w:sz w:val="24"/>
          <w:szCs w:val="24"/>
        </w:rPr>
        <w:t xml:space="preserve"> added claims presented by the patent o</w:t>
      </w:r>
      <w:r w:rsidR="0033248C" w:rsidRPr="00BC68D2">
        <w:rPr>
          <w:sz w:val="24"/>
          <w:szCs w:val="24"/>
        </w:rPr>
        <w:t xml:space="preserve">wner during the proceeding, the examiner will still need to search and examine the new claims to ensure the best art is presented with respect to those new claims. </w:t>
      </w:r>
      <w:r w:rsidR="003F245C">
        <w:rPr>
          <w:sz w:val="24"/>
          <w:szCs w:val="24"/>
        </w:rPr>
        <w:t xml:space="preserve"> </w:t>
      </w:r>
      <w:r w:rsidR="0033248C" w:rsidRPr="00BC68D2">
        <w:rPr>
          <w:sz w:val="24"/>
          <w:szCs w:val="24"/>
        </w:rPr>
        <w:t>Thus, the time and cost of completing a reexamination proceeding is not necessarily predicated on whether or not new art ba</w:t>
      </w:r>
      <w:r w:rsidR="0033248C" w:rsidRPr="0033248C">
        <w:rPr>
          <w:sz w:val="24"/>
          <w:szCs w:val="24"/>
        </w:rPr>
        <w:t>sed rejections are made by the e</w:t>
      </w:r>
      <w:r w:rsidR="0033248C" w:rsidRPr="00BC68D2">
        <w:rPr>
          <w:sz w:val="24"/>
          <w:szCs w:val="24"/>
        </w:rPr>
        <w:t>xaminer during the proceeding, but rather the amount of time needed to make decisions as to patentability.  Accordingly, relating a fee refund to whether additional art rejections are made during the proceeding is not necessarily merited.</w:t>
      </w:r>
    </w:p>
    <w:p w14:paraId="5D5631BB" w14:textId="77777777" w:rsidR="00C647AF" w:rsidRDefault="00C647AF" w:rsidP="007846A8">
      <w:pPr>
        <w:rPr>
          <w:rFonts w:cstheme="minorHAnsi"/>
          <w:iCs/>
          <w:bdr w:val="none" w:sz="0" w:space="0" w:color="auto" w:frame="1"/>
        </w:rPr>
      </w:pPr>
    </w:p>
    <w:p w14:paraId="7126906A" w14:textId="77777777" w:rsidR="00204925" w:rsidRDefault="00204925">
      <w:pPr>
        <w:autoSpaceDE/>
        <w:autoSpaceDN/>
        <w:adjustRightInd/>
        <w:spacing w:line="240" w:lineRule="auto"/>
        <w:rPr>
          <w:rFonts w:cstheme="minorHAnsi"/>
          <w:iCs/>
          <w:bdr w:val="none" w:sz="0" w:space="0" w:color="auto" w:frame="1"/>
        </w:rPr>
      </w:pPr>
      <w:r>
        <w:rPr>
          <w:rFonts w:cstheme="minorHAnsi"/>
          <w:iCs/>
          <w:bdr w:val="none" w:sz="0" w:space="0" w:color="auto" w:frame="1"/>
        </w:rPr>
        <w:br w:type="page"/>
      </w:r>
    </w:p>
    <w:p w14:paraId="7B1913D8" w14:textId="50EB624A" w:rsidR="00FE5926" w:rsidRPr="00CC5235" w:rsidRDefault="007846A8" w:rsidP="007846A8">
      <w:pPr>
        <w:rPr>
          <w:rFonts w:cstheme="minorHAnsi"/>
          <w:iCs/>
          <w:bdr w:val="none" w:sz="0" w:space="0" w:color="auto" w:frame="1"/>
        </w:rPr>
      </w:pPr>
      <w:r w:rsidRPr="00CC5235">
        <w:rPr>
          <w:rFonts w:cstheme="minorHAnsi"/>
          <w:iCs/>
          <w:bdr w:val="none" w:sz="0" w:space="0" w:color="auto" w:frame="1"/>
        </w:rPr>
        <w:t>Design Fees</w:t>
      </w:r>
    </w:p>
    <w:p w14:paraId="0AEB44A7" w14:textId="77777777" w:rsidR="00FE5926" w:rsidRDefault="00FE5926" w:rsidP="007846A8">
      <w:pPr>
        <w:rPr>
          <w:rFonts w:cstheme="minorHAnsi"/>
          <w:i/>
          <w:iCs/>
          <w:bdr w:val="none" w:sz="0" w:space="0" w:color="auto" w:frame="1"/>
        </w:rPr>
      </w:pPr>
    </w:p>
    <w:p w14:paraId="7C899778" w14:textId="22A088FB" w:rsidR="00356E60" w:rsidRDefault="00FE5926" w:rsidP="007846A8">
      <w:pPr>
        <w:rPr>
          <w:color w:val="auto"/>
        </w:rPr>
      </w:pPr>
      <w:r w:rsidRPr="00FB05CF">
        <w:rPr>
          <w:rFonts w:cstheme="minorHAnsi"/>
          <w:iCs/>
          <w:u w:val="single"/>
          <w:bdr w:val="none" w:sz="0" w:space="0" w:color="auto" w:frame="1"/>
        </w:rPr>
        <w:t>Comment 1</w:t>
      </w:r>
      <w:r w:rsidR="0016165B" w:rsidRPr="00FB05CF">
        <w:rPr>
          <w:rFonts w:cstheme="minorHAnsi"/>
          <w:iCs/>
          <w:u w:val="single"/>
          <w:bdr w:val="none" w:sz="0" w:space="0" w:color="auto" w:frame="1"/>
        </w:rPr>
        <w:t>3</w:t>
      </w:r>
      <w:r w:rsidR="007846A8" w:rsidRPr="00FB05CF">
        <w:rPr>
          <w:rFonts w:cstheme="minorHAnsi"/>
          <w:iCs/>
          <w:u w:val="single"/>
          <w:bdr w:val="none" w:sz="0" w:space="0" w:color="auto" w:frame="1"/>
        </w:rPr>
        <w:t>:</w:t>
      </w:r>
      <w:r w:rsidR="007846A8">
        <w:rPr>
          <w:rFonts w:cstheme="minorHAnsi"/>
        </w:rPr>
        <w:t> </w:t>
      </w:r>
      <w:r w:rsidR="007846A8" w:rsidRPr="00BC68D2">
        <w:rPr>
          <w:rFonts w:cstheme="minorHAnsi"/>
          <w:color w:val="auto"/>
        </w:rPr>
        <w:t>The</w:t>
      </w:r>
      <w:r w:rsidR="007846A8">
        <w:rPr>
          <w:rFonts w:cstheme="minorHAnsi"/>
          <w:color w:val="7030A0"/>
        </w:rPr>
        <w:t xml:space="preserve"> </w:t>
      </w:r>
      <w:r w:rsidR="007846A8" w:rsidRPr="00BC68D2">
        <w:rPr>
          <w:color w:val="auto"/>
        </w:rPr>
        <w:t xml:space="preserve">Office received three comments </w:t>
      </w:r>
      <w:r w:rsidR="002012DD">
        <w:rPr>
          <w:color w:val="auto"/>
        </w:rPr>
        <w:t>concerning</w:t>
      </w:r>
      <w:r w:rsidR="007846A8" w:rsidRPr="00BC68D2">
        <w:rPr>
          <w:color w:val="auto"/>
        </w:rPr>
        <w:t xml:space="preserve"> the increase in design patent issue fee rates. </w:t>
      </w:r>
      <w:r w:rsidR="00D1359F">
        <w:rPr>
          <w:color w:val="auto"/>
        </w:rPr>
        <w:t xml:space="preserve"> Commenters </w:t>
      </w:r>
      <w:r w:rsidR="00CB6D4B">
        <w:rPr>
          <w:color w:val="auto"/>
        </w:rPr>
        <w:t xml:space="preserve">noted that design patent </w:t>
      </w:r>
      <w:r w:rsidR="00D1359F">
        <w:rPr>
          <w:color w:val="auto"/>
        </w:rPr>
        <w:t xml:space="preserve">issue </w:t>
      </w:r>
      <w:r w:rsidR="00CB6D4B">
        <w:rPr>
          <w:color w:val="auto"/>
        </w:rPr>
        <w:t xml:space="preserve">fees were being increased </w:t>
      </w:r>
      <w:r w:rsidR="00D1359F">
        <w:rPr>
          <w:color w:val="auto"/>
        </w:rPr>
        <w:t xml:space="preserve">by a large percentage and </w:t>
      </w:r>
      <w:r w:rsidR="00CB6D4B">
        <w:rPr>
          <w:color w:val="auto"/>
        </w:rPr>
        <w:t>significantly more than utility patent</w:t>
      </w:r>
      <w:r w:rsidR="00D1359F">
        <w:rPr>
          <w:color w:val="auto"/>
        </w:rPr>
        <w:t xml:space="preserve"> issue</w:t>
      </w:r>
      <w:r w:rsidR="00CB6D4B">
        <w:rPr>
          <w:color w:val="auto"/>
        </w:rPr>
        <w:t xml:space="preserve"> fees</w:t>
      </w:r>
      <w:r w:rsidR="00D1359F">
        <w:rPr>
          <w:color w:val="auto"/>
        </w:rPr>
        <w:t xml:space="preserve"> were being increased</w:t>
      </w:r>
      <w:r w:rsidR="00CB6D4B">
        <w:rPr>
          <w:color w:val="auto"/>
        </w:rPr>
        <w:t>.</w:t>
      </w:r>
    </w:p>
    <w:p w14:paraId="6016B2E5" w14:textId="77777777" w:rsidR="00A53E65" w:rsidRPr="00BC68D2" w:rsidRDefault="00A53E65" w:rsidP="007846A8">
      <w:pPr>
        <w:rPr>
          <w:color w:val="auto"/>
        </w:rPr>
      </w:pPr>
    </w:p>
    <w:p w14:paraId="636D2E1F" w14:textId="4ACCC0A1" w:rsidR="007846A8" w:rsidRPr="00356E60" w:rsidRDefault="00FE5926" w:rsidP="007846A8">
      <w:r w:rsidRPr="00FB05CF">
        <w:rPr>
          <w:u w:val="single"/>
        </w:rPr>
        <w:t>Response:</w:t>
      </w:r>
      <w:r w:rsidR="00546764">
        <w:rPr>
          <w:i/>
        </w:rPr>
        <w:t xml:space="preserve"> </w:t>
      </w:r>
      <w:r w:rsidRPr="00CC5235">
        <w:rPr>
          <w:i/>
        </w:rPr>
        <w:t xml:space="preserve"> </w:t>
      </w:r>
      <w:r w:rsidR="00421567">
        <w:t>As discussed in Part V.</w:t>
      </w:r>
      <w:r w:rsidR="004C3C84">
        <w:t xml:space="preserve"> </w:t>
      </w:r>
      <w:r w:rsidR="00421567">
        <w:t>B., t</w:t>
      </w:r>
      <w:r w:rsidR="007846A8">
        <w:t xml:space="preserve">he increase to the design patent issue fee has been lowered </w:t>
      </w:r>
      <w:r w:rsidR="00421567">
        <w:t xml:space="preserve">twice </w:t>
      </w:r>
      <w:r w:rsidR="007846A8">
        <w:t>from the initial proposal made in October 2015 based on</w:t>
      </w:r>
      <w:r w:rsidR="00421567">
        <w:t xml:space="preserve"> stakeholder</w:t>
      </w:r>
      <w:r w:rsidR="007846A8">
        <w:t xml:space="preserve"> feedback.  </w:t>
      </w:r>
      <w:r w:rsidR="00421567">
        <w:t>The final design patent issue fee is $</w:t>
      </w:r>
      <w:r w:rsidR="00EF0988">
        <w:t>7</w:t>
      </w:r>
      <w:r w:rsidR="00421567">
        <w:t>00, an increase of $140 (25</w:t>
      </w:r>
      <w:r w:rsidR="00DE6536">
        <w:t xml:space="preserve"> percent</w:t>
      </w:r>
      <w:r w:rsidR="00421567">
        <w:t>) for large entities</w:t>
      </w:r>
      <w:r w:rsidR="005E2C33">
        <w:t xml:space="preserve">. </w:t>
      </w:r>
      <w:r w:rsidR="003F245C">
        <w:t xml:space="preserve"> </w:t>
      </w:r>
      <w:r w:rsidR="007846A8">
        <w:t>The minimum required fees to obtain a design patent (filing, search, examination and issue) are set to increase slightly beyond cost recovery for large entities ($1,</w:t>
      </w:r>
      <w:r w:rsidR="005E2C33">
        <w:t>6</w:t>
      </w:r>
      <w:r w:rsidR="007846A8">
        <w:t xml:space="preserve">60 versus $1,596 in FY 2015) to subsidize the substantial number (almost half in FY 2015) of small and micro entity applicants who pay lower fee rates despite similar costs to the Office. </w:t>
      </w:r>
    </w:p>
    <w:p w14:paraId="276FF719" w14:textId="77777777" w:rsidR="00A720F5" w:rsidRDefault="00A720F5" w:rsidP="007846A8"/>
    <w:p w14:paraId="0D6731FB" w14:textId="1E2999A2" w:rsidR="00A720F5" w:rsidRPr="003947BE" w:rsidRDefault="005E2C33" w:rsidP="004C3C84">
      <w:pPr>
        <w:rPr>
          <w:color w:val="auto"/>
        </w:rPr>
      </w:pPr>
      <w:r>
        <w:t xml:space="preserve">Further, given the lack of maintenance fees to subsidize front-end costs for design patents, the </w:t>
      </w:r>
      <w:r w:rsidR="007846A8">
        <w:t xml:space="preserve">new fee rates </w:t>
      </w:r>
      <w:r>
        <w:t xml:space="preserve">aim to </w:t>
      </w:r>
      <w:r w:rsidR="007846A8">
        <w:t xml:space="preserve">more closely align design-related fees with </w:t>
      </w:r>
      <w:r>
        <w:t xml:space="preserve">their </w:t>
      </w:r>
      <w:r w:rsidR="007846A8">
        <w:t>costs</w:t>
      </w:r>
      <w:r w:rsidR="004C3C84">
        <w:t xml:space="preserve">. </w:t>
      </w:r>
      <w:r w:rsidR="007846A8">
        <w:t xml:space="preserve"> </w:t>
      </w:r>
      <w:r w:rsidR="004C3C84">
        <w:t xml:space="preserve">Even with the increased fee rates, design application processing costs will continue to be subsidized by non-design specific fee </w:t>
      </w:r>
      <w:r w:rsidR="004C3C84" w:rsidRPr="003947BE">
        <w:rPr>
          <w:color w:val="auto"/>
        </w:rPr>
        <w:t>revenues.  Still, the Office believes the moderate fee rate increases in filing, search, examination, and issue are more appropriately aligned to costs and support the policy factor to foster innovation</w:t>
      </w:r>
      <w:r w:rsidR="007846A8" w:rsidRPr="003947BE">
        <w:rPr>
          <w:color w:val="auto"/>
        </w:rPr>
        <w:t>.</w:t>
      </w:r>
    </w:p>
    <w:p w14:paraId="4E9B7154" w14:textId="77777777" w:rsidR="004C3C84" w:rsidRPr="003947BE" w:rsidRDefault="004C3C84" w:rsidP="004C3C84">
      <w:pPr>
        <w:rPr>
          <w:color w:val="auto"/>
        </w:rPr>
      </w:pPr>
    </w:p>
    <w:p w14:paraId="0EF22219" w14:textId="2C06C245" w:rsidR="00FE5926" w:rsidRPr="003947BE" w:rsidRDefault="00FE5926" w:rsidP="007846A8">
      <w:pPr>
        <w:rPr>
          <w:color w:val="auto"/>
        </w:rPr>
      </w:pPr>
      <w:r w:rsidRPr="00FB05CF">
        <w:rPr>
          <w:color w:val="auto"/>
          <w:u w:val="single"/>
        </w:rPr>
        <w:t>Comment 1</w:t>
      </w:r>
      <w:r w:rsidR="0016165B" w:rsidRPr="00FB05CF">
        <w:rPr>
          <w:color w:val="auto"/>
          <w:u w:val="single"/>
        </w:rPr>
        <w:t>4</w:t>
      </w:r>
      <w:r w:rsidRPr="00FB05CF">
        <w:rPr>
          <w:color w:val="auto"/>
          <w:u w:val="single"/>
        </w:rPr>
        <w:t>:</w:t>
      </w:r>
      <w:r w:rsidR="00546764">
        <w:rPr>
          <w:i/>
          <w:color w:val="auto"/>
        </w:rPr>
        <w:t xml:space="preserve"> </w:t>
      </w:r>
      <w:r w:rsidRPr="003947BE">
        <w:rPr>
          <w:i/>
          <w:color w:val="auto"/>
        </w:rPr>
        <w:t xml:space="preserve"> </w:t>
      </w:r>
      <w:r w:rsidR="007846A8" w:rsidRPr="003947BE">
        <w:rPr>
          <w:color w:val="auto"/>
        </w:rPr>
        <w:t xml:space="preserve">Two commenters suggest that the increase of design patent fee rates are comparatively greater than similar fees charged by other national/regional IP offices.  </w:t>
      </w:r>
    </w:p>
    <w:p w14:paraId="3F88ECC0" w14:textId="77777777" w:rsidR="00FE5926" w:rsidRPr="003947BE" w:rsidRDefault="00FE5926" w:rsidP="007846A8">
      <w:pPr>
        <w:rPr>
          <w:color w:val="auto"/>
        </w:rPr>
      </w:pPr>
    </w:p>
    <w:p w14:paraId="327E4176" w14:textId="1A57AC7B" w:rsidR="007846A8" w:rsidRDefault="00FE5926" w:rsidP="007846A8">
      <w:r w:rsidRPr="00FB05CF">
        <w:rPr>
          <w:color w:val="auto"/>
          <w:u w:val="single"/>
        </w:rPr>
        <w:t>Response:</w:t>
      </w:r>
      <w:r w:rsidRPr="003947BE">
        <w:rPr>
          <w:color w:val="auto"/>
        </w:rPr>
        <w:t xml:space="preserve"> </w:t>
      </w:r>
      <w:r w:rsidR="00546764">
        <w:rPr>
          <w:color w:val="auto"/>
        </w:rPr>
        <w:t xml:space="preserve"> </w:t>
      </w:r>
      <w:r w:rsidR="00CB6D4B" w:rsidRPr="003947BE">
        <w:rPr>
          <w:color w:val="auto"/>
        </w:rPr>
        <w:t>S</w:t>
      </w:r>
      <w:r w:rsidR="007846A8" w:rsidRPr="003947BE">
        <w:rPr>
          <w:color w:val="auto"/>
        </w:rPr>
        <w:t>ubstantive examination of design patent applications are conducted at the USPTO whereas most other national</w:t>
      </w:r>
      <w:r w:rsidR="007846A8">
        <w:t xml:space="preserve">/regional IP offices do not conduct substantive examination of design patent applications.  Substantive examination of design patent applications requires significant time from a highly trained patent examiner. </w:t>
      </w:r>
      <w:r w:rsidR="003F245C">
        <w:t xml:space="preserve"> </w:t>
      </w:r>
      <w:r w:rsidR="007846A8">
        <w:t>Additionally, most other national/regional IP offices require design patent holders to pay renewal fees to maintain their property rights.  As previously noted, in the United States, design patents are not subject to renewal fees.</w:t>
      </w:r>
    </w:p>
    <w:p w14:paraId="61D9F5B3" w14:textId="77777777" w:rsidR="00A53E65" w:rsidRDefault="00A53E65" w:rsidP="007846A8"/>
    <w:p w14:paraId="058E9756" w14:textId="3080B53D" w:rsidR="00571C15" w:rsidRDefault="00FE5926" w:rsidP="00356E60">
      <w:pPr>
        <w:rPr>
          <w:color w:val="auto"/>
        </w:rPr>
      </w:pPr>
      <w:r w:rsidRPr="00FB05CF">
        <w:rPr>
          <w:color w:val="auto"/>
          <w:u w:val="single"/>
        </w:rPr>
        <w:t>Comment 1</w:t>
      </w:r>
      <w:r w:rsidR="0016165B" w:rsidRPr="00FB05CF">
        <w:rPr>
          <w:color w:val="auto"/>
          <w:u w:val="single"/>
        </w:rPr>
        <w:t>5</w:t>
      </w:r>
      <w:r w:rsidRPr="00FB05CF">
        <w:rPr>
          <w:color w:val="auto"/>
          <w:u w:val="single"/>
        </w:rPr>
        <w:t>:</w:t>
      </w:r>
      <w:r w:rsidRPr="00CC5235">
        <w:rPr>
          <w:i/>
          <w:color w:val="auto"/>
        </w:rPr>
        <w:t xml:space="preserve"> </w:t>
      </w:r>
      <w:r w:rsidR="00546764">
        <w:rPr>
          <w:i/>
          <w:color w:val="auto"/>
        </w:rPr>
        <w:t xml:space="preserve"> </w:t>
      </w:r>
      <w:r w:rsidR="007846A8" w:rsidRPr="00BC68D2">
        <w:rPr>
          <w:color w:val="auto"/>
        </w:rPr>
        <w:t xml:space="preserve">Two commenters suggested allowing applicants to submit design patent applications with multiple designs per application instead of a single design per application, as required under current </w:t>
      </w:r>
      <w:r w:rsidR="001B69E7" w:rsidRPr="00BC68D2">
        <w:rPr>
          <w:color w:val="auto"/>
        </w:rPr>
        <w:t>practice</w:t>
      </w:r>
      <w:r w:rsidR="007846A8" w:rsidRPr="00BC68D2">
        <w:rPr>
          <w:color w:val="auto"/>
        </w:rPr>
        <w:t xml:space="preserve">. </w:t>
      </w:r>
    </w:p>
    <w:p w14:paraId="30A1A177" w14:textId="4A507457" w:rsidR="00356E60" w:rsidRPr="00BC68D2" w:rsidRDefault="007846A8" w:rsidP="00356E60">
      <w:pPr>
        <w:rPr>
          <w:color w:val="auto"/>
        </w:rPr>
      </w:pPr>
      <w:r w:rsidRPr="00BC68D2">
        <w:rPr>
          <w:color w:val="auto"/>
        </w:rPr>
        <w:t xml:space="preserve"> </w:t>
      </w:r>
    </w:p>
    <w:p w14:paraId="30A207E3" w14:textId="54B5B4BC" w:rsidR="007846A8" w:rsidRDefault="00FE5926" w:rsidP="00356E60">
      <w:r w:rsidRPr="00FB05CF">
        <w:rPr>
          <w:color w:val="auto"/>
          <w:u w:val="single"/>
        </w:rPr>
        <w:t>Response:</w:t>
      </w:r>
      <w:r w:rsidRPr="00CC5235">
        <w:rPr>
          <w:i/>
          <w:color w:val="auto"/>
        </w:rPr>
        <w:t xml:space="preserve"> </w:t>
      </w:r>
      <w:r w:rsidR="00546764">
        <w:rPr>
          <w:i/>
          <w:color w:val="auto"/>
        </w:rPr>
        <w:t xml:space="preserve"> </w:t>
      </w:r>
      <w:r w:rsidR="00356E60" w:rsidRPr="00356E60">
        <w:rPr>
          <w:color w:val="auto"/>
        </w:rPr>
        <w:t xml:space="preserve">Changes to </w:t>
      </w:r>
      <w:r w:rsidR="00356E60">
        <w:rPr>
          <w:color w:val="auto"/>
        </w:rPr>
        <w:t>design application practice are beyond the scope of the Office’s fee setting authority.  Currently, m</w:t>
      </w:r>
      <w:r w:rsidR="00356E60" w:rsidRPr="00910C8E">
        <w:t>ore than one embodiment of a</w:t>
      </w:r>
      <w:r w:rsidR="00356E60">
        <w:t xml:space="preserve"> </w:t>
      </w:r>
      <w:r w:rsidR="00356E60" w:rsidRPr="00910C8E">
        <w:t>design may be claim</w:t>
      </w:r>
      <w:r w:rsidR="00356E60">
        <w:t xml:space="preserve">ed so long as </w:t>
      </w:r>
      <w:r w:rsidR="00356E60" w:rsidRPr="00910C8E">
        <w:t>such embodiments involve a single inventive concept according to the</w:t>
      </w:r>
      <w:r w:rsidR="00356E60">
        <w:t xml:space="preserve"> </w:t>
      </w:r>
      <w:r w:rsidR="00356E60" w:rsidRPr="00910C8E">
        <w:t>obviousness-type double patenting practice for</w:t>
      </w:r>
      <w:r w:rsidR="00356E60">
        <w:t xml:space="preserve"> </w:t>
      </w:r>
      <w:r w:rsidR="00356E60" w:rsidRPr="00910C8E">
        <w:t xml:space="preserve">designs. </w:t>
      </w:r>
      <w:r w:rsidR="00356E60">
        <w:t xml:space="preserve"> </w:t>
      </w:r>
    </w:p>
    <w:p w14:paraId="4AF530FE" w14:textId="77777777" w:rsidR="00A720F5" w:rsidRDefault="00A720F5" w:rsidP="007846A8"/>
    <w:p w14:paraId="614826D2" w14:textId="59E36663" w:rsidR="00FE5926" w:rsidRPr="003947BE" w:rsidRDefault="00FE5926" w:rsidP="007846A8">
      <w:pPr>
        <w:rPr>
          <w:color w:val="auto"/>
        </w:rPr>
      </w:pPr>
      <w:r w:rsidRPr="00FB05CF">
        <w:rPr>
          <w:color w:val="auto"/>
          <w:u w:val="single"/>
        </w:rPr>
        <w:t>Comment 1</w:t>
      </w:r>
      <w:r w:rsidR="0016165B" w:rsidRPr="00FB05CF">
        <w:rPr>
          <w:color w:val="auto"/>
          <w:u w:val="single"/>
        </w:rPr>
        <w:t>6</w:t>
      </w:r>
      <w:r w:rsidRPr="00FB05CF">
        <w:rPr>
          <w:color w:val="auto"/>
          <w:u w:val="single"/>
        </w:rPr>
        <w:t>:</w:t>
      </w:r>
      <w:r w:rsidRPr="00CC5235">
        <w:rPr>
          <w:i/>
          <w:color w:val="auto"/>
        </w:rPr>
        <w:t xml:space="preserve"> </w:t>
      </w:r>
      <w:r w:rsidR="00546764">
        <w:rPr>
          <w:i/>
          <w:color w:val="auto"/>
        </w:rPr>
        <w:t xml:space="preserve"> </w:t>
      </w:r>
      <w:r w:rsidR="007846A8" w:rsidRPr="00BC68D2">
        <w:rPr>
          <w:color w:val="auto"/>
        </w:rPr>
        <w:t xml:space="preserve">Three </w:t>
      </w:r>
      <w:r w:rsidR="007846A8" w:rsidRPr="003947BE">
        <w:rPr>
          <w:color w:val="auto"/>
        </w:rPr>
        <w:t xml:space="preserve">commenters </w:t>
      </w:r>
      <w:r w:rsidR="00571C15" w:rsidRPr="003947BE">
        <w:rPr>
          <w:color w:val="auto"/>
        </w:rPr>
        <w:t>questioned the calculation of</w:t>
      </w:r>
      <w:r w:rsidR="007846A8" w:rsidRPr="003947BE">
        <w:rPr>
          <w:color w:val="auto"/>
        </w:rPr>
        <w:t xml:space="preserve"> the cost</w:t>
      </w:r>
      <w:r w:rsidR="00571C15" w:rsidRPr="003947BE">
        <w:rPr>
          <w:color w:val="auto"/>
        </w:rPr>
        <w:t>s</w:t>
      </w:r>
      <w:r w:rsidR="007846A8" w:rsidRPr="003947BE">
        <w:rPr>
          <w:color w:val="auto"/>
        </w:rPr>
        <w:t xml:space="preserve"> of filing, search, examination, and issuance of design patents.  </w:t>
      </w:r>
    </w:p>
    <w:p w14:paraId="11E2776F" w14:textId="77777777" w:rsidR="00FE5926" w:rsidRPr="003947BE" w:rsidRDefault="00FE5926" w:rsidP="007846A8">
      <w:pPr>
        <w:rPr>
          <w:color w:val="auto"/>
        </w:rPr>
      </w:pPr>
    </w:p>
    <w:p w14:paraId="748D2880" w14:textId="03DBD8DB" w:rsidR="007846A8" w:rsidRPr="003947BE" w:rsidRDefault="00FE5926" w:rsidP="007846A8">
      <w:pPr>
        <w:rPr>
          <w:color w:val="auto"/>
          <w:u w:val="single"/>
        </w:rPr>
      </w:pPr>
      <w:r w:rsidRPr="00FB05CF">
        <w:rPr>
          <w:color w:val="auto"/>
          <w:u w:val="single"/>
        </w:rPr>
        <w:t>Response:</w:t>
      </w:r>
      <w:r w:rsidRPr="003947BE">
        <w:rPr>
          <w:color w:val="auto"/>
        </w:rPr>
        <w:t xml:space="preserve"> </w:t>
      </w:r>
      <w:r w:rsidR="00546764">
        <w:rPr>
          <w:color w:val="auto"/>
        </w:rPr>
        <w:t xml:space="preserve"> </w:t>
      </w:r>
      <w:r w:rsidR="007846A8" w:rsidRPr="003947BE">
        <w:rPr>
          <w:color w:val="auto"/>
        </w:rPr>
        <w:t xml:space="preserve">For detailed information about how the Office calculates these costs please </w:t>
      </w:r>
      <w:r w:rsidR="007846A8" w:rsidRPr="00284416">
        <w:rPr>
          <w:color w:val="auto"/>
          <w:u w:val="single"/>
        </w:rPr>
        <w:t>see</w:t>
      </w:r>
      <w:r w:rsidR="007846A8" w:rsidRPr="003947BE">
        <w:rPr>
          <w:color w:val="auto"/>
        </w:rPr>
        <w:t xml:space="preserve"> the appendix entitled “Activity Based Information and Patent Fee Unit Expense Methodology</w:t>
      </w:r>
      <w:r w:rsidR="002B6EF7">
        <w:rPr>
          <w:color w:val="auto"/>
        </w:rPr>
        <w:t>,</w:t>
      </w:r>
      <w:r w:rsidR="007846A8" w:rsidRPr="003947BE">
        <w:rPr>
          <w:color w:val="auto"/>
        </w:rPr>
        <w:t>”</w:t>
      </w:r>
      <w:r w:rsidR="002B6EF7">
        <w:rPr>
          <w:color w:val="auto"/>
        </w:rPr>
        <w:t xml:space="preserve"> available at</w:t>
      </w:r>
      <w:r w:rsidR="007846A8" w:rsidRPr="003947BE">
        <w:rPr>
          <w:color w:val="auto"/>
        </w:rPr>
        <w:t xml:space="preserve"> </w:t>
      </w:r>
      <w:r w:rsidR="007846A8" w:rsidRPr="003947BE">
        <w:rPr>
          <w:color w:val="auto"/>
          <w:u w:val="single"/>
        </w:rPr>
        <w:t>https://www.uspto.gov/sites/default/files/documents/ABI%20Cost%20Supplement.docx.</w:t>
      </w:r>
    </w:p>
    <w:p w14:paraId="4F704960" w14:textId="77777777" w:rsidR="00FE5926" w:rsidRPr="003947BE" w:rsidRDefault="00FE5926" w:rsidP="007846A8">
      <w:pPr>
        <w:rPr>
          <w:color w:val="auto"/>
        </w:rPr>
      </w:pPr>
    </w:p>
    <w:p w14:paraId="45E3ED7A" w14:textId="241B0AD3" w:rsidR="00FE5926" w:rsidRPr="003947BE" w:rsidRDefault="00FE5926" w:rsidP="007846A8">
      <w:pPr>
        <w:rPr>
          <w:color w:val="auto"/>
        </w:rPr>
      </w:pPr>
      <w:r w:rsidRPr="00FB05CF">
        <w:rPr>
          <w:color w:val="auto"/>
          <w:u w:val="single"/>
        </w:rPr>
        <w:t>Comment 1</w:t>
      </w:r>
      <w:r w:rsidR="0016165B" w:rsidRPr="00FB05CF">
        <w:rPr>
          <w:color w:val="auto"/>
          <w:u w:val="single"/>
        </w:rPr>
        <w:t>7</w:t>
      </w:r>
      <w:r w:rsidRPr="00FB05CF">
        <w:rPr>
          <w:color w:val="auto"/>
          <w:u w:val="single"/>
        </w:rPr>
        <w:t>:</w:t>
      </w:r>
      <w:r w:rsidRPr="003947BE">
        <w:rPr>
          <w:i/>
          <w:color w:val="auto"/>
        </w:rPr>
        <w:t xml:space="preserve"> </w:t>
      </w:r>
      <w:r w:rsidR="00546764">
        <w:rPr>
          <w:i/>
          <w:color w:val="auto"/>
        </w:rPr>
        <w:t xml:space="preserve"> </w:t>
      </w:r>
      <w:r w:rsidRPr="003947BE">
        <w:rPr>
          <w:color w:val="auto"/>
        </w:rPr>
        <w:t xml:space="preserve">Three </w:t>
      </w:r>
      <w:r w:rsidR="007846A8" w:rsidRPr="003947BE">
        <w:rPr>
          <w:color w:val="auto"/>
        </w:rPr>
        <w:t xml:space="preserve">commenters pointed out that the costs of </w:t>
      </w:r>
      <w:r w:rsidRPr="003947BE">
        <w:rPr>
          <w:color w:val="auto"/>
        </w:rPr>
        <w:t>filing and issuance</w:t>
      </w:r>
      <w:r w:rsidR="007846A8" w:rsidRPr="003947BE">
        <w:rPr>
          <w:color w:val="auto"/>
        </w:rPr>
        <w:t xml:space="preserve"> are the same for design patent applications as they are for utility, plant, and reissue patent applications.  </w:t>
      </w:r>
    </w:p>
    <w:p w14:paraId="0ADE4248" w14:textId="77777777" w:rsidR="00FE5926" w:rsidRPr="003947BE" w:rsidRDefault="00FE5926" w:rsidP="007846A8">
      <w:pPr>
        <w:rPr>
          <w:color w:val="auto"/>
        </w:rPr>
      </w:pPr>
    </w:p>
    <w:p w14:paraId="6657AF6F" w14:textId="3C7AFC25" w:rsidR="007846A8" w:rsidRDefault="00FE5926" w:rsidP="007846A8">
      <w:r w:rsidRPr="00FB05CF">
        <w:rPr>
          <w:color w:val="auto"/>
          <w:u w:val="single"/>
        </w:rPr>
        <w:t>Response:</w:t>
      </w:r>
      <w:r w:rsidRPr="003947BE">
        <w:rPr>
          <w:i/>
          <w:color w:val="auto"/>
        </w:rPr>
        <w:t xml:space="preserve"> </w:t>
      </w:r>
      <w:r w:rsidR="00546764">
        <w:rPr>
          <w:i/>
          <w:color w:val="auto"/>
        </w:rPr>
        <w:t xml:space="preserve"> </w:t>
      </w:r>
      <w:r w:rsidR="007846A8" w:rsidRPr="003947BE">
        <w:rPr>
          <w:color w:val="auto"/>
        </w:rPr>
        <w:t xml:space="preserve">The pre-examination and issuance processing for all of these patent </w:t>
      </w:r>
      <w:r w:rsidR="007846A8">
        <w:t>application types are similar, and vary little between types.  Therefore, the costs for these services are the same among the different patent types.</w:t>
      </w:r>
    </w:p>
    <w:p w14:paraId="3B654CB3" w14:textId="77777777" w:rsidR="00A720F5" w:rsidRDefault="00A720F5" w:rsidP="007846A8">
      <w:pPr>
        <w:rPr>
          <w:color w:val="7030A0"/>
        </w:rPr>
      </w:pPr>
    </w:p>
    <w:p w14:paraId="69B15640" w14:textId="5527F9D2" w:rsidR="00FE5926" w:rsidRDefault="00FE5926" w:rsidP="007846A8">
      <w:pPr>
        <w:rPr>
          <w:color w:val="auto"/>
        </w:rPr>
      </w:pPr>
      <w:r w:rsidRPr="00FB05CF">
        <w:rPr>
          <w:color w:val="auto"/>
          <w:u w:val="single"/>
        </w:rPr>
        <w:t>Comment 1</w:t>
      </w:r>
      <w:r w:rsidR="0016165B" w:rsidRPr="00FB05CF">
        <w:rPr>
          <w:color w:val="auto"/>
          <w:u w:val="single"/>
        </w:rPr>
        <w:t>8</w:t>
      </w:r>
      <w:r w:rsidRPr="00FB05CF">
        <w:rPr>
          <w:color w:val="auto"/>
          <w:u w:val="single"/>
        </w:rPr>
        <w:t>:</w:t>
      </w:r>
      <w:r w:rsidR="00546764">
        <w:rPr>
          <w:i/>
          <w:color w:val="auto"/>
        </w:rPr>
        <w:t xml:space="preserve"> </w:t>
      </w:r>
      <w:r w:rsidRPr="00CC5235">
        <w:rPr>
          <w:i/>
          <w:color w:val="auto"/>
        </w:rPr>
        <w:t xml:space="preserve"> </w:t>
      </w:r>
      <w:r w:rsidR="007846A8" w:rsidRPr="00BC68D2">
        <w:rPr>
          <w:color w:val="auto"/>
        </w:rPr>
        <w:t xml:space="preserve">Two commenters noted that the cost of search and examination of design patent applications is relatively high compared to other national/regional IP offices.  </w:t>
      </w:r>
    </w:p>
    <w:p w14:paraId="4EBEB384" w14:textId="77777777" w:rsidR="00C647AF" w:rsidRDefault="00C647AF" w:rsidP="007846A8">
      <w:pPr>
        <w:rPr>
          <w:i/>
          <w:color w:val="auto"/>
        </w:rPr>
      </w:pPr>
    </w:p>
    <w:p w14:paraId="4CF215C2" w14:textId="79A7DA15" w:rsidR="007846A8" w:rsidRDefault="00FE5926" w:rsidP="007846A8">
      <w:r w:rsidRPr="00FB05CF">
        <w:rPr>
          <w:color w:val="auto"/>
          <w:u w:val="single"/>
        </w:rPr>
        <w:t>Response:</w:t>
      </w:r>
      <w:r w:rsidRPr="00CC5235">
        <w:rPr>
          <w:i/>
          <w:color w:val="auto"/>
        </w:rPr>
        <w:t xml:space="preserve"> </w:t>
      </w:r>
      <w:r w:rsidR="00546764">
        <w:rPr>
          <w:i/>
          <w:color w:val="auto"/>
        </w:rPr>
        <w:t xml:space="preserve"> </w:t>
      </w:r>
      <w:r w:rsidR="007846A8">
        <w:t xml:space="preserve">As mentioned previously, this is because a substantive examination is required under U.S. statute, which is a costly process. </w:t>
      </w:r>
      <w:r w:rsidR="003F245C">
        <w:t xml:space="preserve"> </w:t>
      </w:r>
      <w:r w:rsidR="007846A8">
        <w:t xml:space="preserve">Substantive examination of design patents is not common in other national/regional IP offices. </w:t>
      </w:r>
    </w:p>
    <w:p w14:paraId="0C99E958" w14:textId="77777777" w:rsidR="007846A8" w:rsidRDefault="007846A8" w:rsidP="007846A8">
      <w:pPr>
        <w:rPr>
          <w:color w:val="FF0000"/>
        </w:rPr>
      </w:pPr>
    </w:p>
    <w:p w14:paraId="106758E3" w14:textId="77777777" w:rsidR="0076628A" w:rsidRDefault="0076628A">
      <w:pPr>
        <w:autoSpaceDE/>
        <w:autoSpaceDN/>
        <w:adjustRightInd/>
        <w:spacing w:line="240" w:lineRule="auto"/>
        <w:rPr>
          <w:rFonts w:cstheme="minorHAnsi"/>
          <w:iCs/>
          <w:bdr w:val="none" w:sz="0" w:space="0" w:color="auto" w:frame="1"/>
        </w:rPr>
      </w:pPr>
      <w:r>
        <w:rPr>
          <w:rFonts w:cstheme="minorHAnsi"/>
          <w:iCs/>
          <w:bdr w:val="none" w:sz="0" w:space="0" w:color="auto" w:frame="1"/>
        </w:rPr>
        <w:br w:type="page"/>
      </w:r>
    </w:p>
    <w:p w14:paraId="176018EF" w14:textId="21E60555" w:rsidR="00341F53" w:rsidRPr="00CC5235" w:rsidRDefault="007846A8" w:rsidP="00EB75F2">
      <w:pPr>
        <w:rPr>
          <w:rFonts w:cstheme="minorHAnsi"/>
          <w:iCs/>
          <w:bdr w:val="none" w:sz="0" w:space="0" w:color="auto" w:frame="1"/>
        </w:rPr>
      </w:pPr>
      <w:r w:rsidRPr="00CC5235">
        <w:rPr>
          <w:rFonts w:cstheme="minorHAnsi"/>
          <w:iCs/>
          <w:bdr w:val="none" w:sz="0" w:space="0" w:color="auto" w:frame="1"/>
        </w:rPr>
        <w:t>Plant Fees</w:t>
      </w:r>
    </w:p>
    <w:p w14:paraId="62B1F0B2" w14:textId="77777777" w:rsidR="00341F53" w:rsidRDefault="00341F53" w:rsidP="00EB75F2">
      <w:pPr>
        <w:rPr>
          <w:rFonts w:cstheme="minorHAnsi"/>
          <w:i/>
          <w:iCs/>
          <w:bdr w:val="none" w:sz="0" w:space="0" w:color="auto" w:frame="1"/>
        </w:rPr>
      </w:pPr>
    </w:p>
    <w:p w14:paraId="77CFF5E4" w14:textId="37664DF1" w:rsidR="00DA5A71" w:rsidRDefault="00341F53" w:rsidP="007846A8">
      <w:pPr>
        <w:rPr>
          <w:color w:val="auto"/>
        </w:rPr>
      </w:pPr>
      <w:r w:rsidRPr="00FB05CF">
        <w:rPr>
          <w:rFonts w:cstheme="minorHAnsi"/>
          <w:iCs/>
          <w:u w:val="single"/>
          <w:bdr w:val="none" w:sz="0" w:space="0" w:color="auto" w:frame="1"/>
        </w:rPr>
        <w:t>Comment 1</w:t>
      </w:r>
      <w:r w:rsidR="0016165B" w:rsidRPr="00FB05CF">
        <w:rPr>
          <w:rFonts w:cstheme="minorHAnsi"/>
          <w:iCs/>
          <w:u w:val="single"/>
          <w:bdr w:val="none" w:sz="0" w:space="0" w:color="auto" w:frame="1"/>
        </w:rPr>
        <w:t>9</w:t>
      </w:r>
      <w:r w:rsidR="007846A8" w:rsidRPr="00FB05CF">
        <w:rPr>
          <w:rFonts w:cstheme="minorHAnsi"/>
          <w:iCs/>
          <w:u w:val="single"/>
          <w:bdr w:val="none" w:sz="0" w:space="0" w:color="auto" w:frame="1"/>
        </w:rPr>
        <w:t>:</w:t>
      </w:r>
      <w:r w:rsidR="007846A8">
        <w:rPr>
          <w:rFonts w:cstheme="minorHAnsi"/>
        </w:rPr>
        <w:t> </w:t>
      </w:r>
      <w:r w:rsidR="00546764">
        <w:rPr>
          <w:rFonts w:cstheme="minorHAnsi"/>
        </w:rPr>
        <w:t xml:space="preserve"> </w:t>
      </w:r>
      <w:r w:rsidR="007846A8" w:rsidRPr="00BC68D2">
        <w:rPr>
          <w:rFonts w:cstheme="minorHAnsi"/>
          <w:color w:val="auto"/>
        </w:rPr>
        <w:t xml:space="preserve">The </w:t>
      </w:r>
      <w:r w:rsidR="007846A8" w:rsidRPr="00BC68D2">
        <w:rPr>
          <w:color w:val="auto"/>
        </w:rPr>
        <w:t xml:space="preserve">Office received </w:t>
      </w:r>
      <w:r w:rsidR="00D1359F">
        <w:rPr>
          <w:color w:val="auto"/>
        </w:rPr>
        <w:t>ten</w:t>
      </w:r>
      <w:r w:rsidR="00D1359F" w:rsidRPr="00BC68D2">
        <w:rPr>
          <w:color w:val="auto"/>
        </w:rPr>
        <w:t xml:space="preserve"> </w:t>
      </w:r>
      <w:r w:rsidR="007846A8" w:rsidRPr="00BC68D2">
        <w:rPr>
          <w:color w:val="auto"/>
        </w:rPr>
        <w:t xml:space="preserve">comments from persons concerned with the increase in plant patent issue fee rates. </w:t>
      </w:r>
      <w:r w:rsidR="00DA5A71">
        <w:rPr>
          <w:color w:val="auto"/>
        </w:rPr>
        <w:t xml:space="preserve"> These comments generally touched on the many years of development that go into new plant varieties, and noted that the resulting products are not sold in high volumes nor at high costs per unit, and therefore it can </w:t>
      </w:r>
      <w:r w:rsidR="00EB75F2">
        <w:rPr>
          <w:color w:val="auto"/>
        </w:rPr>
        <w:t>be difficult to recuperate costs.</w:t>
      </w:r>
    </w:p>
    <w:p w14:paraId="2663823A" w14:textId="77777777" w:rsidR="00571C15" w:rsidRPr="00571C15" w:rsidRDefault="00571C15" w:rsidP="007846A8">
      <w:pPr>
        <w:rPr>
          <w:color w:val="auto"/>
        </w:rPr>
      </w:pPr>
    </w:p>
    <w:p w14:paraId="01CEBDB6" w14:textId="7942E0C2" w:rsidR="00C647AF" w:rsidRDefault="00341F53" w:rsidP="007846A8">
      <w:pPr>
        <w:rPr>
          <w:rFonts w:cstheme="minorHAnsi"/>
          <w:iCs/>
          <w:bdr w:val="none" w:sz="0" w:space="0" w:color="auto" w:frame="1"/>
        </w:rPr>
      </w:pPr>
      <w:r w:rsidRPr="00FB05CF">
        <w:rPr>
          <w:u w:val="single"/>
        </w:rPr>
        <w:t>Response:</w:t>
      </w:r>
      <w:r w:rsidRPr="00CC5235">
        <w:rPr>
          <w:i/>
        </w:rPr>
        <w:t xml:space="preserve"> </w:t>
      </w:r>
      <w:r w:rsidR="00546764">
        <w:rPr>
          <w:i/>
        </w:rPr>
        <w:t xml:space="preserve"> </w:t>
      </w:r>
      <w:r w:rsidR="00F40D06">
        <w:t xml:space="preserve">As first discussed in Part V. B., the increase to the plant patent issue fee has been lowered from the rate proposed in the NPRM based on stakeholder feedback.  The final </w:t>
      </w:r>
      <w:r w:rsidR="00EF0988">
        <w:t>plant</w:t>
      </w:r>
      <w:r w:rsidR="00F40D06">
        <w:t xml:space="preserve"> patent issue fee is $800, an increase of $40 (5</w:t>
      </w:r>
      <w:r w:rsidR="00DE6536">
        <w:t xml:space="preserve"> percent</w:t>
      </w:r>
      <w:r w:rsidR="00F40D06">
        <w:t xml:space="preserve">) for large entities.  </w:t>
      </w:r>
      <w:r w:rsidR="007846A8">
        <w:t xml:space="preserve">In both the current and </w:t>
      </w:r>
      <w:r w:rsidR="00571C15">
        <w:t>final rule</w:t>
      </w:r>
      <w:r w:rsidR="007846A8">
        <w:t xml:space="preserve"> fee structure, front-end fees are set below the Office’s costs to </w:t>
      </w:r>
      <w:r w:rsidR="00EF0988">
        <w:t xml:space="preserve">foster </w:t>
      </w:r>
      <w:r w:rsidR="007846A8">
        <w:t>innovation</w:t>
      </w:r>
      <w:r w:rsidR="00EF0988">
        <w:t>, per the fee setting policy factor</w:t>
      </w:r>
      <w:r w:rsidR="007846A8">
        <w:t>.</w:t>
      </w:r>
      <w:r w:rsidR="00C647AF">
        <w:t xml:space="preserve"> </w:t>
      </w:r>
      <w:r w:rsidR="007846A8">
        <w:t xml:space="preserve"> In the case of utility patents, the Office recovers these costs at the end of the process </w:t>
      </w:r>
      <w:r w:rsidR="00571C15">
        <w:t>through</w:t>
      </w:r>
      <w:r w:rsidR="007846A8">
        <w:t xml:space="preserve"> maintenance fees.  Similar to design patents</w:t>
      </w:r>
      <w:r w:rsidR="00EF0988">
        <w:t xml:space="preserve"> (discussed earlier)</w:t>
      </w:r>
      <w:r w:rsidR="007846A8">
        <w:t xml:space="preserve">, plant patent holders are not required to pay maintenance fees.  Additionally, similar to design patents, a </w:t>
      </w:r>
      <w:r w:rsidR="00302A1A">
        <w:t>significant</w:t>
      </w:r>
      <w:r w:rsidR="007846A8">
        <w:t xml:space="preserve"> proportion of applicants are provided small or micro entity discounts.  While the fee rates in this rule will allow plant patent fees to recover a greater share of plant patent related costs, the balance </w:t>
      </w:r>
      <w:r w:rsidR="00EF0988">
        <w:t xml:space="preserve">will </w:t>
      </w:r>
      <w:r w:rsidR="007846A8">
        <w:t>continue to be subsidized by other type</w:t>
      </w:r>
      <w:r w:rsidR="00EF0988">
        <w:t>s of</w:t>
      </w:r>
      <w:r w:rsidR="007846A8">
        <w:t xml:space="preserve"> patent fees. </w:t>
      </w:r>
      <w:r w:rsidR="00C647AF">
        <w:t xml:space="preserve"> </w:t>
      </w:r>
      <w:r w:rsidR="00EF0988">
        <w:t xml:space="preserve">However, in response to stakeholder concerns, specifically those </w:t>
      </w:r>
      <w:r w:rsidR="00571C15">
        <w:t>regarding</w:t>
      </w:r>
      <w:r w:rsidR="00EF0988">
        <w:t xml:space="preserve"> the potential impacts on small entities and individual inventors, the Office determined that a smaller fee rate increase was acceptable. </w:t>
      </w:r>
      <w:r w:rsidR="00C647AF">
        <w:t xml:space="preserve"> </w:t>
      </w:r>
      <w:r w:rsidR="007846A8">
        <w:t xml:space="preserve">For more information on costs </w:t>
      </w:r>
      <w:r w:rsidR="006B74A8">
        <w:t xml:space="preserve">please </w:t>
      </w:r>
      <w:r w:rsidR="007846A8" w:rsidRPr="00284416">
        <w:rPr>
          <w:u w:val="single"/>
        </w:rPr>
        <w:t>see</w:t>
      </w:r>
      <w:r w:rsidR="007846A8">
        <w:t xml:space="preserve"> </w:t>
      </w:r>
      <w:r w:rsidR="00EF0988">
        <w:t xml:space="preserve">the </w:t>
      </w:r>
      <w:r w:rsidR="00EF0988" w:rsidRPr="007E1F79">
        <w:t>Regulatory Impact Analysis</w:t>
      </w:r>
      <w:r w:rsidR="007846A8">
        <w:rPr>
          <w:lang w:val="en"/>
        </w:rPr>
        <w:t xml:space="preserve">, </w:t>
      </w:r>
      <w:r w:rsidR="007846A8">
        <w:t>Table of Patent Fees</w:t>
      </w:r>
      <w:r w:rsidR="007846A8">
        <w:rPr>
          <w:lang w:val="en"/>
        </w:rPr>
        <w:t xml:space="preserve">, and </w:t>
      </w:r>
      <w:r w:rsidR="00EF0988" w:rsidRPr="007E1F79">
        <w:t>Activity Based Information and Patent Fee Unit Expense Methodology</w:t>
      </w:r>
      <w:r w:rsidR="00EF0988">
        <w:rPr>
          <w:lang w:val="en"/>
        </w:rPr>
        <w:t xml:space="preserve">, all available at </w:t>
      </w:r>
      <w:r w:rsidR="00EF0988" w:rsidRPr="00EF0988">
        <w:rPr>
          <w:lang w:val="en"/>
        </w:rPr>
        <w:t>https://www.uspto.gov/about-us/performance-and-planning/fee-setting-and-adjusting</w:t>
      </w:r>
      <w:r w:rsidR="007846A8">
        <w:rPr>
          <w:lang w:val="en"/>
        </w:rPr>
        <w:t xml:space="preserve">. </w:t>
      </w:r>
    </w:p>
    <w:p w14:paraId="735095A1" w14:textId="77777777" w:rsidR="00C647AF" w:rsidRDefault="00C647AF" w:rsidP="007846A8">
      <w:pPr>
        <w:rPr>
          <w:rFonts w:cstheme="minorBidi"/>
          <w:color w:val="0070C0"/>
        </w:rPr>
      </w:pPr>
    </w:p>
    <w:p w14:paraId="66D39552" w14:textId="2BE4CB82" w:rsidR="00341F53" w:rsidRPr="00CC5235" w:rsidRDefault="007846A8" w:rsidP="00C647AF">
      <w:pPr>
        <w:autoSpaceDE/>
        <w:autoSpaceDN/>
        <w:adjustRightInd/>
        <w:spacing w:line="240" w:lineRule="auto"/>
        <w:rPr>
          <w:rFonts w:cstheme="minorHAnsi"/>
          <w:iCs/>
          <w:bdr w:val="none" w:sz="0" w:space="0" w:color="auto" w:frame="1"/>
        </w:rPr>
      </w:pPr>
      <w:r w:rsidRPr="00CC5235">
        <w:rPr>
          <w:rFonts w:cstheme="minorHAnsi"/>
          <w:iCs/>
          <w:bdr w:val="none" w:sz="0" w:space="0" w:color="auto" w:frame="1"/>
        </w:rPr>
        <w:t>Request for Continued Examination (RCE) Fees</w:t>
      </w:r>
    </w:p>
    <w:p w14:paraId="4E905882" w14:textId="77777777" w:rsidR="00341F53" w:rsidRDefault="00341F53" w:rsidP="007846A8">
      <w:pPr>
        <w:rPr>
          <w:rFonts w:cstheme="minorHAnsi"/>
          <w:i/>
          <w:iCs/>
          <w:bdr w:val="none" w:sz="0" w:space="0" w:color="auto" w:frame="1"/>
        </w:rPr>
      </w:pPr>
    </w:p>
    <w:p w14:paraId="19A1D67A" w14:textId="36790D5A" w:rsidR="007846A8" w:rsidRPr="00BC68D2" w:rsidRDefault="00341F53" w:rsidP="007846A8">
      <w:pPr>
        <w:rPr>
          <w:rFonts w:cstheme="minorHAnsi"/>
          <w:color w:val="auto"/>
        </w:rPr>
      </w:pPr>
      <w:r w:rsidRPr="00FB05CF">
        <w:rPr>
          <w:rFonts w:cstheme="minorHAnsi"/>
          <w:iCs/>
          <w:u w:val="single"/>
          <w:bdr w:val="none" w:sz="0" w:space="0" w:color="auto" w:frame="1"/>
        </w:rPr>
        <w:t xml:space="preserve">Comment </w:t>
      </w:r>
      <w:r w:rsidR="0016165B" w:rsidRPr="00FB05CF">
        <w:rPr>
          <w:rFonts w:cstheme="minorHAnsi"/>
          <w:iCs/>
          <w:u w:val="single"/>
          <w:bdr w:val="none" w:sz="0" w:space="0" w:color="auto" w:frame="1"/>
        </w:rPr>
        <w:t>20</w:t>
      </w:r>
      <w:r w:rsidR="007846A8" w:rsidRPr="00FB05CF">
        <w:rPr>
          <w:rFonts w:cstheme="minorHAnsi"/>
          <w:iCs/>
          <w:u w:val="single"/>
          <w:bdr w:val="none" w:sz="0" w:space="0" w:color="auto" w:frame="1"/>
        </w:rPr>
        <w:t>:</w:t>
      </w:r>
      <w:r w:rsidR="007846A8">
        <w:rPr>
          <w:rFonts w:cstheme="minorHAnsi"/>
        </w:rPr>
        <w:t> </w:t>
      </w:r>
      <w:r w:rsidR="00194037" w:rsidRPr="00194037">
        <w:t>Four commenters had concerns about the proposed increased fees for R</w:t>
      </w:r>
      <w:r w:rsidR="00556768">
        <w:t>CEs</w:t>
      </w:r>
      <w:r w:rsidR="00194037" w:rsidRPr="00194037">
        <w:t>, though two of these commenters did express appreciation that the proposed rates were lower than the original October 2015 proposal.</w:t>
      </w:r>
      <w:r w:rsidR="00194037">
        <w:t xml:space="preserve"> </w:t>
      </w:r>
      <w:r w:rsidR="00556768">
        <w:t xml:space="preserve"> </w:t>
      </w:r>
      <w:r w:rsidR="007846A8" w:rsidRPr="00194037">
        <w:rPr>
          <w:color w:val="auto"/>
        </w:rPr>
        <w:t>One commenter believed that an examiner should be familiar with the application, prior art, and issues</w:t>
      </w:r>
      <w:r w:rsidR="007846A8" w:rsidRPr="00BC68D2">
        <w:rPr>
          <w:rFonts w:cstheme="minorHAnsi"/>
          <w:color w:val="auto"/>
        </w:rPr>
        <w:t xml:space="preserve"> when handling an RCE, and interpreted the increase of RCE fee rates as an attempt to dissuade applicants from filing RCEs, rather than a means to recoup costs.  </w:t>
      </w:r>
    </w:p>
    <w:p w14:paraId="31249487" w14:textId="77777777" w:rsidR="00A720F5" w:rsidRDefault="00A720F5" w:rsidP="007846A8">
      <w:pPr>
        <w:rPr>
          <w:rFonts w:cstheme="minorHAnsi"/>
        </w:rPr>
      </w:pPr>
    </w:p>
    <w:p w14:paraId="70ADB8D2" w14:textId="38A70A6B" w:rsidR="007846A8" w:rsidRDefault="00341F53" w:rsidP="007846A8">
      <w:pPr>
        <w:rPr>
          <w:rFonts w:cstheme="minorHAnsi"/>
          <w:color w:val="auto"/>
        </w:rPr>
      </w:pPr>
      <w:r w:rsidRPr="00FB05CF">
        <w:rPr>
          <w:rFonts w:cstheme="minorHAnsi"/>
          <w:u w:val="single"/>
        </w:rPr>
        <w:t>Response:</w:t>
      </w:r>
      <w:r w:rsidRPr="00CC5235">
        <w:rPr>
          <w:rFonts w:cstheme="minorHAnsi"/>
          <w:i/>
        </w:rPr>
        <w:t xml:space="preserve"> </w:t>
      </w:r>
      <w:r w:rsidR="00546764">
        <w:rPr>
          <w:rFonts w:cstheme="minorHAnsi"/>
          <w:i/>
        </w:rPr>
        <w:t xml:space="preserve"> </w:t>
      </w:r>
      <w:r w:rsidR="007846A8">
        <w:rPr>
          <w:rFonts w:cstheme="minorHAnsi"/>
        </w:rPr>
        <w:t>The Office appreciates the comments related to RCE costs.  In setting the fee rates, the Office’s goal is not to dissuade RCE filings, but to more closely align the fee rates with the cost of processing RCEs, as calculated using the most recent</w:t>
      </w:r>
      <w:r w:rsidR="00302A1A">
        <w:rPr>
          <w:rFonts w:cstheme="minorHAnsi"/>
        </w:rPr>
        <w:t>ly available cost data (FY 2015</w:t>
      </w:r>
      <w:r w:rsidR="007846A8">
        <w:rPr>
          <w:rFonts w:cstheme="minorHAnsi"/>
        </w:rPr>
        <w:t xml:space="preserve">).  The first RCE fee ($1,300 for large entities) has been set at a rate lower than both the cost of performing the services associated with an RCE ($2,187) and the fees for filing a continuing application ($1,720 for large entities), as well as much lower than the average historic cost of services associated with examining a new patent application ($4,255).  Because the Office set the fee for the first RCE below the cost to process, the Office must recoup the costs elsewhere.  Since most applicants </w:t>
      </w:r>
      <w:r w:rsidR="00302A1A">
        <w:rPr>
          <w:rFonts w:cstheme="minorHAnsi"/>
        </w:rPr>
        <w:t xml:space="preserve">that file one or more RCE </w:t>
      </w:r>
      <w:r w:rsidR="007846A8">
        <w:rPr>
          <w:rFonts w:cstheme="minorHAnsi"/>
        </w:rPr>
        <w:t xml:space="preserve">resolve </w:t>
      </w:r>
      <w:r w:rsidR="00302A1A">
        <w:rPr>
          <w:rFonts w:cstheme="minorHAnsi"/>
        </w:rPr>
        <w:t xml:space="preserve">all remaining </w:t>
      </w:r>
      <w:r w:rsidR="007846A8">
        <w:rPr>
          <w:rFonts w:cstheme="minorHAnsi"/>
        </w:rPr>
        <w:t>issues</w:t>
      </w:r>
      <w:r w:rsidR="00302A1A">
        <w:rPr>
          <w:rFonts w:cstheme="minorHAnsi"/>
        </w:rPr>
        <w:t xml:space="preserve"> with a first RCE</w:t>
      </w:r>
      <w:r w:rsidR="007846A8">
        <w:rPr>
          <w:rFonts w:cstheme="minorHAnsi"/>
        </w:rPr>
        <w:t xml:space="preserve">, the Office determined that applicants that file more than one RCE are using the patent system more extensively than those who file none or only one RCE. </w:t>
      </w:r>
      <w:r w:rsidR="00302A1A">
        <w:rPr>
          <w:rFonts w:cstheme="minorHAnsi"/>
        </w:rPr>
        <w:t xml:space="preserve"> </w:t>
      </w:r>
      <w:r w:rsidR="007846A8">
        <w:rPr>
          <w:rFonts w:cstheme="minorHAnsi"/>
        </w:rPr>
        <w:t>The fee set for the second and subsequent RCE ($1,900 for large entities) is above the cost of the Office processing those RCEs ($1,540). However, this does not fully recoup the costs associated with the first RCE, and the Office still must recoup the costs elsewhere for large entity applicants filing more than one RCE ($3,200 in RCE fees, $3,727 in costs).</w:t>
      </w:r>
    </w:p>
    <w:p w14:paraId="6362D762" w14:textId="77777777" w:rsidR="00A720F5" w:rsidRDefault="00A720F5" w:rsidP="007846A8">
      <w:pPr>
        <w:rPr>
          <w:rFonts w:cstheme="minorHAnsi"/>
        </w:rPr>
      </w:pPr>
    </w:p>
    <w:p w14:paraId="5EC6D397" w14:textId="7B476A08" w:rsidR="00441F64" w:rsidRPr="00BC68D2" w:rsidRDefault="00441F64" w:rsidP="00441F64">
      <w:pPr>
        <w:rPr>
          <w:rFonts w:cstheme="minorHAnsi"/>
          <w:color w:val="auto"/>
        </w:rPr>
      </w:pPr>
      <w:r w:rsidRPr="00FB05CF">
        <w:rPr>
          <w:rFonts w:cstheme="minorHAnsi"/>
          <w:u w:val="single"/>
        </w:rPr>
        <w:t>Comment 2</w:t>
      </w:r>
      <w:r w:rsidR="0016165B" w:rsidRPr="00FB05CF">
        <w:rPr>
          <w:rFonts w:cstheme="minorHAnsi"/>
          <w:u w:val="single"/>
        </w:rPr>
        <w:t>1</w:t>
      </w:r>
      <w:r w:rsidRPr="00FB05CF">
        <w:rPr>
          <w:rFonts w:cstheme="minorHAnsi"/>
          <w:u w:val="single"/>
        </w:rPr>
        <w:t>:</w:t>
      </w:r>
      <w:r>
        <w:rPr>
          <w:rFonts w:cstheme="minorHAnsi"/>
        </w:rPr>
        <w:t xml:space="preserve"> </w:t>
      </w:r>
      <w:r w:rsidR="00546764">
        <w:rPr>
          <w:rFonts w:cstheme="minorHAnsi"/>
        </w:rPr>
        <w:t xml:space="preserve"> </w:t>
      </w:r>
      <w:r w:rsidRPr="00BC68D2">
        <w:rPr>
          <w:rFonts w:cstheme="minorHAnsi"/>
          <w:color w:val="auto"/>
        </w:rPr>
        <w:t>Another commenter believed the process used to arrive at the unit cost estimates for RCE processing is opaque and unreliable, citing inconsistencies in reported data.  This commenter also questioned the use of a survey to allocate expenses.  The commenter believed that a more focused look at the unit cost estimates is necessary before increasing fee rates.</w:t>
      </w:r>
    </w:p>
    <w:p w14:paraId="2FAD09B8" w14:textId="1C5AB462" w:rsidR="00441F64" w:rsidRDefault="00441F64" w:rsidP="007846A8">
      <w:pPr>
        <w:rPr>
          <w:rFonts w:cstheme="minorHAnsi"/>
        </w:rPr>
      </w:pPr>
    </w:p>
    <w:p w14:paraId="53985177" w14:textId="7DBBB9D3" w:rsidR="007846A8" w:rsidRDefault="00441F64" w:rsidP="007846A8">
      <w:pPr>
        <w:rPr>
          <w:rFonts w:cstheme="minorBidi"/>
        </w:rPr>
      </w:pPr>
      <w:r w:rsidRPr="00FB05CF">
        <w:rPr>
          <w:rFonts w:cstheme="minorHAnsi"/>
          <w:u w:val="single"/>
        </w:rPr>
        <w:t>Response:</w:t>
      </w:r>
      <w:r w:rsidR="00546764">
        <w:rPr>
          <w:rFonts w:cstheme="minorHAnsi"/>
          <w:i/>
        </w:rPr>
        <w:t xml:space="preserve"> </w:t>
      </w:r>
      <w:r w:rsidRPr="005E13A4">
        <w:rPr>
          <w:rFonts w:cstheme="minorHAnsi"/>
          <w:i/>
        </w:rPr>
        <w:t xml:space="preserve"> </w:t>
      </w:r>
      <w:r w:rsidR="007846A8">
        <w:rPr>
          <w:rFonts w:cstheme="minorHAnsi"/>
        </w:rPr>
        <w:t xml:space="preserve">The differences in the reported RCE costs from the initial proposal to PPAC and the NPRM are due to an improvement in the costing methodology.  </w:t>
      </w:r>
      <w:r w:rsidR="007846A8">
        <w:t xml:space="preserve">The approach was updated in FY 2015, and the data in more recent documents reflect the improved methodology, including updated historical data. </w:t>
      </w:r>
      <w:r w:rsidR="003F245C">
        <w:t xml:space="preserve"> </w:t>
      </w:r>
      <w:r w:rsidR="007846A8">
        <w:t xml:space="preserve">Previously, the RCE cost was determined using the Total Activity Unit Expense Adjusted for Frequency of Occurrence approach, which based the cost of the RCE on activities performed only during the RCE process and summed the unit costs to obtain a final unit cost of an RCE. </w:t>
      </w:r>
      <w:r w:rsidR="003F245C">
        <w:t xml:space="preserve"> </w:t>
      </w:r>
      <w:r w:rsidR="007846A8">
        <w:t xml:space="preserve">The updated methodology, the Incremental Expense approach, improves upon this by also capturing the increased cost of search and exam activities that occur prior to RCE filings. </w:t>
      </w:r>
      <w:r w:rsidR="003F245C">
        <w:t xml:space="preserve"> </w:t>
      </w:r>
      <w:r w:rsidR="007846A8">
        <w:t xml:space="preserve">For those applications that reach an RCE, the initial cost of getting to that stage is greater than for an application that does not reach an RCE. </w:t>
      </w:r>
      <w:r w:rsidR="003F245C">
        <w:t xml:space="preserve"> </w:t>
      </w:r>
      <w:r w:rsidR="007846A8">
        <w:t xml:space="preserve">When calculating the historical cost of standard search and examination fees, the Office uses the cost of only applications that do not undergo an RCE. </w:t>
      </w:r>
      <w:r w:rsidR="003F245C">
        <w:t xml:space="preserve"> </w:t>
      </w:r>
      <w:r w:rsidR="007846A8">
        <w:t xml:space="preserve">By using the incremental costing approach, the increased initial cost for applications that reach an RCE is captured within the RCE fee expense number. </w:t>
      </w:r>
    </w:p>
    <w:p w14:paraId="157A21C4" w14:textId="77777777" w:rsidR="007846A8" w:rsidRDefault="007846A8" w:rsidP="007846A8">
      <w:r>
        <w:t>The patent examiner survey captures an average level of effort for the various examination activities.  However, the survey does not isolate RCEs and therefore does not capture the level of effort specific to an RCE.  Year-to-year variations in results have been small, but because survey data is applied to approximately $2 billion worth of expense, very small changes in the survey responses could result in large dollar changes to various activity costs.  The survey instrument and the associated burdening and factoring of workloads is the Office’s best estimate for costs given available information.</w:t>
      </w:r>
    </w:p>
    <w:p w14:paraId="096E2663" w14:textId="77777777" w:rsidR="007846A8" w:rsidRDefault="007846A8" w:rsidP="007846A8"/>
    <w:p w14:paraId="61C350B2" w14:textId="29E1635D" w:rsidR="007846A8" w:rsidRDefault="007166D7" w:rsidP="007846A8">
      <w:r>
        <w:t xml:space="preserve">The $411 increase in the RCE expense shown from FY 2014 to FY 2015 comes from an increase in cost for RCE specific work.  </w:t>
      </w:r>
      <w:r w:rsidR="007846A8">
        <w:t xml:space="preserve">Total Adjusted Activity expense for the activities ‘Prepare All Subsequent Actions’ and ‘Perform Subsequent Search’ increased the most for applications with RCE activities both before and during the RCE itself.  No material changes were made in overhead allocations; however, overhead costs increased, specifically related to investment in Information Technology associated with the Patent End to End System. </w:t>
      </w:r>
    </w:p>
    <w:p w14:paraId="1AC37C1B" w14:textId="77777777" w:rsidR="00A720F5" w:rsidRDefault="00A720F5" w:rsidP="00A720F5">
      <w:pPr>
        <w:rPr>
          <w:rFonts w:cstheme="minorHAnsi"/>
          <w:color w:val="7030A0"/>
        </w:rPr>
      </w:pPr>
    </w:p>
    <w:p w14:paraId="1CFBA75D" w14:textId="25D4DCD9" w:rsidR="007846A8" w:rsidRDefault="00341F53" w:rsidP="00A720F5">
      <w:pPr>
        <w:rPr>
          <w:rFonts w:cstheme="minorHAnsi"/>
          <w:color w:val="7030A0"/>
        </w:rPr>
      </w:pPr>
      <w:r w:rsidRPr="00FB05CF">
        <w:rPr>
          <w:rFonts w:cstheme="minorHAnsi"/>
          <w:color w:val="auto"/>
          <w:u w:val="single"/>
        </w:rPr>
        <w:t>Comment 2</w:t>
      </w:r>
      <w:r w:rsidR="0016165B" w:rsidRPr="00FB05CF">
        <w:rPr>
          <w:rFonts w:cstheme="minorHAnsi"/>
          <w:color w:val="auto"/>
          <w:u w:val="single"/>
        </w:rPr>
        <w:t>2</w:t>
      </w:r>
      <w:r w:rsidRPr="00FB05CF">
        <w:rPr>
          <w:rFonts w:cstheme="minorHAnsi"/>
          <w:color w:val="auto"/>
          <w:u w:val="single"/>
        </w:rPr>
        <w:t>:</w:t>
      </w:r>
      <w:r w:rsidR="00546764">
        <w:rPr>
          <w:rFonts w:cstheme="minorHAnsi"/>
          <w:i/>
          <w:color w:val="auto"/>
        </w:rPr>
        <w:t xml:space="preserve"> </w:t>
      </w:r>
      <w:r w:rsidRPr="00CC5235">
        <w:rPr>
          <w:rFonts w:cstheme="minorHAnsi"/>
          <w:i/>
          <w:color w:val="auto"/>
        </w:rPr>
        <w:t xml:space="preserve"> </w:t>
      </w:r>
      <w:r w:rsidR="007846A8" w:rsidRPr="00BC68D2">
        <w:rPr>
          <w:rFonts w:cstheme="minorHAnsi"/>
          <w:color w:val="auto"/>
        </w:rPr>
        <w:t>A commenter expressed appreciation for the Office’s efforts to reduce the need for RCEs, but noted that many RCE filings are due to the current final rejection and after final practices, and urged the Office to eliminate these policies.  The commenter argued that allowing every response to be entered will improve quality and lower pendency.  The commenter believes that, before increasing RCE fee rates, the Office should determine the cost of after final responses and advisory actions.</w:t>
      </w:r>
      <w:r w:rsidR="007846A8">
        <w:rPr>
          <w:rFonts w:cstheme="minorHAnsi"/>
          <w:color w:val="7030A0"/>
        </w:rPr>
        <w:t xml:space="preserve">  </w:t>
      </w:r>
    </w:p>
    <w:p w14:paraId="7D50676F" w14:textId="77777777" w:rsidR="007846A8" w:rsidRDefault="007846A8" w:rsidP="00A720F5">
      <w:pPr>
        <w:rPr>
          <w:rFonts w:cstheme="minorHAnsi"/>
          <w:b/>
          <w:color w:val="auto"/>
        </w:rPr>
      </w:pPr>
    </w:p>
    <w:p w14:paraId="727B17F3" w14:textId="72293AC9" w:rsidR="003648B1" w:rsidRDefault="00341F53" w:rsidP="003648B1">
      <w:pPr>
        <w:rPr>
          <w:rFonts w:cstheme="minorHAnsi"/>
        </w:rPr>
      </w:pPr>
      <w:r w:rsidRPr="00FB05CF">
        <w:rPr>
          <w:rFonts w:cstheme="minorHAnsi"/>
          <w:u w:val="single"/>
        </w:rPr>
        <w:t>Response:</w:t>
      </w:r>
      <w:r w:rsidR="00546764">
        <w:rPr>
          <w:rFonts w:cstheme="minorHAnsi"/>
          <w:i/>
        </w:rPr>
        <w:t xml:space="preserve"> </w:t>
      </w:r>
      <w:r w:rsidRPr="00CC5235">
        <w:rPr>
          <w:rFonts w:cstheme="minorHAnsi"/>
          <w:i/>
        </w:rPr>
        <w:t xml:space="preserve"> </w:t>
      </w:r>
      <w:r w:rsidR="007846A8">
        <w:rPr>
          <w:rFonts w:cstheme="minorHAnsi"/>
        </w:rPr>
        <w:t xml:space="preserve">The Office appreciates the comments on </w:t>
      </w:r>
      <w:r w:rsidR="003A2F58">
        <w:rPr>
          <w:rFonts w:cstheme="minorHAnsi"/>
        </w:rPr>
        <w:t>the</w:t>
      </w:r>
      <w:r w:rsidR="007846A8">
        <w:rPr>
          <w:rFonts w:cstheme="minorHAnsi"/>
        </w:rPr>
        <w:t xml:space="preserve"> various efforts to reduce the need for RCEs.  </w:t>
      </w:r>
      <w:r w:rsidR="00344ABA">
        <w:rPr>
          <w:rFonts w:cstheme="minorHAnsi"/>
        </w:rPr>
        <w:t>These comments are outside the scope of this rulemaking, however, t</w:t>
      </w:r>
      <w:r w:rsidR="007846A8">
        <w:rPr>
          <w:rFonts w:cstheme="minorHAnsi"/>
        </w:rPr>
        <w:t xml:space="preserve">he Office looks forward to working with stakeholders as it continues efforts related to the Enhanced Patent Quality Initiative and any potential revisions to final rejection and after final policies. </w:t>
      </w:r>
      <w:r w:rsidR="00E67B11">
        <w:rPr>
          <w:rFonts w:cstheme="minorHAnsi"/>
        </w:rPr>
        <w:t xml:space="preserve"> </w:t>
      </w:r>
      <w:r w:rsidR="007846A8">
        <w:rPr>
          <w:rFonts w:cstheme="minorHAnsi"/>
        </w:rPr>
        <w:t>The AFCP 2.0—extended through September 30, 2017—is part of the USPTO's on-going efforts towards compact prosecution and increased collaboration between examiners and stakeholders.</w:t>
      </w:r>
      <w:r w:rsidR="003648B1">
        <w:rPr>
          <w:rFonts w:cstheme="minorHAnsi"/>
        </w:rPr>
        <w:t xml:space="preserve">  Regarding the cost of after final responses and advisory actions, the estimated the cost of these activities are calculated and included in the unit cost of other associated activities provided by the Office.  </w:t>
      </w:r>
      <w:r w:rsidR="003648B1" w:rsidRPr="003947BE">
        <w:t xml:space="preserve">For detailed information about how the Office calculates these costs please </w:t>
      </w:r>
      <w:r w:rsidR="003648B1" w:rsidRPr="00284416">
        <w:rPr>
          <w:u w:val="single"/>
        </w:rPr>
        <w:t>see</w:t>
      </w:r>
      <w:r w:rsidR="003648B1" w:rsidRPr="003947BE">
        <w:t xml:space="preserve"> the appendix entitled “Activity Based Information and Patent Fee Unit Expense Methodology” </w:t>
      </w:r>
      <w:r w:rsidR="003648B1">
        <w:t xml:space="preserve">available at </w:t>
      </w:r>
      <w:r w:rsidR="003648B1" w:rsidRPr="003947BE">
        <w:rPr>
          <w:u w:val="single"/>
        </w:rPr>
        <w:t>https://www.uspto.gov/sites/default/files/documents/ABI%20Cost%20Supplement.docx.</w:t>
      </w:r>
    </w:p>
    <w:p w14:paraId="109D0690" w14:textId="0BDB2DDC" w:rsidR="007846A8" w:rsidRDefault="007846A8" w:rsidP="00A720F5">
      <w:pPr>
        <w:rPr>
          <w:rFonts w:cstheme="minorHAnsi"/>
        </w:rPr>
      </w:pPr>
    </w:p>
    <w:p w14:paraId="731171E4" w14:textId="77777777" w:rsidR="007846A8" w:rsidRDefault="007846A8" w:rsidP="007846A8">
      <w:pPr>
        <w:spacing w:line="240" w:lineRule="auto"/>
        <w:rPr>
          <w:rFonts w:cstheme="minorHAnsi"/>
          <w:b/>
        </w:rPr>
      </w:pPr>
    </w:p>
    <w:p w14:paraId="7F4B1EC7" w14:textId="32C11593" w:rsidR="007846A8" w:rsidRPr="00BC68D2" w:rsidRDefault="00341F53" w:rsidP="007846A8">
      <w:pPr>
        <w:rPr>
          <w:rFonts w:cstheme="minorHAnsi"/>
          <w:color w:val="auto"/>
        </w:rPr>
      </w:pPr>
      <w:r w:rsidRPr="00FB05CF">
        <w:rPr>
          <w:rFonts w:cstheme="minorHAnsi"/>
          <w:color w:val="auto"/>
          <w:u w:val="single"/>
        </w:rPr>
        <w:t>Comment 2</w:t>
      </w:r>
      <w:r w:rsidR="0016165B" w:rsidRPr="00FB05CF">
        <w:rPr>
          <w:rFonts w:cstheme="minorHAnsi"/>
          <w:color w:val="auto"/>
          <w:u w:val="single"/>
        </w:rPr>
        <w:t>3</w:t>
      </w:r>
      <w:r w:rsidR="008E64E2" w:rsidRPr="00FB05CF">
        <w:rPr>
          <w:rFonts w:cstheme="minorHAnsi"/>
          <w:color w:val="auto"/>
          <w:u w:val="single"/>
        </w:rPr>
        <w:t>:</w:t>
      </w:r>
      <w:r w:rsidR="00546764">
        <w:rPr>
          <w:rFonts w:cstheme="minorHAnsi"/>
          <w:i/>
          <w:color w:val="auto"/>
        </w:rPr>
        <w:t xml:space="preserve"> </w:t>
      </w:r>
      <w:r w:rsidR="008E64E2">
        <w:rPr>
          <w:rFonts w:cstheme="minorHAnsi"/>
          <w:i/>
          <w:color w:val="auto"/>
        </w:rPr>
        <w:t xml:space="preserve"> </w:t>
      </w:r>
      <w:r w:rsidR="007846A8" w:rsidRPr="00BC68D2">
        <w:rPr>
          <w:rFonts w:cstheme="minorHAnsi"/>
          <w:color w:val="auto"/>
        </w:rPr>
        <w:t xml:space="preserve">Another commenter </w:t>
      </w:r>
      <w:r>
        <w:rPr>
          <w:rFonts w:cstheme="minorHAnsi"/>
          <w:color w:val="auto"/>
        </w:rPr>
        <w:t>also</w:t>
      </w:r>
      <w:r w:rsidR="007846A8" w:rsidRPr="00BC68D2">
        <w:rPr>
          <w:rFonts w:cstheme="minorHAnsi"/>
          <w:color w:val="auto"/>
        </w:rPr>
        <w:t xml:space="preserve"> </w:t>
      </w:r>
      <w:r w:rsidRPr="00BC68D2">
        <w:rPr>
          <w:rFonts w:cstheme="minorHAnsi"/>
          <w:color w:val="auto"/>
        </w:rPr>
        <w:t>interpret</w:t>
      </w:r>
      <w:r>
        <w:rPr>
          <w:rFonts w:cstheme="minorHAnsi"/>
          <w:color w:val="auto"/>
        </w:rPr>
        <w:t>ed</w:t>
      </w:r>
      <w:r w:rsidR="007846A8" w:rsidRPr="00BC68D2">
        <w:rPr>
          <w:rFonts w:cstheme="minorHAnsi"/>
          <w:color w:val="auto"/>
        </w:rPr>
        <w:t xml:space="preserve"> the fee rate increase as a way to discourage RCEs, but stated that the applicant community views RCEs as a necessity due to inefficiencies in the examination process.  This commenter cited the </w:t>
      </w:r>
      <w:r w:rsidR="007846A8" w:rsidRPr="00BC68D2">
        <w:rPr>
          <w:rFonts w:cstheme="minorHAnsi"/>
          <w:i/>
          <w:color w:val="auto"/>
        </w:rPr>
        <w:t>Alice Corp. v. CLS Bank International and the Mayo Collaborative Services v. Prometheus Laboratories, Inc.</w:t>
      </w:r>
      <w:r w:rsidR="007846A8" w:rsidRPr="00BC68D2">
        <w:rPr>
          <w:rFonts w:cstheme="minorHAnsi"/>
          <w:color w:val="auto"/>
        </w:rPr>
        <w:t xml:space="preserve"> decisions, and argued that RCEs allow applicants more time to await court decisions that may assist the applicant’s case.  Therefore the commenter believes RCEs should be encouraged, not discouraged.  The commenter worries that small businesses and independent inventors would be unable or unwilling to pay increased RCE fees, and instead would abandon their patent applications. </w:t>
      </w:r>
    </w:p>
    <w:p w14:paraId="5F3BA661" w14:textId="77777777" w:rsidR="00A720F5" w:rsidRDefault="00A720F5" w:rsidP="00A720F5">
      <w:pPr>
        <w:rPr>
          <w:rFonts w:cstheme="minorHAnsi"/>
        </w:rPr>
      </w:pPr>
    </w:p>
    <w:p w14:paraId="7FE8A84F" w14:textId="34657940" w:rsidR="007846A8" w:rsidRDefault="00341F53" w:rsidP="00A720F5">
      <w:pPr>
        <w:rPr>
          <w:rFonts w:cstheme="minorHAnsi"/>
          <w:color w:val="auto"/>
        </w:rPr>
      </w:pPr>
      <w:r w:rsidRPr="00AF7FA7">
        <w:rPr>
          <w:rFonts w:cstheme="minorHAnsi"/>
          <w:u w:val="single"/>
        </w:rPr>
        <w:t>Response:</w:t>
      </w:r>
      <w:r w:rsidRPr="00CC5235">
        <w:rPr>
          <w:rFonts w:cstheme="minorHAnsi"/>
          <w:i/>
        </w:rPr>
        <w:t xml:space="preserve"> </w:t>
      </w:r>
      <w:r w:rsidR="00546764">
        <w:rPr>
          <w:rFonts w:cstheme="minorHAnsi"/>
          <w:i/>
        </w:rPr>
        <w:t xml:space="preserve"> </w:t>
      </w:r>
      <w:r w:rsidR="007846A8">
        <w:rPr>
          <w:rFonts w:cstheme="minorHAnsi"/>
        </w:rPr>
        <w:t xml:space="preserve">While the Office recognizes that recent court decisions have impacted patent-eligibility requirements, it disagrees with the commenter that the Office should incentivize RCE filings through lower fee rates.  This would be in direct conflict with the current compact prosecution goals and would in effect increase the RCE subsidy.  The Office would almost certainly need to charge higher issue and/or maintenance fees to offset the cost of processing increased RCEs at lower fee rates.  Increasing the issue and/or maintenance fees to offset decreased cost recovery of RCEs would also cause filers who do not seek RCEs to more heavily subsidize services provided to the filers who seek RCEs.  The Office does not believe such subsidization would be an optimal result.  The Office also notes that small and micro entity fee discounts are available for RCEs. </w:t>
      </w:r>
    </w:p>
    <w:p w14:paraId="2A1DB327" w14:textId="79E45C0D" w:rsidR="007846A8" w:rsidRDefault="007846A8" w:rsidP="00A720F5">
      <w:pPr>
        <w:rPr>
          <w:rFonts w:cstheme="minorHAnsi"/>
          <w:i/>
          <w:iCs/>
          <w:bdr w:val="none" w:sz="0" w:space="0" w:color="auto" w:frame="1"/>
        </w:rPr>
      </w:pPr>
      <w:r>
        <w:rPr>
          <w:rFonts w:cstheme="minorHAnsi"/>
        </w:rPr>
        <w:t xml:space="preserve"> </w:t>
      </w:r>
    </w:p>
    <w:p w14:paraId="4C219668" w14:textId="77777777" w:rsidR="00341F53" w:rsidRPr="00CC5235" w:rsidRDefault="007846A8" w:rsidP="00A720F5">
      <w:pPr>
        <w:rPr>
          <w:rFonts w:cstheme="minorHAnsi"/>
          <w:iCs/>
          <w:bdr w:val="none" w:sz="0" w:space="0" w:color="auto" w:frame="1"/>
        </w:rPr>
      </w:pPr>
      <w:r w:rsidRPr="00CC5235">
        <w:rPr>
          <w:rFonts w:cstheme="minorHAnsi"/>
          <w:iCs/>
          <w:bdr w:val="none" w:sz="0" w:space="0" w:color="auto" w:frame="1"/>
        </w:rPr>
        <w:t>Application Filing Fees</w:t>
      </w:r>
    </w:p>
    <w:p w14:paraId="2A811DC8" w14:textId="77777777" w:rsidR="00341F53" w:rsidRDefault="00341F53" w:rsidP="00A720F5">
      <w:pPr>
        <w:rPr>
          <w:rFonts w:cstheme="minorHAnsi"/>
          <w:i/>
          <w:iCs/>
          <w:bdr w:val="none" w:sz="0" w:space="0" w:color="auto" w:frame="1"/>
        </w:rPr>
      </w:pPr>
    </w:p>
    <w:p w14:paraId="506EAC0B" w14:textId="630CAD62" w:rsidR="007846A8" w:rsidRPr="00253B4E" w:rsidRDefault="00341F53" w:rsidP="00A720F5">
      <w:pPr>
        <w:rPr>
          <w:rFonts w:cstheme="minorHAnsi"/>
          <w:b/>
          <w:strike/>
          <w:color w:val="auto"/>
        </w:rPr>
      </w:pPr>
      <w:r w:rsidRPr="00AF7FA7">
        <w:rPr>
          <w:rFonts w:cstheme="minorHAnsi"/>
          <w:iCs/>
          <w:u w:val="single"/>
          <w:bdr w:val="none" w:sz="0" w:space="0" w:color="auto" w:frame="1"/>
        </w:rPr>
        <w:t>Comment 2</w:t>
      </w:r>
      <w:r w:rsidR="0016165B" w:rsidRPr="00AF7FA7">
        <w:rPr>
          <w:rFonts w:cstheme="minorHAnsi"/>
          <w:iCs/>
          <w:u w:val="single"/>
          <w:bdr w:val="none" w:sz="0" w:space="0" w:color="auto" w:frame="1"/>
        </w:rPr>
        <w:t>4</w:t>
      </w:r>
      <w:r w:rsidR="007846A8" w:rsidRPr="00AF7FA7">
        <w:rPr>
          <w:rFonts w:cstheme="minorHAnsi"/>
          <w:iCs/>
          <w:u w:val="single"/>
          <w:bdr w:val="none" w:sz="0" w:space="0" w:color="auto" w:frame="1"/>
        </w:rPr>
        <w:t>:</w:t>
      </w:r>
      <w:r w:rsidR="007846A8">
        <w:rPr>
          <w:rFonts w:cstheme="minorHAnsi"/>
        </w:rPr>
        <w:t> </w:t>
      </w:r>
      <w:r w:rsidR="007846A8" w:rsidRPr="00253B4E">
        <w:rPr>
          <w:rFonts w:cstheme="minorHAnsi"/>
          <w:color w:val="auto"/>
        </w:rPr>
        <w:t>A commenter suggested that the Office consider specific increases only for continuation applications filed late enough that third stage maintenance fees would not be applicable, due to the end of the patent term.</w:t>
      </w:r>
      <w:r w:rsidR="007846A8" w:rsidRPr="00253B4E">
        <w:rPr>
          <w:rFonts w:cstheme="minorHAnsi"/>
          <w:strike/>
          <w:color w:val="auto"/>
        </w:rPr>
        <w:t xml:space="preserve"> </w:t>
      </w:r>
    </w:p>
    <w:p w14:paraId="29049BAE" w14:textId="77777777" w:rsidR="00A720F5" w:rsidRDefault="00A720F5" w:rsidP="00A720F5"/>
    <w:p w14:paraId="16F0A55D" w14:textId="33E965B7" w:rsidR="00A720F5" w:rsidRPr="0061003A" w:rsidRDefault="00341F53" w:rsidP="00A720F5">
      <w:pPr>
        <w:rPr>
          <w:b/>
        </w:rPr>
      </w:pPr>
      <w:r w:rsidRPr="00AF7FA7">
        <w:rPr>
          <w:u w:val="single"/>
        </w:rPr>
        <w:t>Response:</w:t>
      </w:r>
      <w:r w:rsidR="00546764">
        <w:rPr>
          <w:i/>
        </w:rPr>
        <w:t xml:space="preserve"> </w:t>
      </w:r>
      <w:r w:rsidRPr="00CC5235">
        <w:rPr>
          <w:i/>
        </w:rPr>
        <w:t xml:space="preserve"> </w:t>
      </w:r>
      <w:r w:rsidR="00A76D43">
        <w:t>In the future, t</w:t>
      </w:r>
      <w:r w:rsidR="00A720F5" w:rsidRPr="0061003A">
        <w:t xml:space="preserve">he Office will evaluate the feasibility and potential impacts of implementing a change to continuation fees based on associated patent terms.  </w:t>
      </w:r>
    </w:p>
    <w:p w14:paraId="40CB09C6" w14:textId="77777777" w:rsidR="007846A8" w:rsidRDefault="007846A8" w:rsidP="00A720F5">
      <w:pPr>
        <w:rPr>
          <w:rFonts w:cstheme="minorHAnsi"/>
        </w:rPr>
      </w:pPr>
    </w:p>
    <w:p w14:paraId="0A2A3953" w14:textId="77777777" w:rsidR="00341F53" w:rsidRPr="00CC5235" w:rsidRDefault="007846A8" w:rsidP="00A720F5">
      <w:pPr>
        <w:rPr>
          <w:rFonts w:cstheme="minorHAnsi"/>
          <w:iCs/>
          <w:bdr w:val="none" w:sz="0" w:space="0" w:color="auto" w:frame="1"/>
        </w:rPr>
      </w:pPr>
      <w:r w:rsidRPr="00CC5235">
        <w:rPr>
          <w:rFonts w:cstheme="minorHAnsi"/>
          <w:iCs/>
          <w:bdr w:val="none" w:sz="0" w:space="0" w:color="auto" w:frame="1"/>
        </w:rPr>
        <w:t>Information Disclosure Statement Fees</w:t>
      </w:r>
    </w:p>
    <w:p w14:paraId="5DA8BF2A" w14:textId="77777777" w:rsidR="00341F53" w:rsidRDefault="00341F53" w:rsidP="00A720F5">
      <w:pPr>
        <w:rPr>
          <w:rFonts w:cstheme="minorHAnsi"/>
          <w:i/>
          <w:iCs/>
          <w:bdr w:val="none" w:sz="0" w:space="0" w:color="auto" w:frame="1"/>
        </w:rPr>
      </w:pPr>
    </w:p>
    <w:p w14:paraId="4842BA5C" w14:textId="1BEFF2AD" w:rsidR="007846A8" w:rsidRPr="00253B4E" w:rsidRDefault="00341F53" w:rsidP="00A720F5">
      <w:pPr>
        <w:rPr>
          <w:rFonts w:cstheme="minorHAnsi"/>
          <w:strike/>
          <w:color w:val="auto"/>
        </w:rPr>
      </w:pPr>
      <w:r w:rsidRPr="00AF7FA7">
        <w:rPr>
          <w:rFonts w:cstheme="minorHAnsi"/>
          <w:iCs/>
          <w:u w:val="single"/>
          <w:bdr w:val="none" w:sz="0" w:space="0" w:color="auto" w:frame="1"/>
        </w:rPr>
        <w:t>Comment 2</w:t>
      </w:r>
      <w:r w:rsidR="0016165B" w:rsidRPr="00AF7FA7">
        <w:rPr>
          <w:rFonts w:cstheme="minorHAnsi"/>
          <w:iCs/>
          <w:u w:val="single"/>
          <w:bdr w:val="none" w:sz="0" w:space="0" w:color="auto" w:frame="1"/>
        </w:rPr>
        <w:t>5</w:t>
      </w:r>
      <w:r w:rsidR="007846A8" w:rsidRPr="00AF7FA7">
        <w:rPr>
          <w:rFonts w:cstheme="minorHAnsi"/>
          <w:iCs/>
          <w:u w:val="single"/>
          <w:bdr w:val="none" w:sz="0" w:space="0" w:color="auto" w:frame="1"/>
        </w:rPr>
        <w:t>:</w:t>
      </w:r>
      <w:r w:rsidR="007846A8">
        <w:rPr>
          <w:rFonts w:cstheme="minorHAnsi"/>
        </w:rPr>
        <w:t> </w:t>
      </w:r>
      <w:r w:rsidR="00546764">
        <w:rPr>
          <w:rFonts w:cstheme="minorHAnsi"/>
        </w:rPr>
        <w:t xml:space="preserve"> </w:t>
      </w:r>
      <w:r w:rsidR="007846A8" w:rsidRPr="00253B4E">
        <w:rPr>
          <w:rFonts w:cstheme="minorHAnsi"/>
          <w:color w:val="auto"/>
        </w:rPr>
        <w:t xml:space="preserve">A commenter believes the Office should not increase the Information Disclosure Statement (IDS) submission fee rate until the issues raised in 81 Fed. Reg. 59197 (Aug. 29, 2016) “Request for Comments and Notice of Roundtable Event on Leveraging Electronic Resources To Retrieve Information From Applicant’s Other Applications and Streamline Patent Issuance” have been considered and implemented.  The commenter further suggested that the Office consider lengthening the time period set in 37 </w:t>
      </w:r>
      <w:r w:rsidR="00344ABA">
        <w:rPr>
          <w:rFonts w:cstheme="minorHAnsi"/>
          <w:color w:val="auto"/>
        </w:rPr>
        <w:t>CFR</w:t>
      </w:r>
      <w:r w:rsidR="003947BE">
        <w:rPr>
          <w:rFonts w:cstheme="minorHAnsi"/>
          <w:color w:val="auto"/>
        </w:rPr>
        <w:t xml:space="preserve"> </w:t>
      </w:r>
      <w:r w:rsidR="007846A8" w:rsidRPr="00253B4E">
        <w:rPr>
          <w:rFonts w:cstheme="minorHAnsi"/>
          <w:color w:val="auto"/>
        </w:rPr>
        <w:t xml:space="preserve">1.97(e)(1) for communications received from a foreign patent office in a counterpart application from three months to five months. </w:t>
      </w:r>
    </w:p>
    <w:p w14:paraId="42F43590" w14:textId="77777777" w:rsidR="007846A8" w:rsidRDefault="007846A8" w:rsidP="00A720F5">
      <w:pPr>
        <w:rPr>
          <w:rFonts w:cstheme="minorHAnsi"/>
        </w:rPr>
      </w:pPr>
    </w:p>
    <w:p w14:paraId="02666E1C" w14:textId="5F3D9E7A" w:rsidR="00800B47" w:rsidRDefault="00341F53" w:rsidP="00800B47">
      <w:pPr>
        <w:rPr>
          <w:rFonts w:cstheme="minorHAnsi"/>
        </w:rPr>
      </w:pPr>
      <w:r w:rsidRPr="00AF7FA7">
        <w:rPr>
          <w:rFonts w:cstheme="minorHAnsi"/>
          <w:u w:val="single"/>
        </w:rPr>
        <w:t>Response:</w:t>
      </w:r>
      <w:r w:rsidR="00546764">
        <w:rPr>
          <w:rFonts w:cstheme="minorHAnsi"/>
          <w:i/>
        </w:rPr>
        <w:t xml:space="preserve"> </w:t>
      </w:r>
      <w:r w:rsidRPr="00CC5235">
        <w:rPr>
          <w:rFonts w:cstheme="minorHAnsi"/>
          <w:i/>
        </w:rPr>
        <w:t xml:space="preserve"> </w:t>
      </w:r>
      <w:r w:rsidR="00A76D43">
        <w:rPr>
          <w:rFonts w:cstheme="minorHAnsi"/>
        </w:rPr>
        <w:t>In the future, t</w:t>
      </w:r>
      <w:r w:rsidR="00800B47">
        <w:rPr>
          <w:rFonts w:cstheme="minorHAnsi"/>
        </w:rPr>
        <w:t xml:space="preserve">he </w:t>
      </w:r>
      <w:r w:rsidR="007846A8">
        <w:rPr>
          <w:rFonts w:cstheme="minorHAnsi"/>
        </w:rPr>
        <w:t xml:space="preserve">Office </w:t>
      </w:r>
      <w:r w:rsidR="00800B47">
        <w:rPr>
          <w:rFonts w:cstheme="minorHAnsi"/>
        </w:rPr>
        <w:t xml:space="preserve">will continue to pursue efforts to improve IDS practice including the leverage of electronic resources to both increase Office efficiency and to provide additional services to applicants.  </w:t>
      </w:r>
      <w:r w:rsidR="00A76D43">
        <w:rPr>
          <w:rFonts w:cstheme="minorHAnsi"/>
        </w:rPr>
        <w:t xml:space="preserve">Changes to 37 CFR 1.97(e)(1) are outside the scope of this rulemaking.  </w:t>
      </w:r>
    </w:p>
    <w:p w14:paraId="77FB7D0A" w14:textId="77777777" w:rsidR="007846A8" w:rsidRDefault="007846A8" w:rsidP="00A720F5">
      <w:pPr>
        <w:rPr>
          <w:rFonts w:cstheme="minorHAnsi"/>
        </w:rPr>
      </w:pPr>
    </w:p>
    <w:p w14:paraId="162A7382" w14:textId="77777777" w:rsidR="00341F53" w:rsidRPr="00CC5235" w:rsidRDefault="007846A8" w:rsidP="007846A8">
      <w:pPr>
        <w:rPr>
          <w:rFonts w:cstheme="minorHAnsi"/>
        </w:rPr>
      </w:pPr>
      <w:r w:rsidRPr="00CC5235">
        <w:rPr>
          <w:rFonts w:cstheme="minorHAnsi"/>
        </w:rPr>
        <w:t>Excess Claims Fees</w:t>
      </w:r>
    </w:p>
    <w:p w14:paraId="47D0CD19" w14:textId="77777777" w:rsidR="00341F53" w:rsidRDefault="00341F53" w:rsidP="007846A8">
      <w:pPr>
        <w:rPr>
          <w:rFonts w:cstheme="minorHAnsi"/>
          <w:i/>
        </w:rPr>
      </w:pPr>
    </w:p>
    <w:p w14:paraId="05F8DEB9" w14:textId="2CEBC7CA" w:rsidR="007846A8" w:rsidRPr="00253B4E" w:rsidRDefault="00341F53" w:rsidP="007846A8">
      <w:pPr>
        <w:rPr>
          <w:rFonts w:cstheme="minorBidi"/>
          <w:color w:val="auto"/>
        </w:rPr>
      </w:pPr>
      <w:r w:rsidRPr="00AF7FA7">
        <w:rPr>
          <w:rFonts w:cstheme="minorHAnsi"/>
          <w:u w:val="single"/>
        </w:rPr>
        <w:t>Comment 2</w:t>
      </w:r>
      <w:r w:rsidR="0016165B" w:rsidRPr="00AF7FA7">
        <w:rPr>
          <w:rFonts w:cstheme="minorHAnsi"/>
          <w:u w:val="single"/>
        </w:rPr>
        <w:t>6</w:t>
      </w:r>
      <w:r w:rsidR="007846A8" w:rsidRPr="00AF7FA7">
        <w:rPr>
          <w:rFonts w:cstheme="minorHAnsi"/>
          <w:u w:val="single"/>
        </w:rPr>
        <w:t>:</w:t>
      </w:r>
      <w:r w:rsidR="007846A8">
        <w:rPr>
          <w:rFonts w:cstheme="minorHAnsi"/>
        </w:rPr>
        <w:t xml:space="preserve">  </w:t>
      </w:r>
      <w:r w:rsidR="007846A8" w:rsidRPr="00253B4E">
        <w:rPr>
          <w:color w:val="auto"/>
        </w:rPr>
        <w:t>A commenter expressed concern with the increases for excess claim fee rates and questioned the fee set for excess claims. Additionally</w:t>
      </w:r>
      <w:r w:rsidR="00370ED7">
        <w:rPr>
          <w:color w:val="auto"/>
        </w:rPr>
        <w:t>,</w:t>
      </w:r>
      <w:r w:rsidR="007846A8" w:rsidRPr="00253B4E">
        <w:rPr>
          <w:color w:val="auto"/>
        </w:rPr>
        <w:t xml:space="preserve"> this commenter recommended a refund system in which excess claim fees are returned when claims are canceled in response to a restriction requirement or when claims are canceled by an applicant before examination. </w:t>
      </w:r>
    </w:p>
    <w:p w14:paraId="0E6CF392" w14:textId="77777777" w:rsidR="00A720F5" w:rsidRDefault="00A720F5" w:rsidP="007846A8"/>
    <w:p w14:paraId="44CC8180" w14:textId="59F5A109" w:rsidR="005E7852" w:rsidRPr="002243EF" w:rsidRDefault="00341F53" w:rsidP="005E7852">
      <w:pPr>
        <w:pStyle w:val="ListParagraph"/>
        <w:ind w:left="0"/>
        <w:rPr>
          <w:rFonts w:cstheme="minorHAnsi"/>
        </w:rPr>
      </w:pPr>
      <w:r w:rsidRPr="00AF7FA7">
        <w:rPr>
          <w:u w:val="single"/>
        </w:rPr>
        <w:t>Response:</w:t>
      </w:r>
      <w:r w:rsidR="00546764">
        <w:rPr>
          <w:i/>
        </w:rPr>
        <w:t xml:space="preserve"> </w:t>
      </w:r>
      <w:r w:rsidRPr="00CC5235">
        <w:rPr>
          <w:i/>
        </w:rPr>
        <w:t xml:space="preserve"> </w:t>
      </w:r>
      <w:r w:rsidR="007846A8">
        <w:t xml:space="preserve">There is excess burden associated with examining excess claims.  The number of claims impact the complexity of the request and increases the demands placed on the examiner.  The excess claims fee rates are aimed to permit applicants to include excess claims when necessary to obtain an appropriate scope of coverage for an invention, while deterring applicants from routinely presenting a copious number of claims for merely tactical reasons.  Filing applications with the most prudent number of unambiguous claims will enable prompt conclusion of application processing, because more succinct applications facilitate faster examination with an expectation of fewer errors.  Therefore, the Office is increasing excess claim fee rates to facilitate an efficient and compact application examination process, which benefits the applicant and the USPTO through more effective administration of patent prosecution.  In addition to helping the Office meet its policy goals of reducing application processing time, application pendency, and examination burden, the increase in excess claims fee rates is also justified because fees paid by applicants filing a large number of claims will </w:t>
      </w:r>
      <w:r w:rsidR="00B004B4">
        <w:t>help establish the EPQI based on stakeholder feedback to provide better services and products as well as enhance customer service, and continue to provide patent examiners detailed training in efficient interview techniques and in compact prosecution.</w:t>
      </w:r>
      <w:r w:rsidR="007846A8">
        <w:t xml:space="preserve">  The revenue from excess claim fees also supports the front-end subsidies built into the fee rates for filing, search, and examination.  </w:t>
      </w:r>
      <w:r w:rsidR="005E7852">
        <w:t xml:space="preserve">The Office already has a practice to refund excess claim fees when the application is abandoned prior to examination.  </w:t>
      </w:r>
      <w:r w:rsidR="005E7852" w:rsidRPr="00284416">
        <w:rPr>
          <w:u w:val="single"/>
        </w:rPr>
        <w:t>See</w:t>
      </w:r>
      <w:r w:rsidR="005E7852">
        <w:t xml:space="preserve"> 37 CFR 1.138(d) and MPEP 607.02, </w:t>
      </w:r>
      <w:r w:rsidR="00F703FA">
        <w:t>S</w:t>
      </w:r>
      <w:r w:rsidR="005E7852">
        <w:t xml:space="preserve">ubsection V &amp; 711.01, </w:t>
      </w:r>
      <w:r w:rsidR="00F703FA">
        <w:t>S</w:t>
      </w:r>
      <w:r w:rsidR="005E7852">
        <w:t>ubsection III.  However, a</w:t>
      </w:r>
      <w:r w:rsidR="005E7852" w:rsidRPr="002243EF">
        <w:t>s noted in the NPRM, the Office is committed to undertaking a study to determine the feasibility of a refund program</w:t>
      </w:r>
      <w:r w:rsidR="005E7852">
        <w:t xml:space="preserve"> </w:t>
      </w:r>
      <w:r w:rsidR="005E7852" w:rsidRPr="006658C1">
        <w:rPr>
          <w:rFonts w:cstheme="minorHAnsi"/>
        </w:rPr>
        <w:t>in which excess claim fees are returned when claims are cancelled in response to a restriction requirement</w:t>
      </w:r>
      <w:r w:rsidR="005E7852" w:rsidRPr="002243EF">
        <w:t>.</w:t>
      </w:r>
      <w:r w:rsidR="005E7852" w:rsidRPr="00FB4F81">
        <w:t xml:space="preserve"> </w:t>
      </w:r>
      <w:r w:rsidR="005E7852">
        <w:t xml:space="preserve"> However, cancelling claims on restriction impacts applicants rights to rejoinder.  In addition, letting applicants obtain a refund if they cancel claims after rejoinder is considered requires the Office to consider rejoinder as to the withdrawn claims which can be costly. </w:t>
      </w:r>
    </w:p>
    <w:p w14:paraId="08B183A9" w14:textId="1CCB7822" w:rsidR="007846A8" w:rsidRPr="00A720F5" w:rsidRDefault="007846A8" w:rsidP="007846A8"/>
    <w:p w14:paraId="4C2B6B7B" w14:textId="4694C10C" w:rsidR="00341F53" w:rsidRPr="00CC5235" w:rsidRDefault="007846A8" w:rsidP="007846A8">
      <w:r w:rsidRPr="00CC5235">
        <w:t>Mega</w:t>
      </w:r>
      <w:r w:rsidR="00C80604">
        <w:t>-</w:t>
      </w:r>
      <w:r w:rsidRPr="00CC5235">
        <w:t>Sequence Listings Fees</w:t>
      </w:r>
    </w:p>
    <w:p w14:paraId="4B01F453" w14:textId="77777777" w:rsidR="00341F53" w:rsidRDefault="00341F53" w:rsidP="007846A8">
      <w:pPr>
        <w:rPr>
          <w:i/>
        </w:rPr>
      </w:pPr>
    </w:p>
    <w:p w14:paraId="1D14AC69" w14:textId="6C5C60DA" w:rsidR="007846A8" w:rsidRPr="00253B4E" w:rsidRDefault="00341F53" w:rsidP="007846A8">
      <w:pPr>
        <w:rPr>
          <w:color w:val="auto"/>
        </w:rPr>
      </w:pPr>
      <w:r w:rsidRPr="00AF7FA7">
        <w:rPr>
          <w:u w:val="single"/>
        </w:rPr>
        <w:t>Comment 2</w:t>
      </w:r>
      <w:r w:rsidR="0016165B" w:rsidRPr="00AF7FA7">
        <w:rPr>
          <w:u w:val="single"/>
        </w:rPr>
        <w:t>7</w:t>
      </w:r>
      <w:r w:rsidR="007846A8" w:rsidRPr="00AF7FA7">
        <w:rPr>
          <w:u w:val="single"/>
        </w:rPr>
        <w:t>:</w:t>
      </w:r>
      <w:r w:rsidR="007846A8" w:rsidRPr="00A720F5">
        <w:t xml:space="preserve">  </w:t>
      </w:r>
      <w:r w:rsidR="007846A8" w:rsidRPr="00253B4E">
        <w:rPr>
          <w:color w:val="auto"/>
        </w:rPr>
        <w:t>One commenter expressed concern with the proposed mega-sequence fees without historical cost information and suggests non-fee alternatives.</w:t>
      </w:r>
    </w:p>
    <w:p w14:paraId="10C19F83" w14:textId="77777777" w:rsidR="00711CBC" w:rsidRDefault="00711CBC" w:rsidP="007846A8"/>
    <w:p w14:paraId="3D26EC98" w14:textId="53BEC06D" w:rsidR="007846A8" w:rsidRPr="00A720F5" w:rsidRDefault="00341F53" w:rsidP="007846A8">
      <w:pPr>
        <w:rPr>
          <w:color w:val="auto"/>
        </w:rPr>
      </w:pPr>
      <w:r w:rsidRPr="00AF7FA7">
        <w:rPr>
          <w:u w:val="single"/>
        </w:rPr>
        <w:t>Response:</w:t>
      </w:r>
      <w:r w:rsidRPr="00CC5235">
        <w:rPr>
          <w:i/>
        </w:rPr>
        <w:t xml:space="preserve"> </w:t>
      </w:r>
      <w:r w:rsidR="00546764">
        <w:rPr>
          <w:i/>
        </w:rPr>
        <w:t xml:space="preserve"> </w:t>
      </w:r>
      <w:r w:rsidR="007846A8" w:rsidRPr="00A720F5">
        <w:t>The proposed fee for mega</w:t>
      </w:r>
      <w:r w:rsidR="00C80604">
        <w:t>-</w:t>
      </w:r>
      <w:r w:rsidR="007846A8" w:rsidRPr="00A720F5">
        <w:t>sequence listings</w:t>
      </w:r>
      <w:r w:rsidR="007846A8">
        <w:t xml:space="preserve"> is based on data available at this time.  The Office will collect activity based cost </w:t>
      </w:r>
      <w:r w:rsidR="007846A8" w:rsidRPr="00A720F5">
        <w:t xml:space="preserve">information </w:t>
      </w:r>
      <w:r w:rsidR="007166D7">
        <w:t xml:space="preserve">if needed </w:t>
      </w:r>
      <w:r w:rsidR="007846A8" w:rsidRPr="00A720F5">
        <w:t xml:space="preserve">and will share this information with the public when available.  The </w:t>
      </w:r>
      <w:r w:rsidR="00711CBC">
        <w:t>final rule</w:t>
      </w:r>
      <w:r w:rsidR="007846A8" w:rsidRPr="00A720F5">
        <w:t xml:space="preserve"> fee is structured to fulfill the AIA authority to set fees so that aggregate revenue from patent fees recovers the aggregate estimated cost of patent operations.  </w:t>
      </w:r>
    </w:p>
    <w:p w14:paraId="194F62C1" w14:textId="77777777" w:rsidR="007846A8" w:rsidRPr="00A720F5" w:rsidRDefault="007846A8" w:rsidP="007846A8">
      <w:pPr>
        <w:rPr>
          <w:i/>
        </w:rPr>
      </w:pPr>
    </w:p>
    <w:p w14:paraId="471F239C" w14:textId="77777777" w:rsidR="00341F53" w:rsidRPr="00CC5235" w:rsidRDefault="007846A8" w:rsidP="007846A8">
      <w:r w:rsidRPr="00CC5235">
        <w:t xml:space="preserve">Streamlined </w:t>
      </w:r>
      <w:r w:rsidRPr="00CC5235">
        <w:rPr>
          <w:u w:val="single"/>
        </w:rPr>
        <w:t>ex parte</w:t>
      </w:r>
      <w:r w:rsidRPr="00CC5235">
        <w:t xml:space="preserve"> Reexamination Fees</w:t>
      </w:r>
    </w:p>
    <w:p w14:paraId="72103C2A" w14:textId="77777777" w:rsidR="00341F53" w:rsidRDefault="00341F53" w:rsidP="007846A8">
      <w:pPr>
        <w:rPr>
          <w:i/>
        </w:rPr>
      </w:pPr>
    </w:p>
    <w:p w14:paraId="158C504C" w14:textId="2EFC8E8C" w:rsidR="007846A8" w:rsidRDefault="00341F53" w:rsidP="007846A8">
      <w:pPr>
        <w:rPr>
          <w:color w:val="auto"/>
        </w:rPr>
      </w:pPr>
      <w:r w:rsidRPr="00AF7FA7">
        <w:rPr>
          <w:u w:val="single"/>
        </w:rPr>
        <w:t>Comment 2</w:t>
      </w:r>
      <w:r w:rsidR="0016165B" w:rsidRPr="00AF7FA7">
        <w:rPr>
          <w:u w:val="single"/>
        </w:rPr>
        <w:t>8</w:t>
      </w:r>
      <w:r w:rsidR="007846A8" w:rsidRPr="00AF7FA7">
        <w:rPr>
          <w:u w:val="single"/>
        </w:rPr>
        <w:t>:</w:t>
      </w:r>
      <w:r w:rsidR="007846A8" w:rsidRPr="00A720F5">
        <w:t xml:space="preserve">  </w:t>
      </w:r>
      <w:r w:rsidR="007846A8" w:rsidRPr="00253B4E">
        <w:rPr>
          <w:color w:val="auto"/>
        </w:rPr>
        <w:t xml:space="preserve">One commenter favors the reduced fee for streamlined reexamination proceedings but questions the forty page limit. </w:t>
      </w:r>
    </w:p>
    <w:p w14:paraId="7E4250EE" w14:textId="77777777" w:rsidR="00711CBC" w:rsidRPr="00253B4E" w:rsidRDefault="00711CBC" w:rsidP="007846A8">
      <w:pPr>
        <w:rPr>
          <w:color w:val="auto"/>
        </w:rPr>
      </w:pPr>
    </w:p>
    <w:p w14:paraId="42F12057" w14:textId="15B565CB" w:rsidR="007846A8" w:rsidRPr="00A33989" w:rsidRDefault="00341F53" w:rsidP="007846A8">
      <w:pPr>
        <w:rPr>
          <w:color w:val="auto"/>
        </w:rPr>
      </w:pPr>
      <w:r w:rsidRPr="00AF7FA7">
        <w:rPr>
          <w:u w:val="single"/>
        </w:rPr>
        <w:t>Response:</w:t>
      </w:r>
      <w:r w:rsidRPr="00CC5235">
        <w:rPr>
          <w:i/>
        </w:rPr>
        <w:t xml:space="preserve"> </w:t>
      </w:r>
      <w:r w:rsidR="00546764">
        <w:rPr>
          <w:i/>
        </w:rPr>
        <w:t xml:space="preserve"> </w:t>
      </w:r>
      <w:r w:rsidR="007846A8" w:rsidRPr="00A720F5">
        <w:t xml:space="preserve">The streamlined </w:t>
      </w:r>
      <w:r w:rsidR="007846A8" w:rsidRPr="00A720F5">
        <w:rPr>
          <w:u w:val="single"/>
        </w:rPr>
        <w:t>ex parte</w:t>
      </w:r>
      <w:r w:rsidR="007846A8" w:rsidRPr="00A720F5">
        <w:t xml:space="preserve"> reexamination option has been created to promote efficiency and cost reduction, while making it financially less burdensome</w:t>
      </w:r>
      <w:r w:rsidR="007846A8">
        <w:t xml:space="preserve"> for requesters with limited resources</w:t>
      </w:r>
      <w:r w:rsidR="005E7852">
        <w:t xml:space="preserve"> and encouraging focused submissions from all petitioners</w:t>
      </w:r>
      <w:r w:rsidR="007846A8">
        <w:t xml:space="preserve">.  As part of the Office’s FY 2015 fee review process, the length of </w:t>
      </w:r>
      <w:r w:rsidR="007846A8" w:rsidRPr="00A720F5">
        <w:rPr>
          <w:u w:val="single"/>
        </w:rPr>
        <w:t>ex parte</w:t>
      </w:r>
      <w:r w:rsidR="007846A8">
        <w:t xml:space="preserve"> reexamination requests were studied.  It was determined that, in many cases, clear, concise and focused requests can be written in fewer than forty pages (including claim charts). </w:t>
      </w:r>
      <w:r w:rsidR="008F12F0">
        <w:t xml:space="preserve"> </w:t>
      </w:r>
      <w:r w:rsidR="007846A8">
        <w:t xml:space="preserve">Further, the study demonstrated that when requests were less than forty pages, on average, the time required for the assigned Reexamination Specialist to review the request and examine the requested claims was reduced, which translates to a reduced overall cost of conducting the </w:t>
      </w:r>
      <w:r w:rsidR="007846A8" w:rsidRPr="00A33989">
        <w:t xml:space="preserve">proceeding. </w:t>
      </w:r>
    </w:p>
    <w:p w14:paraId="0F5D3AAE" w14:textId="77777777" w:rsidR="00F43F19" w:rsidRPr="00A33989" w:rsidRDefault="00F43F19" w:rsidP="00F43F19">
      <w:pPr>
        <w:rPr>
          <w:i/>
        </w:rPr>
      </w:pPr>
    </w:p>
    <w:p w14:paraId="6CC9B3BB" w14:textId="6B0EE533" w:rsidR="00341F53" w:rsidRPr="00CC5235" w:rsidRDefault="00F229E1" w:rsidP="00F43F19">
      <w:r>
        <w:t>Disciplinary Proceeding</w:t>
      </w:r>
      <w:r w:rsidRPr="00CC5235">
        <w:t xml:space="preserve"> </w:t>
      </w:r>
      <w:r w:rsidR="00F43F19" w:rsidRPr="00CC5235">
        <w:t>Fees</w:t>
      </w:r>
    </w:p>
    <w:p w14:paraId="6B9C207F" w14:textId="77777777" w:rsidR="00341F53" w:rsidRDefault="00341F53" w:rsidP="00F43F19">
      <w:pPr>
        <w:rPr>
          <w:i/>
        </w:rPr>
      </w:pPr>
    </w:p>
    <w:p w14:paraId="06A0EDAC" w14:textId="29F5545F" w:rsidR="00F43F19" w:rsidRPr="00A33989" w:rsidRDefault="00341F53" w:rsidP="00F43F19">
      <w:pPr>
        <w:rPr>
          <w:color w:val="auto"/>
          <w:highlight w:val="yellow"/>
        </w:rPr>
      </w:pPr>
      <w:r w:rsidRPr="00AF7FA7">
        <w:rPr>
          <w:u w:val="single"/>
        </w:rPr>
        <w:t xml:space="preserve">Comment </w:t>
      </w:r>
      <w:r w:rsidR="008E64E2" w:rsidRPr="00AF7FA7">
        <w:rPr>
          <w:u w:val="single"/>
        </w:rPr>
        <w:t>2</w:t>
      </w:r>
      <w:r w:rsidR="0016165B" w:rsidRPr="00AF7FA7">
        <w:rPr>
          <w:u w:val="single"/>
        </w:rPr>
        <w:t>9</w:t>
      </w:r>
      <w:r w:rsidR="00F43F19" w:rsidRPr="00AF7FA7">
        <w:rPr>
          <w:u w:val="single"/>
        </w:rPr>
        <w:t>:</w:t>
      </w:r>
      <w:r w:rsidR="00F43F19" w:rsidRPr="00A33989">
        <w:t xml:space="preserve">  </w:t>
      </w:r>
      <w:r w:rsidR="00A33989" w:rsidRPr="00A33989">
        <w:rPr>
          <w:color w:val="auto"/>
        </w:rPr>
        <w:t xml:space="preserve">One commenter applauds the USPTO </w:t>
      </w:r>
      <w:r w:rsidR="00197ED5">
        <w:rPr>
          <w:color w:val="auto"/>
        </w:rPr>
        <w:t>for</w:t>
      </w:r>
      <w:r w:rsidR="00A33989" w:rsidRPr="00A33989">
        <w:rPr>
          <w:color w:val="auto"/>
        </w:rPr>
        <w:t xml:space="preserve"> dropping the previously proposed new fee code for imposing costs of disciplinary proceedings on practitioners.  Additionally this commenter states that disciplinary fees should not be imposed on practitioners when OED determines that no disciplinary action is warranted.  If the USPTO were to attempt to assess a disciplinary fee again in the future, the commenter suggests that that fee should be outcome-dependent.</w:t>
      </w:r>
    </w:p>
    <w:p w14:paraId="7F5F94AD" w14:textId="77777777" w:rsidR="00A33989" w:rsidRDefault="00A33989" w:rsidP="00F43F19">
      <w:pPr>
        <w:rPr>
          <w:color w:val="auto"/>
        </w:rPr>
      </w:pPr>
    </w:p>
    <w:p w14:paraId="5D666E79" w14:textId="571BEFB8" w:rsidR="00A33989" w:rsidRPr="00A33989" w:rsidRDefault="00341F53" w:rsidP="00F43F19">
      <w:pPr>
        <w:rPr>
          <w:color w:val="auto"/>
          <w:highlight w:val="yellow"/>
        </w:rPr>
      </w:pPr>
      <w:r w:rsidRPr="00AF7FA7">
        <w:rPr>
          <w:color w:val="auto"/>
          <w:u w:val="single"/>
        </w:rPr>
        <w:t>Response:</w:t>
      </w:r>
      <w:r w:rsidR="00546764">
        <w:rPr>
          <w:i/>
          <w:color w:val="auto"/>
        </w:rPr>
        <w:t xml:space="preserve"> </w:t>
      </w:r>
      <w:r w:rsidRPr="00CC5235">
        <w:rPr>
          <w:i/>
          <w:color w:val="auto"/>
        </w:rPr>
        <w:t xml:space="preserve"> </w:t>
      </w:r>
      <w:r w:rsidR="00A33989" w:rsidRPr="00A33989">
        <w:rPr>
          <w:color w:val="auto"/>
        </w:rPr>
        <w:t>The Office would like to clarify that Pursuant to 37 CFR</w:t>
      </w:r>
      <w:r w:rsidR="00FF6F90">
        <w:rPr>
          <w:color w:val="auto"/>
        </w:rPr>
        <w:t xml:space="preserve"> </w:t>
      </w:r>
      <w:r w:rsidR="00A33989" w:rsidRPr="00A33989">
        <w:rPr>
          <w:color w:val="auto"/>
        </w:rPr>
        <w:t>11.60(d)(2), the OED Director is currently authorized to recover expenses from a disciplined practitioner who seeks reinstatement.  The purpose of listing this fee in §1.21 is simply to establish a new fee code by which to account for the receipt of these reimbursements.  The fee is only imposed on practitioners who seek reinstatement after having been suspended or excluded.  Thus, there should be no concern that a practitioner would be subject to this fee if he or she has been investigated and cleared, or has been disciplined but not suspended or excluded.</w:t>
      </w:r>
      <w:r w:rsidR="00A33989" w:rsidRPr="00A33989" w:rsidDel="00A33989">
        <w:rPr>
          <w:color w:val="auto"/>
          <w:highlight w:val="yellow"/>
        </w:rPr>
        <w:t xml:space="preserve"> </w:t>
      </w:r>
    </w:p>
    <w:p w14:paraId="79988D87" w14:textId="77777777" w:rsidR="00A33989" w:rsidRDefault="00A33989" w:rsidP="007846A8">
      <w:pPr>
        <w:rPr>
          <w:i/>
        </w:rPr>
      </w:pPr>
    </w:p>
    <w:p w14:paraId="71F1F198" w14:textId="77777777" w:rsidR="00341F53" w:rsidRPr="00CC5235" w:rsidRDefault="007846A8" w:rsidP="007846A8">
      <w:r w:rsidRPr="00CC5235">
        <w:t>Broader comments</w:t>
      </w:r>
    </w:p>
    <w:p w14:paraId="28BAE550" w14:textId="77777777" w:rsidR="00341F53" w:rsidRDefault="00341F53" w:rsidP="007846A8">
      <w:pPr>
        <w:rPr>
          <w:i/>
        </w:rPr>
      </w:pPr>
    </w:p>
    <w:p w14:paraId="5127B711" w14:textId="65C845AD" w:rsidR="00711CBC" w:rsidRDefault="00341F53" w:rsidP="007846A8">
      <w:r w:rsidRPr="00AF7FA7">
        <w:rPr>
          <w:u w:val="single"/>
        </w:rPr>
        <w:t xml:space="preserve">Comment </w:t>
      </w:r>
      <w:r w:rsidR="0016165B" w:rsidRPr="00AF7FA7">
        <w:rPr>
          <w:u w:val="single"/>
        </w:rPr>
        <w:t>30</w:t>
      </w:r>
      <w:r w:rsidR="007846A8" w:rsidRPr="00AF7FA7">
        <w:rPr>
          <w:u w:val="single"/>
        </w:rPr>
        <w:t>:</w:t>
      </w:r>
      <w:r w:rsidR="007846A8" w:rsidRPr="00A720F5">
        <w:t xml:space="preserve"> </w:t>
      </w:r>
      <w:r w:rsidR="00546764">
        <w:t xml:space="preserve"> </w:t>
      </w:r>
      <w:r w:rsidR="007846A8" w:rsidRPr="00253B4E">
        <w:rPr>
          <w:color w:val="auto"/>
        </w:rPr>
        <w:t xml:space="preserve">One commenter notes that </w:t>
      </w:r>
      <w:r w:rsidR="00370ED7">
        <w:rPr>
          <w:color w:val="auto"/>
        </w:rPr>
        <w:t xml:space="preserve">the </w:t>
      </w:r>
      <w:r w:rsidR="007846A8" w:rsidRPr="00253B4E">
        <w:rPr>
          <w:color w:val="auto"/>
        </w:rPr>
        <w:t>FederalRegister.gov search query did not categorize the rule as significant, and therefore it may have been overlooked.</w:t>
      </w:r>
    </w:p>
    <w:p w14:paraId="41B040FD" w14:textId="7BA6E3B5" w:rsidR="007846A8" w:rsidRPr="00A720F5" w:rsidRDefault="007846A8" w:rsidP="007846A8">
      <w:r w:rsidRPr="00253B4E">
        <w:t xml:space="preserve">  </w:t>
      </w:r>
    </w:p>
    <w:p w14:paraId="5065AC89" w14:textId="357BC82B" w:rsidR="003B4791" w:rsidRDefault="00341F53" w:rsidP="003B4791">
      <w:pPr>
        <w:rPr>
          <w:color w:val="1F497D"/>
        </w:rPr>
      </w:pPr>
      <w:r w:rsidRPr="00AF7FA7">
        <w:rPr>
          <w:u w:val="single"/>
        </w:rPr>
        <w:t>Response:</w:t>
      </w:r>
      <w:r w:rsidRPr="00CC5235">
        <w:rPr>
          <w:i/>
        </w:rPr>
        <w:t xml:space="preserve"> </w:t>
      </w:r>
      <w:r w:rsidR="00546764">
        <w:rPr>
          <w:i/>
        </w:rPr>
        <w:t xml:space="preserve"> </w:t>
      </w:r>
      <w:r w:rsidR="00FF6D89" w:rsidRPr="00FF6D89">
        <w:t xml:space="preserve">OMB is responsible for making significance determinations for rulemakings pursuant to Executive Order 12866.  OMB determined this rule to be “Economically Significant,” a subset of “Significant,” pursuant to the EO, and this designation was reflected in the preamble to the proposed rule.  While the Office of the Federal Register provides a convenient source for the public to search and identify pending rules that have been deemed Significant under EO 12866, the primary website designated by OMB for </w:t>
      </w:r>
      <w:r w:rsidR="00344ABA">
        <w:t xml:space="preserve">identifying </w:t>
      </w:r>
      <w:r w:rsidR="00FF6D89" w:rsidRPr="00FF6D89">
        <w:t xml:space="preserve">such rulemakings is at Reginfo.gov, which is jointly maintained by OMB/U.S. General Services Administration (GSA).  </w:t>
      </w:r>
      <w:r w:rsidR="00344ABA">
        <w:t>An entry for t</w:t>
      </w:r>
      <w:r w:rsidR="00FF6D89" w:rsidRPr="00FF6D89">
        <w:t>he proposed rule was posted on that website (</w:t>
      </w:r>
      <w:r w:rsidR="006A37D8" w:rsidRPr="00D73113">
        <w:t>https://www.reginfo.gov/public/do/eoDetails?rrid=126564</w:t>
      </w:r>
      <w:r w:rsidR="00FF6D89" w:rsidRPr="00FF6D89">
        <w:t>), as well as published in the United Agenda of Regulatory and Deregulatory Actions properly designated as an “Economically Significant” rule (</w:t>
      </w:r>
      <w:r w:rsidR="006A37D8" w:rsidRPr="00D73113">
        <w:t>https://www.reginfo.gov/public/do/eAgendaViewRule?pubId=201610&amp;RIN=0651-AD02</w:t>
      </w:r>
      <w:r w:rsidR="00FF6D89" w:rsidRPr="00FF6D89">
        <w:t xml:space="preserve">).  </w:t>
      </w:r>
    </w:p>
    <w:p w14:paraId="4C7AA378" w14:textId="77777777" w:rsidR="00711CBC" w:rsidRDefault="00711CBC" w:rsidP="007846A8">
      <w:pPr>
        <w:rPr>
          <w:color w:val="7030A0"/>
        </w:rPr>
      </w:pPr>
    </w:p>
    <w:p w14:paraId="18CCDA3A" w14:textId="7BA4D787" w:rsidR="008E64E2" w:rsidRPr="008E64E2" w:rsidRDefault="008E64E2" w:rsidP="008E64E2">
      <w:pPr>
        <w:rPr>
          <w:i/>
          <w:color w:val="auto"/>
        </w:rPr>
      </w:pPr>
      <w:r w:rsidRPr="00AF7FA7">
        <w:rPr>
          <w:color w:val="auto"/>
          <w:u w:val="single"/>
        </w:rPr>
        <w:t>Comment 3</w:t>
      </w:r>
      <w:r w:rsidR="0016165B" w:rsidRPr="00AF7FA7">
        <w:rPr>
          <w:color w:val="auto"/>
          <w:u w:val="single"/>
        </w:rPr>
        <w:t>1</w:t>
      </w:r>
      <w:r w:rsidRPr="00AF7FA7">
        <w:rPr>
          <w:color w:val="auto"/>
          <w:u w:val="single"/>
        </w:rPr>
        <w:t>:</w:t>
      </w:r>
      <w:r w:rsidRPr="008E64E2">
        <w:rPr>
          <w:i/>
          <w:color w:val="auto"/>
        </w:rPr>
        <w:t xml:space="preserve"> </w:t>
      </w:r>
      <w:r w:rsidR="00546764">
        <w:rPr>
          <w:i/>
          <w:color w:val="auto"/>
        </w:rPr>
        <w:t xml:space="preserve"> </w:t>
      </w:r>
      <w:r w:rsidRPr="005E13A4">
        <w:rPr>
          <w:color w:val="auto"/>
        </w:rPr>
        <w:t>Two commenters sought more elasticity information.  One commenter suggested that the assumption that demand for patent services is inelastic may be less true for design patents and another commenter noted that the elasticity supplement does not address elasticity separately for large, small, and micro entities.</w:t>
      </w:r>
      <w:r w:rsidRPr="008E64E2">
        <w:rPr>
          <w:i/>
          <w:color w:val="auto"/>
        </w:rPr>
        <w:t xml:space="preserve">  </w:t>
      </w:r>
    </w:p>
    <w:p w14:paraId="7996D564" w14:textId="77777777" w:rsidR="008E64E2" w:rsidRPr="008E64E2" w:rsidRDefault="008E64E2" w:rsidP="008E64E2">
      <w:pPr>
        <w:rPr>
          <w:i/>
          <w:color w:val="auto"/>
        </w:rPr>
      </w:pPr>
    </w:p>
    <w:p w14:paraId="0C230455" w14:textId="68BAF029" w:rsidR="00311FF0" w:rsidRDefault="008E64E2" w:rsidP="007846A8">
      <w:pPr>
        <w:rPr>
          <w:color w:val="auto"/>
        </w:rPr>
      </w:pPr>
      <w:r w:rsidRPr="00AF7FA7">
        <w:rPr>
          <w:color w:val="auto"/>
          <w:u w:val="single"/>
        </w:rPr>
        <w:t>Response:</w:t>
      </w:r>
      <w:r w:rsidRPr="008E64E2">
        <w:rPr>
          <w:i/>
          <w:color w:val="auto"/>
        </w:rPr>
        <w:t xml:space="preserve"> </w:t>
      </w:r>
      <w:r w:rsidR="00546764">
        <w:rPr>
          <w:i/>
          <w:color w:val="auto"/>
        </w:rPr>
        <w:t xml:space="preserve"> </w:t>
      </w:r>
      <w:r w:rsidR="00424DD6">
        <w:t xml:space="preserve">In this rule, the Office assumes that the fee rate adjustments are not substantial enough to create a significant and measurable change in demand for existing products and services regardless of entity </w:t>
      </w:r>
      <w:r w:rsidR="00A52B9D">
        <w:t>size</w:t>
      </w:r>
      <w:r w:rsidR="00424DD6">
        <w:t xml:space="preserve">.  </w:t>
      </w:r>
      <w:r w:rsidRPr="005E13A4">
        <w:rPr>
          <w:color w:val="auto"/>
        </w:rPr>
        <w:t>For more information please refer to the Elasticity Supplement</w:t>
      </w:r>
      <w:r w:rsidR="00D63344">
        <w:rPr>
          <w:color w:val="auto"/>
        </w:rPr>
        <w:t>, available at</w:t>
      </w:r>
      <w:r w:rsidRPr="005E13A4">
        <w:rPr>
          <w:color w:val="auto"/>
        </w:rPr>
        <w:t xml:space="preserve"> </w:t>
      </w:r>
      <w:r w:rsidR="006A37D8" w:rsidRPr="00D73113">
        <w:t>https://www.uspto.gov/sites/default/files/documents/Elasticity%20Supplement.pdf</w:t>
      </w:r>
      <w:r w:rsidRPr="005E13A4">
        <w:rPr>
          <w:color w:val="auto"/>
        </w:rPr>
        <w:t>.</w:t>
      </w:r>
    </w:p>
    <w:p w14:paraId="4932F5EF" w14:textId="77777777" w:rsidR="00711CBC" w:rsidRDefault="00711CBC" w:rsidP="007846A8">
      <w:pPr>
        <w:rPr>
          <w:color w:val="7030A0"/>
        </w:rPr>
      </w:pPr>
    </w:p>
    <w:p w14:paraId="4311B5C7" w14:textId="6F35B34B" w:rsidR="00711CBC" w:rsidRPr="00253B4E" w:rsidRDefault="00341F53" w:rsidP="007846A8">
      <w:pPr>
        <w:rPr>
          <w:color w:val="auto"/>
        </w:rPr>
      </w:pPr>
      <w:r w:rsidRPr="00AF7FA7">
        <w:rPr>
          <w:color w:val="auto"/>
          <w:u w:val="single"/>
        </w:rPr>
        <w:t>Comment 3</w:t>
      </w:r>
      <w:r w:rsidR="0016165B" w:rsidRPr="00AF7FA7">
        <w:rPr>
          <w:color w:val="auto"/>
          <w:u w:val="single"/>
        </w:rPr>
        <w:t>2</w:t>
      </w:r>
      <w:r w:rsidRPr="00AF7FA7">
        <w:rPr>
          <w:color w:val="auto"/>
          <w:u w:val="single"/>
        </w:rPr>
        <w:t>:</w:t>
      </w:r>
      <w:r w:rsidRPr="00CC5235">
        <w:rPr>
          <w:i/>
          <w:color w:val="auto"/>
        </w:rPr>
        <w:t xml:space="preserve"> </w:t>
      </w:r>
      <w:r w:rsidR="00546764">
        <w:rPr>
          <w:i/>
          <w:color w:val="auto"/>
        </w:rPr>
        <w:t xml:space="preserve"> </w:t>
      </w:r>
      <w:r w:rsidR="007846A8" w:rsidRPr="00253B4E">
        <w:rPr>
          <w:color w:val="auto"/>
        </w:rPr>
        <w:t xml:space="preserve">One commenter notes that the Regulatory Impact Analysis </w:t>
      </w:r>
      <w:r w:rsidR="00182541">
        <w:rPr>
          <w:color w:val="auto"/>
        </w:rPr>
        <w:t xml:space="preserve">(RIA) </w:t>
      </w:r>
      <w:r w:rsidR="007846A8" w:rsidRPr="00253B4E">
        <w:rPr>
          <w:color w:val="auto"/>
        </w:rPr>
        <w:t>should have included more costs to the American economy.</w:t>
      </w:r>
      <w:r w:rsidR="001156F6">
        <w:rPr>
          <w:color w:val="auto"/>
        </w:rPr>
        <w:t xml:space="preserve">  </w:t>
      </w:r>
      <w:r w:rsidR="001156F6" w:rsidRPr="001156F6">
        <w:t>Specifically, the commenter suggested that patent applications, patent issues, and maintenance fees would decrease, all of which would lead to lost jobs, lost wages, and an increased trade deficit.</w:t>
      </w:r>
    </w:p>
    <w:p w14:paraId="36442B7E" w14:textId="669C4D3A" w:rsidR="007846A8" w:rsidRPr="00A720F5" w:rsidRDefault="007846A8" w:rsidP="007846A8">
      <w:pPr>
        <w:rPr>
          <w:color w:val="7030A0"/>
        </w:rPr>
      </w:pPr>
    </w:p>
    <w:p w14:paraId="57572ADB" w14:textId="645F2552" w:rsidR="00F76EFB" w:rsidRDefault="00341F53" w:rsidP="007846A8">
      <w:r w:rsidRPr="00AF7FA7">
        <w:rPr>
          <w:u w:val="single"/>
        </w:rPr>
        <w:t>Response:</w:t>
      </w:r>
      <w:r w:rsidRPr="00CC5235">
        <w:rPr>
          <w:i/>
        </w:rPr>
        <w:t xml:space="preserve"> </w:t>
      </w:r>
      <w:r w:rsidR="00546764">
        <w:rPr>
          <w:i/>
        </w:rPr>
        <w:t xml:space="preserve"> </w:t>
      </w:r>
      <w:r w:rsidR="001156F6">
        <w:t xml:space="preserve">The Office appreciates the attention paid to the costs and benefits detailed in the RIA.  </w:t>
      </w:r>
      <w:r w:rsidR="001156F6" w:rsidRPr="0030344F">
        <w:t>The OMB Office of Information and Regulatory Affairs has indicated that it considers the final rule to be a transfer rule, concerning payments from one group to another that does not affect the total resources available to society.</w:t>
      </w:r>
      <w:r w:rsidR="001156F6">
        <w:t xml:space="preserve">  </w:t>
      </w:r>
      <w:r w:rsidR="001156F6" w:rsidRPr="00C574CD">
        <w:t xml:space="preserve">The Office </w:t>
      </w:r>
      <w:r w:rsidR="001156F6" w:rsidRPr="00BD1F3D">
        <w:t>recognizes that innovation has become a principal driver of the modern economy by stimulating economic growth and creating high-paying jobs.</w:t>
      </w:r>
      <w:r w:rsidR="001156F6">
        <w:t xml:space="preserve">  However, m</w:t>
      </w:r>
      <w:r w:rsidR="001156F6" w:rsidRPr="00722E92">
        <w:t xml:space="preserve">onetizing and quantifying certain impacts of patent fees on the economy and the rate of innovation </w:t>
      </w:r>
      <w:r w:rsidR="001156F6" w:rsidRPr="00915A5D">
        <w:t>are inherently difficult due to the number of varia</w:t>
      </w:r>
      <w:r w:rsidR="001156F6" w:rsidRPr="008F370A">
        <w:t>bles involved</w:t>
      </w:r>
      <w:r w:rsidR="001156F6">
        <w:t>,</w:t>
      </w:r>
      <w:r w:rsidR="001156F6" w:rsidRPr="008F370A">
        <w:t xml:space="preserve"> the difficulty in predicting economic activity</w:t>
      </w:r>
      <w:r w:rsidR="001156F6">
        <w:t>, and the availability of data, especially data on private sector behavior</w:t>
      </w:r>
      <w:r w:rsidR="001156F6" w:rsidRPr="008F370A">
        <w:t>.</w:t>
      </w:r>
      <w:r w:rsidR="001156F6">
        <w:t xml:space="preserve">  T</w:t>
      </w:r>
      <w:r w:rsidR="001156F6" w:rsidRPr="00F76EFB">
        <w:t xml:space="preserve">he Office does provide some quantitative and qualitative data in the RIA to assist the reader in measuring the cost and benefits of the rulemaking. </w:t>
      </w:r>
      <w:r w:rsidR="001156F6">
        <w:t xml:space="preserve"> </w:t>
      </w:r>
      <w:r w:rsidR="001156F6" w:rsidRPr="00F76EFB">
        <w:t xml:space="preserve">The Office follows the guidance set forth in Circular A-4 in determining which data to provide in this </w:t>
      </w:r>
      <w:r w:rsidR="001156F6">
        <w:t xml:space="preserve">final </w:t>
      </w:r>
      <w:r w:rsidR="001156F6" w:rsidRPr="00F76EFB">
        <w:t>rule.</w:t>
      </w:r>
    </w:p>
    <w:p w14:paraId="0C0C2AB6" w14:textId="77777777" w:rsidR="00182541" w:rsidRDefault="00182541" w:rsidP="007846A8">
      <w:pPr>
        <w:rPr>
          <w:color w:val="7030A0"/>
        </w:rPr>
      </w:pPr>
    </w:p>
    <w:p w14:paraId="3BC04411" w14:textId="50895C90" w:rsidR="00F76EFB" w:rsidRPr="00253B4E" w:rsidRDefault="00F75424" w:rsidP="007846A8">
      <w:pPr>
        <w:rPr>
          <w:color w:val="auto"/>
        </w:rPr>
      </w:pPr>
      <w:r w:rsidRPr="00AF7FA7">
        <w:rPr>
          <w:color w:val="auto"/>
          <w:u w:val="single"/>
        </w:rPr>
        <w:t>Comment 3</w:t>
      </w:r>
      <w:r w:rsidR="0016165B" w:rsidRPr="00AF7FA7">
        <w:rPr>
          <w:color w:val="auto"/>
          <w:u w:val="single"/>
        </w:rPr>
        <w:t>3</w:t>
      </w:r>
      <w:r w:rsidRPr="00AF7FA7">
        <w:rPr>
          <w:color w:val="auto"/>
          <w:u w:val="single"/>
        </w:rPr>
        <w:t>:</w:t>
      </w:r>
      <w:r w:rsidRPr="00CC5235">
        <w:rPr>
          <w:i/>
          <w:color w:val="auto"/>
        </w:rPr>
        <w:t xml:space="preserve"> </w:t>
      </w:r>
      <w:r w:rsidR="00546764">
        <w:rPr>
          <w:i/>
          <w:color w:val="auto"/>
        </w:rPr>
        <w:t xml:space="preserve"> </w:t>
      </w:r>
      <w:r w:rsidR="007846A8" w:rsidRPr="00253B4E">
        <w:rPr>
          <w:color w:val="auto"/>
        </w:rPr>
        <w:t xml:space="preserve">One commenter suggested that the rule should be resubmitted under the current presidential administration. </w:t>
      </w:r>
    </w:p>
    <w:p w14:paraId="49CF3F1D" w14:textId="77777777" w:rsidR="00182541" w:rsidRDefault="00182541" w:rsidP="007846A8"/>
    <w:p w14:paraId="30AC1F75" w14:textId="40B0DBA6" w:rsidR="007846A8" w:rsidRDefault="00F75424" w:rsidP="007846A8">
      <w:pPr>
        <w:rPr>
          <w:rFonts w:cstheme="minorHAnsi"/>
          <w:color w:val="auto"/>
        </w:rPr>
      </w:pPr>
      <w:r w:rsidRPr="00AF7FA7">
        <w:rPr>
          <w:u w:val="single"/>
        </w:rPr>
        <w:t>Response:</w:t>
      </w:r>
      <w:r w:rsidRPr="00CC5235">
        <w:rPr>
          <w:i/>
        </w:rPr>
        <w:t xml:space="preserve"> </w:t>
      </w:r>
      <w:r w:rsidR="00546764">
        <w:rPr>
          <w:i/>
        </w:rPr>
        <w:t xml:space="preserve"> </w:t>
      </w:r>
      <w:r w:rsidR="007846A8" w:rsidRPr="00A720F5">
        <w:t>The USPTO recognizes the timing of the rule</w:t>
      </w:r>
      <w:r w:rsidR="007846A8">
        <w:rPr>
          <w:rFonts w:cstheme="minorHAnsi"/>
        </w:rPr>
        <w:t xml:space="preserve"> and confirms that the final rule has undergone review, discussion, and feedback from the current presidential administration via the Office of Management and Budget.  This final rule has the approval of the current administration.</w:t>
      </w:r>
    </w:p>
    <w:p w14:paraId="0712DF1A" w14:textId="77777777" w:rsidR="00182541" w:rsidRDefault="00182541" w:rsidP="007846A8">
      <w:pPr>
        <w:rPr>
          <w:rFonts w:cstheme="minorHAnsi"/>
          <w:color w:val="7030A0"/>
        </w:rPr>
      </w:pPr>
    </w:p>
    <w:p w14:paraId="563F97B4" w14:textId="5BE75940" w:rsidR="007846A8" w:rsidRDefault="00F75424" w:rsidP="007846A8">
      <w:pPr>
        <w:rPr>
          <w:color w:val="auto"/>
        </w:rPr>
      </w:pPr>
      <w:r w:rsidRPr="00AF7FA7">
        <w:rPr>
          <w:rFonts w:cstheme="minorHAnsi"/>
          <w:color w:val="auto"/>
          <w:u w:val="single"/>
        </w:rPr>
        <w:t>Comment 3</w:t>
      </w:r>
      <w:r w:rsidR="0016165B" w:rsidRPr="00AF7FA7">
        <w:rPr>
          <w:rFonts w:cstheme="minorHAnsi"/>
          <w:color w:val="auto"/>
          <w:u w:val="single"/>
        </w:rPr>
        <w:t>4</w:t>
      </w:r>
      <w:r w:rsidRPr="00AF7FA7">
        <w:rPr>
          <w:rFonts w:cstheme="minorHAnsi"/>
          <w:color w:val="auto"/>
          <w:u w:val="single"/>
        </w:rPr>
        <w:t>:</w:t>
      </w:r>
      <w:r w:rsidR="00546764">
        <w:rPr>
          <w:rFonts w:cstheme="minorHAnsi"/>
          <w:i/>
          <w:color w:val="auto"/>
        </w:rPr>
        <w:t xml:space="preserve"> </w:t>
      </w:r>
      <w:r w:rsidRPr="00CC5235">
        <w:rPr>
          <w:rFonts w:cstheme="minorHAnsi"/>
          <w:i/>
          <w:color w:val="auto"/>
        </w:rPr>
        <w:t xml:space="preserve"> </w:t>
      </w:r>
      <w:r w:rsidR="007846A8" w:rsidRPr="00253B4E">
        <w:rPr>
          <w:rFonts w:cstheme="minorHAnsi"/>
          <w:color w:val="auto"/>
        </w:rPr>
        <w:t>One commenter r</w:t>
      </w:r>
      <w:r w:rsidR="007846A8" w:rsidRPr="00253B4E">
        <w:rPr>
          <w:color w:val="auto"/>
        </w:rPr>
        <w:t>ecommended that the USPTO increase fees from foreign firms that file in the United States.</w:t>
      </w:r>
    </w:p>
    <w:p w14:paraId="75DF0013" w14:textId="77777777" w:rsidR="00182541" w:rsidRPr="00253B4E" w:rsidRDefault="00182541" w:rsidP="007846A8">
      <w:pPr>
        <w:rPr>
          <w:rFonts w:cstheme="minorBidi"/>
          <w:color w:val="auto"/>
        </w:rPr>
      </w:pPr>
    </w:p>
    <w:p w14:paraId="60ABCA2D" w14:textId="5557E64F" w:rsidR="007846A8" w:rsidRPr="009F3D1E" w:rsidRDefault="00F75424" w:rsidP="00A720F5">
      <w:pPr>
        <w:rPr>
          <w:color w:val="auto"/>
        </w:rPr>
      </w:pPr>
      <w:r w:rsidRPr="00AF7FA7">
        <w:rPr>
          <w:u w:val="single"/>
        </w:rPr>
        <w:t>Response:</w:t>
      </w:r>
      <w:r w:rsidR="00546764">
        <w:rPr>
          <w:i/>
        </w:rPr>
        <w:t xml:space="preserve"> </w:t>
      </w:r>
      <w:r w:rsidRPr="00CC5235">
        <w:rPr>
          <w:i/>
        </w:rPr>
        <w:t xml:space="preserve"> </w:t>
      </w:r>
      <w:r w:rsidR="00C14E52">
        <w:t xml:space="preserve">Charging higher fees to foreign applicants would likely be contrary to the USPTO’s treaty obligations including those under Article 3 of the Agreement on Trade-Related Aspects of Intellectual Property Rights (TRIPS) and Article 2 of the Paris Convention.  </w:t>
      </w:r>
      <w:r w:rsidR="007846A8">
        <w:t xml:space="preserve">The USPTO has a strong commitment to the global </w:t>
      </w:r>
      <w:r w:rsidR="00182541">
        <w:t>IP</w:t>
      </w:r>
      <w:r w:rsidR="007846A8">
        <w:t xml:space="preserve"> community.  The USPTO engages in international patent cooperation through various treaties, agreements, and programs to increase the certainty of IP rights while reducing stakeholder </w:t>
      </w:r>
      <w:r w:rsidR="007846A8" w:rsidRPr="00A720F5">
        <w:t xml:space="preserve">costs and moving towards a harmonized global patent system. </w:t>
      </w:r>
      <w:r w:rsidR="00524A04">
        <w:t xml:space="preserve"> </w:t>
      </w:r>
      <w:r w:rsidR="007846A8" w:rsidRPr="00A720F5">
        <w:t xml:space="preserve">By providing discounted fees for small businesses and independent inventors regardless of national origin, the USPTO takes an impartial fee setting approach that supports innovation by even the </w:t>
      </w:r>
      <w:r w:rsidR="007846A8" w:rsidRPr="009F3D1E">
        <w:t>smallest economic interests.  This promotes strong global IP rights which, in turn, helps American businesses.</w:t>
      </w:r>
    </w:p>
    <w:p w14:paraId="32BEF664" w14:textId="77777777" w:rsidR="00A720F5" w:rsidRPr="009F3D1E" w:rsidRDefault="00A720F5" w:rsidP="00A720F5">
      <w:pPr>
        <w:rPr>
          <w:color w:val="7030A0"/>
        </w:rPr>
      </w:pPr>
    </w:p>
    <w:p w14:paraId="39780EDE" w14:textId="282B3A6B" w:rsidR="007846A8" w:rsidRDefault="00F75424" w:rsidP="00A720F5">
      <w:pPr>
        <w:rPr>
          <w:color w:val="auto"/>
        </w:rPr>
      </w:pPr>
      <w:r w:rsidRPr="00AF7FA7">
        <w:rPr>
          <w:color w:val="auto"/>
          <w:u w:val="single"/>
        </w:rPr>
        <w:t>Comment 3</w:t>
      </w:r>
      <w:r w:rsidR="0016165B" w:rsidRPr="00AF7FA7">
        <w:rPr>
          <w:color w:val="auto"/>
          <w:u w:val="single"/>
        </w:rPr>
        <w:t>5</w:t>
      </w:r>
      <w:r w:rsidRPr="00AF7FA7">
        <w:rPr>
          <w:color w:val="auto"/>
          <w:u w:val="single"/>
        </w:rPr>
        <w:t>:</w:t>
      </w:r>
      <w:r w:rsidRPr="00CC5235">
        <w:rPr>
          <w:i/>
          <w:color w:val="auto"/>
        </w:rPr>
        <w:t xml:space="preserve"> </w:t>
      </w:r>
      <w:r w:rsidR="00546764">
        <w:rPr>
          <w:i/>
          <w:color w:val="auto"/>
        </w:rPr>
        <w:t xml:space="preserve"> </w:t>
      </w:r>
      <w:r w:rsidR="007846A8" w:rsidRPr="00253B4E">
        <w:rPr>
          <w:color w:val="auto"/>
        </w:rPr>
        <w:t>One commenter s</w:t>
      </w:r>
      <w:r w:rsidR="00182541">
        <w:rPr>
          <w:color w:val="auto"/>
        </w:rPr>
        <w:t>ought</w:t>
      </w:r>
      <w:r w:rsidR="007846A8" w:rsidRPr="00253B4E">
        <w:rPr>
          <w:color w:val="auto"/>
        </w:rPr>
        <w:t xml:space="preserve"> more information about support for independent inventors.</w:t>
      </w:r>
    </w:p>
    <w:p w14:paraId="5E890B63" w14:textId="77777777" w:rsidR="00182541" w:rsidRPr="00253B4E" w:rsidRDefault="00182541" w:rsidP="00A720F5">
      <w:pPr>
        <w:rPr>
          <w:color w:val="auto"/>
        </w:rPr>
      </w:pPr>
    </w:p>
    <w:p w14:paraId="4DDF316A" w14:textId="14D20CAA" w:rsidR="007846A8" w:rsidRPr="009F3D1E" w:rsidRDefault="00F75424" w:rsidP="00A720F5">
      <w:pPr>
        <w:pStyle w:val="NoSpacing"/>
        <w:spacing w:line="480" w:lineRule="auto"/>
        <w:rPr>
          <w:rFonts w:ascii="Times New Roman" w:hAnsi="Times New Roman" w:cs="Times New Roman"/>
          <w:sz w:val="24"/>
          <w:szCs w:val="24"/>
        </w:rPr>
      </w:pPr>
      <w:r w:rsidRPr="00AF7FA7">
        <w:rPr>
          <w:rFonts w:ascii="Times New Roman" w:hAnsi="Times New Roman" w:cs="Times New Roman"/>
          <w:sz w:val="24"/>
          <w:szCs w:val="24"/>
          <w:u w:val="single"/>
        </w:rPr>
        <w:t>Response:</w:t>
      </w:r>
      <w:r w:rsidRPr="00CC5235">
        <w:rPr>
          <w:rFonts w:ascii="Times New Roman" w:hAnsi="Times New Roman" w:cs="Times New Roman"/>
          <w:i/>
          <w:sz w:val="24"/>
          <w:szCs w:val="24"/>
        </w:rPr>
        <w:t xml:space="preserve"> </w:t>
      </w:r>
      <w:r w:rsidR="00546764">
        <w:rPr>
          <w:rFonts w:ascii="Times New Roman" w:hAnsi="Times New Roman" w:cs="Times New Roman"/>
          <w:i/>
          <w:sz w:val="24"/>
          <w:szCs w:val="24"/>
        </w:rPr>
        <w:t xml:space="preserve"> </w:t>
      </w:r>
      <w:r w:rsidR="007846A8" w:rsidRPr="009F3D1E">
        <w:rPr>
          <w:rFonts w:ascii="Times New Roman" w:hAnsi="Times New Roman" w:cs="Times New Roman"/>
          <w:sz w:val="24"/>
          <w:szCs w:val="24"/>
        </w:rPr>
        <w:t xml:space="preserve">To support small and medium sized enterprises (SMEs), the USPTO has offered discounts for many patent fees since 1982.  Initially, the discount was fifty percent of eligible patent fees.  The AIA expanded the number of fees eligible for small entity discounts and created a sub-class of small entities, “micro entities”, that are eligible for even greater discounts—seventy five percent.  Fees set or adjusted for filing, searching, examining, issuing, appealing, and maintaining patent applications and patents are subject to this discounting.  The fee adjustments in this </w:t>
      </w:r>
      <w:r w:rsidR="00182541">
        <w:rPr>
          <w:rFonts w:ascii="Times New Roman" w:hAnsi="Times New Roman" w:cs="Times New Roman"/>
          <w:sz w:val="24"/>
          <w:szCs w:val="24"/>
        </w:rPr>
        <w:t xml:space="preserve">final </w:t>
      </w:r>
      <w:r w:rsidR="007846A8" w:rsidRPr="009F3D1E">
        <w:rPr>
          <w:rFonts w:ascii="Times New Roman" w:hAnsi="Times New Roman" w:cs="Times New Roman"/>
          <w:sz w:val="24"/>
          <w:szCs w:val="24"/>
        </w:rPr>
        <w:t>rule include the expansion of th</w:t>
      </w:r>
      <w:r w:rsidR="00182541">
        <w:rPr>
          <w:rFonts w:ascii="Times New Roman" w:hAnsi="Times New Roman" w:cs="Times New Roman"/>
          <w:sz w:val="24"/>
          <w:szCs w:val="24"/>
        </w:rPr>
        <w:t>e micro entity</w:t>
      </w:r>
      <w:r w:rsidR="007846A8" w:rsidRPr="009F3D1E">
        <w:rPr>
          <w:rFonts w:ascii="Times New Roman" w:hAnsi="Times New Roman" w:cs="Times New Roman"/>
          <w:sz w:val="24"/>
          <w:szCs w:val="24"/>
        </w:rPr>
        <w:t xml:space="preserve"> discount to greater numbers of fees.  Additionally, the USPTO offers other assistance to SMEs, such as:  the patent Pro Bono program, the patent Pro Se Assistance program, various outreach programs, the Inventors Assistance Center, the Patent and Trademark Resource Centers, and partnerships with law firms.  </w:t>
      </w:r>
    </w:p>
    <w:p w14:paraId="06779663" w14:textId="38C4F3C1" w:rsidR="007846A8" w:rsidRDefault="007846A8" w:rsidP="00A720F5">
      <w:r w:rsidRPr="009F3D1E">
        <w:t>More information about these programs are available at</w:t>
      </w:r>
      <w:r>
        <w:t xml:space="preserve"> </w:t>
      </w:r>
      <w:r w:rsidR="006A37D8" w:rsidRPr="00D73113">
        <w:t>https://www.uspto.gov/learning-and-resources/inventors-entrepreneurs-resources</w:t>
      </w:r>
      <w:r w:rsidR="003953CB">
        <w:t>.</w:t>
      </w:r>
    </w:p>
    <w:p w14:paraId="3F2991A3" w14:textId="6C49D670" w:rsidR="003953CB" w:rsidRDefault="003953CB" w:rsidP="00A720F5">
      <w:pPr>
        <w:rPr>
          <w:rFonts w:cstheme="minorBidi"/>
        </w:rPr>
      </w:pPr>
    </w:p>
    <w:p w14:paraId="11DA417F" w14:textId="5E7AD5FC" w:rsidR="00A06EF9" w:rsidRPr="001650DF" w:rsidRDefault="00A06EF9">
      <w:pPr>
        <w:pStyle w:val="Heading1"/>
      </w:pPr>
      <w:r w:rsidRPr="001650DF">
        <w:t>VI</w:t>
      </w:r>
      <w:r w:rsidR="00316D25">
        <w:t>I</w:t>
      </w:r>
      <w:r w:rsidRPr="001650DF">
        <w:t>.</w:t>
      </w:r>
      <w:r w:rsidR="002D1D52" w:rsidRPr="001650DF">
        <w:t xml:space="preserve"> </w:t>
      </w:r>
      <w:r w:rsidRPr="001650DF">
        <w:t>Discussion of Specific Rule</w:t>
      </w:r>
    </w:p>
    <w:p w14:paraId="7D0F51B7" w14:textId="37BBB928" w:rsidR="00A06EF9" w:rsidRPr="009F3D1E" w:rsidRDefault="00203642">
      <w:pPr>
        <w:rPr>
          <w:strike/>
        </w:rPr>
      </w:pPr>
      <w:r>
        <w:t xml:space="preserve">In this section the Office provides tables of all fees set or adjusted in the final rule. </w:t>
      </w:r>
    </w:p>
    <w:p w14:paraId="7AB48BC0" w14:textId="77777777" w:rsidR="00A06EF9" w:rsidRPr="001650DF" w:rsidRDefault="00A06EF9"/>
    <w:p w14:paraId="7B623FB4" w14:textId="78FB3674" w:rsidR="00A06EF9" w:rsidRPr="001650DF" w:rsidRDefault="00A06EF9">
      <w:r w:rsidRPr="001650DF">
        <w:rPr>
          <w:u w:val="single"/>
        </w:rPr>
        <w:t>Section 1.16</w:t>
      </w:r>
      <w:r w:rsidR="000F5DFF">
        <w:t xml:space="preserve">: </w:t>
      </w:r>
      <w:r w:rsidR="00681DA8">
        <w:t xml:space="preserve"> </w:t>
      </w:r>
      <w:r w:rsidRPr="001650DF">
        <w:t>The changes to the fee amounts indicated in </w:t>
      </w:r>
      <w:r w:rsidR="00480B81" w:rsidRPr="001650DF">
        <w:t xml:space="preserve">§ </w:t>
      </w:r>
      <w:r w:rsidRPr="001650DF">
        <w:t xml:space="preserve">1.16 are shown in Table </w:t>
      </w:r>
      <w:r w:rsidR="0086615C" w:rsidRPr="001650DF">
        <w:t>17</w:t>
      </w:r>
      <w:r w:rsidRPr="001650DF">
        <w:t>.</w:t>
      </w:r>
    </w:p>
    <w:p w14:paraId="0332DF72" w14:textId="77777777" w:rsidR="00A06EF9" w:rsidRPr="001650DF" w:rsidRDefault="00A06EF9"/>
    <w:p w14:paraId="51B2C00D" w14:textId="33E13700" w:rsidR="00A06EF9" w:rsidRPr="001B2C22" w:rsidRDefault="00A06EF9" w:rsidP="001B2C22">
      <w:pPr>
        <w:autoSpaceDE/>
        <w:autoSpaceDN/>
        <w:adjustRightInd/>
        <w:spacing w:line="240" w:lineRule="auto"/>
        <w:jc w:val="center"/>
        <w:rPr>
          <w:b/>
          <w:u w:val="single"/>
          <w:lang w:val="fr-FR"/>
        </w:rPr>
      </w:pPr>
      <w:r w:rsidRPr="001B2C22">
        <w:rPr>
          <w:b/>
          <w:u w:val="single"/>
          <w:lang w:val="fr-FR"/>
        </w:rPr>
        <w:t xml:space="preserve">Table </w:t>
      </w:r>
      <w:r w:rsidR="0086615C" w:rsidRPr="001B2C22">
        <w:rPr>
          <w:b/>
          <w:u w:val="single"/>
          <w:lang w:val="fr-FR"/>
        </w:rPr>
        <w:t>17</w:t>
      </w:r>
      <w:r w:rsidRPr="001B2C22">
        <w:rPr>
          <w:b/>
          <w:u w:val="single"/>
          <w:lang w:val="fr-FR"/>
        </w:rPr>
        <w:t>:</w:t>
      </w:r>
      <w:r w:rsidR="001B2C22" w:rsidRPr="001B2C22">
        <w:rPr>
          <w:b/>
          <w:u w:val="single"/>
          <w:lang w:val="fr-FR"/>
        </w:rPr>
        <w:t xml:space="preserve"> </w:t>
      </w:r>
      <w:r w:rsidR="001B2C22">
        <w:rPr>
          <w:b/>
          <w:u w:val="single"/>
          <w:lang w:val="fr-FR"/>
        </w:rPr>
        <w:t xml:space="preserve"> </w:t>
      </w:r>
      <w:r w:rsidR="001B2C22" w:rsidRPr="001B2C22">
        <w:rPr>
          <w:b/>
          <w:u w:val="single"/>
          <w:lang w:val="fr-FR"/>
        </w:rPr>
        <w:t>CFR Section 1.16</w:t>
      </w:r>
      <w:r w:rsidR="001B2C22">
        <w:rPr>
          <w:b/>
          <w:u w:val="single"/>
          <w:lang w:val="fr-FR"/>
        </w:rPr>
        <w:t xml:space="preserve"> </w:t>
      </w:r>
      <w:r w:rsidR="001B2C22" w:rsidRPr="001B2C22">
        <w:rPr>
          <w:b/>
          <w:u w:val="single"/>
        </w:rPr>
        <w:t>Fee</w:t>
      </w:r>
      <w:r w:rsidR="001B2C22">
        <w:rPr>
          <w:b/>
          <w:u w:val="single"/>
        </w:rPr>
        <w:t xml:space="preserve"> Change</w:t>
      </w:r>
      <w:r w:rsidR="001B2C22" w:rsidRPr="001B2C22">
        <w:rPr>
          <w:b/>
          <w:u w:val="single"/>
        </w:rPr>
        <w:t>s</w:t>
      </w:r>
    </w:p>
    <w:p w14:paraId="646155C0" w14:textId="77777777" w:rsidR="0086615C" w:rsidRPr="001650DF" w:rsidRDefault="0086615C" w:rsidP="001650DF">
      <w:pPr>
        <w:autoSpaceDE/>
        <w:autoSpaceDN/>
        <w:adjustRightInd/>
        <w:spacing w:line="240" w:lineRule="auto"/>
        <w:rPr>
          <w:b/>
          <w:lang w:val="fr-FR"/>
        </w:rPr>
      </w:pPr>
    </w:p>
    <w:tbl>
      <w:tblPr>
        <w:tblW w:w="890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1065"/>
        <w:gridCol w:w="1146"/>
        <w:gridCol w:w="2181"/>
        <w:gridCol w:w="752"/>
        <w:gridCol w:w="752"/>
        <w:gridCol w:w="752"/>
        <w:gridCol w:w="752"/>
        <w:gridCol w:w="752"/>
        <w:gridCol w:w="753"/>
      </w:tblGrid>
      <w:tr w:rsidR="00A06EF9" w:rsidRPr="001650DF" w14:paraId="73C04947" w14:textId="77777777" w:rsidTr="006F5902">
        <w:trPr>
          <w:cantSplit/>
          <w:trHeight w:val="176"/>
          <w:tblHeader/>
        </w:trPr>
        <w:tc>
          <w:tcPr>
            <w:tcW w:w="1065" w:type="dxa"/>
            <w:vMerge w:val="restart"/>
            <w:noWrap/>
            <w:vAlign w:val="center"/>
          </w:tcPr>
          <w:p w14:paraId="517E8FEF" w14:textId="77777777" w:rsidR="00A06EF9" w:rsidRPr="005E009C" w:rsidRDefault="00A06EF9" w:rsidP="001B2C22">
            <w:pPr>
              <w:spacing w:line="240" w:lineRule="auto"/>
              <w:jc w:val="center"/>
              <w:rPr>
                <w:b/>
                <w:sz w:val="20"/>
                <w:szCs w:val="21"/>
              </w:rPr>
            </w:pPr>
            <w:r w:rsidRPr="005E009C">
              <w:rPr>
                <w:b/>
                <w:sz w:val="20"/>
                <w:szCs w:val="21"/>
              </w:rPr>
              <w:t>CFR section</w:t>
            </w:r>
          </w:p>
        </w:tc>
        <w:tc>
          <w:tcPr>
            <w:tcW w:w="1146" w:type="dxa"/>
            <w:vMerge w:val="restart"/>
            <w:noWrap/>
            <w:vAlign w:val="center"/>
          </w:tcPr>
          <w:p w14:paraId="7F64B32A" w14:textId="77777777" w:rsidR="00A06EF9" w:rsidRPr="00B05D1C" w:rsidRDefault="00A06EF9" w:rsidP="001B2C22">
            <w:pPr>
              <w:spacing w:line="240" w:lineRule="auto"/>
              <w:jc w:val="center"/>
              <w:rPr>
                <w:b/>
                <w:sz w:val="20"/>
                <w:szCs w:val="21"/>
              </w:rPr>
            </w:pPr>
            <w:r w:rsidRPr="00B05D1C">
              <w:rPr>
                <w:b/>
                <w:sz w:val="20"/>
                <w:szCs w:val="21"/>
              </w:rPr>
              <w:t>Fee Code</w:t>
            </w:r>
          </w:p>
        </w:tc>
        <w:tc>
          <w:tcPr>
            <w:tcW w:w="2181" w:type="dxa"/>
            <w:vMerge w:val="restart"/>
            <w:noWrap/>
            <w:vAlign w:val="center"/>
          </w:tcPr>
          <w:p w14:paraId="553A4F50" w14:textId="77777777" w:rsidR="00A06EF9" w:rsidRPr="00B05D1C" w:rsidRDefault="00A06EF9" w:rsidP="001B2C22">
            <w:pPr>
              <w:spacing w:line="240" w:lineRule="auto"/>
              <w:jc w:val="center"/>
              <w:rPr>
                <w:b/>
                <w:sz w:val="20"/>
                <w:szCs w:val="21"/>
                <w:lang w:val="fr-FR"/>
              </w:rPr>
            </w:pPr>
            <w:r w:rsidRPr="00B05D1C">
              <w:rPr>
                <w:b/>
                <w:sz w:val="20"/>
                <w:szCs w:val="21"/>
                <w:lang w:val="fr-FR"/>
              </w:rPr>
              <w:t>Description</w:t>
            </w:r>
          </w:p>
        </w:tc>
        <w:tc>
          <w:tcPr>
            <w:tcW w:w="2256" w:type="dxa"/>
            <w:gridSpan w:val="3"/>
            <w:noWrap/>
            <w:vAlign w:val="center"/>
          </w:tcPr>
          <w:p w14:paraId="3901900C" w14:textId="77777777" w:rsidR="00A06EF9" w:rsidRPr="0044415E" w:rsidRDefault="00A06EF9" w:rsidP="001B2C22">
            <w:pPr>
              <w:spacing w:line="240" w:lineRule="auto"/>
              <w:jc w:val="center"/>
              <w:rPr>
                <w:b/>
                <w:sz w:val="20"/>
                <w:szCs w:val="21"/>
              </w:rPr>
            </w:pPr>
            <w:r w:rsidRPr="0044415E">
              <w:rPr>
                <w:b/>
                <w:sz w:val="20"/>
                <w:szCs w:val="21"/>
              </w:rPr>
              <w:t>Current Fees (dollars)</w:t>
            </w:r>
          </w:p>
        </w:tc>
        <w:tc>
          <w:tcPr>
            <w:tcW w:w="2257" w:type="dxa"/>
            <w:gridSpan w:val="3"/>
            <w:noWrap/>
            <w:vAlign w:val="center"/>
          </w:tcPr>
          <w:p w14:paraId="0BFFE9FD" w14:textId="7851DAF1" w:rsidR="00A06EF9" w:rsidRPr="001B2C22" w:rsidRDefault="00304276" w:rsidP="001B2C22">
            <w:pPr>
              <w:spacing w:line="240" w:lineRule="auto"/>
              <w:jc w:val="center"/>
              <w:rPr>
                <w:b/>
                <w:sz w:val="20"/>
                <w:szCs w:val="21"/>
              </w:rPr>
            </w:pPr>
            <w:r>
              <w:rPr>
                <w:b/>
                <w:sz w:val="20"/>
                <w:szCs w:val="21"/>
              </w:rPr>
              <w:t>Final Rule</w:t>
            </w:r>
            <w:r w:rsidR="00A06EF9" w:rsidRPr="00290D75">
              <w:rPr>
                <w:b/>
                <w:sz w:val="20"/>
                <w:szCs w:val="21"/>
              </w:rPr>
              <w:t xml:space="preserve"> Fees (dollars)</w:t>
            </w:r>
          </w:p>
        </w:tc>
      </w:tr>
      <w:tr w:rsidR="00A06EF9" w:rsidRPr="001650DF" w14:paraId="4C78469A" w14:textId="77777777" w:rsidTr="006F5902">
        <w:trPr>
          <w:cantSplit/>
          <w:trHeight w:val="176"/>
          <w:tblHeader/>
        </w:trPr>
        <w:tc>
          <w:tcPr>
            <w:tcW w:w="1065" w:type="dxa"/>
            <w:vMerge/>
            <w:noWrap/>
          </w:tcPr>
          <w:p w14:paraId="32C815BD" w14:textId="77777777" w:rsidR="00A06EF9" w:rsidRPr="001B2C22" w:rsidRDefault="00A06EF9" w:rsidP="001B2C22">
            <w:pPr>
              <w:spacing w:line="240" w:lineRule="auto"/>
              <w:rPr>
                <w:sz w:val="20"/>
                <w:szCs w:val="21"/>
              </w:rPr>
            </w:pPr>
          </w:p>
        </w:tc>
        <w:tc>
          <w:tcPr>
            <w:tcW w:w="1146" w:type="dxa"/>
            <w:vMerge/>
            <w:noWrap/>
          </w:tcPr>
          <w:p w14:paraId="40F6D1B2" w14:textId="77777777" w:rsidR="00A06EF9" w:rsidRPr="001B2C22" w:rsidRDefault="00A06EF9" w:rsidP="001B2C22">
            <w:pPr>
              <w:spacing w:line="240" w:lineRule="auto"/>
              <w:jc w:val="center"/>
              <w:rPr>
                <w:rFonts w:eastAsia="Arial Unicode MS"/>
                <w:bCs/>
                <w:sz w:val="20"/>
                <w:szCs w:val="21"/>
              </w:rPr>
            </w:pPr>
          </w:p>
        </w:tc>
        <w:tc>
          <w:tcPr>
            <w:tcW w:w="2181" w:type="dxa"/>
            <w:vMerge/>
            <w:noWrap/>
            <w:vAlign w:val="bottom"/>
          </w:tcPr>
          <w:p w14:paraId="57D771EE" w14:textId="77777777" w:rsidR="00A06EF9" w:rsidRPr="001B2C22" w:rsidRDefault="00A06EF9" w:rsidP="001B2C22">
            <w:pPr>
              <w:spacing w:line="240" w:lineRule="auto"/>
              <w:rPr>
                <w:rFonts w:eastAsia="Arial Unicode MS"/>
                <w:bCs/>
                <w:sz w:val="20"/>
                <w:szCs w:val="21"/>
              </w:rPr>
            </w:pPr>
          </w:p>
        </w:tc>
        <w:tc>
          <w:tcPr>
            <w:tcW w:w="752" w:type="dxa"/>
            <w:noWrap/>
            <w:vAlign w:val="center"/>
          </w:tcPr>
          <w:p w14:paraId="7F3A903F" w14:textId="77777777" w:rsidR="00A06EF9" w:rsidRPr="001B2C22" w:rsidRDefault="00A06EF9" w:rsidP="001B2C22">
            <w:pPr>
              <w:spacing w:line="240" w:lineRule="auto"/>
              <w:jc w:val="center"/>
              <w:rPr>
                <w:rFonts w:eastAsia="Arial Unicode MS"/>
                <w:bCs/>
                <w:sz w:val="20"/>
                <w:szCs w:val="21"/>
              </w:rPr>
            </w:pPr>
            <w:r w:rsidRPr="001B2C22">
              <w:rPr>
                <w:rFonts w:eastAsia="Arial Unicode MS"/>
                <w:bCs/>
                <w:sz w:val="20"/>
                <w:szCs w:val="21"/>
              </w:rPr>
              <w:t>Large</w:t>
            </w:r>
          </w:p>
        </w:tc>
        <w:tc>
          <w:tcPr>
            <w:tcW w:w="752" w:type="dxa"/>
            <w:noWrap/>
            <w:vAlign w:val="center"/>
          </w:tcPr>
          <w:p w14:paraId="04BCCA76" w14:textId="77777777" w:rsidR="00A06EF9" w:rsidRPr="001B2C22" w:rsidRDefault="00A06EF9" w:rsidP="001B2C22">
            <w:pPr>
              <w:spacing w:line="240" w:lineRule="auto"/>
              <w:jc w:val="center"/>
              <w:rPr>
                <w:rFonts w:eastAsia="Arial Unicode MS"/>
                <w:bCs/>
                <w:sz w:val="20"/>
                <w:szCs w:val="21"/>
              </w:rPr>
            </w:pPr>
            <w:r w:rsidRPr="001B2C22">
              <w:rPr>
                <w:rFonts w:eastAsia="Arial Unicode MS"/>
                <w:bCs/>
                <w:sz w:val="20"/>
                <w:szCs w:val="21"/>
              </w:rPr>
              <w:t>Small</w:t>
            </w:r>
          </w:p>
        </w:tc>
        <w:tc>
          <w:tcPr>
            <w:tcW w:w="752" w:type="dxa"/>
          </w:tcPr>
          <w:p w14:paraId="59AFB0DC" w14:textId="77777777" w:rsidR="00A06EF9" w:rsidRPr="001B2C22" w:rsidRDefault="00A06EF9" w:rsidP="001B2C22">
            <w:pPr>
              <w:spacing w:line="240" w:lineRule="auto"/>
              <w:jc w:val="center"/>
              <w:rPr>
                <w:rFonts w:eastAsia="Arial Unicode MS"/>
                <w:bCs/>
                <w:sz w:val="20"/>
                <w:szCs w:val="21"/>
              </w:rPr>
            </w:pPr>
            <w:r w:rsidRPr="001B2C22">
              <w:rPr>
                <w:rFonts w:eastAsia="Arial Unicode MS"/>
                <w:bCs/>
                <w:sz w:val="20"/>
                <w:szCs w:val="21"/>
              </w:rPr>
              <w:t>Micro</w:t>
            </w:r>
          </w:p>
        </w:tc>
        <w:tc>
          <w:tcPr>
            <w:tcW w:w="752" w:type="dxa"/>
            <w:noWrap/>
            <w:vAlign w:val="center"/>
          </w:tcPr>
          <w:p w14:paraId="4420D744" w14:textId="77777777" w:rsidR="00A06EF9" w:rsidRPr="001B2C22" w:rsidRDefault="00A06EF9" w:rsidP="001B2C22">
            <w:pPr>
              <w:spacing w:line="240" w:lineRule="auto"/>
              <w:jc w:val="center"/>
              <w:rPr>
                <w:rFonts w:eastAsia="Arial Unicode MS"/>
                <w:bCs/>
                <w:sz w:val="20"/>
                <w:szCs w:val="21"/>
              </w:rPr>
            </w:pPr>
            <w:r w:rsidRPr="001B2C22">
              <w:rPr>
                <w:rFonts w:eastAsia="Arial Unicode MS"/>
                <w:bCs/>
                <w:sz w:val="20"/>
                <w:szCs w:val="21"/>
              </w:rPr>
              <w:t>Large</w:t>
            </w:r>
          </w:p>
        </w:tc>
        <w:tc>
          <w:tcPr>
            <w:tcW w:w="752" w:type="dxa"/>
            <w:noWrap/>
            <w:vAlign w:val="center"/>
          </w:tcPr>
          <w:p w14:paraId="3AEF2265" w14:textId="77777777" w:rsidR="00A06EF9" w:rsidRPr="001B2C22" w:rsidRDefault="00A06EF9" w:rsidP="001B2C22">
            <w:pPr>
              <w:spacing w:line="240" w:lineRule="auto"/>
              <w:jc w:val="center"/>
              <w:rPr>
                <w:rFonts w:eastAsia="Arial Unicode MS"/>
                <w:bCs/>
                <w:sz w:val="20"/>
                <w:szCs w:val="21"/>
              </w:rPr>
            </w:pPr>
            <w:r w:rsidRPr="001B2C22">
              <w:rPr>
                <w:rFonts w:eastAsia="Arial Unicode MS"/>
                <w:bCs/>
                <w:sz w:val="20"/>
                <w:szCs w:val="21"/>
              </w:rPr>
              <w:t>Small</w:t>
            </w:r>
          </w:p>
        </w:tc>
        <w:tc>
          <w:tcPr>
            <w:tcW w:w="753" w:type="dxa"/>
            <w:noWrap/>
            <w:vAlign w:val="center"/>
          </w:tcPr>
          <w:p w14:paraId="03075C9B" w14:textId="77777777" w:rsidR="00A06EF9" w:rsidRPr="001B2C22" w:rsidRDefault="00A06EF9" w:rsidP="001B2C22">
            <w:pPr>
              <w:spacing w:line="240" w:lineRule="auto"/>
              <w:jc w:val="center"/>
              <w:rPr>
                <w:rFonts w:eastAsia="Arial Unicode MS"/>
                <w:bCs/>
                <w:sz w:val="20"/>
                <w:szCs w:val="21"/>
              </w:rPr>
            </w:pPr>
            <w:r w:rsidRPr="001B2C22">
              <w:rPr>
                <w:rFonts w:eastAsia="Arial Unicode MS"/>
                <w:bCs/>
                <w:sz w:val="20"/>
                <w:szCs w:val="21"/>
              </w:rPr>
              <w:t>Micro</w:t>
            </w:r>
          </w:p>
        </w:tc>
      </w:tr>
      <w:tr w:rsidR="00A06EF9" w:rsidRPr="001650DF" w14:paraId="0A6D0175" w14:textId="77777777" w:rsidTr="006F5902">
        <w:trPr>
          <w:cantSplit/>
          <w:trHeight w:val="176"/>
        </w:trPr>
        <w:tc>
          <w:tcPr>
            <w:tcW w:w="1065" w:type="dxa"/>
            <w:noWrap/>
            <w:vAlign w:val="center"/>
          </w:tcPr>
          <w:p w14:paraId="3D3966CD" w14:textId="77777777" w:rsidR="00A06EF9" w:rsidRPr="005E009C" w:rsidRDefault="00A06EF9" w:rsidP="001B2C22">
            <w:pPr>
              <w:spacing w:line="240" w:lineRule="auto"/>
              <w:rPr>
                <w:sz w:val="20"/>
                <w:szCs w:val="21"/>
              </w:rPr>
            </w:pPr>
            <w:r w:rsidRPr="005E009C">
              <w:rPr>
                <w:sz w:val="20"/>
                <w:szCs w:val="21"/>
              </w:rPr>
              <w:t>1.16(a)</w:t>
            </w:r>
          </w:p>
        </w:tc>
        <w:tc>
          <w:tcPr>
            <w:tcW w:w="1146" w:type="dxa"/>
            <w:noWrap/>
            <w:vAlign w:val="center"/>
          </w:tcPr>
          <w:p w14:paraId="5E29A3AF" w14:textId="77777777" w:rsidR="00A06EF9" w:rsidRPr="00B05D1C" w:rsidRDefault="00A06EF9" w:rsidP="001B2C22">
            <w:pPr>
              <w:spacing w:line="240" w:lineRule="auto"/>
              <w:rPr>
                <w:sz w:val="20"/>
                <w:szCs w:val="21"/>
              </w:rPr>
            </w:pPr>
            <w:r w:rsidRPr="00B05D1C">
              <w:rPr>
                <w:sz w:val="20"/>
                <w:szCs w:val="21"/>
              </w:rPr>
              <w:t>1011/2011/3011</w:t>
            </w:r>
          </w:p>
        </w:tc>
        <w:tc>
          <w:tcPr>
            <w:tcW w:w="2181" w:type="dxa"/>
            <w:noWrap/>
            <w:vAlign w:val="center"/>
          </w:tcPr>
          <w:p w14:paraId="7E7948E9" w14:textId="08480CF0" w:rsidR="00A06EF9" w:rsidRPr="005E009C" w:rsidRDefault="00A06EF9" w:rsidP="001B2C22">
            <w:pPr>
              <w:spacing w:line="240" w:lineRule="auto"/>
              <w:rPr>
                <w:sz w:val="20"/>
                <w:szCs w:val="21"/>
              </w:rPr>
            </w:pPr>
            <w:r w:rsidRPr="00B05D1C">
              <w:rPr>
                <w:sz w:val="20"/>
                <w:szCs w:val="21"/>
              </w:rPr>
              <w:t>Basic Filing Fee</w:t>
            </w:r>
            <w:r w:rsidR="00E41108" w:rsidRPr="001B2C22">
              <w:rPr>
                <w:sz w:val="20"/>
                <w:szCs w:val="21"/>
              </w:rPr>
              <w:t xml:space="preserve"> – </w:t>
            </w:r>
            <w:r w:rsidRPr="005E009C">
              <w:rPr>
                <w:sz w:val="20"/>
                <w:szCs w:val="21"/>
              </w:rPr>
              <w:t>Utility</w:t>
            </w:r>
            <w:r w:rsidR="004916EB">
              <w:rPr>
                <w:sz w:val="20"/>
                <w:szCs w:val="21"/>
              </w:rPr>
              <w:t xml:space="preserve"> (paper filing also requires non-electronic filing fee under 1.16(t))</w:t>
            </w:r>
          </w:p>
        </w:tc>
        <w:tc>
          <w:tcPr>
            <w:tcW w:w="752" w:type="dxa"/>
            <w:noWrap/>
            <w:vAlign w:val="center"/>
          </w:tcPr>
          <w:p w14:paraId="0DEF18C5" w14:textId="77777777" w:rsidR="00A06EF9" w:rsidRPr="00B05D1C" w:rsidRDefault="00A06EF9" w:rsidP="001B2C22">
            <w:pPr>
              <w:spacing w:line="240" w:lineRule="auto"/>
              <w:jc w:val="center"/>
              <w:rPr>
                <w:sz w:val="20"/>
                <w:szCs w:val="21"/>
              </w:rPr>
            </w:pPr>
            <w:r w:rsidRPr="00B05D1C">
              <w:rPr>
                <w:sz w:val="20"/>
                <w:szCs w:val="21"/>
              </w:rPr>
              <w:t>280</w:t>
            </w:r>
          </w:p>
        </w:tc>
        <w:tc>
          <w:tcPr>
            <w:tcW w:w="752" w:type="dxa"/>
            <w:noWrap/>
            <w:vAlign w:val="center"/>
          </w:tcPr>
          <w:p w14:paraId="2895F670" w14:textId="77777777" w:rsidR="00A06EF9" w:rsidRPr="00B05D1C" w:rsidRDefault="00A06EF9" w:rsidP="001B2C22">
            <w:pPr>
              <w:spacing w:line="240" w:lineRule="auto"/>
              <w:jc w:val="center"/>
              <w:rPr>
                <w:sz w:val="20"/>
                <w:szCs w:val="21"/>
              </w:rPr>
            </w:pPr>
            <w:r w:rsidRPr="00B05D1C">
              <w:rPr>
                <w:sz w:val="20"/>
                <w:szCs w:val="21"/>
              </w:rPr>
              <w:t>140</w:t>
            </w:r>
          </w:p>
        </w:tc>
        <w:tc>
          <w:tcPr>
            <w:tcW w:w="752" w:type="dxa"/>
            <w:vAlign w:val="center"/>
          </w:tcPr>
          <w:p w14:paraId="1C1BFB5C" w14:textId="77777777" w:rsidR="00A06EF9" w:rsidRPr="00290D75" w:rsidRDefault="00A06EF9" w:rsidP="001B2C22">
            <w:pPr>
              <w:spacing w:line="240" w:lineRule="auto"/>
              <w:jc w:val="center"/>
              <w:rPr>
                <w:sz w:val="20"/>
                <w:szCs w:val="21"/>
              </w:rPr>
            </w:pPr>
            <w:r w:rsidRPr="0044415E">
              <w:rPr>
                <w:sz w:val="20"/>
                <w:szCs w:val="21"/>
              </w:rPr>
              <w:t>70</w:t>
            </w:r>
          </w:p>
        </w:tc>
        <w:tc>
          <w:tcPr>
            <w:tcW w:w="752" w:type="dxa"/>
            <w:noWrap/>
            <w:vAlign w:val="center"/>
          </w:tcPr>
          <w:p w14:paraId="7886B5A3" w14:textId="77777777" w:rsidR="00A06EF9" w:rsidRPr="001B2C22" w:rsidRDefault="00A06EF9" w:rsidP="001B2C22">
            <w:pPr>
              <w:spacing w:line="240" w:lineRule="auto"/>
              <w:jc w:val="center"/>
              <w:rPr>
                <w:sz w:val="20"/>
                <w:szCs w:val="21"/>
              </w:rPr>
            </w:pPr>
            <w:r w:rsidRPr="001B2C22">
              <w:rPr>
                <w:sz w:val="20"/>
                <w:szCs w:val="21"/>
              </w:rPr>
              <w:t>300</w:t>
            </w:r>
          </w:p>
        </w:tc>
        <w:tc>
          <w:tcPr>
            <w:tcW w:w="752" w:type="dxa"/>
            <w:noWrap/>
            <w:vAlign w:val="center"/>
          </w:tcPr>
          <w:p w14:paraId="62F3176A" w14:textId="77777777" w:rsidR="00A06EF9" w:rsidRPr="001B2C22" w:rsidRDefault="00A06EF9" w:rsidP="001B2C22">
            <w:pPr>
              <w:spacing w:line="240" w:lineRule="auto"/>
              <w:jc w:val="center"/>
              <w:rPr>
                <w:sz w:val="20"/>
                <w:szCs w:val="21"/>
              </w:rPr>
            </w:pPr>
            <w:r w:rsidRPr="001B2C22">
              <w:rPr>
                <w:sz w:val="20"/>
                <w:szCs w:val="21"/>
              </w:rPr>
              <w:t>150</w:t>
            </w:r>
          </w:p>
        </w:tc>
        <w:tc>
          <w:tcPr>
            <w:tcW w:w="753" w:type="dxa"/>
            <w:noWrap/>
            <w:vAlign w:val="center"/>
          </w:tcPr>
          <w:p w14:paraId="22D61840" w14:textId="77777777" w:rsidR="00A06EF9" w:rsidRPr="001B2C22" w:rsidRDefault="00A06EF9" w:rsidP="001B2C22">
            <w:pPr>
              <w:spacing w:line="240" w:lineRule="auto"/>
              <w:jc w:val="center"/>
              <w:rPr>
                <w:sz w:val="20"/>
                <w:szCs w:val="21"/>
              </w:rPr>
            </w:pPr>
            <w:r w:rsidRPr="001B2C22">
              <w:rPr>
                <w:sz w:val="20"/>
                <w:szCs w:val="21"/>
              </w:rPr>
              <w:t>75</w:t>
            </w:r>
          </w:p>
        </w:tc>
      </w:tr>
      <w:tr w:rsidR="00A06EF9" w:rsidRPr="001650DF" w14:paraId="27C393D6" w14:textId="77777777" w:rsidTr="006F5902">
        <w:trPr>
          <w:cantSplit/>
          <w:trHeight w:val="176"/>
        </w:trPr>
        <w:tc>
          <w:tcPr>
            <w:tcW w:w="1065" w:type="dxa"/>
            <w:noWrap/>
            <w:vAlign w:val="center"/>
          </w:tcPr>
          <w:p w14:paraId="12DD8D72" w14:textId="77777777" w:rsidR="00A06EF9" w:rsidRPr="004916EB" w:rsidRDefault="00A06EF9" w:rsidP="001B2C22">
            <w:pPr>
              <w:spacing w:line="240" w:lineRule="auto"/>
              <w:rPr>
                <w:sz w:val="20"/>
                <w:szCs w:val="21"/>
              </w:rPr>
            </w:pPr>
            <w:r w:rsidRPr="004916EB">
              <w:rPr>
                <w:sz w:val="20"/>
                <w:szCs w:val="21"/>
              </w:rPr>
              <w:t>1.16(a)</w:t>
            </w:r>
          </w:p>
        </w:tc>
        <w:tc>
          <w:tcPr>
            <w:tcW w:w="1146" w:type="dxa"/>
            <w:noWrap/>
            <w:vAlign w:val="center"/>
          </w:tcPr>
          <w:p w14:paraId="5887FAC5" w14:textId="77777777" w:rsidR="00A06EF9" w:rsidRPr="004916EB" w:rsidRDefault="00A06EF9" w:rsidP="001B2C22">
            <w:pPr>
              <w:spacing w:line="240" w:lineRule="auto"/>
              <w:rPr>
                <w:sz w:val="20"/>
                <w:szCs w:val="21"/>
              </w:rPr>
            </w:pPr>
            <w:r w:rsidRPr="004916EB">
              <w:rPr>
                <w:sz w:val="20"/>
                <w:szCs w:val="21"/>
              </w:rPr>
              <w:t>4011</w:t>
            </w:r>
          </w:p>
        </w:tc>
        <w:tc>
          <w:tcPr>
            <w:tcW w:w="2181" w:type="dxa"/>
            <w:noWrap/>
            <w:vAlign w:val="center"/>
          </w:tcPr>
          <w:p w14:paraId="73AC45C8" w14:textId="5BD4FF9D" w:rsidR="00A06EF9" w:rsidRPr="004916EB" w:rsidRDefault="00A06EF9" w:rsidP="001B2C22">
            <w:pPr>
              <w:spacing w:line="240" w:lineRule="auto"/>
              <w:rPr>
                <w:sz w:val="20"/>
                <w:szCs w:val="21"/>
              </w:rPr>
            </w:pPr>
            <w:r w:rsidRPr="004916EB">
              <w:rPr>
                <w:sz w:val="20"/>
                <w:szCs w:val="21"/>
              </w:rPr>
              <w:t>Basic Filing Fee</w:t>
            </w:r>
            <w:r w:rsidR="00E41108" w:rsidRPr="004916EB">
              <w:rPr>
                <w:sz w:val="20"/>
                <w:szCs w:val="21"/>
              </w:rPr>
              <w:t xml:space="preserve"> – </w:t>
            </w:r>
            <w:r w:rsidRPr="004916EB">
              <w:rPr>
                <w:sz w:val="20"/>
                <w:szCs w:val="21"/>
              </w:rPr>
              <w:t>Utility (electronic filing for small entities)</w:t>
            </w:r>
          </w:p>
        </w:tc>
        <w:tc>
          <w:tcPr>
            <w:tcW w:w="752" w:type="dxa"/>
            <w:noWrap/>
            <w:vAlign w:val="center"/>
          </w:tcPr>
          <w:p w14:paraId="32FE1147" w14:textId="7BC780EC" w:rsidR="00A06EF9" w:rsidRPr="004916EB" w:rsidRDefault="006C5DA4" w:rsidP="001B2C22">
            <w:pPr>
              <w:spacing w:line="240" w:lineRule="auto"/>
              <w:jc w:val="center"/>
              <w:rPr>
                <w:sz w:val="20"/>
                <w:szCs w:val="21"/>
              </w:rPr>
            </w:pPr>
            <w:r w:rsidRPr="004916EB">
              <w:rPr>
                <w:sz w:val="20"/>
                <w:szCs w:val="21"/>
              </w:rPr>
              <w:t>n/a</w:t>
            </w:r>
          </w:p>
        </w:tc>
        <w:tc>
          <w:tcPr>
            <w:tcW w:w="752" w:type="dxa"/>
            <w:noWrap/>
            <w:vAlign w:val="center"/>
          </w:tcPr>
          <w:p w14:paraId="57E9A1F0" w14:textId="77777777" w:rsidR="00A06EF9" w:rsidRPr="004916EB" w:rsidRDefault="00A06EF9" w:rsidP="001B2C22">
            <w:pPr>
              <w:spacing w:line="240" w:lineRule="auto"/>
              <w:jc w:val="center"/>
              <w:rPr>
                <w:sz w:val="20"/>
                <w:szCs w:val="21"/>
              </w:rPr>
            </w:pPr>
            <w:r w:rsidRPr="004916EB">
              <w:rPr>
                <w:sz w:val="20"/>
                <w:szCs w:val="21"/>
              </w:rPr>
              <w:t>70</w:t>
            </w:r>
          </w:p>
        </w:tc>
        <w:tc>
          <w:tcPr>
            <w:tcW w:w="752" w:type="dxa"/>
            <w:vAlign w:val="center"/>
          </w:tcPr>
          <w:p w14:paraId="38F66987" w14:textId="2FA9CEF4" w:rsidR="00A06EF9" w:rsidRPr="004916EB" w:rsidRDefault="006C5DA4" w:rsidP="001B2C22">
            <w:pPr>
              <w:spacing w:line="240" w:lineRule="auto"/>
              <w:jc w:val="center"/>
              <w:rPr>
                <w:sz w:val="20"/>
                <w:szCs w:val="21"/>
              </w:rPr>
            </w:pPr>
            <w:r w:rsidRPr="004916EB">
              <w:rPr>
                <w:sz w:val="20"/>
                <w:szCs w:val="21"/>
              </w:rPr>
              <w:t>n/a</w:t>
            </w:r>
          </w:p>
        </w:tc>
        <w:tc>
          <w:tcPr>
            <w:tcW w:w="752" w:type="dxa"/>
            <w:noWrap/>
            <w:vAlign w:val="center"/>
          </w:tcPr>
          <w:p w14:paraId="603B24C0" w14:textId="20752BCD" w:rsidR="00A06EF9" w:rsidRPr="004916EB" w:rsidRDefault="006C5DA4" w:rsidP="001B2C22">
            <w:pPr>
              <w:spacing w:line="240" w:lineRule="auto"/>
              <w:jc w:val="center"/>
              <w:rPr>
                <w:sz w:val="20"/>
                <w:szCs w:val="21"/>
              </w:rPr>
            </w:pPr>
            <w:r w:rsidRPr="004916EB">
              <w:rPr>
                <w:sz w:val="20"/>
                <w:szCs w:val="21"/>
              </w:rPr>
              <w:t>n/a</w:t>
            </w:r>
          </w:p>
        </w:tc>
        <w:tc>
          <w:tcPr>
            <w:tcW w:w="752" w:type="dxa"/>
            <w:noWrap/>
            <w:vAlign w:val="center"/>
          </w:tcPr>
          <w:p w14:paraId="57FDC93E" w14:textId="77777777" w:rsidR="00A06EF9" w:rsidRPr="004916EB" w:rsidRDefault="00A06EF9" w:rsidP="001B2C22">
            <w:pPr>
              <w:spacing w:line="240" w:lineRule="auto"/>
              <w:jc w:val="center"/>
              <w:rPr>
                <w:sz w:val="20"/>
                <w:szCs w:val="21"/>
              </w:rPr>
            </w:pPr>
            <w:r w:rsidRPr="004916EB">
              <w:rPr>
                <w:sz w:val="20"/>
                <w:szCs w:val="21"/>
              </w:rPr>
              <w:t>75</w:t>
            </w:r>
          </w:p>
        </w:tc>
        <w:tc>
          <w:tcPr>
            <w:tcW w:w="753" w:type="dxa"/>
            <w:noWrap/>
            <w:vAlign w:val="center"/>
          </w:tcPr>
          <w:p w14:paraId="3E1E3427" w14:textId="4A1E240D" w:rsidR="00A06EF9" w:rsidRPr="001B2C22" w:rsidRDefault="006C5DA4" w:rsidP="001B2C22">
            <w:pPr>
              <w:spacing w:line="240" w:lineRule="auto"/>
              <w:jc w:val="center"/>
              <w:rPr>
                <w:sz w:val="20"/>
                <w:szCs w:val="21"/>
              </w:rPr>
            </w:pPr>
            <w:r w:rsidRPr="004916EB">
              <w:rPr>
                <w:sz w:val="20"/>
                <w:szCs w:val="21"/>
              </w:rPr>
              <w:t>n/a</w:t>
            </w:r>
          </w:p>
        </w:tc>
      </w:tr>
      <w:tr w:rsidR="00A06EF9" w:rsidRPr="001650DF" w14:paraId="4681E54D" w14:textId="77777777" w:rsidTr="006F5902">
        <w:trPr>
          <w:cantSplit/>
          <w:trHeight w:val="84"/>
        </w:trPr>
        <w:tc>
          <w:tcPr>
            <w:tcW w:w="1065" w:type="dxa"/>
            <w:noWrap/>
            <w:vAlign w:val="center"/>
          </w:tcPr>
          <w:p w14:paraId="150B4027" w14:textId="77777777" w:rsidR="00A06EF9" w:rsidRPr="005E009C" w:rsidRDefault="00A06EF9" w:rsidP="001B2C22">
            <w:pPr>
              <w:spacing w:line="240" w:lineRule="auto"/>
              <w:rPr>
                <w:sz w:val="20"/>
                <w:szCs w:val="21"/>
              </w:rPr>
            </w:pPr>
            <w:r w:rsidRPr="005E009C">
              <w:rPr>
                <w:sz w:val="20"/>
                <w:szCs w:val="21"/>
              </w:rPr>
              <w:t>1.16(b)</w:t>
            </w:r>
          </w:p>
        </w:tc>
        <w:tc>
          <w:tcPr>
            <w:tcW w:w="1146" w:type="dxa"/>
            <w:noWrap/>
            <w:vAlign w:val="center"/>
          </w:tcPr>
          <w:p w14:paraId="6BA8CF9D" w14:textId="77777777" w:rsidR="00A06EF9" w:rsidRPr="00B05D1C" w:rsidRDefault="00A06EF9" w:rsidP="001B2C22">
            <w:pPr>
              <w:spacing w:line="240" w:lineRule="auto"/>
              <w:rPr>
                <w:sz w:val="20"/>
                <w:szCs w:val="21"/>
              </w:rPr>
            </w:pPr>
            <w:r w:rsidRPr="00B05D1C">
              <w:rPr>
                <w:sz w:val="20"/>
                <w:szCs w:val="21"/>
              </w:rPr>
              <w:t>1012/2012/3012</w:t>
            </w:r>
          </w:p>
        </w:tc>
        <w:tc>
          <w:tcPr>
            <w:tcW w:w="2181" w:type="dxa"/>
            <w:noWrap/>
            <w:vAlign w:val="center"/>
          </w:tcPr>
          <w:p w14:paraId="4631A3C2" w14:textId="155F05D3" w:rsidR="00A06EF9" w:rsidRPr="005E009C" w:rsidRDefault="00A06EF9" w:rsidP="001B2C22">
            <w:pPr>
              <w:spacing w:line="240" w:lineRule="auto"/>
              <w:rPr>
                <w:sz w:val="20"/>
                <w:szCs w:val="21"/>
              </w:rPr>
            </w:pPr>
            <w:r w:rsidRPr="00B05D1C">
              <w:rPr>
                <w:sz w:val="20"/>
                <w:szCs w:val="21"/>
              </w:rPr>
              <w:t>Basic Filing Fee</w:t>
            </w:r>
            <w:r w:rsidR="00E41108" w:rsidRPr="001B2C22">
              <w:rPr>
                <w:sz w:val="20"/>
                <w:szCs w:val="21"/>
              </w:rPr>
              <w:t xml:space="preserve"> – </w:t>
            </w:r>
            <w:r w:rsidRPr="005E009C">
              <w:rPr>
                <w:sz w:val="20"/>
                <w:szCs w:val="21"/>
              </w:rPr>
              <w:t>Design</w:t>
            </w:r>
          </w:p>
        </w:tc>
        <w:tc>
          <w:tcPr>
            <w:tcW w:w="752" w:type="dxa"/>
            <w:noWrap/>
            <w:vAlign w:val="center"/>
          </w:tcPr>
          <w:p w14:paraId="79642EB4" w14:textId="77777777" w:rsidR="00A06EF9" w:rsidRPr="00B05D1C" w:rsidRDefault="00A06EF9" w:rsidP="001B2C22">
            <w:pPr>
              <w:spacing w:line="240" w:lineRule="auto"/>
              <w:jc w:val="center"/>
              <w:rPr>
                <w:sz w:val="20"/>
                <w:szCs w:val="21"/>
              </w:rPr>
            </w:pPr>
            <w:r w:rsidRPr="00B05D1C">
              <w:rPr>
                <w:sz w:val="20"/>
                <w:szCs w:val="21"/>
              </w:rPr>
              <w:t>180</w:t>
            </w:r>
          </w:p>
        </w:tc>
        <w:tc>
          <w:tcPr>
            <w:tcW w:w="752" w:type="dxa"/>
            <w:noWrap/>
            <w:vAlign w:val="center"/>
          </w:tcPr>
          <w:p w14:paraId="13609871" w14:textId="77777777" w:rsidR="00A06EF9" w:rsidRPr="00B05D1C" w:rsidRDefault="00A06EF9" w:rsidP="001B2C22">
            <w:pPr>
              <w:spacing w:line="240" w:lineRule="auto"/>
              <w:jc w:val="center"/>
              <w:rPr>
                <w:sz w:val="20"/>
                <w:szCs w:val="21"/>
              </w:rPr>
            </w:pPr>
            <w:r w:rsidRPr="00B05D1C">
              <w:rPr>
                <w:sz w:val="20"/>
                <w:szCs w:val="21"/>
              </w:rPr>
              <w:t>90</w:t>
            </w:r>
          </w:p>
        </w:tc>
        <w:tc>
          <w:tcPr>
            <w:tcW w:w="752" w:type="dxa"/>
            <w:vAlign w:val="center"/>
          </w:tcPr>
          <w:p w14:paraId="7BC4F400" w14:textId="77777777" w:rsidR="00A06EF9" w:rsidRPr="00290D75" w:rsidRDefault="00A06EF9" w:rsidP="001B2C22">
            <w:pPr>
              <w:spacing w:line="240" w:lineRule="auto"/>
              <w:jc w:val="center"/>
              <w:rPr>
                <w:sz w:val="20"/>
                <w:szCs w:val="21"/>
              </w:rPr>
            </w:pPr>
            <w:r w:rsidRPr="0044415E">
              <w:rPr>
                <w:sz w:val="20"/>
                <w:szCs w:val="21"/>
              </w:rPr>
              <w:t>45</w:t>
            </w:r>
          </w:p>
        </w:tc>
        <w:tc>
          <w:tcPr>
            <w:tcW w:w="752" w:type="dxa"/>
            <w:noWrap/>
            <w:vAlign w:val="center"/>
          </w:tcPr>
          <w:p w14:paraId="4DD192BE" w14:textId="77777777" w:rsidR="00A06EF9" w:rsidRPr="001B2C22" w:rsidRDefault="00A06EF9" w:rsidP="001B2C22">
            <w:pPr>
              <w:spacing w:line="240" w:lineRule="auto"/>
              <w:jc w:val="center"/>
              <w:rPr>
                <w:sz w:val="20"/>
                <w:szCs w:val="21"/>
              </w:rPr>
            </w:pPr>
            <w:r w:rsidRPr="001B2C22">
              <w:rPr>
                <w:sz w:val="20"/>
                <w:szCs w:val="21"/>
              </w:rPr>
              <w:t>200</w:t>
            </w:r>
          </w:p>
        </w:tc>
        <w:tc>
          <w:tcPr>
            <w:tcW w:w="752" w:type="dxa"/>
            <w:noWrap/>
            <w:vAlign w:val="center"/>
          </w:tcPr>
          <w:p w14:paraId="7BF76ED8" w14:textId="77777777" w:rsidR="00A06EF9" w:rsidRPr="001B2C22" w:rsidRDefault="00A06EF9" w:rsidP="001B2C22">
            <w:pPr>
              <w:spacing w:line="240" w:lineRule="auto"/>
              <w:jc w:val="center"/>
              <w:rPr>
                <w:sz w:val="20"/>
                <w:szCs w:val="21"/>
              </w:rPr>
            </w:pPr>
            <w:r w:rsidRPr="001B2C22">
              <w:rPr>
                <w:sz w:val="20"/>
                <w:szCs w:val="21"/>
              </w:rPr>
              <w:t>100</w:t>
            </w:r>
          </w:p>
        </w:tc>
        <w:tc>
          <w:tcPr>
            <w:tcW w:w="753" w:type="dxa"/>
            <w:noWrap/>
            <w:vAlign w:val="center"/>
          </w:tcPr>
          <w:p w14:paraId="5E643CEB" w14:textId="77777777" w:rsidR="00A06EF9" w:rsidRPr="001B2C22" w:rsidRDefault="00A06EF9" w:rsidP="001B2C22">
            <w:pPr>
              <w:spacing w:line="240" w:lineRule="auto"/>
              <w:jc w:val="center"/>
              <w:rPr>
                <w:sz w:val="20"/>
                <w:szCs w:val="21"/>
              </w:rPr>
            </w:pPr>
            <w:r w:rsidRPr="001B2C22">
              <w:rPr>
                <w:sz w:val="20"/>
                <w:szCs w:val="21"/>
              </w:rPr>
              <w:t>50</w:t>
            </w:r>
          </w:p>
        </w:tc>
      </w:tr>
      <w:tr w:rsidR="00A06EF9" w:rsidRPr="001650DF" w14:paraId="20913536" w14:textId="77777777" w:rsidTr="006F5902">
        <w:trPr>
          <w:cantSplit/>
          <w:trHeight w:val="176"/>
        </w:trPr>
        <w:tc>
          <w:tcPr>
            <w:tcW w:w="1065" w:type="dxa"/>
            <w:noWrap/>
            <w:vAlign w:val="center"/>
          </w:tcPr>
          <w:p w14:paraId="0046A453" w14:textId="77777777" w:rsidR="00A06EF9" w:rsidRPr="005E009C" w:rsidRDefault="00A06EF9" w:rsidP="001B2C22">
            <w:pPr>
              <w:spacing w:line="240" w:lineRule="auto"/>
              <w:rPr>
                <w:sz w:val="20"/>
                <w:szCs w:val="21"/>
              </w:rPr>
            </w:pPr>
            <w:r w:rsidRPr="005E009C">
              <w:rPr>
                <w:sz w:val="20"/>
                <w:szCs w:val="21"/>
              </w:rPr>
              <w:t>1.16(b)</w:t>
            </w:r>
          </w:p>
        </w:tc>
        <w:tc>
          <w:tcPr>
            <w:tcW w:w="1146" w:type="dxa"/>
            <w:noWrap/>
            <w:vAlign w:val="center"/>
          </w:tcPr>
          <w:p w14:paraId="311AC677" w14:textId="77777777" w:rsidR="00A06EF9" w:rsidRPr="00B05D1C" w:rsidRDefault="00A06EF9" w:rsidP="001B2C22">
            <w:pPr>
              <w:spacing w:line="240" w:lineRule="auto"/>
              <w:rPr>
                <w:sz w:val="20"/>
                <w:szCs w:val="21"/>
              </w:rPr>
            </w:pPr>
            <w:r w:rsidRPr="00B05D1C">
              <w:rPr>
                <w:sz w:val="20"/>
                <w:szCs w:val="21"/>
              </w:rPr>
              <w:t>1017/2017/3017</w:t>
            </w:r>
          </w:p>
        </w:tc>
        <w:tc>
          <w:tcPr>
            <w:tcW w:w="2181" w:type="dxa"/>
            <w:noWrap/>
            <w:vAlign w:val="center"/>
          </w:tcPr>
          <w:p w14:paraId="6B3C938E" w14:textId="796F36AE" w:rsidR="00A06EF9" w:rsidRPr="005E009C" w:rsidRDefault="00A06EF9" w:rsidP="001B2C22">
            <w:pPr>
              <w:spacing w:line="240" w:lineRule="auto"/>
              <w:rPr>
                <w:sz w:val="20"/>
                <w:szCs w:val="21"/>
              </w:rPr>
            </w:pPr>
            <w:r w:rsidRPr="00B05D1C">
              <w:rPr>
                <w:sz w:val="20"/>
                <w:szCs w:val="21"/>
              </w:rPr>
              <w:t>Basic Filing Fee</w:t>
            </w:r>
            <w:r w:rsidR="00E41108" w:rsidRPr="001B2C22">
              <w:rPr>
                <w:sz w:val="20"/>
                <w:szCs w:val="21"/>
              </w:rPr>
              <w:t xml:space="preserve"> – </w:t>
            </w:r>
            <w:r w:rsidRPr="005E009C">
              <w:rPr>
                <w:sz w:val="20"/>
                <w:szCs w:val="21"/>
              </w:rPr>
              <w:t>Design (CPA)</w:t>
            </w:r>
          </w:p>
        </w:tc>
        <w:tc>
          <w:tcPr>
            <w:tcW w:w="752" w:type="dxa"/>
            <w:noWrap/>
            <w:vAlign w:val="center"/>
          </w:tcPr>
          <w:p w14:paraId="0DF58C06" w14:textId="77777777" w:rsidR="00A06EF9" w:rsidRPr="00B05D1C" w:rsidRDefault="00A06EF9" w:rsidP="001B2C22">
            <w:pPr>
              <w:spacing w:line="240" w:lineRule="auto"/>
              <w:jc w:val="center"/>
              <w:rPr>
                <w:sz w:val="20"/>
                <w:szCs w:val="21"/>
              </w:rPr>
            </w:pPr>
            <w:r w:rsidRPr="00B05D1C">
              <w:rPr>
                <w:sz w:val="20"/>
                <w:szCs w:val="21"/>
              </w:rPr>
              <w:t>180</w:t>
            </w:r>
          </w:p>
        </w:tc>
        <w:tc>
          <w:tcPr>
            <w:tcW w:w="752" w:type="dxa"/>
            <w:noWrap/>
            <w:vAlign w:val="center"/>
          </w:tcPr>
          <w:p w14:paraId="20098924" w14:textId="77777777" w:rsidR="00A06EF9" w:rsidRPr="00B05D1C" w:rsidRDefault="00A06EF9" w:rsidP="001B2C22">
            <w:pPr>
              <w:spacing w:line="240" w:lineRule="auto"/>
              <w:jc w:val="center"/>
              <w:rPr>
                <w:sz w:val="20"/>
                <w:szCs w:val="21"/>
              </w:rPr>
            </w:pPr>
            <w:r w:rsidRPr="00B05D1C">
              <w:rPr>
                <w:sz w:val="20"/>
                <w:szCs w:val="21"/>
              </w:rPr>
              <w:t>90</w:t>
            </w:r>
          </w:p>
        </w:tc>
        <w:tc>
          <w:tcPr>
            <w:tcW w:w="752" w:type="dxa"/>
            <w:vAlign w:val="center"/>
          </w:tcPr>
          <w:p w14:paraId="28DEDE15" w14:textId="77777777" w:rsidR="00A06EF9" w:rsidRPr="00290D75" w:rsidRDefault="00A06EF9" w:rsidP="001B2C22">
            <w:pPr>
              <w:spacing w:line="240" w:lineRule="auto"/>
              <w:jc w:val="center"/>
              <w:rPr>
                <w:sz w:val="20"/>
                <w:szCs w:val="21"/>
              </w:rPr>
            </w:pPr>
            <w:r w:rsidRPr="0044415E">
              <w:rPr>
                <w:sz w:val="20"/>
                <w:szCs w:val="21"/>
              </w:rPr>
              <w:t>45</w:t>
            </w:r>
          </w:p>
        </w:tc>
        <w:tc>
          <w:tcPr>
            <w:tcW w:w="752" w:type="dxa"/>
            <w:noWrap/>
            <w:vAlign w:val="center"/>
          </w:tcPr>
          <w:p w14:paraId="08FA815B" w14:textId="77777777" w:rsidR="00A06EF9" w:rsidRPr="001B2C22" w:rsidRDefault="00A06EF9" w:rsidP="001B2C22">
            <w:pPr>
              <w:spacing w:line="240" w:lineRule="auto"/>
              <w:jc w:val="center"/>
              <w:rPr>
                <w:sz w:val="20"/>
                <w:szCs w:val="21"/>
              </w:rPr>
            </w:pPr>
            <w:r w:rsidRPr="001B2C22">
              <w:rPr>
                <w:sz w:val="20"/>
                <w:szCs w:val="21"/>
              </w:rPr>
              <w:t>200</w:t>
            </w:r>
          </w:p>
        </w:tc>
        <w:tc>
          <w:tcPr>
            <w:tcW w:w="752" w:type="dxa"/>
            <w:noWrap/>
            <w:vAlign w:val="center"/>
          </w:tcPr>
          <w:p w14:paraId="0D413C9B" w14:textId="77777777" w:rsidR="00A06EF9" w:rsidRPr="001B2C22" w:rsidRDefault="00A06EF9" w:rsidP="001B2C22">
            <w:pPr>
              <w:spacing w:line="240" w:lineRule="auto"/>
              <w:jc w:val="center"/>
              <w:rPr>
                <w:sz w:val="20"/>
                <w:szCs w:val="21"/>
              </w:rPr>
            </w:pPr>
            <w:r w:rsidRPr="001B2C22">
              <w:rPr>
                <w:sz w:val="20"/>
                <w:szCs w:val="21"/>
              </w:rPr>
              <w:t>100</w:t>
            </w:r>
          </w:p>
        </w:tc>
        <w:tc>
          <w:tcPr>
            <w:tcW w:w="753" w:type="dxa"/>
            <w:noWrap/>
            <w:vAlign w:val="center"/>
          </w:tcPr>
          <w:p w14:paraId="1ABEB0CC" w14:textId="77777777" w:rsidR="00A06EF9" w:rsidRPr="001B2C22" w:rsidRDefault="00A06EF9" w:rsidP="001B2C22">
            <w:pPr>
              <w:spacing w:line="240" w:lineRule="auto"/>
              <w:jc w:val="center"/>
              <w:rPr>
                <w:sz w:val="20"/>
                <w:szCs w:val="21"/>
              </w:rPr>
            </w:pPr>
            <w:r w:rsidRPr="001B2C22">
              <w:rPr>
                <w:sz w:val="20"/>
                <w:szCs w:val="21"/>
              </w:rPr>
              <w:t>50</w:t>
            </w:r>
          </w:p>
        </w:tc>
      </w:tr>
      <w:tr w:rsidR="00A06EF9" w:rsidRPr="001650DF" w14:paraId="551EEA54" w14:textId="77777777" w:rsidTr="006F5902">
        <w:trPr>
          <w:cantSplit/>
          <w:trHeight w:val="336"/>
        </w:trPr>
        <w:tc>
          <w:tcPr>
            <w:tcW w:w="1065" w:type="dxa"/>
            <w:noWrap/>
            <w:vAlign w:val="center"/>
          </w:tcPr>
          <w:p w14:paraId="7DB32DCF" w14:textId="77777777" w:rsidR="00A06EF9" w:rsidRPr="005E009C" w:rsidRDefault="00A06EF9" w:rsidP="001B2C22">
            <w:pPr>
              <w:spacing w:line="240" w:lineRule="auto"/>
              <w:rPr>
                <w:sz w:val="20"/>
                <w:szCs w:val="21"/>
              </w:rPr>
            </w:pPr>
            <w:r w:rsidRPr="005E009C">
              <w:rPr>
                <w:sz w:val="20"/>
                <w:szCs w:val="21"/>
              </w:rPr>
              <w:t>1.16(c)</w:t>
            </w:r>
          </w:p>
        </w:tc>
        <w:tc>
          <w:tcPr>
            <w:tcW w:w="1146" w:type="dxa"/>
            <w:noWrap/>
            <w:vAlign w:val="center"/>
          </w:tcPr>
          <w:p w14:paraId="5DF14C31" w14:textId="77777777" w:rsidR="00A06EF9" w:rsidRPr="00B05D1C" w:rsidRDefault="00A06EF9" w:rsidP="001B2C22">
            <w:pPr>
              <w:spacing w:line="240" w:lineRule="auto"/>
              <w:rPr>
                <w:sz w:val="20"/>
                <w:szCs w:val="21"/>
              </w:rPr>
            </w:pPr>
            <w:r w:rsidRPr="00B05D1C">
              <w:rPr>
                <w:sz w:val="20"/>
                <w:szCs w:val="21"/>
              </w:rPr>
              <w:t>1013/2013/3013</w:t>
            </w:r>
          </w:p>
        </w:tc>
        <w:tc>
          <w:tcPr>
            <w:tcW w:w="2181" w:type="dxa"/>
            <w:noWrap/>
            <w:vAlign w:val="center"/>
          </w:tcPr>
          <w:p w14:paraId="0D04E685" w14:textId="3A91B8E8" w:rsidR="00A06EF9" w:rsidRPr="005E009C" w:rsidRDefault="00A06EF9" w:rsidP="001B2C22">
            <w:pPr>
              <w:spacing w:line="240" w:lineRule="auto"/>
              <w:rPr>
                <w:sz w:val="20"/>
                <w:szCs w:val="21"/>
              </w:rPr>
            </w:pPr>
            <w:r w:rsidRPr="00B05D1C">
              <w:rPr>
                <w:sz w:val="20"/>
                <w:szCs w:val="21"/>
              </w:rPr>
              <w:t>Basic Filing Fee</w:t>
            </w:r>
            <w:r w:rsidR="00E41108" w:rsidRPr="001B2C22">
              <w:rPr>
                <w:sz w:val="20"/>
                <w:szCs w:val="21"/>
              </w:rPr>
              <w:t xml:space="preserve"> – </w:t>
            </w:r>
            <w:r w:rsidRPr="005E009C">
              <w:rPr>
                <w:sz w:val="20"/>
                <w:szCs w:val="21"/>
              </w:rPr>
              <w:t>Plant</w:t>
            </w:r>
          </w:p>
        </w:tc>
        <w:tc>
          <w:tcPr>
            <w:tcW w:w="752" w:type="dxa"/>
            <w:noWrap/>
            <w:vAlign w:val="center"/>
          </w:tcPr>
          <w:p w14:paraId="100C3351" w14:textId="77777777" w:rsidR="00A06EF9" w:rsidRPr="00B05D1C" w:rsidRDefault="00A06EF9" w:rsidP="001B2C22">
            <w:pPr>
              <w:spacing w:line="240" w:lineRule="auto"/>
              <w:jc w:val="center"/>
              <w:rPr>
                <w:sz w:val="20"/>
                <w:szCs w:val="21"/>
              </w:rPr>
            </w:pPr>
            <w:r w:rsidRPr="00B05D1C">
              <w:rPr>
                <w:sz w:val="20"/>
                <w:szCs w:val="21"/>
              </w:rPr>
              <w:t>180</w:t>
            </w:r>
          </w:p>
        </w:tc>
        <w:tc>
          <w:tcPr>
            <w:tcW w:w="752" w:type="dxa"/>
            <w:noWrap/>
            <w:vAlign w:val="center"/>
          </w:tcPr>
          <w:p w14:paraId="3F196A57" w14:textId="77777777" w:rsidR="00A06EF9" w:rsidRPr="00B05D1C" w:rsidRDefault="00A06EF9" w:rsidP="001B2C22">
            <w:pPr>
              <w:spacing w:line="240" w:lineRule="auto"/>
              <w:jc w:val="center"/>
              <w:rPr>
                <w:sz w:val="20"/>
                <w:szCs w:val="21"/>
              </w:rPr>
            </w:pPr>
            <w:r w:rsidRPr="00B05D1C">
              <w:rPr>
                <w:sz w:val="20"/>
                <w:szCs w:val="21"/>
              </w:rPr>
              <w:t>90</w:t>
            </w:r>
          </w:p>
        </w:tc>
        <w:tc>
          <w:tcPr>
            <w:tcW w:w="752" w:type="dxa"/>
            <w:vAlign w:val="center"/>
          </w:tcPr>
          <w:p w14:paraId="4D11631F" w14:textId="77777777" w:rsidR="00A06EF9" w:rsidRPr="00290D75" w:rsidRDefault="00A06EF9" w:rsidP="001B2C22">
            <w:pPr>
              <w:spacing w:line="240" w:lineRule="auto"/>
              <w:jc w:val="center"/>
              <w:rPr>
                <w:sz w:val="20"/>
                <w:szCs w:val="21"/>
              </w:rPr>
            </w:pPr>
            <w:r w:rsidRPr="0044415E">
              <w:rPr>
                <w:sz w:val="20"/>
                <w:szCs w:val="21"/>
              </w:rPr>
              <w:t>45</w:t>
            </w:r>
          </w:p>
        </w:tc>
        <w:tc>
          <w:tcPr>
            <w:tcW w:w="752" w:type="dxa"/>
            <w:noWrap/>
            <w:vAlign w:val="center"/>
          </w:tcPr>
          <w:p w14:paraId="2F147C19" w14:textId="77777777" w:rsidR="00A06EF9" w:rsidRPr="001B2C22" w:rsidRDefault="00A06EF9" w:rsidP="001B2C22">
            <w:pPr>
              <w:spacing w:line="240" w:lineRule="auto"/>
              <w:jc w:val="center"/>
              <w:rPr>
                <w:sz w:val="20"/>
                <w:szCs w:val="21"/>
              </w:rPr>
            </w:pPr>
            <w:r w:rsidRPr="001B2C22">
              <w:rPr>
                <w:sz w:val="20"/>
                <w:szCs w:val="21"/>
              </w:rPr>
              <w:t>200</w:t>
            </w:r>
          </w:p>
        </w:tc>
        <w:tc>
          <w:tcPr>
            <w:tcW w:w="752" w:type="dxa"/>
            <w:noWrap/>
            <w:vAlign w:val="center"/>
          </w:tcPr>
          <w:p w14:paraId="3FE98AC5" w14:textId="77777777" w:rsidR="00A06EF9" w:rsidRPr="001B2C22" w:rsidRDefault="00A06EF9" w:rsidP="001B2C22">
            <w:pPr>
              <w:spacing w:line="240" w:lineRule="auto"/>
              <w:jc w:val="center"/>
              <w:rPr>
                <w:sz w:val="20"/>
                <w:szCs w:val="21"/>
              </w:rPr>
            </w:pPr>
            <w:r w:rsidRPr="001B2C22">
              <w:rPr>
                <w:sz w:val="20"/>
                <w:szCs w:val="21"/>
              </w:rPr>
              <w:t>100</w:t>
            </w:r>
          </w:p>
        </w:tc>
        <w:tc>
          <w:tcPr>
            <w:tcW w:w="753" w:type="dxa"/>
            <w:noWrap/>
            <w:vAlign w:val="center"/>
          </w:tcPr>
          <w:p w14:paraId="7D7D908A" w14:textId="77777777" w:rsidR="00A06EF9" w:rsidRPr="001B2C22" w:rsidRDefault="00A06EF9" w:rsidP="001B2C22">
            <w:pPr>
              <w:spacing w:line="240" w:lineRule="auto"/>
              <w:jc w:val="center"/>
              <w:rPr>
                <w:sz w:val="20"/>
                <w:szCs w:val="21"/>
              </w:rPr>
            </w:pPr>
            <w:r w:rsidRPr="001B2C22">
              <w:rPr>
                <w:sz w:val="20"/>
                <w:szCs w:val="21"/>
              </w:rPr>
              <w:t>50</w:t>
            </w:r>
          </w:p>
        </w:tc>
      </w:tr>
      <w:tr w:rsidR="00A06EF9" w:rsidRPr="001650DF" w14:paraId="0FC82C47" w14:textId="77777777" w:rsidTr="006F5902">
        <w:trPr>
          <w:cantSplit/>
          <w:trHeight w:val="176"/>
        </w:trPr>
        <w:tc>
          <w:tcPr>
            <w:tcW w:w="1065" w:type="dxa"/>
            <w:noWrap/>
            <w:vAlign w:val="center"/>
          </w:tcPr>
          <w:p w14:paraId="1E107D72" w14:textId="77777777" w:rsidR="00A06EF9" w:rsidRPr="005E009C" w:rsidRDefault="00A06EF9" w:rsidP="001B2C22">
            <w:pPr>
              <w:spacing w:line="240" w:lineRule="auto"/>
              <w:rPr>
                <w:sz w:val="20"/>
                <w:szCs w:val="21"/>
              </w:rPr>
            </w:pPr>
            <w:r w:rsidRPr="005E009C">
              <w:rPr>
                <w:sz w:val="20"/>
                <w:szCs w:val="21"/>
              </w:rPr>
              <w:t>1.16(d)</w:t>
            </w:r>
          </w:p>
        </w:tc>
        <w:tc>
          <w:tcPr>
            <w:tcW w:w="1146" w:type="dxa"/>
            <w:noWrap/>
            <w:vAlign w:val="center"/>
          </w:tcPr>
          <w:p w14:paraId="79A94B96" w14:textId="77777777" w:rsidR="00A06EF9" w:rsidRPr="00B05D1C" w:rsidRDefault="00A06EF9" w:rsidP="001B2C22">
            <w:pPr>
              <w:spacing w:line="240" w:lineRule="auto"/>
              <w:rPr>
                <w:sz w:val="20"/>
                <w:szCs w:val="21"/>
              </w:rPr>
            </w:pPr>
            <w:r w:rsidRPr="00B05D1C">
              <w:rPr>
                <w:sz w:val="20"/>
                <w:szCs w:val="21"/>
              </w:rPr>
              <w:t>1005/2005/3005</w:t>
            </w:r>
          </w:p>
        </w:tc>
        <w:tc>
          <w:tcPr>
            <w:tcW w:w="2181" w:type="dxa"/>
            <w:noWrap/>
            <w:vAlign w:val="center"/>
          </w:tcPr>
          <w:p w14:paraId="6EC5BD23" w14:textId="77777777" w:rsidR="00A06EF9" w:rsidRPr="00B05D1C" w:rsidRDefault="00A06EF9" w:rsidP="001B2C22">
            <w:pPr>
              <w:spacing w:line="240" w:lineRule="auto"/>
              <w:rPr>
                <w:sz w:val="20"/>
                <w:szCs w:val="21"/>
              </w:rPr>
            </w:pPr>
            <w:r w:rsidRPr="00B05D1C">
              <w:rPr>
                <w:sz w:val="20"/>
                <w:szCs w:val="21"/>
              </w:rPr>
              <w:t xml:space="preserve">Provisional Application Filing Fee </w:t>
            </w:r>
          </w:p>
        </w:tc>
        <w:tc>
          <w:tcPr>
            <w:tcW w:w="752" w:type="dxa"/>
            <w:noWrap/>
            <w:vAlign w:val="center"/>
          </w:tcPr>
          <w:p w14:paraId="32F5ED77" w14:textId="77777777" w:rsidR="00A06EF9" w:rsidRPr="00290D75" w:rsidRDefault="00A06EF9" w:rsidP="001B2C22">
            <w:pPr>
              <w:spacing w:line="240" w:lineRule="auto"/>
              <w:jc w:val="center"/>
              <w:rPr>
                <w:sz w:val="20"/>
                <w:szCs w:val="21"/>
              </w:rPr>
            </w:pPr>
            <w:r w:rsidRPr="0044415E">
              <w:rPr>
                <w:sz w:val="20"/>
                <w:szCs w:val="21"/>
              </w:rPr>
              <w:t>260</w:t>
            </w:r>
          </w:p>
        </w:tc>
        <w:tc>
          <w:tcPr>
            <w:tcW w:w="752" w:type="dxa"/>
            <w:noWrap/>
            <w:vAlign w:val="center"/>
          </w:tcPr>
          <w:p w14:paraId="1FA3AA8D" w14:textId="77777777" w:rsidR="00A06EF9" w:rsidRPr="001B2C22" w:rsidRDefault="00A06EF9" w:rsidP="001B2C22">
            <w:pPr>
              <w:spacing w:line="240" w:lineRule="auto"/>
              <w:jc w:val="center"/>
              <w:rPr>
                <w:sz w:val="20"/>
                <w:szCs w:val="21"/>
              </w:rPr>
            </w:pPr>
            <w:r w:rsidRPr="001B2C22">
              <w:rPr>
                <w:sz w:val="20"/>
                <w:szCs w:val="21"/>
              </w:rPr>
              <w:t>130</w:t>
            </w:r>
          </w:p>
        </w:tc>
        <w:tc>
          <w:tcPr>
            <w:tcW w:w="752" w:type="dxa"/>
            <w:vAlign w:val="center"/>
          </w:tcPr>
          <w:p w14:paraId="64D29F2A" w14:textId="77777777" w:rsidR="00A06EF9" w:rsidRPr="001B2C22" w:rsidRDefault="00A06EF9" w:rsidP="001B2C22">
            <w:pPr>
              <w:spacing w:line="240" w:lineRule="auto"/>
              <w:jc w:val="center"/>
              <w:rPr>
                <w:sz w:val="20"/>
                <w:szCs w:val="21"/>
              </w:rPr>
            </w:pPr>
            <w:r w:rsidRPr="001B2C22">
              <w:rPr>
                <w:sz w:val="20"/>
                <w:szCs w:val="21"/>
              </w:rPr>
              <w:t>65</w:t>
            </w:r>
          </w:p>
        </w:tc>
        <w:tc>
          <w:tcPr>
            <w:tcW w:w="752" w:type="dxa"/>
            <w:noWrap/>
            <w:vAlign w:val="center"/>
          </w:tcPr>
          <w:p w14:paraId="7F30F415" w14:textId="77777777" w:rsidR="00A06EF9" w:rsidRPr="001B2C22" w:rsidRDefault="00A06EF9" w:rsidP="001B2C22">
            <w:pPr>
              <w:spacing w:line="240" w:lineRule="auto"/>
              <w:jc w:val="center"/>
              <w:rPr>
                <w:sz w:val="20"/>
                <w:szCs w:val="21"/>
              </w:rPr>
            </w:pPr>
            <w:r w:rsidRPr="001B2C22">
              <w:rPr>
                <w:sz w:val="20"/>
                <w:szCs w:val="21"/>
              </w:rPr>
              <w:t>280</w:t>
            </w:r>
          </w:p>
        </w:tc>
        <w:tc>
          <w:tcPr>
            <w:tcW w:w="752" w:type="dxa"/>
            <w:noWrap/>
            <w:vAlign w:val="center"/>
          </w:tcPr>
          <w:p w14:paraId="1410C411" w14:textId="77777777" w:rsidR="00A06EF9" w:rsidRPr="001B2C22" w:rsidRDefault="00A06EF9" w:rsidP="001B2C22">
            <w:pPr>
              <w:spacing w:line="240" w:lineRule="auto"/>
              <w:jc w:val="center"/>
              <w:rPr>
                <w:sz w:val="20"/>
                <w:szCs w:val="21"/>
              </w:rPr>
            </w:pPr>
            <w:r w:rsidRPr="001B2C22">
              <w:rPr>
                <w:sz w:val="20"/>
                <w:szCs w:val="21"/>
              </w:rPr>
              <w:t>140</w:t>
            </w:r>
          </w:p>
        </w:tc>
        <w:tc>
          <w:tcPr>
            <w:tcW w:w="753" w:type="dxa"/>
            <w:noWrap/>
            <w:vAlign w:val="center"/>
          </w:tcPr>
          <w:p w14:paraId="623E6C28" w14:textId="77777777" w:rsidR="00A06EF9" w:rsidRPr="001B2C22" w:rsidRDefault="00A06EF9" w:rsidP="001B2C22">
            <w:pPr>
              <w:spacing w:line="240" w:lineRule="auto"/>
              <w:jc w:val="center"/>
              <w:rPr>
                <w:sz w:val="20"/>
                <w:szCs w:val="21"/>
              </w:rPr>
            </w:pPr>
            <w:r w:rsidRPr="001B2C22">
              <w:rPr>
                <w:sz w:val="20"/>
                <w:szCs w:val="21"/>
              </w:rPr>
              <w:t>70</w:t>
            </w:r>
          </w:p>
        </w:tc>
      </w:tr>
      <w:tr w:rsidR="00A06EF9" w:rsidRPr="001650DF" w14:paraId="09B425A8" w14:textId="77777777" w:rsidTr="006F5902">
        <w:trPr>
          <w:cantSplit/>
          <w:trHeight w:val="176"/>
        </w:trPr>
        <w:tc>
          <w:tcPr>
            <w:tcW w:w="1065" w:type="dxa"/>
            <w:noWrap/>
            <w:vAlign w:val="center"/>
          </w:tcPr>
          <w:p w14:paraId="0D5748EF" w14:textId="77777777" w:rsidR="00A06EF9" w:rsidRPr="005E009C" w:rsidRDefault="00A06EF9" w:rsidP="001B2C22">
            <w:pPr>
              <w:spacing w:line="240" w:lineRule="auto"/>
              <w:rPr>
                <w:sz w:val="20"/>
                <w:szCs w:val="21"/>
              </w:rPr>
            </w:pPr>
            <w:r w:rsidRPr="005E009C">
              <w:rPr>
                <w:sz w:val="20"/>
                <w:szCs w:val="21"/>
              </w:rPr>
              <w:t>1.16(e)</w:t>
            </w:r>
          </w:p>
        </w:tc>
        <w:tc>
          <w:tcPr>
            <w:tcW w:w="1146" w:type="dxa"/>
            <w:noWrap/>
            <w:vAlign w:val="center"/>
          </w:tcPr>
          <w:p w14:paraId="6895A195" w14:textId="77777777" w:rsidR="00A06EF9" w:rsidRPr="00B05D1C" w:rsidRDefault="00A06EF9" w:rsidP="001B2C22">
            <w:pPr>
              <w:spacing w:line="240" w:lineRule="auto"/>
              <w:rPr>
                <w:sz w:val="20"/>
                <w:szCs w:val="21"/>
              </w:rPr>
            </w:pPr>
            <w:r w:rsidRPr="00B05D1C">
              <w:rPr>
                <w:sz w:val="20"/>
                <w:szCs w:val="21"/>
              </w:rPr>
              <w:t>1014/2014/3014</w:t>
            </w:r>
          </w:p>
        </w:tc>
        <w:tc>
          <w:tcPr>
            <w:tcW w:w="2181" w:type="dxa"/>
            <w:noWrap/>
            <w:vAlign w:val="center"/>
          </w:tcPr>
          <w:p w14:paraId="4F64CA23" w14:textId="036F7453" w:rsidR="00A06EF9" w:rsidRPr="005E009C" w:rsidRDefault="00A06EF9" w:rsidP="001B2C22">
            <w:pPr>
              <w:spacing w:line="240" w:lineRule="auto"/>
              <w:rPr>
                <w:sz w:val="20"/>
                <w:szCs w:val="21"/>
              </w:rPr>
            </w:pPr>
            <w:r w:rsidRPr="00B05D1C">
              <w:rPr>
                <w:sz w:val="20"/>
                <w:szCs w:val="21"/>
              </w:rPr>
              <w:t>Basic Filing Fee</w:t>
            </w:r>
            <w:r w:rsidR="00E41108" w:rsidRPr="001B2C22">
              <w:rPr>
                <w:sz w:val="20"/>
                <w:szCs w:val="21"/>
              </w:rPr>
              <w:t xml:space="preserve"> – </w:t>
            </w:r>
            <w:r w:rsidRPr="005E009C">
              <w:rPr>
                <w:sz w:val="20"/>
                <w:szCs w:val="21"/>
              </w:rPr>
              <w:t>Reissue</w:t>
            </w:r>
          </w:p>
        </w:tc>
        <w:tc>
          <w:tcPr>
            <w:tcW w:w="752" w:type="dxa"/>
            <w:noWrap/>
            <w:vAlign w:val="center"/>
          </w:tcPr>
          <w:p w14:paraId="68AB87F7" w14:textId="77777777" w:rsidR="00A06EF9" w:rsidRPr="00B05D1C" w:rsidRDefault="00A06EF9" w:rsidP="001B2C22">
            <w:pPr>
              <w:spacing w:line="240" w:lineRule="auto"/>
              <w:jc w:val="center"/>
              <w:rPr>
                <w:sz w:val="20"/>
                <w:szCs w:val="21"/>
              </w:rPr>
            </w:pPr>
            <w:r w:rsidRPr="00B05D1C">
              <w:rPr>
                <w:sz w:val="20"/>
                <w:szCs w:val="21"/>
              </w:rPr>
              <w:t>280</w:t>
            </w:r>
          </w:p>
        </w:tc>
        <w:tc>
          <w:tcPr>
            <w:tcW w:w="752" w:type="dxa"/>
            <w:noWrap/>
            <w:vAlign w:val="center"/>
          </w:tcPr>
          <w:p w14:paraId="178BF41C" w14:textId="77777777" w:rsidR="00A06EF9" w:rsidRPr="00B05D1C" w:rsidRDefault="00A06EF9" w:rsidP="001B2C22">
            <w:pPr>
              <w:spacing w:line="240" w:lineRule="auto"/>
              <w:jc w:val="center"/>
              <w:rPr>
                <w:sz w:val="20"/>
                <w:szCs w:val="21"/>
              </w:rPr>
            </w:pPr>
            <w:r w:rsidRPr="00B05D1C">
              <w:rPr>
                <w:sz w:val="20"/>
                <w:szCs w:val="21"/>
              </w:rPr>
              <w:t>140</w:t>
            </w:r>
          </w:p>
        </w:tc>
        <w:tc>
          <w:tcPr>
            <w:tcW w:w="752" w:type="dxa"/>
            <w:vAlign w:val="center"/>
          </w:tcPr>
          <w:p w14:paraId="6F20A6CB" w14:textId="77777777" w:rsidR="00A06EF9" w:rsidRPr="00290D75" w:rsidRDefault="00A06EF9" w:rsidP="001B2C22">
            <w:pPr>
              <w:spacing w:line="240" w:lineRule="auto"/>
              <w:jc w:val="center"/>
              <w:rPr>
                <w:sz w:val="20"/>
                <w:szCs w:val="21"/>
              </w:rPr>
            </w:pPr>
            <w:r w:rsidRPr="0044415E">
              <w:rPr>
                <w:sz w:val="20"/>
                <w:szCs w:val="21"/>
              </w:rPr>
              <w:t>70</w:t>
            </w:r>
          </w:p>
        </w:tc>
        <w:tc>
          <w:tcPr>
            <w:tcW w:w="752" w:type="dxa"/>
            <w:noWrap/>
            <w:vAlign w:val="center"/>
          </w:tcPr>
          <w:p w14:paraId="52ABA4AB" w14:textId="77777777" w:rsidR="00A06EF9" w:rsidRPr="001B2C22" w:rsidRDefault="00A06EF9" w:rsidP="001B2C22">
            <w:pPr>
              <w:spacing w:line="240" w:lineRule="auto"/>
              <w:jc w:val="center"/>
              <w:rPr>
                <w:sz w:val="20"/>
                <w:szCs w:val="21"/>
              </w:rPr>
            </w:pPr>
            <w:r w:rsidRPr="001B2C22">
              <w:rPr>
                <w:sz w:val="20"/>
                <w:szCs w:val="21"/>
              </w:rPr>
              <w:t>300</w:t>
            </w:r>
          </w:p>
        </w:tc>
        <w:tc>
          <w:tcPr>
            <w:tcW w:w="752" w:type="dxa"/>
            <w:noWrap/>
            <w:vAlign w:val="center"/>
          </w:tcPr>
          <w:p w14:paraId="1DD915C1" w14:textId="77777777" w:rsidR="00A06EF9" w:rsidRPr="001B2C22" w:rsidRDefault="00A06EF9" w:rsidP="001B2C22">
            <w:pPr>
              <w:spacing w:line="240" w:lineRule="auto"/>
              <w:jc w:val="center"/>
              <w:rPr>
                <w:sz w:val="20"/>
                <w:szCs w:val="21"/>
              </w:rPr>
            </w:pPr>
            <w:r w:rsidRPr="001B2C22">
              <w:rPr>
                <w:sz w:val="20"/>
                <w:szCs w:val="21"/>
              </w:rPr>
              <w:t>150</w:t>
            </w:r>
          </w:p>
        </w:tc>
        <w:tc>
          <w:tcPr>
            <w:tcW w:w="753" w:type="dxa"/>
            <w:noWrap/>
            <w:vAlign w:val="center"/>
          </w:tcPr>
          <w:p w14:paraId="2C245A97" w14:textId="77777777" w:rsidR="00A06EF9" w:rsidRPr="001B2C22" w:rsidRDefault="00A06EF9" w:rsidP="001B2C22">
            <w:pPr>
              <w:spacing w:line="240" w:lineRule="auto"/>
              <w:jc w:val="center"/>
              <w:rPr>
                <w:sz w:val="20"/>
                <w:szCs w:val="21"/>
              </w:rPr>
            </w:pPr>
            <w:r w:rsidRPr="001B2C22">
              <w:rPr>
                <w:sz w:val="20"/>
                <w:szCs w:val="21"/>
              </w:rPr>
              <w:t>75</w:t>
            </w:r>
          </w:p>
        </w:tc>
      </w:tr>
      <w:tr w:rsidR="00A06EF9" w:rsidRPr="001650DF" w14:paraId="40CBE744" w14:textId="77777777" w:rsidTr="006F5902">
        <w:trPr>
          <w:cantSplit/>
          <w:trHeight w:val="176"/>
        </w:trPr>
        <w:tc>
          <w:tcPr>
            <w:tcW w:w="1065" w:type="dxa"/>
            <w:noWrap/>
            <w:vAlign w:val="center"/>
          </w:tcPr>
          <w:p w14:paraId="5F15467E" w14:textId="77777777" w:rsidR="00A06EF9" w:rsidRPr="005E009C" w:rsidRDefault="00A06EF9" w:rsidP="001B2C22">
            <w:pPr>
              <w:spacing w:line="240" w:lineRule="auto"/>
              <w:rPr>
                <w:sz w:val="20"/>
                <w:szCs w:val="21"/>
              </w:rPr>
            </w:pPr>
            <w:r w:rsidRPr="005E009C">
              <w:rPr>
                <w:sz w:val="20"/>
                <w:szCs w:val="21"/>
              </w:rPr>
              <w:t>1.16(e)</w:t>
            </w:r>
          </w:p>
        </w:tc>
        <w:tc>
          <w:tcPr>
            <w:tcW w:w="1146" w:type="dxa"/>
            <w:noWrap/>
            <w:vAlign w:val="center"/>
          </w:tcPr>
          <w:p w14:paraId="4E3E2CE9" w14:textId="77777777" w:rsidR="00A06EF9" w:rsidRPr="00B05D1C" w:rsidRDefault="00A06EF9" w:rsidP="001B2C22">
            <w:pPr>
              <w:spacing w:line="240" w:lineRule="auto"/>
              <w:rPr>
                <w:sz w:val="20"/>
                <w:szCs w:val="21"/>
              </w:rPr>
            </w:pPr>
            <w:r w:rsidRPr="00B05D1C">
              <w:rPr>
                <w:sz w:val="20"/>
                <w:szCs w:val="21"/>
              </w:rPr>
              <w:t>1019/2019/3019</w:t>
            </w:r>
          </w:p>
        </w:tc>
        <w:tc>
          <w:tcPr>
            <w:tcW w:w="2181" w:type="dxa"/>
            <w:noWrap/>
            <w:vAlign w:val="center"/>
          </w:tcPr>
          <w:p w14:paraId="424DB804" w14:textId="65CE5809" w:rsidR="00A06EF9" w:rsidRPr="005E009C" w:rsidRDefault="00A06EF9" w:rsidP="001B2C22">
            <w:pPr>
              <w:spacing w:line="240" w:lineRule="auto"/>
              <w:rPr>
                <w:sz w:val="20"/>
                <w:szCs w:val="21"/>
              </w:rPr>
            </w:pPr>
            <w:r w:rsidRPr="00B05D1C">
              <w:rPr>
                <w:sz w:val="20"/>
                <w:szCs w:val="21"/>
              </w:rPr>
              <w:t>Basic Filing Fee</w:t>
            </w:r>
            <w:r w:rsidR="00E41108" w:rsidRPr="001B2C22">
              <w:rPr>
                <w:sz w:val="20"/>
                <w:szCs w:val="21"/>
              </w:rPr>
              <w:t xml:space="preserve"> – </w:t>
            </w:r>
            <w:r w:rsidRPr="005E009C">
              <w:rPr>
                <w:sz w:val="20"/>
                <w:szCs w:val="21"/>
              </w:rPr>
              <w:t>Reissue (CPA)</w:t>
            </w:r>
          </w:p>
        </w:tc>
        <w:tc>
          <w:tcPr>
            <w:tcW w:w="752" w:type="dxa"/>
            <w:noWrap/>
            <w:vAlign w:val="center"/>
          </w:tcPr>
          <w:p w14:paraId="3A995555" w14:textId="77777777" w:rsidR="00A06EF9" w:rsidRPr="00B05D1C" w:rsidRDefault="00A06EF9" w:rsidP="001B2C22">
            <w:pPr>
              <w:spacing w:line="240" w:lineRule="auto"/>
              <w:jc w:val="center"/>
              <w:rPr>
                <w:sz w:val="20"/>
                <w:szCs w:val="21"/>
              </w:rPr>
            </w:pPr>
            <w:r w:rsidRPr="00B05D1C">
              <w:rPr>
                <w:sz w:val="20"/>
                <w:szCs w:val="21"/>
              </w:rPr>
              <w:t>280</w:t>
            </w:r>
          </w:p>
        </w:tc>
        <w:tc>
          <w:tcPr>
            <w:tcW w:w="752" w:type="dxa"/>
            <w:noWrap/>
            <w:vAlign w:val="center"/>
          </w:tcPr>
          <w:p w14:paraId="276B7C97" w14:textId="77777777" w:rsidR="00A06EF9" w:rsidRPr="00B05D1C" w:rsidRDefault="00A06EF9" w:rsidP="001B2C22">
            <w:pPr>
              <w:spacing w:line="240" w:lineRule="auto"/>
              <w:jc w:val="center"/>
              <w:rPr>
                <w:sz w:val="20"/>
                <w:szCs w:val="21"/>
              </w:rPr>
            </w:pPr>
            <w:r w:rsidRPr="00B05D1C">
              <w:rPr>
                <w:sz w:val="20"/>
                <w:szCs w:val="21"/>
              </w:rPr>
              <w:t>140</w:t>
            </w:r>
          </w:p>
        </w:tc>
        <w:tc>
          <w:tcPr>
            <w:tcW w:w="752" w:type="dxa"/>
            <w:vAlign w:val="center"/>
          </w:tcPr>
          <w:p w14:paraId="6197771C" w14:textId="77777777" w:rsidR="00A06EF9" w:rsidRPr="00290D75" w:rsidRDefault="00A06EF9" w:rsidP="001B2C22">
            <w:pPr>
              <w:spacing w:line="240" w:lineRule="auto"/>
              <w:jc w:val="center"/>
              <w:rPr>
                <w:sz w:val="20"/>
                <w:szCs w:val="21"/>
              </w:rPr>
            </w:pPr>
            <w:r w:rsidRPr="0044415E">
              <w:rPr>
                <w:sz w:val="20"/>
                <w:szCs w:val="21"/>
              </w:rPr>
              <w:t>70</w:t>
            </w:r>
          </w:p>
        </w:tc>
        <w:tc>
          <w:tcPr>
            <w:tcW w:w="752" w:type="dxa"/>
            <w:noWrap/>
            <w:vAlign w:val="center"/>
          </w:tcPr>
          <w:p w14:paraId="0AC1473D" w14:textId="77777777" w:rsidR="00A06EF9" w:rsidRPr="001B2C22" w:rsidRDefault="00A06EF9" w:rsidP="001B2C22">
            <w:pPr>
              <w:spacing w:line="240" w:lineRule="auto"/>
              <w:jc w:val="center"/>
              <w:rPr>
                <w:sz w:val="20"/>
                <w:szCs w:val="21"/>
              </w:rPr>
            </w:pPr>
            <w:r w:rsidRPr="001B2C22">
              <w:rPr>
                <w:sz w:val="20"/>
                <w:szCs w:val="21"/>
              </w:rPr>
              <w:t>300</w:t>
            </w:r>
          </w:p>
        </w:tc>
        <w:tc>
          <w:tcPr>
            <w:tcW w:w="752" w:type="dxa"/>
            <w:noWrap/>
            <w:vAlign w:val="center"/>
          </w:tcPr>
          <w:p w14:paraId="33D6AF60" w14:textId="77777777" w:rsidR="00A06EF9" w:rsidRPr="001B2C22" w:rsidRDefault="00A06EF9" w:rsidP="001B2C22">
            <w:pPr>
              <w:spacing w:line="240" w:lineRule="auto"/>
              <w:jc w:val="center"/>
              <w:rPr>
                <w:sz w:val="20"/>
                <w:szCs w:val="21"/>
              </w:rPr>
            </w:pPr>
            <w:r w:rsidRPr="001B2C22">
              <w:rPr>
                <w:sz w:val="20"/>
                <w:szCs w:val="21"/>
              </w:rPr>
              <w:t>150</w:t>
            </w:r>
          </w:p>
        </w:tc>
        <w:tc>
          <w:tcPr>
            <w:tcW w:w="753" w:type="dxa"/>
            <w:noWrap/>
            <w:vAlign w:val="center"/>
          </w:tcPr>
          <w:p w14:paraId="4E12C2E7" w14:textId="77777777" w:rsidR="00A06EF9" w:rsidRPr="001B2C22" w:rsidRDefault="00A06EF9" w:rsidP="001B2C22">
            <w:pPr>
              <w:spacing w:line="240" w:lineRule="auto"/>
              <w:jc w:val="center"/>
              <w:rPr>
                <w:sz w:val="20"/>
                <w:szCs w:val="21"/>
              </w:rPr>
            </w:pPr>
            <w:r w:rsidRPr="001B2C22">
              <w:rPr>
                <w:sz w:val="20"/>
                <w:szCs w:val="21"/>
              </w:rPr>
              <w:t>75</w:t>
            </w:r>
          </w:p>
        </w:tc>
      </w:tr>
      <w:tr w:rsidR="00A06EF9" w:rsidRPr="001650DF" w14:paraId="18462F88" w14:textId="77777777" w:rsidTr="006F5902">
        <w:trPr>
          <w:cantSplit/>
          <w:trHeight w:val="176"/>
        </w:trPr>
        <w:tc>
          <w:tcPr>
            <w:tcW w:w="1065" w:type="dxa"/>
            <w:noWrap/>
            <w:vAlign w:val="center"/>
          </w:tcPr>
          <w:p w14:paraId="69740340" w14:textId="77777777" w:rsidR="00A06EF9" w:rsidRPr="005E009C" w:rsidRDefault="00A06EF9" w:rsidP="001B2C22">
            <w:pPr>
              <w:spacing w:line="240" w:lineRule="auto"/>
              <w:rPr>
                <w:sz w:val="20"/>
                <w:szCs w:val="21"/>
                <w:highlight w:val="yellow"/>
              </w:rPr>
            </w:pPr>
            <w:r w:rsidRPr="005E009C">
              <w:rPr>
                <w:sz w:val="20"/>
                <w:szCs w:val="21"/>
              </w:rPr>
              <w:t>1.16(f)</w:t>
            </w:r>
          </w:p>
        </w:tc>
        <w:tc>
          <w:tcPr>
            <w:tcW w:w="1146" w:type="dxa"/>
            <w:noWrap/>
            <w:vAlign w:val="center"/>
          </w:tcPr>
          <w:p w14:paraId="22ADAF81" w14:textId="77777777" w:rsidR="00A06EF9" w:rsidRPr="00B05D1C" w:rsidRDefault="00A06EF9" w:rsidP="001B2C22">
            <w:pPr>
              <w:spacing w:line="240" w:lineRule="auto"/>
              <w:rPr>
                <w:sz w:val="20"/>
                <w:szCs w:val="21"/>
                <w:highlight w:val="yellow"/>
              </w:rPr>
            </w:pPr>
            <w:r w:rsidRPr="00B05D1C">
              <w:rPr>
                <w:sz w:val="20"/>
                <w:szCs w:val="21"/>
              </w:rPr>
              <w:t>1051/2051/3051</w:t>
            </w:r>
          </w:p>
        </w:tc>
        <w:tc>
          <w:tcPr>
            <w:tcW w:w="2181" w:type="dxa"/>
            <w:noWrap/>
            <w:vAlign w:val="center"/>
          </w:tcPr>
          <w:p w14:paraId="7C32A800" w14:textId="381440D7" w:rsidR="00A06EF9" w:rsidRPr="001B2C22" w:rsidRDefault="00A06EF9" w:rsidP="001B2C22">
            <w:pPr>
              <w:spacing w:line="240" w:lineRule="auto"/>
              <w:rPr>
                <w:sz w:val="20"/>
                <w:szCs w:val="21"/>
                <w:highlight w:val="yellow"/>
              </w:rPr>
            </w:pPr>
            <w:r w:rsidRPr="00B05D1C">
              <w:rPr>
                <w:sz w:val="20"/>
                <w:szCs w:val="21"/>
              </w:rPr>
              <w:t>Surcharge</w:t>
            </w:r>
            <w:r w:rsidR="00E41108" w:rsidRPr="001B2C22">
              <w:rPr>
                <w:sz w:val="20"/>
                <w:szCs w:val="21"/>
              </w:rPr>
              <w:t xml:space="preserve"> – </w:t>
            </w:r>
            <w:r w:rsidRPr="005E009C">
              <w:rPr>
                <w:sz w:val="20"/>
                <w:szCs w:val="21"/>
              </w:rPr>
              <w:t>Late Filing Fee, Search Fee, Examination Fee</w:t>
            </w:r>
            <w:r w:rsidR="00003D21" w:rsidRPr="00B05D1C">
              <w:rPr>
                <w:sz w:val="20"/>
                <w:szCs w:val="21"/>
              </w:rPr>
              <w:t>, Inventor’s</w:t>
            </w:r>
            <w:r w:rsidRPr="00B05D1C">
              <w:rPr>
                <w:sz w:val="20"/>
                <w:szCs w:val="21"/>
              </w:rPr>
              <w:t xml:space="preserve"> Oath or Declaration</w:t>
            </w:r>
            <w:r w:rsidR="00EE533F" w:rsidRPr="0044415E">
              <w:rPr>
                <w:sz w:val="20"/>
                <w:szCs w:val="21"/>
              </w:rPr>
              <w:t xml:space="preserve">, or Application Filed Without at Least </w:t>
            </w:r>
            <w:r w:rsidR="00EE533F" w:rsidRPr="00290D75">
              <w:rPr>
                <w:sz w:val="20"/>
                <w:szCs w:val="21"/>
              </w:rPr>
              <w:t>One Claim or by Reference</w:t>
            </w:r>
          </w:p>
        </w:tc>
        <w:tc>
          <w:tcPr>
            <w:tcW w:w="752" w:type="dxa"/>
            <w:noWrap/>
            <w:vAlign w:val="center"/>
          </w:tcPr>
          <w:p w14:paraId="3E63F46C" w14:textId="77777777" w:rsidR="00A06EF9" w:rsidRPr="001B2C22" w:rsidRDefault="00A06EF9" w:rsidP="001B2C22">
            <w:pPr>
              <w:spacing w:line="240" w:lineRule="auto"/>
              <w:jc w:val="center"/>
              <w:rPr>
                <w:sz w:val="20"/>
                <w:szCs w:val="21"/>
              </w:rPr>
            </w:pPr>
            <w:r w:rsidRPr="001B2C22">
              <w:rPr>
                <w:sz w:val="20"/>
                <w:szCs w:val="21"/>
              </w:rPr>
              <w:t>140</w:t>
            </w:r>
          </w:p>
        </w:tc>
        <w:tc>
          <w:tcPr>
            <w:tcW w:w="752" w:type="dxa"/>
            <w:noWrap/>
            <w:vAlign w:val="center"/>
          </w:tcPr>
          <w:p w14:paraId="1BA4A6C8" w14:textId="77777777" w:rsidR="00A06EF9" w:rsidRPr="001B2C22" w:rsidRDefault="00A06EF9" w:rsidP="001B2C22">
            <w:pPr>
              <w:spacing w:line="240" w:lineRule="auto"/>
              <w:jc w:val="center"/>
              <w:rPr>
                <w:sz w:val="20"/>
                <w:szCs w:val="21"/>
              </w:rPr>
            </w:pPr>
            <w:r w:rsidRPr="001B2C22">
              <w:rPr>
                <w:sz w:val="20"/>
                <w:szCs w:val="21"/>
              </w:rPr>
              <w:t>70</w:t>
            </w:r>
          </w:p>
        </w:tc>
        <w:tc>
          <w:tcPr>
            <w:tcW w:w="752" w:type="dxa"/>
            <w:vAlign w:val="center"/>
          </w:tcPr>
          <w:p w14:paraId="169F0E71" w14:textId="77777777" w:rsidR="00A06EF9" w:rsidRPr="001B2C22" w:rsidRDefault="00A06EF9" w:rsidP="001B2C22">
            <w:pPr>
              <w:spacing w:line="240" w:lineRule="auto"/>
              <w:jc w:val="center"/>
              <w:rPr>
                <w:sz w:val="20"/>
                <w:szCs w:val="21"/>
              </w:rPr>
            </w:pPr>
            <w:r w:rsidRPr="001B2C22">
              <w:rPr>
                <w:sz w:val="20"/>
                <w:szCs w:val="21"/>
              </w:rPr>
              <w:t>35</w:t>
            </w:r>
          </w:p>
        </w:tc>
        <w:tc>
          <w:tcPr>
            <w:tcW w:w="752" w:type="dxa"/>
            <w:noWrap/>
            <w:vAlign w:val="center"/>
          </w:tcPr>
          <w:p w14:paraId="6EF9B8F9" w14:textId="77777777" w:rsidR="00A06EF9" w:rsidRPr="001B2C22" w:rsidRDefault="00A06EF9" w:rsidP="001B2C22">
            <w:pPr>
              <w:spacing w:line="240" w:lineRule="auto"/>
              <w:jc w:val="center"/>
              <w:rPr>
                <w:sz w:val="20"/>
                <w:szCs w:val="21"/>
              </w:rPr>
            </w:pPr>
            <w:r w:rsidRPr="001B2C22">
              <w:rPr>
                <w:sz w:val="20"/>
                <w:szCs w:val="21"/>
              </w:rPr>
              <w:t>160</w:t>
            </w:r>
          </w:p>
        </w:tc>
        <w:tc>
          <w:tcPr>
            <w:tcW w:w="752" w:type="dxa"/>
            <w:noWrap/>
            <w:vAlign w:val="center"/>
          </w:tcPr>
          <w:p w14:paraId="7D3A23EF" w14:textId="77777777" w:rsidR="00A06EF9" w:rsidRPr="001B2C22" w:rsidRDefault="00A06EF9" w:rsidP="001B2C22">
            <w:pPr>
              <w:spacing w:line="240" w:lineRule="auto"/>
              <w:jc w:val="center"/>
              <w:rPr>
                <w:sz w:val="20"/>
                <w:szCs w:val="21"/>
              </w:rPr>
            </w:pPr>
            <w:r w:rsidRPr="001B2C22">
              <w:rPr>
                <w:sz w:val="20"/>
                <w:szCs w:val="21"/>
              </w:rPr>
              <w:t>80</w:t>
            </w:r>
          </w:p>
        </w:tc>
        <w:tc>
          <w:tcPr>
            <w:tcW w:w="753" w:type="dxa"/>
            <w:noWrap/>
            <w:vAlign w:val="center"/>
          </w:tcPr>
          <w:p w14:paraId="3A819537" w14:textId="77777777" w:rsidR="00A06EF9" w:rsidRPr="001B2C22" w:rsidRDefault="00A06EF9" w:rsidP="001B2C22">
            <w:pPr>
              <w:spacing w:line="240" w:lineRule="auto"/>
              <w:jc w:val="center"/>
              <w:rPr>
                <w:sz w:val="20"/>
                <w:szCs w:val="21"/>
              </w:rPr>
            </w:pPr>
            <w:r w:rsidRPr="001B2C22">
              <w:rPr>
                <w:sz w:val="20"/>
                <w:szCs w:val="21"/>
              </w:rPr>
              <w:t xml:space="preserve">40 </w:t>
            </w:r>
          </w:p>
        </w:tc>
      </w:tr>
      <w:tr w:rsidR="00A06EF9" w:rsidRPr="001650DF" w14:paraId="5730D235" w14:textId="77777777" w:rsidTr="006F5902">
        <w:trPr>
          <w:cantSplit/>
          <w:trHeight w:val="176"/>
        </w:trPr>
        <w:tc>
          <w:tcPr>
            <w:tcW w:w="1065" w:type="dxa"/>
            <w:noWrap/>
            <w:vAlign w:val="center"/>
          </w:tcPr>
          <w:p w14:paraId="579A31FF" w14:textId="77777777" w:rsidR="00A06EF9" w:rsidRPr="005E009C" w:rsidRDefault="00A06EF9" w:rsidP="001B2C22">
            <w:pPr>
              <w:spacing w:line="240" w:lineRule="auto"/>
              <w:rPr>
                <w:sz w:val="20"/>
                <w:szCs w:val="21"/>
              </w:rPr>
            </w:pPr>
            <w:r w:rsidRPr="005E009C">
              <w:rPr>
                <w:sz w:val="20"/>
                <w:szCs w:val="21"/>
              </w:rPr>
              <w:t>1.16(h)</w:t>
            </w:r>
          </w:p>
        </w:tc>
        <w:tc>
          <w:tcPr>
            <w:tcW w:w="1146" w:type="dxa"/>
            <w:noWrap/>
            <w:vAlign w:val="center"/>
          </w:tcPr>
          <w:p w14:paraId="517CE950" w14:textId="77777777" w:rsidR="00A06EF9" w:rsidRPr="00B05D1C" w:rsidRDefault="00A06EF9" w:rsidP="001B2C22">
            <w:pPr>
              <w:spacing w:line="240" w:lineRule="auto"/>
              <w:rPr>
                <w:sz w:val="20"/>
                <w:szCs w:val="21"/>
              </w:rPr>
            </w:pPr>
            <w:r w:rsidRPr="00B05D1C">
              <w:rPr>
                <w:sz w:val="20"/>
                <w:szCs w:val="21"/>
              </w:rPr>
              <w:t>1201/2201/3201</w:t>
            </w:r>
          </w:p>
        </w:tc>
        <w:tc>
          <w:tcPr>
            <w:tcW w:w="2181" w:type="dxa"/>
            <w:noWrap/>
            <w:vAlign w:val="center"/>
          </w:tcPr>
          <w:p w14:paraId="400F8E8F" w14:textId="77777777" w:rsidR="00A06EF9" w:rsidRPr="00B05D1C" w:rsidRDefault="00A06EF9" w:rsidP="001B2C22">
            <w:pPr>
              <w:spacing w:line="240" w:lineRule="auto"/>
              <w:rPr>
                <w:sz w:val="20"/>
                <w:szCs w:val="21"/>
              </w:rPr>
            </w:pPr>
            <w:r w:rsidRPr="00B05D1C">
              <w:rPr>
                <w:sz w:val="20"/>
                <w:szCs w:val="21"/>
              </w:rPr>
              <w:t xml:space="preserve">Independent Claims in Excess of Three </w:t>
            </w:r>
          </w:p>
        </w:tc>
        <w:tc>
          <w:tcPr>
            <w:tcW w:w="752" w:type="dxa"/>
            <w:noWrap/>
            <w:vAlign w:val="center"/>
          </w:tcPr>
          <w:p w14:paraId="2FDCDE64" w14:textId="77777777" w:rsidR="00A06EF9" w:rsidRPr="00290D75" w:rsidRDefault="00A06EF9" w:rsidP="001B2C22">
            <w:pPr>
              <w:spacing w:line="240" w:lineRule="auto"/>
              <w:jc w:val="center"/>
              <w:rPr>
                <w:sz w:val="20"/>
                <w:szCs w:val="21"/>
              </w:rPr>
            </w:pPr>
            <w:r w:rsidRPr="0044415E">
              <w:rPr>
                <w:sz w:val="20"/>
                <w:szCs w:val="21"/>
              </w:rPr>
              <w:t>420</w:t>
            </w:r>
          </w:p>
        </w:tc>
        <w:tc>
          <w:tcPr>
            <w:tcW w:w="752" w:type="dxa"/>
            <w:noWrap/>
            <w:vAlign w:val="center"/>
          </w:tcPr>
          <w:p w14:paraId="474C5F05" w14:textId="77777777" w:rsidR="00A06EF9" w:rsidRPr="001B2C22" w:rsidRDefault="00A06EF9" w:rsidP="001B2C22">
            <w:pPr>
              <w:spacing w:line="240" w:lineRule="auto"/>
              <w:jc w:val="center"/>
              <w:rPr>
                <w:sz w:val="20"/>
                <w:szCs w:val="21"/>
              </w:rPr>
            </w:pPr>
            <w:r w:rsidRPr="001B2C22">
              <w:rPr>
                <w:sz w:val="20"/>
                <w:szCs w:val="21"/>
              </w:rPr>
              <w:t>210</w:t>
            </w:r>
          </w:p>
        </w:tc>
        <w:tc>
          <w:tcPr>
            <w:tcW w:w="752" w:type="dxa"/>
            <w:vAlign w:val="center"/>
          </w:tcPr>
          <w:p w14:paraId="57E62199" w14:textId="77777777" w:rsidR="00A06EF9" w:rsidRPr="001B2C22" w:rsidRDefault="00A06EF9" w:rsidP="001B2C22">
            <w:pPr>
              <w:spacing w:line="240" w:lineRule="auto"/>
              <w:jc w:val="center"/>
              <w:rPr>
                <w:sz w:val="20"/>
                <w:szCs w:val="21"/>
              </w:rPr>
            </w:pPr>
            <w:r w:rsidRPr="001B2C22">
              <w:rPr>
                <w:sz w:val="20"/>
                <w:szCs w:val="21"/>
              </w:rPr>
              <w:t>105</w:t>
            </w:r>
          </w:p>
        </w:tc>
        <w:tc>
          <w:tcPr>
            <w:tcW w:w="752" w:type="dxa"/>
            <w:noWrap/>
            <w:vAlign w:val="center"/>
          </w:tcPr>
          <w:p w14:paraId="32A3E22B" w14:textId="77777777" w:rsidR="00A06EF9" w:rsidRPr="001B2C22" w:rsidRDefault="00A06EF9" w:rsidP="001B2C22">
            <w:pPr>
              <w:spacing w:line="240" w:lineRule="auto"/>
              <w:jc w:val="center"/>
              <w:rPr>
                <w:sz w:val="20"/>
                <w:szCs w:val="21"/>
              </w:rPr>
            </w:pPr>
            <w:r w:rsidRPr="001B2C22">
              <w:rPr>
                <w:sz w:val="20"/>
                <w:szCs w:val="21"/>
              </w:rPr>
              <w:t>460</w:t>
            </w:r>
          </w:p>
        </w:tc>
        <w:tc>
          <w:tcPr>
            <w:tcW w:w="752" w:type="dxa"/>
            <w:noWrap/>
            <w:vAlign w:val="center"/>
          </w:tcPr>
          <w:p w14:paraId="54286190" w14:textId="77777777" w:rsidR="00A06EF9" w:rsidRPr="001B2C22" w:rsidRDefault="00A06EF9" w:rsidP="001B2C22">
            <w:pPr>
              <w:spacing w:line="240" w:lineRule="auto"/>
              <w:jc w:val="center"/>
              <w:rPr>
                <w:sz w:val="20"/>
                <w:szCs w:val="21"/>
              </w:rPr>
            </w:pPr>
            <w:r w:rsidRPr="001B2C22">
              <w:rPr>
                <w:sz w:val="20"/>
                <w:szCs w:val="21"/>
              </w:rPr>
              <w:t>230</w:t>
            </w:r>
          </w:p>
        </w:tc>
        <w:tc>
          <w:tcPr>
            <w:tcW w:w="753" w:type="dxa"/>
            <w:noWrap/>
            <w:vAlign w:val="center"/>
          </w:tcPr>
          <w:p w14:paraId="2C33B844" w14:textId="77777777" w:rsidR="00A06EF9" w:rsidRPr="001B2C22" w:rsidRDefault="00A06EF9" w:rsidP="001B2C22">
            <w:pPr>
              <w:spacing w:line="240" w:lineRule="auto"/>
              <w:jc w:val="center"/>
              <w:rPr>
                <w:sz w:val="20"/>
                <w:szCs w:val="21"/>
              </w:rPr>
            </w:pPr>
            <w:r w:rsidRPr="001B2C22">
              <w:rPr>
                <w:sz w:val="20"/>
                <w:szCs w:val="21"/>
              </w:rPr>
              <w:t>115</w:t>
            </w:r>
          </w:p>
        </w:tc>
      </w:tr>
      <w:tr w:rsidR="00A06EF9" w:rsidRPr="001650DF" w14:paraId="04885B83" w14:textId="77777777" w:rsidTr="006F5902">
        <w:trPr>
          <w:cantSplit/>
          <w:trHeight w:val="176"/>
        </w:trPr>
        <w:tc>
          <w:tcPr>
            <w:tcW w:w="1065" w:type="dxa"/>
            <w:noWrap/>
            <w:vAlign w:val="center"/>
          </w:tcPr>
          <w:p w14:paraId="06FD1C5D" w14:textId="77777777" w:rsidR="00A06EF9" w:rsidRPr="005E009C" w:rsidRDefault="00A06EF9" w:rsidP="001B2C22">
            <w:pPr>
              <w:spacing w:line="240" w:lineRule="auto"/>
              <w:rPr>
                <w:sz w:val="20"/>
                <w:szCs w:val="21"/>
              </w:rPr>
            </w:pPr>
            <w:r w:rsidRPr="005E009C">
              <w:rPr>
                <w:sz w:val="20"/>
                <w:szCs w:val="21"/>
              </w:rPr>
              <w:t>1.16(h)</w:t>
            </w:r>
          </w:p>
        </w:tc>
        <w:tc>
          <w:tcPr>
            <w:tcW w:w="1146" w:type="dxa"/>
            <w:noWrap/>
            <w:vAlign w:val="center"/>
          </w:tcPr>
          <w:p w14:paraId="3735DED9" w14:textId="77777777" w:rsidR="00A06EF9" w:rsidRPr="00B05D1C" w:rsidRDefault="00A06EF9" w:rsidP="001B2C22">
            <w:pPr>
              <w:spacing w:line="240" w:lineRule="auto"/>
              <w:rPr>
                <w:sz w:val="20"/>
                <w:szCs w:val="21"/>
              </w:rPr>
            </w:pPr>
            <w:r w:rsidRPr="00B05D1C">
              <w:rPr>
                <w:sz w:val="20"/>
                <w:szCs w:val="21"/>
              </w:rPr>
              <w:t>1204/2204/3204</w:t>
            </w:r>
          </w:p>
        </w:tc>
        <w:tc>
          <w:tcPr>
            <w:tcW w:w="2181" w:type="dxa"/>
            <w:noWrap/>
            <w:vAlign w:val="center"/>
          </w:tcPr>
          <w:p w14:paraId="28B2F41D" w14:textId="77777777" w:rsidR="00A06EF9" w:rsidRPr="00B05D1C" w:rsidRDefault="00A06EF9" w:rsidP="001B2C22">
            <w:pPr>
              <w:spacing w:line="240" w:lineRule="auto"/>
              <w:rPr>
                <w:sz w:val="20"/>
                <w:szCs w:val="21"/>
              </w:rPr>
            </w:pPr>
            <w:r w:rsidRPr="00B05D1C">
              <w:rPr>
                <w:sz w:val="20"/>
                <w:szCs w:val="21"/>
              </w:rPr>
              <w:t xml:space="preserve">Reissue Independent Claims in Excess of Three </w:t>
            </w:r>
          </w:p>
        </w:tc>
        <w:tc>
          <w:tcPr>
            <w:tcW w:w="752" w:type="dxa"/>
            <w:noWrap/>
            <w:vAlign w:val="center"/>
          </w:tcPr>
          <w:p w14:paraId="744BC8BC" w14:textId="77777777" w:rsidR="00A06EF9" w:rsidRPr="00290D75" w:rsidRDefault="00A06EF9" w:rsidP="001B2C22">
            <w:pPr>
              <w:spacing w:line="240" w:lineRule="auto"/>
              <w:jc w:val="center"/>
              <w:rPr>
                <w:sz w:val="20"/>
                <w:szCs w:val="21"/>
              </w:rPr>
            </w:pPr>
            <w:r w:rsidRPr="0044415E">
              <w:rPr>
                <w:sz w:val="20"/>
                <w:szCs w:val="21"/>
              </w:rPr>
              <w:t>420</w:t>
            </w:r>
          </w:p>
        </w:tc>
        <w:tc>
          <w:tcPr>
            <w:tcW w:w="752" w:type="dxa"/>
            <w:noWrap/>
            <w:vAlign w:val="center"/>
          </w:tcPr>
          <w:p w14:paraId="1A60CA16" w14:textId="77777777" w:rsidR="00A06EF9" w:rsidRPr="001B2C22" w:rsidRDefault="00A06EF9" w:rsidP="001B2C22">
            <w:pPr>
              <w:spacing w:line="240" w:lineRule="auto"/>
              <w:jc w:val="center"/>
              <w:rPr>
                <w:sz w:val="20"/>
                <w:szCs w:val="21"/>
              </w:rPr>
            </w:pPr>
            <w:r w:rsidRPr="001B2C22">
              <w:rPr>
                <w:sz w:val="20"/>
                <w:szCs w:val="21"/>
              </w:rPr>
              <w:t>210</w:t>
            </w:r>
          </w:p>
        </w:tc>
        <w:tc>
          <w:tcPr>
            <w:tcW w:w="752" w:type="dxa"/>
            <w:vAlign w:val="center"/>
          </w:tcPr>
          <w:p w14:paraId="0E357627" w14:textId="77777777" w:rsidR="00A06EF9" w:rsidRPr="001B2C22" w:rsidRDefault="00A06EF9" w:rsidP="001B2C22">
            <w:pPr>
              <w:spacing w:line="240" w:lineRule="auto"/>
              <w:jc w:val="center"/>
              <w:rPr>
                <w:sz w:val="20"/>
                <w:szCs w:val="21"/>
              </w:rPr>
            </w:pPr>
            <w:r w:rsidRPr="001B2C22">
              <w:rPr>
                <w:sz w:val="20"/>
                <w:szCs w:val="21"/>
              </w:rPr>
              <w:t>105</w:t>
            </w:r>
          </w:p>
        </w:tc>
        <w:tc>
          <w:tcPr>
            <w:tcW w:w="752" w:type="dxa"/>
            <w:noWrap/>
            <w:vAlign w:val="center"/>
          </w:tcPr>
          <w:p w14:paraId="34026693" w14:textId="77777777" w:rsidR="00A06EF9" w:rsidRPr="001B2C22" w:rsidRDefault="00A06EF9" w:rsidP="001B2C22">
            <w:pPr>
              <w:spacing w:line="240" w:lineRule="auto"/>
              <w:jc w:val="center"/>
              <w:rPr>
                <w:sz w:val="20"/>
                <w:szCs w:val="21"/>
              </w:rPr>
            </w:pPr>
            <w:r w:rsidRPr="001B2C22">
              <w:rPr>
                <w:sz w:val="20"/>
                <w:szCs w:val="21"/>
              </w:rPr>
              <w:t>460</w:t>
            </w:r>
          </w:p>
        </w:tc>
        <w:tc>
          <w:tcPr>
            <w:tcW w:w="752" w:type="dxa"/>
            <w:noWrap/>
            <w:vAlign w:val="center"/>
          </w:tcPr>
          <w:p w14:paraId="5B25D5EA" w14:textId="77777777" w:rsidR="00A06EF9" w:rsidRPr="001B2C22" w:rsidRDefault="00A06EF9" w:rsidP="001B2C22">
            <w:pPr>
              <w:spacing w:line="240" w:lineRule="auto"/>
              <w:jc w:val="center"/>
              <w:rPr>
                <w:sz w:val="20"/>
                <w:szCs w:val="21"/>
              </w:rPr>
            </w:pPr>
            <w:r w:rsidRPr="001B2C22">
              <w:rPr>
                <w:sz w:val="20"/>
                <w:szCs w:val="21"/>
              </w:rPr>
              <w:t>230</w:t>
            </w:r>
          </w:p>
        </w:tc>
        <w:tc>
          <w:tcPr>
            <w:tcW w:w="753" w:type="dxa"/>
            <w:noWrap/>
            <w:vAlign w:val="center"/>
          </w:tcPr>
          <w:p w14:paraId="558C5AE8" w14:textId="77777777" w:rsidR="00A06EF9" w:rsidRPr="001B2C22" w:rsidRDefault="00A06EF9" w:rsidP="001B2C22">
            <w:pPr>
              <w:spacing w:line="240" w:lineRule="auto"/>
              <w:jc w:val="center"/>
              <w:rPr>
                <w:sz w:val="20"/>
                <w:szCs w:val="21"/>
              </w:rPr>
            </w:pPr>
            <w:r w:rsidRPr="001B2C22">
              <w:rPr>
                <w:sz w:val="20"/>
                <w:szCs w:val="21"/>
              </w:rPr>
              <w:t>115</w:t>
            </w:r>
          </w:p>
        </w:tc>
      </w:tr>
      <w:tr w:rsidR="00A06EF9" w:rsidRPr="001650DF" w14:paraId="698E1A68" w14:textId="77777777" w:rsidTr="006F5902">
        <w:trPr>
          <w:cantSplit/>
          <w:trHeight w:val="176"/>
        </w:trPr>
        <w:tc>
          <w:tcPr>
            <w:tcW w:w="1065" w:type="dxa"/>
            <w:noWrap/>
            <w:vAlign w:val="center"/>
          </w:tcPr>
          <w:p w14:paraId="7E2B7346" w14:textId="77777777" w:rsidR="00A06EF9" w:rsidRPr="005E009C" w:rsidRDefault="00A06EF9" w:rsidP="001B2C22">
            <w:pPr>
              <w:spacing w:line="240" w:lineRule="auto"/>
              <w:rPr>
                <w:sz w:val="20"/>
                <w:szCs w:val="21"/>
              </w:rPr>
            </w:pPr>
            <w:r w:rsidRPr="005E009C">
              <w:rPr>
                <w:sz w:val="20"/>
                <w:szCs w:val="21"/>
              </w:rPr>
              <w:t>1.16(i)</w:t>
            </w:r>
          </w:p>
        </w:tc>
        <w:tc>
          <w:tcPr>
            <w:tcW w:w="1146" w:type="dxa"/>
            <w:noWrap/>
            <w:vAlign w:val="center"/>
          </w:tcPr>
          <w:p w14:paraId="63F23798" w14:textId="77777777" w:rsidR="00A06EF9" w:rsidRPr="00B05D1C" w:rsidRDefault="00A06EF9" w:rsidP="001B2C22">
            <w:pPr>
              <w:spacing w:line="240" w:lineRule="auto"/>
              <w:rPr>
                <w:sz w:val="20"/>
                <w:szCs w:val="21"/>
              </w:rPr>
            </w:pPr>
            <w:r w:rsidRPr="00B05D1C">
              <w:rPr>
                <w:sz w:val="20"/>
                <w:szCs w:val="21"/>
              </w:rPr>
              <w:t>1202/2202/3202</w:t>
            </w:r>
          </w:p>
        </w:tc>
        <w:tc>
          <w:tcPr>
            <w:tcW w:w="2181" w:type="dxa"/>
            <w:noWrap/>
            <w:vAlign w:val="center"/>
          </w:tcPr>
          <w:p w14:paraId="5E4BA319" w14:textId="77777777" w:rsidR="00A06EF9" w:rsidRPr="00B05D1C" w:rsidRDefault="00A06EF9" w:rsidP="001B2C22">
            <w:pPr>
              <w:spacing w:line="240" w:lineRule="auto"/>
              <w:rPr>
                <w:sz w:val="20"/>
                <w:szCs w:val="21"/>
              </w:rPr>
            </w:pPr>
            <w:r w:rsidRPr="00B05D1C">
              <w:rPr>
                <w:sz w:val="20"/>
                <w:szCs w:val="21"/>
              </w:rPr>
              <w:t xml:space="preserve">Claims in Excess of 20 </w:t>
            </w:r>
          </w:p>
        </w:tc>
        <w:tc>
          <w:tcPr>
            <w:tcW w:w="752" w:type="dxa"/>
            <w:noWrap/>
            <w:vAlign w:val="center"/>
          </w:tcPr>
          <w:p w14:paraId="16BCF0F8" w14:textId="77777777" w:rsidR="00A06EF9" w:rsidRPr="00290D75" w:rsidRDefault="00A06EF9" w:rsidP="001B2C22">
            <w:pPr>
              <w:spacing w:line="240" w:lineRule="auto"/>
              <w:jc w:val="center"/>
              <w:rPr>
                <w:sz w:val="20"/>
                <w:szCs w:val="21"/>
              </w:rPr>
            </w:pPr>
            <w:r w:rsidRPr="0044415E">
              <w:rPr>
                <w:sz w:val="20"/>
                <w:szCs w:val="21"/>
              </w:rPr>
              <w:t>80</w:t>
            </w:r>
          </w:p>
        </w:tc>
        <w:tc>
          <w:tcPr>
            <w:tcW w:w="752" w:type="dxa"/>
            <w:noWrap/>
            <w:vAlign w:val="center"/>
          </w:tcPr>
          <w:p w14:paraId="6975095F" w14:textId="77777777" w:rsidR="00A06EF9" w:rsidRPr="001B2C22" w:rsidRDefault="00A06EF9" w:rsidP="001B2C22">
            <w:pPr>
              <w:spacing w:line="240" w:lineRule="auto"/>
              <w:jc w:val="center"/>
              <w:rPr>
                <w:sz w:val="20"/>
                <w:szCs w:val="21"/>
              </w:rPr>
            </w:pPr>
            <w:r w:rsidRPr="001B2C22">
              <w:rPr>
                <w:sz w:val="20"/>
                <w:szCs w:val="21"/>
              </w:rPr>
              <w:t>40</w:t>
            </w:r>
          </w:p>
        </w:tc>
        <w:tc>
          <w:tcPr>
            <w:tcW w:w="752" w:type="dxa"/>
            <w:vAlign w:val="center"/>
          </w:tcPr>
          <w:p w14:paraId="49F572F4" w14:textId="77777777" w:rsidR="00A06EF9" w:rsidRPr="001B2C22" w:rsidRDefault="00A06EF9" w:rsidP="001B2C22">
            <w:pPr>
              <w:spacing w:line="240" w:lineRule="auto"/>
              <w:jc w:val="center"/>
              <w:rPr>
                <w:sz w:val="20"/>
                <w:szCs w:val="21"/>
              </w:rPr>
            </w:pPr>
            <w:r w:rsidRPr="001B2C22">
              <w:rPr>
                <w:sz w:val="20"/>
                <w:szCs w:val="21"/>
              </w:rPr>
              <w:t>20</w:t>
            </w:r>
          </w:p>
        </w:tc>
        <w:tc>
          <w:tcPr>
            <w:tcW w:w="752" w:type="dxa"/>
            <w:noWrap/>
            <w:vAlign w:val="center"/>
          </w:tcPr>
          <w:p w14:paraId="6847D4A1" w14:textId="77777777" w:rsidR="00A06EF9" w:rsidRPr="001B2C22" w:rsidRDefault="00A06EF9" w:rsidP="001B2C22">
            <w:pPr>
              <w:spacing w:line="240" w:lineRule="auto"/>
              <w:jc w:val="center"/>
              <w:rPr>
                <w:sz w:val="20"/>
                <w:szCs w:val="21"/>
              </w:rPr>
            </w:pPr>
            <w:r w:rsidRPr="001B2C22">
              <w:rPr>
                <w:sz w:val="20"/>
                <w:szCs w:val="21"/>
              </w:rPr>
              <w:t>100</w:t>
            </w:r>
          </w:p>
        </w:tc>
        <w:tc>
          <w:tcPr>
            <w:tcW w:w="752" w:type="dxa"/>
            <w:noWrap/>
            <w:vAlign w:val="center"/>
          </w:tcPr>
          <w:p w14:paraId="26B50419" w14:textId="77777777" w:rsidR="00A06EF9" w:rsidRPr="001B2C22" w:rsidRDefault="00A06EF9" w:rsidP="001B2C22">
            <w:pPr>
              <w:spacing w:line="240" w:lineRule="auto"/>
              <w:jc w:val="center"/>
              <w:rPr>
                <w:sz w:val="20"/>
                <w:szCs w:val="21"/>
              </w:rPr>
            </w:pPr>
            <w:r w:rsidRPr="001B2C22">
              <w:rPr>
                <w:sz w:val="20"/>
                <w:szCs w:val="21"/>
              </w:rPr>
              <w:t>50</w:t>
            </w:r>
          </w:p>
        </w:tc>
        <w:tc>
          <w:tcPr>
            <w:tcW w:w="753" w:type="dxa"/>
            <w:noWrap/>
            <w:vAlign w:val="center"/>
          </w:tcPr>
          <w:p w14:paraId="096B043C" w14:textId="77777777" w:rsidR="00A06EF9" w:rsidRPr="001B2C22" w:rsidRDefault="00A06EF9" w:rsidP="001B2C22">
            <w:pPr>
              <w:spacing w:line="240" w:lineRule="auto"/>
              <w:jc w:val="center"/>
              <w:rPr>
                <w:sz w:val="20"/>
                <w:szCs w:val="21"/>
              </w:rPr>
            </w:pPr>
            <w:r w:rsidRPr="001B2C22">
              <w:rPr>
                <w:sz w:val="20"/>
                <w:szCs w:val="21"/>
              </w:rPr>
              <w:t>25</w:t>
            </w:r>
          </w:p>
        </w:tc>
      </w:tr>
      <w:tr w:rsidR="00A06EF9" w:rsidRPr="001650DF" w14:paraId="0CCC9CA9" w14:textId="77777777" w:rsidTr="006F5902">
        <w:trPr>
          <w:cantSplit/>
          <w:trHeight w:val="176"/>
        </w:trPr>
        <w:tc>
          <w:tcPr>
            <w:tcW w:w="1065" w:type="dxa"/>
            <w:noWrap/>
            <w:vAlign w:val="center"/>
          </w:tcPr>
          <w:p w14:paraId="0B97F2DB" w14:textId="77777777" w:rsidR="00A06EF9" w:rsidRPr="005E009C" w:rsidRDefault="00A06EF9" w:rsidP="001B2C22">
            <w:pPr>
              <w:spacing w:line="240" w:lineRule="auto"/>
              <w:rPr>
                <w:sz w:val="20"/>
                <w:szCs w:val="21"/>
              </w:rPr>
            </w:pPr>
            <w:r w:rsidRPr="005E009C">
              <w:rPr>
                <w:sz w:val="20"/>
                <w:szCs w:val="21"/>
              </w:rPr>
              <w:t>1.16(i)</w:t>
            </w:r>
          </w:p>
        </w:tc>
        <w:tc>
          <w:tcPr>
            <w:tcW w:w="1146" w:type="dxa"/>
            <w:noWrap/>
            <w:vAlign w:val="center"/>
          </w:tcPr>
          <w:p w14:paraId="5F4C84B0" w14:textId="77777777" w:rsidR="00A06EF9" w:rsidRPr="00B05D1C" w:rsidRDefault="00A06EF9" w:rsidP="001B2C22">
            <w:pPr>
              <w:spacing w:line="240" w:lineRule="auto"/>
              <w:rPr>
                <w:sz w:val="20"/>
                <w:szCs w:val="21"/>
              </w:rPr>
            </w:pPr>
            <w:r w:rsidRPr="00B05D1C">
              <w:rPr>
                <w:sz w:val="20"/>
                <w:szCs w:val="21"/>
              </w:rPr>
              <w:t>1205/2205/3205</w:t>
            </w:r>
          </w:p>
        </w:tc>
        <w:tc>
          <w:tcPr>
            <w:tcW w:w="2181" w:type="dxa"/>
            <w:noWrap/>
            <w:vAlign w:val="center"/>
          </w:tcPr>
          <w:p w14:paraId="158B3892" w14:textId="77777777" w:rsidR="00A06EF9" w:rsidRPr="00B05D1C" w:rsidRDefault="00A06EF9" w:rsidP="001B2C22">
            <w:pPr>
              <w:spacing w:line="240" w:lineRule="auto"/>
              <w:rPr>
                <w:sz w:val="20"/>
                <w:szCs w:val="21"/>
              </w:rPr>
            </w:pPr>
            <w:r w:rsidRPr="00B05D1C">
              <w:rPr>
                <w:sz w:val="20"/>
                <w:szCs w:val="21"/>
              </w:rPr>
              <w:t>Reissue Claims in Excess of 20</w:t>
            </w:r>
          </w:p>
        </w:tc>
        <w:tc>
          <w:tcPr>
            <w:tcW w:w="752" w:type="dxa"/>
            <w:noWrap/>
            <w:vAlign w:val="center"/>
          </w:tcPr>
          <w:p w14:paraId="1905EA58" w14:textId="77777777" w:rsidR="00A06EF9" w:rsidRPr="00290D75" w:rsidRDefault="00A06EF9" w:rsidP="001B2C22">
            <w:pPr>
              <w:spacing w:line="240" w:lineRule="auto"/>
              <w:jc w:val="center"/>
              <w:rPr>
                <w:sz w:val="20"/>
                <w:szCs w:val="21"/>
              </w:rPr>
            </w:pPr>
            <w:r w:rsidRPr="0044415E">
              <w:rPr>
                <w:sz w:val="20"/>
                <w:szCs w:val="21"/>
              </w:rPr>
              <w:t>80</w:t>
            </w:r>
          </w:p>
        </w:tc>
        <w:tc>
          <w:tcPr>
            <w:tcW w:w="752" w:type="dxa"/>
            <w:noWrap/>
            <w:vAlign w:val="center"/>
          </w:tcPr>
          <w:p w14:paraId="12FBF961" w14:textId="77777777" w:rsidR="00A06EF9" w:rsidRPr="001B2C22" w:rsidRDefault="00A06EF9" w:rsidP="001B2C22">
            <w:pPr>
              <w:spacing w:line="240" w:lineRule="auto"/>
              <w:jc w:val="center"/>
              <w:rPr>
                <w:sz w:val="20"/>
                <w:szCs w:val="21"/>
              </w:rPr>
            </w:pPr>
            <w:r w:rsidRPr="001B2C22">
              <w:rPr>
                <w:sz w:val="20"/>
                <w:szCs w:val="21"/>
              </w:rPr>
              <w:t>40</w:t>
            </w:r>
          </w:p>
        </w:tc>
        <w:tc>
          <w:tcPr>
            <w:tcW w:w="752" w:type="dxa"/>
            <w:vAlign w:val="center"/>
          </w:tcPr>
          <w:p w14:paraId="679AB5AF" w14:textId="77777777" w:rsidR="00A06EF9" w:rsidRPr="001B2C22" w:rsidRDefault="00A06EF9" w:rsidP="001B2C22">
            <w:pPr>
              <w:spacing w:line="240" w:lineRule="auto"/>
              <w:jc w:val="center"/>
              <w:rPr>
                <w:sz w:val="20"/>
                <w:szCs w:val="21"/>
              </w:rPr>
            </w:pPr>
            <w:r w:rsidRPr="001B2C22">
              <w:rPr>
                <w:sz w:val="20"/>
                <w:szCs w:val="21"/>
              </w:rPr>
              <w:t>20</w:t>
            </w:r>
          </w:p>
        </w:tc>
        <w:tc>
          <w:tcPr>
            <w:tcW w:w="752" w:type="dxa"/>
            <w:noWrap/>
            <w:vAlign w:val="center"/>
          </w:tcPr>
          <w:p w14:paraId="3538E44D" w14:textId="77777777" w:rsidR="00A06EF9" w:rsidRPr="001B2C22" w:rsidRDefault="00A06EF9" w:rsidP="001B2C22">
            <w:pPr>
              <w:spacing w:line="240" w:lineRule="auto"/>
              <w:jc w:val="center"/>
              <w:rPr>
                <w:sz w:val="20"/>
                <w:szCs w:val="21"/>
              </w:rPr>
            </w:pPr>
            <w:r w:rsidRPr="001B2C22">
              <w:rPr>
                <w:sz w:val="20"/>
                <w:szCs w:val="21"/>
              </w:rPr>
              <w:t>100</w:t>
            </w:r>
          </w:p>
        </w:tc>
        <w:tc>
          <w:tcPr>
            <w:tcW w:w="752" w:type="dxa"/>
            <w:noWrap/>
            <w:vAlign w:val="center"/>
          </w:tcPr>
          <w:p w14:paraId="629B1CC3" w14:textId="77777777" w:rsidR="00A06EF9" w:rsidRPr="001B2C22" w:rsidRDefault="00A06EF9" w:rsidP="001B2C22">
            <w:pPr>
              <w:spacing w:line="240" w:lineRule="auto"/>
              <w:jc w:val="center"/>
              <w:rPr>
                <w:sz w:val="20"/>
                <w:szCs w:val="21"/>
              </w:rPr>
            </w:pPr>
            <w:r w:rsidRPr="001B2C22">
              <w:rPr>
                <w:sz w:val="20"/>
                <w:szCs w:val="21"/>
              </w:rPr>
              <w:t>50</w:t>
            </w:r>
          </w:p>
        </w:tc>
        <w:tc>
          <w:tcPr>
            <w:tcW w:w="753" w:type="dxa"/>
            <w:noWrap/>
            <w:vAlign w:val="center"/>
          </w:tcPr>
          <w:p w14:paraId="73AB46EB" w14:textId="77777777" w:rsidR="00A06EF9" w:rsidRPr="001B2C22" w:rsidRDefault="00A06EF9" w:rsidP="001B2C22">
            <w:pPr>
              <w:spacing w:line="240" w:lineRule="auto"/>
              <w:jc w:val="center"/>
              <w:rPr>
                <w:sz w:val="20"/>
                <w:szCs w:val="21"/>
              </w:rPr>
            </w:pPr>
            <w:r w:rsidRPr="001B2C22">
              <w:rPr>
                <w:sz w:val="20"/>
                <w:szCs w:val="21"/>
              </w:rPr>
              <w:t>25</w:t>
            </w:r>
          </w:p>
        </w:tc>
      </w:tr>
      <w:tr w:rsidR="00A06EF9" w:rsidRPr="001650DF" w14:paraId="09275D67" w14:textId="77777777" w:rsidTr="006F5902">
        <w:trPr>
          <w:cantSplit/>
          <w:trHeight w:val="176"/>
        </w:trPr>
        <w:tc>
          <w:tcPr>
            <w:tcW w:w="1065" w:type="dxa"/>
            <w:noWrap/>
            <w:vAlign w:val="center"/>
          </w:tcPr>
          <w:p w14:paraId="20A2B977" w14:textId="77777777" w:rsidR="00A06EF9" w:rsidRPr="005E009C" w:rsidRDefault="00A06EF9" w:rsidP="001B2C22">
            <w:pPr>
              <w:spacing w:line="240" w:lineRule="auto"/>
              <w:rPr>
                <w:sz w:val="20"/>
                <w:szCs w:val="21"/>
              </w:rPr>
            </w:pPr>
            <w:r w:rsidRPr="005E009C">
              <w:rPr>
                <w:sz w:val="20"/>
                <w:szCs w:val="21"/>
              </w:rPr>
              <w:t>1.16(j)</w:t>
            </w:r>
          </w:p>
        </w:tc>
        <w:tc>
          <w:tcPr>
            <w:tcW w:w="1146" w:type="dxa"/>
            <w:noWrap/>
            <w:vAlign w:val="center"/>
          </w:tcPr>
          <w:p w14:paraId="1DB1DB4E" w14:textId="77777777" w:rsidR="00A06EF9" w:rsidRPr="00B05D1C" w:rsidRDefault="00A06EF9" w:rsidP="001B2C22">
            <w:pPr>
              <w:spacing w:line="240" w:lineRule="auto"/>
              <w:rPr>
                <w:sz w:val="20"/>
                <w:szCs w:val="21"/>
              </w:rPr>
            </w:pPr>
            <w:r w:rsidRPr="00B05D1C">
              <w:rPr>
                <w:sz w:val="20"/>
                <w:szCs w:val="21"/>
              </w:rPr>
              <w:t>1203/2203/3203</w:t>
            </w:r>
          </w:p>
        </w:tc>
        <w:tc>
          <w:tcPr>
            <w:tcW w:w="2181" w:type="dxa"/>
            <w:noWrap/>
            <w:vAlign w:val="center"/>
          </w:tcPr>
          <w:p w14:paraId="4B370757" w14:textId="77777777" w:rsidR="00A06EF9" w:rsidRPr="00B05D1C" w:rsidRDefault="00A06EF9" w:rsidP="001B2C22">
            <w:pPr>
              <w:spacing w:line="240" w:lineRule="auto"/>
              <w:rPr>
                <w:sz w:val="20"/>
                <w:szCs w:val="21"/>
              </w:rPr>
            </w:pPr>
            <w:r w:rsidRPr="00B05D1C">
              <w:rPr>
                <w:sz w:val="20"/>
                <w:szCs w:val="21"/>
              </w:rPr>
              <w:t xml:space="preserve">Multiple Dependent Claim </w:t>
            </w:r>
          </w:p>
        </w:tc>
        <w:tc>
          <w:tcPr>
            <w:tcW w:w="752" w:type="dxa"/>
            <w:noWrap/>
            <w:vAlign w:val="center"/>
          </w:tcPr>
          <w:p w14:paraId="192183CD" w14:textId="77777777" w:rsidR="00A06EF9" w:rsidRPr="00290D75" w:rsidRDefault="00A06EF9" w:rsidP="001B2C22">
            <w:pPr>
              <w:spacing w:line="240" w:lineRule="auto"/>
              <w:jc w:val="center"/>
              <w:rPr>
                <w:sz w:val="20"/>
                <w:szCs w:val="21"/>
              </w:rPr>
            </w:pPr>
            <w:r w:rsidRPr="0044415E">
              <w:rPr>
                <w:sz w:val="20"/>
                <w:szCs w:val="21"/>
              </w:rPr>
              <w:t>780</w:t>
            </w:r>
          </w:p>
        </w:tc>
        <w:tc>
          <w:tcPr>
            <w:tcW w:w="752" w:type="dxa"/>
            <w:noWrap/>
            <w:vAlign w:val="center"/>
          </w:tcPr>
          <w:p w14:paraId="35CA183B" w14:textId="77777777" w:rsidR="00A06EF9" w:rsidRPr="001B2C22" w:rsidRDefault="00A06EF9" w:rsidP="001B2C22">
            <w:pPr>
              <w:spacing w:line="240" w:lineRule="auto"/>
              <w:jc w:val="center"/>
              <w:rPr>
                <w:sz w:val="20"/>
                <w:szCs w:val="21"/>
              </w:rPr>
            </w:pPr>
            <w:r w:rsidRPr="001B2C22">
              <w:rPr>
                <w:sz w:val="20"/>
                <w:szCs w:val="21"/>
              </w:rPr>
              <w:t>390</w:t>
            </w:r>
          </w:p>
        </w:tc>
        <w:tc>
          <w:tcPr>
            <w:tcW w:w="752" w:type="dxa"/>
            <w:vAlign w:val="center"/>
          </w:tcPr>
          <w:p w14:paraId="25105139" w14:textId="77777777" w:rsidR="00A06EF9" w:rsidRPr="001B2C22" w:rsidRDefault="00A06EF9" w:rsidP="001B2C22">
            <w:pPr>
              <w:spacing w:line="240" w:lineRule="auto"/>
              <w:jc w:val="center"/>
              <w:rPr>
                <w:sz w:val="20"/>
                <w:szCs w:val="21"/>
              </w:rPr>
            </w:pPr>
            <w:r w:rsidRPr="001B2C22">
              <w:rPr>
                <w:sz w:val="20"/>
                <w:szCs w:val="21"/>
              </w:rPr>
              <w:t>195</w:t>
            </w:r>
          </w:p>
        </w:tc>
        <w:tc>
          <w:tcPr>
            <w:tcW w:w="752" w:type="dxa"/>
            <w:noWrap/>
            <w:vAlign w:val="center"/>
          </w:tcPr>
          <w:p w14:paraId="7E08BD9D" w14:textId="77777777" w:rsidR="00A06EF9" w:rsidRPr="001B2C22" w:rsidRDefault="00A06EF9" w:rsidP="001B2C22">
            <w:pPr>
              <w:spacing w:line="240" w:lineRule="auto"/>
              <w:jc w:val="center"/>
              <w:rPr>
                <w:sz w:val="20"/>
                <w:szCs w:val="21"/>
              </w:rPr>
            </w:pPr>
            <w:r w:rsidRPr="001B2C22">
              <w:rPr>
                <w:sz w:val="20"/>
                <w:szCs w:val="21"/>
              </w:rPr>
              <w:t>820</w:t>
            </w:r>
          </w:p>
        </w:tc>
        <w:tc>
          <w:tcPr>
            <w:tcW w:w="752" w:type="dxa"/>
            <w:noWrap/>
            <w:vAlign w:val="center"/>
          </w:tcPr>
          <w:p w14:paraId="305F1BEF" w14:textId="77777777" w:rsidR="00A06EF9" w:rsidRPr="001B2C22" w:rsidRDefault="00A06EF9" w:rsidP="001B2C22">
            <w:pPr>
              <w:spacing w:line="240" w:lineRule="auto"/>
              <w:jc w:val="center"/>
              <w:rPr>
                <w:sz w:val="20"/>
                <w:szCs w:val="21"/>
              </w:rPr>
            </w:pPr>
            <w:r w:rsidRPr="001B2C22">
              <w:rPr>
                <w:sz w:val="20"/>
                <w:szCs w:val="21"/>
              </w:rPr>
              <w:t>410</w:t>
            </w:r>
          </w:p>
        </w:tc>
        <w:tc>
          <w:tcPr>
            <w:tcW w:w="753" w:type="dxa"/>
            <w:noWrap/>
            <w:vAlign w:val="center"/>
          </w:tcPr>
          <w:p w14:paraId="4BBF68E1" w14:textId="77777777" w:rsidR="00A06EF9" w:rsidRPr="001B2C22" w:rsidRDefault="00A06EF9" w:rsidP="001B2C22">
            <w:pPr>
              <w:spacing w:line="240" w:lineRule="auto"/>
              <w:jc w:val="center"/>
              <w:rPr>
                <w:sz w:val="20"/>
                <w:szCs w:val="21"/>
              </w:rPr>
            </w:pPr>
            <w:r w:rsidRPr="001B2C22">
              <w:rPr>
                <w:sz w:val="20"/>
                <w:szCs w:val="21"/>
              </w:rPr>
              <w:t>205</w:t>
            </w:r>
          </w:p>
        </w:tc>
      </w:tr>
      <w:tr w:rsidR="00A06EF9" w:rsidRPr="001650DF" w14:paraId="42E93FDA" w14:textId="77777777" w:rsidTr="006F5902">
        <w:trPr>
          <w:cantSplit/>
          <w:trHeight w:val="176"/>
        </w:trPr>
        <w:tc>
          <w:tcPr>
            <w:tcW w:w="1065" w:type="dxa"/>
            <w:noWrap/>
            <w:vAlign w:val="center"/>
          </w:tcPr>
          <w:p w14:paraId="4636EDD7" w14:textId="77777777" w:rsidR="00A06EF9" w:rsidRPr="005E009C" w:rsidRDefault="00A06EF9" w:rsidP="001B2C22">
            <w:pPr>
              <w:spacing w:line="240" w:lineRule="auto"/>
              <w:rPr>
                <w:sz w:val="20"/>
                <w:szCs w:val="21"/>
              </w:rPr>
            </w:pPr>
            <w:r w:rsidRPr="005E009C">
              <w:rPr>
                <w:sz w:val="20"/>
                <w:szCs w:val="21"/>
              </w:rPr>
              <w:t>1.16(k)</w:t>
            </w:r>
          </w:p>
        </w:tc>
        <w:tc>
          <w:tcPr>
            <w:tcW w:w="1146" w:type="dxa"/>
            <w:noWrap/>
            <w:vAlign w:val="center"/>
          </w:tcPr>
          <w:p w14:paraId="444F3E80" w14:textId="77777777" w:rsidR="00A06EF9" w:rsidRPr="00B05D1C" w:rsidRDefault="00A06EF9" w:rsidP="001B2C22">
            <w:pPr>
              <w:spacing w:line="240" w:lineRule="auto"/>
              <w:rPr>
                <w:sz w:val="20"/>
                <w:szCs w:val="21"/>
              </w:rPr>
            </w:pPr>
            <w:r w:rsidRPr="00B05D1C">
              <w:rPr>
                <w:sz w:val="20"/>
                <w:szCs w:val="21"/>
              </w:rPr>
              <w:t>1111/2111/3111</w:t>
            </w:r>
          </w:p>
        </w:tc>
        <w:tc>
          <w:tcPr>
            <w:tcW w:w="2181" w:type="dxa"/>
            <w:noWrap/>
            <w:vAlign w:val="center"/>
          </w:tcPr>
          <w:p w14:paraId="2F1D95D5" w14:textId="77777777" w:rsidR="00A06EF9" w:rsidRPr="00B05D1C" w:rsidRDefault="00A06EF9" w:rsidP="001B2C22">
            <w:pPr>
              <w:spacing w:line="240" w:lineRule="auto"/>
              <w:rPr>
                <w:sz w:val="20"/>
                <w:szCs w:val="21"/>
              </w:rPr>
            </w:pPr>
            <w:r w:rsidRPr="00B05D1C">
              <w:rPr>
                <w:sz w:val="20"/>
                <w:szCs w:val="21"/>
              </w:rPr>
              <w:t xml:space="preserve">Utility Search Fee </w:t>
            </w:r>
          </w:p>
        </w:tc>
        <w:tc>
          <w:tcPr>
            <w:tcW w:w="752" w:type="dxa"/>
            <w:noWrap/>
            <w:vAlign w:val="center"/>
          </w:tcPr>
          <w:p w14:paraId="1D09E459" w14:textId="77777777" w:rsidR="00A06EF9" w:rsidRPr="00290D75" w:rsidRDefault="00A06EF9" w:rsidP="001B2C22">
            <w:pPr>
              <w:spacing w:line="240" w:lineRule="auto"/>
              <w:jc w:val="center"/>
              <w:rPr>
                <w:sz w:val="20"/>
                <w:szCs w:val="21"/>
              </w:rPr>
            </w:pPr>
            <w:r w:rsidRPr="0044415E">
              <w:rPr>
                <w:sz w:val="20"/>
                <w:szCs w:val="21"/>
              </w:rPr>
              <w:t>600</w:t>
            </w:r>
          </w:p>
        </w:tc>
        <w:tc>
          <w:tcPr>
            <w:tcW w:w="752" w:type="dxa"/>
            <w:noWrap/>
            <w:vAlign w:val="center"/>
          </w:tcPr>
          <w:p w14:paraId="1F89E740" w14:textId="77777777" w:rsidR="00A06EF9" w:rsidRPr="001B2C22" w:rsidRDefault="00A06EF9" w:rsidP="001B2C22">
            <w:pPr>
              <w:spacing w:line="240" w:lineRule="auto"/>
              <w:jc w:val="center"/>
              <w:rPr>
                <w:sz w:val="20"/>
                <w:szCs w:val="21"/>
              </w:rPr>
            </w:pPr>
            <w:r w:rsidRPr="001B2C22">
              <w:rPr>
                <w:sz w:val="20"/>
                <w:szCs w:val="21"/>
              </w:rPr>
              <w:t>300</w:t>
            </w:r>
          </w:p>
        </w:tc>
        <w:tc>
          <w:tcPr>
            <w:tcW w:w="752" w:type="dxa"/>
            <w:vAlign w:val="center"/>
          </w:tcPr>
          <w:p w14:paraId="08794F94" w14:textId="77777777" w:rsidR="00A06EF9" w:rsidRPr="001B2C22" w:rsidRDefault="00A06EF9" w:rsidP="001B2C22">
            <w:pPr>
              <w:spacing w:line="240" w:lineRule="auto"/>
              <w:jc w:val="center"/>
              <w:rPr>
                <w:sz w:val="20"/>
                <w:szCs w:val="21"/>
              </w:rPr>
            </w:pPr>
            <w:r w:rsidRPr="001B2C22">
              <w:rPr>
                <w:sz w:val="20"/>
                <w:szCs w:val="21"/>
              </w:rPr>
              <w:t>150</w:t>
            </w:r>
          </w:p>
        </w:tc>
        <w:tc>
          <w:tcPr>
            <w:tcW w:w="752" w:type="dxa"/>
            <w:noWrap/>
            <w:vAlign w:val="center"/>
          </w:tcPr>
          <w:p w14:paraId="30EEA5A0" w14:textId="77777777" w:rsidR="00A06EF9" w:rsidRPr="001B2C22" w:rsidRDefault="00A06EF9" w:rsidP="001B2C22">
            <w:pPr>
              <w:spacing w:line="240" w:lineRule="auto"/>
              <w:jc w:val="center"/>
              <w:rPr>
                <w:sz w:val="20"/>
                <w:szCs w:val="21"/>
              </w:rPr>
            </w:pPr>
            <w:r w:rsidRPr="001B2C22">
              <w:rPr>
                <w:sz w:val="20"/>
                <w:szCs w:val="21"/>
              </w:rPr>
              <w:t>660</w:t>
            </w:r>
          </w:p>
        </w:tc>
        <w:tc>
          <w:tcPr>
            <w:tcW w:w="752" w:type="dxa"/>
            <w:noWrap/>
            <w:vAlign w:val="center"/>
          </w:tcPr>
          <w:p w14:paraId="4E54C231" w14:textId="77777777" w:rsidR="00A06EF9" w:rsidRPr="001B2C22" w:rsidRDefault="00A06EF9" w:rsidP="001B2C22">
            <w:pPr>
              <w:spacing w:line="240" w:lineRule="auto"/>
              <w:jc w:val="center"/>
              <w:rPr>
                <w:sz w:val="20"/>
                <w:szCs w:val="21"/>
              </w:rPr>
            </w:pPr>
            <w:r w:rsidRPr="001B2C22">
              <w:rPr>
                <w:sz w:val="20"/>
                <w:szCs w:val="21"/>
              </w:rPr>
              <w:t>330</w:t>
            </w:r>
          </w:p>
        </w:tc>
        <w:tc>
          <w:tcPr>
            <w:tcW w:w="753" w:type="dxa"/>
            <w:noWrap/>
            <w:vAlign w:val="center"/>
          </w:tcPr>
          <w:p w14:paraId="24AAAE30" w14:textId="77777777" w:rsidR="00A06EF9" w:rsidRPr="001B2C22" w:rsidRDefault="00A06EF9" w:rsidP="001B2C22">
            <w:pPr>
              <w:spacing w:line="240" w:lineRule="auto"/>
              <w:jc w:val="center"/>
              <w:rPr>
                <w:sz w:val="20"/>
                <w:szCs w:val="21"/>
              </w:rPr>
            </w:pPr>
            <w:r w:rsidRPr="001B2C22">
              <w:rPr>
                <w:sz w:val="20"/>
                <w:szCs w:val="21"/>
              </w:rPr>
              <w:t>165</w:t>
            </w:r>
          </w:p>
        </w:tc>
      </w:tr>
      <w:tr w:rsidR="00A06EF9" w:rsidRPr="001650DF" w14:paraId="5025134B" w14:textId="77777777" w:rsidTr="006F5902">
        <w:trPr>
          <w:cantSplit/>
          <w:trHeight w:val="176"/>
        </w:trPr>
        <w:tc>
          <w:tcPr>
            <w:tcW w:w="1065" w:type="dxa"/>
            <w:noWrap/>
            <w:vAlign w:val="center"/>
          </w:tcPr>
          <w:p w14:paraId="094374ED" w14:textId="77777777" w:rsidR="00A06EF9" w:rsidRPr="005E009C" w:rsidRDefault="00A06EF9" w:rsidP="001B2C22">
            <w:pPr>
              <w:spacing w:line="240" w:lineRule="auto"/>
              <w:rPr>
                <w:sz w:val="20"/>
                <w:szCs w:val="21"/>
              </w:rPr>
            </w:pPr>
            <w:r w:rsidRPr="005E009C">
              <w:rPr>
                <w:sz w:val="20"/>
                <w:szCs w:val="21"/>
              </w:rPr>
              <w:t>1.16(l)</w:t>
            </w:r>
          </w:p>
        </w:tc>
        <w:tc>
          <w:tcPr>
            <w:tcW w:w="1146" w:type="dxa"/>
            <w:noWrap/>
            <w:vAlign w:val="center"/>
          </w:tcPr>
          <w:p w14:paraId="7BE95CB2" w14:textId="77777777" w:rsidR="00A06EF9" w:rsidRPr="00B05D1C" w:rsidRDefault="00A06EF9" w:rsidP="001B2C22">
            <w:pPr>
              <w:spacing w:line="240" w:lineRule="auto"/>
              <w:rPr>
                <w:sz w:val="20"/>
                <w:szCs w:val="21"/>
              </w:rPr>
            </w:pPr>
            <w:r w:rsidRPr="00B05D1C">
              <w:rPr>
                <w:sz w:val="20"/>
                <w:szCs w:val="21"/>
              </w:rPr>
              <w:t>1112/2112/3112</w:t>
            </w:r>
          </w:p>
        </w:tc>
        <w:tc>
          <w:tcPr>
            <w:tcW w:w="2181" w:type="dxa"/>
            <w:noWrap/>
            <w:vAlign w:val="center"/>
          </w:tcPr>
          <w:p w14:paraId="42960622" w14:textId="77777777" w:rsidR="00A06EF9" w:rsidRPr="00B05D1C" w:rsidRDefault="00A06EF9" w:rsidP="001B2C22">
            <w:pPr>
              <w:spacing w:line="240" w:lineRule="auto"/>
              <w:rPr>
                <w:sz w:val="20"/>
                <w:szCs w:val="21"/>
              </w:rPr>
            </w:pPr>
            <w:r w:rsidRPr="00B05D1C">
              <w:rPr>
                <w:sz w:val="20"/>
                <w:szCs w:val="21"/>
              </w:rPr>
              <w:t xml:space="preserve">Design Search Fee </w:t>
            </w:r>
          </w:p>
        </w:tc>
        <w:tc>
          <w:tcPr>
            <w:tcW w:w="752" w:type="dxa"/>
            <w:noWrap/>
            <w:vAlign w:val="center"/>
          </w:tcPr>
          <w:p w14:paraId="10762EBB" w14:textId="77777777" w:rsidR="00A06EF9" w:rsidRPr="00290D75" w:rsidRDefault="00A06EF9" w:rsidP="001B2C22">
            <w:pPr>
              <w:spacing w:line="240" w:lineRule="auto"/>
              <w:jc w:val="center"/>
              <w:rPr>
                <w:sz w:val="20"/>
                <w:szCs w:val="21"/>
              </w:rPr>
            </w:pPr>
            <w:r w:rsidRPr="0044415E">
              <w:rPr>
                <w:sz w:val="20"/>
                <w:szCs w:val="21"/>
              </w:rPr>
              <w:t>120</w:t>
            </w:r>
          </w:p>
        </w:tc>
        <w:tc>
          <w:tcPr>
            <w:tcW w:w="752" w:type="dxa"/>
            <w:noWrap/>
            <w:vAlign w:val="center"/>
          </w:tcPr>
          <w:p w14:paraId="20EB7063" w14:textId="77777777" w:rsidR="00A06EF9" w:rsidRPr="001B2C22" w:rsidRDefault="00A06EF9" w:rsidP="001B2C22">
            <w:pPr>
              <w:spacing w:line="240" w:lineRule="auto"/>
              <w:jc w:val="center"/>
              <w:rPr>
                <w:sz w:val="20"/>
                <w:szCs w:val="21"/>
              </w:rPr>
            </w:pPr>
            <w:r w:rsidRPr="001B2C22">
              <w:rPr>
                <w:sz w:val="20"/>
                <w:szCs w:val="21"/>
              </w:rPr>
              <w:t>60</w:t>
            </w:r>
          </w:p>
        </w:tc>
        <w:tc>
          <w:tcPr>
            <w:tcW w:w="752" w:type="dxa"/>
            <w:vAlign w:val="center"/>
          </w:tcPr>
          <w:p w14:paraId="03433F24" w14:textId="77777777" w:rsidR="00A06EF9" w:rsidRPr="001B2C22" w:rsidRDefault="00A06EF9" w:rsidP="001B2C22">
            <w:pPr>
              <w:spacing w:line="240" w:lineRule="auto"/>
              <w:jc w:val="center"/>
              <w:rPr>
                <w:sz w:val="20"/>
                <w:szCs w:val="21"/>
              </w:rPr>
            </w:pPr>
            <w:r w:rsidRPr="001B2C22">
              <w:rPr>
                <w:sz w:val="20"/>
                <w:szCs w:val="21"/>
              </w:rPr>
              <w:t>30</w:t>
            </w:r>
          </w:p>
        </w:tc>
        <w:tc>
          <w:tcPr>
            <w:tcW w:w="752" w:type="dxa"/>
            <w:noWrap/>
            <w:vAlign w:val="center"/>
          </w:tcPr>
          <w:p w14:paraId="45D9EBE5" w14:textId="77777777" w:rsidR="00A06EF9" w:rsidRPr="001B2C22" w:rsidRDefault="00A06EF9" w:rsidP="001B2C22">
            <w:pPr>
              <w:spacing w:line="240" w:lineRule="auto"/>
              <w:jc w:val="center"/>
              <w:rPr>
                <w:sz w:val="20"/>
                <w:szCs w:val="21"/>
              </w:rPr>
            </w:pPr>
            <w:r w:rsidRPr="001B2C22">
              <w:rPr>
                <w:sz w:val="20"/>
                <w:szCs w:val="21"/>
              </w:rPr>
              <w:t>160</w:t>
            </w:r>
          </w:p>
        </w:tc>
        <w:tc>
          <w:tcPr>
            <w:tcW w:w="752" w:type="dxa"/>
            <w:noWrap/>
            <w:vAlign w:val="center"/>
          </w:tcPr>
          <w:p w14:paraId="543B834A" w14:textId="77777777" w:rsidR="00A06EF9" w:rsidRPr="001B2C22" w:rsidRDefault="00A06EF9" w:rsidP="001B2C22">
            <w:pPr>
              <w:spacing w:line="240" w:lineRule="auto"/>
              <w:jc w:val="center"/>
              <w:rPr>
                <w:sz w:val="20"/>
                <w:szCs w:val="21"/>
              </w:rPr>
            </w:pPr>
            <w:r w:rsidRPr="001B2C22">
              <w:rPr>
                <w:sz w:val="20"/>
                <w:szCs w:val="21"/>
              </w:rPr>
              <w:t>80</w:t>
            </w:r>
          </w:p>
        </w:tc>
        <w:tc>
          <w:tcPr>
            <w:tcW w:w="753" w:type="dxa"/>
            <w:noWrap/>
            <w:vAlign w:val="center"/>
          </w:tcPr>
          <w:p w14:paraId="0A288939" w14:textId="77777777" w:rsidR="00A06EF9" w:rsidRPr="001B2C22" w:rsidRDefault="00A06EF9" w:rsidP="001B2C22">
            <w:pPr>
              <w:spacing w:line="240" w:lineRule="auto"/>
              <w:jc w:val="center"/>
              <w:rPr>
                <w:sz w:val="20"/>
                <w:szCs w:val="21"/>
              </w:rPr>
            </w:pPr>
            <w:r w:rsidRPr="001B2C22">
              <w:rPr>
                <w:sz w:val="20"/>
                <w:szCs w:val="21"/>
              </w:rPr>
              <w:t>40</w:t>
            </w:r>
          </w:p>
        </w:tc>
      </w:tr>
      <w:tr w:rsidR="00A06EF9" w:rsidRPr="001650DF" w14:paraId="41F3B697" w14:textId="77777777" w:rsidTr="006F5902">
        <w:trPr>
          <w:cantSplit/>
          <w:trHeight w:val="176"/>
        </w:trPr>
        <w:tc>
          <w:tcPr>
            <w:tcW w:w="1065" w:type="dxa"/>
            <w:noWrap/>
            <w:vAlign w:val="center"/>
          </w:tcPr>
          <w:p w14:paraId="3961F7F1" w14:textId="77777777" w:rsidR="00A06EF9" w:rsidRPr="005E009C" w:rsidRDefault="00A06EF9" w:rsidP="001B2C22">
            <w:pPr>
              <w:spacing w:line="240" w:lineRule="auto"/>
              <w:rPr>
                <w:sz w:val="20"/>
                <w:szCs w:val="21"/>
              </w:rPr>
            </w:pPr>
            <w:r w:rsidRPr="005E009C">
              <w:rPr>
                <w:sz w:val="20"/>
                <w:szCs w:val="21"/>
              </w:rPr>
              <w:t>1.16(m)</w:t>
            </w:r>
          </w:p>
        </w:tc>
        <w:tc>
          <w:tcPr>
            <w:tcW w:w="1146" w:type="dxa"/>
            <w:noWrap/>
            <w:vAlign w:val="center"/>
          </w:tcPr>
          <w:p w14:paraId="7E71AE44" w14:textId="77777777" w:rsidR="00A06EF9" w:rsidRPr="00B05D1C" w:rsidRDefault="00A06EF9" w:rsidP="001B2C22">
            <w:pPr>
              <w:spacing w:line="240" w:lineRule="auto"/>
              <w:rPr>
                <w:sz w:val="20"/>
                <w:szCs w:val="21"/>
              </w:rPr>
            </w:pPr>
            <w:r w:rsidRPr="00B05D1C">
              <w:rPr>
                <w:sz w:val="20"/>
                <w:szCs w:val="21"/>
              </w:rPr>
              <w:t>1113/2113/3113</w:t>
            </w:r>
          </w:p>
        </w:tc>
        <w:tc>
          <w:tcPr>
            <w:tcW w:w="2181" w:type="dxa"/>
            <w:noWrap/>
            <w:vAlign w:val="center"/>
          </w:tcPr>
          <w:p w14:paraId="6A375F1C" w14:textId="77777777" w:rsidR="00A06EF9" w:rsidRPr="00B05D1C" w:rsidRDefault="00A06EF9" w:rsidP="001B2C22">
            <w:pPr>
              <w:spacing w:line="240" w:lineRule="auto"/>
              <w:rPr>
                <w:sz w:val="20"/>
                <w:szCs w:val="21"/>
              </w:rPr>
            </w:pPr>
            <w:r w:rsidRPr="00B05D1C">
              <w:rPr>
                <w:sz w:val="20"/>
                <w:szCs w:val="21"/>
              </w:rPr>
              <w:t xml:space="preserve">Plant Search Fee </w:t>
            </w:r>
          </w:p>
        </w:tc>
        <w:tc>
          <w:tcPr>
            <w:tcW w:w="752" w:type="dxa"/>
            <w:noWrap/>
            <w:vAlign w:val="center"/>
          </w:tcPr>
          <w:p w14:paraId="6948B17A" w14:textId="77777777" w:rsidR="00A06EF9" w:rsidRPr="00290D75" w:rsidRDefault="00A06EF9" w:rsidP="001B2C22">
            <w:pPr>
              <w:spacing w:line="240" w:lineRule="auto"/>
              <w:jc w:val="center"/>
              <w:rPr>
                <w:sz w:val="20"/>
                <w:szCs w:val="21"/>
              </w:rPr>
            </w:pPr>
            <w:r w:rsidRPr="0044415E">
              <w:rPr>
                <w:sz w:val="20"/>
                <w:szCs w:val="21"/>
              </w:rPr>
              <w:t>380</w:t>
            </w:r>
          </w:p>
        </w:tc>
        <w:tc>
          <w:tcPr>
            <w:tcW w:w="752" w:type="dxa"/>
            <w:noWrap/>
            <w:vAlign w:val="center"/>
          </w:tcPr>
          <w:p w14:paraId="24CD7C46" w14:textId="77777777" w:rsidR="00A06EF9" w:rsidRPr="001B2C22" w:rsidRDefault="00A06EF9" w:rsidP="001B2C22">
            <w:pPr>
              <w:spacing w:line="240" w:lineRule="auto"/>
              <w:jc w:val="center"/>
              <w:rPr>
                <w:sz w:val="20"/>
                <w:szCs w:val="21"/>
              </w:rPr>
            </w:pPr>
            <w:r w:rsidRPr="001B2C22">
              <w:rPr>
                <w:sz w:val="20"/>
                <w:szCs w:val="21"/>
              </w:rPr>
              <w:t>190</w:t>
            </w:r>
          </w:p>
        </w:tc>
        <w:tc>
          <w:tcPr>
            <w:tcW w:w="752" w:type="dxa"/>
            <w:vAlign w:val="center"/>
          </w:tcPr>
          <w:p w14:paraId="7A2552EE" w14:textId="77777777" w:rsidR="00A06EF9" w:rsidRPr="001B2C22" w:rsidRDefault="00A06EF9" w:rsidP="001B2C22">
            <w:pPr>
              <w:spacing w:line="240" w:lineRule="auto"/>
              <w:jc w:val="center"/>
              <w:rPr>
                <w:sz w:val="20"/>
                <w:szCs w:val="21"/>
              </w:rPr>
            </w:pPr>
            <w:r w:rsidRPr="001B2C22">
              <w:rPr>
                <w:sz w:val="20"/>
                <w:szCs w:val="21"/>
              </w:rPr>
              <w:t>95</w:t>
            </w:r>
          </w:p>
        </w:tc>
        <w:tc>
          <w:tcPr>
            <w:tcW w:w="752" w:type="dxa"/>
            <w:noWrap/>
            <w:vAlign w:val="center"/>
          </w:tcPr>
          <w:p w14:paraId="04EB7BEF" w14:textId="77777777" w:rsidR="00A06EF9" w:rsidRPr="001B2C22" w:rsidRDefault="00A06EF9" w:rsidP="001B2C22">
            <w:pPr>
              <w:spacing w:line="240" w:lineRule="auto"/>
              <w:jc w:val="center"/>
              <w:rPr>
                <w:sz w:val="20"/>
                <w:szCs w:val="21"/>
              </w:rPr>
            </w:pPr>
            <w:r w:rsidRPr="001B2C22">
              <w:rPr>
                <w:sz w:val="20"/>
                <w:szCs w:val="21"/>
              </w:rPr>
              <w:t>420</w:t>
            </w:r>
          </w:p>
        </w:tc>
        <w:tc>
          <w:tcPr>
            <w:tcW w:w="752" w:type="dxa"/>
            <w:noWrap/>
            <w:vAlign w:val="center"/>
          </w:tcPr>
          <w:p w14:paraId="58FE42E2" w14:textId="77777777" w:rsidR="00A06EF9" w:rsidRPr="001B2C22" w:rsidRDefault="00A06EF9" w:rsidP="001B2C22">
            <w:pPr>
              <w:spacing w:line="240" w:lineRule="auto"/>
              <w:jc w:val="center"/>
              <w:rPr>
                <w:sz w:val="20"/>
                <w:szCs w:val="21"/>
              </w:rPr>
            </w:pPr>
            <w:r w:rsidRPr="001B2C22">
              <w:rPr>
                <w:sz w:val="20"/>
                <w:szCs w:val="21"/>
              </w:rPr>
              <w:t>210</w:t>
            </w:r>
          </w:p>
        </w:tc>
        <w:tc>
          <w:tcPr>
            <w:tcW w:w="753" w:type="dxa"/>
            <w:noWrap/>
            <w:vAlign w:val="center"/>
          </w:tcPr>
          <w:p w14:paraId="2D58C7BF" w14:textId="77777777" w:rsidR="00A06EF9" w:rsidRPr="001B2C22" w:rsidRDefault="00A06EF9" w:rsidP="001B2C22">
            <w:pPr>
              <w:spacing w:line="240" w:lineRule="auto"/>
              <w:jc w:val="center"/>
              <w:rPr>
                <w:sz w:val="20"/>
                <w:szCs w:val="21"/>
              </w:rPr>
            </w:pPr>
            <w:r w:rsidRPr="001B2C22">
              <w:rPr>
                <w:sz w:val="20"/>
                <w:szCs w:val="21"/>
              </w:rPr>
              <w:t>105</w:t>
            </w:r>
          </w:p>
        </w:tc>
      </w:tr>
      <w:tr w:rsidR="00A06EF9" w:rsidRPr="001650DF" w14:paraId="66D08D82" w14:textId="77777777" w:rsidTr="006F5902">
        <w:trPr>
          <w:cantSplit/>
          <w:trHeight w:val="176"/>
        </w:trPr>
        <w:tc>
          <w:tcPr>
            <w:tcW w:w="1065" w:type="dxa"/>
            <w:noWrap/>
            <w:vAlign w:val="center"/>
          </w:tcPr>
          <w:p w14:paraId="3DB08E48" w14:textId="77777777" w:rsidR="00A06EF9" w:rsidRPr="005E009C" w:rsidRDefault="00A06EF9" w:rsidP="001B2C22">
            <w:pPr>
              <w:spacing w:line="240" w:lineRule="auto"/>
              <w:rPr>
                <w:sz w:val="20"/>
                <w:szCs w:val="21"/>
              </w:rPr>
            </w:pPr>
            <w:r w:rsidRPr="005E009C">
              <w:rPr>
                <w:sz w:val="20"/>
                <w:szCs w:val="21"/>
              </w:rPr>
              <w:t>1.16(n)</w:t>
            </w:r>
          </w:p>
        </w:tc>
        <w:tc>
          <w:tcPr>
            <w:tcW w:w="1146" w:type="dxa"/>
            <w:noWrap/>
            <w:vAlign w:val="center"/>
          </w:tcPr>
          <w:p w14:paraId="394F2850" w14:textId="77777777" w:rsidR="00A06EF9" w:rsidRPr="00B05D1C" w:rsidRDefault="00A06EF9" w:rsidP="001B2C22">
            <w:pPr>
              <w:spacing w:line="240" w:lineRule="auto"/>
              <w:rPr>
                <w:sz w:val="20"/>
                <w:szCs w:val="21"/>
              </w:rPr>
            </w:pPr>
            <w:r w:rsidRPr="00B05D1C">
              <w:rPr>
                <w:sz w:val="20"/>
                <w:szCs w:val="21"/>
              </w:rPr>
              <w:t>1114/2114/3114</w:t>
            </w:r>
          </w:p>
        </w:tc>
        <w:tc>
          <w:tcPr>
            <w:tcW w:w="2181" w:type="dxa"/>
            <w:noWrap/>
            <w:vAlign w:val="center"/>
          </w:tcPr>
          <w:p w14:paraId="2CCA5BD5" w14:textId="77777777" w:rsidR="00A06EF9" w:rsidRPr="00B05D1C" w:rsidRDefault="00A06EF9" w:rsidP="001B2C22">
            <w:pPr>
              <w:spacing w:line="240" w:lineRule="auto"/>
              <w:rPr>
                <w:sz w:val="20"/>
                <w:szCs w:val="21"/>
              </w:rPr>
            </w:pPr>
            <w:r w:rsidRPr="00B05D1C">
              <w:rPr>
                <w:sz w:val="20"/>
                <w:szCs w:val="21"/>
              </w:rPr>
              <w:t xml:space="preserve">Reissue Search Fee </w:t>
            </w:r>
          </w:p>
        </w:tc>
        <w:tc>
          <w:tcPr>
            <w:tcW w:w="752" w:type="dxa"/>
            <w:noWrap/>
            <w:vAlign w:val="center"/>
          </w:tcPr>
          <w:p w14:paraId="6A31BAE4" w14:textId="77777777" w:rsidR="00A06EF9" w:rsidRPr="00290D75" w:rsidRDefault="00A06EF9" w:rsidP="001B2C22">
            <w:pPr>
              <w:spacing w:line="240" w:lineRule="auto"/>
              <w:jc w:val="center"/>
              <w:rPr>
                <w:sz w:val="20"/>
                <w:szCs w:val="21"/>
              </w:rPr>
            </w:pPr>
            <w:r w:rsidRPr="0044415E">
              <w:rPr>
                <w:sz w:val="20"/>
                <w:szCs w:val="21"/>
              </w:rPr>
              <w:t>600</w:t>
            </w:r>
          </w:p>
        </w:tc>
        <w:tc>
          <w:tcPr>
            <w:tcW w:w="752" w:type="dxa"/>
            <w:noWrap/>
            <w:vAlign w:val="center"/>
          </w:tcPr>
          <w:p w14:paraId="10DBA5BB" w14:textId="77777777" w:rsidR="00A06EF9" w:rsidRPr="001B2C22" w:rsidRDefault="00A06EF9" w:rsidP="001B2C22">
            <w:pPr>
              <w:spacing w:line="240" w:lineRule="auto"/>
              <w:jc w:val="center"/>
              <w:rPr>
                <w:sz w:val="20"/>
                <w:szCs w:val="21"/>
              </w:rPr>
            </w:pPr>
            <w:r w:rsidRPr="001B2C22">
              <w:rPr>
                <w:sz w:val="20"/>
                <w:szCs w:val="21"/>
              </w:rPr>
              <w:t>300</w:t>
            </w:r>
          </w:p>
        </w:tc>
        <w:tc>
          <w:tcPr>
            <w:tcW w:w="752" w:type="dxa"/>
            <w:vAlign w:val="center"/>
          </w:tcPr>
          <w:p w14:paraId="5571B5CC" w14:textId="77777777" w:rsidR="00A06EF9" w:rsidRPr="001B2C22" w:rsidRDefault="00A06EF9" w:rsidP="001B2C22">
            <w:pPr>
              <w:spacing w:line="240" w:lineRule="auto"/>
              <w:jc w:val="center"/>
              <w:rPr>
                <w:sz w:val="20"/>
                <w:szCs w:val="21"/>
              </w:rPr>
            </w:pPr>
            <w:r w:rsidRPr="001B2C22">
              <w:rPr>
                <w:sz w:val="20"/>
                <w:szCs w:val="21"/>
              </w:rPr>
              <w:t>150</w:t>
            </w:r>
          </w:p>
        </w:tc>
        <w:tc>
          <w:tcPr>
            <w:tcW w:w="752" w:type="dxa"/>
            <w:noWrap/>
            <w:vAlign w:val="center"/>
          </w:tcPr>
          <w:p w14:paraId="06583C2A" w14:textId="77777777" w:rsidR="00A06EF9" w:rsidRPr="001B2C22" w:rsidRDefault="00A06EF9" w:rsidP="001B2C22">
            <w:pPr>
              <w:spacing w:line="240" w:lineRule="auto"/>
              <w:jc w:val="center"/>
              <w:rPr>
                <w:sz w:val="20"/>
                <w:szCs w:val="21"/>
              </w:rPr>
            </w:pPr>
            <w:r w:rsidRPr="001B2C22">
              <w:rPr>
                <w:sz w:val="20"/>
                <w:szCs w:val="21"/>
              </w:rPr>
              <w:t>660</w:t>
            </w:r>
          </w:p>
        </w:tc>
        <w:tc>
          <w:tcPr>
            <w:tcW w:w="752" w:type="dxa"/>
            <w:noWrap/>
            <w:vAlign w:val="center"/>
          </w:tcPr>
          <w:p w14:paraId="0208BDB3" w14:textId="77777777" w:rsidR="00A06EF9" w:rsidRPr="001B2C22" w:rsidRDefault="00A06EF9" w:rsidP="001B2C22">
            <w:pPr>
              <w:spacing w:line="240" w:lineRule="auto"/>
              <w:jc w:val="center"/>
              <w:rPr>
                <w:sz w:val="20"/>
                <w:szCs w:val="21"/>
              </w:rPr>
            </w:pPr>
            <w:r w:rsidRPr="001B2C22">
              <w:rPr>
                <w:sz w:val="20"/>
                <w:szCs w:val="21"/>
              </w:rPr>
              <w:t>330</w:t>
            </w:r>
          </w:p>
        </w:tc>
        <w:tc>
          <w:tcPr>
            <w:tcW w:w="753" w:type="dxa"/>
            <w:noWrap/>
            <w:vAlign w:val="center"/>
          </w:tcPr>
          <w:p w14:paraId="24623679" w14:textId="77777777" w:rsidR="00A06EF9" w:rsidRPr="001B2C22" w:rsidRDefault="00A06EF9" w:rsidP="001B2C22">
            <w:pPr>
              <w:spacing w:line="240" w:lineRule="auto"/>
              <w:jc w:val="center"/>
              <w:rPr>
                <w:sz w:val="20"/>
                <w:szCs w:val="21"/>
              </w:rPr>
            </w:pPr>
            <w:r w:rsidRPr="001B2C22">
              <w:rPr>
                <w:sz w:val="20"/>
                <w:szCs w:val="21"/>
              </w:rPr>
              <w:t>165</w:t>
            </w:r>
          </w:p>
        </w:tc>
      </w:tr>
      <w:tr w:rsidR="00A06EF9" w:rsidRPr="001650DF" w14:paraId="19A10BD3" w14:textId="77777777" w:rsidTr="006F5902">
        <w:trPr>
          <w:cantSplit/>
          <w:trHeight w:val="176"/>
        </w:trPr>
        <w:tc>
          <w:tcPr>
            <w:tcW w:w="1065" w:type="dxa"/>
            <w:noWrap/>
            <w:vAlign w:val="center"/>
          </w:tcPr>
          <w:p w14:paraId="69D1A4FE" w14:textId="77777777" w:rsidR="00A06EF9" w:rsidRPr="005E009C" w:rsidRDefault="00A06EF9" w:rsidP="001B2C22">
            <w:pPr>
              <w:spacing w:line="240" w:lineRule="auto"/>
              <w:rPr>
                <w:sz w:val="20"/>
                <w:szCs w:val="21"/>
              </w:rPr>
            </w:pPr>
            <w:r w:rsidRPr="005E009C">
              <w:rPr>
                <w:sz w:val="20"/>
                <w:szCs w:val="21"/>
              </w:rPr>
              <w:t>1.16(o)</w:t>
            </w:r>
          </w:p>
        </w:tc>
        <w:tc>
          <w:tcPr>
            <w:tcW w:w="1146" w:type="dxa"/>
            <w:noWrap/>
            <w:vAlign w:val="center"/>
          </w:tcPr>
          <w:p w14:paraId="2AB38C47" w14:textId="77777777" w:rsidR="00A06EF9" w:rsidRPr="00B05D1C" w:rsidRDefault="00A06EF9" w:rsidP="001B2C22">
            <w:pPr>
              <w:spacing w:line="240" w:lineRule="auto"/>
              <w:rPr>
                <w:sz w:val="20"/>
                <w:szCs w:val="21"/>
              </w:rPr>
            </w:pPr>
            <w:r w:rsidRPr="00B05D1C">
              <w:rPr>
                <w:sz w:val="20"/>
                <w:szCs w:val="21"/>
              </w:rPr>
              <w:t>1311/2311/3311</w:t>
            </w:r>
          </w:p>
        </w:tc>
        <w:tc>
          <w:tcPr>
            <w:tcW w:w="2181" w:type="dxa"/>
            <w:noWrap/>
            <w:vAlign w:val="center"/>
          </w:tcPr>
          <w:p w14:paraId="451937C4" w14:textId="77777777" w:rsidR="00A06EF9" w:rsidRPr="00B05D1C" w:rsidRDefault="00A06EF9" w:rsidP="001B2C22">
            <w:pPr>
              <w:spacing w:line="240" w:lineRule="auto"/>
              <w:rPr>
                <w:sz w:val="20"/>
                <w:szCs w:val="21"/>
              </w:rPr>
            </w:pPr>
            <w:r w:rsidRPr="00B05D1C">
              <w:rPr>
                <w:sz w:val="20"/>
                <w:szCs w:val="21"/>
              </w:rPr>
              <w:t xml:space="preserve">Utility Examination Fee </w:t>
            </w:r>
          </w:p>
        </w:tc>
        <w:tc>
          <w:tcPr>
            <w:tcW w:w="752" w:type="dxa"/>
            <w:noWrap/>
            <w:vAlign w:val="center"/>
          </w:tcPr>
          <w:p w14:paraId="737D27FA" w14:textId="77777777" w:rsidR="00A06EF9" w:rsidRPr="00290D75" w:rsidRDefault="00A06EF9" w:rsidP="001B2C22">
            <w:pPr>
              <w:spacing w:line="240" w:lineRule="auto"/>
              <w:jc w:val="center"/>
              <w:rPr>
                <w:sz w:val="20"/>
                <w:szCs w:val="21"/>
              </w:rPr>
            </w:pPr>
            <w:r w:rsidRPr="0044415E">
              <w:rPr>
                <w:sz w:val="20"/>
                <w:szCs w:val="21"/>
              </w:rPr>
              <w:t>720</w:t>
            </w:r>
          </w:p>
        </w:tc>
        <w:tc>
          <w:tcPr>
            <w:tcW w:w="752" w:type="dxa"/>
            <w:noWrap/>
            <w:vAlign w:val="center"/>
          </w:tcPr>
          <w:p w14:paraId="2373907E" w14:textId="77777777" w:rsidR="00A06EF9" w:rsidRPr="001B2C22" w:rsidRDefault="00A06EF9" w:rsidP="001B2C22">
            <w:pPr>
              <w:spacing w:line="240" w:lineRule="auto"/>
              <w:jc w:val="center"/>
              <w:rPr>
                <w:sz w:val="20"/>
                <w:szCs w:val="21"/>
              </w:rPr>
            </w:pPr>
            <w:r w:rsidRPr="001B2C22">
              <w:rPr>
                <w:sz w:val="20"/>
                <w:szCs w:val="21"/>
              </w:rPr>
              <w:t>360</w:t>
            </w:r>
          </w:p>
        </w:tc>
        <w:tc>
          <w:tcPr>
            <w:tcW w:w="752" w:type="dxa"/>
            <w:vAlign w:val="center"/>
          </w:tcPr>
          <w:p w14:paraId="237AF031" w14:textId="77777777" w:rsidR="00A06EF9" w:rsidRPr="001B2C22" w:rsidRDefault="00A06EF9" w:rsidP="001B2C22">
            <w:pPr>
              <w:spacing w:line="240" w:lineRule="auto"/>
              <w:jc w:val="center"/>
              <w:rPr>
                <w:sz w:val="20"/>
                <w:szCs w:val="21"/>
              </w:rPr>
            </w:pPr>
            <w:r w:rsidRPr="001B2C22">
              <w:rPr>
                <w:sz w:val="20"/>
                <w:szCs w:val="21"/>
              </w:rPr>
              <w:t>180</w:t>
            </w:r>
          </w:p>
        </w:tc>
        <w:tc>
          <w:tcPr>
            <w:tcW w:w="752" w:type="dxa"/>
            <w:noWrap/>
            <w:vAlign w:val="center"/>
          </w:tcPr>
          <w:p w14:paraId="3E5D470A" w14:textId="77777777" w:rsidR="00A06EF9" w:rsidRPr="001B2C22" w:rsidRDefault="00A06EF9" w:rsidP="001B2C22">
            <w:pPr>
              <w:spacing w:line="240" w:lineRule="auto"/>
              <w:jc w:val="center"/>
              <w:rPr>
                <w:sz w:val="20"/>
                <w:szCs w:val="21"/>
              </w:rPr>
            </w:pPr>
            <w:r w:rsidRPr="001B2C22">
              <w:rPr>
                <w:sz w:val="20"/>
                <w:szCs w:val="21"/>
              </w:rPr>
              <w:t>760</w:t>
            </w:r>
          </w:p>
        </w:tc>
        <w:tc>
          <w:tcPr>
            <w:tcW w:w="752" w:type="dxa"/>
            <w:noWrap/>
            <w:vAlign w:val="center"/>
          </w:tcPr>
          <w:p w14:paraId="1B7B302A" w14:textId="77777777" w:rsidR="00A06EF9" w:rsidRPr="001B2C22" w:rsidRDefault="00A06EF9" w:rsidP="001B2C22">
            <w:pPr>
              <w:spacing w:line="240" w:lineRule="auto"/>
              <w:jc w:val="center"/>
              <w:rPr>
                <w:sz w:val="20"/>
                <w:szCs w:val="21"/>
              </w:rPr>
            </w:pPr>
            <w:r w:rsidRPr="001B2C22">
              <w:rPr>
                <w:sz w:val="20"/>
                <w:szCs w:val="21"/>
              </w:rPr>
              <w:t>380</w:t>
            </w:r>
          </w:p>
        </w:tc>
        <w:tc>
          <w:tcPr>
            <w:tcW w:w="753" w:type="dxa"/>
            <w:noWrap/>
            <w:vAlign w:val="center"/>
          </w:tcPr>
          <w:p w14:paraId="5FF37374" w14:textId="77777777" w:rsidR="00A06EF9" w:rsidRPr="001B2C22" w:rsidRDefault="00A06EF9" w:rsidP="001B2C22">
            <w:pPr>
              <w:spacing w:line="240" w:lineRule="auto"/>
              <w:jc w:val="center"/>
              <w:rPr>
                <w:sz w:val="20"/>
                <w:szCs w:val="21"/>
              </w:rPr>
            </w:pPr>
            <w:r w:rsidRPr="001B2C22">
              <w:rPr>
                <w:sz w:val="20"/>
                <w:szCs w:val="21"/>
              </w:rPr>
              <w:t>190</w:t>
            </w:r>
          </w:p>
        </w:tc>
      </w:tr>
      <w:tr w:rsidR="00A06EF9" w:rsidRPr="001650DF" w14:paraId="7C86DB74" w14:textId="77777777" w:rsidTr="006F5902">
        <w:trPr>
          <w:cantSplit/>
          <w:trHeight w:val="176"/>
        </w:trPr>
        <w:tc>
          <w:tcPr>
            <w:tcW w:w="1065" w:type="dxa"/>
            <w:noWrap/>
            <w:vAlign w:val="center"/>
          </w:tcPr>
          <w:p w14:paraId="524F5998" w14:textId="77777777" w:rsidR="00A06EF9" w:rsidRPr="005E009C" w:rsidRDefault="00A06EF9" w:rsidP="001B2C22">
            <w:pPr>
              <w:spacing w:line="240" w:lineRule="auto"/>
              <w:rPr>
                <w:sz w:val="20"/>
                <w:szCs w:val="21"/>
              </w:rPr>
            </w:pPr>
            <w:r w:rsidRPr="005E009C">
              <w:rPr>
                <w:sz w:val="20"/>
                <w:szCs w:val="21"/>
              </w:rPr>
              <w:t>1.16(p)</w:t>
            </w:r>
          </w:p>
        </w:tc>
        <w:tc>
          <w:tcPr>
            <w:tcW w:w="1146" w:type="dxa"/>
            <w:noWrap/>
            <w:vAlign w:val="center"/>
          </w:tcPr>
          <w:p w14:paraId="492D020C" w14:textId="77777777" w:rsidR="00A06EF9" w:rsidRPr="00B05D1C" w:rsidRDefault="00A06EF9" w:rsidP="001B2C22">
            <w:pPr>
              <w:spacing w:line="240" w:lineRule="auto"/>
              <w:rPr>
                <w:sz w:val="20"/>
                <w:szCs w:val="21"/>
              </w:rPr>
            </w:pPr>
            <w:r w:rsidRPr="00B05D1C">
              <w:rPr>
                <w:sz w:val="20"/>
                <w:szCs w:val="21"/>
              </w:rPr>
              <w:t>1312/2312/3312</w:t>
            </w:r>
          </w:p>
        </w:tc>
        <w:tc>
          <w:tcPr>
            <w:tcW w:w="2181" w:type="dxa"/>
            <w:noWrap/>
            <w:vAlign w:val="center"/>
          </w:tcPr>
          <w:p w14:paraId="5EB45A6D" w14:textId="77777777" w:rsidR="00A06EF9" w:rsidRPr="00B05D1C" w:rsidRDefault="00A06EF9" w:rsidP="001B2C22">
            <w:pPr>
              <w:spacing w:line="240" w:lineRule="auto"/>
              <w:rPr>
                <w:sz w:val="20"/>
                <w:szCs w:val="21"/>
              </w:rPr>
            </w:pPr>
            <w:r w:rsidRPr="00B05D1C">
              <w:rPr>
                <w:sz w:val="20"/>
                <w:szCs w:val="21"/>
              </w:rPr>
              <w:t xml:space="preserve">Design Examination Fee </w:t>
            </w:r>
          </w:p>
        </w:tc>
        <w:tc>
          <w:tcPr>
            <w:tcW w:w="752" w:type="dxa"/>
            <w:noWrap/>
            <w:vAlign w:val="center"/>
          </w:tcPr>
          <w:p w14:paraId="47FE0028" w14:textId="77777777" w:rsidR="00A06EF9" w:rsidRPr="00290D75" w:rsidRDefault="00A06EF9" w:rsidP="001B2C22">
            <w:pPr>
              <w:spacing w:line="240" w:lineRule="auto"/>
              <w:jc w:val="center"/>
              <w:rPr>
                <w:sz w:val="20"/>
                <w:szCs w:val="21"/>
              </w:rPr>
            </w:pPr>
            <w:r w:rsidRPr="0044415E">
              <w:rPr>
                <w:sz w:val="20"/>
                <w:szCs w:val="21"/>
              </w:rPr>
              <w:t>460</w:t>
            </w:r>
          </w:p>
        </w:tc>
        <w:tc>
          <w:tcPr>
            <w:tcW w:w="752" w:type="dxa"/>
            <w:noWrap/>
            <w:vAlign w:val="center"/>
          </w:tcPr>
          <w:p w14:paraId="7658E255" w14:textId="77777777" w:rsidR="00A06EF9" w:rsidRPr="001B2C22" w:rsidRDefault="00A06EF9" w:rsidP="001B2C22">
            <w:pPr>
              <w:spacing w:line="240" w:lineRule="auto"/>
              <w:jc w:val="center"/>
              <w:rPr>
                <w:sz w:val="20"/>
                <w:szCs w:val="21"/>
              </w:rPr>
            </w:pPr>
            <w:r w:rsidRPr="001B2C22">
              <w:rPr>
                <w:sz w:val="20"/>
                <w:szCs w:val="21"/>
              </w:rPr>
              <w:t>230</w:t>
            </w:r>
          </w:p>
        </w:tc>
        <w:tc>
          <w:tcPr>
            <w:tcW w:w="752" w:type="dxa"/>
            <w:vAlign w:val="center"/>
          </w:tcPr>
          <w:p w14:paraId="4AEFD4FC" w14:textId="77777777" w:rsidR="00A06EF9" w:rsidRPr="001B2C22" w:rsidRDefault="00A06EF9" w:rsidP="001B2C22">
            <w:pPr>
              <w:spacing w:line="240" w:lineRule="auto"/>
              <w:jc w:val="center"/>
              <w:rPr>
                <w:sz w:val="20"/>
                <w:szCs w:val="21"/>
              </w:rPr>
            </w:pPr>
            <w:r w:rsidRPr="001B2C22">
              <w:rPr>
                <w:sz w:val="20"/>
                <w:szCs w:val="21"/>
              </w:rPr>
              <w:t>115</w:t>
            </w:r>
          </w:p>
        </w:tc>
        <w:tc>
          <w:tcPr>
            <w:tcW w:w="752" w:type="dxa"/>
            <w:noWrap/>
            <w:vAlign w:val="center"/>
          </w:tcPr>
          <w:p w14:paraId="6DCA95FF" w14:textId="77777777" w:rsidR="00A06EF9" w:rsidRPr="001B2C22" w:rsidRDefault="00A06EF9" w:rsidP="001B2C22">
            <w:pPr>
              <w:spacing w:line="240" w:lineRule="auto"/>
              <w:jc w:val="center"/>
              <w:rPr>
                <w:sz w:val="20"/>
                <w:szCs w:val="21"/>
              </w:rPr>
            </w:pPr>
            <w:r w:rsidRPr="001B2C22">
              <w:rPr>
                <w:sz w:val="20"/>
                <w:szCs w:val="21"/>
              </w:rPr>
              <w:t>600</w:t>
            </w:r>
          </w:p>
        </w:tc>
        <w:tc>
          <w:tcPr>
            <w:tcW w:w="752" w:type="dxa"/>
            <w:noWrap/>
            <w:vAlign w:val="center"/>
          </w:tcPr>
          <w:p w14:paraId="0FE9384C" w14:textId="77777777" w:rsidR="00A06EF9" w:rsidRPr="001B2C22" w:rsidRDefault="00A06EF9" w:rsidP="001B2C22">
            <w:pPr>
              <w:spacing w:line="240" w:lineRule="auto"/>
              <w:jc w:val="center"/>
              <w:rPr>
                <w:sz w:val="20"/>
                <w:szCs w:val="21"/>
              </w:rPr>
            </w:pPr>
            <w:r w:rsidRPr="001B2C22">
              <w:rPr>
                <w:sz w:val="20"/>
                <w:szCs w:val="21"/>
              </w:rPr>
              <w:t>300</w:t>
            </w:r>
          </w:p>
        </w:tc>
        <w:tc>
          <w:tcPr>
            <w:tcW w:w="753" w:type="dxa"/>
            <w:noWrap/>
            <w:vAlign w:val="center"/>
          </w:tcPr>
          <w:p w14:paraId="01217B61" w14:textId="77777777" w:rsidR="00A06EF9" w:rsidRPr="001B2C22" w:rsidRDefault="00A06EF9" w:rsidP="001B2C22">
            <w:pPr>
              <w:spacing w:line="240" w:lineRule="auto"/>
              <w:jc w:val="center"/>
              <w:rPr>
                <w:sz w:val="20"/>
                <w:szCs w:val="21"/>
              </w:rPr>
            </w:pPr>
            <w:r w:rsidRPr="001B2C22">
              <w:rPr>
                <w:sz w:val="20"/>
                <w:szCs w:val="21"/>
              </w:rPr>
              <w:t>150</w:t>
            </w:r>
          </w:p>
        </w:tc>
      </w:tr>
      <w:tr w:rsidR="00A06EF9" w:rsidRPr="001650DF" w14:paraId="29A63202" w14:textId="77777777" w:rsidTr="006F5902">
        <w:trPr>
          <w:cantSplit/>
          <w:trHeight w:val="176"/>
        </w:trPr>
        <w:tc>
          <w:tcPr>
            <w:tcW w:w="1065" w:type="dxa"/>
            <w:noWrap/>
            <w:vAlign w:val="center"/>
          </w:tcPr>
          <w:p w14:paraId="5C9DD937" w14:textId="77777777" w:rsidR="00A06EF9" w:rsidRPr="005E009C" w:rsidRDefault="00A06EF9" w:rsidP="001B2C22">
            <w:pPr>
              <w:spacing w:line="240" w:lineRule="auto"/>
              <w:rPr>
                <w:sz w:val="20"/>
                <w:szCs w:val="21"/>
              </w:rPr>
            </w:pPr>
            <w:r w:rsidRPr="005E009C">
              <w:rPr>
                <w:sz w:val="20"/>
                <w:szCs w:val="21"/>
              </w:rPr>
              <w:t>1.16(q)</w:t>
            </w:r>
          </w:p>
        </w:tc>
        <w:tc>
          <w:tcPr>
            <w:tcW w:w="1146" w:type="dxa"/>
            <w:noWrap/>
            <w:vAlign w:val="center"/>
          </w:tcPr>
          <w:p w14:paraId="2EA303E6" w14:textId="77777777" w:rsidR="00A06EF9" w:rsidRPr="00B05D1C" w:rsidRDefault="00A06EF9" w:rsidP="001B2C22">
            <w:pPr>
              <w:spacing w:line="240" w:lineRule="auto"/>
              <w:rPr>
                <w:sz w:val="20"/>
                <w:szCs w:val="21"/>
              </w:rPr>
            </w:pPr>
            <w:r w:rsidRPr="00B05D1C">
              <w:rPr>
                <w:sz w:val="20"/>
                <w:szCs w:val="21"/>
              </w:rPr>
              <w:t>1313/2313/3313</w:t>
            </w:r>
          </w:p>
        </w:tc>
        <w:tc>
          <w:tcPr>
            <w:tcW w:w="2181" w:type="dxa"/>
            <w:noWrap/>
            <w:vAlign w:val="center"/>
          </w:tcPr>
          <w:p w14:paraId="3ED95E21" w14:textId="77777777" w:rsidR="00A06EF9" w:rsidRPr="00B05D1C" w:rsidRDefault="00A06EF9" w:rsidP="001B2C22">
            <w:pPr>
              <w:spacing w:line="240" w:lineRule="auto"/>
              <w:rPr>
                <w:sz w:val="20"/>
                <w:szCs w:val="21"/>
              </w:rPr>
            </w:pPr>
            <w:r w:rsidRPr="00B05D1C">
              <w:rPr>
                <w:sz w:val="20"/>
                <w:szCs w:val="21"/>
              </w:rPr>
              <w:t xml:space="preserve">Plant Examination Fee </w:t>
            </w:r>
          </w:p>
        </w:tc>
        <w:tc>
          <w:tcPr>
            <w:tcW w:w="752" w:type="dxa"/>
            <w:noWrap/>
            <w:vAlign w:val="center"/>
          </w:tcPr>
          <w:p w14:paraId="33FCEE15" w14:textId="77777777" w:rsidR="00A06EF9" w:rsidRPr="00290D75" w:rsidRDefault="00A06EF9" w:rsidP="001B2C22">
            <w:pPr>
              <w:spacing w:line="240" w:lineRule="auto"/>
              <w:jc w:val="center"/>
              <w:rPr>
                <w:sz w:val="20"/>
                <w:szCs w:val="21"/>
              </w:rPr>
            </w:pPr>
            <w:r w:rsidRPr="0044415E">
              <w:rPr>
                <w:sz w:val="20"/>
                <w:szCs w:val="21"/>
              </w:rPr>
              <w:t>580</w:t>
            </w:r>
          </w:p>
        </w:tc>
        <w:tc>
          <w:tcPr>
            <w:tcW w:w="752" w:type="dxa"/>
            <w:noWrap/>
            <w:vAlign w:val="center"/>
          </w:tcPr>
          <w:p w14:paraId="09466A28" w14:textId="77777777" w:rsidR="00A06EF9" w:rsidRPr="001B2C22" w:rsidRDefault="00A06EF9" w:rsidP="001B2C22">
            <w:pPr>
              <w:spacing w:line="240" w:lineRule="auto"/>
              <w:jc w:val="center"/>
              <w:rPr>
                <w:sz w:val="20"/>
                <w:szCs w:val="21"/>
              </w:rPr>
            </w:pPr>
            <w:r w:rsidRPr="001B2C22">
              <w:rPr>
                <w:sz w:val="20"/>
                <w:szCs w:val="21"/>
              </w:rPr>
              <w:t>290</w:t>
            </w:r>
          </w:p>
        </w:tc>
        <w:tc>
          <w:tcPr>
            <w:tcW w:w="752" w:type="dxa"/>
            <w:vAlign w:val="center"/>
          </w:tcPr>
          <w:p w14:paraId="6D6341CB" w14:textId="77777777" w:rsidR="00A06EF9" w:rsidRPr="001B2C22" w:rsidRDefault="00A06EF9" w:rsidP="001B2C22">
            <w:pPr>
              <w:spacing w:line="240" w:lineRule="auto"/>
              <w:jc w:val="center"/>
              <w:rPr>
                <w:sz w:val="20"/>
                <w:szCs w:val="21"/>
              </w:rPr>
            </w:pPr>
            <w:r w:rsidRPr="001B2C22">
              <w:rPr>
                <w:sz w:val="20"/>
                <w:szCs w:val="21"/>
              </w:rPr>
              <w:t>145</w:t>
            </w:r>
          </w:p>
        </w:tc>
        <w:tc>
          <w:tcPr>
            <w:tcW w:w="752" w:type="dxa"/>
            <w:noWrap/>
            <w:vAlign w:val="center"/>
          </w:tcPr>
          <w:p w14:paraId="13DFEA9B" w14:textId="77777777" w:rsidR="00A06EF9" w:rsidRPr="001B2C22" w:rsidRDefault="00A06EF9" w:rsidP="001B2C22">
            <w:pPr>
              <w:spacing w:line="240" w:lineRule="auto"/>
              <w:jc w:val="center"/>
              <w:rPr>
                <w:sz w:val="20"/>
                <w:szCs w:val="21"/>
              </w:rPr>
            </w:pPr>
            <w:r w:rsidRPr="001B2C22">
              <w:rPr>
                <w:sz w:val="20"/>
                <w:szCs w:val="21"/>
              </w:rPr>
              <w:t>620</w:t>
            </w:r>
          </w:p>
        </w:tc>
        <w:tc>
          <w:tcPr>
            <w:tcW w:w="752" w:type="dxa"/>
            <w:noWrap/>
            <w:vAlign w:val="center"/>
          </w:tcPr>
          <w:p w14:paraId="1037F87B" w14:textId="77777777" w:rsidR="00A06EF9" w:rsidRPr="001B2C22" w:rsidRDefault="00A06EF9" w:rsidP="001B2C22">
            <w:pPr>
              <w:spacing w:line="240" w:lineRule="auto"/>
              <w:jc w:val="center"/>
              <w:rPr>
                <w:sz w:val="20"/>
                <w:szCs w:val="21"/>
              </w:rPr>
            </w:pPr>
            <w:r w:rsidRPr="001B2C22">
              <w:rPr>
                <w:sz w:val="20"/>
                <w:szCs w:val="21"/>
              </w:rPr>
              <w:t>310</w:t>
            </w:r>
          </w:p>
        </w:tc>
        <w:tc>
          <w:tcPr>
            <w:tcW w:w="753" w:type="dxa"/>
            <w:noWrap/>
            <w:vAlign w:val="center"/>
          </w:tcPr>
          <w:p w14:paraId="4E4434B0" w14:textId="77777777" w:rsidR="00A06EF9" w:rsidRPr="001B2C22" w:rsidRDefault="00A06EF9" w:rsidP="001B2C22">
            <w:pPr>
              <w:spacing w:line="240" w:lineRule="auto"/>
              <w:jc w:val="center"/>
              <w:rPr>
                <w:sz w:val="20"/>
                <w:szCs w:val="21"/>
              </w:rPr>
            </w:pPr>
            <w:r w:rsidRPr="001B2C22">
              <w:rPr>
                <w:sz w:val="20"/>
                <w:szCs w:val="21"/>
              </w:rPr>
              <w:t>155</w:t>
            </w:r>
          </w:p>
        </w:tc>
      </w:tr>
      <w:tr w:rsidR="00A06EF9" w:rsidRPr="001650DF" w14:paraId="675C260F" w14:textId="77777777" w:rsidTr="006F5902">
        <w:trPr>
          <w:cantSplit/>
          <w:trHeight w:val="395"/>
        </w:trPr>
        <w:tc>
          <w:tcPr>
            <w:tcW w:w="1065" w:type="dxa"/>
            <w:noWrap/>
            <w:vAlign w:val="center"/>
          </w:tcPr>
          <w:p w14:paraId="67D94A0B" w14:textId="77777777" w:rsidR="00A06EF9" w:rsidRPr="005E009C" w:rsidRDefault="00A06EF9" w:rsidP="001B2C22">
            <w:pPr>
              <w:spacing w:line="240" w:lineRule="auto"/>
              <w:rPr>
                <w:sz w:val="20"/>
                <w:szCs w:val="21"/>
              </w:rPr>
            </w:pPr>
            <w:r w:rsidRPr="005E009C">
              <w:rPr>
                <w:sz w:val="20"/>
                <w:szCs w:val="21"/>
              </w:rPr>
              <w:t>1.16(r)</w:t>
            </w:r>
          </w:p>
        </w:tc>
        <w:tc>
          <w:tcPr>
            <w:tcW w:w="1146" w:type="dxa"/>
            <w:noWrap/>
            <w:vAlign w:val="center"/>
          </w:tcPr>
          <w:p w14:paraId="15FA879A" w14:textId="77777777" w:rsidR="00A06EF9" w:rsidRPr="00B05D1C" w:rsidRDefault="00A06EF9" w:rsidP="001B2C22">
            <w:pPr>
              <w:spacing w:line="240" w:lineRule="auto"/>
              <w:rPr>
                <w:sz w:val="20"/>
                <w:szCs w:val="21"/>
              </w:rPr>
            </w:pPr>
            <w:r w:rsidRPr="00B05D1C">
              <w:rPr>
                <w:sz w:val="20"/>
                <w:szCs w:val="21"/>
              </w:rPr>
              <w:t>1314/2314/3314</w:t>
            </w:r>
          </w:p>
        </w:tc>
        <w:tc>
          <w:tcPr>
            <w:tcW w:w="2181" w:type="dxa"/>
            <w:noWrap/>
            <w:vAlign w:val="center"/>
          </w:tcPr>
          <w:p w14:paraId="4730DF3C" w14:textId="77777777" w:rsidR="00A06EF9" w:rsidRPr="00B05D1C" w:rsidRDefault="00A06EF9" w:rsidP="001B2C22">
            <w:pPr>
              <w:spacing w:line="240" w:lineRule="auto"/>
              <w:rPr>
                <w:sz w:val="20"/>
                <w:szCs w:val="21"/>
              </w:rPr>
            </w:pPr>
            <w:r w:rsidRPr="00B05D1C">
              <w:rPr>
                <w:sz w:val="20"/>
                <w:szCs w:val="21"/>
              </w:rPr>
              <w:t xml:space="preserve">Reissue Examination Fee </w:t>
            </w:r>
          </w:p>
        </w:tc>
        <w:tc>
          <w:tcPr>
            <w:tcW w:w="752" w:type="dxa"/>
            <w:noWrap/>
            <w:vAlign w:val="center"/>
          </w:tcPr>
          <w:p w14:paraId="38F0D4CB" w14:textId="77777777" w:rsidR="00A06EF9" w:rsidRPr="00B05D1C" w:rsidRDefault="00A06EF9" w:rsidP="001B2C22">
            <w:pPr>
              <w:spacing w:line="240" w:lineRule="auto"/>
              <w:jc w:val="center"/>
              <w:rPr>
                <w:sz w:val="20"/>
                <w:szCs w:val="21"/>
              </w:rPr>
            </w:pPr>
            <w:r w:rsidRPr="00B05D1C">
              <w:rPr>
                <w:sz w:val="20"/>
                <w:szCs w:val="21"/>
              </w:rPr>
              <w:t>2,160</w:t>
            </w:r>
          </w:p>
        </w:tc>
        <w:tc>
          <w:tcPr>
            <w:tcW w:w="752" w:type="dxa"/>
            <w:noWrap/>
            <w:vAlign w:val="center"/>
          </w:tcPr>
          <w:p w14:paraId="0A203AFA" w14:textId="77777777" w:rsidR="00A06EF9" w:rsidRPr="00290D75" w:rsidRDefault="00A06EF9" w:rsidP="001B2C22">
            <w:pPr>
              <w:spacing w:line="240" w:lineRule="auto"/>
              <w:jc w:val="center"/>
              <w:rPr>
                <w:sz w:val="20"/>
                <w:szCs w:val="21"/>
              </w:rPr>
            </w:pPr>
            <w:r w:rsidRPr="0044415E">
              <w:rPr>
                <w:sz w:val="20"/>
                <w:szCs w:val="21"/>
              </w:rPr>
              <w:t>1,080</w:t>
            </w:r>
          </w:p>
        </w:tc>
        <w:tc>
          <w:tcPr>
            <w:tcW w:w="752" w:type="dxa"/>
            <w:vAlign w:val="center"/>
          </w:tcPr>
          <w:p w14:paraId="11834A63" w14:textId="77777777" w:rsidR="00A06EF9" w:rsidRPr="001B2C22" w:rsidRDefault="00A06EF9" w:rsidP="001B2C22">
            <w:pPr>
              <w:spacing w:line="240" w:lineRule="auto"/>
              <w:jc w:val="center"/>
              <w:rPr>
                <w:sz w:val="20"/>
                <w:szCs w:val="21"/>
              </w:rPr>
            </w:pPr>
            <w:r w:rsidRPr="001B2C22">
              <w:rPr>
                <w:sz w:val="20"/>
                <w:szCs w:val="21"/>
              </w:rPr>
              <w:t>540</w:t>
            </w:r>
          </w:p>
        </w:tc>
        <w:tc>
          <w:tcPr>
            <w:tcW w:w="752" w:type="dxa"/>
            <w:noWrap/>
            <w:vAlign w:val="center"/>
          </w:tcPr>
          <w:p w14:paraId="74C968F7" w14:textId="77777777" w:rsidR="00A06EF9" w:rsidRPr="001B2C22" w:rsidRDefault="00A06EF9" w:rsidP="001B2C22">
            <w:pPr>
              <w:spacing w:line="240" w:lineRule="auto"/>
              <w:jc w:val="center"/>
              <w:rPr>
                <w:sz w:val="20"/>
                <w:szCs w:val="21"/>
              </w:rPr>
            </w:pPr>
            <w:r w:rsidRPr="001B2C22">
              <w:rPr>
                <w:sz w:val="20"/>
                <w:szCs w:val="21"/>
              </w:rPr>
              <w:t>2,200</w:t>
            </w:r>
          </w:p>
        </w:tc>
        <w:tc>
          <w:tcPr>
            <w:tcW w:w="752" w:type="dxa"/>
            <w:noWrap/>
            <w:vAlign w:val="center"/>
          </w:tcPr>
          <w:p w14:paraId="6DCCC3FD" w14:textId="77777777" w:rsidR="00A06EF9" w:rsidRPr="001B2C22" w:rsidRDefault="00A06EF9" w:rsidP="001B2C22">
            <w:pPr>
              <w:spacing w:line="240" w:lineRule="auto"/>
              <w:jc w:val="center"/>
              <w:rPr>
                <w:sz w:val="20"/>
                <w:szCs w:val="21"/>
              </w:rPr>
            </w:pPr>
            <w:r w:rsidRPr="001B2C22">
              <w:rPr>
                <w:sz w:val="20"/>
                <w:szCs w:val="21"/>
              </w:rPr>
              <w:t>1,100</w:t>
            </w:r>
          </w:p>
        </w:tc>
        <w:tc>
          <w:tcPr>
            <w:tcW w:w="753" w:type="dxa"/>
            <w:noWrap/>
            <w:vAlign w:val="center"/>
          </w:tcPr>
          <w:p w14:paraId="6387AF47" w14:textId="77777777" w:rsidR="00A06EF9" w:rsidRPr="001B2C22" w:rsidRDefault="00A06EF9" w:rsidP="001B2C22">
            <w:pPr>
              <w:spacing w:line="240" w:lineRule="auto"/>
              <w:jc w:val="center"/>
              <w:rPr>
                <w:sz w:val="20"/>
                <w:szCs w:val="21"/>
              </w:rPr>
            </w:pPr>
            <w:r w:rsidRPr="001B2C22">
              <w:rPr>
                <w:sz w:val="20"/>
                <w:szCs w:val="21"/>
              </w:rPr>
              <w:t>550</w:t>
            </w:r>
          </w:p>
        </w:tc>
      </w:tr>
    </w:tbl>
    <w:p w14:paraId="552D0389" w14:textId="77777777" w:rsidR="00A06EF9" w:rsidRPr="001650DF" w:rsidRDefault="00A06EF9" w:rsidP="002D2E8A">
      <w:pPr>
        <w:autoSpaceDE/>
        <w:autoSpaceDN/>
        <w:adjustRightInd/>
        <w:rPr>
          <w:b/>
          <w:color w:val="000000" w:themeColor="text1"/>
          <w:u w:val="single"/>
          <w:lang w:val="fr-FR"/>
        </w:rPr>
      </w:pPr>
    </w:p>
    <w:p w14:paraId="44BFB8C1" w14:textId="6207CCAC" w:rsidR="00A06EF9" w:rsidRPr="001650DF" w:rsidRDefault="00A06EF9" w:rsidP="001650DF">
      <w:r w:rsidRPr="001650DF">
        <w:rPr>
          <w:u w:val="single"/>
        </w:rPr>
        <w:t>Section 1.17</w:t>
      </w:r>
      <w:r w:rsidRPr="001650DF">
        <w:t xml:space="preserve">:  The changes to the fee amounts indicated in </w:t>
      </w:r>
      <w:r w:rsidR="00480B81" w:rsidRPr="001650DF">
        <w:t xml:space="preserve">§ </w:t>
      </w:r>
      <w:r w:rsidRPr="001650DF">
        <w:t xml:space="preserve">1.17 are shown in Table </w:t>
      </w:r>
      <w:r w:rsidR="0086615C" w:rsidRPr="001650DF">
        <w:t>18</w:t>
      </w:r>
      <w:r w:rsidRPr="001650DF">
        <w:t>.</w:t>
      </w:r>
    </w:p>
    <w:p w14:paraId="448C2B0D" w14:textId="77777777" w:rsidR="00F728E5" w:rsidRPr="001650DF" w:rsidRDefault="00F728E5">
      <w:pPr>
        <w:rPr>
          <w:b/>
          <w:bCs/>
          <w:u w:val="single"/>
          <w:lang w:val="fr-FR"/>
        </w:rPr>
      </w:pPr>
    </w:p>
    <w:p w14:paraId="7C291238" w14:textId="6043BBDF" w:rsidR="00A06EF9" w:rsidRPr="001B2C22" w:rsidRDefault="00A06EF9" w:rsidP="001B2C22">
      <w:pPr>
        <w:keepNext/>
        <w:spacing w:line="240" w:lineRule="auto"/>
        <w:jc w:val="center"/>
        <w:rPr>
          <w:b/>
          <w:bCs/>
          <w:u w:val="single"/>
          <w:lang w:val="fr-FR"/>
        </w:rPr>
      </w:pPr>
      <w:r w:rsidRPr="001B2C22">
        <w:rPr>
          <w:b/>
          <w:bCs/>
          <w:u w:val="single"/>
          <w:lang w:val="fr-FR"/>
        </w:rPr>
        <w:t xml:space="preserve">Table </w:t>
      </w:r>
      <w:r w:rsidR="0086615C" w:rsidRPr="001B2C22">
        <w:rPr>
          <w:b/>
          <w:bCs/>
          <w:u w:val="single"/>
          <w:lang w:val="fr-FR"/>
        </w:rPr>
        <w:t>18</w:t>
      </w:r>
      <w:r w:rsidRPr="001B2C22">
        <w:rPr>
          <w:b/>
          <w:bCs/>
          <w:u w:val="single"/>
          <w:lang w:val="fr-FR"/>
        </w:rPr>
        <w:t>:</w:t>
      </w:r>
      <w:r w:rsidR="001B2C22" w:rsidRPr="001B2C22">
        <w:rPr>
          <w:b/>
          <w:bCs/>
          <w:u w:val="single"/>
          <w:lang w:val="fr-FR"/>
        </w:rPr>
        <w:t xml:space="preserve"> </w:t>
      </w:r>
      <w:r w:rsidR="001B2C22">
        <w:rPr>
          <w:b/>
          <w:bCs/>
          <w:u w:val="single"/>
          <w:lang w:val="fr-FR"/>
        </w:rPr>
        <w:t xml:space="preserve"> </w:t>
      </w:r>
      <w:r w:rsidR="001B2C22" w:rsidRPr="001B2C22">
        <w:rPr>
          <w:b/>
          <w:bCs/>
          <w:u w:val="single"/>
          <w:lang w:val="fr-FR"/>
        </w:rPr>
        <w:t xml:space="preserve">CFR Section 1.17 </w:t>
      </w:r>
      <w:r w:rsidR="001B2C22" w:rsidRPr="001B2C22">
        <w:rPr>
          <w:b/>
          <w:u w:val="single"/>
        </w:rPr>
        <w:t>Fee</w:t>
      </w:r>
      <w:r w:rsidR="001B2C22">
        <w:rPr>
          <w:b/>
          <w:u w:val="single"/>
        </w:rPr>
        <w:t xml:space="preserve"> Change</w:t>
      </w:r>
      <w:r w:rsidR="001B2C22" w:rsidRPr="001B2C22">
        <w:rPr>
          <w:b/>
          <w:u w:val="single"/>
        </w:rPr>
        <w:t>s</w:t>
      </w:r>
    </w:p>
    <w:p w14:paraId="75875336" w14:textId="77777777" w:rsidR="00B15F32" w:rsidRPr="002D2E8A" w:rsidRDefault="00B15F32" w:rsidP="001B2C22">
      <w:pPr>
        <w:keepNext/>
        <w:spacing w:line="240" w:lineRule="auto"/>
        <w:jc w:val="center"/>
        <w:rPr>
          <w:b/>
          <w:bCs/>
          <w:u w:val="single"/>
          <w:lang w:val="fr-FR"/>
        </w:rPr>
      </w:pPr>
    </w:p>
    <w:tbl>
      <w:tblPr>
        <w:tblW w:w="8910" w:type="dxa"/>
        <w:tblInd w:w="2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1080"/>
        <w:gridCol w:w="1080"/>
        <w:gridCol w:w="2250"/>
        <w:gridCol w:w="750"/>
        <w:gridCol w:w="750"/>
        <w:gridCol w:w="750"/>
        <w:gridCol w:w="750"/>
        <w:gridCol w:w="750"/>
        <w:gridCol w:w="750"/>
      </w:tblGrid>
      <w:tr w:rsidR="005D63F2" w:rsidRPr="001650DF" w14:paraId="7DAD5E1E" w14:textId="77777777" w:rsidTr="006F5902">
        <w:trPr>
          <w:cantSplit/>
          <w:trHeight w:val="146"/>
          <w:tblHeader/>
        </w:trPr>
        <w:tc>
          <w:tcPr>
            <w:tcW w:w="1080" w:type="dxa"/>
            <w:vMerge w:val="restart"/>
            <w:noWrap/>
            <w:vAlign w:val="center"/>
          </w:tcPr>
          <w:p w14:paraId="2DD36290" w14:textId="768FAA31" w:rsidR="005D63F2" w:rsidRPr="00B05D1C" w:rsidRDefault="005D63F2" w:rsidP="001B2C22">
            <w:pPr>
              <w:spacing w:line="240" w:lineRule="auto"/>
              <w:jc w:val="center"/>
              <w:rPr>
                <w:sz w:val="20"/>
                <w:szCs w:val="20"/>
              </w:rPr>
            </w:pPr>
            <w:r w:rsidRPr="005E009C">
              <w:rPr>
                <w:b/>
                <w:sz w:val="20"/>
                <w:szCs w:val="20"/>
                <w:lang w:val="fr-FR"/>
              </w:rPr>
              <w:t>CFR section</w:t>
            </w:r>
          </w:p>
        </w:tc>
        <w:tc>
          <w:tcPr>
            <w:tcW w:w="1080" w:type="dxa"/>
            <w:vMerge w:val="restart"/>
            <w:noWrap/>
            <w:vAlign w:val="center"/>
          </w:tcPr>
          <w:p w14:paraId="21790934" w14:textId="65E21449" w:rsidR="005D63F2" w:rsidRPr="00B05D1C" w:rsidRDefault="005D63F2" w:rsidP="001B2C22">
            <w:pPr>
              <w:spacing w:line="240" w:lineRule="auto"/>
              <w:jc w:val="center"/>
              <w:rPr>
                <w:rFonts w:eastAsia="Arial Unicode MS"/>
                <w:bCs/>
                <w:sz w:val="20"/>
                <w:szCs w:val="20"/>
              </w:rPr>
            </w:pPr>
            <w:r w:rsidRPr="00B05D1C">
              <w:rPr>
                <w:b/>
                <w:sz w:val="20"/>
                <w:szCs w:val="20"/>
              </w:rPr>
              <w:t>Fee</w:t>
            </w:r>
            <w:r w:rsidRPr="00B05D1C">
              <w:rPr>
                <w:b/>
                <w:sz w:val="20"/>
                <w:szCs w:val="20"/>
                <w:lang w:val="fr-FR"/>
              </w:rPr>
              <w:t xml:space="preserve"> Code</w:t>
            </w:r>
          </w:p>
        </w:tc>
        <w:tc>
          <w:tcPr>
            <w:tcW w:w="2250" w:type="dxa"/>
            <w:vMerge w:val="restart"/>
            <w:noWrap/>
            <w:vAlign w:val="center"/>
          </w:tcPr>
          <w:p w14:paraId="3B62D008" w14:textId="1AC2FEF5" w:rsidR="005D63F2" w:rsidRPr="00A5609F" w:rsidRDefault="005D63F2" w:rsidP="001B2C22">
            <w:pPr>
              <w:spacing w:line="240" w:lineRule="auto"/>
              <w:jc w:val="center"/>
              <w:rPr>
                <w:rFonts w:eastAsia="Arial Unicode MS"/>
                <w:bCs/>
                <w:sz w:val="20"/>
                <w:szCs w:val="20"/>
              </w:rPr>
            </w:pPr>
            <w:r w:rsidRPr="00A5609F">
              <w:rPr>
                <w:b/>
                <w:sz w:val="20"/>
                <w:szCs w:val="20"/>
                <w:lang w:val="fr-FR"/>
              </w:rPr>
              <w:t>Description</w:t>
            </w:r>
          </w:p>
        </w:tc>
        <w:tc>
          <w:tcPr>
            <w:tcW w:w="2250" w:type="dxa"/>
            <w:gridSpan w:val="3"/>
            <w:noWrap/>
            <w:vAlign w:val="center"/>
          </w:tcPr>
          <w:p w14:paraId="43976EB4" w14:textId="54F609FB" w:rsidR="005D63F2" w:rsidRPr="00A5609F" w:rsidRDefault="005D63F2" w:rsidP="001B2C22">
            <w:pPr>
              <w:spacing w:line="240" w:lineRule="auto"/>
              <w:jc w:val="center"/>
              <w:rPr>
                <w:rFonts w:eastAsia="Arial Unicode MS"/>
                <w:b/>
                <w:bCs/>
                <w:sz w:val="20"/>
                <w:szCs w:val="20"/>
              </w:rPr>
            </w:pPr>
            <w:r w:rsidRPr="00A5609F">
              <w:rPr>
                <w:rFonts w:eastAsia="Arial Unicode MS"/>
                <w:b/>
                <w:bCs/>
                <w:sz w:val="20"/>
                <w:szCs w:val="20"/>
              </w:rPr>
              <w:t>Current Fees (dollars)</w:t>
            </w:r>
          </w:p>
        </w:tc>
        <w:tc>
          <w:tcPr>
            <w:tcW w:w="2250" w:type="dxa"/>
            <w:gridSpan w:val="3"/>
            <w:noWrap/>
            <w:vAlign w:val="center"/>
          </w:tcPr>
          <w:p w14:paraId="5FBD5687" w14:textId="52CB9165" w:rsidR="005D63F2" w:rsidRPr="00A5609F" w:rsidRDefault="00304276" w:rsidP="001B2C22">
            <w:pPr>
              <w:spacing w:line="240" w:lineRule="auto"/>
              <w:jc w:val="center"/>
              <w:rPr>
                <w:rFonts w:eastAsia="Arial Unicode MS"/>
                <w:b/>
                <w:bCs/>
                <w:sz w:val="20"/>
                <w:szCs w:val="20"/>
              </w:rPr>
            </w:pPr>
            <w:r>
              <w:rPr>
                <w:rFonts w:eastAsia="Arial Unicode MS"/>
                <w:b/>
                <w:bCs/>
                <w:sz w:val="20"/>
                <w:szCs w:val="20"/>
              </w:rPr>
              <w:t>Final Rule</w:t>
            </w:r>
            <w:r w:rsidR="005D63F2" w:rsidRPr="00A5609F">
              <w:rPr>
                <w:rFonts w:eastAsia="Arial Unicode MS"/>
                <w:b/>
                <w:bCs/>
                <w:sz w:val="20"/>
                <w:szCs w:val="20"/>
              </w:rPr>
              <w:t xml:space="preserve"> Fees (dollars)</w:t>
            </w:r>
          </w:p>
        </w:tc>
      </w:tr>
      <w:tr w:rsidR="005D63F2" w:rsidRPr="001650DF" w14:paraId="25D270D5" w14:textId="77777777" w:rsidTr="006F5902">
        <w:trPr>
          <w:cantSplit/>
          <w:trHeight w:val="146"/>
          <w:tblHeader/>
        </w:trPr>
        <w:tc>
          <w:tcPr>
            <w:tcW w:w="1080" w:type="dxa"/>
            <w:vMerge/>
            <w:noWrap/>
            <w:vAlign w:val="center"/>
          </w:tcPr>
          <w:p w14:paraId="76941118" w14:textId="17A6D6EB" w:rsidR="005D63F2" w:rsidRPr="00A5609F" w:rsidRDefault="005D63F2" w:rsidP="001B2C22">
            <w:pPr>
              <w:spacing w:line="240" w:lineRule="auto"/>
              <w:rPr>
                <w:sz w:val="20"/>
                <w:szCs w:val="20"/>
              </w:rPr>
            </w:pPr>
          </w:p>
        </w:tc>
        <w:tc>
          <w:tcPr>
            <w:tcW w:w="1080" w:type="dxa"/>
            <w:vMerge/>
            <w:noWrap/>
            <w:vAlign w:val="center"/>
          </w:tcPr>
          <w:p w14:paraId="2960C2DA" w14:textId="479CCFF0" w:rsidR="005D63F2" w:rsidRPr="00A5609F" w:rsidRDefault="005D63F2" w:rsidP="001B2C22">
            <w:pPr>
              <w:spacing w:line="240" w:lineRule="auto"/>
              <w:rPr>
                <w:sz w:val="20"/>
                <w:szCs w:val="20"/>
              </w:rPr>
            </w:pPr>
          </w:p>
        </w:tc>
        <w:tc>
          <w:tcPr>
            <w:tcW w:w="2250" w:type="dxa"/>
            <w:vMerge/>
            <w:noWrap/>
            <w:vAlign w:val="center"/>
          </w:tcPr>
          <w:p w14:paraId="001FE5DD" w14:textId="37823F4B" w:rsidR="005D63F2" w:rsidRPr="00A5609F" w:rsidRDefault="005D63F2" w:rsidP="001B2C22">
            <w:pPr>
              <w:spacing w:line="240" w:lineRule="auto"/>
              <w:rPr>
                <w:sz w:val="20"/>
                <w:szCs w:val="20"/>
              </w:rPr>
            </w:pPr>
          </w:p>
        </w:tc>
        <w:tc>
          <w:tcPr>
            <w:tcW w:w="750" w:type="dxa"/>
            <w:noWrap/>
            <w:vAlign w:val="center"/>
          </w:tcPr>
          <w:p w14:paraId="62C1F965" w14:textId="07418631" w:rsidR="005D63F2" w:rsidRPr="00A5609F" w:rsidRDefault="005D63F2" w:rsidP="001B2C22">
            <w:pPr>
              <w:spacing w:line="240" w:lineRule="auto"/>
              <w:jc w:val="center"/>
              <w:rPr>
                <w:sz w:val="20"/>
                <w:szCs w:val="20"/>
              </w:rPr>
            </w:pPr>
            <w:r w:rsidRPr="00A5609F">
              <w:rPr>
                <w:rFonts w:eastAsia="Arial Unicode MS"/>
                <w:bCs/>
                <w:sz w:val="20"/>
                <w:szCs w:val="20"/>
              </w:rPr>
              <w:t>Large</w:t>
            </w:r>
          </w:p>
        </w:tc>
        <w:tc>
          <w:tcPr>
            <w:tcW w:w="750" w:type="dxa"/>
            <w:noWrap/>
            <w:vAlign w:val="center"/>
          </w:tcPr>
          <w:p w14:paraId="468974AE" w14:textId="77C5AFAF" w:rsidR="005D63F2" w:rsidRPr="00A5609F" w:rsidRDefault="005D63F2" w:rsidP="001B2C22">
            <w:pPr>
              <w:spacing w:line="240" w:lineRule="auto"/>
              <w:jc w:val="center"/>
              <w:rPr>
                <w:sz w:val="20"/>
                <w:szCs w:val="20"/>
              </w:rPr>
            </w:pPr>
            <w:r w:rsidRPr="00A5609F">
              <w:rPr>
                <w:rFonts w:eastAsia="Arial Unicode MS"/>
                <w:bCs/>
                <w:sz w:val="20"/>
                <w:szCs w:val="20"/>
              </w:rPr>
              <w:t>Small</w:t>
            </w:r>
          </w:p>
        </w:tc>
        <w:tc>
          <w:tcPr>
            <w:tcW w:w="750" w:type="dxa"/>
          </w:tcPr>
          <w:p w14:paraId="224E0909" w14:textId="75F1BB04" w:rsidR="005D63F2" w:rsidRPr="00A5609F" w:rsidRDefault="005D63F2" w:rsidP="001B2C22">
            <w:pPr>
              <w:spacing w:line="240" w:lineRule="auto"/>
              <w:jc w:val="center"/>
              <w:rPr>
                <w:sz w:val="20"/>
                <w:szCs w:val="20"/>
              </w:rPr>
            </w:pPr>
            <w:r w:rsidRPr="00A5609F">
              <w:rPr>
                <w:rFonts w:eastAsia="Arial Unicode MS"/>
                <w:bCs/>
                <w:sz w:val="20"/>
                <w:szCs w:val="20"/>
              </w:rPr>
              <w:t>Micro</w:t>
            </w:r>
          </w:p>
        </w:tc>
        <w:tc>
          <w:tcPr>
            <w:tcW w:w="750" w:type="dxa"/>
            <w:noWrap/>
            <w:vAlign w:val="center"/>
          </w:tcPr>
          <w:p w14:paraId="26BD5F3C" w14:textId="294F7E01" w:rsidR="005D63F2" w:rsidRPr="00A5609F" w:rsidRDefault="005D63F2" w:rsidP="001B2C22">
            <w:pPr>
              <w:spacing w:line="240" w:lineRule="auto"/>
              <w:jc w:val="center"/>
              <w:rPr>
                <w:sz w:val="20"/>
                <w:szCs w:val="20"/>
              </w:rPr>
            </w:pPr>
            <w:r w:rsidRPr="00A5609F">
              <w:rPr>
                <w:rFonts w:eastAsia="Arial Unicode MS"/>
                <w:bCs/>
                <w:sz w:val="20"/>
                <w:szCs w:val="20"/>
              </w:rPr>
              <w:t>Large</w:t>
            </w:r>
          </w:p>
        </w:tc>
        <w:tc>
          <w:tcPr>
            <w:tcW w:w="750" w:type="dxa"/>
            <w:noWrap/>
            <w:vAlign w:val="center"/>
          </w:tcPr>
          <w:p w14:paraId="49FB46C8" w14:textId="69A1B8B7" w:rsidR="005D63F2" w:rsidRPr="00A5609F" w:rsidRDefault="005D63F2" w:rsidP="001B2C22">
            <w:pPr>
              <w:spacing w:line="240" w:lineRule="auto"/>
              <w:jc w:val="center"/>
              <w:rPr>
                <w:sz w:val="20"/>
                <w:szCs w:val="20"/>
              </w:rPr>
            </w:pPr>
            <w:r w:rsidRPr="00A5609F">
              <w:rPr>
                <w:rFonts w:eastAsia="Arial Unicode MS"/>
                <w:bCs/>
                <w:sz w:val="20"/>
                <w:szCs w:val="20"/>
              </w:rPr>
              <w:t>Small</w:t>
            </w:r>
          </w:p>
        </w:tc>
        <w:tc>
          <w:tcPr>
            <w:tcW w:w="750" w:type="dxa"/>
            <w:noWrap/>
            <w:vAlign w:val="center"/>
          </w:tcPr>
          <w:p w14:paraId="47D73328" w14:textId="7C3821D6" w:rsidR="005D63F2" w:rsidRPr="00A5609F" w:rsidRDefault="005D63F2" w:rsidP="001B2C22">
            <w:pPr>
              <w:spacing w:line="240" w:lineRule="auto"/>
              <w:jc w:val="center"/>
              <w:rPr>
                <w:sz w:val="20"/>
                <w:szCs w:val="20"/>
              </w:rPr>
            </w:pPr>
            <w:r w:rsidRPr="00A5609F">
              <w:rPr>
                <w:rFonts w:eastAsia="Arial Unicode MS"/>
                <w:bCs/>
                <w:sz w:val="20"/>
                <w:szCs w:val="20"/>
              </w:rPr>
              <w:t>Micro</w:t>
            </w:r>
          </w:p>
        </w:tc>
      </w:tr>
      <w:tr w:rsidR="005D63F2" w:rsidRPr="001650DF" w14:paraId="75BCA373" w14:textId="77777777" w:rsidTr="006F5902">
        <w:trPr>
          <w:cantSplit/>
          <w:trHeight w:val="146"/>
        </w:trPr>
        <w:tc>
          <w:tcPr>
            <w:tcW w:w="1080" w:type="dxa"/>
            <w:noWrap/>
            <w:vAlign w:val="center"/>
          </w:tcPr>
          <w:p w14:paraId="7F00A65F" w14:textId="77777777" w:rsidR="005D63F2" w:rsidRPr="005E009C" w:rsidRDefault="005D63F2" w:rsidP="001B2C22">
            <w:pPr>
              <w:spacing w:line="240" w:lineRule="auto"/>
              <w:rPr>
                <w:sz w:val="20"/>
                <w:szCs w:val="20"/>
              </w:rPr>
            </w:pPr>
            <w:r w:rsidRPr="005E009C">
              <w:rPr>
                <w:sz w:val="20"/>
                <w:szCs w:val="20"/>
              </w:rPr>
              <w:t>1.17(e)</w:t>
            </w:r>
          </w:p>
        </w:tc>
        <w:tc>
          <w:tcPr>
            <w:tcW w:w="1080" w:type="dxa"/>
            <w:noWrap/>
            <w:vAlign w:val="center"/>
          </w:tcPr>
          <w:p w14:paraId="70250DF2" w14:textId="77777777" w:rsidR="006A1F6D" w:rsidRDefault="005D63F2" w:rsidP="001B2C22">
            <w:pPr>
              <w:spacing w:line="240" w:lineRule="auto"/>
              <w:rPr>
                <w:sz w:val="20"/>
                <w:szCs w:val="20"/>
              </w:rPr>
            </w:pPr>
            <w:r w:rsidRPr="00B05D1C">
              <w:rPr>
                <w:sz w:val="20"/>
                <w:szCs w:val="20"/>
              </w:rPr>
              <w:t>1801/</w:t>
            </w:r>
          </w:p>
          <w:p w14:paraId="56FB85EB" w14:textId="5894E3F0" w:rsidR="005D63F2" w:rsidRPr="00B05D1C" w:rsidRDefault="005D63F2" w:rsidP="001B2C22">
            <w:pPr>
              <w:spacing w:line="240" w:lineRule="auto"/>
              <w:rPr>
                <w:sz w:val="20"/>
                <w:szCs w:val="20"/>
              </w:rPr>
            </w:pPr>
            <w:r w:rsidRPr="00B05D1C">
              <w:rPr>
                <w:sz w:val="20"/>
                <w:szCs w:val="20"/>
              </w:rPr>
              <w:t>2801/ 3801</w:t>
            </w:r>
          </w:p>
        </w:tc>
        <w:tc>
          <w:tcPr>
            <w:tcW w:w="2250" w:type="dxa"/>
            <w:noWrap/>
            <w:vAlign w:val="center"/>
          </w:tcPr>
          <w:p w14:paraId="0A4D6882" w14:textId="77777777" w:rsidR="005D63F2" w:rsidRPr="00A5609F" w:rsidRDefault="005D63F2" w:rsidP="001B2C22">
            <w:pPr>
              <w:spacing w:line="240" w:lineRule="auto"/>
              <w:rPr>
                <w:sz w:val="20"/>
                <w:szCs w:val="20"/>
              </w:rPr>
            </w:pPr>
            <w:r w:rsidRPr="00B05D1C">
              <w:rPr>
                <w:sz w:val="20"/>
                <w:szCs w:val="20"/>
              </w:rPr>
              <w:t>Request for Continued Examination (RCE) (1st request) (</w:t>
            </w:r>
            <w:r w:rsidRPr="00A5609F">
              <w:rPr>
                <w:sz w:val="20"/>
                <w:szCs w:val="20"/>
                <w:u w:val="single"/>
              </w:rPr>
              <w:t>see</w:t>
            </w:r>
            <w:r w:rsidRPr="00A5609F">
              <w:rPr>
                <w:sz w:val="20"/>
                <w:szCs w:val="20"/>
              </w:rPr>
              <w:t xml:space="preserve"> 37 CFR 1.114)</w:t>
            </w:r>
          </w:p>
        </w:tc>
        <w:tc>
          <w:tcPr>
            <w:tcW w:w="750" w:type="dxa"/>
            <w:noWrap/>
            <w:vAlign w:val="center"/>
          </w:tcPr>
          <w:p w14:paraId="56AEF86D" w14:textId="77777777" w:rsidR="005D63F2" w:rsidRPr="00A5609F" w:rsidRDefault="005D63F2" w:rsidP="001B2C22">
            <w:pPr>
              <w:spacing w:line="240" w:lineRule="auto"/>
              <w:jc w:val="center"/>
              <w:rPr>
                <w:sz w:val="20"/>
                <w:szCs w:val="20"/>
              </w:rPr>
            </w:pPr>
            <w:r w:rsidRPr="00A5609F">
              <w:rPr>
                <w:sz w:val="20"/>
                <w:szCs w:val="20"/>
              </w:rPr>
              <w:t>1,200</w:t>
            </w:r>
          </w:p>
        </w:tc>
        <w:tc>
          <w:tcPr>
            <w:tcW w:w="750" w:type="dxa"/>
            <w:noWrap/>
            <w:vAlign w:val="center"/>
          </w:tcPr>
          <w:p w14:paraId="117D4617" w14:textId="77777777" w:rsidR="005D63F2" w:rsidRPr="00A5609F" w:rsidRDefault="005D63F2" w:rsidP="001B2C22">
            <w:pPr>
              <w:spacing w:line="240" w:lineRule="auto"/>
              <w:jc w:val="center"/>
              <w:rPr>
                <w:sz w:val="20"/>
                <w:szCs w:val="20"/>
              </w:rPr>
            </w:pPr>
            <w:r w:rsidRPr="00A5609F">
              <w:rPr>
                <w:sz w:val="20"/>
                <w:szCs w:val="20"/>
              </w:rPr>
              <w:t>600</w:t>
            </w:r>
          </w:p>
        </w:tc>
        <w:tc>
          <w:tcPr>
            <w:tcW w:w="750" w:type="dxa"/>
            <w:vAlign w:val="center"/>
          </w:tcPr>
          <w:p w14:paraId="0DF6A7B1" w14:textId="77777777" w:rsidR="005D63F2" w:rsidRPr="00A5609F" w:rsidRDefault="005D63F2" w:rsidP="001B2C22">
            <w:pPr>
              <w:spacing w:line="240" w:lineRule="auto"/>
              <w:jc w:val="center"/>
              <w:rPr>
                <w:sz w:val="20"/>
                <w:szCs w:val="20"/>
              </w:rPr>
            </w:pPr>
            <w:r w:rsidRPr="00A5609F">
              <w:rPr>
                <w:sz w:val="20"/>
                <w:szCs w:val="20"/>
              </w:rPr>
              <w:t>300</w:t>
            </w:r>
          </w:p>
        </w:tc>
        <w:tc>
          <w:tcPr>
            <w:tcW w:w="750" w:type="dxa"/>
            <w:noWrap/>
            <w:vAlign w:val="center"/>
          </w:tcPr>
          <w:p w14:paraId="4A8BE1C7" w14:textId="77777777" w:rsidR="005D63F2" w:rsidRPr="00A5609F" w:rsidRDefault="005D63F2" w:rsidP="001B2C22">
            <w:pPr>
              <w:spacing w:line="240" w:lineRule="auto"/>
              <w:jc w:val="center"/>
              <w:rPr>
                <w:sz w:val="20"/>
                <w:szCs w:val="20"/>
              </w:rPr>
            </w:pPr>
            <w:r w:rsidRPr="00A5609F">
              <w:rPr>
                <w:sz w:val="20"/>
                <w:szCs w:val="20"/>
              </w:rPr>
              <w:t>1,300</w:t>
            </w:r>
          </w:p>
        </w:tc>
        <w:tc>
          <w:tcPr>
            <w:tcW w:w="750" w:type="dxa"/>
            <w:noWrap/>
            <w:vAlign w:val="center"/>
          </w:tcPr>
          <w:p w14:paraId="73617D23" w14:textId="77777777" w:rsidR="005D63F2" w:rsidRPr="00A5609F" w:rsidRDefault="005D63F2" w:rsidP="001B2C22">
            <w:pPr>
              <w:spacing w:line="240" w:lineRule="auto"/>
              <w:jc w:val="center"/>
              <w:rPr>
                <w:sz w:val="20"/>
                <w:szCs w:val="20"/>
              </w:rPr>
            </w:pPr>
            <w:r w:rsidRPr="00A5609F">
              <w:rPr>
                <w:sz w:val="20"/>
                <w:szCs w:val="20"/>
              </w:rPr>
              <w:t>650</w:t>
            </w:r>
          </w:p>
        </w:tc>
        <w:tc>
          <w:tcPr>
            <w:tcW w:w="750" w:type="dxa"/>
            <w:noWrap/>
            <w:vAlign w:val="center"/>
          </w:tcPr>
          <w:p w14:paraId="7E0A8C7D" w14:textId="77777777" w:rsidR="005D63F2" w:rsidRPr="00A5609F" w:rsidRDefault="005D63F2" w:rsidP="001B2C22">
            <w:pPr>
              <w:spacing w:line="240" w:lineRule="auto"/>
              <w:jc w:val="center"/>
              <w:rPr>
                <w:sz w:val="20"/>
                <w:szCs w:val="20"/>
              </w:rPr>
            </w:pPr>
            <w:r w:rsidRPr="00A5609F">
              <w:rPr>
                <w:sz w:val="20"/>
                <w:szCs w:val="20"/>
              </w:rPr>
              <w:t>325</w:t>
            </w:r>
          </w:p>
        </w:tc>
      </w:tr>
      <w:tr w:rsidR="005D63F2" w:rsidRPr="001650DF" w14:paraId="5C5572AD" w14:textId="77777777" w:rsidTr="006F5902">
        <w:trPr>
          <w:cantSplit/>
          <w:trHeight w:val="146"/>
        </w:trPr>
        <w:tc>
          <w:tcPr>
            <w:tcW w:w="1080" w:type="dxa"/>
            <w:noWrap/>
            <w:vAlign w:val="center"/>
          </w:tcPr>
          <w:p w14:paraId="60D75F59" w14:textId="77777777" w:rsidR="005D63F2" w:rsidRPr="005E009C" w:rsidRDefault="005D63F2" w:rsidP="001B2C22">
            <w:pPr>
              <w:spacing w:line="240" w:lineRule="auto"/>
              <w:rPr>
                <w:sz w:val="20"/>
                <w:szCs w:val="20"/>
              </w:rPr>
            </w:pPr>
            <w:r w:rsidRPr="005E009C">
              <w:rPr>
                <w:sz w:val="20"/>
                <w:szCs w:val="20"/>
              </w:rPr>
              <w:t>1.17(e)</w:t>
            </w:r>
          </w:p>
        </w:tc>
        <w:tc>
          <w:tcPr>
            <w:tcW w:w="1080" w:type="dxa"/>
            <w:noWrap/>
            <w:vAlign w:val="center"/>
          </w:tcPr>
          <w:p w14:paraId="62F96519" w14:textId="77777777" w:rsidR="006A1F6D" w:rsidRDefault="005D63F2" w:rsidP="001B2C22">
            <w:pPr>
              <w:spacing w:line="240" w:lineRule="auto"/>
              <w:rPr>
                <w:sz w:val="20"/>
                <w:szCs w:val="20"/>
              </w:rPr>
            </w:pPr>
            <w:r w:rsidRPr="00B05D1C">
              <w:rPr>
                <w:sz w:val="20"/>
                <w:szCs w:val="20"/>
              </w:rPr>
              <w:t>1820/</w:t>
            </w:r>
          </w:p>
          <w:p w14:paraId="4171BAD0" w14:textId="14A8540A" w:rsidR="005D63F2" w:rsidRPr="00B05D1C" w:rsidRDefault="005D63F2" w:rsidP="001B2C22">
            <w:pPr>
              <w:spacing w:line="240" w:lineRule="auto"/>
              <w:rPr>
                <w:sz w:val="20"/>
                <w:szCs w:val="20"/>
              </w:rPr>
            </w:pPr>
            <w:r w:rsidRPr="00B05D1C">
              <w:rPr>
                <w:sz w:val="20"/>
                <w:szCs w:val="20"/>
              </w:rPr>
              <w:t>2820/ 3820</w:t>
            </w:r>
          </w:p>
        </w:tc>
        <w:tc>
          <w:tcPr>
            <w:tcW w:w="2250" w:type="dxa"/>
            <w:noWrap/>
            <w:vAlign w:val="center"/>
          </w:tcPr>
          <w:p w14:paraId="4318A377" w14:textId="77777777" w:rsidR="005D63F2" w:rsidRPr="00B05D1C" w:rsidRDefault="005D63F2" w:rsidP="001B2C22">
            <w:pPr>
              <w:spacing w:line="240" w:lineRule="auto"/>
              <w:rPr>
                <w:sz w:val="20"/>
                <w:szCs w:val="20"/>
              </w:rPr>
            </w:pPr>
            <w:r w:rsidRPr="00B05D1C">
              <w:rPr>
                <w:sz w:val="20"/>
                <w:szCs w:val="20"/>
              </w:rPr>
              <w:t>Request for Continued Examination (RCE) (2nd and subsequent request)</w:t>
            </w:r>
          </w:p>
        </w:tc>
        <w:tc>
          <w:tcPr>
            <w:tcW w:w="750" w:type="dxa"/>
            <w:noWrap/>
            <w:vAlign w:val="center"/>
          </w:tcPr>
          <w:p w14:paraId="2343E745" w14:textId="77777777" w:rsidR="005D63F2" w:rsidRPr="00A5609F" w:rsidRDefault="005D63F2" w:rsidP="001B2C22">
            <w:pPr>
              <w:spacing w:line="240" w:lineRule="auto"/>
              <w:jc w:val="center"/>
              <w:rPr>
                <w:sz w:val="20"/>
                <w:szCs w:val="20"/>
              </w:rPr>
            </w:pPr>
            <w:r w:rsidRPr="00A5609F">
              <w:rPr>
                <w:sz w:val="20"/>
                <w:szCs w:val="20"/>
              </w:rPr>
              <w:t>1,700</w:t>
            </w:r>
          </w:p>
        </w:tc>
        <w:tc>
          <w:tcPr>
            <w:tcW w:w="750" w:type="dxa"/>
            <w:noWrap/>
            <w:vAlign w:val="center"/>
          </w:tcPr>
          <w:p w14:paraId="7F0C1023" w14:textId="77777777" w:rsidR="005D63F2" w:rsidRPr="00A5609F" w:rsidRDefault="005D63F2" w:rsidP="001B2C22">
            <w:pPr>
              <w:spacing w:line="240" w:lineRule="auto"/>
              <w:jc w:val="center"/>
              <w:rPr>
                <w:sz w:val="20"/>
                <w:szCs w:val="20"/>
              </w:rPr>
            </w:pPr>
            <w:r w:rsidRPr="00A5609F">
              <w:rPr>
                <w:sz w:val="20"/>
                <w:szCs w:val="20"/>
              </w:rPr>
              <w:t>850</w:t>
            </w:r>
          </w:p>
        </w:tc>
        <w:tc>
          <w:tcPr>
            <w:tcW w:w="750" w:type="dxa"/>
            <w:vAlign w:val="center"/>
          </w:tcPr>
          <w:p w14:paraId="0CD41943" w14:textId="77777777" w:rsidR="005D63F2" w:rsidRPr="00A5609F" w:rsidRDefault="005D63F2" w:rsidP="001B2C22">
            <w:pPr>
              <w:spacing w:line="240" w:lineRule="auto"/>
              <w:jc w:val="center"/>
              <w:rPr>
                <w:sz w:val="20"/>
                <w:szCs w:val="20"/>
              </w:rPr>
            </w:pPr>
            <w:r w:rsidRPr="00A5609F">
              <w:rPr>
                <w:sz w:val="20"/>
                <w:szCs w:val="20"/>
              </w:rPr>
              <w:t>425</w:t>
            </w:r>
          </w:p>
        </w:tc>
        <w:tc>
          <w:tcPr>
            <w:tcW w:w="750" w:type="dxa"/>
            <w:noWrap/>
            <w:vAlign w:val="center"/>
          </w:tcPr>
          <w:p w14:paraId="3FD9CD45" w14:textId="77777777" w:rsidR="005D63F2" w:rsidRPr="00A5609F" w:rsidRDefault="005D63F2" w:rsidP="001B2C22">
            <w:pPr>
              <w:spacing w:line="240" w:lineRule="auto"/>
              <w:jc w:val="center"/>
              <w:rPr>
                <w:sz w:val="20"/>
                <w:szCs w:val="20"/>
              </w:rPr>
            </w:pPr>
            <w:r w:rsidRPr="00A5609F">
              <w:rPr>
                <w:sz w:val="20"/>
                <w:szCs w:val="20"/>
              </w:rPr>
              <w:t>1,900</w:t>
            </w:r>
          </w:p>
        </w:tc>
        <w:tc>
          <w:tcPr>
            <w:tcW w:w="750" w:type="dxa"/>
            <w:noWrap/>
            <w:vAlign w:val="center"/>
          </w:tcPr>
          <w:p w14:paraId="21A4B72B" w14:textId="77777777" w:rsidR="005D63F2" w:rsidRPr="00A5609F" w:rsidRDefault="005D63F2" w:rsidP="001B2C22">
            <w:pPr>
              <w:spacing w:line="240" w:lineRule="auto"/>
              <w:jc w:val="center"/>
              <w:rPr>
                <w:sz w:val="20"/>
                <w:szCs w:val="20"/>
              </w:rPr>
            </w:pPr>
            <w:r w:rsidRPr="00A5609F">
              <w:rPr>
                <w:sz w:val="20"/>
                <w:szCs w:val="20"/>
              </w:rPr>
              <w:t>950</w:t>
            </w:r>
          </w:p>
        </w:tc>
        <w:tc>
          <w:tcPr>
            <w:tcW w:w="750" w:type="dxa"/>
            <w:noWrap/>
            <w:vAlign w:val="center"/>
          </w:tcPr>
          <w:p w14:paraId="4713C410" w14:textId="77777777" w:rsidR="005D63F2" w:rsidRPr="00A5609F" w:rsidRDefault="005D63F2" w:rsidP="001B2C22">
            <w:pPr>
              <w:spacing w:line="240" w:lineRule="auto"/>
              <w:jc w:val="center"/>
              <w:rPr>
                <w:sz w:val="20"/>
                <w:szCs w:val="20"/>
              </w:rPr>
            </w:pPr>
            <w:r w:rsidRPr="00A5609F">
              <w:rPr>
                <w:sz w:val="20"/>
                <w:szCs w:val="20"/>
              </w:rPr>
              <w:t>475</w:t>
            </w:r>
          </w:p>
        </w:tc>
      </w:tr>
      <w:tr w:rsidR="005D63F2" w:rsidRPr="001650DF" w14:paraId="70F0E1D2" w14:textId="77777777" w:rsidTr="006F5902">
        <w:trPr>
          <w:cantSplit/>
          <w:trHeight w:val="146"/>
        </w:trPr>
        <w:tc>
          <w:tcPr>
            <w:tcW w:w="1080" w:type="dxa"/>
            <w:noWrap/>
            <w:vAlign w:val="center"/>
          </w:tcPr>
          <w:p w14:paraId="551D4105" w14:textId="77777777" w:rsidR="005D63F2" w:rsidRPr="005E009C" w:rsidRDefault="005D63F2" w:rsidP="001B2C22">
            <w:pPr>
              <w:spacing w:line="240" w:lineRule="auto"/>
              <w:rPr>
                <w:sz w:val="20"/>
                <w:szCs w:val="20"/>
              </w:rPr>
            </w:pPr>
            <w:r w:rsidRPr="005E009C">
              <w:rPr>
                <w:sz w:val="20"/>
                <w:szCs w:val="20"/>
              </w:rPr>
              <w:t>1.17(m)</w:t>
            </w:r>
          </w:p>
        </w:tc>
        <w:tc>
          <w:tcPr>
            <w:tcW w:w="1080" w:type="dxa"/>
            <w:noWrap/>
            <w:vAlign w:val="center"/>
          </w:tcPr>
          <w:p w14:paraId="18ACC2F3" w14:textId="77777777" w:rsidR="006A1F6D" w:rsidRDefault="005D63F2" w:rsidP="001B2C22">
            <w:pPr>
              <w:spacing w:line="240" w:lineRule="auto"/>
              <w:rPr>
                <w:sz w:val="20"/>
                <w:szCs w:val="20"/>
              </w:rPr>
            </w:pPr>
            <w:r w:rsidRPr="00B05D1C">
              <w:rPr>
                <w:sz w:val="20"/>
                <w:szCs w:val="20"/>
              </w:rPr>
              <w:t>1453/</w:t>
            </w:r>
          </w:p>
          <w:p w14:paraId="5E54456A" w14:textId="36BFAA69" w:rsidR="005D63F2" w:rsidRPr="00B05D1C" w:rsidRDefault="005D63F2" w:rsidP="001B2C22">
            <w:pPr>
              <w:spacing w:line="240" w:lineRule="auto"/>
              <w:rPr>
                <w:sz w:val="20"/>
                <w:szCs w:val="20"/>
              </w:rPr>
            </w:pPr>
            <w:r w:rsidRPr="00B05D1C">
              <w:rPr>
                <w:sz w:val="20"/>
                <w:szCs w:val="20"/>
              </w:rPr>
              <w:t>2453/ 3453</w:t>
            </w:r>
          </w:p>
        </w:tc>
        <w:tc>
          <w:tcPr>
            <w:tcW w:w="2250" w:type="dxa"/>
            <w:noWrap/>
            <w:vAlign w:val="center"/>
          </w:tcPr>
          <w:p w14:paraId="61F7E339" w14:textId="3196AFE7" w:rsidR="005D63F2" w:rsidRPr="00A5609F" w:rsidRDefault="009336AA" w:rsidP="001B2C22">
            <w:pPr>
              <w:spacing w:line="240" w:lineRule="auto"/>
              <w:rPr>
                <w:color w:val="auto"/>
                <w:sz w:val="20"/>
                <w:szCs w:val="20"/>
                <w:highlight w:val="magenta"/>
              </w:rPr>
            </w:pPr>
            <w:r w:rsidRPr="00A31867">
              <w:rPr>
                <w:color w:val="auto"/>
                <w:sz w:val="20"/>
                <w:szCs w:val="20"/>
              </w:rPr>
              <w:t>Petition for revival of an abandoned application for a patent, for the delayed payment of the fee for issuing each patent, or for the delayed response by the patent owner in any reexamination proceeding</w:t>
            </w:r>
          </w:p>
        </w:tc>
        <w:tc>
          <w:tcPr>
            <w:tcW w:w="750" w:type="dxa"/>
            <w:noWrap/>
            <w:vAlign w:val="center"/>
          </w:tcPr>
          <w:p w14:paraId="7DD4FB3D" w14:textId="77777777" w:rsidR="005D63F2" w:rsidRPr="00A5609F" w:rsidRDefault="005D63F2" w:rsidP="001B2C22">
            <w:pPr>
              <w:spacing w:line="240" w:lineRule="auto"/>
              <w:jc w:val="center"/>
              <w:rPr>
                <w:sz w:val="20"/>
                <w:szCs w:val="20"/>
              </w:rPr>
            </w:pPr>
            <w:r w:rsidRPr="00A5609F">
              <w:rPr>
                <w:sz w:val="20"/>
                <w:szCs w:val="20"/>
              </w:rPr>
              <w:t>1,700</w:t>
            </w:r>
          </w:p>
        </w:tc>
        <w:tc>
          <w:tcPr>
            <w:tcW w:w="750" w:type="dxa"/>
            <w:noWrap/>
            <w:vAlign w:val="center"/>
          </w:tcPr>
          <w:p w14:paraId="6EB744D3" w14:textId="77777777" w:rsidR="005D63F2" w:rsidRPr="00A5609F" w:rsidRDefault="005D63F2" w:rsidP="001B2C22">
            <w:pPr>
              <w:spacing w:line="240" w:lineRule="auto"/>
              <w:jc w:val="center"/>
              <w:rPr>
                <w:sz w:val="20"/>
                <w:szCs w:val="20"/>
              </w:rPr>
            </w:pPr>
            <w:r w:rsidRPr="00A5609F">
              <w:rPr>
                <w:sz w:val="20"/>
                <w:szCs w:val="20"/>
              </w:rPr>
              <w:t>850</w:t>
            </w:r>
          </w:p>
        </w:tc>
        <w:tc>
          <w:tcPr>
            <w:tcW w:w="750" w:type="dxa"/>
            <w:vAlign w:val="center"/>
          </w:tcPr>
          <w:p w14:paraId="07D841A0" w14:textId="77777777" w:rsidR="005D63F2" w:rsidRPr="00A5609F" w:rsidRDefault="005D63F2" w:rsidP="001B2C22">
            <w:pPr>
              <w:spacing w:line="240" w:lineRule="auto"/>
              <w:jc w:val="center"/>
              <w:rPr>
                <w:sz w:val="20"/>
                <w:szCs w:val="20"/>
              </w:rPr>
            </w:pPr>
            <w:r w:rsidRPr="00A5609F">
              <w:rPr>
                <w:sz w:val="20"/>
                <w:szCs w:val="20"/>
              </w:rPr>
              <w:t>850</w:t>
            </w:r>
          </w:p>
        </w:tc>
        <w:tc>
          <w:tcPr>
            <w:tcW w:w="750" w:type="dxa"/>
            <w:noWrap/>
            <w:vAlign w:val="center"/>
          </w:tcPr>
          <w:p w14:paraId="0E5A4B0E" w14:textId="77777777" w:rsidR="005D63F2" w:rsidRPr="00A5609F" w:rsidRDefault="005D63F2" w:rsidP="001B2C22">
            <w:pPr>
              <w:spacing w:line="240" w:lineRule="auto"/>
              <w:jc w:val="center"/>
              <w:rPr>
                <w:sz w:val="20"/>
                <w:szCs w:val="20"/>
              </w:rPr>
            </w:pPr>
            <w:r w:rsidRPr="00A5609F">
              <w:rPr>
                <w:sz w:val="20"/>
                <w:szCs w:val="20"/>
              </w:rPr>
              <w:t>2,000</w:t>
            </w:r>
          </w:p>
        </w:tc>
        <w:tc>
          <w:tcPr>
            <w:tcW w:w="750" w:type="dxa"/>
            <w:noWrap/>
            <w:vAlign w:val="center"/>
          </w:tcPr>
          <w:p w14:paraId="38FE06D8" w14:textId="77777777" w:rsidR="005D63F2" w:rsidRPr="00A5609F" w:rsidRDefault="005D63F2" w:rsidP="001B2C22">
            <w:pPr>
              <w:spacing w:line="240" w:lineRule="auto"/>
              <w:jc w:val="center"/>
              <w:rPr>
                <w:sz w:val="20"/>
                <w:szCs w:val="20"/>
              </w:rPr>
            </w:pPr>
            <w:r w:rsidRPr="00A5609F">
              <w:rPr>
                <w:sz w:val="20"/>
                <w:szCs w:val="20"/>
              </w:rPr>
              <w:t>1,000</w:t>
            </w:r>
          </w:p>
        </w:tc>
        <w:tc>
          <w:tcPr>
            <w:tcW w:w="750" w:type="dxa"/>
            <w:noWrap/>
            <w:vAlign w:val="center"/>
          </w:tcPr>
          <w:p w14:paraId="04594D23" w14:textId="77777777" w:rsidR="005D63F2" w:rsidRPr="00A5609F" w:rsidRDefault="005D63F2" w:rsidP="001B2C22">
            <w:pPr>
              <w:spacing w:line="240" w:lineRule="auto"/>
              <w:jc w:val="center"/>
              <w:rPr>
                <w:sz w:val="20"/>
                <w:szCs w:val="20"/>
              </w:rPr>
            </w:pPr>
            <w:r w:rsidRPr="00A5609F">
              <w:rPr>
                <w:sz w:val="20"/>
                <w:szCs w:val="20"/>
              </w:rPr>
              <w:t>500</w:t>
            </w:r>
          </w:p>
        </w:tc>
      </w:tr>
      <w:tr w:rsidR="005D63F2" w:rsidRPr="001650DF" w14:paraId="7F15B4F6" w14:textId="77777777" w:rsidTr="006F5902">
        <w:trPr>
          <w:cantSplit/>
          <w:trHeight w:val="146"/>
        </w:trPr>
        <w:tc>
          <w:tcPr>
            <w:tcW w:w="1080" w:type="dxa"/>
            <w:noWrap/>
            <w:vAlign w:val="center"/>
          </w:tcPr>
          <w:p w14:paraId="641438A3" w14:textId="77777777" w:rsidR="005D63F2" w:rsidRPr="005E009C" w:rsidRDefault="005D63F2" w:rsidP="001B2C22">
            <w:pPr>
              <w:spacing w:line="240" w:lineRule="auto"/>
              <w:jc w:val="center"/>
              <w:rPr>
                <w:sz w:val="20"/>
                <w:szCs w:val="20"/>
              </w:rPr>
            </w:pPr>
            <w:r w:rsidRPr="005E009C">
              <w:rPr>
                <w:sz w:val="20"/>
                <w:szCs w:val="20"/>
              </w:rPr>
              <w:t>1.17(m)</w:t>
            </w:r>
          </w:p>
        </w:tc>
        <w:tc>
          <w:tcPr>
            <w:tcW w:w="1080" w:type="dxa"/>
            <w:noWrap/>
            <w:vAlign w:val="center"/>
          </w:tcPr>
          <w:p w14:paraId="71F95895" w14:textId="77777777" w:rsidR="006A1F6D" w:rsidRDefault="005D63F2" w:rsidP="001B2C22">
            <w:pPr>
              <w:spacing w:line="240" w:lineRule="auto"/>
              <w:rPr>
                <w:sz w:val="20"/>
                <w:szCs w:val="20"/>
              </w:rPr>
            </w:pPr>
            <w:r w:rsidRPr="00B05D1C">
              <w:rPr>
                <w:sz w:val="20"/>
                <w:szCs w:val="20"/>
              </w:rPr>
              <w:t>1454/</w:t>
            </w:r>
          </w:p>
          <w:p w14:paraId="76CDAF16" w14:textId="05C82F30" w:rsidR="005D63F2" w:rsidRPr="00B05D1C" w:rsidRDefault="005D63F2" w:rsidP="001B2C22">
            <w:pPr>
              <w:spacing w:line="240" w:lineRule="auto"/>
              <w:rPr>
                <w:sz w:val="20"/>
                <w:szCs w:val="20"/>
              </w:rPr>
            </w:pPr>
            <w:r w:rsidRPr="00B05D1C">
              <w:rPr>
                <w:sz w:val="20"/>
                <w:szCs w:val="20"/>
              </w:rPr>
              <w:t>2454/ 3454</w:t>
            </w:r>
          </w:p>
        </w:tc>
        <w:tc>
          <w:tcPr>
            <w:tcW w:w="2250" w:type="dxa"/>
            <w:noWrap/>
            <w:vAlign w:val="center"/>
          </w:tcPr>
          <w:p w14:paraId="4BC2D215" w14:textId="49AB4E3E" w:rsidR="005D63F2" w:rsidRPr="00A5609F" w:rsidRDefault="005D63F2" w:rsidP="001B2C22">
            <w:pPr>
              <w:spacing w:line="240" w:lineRule="auto"/>
              <w:rPr>
                <w:color w:val="auto"/>
                <w:sz w:val="20"/>
                <w:szCs w:val="20"/>
              </w:rPr>
            </w:pPr>
            <w:r w:rsidRPr="0044415E">
              <w:rPr>
                <w:sz w:val="20"/>
                <w:szCs w:val="20"/>
              </w:rPr>
              <w:t>Petition for the Delayed Submission of a Priority or Benefit Claim</w:t>
            </w:r>
          </w:p>
        </w:tc>
        <w:tc>
          <w:tcPr>
            <w:tcW w:w="750" w:type="dxa"/>
            <w:noWrap/>
            <w:vAlign w:val="center"/>
          </w:tcPr>
          <w:p w14:paraId="0C024979" w14:textId="77777777" w:rsidR="005D63F2" w:rsidRPr="00A5609F" w:rsidRDefault="005D63F2" w:rsidP="001B2C22">
            <w:pPr>
              <w:spacing w:line="240" w:lineRule="auto"/>
              <w:jc w:val="center"/>
              <w:rPr>
                <w:sz w:val="20"/>
                <w:szCs w:val="20"/>
              </w:rPr>
            </w:pPr>
            <w:r w:rsidRPr="0044415E">
              <w:rPr>
                <w:sz w:val="20"/>
                <w:szCs w:val="20"/>
              </w:rPr>
              <w:t>1,700</w:t>
            </w:r>
          </w:p>
        </w:tc>
        <w:tc>
          <w:tcPr>
            <w:tcW w:w="750" w:type="dxa"/>
            <w:noWrap/>
            <w:vAlign w:val="center"/>
          </w:tcPr>
          <w:p w14:paraId="4EC95244" w14:textId="77777777" w:rsidR="005D63F2" w:rsidRPr="00A5609F" w:rsidRDefault="005D63F2" w:rsidP="001B2C22">
            <w:pPr>
              <w:spacing w:line="240" w:lineRule="auto"/>
              <w:jc w:val="center"/>
              <w:rPr>
                <w:sz w:val="20"/>
                <w:szCs w:val="20"/>
              </w:rPr>
            </w:pPr>
            <w:r w:rsidRPr="0044415E">
              <w:rPr>
                <w:sz w:val="20"/>
                <w:szCs w:val="20"/>
              </w:rPr>
              <w:t>850</w:t>
            </w:r>
          </w:p>
        </w:tc>
        <w:tc>
          <w:tcPr>
            <w:tcW w:w="750" w:type="dxa"/>
            <w:vAlign w:val="center"/>
          </w:tcPr>
          <w:p w14:paraId="1C65D418" w14:textId="77777777" w:rsidR="005D63F2" w:rsidRPr="00A5609F" w:rsidRDefault="005D63F2" w:rsidP="001B2C22">
            <w:pPr>
              <w:spacing w:line="240" w:lineRule="auto"/>
              <w:jc w:val="center"/>
              <w:rPr>
                <w:sz w:val="20"/>
                <w:szCs w:val="20"/>
              </w:rPr>
            </w:pPr>
            <w:r w:rsidRPr="0044415E">
              <w:rPr>
                <w:sz w:val="20"/>
                <w:szCs w:val="20"/>
              </w:rPr>
              <w:t>850</w:t>
            </w:r>
          </w:p>
        </w:tc>
        <w:tc>
          <w:tcPr>
            <w:tcW w:w="750" w:type="dxa"/>
            <w:noWrap/>
            <w:vAlign w:val="center"/>
          </w:tcPr>
          <w:p w14:paraId="09866AF3" w14:textId="77777777" w:rsidR="005D63F2" w:rsidRPr="00A5609F" w:rsidRDefault="005D63F2" w:rsidP="001B2C22">
            <w:pPr>
              <w:spacing w:line="240" w:lineRule="auto"/>
              <w:jc w:val="center"/>
              <w:rPr>
                <w:sz w:val="20"/>
                <w:szCs w:val="20"/>
              </w:rPr>
            </w:pPr>
            <w:r w:rsidRPr="0044415E">
              <w:rPr>
                <w:sz w:val="20"/>
                <w:szCs w:val="20"/>
              </w:rPr>
              <w:t>2,000</w:t>
            </w:r>
          </w:p>
        </w:tc>
        <w:tc>
          <w:tcPr>
            <w:tcW w:w="750" w:type="dxa"/>
            <w:noWrap/>
            <w:vAlign w:val="center"/>
          </w:tcPr>
          <w:p w14:paraId="04C191AC" w14:textId="77777777" w:rsidR="005D63F2" w:rsidRPr="00A5609F" w:rsidRDefault="005D63F2" w:rsidP="001B2C22">
            <w:pPr>
              <w:spacing w:line="240" w:lineRule="auto"/>
              <w:jc w:val="center"/>
              <w:rPr>
                <w:sz w:val="20"/>
                <w:szCs w:val="20"/>
              </w:rPr>
            </w:pPr>
            <w:r w:rsidRPr="0044415E">
              <w:rPr>
                <w:sz w:val="20"/>
                <w:szCs w:val="20"/>
              </w:rPr>
              <w:t>1,000</w:t>
            </w:r>
          </w:p>
        </w:tc>
        <w:tc>
          <w:tcPr>
            <w:tcW w:w="750" w:type="dxa"/>
            <w:noWrap/>
            <w:vAlign w:val="center"/>
          </w:tcPr>
          <w:p w14:paraId="10FE191A" w14:textId="77777777" w:rsidR="005D63F2" w:rsidRPr="00A5609F" w:rsidRDefault="005D63F2" w:rsidP="001B2C22">
            <w:pPr>
              <w:spacing w:line="240" w:lineRule="auto"/>
              <w:jc w:val="center"/>
              <w:rPr>
                <w:sz w:val="20"/>
                <w:szCs w:val="20"/>
              </w:rPr>
            </w:pPr>
            <w:r w:rsidRPr="0044415E">
              <w:rPr>
                <w:sz w:val="20"/>
                <w:szCs w:val="20"/>
              </w:rPr>
              <w:t>500</w:t>
            </w:r>
          </w:p>
        </w:tc>
      </w:tr>
      <w:tr w:rsidR="005D63F2" w:rsidRPr="001650DF" w14:paraId="33BDC070" w14:textId="77777777" w:rsidTr="006F5902">
        <w:trPr>
          <w:cantSplit/>
          <w:trHeight w:val="146"/>
        </w:trPr>
        <w:tc>
          <w:tcPr>
            <w:tcW w:w="1080" w:type="dxa"/>
            <w:noWrap/>
            <w:vAlign w:val="center"/>
          </w:tcPr>
          <w:p w14:paraId="7ECC3C3F" w14:textId="77777777" w:rsidR="005D63F2" w:rsidRPr="005E009C" w:rsidRDefault="005D63F2" w:rsidP="001B2C22">
            <w:pPr>
              <w:spacing w:line="240" w:lineRule="auto"/>
              <w:jc w:val="center"/>
              <w:rPr>
                <w:sz w:val="20"/>
                <w:szCs w:val="20"/>
              </w:rPr>
            </w:pPr>
            <w:r w:rsidRPr="005E009C">
              <w:rPr>
                <w:sz w:val="20"/>
                <w:szCs w:val="20"/>
              </w:rPr>
              <w:t>1.17(m)</w:t>
            </w:r>
          </w:p>
        </w:tc>
        <w:tc>
          <w:tcPr>
            <w:tcW w:w="1080" w:type="dxa"/>
            <w:noWrap/>
            <w:vAlign w:val="center"/>
          </w:tcPr>
          <w:p w14:paraId="6BC6FD02" w14:textId="77777777" w:rsidR="006A1F6D" w:rsidRDefault="005D63F2" w:rsidP="001B2C22">
            <w:pPr>
              <w:spacing w:line="240" w:lineRule="auto"/>
              <w:rPr>
                <w:sz w:val="20"/>
                <w:szCs w:val="20"/>
              </w:rPr>
            </w:pPr>
            <w:r w:rsidRPr="00B05D1C">
              <w:rPr>
                <w:sz w:val="20"/>
                <w:szCs w:val="20"/>
              </w:rPr>
              <w:t>1784/</w:t>
            </w:r>
          </w:p>
          <w:p w14:paraId="7C3038E4" w14:textId="4BE514E3" w:rsidR="005D63F2" w:rsidRPr="00B05D1C" w:rsidRDefault="005D63F2" w:rsidP="001B2C22">
            <w:pPr>
              <w:spacing w:line="240" w:lineRule="auto"/>
              <w:rPr>
                <w:sz w:val="20"/>
                <w:szCs w:val="20"/>
              </w:rPr>
            </w:pPr>
            <w:r w:rsidRPr="00B05D1C">
              <w:rPr>
                <w:sz w:val="20"/>
                <w:szCs w:val="20"/>
              </w:rPr>
              <w:t>2784/ 3784</w:t>
            </w:r>
          </w:p>
        </w:tc>
        <w:tc>
          <w:tcPr>
            <w:tcW w:w="2250" w:type="dxa"/>
            <w:noWrap/>
            <w:vAlign w:val="center"/>
          </w:tcPr>
          <w:p w14:paraId="61037458" w14:textId="77777777" w:rsidR="005D63F2" w:rsidRPr="00A5609F" w:rsidRDefault="005D63F2" w:rsidP="001B2C22">
            <w:pPr>
              <w:spacing w:line="240" w:lineRule="auto"/>
              <w:rPr>
                <w:color w:val="auto"/>
                <w:sz w:val="20"/>
                <w:szCs w:val="20"/>
              </w:rPr>
            </w:pPr>
            <w:r w:rsidRPr="0044415E">
              <w:rPr>
                <w:sz w:val="20"/>
                <w:szCs w:val="20"/>
              </w:rPr>
              <w:t>Petition to Excuse Applicant's Failure to Act Within Prescribed Time Limits in an International Design Application</w:t>
            </w:r>
          </w:p>
        </w:tc>
        <w:tc>
          <w:tcPr>
            <w:tcW w:w="750" w:type="dxa"/>
            <w:noWrap/>
            <w:vAlign w:val="center"/>
          </w:tcPr>
          <w:p w14:paraId="5C933500" w14:textId="77777777" w:rsidR="005D63F2" w:rsidRPr="00A5609F" w:rsidRDefault="005D63F2" w:rsidP="001B2C22">
            <w:pPr>
              <w:spacing w:line="240" w:lineRule="auto"/>
              <w:jc w:val="center"/>
              <w:rPr>
                <w:sz w:val="20"/>
                <w:szCs w:val="20"/>
              </w:rPr>
            </w:pPr>
            <w:r w:rsidRPr="0044415E">
              <w:rPr>
                <w:sz w:val="20"/>
                <w:szCs w:val="20"/>
              </w:rPr>
              <w:t>1,700</w:t>
            </w:r>
          </w:p>
        </w:tc>
        <w:tc>
          <w:tcPr>
            <w:tcW w:w="750" w:type="dxa"/>
            <w:noWrap/>
            <w:vAlign w:val="center"/>
          </w:tcPr>
          <w:p w14:paraId="16652375" w14:textId="77777777" w:rsidR="005D63F2" w:rsidRPr="00A5609F" w:rsidRDefault="005D63F2" w:rsidP="001B2C22">
            <w:pPr>
              <w:spacing w:line="240" w:lineRule="auto"/>
              <w:jc w:val="center"/>
              <w:rPr>
                <w:sz w:val="20"/>
                <w:szCs w:val="20"/>
              </w:rPr>
            </w:pPr>
            <w:r w:rsidRPr="0044415E">
              <w:rPr>
                <w:sz w:val="20"/>
                <w:szCs w:val="20"/>
              </w:rPr>
              <w:t>850</w:t>
            </w:r>
          </w:p>
        </w:tc>
        <w:tc>
          <w:tcPr>
            <w:tcW w:w="750" w:type="dxa"/>
            <w:vAlign w:val="center"/>
          </w:tcPr>
          <w:p w14:paraId="410E0CE8" w14:textId="77777777" w:rsidR="005D63F2" w:rsidRPr="00A5609F" w:rsidRDefault="005D63F2" w:rsidP="001B2C22">
            <w:pPr>
              <w:spacing w:line="240" w:lineRule="auto"/>
              <w:jc w:val="center"/>
              <w:rPr>
                <w:sz w:val="20"/>
                <w:szCs w:val="20"/>
              </w:rPr>
            </w:pPr>
            <w:r w:rsidRPr="0044415E">
              <w:rPr>
                <w:sz w:val="20"/>
                <w:szCs w:val="20"/>
              </w:rPr>
              <w:t>850</w:t>
            </w:r>
          </w:p>
        </w:tc>
        <w:tc>
          <w:tcPr>
            <w:tcW w:w="750" w:type="dxa"/>
            <w:noWrap/>
            <w:vAlign w:val="center"/>
          </w:tcPr>
          <w:p w14:paraId="5311EC1C" w14:textId="77777777" w:rsidR="005D63F2" w:rsidRPr="00A5609F" w:rsidRDefault="005D63F2" w:rsidP="001B2C22">
            <w:pPr>
              <w:spacing w:line="240" w:lineRule="auto"/>
              <w:jc w:val="center"/>
              <w:rPr>
                <w:sz w:val="20"/>
                <w:szCs w:val="20"/>
              </w:rPr>
            </w:pPr>
            <w:r w:rsidRPr="0044415E">
              <w:rPr>
                <w:sz w:val="20"/>
                <w:szCs w:val="20"/>
              </w:rPr>
              <w:t>2,000</w:t>
            </w:r>
          </w:p>
        </w:tc>
        <w:tc>
          <w:tcPr>
            <w:tcW w:w="750" w:type="dxa"/>
            <w:noWrap/>
            <w:vAlign w:val="center"/>
          </w:tcPr>
          <w:p w14:paraId="719BC11D" w14:textId="77777777" w:rsidR="005D63F2" w:rsidRPr="00A5609F" w:rsidRDefault="005D63F2" w:rsidP="001B2C22">
            <w:pPr>
              <w:spacing w:line="240" w:lineRule="auto"/>
              <w:jc w:val="center"/>
              <w:rPr>
                <w:sz w:val="20"/>
                <w:szCs w:val="20"/>
              </w:rPr>
            </w:pPr>
            <w:r w:rsidRPr="0044415E">
              <w:rPr>
                <w:sz w:val="20"/>
                <w:szCs w:val="20"/>
              </w:rPr>
              <w:t>1,000</w:t>
            </w:r>
          </w:p>
        </w:tc>
        <w:tc>
          <w:tcPr>
            <w:tcW w:w="750" w:type="dxa"/>
            <w:noWrap/>
            <w:vAlign w:val="center"/>
          </w:tcPr>
          <w:p w14:paraId="7F4C78A8" w14:textId="77777777" w:rsidR="005D63F2" w:rsidRPr="00A5609F" w:rsidRDefault="005D63F2" w:rsidP="001B2C22">
            <w:pPr>
              <w:spacing w:line="240" w:lineRule="auto"/>
              <w:jc w:val="center"/>
              <w:rPr>
                <w:sz w:val="20"/>
                <w:szCs w:val="20"/>
              </w:rPr>
            </w:pPr>
            <w:r w:rsidRPr="0044415E">
              <w:rPr>
                <w:sz w:val="20"/>
                <w:szCs w:val="20"/>
              </w:rPr>
              <w:t>500</w:t>
            </w:r>
          </w:p>
        </w:tc>
      </w:tr>
      <w:tr w:rsidR="005D63F2" w:rsidRPr="001650DF" w14:paraId="14F787E6" w14:textId="77777777" w:rsidTr="006F5902">
        <w:trPr>
          <w:cantSplit/>
          <w:trHeight w:val="146"/>
        </w:trPr>
        <w:tc>
          <w:tcPr>
            <w:tcW w:w="1080" w:type="dxa"/>
            <w:noWrap/>
            <w:vAlign w:val="center"/>
          </w:tcPr>
          <w:p w14:paraId="118C68D3" w14:textId="77777777" w:rsidR="005D63F2" w:rsidRPr="005E009C" w:rsidRDefault="005D63F2" w:rsidP="001B2C22">
            <w:pPr>
              <w:spacing w:line="240" w:lineRule="auto"/>
              <w:jc w:val="center"/>
              <w:rPr>
                <w:sz w:val="20"/>
                <w:szCs w:val="20"/>
              </w:rPr>
            </w:pPr>
            <w:r w:rsidRPr="005E009C">
              <w:rPr>
                <w:sz w:val="20"/>
                <w:szCs w:val="20"/>
              </w:rPr>
              <w:t>1.17(m)</w:t>
            </w:r>
          </w:p>
        </w:tc>
        <w:tc>
          <w:tcPr>
            <w:tcW w:w="1080" w:type="dxa"/>
            <w:noWrap/>
            <w:vAlign w:val="center"/>
          </w:tcPr>
          <w:p w14:paraId="2E5F1651" w14:textId="77777777" w:rsidR="006A1F6D" w:rsidRDefault="005D63F2" w:rsidP="001B2C22">
            <w:pPr>
              <w:spacing w:line="240" w:lineRule="auto"/>
              <w:rPr>
                <w:sz w:val="20"/>
                <w:szCs w:val="20"/>
              </w:rPr>
            </w:pPr>
            <w:r w:rsidRPr="00B05D1C">
              <w:rPr>
                <w:sz w:val="20"/>
                <w:szCs w:val="20"/>
              </w:rPr>
              <w:t>1558/</w:t>
            </w:r>
          </w:p>
          <w:p w14:paraId="529E1BDA" w14:textId="10E7F0B4" w:rsidR="005D63F2" w:rsidRPr="00B05D1C" w:rsidRDefault="005D63F2" w:rsidP="001B2C22">
            <w:pPr>
              <w:spacing w:line="240" w:lineRule="auto"/>
              <w:rPr>
                <w:sz w:val="20"/>
                <w:szCs w:val="20"/>
              </w:rPr>
            </w:pPr>
            <w:r w:rsidRPr="00B05D1C">
              <w:rPr>
                <w:sz w:val="20"/>
                <w:szCs w:val="20"/>
              </w:rPr>
              <w:t>2558/ 3558</w:t>
            </w:r>
          </w:p>
        </w:tc>
        <w:tc>
          <w:tcPr>
            <w:tcW w:w="2250" w:type="dxa"/>
            <w:noWrap/>
            <w:vAlign w:val="bottom"/>
          </w:tcPr>
          <w:p w14:paraId="169F52B0" w14:textId="77777777" w:rsidR="005D63F2" w:rsidRPr="00A5609F" w:rsidRDefault="005D63F2" w:rsidP="001B2C22">
            <w:pPr>
              <w:spacing w:line="240" w:lineRule="auto"/>
              <w:rPr>
                <w:color w:val="auto"/>
                <w:sz w:val="20"/>
                <w:szCs w:val="20"/>
              </w:rPr>
            </w:pPr>
            <w:r w:rsidRPr="0044415E">
              <w:rPr>
                <w:sz w:val="20"/>
                <w:szCs w:val="20"/>
              </w:rPr>
              <w:t>Petition for the Delayed Payment of the Fee for Maintaining a Patent in Force</w:t>
            </w:r>
          </w:p>
        </w:tc>
        <w:tc>
          <w:tcPr>
            <w:tcW w:w="750" w:type="dxa"/>
            <w:noWrap/>
            <w:vAlign w:val="center"/>
          </w:tcPr>
          <w:p w14:paraId="7933F144" w14:textId="77777777" w:rsidR="005D63F2" w:rsidRPr="00A5609F" w:rsidRDefault="005D63F2" w:rsidP="001B2C22">
            <w:pPr>
              <w:spacing w:line="240" w:lineRule="auto"/>
              <w:jc w:val="center"/>
              <w:rPr>
                <w:sz w:val="20"/>
                <w:szCs w:val="20"/>
              </w:rPr>
            </w:pPr>
            <w:r w:rsidRPr="0044415E">
              <w:rPr>
                <w:sz w:val="20"/>
                <w:szCs w:val="20"/>
              </w:rPr>
              <w:t>1,700</w:t>
            </w:r>
          </w:p>
        </w:tc>
        <w:tc>
          <w:tcPr>
            <w:tcW w:w="750" w:type="dxa"/>
            <w:noWrap/>
            <w:vAlign w:val="center"/>
          </w:tcPr>
          <w:p w14:paraId="58BBBAE8" w14:textId="77777777" w:rsidR="005D63F2" w:rsidRPr="00A5609F" w:rsidRDefault="005D63F2" w:rsidP="001B2C22">
            <w:pPr>
              <w:spacing w:line="240" w:lineRule="auto"/>
              <w:jc w:val="center"/>
              <w:rPr>
                <w:sz w:val="20"/>
                <w:szCs w:val="20"/>
              </w:rPr>
            </w:pPr>
            <w:r w:rsidRPr="0044415E">
              <w:rPr>
                <w:sz w:val="20"/>
                <w:szCs w:val="20"/>
              </w:rPr>
              <w:t>850</w:t>
            </w:r>
          </w:p>
        </w:tc>
        <w:tc>
          <w:tcPr>
            <w:tcW w:w="750" w:type="dxa"/>
            <w:vAlign w:val="center"/>
          </w:tcPr>
          <w:p w14:paraId="34FE4434" w14:textId="77777777" w:rsidR="005D63F2" w:rsidRPr="00A5609F" w:rsidRDefault="005D63F2" w:rsidP="001B2C22">
            <w:pPr>
              <w:spacing w:line="240" w:lineRule="auto"/>
              <w:jc w:val="center"/>
              <w:rPr>
                <w:sz w:val="20"/>
                <w:szCs w:val="20"/>
              </w:rPr>
            </w:pPr>
            <w:r w:rsidRPr="0044415E">
              <w:rPr>
                <w:sz w:val="20"/>
                <w:szCs w:val="20"/>
              </w:rPr>
              <w:t>850</w:t>
            </w:r>
          </w:p>
        </w:tc>
        <w:tc>
          <w:tcPr>
            <w:tcW w:w="750" w:type="dxa"/>
            <w:noWrap/>
            <w:vAlign w:val="center"/>
          </w:tcPr>
          <w:p w14:paraId="198B4447" w14:textId="77777777" w:rsidR="005D63F2" w:rsidRPr="00A5609F" w:rsidRDefault="005D63F2" w:rsidP="001B2C22">
            <w:pPr>
              <w:spacing w:line="240" w:lineRule="auto"/>
              <w:jc w:val="center"/>
              <w:rPr>
                <w:sz w:val="20"/>
                <w:szCs w:val="20"/>
              </w:rPr>
            </w:pPr>
            <w:r w:rsidRPr="0044415E">
              <w:rPr>
                <w:sz w:val="20"/>
                <w:szCs w:val="20"/>
              </w:rPr>
              <w:t>2,000</w:t>
            </w:r>
          </w:p>
        </w:tc>
        <w:tc>
          <w:tcPr>
            <w:tcW w:w="750" w:type="dxa"/>
            <w:noWrap/>
            <w:vAlign w:val="center"/>
          </w:tcPr>
          <w:p w14:paraId="0EC712EA" w14:textId="77777777" w:rsidR="005D63F2" w:rsidRPr="00A5609F" w:rsidRDefault="005D63F2" w:rsidP="001B2C22">
            <w:pPr>
              <w:spacing w:line="240" w:lineRule="auto"/>
              <w:jc w:val="center"/>
              <w:rPr>
                <w:sz w:val="20"/>
                <w:szCs w:val="20"/>
              </w:rPr>
            </w:pPr>
            <w:r w:rsidRPr="0044415E">
              <w:rPr>
                <w:sz w:val="20"/>
                <w:szCs w:val="20"/>
              </w:rPr>
              <w:t>1,000</w:t>
            </w:r>
          </w:p>
        </w:tc>
        <w:tc>
          <w:tcPr>
            <w:tcW w:w="750" w:type="dxa"/>
            <w:noWrap/>
            <w:vAlign w:val="center"/>
          </w:tcPr>
          <w:p w14:paraId="062D5A8D" w14:textId="77777777" w:rsidR="005D63F2" w:rsidRPr="00A5609F" w:rsidRDefault="005D63F2" w:rsidP="001B2C22">
            <w:pPr>
              <w:spacing w:line="240" w:lineRule="auto"/>
              <w:jc w:val="center"/>
              <w:rPr>
                <w:sz w:val="20"/>
                <w:szCs w:val="20"/>
              </w:rPr>
            </w:pPr>
            <w:r w:rsidRPr="0044415E">
              <w:rPr>
                <w:sz w:val="20"/>
                <w:szCs w:val="20"/>
              </w:rPr>
              <w:t>500</w:t>
            </w:r>
          </w:p>
        </w:tc>
      </w:tr>
      <w:tr w:rsidR="005D63F2" w:rsidRPr="001650DF" w14:paraId="52186CDD" w14:textId="77777777" w:rsidTr="006F5902">
        <w:trPr>
          <w:cantSplit/>
          <w:trHeight w:val="146"/>
        </w:trPr>
        <w:tc>
          <w:tcPr>
            <w:tcW w:w="1080" w:type="dxa"/>
            <w:noWrap/>
            <w:vAlign w:val="center"/>
          </w:tcPr>
          <w:p w14:paraId="772550A0" w14:textId="77777777" w:rsidR="005D63F2" w:rsidRPr="005E009C" w:rsidRDefault="005D63F2" w:rsidP="001B2C22">
            <w:pPr>
              <w:spacing w:line="240" w:lineRule="auto"/>
              <w:jc w:val="center"/>
              <w:rPr>
                <w:sz w:val="20"/>
                <w:szCs w:val="20"/>
              </w:rPr>
            </w:pPr>
            <w:r w:rsidRPr="005E009C">
              <w:rPr>
                <w:sz w:val="20"/>
                <w:szCs w:val="20"/>
              </w:rPr>
              <w:t>1.17(p)</w:t>
            </w:r>
          </w:p>
        </w:tc>
        <w:tc>
          <w:tcPr>
            <w:tcW w:w="1080" w:type="dxa"/>
            <w:noWrap/>
            <w:vAlign w:val="center"/>
          </w:tcPr>
          <w:p w14:paraId="2D09E39D" w14:textId="77777777" w:rsidR="006A1F6D" w:rsidRDefault="005D63F2" w:rsidP="001B2C22">
            <w:pPr>
              <w:spacing w:line="240" w:lineRule="auto"/>
              <w:rPr>
                <w:sz w:val="20"/>
                <w:szCs w:val="20"/>
              </w:rPr>
            </w:pPr>
            <w:r w:rsidRPr="00B05D1C">
              <w:rPr>
                <w:sz w:val="20"/>
                <w:szCs w:val="20"/>
              </w:rPr>
              <w:t>1806/</w:t>
            </w:r>
          </w:p>
          <w:p w14:paraId="6D9314AA" w14:textId="6F6DB6AE" w:rsidR="005D63F2" w:rsidRPr="00B05D1C" w:rsidRDefault="005D63F2" w:rsidP="001B2C22">
            <w:pPr>
              <w:spacing w:line="240" w:lineRule="auto"/>
              <w:rPr>
                <w:sz w:val="20"/>
                <w:szCs w:val="20"/>
              </w:rPr>
            </w:pPr>
            <w:r w:rsidRPr="00B05D1C">
              <w:rPr>
                <w:sz w:val="20"/>
                <w:szCs w:val="20"/>
              </w:rPr>
              <w:t>2806/ 3806</w:t>
            </w:r>
          </w:p>
        </w:tc>
        <w:tc>
          <w:tcPr>
            <w:tcW w:w="2250" w:type="dxa"/>
            <w:noWrap/>
            <w:vAlign w:val="center"/>
          </w:tcPr>
          <w:p w14:paraId="3E8CB86A" w14:textId="77777777" w:rsidR="005D63F2" w:rsidRPr="00367A20" w:rsidRDefault="005D63F2" w:rsidP="001B2C22">
            <w:pPr>
              <w:spacing w:line="240" w:lineRule="auto"/>
              <w:rPr>
                <w:sz w:val="20"/>
                <w:szCs w:val="20"/>
              </w:rPr>
            </w:pPr>
            <w:r w:rsidRPr="00367A20">
              <w:rPr>
                <w:sz w:val="20"/>
                <w:szCs w:val="20"/>
              </w:rPr>
              <w:t xml:space="preserve">Submission of an Information Disclosure Statement </w:t>
            </w:r>
          </w:p>
        </w:tc>
        <w:tc>
          <w:tcPr>
            <w:tcW w:w="750" w:type="dxa"/>
            <w:noWrap/>
            <w:vAlign w:val="center"/>
          </w:tcPr>
          <w:p w14:paraId="378BA1AF" w14:textId="77777777" w:rsidR="005D63F2" w:rsidRPr="00A5609F" w:rsidRDefault="005D63F2" w:rsidP="001B2C22">
            <w:pPr>
              <w:spacing w:line="240" w:lineRule="auto"/>
              <w:jc w:val="center"/>
              <w:rPr>
                <w:sz w:val="20"/>
                <w:szCs w:val="20"/>
              </w:rPr>
            </w:pPr>
            <w:r w:rsidRPr="00A5609F">
              <w:rPr>
                <w:sz w:val="20"/>
                <w:szCs w:val="20"/>
              </w:rPr>
              <w:t>180</w:t>
            </w:r>
          </w:p>
        </w:tc>
        <w:tc>
          <w:tcPr>
            <w:tcW w:w="750" w:type="dxa"/>
            <w:noWrap/>
            <w:vAlign w:val="center"/>
          </w:tcPr>
          <w:p w14:paraId="02C694FD" w14:textId="77777777" w:rsidR="005D63F2" w:rsidRPr="00A5609F" w:rsidRDefault="005D63F2" w:rsidP="001B2C22">
            <w:pPr>
              <w:spacing w:line="240" w:lineRule="auto"/>
              <w:jc w:val="center"/>
              <w:rPr>
                <w:sz w:val="20"/>
                <w:szCs w:val="20"/>
              </w:rPr>
            </w:pPr>
            <w:r w:rsidRPr="00A5609F">
              <w:rPr>
                <w:sz w:val="20"/>
                <w:szCs w:val="20"/>
              </w:rPr>
              <w:t>90</w:t>
            </w:r>
          </w:p>
        </w:tc>
        <w:tc>
          <w:tcPr>
            <w:tcW w:w="750" w:type="dxa"/>
            <w:vAlign w:val="center"/>
          </w:tcPr>
          <w:p w14:paraId="174E5C4B" w14:textId="77777777" w:rsidR="005D63F2" w:rsidRPr="00A5609F" w:rsidRDefault="005D63F2" w:rsidP="001B2C22">
            <w:pPr>
              <w:spacing w:line="240" w:lineRule="auto"/>
              <w:jc w:val="center"/>
              <w:rPr>
                <w:sz w:val="20"/>
                <w:szCs w:val="20"/>
              </w:rPr>
            </w:pPr>
            <w:r w:rsidRPr="00A5609F">
              <w:rPr>
                <w:sz w:val="20"/>
                <w:szCs w:val="20"/>
              </w:rPr>
              <w:t>45</w:t>
            </w:r>
          </w:p>
        </w:tc>
        <w:tc>
          <w:tcPr>
            <w:tcW w:w="750" w:type="dxa"/>
            <w:noWrap/>
            <w:vAlign w:val="center"/>
          </w:tcPr>
          <w:p w14:paraId="34376D6F" w14:textId="77777777" w:rsidR="005D63F2" w:rsidRPr="00A5609F" w:rsidRDefault="005D63F2" w:rsidP="001B2C22">
            <w:pPr>
              <w:spacing w:line="240" w:lineRule="auto"/>
              <w:jc w:val="center"/>
              <w:rPr>
                <w:sz w:val="20"/>
                <w:szCs w:val="20"/>
              </w:rPr>
            </w:pPr>
            <w:r w:rsidRPr="00A5609F">
              <w:rPr>
                <w:sz w:val="20"/>
                <w:szCs w:val="20"/>
              </w:rPr>
              <w:t>240</w:t>
            </w:r>
          </w:p>
        </w:tc>
        <w:tc>
          <w:tcPr>
            <w:tcW w:w="750" w:type="dxa"/>
            <w:noWrap/>
            <w:vAlign w:val="center"/>
          </w:tcPr>
          <w:p w14:paraId="4D6E110B" w14:textId="77777777" w:rsidR="005D63F2" w:rsidRPr="00A5609F" w:rsidRDefault="005D63F2" w:rsidP="001B2C22">
            <w:pPr>
              <w:spacing w:line="240" w:lineRule="auto"/>
              <w:jc w:val="center"/>
              <w:rPr>
                <w:sz w:val="20"/>
                <w:szCs w:val="20"/>
              </w:rPr>
            </w:pPr>
            <w:r w:rsidRPr="00A5609F">
              <w:rPr>
                <w:sz w:val="20"/>
                <w:szCs w:val="20"/>
              </w:rPr>
              <w:t>120</w:t>
            </w:r>
          </w:p>
        </w:tc>
        <w:tc>
          <w:tcPr>
            <w:tcW w:w="750" w:type="dxa"/>
            <w:noWrap/>
            <w:vAlign w:val="center"/>
          </w:tcPr>
          <w:p w14:paraId="1290A50C" w14:textId="77777777" w:rsidR="005D63F2" w:rsidRPr="00A5609F" w:rsidRDefault="005D63F2" w:rsidP="001B2C22">
            <w:pPr>
              <w:spacing w:line="240" w:lineRule="auto"/>
              <w:jc w:val="center"/>
              <w:rPr>
                <w:sz w:val="20"/>
                <w:szCs w:val="20"/>
              </w:rPr>
            </w:pPr>
            <w:r w:rsidRPr="00A5609F">
              <w:rPr>
                <w:sz w:val="20"/>
                <w:szCs w:val="20"/>
              </w:rPr>
              <w:t>60</w:t>
            </w:r>
          </w:p>
        </w:tc>
      </w:tr>
      <w:tr w:rsidR="005D63F2" w:rsidRPr="001650DF" w14:paraId="1733474A" w14:textId="77777777" w:rsidTr="006F5902">
        <w:trPr>
          <w:cantSplit/>
          <w:trHeight w:val="146"/>
        </w:trPr>
        <w:tc>
          <w:tcPr>
            <w:tcW w:w="1080" w:type="dxa"/>
            <w:noWrap/>
            <w:vAlign w:val="center"/>
          </w:tcPr>
          <w:p w14:paraId="0E153A46" w14:textId="77777777" w:rsidR="005D63F2" w:rsidRPr="005E009C" w:rsidRDefault="005D63F2" w:rsidP="001B2C22">
            <w:pPr>
              <w:spacing w:line="240" w:lineRule="auto"/>
              <w:jc w:val="center"/>
              <w:rPr>
                <w:color w:val="auto"/>
                <w:sz w:val="20"/>
                <w:szCs w:val="20"/>
              </w:rPr>
            </w:pPr>
            <w:r w:rsidRPr="005E009C">
              <w:rPr>
                <w:color w:val="auto"/>
                <w:sz w:val="20"/>
                <w:szCs w:val="20"/>
              </w:rPr>
              <w:t>1.17(t)</w:t>
            </w:r>
          </w:p>
        </w:tc>
        <w:tc>
          <w:tcPr>
            <w:tcW w:w="1080" w:type="dxa"/>
            <w:noWrap/>
            <w:vAlign w:val="center"/>
          </w:tcPr>
          <w:p w14:paraId="2CCE6600" w14:textId="77777777" w:rsidR="006A1F6D" w:rsidRDefault="005D63F2" w:rsidP="001B2C22">
            <w:pPr>
              <w:spacing w:line="240" w:lineRule="auto"/>
              <w:rPr>
                <w:color w:val="auto"/>
                <w:sz w:val="20"/>
                <w:szCs w:val="20"/>
              </w:rPr>
            </w:pPr>
            <w:r w:rsidRPr="00B05D1C">
              <w:rPr>
                <w:color w:val="auto"/>
                <w:sz w:val="20"/>
                <w:szCs w:val="20"/>
              </w:rPr>
              <w:t>1783/</w:t>
            </w:r>
          </w:p>
          <w:p w14:paraId="5F6936B1" w14:textId="052BD808" w:rsidR="005D63F2" w:rsidRPr="00B05D1C" w:rsidRDefault="005D63F2" w:rsidP="001B2C22">
            <w:pPr>
              <w:spacing w:line="240" w:lineRule="auto"/>
              <w:rPr>
                <w:color w:val="auto"/>
                <w:sz w:val="20"/>
                <w:szCs w:val="20"/>
              </w:rPr>
            </w:pPr>
            <w:r w:rsidRPr="00B05D1C">
              <w:rPr>
                <w:color w:val="auto"/>
                <w:sz w:val="20"/>
                <w:szCs w:val="20"/>
              </w:rPr>
              <w:t>2783/ 3783</w:t>
            </w:r>
          </w:p>
        </w:tc>
        <w:tc>
          <w:tcPr>
            <w:tcW w:w="2250" w:type="dxa"/>
            <w:noWrap/>
            <w:vAlign w:val="center"/>
          </w:tcPr>
          <w:p w14:paraId="62640508" w14:textId="77777777" w:rsidR="005D63F2" w:rsidRPr="00A5609F" w:rsidRDefault="005D63F2" w:rsidP="001B2C22">
            <w:pPr>
              <w:spacing w:line="240" w:lineRule="auto"/>
              <w:rPr>
                <w:color w:val="auto"/>
                <w:sz w:val="20"/>
                <w:szCs w:val="20"/>
              </w:rPr>
            </w:pPr>
            <w:r w:rsidRPr="00B05D1C">
              <w:rPr>
                <w:color w:val="auto"/>
                <w:sz w:val="20"/>
                <w:szCs w:val="20"/>
              </w:rPr>
              <w:t>Petition to convert an international design application to a design application under 35</w:t>
            </w:r>
            <w:r w:rsidRPr="00A5609F">
              <w:rPr>
                <w:color w:val="auto"/>
                <w:sz w:val="20"/>
                <w:szCs w:val="20"/>
              </w:rPr>
              <w:t xml:space="preserve"> U.S.C. chapter 16</w:t>
            </w:r>
          </w:p>
        </w:tc>
        <w:tc>
          <w:tcPr>
            <w:tcW w:w="750" w:type="dxa"/>
            <w:noWrap/>
            <w:vAlign w:val="center"/>
          </w:tcPr>
          <w:p w14:paraId="3221F0DA" w14:textId="77777777" w:rsidR="005D63F2" w:rsidRPr="00A5609F" w:rsidRDefault="005D63F2" w:rsidP="001B2C22">
            <w:pPr>
              <w:spacing w:line="240" w:lineRule="auto"/>
              <w:jc w:val="center"/>
              <w:rPr>
                <w:color w:val="auto"/>
                <w:sz w:val="20"/>
                <w:szCs w:val="20"/>
              </w:rPr>
            </w:pPr>
            <w:r w:rsidRPr="00A5609F">
              <w:rPr>
                <w:color w:val="auto"/>
                <w:sz w:val="20"/>
                <w:szCs w:val="20"/>
              </w:rPr>
              <w:t>180</w:t>
            </w:r>
          </w:p>
        </w:tc>
        <w:tc>
          <w:tcPr>
            <w:tcW w:w="750" w:type="dxa"/>
            <w:noWrap/>
            <w:vAlign w:val="center"/>
          </w:tcPr>
          <w:p w14:paraId="5B21B914" w14:textId="77777777" w:rsidR="005D63F2" w:rsidRPr="00A5609F" w:rsidRDefault="005D63F2" w:rsidP="001B2C22">
            <w:pPr>
              <w:spacing w:line="240" w:lineRule="auto"/>
              <w:jc w:val="center"/>
              <w:rPr>
                <w:color w:val="auto"/>
                <w:sz w:val="20"/>
                <w:szCs w:val="20"/>
              </w:rPr>
            </w:pPr>
            <w:r w:rsidRPr="00A5609F">
              <w:rPr>
                <w:color w:val="auto"/>
                <w:sz w:val="20"/>
                <w:szCs w:val="20"/>
              </w:rPr>
              <w:t>180</w:t>
            </w:r>
          </w:p>
        </w:tc>
        <w:tc>
          <w:tcPr>
            <w:tcW w:w="750" w:type="dxa"/>
            <w:vAlign w:val="center"/>
          </w:tcPr>
          <w:p w14:paraId="37C624F5" w14:textId="77777777" w:rsidR="005D63F2" w:rsidRPr="00A5609F" w:rsidRDefault="005D63F2" w:rsidP="001B2C22">
            <w:pPr>
              <w:spacing w:line="240" w:lineRule="auto"/>
              <w:jc w:val="center"/>
              <w:rPr>
                <w:color w:val="auto"/>
                <w:sz w:val="20"/>
                <w:szCs w:val="20"/>
              </w:rPr>
            </w:pPr>
            <w:r w:rsidRPr="00A5609F">
              <w:rPr>
                <w:color w:val="auto"/>
                <w:sz w:val="20"/>
                <w:szCs w:val="20"/>
              </w:rPr>
              <w:t>180</w:t>
            </w:r>
          </w:p>
        </w:tc>
        <w:tc>
          <w:tcPr>
            <w:tcW w:w="750" w:type="dxa"/>
            <w:noWrap/>
            <w:vAlign w:val="center"/>
          </w:tcPr>
          <w:p w14:paraId="4784AC09" w14:textId="77777777" w:rsidR="005D63F2" w:rsidRPr="00A5609F" w:rsidRDefault="005D63F2" w:rsidP="001B2C22">
            <w:pPr>
              <w:spacing w:line="240" w:lineRule="auto"/>
              <w:jc w:val="center"/>
              <w:rPr>
                <w:color w:val="auto"/>
                <w:sz w:val="20"/>
                <w:szCs w:val="20"/>
              </w:rPr>
            </w:pPr>
            <w:r w:rsidRPr="00A5609F">
              <w:rPr>
                <w:color w:val="auto"/>
                <w:sz w:val="20"/>
                <w:szCs w:val="20"/>
              </w:rPr>
              <w:t>180</w:t>
            </w:r>
          </w:p>
        </w:tc>
        <w:tc>
          <w:tcPr>
            <w:tcW w:w="750" w:type="dxa"/>
            <w:noWrap/>
            <w:vAlign w:val="center"/>
          </w:tcPr>
          <w:p w14:paraId="47C8B7BA" w14:textId="77777777" w:rsidR="005D63F2" w:rsidRPr="00A5609F" w:rsidRDefault="005D63F2" w:rsidP="001B2C22">
            <w:pPr>
              <w:spacing w:line="240" w:lineRule="auto"/>
              <w:jc w:val="center"/>
              <w:rPr>
                <w:color w:val="auto"/>
                <w:sz w:val="20"/>
                <w:szCs w:val="20"/>
              </w:rPr>
            </w:pPr>
            <w:r w:rsidRPr="00A5609F">
              <w:rPr>
                <w:color w:val="auto"/>
                <w:sz w:val="20"/>
                <w:szCs w:val="20"/>
              </w:rPr>
              <w:t>90</w:t>
            </w:r>
          </w:p>
        </w:tc>
        <w:tc>
          <w:tcPr>
            <w:tcW w:w="750" w:type="dxa"/>
            <w:noWrap/>
            <w:vAlign w:val="center"/>
          </w:tcPr>
          <w:p w14:paraId="7A3D27F8" w14:textId="77777777" w:rsidR="005D63F2" w:rsidRPr="00A5609F" w:rsidRDefault="005D63F2" w:rsidP="001B2C22">
            <w:pPr>
              <w:spacing w:line="240" w:lineRule="auto"/>
              <w:jc w:val="center"/>
              <w:rPr>
                <w:color w:val="auto"/>
                <w:sz w:val="20"/>
                <w:szCs w:val="20"/>
              </w:rPr>
            </w:pPr>
            <w:r w:rsidRPr="00A5609F">
              <w:rPr>
                <w:color w:val="auto"/>
                <w:sz w:val="20"/>
                <w:szCs w:val="20"/>
              </w:rPr>
              <w:t>45</w:t>
            </w:r>
          </w:p>
        </w:tc>
      </w:tr>
    </w:tbl>
    <w:p w14:paraId="25428E78" w14:textId="77777777" w:rsidR="00A06EF9" w:rsidRPr="001650DF" w:rsidRDefault="00A06EF9" w:rsidP="002D2E8A"/>
    <w:p w14:paraId="056047FF" w14:textId="218B4E9A" w:rsidR="00A06EF9" w:rsidRPr="001650DF" w:rsidRDefault="00A06EF9" w:rsidP="001650DF">
      <w:r w:rsidRPr="001650DF">
        <w:rPr>
          <w:u w:val="single"/>
        </w:rPr>
        <w:t>Section 1.18</w:t>
      </w:r>
      <w:r w:rsidRPr="001650DF">
        <w:t xml:space="preserve">:  The changes to the fee amounts indicated in § 1.18 are shown in Table </w:t>
      </w:r>
      <w:r w:rsidR="0086615C" w:rsidRPr="001650DF">
        <w:t>19</w:t>
      </w:r>
      <w:r w:rsidRPr="001650DF">
        <w:t>.</w:t>
      </w:r>
    </w:p>
    <w:p w14:paraId="780B13D2" w14:textId="77777777" w:rsidR="00024D08" w:rsidRPr="001650DF" w:rsidRDefault="00024D08" w:rsidP="001650DF"/>
    <w:p w14:paraId="2C1895D2" w14:textId="2D3D4845" w:rsidR="00024D08" w:rsidRPr="001650DF" w:rsidRDefault="00024D08" w:rsidP="00B05D1C">
      <w:r w:rsidRPr="001650DF">
        <w:t xml:space="preserve">Section 1.18(b)(3) is </w:t>
      </w:r>
      <w:r w:rsidR="00203642">
        <w:t xml:space="preserve">being </w:t>
      </w:r>
      <w:r w:rsidRPr="001650DF">
        <w:t>amended to provide that the issue fee for issuing an international design application designating the United States, where the issue fee is paid through the International Bureau, is the amount established in Swiss currency pursuant to Hague Agreement Rule 28 as of the date of mailing of the noti</w:t>
      </w:r>
      <w:r w:rsidR="00203642">
        <w:t>ce of allowance (§ 1.311).  The</w:t>
      </w:r>
      <w:r w:rsidRPr="001650DF">
        <w:t xml:space="preserve"> amendment would facilitate processing of the issue fee by the International Bureau and would maintain parity in the treatment of the amount of the issue fee due whether paid directly to the USPTO or through the International Bureau in the event the issue fee changes after the mailing of the notice of allowance.</w:t>
      </w:r>
    </w:p>
    <w:p w14:paraId="59B6B02A" w14:textId="77777777" w:rsidR="00A06EF9" w:rsidRPr="001650DF" w:rsidRDefault="00A06EF9"/>
    <w:p w14:paraId="6D7ADCDB" w14:textId="785335B2" w:rsidR="00A06EF9" w:rsidRPr="001B2C22" w:rsidRDefault="00A06EF9" w:rsidP="001B2C22">
      <w:pPr>
        <w:keepNext/>
        <w:autoSpaceDE/>
        <w:autoSpaceDN/>
        <w:adjustRightInd/>
        <w:spacing w:line="240" w:lineRule="auto"/>
        <w:jc w:val="center"/>
        <w:rPr>
          <w:b/>
          <w:bCs/>
          <w:u w:val="single"/>
          <w:lang w:val="fr-FR"/>
        </w:rPr>
      </w:pPr>
      <w:r w:rsidRPr="001B2C22">
        <w:rPr>
          <w:b/>
          <w:bCs/>
          <w:u w:val="single"/>
          <w:lang w:val="fr-FR"/>
        </w:rPr>
        <w:t xml:space="preserve">Table </w:t>
      </w:r>
      <w:r w:rsidR="0086615C" w:rsidRPr="001B2C22">
        <w:rPr>
          <w:b/>
          <w:bCs/>
          <w:u w:val="single"/>
          <w:lang w:val="fr-FR"/>
        </w:rPr>
        <w:t>19</w:t>
      </w:r>
      <w:r w:rsidRPr="001B2C22">
        <w:rPr>
          <w:b/>
          <w:bCs/>
          <w:u w:val="single"/>
          <w:lang w:val="fr-FR"/>
        </w:rPr>
        <w:t>:</w:t>
      </w:r>
      <w:r w:rsidR="001B2C22">
        <w:rPr>
          <w:b/>
          <w:bCs/>
          <w:u w:val="single"/>
          <w:lang w:val="fr-FR"/>
        </w:rPr>
        <w:t xml:space="preserve">  </w:t>
      </w:r>
      <w:r w:rsidR="001B2C22" w:rsidRPr="001B2C22">
        <w:rPr>
          <w:b/>
          <w:bCs/>
          <w:u w:val="single"/>
          <w:lang w:val="fr-FR"/>
        </w:rPr>
        <w:t xml:space="preserve">CFR Section 1.18 </w:t>
      </w:r>
      <w:r w:rsidR="001B2C22" w:rsidRPr="001B2C22">
        <w:rPr>
          <w:b/>
          <w:u w:val="single"/>
        </w:rPr>
        <w:t>Fee</w:t>
      </w:r>
      <w:r w:rsidR="001B2C22">
        <w:rPr>
          <w:b/>
          <w:u w:val="single"/>
        </w:rPr>
        <w:t xml:space="preserve"> Change</w:t>
      </w:r>
      <w:r w:rsidR="001B2C22" w:rsidRPr="001B2C22">
        <w:rPr>
          <w:b/>
          <w:u w:val="single"/>
        </w:rPr>
        <w:t>s</w:t>
      </w:r>
    </w:p>
    <w:p w14:paraId="68FB646E" w14:textId="77777777" w:rsidR="00881EEF" w:rsidRPr="001650DF" w:rsidRDefault="00881EEF" w:rsidP="00B15F32">
      <w:pPr>
        <w:keepNext/>
        <w:autoSpaceDE/>
        <w:autoSpaceDN/>
        <w:adjustRightInd/>
        <w:spacing w:line="240" w:lineRule="auto"/>
        <w:rPr>
          <w:b/>
          <w:bCs/>
          <w:highlight w:val="yellow"/>
          <w:u w:val="single"/>
          <w:lang w:val="fr-FR"/>
        </w:rPr>
      </w:pPr>
    </w:p>
    <w:tbl>
      <w:tblPr>
        <w:tblW w:w="89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190"/>
        <w:gridCol w:w="1258"/>
        <w:gridCol w:w="1980"/>
        <w:gridCol w:w="750"/>
        <w:gridCol w:w="750"/>
        <w:gridCol w:w="750"/>
        <w:gridCol w:w="750"/>
        <w:gridCol w:w="750"/>
        <w:gridCol w:w="750"/>
      </w:tblGrid>
      <w:tr w:rsidR="00A06EF9" w:rsidRPr="001650DF" w14:paraId="422693BE" w14:textId="77777777" w:rsidTr="006F5902">
        <w:trPr>
          <w:cantSplit/>
          <w:trHeight w:val="147"/>
          <w:tblHeader/>
        </w:trPr>
        <w:tc>
          <w:tcPr>
            <w:tcW w:w="1190" w:type="dxa"/>
            <w:vMerge w:val="restart"/>
            <w:shd w:val="clear" w:color="auto" w:fill="auto"/>
            <w:noWrap/>
            <w:vAlign w:val="center"/>
          </w:tcPr>
          <w:p w14:paraId="1D77BFC9" w14:textId="77777777" w:rsidR="00A06EF9" w:rsidRPr="00B05D1C" w:rsidRDefault="00A06EF9" w:rsidP="001B2C22">
            <w:pPr>
              <w:spacing w:line="240" w:lineRule="auto"/>
              <w:jc w:val="center"/>
              <w:rPr>
                <w:b/>
                <w:sz w:val="20"/>
                <w:szCs w:val="20"/>
                <w:lang w:val="fr-FR"/>
              </w:rPr>
            </w:pPr>
            <w:r w:rsidRPr="00B05D1C">
              <w:rPr>
                <w:b/>
                <w:sz w:val="20"/>
                <w:szCs w:val="20"/>
                <w:lang w:val="fr-FR"/>
              </w:rPr>
              <w:t>CFR section</w:t>
            </w:r>
          </w:p>
        </w:tc>
        <w:tc>
          <w:tcPr>
            <w:tcW w:w="1258" w:type="dxa"/>
            <w:vMerge w:val="restart"/>
            <w:shd w:val="clear" w:color="auto" w:fill="auto"/>
            <w:noWrap/>
            <w:vAlign w:val="center"/>
          </w:tcPr>
          <w:p w14:paraId="1605502C" w14:textId="77777777" w:rsidR="00A06EF9" w:rsidRPr="00A5609F" w:rsidRDefault="00A06EF9" w:rsidP="001B2C22">
            <w:pPr>
              <w:spacing w:line="240" w:lineRule="auto"/>
              <w:jc w:val="center"/>
              <w:rPr>
                <w:b/>
                <w:sz w:val="20"/>
                <w:szCs w:val="20"/>
                <w:lang w:val="fr-FR"/>
              </w:rPr>
            </w:pPr>
            <w:r w:rsidRPr="00A5609F">
              <w:rPr>
                <w:b/>
                <w:sz w:val="20"/>
                <w:szCs w:val="20"/>
              </w:rPr>
              <w:t>Fee</w:t>
            </w:r>
            <w:r w:rsidRPr="00A5609F">
              <w:rPr>
                <w:b/>
                <w:sz w:val="20"/>
                <w:szCs w:val="20"/>
                <w:lang w:val="fr-FR"/>
              </w:rPr>
              <w:t xml:space="preserve"> Code</w:t>
            </w:r>
          </w:p>
        </w:tc>
        <w:tc>
          <w:tcPr>
            <w:tcW w:w="1980" w:type="dxa"/>
            <w:vMerge w:val="restart"/>
            <w:shd w:val="clear" w:color="auto" w:fill="auto"/>
            <w:noWrap/>
            <w:vAlign w:val="center"/>
          </w:tcPr>
          <w:p w14:paraId="64E16CC4" w14:textId="77777777" w:rsidR="00A06EF9" w:rsidRPr="00A5609F" w:rsidRDefault="00A06EF9" w:rsidP="001B2C22">
            <w:pPr>
              <w:spacing w:line="240" w:lineRule="auto"/>
              <w:jc w:val="center"/>
              <w:rPr>
                <w:b/>
                <w:sz w:val="20"/>
                <w:szCs w:val="20"/>
                <w:lang w:val="fr-FR"/>
              </w:rPr>
            </w:pPr>
            <w:r w:rsidRPr="00A5609F">
              <w:rPr>
                <w:b/>
                <w:sz w:val="20"/>
                <w:szCs w:val="20"/>
                <w:lang w:val="fr-FR"/>
              </w:rPr>
              <w:t>Description</w:t>
            </w:r>
          </w:p>
        </w:tc>
        <w:tc>
          <w:tcPr>
            <w:tcW w:w="2250" w:type="dxa"/>
            <w:gridSpan w:val="3"/>
            <w:shd w:val="clear" w:color="auto" w:fill="auto"/>
            <w:noWrap/>
            <w:vAlign w:val="center"/>
          </w:tcPr>
          <w:p w14:paraId="371691AA" w14:textId="77777777" w:rsidR="00A06EF9" w:rsidRPr="00A5609F" w:rsidRDefault="00A06EF9" w:rsidP="001B2C22">
            <w:pPr>
              <w:spacing w:line="240" w:lineRule="auto"/>
              <w:jc w:val="center"/>
              <w:rPr>
                <w:b/>
                <w:sz w:val="20"/>
                <w:szCs w:val="20"/>
              </w:rPr>
            </w:pPr>
            <w:r w:rsidRPr="00A5609F">
              <w:rPr>
                <w:b/>
                <w:sz w:val="20"/>
                <w:szCs w:val="20"/>
              </w:rPr>
              <w:t>Current Fees (dollars)</w:t>
            </w:r>
          </w:p>
        </w:tc>
        <w:tc>
          <w:tcPr>
            <w:tcW w:w="2250" w:type="dxa"/>
            <w:gridSpan w:val="3"/>
            <w:shd w:val="clear" w:color="auto" w:fill="auto"/>
            <w:noWrap/>
            <w:vAlign w:val="center"/>
          </w:tcPr>
          <w:p w14:paraId="77DF0743" w14:textId="5E4EBD90" w:rsidR="00A06EF9" w:rsidRPr="00A5609F" w:rsidRDefault="00304276" w:rsidP="001B2C22">
            <w:pPr>
              <w:spacing w:line="240" w:lineRule="auto"/>
              <w:jc w:val="center"/>
              <w:rPr>
                <w:b/>
                <w:sz w:val="20"/>
                <w:szCs w:val="20"/>
              </w:rPr>
            </w:pPr>
            <w:r>
              <w:rPr>
                <w:b/>
                <w:sz w:val="20"/>
                <w:szCs w:val="20"/>
              </w:rPr>
              <w:t>Final Rule</w:t>
            </w:r>
            <w:r w:rsidR="00A06EF9" w:rsidRPr="00A5609F">
              <w:rPr>
                <w:b/>
                <w:sz w:val="20"/>
                <w:szCs w:val="20"/>
              </w:rPr>
              <w:t xml:space="preserve"> Fees (dollars)</w:t>
            </w:r>
          </w:p>
        </w:tc>
      </w:tr>
      <w:tr w:rsidR="00A06EF9" w:rsidRPr="001650DF" w14:paraId="3CFD0640" w14:textId="77777777" w:rsidTr="006F5902">
        <w:trPr>
          <w:cantSplit/>
          <w:trHeight w:val="147"/>
          <w:tblHeader/>
        </w:trPr>
        <w:tc>
          <w:tcPr>
            <w:tcW w:w="1190" w:type="dxa"/>
            <w:vMerge/>
            <w:shd w:val="clear" w:color="auto" w:fill="auto"/>
            <w:noWrap/>
            <w:vAlign w:val="center"/>
          </w:tcPr>
          <w:p w14:paraId="5CFECA58" w14:textId="77777777" w:rsidR="00A06EF9" w:rsidRPr="00A5609F" w:rsidRDefault="00A06EF9" w:rsidP="001B2C22">
            <w:pPr>
              <w:spacing w:line="240" w:lineRule="auto"/>
              <w:rPr>
                <w:sz w:val="20"/>
                <w:szCs w:val="20"/>
              </w:rPr>
            </w:pPr>
          </w:p>
        </w:tc>
        <w:tc>
          <w:tcPr>
            <w:tcW w:w="1258" w:type="dxa"/>
            <w:vMerge/>
            <w:shd w:val="clear" w:color="auto" w:fill="auto"/>
            <w:noWrap/>
            <w:vAlign w:val="bottom"/>
          </w:tcPr>
          <w:p w14:paraId="35A58882" w14:textId="77777777" w:rsidR="00A06EF9" w:rsidRPr="00A5609F" w:rsidRDefault="00A06EF9" w:rsidP="001B2C22">
            <w:pPr>
              <w:spacing w:line="240" w:lineRule="auto"/>
              <w:jc w:val="center"/>
              <w:rPr>
                <w:rFonts w:eastAsia="Arial Unicode MS"/>
                <w:bCs/>
                <w:sz w:val="20"/>
                <w:szCs w:val="20"/>
              </w:rPr>
            </w:pPr>
          </w:p>
        </w:tc>
        <w:tc>
          <w:tcPr>
            <w:tcW w:w="1980" w:type="dxa"/>
            <w:vMerge/>
            <w:shd w:val="clear" w:color="auto" w:fill="auto"/>
            <w:noWrap/>
            <w:vAlign w:val="bottom"/>
          </w:tcPr>
          <w:p w14:paraId="2A72A457" w14:textId="77777777" w:rsidR="00A06EF9" w:rsidRPr="00A5609F" w:rsidRDefault="00A06EF9" w:rsidP="001B2C22">
            <w:pPr>
              <w:spacing w:line="240" w:lineRule="auto"/>
              <w:rPr>
                <w:rFonts w:eastAsia="Arial Unicode MS"/>
                <w:bCs/>
                <w:sz w:val="20"/>
                <w:szCs w:val="20"/>
              </w:rPr>
            </w:pPr>
          </w:p>
        </w:tc>
        <w:tc>
          <w:tcPr>
            <w:tcW w:w="750" w:type="dxa"/>
            <w:shd w:val="clear" w:color="auto" w:fill="auto"/>
            <w:noWrap/>
            <w:vAlign w:val="center"/>
          </w:tcPr>
          <w:p w14:paraId="0B177187"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50" w:type="dxa"/>
            <w:shd w:val="clear" w:color="auto" w:fill="auto"/>
            <w:noWrap/>
            <w:vAlign w:val="center"/>
          </w:tcPr>
          <w:p w14:paraId="1D6B0C4E"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50" w:type="dxa"/>
            <w:shd w:val="clear" w:color="auto" w:fill="auto"/>
          </w:tcPr>
          <w:p w14:paraId="2EC3D205"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c>
          <w:tcPr>
            <w:tcW w:w="750" w:type="dxa"/>
            <w:shd w:val="clear" w:color="auto" w:fill="auto"/>
            <w:noWrap/>
            <w:vAlign w:val="center"/>
          </w:tcPr>
          <w:p w14:paraId="295CE0CF"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50" w:type="dxa"/>
            <w:shd w:val="clear" w:color="auto" w:fill="auto"/>
            <w:noWrap/>
            <w:vAlign w:val="center"/>
          </w:tcPr>
          <w:p w14:paraId="6B293A9D"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50" w:type="dxa"/>
            <w:shd w:val="clear" w:color="auto" w:fill="auto"/>
            <w:noWrap/>
            <w:vAlign w:val="center"/>
          </w:tcPr>
          <w:p w14:paraId="27BA9BF0"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r>
      <w:tr w:rsidR="00A06EF9" w:rsidRPr="001650DF" w14:paraId="0150C8CD" w14:textId="77777777" w:rsidTr="006F5902">
        <w:trPr>
          <w:cantSplit/>
          <w:trHeight w:val="147"/>
        </w:trPr>
        <w:tc>
          <w:tcPr>
            <w:tcW w:w="1190" w:type="dxa"/>
            <w:shd w:val="clear" w:color="auto" w:fill="auto"/>
            <w:noWrap/>
            <w:vAlign w:val="center"/>
          </w:tcPr>
          <w:p w14:paraId="51E5AAB4" w14:textId="77777777" w:rsidR="00A06EF9" w:rsidRPr="00B05D1C" w:rsidRDefault="00A06EF9" w:rsidP="001B2C22">
            <w:pPr>
              <w:spacing w:line="240" w:lineRule="auto"/>
              <w:rPr>
                <w:sz w:val="20"/>
                <w:szCs w:val="20"/>
              </w:rPr>
            </w:pPr>
            <w:r w:rsidRPr="00B05D1C">
              <w:rPr>
                <w:sz w:val="20"/>
                <w:szCs w:val="20"/>
              </w:rPr>
              <w:t>1.18(a)(1)</w:t>
            </w:r>
          </w:p>
        </w:tc>
        <w:tc>
          <w:tcPr>
            <w:tcW w:w="1258" w:type="dxa"/>
            <w:shd w:val="clear" w:color="auto" w:fill="auto"/>
            <w:noWrap/>
            <w:vAlign w:val="center"/>
          </w:tcPr>
          <w:p w14:paraId="72D292FB" w14:textId="1CC7B6FF" w:rsidR="00A06EF9" w:rsidRPr="00A5609F" w:rsidRDefault="00A06EF9" w:rsidP="001B2C22">
            <w:pPr>
              <w:spacing w:line="240" w:lineRule="auto"/>
              <w:rPr>
                <w:sz w:val="20"/>
                <w:szCs w:val="20"/>
              </w:rPr>
            </w:pPr>
            <w:r w:rsidRPr="00A5609F">
              <w:rPr>
                <w:sz w:val="20"/>
                <w:szCs w:val="20"/>
              </w:rPr>
              <w:t>1501/2501/</w:t>
            </w:r>
            <w:r w:rsidR="00C108F8" w:rsidRPr="00A5609F">
              <w:rPr>
                <w:sz w:val="20"/>
                <w:szCs w:val="20"/>
              </w:rPr>
              <w:t xml:space="preserve"> </w:t>
            </w:r>
            <w:r w:rsidRPr="00A5609F">
              <w:rPr>
                <w:sz w:val="20"/>
                <w:szCs w:val="20"/>
              </w:rPr>
              <w:t>3501</w:t>
            </w:r>
          </w:p>
        </w:tc>
        <w:tc>
          <w:tcPr>
            <w:tcW w:w="1980" w:type="dxa"/>
            <w:shd w:val="clear" w:color="auto" w:fill="auto"/>
            <w:noWrap/>
            <w:vAlign w:val="center"/>
          </w:tcPr>
          <w:p w14:paraId="135D8DFD" w14:textId="77777777" w:rsidR="00A06EF9" w:rsidRPr="00A5609F" w:rsidRDefault="00A06EF9" w:rsidP="001B2C22">
            <w:pPr>
              <w:spacing w:line="240" w:lineRule="auto"/>
              <w:rPr>
                <w:sz w:val="20"/>
                <w:szCs w:val="20"/>
              </w:rPr>
            </w:pPr>
            <w:r w:rsidRPr="00A5609F">
              <w:rPr>
                <w:sz w:val="20"/>
                <w:szCs w:val="20"/>
              </w:rPr>
              <w:t xml:space="preserve">Utility Issue Fee </w:t>
            </w:r>
          </w:p>
        </w:tc>
        <w:tc>
          <w:tcPr>
            <w:tcW w:w="750" w:type="dxa"/>
            <w:shd w:val="clear" w:color="auto" w:fill="auto"/>
            <w:noWrap/>
            <w:vAlign w:val="center"/>
          </w:tcPr>
          <w:p w14:paraId="071CDE7B" w14:textId="77777777" w:rsidR="00A06EF9" w:rsidRPr="00A5609F" w:rsidRDefault="00A06EF9" w:rsidP="001B2C22">
            <w:pPr>
              <w:spacing w:line="240" w:lineRule="auto"/>
              <w:jc w:val="center"/>
              <w:rPr>
                <w:sz w:val="20"/>
                <w:szCs w:val="20"/>
              </w:rPr>
            </w:pPr>
            <w:r w:rsidRPr="00A5609F">
              <w:rPr>
                <w:sz w:val="20"/>
                <w:szCs w:val="20"/>
              </w:rPr>
              <w:t>960</w:t>
            </w:r>
          </w:p>
        </w:tc>
        <w:tc>
          <w:tcPr>
            <w:tcW w:w="750" w:type="dxa"/>
            <w:shd w:val="clear" w:color="auto" w:fill="auto"/>
            <w:noWrap/>
            <w:vAlign w:val="center"/>
          </w:tcPr>
          <w:p w14:paraId="798FD7AB" w14:textId="77777777" w:rsidR="00A06EF9" w:rsidRPr="00A5609F" w:rsidRDefault="00A06EF9" w:rsidP="001B2C22">
            <w:pPr>
              <w:spacing w:line="240" w:lineRule="auto"/>
              <w:jc w:val="center"/>
              <w:rPr>
                <w:sz w:val="20"/>
                <w:szCs w:val="20"/>
              </w:rPr>
            </w:pPr>
            <w:r w:rsidRPr="00A5609F">
              <w:rPr>
                <w:sz w:val="20"/>
                <w:szCs w:val="20"/>
              </w:rPr>
              <w:t>480</w:t>
            </w:r>
          </w:p>
        </w:tc>
        <w:tc>
          <w:tcPr>
            <w:tcW w:w="750" w:type="dxa"/>
            <w:shd w:val="clear" w:color="auto" w:fill="auto"/>
            <w:vAlign w:val="center"/>
          </w:tcPr>
          <w:p w14:paraId="1E51A3CC" w14:textId="77777777" w:rsidR="00A06EF9" w:rsidRPr="00A5609F" w:rsidRDefault="00A06EF9" w:rsidP="001B2C22">
            <w:pPr>
              <w:spacing w:line="240" w:lineRule="auto"/>
              <w:jc w:val="center"/>
              <w:rPr>
                <w:sz w:val="20"/>
                <w:szCs w:val="20"/>
              </w:rPr>
            </w:pPr>
            <w:r w:rsidRPr="00A5609F">
              <w:rPr>
                <w:sz w:val="20"/>
                <w:szCs w:val="20"/>
              </w:rPr>
              <w:t>240</w:t>
            </w:r>
          </w:p>
        </w:tc>
        <w:tc>
          <w:tcPr>
            <w:tcW w:w="750" w:type="dxa"/>
            <w:shd w:val="clear" w:color="auto" w:fill="auto"/>
            <w:noWrap/>
            <w:vAlign w:val="center"/>
          </w:tcPr>
          <w:p w14:paraId="3D059982" w14:textId="77777777" w:rsidR="00A06EF9" w:rsidRPr="00A5609F" w:rsidRDefault="00A06EF9" w:rsidP="001B2C22">
            <w:pPr>
              <w:spacing w:line="240" w:lineRule="auto"/>
              <w:jc w:val="center"/>
              <w:rPr>
                <w:sz w:val="20"/>
                <w:szCs w:val="20"/>
              </w:rPr>
            </w:pPr>
            <w:r w:rsidRPr="00A5609F">
              <w:rPr>
                <w:sz w:val="20"/>
                <w:szCs w:val="20"/>
              </w:rPr>
              <w:t>1,000</w:t>
            </w:r>
          </w:p>
        </w:tc>
        <w:tc>
          <w:tcPr>
            <w:tcW w:w="750" w:type="dxa"/>
            <w:shd w:val="clear" w:color="auto" w:fill="auto"/>
            <w:noWrap/>
            <w:vAlign w:val="center"/>
          </w:tcPr>
          <w:p w14:paraId="1ADEE63F" w14:textId="77777777" w:rsidR="00A06EF9" w:rsidRPr="00A5609F" w:rsidRDefault="00A06EF9" w:rsidP="001B2C22">
            <w:pPr>
              <w:spacing w:line="240" w:lineRule="auto"/>
              <w:jc w:val="center"/>
              <w:rPr>
                <w:sz w:val="20"/>
                <w:szCs w:val="20"/>
              </w:rPr>
            </w:pPr>
            <w:r w:rsidRPr="00A5609F">
              <w:rPr>
                <w:sz w:val="20"/>
                <w:szCs w:val="20"/>
              </w:rPr>
              <w:t>500</w:t>
            </w:r>
          </w:p>
        </w:tc>
        <w:tc>
          <w:tcPr>
            <w:tcW w:w="750" w:type="dxa"/>
            <w:shd w:val="clear" w:color="auto" w:fill="auto"/>
            <w:noWrap/>
            <w:vAlign w:val="center"/>
          </w:tcPr>
          <w:p w14:paraId="7433C671" w14:textId="77777777" w:rsidR="00A06EF9" w:rsidRPr="00A5609F" w:rsidRDefault="00A06EF9" w:rsidP="001B2C22">
            <w:pPr>
              <w:spacing w:line="240" w:lineRule="auto"/>
              <w:jc w:val="center"/>
              <w:rPr>
                <w:sz w:val="20"/>
                <w:szCs w:val="20"/>
              </w:rPr>
            </w:pPr>
            <w:r w:rsidRPr="00A5609F">
              <w:rPr>
                <w:sz w:val="20"/>
                <w:szCs w:val="20"/>
              </w:rPr>
              <w:t>250</w:t>
            </w:r>
          </w:p>
        </w:tc>
      </w:tr>
      <w:tr w:rsidR="00A06EF9" w:rsidRPr="001650DF" w14:paraId="79F82AC3" w14:textId="77777777" w:rsidTr="006F5902">
        <w:trPr>
          <w:cantSplit/>
          <w:trHeight w:val="147"/>
        </w:trPr>
        <w:tc>
          <w:tcPr>
            <w:tcW w:w="1190" w:type="dxa"/>
            <w:shd w:val="clear" w:color="auto" w:fill="auto"/>
            <w:noWrap/>
            <w:vAlign w:val="center"/>
          </w:tcPr>
          <w:p w14:paraId="13341BBE" w14:textId="77777777" w:rsidR="00A06EF9" w:rsidRPr="00B05D1C" w:rsidRDefault="00A06EF9" w:rsidP="001B2C22">
            <w:pPr>
              <w:spacing w:line="240" w:lineRule="auto"/>
              <w:rPr>
                <w:sz w:val="20"/>
                <w:szCs w:val="20"/>
              </w:rPr>
            </w:pPr>
            <w:r w:rsidRPr="00B05D1C">
              <w:rPr>
                <w:sz w:val="20"/>
                <w:szCs w:val="20"/>
              </w:rPr>
              <w:t>1.18(a)(1)</w:t>
            </w:r>
          </w:p>
        </w:tc>
        <w:tc>
          <w:tcPr>
            <w:tcW w:w="1258" w:type="dxa"/>
            <w:shd w:val="clear" w:color="auto" w:fill="auto"/>
            <w:noWrap/>
            <w:vAlign w:val="center"/>
          </w:tcPr>
          <w:p w14:paraId="51191580" w14:textId="0FFD1369" w:rsidR="00A06EF9" w:rsidRPr="00A5609F" w:rsidRDefault="00C108F8" w:rsidP="001B2C22">
            <w:pPr>
              <w:spacing w:line="240" w:lineRule="auto"/>
              <w:rPr>
                <w:sz w:val="20"/>
                <w:szCs w:val="20"/>
              </w:rPr>
            </w:pPr>
            <w:r w:rsidRPr="00A5609F">
              <w:rPr>
                <w:sz w:val="20"/>
                <w:szCs w:val="20"/>
              </w:rPr>
              <w:t>1511/2511</w:t>
            </w:r>
            <w:r w:rsidR="00A06EF9" w:rsidRPr="00A5609F">
              <w:rPr>
                <w:sz w:val="20"/>
                <w:szCs w:val="20"/>
              </w:rPr>
              <w:t>/</w:t>
            </w:r>
            <w:r w:rsidRPr="00A5609F">
              <w:rPr>
                <w:sz w:val="20"/>
                <w:szCs w:val="20"/>
              </w:rPr>
              <w:t xml:space="preserve"> </w:t>
            </w:r>
            <w:r w:rsidR="00A06EF9" w:rsidRPr="00A5609F">
              <w:rPr>
                <w:sz w:val="20"/>
                <w:szCs w:val="20"/>
              </w:rPr>
              <w:t>3511</w:t>
            </w:r>
          </w:p>
        </w:tc>
        <w:tc>
          <w:tcPr>
            <w:tcW w:w="1980" w:type="dxa"/>
            <w:shd w:val="clear" w:color="auto" w:fill="auto"/>
            <w:noWrap/>
            <w:vAlign w:val="center"/>
          </w:tcPr>
          <w:p w14:paraId="4A5AADCC" w14:textId="77777777" w:rsidR="00A06EF9" w:rsidRPr="00A5609F" w:rsidRDefault="00A06EF9" w:rsidP="001B2C22">
            <w:pPr>
              <w:spacing w:line="240" w:lineRule="auto"/>
              <w:rPr>
                <w:sz w:val="20"/>
                <w:szCs w:val="20"/>
              </w:rPr>
            </w:pPr>
            <w:r w:rsidRPr="00A5609F">
              <w:rPr>
                <w:sz w:val="20"/>
                <w:szCs w:val="20"/>
              </w:rPr>
              <w:t>Reissue Issue Fee</w:t>
            </w:r>
          </w:p>
        </w:tc>
        <w:tc>
          <w:tcPr>
            <w:tcW w:w="750" w:type="dxa"/>
            <w:shd w:val="clear" w:color="auto" w:fill="auto"/>
            <w:noWrap/>
            <w:vAlign w:val="center"/>
          </w:tcPr>
          <w:p w14:paraId="13CA489F" w14:textId="77777777" w:rsidR="00A06EF9" w:rsidRPr="00A5609F" w:rsidRDefault="00A06EF9" w:rsidP="001B2C22">
            <w:pPr>
              <w:spacing w:line="240" w:lineRule="auto"/>
              <w:jc w:val="center"/>
              <w:rPr>
                <w:sz w:val="20"/>
                <w:szCs w:val="20"/>
              </w:rPr>
            </w:pPr>
            <w:r w:rsidRPr="00A5609F">
              <w:rPr>
                <w:sz w:val="20"/>
                <w:szCs w:val="20"/>
              </w:rPr>
              <w:t>960</w:t>
            </w:r>
          </w:p>
        </w:tc>
        <w:tc>
          <w:tcPr>
            <w:tcW w:w="750" w:type="dxa"/>
            <w:shd w:val="clear" w:color="auto" w:fill="auto"/>
            <w:noWrap/>
            <w:vAlign w:val="center"/>
          </w:tcPr>
          <w:p w14:paraId="5250C99D" w14:textId="77777777" w:rsidR="00A06EF9" w:rsidRPr="00A5609F" w:rsidRDefault="00A06EF9" w:rsidP="001B2C22">
            <w:pPr>
              <w:spacing w:line="240" w:lineRule="auto"/>
              <w:jc w:val="center"/>
              <w:rPr>
                <w:sz w:val="20"/>
                <w:szCs w:val="20"/>
              </w:rPr>
            </w:pPr>
            <w:r w:rsidRPr="00A5609F">
              <w:rPr>
                <w:sz w:val="20"/>
                <w:szCs w:val="20"/>
              </w:rPr>
              <w:t>480</w:t>
            </w:r>
          </w:p>
        </w:tc>
        <w:tc>
          <w:tcPr>
            <w:tcW w:w="750" w:type="dxa"/>
            <w:shd w:val="clear" w:color="auto" w:fill="auto"/>
            <w:vAlign w:val="center"/>
          </w:tcPr>
          <w:p w14:paraId="00535B50" w14:textId="77777777" w:rsidR="00A06EF9" w:rsidRPr="00A5609F" w:rsidRDefault="00A06EF9" w:rsidP="001B2C22">
            <w:pPr>
              <w:spacing w:line="240" w:lineRule="auto"/>
              <w:jc w:val="center"/>
              <w:rPr>
                <w:sz w:val="20"/>
                <w:szCs w:val="20"/>
              </w:rPr>
            </w:pPr>
            <w:r w:rsidRPr="00A5609F">
              <w:rPr>
                <w:sz w:val="20"/>
                <w:szCs w:val="20"/>
              </w:rPr>
              <w:t>240</w:t>
            </w:r>
          </w:p>
        </w:tc>
        <w:tc>
          <w:tcPr>
            <w:tcW w:w="750" w:type="dxa"/>
            <w:shd w:val="clear" w:color="auto" w:fill="auto"/>
            <w:noWrap/>
            <w:vAlign w:val="center"/>
          </w:tcPr>
          <w:p w14:paraId="18E2C649" w14:textId="77777777" w:rsidR="00A06EF9" w:rsidRPr="00A5609F" w:rsidRDefault="00A06EF9" w:rsidP="001B2C22">
            <w:pPr>
              <w:spacing w:line="240" w:lineRule="auto"/>
              <w:jc w:val="center"/>
              <w:rPr>
                <w:sz w:val="20"/>
                <w:szCs w:val="20"/>
              </w:rPr>
            </w:pPr>
            <w:r w:rsidRPr="00A5609F">
              <w:rPr>
                <w:sz w:val="20"/>
                <w:szCs w:val="20"/>
              </w:rPr>
              <w:t>1,000</w:t>
            </w:r>
          </w:p>
        </w:tc>
        <w:tc>
          <w:tcPr>
            <w:tcW w:w="750" w:type="dxa"/>
            <w:shd w:val="clear" w:color="auto" w:fill="auto"/>
            <w:noWrap/>
            <w:vAlign w:val="center"/>
          </w:tcPr>
          <w:p w14:paraId="4EDD972B" w14:textId="77777777" w:rsidR="00A06EF9" w:rsidRPr="00A5609F" w:rsidRDefault="00A06EF9" w:rsidP="001B2C22">
            <w:pPr>
              <w:spacing w:line="240" w:lineRule="auto"/>
              <w:jc w:val="center"/>
              <w:rPr>
                <w:sz w:val="20"/>
                <w:szCs w:val="20"/>
              </w:rPr>
            </w:pPr>
            <w:r w:rsidRPr="00A5609F">
              <w:rPr>
                <w:sz w:val="20"/>
                <w:szCs w:val="20"/>
              </w:rPr>
              <w:t>500</w:t>
            </w:r>
          </w:p>
        </w:tc>
        <w:tc>
          <w:tcPr>
            <w:tcW w:w="750" w:type="dxa"/>
            <w:shd w:val="clear" w:color="auto" w:fill="auto"/>
            <w:noWrap/>
            <w:vAlign w:val="center"/>
          </w:tcPr>
          <w:p w14:paraId="25FD1AC1" w14:textId="77777777" w:rsidR="00A06EF9" w:rsidRPr="00A5609F" w:rsidRDefault="00A06EF9" w:rsidP="001B2C22">
            <w:pPr>
              <w:spacing w:line="240" w:lineRule="auto"/>
              <w:jc w:val="center"/>
              <w:rPr>
                <w:sz w:val="20"/>
                <w:szCs w:val="20"/>
              </w:rPr>
            </w:pPr>
            <w:r w:rsidRPr="00A5609F">
              <w:rPr>
                <w:sz w:val="20"/>
                <w:szCs w:val="20"/>
              </w:rPr>
              <w:t>250</w:t>
            </w:r>
          </w:p>
        </w:tc>
      </w:tr>
      <w:tr w:rsidR="00A06EF9" w:rsidRPr="001650DF" w14:paraId="2B41B756" w14:textId="77777777" w:rsidTr="006F5902">
        <w:trPr>
          <w:cantSplit/>
          <w:trHeight w:val="71"/>
        </w:trPr>
        <w:tc>
          <w:tcPr>
            <w:tcW w:w="1190" w:type="dxa"/>
            <w:shd w:val="clear" w:color="auto" w:fill="auto"/>
            <w:noWrap/>
            <w:vAlign w:val="center"/>
          </w:tcPr>
          <w:p w14:paraId="408D7413" w14:textId="77777777" w:rsidR="00A06EF9" w:rsidRPr="00B05D1C" w:rsidRDefault="00A06EF9" w:rsidP="001B2C22">
            <w:pPr>
              <w:spacing w:line="240" w:lineRule="auto"/>
              <w:rPr>
                <w:sz w:val="20"/>
                <w:szCs w:val="20"/>
              </w:rPr>
            </w:pPr>
            <w:r w:rsidRPr="00B05D1C">
              <w:rPr>
                <w:sz w:val="20"/>
                <w:szCs w:val="20"/>
              </w:rPr>
              <w:t>1.18(b)(1)</w:t>
            </w:r>
          </w:p>
        </w:tc>
        <w:tc>
          <w:tcPr>
            <w:tcW w:w="1258" w:type="dxa"/>
            <w:shd w:val="clear" w:color="auto" w:fill="auto"/>
            <w:noWrap/>
            <w:vAlign w:val="center"/>
          </w:tcPr>
          <w:p w14:paraId="0DAAD2D9" w14:textId="3CC2598C" w:rsidR="00A06EF9" w:rsidRPr="00A5609F" w:rsidRDefault="00A06EF9" w:rsidP="001B2C22">
            <w:pPr>
              <w:spacing w:line="240" w:lineRule="auto"/>
              <w:rPr>
                <w:sz w:val="20"/>
                <w:szCs w:val="20"/>
              </w:rPr>
            </w:pPr>
            <w:r w:rsidRPr="00A5609F">
              <w:rPr>
                <w:sz w:val="20"/>
                <w:szCs w:val="20"/>
              </w:rPr>
              <w:t>1502/2502/</w:t>
            </w:r>
            <w:r w:rsidR="00C108F8" w:rsidRPr="00A5609F">
              <w:rPr>
                <w:sz w:val="20"/>
                <w:szCs w:val="20"/>
              </w:rPr>
              <w:t xml:space="preserve"> </w:t>
            </w:r>
            <w:r w:rsidRPr="00A5609F">
              <w:rPr>
                <w:sz w:val="20"/>
                <w:szCs w:val="20"/>
              </w:rPr>
              <w:t>3502</w:t>
            </w:r>
          </w:p>
        </w:tc>
        <w:tc>
          <w:tcPr>
            <w:tcW w:w="1980" w:type="dxa"/>
            <w:shd w:val="clear" w:color="auto" w:fill="auto"/>
            <w:noWrap/>
            <w:vAlign w:val="center"/>
          </w:tcPr>
          <w:p w14:paraId="6D678F6B" w14:textId="77777777" w:rsidR="00A06EF9" w:rsidRPr="00A5609F" w:rsidRDefault="00A06EF9" w:rsidP="001B2C22">
            <w:pPr>
              <w:spacing w:line="240" w:lineRule="auto"/>
              <w:rPr>
                <w:sz w:val="20"/>
                <w:szCs w:val="20"/>
              </w:rPr>
            </w:pPr>
            <w:r w:rsidRPr="00A5609F">
              <w:rPr>
                <w:sz w:val="20"/>
                <w:szCs w:val="20"/>
              </w:rPr>
              <w:t xml:space="preserve">Design Issue Fee </w:t>
            </w:r>
          </w:p>
        </w:tc>
        <w:tc>
          <w:tcPr>
            <w:tcW w:w="750" w:type="dxa"/>
            <w:shd w:val="clear" w:color="auto" w:fill="auto"/>
            <w:noWrap/>
            <w:vAlign w:val="center"/>
          </w:tcPr>
          <w:p w14:paraId="38F5EBBD" w14:textId="77777777" w:rsidR="00A06EF9" w:rsidRPr="00A5609F" w:rsidRDefault="00A06EF9" w:rsidP="001B2C22">
            <w:pPr>
              <w:spacing w:line="240" w:lineRule="auto"/>
              <w:jc w:val="center"/>
              <w:rPr>
                <w:sz w:val="20"/>
                <w:szCs w:val="20"/>
              </w:rPr>
            </w:pPr>
            <w:r w:rsidRPr="00A5609F">
              <w:rPr>
                <w:sz w:val="20"/>
                <w:szCs w:val="20"/>
              </w:rPr>
              <w:t>560</w:t>
            </w:r>
          </w:p>
        </w:tc>
        <w:tc>
          <w:tcPr>
            <w:tcW w:w="750" w:type="dxa"/>
            <w:shd w:val="clear" w:color="auto" w:fill="auto"/>
            <w:noWrap/>
            <w:vAlign w:val="center"/>
          </w:tcPr>
          <w:p w14:paraId="4D6192D7" w14:textId="77777777" w:rsidR="00A06EF9" w:rsidRPr="00A5609F" w:rsidRDefault="00A06EF9" w:rsidP="001B2C22">
            <w:pPr>
              <w:spacing w:line="240" w:lineRule="auto"/>
              <w:jc w:val="center"/>
              <w:rPr>
                <w:sz w:val="20"/>
                <w:szCs w:val="20"/>
              </w:rPr>
            </w:pPr>
            <w:r w:rsidRPr="00A5609F">
              <w:rPr>
                <w:sz w:val="20"/>
                <w:szCs w:val="20"/>
              </w:rPr>
              <w:t>280</w:t>
            </w:r>
          </w:p>
        </w:tc>
        <w:tc>
          <w:tcPr>
            <w:tcW w:w="750" w:type="dxa"/>
            <w:shd w:val="clear" w:color="auto" w:fill="auto"/>
            <w:vAlign w:val="center"/>
          </w:tcPr>
          <w:p w14:paraId="334B3280" w14:textId="77777777" w:rsidR="00A06EF9" w:rsidRPr="00A5609F" w:rsidRDefault="00A06EF9" w:rsidP="001B2C22">
            <w:pPr>
              <w:spacing w:line="240" w:lineRule="auto"/>
              <w:jc w:val="center"/>
              <w:rPr>
                <w:sz w:val="20"/>
                <w:szCs w:val="20"/>
              </w:rPr>
            </w:pPr>
            <w:r w:rsidRPr="00A5609F">
              <w:rPr>
                <w:sz w:val="20"/>
                <w:szCs w:val="20"/>
              </w:rPr>
              <w:t>140</w:t>
            </w:r>
          </w:p>
        </w:tc>
        <w:tc>
          <w:tcPr>
            <w:tcW w:w="750" w:type="dxa"/>
            <w:shd w:val="clear" w:color="auto" w:fill="auto"/>
            <w:noWrap/>
            <w:vAlign w:val="center"/>
          </w:tcPr>
          <w:p w14:paraId="66DD1DA8" w14:textId="3AC1E83F" w:rsidR="00A06EF9" w:rsidRPr="00A5609F" w:rsidRDefault="001A6185" w:rsidP="001B2C22">
            <w:pPr>
              <w:spacing w:line="240" w:lineRule="auto"/>
              <w:jc w:val="center"/>
              <w:rPr>
                <w:sz w:val="20"/>
                <w:szCs w:val="20"/>
              </w:rPr>
            </w:pPr>
            <w:r>
              <w:rPr>
                <w:sz w:val="20"/>
                <w:szCs w:val="20"/>
              </w:rPr>
              <w:t>7</w:t>
            </w:r>
            <w:r w:rsidR="00A06EF9" w:rsidRPr="00A5609F">
              <w:rPr>
                <w:sz w:val="20"/>
                <w:szCs w:val="20"/>
              </w:rPr>
              <w:t>00</w:t>
            </w:r>
          </w:p>
        </w:tc>
        <w:tc>
          <w:tcPr>
            <w:tcW w:w="750" w:type="dxa"/>
            <w:shd w:val="clear" w:color="auto" w:fill="auto"/>
            <w:noWrap/>
            <w:vAlign w:val="center"/>
          </w:tcPr>
          <w:p w14:paraId="4BC7A8F9" w14:textId="24A4F128" w:rsidR="00A06EF9" w:rsidRPr="00A5609F" w:rsidRDefault="001A6185" w:rsidP="001B2C22">
            <w:pPr>
              <w:spacing w:line="240" w:lineRule="auto"/>
              <w:jc w:val="center"/>
              <w:rPr>
                <w:sz w:val="20"/>
                <w:szCs w:val="20"/>
              </w:rPr>
            </w:pPr>
            <w:r>
              <w:rPr>
                <w:sz w:val="20"/>
                <w:szCs w:val="20"/>
              </w:rPr>
              <w:t>35</w:t>
            </w:r>
            <w:r w:rsidR="00A06EF9" w:rsidRPr="00A5609F">
              <w:rPr>
                <w:sz w:val="20"/>
                <w:szCs w:val="20"/>
              </w:rPr>
              <w:t>0</w:t>
            </w:r>
          </w:p>
        </w:tc>
        <w:tc>
          <w:tcPr>
            <w:tcW w:w="750" w:type="dxa"/>
            <w:shd w:val="clear" w:color="auto" w:fill="auto"/>
            <w:noWrap/>
            <w:vAlign w:val="center"/>
          </w:tcPr>
          <w:p w14:paraId="45AA245C" w14:textId="5ABD8D54" w:rsidR="00A06EF9" w:rsidRPr="00A5609F" w:rsidRDefault="001A6185" w:rsidP="001B2C22">
            <w:pPr>
              <w:spacing w:line="240" w:lineRule="auto"/>
              <w:jc w:val="center"/>
              <w:rPr>
                <w:sz w:val="20"/>
                <w:szCs w:val="20"/>
              </w:rPr>
            </w:pPr>
            <w:r>
              <w:rPr>
                <w:sz w:val="20"/>
                <w:szCs w:val="20"/>
              </w:rPr>
              <w:t>175</w:t>
            </w:r>
          </w:p>
        </w:tc>
      </w:tr>
      <w:tr w:rsidR="00A06EF9" w:rsidRPr="001650DF" w14:paraId="57876753" w14:textId="77777777" w:rsidTr="006F5902">
        <w:trPr>
          <w:cantSplit/>
          <w:trHeight w:val="147"/>
        </w:trPr>
        <w:tc>
          <w:tcPr>
            <w:tcW w:w="1190" w:type="dxa"/>
            <w:shd w:val="clear" w:color="auto" w:fill="auto"/>
            <w:noWrap/>
            <w:vAlign w:val="center"/>
          </w:tcPr>
          <w:p w14:paraId="132336E3" w14:textId="77777777" w:rsidR="00A06EF9" w:rsidRPr="00B05D1C" w:rsidRDefault="00A06EF9" w:rsidP="001B2C22">
            <w:pPr>
              <w:spacing w:line="240" w:lineRule="auto"/>
              <w:rPr>
                <w:sz w:val="20"/>
                <w:szCs w:val="20"/>
              </w:rPr>
            </w:pPr>
            <w:r w:rsidRPr="00B05D1C">
              <w:rPr>
                <w:sz w:val="20"/>
                <w:szCs w:val="20"/>
              </w:rPr>
              <w:t>1.18(c)(1)</w:t>
            </w:r>
          </w:p>
        </w:tc>
        <w:tc>
          <w:tcPr>
            <w:tcW w:w="1258" w:type="dxa"/>
            <w:shd w:val="clear" w:color="auto" w:fill="auto"/>
            <w:noWrap/>
            <w:vAlign w:val="center"/>
          </w:tcPr>
          <w:p w14:paraId="48FD515F" w14:textId="70E98D4C" w:rsidR="00A06EF9" w:rsidRPr="00A5609F" w:rsidRDefault="00C108F8" w:rsidP="001B2C22">
            <w:pPr>
              <w:spacing w:line="240" w:lineRule="auto"/>
              <w:rPr>
                <w:sz w:val="20"/>
                <w:szCs w:val="20"/>
              </w:rPr>
            </w:pPr>
            <w:r w:rsidRPr="00A5609F">
              <w:rPr>
                <w:sz w:val="20"/>
                <w:szCs w:val="20"/>
              </w:rPr>
              <w:t>1503/2503</w:t>
            </w:r>
            <w:r w:rsidR="00A06EF9" w:rsidRPr="00A5609F">
              <w:rPr>
                <w:sz w:val="20"/>
                <w:szCs w:val="20"/>
              </w:rPr>
              <w:t>/</w:t>
            </w:r>
            <w:r w:rsidRPr="00A5609F">
              <w:rPr>
                <w:sz w:val="20"/>
                <w:szCs w:val="20"/>
              </w:rPr>
              <w:t xml:space="preserve"> </w:t>
            </w:r>
            <w:r w:rsidR="00A06EF9" w:rsidRPr="00A5609F">
              <w:rPr>
                <w:sz w:val="20"/>
                <w:szCs w:val="20"/>
              </w:rPr>
              <w:t>3503</w:t>
            </w:r>
          </w:p>
        </w:tc>
        <w:tc>
          <w:tcPr>
            <w:tcW w:w="1980" w:type="dxa"/>
            <w:shd w:val="clear" w:color="auto" w:fill="auto"/>
            <w:noWrap/>
            <w:vAlign w:val="center"/>
          </w:tcPr>
          <w:p w14:paraId="3927781D" w14:textId="77777777" w:rsidR="00A06EF9" w:rsidRPr="00A5609F" w:rsidRDefault="00A06EF9" w:rsidP="001B2C22">
            <w:pPr>
              <w:spacing w:line="240" w:lineRule="auto"/>
              <w:rPr>
                <w:sz w:val="20"/>
                <w:szCs w:val="20"/>
              </w:rPr>
            </w:pPr>
            <w:r w:rsidRPr="00A5609F">
              <w:rPr>
                <w:sz w:val="20"/>
                <w:szCs w:val="20"/>
              </w:rPr>
              <w:t xml:space="preserve">Plant Issue Fee </w:t>
            </w:r>
          </w:p>
        </w:tc>
        <w:tc>
          <w:tcPr>
            <w:tcW w:w="750" w:type="dxa"/>
            <w:shd w:val="clear" w:color="auto" w:fill="auto"/>
            <w:noWrap/>
            <w:vAlign w:val="center"/>
          </w:tcPr>
          <w:p w14:paraId="3A37B8C4" w14:textId="77777777" w:rsidR="00A06EF9" w:rsidRPr="00A5609F" w:rsidRDefault="00A06EF9" w:rsidP="001B2C22">
            <w:pPr>
              <w:spacing w:line="240" w:lineRule="auto"/>
              <w:jc w:val="center"/>
              <w:rPr>
                <w:sz w:val="20"/>
                <w:szCs w:val="20"/>
              </w:rPr>
            </w:pPr>
            <w:r w:rsidRPr="00A5609F">
              <w:rPr>
                <w:sz w:val="20"/>
                <w:szCs w:val="20"/>
              </w:rPr>
              <w:t>760</w:t>
            </w:r>
          </w:p>
        </w:tc>
        <w:tc>
          <w:tcPr>
            <w:tcW w:w="750" w:type="dxa"/>
            <w:shd w:val="clear" w:color="auto" w:fill="auto"/>
            <w:noWrap/>
            <w:vAlign w:val="center"/>
          </w:tcPr>
          <w:p w14:paraId="06B814F1" w14:textId="77777777" w:rsidR="00A06EF9" w:rsidRPr="00A5609F" w:rsidRDefault="00A06EF9" w:rsidP="001B2C22">
            <w:pPr>
              <w:spacing w:line="240" w:lineRule="auto"/>
              <w:jc w:val="center"/>
              <w:rPr>
                <w:sz w:val="20"/>
                <w:szCs w:val="20"/>
              </w:rPr>
            </w:pPr>
            <w:r w:rsidRPr="00A5609F">
              <w:rPr>
                <w:sz w:val="20"/>
                <w:szCs w:val="20"/>
              </w:rPr>
              <w:t>380</w:t>
            </w:r>
          </w:p>
        </w:tc>
        <w:tc>
          <w:tcPr>
            <w:tcW w:w="750" w:type="dxa"/>
            <w:shd w:val="clear" w:color="auto" w:fill="auto"/>
            <w:vAlign w:val="center"/>
          </w:tcPr>
          <w:p w14:paraId="5F081DF1" w14:textId="77777777" w:rsidR="00A06EF9" w:rsidRPr="00A5609F" w:rsidRDefault="00A06EF9" w:rsidP="001B2C22">
            <w:pPr>
              <w:spacing w:line="240" w:lineRule="auto"/>
              <w:jc w:val="center"/>
              <w:rPr>
                <w:sz w:val="20"/>
                <w:szCs w:val="20"/>
              </w:rPr>
            </w:pPr>
            <w:r w:rsidRPr="00A5609F">
              <w:rPr>
                <w:sz w:val="20"/>
                <w:szCs w:val="20"/>
              </w:rPr>
              <w:t>190</w:t>
            </w:r>
          </w:p>
        </w:tc>
        <w:tc>
          <w:tcPr>
            <w:tcW w:w="750" w:type="dxa"/>
            <w:shd w:val="clear" w:color="auto" w:fill="auto"/>
            <w:noWrap/>
            <w:vAlign w:val="center"/>
          </w:tcPr>
          <w:p w14:paraId="55718FD3" w14:textId="212C0876" w:rsidR="00A06EF9" w:rsidRPr="00A5609F" w:rsidRDefault="001A6185" w:rsidP="001B2C22">
            <w:pPr>
              <w:spacing w:line="240" w:lineRule="auto"/>
              <w:jc w:val="center"/>
              <w:rPr>
                <w:sz w:val="20"/>
                <w:szCs w:val="20"/>
              </w:rPr>
            </w:pPr>
            <w:r>
              <w:rPr>
                <w:sz w:val="20"/>
                <w:szCs w:val="20"/>
              </w:rPr>
              <w:t>8</w:t>
            </w:r>
            <w:r w:rsidR="00A06EF9" w:rsidRPr="00A5609F">
              <w:rPr>
                <w:sz w:val="20"/>
                <w:szCs w:val="20"/>
              </w:rPr>
              <w:t>00</w:t>
            </w:r>
          </w:p>
        </w:tc>
        <w:tc>
          <w:tcPr>
            <w:tcW w:w="750" w:type="dxa"/>
            <w:shd w:val="clear" w:color="auto" w:fill="auto"/>
            <w:noWrap/>
            <w:vAlign w:val="center"/>
          </w:tcPr>
          <w:p w14:paraId="00A7735D" w14:textId="7D82FFA1" w:rsidR="00A06EF9" w:rsidRPr="00A5609F" w:rsidRDefault="001A6185" w:rsidP="001B2C22">
            <w:pPr>
              <w:spacing w:line="240" w:lineRule="auto"/>
              <w:jc w:val="center"/>
              <w:rPr>
                <w:sz w:val="20"/>
                <w:szCs w:val="20"/>
              </w:rPr>
            </w:pPr>
            <w:r>
              <w:rPr>
                <w:sz w:val="20"/>
                <w:szCs w:val="20"/>
              </w:rPr>
              <w:t>4</w:t>
            </w:r>
            <w:r w:rsidR="00A06EF9" w:rsidRPr="00A5609F">
              <w:rPr>
                <w:sz w:val="20"/>
                <w:szCs w:val="20"/>
              </w:rPr>
              <w:t>00</w:t>
            </w:r>
          </w:p>
        </w:tc>
        <w:tc>
          <w:tcPr>
            <w:tcW w:w="750" w:type="dxa"/>
            <w:shd w:val="clear" w:color="auto" w:fill="auto"/>
            <w:noWrap/>
            <w:vAlign w:val="center"/>
          </w:tcPr>
          <w:p w14:paraId="330164DE" w14:textId="7B8A259A" w:rsidR="00A06EF9" w:rsidRPr="00A5609F" w:rsidRDefault="001A6185" w:rsidP="001B2C22">
            <w:pPr>
              <w:spacing w:line="240" w:lineRule="auto"/>
              <w:jc w:val="center"/>
              <w:rPr>
                <w:sz w:val="20"/>
                <w:szCs w:val="20"/>
              </w:rPr>
            </w:pPr>
            <w:r>
              <w:rPr>
                <w:sz w:val="20"/>
                <w:szCs w:val="20"/>
              </w:rPr>
              <w:t>20</w:t>
            </w:r>
            <w:r w:rsidR="00A06EF9" w:rsidRPr="00A5609F">
              <w:rPr>
                <w:sz w:val="20"/>
                <w:szCs w:val="20"/>
              </w:rPr>
              <w:t>0</w:t>
            </w:r>
          </w:p>
        </w:tc>
      </w:tr>
    </w:tbl>
    <w:p w14:paraId="3DB4547F" w14:textId="77777777" w:rsidR="00A06EF9" w:rsidRPr="00FD2D18" w:rsidRDefault="00A06EF9" w:rsidP="002D2E8A">
      <w:pPr>
        <w:rPr>
          <w:color w:val="auto"/>
          <w:highlight w:val="yellow"/>
          <w:u w:val="single"/>
        </w:rPr>
      </w:pPr>
    </w:p>
    <w:p w14:paraId="5EAD2CCD" w14:textId="77777777" w:rsidR="00CA7CFE" w:rsidRDefault="00CA7CFE" w:rsidP="001650DF">
      <w:pPr>
        <w:rPr>
          <w:u w:val="single"/>
        </w:rPr>
      </w:pPr>
    </w:p>
    <w:p w14:paraId="4A1A5FFB" w14:textId="5864EDFC" w:rsidR="00A06EF9" w:rsidRPr="001650DF" w:rsidRDefault="00A06EF9" w:rsidP="001650DF">
      <w:r w:rsidRPr="001650DF">
        <w:rPr>
          <w:u w:val="single"/>
        </w:rPr>
        <w:t>Section 1.19</w:t>
      </w:r>
      <w:r w:rsidRPr="001650DF">
        <w:t xml:space="preserve">: </w:t>
      </w:r>
      <w:r w:rsidR="00681DA8">
        <w:t xml:space="preserve"> </w:t>
      </w:r>
      <w:r w:rsidRPr="001650DF">
        <w:t xml:space="preserve">The changes to the fee amounts indicated in § 1.19 are shown in Table </w:t>
      </w:r>
      <w:r w:rsidR="0086615C" w:rsidRPr="001650DF">
        <w:t>20</w:t>
      </w:r>
      <w:r w:rsidRPr="001650DF">
        <w:t>.</w:t>
      </w:r>
    </w:p>
    <w:p w14:paraId="70E10F4D" w14:textId="77777777" w:rsidR="00A06EF9" w:rsidRPr="001650DF" w:rsidRDefault="00A06EF9" w:rsidP="001650DF"/>
    <w:p w14:paraId="0514E520" w14:textId="2B3FE002" w:rsidR="00A06EF9" w:rsidRPr="001B2C22" w:rsidRDefault="00A06EF9" w:rsidP="001B2C22">
      <w:pPr>
        <w:keepNext/>
        <w:autoSpaceDE/>
        <w:autoSpaceDN/>
        <w:adjustRightInd/>
        <w:spacing w:line="240" w:lineRule="auto"/>
        <w:jc w:val="center"/>
        <w:rPr>
          <w:b/>
          <w:bCs/>
          <w:u w:val="single"/>
          <w:lang w:val="fr-FR"/>
        </w:rPr>
      </w:pPr>
      <w:r w:rsidRPr="001B2C22">
        <w:rPr>
          <w:b/>
          <w:bCs/>
          <w:u w:val="single"/>
          <w:lang w:val="fr-FR"/>
        </w:rPr>
        <w:t xml:space="preserve">Table </w:t>
      </w:r>
      <w:r w:rsidR="0086615C" w:rsidRPr="001B2C22">
        <w:rPr>
          <w:b/>
          <w:bCs/>
          <w:u w:val="single"/>
          <w:lang w:val="fr-FR"/>
        </w:rPr>
        <w:t>20</w:t>
      </w:r>
      <w:r w:rsidRPr="001B2C22">
        <w:rPr>
          <w:b/>
          <w:bCs/>
          <w:u w:val="single"/>
          <w:lang w:val="fr-FR"/>
        </w:rPr>
        <w:t>:</w:t>
      </w:r>
      <w:r w:rsidR="001B2C22">
        <w:rPr>
          <w:b/>
          <w:bCs/>
          <w:u w:val="single"/>
          <w:lang w:val="fr-FR"/>
        </w:rPr>
        <w:t xml:space="preserve"> </w:t>
      </w:r>
      <w:r w:rsidR="001B2C22" w:rsidRPr="001B2C22">
        <w:rPr>
          <w:b/>
          <w:bCs/>
          <w:u w:val="single"/>
          <w:lang w:val="fr-FR"/>
        </w:rPr>
        <w:t xml:space="preserve"> CFR Section 1.19 </w:t>
      </w:r>
      <w:r w:rsidR="001B2C22" w:rsidRPr="001B2C22">
        <w:rPr>
          <w:b/>
          <w:u w:val="single"/>
        </w:rPr>
        <w:t>Fee</w:t>
      </w:r>
      <w:r w:rsidR="001B2C22">
        <w:rPr>
          <w:b/>
          <w:u w:val="single"/>
        </w:rPr>
        <w:t xml:space="preserve"> Change</w:t>
      </w:r>
      <w:r w:rsidR="001B2C22" w:rsidRPr="001B2C22">
        <w:rPr>
          <w:b/>
          <w:u w:val="single"/>
        </w:rPr>
        <w:t>s</w:t>
      </w:r>
    </w:p>
    <w:p w14:paraId="3F9377CA" w14:textId="77777777" w:rsidR="00881EEF" w:rsidRPr="001650DF" w:rsidRDefault="00881EEF" w:rsidP="00B15F32">
      <w:pPr>
        <w:keepNext/>
        <w:autoSpaceDE/>
        <w:autoSpaceDN/>
        <w:adjustRightInd/>
        <w:spacing w:line="240" w:lineRule="auto"/>
        <w:rPr>
          <w:b/>
          <w:bCs/>
          <w:u w:val="single"/>
          <w:lang w:val="fr-FR"/>
        </w:rPr>
      </w:pPr>
    </w:p>
    <w:tbl>
      <w:tblPr>
        <w:tblW w:w="9000" w:type="dxa"/>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195"/>
        <w:gridCol w:w="1208"/>
        <w:gridCol w:w="1909"/>
        <w:gridCol w:w="781"/>
        <w:gridCol w:w="781"/>
        <w:gridCol w:w="782"/>
        <w:gridCol w:w="781"/>
        <w:gridCol w:w="781"/>
        <w:gridCol w:w="782"/>
      </w:tblGrid>
      <w:tr w:rsidR="00A06EF9" w:rsidRPr="001650DF" w14:paraId="58BCE5DF" w14:textId="77777777" w:rsidTr="006F5902">
        <w:trPr>
          <w:cantSplit/>
          <w:trHeight w:val="58"/>
          <w:tblHeader/>
        </w:trPr>
        <w:tc>
          <w:tcPr>
            <w:tcW w:w="1195" w:type="dxa"/>
            <w:vMerge w:val="restart"/>
            <w:noWrap/>
            <w:vAlign w:val="center"/>
          </w:tcPr>
          <w:p w14:paraId="0DA6C2B0" w14:textId="77777777" w:rsidR="00A06EF9" w:rsidRPr="00A5609F" w:rsidRDefault="00A06EF9" w:rsidP="001B2C22">
            <w:pPr>
              <w:spacing w:line="240" w:lineRule="auto"/>
              <w:jc w:val="center"/>
              <w:rPr>
                <w:b/>
                <w:sz w:val="20"/>
                <w:szCs w:val="20"/>
                <w:lang w:val="fr-FR"/>
              </w:rPr>
            </w:pPr>
            <w:r w:rsidRPr="00B05D1C">
              <w:rPr>
                <w:b/>
                <w:sz w:val="20"/>
                <w:szCs w:val="20"/>
                <w:lang w:val="fr-FR"/>
              </w:rPr>
              <w:t xml:space="preserve">CFR </w:t>
            </w:r>
            <w:r w:rsidRPr="00A5609F">
              <w:rPr>
                <w:b/>
                <w:sz w:val="20"/>
                <w:szCs w:val="20"/>
                <w:lang w:val="fr-FR"/>
              </w:rPr>
              <w:t>section</w:t>
            </w:r>
          </w:p>
        </w:tc>
        <w:tc>
          <w:tcPr>
            <w:tcW w:w="1208" w:type="dxa"/>
            <w:vMerge w:val="restart"/>
            <w:noWrap/>
            <w:vAlign w:val="center"/>
          </w:tcPr>
          <w:p w14:paraId="5187870B" w14:textId="77777777" w:rsidR="00A06EF9" w:rsidRPr="00A5609F" w:rsidRDefault="00A06EF9" w:rsidP="001B2C22">
            <w:pPr>
              <w:spacing w:line="240" w:lineRule="auto"/>
              <w:jc w:val="center"/>
              <w:rPr>
                <w:b/>
                <w:sz w:val="20"/>
                <w:szCs w:val="20"/>
                <w:lang w:val="fr-FR"/>
              </w:rPr>
            </w:pPr>
            <w:r w:rsidRPr="00A5609F">
              <w:rPr>
                <w:b/>
                <w:sz w:val="20"/>
                <w:szCs w:val="20"/>
              </w:rPr>
              <w:t>Fee</w:t>
            </w:r>
            <w:r w:rsidRPr="00A5609F">
              <w:rPr>
                <w:b/>
                <w:sz w:val="20"/>
                <w:szCs w:val="20"/>
                <w:lang w:val="fr-FR"/>
              </w:rPr>
              <w:t xml:space="preserve"> Code</w:t>
            </w:r>
          </w:p>
        </w:tc>
        <w:tc>
          <w:tcPr>
            <w:tcW w:w="1909" w:type="dxa"/>
            <w:vMerge w:val="restart"/>
            <w:noWrap/>
            <w:vAlign w:val="center"/>
          </w:tcPr>
          <w:p w14:paraId="5754982C" w14:textId="77777777" w:rsidR="00A06EF9" w:rsidRPr="00A5609F" w:rsidRDefault="00A06EF9" w:rsidP="001B2C22">
            <w:pPr>
              <w:spacing w:line="240" w:lineRule="auto"/>
              <w:jc w:val="center"/>
              <w:rPr>
                <w:b/>
                <w:sz w:val="20"/>
                <w:szCs w:val="20"/>
                <w:lang w:val="fr-FR"/>
              </w:rPr>
            </w:pPr>
            <w:r w:rsidRPr="00A5609F">
              <w:rPr>
                <w:b/>
                <w:sz w:val="20"/>
                <w:szCs w:val="20"/>
                <w:lang w:val="fr-FR"/>
              </w:rPr>
              <w:t>Description</w:t>
            </w:r>
          </w:p>
        </w:tc>
        <w:tc>
          <w:tcPr>
            <w:tcW w:w="2344" w:type="dxa"/>
            <w:gridSpan w:val="3"/>
            <w:noWrap/>
            <w:vAlign w:val="center"/>
          </w:tcPr>
          <w:p w14:paraId="635EAE64" w14:textId="2CD72A83" w:rsidR="00A06EF9" w:rsidRPr="00A5609F" w:rsidRDefault="00A06EF9" w:rsidP="001B2C22">
            <w:pPr>
              <w:spacing w:line="240" w:lineRule="auto"/>
              <w:jc w:val="center"/>
              <w:rPr>
                <w:b/>
                <w:sz w:val="20"/>
                <w:szCs w:val="20"/>
              </w:rPr>
            </w:pPr>
            <w:r w:rsidRPr="00A5609F">
              <w:rPr>
                <w:b/>
                <w:sz w:val="20"/>
                <w:szCs w:val="20"/>
              </w:rPr>
              <w:t>Current Fees (dollars)</w:t>
            </w:r>
          </w:p>
        </w:tc>
        <w:tc>
          <w:tcPr>
            <w:tcW w:w="2344" w:type="dxa"/>
            <w:gridSpan w:val="3"/>
            <w:noWrap/>
            <w:vAlign w:val="center"/>
          </w:tcPr>
          <w:p w14:paraId="42552D6F" w14:textId="702B32C0" w:rsidR="00A06EF9" w:rsidRPr="00A5609F" w:rsidRDefault="00304276" w:rsidP="001B2C22">
            <w:pPr>
              <w:spacing w:line="240" w:lineRule="auto"/>
              <w:jc w:val="center"/>
              <w:rPr>
                <w:b/>
                <w:sz w:val="20"/>
                <w:szCs w:val="20"/>
              </w:rPr>
            </w:pPr>
            <w:r>
              <w:rPr>
                <w:b/>
                <w:sz w:val="20"/>
                <w:szCs w:val="20"/>
              </w:rPr>
              <w:t>Final Rule</w:t>
            </w:r>
            <w:r w:rsidR="00A06EF9" w:rsidRPr="00A5609F">
              <w:rPr>
                <w:b/>
                <w:sz w:val="20"/>
                <w:szCs w:val="20"/>
              </w:rPr>
              <w:t xml:space="preserve"> Fees (dollars)</w:t>
            </w:r>
          </w:p>
        </w:tc>
      </w:tr>
      <w:tr w:rsidR="00C108F8" w:rsidRPr="001650DF" w14:paraId="43B8F6CD" w14:textId="77777777" w:rsidTr="006F5902">
        <w:trPr>
          <w:cantSplit/>
          <w:trHeight w:val="58"/>
          <w:tblHeader/>
        </w:trPr>
        <w:tc>
          <w:tcPr>
            <w:tcW w:w="1195" w:type="dxa"/>
            <w:vMerge/>
            <w:noWrap/>
            <w:vAlign w:val="center"/>
          </w:tcPr>
          <w:p w14:paraId="61CB8117" w14:textId="77777777" w:rsidR="00A06EF9" w:rsidRPr="00A5609F" w:rsidRDefault="00A06EF9" w:rsidP="001B2C22">
            <w:pPr>
              <w:spacing w:line="240" w:lineRule="auto"/>
              <w:rPr>
                <w:sz w:val="20"/>
                <w:szCs w:val="20"/>
              </w:rPr>
            </w:pPr>
          </w:p>
        </w:tc>
        <w:tc>
          <w:tcPr>
            <w:tcW w:w="1208" w:type="dxa"/>
            <w:vMerge/>
            <w:noWrap/>
            <w:vAlign w:val="bottom"/>
          </w:tcPr>
          <w:p w14:paraId="57242A78" w14:textId="77777777" w:rsidR="00A06EF9" w:rsidRPr="00A5609F" w:rsidRDefault="00A06EF9" w:rsidP="001B2C22">
            <w:pPr>
              <w:spacing w:line="240" w:lineRule="auto"/>
              <w:jc w:val="center"/>
              <w:rPr>
                <w:rFonts w:eastAsia="Arial Unicode MS"/>
                <w:bCs/>
                <w:sz w:val="20"/>
                <w:szCs w:val="20"/>
              </w:rPr>
            </w:pPr>
          </w:p>
        </w:tc>
        <w:tc>
          <w:tcPr>
            <w:tcW w:w="1909" w:type="dxa"/>
            <w:vMerge/>
            <w:noWrap/>
            <w:vAlign w:val="bottom"/>
          </w:tcPr>
          <w:p w14:paraId="217E12A4" w14:textId="77777777" w:rsidR="00A06EF9" w:rsidRPr="00A5609F" w:rsidRDefault="00A06EF9" w:rsidP="001B2C22">
            <w:pPr>
              <w:spacing w:line="240" w:lineRule="auto"/>
              <w:rPr>
                <w:rFonts w:eastAsia="Arial Unicode MS"/>
                <w:bCs/>
                <w:sz w:val="20"/>
                <w:szCs w:val="20"/>
              </w:rPr>
            </w:pPr>
          </w:p>
        </w:tc>
        <w:tc>
          <w:tcPr>
            <w:tcW w:w="781" w:type="dxa"/>
            <w:noWrap/>
            <w:vAlign w:val="center"/>
          </w:tcPr>
          <w:p w14:paraId="7C9DD745"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81" w:type="dxa"/>
            <w:noWrap/>
            <w:vAlign w:val="center"/>
          </w:tcPr>
          <w:p w14:paraId="4E586D06"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82" w:type="dxa"/>
          </w:tcPr>
          <w:p w14:paraId="315B5BDE"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c>
          <w:tcPr>
            <w:tcW w:w="781" w:type="dxa"/>
            <w:noWrap/>
            <w:vAlign w:val="center"/>
          </w:tcPr>
          <w:p w14:paraId="18E02194"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81" w:type="dxa"/>
            <w:noWrap/>
            <w:vAlign w:val="center"/>
          </w:tcPr>
          <w:p w14:paraId="6974DAA5"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82" w:type="dxa"/>
            <w:noWrap/>
            <w:vAlign w:val="center"/>
          </w:tcPr>
          <w:p w14:paraId="42F4C867"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r>
      <w:tr w:rsidR="00C108F8" w:rsidRPr="001650DF" w14:paraId="72879F5C" w14:textId="77777777" w:rsidTr="006F5902">
        <w:trPr>
          <w:cantSplit/>
          <w:trHeight w:val="58"/>
        </w:trPr>
        <w:tc>
          <w:tcPr>
            <w:tcW w:w="1195" w:type="dxa"/>
            <w:noWrap/>
            <w:vAlign w:val="center"/>
          </w:tcPr>
          <w:p w14:paraId="29E0F914" w14:textId="1A798F77" w:rsidR="00A06EF9" w:rsidRPr="00A5609F" w:rsidRDefault="00A06EF9" w:rsidP="001B2C22">
            <w:pPr>
              <w:spacing w:line="240" w:lineRule="auto"/>
              <w:rPr>
                <w:color w:val="auto"/>
                <w:sz w:val="20"/>
                <w:szCs w:val="20"/>
              </w:rPr>
            </w:pPr>
            <w:r w:rsidRPr="00B05D1C">
              <w:rPr>
                <w:color w:val="auto"/>
                <w:sz w:val="20"/>
                <w:szCs w:val="20"/>
              </w:rPr>
              <w:t>1.19(b)(1)</w:t>
            </w:r>
            <w:r w:rsidR="00C108F8" w:rsidRPr="00B05D1C">
              <w:rPr>
                <w:color w:val="auto"/>
                <w:sz w:val="20"/>
                <w:szCs w:val="20"/>
              </w:rPr>
              <w:t xml:space="preserve"> </w:t>
            </w:r>
            <w:r w:rsidRPr="00A5609F">
              <w:rPr>
                <w:color w:val="auto"/>
                <w:sz w:val="20"/>
                <w:szCs w:val="20"/>
              </w:rPr>
              <w:t>(i)(A)</w:t>
            </w:r>
            <w:r w:rsidR="00DC7456" w:rsidRPr="00A5609F">
              <w:rPr>
                <w:color w:val="auto"/>
                <w:sz w:val="20"/>
                <w:szCs w:val="20"/>
              </w:rPr>
              <w:t xml:space="preserve"> and</w:t>
            </w:r>
            <w:r w:rsidRPr="00A5609F">
              <w:rPr>
                <w:color w:val="auto"/>
                <w:sz w:val="20"/>
                <w:szCs w:val="20"/>
              </w:rPr>
              <w:t xml:space="preserve"> (ii)(A)</w:t>
            </w:r>
          </w:p>
        </w:tc>
        <w:tc>
          <w:tcPr>
            <w:tcW w:w="1208" w:type="dxa"/>
            <w:noWrap/>
            <w:vAlign w:val="center"/>
          </w:tcPr>
          <w:p w14:paraId="36C04F9B" w14:textId="77777777" w:rsidR="00A06EF9" w:rsidRPr="00A5609F" w:rsidRDefault="00A06EF9" w:rsidP="001B2C22">
            <w:pPr>
              <w:spacing w:line="240" w:lineRule="auto"/>
              <w:rPr>
                <w:color w:val="auto"/>
                <w:sz w:val="20"/>
                <w:szCs w:val="20"/>
              </w:rPr>
            </w:pPr>
            <w:r w:rsidRPr="00A5609F">
              <w:rPr>
                <w:color w:val="auto"/>
                <w:sz w:val="20"/>
                <w:szCs w:val="20"/>
              </w:rPr>
              <w:t>8007</w:t>
            </w:r>
          </w:p>
        </w:tc>
        <w:tc>
          <w:tcPr>
            <w:tcW w:w="1909" w:type="dxa"/>
            <w:noWrap/>
            <w:vAlign w:val="center"/>
          </w:tcPr>
          <w:p w14:paraId="0ABAB0E6" w14:textId="77777777" w:rsidR="00A06EF9" w:rsidRPr="00F64830" w:rsidRDefault="00A06EF9" w:rsidP="001B2C22">
            <w:pPr>
              <w:spacing w:line="240" w:lineRule="auto"/>
              <w:rPr>
                <w:sz w:val="20"/>
                <w:szCs w:val="20"/>
                <w:highlight w:val="cyan"/>
              </w:rPr>
            </w:pPr>
            <w:r w:rsidRPr="004A2821">
              <w:rPr>
                <w:sz w:val="20"/>
                <w:szCs w:val="20"/>
              </w:rPr>
              <w:t>Copy of Patent Application as Filed</w:t>
            </w:r>
          </w:p>
        </w:tc>
        <w:tc>
          <w:tcPr>
            <w:tcW w:w="781" w:type="dxa"/>
            <w:noWrap/>
            <w:vAlign w:val="center"/>
          </w:tcPr>
          <w:p w14:paraId="372114E3" w14:textId="77777777" w:rsidR="00A06EF9" w:rsidRPr="00A5609F" w:rsidRDefault="00A06EF9" w:rsidP="001B2C22">
            <w:pPr>
              <w:spacing w:line="240" w:lineRule="auto"/>
              <w:jc w:val="center"/>
              <w:rPr>
                <w:color w:val="auto"/>
                <w:sz w:val="20"/>
                <w:szCs w:val="20"/>
              </w:rPr>
            </w:pPr>
            <w:r w:rsidRPr="00A5609F">
              <w:rPr>
                <w:color w:val="auto"/>
                <w:sz w:val="20"/>
                <w:szCs w:val="20"/>
              </w:rPr>
              <w:t>20</w:t>
            </w:r>
          </w:p>
        </w:tc>
        <w:tc>
          <w:tcPr>
            <w:tcW w:w="781" w:type="dxa"/>
            <w:noWrap/>
            <w:vAlign w:val="center"/>
          </w:tcPr>
          <w:p w14:paraId="0B2B1E30" w14:textId="77777777" w:rsidR="00A06EF9" w:rsidRPr="00A5609F" w:rsidRDefault="00A06EF9" w:rsidP="001B2C22">
            <w:pPr>
              <w:spacing w:line="240" w:lineRule="auto"/>
              <w:jc w:val="center"/>
              <w:rPr>
                <w:color w:val="auto"/>
                <w:sz w:val="20"/>
                <w:szCs w:val="20"/>
              </w:rPr>
            </w:pPr>
            <w:r w:rsidRPr="00A5609F">
              <w:rPr>
                <w:color w:val="auto"/>
                <w:sz w:val="20"/>
                <w:szCs w:val="20"/>
              </w:rPr>
              <w:t>20</w:t>
            </w:r>
          </w:p>
        </w:tc>
        <w:tc>
          <w:tcPr>
            <w:tcW w:w="782" w:type="dxa"/>
            <w:vAlign w:val="center"/>
          </w:tcPr>
          <w:p w14:paraId="1031C320" w14:textId="77777777" w:rsidR="00A06EF9" w:rsidRPr="00A5609F" w:rsidRDefault="00A06EF9" w:rsidP="001B2C22">
            <w:pPr>
              <w:spacing w:line="240" w:lineRule="auto"/>
              <w:jc w:val="center"/>
              <w:rPr>
                <w:color w:val="auto"/>
                <w:sz w:val="20"/>
                <w:szCs w:val="20"/>
              </w:rPr>
            </w:pPr>
            <w:r w:rsidRPr="00A5609F">
              <w:rPr>
                <w:color w:val="auto"/>
                <w:sz w:val="20"/>
                <w:szCs w:val="20"/>
              </w:rPr>
              <w:t>20</w:t>
            </w:r>
          </w:p>
        </w:tc>
        <w:tc>
          <w:tcPr>
            <w:tcW w:w="781" w:type="dxa"/>
            <w:noWrap/>
            <w:vAlign w:val="center"/>
          </w:tcPr>
          <w:p w14:paraId="60175221" w14:textId="77777777" w:rsidR="00A06EF9" w:rsidRPr="00A5609F" w:rsidRDefault="00A06EF9" w:rsidP="001B2C22">
            <w:pPr>
              <w:spacing w:line="240" w:lineRule="auto"/>
              <w:jc w:val="center"/>
              <w:rPr>
                <w:color w:val="auto"/>
                <w:sz w:val="20"/>
                <w:szCs w:val="20"/>
              </w:rPr>
            </w:pPr>
            <w:r w:rsidRPr="00A5609F">
              <w:rPr>
                <w:color w:val="auto"/>
                <w:sz w:val="20"/>
                <w:szCs w:val="20"/>
              </w:rPr>
              <w:t>35</w:t>
            </w:r>
          </w:p>
        </w:tc>
        <w:tc>
          <w:tcPr>
            <w:tcW w:w="781" w:type="dxa"/>
            <w:noWrap/>
            <w:vAlign w:val="center"/>
          </w:tcPr>
          <w:p w14:paraId="79B69BF8" w14:textId="77777777" w:rsidR="00A06EF9" w:rsidRPr="00A5609F" w:rsidRDefault="00A06EF9" w:rsidP="001B2C22">
            <w:pPr>
              <w:spacing w:line="240" w:lineRule="auto"/>
              <w:jc w:val="center"/>
              <w:rPr>
                <w:color w:val="auto"/>
                <w:sz w:val="20"/>
                <w:szCs w:val="20"/>
              </w:rPr>
            </w:pPr>
            <w:r w:rsidRPr="00A5609F">
              <w:rPr>
                <w:color w:val="auto"/>
                <w:sz w:val="20"/>
                <w:szCs w:val="20"/>
              </w:rPr>
              <w:t>35</w:t>
            </w:r>
          </w:p>
        </w:tc>
        <w:tc>
          <w:tcPr>
            <w:tcW w:w="782" w:type="dxa"/>
            <w:noWrap/>
            <w:vAlign w:val="center"/>
          </w:tcPr>
          <w:p w14:paraId="6D8A6D15" w14:textId="77777777" w:rsidR="00A06EF9" w:rsidRPr="00A5609F" w:rsidRDefault="00A06EF9" w:rsidP="001B2C22">
            <w:pPr>
              <w:spacing w:line="240" w:lineRule="auto"/>
              <w:jc w:val="center"/>
              <w:rPr>
                <w:color w:val="auto"/>
                <w:sz w:val="20"/>
                <w:szCs w:val="20"/>
              </w:rPr>
            </w:pPr>
            <w:r w:rsidRPr="00A5609F">
              <w:rPr>
                <w:color w:val="auto"/>
                <w:sz w:val="20"/>
                <w:szCs w:val="20"/>
              </w:rPr>
              <w:t>35</w:t>
            </w:r>
          </w:p>
        </w:tc>
      </w:tr>
      <w:tr w:rsidR="00C108F8" w:rsidRPr="001650DF" w14:paraId="2DE76AE5" w14:textId="77777777" w:rsidTr="006F5902">
        <w:trPr>
          <w:cantSplit/>
          <w:trHeight w:val="58"/>
        </w:trPr>
        <w:tc>
          <w:tcPr>
            <w:tcW w:w="1195" w:type="dxa"/>
            <w:noWrap/>
            <w:vAlign w:val="center"/>
          </w:tcPr>
          <w:p w14:paraId="57F97971" w14:textId="3CABF8D7" w:rsidR="00A06EF9" w:rsidRPr="00A5609F" w:rsidRDefault="00A06EF9" w:rsidP="001B2C22">
            <w:pPr>
              <w:spacing w:line="240" w:lineRule="auto"/>
              <w:rPr>
                <w:color w:val="auto"/>
                <w:sz w:val="20"/>
                <w:szCs w:val="20"/>
              </w:rPr>
            </w:pPr>
            <w:r w:rsidRPr="00B05D1C">
              <w:rPr>
                <w:color w:val="auto"/>
                <w:sz w:val="20"/>
                <w:szCs w:val="20"/>
              </w:rPr>
              <w:t>1.19(b)(1)</w:t>
            </w:r>
            <w:r w:rsidR="00C108F8" w:rsidRPr="00B05D1C">
              <w:rPr>
                <w:color w:val="auto"/>
                <w:sz w:val="20"/>
                <w:szCs w:val="20"/>
              </w:rPr>
              <w:t xml:space="preserve"> </w:t>
            </w:r>
            <w:r w:rsidRPr="00A5609F">
              <w:rPr>
                <w:color w:val="auto"/>
                <w:sz w:val="20"/>
                <w:szCs w:val="20"/>
              </w:rPr>
              <w:t xml:space="preserve">(i)(B) </w:t>
            </w:r>
          </w:p>
        </w:tc>
        <w:tc>
          <w:tcPr>
            <w:tcW w:w="1208" w:type="dxa"/>
            <w:noWrap/>
            <w:vAlign w:val="center"/>
          </w:tcPr>
          <w:p w14:paraId="18B4C8FB" w14:textId="77777777" w:rsidR="00A06EF9" w:rsidRPr="00A5609F" w:rsidRDefault="00A06EF9" w:rsidP="001B2C22">
            <w:pPr>
              <w:spacing w:line="240" w:lineRule="auto"/>
              <w:rPr>
                <w:color w:val="auto"/>
                <w:sz w:val="20"/>
                <w:szCs w:val="20"/>
              </w:rPr>
            </w:pPr>
          </w:p>
        </w:tc>
        <w:tc>
          <w:tcPr>
            <w:tcW w:w="1909" w:type="dxa"/>
            <w:noWrap/>
            <w:vAlign w:val="center"/>
          </w:tcPr>
          <w:p w14:paraId="6A8F125C" w14:textId="77777777" w:rsidR="00A06EF9" w:rsidRPr="00F64830" w:rsidRDefault="00A06EF9" w:rsidP="001B2C22">
            <w:pPr>
              <w:spacing w:line="240" w:lineRule="auto"/>
              <w:rPr>
                <w:color w:val="auto"/>
                <w:sz w:val="20"/>
                <w:szCs w:val="20"/>
                <w:highlight w:val="cyan"/>
              </w:rPr>
            </w:pPr>
            <w:r w:rsidRPr="004A2821">
              <w:rPr>
                <w:color w:val="auto"/>
                <w:sz w:val="20"/>
                <w:szCs w:val="20"/>
              </w:rPr>
              <w:t xml:space="preserve">Copy of Patent File Wrapper, Paper Medium, Any Number of Sheets  </w:t>
            </w:r>
          </w:p>
        </w:tc>
        <w:tc>
          <w:tcPr>
            <w:tcW w:w="781" w:type="dxa"/>
            <w:noWrap/>
            <w:vAlign w:val="center"/>
          </w:tcPr>
          <w:p w14:paraId="0DC030B6"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21196F11"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2" w:type="dxa"/>
            <w:vAlign w:val="center"/>
          </w:tcPr>
          <w:p w14:paraId="67C69473"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4839DF3C" w14:textId="77777777" w:rsidR="00A06EF9" w:rsidRPr="00A5609F" w:rsidRDefault="00A06EF9" w:rsidP="001B2C22">
            <w:pPr>
              <w:spacing w:line="240" w:lineRule="auto"/>
              <w:jc w:val="center"/>
              <w:rPr>
                <w:color w:val="auto"/>
                <w:sz w:val="20"/>
                <w:szCs w:val="20"/>
              </w:rPr>
            </w:pPr>
            <w:r w:rsidRPr="00A5609F">
              <w:rPr>
                <w:color w:val="auto"/>
                <w:sz w:val="20"/>
                <w:szCs w:val="20"/>
              </w:rPr>
              <w:t>280</w:t>
            </w:r>
          </w:p>
        </w:tc>
        <w:tc>
          <w:tcPr>
            <w:tcW w:w="781" w:type="dxa"/>
            <w:noWrap/>
            <w:vAlign w:val="center"/>
          </w:tcPr>
          <w:p w14:paraId="6F35EA5E" w14:textId="77777777" w:rsidR="00A06EF9" w:rsidRPr="00A5609F" w:rsidRDefault="00A06EF9" w:rsidP="001B2C22">
            <w:pPr>
              <w:spacing w:line="240" w:lineRule="auto"/>
              <w:jc w:val="center"/>
              <w:rPr>
                <w:color w:val="auto"/>
                <w:sz w:val="20"/>
                <w:szCs w:val="20"/>
              </w:rPr>
            </w:pPr>
            <w:r w:rsidRPr="00A5609F">
              <w:rPr>
                <w:color w:val="auto"/>
                <w:sz w:val="20"/>
                <w:szCs w:val="20"/>
              </w:rPr>
              <w:t>280</w:t>
            </w:r>
          </w:p>
        </w:tc>
        <w:tc>
          <w:tcPr>
            <w:tcW w:w="782" w:type="dxa"/>
            <w:noWrap/>
            <w:vAlign w:val="center"/>
          </w:tcPr>
          <w:p w14:paraId="026D15BB" w14:textId="77777777" w:rsidR="00A06EF9" w:rsidRPr="00A5609F" w:rsidRDefault="00A06EF9" w:rsidP="001B2C22">
            <w:pPr>
              <w:spacing w:line="240" w:lineRule="auto"/>
              <w:jc w:val="center"/>
              <w:rPr>
                <w:color w:val="auto"/>
                <w:sz w:val="20"/>
                <w:szCs w:val="20"/>
              </w:rPr>
            </w:pPr>
            <w:r w:rsidRPr="00A5609F">
              <w:rPr>
                <w:color w:val="auto"/>
                <w:sz w:val="20"/>
                <w:szCs w:val="20"/>
              </w:rPr>
              <w:t>280</w:t>
            </w:r>
          </w:p>
        </w:tc>
      </w:tr>
      <w:tr w:rsidR="00C108F8" w:rsidRPr="001650DF" w14:paraId="551C5EDC" w14:textId="77777777" w:rsidTr="006F5902">
        <w:trPr>
          <w:cantSplit/>
          <w:trHeight w:val="58"/>
        </w:trPr>
        <w:tc>
          <w:tcPr>
            <w:tcW w:w="1195" w:type="dxa"/>
            <w:noWrap/>
            <w:vAlign w:val="center"/>
          </w:tcPr>
          <w:p w14:paraId="21FCA35F" w14:textId="2C762C6B" w:rsidR="00A06EF9" w:rsidRPr="00A5609F" w:rsidRDefault="00A06EF9" w:rsidP="001B2C22">
            <w:pPr>
              <w:spacing w:line="240" w:lineRule="auto"/>
              <w:rPr>
                <w:color w:val="auto"/>
                <w:sz w:val="20"/>
                <w:szCs w:val="20"/>
              </w:rPr>
            </w:pPr>
            <w:r w:rsidRPr="00B05D1C">
              <w:rPr>
                <w:bCs/>
                <w:color w:val="auto"/>
                <w:sz w:val="20"/>
                <w:szCs w:val="20"/>
              </w:rPr>
              <w:t>1.19(b)(1)</w:t>
            </w:r>
            <w:r w:rsidR="00C108F8" w:rsidRPr="00B05D1C">
              <w:rPr>
                <w:bCs/>
                <w:color w:val="auto"/>
                <w:sz w:val="20"/>
                <w:szCs w:val="20"/>
              </w:rPr>
              <w:t xml:space="preserve"> </w:t>
            </w:r>
            <w:r w:rsidRPr="00A5609F">
              <w:rPr>
                <w:bCs/>
                <w:color w:val="auto"/>
                <w:sz w:val="20"/>
                <w:szCs w:val="20"/>
              </w:rPr>
              <w:t xml:space="preserve">(ii)(B) </w:t>
            </w:r>
          </w:p>
        </w:tc>
        <w:tc>
          <w:tcPr>
            <w:tcW w:w="1208" w:type="dxa"/>
            <w:noWrap/>
            <w:vAlign w:val="center"/>
          </w:tcPr>
          <w:p w14:paraId="74142543" w14:textId="77777777" w:rsidR="00A06EF9" w:rsidRPr="00A5609F" w:rsidRDefault="00A06EF9" w:rsidP="001B2C22">
            <w:pPr>
              <w:spacing w:line="240" w:lineRule="auto"/>
              <w:rPr>
                <w:color w:val="auto"/>
                <w:sz w:val="20"/>
                <w:szCs w:val="20"/>
              </w:rPr>
            </w:pPr>
          </w:p>
        </w:tc>
        <w:tc>
          <w:tcPr>
            <w:tcW w:w="1909" w:type="dxa"/>
            <w:noWrap/>
            <w:vAlign w:val="center"/>
          </w:tcPr>
          <w:p w14:paraId="43E66C8E" w14:textId="5748E8D0" w:rsidR="00A06EF9" w:rsidRPr="00F64830" w:rsidRDefault="00FF4D4B" w:rsidP="001B2C22">
            <w:pPr>
              <w:spacing w:line="240" w:lineRule="auto"/>
              <w:rPr>
                <w:strike/>
                <w:color w:val="auto"/>
                <w:sz w:val="20"/>
                <w:szCs w:val="20"/>
                <w:highlight w:val="cyan"/>
              </w:rPr>
            </w:pPr>
            <w:r w:rsidRPr="004A2821">
              <w:rPr>
                <w:color w:val="auto"/>
                <w:sz w:val="20"/>
                <w:szCs w:val="20"/>
              </w:rPr>
              <w:t xml:space="preserve">Copy Patent File Wrapper, Electronic Medium, Any Size or Provided Electronically </w:t>
            </w:r>
          </w:p>
        </w:tc>
        <w:tc>
          <w:tcPr>
            <w:tcW w:w="781" w:type="dxa"/>
            <w:noWrap/>
            <w:vAlign w:val="center"/>
          </w:tcPr>
          <w:p w14:paraId="79DF6F1B" w14:textId="77777777" w:rsidR="00A06EF9" w:rsidRPr="00A5609F" w:rsidRDefault="00A06EF9" w:rsidP="001B2C22">
            <w:pPr>
              <w:spacing w:line="240" w:lineRule="auto"/>
              <w:jc w:val="center"/>
              <w:rPr>
                <w:strike/>
                <w:color w:val="auto"/>
                <w:sz w:val="20"/>
                <w:szCs w:val="20"/>
              </w:rPr>
            </w:pPr>
            <w:r w:rsidRPr="00A5609F">
              <w:rPr>
                <w:color w:val="auto"/>
                <w:sz w:val="20"/>
                <w:szCs w:val="20"/>
              </w:rPr>
              <w:t>n/a</w:t>
            </w:r>
          </w:p>
        </w:tc>
        <w:tc>
          <w:tcPr>
            <w:tcW w:w="781" w:type="dxa"/>
            <w:noWrap/>
            <w:vAlign w:val="center"/>
          </w:tcPr>
          <w:p w14:paraId="0BB651C1" w14:textId="77777777" w:rsidR="00A06EF9" w:rsidRPr="00A5609F" w:rsidRDefault="00A06EF9" w:rsidP="001B2C22">
            <w:pPr>
              <w:spacing w:line="240" w:lineRule="auto"/>
              <w:jc w:val="center"/>
              <w:rPr>
                <w:strike/>
                <w:color w:val="auto"/>
                <w:sz w:val="20"/>
                <w:szCs w:val="20"/>
              </w:rPr>
            </w:pPr>
            <w:r w:rsidRPr="00A5609F">
              <w:rPr>
                <w:color w:val="auto"/>
                <w:sz w:val="20"/>
                <w:szCs w:val="20"/>
              </w:rPr>
              <w:t>n/a</w:t>
            </w:r>
          </w:p>
        </w:tc>
        <w:tc>
          <w:tcPr>
            <w:tcW w:w="782" w:type="dxa"/>
            <w:vAlign w:val="center"/>
          </w:tcPr>
          <w:p w14:paraId="6C6AFECD" w14:textId="77777777" w:rsidR="00A06EF9" w:rsidRPr="00A5609F" w:rsidRDefault="00A06EF9" w:rsidP="001B2C22">
            <w:pPr>
              <w:spacing w:line="240" w:lineRule="auto"/>
              <w:jc w:val="center"/>
              <w:rPr>
                <w:strike/>
                <w:color w:val="auto"/>
                <w:sz w:val="20"/>
                <w:szCs w:val="20"/>
              </w:rPr>
            </w:pPr>
            <w:r w:rsidRPr="00A5609F">
              <w:rPr>
                <w:color w:val="auto"/>
                <w:sz w:val="20"/>
                <w:szCs w:val="20"/>
              </w:rPr>
              <w:t>n/a</w:t>
            </w:r>
          </w:p>
        </w:tc>
        <w:tc>
          <w:tcPr>
            <w:tcW w:w="781" w:type="dxa"/>
            <w:noWrap/>
            <w:vAlign w:val="center"/>
          </w:tcPr>
          <w:p w14:paraId="5FBDE652"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55  </w:t>
            </w:r>
          </w:p>
        </w:tc>
        <w:tc>
          <w:tcPr>
            <w:tcW w:w="781" w:type="dxa"/>
            <w:noWrap/>
            <w:vAlign w:val="center"/>
          </w:tcPr>
          <w:p w14:paraId="1339CEB4"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55  </w:t>
            </w:r>
          </w:p>
        </w:tc>
        <w:tc>
          <w:tcPr>
            <w:tcW w:w="782" w:type="dxa"/>
            <w:noWrap/>
            <w:vAlign w:val="center"/>
          </w:tcPr>
          <w:p w14:paraId="2BBB8CFC"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55  </w:t>
            </w:r>
          </w:p>
        </w:tc>
      </w:tr>
      <w:tr w:rsidR="00C108F8" w:rsidRPr="001650DF" w14:paraId="6F50F944" w14:textId="77777777" w:rsidTr="006F5902">
        <w:trPr>
          <w:cantSplit/>
          <w:trHeight w:val="58"/>
        </w:trPr>
        <w:tc>
          <w:tcPr>
            <w:tcW w:w="1195" w:type="dxa"/>
            <w:noWrap/>
            <w:vAlign w:val="center"/>
          </w:tcPr>
          <w:p w14:paraId="3C700A6B" w14:textId="77777777" w:rsidR="00A06EF9" w:rsidRPr="00B05D1C" w:rsidRDefault="00A06EF9" w:rsidP="001B2C22">
            <w:pPr>
              <w:spacing w:line="240" w:lineRule="auto"/>
              <w:rPr>
                <w:color w:val="auto"/>
                <w:sz w:val="20"/>
                <w:szCs w:val="20"/>
              </w:rPr>
            </w:pPr>
            <w:r w:rsidRPr="00B05D1C">
              <w:rPr>
                <w:color w:val="auto"/>
                <w:sz w:val="20"/>
                <w:szCs w:val="20"/>
              </w:rPr>
              <w:t>1.19(b)(4)</w:t>
            </w:r>
          </w:p>
        </w:tc>
        <w:tc>
          <w:tcPr>
            <w:tcW w:w="1208" w:type="dxa"/>
            <w:noWrap/>
            <w:vAlign w:val="center"/>
          </w:tcPr>
          <w:p w14:paraId="314C8550" w14:textId="77777777" w:rsidR="00A06EF9" w:rsidRPr="00A5609F" w:rsidRDefault="00A06EF9" w:rsidP="001B2C22">
            <w:pPr>
              <w:spacing w:line="240" w:lineRule="auto"/>
              <w:rPr>
                <w:color w:val="auto"/>
                <w:sz w:val="20"/>
                <w:szCs w:val="20"/>
              </w:rPr>
            </w:pPr>
            <w:r w:rsidRPr="00A5609F">
              <w:rPr>
                <w:color w:val="auto"/>
                <w:sz w:val="20"/>
                <w:szCs w:val="20"/>
              </w:rPr>
              <w:t>8014</w:t>
            </w:r>
          </w:p>
        </w:tc>
        <w:tc>
          <w:tcPr>
            <w:tcW w:w="1909" w:type="dxa"/>
            <w:noWrap/>
            <w:vAlign w:val="center"/>
          </w:tcPr>
          <w:p w14:paraId="5FA30AC1" w14:textId="77777777" w:rsidR="00A06EF9" w:rsidRPr="00F64830" w:rsidRDefault="00A06EF9" w:rsidP="001B2C22">
            <w:pPr>
              <w:spacing w:line="240" w:lineRule="auto"/>
              <w:rPr>
                <w:color w:val="auto"/>
                <w:sz w:val="20"/>
                <w:szCs w:val="20"/>
                <w:highlight w:val="cyan"/>
              </w:rPr>
            </w:pPr>
            <w:r w:rsidRPr="00704759">
              <w:rPr>
                <w:color w:val="auto"/>
                <w:sz w:val="20"/>
                <w:szCs w:val="20"/>
              </w:rPr>
              <w:t xml:space="preserve">For Assignment Records, Abstract of Title and Certification, per Patent </w:t>
            </w:r>
          </w:p>
        </w:tc>
        <w:tc>
          <w:tcPr>
            <w:tcW w:w="781" w:type="dxa"/>
            <w:noWrap/>
            <w:vAlign w:val="center"/>
          </w:tcPr>
          <w:p w14:paraId="0CE06CE7" w14:textId="77777777" w:rsidR="00A06EF9" w:rsidRPr="00A5609F" w:rsidRDefault="00A06EF9" w:rsidP="001B2C22">
            <w:pPr>
              <w:spacing w:line="240" w:lineRule="auto"/>
              <w:jc w:val="center"/>
              <w:rPr>
                <w:color w:val="auto"/>
                <w:sz w:val="20"/>
                <w:szCs w:val="20"/>
              </w:rPr>
            </w:pPr>
            <w:r w:rsidRPr="00A5609F">
              <w:rPr>
                <w:color w:val="auto"/>
                <w:sz w:val="20"/>
                <w:szCs w:val="20"/>
              </w:rPr>
              <w:t>25</w:t>
            </w:r>
          </w:p>
        </w:tc>
        <w:tc>
          <w:tcPr>
            <w:tcW w:w="781" w:type="dxa"/>
            <w:noWrap/>
            <w:vAlign w:val="center"/>
          </w:tcPr>
          <w:p w14:paraId="18BE84C8" w14:textId="77777777" w:rsidR="00A06EF9" w:rsidRPr="00A5609F" w:rsidRDefault="00A06EF9" w:rsidP="001B2C22">
            <w:pPr>
              <w:spacing w:line="240" w:lineRule="auto"/>
              <w:jc w:val="center"/>
              <w:rPr>
                <w:color w:val="auto"/>
                <w:sz w:val="20"/>
                <w:szCs w:val="20"/>
              </w:rPr>
            </w:pPr>
            <w:r w:rsidRPr="00A5609F">
              <w:rPr>
                <w:color w:val="auto"/>
                <w:sz w:val="20"/>
                <w:szCs w:val="20"/>
              </w:rPr>
              <w:t>25</w:t>
            </w:r>
          </w:p>
        </w:tc>
        <w:tc>
          <w:tcPr>
            <w:tcW w:w="782" w:type="dxa"/>
            <w:vAlign w:val="center"/>
          </w:tcPr>
          <w:p w14:paraId="5FF89C3C" w14:textId="77777777" w:rsidR="00A06EF9" w:rsidRPr="00A5609F" w:rsidRDefault="00A06EF9" w:rsidP="001B2C22">
            <w:pPr>
              <w:spacing w:line="240" w:lineRule="auto"/>
              <w:jc w:val="center"/>
              <w:rPr>
                <w:color w:val="auto"/>
                <w:sz w:val="20"/>
                <w:szCs w:val="20"/>
              </w:rPr>
            </w:pPr>
            <w:r w:rsidRPr="00A5609F">
              <w:rPr>
                <w:color w:val="auto"/>
                <w:sz w:val="20"/>
                <w:szCs w:val="20"/>
              </w:rPr>
              <w:t>25</w:t>
            </w:r>
          </w:p>
        </w:tc>
        <w:tc>
          <w:tcPr>
            <w:tcW w:w="781" w:type="dxa"/>
            <w:noWrap/>
            <w:vAlign w:val="center"/>
          </w:tcPr>
          <w:p w14:paraId="5F8E90BF" w14:textId="77777777" w:rsidR="00A06EF9" w:rsidRPr="00A5609F" w:rsidRDefault="00A06EF9" w:rsidP="001B2C22">
            <w:pPr>
              <w:spacing w:line="240" w:lineRule="auto"/>
              <w:jc w:val="center"/>
              <w:rPr>
                <w:color w:val="auto"/>
                <w:sz w:val="20"/>
                <w:szCs w:val="20"/>
              </w:rPr>
            </w:pPr>
            <w:r w:rsidRPr="00A5609F">
              <w:rPr>
                <w:color w:val="auto"/>
                <w:sz w:val="20"/>
                <w:szCs w:val="20"/>
              </w:rPr>
              <w:t>35</w:t>
            </w:r>
          </w:p>
        </w:tc>
        <w:tc>
          <w:tcPr>
            <w:tcW w:w="781" w:type="dxa"/>
            <w:noWrap/>
            <w:vAlign w:val="center"/>
          </w:tcPr>
          <w:p w14:paraId="7B53DF40"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35 </w:t>
            </w:r>
          </w:p>
        </w:tc>
        <w:tc>
          <w:tcPr>
            <w:tcW w:w="782" w:type="dxa"/>
            <w:noWrap/>
            <w:vAlign w:val="center"/>
          </w:tcPr>
          <w:p w14:paraId="5BA8A1B8"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35 </w:t>
            </w:r>
          </w:p>
        </w:tc>
      </w:tr>
      <w:tr w:rsidR="00C108F8" w:rsidRPr="001650DF" w14:paraId="394AADB1" w14:textId="77777777" w:rsidTr="006F5902">
        <w:trPr>
          <w:cantSplit/>
          <w:trHeight w:val="58"/>
        </w:trPr>
        <w:tc>
          <w:tcPr>
            <w:tcW w:w="1195" w:type="dxa"/>
            <w:noWrap/>
            <w:vAlign w:val="center"/>
          </w:tcPr>
          <w:p w14:paraId="10779559" w14:textId="77777777" w:rsidR="00A06EF9" w:rsidRPr="00B05D1C" w:rsidRDefault="00A06EF9" w:rsidP="001B2C22">
            <w:pPr>
              <w:spacing w:line="240" w:lineRule="auto"/>
              <w:rPr>
                <w:color w:val="auto"/>
                <w:sz w:val="20"/>
                <w:szCs w:val="20"/>
              </w:rPr>
            </w:pPr>
            <w:r w:rsidRPr="00B05D1C">
              <w:rPr>
                <w:color w:val="auto"/>
                <w:sz w:val="20"/>
                <w:szCs w:val="20"/>
              </w:rPr>
              <w:t xml:space="preserve">1.19(i) </w:t>
            </w:r>
          </w:p>
        </w:tc>
        <w:tc>
          <w:tcPr>
            <w:tcW w:w="1208" w:type="dxa"/>
            <w:noWrap/>
            <w:vAlign w:val="center"/>
          </w:tcPr>
          <w:p w14:paraId="56A943AF" w14:textId="77777777" w:rsidR="00A06EF9" w:rsidRPr="00A5609F" w:rsidRDefault="00A06EF9" w:rsidP="001B2C22">
            <w:pPr>
              <w:spacing w:line="240" w:lineRule="auto"/>
              <w:rPr>
                <w:color w:val="auto"/>
                <w:sz w:val="20"/>
                <w:szCs w:val="20"/>
              </w:rPr>
            </w:pPr>
          </w:p>
        </w:tc>
        <w:tc>
          <w:tcPr>
            <w:tcW w:w="1909" w:type="dxa"/>
            <w:noWrap/>
            <w:vAlign w:val="center"/>
          </w:tcPr>
          <w:p w14:paraId="36966DF0" w14:textId="1807CD06" w:rsidR="00A06EF9" w:rsidRPr="00A5609F" w:rsidRDefault="00A06EF9" w:rsidP="001B2C22">
            <w:pPr>
              <w:spacing w:line="240" w:lineRule="auto"/>
              <w:rPr>
                <w:color w:val="auto"/>
                <w:sz w:val="20"/>
                <w:szCs w:val="20"/>
              </w:rPr>
            </w:pPr>
            <w:r w:rsidRPr="004A2821">
              <w:rPr>
                <w:color w:val="auto"/>
                <w:sz w:val="20"/>
                <w:szCs w:val="20"/>
              </w:rPr>
              <w:t xml:space="preserve">Copy of Patent Grant Single-Page TIFF Images </w:t>
            </w:r>
            <w:r w:rsidR="005660EB" w:rsidRPr="004A2821">
              <w:rPr>
                <w:color w:val="auto"/>
                <w:sz w:val="20"/>
                <w:szCs w:val="20"/>
              </w:rPr>
              <w:t>(52 week subscription)</w:t>
            </w:r>
          </w:p>
        </w:tc>
        <w:tc>
          <w:tcPr>
            <w:tcW w:w="781" w:type="dxa"/>
            <w:noWrap/>
            <w:vAlign w:val="center"/>
          </w:tcPr>
          <w:p w14:paraId="4404501A"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7481CCF5"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2" w:type="dxa"/>
            <w:vAlign w:val="center"/>
          </w:tcPr>
          <w:p w14:paraId="32A0D934"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n/a </w:t>
            </w:r>
          </w:p>
        </w:tc>
        <w:tc>
          <w:tcPr>
            <w:tcW w:w="781" w:type="dxa"/>
            <w:noWrap/>
            <w:vAlign w:val="center"/>
          </w:tcPr>
          <w:p w14:paraId="5FB95FA7" w14:textId="77777777" w:rsidR="00A06EF9" w:rsidRPr="00A5609F" w:rsidRDefault="00A06EF9" w:rsidP="001B2C22">
            <w:pPr>
              <w:spacing w:line="240" w:lineRule="auto"/>
              <w:jc w:val="center"/>
              <w:rPr>
                <w:color w:val="auto"/>
                <w:sz w:val="20"/>
                <w:szCs w:val="20"/>
              </w:rPr>
            </w:pPr>
            <w:r w:rsidRPr="00A5609F">
              <w:rPr>
                <w:color w:val="auto"/>
                <w:sz w:val="20"/>
                <w:szCs w:val="20"/>
              </w:rPr>
              <w:t>10,400</w:t>
            </w:r>
          </w:p>
        </w:tc>
        <w:tc>
          <w:tcPr>
            <w:tcW w:w="781" w:type="dxa"/>
            <w:noWrap/>
            <w:vAlign w:val="center"/>
          </w:tcPr>
          <w:p w14:paraId="6597799C" w14:textId="77777777" w:rsidR="00A06EF9" w:rsidRPr="00A5609F" w:rsidRDefault="00A06EF9" w:rsidP="001B2C22">
            <w:pPr>
              <w:spacing w:line="240" w:lineRule="auto"/>
              <w:jc w:val="center"/>
              <w:rPr>
                <w:color w:val="auto"/>
                <w:sz w:val="20"/>
                <w:szCs w:val="20"/>
              </w:rPr>
            </w:pPr>
            <w:r w:rsidRPr="00A5609F">
              <w:rPr>
                <w:color w:val="auto"/>
                <w:sz w:val="20"/>
                <w:szCs w:val="20"/>
              </w:rPr>
              <w:t>10,400</w:t>
            </w:r>
          </w:p>
        </w:tc>
        <w:tc>
          <w:tcPr>
            <w:tcW w:w="782" w:type="dxa"/>
            <w:noWrap/>
            <w:vAlign w:val="center"/>
          </w:tcPr>
          <w:p w14:paraId="7F213DBE" w14:textId="77777777" w:rsidR="00A06EF9" w:rsidRPr="00A5609F" w:rsidRDefault="00A06EF9" w:rsidP="001B2C22">
            <w:pPr>
              <w:spacing w:line="240" w:lineRule="auto"/>
              <w:jc w:val="center"/>
              <w:rPr>
                <w:color w:val="auto"/>
                <w:sz w:val="20"/>
                <w:szCs w:val="20"/>
              </w:rPr>
            </w:pPr>
            <w:r w:rsidRPr="00A5609F">
              <w:rPr>
                <w:color w:val="auto"/>
                <w:sz w:val="20"/>
                <w:szCs w:val="20"/>
              </w:rPr>
              <w:t>10,400</w:t>
            </w:r>
          </w:p>
        </w:tc>
      </w:tr>
      <w:tr w:rsidR="00C108F8" w:rsidRPr="001650DF" w14:paraId="7339BCC8" w14:textId="77777777" w:rsidTr="006F5902">
        <w:trPr>
          <w:cantSplit/>
          <w:trHeight w:val="58"/>
        </w:trPr>
        <w:tc>
          <w:tcPr>
            <w:tcW w:w="1195" w:type="dxa"/>
            <w:noWrap/>
            <w:vAlign w:val="center"/>
          </w:tcPr>
          <w:p w14:paraId="00F628F6" w14:textId="77777777" w:rsidR="00A06EF9" w:rsidRPr="00B05D1C" w:rsidRDefault="00A06EF9" w:rsidP="001B2C22">
            <w:pPr>
              <w:spacing w:line="240" w:lineRule="auto"/>
              <w:rPr>
                <w:color w:val="auto"/>
                <w:sz w:val="20"/>
                <w:szCs w:val="20"/>
              </w:rPr>
            </w:pPr>
            <w:r w:rsidRPr="00B05D1C">
              <w:rPr>
                <w:color w:val="auto"/>
                <w:sz w:val="20"/>
                <w:szCs w:val="20"/>
              </w:rPr>
              <w:t>1.19(j)</w:t>
            </w:r>
          </w:p>
        </w:tc>
        <w:tc>
          <w:tcPr>
            <w:tcW w:w="1208" w:type="dxa"/>
            <w:noWrap/>
            <w:vAlign w:val="center"/>
          </w:tcPr>
          <w:p w14:paraId="7E8E07AE" w14:textId="77777777" w:rsidR="00A06EF9" w:rsidRPr="00A5609F" w:rsidRDefault="00A06EF9" w:rsidP="001B2C22">
            <w:pPr>
              <w:spacing w:line="240" w:lineRule="auto"/>
              <w:rPr>
                <w:color w:val="auto"/>
                <w:sz w:val="20"/>
                <w:szCs w:val="20"/>
              </w:rPr>
            </w:pPr>
          </w:p>
        </w:tc>
        <w:tc>
          <w:tcPr>
            <w:tcW w:w="1909" w:type="dxa"/>
            <w:noWrap/>
            <w:vAlign w:val="center"/>
          </w:tcPr>
          <w:p w14:paraId="29C9A5C2" w14:textId="226EC06F" w:rsidR="00A06EF9" w:rsidRPr="00A5609F" w:rsidRDefault="00A06EF9" w:rsidP="001B2C22">
            <w:pPr>
              <w:spacing w:line="240" w:lineRule="auto"/>
              <w:rPr>
                <w:color w:val="auto"/>
                <w:sz w:val="20"/>
                <w:szCs w:val="20"/>
              </w:rPr>
            </w:pPr>
            <w:r w:rsidRPr="004A2821">
              <w:rPr>
                <w:color w:val="auto"/>
                <w:sz w:val="20"/>
                <w:szCs w:val="20"/>
              </w:rPr>
              <w:t>Copy of Patent Grant Full-Text W/Embedded Images, Patent Application Publication Single-Page TIFF Images, or Patent Application Publication Full-Text W/Embedded Images</w:t>
            </w:r>
            <w:r w:rsidR="005660EB" w:rsidRPr="004A2821">
              <w:rPr>
                <w:color w:val="auto"/>
                <w:sz w:val="20"/>
                <w:szCs w:val="20"/>
              </w:rPr>
              <w:t xml:space="preserve"> (52 week subscription)</w:t>
            </w:r>
          </w:p>
        </w:tc>
        <w:tc>
          <w:tcPr>
            <w:tcW w:w="781" w:type="dxa"/>
            <w:noWrap/>
            <w:vAlign w:val="center"/>
          </w:tcPr>
          <w:p w14:paraId="37E8D91F"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n/a </w:t>
            </w:r>
          </w:p>
        </w:tc>
        <w:tc>
          <w:tcPr>
            <w:tcW w:w="781" w:type="dxa"/>
            <w:noWrap/>
            <w:vAlign w:val="center"/>
          </w:tcPr>
          <w:p w14:paraId="7ADE4556"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2" w:type="dxa"/>
            <w:vAlign w:val="center"/>
          </w:tcPr>
          <w:p w14:paraId="3C16F498" w14:textId="77777777" w:rsidR="00A06EF9" w:rsidRPr="00A5609F" w:rsidRDefault="00A06EF9" w:rsidP="001B2C22">
            <w:pPr>
              <w:spacing w:line="240" w:lineRule="auto"/>
              <w:jc w:val="center"/>
              <w:rPr>
                <w:color w:val="auto"/>
                <w:sz w:val="20"/>
                <w:szCs w:val="20"/>
              </w:rPr>
            </w:pPr>
            <w:r w:rsidRPr="00A5609F">
              <w:rPr>
                <w:color w:val="auto"/>
                <w:sz w:val="20"/>
                <w:szCs w:val="20"/>
              </w:rPr>
              <w:t xml:space="preserve">n/a </w:t>
            </w:r>
          </w:p>
        </w:tc>
        <w:tc>
          <w:tcPr>
            <w:tcW w:w="781" w:type="dxa"/>
            <w:noWrap/>
            <w:vAlign w:val="center"/>
          </w:tcPr>
          <w:p w14:paraId="57B24AE7" w14:textId="77777777" w:rsidR="00A06EF9" w:rsidRPr="00A5609F" w:rsidRDefault="00A06EF9" w:rsidP="001B2C22">
            <w:pPr>
              <w:spacing w:line="240" w:lineRule="auto"/>
              <w:jc w:val="center"/>
              <w:rPr>
                <w:color w:val="auto"/>
                <w:sz w:val="20"/>
                <w:szCs w:val="20"/>
              </w:rPr>
            </w:pPr>
            <w:r w:rsidRPr="00A5609F">
              <w:rPr>
                <w:color w:val="auto"/>
                <w:sz w:val="20"/>
                <w:szCs w:val="20"/>
              </w:rPr>
              <w:t>5,200</w:t>
            </w:r>
          </w:p>
        </w:tc>
        <w:tc>
          <w:tcPr>
            <w:tcW w:w="781" w:type="dxa"/>
            <w:noWrap/>
            <w:vAlign w:val="center"/>
          </w:tcPr>
          <w:p w14:paraId="6DF05808" w14:textId="77777777" w:rsidR="00A06EF9" w:rsidRPr="00A5609F" w:rsidRDefault="00A06EF9" w:rsidP="001B2C22">
            <w:pPr>
              <w:spacing w:line="240" w:lineRule="auto"/>
              <w:jc w:val="center"/>
              <w:rPr>
                <w:color w:val="auto"/>
                <w:sz w:val="20"/>
                <w:szCs w:val="20"/>
              </w:rPr>
            </w:pPr>
            <w:r w:rsidRPr="00A5609F">
              <w:rPr>
                <w:color w:val="auto"/>
                <w:sz w:val="20"/>
                <w:szCs w:val="20"/>
              </w:rPr>
              <w:t>5,200</w:t>
            </w:r>
          </w:p>
        </w:tc>
        <w:tc>
          <w:tcPr>
            <w:tcW w:w="782" w:type="dxa"/>
            <w:noWrap/>
            <w:vAlign w:val="center"/>
          </w:tcPr>
          <w:p w14:paraId="386E1C20" w14:textId="77777777" w:rsidR="00A06EF9" w:rsidRPr="00A5609F" w:rsidRDefault="00A06EF9" w:rsidP="001B2C22">
            <w:pPr>
              <w:spacing w:line="240" w:lineRule="auto"/>
              <w:jc w:val="center"/>
              <w:rPr>
                <w:color w:val="auto"/>
                <w:sz w:val="20"/>
                <w:szCs w:val="20"/>
              </w:rPr>
            </w:pPr>
            <w:r w:rsidRPr="00A5609F">
              <w:rPr>
                <w:color w:val="auto"/>
                <w:sz w:val="20"/>
                <w:szCs w:val="20"/>
              </w:rPr>
              <w:t>5,200</w:t>
            </w:r>
          </w:p>
        </w:tc>
      </w:tr>
      <w:tr w:rsidR="00C108F8" w:rsidRPr="001650DF" w14:paraId="269A5975" w14:textId="77777777" w:rsidTr="006F5902">
        <w:trPr>
          <w:cantSplit/>
          <w:trHeight w:val="58"/>
        </w:trPr>
        <w:tc>
          <w:tcPr>
            <w:tcW w:w="1195" w:type="dxa"/>
            <w:noWrap/>
            <w:vAlign w:val="center"/>
          </w:tcPr>
          <w:p w14:paraId="090C379A" w14:textId="77777777" w:rsidR="00A06EF9" w:rsidRPr="00B05D1C" w:rsidRDefault="00A06EF9" w:rsidP="001B2C22">
            <w:pPr>
              <w:spacing w:line="240" w:lineRule="auto"/>
              <w:jc w:val="both"/>
              <w:rPr>
                <w:color w:val="auto"/>
                <w:sz w:val="20"/>
                <w:szCs w:val="20"/>
              </w:rPr>
            </w:pPr>
            <w:r w:rsidRPr="00B05D1C">
              <w:rPr>
                <w:color w:val="auto"/>
                <w:sz w:val="20"/>
                <w:szCs w:val="20"/>
              </w:rPr>
              <w:t xml:space="preserve"> 1.19(k)</w:t>
            </w:r>
          </w:p>
        </w:tc>
        <w:tc>
          <w:tcPr>
            <w:tcW w:w="1208" w:type="dxa"/>
            <w:noWrap/>
            <w:vAlign w:val="center"/>
          </w:tcPr>
          <w:p w14:paraId="34BDB4A3" w14:textId="77777777" w:rsidR="00A06EF9" w:rsidRPr="00A5609F" w:rsidRDefault="00A06EF9" w:rsidP="001B2C22">
            <w:pPr>
              <w:spacing w:line="240" w:lineRule="auto"/>
              <w:rPr>
                <w:color w:val="auto"/>
                <w:sz w:val="20"/>
                <w:szCs w:val="20"/>
              </w:rPr>
            </w:pPr>
          </w:p>
        </w:tc>
        <w:tc>
          <w:tcPr>
            <w:tcW w:w="1909" w:type="dxa"/>
            <w:noWrap/>
            <w:vAlign w:val="center"/>
          </w:tcPr>
          <w:p w14:paraId="6CC792B3" w14:textId="76F188B9" w:rsidR="00A06EF9" w:rsidRPr="004A2821" w:rsidRDefault="00A06EF9" w:rsidP="001B2C22">
            <w:pPr>
              <w:spacing w:line="240" w:lineRule="auto"/>
              <w:rPr>
                <w:color w:val="auto"/>
                <w:sz w:val="20"/>
                <w:szCs w:val="20"/>
              </w:rPr>
            </w:pPr>
            <w:r w:rsidRPr="004A2821">
              <w:rPr>
                <w:color w:val="auto"/>
                <w:sz w:val="20"/>
                <w:szCs w:val="20"/>
              </w:rPr>
              <w:t xml:space="preserve">Copy of </w:t>
            </w:r>
            <w:r w:rsidR="008224AA" w:rsidRPr="004A2821">
              <w:rPr>
                <w:color w:val="auto"/>
                <w:sz w:val="20"/>
                <w:szCs w:val="20"/>
              </w:rPr>
              <w:t xml:space="preserve">PTMT </w:t>
            </w:r>
            <w:r w:rsidRPr="004A2821">
              <w:rPr>
                <w:color w:val="auto"/>
                <w:sz w:val="20"/>
                <w:szCs w:val="20"/>
              </w:rPr>
              <w:t>Patent Bibliographic Extract and Other DVD (Optical Disc) Products</w:t>
            </w:r>
          </w:p>
        </w:tc>
        <w:tc>
          <w:tcPr>
            <w:tcW w:w="781" w:type="dxa"/>
            <w:noWrap/>
            <w:vAlign w:val="center"/>
          </w:tcPr>
          <w:p w14:paraId="3F53D3CA"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0DF0C27B"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2" w:type="dxa"/>
            <w:vAlign w:val="center"/>
          </w:tcPr>
          <w:p w14:paraId="686190D8"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01FE9619" w14:textId="77777777" w:rsidR="00A06EF9" w:rsidRPr="00A5609F" w:rsidRDefault="00A06EF9" w:rsidP="001B2C22">
            <w:pPr>
              <w:spacing w:line="240" w:lineRule="auto"/>
              <w:jc w:val="center"/>
              <w:rPr>
                <w:color w:val="auto"/>
                <w:sz w:val="20"/>
                <w:szCs w:val="20"/>
              </w:rPr>
            </w:pPr>
            <w:r w:rsidRPr="00A5609F">
              <w:rPr>
                <w:color w:val="auto"/>
                <w:sz w:val="20"/>
                <w:szCs w:val="20"/>
              </w:rPr>
              <w:t>50</w:t>
            </w:r>
          </w:p>
        </w:tc>
        <w:tc>
          <w:tcPr>
            <w:tcW w:w="781" w:type="dxa"/>
            <w:noWrap/>
            <w:vAlign w:val="center"/>
          </w:tcPr>
          <w:p w14:paraId="1ED0F894" w14:textId="77777777" w:rsidR="00A06EF9" w:rsidRPr="00A5609F" w:rsidRDefault="00A06EF9" w:rsidP="001B2C22">
            <w:pPr>
              <w:spacing w:line="240" w:lineRule="auto"/>
              <w:jc w:val="center"/>
              <w:rPr>
                <w:color w:val="auto"/>
                <w:sz w:val="20"/>
                <w:szCs w:val="20"/>
              </w:rPr>
            </w:pPr>
            <w:r w:rsidRPr="00A5609F">
              <w:rPr>
                <w:color w:val="auto"/>
                <w:sz w:val="20"/>
                <w:szCs w:val="20"/>
              </w:rPr>
              <w:t>50</w:t>
            </w:r>
          </w:p>
        </w:tc>
        <w:tc>
          <w:tcPr>
            <w:tcW w:w="782" w:type="dxa"/>
            <w:noWrap/>
            <w:vAlign w:val="center"/>
          </w:tcPr>
          <w:p w14:paraId="51DD01C9" w14:textId="77777777" w:rsidR="00A06EF9" w:rsidRPr="00A5609F" w:rsidRDefault="00A06EF9" w:rsidP="001B2C22">
            <w:pPr>
              <w:spacing w:line="240" w:lineRule="auto"/>
              <w:jc w:val="center"/>
              <w:rPr>
                <w:color w:val="auto"/>
                <w:sz w:val="20"/>
                <w:szCs w:val="20"/>
              </w:rPr>
            </w:pPr>
            <w:r w:rsidRPr="00A5609F">
              <w:rPr>
                <w:color w:val="auto"/>
                <w:sz w:val="20"/>
                <w:szCs w:val="20"/>
              </w:rPr>
              <w:t>50</w:t>
            </w:r>
          </w:p>
        </w:tc>
      </w:tr>
      <w:tr w:rsidR="00C108F8" w:rsidRPr="001650DF" w14:paraId="49B10684" w14:textId="77777777" w:rsidTr="006F5902">
        <w:trPr>
          <w:cantSplit/>
          <w:trHeight w:val="58"/>
        </w:trPr>
        <w:tc>
          <w:tcPr>
            <w:tcW w:w="1195" w:type="dxa"/>
            <w:noWrap/>
            <w:vAlign w:val="center"/>
          </w:tcPr>
          <w:p w14:paraId="0A66A464" w14:textId="77777777" w:rsidR="00A06EF9" w:rsidRPr="00B05D1C" w:rsidRDefault="00A06EF9" w:rsidP="001B2C22">
            <w:pPr>
              <w:spacing w:line="240" w:lineRule="auto"/>
              <w:rPr>
                <w:color w:val="auto"/>
                <w:sz w:val="20"/>
                <w:szCs w:val="20"/>
              </w:rPr>
            </w:pPr>
            <w:r w:rsidRPr="00B05D1C">
              <w:rPr>
                <w:color w:val="auto"/>
                <w:sz w:val="20"/>
                <w:szCs w:val="20"/>
              </w:rPr>
              <w:t>1.19(l)</w:t>
            </w:r>
          </w:p>
        </w:tc>
        <w:tc>
          <w:tcPr>
            <w:tcW w:w="1208" w:type="dxa"/>
            <w:noWrap/>
            <w:vAlign w:val="center"/>
          </w:tcPr>
          <w:p w14:paraId="1EBD3D5D" w14:textId="77777777" w:rsidR="00A06EF9" w:rsidRPr="00A5609F" w:rsidRDefault="00A06EF9" w:rsidP="001B2C22">
            <w:pPr>
              <w:spacing w:line="240" w:lineRule="auto"/>
              <w:rPr>
                <w:color w:val="auto"/>
                <w:sz w:val="20"/>
                <w:szCs w:val="20"/>
              </w:rPr>
            </w:pPr>
          </w:p>
        </w:tc>
        <w:tc>
          <w:tcPr>
            <w:tcW w:w="1909" w:type="dxa"/>
            <w:noWrap/>
            <w:vAlign w:val="center"/>
          </w:tcPr>
          <w:p w14:paraId="5CE7D2A1" w14:textId="77777777" w:rsidR="00A06EF9" w:rsidRPr="004A2821" w:rsidRDefault="00A06EF9" w:rsidP="001B2C22">
            <w:pPr>
              <w:spacing w:line="240" w:lineRule="auto"/>
              <w:rPr>
                <w:color w:val="auto"/>
                <w:sz w:val="20"/>
                <w:szCs w:val="20"/>
              </w:rPr>
            </w:pPr>
            <w:r w:rsidRPr="004A2821">
              <w:rPr>
                <w:color w:val="auto"/>
                <w:sz w:val="20"/>
                <w:szCs w:val="20"/>
              </w:rPr>
              <w:t>Copy of U.S. Patent Custom Data Extracts</w:t>
            </w:r>
          </w:p>
        </w:tc>
        <w:tc>
          <w:tcPr>
            <w:tcW w:w="781" w:type="dxa"/>
            <w:noWrap/>
            <w:vAlign w:val="center"/>
          </w:tcPr>
          <w:p w14:paraId="44884D05"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3BFF8D30"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2" w:type="dxa"/>
            <w:vAlign w:val="center"/>
          </w:tcPr>
          <w:p w14:paraId="55D83225"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620888C3" w14:textId="77777777" w:rsidR="00A06EF9" w:rsidRPr="00A5609F" w:rsidRDefault="00A06EF9" w:rsidP="001B2C22">
            <w:pPr>
              <w:spacing w:line="240" w:lineRule="auto"/>
              <w:jc w:val="center"/>
              <w:rPr>
                <w:color w:val="auto"/>
                <w:sz w:val="20"/>
                <w:szCs w:val="20"/>
              </w:rPr>
            </w:pPr>
            <w:r w:rsidRPr="00A5609F">
              <w:rPr>
                <w:color w:val="auto"/>
                <w:sz w:val="20"/>
                <w:szCs w:val="20"/>
              </w:rPr>
              <w:t>100</w:t>
            </w:r>
          </w:p>
        </w:tc>
        <w:tc>
          <w:tcPr>
            <w:tcW w:w="781" w:type="dxa"/>
            <w:noWrap/>
            <w:vAlign w:val="center"/>
          </w:tcPr>
          <w:p w14:paraId="7C737A13" w14:textId="77777777" w:rsidR="00A06EF9" w:rsidRPr="00A5609F" w:rsidRDefault="00A06EF9" w:rsidP="001B2C22">
            <w:pPr>
              <w:spacing w:line="240" w:lineRule="auto"/>
              <w:jc w:val="center"/>
              <w:rPr>
                <w:color w:val="auto"/>
                <w:sz w:val="20"/>
                <w:szCs w:val="20"/>
              </w:rPr>
            </w:pPr>
            <w:r w:rsidRPr="00A5609F">
              <w:rPr>
                <w:color w:val="auto"/>
                <w:sz w:val="20"/>
                <w:szCs w:val="20"/>
              </w:rPr>
              <w:t>100</w:t>
            </w:r>
          </w:p>
        </w:tc>
        <w:tc>
          <w:tcPr>
            <w:tcW w:w="782" w:type="dxa"/>
            <w:noWrap/>
            <w:vAlign w:val="center"/>
          </w:tcPr>
          <w:p w14:paraId="751F37EA" w14:textId="77777777" w:rsidR="00A06EF9" w:rsidRPr="00A5609F" w:rsidRDefault="00A06EF9" w:rsidP="001B2C22">
            <w:pPr>
              <w:spacing w:line="240" w:lineRule="auto"/>
              <w:jc w:val="center"/>
              <w:rPr>
                <w:color w:val="auto"/>
                <w:sz w:val="20"/>
                <w:szCs w:val="20"/>
              </w:rPr>
            </w:pPr>
            <w:r w:rsidRPr="00A5609F">
              <w:rPr>
                <w:color w:val="auto"/>
                <w:sz w:val="20"/>
                <w:szCs w:val="20"/>
              </w:rPr>
              <w:t>100</w:t>
            </w:r>
          </w:p>
        </w:tc>
      </w:tr>
      <w:tr w:rsidR="00C108F8" w:rsidRPr="001650DF" w14:paraId="7F85EEFE" w14:textId="77777777" w:rsidTr="006F5902">
        <w:trPr>
          <w:cantSplit/>
          <w:trHeight w:val="58"/>
        </w:trPr>
        <w:tc>
          <w:tcPr>
            <w:tcW w:w="1195" w:type="dxa"/>
            <w:noWrap/>
            <w:vAlign w:val="center"/>
          </w:tcPr>
          <w:p w14:paraId="2753CF32" w14:textId="77777777" w:rsidR="00A06EF9" w:rsidRPr="00B05D1C" w:rsidRDefault="00A06EF9" w:rsidP="001B2C22">
            <w:pPr>
              <w:spacing w:line="240" w:lineRule="auto"/>
              <w:rPr>
                <w:color w:val="auto"/>
                <w:sz w:val="20"/>
                <w:szCs w:val="20"/>
              </w:rPr>
            </w:pPr>
            <w:r w:rsidRPr="00B05D1C">
              <w:rPr>
                <w:color w:val="auto"/>
                <w:sz w:val="20"/>
                <w:szCs w:val="20"/>
              </w:rPr>
              <w:t>1.19(m)</w:t>
            </w:r>
          </w:p>
        </w:tc>
        <w:tc>
          <w:tcPr>
            <w:tcW w:w="1208" w:type="dxa"/>
            <w:noWrap/>
            <w:vAlign w:val="center"/>
          </w:tcPr>
          <w:p w14:paraId="55407174" w14:textId="77777777" w:rsidR="00A06EF9" w:rsidRPr="00267020" w:rsidRDefault="00A06EF9" w:rsidP="001B2C22">
            <w:pPr>
              <w:spacing w:line="240" w:lineRule="auto"/>
              <w:rPr>
                <w:color w:val="auto"/>
                <w:sz w:val="20"/>
                <w:szCs w:val="20"/>
              </w:rPr>
            </w:pPr>
          </w:p>
        </w:tc>
        <w:tc>
          <w:tcPr>
            <w:tcW w:w="1909" w:type="dxa"/>
            <w:noWrap/>
            <w:vAlign w:val="center"/>
          </w:tcPr>
          <w:p w14:paraId="244D4323" w14:textId="77777777" w:rsidR="00A06EF9" w:rsidRPr="004A2821" w:rsidRDefault="00A06EF9" w:rsidP="001B2C22">
            <w:pPr>
              <w:spacing w:line="240" w:lineRule="auto"/>
              <w:rPr>
                <w:color w:val="auto"/>
                <w:sz w:val="20"/>
                <w:szCs w:val="20"/>
              </w:rPr>
            </w:pPr>
            <w:r w:rsidRPr="004A2821">
              <w:rPr>
                <w:sz w:val="20"/>
                <w:szCs w:val="20"/>
              </w:rPr>
              <w:t>Copy of Selected Technology Reports, Miscellaneous Technology Areas</w:t>
            </w:r>
          </w:p>
        </w:tc>
        <w:tc>
          <w:tcPr>
            <w:tcW w:w="781" w:type="dxa"/>
            <w:noWrap/>
            <w:vAlign w:val="center"/>
          </w:tcPr>
          <w:p w14:paraId="431560F1"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2634E57A"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2" w:type="dxa"/>
            <w:vAlign w:val="center"/>
          </w:tcPr>
          <w:p w14:paraId="565450B0" w14:textId="77777777" w:rsidR="00A06EF9" w:rsidRPr="00A5609F" w:rsidRDefault="00A06EF9" w:rsidP="001B2C22">
            <w:pPr>
              <w:spacing w:line="240" w:lineRule="auto"/>
              <w:jc w:val="center"/>
              <w:rPr>
                <w:color w:val="auto"/>
                <w:sz w:val="20"/>
                <w:szCs w:val="20"/>
              </w:rPr>
            </w:pPr>
            <w:r w:rsidRPr="00A5609F">
              <w:rPr>
                <w:color w:val="auto"/>
                <w:sz w:val="20"/>
                <w:szCs w:val="20"/>
              </w:rPr>
              <w:t>n/a</w:t>
            </w:r>
          </w:p>
        </w:tc>
        <w:tc>
          <w:tcPr>
            <w:tcW w:w="781" w:type="dxa"/>
            <w:noWrap/>
            <w:vAlign w:val="center"/>
          </w:tcPr>
          <w:p w14:paraId="7BA841D5" w14:textId="77777777" w:rsidR="00A06EF9" w:rsidRPr="00A5609F" w:rsidRDefault="00A06EF9" w:rsidP="001B2C22">
            <w:pPr>
              <w:spacing w:line="240" w:lineRule="auto"/>
              <w:jc w:val="center"/>
              <w:rPr>
                <w:color w:val="auto"/>
                <w:sz w:val="20"/>
                <w:szCs w:val="20"/>
              </w:rPr>
            </w:pPr>
            <w:r w:rsidRPr="00A5609F">
              <w:rPr>
                <w:color w:val="auto"/>
                <w:sz w:val="20"/>
                <w:szCs w:val="20"/>
              </w:rPr>
              <w:t>30</w:t>
            </w:r>
          </w:p>
        </w:tc>
        <w:tc>
          <w:tcPr>
            <w:tcW w:w="781" w:type="dxa"/>
            <w:noWrap/>
            <w:vAlign w:val="center"/>
          </w:tcPr>
          <w:p w14:paraId="00F276AD" w14:textId="77777777" w:rsidR="00A06EF9" w:rsidRPr="00A5609F" w:rsidRDefault="00A06EF9" w:rsidP="001B2C22">
            <w:pPr>
              <w:spacing w:line="240" w:lineRule="auto"/>
              <w:jc w:val="center"/>
              <w:rPr>
                <w:color w:val="auto"/>
                <w:sz w:val="20"/>
                <w:szCs w:val="20"/>
              </w:rPr>
            </w:pPr>
            <w:r w:rsidRPr="00A5609F">
              <w:rPr>
                <w:color w:val="auto"/>
                <w:sz w:val="20"/>
                <w:szCs w:val="20"/>
              </w:rPr>
              <w:t>30</w:t>
            </w:r>
          </w:p>
        </w:tc>
        <w:tc>
          <w:tcPr>
            <w:tcW w:w="782" w:type="dxa"/>
            <w:noWrap/>
            <w:vAlign w:val="center"/>
          </w:tcPr>
          <w:p w14:paraId="70BF8CB5" w14:textId="77777777" w:rsidR="00A06EF9" w:rsidRPr="00A5609F" w:rsidRDefault="00A06EF9" w:rsidP="001B2C22">
            <w:pPr>
              <w:spacing w:line="240" w:lineRule="auto"/>
              <w:jc w:val="center"/>
              <w:rPr>
                <w:color w:val="auto"/>
                <w:sz w:val="20"/>
                <w:szCs w:val="20"/>
              </w:rPr>
            </w:pPr>
            <w:r w:rsidRPr="00A5609F">
              <w:rPr>
                <w:color w:val="auto"/>
                <w:sz w:val="20"/>
                <w:szCs w:val="20"/>
              </w:rPr>
              <w:t>30</w:t>
            </w:r>
          </w:p>
        </w:tc>
      </w:tr>
    </w:tbl>
    <w:p w14:paraId="502E7996" w14:textId="77777777" w:rsidR="00A06EF9" w:rsidRPr="001650DF" w:rsidRDefault="00A06EF9" w:rsidP="002D2E8A">
      <w:pPr>
        <w:rPr>
          <w:u w:val="single"/>
        </w:rPr>
      </w:pPr>
    </w:p>
    <w:p w14:paraId="4CD9EF1A" w14:textId="77777777" w:rsidR="0032355B" w:rsidRDefault="00A06EF9" w:rsidP="0032355B">
      <w:r w:rsidRPr="001650DF">
        <w:rPr>
          <w:u w:val="single"/>
        </w:rPr>
        <w:t>Section 1.20</w:t>
      </w:r>
      <w:r w:rsidRPr="001650DF">
        <w:t xml:space="preserve">: </w:t>
      </w:r>
      <w:r w:rsidR="00681DA8">
        <w:t xml:space="preserve"> </w:t>
      </w:r>
      <w:r w:rsidRPr="001650DF">
        <w:t xml:space="preserve">The changes to the fee amounts indicated in § 1.20 are shown in Table </w:t>
      </w:r>
      <w:r w:rsidR="00881EEF" w:rsidRPr="001650DF">
        <w:t>21</w:t>
      </w:r>
      <w:r w:rsidRPr="001650DF">
        <w:t>.</w:t>
      </w:r>
    </w:p>
    <w:p w14:paraId="5FE90B9B" w14:textId="77777777" w:rsidR="00D22510" w:rsidRDefault="00D22510" w:rsidP="00D22510"/>
    <w:p w14:paraId="05B3B300" w14:textId="5FB688FE" w:rsidR="00A06EF9" w:rsidRPr="001B2C22" w:rsidRDefault="00A06EF9" w:rsidP="0032355B">
      <w:pPr>
        <w:jc w:val="center"/>
        <w:rPr>
          <w:b/>
          <w:bCs/>
          <w:u w:val="single"/>
          <w:lang w:val="fr-FR"/>
        </w:rPr>
      </w:pPr>
      <w:r w:rsidRPr="001B2C22">
        <w:rPr>
          <w:b/>
          <w:bCs/>
          <w:u w:val="single"/>
          <w:lang w:val="fr-FR"/>
        </w:rPr>
        <w:t xml:space="preserve">Table </w:t>
      </w:r>
      <w:r w:rsidR="00881EEF" w:rsidRPr="001B2C22">
        <w:rPr>
          <w:b/>
          <w:bCs/>
          <w:u w:val="single"/>
          <w:lang w:val="fr-FR"/>
        </w:rPr>
        <w:t>21</w:t>
      </w:r>
      <w:r w:rsidRPr="001B2C22">
        <w:rPr>
          <w:b/>
          <w:bCs/>
          <w:u w:val="single"/>
          <w:lang w:val="fr-FR"/>
        </w:rPr>
        <w:t>:</w:t>
      </w:r>
      <w:r w:rsidR="001B2C22" w:rsidRPr="001B2C22">
        <w:rPr>
          <w:b/>
          <w:bCs/>
          <w:u w:val="single"/>
          <w:lang w:val="fr-FR"/>
        </w:rPr>
        <w:t xml:space="preserve">  CFR Section 1.20 </w:t>
      </w:r>
      <w:r w:rsidR="001B2C22" w:rsidRPr="001B2C22">
        <w:rPr>
          <w:b/>
          <w:u w:val="single"/>
        </w:rPr>
        <w:t>Fee Changes</w:t>
      </w:r>
    </w:p>
    <w:p w14:paraId="674852C8" w14:textId="77777777" w:rsidR="00B05D1C" w:rsidRPr="002D2E8A" w:rsidRDefault="00B05D1C" w:rsidP="001B2C22">
      <w:pPr>
        <w:spacing w:line="240" w:lineRule="auto"/>
        <w:jc w:val="center"/>
        <w:rPr>
          <w:b/>
          <w:bCs/>
          <w:u w:val="single"/>
          <w:lang w:val="fr-FR"/>
        </w:rPr>
      </w:pPr>
    </w:p>
    <w:tbl>
      <w:tblPr>
        <w:tblW w:w="933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080"/>
        <w:gridCol w:w="1193"/>
        <w:gridCol w:w="2586"/>
        <w:gridCol w:w="783"/>
        <w:gridCol w:w="720"/>
        <w:gridCol w:w="720"/>
        <w:gridCol w:w="810"/>
        <w:gridCol w:w="720"/>
        <w:gridCol w:w="720"/>
      </w:tblGrid>
      <w:tr w:rsidR="00A06EF9" w:rsidRPr="001650DF" w14:paraId="421ED225" w14:textId="77777777" w:rsidTr="006F5902">
        <w:trPr>
          <w:cantSplit/>
          <w:trHeight w:val="146"/>
          <w:tblHeader/>
        </w:trPr>
        <w:tc>
          <w:tcPr>
            <w:tcW w:w="1080" w:type="dxa"/>
            <w:vMerge w:val="restart"/>
            <w:noWrap/>
            <w:vAlign w:val="center"/>
          </w:tcPr>
          <w:p w14:paraId="59E6CB09" w14:textId="77777777" w:rsidR="00A06EF9" w:rsidRPr="00B05D1C" w:rsidRDefault="00A06EF9" w:rsidP="001B2C22">
            <w:pPr>
              <w:spacing w:line="240" w:lineRule="auto"/>
              <w:jc w:val="center"/>
              <w:rPr>
                <w:b/>
                <w:sz w:val="20"/>
                <w:szCs w:val="20"/>
                <w:lang w:val="fr-FR"/>
              </w:rPr>
            </w:pPr>
            <w:r w:rsidRPr="00B05D1C">
              <w:rPr>
                <w:b/>
                <w:sz w:val="20"/>
                <w:szCs w:val="20"/>
                <w:lang w:val="fr-FR"/>
              </w:rPr>
              <w:t>CFR section</w:t>
            </w:r>
          </w:p>
        </w:tc>
        <w:tc>
          <w:tcPr>
            <w:tcW w:w="1193" w:type="dxa"/>
            <w:vMerge w:val="restart"/>
            <w:noWrap/>
            <w:vAlign w:val="center"/>
          </w:tcPr>
          <w:p w14:paraId="0607EF6A" w14:textId="77777777" w:rsidR="00A06EF9" w:rsidRPr="00A5609F" w:rsidRDefault="00A06EF9" w:rsidP="001B2C22">
            <w:pPr>
              <w:spacing w:line="240" w:lineRule="auto"/>
              <w:jc w:val="center"/>
              <w:rPr>
                <w:b/>
                <w:sz w:val="20"/>
                <w:szCs w:val="20"/>
                <w:lang w:val="fr-FR"/>
              </w:rPr>
            </w:pPr>
            <w:r w:rsidRPr="00A5609F">
              <w:rPr>
                <w:b/>
                <w:sz w:val="20"/>
                <w:szCs w:val="20"/>
              </w:rPr>
              <w:t>Fee</w:t>
            </w:r>
            <w:r w:rsidRPr="00A5609F">
              <w:rPr>
                <w:b/>
                <w:sz w:val="20"/>
                <w:szCs w:val="20"/>
                <w:lang w:val="fr-FR"/>
              </w:rPr>
              <w:t xml:space="preserve"> Code</w:t>
            </w:r>
          </w:p>
        </w:tc>
        <w:tc>
          <w:tcPr>
            <w:tcW w:w="2586" w:type="dxa"/>
            <w:vMerge w:val="restart"/>
            <w:noWrap/>
            <w:vAlign w:val="center"/>
          </w:tcPr>
          <w:p w14:paraId="7978727F" w14:textId="77777777" w:rsidR="00A06EF9" w:rsidRPr="00A5609F" w:rsidRDefault="00A06EF9" w:rsidP="001B2C22">
            <w:pPr>
              <w:spacing w:line="240" w:lineRule="auto"/>
              <w:jc w:val="center"/>
              <w:rPr>
                <w:b/>
                <w:sz w:val="20"/>
                <w:szCs w:val="20"/>
                <w:lang w:val="fr-FR"/>
              </w:rPr>
            </w:pPr>
            <w:r w:rsidRPr="00A5609F">
              <w:rPr>
                <w:b/>
                <w:sz w:val="20"/>
                <w:szCs w:val="20"/>
                <w:lang w:val="fr-FR"/>
              </w:rPr>
              <w:t>Description</w:t>
            </w:r>
          </w:p>
        </w:tc>
        <w:tc>
          <w:tcPr>
            <w:tcW w:w="2223" w:type="dxa"/>
            <w:gridSpan w:val="3"/>
            <w:noWrap/>
            <w:vAlign w:val="center"/>
          </w:tcPr>
          <w:p w14:paraId="1CCD6CCC" w14:textId="77777777" w:rsidR="00A06EF9" w:rsidRPr="00A5609F" w:rsidRDefault="00A06EF9" w:rsidP="001B2C22">
            <w:pPr>
              <w:spacing w:line="240" w:lineRule="auto"/>
              <w:jc w:val="center"/>
              <w:rPr>
                <w:b/>
                <w:sz w:val="20"/>
                <w:szCs w:val="20"/>
              </w:rPr>
            </w:pPr>
            <w:r w:rsidRPr="00A5609F">
              <w:rPr>
                <w:b/>
                <w:sz w:val="20"/>
                <w:szCs w:val="20"/>
              </w:rPr>
              <w:t>Current Fees (dollars)</w:t>
            </w:r>
          </w:p>
        </w:tc>
        <w:tc>
          <w:tcPr>
            <w:tcW w:w="2250" w:type="dxa"/>
            <w:gridSpan w:val="3"/>
            <w:noWrap/>
            <w:vAlign w:val="center"/>
          </w:tcPr>
          <w:p w14:paraId="0FD38EED" w14:textId="279F140B" w:rsidR="00A06EF9" w:rsidRPr="00A5609F" w:rsidRDefault="00304276" w:rsidP="001B2C22">
            <w:pPr>
              <w:spacing w:line="240" w:lineRule="auto"/>
              <w:jc w:val="center"/>
              <w:rPr>
                <w:b/>
                <w:sz w:val="20"/>
                <w:szCs w:val="20"/>
              </w:rPr>
            </w:pPr>
            <w:r>
              <w:rPr>
                <w:b/>
                <w:sz w:val="20"/>
                <w:szCs w:val="20"/>
              </w:rPr>
              <w:t>Final Rule</w:t>
            </w:r>
            <w:r w:rsidR="00A06EF9" w:rsidRPr="00A5609F">
              <w:rPr>
                <w:b/>
                <w:sz w:val="20"/>
                <w:szCs w:val="20"/>
              </w:rPr>
              <w:t xml:space="preserve"> Fees (dollars)</w:t>
            </w:r>
          </w:p>
        </w:tc>
      </w:tr>
      <w:tr w:rsidR="00A06EF9" w:rsidRPr="001650DF" w14:paraId="57050F46" w14:textId="77777777" w:rsidTr="006F5902">
        <w:trPr>
          <w:cantSplit/>
          <w:trHeight w:val="146"/>
          <w:tblHeader/>
        </w:trPr>
        <w:tc>
          <w:tcPr>
            <w:tcW w:w="1080" w:type="dxa"/>
            <w:vMerge/>
            <w:noWrap/>
            <w:vAlign w:val="center"/>
          </w:tcPr>
          <w:p w14:paraId="3370AA30" w14:textId="77777777" w:rsidR="00A06EF9" w:rsidRPr="00A5609F" w:rsidRDefault="00A06EF9" w:rsidP="001B2C22">
            <w:pPr>
              <w:spacing w:line="240" w:lineRule="auto"/>
              <w:rPr>
                <w:sz w:val="20"/>
                <w:szCs w:val="20"/>
              </w:rPr>
            </w:pPr>
          </w:p>
        </w:tc>
        <w:tc>
          <w:tcPr>
            <w:tcW w:w="1193" w:type="dxa"/>
            <w:vMerge/>
            <w:noWrap/>
            <w:vAlign w:val="bottom"/>
          </w:tcPr>
          <w:p w14:paraId="043DB7A0" w14:textId="77777777" w:rsidR="00A06EF9" w:rsidRPr="00A5609F" w:rsidRDefault="00A06EF9" w:rsidP="001B2C22">
            <w:pPr>
              <w:spacing w:line="240" w:lineRule="auto"/>
              <w:jc w:val="center"/>
              <w:rPr>
                <w:rFonts w:eastAsia="Arial Unicode MS"/>
                <w:bCs/>
                <w:sz w:val="20"/>
                <w:szCs w:val="20"/>
              </w:rPr>
            </w:pPr>
          </w:p>
        </w:tc>
        <w:tc>
          <w:tcPr>
            <w:tcW w:w="2586" w:type="dxa"/>
            <w:vMerge/>
            <w:noWrap/>
            <w:vAlign w:val="bottom"/>
          </w:tcPr>
          <w:p w14:paraId="4EBA33D7" w14:textId="77777777" w:rsidR="00A06EF9" w:rsidRPr="00A5609F" w:rsidRDefault="00A06EF9" w:rsidP="001B2C22">
            <w:pPr>
              <w:spacing w:line="240" w:lineRule="auto"/>
              <w:rPr>
                <w:rFonts w:eastAsia="Arial Unicode MS"/>
                <w:bCs/>
                <w:sz w:val="20"/>
                <w:szCs w:val="20"/>
              </w:rPr>
            </w:pPr>
          </w:p>
        </w:tc>
        <w:tc>
          <w:tcPr>
            <w:tcW w:w="783" w:type="dxa"/>
            <w:noWrap/>
            <w:vAlign w:val="center"/>
          </w:tcPr>
          <w:p w14:paraId="58639A38"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20" w:type="dxa"/>
            <w:noWrap/>
            <w:vAlign w:val="center"/>
          </w:tcPr>
          <w:p w14:paraId="00202B64"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20" w:type="dxa"/>
          </w:tcPr>
          <w:p w14:paraId="6D2D5505"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c>
          <w:tcPr>
            <w:tcW w:w="810" w:type="dxa"/>
            <w:noWrap/>
            <w:vAlign w:val="center"/>
          </w:tcPr>
          <w:p w14:paraId="7F239BC6"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20" w:type="dxa"/>
            <w:noWrap/>
            <w:vAlign w:val="center"/>
          </w:tcPr>
          <w:p w14:paraId="141BE601"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20" w:type="dxa"/>
            <w:noWrap/>
            <w:vAlign w:val="center"/>
          </w:tcPr>
          <w:p w14:paraId="0D537D92"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r>
      <w:tr w:rsidR="00A06EF9" w:rsidRPr="001650DF" w14:paraId="0D621206" w14:textId="77777777" w:rsidTr="006F5902">
        <w:trPr>
          <w:cantSplit/>
          <w:trHeight w:val="70"/>
        </w:trPr>
        <w:tc>
          <w:tcPr>
            <w:tcW w:w="1080" w:type="dxa"/>
            <w:noWrap/>
            <w:vAlign w:val="center"/>
          </w:tcPr>
          <w:p w14:paraId="7827C3F9" w14:textId="77777777" w:rsidR="00A06EF9" w:rsidRPr="00B05D1C" w:rsidRDefault="00A06EF9" w:rsidP="001B2C22">
            <w:pPr>
              <w:spacing w:line="240" w:lineRule="auto"/>
              <w:rPr>
                <w:sz w:val="20"/>
                <w:szCs w:val="20"/>
              </w:rPr>
            </w:pPr>
            <w:r w:rsidRPr="00B05D1C">
              <w:rPr>
                <w:sz w:val="20"/>
                <w:szCs w:val="20"/>
              </w:rPr>
              <w:t>1.20(a)</w:t>
            </w:r>
          </w:p>
        </w:tc>
        <w:tc>
          <w:tcPr>
            <w:tcW w:w="1193" w:type="dxa"/>
            <w:noWrap/>
            <w:vAlign w:val="center"/>
          </w:tcPr>
          <w:p w14:paraId="2896159A" w14:textId="77777777" w:rsidR="00A06EF9" w:rsidRPr="00A5609F" w:rsidRDefault="00A06EF9" w:rsidP="001B2C22">
            <w:pPr>
              <w:spacing w:line="240" w:lineRule="auto"/>
              <w:rPr>
                <w:sz w:val="20"/>
                <w:szCs w:val="20"/>
              </w:rPr>
            </w:pPr>
            <w:r w:rsidRPr="00A5609F">
              <w:rPr>
                <w:sz w:val="20"/>
                <w:szCs w:val="20"/>
              </w:rPr>
              <w:t>1811</w:t>
            </w:r>
          </w:p>
        </w:tc>
        <w:tc>
          <w:tcPr>
            <w:tcW w:w="2586" w:type="dxa"/>
            <w:noWrap/>
            <w:vAlign w:val="center"/>
          </w:tcPr>
          <w:p w14:paraId="20C78F63" w14:textId="77777777" w:rsidR="00A06EF9" w:rsidRPr="00A5609F" w:rsidRDefault="00A06EF9" w:rsidP="001B2C22">
            <w:pPr>
              <w:spacing w:line="240" w:lineRule="auto"/>
              <w:rPr>
                <w:sz w:val="20"/>
                <w:szCs w:val="20"/>
              </w:rPr>
            </w:pPr>
            <w:r w:rsidRPr="00A5609F">
              <w:rPr>
                <w:sz w:val="20"/>
                <w:szCs w:val="20"/>
              </w:rPr>
              <w:t xml:space="preserve">Certificate of Correction </w:t>
            </w:r>
          </w:p>
        </w:tc>
        <w:tc>
          <w:tcPr>
            <w:tcW w:w="783" w:type="dxa"/>
            <w:noWrap/>
            <w:vAlign w:val="center"/>
          </w:tcPr>
          <w:p w14:paraId="22D485A9" w14:textId="77777777" w:rsidR="00A06EF9" w:rsidRPr="00A5609F" w:rsidRDefault="00A06EF9" w:rsidP="001B2C22">
            <w:pPr>
              <w:spacing w:line="240" w:lineRule="auto"/>
              <w:jc w:val="center"/>
              <w:rPr>
                <w:sz w:val="20"/>
                <w:szCs w:val="20"/>
              </w:rPr>
            </w:pPr>
            <w:r w:rsidRPr="00A5609F">
              <w:rPr>
                <w:sz w:val="20"/>
                <w:szCs w:val="20"/>
              </w:rPr>
              <w:t>100</w:t>
            </w:r>
          </w:p>
        </w:tc>
        <w:tc>
          <w:tcPr>
            <w:tcW w:w="720" w:type="dxa"/>
            <w:noWrap/>
            <w:vAlign w:val="center"/>
          </w:tcPr>
          <w:p w14:paraId="4E185CD1" w14:textId="77777777" w:rsidR="00A06EF9" w:rsidRPr="00A5609F" w:rsidRDefault="00A06EF9" w:rsidP="001B2C22">
            <w:pPr>
              <w:spacing w:line="240" w:lineRule="auto"/>
              <w:jc w:val="center"/>
              <w:rPr>
                <w:sz w:val="20"/>
                <w:szCs w:val="20"/>
              </w:rPr>
            </w:pPr>
            <w:r w:rsidRPr="00A5609F">
              <w:rPr>
                <w:sz w:val="20"/>
                <w:szCs w:val="20"/>
              </w:rPr>
              <w:t>100</w:t>
            </w:r>
          </w:p>
        </w:tc>
        <w:tc>
          <w:tcPr>
            <w:tcW w:w="720" w:type="dxa"/>
            <w:vAlign w:val="center"/>
          </w:tcPr>
          <w:p w14:paraId="17AD8F27" w14:textId="77777777" w:rsidR="00A06EF9" w:rsidRPr="00A5609F" w:rsidRDefault="00A06EF9" w:rsidP="001B2C22">
            <w:pPr>
              <w:spacing w:line="240" w:lineRule="auto"/>
              <w:jc w:val="center"/>
              <w:rPr>
                <w:sz w:val="20"/>
                <w:szCs w:val="20"/>
              </w:rPr>
            </w:pPr>
            <w:r w:rsidRPr="00A5609F">
              <w:rPr>
                <w:sz w:val="20"/>
                <w:szCs w:val="20"/>
              </w:rPr>
              <w:t>100</w:t>
            </w:r>
          </w:p>
        </w:tc>
        <w:tc>
          <w:tcPr>
            <w:tcW w:w="810" w:type="dxa"/>
            <w:noWrap/>
            <w:vAlign w:val="center"/>
          </w:tcPr>
          <w:p w14:paraId="78597ABF" w14:textId="77777777" w:rsidR="00A06EF9" w:rsidRPr="00A5609F" w:rsidRDefault="00A06EF9" w:rsidP="001B2C22">
            <w:pPr>
              <w:spacing w:line="240" w:lineRule="auto"/>
              <w:jc w:val="center"/>
              <w:rPr>
                <w:sz w:val="20"/>
                <w:szCs w:val="20"/>
              </w:rPr>
            </w:pPr>
            <w:r w:rsidRPr="00A5609F">
              <w:rPr>
                <w:sz w:val="20"/>
                <w:szCs w:val="20"/>
              </w:rPr>
              <w:t>150</w:t>
            </w:r>
          </w:p>
        </w:tc>
        <w:tc>
          <w:tcPr>
            <w:tcW w:w="720" w:type="dxa"/>
            <w:noWrap/>
            <w:vAlign w:val="center"/>
          </w:tcPr>
          <w:p w14:paraId="1BC6D857" w14:textId="77777777" w:rsidR="00A06EF9" w:rsidRPr="00A5609F" w:rsidRDefault="00A06EF9" w:rsidP="001B2C22">
            <w:pPr>
              <w:spacing w:line="240" w:lineRule="auto"/>
              <w:jc w:val="center"/>
              <w:rPr>
                <w:sz w:val="20"/>
                <w:szCs w:val="20"/>
              </w:rPr>
            </w:pPr>
            <w:r w:rsidRPr="00A5609F">
              <w:rPr>
                <w:sz w:val="20"/>
                <w:szCs w:val="20"/>
              </w:rPr>
              <w:t>150</w:t>
            </w:r>
          </w:p>
        </w:tc>
        <w:tc>
          <w:tcPr>
            <w:tcW w:w="720" w:type="dxa"/>
            <w:noWrap/>
            <w:vAlign w:val="center"/>
          </w:tcPr>
          <w:p w14:paraId="36664B43" w14:textId="77777777" w:rsidR="00A06EF9" w:rsidRPr="00A5609F" w:rsidRDefault="00A06EF9" w:rsidP="001B2C22">
            <w:pPr>
              <w:spacing w:line="240" w:lineRule="auto"/>
              <w:jc w:val="center"/>
              <w:rPr>
                <w:sz w:val="20"/>
                <w:szCs w:val="20"/>
              </w:rPr>
            </w:pPr>
            <w:r w:rsidRPr="00A5609F">
              <w:rPr>
                <w:sz w:val="20"/>
                <w:szCs w:val="20"/>
              </w:rPr>
              <w:t>150</w:t>
            </w:r>
          </w:p>
        </w:tc>
      </w:tr>
      <w:tr w:rsidR="00A06EF9" w:rsidRPr="001650DF" w14:paraId="46764A1C" w14:textId="77777777" w:rsidTr="006F5902">
        <w:trPr>
          <w:cantSplit/>
          <w:trHeight w:val="146"/>
        </w:trPr>
        <w:tc>
          <w:tcPr>
            <w:tcW w:w="1080" w:type="dxa"/>
            <w:noWrap/>
            <w:vAlign w:val="center"/>
          </w:tcPr>
          <w:p w14:paraId="065A2B01" w14:textId="77777777" w:rsidR="00A06EF9" w:rsidRPr="00B05D1C" w:rsidRDefault="00A06EF9" w:rsidP="001B2C22">
            <w:pPr>
              <w:spacing w:line="240" w:lineRule="auto"/>
              <w:rPr>
                <w:color w:val="auto"/>
                <w:sz w:val="20"/>
                <w:szCs w:val="20"/>
              </w:rPr>
            </w:pPr>
            <w:r w:rsidRPr="00B05D1C">
              <w:rPr>
                <w:color w:val="auto"/>
                <w:sz w:val="20"/>
                <w:szCs w:val="20"/>
              </w:rPr>
              <w:t>1.20(b)</w:t>
            </w:r>
          </w:p>
        </w:tc>
        <w:tc>
          <w:tcPr>
            <w:tcW w:w="1193" w:type="dxa"/>
            <w:noWrap/>
            <w:vAlign w:val="center"/>
          </w:tcPr>
          <w:p w14:paraId="4C306907" w14:textId="77777777" w:rsidR="00A06EF9" w:rsidRPr="00A5609F" w:rsidRDefault="00A06EF9" w:rsidP="001B2C22">
            <w:pPr>
              <w:spacing w:line="240" w:lineRule="auto"/>
              <w:rPr>
                <w:color w:val="auto"/>
                <w:sz w:val="20"/>
                <w:szCs w:val="20"/>
              </w:rPr>
            </w:pPr>
            <w:r w:rsidRPr="00A5609F">
              <w:rPr>
                <w:color w:val="auto"/>
                <w:sz w:val="20"/>
                <w:szCs w:val="20"/>
              </w:rPr>
              <w:t>1816</w:t>
            </w:r>
          </w:p>
        </w:tc>
        <w:tc>
          <w:tcPr>
            <w:tcW w:w="2586" w:type="dxa"/>
            <w:noWrap/>
            <w:vAlign w:val="center"/>
          </w:tcPr>
          <w:p w14:paraId="783A1D10" w14:textId="77777777" w:rsidR="00A06EF9" w:rsidRPr="00A5609F" w:rsidRDefault="00A06EF9" w:rsidP="001B2C22">
            <w:pPr>
              <w:spacing w:line="240" w:lineRule="auto"/>
              <w:rPr>
                <w:color w:val="auto"/>
                <w:sz w:val="20"/>
                <w:szCs w:val="20"/>
              </w:rPr>
            </w:pPr>
            <w:r w:rsidRPr="00367A20">
              <w:rPr>
                <w:color w:val="auto"/>
                <w:sz w:val="20"/>
                <w:szCs w:val="20"/>
              </w:rPr>
              <w:t>Processing Fee for Correcting Inventorship in a Patent</w:t>
            </w:r>
          </w:p>
        </w:tc>
        <w:tc>
          <w:tcPr>
            <w:tcW w:w="783" w:type="dxa"/>
            <w:noWrap/>
            <w:vAlign w:val="center"/>
          </w:tcPr>
          <w:p w14:paraId="6879E1C0" w14:textId="77777777" w:rsidR="00A06EF9" w:rsidRPr="00A5609F" w:rsidRDefault="00A06EF9" w:rsidP="001B2C22">
            <w:pPr>
              <w:spacing w:line="240" w:lineRule="auto"/>
              <w:jc w:val="center"/>
              <w:rPr>
                <w:color w:val="auto"/>
                <w:sz w:val="20"/>
                <w:szCs w:val="20"/>
              </w:rPr>
            </w:pPr>
            <w:r w:rsidRPr="00A5609F">
              <w:rPr>
                <w:color w:val="auto"/>
                <w:sz w:val="20"/>
                <w:szCs w:val="20"/>
              </w:rPr>
              <w:t>130</w:t>
            </w:r>
          </w:p>
        </w:tc>
        <w:tc>
          <w:tcPr>
            <w:tcW w:w="720" w:type="dxa"/>
            <w:noWrap/>
            <w:vAlign w:val="center"/>
          </w:tcPr>
          <w:p w14:paraId="26D6752B" w14:textId="77777777" w:rsidR="00A06EF9" w:rsidRPr="00A5609F" w:rsidRDefault="00A06EF9" w:rsidP="001B2C22">
            <w:pPr>
              <w:spacing w:line="240" w:lineRule="auto"/>
              <w:jc w:val="center"/>
              <w:rPr>
                <w:color w:val="auto"/>
                <w:sz w:val="20"/>
                <w:szCs w:val="20"/>
              </w:rPr>
            </w:pPr>
            <w:r w:rsidRPr="00A5609F">
              <w:rPr>
                <w:color w:val="auto"/>
                <w:sz w:val="20"/>
                <w:szCs w:val="20"/>
              </w:rPr>
              <w:t>130</w:t>
            </w:r>
          </w:p>
        </w:tc>
        <w:tc>
          <w:tcPr>
            <w:tcW w:w="720" w:type="dxa"/>
            <w:vAlign w:val="center"/>
          </w:tcPr>
          <w:p w14:paraId="0C59B41D" w14:textId="77777777" w:rsidR="00A06EF9" w:rsidRPr="00A5609F" w:rsidRDefault="00A06EF9" w:rsidP="001B2C22">
            <w:pPr>
              <w:spacing w:line="240" w:lineRule="auto"/>
              <w:jc w:val="center"/>
              <w:rPr>
                <w:color w:val="auto"/>
                <w:sz w:val="20"/>
                <w:szCs w:val="20"/>
              </w:rPr>
            </w:pPr>
            <w:r w:rsidRPr="00A5609F">
              <w:rPr>
                <w:color w:val="auto"/>
                <w:sz w:val="20"/>
                <w:szCs w:val="20"/>
              </w:rPr>
              <w:t>130</w:t>
            </w:r>
          </w:p>
        </w:tc>
        <w:tc>
          <w:tcPr>
            <w:tcW w:w="810" w:type="dxa"/>
            <w:noWrap/>
            <w:vAlign w:val="center"/>
          </w:tcPr>
          <w:p w14:paraId="685F6691" w14:textId="77777777" w:rsidR="00A06EF9" w:rsidRPr="00A5609F" w:rsidRDefault="00A06EF9" w:rsidP="001B2C22">
            <w:pPr>
              <w:spacing w:line="240" w:lineRule="auto"/>
              <w:jc w:val="center"/>
              <w:rPr>
                <w:color w:val="auto"/>
                <w:sz w:val="20"/>
                <w:szCs w:val="20"/>
              </w:rPr>
            </w:pPr>
            <w:r w:rsidRPr="00A5609F">
              <w:rPr>
                <w:color w:val="auto"/>
                <w:sz w:val="20"/>
                <w:szCs w:val="20"/>
              </w:rPr>
              <w:t>150</w:t>
            </w:r>
          </w:p>
        </w:tc>
        <w:tc>
          <w:tcPr>
            <w:tcW w:w="720" w:type="dxa"/>
            <w:noWrap/>
            <w:vAlign w:val="center"/>
          </w:tcPr>
          <w:p w14:paraId="2EEEC50F" w14:textId="77777777" w:rsidR="00A06EF9" w:rsidRPr="00A5609F" w:rsidRDefault="00A06EF9" w:rsidP="001B2C22">
            <w:pPr>
              <w:spacing w:line="240" w:lineRule="auto"/>
              <w:jc w:val="center"/>
              <w:rPr>
                <w:color w:val="auto"/>
                <w:sz w:val="20"/>
                <w:szCs w:val="20"/>
              </w:rPr>
            </w:pPr>
            <w:r w:rsidRPr="00A5609F">
              <w:rPr>
                <w:sz w:val="20"/>
                <w:szCs w:val="20"/>
              </w:rPr>
              <w:t>150</w:t>
            </w:r>
          </w:p>
        </w:tc>
        <w:tc>
          <w:tcPr>
            <w:tcW w:w="720" w:type="dxa"/>
            <w:noWrap/>
            <w:vAlign w:val="center"/>
          </w:tcPr>
          <w:p w14:paraId="190A9802" w14:textId="77777777" w:rsidR="00A06EF9" w:rsidRPr="00A5609F" w:rsidRDefault="00A06EF9" w:rsidP="001B2C22">
            <w:pPr>
              <w:spacing w:line="240" w:lineRule="auto"/>
              <w:jc w:val="center"/>
              <w:rPr>
                <w:color w:val="auto"/>
                <w:sz w:val="20"/>
                <w:szCs w:val="20"/>
              </w:rPr>
            </w:pPr>
            <w:r w:rsidRPr="00A5609F">
              <w:rPr>
                <w:sz w:val="20"/>
                <w:szCs w:val="20"/>
              </w:rPr>
              <w:t>150</w:t>
            </w:r>
          </w:p>
        </w:tc>
      </w:tr>
      <w:tr w:rsidR="005660EB" w:rsidRPr="001650DF" w14:paraId="7CEB41FB" w14:textId="77777777" w:rsidTr="006F5902">
        <w:trPr>
          <w:cantSplit/>
          <w:trHeight w:val="146"/>
        </w:trPr>
        <w:tc>
          <w:tcPr>
            <w:tcW w:w="1080" w:type="dxa"/>
            <w:noWrap/>
            <w:vAlign w:val="center"/>
          </w:tcPr>
          <w:p w14:paraId="6542E057" w14:textId="14DDE82D" w:rsidR="005660EB" w:rsidRPr="00B05D1C" w:rsidRDefault="005660EB" w:rsidP="001B2C22">
            <w:pPr>
              <w:spacing w:line="240" w:lineRule="auto"/>
              <w:rPr>
                <w:color w:val="auto"/>
                <w:sz w:val="20"/>
                <w:szCs w:val="20"/>
              </w:rPr>
            </w:pPr>
            <w:r w:rsidRPr="00B05D1C">
              <w:rPr>
                <w:color w:val="auto"/>
                <w:sz w:val="20"/>
                <w:szCs w:val="20"/>
              </w:rPr>
              <w:t>1.20(c)(1)</w:t>
            </w:r>
          </w:p>
        </w:tc>
        <w:tc>
          <w:tcPr>
            <w:tcW w:w="1193" w:type="dxa"/>
            <w:noWrap/>
            <w:vAlign w:val="center"/>
          </w:tcPr>
          <w:p w14:paraId="51A563BD" w14:textId="77777777" w:rsidR="005660EB" w:rsidRPr="00A5609F" w:rsidRDefault="005660EB" w:rsidP="001B2C22">
            <w:pPr>
              <w:spacing w:line="240" w:lineRule="auto"/>
              <w:rPr>
                <w:color w:val="auto"/>
                <w:sz w:val="20"/>
                <w:szCs w:val="20"/>
              </w:rPr>
            </w:pPr>
          </w:p>
        </w:tc>
        <w:tc>
          <w:tcPr>
            <w:tcW w:w="2586" w:type="dxa"/>
            <w:noWrap/>
            <w:vAlign w:val="center"/>
          </w:tcPr>
          <w:p w14:paraId="40A92992" w14:textId="77777777" w:rsidR="00771B48" w:rsidRPr="00367A20" w:rsidRDefault="0027410F" w:rsidP="001B2C22">
            <w:pPr>
              <w:spacing w:line="240" w:lineRule="auto"/>
              <w:rPr>
                <w:color w:val="auto"/>
                <w:sz w:val="20"/>
                <w:szCs w:val="20"/>
              </w:rPr>
            </w:pPr>
            <w:r w:rsidRPr="00367A20">
              <w:rPr>
                <w:color w:val="auto"/>
                <w:sz w:val="20"/>
                <w:szCs w:val="20"/>
                <w:u w:val="single"/>
              </w:rPr>
              <w:t>Ex Parte</w:t>
            </w:r>
            <w:r w:rsidRPr="00367A20">
              <w:rPr>
                <w:color w:val="auto"/>
                <w:sz w:val="20"/>
                <w:szCs w:val="20"/>
              </w:rPr>
              <w:t xml:space="preserve"> Reexamination </w:t>
            </w:r>
          </w:p>
          <w:p w14:paraId="50F02659" w14:textId="34AC9C0F" w:rsidR="005660EB" w:rsidRPr="00367A20" w:rsidRDefault="0027410F" w:rsidP="001B2C22">
            <w:pPr>
              <w:spacing w:line="240" w:lineRule="auto"/>
              <w:rPr>
                <w:color w:val="auto"/>
                <w:sz w:val="20"/>
                <w:szCs w:val="20"/>
              </w:rPr>
            </w:pPr>
            <w:r w:rsidRPr="00367A20">
              <w:rPr>
                <w:color w:val="auto"/>
                <w:sz w:val="20"/>
                <w:szCs w:val="20"/>
              </w:rPr>
              <w:t>(§ 1.510(a)) Streamlined</w:t>
            </w:r>
          </w:p>
        </w:tc>
        <w:tc>
          <w:tcPr>
            <w:tcW w:w="783" w:type="dxa"/>
            <w:noWrap/>
            <w:vAlign w:val="center"/>
          </w:tcPr>
          <w:p w14:paraId="27FBF242" w14:textId="0953139C" w:rsidR="005660EB" w:rsidRPr="00A5609F" w:rsidRDefault="005660EB" w:rsidP="001B2C22">
            <w:pPr>
              <w:spacing w:line="240" w:lineRule="auto"/>
              <w:jc w:val="center"/>
              <w:rPr>
                <w:color w:val="auto"/>
                <w:sz w:val="20"/>
                <w:szCs w:val="20"/>
              </w:rPr>
            </w:pPr>
            <w:r w:rsidRPr="00A5609F">
              <w:rPr>
                <w:color w:val="auto"/>
                <w:sz w:val="20"/>
                <w:szCs w:val="20"/>
              </w:rPr>
              <w:t>n/a</w:t>
            </w:r>
          </w:p>
        </w:tc>
        <w:tc>
          <w:tcPr>
            <w:tcW w:w="720" w:type="dxa"/>
            <w:noWrap/>
            <w:vAlign w:val="center"/>
          </w:tcPr>
          <w:p w14:paraId="0789A439" w14:textId="78DCB7AD" w:rsidR="005660EB" w:rsidRPr="00A5609F" w:rsidRDefault="005660EB" w:rsidP="001B2C22">
            <w:pPr>
              <w:spacing w:line="240" w:lineRule="auto"/>
              <w:jc w:val="center"/>
              <w:rPr>
                <w:color w:val="auto"/>
                <w:sz w:val="20"/>
                <w:szCs w:val="20"/>
              </w:rPr>
            </w:pPr>
            <w:r w:rsidRPr="00A5609F">
              <w:rPr>
                <w:color w:val="auto"/>
                <w:sz w:val="20"/>
                <w:szCs w:val="20"/>
              </w:rPr>
              <w:t>n/a</w:t>
            </w:r>
          </w:p>
        </w:tc>
        <w:tc>
          <w:tcPr>
            <w:tcW w:w="720" w:type="dxa"/>
            <w:vAlign w:val="center"/>
          </w:tcPr>
          <w:p w14:paraId="466DD4CE" w14:textId="1871EFC7" w:rsidR="005660EB" w:rsidRPr="00A5609F" w:rsidRDefault="005660EB" w:rsidP="001B2C22">
            <w:pPr>
              <w:spacing w:line="240" w:lineRule="auto"/>
              <w:jc w:val="center"/>
              <w:rPr>
                <w:color w:val="auto"/>
                <w:sz w:val="20"/>
                <w:szCs w:val="20"/>
              </w:rPr>
            </w:pPr>
            <w:r w:rsidRPr="00A5609F">
              <w:rPr>
                <w:color w:val="auto"/>
                <w:sz w:val="20"/>
                <w:szCs w:val="20"/>
              </w:rPr>
              <w:t>n/a</w:t>
            </w:r>
          </w:p>
        </w:tc>
        <w:tc>
          <w:tcPr>
            <w:tcW w:w="810" w:type="dxa"/>
            <w:noWrap/>
            <w:vAlign w:val="center"/>
          </w:tcPr>
          <w:p w14:paraId="7E89C237" w14:textId="6881B7E7" w:rsidR="005660EB" w:rsidRPr="00A5609F" w:rsidRDefault="005660EB" w:rsidP="001B2C22">
            <w:pPr>
              <w:spacing w:line="240" w:lineRule="auto"/>
              <w:jc w:val="center"/>
              <w:rPr>
                <w:color w:val="auto"/>
                <w:sz w:val="20"/>
                <w:szCs w:val="20"/>
              </w:rPr>
            </w:pPr>
            <w:r w:rsidRPr="00A5609F">
              <w:rPr>
                <w:color w:val="auto"/>
                <w:sz w:val="20"/>
                <w:szCs w:val="20"/>
              </w:rPr>
              <w:t>6,000</w:t>
            </w:r>
          </w:p>
        </w:tc>
        <w:tc>
          <w:tcPr>
            <w:tcW w:w="720" w:type="dxa"/>
            <w:noWrap/>
            <w:vAlign w:val="center"/>
          </w:tcPr>
          <w:p w14:paraId="05ECC0F4" w14:textId="5378F9E0" w:rsidR="005660EB" w:rsidRPr="00A5609F" w:rsidRDefault="005660EB" w:rsidP="001B2C22">
            <w:pPr>
              <w:spacing w:line="240" w:lineRule="auto"/>
              <w:jc w:val="center"/>
              <w:rPr>
                <w:color w:val="auto"/>
                <w:sz w:val="20"/>
                <w:szCs w:val="20"/>
              </w:rPr>
            </w:pPr>
            <w:r w:rsidRPr="00A5609F">
              <w:rPr>
                <w:color w:val="auto"/>
                <w:sz w:val="20"/>
                <w:szCs w:val="20"/>
              </w:rPr>
              <w:t>3,000</w:t>
            </w:r>
          </w:p>
        </w:tc>
        <w:tc>
          <w:tcPr>
            <w:tcW w:w="720" w:type="dxa"/>
            <w:noWrap/>
            <w:vAlign w:val="center"/>
          </w:tcPr>
          <w:p w14:paraId="66B3059D" w14:textId="650786E2" w:rsidR="005660EB" w:rsidRPr="00A5609F" w:rsidRDefault="00C4128D" w:rsidP="001B2C22">
            <w:pPr>
              <w:spacing w:line="240" w:lineRule="auto"/>
              <w:jc w:val="center"/>
              <w:rPr>
                <w:color w:val="auto"/>
                <w:sz w:val="20"/>
                <w:szCs w:val="20"/>
              </w:rPr>
            </w:pPr>
            <w:r w:rsidRPr="00A5609F">
              <w:rPr>
                <w:color w:val="auto"/>
                <w:sz w:val="20"/>
                <w:szCs w:val="20"/>
              </w:rPr>
              <w:t>1,500</w:t>
            </w:r>
          </w:p>
        </w:tc>
      </w:tr>
      <w:tr w:rsidR="005660EB" w:rsidRPr="001650DF" w14:paraId="43FA5740" w14:textId="77777777" w:rsidTr="006F5902">
        <w:trPr>
          <w:cantSplit/>
          <w:trHeight w:val="146"/>
        </w:trPr>
        <w:tc>
          <w:tcPr>
            <w:tcW w:w="1080" w:type="dxa"/>
            <w:noWrap/>
            <w:vAlign w:val="center"/>
          </w:tcPr>
          <w:p w14:paraId="592894C1" w14:textId="0ED6E3DB" w:rsidR="005660EB" w:rsidRPr="00B05D1C" w:rsidRDefault="005660EB" w:rsidP="001B2C22">
            <w:pPr>
              <w:spacing w:line="240" w:lineRule="auto"/>
              <w:rPr>
                <w:color w:val="auto"/>
                <w:sz w:val="20"/>
                <w:szCs w:val="20"/>
              </w:rPr>
            </w:pPr>
            <w:r w:rsidRPr="00B05D1C">
              <w:rPr>
                <w:color w:val="auto"/>
                <w:sz w:val="20"/>
                <w:szCs w:val="20"/>
              </w:rPr>
              <w:t>1.20(c)(2)</w:t>
            </w:r>
          </w:p>
        </w:tc>
        <w:tc>
          <w:tcPr>
            <w:tcW w:w="1193" w:type="dxa"/>
            <w:noWrap/>
            <w:vAlign w:val="center"/>
          </w:tcPr>
          <w:p w14:paraId="04DF98A4" w14:textId="2C77F681" w:rsidR="005660EB" w:rsidRPr="00A5609F" w:rsidRDefault="00E849E5" w:rsidP="001B2C22">
            <w:pPr>
              <w:spacing w:line="240" w:lineRule="auto"/>
              <w:rPr>
                <w:color w:val="auto"/>
                <w:sz w:val="20"/>
                <w:szCs w:val="20"/>
              </w:rPr>
            </w:pPr>
            <w:r w:rsidRPr="00A5609F">
              <w:rPr>
                <w:color w:val="auto"/>
                <w:sz w:val="20"/>
                <w:szCs w:val="20"/>
              </w:rPr>
              <w:t>1812/2812/3812</w:t>
            </w:r>
          </w:p>
        </w:tc>
        <w:tc>
          <w:tcPr>
            <w:tcW w:w="2586" w:type="dxa"/>
            <w:noWrap/>
            <w:vAlign w:val="center"/>
          </w:tcPr>
          <w:p w14:paraId="5CEBB301" w14:textId="77777777" w:rsidR="00771B48" w:rsidRPr="00367A20" w:rsidRDefault="0027410F" w:rsidP="001B2C22">
            <w:pPr>
              <w:spacing w:line="240" w:lineRule="auto"/>
              <w:rPr>
                <w:color w:val="auto"/>
                <w:sz w:val="20"/>
                <w:szCs w:val="20"/>
              </w:rPr>
            </w:pPr>
            <w:r w:rsidRPr="00367A20">
              <w:rPr>
                <w:color w:val="auto"/>
                <w:sz w:val="20"/>
                <w:szCs w:val="20"/>
                <w:u w:val="single"/>
              </w:rPr>
              <w:t>Ex Parte</w:t>
            </w:r>
            <w:r w:rsidRPr="00367A20">
              <w:rPr>
                <w:color w:val="auto"/>
                <w:sz w:val="20"/>
                <w:szCs w:val="20"/>
              </w:rPr>
              <w:t xml:space="preserve"> Reexamination </w:t>
            </w:r>
          </w:p>
          <w:p w14:paraId="10EF8DF8" w14:textId="482B7492" w:rsidR="005660EB" w:rsidRPr="00367A20" w:rsidRDefault="0027410F" w:rsidP="00771B48">
            <w:pPr>
              <w:spacing w:line="240" w:lineRule="auto"/>
              <w:rPr>
                <w:color w:val="auto"/>
                <w:sz w:val="20"/>
                <w:szCs w:val="20"/>
              </w:rPr>
            </w:pPr>
            <w:r w:rsidRPr="00367A20">
              <w:rPr>
                <w:color w:val="auto"/>
                <w:sz w:val="20"/>
                <w:szCs w:val="20"/>
              </w:rPr>
              <w:t>(§ 1.510(a))</w:t>
            </w:r>
            <w:r w:rsidRPr="00367A20">
              <w:rPr>
                <w:color w:val="auto"/>
                <w:sz w:val="12"/>
                <w:szCs w:val="12"/>
              </w:rPr>
              <w:t xml:space="preserve"> </w:t>
            </w:r>
            <w:r w:rsidRPr="00367A20">
              <w:rPr>
                <w:color w:val="auto"/>
                <w:sz w:val="20"/>
                <w:szCs w:val="20"/>
              </w:rPr>
              <w:t>Non-</w:t>
            </w:r>
            <w:r w:rsidR="00771B48" w:rsidRPr="00367A20">
              <w:rPr>
                <w:color w:val="auto"/>
                <w:sz w:val="20"/>
                <w:szCs w:val="20"/>
              </w:rPr>
              <w:t>S</w:t>
            </w:r>
            <w:r w:rsidRPr="00367A20">
              <w:rPr>
                <w:color w:val="auto"/>
                <w:sz w:val="20"/>
                <w:szCs w:val="20"/>
              </w:rPr>
              <w:t>treamlined</w:t>
            </w:r>
          </w:p>
        </w:tc>
        <w:tc>
          <w:tcPr>
            <w:tcW w:w="783" w:type="dxa"/>
            <w:noWrap/>
            <w:vAlign w:val="center"/>
          </w:tcPr>
          <w:p w14:paraId="51261405" w14:textId="6B11D263" w:rsidR="005660EB" w:rsidRPr="00A5609F" w:rsidRDefault="00C4128D" w:rsidP="001B2C22">
            <w:pPr>
              <w:spacing w:line="240" w:lineRule="auto"/>
              <w:jc w:val="center"/>
              <w:rPr>
                <w:color w:val="auto"/>
                <w:sz w:val="20"/>
                <w:szCs w:val="20"/>
              </w:rPr>
            </w:pPr>
            <w:r w:rsidRPr="00A5609F">
              <w:rPr>
                <w:color w:val="auto"/>
                <w:sz w:val="20"/>
                <w:szCs w:val="20"/>
              </w:rPr>
              <w:t>12,000</w:t>
            </w:r>
          </w:p>
        </w:tc>
        <w:tc>
          <w:tcPr>
            <w:tcW w:w="720" w:type="dxa"/>
            <w:noWrap/>
            <w:vAlign w:val="center"/>
          </w:tcPr>
          <w:p w14:paraId="3CDAF51C" w14:textId="7D17AB90" w:rsidR="005660EB" w:rsidRPr="00A5609F" w:rsidRDefault="00C4128D" w:rsidP="001B2C22">
            <w:pPr>
              <w:spacing w:line="240" w:lineRule="auto"/>
              <w:jc w:val="center"/>
              <w:rPr>
                <w:color w:val="auto"/>
                <w:sz w:val="20"/>
                <w:szCs w:val="20"/>
              </w:rPr>
            </w:pPr>
            <w:r w:rsidRPr="00A5609F">
              <w:rPr>
                <w:color w:val="auto"/>
                <w:sz w:val="20"/>
                <w:szCs w:val="20"/>
              </w:rPr>
              <w:t>6,000</w:t>
            </w:r>
          </w:p>
        </w:tc>
        <w:tc>
          <w:tcPr>
            <w:tcW w:w="720" w:type="dxa"/>
            <w:vAlign w:val="center"/>
          </w:tcPr>
          <w:p w14:paraId="36F9FF3A" w14:textId="01894FDA" w:rsidR="005660EB" w:rsidRPr="00A5609F" w:rsidRDefault="00C4128D" w:rsidP="001B2C22">
            <w:pPr>
              <w:spacing w:line="240" w:lineRule="auto"/>
              <w:jc w:val="center"/>
              <w:rPr>
                <w:color w:val="auto"/>
                <w:sz w:val="20"/>
                <w:szCs w:val="20"/>
              </w:rPr>
            </w:pPr>
            <w:r w:rsidRPr="00A5609F">
              <w:rPr>
                <w:color w:val="auto"/>
                <w:sz w:val="20"/>
                <w:szCs w:val="20"/>
              </w:rPr>
              <w:t>3,000</w:t>
            </w:r>
          </w:p>
        </w:tc>
        <w:tc>
          <w:tcPr>
            <w:tcW w:w="810" w:type="dxa"/>
            <w:noWrap/>
            <w:vAlign w:val="center"/>
          </w:tcPr>
          <w:p w14:paraId="2FC1158F" w14:textId="66DF99AB" w:rsidR="005660EB" w:rsidRPr="00A5609F" w:rsidRDefault="00C4128D" w:rsidP="001B2C22">
            <w:pPr>
              <w:spacing w:line="240" w:lineRule="auto"/>
              <w:jc w:val="center"/>
              <w:rPr>
                <w:color w:val="auto"/>
                <w:sz w:val="20"/>
                <w:szCs w:val="20"/>
              </w:rPr>
            </w:pPr>
            <w:r w:rsidRPr="00A5609F">
              <w:rPr>
                <w:color w:val="auto"/>
                <w:sz w:val="20"/>
                <w:szCs w:val="20"/>
              </w:rPr>
              <w:t>12</w:t>
            </w:r>
            <w:r w:rsidR="005660EB" w:rsidRPr="00A5609F">
              <w:rPr>
                <w:color w:val="auto"/>
                <w:sz w:val="20"/>
                <w:szCs w:val="20"/>
              </w:rPr>
              <w:t>,000</w:t>
            </w:r>
          </w:p>
        </w:tc>
        <w:tc>
          <w:tcPr>
            <w:tcW w:w="720" w:type="dxa"/>
            <w:noWrap/>
            <w:vAlign w:val="center"/>
          </w:tcPr>
          <w:p w14:paraId="1D64DF5A" w14:textId="32297C90" w:rsidR="005660EB" w:rsidRPr="00A5609F" w:rsidRDefault="00C4128D" w:rsidP="001B2C22">
            <w:pPr>
              <w:spacing w:line="240" w:lineRule="auto"/>
              <w:jc w:val="center"/>
              <w:rPr>
                <w:color w:val="auto"/>
                <w:sz w:val="20"/>
                <w:szCs w:val="20"/>
              </w:rPr>
            </w:pPr>
            <w:r w:rsidRPr="00A5609F">
              <w:rPr>
                <w:color w:val="auto"/>
                <w:sz w:val="20"/>
                <w:szCs w:val="20"/>
              </w:rPr>
              <w:t>6</w:t>
            </w:r>
            <w:r w:rsidR="005660EB" w:rsidRPr="00A5609F">
              <w:rPr>
                <w:color w:val="auto"/>
                <w:sz w:val="20"/>
                <w:szCs w:val="20"/>
              </w:rPr>
              <w:t>,000</w:t>
            </w:r>
          </w:p>
        </w:tc>
        <w:tc>
          <w:tcPr>
            <w:tcW w:w="720" w:type="dxa"/>
            <w:noWrap/>
            <w:vAlign w:val="center"/>
          </w:tcPr>
          <w:p w14:paraId="41D92F5A" w14:textId="1993D21B" w:rsidR="005660EB" w:rsidRPr="00A5609F" w:rsidRDefault="00C4128D" w:rsidP="001B2C22">
            <w:pPr>
              <w:spacing w:line="240" w:lineRule="auto"/>
              <w:jc w:val="center"/>
              <w:rPr>
                <w:color w:val="auto"/>
                <w:sz w:val="20"/>
                <w:szCs w:val="20"/>
              </w:rPr>
            </w:pPr>
            <w:r w:rsidRPr="00A5609F">
              <w:rPr>
                <w:color w:val="auto"/>
                <w:sz w:val="20"/>
                <w:szCs w:val="20"/>
              </w:rPr>
              <w:t>3,0</w:t>
            </w:r>
            <w:r w:rsidR="005660EB" w:rsidRPr="00A5609F">
              <w:rPr>
                <w:color w:val="auto"/>
                <w:sz w:val="20"/>
                <w:szCs w:val="20"/>
              </w:rPr>
              <w:t>00</w:t>
            </w:r>
          </w:p>
        </w:tc>
      </w:tr>
      <w:tr w:rsidR="005660EB" w:rsidRPr="001650DF" w14:paraId="1E49CCA3" w14:textId="77777777" w:rsidTr="006F5902">
        <w:trPr>
          <w:cantSplit/>
          <w:trHeight w:val="146"/>
        </w:trPr>
        <w:tc>
          <w:tcPr>
            <w:tcW w:w="1080" w:type="dxa"/>
            <w:noWrap/>
            <w:vAlign w:val="center"/>
          </w:tcPr>
          <w:p w14:paraId="4305F5A7" w14:textId="77777777" w:rsidR="005660EB" w:rsidRPr="00B05D1C" w:rsidRDefault="005660EB" w:rsidP="001B2C22">
            <w:pPr>
              <w:spacing w:line="240" w:lineRule="auto"/>
              <w:rPr>
                <w:color w:val="auto"/>
                <w:sz w:val="20"/>
                <w:szCs w:val="20"/>
              </w:rPr>
            </w:pPr>
            <w:r w:rsidRPr="00B05D1C">
              <w:rPr>
                <w:color w:val="auto"/>
                <w:sz w:val="20"/>
                <w:szCs w:val="20"/>
              </w:rPr>
              <w:t>1.20(c)(3)</w:t>
            </w:r>
          </w:p>
        </w:tc>
        <w:tc>
          <w:tcPr>
            <w:tcW w:w="1193" w:type="dxa"/>
            <w:noWrap/>
            <w:vAlign w:val="center"/>
          </w:tcPr>
          <w:p w14:paraId="56ADED92" w14:textId="77777777" w:rsidR="005660EB" w:rsidRPr="00A5609F" w:rsidRDefault="005660EB" w:rsidP="001B2C22">
            <w:pPr>
              <w:spacing w:line="240" w:lineRule="auto"/>
              <w:rPr>
                <w:color w:val="auto"/>
                <w:sz w:val="20"/>
                <w:szCs w:val="20"/>
              </w:rPr>
            </w:pPr>
            <w:r w:rsidRPr="00A5609F">
              <w:rPr>
                <w:color w:val="auto"/>
                <w:sz w:val="20"/>
                <w:szCs w:val="20"/>
              </w:rPr>
              <w:t>1821/2821/ 3821</w:t>
            </w:r>
          </w:p>
        </w:tc>
        <w:tc>
          <w:tcPr>
            <w:tcW w:w="2586" w:type="dxa"/>
            <w:noWrap/>
            <w:vAlign w:val="center"/>
          </w:tcPr>
          <w:p w14:paraId="697FD513" w14:textId="77777777" w:rsidR="005660EB" w:rsidRPr="00A5609F" w:rsidRDefault="005660EB" w:rsidP="001B2C22">
            <w:pPr>
              <w:spacing w:line="240" w:lineRule="auto"/>
              <w:rPr>
                <w:color w:val="auto"/>
                <w:sz w:val="20"/>
                <w:szCs w:val="20"/>
              </w:rPr>
            </w:pPr>
            <w:r w:rsidRPr="00A5609F">
              <w:rPr>
                <w:color w:val="auto"/>
                <w:sz w:val="20"/>
                <w:szCs w:val="20"/>
              </w:rPr>
              <w:t>Reexamination Independent Claims in Excess of Three and also in Excess of the Number of Such Claims in the Patent Under Reexamination</w:t>
            </w:r>
          </w:p>
        </w:tc>
        <w:tc>
          <w:tcPr>
            <w:tcW w:w="783" w:type="dxa"/>
            <w:noWrap/>
            <w:vAlign w:val="center"/>
          </w:tcPr>
          <w:p w14:paraId="681E2E57" w14:textId="77777777" w:rsidR="005660EB" w:rsidRPr="00A5609F" w:rsidRDefault="005660EB" w:rsidP="001B2C22">
            <w:pPr>
              <w:spacing w:line="240" w:lineRule="auto"/>
              <w:jc w:val="center"/>
              <w:rPr>
                <w:color w:val="auto"/>
                <w:sz w:val="20"/>
                <w:szCs w:val="20"/>
              </w:rPr>
            </w:pPr>
            <w:r w:rsidRPr="00A5609F">
              <w:rPr>
                <w:color w:val="auto"/>
                <w:sz w:val="20"/>
                <w:szCs w:val="20"/>
              </w:rPr>
              <w:t>420</w:t>
            </w:r>
          </w:p>
        </w:tc>
        <w:tc>
          <w:tcPr>
            <w:tcW w:w="720" w:type="dxa"/>
            <w:noWrap/>
            <w:vAlign w:val="center"/>
          </w:tcPr>
          <w:p w14:paraId="68E4A3C8" w14:textId="77777777" w:rsidR="005660EB" w:rsidRPr="00A5609F" w:rsidRDefault="005660EB" w:rsidP="001B2C22">
            <w:pPr>
              <w:spacing w:line="240" w:lineRule="auto"/>
              <w:jc w:val="center"/>
              <w:rPr>
                <w:color w:val="auto"/>
                <w:sz w:val="20"/>
                <w:szCs w:val="20"/>
              </w:rPr>
            </w:pPr>
            <w:r w:rsidRPr="00A5609F">
              <w:rPr>
                <w:color w:val="auto"/>
                <w:sz w:val="20"/>
                <w:szCs w:val="20"/>
              </w:rPr>
              <w:t>210</w:t>
            </w:r>
          </w:p>
        </w:tc>
        <w:tc>
          <w:tcPr>
            <w:tcW w:w="720" w:type="dxa"/>
            <w:vAlign w:val="center"/>
          </w:tcPr>
          <w:p w14:paraId="266C2A3E" w14:textId="77777777" w:rsidR="005660EB" w:rsidRPr="00A5609F" w:rsidRDefault="005660EB" w:rsidP="001B2C22">
            <w:pPr>
              <w:spacing w:line="240" w:lineRule="auto"/>
              <w:jc w:val="center"/>
              <w:rPr>
                <w:color w:val="auto"/>
                <w:sz w:val="20"/>
                <w:szCs w:val="20"/>
              </w:rPr>
            </w:pPr>
            <w:r w:rsidRPr="00A5609F">
              <w:rPr>
                <w:color w:val="auto"/>
                <w:sz w:val="20"/>
                <w:szCs w:val="20"/>
              </w:rPr>
              <w:t>105</w:t>
            </w:r>
          </w:p>
        </w:tc>
        <w:tc>
          <w:tcPr>
            <w:tcW w:w="810" w:type="dxa"/>
            <w:noWrap/>
            <w:vAlign w:val="center"/>
          </w:tcPr>
          <w:p w14:paraId="1E9D464C" w14:textId="77777777" w:rsidR="005660EB" w:rsidRPr="00A5609F" w:rsidRDefault="005660EB" w:rsidP="001B2C22">
            <w:pPr>
              <w:spacing w:line="240" w:lineRule="auto"/>
              <w:jc w:val="center"/>
              <w:rPr>
                <w:color w:val="auto"/>
                <w:sz w:val="20"/>
                <w:szCs w:val="20"/>
              </w:rPr>
            </w:pPr>
            <w:r w:rsidRPr="00A5609F">
              <w:rPr>
                <w:color w:val="auto"/>
                <w:sz w:val="20"/>
                <w:szCs w:val="20"/>
              </w:rPr>
              <w:t>460</w:t>
            </w:r>
          </w:p>
        </w:tc>
        <w:tc>
          <w:tcPr>
            <w:tcW w:w="720" w:type="dxa"/>
            <w:noWrap/>
            <w:vAlign w:val="center"/>
          </w:tcPr>
          <w:p w14:paraId="129E86D0" w14:textId="77777777" w:rsidR="005660EB" w:rsidRPr="00A5609F" w:rsidRDefault="005660EB" w:rsidP="001B2C22">
            <w:pPr>
              <w:spacing w:line="240" w:lineRule="auto"/>
              <w:jc w:val="center"/>
              <w:rPr>
                <w:color w:val="auto"/>
                <w:sz w:val="20"/>
                <w:szCs w:val="20"/>
              </w:rPr>
            </w:pPr>
            <w:r w:rsidRPr="00A5609F">
              <w:rPr>
                <w:color w:val="auto"/>
                <w:sz w:val="20"/>
                <w:szCs w:val="20"/>
              </w:rPr>
              <w:t>230</w:t>
            </w:r>
          </w:p>
        </w:tc>
        <w:tc>
          <w:tcPr>
            <w:tcW w:w="720" w:type="dxa"/>
            <w:noWrap/>
            <w:vAlign w:val="center"/>
          </w:tcPr>
          <w:p w14:paraId="66A68BB0" w14:textId="77777777" w:rsidR="005660EB" w:rsidRPr="00A5609F" w:rsidRDefault="005660EB" w:rsidP="001B2C22">
            <w:pPr>
              <w:spacing w:line="240" w:lineRule="auto"/>
              <w:jc w:val="center"/>
              <w:rPr>
                <w:color w:val="auto"/>
                <w:sz w:val="20"/>
                <w:szCs w:val="20"/>
              </w:rPr>
            </w:pPr>
            <w:r w:rsidRPr="00A5609F">
              <w:rPr>
                <w:color w:val="auto"/>
                <w:sz w:val="20"/>
                <w:szCs w:val="20"/>
              </w:rPr>
              <w:t>115</w:t>
            </w:r>
          </w:p>
        </w:tc>
      </w:tr>
      <w:tr w:rsidR="005660EB" w:rsidRPr="001650DF" w14:paraId="2635B006" w14:textId="77777777" w:rsidTr="006F5902">
        <w:trPr>
          <w:cantSplit/>
          <w:trHeight w:val="146"/>
        </w:trPr>
        <w:tc>
          <w:tcPr>
            <w:tcW w:w="1080" w:type="dxa"/>
            <w:noWrap/>
            <w:vAlign w:val="center"/>
          </w:tcPr>
          <w:p w14:paraId="103C39B2" w14:textId="77777777" w:rsidR="005660EB" w:rsidRPr="00267020" w:rsidRDefault="005660EB" w:rsidP="001B2C22">
            <w:pPr>
              <w:spacing w:line="240" w:lineRule="auto"/>
              <w:rPr>
                <w:color w:val="auto"/>
                <w:sz w:val="20"/>
                <w:szCs w:val="20"/>
              </w:rPr>
            </w:pPr>
            <w:r w:rsidRPr="00B05D1C">
              <w:rPr>
                <w:color w:val="auto"/>
                <w:sz w:val="20"/>
                <w:szCs w:val="20"/>
              </w:rPr>
              <w:t>1.20(c)(4)</w:t>
            </w:r>
          </w:p>
        </w:tc>
        <w:tc>
          <w:tcPr>
            <w:tcW w:w="1193" w:type="dxa"/>
            <w:noWrap/>
            <w:vAlign w:val="center"/>
          </w:tcPr>
          <w:p w14:paraId="717E2925" w14:textId="77777777" w:rsidR="005660EB" w:rsidRPr="00A5609F" w:rsidRDefault="005660EB" w:rsidP="001B2C22">
            <w:pPr>
              <w:spacing w:line="240" w:lineRule="auto"/>
              <w:rPr>
                <w:color w:val="auto"/>
                <w:sz w:val="20"/>
                <w:szCs w:val="20"/>
              </w:rPr>
            </w:pPr>
            <w:r w:rsidRPr="00A5609F">
              <w:rPr>
                <w:color w:val="auto"/>
                <w:sz w:val="20"/>
                <w:szCs w:val="20"/>
              </w:rPr>
              <w:t>1822/2822/3822</w:t>
            </w:r>
          </w:p>
        </w:tc>
        <w:tc>
          <w:tcPr>
            <w:tcW w:w="2586" w:type="dxa"/>
            <w:noWrap/>
            <w:vAlign w:val="center"/>
          </w:tcPr>
          <w:p w14:paraId="0FFD5539" w14:textId="77777777" w:rsidR="005660EB" w:rsidRPr="00A5609F" w:rsidRDefault="005660EB" w:rsidP="001B2C22">
            <w:pPr>
              <w:spacing w:line="240" w:lineRule="auto"/>
              <w:rPr>
                <w:color w:val="auto"/>
                <w:sz w:val="20"/>
                <w:szCs w:val="20"/>
              </w:rPr>
            </w:pPr>
            <w:r w:rsidRPr="00A5609F">
              <w:rPr>
                <w:color w:val="auto"/>
                <w:sz w:val="20"/>
                <w:szCs w:val="20"/>
              </w:rPr>
              <w:t>Reexamination Claims in Excess of 20 and Also in Excess of the Number of Claims in the Patent Under Reexamination</w:t>
            </w:r>
          </w:p>
        </w:tc>
        <w:tc>
          <w:tcPr>
            <w:tcW w:w="783" w:type="dxa"/>
            <w:noWrap/>
            <w:vAlign w:val="center"/>
          </w:tcPr>
          <w:p w14:paraId="04BB2B06" w14:textId="77777777" w:rsidR="005660EB" w:rsidRPr="00A5609F" w:rsidRDefault="005660EB" w:rsidP="001B2C22">
            <w:pPr>
              <w:spacing w:line="240" w:lineRule="auto"/>
              <w:jc w:val="center"/>
              <w:rPr>
                <w:color w:val="auto"/>
                <w:sz w:val="20"/>
                <w:szCs w:val="20"/>
              </w:rPr>
            </w:pPr>
            <w:r w:rsidRPr="00A5609F">
              <w:rPr>
                <w:color w:val="auto"/>
                <w:sz w:val="20"/>
                <w:szCs w:val="20"/>
              </w:rPr>
              <w:t>80</w:t>
            </w:r>
          </w:p>
        </w:tc>
        <w:tc>
          <w:tcPr>
            <w:tcW w:w="720" w:type="dxa"/>
            <w:noWrap/>
            <w:vAlign w:val="center"/>
          </w:tcPr>
          <w:p w14:paraId="1B6E4B51" w14:textId="77777777" w:rsidR="005660EB" w:rsidRPr="00A5609F" w:rsidRDefault="005660EB" w:rsidP="001B2C22">
            <w:pPr>
              <w:spacing w:line="240" w:lineRule="auto"/>
              <w:jc w:val="center"/>
              <w:rPr>
                <w:color w:val="auto"/>
                <w:sz w:val="20"/>
                <w:szCs w:val="20"/>
              </w:rPr>
            </w:pPr>
            <w:r w:rsidRPr="00A5609F">
              <w:rPr>
                <w:color w:val="auto"/>
                <w:sz w:val="20"/>
                <w:szCs w:val="20"/>
              </w:rPr>
              <w:t>40</w:t>
            </w:r>
          </w:p>
        </w:tc>
        <w:tc>
          <w:tcPr>
            <w:tcW w:w="720" w:type="dxa"/>
            <w:vAlign w:val="center"/>
          </w:tcPr>
          <w:p w14:paraId="714C1680" w14:textId="77777777" w:rsidR="005660EB" w:rsidRPr="00A5609F" w:rsidRDefault="005660EB" w:rsidP="001B2C22">
            <w:pPr>
              <w:spacing w:line="240" w:lineRule="auto"/>
              <w:jc w:val="center"/>
              <w:rPr>
                <w:color w:val="auto"/>
                <w:sz w:val="20"/>
                <w:szCs w:val="20"/>
              </w:rPr>
            </w:pPr>
            <w:r w:rsidRPr="00A5609F">
              <w:rPr>
                <w:color w:val="auto"/>
                <w:sz w:val="20"/>
                <w:szCs w:val="20"/>
              </w:rPr>
              <w:t>20</w:t>
            </w:r>
          </w:p>
        </w:tc>
        <w:tc>
          <w:tcPr>
            <w:tcW w:w="810" w:type="dxa"/>
            <w:noWrap/>
            <w:vAlign w:val="center"/>
          </w:tcPr>
          <w:p w14:paraId="0F080F8F" w14:textId="77777777" w:rsidR="005660EB" w:rsidRPr="00A5609F" w:rsidRDefault="005660EB" w:rsidP="001B2C22">
            <w:pPr>
              <w:spacing w:line="240" w:lineRule="auto"/>
              <w:jc w:val="center"/>
              <w:rPr>
                <w:color w:val="auto"/>
                <w:sz w:val="20"/>
                <w:szCs w:val="20"/>
              </w:rPr>
            </w:pPr>
            <w:r w:rsidRPr="00A5609F">
              <w:rPr>
                <w:color w:val="auto"/>
                <w:sz w:val="20"/>
                <w:szCs w:val="20"/>
              </w:rPr>
              <w:t>100</w:t>
            </w:r>
          </w:p>
        </w:tc>
        <w:tc>
          <w:tcPr>
            <w:tcW w:w="720" w:type="dxa"/>
            <w:noWrap/>
            <w:vAlign w:val="center"/>
          </w:tcPr>
          <w:p w14:paraId="43499985" w14:textId="77777777" w:rsidR="005660EB" w:rsidRPr="00A5609F" w:rsidRDefault="005660EB" w:rsidP="001B2C22">
            <w:pPr>
              <w:spacing w:line="240" w:lineRule="auto"/>
              <w:jc w:val="center"/>
              <w:rPr>
                <w:color w:val="auto"/>
                <w:sz w:val="20"/>
                <w:szCs w:val="20"/>
              </w:rPr>
            </w:pPr>
            <w:r w:rsidRPr="00A5609F">
              <w:rPr>
                <w:color w:val="auto"/>
                <w:sz w:val="20"/>
                <w:szCs w:val="20"/>
              </w:rPr>
              <w:t>50</w:t>
            </w:r>
          </w:p>
        </w:tc>
        <w:tc>
          <w:tcPr>
            <w:tcW w:w="720" w:type="dxa"/>
            <w:noWrap/>
            <w:vAlign w:val="center"/>
          </w:tcPr>
          <w:p w14:paraId="79936279" w14:textId="77777777" w:rsidR="005660EB" w:rsidRPr="00A5609F" w:rsidRDefault="005660EB" w:rsidP="001B2C22">
            <w:pPr>
              <w:spacing w:line="240" w:lineRule="auto"/>
              <w:jc w:val="center"/>
              <w:rPr>
                <w:color w:val="auto"/>
                <w:sz w:val="20"/>
                <w:szCs w:val="20"/>
              </w:rPr>
            </w:pPr>
            <w:r w:rsidRPr="00A5609F">
              <w:rPr>
                <w:color w:val="auto"/>
                <w:sz w:val="20"/>
                <w:szCs w:val="20"/>
              </w:rPr>
              <w:t>25</w:t>
            </w:r>
          </w:p>
        </w:tc>
      </w:tr>
    </w:tbl>
    <w:p w14:paraId="33F2E3E3" w14:textId="77777777" w:rsidR="00A06EF9" w:rsidRPr="001650DF" w:rsidRDefault="00A06EF9" w:rsidP="002D2E8A">
      <w:pPr>
        <w:autoSpaceDE/>
        <w:autoSpaceDN/>
        <w:adjustRightInd/>
        <w:rPr>
          <w:color w:val="auto"/>
          <w:u w:val="single"/>
        </w:rPr>
      </w:pPr>
    </w:p>
    <w:p w14:paraId="081D45A6" w14:textId="1B687026" w:rsidR="00A06EF9" w:rsidRPr="001650DF" w:rsidRDefault="00A06EF9" w:rsidP="001650DF">
      <w:pPr>
        <w:autoSpaceDE/>
        <w:autoSpaceDN/>
        <w:adjustRightInd/>
      </w:pPr>
      <w:r w:rsidRPr="001650DF">
        <w:rPr>
          <w:u w:val="single"/>
        </w:rPr>
        <w:t>Section 1.21</w:t>
      </w:r>
      <w:r w:rsidRPr="001650DF">
        <w:t xml:space="preserve">:  The changes to the fee amounts indicated in § 1.21 are shown in Table </w:t>
      </w:r>
      <w:r w:rsidR="00881EEF" w:rsidRPr="001650DF">
        <w:t>22</w:t>
      </w:r>
      <w:r w:rsidRPr="001650DF">
        <w:t>.</w:t>
      </w:r>
    </w:p>
    <w:p w14:paraId="56B4CDCB" w14:textId="77777777" w:rsidR="00756320" w:rsidRPr="001650DF" w:rsidRDefault="00756320" w:rsidP="00756320">
      <w:pPr>
        <w:spacing w:line="240" w:lineRule="auto"/>
      </w:pPr>
    </w:p>
    <w:p w14:paraId="008CA9F9" w14:textId="10A32F35" w:rsidR="00A06EF9" w:rsidRPr="001B2C22" w:rsidRDefault="00A06EF9" w:rsidP="001B2C22">
      <w:pPr>
        <w:keepNext/>
        <w:spacing w:line="240" w:lineRule="auto"/>
        <w:jc w:val="center"/>
        <w:rPr>
          <w:b/>
          <w:u w:val="single"/>
        </w:rPr>
      </w:pPr>
      <w:r w:rsidRPr="001B2C22">
        <w:rPr>
          <w:b/>
          <w:u w:val="single"/>
        </w:rPr>
        <w:t xml:space="preserve">Table </w:t>
      </w:r>
      <w:r w:rsidR="00881EEF" w:rsidRPr="001B2C22">
        <w:rPr>
          <w:b/>
          <w:u w:val="single"/>
        </w:rPr>
        <w:t>22</w:t>
      </w:r>
      <w:r w:rsidRPr="001B2C22">
        <w:rPr>
          <w:b/>
          <w:u w:val="single"/>
        </w:rPr>
        <w:t>:</w:t>
      </w:r>
      <w:r w:rsidR="001B2C22" w:rsidRPr="001B2C22">
        <w:rPr>
          <w:b/>
          <w:u w:val="single"/>
        </w:rPr>
        <w:t xml:space="preserve">  CFR Section 1.21 Fee</w:t>
      </w:r>
      <w:r w:rsidR="001B2C22">
        <w:rPr>
          <w:b/>
          <w:u w:val="single"/>
        </w:rPr>
        <w:t xml:space="preserve"> Change</w:t>
      </w:r>
      <w:r w:rsidR="001B2C22" w:rsidRPr="001B2C22">
        <w:rPr>
          <w:b/>
          <w:u w:val="single"/>
        </w:rPr>
        <w:t>s</w:t>
      </w:r>
    </w:p>
    <w:p w14:paraId="11EDC10B" w14:textId="77777777" w:rsidR="00B15F32" w:rsidRPr="002D2E8A" w:rsidRDefault="00B15F32" w:rsidP="001B2C22">
      <w:pPr>
        <w:keepNext/>
        <w:spacing w:line="240" w:lineRule="auto"/>
        <w:jc w:val="center"/>
        <w:rPr>
          <w:b/>
          <w:u w:val="single"/>
        </w:rPr>
      </w:pPr>
    </w:p>
    <w:tbl>
      <w:tblPr>
        <w:tblW w:w="9540"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1641"/>
        <w:gridCol w:w="729"/>
        <w:gridCol w:w="2520"/>
        <w:gridCol w:w="734"/>
        <w:gridCol w:w="731"/>
        <w:gridCol w:w="730"/>
        <w:gridCol w:w="835"/>
        <w:gridCol w:w="810"/>
        <w:gridCol w:w="810"/>
      </w:tblGrid>
      <w:tr w:rsidR="00A06EF9" w:rsidRPr="001650DF" w14:paraId="7022EACD" w14:textId="77777777" w:rsidTr="00ED55E3">
        <w:trPr>
          <w:cantSplit/>
          <w:trHeight w:val="146"/>
          <w:tblHeader/>
        </w:trPr>
        <w:tc>
          <w:tcPr>
            <w:tcW w:w="1641" w:type="dxa"/>
            <w:vMerge w:val="restart"/>
            <w:noWrap/>
            <w:vAlign w:val="center"/>
          </w:tcPr>
          <w:p w14:paraId="2F615BBF" w14:textId="77777777" w:rsidR="00A06EF9" w:rsidRPr="00267020" w:rsidRDefault="00A06EF9" w:rsidP="001B2C22">
            <w:pPr>
              <w:spacing w:line="240" w:lineRule="auto"/>
              <w:jc w:val="center"/>
              <w:rPr>
                <w:b/>
                <w:sz w:val="20"/>
                <w:szCs w:val="20"/>
              </w:rPr>
            </w:pPr>
            <w:r w:rsidRPr="00267020">
              <w:rPr>
                <w:b/>
                <w:sz w:val="20"/>
                <w:szCs w:val="20"/>
              </w:rPr>
              <w:t>CFR section</w:t>
            </w:r>
          </w:p>
        </w:tc>
        <w:tc>
          <w:tcPr>
            <w:tcW w:w="729" w:type="dxa"/>
            <w:vMerge w:val="restart"/>
            <w:noWrap/>
            <w:vAlign w:val="center"/>
          </w:tcPr>
          <w:p w14:paraId="45098142" w14:textId="77777777" w:rsidR="00A06EF9" w:rsidRPr="00A5609F" w:rsidRDefault="00A06EF9" w:rsidP="001B2C22">
            <w:pPr>
              <w:spacing w:line="240" w:lineRule="auto"/>
              <w:jc w:val="center"/>
              <w:rPr>
                <w:b/>
                <w:sz w:val="20"/>
                <w:szCs w:val="20"/>
              </w:rPr>
            </w:pPr>
            <w:r w:rsidRPr="00A5609F">
              <w:rPr>
                <w:b/>
                <w:sz w:val="20"/>
                <w:szCs w:val="20"/>
              </w:rPr>
              <w:t>Fee Code</w:t>
            </w:r>
          </w:p>
        </w:tc>
        <w:tc>
          <w:tcPr>
            <w:tcW w:w="2520" w:type="dxa"/>
            <w:vMerge w:val="restart"/>
            <w:noWrap/>
            <w:vAlign w:val="center"/>
          </w:tcPr>
          <w:p w14:paraId="18B0A246" w14:textId="77777777" w:rsidR="00A06EF9" w:rsidRPr="00A5609F" w:rsidRDefault="00A06EF9" w:rsidP="001B2C22">
            <w:pPr>
              <w:spacing w:line="240" w:lineRule="auto"/>
              <w:jc w:val="center"/>
              <w:rPr>
                <w:b/>
                <w:sz w:val="20"/>
                <w:szCs w:val="20"/>
                <w:lang w:val="fr-FR"/>
              </w:rPr>
            </w:pPr>
            <w:r w:rsidRPr="00A5609F">
              <w:rPr>
                <w:b/>
                <w:sz w:val="20"/>
                <w:szCs w:val="20"/>
                <w:lang w:val="fr-FR"/>
              </w:rPr>
              <w:t>Description</w:t>
            </w:r>
          </w:p>
        </w:tc>
        <w:tc>
          <w:tcPr>
            <w:tcW w:w="2195" w:type="dxa"/>
            <w:gridSpan w:val="3"/>
            <w:noWrap/>
            <w:vAlign w:val="center"/>
          </w:tcPr>
          <w:p w14:paraId="4B4E18C4" w14:textId="77777777" w:rsidR="00A06EF9" w:rsidRPr="00A5609F" w:rsidRDefault="00A06EF9" w:rsidP="001B2C22">
            <w:pPr>
              <w:spacing w:line="240" w:lineRule="auto"/>
              <w:jc w:val="center"/>
              <w:rPr>
                <w:b/>
                <w:sz w:val="20"/>
                <w:szCs w:val="20"/>
              </w:rPr>
            </w:pPr>
            <w:r w:rsidRPr="00A5609F">
              <w:rPr>
                <w:b/>
                <w:sz w:val="20"/>
                <w:szCs w:val="20"/>
              </w:rPr>
              <w:t>Current Fees (dollars)</w:t>
            </w:r>
          </w:p>
        </w:tc>
        <w:tc>
          <w:tcPr>
            <w:tcW w:w="2455" w:type="dxa"/>
            <w:gridSpan w:val="3"/>
            <w:noWrap/>
            <w:vAlign w:val="center"/>
          </w:tcPr>
          <w:p w14:paraId="0E190008" w14:textId="1E84DB0A" w:rsidR="00A06EF9" w:rsidRPr="00A5609F" w:rsidRDefault="00304276" w:rsidP="001B2C22">
            <w:pPr>
              <w:spacing w:line="240" w:lineRule="auto"/>
              <w:jc w:val="center"/>
              <w:rPr>
                <w:b/>
                <w:sz w:val="20"/>
                <w:szCs w:val="20"/>
              </w:rPr>
            </w:pPr>
            <w:r>
              <w:rPr>
                <w:b/>
                <w:sz w:val="20"/>
                <w:szCs w:val="20"/>
              </w:rPr>
              <w:t>Final Rule</w:t>
            </w:r>
            <w:r w:rsidR="00A06EF9" w:rsidRPr="00A5609F">
              <w:rPr>
                <w:b/>
                <w:sz w:val="20"/>
                <w:szCs w:val="20"/>
              </w:rPr>
              <w:t xml:space="preserve"> Fees (dollars)</w:t>
            </w:r>
          </w:p>
        </w:tc>
      </w:tr>
      <w:tr w:rsidR="00A06EF9" w:rsidRPr="001650DF" w14:paraId="78518877" w14:textId="77777777" w:rsidTr="00ED55E3">
        <w:trPr>
          <w:cantSplit/>
          <w:trHeight w:val="146"/>
          <w:tblHeader/>
        </w:trPr>
        <w:tc>
          <w:tcPr>
            <w:tcW w:w="1641" w:type="dxa"/>
            <w:vMerge/>
            <w:noWrap/>
          </w:tcPr>
          <w:p w14:paraId="0696A7A6" w14:textId="77777777" w:rsidR="00A06EF9" w:rsidRPr="00A5609F" w:rsidRDefault="00A06EF9" w:rsidP="001B2C22">
            <w:pPr>
              <w:spacing w:line="240" w:lineRule="auto"/>
              <w:rPr>
                <w:sz w:val="20"/>
                <w:szCs w:val="20"/>
              </w:rPr>
            </w:pPr>
          </w:p>
        </w:tc>
        <w:tc>
          <w:tcPr>
            <w:tcW w:w="729" w:type="dxa"/>
            <w:vMerge/>
            <w:noWrap/>
          </w:tcPr>
          <w:p w14:paraId="5CAA3171" w14:textId="77777777" w:rsidR="00A06EF9" w:rsidRPr="00A5609F" w:rsidRDefault="00A06EF9" w:rsidP="001B2C22">
            <w:pPr>
              <w:spacing w:line="240" w:lineRule="auto"/>
              <w:jc w:val="center"/>
              <w:rPr>
                <w:rFonts w:eastAsia="Arial Unicode MS"/>
                <w:bCs/>
                <w:sz w:val="20"/>
                <w:szCs w:val="20"/>
              </w:rPr>
            </w:pPr>
          </w:p>
        </w:tc>
        <w:tc>
          <w:tcPr>
            <w:tcW w:w="2520" w:type="dxa"/>
            <w:vMerge/>
            <w:noWrap/>
            <w:vAlign w:val="bottom"/>
          </w:tcPr>
          <w:p w14:paraId="0837A75A" w14:textId="77777777" w:rsidR="00A06EF9" w:rsidRPr="00A5609F" w:rsidRDefault="00A06EF9" w:rsidP="001B2C22">
            <w:pPr>
              <w:spacing w:line="240" w:lineRule="auto"/>
              <w:rPr>
                <w:rFonts w:eastAsia="Arial Unicode MS"/>
                <w:bCs/>
                <w:sz w:val="20"/>
                <w:szCs w:val="20"/>
              </w:rPr>
            </w:pPr>
          </w:p>
        </w:tc>
        <w:tc>
          <w:tcPr>
            <w:tcW w:w="734" w:type="dxa"/>
            <w:noWrap/>
            <w:vAlign w:val="center"/>
          </w:tcPr>
          <w:p w14:paraId="5A1BDF5E"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31" w:type="dxa"/>
            <w:noWrap/>
            <w:vAlign w:val="center"/>
          </w:tcPr>
          <w:p w14:paraId="7A54F169"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30" w:type="dxa"/>
          </w:tcPr>
          <w:p w14:paraId="27BE484D"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c>
          <w:tcPr>
            <w:tcW w:w="835" w:type="dxa"/>
            <w:noWrap/>
            <w:vAlign w:val="center"/>
          </w:tcPr>
          <w:p w14:paraId="49E86EE4"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810" w:type="dxa"/>
            <w:noWrap/>
            <w:vAlign w:val="center"/>
          </w:tcPr>
          <w:p w14:paraId="74F2EE27"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810" w:type="dxa"/>
            <w:noWrap/>
            <w:vAlign w:val="center"/>
          </w:tcPr>
          <w:p w14:paraId="26A73964"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r>
      <w:tr w:rsidR="00A06EF9" w:rsidRPr="001650DF" w14:paraId="628E8EA9" w14:textId="77777777" w:rsidTr="00ED55E3">
        <w:trPr>
          <w:cantSplit/>
          <w:trHeight w:val="146"/>
        </w:trPr>
        <w:tc>
          <w:tcPr>
            <w:tcW w:w="1641" w:type="dxa"/>
            <w:noWrap/>
            <w:vAlign w:val="center"/>
          </w:tcPr>
          <w:p w14:paraId="6AED46F2" w14:textId="77777777" w:rsidR="00A06EF9" w:rsidRPr="00267020" w:rsidRDefault="00A06EF9" w:rsidP="001B2C22">
            <w:pPr>
              <w:spacing w:line="240" w:lineRule="auto"/>
              <w:rPr>
                <w:sz w:val="20"/>
                <w:szCs w:val="20"/>
              </w:rPr>
            </w:pPr>
            <w:r w:rsidRPr="00267020">
              <w:rPr>
                <w:sz w:val="20"/>
                <w:szCs w:val="20"/>
              </w:rPr>
              <w:t>1.21(a)(1)(i)</w:t>
            </w:r>
          </w:p>
        </w:tc>
        <w:tc>
          <w:tcPr>
            <w:tcW w:w="729" w:type="dxa"/>
            <w:noWrap/>
            <w:vAlign w:val="center"/>
          </w:tcPr>
          <w:p w14:paraId="2BC7ACB9" w14:textId="77777777" w:rsidR="00A06EF9" w:rsidRPr="00A5609F" w:rsidRDefault="00A06EF9" w:rsidP="001B2C22">
            <w:pPr>
              <w:spacing w:line="240" w:lineRule="auto"/>
              <w:rPr>
                <w:sz w:val="20"/>
                <w:szCs w:val="20"/>
              </w:rPr>
            </w:pPr>
            <w:r w:rsidRPr="00A5609F">
              <w:rPr>
                <w:sz w:val="20"/>
                <w:szCs w:val="20"/>
              </w:rPr>
              <w:t>9001</w:t>
            </w:r>
          </w:p>
        </w:tc>
        <w:tc>
          <w:tcPr>
            <w:tcW w:w="2520" w:type="dxa"/>
            <w:noWrap/>
            <w:vAlign w:val="center"/>
          </w:tcPr>
          <w:p w14:paraId="263A03F5" w14:textId="77777777" w:rsidR="00A06EF9" w:rsidRPr="00A5609F" w:rsidRDefault="00A06EF9" w:rsidP="001B2C22">
            <w:pPr>
              <w:spacing w:line="240" w:lineRule="auto"/>
              <w:rPr>
                <w:sz w:val="20"/>
                <w:szCs w:val="20"/>
              </w:rPr>
            </w:pPr>
            <w:r w:rsidRPr="00A5609F">
              <w:rPr>
                <w:sz w:val="20"/>
                <w:szCs w:val="20"/>
              </w:rPr>
              <w:t xml:space="preserve">Application Fee (non-refundable) </w:t>
            </w:r>
          </w:p>
        </w:tc>
        <w:tc>
          <w:tcPr>
            <w:tcW w:w="734" w:type="dxa"/>
            <w:noWrap/>
            <w:vAlign w:val="center"/>
          </w:tcPr>
          <w:p w14:paraId="1AB6A42D" w14:textId="77777777" w:rsidR="00A06EF9" w:rsidRPr="00A5609F" w:rsidRDefault="00A06EF9" w:rsidP="001B2C22">
            <w:pPr>
              <w:spacing w:line="240" w:lineRule="auto"/>
              <w:jc w:val="center"/>
              <w:rPr>
                <w:sz w:val="20"/>
                <w:szCs w:val="20"/>
              </w:rPr>
            </w:pPr>
            <w:r w:rsidRPr="00A5609F">
              <w:rPr>
                <w:sz w:val="20"/>
                <w:szCs w:val="20"/>
              </w:rPr>
              <w:t>40</w:t>
            </w:r>
          </w:p>
        </w:tc>
        <w:tc>
          <w:tcPr>
            <w:tcW w:w="731" w:type="dxa"/>
            <w:noWrap/>
            <w:vAlign w:val="center"/>
          </w:tcPr>
          <w:p w14:paraId="6BC5017A" w14:textId="77777777" w:rsidR="00A06EF9" w:rsidRPr="00A5609F" w:rsidRDefault="00A06EF9" w:rsidP="001B2C22">
            <w:pPr>
              <w:spacing w:line="240" w:lineRule="auto"/>
              <w:jc w:val="center"/>
              <w:rPr>
                <w:sz w:val="20"/>
                <w:szCs w:val="20"/>
              </w:rPr>
            </w:pPr>
            <w:r w:rsidRPr="00A5609F">
              <w:rPr>
                <w:sz w:val="20"/>
                <w:szCs w:val="20"/>
              </w:rPr>
              <w:t>40</w:t>
            </w:r>
          </w:p>
        </w:tc>
        <w:tc>
          <w:tcPr>
            <w:tcW w:w="730" w:type="dxa"/>
            <w:vAlign w:val="center"/>
          </w:tcPr>
          <w:p w14:paraId="7FD688D2" w14:textId="77777777" w:rsidR="00A06EF9" w:rsidRPr="00A5609F" w:rsidRDefault="00A06EF9" w:rsidP="001B2C22">
            <w:pPr>
              <w:spacing w:line="240" w:lineRule="auto"/>
              <w:jc w:val="center"/>
              <w:rPr>
                <w:sz w:val="20"/>
                <w:szCs w:val="20"/>
              </w:rPr>
            </w:pPr>
            <w:r w:rsidRPr="00A5609F">
              <w:rPr>
                <w:sz w:val="20"/>
                <w:szCs w:val="20"/>
              </w:rPr>
              <w:t>40</w:t>
            </w:r>
          </w:p>
        </w:tc>
        <w:tc>
          <w:tcPr>
            <w:tcW w:w="835" w:type="dxa"/>
            <w:noWrap/>
            <w:vAlign w:val="center"/>
          </w:tcPr>
          <w:p w14:paraId="644BE8E2" w14:textId="77777777" w:rsidR="00A06EF9" w:rsidRPr="00A5609F" w:rsidRDefault="00A06EF9" w:rsidP="001B2C22">
            <w:pPr>
              <w:spacing w:line="240" w:lineRule="auto"/>
              <w:jc w:val="center"/>
              <w:rPr>
                <w:sz w:val="20"/>
                <w:szCs w:val="20"/>
              </w:rPr>
            </w:pPr>
            <w:r w:rsidRPr="00A5609F">
              <w:rPr>
                <w:sz w:val="20"/>
                <w:szCs w:val="20"/>
              </w:rPr>
              <w:t>100</w:t>
            </w:r>
          </w:p>
        </w:tc>
        <w:tc>
          <w:tcPr>
            <w:tcW w:w="810" w:type="dxa"/>
            <w:noWrap/>
            <w:vAlign w:val="center"/>
          </w:tcPr>
          <w:p w14:paraId="4F320509" w14:textId="77777777" w:rsidR="00A06EF9" w:rsidRPr="00A5609F" w:rsidRDefault="00A06EF9" w:rsidP="001B2C22">
            <w:pPr>
              <w:spacing w:line="240" w:lineRule="auto"/>
              <w:jc w:val="center"/>
              <w:rPr>
                <w:sz w:val="20"/>
                <w:szCs w:val="20"/>
              </w:rPr>
            </w:pPr>
            <w:r w:rsidRPr="00A5609F">
              <w:rPr>
                <w:sz w:val="20"/>
                <w:szCs w:val="20"/>
              </w:rPr>
              <w:t>100</w:t>
            </w:r>
          </w:p>
        </w:tc>
        <w:tc>
          <w:tcPr>
            <w:tcW w:w="810" w:type="dxa"/>
            <w:noWrap/>
            <w:vAlign w:val="center"/>
          </w:tcPr>
          <w:p w14:paraId="4CF8096E" w14:textId="77777777" w:rsidR="00A06EF9" w:rsidRPr="00A5609F" w:rsidRDefault="00A06EF9" w:rsidP="001B2C22">
            <w:pPr>
              <w:spacing w:line="240" w:lineRule="auto"/>
              <w:jc w:val="center"/>
              <w:rPr>
                <w:sz w:val="20"/>
                <w:szCs w:val="20"/>
              </w:rPr>
            </w:pPr>
            <w:r w:rsidRPr="00A5609F">
              <w:rPr>
                <w:sz w:val="20"/>
                <w:szCs w:val="20"/>
              </w:rPr>
              <w:t>100</w:t>
            </w:r>
          </w:p>
        </w:tc>
      </w:tr>
      <w:tr w:rsidR="00A06EF9" w:rsidRPr="001650DF" w14:paraId="4C4B0CEC" w14:textId="77777777" w:rsidTr="00ED55E3">
        <w:trPr>
          <w:cantSplit/>
          <w:trHeight w:val="279"/>
        </w:trPr>
        <w:tc>
          <w:tcPr>
            <w:tcW w:w="1641" w:type="dxa"/>
            <w:noWrap/>
            <w:vAlign w:val="center"/>
          </w:tcPr>
          <w:p w14:paraId="1203D119" w14:textId="77777777" w:rsidR="00A06EF9" w:rsidRPr="00267020" w:rsidRDefault="00A06EF9" w:rsidP="001B2C22">
            <w:pPr>
              <w:spacing w:line="240" w:lineRule="auto"/>
              <w:jc w:val="center"/>
              <w:rPr>
                <w:sz w:val="20"/>
                <w:szCs w:val="20"/>
              </w:rPr>
            </w:pPr>
            <w:r w:rsidRPr="00267020">
              <w:rPr>
                <w:sz w:val="20"/>
                <w:szCs w:val="20"/>
              </w:rPr>
              <w:t>1.21(a)(1)(ii)(A)</w:t>
            </w:r>
          </w:p>
        </w:tc>
        <w:tc>
          <w:tcPr>
            <w:tcW w:w="729" w:type="dxa"/>
            <w:noWrap/>
            <w:vAlign w:val="center"/>
          </w:tcPr>
          <w:p w14:paraId="37796E8B" w14:textId="77777777" w:rsidR="00A06EF9" w:rsidRPr="00A5609F" w:rsidRDefault="00A06EF9" w:rsidP="001B2C22">
            <w:pPr>
              <w:spacing w:line="240" w:lineRule="auto"/>
              <w:rPr>
                <w:sz w:val="20"/>
                <w:szCs w:val="20"/>
              </w:rPr>
            </w:pPr>
            <w:r w:rsidRPr="00A5609F">
              <w:rPr>
                <w:sz w:val="20"/>
                <w:szCs w:val="20"/>
              </w:rPr>
              <w:t>9010</w:t>
            </w:r>
          </w:p>
        </w:tc>
        <w:tc>
          <w:tcPr>
            <w:tcW w:w="2520" w:type="dxa"/>
            <w:noWrap/>
            <w:vAlign w:val="center"/>
          </w:tcPr>
          <w:p w14:paraId="4892A8C1" w14:textId="77777777" w:rsidR="00A06EF9" w:rsidRPr="00367A20" w:rsidRDefault="00A06EF9" w:rsidP="001B2C22">
            <w:pPr>
              <w:spacing w:line="240" w:lineRule="auto"/>
              <w:rPr>
                <w:sz w:val="20"/>
                <w:szCs w:val="20"/>
              </w:rPr>
            </w:pPr>
            <w:r w:rsidRPr="00367A20">
              <w:rPr>
                <w:sz w:val="20"/>
                <w:szCs w:val="20"/>
              </w:rPr>
              <w:t xml:space="preserve">For Test Administration by Commercial Entity </w:t>
            </w:r>
          </w:p>
        </w:tc>
        <w:tc>
          <w:tcPr>
            <w:tcW w:w="734" w:type="dxa"/>
            <w:noWrap/>
            <w:vAlign w:val="center"/>
          </w:tcPr>
          <w:p w14:paraId="3D60E149" w14:textId="77777777" w:rsidR="00A06EF9" w:rsidRPr="00A5609F" w:rsidRDefault="00A06EF9" w:rsidP="001B2C22">
            <w:pPr>
              <w:spacing w:line="240" w:lineRule="auto"/>
              <w:jc w:val="center"/>
              <w:rPr>
                <w:sz w:val="20"/>
                <w:szCs w:val="20"/>
              </w:rPr>
            </w:pPr>
            <w:r w:rsidRPr="00A5609F">
              <w:rPr>
                <w:sz w:val="20"/>
                <w:szCs w:val="20"/>
              </w:rPr>
              <w:t>200</w:t>
            </w:r>
          </w:p>
        </w:tc>
        <w:tc>
          <w:tcPr>
            <w:tcW w:w="731" w:type="dxa"/>
            <w:noWrap/>
            <w:vAlign w:val="center"/>
          </w:tcPr>
          <w:p w14:paraId="48AF79F2" w14:textId="77777777" w:rsidR="00A06EF9" w:rsidRPr="00A5609F" w:rsidRDefault="00A06EF9" w:rsidP="001B2C22">
            <w:pPr>
              <w:spacing w:line="240" w:lineRule="auto"/>
              <w:jc w:val="center"/>
              <w:rPr>
                <w:sz w:val="20"/>
                <w:szCs w:val="20"/>
              </w:rPr>
            </w:pPr>
            <w:r w:rsidRPr="00A5609F">
              <w:rPr>
                <w:sz w:val="20"/>
                <w:szCs w:val="20"/>
              </w:rPr>
              <w:t>200</w:t>
            </w:r>
          </w:p>
        </w:tc>
        <w:tc>
          <w:tcPr>
            <w:tcW w:w="730" w:type="dxa"/>
            <w:vAlign w:val="center"/>
          </w:tcPr>
          <w:p w14:paraId="0EE61D3F" w14:textId="77777777" w:rsidR="00A06EF9" w:rsidRPr="00A5609F" w:rsidRDefault="00A06EF9" w:rsidP="001B2C22">
            <w:pPr>
              <w:spacing w:line="240" w:lineRule="auto"/>
              <w:jc w:val="center"/>
              <w:rPr>
                <w:sz w:val="20"/>
                <w:szCs w:val="20"/>
              </w:rPr>
            </w:pPr>
            <w:r w:rsidRPr="00A5609F">
              <w:rPr>
                <w:sz w:val="20"/>
                <w:szCs w:val="20"/>
              </w:rPr>
              <w:t>200</w:t>
            </w:r>
          </w:p>
        </w:tc>
        <w:tc>
          <w:tcPr>
            <w:tcW w:w="835" w:type="dxa"/>
            <w:noWrap/>
            <w:vAlign w:val="center"/>
          </w:tcPr>
          <w:p w14:paraId="2CFCB5AE" w14:textId="77777777" w:rsidR="00A06EF9" w:rsidRPr="00A5609F" w:rsidDel="00A8469F" w:rsidRDefault="00A06EF9" w:rsidP="001B2C22">
            <w:pPr>
              <w:spacing w:line="240" w:lineRule="auto"/>
              <w:jc w:val="center"/>
              <w:rPr>
                <w:sz w:val="20"/>
                <w:szCs w:val="20"/>
              </w:rPr>
            </w:pPr>
            <w:r w:rsidRPr="00A5609F">
              <w:rPr>
                <w:sz w:val="20"/>
                <w:szCs w:val="20"/>
              </w:rPr>
              <w:t>200</w:t>
            </w:r>
          </w:p>
        </w:tc>
        <w:tc>
          <w:tcPr>
            <w:tcW w:w="810" w:type="dxa"/>
            <w:noWrap/>
            <w:vAlign w:val="center"/>
          </w:tcPr>
          <w:p w14:paraId="75D2AC19" w14:textId="77777777" w:rsidR="00A06EF9" w:rsidRPr="00A5609F" w:rsidRDefault="00A06EF9" w:rsidP="001B2C22">
            <w:pPr>
              <w:spacing w:line="240" w:lineRule="auto"/>
              <w:jc w:val="center"/>
              <w:rPr>
                <w:sz w:val="20"/>
                <w:szCs w:val="20"/>
              </w:rPr>
            </w:pPr>
            <w:r w:rsidRPr="00A5609F">
              <w:rPr>
                <w:sz w:val="20"/>
                <w:szCs w:val="20"/>
              </w:rPr>
              <w:t>200</w:t>
            </w:r>
          </w:p>
        </w:tc>
        <w:tc>
          <w:tcPr>
            <w:tcW w:w="810" w:type="dxa"/>
            <w:noWrap/>
            <w:vAlign w:val="center"/>
          </w:tcPr>
          <w:p w14:paraId="2E213DC2" w14:textId="77777777" w:rsidR="00A06EF9" w:rsidRPr="00A5609F" w:rsidRDefault="00A06EF9" w:rsidP="001B2C22">
            <w:pPr>
              <w:spacing w:line="240" w:lineRule="auto"/>
              <w:jc w:val="center"/>
              <w:rPr>
                <w:sz w:val="20"/>
                <w:szCs w:val="20"/>
              </w:rPr>
            </w:pPr>
            <w:r w:rsidRPr="00A5609F">
              <w:rPr>
                <w:sz w:val="20"/>
                <w:szCs w:val="20"/>
              </w:rPr>
              <w:t>200</w:t>
            </w:r>
          </w:p>
        </w:tc>
      </w:tr>
      <w:tr w:rsidR="00A06EF9" w:rsidRPr="001650DF" w14:paraId="26F448B4" w14:textId="77777777" w:rsidTr="00ED55E3">
        <w:trPr>
          <w:cantSplit/>
          <w:trHeight w:val="279"/>
        </w:trPr>
        <w:tc>
          <w:tcPr>
            <w:tcW w:w="1641" w:type="dxa"/>
            <w:noWrap/>
            <w:vAlign w:val="center"/>
          </w:tcPr>
          <w:p w14:paraId="763BA494" w14:textId="77777777" w:rsidR="00A06EF9" w:rsidRPr="00267020" w:rsidRDefault="00A06EF9" w:rsidP="001B2C22">
            <w:pPr>
              <w:spacing w:line="240" w:lineRule="auto"/>
              <w:rPr>
                <w:sz w:val="20"/>
                <w:szCs w:val="20"/>
              </w:rPr>
            </w:pPr>
            <w:r w:rsidRPr="00267020">
              <w:rPr>
                <w:sz w:val="20"/>
                <w:szCs w:val="20"/>
              </w:rPr>
              <w:t>1.21(a)(1)(ii)(B)</w:t>
            </w:r>
          </w:p>
        </w:tc>
        <w:tc>
          <w:tcPr>
            <w:tcW w:w="729" w:type="dxa"/>
            <w:noWrap/>
            <w:vAlign w:val="center"/>
          </w:tcPr>
          <w:p w14:paraId="6925C2B7" w14:textId="77777777" w:rsidR="00A06EF9" w:rsidRPr="00A5609F" w:rsidRDefault="00A06EF9" w:rsidP="001B2C22">
            <w:pPr>
              <w:spacing w:line="240" w:lineRule="auto"/>
              <w:rPr>
                <w:sz w:val="20"/>
                <w:szCs w:val="20"/>
              </w:rPr>
            </w:pPr>
            <w:r w:rsidRPr="00A5609F">
              <w:rPr>
                <w:sz w:val="20"/>
                <w:szCs w:val="20"/>
              </w:rPr>
              <w:t>9011</w:t>
            </w:r>
          </w:p>
        </w:tc>
        <w:tc>
          <w:tcPr>
            <w:tcW w:w="2520" w:type="dxa"/>
            <w:noWrap/>
            <w:vAlign w:val="center"/>
          </w:tcPr>
          <w:p w14:paraId="68ABD78C" w14:textId="77777777" w:rsidR="00A06EF9" w:rsidRPr="00367A20" w:rsidRDefault="00A06EF9" w:rsidP="001B2C22">
            <w:pPr>
              <w:spacing w:line="240" w:lineRule="auto"/>
              <w:rPr>
                <w:sz w:val="20"/>
                <w:szCs w:val="20"/>
              </w:rPr>
            </w:pPr>
            <w:r w:rsidRPr="00367A20">
              <w:rPr>
                <w:sz w:val="20"/>
                <w:szCs w:val="20"/>
              </w:rPr>
              <w:t xml:space="preserve">For Test Administration by the USPTO </w:t>
            </w:r>
          </w:p>
        </w:tc>
        <w:tc>
          <w:tcPr>
            <w:tcW w:w="734" w:type="dxa"/>
            <w:noWrap/>
            <w:vAlign w:val="center"/>
          </w:tcPr>
          <w:p w14:paraId="2378F35F" w14:textId="77777777" w:rsidR="00A06EF9" w:rsidRPr="00A5609F" w:rsidRDefault="00A06EF9" w:rsidP="001B2C22">
            <w:pPr>
              <w:spacing w:line="240" w:lineRule="auto"/>
              <w:jc w:val="center"/>
              <w:rPr>
                <w:sz w:val="20"/>
                <w:szCs w:val="20"/>
              </w:rPr>
            </w:pPr>
            <w:r w:rsidRPr="00A5609F">
              <w:rPr>
                <w:sz w:val="20"/>
                <w:szCs w:val="20"/>
              </w:rPr>
              <w:t>450</w:t>
            </w:r>
          </w:p>
        </w:tc>
        <w:tc>
          <w:tcPr>
            <w:tcW w:w="731" w:type="dxa"/>
            <w:noWrap/>
            <w:vAlign w:val="center"/>
          </w:tcPr>
          <w:p w14:paraId="721D515C" w14:textId="77777777" w:rsidR="00A06EF9" w:rsidRPr="00A5609F" w:rsidRDefault="00A06EF9" w:rsidP="001B2C22">
            <w:pPr>
              <w:spacing w:line="240" w:lineRule="auto"/>
              <w:jc w:val="center"/>
              <w:rPr>
                <w:sz w:val="20"/>
                <w:szCs w:val="20"/>
              </w:rPr>
            </w:pPr>
            <w:r w:rsidRPr="00A5609F">
              <w:rPr>
                <w:sz w:val="20"/>
                <w:szCs w:val="20"/>
              </w:rPr>
              <w:t>450</w:t>
            </w:r>
          </w:p>
        </w:tc>
        <w:tc>
          <w:tcPr>
            <w:tcW w:w="730" w:type="dxa"/>
            <w:vAlign w:val="center"/>
          </w:tcPr>
          <w:p w14:paraId="69C72C0F" w14:textId="77777777" w:rsidR="00A06EF9" w:rsidRPr="00A5609F" w:rsidRDefault="00A06EF9" w:rsidP="001B2C22">
            <w:pPr>
              <w:spacing w:line="240" w:lineRule="auto"/>
              <w:jc w:val="center"/>
              <w:rPr>
                <w:sz w:val="20"/>
                <w:szCs w:val="20"/>
              </w:rPr>
            </w:pPr>
            <w:r w:rsidRPr="00A5609F">
              <w:rPr>
                <w:sz w:val="20"/>
                <w:szCs w:val="20"/>
              </w:rPr>
              <w:t>450</w:t>
            </w:r>
          </w:p>
        </w:tc>
        <w:tc>
          <w:tcPr>
            <w:tcW w:w="835" w:type="dxa"/>
            <w:noWrap/>
            <w:vAlign w:val="center"/>
          </w:tcPr>
          <w:p w14:paraId="18F21C2F" w14:textId="77777777" w:rsidR="00A06EF9" w:rsidRPr="00A5609F" w:rsidDel="00A8469F" w:rsidRDefault="00A06EF9" w:rsidP="001B2C22">
            <w:pPr>
              <w:spacing w:line="240" w:lineRule="auto"/>
              <w:jc w:val="center"/>
              <w:rPr>
                <w:sz w:val="20"/>
                <w:szCs w:val="20"/>
              </w:rPr>
            </w:pPr>
            <w:r w:rsidRPr="00A5609F">
              <w:rPr>
                <w:sz w:val="20"/>
                <w:szCs w:val="20"/>
              </w:rPr>
              <w:t>450</w:t>
            </w:r>
          </w:p>
        </w:tc>
        <w:tc>
          <w:tcPr>
            <w:tcW w:w="810" w:type="dxa"/>
            <w:noWrap/>
            <w:vAlign w:val="center"/>
          </w:tcPr>
          <w:p w14:paraId="1B2FFDA9" w14:textId="77777777" w:rsidR="00A06EF9" w:rsidRPr="00A5609F" w:rsidRDefault="00A06EF9" w:rsidP="001B2C22">
            <w:pPr>
              <w:spacing w:line="240" w:lineRule="auto"/>
              <w:jc w:val="center"/>
              <w:rPr>
                <w:sz w:val="20"/>
                <w:szCs w:val="20"/>
              </w:rPr>
            </w:pPr>
            <w:r w:rsidRPr="00A5609F">
              <w:rPr>
                <w:sz w:val="20"/>
                <w:szCs w:val="20"/>
              </w:rPr>
              <w:t>450</w:t>
            </w:r>
          </w:p>
        </w:tc>
        <w:tc>
          <w:tcPr>
            <w:tcW w:w="810" w:type="dxa"/>
            <w:noWrap/>
            <w:vAlign w:val="center"/>
          </w:tcPr>
          <w:p w14:paraId="1B22F3EB" w14:textId="77777777" w:rsidR="00A06EF9" w:rsidRPr="00A5609F" w:rsidRDefault="00A06EF9" w:rsidP="001B2C22">
            <w:pPr>
              <w:spacing w:line="240" w:lineRule="auto"/>
              <w:jc w:val="center"/>
              <w:rPr>
                <w:sz w:val="20"/>
                <w:szCs w:val="20"/>
              </w:rPr>
            </w:pPr>
            <w:r w:rsidRPr="00A5609F">
              <w:rPr>
                <w:sz w:val="20"/>
                <w:szCs w:val="20"/>
              </w:rPr>
              <w:t>450</w:t>
            </w:r>
          </w:p>
        </w:tc>
      </w:tr>
      <w:tr w:rsidR="00540426" w:rsidRPr="001650DF" w14:paraId="14BA7A20" w14:textId="77777777" w:rsidTr="00ED55E3">
        <w:trPr>
          <w:cantSplit/>
          <w:trHeight w:val="279"/>
        </w:trPr>
        <w:tc>
          <w:tcPr>
            <w:tcW w:w="1641" w:type="dxa"/>
            <w:noWrap/>
            <w:vAlign w:val="center"/>
          </w:tcPr>
          <w:p w14:paraId="0495DC10" w14:textId="77777777" w:rsidR="00540426" w:rsidRPr="00267020" w:rsidRDefault="00540426" w:rsidP="001B2C22">
            <w:pPr>
              <w:spacing w:line="240" w:lineRule="auto"/>
              <w:rPr>
                <w:sz w:val="20"/>
                <w:szCs w:val="20"/>
              </w:rPr>
            </w:pPr>
            <w:r w:rsidRPr="00267020">
              <w:rPr>
                <w:sz w:val="20"/>
                <w:szCs w:val="20"/>
              </w:rPr>
              <w:t>1.21(a)(1)(iii)</w:t>
            </w:r>
          </w:p>
        </w:tc>
        <w:tc>
          <w:tcPr>
            <w:tcW w:w="729" w:type="dxa"/>
            <w:noWrap/>
            <w:vAlign w:val="center"/>
          </w:tcPr>
          <w:p w14:paraId="04280DE9" w14:textId="77777777" w:rsidR="00540426" w:rsidRPr="00A5609F" w:rsidRDefault="00540426" w:rsidP="001B2C22">
            <w:pPr>
              <w:spacing w:line="240" w:lineRule="auto"/>
              <w:rPr>
                <w:sz w:val="20"/>
                <w:szCs w:val="20"/>
              </w:rPr>
            </w:pPr>
          </w:p>
        </w:tc>
        <w:tc>
          <w:tcPr>
            <w:tcW w:w="2520" w:type="dxa"/>
            <w:noWrap/>
            <w:vAlign w:val="center"/>
          </w:tcPr>
          <w:p w14:paraId="0FAA4AAF" w14:textId="3BF453A1" w:rsidR="00540426" w:rsidRPr="00367A20" w:rsidRDefault="00AC48E4" w:rsidP="001B2C22">
            <w:pPr>
              <w:spacing w:line="240" w:lineRule="auto"/>
              <w:rPr>
                <w:sz w:val="20"/>
                <w:szCs w:val="20"/>
              </w:rPr>
            </w:pPr>
            <w:r w:rsidRPr="00367A20">
              <w:rPr>
                <w:sz w:val="20"/>
                <w:szCs w:val="20"/>
              </w:rPr>
              <w:t>For USPTO-Administered Review of Registration E</w:t>
            </w:r>
            <w:r w:rsidR="00540426" w:rsidRPr="00367A20">
              <w:rPr>
                <w:sz w:val="20"/>
                <w:szCs w:val="20"/>
              </w:rPr>
              <w:t>xamination</w:t>
            </w:r>
          </w:p>
        </w:tc>
        <w:tc>
          <w:tcPr>
            <w:tcW w:w="734" w:type="dxa"/>
            <w:noWrap/>
            <w:vAlign w:val="center"/>
          </w:tcPr>
          <w:p w14:paraId="12FFE768" w14:textId="3FF7197D"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731" w:type="dxa"/>
            <w:noWrap/>
            <w:vAlign w:val="center"/>
          </w:tcPr>
          <w:p w14:paraId="7E5D2D5C" w14:textId="0599AFDF"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57A2258C" w14:textId="73FCC138"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028740E8" w14:textId="77777777" w:rsidR="00540426" w:rsidRPr="00A5609F" w:rsidDel="00A8469F" w:rsidRDefault="00540426" w:rsidP="001B2C22">
            <w:pPr>
              <w:spacing w:line="240" w:lineRule="auto"/>
              <w:jc w:val="center"/>
              <w:rPr>
                <w:sz w:val="20"/>
                <w:szCs w:val="20"/>
              </w:rPr>
            </w:pPr>
            <w:r w:rsidRPr="00A5609F">
              <w:rPr>
                <w:sz w:val="20"/>
                <w:szCs w:val="20"/>
              </w:rPr>
              <w:t>450</w:t>
            </w:r>
          </w:p>
        </w:tc>
        <w:tc>
          <w:tcPr>
            <w:tcW w:w="810" w:type="dxa"/>
            <w:noWrap/>
            <w:vAlign w:val="center"/>
          </w:tcPr>
          <w:p w14:paraId="19D1BDFB" w14:textId="77777777" w:rsidR="00540426" w:rsidRPr="00A5609F" w:rsidRDefault="00540426" w:rsidP="001B2C22">
            <w:pPr>
              <w:spacing w:line="240" w:lineRule="auto"/>
              <w:jc w:val="center"/>
              <w:rPr>
                <w:sz w:val="20"/>
                <w:szCs w:val="20"/>
              </w:rPr>
            </w:pPr>
            <w:r w:rsidRPr="00A5609F">
              <w:rPr>
                <w:sz w:val="20"/>
                <w:szCs w:val="20"/>
              </w:rPr>
              <w:t>450</w:t>
            </w:r>
          </w:p>
        </w:tc>
        <w:tc>
          <w:tcPr>
            <w:tcW w:w="810" w:type="dxa"/>
            <w:noWrap/>
            <w:vAlign w:val="center"/>
          </w:tcPr>
          <w:p w14:paraId="1E71F46B" w14:textId="77777777" w:rsidR="00540426" w:rsidRPr="00A5609F" w:rsidRDefault="00540426" w:rsidP="001B2C22">
            <w:pPr>
              <w:spacing w:line="240" w:lineRule="auto"/>
              <w:jc w:val="center"/>
              <w:rPr>
                <w:sz w:val="20"/>
                <w:szCs w:val="20"/>
              </w:rPr>
            </w:pPr>
            <w:r w:rsidRPr="00A5609F">
              <w:rPr>
                <w:sz w:val="20"/>
                <w:szCs w:val="20"/>
              </w:rPr>
              <w:t>450</w:t>
            </w:r>
          </w:p>
        </w:tc>
      </w:tr>
      <w:tr w:rsidR="00540426" w:rsidRPr="001650DF" w14:paraId="1611880E" w14:textId="77777777" w:rsidTr="00ED55E3">
        <w:trPr>
          <w:cantSplit/>
          <w:trHeight w:val="279"/>
        </w:trPr>
        <w:tc>
          <w:tcPr>
            <w:tcW w:w="1641" w:type="dxa"/>
            <w:noWrap/>
            <w:vAlign w:val="center"/>
          </w:tcPr>
          <w:p w14:paraId="50EBDB84" w14:textId="77777777" w:rsidR="00540426" w:rsidRPr="00267020" w:rsidRDefault="00540426" w:rsidP="001B2C22">
            <w:pPr>
              <w:spacing w:line="240" w:lineRule="auto"/>
              <w:rPr>
                <w:sz w:val="20"/>
                <w:szCs w:val="20"/>
              </w:rPr>
            </w:pPr>
            <w:r w:rsidRPr="00267020">
              <w:rPr>
                <w:sz w:val="20"/>
                <w:szCs w:val="20"/>
              </w:rPr>
              <w:t>1.21(a)(2)(i)</w:t>
            </w:r>
          </w:p>
        </w:tc>
        <w:tc>
          <w:tcPr>
            <w:tcW w:w="729" w:type="dxa"/>
            <w:noWrap/>
            <w:vAlign w:val="center"/>
          </w:tcPr>
          <w:p w14:paraId="03513225" w14:textId="183923F8" w:rsidR="00540426" w:rsidRPr="00A5609F" w:rsidRDefault="009131BA" w:rsidP="001B2C22">
            <w:pPr>
              <w:spacing w:line="240" w:lineRule="auto"/>
              <w:rPr>
                <w:sz w:val="20"/>
                <w:szCs w:val="20"/>
              </w:rPr>
            </w:pPr>
            <w:r w:rsidRPr="00A5609F">
              <w:rPr>
                <w:sz w:val="20"/>
                <w:szCs w:val="20"/>
              </w:rPr>
              <w:t>9003</w:t>
            </w:r>
          </w:p>
        </w:tc>
        <w:tc>
          <w:tcPr>
            <w:tcW w:w="2520" w:type="dxa"/>
            <w:noWrap/>
            <w:vAlign w:val="center"/>
          </w:tcPr>
          <w:p w14:paraId="5CFD6B17" w14:textId="71917968" w:rsidR="00540426" w:rsidRPr="00267020" w:rsidRDefault="00540426" w:rsidP="001B2C22">
            <w:pPr>
              <w:spacing w:line="240" w:lineRule="auto"/>
              <w:rPr>
                <w:sz w:val="20"/>
                <w:szCs w:val="20"/>
              </w:rPr>
            </w:pPr>
            <w:r w:rsidRPr="001B2C22">
              <w:rPr>
                <w:sz w:val="20"/>
                <w:szCs w:val="20"/>
              </w:rPr>
              <w:t xml:space="preserve">On </w:t>
            </w:r>
            <w:r w:rsidR="00AE0040" w:rsidRPr="001B2C22">
              <w:rPr>
                <w:sz w:val="20"/>
                <w:szCs w:val="20"/>
              </w:rPr>
              <w:t>R</w:t>
            </w:r>
            <w:r w:rsidRPr="001B2C22">
              <w:rPr>
                <w:sz w:val="20"/>
                <w:szCs w:val="20"/>
              </w:rPr>
              <w:t xml:space="preserve">egistration to </w:t>
            </w:r>
            <w:r w:rsidR="00AE0040" w:rsidRPr="001B2C22">
              <w:rPr>
                <w:sz w:val="20"/>
                <w:szCs w:val="20"/>
              </w:rPr>
              <w:t>P</w:t>
            </w:r>
            <w:r w:rsidRPr="001B2C22">
              <w:rPr>
                <w:sz w:val="20"/>
                <w:szCs w:val="20"/>
              </w:rPr>
              <w:t xml:space="preserve">ractice </w:t>
            </w:r>
            <w:r w:rsidR="00AE0040" w:rsidRPr="001B2C22">
              <w:rPr>
                <w:sz w:val="20"/>
                <w:szCs w:val="20"/>
              </w:rPr>
              <w:t>U</w:t>
            </w:r>
            <w:r w:rsidRPr="001B2C22">
              <w:rPr>
                <w:sz w:val="20"/>
                <w:szCs w:val="20"/>
              </w:rPr>
              <w:t>nder § 11.6</w:t>
            </w:r>
          </w:p>
        </w:tc>
        <w:tc>
          <w:tcPr>
            <w:tcW w:w="734" w:type="dxa"/>
            <w:noWrap/>
            <w:vAlign w:val="center"/>
          </w:tcPr>
          <w:p w14:paraId="01022D4D" w14:textId="74EB8EF4" w:rsidR="00540426" w:rsidRPr="00A5609F" w:rsidRDefault="009131BA" w:rsidP="001B2C22">
            <w:pPr>
              <w:spacing w:line="240" w:lineRule="auto"/>
              <w:jc w:val="center"/>
              <w:rPr>
                <w:sz w:val="20"/>
                <w:szCs w:val="20"/>
              </w:rPr>
            </w:pPr>
            <w:r w:rsidRPr="00A5609F">
              <w:rPr>
                <w:color w:val="auto"/>
                <w:sz w:val="20"/>
                <w:szCs w:val="20"/>
              </w:rPr>
              <w:t>100</w:t>
            </w:r>
            <w:r w:rsidR="00540426" w:rsidRPr="00A5609F">
              <w:rPr>
                <w:color w:val="auto"/>
                <w:sz w:val="20"/>
                <w:szCs w:val="20"/>
              </w:rPr>
              <w:t xml:space="preserve"> </w:t>
            </w:r>
          </w:p>
        </w:tc>
        <w:tc>
          <w:tcPr>
            <w:tcW w:w="731" w:type="dxa"/>
            <w:noWrap/>
            <w:vAlign w:val="center"/>
          </w:tcPr>
          <w:p w14:paraId="4B908238" w14:textId="0BD8105E" w:rsidR="00540426" w:rsidRPr="00A5609F" w:rsidRDefault="009131BA" w:rsidP="001B2C22">
            <w:pPr>
              <w:spacing w:line="240" w:lineRule="auto"/>
              <w:jc w:val="center"/>
              <w:rPr>
                <w:sz w:val="20"/>
                <w:szCs w:val="20"/>
              </w:rPr>
            </w:pPr>
            <w:r w:rsidRPr="00A5609F">
              <w:rPr>
                <w:color w:val="auto"/>
                <w:sz w:val="20"/>
                <w:szCs w:val="20"/>
              </w:rPr>
              <w:t>100</w:t>
            </w:r>
          </w:p>
        </w:tc>
        <w:tc>
          <w:tcPr>
            <w:tcW w:w="730" w:type="dxa"/>
            <w:vAlign w:val="center"/>
          </w:tcPr>
          <w:p w14:paraId="01E06E5F" w14:textId="7AF8A503" w:rsidR="00540426" w:rsidRPr="00A5609F" w:rsidRDefault="009131BA" w:rsidP="001B2C22">
            <w:pPr>
              <w:spacing w:line="240" w:lineRule="auto"/>
              <w:jc w:val="center"/>
              <w:rPr>
                <w:sz w:val="20"/>
                <w:szCs w:val="20"/>
              </w:rPr>
            </w:pPr>
            <w:r w:rsidRPr="00A5609F">
              <w:rPr>
                <w:color w:val="auto"/>
                <w:sz w:val="20"/>
                <w:szCs w:val="20"/>
              </w:rPr>
              <w:t>100</w:t>
            </w:r>
            <w:r w:rsidR="00540426" w:rsidRPr="00A5609F">
              <w:rPr>
                <w:color w:val="auto"/>
                <w:sz w:val="20"/>
                <w:szCs w:val="20"/>
              </w:rPr>
              <w:t xml:space="preserve"> </w:t>
            </w:r>
          </w:p>
        </w:tc>
        <w:tc>
          <w:tcPr>
            <w:tcW w:w="835" w:type="dxa"/>
            <w:noWrap/>
            <w:vAlign w:val="center"/>
          </w:tcPr>
          <w:p w14:paraId="19F6F128" w14:textId="77777777" w:rsidR="00540426" w:rsidRPr="00A5609F" w:rsidRDefault="00540426" w:rsidP="001B2C22">
            <w:pPr>
              <w:spacing w:line="240" w:lineRule="auto"/>
              <w:jc w:val="center"/>
              <w:rPr>
                <w:sz w:val="20"/>
                <w:szCs w:val="20"/>
              </w:rPr>
            </w:pPr>
            <w:r w:rsidRPr="00A5609F">
              <w:rPr>
                <w:sz w:val="20"/>
                <w:szCs w:val="20"/>
              </w:rPr>
              <w:t>200</w:t>
            </w:r>
          </w:p>
        </w:tc>
        <w:tc>
          <w:tcPr>
            <w:tcW w:w="810" w:type="dxa"/>
            <w:noWrap/>
            <w:vAlign w:val="center"/>
          </w:tcPr>
          <w:p w14:paraId="318E3951" w14:textId="77777777" w:rsidR="00540426" w:rsidRPr="00A5609F" w:rsidRDefault="00540426" w:rsidP="001B2C22">
            <w:pPr>
              <w:spacing w:line="240" w:lineRule="auto"/>
              <w:jc w:val="center"/>
              <w:rPr>
                <w:sz w:val="20"/>
                <w:szCs w:val="20"/>
              </w:rPr>
            </w:pPr>
            <w:r w:rsidRPr="00A5609F">
              <w:rPr>
                <w:sz w:val="20"/>
                <w:szCs w:val="20"/>
              </w:rPr>
              <w:t>200</w:t>
            </w:r>
          </w:p>
        </w:tc>
        <w:tc>
          <w:tcPr>
            <w:tcW w:w="810" w:type="dxa"/>
            <w:noWrap/>
            <w:vAlign w:val="center"/>
          </w:tcPr>
          <w:p w14:paraId="3839A23B" w14:textId="77777777" w:rsidR="00540426" w:rsidRPr="00A5609F" w:rsidRDefault="00540426" w:rsidP="001B2C22">
            <w:pPr>
              <w:spacing w:line="240" w:lineRule="auto"/>
              <w:jc w:val="center"/>
              <w:rPr>
                <w:sz w:val="20"/>
                <w:szCs w:val="20"/>
              </w:rPr>
            </w:pPr>
            <w:r w:rsidRPr="00A5609F">
              <w:rPr>
                <w:sz w:val="20"/>
                <w:szCs w:val="20"/>
              </w:rPr>
              <w:t>200</w:t>
            </w:r>
          </w:p>
        </w:tc>
      </w:tr>
      <w:tr w:rsidR="00540426" w:rsidRPr="001650DF" w14:paraId="3D9189B0" w14:textId="77777777" w:rsidTr="00ED55E3">
        <w:trPr>
          <w:cantSplit/>
          <w:trHeight w:val="279"/>
        </w:trPr>
        <w:tc>
          <w:tcPr>
            <w:tcW w:w="1641" w:type="dxa"/>
            <w:noWrap/>
            <w:vAlign w:val="center"/>
          </w:tcPr>
          <w:p w14:paraId="399D33AA" w14:textId="77777777" w:rsidR="00540426" w:rsidRPr="00267020" w:rsidRDefault="00540426" w:rsidP="001B2C22">
            <w:pPr>
              <w:spacing w:line="240" w:lineRule="auto"/>
              <w:rPr>
                <w:sz w:val="20"/>
                <w:szCs w:val="20"/>
              </w:rPr>
            </w:pPr>
            <w:r w:rsidRPr="00267020">
              <w:rPr>
                <w:sz w:val="20"/>
                <w:szCs w:val="20"/>
              </w:rPr>
              <w:t>1.21(a)(2)(ii)</w:t>
            </w:r>
          </w:p>
        </w:tc>
        <w:tc>
          <w:tcPr>
            <w:tcW w:w="729" w:type="dxa"/>
            <w:noWrap/>
            <w:vAlign w:val="center"/>
          </w:tcPr>
          <w:p w14:paraId="5ED3CB89" w14:textId="273919E9" w:rsidR="00540426" w:rsidRPr="00A5609F" w:rsidRDefault="00540426" w:rsidP="001B2C22">
            <w:pPr>
              <w:spacing w:line="240" w:lineRule="auto"/>
              <w:rPr>
                <w:sz w:val="20"/>
                <w:szCs w:val="20"/>
              </w:rPr>
            </w:pPr>
          </w:p>
        </w:tc>
        <w:tc>
          <w:tcPr>
            <w:tcW w:w="2520" w:type="dxa"/>
            <w:noWrap/>
            <w:vAlign w:val="center"/>
          </w:tcPr>
          <w:p w14:paraId="7E342B3F" w14:textId="5E0D7E2A" w:rsidR="00540426" w:rsidRPr="00A5609F" w:rsidRDefault="009131BA" w:rsidP="001B2C22">
            <w:pPr>
              <w:spacing w:line="240" w:lineRule="auto"/>
              <w:rPr>
                <w:sz w:val="20"/>
                <w:szCs w:val="20"/>
              </w:rPr>
            </w:pPr>
            <w:r w:rsidRPr="00A5609F">
              <w:rPr>
                <w:sz w:val="20"/>
                <w:szCs w:val="20"/>
              </w:rPr>
              <w:t>On</w:t>
            </w:r>
            <w:r w:rsidR="00540426" w:rsidRPr="00A5609F">
              <w:rPr>
                <w:sz w:val="20"/>
                <w:szCs w:val="20"/>
              </w:rPr>
              <w:t xml:space="preserve"> Grant of Limited Recognition under § 11.9(b)</w:t>
            </w:r>
          </w:p>
        </w:tc>
        <w:tc>
          <w:tcPr>
            <w:tcW w:w="734" w:type="dxa"/>
            <w:noWrap/>
            <w:vAlign w:val="center"/>
          </w:tcPr>
          <w:p w14:paraId="326BFFFB" w14:textId="22287208" w:rsidR="00540426" w:rsidRPr="00A5609F" w:rsidRDefault="00FA7A8C" w:rsidP="001B2C22">
            <w:pPr>
              <w:spacing w:line="240" w:lineRule="auto"/>
              <w:jc w:val="center"/>
              <w:rPr>
                <w:sz w:val="20"/>
                <w:szCs w:val="20"/>
              </w:rPr>
            </w:pPr>
            <w:r>
              <w:rPr>
                <w:sz w:val="20"/>
                <w:szCs w:val="20"/>
              </w:rPr>
              <w:t>100</w:t>
            </w:r>
          </w:p>
        </w:tc>
        <w:tc>
          <w:tcPr>
            <w:tcW w:w="731" w:type="dxa"/>
            <w:noWrap/>
            <w:vAlign w:val="center"/>
          </w:tcPr>
          <w:p w14:paraId="74480FD4" w14:textId="04AB62F8" w:rsidR="00540426" w:rsidRPr="00A5609F" w:rsidRDefault="00FA7A8C" w:rsidP="001B2C22">
            <w:pPr>
              <w:spacing w:line="240" w:lineRule="auto"/>
              <w:jc w:val="center"/>
              <w:rPr>
                <w:sz w:val="20"/>
                <w:szCs w:val="20"/>
              </w:rPr>
            </w:pPr>
            <w:r>
              <w:rPr>
                <w:sz w:val="20"/>
                <w:szCs w:val="20"/>
              </w:rPr>
              <w:t>100</w:t>
            </w:r>
          </w:p>
        </w:tc>
        <w:tc>
          <w:tcPr>
            <w:tcW w:w="730" w:type="dxa"/>
            <w:vAlign w:val="center"/>
          </w:tcPr>
          <w:p w14:paraId="0B943B72" w14:textId="3E007133" w:rsidR="00540426" w:rsidRPr="00A5609F" w:rsidRDefault="00FA7A8C" w:rsidP="001B2C22">
            <w:pPr>
              <w:spacing w:line="240" w:lineRule="auto"/>
              <w:jc w:val="center"/>
              <w:rPr>
                <w:sz w:val="20"/>
                <w:szCs w:val="20"/>
              </w:rPr>
            </w:pPr>
            <w:r>
              <w:rPr>
                <w:sz w:val="20"/>
                <w:szCs w:val="20"/>
              </w:rPr>
              <w:t>100</w:t>
            </w:r>
          </w:p>
        </w:tc>
        <w:tc>
          <w:tcPr>
            <w:tcW w:w="835" w:type="dxa"/>
            <w:noWrap/>
            <w:vAlign w:val="center"/>
          </w:tcPr>
          <w:p w14:paraId="50B9289B" w14:textId="77777777" w:rsidR="00540426" w:rsidRPr="00A5609F" w:rsidRDefault="00540426" w:rsidP="001B2C22">
            <w:pPr>
              <w:spacing w:line="240" w:lineRule="auto"/>
              <w:jc w:val="center"/>
              <w:rPr>
                <w:sz w:val="20"/>
                <w:szCs w:val="20"/>
              </w:rPr>
            </w:pPr>
            <w:r w:rsidRPr="00A5609F">
              <w:rPr>
                <w:sz w:val="20"/>
                <w:szCs w:val="20"/>
              </w:rPr>
              <w:t>200</w:t>
            </w:r>
          </w:p>
        </w:tc>
        <w:tc>
          <w:tcPr>
            <w:tcW w:w="810" w:type="dxa"/>
            <w:noWrap/>
            <w:vAlign w:val="center"/>
          </w:tcPr>
          <w:p w14:paraId="6A5791E1" w14:textId="77777777" w:rsidR="00540426" w:rsidRPr="00A5609F" w:rsidRDefault="00540426" w:rsidP="001B2C22">
            <w:pPr>
              <w:spacing w:line="240" w:lineRule="auto"/>
              <w:jc w:val="center"/>
              <w:rPr>
                <w:sz w:val="20"/>
                <w:szCs w:val="20"/>
              </w:rPr>
            </w:pPr>
            <w:r w:rsidRPr="00A5609F">
              <w:rPr>
                <w:sz w:val="20"/>
                <w:szCs w:val="20"/>
              </w:rPr>
              <w:t>200</w:t>
            </w:r>
          </w:p>
        </w:tc>
        <w:tc>
          <w:tcPr>
            <w:tcW w:w="810" w:type="dxa"/>
            <w:noWrap/>
            <w:vAlign w:val="center"/>
          </w:tcPr>
          <w:p w14:paraId="3C846132" w14:textId="77777777" w:rsidR="00540426" w:rsidRPr="00A5609F" w:rsidRDefault="00540426" w:rsidP="001B2C22">
            <w:pPr>
              <w:spacing w:line="240" w:lineRule="auto"/>
              <w:jc w:val="center"/>
              <w:rPr>
                <w:sz w:val="20"/>
                <w:szCs w:val="20"/>
              </w:rPr>
            </w:pPr>
            <w:r w:rsidRPr="00A5609F">
              <w:rPr>
                <w:sz w:val="20"/>
                <w:szCs w:val="20"/>
              </w:rPr>
              <w:t>200</w:t>
            </w:r>
          </w:p>
        </w:tc>
      </w:tr>
      <w:tr w:rsidR="00540426" w:rsidRPr="001650DF" w14:paraId="5E17DB51" w14:textId="77777777" w:rsidTr="00ED55E3">
        <w:trPr>
          <w:cantSplit/>
          <w:trHeight w:val="279"/>
        </w:trPr>
        <w:tc>
          <w:tcPr>
            <w:tcW w:w="1641" w:type="dxa"/>
            <w:noWrap/>
            <w:vAlign w:val="center"/>
          </w:tcPr>
          <w:p w14:paraId="135C0C91" w14:textId="77777777" w:rsidR="00540426" w:rsidRPr="00267020" w:rsidRDefault="00540426" w:rsidP="001B2C22">
            <w:pPr>
              <w:spacing w:line="240" w:lineRule="auto"/>
              <w:rPr>
                <w:sz w:val="20"/>
                <w:szCs w:val="20"/>
              </w:rPr>
            </w:pPr>
            <w:r w:rsidRPr="00267020">
              <w:rPr>
                <w:sz w:val="20"/>
                <w:szCs w:val="20"/>
              </w:rPr>
              <w:t>1.21(a)(2)(iii)</w:t>
            </w:r>
          </w:p>
        </w:tc>
        <w:tc>
          <w:tcPr>
            <w:tcW w:w="729" w:type="dxa"/>
            <w:noWrap/>
            <w:vAlign w:val="center"/>
          </w:tcPr>
          <w:p w14:paraId="4D5AD22B" w14:textId="3D09A454" w:rsidR="00540426" w:rsidRPr="00A5609F" w:rsidRDefault="008D5464" w:rsidP="001B2C22">
            <w:pPr>
              <w:spacing w:line="240" w:lineRule="auto"/>
              <w:rPr>
                <w:sz w:val="20"/>
                <w:szCs w:val="20"/>
              </w:rPr>
            </w:pPr>
            <w:r w:rsidRPr="00A5609F">
              <w:rPr>
                <w:sz w:val="20"/>
                <w:szCs w:val="20"/>
              </w:rPr>
              <w:t>9025</w:t>
            </w:r>
          </w:p>
        </w:tc>
        <w:tc>
          <w:tcPr>
            <w:tcW w:w="2520" w:type="dxa"/>
            <w:noWrap/>
            <w:vAlign w:val="center"/>
          </w:tcPr>
          <w:p w14:paraId="303D9E01" w14:textId="77777777" w:rsidR="00540426" w:rsidRPr="00367A20" w:rsidRDefault="00540426" w:rsidP="001B2C22">
            <w:pPr>
              <w:spacing w:line="240" w:lineRule="auto"/>
              <w:rPr>
                <w:sz w:val="20"/>
                <w:szCs w:val="20"/>
              </w:rPr>
            </w:pPr>
            <w:r w:rsidRPr="00367A20">
              <w:rPr>
                <w:sz w:val="20"/>
                <w:szCs w:val="20"/>
              </w:rPr>
              <w:t>On change of registration from agent to attorney</w:t>
            </w:r>
          </w:p>
        </w:tc>
        <w:tc>
          <w:tcPr>
            <w:tcW w:w="734" w:type="dxa"/>
            <w:noWrap/>
            <w:vAlign w:val="center"/>
          </w:tcPr>
          <w:p w14:paraId="46E352CC" w14:textId="49D8F5E9" w:rsidR="00540426" w:rsidRPr="00A5609F" w:rsidRDefault="008D5464" w:rsidP="001B2C22">
            <w:pPr>
              <w:spacing w:line="240" w:lineRule="auto"/>
              <w:jc w:val="center"/>
              <w:rPr>
                <w:sz w:val="20"/>
                <w:szCs w:val="20"/>
              </w:rPr>
            </w:pPr>
            <w:r w:rsidRPr="00A5609F">
              <w:rPr>
                <w:color w:val="auto"/>
                <w:sz w:val="20"/>
                <w:szCs w:val="20"/>
              </w:rPr>
              <w:t>100</w:t>
            </w:r>
            <w:r w:rsidR="00540426" w:rsidRPr="00A5609F">
              <w:rPr>
                <w:color w:val="auto"/>
                <w:sz w:val="20"/>
                <w:szCs w:val="20"/>
              </w:rPr>
              <w:t xml:space="preserve"> </w:t>
            </w:r>
          </w:p>
        </w:tc>
        <w:tc>
          <w:tcPr>
            <w:tcW w:w="731" w:type="dxa"/>
            <w:noWrap/>
            <w:vAlign w:val="center"/>
          </w:tcPr>
          <w:p w14:paraId="19EC2C0F" w14:textId="235EBC45" w:rsidR="00540426" w:rsidRPr="00A5609F" w:rsidRDefault="008D5464" w:rsidP="001B2C22">
            <w:pPr>
              <w:spacing w:line="240" w:lineRule="auto"/>
              <w:jc w:val="center"/>
              <w:rPr>
                <w:sz w:val="20"/>
                <w:szCs w:val="20"/>
              </w:rPr>
            </w:pPr>
            <w:r w:rsidRPr="00A5609F">
              <w:rPr>
                <w:color w:val="auto"/>
                <w:sz w:val="20"/>
                <w:szCs w:val="20"/>
              </w:rPr>
              <w:t>100</w:t>
            </w:r>
          </w:p>
        </w:tc>
        <w:tc>
          <w:tcPr>
            <w:tcW w:w="730" w:type="dxa"/>
            <w:vAlign w:val="center"/>
          </w:tcPr>
          <w:p w14:paraId="14630E06" w14:textId="046967A1" w:rsidR="00540426" w:rsidRPr="00A5609F" w:rsidRDefault="008D5464" w:rsidP="001B2C22">
            <w:pPr>
              <w:spacing w:line="240" w:lineRule="auto"/>
              <w:jc w:val="center"/>
              <w:rPr>
                <w:sz w:val="20"/>
                <w:szCs w:val="20"/>
              </w:rPr>
            </w:pPr>
            <w:r w:rsidRPr="00A5609F">
              <w:rPr>
                <w:color w:val="auto"/>
                <w:sz w:val="20"/>
                <w:szCs w:val="20"/>
              </w:rPr>
              <w:t>100</w:t>
            </w:r>
          </w:p>
        </w:tc>
        <w:tc>
          <w:tcPr>
            <w:tcW w:w="835" w:type="dxa"/>
            <w:noWrap/>
            <w:vAlign w:val="center"/>
          </w:tcPr>
          <w:p w14:paraId="371DB61A" w14:textId="77777777" w:rsidR="00540426" w:rsidRPr="00A5609F" w:rsidRDefault="00540426" w:rsidP="001B2C22">
            <w:pPr>
              <w:spacing w:line="240" w:lineRule="auto"/>
              <w:jc w:val="center"/>
              <w:rPr>
                <w:sz w:val="20"/>
                <w:szCs w:val="20"/>
              </w:rPr>
            </w:pPr>
            <w:r w:rsidRPr="00A5609F">
              <w:rPr>
                <w:sz w:val="20"/>
                <w:szCs w:val="20"/>
              </w:rPr>
              <w:t>100</w:t>
            </w:r>
          </w:p>
        </w:tc>
        <w:tc>
          <w:tcPr>
            <w:tcW w:w="810" w:type="dxa"/>
            <w:noWrap/>
            <w:vAlign w:val="center"/>
          </w:tcPr>
          <w:p w14:paraId="09DFC696" w14:textId="77777777" w:rsidR="00540426" w:rsidRPr="00A5609F" w:rsidRDefault="00540426" w:rsidP="001B2C22">
            <w:pPr>
              <w:spacing w:line="240" w:lineRule="auto"/>
              <w:jc w:val="center"/>
              <w:rPr>
                <w:sz w:val="20"/>
                <w:szCs w:val="20"/>
              </w:rPr>
            </w:pPr>
            <w:r w:rsidRPr="00A5609F">
              <w:rPr>
                <w:sz w:val="20"/>
                <w:szCs w:val="20"/>
              </w:rPr>
              <w:t>100</w:t>
            </w:r>
          </w:p>
        </w:tc>
        <w:tc>
          <w:tcPr>
            <w:tcW w:w="810" w:type="dxa"/>
            <w:noWrap/>
            <w:vAlign w:val="center"/>
          </w:tcPr>
          <w:p w14:paraId="68D21260" w14:textId="77777777" w:rsidR="00540426" w:rsidRPr="00A5609F" w:rsidRDefault="00540426" w:rsidP="001B2C22">
            <w:pPr>
              <w:spacing w:line="240" w:lineRule="auto"/>
              <w:jc w:val="center"/>
              <w:rPr>
                <w:sz w:val="20"/>
                <w:szCs w:val="20"/>
              </w:rPr>
            </w:pPr>
            <w:r w:rsidRPr="00A5609F">
              <w:rPr>
                <w:sz w:val="20"/>
                <w:szCs w:val="20"/>
              </w:rPr>
              <w:t>100</w:t>
            </w:r>
          </w:p>
        </w:tc>
      </w:tr>
      <w:tr w:rsidR="00540426" w:rsidRPr="001650DF" w14:paraId="7674F4F3" w14:textId="77777777" w:rsidTr="00ED55E3">
        <w:trPr>
          <w:cantSplit/>
          <w:trHeight w:val="146"/>
        </w:trPr>
        <w:tc>
          <w:tcPr>
            <w:tcW w:w="1641" w:type="dxa"/>
            <w:noWrap/>
            <w:vAlign w:val="center"/>
          </w:tcPr>
          <w:p w14:paraId="5445A896" w14:textId="75524F2F" w:rsidR="00540426" w:rsidRPr="00267020" w:rsidRDefault="00540426" w:rsidP="001B2C22">
            <w:pPr>
              <w:spacing w:line="240" w:lineRule="auto"/>
              <w:rPr>
                <w:sz w:val="20"/>
                <w:szCs w:val="20"/>
              </w:rPr>
            </w:pPr>
            <w:r w:rsidRPr="00267020">
              <w:rPr>
                <w:sz w:val="20"/>
                <w:szCs w:val="20"/>
              </w:rPr>
              <w:t>1.21(a)(4)</w:t>
            </w:r>
            <w:r w:rsidR="008D5464" w:rsidRPr="00267020">
              <w:rPr>
                <w:sz w:val="20"/>
                <w:szCs w:val="20"/>
              </w:rPr>
              <w:t>(i)</w:t>
            </w:r>
          </w:p>
        </w:tc>
        <w:tc>
          <w:tcPr>
            <w:tcW w:w="729" w:type="dxa"/>
            <w:noWrap/>
            <w:vAlign w:val="center"/>
          </w:tcPr>
          <w:p w14:paraId="0F616D7E" w14:textId="77777777" w:rsidR="00540426" w:rsidRPr="00A5609F" w:rsidRDefault="00540426" w:rsidP="001B2C22">
            <w:pPr>
              <w:spacing w:line="240" w:lineRule="auto"/>
              <w:rPr>
                <w:sz w:val="20"/>
                <w:szCs w:val="20"/>
              </w:rPr>
            </w:pPr>
            <w:r w:rsidRPr="00A5609F">
              <w:rPr>
                <w:sz w:val="20"/>
                <w:szCs w:val="20"/>
              </w:rPr>
              <w:t>9005</w:t>
            </w:r>
          </w:p>
        </w:tc>
        <w:tc>
          <w:tcPr>
            <w:tcW w:w="2520" w:type="dxa"/>
            <w:noWrap/>
            <w:vAlign w:val="center"/>
          </w:tcPr>
          <w:p w14:paraId="27B23CF0" w14:textId="39E73112" w:rsidR="00540426" w:rsidRPr="00367A20" w:rsidRDefault="00540426" w:rsidP="001B2C22">
            <w:pPr>
              <w:spacing w:line="240" w:lineRule="auto"/>
              <w:rPr>
                <w:sz w:val="20"/>
                <w:szCs w:val="20"/>
              </w:rPr>
            </w:pPr>
            <w:r w:rsidRPr="00367A20">
              <w:rPr>
                <w:sz w:val="20"/>
                <w:szCs w:val="20"/>
              </w:rPr>
              <w:t>Certificate of Good Standing as an Attorney or Agent</w:t>
            </w:r>
            <w:r w:rsidR="008D5464" w:rsidRPr="00367A20">
              <w:rPr>
                <w:sz w:val="20"/>
                <w:szCs w:val="20"/>
              </w:rPr>
              <w:t>, Standard</w:t>
            </w:r>
          </w:p>
        </w:tc>
        <w:tc>
          <w:tcPr>
            <w:tcW w:w="734" w:type="dxa"/>
            <w:noWrap/>
            <w:vAlign w:val="center"/>
          </w:tcPr>
          <w:p w14:paraId="7BD88592" w14:textId="77777777" w:rsidR="00540426" w:rsidRPr="00A5609F" w:rsidRDefault="00540426" w:rsidP="001B2C22">
            <w:pPr>
              <w:spacing w:line="240" w:lineRule="auto"/>
              <w:jc w:val="center"/>
              <w:rPr>
                <w:sz w:val="20"/>
                <w:szCs w:val="20"/>
              </w:rPr>
            </w:pPr>
            <w:r w:rsidRPr="00A5609F">
              <w:rPr>
                <w:sz w:val="20"/>
                <w:szCs w:val="20"/>
              </w:rPr>
              <w:t>10</w:t>
            </w:r>
          </w:p>
        </w:tc>
        <w:tc>
          <w:tcPr>
            <w:tcW w:w="731" w:type="dxa"/>
            <w:noWrap/>
            <w:vAlign w:val="center"/>
          </w:tcPr>
          <w:p w14:paraId="3C892FB2" w14:textId="77777777" w:rsidR="00540426" w:rsidRPr="00A5609F" w:rsidRDefault="00540426" w:rsidP="001B2C22">
            <w:pPr>
              <w:spacing w:line="240" w:lineRule="auto"/>
              <w:jc w:val="center"/>
              <w:rPr>
                <w:sz w:val="20"/>
                <w:szCs w:val="20"/>
              </w:rPr>
            </w:pPr>
            <w:r w:rsidRPr="00A5609F">
              <w:rPr>
                <w:sz w:val="20"/>
                <w:szCs w:val="20"/>
              </w:rPr>
              <w:t>10</w:t>
            </w:r>
          </w:p>
        </w:tc>
        <w:tc>
          <w:tcPr>
            <w:tcW w:w="730" w:type="dxa"/>
            <w:vAlign w:val="center"/>
          </w:tcPr>
          <w:p w14:paraId="75F78AAA" w14:textId="77777777" w:rsidR="00540426" w:rsidRPr="00A5609F" w:rsidRDefault="00540426" w:rsidP="001B2C22">
            <w:pPr>
              <w:spacing w:line="240" w:lineRule="auto"/>
              <w:jc w:val="center"/>
              <w:rPr>
                <w:sz w:val="20"/>
                <w:szCs w:val="20"/>
              </w:rPr>
            </w:pPr>
            <w:r w:rsidRPr="00A5609F">
              <w:rPr>
                <w:sz w:val="20"/>
                <w:szCs w:val="20"/>
              </w:rPr>
              <w:t>10</w:t>
            </w:r>
          </w:p>
        </w:tc>
        <w:tc>
          <w:tcPr>
            <w:tcW w:w="835" w:type="dxa"/>
            <w:noWrap/>
            <w:vAlign w:val="center"/>
          </w:tcPr>
          <w:p w14:paraId="348F9525" w14:textId="77777777" w:rsidR="00540426" w:rsidRPr="00A5609F" w:rsidRDefault="00540426" w:rsidP="001B2C22">
            <w:pPr>
              <w:spacing w:line="240" w:lineRule="auto"/>
              <w:jc w:val="center"/>
              <w:rPr>
                <w:sz w:val="20"/>
                <w:szCs w:val="20"/>
              </w:rPr>
            </w:pPr>
            <w:r w:rsidRPr="00A5609F">
              <w:rPr>
                <w:sz w:val="20"/>
                <w:szCs w:val="20"/>
              </w:rPr>
              <w:t>40</w:t>
            </w:r>
          </w:p>
        </w:tc>
        <w:tc>
          <w:tcPr>
            <w:tcW w:w="810" w:type="dxa"/>
            <w:noWrap/>
            <w:vAlign w:val="center"/>
          </w:tcPr>
          <w:p w14:paraId="035969D0" w14:textId="77777777" w:rsidR="00540426" w:rsidRPr="00A5609F" w:rsidRDefault="00540426" w:rsidP="001B2C22">
            <w:pPr>
              <w:spacing w:line="240" w:lineRule="auto"/>
              <w:jc w:val="center"/>
              <w:rPr>
                <w:sz w:val="20"/>
                <w:szCs w:val="20"/>
              </w:rPr>
            </w:pPr>
            <w:r w:rsidRPr="00A5609F">
              <w:rPr>
                <w:sz w:val="20"/>
                <w:szCs w:val="20"/>
              </w:rPr>
              <w:t>40</w:t>
            </w:r>
          </w:p>
        </w:tc>
        <w:tc>
          <w:tcPr>
            <w:tcW w:w="810" w:type="dxa"/>
            <w:noWrap/>
            <w:vAlign w:val="center"/>
          </w:tcPr>
          <w:p w14:paraId="183CFAFA" w14:textId="77777777" w:rsidR="00540426" w:rsidRPr="00A5609F" w:rsidRDefault="00540426" w:rsidP="001B2C22">
            <w:pPr>
              <w:spacing w:line="240" w:lineRule="auto"/>
              <w:jc w:val="center"/>
              <w:rPr>
                <w:sz w:val="20"/>
                <w:szCs w:val="20"/>
              </w:rPr>
            </w:pPr>
            <w:r w:rsidRPr="00A5609F">
              <w:rPr>
                <w:sz w:val="20"/>
                <w:szCs w:val="20"/>
              </w:rPr>
              <w:t>40</w:t>
            </w:r>
          </w:p>
        </w:tc>
      </w:tr>
      <w:tr w:rsidR="00540426" w:rsidRPr="001650DF" w14:paraId="68A28454" w14:textId="77777777" w:rsidTr="00ED55E3">
        <w:trPr>
          <w:cantSplit/>
          <w:trHeight w:val="146"/>
        </w:trPr>
        <w:tc>
          <w:tcPr>
            <w:tcW w:w="1641" w:type="dxa"/>
            <w:noWrap/>
            <w:vAlign w:val="center"/>
          </w:tcPr>
          <w:p w14:paraId="7FE60DF4" w14:textId="71B4C17F" w:rsidR="00540426" w:rsidRPr="00267020" w:rsidRDefault="00540426" w:rsidP="001B2C22">
            <w:pPr>
              <w:spacing w:line="240" w:lineRule="auto"/>
              <w:rPr>
                <w:sz w:val="20"/>
                <w:szCs w:val="20"/>
              </w:rPr>
            </w:pPr>
            <w:r w:rsidRPr="00267020">
              <w:rPr>
                <w:sz w:val="20"/>
                <w:szCs w:val="20"/>
              </w:rPr>
              <w:t>1.21(a)(4)(i</w:t>
            </w:r>
            <w:r w:rsidR="008D5464" w:rsidRPr="00267020">
              <w:rPr>
                <w:sz w:val="20"/>
                <w:szCs w:val="20"/>
              </w:rPr>
              <w:t>i</w:t>
            </w:r>
            <w:r w:rsidRPr="00267020">
              <w:rPr>
                <w:sz w:val="20"/>
                <w:szCs w:val="20"/>
              </w:rPr>
              <w:t>)</w:t>
            </w:r>
          </w:p>
        </w:tc>
        <w:tc>
          <w:tcPr>
            <w:tcW w:w="729" w:type="dxa"/>
            <w:noWrap/>
            <w:vAlign w:val="center"/>
          </w:tcPr>
          <w:p w14:paraId="37B23743" w14:textId="77777777" w:rsidR="00540426" w:rsidRPr="00A5609F" w:rsidRDefault="00540426" w:rsidP="001B2C22">
            <w:pPr>
              <w:spacing w:line="240" w:lineRule="auto"/>
              <w:rPr>
                <w:sz w:val="20"/>
                <w:szCs w:val="20"/>
              </w:rPr>
            </w:pPr>
            <w:r w:rsidRPr="00A5609F">
              <w:rPr>
                <w:sz w:val="20"/>
                <w:szCs w:val="20"/>
              </w:rPr>
              <w:t>9006</w:t>
            </w:r>
          </w:p>
        </w:tc>
        <w:tc>
          <w:tcPr>
            <w:tcW w:w="2520" w:type="dxa"/>
            <w:noWrap/>
            <w:vAlign w:val="center"/>
          </w:tcPr>
          <w:p w14:paraId="4AFED54A" w14:textId="77777777" w:rsidR="00540426" w:rsidRPr="00367A20" w:rsidRDefault="00540426" w:rsidP="001B2C22">
            <w:pPr>
              <w:spacing w:line="240" w:lineRule="auto"/>
              <w:rPr>
                <w:sz w:val="20"/>
                <w:szCs w:val="20"/>
              </w:rPr>
            </w:pPr>
            <w:r w:rsidRPr="00367A20">
              <w:rPr>
                <w:sz w:val="20"/>
                <w:szCs w:val="20"/>
              </w:rPr>
              <w:t xml:space="preserve">Certificate of Good Standing as an Attorney or Agent, Suitable for Framing </w:t>
            </w:r>
          </w:p>
        </w:tc>
        <w:tc>
          <w:tcPr>
            <w:tcW w:w="734" w:type="dxa"/>
            <w:noWrap/>
            <w:vAlign w:val="center"/>
          </w:tcPr>
          <w:p w14:paraId="2D494A75" w14:textId="77777777" w:rsidR="00540426" w:rsidRPr="00A5609F" w:rsidRDefault="00540426" w:rsidP="001B2C22">
            <w:pPr>
              <w:spacing w:line="240" w:lineRule="auto"/>
              <w:jc w:val="center"/>
              <w:rPr>
                <w:sz w:val="20"/>
                <w:szCs w:val="20"/>
              </w:rPr>
            </w:pPr>
            <w:r w:rsidRPr="00A5609F">
              <w:rPr>
                <w:sz w:val="20"/>
                <w:szCs w:val="20"/>
              </w:rPr>
              <w:t>20</w:t>
            </w:r>
          </w:p>
        </w:tc>
        <w:tc>
          <w:tcPr>
            <w:tcW w:w="731" w:type="dxa"/>
            <w:noWrap/>
            <w:vAlign w:val="center"/>
          </w:tcPr>
          <w:p w14:paraId="6FBA246C" w14:textId="77777777" w:rsidR="00540426" w:rsidRPr="00A5609F" w:rsidRDefault="00540426" w:rsidP="001B2C22">
            <w:pPr>
              <w:spacing w:line="240" w:lineRule="auto"/>
              <w:jc w:val="center"/>
              <w:rPr>
                <w:sz w:val="20"/>
                <w:szCs w:val="20"/>
              </w:rPr>
            </w:pPr>
            <w:r w:rsidRPr="00A5609F">
              <w:rPr>
                <w:sz w:val="20"/>
                <w:szCs w:val="20"/>
              </w:rPr>
              <w:t>20</w:t>
            </w:r>
          </w:p>
        </w:tc>
        <w:tc>
          <w:tcPr>
            <w:tcW w:w="730" w:type="dxa"/>
            <w:vAlign w:val="center"/>
          </w:tcPr>
          <w:p w14:paraId="53142CBC" w14:textId="77777777" w:rsidR="00540426" w:rsidRPr="00A5609F" w:rsidRDefault="00540426" w:rsidP="001B2C22">
            <w:pPr>
              <w:spacing w:line="240" w:lineRule="auto"/>
              <w:jc w:val="center"/>
              <w:rPr>
                <w:sz w:val="20"/>
                <w:szCs w:val="20"/>
              </w:rPr>
            </w:pPr>
            <w:r w:rsidRPr="00A5609F">
              <w:rPr>
                <w:sz w:val="20"/>
                <w:szCs w:val="20"/>
              </w:rPr>
              <w:t>20</w:t>
            </w:r>
          </w:p>
        </w:tc>
        <w:tc>
          <w:tcPr>
            <w:tcW w:w="835" w:type="dxa"/>
            <w:noWrap/>
            <w:vAlign w:val="center"/>
          </w:tcPr>
          <w:p w14:paraId="4804F88B" w14:textId="77777777" w:rsidR="00540426" w:rsidRPr="00A5609F" w:rsidRDefault="00540426" w:rsidP="001B2C22">
            <w:pPr>
              <w:spacing w:line="240" w:lineRule="auto"/>
              <w:jc w:val="center"/>
              <w:rPr>
                <w:sz w:val="20"/>
                <w:szCs w:val="20"/>
              </w:rPr>
            </w:pPr>
            <w:r w:rsidRPr="00A5609F">
              <w:rPr>
                <w:sz w:val="20"/>
                <w:szCs w:val="20"/>
              </w:rPr>
              <w:t>50</w:t>
            </w:r>
          </w:p>
        </w:tc>
        <w:tc>
          <w:tcPr>
            <w:tcW w:w="810" w:type="dxa"/>
            <w:noWrap/>
            <w:vAlign w:val="center"/>
          </w:tcPr>
          <w:p w14:paraId="01BFDAF2" w14:textId="77777777" w:rsidR="00540426" w:rsidRPr="00A5609F" w:rsidRDefault="00540426" w:rsidP="001B2C22">
            <w:pPr>
              <w:spacing w:line="240" w:lineRule="auto"/>
              <w:jc w:val="center"/>
              <w:rPr>
                <w:sz w:val="20"/>
                <w:szCs w:val="20"/>
              </w:rPr>
            </w:pPr>
            <w:r w:rsidRPr="00A5609F">
              <w:rPr>
                <w:sz w:val="20"/>
                <w:szCs w:val="20"/>
              </w:rPr>
              <w:t>50</w:t>
            </w:r>
          </w:p>
        </w:tc>
        <w:tc>
          <w:tcPr>
            <w:tcW w:w="810" w:type="dxa"/>
            <w:noWrap/>
            <w:vAlign w:val="center"/>
          </w:tcPr>
          <w:p w14:paraId="383F1F5A" w14:textId="77777777" w:rsidR="00540426" w:rsidRPr="00A5609F" w:rsidRDefault="00540426" w:rsidP="001B2C22">
            <w:pPr>
              <w:spacing w:line="240" w:lineRule="auto"/>
              <w:jc w:val="center"/>
              <w:rPr>
                <w:sz w:val="20"/>
                <w:szCs w:val="20"/>
              </w:rPr>
            </w:pPr>
            <w:r w:rsidRPr="00A5609F">
              <w:rPr>
                <w:sz w:val="20"/>
                <w:szCs w:val="20"/>
              </w:rPr>
              <w:t>50</w:t>
            </w:r>
          </w:p>
        </w:tc>
      </w:tr>
      <w:tr w:rsidR="00540426" w:rsidRPr="001650DF" w14:paraId="2AA26339" w14:textId="77777777" w:rsidTr="00ED55E3">
        <w:trPr>
          <w:cantSplit/>
          <w:trHeight w:val="146"/>
        </w:trPr>
        <w:tc>
          <w:tcPr>
            <w:tcW w:w="1641" w:type="dxa"/>
            <w:noWrap/>
            <w:vAlign w:val="center"/>
          </w:tcPr>
          <w:p w14:paraId="3DBB8A0B" w14:textId="77777777" w:rsidR="00540426" w:rsidRPr="00267020" w:rsidRDefault="00540426" w:rsidP="001B2C22">
            <w:pPr>
              <w:spacing w:line="240" w:lineRule="auto"/>
              <w:rPr>
                <w:sz w:val="20"/>
                <w:szCs w:val="20"/>
              </w:rPr>
            </w:pPr>
            <w:r w:rsidRPr="00267020">
              <w:rPr>
                <w:sz w:val="20"/>
                <w:szCs w:val="20"/>
              </w:rPr>
              <w:t xml:space="preserve">1.21(a)(5)(i) </w:t>
            </w:r>
          </w:p>
        </w:tc>
        <w:tc>
          <w:tcPr>
            <w:tcW w:w="729" w:type="dxa"/>
            <w:noWrap/>
            <w:vAlign w:val="center"/>
          </w:tcPr>
          <w:p w14:paraId="5EABA7AE" w14:textId="77777777" w:rsidR="00540426" w:rsidRPr="00267020" w:rsidRDefault="00540426" w:rsidP="001B2C22">
            <w:pPr>
              <w:spacing w:line="240" w:lineRule="auto"/>
              <w:rPr>
                <w:sz w:val="20"/>
                <w:szCs w:val="20"/>
              </w:rPr>
            </w:pPr>
            <w:r w:rsidRPr="00267020">
              <w:rPr>
                <w:sz w:val="20"/>
                <w:szCs w:val="20"/>
              </w:rPr>
              <w:t>9012</w:t>
            </w:r>
          </w:p>
        </w:tc>
        <w:tc>
          <w:tcPr>
            <w:tcW w:w="2520" w:type="dxa"/>
            <w:noWrap/>
            <w:vAlign w:val="center"/>
          </w:tcPr>
          <w:p w14:paraId="7A4C9653" w14:textId="77777777" w:rsidR="00540426" w:rsidRPr="00367A20" w:rsidRDefault="00540426" w:rsidP="001B2C22">
            <w:pPr>
              <w:spacing w:line="240" w:lineRule="auto"/>
              <w:rPr>
                <w:sz w:val="20"/>
                <w:szCs w:val="20"/>
              </w:rPr>
            </w:pPr>
            <w:r w:rsidRPr="00367A20">
              <w:rPr>
                <w:sz w:val="20"/>
                <w:szCs w:val="20"/>
              </w:rPr>
              <w:t>Review of Decision by the Director of Enrollment and Discipline under § 11.2(c)</w:t>
            </w:r>
          </w:p>
        </w:tc>
        <w:tc>
          <w:tcPr>
            <w:tcW w:w="734" w:type="dxa"/>
            <w:noWrap/>
            <w:vAlign w:val="center"/>
          </w:tcPr>
          <w:p w14:paraId="672FDF5E" w14:textId="77777777" w:rsidR="00540426" w:rsidRPr="00A5609F" w:rsidRDefault="00540426" w:rsidP="001B2C22">
            <w:pPr>
              <w:spacing w:line="240" w:lineRule="auto"/>
              <w:jc w:val="center"/>
              <w:rPr>
                <w:sz w:val="20"/>
                <w:szCs w:val="20"/>
              </w:rPr>
            </w:pPr>
            <w:r w:rsidRPr="00A5609F">
              <w:rPr>
                <w:sz w:val="20"/>
                <w:szCs w:val="20"/>
              </w:rPr>
              <w:t>130</w:t>
            </w:r>
          </w:p>
        </w:tc>
        <w:tc>
          <w:tcPr>
            <w:tcW w:w="731" w:type="dxa"/>
            <w:noWrap/>
            <w:vAlign w:val="center"/>
          </w:tcPr>
          <w:p w14:paraId="329904AC" w14:textId="77777777" w:rsidR="00540426" w:rsidRPr="00A5609F" w:rsidRDefault="00540426" w:rsidP="001B2C22">
            <w:pPr>
              <w:spacing w:line="240" w:lineRule="auto"/>
              <w:jc w:val="center"/>
              <w:rPr>
                <w:sz w:val="20"/>
                <w:szCs w:val="20"/>
              </w:rPr>
            </w:pPr>
            <w:r w:rsidRPr="00A5609F">
              <w:rPr>
                <w:sz w:val="20"/>
                <w:szCs w:val="20"/>
              </w:rPr>
              <w:t>130</w:t>
            </w:r>
          </w:p>
        </w:tc>
        <w:tc>
          <w:tcPr>
            <w:tcW w:w="730" w:type="dxa"/>
            <w:vAlign w:val="center"/>
          </w:tcPr>
          <w:p w14:paraId="33550710" w14:textId="77777777" w:rsidR="00540426" w:rsidRPr="00A5609F" w:rsidRDefault="00540426" w:rsidP="001B2C22">
            <w:pPr>
              <w:spacing w:line="240" w:lineRule="auto"/>
              <w:jc w:val="center"/>
              <w:rPr>
                <w:sz w:val="20"/>
                <w:szCs w:val="20"/>
              </w:rPr>
            </w:pPr>
            <w:r w:rsidRPr="00A5609F">
              <w:rPr>
                <w:sz w:val="20"/>
                <w:szCs w:val="20"/>
              </w:rPr>
              <w:t>130</w:t>
            </w:r>
          </w:p>
        </w:tc>
        <w:tc>
          <w:tcPr>
            <w:tcW w:w="835" w:type="dxa"/>
            <w:noWrap/>
            <w:vAlign w:val="center"/>
          </w:tcPr>
          <w:p w14:paraId="5FFCBCB7" w14:textId="77777777" w:rsidR="00540426" w:rsidRPr="00A5609F" w:rsidRDefault="00540426" w:rsidP="001B2C22">
            <w:pPr>
              <w:spacing w:line="240" w:lineRule="auto"/>
              <w:jc w:val="center"/>
              <w:rPr>
                <w:sz w:val="20"/>
                <w:szCs w:val="20"/>
              </w:rPr>
            </w:pPr>
            <w:r w:rsidRPr="00A5609F">
              <w:rPr>
                <w:sz w:val="20"/>
                <w:szCs w:val="20"/>
              </w:rPr>
              <w:t>400</w:t>
            </w:r>
          </w:p>
        </w:tc>
        <w:tc>
          <w:tcPr>
            <w:tcW w:w="810" w:type="dxa"/>
            <w:noWrap/>
            <w:vAlign w:val="center"/>
          </w:tcPr>
          <w:p w14:paraId="7DE09264" w14:textId="77777777" w:rsidR="00540426" w:rsidRPr="00A5609F" w:rsidRDefault="00540426" w:rsidP="001B2C22">
            <w:pPr>
              <w:spacing w:line="240" w:lineRule="auto"/>
              <w:jc w:val="center"/>
              <w:rPr>
                <w:sz w:val="20"/>
                <w:szCs w:val="20"/>
              </w:rPr>
            </w:pPr>
            <w:r w:rsidRPr="00A5609F">
              <w:rPr>
                <w:sz w:val="20"/>
                <w:szCs w:val="20"/>
              </w:rPr>
              <w:t>400</w:t>
            </w:r>
          </w:p>
        </w:tc>
        <w:tc>
          <w:tcPr>
            <w:tcW w:w="810" w:type="dxa"/>
            <w:noWrap/>
            <w:vAlign w:val="center"/>
          </w:tcPr>
          <w:p w14:paraId="2B5D0555" w14:textId="77777777" w:rsidR="00540426" w:rsidRPr="00A5609F" w:rsidRDefault="00540426" w:rsidP="001B2C22">
            <w:pPr>
              <w:spacing w:line="240" w:lineRule="auto"/>
              <w:jc w:val="center"/>
              <w:rPr>
                <w:sz w:val="20"/>
                <w:szCs w:val="20"/>
              </w:rPr>
            </w:pPr>
            <w:r w:rsidRPr="00A5609F">
              <w:rPr>
                <w:sz w:val="20"/>
                <w:szCs w:val="20"/>
              </w:rPr>
              <w:t>400</w:t>
            </w:r>
          </w:p>
        </w:tc>
      </w:tr>
      <w:tr w:rsidR="00540426" w:rsidRPr="001650DF" w14:paraId="6EEAA0EF" w14:textId="77777777" w:rsidTr="00ED55E3">
        <w:trPr>
          <w:cantSplit/>
          <w:trHeight w:val="146"/>
        </w:trPr>
        <w:tc>
          <w:tcPr>
            <w:tcW w:w="1641" w:type="dxa"/>
            <w:noWrap/>
            <w:vAlign w:val="center"/>
          </w:tcPr>
          <w:p w14:paraId="32C55747" w14:textId="77777777" w:rsidR="00540426" w:rsidRPr="00267020" w:rsidRDefault="00540426" w:rsidP="001B2C22">
            <w:pPr>
              <w:spacing w:line="240" w:lineRule="auto"/>
              <w:rPr>
                <w:sz w:val="20"/>
                <w:szCs w:val="20"/>
              </w:rPr>
            </w:pPr>
            <w:r w:rsidRPr="00267020">
              <w:rPr>
                <w:sz w:val="20"/>
                <w:szCs w:val="20"/>
              </w:rPr>
              <w:t xml:space="preserve">1.21(a)(5)(ii) </w:t>
            </w:r>
          </w:p>
        </w:tc>
        <w:tc>
          <w:tcPr>
            <w:tcW w:w="729" w:type="dxa"/>
            <w:noWrap/>
            <w:vAlign w:val="center"/>
          </w:tcPr>
          <w:p w14:paraId="57B202E7" w14:textId="77777777" w:rsidR="00540426" w:rsidRPr="00267020" w:rsidRDefault="00540426" w:rsidP="001B2C22">
            <w:pPr>
              <w:spacing w:line="240" w:lineRule="auto"/>
              <w:rPr>
                <w:sz w:val="20"/>
                <w:szCs w:val="20"/>
              </w:rPr>
            </w:pPr>
            <w:r w:rsidRPr="00267020">
              <w:rPr>
                <w:sz w:val="20"/>
                <w:szCs w:val="20"/>
              </w:rPr>
              <w:t>9013</w:t>
            </w:r>
          </w:p>
        </w:tc>
        <w:tc>
          <w:tcPr>
            <w:tcW w:w="2520" w:type="dxa"/>
            <w:noWrap/>
            <w:vAlign w:val="center"/>
          </w:tcPr>
          <w:p w14:paraId="63263607" w14:textId="77777777" w:rsidR="00540426" w:rsidRPr="00367A20" w:rsidRDefault="00540426" w:rsidP="001B2C22">
            <w:pPr>
              <w:spacing w:line="240" w:lineRule="auto"/>
              <w:rPr>
                <w:sz w:val="20"/>
                <w:szCs w:val="20"/>
              </w:rPr>
            </w:pPr>
            <w:r w:rsidRPr="00367A20">
              <w:rPr>
                <w:sz w:val="20"/>
                <w:szCs w:val="20"/>
              </w:rPr>
              <w:t>Review of Decision of the Director of Enrollment and Discipline under § 11.2(d)</w:t>
            </w:r>
          </w:p>
        </w:tc>
        <w:tc>
          <w:tcPr>
            <w:tcW w:w="734" w:type="dxa"/>
            <w:noWrap/>
            <w:vAlign w:val="center"/>
          </w:tcPr>
          <w:p w14:paraId="4BF389C7" w14:textId="77777777" w:rsidR="00540426" w:rsidRPr="00A5609F" w:rsidRDefault="00540426" w:rsidP="001B2C22">
            <w:pPr>
              <w:spacing w:line="240" w:lineRule="auto"/>
              <w:jc w:val="center"/>
              <w:rPr>
                <w:sz w:val="20"/>
                <w:szCs w:val="20"/>
              </w:rPr>
            </w:pPr>
            <w:r w:rsidRPr="00A5609F">
              <w:rPr>
                <w:sz w:val="20"/>
                <w:szCs w:val="20"/>
              </w:rPr>
              <w:t>130</w:t>
            </w:r>
          </w:p>
        </w:tc>
        <w:tc>
          <w:tcPr>
            <w:tcW w:w="731" w:type="dxa"/>
            <w:noWrap/>
            <w:vAlign w:val="center"/>
          </w:tcPr>
          <w:p w14:paraId="58F96BF6" w14:textId="77777777" w:rsidR="00540426" w:rsidRPr="00A5609F" w:rsidRDefault="00540426" w:rsidP="001B2C22">
            <w:pPr>
              <w:spacing w:line="240" w:lineRule="auto"/>
              <w:jc w:val="center"/>
              <w:rPr>
                <w:sz w:val="20"/>
                <w:szCs w:val="20"/>
              </w:rPr>
            </w:pPr>
            <w:r w:rsidRPr="00A5609F">
              <w:rPr>
                <w:sz w:val="20"/>
                <w:szCs w:val="20"/>
              </w:rPr>
              <w:t>130</w:t>
            </w:r>
          </w:p>
        </w:tc>
        <w:tc>
          <w:tcPr>
            <w:tcW w:w="730" w:type="dxa"/>
            <w:vAlign w:val="center"/>
          </w:tcPr>
          <w:p w14:paraId="73AF9FF2" w14:textId="77777777" w:rsidR="00540426" w:rsidRPr="00A5609F" w:rsidRDefault="00540426" w:rsidP="001B2C22">
            <w:pPr>
              <w:spacing w:line="240" w:lineRule="auto"/>
              <w:jc w:val="center"/>
              <w:rPr>
                <w:sz w:val="20"/>
                <w:szCs w:val="20"/>
              </w:rPr>
            </w:pPr>
            <w:r w:rsidRPr="00A5609F">
              <w:rPr>
                <w:sz w:val="20"/>
                <w:szCs w:val="20"/>
              </w:rPr>
              <w:t>130</w:t>
            </w:r>
          </w:p>
        </w:tc>
        <w:tc>
          <w:tcPr>
            <w:tcW w:w="835" w:type="dxa"/>
            <w:noWrap/>
            <w:vAlign w:val="center"/>
          </w:tcPr>
          <w:p w14:paraId="3397F01D" w14:textId="77777777" w:rsidR="00540426" w:rsidRPr="00A5609F" w:rsidRDefault="00540426" w:rsidP="001B2C22">
            <w:pPr>
              <w:spacing w:line="240" w:lineRule="auto"/>
              <w:jc w:val="center"/>
              <w:rPr>
                <w:sz w:val="20"/>
                <w:szCs w:val="20"/>
              </w:rPr>
            </w:pPr>
            <w:r w:rsidRPr="00A5609F">
              <w:rPr>
                <w:sz w:val="20"/>
                <w:szCs w:val="20"/>
              </w:rPr>
              <w:t>400</w:t>
            </w:r>
          </w:p>
        </w:tc>
        <w:tc>
          <w:tcPr>
            <w:tcW w:w="810" w:type="dxa"/>
            <w:noWrap/>
            <w:vAlign w:val="center"/>
          </w:tcPr>
          <w:p w14:paraId="66E36345" w14:textId="77777777" w:rsidR="00540426" w:rsidRPr="00A5609F" w:rsidRDefault="00540426" w:rsidP="001B2C22">
            <w:pPr>
              <w:spacing w:line="240" w:lineRule="auto"/>
              <w:jc w:val="center"/>
              <w:rPr>
                <w:sz w:val="20"/>
                <w:szCs w:val="20"/>
              </w:rPr>
            </w:pPr>
            <w:r w:rsidRPr="00A5609F">
              <w:rPr>
                <w:sz w:val="20"/>
                <w:szCs w:val="20"/>
              </w:rPr>
              <w:t>400</w:t>
            </w:r>
          </w:p>
        </w:tc>
        <w:tc>
          <w:tcPr>
            <w:tcW w:w="810" w:type="dxa"/>
            <w:noWrap/>
            <w:vAlign w:val="center"/>
          </w:tcPr>
          <w:p w14:paraId="3C644CFF" w14:textId="77777777" w:rsidR="00540426" w:rsidRPr="00A5609F" w:rsidRDefault="00540426" w:rsidP="001B2C22">
            <w:pPr>
              <w:spacing w:line="240" w:lineRule="auto"/>
              <w:jc w:val="center"/>
              <w:rPr>
                <w:sz w:val="20"/>
                <w:szCs w:val="20"/>
              </w:rPr>
            </w:pPr>
            <w:r w:rsidRPr="00A5609F">
              <w:rPr>
                <w:sz w:val="20"/>
                <w:szCs w:val="20"/>
              </w:rPr>
              <w:t>400</w:t>
            </w:r>
          </w:p>
        </w:tc>
      </w:tr>
      <w:tr w:rsidR="00540426" w:rsidRPr="001650DF" w14:paraId="02B7FF96" w14:textId="77777777" w:rsidTr="00ED55E3">
        <w:trPr>
          <w:cantSplit/>
          <w:trHeight w:val="146"/>
        </w:trPr>
        <w:tc>
          <w:tcPr>
            <w:tcW w:w="1641" w:type="dxa"/>
            <w:noWrap/>
            <w:vAlign w:val="center"/>
          </w:tcPr>
          <w:p w14:paraId="3A2CE9E9" w14:textId="77777777" w:rsidR="00540426" w:rsidRPr="00267020" w:rsidRDefault="00540426" w:rsidP="001B2C22">
            <w:pPr>
              <w:spacing w:line="240" w:lineRule="auto"/>
              <w:rPr>
                <w:sz w:val="20"/>
                <w:szCs w:val="20"/>
              </w:rPr>
            </w:pPr>
            <w:r w:rsidRPr="00267020">
              <w:rPr>
                <w:sz w:val="20"/>
                <w:szCs w:val="20"/>
              </w:rPr>
              <w:t>1.21(a)(6)(i)</w:t>
            </w:r>
          </w:p>
        </w:tc>
        <w:tc>
          <w:tcPr>
            <w:tcW w:w="729" w:type="dxa"/>
            <w:noWrap/>
            <w:vAlign w:val="center"/>
          </w:tcPr>
          <w:p w14:paraId="68165780" w14:textId="77777777" w:rsidR="00540426" w:rsidRPr="00267020" w:rsidRDefault="00540426" w:rsidP="001B2C22">
            <w:pPr>
              <w:spacing w:line="240" w:lineRule="auto"/>
              <w:rPr>
                <w:sz w:val="20"/>
                <w:szCs w:val="20"/>
              </w:rPr>
            </w:pPr>
          </w:p>
        </w:tc>
        <w:tc>
          <w:tcPr>
            <w:tcW w:w="2520" w:type="dxa"/>
            <w:noWrap/>
            <w:vAlign w:val="center"/>
          </w:tcPr>
          <w:p w14:paraId="3C27AAC2" w14:textId="08E789ED" w:rsidR="00540426" w:rsidRPr="00367A20" w:rsidRDefault="00540426" w:rsidP="001B2C22">
            <w:pPr>
              <w:spacing w:line="240" w:lineRule="auto"/>
              <w:rPr>
                <w:sz w:val="20"/>
                <w:szCs w:val="20"/>
              </w:rPr>
            </w:pPr>
            <w:r w:rsidRPr="00367A20">
              <w:rPr>
                <w:sz w:val="20"/>
                <w:szCs w:val="20"/>
              </w:rPr>
              <w:t>For USPTO-</w:t>
            </w:r>
            <w:r w:rsidR="00AC48E4" w:rsidRPr="00367A20">
              <w:rPr>
                <w:sz w:val="20"/>
                <w:szCs w:val="20"/>
              </w:rPr>
              <w:t>A</w:t>
            </w:r>
            <w:r w:rsidRPr="00367A20">
              <w:rPr>
                <w:sz w:val="20"/>
                <w:szCs w:val="20"/>
              </w:rPr>
              <w:t xml:space="preserve">ssisted </w:t>
            </w:r>
            <w:r w:rsidR="00AC48E4" w:rsidRPr="00367A20">
              <w:rPr>
                <w:sz w:val="20"/>
                <w:szCs w:val="20"/>
              </w:rPr>
              <w:t>R</w:t>
            </w:r>
            <w:r w:rsidR="008D5464" w:rsidRPr="00367A20">
              <w:rPr>
                <w:sz w:val="20"/>
                <w:szCs w:val="20"/>
              </w:rPr>
              <w:t xml:space="preserve">ecovery of ID </w:t>
            </w:r>
            <w:r w:rsidRPr="00367A20">
              <w:rPr>
                <w:sz w:val="20"/>
                <w:szCs w:val="20"/>
              </w:rPr>
              <w:t xml:space="preserve">or </w:t>
            </w:r>
            <w:r w:rsidR="00AC48E4" w:rsidRPr="00367A20">
              <w:rPr>
                <w:sz w:val="20"/>
                <w:szCs w:val="20"/>
              </w:rPr>
              <w:t xml:space="preserve">Reset </w:t>
            </w:r>
            <w:r w:rsidR="008D5464" w:rsidRPr="00367A20">
              <w:rPr>
                <w:sz w:val="20"/>
                <w:szCs w:val="20"/>
              </w:rPr>
              <w:t xml:space="preserve">of </w:t>
            </w:r>
            <w:r w:rsidR="00AC48E4" w:rsidRPr="00367A20">
              <w:rPr>
                <w:sz w:val="20"/>
                <w:szCs w:val="20"/>
              </w:rPr>
              <w:t>P</w:t>
            </w:r>
            <w:r w:rsidRPr="00367A20">
              <w:rPr>
                <w:sz w:val="20"/>
                <w:szCs w:val="20"/>
              </w:rPr>
              <w:t>assword</w:t>
            </w:r>
            <w:r w:rsidR="00A23A0B" w:rsidRPr="00367A20">
              <w:rPr>
                <w:sz w:val="20"/>
                <w:szCs w:val="20"/>
              </w:rPr>
              <w:t xml:space="preserve"> for the Office of Enrollment and Discipline Information System</w:t>
            </w:r>
          </w:p>
        </w:tc>
        <w:tc>
          <w:tcPr>
            <w:tcW w:w="734" w:type="dxa"/>
            <w:noWrap/>
            <w:vAlign w:val="center"/>
          </w:tcPr>
          <w:p w14:paraId="58CEA579" w14:textId="76477B31" w:rsidR="00540426" w:rsidRPr="00267020" w:rsidRDefault="00540426" w:rsidP="001B2C22">
            <w:pPr>
              <w:spacing w:line="240" w:lineRule="auto"/>
              <w:jc w:val="center"/>
              <w:rPr>
                <w:sz w:val="20"/>
                <w:szCs w:val="20"/>
              </w:rPr>
            </w:pPr>
            <w:r w:rsidRPr="00267020">
              <w:rPr>
                <w:color w:val="auto"/>
                <w:sz w:val="20"/>
                <w:szCs w:val="20"/>
              </w:rPr>
              <w:t xml:space="preserve">n/a </w:t>
            </w:r>
          </w:p>
        </w:tc>
        <w:tc>
          <w:tcPr>
            <w:tcW w:w="731" w:type="dxa"/>
            <w:noWrap/>
            <w:vAlign w:val="center"/>
          </w:tcPr>
          <w:p w14:paraId="0AAEFA5D" w14:textId="2F4DEF7A"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75C7685F" w14:textId="5BE8EBB8"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7DFBF341" w14:textId="77777777" w:rsidR="00540426" w:rsidRPr="00A5609F" w:rsidRDefault="00540426" w:rsidP="001B2C22">
            <w:pPr>
              <w:spacing w:line="240" w:lineRule="auto"/>
              <w:jc w:val="center"/>
              <w:rPr>
                <w:sz w:val="20"/>
                <w:szCs w:val="20"/>
              </w:rPr>
            </w:pPr>
            <w:r w:rsidRPr="00A5609F">
              <w:rPr>
                <w:sz w:val="20"/>
                <w:szCs w:val="20"/>
              </w:rPr>
              <w:t>70</w:t>
            </w:r>
          </w:p>
        </w:tc>
        <w:tc>
          <w:tcPr>
            <w:tcW w:w="810" w:type="dxa"/>
            <w:noWrap/>
            <w:vAlign w:val="center"/>
          </w:tcPr>
          <w:p w14:paraId="45AFF06F" w14:textId="77777777" w:rsidR="00540426" w:rsidRPr="00A5609F" w:rsidRDefault="00540426" w:rsidP="001B2C22">
            <w:pPr>
              <w:spacing w:line="240" w:lineRule="auto"/>
              <w:jc w:val="center"/>
              <w:rPr>
                <w:sz w:val="20"/>
                <w:szCs w:val="20"/>
              </w:rPr>
            </w:pPr>
            <w:r w:rsidRPr="00A5609F">
              <w:rPr>
                <w:sz w:val="20"/>
                <w:szCs w:val="20"/>
              </w:rPr>
              <w:t>70</w:t>
            </w:r>
          </w:p>
        </w:tc>
        <w:tc>
          <w:tcPr>
            <w:tcW w:w="810" w:type="dxa"/>
            <w:noWrap/>
            <w:vAlign w:val="center"/>
          </w:tcPr>
          <w:p w14:paraId="09A7BADA" w14:textId="77777777" w:rsidR="00540426" w:rsidRPr="00A5609F" w:rsidRDefault="00540426" w:rsidP="001B2C22">
            <w:pPr>
              <w:spacing w:line="240" w:lineRule="auto"/>
              <w:jc w:val="center"/>
              <w:rPr>
                <w:sz w:val="20"/>
                <w:szCs w:val="20"/>
              </w:rPr>
            </w:pPr>
            <w:r w:rsidRPr="00A5609F">
              <w:rPr>
                <w:sz w:val="20"/>
                <w:szCs w:val="20"/>
              </w:rPr>
              <w:t>70</w:t>
            </w:r>
          </w:p>
        </w:tc>
      </w:tr>
      <w:tr w:rsidR="00540426" w:rsidRPr="001650DF" w14:paraId="6A5ED4FF" w14:textId="77777777" w:rsidTr="00ED55E3">
        <w:trPr>
          <w:cantSplit/>
          <w:trHeight w:val="146"/>
        </w:trPr>
        <w:tc>
          <w:tcPr>
            <w:tcW w:w="1641" w:type="dxa"/>
            <w:noWrap/>
            <w:vAlign w:val="center"/>
          </w:tcPr>
          <w:p w14:paraId="67D4CE6B" w14:textId="77777777" w:rsidR="00540426" w:rsidRPr="00267020" w:rsidRDefault="00540426" w:rsidP="001B2C22">
            <w:pPr>
              <w:spacing w:line="240" w:lineRule="auto"/>
              <w:rPr>
                <w:sz w:val="20"/>
                <w:szCs w:val="20"/>
              </w:rPr>
            </w:pPr>
            <w:r w:rsidRPr="00267020">
              <w:rPr>
                <w:sz w:val="20"/>
                <w:szCs w:val="20"/>
              </w:rPr>
              <w:t>1.21(a)(6)(ii)</w:t>
            </w:r>
          </w:p>
        </w:tc>
        <w:tc>
          <w:tcPr>
            <w:tcW w:w="729" w:type="dxa"/>
            <w:noWrap/>
            <w:vAlign w:val="center"/>
          </w:tcPr>
          <w:p w14:paraId="69FFD02A" w14:textId="77777777" w:rsidR="00540426" w:rsidRPr="00267020" w:rsidRDefault="00540426" w:rsidP="001B2C22">
            <w:pPr>
              <w:spacing w:line="240" w:lineRule="auto"/>
              <w:rPr>
                <w:sz w:val="20"/>
                <w:szCs w:val="20"/>
              </w:rPr>
            </w:pPr>
          </w:p>
        </w:tc>
        <w:tc>
          <w:tcPr>
            <w:tcW w:w="2520" w:type="dxa"/>
            <w:noWrap/>
            <w:vAlign w:val="center"/>
          </w:tcPr>
          <w:p w14:paraId="15E1BE51" w14:textId="4168A3F8" w:rsidR="00540426" w:rsidRPr="00367A20" w:rsidRDefault="00AC48E4" w:rsidP="001B2C22">
            <w:pPr>
              <w:spacing w:line="240" w:lineRule="auto"/>
              <w:rPr>
                <w:sz w:val="20"/>
                <w:szCs w:val="20"/>
              </w:rPr>
            </w:pPr>
            <w:r w:rsidRPr="00367A20">
              <w:rPr>
                <w:sz w:val="20"/>
                <w:szCs w:val="20"/>
              </w:rPr>
              <w:t>For USPTO-Assisted Change of A</w:t>
            </w:r>
            <w:r w:rsidR="00540426" w:rsidRPr="00367A20">
              <w:rPr>
                <w:sz w:val="20"/>
                <w:szCs w:val="20"/>
              </w:rPr>
              <w:t>ddress</w:t>
            </w:r>
            <w:r w:rsidR="00A23A0B" w:rsidRPr="00367A20">
              <w:rPr>
                <w:sz w:val="20"/>
                <w:szCs w:val="20"/>
              </w:rPr>
              <w:t xml:space="preserve"> Within the Office of Enrollment and Discipline Information System</w:t>
            </w:r>
          </w:p>
        </w:tc>
        <w:tc>
          <w:tcPr>
            <w:tcW w:w="734" w:type="dxa"/>
            <w:noWrap/>
            <w:vAlign w:val="center"/>
          </w:tcPr>
          <w:p w14:paraId="104EE1DA" w14:textId="709FD990" w:rsidR="00540426" w:rsidRPr="00267020" w:rsidRDefault="00540426" w:rsidP="001B2C22">
            <w:pPr>
              <w:spacing w:line="240" w:lineRule="auto"/>
              <w:jc w:val="center"/>
              <w:rPr>
                <w:sz w:val="20"/>
                <w:szCs w:val="20"/>
              </w:rPr>
            </w:pPr>
            <w:r w:rsidRPr="00267020">
              <w:rPr>
                <w:color w:val="auto"/>
                <w:sz w:val="20"/>
                <w:szCs w:val="20"/>
              </w:rPr>
              <w:t xml:space="preserve">n/a </w:t>
            </w:r>
          </w:p>
        </w:tc>
        <w:tc>
          <w:tcPr>
            <w:tcW w:w="731" w:type="dxa"/>
            <w:noWrap/>
            <w:vAlign w:val="center"/>
          </w:tcPr>
          <w:p w14:paraId="3D3B130E" w14:textId="3F6A6971"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1E56D608" w14:textId="705BDEE7"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045DB180" w14:textId="77777777" w:rsidR="00540426" w:rsidRPr="00A5609F" w:rsidRDefault="00540426" w:rsidP="001B2C22">
            <w:pPr>
              <w:spacing w:line="240" w:lineRule="auto"/>
              <w:jc w:val="center"/>
              <w:rPr>
                <w:sz w:val="20"/>
                <w:szCs w:val="20"/>
              </w:rPr>
            </w:pPr>
            <w:r w:rsidRPr="00A5609F">
              <w:rPr>
                <w:sz w:val="20"/>
                <w:szCs w:val="20"/>
              </w:rPr>
              <w:t>70</w:t>
            </w:r>
          </w:p>
        </w:tc>
        <w:tc>
          <w:tcPr>
            <w:tcW w:w="810" w:type="dxa"/>
            <w:noWrap/>
            <w:vAlign w:val="center"/>
          </w:tcPr>
          <w:p w14:paraId="196F1EA5" w14:textId="77777777" w:rsidR="00540426" w:rsidRPr="00A5609F" w:rsidRDefault="00540426" w:rsidP="001B2C22">
            <w:pPr>
              <w:spacing w:line="240" w:lineRule="auto"/>
              <w:jc w:val="center"/>
              <w:rPr>
                <w:sz w:val="20"/>
                <w:szCs w:val="20"/>
              </w:rPr>
            </w:pPr>
            <w:r w:rsidRPr="00A5609F">
              <w:rPr>
                <w:sz w:val="20"/>
                <w:szCs w:val="20"/>
              </w:rPr>
              <w:t>70</w:t>
            </w:r>
          </w:p>
        </w:tc>
        <w:tc>
          <w:tcPr>
            <w:tcW w:w="810" w:type="dxa"/>
            <w:noWrap/>
            <w:vAlign w:val="center"/>
          </w:tcPr>
          <w:p w14:paraId="56F75AAF" w14:textId="77777777" w:rsidR="00540426" w:rsidRPr="00A5609F" w:rsidRDefault="00540426" w:rsidP="001B2C22">
            <w:pPr>
              <w:spacing w:line="240" w:lineRule="auto"/>
              <w:jc w:val="center"/>
              <w:rPr>
                <w:sz w:val="20"/>
                <w:szCs w:val="20"/>
              </w:rPr>
            </w:pPr>
            <w:r w:rsidRPr="00A5609F">
              <w:rPr>
                <w:sz w:val="20"/>
                <w:szCs w:val="20"/>
              </w:rPr>
              <w:t>70</w:t>
            </w:r>
          </w:p>
        </w:tc>
      </w:tr>
      <w:tr w:rsidR="00540426" w:rsidRPr="001650DF" w14:paraId="5D7E158D" w14:textId="77777777" w:rsidTr="00ED55E3">
        <w:trPr>
          <w:cantSplit/>
          <w:trHeight w:val="146"/>
        </w:trPr>
        <w:tc>
          <w:tcPr>
            <w:tcW w:w="1641" w:type="dxa"/>
            <w:noWrap/>
            <w:vAlign w:val="center"/>
          </w:tcPr>
          <w:p w14:paraId="531E2A47" w14:textId="77777777" w:rsidR="00540426" w:rsidRPr="00267020" w:rsidRDefault="00540426" w:rsidP="001B2C22">
            <w:pPr>
              <w:spacing w:line="240" w:lineRule="auto"/>
              <w:rPr>
                <w:sz w:val="20"/>
                <w:szCs w:val="20"/>
              </w:rPr>
            </w:pPr>
            <w:r w:rsidRPr="00267020">
              <w:rPr>
                <w:sz w:val="20"/>
                <w:szCs w:val="20"/>
              </w:rPr>
              <w:t>1.21(a)(9)(ii)</w:t>
            </w:r>
          </w:p>
          <w:p w14:paraId="4748D85C" w14:textId="77777777" w:rsidR="00540426" w:rsidRPr="00267020" w:rsidRDefault="00540426" w:rsidP="001B2C22">
            <w:pPr>
              <w:spacing w:line="240" w:lineRule="auto"/>
              <w:rPr>
                <w:sz w:val="20"/>
                <w:szCs w:val="20"/>
              </w:rPr>
            </w:pPr>
          </w:p>
        </w:tc>
        <w:tc>
          <w:tcPr>
            <w:tcW w:w="729" w:type="dxa"/>
            <w:noWrap/>
            <w:vAlign w:val="center"/>
          </w:tcPr>
          <w:p w14:paraId="50A110D8" w14:textId="77777777" w:rsidR="00540426" w:rsidRPr="00A5609F" w:rsidRDefault="00540426" w:rsidP="001B2C22">
            <w:pPr>
              <w:spacing w:line="240" w:lineRule="auto"/>
              <w:rPr>
                <w:sz w:val="20"/>
                <w:szCs w:val="20"/>
              </w:rPr>
            </w:pPr>
            <w:r w:rsidRPr="00A5609F">
              <w:rPr>
                <w:sz w:val="20"/>
                <w:szCs w:val="20"/>
              </w:rPr>
              <w:t>9004</w:t>
            </w:r>
          </w:p>
        </w:tc>
        <w:tc>
          <w:tcPr>
            <w:tcW w:w="2520" w:type="dxa"/>
            <w:noWrap/>
            <w:vAlign w:val="center"/>
          </w:tcPr>
          <w:p w14:paraId="4E101CFD" w14:textId="6F575508" w:rsidR="00540426" w:rsidRPr="00A5609F" w:rsidRDefault="008D5464" w:rsidP="001B2C22">
            <w:pPr>
              <w:spacing w:line="240" w:lineRule="auto"/>
              <w:rPr>
                <w:sz w:val="20"/>
                <w:szCs w:val="20"/>
              </w:rPr>
            </w:pPr>
            <w:r w:rsidRPr="00A5609F">
              <w:rPr>
                <w:sz w:val="20"/>
                <w:szCs w:val="20"/>
              </w:rPr>
              <w:t xml:space="preserve">Administrative </w:t>
            </w:r>
            <w:r w:rsidR="00540426" w:rsidRPr="00A5609F">
              <w:rPr>
                <w:sz w:val="20"/>
                <w:szCs w:val="20"/>
              </w:rPr>
              <w:t xml:space="preserve">Reinstatement </w:t>
            </w:r>
            <w:r w:rsidRPr="00A5609F">
              <w:rPr>
                <w:sz w:val="20"/>
                <w:szCs w:val="20"/>
              </w:rPr>
              <w:t>Fee</w:t>
            </w:r>
            <w:r w:rsidR="00540426" w:rsidRPr="00A5609F">
              <w:rPr>
                <w:sz w:val="20"/>
                <w:szCs w:val="20"/>
              </w:rPr>
              <w:t xml:space="preserve"> </w:t>
            </w:r>
          </w:p>
        </w:tc>
        <w:tc>
          <w:tcPr>
            <w:tcW w:w="734" w:type="dxa"/>
            <w:noWrap/>
            <w:vAlign w:val="center"/>
          </w:tcPr>
          <w:p w14:paraId="5B34ECAD" w14:textId="77777777" w:rsidR="00540426" w:rsidRPr="00A5609F" w:rsidRDefault="00540426" w:rsidP="001B2C22">
            <w:pPr>
              <w:spacing w:line="240" w:lineRule="auto"/>
              <w:jc w:val="center"/>
              <w:rPr>
                <w:sz w:val="20"/>
                <w:szCs w:val="20"/>
              </w:rPr>
            </w:pPr>
            <w:r w:rsidRPr="00A5609F">
              <w:rPr>
                <w:sz w:val="20"/>
                <w:szCs w:val="20"/>
              </w:rPr>
              <w:t>100</w:t>
            </w:r>
          </w:p>
        </w:tc>
        <w:tc>
          <w:tcPr>
            <w:tcW w:w="731" w:type="dxa"/>
            <w:noWrap/>
            <w:vAlign w:val="center"/>
          </w:tcPr>
          <w:p w14:paraId="18688FBA" w14:textId="77777777" w:rsidR="00540426" w:rsidRPr="00A5609F" w:rsidRDefault="00540426" w:rsidP="001B2C22">
            <w:pPr>
              <w:spacing w:line="240" w:lineRule="auto"/>
              <w:jc w:val="center"/>
              <w:rPr>
                <w:sz w:val="20"/>
                <w:szCs w:val="20"/>
              </w:rPr>
            </w:pPr>
            <w:r w:rsidRPr="00A5609F">
              <w:rPr>
                <w:sz w:val="20"/>
                <w:szCs w:val="20"/>
              </w:rPr>
              <w:t>100</w:t>
            </w:r>
          </w:p>
        </w:tc>
        <w:tc>
          <w:tcPr>
            <w:tcW w:w="730" w:type="dxa"/>
            <w:vAlign w:val="center"/>
          </w:tcPr>
          <w:p w14:paraId="7E5E951A" w14:textId="77777777" w:rsidR="00540426" w:rsidRPr="00A5609F" w:rsidRDefault="00540426" w:rsidP="001B2C22">
            <w:pPr>
              <w:spacing w:line="240" w:lineRule="auto"/>
              <w:jc w:val="center"/>
              <w:rPr>
                <w:sz w:val="20"/>
                <w:szCs w:val="20"/>
              </w:rPr>
            </w:pPr>
            <w:r w:rsidRPr="00A5609F">
              <w:rPr>
                <w:sz w:val="20"/>
                <w:szCs w:val="20"/>
              </w:rPr>
              <w:t>100</w:t>
            </w:r>
          </w:p>
        </w:tc>
        <w:tc>
          <w:tcPr>
            <w:tcW w:w="835" w:type="dxa"/>
            <w:noWrap/>
            <w:vAlign w:val="center"/>
          </w:tcPr>
          <w:p w14:paraId="0D8B120A" w14:textId="77777777" w:rsidR="00540426" w:rsidRPr="00A5609F" w:rsidRDefault="00540426" w:rsidP="001B2C22">
            <w:pPr>
              <w:spacing w:line="240" w:lineRule="auto"/>
              <w:jc w:val="center"/>
              <w:rPr>
                <w:sz w:val="20"/>
                <w:szCs w:val="20"/>
              </w:rPr>
            </w:pPr>
            <w:r w:rsidRPr="00A5609F">
              <w:rPr>
                <w:sz w:val="20"/>
                <w:szCs w:val="20"/>
              </w:rPr>
              <w:t>200</w:t>
            </w:r>
          </w:p>
        </w:tc>
        <w:tc>
          <w:tcPr>
            <w:tcW w:w="810" w:type="dxa"/>
            <w:noWrap/>
            <w:vAlign w:val="center"/>
          </w:tcPr>
          <w:p w14:paraId="2B3FCC65" w14:textId="77777777" w:rsidR="00540426" w:rsidRPr="00A5609F" w:rsidRDefault="00540426" w:rsidP="001B2C22">
            <w:pPr>
              <w:spacing w:line="240" w:lineRule="auto"/>
              <w:jc w:val="center"/>
              <w:rPr>
                <w:sz w:val="20"/>
                <w:szCs w:val="20"/>
              </w:rPr>
            </w:pPr>
            <w:r w:rsidRPr="00A5609F">
              <w:rPr>
                <w:sz w:val="20"/>
                <w:szCs w:val="20"/>
              </w:rPr>
              <w:t>200</w:t>
            </w:r>
          </w:p>
        </w:tc>
        <w:tc>
          <w:tcPr>
            <w:tcW w:w="810" w:type="dxa"/>
            <w:noWrap/>
            <w:vAlign w:val="center"/>
          </w:tcPr>
          <w:p w14:paraId="49911276" w14:textId="77777777" w:rsidR="00540426" w:rsidRPr="00A5609F" w:rsidRDefault="00540426" w:rsidP="001B2C22">
            <w:pPr>
              <w:spacing w:line="240" w:lineRule="auto"/>
              <w:jc w:val="center"/>
              <w:rPr>
                <w:sz w:val="20"/>
                <w:szCs w:val="20"/>
              </w:rPr>
            </w:pPr>
            <w:r w:rsidRPr="00A5609F">
              <w:rPr>
                <w:sz w:val="20"/>
                <w:szCs w:val="20"/>
              </w:rPr>
              <w:t>200</w:t>
            </w:r>
          </w:p>
        </w:tc>
      </w:tr>
      <w:tr w:rsidR="00540426" w:rsidRPr="001650DF" w14:paraId="6F966023" w14:textId="77777777" w:rsidTr="00ED55E3">
        <w:trPr>
          <w:cantSplit/>
          <w:trHeight w:val="146"/>
        </w:trPr>
        <w:tc>
          <w:tcPr>
            <w:tcW w:w="1641" w:type="dxa"/>
            <w:noWrap/>
            <w:vAlign w:val="center"/>
          </w:tcPr>
          <w:p w14:paraId="2E1F95D5" w14:textId="4082D2A8" w:rsidR="00540426" w:rsidRPr="00267020" w:rsidRDefault="00540426" w:rsidP="001B2C22">
            <w:pPr>
              <w:spacing w:line="240" w:lineRule="auto"/>
              <w:rPr>
                <w:sz w:val="20"/>
                <w:szCs w:val="20"/>
              </w:rPr>
            </w:pPr>
            <w:r w:rsidRPr="00267020">
              <w:rPr>
                <w:sz w:val="20"/>
                <w:szCs w:val="20"/>
              </w:rPr>
              <w:t>1.21(a)(10)</w:t>
            </w:r>
          </w:p>
        </w:tc>
        <w:tc>
          <w:tcPr>
            <w:tcW w:w="729" w:type="dxa"/>
            <w:noWrap/>
            <w:vAlign w:val="center"/>
          </w:tcPr>
          <w:p w14:paraId="0CC3E8D8" w14:textId="670498FE" w:rsidR="00540426" w:rsidRPr="00267020" w:rsidRDefault="008D5464" w:rsidP="001B2C22">
            <w:pPr>
              <w:spacing w:line="240" w:lineRule="auto"/>
              <w:rPr>
                <w:sz w:val="20"/>
                <w:szCs w:val="20"/>
              </w:rPr>
            </w:pPr>
            <w:r w:rsidRPr="00267020">
              <w:rPr>
                <w:sz w:val="20"/>
                <w:szCs w:val="20"/>
              </w:rPr>
              <w:t>9014</w:t>
            </w:r>
          </w:p>
        </w:tc>
        <w:tc>
          <w:tcPr>
            <w:tcW w:w="2520" w:type="dxa"/>
            <w:noWrap/>
            <w:vAlign w:val="center"/>
          </w:tcPr>
          <w:p w14:paraId="52C85F7D" w14:textId="77777777" w:rsidR="00540426" w:rsidRPr="00267020" w:rsidRDefault="00540426" w:rsidP="001B2C22">
            <w:pPr>
              <w:spacing w:line="240" w:lineRule="auto"/>
              <w:rPr>
                <w:sz w:val="20"/>
                <w:szCs w:val="20"/>
              </w:rPr>
            </w:pPr>
            <w:r w:rsidRPr="00367A20">
              <w:rPr>
                <w:sz w:val="20"/>
                <w:szCs w:val="20"/>
              </w:rPr>
              <w:t>On petition for reinstatement by a person excluded or suspended on ethical grounds, or excluded on consent from practice before the Office</w:t>
            </w:r>
          </w:p>
        </w:tc>
        <w:tc>
          <w:tcPr>
            <w:tcW w:w="734" w:type="dxa"/>
            <w:noWrap/>
            <w:vAlign w:val="center"/>
          </w:tcPr>
          <w:p w14:paraId="6C042103" w14:textId="75D8428E" w:rsidR="00540426" w:rsidRPr="00267020" w:rsidRDefault="008D5464" w:rsidP="001B2C22">
            <w:pPr>
              <w:spacing w:line="240" w:lineRule="auto"/>
              <w:jc w:val="center"/>
              <w:rPr>
                <w:sz w:val="20"/>
                <w:szCs w:val="20"/>
              </w:rPr>
            </w:pPr>
            <w:r w:rsidRPr="00267020">
              <w:rPr>
                <w:color w:val="auto"/>
                <w:sz w:val="20"/>
                <w:szCs w:val="20"/>
              </w:rPr>
              <w:t>1,600</w:t>
            </w:r>
          </w:p>
        </w:tc>
        <w:tc>
          <w:tcPr>
            <w:tcW w:w="731" w:type="dxa"/>
            <w:noWrap/>
            <w:vAlign w:val="center"/>
          </w:tcPr>
          <w:p w14:paraId="757371CA" w14:textId="047E4564" w:rsidR="00540426" w:rsidRPr="00A5609F" w:rsidRDefault="008D5464" w:rsidP="001B2C22">
            <w:pPr>
              <w:spacing w:line="240" w:lineRule="auto"/>
              <w:jc w:val="center"/>
              <w:rPr>
                <w:sz w:val="20"/>
                <w:szCs w:val="20"/>
              </w:rPr>
            </w:pPr>
            <w:r w:rsidRPr="00A5609F">
              <w:rPr>
                <w:color w:val="auto"/>
                <w:sz w:val="20"/>
                <w:szCs w:val="20"/>
              </w:rPr>
              <w:t>1,600</w:t>
            </w:r>
          </w:p>
        </w:tc>
        <w:tc>
          <w:tcPr>
            <w:tcW w:w="730" w:type="dxa"/>
            <w:vAlign w:val="center"/>
          </w:tcPr>
          <w:p w14:paraId="68E13C67" w14:textId="7B38ADEB" w:rsidR="00540426" w:rsidRPr="00A5609F" w:rsidRDefault="008D5464" w:rsidP="001B2C22">
            <w:pPr>
              <w:spacing w:line="240" w:lineRule="auto"/>
              <w:jc w:val="center"/>
              <w:rPr>
                <w:sz w:val="20"/>
                <w:szCs w:val="20"/>
              </w:rPr>
            </w:pPr>
            <w:r w:rsidRPr="00A5609F">
              <w:rPr>
                <w:color w:val="auto"/>
                <w:sz w:val="20"/>
                <w:szCs w:val="20"/>
              </w:rPr>
              <w:t>1,600</w:t>
            </w:r>
          </w:p>
        </w:tc>
        <w:tc>
          <w:tcPr>
            <w:tcW w:w="835" w:type="dxa"/>
            <w:noWrap/>
            <w:vAlign w:val="center"/>
          </w:tcPr>
          <w:p w14:paraId="23D73C85" w14:textId="4EAB217C" w:rsidR="00540426" w:rsidRPr="00A5609F" w:rsidRDefault="00540426" w:rsidP="001B2C22">
            <w:pPr>
              <w:spacing w:line="240" w:lineRule="auto"/>
              <w:jc w:val="center"/>
              <w:rPr>
                <w:sz w:val="20"/>
                <w:szCs w:val="20"/>
              </w:rPr>
            </w:pPr>
            <w:r w:rsidRPr="00A5609F">
              <w:rPr>
                <w:sz w:val="20"/>
                <w:szCs w:val="20"/>
              </w:rPr>
              <w:t>1</w:t>
            </w:r>
            <w:r w:rsidR="0005700A" w:rsidRPr="00A5609F">
              <w:rPr>
                <w:sz w:val="20"/>
                <w:szCs w:val="20"/>
              </w:rPr>
              <w:t>,</w:t>
            </w:r>
            <w:r w:rsidRPr="00A5609F">
              <w:rPr>
                <w:sz w:val="20"/>
                <w:szCs w:val="20"/>
              </w:rPr>
              <w:t>600</w:t>
            </w:r>
          </w:p>
        </w:tc>
        <w:tc>
          <w:tcPr>
            <w:tcW w:w="810" w:type="dxa"/>
            <w:noWrap/>
            <w:vAlign w:val="center"/>
          </w:tcPr>
          <w:p w14:paraId="133992E2" w14:textId="163075EE" w:rsidR="00540426" w:rsidRPr="00A5609F" w:rsidRDefault="00540426" w:rsidP="001B2C22">
            <w:pPr>
              <w:spacing w:line="240" w:lineRule="auto"/>
              <w:jc w:val="center"/>
              <w:rPr>
                <w:sz w:val="20"/>
                <w:szCs w:val="20"/>
              </w:rPr>
            </w:pPr>
            <w:r w:rsidRPr="00A5609F">
              <w:rPr>
                <w:sz w:val="20"/>
                <w:szCs w:val="20"/>
              </w:rPr>
              <w:t>1</w:t>
            </w:r>
            <w:r w:rsidR="0005700A" w:rsidRPr="00A5609F">
              <w:rPr>
                <w:sz w:val="20"/>
                <w:szCs w:val="20"/>
              </w:rPr>
              <w:t>,</w:t>
            </w:r>
            <w:r w:rsidRPr="00A5609F">
              <w:rPr>
                <w:sz w:val="20"/>
                <w:szCs w:val="20"/>
              </w:rPr>
              <w:t>600</w:t>
            </w:r>
          </w:p>
        </w:tc>
        <w:tc>
          <w:tcPr>
            <w:tcW w:w="810" w:type="dxa"/>
            <w:noWrap/>
            <w:vAlign w:val="center"/>
          </w:tcPr>
          <w:p w14:paraId="22C4B667" w14:textId="5C28E3CE" w:rsidR="00540426" w:rsidRPr="00A5609F" w:rsidRDefault="00540426" w:rsidP="001B2C22">
            <w:pPr>
              <w:spacing w:line="240" w:lineRule="auto"/>
              <w:jc w:val="center"/>
              <w:rPr>
                <w:sz w:val="20"/>
                <w:szCs w:val="20"/>
              </w:rPr>
            </w:pPr>
            <w:r w:rsidRPr="00A5609F">
              <w:rPr>
                <w:sz w:val="20"/>
                <w:szCs w:val="20"/>
              </w:rPr>
              <w:t>1</w:t>
            </w:r>
            <w:r w:rsidR="0005700A" w:rsidRPr="00A5609F">
              <w:rPr>
                <w:sz w:val="20"/>
                <w:szCs w:val="20"/>
              </w:rPr>
              <w:t>,</w:t>
            </w:r>
            <w:r w:rsidRPr="00A5609F">
              <w:rPr>
                <w:sz w:val="20"/>
                <w:szCs w:val="20"/>
              </w:rPr>
              <w:t>600</w:t>
            </w:r>
          </w:p>
        </w:tc>
      </w:tr>
      <w:tr w:rsidR="00540426" w:rsidRPr="001650DF" w14:paraId="781EF16C" w14:textId="77777777" w:rsidTr="00ED55E3">
        <w:trPr>
          <w:cantSplit/>
          <w:trHeight w:val="1205"/>
        </w:trPr>
        <w:tc>
          <w:tcPr>
            <w:tcW w:w="1641" w:type="dxa"/>
            <w:noWrap/>
            <w:vAlign w:val="center"/>
          </w:tcPr>
          <w:p w14:paraId="7B385FDA" w14:textId="77777777" w:rsidR="00540426" w:rsidRPr="00267020" w:rsidRDefault="00540426" w:rsidP="001B2C22">
            <w:pPr>
              <w:spacing w:line="240" w:lineRule="auto"/>
              <w:rPr>
                <w:sz w:val="20"/>
                <w:szCs w:val="20"/>
              </w:rPr>
            </w:pPr>
            <w:r w:rsidRPr="00267020">
              <w:rPr>
                <w:sz w:val="20"/>
                <w:szCs w:val="20"/>
              </w:rPr>
              <w:t>1.21(h)(2)</w:t>
            </w:r>
          </w:p>
        </w:tc>
        <w:tc>
          <w:tcPr>
            <w:tcW w:w="729" w:type="dxa"/>
            <w:noWrap/>
            <w:vAlign w:val="center"/>
          </w:tcPr>
          <w:p w14:paraId="3CC234B1" w14:textId="77777777" w:rsidR="00540426" w:rsidRPr="00267020" w:rsidRDefault="00540426" w:rsidP="001B2C22">
            <w:pPr>
              <w:spacing w:line="240" w:lineRule="auto"/>
              <w:rPr>
                <w:sz w:val="20"/>
                <w:szCs w:val="20"/>
              </w:rPr>
            </w:pPr>
            <w:r w:rsidRPr="00267020">
              <w:rPr>
                <w:sz w:val="20"/>
                <w:szCs w:val="20"/>
              </w:rPr>
              <w:t>8021</w:t>
            </w:r>
          </w:p>
        </w:tc>
        <w:tc>
          <w:tcPr>
            <w:tcW w:w="2520" w:type="dxa"/>
            <w:noWrap/>
            <w:vAlign w:val="center"/>
          </w:tcPr>
          <w:p w14:paraId="016C45F1" w14:textId="77777777" w:rsidR="00540426" w:rsidRPr="00A5609F" w:rsidRDefault="00540426" w:rsidP="001B2C22">
            <w:pPr>
              <w:spacing w:line="240" w:lineRule="auto"/>
              <w:rPr>
                <w:sz w:val="20"/>
                <w:szCs w:val="20"/>
              </w:rPr>
            </w:pPr>
            <w:r w:rsidRPr="00A5609F">
              <w:rPr>
                <w:sz w:val="20"/>
                <w:szCs w:val="20"/>
              </w:rPr>
              <w:t>Recording Each Patent Assignment, Agreement or Other Paper, per Property if not Submitted Electronically</w:t>
            </w:r>
          </w:p>
        </w:tc>
        <w:tc>
          <w:tcPr>
            <w:tcW w:w="734" w:type="dxa"/>
            <w:noWrap/>
            <w:vAlign w:val="center"/>
          </w:tcPr>
          <w:p w14:paraId="31C3E7A6" w14:textId="77777777" w:rsidR="00540426" w:rsidRPr="00A5609F" w:rsidRDefault="00540426" w:rsidP="001B2C22">
            <w:pPr>
              <w:spacing w:line="240" w:lineRule="auto"/>
              <w:jc w:val="center"/>
              <w:rPr>
                <w:sz w:val="20"/>
                <w:szCs w:val="20"/>
              </w:rPr>
            </w:pPr>
            <w:r w:rsidRPr="00A5609F">
              <w:rPr>
                <w:sz w:val="20"/>
                <w:szCs w:val="20"/>
              </w:rPr>
              <w:t>40</w:t>
            </w:r>
          </w:p>
        </w:tc>
        <w:tc>
          <w:tcPr>
            <w:tcW w:w="731" w:type="dxa"/>
            <w:noWrap/>
            <w:vAlign w:val="center"/>
          </w:tcPr>
          <w:p w14:paraId="439A8E84" w14:textId="77777777" w:rsidR="00540426" w:rsidRPr="00A5609F" w:rsidRDefault="00540426" w:rsidP="001B2C22">
            <w:pPr>
              <w:spacing w:line="240" w:lineRule="auto"/>
              <w:jc w:val="center"/>
              <w:rPr>
                <w:sz w:val="20"/>
                <w:szCs w:val="20"/>
              </w:rPr>
            </w:pPr>
            <w:r w:rsidRPr="00A5609F">
              <w:rPr>
                <w:sz w:val="20"/>
                <w:szCs w:val="20"/>
              </w:rPr>
              <w:t>40</w:t>
            </w:r>
          </w:p>
        </w:tc>
        <w:tc>
          <w:tcPr>
            <w:tcW w:w="730" w:type="dxa"/>
            <w:vAlign w:val="center"/>
          </w:tcPr>
          <w:p w14:paraId="1B5A40AC" w14:textId="77777777" w:rsidR="00540426" w:rsidRPr="00A5609F" w:rsidRDefault="00540426" w:rsidP="001B2C22">
            <w:pPr>
              <w:spacing w:line="240" w:lineRule="auto"/>
              <w:jc w:val="center"/>
              <w:rPr>
                <w:sz w:val="20"/>
                <w:szCs w:val="20"/>
              </w:rPr>
            </w:pPr>
            <w:r w:rsidRPr="00A5609F">
              <w:rPr>
                <w:sz w:val="20"/>
                <w:szCs w:val="20"/>
              </w:rPr>
              <w:t>40</w:t>
            </w:r>
          </w:p>
        </w:tc>
        <w:tc>
          <w:tcPr>
            <w:tcW w:w="835" w:type="dxa"/>
            <w:noWrap/>
            <w:vAlign w:val="center"/>
          </w:tcPr>
          <w:p w14:paraId="706FD90D" w14:textId="77777777" w:rsidR="00540426" w:rsidRPr="00A5609F" w:rsidRDefault="00540426" w:rsidP="001B2C22">
            <w:pPr>
              <w:spacing w:line="240" w:lineRule="auto"/>
              <w:jc w:val="center"/>
              <w:rPr>
                <w:sz w:val="20"/>
                <w:szCs w:val="20"/>
              </w:rPr>
            </w:pPr>
            <w:r w:rsidRPr="00A5609F">
              <w:rPr>
                <w:sz w:val="20"/>
                <w:szCs w:val="20"/>
              </w:rPr>
              <w:t>50</w:t>
            </w:r>
          </w:p>
        </w:tc>
        <w:tc>
          <w:tcPr>
            <w:tcW w:w="810" w:type="dxa"/>
            <w:noWrap/>
            <w:vAlign w:val="center"/>
          </w:tcPr>
          <w:p w14:paraId="0DE6CE5F" w14:textId="77777777" w:rsidR="00540426" w:rsidRPr="00A5609F" w:rsidRDefault="00540426" w:rsidP="001B2C22">
            <w:pPr>
              <w:spacing w:line="240" w:lineRule="auto"/>
              <w:jc w:val="center"/>
              <w:rPr>
                <w:sz w:val="20"/>
                <w:szCs w:val="20"/>
              </w:rPr>
            </w:pPr>
            <w:r w:rsidRPr="00A5609F">
              <w:rPr>
                <w:sz w:val="20"/>
                <w:szCs w:val="20"/>
              </w:rPr>
              <w:t>50</w:t>
            </w:r>
          </w:p>
        </w:tc>
        <w:tc>
          <w:tcPr>
            <w:tcW w:w="810" w:type="dxa"/>
            <w:noWrap/>
            <w:vAlign w:val="center"/>
          </w:tcPr>
          <w:p w14:paraId="6A87D5B8" w14:textId="77777777" w:rsidR="00540426" w:rsidRPr="00A5609F" w:rsidRDefault="00540426" w:rsidP="001B2C22">
            <w:pPr>
              <w:spacing w:line="240" w:lineRule="auto"/>
              <w:jc w:val="center"/>
              <w:rPr>
                <w:sz w:val="20"/>
                <w:szCs w:val="20"/>
              </w:rPr>
            </w:pPr>
            <w:r w:rsidRPr="00A5609F">
              <w:rPr>
                <w:sz w:val="20"/>
                <w:szCs w:val="20"/>
              </w:rPr>
              <w:t>50</w:t>
            </w:r>
          </w:p>
        </w:tc>
      </w:tr>
      <w:tr w:rsidR="00540426" w:rsidRPr="001650DF" w14:paraId="3A748258" w14:textId="77777777" w:rsidTr="00ED55E3">
        <w:trPr>
          <w:cantSplit/>
          <w:trHeight w:val="146"/>
        </w:trPr>
        <w:tc>
          <w:tcPr>
            <w:tcW w:w="1641" w:type="dxa"/>
            <w:noWrap/>
            <w:vAlign w:val="center"/>
          </w:tcPr>
          <w:p w14:paraId="5620A68E" w14:textId="0D76C0BF" w:rsidR="00540426" w:rsidRPr="009662F3" w:rsidRDefault="00540426" w:rsidP="001B2C22">
            <w:pPr>
              <w:spacing w:line="240" w:lineRule="auto"/>
              <w:rPr>
                <w:sz w:val="20"/>
                <w:szCs w:val="20"/>
              </w:rPr>
            </w:pPr>
            <w:r w:rsidRPr="009662F3">
              <w:rPr>
                <w:sz w:val="20"/>
                <w:szCs w:val="20"/>
              </w:rPr>
              <w:t>1.21(</w:t>
            </w:r>
            <w:r w:rsidR="005644EE" w:rsidRPr="009662F3">
              <w:rPr>
                <w:sz w:val="20"/>
                <w:szCs w:val="20"/>
              </w:rPr>
              <w:t>o</w:t>
            </w:r>
            <w:r w:rsidRPr="009662F3">
              <w:rPr>
                <w:sz w:val="20"/>
                <w:szCs w:val="20"/>
              </w:rPr>
              <w:t>)(1)</w:t>
            </w:r>
          </w:p>
        </w:tc>
        <w:tc>
          <w:tcPr>
            <w:tcW w:w="729" w:type="dxa"/>
            <w:noWrap/>
            <w:vAlign w:val="center"/>
          </w:tcPr>
          <w:p w14:paraId="3DA28C33" w14:textId="77777777" w:rsidR="00540426" w:rsidRPr="00ED55E3" w:rsidRDefault="00540426" w:rsidP="001B2C22">
            <w:pPr>
              <w:spacing w:line="240" w:lineRule="auto"/>
              <w:rPr>
                <w:sz w:val="20"/>
                <w:szCs w:val="20"/>
                <w:highlight w:val="cyan"/>
              </w:rPr>
            </w:pPr>
          </w:p>
        </w:tc>
        <w:tc>
          <w:tcPr>
            <w:tcW w:w="2520" w:type="dxa"/>
            <w:noWrap/>
            <w:vAlign w:val="center"/>
          </w:tcPr>
          <w:p w14:paraId="1FE9489C" w14:textId="482A49D2" w:rsidR="00540426" w:rsidRPr="00367A20" w:rsidRDefault="00540426" w:rsidP="001B2C22">
            <w:pPr>
              <w:spacing w:line="240" w:lineRule="auto"/>
              <w:rPr>
                <w:sz w:val="20"/>
                <w:szCs w:val="20"/>
              </w:rPr>
            </w:pPr>
            <w:r w:rsidRPr="00367A20">
              <w:rPr>
                <w:sz w:val="20"/>
                <w:szCs w:val="20"/>
              </w:rPr>
              <w:t>Submission of sequence listings ranging in size of 300</w:t>
            </w:r>
            <w:r w:rsidR="007616FD" w:rsidRPr="00367A20">
              <w:rPr>
                <w:sz w:val="20"/>
                <w:szCs w:val="20"/>
              </w:rPr>
              <w:t xml:space="preserve"> </w:t>
            </w:r>
            <w:r w:rsidRPr="00367A20">
              <w:rPr>
                <w:sz w:val="20"/>
                <w:szCs w:val="20"/>
              </w:rPr>
              <w:t>MB to 800</w:t>
            </w:r>
            <w:r w:rsidR="007616FD" w:rsidRPr="00367A20">
              <w:rPr>
                <w:sz w:val="20"/>
                <w:szCs w:val="20"/>
              </w:rPr>
              <w:t xml:space="preserve"> </w:t>
            </w:r>
            <w:r w:rsidRPr="00367A20">
              <w:rPr>
                <w:sz w:val="20"/>
                <w:szCs w:val="20"/>
              </w:rPr>
              <w:t>MB</w:t>
            </w:r>
          </w:p>
        </w:tc>
        <w:tc>
          <w:tcPr>
            <w:tcW w:w="734" w:type="dxa"/>
            <w:noWrap/>
            <w:vAlign w:val="center"/>
          </w:tcPr>
          <w:p w14:paraId="53935878" w14:textId="351C6642"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731" w:type="dxa"/>
            <w:noWrap/>
            <w:vAlign w:val="center"/>
          </w:tcPr>
          <w:p w14:paraId="56B5DE97" w14:textId="1D8BC0E1"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1A292F62" w14:textId="1573357B"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390B84FD" w14:textId="77777777" w:rsidR="00540426" w:rsidRPr="00A5609F" w:rsidRDefault="00540426" w:rsidP="001B2C22">
            <w:pPr>
              <w:spacing w:line="240" w:lineRule="auto"/>
              <w:jc w:val="center"/>
              <w:rPr>
                <w:sz w:val="20"/>
                <w:szCs w:val="20"/>
              </w:rPr>
            </w:pPr>
            <w:r w:rsidRPr="00A5609F">
              <w:rPr>
                <w:sz w:val="20"/>
                <w:szCs w:val="20"/>
              </w:rPr>
              <w:t>1,000</w:t>
            </w:r>
          </w:p>
        </w:tc>
        <w:tc>
          <w:tcPr>
            <w:tcW w:w="810" w:type="dxa"/>
            <w:noWrap/>
            <w:vAlign w:val="center"/>
          </w:tcPr>
          <w:p w14:paraId="09F9B535" w14:textId="77777777" w:rsidR="00540426" w:rsidRPr="00A5609F" w:rsidRDefault="00540426" w:rsidP="001B2C22">
            <w:pPr>
              <w:spacing w:line="240" w:lineRule="auto"/>
              <w:jc w:val="center"/>
              <w:rPr>
                <w:sz w:val="20"/>
                <w:szCs w:val="20"/>
              </w:rPr>
            </w:pPr>
            <w:r w:rsidRPr="00A5609F">
              <w:rPr>
                <w:sz w:val="20"/>
                <w:szCs w:val="20"/>
              </w:rPr>
              <w:t>1,000</w:t>
            </w:r>
          </w:p>
        </w:tc>
        <w:tc>
          <w:tcPr>
            <w:tcW w:w="810" w:type="dxa"/>
            <w:noWrap/>
            <w:vAlign w:val="center"/>
          </w:tcPr>
          <w:p w14:paraId="4BA956D2" w14:textId="77777777" w:rsidR="00540426" w:rsidRPr="00A5609F" w:rsidRDefault="00540426" w:rsidP="001B2C22">
            <w:pPr>
              <w:spacing w:line="240" w:lineRule="auto"/>
              <w:jc w:val="center"/>
              <w:rPr>
                <w:sz w:val="20"/>
                <w:szCs w:val="20"/>
              </w:rPr>
            </w:pPr>
            <w:r w:rsidRPr="00A5609F">
              <w:rPr>
                <w:sz w:val="20"/>
                <w:szCs w:val="20"/>
              </w:rPr>
              <w:t>1,000</w:t>
            </w:r>
          </w:p>
        </w:tc>
      </w:tr>
      <w:tr w:rsidR="00540426" w:rsidRPr="001650DF" w14:paraId="78F1C23D" w14:textId="77777777" w:rsidTr="00ED55E3">
        <w:trPr>
          <w:cantSplit/>
          <w:trHeight w:val="146"/>
        </w:trPr>
        <w:tc>
          <w:tcPr>
            <w:tcW w:w="1641" w:type="dxa"/>
            <w:noWrap/>
            <w:vAlign w:val="center"/>
          </w:tcPr>
          <w:p w14:paraId="22B92B75" w14:textId="1FCD11D1" w:rsidR="00540426" w:rsidRPr="009662F3" w:rsidRDefault="00540426" w:rsidP="001B2C22">
            <w:pPr>
              <w:spacing w:line="240" w:lineRule="auto"/>
              <w:rPr>
                <w:sz w:val="20"/>
                <w:szCs w:val="20"/>
              </w:rPr>
            </w:pPr>
            <w:r w:rsidRPr="009662F3">
              <w:rPr>
                <w:sz w:val="20"/>
                <w:szCs w:val="20"/>
              </w:rPr>
              <w:t>1.21(</w:t>
            </w:r>
            <w:r w:rsidR="005644EE" w:rsidRPr="009662F3">
              <w:rPr>
                <w:sz w:val="20"/>
                <w:szCs w:val="20"/>
              </w:rPr>
              <w:t>o</w:t>
            </w:r>
            <w:r w:rsidRPr="009662F3">
              <w:rPr>
                <w:sz w:val="20"/>
                <w:szCs w:val="20"/>
              </w:rPr>
              <w:t>)(2)</w:t>
            </w:r>
          </w:p>
        </w:tc>
        <w:tc>
          <w:tcPr>
            <w:tcW w:w="729" w:type="dxa"/>
            <w:noWrap/>
            <w:vAlign w:val="center"/>
          </w:tcPr>
          <w:p w14:paraId="34C4F7E7" w14:textId="77777777" w:rsidR="00540426" w:rsidRPr="00ED55E3" w:rsidRDefault="00540426" w:rsidP="001B2C22">
            <w:pPr>
              <w:spacing w:line="240" w:lineRule="auto"/>
              <w:rPr>
                <w:sz w:val="20"/>
                <w:szCs w:val="20"/>
                <w:highlight w:val="cyan"/>
              </w:rPr>
            </w:pPr>
          </w:p>
        </w:tc>
        <w:tc>
          <w:tcPr>
            <w:tcW w:w="2520" w:type="dxa"/>
            <w:noWrap/>
            <w:vAlign w:val="center"/>
          </w:tcPr>
          <w:p w14:paraId="03672EF1" w14:textId="195EE2AB" w:rsidR="00540426" w:rsidRPr="00367A20" w:rsidRDefault="00540426" w:rsidP="001B2C22">
            <w:pPr>
              <w:spacing w:line="240" w:lineRule="auto"/>
              <w:rPr>
                <w:sz w:val="20"/>
                <w:szCs w:val="20"/>
              </w:rPr>
            </w:pPr>
            <w:r w:rsidRPr="00367A20">
              <w:rPr>
                <w:sz w:val="20"/>
                <w:szCs w:val="20"/>
              </w:rPr>
              <w:t>Submission of sequence listings exceeding 800</w:t>
            </w:r>
            <w:r w:rsidR="007616FD" w:rsidRPr="00367A20">
              <w:rPr>
                <w:sz w:val="20"/>
                <w:szCs w:val="20"/>
              </w:rPr>
              <w:t xml:space="preserve"> </w:t>
            </w:r>
            <w:r w:rsidRPr="00367A20">
              <w:rPr>
                <w:sz w:val="20"/>
                <w:szCs w:val="20"/>
              </w:rPr>
              <w:t>MB</w:t>
            </w:r>
          </w:p>
        </w:tc>
        <w:tc>
          <w:tcPr>
            <w:tcW w:w="734" w:type="dxa"/>
            <w:noWrap/>
            <w:vAlign w:val="center"/>
          </w:tcPr>
          <w:p w14:paraId="288074BF" w14:textId="3E5FFCE3"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731" w:type="dxa"/>
            <w:noWrap/>
            <w:vAlign w:val="center"/>
          </w:tcPr>
          <w:p w14:paraId="630B88C5" w14:textId="03756630"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4C8ACF0C" w14:textId="49DDEB1F"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0435E544" w14:textId="77777777" w:rsidR="00540426" w:rsidRPr="00A5609F" w:rsidRDefault="00540426" w:rsidP="00467B33">
            <w:pPr>
              <w:spacing w:line="240" w:lineRule="auto"/>
              <w:jc w:val="center"/>
              <w:rPr>
                <w:sz w:val="20"/>
                <w:szCs w:val="20"/>
              </w:rPr>
            </w:pPr>
            <w:r w:rsidRPr="0044415E">
              <w:rPr>
                <w:sz w:val="20"/>
                <w:szCs w:val="20"/>
              </w:rPr>
              <w:t>10,000</w:t>
            </w:r>
          </w:p>
        </w:tc>
        <w:tc>
          <w:tcPr>
            <w:tcW w:w="810" w:type="dxa"/>
            <w:noWrap/>
            <w:vAlign w:val="center"/>
          </w:tcPr>
          <w:p w14:paraId="22A91661" w14:textId="77777777" w:rsidR="00540426" w:rsidRPr="00A5609F" w:rsidRDefault="00540426" w:rsidP="00467B33">
            <w:pPr>
              <w:spacing w:line="240" w:lineRule="auto"/>
              <w:jc w:val="center"/>
              <w:rPr>
                <w:sz w:val="20"/>
                <w:szCs w:val="20"/>
              </w:rPr>
            </w:pPr>
            <w:r w:rsidRPr="0044415E">
              <w:rPr>
                <w:sz w:val="20"/>
                <w:szCs w:val="20"/>
              </w:rPr>
              <w:t>10,000</w:t>
            </w:r>
          </w:p>
        </w:tc>
        <w:tc>
          <w:tcPr>
            <w:tcW w:w="810" w:type="dxa"/>
            <w:noWrap/>
            <w:vAlign w:val="center"/>
          </w:tcPr>
          <w:p w14:paraId="4BCC5550" w14:textId="77777777" w:rsidR="00540426" w:rsidRPr="00A5609F" w:rsidRDefault="00540426" w:rsidP="00467B33">
            <w:pPr>
              <w:spacing w:line="240" w:lineRule="auto"/>
              <w:jc w:val="center"/>
              <w:rPr>
                <w:sz w:val="20"/>
                <w:szCs w:val="20"/>
              </w:rPr>
            </w:pPr>
            <w:r w:rsidRPr="0044415E">
              <w:rPr>
                <w:sz w:val="20"/>
                <w:szCs w:val="20"/>
              </w:rPr>
              <w:t>10,000</w:t>
            </w:r>
          </w:p>
        </w:tc>
      </w:tr>
      <w:tr w:rsidR="00540426" w:rsidRPr="001650DF" w14:paraId="283DA55B" w14:textId="77777777" w:rsidTr="00ED55E3">
        <w:trPr>
          <w:cantSplit/>
          <w:trHeight w:val="146"/>
        </w:trPr>
        <w:tc>
          <w:tcPr>
            <w:tcW w:w="1641" w:type="dxa"/>
            <w:noWrap/>
            <w:vAlign w:val="center"/>
          </w:tcPr>
          <w:p w14:paraId="6DB598BE" w14:textId="19313BC5" w:rsidR="00540426" w:rsidRPr="00267020" w:rsidRDefault="00540426" w:rsidP="001B2C22">
            <w:pPr>
              <w:spacing w:line="240" w:lineRule="auto"/>
              <w:rPr>
                <w:sz w:val="20"/>
                <w:szCs w:val="20"/>
              </w:rPr>
            </w:pPr>
            <w:r w:rsidRPr="00267020">
              <w:rPr>
                <w:sz w:val="20"/>
                <w:szCs w:val="20"/>
              </w:rPr>
              <w:t>1.21(</w:t>
            </w:r>
            <w:r w:rsidR="005644EE" w:rsidRPr="00267020">
              <w:rPr>
                <w:sz w:val="20"/>
                <w:szCs w:val="20"/>
              </w:rPr>
              <w:t>p</w:t>
            </w:r>
            <w:r w:rsidRPr="00267020">
              <w:rPr>
                <w:sz w:val="20"/>
                <w:szCs w:val="20"/>
              </w:rPr>
              <w:t>)</w:t>
            </w:r>
          </w:p>
        </w:tc>
        <w:tc>
          <w:tcPr>
            <w:tcW w:w="729" w:type="dxa"/>
            <w:noWrap/>
            <w:vAlign w:val="center"/>
          </w:tcPr>
          <w:p w14:paraId="6AB19127" w14:textId="77777777" w:rsidR="00540426" w:rsidRPr="00A5609F" w:rsidRDefault="00540426" w:rsidP="001B2C22">
            <w:pPr>
              <w:spacing w:line="240" w:lineRule="auto"/>
              <w:rPr>
                <w:sz w:val="20"/>
                <w:szCs w:val="20"/>
              </w:rPr>
            </w:pPr>
          </w:p>
        </w:tc>
        <w:tc>
          <w:tcPr>
            <w:tcW w:w="2520" w:type="dxa"/>
            <w:noWrap/>
            <w:vAlign w:val="center"/>
          </w:tcPr>
          <w:p w14:paraId="391A872B" w14:textId="77777777" w:rsidR="00540426" w:rsidRPr="004A2821" w:rsidRDefault="00540426" w:rsidP="001B2C22">
            <w:pPr>
              <w:spacing w:line="240" w:lineRule="auto"/>
              <w:rPr>
                <w:sz w:val="20"/>
                <w:szCs w:val="20"/>
              </w:rPr>
            </w:pPr>
            <w:r w:rsidRPr="004A2821">
              <w:rPr>
                <w:color w:val="auto"/>
                <w:sz w:val="20"/>
                <w:szCs w:val="20"/>
              </w:rPr>
              <w:t>Additional Fee for Overnight Delivery</w:t>
            </w:r>
          </w:p>
        </w:tc>
        <w:tc>
          <w:tcPr>
            <w:tcW w:w="734" w:type="dxa"/>
            <w:noWrap/>
            <w:vAlign w:val="center"/>
          </w:tcPr>
          <w:p w14:paraId="49C05C14" w14:textId="59BA815E"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731" w:type="dxa"/>
            <w:noWrap/>
            <w:vAlign w:val="center"/>
          </w:tcPr>
          <w:p w14:paraId="739954D6" w14:textId="6301D108"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5C589352" w14:textId="57BD1099"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4D189B1D" w14:textId="77777777" w:rsidR="00540426" w:rsidRPr="00A5609F" w:rsidRDefault="00540426" w:rsidP="001B2C22">
            <w:pPr>
              <w:spacing w:line="240" w:lineRule="auto"/>
              <w:jc w:val="center"/>
              <w:rPr>
                <w:sz w:val="20"/>
                <w:szCs w:val="20"/>
              </w:rPr>
            </w:pPr>
            <w:r w:rsidRPr="00A5609F">
              <w:rPr>
                <w:sz w:val="20"/>
                <w:szCs w:val="20"/>
              </w:rPr>
              <w:t>40</w:t>
            </w:r>
          </w:p>
        </w:tc>
        <w:tc>
          <w:tcPr>
            <w:tcW w:w="810" w:type="dxa"/>
            <w:noWrap/>
            <w:vAlign w:val="center"/>
          </w:tcPr>
          <w:p w14:paraId="440377B5" w14:textId="77777777" w:rsidR="00540426" w:rsidRPr="00A5609F" w:rsidRDefault="00540426" w:rsidP="001B2C22">
            <w:pPr>
              <w:spacing w:line="240" w:lineRule="auto"/>
              <w:jc w:val="center"/>
              <w:rPr>
                <w:sz w:val="20"/>
                <w:szCs w:val="20"/>
              </w:rPr>
            </w:pPr>
            <w:r w:rsidRPr="00A5609F">
              <w:rPr>
                <w:sz w:val="20"/>
                <w:szCs w:val="20"/>
              </w:rPr>
              <w:t>40</w:t>
            </w:r>
          </w:p>
        </w:tc>
        <w:tc>
          <w:tcPr>
            <w:tcW w:w="810" w:type="dxa"/>
            <w:noWrap/>
            <w:vAlign w:val="center"/>
          </w:tcPr>
          <w:p w14:paraId="5414423B" w14:textId="77777777" w:rsidR="00540426" w:rsidRPr="00A5609F" w:rsidRDefault="00540426" w:rsidP="001B2C22">
            <w:pPr>
              <w:spacing w:line="240" w:lineRule="auto"/>
              <w:jc w:val="center"/>
              <w:rPr>
                <w:sz w:val="20"/>
                <w:szCs w:val="20"/>
              </w:rPr>
            </w:pPr>
            <w:r w:rsidRPr="00A5609F">
              <w:rPr>
                <w:sz w:val="20"/>
                <w:szCs w:val="20"/>
              </w:rPr>
              <w:t>40</w:t>
            </w:r>
          </w:p>
        </w:tc>
      </w:tr>
      <w:tr w:rsidR="00540426" w:rsidRPr="001650DF" w14:paraId="787FEEF3" w14:textId="77777777" w:rsidTr="00ED55E3">
        <w:trPr>
          <w:cantSplit/>
          <w:trHeight w:val="146"/>
        </w:trPr>
        <w:tc>
          <w:tcPr>
            <w:tcW w:w="1641" w:type="dxa"/>
            <w:noWrap/>
            <w:vAlign w:val="center"/>
          </w:tcPr>
          <w:p w14:paraId="5FFD5851" w14:textId="10CEBAED" w:rsidR="00540426" w:rsidRPr="00267020" w:rsidRDefault="00540426" w:rsidP="001B2C22">
            <w:pPr>
              <w:spacing w:line="240" w:lineRule="auto"/>
              <w:rPr>
                <w:sz w:val="20"/>
                <w:szCs w:val="20"/>
              </w:rPr>
            </w:pPr>
            <w:r w:rsidRPr="00267020">
              <w:rPr>
                <w:sz w:val="20"/>
                <w:szCs w:val="20"/>
              </w:rPr>
              <w:t>1.21(</w:t>
            </w:r>
            <w:r w:rsidR="005644EE" w:rsidRPr="00267020">
              <w:rPr>
                <w:sz w:val="20"/>
                <w:szCs w:val="20"/>
              </w:rPr>
              <w:t>q</w:t>
            </w:r>
            <w:r w:rsidRPr="00267020">
              <w:rPr>
                <w:sz w:val="20"/>
                <w:szCs w:val="20"/>
              </w:rPr>
              <w:t>)</w:t>
            </w:r>
          </w:p>
        </w:tc>
        <w:tc>
          <w:tcPr>
            <w:tcW w:w="729" w:type="dxa"/>
            <w:noWrap/>
            <w:vAlign w:val="center"/>
          </w:tcPr>
          <w:p w14:paraId="1532077A" w14:textId="77777777" w:rsidR="00540426" w:rsidRPr="00A5609F" w:rsidRDefault="00540426" w:rsidP="001B2C22">
            <w:pPr>
              <w:spacing w:line="240" w:lineRule="auto"/>
              <w:rPr>
                <w:sz w:val="20"/>
                <w:szCs w:val="20"/>
              </w:rPr>
            </w:pPr>
          </w:p>
        </w:tc>
        <w:tc>
          <w:tcPr>
            <w:tcW w:w="2520" w:type="dxa"/>
            <w:noWrap/>
            <w:vAlign w:val="center"/>
          </w:tcPr>
          <w:p w14:paraId="3B5583F3" w14:textId="77777777" w:rsidR="00540426" w:rsidRPr="004A2821" w:rsidRDefault="00540426" w:rsidP="001B2C22">
            <w:pPr>
              <w:spacing w:line="240" w:lineRule="auto"/>
              <w:rPr>
                <w:sz w:val="20"/>
                <w:szCs w:val="20"/>
              </w:rPr>
            </w:pPr>
            <w:r w:rsidRPr="004A2821">
              <w:rPr>
                <w:color w:val="auto"/>
                <w:sz w:val="20"/>
                <w:szCs w:val="20"/>
              </w:rPr>
              <w:t>Additional Fee for Expedited Service</w:t>
            </w:r>
          </w:p>
        </w:tc>
        <w:tc>
          <w:tcPr>
            <w:tcW w:w="734" w:type="dxa"/>
            <w:noWrap/>
            <w:vAlign w:val="center"/>
          </w:tcPr>
          <w:p w14:paraId="5AB3D6B2" w14:textId="5F5F254B"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731" w:type="dxa"/>
            <w:noWrap/>
            <w:vAlign w:val="center"/>
          </w:tcPr>
          <w:p w14:paraId="40404733" w14:textId="60268B01" w:rsidR="00540426" w:rsidRPr="00A5609F" w:rsidRDefault="00540426" w:rsidP="001B2C22">
            <w:pPr>
              <w:spacing w:line="240" w:lineRule="auto"/>
              <w:jc w:val="center"/>
              <w:rPr>
                <w:sz w:val="20"/>
                <w:szCs w:val="20"/>
              </w:rPr>
            </w:pPr>
            <w:r w:rsidRPr="00A5609F">
              <w:rPr>
                <w:color w:val="auto"/>
                <w:sz w:val="20"/>
                <w:szCs w:val="20"/>
              </w:rPr>
              <w:t>n/a</w:t>
            </w:r>
          </w:p>
        </w:tc>
        <w:tc>
          <w:tcPr>
            <w:tcW w:w="730" w:type="dxa"/>
            <w:vAlign w:val="center"/>
          </w:tcPr>
          <w:p w14:paraId="7CF855E0" w14:textId="41AFA09F" w:rsidR="00540426" w:rsidRPr="00A5609F" w:rsidRDefault="00540426" w:rsidP="001B2C22">
            <w:pPr>
              <w:spacing w:line="240" w:lineRule="auto"/>
              <w:jc w:val="center"/>
              <w:rPr>
                <w:sz w:val="20"/>
                <w:szCs w:val="20"/>
              </w:rPr>
            </w:pPr>
            <w:r w:rsidRPr="00A5609F">
              <w:rPr>
                <w:color w:val="auto"/>
                <w:sz w:val="20"/>
                <w:szCs w:val="20"/>
              </w:rPr>
              <w:t xml:space="preserve">n/a </w:t>
            </w:r>
          </w:p>
        </w:tc>
        <w:tc>
          <w:tcPr>
            <w:tcW w:w="835" w:type="dxa"/>
            <w:noWrap/>
            <w:vAlign w:val="center"/>
          </w:tcPr>
          <w:p w14:paraId="5E037739" w14:textId="77777777" w:rsidR="00540426" w:rsidRPr="00A5609F" w:rsidRDefault="00540426" w:rsidP="001B2C22">
            <w:pPr>
              <w:spacing w:line="240" w:lineRule="auto"/>
              <w:jc w:val="center"/>
              <w:rPr>
                <w:sz w:val="20"/>
                <w:szCs w:val="20"/>
              </w:rPr>
            </w:pPr>
            <w:r w:rsidRPr="00A5609F">
              <w:rPr>
                <w:sz w:val="20"/>
                <w:szCs w:val="20"/>
              </w:rPr>
              <w:t>160</w:t>
            </w:r>
          </w:p>
        </w:tc>
        <w:tc>
          <w:tcPr>
            <w:tcW w:w="810" w:type="dxa"/>
            <w:noWrap/>
            <w:vAlign w:val="center"/>
          </w:tcPr>
          <w:p w14:paraId="4601A17F" w14:textId="77777777" w:rsidR="00540426" w:rsidRPr="00A5609F" w:rsidRDefault="00540426" w:rsidP="001B2C22">
            <w:pPr>
              <w:spacing w:line="240" w:lineRule="auto"/>
              <w:jc w:val="center"/>
              <w:rPr>
                <w:sz w:val="20"/>
                <w:szCs w:val="20"/>
              </w:rPr>
            </w:pPr>
            <w:r w:rsidRPr="00A5609F">
              <w:rPr>
                <w:sz w:val="20"/>
                <w:szCs w:val="20"/>
              </w:rPr>
              <w:t>160</w:t>
            </w:r>
          </w:p>
        </w:tc>
        <w:tc>
          <w:tcPr>
            <w:tcW w:w="810" w:type="dxa"/>
            <w:noWrap/>
            <w:vAlign w:val="center"/>
          </w:tcPr>
          <w:p w14:paraId="479D4C2B" w14:textId="77777777" w:rsidR="00540426" w:rsidRPr="00A5609F" w:rsidRDefault="00540426" w:rsidP="001B2C22">
            <w:pPr>
              <w:spacing w:line="240" w:lineRule="auto"/>
              <w:jc w:val="center"/>
              <w:rPr>
                <w:sz w:val="20"/>
                <w:szCs w:val="20"/>
              </w:rPr>
            </w:pPr>
            <w:r w:rsidRPr="00A5609F">
              <w:rPr>
                <w:sz w:val="20"/>
                <w:szCs w:val="20"/>
              </w:rPr>
              <w:t>160</w:t>
            </w:r>
          </w:p>
        </w:tc>
      </w:tr>
    </w:tbl>
    <w:p w14:paraId="79A544C9" w14:textId="77777777" w:rsidR="00A06EF9" w:rsidRPr="001650DF" w:rsidRDefault="00A06EF9" w:rsidP="001650DF">
      <w:pPr>
        <w:rPr>
          <w:highlight w:val="yellow"/>
          <w:u w:val="single"/>
        </w:rPr>
      </w:pPr>
    </w:p>
    <w:p w14:paraId="78BCEB86" w14:textId="77777777" w:rsidR="00FB05CF" w:rsidRDefault="00A06EF9" w:rsidP="00D22510">
      <w:r w:rsidRPr="001650DF">
        <w:rPr>
          <w:u w:val="single"/>
        </w:rPr>
        <w:t>Section 1.445</w:t>
      </w:r>
      <w:r w:rsidRPr="001650DF">
        <w:t xml:space="preserve">:  The changes to the fee amounts indicated in § 1.445 are shown in Table </w:t>
      </w:r>
      <w:r w:rsidR="00881EEF" w:rsidRPr="001650DF">
        <w:t>23</w:t>
      </w:r>
      <w:r w:rsidRPr="001650DF">
        <w:t>.</w:t>
      </w:r>
    </w:p>
    <w:p w14:paraId="41D5D822" w14:textId="77777777" w:rsidR="00FB05CF" w:rsidRDefault="00FB05CF" w:rsidP="00FB05CF">
      <w:pPr>
        <w:autoSpaceDE/>
        <w:autoSpaceDN/>
        <w:adjustRightInd/>
        <w:spacing w:line="240" w:lineRule="auto"/>
        <w:rPr>
          <w:b/>
          <w:u w:val="single"/>
        </w:rPr>
      </w:pPr>
    </w:p>
    <w:p w14:paraId="3394CB88" w14:textId="02A475FC" w:rsidR="00A06EF9" w:rsidRPr="001B2C22" w:rsidRDefault="00A06EF9" w:rsidP="00FB05CF">
      <w:pPr>
        <w:autoSpaceDE/>
        <w:autoSpaceDN/>
        <w:adjustRightInd/>
        <w:spacing w:line="240" w:lineRule="auto"/>
        <w:jc w:val="center"/>
        <w:rPr>
          <w:b/>
          <w:u w:val="single"/>
        </w:rPr>
      </w:pPr>
      <w:r w:rsidRPr="001B2C22">
        <w:rPr>
          <w:b/>
          <w:u w:val="single"/>
        </w:rPr>
        <w:t xml:space="preserve">Table </w:t>
      </w:r>
      <w:r w:rsidR="00881EEF" w:rsidRPr="001B2C22">
        <w:rPr>
          <w:b/>
          <w:u w:val="single"/>
        </w:rPr>
        <w:t>23</w:t>
      </w:r>
      <w:r w:rsidRPr="001B2C22">
        <w:rPr>
          <w:b/>
          <w:u w:val="single"/>
        </w:rPr>
        <w:t>:</w:t>
      </w:r>
      <w:r w:rsidR="001B2C22" w:rsidRPr="001B2C22">
        <w:rPr>
          <w:b/>
          <w:u w:val="single"/>
        </w:rPr>
        <w:t xml:space="preserve"> </w:t>
      </w:r>
      <w:r w:rsidR="001B2C22">
        <w:rPr>
          <w:b/>
          <w:u w:val="single"/>
        </w:rPr>
        <w:t xml:space="preserve"> </w:t>
      </w:r>
      <w:r w:rsidR="001B2C22" w:rsidRPr="001B2C22">
        <w:rPr>
          <w:b/>
          <w:u w:val="single"/>
        </w:rPr>
        <w:t>CFR Section 1.445(a)(5) Fee</w:t>
      </w:r>
      <w:r w:rsidR="001B2C22">
        <w:rPr>
          <w:b/>
          <w:u w:val="single"/>
        </w:rPr>
        <w:t xml:space="preserve"> Change</w:t>
      </w:r>
      <w:r w:rsidR="001B2C22" w:rsidRPr="001B2C22">
        <w:rPr>
          <w:b/>
          <w:u w:val="single"/>
        </w:rPr>
        <w:t>s</w:t>
      </w:r>
    </w:p>
    <w:p w14:paraId="6E50F140" w14:textId="77777777" w:rsidR="00A06EF9" w:rsidRPr="001650DF" w:rsidRDefault="00A06EF9" w:rsidP="00B15F32">
      <w:pPr>
        <w:autoSpaceDE/>
        <w:autoSpaceDN/>
        <w:adjustRightInd/>
        <w:spacing w:line="240" w:lineRule="auto"/>
        <w:rPr>
          <w:b/>
          <w:u w:val="single"/>
        </w:rPr>
      </w:pPr>
    </w:p>
    <w:tbl>
      <w:tblPr>
        <w:tblW w:w="943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22"/>
        <w:gridCol w:w="1068"/>
        <w:gridCol w:w="2612"/>
        <w:gridCol w:w="755"/>
        <w:gridCol w:w="755"/>
        <w:gridCol w:w="755"/>
        <w:gridCol w:w="755"/>
        <w:gridCol w:w="755"/>
        <w:gridCol w:w="756"/>
      </w:tblGrid>
      <w:tr w:rsidR="00A06EF9" w:rsidRPr="001650DF" w14:paraId="2BE0F841" w14:textId="77777777" w:rsidTr="00DB1214">
        <w:trPr>
          <w:trHeight w:val="146"/>
          <w:tblHeader/>
        </w:trPr>
        <w:tc>
          <w:tcPr>
            <w:tcW w:w="1222" w:type="dxa"/>
            <w:vMerge w:val="restart"/>
            <w:noWrap/>
            <w:vAlign w:val="center"/>
          </w:tcPr>
          <w:p w14:paraId="32442414" w14:textId="77777777" w:rsidR="00A06EF9" w:rsidRPr="00267020" w:rsidRDefault="00A06EF9" w:rsidP="001B2C22">
            <w:pPr>
              <w:spacing w:line="240" w:lineRule="auto"/>
              <w:jc w:val="center"/>
              <w:rPr>
                <w:b/>
                <w:sz w:val="20"/>
                <w:lang w:val="fr-FR"/>
              </w:rPr>
            </w:pPr>
            <w:r w:rsidRPr="00267020">
              <w:rPr>
                <w:b/>
                <w:sz w:val="20"/>
                <w:lang w:val="fr-FR"/>
              </w:rPr>
              <w:t>CFR section</w:t>
            </w:r>
          </w:p>
        </w:tc>
        <w:tc>
          <w:tcPr>
            <w:tcW w:w="1068" w:type="dxa"/>
            <w:vMerge w:val="restart"/>
            <w:noWrap/>
            <w:vAlign w:val="center"/>
          </w:tcPr>
          <w:p w14:paraId="7B28E89B" w14:textId="77777777" w:rsidR="00A06EF9" w:rsidRPr="00290D75" w:rsidRDefault="00A06EF9" w:rsidP="001B2C22">
            <w:pPr>
              <w:spacing w:line="240" w:lineRule="auto"/>
              <w:jc w:val="center"/>
              <w:rPr>
                <w:b/>
                <w:sz w:val="20"/>
                <w:lang w:val="fr-FR"/>
              </w:rPr>
            </w:pPr>
            <w:r w:rsidRPr="0044415E">
              <w:rPr>
                <w:b/>
                <w:sz w:val="20"/>
              </w:rPr>
              <w:t>Fee</w:t>
            </w:r>
            <w:r w:rsidRPr="00290D75">
              <w:rPr>
                <w:b/>
                <w:sz w:val="20"/>
                <w:lang w:val="fr-FR"/>
              </w:rPr>
              <w:t xml:space="preserve"> Code</w:t>
            </w:r>
          </w:p>
        </w:tc>
        <w:tc>
          <w:tcPr>
            <w:tcW w:w="2612" w:type="dxa"/>
            <w:vMerge w:val="restart"/>
            <w:noWrap/>
            <w:vAlign w:val="center"/>
          </w:tcPr>
          <w:p w14:paraId="6B707E3D" w14:textId="77777777" w:rsidR="00A06EF9" w:rsidRPr="00367A20" w:rsidRDefault="00A06EF9" w:rsidP="001B2C22">
            <w:pPr>
              <w:spacing w:line="240" w:lineRule="auto"/>
              <w:jc w:val="center"/>
              <w:rPr>
                <w:b/>
                <w:sz w:val="20"/>
                <w:lang w:val="fr-FR"/>
              </w:rPr>
            </w:pPr>
            <w:r w:rsidRPr="00367A20">
              <w:rPr>
                <w:b/>
                <w:sz w:val="20"/>
                <w:lang w:val="fr-FR"/>
              </w:rPr>
              <w:t>Description</w:t>
            </w:r>
          </w:p>
        </w:tc>
        <w:tc>
          <w:tcPr>
            <w:tcW w:w="2265" w:type="dxa"/>
            <w:gridSpan w:val="3"/>
            <w:noWrap/>
            <w:vAlign w:val="center"/>
          </w:tcPr>
          <w:p w14:paraId="55A7D4C8" w14:textId="77777777" w:rsidR="00A06EF9" w:rsidRPr="001B2C22" w:rsidRDefault="00A06EF9" w:rsidP="001B2C22">
            <w:pPr>
              <w:spacing w:line="240" w:lineRule="auto"/>
              <w:jc w:val="center"/>
              <w:rPr>
                <w:b/>
                <w:sz w:val="20"/>
              </w:rPr>
            </w:pPr>
            <w:r w:rsidRPr="001B2C22">
              <w:rPr>
                <w:b/>
                <w:sz w:val="20"/>
              </w:rPr>
              <w:t>Current Fees (dollars)</w:t>
            </w:r>
          </w:p>
        </w:tc>
        <w:tc>
          <w:tcPr>
            <w:tcW w:w="2266" w:type="dxa"/>
            <w:gridSpan w:val="3"/>
            <w:noWrap/>
            <w:vAlign w:val="center"/>
          </w:tcPr>
          <w:p w14:paraId="229AE8C8" w14:textId="3F819EFF" w:rsidR="00A06EF9" w:rsidRPr="001B2C22" w:rsidRDefault="00304276" w:rsidP="001B2C22">
            <w:pPr>
              <w:spacing w:line="240" w:lineRule="auto"/>
              <w:jc w:val="center"/>
              <w:rPr>
                <w:b/>
                <w:sz w:val="20"/>
              </w:rPr>
            </w:pPr>
            <w:r>
              <w:rPr>
                <w:b/>
                <w:sz w:val="20"/>
              </w:rPr>
              <w:t>Final Rule</w:t>
            </w:r>
            <w:r w:rsidR="00A06EF9" w:rsidRPr="001B2C22">
              <w:rPr>
                <w:b/>
                <w:sz w:val="20"/>
              </w:rPr>
              <w:t xml:space="preserve"> Fees (dollars)</w:t>
            </w:r>
          </w:p>
        </w:tc>
      </w:tr>
      <w:tr w:rsidR="00A06EF9" w:rsidRPr="001650DF" w14:paraId="22A857EF" w14:textId="77777777" w:rsidTr="00DB1214">
        <w:trPr>
          <w:trHeight w:val="146"/>
          <w:tblHeader/>
        </w:trPr>
        <w:tc>
          <w:tcPr>
            <w:tcW w:w="1222" w:type="dxa"/>
            <w:vMerge/>
            <w:noWrap/>
            <w:vAlign w:val="center"/>
          </w:tcPr>
          <w:p w14:paraId="70A0A6E8" w14:textId="77777777" w:rsidR="00A06EF9" w:rsidRPr="001B2C22" w:rsidRDefault="00A06EF9" w:rsidP="001B2C22">
            <w:pPr>
              <w:spacing w:line="240" w:lineRule="auto"/>
              <w:rPr>
                <w:sz w:val="20"/>
              </w:rPr>
            </w:pPr>
          </w:p>
        </w:tc>
        <w:tc>
          <w:tcPr>
            <w:tcW w:w="1068" w:type="dxa"/>
            <w:vMerge/>
            <w:noWrap/>
            <w:vAlign w:val="bottom"/>
          </w:tcPr>
          <w:p w14:paraId="5E30158E" w14:textId="77777777" w:rsidR="00A06EF9" w:rsidRPr="001B2C22" w:rsidRDefault="00A06EF9" w:rsidP="001B2C22">
            <w:pPr>
              <w:spacing w:line="240" w:lineRule="auto"/>
              <w:jc w:val="center"/>
              <w:rPr>
                <w:rFonts w:eastAsia="Arial Unicode MS"/>
                <w:bCs/>
                <w:sz w:val="20"/>
              </w:rPr>
            </w:pPr>
          </w:p>
        </w:tc>
        <w:tc>
          <w:tcPr>
            <w:tcW w:w="2612" w:type="dxa"/>
            <w:vMerge/>
            <w:noWrap/>
            <w:vAlign w:val="bottom"/>
          </w:tcPr>
          <w:p w14:paraId="75B7CB6A" w14:textId="77777777" w:rsidR="00A06EF9" w:rsidRPr="00367A20" w:rsidRDefault="00A06EF9" w:rsidP="001B2C22">
            <w:pPr>
              <w:spacing w:line="240" w:lineRule="auto"/>
              <w:rPr>
                <w:rFonts w:eastAsia="Arial Unicode MS"/>
                <w:bCs/>
                <w:sz w:val="20"/>
              </w:rPr>
            </w:pPr>
          </w:p>
        </w:tc>
        <w:tc>
          <w:tcPr>
            <w:tcW w:w="755" w:type="dxa"/>
            <w:noWrap/>
            <w:vAlign w:val="center"/>
          </w:tcPr>
          <w:p w14:paraId="270391C1"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Large</w:t>
            </w:r>
          </w:p>
        </w:tc>
        <w:tc>
          <w:tcPr>
            <w:tcW w:w="755" w:type="dxa"/>
            <w:noWrap/>
            <w:vAlign w:val="center"/>
          </w:tcPr>
          <w:p w14:paraId="4EFB507C"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Small</w:t>
            </w:r>
          </w:p>
        </w:tc>
        <w:tc>
          <w:tcPr>
            <w:tcW w:w="755" w:type="dxa"/>
            <w:vAlign w:val="center"/>
          </w:tcPr>
          <w:p w14:paraId="1A4B87CE"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Micro</w:t>
            </w:r>
          </w:p>
        </w:tc>
        <w:tc>
          <w:tcPr>
            <w:tcW w:w="755" w:type="dxa"/>
            <w:noWrap/>
            <w:vAlign w:val="center"/>
          </w:tcPr>
          <w:p w14:paraId="5EA5ACBF"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Large</w:t>
            </w:r>
          </w:p>
        </w:tc>
        <w:tc>
          <w:tcPr>
            <w:tcW w:w="755" w:type="dxa"/>
            <w:noWrap/>
            <w:vAlign w:val="center"/>
          </w:tcPr>
          <w:p w14:paraId="14E0FD19"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Small</w:t>
            </w:r>
          </w:p>
        </w:tc>
        <w:tc>
          <w:tcPr>
            <w:tcW w:w="756" w:type="dxa"/>
            <w:noWrap/>
            <w:vAlign w:val="center"/>
          </w:tcPr>
          <w:p w14:paraId="165A562A"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Micro</w:t>
            </w:r>
          </w:p>
        </w:tc>
      </w:tr>
      <w:tr w:rsidR="00A06EF9" w:rsidRPr="001650DF" w14:paraId="5F8662FD" w14:textId="77777777" w:rsidTr="00DB1214">
        <w:trPr>
          <w:trHeight w:val="146"/>
        </w:trPr>
        <w:tc>
          <w:tcPr>
            <w:tcW w:w="1222" w:type="dxa"/>
            <w:noWrap/>
            <w:vAlign w:val="center"/>
          </w:tcPr>
          <w:p w14:paraId="2F423B06" w14:textId="77777777" w:rsidR="00A06EF9" w:rsidRPr="00267020" w:rsidRDefault="00A06EF9" w:rsidP="001B2C22">
            <w:pPr>
              <w:spacing w:line="240" w:lineRule="auto"/>
              <w:rPr>
                <w:sz w:val="20"/>
              </w:rPr>
            </w:pPr>
            <w:r w:rsidRPr="00267020">
              <w:rPr>
                <w:sz w:val="20"/>
              </w:rPr>
              <w:t>1.445(a)(5)</w:t>
            </w:r>
          </w:p>
        </w:tc>
        <w:tc>
          <w:tcPr>
            <w:tcW w:w="1068" w:type="dxa"/>
            <w:noWrap/>
            <w:vAlign w:val="center"/>
          </w:tcPr>
          <w:p w14:paraId="1ADF2ECC" w14:textId="77777777" w:rsidR="00A06EF9" w:rsidRPr="0044415E" w:rsidRDefault="00A06EF9" w:rsidP="001B2C22">
            <w:pPr>
              <w:spacing w:line="240" w:lineRule="auto"/>
              <w:rPr>
                <w:sz w:val="20"/>
              </w:rPr>
            </w:pPr>
          </w:p>
        </w:tc>
        <w:tc>
          <w:tcPr>
            <w:tcW w:w="2612" w:type="dxa"/>
            <w:noWrap/>
            <w:vAlign w:val="center"/>
          </w:tcPr>
          <w:p w14:paraId="7F1304DF" w14:textId="77777777" w:rsidR="00A06EF9" w:rsidRPr="00367A20" w:rsidRDefault="00A06EF9" w:rsidP="001B2C22">
            <w:pPr>
              <w:spacing w:line="240" w:lineRule="auto"/>
              <w:rPr>
                <w:sz w:val="20"/>
              </w:rPr>
            </w:pPr>
            <w:r w:rsidRPr="00367A20">
              <w:rPr>
                <w:sz w:val="20"/>
              </w:rPr>
              <w:t>Late furnishing fee for providing a sequence listing in response to an invitation under PCT Rule 13</w:t>
            </w:r>
            <w:r w:rsidRPr="00367A20">
              <w:rPr>
                <w:iCs/>
                <w:sz w:val="20"/>
                <w:u w:val="single"/>
              </w:rPr>
              <w:t>ter</w:t>
            </w:r>
          </w:p>
        </w:tc>
        <w:tc>
          <w:tcPr>
            <w:tcW w:w="755" w:type="dxa"/>
            <w:noWrap/>
            <w:vAlign w:val="center"/>
          </w:tcPr>
          <w:p w14:paraId="17AEEB21" w14:textId="77777777" w:rsidR="00A06EF9" w:rsidRPr="001B2C22" w:rsidRDefault="00A06EF9" w:rsidP="001B2C22">
            <w:pPr>
              <w:spacing w:line="240" w:lineRule="auto"/>
              <w:jc w:val="center"/>
              <w:rPr>
                <w:sz w:val="20"/>
              </w:rPr>
            </w:pPr>
            <w:r w:rsidRPr="001B2C22">
              <w:rPr>
                <w:sz w:val="20"/>
              </w:rPr>
              <w:t>n/a</w:t>
            </w:r>
          </w:p>
        </w:tc>
        <w:tc>
          <w:tcPr>
            <w:tcW w:w="755" w:type="dxa"/>
            <w:noWrap/>
            <w:vAlign w:val="center"/>
          </w:tcPr>
          <w:p w14:paraId="2C7F1E3E" w14:textId="77777777" w:rsidR="00A06EF9" w:rsidRPr="001B2C22" w:rsidRDefault="00A06EF9" w:rsidP="001B2C22">
            <w:pPr>
              <w:spacing w:line="240" w:lineRule="auto"/>
              <w:jc w:val="center"/>
              <w:rPr>
                <w:sz w:val="20"/>
              </w:rPr>
            </w:pPr>
            <w:r w:rsidRPr="001B2C22">
              <w:rPr>
                <w:sz w:val="20"/>
              </w:rPr>
              <w:t>n/a</w:t>
            </w:r>
          </w:p>
        </w:tc>
        <w:tc>
          <w:tcPr>
            <w:tcW w:w="755" w:type="dxa"/>
            <w:vAlign w:val="center"/>
          </w:tcPr>
          <w:p w14:paraId="23B7EE6B" w14:textId="77777777" w:rsidR="00A06EF9" w:rsidRPr="001B2C22" w:rsidRDefault="00A06EF9" w:rsidP="001B2C22">
            <w:pPr>
              <w:spacing w:line="240" w:lineRule="auto"/>
              <w:jc w:val="center"/>
              <w:rPr>
                <w:sz w:val="20"/>
              </w:rPr>
            </w:pPr>
            <w:r w:rsidRPr="001B2C22">
              <w:rPr>
                <w:sz w:val="20"/>
              </w:rPr>
              <w:t>n/a</w:t>
            </w:r>
          </w:p>
        </w:tc>
        <w:tc>
          <w:tcPr>
            <w:tcW w:w="755" w:type="dxa"/>
            <w:noWrap/>
            <w:vAlign w:val="center"/>
          </w:tcPr>
          <w:p w14:paraId="624233B2" w14:textId="77777777" w:rsidR="00A06EF9" w:rsidRPr="001B2C22" w:rsidRDefault="00A06EF9" w:rsidP="001B2C22">
            <w:pPr>
              <w:spacing w:line="240" w:lineRule="auto"/>
              <w:jc w:val="center"/>
              <w:rPr>
                <w:sz w:val="20"/>
              </w:rPr>
            </w:pPr>
            <w:r w:rsidRPr="001B2C22">
              <w:rPr>
                <w:sz w:val="20"/>
              </w:rPr>
              <w:t>300</w:t>
            </w:r>
          </w:p>
        </w:tc>
        <w:tc>
          <w:tcPr>
            <w:tcW w:w="755" w:type="dxa"/>
            <w:noWrap/>
            <w:vAlign w:val="center"/>
          </w:tcPr>
          <w:p w14:paraId="20C60FAE" w14:textId="77777777" w:rsidR="00A06EF9" w:rsidRPr="001B2C22" w:rsidRDefault="00A06EF9" w:rsidP="001B2C22">
            <w:pPr>
              <w:spacing w:line="240" w:lineRule="auto"/>
              <w:jc w:val="center"/>
              <w:rPr>
                <w:sz w:val="20"/>
              </w:rPr>
            </w:pPr>
            <w:r w:rsidRPr="001B2C22">
              <w:rPr>
                <w:sz w:val="20"/>
              </w:rPr>
              <w:t>150</w:t>
            </w:r>
          </w:p>
        </w:tc>
        <w:tc>
          <w:tcPr>
            <w:tcW w:w="756" w:type="dxa"/>
            <w:noWrap/>
            <w:vAlign w:val="center"/>
          </w:tcPr>
          <w:p w14:paraId="69543BC8" w14:textId="77777777" w:rsidR="00A06EF9" w:rsidRPr="001B2C22" w:rsidRDefault="00A06EF9" w:rsidP="001B2C22">
            <w:pPr>
              <w:spacing w:line="240" w:lineRule="auto"/>
              <w:jc w:val="center"/>
              <w:rPr>
                <w:sz w:val="20"/>
              </w:rPr>
            </w:pPr>
            <w:r w:rsidRPr="001B2C22">
              <w:rPr>
                <w:sz w:val="20"/>
              </w:rPr>
              <w:t>75</w:t>
            </w:r>
          </w:p>
        </w:tc>
      </w:tr>
    </w:tbl>
    <w:p w14:paraId="5A4CA1B7" w14:textId="77777777" w:rsidR="00A06EF9" w:rsidRPr="001650DF" w:rsidRDefault="00A06EF9" w:rsidP="001B2C22">
      <w:pPr>
        <w:autoSpaceDE/>
        <w:autoSpaceDN/>
        <w:adjustRightInd/>
        <w:rPr>
          <w:highlight w:val="yellow"/>
          <w:u w:val="single"/>
        </w:rPr>
      </w:pPr>
    </w:p>
    <w:p w14:paraId="48E4C5B8" w14:textId="34C94B49" w:rsidR="00A06EF9" w:rsidRPr="001650DF" w:rsidRDefault="00A06EF9" w:rsidP="002D2E8A">
      <w:r w:rsidRPr="001650DF">
        <w:rPr>
          <w:u w:val="single"/>
        </w:rPr>
        <w:t>Section 1.482</w:t>
      </w:r>
      <w:r w:rsidRPr="001650DF">
        <w:t xml:space="preserve">:  The changes to the fee amounts indicated in § 1.482 are shown in Table </w:t>
      </w:r>
      <w:r w:rsidR="00881EEF" w:rsidRPr="001650DF">
        <w:t>24</w:t>
      </w:r>
      <w:r w:rsidRPr="001650DF">
        <w:t>.</w:t>
      </w:r>
    </w:p>
    <w:p w14:paraId="1ABD1623" w14:textId="77777777" w:rsidR="00DB1214" w:rsidRDefault="00DB1214">
      <w:pPr>
        <w:autoSpaceDE/>
        <w:autoSpaceDN/>
        <w:adjustRightInd/>
        <w:spacing w:line="240" w:lineRule="auto"/>
        <w:rPr>
          <w:b/>
          <w:u w:val="single"/>
        </w:rPr>
      </w:pPr>
      <w:r>
        <w:rPr>
          <w:b/>
          <w:u w:val="single"/>
        </w:rPr>
        <w:br w:type="page"/>
      </w:r>
    </w:p>
    <w:p w14:paraId="12A0AEC3" w14:textId="353A5AE0" w:rsidR="00A06EF9" w:rsidRPr="001B2C22" w:rsidRDefault="00A06EF9" w:rsidP="001B2C22">
      <w:pPr>
        <w:spacing w:line="240" w:lineRule="auto"/>
        <w:jc w:val="center"/>
        <w:rPr>
          <w:b/>
          <w:u w:val="single"/>
        </w:rPr>
      </w:pPr>
      <w:r w:rsidRPr="001B2C22">
        <w:rPr>
          <w:b/>
          <w:u w:val="single"/>
        </w:rPr>
        <w:t xml:space="preserve">Table </w:t>
      </w:r>
      <w:r w:rsidR="00881EEF" w:rsidRPr="001B2C22">
        <w:rPr>
          <w:b/>
          <w:u w:val="single"/>
        </w:rPr>
        <w:t>24</w:t>
      </w:r>
      <w:r w:rsidRPr="001B2C22">
        <w:rPr>
          <w:b/>
          <w:u w:val="single"/>
        </w:rPr>
        <w:t>:</w:t>
      </w:r>
      <w:r w:rsidR="001B2C22" w:rsidRPr="001B2C22">
        <w:rPr>
          <w:b/>
          <w:u w:val="single"/>
        </w:rPr>
        <w:t xml:space="preserve">  CFR Section 1.482(c) Fee Changes</w:t>
      </w:r>
    </w:p>
    <w:p w14:paraId="015C0CCD" w14:textId="77777777" w:rsidR="00B15F32" w:rsidRPr="002D2E8A" w:rsidRDefault="00B15F32" w:rsidP="001B2C22">
      <w:pPr>
        <w:spacing w:line="240" w:lineRule="auto"/>
        <w:rPr>
          <w:b/>
          <w:u w:val="single"/>
        </w:rPr>
      </w:pPr>
    </w:p>
    <w:tbl>
      <w:tblPr>
        <w:tblW w:w="967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532"/>
        <w:gridCol w:w="1051"/>
        <w:gridCol w:w="2572"/>
        <w:gridCol w:w="761"/>
        <w:gridCol w:w="717"/>
        <w:gridCol w:w="705"/>
        <w:gridCol w:w="816"/>
        <w:gridCol w:w="816"/>
        <w:gridCol w:w="705"/>
      </w:tblGrid>
      <w:tr w:rsidR="00A06EF9" w:rsidRPr="001650DF" w14:paraId="2BD86466" w14:textId="77777777" w:rsidTr="00DB1214">
        <w:trPr>
          <w:trHeight w:val="146"/>
          <w:tblHeader/>
        </w:trPr>
        <w:tc>
          <w:tcPr>
            <w:tcW w:w="1532" w:type="dxa"/>
            <w:vMerge w:val="restart"/>
            <w:noWrap/>
            <w:vAlign w:val="center"/>
          </w:tcPr>
          <w:p w14:paraId="395D22B1" w14:textId="77777777" w:rsidR="00A06EF9" w:rsidRPr="00267020" w:rsidRDefault="00A06EF9" w:rsidP="001B2C22">
            <w:pPr>
              <w:spacing w:line="240" w:lineRule="auto"/>
              <w:jc w:val="center"/>
              <w:rPr>
                <w:b/>
                <w:sz w:val="20"/>
                <w:lang w:val="fr-FR"/>
              </w:rPr>
            </w:pPr>
            <w:r w:rsidRPr="00267020">
              <w:rPr>
                <w:b/>
                <w:sz w:val="20"/>
                <w:lang w:val="fr-FR"/>
              </w:rPr>
              <w:t>CFR section</w:t>
            </w:r>
          </w:p>
        </w:tc>
        <w:tc>
          <w:tcPr>
            <w:tcW w:w="1051" w:type="dxa"/>
            <w:vMerge w:val="restart"/>
            <w:noWrap/>
            <w:vAlign w:val="center"/>
          </w:tcPr>
          <w:p w14:paraId="4508AE73" w14:textId="77777777" w:rsidR="00A06EF9" w:rsidRPr="00290D75" w:rsidRDefault="00A06EF9" w:rsidP="001B2C22">
            <w:pPr>
              <w:spacing w:line="240" w:lineRule="auto"/>
              <w:jc w:val="center"/>
              <w:rPr>
                <w:b/>
                <w:sz w:val="20"/>
                <w:lang w:val="fr-FR"/>
              </w:rPr>
            </w:pPr>
            <w:r w:rsidRPr="0044415E">
              <w:rPr>
                <w:b/>
                <w:sz w:val="20"/>
              </w:rPr>
              <w:t>Fee</w:t>
            </w:r>
            <w:r w:rsidRPr="00290D75">
              <w:rPr>
                <w:b/>
                <w:sz w:val="20"/>
                <w:lang w:val="fr-FR"/>
              </w:rPr>
              <w:t xml:space="preserve"> Code</w:t>
            </w:r>
          </w:p>
        </w:tc>
        <w:tc>
          <w:tcPr>
            <w:tcW w:w="2572" w:type="dxa"/>
            <w:vMerge w:val="restart"/>
            <w:noWrap/>
            <w:vAlign w:val="center"/>
          </w:tcPr>
          <w:p w14:paraId="79195CEC" w14:textId="77777777" w:rsidR="00A06EF9" w:rsidRPr="001B2C22" w:rsidRDefault="00A06EF9" w:rsidP="001B2C22">
            <w:pPr>
              <w:spacing w:line="240" w:lineRule="auto"/>
              <w:jc w:val="center"/>
              <w:rPr>
                <w:b/>
                <w:sz w:val="20"/>
                <w:lang w:val="fr-FR"/>
              </w:rPr>
            </w:pPr>
            <w:r w:rsidRPr="001B2C22">
              <w:rPr>
                <w:b/>
                <w:sz w:val="20"/>
                <w:lang w:val="fr-FR"/>
              </w:rPr>
              <w:t>Description</w:t>
            </w:r>
          </w:p>
        </w:tc>
        <w:tc>
          <w:tcPr>
            <w:tcW w:w="2183" w:type="dxa"/>
            <w:gridSpan w:val="3"/>
            <w:noWrap/>
            <w:vAlign w:val="center"/>
          </w:tcPr>
          <w:p w14:paraId="5D0EC032" w14:textId="77777777" w:rsidR="00A06EF9" w:rsidRPr="001B2C22" w:rsidRDefault="00A06EF9" w:rsidP="001B2C22">
            <w:pPr>
              <w:spacing w:line="240" w:lineRule="auto"/>
              <w:jc w:val="center"/>
              <w:rPr>
                <w:b/>
                <w:sz w:val="20"/>
              </w:rPr>
            </w:pPr>
            <w:r w:rsidRPr="001B2C22">
              <w:rPr>
                <w:b/>
                <w:sz w:val="20"/>
              </w:rPr>
              <w:t>Current Fees (dollars)</w:t>
            </w:r>
          </w:p>
        </w:tc>
        <w:tc>
          <w:tcPr>
            <w:tcW w:w="2337" w:type="dxa"/>
            <w:gridSpan w:val="3"/>
            <w:noWrap/>
            <w:vAlign w:val="center"/>
          </w:tcPr>
          <w:p w14:paraId="19F01EC0" w14:textId="75BD2955" w:rsidR="00A06EF9" w:rsidRPr="001B2C22" w:rsidRDefault="00304276" w:rsidP="001B2C22">
            <w:pPr>
              <w:spacing w:line="240" w:lineRule="auto"/>
              <w:jc w:val="center"/>
              <w:rPr>
                <w:b/>
                <w:sz w:val="20"/>
              </w:rPr>
            </w:pPr>
            <w:r>
              <w:rPr>
                <w:b/>
                <w:sz w:val="20"/>
              </w:rPr>
              <w:t>Final Rule</w:t>
            </w:r>
            <w:r w:rsidR="00A06EF9" w:rsidRPr="001B2C22">
              <w:rPr>
                <w:b/>
                <w:sz w:val="20"/>
              </w:rPr>
              <w:t xml:space="preserve"> Fees (dollars)</w:t>
            </w:r>
          </w:p>
        </w:tc>
      </w:tr>
      <w:tr w:rsidR="00A06EF9" w:rsidRPr="001650DF" w14:paraId="4C0D650D" w14:textId="77777777" w:rsidTr="00DB1214">
        <w:trPr>
          <w:trHeight w:val="146"/>
          <w:tblHeader/>
        </w:trPr>
        <w:tc>
          <w:tcPr>
            <w:tcW w:w="1532" w:type="dxa"/>
            <w:vMerge/>
            <w:noWrap/>
            <w:vAlign w:val="center"/>
          </w:tcPr>
          <w:p w14:paraId="27905CD2" w14:textId="77777777" w:rsidR="00A06EF9" w:rsidRPr="001B2C22" w:rsidRDefault="00A06EF9" w:rsidP="001B2C22">
            <w:pPr>
              <w:spacing w:line="240" w:lineRule="auto"/>
              <w:rPr>
                <w:sz w:val="20"/>
              </w:rPr>
            </w:pPr>
          </w:p>
        </w:tc>
        <w:tc>
          <w:tcPr>
            <w:tcW w:w="1051" w:type="dxa"/>
            <w:vMerge/>
            <w:noWrap/>
            <w:vAlign w:val="bottom"/>
          </w:tcPr>
          <w:p w14:paraId="6845ADDE" w14:textId="77777777" w:rsidR="00A06EF9" w:rsidRPr="001B2C22" w:rsidRDefault="00A06EF9" w:rsidP="001B2C22">
            <w:pPr>
              <w:spacing w:line="240" w:lineRule="auto"/>
              <w:jc w:val="center"/>
              <w:rPr>
                <w:rFonts w:eastAsia="Arial Unicode MS"/>
                <w:bCs/>
                <w:sz w:val="20"/>
              </w:rPr>
            </w:pPr>
          </w:p>
        </w:tc>
        <w:tc>
          <w:tcPr>
            <w:tcW w:w="2572" w:type="dxa"/>
            <w:vMerge/>
            <w:noWrap/>
            <w:vAlign w:val="bottom"/>
          </w:tcPr>
          <w:p w14:paraId="542C05B9" w14:textId="77777777" w:rsidR="00A06EF9" w:rsidRPr="001B2C22" w:rsidRDefault="00A06EF9" w:rsidP="001B2C22">
            <w:pPr>
              <w:spacing w:line="240" w:lineRule="auto"/>
              <w:rPr>
                <w:rFonts w:eastAsia="Arial Unicode MS"/>
                <w:bCs/>
                <w:sz w:val="20"/>
              </w:rPr>
            </w:pPr>
          </w:p>
        </w:tc>
        <w:tc>
          <w:tcPr>
            <w:tcW w:w="761" w:type="dxa"/>
            <w:noWrap/>
            <w:vAlign w:val="center"/>
          </w:tcPr>
          <w:p w14:paraId="37E46F83"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Large</w:t>
            </w:r>
          </w:p>
        </w:tc>
        <w:tc>
          <w:tcPr>
            <w:tcW w:w="717" w:type="dxa"/>
            <w:noWrap/>
            <w:vAlign w:val="center"/>
          </w:tcPr>
          <w:p w14:paraId="5196BE3E"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Small</w:t>
            </w:r>
          </w:p>
        </w:tc>
        <w:tc>
          <w:tcPr>
            <w:tcW w:w="705" w:type="dxa"/>
          </w:tcPr>
          <w:p w14:paraId="1F0D3F92"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Micro</w:t>
            </w:r>
          </w:p>
        </w:tc>
        <w:tc>
          <w:tcPr>
            <w:tcW w:w="816" w:type="dxa"/>
            <w:noWrap/>
            <w:vAlign w:val="center"/>
          </w:tcPr>
          <w:p w14:paraId="5A4C7EDB"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Large</w:t>
            </w:r>
          </w:p>
        </w:tc>
        <w:tc>
          <w:tcPr>
            <w:tcW w:w="816" w:type="dxa"/>
            <w:noWrap/>
            <w:vAlign w:val="center"/>
          </w:tcPr>
          <w:p w14:paraId="43AB87F3"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Small</w:t>
            </w:r>
          </w:p>
        </w:tc>
        <w:tc>
          <w:tcPr>
            <w:tcW w:w="705" w:type="dxa"/>
            <w:noWrap/>
            <w:vAlign w:val="center"/>
          </w:tcPr>
          <w:p w14:paraId="268B60CD" w14:textId="77777777" w:rsidR="00A06EF9" w:rsidRPr="001B2C22" w:rsidRDefault="00A06EF9" w:rsidP="001B2C22">
            <w:pPr>
              <w:spacing w:line="240" w:lineRule="auto"/>
              <w:jc w:val="center"/>
              <w:rPr>
                <w:rFonts w:eastAsia="Arial Unicode MS"/>
                <w:bCs/>
                <w:sz w:val="20"/>
              </w:rPr>
            </w:pPr>
            <w:r w:rsidRPr="001B2C22">
              <w:rPr>
                <w:rFonts w:eastAsia="Arial Unicode MS"/>
                <w:bCs/>
                <w:sz w:val="20"/>
              </w:rPr>
              <w:t>Micro</w:t>
            </w:r>
          </w:p>
        </w:tc>
      </w:tr>
      <w:tr w:rsidR="00A06EF9" w:rsidRPr="001650DF" w14:paraId="4D496AEE" w14:textId="77777777" w:rsidTr="00DB1214">
        <w:trPr>
          <w:trHeight w:val="146"/>
        </w:trPr>
        <w:tc>
          <w:tcPr>
            <w:tcW w:w="1532" w:type="dxa"/>
            <w:noWrap/>
            <w:vAlign w:val="center"/>
          </w:tcPr>
          <w:p w14:paraId="38EA6FA0" w14:textId="77777777" w:rsidR="00A06EF9" w:rsidRPr="00267020" w:rsidRDefault="00A06EF9" w:rsidP="00B15F32">
            <w:pPr>
              <w:spacing w:line="240" w:lineRule="auto"/>
              <w:rPr>
                <w:sz w:val="20"/>
              </w:rPr>
            </w:pPr>
            <w:r w:rsidRPr="00267020">
              <w:rPr>
                <w:sz w:val="20"/>
              </w:rPr>
              <w:t>1.482(c)</w:t>
            </w:r>
          </w:p>
        </w:tc>
        <w:tc>
          <w:tcPr>
            <w:tcW w:w="1051" w:type="dxa"/>
            <w:noWrap/>
            <w:vAlign w:val="center"/>
          </w:tcPr>
          <w:p w14:paraId="14C9270B" w14:textId="77777777" w:rsidR="00A06EF9" w:rsidRPr="0044415E" w:rsidRDefault="00A06EF9" w:rsidP="00B15F32">
            <w:pPr>
              <w:spacing w:line="240" w:lineRule="auto"/>
              <w:rPr>
                <w:sz w:val="20"/>
                <w:highlight w:val="yellow"/>
              </w:rPr>
            </w:pPr>
          </w:p>
        </w:tc>
        <w:tc>
          <w:tcPr>
            <w:tcW w:w="2572" w:type="dxa"/>
            <w:noWrap/>
            <w:vAlign w:val="center"/>
          </w:tcPr>
          <w:p w14:paraId="03EB8347" w14:textId="77777777" w:rsidR="00A06EF9" w:rsidRPr="001B2C22" w:rsidRDefault="00A06EF9" w:rsidP="00B15F32">
            <w:pPr>
              <w:spacing w:line="240" w:lineRule="auto"/>
              <w:rPr>
                <w:sz w:val="20"/>
                <w:highlight w:val="yellow"/>
              </w:rPr>
            </w:pPr>
            <w:r w:rsidRPr="00367A20">
              <w:rPr>
                <w:sz w:val="20"/>
              </w:rPr>
              <w:t>Late furnishing fee for providing a sequence listing in response to an invitation under PCT Rule 13</w:t>
            </w:r>
            <w:r w:rsidRPr="00367A20">
              <w:rPr>
                <w:iCs/>
                <w:sz w:val="20"/>
                <w:u w:val="single"/>
              </w:rPr>
              <w:t>ter</w:t>
            </w:r>
          </w:p>
        </w:tc>
        <w:tc>
          <w:tcPr>
            <w:tcW w:w="761" w:type="dxa"/>
            <w:noWrap/>
            <w:vAlign w:val="center"/>
          </w:tcPr>
          <w:p w14:paraId="7D17E9B2" w14:textId="77777777" w:rsidR="00A06EF9" w:rsidRPr="001B2C22" w:rsidRDefault="00A06EF9" w:rsidP="00B1723F">
            <w:pPr>
              <w:spacing w:line="240" w:lineRule="auto"/>
              <w:jc w:val="center"/>
              <w:rPr>
                <w:sz w:val="20"/>
              </w:rPr>
            </w:pPr>
            <w:r w:rsidRPr="001B2C22">
              <w:rPr>
                <w:sz w:val="20"/>
              </w:rPr>
              <w:t>n/a</w:t>
            </w:r>
          </w:p>
        </w:tc>
        <w:tc>
          <w:tcPr>
            <w:tcW w:w="717" w:type="dxa"/>
            <w:noWrap/>
            <w:vAlign w:val="center"/>
          </w:tcPr>
          <w:p w14:paraId="196D46A1" w14:textId="77777777" w:rsidR="00A06EF9" w:rsidRPr="001B2C22" w:rsidRDefault="00A06EF9" w:rsidP="00223D1D">
            <w:pPr>
              <w:spacing w:line="240" w:lineRule="auto"/>
              <w:jc w:val="center"/>
              <w:rPr>
                <w:sz w:val="20"/>
              </w:rPr>
            </w:pPr>
            <w:r w:rsidRPr="001B2C22">
              <w:rPr>
                <w:sz w:val="20"/>
              </w:rPr>
              <w:t>n/a</w:t>
            </w:r>
          </w:p>
        </w:tc>
        <w:tc>
          <w:tcPr>
            <w:tcW w:w="705" w:type="dxa"/>
            <w:vAlign w:val="center"/>
          </w:tcPr>
          <w:p w14:paraId="103B56CC" w14:textId="77777777" w:rsidR="00A06EF9" w:rsidRPr="001B2C22" w:rsidRDefault="00A06EF9" w:rsidP="00B05D1C">
            <w:pPr>
              <w:spacing w:line="240" w:lineRule="auto"/>
              <w:jc w:val="center"/>
              <w:rPr>
                <w:sz w:val="20"/>
              </w:rPr>
            </w:pPr>
            <w:r w:rsidRPr="001B2C22">
              <w:rPr>
                <w:sz w:val="20"/>
              </w:rPr>
              <w:t>n/a</w:t>
            </w:r>
          </w:p>
        </w:tc>
        <w:tc>
          <w:tcPr>
            <w:tcW w:w="816" w:type="dxa"/>
            <w:noWrap/>
            <w:vAlign w:val="center"/>
          </w:tcPr>
          <w:p w14:paraId="4F7D8E73" w14:textId="77777777" w:rsidR="00A06EF9" w:rsidRPr="001B2C22" w:rsidRDefault="00A06EF9" w:rsidP="00B05D1C">
            <w:pPr>
              <w:spacing w:line="240" w:lineRule="auto"/>
              <w:jc w:val="center"/>
              <w:rPr>
                <w:sz w:val="20"/>
              </w:rPr>
            </w:pPr>
            <w:r w:rsidRPr="001B2C22">
              <w:rPr>
                <w:sz w:val="20"/>
              </w:rPr>
              <w:t>300</w:t>
            </w:r>
          </w:p>
        </w:tc>
        <w:tc>
          <w:tcPr>
            <w:tcW w:w="816" w:type="dxa"/>
            <w:noWrap/>
            <w:vAlign w:val="center"/>
          </w:tcPr>
          <w:p w14:paraId="1ECEB06A" w14:textId="77777777" w:rsidR="00A06EF9" w:rsidRPr="001B2C22" w:rsidRDefault="00A06EF9" w:rsidP="00267020">
            <w:pPr>
              <w:spacing w:line="240" w:lineRule="auto"/>
              <w:jc w:val="center"/>
              <w:rPr>
                <w:sz w:val="20"/>
              </w:rPr>
            </w:pPr>
            <w:r w:rsidRPr="001B2C22">
              <w:rPr>
                <w:sz w:val="20"/>
              </w:rPr>
              <w:t>150</w:t>
            </w:r>
          </w:p>
        </w:tc>
        <w:tc>
          <w:tcPr>
            <w:tcW w:w="705" w:type="dxa"/>
            <w:noWrap/>
            <w:vAlign w:val="center"/>
          </w:tcPr>
          <w:p w14:paraId="7A5295CA" w14:textId="77777777" w:rsidR="00A06EF9" w:rsidRPr="001B2C22" w:rsidRDefault="00A06EF9" w:rsidP="00267020">
            <w:pPr>
              <w:spacing w:line="240" w:lineRule="auto"/>
              <w:jc w:val="center"/>
              <w:rPr>
                <w:sz w:val="20"/>
              </w:rPr>
            </w:pPr>
            <w:r w:rsidRPr="001B2C22">
              <w:rPr>
                <w:sz w:val="20"/>
              </w:rPr>
              <w:t>75</w:t>
            </w:r>
          </w:p>
        </w:tc>
      </w:tr>
    </w:tbl>
    <w:p w14:paraId="149812BE" w14:textId="77777777" w:rsidR="00A06EF9" w:rsidRPr="001650DF" w:rsidRDefault="00A06EF9" w:rsidP="002D2E8A">
      <w:pPr>
        <w:rPr>
          <w:strike/>
        </w:rPr>
      </w:pPr>
    </w:p>
    <w:p w14:paraId="2913B42E" w14:textId="2959FA4D" w:rsidR="00A06EF9" w:rsidRDefault="00A06EF9" w:rsidP="001650DF">
      <w:r w:rsidRPr="001650DF">
        <w:rPr>
          <w:u w:val="single"/>
        </w:rPr>
        <w:t>Section 1.492</w:t>
      </w:r>
      <w:r w:rsidRPr="001650DF">
        <w:t xml:space="preserve">:  The changes to the fee amounts indicated in § 1.492 are shown in Table </w:t>
      </w:r>
      <w:r w:rsidR="00881EEF" w:rsidRPr="001650DF">
        <w:t>25</w:t>
      </w:r>
      <w:r w:rsidRPr="001650DF">
        <w:t>.</w:t>
      </w:r>
    </w:p>
    <w:p w14:paraId="433DC4DE" w14:textId="77777777" w:rsidR="00D22510" w:rsidRPr="001650DF" w:rsidRDefault="00D22510" w:rsidP="001650DF"/>
    <w:p w14:paraId="73F4022E" w14:textId="131157B3" w:rsidR="00A06EF9" w:rsidRPr="001B2C22" w:rsidRDefault="00A06EF9" w:rsidP="001B2C22">
      <w:pPr>
        <w:spacing w:line="240" w:lineRule="auto"/>
        <w:jc w:val="center"/>
        <w:rPr>
          <w:b/>
          <w:bCs/>
          <w:u w:val="single"/>
          <w:lang w:val="fr-FR"/>
        </w:rPr>
      </w:pPr>
      <w:r w:rsidRPr="001B2C22">
        <w:rPr>
          <w:b/>
          <w:bCs/>
          <w:u w:val="single"/>
          <w:lang w:val="fr-FR"/>
        </w:rPr>
        <w:t xml:space="preserve">Table </w:t>
      </w:r>
      <w:r w:rsidR="00881EEF" w:rsidRPr="001B2C22">
        <w:rPr>
          <w:b/>
          <w:bCs/>
          <w:u w:val="single"/>
          <w:lang w:val="fr-FR"/>
        </w:rPr>
        <w:t>25</w:t>
      </w:r>
      <w:r w:rsidRPr="001B2C22">
        <w:rPr>
          <w:b/>
          <w:bCs/>
          <w:u w:val="single"/>
          <w:lang w:val="fr-FR"/>
        </w:rPr>
        <w:t xml:space="preserve">: </w:t>
      </w:r>
      <w:r w:rsidR="001B2C22" w:rsidRPr="001B2C22">
        <w:rPr>
          <w:b/>
          <w:bCs/>
          <w:u w:val="single"/>
          <w:lang w:val="fr-FR"/>
        </w:rPr>
        <w:t xml:space="preserve"> CFR Section 1.492 </w:t>
      </w:r>
      <w:r w:rsidR="001B2C22" w:rsidRPr="001B2C22">
        <w:rPr>
          <w:b/>
          <w:bCs/>
          <w:u w:val="single"/>
        </w:rPr>
        <w:t>Fee</w:t>
      </w:r>
      <w:r w:rsidR="001B2C22" w:rsidRPr="001B2C22">
        <w:rPr>
          <w:b/>
          <w:bCs/>
          <w:u w:val="single"/>
          <w:lang w:val="fr-FR"/>
        </w:rPr>
        <w:t xml:space="preserve"> Changes</w:t>
      </w:r>
    </w:p>
    <w:p w14:paraId="7908B05C" w14:textId="77777777" w:rsidR="00B15F32" w:rsidRPr="002D2E8A" w:rsidRDefault="00B15F32" w:rsidP="001B2C22">
      <w:pPr>
        <w:spacing w:line="240" w:lineRule="auto"/>
        <w:jc w:val="center"/>
      </w:pPr>
    </w:p>
    <w:tbl>
      <w:tblPr>
        <w:tblW w:w="939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03"/>
        <w:gridCol w:w="1080"/>
        <w:gridCol w:w="2411"/>
        <w:gridCol w:w="783"/>
        <w:gridCol w:w="783"/>
        <w:gridCol w:w="783"/>
        <w:gridCol w:w="783"/>
        <w:gridCol w:w="783"/>
        <w:gridCol w:w="784"/>
      </w:tblGrid>
      <w:tr w:rsidR="00A06EF9" w:rsidRPr="001650DF" w14:paraId="0787B43D" w14:textId="77777777" w:rsidTr="00DB1214">
        <w:trPr>
          <w:cantSplit/>
          <w:trHeight w:val="146"/>
          <w:tblHeader/>
        </w:trPr>
        <w:tc>
          <w:tcPr>
            <w:tcW w:w="1203" w:type="dxa"/>
            <w:vMerge w:val="restart"/>
            <w:noWrap/>
            <w:vAlign w:val="center"/>
          </w:tcPr>
          <w:p w14:paraId="730484C3" w14:textId="77777777" w:rsidR="00A06EF9" w:rsidRPr="00267020" w:rsidRDefault="00A06EF9" w:rsidP="001B2C22">
            <w:pPr>
              <w:spacing w:line="240" w:lineRule="auto"/>
              <w:jc w:val="center"/>
              <w:rPr>
                <w:b/>
                <w:sz w:val="20"/>
                <w:szCs w:val="20"/>
                <w:lang w:val="fr-FR"/>
              </w:rPr>
            </w:pPr>
            <w:r w:rsidRPr="00267020">
              <w:rPr>
                <w:b/>
                <w:sz w:val="20"/>
                <w:szCs w:val="20"/>
                <w:lang w:val="fr-FR"/>
              </w:rPr>
              <w:t>CFR section</w:t>
            </w:r>
          </w:p>
        </w:tc>
        <w:tc>
          <w:tcPr>
            <w:tcW w:w="1080" w:type="dxa"/>
            <w:vMerge w:val="restart"/>
            <w:noWrap/>
            <w:vAlign w:val="center"/>
          </w:tcPr>
          <w:p w14:paraId="0F6615F8" w14:textId="77777777" w:rsidR="00A06EF9" w:rsidRPr="00A5609F" w:rsidRDefault="00A06EF9" w:rsidP="001B2C22">
            <w:pPr>
              <w:spacing w:line="240" w:lineRule="auto"/>
              <w:jc w:val="center"/>
              <w:rPr>
                <w:b/>
                <w:sz w:val="20"/>
                <w:szCs w:val="20"/>
                <w:lang w:val="fr-FR"/>
              </w:rPr>
            </w:pPr>
            <w:r w:rsidRPr="00A5609F">
              <w:rPr>
                <w:b/>
                <w:sz w:val="20"/>
                <w:szCs w:val="20"/>
              </w:rPr>
              <w:t>Fee</w:t>
            </w:r>
            <w:r w:rsidRPr="00A5609F">
              <w:rPr>
                <w:b/>
                <w:sz w:val="20"/>
                <w:szCs w:val="20"/>
                <w:lang w:val="fr-FR"/>
              </w:rPr>
              <w:t xml:space="preserve"> Code</w:t>
            </w:r>
          </w:p>
        </w:tc>
        <w:tc>
          <w:tcPr>
            <w:tcW w:w="2411" w:type="dxa"/>
            <w:vMerge w:val="restart"/>
            <w:noWrap/>
            <w:vAlign w:val="center"/>
          </w:tcPr>
          <w:p w14:paraId="5A657893" w14:textId="77777777" w:rsidR="00A06EF9" w:rsidRPr="00A5609F" w:rsidRDefault="00A06EF9" w:rsidP="001B2C22">
            <w:pPr>
              <w:spacing w:line="240" w:lineRule="auto"/>
              <w:jc w:val="center"/>
              <w:rPr>
                <w:b/>
                <w:sz w:val="20"/>
                <w:szCs w:val="20"/>
                <w:lang w:val="fr-FR"/>
              </w:rPr>
            </w:pPr>
            <w:r w:rsidRPr="00A5609F">
              <w:rPr>
                <w:b/>
                <w:sz w:val="20"/>
                <w:szCs w:val="20"/>
                <w:lang w:val="fr-FR"/>
              </w:rPr>
              <w:t>Description</w:t>
            </w:r>
          </w:p>
        </w:tc>
        <w:tc>
          <w:tcPr>
            <w:tcW w:w="2349" w:type="dxa"/>
            <w:gridSpan w:val="3"/>
            <w:noWrap/>
            <w:vAlign w:val="center"/>
          </w:tcPr>
          <w:p w14:paraId="01CF8310" w14:textId="77777777" w:rsidR="00A06EF9" w:rsidRPr="00A5609F" w:rsidRDefault="00A06EF9" w:rsidP="001B2C22">
            <w:pPr>
              <w:spacing w:line="240" w:lineRule="auto"/>
              <w:jc w:val="center"/>
              <w:rPr>
                <w:b/>
                <w:sz w:val="20"/>
                <w:szCs w:val="20"/>
              </w:rPr>
            </w:pPr>
            <w:r w:rsidRPr="00A5609F">
              <w:rPr>
                <w:b/>
                <w:sz w:val="20"/>
                <w:szCs w:val="20"/>
              </w:rPr>
              <w:t>Current Fees (dollars)</w:t>
            </w:r>
          </w:p>
        </w:tc>
        <w:tc>
          <w:tcPr>
            <w:tcW w:w="2350" w:type="dxa"/>
            <w:gridSpan w:val="3"/>
            <w:noWrap/>
            <w:vAlign w:val="center"/>
          </w:tcPr>
          <w:p w14:paraId="10E3A042" w14:textId="1DB45BA3" w:rsidR="00A06EF9" w:rsidRPr="00A5609F" w:rsidRDefault="00304276" w:rsidP="001B2C22">
            <w:pPr>
              <w:spacing w:line="240" w:lineRule="auto"/>
              <w:jc w:val="center"/>
              <w:rPr>
                <w:b/>
                <w:sz w:val="20"/>
                <w:szCs w:val="20"/>
              </w:rPr>
            </w:pPr>
            <w:r>
              <w:rPr>
                <w:b/>
                <w:sz w:val="20"/>
                <w:szCs w:val="20"/>
              </w:rPr>
              <w:t>Final Rule</w:t>
            </w:r>
            <w:r w:rsidR="00A06EF9" w:rsidRPr="00A5609F">
              <w:rPr>
                <w:b/>
                <w:sz w:val="20"/>
                <w:szCs w:val="20"/>
              </w:rPr>
              <w:t xml:space="preserve"> Fees (dollars)</w:t>
            </w:r>
          </w:p>
        </w:tc>
      </w:tr>
      <w:tr w:rsidR="00A06EF9" w:rsidRPr="001650DF" w14:paraId="55569506" w14:textId="77777777" w:rsidTr="00DB1214">
        <w:trPr>
          <w:cantSplit/>
          <w:trHeight w:val="146"/>
          <w:tblHeader/>
        </w:trPr>
        <w:tc>
          <w:tcPr>
            <w:tcW w:w="1203" w:type="dxa"/>
            <w:vMerge/>
            <w:noWrap/>
            <w:vAlign w:val="center"/>
          </w:tcPr>
          <w:p w14:paraId="7C1A2B60" w14:textId="77777777" w:rsidR="00A06EF9" w:rsidRPr="00A5609F" w:rsidRDefault="00A06EF9" w:rsidP="001B2C22">
            <w:pPr>
              <w:spacing w:line="240" w:lineRule="auto"/>
              <w:rPr>
                <w:sz w:val="20"/>
                <w:szCs w:val="20"/>
              </w:rPr>
            </w:pPr>
          </w:p>
        </w:tc>
        <w:tc>
          <w:tcPr>
            <w:tcW w:w="1080" w:type="dxa"/>
            <w:vMerge/>
            <w:noWrap/>
            <w:vAlign w:val="bottom"/>
          </w:tcPr>
          <w:p w14:paraId="12FEE9F4" w14:textId="77777777" w:rsidR="00A06EF9" w:rsidRPr="00A5609F" w:rsidRDefault="00A06EF9" w:rsidP="001B2C22">
            <w:pPr>
              <w:spacing w:line="240" w:lineRule="auto"/>
              <w:jc w:val="center"/>
              <w:rPr>
                <w:rFonts w:eastAsia="Arial Unicode MS"/>
                <w:bCs/>
                <w:sz w:val="20"/>
                <w:szCs w:val="20"/>
              </w:rPr>
            </w:pPr>
          </w:p>
        </w:tc>
        <w:tc>
          <w:tcPr>
            <w:tcW w:w="2411" w:type="dxa"/>
            <w:vMerge/>
            <w:noWrap/>
            <w:vAlign w:val="bottom"/>
          </w:tcPr>
          <w:p w14:paraId="5861F4A7" w14:textId="77777777" w:rsidR="00A06EF9" w:rsidRPr="00A5609F" w:rsidRDefault="00A06EF9" w:rsidP="001B2C22">
            <w:pPr>
              <w:spacing w:line="240" w:lineRule="auto"/>
              <w:rPr>
                <w:rFonts w:eastAsia="Arial Unicode MS"/>
                <w:bCs/>
                <w:sz w:val="20"/>
                <w:szCs w:val="20"/>
              </w:rPr>
            </w:pPr>
          </w:p>
        </w:tc>
        <w:tc>
          <w:tcPr>
            <w:tcW w:w="783" w:type="dxa"/>
            <w:noWrap/>
            <w:vAlign w:val="center"/>
          </w:tcPr>
          <w:p w14:paraId="40F3A1A8"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83" w:type="dxa"/>
            <w:noWrap/>
            <w:vAlign w:val="center"/>
          </w:tcPr>
          <w:p w14:paraId="5D8D6E97"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83" w:type="dxa"/>
          </w:tcPr>
          <w:p w14:paraId="15D8786A"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c>
          <w:tcPr>
            <w:tcW w:w="783" w:type="dxa"/>
            <w:noWrap/>
            <w:vAlign w:val="center"/>
          </w:tcPr>
          <w:p w14:paraId="2C904104"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Large</w:t>
            </w:r>
          </w:p>
        </w:tc>
        <w:tc>
          <w:tcPr>
            <w:tcW w:w="783" w:type="dxa"/>
            <w:noWrap/>
            <w:vAlign w:val="center"/>
          </w:tcPr>
          <w:p w14:paraId="351B0D5F"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Small</w:t>
            </w:r>
          </w:p>
        </w:tc>
        <w:tc>
          <w:tcPr>
            <w:tcW w:w="784" w:type="dxa"/>
            <w:noWrap/>
            <w:vAlign w:val="center"/>
          </w:tcPr>
          <w:p w14:paraId="69DCC3F6" w14:textId="77777777" w:rsidR="00A06EF9" w:rsidRPr="00A5609F" w:rsidRDefault="00A06EF9" w:rsidP="001B2C22">
            <w:pPr>
              <w:spacing w:line="240" w:lineRule="auto"/>
              <w:jc w:val="center"/>
              <w:rPr>
                <w:rFonts w:eastAsia="Arial Unicode MS"/>
                <w:bCs/>
                <w:sz w:val="20"/>
                <w:szCs w:val="20"/>
              </w:rPr>
            </w:pPr>
            <w:r w:rsidRPr="00A5609F">
              <w:rPr>
                <w:rFonts w:eastAsia="Arial Unicode MS"/>
                <w:bCs/>
                <w:sz w:val="20"/>
                <w:szCs w:val="20"/>
              </w:rPr>
              <w:t>Micro</w:t>
            </w:r>
          </w:p>
        </w:tc>
      </w:tr>
      <w:tr w:rsidR="00A06EF9" w:rsidRPr="001650DF" w14:paraId="58A516F2" w14:textId="77777777" w:rsidTr="00DB1214">
        <w:trPr>
          <w:cantSplit/>
          <w:trHeight w:val="146"/>
        </w:trPr>
        <w:tc>
          <w:tcPr>
            <w:tcW w:w="1203" w:type="dxa"/>
            <w:noWrap/>
            <w:vAlign w:val="center"/>
          </w:tcPr>
          <w:p w14:paraId="759FED27" w14:textId="77777777" w:rsidR="00A06EF9" w:rsidRPr="00267020" w:rsidRDefault="00A06EF9" w:rsidP="001B2C22">
            <w:pPr>
              <w:spacing w:line="240" w:lineRule="auto"/>
              <w:rPr>
                <w:sz w:val="20"/>
                <w:szCs w:val="20"/>
              </w:rPr>
            </w:pPr>
            <w:r w:rsidRPr="00267020">
              <w:rPr>
                <w:sz w:val="20"/>
                <w:szCs w:val="20"/>
              </w:rPr>
              <w:t>1.492(a)</w:t>
            </w:r>
          </w:p>
        </w:tc>
        <w:tc>
          <w:tcPr>
            <w:tcW w:w="1080" w:type="dxa"/>
            <w:noWrap/>
            <w:vAlign w:val="center"/>
          </w:tcPr>
          <w:p w14:paraId="1359F98A" w14:textId="77777777" w:rsidR="00A06EF9" w:rsidRPr="00A5609F" w:rsidRDefault="00A06EF9" w:rsidP="001B2C22">
            <w:pPr>
              <w:spacing w:line="240" w:lineRule="auto"/>
              <w:rPr>
                <w:sz w:val="20"/>
                <w:szCs w:val="20"/>
              </w:rPr>
            </w:pPr>
            <w:r w:rsidRPr="00A5609F">
              <w:rPr>
                <w:sz w:val="20"/>
                <w:szCs w:val="20"/>
              </w:rPr>
              <w:t>1631/2631/3631</w:t>
            </w:r>
          </w:p>
        </w:tc>
        <w:tc>
          <w:tcPr>
            <w:tcW w:w="2411" w:type="dxa"/>
            <w:noWrap/>
            <w:vAlign w:val="center"/>
          </w:tcPr>
          <w:p w14:paraId="7DC6ED15" w14:textId="77777777" w:rsidR="00A06EF9" w:rsidRPr="00A5609F" w:rsidRDefault="00A06EF9" w:rsidP="001B2C22">
            <w:pPr>
              <w:spacing w:line="240" w:lineRule="auto"/>
              <w:rPr>
                <w:sz w:val="20"/>
                <w:szCs w:val="20"/>
              </w:rPr>
            </w:pPr>
            <w:r w:rsidRPr="00A5609F">
              <w:rPr>
                <w:sz w:val="20"/>
                <w:szCs w:val="20"/>
              </w:rPr>
              <w:t>Basic PCT National Stage Fee</w:t>
            </w:r>
          </w:p>
        </w:tc>
        <w:tc>
          <w:tcPr>
            <w:tcW w:w="783" w:type="dxa"/>
            <w:noWrap/>
            <w:vAlign w:val="center"/>
          </w:tcPr>
          <w:p w14:paraId="5382498C" w14:textId="77777777" w:rsidR="00A06EF9" w:rsidRPr="00A5609F" w:rsidRDefault="00A06EF9" w:rsidP="001B2C22">
            <w:pPr>
              <w:spacing w:line="240" w:lineRule="auto"/>
              <w:jc w:val="center"/>
              <w:rPr>
                <w:sz w:val="20"/>
                <w:szCs w:val="20"/>
              </w:rPr>
            </w:pPr>
            <w:r w:rsidRPr="00A5609F">
              <w:rPr>
                <w:sz w:val="20"/>
                <w:szCs w:val="20"/>
              </w:rPr>
              <w:t>280</w:t>
            </w:r>
          </w:p>
        </w:tc>
        <w:tc>
          <w:tcPr>
            <w:tcW w:w="783" w:type="dxa"/>
            <w:noWrap/>
            <w:vAlign w:val="center"/>
          </w:tcPr>
          <w:p w14:paraId="484C50B5" w14:textId="480C9885" w:rsidR="00A06EF9" w:rsidRPr="00A5609F" w:rsidRDefault="00521BC0" w:rsidP="001B2C22">
            <w:pPr>
              <w:spacing w:line="240" w:lineRule="auto"/>
              <w:jc w:val="center"/>
              <w:rPr>
                <w:sz w:val="20"/>
                <w:szCs w:val="20"/>
              </w:rPr>
            </w:pPr>
            <w:r w:rsidRPr="00A5609F">
              <w:rPr>
                <w:sz w:val="20"/>
                <w:szCs w:val="20"/>
              </w:rPr>
              <w:t>14</w:t>
            </w:r>
            <w:r w:rsidR="00A06EF9" w:rsidRPr="00A5609F">
              <w:rPr>
                <w:sz w:val="20"/>
                <w:szCs w:val="20"/>
              </w:rPr>
              <w:t>0</w:t>
            </w:r>
          </w:p>
        </w:tc>
        <w:tc>
          <w:tcPr>
            <w:tcW w:w="783" w:type="dxa"/>
            <w:vAlign w:val="center"/>
          </w:tcPr>
          <w:p w14:paraId="32C10938" w14:textId="77777777" w:rsidR="00A06EF9" w:rsidRPr="00A5609F" w:rsidRDefault="00A06EF9" w:rsidP="001B2C22">
            <w:pPr>
              <w:spacing w:line="240" w:lineRule="auto"/>
              <w:jc w:val="center"/>
              <w:rPr>
                <w:sz w:val="20"/>
                <w:szCs w:val="20"/>
              </w:rPr>
            </w:pPr>
            <w:r w:rsidRPr="00A5609F">
              <w:rPr>
                <w:sz w:val="20"/>
                <w:szCs w:val="20"/>
              </w:rPr>
              <w:t>70</w:t>
            </w:r>
          </w:p>
        </w:tc>
        <w:tc>
          <w:tcPr>
            <w:tcW w:w="783" w:type="dxa"/>
            <w:noWrap/>
            <w:vAlign w:val="center"/>
          </w:tcPr>
          <w:p w14:paraId="328B7E8A" w14:textId="77777777" w:rsidR="00A06EF9" w:rsidRPr="00A5609F" w:rsidRDefault="00A06EF9" w:rsidP="001B2C22">
            <w:pPr>
              <w:spacing w:line="240" w:lineRule="auto"/>
              <w:jc w:val="center"/>
              <w:rPr>
                <w:sz w:val="20"/>
                <w:szCs w:val="20"/>
              </w:rPr>
            </w:pPr>
            <w:r w:rsidRPr="00A5609F">
              <w:rPr>
                <w:sz w:val="20"/>
                <w:szCs w:val="20"/>
              </w:rPr>
              <w:t>300</w:t>
            </w:r>
          </w:p>
        </w:tc>
        <w:tc>
          <w:tcPr>
            <w:tcW w:w="783" w:type="dxa"/>
            <w:noWrap/>
            <w:vAlign w:val="center"/>
          </w:tcPr>
          <w:p w14:paraId="2C823BC4" w14:textId="77777777" w:rsidR="00A06EF9" w:rsidRPr="00A5609F" w:rsidRDefault="00A06EF9" w:rsidP="001B2C22">
            <w:pPr>
              <w:spacing w:line="240" w:lineRule="auto"/>
              <w:jc w:val="center"/>
              <w:rPr>
                <w:sz w:val="20"/>
                <w:szCs w:val="20"/>
              </w:rPr>
            </w:pPr>
            <w:r w:rsidRPr="00A5609F">
              <w:rPr>
                <w:sz w:val="20"/>
                <w:szCs w:val="20"/>
              </w:rPr>
              <w:t>150</w:t>
            </w:r>
          </w:p>
        </w:tc>
        <w:tc>
          <w:tcPr>
            <w:tcW w:w="784" w:type="dxa"/>
            <w:noWrap/>
            <w:vAlign w:val="center"/>
          </w:tcPr>
          <w:p w14:paraId="1B3B9A8F" w14:textId="77777777" w:rsidR="00A06EF9" w:rsidRPr="00A5609F" w:rsidRDefault="00A06EF9" w:rsidP="001B2C22">
            <w:pPr>
              <w:spacing w:line="240" w:lineRule="auto"/>
              <w:jc w:val="center"/>
              <w:rPr>
                <w:sz w:val="20"/>
                <w:szCs w:val="20"/>
              </w:rPr>
            </w:pPr>
            <w:r w:rsidRPr="00A5609F">
              <w:rPr>
                <w:sz w:val="20"/>
                <w:szCs w:val="20"/>
              </w:rPr>
              <w:t>75</w:t>
            </w:r>
          </w:p>
        </w:tc>
      </w:tr>
      <w:tr w:rsidR="00A06EF9" w:rsidRPr="001650DF" w14:paraId="18B6456E" w14:textId="77777777" w:rsidTr="00DB1214">
        <w:trPr>
          <w:cantSplit/>
          <w:trHeight w:val="146"/>
        </w:trPr>
        <w:tc>
          <w:tcPr>
            <w:tcW w:w="1203" w:type="dxa"/>
            <w:noWrap/>
            <w:vAlign w:val="center"/>
          </w:tcPr>
          <w:p w14:paraId="506E2831" w14:textId="77777777" w:rsidR="00A06EF9" w:rsidRPr="00267020" w:rsidRDefault="00A06EF9" w:rsidP="001B2C22">
            <w:pPr>
              <w:spacing w:line="240" w:lineRule="auto"/>
              <w:jc w:val="center"/>
              <w:rPr>
                <w:sz w:val="20"/>
                <w:szCs w:val="20"/>
              </w:rPr>
            </w:pPr>
            <w:r w:rsidRPr="00267020">
              <w:rPr>
                <w:sz w:val="20"/>
                <w:szCs w:val="20"/>
              </w:rPr>
              <w:t>1.492(b)(2)</w:t>
            </w:r>
          </w:p>
        </w:tc>
        <w:tc>
          <w:tcPr>
            <w:tcW w:w="1080" w:type="dxa"/>
            <w:noWrap/>
            <w:vAlign w:val="center"/>
          </w:tcPr>
          <w:p w14:paraId="2D08B752" w14:textId="77777777" w:rsidR="00A06EF9" w:rsidRPr="00A5609F" w:rsidRDefault="00A06EF9" w:rsidP="001B2C22">
            <w:pPr>
              <w:spacing w:line="240" w:lineRule="auto"/>
              <w:rPr>
                <w:sz w:val="20"/>
                <w:szCs w:val="20"/>
              </w:rPr>
            </w:pPr>
            <w:r w:rsidRPr="00A5609F">
              <w:rPr>
                <w:sz w:val="20"/>
                <w:szCs w:val="20"/>
              </w:rPr>
              <w:t>1641/2641/3641</w:t>
            </w:r>
          </w:p>
        </w:tc>
        <w:tc>
          <w:tcPr>
            <w:tcW w:w="2411" w:type="dxa"/>
            <w:noWrap/>
            <w:vAlign w:val="center"/>
          </w:tcPr>
          <w:p w14:paraId="426D7E42" w14:textId="15027496" w:rsidR="00A06EF9" w:rsidRPr="00267020" w:rsidRDefault="00A06EF9" w:rsidP="001B2C22">
            <w:pPr>
              <w:spacing w:line="240" w:lineRule="auto"/>
              <w:rPr>
                <w:sz w:val="20"/>
                <w:szCs w:val="20"/>
              </w:rPr>
            </w:pPr>
            <w:r w:rsidRPr="00A5609F">
              <w:rPr>
                <w:sz w:val="20"/>
                <w:szCs w:val="20"/>
              </w:rPr>
              <w:t>PCT National Stage Search Fee</w:t>
            </w:r>
            <w:r w:rsidR="00E41108" w:rsidRPr="001B2C22">
              <w:rPr>
                <w:sz w:val="20"/>
                <w:szCs w:val="20"/>
              </w:rPr>
              <w:t xml:space="preserve"> – </w:t>
            </w:r>
            <w:r w:rsidRPr="00267020">
              <w:rPr>
                <w:sz w:val="20"/>
                <w:szCs w:val="20"/>
              </w:rPr>
              <w:t>U.S. was the ISA</w:t>
            </w:r>
          </w:p>
        </w:tc>
        <w:tc>
          <w:tcPr>
            <w:tcW w:w="783" w:type="dxa"/>
            <w:noWrap/>
            <w:vAlign w:val="center"/>
          </w:tcPr>
          <w:p w14:paraId="7D919007" w14:textId="77777777" w:rsidR="00A06EF9" w:rsidRPr="00A5609F" w:rsidRDefault="00A06EF9" w:rsidP="001B2C22">
            <w:pPr>
              <w:spacing w:line="240" w:lineRule="auto"/>
              <w:jc w:val="center"/>
              <w:rPr>
                <w:sz w:val="20"/>
                <w:szCs w:val="20"/>
              </w:rPr>
            </w:pPr>
            <w:r w:rsidRPr="00A5609F">
              <w:rPr>
                <w:sz w:val="20"/>
                <w:szCs w:val="20"/>
              </w:rPr>
              <w:t>120</w:t>
            </w:r>
          </w:p>
        </w:tc>
        <w:tc>
          <w:tcPr>
            <w:tcW w:w="783" w:type="dxa"/>
            <w:noWrap/>
            <w:vAlign w:val="center"/>
          </w:tcPr>
          <w:p w14:paraId="544F4584" w14:textId="77777777" w:rsidR="00A06EF9" w:rsidRPr="00A5609F" w:rsidRDefault="00A06EF9" w:rsidP="001B2C22">
            <w:pPr>
              <w:spacing w:line="240" w:lineRule="auto"/>
              <w:jc w:val="center"/>
              <w:rPr>
                <w:sz w:val="20"/>
                <w:szCs w:val="20"/>
              </w:rPr>
            </w:pPr>
            <w:r w:rsidRPr="00A5609F">
              <w:rPr>
                <w:sz w:val="20"/>
                <w:szCs w:val="20"/>
              </w:rPr>
              <w:t>60</w:t>
            </w:r>
          </w:p>
        </w:tc>
        <w:tc>
          <w:tcPr>
            <w:tcW w:w="783" w:type="dxa"/>
            <w:vAlign w:val="center"/>
          </w:tcPr>
          <w:p w14:paraId="002AC53B" w14:textId="77777777" w:rsidR="00A06EF9" w:rsidRPr="00A5609F" w:rsidRDefault="00A06EF9" w:rsidP="001B2C22">
            <w:pPr>
              <w:spacing w:line="240" w:lineRule="auto"/>
              <w:jc w:val="center"/>
              <w:rPr>
                <w:sz w:val="20"/>
                <w:szCs w:val="20"/>
              </w:rPr>
            </w:pPr>
            <w:r w:rsidRPr="00A5609F">
              <w:rPr>
                <w:sz w:val="20"/>
                <w:szCs w:val="20"/>
              </w:rPr>
              <w:t>30</w:t>
            </w:r>
          </w:p>
        </w:tc>
        <w:tc>
          <w:tcPr>
            <w:tcW w:w="783" w:type="dxa"/>
            <w:noWrap/>
            <w:vAlign w:val="center"/>
          </w:tcPr>
          <w:p w14:paraId="03DD079C" w14:textId="77777777" w:rsidR="00A06EF9" w:rsidRPr="00A5609F" w:rsidRDefault="00A06EF9" w:rsidP="001B2C22">
            <w:pPr>
              <w:spacing w:line="240" w:lineRule="auto"/>
              <w:jc w:val="center"/>
              <w:rPr>
                <w:sz w:val="20"/>
                <w:szCs w:val="20"/>
              </w:rPr>
            </w:pPr>
            <w:r w:rsidRPr="00A5609F">
              <w:rPr>
                <w:sz w:val="20"/>
                <w:szCs w:val="20"/>
              </w:rPr>
              <w:t>140</w:t>
            </w:r>
          </w:p>
        </w:tc>
        <w:tc>
          <w:tcPr>
            <w:tcW w:w="783" w:type="dxa"/>
            <w:noWrap/>
            <w:vAlign w:val="center"/>
          </w:tcPr>
          <w:p w14:paraId="51798E5D" w14:textId="77777777" w:rsidR="00A06EF9" w:rsidRPr="00A5609F" w:rsidRDefault="00A06EF9" w:rsidP="001B2C22">
            <w:pPr>
              <w:spacing w:line="240" w:lineRule="auto"/>
              <w:jc w:val="center"/>
              <w:rPr>
                <w:sz w:val="20"/>
                <w:szCs w:val="20"/>
              </w:rPr>
            </w:pPr>
            <w:r w:rsidRPr="00A5609F">
              <w:rPr>
                <w:sz w:val="20"/>
                <w:szCs w:val="20"/>
              </w:rPr>
              <w:t>70</w:t>
            </w:r>
          </w:p>
        </w:tc>
        <w:tc>
          <w:tcPr>
            <w:tcW w:w="784" w:type="dxa"/>
            <w:noWrap/>
            <w:vAlign w:val="center"/>
          </w:tcPr>
          <w:p w14:paraId="3F5771D1" w14:textId="77777777" w:rsidR="00A06EF9" w:rsidRPr="00A5609F" w:rsidRDefault="00A06EF9" w:rsidP="001B2C22">
            <w:pPr>
              <w:spacing w:line="240" w:lineRule="auto"/>
              <w:jc w:val="center"/>
              <w:rPr>
                <w:sz w:val="20"/>
                <w:szCs w:val="20"/>
              </w:rPr>
            </w:pPr>
            <w:r w:rsidRPr="00A5609F">
              <w:rPr>
                <w:sz w:val="20"/>
                <w:szCs w:val="20"/>
              </w:rPr>
              <w:t>35</w:t>
            </w:r>
          </w:p>
        </w:tc>
      </w:tr>
      <w:tr w:rsidR="00A06EF9" w:rsidRPr="001650DF" w14:paraId="28886144" w14:textId="77777777" w:rsidTr="00DB1214">
        <w:trPr>
          <w:cantSplit/>
          <w:trHeight w:val="277"/>
        </w:trPr>
        <w:tc>
          <w:tcPr>
            <w:tcW w:w="1203" w:type="dxa"/>
            <w:noWrap/>
            <w:vAlign w:val="center"/>
          </w:tcPr>
          <w:p w14:paraId="23925305" w14:textId="77777777" w:rsidR="00A06EF9" w:rsidRPr="00267020" w:rsidRDefault="00A06EF9" w:rsidP="001B2C22">
            <w:pPr>
              <w:spacing w:line="240" w:lineRule="auto"/>
              <w:rPr>
                <w:sz w:val="20"/>
                <w:szCs w:val="20"/>
              </w:rPr>
            </w:pPr>
            <w:r w:rsidRPr="00267020">
              <w:rPr>
                <w:sz w:val="20"/>
                <w:szCs w:val="20"/>
              </w:rPr>
              <w:t>1.492(b)(3)</w:t>
            </w:r>
          </w:p>
        </w:tc>
        <w:tc>
          <w:tcPr>
            <w:tcW w:w="1080" w:type="dxa"/>
            <w:noWrap/>
            <w:vAlign w:val="center"/>
          </w:tcPr>
          <w:p w14:paraId="3F87BA49" w14:textId="77777777" w:rsidR="00A06EF9" w:rsidRPr="00A5609F" w:rsidRDefault="00A06EF9" w:rsidP="001B2C22">
            <w:pPr>
              <w:spacing w:line="240" w:lineRule="auto"/>
              <w:rPr>
                <w:sz w:val="20"/>
                <w:szCs w:val="20"/>
              </w:rPr>
            </w:pPr>
            <w:r w:rsidRPr="00A5609F">
              <w:rPr>
                <w:sz w:val="20"/>
                <w:szCs w:val="20"/>
              </w:rPr>
              <w:t>1642/2642/3642</w:t>
            </w:r>
          </w:p>
        </w:tc>
        <w:tc>
          <w:tcPr>
            <w:tcW w:w="2411" w:type="dxa"/>
            <w:noWrap/>
            <w:vAlign w:val="center"/>
          </w:tcPr>
          <w:p w14:paraId="550269B2" w14:textId="1A3F6634" w:rsidR="00A06EF9" w:rsidRPr="00267020" w:rsidRDefault="00A06EF9" w:rsidP="001B2C22">
            <w:pPr>
              <w:spacing w:line="240" w:lineRule="auto"/>
              <w:rPr>
                <w:sz w:val="20"/>
                <w:szCs w:val="20"/>
              </w:rPr>
            </w:pPr>
            <w:r w:rsidRPr="00A5609F">
              <w:rPr>
                <w:sz w:val="20"/>
                <w:szCs w:val="20"/>
              </w:rPr>
              <w:t>PCT National Stage Search Fee</w:t>
            </w:r>
            <w:r w:rsidR="00E41108" w:rsidRPr="001B2C22">
              <w:rPr>
                <w:sz w:val="20"/>
                <w:szCs w:val="20"/>
              </w:rPr>
              <w:t xml:space="preserve"> – </w:t>
            </w:r>
            <w:r w:rsidRPr="00267020">
              <w:rPr>
                <w:sz w:val="20"/>
                <w:szCs w:val="20"/>
              </w:rPr>
              <w:t>Search Report Prepared and Provided to USPTO</w:t>
            </w:r>
          </w:p>
        </w:tc>
        <w:tc>
          <w:tcPr>
            <w:tcW w:w="783" w:type="dxa"/>
            <w:noWrap/>
            <w:vAlign w:val="center"/>
          </w:tcPr>
          <w:p w14:paraId="589DB013" w14:textId="77777777" w:rsidR="00A06EF9" w:rsidRPr="00A5609F" w:rsidRDefault="00A06EF9" w:rsidP="001B2C22">
            <w:pPr>
              <w:spacing w:line="240" w:lineRule="auto"/>
              <w:jc w:val="center"/>
              <w:rPr>
                <w:sz w:val="20"/>
                <w:szCs w:val="20"/>
              </w:rPr>
            </w:pPr>
            <w:r w:rsidRPr="00A5609F">
              <w:rPr>
                <w:sz w:val="20"/>
                <w:szCs w:val="20"/>
              </w:rPr>
              <w:t>480</w:t>
            </w:r>
          </w:p>
        </w:tc>
        <w:tc>
          <w:tcPr>
            <w:tcW w:w="783" w:type="dxa"/>
            <w:noWrap/>
            <w:vAlign w:val="center"/>
          </w:tcPr>
          <w:p w14:paraId="34789DA6" w14:textId="77777777" w:rsidR="00A06EF9" w:rsidRPr="00A5609F" w:rsidRDefault="00A06EF9" w:rsidP="001B2C22">
            <w:pPr>
              <w:spacing w:line="240" w:lineRule="auto"/>
              <w:jc w:val="center"/>
              <w:rPr>
                <w:sz w:val="20"/>
                <w:szCs w:val="20"/>
              </w:rPr>
            </w:pPr>
            <w:r w:rsidRPr="00A5609F">
              <w:rPr>
                <w:sz w:val="20"/>
                <w:szCs w:val="20"/>
              </w:rPr>
              <w:t>240</w:t>
            </w:r>
          </w:p>
        </w:tc>
        <w:tc>
          <w:tcPr>
            <w:tcW w:w="783" w:type="dxa"/>
            <w:vAlign w:val="center"/>
          </w:tcPr>
          <w:p w14:paraId="1244AD7E" w14:textId="77777777" w:rsidR="00A06EF9" w:rsidRPr="00A5609F" w:rsidRDefault="00A06EF9" w:rsidP="001B2C22">
            <w:pPr>
              <w:spacing w:line="240" w:lineRule="auto"/>
              <w:jc w:val="center"/>
              <w:rPr>
                <w:sz w:val="20"/>
                <w:szCs w:val="20"/>
              </w:rPr>
            </w:pPr>
            <w:r w:rsidRPr="00A5609F">
              <w:rPr>
                <w:sz w:val="20"/>
                <w:szCs w:val="20"/>
              </w:rPr>
              <w:t>120</w:t>
            </w:r>
          </w:p>
        </w:tc>
        <w:tc>
          <w:tcPr>
            <w:tcW w:w="783" w:type="dxa"/>
            <w:noWrap/>
            <w:vAlign w:val="center"/>
          </w:tcPr>
          <w:p w14:paraId="6FC0797C" w14:textId="77777777" w:rsidR="00A06EF9" w:rsidRPr="00A5609F" w:rsidRDefault="00A06EF9" w:rsidP="001B2C22">
            <w:pPr>
              <w:spacing w:line="240" w:lineRule="auto"/>
              <w:jc w:val="center"/>
              <w:rPr>
                <w:sz w:val="20"/>
                <w:szCs w:val="20"/>
              </w:rPr>
            </w:pPr>
            <w:r w:rsidRPr="00A5609F">
              <w:rPr>
                <w:sz w:val="20"/>
                <w:szCs w:val="20"/>
              </w:rPr>
              <w:t>520</w:t>
            </w:r>
          </w:p>
        </w:tc>
        <w:tc>
          <w:tcPr>
            <w:tcW w:w="783" w:type="dxa"/>
            <w:noWrap/>
            <w:vAlign w:val="center"/>
          </w:tcPr>
          <w:p w14:paraId="46018B86" w14:textId="77777777" w:rsidR="00A06EF9" w:rsidRPr="00A5609F" w:rsidRDefault="00A06EF9" w:rsidP="001B2C22">
            <w:pPr>
              <w:spacing w:line="240" w:lineRule="auto"/>
              <w:jc w:val="center"/>
              <w:rPr>
                <w:sz w:val="20"/>
                <w:szCs w:val="20"/>
              </w:rPr>
            </w:pPr>
            <w:r w:rsidRPr="00A5609F">
              <w:rPr>
                <w:sz w:val="20"/>
                <w:szCs w:val="20"/>
              </w:rPr>
              <w:t>260</w:t>
            </w:r>
          </w:p>
        </w:tc>
        <w:tc>
          <w:tcPr>
            <w:tcW w:w="784" w:type="dxa"/>
            <w:noWrap/>
            <w:vAlign w:val="center"/>
          </w:tcPr>
          <w:p w14:paraId="445268B9" w14:textId="77777777" w:rsidR="00A06EF9" w:rsidRPr="00A5609F" w:rsidRDefault="00A06EF9" w:rsidP="001B2C22">
            <w:pPr>
              <w:spacing w:line="240" w:lineRule="auto"/>
              <w:jc w:val="center"/>
              <w:rPr>
                <w:sz w:val="20"/>
                <w:szCs w:val="20"/>
              </w:rPr>
            </w:pPr>
            <w:r w:rsidRPr="00A5609F">
              <w:rPr>
                <w:sz w:val="20"/>
                <w:szCs w:val="20"/>
              </w:rPr>
              <w:t>130</w:t>
            </w:r>
          </w:p>
        </w:tc>
      </w:tr>
      <w:tr w:rsidR="00A06EF9" w:rsidRPr="001650DF" w14:paraId="43C2E258" w14:textId="77777777" w:rsidTr="00DB1214">
        <w:trPr>
          <w:cantSplit/>
          <w:trHeight w:val="146"/>
        </w:trPr>
        <w:tc>
          <w:tcPr>
            <w:tcW w:w="1203" w:type="dxa"/>
            <w:noWrap/>
            <w:vAlign w:val="center"/>
          </w:tcPr>
          <w:p w14:paraId="1308424D" w14:textId="77777777" w:rsidR="00A06EF9" w:rsidRPr="00267020" w:rsidRDefault="00A06EF9" w:rsidP="001B2C22">
            <w:pPr>
              <w:spacing w:line="240" w:lineRule="auto"/>
              <w:rPr>
                <w:sz w:val="20"/>
                <w:szCs w:val="20"/>
              </w:rPr>
            </w:pPr>
            <w:r w:rsidRPr="00267020">
              <w:rPr>
                <w:sz w:val="20"/>
                <w:szCs w:val="20"/>
              </w:rPr>
              <w:t>1.492(b)(4)</w:t>
            </w:r>
          </w:p>
        </w:tc>
        <w:tc>
          <w:tcPr>
            <w:tcW w:w="1080" w:type="dxa"/>
            <w:noWrap/>
            <w:vAlign w:val="center"/>
          </w:tcPr>
          <w:p w14:paraId="3EE43A39" w14:textId="77777777" w:rsidR="00A06EF9" w:rsidRPr="00A5609F" w:rsidRDefault="00A06EF9" w:rsidP="001B2C22">
            <w:pPr>
              <w:spacing w:line="240" w:lineRule="auto"/>
              <w:rPr>
                <w:sz w:val="20"/>
                <w:szCs w:val="20"/>
              </w:rPr>
            </w:pPr>
            <w:r w:rsidRPr="00A5609F">
              <w:rPr>
                <w:sz w:val="20"/>
                <w:szCs w:val="20"/>
              </w:rPr>
              <w:t>1632/2632/3632</w:t>
            </w:r>
          </w:p>
        </w:tc>
        <w:tc>
          <w:tcPr>
            <w:tcW w:w="2411" w:type="dxa"/>
            <w:noWrap/>
            <w:vAlign w:val="center"/>
          </w:tcPr>
          <w:p w14:paraId="549A63AA" w14:textId="0D4085DA" w:rsidR="00A06EF9" w:rsidRPr="00267020" w:rsidRDefault="00A06EF9" w:rsidP="001B2C22">
            <w:pPr>
              <w:spacing w:line="240" w:lineRule="auto"/>
              <w:rPr>
                <w:sz w:val="20"/>
                <w:szCs w:val="20"/>
              </w:rPr>
            </w:pPr>
            <w:r w:rsidRPr="00A5609F">
              <w:rPr>
                <w:sz w:val="20"/>
                <w:szCs w:val="20"/>
              </w:rPr>
              <w:t>PCT National Stage Search Fee</w:t>
            </w:r>
            <w:r w:rsidR="00E41108" w:rsidRPr="001B2C22">
              <w:rPr>
                <w:sz w:val="20"/>
                <w:szCs w:val="20"/>
              </w:rPr>
              <w:t xml:space="preserve"> – </w:t>
            </w:r>
            <w:r w:rsidRPr="00267020">
              <w:rPr>
                <w:sz w:val="20"/>
                <w:szCs w:val="20"/>
              </w:rPr>
              <w:t>All Other Situations</w:t>
            </w:r>
          </w:p>
        </w:tc>
        <w:tc>
          <w:tcPr>
            <w:tcW w:w="783" w:type="dxa"/>
            <w:noWrap/>
            <w:vAlign w:val="center"/>
          </w:tcPr>
          <w:p w14:paraId="41EE4B1F" w14:textId="77777777" w:rsidR="00A06EF9" w:rsidRPr="00A5609F" w:rsidRDefault="00A06EF9" w:rsidP="001B2C22">
            <w:pPr>
              <w:spacing w:line="240" w:lineRule="auto"/>
              <w:jc w:val="center"/>
              <w:rPr>
                <w:sz w:val="20"/>
                <w:szCs w:val="20"/>
              </w:rPr>
            </w:pPr>
            <w:r w:rsidRPr="00A5609F">
              <w:rPr>
                <w:sz w:val="20"/>
                <w:szCs w:val="20"/>
              </w:rPr>
              <w:t>600</w:t>
            </w:r>
          </w:p>
        </w:tc>
        <w:tc>
          <w:tcPr>
            <w:tcW w:w="783" w:type="dxa"/>
            <w:noWrap/>
            <w:vAlign w:val="center"/>
          </w:tcPr>
          <w:p w14:paraId="6DC4C059" w14:textId="77777777" w:rsidR="00A06EF9" w:rsidRPr="00A5609F" w:rsidRDefault="00A06EF9" w:rsidP="001B2C22">
            <w:pPr>
              <w:spacing w:line="240" w:lineRule="auto"/>
              <w:jc w:val="center"/>
              <w:rPr>
                <w:sz w:val="20"/>
                <w:szCs w:val="20"/>
              </w:rPr>
            </w:pPr>
            <w:r w:rsidRPr="00A5609F">
              <w:rPr>
                <w:sz w:val="20"/>
                <w:szCs w:val="20"/>
              </w:rPr>
              <w:t>300</w:t>
            </w:r>
          </w:p>
        </w:tc>
        <w:tc>
          <w:tcPr>
            <w:tcW w:w="783" w:type="dxa"/>
            <w:vAlign w:val="center"/>
          </w:tcPr>
          <w:p w14:paraId="3013F93D" w14:textId="77777777" w:rsidR="00A06EF9" w:rsidRPr="00A5609F" w:rsidRDefault="00A06EF9" w:rsidP="001B2C22">
            <w:pPr>
              <w:spacing w:line="240" w:lineRule="auto"/>
              <w:jc w:val="center"/>
              <w:rPr>
                <w:sz w:val="20"/>
                <w:szCs w:val="20"/>
              </w:rPr>
            </w:pPr>
            <w:r w:rsidRPr="00A5609F">
              <w:rPr>
                <w:sz w:val="20"/>
                <w:szCs w:val="20"/>
              </w:rPr>
              <w:t>150</w:t>
            </w:r>
          </w:p>
        </w:tc>
        <w:tc>
          <w:tcPr>
            <w:tcW w:w="783" w:type="dxa"/>
            <w:noWrap/>
            <w:vAlign w:val="center"/>
          </w:tcPr>
          <w:p w14:paraId="094D6A03" w14:textId="77777777" w:rsidR="00A06EF9" w:rsidRPr="00A5609F" w:rsidRDefault="00A06EF9" w:rsidP="001B2C22">
            <w:pPr>
              <w:spacing w:line="240" w:lineRule="auto"/>
              <w:jc w:val="center"/>
              <w:rPr>
                <w:sz w:val="20"/>
                <w:szCs w:val="20"/>
              </w:rPr>
            </w:pPr>
            <w:r w:rsidRPr="00A5609F">
              <w:rPr>
                <w:sz w:val="20"/>
                <w:szCs w:val="20"/>
              </w:rPr>
              <w:t>660</w:t>
            </w:r>
          </w:p>
        </w:tc>
        <w:tc>
          <w:tcPr>
            <w:tcW w:w="783" w:type="dxa"/>
            <w:noWrap/>
            <w:vAlign w:val="center"/>
          </w:tcPr>
          <w:p w14:paraId="79E8A830" w14:textId="77777777" w:rsidR="00A06EF9" w:rsidRPr="00A5609F" w:rsidRDefault="00A06EF9" w:rsidP="001B2C22">
            <w:pPr>
              <w:spacing w:line="240" w:lineRule="auto"/>
              <w:jc w:val="center"/>
              <w:rPr>
                <w:sz w:val="20"/>
                <w:szCs w:val="20"/>
              </w:rPr>
            </w:pPr>
            <w:r w:rsidRPr="00A5609F">
              <w:rPr>
                <w:sz w:val="20"/>
                <w:szCs w:val="20"/>
              </w:rPr>
              <w:t>330</w:t>
            </w:r>
          </w:p>
        </w:tc>
        <w:tc>
          <w:tcPr>
            <w:tcW w:w="784" w:type="dxa"/>
            <w:noWrap/>
            <w:vAlign w:val="center"/>
          </w:tcPr>
          <w:p w14:paraId="6D8934FE" w14:textId="77777777" w:rsidR="00A06EF9" w:rsidRPr="00A5609F" w:rsidRDefault="00A06EF9" w:rsidP="001B2C22">
            <w:pPr>
              <w:spacing w:line="240" w:lineRule="auto"/>
              <w:jc w:val="center"/>
              <w:rPr>
                <w:sz w:val="20"/>
                <w:szCs w:val="20"/>
              </w:rPr>
            </w:pPr>
            <w:r w:rsidRPr="00A5609F">
              <w:rPr>
                <w:sz w:val="20"/>
                <w:szCs w:val="20"/>
              </w:rPr>
              <w:t>165</w:t>
            </w:r>
          </w:p>
        </w:tc>
      </w:tr>
      <w:tr w:rsidR="00A06EF9" w:rsidRPr="001650DF" w14:paraId="20280020" w14:textId="77777777" w:rsidTr="00DB1214">
        <w:trPr>
          <w:cantSplit/>
          <w:trHeight w:val="146"/>
        </w:trPr>
        <w:tc>
          <w:tcPr>
            <w:tcW w:w="1203" w:type="dxa"/>
            <w:noWrap/>
            <w:vAlign w:val="center"/>
          </w:tcPr>
          <w:p w14:paraId="26721D5E" w14:textId="77777777" w:rsidR="00A06EF9" w:rsidRPr="00267020" w:rsidRDefault="00A06EF9" w:rsidP="001B2C22">
            <w:pPr>
              <w:spacing w:line="240" w:lineRule="auto"/>
              <w:jc w:val="center"/>
              <w:rPr>
                <w:sz w:val="20"/>
                <w:szCs w:val="20"/>
              </w:rPr>
            </w:pPr>
            <w:r w:rsidRPr="00267020">
              <w:rPr>
                <w:sz w:val="20"/>
                <w:szCs w:val="20"/>
              </w:rPr>
              <w:t>1.492(c)(2)</w:t>
            </w:r>
          </w:p>
        </w:tc>
        <w:tc>
          <w:tcPr>
            <w:tcW w:w="1080" w:type="dxa"/>
            <w:noWrap/>
            <w:vAlign w:val="center"/>
          </w:tcPr>
          <w:p w14:paraId="02DD58FF" w14:textId="77777777" w:rsidR="00A06EF9" w:rsidRPr="00A5609F" w:rsidRDefault="00A06EF9" w:rsidP="001B2C22">
            <w:pPr>
              <w:spacing w:line="240" w:lineRule="auto"/>
              <w:rPr>
                <w:sz w:val="20"/>
                <w:szCs w:val="20"/>
              </w:rPr>
            </w:pPr>
            <w:r w:rsidRPr="00A5609F">
              <w:rPr>
                <w:sz w:val="20"/>
                <w:szCs w:val="20"/>
              </w:rPr>
              <w:t>1633/2633/3633</w:t>
            </w:r>
          </w:p>
        </w:tc>
        <w:tc>
          <w:tcPr>
            <w:tcW w:w="2411" w:type="dxa"/>
            <w:noWrap/>
            <w:vAlign w:val="center"/>
          </w:tcPr>
          <w:p w14:paraId="00ABEACF" w14:textId="7F5BAF11" w:rsidR="00A06EF9" w:rsidRPr="00267020" w:rsidRDefault="00A06EF9" w:rsidP="001B2C22">
            <w:pPr>
              <w:spacing w:line="240" w:lineRule="auto"/>
              <w:rPr>
                <w:sz w:val="20"/>
                <w:szCs w:val="20"/>
              </w:rPr>
            </w:pPr>
            <w:r w:rsidRPr="00A5609F">
              <w:rPr>
                <w:sz w:val="20"/>
                <w:szCs w:val="20"/>
              </w:rPr>
              <w:t>National Stage Examination Fee</w:t>
            </w:r>
            <w:r w:rsidR="00E41108" w:rsidRPr="001B2C22">
              <w:rPr>
                <w:sz w:val="20"/>
                <w:szCs w:val="20"/>
              </w:rPr>
              <w:t xml:space="preserve"> – </w:t>
            </w:r>
            <w:r w:rsidRPr="00267020">
              <w:rPr>
                <w:sz w:val="20"/>
                <w:szCs w:val="20"/>
              </w:rPr>
              <w:t>All Other Situations</w:t>
            </w:r>
          </w:p>
        </w:tc>
        <w:tc>
          <w:tcPr>
            <w:tcW w:w="783" w:type="dxa"/>
            <w:noWrap/>
            <w:vAlign w:val="center"/>
          </w:tcPr>
          <w:p w14:paraId="5E5BB535" w14:textId="77777777" w:rsidR="00A06EF9" w:rsidRPr="00A5609F" w:rsidRDefault="00A06EF9" w:rsidP="001B2C22">
            <w:pPr>
              <w:spacing w:line="240" w:lineRule="auto"/>
              <w:jc w:val="center"/>
              <w:rPr>
                <w:sz w:val="20"/>
                <w:szCs w:val="20"/>
              </w:rPr>
            </w:pPr>
            <w:r w:rsidRPr="00A5609F">
              <w:rPr>
                <w:sz w:val="20"/>
                <w:szCs w:val="20"/>
              </w:rPr>
              <w:t>720</w:t>
            </w:r>
          </w:p>
        </w:tc>
        <w:tc>
          <w:tcPr>
            <w:tcW w:w="783" w:type="dxa"/>
            <w:noWrap/>
            <w:vAlign w:val="center"/>
          </w:tcPr>
          <w:p w14:paraId="7F4390F4" w14:textId="77777777" w:rsidR="00A06EF9" w:rsidRPr="00A5609F" w:rsidRDefault="00A06EF9" w:rsidP="001B2C22">
            <w:pPr>
              <w:spacing w:line="240" w:lineRule="auto"/>
              <w:jc w:val="center"/>
              <w:rPr>
                <w:sz w:val="20"/>
                <w:szCs w:val="20"/>
              </w:rPr>
            </w:pPr>
            <w:r w:rsidRPr="00A5609F">
              <w:rPr>
                <w:sz w:val="20"/>
                <w:szCs w:val="20"/>
              </w:rPr>
              <w:t>360</w:t>
            </w:r>
          </w:p>
        </w:tc>
        <w:tc>
          <w:tcPr>
            <w:tcW w:w="783" w:type="dxa"/>
            <w:vAlign w:val="center"/>
          </w:tcPr>
          <w:p w14:paraId="5E1CE483" w14:textId="77777777" w:rsidR="00A06EF9" w:rsidRPr="00A5609F" w:rsidRDefault="00A06EF9" w:rsidP="001B2C22">
            <w:pPr>
              <w:spacing w:line="240" w:lineRule="auto"/>
              <w:jc w:val="center"/>
              <w:rPr>
                <w:sz w:val="20"/>
                <w:szCs w:val="20"/>
              </w:rPr>
            </w:pPr>
            <w:r w:rsidRPr="00A5609F">
              <w:rPr>
                <w:sz w:val="20"/>
                <w:szCs w:val="20"/>
              </w:rPr>
              <w:t>180</w:t>
            </w:r>
          </w:p>
        </w:tc>
        <w:tc>
          <w:tcPr>
            <w:tcW w:w="783" w:type="dxa"/>
            <w:noWrap/>
            <w:vAlign w:val="center"/>
          </w:tcPr>
          <w:p w14:paraId="157769CE" w14:textId="77777777" w:rsidR="00A06EF9" w:rsidRPr="00A5609F" w:rsidRDefault="00A06EF9" w:rsidP="001B2C22">
            <w:pPr>
              <w:spacing w:line="240" w:lineRule="auto"/>
              <w:jc w:val="center"/>
              <w:rPr>
                <w:sz w:val="20"/>
                <w:szCs w:val="20"/>
              </w:rPr>
            </w:pPr>
            <w:r w:rsidRPr="00A5609F">
              <w:rPr>
                <w:sz w:val="20"/>
                <w:szCs w:val="20"/>
              </w:rPr>
              <w:t>760</w:t>
            </w:r>
          </w:p>
        </w:tc>
        <w:tc>
          <w:tcPr>
            <w:tcW w:w="783" w:type="dxa"/>
            <w:noWrap/>
            <w:vAlign w:val="center"/>
          </w:tcPr>
          <w:p w14:paraId="2122D31D" w14:textId="77777777" w:rsidR="00A06EF9" w:rsidRPr="00A5609F" w:rsidRDefault="00A06EF9" w:rsidP="001B2C22">
            <w:pPr>
              <w:spacing w:line="240" w:lineRule="auto"/>
              <w:jc w:val="center"/>
              <w:rPr>
                <w:sz w:val="20"/>
                <w:szCs w:val="20"/>
              </w:rPr>
            </w:pPr>
            <w:r w:rsidRPr="00A5609F">
              <w:rPr>
                <w:sz w:val="20"/>
                <w:szCs w:val="20"/>
              </w:rPr>
              <w:t>380</w:t>
            </w:r>
          </w:p>
        </w:tc>
        <w:tc>
          <w:tcPr>
            <w:tcW w:w="784" w:type="dxa"/>
            <w:noWrap/>
            <w:vAlign w:val="center"/>
          </w:tcPr>
          <w:p w14:paraId="5009B9C1" w14:textId="77777777" w:rsidR="00A06EF9" w:rsidRPr="00A5609F" w:rsidRDefault="00A06EF9" w:rsidP="001B2C22">
            <w:pPr>
              <w:spacing w:line="240" w:lineRule="auto"/>
              <w:jc w:val="center"/>
              <w:rPr>
                <w:sz w:val="20"/>
                <w:szCs w:val="20"/>
              </w:rPr>
            </w:pPr>
            <w:r w:rsidRPr="00A5609F">
              <w:rPr>
                <w:sz w:val="20"/>
                <w:szCs w:val="20"/>
              </w:rPr>
              <w:t>190</w:t>
            </w:r>
          </w:p>
        </w:tc>
      </w:tr>
      <w:tr w:rsidR="00A06EF9" w:rsidRPr="001650DF" w14:paraId="0496A9B6" w14:textId="77777777" w:rsidTr="00DB1214">
        <w:trPr>
          <w:cantSplit/>
          <w:trHeight w:val="146"/>
        </w:trPr>
        <w:tc>
          <w:tcPr>
            <w:tcW w:w="1203" w:type="dxa"/>
            <w:noWrap/>
            <w:vAlign w:val="center"/>
          </w:tcPr>
          <w:p w14:paraId="39998B64" w14:textId="77777777" w:rsidR="00A06EF9" w:rsidRPr="00267020" w:rsidRDefault="00A06EF9" w:rsidP="001B2C22">
            <w:pPr>
              <w:spacing w:line="240" w:lineRule="auto"/>
              <w:rPr>
                <w:sz w:val="20"/>
                <w:szCs w:val="20"/>
              </w:rPr>
            </w:pPr>
            <w:r w:rsidRPr="00267020">
              <w:rPr>
                <w:sz w:val="20"/>
                <w:szCs w:val="20"/>
              </w:rPr>
              <w:t>1.492(d)</w:t>
            </w:r>
          </w:p>
        </w:tc>
        <w:tc>
          <w:tcPr>
            <w:tcW w:w="1080" w:type="dxa"/>
            <w:noWrap/>
            <w:vAlign w:val="center"/>
          </w:tcPr>
          <w:p w14:paraId="528544E8" w14:textId="77777777" w:rsidR="00A06EF9" w:rsidRPr="00A5609F" w:rsidRDefault="00A06EF9" w:rsidP="001B2C22">
            <w:pPr>
              <w:spacing w:line="240" w:lineRule="auto"/>
              <w:rPr>
                <w:sz w:val="20"/>
                <w:szCs w:val="20"/>
              </w:rPr>
            </w:pPr>
            <w:r w:rsidRPr="00A5609F">
              <w:rPr>
                <w:sz w:val="20"/>
                <w:szCs w:val="20"/>
              </w:rPr>
              <w:t>1614/2614/3614</w:t>
            </w:r>
          </w:p>
        </w:tc>
        <w:tc>
          <w:tcPr>
            <w:tcW w:w="2411" w:type="dxa"/>
            <w:noWrap/>
            <w:vAlign w:val="center"/>
          </w:tcPr>
          <w:p w14:paraId="5DB1605B" w14:textId="7B582C30" w:rsidR="00A06EF9" w:rsidRPr="00267020" w:rsidRDefault="00A06EF9" w:rsidP="001B2C22">
            <w:pPr>
              <w:spacing w:line="240" w:lineRule="auto"/>
              <w:rPr>
                <w:sz w:val="20"/>
                <w:szCs w:val="20"/>
              </w:rPr>
            </w:pPr>
            <w:r w:rsidRPr="00A5609F">
              <w:rPr>
                <w:sz w:val="20"/>
                <w:szCs w:val="20"/>
              </w:rPr>
              <w:t>PCT National Stage Claims</w:t>
            </w:r>
            <w:r w:rsidR="00E41108" w:rsidRPr="001B2C22">
              <w:rPr>
                <w:sz w:val="20"/>
                <w:szCs w:val="20"/>
              </w:rPr>
              <w:t xml:space="preserve"> – </w:t>
            </w:r>
            <w:r w:rsidRPr="00267020">
              <w:rPr>
                <w:sz w:val="20"/>
                <w:szCs w:val="20"/>
              </w:rPr>
              <w:t xml:space="preserve">Extra Independent (over three) </w:t>
            </w:r>
          </w:p>
        </w:tc>
        <w:tc>
          <w:tcPr>
            <w:tcW w:w="783" w:type="dxa"/>
            <w:noWrap/>
            <w:vAlign w:val="center"/>
          </w:tcPr>
          <w:p w14:paraId="78CA685C" w14:textId="77777777" w:rsidR="00A06EF9" w:rsidRPr="00A5609F" w:rsidRDefault="00A06EF9" w:rsidP="001B2C22">
            <w:pPr>
              <w:spacing w:line="240" w:lineRule="auto"/>
              <w:jc w:val="center"/>
              <w:rPr>
                <w:sz w:val="20"/>
                <w:szCs w:val="20"/>
              </w:rPr>
            </w:pPr>
            <w:r w:rsidRPr="00A5609F">
              <w:rPr>
                <w:sz w:val="20"/>
                <w:szCs w:val="20"/>
              </w:rPr>
              <w:t>420</w:t>
            </w:r>
          </w:p>
        </w:tc>
        <w:tc>
          <w:tcPr>
            <w:tcW w:w="783" w:type="dxa"/>
            <w:noWrap/>
            <w:vAlign w:val="center"/>
          </w:tcPr>
          <w:p w14:paraId="08128172" w14:textId="77777777" w:rsidR="00A06EF9" w:rsidRPr="00A5609F" w:rsidRDefault="00A06EF9" w:rsidP="001B2C22">
            <w:pPr>
              <w:spacing w:line="240" w:lineRule="auto"/>
              <w:jc w:val="center"/>
              <w:rPr>
                <w:sz w:val="20"/>
                <w:szCs w:val="20"/>
              </w:rPr>
            </w:pPr>
            <w:r w:rsidRPr="00A5609F">
              <w:rPr>
                <w:sz w:val="20"/>
                <w:szCs w:val="20"/>
              </w:rPr>
              <w:t>210</w:t>
            </w:r>
          </w:p>
        </w:tc>
        <w:tc>
          <w:tcPr>
            <w:tcW w:w="783" w:type="dxa"/>
            <w:vAlign w:val="center"/>
          </w:tcPr>
          <w:p w14:paraId="48FC94CE" w14:textId="77777777" w:rsidR="00A06EF9" w:rsidRPr="00A5609F" w:rsidRDefault="00A06EF9" w:rsidP="001B2C22">
            <w:pPr>
              <w:spacing w:line="240" w:lineRule="auto"/>
              <w:jc w:val="center"/>
              <w:rPr>
                <w:sz w:val="20"/>
                <w:szCs w:val="20"/>
              </w:rPr>
            </w:pPr>
            <w:r w:rsidRPr="00A5609F">
              <w:rPr>
                <w:sz w:val="20"/>
                <w:szCs w:val="20"/>
              </w:rPr>
              <w:t>105</w:t>
            </w:r>
          </w:p>
        </w:tc>
        <w:tc>
          <w:tcPr>
            <w:tcW w:w="783" w:type="dxa"/>
            <w:noWrap/>
            <w:vAlign w:val="center"/>
          </w:tcPr>
          <w:p w14:paraId="1CE58AFD" w14:textId="77777777" w:rsidR="00A06EF9" w:rsidRPr="00A5609F" w:rsidRDefault="00A06EF9" w:rsidP="001B2C22">
            <w:pPr>
              <w:spacing w:line="240" w:lineRule="auto"/>
              <w:jc w:val="center"/>
              <w:rPr>
                <w:sz w:val="20"/>
                <w:szCs w:val="20"/>
              </w:rPr>
            </w:pPr>
            <w:r w:rsidRPr="00A5609F">
              <w:rPr>
                <w:sz w:val="20"/>
                <w:szCs w:val="20"/>
              </w:rPr>
              <w:t>460</w:t>
            </w:r>
          </w:p>
        </w:tc>
        <w:tc>
          <w:tcPr>
            <w:tcW w:w="783" w:type="dxa"/>
            <w:noWrap/>
            <w:vAlign w:val="center"/>
          </w:tcPr>
          <w:p w14:paraId="2D11D1D2" w14:textId="77777777" w:rsidR="00A06EF9" w:rsidRPr="00A5609F" w:rsidRDefault="00A06EF9" w:rsidP="001B2C22">
            <w:pPr>
              <w:spacing w:line="240" w:lineRule="auto"/>
              <w:jc w:val="center"/>
              <w:rPr>
                <w:sz w:val="20"/>
                <w:szCs w:val="20"/>
              </w:rPr>
            </w:pPr>
            <w:r w:rsidRPr="00A5609F">
              <w:rPr>
                <w:sz w:val="20"/>
                <w:szCs w:val="20"/>
              </w:rPr>
              <w:t>230</w:t>
            </w:r>
          </w:p>
        </w:tc>
        <w:tc>
          <w:tcPr>
            <w:tcW w:w="784" w:type="dxa"/>
            <w:noWrap/>
            <w:vAlign w:val="center"/>
          </w:tcPr>
          <w:p w14:paraId="1FAB2AD3" w14:textId="77777777" w:rsidR="00A06EF9" w:rsidRPr="00A5609F" w:rsidRDefault="00A06EF9" w:rsidP="001B2C22">
            <w:pPr>
              <w:spacing w:line="240" w:lineRule="auto"/>
              <w:jc w:val="center"/>
              <w:rPr>
                <w:sz w:val="20"/>
                <w:szCs w:val="20"/>
              </w:rPr>
            </w:pPr>
            <w:r w:rsidRPr="00A5609F">
              <w:rPr>
                <w:sz w:val="20"/>
                <w:szCs w:val="20"/>
              </w:rPr>
              <w:t>115</w:t>
            </w:r>
          </w:p>
        </w:tc>
      </w:tr>
      <w:tr w:rsidR="00A06EF9" w:rsidRPr="001650DF" w14:paraId="51606103" w14:textId="77777777" w:rsidTr="00DB1214">
        <w:trPr>
          <w:cantSplit/>
          <w:trHeight w:val="146"/>
        </w:trPr>
        <w:tc>
          <w:tcPr>
            <w:tcW w:w="1203" w:type="dxa"/>
            <w:noWrap/>
            <w:vAlign w:val="center"/>
          </w:tcPr>
          <w:p w14:paraId="22F9626B" w14:textId="77777777" w:rsidR="00A06EF9" w:rsidRPr="00267020" w:rsidRDefault="00A06EF9" w:rsidP="001B2C22">
            <w:pPr>
              <w:spacing w:line="240" w:lineRule="auto"/>
              <w:rPr>
                <w:sz w:val="20"/>
                <w:szCs w:val="20"/>
              </w:rPr>
            </w:pPr>
            <w:r w:rsidRPr="00267020">
              <w:rPr>
                <w:sz w:val="20"/>
                <w:szCs w:val="20"/>
              </w:rPr>
              <w:t>1.492(e)</w:t>
            </w:r>
          </w:p>
        </w:tc>
        <w:tc>
          <w:tcPr>
            <w:tcW w:w="1080" w:type="dxa"/>
            <w:noWrap/>
            <w:vAlign w:val="center"/>
          </w:tcPr>
          <w:p w14:paraId="5441584B" w14:textId="77777777" w:rsidR="00A06EF9" w:rsidRPr="00A5609F" w:rsidRDefault="00A06EF9" w:rsidP="001B2C22">
            <w:pPr>
              <w:spacing w:line="240" w:lineRule="auto"/>
              <w:rPr>
                <w:sz w:val="20"/>
                <w:szCs w:val="20"/>
              </w:rPr>
            </w:pPr>
            <w:r w:rsidRPr="00A5609F">
              <w:rPr>
                <w:sz w:val="20"/>
                <w:szCs w:val="20"/>
              </w:rPr>
              <w:t>1615/2615/3615</w:t>
            </w:r>
          </w:p>
        </w:tc>
        <w:tc>
          <w:tcPr>
            <w:tcW w:w="2411" w:type="dxa"/>
            <w:noWrap/>
            <w:vAlign w:val="center"/>
          </w:tcPr>
          <w:p w14:paraId="69E522A4" w14:textId="00A427F3" w:rsidR="00A06EF9" w:rsidRPr="00267020" w:rsidRDefault="00A06EF9" w:rsidP="001B2C22">
            <w:pPr>
              <w:spacing w:line="240" w:lineRule="auto"/>
              <w:rPr>
                <w:sz w:val="20"/>
                <w:szCs w:val="20"/>
              </w:rPr>
            </w:pPr>
            <w:r w:rsidRPr="00A5609F">
              <w:rPr>
                <w:sz w:val="20"/>
                <w:szCs w:val="20"/>
              </w:rPr>
              <w:t>PCT National Stage Claims</w:t>
            </w:r>
            <w:r w:rsidR="00E41108" w:rsidRPr="001B2C22">
              <w:rPr>
                <w:sz w:val="20"/>
                <w:szCs w:val="20"/>
              </w:rPr>
              <w:t xml:space="preserve"> – </w:t>
            </w:r>
            <w:r w:rsidRPr="00267020">
              <w:rPr>
                <w:sz w:val="20"/>
                <w:szCs w:val="20"/>
              </w:rPr>
              <w:t xml:space="preserve">Extra Total (over 20) </w:t>
            </w:r>
          </w:p>
        </w:tc>
        <w:tc>
          <w:tcPr>
            <w:tcW w:w="783" w:type="dxa"/>
            <w:noWrap/>
            <w:vAlign w:val="center"/>
          </w:tcPr>
          <w:p w14:paraId="166ECEEA" w14:textId="77777777" w:rsidR="00A06EF9" w:rsidRPr="00A5609F" w:rsidRDefault="00A06EF9" w:rsidP="001B2C22">
            <w:pPr>
              <w:spacing w:line="240" w:lineRule="auto"/>
              <w:jc w:val="center"/>
              <w:rPr>
                <w:sz w:val="20"/>
                <w:szCs w:val="20"/>
              </w:rPr>
            </w:pPr>
            <w:r w:rsidRPr="00A5609F">
              <w:rPr>
                <w:sz w:val="20"/>
                <w:szCs w:val="20"/>
              </w:rPr>
              <w:t>80</w:t>
            </w:r>
          </w:p>
        </w:tc>
        <w:tc>
          <w:tcPr>
            <w:tcW w:w="783" w:type="dxa"/>
            <w:noWrap/>
            <w:vAlign w:val="center"/>
          </w:tcPr>
          <w:p w14:paraId="3404989D" w14:textId="77777777" w:rsidR="00A06EF9" w:rsidRPr="00A5609F" w:rsidRDefault="00A06EF9" w:rsidP="001B2C22">
            <w:pPr>
              <w:spacing w:line="240" w:lineRule="auto"/>
              <w:jc w:val="center"/>
              <w:rPr>
                <w:sz w:val="20"/>
                <w:szCs w:val="20"/>
              </w:rPr>
            </w:pPr>
            <w:r w:rsidRPr="00A5609F">
              <w:rPr>
                <w:sz w:val="20"/>
                <w:szCs w:val="20"/>
              </w:rPr>
              <w:t>40</w:t>
            </w:r>
          </w:p>
        </w:tc>
        <w:tc>
          <w:tcPr>
            <w:tcW w:w="783" w:type="dxa"/>
            <w:vAlign w:val="center"/>
          </w:tcPr>
          <w:p w14:paraId="2F5F7BF4" w14:textId="77777777" w:rsidR="00A06EF9" w:rsidRPr="00A5609F" w:rsidRDefault="00A06EF9" w:rsidP="001B2C22">
            <w:pPr>
              <w:spacing w:line="240" w:lineRule="auto"/>
              <w:jc w:val="center"/>
              <w:rPr>
                <w:sz w:val="20"/>
                <w:szCs w:val="20"/>
              </w:rPr>
            </w:pPr>
            <w:r w:rsidRPr="00A5609F">
              <w:rPr>
                <w:sz w:val="20"/>
                <w:szCs w:val="20"/>
              </w:rPr>
              <w:t>20</w:t>
            </w:r>
          </w:p>
        </w:tc>
        <w:tc>
          <w:tcPr>
            <w:tcW w:w="783" w:type="dxa"/>
            <w:noWrap/>
            <w:vAlign w:val="center"/>
          </w:tcPr>
          <w:p w14:paraId="7D230CF7" w14:textId="77777777" w:rsidR="00A06EF9" w:rsidRPr="00A5609F" w:rsidRDefault="00A06EF9" w:rsidP="001B2C22">
            <w:pPr>
              <w:spacing w:line="240" w:lineRule="auto"/>
              <w:jc w:val="center"/>
              <w:rPr>
                <w:sz w:val="20"/>
                <w:szCs w:val="20"/>
              </w:rPr>
            </w:pPr>
            <w:r w:rsidRPr="00A5609F">
              <w:rPr>
                <w:sz w:val="20"/>
                <w:szCs w:val="20"/>
              </w:rPr>
              <w:t>100</w:t>
            </w:r>
          </w:p>
        </w:tc>
        <w:tc>
          <w:tcPr>
            <w:tcW w:w="783" w:type="dxa"/>
            <w:noWrap/>
            <w:vAlign w:val="center"/>
          </w:tcPr>
          <w:p w14:paraId="44B54AF4" w14:textId="77777777" w:rsidR="00A06EF9" w:rsidRPr="00A5609F" w:rsidRDefault="00A06EF9" w:rsidP="001B2C22">
            <w:pPr>
              <w:spacing w:line="240" w:lineRule="auto"/>
              <w:jc w:val="center"/>
              <w:rPr>
                <w:sz w:val="20"/>
                <w:szCs w:val="20"/>
              </w:rPr>
            </w:pPr>
            <w:r w:rsidRPr="00A5609F">
              <w:rPr>
                <w:sz w:val="20"/>
                <w:szCs w:val="20"/>
              </w:rPr>
              <w:t>50</w:t>
            </w:r>
          </w:p>
        </w:tc>
        <w:tc>
          <w:tcPr>
            <w:tcW w:w="784" w:type="dxa"/>
            <w:noWrap/>
            <w:vAlign w:val="center"/>
          </w:tcPr>
          <w:p w14:paraId="7A0949C7" w14:textId="77777777" w:rsidR="00A06EF9" w:rsidRPr="00A5609F" w:rsidRDefault="00A06EF9" w:rsidP="001B2C22">
            <w:pPr>
              <w:spacing w:line="240" w:lineRule="auto"/>
              <w:jc w:val="center"/>
              <w:rPr>
                <w:sz w:val="20"/>
                <w:szCs w:val="20"/>
              </w:rPr>
            </w:pPr>
            <w:r w:rsidRPr="00A5609F">
              <w:rPr>
                <w:sz w:val="20"/>
                <w:szCs w:val="20"/>
              </w:rPr>
              <w:t>25</w:t>
            </w:r>
          </w:p>
        </w:tc>
      </w:tr>
      <w:tr w:rsidR="00A06EF9" w:rsidRPr="001650DF" w14:paraId="3CECD594" w14:textId="77777777" w:rsidTr="00DB1214">
        <w:trPr>
          <w:cantSplit/>
          <w:trHeight w:val="146"/>
        </w:trPr>
        <w:tc>
          <w:tcPr>
            <w:tcW w:w="1203" w:type="dxa"/>
            <w:noWrap/>
            <w:vAlign w:val="center"/>
          </w:tcPr>
          <w:p w14:paraId="79768488" w14:textId="77777777" w:rsidR="00A06EF9" w:rsidRPr="00267020" w:rsidRDefault="00A06EF9" w:rsidP="001B2C22">
            <w:pPr>
              <w:spacing w:line="240" w:lineRule="auto"/>
              <w:rPr>
                <w:sz w:val="20"/>
                <w:szCs w:val="20"/>
              </w:rPr>
            </w:pPr>
            <w:r w:rsidRPr="00267020">
              <w:rPr>
                <w:sz w:val="20"/>
                <w:szCs w:val="20"/>
              </w:rPr>
              <w:t>1.492(f)</w:t>
            </w:r>
          </w:p>
        </w:tc>
        <w:tc>
          <w:tcPr>
            <w:tcW w:w="1080" w:type="dxa"/>
            <w:noWrap/>
            <w:vAlign w:val="center"/>
          </w:tcPr>
          <w:p w14:paraId="52C74A72" w14:textId="77777777" w:rsidR="00A06EF9" w:rsidRPr="008945AF" w:rsidRDefault="00A06EF9" w:rsidP="001B2C22">
            <w:pPr>
              <w:spacing w:line="240" w:lineRule="auto"/>
              <w:rPr>
                <w:sz w:val="20"/>
                <w:szCs w:val="20"/>
              </w:rPr>
            </w:pPr>
            <w:r w:rsidRPr="008945AF">
              <w:rPr>
                <w:sz w:val="20"/>
                <w:szCs w:val="20"/>
              </w:rPr>
              <w:t>1616/2616/3616</w:t>
            </w:r>
          </w:p>
        </w:tc>
        <w:tc>
          <w:tcPr>
            <w:tcW w:w="2411" w:type="dxa"/>
            <w:noWrap/>
            <w:vAlign w:val="center"/>
          </w:tcPr>
          <w:p w14:paraId="427FC6C3" w14:textId="349D4828" w:rsidR="00A06EF9" w:rsidRPr="00267020" w:rsidRDefault="00A06EF9" w:rsidP="001B2C22">
            <w:pPr>
              <w:spacing w:line="240" w:lineRule="auto"/>
              <w:rPr>
                <w:sz w:val="20"/>
                <w:szCs w:val="20"/>
              </w:rPr>
            </w:pPr>
            <w:r w:rsidRPr="00A5609F">
              <w:rPr>
                <w:sz w:val="20"/>
                <w:szCs w:val="20"/>
              </w:rPr>
              <w:t>PCT National Stage Claims</w:t>
            </w:r>
            <w:r w:rsidR="00E41108" w:rsidRPr="001B2C22">
              <w:rPr>
                <w:sz w:val="20"/>
                <w:szCs w:val="20"/>
              </w:rPr>
              <w:t xml:space="preserve"> – </w:t>
            </w:r>
            <w:r w:rsidRPr="00267020">
              <w:rPr>
                <w:sz w:val="20"/>
                <w:szCs w:val="20"/>
              </w:rPr>
              <w:t xml:space="preserve">Multiple Dependent </w:t>
            </w:r>
          </w:p>
        </w:tc>
        <w:tc>
          <w:tcPr>
            <w:tcW w:w="783" w:type="dxa"/>
            <w:noWrap/>
            <w:vAlign w:val="center"/>
          </w:tcPr>
          <w:p w14:paraId="3AF90E64" w14:textId="77777777" w:rsidR="00A06EF9" w:rsidRPr="008945AF" w:rsidRDefault="00A06EF9" w:rsidP="001B2C22">
            <w:pPr>
              <w:spacing w:line="240" w:lineRule="auto"/>
              <w:jc w:val="center"/>
              <w:rPr>
                <w:sz w:val="20"/>
                <w:szCs w:val="20"/>
              </w:rPr>
            </w:pPr>
            <w:r w:rsidRPr="008945AF">
              <w:rPr>
                <w:sz w:val="20"/>
                <w:szCs w:val="20"/>
              </w:rPr>
              <w:t>780</w:t>
            </w:r>
          </w:p>
        </w:tc>
        <w:tc>
          <w:tcPr>
            <w:tcW w:w="783" w:type="dxa"/>
            <w:noWrap/>
            <w:vAlign w:val="center"/>
          </w:tcPr>
          <w:p w14:paraId="7FA9ED36" w14:textId="77777777" w:rsidR="00A06EF9" w:rsidRPr="00A5609F" w:rsidRDefault="00A06EF9" w:rsidP="001B2C22">
            <w:pPr>
              <w:spacing w:line="240" w:lineRule="auto"/>
              <w:jc w:val="center"/>
              <w:rPr>
                <w:sz w:val="20"/>
                <w:szCs w:val="20"/>
              </w:rPr>
            </w:pPr>
            <w:r w:rsidRPr="00A5609F">
              <w:rPr>
                <w:sz w:val="20"/>
                <w:szCs w:val="20"/>
              </w:rPr>
              <w:t>390</w:t>
            </w:r>
          </w:p>
        </w:tc>
        <w:tc>
          <w:tcPr>
            <w:tcW w:w="783" w:type="dxa"/>
            <w:vAlign w:val="center"/>
          </w:tcPr>
          <w:p w14:paraId="34FE3D7C" w14:textId="77777777" w:rsidR="00A06EF9" w:rsidRPr="00A5609F" w:rsidRDefault="00A06EF9" w:rsidP="001B2C22">
            <w:pPr>
              <w:spacing w:line="240" w:lineRule="auto"/>
              <w:jc w:val="center"/>
              <w:rPr>
                <w:sz w:val="20"/>
                <w:szCs w:val="20"/>
              </w:rPr>
            </w:pPr>
            <w:r w:rsidRPr="00A5609F">
              <w:rPr>
                <w:sz w:val="20"/>
                <w:szCs w:val="20"/>
              </w:rPr>
              <w:t>195</w:t>
            </w:r>
          </w:p>
        </w:tc>
        <w:tc>
          <w:tcPr>
            <w:tcW w:w="783" w:type="dxa"/>
            <w:noWrap/>
            <w:vAlign w:val="center"/>
          </w:tcPr>
          <w:p w14:paraId="1889841C" w14:textId="77777777" w:rsidR="00A06EF9" w:rsidRPr="00A5609F" w:rsidRDefault="00A06EF9" w:rsidP="001B2C22">
            <w:pPr>
              <w:spacing w:line="240" w:lineRule="auto"/>
              <w:jc w:val="center"/>
              <w:rPr>
                <w:sz w:val="20"/>
                <w:szCs w:val="20"/>
              </w:rPr>
            </w:pPr>
            <w:r w:rsidRPr="00A5609F">
              <w:rPr>
                <w:sz w:val="20"/>
                <w:szCs w:val="20"/>
              </w:rPr>
              <w:t>820</w:t>
            </w:r>
          </w:p>
        </w:tc>
        <w:tc>
          <w:tcPr>
            <w:tcW w:w="783" w:type="dxa"/>
            <w:noWrap/>
            <w:vAlign w:val="center"/>
          </w:tcPr>
          <w:p w14:paraId="6E9DD347" w14:textId="77777777" w:rsidR="00A06EF9" w:rsidRPr="00A5609F" w:rsidRDefault="00A06EF9" w:rsidP="001B2C22">
            <w:pPr>
              <w:spacing w:line="240" w:lineRule="auto"/>
              <w:jc w:val="center"/>
              <w:rPr>
                <w:sz w:val="20"/>
                <w:szCs w:val="20"/>
              </w:rPr>
            </w:pPr>
            <w:r w:rsidRPr="00A5609F">
              <w:rPr>
                <w:sz w:val="20"/>
                <w:szCs w:val="20"/>
              </w:rPr>
              <w:t>410</w:t>
            </w:r>
          </w:p>
        </w:tc>
        <w:tc>
          <w:tcPr>
            <w:tcW w:w="784" w:type="dxa"/>
            <w:noWrap/>
            <w:vAlign w:val="center"/>
          </w:tcPr>
          <w:p w14:paraId="37BF31F8" w14:textId="77777777" w:rsidR="00A06EF9" w:rsidRPr="00A5609F" w:rsidRDefault="00A06EF9" w:rsidP="001B2C22">
            <w:pPr>
              <w:spacing w:line="240" w:lineRule="auto"/>
              <w:jc w:val="center"/>
              <w:rPr>
                <w:sz w:val="20"/>
                <w:szCs w:val="20"/>
              </w:rPr>
            </w:pPr>
            <w:r w:rsidRPr="00A5609F">
              <w:rPr>
                <w:sz w:val="20"/>
                <w:szCs w:val="20"/>
              </w:rPr>
              <w:t>205</w:t>
            </w:r>
          </w:p>
        </w:tc>
      </w:tr>
    </w:tbl>
    <w:p w14:paraId="2FB57986" w14:textId="77777777" w:rsidR="007E53A2" w:rsidRPr="001650DF" w:rsidRDefault="007E53A2" w:rsidP="001650DF">
      <w:pPr>
        <w:rPr>
          <w:u w:val="single"/>
        </w:rPr>
      </w:pPr>
    </w:p>
    <w:p w14:paraId="3F8074D7" w14:textId="7BE41A16" w:rsidR="00A06EF9" w:rsidRPr="001650DF" w:rsidRDefault="00A06EF9" w:rsidP="001650DF">
      <w:pPr>
        <w:rPr>
          <w:u w:val="single"/>
        </w:rPr>
      </w:pPr>
      <w:r w:rsidRPr="001650DF">
        <w:rPr>
          <w:u w:val="single"/>
        </w:rPr>
        <w:t>Section 1.1031</w:t>
      </w:r>
      <w:r w:rsidRPr="001B2C22">
        <w:t>:</w:t>
      </w:r>
      <w:r w:rsidRPr="002D2E8A">
        <w:t xml:space="preserve"> </w:t>
      </w:r>
      <w:r w:rsidR="002D1D52" w:rsidRPr="002D2E8A">
        <w:t xml:space="preserve"> </w:t>
      </w:r>
      <w:r w:rsidRPr="001650DF">
        <w:t xml:space="preserve">The changes to the fee amounts indicated in § 1.031 are shown in Table </w:t>
      </w:r>
      <w:r w:rsidR="00881EEF" w:rsidRPr="001650DF">
        <w:t>26</w:t>
      </w:r>
      <w:r w:rsidRPr="001650DF">
        <w:t>.</w:t>
      </w:r>
    </w:p>
    <w:p w14:paraId="2B0E7791" w14:textId="77777777" w:rsidR="007E53A2" w:rsidRPr="001650DF" w:rsidRDefault="007E53A2" w:rsidP="001650DF">
      <w:pPr>
        <w:rPr>
          <w:u w:val="single"/>
        </w:rPr>
      </w:pPr>
    </w:p>
    <w:p w14:paraId="52F84A41" w14:textId="64551C13" w:rsidR="00F728E5" w:rsidRPr="001650DF" w:rsidRDefault="007E53A2">
      <w:pPr>
        <w:rPr>
          <w:b/>
          <w:bCs/>
          <w:color w:val="auto"/>
          <w:u w:val="single"/>
        </w:rPr>
      </w:pPr>
      <w:r w:rsidRPr="001650DF">
        <w:t>Section 1.1031 is</w:t>
      </w:r>
      <w:r w:rsidR="00203642">
        <w:t xml:space="preserve"> being a</w:t>
      </w:r>
      <w:r w:rsidRPr="001650DF">
        <w:t>mended by adding paragraph (f) concerning the designation fee for the United States.  As § 1.1031 concerns international design application fees, the Office believes it appropriate to include a provision therein regarding the U.S. designation fee.  The</w:t>
      </w:r>
      <w:r w:rsidR="00203642">
        <w:t xml:space="preserve"> </w:t>
      </w:r>
      <w:r w:rsidRPr="001650DF">
        <w:t xml:space="preserve">amendment is consistent with the U.S. designation fee currently in effect.  </w:t>
      </w:r>
      <w:r w:rsidRPr="0032355B">
        <w:rPr>
          <w:u w:val="single"/>
        </w:rPr>
        <w:t>See</w:t>
      </w:r>
      <w:r w:rsidRPr="001650DF">
        <w:t xml:space="preserve"> “Individual Fees under the Hague Agreement</w:t>
      </w:r>
      <w:r w:rsidR="00267020">
        <w:t>,</w:t>
      </w:r>
      <w:r w:rsidRPr="001650DF">
        <w:t xml:space="preserve">” available on the WIPO Web site at </w:t>
      </w:r>
      <w:r w:rsidR="002D1D52" w:rsidRPr="001B2C22">
        <w:t>http://www.wipo.int/hague/en/fees/individ-fee.html</w:t>
      </w:r>
      <w:r w:rsidR="00267020">
        <w:t>,</w:t>
      </w:r>
      <w:r w:rsidR="009B2028" w:rsidRPr="002D2E8A">
        <w:t xml:space="preserve"> </w:t>
      </w:r>
      <w:r w:rsidRPr="001650DF">
        <w:t>and § 1.18(b).</w:t>
      </w:r>
    </w:p>
    <w:p w14:paraId="76D562DC" w14:textId="77777777" w:rsidR="00F728E5" w:rsidRPr="001650DF" w:rsidRDefault="00F728E5">
      <w:pPr>
        <w:rPr>
          <w:b/>
          <w:bCs/>
          <w:color w:val="auto"/>
          <w:u w:val="single"/>
        </w:rPr>
      </w:pPr>
    </w:p>
    <w:p w14:paraId="3E0F33B2" w14:textId="57D41E7E" w:rsidR="00A06EF9" w:rsidRPr="001B2C22" w:rsidRDefault="00A06EF9" w:rsidP="001B2C22">
      <w:pPr>
        <w:spacing w:line="240" w:lineRule="auto"/>
        <w:jc w:val="center"/>
        <w:rPr>
          <w:b/>
          <w:bCs/>
          <w:color w:val="auto"/>
          <w:u w:val="single"/>
        </w:rPr>
      </w:pPr>
      <w:r w:rsidRPr="001B2C22">
        <w:rPr>
          <w:b/>
          <w:bCs/>
          <w:color w:val="auto"/>
          <w:u w:val="single"/>
        </w:rPr>
        <w:t xml:space="preserve">Table </w:t>
      </w:r>
      <w:r w:rsidR="00881EEF" w:rsidRPr="001B2C22">
        <w:rPr>
          <w:b/>
          <w:bCs/>
          <w:color w:val="auto"/>
          <w:u w:val="single"/>
        </w:rPr>
        <w:t>26</w:t>
      </w:r>
      <w:r w:rsidRPr="001B2C22">
        <w:rPr>
          <w:b/>
          <w:bCs/>
          <w:color w:val="auto"/>
          <w:u w:val="single"/>
        </w:rPr>
        <w:t>:</w:t>
      </w:r>
      <w:r w:rsidR="001B2C22" w:rsidRPr="001B2C22">
        <w:rPr>
          <w:b/>
          <w:bCs/>
          <w:color w:val="auto"/>
          <w:u w:val="single"/>
        </w:rPr>
        <w:t xml:space="preserve">  CFR Section 1.1031(a) Fee Changes</w:t>
      </w:r>
    </w:p>
    <w:p w14:paraId="73FA49DE" w14:textId="77777777" w:rsidR="00B15F32" w:rsidRPr="002D2E8A" w:rsidRDefault="00B15F32" w:rsidP="001B2C22">
      <w:pPr>
        <w:spacing w:line="240" w:lineRule="auto"/>
        <w:jc w:val="center"/>
      </w:pPr>
    </w:p>
    <w:tbl>
      <w:tblPr>
        <w:tblW w:w="9180" w:type="dxa"/>
        <w:tblInd w:w="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50"/>
        <w:gridCol w:w="1170"/>
        <w:gridCol w:w="2160"/>
        <w:gridCol w:w="750"/>
        <w:gridCol w:w="750"/>
        <w:gridCol w:w="750"/>
        <w:gridCol w:w="750"/>
        <w:gridCol w:w="750"/>
        <w:gridCol w:w="750"/>
      </w:tblGrid>
      <w:tr w:rsidR="00A06EF9" w:rsidRPr="001650DF" w14:paraId="096F6840" w14:textId="77777777" w:rsidTr="006F5902">
        <w:trPr>
          <w:cantSplit/>
          <w:trHeight w:val="142"/>
          <w:tblHeader/>
        </w:trPr>
        <w:tc>
          <w:tcPr>
            <w:tcW w:w="1350" w:type="dxa"/>
            <w:vMerge w:val="restart"/>
            <w:noWrap/>
            <w:vAlign w:val="center"/>
          </w:tcPr>
          <w:p w14:paraId="683F1A77" w14:textId="77777777" w:rsidR="00A06EF9" w:rsidRPr="00267020" w:rsidRDefault="00A06EF9" w:rsidP="001B2C22">
            <w:pPr>
              <w:spacing w:line="240" w:lineRule="auto"/>
              <w:jc w:val="center"/>
              <w:rPr>
                <w:b/>
                <w:sz w:val="20"/>
              </w:rPr>
            </w:pPr>
            <w:r w:rsidRPr="00267020">
              <w:rPr>
                <w:b/>
                <w:sz w:val="20"/>
              </w:rPr>
              <w:t>CFR section</w:t>
            </w:r>
          </w:p>
        </w:tc>
        <w:tc>
          <w:tcPr>
            <w:tcW w:w="1170" w:type="dxa"/>
            <w:vMerge w:val="restart"/>
            <w:noWrap/>
            <w:vAlign w:val="center"/>
          </w:tcPr>
          <w:p w14:paraId="57E72929" w14:textId="77777777" w:rsidR="00A06EF9" w:rsidRPr="00290D75" w:rsidRDefault="00A06EF9" w:rsidP="001B2C22">
            <w:pPr>
              <w:spacing w:line="240" w:lineRule="auto"/>
              <w:jc w:val="center"/>
              <w:rPr>
                <w:b/>
                <w:sz w:val="20"/>
              </w:rPr>
            </w:pPr>
            <w:r w:rsidRPr="0044415E">
              <w:rPr>
                <w:b/>
                <w:sz w:val="20"/>
              </w:rPr>
              <w:t>Fee Code</w:t>
            </w:r>
          </w:p>
        </w:tc>
        <w:tc>
          <w:tcPr>
            <w:tcW w:w="2160" w:type="dxa"/>
            <w:vMerge w:val="restart"/>
            <w:noWrap/>
            <w:vAlign w:val="center"/>
          </w:tcPr>
          <w:p w14:paraId="5A22F33E" w14:textId="77777777" w:rsidR="00A06EF9" w:rsidRPr="001B2C22" w:rsidRDefault="00A06EF9" w:rsidP="001B2C22">
            <w:pPr>
              <w:spacing w:line="240" w:lineRule="auto"/>
              <w:jc w:val="center"/>
              <w:rPr>
                <w:b/>
                <w:sz w:val="20"/>
              </w:rPr>
            </w:pPr>
            <w:r w:rsidRPr="001B2C22">
              <w:rPr>
                <w:b/>
                <w:sz w:val="20"/>
              </w:rPr>
              <w:t>Description</w:t>
            </w:r>
          </w:p>
        </w:tc>
        <w:tc>
          <w:tcPr>
            <w:tcW w:w="2250" w:type="dxa"/>
            <w:gridSpan w:val="3"/>
            <w:noWrap/>
            <w:vAlign w:val="center"/>
          </w:tcPr>
          <w:p w14:paraId="09DA7A34" w14:textId="77777777" w:rsidR="00A06EF9" w:rsidRPr="001B2C22" w:rsidRDefault="00A06EF9" w:rsidP="001B2C22">
            <w:pPr>
              <w:spacing w:line="240" w:lineRule="auto"/>
              <w:jc w:val="center"/>
              <w:rPr>
                <w:b/>
                <w:sz w:val="20"/>
              </w:rPr>
            </w:pPr>
            <w:r w:rsidRPr="001B2C22">
              <w:rPr>
                <w:b/>
                <w:sz w:val="20"/>
              </w:rPr>
              <w:t>Current Fees (dollars)</w:t>
            </w:r>
          </w:p>
        </w:tc>
        <w:tc>
          <w:tcPr>
            <w:tcW w:w="2250" w:type="dxa"/>
            <w:gridSpan w:val="3"/>
            <w:noWrap/>
            <w:vAlign w:val="center"/>
          </w:tcPr>
          <w:p w14:paraId="1D8EC6DA" w14:textId="300A544B" w:rsidR="00A06EF9" w:rsidRPr="001B2C22" w:rsidRDefault="00304276" w:rsidP="001B2C22">
            <w:pPr>
              <w:spacing w:line="240" w:lineRule="auto"/>
              <w:jc w:val="center"/>
              <w:rPr>
                <w:b/>
                <w:sz w:val="20"/>
              </w:rPr>
            </w:pPr>
            <w:r>
              <w:rPr>
                <w:b/>
                <w:sz w:val="20"/>
              </w:rPr>
              <w:t>Final Rule</w:t>
            </w:r>
            <w:r w:rsidR="00A06EF9" w:rsidRPr="001B2C22">
              <w:rPr>
                <w:b/>
                <w:sz w:val="20"/>
              </w:rPr>
              <w:t xml:space="preserve"> Fees </w:t>
            </w:r>
            <w:r w:rsidR="00DF3930" w:rsidRPr="001B2C22">
              <w:rPr>
                <w:b/>
                <w:sz w:val="20"/>
              </w:rPr>
              <w:t>(</w:t>
            </w:r>
            <w:r w:rsidR="00A06EF9" w:rsidRPr="001B2C22">
              <w:rPr>
                <w:b/>
                <w:sz w:val="20"/>
              </w:rPr>
              <w:t>dollars)</w:t>
            </w:r>
          </w:p>
        </w:tc>
      </w:tr>
      <w:tr w:rsidR="00A06EF9" w:rsidRPr="001650DF" w14:paraId="7D67368C" w14:textId="77777777" w:rsidTr="006F5902">
        <w:trPr>
          <w:cantSplit/>
          <w:trHeight w:val="142"/>
          <w:tblHeader/>
        </w:trPr>
        <w:tc>
          <w:tcPr>
            <w:tcW w:w="1350" w:type="dxa"/>
            <w:vMerge/>
            <w:noWrap/>
            <w:vAlign w:val="center"/>
          </w:tcPr>
          <w:p w14:paraId="11FF0491" w14:textId="77777777" w:rsidR="00A06EF9" w:rsidRPr="001B2C22" w:rsidRDefault="00A06EF9" w:rsidP="001B2C22">
            <w:pPr>
              <w:spacing w:line="240" w:lineRule="auto"/>
              <w:rPr>
                <w:sz w:val="20"/>
              </w:rPr>
            </w:pPr>
          </w:p>
        </w:tc>
        <w:tc>
          <w:tcPr>
            <w:tcW w:w="1170" w:type="dxa"/>
            <w:vMerge/>
            <w:noWrap/>
            <w:vAlign w:val="bottom"/>
          </w:tcPr>
          <w:p w14:paraId="7F5EF3AE" w14:textId="77777777" w:rsidR="00A06EF9" w:rsidRPr="001B2C22" w:rsidRDefault="00A06EF9" w:rsidP="001B2C22">
            <w:pPr>
              <w:spacing w:line="240" w:lineRule="auto"/>
              <w:jc w:val="center"/>
              <w:rPr>
                <w:sz w:val="20"/>
              </w:rPr>
            </w:pPr>
          </w:p>
        </w:tc>
        <w:tc>
          <w:tcPr>
            <w:tcW w:w="2160" w:type="dxa"/>
            <w:vMerge/>
            <w:noWrap/>
            <w:vAlign w:val="bottom"/>
          </w:tcPr>
          <w:p w14:paraId="78B76593" w14:textId="77777777" w:rsidR="00A06EF9" w:rsidRPr="001B2C22" w:rsidRDefault="00A06EF9" w:rsidP="001B2C22">
            <w:pPr>
              <w:spacing w:line="240" w:lineRule="auto"/>
              <w:rPr>
                <w:sz w:val="20"/>
              </w:rPr>
            </w:pPr>
          </w:p>
        </w:tc>
        <w:tc>
          <w:tcPr>
            <w:tcW w:w="750" w:type="dxa"/>
            <w:noWrap/>
            <w:vAlign w:val="center"/>
          </w:tcPr>
          <w:p w14:paraId="2EC0B2E9" w14:textId="77777777" w:rsidR="00A06EF9" w:rsidRPr="001B2C22" w:rsidRDefault="00A06EF9" w:rsidP="001B2C22">
            <w:pPr>
              <w:spacing w:line="240" w:lineRule="auto"/>
              <w:jc w:val="center"/>
              <w:rPr>
                <w:sz w:val="20"/>
              </w:rPr>
            </w:pPr>
            <w:r w:rsidRPr="001B2C22">
              <w:rPr>
                <w:sz w:val="20"/>
              </w:rPr>
              <w:t>Large</w:t>
            </w:r>
          </w:p>
        </w:tc>
        <w:tc>
          <w:tcPr>
            <w:tcW w:w="750" w:type="dxa"/>
            <w:noWrap/>
            <w:vAlign w:val="center"/>
          </w:tcPr>
          <w:p w14:paraId="319C6DE3" w14:textId="77777777" w:rsidR="00A06EF9" w:rsidRPr="001B2C22" w:rsidRDefault="00A06EF9" w:rsidP="001B2C22">
            <w:pPr>
              <w:spacing w:line="240" w:lineRule="auto"/>
              <w:jc w:val="center"/>
              <w:rPr>
                <w:sz w:val="20"/>
              </w:rPr>
            </w:pPr>
            <w:r w:rsidRPr="001B2C22">
              <w:rPr>
                <w:sz w:val="20"/>
              </w:rPr>
              <w:t>Small</w:t>
            </w:r>
          </w:p>
        </w:tc>
        <w:tc>
          <w:tcPr>
            <w:tcW w:w="750" w:type="dxa"/>
          </w:tcPr>
          <w:p w14:paraId="59305DC1" w14:textId="77777777" w:rsidR="00A06EF9" w:rsidRPr="001B2C22" w:rsidRDefault="00A06EF9" w:rsidP="001B2C22">
            <w:pPr>
              <w:spacing w:line="240" w:lineRule="auto"/>
              <w:jc w:val="center"/>
              <w:rPr>
                <w:sz w:val="20"/>
              </w:rPr>
            </w:pPr>
            <w:r w:rsidRPr="001B2C22">
              <w:rPr>
                <w:sz w:val="20"/>
              </w:rPr>
              <w:t>Micro</w:t>
            </w:r>
          </w:p>
        </w:tc>
        <w:tc>
          <w:tcPr>
            <w:tcW w:w="750" w:type="dxa"/>
            <w:noWrap/>
            <w:vAlign w:val="center"/>
          </w:tcPr>
          <w:p w14:paraId="2F89891C" w14:textId="77777777" w:rsidR="00A06EF9" w:rsidRPr="001B2C22" w:rsidRDefault="00A06EF9" w:rsidP="001B2C22">
            <w:pPr>
              <w:spacing w:line="240" w:lineRule="auto"/>
              <w:jc w:val="center"/>
              <w:rPr>
                <w:sz w:val="20"/>
              </w:rPr>
            </w:pPr>
            <w:r w:rsidRPr="001B2C22">
              <w:rPr>
                <w:sz w:val="20"/>
              </w:rPr>
              <w:t>Large</w:t>
            </w:r>
          </w:p>
        </w:tc>
        <w:tc>
          <w:tcPr>
            <w:tcW w:w="750" w:type="dxa"/>
            <w:noWrap/>
            <w:vAlign w:val="center"/>
          </w:tcPr>
          <w:p w14:paraId="4A5DC266" w14:textId="77777777" w:rsidR="00A06EF9" w:rsidRPr="001B2C22" w:rsidRDefault="00A06EF9" w:rsidP="001B2C22">
            <w:pPr>
              <w:spacing w:line="240" w:lineRule="auto"/>
              <w:jc w:val="center"/>
              <w:rPr>
                <w:sz w:val="20"/>
              </w:rPr>
            </w:pPr>
            <w:r w:rsidRPr="001B2C22">
              <w:rPr>
                <w:sz w:val="20"/>
              </w:rPr>
              <w:t>Small</w:t>
            </w:r>
          </w:p>
        </w:tc>
        <w:tc>
          <w:tcPr>
            <w:tcW w:w="750" w:type="dxa"/>
            <w:noWrap/>
            <w:vAlign w:val="center"/>
          </w:tcPr>
          <w:p w14:paraId="09F7AAFC" w14:textId="77777777" w:rsidR="00A06EF9" w:rsidRPr="001B2C22" w:rsidRDefault="00A06EF9" w:rsidP="001B2C22">
            <w:pPr>
              <w:spacing w:line="240" w:lineRule="auto"/>
              <w:jc w:val="center"/>
              <w:rPr>
                <w:sz w:val="20"/>
              </w:rPr>
            </w:pPr>
            <w:r w:rsidRPr="001B2C22">
              <w:rPr>
                <w:sz w:val="20"/>
              </w:rPr>
              <w:t>Micro</w:t>
            </w:r>
          </w:p>
        </w:tc>
      </w:tr>
      <w:tr w:rsidR="00A06EF9" w:rsidRPr="001650DF" w14:paraId="6DF5C6F1" w14:textId="77777777" w:rsidTr="006F5902">
        <w:trPr>
          <w:cantSplit/>
          <w:trHeight w:val="142"/>
        </w:trPr>
        <w:tc>
          <w:tcPr>
            <w:tcW w:w="1350" w:type="dxa"/>
            <w:shd w:val="clear" w:color="auto" w:fill="auto"/>
            <w:noWrap/>
            <w:vAlign w:val="center"/>
          </w:tcPr>
          <w:p w14:paraId="73601A44" w14:textId="1C38E00E" w:rsidR="00A06EF9" w:rsidRPr="00267020" w:rsidRDefault="00A06EF9" w:rsidP="001B2C22">
            <w:pPr>
              <w:spacing w:line="240" w:lineRule="auto"/>
              <w:rPr>
                <w:sz w:val="20"/>
              </w:rPr>
            </w:pPr>
            <w:r w:rsidRPr="001B2C22">
              <w:rPr>
                <w:bCs/>
                <w:color w:val="auto"/>
                <w:sz w:val="20"/>
              </w:rPr>
              <w:t>1.1031(a)</w:t>
            </w:r>
          </w:p>
        </w:tc>
        <w:tc>
          <w:tcPr>
            <w:tcW w:w="1170" w:type="dxa"/>
            <w:shd w:val="clear" w:color="auto" w:fill="auto"/>
            <w:noWrap/>
            <w:vAlign w:val="center"/>
          </w:tcPr>
          <w:p w14:paraId="48DC91F9" w14:textId="0A84E294" w:rsidR="00A06EF9" w:rsidRPr="001B2C22" w:rsidRDefault="00A06EF9" w:rsidP="001B2C22">
            <w:pPr>
              <w:spacing w:line="240" w:lineRule="auto"/>
              <w:rPr>
                <w:sz w:val="20"/>
              </w:rPr>
            </w:pPr>
            <w:r w:rsidRPr="0044415E">
              <w:rPr>
                <w:sz w:val="20"/>
              </w:rPr>
              <w:t>1781/2781/</w:t>
            </w:r>
            <w:r w:rsidR="00C108F8" w:rsidRPr="00290D75">
              <w:rPr>
                <w:sz w:val="20"/>
              </w:rPr>
              <w:t xml:space="preserve"> </w:t>
            </w:r>
            <w:r w:rsidRPr="001B2C22">
              <w:rPr>
                <w:sz w:val="20"/>
              </w:rPr>
              <w:t>3781</w:t>
            </w:r>
          </w:p>
        </w:tc>
        <w:tc>
          <w:tcPr>
            <w:tcW w:w="2160" w:type="dxa"/>
            <w:shd w:val="clear" w:color="auto" w:fill="auto"/>
            <w:noWrap/>
            <w:vAlign w:val="center"/>
          </w:tcPr>
          <w:p w14:paraId="50D8CD41" w14:textId="77777777" w:rsidR="00A06EF9" w:rsidRPr="001B2C22" w:rsidRDefault="00A06EF9" w:rsidP="001B2C22">
            <w:pPr>
              <w:spacing w:line="240" w:lineRule="auto"/>
              <w:rPr>
                <w:sz w:val="20"/>
              </w:rPr>
            </w:pPr>
            <w:r w:rsidRPr="001B2C22">
              <w:rPr>
                <w:sz w:val="20"/>
              </w:rPr>
              <w:t>International Design Application Transmittal Fee</w:t>
            </w:r>
          </w:p>
        </w:tc>
        <w:tc>
          <w:tcPr>
            <w:tcW w:w="750" w:type="dxa"/>
            <w:shd w:val="clear" w:color="auto" w:fill="auto"/>
            <w:noWrap/>
            <w:vAlign w:val="center"/>
          </w:tcPr>
          <w:p w14:paraId="2847219D" w14:textId="77777777" w:rsidR="00A06EF9" w:rsidRPr="001B2C22" w:rsidRDefault="00A06EF9" w:rsidP="001B2C22">
            <w:pPr>
              <w:spacing w:line="240" w:lineRule="auto"/>
              <w:jc w:val="center"/>
              <w:rPr>
                <w:sz w:val="20"/>
              </w:rPr>
            </w:pPr>
            <w:r w:rsidRPr="001B2C22">
              <w:rPr>
                <w:sz w:val="20"/>
              </w:rPr>
              <w:t>120</w:t>
            </w:r>
          </w:p>
        </w:tc>
        <w:tc>
          <w:tcPr>
            <w:tcW w:w="750" w:type="dxa"/>
            <w:shd w:val="clear" w:color="auto" w:fill="auto"/>
            <w:noWrap/>
            <w:vAlign w:val="center"/>
          </w:tcPr>
          <w:p w14:paraId="4BE14632" w14:textId="77777777" w:rsidR="00A06EF9" w:rsidRPr="001B2C22" w:rsidRDefault="00A06EF9" w:rsidP="001B2C22">
            <w:pPr>
              <w:spacing w:line="240" w:lineRule="auto"/>
              <w:jc w:val="center"/>
              <w:rPr>
                <w:sz w:val="20"/>
              </w:rPr>
            </w:pPr>
            <w:r w:rsidRPr="001B2C22">
              <w:rPr>
                <w:sz w:val="20"/>
              </w:rPr>
              <w:t>120</w:t>
            </w:r>
          </w:p>
        </w:tc>
        <w:tc>
          <w:tcPr>
            <w:tcW w:w="750" w:type="dxa"/>
            <w:vAlign w:val="center"/>
          </w:tcPr>
          <w:p w14:paraId="1C4ED4EB" w14:textId="77777777" w:rsidR="00A06EF9" w:rsidRPr="001B2C22" w:rsidRDefault="00A06EF9" w:rsidP="001B2C22">
            <w:pPr>
              <w:spacing w:line="240" w:lineRule="auto"/>
              <w:jc w:val="center"/>
              <w:rPr>
                <w:sz w:val="20"/>
              </w:rPr>
            </w:pPr>
            <w:r w:rsidRPr="001B2C22">
              <w:rPr>
                <w:sz w:val="20"/>
              </w:rPr>
              <w:t>120</w:t>
            </w:r>
          </w:p>
        </w:tc>
        <w:tc>
          <w:tcPr>
            <w:tcW w:w="750" w:type="dxa"/>
            <w:shd w:val="clear" w:color="auto" w:fill="auto"/>
            <w:noWrap/>
            <w:vAlign w:val="center"/>
          </w:tcPr>
          <w:p w14:paraId="174AEC4D" w14:textId="77777777" w:rsidR="00A06EF9" w:rsidRPr="001B2C22" w:rsidRDefault="00A06EF9" w:rsidP="001B2C22">
            <w:pPr>
              <w:spacing w:line="240" w:lineRule="auto"/>
              <w:jc w:val="center"/>
              <w:rPr>
                <w:sz w:val="20"/>
              </w:rPr>
            </w:pPr>
            <w:r w:rsidRPr="001B2C22">
              <w:rPr>
                <w:sz w:val="20"/>
              </w:rPr>
              <w:t>120</w:t>
            </w:r>
          </w:p>
        </w:tc>
        <w:tc>
          <w:tcPr>
            <w:tcW w:w="750" w:type="dxa"/>
            <w:shd w:val="clear" w:color="auto" w:fill="auto"/>
            <w:noWrap/>
            <w:vAlign w:val="center"/>
          </w:tcPr>
          <w:p w14:paraId="305810E7" w14:textId="77777777" w:rsidR="00A06EF9" w:rsidRPr="001B2C22" w:rsidRDefault="00A06EF9" w:rsidP="001B2C22">
            <w:pPr>
              <w:spacing w:line="240" w:lineRule="auto"/>
              <w:jc w:val="center"/>
              <w:rPr>
                <w:sz w:val="20"/>
              </w:rPr>
            </w:pPr>
            <w:r w:rsidRPr="001B2C22">
              <w:rPr>
                <w:sz w:val="20"/>
              </w:rPr>
              <w:t>60</w:t>
            </w:r>
          </w:p>
        </w:tc>
        <w:tc>
          <w:tcPr>
            <w:tcW w:w="750" w:type="dxa"/>
            <w:shd w:val="clear" w:color="auto" w:fill="auto"/>
            <w:noWrap/>
            <w:vAlign w:val="center"/>
          </w:tcPr>
          <w:p w14:paraId="3D8D39F8" w14:textId="77777777" w:rsidR="00A06EF9" w:rsidRPr="001B2C22" w:rsidRDefault="00A06EF9" w:rsidP="001B2C22">
            <w:pPr>
              <w:spacing w:line="240" w:lineRule="auto"/>
              <w:jc w:val="center"/>
              <w:rPr>
                <w:sz w:val="20"/>
              </w:rPr>
            </w:pPr>
            <w:r w:rsidRPr="001B2C22">
              <w:rPr>
                <w:sz w:val="20"/>
              </w:rPr>
              <w:t>30</w:t>
            </w:r>
          </w:p>
        </w:tc>
      </w:tr>
    </w:tbl>
    <w:p w14:paraId="08DE0251" w14:textId="77777777" w:rsidR="00A06EF9" w:rsidRPr="001650DF" w:rsidRDefault="00A06EF9" w:rsidP="002D2E8A">
      <w:pPr>
        <w:rPr>
          <w:highlight w:val="yellow"/>
          <w:u w:val="single"/>
        </w:rPr>
      </w:pPr>
    </w:p>
    <w:p w14:paraId="480B8D28" w14:textId="78C9AE15" w:rsidR="00A06EF9" w:rsidRPr="001650DF" w:rsidRDefault="00A06EF9" w:rsidP="001650DF">
      <w:r w:rsidRPr="001650DF">
        <w:rPr>
          <w:u w:val="single"/>
        </w:rPr>
        <w:t>Section 41.20</w:t>
      </w:r>
      <w:r w:rsidRPr="001650DF">
        <w:t xml:space="preserve">:  The changes to the fee amounts indicated in § 41.20 are shown in Table </w:t>
      </w:r>
      <w:r w:rsidR="00881EEF" w:rsidRPr="001650DF">
        <w:t>27</w:t>
      </w:r>
      <w:r w:rsidRPr="001650DF">
        <w:t>.</w:t>
      </w:r>
    </w:p>
    <w:p w14:paraId="7E33060D" w14:textId="77777777" w:rsidR="00A06EF9" w:rsidRPr="001650DF" w:rsidRDefault="00A06EF9" w:rsidP="001650DF">
      <w:pPr>
        <w:rPr>
          <w:highlight w:val="yellow"/>
        </w:rPr>
      </w:pPr>
    </w:p>
    <w:p w14:paraId="067C2EB7" w14:textId="4CF8430A" w:rsidR="00A06EF9" w:rsidRPr="002D2E8A" w:rsidRDefault="00A06EF9" w:rsidP="001B2C22">
      <w:pPr>
        <w:autoSpaceDE/>
        <w:autoSpaceDN/>
        <w:adjustRightInd/>
        <w:spacing w:line="240" w:lineRule="auto"/>
        <w:jc w:val="center"/>
        <w:rPr>
          <w:b/>
          <w:bCs/>
          <w:u w:val="single"/>
          <w:lang w:val="fr-FR"/>
        </w:rPr>
      </w:pPr>
      <w:r w:rsidRPr="001650DF">
        <w:rPr>
          <w:b/>
          <w:bCs/>
          <w:u w:val="single"/>
          <w:lang w:val="fr-FR"/>
        </w:rPr>
        <w:t xml:space="preserve">Table </w:t>
      </w:r>
      <w:r w:rsidR="00881EEF" w:rsidRPr="005048F7">
        <w:rPr>
          <w:b/>
          <w:bCs/>
          <w:u w:val="single"/>
          <w:lang w:val="fr-FR"/>
        </w:rPr>
        <w:t>27</w:t>
      </w:r>
      <w:r w:rsidRPr="00216A4E">
        <w:rPr>
          <w:b/>
          <w:bCs/>
          <w:u w:val="single"/>
          <w:lang w:val="fr-FR"/>
        </w:rPr>
        <w:t>:</w:t>
      </w:r>
      <w:r w:rsidRPr="005048F7">
        <w:rPr>
          <w:b/>
          <w:bCs/>
          <w:u w:val="single"/>
          <w:lang w:val="fr-FR"/>
        </w:rPr>
        <w:t> </w:t>
      </w:r>
      <w:r w:rsidR="001B2C22" w:rsidRPr="005048F7">
        <w:rPr>
          <w:b/>
          <w:bCs/>
          <w:u w:val="single"/>
          <w:lang w:val="fr-FR"/>
        </w:rPr>
        <w:t>CFR</w:t>
      </w:r>
      <w:r w:rsidR="001B2C22">
        <w:rPr>
          <w:b/>
          <w:bCs/>
          <w:u w:val="single"/>
          <w:lang w:val="fr-FR"/>
        </w:rPr>
        <w:t xml:space="preserve"> Section 41.20 Fee Changes</w:t>
      </w:r>
    </w:p>
    <w:p w14:paraId="6518DE0C" w14:textId="77777777" w:rsidR="00A06EF9" w:rsidRPr="001650DF" w:rsidRDefault="00A06EF9" w:rsidP="00B15F32">
      <w:pPr>
        <w:autoSpaceDE/>
        <w:autoSpaceDN/>
        <w:adjustRightInd/>
        <w:spacing w:line="240" w:lineRule="auto"/>
        <w:rPr>
          <w:b/>
          <w:bCs/>
          <w:u w:val="single"/>
          <w:lang w:val="fr-FR"/>
        </w:rPr>
      </w:pPr>
    </w:p>
    <w:tbl>
      <w:tblPr>
        <w:tblW w:w="9224" w:type="dxa"/>
        <w:tblInd w:w="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376"/>
        <w:gridCol w:w="1154"/>
        <w:gridCol w:w="2239"/>
        <w:gridCol w:w="742"/>
        <w:gridCol w:w="742"/>
        <w:gridCol w:w="743"/>
        <w:gridCol w:w="743"/>
        <w:gridCol w:w="742"/>
        <w:gridCol w:w="743"/>
      </w:tblGrid>
      <w:tr w:rsidR="00A06EF9" w:rsidRPr="001650DF" w14:paraId="0A23EDBA" w14:textId="77777777" w:rsidTr="006F5902">
        <w:trPr>
          <w:cantSplit/>
          <w:trHeight w:val="142"/>
          <w:tblHeader/>
        </w:trPr>
        <w:tc>
          <w:tcPr>
            <w:tcW w:w="1376" w:type="dxa"/>
            <w:vMerge w:val="restart"/>
            <w:noWrap/>
            <w:vAlign w:val="center"/>
          </w:tcPr>
          <w:p w14:paraId="060B5BB6" w14:textId="77777777" w:rsidR="00A06EF9" w:rsidRPr="00267020" w:rsidRDefault="00A06EF9" w:rsidP="001B2C22">
            <w:pPr>
              <w:spacing w:line="240" w:lineRule="auto"/>
              <w:jc w:val="center"/>
              <w:rPr>
                <w:b/>
                <w:sz w:val="20"/>
              </w:rPr>
            </w:pPr>
            <w:r w:rsidRPr="00267020">
              <w:rPr>
                <w:b/>
                <w:sz w:val="20"/>
              </w:rPr>
              <w:t>CFR section</w:t>
            </w:r>
          </w:p>
        </w:tc>
        <w:tc>
          <w:tcPr>
            <w:tcW w:w="1154" w:type="dxa"/>
            <w:vMerge w:val="restart"/>
            <w:noWrap/>
            <w:vAlign w:val="center"/>
          </w:tcPr>
          <w:p w14:paraId="7CCA176D" w14:textId="77777777" w:rsidR="00A06EF9" w:rsidRPr="00290D75" w:rsidRDefault="00A06EF9" w:rsidP="001B2C22">
            <w:pPr>
              <w:spacing w:line="240" w:lineRule="auto"/>
              <w:jc w:val="center"/>
              <w:rPr>
                <w:b/>
                <w:sz w:val="20"/>
              </w:rPr>
            </w:pPr>
            <w:r w:rsidRPr="0044415E">
              <w:rPr>
                <w:b/>
                <w:sz w:val="20"/>
              </w:rPr>
              <w:t>Fee Code</w:t>
            </w:r>
          </w:p>
        </w:tc>
        <w:tc>
          <w:tcPr>
            <w:tcW w:w="2239" w:type="dxa"/>
            <w:vMerge w:val="restart"/>
            <w:noWrap/>
            <w:vAlign w:val="center"/>
          </w:tcPr>
          <w:p w14:paraId="6FF1A748" w14:textId="77777777" w:rsidR="00A06EF9" w:rsidRPr="001B2C22" w:rsidRDefault="00A06EF9" w:rsidP="001B2C22">
            <w:pPr>
              <w:spacing w:line="240" w:lineRule="auto"/>
              <w:jc w:val="center"/>
              <w:rPr>
                <w:b/>
                <w:sz w:val="20"/>
              </w:rPr>
            </w:pPr>
            <w:r w:rsidRPr="001B2C22">
              <w:rPr>
                <w:b/>
                <w:sz w:val="20"/>
              </w:rPr>
              <w:t>Description</w:t>
            </w:r>
          </w:p>
        </w:tc>
        <w:tc>
          <w:tcPr>
            <w:tcW w:w="2227" w:type="dxa"/>
            <w:gridSpan w:val="3"/>
            <w:noWrap/>
            <w:vAlign w:val="center"/>
          </w:tcPr>
          <w:p w14:paraId="24AB6A92" w14:textId="77777777" w:rsidR="00A06EF9" w:rsidRPr="001B2C22" w:rsidRDefault="00A06EF9" w:rsidP="001B2C22">
            <w:pPr>
              <w:spacing w:line="240" w:lineRule="auto"/>
              <w:jc w:val="center"/>
              <w:rPr>
                <w:b/>
                <w:sz w:val="20"/>
              </w:rPr>
            </w:pPr>
            <w:r w:rsidRPr="001B2C22">
              <w:rPr>
                <w:b/>
                <w:sz w:val="20"/>
              </w:rPr>
              <w:t>Current Fees (dollars)</w:t>
            </w:r>
          </w:p>
        </w:tc>
        <w:tc>
          <w:tcPr>
            <w:tcW w:w="2228" w:type="dxa"/>
            <w:gridSpan w:val="3"/>
            <w:noWrap/>
            <w:vAlign w:val="center"/>
          </w:tcPr>
          <w:p w14:paraId="5F242ECA" w14:textId="441E55D5" w:rsidR="00A06EF9" w:rsidRPr="001B2C22" w:rsidRDefault="00304276" w:rsidP="001B2C22">
            <w:pPr>
              <w:spacing w:line="240" w:lineRule="auto"/>
              <w:jc w:val="center"/>
              <w:rPr>
                <w:b/>
                <w:sz w:val="20"/>
              </w:rPr>
            </w:pPr>
            <w:r>
              <w:rPr>
                <w:b/>
                <w:sz w:val="20"/>
              </w:rPr>
              <w:t>Final Rule</w:t>
            </w:r>
            <w:r w:rsidR="00A06EF9" w:rsidRPr="001B2C22">
              <w:rPr>
                <w:b/>
                <w:sz w:val="20"/>
              </w:rPr>
              <w:t xml:space="preserve"> Fees (dollars)</w:t>
            </w:r>
          </w:p>
        </w:tc>
      </w:tr>
      <w:tr w:rsidR="00A06EF9" w:rsidRPr="001650DF" w14:paraId="74298B39" w14:textId="77777777" w:rsidTr="006F5902">
        <w:trPr>
          <w:cantSplit/>
          <w:trHeight w:val="142"/>
          <w:tblHeader/>
        </w:trPr>
        <w:tc>
          <w:tcPr>
            <w:tcW w:w="1376" w:type="dxa"/>
            <w:vMerge/>
            <w:noWrap/>
            <w:vAlign w:val="center"/>
          </w:tcPr>
          <w:p w14:paraId="1F63B317" w14:textId="77777777" w:rsidR="00A06EF9" w:rsidRPr="001B2C22" w:rsidRDefault="00A06EF9" w:rsidP="001B2C22">
            <w:pPr>
              <w:spacing w:line="240" w:lineRule="auto"/>
              <w:rPr>
                <w:sz w:val="20"/>
              </w:rPr>
            </w:pPr>
          </w:p>
        </w:tc>
        <w:tc>
          <w:tcPr>
            <w:tcW w:w="1154" w:type="dxa"/>
            <w:vMerge/>
            <w:noWrap/>
            <w:vAlign w:val="bottom"/>
          </w:tcPr>
          <w:p w14:paraId="4EDA4DE0" w14:textId="77777777" w:rsidR="00A06EF9" w:rsidRPr="001B2C22" w:rsidRDefault="00A06EF9" w:rsidP="001B2C22">
            <w:pPr>
              <w:spacing w:line="240" w:lineRule="auto"/>
              <w:jc w:val="center"/>
              <w:rPr>
                <w:sz w:val="20"/>
              </w:rPr>
            </w:pPr>
          </w:p>
        </w:tc>
        <w:tc>
          <w:tcPr>
            <w:tcW w:w="2239" w:type="dxa"/>
            <w:vMerge/>
            <w:noWrap/>
            <w:vAlign w:val="bottom"/>
          </w:tcPr>
          <w:p w14:paraId="27EA6005" w14:textId="77777777" w:rsidR="00A06EF9" w:rsidRPr="001B2C22" w:rsidRDefault="00A06EF9" w:rsidP="001B2C22">
            <w:pPr>
              <w:spacing w:line="240" w:lineRule="auto"/>
              <w:rPr>
                <w:sz w:val="20"/>
              </w:rPr>
            </w:pPr>
          </w:p>
        </w:tc>
        <w:tc>
          <w:tcPr>
            <w:tcW w:w="742" w:type="dxa"/>
            <w:noWrap/>
            <w:vAlign w:val="center"/>
          </w:tcPr>
          <w:p w14:paraId="65726AE5" w14:textId="77777777" w:rsidR="00A06EF9" w:rsidRPr="001B2C22" w:rsidRDefault="00A06EF9" w:rsidP="001B2C22">
            <w:pPr>
              <w:spacing w:line="240" w:lineRule="auto"/>
              <w:jc w:val="center"/>
              <w:rPr>
                <w:sz w:val="20"/>
              </w:rPr>
            </w:pPr>
            <w:r w:rsidRPr="001B2C22">
              <w:rPr>
                <w:sz w:val="20"/>
              </w:rPr>
              <w:t>Large</w:t>
            </w:r>
          </w:p>
        </w:tc>
        <w:tc>
          <w:tcPr>
            <w:tcW w:w="742" w:type="dxa"/>
            <w:noWrap/>
            <w:vAlign w:val="center"/>
          </w:tcPr>
          <w:p w14:paraId="717BAD2D" w14:textId="77777777" w:rsidR="00A06EF9" w:rsidRPr="001B2C22" w:rsidRDefault="00A06EF9" w:rsidP="001B2C22">
            <w:pPr>
              <w:spacing w:line="240" w:lineRule="auto"/>
              <w:jc w:val="center"/>
              <w:rPr>
                <w:sz w:val="20"/>
              </w:rPr>
            </w:pPr>
            <w:r w:rsidRPr="001B2C22">
              <w:rPr>
                <w:sz w:val="20"/>
              </w:rPr>
              <w:t>Small</w:t>
            </w:r>
          </w:p>
        </w:tc>
        <w:tc>
          <w:tcPr>
            <w:tcW w:w="743" w:type="dxa"/>
          </w:tcPr>
          <w:p w14:paraId="30AF9D52" w14:textId="77777777" w:rsidR="00A06EF9" w:rsidRPr="001B2C22" w:rsidRDefault="00A06EF9" w:rsidP="001B2C22">
            <w:pPr>
              <w:spacing w:line="240" w:lineRule="auto"/>
              <w:jc w:val="center"/>
              <w:rPr>
                <w:sz w:val="20"/>
              </w:rPr>
            </w:pPr>
            <w:r w:rsidRPr="001B2C22">
              <w:rPr>
                <w:sz w:val="20"/>
              </w:rPr>
              <w:t>Micro</w:t>
            </w:r>
          </w:p>
        </w:tc>
        <w:tc>
          <w:tcPr>
            <w:tcW w:w="743" w:type="dxa"/>
            <w:noWrap/>
            <w:vAlign w:val="center"/>
          </w:tcPr>
          <w:p w14:paraId="5C3323EF" w14:textId="77777777" w:rsidR="00A06EF9" w:rsidRPr="001B2C22" w:rsidRDefault="00A06EF9" w:rsidP="001B2C22">
            <w:pPr>
              <w:spacing w:line="240" w:lineRule="auto"/>
              <w:jc w:val="center"/>
              <w:rPr>
                <w:sz w:val="20"/>
              </w:rPr>
            </w:pPr>
            <w:r w:rsidRPr="001B2C22">
              <w:rPr>
                <w:sz w:val="20"/>
              </w:rPr>
              <w:t>Large</w:t>
            </w:r>
          </w:p>
        </w:tc>
        <w:tc>
          <w:tcPr>
            <w:tcW w:w="742" w:type="dxa"/>
            <w:noWrap/>
            <w:vAlign w:val="center"/>
          </w:tcPr>
          <w:p w14:paraId="30F67D2A" w14:textId="77777777" w:rsidR="00A06EF9" w:rsidRPr="001B2C22" w:rsidRDefault="00A06EF9" w:rsidP="001B2C22">
            <w:pPr>
              <w:spacing w:line="240" w:lineRule="auto"/>
              <w:jc w:val="center"/>
              <w:rPr>
                <w:sz w:val="20"/>
              </w:rPr>
            </w:pPr>
            <w:r w:rsidRPr="001B2C22">
              <w:rPr>
                <w:sz w:val="20"/>
              </w:rPr>
              <w:t>Small</w:t>
            </w:r>
          </w:p>
        </w:tc>
        <w:tc>
          <w:tcPr>
            <w:tcW w:w="743" w:type="dxa"/>
            <w:noWrap/>
            <w:vAlign w:val="center"/>
          </w:tcPr>
          <w:p w14:paraId="7B2C78F7" w14:textId="77777777" w:rsidR="00A06EF9" w:rsidRPr="001B2C22" w:rsidRDefault="00A06EF9" w:rsidP="001B2C22">
            <w:pPr>
              <w:spacing w:line="240" w:lineRule="auto"/>
              <w:jc w:val="center"/>
              <w:rPr>
                <w:sz w:val="20"/>
              </w:rPr>
            </w:pPr>
            <w:r w:rsidRPr="001B2C22">
              <w:rPr>
                <w:sz w:val="20"/>
              </w:rPr>
              <w:t>Micro</w:t>
            </w:r>
          </w:p>
        </w:tc>
      </w:tr>
      <w:tr w:rsidR="00A06EF9" w:rsidRPr="001650DF" w14:paraId="23CC6CAC" w14:textId="77777777" w:rsidTr="006F5902">
        <w:trPr>
          <w:cantSplit/>
          <w:trHeight w:val="142"/>
        </w:trPr>
        <w:tc>
          <w:tcPr>
            <w:tcW w:w="1376" w:type="dxa"/>
            <w:shd w:val="clear" w:color="auto" w:fill="auto"/>
            <w:noWrap/>
            <w:vAlign w:val="center"/>
          </w:tcPr>
          <w:p w14:paraId="7216DDE1" w14:textId="6B30BB2F" w:rsidR="00A06EF9" w:rsidRPr="00267020" w:rsidRDefault="00A06EF9" w:rsidP="001B2C22">
            <w:pPr>
              <w:spacing w:line="240" w:lineRule="auto"/>
              <w:rPr>
                <w:sz w:val="20"/>
              </w:rPr>
            </w:pPr>
            <w:r w:rsidRPr="00267020">
              <w:rPr>
                <w:sz w:val="20"/>
              </w:rPr>
              <w:t>41.20(b)(4)</w:t>
            </w:r>
          </w:p>
        </w:tc>
        <w:tc>
          <w:tcPr>
            <w:tcW w:w="1154" w:type="dxa"/>
            <w:shd w:val="clear" w:color="auto" w:fill="auto"/>
            <w:noWrap/>
            <w:vAlign w:val="center"/>
          </w:tcPr>
          <w:p w14:paraId="724AF061" w14:textId="77777777" w:rsidR="00A06EF9" w:rsidRPr="00290D75" w:rsidRDefault="00A06EF9" w:rsidP="001B2C22">
            <w:pPr>
              <w:spacing w:line="240" w:lineRule="auto"/>
              <w:rPr>
                <w:sz w:val="20"/>
              </w:rPr>
            </w:pPr>
            <w:r w:rsidRPr="0044415E">
              <w:rPr>
                <w:sz w:val="20"/>
              </w:rPr>
              <w:t>1413/2413/3413</w:t>
            </w:r>
          </w:p>
        </w:tc>
        <w:tc>
          <w:tcPr>
            <w:tcW w:w="2239" w:type="dxa"/>
            <w:shd w:val="clear" w:color="auto" w:fill="auto"/>
            <w:noWrap/>
            <w:vAlign w:val="center"/>
          </w:tcPr>
          <w:p w14:paraId="3FF4ABF4" w14:textId="77777777" w:rsidR="00A06EF9" w:rsidRPr="001B2C22" w:rsidRDefault="00A06EF9" w:rsidP="001B2C22">
            <w:pPr>
              <w:spacing w:line="240" w:lineRule="auto"/>
              <w:rPr>
                <w:sz w:val="20"/>
              </w:rPr>
            </w:pPr>
            <w:r w:rsidRPr="001B2C22">
              <w:rPr>
                <w:sz w:val="20"/>
              </w:rPr>
              <w:t xml:space="preserve">Forwarding an Appeal in an Application or </w:t>
            </w:r>
            <w:r w:rsidRPr="001B2C22">
              <w:rPr>
                <w:sz w:val="20"/>
                <w:u w:val="single"/>
              </w:rPr>
              <w:t>Ex Parte</w:t>
            </w:r>
            <w:r w:rsidRPr="001B2C22">
              <w:rPr>
                <w:sz w:val="20"/>
              </w:rPr>
              <w:t xml:space="preserve"> Reexamination Proceeding to the Board</w:t>
            </w:r>
          </w:p>
        </w:tc>
        <w:tc>
          <w:tcPr>
            <w:tcW w:w="742" w:type="dxa"/>
            <w:shd w:val="clear" w:color="auto" w:fill="auto"/>
            <w:noWrap/>
            <w:vAlign w:val="center"/>
          </w:tcPr>
          <w:p w14:paraId="28758D14" w14:textId="77777777" w:rsidR="00A06EF9" w:rsidRPr="001B2C22" w:rsidRDefault="00A06EF9" w:rsidP="001B2C22">
            <w:pPr>
              <w:spacing w:line="240" w:lineRule="auto"/>
              <w:jc w:val="center"/>
              <w:rPr>
                <w:sz w:val="20"/>
              </w:rPr>
            </w:pPr>
            <w:r w:rsidRPr="001B2C22">
              <w:rPr>
                <w:sz w:val="20"/>
              </w:rPr>
              <w:t>2,000</w:t>
            </w:r>
          </w:p>
        </w:tc>
        <w:tc>
          <w:tcPr>
            <w:tcW w:w="742" w:type="dxa"/>
            <w:shd w:val="clear" w:color="auto" w:fill="auto"/>
            <w:noWrap/>
            <w:vAlign w:val="center"/>
          </w:tcPr>
          <w:p w14:paraId="40B1FF26" w14:textId="77777777" w:rsidR="00A06EF9" w:rsidRPr="001B2C22" w:rsidRDefault="00A06EF9" w:rsidP="001B2C22">
            <w:pPr>
              <w:spacing w:line="240" w:lineRule="auto"/>
              <w:jc w:val="center"/>
              <w:rPr>
                <w:sz w:val="20"/>
              </w:rPr>
            </w:pPr>
            <w:r w:rsidRPr="001B2C22">
              <w:rPr>
                <w:sz w:val="20"/>
              </w:rPr>
              <w:t>1,000</w:t>
            </w:r>
          </w:p>
        </w:tc>
        <w:tc>
          <w:tcPr>
            <w:tcW w:w="743" w:type="dxa"/>
            <w:vAlign w:val="center"/>
          </w:tcPr>
          <w:p w14:paraId="07962834" w14:textId="77777777" w:rsidR="00A06EF9" w:rsidRPr="001B2C22" w:rsidRDefault="00A06EF9" w:rsidP="001B2C22">
            <w:pPr>
              <w:spacing w:line="240" w:lineRule="auto"/>
              <w:jc w:val="center"/>
              <w:rPr>
                <w:sz w:val="20"/>
              </w:rPr>
            </w:pPr>
            <w:r w:rsidRPr="001B2C22">
              <w:rPr>
                <w:sz w:val="20"/>
              </w:rPr>
              <w:t>500</w:t>
            </w:r>
          </w:p>
        </w:tc>
        <w:tc>
          <w:tcPr>
            <w:tcW w:w="743" w:type="dxa"/>
            <w:shd w:val="clear" w:color="auto" w:fill="auto"/>
            <w:noWrap/>
            <w:vAlign w:val="center"/>
          </w:tcPr>
          <w:p w14:paraId="26910CBD" w14:textId="152863B9" w:rsidR="00A06EF9" w:rsidRPr="001B2C22" w:rsidRDefault="001A6185" w:rsidP="001B2C22">
            <w:pPr>
              <w:spacing w:line="240" w:lineRule="auto"/>
              <w:jc w:val="center"/>
              <w:rPr>
                <w:sz w:val="20"/>
              </w:rPr>
            </w:pPr>
            <w:r>
              <w:rPr>
                <w:sz w:val="20"/>
              </w:rPr>
              <w:t>2,24</w:t>
            </w:r>
            <w:r w:rsidR="00A06EF9" w:rsidRPr="001B2C22">
              <w:rPr>
                <w:sz w:val="20"/>
              </w:rPr>
              <w:t>0</w:t>
            </w:r>
          </w:p>
        </w:tc>
        <w:tc>
          <w:tcPr>
            <w:tcW w:w="742" w:type="dxa"/>
            <w:shd w:val="clear" w:color="auto" w:fill="auto"/>
            <w:noWrap/>
            <w:vAlign w:val="center"/>
          </w:tcPr>
          <w:p w14:paraId="25A26AD4" w14:textId="44435B64" w:rsidR="00A06EF9" w:rsidRPr="001B2C22" w:rsidRDefault="001A6185" w:rsidP="001B2C22">
            <w:pPr>
              <w:spacing w:line="240" w:lineRule="auto"/>
              <w:jc w:val="center"/>
              <w:rPr>
                <w:sz w:val="20"/>
              </w:rPr>
            </w:pPr>
            <w:r>
              <w:rPr>
                <w:sz w:val="20"/>
              </w:rPr>
              <w:t>1,12</w:t>
            </w:r>
            <w:r w:rsidR="00A06EF9" w:rsidRPr="001B2C22">
              <w:rPr>
                <w:sz w:val="20"/>
              </w:rPr>
              <w:t>0</w:t>
            </w:r>
          </w:p>
        </w:tc>
        <w:tc>
          <w:tcPr>
            <w:tcW w:w="743" w:type="dxa"/>
            <w:shd w:val="clear" w:color="auto" w:fill="auto"/>
            <w:noWrap/>
            <w:vAlign w:val="center"/>
          </w:tcPr>
          <w:p w14:paraId="62E91B62" w14:textId="4DD3B020" w:rsidR="00A06EF9" w:rsidRPr="001B2C22" w:rsidRDefault="001A6185" w:rsidP="001B2C22">
            <w:pPr>
              <w:spacing w:line="240" w:lineRule="auto"/>
              <w:jc w:val="center"/>
              <w:rPr>
                <w:sz w:val="20"/>
              </w:rPr>
            </w:pPr>
            <w:r>
              <w:rPr>
                <w:sz w:val="20"/>
              </w:rPr>
              <w:t>560</w:t>
            </w:r>
          </w:p>
        </w:tc>
      </w:tr>
    </w:tbl>
    <w:p w14:paraId="7471D5CD" w14:textId="77777777" w:rsidR="00A06EF9" w:rsidRPr="009A5723" w:rsidRDefault="00A06EF9" w:rsidP="002D2E8A">
      <w:pPr>
        <w:rPr>
          <w:sz w:val="20"/>
          <w:szCs w:val="20"/>
          <w:u w:val="single"/>
        </w:rPr>
      </w:pPr>
    </w:p>
    <w:p w14:paraId="19D781E5" w14:textId="0FAF24B2" w:rsidR="00CB1CF6" w:rsidRDefault="00A06EF9" w:rsidP="001650DF">
      <w:r w:rsidRPr="001650DF">
        <w:rPr>
          <w:u w:val="single"/>
        </w:rPr>
        <w:t>Section 42.15</w:t>
      </w:r>
      <w:r w:rsidRPr="001650DF">
        <w:t xml:space="preserve">:  The changes to the fee amounts indicated in § 42.15 are shown in Table </w:t>
      </w:r>
      <w:r w:rsidR="00881EEF" w:rsidRPr="001650DF">
        <w:t>28</w:t>
      </w:r>
      <w:r w:rsidRPr="001650DF">
        <w:t>.</w:t>
      </w:r>
    </w:p>
    <w:p w14:paraId="33B63F3B" w14:textId="77777777" w:rsidR="00D22510" w:rsidRPr="001650DF" w:rsidRDefault="00D22510" w:rsidP="001650DF"/>
    <w:p w14:paraId="6E03FF73" w14:textId="11F49752" w:rsidR="00A06EF9" w:rsidRPr="001B2C22" w:rsidRDefault="00A06EF9" w:rsidP="001B2C22">
      <w:pPr>
        <w:keepNext/>
        <w:spacing w:line="240" w:lineRule="auto"/>
        <w:jc w:val="center"/>
        <w:rPr>
          <w:b/>
          <w:u w:val="single"/>
        </w:rPr>
      </w:pPr>
      <w:r w:rsidRPr="001B2C22">
        <w:rPr>
          <w:b/>
          <w:u w:val="single"/>
        </w:rPr>
        <w:t xml:space="preserve">Table </w:t>
      </w:r>
      <w:r w:rsidR="00881EEF" w:rsidRPr="001B2C22">
        <w:rPr>
          <w:b/>
          <w:u w:val="single"/>
        </w:rPr>
        <w:t>28</w:t>
      </w:r>
      <w:r w:rsidRPr="001B2C22">
        <w:rPr>
          <w:b/>
          <w:u w:val="single"/>
        </w:rPr>
        <w:t>:</w:t>
      </w:r>
      <w:r w:rsidR="001B2C22" w:rsidRPr="001B2C22">
        <w:rPr>
          <w:b/>
          <w:u w:val="single"/>
        </w:rPr>
        <w:t xml:space="preserve">  CFR Section 42.15 Fee Changes</w:t>
      </w:r>
    </w:p>
    <w:p w14:paraId="0090A38D" w14:textId="77777777" w:rsidR="00B15F32" w:rsidRPr="002D2E8A" w:rsidRDefault="00B15F32" w:rsidP="001B2C22">
      <w:pPr>
        <w:keepNext/>
        <w:spacing w:line="240" w:lineRule="auto"/>
        <w:jc w:val="center"/>
        <w:rPr>
          <w:b/>
          <w:u w:val="single"/>
        </w:rPr>
      </w:pPr>
    </w:p>
    <w:tbl>
      <w:tblPr>
        <w:tblW w:w="918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115" w:type="dxa"/>
          <w:right w:w="115" w:type="dxa"/>
        </w:tblCellMar>
        <w:tblLook w:val="0000" w:firstRow="0" w:lastRow="0" w:firstColumn="0" w:lastColumn="0" w:noHBand="0" w:noVBand="0"/>
      </w:tblPr>
      <w:tblGrid>
        <w:gridCol w:w="1380"/>
        <w:gridCol w:w="832"/>
        <w:gridCol w:w="2195"/>
        <w:gridCol w:w="796"/>
        <w:gridCol w:w="796"/>
        <w:gridCol w:w="796"/>
        <w:gridCol w:w="796"/>
        <w:gridCol w:w="796"/>
        <w:gridCol w:w="796"/>
      </w:tblGrid>
      <w:tr w:rsidR="00A06EF9" w:rsidRPr="00A5609F" w14:paraId="77573822" w14:textId="77777777" w:rsidTr="006F5902">
        <w:trPr>
          <w:cantSplit/>
          <w:trHeight w:val="145"/>
          <w:tblHeader/>
        </w:trPr>
        <w:tc>
          <w:tcPr>
            <w:tcW w:w="1380" w:type="dxa"/>
            <w:vMerge w:val="restart"/>
            <w:noWrap/>
            <w:vAlign w:val="center"/>
          </w:tcPr>
          <w:p w14:paraId="2A6BCC40" w14:textId="77777777" w:rsidR="00A06EF9" w:rsidRPr="00267020" w:rsidRDefault="00A06EF9" w:rsidP="001B2C22">
            <w:pPr>
              <w:spacing w:line="240" w:lineRule="auto"/>
              <w:jc w:val="center"/>
              <w:rPr>
                <w:b/>
                <w:sz w:val="20"/>
                <w:szCs w:val="20"/>
              </w:rPr>
            </w:pPr>
            <w:r w:rsidRPr="00267020">
              <w:rPr>
                <w:b/>
                <w:sz w:val="20"/>
                <w:szCs w:val="20"/>
              </w:rPr>
              <w:t>CFR section</w:t>
            </w:r>
          </w:p>
        </w:tc>
        <w:tc>
          <w:tcPr>
            <w:tcW w:w="832" w:type="dxa"/>
            <w:vMerge w:val="restart"/>
            <w:noWrap/>
            <w:vAlign w:val="center"/>
          </w:tcPr>
          <w:p w14:paraId="04877544" w14:textId="77777777" w:rsidR="00A06EF9" w:rsidRPr="00A5609F" w:rsidRDefault="00A06EF9" w:rsidP="001B2C22">
            <w:pPr>
              <w:spacing w:line="240" w:lineRule="auto"/>
              <w:jc w:val="center"/>
              <w:rPr>
                <w:b/>
                <w:sz w:val="20"/>
                <w:szCs w:val="20"/>
              </w:rPr>
            </w:pPr>
            <w:r w:rsidRPr="00A5609F">
              <w:rPr>
                <w:b/>
                <w:sz w:val="20"/>
                <w:szCs w:val="20"/>
              </w:rPr>
              <w:t>Fee Code</w:t>
            </w:r>
          </w:p>
        </w:tc>
        <w:tc>
          <w:tcPr>
            <w:tcW w:w="2195" w:type="dxa"/>
            <w:vMerge w:val="restart"/>
            <w:noWrap/>
            <w:vAlign w:val="center"/>
          </w:tcPr>
          <w:p w14:paraId="5BAA6627" w14:textId="77777777" w:rsidR="00A06EF9" w:rsidRPr="00A5609F" w:rsidRDefault="00A06EF9" w:rsidP="001B2C22">
            <w:pPr>
              <w:spacing w:line="240" w:lineRule="auto"/>
              <w:jc w:val="center"/>
              <w:rPr>
                <w:b/>
                <w:sz w:val="20"/>
                <w:szCs w:val="20"/>
              </w:rPr>
            </w:pPr>
            <w:r w:rsidRPr="00A5609F">
              <w:rPr>
                <w:b/>
                <w:sz w:val="20"/>
                <w:szCs w:val="20"/>
              </w:rPr>
              <w:t>Description</w:t>
            </w:r>
          </w:p>
        </w:tc>
        <w:tc>
          <w:tcPr>
            <w:tcW w:w="2388" w:type="dxa"/>
            <w:gridSpan w:val="3"/>
            <w:noWrap/>
            <w:vAlign w:val="center"/>
          </w:tcPr>
          <w:p w14:paraId="331DC5B4" w14:textId="5586A8BF" w:rsidR="00A06EF9" w:rsidRPr="00A5609F" w:rsidRDefault="00A06EF9" w:rsidP="001B2C22">
            <w:pPr>
              <w:spacing w:line="240" w:lineRule="auto"/>
              <w:jc w:val="center"/>
              <w:rPr>
                <w:b/>
                <w:sz w:val="20"/>
                <w:szCs w:val="20"/>
              </w:rPr>
            </w:pPr>
            <w:r w:rsidRPr="00A5609F">
              <w:rPr>
                <w:b/>
                <w:sz w:val="20"/>
                <w:szCs w:val="20"/>
              </w:rPr>
              <w:t>Current Fees</w:t>
            </w:r>
            <w:r w:rsidR="00B6019D" w:rsidRPr="00A5609F">
              <w:rPr>
                <w:b/>
                <w:sz w:val="20"/>
                <w:szCs w:val="20"/>
              </w:rPr>
              <w:t xml:space="preserve"> (dollars)</w:t>
            </w:r>
          </w:p>
        </w:tc>
        <w:tc>
          <w:tcPr>
            <w:tcW w:w="2388" w:type="dxa"/>
            <w:gridSpan w:val="3"/>
            <w:noWrap/>
            <w:vAlign w:val="center"/>
          </w:tcPr>
          <w:p w14:paraId="18365493" w14:textId="7B976B48" w:rsidR="00A06EF9" w:rsidRPr="00A5609F" w:rsidRDefault="00304276" w:rsidP="001B2C22">
            <w:pPr>
              <w:spacing w:line="240" w:lineRule="auto"/>
              <w:jc w:val="center"/>
              <w:rPr>
                <w:b/>
                <w:sz w:val="20"/>
                <w:szCs w:val="20"/>
              </w:rPr>
            </w:pPr>
            <w:r>
              <w:rPr>
                <w:b/>
                <w:sz w:val="20"/>
                <w:szCs w:val="20"/>
              </w:rPr>
              <w:t>Final Rule</w:t>
            </w:r>
            <w:r w:rsidR="00A06EF9" w:rsidRPr="00A5609F">
              <w:rPr>
                <w:b/>
                <w:sz w:val="20"/>
                <w:szCs w:val="20"/>
              </w:rPr>
              <w:t xml:space="preserve"> Fees (dollars)</w:t>
            </w:r>
          </w:p>
        </w:tc>
      </w:tr>
      <w:tr w:rsidR="00A06EF9" w:rsidRPr="00A5609F" w14:paraId="7ACFDDE0" w14:textId="77777777" w:rsidTr="006F5902">
        <w:trPr>
          <w:cantSplit/>
          <w:trHeight w:val="145"/>
          <w:tblHeader/>
        </w:trPr>
        <w:tc>
          <w:tcPr>
            <w:tcW w:w="1380" w:type="dxa"/>
            <w:vMerge/>
            <w:noWrap/>
            <w:vAlign w:val="center"/>
          </w:tcPr>
          <w:p w14:paraId="68115B0C" w14:textId="77777777" w:rsidR="00A06EF9" w:rsidRPr="00A5609F" w:rsidRDefault="00A06EF9" w:rsidP="001B2C22">
            <w:pPr>
              <w:spacing w:line="240" w:lineRule="auto"/>
              <w:rPr>
                <w:sz w:val="20"/>
                <w:szCs w:val="20"/>
              </w:rPr>
            </w:pPr>
          </w:p>
        </w:tc>
        <w:tc>
          <w:tcPr>
            <w:tcW w:w="832" w:type="dxa"/>
            <w:vMerge/>
            <w:noWrap/>
            <w:vAlign w:val="bottom"/>
          </w:tcPr>
          <w:p w14:paraId="7CDECE5F" w14:textId="77777777" w:rsidR="00A06EF9" w:rsidRPr="00A5609F" w:rsidRDefault="00A06EF9" w:rsidP="001B2C22">
            <w:pPr>
              <w:spacing w:line="240" w:lineRule="auto"/>
              <w:jc w:val="center"/>
              <w:rPr>
                <w:sz w:val="20"/>
                <w:szCs w:val="20"/>
              </w:rPr>
            </w:pPr>
          </w:p>
        </w:tc>
        <w:tc>
          <w:tcPr>
            <w:tcW w:w="2195" w:type="dxa"/>
            <w:vMerge/>
            <w:noWrap/>
            <w:vAlign w:val="bottom"/>
          </w:tcPr>
          <w:p w14:paraId="0AA00BC0" w14:textId="77777777" w:rsidR="00A06EF9" w:rsidRPr="00A5609F" w:rsidRDefault="00A06EF9" w:rsidP="001B2C22">
            <w:pPr>
              <w:spacing w:line="240" w:lineRule="auto"/>
              <w:rPr>
                <w:sz w:val="20"/>
                <w:szCs w:val="20"/>
              </w:rPr>
            </w:pPr>
          </w:p>
        </w:tc>
        <w:tc>
          <w:tcPr>
            <w:tcW w:w="796" w:type="dxa"/>
            <w:noWrap/>
            <w:vAlign w:val="center"/>
          </w:tcPr>
          <w:p w14:paraId="38EF7455" w14:textId="77777777" w:rsidR="00A06EF9" w:rsidRPr="00A5609F" w:rsidRDefault="00A06EF9" w:rsidP="001B2C22">
            <w:pPr>
              <w:spacing w:line="240" w:lineRule="auto"/>
              <w:jc w:val="center"/>
              <w:rPr>
                <w:b/>
                <w:sz w:val="20"/>
                <w:szCs w:val="20"/>
              </w:rPr>
            </w:pPr>
            <w:r w:rsidRPr="00A5609F">
              <w:rPr>
                <w:b/>
                <w:sz w:val="20"/>
                <w:szCs w:val="20"/>
              </w:rPr>
              <w:t>Large</w:t>
            </w:r>
          </w:p>
        </w:tc>
        <w:tc>
          <w:tcPr>
            <w:tcW w:w="796" w:type="dxa"/>
            <w:noWrap/>
            <w:vAlign w:val="center"/>
          </w:tcPr>
          <w:p w14:paraId="554EA177" w14:textId="77777777" w:rsidR="00A06EF9" w:rsidRPr="00A5609F" w:rsidRDefault="00A06EF9" w:rsidP="001B2C22">
            <w:pPr>
              <w:spacing w:line="240" w:lineRule="auto"/>
              <w:jc w:val="center"/>
              <w:rPr>
                <w:b/>
                <w:sz w:val="20"/>
                <w:szCs w:val="20"/>
              </w:rPr>
            </w:pPr>
            <w:r w:rsidRPr="00A5609F">
              <w:rPr>
                <w:b/>
                <w:sz w:val="20"/>
                <w:szCs w:val="20"/>
              </w:rPr>
              <w:t>Small</w:t>
            </w:r>
          </w:p>
        </w:tc>
        <w:tc>
          <w:tcPr>
            <w:tcW w:w="796" w:type="dxa"/>
          </w:tcPr>
          <w:p w14:paraId="44954219" w14:textId="77777777" w:rsidR="00A06EF9" w:rsidRPr="00A5609F" w:rsidRDefault="00A06EF9" w:rsidP="001B2C22">
            <w:pPr>
              <w:spacing w:line="240" w:lineRule="auto"/>
              <w:jc w:val="center"/>
              <w:rPr>
                <w:b/>
                <w:sz w:val="20"/>
                <w:szCs w:val="20"/>
              </w:rPr>
            </w:pPr>
            <w:r w:rsidRPr="00A5609F">
              <w:rPr>
                <w:b/>
                <w:sz w:val="20"/>
                <w:szCs w:val="20"/>
              </w:rPr>
              <w:t>Micro</w:t>
            </w:r>
          </w:p>
        </w:tc>
        <w:tc>
          <w:tcPr>
            <w:tcW w:w="796" w:type="dxa"/>
            <w:noWrap/>
            <w:vAlign w:val="center"/>
          </w:tcPr>
          <w:p w14:paraId="2D159A31" w14:textId="77777777" w:rsidR="00A06EF9" w:rsidRPr="00A5609F" w:rsidRDefault="00A06EF9" w:rsidP="001B2C22">
            <w:pPr>
              <w:spacing w:line="240" w:lineRule="auto"/>
              <w:jc w:val="center"/>
              <w:rPr>
                <w:b/>
                <w:sz w:val="20"/>
                <w:szCs w:val="20"/>
              </w:rPr>
            </w:pPr>
            <w:r w:rsidRPr="00A5609F">
              <w:rPr>
                <w:b/>
                <w:sz w:val="20"/>
                <w:szCs w:val="20"/>
              </w:rPr>
              <w:t>Large</w:t>
            </w:r>
          </w:p>
        </w:tc>
        <w:tc>
          <w:tcPr>
            <w:tcW w:w="796" w:type="dxa"/>
            <w:noWrap/>
            <w:vAlign w:val="center"/>
          </w:tcPr>
          <w:p w14:paraId="30C90CDD" w14:textId="77777777" w:rsidR="00A06EF9" w:rsidRPr="00A5609F" w:rsidRDefault="00A06EF9" w:rsidP="001B2C22">
            <w:pPr>
              <w:spacing w:line="240" w:lineRule="auto"/>
              <w:jc w:val="center"/>
              <w:rPr>
                <w:b/>
                <w:sz w:val="20"/>
                <w:szCs w:val="20"/>
              </w:rPr>
            </w:pPr>
            <w:r w:rsidRPr="00A5609F">
              <w:rPr>
                <w:b/>
                <w:sz w:val="20"/>
                <w:szCs w:val="20"/>
              </w:rPr>
              <w:t>Small</w:t>
            </w:r>
          </w:p>
        </w:tc>
        <w:tc>
          <w:tcPr>
            <w:tcW w:w="796" w:type="dxa"/>
            <w:noWrap/>
            <w:vAlign w:val="center"/>
          </w:tcPr>
          <w:p w14:paraId="2BFF4391" w14:textId="77777777" w:rsidR="00A06EF9" w:rsidRPr="00A5609F" w:rsidRDefault="00A06EF9" w:rsidP="001B2C22">
            <w:pPr>
              <w:spacing w:line="240" w:lineRule="auto"/>
              <w:jc w:val="center"/>
              <w:rPr>
                <w:b/>
                <w:sz w:val="20"/>
                <w:szCs w:val="20"/>
              </w:rPr>
            </w:pPr>
            <w:r w:rsidRPr="00A5609F">
              <w:rPr>
                <w:b/>
                <w:sz w:val="20"/>
                <w:szCs w:val="20"/>
              </w:rPr>
              <w:t>Micro</w:t>
            </w:r>
          </w:p>
        </w:tc>
      </w:tr>
      <w:tr w:rsidR="00A06EF9" w:rsidRPr="00A5609F" w14:paraId="6C57E8DB" w14:textId="77777777" w:rsidTr="006F5902">
        <w:trPr>
          <w:trHeight w:val="145"/>
        </w:trPr>
        <w:tc>
          <w:tcPr>
            <w:tcW w:w="1380" w:type="dxa"/>
            <w:noWrap/>
            <w:vAlign w:val="center"/>
          </w:tcPr>
          <w:p w14:paraId="137FD02A" w14:textId="77777777" w:rsidR="00A06EF9" w:rsidRPr="00267020" w:rsidRDefault="00A06EF9" w:rsidP="001B2C22">
            <w:pPr>
              <w:spacing w:line="240" w:lineRule="auto"/>
              <w:rPr>
                <w:sz w:val="20"/>
                <w:szCs w:val="20"/>
              </w:rPr>
            </w:pPr>
            <w:r w:rsidRPr="00267020">
              <w:rPr>
                <w:sz w:val="20"/>
                <w:szCs w:val="20"/>
              </w:rPr>
              <w:t>42.15(a)(1)</w:t>
            </w:r>
          </w:p>
        </w:tc>
        <w:tc>
          <w:tcPr>
            <w:tcW w:w="832" w:type="dxa"/>
            <w:noWrap/>
            <w:vAlign w:val="center"/>
          </w:tcPr>
          <w:p w14:paraId="2961A36A" w14:textId="77777777" w:rsidR="00A06EF9" w:rsidRPr="00267020" w:rsidRDefault="00A06EF9" w:rsidP="001B2C22">
            <w:pPr>
              <w:spacing w:line="240" w:lineRule="auto"/>
              <w:rPr>
                <w:sz w:val="20"/>
                <w:szCs w:val="20"/>
              </w:rPr>
            </w:pPr>
            <w:r w:rsidRPr="00267020">
              <w:rPr>
                <w:sz w:val="20"/>
                <w:szCs w:val="20"/>
              </w:rPr>
              <w:t>1406</w:t>
            </w:r>
          </w:p>
        </w:tc>
        <w:tc>
          <w:tcPr>
            <w:tcW w:w="2195" w:type="dxa"/>
            <w:noWrap/>
            <w:vAlign w:val="center"/>
          </w:tcPr>
          <w:p w14:paraId="21C6F047" w14:textId="77777777" w:rsidR="00A06EF9" w:rsidRPr="00D97C09" w:rsidRDefault="00A06EF9" w:rsidP="001B2C22">
            <w:pPr>
              <w:spacing w:line="240" w:lineRule="auto"/>
              <w:rPr>
                <w:sz w:val="20"/>
                <w:szCs w:val="20"/>
              </w:rPr>
            </w:pPr>
            <w:r w:rsidRPr="006F1C12">
              <w:rPr>
                <w:sz w:val="20"/>
                <w:szCs w:val="20"/>
                <w:u w:val="single"/>
              </w:rPr>
              <w:t>Inter Partes</w:t>
            </w:r>
            <w:r w:rsidRPr="00DA661A">
              <w:rPr>
                <w:sz w:val="20"/>
                <w:szCs w:val="20"/>
              </w:rPr>
              <w:t xml:space="preserve"> Review Request Fee</w:t>
            </w:r>
          </w:p>
        </w:tc>
        <w:tc>
          <w:tcPr>
            <w:tcW w:w="796" w:type="dxa"/>
            <w:noWrap/>
            <w:vAlign w:val="center"/>
          </w:tcPr>
          <w:p w14:paraId="67FC944E" w14:textId="77777777" w:rsidR="00A06EF9" w:rsidRPr="00A5609F" w:rsidRDefault="00A06EF9" w:rsidP="001B2C22">
            <w:pPr>
              <w:spacing w:line="240" w:lineRule="auto"/>
              <w:jc w:val="center"/>
              <w:rPr>
                <w:sz w:val="20"/>
                <w:szCs w:val="20"/>
              </w:rPr>
            </w:pPr>
            <w:r w:rsidRPr="00A5609F">
              <w:rPr>
                <w:sz w:val="20"/>
                <w:szCs w:val="20"/>
              </w:rPr>
              <w:t>9,000</w:t>
            </w:r>
          </w:p>
        </w:tc>
        <w:tc>
          <w:tcPr>
            <w:tcW w:w="796" w:type="dxa"/>
            <w:noWrap/>
            <w:vAlign w:val="center"/>
          </w:tcPr>
          <w:p w14:paraId="5FD25D3C" w14:textId="77777777" w:rsidR="00A06EF9" w:rsidRPr="00A5609F" w:rsidRDefault="00A06EF9" w:rsidP="001B2C22">
            <w:pPr>
              <w:spacing w:line="240" w:lineRule="auto"/>
              <w:jc w:val="center"/>
              <w:rPr>
                <w:sz w:val="20"/>
                <w:szCs w:val="20"/>
              </w:rPr>
            </w:pPr>
            <w:r w:rsidRPr="00A5609F">
              <w:rPr>
                <w:sz w:val="20"/>
                <w:szCs w:val="20"/>
              </w:rPr>
              <w:t>9,000</w:t>
            </w:r>
          </w:p>
        </w:tc>
        <w:tc>
          <w:tcPr>
            <w:tcW w:w="796" w:type="dxa"/>
            <w:vAlign w:val="center"/>
          </w:tcPr>
          <w:p w14:paraId="244FAC07" w14:textId="77777777" w:rsidR="00A06EF9" w:rsidRPr="00A5609F" w:rsidRDefault="00A06EF9" w:rsidP="001B2C22">
            <w:pPr>
              <w:spacing w:line="240" w:lineRule="auto"/>
              <w:jc w:val="center"/>
              <w:rPr>
                <w:sz w:val="20"/>
                <w:szCs w:val="20"/>
              </w:rPr>
            </w:pPr>
            <w:r w:rsidRPr="00A5609F">
              <w:rPr>
                <w:sz w:val="20"/>
                <w:szCs w:val="20"/>
              </w:rPr>
              <w:t>9,000</w:t>
            </w:r>
          </w:p>
        </w:tc>
        <w:tc>
          <w:tcPr>
            <w:tcW w:w="796" w:type="dxa"/>
            <w:noWrap/>
            <w:vAlign w:val="center"/>
          </w:tcPr>
          <w:p w14:paraId="1F874B3B" w14:textId="0641D51E" w:rsidR="00A06EF9" w:rsidRPr="00A5609F" w:rsidRDefault="00311FF0" w:rsidP="001B2C22">
            <w:pPr>
              <w:spacing w:line="240" w:lineRule="auto"/>
              <w:jc w:val="center"/>
              <w:rPr>
                <w:sz w:val="20"/>
                <w:szCs w:val="20"/>
              </w:rPr>
            </w:pPr>
            <w:r>
              <w:rPr>
                <w:sz w:val="20"/>
                <w:szCs w:val="20"/>
              </w:rPr>
              <w:t>15,500</w:t>
            </w:r>
          </w:p>
        </w:tc>
        <w:tc>
          <w:tcPr>
            <w:tcW w:w="796" w:type="dxa"/>
            <w:noWrap/>
            <w:vAlign w:val="center"/>
          </w:tcPr>
          <w:p w14:paraId="245DE33D" w14:textId="269983B7" w:rsidR="00A06EF9" w:rsidRPr="00A5609F" w:rsidRDefault="00311FF0" w:rsidP="001B2C22">
            <w:pPr>
              <w:spacing w:line="240" w:lineRule="auto"/>
              <w:jc w:val="center"/>
              <w:rPr>
                <w:sz w:val="20"/>
                <w:szCs w:val="20"/>
              </w:rPr>
            </w:pPr>
            <w:r>
              <w:rPr>
                <w:sz w:val="20"/>
                <w:szCs w:val="20"/>
              </w:rPr>
              <w:t>15,500</w:t>
            </w:r>
          </w:p>
        </w:tc>
        <w:tc>
          <w:tcPr>
            <w:tcW w:w="796" w:type="dxa"/>
            <w:noWrap/>
            <w:vAlign w:val="center"/>
          </w:tcPr>
          <w:p w14:paraId="40E3559B" w14:textId="6A5ED693" w:rsidR="00A06EF9" w:rsidRPr="00A5609F" w:rsidRDefault="00311FF0" w:rsidP="001B2C22">
            <w:pPr>
              <w:spacing w:line="240" w:lineRule="auto"/>
              <w:jc w:val="center"/>
              <w:rPr>
                <w:sz w:val="20"/>
                <w:szCs w:val="20"/>
              </w:rPr>
            </w:pPr>
            <w:r>
              <w:rPr>
                <w:sz w:val="20"/>
                <w:szCs w:val="20"/>
              </w:rPr>
              <w:t>15,500</w:t>
            </w:r>
          </w:p>
        </w:tc>
      </w:tr>
      <w:tr w:rsidR="00A06EF9" w:rsidRPr="00A5609F" w14:paraId="16CEB004" w14:textId="77777777" w:rsidTr="006F5902">
        <w:trPr>
          <w:trHeight w:val="145"/>
        </w:trPr>
        <w:tc>
          <w:tcPr>
            <w:tcW w:w="1380" w:type="dxa"/>
            <w:noWrap/>
            <w:vAlign w:val="center"/>
          </w:tcPr>
          <w:p w14:paraId="038D19B1" w14:textId="77777777" w:rsidR="00A06EF9" w:rsidRPr="00267020" w:rsidRDefault="00A06EF9" w:rsidP="001B2C22">
            <w:pPr>
              <w:spacing w:line="240" w:lineRule="auto"/>
              <w:rPr>
                <w:sz w:val="20"/>
                <w:szCs w:val="20"/>
              </w:rPr>
            </w:pPr>
            <w:r w:rsidRPr="00267020">
              <w:rPr>
                <w:sz w:val="20"/>
                <w:szCs w:val="20"/>
              </w:rPr>
              <w:t>42.15(a)(2)</w:t>
            </w:r>
          </w:p>
        </w:tc>
        <w:tc>
          <w:tcPr>
            <w:tcW w:w="832" w:type="dxa"/>
            <w:noWrap/>
            <w:vAlign w:val="center"/>
          </w:tcPr>
          <w:p w14:paraId="571F3FCA" w14:textId="77777777" w:rsidR="00A06EF9" w:rsidRPr="00A5609F" w:rsidRDefault="00A06EF9" w:rsidP="001B2C22">
            <w:pPr>
              <w:spacing w:line="240" w:lineRule="auto"/>
              <w:rPr>
                <w:sz w:val="20"/>
                <w:szCs w:val="20"/>
              </w:rPr>
            </w:pPr>
            <w:r w:rsidRPr="00A5609F">
              <w:rPr>
                <w:sz w:val="20"/>
                <w:szCs w:val="20"/>
              </w:rPr>
              <w:t>1414</w:t>
            </w:r>
          </w:p>
        </w:tc>
        <w:tc>
          <w:tcPr>
            <w:tcW w:w="2195" w:type="dxa"/>
            <w:noWrap/>
            <w:vAlign w:val="center"/>
          </w:tcPr>
          <w:p w14:paraId="64DF13D4" w14:textId="77777777" w:rsidR="00A06EF9" w:rsidRPr="00D97C09" w:rsidRDefault="00A06EF9" w:rsidP="001B2C22">
            <w:pPr>
              <w:spacing w:line="240" w:lineRule="auto"/>
              <w:rPr>
                <w:sz w:val="20"/>
                <w:szCs w:val="20"/>
              </w:rPr>
            </w:pPr>
            <w:r w:rsidRPr="006F1C12">
              <w:rPr>
                <w:sz w:val="20"/>
                <w:szCs w:val="20"/>
                <w:u w:val="single"/>
              </w:rPr>
              <w:t>Inter Partes</w:t>
            </w:r>
            <w:r w:rsidRPr="00DA661A">
              <w:rPr>
                <w:sz w:val="20"/>
                <w:szCs w:val="20"/>
              </w:rPr>
              <w:t xml:space="preserve"> Review Post-Institution Fee</w:t>
            </w:r>
          </w:p>
        </w:tc>
        <w:tc>
          <w:tcPr>
            <w:tcW w:w="796" w:type="dxa"/>
            <w:noWrap/>
            <w:vAlign w:val="center"/>
          </w:tcPr>
          <w:p w14:paraId="5D0897FC" w14:textId="77777777" w:rsidR="00A06EF9" w:rsidRPr="00A5609F" w:rsidRDefault="00A06EF9" w:rsidP="001B2C22">
            <w:pPr>
              <w:spacing w:line="240" w:lineRule="auto"/>
              <w:jc w:val="center"/>
              <w:rPr>
                <w:sz w:val="20"/>
                <w:szCs w:val="20"/>
              </w:rPr>
            </w:pPr>
            <w:r w:rsidRPr="00A5609F">
              <w:rPr>
                <w:sz w:val="20"/>
                <w:szCs w:val="20"/>
              </w:rPr>
              <w:t>14,000</w:t>
            </w:r>
          </w:p>
        </w:tc>
        <w:tc>
          <w:tcPr>
            <w:tcW w:w="796" w:type="dxa"/>
            <w:noWrap/>
            <w:vAlign w:val="center"/>
          </w:tcPr>
          <w:p w14:paraId="2DBB94EF" w14:textId="77777777" w:rsidR="00A06EF9" w:rsidRPr="00A5609F" w:rsidRDefault="00A06EF9" w:rsidP="001B2C22">
            <w:pPr>
              <w:spacing w:line="240" w:lineRule="auto"/>
              <w:jc w:val="center"/>
              <w:rPr>
                <w:sz w:val="20"/>
                <w:szCs w:val="20"/>
              </w:rPr>
            </w:pPr>
            <w:r w:rsidRPr="00A5609F">
              <w:rPr>
                <w:sz w:val="20"/>
                <w:szCs w:val="20"/>
              </w:rPr>
              <w:t>14,000</w:t>
            </w:r>
          </w:p>
        </w:tc>
        <w:tc>
          <w:tcPr>
            <w:tcW w:w="796" w:type="dxa"/>
            <w:vAlign w:val="center"/>
          </w:tcPr>
          <w:p w14:paraId="104D6E5E" w14:textId="77777777" w:rsidR="00A06EF9" w:rsidRPr="00A5609F" w:rsidRDefault="00A06EF9" w:rsidP="001B2C22">
            <w:pPr>
              <w:spacing w:line="240" w:lineRule="auto"/>
              <w:jc w:val="center"/>
              <w:rPr>
                <w:sz w:val="20"/>
                <w:szCs w:val="20"/>
              </w:rPr>
            </w:pPr>
            <w:r w:rsidRPr="00A5609F">
              <w:rPr>
                <w:sz w:val="20"/>
                <w:szCs w:val="20"/>
              </w:rPr>
              <w:t>14,000</w:t>
            </w:r>
          </w:p>
        </w:tc>
        <w:tc>
          <w:tcPr>
            <w:tcW w:w="796" w:type="dxa"/>
            <w:noWrap/>
            <w:vAlign w:val="center"/>
          </w:tcPr>
          <w:p w14:paraId="058FC1F3" w14:textId="535AB019" w:rsidR="00A06EF9" w:rsidRPr="00A5609F" w:rsidRDefault="00311FF0" w:rsidP="001B2C22">
            <w:pPr>
              <w:spacing w:line="240" w:lineRule="auto"/>
              <w:jc w:val="center"/>
              <w:rPr>
                <w:sz w:val="20"/>
                <w:szCs w:val="20"/>
              </w:rPr>
            </w:pPr>
            <w:r>
              <w:rPr>
                <w:sz w:val="20"/>
                <w:szCs w:val="20"/>
              </w:rPr>
              <w:t>15,000</w:t>
            </w:r>
          </w:p>
        </w:tc>
        <w:tc>
          <w:tcPr>
            <w:tcW w:w="796" w:type="dxa"/>
            <w:noWrap/>
            <w:vAlign w:val="center"/>
          </w:tcPr>
          <w:p w14:paraId="77104AC9" w14:textId="5922A219" w:rsidR="00A06EF9" w:rsidRPr="00A5609F" w:rsidRDefault="00311FF0" w:rsidP="001B2C22">
            <w:pPr>
              <w:spacing w:line="240" w:lineRule="auto"/>
              <w:jc w:val="center"/>
              <w:rPr>
                <w:sz w:val="20"/>
                <w:szCs w:val="20"/>
              </w:rPr>
            </w:pPr>
            <w:r>
              <w:rPr>
                <w:sz w:val="20"/>
                <w:szCs w:val="20"/>
              </w:rPr>
              <w:t>15,000</w:t>
            </w:r>
          </w:p>
        </w:tc>
        <w:tc>
          <w:tcPr>
            <w:tcW w:w="796" w:type="dxa"/>
            <w:noWrap/>
            <w:vAlign w:val="center"/>
          </w:tcPr>
          <w:p w14:paraId="4711F41C" w14:textId="20B16BF4" w:rsidR="00A06EF9" w:rsidRPr="00A5609F" w:rsidRDefault="00311FF0" w:rsidP="001B2C22">
            <w:pPr>
              <w:spacing w:line="240" w:lineRule="auto"/>
              <w:jc w:val="center"/>
              <w:rPr>
                <w:sz w:val="20"/>
                <w:szCs w:val="20"/>
              </w:rPr>
            </w:pPr>
            <w:r>
              <w:rPr>
                <w:sz w:val="20"/>
                <w:szCs w:val="20"/>
              </w:rPr>
              <w:t>15,000</w:t>
            </w:r>
          </w:p>
        </w:tc>
      </w:tr>
      <w:tr w:rsidR="00A06EF9" w:rsidRPr="00A5609F" w14:paraId="57AA97F9" w14:textId="77777777" w:rsidTr="006F5902">
        <w:trPr>
          <w:cantSplit/>
          <w:trHeight w:val="145"/>
        </w:trPr>
        <w:tc>
          <w:tcPr>
            <w:tcW w:w="1380" w:type="dxa"/>
            <w:noWrap/>
            <w:vAlign w:val="center"/>
          </w:tcPr>
          <w:p w14:paraId="124334C4" w14:textId="77777777" w:rsidR="00A06EF9" w:rsidRPr="00267020" w:rsidRDefault="00A06EF9" w:rsidP="001B2C22">
            <w:pPr>
              <w:spacing w:line="240" w:lineRule="auto"/>
              <w:rPr>
                <w:sz w:val="20"/>
                <w:szCs w:val="20"/>
              </w:rPr>
            </w:pPr>
            <w:r w:rsidRPr="00267020">
              <w:rPr>
                <w:sz w:val="20"/>
                <w:szCs w:val="20"/>
              </w:rPr>
              <w:t>42.15(a)(3)</w:t>
            </w:r>
          </w:p>
        </w:tc>
        <w:tc>
          <w:tcPr>
            <w:tcW w:w="832" w:type="dxa"/>
            <w:noWrap/>
            <w:vAlign w:val="center"/>
          </w:tcPr>
          <w:p w14:paraId="374BF63B" w14:textId="77777777" w:rsidR="00A06EF9" w:rsidRPr="00A5609F" w:rsidRDefault="00A06EF9" w:rsidP="001B2C22">
            <w:pPr>
              <w:spacing w:line="240" w:lineRule="auto"/>
              <w:rPr>
                <w:sz w:val="20"/>
                <w:szCs w:val="20"/>
              </w:rPr>
            </w:pPr>
            <w:r w:rsidRPr="00A5609F">
              <w:rPr>
                <w:sz w:val="20"/>
                <w:szCs w:val="20"/>
              </w:rPr>
              <w:t>1407</w:t>
            </w:r>
          </w:p>
        </w:tc>
        <w:tc>
          <w:tcPr>
            <w:tcW w:w="2195" w:type="dxa"/>
            <w:noWrap/>
            <w:vAlign w:val="center"/>
          </w:tcPr>
          <w:p w14:paraId="783203A8" w14:textId="77777777" w:rsidR="00A06EF9" w:rsidRPr="00D97C09" w:rsidRDefault="00A06EF9" w:rsidP="001B2C22">
            <w:pPr>
              <w:spacing w:line="240" w:lineRule="auto"/>
              <w:rPr>
                <w:sz w:val="20"/>
                <w:szCs w:val="20"/>
              </w:rPr>
            </w:pPr>
            <w:r w:rsidRPr="00DA661A">
              <w:rPr>
                <w:sz w:val="20"/>
                <w:szCs w:val="20"/>
              </w:rPr>
              <w:t xml:space="preserve">In Addition to the </w:t>
            </w:r>
            <w:r w:rsidRPr="006F1C12">
              <w:rPr>
                <w:sz w:val="20"/>
                <w:szCs w:val="20"/>
                <w:u w:val="single"/>
              </w:rPr>
              <w:t>Inter Partes</w:t>
            </w:r>
            <w:r w:rsidRPr="00DA661A">
              <w:rPr>
                <w:sz w:val="20"/>
                <w:szCs w:val="20"/>
              </w:rPr>
              <w:t xml:space="preserve"> Review Request Fee, for Requesting Review of Each Claim in Excess of 20</w:t>
            </w:r>
          </w:p>
        </w:tc>
        <w:tc>
          <w:tcPr>
            <w:tcW w:w="796" w:type="dxa"/>
            <w:noWrap/>
            <w:vAlign w:val="center"/>
          </w:tcPr>
          <w:p w14:paraId="31C33626" w14:textId="77777777" w:rsidR="00A06EF9" w:rsidRPr="00A5609F" w:rsidRDefault="00A06EF9" w:rsidP="001B2C22">
            <w:pPr>
              <w:spacing w:line="240" w:lineRule="auto"/>
              <w:jc w:val="center"/>
              <w:rPr>
                <w:sz w:val="20"/>
                <w:szCs w:val="20"/>
              </w:rPr>
            </w:pPr>
            <w:r w:rsidRPr="00A5609F">
              <w:rPr>
                <w:sz w:val="20"/>
                <w:szCs w:val="20"/>
              </w:rPr>
              <w:t>200</w:t>
            </w:r>
          </w:p>
        </w:tc>
        <w:tc>
          <w:tcPr>
            <w:tcW w:w="796" w:type="dxa"/>
            <w:noWrap/>
            <w:vAlign w:val="center"/>
          </w:tcPr>
          <w:p w14:paraId="29011BDC" w14:textId="77777777" w:rsidR="00A06EF9" w:rsidRPr="00A5609F" w:rsidRDefault="00A06EF9" w:rsidP="001B2C22">
            <w:pPr>
              <w:spacing w:line="240" w:lineRule="auto"/>
              <w:jc w:val="center"/>
              <w:rPr>
                <w:sz w:val="20"/>
                <w:szCs w:val="20"/>
              </w:rPr>
            </w:pPr>
            <w:r w:rsidRPr="00A5609F">
              <w:rPr>
                <w:sz w:val="20"/>
                <w:szCs w:val="20"/>
              </w:rPr>
              <w:t>200</w:t>
            </w:r>
          </w:p>
        </w:tc>
        <w:tc>
          <w:tcPr>
            <w:tcW w:w="796" w:type="dxa"/>
            <w:vAlign w:val="center"/>
          </w:tcPr>
          <w:p w14:paraId="2A968869" w14:textId="77777777" w:rsidR="00A06EF9" w:rsidRPr="00A5609F" w:rsidRDefault="00A06EF9" w:rsidP="001B2C22">
            <w:pPr>
              <w:spacing w:line="240" w:lineRule="auto"/>
              <w:jc w:val="center"/>
              <w:rPr>
                <w:sz w:val="20"/>
                <w:szCs w:val="20"/>
              </w:rPr>
            </w:pPr>
            <w:r w:rsidRPr="00A5609F">
              <w:rPr>
                <w:sz w:val="20"/>
                <w:szCs w:val="20"/>
              </w:rPr>
              <w:t>200</w:t>
            </w:r>
          </w:p>
        </w:tc>
        <w:tc>
          <w:tcPr>
            <w:tcW w:w="796" w:type="dxa"/>
            <w:noWrap/>
            <w:vAlign w:val="center"/>
          </w:tcPr>
          <w:p w14:paraId="6BFBF48A" w14:textId="77777777" w:rsidR="00A06EF9" w:rsidRPr="00A5609F" w:rsidRDefault="00A06EF9" w:rsidP="001B2C22">
            <w:pPr>
              <w:spacing w:line="240" w:lineRule="auto"/>
              <w:jc w:val="center"/>
              <w:rPr>
                <w:sz w:val="20"/>
                <w:szCs w:val="20"/>
              </w:rPr>
            </w:pPr>
            <w:r w:rsidRPr="00A5609F">
              <w:rPr>
                <w:sz w:val="20"/>
                <w:szCs w:val="20"/>
              </w:rPr>
              <w:t>300</w:t>
            </w:r>
          </w:p>
        </w:tc>
        <w:tc>
          <w:tcPr>
            <w:tcW w:w="796" w:type="dxa"/>
            <w:noWrap/>
            <w:vAlign w:val="center"/>
          </w:tcPr>
          <w:p w14:paraId="3BE14E84" w14:textId="77777777" w:rsidR="00A06EF9" w:rsidRPr="00A5609F" w:rsidRDefault="00A06EF9" w:rsidP="001B2C22">
            <w:pPr>
              <w:spacing w:line="240" w:lineRule="auto"/>
              <w:jc w:val="center"/>
              <w:rPr>
                <w:sz w:val="20"/>
                <w:szCs w:val="20"/>
              </w:rPr>
            </w:pPr>
            <w:r w:rsidRPr="00A5609F">
              <w:rPr>
                <w:sz w:val="20"/>
                <w:szCs w:val="20"/>
              </w:rPr>
              <w:t>300</w:t>
            </w:r>
          </w:p>
        </w:tc>
        <w:tc>
          <w:tcPr>
            <w:tcW w:w="796" w:type="dxa"/>
            <w:noWrap/>
            <w:vAlign w:val="center"/>
          </w:tcPr>
          <w:p w14:paraId="4D8DE582" w14:textId="77777777" w:rsidR="00A06EF9" w:rsidRPr="00A5609F" w:rsidRDefault="00A06EF9" w:rsidP="001B2C22">
            <w:pPr>
              <w:spacing w:line="240" w:lineRule="auto"/>
              <w:jc w:val="center"/>
              <w:rPr>
                <w:sz w:val="20"/>
                <w:szCs w:val="20"/>
              </w:rPr>
            </w:pPr>
            <w:r w:rsidRPr="00A5609F">
              <w:rPr>
                <w:sz w:val="20"/>
                <w:szCs w:val="20"/>
              </w:rPr>
              <w:t>300</w:t>
            </w:r>
          </w:p>
        </w:tc>
      </w:tr>
      <w:tr w:rsidR="00A06EF9" w:rsidRPr="00A5609F" w14:paraId="08E44306" w14:textId="77777777" w:rsidTr="006F5902">
        <w:trPr>
          <w:trHeight w:val="145"/>
        </w:trPr>
        <w:tc>
          <w:tcPr>
            <w:tcW w:w="1380" w:type="dxa"/>
            <w:noWrap/>
            <w:vAlign w:val="center"/>
          </w:tcPr>
          <w:p w14:paraId="46950CF0" w14:textId="77777777" w:rsidR="00A06EF9" w:rsidRPr="00267020" w:rsidRDefault="00A06EF9" w:rsidP="001B2C22">
            <w:pPr>
              <w:spacing w:line="240" w:lineRule="auto"/>
              <w:rPr>
                <w:sz w:val="20"/>
                <w:szCs w:val="20"/>
              </w:rPr>
            </w:pPr>
            <w:r w:rsidRPr="00267020">
              <w:rPr>
                <w:sz w:val="20"/>
                <w:szCs w:val="20"/>
              </w:rPr>
              <w:t>42.15(a) (4)</w:t>
            </w:r>
          </w:p>
        </w:tc>
        <w:tc>
          <w:tcPr>
            <w:tcW w:w="832" w:type="dxa"/>
            <w:noWrap/>
            <w:vAlign w:val="center"/>
          </w:tcPr>
          <w:p w14:paraId="5F1E3917" w14:textId="77777777" w:rsidR="00A06EF9" w:rsidRPr="00A5609F" w:rsidRDefault="00A06EF9" w:rsidP="001B2C22">
            <w:pPr>
              <w:spacing w:line="240" w:lineRule="auto"/>
              <w:rPr>
                <w:sz w:val="20"/>
                <w:szCs w:val="20"/>
              </w:rPr>
            </w:pPr>
            <w:r w:rsidRPr="00A5609F">
              <w:rPr>
                <w:sz w:val="20"/>
                <w:szCs w:val="20"/>
              </w:rPr>
              <w:t>1415</w:t>
            </w:r>
          </w:p>
        </w:tc>
        <w:tc>
          <w:tcPr>
            <w:tcW w:w="2195" w:type="dxa"/>
            <w:noWrap/>
            <w:vAlign w:val="center"/>
          </w:tcPr>
          <w:p w14:paraId="25810265" w14:textId="77777777" w:rsidR="00A06EF9" w:rsidRPr="00D97C09" w:rsidRDefault="00A06EF9" w:rsidP="001B2C22">
            <w:pPr>
              <w:spacing w:line="240" w:lineRule="auto"/>
              <w:rPr>
                <w:sz w:val="20"/>
                <w:szCs w:val="20"/>
              </w:rPr>
            </w:pPr>
            <w:r w:rsidRPr="00DA661A">
              <w:rPr>
                <w:sz w:val="20"/>
                <w:szCs w:val="20"/>
              </w:rPr>
              <w:t xml:space="preserve">In addition to the </w:t>
            </w:r>
            <w:r w:rsidRPr="006F1C12">
              <w:rPr>
                <w:sz w:val="20"/>
                <w:szCs w:val="20"/>
                <w:u w:val="single"/>
              </w:rPr>
              <w:t>Inter Partes</w:t>
            </w:r>
            <w:r w:rsidRPr="00DA661A">
              <w:rPr>
                <w:sz w:val="20"/>
                <w:szCs w:val="20"/>
              </w:rPr>
              <w:t xml:space="preserve"> Post-Institution Fee, for Requesting Review of Each Claim in Excess of 15</w:t>
            </w:r>
          </w:p>
        </w:tc>
        <w:tc>
          <w:tcPr>
            <w:tcW w:w="796" w:type="dxa"/>
            <w:noWrap/>
            <w:vAlign w:val="center"/>
          </w:tcPr>
          <w:p w14:paraId="6145AAC4" w14:textId="77777777" w:rsidR="00A06EF9" w:rsidRPr="00A5609F" w:rsidRDefault="00A06EF9" w:rsidP="001B2C22">
            <w:pPr>
              <w:spacing w:line="240" w:lineRule="auto"/>
              <w:jc w:val="center"/>
              <w:rPr>
                <w:sz w:val="20"/>
                <w:szCs w:val="20"/>
              </w:rPr>
            </w:pPr>
            <w:r w:rsidRPr="00A5609F">
              <w:rPr>
                <w:sz w:val="20"/>
                <w:szCs w:val="20"/>
              </w:rPr>
              <w:t>400</w:t>
            </w:r>
          </w:p>
        </w:tc>
        <w:tc>
          <w:tcPr>
            <w:tcW w:w="796" w:type="dxa"/>
            <w:noWrap/>
            <w:vAlign w:val="center"/>
          </w:tcPr>
          <w:p w14:paraId="48B50562" w14:textId="77777777" w:rsidR="00A06EF9" w:rsidRPr="00A5609F" w:rsidRDefault="00A06EF9" w:rsidP="001B2C22">
            <w:pPr>
              <w:spacing w:line="240" w:lineRule="auto"/>
              <w:jc w:val="center"/>
              <w:rPr>
                <w:sz w:val="20"/>
                <w:szCs w:val="20"/>
              </w:rPr>
            </w:pPr>
            <w:r w:rsidRPr="00A5609F">
              <w:rPr>
                <w:sz w:val="20"/>
                <w:szCs w:val="20"/>
              </w:rPr>
              <w:t>400</w:t>
            </w:r>
          </w:p>
        </w:tc>
        <w:tc>
          <w:tcPr>
            <w:tcW w:w="796" w:type="dxa"/>
            <w:vAlign w:val="center"/>
          </w:tcPr>
          <w:p w14:paraId="639C54D2" w14:textId="77777777" w:rsidR="00A06EF9" w:rsidRPr="00A5609F" w:rsidRDefault="00A06EF9" w:rsidP="001B2C22">
            <w:pPr>
              <w:spacing w:line="240" w:lineRule="auto"/>
              <w:jc w:val="center"/>
              <w:rPr>
                <w:sz w:val="20"/>
                <w:szCs w:val="20"/>
              </w:rPr>
            </w:pPr>
            <w:r w:rsidRPr="00A5609F">
              <w:rPr>
                <w:sz w:val="20"/>
                <w:szCs w:val="20"/>
              </w:rPr>
              <w:t>400</w:t>
            </w:r>
          </w:p>
        </w:tc>
        <w:tc>
          <w:tcPr>
            <w:tcW w:w="796" w:type="dxa"/>
            <w:noWrap/>
            <w:vAlign w:val="center"/>
          </w:tcPr>
          <w:p w14:paraId="7F6EDC6B" w14:textId="77777777" w:rsidR="00A06EF9" w:rsidRPr="00A5609F" w:rsidRDefault="00A06EF9" w:rsidP="001B2C22">
            <w:pPr>
              <w:spacing w:line="240" w:lineRule="auto"/>
              <w:jc w:val="center"/>
              <w:rPr>
                <w:sz w:val="20"/>
                <w:szCs w:val="20"/>
              </w:rPr>
            </w:pPr>
            <w:r w:rsidRPr="00A5609F">
              <w:rPr>
                <w:sz w:val="20"/>
                <w:szCs w:val="20"/>
              </w:rPr>
              <w:t>600</w:t>
            </w:r>
          </w:p>
        </w:tc>
        <w:tc>
          <w:tcPr>
            <w:tcW w:w="796" w:type="dxa"/>
            <w:noWrap/>
            <w:vAlign w:val="center"/>
          </w:tcPr>
          <w:p w14:paraId="5B0AF6CC" w14:textId="77777777" w:rsidR="00A06EF9" w:rsidRPr="00A5609F" w:rsidRDefault="00A06EF9" w:rsidP="001B2C22">
            <w:pPr>
              <w:spacing w:line="240" w:lineRule="auto"/>
              <w:jc w:val="center"/>
              <w:rPr>
                <w:sz w:val="20"/>
                <w:szCs w:val="20"/>
              </w:rPr>
            </w:pPr>
            <w:r w:rsidRPr="00A5609F">
              <w:rPr>
                <w:sz w:val="20"/>
                <w:szCs w:val="20"/>
              </w:rPr>
              <w:t>600</w:t>
            </w:r>
          </w:p>
        </w:tc>
        <w:tc>
          <w:tcPr>
            <w:tcW w:w="796" w:type="dxa"/>
            <w:noWrap/>
            <w:vAlign w:val="center"/>
          </w:tcPr>
          <w:p w14:paraId="4EAAC8C0" w14:textId="77777777" w:rsidR="00A06EF9" w:rsidRPr="00A5609F" w:rsidRDefault="00A06EF9" w:rsidP="001B2C22">
            <w:pPr>
              <w:spacing w:line="240" w:lineRule="auto"/>
              <w:jc w:val="center"/>
              <w:rPr>
                <w:sz w:val="20"/>
                <w:szCs w:val="20"/>
              </w:rPr>
            </w:pPr>
            <w:r w:rsidRPr="00A5609F">
              <w:rPr>
                <w:sz w:val="20"/>
                <w:szCs w:val="20"/>
              </w:rPr>
              <w:t>600</w:t>
            </w:r>
          </w:p>
        </w:tc>
      </w:tr>
      <w:tr w:rsidR="00A06EF9" w:rsidRPr="00A5609F" w14:paraId="4C05D7C1" w14:textId="77777777" w:rsidTr="006F5902">
        <w:trPr>
          <w:trHeight w:val="145"/>
        </w:trPr>
        <w:tc>
          <w:tcPr>
            <w:tcW w:w="1380" w:type="dxa"/>
            <w:noWrap/>
            <w:vAlign w:val="center"/>
          </w:tcPr>
          <w:p w14:paraId="37EBE56B" w14:textId="77777777" w:rsidR="00A06EF9" w:rsidRPr="00267020" w:rsidRDefault="00A06EF9" w:rsidP="001B2C22">
            <w:pPr>
              <w:spacing w:line="240" w:lineRule="auto"/>
              <w:rPr>
                <w:sz w:val="20"/>
                <w:szCs w:val="20"/>
              </w:rPr>
            </w:pPr>
            <w:r w:rsidRPr="00267020">
              <w:rPr>
                <w:sz w:val="20"/>
                <w:szCs w:val="20"/>
              </w:rPr>
              <w:t>42.15(b)(1)</w:t>
            </w:r>
          </w:p>
        </w:tc>
        <w:tc>
          <w:tcPr>
            <w:tcW w:w="832" w:type="dxa"/>
            <w:noWrap/>
            <w:vAlign w:val="center"/>
          </w:tcPr>
          <w:p w14:paraId="6FCD0219" w14:textId="77777777" w:rsidR="00A06EF9" w:rsidRPr="00A5609F" w:rsidRDefault="00A06EF9" w:rsidP="001B2C22">
            <w:pPr>
              <w:spacing w:line="240" w:lineRule="auto"/>
              <w:jc w:val="center"/>
              <w:rPr>
                <w:sz w:val="20"/>
                <w:szCs w:val="20"/>
              </w:rPr>
            </w:pPr>
            <w:r w:rsidRPr="00A5609F">
              <w:rPr>
                <w:sz w:val="20"/>
                <w:szCs w:val="20"/>
              </w:rPr>
              <w:t>1408</w:t>
            </w:r>
          </w:p>
        </w:tc>
        <w:tc>
          <w:tcPr>
            <w:tcW w:w="2195" w:type="dxa"/>
            <w:noWrap/>
            <w:vAlign w:val="center"/>
          </w:tcPr>
          <w:p w14:paraId="26D67D2F" w14:textId="1DA46D9F" w:rsidR="00A06EF9" w:rsidRPr="00A5609F" w:rsidRDefault="00024129" w:rsidP="001B2C22">
            <w:pPr>
              <w:spacing w:line="240" w:lineRule="auto"/>
              <w:rPr>
                <w:sz w:val="20"/>
                <w:szCs w:val="20"/>
              </w:rPr>
            </w:pPr>
            <w:r w:rsidRPr="00A5609F">
              <w:rPr>
                <w:sz w:val="20"/>
                <w:szCs w:val="20"/>
              </w:rPr>
              <w:t>Post-</w:t>
            </w:r>
            <w:r w:rsidR="00A06EF9" w:rsidRPr="00A5609F">
              <w:rPr>
                <w:sz w:val="20"/>
                <w:szCs w:val="20"/>
              </w:rPr>
              <w:t>Grant or Covered Business Method Patent Review Request Fee</w:t>
            </w:r>
          </w:p>
        </w:tc>
        <w:tc>
          <w:tcPr>
            <w:tcW w:w="796" w:type="dxa"/>
            <w:noWrap/>
            <w:vAlign w:val="center"/>
          </w:tcPr>
          <w:p w14:paraId="0D8D308B" w14:textId="77777777" w:rsidR="00A06EF9" w:rsidRPr="00A5609F" w:rsidRDefault="00A06EF9" w:rsidP="001B2C22">
            <w:pPr>
              <w:spacing w:line="240" w:lineRule="auto"/>
              <w:jc w:val="center"/>
              <w:rPr>
                <w:sz w:val="20"/>
                <w:szCs w:val="20"/>
              </w:rPr>
            </w:pPr>
            <w:r w:rsidRPr="00A5609F">
              <w:rPr>
                <w:sz w:val="20"/>
                <w:szCs w:val="20"/>
              </w:rPr>
              <w:t>12,000</w:t>
            </w:r>
          </w:p>
        </w:tc>
        <w:tc>
          <w:tcPr>
            <w:tcW w:w="796" w:type="dxa"/>
            <w:noWrap/>
            <w:vAlign w:val="center"/>
          </w:tcPr>
          <w:p w14:paraId="7C8C0E5F" w14:textId="77777777" w:rsidR="00A06EF9" w:rsidRPr="00A5609F" w:rsidRDefault="00A06EF9" w:rsidP="001B2C22">
            <w:pPr>
              <w:spacing w:line="240" w:lineRule="auto"/>
              <w:jc w:val="center"/>
              <w:rPr>
                <w:sz w:val="20"/>
                <w:szCs w:val="20"/>
              </w:rPr>
            </w:pPr>
            <w:r w:rsidRPr="00A5609F">
              <w:rPr>
                <w:sz w:val="20"/>
                <w:szCs w:val="20"/>
              </w:rPr>
              <w:t>12,000</w:t>
            </w:r>
          </w:p>
        </w:tc>
        <w:tc>
          <w:tcPr>
            <w:tcW w:w="796" w:type="dxa"/>
            <w:vAlign w:val="center"/>
          </w:tcPr>
          <w:p w14:paraId="24105676" w14:textId="77777777" w:rsidR="00A06EF9" w:rsidRPr="00A5609F" w:rsidRDefault="00A06EF9" w:rsidP="001B2C22">
            <w:pPr>
              <w:spacing w:line="240" w:lineRule="auto"/>
              <w:jc w:val="center"/>
              <w:rPr>
                <w:sz w:val="20"/>
                <w:szCs w:val="20"/>
              </w:rPr>
            </w:pPr>
            <w:r w:rsidRPr="00A5609F">
              <w:rPr>
                <w:sz w:val="20"/>
                <w:szCs w:val="20"/>
              </w:rPr>
              <w:t>12,000</w:t>
            </w:r>
          </w:p>
        </w:tc>
        <w:tc>
          <w:tcPr>
            <w:tcW w:w="796" w:type="dxa"/>
            <w:noWrap/>
            <w:vAlign w:val="center"/>
          </w:tcPr>
          <w:p w14:paraId="21D1C1C3" w14:textId="77777777" w:rsidR="00A06EF9" w:rsidRPr="00A5609F" w:rsidRDefault="00A06EF9" w:rsidP="001B2C22">
            <w:pPr>
              <w:spacing w:line="240" w:lineRule="auto"/>
              <w:jc w:val="center"/>
              <w:rPr>
                <w:sz w:val="20"/>
                <w:szCs w:val="20"/>
              </w:rPr>
            </w:pPr>
            <w:r w:rsidRPr="00A5609F">
              <w:rPr>
                <w:sz w:val="20"/>
                <w:szCs w:val="20"/>
              </w:rPr>
              <w:t>16,000</w:t>
            </w:r>
          </w:p>
        </w:tc>
        <w:tc>
          <w:tcPr>
            <w:tcW w:w="796" w:type="dxa"/>
            <w:noWrap/>
            <w:vAlign w:val="center"/>
          </w:tcPr>
          <w:p w14:paraId="070327F7" w14:textId="77777777" w:rsidR="00A06EF9" w:rsidRPr="00A5609F" w:rsidRDefault="00A06EF9" w:rsidP="001B2C22">
            <w:pPr>
              <w:spacing w:line="240" w:lineRule="auto"/>
              <w:jc w:val="center"/>
              <w:rPr>
                <w:sz w:val="20"/>
                <w:szCs w:val="20"/>
              </w:rPr>
            </w:pPr>
            <w:r w:rsidRPr="00A5609F">
              <w:rPr>
                <w:sz w:val="20"/>
                <w:szCs w:val="20"/>
              </w:rPr>
              <w:t>16,000</w:t>
            </w:r>
          </w:p>
        </w:tc>
        <w:tc>
          <w:tcPr>
            <w:tcW w:w="796" w:type="dxa"/>
            <w:noWrap/>
            <w:vAlign w:val="center"/>
          </w:tcPr>
          <w:p w14:paraId="1F20E535" w14:textId="77777777" w:rsidR="00A06EF9" w:rsidRPr="00A5609F" w:rsidRDefault="00A06EF9" w:rsidP="001B2C22">
            <w:pPr>
              <w:spacing w:line="240" w:lineRule="auto"/>
              <w:jc w:val="center"/>
              <w:rPr>
                <w:sz w:val="20"/>
                <w:szCs w:val="20"/>
              </w:rPr>
            </w:pPr>
            <w:r w:rsidRPr="00A5609F">
              <w:rPr>
                <w:sz w:val="20"/>
                <w:szCs w:val="20"/>
              </w:rPr>
              <w:t>16,000</w:t>
            </w:r>
          </w:p>
        </w:tc>
      </w:tr>
      <w:tr w:rsidR="00A06EF9" w:rsidRPr="00A5609F" w14:paraId="4B5AD8B4" w14:textId="77777777" w:rsidTr="006F5902">
        <w:trPr>
          <w:trHeight w:val="145"/>
        </w:trPr>
        <w:tc>
          <w:tcPr>
            <w:tcW w:w="1380" w:type="dxa"/>
            <w:noWrap/>
            <w:vAlign w:val="center"/>
          </w:tcPr>
          <w:p w14:paraId="1732D51E" w14:textId="77777777" w:rsidR="00A06EF9" w:rsidRPr="00267020" w:rsidRDefault="00A06EF9" w:rsidP="001B2C22">
            <w:pPr>
              <w:spacing w:line="240" w:lineRule="auto"/>
              <w:rPr>
                <w:sz w:val="20"/>
                <w:szCs w:val="20"/>
              </w:rPr>
            </w:pPr>
            <w:r w:rsidRPr="00267020">
              <w:rPr>
                <w:sz w:val="20"/>
                <w:szCs w:val="20"/>
              </w:rPr>
              <w:t>42.15(b)(2)</w:t>
            </w:r>
          </w:p>
        </w:tc>
        <w:tc>
          <w:tcPr>
            <w:tcW w:w="832" w:type="dxa"/>
            <w:noWrap/>
            <w:vAlign w:val="center"/>
          </w:tcPr>
          <w:p w14:paraId="142696C0" w14:textId="77777777" w:rsidR="00A06EF9" w:rsidRPr="00A5609F" w:rsidRDefault="00A06EF9" w:rsidP="001B2C22">
            <w:pPr>
              <w:spacing w:line="240" w:lineRule="auto"/>
              <w:jc w:val="center"/>
              <w:rPr>
                <w:sz w:val="20"/>
                <w:szCs w:val="20"/>
              </w:rPr>
            </w:pPr>
            <w:r w:rsidRPr="00A5609F">
              <w:rPr>
                <w:sz w:val="20"/>
                <w:szCs w:val="20"/>
              </w:rPr>
              <w:t>1416</w:t>
            </w:r>
          </w:p>
        </w:tc>
        <w:tc>
          <w:tcPr>
            <w:tcW w:w="2195" w:type="dxa"/>
            <w:noWrap/>
            <w:vAlign w:val="center"/>
          </w:tcPr>
          <w:p w14:paraId="2771F5BB" w14:textId="60F795D5" w:rsidR="00A06EF9" w:rsidRPr="00A5609F" w:rsidRDefault="00024129" w:rsidP="001B2C22">
            <w:pPr>
              <w:spacing w:line="240" w:lineRule="auto"/>
              <w:rPr>
                <w:sz w:val="20"/>
                <w:szCs w:val="20"/>
              </w:rPr>
            </w:pPr>
            <w:r w:rsidRPr="00A5609F">
              <w:rPr>
                <w:sz w:val="20"/>
                <w:szCs w:val="20"/>
              </w:rPr>
              <w:t>Post-</w:t>
            </w:r>
            <w:r w:rsidR="00A06EF9" w:rsidRPr="00A5609F">
              <w:rPr>
                <w:sz w:val="20"/>
                <w:szCs w:val="20"/>
              </w:rPr>
              <w:t>Grant or Covered Business Method Patent Review Post-Institution Fee</w:t>
            </w:r>
          </w:p>
        </w:tc>
        <w:tc>
          <w:tcPr>
            <w:tcW w:w="796" w:type="dxa"/>
            <w:noWrap/>
            <w:vAlign w:val="center"/>
          </w:tcPr>
          <w:p w14:paraId="59ECC054" w14:textId="77777777" w:rsidR="00A06EF9" w:rsidRPr="00A5609F" w:rsidRDefault="00A06EF9" w:rsidP="001B2C22">
            <w:pPr>
              <w:spacing w:line="240" w:lineRule="auto"/>
              <w:jc w:val="center"/>
              <w:rPr>
                <w:sz w:val="20"/>
                <w:szCs w:val="20"/>
              </w:rPr>
            </w:pPr>
            <w:r w:rsidRPr="00A5609F">
              <w:rPr>
                <w:sz w:val="20"/>
                <w:szCs w:val="20"/>
              </w:rPr>
              <w:t>18,000</w:t>
            </w:r>
          </w:p>
        </w:tc>
        <w:tc>
          <w:tcPr>
            <w:tcW w:w="796" w:type="dxa"/>
            <w:noWrap/>
            <w:vAlign w:val="center"/>
          </w:tcPr>
          <w:p w14:paraId="6A9B3599" w14:textId="77777777" w:rsidR="00A06EF9" w:rsidRPr="00A5609F" w:rsidRDefault="00A06EF9" w:rsidP="001B2C22">
            <w:pPr>
              <w:spacing w:line="240" w:lineRule="auto"/>
              <w:jc w:val="center"/>
              <w:rPr>
                <w:sz w:val="20"/>
                <w:szCs w:val="20"/>
              </w:rPr>
            </w:pPr>
            <w:r w:rsidRPr="00A5609F">
              <w:rPr>
                <w:sz w:val="20"/>
                <w:szCs w:val="20"/>
              </w:rPr>
              <w:t>18,000</w:t>
            </w:r>
          </w:p>
        </w:tc>
        <w:tc>
          <w:tcPr>
            <w:tcW w:w="796" w:type="dxa"/>
            <w:vAlign w:val="center"/>
          </w:tcPr>
          <w:p w14:paraId="5F641BAD" w14:textId="77777777" w:rsidR="00A06EF9" w:rsidRPr="00A5609F" w:rsidRDefault="00A06EF9" w:rsidP="001B2C22">
            <w:pPr>
              <w:spacing w:line="240" w:lineRule="auto"/>
              <w:jc w:val="center"/>
              <w:rPr>
                <w:sz w:val="20"/>
                <w:szCs w:val="20"/>
              </w:rPr>
            </w:pPr>
            <w:r w:rsidRPr="00A5609F">
              <w:rPr>
                <w:sz w:val="20"/>
                <w:szCs w:val="20"/>
              </w:rPr>
              <w:t>18,000</w:t>
            </w:r>
          </w:p>
        </w:tc>
        <w:tc>
          <w:tcPr>
            <w:tcW w:w="796" w:type="dxa"/>
            <w:noWrap/>
            <w:vAlign w:val="center"/>
          </w:tcPr>
          <w:p w14:paraId="1E86A7AC" w14:textId="77777777" w:rsidR="00A06EF9" w:rsidRPr="00A5609F" w:rsidRDefault="00A06EF9" w:rsidP="001B2C22">
            <w:pPr>
              <w:spacing w:line="240" w:lineRule="auto"/>
              <w:jc w:val="center"/>
              <w:rPr>
                <w:sz w:val="20"/>
                <w:szCs w:val="20"/>
              </w:rPr>
            </w:pPr>
            <w:r w:rsidRPr="00A5609F">
              <w:rPr>
                <w:sz w:val="20"/>
                <w:szCs w:val="20"/>
              </w:rPr>
              <w:t>22,000</w:t>
            </w:r>
          </w:p>
        </w:tc>
        <w:tc>
          <w:tcPr>
            <w:tcW w:w="796" w:type="dxa"/>
            <w:noWrap/>
            <w:vAlign w:val="center"/>
          </w:tcPr>
          <w:p w14:paraId="2EDB3393" w14:textId="77777777" w:rsidR="00A06EF9" w:rsidRPr="00A5609F" w:rsidRDefault="00A06EF9" w:rsidP="001B2C22">
            <w:pPr>
              <w:spacing w:line="240" w:lineRule="auto"/>
              <w:jc w:val="center"/>
              <w:rPr>
                <w:sz w:val="20"/>
                <w:szCs w:val="20"/>
              </w:rPr>
            </w:pPr>
            <w:r w:rsidRPr="00A5609F">
              <w:rPr>
                <w:sz w:val="20"/>
                <w:szCs w:val="20"/>
              </w:rPr>
              <w:t>22,000</w:t>
            </w:r>
          </w:p>
        </w:tc>
        <w:tc>
          <w:tcPr>
            <w:tcW w:w="796" w:type="dxa"/>
            <w:noWrap/>
            <w:vAlign w:val="center"/>
          </w:tcPr>
          <w:p w14:paraId="2A5649D2" w14:textId="77777777" w:rsidR="00A06EF9" w:rsidRPr="00A5609F" w:rsidRDefault="00A06EF9" w:rsidP="001B2C22">
            <w:pPr>
              <w:spacing w:line="240" w:lineRule="auto"/>
              <w:jc w:val="center"/>
              <w:rPr>
                <w:sz w:val="20"/>
                <w:szCs w:val="20"/>
              </w:rPr>
            </w:pPr>
            <w:r w:rsidRPr="00A5609F">
              <w:rPr>
                <w:sz w:val="20"/>
                <w:szCs w:val="20"/>
              </w:rPr>
              <w:t>22,000</w:t>
            </w:r>
          </w:p>
        </w:tc>
      </w:tr>
      <w:tr w:rsidR="00A06EF9" w:rsidRPr="00A5609F" w14:paraId="1F078159" w14:textId="77777777" w:rsidTr="006F5902">
        <w:trPr>
          <w:trHeight w:val="145"/>
        </w:trPr>
        <w:tc>
          <w:tcPr>
            <w:tcW w:w="1380" w:type="dxa"/>
            <w:noWrap/>
            <w:vAlign w:val="center"/>
          </w:tcPr>
          <w:p w14:paraId="77383BF1" w14:textId="77777777" w:rsidR="00A06EF9" w:rsidRPr="00267020" w:rsidRDefault="00A06EF9" w:rsidP="001B2C22">
            <w:pPr>
              <w:spacing w:line="240" w:lineRule="auto"/>
              <w:rPr>
                <w:sz w:val="20"/>
                <w:szCs w:val="20"/>
              </w:rPr>
            </w:pPr>
            <w:r w:rsidRPr="00267020">
              <w:rPr>
                <w:sz w:val="20"/>
                <w:szCs w:val="20"/>
              </w:rPr>
              <w:t>42.15(b)(3)</w:t>
            </w:r>
          </w:p>
        </w:tc>
        <w:tc>
          <w:tcPr>
            <w:tcW w:w="832" w:type="dxa"/>
            <w:noWrap/>
            <w:vAlign w:val="center"/>
          </w:tcPr>
          <w:p w14:paraId="4360827D" w14:textId="77777777" w:rsidR="00A06EF9" w:rsidRPr="00A5609F" w:rsidRDefault="00A06EF9" w:rsidP="001B2C22">
            <w:pPr>
              <w:spacing w:line="240" w:lineRule="auto"/>
              <w:jc w:val="center"/>
              <w:rPr>
                <w:sz w:val="20"/>
                <w:szCs w:val="20"/>
              </w:rPr>
            </w:pPr>
            <w:r w:rsidRPr="00A5609F">
              <w:rPr>
                <w:sz w:val="20"/>
                <w:szCs w:val="20"/>
              </w:rPr>
              <w:t>1409</w:t>
            </w:r>
          </w:p>
        </w:tc>
        <w:tc>
          <w:tcPr>
            <w:tcW w:w="2195" w:type="dxa"/>
            <w:noWrap/>
            <w:vAlign w:val="center"/>
          </w:tcPr>
          <w:p w14:paraId="687ACBA7" w14:textId="35EA84CB" w:rsidR="00A06EF9" w:rsidRPr="00A5609F" w:rsidRDefault="00024129" w:rsidP="001B2C22">
            <w:pPr>
              <w:spacing w:line="240" w:lineRule="auto"/>
              <w:rPr>
                <w:sz w:val="20"/>
                <w:szCs w:val="20"/>
              </w:rPr>
            </w:pPr>
            <w:r w:rsidRPr="00A5609F">
              <w:rPr>
                <w:sz w:val="20"/>
                <w:szCs w:val="20"/>
              </w:rPr>
              <w:t>In Addition to the Post-</w:t>
            </w:r>
            <w:r w:rsidR="00A06EF9" w:rsidRPr="00A5609F">
              <w:rPr>
                <w:sz w:val="20"/>
                <w:szCs w:val="20"/>
              </w:rPr>
              <w:t>Grant or Covered Business Method Patent Review Request Fee, for Requesting Review of Each Claim in Excess of 20</w:t>
            </w:r>
          </w:p>
        </w:tc>
        <w:tc>
          <w:tcPr>
            <w:tcW w:w="796" w:type="dxa"/>
            <w:noWrap/>
            <w:vAlign w:val="center"/>
          </w:tcPr>
          <w:p w14:paraId="49E3A221" w14:textId="77777777" w:rsidR="00A06EF9" w:rsidRPr="00A5609F" w:rsidRDefault="00A06EF9" w:rsidP="001B2C22">
            <w:pPr>
              <w:spacing w:line="240" w:lineRule="auto"/>
              <w:jc w:val="center"/>
              <w:rPr>
                <w:sz w:val="20"/>
                <w:szCs w:val="20"/>
              </w:rPr>
            </w:pPr>
            <w:r w:rsidRPr="00A5609F">
              <w:rPr>
                <w:sz w:val="20"/>
                <w:szCs w:val="20"/>
              </w:rPr>
              <w:t>250</w:t>
            </w:r>
          </w:p>
        </w:tc>
        <w:tc>
          <w:tcPr>
            <w:tcW w:w="796" w:type="dxa"/>
            <w:noWrap/>
            <w:vAlign w:val="center"/>
          </w:tcPr>
          <w:p w14:paraId="3CCFAB5F" w14:textId="77777777" w:rsidR="00A06EF9" w:rsidRPr="00A5609F" w:rsidRDefault="00A06EF9" w:rsidP="001B2C22">
            <w:pPr>
              <w:spacing w:line="240" w:lineRule="auto"/>
              <w:jc w:val="center"/>
              <w:rPr>
                <w:sz w:val="20"/>
                <w:szCs w:val="20"/>
              </w:rPr>
            </w:pPr>
            <w:r w:rsidRPr="00A5609F">
              <w:rPr>
                <w:sz w:val="20"/>
                <w:szCs w:val="20"/>
              </w:rPr>
              <w:t>250</w:t>
            </w:r>
          </w:p>
        </w:tc>
        <w:tc>
          <w:tcPr>
            <w:tcW w:w="796" w:type="dxa"/>
            <w:vAlign w:val="center"/>
          </w:tcPr>
          <w:p w14:paraId="05EE3E1F" w14:textId="77777777" w:rsidR="00A06EF9" w:rsidRPr="00A5609F" w:rsidRDefault="00A06EF9" w:rsidP="001B2C22">
            <w:pPr>
              <w:spacing w:line="240" w:lineRule="auto"/>
              <w:jc w:val="center"/>
              <w:rPr>
                <w:sz w:val="20"/>
                <w:szCs w:val="20"/>
              </w:rPr>
            </w:pPr>
            <w:r w:rsidRPr="00A5609F">
              <w:rPr>
                <w:sz w:val="20"/>
                <w:szCs w:val="20"/>
              </w:rPr>
              <w:t>250</w:t>
            </w:r>
          </w:p>
        </w:tc>
        <w:tc>
          <w:tcPr>
            <w:tcW w:w="796" w:type="dxa"/>
            <w:noWrap/>
            <w:vAlign w:val="center"/>
          </w:tcPr>
          <w:p w14:paraId="1FD1E03D" w14:textId="77777777" w:rsidR="00A06EF9" w:rsidRPr="00A5609F" w:rsidRDefault="00A06EF9" w:rsidP="001B2C22">
            <w:pPr>
              <w:spacing w:line="240" w:lineRule="auto"/>
              <w:jc w:val="center"/>
              <w:rPr>
                <w:sz w:val="20"/>
                <w:szCs w:val="20"/>
              </w:rPr>
            </w:pPr>
            <w:r w:rsidRPr="00A5609F">
              <w:rPr>
                <w:sz w:val="20"/>
                <w:szCs w:val="20"/>
              </w:rPr>
              <w:t>375</w:t>
            </w:r>
          </w:p>
        </w:tc>
        <w:tc>
          <w:tcPr>
            <w:tcW w:w="796" w:type="dxa"/>
            <w:noWrap/>
            <w:vAlign w:val="center"/>
          </w:tcPr>
          <w:p w14:paraId="519447BF" w14:textId="77777777" w:rsidR="00A06EF9" w:rsidRPr="00A5609F" w:rsidRDefault="00A06EF9" w:rsidP="001B2C22">
            <w:pPr>
              <w:spacing w:line="240" w:lineRule="auto"/>
              <w:jc w:val="center"/>
              <w:rPr>
                <w:sz w:val="20"/>
                <w:szCs w:val="20"/>
              </w:rPr>
            </w:pPr>
            <w:r w:rsidRPr="00A5609F">
              <w:rPr>
                <w:sz w:val="20"/>
                <w:szCs w:val="20"/>
              </w:rPr>
              <w:t>375</w:t>
            </w:r>
          </w:p>
        </w:tc>
        <w:tc>
          <w:tcPr>
            <w:tcW w:w="796" w:type="dxa"/>
            <w:noWrap/>
            <w:vAlign w:val="center"/>
          </w:tcPr>
          <w:p w14:paraId="40913E15" w14:textId="77777777" w:rsidR="00A06EF9" w:rsidRPr="00A5609F" w:rsidRDefault="00A06EF9" w:rsidP="001B2C22">
            <w:pPr>
              <w:spacing w:line="240" w:lineRule="auto"/>
              <w:jc w:val="center"/>
              <w:rPr>
                <w:sz w:val="20"/>
                <w:szCs w:val="20"/>
              </w:rPr>
            </w:pPr>
            <w:r w:rsidRPr="00A5609F">
              <w:rPr>
                <w:sz w:val="20"/>
                <w:szCs w:val="20"/>
              </w:rPr>
              <w:t>375</w:t>
            </w:r>
          </w:p>
        </w:tc>
      </w:tr>
      <w:tr w:rsidR="00A06EF9" w:rsidRPr="00A5609F" w14:paraId="66D5EBB7" w14:textId="77777777" w:rsidTr="006F5902">
        <w:trPr>
          <w:trHeight w:val="145"/>
        </w:trPr>
        <w:tc>
          <w:tcPr>
            <w:tcW w:w="1380" w:type="dxa"/>
            <w:noWrap/>
            <w:vAlign w:val="center"/>
          </w:tcPr>
          <w:p w14:paraId="7DFA0560" w14:textId="77777777" w:rsidR="00A06EF9" w:rsidRPr="00267020" w:rsidRDefault="00A06EF9" w:rsidP="001B2C22">
            <w:pPr>
              <w:spacing w:line="240" w:lineRule="auto"/>
              <w:rPr>
                <w:sz w:val="20"/>
                <w:szCs w:val="20"/>
              </w:rPr>
            </w:pPr>
            <w:r w:rsidRPr="00267020">
              <w:rPr>
                <w:sz w:val="20"/>
                <w:szCs w:val="20"/>
              </w:rPr>
              <w:t>42.15(b)(4)</w:t>
            </w:r>
          </w:p>
        </w:tc>
        <w:tc>
          <w:tcPr>
            <w:tcW w:w="832" w:type="dxa"/>
            <w:noWrap/>
            <w:vAlign w:val="center"/>
          </w:tcPr>
          <w:p w14:paraId="7BAD301A" w14:textId="77777777" w:rsidR="00A06EF9" w:rsidRPr="00A5609F" w:rsidRDefault="00A06EF9" w:rsidP="001B2C22">
            <w:pPr>
              <w:spacing w:line="240" w:lineRule="auto"/>
              <w:jc w:val="center"/>
              <w:rPr>
                <w:sz w:val="20"/>
                <w:szCs w:val="20"/>
              </w:rPr>
            </w:pPr>
            <w:r w:rsidRPr="00A5609F">
              <w:rPr>
                <w:sz w:val="20"/>
                <w:szCs w:val="20"/>
              </w:rPr>
              <w:t>1417</w:t>
            </w:r>
          </w:p>
        </w:tc>
        <w:tc>
          <w:tcPr>
            <w:tcW w:w="2195" w:type="dxa"/>
            <w:noWrap/>
            <w:vAlign w:val="center"/>
          </w:tcPr>
          <w:p w14:paraId="3E1B5BF1" w14:textId="5892997A" w:rsidR="00A06EF9" w:rsidRPr="00A5609F" w:rsidRDefault="00024129" w:rsidP="001B2C22">
            <w:pPr>
              <w:spacing w:line="240" w:lineRule="auto"/>
              <w:rPr>
                <w:sz w:val="20"/>
                <w:szCs w:val="20"/>
              </w:rPr>
            </w:pPr>
            <w:r w:rsidRPr="00A5609F">
              <w:rPr>
                <w:sz w:val="20"/>
                <w:szCs w:val="20"/>
              </w:rPr>
              <w:t>In Addition to the Post-</w:t>
            </w:r>
            <w:r w:rsidR="00A06EF9" w:rsidRPr="00A5609F">
              <w:rPr>
                <w:sz w:val="20"/>
                <w:szCs w:val="20"/>
              </w:rPr>
              <w:t>Grant or Covered Business Method Patent Review Post-Institution Fee, for Requesting Review of Each Claim in Excess of 15</w:t>
            </w:r>
          </w:p>
        </w:tc>
        <w:tc>
          <w:tcPr>
            <w:tcW w:w="796" w:type="dxa"/>
            <w:noWrap/>
            <w:vAlign w:val="center"/>
          </w:tcPr>
          <w:p w14:paraId="3AA30830" w14:textId="77777777" w:rsidR="00A06EF9" w:rsidRPr="00A5609F" w:rsidRDefault="00A06EF9" w:rsidP="001B2C22">
            <w:pPr>
              <w:spacing w:line="240" w:lineRule="auto"/>
              <w:jc w:val="center"/>
              <w:rPr>
                <w:sz w:val="20"/>
                <w:szCs w:val="20"/>
              </w:rPr>
            </w:pPr>
            <w:r w:rsidRPr="00A5609F">
              <w:rPr>
                <w:sz w:val="20"/>
                <w:szCs w:val="20"/>
              </w:rPr>
              <w:t>550</w:t>
            </w:r>
          </w:p>
        </w:tc>
        <w:tc>
          <w:tcPr>
            <w:tcW w:w="796" w:type="dxa"/>
            <w:noWrap/>
            <w:vAlign w:val="center"/>
          </w:tcPr>
          <w:p w14:paraId="1B7DF8E6" w14:textId="77777777" w:rsidR="00A06EF9" w:rsidRPr="00A5609F" w:rsidRDefault="00A06EF9" w:rsidP="001B2C22">
            <w:pPr>
              <w:spacing w:line="240" w:lineRule="auto"/>
              <w:jc w:val="center"/>
              <w:rPr>
                <w:sz w:val="20"/>
                <w:szCs w:val="20"/>
              </w:rPr>
            </w:pPr>
            <w:r w:rsidRPr="00A5609F">
              <w:rPr>
                <w:sz w:val="20"/>
                <w:szCs w:val="20"/>
              </w:rPr>
              <w:t>550</w:t>
            </w:r>
          </w:p>
        </w:tc>
        <w:tc>
          <w:tcPr>
            <w:tcW w:w="796" w:type="dxa"/>
            <w:vAlign w:val="center"/>
          </w:tcPr>
          <w:p w14:paraId="4AC252C4" w14:textId="77777777" w:rsidR="00A06EF9" w:rsidRPr="00A5609F" w:rsidRDefault="00A06EF9" w:rsidP="001B2C22">
            <w:pPr>
              <w:spacing w:line="240" w:lineRule="auto"/>
              <w:jc w:val="center"/>
              <w:rPr>
                <w:sz w:val="20"/>
                <w:szCs w:val="20"/>
              </w:rPr>
            </w:pPr>
            <w:r w:rsidRPr="00A5609F">
              <w:rPr>
                <w:sz w:val="20"/>
                <w:szCs w:val="20"/>
              </w:rPr>
              <w:t>550</w:t>
            </w:r>
          </w:p>
        </w:tc>
        <w:tc>
          <w:tcPr>
            <w:tcW w:w="796" w:type="dxa"/>
            <w:noWrap/>
            <w:vAlign w:val="center"/>
          </w:tcPr>
          <w:p w14:paraId="1BEE006C" w14:textId="77777777" w:rsidR="00A06EF9" w:rsidRPr="00A5609F" w:rsidRDefault="00A06EF9" w:rsidP="001B2C22">
            <w:pPr>
              <w:spacing w:line="240" w:lineRule="auto"/>
              <w:jc w:val="center"/>
              <w:rPr>
                <w:sz w:val="20"/>
                <w:szCs w:val="20"/>
              </w:rPr>
            </w:pPr>
            <w:r w:rsidRPr="00A5609F">
              <w:rPr>
                <w:sz w:val="20"/>
                <w:szCs w:val="20"/>
              </w:rPr>
              <w:t>825</w:t>
            </w:r>
          </w:p>
        </w:tc>
        <w:tc>
          <w:tcPr>
            <w:tcW w:w="796" w:type="dxa"/>
            <w:noWrap/>
            <w:vAlign w:val="center"/>
          </w:tcPr>
          <w:p w14:paraId="1492F333" w14:textId="77777777" w:rsidR="00A06EF9" w:rsidRPr="00A5609F" w:rsidRDefault="00A06EF9" w:rsidP="001B2C22">
            <w:pPr>
              <w:spacing w:line="240" w:lineRule="auto"/>
              <w:jc w:val="center"/>
              <w:rPr>
                <w:sz w:val="20"/>
                <w:szCs w:val="20"/>
              </w:rPr>
            </w:pPr>
            <w:r w:rsidRPr="00A5609F">
              <w:rPr>
                <w:sz w:val="20"/>
                <w:szCs w:val="20"/>
              </w:rPr>
              <w:t>825</w:t>
            </w:r>
          </w:p>
        </w:tc>
        <w:tc>
          <w:tcPr>
            <w:tcW w:w="796" w:type="dxa"/>
            <w:noWrap/>
            <w:vAlign w:val="center"/>
          </w:tcPr>
          <w:p w14:paraId="64889556" w14:textId="77777777" w:rsidR="00A06EF9" w:rsidRPr="00A5609F" w:rsidRDefault="00A06EF9" w:rsidP="001B2C22">
            <w:pPr>
              <w:spacing w:line="240" w:lineRule="auto"/>
              <w:jc w:val="center"/>
              <w:rPr>
                <w:sz w:val="20"/>
                <w:szCs w:val="20"/>
              </w:rPr>
            </w:pPr>
            <w:r w:rsidRPr="00A5609F">
              <w:rPr>
                <w:sz w:val="20"/>
                <w:szCs w:val="20"/>
              </w:rPr>
              <w:t>825</w:t>
            </w:r>
          </w:p>
        </w:tc>
      </w:tr>
    </w:tbl>
    <w:p w14:paraId="4FA9E735" w14:textId="77777777" w:rsidR="005A037C" w:rsidRDefault="005A037C" w:rsidP="002D2E8A">
      <w:pPr>
        <w:pStyle w:val="Heading1"/>
      </w:pPr>
    </w:p>
    <w:p w14:paraId="3F78BE0A" w14:textId="63C4D679" w:rsidR="00D92EE7" w:rsidRPr="001650DF" w:rsidRDefault="007F559E" w:rsidP="002D2E8A">
      <w:pPr>
        <w:pStyle w:val="Heading1"/>
      </w:pPr>
      <w:r w:rsidRPr="001650DF">
        <w:t>VII</w:t>
      </w:r>
      <w:r w:rsidR="00316D25">
        <w:t>I</w:t>
      </w:r>
      <w:r w:rsidRPr="001650DF">
        <w:t xml:space="preserve">. </w:t>
      </w:r>
      <w:r w:rsidR="00D92EE7" w:rsidRPr="001650DF">
        <w:t>R</w:t>
      </w:r>
      <w:r w:rsidR="007C5E3B">
        <w:t>ulemaking Considerations</w:t>
      </w:r>
    </w:p>
    <w:p w14:paraId="4A63FDCE" w14:textId="24CFC836" w:rsidR="00480B81" w:rsidRPr="001650DF" w:rsidRDefault="00480B81" w:rsidP="002D2E8A">
      <w:pPr>
        <w:pStyle w:val="Heading4"/>
        <w:rPr>
          <w:b/>
        </w:rPr>
      </w:pPr>
      <w:r w:rsidRPr="001650DF">
        <w:rPr>
          <w:b/>
        </w:rPr>
        <w:t>A.</w:t>
      </w:r>
      <w:r w:rsidRPr="001650DF">
        <w:rPr>
          <w:b/>
        </w:rPr>
        <w:tab/>
        <w:t>America Invents Act</w:t>
      </w:r>
    </w:p>
    <w:p w14:paraId="298D1B7D" w14:textId="56A9BF58" w:rsidR="003460A3" w:rsidRPr="001650DF" w:rsidRDefault="003460A3" w:rsidP="001650DF">
      <w:r w:rsidRPr="001650DF">
        <w:t xml:space="preserve">This </w:t>
      </w:r>
      <w:r w:rsidR="00182541">
        <w:t xml:space="preserve">final </w:t>
      </w:r>
      <w:r w:rsidRPr="00216A4E">
        <w:t>rule set</w:t>
      </w:r>
      <w:r w:rsidR="00182541">
        <w:t>s</w:t>
      </w:r>
      <w:r w:rsidRPr="00216A4E">
        <w:t xml:space="preserve"> and adjust</w:t>
      </w:r>
      <w:r w:rsidR="00182541">
        <w:t>s</w:t>
      </w:r>
      <w:r w:rsidRPr="00216A4E">
        <w:t xml:space="preserve"> fees under </w:t>
      </w:r>
      <w:r w:rsidR="00F703FA">
        <w:t>S</w:t>
      </w:r>
      <w:r w:rsidRPr="00216A4E">
        <w:t xml:space="preserve">ection 10(a) of the AIA.  Section 10(a) of the AIA </w:t>
      </w:r>
      <w:r w:rsidR="00DC4115" w:rsidRPr="00216A4E">
        <w:t xml:space="preserve">authorizes the Director of the USPTO to set or adjust by rule any patent fee established, authorized, or charged under Title 35 of the United States Code (U.S.C.) for any services performed, or materials furnished, by the Office.  Section 10 prescribes that fees may be set or adjusted only to recover the aggregate estimated cost to the Office for processing, activities, services, and materials relating to patents, including administrative costs of the Office with respect to such patent fees.  Section 10 authority includes flexibility to set individual fees in a way that furthers key policy factors, while taking into account the cost of the respective services.  </w:t>
      </w:r>
      <w:r w:rsidR="003436D3" w:rsidRPr="00216A4E">
        <w:t xml:space="preserve">Section 10(e) of the AIA sets forth the general requirements for rulemakings that set or adjust fees under this authority.  In particular, </w:t>
      </w:r>
      <w:r w:rsidR="00B81099">
        <w:t>S</w:t>
      </w:r>
      <w:r w:rsidR="003436D3" w:rsidRPr="00216A4E">
        <w:t xml:space="preserve">ection 10(e)(1) requires the Director to publish in the Federal Register any </w:t>
      </w:r>
      <w:r w:rsidR="00935511" w:rsidRPr="00216A4E">
        <w:t>propose</w:t>
      </w:r>
      <w:r w:rsidR="003436D3" w:rsidRPr="00216A4E">
        <w:t xml:space="preserve">d fee change under </w:t>
      </w:r>
      <w:r w:rsidR="009747EC">
        <w:t>S</w:t>
      </w:r>
      <w:r w:rsidR="003436D3" w:rsidRPr="00216A4E">
        <w:t xml:space="preserve">ection 10, and include in such publication the specific rationale and purpose for the </w:t>
      </w:r>
      <w:r w:rsidR="00770974" w:rsidRPr="00216A4E">
        <w:t>proposal</w:t>
      </w:r>
      <w:r w:rsidR="003436D3" w:rsidRPr="00216A4E">
        <w:t xml:space="preserve">, including the possible expectations or benefits resulting from the </w:t>
      </w:r>
      <w:r w:rsidR="00935511" w:rsidRPr="00216A4E">
        <w:t>propose</w:t>
      </w:r>
      <w:r w:rsidR="003436D3" w:rsidRPr="00216A4E">
        <w:t>d change.  For such rulemakings, the AIA requires that the Office provide a public comment period of not less than</w:t>
      </w:r>
      <w:r w:rsidR="003436D3" w:rsidRPr="001650DF">
        <w:t xml:space="preserve"> 45 days.  </w:t>
      </w:r>
    </w:p>
    <w:p w14:paraId="25644C20" w14:textId="77777777" w:rsidR="003460A3" w:rsidRPr="001650DF" w:rsidRDefault="003460A3" w:rsidP="001650DF"/>
    <w:p w14:paraId="0D771286" w14:textId="07E05D4B" w:rsidR="003436D3" w:rsidRPr="00216A4E" w:rsidRDefault="003436D3" w:rsidP="001650DF">
      <w:r w:rsidRPr="001650DF">
        <w:t xml:space="preserve">The PPAC advises the Under Secretary of Commerce for Intellectual Property and Director of the USPTO on the </w:t>
      </w:r>
      <w:r w:rsidRPr="00216A4E">
        <w:t xml:space="preserve">management, policies, goals, performance, budget, and user fees of patent operations.  When proposing fees under Section 10 of the Act, the Director must provide the PPAC with the </w:t>
      </w:r>
      <w:r w:rsidR="00935511" w:rsidRPr="00216A4E">
        <w:t>propose</w:t>
      </w:r>
      <w:r w:rsidRPr="00216A4E">
        <w:t xml:space="preserve">d fees at least 45 days prior to publishing the </w:t>
      </w:r>
      <w:r w:rsidR="00935511" w:rsidRPr="00216A4E">
        <w:t>propose</w:t>
      </w:r>
      <w:r w:rsidRPr="00216A4E">
        <w:t xml:space="preserve">d fees in the Federal Register.  The PPAC then has at least 30 days within which to deliberate, consider, and comment on the </w:t>
      </w:r>
      <w:r w:rsidR="00770974" w:rsidRPr="00216A4E">
        <w:t>proposal</w:t>
      </w:r>
      <w:r w:rsidRPr="00216A4E">
        <w:t xml:space="preserve">, as well as hold public hearing(s) on the </w:t>
      </w:r>
      <w:r w:rsidR="00935511" w:rsidRPr="00216A4E">
        <w:t>propose</w:t>
      </w:r>
      <w:r w:rsidRPr="00216A4E">
        <w:t xml:space="preserve">d fees.  The PPAC must make a written report available to the public of the comments, advice, and recommendations of the committee regarding the </w:t>
      </w:r>
      <w:r w:rsidR="00935511" w:rsidRPr="00216A4E">
        <w:t>propose</w:t>
      </w:r>
      <w:r w:rsidRPr="00216A4E">
        <w:t>d fees before the Office issues any final fees.  The Office consider</w:t>
      </w:r>
      <w:r w:rsidR="00182541">
        <w:t>s</w:t>
      </w:r>
      <w:r w:rsidRPr="00216A4E">
        <w:t xml:space="preserve"> and analyze</w:t>
      </w:r>
      <w:r w:rsidR="00182541">
        <w:t>s</w:t>
      </w:r>
      <w:r w:rsidRPr="00216A4E">
        <w:t xml:space="preserve"> any comments, advice, or recommendations received from the PPAC before finally setting or adjusting fees.</w:t>
      </w:r>
    </w:p>
    <w:p w14:paraId="2C0E5BE6" w14:textId="77777777" w:rsidR="003436D3" w:rsidRPr="00216A4E" w:rsidRDefault="003436D3"/>
    <w:p w14:paraId="3DE84964" w14:textId="31678334" w:rsidR="003436D3" w:rsidRPr="001650DF" w:rsidRDefault="003436D3">
      <w:r w:rsidRPr="00216A4E">
        <w:t xml:space="preserve">Consistent with this framework, on October 20, 2015, the Director notified the PPAC of the Office’s intent to set or adjust patent fees and submitted a preliminary patent fee </w:t>
      </w:r>
      <w:r w:rsidR="00770974" w:rsidRPr="00216A4E">
        <w:t>proposal</w:t>
      </w:r>
      <w:r w:rsidRPr="00216A4E">
        <w:t xml:space="preserve"> with supporting materials.  The preliminary patent fee </w:t>
      </w:r>
      <w:r w:rsidR="00770974" w:rsidRPr="00216A4E">
        <w:t>proposal</w:t>
      </w:r>
      <w:r w:rsidRPr="00216A4E">
        <w:t xml:space="preserve"> and associated materials are available at </w:t>
      </w:r>
      <w:r w:rsidR="002D1D52" w:rsidRPr="00216A4E">
        <w:t>http://www.uspto.gov/about-us/performance-and-planning/fee-setting-and-adjusting</w:t>
      </w:r>
      <w:r w:rsidRPr="00216A4E">
        <w:t xml:space="preserve">.  The PPAC held a public hearing in Alexandria, Virginia, on November 19, 2015.  Transcripts of the hearing are available at </w:t>
      </w:r>
      <w:r w:rsidR="002D1D52" w:rsidRPr="00216A4E">
        <w:t>http://www.uspto.gov/sites/default/files/documents/PPAC_Hearing_Transcript_20151119.pdf</w:t>
      </w:r>
      <w:r w:rsidRPr="00216A4E">
        <w:rPr>
          <w:color w:val="auto"/>
        </w:rPr>
        <w:t xml:space="preserve">.  Members of the public were invited to the hearing and given the opportunity to submit written and/or oral testimony for the PPAC to consider.  </w:t>
      </w:r>
      <w:r w:rsidRPr="00216A4E">
        <w:t xml:space="preserve">The PPAC considered such public comments from this hearing and made all comments available to the public via the Fee Setting </w:t>
      </w:r>
      <w:r w:rsidR="00730C67" w:rsidRPr="00216A4E">
        <w:t>W</w:t>
      </w:r>
      <w:r w:rsidRPr="00216A4E">
        <w:t>eb</w:t>
      </w:r>
      <w:r w:rsidR="00730C67" w:rsidRPr="00216A4E">
        <w:t xml:space="preserve"> </w:t>
      </w:r>
      <w:r w:rsidRPr="00216A4E">
        <w:t xml:space="preserve">site, </w:t>
      </w:r>
      <w:r w:rsidR="002B6EF7">
        <w:t xml:space="preserve">available at </w:t>
      </w:r>
      <w:r w:rsidR="002D1D52" w:rsidRPr="00216A4E">
        <w:t>http://www.uspto.gov/about-us/performance-and-planning/fee-setting-and-adjusting</w:t>
      </w:r>
      <w:r w:rsidRPr="00216A4E">
        <w:t xml:space="preserve">.  </w:t>
      </w:r>
      <w:r w:rsidR="008945AF" w:rsidRPr="00216A4E">
        <w:t xml:space="preserve">The </w:t>
      </w:r>
      <w:r w:rsidRPr="00216A4E">
        <w:t xml:space="preserve">PPAC also provided a written report setting forth in detail the comments, advice, and recommendations of the committee regarding the preliminary </w:t>
      </w:r>
      <w:r w:rsidR="00935511" w:rsidRPr="00216A4E">
        <w:t>propose</w:t>
      </w:r>
      <w:r w:rsidRPr="00216A4E">
        <w:t xml:space="preserve">d fees.  </w:t>
      </w:r>
      <w:r w:rsidRPr="00216A4E">
        <w:rPr>
          <w:color w:val="auto"/>
        </w:rPr>
        <w:t xml:space="preserve">The report regarding the preliminary </w:t>
      </w:r>
      <w:r w:rsidR="00935511" w:rsidRPr="00216A4E">
        <w:rPr>
          <w:color w:val="auto"/>
        </w:rPr>
        <w:t>propose</w:t>
      </w:r>
      <w:r w:rsidRPr="00216A4E">
        <w:rPr>
          <w:color w:val="auto"/>
        </w:rPr>
        <w:t>d fees was released on February 29, 2016</w:t>
      </w:r>
      <w:r w:rsidR="008945AF" w:rsidRPr="00216A4E">
        <w:rPr>
          <w:color w:val="auto"/>
        </w:rPr>
        <w:t>,</w:t>
      </w:r>
      <w:r w:rsidRPr="00216A4E">
        <w:rPr>
          <w:color w:val="auto"/>
        </w:rPr>
        <w:t xml:space="preserve"> and </w:t>
      </w:r>
      <w:r w:rsidR="002B6EF7">
        <w:rPr>
          <w:color w:val="auto"/>
        </w:rPr>
        <w:t>is available</w:t>
      </w:r>
      <w:r w:rsidRPr="00216A4E">
        <w:rPr>
          <w:color w:val="auto"/>
        </w:rPr>
        <w:t xml:space="preserve"> at </w:t>
      </w:r>
      <w:r w:rsidR="002D1D52" w:rsidRPr="00216A4E">
        <w:t>http://www.uspto.gov/sites/default/files/documents/PPAC_Fee%20_Setting_Report_2016%20%28Final%29.pdf</w:t>
      </w:r>
      <w:r w:rsidRPr="00216A4E">
        <w:rPr>
          <w:color w:val="auto"/>
        </w:rPr>
        <w:t xml:space="preserve">.  </w:t>
      </w:r>
      <w:r w:rsidRPr="00216A4E">
        <w:t xml:space="preserve">The Office considered and analyzed all comments, advice, and recommendations received from the PPAC before publishing </w:t>
      </w:r>
      <w:r w:rsidR="00182541">
        <w:t>the</w:t>
      </w:r>
      <w:r w:rsidRPr="00216A4E">
        <w:t xml:space="preserve"> </w:t>
      </w:r>
      <w:r w:rsidR="00932896" w:rsidRPr="00216A4E">
        <w:t>NPRM</w:t>
      </w:r>
      <w:r w:rsidR="0040582A">
        <w:t xml:space="preserve"> on October 3, 2016 (</w:t>
      </w:r>
      <w:r w:rsidR="0040582A" w:rsidRPr="00703F4F">
        <w:t>81 FR 68150</w:t>
      </w:r>
      <w:r w:rsidR="0040582A" w:rsidRPr="009F3D1E">
        <w:t>)</w:t>
      </w:r>
      <w:r w:rsidRPr="00216A4E">
        <w:t xml:space="preserve">.  </w:t>
      </w:r>
      <w:r w:rsidR="00182541">
        <w:t>T</w:t>
      </w:r>
      <w:r w:rsidRPr="001650DF">
        <w:t>he public w</w:t>
      </w:r>
      <w:r w:rsidR="0040582A">
        <w:t>as then provided a 60</w:t>
      </w:r>
      <w:r w:rsidRPr="001650DF">
        <w:t>-day period during which to provide comments to be considered by the USPTO.</w:t>
      </w:r>
      <w:r w:rsidR="0040582A">
        <w:t xml:space="preserve">  The NPRM comment period closed on December 2, 2016.</w:t>
      </w:r>
      <w:r w:rsidR="00F21077">
        <w:t xml:space="preserve">  Section 10(e) of the Act requires the Director to publish the final fee rule in the Federal Register and the Official Gazette of the Patent and Trademark Office at least 45 days before the final fees become effective.  Pursuant to this requirement, t</w:t>
      </w:r>
      <w:r w:rsidR="00F21077" w:rsidRPr="00C72B64">
        <w:t xml:space="preserve">his rule is effective </w:t>
      </w:r>
      <w:r w:rsidR="00F21077" w:rsidRPr="00155DFD">
        <w:t xml:space="preserve">on </w:t>
      </w:r>
      <w:r w:rsidR="00AF4AFE" w:rsidRPr="00AF4AFE">
        <w:t>[INSERT DATE 60 DAYS AFTER DATE OF PUBLICATION IN THE FEDERAL REGISTER]</w:t>
      </w:r>
      <w:r w:rsidR="00F21077" w:rsidRPr="000F71C8">
        <w:t>.</w:t>
      </w:r>
    </w:p>
    <w:p w14:paraId="5D510221" w14:textId="7091A487" w:rsidR="003460A3" w:rsidRPr="001650DF" w:rsidRDefault="003460A3"/>
    <w:p w14:paraId="4C621958" w14:textId="1A13D058" w:rsidR="00D92EE7" w:rsidRPr="001650DF" w:rsidRDefault="00480B81">
      <w:pPr>
        <w:pStyle w:val="Heading4"/>
        <w:rPr>
          <w:b/>
        </w:rPr>
      </w:pPr>
      <w:r w:rsidRPr="001650DF">
        <w:rPr>
          <w:b/>
        </w:rPr>
        <w:t>B</w:t>
      </w:r>
      <w:r w:rsidR="00D92EE7" w:rsidRPr="001650DF">
        <w:rPr>
          <w:b/>
        </w:rPr>
        <w:t>.</w:t>
      </w:r>
      <w:r w:rsidRPr="001650DF">
        <w:rPr>
          <w:b/>
        </w:rPr>
        <w:tab/>
      </w:r>
      <w:r w:rsidR="00D92EE7" w:rsidRPr="001650DF">
        <w:rPr>
          <w:b/>
        </w:rPr>
        <w:t>Regulatory Flexibility Act</w:t>
      </w:r>
    </w:p>
    <w:p w14:paraId="460E0012" w14:textId="4D5C044A" w:rsidR="00514C92" w:rsidRPr="009F3D1E" w:rsidRDefault="00203642" w:rsidP="00514C92">
      <w:r>
        <w:t>The USPTO publishes this Final Regulatory Flexibility Analysis (FRFA) as required by the Regulatory Flexibility Act (RFA) (5 U.S.C. 601, et seq.) to examine the impact of the Office’s rule</w:t>
      </w:r>
      <w:r w:rsidR="00514C92">
        <w:t xml:space="preserve"> </w:t>
      </w:r>
      <w:r>
        <w:t>to implement the fee setting provisions of the Leahy-Smith America Invents Act (Pub. L. 112–29, 125 Stat. 284) (the Act) on small entities.</w:t>
      </w:r>
      <w:r w:rsidR="00342B79" w:rsidRPr="001650DF">
        <w:t xml:space="preserve"> </w:t>
      </w:r>
      <w:r w:rsidR="009F108E" w:rsidRPr="001650DF">
        <w:t xml:space="preserve"> </w:t>
      </w:r>
      <w:r w:rsidR="00CD1BF4" w:rsidRPr="001650DF">
        <w:t xml:space="preserve">Under the </w:t>
      </w:r>
      <w:r w:rsidR="00CD1BF4" w:rsidRPr="00514C92">
        <w:t>RFA, w</w:t>
      </w:r>
      <w:r w:rsidR="00342B79" w:rsidRPr="00514C92">
        <w:t>henever an agency is required by 5 U.S.C. 553 (or any other law) to publish a</w:t>
      </w:r>
      <w:r w:rsidR="00DA7413" w:rsidRPr="00514C92">
        <w:t xml:space="preserve">n </w:t>
      </w:r>
      <w:r w:rsidR="00932896" w:rsidRPr="00514C92">
        <w:t>NPRM</w:t>
      </w:r>
      <w:r w:rsidR="00342B79" w:rsidRPr="00514C92">
        <w:t>,</w:t>
      </w:r>
      <w:r w:rsidR="00342B79" w:rsidRPr="001650DF">
        <w:t xml:space="preserve"> the agency must prepare and make available for public comment an </w:t>
      </w:r>
      <w:r w:rsidR="0040582A">
        <w:t>Initial Regulatory Flexibility Analysis (IRFA)</w:t>
      </w:r>
      <w:r w:rsidR="00342B79" w:rsidRPr="001650DF">
        <w:t xml:space="preserve">, </w:t>
      </w:r>
      <w:r w:rsidR="00CD1BF4" w:rsidRPr="001650DF">
        <w:t xml:space="preserve">unless </w:t>
      </w:r>
      <w:r w:rsidR="0009499D" w:rsidRPr="001650DF">
        <w:t>the agency certifies</w:t>
      </w:r>
      <w:r w:rsidR="00342B79" w:rsidRPr="001650DF">
        <w:t xml:space="preserve"> under </w:t>
      </w:r>
      <w:r w:rsidR="00CD1BF4" w:rsidRPr="001650DF">
        <w:t>5 U.S.C. 605(b)</w:t>
      </w:r>
      <w:r w:rsidR="0009499D" w:rsidRPr="001650DF">
        <w:t xml:space="preserve"> that the rule, if </w:t>
      </w:r>
      <w:r w:rsidR="0009499D" w:rsidRPr="00514C92">
        <w:t xml:space="preserve">implemented, will </w:t>
      </w:r>
      <w:r w:rsidR="004A2280" w:rsidRPr="00514C92">
        <w:t>not</w:t>
      </w:r>
      <w:r w:rsidR="004A2280">
        <w:t xml:space="preserve"> have a significant </w:t>
      </w:r>
      <w:r w:rsidR="0009499D" w:rsidRPr="001650DF">
        <w:t>impact on a substantial number of small entities</w:t>
      </w:r>
      <w:r w:rsidR="00CD1BF4" w:rsidRPr="001650DF">
        <w:t>.</w:t>
      </w:r>
      <w:r w:rsidR="001046C2" w:rsidRPr="001650DF">
        <w:t xml:space="preserve">  5 U.S.C. 603, 605.</w:t>
      </w:r>
      <w:r w:rsidR="00CB1CF6" w:rsidRPr="001650DF">
        <w:t xml:space="preserve">  </w:t>
      </w:r>
      <w:r w:rsidR="00514C92">
        <w:t>The Office published an</w:t>
      </w:r>
      <w:r w:rsidR="00253B4E">
        <w:t xml:space="preserve"> </w:t>
      </w:r>
      <w:r w:rsidR="0040582A">
        <w:t>IRFA</w:t>
      </w:r>
      <w:r w:rsidR="00514C92">
        <w:t xml:space="preserve">, along with the NPRM, on </w:t>
      </w:r>
      <w:r w:rsidR="0093215F">
        <w:t>October 3, 2016 (</w:t>
      </w:r>
      <w:r w:rsidR="0093215F" w:rsidRPr="00703F4F">
        <w:t>81 FR 68150</w:t>
      </w:r>
      <w:r w:rsidR="0093215F" w:rsidRPr="009F3D1E">
        <w:t>)</w:t>
      </w:r>
      <w:r w:rsidR="00514C92" w:rsidRPr="009F3D1E">
        <w:t>.  The Office received no comments from</w:t>
      </w:r>
      <w:r w:rsidR="00EE7FF5" w:rsidRPr="009F3D1E">
        <w:t xml:space="preserve"> </w:t>
      </w:r>
      <w:r w:rsidR="00514C92" w:rsidRPr="009F3D1E">
        <w:t xml:space="preserve">the public directly applicable to the IRFA. </w:t>
      </w:r>
    </w:p>
    <w:p w14:paraId="757C928E" w14:textId="2A63FE00" w:rsidR="002B6EF7" w:rsidRDefault="002B6EF7" w:rsidP="0042562C"/>
    <w:p w14:paraId="74389887" w14:textId="09C8C00E" w:rsidR="00514C92" w:rsidRPr="00514C92" w:rsidRDefault="00514C92" w:rsidP="00514C92">
      <w:pPr>
        <w:pStyle w:val="ListParagraph"/>
        <w:ind w:left="0" w:firstLine="720"/>
        <w:contextualSpacing w:val="0"/>
        <w:rPr>
          <w:u w:val="single"/>
        </w:rPr>
      </w:pPr>
      <w:r w:rsidRPr="00514C92">
        <w:rPr>
          <w:u w:val="single"/>
        </w:rPr>
        <w:t xml:space="preserve">1. A Statement of the Need for, and Objectives of, the Rule </w:t>
      </w:r>
    </w:p>
    <w:p w14:paraId="0084E6DF" w14:textId="78B25C3A" w:rsidR="00514C92" w:rsidRDefault="00514C92" w:rsidP="00514C92">
      <w:r>
        <w:t xml:space="preserve">The objective of the rule is to implement the fee setting provisions of </w:t>
      </w:r>
      <w:r w:rsidR="00F703FA">
        <w:t>S</w:t>
      </w:r>
      <w:r>
        <w:t xml:space="preserve">ection 10 of the Act by setting or adjusting patent fees to recover the aggregate cost of patent operations, including administrative costs, while facilitating effective administration of the U.S. patent system. In setting fees under the Act, the Office seeks to secure a sufficient amount of aggregate revenue to recover the aggregate cost of patent operations, including for achieving strategic and operational goals, such as </w:t>
      </w:r>
      <w:r w:rsidR="0040582A">
        <w:t xml:space="preserve">enhancing patent quality, optimizing the timeliness of patent processing (through </w:t>
      </w:r>
      <w:r>
        <w:t>reducing patent backlog</w:t>
      </w:r>
      <w:r w:rsidR="0040582A">
        <w:t xml:space="preserve"> and </w:t>
      </w:r>
      <w:r>
        <w:t>pendency</w:t>
      </w:r>
      <w:r w:rsidR="00436541">
        <w:t>)</w:t>
      </w:r>
      <w:r>
        <w:t xml:space="preserve">, </w:t>
      </w:r>
      <w:r w:rsidR="006B0646">
        <w:rPr>
          <w:color w:val="000000" w:themeColor="text1"/>
        </w:rPr>
        <w:t>deliver</w:t>
      </w:r>
      <w:r w:rsidR="0040582A">
        <w:rPr>
          <w:color w:val="000000" w:themeColor="text1"/>
        </w:rPr>
        <w:t>ing</w:t>
      </w:r>
      <w:r w:rsidR="006B0646">
        <w:rPr>
          <w:color w:val="000000" w:themeColor="text1"/>
        </w:rPr>
        <w:t xml:space="preserve"> high quality and timely </w:t>
      </w:r>
      <w:r w:rsidR="0040582A">
        <w:rPr>
          <w:color w:val="000000" w:themeColor="text1"/>
        </w:rPr>
        <w:t xml:space="preserve">PTAB </w:t>
      </w:r>
      <w:r w:rsidR="006B0646">
        <w:rPr>
          <w:color w:val="000000" w:themeColor="text1"/>
        </w:rPr>
        <w:t xml:space="preserve">decisions, </w:t>
      </w:r>
      <w:r w:rsidR="00F43D41">
        <w:rPr>
          <w:color w:val="auto"/>
        </w:rPr>
        <w:t>invest in modernizing the Patent business IT systems and infrastructure</w:t>
      </w:r>
      <w:r>
        <w:t xml:space="preserve">, and implementing a sustainable funding model. </w:t>
      </w:r>
      <w:r w:rsidR="00EE7FF5">
        <w:t xml:space="preserve"> </w:t>
      </w:r>
      <w:r>
        <w:t xml:space="preserve">Additional information on the Office’s strategic goals may be found in the Strategic Plan, available at </w:t>
      </w:r>
      <w:r w:rsidR="006A37D8" w:rsidRPr="00D73113">
        <w:t>https://www.uspto.gov/about-us/performance-and-planning/strategy-and-reporting</w:t>
      </w:r>
      <w:r w:rsidR="00B622E1">
        <w:t xml:space="preserve">. </w:t>
      </w:r>
      <w:r w:rsidR="006B74A8">
        <w:t xml:space="preserve"> </w:t>
      </w:r>
      <w:r>
        <w:t xml:space="preserve">Additional information on the Office’s goals and operating requirements may be found in the annual budgets, available at </w:t>
      </w:r>
      <w:r w:rsidR="00B622E1" w:rsidRPr="00B622E1">
        <w:t>https://www.uspto.gov/about-us/performance-and-planning/budget-and-financial-information</w:t>
      </w:r>
      <w:r w:rsidR="00B622E1">
        <w:t>.</w:t>
      </w:r>
    </w:p>
    <w:p w14:paraId="2EC30156" w14:textId="77777777" w:rsidR="00D001C0" w:rsidRPr="001650DF" w:rsidRDefault="00D001C0" w:rsidP="001650DF">
      <w:pPr>
        <w:autoSpaceDE/>
        <w:autoSpaceDN/>
        <w:adjustRightInd/>
      </w:pPr>
    </w:p>
    <w:p w14:paraId="0D0C7383" w14:textId="2CA70A7D" w:rsidR="00514C92" w:rsidRPr="00514C92" w:rsidRDefault="00514C92" w:rsidP="00514C92">
      <w:pPr>
        <w:keepNext/>
        <w:ind w:firstLine="720"/>
        <w:rPr>
          <w:u w:val="single"/>
        </w:rPr>
      </w:pPr>
      <w:r w:rsidRPr="00514C92">
        <w:rPr>
          <w:u w:val="single"/>
        </w:rPr>
        <w:t>2. A Statement of the Significant Issues Raised by the Public Comments in</w:t>
      </w:r>
    </w:p>
    <w:p w14:paraId="4812768E" w14:textId="3266E344" w:rsidR="00514C92" w:rsidRPr="009F3D1E" w:rsidRDefault="00514C92" w:rsidP="00514C92">
      <w:pPr>
        <w:rPr>
          <w:u w:val="single"/>
        </w:rPr>
      </w:pPr>
      <w:r w:rsidRPr="00514C92">
        <w:rPr>
          <w:u w:val="single"/>
        </w:rPr>
        <w:t xml:space="preserve">Response to the Initial Regulatory Flexibility Analysis, a Statement of the Assessment of the Agency of Such Issues, and a Statement of Any </w:t>
      </w:r>
      <w:r w:rsidRPr="009F3D1E">
        <w:rPr>
          <w:u w:val="single"/>
        </w:rPr>
        <w:t xml:space="preserve">Changes Made in the </w:t>
      </w:r>
      <w:r w:rsidR="00E22F2D">
        <w:rPr>
          <w:u w:val="single"/>
        </w:rPr>
        <w:t>Final</w:t>
      </w:r>
      <w:r w:rsidRPr="009F3D1E">
        <w:rPr>
          <w:u w:val="single"/>
        </w:rPr>
        <w:t xml:space="preserve"> Rule as a Result of Such Comments</w:t>
      </w:r>
    </w:p>
    <w:p w14:paraId="73050A9E" w14:textId="3C9F1B9B" w:rsidR="00514C92" w:rsidRDefault="00514C92" w:rsidP="00514C92">
      <w:r w:rsidRPr="009F3D1E">
        <w:t xml:space="preserve">The Office did not receive any public comments in response to the IRFA. </w:t>
      </w:r>
      <w:r w:rsidR="00EE7FF5" w:rsidRPr="009F3D1E">
        <w:t xml:space="preserve"> The</w:t>
      </w:r>
      <w:r w:rsidR="00EE7FF5">
        <w:t xml:space="preserve"> Office received comments about fees in general as well as particular fees.  Details of those comments are discussed and analyzed </w:t>
      </w:r>
      <w:r w:rsidR="00EE7FF5" w:rsidRPr="00216A4E">
        <w:t>above in Part VI. Discussion of Comments</w:t>
      </w:r>
      <w:r w:rsidR="00EE7FF5">
        <w:t>.</w:t>
      </w:r>
    </w:p>
    <w:p w14:paraId="32403231" w14:textId="77777777" w:rsidR="00FD5BC6" w:rsidRPr="001650DF" w:rsidRDefault="00FD5BC6"/>
    <w:p w14:paraId="397D0E9F" w14:textId="6D8902BF" w:rsidR="00514C92" w:rsidRDefault="00342B79" w:rsidP="00514C92">
      <w:pPr>
        <w:pStyle w:val="ListParagraph"/>
        <w:ind w:left="0"/>
        <w:rPr>
          <w:u w:val="single"/>
        </w:rPr>
      </w:pPr>
      <w:r w:rsidRPr="001B2C22">
        <w:tab/>
      </w:r>
      <w:r w:rsidRPr="001650DF">
        <w:rPr>
          <w:u w:val="single"/>
        </w:rPr>
        <w:t>3.</w:t>
      </w:r>
      <w:r w:rsidR="00787C68" w:rsidRPr="001650DF">
        <w:rPr>
          <w:u w:val="single"/>
        </w:rPr>
        <w:t xml:space="preserve"> </w:t>
      </w:r>
      <w:r w:rsidR="00514C92" w:rsidRPr="00514C92">
        <w:rPr>
          <w:u w:val="single"/>
        </w:rPr>
        <w:t>The Response of the Agency to Any</w:t>
      </w:r>
      <w:r w:rsidR="00514C92">
        <w:rPr>
          <w:u w:val="single"/>
        </w:rPr>
        <w:t xml:space="preserve"> </w:t>
      </w:r>
      <w:r w:rsidR="00514C92" w:rsidRPr="00514C92">
        <w:rPr>
          <w:u w:val="single"/>
        </w:rPr>
        <w:t>Comments Filed by the Chief Counsel</w:t>
      </w:r>
      <w:r w:rsidR="00514C92">
        <w:rPr>
          <w:u w:val="single"/>
        </w:rPr>
        <w:t xml:space="preserve"> </w:t>
      </w:r>
      <w:r w:rsidR="00514C92" w:rsidRPr="00514C92">
        <w:rPr>
          <w:u w:val="single"/>
        </w:rPr>
        <w:t>for Advocacy of the Small Business</w:t>
      </w:r>
      <w:r w:rsidR="00514C92">
        <w:rPr>
          <w:u w:val="single"/>
        </w:rPr>
        <w:t xml:space="preserve"> </w:t>
      </w:r>
      <w:r w:rsidR="00514C92" w:rsidRPr="00514C92">
        <w:rPr>
          <w:u w:val="single"/>
        </w:rPr>
        <w:t>Administration in Response to the</w:t>
      </w:r>
      <w:r w:rsidR="00514C92">
        <w:rPr>
          <w:u w:val="single"/>
        </w:rPr>
        <w:t xml:space="preserve"> </w:t>
      </w:r>
      <w:r w:rsidR="00514C92" w:rsidRPr="00514C92">
        <w:rPr>
          <w:u w:val="single"/>
        </w:rPr>
        <w:t>Proposed Rule, and a Detailed</w:t>
      </w:r>
      <w:r w:rsidR="00514C92">
        <w:rPr>
          <w:u w:val="single"/>
        </w:rPr>
        <w:t xml:space="preserve"> </w:t>
      </w:r>
      <w:r w:rsidR="00514C92" w:rsidRPr="00514C92">
        <w:rPr>
          <w:u w:val="single"/>
        </w:rPr>
        <w:t>Statement of Any Change Made to the</w:t>
      </w:r>
      <w:r w:rsidR="00514C92">
        <w:rPr>
          <w:u w:val="single"/>
        </w:rPr>
        <w:t xml:space="preserve"> </w:t>
      </w:r>
      <w:r w:rsidR="00514C92" w:rsidRPr="00514C92">
        <w:rPr>
          <w:u w:val="single"/>
        </w:rPr>
        <w:t>Proposed Rule in the Final Rule as a</w:t>
      </w:r>
      <w:r w:rsidR="00514C92">
        <w:rPr>
          <w:u w:val="single"/>
        </w:rPr>
        <w:t xml:space="preserve"> </w:t>
      </w:r>
      <w:r w:rsidR="00514C92" w:rsidRPr="00514C92">
        <w:rPr>
          <w:u w:val="single"/>
        </w:rPr>
        <w:t>Result of the Comments</w:t>
      </w:r>
      <w:r w:rsidR="00514C92">
        <w:rPr>
          <w:u w:val="single"/>
        </w:rPr>
        <w:t xml:space="preserve"> </w:t>
      </w:r>
    </w:p>
    <w:p w14:paraId="59DDB58D" w14:textId="77777777" w:rsidR="00514C92" w:rsidRPr="00514C92" w:rsidRDefault="00514C92" w:rsidP="00514C92">
      <w:pPr>
        <w:pStyle w:val="ListParagraph"/>
        <w:ind w:left="0"/>
      </w:pPr>
      <w:r w:rsidRPr="00514C92">
        <w:t xml:space="preserve">The Office did not receive any comments filed by the Chief Counsel for Advocacy of the Small Business Administration in response to the proposed rule. </w:t>
      </w:r>
    </w:p>
    <w:p w14:paraId="25DC8CD5" w14:textId="77777777" w:rsidR="00D001C0" w:rsidRPr="001650DF" w:rsidRDefault="00D001C0" w:rsidP="002D2E8A"/>
    <w:p w14:paraId="648B35DB" w14:textId="3C3B45F5" w:rsidR="003F2495" w:rsidRDefault="00342B79" w:rsidP="003F2495">
      <w:pPr>
        <w:pStyle w:val="ListParagraph"/>
        <w:ind w:left="0" w:firstLine="720"/>
        <w:rPr>
          <w:u w:val="single"/>
        </w:rPr>
      </w:pPr>
      <w:r w:rsidRPr="001650DF">
        <w:rPr>
          <w:u w:val="single"/>
        </w:rPr>
        <w:t>4.</w:t>
      </w:r>
      <w:r w:rsidR="00041574" w:rsidRPr="001650DF">
        <w:rPr>
          <w:u w:val="single"/>
        </w:rPr>
        <w:t xml:space="preserve"> </w:t>
      </w:r>
      <w:r w:rsidR="003F2495" w:rsidRPr="003F2495">
        <w:rPr>
          <w:u w:val="single"/>
        </w:rPr>
        <w:t>A Description of and an Estimate of</w:t>
      </w:r>
      <w:r w:rsidR="003F2495">
        <w:rPr>
          <w:u w:val="single"/>
        </w:rPr>
        <w:t xml:space="preserve"> </w:t>
      </w:r>
      <w:r w:rsidR="003F2495" w:rsidRPr="003F2495">
        <w:rPr>
          <w:u w:val="single"/>
        </w:rPr>
        <w:t>the Number of Small Entities to Which</w:t>
      </w:r>
      <w:r w:rsidR="003F2495">
        <w:rPr>
          <w:u w:val="single"/>
        </w:rPr>
        <w:t xml:space="preserve"> </w:t>
      </w:r>
      <w:r w:rsidR="003F2495" w:rsidRPr="003F2495">
        <w:rPr>
          <w:u w:val="single"/>
        </w:rPr>
        <w:t>the Rule Will Apply or an Explanation</w:t>
      </w:r>
      <w:r w:rsidR="003F2495">
        <w:rPr>
          <w:u w:val="single"/>
        </w:rPr>
        <w:t xml:space="preserve"> </w:t>
      </w:r>
      <w:r w:rsidR="003F2495" w:rsidRPr="003F2495">
        <w:rPr>
          <w:u w:val="single"/>
        </w:rPr>
        <w:t>of Why No Such Estimate Is Available</w:t>
      </w:r>
      <w:r w:rsidR="003F2495">
        <w:rPr>
          <w:u w:val="single"/>
        </w:rPr>
        <w:t xml:space="preserve"> </w:t>
      </w:r>
    </w:p>
    <w:p w14:paraId="316490C4" w14:textId="77777777" w:rsidR="006A37D8" w:rsidRDefault="006A37D8" w:rsidP="003F2495"/>
    <w:p w14:paraId="69142D94" w14:textId="77777777" w:rsidR="003F2495" w:rsidRDefault="003F2495" w:rsidP="003F2495">
      <w:r w:rsidRPr="003F2495">
        <w:t>SBA Size Standard</w:t>
      </w:r>
    </w:p>
    <w:p w14:paraId="3994BEDD" w14:textId="15770F6D" w:rsidR="00E22F2D" w:rsidRDefault="003F2495" w:rsidP="003F2495">
      <w:r>
        <w:t xml:space="preserve">The Small Business Act (SBA) size standards applicable to most analyses conducted to comply with the RFA are set forth in 13 CFR 121.201. </w:t>
      </w:r>
      <w:r w:rsidR="00043784">
        <w:t xml:space="preserve"> </w:t>
      </w:r>
      <w:r>
        <w:t>These regulations generally define small businesses as those with less than a specified maximum number of employees or less than a specified level of annual receipts for the entity’s industrial sector or North American Industry Classification System (NAICS) code.</w:t>
      </w:r>
      <w:r w:rsidR="00043784">
        <w:t xml:space="preserve"> </w:t>
      </w:r>
      <w:r>
        <w:t xml:space="preserve"> As provided by the RFA, and after consulting with the SBA, the Office formally adopted an alternate size standard for the purpose of conducting an analysis or making a certification under the RFA for patent-related regulations. </w:t>
      </w:r>
      <w:r w:rsidR="00524A04">
        <w:t xml:space="preserve"> </w:t>
      </w:r>
      <w:r w:rsidRPr="0032355B">
        <w:rPr>
          <w:u w:val="single"/>
        </w:rPr>
        <w:t>See</w:t>
      </w:r>
      <w:r>
        <w:t xml:space="preserve"> Business Size Standard for Purposes of United States Patent and Trademark Office Regulatory Flexibility Analysis for Patent-Related Regulations, 71 FR 67109 (Nov. 20, 2006), 1313 Off. Gaz. Pat. Office 60 (Dec. 12, 2006). </w:t>
      </w:r>
      <w:r w:rsidR="00524A04">
        <w:t xml:space="preserve"> </w:t>
      </w:r>
      <w:r>
        <w:t xml:space="preserve">The Office’s alternate small business size standard consists of the SBA’s previously established size standard for entities entitled to pay reduced patent fees. </w:t>
      </w:r>
      <w:r w:rsidR="00524A04">
        <w:t xml:space="preserve"> </w:t>
      </w:r>
      <w:r w:rsidRPr="0032355B">
        <w:rPr>
          <w:u w:val="single"/>
        </w:rPr>
        <w:t>See</w:t>
      </w:r>
      <w:r>
        <w:t xml:space="preserve"> 13 CFR 121.802. </w:t>
      </w:r>
      <w:r w:rsidR="00524A04">
        <w:t xml:space="preserve"> </w:t>
      </w:r>
      <w:r>
        <w:t xml:space="preserve">Unlike the SBA’s generally applicable small business size standards, the size standard for the USPTO is not industry specific. </w:t>
      </w:r>
      <w:r w:rsidR="001C48C7">
        <w:t xml:space="preserve"> </w:t>
      </w:r>
      <w:r>
        <w:t xml:space="preserve">The Office’s definition of a small business concern for RFA purposes is a business or other concern that: </w:t>
      </w:r>
      <w:r w:rsidR="00681DA8">
        <w:t xml:space="preserve"> </w:t>
      </w:r>
      <w:r>
        <w:t>(1) Meets the SBA’s definition of a</w:t>
      </w:r>
      <w:r w:rsidR="00043784">
        <w:t xml:space="preserve"> </w:t>
      </w:r>
      <w:r>
        <w:t xml:space="preserve">‘‘business concern or concern’’ set forth in 13 CFR 121.105; and (2) meets the size standards set forth in 13 CFR 121.802 for the purpose of paying reduced patent fees, namely, an entity: </w:t>
      </w:r>
      <w:r w:rsidR="00681DA8">
        <w:t xml:space="preserve"> </w:t>
      </w:r>
      <w:r>
        <w:t xml:space="preserve">(a) Whose number of employees, including affiliates, does not exceed 500 persons; and (b) which has not assigned, granted, conveyed, or licensed (and is under no obligation to do so) any rights in the invention to any person who made it and could not be classified as an independent inventor, or to any concern that would not qualify as a nonprofit organization or a small business concern under this definition. </w:t>
      </w:r>
      <w:r w:rsidR="00043784">
        <w:t xml:space="preserve"> </w:t>
      </w:r>
      <w:r w:rsidRPr="0032355B">
        <w:rPr>
          <w:u w:val="single"/>
        </w:rPr>
        <w:t>See</w:t>
      </w:r>
      <w:r>
        <w:t xml:space="preserve"> Business Size Standard for Purposes of United States Patent and Trademark Office Regulatory Flexibility Analysis for Patent-Related Regulations, 71 FR 67109 (Nov. 20, 2006), 1313 Off. Gaz. Pat. Office at 63 (Dec. 12, 2006).  If a patent applicant self-identifies on</w:t>
      </w:r>
      <w:r w:rsidR="00466684">
        <w:t xml:space="preserve"> </w:t>
      </w:r>
      <w:r>
        <w:t xml:space="preserve">a patent application as qualifying as a small entity for reduced patent fees under the Office’s alternative size standard, the Office captures this data in the Patent Application Location and Monitoring (PALM) database system, which tracks information on each patent application submitted to the Office. </w:t>
      </w:r>
      <w:r w:rsidR="00043784">
        <w:t xml:space="preserve"> </w:t>
      </w:r>
    </w:p>
    <w:p w14:paraId="466777B3" w14:textId="77777777" w:rsidR="00524A04" w:rsidRDefault="00524A04" w:rsidP="003F2495"/>
    <w:p w14:paraId="15FA1F6C" w14:textId="77777777" w:rsidR="00E22F2D" w:rsidRDefault="003F2495" w:rsidP="003F2495">
      <w:r>
        <w:t>Small Entities Affected by This Rule</w:t>
      </w:r>
      <w:r w:rsidR="00466684">
        <w:t xml:space="preserve"> </w:t>
      </w:r>
    </w:p>
    <w:p w14:paraId="46CE8715" w14:textId="77777777" w:rsidR="006A37D8" w:rsidRDefault="006A37D8" w:rsidP="003F2495"/>
    <w:p w14:paraId="481E984F" w14:textId="77777777" w:rsidR="00E22F2D" w:rsidRDefault="003F2495" w:rsidP="003F2495">
      <w:r>
        <w:t xml:space="preserve">Small Entity Defined </w:t>
      </w:r>
    </w:p>
    <w:p w14:paraId="69E829D4" w14:textId="38103317" w:rsidR="003F2495" w:rsidRDefault="003F2495" w:rsidP="003F2495">
      <w:r>
        <w:t xml:space="preserve">The Act provides that fees set or adjusted under </w:t>
      </w:r>
      <w:r w:rsidR="00F703FA">
        <w:t>S</w:t>
      </w:r>
      <w:r>
        <w:t>ection 10(a) ‘‘for filing, searching, examining, issuing, appealing, and maintaining patent applications and patents shall be reduced by 50 percent’’ with respect to the application of such fees to any</w:t>
      </w:r>
      <w:r w:rsidR="00466684">
        <w:t xml:space="preserve"> </w:t>
      </w:r>
      <w:r>
        <w:t xml:space="preserve">‘‘small entity’’ (as defined in 37 CFR 1.27) that qualifies for reduced fees under 35 U.S.C. 41(h)(1). 125 Stat. at 316–17. 35 U.S.C. 41(h)(1), in turn, provides that certain patent fees ‘‘shall be reduced by 50 percent’’ for a small business concern as defined by </w:t>
      </w:r>
      <w:r w:rsidR="00F703FA">
        <w:t>S</w:t>
      </w:r>
      <w:r>
        <w:t>ection 3 of the SBA, and to any independent inventor or nonprofit organization as defined in regulations described by the Director.</w:t>
      </w:r>
    </w:p>
    <w:p w14:paraId="76056A43" w14:textId="77777777" w:rsidR="006A37D8" w:rsidRDefault="006A37D8" w:rsidP="003F2495"/>
    <w:p w14:paraId="0A998907" w14:textId="712F502B" w:rsidR="003F2495" w:rsidRDefault="003F2495" w:rsidP="0042562C">
      <w:r>
        <w:t>Micro Entity Defined</w:t>
      </w:r>
    </w:p>
    <w:p w14:paraId="3A280AFF" w14:textId="36518D22" w:rsidR="003F2495" w:rsidRDefault="003F2495" w:rsidP="003F2495">
      <w:r>
        <w:t xml:space="preserve">Section 10(g) of the Act creates a new category of entity called a ‘‘micro entity.’’ 35 U.S.C. 123; </w:t>
      </w:r>
      <w:r w:rsidRPr="0032355B">
        <w:rPr>
          <w:u w:val="single"/>
        </w:rPr>
        <w:t xml:space="preserve">see </w:t>
      </w:r>
      <w:r w:rsidRPr="00284416">
        <w:t>also</w:t>
      </w:r>
      <w:r>
        <w:t xml:space="preserve"> 125 Stat. at 318–19. Section 10(b) of the Act provides that the fees set or adjusted under </w:t>
      </w:r>
      <w:r w:rsidR="00F703FA">
        <w:rPr>
          <w:color w:val="auto"/>
        </w:rPr>
        <w:t>S</w:t>
      </w:r>
      <w:r w:rsidRPr="00466684">
        <w:rPr>
          <w:color w:val="auto"/>
        </w:rPr>
        <w:t xml:space="preserve">ection 10(a) ‘‘for filing, searching, examining, issuing, appealing, and maintaining patent applications and patents shall be reduced by 75 percent with respect to the application of such fees to any micro entity as defined by </w:t>
      </w:r>
      <w:r w:rsidR="00466684" w:rsidRPr="00466684">
        <w:rPr>
          <w:rStyle w:val="Emphasis"/>
          <w:bCs/>
          <w:i w:val="0"/>
          <w:iCs w:val="0"/>
          <w:color w:val="auto"/>
          <w:shd w:val="clear" w:color="auto" w:fill="FFFFFF"/>
        </w:rPr>
        <w:t>35</w:t>
      </w:r>
      <w:r w:rsidR="00466684" w:rsidRPr="00466684">
        <w:rPr>
          <w:rStyle w:val="apple-converted-space"/>
          <w:color w:val="auto"/>
          <w:shd w:val="clear" w:color="auto" w:fill="FFFFFF"/>
        </w:rPr>
        <w:t> </w:t>
      </w:r>
      <w:r w:rsidR="00466684" w:rsidRPr="00466684">
        <w:rPr>
          <w:color w:val="auto"/>
          <w:shd w:val="clear" w:color="auto" w:fill="FFFFFF"/>
        </w:rPr>
        <w:t>U.S. Code § 123</w:t>
      </w:r>
      <w:r w:rsidRPr="00466684">
        <w:rPr>
          <w:color w:val="auto"/>
        </w:rPr>
        <w:t xml:space="preserve">.’’ 125 Stat. at 315–17. 35 U.S.C. 123(a) defines a ‘‘micro entity’’ as an applicant who certifies that the applicant: </w:t>
      </w:r>
      <w:r w:rsidR="00681DA8">
        <w:rPr>
          <w:color w:val="auto"/>
        </w:rPr>
        <w:t xml:space="preserve"> </w:t>
      </w:r>
      <w:r w:rsidRPr="00466684">
        <w:rPr>
          <w:color w:val="auto"/>
        </w:rPr>
        <w:t xml:space="preserve">(1) Qualifies as a small entity as defined in 37 CFR 1.27; (2) has not been named as </w:t>
      </w:r>
      <w:r>
        <w:t xml:space="preserve">an inventor on more than four previously filed patent applications, other than applications filed in another country, provisional applications under 35 U.S.C. 111(b), or Patent Cooperation Treaty (PCT) applications for which the basic national fee under 35 U.S.C. 41(a) was not paid; (3) did not, in the calendar year preceding the calendar year in which the applicable fee is being paid, have a gross income, as defined in </w:t>
      </w:r>
      <w:r w:rsidR="00F703FA">
        <w:t>S</w:t>
      </w:r>
      <w:r>
        <w:t xml:space="preserve">ection 61(a) of the Internal Revenue Code of 1986 (26 U.S.C. 61(a)), exceeding three times the median household income for that preceding calendar year, as most recently reported by the Bureau of the Census; and (4) has not assigned, granted, conveyed, and is not under an obligation by contract or law, to assign, grant, or convey, a license or other ownership interest in the application concerned to an entity exceeding the income limit set forth in (3) above. </w:t>
      </w:r>
      <w:r w:rsidR="00524A04">
        <w:t xml:space="preserve"> </w:t>
      </w:r>
      <w:r w:rsidRPr="0032355B">
        <w:rPr>
          <w:u w:val="single"/>
        </w:rPr>
        <w:t>See</w:t>
      </w:r>
      <w:r>
        <w:t xml:space="preserve"> 125 Stat. at 318. 35 U.S.C. 123(d) also defines a ‘‘micro entity’’ as an applicant who certifies that: </w:t>
      </w:r>
      <w:r w:rsidR="00681DA8">
        <w:t xml:space="preserve"> </w:t>
      </w:r>
      <w:r>
        <w:t xml:space="preserve">(1) The applicant’s employer, from which the applicant obtains the majority of the applicant’s income, is an institution of higher education as defined in </w:t>
      </w:r>
      <w:r w:rsidR="00F703FA">
        <w:t>S</w:t>
      </w:r>
      <w:r>
        <w:t>ection 101(a) of the Higher</w:t>
      </w:r>
    </w:p>
    <w:p w14:paraId="4DB1D9E9" w14:textId="0B63D4DF" w:rsidR="003F2495" w:rsidRDefault="003F2495" w:rsidP="003F2495">
      <w:r>
        <w:t xml:space="preserve">Education Act of 1965 (20 U.S.C. 1001(a)); or (2) the applicant has assigned, granted, conveyed, or is under an obligation by contract or law, to assign, grant, or convey, a license or other ownership interest in the particular applications to such an institution of higher education. </w:t>
      </w:r>
    </w:p>
    <w:p w14:paraId="4CC6CED3" w14:textId="77777777" w:rsidR="006A37D8" w:rsidRDefault="006A37D8" w:rsidP="003F2495"/>
    <w:p w14:paraId="4B04B234" w14:textId="2536DBB4" w:rsidR="003F2495" w:rsidRDefault="003F2495" w:rsidP="003F2495">
      <w:r>
        <w:t>Estimate of Number of Small Entities Affected</w:t>
      </w:r>
    </w:p>
    <w:p w14:paraId="614B818D" w14:textId="66638B4F" w:rsidR="003F2495" w:rsidRDefault="003F2495" w:rsidP="003F2495">
      <w:r>
        <w:t xml:space="preserve">The changes in the rule apply to any entity, including a small or micro </w:t>
      </w:r>
      <w:r w:rsidR="0029652A">
        <w:t>entity that</w:t>
      </w:r>
      <w:r>
        <w:t xml:space="preserve"> pays any patent fee set forth in the final rule.</w:t>
      </w:r>
      <w:r w:rsidR="001C48C7">
        <w:t xml:space="preserve"> </w:t>
      </w:r>
      <w:r>
        <w:t xml:space="preserve"> The reduced fee rates (50 percent for small entities and 75 percent for micro entities) apply to any small entity asserting small entity status and to any micro entity certifying micro entity status for filing, searching, examining, issuing, appealing, and maintaining patent applications and patents.</w:t>
      </w:r>
    </w:p>
    <w:p w14:paraId="5E73A930" w14:textId="48F7A97C" w:rsidR="003F2495" w:rsidRDefault="003F2495" w:rsidP="003F2495">
      <w:r>
        <w:t xml:space="preserve">The Office reviews historical data to estimate the percentages of application filings asserting small entity status. </w:t>
      </w:r>
      <w:r w:rsidR="00524A04">
        <w:t xml:space="preserve"> </w:t>
      </w:r>
      <w:r>
        <w:t xml:space="preserve">Table </w:t>
      </w:r>
      <w:r w:rsidR="00F229E1">
        <w:t xml:space="preserve">29 </w:t>
      </w:r>
      <w:r>
        <w:t xml:space="preserve">presents a summary of such small and micro entity filings by type of application (utility, reissue, plant, design) over the last five years.  </w:t>
      </w:r>
    </w:p>
    <w:p w14:paraId="08C73DA4" w14:textId="77777777" w:rsidR="003F2495" w:rsidRDefault="003F2495" w:rsidP="003F2495"/>
    <w:p w14:paraId="71CE733E" w14:textId="71A030CF" w:rsidR="003F2495" w:rsidRPr="001650DF" w:rsidRDefault="003F2495" w:rsidP="003F2495">
      <w:pPr>
        <w:keepNext/>
        <w:autoSpaceDE/>
        <w:autoSpaceDN/>
        <w:adjustRightInd/>
        <w:spacing w:line="240" w:lineRule="auto"/>
        <w:jc w:val="center"/>
        <w:rPr>
          <w:b/>
          <w:u w:val="single"/>
        </w:rPr>
      </w:pPr>
      <w:r w:rsidRPr="001650DF">
        <w:rPr>
          <w:b/>
          <w:u w:val="single"/>
        </w:rPr>
        <w:t xml:space="preserve">Table 29: </w:t>
      </w:r>
      <w:r w:rsidR="00681DA8">
        <w:rPr>
          <w:b/>
          <w:u w:val="single"/>
        </w:rPr>
        <w:t xml:space="preserve"> </w:t>
      </w:r>
      <w:r w:rsidRPr="001650DF">
        <w:rPr>
          <w:b/>
          <w:u w:val="single"/>
        </w:rPr>
        <w:t>Number of Patent Applications Filed In Last Five Years*</w:t>
      </w:r>
    </w:p>
    <w:p w14:paraId="182801D8" w14:textId="77777777" w:rsidR="003F2495" w:rsidRPr="001B2C22" w:rsidRDefault="003F2495" w:rsidP="003F2495">
      <w:pPr>
        <w:keepNext/>
        <w:spacing w:line="240" w:lineRule="auto"/>
      </w:pPr>
    </w:p>
    <w:tbl>
      <w:tblPr>
        <w:tblStyle w:val="TableGrid"/>
        <w:tblW w:w="8815" w:type="dxa"/>
        <w:tblLayout w:type="fixed"/>
        <w:tblLook w:val="04A0" w:firstRow="1" w:lastRow="0" w:firstColumn="1" w:lastColumn="0" w:noHBand="0" w:noVBand="1"/>
      </w:tblPr>
      <w:tblGrid>
        <w:gridCol w:w="985"/>
        <w:gridCol w:w="1397"/>
        <w:gridCol w:w="1041"/>
        <w:gridCol w:w="1041"/>
        <w:gridCol w:w="1042"/>
        <w:gridCol w:w="1041"/>
        <w:gridCol w:w="1041"/>
        <w:gridCol w:w="1227"/>
      </w:tblGrid>
      <w:tr w:rsidR="003F2495" w:rsidRPr="001650DF" w14:paraId="1E639217" w14:textId="77777777" w:rsidTr="008F7BFF">
        <w:trPr>
          <w:trHeight w:val="593"/>
          <w:tblHeader/>
        </w:trPr>
        <w:tc>
          <w:tcPr>
            <w:tcW w:w="2382" w:type="dxa"/>
            <w:gridSpan w:val="2"/>
            <w:hideMark/>
          </w:tcPr>
          <w:p w14:paraId="51DB79BC" w14:textId="77777777" w:rsidR="003F2495" w:rsidRPr="008945AF" w:rsidRDefault="003F2495" w:rsidP="00767622">
            <w:pPr>
              <w:keepNext/>
              <w:spacing w:line="240" w:lineRule="auto"/>
              <w:jc w:val="center"/>
              <w:rPr>
                <w:b/>
                <w:bCs/>
                <w:sz w:val="20"/>
                <w:szCs w:val="20"/>
              </w:rPr>
            </w:pPr>
          </w:p>
        </w:tc>
        <w:tc>
          <w:tcPr>
            <w:tcW w:w="1041" w:type="dxa"/>
            <w:hideMark/>
          </w:tcPr>
          <w:p w14:paraId="6BD9F8F6" w14:textId="4A989C90" w:rsidR="003F2495" w:rsidRPr="00A5609F" w:rsidRDefault="00444492" w:rsidP="00767622">
            <w:pPr>
              <w:keepNext/>
              <w:spacing w:line="240" w:lineRule="auto"/>
              <w:jc w:val="center"/>
              <w:rPr>
                <w:b/>
                <w:bCs/>
                <w:sz w:val="20"/>
                <w:szCs w:val="20"/>
              </w:rPr>
            </w:pPr>
            <w:r>
              <w:rPr>
                <w:b/>
                <w:bCs/>
                <w:sz w:val="20"/>
                <w:szCs w:val="20"/>
              </w:rPr>
              <w:t>FY 2016</w:t>
            </w:r>
            <w:r w:rsidR="003F2495" w:rsidRPr="00A5609F">
              <w:rPr>
                <w:b/>
                <w:bCs/>
                <w:sz w:val="20"/>
                <w:szCs w:val="20"/>
              </w:rPr>
              <w:t>**</w:t>
            </w:r>
          </w:p>
        </w:tc>
        <w:tc>
          <w:tcPr>
            <w:tcW w:w="1041" w:type="dxa"/>
            <w:hideMark/>
          </w:tcPr>
          <w:p w14:paraId="2430E324" w14:textId="77777777" w:rsidR="003F2495" w:rsidRPr="00A5609F" w:rsidRDefault="003F2495" w:rsidP="00767622">
            <w:pPr>
              <w:keepNext/>
              <w:spacing w:line="240" w:lineRule="auto"/>
              <w:jc w:val="center"/>
              <w:rPr>
                <w:b/>
                <w:bCs/>
                <w:sz w:val="20"/>
                <w:szCs w:val="20"/>
              </w:rPr>
            </w:pPr>
            <w:r w:rsidRPr="00A5609F">
              <w:rPr>
                <w:b/>
                <w:bCs/>
                <w:sz w:val="20"/>
                <w:szCs w:val="20"/>
              </w:rPr>
              <w:t>FY</w:t>
            </w:r>
          </w:p>
          <w:p w14:paraId="0286939B" w14:textId="31ED329A" w:rsidR="003F2495" w:rsidRPr="00A5609F" w:rsidRDefault="00444492" w:rsidP="00767622">
            <w:pPr>
              <w:keepNext/>
              <w:spacing w:line="240" w:lineRule="auto"/>
              <w:jc w:val="center"/>
              <w:rPr>
                <w:b/>
                <w:bCs/>
                <w:sz w:val="20"/>
                <w:szCs w:val="20"/>
              </w:rPr>
            </w:pPr>
            <w:r>
              <w:rPr>
                <w:b/>
                <w:bCs/>
                <w:sz w:val="20"/>
                <w:szCs w:val="20"/>
              </w:rPr>
              <w:t>2015</w:t>
            </w:r>
          </w:p>
        </w:tc>
        <w:tc>
          <w:tcPr>
            <w:tcW w:w="1042" w:type="dxa"/>
            <w:hideMark/>
          </w:tcPr>
          <w:p w14:paraId="7FD94545" w14:textId="77777777" w:rsidR="003F2495" w:rsidRPr="00A5609F" w:rsidRDefault="003F2495" w:rsidP="00767622">
            <w:pPr>
              <w:keepNext/>
              <w:spacing w:line="240" w:lineRule="auto"/>
              <w:jc w:val="center"/>
              <w:rPr>
                <w:b/>
                <w:bCs/>
                <w:sz w:val="20"/>
                <w:szCs w:val="20"/>
              </w:rPr>
            </w:pPr>
            <w:r w:rsidRPr="00A5609F">
              <w:rPr>
                <w:b/>
                <w:bCs/>
                <w:sz w:val="20"/>
                <w:szCs w:val="20"/>
              </w:rPr>
              <w:t>FY</w:t>
            </w:r>
          </w:p>
          <w:p w14:paraId="4D436F77" w14:textId="6AF112AC" w:rsidR="003F2495" w:rsidRPr="00A5609F" w:rsidRDefault="003F2495" w:rsidP="00767622">
            <w:pPr>
              <w:keepNext/>
              <w:spacing w:line="240" w:lineRule="auto"/>
              <w:jc w:val="center"/>
              <w:rPr>
                <w:b/>
                <w:bCs/>
                <w:sz w:val="20"/>
                <w:szCs w:val="20"/>
              </w:rPr>
            </w:pPr>
            <w:r w:rsidRPr="00A5609F">
              <w:rPr>
                <w:b/>
                <w:bCs/>
                <w:sz w:val="20"/>
                <w:szCs w:val="20"/>
              </w:rPr>
              <w:t>201</w:t>
            </w:r>
            <w:r w:rsidR="00444492">
              <w:rPr>
                <w:b/>
                <w:bCs/>
                <w:sz w:val="20"/>
                <w:szCs w:val="20"/>
              </w:rPr>
              <w:t>4</w:t>
            </w:r>
          </w:p>
        </w:tc>
        <w:tc>
          <w:tcPr>
            <w:tcW w:w="1041" w:type="dxa"/>
            <w:hideMark/>
          </w:tcPr>
          <w:p w14:paraId="2F17FB54" w14:textId="77777777" w:rsidR="003F2495" w:rsidRPr="00A5609F" w:rsidRDefault="003F2495" w:rsidP="00767622">
            <w:pPr>
              <w:keepNext/>
              <w:spacing w:line="240" w:lineRule="auto"/>
              <w:jc w:val="center"/>
              <w:rPr>
                <w:b/>
                <w:bCs/>
                <w:sz w:val="20"/>
                <w:szCs w:val="20"/>
              </w:rPr>
            </w:pPr>
            <w:r w:rsidRPr="00A5609F">
              <w:rPr>
                <w:b/>
                <w:bCs/>
                <w:sz w:val="20"/>
                <w:szCs w:val="20"/>
              </w:rPr>
              <w:t>FY</w:t>
            </w:r>
          </w:p>
          <w:p w14:paraId="461189DA" w14:textId="17FBCFA7" w:rsidR="003F2495" w:rsidRPr="00A5609F" w:rsidRDefault="003F2495" w:rsidP="00767622">
            <w:pPr>
              <w:keepNext/>
              <w:spacing w:line="240" w:lineRule="auto"/>
              <w:jc w:val="center"/>
              <w:rPr>
                <w:b/>
                <w:bCs/>
                <w:sz w:val="20"/>
                <w:szCs w:val="20"/>
              </w:rPr>
            </w:pPr>
            <w:r w:rsidRPr="00A5609F">
              <w:rPr>
                <w:b/>
                <w:bCs/>
                <w:sz w:val="20"/>
                <w:szCs w:val="20"/>
              </w:rPr>
              <w:t>201</w:t>
            </w:r>
            <w:r w:rsidR="00444492">
              <w:rPr>
                <w:b/>
                <w:bCs/>
                <w:sz w:val="20"/>
                <w:szCs w:val="20"/>
              </w:rPr>
              <w:t>3</w:t>
            </w:r>
          </w:p>
        </w:tc>
        <w:tc>
          <w:tcPr>
            <w:tcW w:w="1041" w:type="dxa"/>
            <w:hideMark/>
          </w:tcPr>
          <w:p w14:paraId="29E23CD9" w14:textId="77777777" w:rsidR="003F2495" w:rsidRPr="00A5609F" w:rsidRDefault="003F2495" w:rsidP="00767622">
            <w:pPr>
              <w:keepNext/>
              <w:spacing w:line="240" w:lineRule="auto"/>
              <w:jc w:val="center"/>
              <w:rPr>
                <w:b/>
                <w:bCs/>
                <w:sz w:val="20"/>
                <w:szCs w:val="20"/>
              </w:rPr>
            </w:pPr>
            <w:r w:rsidRPr="00A5609F">
              <w:rPr>
                <w:b/>
                <w:bCs/>
                <w:sz w:val="20"/>
                <w:szCs w:val="20"/>
              </w:rPr>
              <w:t>FY</w:t>
            </w:r>
          </w:p>
          <w:p w14:paraId="674523B3" w14:textId="435AE308" w:rsidR="003F2495" w:rsidRPr="00A5609F" w:rsidRDefault="003F2495" w:rsidP="00767622">
            <w:pPr>
              <w:keepNext/>
              <w:spacing w:line="240" w:lineRule="auto"/>
              <w:jc w:val="center"/>
              <w:rPr>
                <w:b/>
                <w:bCs/>
                <w:sz w:val="20"/>
                <w:szCs w:val="20"/>
              </w:rPr>
            </w:pPr>
            <w:r w:rsidRPr="00A5609F">
              <w:rPr>
                <w:b/>
                <w:bCs/>
                <w:sz w:val="20"/>
                <w:szCs w:val="20"/>
              </w:rPr>
              <w:t>201</w:t>
            </w:r>
            <w:r w:rsidR="00444492">
              <w:rPr>
                <w:b/>
                <w:bCs/>
                <w:sz w:val="20"/>
                <w:szCs w:val="20"/>
              </w:rPr>
              <w:t>2</w:t>
            </w:r>
          </w:p>
        </w:tc>
        <w:tc>
          <w:tcPr>
            <w:tcW w:w="1227" w:type="dxa"/>
            <w:hideMark/>
          </w:tcPr>
          <w:p w14:paraId="6277862F" w14:textId="77777777" w:rsidR="003F2495" w:rsidRPr="00A5609F" w:rsidRDefault="003F2495" w:rsidP="00767622">
            <w:pPr>
              <w:keepNext/>
              <w:spacing w:line="240" w:lineRule="auto"/>
              <w:jc w:val="center"/>
              <w:rPr>
                <w:b/>
                <w:bCs/>
                <w:sz w:val="20"/>
                <w:szCs w:val="20"/>
              </w:rPr>
            </w:pPr>
            <w:r w:rsidRPr="00A5609F">
              <w:rPr>
                <w:b/>
                <w:bCs/>
                <w:sz w:val="20"/>
                <w:szCs w:val="20"/>
              </w:rPr>
              <w:t>Average***</w:t>
            </w:r>
          </w:p>
        </w:tc>
      </w:tr>
      <w:tr w:rsidR="003F2495" w:rsidRPr="001650DF" w14:paraId="2C8A0838" w14:textId="77777777" w:rsidTr="00767622">
        <w:trPr>
          <w:trHeight w:val="336"/>
        </w:trPr>
        <w:tc>
          <w:tcPr>
            <w:tcW w:w="985" w:type="dxa"/>
            <w:vMerge w:val="restart"/>
            <w:hideMark/>
          </w:tcPr>
          <w:p w14:paraId="6CE84E1A" w14:textId="77777777" w:rsidR="003F2495" w:rsidRPr="008945AF" w:rsidRDefault="003F2495" w:rsidP="00767622">
            <w:pPr>
              <w:spacing w:line="240" w:lineRule="auto"/>
              <w:rPr>
                <w:b/>
                <w:bCs/>
                <w:sz w:val="20"/>
                <w:szCs w:val="20"/>
              </w:rPr>
            </w:pPr>
            <w:r w:rsidRPr="008945AF">
              <w:rPr>
                <w:b/>
                <w:bCs/>
                <w:sz w:val="20"/>
                <w:szCs w:val="20"/>
              </w:rPr>
              <w:t>Utility</w:t>
            </w:r>
          </w:p>
        </w:tc>
        <w:tc>
          <w:tcPr>
            <w:tcW w:w="1397" w:type="dxa"/>
            <w:hideMark/>
          </w:tcPr>
          <w:p w14:paraId="27091BCE" w14:textId="77777777" w:rsidR="003F2495" w:rsidRPr="00A5609F" w:rsidRDefault="003F2495" w:rsidP="00767622">
            <w:pPr>
              <w:spacing w:line="240" w:lineRule="auto"/>
              <w:rPr>
                <w:sz w:val="20"/>
                <w:szCs w:val="20"/>
              </w:rPr>
            </w:pPr>
            <w:r w:rsidRPr="00A5609F">
              <w:rPr>
                <w:sz w:val="20"/>
                <w:szCs w:val="20"/>
              </w:rPr>
              <w:t>All</w:t>
            </w:r>
          </w:p>
        </w:tc>
        <w:tc>
          <w:tcPr>
            <w:tcW w:w="1041" w:type="dxa"/>
            <w:tcBorders>
              <w:top w:val="single" w:sz="4" w:space="0" w:color="auto"/>
              <w:left w:val="single" w:sz="4" w:space="0" w:color="auto"/>
              <w:bottom w:val="single" w:sz="4" w:space="0" w:color="auto"/>
              <w:right w:val="single" w:sz="4" w:space="0" w:color="auto"/>
            </w:tcBorders>
            <w:shd w:val="clear" w:color="auto" w:fill="auto"/>
            <w:hideMark/>
          </w:tcPr>
          <w:p w14:paraId="237C7818" w14:textId="53751BA8" w:rsidR="003F2495" w:rsidRPr="00A5609F" w:rsidRDefault="00444492" w:rsidP="00767622">
            <w:pPr>
              <w:spacing w:line="240" w:lineRule="auto"/>
              <w:jc w:val="right"/>
              <w:rPr>
                <w:sz w:val="20"/>
                <w:szCs w:val="20"/>
                <w:highlight w:val="yellow"/>
              </w:rPr>
            </w:pPr>
            <w:r>
              <w:rPr>
                <w:sz w:val="20"/>
                <w:szCs w:val="20"/>
              </w:rPr>
              <w:t>607,753</w:t>
            </w:r>
          </w:p>
        </w:tc>
        <w:tc>
          <w:tcPr>
            <w:tcW w:w="1041" w:type="dxa"/>
            <w:hideMark/>
          </w:tcPr>
          <w:p w14:paraId="7917E46B" w14:textId="1F7FCBD6" w:rsidR="003F2495" w:rsidRPr="00A5609F" w:rsidRDefault="00444492" w:rsidP="00767622">
            <w:pPr>
              <w:spacing w:line="240" w:lineRule="auto"/>
              <w:jc w:val="right"/>
              <w:rPr>
                <w:sz w:val="20"/>
                <w:szCs w:val="20"/>
              </w:rPr>
            </w:pPr>
            <w:r>
              <w:rPr>
                <w:sz w:val="20"/>
                <w:szCs w:val="20"/>
              </w:rPr>
              <w:t>578,121</w:t>
            </w:r>
          </w:p>
        </w:tc>
        <w:tc>
          <w:tcPr>
            <w:tcW w:w="1042" w:type="dxa"/>
            <w:hideMark/>
          </w:tcPr>
          <w:p w14:paraId="24A2C373" w14:textId="70E333B3" w:rsidR="003F2495" w:rsidRPr="00A5609F" w:rsidRDefault="00444492" w:rsidP="00767622">
            <w:pPr>
              <w:spacing w:line="240" w:lineRule="auto"/>
              <w:jc w:val="right"/>
              <w:rPr>
                <w:sz w:val="20"/>
                <w:szCs w:val="20"/>
              </w:rPr>
            </w:pPr>
            <w:r>
              <w:rPr>
                <w:sz w:val="20"/>
                <w:szCs w:val="20"/>
              </w:rPr>
              <w:t>579,873</w:t>
            </w:r>
          </w:p>
        </w:tc>
        <w:tc>
          <w:tcPr>
            <w:tcW w:w="1041" w:type="dxa"/>
            <w:hideMark/>
          </w:tcPr>
          <w:p w14:paraId="1330DFE2" w14:textId="22A57281" w:rsidR="003F2495" w:rsidRPr="00A5609F" w:rsidRDefault="00444492" w:rsidP="00767622">
            <w:pPr>
              <w:spacing w:line="240" w:lineRule="auto"/>
              <w:jc w:val="right"/>
              <w:rPr>
                <w:sz w:val="20"/>
                <w:szCs w:val="20"/>
              </w:rPr>
            </w:pPr>
            <w:r>
              <w:rPr>
                <w:sz w:val="20"/>
                <w:szCs w:val="20"/>
              </w:rPr>
              <w:t>564,007</w:t>
            </w:r>
          </w:p>
        </w:tc>
        <w:tc>
          <w:tcPr>
            <w:tcW w:w="1041" w:type="dxa"/>
            <w:hideMark/>
          </w:tcPr>
          <w:p w14:paraId="5509910E" w14:textId="6B96BFA4" w:rsidR="003F2495" w:rsidRPr="00A5609F" w:rsidRDefault="00061B8C" w:rsidP="00767622">
            <w:pPr>
              <w:spacing w:line="240" w:lineRule="auto"/>
              <w:jc w:val="right"/>
              <w:rPr>
                <w:sz w:val="20"/>
                <w:szCs w:val="20"/>
              </w:rPr>
            </w:pPr>
            <w:r>
              <w:rPr>
                <w:sz w:val="20"/>
                <w:szCs w:val="20"/>
              </w:rPr>
              <w:t>530,915</w:t>
            </w:r>
          </w:p>
        </w:tc>
        <w:tc>
          <w:tcPr>
            <w:tcW w:w="1227" w:type="dxa"/>
            <w:tcBorders>
              <w:top w:val="single" w:sz="4" w:space="0" w:color="auto"/>
              <w:left w:val="single" w:sz="4" w:space="0" w:color="auto"/>
              <w:bottom w:val="single" w:sz="4" w:space="0" w:color="auto"/>
              <w:right w:val="single" w:sz="4" w:space="0" w:color="auto"/>
            </w:tcBorders>
            <w:shd w:val="clear" w:color="auto" w:fill="auto"/>
            <w:hideMark/>
          </w:tcPr>
          <w:p w14:paraId="6B0EA983" w14:textId="019C0F76" w:rsidR="003F2495" w:rsidRPr="00A5609F" w:rsidRDefault="00061B8C" w:rsidP="00767622">
            <w:pPr>
              <w:spacing w:line="240" w:lineRule="auto"/>
              <w:jc w:val="right"/>
              <w:rPr>
                <w:sz w:val="20"/>
                <w:szCs w:val="20"/>
                <w:highlight w:val="yellow"/>
              </w:rPr>
            </w:pPr>
            <w:r>
              <w:rPr>
                <w:sz w:val="20"/>
                <w:szCs w:val="20"/>
              </w:rPr>
              <w:t>572,134</w:t>
            </w:r>
          </w:p>
        </w:tc>
      </w:tr>
      <w:tr w:rsidR="003F2495" w:rsidRPr="001650DF" w14:paraId="19F56956" w14:textId="77777777" w:rsidTr="00767622">
        <w:trPr>
          <w:trHeight w:val="324"/>
        </w:trPr>
        <w:tc>
          <w:tcPr>
            <w:tcW w:w="985" w:type="dxa"/>
            <w:vMerge/>
            <w:hideMark/>
          </w:tcPr>
          <w:p w14:paraId="466A091C" w14:textId="77777777" w:rsidR="003F2495" w:rsidRPr="00A5609F" w:rsidRDefault="003F2495" w:rsidP="00767622">
            <w:pPr>
              <w:spacing w:line="240" w:lineRule="auto"/>
              <w:rPr>
                <w:b/>
                <w:bCs/>
                <w:sz w:val="20"/>
                <w:szCs w:val="20"/>
              </w:rPr>
            </w:pPr>
          </w:p>
        </w:tc>
        <w:tc>
          <w:tcPr>
            <w:tcW w:w="1397" w:type="dxa"/>
            <w:hideMark/>
          </w:tcPr>
          <w:p w14:paraId="6CEC5CEC" w14:textId="77777777" w:rsidR="003F2495" w:rsidRPr="00A5609F" w:rsidRDefault="003F2495" w:rsidP="00767622">
            <w:pPr>
              <w:spacing w:line="240" w:lineRule="auto"/>
              <w:rPr>
                <w:sz w:val="20"/>
                <w:szCs w:val="20"/>
              </w:rPr>
            </w:pPr>
            <w:r w:rsidRPr="00A5609F">
              <w:rPr>
                <w:sz w:val="20"/>
                <w:szCs w:val="20"/>
              </w:rPr>
              <w:t>Small</w:t>
            </w:r>
          </w:p>
        </w:tc>
        <w:tc>
          <w:tcPr>
            <w:tcW w:w="1041" w:type="dxa"/>
            <w:tcBorders>
              <w:top w:val="nil"/>
              <w:left w:val="single" w:sz="4" w:space="0" w:color="auto"/>
              <w:bottom w:val="single" w:sz="4" w:space="0" w:color="auto"/>
              <w:right w:val="single" w:sz="4" w:space="0" w:color="auto"/>
            </w:tcBorders>
            <w:shd w:val="clear" w:color="auto" w:fill="auto"/>
            <w:hideMark/>
          </w:tcPr>
          <w:p w14:paraId="42B5BD33" w14:textId="0C2EDD12" w:rsidR="003F2495" w:rsidRPr="00A5609F" w:rsidRDefault="00444492" w:rsidP="00767622">
            <w:pPr>
              <w:spacing w:line="240" w:lineRule="auto"/>
              <w:jc w:val="right"/>
              <w:rPr>
                <w:sz w:val="20"/>
                <w:szCs w:val="20"/>
                <w:highlight w:val="yellow"/>
              </w:rPr>
            </w:pPr>
            <w:r>
              <w:rPr>
                <w:sz w:val="20"/>
                <w:szCs w:val="20"/>
              </w:rPr>
              <w:t>147,076</w:t>
            </w:r>
          </w:p>
        </w:tc>
        <w:tc>
          <w:tcPr>
            <w:tcW w:w="1041" w:type="dxa"/>
            <w:hideMark/>
          </w:tcPr>
          <w:p w14:paraId="512823EB" w14:textId="13D6692E" w:rsidR="003F2495" w:rsidRPr="00A5609F" w:rsidRDefault="00444492" w:rsidP="00767622">
            <w:pPr>
              <w:spacing w:line="240" w:lineRule="auto"/>
              <w:jc w:val="right"/>
              <w:rPr>
                <w:sz w:val="20"/>
                <w:szCs w:val="20"/>
              </w:rPr>
            </w:pPr>
            <w:r>
              <w:rPr>
                <w:sz w:val="20"/>
                <w:szCs w:val="20"/>
              </w:rPr>
              <w:t>142,796</w:t>
            </w:r>
          </w:p>
        </w:tc>
        <w:tc>
          <w:tcPr>
            <w:tcW w:w="1042" w:type="dxa"/>
            <w:hideMark/>
          </w:tcPr>
          <w:p w14:paraId="0BF6D8C6" w14:textId="5F27F951" w:rsidR="003F2495" w:rsidRPr="00A5609F" w:rsidRDefault="00444492" w:rsidP="00767622">
            <w:pPr>
              <w:spacing w:line="240" w:lineRule="auto"/>
              <w:jc w:val="right"/>
              <w:rPr>
                <w:sz w:val="20"/>
                <w:szCs w:val="20"/>
              </w:rPr>
            </w:pPr>
            <w:r>
              <w:rPr>
                <w:sz w:val="20"/>
                <w:szCs w:val="20"/>
              </w:rPr>
              <w:t>133,930</w:t>
            </w:r>
          </w:p>
        </w:tc>
        <w:tc>
          <w:tcPr>
            <w:tcW w:w="1041" w:type="dxa"/>
            <w:hideMark/>
          </w:tcPr>
          <w:p w14:paraId="17E6D4B6" w14:textId="02B63FF2" w:rsidR="003F2495" w:rsidRPr="00A5609F" w:rsidRDefault="00444492" w:rsidP="00767622">
            <w:pPr>
              <w:spacing w:line="240" w:lineRule="auto"/>
              <w:jc w:val="right"/>
              <w:rPr>
                <w:sz w:val="20"/>
                <w:szCs w:val="20"/>
              </w:rPr>
            </w:pPr>
            <w:r>
              <w:rPr>
                <w:sz w:val="20"/>
                <w:szCs w:val="20"/>
              </w:rPr>
              <w:t>136,490</w:t>
            </w:r>
          </w:p>
        </w:tc>
        <w:tc>
          <w:tcPr>
            <w:tcW w:w="1041" w:type="dxa"/>
            <w:hideMark/>
          </w:tcPr>
          <w:p w14:paraId="0D7B071D" w14:textId="3F3B7607" w:rsidR="003F2495" w:rsidRPr="00A5609F" w:rsidRDefault="00061B8C" w:rsidP="00767622">
            <w:pPr>
              <w:spacing w:line="240" w:lineRule="auto"/>
              <w:jc w:val="right"/>
              <w:rPr>
                <w:sz w:val="20"/>
                <w:szCs w:val="20"/>
              </w:rPr>
            </w:pPr>
            <w:r>
              <w:rPr>
                <w:sz w:val="20"/>
                <w:szCs w:val="20"/>
              </w:rPr>
              <w:t>132,198</w:t>
            </w:r>
          </w:p>
        </w:tc>
        <w:tc>
          <w:tcPr>
            <w:tcW w:w="1227" w:type="dxa"/>
            <w:tcBorders>
              <w:top w:val="nil"/>
              <w:left w:val="single" w:sz="4" w:space="0" w:color="auto"/>
              <w:bottom w:val="single" w:sz="4" w:space="0" w:color="auto"/>
              <w:right w:val="single" w:sz="4" w:space="0" w:color="auto"/>
            </w:tcBorders>
            <w:shd w:val="clear" w:color="auto" w:fill="auto"/>
            <w:hideMark/>
          </w:tcPr>
          <w:p w14:paraId="43CC9177" w14:textId="71A50EEB" w:rsidR="003F2495" w:rsidRPr="00A5609F" w:rsidRDefault="00061B8C" w:rsidP="00767622">
            <w:pPr>
              <w:spacing w:line="240" w:lineRule="auto"/>
              <w:jc w:val="right"/>
              <w:rPr>
                <w:sz w:val="20"/>
                <w:szCs w:val="20"/>
                <w:highlight w:val="yellow"/>
              </w:rPr>
            </w:pPr>
            <w:r>
              <w:rPr>
                <w:sz w:val="20"/>
                <w:szCs w:val="20"/>
              </w:rPr>
              <w:t>138,498</w:t>
            </w:r>
          </w:p>
        </w:tc>
      </w:tr>
      <w:tr w:rsidR="003F2495" w:rsidRPr="001650DF" w14:paraId="4EFED9EC" w14:textId="77777777" w:rsidTr="00767622">
        <w:trPr>
          <w:trHeight w:val="324"/>
        </w:trPr>
        <w:tc>
          <w:tcPr>
            <w:tcW w:w="985" w:type="dxa"/>
            <w:vMerge/>
            <w:hideMark/>
          </w:tcPr>
          <w:p w14:paraId="76D6B951" w14:textId="77777777" w:rsidR="003F2495" w:rsidRPr="00A5609F" w:rsidRDefault="003F2495" w:rsidP="00767622">
            <w:pPr>
              <w:spacing w:line="240" w:lineRule="auto"/>
              <w:rPr>
                <w:b/>
                <w:bCs/>
                <w:sz w:val="20"/>
                <w:szCs w:val="20"/>
              </w:rPr>
            </w:pPr>
          </w:p>
        </w:tc>
        <w:tc>
          <w:tcPr>
            <w:tcW w:w="1397" w:type="dxa"/>
            <w:hideMark/>
          </w:tcPr>
          <w:p w14:paraId="269057A8" w14:textId="77777777" w:rsidR="003F2495" w:rsidRPr="00A5609F" w:rsidRDefault="003F2495" w:rsidP="00767622">
            <w:pPr>
              <w:spacing w:line="240" w:lineRule="auto"/>
              <w:rPr>
                <w:sz w:val="20"/>
                <w:szCs w:val="20"/>
              </w:rPr>
            </w:pPr>
            <w:r w:rsidRPr="00A5609F">
              <w:rPr>
                <w:sz w:val="20"/>
                <w:szCs w:val="20"/>
              </w:rPr>
              <w:t>% Small</w:t>
            </w:r>
          </w:p>
        </w:tc>
        <w:tc>
          <w:tcPr>
            <w:tcW w:w="1041" w:type="dxa"/>
            <w:tcBorders>
              <w:top w:val="nil"/>
              <w:left w:val="single" w:sz="4" w:space="0" w:color="auto"/>
              <w:bottom w:val="single" w:sz="4" w:space="0" w:color="auto"/>
              <w:right w:val="single" w:sz="4" w:space="0" w:color="auto"/>
            </w:tcBorders>
            <w:shd w:val="clear" w:color="auto" w:fill="auto"/>
            <w:hideMark/>
          </w:tcPr>
          <w:p w14:paraId="0A7F8BFF" w14:textId="46509787" w:rsidR="003F2495" w:rsidRPr="00A5609F" w:rsidRDefault="003F2495" w:rsidP="00444492">
            <w:pPr>
              <w:spacing w:line="240" w:lineRule="auto"/>
              <w:jc w:val="right"/>
              <w:rPr>
                <w:sz w:val="20"/>
                <w:szCs w:val="20"/>
                <w:highlight w:val="yellow"/>
              </w:rPr>
            </w:pPr>
            <w:r w:rsidRPr="00A5609F">
              <w:rPr>
                <w:sz w:val="20"/>
                <w:szCs w:val="20"/>
              </w:rPr>
              <w:t>24.</w:t>
            </w:r>
            <w:r w:rsidR="00444492">
              <w:rPr>
                <w:sz w:val="20"/>
                <w:szCs w:val="20"/>
              </w:rPr>
              <w:t>2</w:t>
            </w:r>
          </w:p>
        </w:tc>
        <w:tc>
          <w:tcPr>
            <w:tcW w:w="1041" w:type="dxa"/>
            <w:hideMark/>
          </w:tcPr>
          <w:p w14:paraId="5A2A5F72" w14:textId="640D2827" w:rsidR="003F2495" w:rsidRPr="00A5609F" w:rsidRDefault="00444492" w:rsidP="00767622">
            <w:pPr>
              <w:spacing w:line="240" w:lineRule="auto"/>
              <w:jc w:val="right"/>
              <w:rPr>
                <w:sz w:val="20"/>
                <w:szCs w:val="20"/>
              </w:rPr>
            </w:pPr>
            <w:r>
              <w:rPr>
                <w:sz w:val="20"/>
                <w:szCs w:val="20"/>
              </w:rPr>
              <w:t>24.7</w:t>
            </w:r>
          </w:p>
        </w:tc>
        <w:tc>
          <w:tcPr>
            <w:tcW w:w="1042" w:type="dxa"/>
            <w:hideMark/>
          </w:tcPr>
          <w:p w14:paraId="269C7FE4" w14:textId="5F881D7C" w:rsidR="003F2495" w:rsidRPr="00A5609F" w:rsidRDefault="00444492" w:rsidP="00767622">
            <w:pPr>
              <w:spacing w:line="240" w:lineRule="auto"/>
              <w:jc w:val="right"/>
              <w:rPr>
                <w:sz w:val="20"/>
                <w:szCs w:val="20"/>
              </w:rPr>
            </w:pPr>
            <w:r>
              <w:rPr>
                <w:sz w:val="20"/>
                <w:szCs w:val="20"/>
              </w:rPr>
              <w:t>23.1</w:t>
            </w:r>
          </w:p>
        </w:tc>
        <w:tc>
          <w:tcPr>
            <w:tcW w:w="1041" w:type="dxa"/>
            <w:hideMark/>
          </w:tcPr>
          <w:p w14:paraId="5CE321BF" w14:textId="6C80BEA6" w:rsidR="003F2495" w:rsidRPr="00A5609F" w:rsidRDefault="003F2495" w:rsidP="00444492">
            <w:pPr>
              <w:spacing w:line="240" w:lineRule="auto"/>
              <w:jc w:val="right"/>
              <w:rPr>
                <w:sz w:val="20"/>
                <w:szCs w:val="20"/>
              </w:rPr>
            </w:pPr>
            <w:r w:rsidRPr="00A5609F">
              <w:rPr>
                <w:sz w:val="20"/>
                <w:szCs w:val="20"/>
              </w:rPr>
              <w:t>24.</w:t>
            </w:r>
            <w:r w:rsidR="00444492">
              <w:rPr>
                <w:sz w:val="20"/>
                <w:szCs w:val="20"/>
              </w:rPr>
              <w:t>2</w:t>
            </w:r>
          </w:p>
        </w:tc>
        <w:tc>
          <w:tcPr>
            <w:tcW w:w="1041" w:type="dxa"/>
            <w:hideMark/>
          </w:tcPr>
          <w:p w14:paraId="10928703" w14:textId="168A5209" w:rsidR="003F2495" w:rsidRPr="00A5609F" w:rsidRDefault="00061B8C" w:rsidP="00767622">
            <w:pPr>
              <w:spacing w:line="240" w:lineRule="auto"/>
              <w:jc w:val="right"/>
              <w:rPr>
                <w:sz w:val="20"/>
                <w:szCs w:val="20"/>
              </w:rPr>
            </w:pPr>
            <w:r>
              <w:rPr>
                <w:sz w:val="20"/>
                <w:szCs w:val="20"/>
              </w:rPr>
              <w:t>24.9</w:t>
            </w:r>
          </w:p>
        </w:tc>
        <w:tc>
          <w:tcPr>
            <w:tcW w:w="1227" w:type="dxa"/>
            <w:tcBorders>
              <w:top w:val="nil"/>
              <w:left w:val="single" w:sz="4" w:space="0" w:color="auto"/>
              <w:bottom w:val="single" w:sz="4" w:space="0" w:color="auto"/>
              <w:right w:val="single" w:sz="4" w:space="0" w:color="auto"/>
            </w:tcBorders>
            <w:shd w:val="clear" w:color="auto" w:fill="auto"/>
            <w:hideMark/>
          </w:tcPr>
          <w:p w14:paraId="605243C6" w14:textId="4B4FC35B" w:rsidR="003F2495" w:rsidRPr="00A5609F" w:rsidRDefault="00061B8C" w:rsidP="00767622">
            <w:pPr>
              <w:spacing w:line="240" w:lineRule="auto"/>
              <w:jc w:val="right"/>
              <w:rPr>
                <w:sz w:val="20"/>
                <w:szCs w:val="20"/>
                <w:highlight w:val="yellow"/>
              </w:rPr>
            </w:pPr>
            <w:r>
              <w:rPr>
                <w:sz w:val="20"/>
                <w:szCs w:val="20"/>
              </w:rPr>
              <w:t>24.2</w:t>
            </w:r>
          </w:p>
        </w:tc>
      </w:tr>
      <w:tr w:rsidR="003F2495" w:rsidRPr="001650DF" w14:paraId="1C8228B2" w14:textId="77777777" w:rsidTr="00767622">
        <w:trPr>
          <w:trHeight w:val="324"/>
        </w:trPr>
        <w:tc>
          <w:tcPr>
            <w:tcW w:w="985" w:type="dxa"/>
            <w:vMerge/>
            <w:hideMark/>
          </w:tcPr>
          <w:p w14:paraId="21FB0828" w14:textId="77777777" w:rsidR="003F2495" w:rsidRPr="00A5609F" w:rsidRDefault="003F2495" w:rsidP="00767622">
            <w:pPr>
              <w:spacing w:line="240" w:lineRule="auto"/>
              <w:rPr>
                <w:b/>
                <w:bCs/>
                <w:sz w:val="20"/>
                <w:szCs w:val="20"/>
              </w:rPr>
            </w:pPr>
          </w:p>
        </w:tc>
        <w:tc>
          <w:tcPr>
            <w:tcW w:w="1397" w:type="dxa"/>
            <w:hideMark/>
          </w:tcPr>
          <w:p w14:paraId="36749CB5" w14:textId="77777777" w:rsidR="003F2495" w:rsidRPr="00A5609F" w:rsidRDefault="003F2495" w:rsidP="00767622">
            <w:pPr>
              <w:spacing w:line="240" w:lineRule="auto"/>
              <w:rPr>
                <w:sz w:val="20"/>
                <w:szCs w:val="20"/>
              </w:rPr>
            </w:pPr>
            <w:r w:rsidRPr="00A5609F">
              <w:rPr>
                <w:sz w:val="20"/>
                <w:szCs w:val="20"/>
              </w:rPr>
              <w:t>Micro</w:t>
            </w:r>
          </w:p>
        </w:tc>
        <w:tc>
          <w:tcPr>
            <w:tcW w:w="1041" w:type="dxa"/>
            <w:tcBorders>
              <w:top w:val="nil"/>
              <w:left w:val="single" w:sz="4" w:space="0" w:color="auto"/>
              <w:bottom w:val="single" w:sz="4" w:space="0" w:color="auto"/>
              <w:right w:val="single" w:sz="4" w:space="0" w:color="auto"/>
            </w:tcBorders>
            <w:shd w:val="clear" w:color="auto" w:fill="auto"/>
            <w:hideMark/>
          </w:tcPr>
          <w:p w14:paraId="32AC8BBE" w14:textId="34721EAD" w:rsidR="003F2495" w:rsidRPr="00A5609F" w:rsidRDefault="00444492" w:rsidP="00444492">
            <w:pPr>
              <w:spacing w:line="240" w:lineRule="auto"/>
              <w:jc w:val="right"/>
              <w:rPr>
                <w:sz w:val="20"/>
                <w:szCs w:val="20"/>
                <w:highlight w:val="yellow"/>
              </w:rPr>
            </w:pPr>
            <w:r>
              <w:rPr>
                <w:sz w:val="20"/>
                <w:szCs w:val="20"/>
              </w:rPr>
              <w:t>30,995</w:t>
            </w:r>
          </w:p>
        </w:tc>
        <w:tc>
          <w:tcPr>
            <w:tcW w:w="1041" w:type="dxa"/>
            <w:hideMark/>
          </w:tcPr>
          <w:p w14:paraId="2079D683" w14:textId="445C605F" w:rsidR="003F2495" w:rsidRPr="00A5609F" w:rsidRDefault="00444492" w:rsidP="00767622">
            <w:pPr>
              <w:spacing w:line="240" w:lineRule="auto"/>
              <w:jc w:val="right"/>
              <w:rPr>
                <w:sz w:val="20"/>
                <w:szCs w:val="20"/>
              </w:rPr>
            </w:pPr>
            <w:r>
              <w:rPr>
                <w:sz w:val="20"/>
                <w:szCs w:val="20"/>
              </w:rPr>
              <w:t>28,906</w:t>
            </w:r>
          </w:p>
        </w:tc>
        <w:tc>
          <w:tcPr>
            <w:tcW w:w="1042" w:type="dxa"/>
            <w:hideMark/>
          </w:tcPr>
          <w:p w14:paraId="7D2714EF" w14:textId="60AFE228" w:rsidR="003F2495" w:rsidRPr="00A5609F" w:rsidRDefault="00444492" w:rsidP="00767622">
            <w:pPr>
              <w:spacing w:line="240" w:lineRule="auto"/>
              <w:jc w:val="right"/>
              <w:rPr>
                <w:sz w:val="20"/>
                <w:szCs w:val="20"/>
              </w:rPr>
            </w:pPr>
            <w:r>
              <w:rPr>
                <w:sz w:val="20"/>
                <w:szCs w:val="20"/>
              </w:rPr>
              <w:t>18,553</w:t>
            </w:r>
          </w:p>
        </w:tc>
        <w:tc>
          <w:tcPr>
            <w:tcW w:w="1041" w:type="dxa"/>
            <w:hideMark/>
          </w:tcPr>
          <w:p w14:paraId="5F5B219D" w14:textId="4BE05031" w:rsidR="003F2495" w:rsidRPr="00A5609F" w:rsidRDefault="00444492" w:rsidP="00767622">
            <w:pPr>
              <w:spacing w:line="240" w:lineRule="auto"/>
              <w:jc w:val="right"/>
              <w:rPr>
                <w:sz w:val="20"/>
                <w:szCs w:val="20"/>
              </w:rPr>
            </w:pPr>
            <w:r>
              <w:rPr>
                <w:sz w:val="20"/>
                <w:szCs w:val="20"/>
              </w:rPr>
              <w:t>7,896</w:t>
            </w:r>
          </w:p>
        </w:tc>
        <w:tc>
          <w:tcPr>
            <w:tcW w:w="1041" w:type="dxa"/>
            <w:hideMark/>
          </w:tcPr>
          <w:p w14:paraId="46256990" w14:textId="77777777" w:rsidR="003F2495" w:rsidRPr="00A5609F" w:rsidRDefault="003F2495" w:rsidP="00767622">
            <w:pPr>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244F97E0" w14:textId="25CD20D0" w:rsidR="003F2495" w:rsidRPr="00A5609F" w:rsidRDefault="00061B8C" w:rsidP="00767622">
            <w:pPr>
              <w:spacing w:line="240" w:lineRule="auto"/>
              <w:jc w:val="right"/>
              <w:rPr>
                <w:sz w:val="20"/>
                <w:szCs w:val="20"/>
                <w:highlight w:val="yellow"/>
              </w:rPr>
            </w:pPr>
            <w:r>
              <w:rPr>
                <w:sz w:val="20"/>
                <w:szCs w:val="20"/>
              </w:rPr>
              <w:t>21,588</w:t>
            </w:r>
          </w:p>
        </w:tc>
      </w:tr>
      <w:tr w:rsidR="003F2495" w:rsidRPr="001650DF" w14:paraId="2FBF9239" w14:textId="77777777" w:rsidTr="00767622">
        <w:trPr>
          <w:trHeight w:val="324"/>
        </w:trPr>
        <w:tc>
          <w:tcPr>
            <w:tcW w:w="985" w:type="dxa"/>
            <w:vMerge/>
            <w:hideMark/>
          </w:tcPr>
          <w:p w14:paraId="485FF09B" w14:textId="77777777" w:rsidR="003F2495" w:rsidRPr="00A5609F" w:rsidRDefault="003F2495" w:rsidP="00767622">
            <w:pPr>
              <w:spacing w:line="240" w:lineRule="auto"/>
              <w:rPr>
                <w:b/>
                <w:bCs/>
                <w:sz w:val="20"/>
                <w:szCs w:val="20"/>
              </w:rPr>
            </w:pPr>
          </w:p>
        </w:tc>
        <w:tc>
          <w:tcPr>
            <w:tcW w:w="1397" w:type="dxa"/>
            <w:hideMark/>
          </w:tcPr>
          <w:p w14:paraId="239E5023" w14:textId="77777777" w:rsidR="003F2495" w:rsidRPr="00A5609F" w:rsidRDefault="003F2495" w:rsidP="00767622">
            <w:pPr>
              <w:spacing w:line="240" w:lineRule="auto"/>
              <w:rPr>
                <w:sz w:val="20"/>
                <w:szCs w:val="20"/>
              </w:rPr>
            </w:pPr>
            <w:r w:rsidRPr="00A5609F">
              <w:rPr>
                <w:sz w:val="20"/>
                <w:szCs w:val="20"/>
              </w:rPr>
              <w:t>% Micro</w:t>
            </w:r>
          </w:p>
        </w:tc>
        <w:tc>
          <w:tcPr>
            <w:tcW w:w="1041" w:type="dxa"/>
            <w:tcBorders>
              <w:top w:val="nil"/>
              <w:left w:val="single" w:sz="4" w:space="0" w:color="auto"/>
              <w:bottom w:val="single" w:sz="4" w:space="0" w:color="auto"/>
              <w:right w:val="single" w:sz="4" w:space="0" w:color="auto"/>
            </w:tcBorders>
            <w:shd w:val="clear" w:color="auto" w:fill="auto"/>
            <w:hideMark/>
          </w:tcPr>
          <w:p w14:paraId="0B7522CA" w14:textId="05197EE3" w:rsidR="003F2495" w:rsidRPr="00A5609F" w:rsidRDefault="003F2495" w:rsidP="00444492">
            <w:pPr>
              <w:spacing w:line="240" w:lineRule="auto"/>
              <w:jc w:val="right"/>
              <w:rPr>
                <w:sz w:val="20"/>
                <w:szCs w:val="20"/>
                <w:highlight w:val="yellow"/>
              </w:rPr>
            </w:pPr>
            <w:r w:rsidRPr="00A5609F">
              <w:rPr>
                <w:sz w:val="20"/>
                <w:szCs w:val="20"/>
              </w:rPr>
              <w:t>5.</w:t>
            </w:r>
            <w:r w:rsidR="00444492">
              <w:rPr>
                <w:sz w:val="20"/>
                <w:szCs w:val="20"/>
              </w:rPr>
              <w:t>1</w:t>
            </w:r>
          </w:p>
        </w:tc>
        <w:tc>
          <w:tcPr>
            <w:tcW w:w="1041" w:type="dxa"/>
            <w:hideMark/>
          </w:tcPr>
          <w:p w14:paraId="27C44B38" w14:textId="78418C1A" w:rsidR="003F2495" w:rsidRPr="00A5609F" w:rsidRDefault="00444492" w:rsidP="00767622">
            <w:pPr>
              <w:spacing w:line="240" w:lineRule="auto"/>
              <w:jc w:val="right"/>
              <w:rPr>
                <w:sz w:val="20"/>
                <w:szCs w:val="20"/>
              </w:rPr>
            </w:pPr>
            <w:r>
              <w:rPr>
                <w:sz w:val="20"/>
                <w:szCs w:val="20"/>
              </w:rPr>
              <w:t>5.0</w:t>
            </w:r>
          </w:p>
        </w:tc>
        <w:tc>
          <w:tcPr>
            <w:tcW w:w="1042" w:type="dxa"/>
            <w:hideMark/>
          </w:tcPr>
          <w:p w14:paraId="308660C9" w14:textId="62F3A8A7" w:rsidR="003F2495" w:rsidRPr="00A5609F" w:rsidRDefault="00444492" w:rsidP="00767622">
            <w:pPr>
              <w:spacing w:line="240" w:lineRule="auto"/>
              <w:jc w:val="right"/>
              <w:rPr>
                <w:sz w:val="20"/>
                <w:szCs w:val="20"/>
              </w:rPr>
            </w:pPr>
            <w:r>
              <w:rPr>
                <w:sz w:val="20"/>
                <w:szCs w:val="20"/>
              </w:rPr>
              <w:t>3.2</w:t>
            </w:r>
          </w:p>
        </w:tc>
        <w:tc>
          <w:tcPr>
            <w:tcW w:w="1041" w:type="dxa"/>
            <w:hideMark/>
          </w:tcPr>
          <w:p w14:paraId="2E3BD6C3" w14:textId="23D1F07B" w:rsidR="003F2495" w:rsidRPr="00A5609F" w:rsidRDefault="00444492" w:rsidP="00767622">
            <w:pPr>
              <w:spacing w:line="240" w:lineRule="auto"/>
              <w:jc w:val="right"/>
              <w:rPr>
                <w:sz w:val="20"/>
                <w:szCs w:val="20"/>
              </w:rPr>
            </w:pPr>
            <w:r>
              <w:rPr>
                <w:sz w:val="20"/>
                <w:szCs w:val="20"/>
              </w:rPr>
              <w:t>1.4</w:t>
            </w:r>
          </w:p>
        </w:tc>
        <w:tc>
          <w:tcPr>
            <w:tcW w:w="1041" w:type="dxa"/>
            <w:hideMark/>
          </w:tcPr>
          <w:p w14:paraId="48AAC537" w14:textId="77777777" w:rsidR="003F2495" w:rsidRPr="00A5609F" w:rsidRDefault="003F2495" w:rsidP="00767622">
            <w:pPr>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5A5CA8AB" w14:textId="7F66EA87" w:rsidR="003F2495" w:rsidRPr="00A5609F" w:rsidRDefault="003F2495" w:rsidP="00061B8C">
            <w:pPr>
              <w:spacing w:line="240" w:lineRule="auto"/>
              <w:jc w:val="right"/>
              <w:rPr>
                <w:sz w:val="20"/>
                <w:szCs w:val="20"/>
                <w:highlight w:val="yellow"/>
              </w:rPr>
            </w:pPr>
            <w:r w:rsidRPr="00A5609F">
              <w:rPr>
                <w:sz w:val="20"/>
                <w:szCs w:val="20"/>
              </w:rPr>
              <w:t>3.</w:t>
            </w:r>
            <w:r w:rsidR="00061B8C">
              <w:rPr>
                <w:sz w:val="20"/>
                <w:szCs w:val="20"/>
              </w:rPr>
              <w:t>7</w:t>
            </w:r>
          </w:p>
        </w:tc>
      </w:tr>
      <w:tr w:rsidR="003F2495" w:rsidRPr="001650DF" w14:paraId="35936FDD" w14:textId="77777777" w:rsidTr="00767622">
        <w:trPr>
          <w:trHeight w:val="336"/>
        </w:trPr>
        <w:tc>
          <w:tcPr>
            <w:tcW w:w="985" w:type="dxa"/>
            <w:vMerge w:val="restart"/>
            <w:hideMark/>
          </w:tcPr>
          <w:p w14:paraId="63594FF9" w14:textId="77777777" w:rsidR="003F2495" w:rsidRPr="008945AF" w:rsidRDefault="003F2495" w:rsidP="008F7BFF">
            <w:pPr>
              <w:keepLines/>
              <w:pageBreakBefore/>
              <w:spacing w:line="240" w:lineRule="auto"/>
              <w:rPr>
                <w:b/>
                <w:bCs/>
                <w:sz w:val="20"/>
                <w:szCs w:val="20"/>
              </w:rPr>
            </w:pPr>
            <w:r w:rsidRPr="008945AF">
              <w:rPr>
                <w:b/>
                <w:bCs/>
                <w:sz w:val="20"/>
                <w:szCs w:val="20"/>
              </w:rPr>
              <w:t>Reissue</w:t>
            </w:r>
          </w:p>
        </w:tc>
        <w:tc>
          <w:tcPr>
            <w:tcW w:w="1397" w:type="dxa"/>
            <w:hideMark/>
          </w:tcPr>
          <w:p w14:paraId="745DF74B" w14:textId="77777777" w:rsidR="003F2495" w:rsidRPr="00A5609F" w:rsidRDefault="003F2495" w:rsidP="008F7BFF">
            <w:pPr>
              <w:keepLines/>
              <w:spacing w:line="240" w:lineRule="auto"/>
              <w:rPr>
                <w:sz w:val="20"/>
                <w:szCs w:val="20"/>
              </w:rPr>
            </w:pPr>
            <w:r w:rsidRPr="00A5609F">
              <w:rPr>
                <w:sz w:val="20"/>
                <w:szCs w:val="20"/>
              </w:rPr>
              <w:t>All</w:t>
            </w:r>
          </w:p>
        </w:tc>
        <w:tc>
          <w:tcPr>
            <w:tcW w:w="1041" w:type="dxa"/>
            <w:tcBorders>
              <w:top w:val="nil"/>
              <w:left w:val="single" w:sz="4" w:space="0" w:color="auto"/>
              <w:bottom w:val="single" w:sz="4" w:space="0" w:color="auto"/>
              <w:right w:val="single" w:sz="4" w:space="0" w:color="auto"/>
            </w:tcBorders>
            <w:shd w:val="clear" w:color="auto" w:fill="auto"/>
            <w:hideMark/>
          </w:tcPr>
          <w:p w14:paraId="53E4F167" w14:textId="753A92CC" w:rsidR="003F2495" w:rsidRPr="00A5609F" w:rsidRDefault="00444492" w:rsidP="008F7BFF">
            <w:pPr>
              <w:keepLines/>
              <w:spacing w:line="240" w:lineRule="auto"/>
              <w:jc w:val="right"/>
              <w:rPr>
                <w:sz w:val="20"/>
                <w:szCs w:val="20"/>
                <w:highlight w:val="yellow"/>
              </w:rPr>
            </w:pPr>
            <w:r>
              <w:rPr>
                <w:sz w:val="20"/>
                <w:szCs w:val="20"/>
              </w:rPr>
              <w:t>1,072</w:t>
            </w:r>
          </w:p>
        </w:tc>
        <w:tc>
          <w:tcPr>
            <w:tcW w:w="1041" w:type="dxa"/>
            <w:hideMark/>
          </w:tcPr>
          <w:p w14:paraId="110DF1AF" w14:textId="297E2DBA" w:rsidR="003F2495" w:rsidRPr="00A5609F" w:rsidRDefault="003F2495" w:rsidP="008F7BFF">
            <w:pPr>
              <w:keepLines/>
              <w:spacing w:line="240" w:lineRule="auto"/>
              <w:jc w:val="right"/>
              <w:rPr>
                <w:sz w:val="20"/>
                <w:szCs w:val="20"/>
              </w:rPr>
            </w:pPr>
            <w:r w:rsidRPr="00A5609F">
              <w:rPr>
                <w:sz w:val="20"/>
                <w:szCs w:val="20"/>
              </w:rPr>
              <w:t>1,</w:t>
            </w:r>
            <w:r w:rsidR="00444492">
              <w:rPr>
                <w:sz w:val="20"/>
                <w:szCs w:val="20"/>
              </w:rPr>
              <w:t>087</w:t>
            </w:r>
          </w:p>
        </w:tc>
        <w:tc>
          <w:tcPr>
            <w:tcW w:w="1042" w:type="dxa"/>
            <w:hideMark/>
          </w:tcPr>
          <w:p w14:paraId="5EFD8450" w14:textId="423754DA" w:rsidR="003F2495" w:rsidRPr="00A5609F" w:rsidRDefault="003F2495" w:rsidP="008F7BFF">
            <w:pPr>
              <w:keepLines/>
              <w:spacing w:line="240" w:lineRule="auto"/>
              <w:jc w:val="right"/>
              <w:rPr>
                <w:sz w:val="20"/>
                <w:szCs w:val="20"/>
              </w:rPr>
            </w:pPr>
            <w:r w:rsidRPr="00A5609F">
              <w:rPr>
                <w:sz w:val="20"/>
                <w:szCs w:val="20"/>
              </w:rPr>
              <w:t>1</w:t>
            </w:r>
            <w:r w:rsidR="00444492">
              <w:rPr>
                <w:sz w:val="20"/>
                <w:szCs w:val="20"/>
              </w:rPr>
              <w:t>,207</w:t>
            </w:r>
          </w:p>
        </w:tc>
        <w:tc>
          <w:tcPr>
            <w:tcW w:w="1041" w:type="dxa"/>
            <w:hideMark/>
          </w:tcPr>
          <w:p w14:paraId="3EC9E4AD" w14:textId="6AEEA440" w:rsidR="003F2495" w:rsidRPr="00A5609F" w:rsidRDefault="003F2495" w:rsidP="008F7BFF">
            <w:pPr>
              <w:keepLines/>
              <w:spacing w:line="240" w:lineRule="auto"/>
              <w:jc w:val="right"/>
              <w:rPr>
                <w:sz w:val="20"/>
                <w:szCs w:val="20"/>
              </w:rPr>
            </w:pPr>
            <w:r w:rsidRPr="00A5609F">
              <w:rPr>
                <w:sz w:val="20"/>
                <w:szCs w:val="20"/>
              </w:rPr>
              <w:t>1,</w:t>
            </w:r>
            <w:r w:rsidR="00444492">
              <w:rPr>
                <w:sz w:val="20"/>
                <w:szCs w:val="20"/>
              </w:rPr>
              <w:t>074</w:t>
            </w:r>
          </w:p>
        </w:tc>
        <w:tc>
          <w:tcPr>
            <w:tcW w:w="1041" w:type="dxa"/>
            <w:hideMark/>
          </w:tcPr>
          <w:p w14:paraId="6256A51A" w14:textId="1DC6C1E5" w:rsidR="003F2495" w:rsidRPr="00A5609F" w:rsidRDefault="003F2495" w:rsidP="008F7BFF">
            <w:pPr>
              <w:keepLines/>
              <w:spacing w:line="240" w:lineRule="auto"/>
              <w:jc w:val="right"/>
              <w:rPr>
                <w:sz w:val="20"/>
                <w:szCs w:val="20"/>
              </w:rPr>
            </w:pPr>
            <w:r w:rsidRPr="00A5609F">
              <w:rPr>
                <w:sz w:val="20"/>
                <w:szCs w:val="20"/>
              </w:rPr>
              <w:t>1,</w:t>
            </w:r>
            <w:r w:rsidR="00061B8C">
              <w:rPr>
                <w:sz w:val="20"/>
                <w:szCs w:val="20"/>
              </w:rPr>
              <w:t>212</w:t>
            </w:r>
          </w:p>
        </w:tc>
        <w:tc>
          <w:tcPr>
            <w:tcW w:w="1227" w:type="dxa"/>
            <w:tcBorders>
              <w:top w:val="nil"/>
              <w:left w:val="single" w:sz="4" w:space="0" w:color="auto"/>
              <w:bottom w:val="single" w:sz="4" w:space="0" w:color="auto"/>
              <w:right w:val="single" w:sz="4" w:space="0" w:color="auto"/>
            </w:tcBorders>
            <w:shd w:val="clear" w:color="auto" w:fill="auto"/>
            <w:hideMark/>
          </w:tcPr>
          <w:p w14:paraId="3108B1A2" w14:textId="0B78C80D" w:rsidR="003F2495" w:rsidRPr="00A5609F" w:rsidRDefault="003F2495" w:rsidP="008F7BFF">
            <w:pPr>
              <w:keepLines/>
              <w:spacing w:line="240" w:lineRule="auto"/>
              <w:jc w:val="right"/>
              <w:rPr>
                <w:sz w:val="20"/>
                <w:szCs w:val="20"/>
                <w:highlight w:val="yellow"/>
              </w:rPr>
            </w:pPr>
            <w:r w:rsidRPr="00A5609F">
              <w:rPr>
                <w:sz w:val="20"/>
                <w:szCs w:val="20"/>
              </w:rPr>
              <w:t>1,1</w:t>
            </w:r>
            <w:r w:rsidR="00061B8C">
              <w:rPr>
                <w:sz w:val="20"/>
                <w:szCs w:val="20"/>
              </w:rPr>
              <w:t>30</w:t>
            </w:r>
          </w:p>
        </w:tc>
      </w:tr>
      <w:tr w:rsidR="003F2495" w:rsidRPr="001650DF" w14:paraId="4AA6A659" w14:textId="77777777" w:rsidTr="00767622">
        <w:trPr>
          <w:trHeight w:val="324"/>
        </w:trPr>
        <w:tc>
          <w:tcPr>
            <w:tcW w:w="985" w:type="dxa"/>
            <w:vMerge/>
            <w:hideMark/>
          </w:tcPr>
          <w:p w14:paraId="74374D38" w14:textId="77777777" w:rsidR="003F2495" w:rsidRPr="00A5609F" w:rsidRDefault="003F2495" w:rsidP="008F7BFF">
            <w:pPr>
              <w:keepLines/>
              <w:spacing w:line="240" w:lineRule="auto"/>
              <w:rPr>
                <w:b/>
                <w:bCs/>
                <w:sz w:val="20"/>
                <w:szCs w:val="20"/>
              </w:rPr>
            </w:pPr>
          </w:p>
        </w:tc>
        <w:tc>
          <w:tcPr>
            <w:tcW w:w="1397" w:type="dxa"/>
            <w:hideMark/>
          </w:tcPr>
          <w:p w14:paraId="089A58AE" w14:textId="77777777" w:rsidR="003F2495" w:rsidRPr="00A5609F" w:rsidRDefault="003F2495" w:rsidP="008F7BFF">
            <w:pPr>
              <w:keepNext/>
              <w:keepLines/>
              <w:spacing w:line="240" w:lineRule="auto"/>
              <w:rPr>
                <w:sz w:val="20"/>
                <w:szCs w:val="20"/>
              </w:rPr>
            </w:pPr>
            <w:r w:rsidRPr="00A5609F">
              <w:rPr>
                <w:sz w:val="20"/>
                <w:szCs w:val="20"/>
              </w:rPr>
              <w:t>Small</w:t>
            </w:r>
          </w:p>
        </w:tc>
        <w:tc>
          <w:tcPr>
            <w:tcW w:w="1041" w:type="dxa"/>
            <w:tcBorders>
              <w:top w:val="nil"/>
              <w:left w:val="single" w:sz="4" w:space="0" w:color="auto"/>
              <w:bottom w:val="single" w:sz="4" w:space="0" w:color="auto"/>
              <w:right w:val="single" w:sz="4" w:space="0" w:color="auto"/>
            </w:tcBorders>
            <w:shd w:val="clear" w:color="auto" w:fill="auto"/>
            <w:hideMark/>
          </w:tcPr>
          <w:p w14:paraId="2448BE17" w14:textId="10322C04" w:rsidR="003F2495" w:rsidRPr="00A5609F" w:rsidRDefault="003F2495" w:rsidP="008F7BFF">
            <w:pPr>
              <w:keepNext/>
              <w:keepLines/>
              <w:spacing w:line="240" w:lineRule="auto"/>
              <w:jc w:val="right"/>
              <w:rPr>
                <w:sz w:val="20"/>
                <w:szCs w:val="20"/>
                <w:highlight w:val="yellow"/>
              </w:rPr>
            </w:pPr>
            <w:r w:rsidRPr="00A5609F">
              <w:rPr>
                <w:sz w:val="20"/>
                <w:szCs w:val="20"/>
              </w:rPr>
              <w:t>2</w:t>
            </w:r>
            <w:r w:rsidR="00444492">
              <w:rPr>
                <w:sz w:val="20"/>
                <w:szCs w:val="20"/>
              </w:rPr>
              <w:t>58</w:t>
            </w:r>
          </w:p>
        </w:tc>
        <w:tc>
          <w:tcPr>
            <w:tcW w:w="1041" w:type="dxa"/>
            <w:hideMark/>
          </w:tcPr>
          <w:p w14:paraId="15B138A6" w14:textId="2208C78E" w:rsidR="003F2495" w:rsidRPr="00A5609F" w:rsidRDefault="003F2495" w:rsidP="008F7BFF">
            <w:pPr>
              <w:keepNext/>
              <w:keepLines/>
              <w:spacing w:line="240" w:lineRule="auto"/>
              <w:jc w:val="right"/>
              <w:rPr>
                <w:sz w:val="20"/>
                <w:szCs w:val="20"/>
              </w:rPr>
            </w:pPr>
            <w:r w:rsidRPr="00A5609F">
              <w:rPr>
                <w:sz w:val="20"/>
                <w:szCs w:val="20"/>
              </w:rPr>
              <w:t>2</w:t>
            </w:r>
            <w:r w:rsidR="00444492">
              <w:rPr>
                <w:sz w:val="20"/>
                <w:szCs w:val="20"/>
              </w:rPr>
              <w:t>46</w:t>
            </w:r>
          </w:p>
        </w:tc>
        <w:tc>
          <w:tcPr>
            <w:tcW w:w="1042" w:type="dxa"/>
            <w:hideMark/>
          </w:tcPr>
          <w:p w14:paraId="4AD6E5F0" w14:textId="36BE4C56" w:rsidR="003F2495" w:rsidRPr="00A5609F" w:rsidRDefault="003F2495" w:rsidP="008F7BFF">
            <w:pPr>
              <w:keepNext/>
              <w:keepLines/>
              <w:spacing w:line="240" w:lineRule="auto"/>
              <w:jc w:val="right"/>
              <w:rPr>
                <w:sz w:val="20"/>
                <w:szCs w:val="20"/>
              </w:rPr>
            </w:pPr>
            <w:r w:rsidRPr="00A5609F">
              <w:rPr>
                <w:sz w:val="20"/>
                <w:szCs w:val="20"/>
              </w:rPr>
              <w:t>2</w:t>
            </w:r>
            <w:r w:rsidR="00444492">
              <w:rPr>
                <w:sz w:val="20"/>
                <w:szCs w:val="20"/>
              </w:rPr>
              <w:t>80</w:t>
            </w:r>
          </w:p>
        </w:tc>
        <w:tc>
          <w:tcPr>
            <w:tcW w:w="1041" w:type="dxa"/>
            <w:hideMark/>
          </w:tcPr>
          <w:p w14:paraId="313FF36B" w14:textId="390582A2" w:rsidR="003F2495" w:rsidRPr="00A5609F" w:rsidRDefault="003F2495" w:rsidP="008F7BFF">
            <w:pPr>
              <w:keepNext/>
              <w:keepLines/>
              <w:spacing w:line="240" w:lineRule="auto"/>
              <w:jc w:val="right"/>
              <w:rPr>
                <w:sz w:val="20"/>
                <w:szCs w:val="20"/>
              </w:rPr>
            </w:pPr>
            <w:r w:rsidRPr="00A5609F">
              <w:rPr>
                <w:sz w:val="20"/>
                <w:szCs w:val="20"/>
              </w:rPr>
              <w:t>2</w:t>
            </w:r>
            <w:r w:rsidR="00444492">
              <w:rPr>
                <w:sz w:val="20"/>
                <w:szCs w:val="20"/>
              </w:rPr>
              <w:t>29</w:t>
            </w:r>
          </w:p>
        </w:tc>
        <w:tc>
          <w:tcPr>
            <w:tcW w:w="1041" w:type="dxa"/>
            <w:hideMark/>
          </w:tcPr>
          <w:p w14:paraId="7D6A116E" w14:textId="0329447E" w:rsidR="003F2495" w:rsidRPr="00A5609F" w:rsidRDefault="003F2495" w:rsidP="008F7BFF">
            <w:pPr>
              <w:keepNext/>
              <w:keepLines/>
              <w:spacing w:line="240" w:lineRule="auto"/>
              <w:jc w:val="right"/>
              <w:rPr>
                <w:sz w:val="20"/>
                <w:szCs w:val="20"/>
              </w:rPr>
            </w:pPr>
            <w:r w:rsidRPr="00A5609F">
              <w:rPr>
                <w:sz w:val="20"/>
                <w:szCs w:val="20"/>
              </w:rPr>
              <w:t>2</w:t>
            </w:r>
            <w:r w:rsidR="00061B8C">
              <w:rPr>
                <w:sz w:val="20"/>
                <w:szCs w:val="20"/>
              </w:rPr>
              <w:t>78</w:t>
            </w:r>
          </w:p>
        </w:tc>
        <w:tc>
          <w:tcPr>
            <w:tcW w:w="1227" w:type="dxa"/>
            <w:tcBorders>
              <w:top w:val="nil"/>
              <w:left w:val="single" w:sz="4" w:space="0" w:color="auto"/>
              <w:bottom w:val="single" w:sz="4" w:space="0" w:color="auto"/>
              <w:right w:val="single" w:sz="4" w:space="0" w:color="auto"/>
            </w:tcBorders>
            <w:shd w:val="clear" w:color="auto" w:fill="auto"/>
            <w:hideMark/>
          </w:tcPr>
          <w:p w14:paraId="692BA6B0" w14:textId="47B2B12B" w:rsidR="003F2495" w:rsidRPr="00A5609F" w:rsidRDefault="00061B8C" w:rsidP="008F7BFF">
            <w:pPr>
              <w:keepNext/>
              <w:keepLines/>
              <w:spacing w:line="240" w:lineRule="auto"/>
              <w:jc w:val="right"/>
              <w:rPr>
                <w:sz w:val="20"/>
                <w:szCs w:val="20"/>
                <w:highlight w:val="yellow"/>
              </w:rPr>
            </w:pPr>
            <w:r>
              <w:rPr>
                <w:sz w:val="20"/>
                <w:szCs w:val="20"/>
              </w:rPr>
              <w:t>258</w:t>
            </w:r>
          </w:p>
        </w:tc>
      </w:tr>
      <w:tr w:rsidR="003F2495" w:rsidRPr="001650DF" w14:paraId="1D3C6AF8" w14:textId="77777777" w:rsidTr="00DA0870">
        <w:trPr>
          <w:trHeight w:val="324"/>
        </w:trPr>
        <w:tc>
          <w:tcPr>
            <w:tcW w:w="985" w:type="dxa"/>
            <w:vMerge/>
            <w:hideMark/>
          </w:tcPr>
          <w:p w14:paraId="76487A32" w14:textId="77777777" w:rsidR="003F2495" w:rsidRPr="00A5609F" w:rsidRDefault="003F2495" w:rsidP="008F7BFF">
            <w:pPr>
              <w:keepLines/>
              <w:spacing w:line="240" w:lineRule="auto"/>
              <w:rPr>
                <w:b/>
                <w:bCs/>
                <w:sz w:val="20"/>
                <w:szCs w:val="20"/>
              </w:rPr>
            </w:pPr>
          </w:p>
        </w:tc>
        <w:tc>
          <w:tcPr>
            <w:tcW w:w="1397" w:type="dxa"/>
            <w:tcBorders>
              <w:top w:val="single" w:sz="6" w:space="0" w:color="auto"/>
            </w:tcBorders>
            <w:hideMark/>
          </w:tcPr>
          <w:p w14:paraId="5584D682" w14:textId="77777777" w:rsidR="003F2495" w:rsidRPr="00A5609F" w:rsidRDefault="003F2495" w:rsidP="008F7BFF">
            <w:pPr>
              <w:keepLines/>
              <w:spacing w:line="240" w:lineRule="auto"/>
              <w:rPr>
                <w:sz w:val="20"/>
                <w:szCs w:val="20"/>
              </w:rPr>
            </w:pPr>
            <w:r w:rsidRPr="00A5609F">
              <w:rPr>
                <w:sz w:val="20"/>
                <w:szCs w:val="20"/>
              </w:rPr>
              <w:t>% Small</w:t>
            </w:r>
          </w:p>
        </w:tc>
        <w:tc>
          <w:tcPr>
            <w:tcW w:w="1041" w:type="dxa"/>
            <w:tcBorders>
              <w:top w:val="single" w:sz="6" w:space="0" w:color="auto"/>
              <w:left w:val="single" w:sz="4" w:space="0" w:color="auto"/>
              <w:bottom w:val="single" w:sz="4" w:space="0" w:color="auto"/>
              <w:right w:val="single" w:sz="4" w:space="0" w:color="auto"/>
            </w:tcBorders>
            <w:shd w:val="clear" w:color="auto" w:fill="auto"/>
            <w:hideMark/>
          </w:tcPr>
          <w:p w14:paraId="64262D4A" w14:textId="0CB18F35" w:rsidR="003F2495" w:rsidRPr="00A5609F" w:rsidRDefault="00444492" w:rsidP="008F7BFF">
            <w:pPr>
              <w:keepLines/>
              <w:spacing w:line="240" w:lineRule="auto"/>
              <w:jc w:val="right"/>
              <w:rPr>
                <w:sz w:val="20"/>
                <w:szCs w:val="20"/>
                <w:highlight w:val="yellow"/>
              </w:rPr>
            </w:pPr>
            <w:r>
              <w:rPr>
                <w:sz w:val="20"/>
                <w:szCs w:val="20"/>
              </w:rPr>
              <w:t>24.1</w:t>
            </w:r>
          </w:p>
        </w:tc>
        <w:tc>
          <w:tcPr>
            <w:tcW w:w="1041" w:type="dxa"/>
            <w:tcBorders>
              <w:top w:val="single" w:sz="6" w:space="0" w:color="auto"/>
            </w:tcBorders>
            <w:hideMark/>
          </w:tcPr>
          <w:p w14:paraId="27A45796" w14:textId="1209A8A8" w:rsidR="003F2495" w:rsidRPr="00A5609F" w:rsidRDefault="00444492" w:rsidP="008F7BFF">
            <w:pPr>
              <w:keepLines/>
              <w:spacing w:line="240" w:lineRule="auto"/>
              <w:jc w:val="right"/>
              <w:rPr>
                <w:sz w:val="20"/>
                <w:szCs w:val="20"/>
              </w:rPr>
            </w:pPr>
            <w:r>
              <w:rPr>
                <w:sz w:val="20"/>
                <w:szCs w:val="20"/>
              </w:rPr>
              <w:t>22.6</w:t>
            </w:r>
          </w:p>
        </w:tc>
        <w:tc>
          <w:tcPr>
            <w:tcW w:w="1042" w:type="dxa"/>
            <w:tcBorders>
              <w:top w:val="single" w:sz="6" w:space="0" w:color="auto"/>
            </w:tcBorders>
            <w:hideMark/>
          </w:tcPr>
          <w:p w14:paraId="66C0D7F4" w14:textId="19EB4659" w:rsidR="003F2495" w:rsidRPr="00A5609F" w:rsidRDefault="00444492" w:rsidP="008F7BFF">
            <w:pPr>
              <w:keepLines/>
              <w:spacing w:line="240" w:lineRule="auto"/>
              <w:jc w:val="right"/>
              <w:rPr>
                <w:sz w:val="20"/>
                <w:szCs w:val="20"/>
              </w:rPr>
            </w:pPr>
            <w:r>
              <w:rPr>
                <w:sz w:val="20"/>
                <w:szCs w:val="20"/>
              </w:rPr>
              <w:t>23.2</w:t>
            </w:r>
          </w:p>
        </w:tc>
        <w:tc>
          <w:tcPr>
            <w:tcW w:w="1041" w:type="dxa"/>
            <w:tcBorders>
              <w:top w:val="single" w:sz="6" w:space="0" w:color="auto"/>
            </w:tcBorders>
            <w:hideMark/>
          </w:tcPr>
          <w:p w14:paraId="0F2989E7" w14:textId="7361FCDE" w:rsidR="003F2495" w:rsidRPr="00A5609F" w:rsidRDefault="00444492" w:rsidP="008F7BFF">
            <w:pPr>
              <w:keepLines/>
              <w:spacing w:line="240" w:lineRule="auto"/>
              <w:jc w:val="right"/>
              <w:rPr>
                <w:sz w:val="20"/>
                <w:szCs w:val="20"/>
              </w:rPr>
            </w:pPr>
            <w:r>
              <w:rPr>
                <w:sz w:val="20"/>
                <w:szCs w:val="20"/>
              </w:rPr>
              <w:t>21.3</w:t>
            </w:r>
          </w:p>
        </w:tc>
        <w:tc>
          <w:tcPr>
            <w:tcW w:w="1041" w:type="dxa"/>
            <w:tcBorders>
              <w:top w:val="single" w:sz="6" w:space="0" w:color="auto"/>
            </w:tcBorders>
            <w:hideMark/>
          </w:tcPr>
          <w:p w14:paraId="479C29BA" w14:textId="625447AD" w:rsidR="003F2495" w:rsidRPr="00A5609F" w:rsidRDefault="00061B8C" w:rsidP="008F7BFF">
            <w:pPr>
              <w:keepLines/>
              <w:spacing w:line="240" w:lineRule="auto"/>
              <w:jc w:val="right"/>
              <w:rPr>
                <w:sz w:val="20"/>
                <w:szCs w:val="20"/>
              </w:rPr>
            </w:pPr>
            <w:r>
              <w:rPr>
                <w:sz w:val="20"/>
                <w:szCs w:val="20"/>
              </w:rPr>
              <w:t>22.9</w:t>
            </w:r>
          </w:p>
        </w:tc>
        <w:tc>
          <w:tcPr>
            <w:tcW w:w="1227" w:type="dxa"/>
            <w:tcBorders>
              <w:top w:val="single" w:sz="6" w:space="0" w:color="auto"/>
              <w:left w:val="single" w:sz="4" w:space="0" w:color="auto"/>
              <w:bottom w:val="single" w:sz="4" w:space="0" w:color="auto"/>
              <w:right w:val="single" w:sz="4" w:space="0" w:color="auto"/>
            </w:tcBorders>
            <w:shd w:val="clear" w:color="auto" w:fill="auto"/>
            <w:hideMark/>
          </w:tcPr>
          <w:p w14:paraId="4CF990FF" w14:textId="17FD0FDC" w:rsidR="003F2495" w:rsidRPr="00A5609F" w:rsidRDefault="003F2495" w:rsidP="008F7BFF">
            <w:pPr>
              <w:keepLines/>
              <w:spacing w:line="240" w:lineRule="auto"/>
              <w:jc w:val="right"/>
              <w:rPr>
                <w:sz w:val="20"/>
                <w:szCs w:val="20"/>
                <w:highlight w:val="yellow"/>
              </w:rPr>
            </w:pPr>
            <w:r w:rsidRPr="00A5609F">
              <w:rPr>
                <w:sz w:val="20"/>
                <w:szCs w:val="20"/>
              </w:rPr>
              <w:t>22.</w:t>
            </w:r>
            <w:r w:rsidR="00061B8C">
              <w:rPr>
                <w:sz w:val="20"/>
                <w:szCs w:val="20"/>
              </w:rPr>
              <w:t>8</w:t>
            </w:r>
          </w:p>
        </w:tc>
      </w:tr>
      <w:tr w:rsidR="003F2495" w:rsidRPr="001650DF" w14:paraId="14D3B2CE" w14:textId="77777777" w:rsidTr="00767622">
        <w:trPr>
          <w:trHeight w:val="324"/>
        </w:trPr>
        <w:tc>
          <w:tcPr>
            <w:tcW w:w="985" w:type="dxa"/>
            <w:vMerge/>
            <w:hideMark/>
          </w:tcPr>
          <w:p w14:paraId="31E067E3" w14:textId="77777777" w:rsidR="003F2495" w:rsidRPr="00A5609F" w:rsidRDefault="003F2495" w:rsidP="008F7BFF">
            <w:pPr>
              <w:keepLines/>
              <w:spacing w:line="240" w:lineRule="auto"/>
              <w:rPr>
                <w:b/>
                <w:bCs/>
                <w:sz w:val="20"/>
                <w:szCs w:val="20"/>
              </w:rPr>
            </w:pPr>
          </w:p>
        </w:tc>
        <w:tc>
          <w:tcPr>
            <w:tcW w:w="1397" w:type="dxa"/>
            <w:hideMark/>
          </w:tcPr>
          <w:p w14:paraId="08FE475C" w14:textId="77777777" w:rsidR="003F2495" w:rsidRPr="00A5609F" w:rsidRDefault="003F2495" w:rsidP="008F7BFF">
            <w:pPr>
              <w:keepLines/>
              <w:spacing w:line="240" w:lineRule="auto"/>
              <w:rPr>
                <w:sz w:val="20"/>
                <w:szCs w:val="20"/>
              </w:rPr>
            </w:pPr>
            <w:r w:rsidRPr="00A5609F">
              <w:rPr>
                <w:sz w:val="20"/>
                <w:szCs w:val="20"/>
              </w:rPr>
              <w:t>Micro</w:t>
            </w:r>
          </w:p>
        </w:tc>
        <w:tc>
          <w:tcPr>
            <w:tcW w:w="1041" w:type="dxa"/>
            <w:tcBorders>
              <w:top w:val="nil"/>
              <w:left w:val="single" w:sz="4" w:space="0" w:color="auto"/>
              <w:bottom w:val="single" w:sz="4" w:space="0" w:color="auto"/>
              <w:right w:val="single" w:sz="4" w:space="0" w:color="auto"/>
            </w:tcBorders>
            <w:shd w:val="clear" w:color="auto" w:fill="auto"/>
            <w:hideMark/>
          </w:tcPr>
          <w:p w14:paraId="1E044A5F" w14:textId="40AC363A" w:rsidR="003F2495" w:rsidRPr="00A5609F" w:rsidRDefault="003F2495" w:rsidP="008F7BFF">
            <w:pPr>
              <w:keepLines/>
              <w:spacing w:line="240" w:lineRule="auto"/>
              <w:jc w:val="right"/>
              <w:rPr>
                <w:sz w:val="20"/>
                <w:szCs w:val="20"/>
                <w:highlight w:val="yellow"/>
              </w:rPr>
            </w:pPr>
            <w:r w:rsidRPr="00A5609F">
              <w:rPr>
                <w:sz w:val="20"/>
                <w:szCs w:val="20"/>
              </w:rPr>
              <w:t>1</w:t>
            </w:r>
            <w:r w:rsidR="00444492">
              <w:rPr>
                <w:sz w:val="20"/>
                <w:szCs w:val="20"/>
              </w:rPr>
              <w:t>9</w:t>
            </w:r>
          </w:p>
        </w:tc>
        <w:tc>
          <w:tcPr>
            <w:tcW w:w="1041" w:type="dxa"/>
            <w:hideMark/>
          </w:tcPr>
          <w:p w14:paraId="25A5EFF6" w14:textId="799C0DEB" w:rsidR="003F2495" w:rsidRPr="00A5609F" w:rsidRDefault="00444492" w:rsidP="008F7BFF">
            <w:pPr>
              <w:keepLines/>
              <w:spacing w:line="240" w:lineRule="auto"/>
              <w:jc w:val="right"/>
              <w:rPr>
                <w:sz w:val="20"/>
                <w:szCs w:val="20"/>
              </w:rPr>
            </w:pPr>
            <w:r>
              <w:rPr>
                <w:sz w:val="20"/>
                <w:szCs w:val="20"/>
              </w:rPr>
              <w:t>12</w:t>
            </w:r>
          </w:p>
        </w:tc>
        <w:tc>
          <w:tcPr>
            <w:tcW w:w="1042" w:type="dxa"/>
            <w:hideMark/>
          </w:tcPr>
          <w:p w14:paraId="69F374D9" w14:textId="1B0E7F71" w:rsidR="003F2495" w:rsidRPr="00A5609F" w:rsidRDefault="00444492" w:rsidP="008F7BFF">
            <w:pPr>
              <w:keepLines/>
              <w:spacing w:line="240" w:lineRule="auto"/>
              <w:jc w:val="right"/>
              <w:rPr>
                <w:sz w:val="20"/>
                <w:szCs w:val="20"/>
              </w:rPr>
            </w:pPr>
            <w:r>
              <w:rPr>
                <w:sz w:val="20"/>
                <w:szCs w:val="20"/>
              </w:rPr>
              <w:t>24</w:t>
            </w:r>
          </w:p>
        </w:tc>
        <w:tc>
          <w:tcPr>
            <w:tcW w:w="1041" w:type="dxa"/>
            <w:hideMark/>
          </w:tcPr>
          <w:p w14:paraId="3BD6A9C9" w14:textId="48745688" w:rsidR="003F2495" w:rsidRPr="00A5609F" w:rsidRDefault="00444492" w:rsidP="008F7BFF">
            <w:pPr>
              <w:keepLines/>
              <w:spacing w:line="240" w:lineRule="auto"/>
              <w:jc w:val="right"/>
              <w:rPr>
                <w:sz w:val="20"/>
                <w:szCs w:val="20"/>
              </w:rPr>
            </w:pPr>
            <w:r>
              <w:rPr>
                <w:sz w:val="20"/>
                <w:szCs w:val="20"/>
              </w:rPr>
              <w:t>9</w:t>
            </w:r>
          </w:p>
        </w:tc>
        <w:tc>
          <w:tcPr>
            <w:tcW w:w="1041" w:type="dxa"/>
            <w:hideMark/>
          </w:tcPr>
          <w:p w14:paraId="353C4EA6" w14:textId="77777777" w:rsidR="003F2495" w:rsidRPr="00A5609F" w:rsidRDefault="003F2495" w:rsidP="008F7BFF">
            <w:pPr>
              <w:keepLines/>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65A20CD8" w14:textId="1F572405" w:rsidR="003F2495" w:rsidRPr="00A5609F" w:rsidRDefault="003F2495" w:rsidP="008F7BFF">
            <w:pPr>
              <w:keepLines/>
              <w:spacing w:line="240" w:lineRule="auto"/>
              <w:jc w:val="right"/>
              <w:rPr>
                <w:sz w:val="20"/>
                <w:szCs w:val="20"/>
                <w:highlight w:val="yellow"/>
              </w:rPr>
            </w:pPr>
            <w:r w:rsidRPr="00A5609F">
              <w:rPr>
                <w:sz w:val="20"/>
                <w:szCs w:val="20"/>
              </w:rPr>
              <w:t>1</w:t>
            </w:r>
            <w:r w:rsidR="00061B8C">
              <w:rPr>
                <w:sz w:val="20"/>
                <w:szCs w:val="20"/>
              </w:rPr>
              <w:t>6</w:t>
            </w:r>
          </w:p>
        </w:tc>
      </w:tr>
      <w:tr w:rsidR="003F2495" w:rsidRPr="001650DF" w14:paraId="2D93BCE5" w14:textId="77777777" w:rsidTr="00767622">
        <w:trPr>
          <w:trHeight w:val="324"/>
        </w:trPr>
        <w:tc>
          <w:tcPr>
            <w:tcW w:w="985" w:type="dxa"/>
            <w:vMerge/>
            <w:hideMark/>
          </w:tcPr>
          <w:p w14:paraId="187F57BD" w14:textId="77777777" w:rsidR="003F2495" w:rsidRPr="00A5609F" w:rsidRDefault="003F2495" w:rsidP="008F7BFF">
            <w:pPr>
              <w:keepLines/>
              <w:spacing w:line="240" w:lineRule="auto"/>
              <w:rPr>
                <w:b/>
                <w:bCs/>
                <w:sz w:val="20"/>
                <w:szCs w:val="20"/>
              </w:rPr>
            </w:pPr>
          </w:p>
        </w:tc>
        <w:tc>
          <w:tcPr>
            <w:tcW w:w="1397" w:type="dxa"/>
            <w:hideMark/>
          </w:tcPr>
          <w:p w14:paraId="6855AB66" w14:textId="77777777" w:rsidR="003F2495" w:rsidRPr="00A5609F" w:rsidRDefault="003F2495" w:rsidP="008F7BFF">
            <w:pPr>
              <w:keepLines/>
              <w:spacing w:line="240" w:lineRule="auto"/>
              <w:rPr>
                <w:sz w:val="20"/>
                <w:szCs w:val="20"/>
              </w:rPr>
            </w:pPr>
            <w:r w:rsidRPr="00A5609F">
              <w:rPr>
                <w:sz w:val="20"/>
                <w:szCs w:val="20"/>
              </w:rPr>
              <w:t>% Micro</w:t>
            </w:r>
          </w:p>
        </w:tc>
        <w:tc>
          <w:tcPr>
            <w:tcW w:w="1041" w:type="dxa"/>
            <w:tcBorders>
              <w:top w:val="nil"/>
              <w:left w:val="single" w:sz="4" w:space="0" w:color="auto"/>
              <w:bottom w:val="single" w:sz="4" w:space="0" w:color="auto"/>
              <w:right w:val="single" w:sz="4" w:space="0" w:color="auto"/>
            </w:tcBorders>
            <w:shd w:val="clear" w:color="auto" w:fill="auto"/>
            <w:hideMark/>
          </w:tcPr>
          <w:p w14:paraId="399D5BAB" w14:textId="2523DD09" w:rsidR="003F2495" w:rsidRPr="00A5609F" w:rsidRDefault="003F2495" w:rsidP="008F7BFF">
            <w:pPr>
              <w:keepLines/>
              <w:spacing w:line="240" w:lineRule="auto"/>
              <w:jc w:val="right"/>
              <w:rPr>
                <w:sz w:val="20"/>
                <w:szCs w:val="20"/>
                <w:highlight w:val="yellow"/>
              </w:rPr>
            </w:pPr>
            <w:r w:rsidRPr="00A5609F">
              <w:rPr>
                <w:sz w:val="20"/>
                <w:szCs w:val="20"/>
              </w:rPr>
              <w:t>1</w:t>
            </w:r>
            <w:r w:rsidR="00444492">
              <w:rPr>
                <w:sz w:val="20"/>
                <w:szCs w:val="20"/>
              </w:rPr>
              <w:t>.8</w:t>
            </w:r>
          </w:p>
        </w:tc>
        <w:tc>
          <w:tcPr>
            <w:tcW w:w="1041" w:type="dxa"/>
            <w:hideMark/>
          </w:tcPr>
          <w:p w14:paraId="64D29360" w14:textId="03A0E6E6" w:rsidR="003F2495" w:rsidRPr="00A5609F" w:rsidRDefault="00444492" w:rsidP="008F7BFF">
            <w:pPr>
              <w:keepLines/>
              <w:spacing w:line="240" w:lineRule="auto"/>
              <w:jc w:val="right"/>
              <w:rPr>
                <w:sz w:val="20"/>
                <w:szCs w:val="20"/>
              </w:rPr>
            </w:pPr>
            <w:r>
              <w:rPr>
                <w:sz w:val="20"/>
                <w:szCs w:val="20"/>
              </w:rPr>
              <w:t>1.1</w:t>
            </w:r>
          </w:p>
        </w:tc>
        <w:tc>
          <w:tcPr>
            <w:tcW w:w="1042" w:type="dxa"/>
            <w:hideMark/>
          </w:tcPr>
          <w:p w14:paraId="7D6CA50F" w14:textId="1F710EDC" w:rsidR="003F2495" w:rsidRPr="00A5609F" w:rsidRDefault="00444492" w:rsidP="008F7BFF">
            <w:pPr>
              <w:keepLines/>
              <w:spacing w:line="240" w:lineRule="auto"/>
              <w:jc w:val="right"/>
              <w:rPr>
                <w:sz w:val="20"/>
                <w:szCs w:val="20"/>
              </w:rPr>
            </w:pPr>
            <w:r>
              <w:rPr>
                <w:sz w:val="20"/>
                <w:szCs w:val="20"/>
              </w:rPr>
              <w:t>2.0</w:t>
            </w:r>
          </w:p>
        </w:tc>
        <w:tc>
          <w:tcPr>
            <w:tcW w:w="1041" w:type="dxa"/>
            <w:hideMark/>
          </w:tcPr>
          <w:p w14:paraId="4C0532D3" w14:textId="2CBF19A2" w:rsidR="003F2495" w:rsidRPr="00A5609F" w:rsidRDefault="00444492" w:rsidP="008F7BFF">
            <w:pPr>
              <w:keepLines/>
              <w:spacing w:line="240" w:lineRule="auto"/>
              <w:jc w:val="right"/>
              <w:rPr>
                <w:sz w:val="20"/>
                <w:szCs w:val="20"/>
              </w:rPr>
            </w:pPr>
            <w:r>
              <w:rPr>
                <w:sz w:val="20"/>
                <w:szCs w:val="20"/>
              </w:rPr>
              <w:t>0.8</w:t>
            </w:r>
          </w:p>
        </w:tc>
        <w:tc>
          <w:tcPr>
            <w:tcW w:w="1041" w:type="dxa"/>
            <w:hideMark/>
          </w:tcPr>
          <w:p w14:paraId="7E7BA496" w14:textId="77777777" w:rsidR="003F2495" w:rsidRPr="00A5609F" w:rsidRDefault="003F2495" w:rsidP="008F7BFF">
            <w:pPr>
              <w:keepLines/>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686609D2" w14:textId="3BDB109B" w:rsidR="003F2495" w:rsidRPr="00A5609F" w:rsidRDefault="003F2495" w:rsidP="008F7BFF">
            <w:pPr>
              <w:keepLines/>
              <w:spacing w:line="240" w:lineRule="auto"/>
              <w:jc w:val="right"/>
              <w:rPr>
                <w:sz w:val="20"/>
                <w:szCs w:val="20"/>
                <w:highlight w:val="yellow"/>
              </w:rPr>
            </w:pPr>
            <w:r w:rsidRPr="00A5609F">
              <w:rPr>
                <w:sz w:val="20"/>
                <w:szCs w:val="20"/>
              </w:rPr>
              <w:t>1.</w:t>
            </w:r>
            <w:r w:rsidR="00061B8C">
              <w:rPr>
                <w:sz w:val="20"/>
                <w:szCs w:val="20"/>
              </w:rPr>
              <w:t>4</w:t>
            </w:r>
          </w:p>
        </w:tc>
      </w:tr>
      <w:tr w:rsidR="003F2495" w:rsidRPr="001650DF" w14:paraId="59D04765" w14:textId="77777777" w:rsidTr="009C4F21">
        <w:trPr>
          <w:trHeight w:val="336"/>
        </w:trPr>
        <w:tc>
          <w:tcPr>
            <w:tcW w:w="985" w:type="dxa"/>
            <w:vMerge w:val="restart"/>
            <w:tcBorders>
              <w:top w:val="single" w:sz="4" w:space="0" w:color="auto"/>
            </w:tcBorders>
            <w:hideMark/>
          </w:tcPr>
          <w:p w14:paraId="17C25D7C" w14:textId="77777777" w:rsidR="003F2495" w:rsidRPr="008945AF" w:rsidRDefault="003F2495" w:rsidP="00767622">
            <w:pPr>
              <w:spacing w:line="240" w:lineRule="auto"/>
              <w:rPr>
                <w:b/>
                <w:bCs/>
                <w:sz w:val="20"/>
                <w:szCs w:val="20"/>
              </w:rPr>
            </w:pPr>
            <w:r w:rsidRPr="008945AF">
              <w:rPr>
                <w:b/>
                <w:bCs/>
                <w:sz w:val="20"/>
                <w:szCs w:val="20"/>
              </w:rPr>
              <w:t>Plant</w:t>
            </w:r>
          </w:p>
        </w:tc>
        <w:tc>
          <w:tcPr>
            <w:tcW w:w="1397" w:type="dxa"/>
            <w:tcBorders>
              <w:top w:val="single" w:sz="4" w:space="0" w:color="auto"/>
            </w:tcBorders>
            <w:hideMark/>
          </w:tcPr>
          <w:p w14:paraId="16890BAE" w14:textId="77777777" w:rsidR="003F2495" w:rsidRPr="00A5609F" w:rsidRDefault="003F2495" w:rsidP="00767622">
            <w:pPr>
              <w:spacing w:line="240" w:lineRule="auto"/>
              <w:rPr>
                <w:sz w:val="20"/>
                <w:szCs w:val="20"/>
              </w:rPr>
            </w:pPr>
            <w:r w:rsidRPr="00A5609F">
              <w:rPr>
                <w:sz w:val="20"/>
                <w:szCs w:val="20"/>
              </w:rPr>
              <w:t>All</w:t>
            </w:r>
          </w:p>
        </w:tc>
        <w:tc>
          <w:tcPr>
            <w:tcW w:w="1041" w:type="dxa"/>
            <w:tcBorders>
              <w:top w:val="single" w:sz="4" w:space="0" w:color="auto"/>
              <w:left w:val="single" w:sz="4" w:space="0" w:color="auto"/>
              <w:bottom w:val="single" w:sz="4" w:space="0" w:color="auto"/>
              <w:right w:val="single" w:sz="4" w:space="0" w:color="auto"/>
            </w:tcBorders>
            <w:shd w:val="clear" w:color="auto" w:fill="auto"/>
            <w:hideMark/>
          </w:tcPr>
          <w:p w14:paraId="2291DD71" w14:textId="0F936AFA" w:rsidR="003F2495" w:rsidRPr="00A5609F" w:rsidRDefault="003F2495" w:rsidP="00444492">
            <w:pPr>
              <w:spacing w:line="240" w:lineRule="auto"/>
              <w:jc w:val="right"/>
              <w:rPr>
                <w:sz w:val="20"/>
                <w:szCs w:val="20"/>
                <w:highlight w:val="yellow"/>
              </w:rPr>
            </w:pPr>
            <w:r w:rsidRPr="00A5609F">
              <w:rPr>
                <w:sz w:val="20"/>
                <w:szCs w:val="20"/>
              </w:rPr>
              <w:t>1,</w:t>
            </w:r>
            <w:r w:rsidR="00444492">
              <w:rPr>
                <w:sz w:val="20"/>
                <w:szCs w:val="20"/>
              </w:rPr>
              <w:t>180</w:t>
            </w:r>
          </w:p>
        </w:tc>
        <w:tc>
          <w:tcPr>
            <w:tcW w:w="1041" w:type="dxa"/>
            <w:tcBorders>
              <w:top w:val="single" w:sz="4" w:space="0" w:color="auto"/>
            </w:tcBorders>
            <w:hideMark/>
          </w:tcPr>
          <w:p w14:paraId="50E8F99D" w14:textId="23A5DDF2" w:rsidR="003F2495" w:rsidRPr="00A5609F" w:rsidRDefault="003F2495" w:rsidP="00444492">
            <w:pPr>
              <w:spacing w:line="240" w:lineRule="auto"/>
              <w:jc w:val="right"/>
              <w:rPr>
                <w:sz w:val="20"/>
                <w:szCs w:val="20"/>
              </w:rPr>
            </w:pPr>
            <w:r w:rsidRPr="00A5609F">
              <w:rPr>
                <w:sz w:val="20"/>
                <w:szCs w:val="20"/>
              </w:rPr>
              <w:t>1,</w:t>
            </w:r>
            <w:r w:rsidR="00444492">
              <w:rPr>
                <w:sz w:val="20"/>
                <w:szCs w:val="20"/>
              </w:rPr>
              <w:t>119</w:t>
            </w:r>
          </w:p>
        </w:tc>
        <w:tc>
          <w:tcPr>
            <w:tcW w:w="1042" w:type="dxa"/>
            <w:tcBorders>
              <w:top w:val="single" w:sz="4" w:space="0" w:color="auto"/>
            </w:tcBorders>
            <w:hideMark/>
          </w:tcPr>
          <w:p w14:paraId="14BCD368" w14:textId="6E7B56D6" w:rsidR="003F2495" w:rsidRPr="00A5609F" w:rsidRDefault="003F2495" w:rsidP="00444492">
            <w:pPr>
              <w:spacing w:line="240" w:lineRule="auto"/>
              <w:jc w:val="right"/>
              <w:rPr>
                <w:sz w:val="20"/>
                <w:szCs w:val="20"/>
              </w:rPr>
            </w:pPr>
            <w:r w:rsidRPr="00A5609F">
              <w:rPr>
                <w:sz w:val="20"/>
                <w:szCs w:val="20"/>
              </w:rPr>
              <w:t>1,</w:t>
            </w:r>
            <w:r w:rsidR="00444492">
              <w:rPr>
                <w:sz w:val="20"/>
                <w:szCs w:val="20"/>
              </w:rPr>
              <w:t>123</w:t>
            </w:r>
          </w:p>
        </w:tc>
        <w:tc>
          <w:tcPr>
            <w:tcW w:w="1041" w:type="dxa"/>
            <w:tcBorders>
              <w:top w:val="single" w:sz="4" w:space="0" w:color="auto"/>
            </w:tcBorders>
            <w:hideMark/>
          </w:tcPr>
          <w:p w14:paraId="2B06E851" w14:textId="63BC4148" w:rsidR="003F2495" w:rsidRPr="00A5609F" w:rsidRDefault="003F2495" w:rsidP="00444492">
            <w:pPr>
              <w:spacing w:line="240" w:lineRule="auto"/>
              <w:jc w:val="right"/>
              <w:rPr>
                <w:sz w:val="20"/>
                <w:szCs w:val="20"/>
              </w:rPr>
            </w:pPr>
            <w:r w:rsidRPr="00A5609F">
              <w:rPr>
                <w:sz w:val="20"/>
                <w:szCs w:val="20"/>
              </w:rPr>
              <w:t>1,</w:t>
            </w:r>
            <w:r w:rsidR="00444492">
              <w:rPr>
                <w:sz w:val="20"/>
                <w:szCs w:val="20"/>
              </w:rPr>
              <w:t>318</w:t>
            </w:r>
          </w:p>
        </w:tc>
        <w:tc>
          <w:tcPr>
            <w:tcW w:w="1041" w:type="dxa"/>
            <w:tcBorders>
              <w:top w:val="single" w:sz="4" w:space="0" w:color="auto"/>
            </w:tcBorders>
            <w:hideMark/>
          </w:tcPr>
          <w:p w14:paraId="430B335B" w14:textId="230652C5" w:rsidR="003F2495" w:rsidRPr="00A5609F" w:rsidRDefault="003F2495" w:rsidP="00767622">
            <w:pPr>
              <w:spacing w:line="240" w:lineRule="auto"/>
              <w:jc w:val="right"/>
              <w:rPr>
                <w:sz w:val="20"/>
                <w:szCs w:val="20"/>
              </w:rPr>
            </w:pPr>
            <w:r w:rsidRPr="00A5609F">
              <w:rPr>
                <w:sz w:val="20"/>
                <w:szCs w:val="20"/>
              </w:rPr>
              <w:t>1</w:t>
            </w:r>
            <w:r w:rsidR="00061B8C">
              <w:rPr>
                <w:sz w:val="20"/>
                <w:szCs w:val="20"/>
              </w:rPr>
              <w:t>,181</w:t>
            </w:r>
          </w:p>
        </w:tc>
        <w:tc>
          <w:tcPr>
            <w:tcW w:w="1227" w:type="dxa"/>
            <w:tcBorders>
              <w:top w:val="single" w:sz="4" w:space="0" w:color="auto"/>
              <w:left w:val="single" w:sz="4" w:space="0" w:color="auto"/>
              <w:bottom w:val="single" w:sz="4" w:space="0" w:color="auto"/>
              <w:right w:val="single" w:sz="4" w:space="0" w:color="auto"/>
            </w:tcBorders>
            <w:shd w:val="clear" w:color="auto" w:fill="auto"/>
            <w:hideMark/>
          </w:tcPr>
          <w:p w14:paraId="1FBE1249" w14:textId="6A785646" w:rsidR="003F2495" w:rsidRPr="00A5609F" w:rsidRDefault="003F2495" w:rsidP="00061B8C">
            <w:pPr>
              <w:spacing w:line="240" w:lineRule="auto"/>
              <w:jc w:val="right"/>
              <w:rPr>
                <w:sz w:val="20"/>
                <w:szCs w:val="20"/>
                <w:highlight w:val="yellow"/>
              </w:rPr>
            </w:pPr>
            <w:r w:rsidRPr="00A5609F">
              <w:rPr>
                <w:sz w:val="20"/>
                <w:szCs w:val="20"/>
              </w:rPr>
              <w:t>1,1</w:t>
            </w:r>
            <w:r w:rsidR="00061B8C">
              <w:rPr>
                <w:sz w:val="20"/>
                <w:szCs w:val="20"/>
              </w:rPr>
              <w:t>84</w:t>
            </w:r>
          </w:p>
        </w:tc>
      </w:tr>
      <w:tr w:rsidR="003F2495" w:rsidRPr="001650DF" w14:paraId="6D9AA616" w14:textId="77777777" w:rsidTr="00767622">
        <w:trPr>
          <w:trHeight w:val="324"/>
        </w:trPr>
        <w:tc>
          <w:tcPr>
            <w:tcW w:w="985" w:type="dxa"/>
            <w:vMerge/>
            <w:hideMark/>
          </w:tcPr>
          <w:p w14:paraId="264FD578" w14:textId="77777777" w:rsidR="003F2495" w:rsidRPr="00A5609F" w:rsidRDefault="003F2495" w:rsidP="00767622">
            <w:pPr>
              <w:spacing w:line="240" w:lineRule="auto"/>
              <w:rPr>
                <w:b/>
                <w:bCs/>
                <w:sz w:val="20"/>
                <w:szCs w:val="20"/>
              </w:rPr>
            </w:pPr>
          </w:p>
        </w:tc>
        <w:tc>
          <w:tcPr>
            <w:tcW w:w="1397" w:type="dxa"/>
            <w:hideMark/>
          </w:tcPr>
          <w:p w14:paraId="5FBD2606" w14:textId="77777777" w:rsidR="003F2495" w:rsidRPr="00A5609F" w:rsidRDefault="003F2495" w:rsidP="00767622">
            <w:pPr>
              <w:spacing w:line="240" w:lineRule="auto"/>
              <w:rPr>
                <w:sz w:val="20"/>
                <w:szCs w:val="20"/>
              </w:rPr>
            </w:pPr>
            <w:r w:rsidRPr="00A5609F">
              <w:rPr>
                <w:sz w:val="20"/>
                <w:szCs w:val="20"/>
              </w:rPr>
              <w:t>Small</w:t>
            </w:r>
          </w:p>
        </w:tc>
        <w:tc>
          <w:tcPr>
            <w:tcW w:w="1041" w:type="dxa"/>
            <w:tcBorders>
              <w:top w:val="nil"/>
              <w:left w:val="single" w:sz="4" w:space="0" w:color="auto"/>
              <w:bottom w:val="single" w:sz="4" w:space="0" w:color="auto"/>
              <w:right w:val="single" w:sz="4" w:space="0" w:color="auto"/>
            </w:tcBorders>
            <w:shd w:val="clear" w:color="auto" w:fill="auto"/>
            <w:hideMark/>
          </w:tcPr>
          <w:p w14:paraId="76688E51" w14:textId="1E859B92" w:rsidR="003F2495" w:rsidRPr="00A5609F" w:rsidRDefault="00444492" w:rsidP="00767622">
            <w:pPr>
              <w:spacing w:line="240" w:lineRule="auto"/>
              <w:jc w:val="right"/>
              <w:rPr>
                <w:sz w:val="20"/>
                <w:szCs w:val="20"/>
                <w:highlight w:val="yellow"/>
              </w:rPr>
            </w:pPr>
            <w:r>
              <w:rPr>
                <w:sz w:val="20"/>
                <w:szCs w:val="20"/>
              </w:rPr>
              <w:t>589</w:t>
            </w:r>
          </w:p>
        </w:tc>
        <w:tc>
          <w:tcPr>
            <w:tcW w:w="1041" w:type="dxa"/>
            <w:hideMark/>
          </w:tcPr>
          <w:p w14:paraId="2428A6F9" w14:textId="5659D358" w:rsidR="003F2495" w:rsidRPr="00A5609F" w:rsidRDefault="00444492" w:rsidP="00767622">
            <w:pPr>
              <w:spacing w:line="240" w:lineRule="auto"/>
              <w:jc w:val="right"/>
              <w:rPr>
                <w:sz w:val="20"/>
                <w:szCs w:val="20"/>
              </w:rPr>
            </w:pPr>
            <w:r>
              <w:rPr>
                <w:sz w:val="20"/>
                <w:szCs w:val="20"/>
              </w:rPr>
              <w:t>673</w:t>
            </w:r>
          </w:p>
        </w:tc>
        <w:tc>
          <w:tcPr>
            <w:tcW w:w="1042" w:type="dxa"/>
            <w:hideMark/>
          </w:tcPr>
          <w:p w14:paraId="469A6783" w14:textId="19304536" w:rsidR="003F2495" w:rsidRPr="00A5609F" w:rsidRDefault="00444492" w:rsidP="00767622">
            <w:pPr>
              <w:spacing w:line="240" w:lineRule="auto"/>
              <w:jc w:val="right"/>
              <w:rPr>
                <w:sz w:val="20"/>
                <w:szCs w:val="20"/>
              </w:rPr>
            </w:pPr>
            <w:r>
              <w:rPr>
                <w:sz w:val="20"/>
                <w:szCs w:val="20"/>
              </w:rPr>
              <w:t>581</w:t>
            </w:r>
          </w:p>
        </w:tc>
        <w:tc>
          <w:tcPr>
            <w:tcW w:w="1041" w:type="dxa"/>
            <w:hideMark/>
          </w:tcPr>
          <w:p w14:paraId="2C81EA40" w14:textId="50DAE03B" w:rsidR="003F2495" w:rsidRPr="00A5609F" w:rsidRDefault="00444492" w:rsidP="00767622">
            <w:pPr>
              <w:spacing w:line="240" w:lineRule="auto"/>
              <w:jc w:val="right"/>
              <w:rPr>
                <w:sz w:val="20"/>
                <w:szCs w:val="20"/>
              </w:rPr>
            </w:pPr>
            <w:r>
              <w:rPr>
                <w:sz w:val="20"/>
                <w:szCs w:val="20"/>
              </w:rPr>
              <w:t>655</w:t>
            </w:r>
          </w:p>
        </w:tc>
        <w:tc>
          <w:tcPr>
            <w:tcW w:w="1041" w:type="dxa"/>
            <w:hideMark/>
          </w:tcPr>
          <w:p w14:paraId="0F04750A" w14:textId="0814417B" w:rsidR="003F2495" w:rsidRPr="00A5609F" w:rsidRDefault="00061B8C" w:rsidP="00767622">
            <w:pPr>
              <w:spacing w:line="240" w:lineRule="auto"/>
              <w:jc w:val="right"/>
              <w:rPr>
                <w:sz w:val="20"/>
                <w:szCs w:val="20"/>
              </w:rPr>
            </w:pPr>
            <w:r>
              <w:rPr>
                <w:sz w:val="20"/>
                <w:szCs w:val="20"/>
              </w:rPr>
              <w:t>576</w:t>
            </w:r>
          </w:p>
        </w:tc>
        <w:tc>
          <w:tcPr>
            <w:tcW w:w="1227" w:type="dxa"/>
            <w:tcBorders>
              <w:top w:val="nil"/>
              <w:left w:val="single" w:sz="4" w:space="0" w:color="auto"/>
              <w:bottom w:val="single" w:sz="4" w:space="0" w:color="auto"/>
              <w:right w:val="single" w:sz="4" w:space="0" w:color="auto"/>
            </w:tcBorders>
            <w:shd w:val="clear" w:color="auto" w:fill="auto"/>
            <w:hideMark/>
          </w:tcPr>
          <w:p w14:paraId="390AC7AA" w14:textId="3CC7FDBA" w:rsidR="003F2495" w:rsidRPr="00A5609F" w:rsidRDefault="00061B8C" w:rsidP="00767622">
            <w:pPr>
              <w:spacing w:line="240" w:lineRule="auto"/>
              <w:jc w:val="right"/>
              <w:rPr>
                <w:sz w:val="20"/>
                <w:szCs w:val="20"/>
                <w:highlight w:val="yellow"/>
              </w:rPr>
            </w:pPr>
            <w:r>
              <w:rPr>
                <w:sz w:val="20"/>
                <w:szCs w:val="20"/>
              </w:rPr>
              <w:t>615</w:t>
            </w:r>
          </w:p>
        </w:tc>
      </w:tr>
      <w:tr w:rsidR="003F2495" w:rsidRPr="001650DF" w14:paraId="048433F5" w14:textId="77777777" w:rsidTr="00767622">
        <w:trPr>
          <w:trHeight w:val="324"/>
        </w:trPr>
        <w:tc>
          <w:tcPr>
            <w:tcW w:w="985" w:type="dxa"/>
            <w:vMerge/>
            <w:hideMark/>
          </w:tcPr>
          <w:p w14:paraId="60E29852" w14:textId="77777777" w:rsidR="003F2495" w:rsidRPr="00A5609F" w:rsidRDefault="003F2495" w:rsidP="00767622">
            <w:pPr>
              <w:spacing w:line="240" w:lineRule="auto"/>
              <w:rPr>
                <w:b/>
                <w:bCs/>
                <w:sz w:val="20"/>
                <w:szCs w:val="20"/>
              </w:rPr>
            </w:pPr>
          </w:p>
        </w:tc>
        <w:tc>
          <w:tcPr>
            <w:tcW w:w="1397" w:type="dxa"/>
            <w:hideMark/>
          </w:tcPr>
          <w:p w14:paraId="6FFA6537" w14:textId="77777777" w:rsidR="003F2495" w:rsidRPr="00A5609F" w:rsidRDefault="003F2495" w:rsidP="00767622">
            <w:pPr>
              <w:spacing w:line="240" w:lineRule="auto"/>
              <w:rPr>
                <w:sz w:val="20"/>
                <w:szCs w:val="20"/>
              </w:rPr>
            </w:pPr>
            <w:r w:rsidRPr="00A5609F">
              <w:rPr>
                <w:sz w:val="20"/>
                <w:szCs w:val="20"/>
              </w:rPr>
              <w:t>% Small</w:t>
            </w:r>
          </w:p>
        </w:tc>
        <w:tc>
          <w:tcPr>
            <w:tcW w:w="1041" w:type="dxa"/>
            <w:tcBorders>
              <w:top w:val="nil"/>
              <w:left w:val="single" w:sz="4" w:space="0" w:color="auto"/>
              <w:bottom w:val="single" w:sz="4" w:space="0" w:color="auto"/>
              <w:right w:val="single" w:sz="4" w:space="0" w:color="auto"/>
            </w:tcBorders>
            <w:shd w:val="clear" w:color="auto" w:fill="auto"/>
            <w:hideMark/>
          </w:tcPr>
          <w:p w14:paraId="7409F09B" w14:textId="09C4158D" w:rsidR="003F2495" w:rsidRPr="00A5609F" w:rsidRDefault="00444492" w:rsidP="00767622">
            <w:pPr>
              <w:spacing w:line="240" w:lineRule="auto"/>
              <w:jc w:val="right"/>
              <w:rPr>
                <w:sz w:val="20"/>
                <w:szCs w:val="20"/>
                <w:highlight w:val="yellow"/>
              </w:rPr>
            </w:pPr>
            <w:r>
              <w:rPr>
                <w:sz w:val="20"/>
                <w:szCs w:val="20"/>
              </w:rPr>
              <w:t>49.9</w:t>
            </w:r>
          </w:p>
        </w:tc>
        <w:tc>
          <w:tcPr>
            <w:tcW w:w="1041" w:type="dxa"/>
            <w:hideMark/>
          </w:tcPr>
          <w:p w14:paraId="3C604D70" w14:textId="373D690D" w:rsidR="003F2495" w:rsidRPr="00A5609F" w:rsidRDefault="00444492" w:rsidP="00767622">
            <w:pPr>
              <w:spacing w:line="240" w:lineRule="auto"/>
              <w:jc w:val="right"/>
              <w:rPr>
                <w:sz w:val="20"/>
                <w:szCs w:val="20"/>
              </w:rPr>
            </w:pPr>
            <w:r>
              <w:rPr>
                <w:sz w:val="20"/>
                <w:szCs w:val="20"/>
              </w:rPr>
              <w:t>60.1</w:t>
            </w:r>
          </w:p>
        </w:tc>
        <w:tc>
          <w:tcPr>
            <w:tcW w:w="1042" w:type="dxa"/>
            <w:hideMark/>
          </w:tcPr>
          <w:p w14:paraId="5587A784" w14:textId="7EE72D4F" w:rsidR="003F2495" w:rsidRPr="00A5609F" w:rsidRDefault="00444492" w:rsidP="00767622">
            <w:pPr>
              <w:spacing w:line="240" w:lineRule="auto"/>
              <w:jc w:val="right"/>
              <w:rPr>
                <w:sz w:val="20"/>
                <w:szCs w:val="20"/>
              </w:rPr>
            </w:pPr>
            <w:r>
              <w:rPr>
                <w:sz w:val="20"/>
                <w:szCs w:val="20"/>
              </w:rPr>
              <w:t>51.7</w:t>
            </w:r>
          </w:p>
        </w:tc>
        <w:tc>
          <w:tcPr>
            <w:tcW w:w="1041" w:type="dxa"/>
            <w:hideMark/>
          </w:tcPr>
          <w:p w14:paraId="50324706" w14:textId="4AFCD67D" w:rsidR="003F2495" w:rsidRPr="00A5609F" w:rsidRDefault="00444492" w:rsidP="00767622">
            <w:pPr>
              <w:spacing w:line="240" w:lineRule="auto"/>
              <w:jc w:val="right"/>
              <w:rPr>
                <w:sz w:val="20"/>
                <w:szCs w:val="20"/>
              </w:rPr>
            </w:pPr>
            <w:r>
              <w:rPr>
                <w:sz w:val="20"/>
                <w:szCs w:val="20"/>
              </w:rPr>
              <w:t>49.7</w:t>
            </w:r>
          </w:p>
        </w:tc>
        <w:tc>
          <w:tcPr>
            <w:tcW w:w="1041" w:type="dxa"/>
            <w:hideMark/>
          </w:tcPr>
          <w:p w14:paraId="33DB8361" w14:textId="1B196DC7" w:rsidR="003F2495" w:rsidRPr="00A5609F" w:rsidRDefault="00061B8C" w:rsidP="00767622">
            <w:pPr>
              <w:spacing w:line="240" w:lineRule="auto"/>
              <w:jc w:val="right"/>
              <w:rPr>
                <w:sz w:val="20"/>
                <w:szCs w:val="20"/>
              </w:rPr>
            </w:pPr>
            <w:r>
              <w:rPr>
                <w:sz w:val="20"/>
                <w:szCs w:val="20"/>
              </w:rPr>
              <w:t>48.8</w:t>
            </w:r>
          </w:p>
        </w:tc>
        <w:tc>
          <w:tcPr>
            <w:tcW w:w="1227" w:type="dxa"/>
            <w:tcBorders>
              <w:top w:val="nil"/>
              <w:left w:val="single" w:sz="4" w:space="0" w:color="auto"/>
              <w:bottom w:val="single" w:sz="4" w:space="0" w:color="auto"/>
              <w:right w:val="single" w:sz="4" w:space="0" w:color="auto"/>
            </w:tcBorders>
            <w:shd w:val="clear" w:color="auto" w:fill="auto"/>
            <w:hideMark/>
          </w:tcPr>
          <w:p w14:paraId="074BDDAF" w14:textId="5FB5108A" w:rsidR="003F2495" w:rsidRPr="00A5609F" w:rsidRDefault="00061B8C" w:rsidP="00767622">
            <w:pPr>
              <w:spacing w:line="240" w:lineRule="auto"/>
              <w:jc w:val="right"/>
              <w:rPr>
                <w:sz w:val="20"/>
                <w:szCs w:val="20"/>
                <w:highlight w:val="yellow"/>
              </w:rPr>
            </w:pPr>
            <w:r>
              <w:rPr>
                <w:sz w:val="20"/>
                <w:szCs w:val="20"/>
              </w:rPr>
              <w:t>52.0</w:t>
            </w:r>
          </w:p>
        </w:tc>
      </w:tr>
      <w:tr w:rsidR="003F2495" w:rsidRPr="001650DF" w14:paraId="58DAA0FF" w14:textId="77777777" w:rsidTr="00767622">
        <w:trPr>
          <w:trHeight w:val="324"/>
        </w:trPr>
        <w:tc>
          <w:tcPr>
            <w:tcW w:w="985" w:type="dxa"/>
            <w:vMerge/>
            <w:hideMark/>
          </w:tcPr>
          <w:p w14:paraId="5EC9E604" w14:textId="77777777" w:rsidR="003F2495" w:rsidRPr="00A5609F" w:rsidRDefault="003F2495" w:rsidP="00767622">
            <w:pPr>
              <w:spacing w:line="240" w:lineRule="auto"/>
              <w:rPr>
                <w:b/>
                <w:bCs/>
                <w:sz w:val="20"/>
                <w:szCs w:val="20"/>
              </w:rPr>
            </w:pPr>
          </w:p>
        </w:tc>
        <w:tc>
          <w:tcPr>
            <w:tcW w:w="1397" w:type="dxa"/>
            <w:hideMark/>
          </w:tcPr>
          <w:p w14:paraId="028A0125" w14:textId="77777777" w:rsidR="003F2495" w:rsidRPr="00A5609F" w:rsidRDefault="003F2495" w:rsidP="00767622">
            <w:pPr>
              <w:spacing w:line="240" w:lineRule="auto"/>
              <w:rPr>
                <w:sz w:val="20"/>
                <w:szCs w:val="20"/>
              </w:rPr>
            </w:pPr>
            <w:r w:rsidRPr="00A5609F">
              <w:rPr>
                <w:sz w:val="20"/>
                <w:szCs w:val="20"/>
              </w:rPr>
              <w:t>Micro</w:t>
            </w:r>
          </w:p>
        </w:tc>
        <w:tc>
          <w:tcPr>
            <w:tcW w:w="1041" w:type="dxa"/>
            <w:tcBorders>
              <w:top w:val="nil"/>
              <w:left w:val="single" w:sz="4" w:space="0" w:color="auto"/>
              <w:bottom w:val="single" w:sz="4" w:space="0" w:color="auto"/>
              <w:right w:val="single" w:sz="4" w:space="0" w:color="auto"/>
            </w:tcBorders>
            <w:shd w:val="clear" w:color="auto" w:fill="auto"/>
            <w:hideMark/>
          </w:tcPr>
          <w:p w14:paraId="035AAC2E" w14:textId="14A44E1C" w:rsidR="003F2495" w:rsidRPr="00A5609F" w:rsidRDefault="00444492" w:rsidP="00767622">
            <w:pPr>
              <w:spacing w:line="240" w:lineRule="auto"/>
              <w:jc w:val="right"/>
              <w:rPr>
                <w:sz w:val="20"/>
                <w:szCs w:val="20"/>
                <w:highlight w:val="yellow"/>
              </w:rPr>
            </w:pPr>
            <w:r>
              <w:rPr>
                <w:sz w:val="20"/>
                <w:szCs w:val="20"/>
              </w:rPr>
              <w:t>9</w:t>
            </w:r>
          </w:p>
        </w:tc>
        <w:tc>
          <w:tcPr>
            <w:tcW w:w="1041" w:type="dxa"/>
            <w:hideMark/>
          </w:tcPr>
          <w:p w14:paraId="488C1BFB" w14:textId="2B39D902" w:rsidR="003F2495" w:rsidRPr="00A5609F" w:rsidRDefault="00444492" w:rsidP="00767622">
            <w:pPr>
              <w:spacing w:line="240" w:lineRule="auto"/>
              <w:jc w:val="right"/>
              <w:rPr>
                <w:sz w:val="20"/>
                <w:szCs w:val="20"/>
              </w:rPr>
            </w:pPr>
            <w:r>
              <w:rPr>
                <w:sz w:val="20"/>
                <w:szCs w:val="20"/>
              </w:rPr>
              <w:t>4</w:t>
            </w:r>
          </w:p>
        </w:tc>
        <w:tc>
          <w:tcPr>
            <w:tcW w:w="1042" w:type="dxa"/>
            <w:hideMark/>
          </w:tcPr>
          <w:p w14:paraId="421A50A7" w14:textId="04EB60EE" w:rsidR="003F2495" w:rsidRPr="00A5609F" w:rsidRDefault="00444492" w:rsidP="00767622">
            <w:pPr>
              <w:spacing w:line="240" w:lineRule="auto"/>
              <w:jc w:val="right"/>
              <w:rPr>
                <w:sz w:val="20"/>
                <w:szCs w:val="20"/>
              </w:rPr>
            </w:pPr>
            <w:r>
              <w:rPr>
                <w:sz w:val="20"/>
                <w:szCs w:val="20"/>
              </w:rPr>
              <w:t>22</w:t>
            </w:r>
          </w:p>
        </w:tc>
        <w:tc>
          <w:tcPr>
            <w:tcW w:w="1041" w:type="dxa"/>
            <w:hideMark/>
          </w:tcPr>
          <w:p w14:paraId="0694F77B" w14:textId="719E0F5B" w:rsidR="003F2495" w:rsidRPr="00A5609F" w:rsidRDefault="00444492" w:rsidP="00444492">
            <w:pPr>
              <w:spacing w:line="240" w:lineRule="auto"/>
              <w:jc w:val="right"/>
              <w:rPr>
                <w:sz w:val="20"/>
                <w:szCs w:val="20"/>
              </w:rPr>
            </w:pPr>
            <w:r>
              <w:rPr>
                <w:sz w:val="20"/>
                <w:szCs w:val="20"/>
              </w:rPr>
              <w:t>3</w:t>
            </w:r>
          </w:p>
        </w:tc>
        <w:tc>
          <w:tcPr>
            <w:tcW w:w="1041" w:type="dxa"/>
            <w:hideMark/>
          </w:tcPr>
          <w:p w14:paraId="1BE6D0E0" w14:textId="77777777" w:rsidR="003F2495" w:rsidRPr="00A5609F" w:rsidRDefault="003F2495" w:rsidP="00767622">
            <w:pPr>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00E7D4C8" w14:textId="77777777" w:rsidR="003F2495" w:rsidRPr="00A5609F" w:rsidRDefault="003F2495" w:rsidP="00767622">
            <w:pPr>
              <w:spacing w:line="240" w:lineRule="auto"/>
              <w:jc w:val="right"/>
              <w:rPr>
                <w:sz w:val="20"/>
                <w:szCs w:val="20"/>
                <w:highlight w:val="yellow"/>
              </w:rPr>
            </w:pPr>
            <w:r w:rsidRPr="00A5609F">
              <w:rPr>
                <w:sz w:val="20"/>
                <w:szCs w:val="20"/>
              </w:rPr>
              <w:t>10</w:t>
            </w:r>
          </w:p>
        </w:tc>
      </w:tr>
      <w:tr w:rsidR="003F2495" w:rsidRPr="001650DF" w14:paraId="3762665A" w14:textId="77777777" w:rsidTr="00767622">
        <w:trPr>
          <w:trHeight w:val="324"/>
        </w:trPr>
        <w:tc>
          <w:tcPr>
            <w:tcW w:w="985" w:type="dxa"/>
            <w:vMerge/>
            <w:hideMark/>
          </w:tcPr>
          <w:p w14:paraId="565F3426" w14:textId="77777777" w:rsidR="003F2495" w:rsidRPr="00A5609F" w:rsidRDefault="003F2495" w:rsidP="00767622">
            <w:pPr>
              <w:spacing w:line="240" w:lineRule="auto"/>
              <w:rPr>
                <w:b/>
                <w:bCs/>
                <w:sz w:val="20"/>
                <w:szCs w:val="20"/>
              </w:rPr>
            </w:pPr>
          </w:p>
        </w:tc>
        <w:tc>
          <w:tcPr>
            <w:tcW w:w="1397" w:type="dxa"/>
            <w:hideMark/>
          </w:tcPr>
          <w:p w14:paraId="1D606F1F" w14:textId="77777777" w:rsidR="003F2495" w:rsidRPr="00A5609F" w:rsidRDefault="003F2495" w:rsidP="00767622">
            <w:pPr>
              <w:spacing w:line="240" w:lineRule="auto"/>
              <w:rPr>
                <w:sz w:val="20"/>
                <w:szCs w:val="20"/>
              </w:rPr>
            </w:pPr>
            <w:r w:rsidRPr="00A5609F">
              <w:rPr>
                <w:sz w:val="20"/>
                <w:szCs w:val="20"/>
              </w:rPr>
              <w:t>% Micro</w:t>
            </w:r>
          </w:p>
        </w:tc>
        <w:tc>
          <w:tcPr>
            <w:tcW w:w="1041" w:type="dxa"/>
            <w:tcBorders>
              <w:top w:val="nil"/>
              <w:left w:val="single" w:sz="4" w:space="0" w:color="auto"/>
              <w:bottom w:val="single" w:sz="4" w:space="0" w:color="auto"/>
              <w:right w:val="single" w:sz="4" w:space="0" w:color="auto"/>
            </w:tcBorders>
            <w:shd w:val="clear" w:color="auto" w:fill="auto"/>
            <w:hideMark/>
          </w:tcPr>
          <w:p w14:paraId="1793BF85" w14:textId="26B302EB" w:rsidR="003F2495" w:rsidRPr="00A5609F" w:rsidRDefault="003F2495" w:rsidP="00444492">
            <w:pPr>
              <w:spacing w:line="240" w:lineRule="auto"/>
              <w:jc w:val="right"/>
              <w:rPr>
                <w:sz w:val="20"/>
                <w:szCs w:val="20"/>
                <w:highlight w:val="yellow"/>
              </w:rPr>
            </w:pPr>
            <w:r w:rsidRPr="00A5609F">
              <w:rPr>
                <w:sz w:val="20"/>
                <w:szCs w:val="20"/>
              </w:rPr>
              <w:t>0.</w:t>
            </w:r>
            <w:r w:rsidR="00444492">
              <w:rPr>
                <w:sz w:val="20"/>
                <w:szCs w:val="20"/>
              </w:rPr>
              <w:t>8</w:t>
            </w:r>
          </w:p>
        </w:tc>
        <w:tc>
          <w:tcPr>
            <w:tcW w:w="1041" w:type="dxa"/>
            <w:hideMark/>
          </w:tcPr>
          <w:p w14:paraId="1A272131" w14:textId="03F61EC8" w:rsidR="003F2495" w:rsidRPr="00A5609F" w:rsidRDefault="00444492" w:rsidP="00767622">
            <w:pPr>
              <w:spacing w:line="240" w:lineRule="auto"/>
              <w:jc w:val="right"/>
              <w:rPr>
                <w:sz w:val="20"/>
                <w:szCs w:val="20"/>
              </w:rPr>
            </w:pPr>
            <w:r>
              <w:rPr>
                <w:sz w:val="20"/>
                <w:szCs w:val="20"/>
              </w:rPr>
              <w:t>0.4</w:t>
            </w:r>
          </w:p>
        </w:tc>
        <w:tc>
          <w:tcPr>
            <w:tcW w:w="1042" w:type="dxa"/>
            <w:hideMark/>
          </w:tcPr>
          <w:p w14:paraId="6A312067" w14:textId="185F4959" w:rsidR="003F2495" w:rsidRPr="00A5609F" w:rsidRDefault="00444492" w:rsidP="00767622">
            <w:pPr>
              <w:spacing w:line="240" w:lineRule="auto"/>
              <w:jc w:val="right"/>
              <w:rPr>
                <w:sz w:val="20"/>
                <w:szCs w:val="20"/>
              </w:rPr>
            </w:pPr>
            <w:r>
              <w:rPr>
                <w:sz w:val="20"/>
                <w:szCs w:val="20"/>
              </w:rPr>
              <w:t>2.0</w:t>
            </w:r>
          </w:p>
        </w:tc>
        <w:tc>
          <w:tcPr>
            <w:tcW w:w="1041" w:type="dxa"/>
            <w:hideMark/>
          </w:tcPr>
          <w:p w14:paraId="79B4F3D2" w14:textId="4613BB78" w:rsidR="003F2495" w:rsidRPr="00A5609F" w:rsidRDefault="00444492" w:rsidP="00767622">
            <w:pPr>
              <w:spacing w:line="240" w:lineRule="auto"/>
              <w:jc w:val="right"/>
              <w:rPr>
                <w:sz w:val="20"/>
                <w:szCs w:val="20"/>
              </w:rPr>
            </w:pPr>
            <w:r>
              <w:rPr>
                <w:sz w:val="20"/>
                <w:szCs w:val="20"/>
              </w:rPr>
              <w:t>0.2</w:t>
            </w:r>
          </w:p>
        </w:tc>
        <w:tc>
          <w:tcPr>
            <w:tcW w:w="1041" w:type="dxa"/>
            <w:hideMark/>
          </w:tcPr>
          <w:p w14:paraId="2DFAA86A" w14:textId="77777777" w:rsidR="003F2495" w:rsidRPr="00A5609F" w:rsidRDefault="003F2495" w:rsidP="00767622">
            <w:pPr>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041BBE5B" w14:textId="77777777" w:rsidR="003F2495" w:rsidRPr="00A5609F" w:rsidRDefault="003F2495" w:rsidP="00767622">
            <w:pPr>
              <w:spacing w:line="240" w:lineRule="auto"/>
              <w:jc w:val="right"/>
              <w:rPr>
                <w:sz w:val="20"/>
                <w:szCs w:val="20"/>
                <w:highlight w:val="yellow"/>
              </w:rPr>
            </w:pPr>
            <w:r w:rsidRPr="00A5609F">
              <w:rPr>
                <w:sz w:val="20"/>
                <w:szCs w:val="20"/>
              </w:rPr>
              <w:t>0.9</w:t>
            </w:r>
          </w:p>
        </w:tc>
      </w:tr>
      <w:tr w:rsidR="003F2495" w:rsidRPr="001650DF" w14:paraId="5E7FCE0D" w14:textId="77777777" w:rsidTr="00767622">
        <w:trPr>
          <w:trHeight w:val="336"/>
        </w:trPr>
        <w:tc>
          <w:tcPr>
            <w:tcW w:w="985" w:type="dxa"/>
            <w:vMerge w:val="restart"/>
            <w:hideMark/>
          </w:tcPr>
          <w:p w14:paraId="54FD5480" w14:textId="77777777" w:rsidR="003F2495" w:rsidRPr="008945AF" w:rsidRDefault="003F2495" w:rsidP="00767622">
            <w:pPr>
              <w:spacing w:line="240" w:lineRule="auto"/>
              <w:rPr>
                <w:b/>
                <w:bCs/>
                <w:sz w:val="20"/>
                <w:szCs w:val="20"/>
              </w:rPr>
            </w:pPr>
            <w:r w:rsidRPr="008945AF">
              <w:rPr>
                <w:b/>
                <w:bCs/>
                <w:sz w:val="20"/>
                <w:szCs w:val="20"/>
              </w:rPr>
              <w:t>Design</w:t>
            </w:r>
          </w:p>
        </w:tc>
        <w:tc>
          <w:tcPr>
            <w:tcW w:w="1397" w:type="dxa"/>
            <w:hideMark/>
          </w:tcPr>
          <w:p w14:paraId="159F891F" w14:textId="77777777" w:rsidR="003F2495" w:rsidRPr="00A5609F" w:rsidRDefault="003F2495" w:rsidP="00767622">
            <w:pPr>
              <w:spacing w:line="240" w:lineRule="auto"/>
              <w:rPr>
                <w:sz w:val="20"/>
                <w:szCs w:val="20"/>
              </w:rPr>
            </w:pPr>
            <w:r w:rsidRPr="00A5609F">
              <w:rPr>
                <w:sz w:val="20"/>
                <w:szCs w:val="20"/>
              </w:rPr>
              <w:t>All</w:t>
            </w:r>
          </w:p>
        </w:tc>
        <w:tc>
          <w:tcPr>
            <w:tcW w:w="1041" w:type="dxa"/>
            <w:tcBorders>
              <w:top w:val="nil"/>
              <w:left w:val="single" w:sz="4" w:space="0" w:color="auto"/>
              <w:bottom w:val="single" w:sz="4" w:space="0" w:color="auto"/>
              <w:right w:val="single" w:sz="4" w:space="0" w:color="auto"/>
            </w:tcBorders>
            <w:shd w:val="clear" w:color="auto" w:fill="auto"/>
            <w:hideMark/>
          </w:tcPr>
          <w:p w14:paraId="245C1CD7" w14:textId="71839693" w:rsidR="003F2495" w:rsidRPr="00A5609F" w:rsidRDefault="00444492" w:rsidP="00767622">
            <w:pPr>
              <w:spacing w:line="240" w:lineRule="auto"/>
              <w:jc w:val="right"/>
              <w:rPr>
                <w:sz w:val="20"/>
                <w:szCs w:val="20"/>
                <w:highlight w:val="yellow"/>
              </w:rPr>
            </w:pPr>
            <w:r>
              <w:rPr>
                <w:sz w:val="20"/>
                <w:szCs w:val="20"/>
              </w:rPr>
              <w:t>40,406</w:t>
            </w:r>
          </w:p>
        </w:tc>
        <w:tc>
          <w:tcPr>
            <w:tcW w:w="1041" w:type="dxa"/>
            <w:hideMark/>
          </w:tcPr>
          <w:p w14:paraId="7CCB2EE1" w14:textId="44C440B7" w:rsidR="003F2495" w:rsidRPr="00A5609F" w:rsidRDefault="00444492" w:rsidP="00767622">
            <w:pPr>
              <w:spacing w:line="240" w:lineRule="auto"/>
              <w:jc w:val="right"/>
              <w:rPr>
                <w:sz w:val="20"/>
                <w:szCs w:val="20"/>
              </w:rPr>
            </w:pPr>
            <w:r>
              <w:rPr>
                <w:sz w:val="20"/>
                <w:szCs w:val="20"/>
              </w:rPr>
              <w:t>37,735</w:t>
            </w:r>
          </w:p>
        </w:tc>
        <w:tc>
          <w:tcPr>
            <w:tcW w:w="1042" w:type="dxa"/>
            <w:hideMark/>
          </w:tcPr>
          <w:p w14:paraId="19D27895" w14:textId="0F43646A" w:rsidR="003F2495" w:rsidRPr="00A5609F" w:rsidRDefault="00444492" w:rsidP="00767622">
            <w:pPr>
              <w:spacing w:line="240" w:lineRule="auto"/>
              <w:jc w:val="right"/>
              <w:rPr>
                <w:sz w:val="20"/>
                <w:szCs w:val="20"/>
              </w:rPr>
            </w:pPr>
            <w:r>
              <w:rPr>
                <w:sz w:val="20"/>
                <w:szCs w:val="20"/>
              </w:rPr>
              <w:t>36,254</w:t>
            </w:r>
          </w:p>
        </w:tc>
        <w:tc>
          <w:tcPr>
            <w:tcW w:w="1041" w:type="dxa"/>
            <w:hideMark/>
          </w:tcPr>
          <w:p w14:paraId="3A68B5EF" w14:textId="01D567F8" w:rsidR="003F2495" w:rsidRPr="00A5609F" w:rsidRDefault="00444492" w:rsidP="00444492">
            <w:pPr>
              <w:spacing w:line="240" w:lineRule="auto"/>
              <w:jc w:val="right"/>
              <w:rPr>
                <w:sz w:val="20"/>
                <w:szCs w:val="20"/>
              </w:rPr>
            </w:pPr>
            <w:r>
              <w:rPr>
                <w:sz w:val="20"/>
                <w:szCs w:val="20"/>
              </w:rPr>
              <w:t>35,065</w:t>
            </w:r>
          </w:p>
        </w:tc>
        <w:tc>
          <w:tcPr>
            <w:tcW w:w="1041" w:type="dxa"/>
            <w:hideMark/>
          </w:tcPr>
          <w:p w14:paraId="5E186871" w14:textId="10A5F91C" w:rsidR="003F2495" w:rsidRPr="00A5609F" w:rsidRDefault="00061B8C" w:rsidP="00767622">
            <w:pPr>
              <w:spacing w:line="240" w:lineRule="auto"/>
              <w:jc w:val="right"/>
              <w:rPr>
                <w:sz w:val="20"/>
                <w:szCs w:val="20"/>
              </w:rPr>
            </w:pPr>
            <w:r>
              <w:rPr>
                <w:sz w:val="20"/>
                <w:szCs w:val="20"/>
              </w:rPr>
              <w:t>32,258</w:t>
            </w:r>
          </w:p>
        </w:tc>
        <w:tc>
          <w:tcPr>
            <w:tcW w:w="1227" w:type="dxa"/>
            <w:tcBorders>
              <w:top w:val="nil"/>
              <w:left w:val="single" w:sz="4" w:space="0" w:color="auto"/>
              <w:bottom w:val="single" w:sz="4" w:space="0" w:color="auto"/>
              <w:right w:val="single" w:sz="4" w:space="0" w:color="auto"/>
            </w:tcBorders>
            <w:shd w:val="clear" w:color="auto" w:fill="auto"/>
            <w:hideMark/>
          </w:tcPr>
          <w:p w14:paraId="696B8FFD" w14:textId="24C81286" w:rsidR="003F2495" w:rsidRPr="00A5609F" w:rsidRDefault="00061B8C" w:rsidP="00767622">
            <w:pPr>
              <w:spacing w:line="240" w:lineRule="auto"/>
              <w:jc w:val="right"/>
              <w:rPr>
                <w:sz w:val="20"/>
                <w:szCs w:val="20"/>
                <w:highlight w:val="yellow"/>
              </w:rPr>
            </w:pPr>
            <w:r>
              <w:rPr>
                <w:sz w:val="20"/>
                <w:szCs w:val="20"/>
              </w:rPr>
              <w:t>36,344</w:t>
            </w:r>
          </w:p>
        </w:tc>
      </w:tr>
      <w:tr w:rsidR="003F2495" w:rsidRPr="001650DF" w14:paraId="648E487B" w14:textId="77777777" w:rsidTr="00767622">
        <w:trPr>
          <w:trHeight w:val="324"/>
        </w:trPr>
        <w:tc>
          <w:tcPr>
            <w:tcW w:w="985" w:type="dxa"/>
            <w:vMerge/>
            <w:hideMark/>
          </w:tcPr>
          <w:p w14:paraId="6810AD33" w14:textId="77777777" w:rsidR="003F2495" w:rsidRPr="00A5609F" w:rsidRDefault="003F2495" w:rsidP="00767622">
            <w:pPr>
              <w:spacing w:line="240" w:lineRule="auto"/>
              <w:rPr>
                <w:b/>
                <w:bCs/>
                <w:sz w:val="20"/>
                <w:szCs w:val="20"/>
              </w:rPr>
            </w:pPr>
          </w:p>
        </w:tc>
        <w:tc>
          <w:tcPr>
            <w:tcW w:w="1397" w:type="dxa"/>
            <w:hideMark/>
          </w:tcPr>
          <w:p w14:paraId="62D16D9E" w14:textId="77777777" w:rsidR="003F2495" w:rsidRPr="00A5609F" w:rsidRDefault="003F2495" w:rsidP="00767622">
            <w:pPr>
              <w:spacing w:line="240" w:lineRule="auto"/>
              <w:rPr>
                <w:sz w:val="20"/>
                <w:szCs w:val="20"/>
              </w:rPr>
            </w:pPr>
            <w:r w:rsidRPr="00A5609F">
              <w:rPr>
                <w:sz w:val="20"/>
                <w:szCs w:val="20"/>
              </w:rPr>
              <w:t>Small</w:t>
            </w:r>
          </w:p>
        </w:tc>
        <w:tc>
          <w:tcPr>
            <w:tcW w:w="1041" w:type="dxa"/>
            <w:tcBorders>
              <w:top w:val="nil"/>
              <w:left w:val="single" w:sz="4" w:space="0" w:color="auto"/>
              <w:bottom w:val="single" w:sz="4" w:space="0" w:color="auto"/>
              <w:right w:val="single" w:sz="4" w:space="0" w:color="auto"/>
            </w:tcBorders>
            <w:shd w:val="clear" w:color="auto" w:fill="auto"/>
            <w:hideMark/>
          </w:tcPr>
          <w:p w14:paraId="17673C6A" w14:textId="4FD16D15" w:rsidR="003F2495" w:rsidRPr="00A5609F" w:rsidRDefault="00444492" w:rsidP="00767622">
            <w:pPr>
              <w:spacing w:line="240" w:lineRule="auto"/>
              <w:jc w:val="right"/>
              <w:rPr>
                <w:sz w:val="20"/>
                <w:szCs w:val="20"/>
                <w:highlight w:val="yellow"/>
              </w:rPr>
            </w:pPr>
            <w:r>
              <w:rPr>
                <w:sz w:val="20"/>
                <w:szCs w:val="20"/>
              </w:rPr>
              <w:t>16,890</w:t>
            </w:r>
          </w:p>
        </w:tc>
        <w:tc>
          <w:tcPr>
            <w:tcW w:w="1041" w:type="dxa"/>
            <w:hideMark/>
          </w:tcPr>
          <w:p w14:paraId="6E856534" w14:textId="4F3183E4" w:rsidR="003F2495" w:rsidRPr="00A5609F" w:rsidRDefault="003F2495" w:rsidP="00444492">
            <w:pPr>
              <w:spacing w:line="240" w:lineRule="auto"/>
              <w:jc w:val="right"/>
              <w:rPr>
                <w:sz w:val="20"/>
                <w:szCs w:val="20"/>
              </w:rPr>
            </w:pPr>
            <w:r w:rsidRPr="00A5609F">
              <w:rPr>
                <w:sz w:val="20"/>
                <w:szCs w:val="20"/>
              </w:rPr>
              <w:t>14,</w:t>
            </w:r>
            <w:r w:rsidR="00444492">
              <w:rPr>
                <w:sz w:val="20"/>
                <w:szCs w:val="20"/>
              </w:rPr>
              <w:t>981</w:t>
            </w:r>
          </w:p>
        </w:tc>
        <w:tc>
          <w:tcPr>
            <w:tcW w:w="1042" w:type="dxa"/>
            <w:hideMark/>
          </w:tcPr>
          <w:p w14:paraId="0E886CA9" w14:textId="6D3E16B0" w:rsidR="003F2495" w:rsidRPr="00A5609F" w:rsidRDefault="00444492" w:rsidP="00767622">
            <w:pPr>
              <w:spacing w:line="240" w:lineRule="auto"/>
              <w:jc w:val="right"/>
              <w:rPr>
                <w:sz w:val="20"/>
                <w:szCs w:val="20"/>
              </w:rPr>
            </w:pPr>
            <w:r>
              <w:rPr>
                <w:sz w:val="20"/>
                <w:szCs w:val="20"/>
              </w:rPr>
              <w:t>14,740</w:t>
            </w:r>
          </w:p>
        </w:tc>
        <w:tc>
          <w:tcPr>
            <w:tcW w:w="1041" w:type="dxa"/>
            <w:hideMark/>
          </w:tcPr>
          <w:p w14:paraId="22BD511C" w14:textId="48FA8C19" w:rsidR="003F2495" w:rsidRPr="00A5609F" w:rsidRDefault="003F2495" w:rsidP="00061B8C">
            <w:pPr>
              <w:spacing w:line="240" w:lineRule="auto"/>
              <w:jc w:val="right"/>
              <w:rPr>
                <w:sz w:val="20"/>
                <w:szCs w:val="20"/>
              </w:rPr>
            </w:pPr>
            <w:r w:rsidRPr="00A5609F">
              <w:rPr>
                <w:sz w:val="20"/>
                <w:szCs w:val="20"/>
              </w:rPr>
              <w:t>15,</w:t>
            </w:r>
            <w:r w:rsidR="00061B8C">
              <w:rPr>
                <w:sz w:val="20"/>
                <w:szCs w:val="20"/>
              </w:rPr>
              <w:t>814</w:t>
            </w:r>
          </w:p>
        </w:tc>
        <w:tc>
          <w:tcPr>
            <w:tcW w:w="1041" w:type="dxa"/>
            <w:hideMark/>
          </w:tcPr>
          <w:p w14:paraId="53DD5E1C" w14:textId="1A2BB6E7" w:rsidR="003F2495" w:rsidRPr="00A5609F" w:rsidRDefault="00061B8C" w:rsidP="00767622">
            <w:pPr>
              <w:spacing w:line="240" w:lineRule="auto"/>
              <w:jc w:val="right"/>
              <w:rPr>
                <w:sz w:val="20"/>
                <w:szCs w:val="20"/>
              </w:rPr>
            </w:pPr>
            <w:r>
              <w:rPr>
                <w:sz w:val="20"/>
                <w:szCs w:val="20"/>
              </w:rPr>
              <w:t>15,806</w:t>
            </w:r>
          </w:p>
        </w:tc>
        <w:tc>
          <w:tcPr>
            <w:tcW w:w="1227" w:type="dxa"/>
            <w:tcBorders>
              <w:top w:val="nil"/>
              <w:left w:val="single" w:sz="4" w:space="0" w:color="auto"/>
              <w:bottom w:val="single" w:sz="4" w:space="0" w:color="auto"/>
              <w:right w:val="single" w:sz="4" w:space="0" w:color="auto"/>
            </w:tcBorders>
            <w:shd w:val="clear" w:color="auto" w:fill="auto"/>
            <w:hideMark/>
          </w:tcPr>
          <w:p w14:paraId="6E704830" w14:textId="7B556FDC" w:rsidR="003F2495" w:rsidRPr="00A5609F" w:rsidRDefault="003F2495" w:rsidP="00061B8C">
            <w:pPr>
              <w:spacing w:line="240" w:lineRule="auto"/>
              <w:jc w:val="right"/>
              <w:rPr>
                <w:sz w:val="20"/>
                <w:szCs w:val="20"/>
                <w:highlight w:val="yellow"/>
              </w:rPr>
            </w:pPr>
            <w:r w:rsidRPr="00A5609F">
              <w:rPr>
                <w:sz w:val="20"/>
                <w:szCs w:val="20"/>
              </w:rPr>
              <w:t>15,</w:t>
            </w:r>
            <w:r w:rsidR="00061B8C">
              <w:rPr>
                <w:sz w:val="20"/>
                <w:szCs w:val="20"/>
              </w:rPr>
              <w:t>646</w:t>
            </w:r>
          </w:p>
        </w:tc>
      </w:tr>
      <w:tr w:rsidR="003F2495" w:rsidRPr="001650DF" w14:paraId="064DACC3" w14:textId="77777777" w:rsidTr="00767622">
        <w:trPr>
          <w:trHeight w:val="324"/>
        </w:trPr>
        <w:tc>
          <w:tcPr>
            <w:tcW w:w="985" w:type="dxa"/>
            <w:vMerge/>
            <w:hideMark/>
          </w:tcPr>
          <w:p w14:paraId="417F7804" w14:textId="77777777" w:rsidR="003F2495" w:rsidRPr="00A5609F" w:rsidRDefault="003F2495" w:rsidP="00767622">
            <w:pPr>
              <w:spacing w:line="240" w:lineRule="auto"/>
              <w:rPr>
                <w:b/>
                <w:bCs/>
                <w:sz w:val="20"/>
                <w:szCs w:val="20"/>
              </w:rPr>
            </w:pPr>
          </w:p>
        </w:tc>
        <w:tc>
          <w:tcPr>
            <w:tcW w:w="1397" w:type="dxa"/>
            <w:hideMark/>
          </w:tcPr>
          <w:p w14:paraId="522C096B" w14:textId="77777777" w:rsidR="003F2495" w:rsidRPr="00A5609F" w:rsidRDefault="003F2495" w:rsidP="00767622">
            <w:pPr>
              <w:spacing w:line="240" w:lineRule="auto"/>
              <w:rPr>
                <w:sz w:val="20"/>
                <w:szCs w:val="20"/>
              </w:rPr>
            </w:pPr>
            <w:r w:rsidRPr="00A5609F">
              <w:rPr>
                <w:sz w:val="20"/>
                <w:szCs w:val="20"/>
              </w:rPr>
              <w:t>% Small</w:t>
            </w:r>
          </w:p>
        </w:tc>
        <w:tc>
          <w:tcPr>
            <w:tcW w:w="1041" w:type="dxa"/>
            <w:tcBorders>
              <w:top w:val="nil"/>
              <w:left w:val="single" w:sz="4" w:space="0" w:color="auto"/>
              <w:bottom w:val="single" w:sz="4" w:space="0" w:color="auto"/>
              <w:right w:val="single" w:sz="4" w:space="0" w:color="auto"/>
            </w:tcBorders>
            <w:shd w:val="clear" w:color="auto" w:fill="auto"/>
            <w:hideMark/>
          </w:tcPr>
          <w:p w14:paraId="7E723126" w14:textId="762202A0" w:rsidR="003F2495" w:rsidRPr="00A5609F" w:rsidRDefault="00444492" w:rsidP="00767622">
            <w:pPr>
              <w:spacing w:line="240" w:lineRule="auto"/>
              <w:jc w:val="right"/>
              <w:rPr>
                <w:sz w:val="20"/>
                <w:szCs w:val="20"/>
                <w:highlight w:val="yellow"/>
              </w:rPr>
            </w:pPr>
            <w:r>
              <w:rPr>
                <w:sz w:val="20"/>
                <w:szCs w:val="20"/>
              </w:rPr>
              <w:t>41.8</w:t>
            </w:r>
          </w:p>
        </w:tc>
        <w:tc>
          <w:tcPr>
            <w:tcW w:w="1041" w:type="dxa"/>
            <w:hideMark/>
          </w:tcPr>
          <w:p w14:paraId="7DD4727E" w14:textId="3ADC2937" w:rsidR="003F2495" w:rsidRPr="00A5609F" w:rsidRDefault="00444492" w:rsidP="00767622">
            <w:pPr>
              <w:spacing w:line="240" w:lineRule="auto"/>
              <w:jc w:val="right"/>
              <w:rPr>
                <w:sz w:val="20"/>
                <w:szCs w:val="20"/>
              </w:rPr>
            </w:pPr>
            <w:r>
              <w:rPr>
                <w:sz w:val="20"/>
                <w:szCs w:val="20"/>
              </w:rPr>
              <w:t>39.7</w:t>
            </w:r>
          </w:p>
        </w:tc>
        <w:tc>
          <w:tcPr>
            <w:tcW w:w="1042" w:type="dxa"/>
            <w:hideMark/>
          </w:tcPr>
          <w:p w14:paraId="5A3936FF" w14:textId="256FE8BA" w:rsidR="003F2495" w:rsidRPr="00A5609F" w:rsidRDefault="00444492" w:rsidP="00767622">
            <w:pPr>
              <w:spacing w:line="240" w:lineRule="auto"/>
              <w:jc w:val="right"/>
              <w:rPr>
                <w:sz w:val="20"/>
                <w:szCs w:val="20"/>
              </w:rPr>
            </w:pPr>
            <w:r>
              <w:rPr>
                <w:sz w:val="20"/>
                <w:szCs w:val="20"/>
              </w:rPr>
              <w:t>40.7</w:t>
            </w:r>
          </w:p>
        </w:tc>
        <w:tc>
          <w:tcPr>
            <w:tcW w:w="1041" w:type="dxa"/>
            <w:hideMark/>
          </w:tcPr>
          <w:p w14:paraId="5FFFABC7" w14:textId="0704A8BF" w:rsidR="003F2495" w:rsidRPr="00A5609F" w:rsidRDefault="00061B8C" w:rsidP="00767622">
            <w:pPr>
              <w:spacing w:line="240" w:lineRule="auto"/>
              <w:jc w:val="right"/>
              <w:rPr>
                <w:sz w:val="20"/>
                <w:szCs w:val="20"/>
              </w:rPr>
            </w:pPr>
            <w:r>
              <w:rPr>
                <w:sz w:val="20"/>
                <w:szCs w:val="20"/>
              </w:rPr>
              <w:t>45.1</w:t>
            </w:r>
          </w:p>
        </w:tc>
        <w:tc>
          <w:tcPr>
            <w:tcW w:w="1041" w:type="dxa"/>
            <w:hideMark/>
          </w:tcPr>
          <w:p w14:paraId="6E6DD4A5" w14:textId="675BA592" w:rsidR="003F2495" w:rsidRPr="00A5609F" w:rsidRDefault="00061B8C" w:rsidP="00767622">
            <w:pPr>
              <w:spacing w:line="240" w:lineRule="auto"/>
              <w:jc w:val="right"/>
              <w:rPr>
                <w:sz w:val="20"/>
                <w:szCs w:val="20"/>
              </w:rPr>
            </w:pPr>
            <w:r>
              <w:rPr>
                <w:sz w:val="20"/>
                <w:szCs w:val="20"/>
              </w:rPr>
              <w:t>49.0</w:t>
            </w:r>
          </w:p>
        </w:tc>
        <w:tc>
          <w:tcPr>
            <w:tcW w:w="1227" w:type="dxa"/>
            <w:tcBorders>
              <w:top w:val="nil"/>
              <w:left w:val="single" w:sz="4" w:space="0" w:color="auto"/>
              <w:bottom w:val="single" w:sz="4" w:space="0" w:color="auto"/>
              <w:right w:val="single" w:sz="4" w:space="0" w:color="auto"/>
            </w:tcBorders>
            <w:shd w:val="clear" w:color="auto" w:fill="auto"/>
            <w:hideMark/>
          </w:tcPr>
          <w:p w14:paraId="0683B89A" w14:textId="07D163B5" w:rsidR="003F2495" w:rsidRPr="00A5609F" w:rsidRDefault="00061B8C" w:rsidP="00767622">
            <w:pPr>
              <w:spacing w:line="240" w:lineRule="auto"/>
              <w:jc w:val="right"/>
              <w:rPr>
                <w:sz w:val="20"/>
                <w:szCs w:val="20"/>
                <w:highlight w:val="yellow"/>
              </w:rPr>
            </w:pPr>
            <w:r>
              <w:rPr>
                <w:sz w:val="20"/>
                <w:szCs w:val="20"/>
              </w:rPr>
              <w:t>43.3</w:t>
            </w:r>
          </w:p>
        </w:tc>
      </w:tr>
      <w:tr w:rsidR="003F2495" w:rsidRPr="001650DF" w14:paraId="393A3930" w14:textId="77777777" w:rsidTr="00767622">
        <w:trPr>
          <w:trHeight w:val="324"/>
        </w:trPr>
        <w:tc>
          <w:tcPr>
            <w:tcW w:w="985" w:type="dxa"/>
            <w:vMerge/>
            <w:hideMark/>
          </w:tcPr>
          <w:p w14:paraId="6CE96CE2" w14:textId="77777777" w:rsidR="003F2495" w:rsidRPr="00A5609F" w:rsidRDefault="003F2495" w:rsidP="00767622">
            <w:pPr>
              <w:spacing w:line="240" w:lineRule="auto"/>
              <w:rPr>
                <w:b/>
                <w:bCs/>
                <w:sz w:val="20"/>
                <w:szCs w:val="20"/>
              </w:rPr>
            </w:pPr>
          </w:p>
        </w:tc>
        <w:tc>
          <w:tcPr>
            <w:tcW w:w="1397" w:type="dxa"/>
            <w:hideMark/>
          </w:tcPr>
          <w:p w14:paraId="52031535" w14:textId="77777777" w:rsidR="003F2495" w:rsidRPr="00A5609F" w:rsidRDefault="003F2495" w:rsidP="00767622">
            <w:pPr>
              <w:spacing w:line="240" w:lineRule="auto"/>
              <w:rPr>
                <w:sz w:val="20"/>
                <w:szCs w:val="20"/>
              </w:rPr>
            </w:pPr>
            <w:r w:rsidRPr="00A5609F">
              <w:rPr>
                <w:sz w:val="20"/>
                <w:szCs w:val="20"/>
              </w:rPr>
              <w:t>Micro</w:t>
            </w:r>
          </w:p>
        </w:tc>
        <w:tc>
          <w:tcPr>
            <w:tcW w:w="1041" w:type="dxa"/>
            <w:tcBorders>
              <w:top w:val="nil"/>
              <w:left w:val="single" w:sz="4" w:space="0" w:color="auto"/>
              <w:bottom w:val="single" w:sz="4" w:space="0" w:color="auto"/>
              <w:right w:val="single" w:sz="4" w:space="0" w:color="auto"/>
            </w:tcBorders>
            <w:shd w:val="clear" w:color="auto" w:fill="auto"/>
            <w:hideMark/>
          </w:tcPr>
          <w:p w14:paraId="5B517CE0" w14:textId="072E5133" w:rsidR="003F2495" w:rsidRPr="00A5609F" w:rsidRDefault="00444492" w:rsidP="00767622">
            <w:pPr>
              <w:spacing w:line="240" w:lineRule="auto"/>
              <w:jc w:val="right"/>
              <w:rPr>
                <w:sz w:val="20"/>
                <w:szCs w:val="20"/>
                <w:highlight w:val="yellow"/>
              </w:rPr>
            </w:pPr>
            <w:r>
              <w:rPr>
                <w:sz w:val="20"/>
                <w:szCs w:val="20"/>
              </w:rPr>
              <w:t>4,364</w:t>
            </w:r>
          </w:p>
        </w:tc>
        <w:tc>
          <w:tcPr>
            <w:tcW w:w="1041" w:type="dxa"/>
            <w:hideMark/>
          </w:tcPr>
          <w:p w14:paraId="6030896C" w14:textId="28C682E0" w:rsidR="003F2495" w:rsidRPr="00A5609F" w:rsidRDefault="00444492" w:rsidP="00767622">
            <w:pPr>
              <w:spacing w:line="240" w:lineRule="auto"/>
              <w:jc w:val="right"/>
              <w:rPr>
                <w:sz w:val="20"/>
                <w:szCs w:val="20"/>
              </w:rPr>
            </w:pPr>
            <w:r>
              <w:rPr>
                <w:sz w:val="20"/>
                <w:szCs w:val="20"/>
              </w:rPr>
              <w:t>4,000</w:t>
            </w:r>
          </w:p>
        </w:tc>
        <w:tc>
          <w:tcPr>
            <w:tcW w:w="1042" w:type="dxa"/>
            <w:hideMark/>
          </w:tcPr>
          <w:p w14:paraId="4114CB3A" w14:textId="672E094A" w:rsidR="003F2495" w:rsidRPr="00A5609F" w:rsidRDefault="00444492" w:rsidP="00767622">
            <w:pPr>
              <w:spacing w:line="240" w:lineRule="auto"/>
              <w:jc w:val="right"/>
              <w:rPr>
                <w:sz w:val="20"/>
                <w:szCs w:val="20"/>
              </w:rPr>
            </w:pPr>
            <w:r>
              <w:rPr>
                <w:sz w:val="20"/>
                <w:szCs w:val="20"/>
              </w:rPr>
              <w:t>3,622</w:t>
            </w:r>
          </w:p>
        </w:tc>
        <w:tc>
          <w:tcPr>
            <w:tcW w:w="1041" w:type="dxa"/>
            <w:hideMark/>
          </w:tcPr>
          <w:p w14:paraId="55C5457D" w14:textId="54F1BD27" w:rsidR="003F2495" w:rsidRPr="00A5609F" w:rsidRDefault="00061B8C" w:rsidP="00767622">
            <w:pPr>
              <w:spacing w:line="240" w:lineRule="auto"/>
              <w:jc w:val="right"/>
              <w:rPr>
                <w:sz w:val="20"/>
                <w:szCs w:val="20"/>
              </w:rPr>
            </w:pPr>
            <w:r>
              <w:rPr>
                <w:sz w:val="20"/>
                <w:szCs w:val="20"/>
              </w:rPr>
              <w:t>1,683</w:t>
            </w:r>
          </w:p>
        </w:tc>
        <w:tc>
          <w:tcPr>
            <w:tcW w:w="1041" w:type="dxa"/>
            <w:hideMark/>
          </w:tcPr>
          <w:p w14:paraId="0C07A8F3" w14:textId="77777777" w:rsidR="003F2495" w:rsidRPr="00A5609F" w:rsidRDefault="003F2495" w:rsidP="00767622">
            <w:pPr>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1CE93245" w14:textId="75652561" w:rsidR="003F2495" w:rsidRPr="00A5609F" w:rsidRDefault="003F2495" w:rsidP="00061B8C">
            <w:pPr>
              <w:spacing w:line="240" w:lineRule="auto"/>
              <w:jc w:val="right"/>
              <w:rPr>
                <w:sz w:val="20"/>
                <w:szCs w:val="20"/>
                <w:highlight w:val="yellow"/>
              </w:rPr>
            </w:pPr>
            <w:r w:rsidRPr="00A5609F">
              <w:rPr>
                <w:sz w:val="20"/>
                <w:szCs w:val="20"/>
              </w:rPr>
              <w:t>3,</w:t>
            </w:r>
            <w:r w:rsidR="00061B8C">
              <w:rPr>
                <w:sz w:val="20"/>
                <w:szCs w:val="20"/>
              </w:rPr>
              <w:t>417</w:t>
            </w:r>
          </w:p>
        </w:tc>
      </w:tr>
      <w:tr w:rsidR="003F2495" w:rsidRPr="001650DF" w14:paraId="7B36C9C3" w14:textId="77777777" w:rsidTr="00767622">
        <w:trPr>
          <w:trHeight w:val="324"/>
        </w:trPr>
        <w:tc>
          <w:tcPr>
            <w:tcW w:w="985" w:type="dxa"/>
            <w:vMerge/>
            <w:hideMark/>
          </w:tcPr>
          <w:p w14:paraId="09B0C227" w14:textId="77777777" w:rsidR="003F2495" w:rsidRPr="00A5609F" w:rsidRDefault="003F2495" w:rsidP="00767622">
            <w:pPr>
              <w:spacing w:line="240" w:lineRule="auto"/>
              <w:rPr>
                <w:b/>
                <w:bCs/>
                <w:sz w:val="20"/>
                <w:szCs w:val="20"/>
              </w:rPr>
            </w:pPr>
          </w:p>
        </w:tc>
        <w:tc>
          <w:tcPr>
            <w:tcW w:w="1397" w:type="dxa"/>
            <w:hideMark/>
          </w:tcPr>
          <w:p w14:paraId="5D15123B" w14:textId="77777777" w:rsidR="003F2495" w:rsidRPr="00A5609F" w:rsidRDefault="003F2495" w:rsidP="00767622">
            <w:pPr>
              <w:spacing w:line="240" w:lineRule="auto"/>
              <w:rPr>
                <w:sz w:val="20"/>
                <w:szCs w:val="20"/>
              </w:rPr>
            </w:pPr>
            <w:r w:rsidRPr="00A5609F">
              <w:rPr>
                <w:sz w:val="20"/>
                <w:szCs w:val="20"/>
              </w:rPr>
              <w:t>% Micro</w:t>
            </w:r>
          </w:p>
        </w:tc>
        <w:tc>
          <w:tcPr>
            <w:tcW w:w="1041" w:type="dxa"/>
            <w:tcBorders>
              <w:top w:val="nil"/>
              <w:left w:val="single" w:sz="4" w:space="0" w:color="auto"/>
              <w:bottom w:val="single" w:sz="4" w:space="0" w:color="auto"/>
              <w:right w:val="single" w:sz="4" w:space="0" w:color="auto"/>
            </w:tcBorders>
            <w:shd w:val="clear" w:color="auto" w:fill="auto"/>
            <w:hideMark/>
          </w:tcPr>
          <w:p w14:paraId="0C6946E4" w14:textId="38ABE00E" w:rsidR="003F2495" w:rsidRPr="00A5609F" w:rsidRDefault="003F2495" w:rsidP="00444492">
            <w:pPr>
              <w:spacing w:line="240" w:lineRule="auto"/>
              <w:jc w:val="right"/>
              <w:rPr>
                <w:sz w:val="20"/>
                <w:szCs w:val="20"/>
                <w:highlight w:val="yellow"/>
              </w:rPr>
            </w:pPr>
            <w:r w:rsidRPr="00A5609F">
              <w:rPr>
                <w:sz w:val="20"/>
                <w:szCs w:val="20"/>
              </w:rPr>
              <w:t>10.</w:t>
            </w:r>
            <w:r w:rsidR="00444492">
              <w:rPr>
                <w:sz w:val="20"/>
                <w:szCs w:val="20"/>
              </w:rPr>
              <w:t>8</w:t>
            </w:r>
          </w:p>
        </w:tc>
        <w:tc>
          <w:tcPr>
            <w:tcW w:w="1041" w:type="dxa"/>
            <w:hideMark/>
          </w:tcPr>
          <w:p w14:paraId="3DD14A0E" w14:textId="6A7F90A1" w:rsidR="003F2495" w:rsidRPr="00A5609F" w:rsidRDefault="003F2495" w:rsidP="00444492">
            <w:pPr>
              <w:spacing w:line="240" w:lineRule="auto"/>
              <w:jc w:val="right"/>
              <w:rPr>
                <w:sz w:val="20"/>
                <w:szCs w:val="20"/>
              </w:rPr>
            </w:pPr>
            <w:r w:rsidRPr="00A5609F">
              <w:rPr>
                <w:sz w:val="20"/>
                <w:szCs w:val="20"/>
              </w:rPr>
              <w:t>10.</w:t>
            </w:r>
            <w:r w:rsidR="00444492">
              <w:rPr>
                <w:sz w:val="20"/>
                <w:szCs w:val="20"/>
              </w:rPr>
              <w:t>6</w:t>
            </w:r>
          </w:p>
        </w:tc>
        <w:tc>
          <w:tcPr>
            <w:tcW w:w="1042" w:type="dxa"/>
            <w:hideMark/>
          </w:tcPr>
          <w:p w14:paraId="2112E1E4" w14:textId="5CB9D72A" w:rsidR="003F2495" w:rsidRPr="00A5609F" w:rsidRDefault="00444492" w:rsidP="00767622">
            <w:pPr>
              <w:spacing w:line="240" w:lineRule="auto"/>
              <w:jc w:val="right"/>
              <w:rPr>
                <w:sz w:val="20"/>
                <w:szCs w:val="20"/>
              </w:rPr>
            </w:pPr>
            <w:r>
              <w:rPr>
                <w:sz w:val="20"/>
                <w:szCs w:val="20"/>
              </w:rPr>
              <w:t>10.0</w:t>
            </w:r>
          </w:p>
        </w:tc>
        <w:tc>
          <w:tcPr>
            <w:tcW w:w="1041" w:type="dxa"/>
            <w:hideMark/>
          </w:tcPr>
          <w:p w14:paraId="6C70A365" w14:textId="43245D39" w:rsidR="003F2495" w:rsidRPr="00A5609F" w:rsidRDefault="00061B8C" w:rsidP="00767622">
            <w:pPr>
              <w:spacing w:line="240" w:lineRule="auto"/>
              <w:jc w:val="right"/>
              <w:rPr>
                <w:sz w:val="20"/>
                <w:szCs w:val="20"/>
              </w:rPr>
            </w:pPr>
            <w:r>
              <w:rPr>
                <w:sz w:val="20"/>
                <w:szCs w:val="20"/>
              </w:rPr>
              <w:t>4.8</w:t>
            </w:r>
          </w:p>
        </w:tc>
        <w:tc>
          <w:tcPr>
            <w:tcW w:w="1041" w:type="dxa"/>
            <w:hideMark/>
          </w:tcPr>
          <w:p w14:paraId="3839430B" w14:textId="77777777" w:rsidR="003F2495" w:rsidRPr="00A5609F" w:rsidRDefault="003F2495" w:rsidP="00767622">
            <w:pPr>
              <w:spacing w:line="240" w:lineRule="auto"/>
              <w:jc w:val="right"/>
              <w:rPr>
                <w:sz w:val="20"/>
                <w:szCs w:val="20"/>
              </w:rPr>
            </w:pPr>
            <w:r w:rsidRPr="00A5609F">
              <w:rPr>
                <w:sz w:val="20"/>
                <w:szCs w:val="20"/>
              </w:rPr>
              <w:t>N/A</w:t>
            </w:r>
          </w:p>
        </w:tc>
        <w:tc>
          <w:tcPr>
            <w:tcW w:w="1227" w:type="dxa"/>
            <w:tcBorders>
              <w:top w:val="nil"/>
              <w:left w:val="single" w:sz="4" w:space="0" w:color="auto"/>
              <w:bottom w:val="single" w:sz="4" w:space="0" w:color="auto"/>
              <w:right w:val="single" w:sz="4" w:space="0" w:color="auto"/>
            </w:tcBorders>
            <w:shd w:val="clear" w:color="auto" w:fill="auto"/>
            <w:hideMark/>
          </w:tcPr>
          <w:p w14:paraId="07CDBF76" w14:textId="4D11D73F" w:rsidR="003F2495" w:rsidRPr="00A5609F" w:rsidRDefault="00061B8C" w:rsidP="00767622">
            <w:pPr>
              <w:spacing w:line="240" w:lineRule="auto"/>
              <w:jc w:val="right"/>
              <w:rPr>
                <w:sz w:val="20"/>
                <w:szCs w:val="20"/>
                <w:highlight w:val="yellow"/>
              </w:rPr>
            </w:pPr>
            <w:r>
              <w:rPr>
                <w:sz w:val="20"/>
                <w:szCs w:val="20"/>
              </w:rPr>
              <w:t>9.1</w:t>
            </w:r>
          </w:p>
        </w:tc>
      </w:tr>
    </w:tbl>
    <w:p w14:paraId="7FE72B02" w14:textId="77777777" w:rsidR="003F2495" w:rsidRPr="00061B8C" w:rsidRDefault="003F2495" w:rsidP="003F2495">
      <w:pPr>
        <w:spacing w:line="240" w:lineRule="auto"/>
        <w:rPr>
          <w:sz w:val="20"/>
          <w:szCs w:val="20"/>
        </w:rPr>
      </w:pPr>
      <w:r w:rsidRPr="008945AF">
        <w:rPr>
          <w:sz w:val="20"/>
          <w:szCs w:val="20"/>
        </w:rPr>
        <w:t xml:space="preserve">    </w:t>
      </w:r>
      <w:r w:rsidRPr="00061B8C">
        <w:rPr>
          <w:sz w:val="20"/>
          <w:szCs w:val="20"/>
        </w:rPr>
        <w:t>*The patent application filing data in this table includes RCEs.</w:t>
      </w:r>
    </w:p>
    <w:p w14:paraId="6269DE97" w14:textId="75FB069C" w:rsidR="003F2495" w:rsidRPr="00061B8C" w:rsidRDefault="003F2495" w:rsidP="003F2495">
      <w:pPr>
        <w:spacing w:line="240" w:lineRule="auto"/>
        <w:rPr>
          <w:sz w:val="20"/>
          <w:szCs w:val="20"/>
        </w:rPr>
      </w:pPr>
      <w:r w:rsidRPr="00061B8C">
        <w:rPr>
          <w:sz w:val="20"/>
          <w:szCs w:val="20"/>
        </w:rPr>
        <w:t xml:space="preserve">  ** </w:t>
      </w:r>
      <w:r w:rsidR="00061B8C" w:rsidRPr="00061B8C">
        <w:rPr>
          <w:sz w:val="20"/>
          <w:szCs w:val="20"/>
        </w:rPr>
        <w:t>FY 2016</w:t>
      </w:r>
      <w:r w:rsidRPr="00061B8C">
        <w:rPr>
          <w:sz w:val="20"/>
          <w:szCs w:val="20"/>
        </w:rPr>
        <w:t xml:space="preserve"> application filing data are preliminary and </w:t>
      </w:r>
      <w:r w:rsidR="00061B8C" w:rsidRPr="00061B8C">
        <w:rPr>
          <w:sz w:val="20"/>
          <w:szCs w:val="20"/>
        </w:rPr>
        <w:t>will be finalized in the FY 2017</w:t>
      </w:r>
      <w:r w:rsidRPr="00061B8C">
        <w:rPr>
          <w:sz w:val="20"/>
          <w:szCs w:val="20"/>
        </w:rPr>
        <w:t xml:space="preserve"> Performance and Accountability Report (PAR).</w:t>
      </w:r>
    </w:p>
    <w:p w14:paraId="128D323B" w14:textId="4987A306" w:rsidR="003F2495" w:rsidRPr="001B2C22" w:rsidRDefault="003F2495" w:rsidP="003F2495">
      <w:pPr>
        <w:spacing w:line="240" w:lineRule="auto"/>
        <w:rPr>
          <w:sz w:val="20"/>
          <w:szCs w:val="20"/>
        </w:rPr>
      </w:pPr>
      <w:r w:rsidRPr="00061B8C">
        <w:rPr>
          <w:sz w:val="20"/>
          <w:szCs w:val="20"/>
        </w:rPr>
        <w:t xml:space="preserve">*** The micro entity average is from </w:t>
      </w:r>
      <w:r w:rsidR="00061B8C" w:rsidRPr="00061B8C">
        <w:rPr>
          <w:sz w:val="20"/>
          <w:szCs w:val="20"/>
        </w:rPr>
        <w:t>FY 2013 to FY 2016</w:t>
      </w:r>
      <w:r w:rsidRPr="00061B8C">
        <w:rPr>
          <w:sz w:val="20"/>
          <w:szCs w:val="20"/>
        </w:rPr>
        <w:t>.  All other</w:t>
      </w:r>
      <w:r w:rsidRPr="001B2C22">
        <w:rPr>
          <w:sz w:val="20"/>
          <w:szCs w:val="20"/>
        </w:rPr>
        <w:t xml:space="preserve"> averages are for all time periods shown.</w:t>
      </w:r>
    </w:p>
    <w:p w14:paraId="4DCCC013" w14:textId="77777777" w:rsidR="003F2495" w:rsidRPr="002D2E8A" w:rsidRDefault="003F2495" w:rsidP="003F2495"/>
    <w:p w14:paraId="42F16D0C" w14:textId="77777777" w:rsidR="003F2495" w:rsidRPr="001650DF" w:rsidRDefault="003F2495" w:rsidP="003F2495">
      <w:r w:rsidRPr="002D2E8A">
        <w:t xml:space="preserve">Because the percentage of small entity filings varies widely between application types, the Office has averaged </w:t>
      </w:r>
      <w:r w:rsidRPr="001650DF">
        <w:t xml:space="preserve">the small entity filing rates over the past five years for those application types in order to estimate future filing rates by small and micro entities.  Those average rates appear in the last column of Table 29.  The Office estimates that small entity filing rates will continue for the next five years at these average historic rates.  </w:t>
      </w:r>
    </w:p>
    <w:p w14:paraId="42F13E86" w14:textId="77777777" w:rsidR="003F2495" w:rsidRPr="001650DF" w:rsidRDefault="003F2495" w:rsidP="003F2495"/>
    <w:p w14:paraId="3BF87A5D" w14:textId="3AC71653" w:rsidR="003F2495" w:rsidRPr="001650DF" w:rsidRDefault="003F2495" w:rsidP="003F2495">
      <w:r w:rsidRPr="001650DF">
        <w:t xml:space="preserve">The Office forecasts the number of projected patent applications (i.e., workload) for the next five years </w:t>
      </w:r>
      <w:r w:rsidRPr="00AE48EC">
        <w:t xml:space="preserve">using a combination of historical data, economic analysis, and subject matter expertise.  The Office estimates that utility, plant, and reissue (UPR) patent application filings will grow by </w:t>
      </w:r>
      <w:r w:rsidR="00E85D08" w:rsidRPr="00AE48EC">
        <w:t>0.7</w:t>
      </w:r>
      <w:r w:rsidRPr="00AE48EC">
        <w:t xml:space="preserve"> percent in FY 2017, 2.</w:t>
      </w:r>
      <w:r w:rsidR="00E85D08" w:rsidRPr="00AE48EC">
        <w:t>1</w:t>
      </w:r>
      <w:r w:rsidRPr="00AE48EC">
        <w:t xml:space="preserve"> percent in FY 2018, </w:t>
      </w:r>
      <w:r w:rsidR="00E85D08" w:rsidRPr="00AE48EC">
        <w:t>1.2</w:t>
      </w:r>
      <w:r w:rsidRPr="00AE48EC">
        <w:t xml:space="preserve"> percent in FY 2019, </w:t>
      </w:r>
      <w:r w:rsidR="00E85D08" w:rsidRPr="00AE48EC">
        <w:t>0.8</w:t>
      </w:r>
      <w:r w:rsidRPr="00AE48EC">
        <w:t xml:space="preserve"> percent in FY 2020</w:t>
      </w:r>
      <w:r w:rsidR="00E85D08" w:rsidRPr="00AE48EC">
        <w:t>,</w:t>
      </w:r>
      <w:r w:rsidRPr="00AE48EC">
        <w:t xml:space="preserve"> and </w:t>
      </w:r>
      <w:r w:rsidR="00E85D08" w:rsidRPr="00AE48EC">
        <w:t xml:space="preserve">decline by 0.5 percent in </w:t>
      </w:r>
      <w:r w:rsidRPr="00AE48EC">
        <w:t>FY 2021.</w:t>
      </w:r>
      <w:r w:rsidRPr="001650DF">
        <w:t xml:space="preserve">  The Office forecasts design patent applications independently of UPR applications because they exhibit different behavior.  </w:t>
      </w:r>
    </w:p>
    <w:p w14:paraId="467B19E7" w14:textId="77777777" w:rsidR="003F2495" w:rsidRPr="001650DF" w:rsidRDefault="003F2495" w:rsidP="003F2495"/>
    <w:p w14:paraId="7B9D7DC5" w14:textId="77777777" w:rsidR="003F2495" w:rsidRPr="001650DF" w:rsidRDefault="003F2495" w:rsidP="003F2495">
      <w:r w:rsidRPr="001650DF">
        <w:t xml:space="preserve">Using the estimated filings for the next five years, and the average historic rates of small entity filings, Table 30 presents the Office’s estimates of the number of patent application filings by all applicants, including small and micro entities, over the next five fiscal years by application type.  </w:t>
      </w:r>
    </w:p>
    <w:p w14:paraId="63EEDA03" w14:textId="77777777" w:rsidR="003F2495" w:rsidRPr="001650DF" w:rsidRDefault="003F2495" w:rsidP="003F2495"/>
    <w:p w14:paraId="5D2E9136" w14:textId="602DDFF3" w:rsidR="003F2495" w:rsidRPr="001650DF" w:rsidRDefault="003F2495" w:rsidP="003F2495">
      <w:pPr>
        <w:rPr>
          <w:b/>
        </w:rPr>
      </w:pPr>
      <w:r w:rsidRPr="001650DF">
        <w:t>The Office has undertaken an elasticity analysis to examine if fee adjustments may impact small entities and</w:t>
      </w:r>
      <w:r>
        <w:t>,</w:t>
      </w:r>
      <w:r w:rsidRPr="001650DF">
        <w:t xml:space="preserve"> in particular, whether increases in fees would result in some such entities not submitting applications.  Elasticity measures how sensitive patent applicants and patentees are to fee changes.  If elasticity is low enough (demand is </w:t>
      </w:r>
      <w:r w:rsidRPr="001650DF">
        <w:rPr>
          <w:iCs/>
          <w:u w:val="single"/>
        </w:rPr>
        <w:t>inelastic</w:t>
      </w:r>
      <w:r w:rsidRPr="001650DF">
        <w:t xml:space="preserve">), then fee increases will not reduce patenting activity enough to negatively impact overall revenues.  If elasticity is high enough (demand is </w:t>
      </w:r>
      <w:r w:rsidRPr="001650DF">
        <w:rPr>
          <w:iCs/>
          <w:u w:val="single"/>
        </w:rPr>
        <w:t>elastic</w:t>
      </w:r>
      <w:r w:rsidRPr="001650DF">
        <w:t xml:space="preserve">), then increasing fees will decrease patenting activity enough to decrease revenue.  The Office analyzed elasticity at the overall filing level across all patent applicants regardless of entity size and determined that, as none of the fee changes are large enough to create a sizable change in demand for products and services, elasticity impacts are negligible and therefore not included in this iteration of fee adjustments.  Additional information about elasticity estimates is available at </w:t>
      </w:r>
      <w:r w:rsidRPr="007E3539">
        <w:t>http://www.uspto.gov/about-us/performance-and-planning/fee-setting-and-adjusting</w:t>
      </w:r>
      <w:r w:rsidRPr="002D2E8A">
        <w:t xml:space="preserve"> in the document entitled </w:t>
      </w:r>
      <w:r w:rsidRPr="002D2E8A">
        <w:rPr>
          <w:color w:val="auto"/>
        </w:rPr>
        <w:t>“</w:t>
      </w:r>
      <w:r w:rsidRPr="001650DF">
        <w:rPr>
          <w:color w:val="auto"/>
          <w:u w:val="single"/>
        </w:rPr>
        <w:t xml:space="preserve">USPTO Setting and Adjusting Patent Fees during Fiscal Year 2017 </w:t>
      </w:r>
      <w:r>
        <w:rPr>
          <w:color w:val="auto"/>
          <w:u w:val="single"/>
        </w:rPr>
        <w:t xml:space="preserve">– </w:t>
      </w:r>
      <w:r w:rsidRPr="001650DF">
        <w:rPr>
          <w:color w:val="auto"/>
          <w:u w:val="single"/>
        </w:rPr>
        <w:t>Description of Elasticity Estimates</w:t>
      </w:r>
      <w:r w:rsidRPr="001B2C22">
        <w:rPr>
          <w:color w:val="auto"/>
        </w:rPr>
        <w:t>.</w:t>
      </w:r>
      <w:r w:rsidRPr="00990139">
        <w:rPr>
          <w:color w:val="auto"/>
        </w:rPr>
        <w:t>”</w:t>
      </w:r>
      <w:r w:rsidRPr="001650DF">
        <w:rPr>
          <w:color w:val="auto"/>
        </w:rPr>
        <w:t xml:space="preserve">  </w:t>
      </w:r>
    </w:p>
    <w:p w14:paraId="412F42D5" w14:textId="5F9ADFF4" w:rsidR="009C28FE" w:rsidRDefault="009C28FE">
      <w:pPr>
        <w:autoSpaceDE/>
        <w:autoSpaceDN/>
        <w:adjustRightInd/>
        <w:spacing w:line="240" w:lineRule="auto"/>
        <w:rPr>
          <w:b/>
          <w:u w:val="single"/>
        </w:rPr>
      </w:pPr>
    </w:p>
    <w:p w14:paraId="47BAD910" w14:textId="5D0919CA" w:rsidR="003F2495" w:rsidRPr="001650DF" w:rsidRDefault="003F2495" w:rsidP="003F2495">
      <w:pPr>
        <w:autoSpaceDE/>
        <w:autoSpaceDN/>
        <w:adjustRightInd/>
        <w:spacing w:line="240" w:lineRule="auto"/>
        <w:jc w:val="center"/>
        <w:rPr>
          <w:b/>
          <w:u w:val="single"/>
        </w:rPr>
      </w:pPr>
      <w:r w:rsidRPr="001650DF">
        <w:rPr>
          <w:b/>
          <w:u w:val="single"/>
        </w:rPr>
        <w:t xml:space="preserve">Table 30: </w:t>
      </w:r>
      <w:r w:rsidR="00681DA8">
        <w:rPr>
          <w:b/>
          <w:u w:val="single"/>
        </w:rPr>
        <w:t xml:space="preserve"> </w:t>
      </w:r>
      <w:r w:rsidRPr="001650DF">
        <w:rPr>
          <w:b/>
          <w:u w:val="single"/>
        </w:rPr>
        <w:t>Estimated Numbers of Patent Applications in FY 2017- FY 2021</w:t>
      </w:r>
    </w:p>
    <w:p w14:paraId="662617B9" w14:textId="77777777" w:rsidR="003F2495" w:rsidRPr="001650DF" w:rsidRDefault="003F2495" w:rsidP="003F2495">
      <w:pPr>
        <w:autoSpaceDE/>
        <w:autoSpaceDN/>
        <w:adjustRightInd/>
        <w:spacing w:line="240" w:lineRule="auto"/>
        <w:rPr>
          <w:b/>
          <w:u w:val="single"/>
        </w:rPr>
      </w:pPr>
    </w:p>
    <w:tbl>
      <w:tblPr>
        <w:tblW w:w="830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424"/>
        <w:gridCol w:w="643"/>
        <w:gridCol w:w="1247"/>
        <w:gridCol w:w="1247"/>
        <w:gridCol w:w="1247"/>
        <w:gridCol w:w="1247"/>
        <w:gridCol w:w="1247"/>
      </w:tblGrid>
      <w:tr w:rsidR="003F2495" w:rsidRPr="001650DF" w14:paraId="0507B3FF" w14:textId="77777777" w:rsidTr="00767622">
        <w:trPr>
          <w:trHeight w:val="565"/>
        </w:trPr>
        <w:tc>
          <w:tcPr>
            <w:tcW w:w="2067" w:type="dxa"/>
            <w:gridSpan w:val="2"/>
            <w:shd w:val="clear" w:color="auto" w:fill="auto"/>
            <w:vAlign w:val="center"/>
            <w:hideMark/>
          </w:tcPr>
          <w:p w14:paraId="5E68F709" w14:textId="77777777" w:rsidR="003F2495" w:rsidRPr="00990139" w:rsidRDefault="003F2495" w:rsidP="00767622">
            <w:pPr>
              <w:autoSpaceDE/>
              <w:autoSpaceDN/>
              <w:adjustRightInd/>
              <w:spacing w:line="240" w:lineRule="auto"/>
              <w:rPr>
                <w:sz w:val="20"/>
              </w:rPr>
            </w:pPr>
            <w:r w:rsidRPr="00990139">
              <w:rPr>
                <w:sz w:val="20"/>
              </w:rPr>
              <w:t> </w:t>
            </w:r>
          </w:p>
        </w:tc>
        <w:tc>
          <w:tcPr>
            <w:tcW w:w="1247" w:type="dxa"/>
            <w:shd w:val="clear" w:color="auto" w:fill="auto"/>
            <w:vAlign w:val="center"/>
            <w:hideMark/>
          </w:tcPr>
          <w:p w14:paraId="7BDA0482" w14:textId="77777777" w:rsidR="003F2495" w:rsidRPr="00A5609F" w:rsidRDefault="003F2495" w:rsidP="00767622">
            <w:pPr>
              <w:autoSpaceDE/>
              <w:autoSpaceDN/>
              <w:adjustRightInd/>
              <w:spacing w:line="240" w:lineRule="auto"/>
              <w:jc w:val="center"/>
              <w:rPr>
                <w:b/>
                <w:bCs/>
                <w:sz w:val="20"/>
              </w:rPr>
            </w:pPr>
            <w:r w:rsidRPr="00A5609F">
              <w:rPr>
                <w:b/>
                <w:bCs/>
                <w:sz w:val="20"/>
              </w:rPr>
              <w:t>FY 2017 (Current)</w:t>
            </w:r>
          </w:p>
        </w:tc>
        <w:tc>
          <w:tcPr>
            <w:tcW w:w="1247" w:type="dxa"/>
            <w:shd w:val="clear" w:color="auto" w:fill="auto"/>
            <w:vAlign w:val="center"/>
            <w:hideMark/>
          </w:tcPr>
          <w:p w14:paraId="75EBF32C" w14:textId="77777777" w:rsidR="003F2495" w:rsidRPr="00A5609F" w:rsidRDefault="003F2495" w:rsidP="00767622">
            <w:pPr>
              <w:autoSpaceDE/>
              <w:autoSpaceDN/>
              <w:adjustRightInd/>
              <w:spacing w:line="240" w:lineRule="auto"/>
              <w:jc w:val="center"/>
              <w:rPr>
                <w:b/>
                <w:bCs/>
                <w:sz w:val="20"/>
              </w:rPr>
            </w:pPr>
            <w:r w:rsidRPr="00A5609F">
              <w:rPr>
                <w:b/>
                <w:bCs/>
                <w:sz w:val="20"/>
              </w:rPr>
              <w:t>FY 2018</w:t>
            </w:r>
          </w:p>
        </w:tc>
        <w:tc>
          <w:tcPr>
            <w:tcW w:w="1247" w:type="dxa"/>
            <w:shd w:val="clear" w:color="auto" w:fill="auto"/>
            <w:vAlign w:val="center"/>
            <w:hideMark/>
          </w:tcPr>
          <w:p w14:paraId="77DCDA3D" w14:textId="77777777" w:rsidR="003F2495" w:rsidRPr="00A5609F" w:rsidRDefault="003F2495" w:rsidP="00767622">
            <w:pPr>
              <w:autoSpaceDE/>
              <w:autoSpaceDN/>
              <w:adjustRightInd/>
              <w:spacing w:line="240" w:lineRule="auto"/>
              <w:jc w:val="center"/>
              <w:rPr>
                <w:b/>
                <w:bCs/>
                <w:sz w:val="20"/>
              </w:rPr>
            </w:pPr>
            <w:r w:rsidRPr="00A5609F">
              <w:rPr>
                <w:b/>
                <w:bCs/>
                <w:sz w:val="20"/>
              </w:rPr>
              <w:t>FY 2019</w:t>
            </w:r>
          </w:p>
        </w:tc>
        <w:tc>
          <w:tcPr>
            <w:tcW w:w="1247" w:type="dxa"/>
            <w:shd w:val="clear" w:color="auto" w:fill="auto"/>
            <w:vAlign w:val="center"/>
            <w:hideMark/>
          </w:tcPr>
          <w:p w14:paraId="6EAD4EB8" w14:textId="77777777" w:rsidR="003F2495" w:rsidRPr="00A5609F" w:rsidRDefault="003F2495" w:rsidP="00767622">
            <w:pPr>
              <w:autoSpaceDE/>
              <w:autoSpaceDN/>
              <w:adjustRightInd/>
              <w:spacing w:line="240" w:lineRule="auto"/>
              <w:jc w:val="center"/>
              <w:rPr>
                <w:b/>
                <w:bCs/>
                <w:sz w:val="20"/>
              </w:rPr>
            </w:pPr>
            <w:r w:rsidRPr="00A5609F">
              <w:rPr>
                <w:b/>
                <w:bCs/>
                <w:sz w:val="20"/>
              </w:rPr>
              <w:t>FY 2020</w:t>
            </w:r>
          </w:p>
        </w:tc>
        <w:tc>
          <w:tcPr>
            <w:tcW w:w="1247" w:type="dxa"/>
            <w:shd w:val="clear" w:color="auto" w:fill="auto"/>
            <w:vAlign w:val="center"/>
            <w:hideMark/>
          </w:tcPr>
          <w:p w14:paraId="09B1CCBA" w14:textId="77777777" w:rsidR="003F2495" w:rsidRPr="00A5609F" w:rsidRDefault="003F2495" w:rsidP="00767622">
            <w:pPr>
              <w:autoSpaceDE/>
              <w:autoSpaceDN/>
              <w:adjustRightInd/>
              <w:spacing w:line="240" w:lineRule="auto"/>
              <w:jc w:val="center"/>
              <w:rPr>
                <w:b/>
                <w:bCs/>
                <w:sz w:val="20"/>
              </w:rPr>
            </w:pPr>
            <w:r w:rsidRPr="00A5609F">
              <w:rPr>
                <w:b/>
                <w:bCs/>
                <w:sz w:val="20"/>
              </w:rPr>
              <w:t>FY 2021</w:t>
            </w:r>
          </w:p>
        </w:tc>
      </w:tr>
      <w:tr w:rsidR="003F2495" w:rsidRPr="001650DF" w14:paraId="2AB139A1" w14:textId="77777777" w:rsidTr="00767622">
        <w:trPr>
          <w:trHeight w:val="298"/>
        </w:trPr>
        <w:tc>
          <w:tcPr>
            <w:tcW w:w="1424" w:type="dxa"/>
            <w:shd w:val="clear" w:color="auto" w:fill="auto"/>
            <w:vAlign w:val="center"/>
            <w:hideMark/>
          </w:tcPr>
          <w:p w14:paraId="1390E880" w14:textId="77777777" w:rsidR="003F2495" w:rsidRPr="00990139" w:rsidRDefault="003F2495" w:rsidP="00767622">
            <w:pPr>
              <w:autoSpaceDE/>
              <w:autoSpaceDN/>
              <w:adjustRightInd/>
              <w:spacing w:line="240" w:lineRule="auto"/>
              <w:rPr>
                <w:b/>
                <w:bCs/>
                <w:sz w:val="20"/>
              </w:rPr>
            </w:pPr>
            <w:r w:rsidRPr="00990139">
              <w:rPr>
                <w:b/>
                <w:bCs/>
                <w:sz w:val="20"/>
              </w:rPr>
              <w:t>Utility</w:t>
            </w:r>
          </w:p>
        </w:tc>
        <w:tc>
          <w:tcPr>
            <w:tcW w:w="643" w:type="dxa"/>
            <w:shd w:val="clear" w:color="auto" w:fill="auto"/>
            <w:vAlign w:val="center"/>
            <w:hideMark/>
          </w:tcPr>
          <w:p w14:paraId="39342615" w14:textId="77777777" w:rsidR="003F2495" w:rsidRPr="00A5609F" w:rsidRDefault="003F2495" w:rsidP="00767622">
            <w:pPr>
              <w:autoSpaceDE/>
              <w:autoSpaceDN/>
              <w:adjustRightInd/>
              <w:spacing w:line="240" w:lineRule="auto"/>
              <w:rPr>
                <w:sz w:val="20"/>
              </w:rPr>
            </w:pPr>
            <w:r w:rsidRPr="00A5609F">
              <w:rPr>
                <w:sz w:val="20"/>
              </w:rPr>
              <w:t>All</w:t>
            </w:r>
          </w:p>
        </w:tc>
        <w:tc>
          <w:tcPr>
            <w:tcW w:w="1247" w:type="dxa"/>
            <w:shd w:val="clear" w:color="auto" w:fill="auto"/>
            <w:vAlign w:val="center"/>
            <w:hideMark/>
          </w:tcPr>
          <w:p w14:paraId="20A5B438" w14:textId="1324F504" w:rsidR="003F2495" w:rsidRPr="00A5609F" w:rsidRDefault="00061B8C" w:rsidP="00767622">
            <w:pPr>
              <w:autoSpaceDE/>
              <w:autoSpaceDN/>
              <w:adjustRightInd/>
              <w:spacing w:line="240" w:lineRule="auto"/>
              <w:jc w:val="right"/>
              <w:rPr>
                <w:sz w:val="20"/>
              </w:rPr>
            </w:pPr>
            <w:r>
              <w:rPr>
                <w:sz w:val="20"/>
              </w:rPr>
              <w:t>612,255</w:t>
            </w:r>
          </w:p>
        </w:tc>
        <w:tc>
          <w:tcPr>
            <w:tcW w:w="1247" w:type="dxa"/>
            <w:shd w:val="clear" w:color="auto" w:fill="auto"/>
            <w:vAlign w:val="center"/>
            <w:hideMark/>
          </w:tcPr>
          <w:p w14:paraId="0FFF91DA" w14:textId="52D11EC3" w:rsidR="003F2495" w:rsidRPr="00A5609F" w:rsidRDefault="00061B8C" w:rsidP="00767622">
            <w:pPr>
              <w:autoSpaceDE/>
              <w:autoSpaceDN/>
              <w:adjustRightInd/>
              <w:spacing w:line="240" w:lineRule="auto"/>
              <w:jc w:val="right"/>
              <w:rPr>
                <w:sz w:val="20"/>
              </w:rPr>
            </w:pPr>
            <w:r>
              <w:rPr>
                <w:sz w:val="20"/>
              </w:rPr>
              <w:t>625,296</w:t>
            </w:r>
          </w:p>
        </w:tc>
        <w:tc>
          <w:tcPr>
            <w:tcW w:w="1247" w:type="dxa"/>
            <w:shd w:val="clear" w:color="auto" w:fill="auto"/>
            <w:vAlign w:val="center"/>
            <w:hideMark/>
          </w:tcPr>
          <w:p w14:paraId="5A8B12F0" w14:textId="1385A7E6" w:rsidR="003F2495" w:rsidRPr="00A5609F" w:rsidRDefault="00061B8C" w:rsidP="00767622">
            <w:pPr>
              <w:autoSpaceDE/>
              <w:autoSpaceDN/>
              <w:adjustRightInd/>
              <w:spacing w:line="240" w:lineRule="auto"/>
              <w:jc w:val="right"/>
              <w:rPr>
                <w:sz w:val="20"/>
              </w:rPr>
            </w:pPr>
            <w:r>
              <w:rPr>
                <w:sz w:val="20"/>
              </w:rPr>
              <w:t>632,975</w:t>
            </w:r>
          </w:p>
        </w:tc>
        <w:tc>
          <w:tcPr>
            <w:tcW w:w="1247" w:type="dxa"/>
            <w:shd w:val="clear" w:color="auto" w:fill="auto"/>
            <w:vAlign w:val="center"/>
            <w:hideMark/>
          </w:tcPr>
          <w:p w14:paraId="24626A9D" w14:textId="09DEE1B3" w:rsidR="003F2495" w:rsidRPr="00A5609F" w:rsidRDefault="00061B8C" w:rsidP="00767622">
            <w:pPr>
              <w:autoSpaceDE/>
              <w:autoSpaceDN/>
              <w:adjustRightInd/>
              <w:spacing w:line="240" w:lineRule="auto"/>
              <w:jc w:val="right"/>
              <w:rPr>
                <w:sz w:val="20"/>
              </w:rPr>
            </w:pPr>
            <w:r>
              <w:rPr>
                <w:sz w:val="20"/>
              </w:rPr>
              <w:t>637,937</w:t>
            </w:r>
          </w:p>
        </w:tc>
        <w:tc>
          <w:tcPr>
            <w:tcW w:w="1247" w:type="dxa"/>
            <w:shd w:val="clear" w:color="auto" w:fill="auto"/>
            <w:vAlign w:val="center"/>
            <w:hideMark/>
          </w:tcPr>
          <w:p w14:paraId="6EA0D250" w14:textId="7565605F" w:rsidR="003F2495" w:rsidRPr="00A5609F" w:rsidRDefault="00061B8C" w:rsidP="00767622">
            <w:pPr>
              <w:autoSpaceDE/>
              <w:autoSpaceDN/>
              <w:adjustRightInd/>
              <w:spacing w:line="240" w:lineRule="auto"/>
              <w:jc w:val="right"/>
              <w:rPr>
                <w:sz w:val="20"/>
              </w:rPr>
            </w:pPr>
            <w:r>
              <w:rPr>
                <w:sz w:val="20"/>
              </w:rPr>
              <w:t>634,657</w:t>
            </w:r>
          </w:p>
        </w:tc>
      </w:tr>
      <w:tr w:rsidR="003F2495" w:rsidRPr="001650DF" w14:paraId="575243E8" w14:textId="77777777" w:rsidTr="00767622">
        <w:trPr>
          <w:trHeight w:val="288"/>
        </w:trPr>
        <w:tc>
          <w:tcPr>
            <w:tcW w:w="1424" w:type="dxa"/>
            <w:shd w:val="clear" w:color="auto" w:fill="auto"/>
            <w:vAlign w:val="center"/>
            <w:hideMark/>
          </w:tcPr>
          <w:p w14:paraId="6BFCA4FC" w14:textId="77777777" w:rsidR="003F2495" w:rsidRPr="00990139" w:rsidRDefault="003F2495" w:rsidP="00767622">
            <w:pPr>
              <w:autoSpaceDE/>
              <w:autoSpaceDN/>
              <w:adjustRightInd/>
              <w:spacing w:line="240" w:lineRule="auto"/>
              <w:rPr>
                <w:b/>
                <w:bCs/>
                <w:sz w:val="20"/>
              </w:rPr>
            </w:pPr>
            <w:r w:rsidRPr="00990139">
              <w:rPr>
                <w:b/>
                <w:bCs/>
                <w:sz w:val="20"/>
              </w:rPr>
              <w:t>Reissue</w:t>
            </w:r>
          </w:p>
        </w:tc>
        <w:tc>
          <w:tcPr>
            <w:tcW w:w="643" w:type="dxa"/>
            <w:shd w:val="clear" w:color="auto" w:fill="auto"/>
            <w:vAlign w:val="center"/>
            <w:hideMark/>
          </w:tcPr>
          <w:p w14:paraId="56524D09" w14:textId="77777777" w:rsidR="003F2495" w:rsidRPr="00A5609F" w:rsidRDefault="003F2495" w:rsidP="00767622">
            <w:pPr>
              <w:autoSpaceDE/>
              <w:autoSpaceDN/>
              <w:adjustRightInd/>
              <w:spacing w:line="240" w:lineRule="auto"/>
              <w:rPr>
                <w:sz w:val="20"/>
              </w:rPr>
            </w:pPr>
            <w:r w:rsidRPr="00A5609F">
              <w:rPr>
                <w:sz w:val="20"/>
              </w:rPr>
              <w:t>All</w:t>
            </w:r>
          </w:p>
        </w:tc>
        <w:tc>
          <w:tcPr>
            <w:tcW w:w="1247" w:type="dxa"/>
            <w:shd w:val="clear" w:color="auto" w:fill="auto"/>
            <w:vAlign w:val="center"/>
            <w:hideMark/>
          </w:tcPr>
          <w:p w14:paraId="2E6224EB" w14:textId="0A6949EE" w:rsidR="003F2495" w:rsidRPr="00A5609F" w:rsidRDefault="00061B8C" w:rsidP="00767622">
            <w:pPr>
              <w:autoSpaceDE/>
              <w:autoSpaceDN/>
              <w:adjustRightInd/>
              <w:spacing w:line="240" w:lineRule="auto"/>
              <w:jc w:val="right"/>
              <w:rPr>
                <w:sz w:val="20"/>
              </w:rPr>
            </w:pPr>
            <w:r>
              <w:rPr>
                <w:sz w:val="20"/>
              </w:rPr>
              <w:t>818</w:t>
            </w:r>
          </w:p>
        </w:tc>
        <w:tc>
          <w:tcPr>
            <w:tcW w:w="1247" w:type="dxa"/>
            <w:shd w:val="clear" w:color="auto" w:fill="auto"/>
            <w:vAlign w:val="center"/>
            <w:hideMark/>
          </w:tcPr>
          <w:p w14:paraId="062F0C43" w14:textId="4295E9D4" w:rsidR="003F2495" w:rsidRPr="00A5609F" w:rsidRDefault="00061B8C" w:rsidP="00767622">
            <w:pPr>
              <w:autoSpaceDE/>
              <w:autoSpaceDN/>
              <w:adjustRightInd/>
              <w:spacing w:line="240" w:lineRule="auto"/>
              <w:jc w:val="right"/>
              <w:rPr>
                <w:sz w:val="20"/>
              </w:rPr>
            </w:pPr>
            <w:r>
              <w:rPr>
                <w:sz w:val="20"/>
              </w:rPr>
              <w:t>823</w:t>
            </w:r>
          </w:p>
        </w:tc>
        <w:tc>
          <w:tcPr>
            <w:tcW w:w="1247" w:type="dxa"/>
            <w:shd w:val="clear" w:color="auto" w:fill="auto"/>
            <w:vAlign w:val="center"/>
            <w:hideMark/>
          </w:tcPr>
          <w:p w14:paraId="55F6255B" w14:textId="18D6E532" w:rsidR="003F2495" w:rsidRPr="00A5609F" w:rsidRDefault="00061B8C" w:rsidP="00767622">
            <w:pPr>
              <w:autoSpaceDE/>
              <w:autoSpaceDN/>
              <w:adjustRightInd/>
              <w:spacing w:line="240" w:lineRule="auto"/>
              <w:jc w:val="right"/>
              <w:rPr>
                <w:sz w:val="20"/>
              </w:rPr>
            </w:pPr>
            <w:r>
              <w:rPr>
                <w:sz w:val="20"/>
              </w:rPr>
              <w:t>829</w:t>
            </w:r>
          </w:p>
        </w:tc>
        <w:tc>
          <w:tcPr>
            <w:tcW w:w="1247" w:type="dxa"/>
            <w:shd w:val="clear" w:color="auto" w:fill="auto"/>
            <w:vAlign w:val="center"/>
            <w:hideMark/>
          </w:tcPr>
          <w:p w14:paraId="5F03E4AE" w14:textId="6162D937" w:rsidR="003F2495" w:rsidRPr="00A5609F" w:rsidRDefault="00061B8C" w:rsidP="00767622">
            <w:pPr>
              <w:autoSpaceDE/>
              <w:autoSpaceDN/>
              <w:adjustRightInd/>
              <w:spacing w:line="240" w:lineRule="auto"/>
              <w:jc w:val="right"/>
              <w:rPr>
                <w:sz w:val="20"/>
              </w:rPr>
            </w:pPr>
            <w:r>
              <w:rPr>
                <w:sz w:val="20"/>
              </w:rPr>
              <w:t>834</w:t>
            </w:r>
          </w:p>
        </w:tc>
        <w:tc>
          <w:tcPr>
            <w:tcW w:w="1247" w:type="dxa"/>
            <w:shd w:val="clear" w:color="auto" w:fill="auto"/>
            <w:vAlign w:val="center"/>
            <w:hideMark/>
          </w:tcPr>
          <w:p w14:paraId="3368D222" w14:textId="0C221FC4" w:rsidR="003F2495" w:rsidRPr="00A5609F" w:rsidRDefault="00061B8C" w:rsidP="00767622">
            <w:pPr>
              <w:autoSpaceDE/>
              <w:autoSpaceDN/>
              <w:adjustRightInd/>
              <w:spacing w:line="240" w:lineRule="auto"/>
              <w:jc w:val="right"/>
              <w:rPr>
                <w:sz w:val="20"/>
              </w:rPr>
            </w:pPr>
            <w:r>
              <w:rPr>
                <w:sz w:val="20"/>
              </w:rPr>
              <w:t>840</w:t>
            </w:r>
          </w:p>
        </w:tc>
      </w:tr>
      <w:tr w:rsidR="003F2495" w:rsidRPr="001650DF" w14:paraId="64F56C6A" w14:textId="77777777" w:rsidTr="00767622">
        <w:trPr>
          <w:trHeight w:val="288"/>
        </w:trPr>
        <w:tc>
          <w:tcPr>
            <w:tcW w:w="1424" w:type="dxa"/>
            <w:shd w:val="clear" w:color="auto" w:fill="auto"/>
            <w:vAlign w:val="center"/>
            <w:hideMark/>
          </w:tcPr>
          <w:p w14:paraId="0A040828" w14:textId="77777777" w:rsidR="003F2495" w:rsidRPr="00990139" w:rsidRDefault="003F2495" w:rsidP="00767622">
            <w:pPr>
              <w:autoSpaceDE/>
              <w:autoSpaceDN/>
              <w:adjustRightInd/>
              <w:spacing w:line="240" w:lineRule="auto"/>
              <w:rPr>
                <w:b/>
                <w:bCs/>
                <w:sz w:val="20"/>
              </w:rPr>
            </w:pPr>
            <w:r w:rsidRPr="00990139">
              <w:rPr>
                <w:b/>
                <w:bCs/>
                <w:sz w:val="20"/>
              </w:rPr>
              <w:t>Plant</w:t>
            </w:r>
          </w:p>
        </w:tc>
        <w:tc>
          <w:tcPr>
            <w:tcW w:w="643" w:type="dxa"/>
            <w:shd w:val="clear" w:color="auto" w:fill="auto"/>
            <w:vAlign w:val="center"/>
            <w:hideMark/>
          </w:tcPr>
          <w:p w14:paraId="57B99715" w14:textId="77777777" w:rsidR="003F2495" w:rsidRPr="00A5609F" w:rsidRDefault="003F2495" w:rsidP="00767622">
            <w:pPr>
              <w:autoSpaceDE/>
              <w:autoSpaceDN/>
              <w:adjustRightInd/>
              <w:spacing w:line="240" w:lineRule="auto"/>
              <w:rPr>
                <w:sz w:val="20"/>
              </w:rPr>
            </w:pPr>
            <w:r w:rsidRPr="00A5609F">
              <w:rPr>
                <w:sz w:val="20"/>
              </w:rPr>
              <w:t>All</w:t>
            </w:r>
          </w:p>
        </w:tc>
        <w:tc>
          <w:tcPr>
            <w:tcW w:w="1247" w:type="dxa"/>
            <w:shd w:val="clear" w:color="auto" w:fill="auto"/>
            <w:vAlign w:val="center"/>
            <w:hideMark/>
          </w:tcPr>
          <w:p w14:paraId="05E5F572" w14:textId="7969AA20" w:rsidR="003F2495" w:rsidRPr="00A5609F" w:rsidRDefault="003F2495" w:rsidP="00061B8C">
            <w:pPr>
              <w:autoSpaceDE/>
              <w:autoSpaceDN/>
              <w:adjustRightInd/>
              <w:spacing w:line="240" w:lineRule="auto"/>
              <w:jc w:val="right"/>
              <w:rPr>
                <w:sz w:val="20"/>
              </w:rPr>
            </w:pPr>
            <w:r w:rsidRPr="00A5609F">
              <w:rPr>
                <w:sz w:val="20"/>
              </w:rPr>
              <w:t>1,</w:t>
            </w:r>
            <w:r w:rsidR="00061B8C">
              <w:rPr>
                <w:sz w:val="20"/>
              </w:rPr>
              <w:t>180</w:t>
            </w:r>
          </w:p>
        </w:tc>
        <w:tc>
          <w:tcPr>
            <w:tcW w:w="1247" w:type="dxa"/>
            <w:shd w:val="clear" w:color="auto" w:fill="auto"/>
            <w:vAlign w:val="center"/>
            <w:hideMark/>
          </w:tcPr>
          <w:p w14:paraId="6205D0B5" w14:textId="6B27156B" w:rsidR="003F2495" w:rsidRPr="00A5609F" w:rsidRDefault="00061B8C" w:rsidP="00767622">
            <w:pPr>
              <w:autoSpaceDE/>
              <w:autoSpaceDN/>
              <w:adjustRightInd/>
              <w:spacing w:line="240" w:lineRule="auto"/>
              <w:jc w:val="right"/>
              <w:rPr>
                <w:sz w:val="20"/>
              </w:rPr>
            </w:pPr>
            <w:r>
              <w:rPr>
                <w:sz w:val="20"/>
              </w:rPr>
              <w:t>1,155</w:t>
            </w:r>
          </w:p>
        </w:tc>
        <w:tc>
          <w:tcPr>
            <w:tcW w:w="1247" w:type="dxa"/>
            <w:shd w:val="clear" w:color="auto" w:fill="auto"/>
            <w:vAlign w:val="center"/>
            <w:hideMark/>
          </w:tcPr>
          <w:p w14:paraId="142495BC" w14:textId="002022C1" w:rsidR="003F2495" w:rsidRPr="00A5609F" w:rsidRDefault="00061B8C" w:rsidP="00767622">
            <w:pPr>
              <w:autoSpaceDE/>
              <w:autoSpaceDN/>
              <w:adjustRightInd/>
              <w:spacing w:line="240" w:lineRule="auto"/>
              <w:jc w:val="right"/>
              <w:rPr>
                <w:sz w:val="20"/>
              </w:rPr>
            </w:pPr>
            <w:r>
              <w:rPr>
                <w:sz w:val="20"/>
              </w:rPr>
              <w:t>1,130</w:t>
            </w:r>
          </w:p>
        </w:tc>
        <w:tc>
          <w:tcPr>
            <w:tcW w:w="1247" w:type="dxa"/>
            <w:shd w:val="clear" w:color="auto" w:fill="auto"/>
            <w:vAlign w:val="center"/>
            <w:hideMark/>
          </w:tcPr>
          <w:p w14:paraId="5A9108F0" w14:textId="300825F4" w:rsidR="003F2495" w:rsidRPr="00A5609F" w:rsidRDefault="00061B8C" w:rsidP="00767622">
            <w:pPr>
              <w:autoSpaceDE/>
              <w:autoSpaceDN/>
              <w:adjustRightInd/>
              <w:spacing w:line="240" w:lineRule="auto"/>
              <w:jc w:val="right"/>
              <w:rPr>
                <w:sz w:val="20"/>
              </w:rPr>
            </w:pPr>
            <w:r>
              <w:rPr>
                <w:sz w:val="20"/>
              </w:rPr>
              <w:t>1,107</w:t>
            </w:r>
          </w:p>
        </w:tc>
        <w:tc>
          <w:tcPr>
            <w:tcW w:w="1247" w:type="dxa"/>
            <w:shd w:val="clear" w:color="auto" w:fill="auto"/>
            <w:vAlign w:val="center"/>
            <w:hideMark/>
          </w:tcPr>
          <w:p w14:paraId="0910CF82" w14:textId="639DC876" w:rsidR="003F2495" w:rsidRPr="00A5609F" w:rsidRDefault="00061B8C" w:rsidP="00767622">
            <w:pPr>
              <w:autoSpaceDE/>
              <w:autoSpaceDN/>
              <w:adjustRightInd/>
              <w:spacing w:line="240" w:lineRule="auto"/>
              <w:jc w:val="right"/>
              <w:rPr>
                <w:sz w:val="20"/>
              </w:rPr>
            </w:pPr>
            <w:r>
              <w:rPr>
                <w:sz w:val="20"/>
              </w:rPr>
              <w:t>1,083</w:t>
            </w:r>
          </w:p>
        </w:tc>
      </w:tr>
      <w:tr w:rsidR="003F2495" w:rsidRPr="001650DF" w14:paraId="448BDD9C" w14:textId="77777777" w:rsidTr="00767622">
        <w:trPr>
          <w:trHeight w:val="288"/>
        </w:trPr>
        <w:tc>
          <w:tcPr>
            <w:tcW w:w="1424" w:type="dxa"/>
            <w:shd w:val="clear" w:color="auto" w:fill="auto"/>
            <w:vAlign w:val="center"/>
            <w:hideMark/>
          </w:tcPr>
          <w:p w14:paraId="364D1592" w14:textId="77777777" w:rsidR="003F2495" w:rsidRPr="00990139" w:rsidRDefault="003F2495" w:rsidP="00767622">
            <w:pPr>
              <w:autoSpaceDE/>
              <w:autoSpaceDN/>
              <w:adjustRightInd/>
              <w:spacing w:line="240" w:lineRule="auto"/>
              <w:rPr>
                <w:b/>
                <w:bCs/>
                <w:sz w:val="20"/>
              </w:rPr>
            </w:pPr>
            <w:r w:rsidRPr="00990139">
              <w:rPr>
                <w:b/>
                <w:bCs/>
                <w:sz w:val="20"/>
              </w:rPr>
              <w:t>Design</w:t>
            </w:r>
          </w:p>
        </w:tc>
        <w:tc>
          <w:tcPr>
            <w:tcW w:w="643" w:type="dxa"/>
            <w:shd w:val="clear" w:color="auto" w:fill="auto"/>
            <w:vAlign w:val="center"/>
            <w:hideMark/>
          </w:tcPr>
          <w:p w14:paraId="46414D91" w14:textId="77777777" w:rsidR="003F2495" w:rsidRPr="00A5609F" w:rsidRDefault="003F2495" w:rsidP="00767622">
            <w:pPr>
              <w:autoSpaceDE/>
              <w:autoSpaceDN/>
              <w:adjustRightInd/>
              <w:spacing w:line="240" w:lineRule="auto"/>
              <w:rPr>
                <w:sz w:val="20"/>
              </w:rPr>
            </w:pPr>
            <w:r w:rsidRPr="00A5609F">
              <w:rPr>
                <w:sz w:val="20"/>
              </w:rPr>
              <w:t>All</w:t>
            </w:r>
          </w:p>
        </w:tc>
        <w:tc>
          <w:tcPr>
            <w:tcW w:w="1247" w:type="dxa"/>
            <w:shd w:val="clear" w:color="auto" w:fill="auto"/>
            <w:vAlign w:val="center"/>
            <w:hideMark/>
          </w:tcPr>
          <w:p w14:paraId="5249911C" w14:textId="15654156" w:rsidR="003F2495" w:rsidRPr="00A5609F" w:rsidRDefault="003F2495" w:rsidP="00061B8C">
            <w:pPr>
              <w:autoSpaceDE/>
              <w:autoSpaceDN/>
              <w:adjustRightInd/>
              <w:spacing w:line="240" w:lineRule="auto"/>
              <w:jc w:val="right"/>
              <w:rPr>
                <w:sz w:val="20"/>
              </w:rPr>
            </w:pPr>
            <w:r w:rsidRPr="00A5609F">
              <w:rPr>
                <w:sz w:val="20"/>
              </w:rPr>
              <w:t>41,</w:t>
            </w:r>
            <w:r w:rsidR="00061B8C">
              <w:rPr>
                <w:sz w:val="20"/>
              </w:rPr>
              <w:t>218</w:t>
            </w:r>
          </w:p>
        </w:tc>
        <w:tc>
          <w:tcPr>
            <w:tcW w:w="1247" w:type="dxa"/>
            <w:shd w:val="clear" w:color="auto" w:fill="auto"/>
            <w:vAlign w:val="center"/>
            <w:hideMark/>
          </w:tcPr>
          <w:p w14:paraId="6B50CC6A" w14:textId="0B81D473" w:rsidR="003F2495" w:rsidRPr="00A5609F" w:rsidRDefault="003F2495" w:rsidP="00061B8C">
            <w:pPr>
              <w:autoSpaceDE/>
              <w:autoSpaceDN/>
              <w:adjustRightInd/>
              <w:spacing w:line="240" w:lineRule="auto"/>
              <w:jc w:val="right"/>
              <w:rPr>
                <w:sz w:val="20"/>
              </w:rPr>
            </w:pPr>
            <w:r w:rsidRPr="00A5609F">
              <w:rPr>
                <w:sz w:val="20"/>
              </w:rPr>
              <w:t>43,</w:t>
            </w:r>
            <w:r w:rsidR="00061B8C">
              <w:rPr>
                <w:sz w:val="20"/>
              </w:rPr>
              <w:t>548</w:t>
            </w:r>
          </w:p>
        </w:tc>
        <w:tc>
          <w:tcPr>
            <w:tcW w:w="1247" w:type="dxa"/>
            <w:shd w:val="clear" w:color="auto" w:fill="auto"/>
            <w:vAlign w:val="center"/>
            <w:hideMark/>
          </w:tcPr>
          <w:p w14:paraId="15BEF845" w14:textId="76313C52" w:rsidR="003F2495" w:rsidRPr="00A5609F" w:rsidRDefault="003F2495" w:rsidP="00061B8C">
            <w:pPr>
              <w:autoSpaceDE/>
              <w:autoSpaceDN/>
              <w:adjustRightInd/>
              <w:spacing w:line="240" w:lineRule="auto"/>
              <w:jc w:val="right"/>
              <w:rPr>
                <w:sz w:val="20"/>
              </w:rPr>
            </w:pPr>
            <w:r w:rsidRPr="00A5609F">
              <w:rPr>
                <w:sz w:val="20"/>
              </w:rPr>
              <w:t>46,</w:t>
            </w:r>
            <w:r w:rsidR="00061B8C">
              <w:rPr>
                <w:sz w:val="20"/>
              </w:rPr>
              <w:t>013</w:t>
            </w:r>
          </w:p>
        </w:tc>
        <w:tc>
          <w:tcPr>
            <w:tcW w:w="1247" w:type="dxa"/>
            <w:shd w:val="clear" w:color="auto" w:fill="auto"/>
            <w:vAlign w:val="center"/>
            <w:hideMark/>
          </w:tcPr>
          <w:p w14:paraId="5A4728FC" w14:textId="2CA0833B" w:rsidR="003F2495" w:rsidRPr="00A5609F" w:rsidRDefault="003F2495" w:rsidP="00061B8C">
            <w:pPr>
              <w:autoSpaceDE/>
              <w:autoSpaceDN/>
              <w:adjustRightInd/>
              <w:spacing w:line="240" w:lineRule="auto"/>
              <w:jc w:val="right"/>
              <w:rPr>
                <w:sz w:val="20"/>
              </w:rPr>
            </w:pPr>
            <w:r w:rsidRPr="00A5609F">
              <w:rPr>
                <w:sz w:val="20"/>
              </w:rPr>
              <w:t>48,</w:t>
            </w:r>
            <w:r w:rsidR="00061B8C">
              <w:rPr>
                <w:sz w:val="20"/>
              </w:rPr>
              <w:t>620</w:t>
            </w:r>
          </w:p>
        </w:tc>
        <w:tc>
          <w:tcPr>
            <w:tcW w:w="1247" w:type="dxa"/>
            <w:shd w:val="clear" w:color="auto" w:fill="auto"/>
            <w:vAlign w:val="center"/>
            <w:hideMark/>
          </w:tcPr>
          <w:p w14:paraId="76FC350B" w14:textId="68C0CECC" w:rsidR="003F2495" w:rsidRPr="00A5609F" w:rsidRDefault="00061B8C" w:rsidP="00767622">
            <w:pPr>
              <w:autoSpaceDE/>
              <w:autoSpaceDN/>
              <w:adjustRightInd/>
              <w:spacing w:line="240" w:lineRule="auto"/>
              <w:jc w:val="right"/>
              <w:rPr>
                <w:sz w:val="20"/>
              </w:rPr>
            </w:pPr>
            <w:r>
              <w:rPr>
                <w:sz w:val="20"/>
              </w:rPr>
              <w:t>51,379</w:t>
            </w:r>
          </w:p>
        </w:tc>
      </w:tr>
      <w:tr w:rsidR="003F2495" w:rsidRPr="001650DF" w14:paraId="3F77BA0B" w14:textId="77777777" w:rsidTr="00767622">
        <w:trPr>
          <w:trHeight w:val="288"/>
        </w:trPr>
        <w:tc>
          <w:tcPr>
            <w:tcW w:w="1424" w:type="dxa"/>
            <w:shd w:val="clear" w:color="auto" w:fill="auto"/>
            <w:vAlign w:val="center"/>
            <w:hideMark/>
          </w:tcPr>
          <w:p w14:paraId="44C171D4" w14:textId="77777777" w:rsidR="003F2495" w:rsidRPr="00990139" w:rsidRDefault="003F2495" w:rsidP="00767622">
            <w:pPr>
              <w:autoSpaceDE/>
              <w:autoSpaceDN/>
              <w:adjustRightInd/>
              <w:spacing w:line="240" w:lineRule="auto"/>
              <w:rPr>
                <w:b/>
                <w:bCs/>
                <w:sz w:val="20"/>
              </w:rPr>
            </w:pPr>
            <w:r w:rsidRPr="00990139">
              <w:rPr>
                <w:b/>
                <w:bCs/>
                <w:sz w:val="20"/>
              </w:rPr>
              <w:t>Total</w:t>
            </w:r>
          </w:p>
        </w:tc>
        <w:tc>
          <w:tcPr>
            <w:tcW w:w="643" w:type="dxa"/>
            <w:shd w:val="clear" w:color="auto" w:fill="auto"/>
            <w:vAlign w:val="center"/>
            <w:hideMark/>
          </w:tcPr>
          <w:p w14:paraId="4C38A8C8" w14:textId="77777777" w:rsidR="003F2495" w:rsidRPr="00A5609F" w:rsidRDefault="003F2495" w:rsidP="00767622">
            <w:pPr>
              <w:autoSpaceDE/>
              <w:autoSpaceDN/>
              <w:adjustRightInd/>
              <w:spacing w:line="240" w:lineRule="auto"/>
              <w:rPr>
                <w:sz w:val="20"/>
              </w:rPr>
            </w:pPr>
            <w:r w:rsidRPr="00A5609F">
              <w:rPr>
                <w:sz w:val="20"/>
              </w:rPr>
              <w:t>All</w:t>
            </w:r>
          </w:p>
        </w:tc>
        <w:tc>
          <w:tcPr>
            <w:tcW w:w="1247" w:type="dxa"/>
            <w:shd w:val="clear" w:color="auto" w:fill="auto"/>
            <w:vAlign w:val="center"/>
            <w:hideMark/>
          </w:tcPr>
          <w:p w14:paraId="34AFE789" w14:textId="09646462" w:rsidR="003F2495" w:rsidRPr="00A5609F" w:rsidRDefault="00061B8C" w:rsidP="00767622">
            <w:pPr>
              <w:autoSpaceDE/>
              <w:autoSpaceDN/>
              <w:adjustRightInd/>
              <w:spacing w:line="240" w:lineRule="auto"/>
              <w:jc w:val="right"/>
              <w:rPr>
                <w:sz w:val="20"/>
              </w:rPr>
            </w:pPr>
            <w:r>
              <w:rPr>
                <w:sz w:val="20"/>
              </w:rPr>
              <w:t>655,471</w:t>
            </w:r>
          </w:p>
        </w:tc>
        <w:tc>
          <w:tcPr>
            <w:tcW w:w="1247" w:type="dxa"/>
            <w:shd w:val="clear" w:color="auto" w:fill="auto"/>
            <w:vAlign w:val="center"/>
            <w:hideMark/>
          </w:tcPr>
          <w:p w14:paraId="5B52354E" w14:textId="6F481A81" w:rsidR="003F2495" w:rsidRPr="00A5609F" w:rsidRDefault="00061B8C" w:rsidP="00767622">
            <w:pPr>
              <w:autoSpaceDE/>
              <w:autoSpaceDN/>
              <w:adjustRightInd/>
              <w:spacing w:line="240" w:lineRule="auto"/>
              <w:jc w:val="right"/>
              <w:rPr>
                <w:sz w:val="20"/>
              </w:rPr>
            </w:pPr>
            <w:r>
              <w:rPr>
                <w:sz w:val="20"/>
              </w:rPr>
              <w:t>670,822</w:t>
            </w:r>
          </w:p>
        </w:tc>
        <w:tc>
          <w:tcPr>
            <w:tcW w:w="1247" w:type="dxa"/>
            <w:shd w:val="clear" w:color="auto" w:fill="auto"/>
            <w:vAlign w:val="center"/>
            <w:hideMark/>
          </w:tcPr>
          <w:p w14:paraId="7BD3D690" w14:textId="65A2E1C2" w:rsidR="003F2495" w:rsidRPr="00A5609F" w:rsidRDefault="00061B8C" w:rsidP="00767622">
            <w:pPr>
              <w:autoSpaceDE/>
              <w:autoSpaceDN/>
              <w:adjustRightInd/>
              <w:spacing w:line="240" w:lineRule="auto"/>
              <w:jc w:val="right"/>
              <w:rPr>
                <w:sz w:val="20"/>
              </w:rPr>
            </w:pPr>
            <w:r>
              <w:rPr>
                <w:sz w:val="20"/>
              </w:rPr>
              <w:t>680,947</w:t>
            </w:r>
          </w:p>
        </w:tc>
        <w:tc>
          <w:tcPr>
            <w:tcW w:w="1247" w:type="dxa"/>
            <w:shd w:val="clear" w:color="auto" w:fill="auto"/>
            <w:vAlign w:val="center"/>
            <w:hideMark/>
          </w:tcPr>
          <w:p w14:paraId="08DB3B5E" w14:textId="078FFFB1" w:rsidR="003F2495" w:rsidRPr="00A5609F" w:rsidRDefault="00061B8C" w:rsidP="00767622">
            <w:pPr>
              <w:autoSpaceDE/>
              <w:autoSpaceDN/>
              <w:adjustRightInd/>
              <w:spacing w:line="240" w:lineRule="auto"/>
              <w:jc w:val="right"/>
              <w:rPr>
                <w:sz w:val="20"/>
              </w:rPr>
            </w:pPr>
            <w:r>
              <w:rPr>
                <w:sz w:val="20"/>
              </w:rPr>
              <w:t>688,498</w:t>
            </w:r>
          </w:p>
        </w:tc>
        <w:tc>
          <w:tcPr>
            <w:tcW w:w="1247" w:type="dxa"/>
            <w:shd w:val="clear" w:color="auto" w:fill="auto"/>
            <w:vAlign w:val="center"/>
            <w:hideMark/>
          </w:tcPr>
          <w:p w14:paraId="5D812BBC" w14:textId="4FBD349D" w:rsidR="003F2495" w:rsidRPr="00A5609F" w:rsidRDefault="00061B8C" w:rsidP="00767622">
            <w:pPr>
              <w:autoSpaceDE/>
              <w:autoSpaceDN/>
              <w:adjustRightInd/>
              <w:spacing w:line="240" w:lineRule="auto"/>
              <w:jc w:val="right"/>
              <w:rPr>
                <w:sz w:val="20"/>
              </w:rPr>
            </w:pPr>
            <w:r>
              <w:rPr>
                <w:sz w:val="20"/>
              </w:rPr>
              <w:t>687,959</w:t>
            </w:r>
          </w:p>
        </w:tc>
      </w:tr>
    </w:tbl>
    <w:p w14:paraId="114246B0" w14:textId="77777777" w:rsidR="003F2495" w:rsidRDefault="003F2495" w:rsidP="003F2495"/>
    <w:p w14:paraId="6BC39736" w14:textId="2D10604F" w:rsidR="00194D4E" w:rsidRDefault="00194D4E" w:rsidP="00194D4E">
      <w:r w:rsidRPr="00CA7CFE">
        <w:t xml:space="preserve">The USPTO continuously updates </w:t>
      </w:r>
      <w:r>
        <w:t xml:space="preserve">both </w:t>
      </w:r>
      <w:r w:rsidRPr="00CA7CFE">
        <w:t>patent fee</w:t>
      </w:r>
      <w:r w:rsidR="00197ED5">
        <w:t xml:space="preserve"> collections projections</w:t>
      </w:r>
      <w:r w:rsidRPr="00CA7CFE">
        <w:t xml:space="preserve"> and </w:t>
      </w:r>
      <w:r>
        <w:t>workload projections</w:t>
      </w:r>
      <w:r w:rsidRPr="00CA7CFE">
        <w:t xml:space="preserve"> based on the latest data. </w:t>
      </w:r>
      <w:r w:rsidR="00524A04">
        <w:t xml:space="preserve"> </w:t>
      </w:r>
      <w:r w:rsidR="008D1F34">
        <w:t xml:space="preserve">The estimated number of </w:t>
      </w:r>
      <w:r w:rsidR="008D1F34" w:rsidRPr="00CA7CFE">
        <w:t xml:space="preserve">patent </w:t>
      </w:r>
      <w:r w:rsidR="008D1F34">
        <w:t xml:space="preserve">applications </w:t>
      </w:r>
      <w:r w:rsidR="008D1F34" w:rsidRPr="00CA7CFE">
        <w:t xml:space="preserve">have been updated </w:t>
      </w:r>
      <w:r w:rsidR="008D1F34">
        <w:t>s</w:t>
      </w:r>
      <w:r w:rsidRPr="00CA7CFE">
        <w:t>ince the NPRM was published in October 2016</w:t>
      </w:r>
      <w:r w:rsidR="00197ED5">
        <w:t xml:space="preserve">.  </w:t>
      </w:r>
      <w:r w:rsidR="003E6174">
        <w:t xml:space="preserve">UPR filings growth projections were revised downward during the FY 2018 budget formulation process </w:t>
      </w:r>
      <w:r w:rsidR="003E6174" w:rsidRPr="00794452">
        <w:rPr>
          <w:color w:val="auto"/>
        </w:rPr>
        <w:t>due to</w:t>
      </w:r>
      <w:r w:rsidR="003E6174">
        <w:rPr>
          <w:color w:val="FF0000"/>
        </w:rPr>
        <w:t xml:space="preserve"> </w:t>
      </w:r>
      <w:r w:rsidR="003E6174">
        <w:t xml:space="preserve">revised RGDP estimates and more conservative estimates of out year growth.  </w:t>
      </w:r>
      <w:r w:rsidR="00197ED5">
        <w:t>The most recent projections are</w:t>
      </w:r>
      <w:r w:rsidRPr="00CA7CFE">
        <w:t xml:space="preserve"> shown </w:t>
      </w:r>
      <w:r>
        <w:t xml:space="preserve">in Table </w:t>
      </w:r>
      <w:r w:rsidR="00D0606A">
        <w:t>30</w:t>
      </w:r>
      <w:r w:rsidRPr="00CA7CFE">
        <w:t>.</w:t>
      </w:r>
      <w:r w:rsidR="00794452">
        <w:t xml:space="preserve">  </w:t>
      </w:r>
    </w:p>
    <w:p w14:paraId="0EDA678F" w14:textId="77777777" w:rsidR="00194D4E" w:rsidRDefault="00194D4E" w:rsidP="003F2495"/>
    <w:p w14:paraId="51A35A8D" w14:textId="7568D6A0" w:rsidR="00A710B0" w:rsidRPr="00767622" w:rsidRDefault="00A710B0" w:rsidP="00767622">
      <w:pPr>
        <w:ind w:firstLine="720"/>
        <w:rPr>
          <w:u w:val="single"/>
        </w:rPr>
      </w:pPr>
      <w:r w:rsidRPr="00767622">
        <w:rPr>
          <w:u w:val="single"/>
        </w:rPr>
        <w:t>5. A Description of the Projected Rep</w:t>
      </w:r>
      <w:r w:rsidR="00767622" w:rsidRPr="00767622">
        <w:rPr>
          <w:u w:val="single"/>
        </w:rPr>
        <w:t>orting, Recordkeeping and Other C</w:t>
      </w:r>
      <w:r w:rsidRPr="00767622">
        <w:rPr>
          <w:u w:val="single"/>
        </w:rPr>
        <w:t>ompliance Requirements of the Rule, Including an Estimate of the Classes of Small Entities Which Will Be Subject to the Requirement and Type of Professional Skills Necessary for Preparation of the Report or Record</w:t>
      </w:r>
    </w:p>
    <w:p w14:paraId="1FFD3FF3" w14:textId="02D5A652" w:rsidR="00342B79" w:rsidRPr="001650DF" w:rsidRDefault="00A710B0" w:rsidP="003F2495">
      <w:r w:rsidRPr="00767622">
        <w:t>When</w:t>
      </w:r>
      <w:r w:rsidR="00303608" w:rsidRPr="00767622">
        <w:t xml:space="preserve"> implemented, this rule will</w:t>
      </w:r>
      <w:r w:rsidR="00342B79" w:rsidRPr="00767622">
        <w:t xml:space="preserve"> not change the burden of existing reporting and</w:t>
      </w:r>
      <w:r w:rsidR="00342B79" w:rsidRPr="001650DF">
        <w:t xml:space="preserve"> recordkeeping requirements</w:t>
      </w:r>
      <w:r w:rsidR="009A461A" w:rsidRPr="001650DF">
        <w:t xml:space="preserve"> for payment of fees</w:t>
      </w:r>
      <w:r w:rsidR="00342B79" w:rsidRPr="001650DF">
        <w:t xml:space="preserve">.  The current requirements for small </w:t>
      </w:r>
      <w:r w:rsidR="00AD5FDD" w:rsidRPr="001650DF">
        <w:t xml:space="preserve">and micro </w:t>
      </w:r>
      <w:r w:rsidR="00342B79" w:rsidRPr="001650DF">
        <w:t xml:space="preserve">entities will continue to apply.  Therefore, the professional skills necessary to file and prosecute an application through issue and maintenance remain unchanged.  This </w:t>
      </w:r>
      <w:r w:rsidR="00CF238B" w:rsidRPr="001650DF">
        <w:t xml:space="preserve">action </w:t>
      </w:r>
      <w:r>
        <w:t>is</w:t>
      </w:r>
      <w:r w:rsidR="00342B79" w:rsidRPr="001650DF">
        <w:t xml:space="preserve"> only to adjust patent fees</w:t>
      </w:r>
      <w:r w:rsidR="004B6A93" w:rsidRPr="001650DF">
        <w:t xml:space="preserve"> and not to set procedures for asserting small entity status</w:t>
      </w:r>
      <w:r w:rsidR="007E53A2" w:rsidRPr="001650DF">
        <w:t xml:space="preserve"> or certifying micro entity status</w:t>
      </w:r>
      <w:r w:rsidR="00342B79" w:rsidRPr="001650DF">
        <w:t xml:space="preserve">, as previously discussed.  </w:t>
      </w:r>
    </w:p>
    <w:p w14:paraId="518B1CC7" w14:textId="77777777" w:rsidR="00D001C0" w:rsidRPr="001650DF" w:rsidRDefault="00D001C0" w:rsidP="001650DF"/>
    <w:p w14:paraId="60DBCD6A" w14:textId="0EE41981" w:rsidR="006E3C2B" w:rsidRPr="001650DF" w:rsidRDefault="003B2074" w:rsidP="001650DF">
      <w:r w:rsidRPr="001650DF">
        <w:t xml:space="preserve">The full fee schedule </w:t>
      </w:r>
      <w:r w:rsidR="004B6A93" w:rsidRPr="001650DF">
        <w:t>(</w:t>
      </w:r>
      <w:r w:rsidR="004B6A93" w:rsidRPr="001B2C22">
        <w:rPr>
          <w:u w:val="single"/>
        </w:rPr>
        <w:t>see</w:t>
      </w:r>
      <w:r w:rsidR="004B6A93" w:rsidRPr="001650DF">
        <w:t xml:space="preserve"> </w:t>
      </w:r>
      <w:r w:rsidR="00221B8D" w:rsidRPr="00B622E1">
        <w:t xml:space="preserve">Part </w:t>
      </w:r>
      <w:r w:rsidR="004B6A93" w:rsidRPr="00B622E1">
        <w:t>V</w:t>
      </w:r>
      <w:r w:rsidR="00B622E1" w:rsidRPr="00B622E1">
        <w:t>I</w:t>
      </w:r>
      <w:r w:rsidR="004B6A93" w:rsidRPr="00B622E1">
        <w:t>I</w:t>
      </w:r>
      <w:r w:rsidR="00681DA8">
        <w:t>.</w:t>
      </w:r>
      <w:r w:rsidR="00A11E6B" w:rsidRPr="00B622E1">
        <w:t xml:space="preserve"> </w:t>
      </w:r>
      <w:r w:rsidR="004B6A93" w:rsidRPr="00B622E1">
        <w:t>Discussion of Speci</w:t>
      </w:r>
      <w:r w:rsidR="00767622" w:rsidRPr="00B622E1">
        <w:t>fic</w:t>
      </w:r>
      <w:r w:rsidR="00767622">
        <w:t xml:space="preserve"> Rule) is set forth in the final rule</w:t>
      </w:r>
      <w:r w:rsidRPr="001650DF">
        <w:t>.  Th</w:t>
      </w:r>
      <w:r w:rsidR="000D7558" w:rsidRPr="001650DF">
        <w:t>e fee schedule sets</w:t>
      </w:r>
      <w:r w:rsidR="00DB26B6" w:rsidRPr="001650DF">
        <w:t xml:space="preserve"> or </w:t>
      </w:r>
      <w:r w:rsidR="000D7558" w:rsidRPr="00C14E52">
        <w:t>adjust</w:t>
      </w:r>
      <w:r w:rsidRPr="00C14E52">
        <w:t xml:space="preserve">s </w:t>
      </w:r>
      <w:r w:rsidR="00CE6CDA" w:rsidRPr="00C14E52">
        <w:t>20</w:t>
      </w:r>
      <w:r w:rsidR="00C14E52" w:rsidRPr="00C14E52">
        <w:t>2</w:t>
      </w:r>
      <w:r w:rsidR="002C6C80" w:rsidRPr="00C14E52">
        <w:t xml:space="preserve"> </w:t>
      </w:r>
      <w:r w:rsidRPr="00C14E52">
        <w:t>patent fees</w:t>
      </w:r>
      <w:r w:rsidR="00502E0C" w:rsidRPr="00C14E52">
        <w:t xml:space="preserve"> in total. </w:t>
      </w:r>
      <w:r w:rsidR="009F108E" w:rsidRPr="00C14E52">
        <w:t xml:space="preserve"> </w:t>
      </w:r>
      <w:r w:rsidR="00502E0C" w:rsidRPr="00C14E52">
        <w:t>This i</w:t>
      </w:r>
      <w:r w:rsidR="000D7558" w:rsidRPr="00C14E52">
        <w:t>nclud</w:t>
      </w:r>
      <w:r w:rsidR="00502E0C" w:rsidRPr="00C14E52">
        <w:t>es</w:t>
      </w:r>
      <w:r w:rsidR="000D7558" w:rsidRPr="00C14E52">
        <w:t xml:space="preserve"> 1</w:t>
      </w:r>
      <w:r w:rsidR="005E69CA" w:rsidRPr="00C14E52">
        <w:t>4</w:t>
      </w:r>
      <w:r w:rsidR="000D7558" w:rsidRPr="00C14E52">
        <w:t xml:space="preserve"> fees </w:t>
      </w:r>
      <w:r w:rsidR="00DB26B6" w:rsidRPr="00C14E52">
        <w:t xml:space="preserve">that </w:t>
      </w:r>
      <w:r w:rsidR="00767622" w:rsidRPr="00C14E52">
        <w:t>are</w:t>
      </w:r>
      <w:r w:rsidR="000D7558" w:rsidRPr="00C14E52">
        <w:t xml:space="preserve"> discontinued</w:t>
      </w:r>
      <w:r w:rsidR="00D5231E" w:rsidRPr="00C14E52">
        <w:t xml:space="preserve"> and</w:t>
      </w:r>
      <w:r w:rsidR="00502E0C" w:rsidRPr="00C14E52">
        <w:t xml:space="preserve"> </w:t>
      </w:r>
      <w:r w:rsidR="00D95EF6" w:rsidRPr="00C14E52">
        <w:t>42</w:t>
      </w:r>
      <w:r w:rsidR="002C6C80" w:rsidRPr="00C14E52">
        <w:t xml:space="preserve"> </w:t>
      </w:r>
      <w:r w:rsidRPr="00C14E52">
        <w:t>new fees</w:t>
      </w:r>
      <w:r w:rsidR="00F229E1">
        <w:t xml:space="preserve">, including </w:t>
      </w:r>
      <w:r w:rsidR="00F229E1" w:rsidRPr="00D955E5">
        <w:t xml:space="preserve">small entity discounts to two additional fees and micro entity discounts to six additional fees.  </w:t>
      </w:r>
    </w:p>
    <w:p w14:paraId="5FB8376B" w14:textId="77777777" w:rsidR="006E3C2B" w:rsidRPr="001650DF" w:rsidRDefault="006E3C2B" w:rsidP="001650DF"/>
    <w:p w14:paraId="464EE5A5" w14:textId="5FB327AD" w:rsidR="00342B79" w:rsidRPr="001650DF" w:rsidRDefault="00A41722" w:rsidP="001B2C22">
      <w:pPr>
        <w:pStyle w:val="ListParagraph"/>
        <w:keepNext/>
        <w:ind w:left="0" w:firstLine="720"/>
        <w:contextualSpacing w:val="0"/>
        <w:rPr>
          <w:u w:val="single"/>
        </w:rPr>
      </w:pPr>
      <w:r>
        <w:rPr>
          <w:u w:val="single"/>
        </w:rPr>
        <w:t>6</w:t>
      </w:r>
      <w:r w:rsidR="00342B79" w:rsidRPr="001650DF">
        <w:rPr>
          <w:u w:val="single"/>
        </w:rPr>
        <w:t>.</w:t>
      </w:r>
      <w:r w:rsidR="00041574" w:rsidRPr="0032355B">
        <w:rPr>
          <w:u w:val="single"/>
        </w:rPr>
        <w:t xml:space="preserve"> </w:t>
      </w:r>
      <w:r w:rsidRPr="00D6667A">
        <w:rPr>
          <w:u w:val="single"/>
        </w:rPr>
        <w:t>A Description of the Steps the Agency Has Taken to Minimize the Significant Economic Impact on Small Entities Consistent With the Stated Objectives of Applicable Statutes, Including a Statement of the Factual, Policy, and Legal Reasons for Selecting the Alternative Adopted in the Final Rule and Why Each One of the Other Significant Alternatives to the Rule Considered by the Agency Which Affect the Impact on Small Entities Was Rejected</w:t>
      </w:r>
    </w:p>
    <w:p w14:paraId="349029CA" w14:textId="77777777" w:rsidR="0032355B" w:rsidRDefault="00342B79" w:rsidP="0032355B">
      <w:r w:rsidRPr="001650DF">
        <w:t>The USPTO considered several alternative approaches</w:t>
      </w:r>
      <w:r w:rsidR="00EB0212" w:rsidRPr="001650DF">
        <w:t xml:space="preserve"> to th</w:t>
      </w:r>
      <w:r w:rsidR="00767622">
        <w:t>is rule</w:t>
      </w:r>
      <w:r w:rsidR="00EB0212" w:rsidRPr="001650DF">
        <w:t>, discussed below</w:t>
      </w:r>
      <w:r w:rsidR="0033427A" w:rsidRPr="001650DF">
        <w:t xml:space="preserve">, including </w:t>
      </w:r>
      <w:r w:rsidR="00C5282E" w:rsidRPr="001650DF">
        <w:t>full cost recovery for individual services</w:t>
      </w:r>
      <w:r w:rsidR="00EA2D28" w:rsidRPr="001650DF">
        <w:t xml:space="preserve">, an across the </w:t>
      </w:r>
      <w:r w:rsidR="00C5282E" w:rsidRPr="001650DF">
        <w:t>board adjustment to fees,</w:t>
      </w:r>
      <w:r w:rsidR="00112B90" w:rsidRPr="001650DF">
        <w:t xml:space="preserve"> and </w:t>
      </w:r>
      <w:r w:rsidR="00E22F2D">
        <w:t>a</w:t>
      </w:r>
      <w:r w:rsidR="00112B90" w:rsidRPr="001650DF">
        <w:t xml:space="preserve"> baseline (</w:t>
      </w:r>
      <w:r w:rsidR="00E22F2D">
        <w:t>current fee rates</w:t>
      </w:r>
      <w:r w:rsidR="00112B90" w:rsidRPr="001650DF">
        <w:t>).</w:t>
      </w:r>
      <w:r w:rsidR="00EB0212" w:rsidRPr="001650DF">
        <w:t xml:space="preserve">  The discussion </w:t>
      </w:r>
      <w:r w:rsidR="00DB26B6" w:rsidRPr="001650DF">
        <w:t xml:space="preserve">here </w:t>
      </w:r>
      <w:r w:rsidR="00EB0212" w:rsidRPr="001650DF">
        <w:t xml:space="preserve">begins with a description of the </w:t>
      </w:r>
      <w:r w:rsidR="00767622">
        <w:t>fee schedule adopted</w:t>
      </w:r>
      <w:r w:rsidR="00504D9A" w:rsidRPr="001650DF">
        <w:t xml:space="preserve"> for </w:t>
      </w:r>
      <w:r w:rsidR="00EB0212" w:rsidRPr="001650DF">
        <w:t xml:space="preserve">this </w:t>
      </w:r>
      <w:r w:rsidR="00E22F2D">
        <w:t>final rule</w:t>
      </w:r>
      <w:r w:rsidR="00EB0212" w:rsidRPr="001650DF">
        <w:t>.</w:t>
      </w:r>
      <w:r w:rsidR="00427711" w:rsidRPr="001650DF">
        <w:t xml:space="preserve"> </w:t>
      </w:r>
    </w:p>
    <w:p w14:paraId="294DA1B6" w14:textId="77777777" w:rsidR="0032355B" w:rsidRDefault="0032355B" w:rsidP="0032355B"/>
    <w:p w14:paraId="5B32C37C" w14:textId="15616B6E" w:rsidR="00342B79" w:rsidRPr="001650DF" w:rsidRDefault="000E5CBB" w:rsidP="0032355B">
      <w:pPr>
        <w:rPr>
          <w:u w:val="single"/>
        </w:rPr>
      </w:pPr>
      <w:r w:rsidRPr="001650DF">
        <w:t>i.</w:t>
      </w:r>
      <w:r w:rsidRPr="001650DF">
        <w:tab/>
      </w:r>
      <w:r w:rsidR="00CF238B" w:rsidRPr="001650DF">
        <w:rPr>
          <w:u w:val="single"/>
        </w:rPr>
        <w:t>Alternative 1:</w:t>
      </w:r>
      <w:r w:rsidR="004A73AF" w:rsidRPr="001650DF">
        <w:rPr>
          <w:u w:val="single"/>
        </w:rPr>
        <w:t xml:space="preserve"> </w:t>
      </w:r>
      <w:r w:rsidR="00681DA8">
        <w:rPr>
          <w:u w:val="single"/>
        </w:rPr>
        <w:t xml:space="preserve"> </w:t>
      </w:r>
      <w:r w:rsidR="007533BA">
        <w:rPr>
          <w:u w:val="single"/>
        </w:rPr>
        <w:t xml:space="preserve">Final Rule </w:t>
      </w:r>
      <w:r w:rsidR="00767622">
        <w:rPr>
          <w:u w:val="single"/>
        </w:rPr>
        <w:t>Fee Schedule</w:t>
      </w:r>
      <w:r w:rsidR="007533BA">
        <w:rPr>
          <w:u w:val="single"/>
        </w:rPr>
        <w:t xml:space="preserve"> </w:t>
      </w:r>
      <w:r w:rsidR="00CF238B" w:rsidRPr="001650DF">
        <w:rPr>
          <w:u w:val="single"/>
        </w:rPr>
        <w:t xml:space="preserve">– </w:t>
      </w:r>
      <w:r w:rsidR="00EB0212" w:rsidRPr="001650DF">
        <w:rPr>
          <w:u w:val="single"/>
        </w:rPr>
        <w:t>Set</w:t>
      </w:r>
      <w:r w:rsidR="007533BA">
        <w:rPr>
          <w:u w:val="single"/>
        </w:rPr>
        <w:t>ting</w:t>
      </w:r>
      <w:r w:rsidR="00EB0212" w:rsidRPr="001650DF">
        <w:rPr>
          <w:u w:val="single"/>
        </w:rPr>
        <w:t xml:space="preserve"> and Adjust</w:t>
      </w:r>
      <w:r w:rsidR="007533BA">
        <w:rPr>
          <w:u w:val="single"/>
        </w:rPr>
        <w:t>ing</w:t>
      </w:r>
      <w:r w:rsidR="00EB0212" w:rsidRPr="001650DF">
        <w:rPr>
          <w:u w:val="single"/>
        </w:rPr>
        <w:t xml:space="preserve"> </w:t>
      </w:r>
      <w:r w:rsidR="00A96CF4" w:rsidRPr="001650DF">
        <w:rPr>
          <w:u w:val="single"/>
        </w:rPr>
        <w:t>Patent</w:t>
      </w:r>
      <w:r w:rsidR="00EB0212" w:rsidRPr="001650DF">
        <w:rPr>
          <w:u w:val="single"/>
        </w:rPr>
        <w:t xml:space="preserve"> Fees</w:t>
      </w:r>
      <w:r w:rsidR="007533BA">
        <w:rPr>
          <w:u w:val="single"/>
        </w:rPr>
        <w:t xml:space="preserve"> during Fiscal Year 2017</w:t>
      </w:r>
    </w:p>
    <w:p w14:paraId="17B73474" w14:textId="22418548" w:rsidR="00CD4E57" w:rsidRDefault="00767622" w:rsidP="00CD4E57">
      <w:r>
        <w:t xml:space="preserve">The USPTO chose the patent fee schedule in this final rule because it will enable the Office to achieve its goals effectively and efficiently without unduly burdening small entities, erecting barriers to entry, or stifling incentives to innovate. </w:t>
      </w:r>
      <w:r w:rsidR="00524A04">
        <w:t xml:space="preserve"> </w:t>
      </w:r>
      <w:r>
        <w:t xml:space="preserve">The alternative selected here achieves the aggregate revenue needed for the Office to offset aggregate cost, and is therefore beneficial to all entities that seek patent protection. </w:t>
      </w:r>
      <w:r w:rsidR="00524A04">
        <w:t xml:space="preserve"> </w:t>
      </w:r>
      <w:r>
        <w:t xml:space="preserve">Also, the alternative selected here </w:t>
      </w:r>
      <w:r w:rsidR="00CD4E57">
        <w:t>benefits from improvements in the design of the fee schedule.</w:t>
      </w:r>
      <w:r w:rsidR="00D065AF">
        <w:t xml:space="preserve">  </w:t>
      </w:r>
    </w:p>
    <w:p w14:paraId="6195F658" w14:textId="46A2DD8B" w:rsidR="00524A04" w:rsidRDefault="00524A04" w:rsidP="00CD4E57"/>
    <w:p w14:paraId="136AF570" w14:textId="511868EE" w:rsidR="00767622" w:rsidRPr="00767622" w:rsidRDefault="00CD4E57" w:rsidP="00CD4E57">
      <w:pPr>
        <w:rPr>
          <w:strike/>
        </w:rPr>
      </w:pPr>
      <w:r>
        <w:t xml:space="preserve">This </w:t>
      </w:r>
      <w:r w:rsidRPr="00CD4E57">
        <w:t xml:space="preserve">alternative </w:t>
      </w:r>
      <w:r w:rsidR="00767622">
        <w:t xml:space="preserve">offers small entities a 50 percent fee reduction and micro entities a 75 percent fee reduction. </w:t>
      </w:r>
      <w:r w:rsidR="001C48C7">
        <w:t xml:space="preserve"> </w:t>
      </w:r>
      <w:r w:rsidR="00C63F98">
        <w:t>U</w:t>
      </w:r>
      <w:r w:rsidR="00767622" w:rsidRPr="00901C5D">
        <w:t xml:space="preserve">nder this selected alternative, small and micro entities will pay some higher fees than under some of the other alternatives considered. </w:t>
      </w:r>
      <w:r w:rsidR="00524A04">
        <w:t xml:space="preserve"> </w:t>
      </w:r>
      <w:r w:rsidR="00767622" w:rsidRPr="00901C5D">
        <w:t>However, the fees are not as high as those initially proposed to PPAC</w:t>
      </w:r>
      <w:r w:rsidR="00901C5D" w:rsidRPr="00901C5D">
        <w:t xml:space="preserve"> o</w:t>
      </w:r>
      <w:r w:rsidR="00901C5D">
        <w:t>r in the NPRM.</w:t>
      </w:r>
      <w:r w:rsidR="00767622">
        <w:t xml:space="preserve"> </w:t>
      </w:r>
    </w:p>
    <w:p w14:paraId="351CDB7B" w14:textId="558FF859" w:rsidR="00604281" w:rsidRPr="001650DF" w:rsidRDefault="00CD4E57" w:rsidP="00CD4E57">
      <w:pPr>
        <w:tabs>
          <w:tab w:val="left" w:pos="2636"/>
        </w:tabs>
      </w:pPr>
      <w:r>
        <w:tab/>
      </w:r>
    </w:p>
    <w:p w14:paraId="2F1CCAA3" w14:textId="7F3E8A64" w:rsidR="00604281" w:rsidRPr="001650DF" w:rsidRDefault="00604281">
      <w:r w:rsidRPr="001650DF">
        <w:t xml:space="preserve">In summary, the fees to obtain a patent </w:t>
      </w:r>
      <w:r w:rsidRPr="008C017D">
        <w:t xml:space="preserve">will increase slightly.  </w:t>
      </w:r>
      <w:r w:rsidR="00252DC3" w:rsidRPr="008C017D">
        <w:t>For example, f</w:t>
      </w:r>
      <w:r w:rsidRPr="008C017D">
        <w:t>ees for both tiers of RCEs will increase slightly</w:t>
      </w:r>
      <w:r w:rsidR="00D03747">
        <w:t>.</w:t>
      </w:r>
      <w:r w:rsidRPr="001650DF">
        <w:t xml:space="preserve">  Maintenance </w:t>
      </w:r>
      <w:r w:rsidRPr="00767622">
        <w:t>fee rates remain unchanged at all three stages</w:t>
      </w:r>
      <w:r w:rsidR="00C63ED4" w:rsidRPr="00767622">
        <w:t xml:space="preserve">; however, </w:t>
      </w:r>
      <w:r w:rsidR="005C692A" w:rsidRPr="00767622">
        <w:t xml:space="preserve">all </w:t>
      </w:r>
      <w:r w:rsidR="00C63ED4" w:rsidRPr="00767622">
        <w:t xml:space="preserve">reissue patents </w:t>
      </w:r>
      <w:r w:rsidR="00767622" w:rsidRPr="00767622">
        <w:t>are</w:t>
      </w:r>
      <w:r w:rsidR="00C63ED4" w:rsidRPr="00767622">
        <w:t xml:space="preserve"> now subject</w:t>
      </w:r>
      <w:r w:rsidR="00C63ED4" w:rsidRPr="001650DF">
        <w:t xml:space="preserve"> to maintenance fee payments if the patent owner wishes to maintain them</w:t>
      </w:r>
      <w:r w:rsidRPr="008C017D">
        <w:t xml:space="preserve">. </w:t>
      </w:r>
      <w:r w:rsidR="009F108E" w:rsidRPr="008C017D">
        <w:t xml:space="preserve"> </w:t>
      </w:r>
      <w:r w:rsidRPr="008C017D">
        <w:t xml:space="preserve">In an effort to continue reducing the </w:t>
      </w:r>
      <w:r w:rsidR="005C4472" w:rsidRPr="008C017D">
        <w:t>inventory</w:t>
      </w:r>
      <w:r w:rsidRPr="008C017D">
        <w:t xml:space="preserve"> of </w:t>
      </w:r>
      <w:r w:rsidRPr="008C017D">
        <w:rPr>
          <w:u w:val="single"/>
        </w:rPr>
        <w:t>ex parte</w:t>
      </w:r>
      <w:r w:rsidRPr="008C017D">
        <w:t xml:space="preserve"> appeals</w:t>
      </w:r>
      <w:r w:rsidR="005C4472" w:rsidRPr="008C017D">
        <w:t xml:space="preserve"> and help recapture a portion of the cost of providing these services</w:t>
      </w:r>
      <w:r w:rsidRPr="008C017D">
        <w:t xml:space="preserve">, fees will increase for </w:t>
      </w:r>
      <w:r w:rsidR="00D03747">
        <w:t>f</w:t>
      </w:r>
      <w:r w:rsidR="00454128" w:rsidRPr="008C017D">
        <w:t xml:space="preserve">orwarding an </w:t>
      </w:r>
      <w:r w:rsidR="00D03747">
        <w:t>a</w:t>
      </w:r>
      <w:r w:rsidRPr="008C017D">
        <w:t>ppeal</w:t>
      </w:r>
      <w:r w:rsidR="00C63F98">
        <w:t>, but not as high as proposed in the NPRM</w:t>
      </w:r>
      <w:r w:rsidRPr="008C017D">
        <w:t xml:space="preserve">.  </w:t>
      </w:r>
      <w:r w:rsidR="00D03747">
        <w:t xml:space="preserve">The fee increase proposed in the NPRM for notice of appeal has been removed.  </w:t>
      </w:r>
      <w:r w:rsidR="00311FF0" w:rsidRPr="001307E7">
        <w:t xml:space="preserve">Two of the fees for </w:t>
      </w:r>
      <w:r w:rsidR="00311FF0" w:rsidRPr="00F66CC2">
        <w:rPr>
          <w:u w:val="single"/>
        </w:rPr>
        <w:t>inter partes</w:t>
      </w:r>
      <w:r w:rsidR="00311FF0" w:rsidRPr="001307E7">
        <w:t xml:space="preserve"> reviews have changed from the NPRM.  The </w:t>
      </w:r>
      <w:r w:rsidR="00311FF0" w:rsidRPr="00F66CC2">
        <w:rPr>
          <w:u w:val="single"/>
        </w:rPr>
        <w:t>Inter Partes</w:t>
      </w:r>
      <w:r w:rsidR="00311FF0" w:rsidRPr="001307E7">
        <w:t xml:space="preserve"> Review Request Fee - Up to 20 Claims Final Rule rate is $15,500; the NRPM rate was $14,000.  The </w:t>
      </w:r>
      <w:r w:rsidR="00311FF0" w:rsidRPr="00F66CC2">
        <w:rPr>
          <w:u w:val="single"/>
        </w:rPr>
        <w:t>Inter Partes</w:t>
      </w:r>
      <w:r w:rsidR="00311FF0" w:rsidRPr="001307E7">
        <w:t xml:space="preserve"> Review Post-Institution Fee - Up to 15 Claims Final Rule rate is $15,000; the NPRM rate was $16,500.  These adjustments are made to better align </w:t>
      </w:r>
      <w:r w:rsidR="00F229E1">
        <w:t>AIA trial</w:t>
      </w:r>
      <w:r w:rsidR="00F229E1" w:rsidRPr="001307E7">
        <w:t xml:space="preserve"> </w:t>
      </w:r>
      <w:r w:rsidR="00311FF0" w:rsidRPr="001307E7">
        <w:t xml:space="preserve">fee rates and costs.  ABI costing data since the inception of AIA trial fees </w:t>
      </w:r>
      <w:r w:rsidR="001A42C8">
        <w:t xml:space="preserve">shows </w:t>
      </w:r>
      <w:r w:rsidR="00FD4FD2">
        <w:t>that the</w:t>
      </w:r>
      <w:r w:rsidR="00DD0E24">
        <w:t xml:space="preserve"> unit</w:t>
      </w:r>
      <w:r w:rsidR="00FD4FD2">
        <w:t xml:space="preserve"> costs to t</w:t>
      </w:r>
      <w:r w:rsidR="00311FF0" w:rsidRPr="001307E7">
        <w:t xml:space="preserve">he Office for </w:t>
      </w:r>
      <w:r w:rsidR="00311FF0" w:rsidRPr="00F66CC2">
        <w:rPr>
          <w:u w:val="single"/>
        </w:rPr>
        <w:t>Inter Partes</w:t>
      </w:r>
      <w:r w:rsidR="00311FF0" w:rsidRPr="001307E7">
        <w:t xml:space="preserve"> Review requests </w:t>
      </w:r>
      <w:r w:rsidR="00FD4FD2">
        <w:t>have</w:t>
      </w:r>
      <w:r w:rsidR="00311FF0" w:rsidRPr="001307E7">
        <w:t xml:space="preserve"> consistently </w:t>
      </w:r>
      <w:r w:rsidR="00D065AF" w:rsidRPr="001307E7">
        <w:t>outpac</w:t>
      </w:r>
      <w:r w:rsidR="00D065AF">
        <w:t>ed</w:t>
      </w:r>
      <w:r w:rsidR="00D065AF" w:rsidRPr="001307E7">
        <w:t xml:space="preserve"> </w:t>
      </w:r>
      <w:r w:rsidR="00FD4FD2">
        <w:t>unit</w:t>
      </w:r>
      <w:r w:rsidR="00311FF0" w:rsidRPr="001307E7">
        <w:t xml:space="preserve"> costs for </w:t>
      </w:r>
      <w:r w:rsidR="00311FF0" w:rsidRPr="00F66CC2">
        <w:rPr>
          <w:u w:val="single"/>
        </w:rPr>
        <w:t>Inter Partes</w:t>
      </w:r>
      <w:r w:rsidR="00311FF0" w:rsidRPr="001307E7">
        <w:t xml:space="preserve"> Review post-institutions.</w:t>
      </w:r>
      <w:r w:rsidRPr="008C017D">
        <w:t xml:space="preserve">  </w:t>
      </w:r>
      <w:r w:rsidR="00FD4FD2">
        <w:t>F</w:t>
      </w:r>
      <w:r w:rsidRPr="008C017D">
        <w:t>ee</w:t>
      </w:r>
      <w:r w:rsidR="00D065AF">
        <w:t xml:space="preserve"> increase</w:t>
      </w:r>
      <w:r w:rsidRPr="008C017D">
        <w:t xml:space="preserve">s for both post-grant reviews and covered-business-method reviews </w:t>
      </w:r>
      <w:r w:rsidR="00D065AF">
        <w:t>are</w:t>
      </w:r>
      <w:r w:rsidRPr="008C017D">
        <w:t xml:space="preserve"> based </w:t>
      </w:r>
      <w:r w:rsidRPr="005146FA">
        <w:t xml:space="preserve">on FY 2015 cost data and resources needed to sustain compliance with AIA deadlines.  </w:t>
      </w:r>
      <w:r w:rsidRPr="00887D95">
        <w:t>Finally, in response to feedback from</w:t>
      </w:r>
      <w:r w:rsidR="00C50299" w:rsidRPr="00887D95">
        <w:t xml:space="preserve"> </w:t>
      </w:r>
      <w:r w:rsidRPr="00DE258C">
        <w:t xml:space="preserve">members of the public, the </w:t>
      </w:r>
      <w:r w:rsidRPr="00887D95">
        <w:t>design</w:t>
      </w:r>
      <w:r w:rsidR="005146FA" w:rsidRPr="005146FA">
        <w:t xml:space="preserve"> and plant issue</w:t>
      </w:r>
      <w:r w:rsidR="00D065AF">
        <w:t xml:space="preserve"> fee</w:t>
      </w:r>
      <w:r w:rsidR="005146FA" w:rsidRPr="005146FA">
        <w:t xml:space="preserve">s </w:t>
      </w:r>
      <w:r w:rsidR="00D065AF">
        <w:t>are</w:t>
      </w:r>
      <w:r w:rsidR="00D065AF" w:rsidRPr="005146FA">
        <w:t xml:space="preserve"> </w:t>
      </w:r>
      <w:r w:rsidR="005146FA" w:rsidRPr="005146FA">
        <w:t>increasing by less than proposed in the NPRM.  Design issues will increase to $700 instead of $800 and plant issues will increase to $800 instead of $1</w:t>
      </w:r>
      <w:r w:rsidR="00D03747">
        <w:t>,</w:t>
      </w:r>
      <w:r w:rsidR="005146FA" w:rsidRPr="005146FA">
        <w:t>000.</w:t>
      </w:r>
    </w:p>
    <w:p w14:paraId="75FE39FC" w14:textId="77777777" w:rsidR="00604281" w:rsidRPr="00767622" w:rsidRDefault="00604281">
      <w:pPr>
        <w:rPr>
          <w:strike/>
        </w:rPr>
      </w:pPr>
    </w:p>
    <w:p w14:paraId="350373BB" w14:textId="7EBCFC01" w:rsidR="00604281" w:rsidRPr="00767622" w:rsidRDefault="00604281">
      <w:pPr>
        <w:rPr>
          <w:color w:val="auto"/>
          <w:u w:val="single"/>
        </w:rPr>
      </w:pPr>
      <w:r w:rsidRPr="00767622">
        <w:t xml:space="preserve">The </w:t>
      </w:r>
      <w:r w:rsidR="00767622">
        <w:t>final</w:t>
      </w:r>
      <w:r w:rsidRPr="00767622">
        <w:t xml:space="preserve"> fee schedule for this rule, as compared to existing fees (labeled </w:t>
      </w:r>
      <w:r w:rsidRPr="00BE0707">
        <w:t xml:space="preserve">Alternative 1 – </w:t>
      </w:r>
      <w:r w:rsidR="007533BA" w:rsidRPr="007533BA">
        <w:t>Final Rule Fee Schedule – Setting and Adjusting Patent Fees during Fiscal Year 2017</w:t>
      </w:r>
      <w:r w:rsidRPr="00767622">
        <w:t>) is available at</w:t>
      </w:r>
      <w:r w:rsidR="005C692A" w:rsidRPr="00767622">
        <w:t xml:space="preserve"> </w:t>
      </w:r>
      <w:r w:rsidR="002D1D52" w:rsidRPr="00767622">
        <w:t>http://www.uspto.gov/about-us/performance-and-planning/fee-setting-and-adjusting</w:t>
      </w:r>
      <w:r w:rsidR="005C692A" w:rsidRPr="00767622">
        <w:t>,</w:t>
      </w:r>
      <w:r w:rsidRPr="00767622">
        <w:rPr>
          <w:rStyle w:val="Hyperlink"/>
          <w:u w:val="none"/>
        </w:rPr>
        <w:t xml:space="preserve"> </w:t>
      </w:r>
      <w:r w:rsidRPr="00767622">
        <w:rPr>
          <w:rStyle w:val="Hyperlink"/>
          <w:color w:val="auto"/>
          <w:u w:val="none"/>
        </w:rPr>
        <w:t>in the document entitled “</w:t>
      </w:r>
      <w:r w:rsidR="001408C6" w:rsidRPr="00767622">
        <w:rPr>
          <w:rStyle w:val="Hyperlink"/>
          <w:color w:val="auto"/>
        </w:rPr>
        <w:t xml:space="preserve">USPTO </w:t>
      </w:r>
      <w:r w:rsidRPr="00767622">
        <w:rPr>
          <w:rStyle w:val="Hyperlink"/>
          <w:color w:val="auto"/>
        </w:rPr>
        <w:t>Setting</w:t>
      </w:r>
      <w:r w:rsidR="001408C6" w:rsidRPr="00767622">
        <w:rPr>
          <w:rStyle w:val="Hyperlink"/>
          <w:color w:val="auto"/>
        </w:rPr>
        <w:t xml:space="preserve"> and Adjusting Patent Fees</w:t>
      </w:r>
      <w:r w:rsidR="006225DD" w:rsidRPr="00767622">
        <w:rPr>
          <w:rStyle w:val="Hyperlink"/>
          <w:color w:val="auto"/>
        </w:rPr>
        <w:t xml:space="preserve"> during Fiscal Year 2017</w:t>
      </w:r>
      <w:r w:rsidR="00767622">
        <w:rPr>
          <w:rStyle w:val="Hyperlink"/>
          <w:color w:val="auto"/>
        </w:rPr>
        <w:t xml:space="preserve"> – F</w:t>
      </w:r>
      <w:r w:rsidRPr="00767622">
        <w:rPr>
          <w:rStyle w:val="Hyperlink"/>
          <w:color w:val="auto"/>
        </w:rPr>
        <w:t>RFA Tables</w:t>
      </w:r>
      <w:r w:rsidR="001F1947" w:rsidRPr="00767622">
        <w:rPr>
          <w:rStyle w:val="Hyperlink"/>
          <w:color w:val="auto"/>
          <w:u w:val="none"/>
        </w:rPr>
        <w:t>.</w:t>
      </w:r>
      <w:r w:rsidRPr="00767622">
        <w:rPr>
          <w:rStyle w:val="Hyperlink"/>
          <w:color w:val="auto"/>
          <w:u w:val="none"/>
        </w:rPr>
        <w:t>”</w:t>
      </w:r>
      <w:r w:rsidRPr="00767622">
        <w:rPr>
          <w:color w:val="auto"/>
        </w:rPr>
        <w:t xml:space="preserve">  </w:t>
      </w:r>
      <w:r w:rsidRPr="00767622">
        <w:t xml:space="preserve">Fee changes for small and micro entities are included in the tables.  For the comparison between </w:t>
      </w:r>
      <w:r w:rsidR="00461538">
        <w:t>final</w:t>
      </w:r>
      <w:r w:rsidRPr="00767622">
        <w:t xml:space="preserve"> fees and current fees, as noted above, the “current fees” column displays the fees that were in effect as </w:t>
      </w:r>
      <w:r w:rsidR="00BD2330">
        <w:t xml:space="preserve">of </w:t>
      </w:r>
      <w:r w:rsidR="00490310">
        <w:t>January 14, 2017.</w:t>
      </w:r>
    </w:p>
    <w:p w14:paraId="74DD531C" w14:textId="77777777" w:rsidR="0017179D" w:rsidRPr="001650DF" w:rsidRDefault="0017179D"/>
    <w:p w14:paraId="20C490B8" w14:textId="206AC59F" w:rsidR="00342B79" w:rsidRPr="001650DF" w:rsidRDefault="000E5CBB" w:rsidP="00D5142A">
      <w:pPr>
        <w:autoSpaceDE/>
        <w:autoSpaceDN/>
        <w:adjustRightInd/>
        <w:ind w:left="720" w:hanging="360"/>
        <w:rPr>
          <w:u w:val="single"/>
        </w:rPr>
      </w:pPr>
      <w:r w:rsidRPr="001650DF">
        <w:t>ii.</w:t>
      </w:r>
      <w:r w:rsidRPr="001650DF">
        <w:tab/>
      </w:r>
      <w:r w:rsidR="007C7B03" w:rsidRPr="001650DF">
        <w:rPr>
          <w:u w:val="single"/>
        </w:rPr>
        <w:t>Other Alternatives Considered</w:t>
      </w:r>
    </w:p>
    <w:p w14:paraId="2123B4B8" w14:textId="20BA3593" w:rsidR="00B572ED" w:rsidRDefault="00B572ED" w:rsidP="002D2E8A">
      <w:r>
        <w:t>In addition to the fee schedule set forth in Alternative 1, above, the Office considered several other alternative approaches.</w:t>
      </w:r>
    </w:p>
    <w:p w14:paraId="3BA11B03" w14:textId="77777777" w:rsidR="006E3C2B" w:rsidRPr="001650DF" w:rsidRDefault="006E3C2B" w:rsidP="002D2E8A">
      <w:pPr>
        <w:rPr>
          <w:highlight w:val="yellow"/>
        </w:rPr>
      </w:pPr>
    </w:p>
    <w:p w14:paraId="2E962692" w14:textId="2A893A9D" w:rsidR="00342B79" w:rsidRPr="001650DF" w:rsidRDefault="000E5CBB" w:rsidP="00D5142A">
      <w:pPr>
        <w:keepNext/>
        <w:ind w:left="1440" w:hanging="720"/>
      </w:pPr>
      <w:r w:rsidRPr="001650DF">
        <w:t>a.</w:t>
      </w:r>
      <w:r w:rsidRPr="001650DF">
        <w:tab/>
      </w:r>
      <w:r w:rsidR="00BB7F08" w:rsidRPr="001650DF">
        <w:t xml:space="preserve">Alternative </w:t>
      </w:r>
      <w:r w:rsidR="00D7133D" w:rsidRPr="001650DF">
        <w:t>2</w:t>
      </w:r>
      <w:r w:rsidR="00BB7F08" w:rsidRPr="001650DF">
        <w:t xml:space="preserve">:  </w:t>
      </w:r>
      <w:r w:rsidR="00A96CF4" w:rsidRPr="001650DF">
        <w:t>Unit</w:t>
      </w:r>
      <w:r w:rsidR="00863E87" w:rsidRPr="001650DF">
        <w:t xml:space="preserve"> </w:t>
      </w:r>
      <w:r w:rsidR="00342B79" w:rsidRPr="001650DF">
        <w:t xml:space="preserve">Cost Recovery </w:t>
      </w:r>
    </w:p>
    <w:p w14:paraId="5602CB29" w14:textId="57E8F1FC" w:rsidR="004E26E4" w:rsidRPr="001650DF" w:rsidRDefault="00342B79" w:rsidP="007E3539">
      <w:pPr>
        <w:pStyle w:val="ListParagraph"/>
        <w:ind w:left="0"/>
        <w:contextualSpacing w:val="0"/>
      </w:pPr>
      <w:r w:rsidRPr="001650DF">
        <w:t xml:space="preserve">The USPTO considered setting </w:t>
      </w:r>
      <w:r w:rsidR="00936985" w:rsidRPr="001650DF">
        <w:t xml:space="preserve">most individual </w:t>
      </w:r>
      <w:r w:rsidR="00CE0D32" w:rsidRPr="001650DF">
        <w:t xml:space="preserve">large entity </w:t>
      </w:r>
      <w:r w:rsidR="00936985" w:rsidRPr="001650DF">
        <w:t xml:space="preserve">fees at the </w:t>
      </w:r>
      <w:r w:rsidR="005A3701" w:rsidRPr="001650DF">
        <w:t xml:space="preserve">historical </w:t>
      </w:r>
      <w:r w:rsidR="00936985" w:rsidRPr="001650DF">
        <w:t>cost of performing the activities related to the particular service</w:t>
      </w:r>
      <w:r w:rsidR="005A3701" w:rsidRPr="001650DF">
        <w:t xml:space="preserve"> in FY 2015. </w:t>
      </w:r>
      <w:r w:rsidR="009C2039" w:rsidRPr="001650DF">
        <w:t xml:space="preserve"> </w:t>
      </w:r>
      <w:r w:rsidR="005A3701" w:rsidRPr="001650DF">
        <w:t xml:space="preserve">This alternative continues existing and offers new small and micro entity discounts where eligible under AIA authority. </w:t>
      </w:r>
      <w:r w:rsidR="009C2039" w:rsidRPr="001650DF">
        <w:t xml:space="preserve"> </w:t>
      </w:r>
      <w:r w:rsidR="009C73B0" w:rsidRPr="001650DF">
        <w:t xml:space="preserve">Aside from maintenance fees, fees for which there is no FY 2015 cost data </w:t>
      </w:r>
      <w:r w:rsidR="00BB1D7E" w:rsidRPr="001650DF">
        <w:t>would be</w:t>
      </w:r>
      <w:r w:rsidR="009C73B0" w:rsidRPr="001650DF">
        <w:t xml:space="preserve"> set at current rates</w:t>
      </w:r>
      <w:r w:rsidR="00BB1D7E" w:rsidRPr="001650DF">
        <w:t xml:space="preserve"> under this alternative</w:t>
      </w:r>
      <w:r w:rsidR="009C73B0" w:rsidRPr="001650DF">
        <w:t xml:space="preserve">.  </w:t>
      </w:r>
      <w:r w:rsidR="009C2039" w:rsidRPr="001650DF">
        <w:t>The Office no longer collects activity</w:t>
      </w:r>
      <w:r w:rsidR="00D03747">
        <w:t xml:space="preserve"> </w:t>
      </w:r>
      <w:r w:rsidR="009C2039" w:rsidRPr="001650DF">
        <w:t xml:space="preserve">based information for maintenance fees, </w:t>
      </w:r>
      <w:r w:rsidR="009C73B0" w:rsidRPr="001650DF">
        <w:rPr>
          <w:color w:val="auto"/>
        </w:rPr>
        <w:t xml:space="preserve">and previous year unit costs were negligible. </w:t>
      </w:r>
      <w:r w:rsidR="009F108E" w:rsidRPr="001650DF">
        <w:rPr>
          <w:color w:val="auto"/>
        </w:rPr>
        <w:t xml:space="preserve"> </w:t>
      </w:r>
      <w:r w:rsidR="00887D95" w:rsidRPr="00253B4E">
        <w:rPr>
          <w:color w:val="auto"/>
        </w:rPr>
        <w:t>T</w:t>
      </w:r>
      <w:r w:rsidR="00887D95" w:rsidRPr="00253B4E">
        <w:rPr>
          <w:rFonts w:eastAsiaTheme="minorHAnsi"/>
        </w:rPr>
        <w:t>his alternative</w:t>
      </w:r>
      <w:r w:rsidR="00DE258C" w:rsidRPr="00253B4E">
        <w:rPr>
          <w:rFonts w:eastAsiaTheme="minorHAnsi"/>
        </w:rPr>
        <w:t xml:space="preserve"> sets</w:t>
      </w:r>
      <w:r w:rsidR="00887D95" w:rsidRPr="00253B4E">
        <w:rPr>
          <w:rFonts w:eastAsiaTheme="minorHAnsi"/>
        </w:rPr>
        <w:t xml:space="preserve"> maintenance fees at approximately </w:t>
      </w:r>
      <w:r w:rsidR="00887D95" w:rsidRPr="00253B4E">
        <w:t>half of the amount of current maintenance fee rates.</w:t>
      </w:r>
      <w:r w:rsidR="00887D95">
        <w:t xml:space="preserve"> </w:t>
      </w:r>
      <w:r w:rsidR="00887D95" w:rsidRPr="001650DF" w:rsidDel="00887D95">
        <w:rPr>
          <w:color w:val="auto"/>
        </w:rPr>
        <w:t xml:space="preserve"> </w:t>
      </w:r>
      <w:r w:rsidR="005A3701" w:rsidRPr="001650DF">
        <w:t xml:space="preserve">For the small number of </w:t>
      </w:r>
      <w:r w:rsidR="00573BBB" w:rsidRPr="001650DF">
        <w:t xml:space="preserve">services </w:t>
      </w:r>
      <w:r w:rsidR="009E528F" w:rsidRPr="001650DF">
        <w:t xml:space="preserve">that </w:t>
      </w:r>
      <w:r w:rsidR="0045223A" w:rsidRPr="001650DF">
        <w:t xml:space="preserve">have a variable </w:t>
      </w:r>
      <w:r w:rsidR="005A3701" w:rsidRPr="001650DF">
        <w:t xml:space="preserve">fee, </w:t>
      </w:r>
      <w:r w:rsidR="009E528F" w:rsidRPr="001650DF">
        <w:t>the aggregate revenue table</w:t>
      </w:r>
      <w:r w:rsidR="005A3701" w:rsidRPr="001650DF">
        <w:t xml:space="preserve"> does not list a fee.</w:t>
      </w:r>
      <w:r w:rsidR="009C2039" w:rsidRPr="001650DF">
        <w:t xml:space="preserve"> </w:t>
      </w:r>
      <w:r w:rsidR="005A3701" w:rsidRPr="001650DF">
        <w:t xml:space="preserve"> Instead, for </w:t>
      </w:r>
      <w:r w:rsidR="009E528F" w:rsidRPr="001650DF">
        <w:t xml:space="preserve">those </w:t>
      </w:r>
      <w:r w:rsidR="00573BBB" w:rsidRPr="001650DF">
        <w:t xml:space="preserve">services </w:t>
      </w:r>
      <w:r w:rsidR="009E528F" w:rsidRPr="001650DF">
        <w:t xml:space="preserve">with an estimated workload, the workload is listed in dollars rather than units to develop </w:t>
      </w:r>
      <w:r w:rsidR="0045223A" w:rsidRPr="001650DF">
        <w:t>revenue estimates.</w:t>
      </w:r>
      <w:r w:rsidR="009C2039" w:rsidRPr="001650DF">
        <w:t xml:space="preserve"> </w:t>
      </w:r>
      <w:r w:rsidR="0045223A" w:rsidRPr="001650DF">
        <w:t xml:space="preserve"> </w:t>
      </w:r>
      <w:r w:rsidR="005A3701" w:rsidRPr="001650DF">
        <w:t xml:space="preserve">Fees without either a fixed fee rate or a workload estimate are assumed to provide zero revenue to the Office. </w:t>
      </w:r>
      <w:r w:rsidR="009C2039" w:rsidRPr="001650DF">
        <w:t xml:space="preserve"> </w:t>
      </w:r>
      <w:r w:rsidR="00BB1D7E" w:rsidRPr="001650DF">
        <w:t xml:space="preserve">Note, this alternative bases fee rates </w:t>
      </w:r>
      <w:r w:rsidR="009737EC" w:rsidRPr="001650DF">
        <w:t>for FY 2017 through FY 2021</w:t>
      </w:r>
      <w:r w:rsidR="00BB1D7E" w:rsidRPr="001650DF">
        <w:t xml:space="preserve"> on FY 2015 historical costs</w:t>
      </w:r>
      <w:r w:rsidR="009737EC" w:rsidRPr="001650DF">
        <w:t>.</w:t>
      </w:r>
      <w:r w:rsidR="009C2039" w:rsidRPr="001650DF">
        <w:t xml:space="preserve"> </w:t>
      </w:r>
      <w:r w:rsidR="009737EC" w:rsidRPr="001650DF">
        <w:t xml:space="preserve"> The Office recognizes that this approach does not account for inflationary factors that would likely increase costs and necessitate higher fees in the out</w:t>
      </w:r>
      <w:r w:rsidR="00C80604">
        <w:t xml:space="preserve"> </w:t>
      </w:r>
      <w:r w:rsidR="009737EC" w:rsidRPr="001650DF">
        <w:t xml:space="preserve">years. </w:t>
      </w:r>
      <w:r w:rsidR="0045223A" w:rsidRPr="001650DF">
        <w:t xml:space="preserve"> </w:t>
      </w:r>
    </w:p>
    <w:p w14:paraId="63EFED37" w14:textId="77777777" w:rsidR="00936985" w:rsidRPr="001650DF" w:rsidRDefault="00936985" w:rsidP="007E3539">
      <w:pPr>
        <w:pStyle w:val="ListParagraph"/>
        <w:ind w:left="0"/>
        <w:contextualSpacing w:val="0"/>
        <w:rPr>
          <w:highlight w:val="yellow"/>
        </w:rPr>
      </w:pPr>
    </w:p>
    <w:p w14:paraId="14F09A6D" w14:textId="6D9A756B" w:rsidR="009737EC" w:rsidRPr="001650DF" w:rsidRDefault="003A3915" w:rsidP="007E3539">
      <w:pPr>
        <w:pStyle w:val="ListParagraph"/>
        <w:ind w:left="0"/>
        <w:contextualSpacing w:val="0"/>
      </w:pPr>
      <w:r w:rsidRPr="001650DF">
        <w:t>It</w:t>
      </w:r>
      <w:r w:rsidR="00BA1F84" w:rsidRPr="001650DF">
        <w:t xml:space="preserve"> is common practice</w:t>
      </w:r>
      <w:r w:rsidR="00342B79" w:rsidRPr="001650DF">
        <w:t xml:space="preserve"> in the </w:t>
      </w:r>
      <w:r w:rsidR="00AC000A" w:rsidRPr="001650DF">
        <w:t>F</w:t>
      </w:r>
      <w:r w:rsidR="00342B79" w:rsidRPr="001650DF">
        <w:t xml:space="preserve">ederal </w:t>
      </w:r>
      <w:r w:rsidR="00A41722">
        <w:t>g</w:t>
      </w:r>
      <w:r w:rsidR="00342B79" w:rsidRPr="001650DF">
        <w:t>overnment</w:t>
      </w:r>
      <w:r w:rsidRPr="001650DF">
        <w:t xml:space="preserve"> to set </w:t>
      </w:r>
      <w:r w:rsidR="009737EC" w:rsidRPr="001650DF">
        <w:t xml:space="preserve">individual fees </w:t>
      </w:r>
      <w:r w:rsidRPr="001650DF">
        <w:t xml:space="preserve">at a level </w:t>
      </w:r>
      <w:r w:rsidR="009737EC" w:rsidRPr="001650DF">
        <w:t xml:space="preserve">sufficient </w:t>
      </w:r>
      <w:r w:rsidRPr="001650DF">
        <w:t xml:space="preserve">to recover the cost of that </w:t>
      </w:r>
      <w:r w:rsidR="009737EC" w:rsidRPr="001650DF">
        <w:t xml:space="preserve">single </w:t>
      </w:r>
      <w:r w:rsidRPr="001650DF">
        <w:t>service</w:t>
      </w:r>
      <w:r w:rsidR="00342B79" w:rsidRPr="001650DF">
        <w:t xml:space="preserve">.  </w:t>
      </w:r>
      <w:r w:rsidR="009737EC" w:rsidRPr="001650DF">
        <w:t>In fact, official guidance on user fees, as cited i</w:t>
      </w:r>
      <w:r w:rsidR="00A553B5" w:rsidRPr="001650DF">
        <w:t xml:space="preserve">n </w:t>
      </w:r>
      <w:r w:rsidR="00342B79" w:rsidRPr="001650DF">
        <w:t>OMB Circular A-25:</w:t>
      </w:r>
      <w:r w:rsidR="00F303CE" w:rsidRPr="001650DF">
        <w:t xml:space="preserve"> </w:t>
      </w:r>
      <w:r w:rsidR="00342B79" w:rsidRPr="001650DF">
        <w:t xml:space="preserve"> </w:t>
      </w:r>
      <w:r w:rsidR="00342B79" w:rsidRPr="001650DF">
        <w:rPr>
          <w:u w:val="single"/>
        </w:rPr>
        <w:t>User Charges</w:t>
      </w:r>
      <w:r w:rsidR="00A553B5" w:rsidRPr="001650DF">
        <w:t xml:space="preserve">, </w:t>
      </w:r>
      <w:r w:rsidR="00342B79" w:rsidRPr="001650DF">
        <w:t>stat</w:t>
      </w:r>
      <w:r w:rsidR="00A553B5" w:rsidRPr="001650DF">
        <w:t>es</w:t>
      </w:r>
      <w:r w:rsidR="00342B79" w:rsidRPr="001650DF">
        <w:t xml:space="preserve"> that user charges (fees) should be sufficient to recover the full cost to the </w:t>
      </w:r>
      <w:r w:rsidR="00883BCB" w:rsidRPr="001650DF">
        <w:t xml:space="preserve">Federal </w:t>
      </w:r>
      <w:r w:rsidR="00A41722">
        <w:t>g</w:t>
      </w:r>
      <w:r w:rsidR="00342B79" w:rsidRPr="001650DF">
        <w:t xml:space="preserve">overnment of providing the </w:t>
      </w:r>
      <w:r w:rsidR="00BA1F84" w:rsidRPr="001650DF">
        <w:t xml:space="preserve">particular </w:t>
      </w:r>
      <w:r w:rsidR="00342B79" w:rsidRPr="001650DF">
        <w:t>service, resource, or good</w:t>
      </w:r>
      <w:r w:rsidR="00BA1F84" w:rsidRPr="001650DF">
        <w:t>,</w:t>
      </w:r>
      <w:r w:rsidR="00342B79" w:rsidRPr="001650DF">
        <w:t xml:space="preserve"> when the </w:t>
      </w:r>
      <w:r w:rsidR="001F1947">
        <w:t>g</w:t>
      </w:r>
      <w:r w:rsidR="00342B79" w:rsidRPr="001650DF">
        <w:t xml:space="preserve">overnment is acting in its capacity as sovereign.  </w:t>
      </w:r>
    </w:p>
    <w:p w14:paraId="3CBAE302" w14:textId="77777777" w:rsidR="009737EC" w:rsidRPr="001650DF" w:rsidRDefault="009737EC" w:rsidP="007E3539">
      <w:pPr>
        <w:pStyle w:val="ListParagraph"/>
        <w:ind w:left="0"/>
        <w:contextualSpacing w:val="0"/>
      </w:pPr>
    </w:p>
    <w:p w14:paraId="3C84CBA3" w14:textId="4C1E9F71" w:rsidR="00887D95" w:rsidRDefault="00887D95" w:rsidP="00887D95">
      <w:pPr>
        <w:pStyle w:val="ParagraphSpace"/>
      </w:pPr>
      <w:r>
        <w:t>Alternative 2 would not generate enough aggregate revenue to sufficiently cover the aggregate cost of patent operations and support the Office’s strategic priorities to optimize the quality and timeliness of patent processing</w:t>
      </w:r>
      <w:r w:rsidR="004C724C">
        <w:t xml:space="preserve">, deliver high quality and timely PTAB decisions, </w:t>
      </w:r>
      <w:r w:rsidR="00F43D41">
        <w:t xml:space="preserve">continue investing in modernizing the USPTO IT systems and infrastructure, </w:t>
      </w:r>
      <w:r>
        <w:t>or implement a sustainable fund</w:t>
      </w:r>
      <w:r w:rsidR="006B74A8">
        <w:t>ing model</w:t>
      </w:r>
      <w:r>
        <w:t xml:space="preserve"> for operations (</w:t>
      </w:r>
      <w:r w:rsidR="000A75B0">
        <w:t>this alternative produces enough revenue to meet the minimum patent operating reserve level by the end of FY 2019, but does not keep building towards the optimal patent operating reserve level</w:t>
      </w:r>
      <w:r>
        <w:t xml:space="preserve">).  It is important for the Office to balance accomplishing </w:t>
      </w:r>
      <w:r w:rsidR="004C724C">
        <w:t>the</w:t>
      </w:r>
      <w:r>
        <w:t xml:space="preserve"> priorities together so that it has sufficient resources to maintain them.  </w:t>
      </w:r>
    </w:p>
    <w:p w14:paraId="532DBA41" w14:textId="77777777" w:rsidR="00253B4E" w:rsidRDefault="00253B4E" w:rsidP="00887D95">
      <w:pPr>
        <w:pStyle w:val="ParagraphSpace"/>
      </w:pPr>
    </w:p>
    <w:p w14:paraId="27A92FA0" w14:textId="61F161DF" w:rsidR="002A1CC2" w:rsidRPr="001650DF" w:rsidRDefault="00617D6B" w:rsidP="007E3539">
      <w:pPr>
        <w:pStyle w:val="ListParagraph"/>
        <w:ind w:left="0"/>
        <w:contextualSpacing w:val="0"/>
      </w:pPr>
      <w:r w:rsidRPr="001650DF">
        <w:t xml:space="preserve">Both the current and </w:t>
      </w:r>
      <w:r w:rsidR="00B572ED">
        <w:t>final</w:t>
      </w:r>
      <w:r w:rsidRPr="001650DF">
        <w:t xml:space="preserve"> fee schedules are structured to collect more fees at the back-end</w:t>
      </w:r>
      <w:r w:rsidR="005C692A" w:rsidRPr="001650DF">
        <w:t xml:space="preserve"> (i.e. issue fees</w:t>
      </w:r>
      <w:r w:rsidR="001F1947">
        <w:t xml:space="preserve"> and</w:t>
      </w:r>
      <w:r w:rsidR="005C692A" w:rsidRPr="001650DF">
        <w:t xml:space="preserve"> maintenance fees)</w:t>
      </w:r>
      <w:r w:rsidRPr="001650DF">
        <w:t>, where the patent owner has the best information about a patent’s value, rather than at the front-end</w:t>
      </w:r>
      <w:r w:rsidR="005C692A" w:rsidRPr="001650DF">
        <w:t xml:space="preserve"> (i.e. filing fees, search fees, and examination fees)</w:t>
      </w:r>
      <w:r w:rsidR="001F1947">
        <w:t>,</w:t>
      </w:r>
      <w:r w:rsidRPr="001650DF">
        <w:t xml:space="preserve"> when applicants are most uncertain about the value of their art, even though the front-end services are costlier to the Office.  </w:t>
      </w:r>
      <w:r w:rsidR="002A1CC2" w:rsidRPr="001650DF">
        <w:t>This alternative presents significant barriers to those seeking patent protection, because if the Office were to immediately shift from the current front-</w:t>
      </w:r>
      <w:r w:rsidR="005C692A" w:rsidRPr="001650DF">
        <w:t>end/</w:t>
      </w:r>
      <w:r w:rsidR="002A1CC2" w:rsidRPr="001650DF">
        <w:t xml:space="preserve">back-end balance to a unit cost recovery structure, front-end fees would increase significantly, nearly tripling in some cases (e.g., search fees), even with small and micro entity fee reductions.  </w:t>
      </w:r>
    </w:p>
    <w:p w14:paraId="072354CF" w14:textId="77777777" w:rsidR="002A1CC2" w:rsidRPr="001650DF" w:rsidRDefault="002A1CC2" w:rsidP="007E3539">
      <w:pPr>
        <w:pStyle w:val="ListParagraph"/>
        <w:ind w:left="0"/>
        <w:contextualSpacing w:val="0"/>
      </w:pPr>
    </w:p>
    <w:p w14:paraId="248F50B8" w14:textId="77777777" w:rsidR="00E7678E" w:rsidRPr="001650DF" w:rsidRDefault="002A1CC2" w:rsidP="002D2E8A">
      <w:r w:rsidRPr="001650DF">
        <w:t xml:space="preserve">The Office has not attempted to estimate the </w:t>
      </w:r>
      <w:r w:rsidR="00B03D58" w:rsidRPr="001650DF">
        <w:t xml:space="preserve">quantitative </w:t>
      </w:r>
      <w:r w:rsidRPr="001650DF">
        <w:t xml:space="preserve">elasticity impacts for application filings (e.g., filing, search, and examination fees) or maintenance renewals (all stages) due to a lack of historical data that could inform such a significant shift in the Office’s fee setting methodology.  However, the Office suspects that the high costs of entry into the patent system could lead to a significant decrease in the incentives to invest in innovative activities among all entities and especially for small and micro entities.  </w:t>
      </w:r>
      <w:r w:rsidR="00E7678E" w:rsidRPr="001650DF">
        <w:t xml:space="preserve">Under the current fee schedule, maintenance fees subsidize all applications, including those applications for which no claims are allowed.  By insisting on unit cost payment at each point in the application process, the Office is effectively charging high fees for every attempted patent, meaning those applicants who have less information about the patentability of their claims may be less likely to pursue initial prosecution (e.g., filing, search, and examination) or subsequent actions to continue prosecution (e.g., RCE).  The ultimate effect of these changes in behavior are likely to stifle innovation.  </w:t>
      </w:r>
    </w:p>
    <w:p w14:paraId="2935311D" w14:textId="77777777" w:rsidR="00E7678E" w:rsidRPr="001650DF" w:rsidRDefault="00E7678E" w:rsidP="002D2E8A"/>
    <w:p w14:paraId="189BAF85" w14:textId="30DE8192" w:rsidR="002A1CC2" w:rsidRPr="001650DF" w:rsidRDefault="002A1CC2" w:rsidP="001650DF">
      <w:r w:rsidRPr="001650DF">
        <w:t xml:space="preserve">Similarly, the Office suspects that </w:t>
      </w:r>
      <w:r w:rsidR="00B03D58" w:rsidRPr="001650DF">
        <w:t xml:space="preserve">renewal rates </w:t>
      </w:r>
      <w:r w:rsidRPr="001650DF">
        <w:t xml:space="preserve">could change as well, given significant fee reductions for </w:t>
      </w:r>
      <w:r w:rsidR="00B03D58" w:rsidRPr="001650DF">
        <w:t xml:space="preserve">maintenance fees at each of the three stages.  </w:t>
      </w:r>
      <w:r w:rsidR="00E7678E" w:rsidRPr="001650DF">
        <w:t>While s</w:t>
      </w:r>
      <w:r w:rsidR="00B03D58" w:rsidRPr="001650DF">
        <w:t>ome innovators and firms may choose to file fewer applications given the higher front-end costs, others</w:t>
      </w:r>
      <w:r w:rsidR="00E7678E" w:rsidRPr="001650DF">
        <w:t>,</w:t>
      </w:r>
      <w:r w:rsidR="00B03D58" w:rsidRPr="001650DF">
        <w:t xml:space="preserve"> whose claims are allowed or upheld</w:t>
      </w:r>
      <w:r w:rsidR="00E7678E" w:rsidRPr="001650DF">
        <w:t>,</w:t>
      </w:r>
      <w:r w:rsidR="00B03D58" w:rsidRPr="001650DF">
        <w:t xml:space="preserve"> may seek to </w:t>
      </w:r>
      <w:r w:rsidRPr="001650DF">
        <w:t xml:space="preserve">fully maximize the benefits of obtaining a patent </w:t>
      </w:r>
      <w:r w:rsidR="00B03D58" w:rsidRPr="001650DF">
        <w:t>by keeping those patents in force for longer than they would have previously</w:t>
      </w:r>
      <w:r w:rsidR="00E7678E" w:rsidRPr="001650DF">
        <w:t xml:space="preserve"> (i.e., under the </w:t>
      </w:r>
      <w:r w:rsidR="004C724C">
        <w:t>current fee schedule</w:t>
      </w:r>
      <w:r w:rsidR="00E7678E" w:rsidRPr="001650DF">
        <w:t>)</w:t>
      </w:r>
      <w:r w:rsidR="00B03D58" w:rsidRPr="001650DF">
        <w:t xml:space="preserve">.  </w:t>
      </w:r>
      <w:r w:rsidRPr="001650DF">
        <w:t>In the aggregate, patents that are maintained beyond their useful life weaken the intellectual property system by slowing the rate of public accessibility and follow-on inventions, which is contrary to the Office’s policy factor of fostering innovation.  In sum, this alternative is inadequate to accomplish the goals and strategies as stated in Part III of this rulemaking.</w:t>
      </w:r>
    </w:p>
    <w:p w14:paraId="7BB3FB7E" w14:textId="77777777" w:rsidR="006E3C2B" w:rsidRPr="001650DF" w:rsidRDefault="006E3C2B" w:rsidP="001650DF">
      <w:pPr>
        <w:rPr>
          <w:highlight w:val="yellow"/>
        </w:rPr>
      </w:pPr>
    </w:p>
    <w:p w14:paraId="76421EC6" w14:textId="148239BD" w:rsidR="006E3C2B" w:rsidRPr="00490310" w:rsidRDefault="00BB7F08" w:rsidP="001650DF">
      <w:r w:rsidRPr="001650DF">
        <w:t xml:space="preserve">The fee schedule for Alternative </w:t>
      </w:r>
      <w:r w:rsidR="0073281E" w:rsidRPr="001650DF">
        <w:t>2</w:t>
      </w:r>
      <w:r w:rsidRPr="001650DF">
        <w:t xml:space="preserve">:  </w:t>
      </w:r>
      <w:r w:rsidR="00A96CF4" w:rsidRPr="001650DF">
        <w:t>Unit</w:t>
      </w:r>
      <w:r w:rsidRPr="001650DF">
        <w:t xml:space="preserve"> Cost Recovery is available at</w:t>
      </w:r>
      <w:r w:rsidR="00E45343" w:rsidRPr="001650DF">
        <w:rPr>
          <w:highlight w:val="yellow"/>
        </w:rPr>
        <w:t xml:space="preserve"> </w:t>
      </w:r>
      <w:r w:rsidR="002D1D52" w:rsidRPr="007E3539">
        <w:t>http://www.uspto.gov/about-us/performance-and-planning/fee-setting-and-adjusting</w:t>
      </w:r>
      <w:r w:rsidR="00E45343" w:rsidRPr="002D2E8A">
        <w:t xml:space="preserve">, </w:t>
      </w:r>
      <w:r w:rsidRPr="002D2E8A">
        <w:rPr>
          <w:rStyle w:val="Hyperlink"/>
          <w:color w:val="auto"/>
          <w:u w:val="none"/>
        </w:rPr>
        <w:t>in the document entitled</w:t>
      </w:r>
      <w:r w:rsidR="00521BC0" w:rsidRPr="001650DF">
        <w:rPr>
          <w:rStyle w:val="Hyperlink"/>
          <w:color w:val="auto"/>
          <w:u w:val="none"/>
        </w:rPr>
        <w:t xml:space="preserve"> </w:t>
      </w:r>
      <w:r w:rsidRPr="00465F35">
        <w:rPr>
          <w:rStyle w:val="Hyperlink"/>
          <w:color w:val="auto"/>
          <w:u w:val="none"/>
        </w:rPr>
        <w:t>“</w:t>
      </w:r>
      <w:r w:rsidRPr="001650DF">
        <w:rPr>
          <w:rStyle w:val="Hyperlink"/>
          <w:color w:val="auto"/>
        </w:rPr>
        <w:t>USPTO Setting</w:t>
      </w:r>
      <w:r w:rsidR="001408C6" w:rsidRPr="001650DF">
        <w:rPr>
          <w:rStyle w:val="Hyperlink"/>
          <w:color w:val="auto"/>
        </w:rPr>
        <w:t xml:space="preserve"> and Adjusting Patent Fees</w:t>
      </w:r>
      <w:r w:rsidR="006225DD" w:rsidRPr="001650DF">
        <w:rPr>
          <w:rStyle w:val="Hyperlink"/>
          <w:color w:val="auto"/>
        </w:rPr>
        <w:t xml:space="preserve"> during Fiscal Year 2017</w:t>
      </w:r>
      <w:r w:rsidR="00B572ED">
        <w:rPr>
          <w:rStyle w:val="Hyperlink"/>
          <w:color w:val="auto"/>
        </w:rPr>
        <w:t xml:space="preserve"> – F</w:t>
      </w:r>
      <w:r w:rsidRPr="001650DF">
        <w:rPr>
          <w:rStyle w:val="Hyperlink"/>
          <w:color w:val="auto"/>
        </w:rPr>
        <w:t>RFA Tables</w:t>
      </w:r>
      <w:r w:rsidR="00472027" w:rsidRPr="00465F35">
        <w:rPr>
          <w:rStyle w:val="Hyperlink"/>
          <w:color w:val="auto"/>
          <w:u w:val="none"/>
        </w:rPr>
        <w:t>.</w:t>
      </w:r>
      <w:r w:rsidRPr="00465F35">
        <w:rPr>
          <w:rStyle w:val="Hyperlink"/>
          <w:color w:val="auto"/>
          <w:u w:val="none"/>
        </w:rPr>
        <w:t>”</w:t>
      </w:r>
      <w:r w:rsidRPr="00465F35">
        <w:t xml:space="preserve"> </w:t>
      </w:r>
      <w:r w:rsidRPr="001650DF">
        <w:t xml:space="preserve"> </w:t>
      </w:r>
      <w:r w:rsidR="00CE0D32" w:rsidRPr="001650DF">
        <w:t xml:space="preserve">For the comparison between </w:t>
      </w:r>
      <w:r w:rsidR="00293D37" w:rsidRPr="001650DF">
        <w:t xml:space="preserve">unit </w:t>
      </w:r>
      <w:r w:rsidR="00293D37" w:rsidRPr="00490310">
        <w:t>cost recovery</w:t>
      </w:r>
      <w:r w:rsidR="00CE0D32" w:rsidRPr="00490310">
        <w:t xml:space="preserve"> fees and current fees, the “current fees” column displays the fees </w:t>
      </w:r>
      <w:r w:rsidR="00785FBE" w:rsidRPr="00490310">
        <w:t xml:space="preserve">that are in effect as of </w:t>
      </w:r>
      <w:r w:rsidR="00490310" w:rsidRPr="00490310">
        <w:t>January 14, 2017</w:t>
      </w:r>
      <w:r w:rsidR="00CE0D32" w:rsidRPr="00490310">
        <w:t>.</w:t>
      </w:r>
      <w:r w:rsidR="00502E0C" w:rsidRPr="00490310">
        <w:t xml:space="preserve"> </w:t>
      </w:r>
      <w:r w:rsidR="009F108E" w:rsidRPr="00490310">
        <w:t xml:space="preserve"> </w:t>
      </w:r>
    </w:p>
    <w:p w14:paraId="208F39D3" w14:textId="538E8DD9" w:rsidR="00015E04" w:rsidRDefault="00015E04">
      <w:pPr>
        <w:autoSpaceDE/>
        <w:autoSpaceDN/>
        <w:adjustRightInd/>
        <w:spacing w:line="240" w:lineRule="auto"/>
      </w:pPr>
    </w:p>
    <w:p w14:paraId="574A40CA" w14:textId="7E0F0066" w:rsidR="00342B79" w:rsidRPr="001650DF" w:rsidRDefault="000E5CBB" w:rsidP="00D5142A">
      <w:pPr>
        <w:ind w:left="1440" w:hanging="720"/>
      </w:pPr>
      <w:r w:rsidRPr="001650DF">
        <w:t>b.</w:t>
      </w:r>
      <w:r w:rsidRPr="001650DF">
        <w:tab/>
      </w:r>
      <w:r w:rsidR="00BB7F08" w:rsidRPr="001650DF">
        <w:t xml:space="preserve">Alternative </w:t>
      </w:r>
      <w:r w:rsidR="00D7133D" w:rsidRPr="001650DF">
        <w:t>3</w:t>
      </w:r>
      <w:r w:rsidR="00BB7F08" w:rsidRPr="001650DF">
        <w:t xml:space="preserve">:  </w:t>
      </w:r>
      <w:r w:rsidR="00342B79" w:rsidRPr="001650DF">
        <w:t>Across</w:t>
      </w:r>
      <w:r w:rsidR="00EA2D28" w:rsidRPr="001650DF">
        <w:t xml:space="preserve"> </w:t>
      </w:r>
      <w:r w:rsidR="00342B79" w:rsidRPr="001650DF">
        <w:t>the</w:t>
      </w:r>
      <w:r w:rsidR="00EA2D28" w:rsidRPr="001650DF">
        <w:t xml:space="preserve"> </w:t>
      </w:r>
      <w:r w:rsidR="00342B79" w:rsidRPr="001650DF">
        <w:t>Board Adjustment</w:t>
      </w:r>
    </w:p>
    <w:p w14:paraId="32CD49D0" w14:textId="7D089611" w:rsidR="00785FBE" w:rsidRPr="001650DF" w:rsidRDefault="001851EE" w:rsidP="007E3539">
      <w:pPr>
        <w:pStyle w:val="ListParagraph"/>
        <w:ind w:left="0"/>
        <w:contextualSpacing w:val="0"/>
      </w:pPr>
      <w:r w:rsidRPr="001650DF">
        <w:t xml:space="preserve">In </w:t>
      </w:r>
      <w:r w:rsidR="00411340" w:rsidRPr="001650DF">
        <w:t>years</w:t>
      </w:r>
      <w:r w:rsidR="00587525" w:rsidRPr="001650DF">
        <w:t xml:space="preserve"> past</w:t>
      </w:r>
      <w:r w:rsidR="001C066E" w:rsidRPr="001650DF">
        <w:t>,</w:t>
      </w:r>
      <w:r w:rsidR="00155BFF" w:rsidRPr="001650DF">
        <w:t xml:space="preserve"> </w:t>
      </w:r>
      <w:r w:rsidRPr="001650DF">
        <w:t>the USPTO used its authority to adjust statutory fe</w:t>
      </w:r>
      <w:r w:rsidR="00A96CF4" w:rsidRPr="001650DF">
        <w:t>es annually according to increases</w:t>
      </w:r>
      <w:r w:rsidRPr="001650DF">
        <w:t xml:space="preserve"> in the consumer price index (CPI), which is a commonly used measure of inflation.  Building on this prior approach</w:t>
      </w:r>
      <w:r w:rsidR="00587525" w:rsidRPr="001650DF">
        <w:t xml:space="preserve"> and incorporating the additional authority under the AIA to set small and micro entity fees</w:t>
      </w:r>
      <w:r w:rsidRPr="001650DF">
        <w:t xml:space="preserve">, Alternative </w:t>
      </w:r>
      <w:r w:rsidR="0073281E" w:rsidRPr="001650DF">
        <w:t>3</w:t>
      </w:r>
      <w:r w:rsidRPr="001650DF">
        <w:t xml:space="preserve"> </w:t>
      </w:r>
      <w:r w:rsidR="00BB7F08" w:rsidRPr="001650DF">
        <w:t xml:space="preserve">would set fees </w:t>
      </w:r>
      <w:r w:rsidR="00161BC0" w:rsidRPr="001650DF">
        <w:t xml:space="preserve">by </w:t>
      </w:r>
      <w:r w:rsidRPr="001650DF">
        <w:t>apply</w:t>
      </w:r>
      <w:r w:rsidR="00BB7F08" w:rsidRPr="001650DF">
        <w:t xml:space="preserve">ing </w:t>
      </w:r>
      <w:r w:rsidRPr="001650DF">
        <w:t xml:space="preserve">a </w:t>
      </w:r>
      <w:r w:rsidR="00587525" w:rsidRPr="001650DF">
        <w:t xml:space="preserve">one-time </w:t>
      </w:r>
      <w:r w:rsidR="00B03D58" w:rsidRPr="001650DF">
        <w:t>5.0</w:t>
      </w:r>
      <w:r w:rsidR="0045223A" w:rsidRPr="001650DF">
        <w:t xml:space="preserve"> </w:t>
      </w:r>
      <w:r w:rsidR="00EC5156" w:rsidRPr="001650DF">
        <w:t>percent</w:t>
      </w:r>
      <w:r w:rsidR="001C066E" w:rsidRPr="001650DF">
        <w:t>,</w:t>
      </w:r>
      <w:r w:rsidR="00EC5156" w:rsidRPr="001650DF">
        <w:t xml:space="preserve"> </w:t>
      </w:r>
      <w:r w:rsidR="00EA2D28" w:rsidRPr="001650DF">
        <w:t xml:space="preserve">across the </w:t>
      </w:r>
      <w:r w:rsidR="00EC5156" w:rsidRPr="001650DF">
        <w:t xml:space="preserve">board </w:t>
      </w:r>
      <w:r w:rsidRPr="001650DF">
        <w:t xml:space="preserve">inflationary </w:t>
      </w:r>
      <w:r w:rsidR="00377D3A" w:rsidRPr="001650DF">
        <w:t xml:space="preserve">increase </w:t>
      </w:r>
      <w:r w:rsidRPr="001650DF">
        <w:t>to the baseline</w:t>
      </w:r>
      <w:r w:rsidR="00EC5156" w:rsidRPr="001650DF">
        <w:t xml:space="preserve"> </w:t>
      </w:r>
      <w:r w:rsidR="001C066E" w:rsidRPr="001650DF">
        <w:t>(</w:t>
      </w:r>
      <w:r w:rsidR="004C724C">
        <w:t>current fees</w:t>
      </w:r>
      <w:r w:rsidR="001C066E" w:rsidRPr="001650DF">
        <w:t xml:space="preserve">) </w:t>
      </w:r>
      <w:r w:rsidR="00EC5156" w:rsidRPr="001650DF">
        <w:t xml:space="preserve">beginning in FY </w:t>
      </w:r>
      <w:r w:rsidR="00587525" w:rsidRPr="001650DF">
        <w:t>2017</w:t>
      </w:r>
      <w:r w:rsidR="00161BC0" w:rsidRPr="001650DF">
        <w:t xml:space="preserve">. </w:t>
      </w:r>
      <w:r w:rsidR="006B1BB1" w:rsidRPr="001650DF">
        <w:t xml:space="preserve"> </w:t>
      </w:r>
      <w:r w:rsidR="007904D3" w:rsidRPr="001650DF">
        <w:t xml:space="preserve">Five percent represents the change in revenue needed to cover budgetary requirements.  </w:t>
      </w:r>
    </w:p>
    <w:p w14:paraId="7E4D2238" w14:textId="77777777" w:rsidR="00F20151" w:rsidRPr="001650DF" w:rsidRDefault="00F20151" w:rsidP="007E3539">
      <w:pPr>
        <w:pStyle w:val="ListParagraph"/>
        <w:ind w:left="0"/>
        <w:contextualSpacing w:val="0"/>
      </w:pPr>
    </w:p>
    <w:p w14:paraId="0FB63A7A" w14:textId="38E8444E" w:rsidR="00F77854" w:rsidRPr="001650DF" w:rsidRDefault="00F77854" w:rsidP="002D2E8A">
      <w:r w:rsidRPr="001650DF">
        <w:t xml:space="preserve">As estimated by the Congressional Budget Office, projected CPI rates by fiscal year are:  2.17 percent in FY 2017, 2.39 percent in FY 2018, 2.38 percent in FY 2019, and 2.42 percent in both FY 2020 and FY 2021.  </w:t>
      </w:r>
      <w:r w:rsidR="006B1BB1" w:rsidRPr="001650DF">
        <w:t xml:space="preserve">The Office elected not to apply </w:t>
      </w:r>
      <w:r w:rsidR="007904D3" w:rsidRPr="001650DF">
        <w:t>the estimated cumulative inflationary adjustment</w:t>
      </w:r>
      <w:r w:rsidRPr="001650DF">
        <w:t xml:space="preserve"> (9.96 percent), </w:t>
      </w:r>
      <w:r w:rsidR="007904D3" w:rsidRPr="001650DF">
        <w:t xml:space="preserve">from FY 2017 through FY 2021, </w:t>
      </w:r>
      <w:r w:rsidR="006B1BB1" w:rsidRPr="001650DF">
        <w:t xml:space="preserve">because </w:t>
      </w:r>
      <w:r w:rsidR="007904D3" w:rsidRPr="001650DF">
        <w:t xml:space="preserve">doing so </w:t>
      </w:r>
      <w:r w:rsidR="006B1BB1" w:rsidRPr="001650DF">
        <w:t>would result in significantly more fee revenue than needed to meet the Office’s core mission and strategic priorities</w:t>
      </w:r>
      <w:r w:rsidR="00665885" w:rsidRPr="001650DF">
        <w:t>.  Under this alternative, nearly every existing fee would be increased and no fees would be discontinued or reduced.  Given that all entities (large, small</w:t>
      </w:r>
      <w:r w:rsidR="00241A18">
        <w:t>,</w:t>
      </w:r>
      <w:r w:rsidR="00665885" w:rsidRPr="001650DF">
        <w:t xml:space="preserve"> and micro) would pay unilaterally higher fees, this alternative does not adequately support the Office’s policy factor to foster innovation for all</w:t>
      </w:r>
      <w:r w:rsidR="006B1BB1" w:rsidRPr="001650DF">
        <w:t>.</w:t>
      </w:r>
      <w:r w:rsidR="007904D3" w:rsidRPr="001650DF">
        <w:t xml:space="preserve"> </w:t>
      </w:r>
    </w:p>
    <w:p w14:paraId="40CBEB26" w14:textId="77777777" w:rsidR="00F77854" w:rsidRPr="001650DF" w:rsidRDefault="00F77854" w:rsidP="002D2E8A">
      <w:pPr>
        <w:rPr>
          <w:b/>
          <w:u w:val="single"/>
        </w:rPr>
      </w:pPr>
    </w:p>
    <w:p w14:paraId="51077E17" w14:textId="418A3E34" w:rsidR="00427711" w:rsidRPr="00490310" w:rsidRDefault="00BB7F08" w:rsidP="002D2E8A">
      <w:r w:rsidRPr="001650DF">
        <w:t xml:space="preserve">The fee schedule for Alternative </w:t>
      </w:r>
      <w:r w:rsidR="00D7133D" w:rsidRPr="001650DF">
        <w:t>3</w:t>
      </w:r>
      <w:r w:rsidRPr="001650DF">
        <w:t>:  Across</w:t>
      </w:r>
      <w:r w:rsidR="00EA2D28" w:rsidRPr="001650DF">
        <w:t xml:space="preserve"> </w:t>
      </w:r>
      <w:r w:rsidRPr="001650DF">
        <w:t>the</w:t>
      </w:r>
      <w:r w:rsidR="00EA2D28" w:rsidRPr="001650DF">
        <w:t xml:space="preserve"> </w:t>
      </w:r>
      <w:r w:rsidRPr="001650DF">
        <w:t xml:space="preserve">Board </w:t>
      </w:r>
      <w:r w:rsidR="000E3BA9" w:rsidRPr="001650DF">
        <w:t xml:space="preserve">Adjustment </w:t>
      </w:r>
      <w:r w:rsidRPr="001650DF">
        <w:t xml:space="preserve">is available at </w:t>
      </w:r>
      <w:r w:rsidR="002D1D52" w:rsidRPr="007E3539">
        <w:t>http://www.uspto.gov/about-us/performance-and-</w:t>
      </w:r>
      <w:r w:rsidR="002D1D52" w:rsidRPr="00490310">
        <w:t>planning/fee-setting-and-adjusting</w:t>
      </w:r>
      <w:r w:rsidR="00E45343" w:rsidRPr="00490310">
        <w:t xml:space="preserve">, </w:t>
      </w:r>
      <w:r w:rsidRPr="00490310">
        <w:rPr>
          <w:rStyle w:val="Hyperlink"/>
          <w:color w:val="auto"/>
          <w:u w:val="none"/>
        </w:rPr>
        <w:t>in the document entitled “</w:t>
      </w:r>
      <w:r w:rsidRPr="00490310">
        <w:rPr>
          <w:rStyle w:val="Hyperlink"/>
          <w:color w:val="auto"/>
        </w:rPr>
        <w:t>USPTO Setting</w:t>
      </w:r>
      <w:r w:rsidR="00F47115" w:rsidRPr="00490310">
        <w:rPr>
          <w:rStyle w:val="Hyperlink"/>
          <w:color w:val="auto"/>
        </w:rPr>
        <w:t xml:space="preserve"> and Adjusting Patent Fees</w:t>
      </w:r>
      <w:r w:rsidR="006225DD" w:rsidRPr="00490310">
        <w:rPr>
          <w:rStyle w:val="Hyperlink"/>
          <w:color w:val="auto"/>
        </w:rPr>
        <w:t xml:space="preserve"> during Fiscal Year 2017</w:t>
      </w:r>
      <w:r w:rsidR="00D663AF" w:rsidRPr="00490310">
        <w:rPr>
          <w:rStyle w:val="Hyperlink"/>
          <w:color w:val="auto"/>
        </w:rPr>
        <w:t xml:space="preserve"> – F</w:t>
      </w:r>
      <w:r w:rsidRPr="00490310">
        <w:rPr>
          <w:rStyle w:val="Hyperlink"/>
          <w:color w:val="auto"/>
        </w:rPr>
        <w:t>RFA Tables</w:t>
      </w:r>
      <w:r w:rsidR="000E3BA9" w:rsidRPr="00490310">
        <w:rPr>
          <w:rStyle w:val="Hyperlink"/>
          <w:color w:val="auto"/>
          <w:u w:val="none"/>
        </w:rPr>
        <w:t>.</w:t>
      </w:r>
      <w:r w:rsidRPr="00490310">
        <w:rPr>
          <w:rStyle w:val="Hyperlink"/>
          <w:color w:val="auto"/>
          <w:u w:val="none"/>
        </w:rPr>
        <w:t>”</w:t>
      </w:r>
      <w:r w:rsidRPr="00490310">
        <w:rPr>
          <w:color w:val="auto"/>
        </w:rPr>
        <w:t xml:space="preserve">  </w:t>
      </w:r>
      <w:r w:rsidR="00785FBE" w:rsidRPr="00490310">
        <w:t xml:space="preserve">For the comparison between </w:t>
      </w:r>
      <w:r w:rsidR="00293D37" w:rsidRPr="00490310">
        <w:t>a</w:t>
      </w:r>
      <w:r w:rsidR="00B572ED" w:rsidRPr="00490310">
        <w:t>cross the board</w:t>
      </w:r>
      <w:r w:rsidR="00785FBE" w:rsidRPr="00490310">
        <w:t xml:space="preserve"> fees and current fees, the “current fees” column displays the fees that are in effect as of </w:t>
      </w:r>
      <w:r w:rsidR="00490310" w:rsidRPr="00490310">
        <w:t>January 14, 2017</w:t>
      </w:r>
      <w:r w:rsidR="00785FBE" w:rsidRPr="00490310">
        <w:t xml:space="preserve">. </w:t>
      </w:r>
    </w:p>
    <w:p w14:paraId="04962652" w14:textId="428C2079" w:rsidR="00840DE5" w:rsidRPr="00490310" w:rsidRDefault="00840DE5" w:rsidP="001650DF"/>
    <w:p w14:paraId="0F48BAB5" w14:textId="599788A6" w:rsidR="00D7133D" w:rsidRPr="00490310" w:rsidRDefault="000E5CBB" w:rsidP="00D5142A">
      <w:pPr>
        <w:keepNext/>
        <w:ind w:left="1440" w:hanging="720"/>
      </w:pPr>
      <w:r w:rsidRPr="00490310">
        <w:t>c.</w:t>
      </w:r>
      <w:r w:rsidRPr="00490310">
        <w:tab/>
      </w:r>
      <w:r w:rsidR="0073281E" w:rsidRPr="00490310">
        <w:t xml:space="preserve">Alternative </w:t>
      </w:r>
      <w:r w:rsidR="00665885" w:rsidRPr="00490310">
        <w:t>4</w:t>
      </w:r>
      <w:r w:rsidR="00D7133D" w:rsidRPr="00490310">
        <w:t xml:space="preserve">:  </w:t>
      </w:r>
      <w:r w:rsidR="00876040" w:rsidRPr="00490310">
        <w:t>Baseline (Current Fee Schedule)</w:t>
      </w:r>
    </w:p>
    <w:p w14:paraId="14CAF1E9" w14:textId="4D721385" w:rsidR="00E22FF5" w:rsidRPr="00490310" w:rsidRDefault="00D7133D" w:rsidP="002D2E8A">
      <w:r w:rsidRPr="00490310">
        <w:t xml:space="preserve">The Office considered a no-action alternative.  This alternative would retain the </w:t>
      </w:r>
      <w:r w:rsidR="004C724C">
        <w:t>current fee schedule</w:t>
      </w:r>
      <w:r w:rsidRPr="00490310">
        <w:t xml:space="preserve">, meaning that the Office </w:t>
      </w:r>
      <w:r w:rsidR="007B43A9" w:rsidRPr="00490310">
        <w:t xml:space="preserve">would </w:t>
      </w:r>
      <w:r w:rsidR="00E22FF5" w:rsidRPr="00490310">
        <w:t>continue the</w:t>
      </w:r>
      <w:r w:rsidRPr="00490310">
        <w:t xml:space="preserve"> small </w:t>
      </w:r>
      <w:r w:rsidR="00E22FF5" w:rsidRPr="00490310">
        <w:t xml:space="preserve">and micro </w:t>
      </w:r>
      <w:r w:rsidR="003C2A54" w:rsidRPr="00490310">
        <w:t xml:space="preserve">entity </w:t>
      </w:r>
      <w:r w:rsidR="00E22FF5" w:rsidRPr="00490310">
        <w:t>discounts</w:t>
      </w:r>
      <w:r w:rsidRPr="00490310">
        <w:t xml:space="preserve"> that Congress provided in </w:t>
      </w:r>
      <w:r w:rsidR="00690BE3" w:rsidRPr="00490310">
        <w:t>Section 10</w:t>
      </w:r>
      <w:r w:rsidRPr="00490310">
        <w:t xml:space="preserve"> of the Act</w:t>
      </w:r>
      <w:r w:rsidR="00E22FF5" w:rsidRPr="00490310">
        <w:t xml:space="preserve"> and maintain fees as of </w:t>
      </w:r>
      <w:r w:rsidR="00490310" w:rsidRPr="00490310">
        <w:t>January 14, 2017</w:t>
      </w:r>
      <w:r w:rsidRPr="00490310">
        <w:t xml:space="preserve">.  </w:t>
      </w:r>
    </w:p>
    <w:p w14:paraId="04D0C205" w14:textId="77777777" w:rsidR="00E22FF5" w:rsidRPr="001650DF" w:rsidRDefault="00E22FF5" w:rsidP="001650DF">
      <w:pPr>
        <w:rPr>
          <w:highlight w:val="yellow"/>
        </w:rPr>
      </w:pPr>
    </w:p>
    <w:p w14:paraId="7061218F" w14:textId="0A09FD8C" w:rsidR="002B6EF7" w:rsidRDefault="00D7133D" w:rsidP="00F21EEF">
      <w:r w:rsidRPr="001650DF">
        <w:t xml:space="preserve">This approach would not </w:t>
      </w:r>
      <w:r w:rsidR="00826D09" w:rsidRPr="001650DF">
        <w:t xml:space="preserve">provide sufficient aggregate revenue to </w:t>
      </w:r>
      <w:r w:rsidRPr="001650DF">
        <w:t xml:space="preserve">accomplish the Office’s </w:t>
      </w:r>
      <w:r w:rsidR="00665885" w:rsidRPr="001650DF">
        <w:t xml:space="preserve">rulemaking goals, </w:t>
      </w:r>
      <w:r w:rsidRPr="001650DF">
        <w:t xml:space="preserve">as set forth in </w:t>
      </w:r>
      <w:r w:rsidR="00B572ED">
        <w:t xml:space="preserve">the FY 2018 President’s Budget or </w:t>
      </w:r>
      <w:r w:rsidRPr="001650DF">
        <w:t>the Strategic Plan</w:t>
      </w:r>
      <w:r w:rsidR="007B43A9" w:rsidRPr="001650DF">
        <w:t xml:space="preserve">. </w:t>
      </w:r>
      <w:r w:rsidR="00BF1450" w:rsidRPr="001650DF">
        <w:t xml:space="preserve"> </w:t>
      </w:r>
      <w:r w:rsidR="004C724C">
        <w:t>Optimizing patent quality and timeliness, delivering high quality and timely PTAB decisions</w:t>
      </w:r>
      <w:r w:rsidR="004E72A4">
        <w:t xml:space="preserve"> and </w:t>
      </w:r>
      <w:r w:rsidR="00F43D41">
        <w:rPr>
          <w:color w:val="auto"/>
        </w:rPr>
        <w:t>investing in modernizing the USPTO IT systems and infrastructure</w:t>
      </w:r>
      <w:r w:rsidR="00F43D41">
        <w:t xml:space="preserve"> </w:t>
      </w:r>
      <w:r w:rsidR="003C2A54" w:rsidRPr="001650DF">
        <w:t xml:space="preserve">would continue, but at a slower rate due to funding limitations. </w:t>
      </w:r>
      <w:r w:rsidR="009F108E" w:rsidRPr="001650DF">
        <w:t xml:space="preserve"> </w:t>
      </w:r>
      <w:r w:rsidR="004E72A4">
        <w:t>Sustainable funding would not be achieved.  W</w:t>
      </w:r>
      <w:r w:rsidR="00BF1450" w:rsidRPr="001650DF">
        <w:t xml:space="preserve">ithout a fee increase, the USPTO </w:t>
      </w:r>
      <w:r w:rsidR="00BF1450" w:rsidRPr="00C50299">
        <w:t xml:space="preserve">would </w:t>
      </w:r>
      <w:r w:rsidR="00454128" w:rsidRPr="00C50299">
        <w:t>draw the operating reserve down to nothing by FY 2020, and have to cut expenditures</w:t>
      </w:r>
      <w:r w:rsidR="00BF1450" w:rsidRPr="00C50299">
        <w:t>.</w:t>
      </w:r>
    </w:p>
    <w:p w14:paraId="3C50A19A" w14:textId="77777777" w:rsidR="00F21EEF" w:rsidRDefault="00F21EEF" w:rsidP="00F21EEF"/>
    <w:p w14:paraId="4B1A8DFA" w14:textId="11FB4A61" w:rsidR="00342B79" w:rsidRPr="001650DF" w:rsidRDefault="000E5CBB" w:rsidP="00D5142A">
      <w:pPr>
        <w:autoSpaceDE/>
        <w:autoSpaceDN/>
        <w:adjustRightInd/>
        <w:ind w:left="720" w:hanging="360"/>
        <w:rPr>
          <w:u w:val="single"/>
        </w:rPr>
      </w:pPr>
      <w:r w:rsidRPr="001650DF">
        <w:t>iii.</w:t>
      </w:r>
      <w:r w:rsidRPr="001650DF">
        <w:tab/>
      </w:r>
      <w:r w:rsidR="00342B79" w:rsidRPr="001650DF">
        <w:rPr>
          <w:u w:val="single"/>
        </w:rPr>
        <w:t xml:space="preserve">Alternatives </w:t>
      </w:r>
      <w:r w:rsidR="00CB2076" w:rsidRPr="001650DF">
        <w:rPr>
          <w:u w:val="single"/>
        </w:rPr>
        <w:t xml:space="preserve">Specified by </w:t>
      </w:r>
      <w:r w:rsidR="00342B79" w:rsidRPr="001650DF">
        <w:rPr>
          <w:u w:val="single"/>
        </w:rPr>
        <w:t xml:space="preserve">the RFA </w:t>
      </w:r>
    </w:p>
    <w:p w14:paraId="54C598DE" w14:textId="792C4180" w:rsidR="00342B79" w:rsidRPr="001650DF" w:rsidRDefault="00342B79" w:rsidP="002D2E8A">
      <w:r w:rsidRPr="001650DF">
        <w:t xml:space="preserve">The RFA provides that an agency </w:t>
      </w:r>
      <w:r w:rsidR="0040546F" w:rsidRPr="001650DF">
        <w:t xml:space="preserve">also </w:t>
      </w:r>
      <w:r w:rsidRPr="001650DF">
        <w:t>consider four specifi</w:t>
      </w:r>
      <w:r w:rsidR="0040546F" w:rsidRPr="001650DF">
        <w:t>ed “</w:t>
      </w:r>
      <w:r w:rsidRPr="001650DF">
        <w:t>alternatives</w:t>
      </w:r>
      <w:r w:rsidR="0040546F" w:rsidRPr="001650DF">
        <w:t>” or approaches</w:t>
      </w:r>
      <w:r w:rsidR="00CB2076" w:rsidRPr="001650DF">
        <w:t xml:space="preserve">, </w:t>
      </w:r>
      <w:r w:rsidRPr="001650DF">
        <w:t xml:space="preserve">namely: </w:t>
      </w:r>
      <w:r w:rsidR="00F303CE" w:rsidRPr="001650DF">
        <w:t xml:space="preserve"> </w:t>
      </w:r>
      <w:r w:rsidRPr="001650DF">
        <w:t>(1) establish</w:t>
      </w:r>
      <w:r w:rsidR="00327672" w:rsidRPr="001650DF">
        <w:t>ing</w:t>
      </w:r>
      <w:r w:rsidRPr="001650DF">
        <w:t xml:space="preserve"> differ</w:t>
      </w:r>
      <w:r w:rsidR="00327672" w:rsidRPr="001650DF">
        <w:t>ent</w:t>
      </w:r>
      <w:r w:rsidRPr="001650DF">
        <w:t xml:space="preserve"> compliance or reporting requirements or timetables that take into account the resources available to small entities</w:t>
      </w:r>
      <w:r w:rsidR="001C31AC" w:rsidRPr="001650DF">
        <w:t>;</w:t>
      </w:r>
      <w:r w:rsidRPr="001650DF">
        <w:t xml:space="preserve"> (2) clarif</w:t>
      </w:r>
      <w:r w:rsidR="00327672" w:rsidRPr="001650DF">
        <w:t>ying</w:t>
      </w:r>
      <w:r w:rsidRPr="001650DF">
        <w:t>, consolid</w:t>
      </w:r>
      <w:r w:rsidR="00327672" w:rsidRPr="001650DF">
        <w:t>ating</w:t>
      </w:r>
      <w:r w:rsidRPr="001650DF">
        <w:t>, or simplif</w:t>
      </w:r>
      <w:r w:rsidR="00327672" w:rsidRPr="001650DF">
        <w:t>ying</w:t>
      </w:r>
      <w:r w:rsidRPr="001650DF">
        <w:t xml:space="preserve"> compliance and reporting requirements under the rule for small entities</w:t>
      </w:r>
      <w:r w:rsidR="001C31AC" w:rsidRPr="001650DF">
        <w:t>;</w:t>
      </w:r>
      <w:r w:rsidRPr="001650DF">
        <w:t xml:space="preserve"> (3) us</w:t>
      </w:r>
      <w:r w:rsidR="00327672" w:rsidRPr="001650DF">
        <w:t>ing</w:t>
      </w:r>
      <w:r w:rsidRPr="001650DF">
        <w:t xml:space="preserve"> performance rather than design standards</w:t>
      </w:r>
      <w:r w:rsidR="001C31AC" w:rsidRPr="001650DF">
        <w:t>;</w:t>
      </w:r>
      <w:r w:rsidRPr="001650DF">
        <w:t xml:space="preserve"> and (4) exemptin</w:t>
      </w:r>
      <w:r w:rsidR="00327672" w:rsidRPr="001650DF">
        <w:t>g</w:t>
      </w:r>
      <w:r w:rsidRPr="001650DF">
        <w:t xml:space="preserve"> </w:t>
      </w:r>
      <w:r w:rsidR="00327672" w:rsidRPr="001650DF">
        <w:t xml:space="preserve">small entities </w:t>
      </w:r>
      <w:r w:rsidRPr="001650DF">
        <w:t>from coverage of the rule, or any part thereof.  5 U.S.C. 604(c).  The USPTO discusses</w:t>
      </w:r>
      <w:r w:rsidR="00CB2076" w:rsidRPr="001650DF">
        <w:t xml:space="preserve"> each of</w:t>
      </w:r>
      <w:r w:rsidRPr="001650DF">
        <w:t xml:space="preserve"> these </w:t>
      </w:r>
      <w:r w:rsidR="0040546F" w:rsidRPr="001650DF">
        <w:t xml:space="preserve">specified </w:t>
      </w:r>
      <w:r w:rsidRPr="001650DF">
        <w:t xml:space="preserve">alternatives </w:t>
      </w:r>
      <w:r w:rsidR="0040546F" w:rsidRPr="001650DF">
        <w:t xml:space="preserve">or approaches </w:t>
      </w:r>
      <w:r w:rsidRPr="001650DF">
        <w:t>below and describes how th</w:t>
      </w:r>
      <w:r w:rsidR="00BF3471" w:rsidRPr="001650DF">
        <w:t>is</w:t>
      </w:r>
      <w:r w:rsidR="00B572ED">
        <w:t xml:space="preserve"> rule </w:t>
      </w:r>
      <w:r w:rsidR="0040546F" w:rsidRPr="001650DF">
        <w:t xml:space="preserve">is </w:t>
      </w:r>
      <w:r w:rsidRPr="001650DF">
        <w:t>adopt</w:t>
      </w:r>
      <w:r w:rsidR="0040546F" w:rsidRPr="001650DF">
        <w:t>ing</w:t>
      </w:r>
      <w:r w:rsidRPr="001650DF">
        <w:t xml:space="preserve"> </w:t>
      </w:r>
      <w:r w:rsidR="00CB2076" w:rsidRPr="001650DF">
        <w:t>th</w:t>
      </w:r>
      <w:r w:rsidR="0040546F" w:rsidRPr="001650DF">
        <w:t>e</w:t>
      </w:r>
      <w:r w:rsidR="00CB2076" w:rsidRPr="001650DF">
        <w:t>se approaches</w:t>
      </w:r>
      <w:r w:rsidRPr="001650DF">
        <w:t xml:space="preserve">. </w:t>
      </w:r>
    </w:p>
    <w:p w14:paraId="3B866FD0" w14:textId="77777777" w:rsidR="001E3785" w:rsidRPr="001650DF" w:rsidRDefault="001E3785" w:rsidP="001650DF">
      <w:pPr>
        <w:rPr>
          <w:highlight w:val="yellow"/>
        </w:rPr>
      </w:pPr>
    </w:p>
    <w:p w14:paraId="2F7C5F5F" w14:textId="77777777" w:rsidR="00342B79" w:rsidRPr="001650DF" w:rsidRDefault="00CB2076" w:rsidP="001650DF">
      <w:pPr>
        <w:pStyle w:val="Default"/>
        <w:spacing w:line="480" w:lineRule="auto"/>
        <w:rPr>
          <w:u w:val="single"/>
        </w:rPr>
      </w:pPr>
      <w:r w:rsidRPr="001650DF">
        <w:rPr>
          <w:u w:val="single"/>
        </w:rPr>
        <w:t>Differing Requirements</w:t>
      </w:r>
    </w:p>
    <w:p w14:paraId="7379D419" w14:textId="588AEBF2" w:rsidR="008D0C8B" w:rsidRPr="001650DF" w:rsidRDefault="00CB2076">
      <w:pPr>
        <w:pStyle w:val="Default"/>
        <w:spacing w:line="480" w:lineRule="auto"/>
      </w:pPr>
      <w:r w:rsidRPr="001650DF">
        <w:t>As discussed above, th</w:t>
      </w:r>
      <w:r w:rsidR="00342B79" w:rsidRPr="001650DF">
        <w:t xml:space="preserve">e </w:t>
      </w:r>
      <w:r w:rsidR="00883BCB" w:rsidRPr="001650DF">
        <w:t xml:space="preserve">changes </w:t>
      </w:r>
      <w:r w:rsidR="000E3BA9" w:rsidRPr="001650DF">
        <w:t xml:space="preserve">in this rule </w:t>
      </w:r>
      <w:r w:rsidR="00327672" w:rsidRPr="001650DF">
        <w:t xml:space="preserve">would </w:t>
      </w:r>
      <w:r w:rsidR="00564B91" w:rsidRPr="001650DF">
        <w:t xml:space="preserve">continue existing fee discounts </w:t>
      </w:r>
      <w:r w:rsidR="00327672" w:rsidRPr="001650DF">
        <w:t xml:space="preserve">for small and micro entities </w:t>
      </w:r>
      <w:r w:rsidR="00342B79" w:rsidRPr="001650DF">
        <w:t xml:space="preserve">that take into account the reduced resources available to </w:t>
      </w:r>
      <w:r w:rsidR="00327672" w:rsidRPr="001650DF">
        <w:t>them</w:t>
      </w:r>
      <w:r w:rsidR="00564B91" w:rsidRPr="001650DF">
        <w:t xml:space="preserve"> as well as offer new discounts when applicable under AIA authority</w:t>
      </w:r>
      <w:r w:rsidR="00342B79" w:rsidRPr="001650DF">
        <w:t xml:space="preserve">.  Specifically, micro entities </w:t>
      </w:r>
      <w:r w:rsidR="00327672" w:rsidRPr="001650DF">
        <w:t>would</w:t>
      </w:r>
      <w:r w:rsidR="00342B79" w:rsidRPr="001650DF">
        <w:t xml:space="preserve"> </w:t>
      </w:r>
      <w:r w:rsidR="0032775D" w:rsidRPr="001650DF">
        <w:t xml:space="preserve">continue to </w:t>
      </w:r>
      <w:r w:rsidR="00342B79" w:rsidRPr="001650DF">
        <w:t xml:space="preserve">pay a 75 percent reduction in patent fees </w:t>
      </w:r>
      <w:r w:rsidR="00564B91" w:rsidRPr="001650DF">
        <w:t xml:space="preserve">and </w:t>
      </w:r>
      <w:r w:rsidR="00502E0C" w:rsidRPr="001650DF">
        <w:t>non-micro, small entities would continue to pay 50 percent of the fee.</w:t>
      </w:r>
    </w:p>
    <w:p w14:paraId="3D38292E" w14:textId="77777777" w:rsidR="001E3785" w:rsidRPr="001650DF" w:rsidRDefault="001E3785">
      <w:pPr>
        <w:rPr>
          <w:highlight w:val="yellow"/>
        </w:rPr>
      </w:pPr>
    </w:p>
    <w:p w14:paraId="2E909E88" w14:textId="3B4AA60A" w:rsidR="00342B79" w:rsidRPr="001650DF" w:rsidRDefault="00E01F1B">
      <w:r w:rsidRPr="001650DF">
        <w:t xml:space="preserve">This rule sets fee levels but does not set or alter procedural requirements for asserting small or micro entity status. </w:t>
      </w:r>
      <w:r w:rsidR="00E53C4F" w:rsidRPr="001650DF">
        <w:t xml:space="preserve"> </w:t>
      </w:r>
      <w:r w:rsidR="00342B79" w:rsidRPr="001650DF">
        <w:t>To pay reduced patent fees</w:t>
      </w:r>
      <w:r w:rsidR="00F65205" w:rsidRPr="001650DF">
        <w:t>,</w:t>
      </w:r>
      <w:r w:rsidR="001C31AC" w:rsidRPr="001650DF">
        <w:t xml:space="preserve"> s</w:t>
      </w:r>
      <w:r w:rsidR="00342B79" w:rsidRPr="001650DF">
        <w:t>mall entit</w:t>
      </w:r>
      <w:r w:rsidR="00327672" w:rsidRPr="001650DF">
        <w:t>ies</w:t>
      </w:r>
      <w:r w:rsidR="00342B79" w:rsidRPr="001650DF">
        <w:t xml:space="preserve"> </w:t>
      </w:r>
      <w:r w:rsidR="00327672" w:rsidRPr="001650DF">
        <w:t xml:space="preserve">must merely assert small entity status </w:t>
      </w:r>
      <w:r w:rsidR="00342B79" w:rsidRPr="001650DF">
        <w:t xml:space="preserve">to pay reduced patent fees.  The small entity may make this assertion by either checking a box on the transmittal form, “Applicant claims small entity status,” or by paying the small entity fee exactly.  </w:t>
      </w:r>
      <w:r w:rsidR="00D3601E" w:rsidRPr="001650DF">
        <w:t xml:space="preserve">The process to claim micro entity status is similar in that eligible entities need only submit a written certification of their status prior to or at the time a reduced fee is paid. </w:t>
      </w:r>
      <w:r w:rsidR="009F108E" w:rsidRPr="001650DF">
        <w:t xml:space="preserve"> </w:t>
      </w:r>
      <w:r w:rsidR="00502E0C" w:rsidRPr="001650DF">
        <w:t>This rule</w:t>
      </w:r>
      <w:r w:rsidR="00342B79" w:rsidRPr="001650DF">
        <w:t xml:space="preserve"> do</w:t>
      </w:r>
      <w:r w:rsidR="00502E0C" w:rsidRPr="001650DF">
        <w:t>es</w:t>
      </w:r>
      <w:r w:rsidR="00342B79" w:rsidRPr="001650DF">
        <w:t xml:space="preserve"> not change any reporting requirements for any small </w:t>
      </w:r>
      <w:r w:rsidR="00502E0C" w:rsidRPr="001650DF">
        <w:t xml:space="preserve">or micro </w:t>
      </w:r>
      <w:r w:rsidR="00342B79" w:rsidRPr="001650DF">
        <w:t xml:space="preserve">entity.  For both small and micro entities, the burden to establish their status is </w:t>
      </w:r>
      <w:r w:rsidR="004F770B" w:rsidRPr="001650DF">
        <w:t>nominal</w:t>
      </w:r>
      <w:r w:rsidR="00342B79" w:rsidRPr="001650DF">
        <w:t xml:space="preserve"> (making an assertion or submitting a certification) and the benefit of the fee reductions (50 percent for small entities and 75 percent for micro entities) is significant.  </w:t>
      </w:r>
    </w:p>
    <w:p w14:paraId="7D1E928E" w14:textId="77777777" w:rsidR="001E3785" w:rsidRPr="001650DF" w:rsidRDefault="001E3785"/>
    <w:p w14:paraId="18E958E9" w14:textId="67DF937C" w:rsidR="007C5A76" w:rsidRPr="001650DF" w:rsidRDefault="007C5A76">
      <w:pPr>
        <w:pStyle w:val="Default"/>
        <w:spacing w:line="480" w:lineRule="auto"/>
      </w:pPr>
      <w:r w:rsidRPr="001650DF">
        <w:t>Th</w:t>
      </w:r>
      <w:r w:rsidR="00327672" w:rsidRPr="001650DF">
        <w:t>is rule</w:t>
      </w:r>
      <w:r w:rsidRPr="001650DF">
        <w:t xml:space="preserve"> makes the best use of differing requirements for small </w:t>
      </w:r>
      <w:r w:rsidR="004F770B" w:rsidRPr="001650DF">
        <w:t>and</w:t>
      </w:r>
      <w:r w:rsidRPr="001650DF">
        <w:t xml:space="preserve"> micro entities.  </w:t>
      </w:r>
      <w:r w:rsidR="0040546F" w:rsidRPr="001650DF">
        <w:t xml:space="preserve">It also makes the best use of </w:t>
      </w:r>
      <w:r w:rsidR="00BF3471" w:rsidRPr="001650DF">
        <w:t xml:space="preserve">the </w:t>
      </w:r>
      <w:r w:rsidR="0040546F" w:rsidRPr="001650DF">
        <w:t>redesigned fee structure, as discussed further below.</w:t>
      </w:r>
    </w:p>
    <w:p w14:paraId="4B0497EB" w14:textId="77777777" w:rsidR="001E3785" w:rsidRPr="001650DF" w:rsidRDefault="001E3785"/>
    <w:p w14:paraId="0A44F1D5" w14:textId="77777777" w:rsidR="00342B79" w:rsidRPr="001650DF" w:rsidRDefault="00342B79">
      <w:pPr>
        <w:pStyle w:val="Default"/>
        <w:spacing w:line="480" w:lineRule="auto"/>
      </w:pPr>
      <w:r w:rsidRPr="001650DF">
        <w:rPr>
          <w:u w:val="single"/>
        </w:rPr>
        <w:t>Clarification, Consolidation, or Simplification of Requirements</w:t>
      </w:r>
    </w:p>
    <w:p w14:paraId="754BE4FA" w14:textId="39D0AE37" w:rsidR="007C5A76" w:rsidRPr="001650DF" w:rsidRDefault="00D3601E">
      <w:pPr>
        <w:pStyle w:val="Default"/>
        <w:spacing w:line="480" w:lineRule="auto"/>
        <w:rPr>
          <w:b/>
        </w:rPr>
      </w:pPr>
      <w:r w:rsidRPr="001650DF">
        <w:t xml:space="preserve">This rule does not take any actions beyond setting or adjusting patent fees; therefore, there are no clarifications, consolidations, or simplifications subject to discussion here. </w:t>
      </w:r>
    </w:p>
    <w:p w14:paraId="7B9C451A" w14:textId="77777777" w:rsidR="001E3785" w:rsidRPr="001650DF" w:rsidRDefault="001E3785"/>
    <w:p w14:paraId="2CA5BB07" w14:textId="6D04D95A" w:rsidR="00F47115" w:rsidRPr="001650DF" w:rsidRDefault="00342B79">
      <w:pPr>
        <w:pStyle w:val="Default"/>
        <w:spacing w:line="480" w:lineRule="auto"/>
        <w:rPr>
          <w:u w:val="single"/>
        </w:rPr>
      </w:pPr>
      <w:r w:rsidRPr="001650DF">
        <w:rPr>
          <w:u w:val="single"/>
        </w:rPr>
        <w:t>Performance Standards</w:t>
      </w:r>
    </w:p>
    <w:p w14:paraId="743F8291" w14:textId="15B852FE" w:rsidR="00342B79" w:rsidRPr="001650DF" w:rsidRDefault="00161ECA">
      <w:pPr>
        <w:pStyle w:val="Default"/>
        <w:spacing w:line="480" w:lineRule="auto"/>
      </w:pPr>
      <w:r w:rsidRPr="001650DF">
        <w:t xml:space="preserve">Performance standards </w:t>
      </w:r>
      <w:r w:rsidR="00342B79" w:rsidRPr="001650DF">
        <w:t xml:space="preserve">do not apply to the current rule.  </w:t>
      </w:r>
    </w:p>
    <w:p w14:paraId="4380EC56" w14:textId="77777777" w:rsidR="00A36675" w:rsidRPr="001650DF" w:rsidRDefault="00A36675">
      <w:pPr>
        <w:autoSpaceDE/>
        <w:autoSpaceDN/>
        <w:adjustRightInd/>
        <w:rPr>
          <w:u w:val="single"/>
        </w:rPr>
      </w:pPr>
    </w:p>
    <w:p w14:paraId="43F77C3A" w14:textId="169D3010" w:rsidR="00342B79" w:rsidRPr="001650DF" w:rsidRDefault="00342B79">
      <w:pPr>
        <w:pStyle w:val="Default"/>
        <w:spacing w:line="480" w:lineRule="auto"/>
        <w:rPr>
          <w:u w:val="single"/>
        </w:rPr>
      </w:pPr>
      <w:r w:rsidRPr="001650DF">
        <w:rPr>
          <w:u w:val="single"/>
        </w:rPr>
        <w:t xml:space="preserve">Exemption for Small </w:t>
      </w:r>
      <w:r w:rsidR="000378B9" w:rsidRPr="001650DF">
        <w:rPr>
          <w:u w:val="single"/>
        </w:rPr>
        <w:t xml:space="preserve">and Micro </w:t>
      </w:r>
      <w:r w:rsidRPr="001650DF">
        <w:rPr>
          <w:u w:val="single"/>
        </w:rPr>
        <w:t>Entities</w:t>
      </w:r>
    </w:p>
    <w:p w14:paraId="0865A6DF" w14:textId="330DC364" w:rsidR="00115441" w:rsidRPr="001650DF" w:rsidRDefault="00342B79">
      <w:r w:rsidRPr="001650DF">
        <w:t>Th</w:t>
      </w:r>
      <w:r w:rsidR="00B572ED">
        <w:t>is rule</w:t>
      </w:r>
      <w:r w:rsidR="00F65B68" w:rsidRPr="001650DF">
        <w:t xml:space="preserve"> </w:t>
      </w:r>
      <w:r w:rsidR="00A62DB4" w:rsidRPr="001650DF">
        <w:t>maintain</w:t>
      </w:r>
      <w:r w:rsidR="00B572ED">
        <w:t>s</w:t>
      </w:r>
      <w:r w:rsidRPr="001650DF">
        <w:t xml:space="preserve"> </w:t>
      </w:r>
      <w:r w:rsidR="000378B9" w:rsidRPr="001650DF">
        <w:t xml:space="preserve">a 50 percent reduction in fees for small entities and a </w:t>
      </w:r>
      <w:r w:rsidRPr="001650DF">
        <w:t xml:space="preserve">75 percent reduction in fees for micro entities.  The Office considered exempting small and micro entities from paying patent fees, but determined that the USPTO </w:t>
      </w:r>
      <w:r w:rsidR="009A09D8" w:rsidRPr="001650DF">
        <w:t xml:space="preserve">would lack </w:t>
      </w:r>
      <w:r w:rsidRPr="001650DF">
        <w:t xml:space="preserve">statutory authority for this approach.  </w:t>
      </w:r>
      <w:r w:rsidR="00690BE3" w:rsidRPr="001650DF">
        <w:t>Section 10</w:t>
      </w:r>
      <w:r w:rsidRPr="001650DF">
        <w:t xml:space="preserve">(b) of the </w:t>
      </w:r>
      <w:r w:rsidR="00436A14" w:rsidRPr="001650DF">
        <w:t>Act</w:t>
      </w:r>
      <w:r w:rsidRPr="001650DF">
        <w:t xml:space="preserve"> provides that “fees set or adjusted under subsection (a) for filing, searching, examining, issuing, appealing, and maintaining patent applications and patents </w:t>
      </w:r>
      <w:r w:rsidRPr="001650DF">
        <w:rPr>
          <w:u w:val="single"/>
        </w:rPr>
        <w:t>shall</w:t>
      </w:r>
      <w:r w:rsidRPr="001650DF">
        <w:t xml:space="preserve"> be reduced by 50 percent [for small entities] and </w:t>
      </w:r>
      <w:r w:rsidRPr="001650DF">
        <w:rPr>
          <w:u w:val="single"/>
        </w:rPr>
        <w:t>shall</w:t>
      </w:r>
      <w:r w:rsidRPr="001650DF">
        <w:t xml:space="preserve"> be reduced by 75 percent [for micro entities]”</w:t>
      </w:r>
      <w:r w:rsidR="00264CFB" w:rsidRPr="001650DF">
        <w:t xml:space="preserve"> </w:t>
      </w:r>
      <w:r w:rsidRPr="001650DF">
        <w:t>(</w:t>
      </w:r>
      <w:r w:rsidR="00465F35">
        <w:t>e</w:t>
      </w:r>
      <w:r w:rsidR="00E553C1" w:rsidRPr="001650DF">
        <w:t>mphasis</w:t>
      </w:r>
      <w:r w:rsidRPr="001650DF">
        <w:t xml:space="preserve"> added).  Neither the </w:t>
      </w:r>
      <w:r w:rsidR="00EF7318" w:rsidRPr="001650DF">
        <w:t>AIA</w:t>
      </w:r>
      <w:r w:rsidRPr="001650DF">
        <w:t xml:space="preserve"> nor any other statute authorizes the USPTO simply to exempt small or micro entities</w:t>
      </w:r>
      <w:r w:rsidR="00993623" w:rsidRPr="001650DF">
        <w:t>, as a class of applicants,</w:t>
      </w:r>
      <w:r w:rsidRPr="001650DF">
        <w:t xml:space="preserve"> from paying patent fees.  </w:t>
      </w:r>
    </w:p>
    <w:p w14:paraId="3EBF7EC5" w14:textId="77777777" w:rsidR="001E3785" w:rsidRDefault="001E3785">
      <w:pPr>
        <w:rPr>
          <w:b/>
        </w:rPr>
      </w:pPr>
    </w:p>
    <w:p w14:paraId="44140237" w14:textId="77777777" w:rsidR="008F7BFF" w:rsidRDefault="008F7BFF">
      <w:pPr>
        <w:autoSpaceDE/>
        <w:autoSpaceDN/>
        <w:adjustRightInd/>
        <w:spacing w:line="240" w:lineRule="auto"/>
        <w:rPr>
          <w:u w:val="single"/>
        </w:rPr>
      </w:pPr>
      <w:r>
        <w:rPr>
          <w:u w:val="single"/>
        </w:rPr>
        <w:br w:type="page"/>
      </w:r>
    </w:p>
    <w:p w14:paraId="3A1D3BB9" w14:textId="1EE4A17D" w:rsidR="00A41722" w:rsidRPr="001650DF" w:rsidRDefault="00A41722" w:rsidP="00A41722">
      <w:pPr>
        <w:ind w:firstLine="720"/>
        <w:rPr>
          <w:u w:val="single"/>
        </w:rPr>
      </w:pPr>
      <w:r>
        <w:rPr>
          <w:u w:val="single"/>
        </w:rPr>
        <w:t>7</w:t>
      </w:r>
      <w:r w:rsidRPr="001650DF">
        <w:rPr>
          <w:u w:val="single"/>
        </w:rPr>
        <w:t xml:space="preserve">. Identification, to the </w:t>
      </w:r>
      <w:r>
        <w:rPr>
          <w:u w:val="single"/>
        </w:rPr>
        <w:t>E</w:t>
      </w:r>
      <w:r w:rsidRPr="001650DF">
        <w:rPr>
          <w:u w:val="single"/>
        </w:rPr>
        <w:t xml:space="preserve">xtent </w:t>
      </w:r>
      <w:r>
        <w:rPr>
          <w:u w:val="single"/>
        </w:rPr>
        <w:t>P</w:t>
      </w:r>
      <w:r w:rsidRPr="001650DF">
        <w:rPr>
          <w:u w:val="single"/>
        </w:rPr>
        <w:t xml:space="preserve">racticable, of </w:t>
      </w:r>
      <w:r>
        <w:rPr>
          <w:u w:val="single"/>
        </w:rPr>
        <w:t>A</w:t>
      </w:r>
      <w:r w:rsidRPr="001650DF">
        <w:rPr>
          <w:u w:val="single"/>
        </w:rPr>
        <w:t xml:space="preserve">ll </w:t>
      </w:r>
      <w:r>
        <w:rPr>
          <w:u w:val="single"/>
        </w:rPr>
        <w:t>R</w:t>
      </w:r>
      <w:r w:rsidRPr="001650DF">
        <w:rPr>
          <w:u w:val="single"/>
        </w:rPr>
        <w:t xml:space="preserve">elevant Federal </w:t>
      </w:r>
      <w:r>
        <w:rPr>
          <w:u w:val="single"/>
        </w:rPr>
        <w:t>R</w:t>
      </w:r>
      <w:r w:rsidRPr="001650DF">
        <w:rPr>
          <w:u w:val="single"/>
        </w:rPr>
        <w:t xml:space="preserve">ules </w:t>
      </w:r>
      <w:r>
        <w:rPr>
          <w:u w:val="single"/>
        </w:rPr>
        <w:t>W</w:t>
      </w:r>
      <w:r w:rsidRPr="001650DF">
        <w:rPr>
          <w:u w:val="single"/>
        </w:rPr>
        <w:t xml:space="preserve">hich </w:t>
      </w:r>
      <w:r>
        <w:rPr>
          <w:u w:val="single"/>
        </w:rPr>
        <w:t>M</w:t>
      </w:r>
      <w:r w:rsidRPr="001650DF">
        <w:rPr>
          <w:u w:val="single"/>
        </w:rPr>
        <w:t xml:space="preserve">ay </w:t>
      </w:r>
      <w:r>
        <w:rPr>
          <w:u w:val="single"/>
        </w:rPr>
        <w:t>D</w:t>
      </w:r>
      <w:r w:rsidRPr="001650DF">
        <w:rPr>
          <w:u w:val="single"/>
        </w:rPr>
        <w:t xml:space="preserve">uplicate, </w:t>
      </w:r>
      <w:r>
        <w:rPr>
          <w:u w:val="single"/>
        </w:rPr>
        <w:t>O</w:t>
      </w:r>
      <w:r w:rsidRPr="001650DF">
        <w:rPr>
          <w:u w:val="single"/>
        </w:rPr>
        <w:t xml:space="preserve">verlap, or </w:t>
      </w:r>
      <w:r>
        <w:rPr>
          <w:u w:val="single"/>
        </w:rPr>
        <w:t>C</w:t>
      </w:r>
      <w:r w:rsidRPr="001650DF">
        <w:rPr>
          <w:u w:val="single"/>
        </w:rPr>
        <w:t xml:space="preserve">onflict </w:t>
      </w:r>
      <w:r>
        <w:rPr>
          <w:u w:val="single"/>
        </w:rPr>
        <w:t>W</w:t>
      </w:r>
      <w:r w:rsidRPr="001650DF">
        <w:rPr>
          <w:u w:val="single"/>
        </w:rPr>
        <w:t xml:space="preserve">ith the </w:t>
      </w:r>
      <w:r>
        <w:rPr>
          <w:u w:val="single"/>
        </w:rPr>
        <w:t>R</w:t>
      </w:r>
      <w:r w:rsidRPr="001650DF">
        <w:rPr>
          <w:u w:val="single"/>
        </w:rPr>
        <w:t>ule.</w:t>
      </w:r>
    </w:p>
    <w:p w14:paraId="0E8906EB" w14:textId="77777777" w:rsidR="00A41722" w:rsidRPr="001650DF" w:rsidRDefault="00A41722" w:rsidP="00A41722">
      <w:r w:rsidRPr="001650DF">
        <w:t xml:space="preserve">The USPTO is the sole agency of the United States Government responsible for administering the provisions of title 35, United States Code, pertaining to examining and granting patents.  It is solely responsible for issuing rules to comply with Section 10 of the AIA.  No other Federal, state, or local entity has jurisdiction over the examination and granting of patents.  </w:t>
      </w:r>
    </w:p>
    <w:p w14:paraId="39DB2FA0" w14:textId="77777777" w:rsidR="00A41722" w:rsidRPr="001650DF" w:rsidRDefault="00A41722" w:rsidP="00A41722"/>
    <w:p w14:paraId="28BEE731" w14:textId="77777777" w:rsidR="00A41722" w:rsidRPr="001650DF" w:rsidRDefault="00A41722" w:rsidP="00A41722">
      <w:r w:rsidRPr="001650DF">
        <w:t>Other countries, however, have their own patent laws, and an entity desiring a patent in a particular country must make an application for patent in that country, in accordance with the applicable law.  Although the potential for overlap exists internationally, this cannot be avoided except by treaty (such as the Paris Convention for the Protection of Industrial Property, or the PCT).  Nevertheless, the USPTO believes that there are no other duplicative or overlapping rules.</w:t>
      </w:r>
    </w:p>
    <w:p w14:paraId="135189B9" w14:textId="77777777" w:rsidR="00A41722" w:rsidRPr="001650DF" w:rsidRDefault="00A41722">
      <w:pPr>
        <w:rPr>
          <w:b/>
        </w:rPr>
      </w:pPr>
    </w:p>
    <w:p w14:paraId="25622F09" w14:textId="77777777" w:rsidR="003953CB" w:rsidRDefault="00480B81">
      <w:pPr>
        <w:pStyle w:val="Heading4"/>
        <w:rPr>
          <w:iCs/>
        </w:rPr>
      </w:pPr>
      <w:r w:rsidRPr="00B15F32">
        <w:rPr>
          <w:rStyle w:val="Heading2Char"/>
          <w:rFonts w:ascii="Times New Roman" w:hAnsi="Times New Roman"/>
        </w:rPr>
        <w:t>C</w:t>
      </w:r>
      <w:r w:rsidR="00D92EE7" w:rsidRPr="00B15F32">
        <w:rPr>
          <w:rStyle w:val="Heading2Char"/>
          <w:rFonts w:ascii="Times New Roman" w:hAnsi="Times New Roman"/>
        </w:rPr>
        <w:t>.</w:t>
      </w:r>
      <w:r w:rsidRPr="00B15F32">
        <w:rPr>
          <w:rStyle w:val="Heading2Char"/>
          <w:rFonts w:ascii="Times New Roman" w:hAnsi="Times New Roman"/>
        </w:rPr>
        <w:tab/>
      </w:r>
      <w:r w:rsidR="00D92EE7" w:rsidRPr="00B15F32">
        <w:rPr>
          <w:rStyle w:val="Heading2Char"/>
          <w:rFonts w:ascii="Times New Roman" w:hAnsi="Times New Roman"/>
        </w:rPr>
        <w:t>Executive Order 12866 (Regulatory Planning and Review)</w:t>
      </w:r>
    </w:p>
    <w:p w14:paraId="536F2987" w14:textId="44F14B44" w:rsidR="00D92EE7" w:rsidRPr="002D2E8A" w:rsidRDefault="00D92EE7" w:rsidP="0032355B">
      <w:pPr>
        <w:rPr>
          <w:i/>
          <w:iCs/>
        </w:rPr>
      </w:pPr>
      <w:r w:rsidRPr="002D2E8A">
        <w:t>This rule has been determined to be significant for purposes of Executive Order 12866 (Sept. 30, 1993), as amended by Executive Order 13258 (Feb. 26, 2002) and Executive Order 13422 (Jan. 18, 2007).  The Office has developed a RIA a</w:t>
      </w:r>
      <w:r w:rsidRPr="001650DF">
        <w:t>s requir</w:t>
      </w:r>
      <w:r w:rsidR="004A2280">
        <w:t>ed for rulemakings deemed to be</w:t>
      </w:r>
      <w:r w:rsidR="00E20FA5" w:rsidRPr="001650DF">
        <w:t xml:space="preserve"> </w:t>
      </w:r>
      <w:r w:rsidRPr="001650DF">
        <w:t xml:space="preserve">significant.  </w:t>
      </w:r>
      <w:r w:rsidR="006F0A7B" w:rsidRPr="001650DF">
        <w:t>The complete RIA is available</w:t>
      </w:r>
      <w:r w:rsidR="00ED3B42" w:rsidRPr="001650DF">
        <w:t xml:space="preserve"> at</w:t>
      </w:r>
      <w:r w:rsidR="00AA39B5" w:rsidRPr="001650DF">
        <w:t xml:space="preserve"> </w:t>
      </w:r>
      <w:r w:rsidR="002D1D52" w:rsidRPr="007E3539">
        <w:t>http://www.uspto.gov/about-us/performance-and-planning/fee-setting-and-adjusting</w:t>
      </w:r>
      <w:r w:rsidR="00B018F0" w:rsidRPr="002D2E8A">
        <w:t>.</w:t>
      </w:r>
      <w:r w:rsidR="006F0A7B" w:rsidRPr="002D2E8A">
        <w:t xml:space="preserve"> </w:t>
      </w:r>
    </w:p>
    <w:p w14:paraId="6A98F157" w14:textId="77777777" w:rsidR="001E3785" w:rsidRPr="001650DF" w:rsidRDefault="001E3785"/>
    <w:p w14:paraId="6D00D21E" w14:textId="77777777" w:rsidR="003953CB" w:rsidRDefault="00480B81">
      <w:pPr>
        <w:pStyle w:val="Heading4"/>
        <w:rPr>
          <w:iCs/>
        </w:rPr>
      </w:pPr>
      <w:r w:rsidRPr="00B15F32">
        <w:rPr>
          <w:rStyle w:val="Heading2Char"/>
          <w:rFonts w:ascii="Times New Roman" w:hAnsi="Times New Roman"/>
        </w:rPr>
        <w:t>D</w:t>
      </w:r>
      <w:r w:rsidR="00D92EE7" w:rsidRPr="00B15F32">
        <w:rPr>
          <w:rStyle w:val="Heading2Char"/>
          <w:rFonts w:ascii="Times New Roman" w:hAnsi="Times New Roman"/>
        </w:rPr>
        <w:t>.</w:t>
      </w:r>
      <w:r w:rsidRPr="00B15F32">
        <w:rPr>
          <w:rStyle w:val="Heading2Char"/>
          <w:rFonts w:ascii="Times New Roman" w:hAnsi="Times New Roman"/>
        </w:rPr>
        <w:tab/>
      </w:r>
      <w:r w:rsidR="00D92EE7" w:rsidRPr="00B15F32">
        <w:rPr>
          <w:rStyle w:val="Heading2Char"/>
          <w:rFonts w:ascii="Times New Roman" w:hAnsi="Times New Roman"/>
        </w:rPr>
        <w:t>Executive Order 13563 (Improving Regulation and Regulatory Review)</w:t>
      </w:r>
    </w:p>
    <w:p w14:paraId="086F7385" w14:textId="5205D773" w:rsidR="00D92EE7" w:rsidRPr="001650DF" w:rsidRDefault="00D92EE7" w:rsidP="0032355B">
      <w:r w:rsidRPr="002D2E8A">
        <w:t>The Office has complied with Executive Order 13563</w:t>
      </w:r>
      <w:r w:rsidR="00D719B1">
        <w:t xml:space="preserve"> (Jan. 18, 2011)</w:t>
      </w:r>
      <w:r w:rsidRPr="002D2E8A">
        <w:t xml:space="preserve">.  </w:t>
      </w:r>
      <w:r w:rsidRPr="001650DF">
        <w:t>Specifically, the Office has, to the extent feasible and applicable:  (1) made a reasoned determination that the benefits justify the costs of the rule; (2) tailored the rule to impose the least burden on society consistent with obtaining the regulatory objectives; (3) selected a regulatory approach that maximizes net benefits; (4) specified performance objectives; (5) identified and assessed available alternatives; (6) involved the public in an open exchange of information and perspectives among experts in relevant disciplines, affected stakeholders in the private sector</w:t>
      </w:r>
      <w:r w:rsidR="00281398" w:rsidRPr="001650DF">
        <w:t>,</w:t>
      </w:r>
      <w:r w:rsidRPr="001650DF">
        <w:t xml:space="preserve"> and the public as a whole, and provided on</w:t>
      </w:r>
      <w:r w:rsidR="0016295B" w:rsidRPr="001650DF">
        <w:t>-</w:t>
      </w:r>
      <w:r w:rsidRPr="001650DF">
        <w:t>line access to the rulemaking docket; (7) attempted to promote coordination, simplification</w:t>
      </w:r>
      <w:r w:rsidR="00281398" w:rsidRPr="001650DF">
        <w:t>,</w:t>
      </w:r>
      <w:r w:rsidRPr="001650DF">
        <w:t xml:space="preserve"> and harmonization across </w:t>
      </w:r>
      <w:r w:rsidR="00465F35">
        <w:t>g</w:t>
      </w:r>
      <w:r w:rsidRPr="001650DF">
        <w:t>overnment agencies and identified goals designed to promote innovation; (8) considered approaches that reduce burdens and maintain flexibility and freedom of choice for the public; and (9) ensured the objectivity of scientific and technological information and processes.</w:t>
      </w:r>
    </w:p>
    <w:p w14:paraId="36AF71C9" w14:textId="77777777" w:rsidR="001E3785" w:rsidRPr="001650DF" w:rsidRDefault="001E3785"/>
    <w:p w14:paraId="645FC55F" w14:textId="77777777" w:rsidR="003953CB" w:rsidRDefault="00A41722" w:rsidP="00A41722">
      <w:pPr>
        <w:rPr>
          <w:b/>
        </w:rPr>
      </w:pPr>
      <w:r w:rsidRPr="00D6667A">
        <w:rPr>
          <w:b/>
        </w:rPr>
        <w:t>E.</w:t>
      </w:r>
      <w:r w:rsidRPr="00D6667A">
        <w:rPr>
          <w:b/>
        </w:rPr>
        <w:tab/>
        <w:t>Executive Order 13771 (Reducing Regulation and Controlling Regulatory Costs)</w:t>
      </w:r>
    </w:p>
    <w:p w14:paraId="3BB96848" w14:textId="77777777" w:rsidR="00913985" w:rsidRPr="000F71C8" w:rsidRDefault="00913985" w:rsidP="00913985">
      <w:pPr>
        <w:rPr>
          <w:color w:val="auto"/>
        </w:rPr>
      </w:pPr>
      <w:r w:rsidRPr="000F71C8">
        <w:rPr>
          <w:color w:val="auto"/>
        </w:rPr>
        <w:t>This final rule is not subject to the requirements of Executive Order 13771 (82 FR 9339, February 3, 2017) because this rule involves a transfer payment.  </w:t>
      </w:r>
    </w:p>
    <w:p w14:paraId="50AB6C23" w14:textId="77777777" w:rsidR="003953CB" w:rsidRPr="007643C2" w:rsidRDefault="003953CB" w:rsidP="003953CB"/>
    <w:p w14:paraId="34033E6F" w14:textId="0D09A192" w:rsidR="003953CB" w:rsidRDefault="00A41722">
      <w:pPr>
        <w:pStyle w:val="Heading4"/>
        <w:rPr>
          <w:b/>
          <w:iCs/>
        </w:rPr>
      </w:pPr>
      <w:r>
        <w:rPr>
          <w:b/>
          <w:iCs/>
        </w:rPr>
        <w:t>F</w:t>
      </w:r>
      <w:r w:rsidR="00D92EE7" w:rsidRPr="001650DF">
        <w:rPr>
          <w:b/>
          <w:iCs/>
        </w:rPr>
        <w:t>.</w:t>
      </w:r>
      <w:r w:rsidR="00480B81" w:rsidRPr="001650DF">
        <w:rPr>
          <w:b/>
          <w:iCs/>
        </w:rPr>
        <w:tab/>
      </w:r>
      <w:r w:rsidR="00D92EE7" w:rsidRPr="001650DF">
        <w:rPr>
          <w:b/>
          <w:iCs/>
        </w:rPr>
        <w:t>Executive Order 13132 (Federalism</w:t>
      </w:r>
      <w:r w:rsidR="003953CB" w:rsidRPr="001650DF">
        <w:rPr>
          <w:b/>
          <w:iCs/>
        </w:rPr>
        <w:t>)</w:t>
      </w:r>
    </w:p>
    <w:p w14:paraId="03ACF5E7" w14:textId="7B7EF5DF" w:rsidR="00D92EE7" w:rsidRPr="001650DF" w:rsidRDefault="00D92EE7" w:rsidP="0032355B">
      <w:pPr>
        <w:rPr>
          <w:i/>
          <w:iCs/>
        </w:rPr>
      </w:pPr>
      <w:r w:rsidRPr="001650DF">
        <w:t>This rule does not</w:t>
      </w:r>
      <w:r w:rsidRPr="001650DF">
        <w:rPr>
          <w:i/>
          <w:iCs/>
        </w:rPr>
        <w:t xml:space="preserve"> </w:t>
      </w:r>
      <w:r w:rsidRPr="001650DF">
        <w:t>contain policies with federalism</w:t>
      </w:r>
      <w:r w:rsidRPr="001650DF">
        <w:rPr>
          <w:i/>
          <w:iCs/>
        </w:rPr>
        <w:t xml:space="preserve"> </w:t>
      </w:r>
      <w:r w:rsidRPr="001650DF">
        <w:t>implications sufficient to warrant</w:t>
      </w:r>
      <w:r w:rsidRPr="001650DF">
        <w:rPr>
          <w:i/>
          <w:iCs/>
        </w:rPr>
        <w:t xml:space="preserve"> </w:t>
      </w:r>
      <w:r w:rsidRPr="001650DF">
        <w:t>preparation of a Federalism Assessment</w:t>
      </w:r>
      <w:r w:rsidRPr="001650DF">
        <w:rPr>
          <w:i/>
          <w:iCs/>
        </w:rPr>
        <w:t xml:space="preserve"> </w:t>
      </w:r>
      <w:r w:rsidRPr="001650DF">
        <w:t>under Executive Order 13132 (Aug. 4,</w:t>
      </w:r>
      <w:r w:rsidRPr="001650DF">
        <w:rPr>
          <w:i/>
          <w:iCs/>
        </w:rPr>
        <w:t xml:space="preserve"> </w:t>
      </w:r>
      <w:r w:rsidRPr="001650DF">
        <w:t>1999).</w:t>
      </w:r>
    </w:p>
    <w:p w14:paraId="2A5472C8" w14:textId="4EA5CE99" w:rsidR="007802E7" w:rsidRDefault="007802E7" w:rsidP="008F7BFF">
      <w:pPr>
        <w:rPr>
          <w:b/>
          <w:iCs/>
        </w:rPr>
      </w:pPr>
    </w:p>
    <w:p w14:paraId="0EDDD1D2" w14:textId="0D023FC0" w:rsidR="003953CB" w:rsidRDefault="00A41722">
      <w:pPr>
        <w:rPr>
          <w:b/>
          <w:iCs/>
        </w:rPr>
      </w:pPr>
      <w:r>
        <w:rPr>
          <w:b/>
          <w:iCs/>
        </w:rPr>
        <w:t>G</w:t>
      </w:r>
      <w:r w:rsidR="00D92EE7" w:rsidRPr="001650DF">
        <w:rPr>
          <w:b/>
          <w:iCs/>
        </w:rPr>
        <w:t>.</w:t>
      </w:r>
      <w:r w:rsidR="00480B81" w:rsidRPr="001650DF">
        <w:rPr>
          <w:b/>
          <w:iCs/>
        </w:rPr>
        <w:tab/>
      </w:r>
      <w:r w:rsidR="00D92EE7" w:rsidRPr="001650DF">
        <w:rPr>
          <w:b/>
          <w:iCs/>
        </w:rPr>
        <w:t>Congressional Review Act</w:t>
      </w:r>
    </w:p>
    <w:p w14:paraId="48BB8605" w14:textId="6EC71E3B" w:rsidR="00293D37" w:rsidRPr="001650DF" w:rsidRDefault="00D92EE7" w:rsidP="00546764">
      <w:r w:rsidRPr="001650DF">
        <w:t xml:space="preserve">Under the Congressional Review Act provisions of the Small Business Regulatory Enforcement Fairness Act of 1996 (5 U.S.C. 801-808), prior to issuing any final rule, the </w:t>
      </w:r>
      <w:r w:rsidR="00465F35">
        <w:t>USPTO</w:t>
      </w:r>
      <w:r w:rsidRPr="001650DF">
        <w:t xml:space="preserve"> will submit a report containing the final rule and other required information to the U.S. Senate, the U.S. House of Representatives, and the Comptroller General of the Government Accountability Office.</w:t>
      </w:r>
      <w:r w:rsidR="00293D37" w:rsidRPr="001650DF">
        <w:t xml:space="preserve">  The changes in this </w:t>
      </w:r>
      <w:r w:rsidR="004E72A4">
        <w:t>final</w:t>
      </w:r>
      <w:r w:rsidR="00293D37" w:rsidRPr="001650DF">
        <w:t xml:space="preserve"> rule are expected to result in an annual effect on the economy of $100 million or more, a major increase in costs or prices, or significant adverse effects on competition, employment, investment, productivity, innovation, or the ability of United States-based enterprises to compete with foreign-based enterprises in domestic and export markets.  Therefore, this </w:t>
      </w:r>
      <w:r w:rsidR="004E72A4">
        <w:t>final</w:t>
      </w:r>
      <w:r w:rsidR="001501F4">
        <w:t xml:space="preserve"> rule</w:t>
      </w:r>
      <w:r w:rsidR="00293D37" w:rsidRPr="001650DF">
        <w:t xml:space="preserve"> is expected to result in a “major rule” as defined in 5 U.S.C. 804(2).</w:t>
      </w:r>
    </w:p>
    <w:p w14:paraId="608F77E5" w14:textId="7C5AF6D0" w:rsidR="00D92EE7" w:rsidRPr="001650DF" w:rsidRDefault="00D92EE7"/>
    <w:p w14:paraId="4D7690B8" w14:textId="74C7D5C0" w:rsidR="003953CB" w:rsidRDefault="00A41722">
      <w:pPr>
        <w:pStyle w:val="Heading4"/>
        <w:keepNext w:val="0"/>
        <w:rPr>
          <w:b/>
          <w:iCs/>
        </w:rPr>
      </w:pPr>
      <w:r>
        <w:rPr>
          <w:b/>
          <w:iCs/>
        </w:rPr>
        <w:t>H</w:t>
      </w:r>
      <w:r w:rsidR="00D92EE7" w:rsidRPr="001650DF">
        <w:rPr>
          <w:b/>
          <w:iCs/>
        </w:rPr>
        <w:t>.</w:t>
      </w:r>
      <w:r w:rsidR="00480B81" w:rsidRPr="001650DF">
        <w:rPr>
          <w:b/>
          <w:iCs/>
        </w:rPr>
        <w:tab/>
      </w:r>
      <w:r w:rsidR="00D92EE7" w:rsidRPr="001650DF">
        <w:rPr>
          <w:b/>
          <w:iCs/>
        </w:rPr>
        <w:t>Unfunded Mandates Reform Act of 1995</w:t>
      </w:r>
    </w:p>
    <w:p w14:paraId="039E69B7" w14:textId="589ACC44" w:rsidR="00D92EE7" w:rsidRPr="007E3539" w:rsidRDefault="00D92EE7" w:rsidP="0032355B">
      <w:pPr>
        <w:rPr>
          <w:iCs/>
        </w:rPr>
      </w:pPr>
      <w:r w:rsidRPr="001650DF">
        <w:t>The changes in this</w:t>
      </w:r>
      <w:r w:rsidRPr="001650DF">
        <w:rPr>
          <w:i/>
          <w:iCs/>
        </w:rPr>
        <w:t xml:space="preserve"> </w:t>
      </w:r>
      <w:r w:rsidR="00B572ED">
        <w:rPr>
          <w:iCs/>
        </w:rPr>
        <w:t>rule</w:t>
      </w:r>
      <w:r w:rsidRPr="001650DF">
        <w:t xml:space="preserve"> do not involve a Federal</w:t>
      </w:r>
      <w:r w:rsidRPr="001650DF">
        <w:rPr>
          <w:i/>
          <w:iCs/>
        </w:rPr>
        <w:t xml:space="preserve"> </w:t>
      </w:r>
      <w:r w:rsidRPr="001650DF">
        <w:t>intergovernmental mandate that will</w:t>
      </w:r>
      <w:r w:rsidRPr="001650DF">
        <w:rPr>
          <w:i/>
          <w:iCs/>
        </w:rPr>
        <w:t xml:space="preserve"> </w:t>
      </w:r>
      <w:r w:rsidRPr="001650DF">
        <w:t>result in the expenditure by state, local,</w:t>
      </w:r>
      <w:r w:rsidRPr="001650DF">
        <w:rPr>
          <w:i/>
          <w:iCs/>
        </w:rPr>
        <w:t xml:space="preserve"> </w:t>
      </w:r>
      <w:r w:rsidRPr="001650DF">
        <w:t>and tribal governments, in the aggregate,</w:t>
      </w:r>
      <w:r w:rsidRPr="001650DF">
        <w:rPr>
          <w:i/>
          <w:iCs/>
        </w:rPr>
        <w:t xml:space="preserve"> </w:t>
      </w:r>
      <w:r w:rsidRPr="001650DF">
        <w:t xml:space="preserve">of </w:t>
      </w:r>
      <w:r w:rsidR="00B34623" w:rsidRPr="001650DF">
        <w:t>$100 million</w:t>
      </w:r>
      <w:r w:rsidRPr="001650DF">
        <w:t xml:space="preserve"> (as adjusted) or</w:t>
      </w:r>
      <w:r w:rsidRPr="001650DF">
        <w:rPr>
          <w:i/>
          <w:iCs/>
        </w:rPr>
        <w:t xml:space="preserve"> </w:t>
      </w:r>
      <w:r w:rsidRPr="001650DF">
        <w:t>more in any one year, or a Federal</w:t>
      </w:r>
      <w:r w:rsidRPr="001650DF">
        <w:rPr>
          <w:i/>
          <w:iCs/>
        </w:rPr>
        <w:t xml:space="preserve"> </w:t>
      </w:r>
      <w:r w:rsidRPr="001650DF">
        <w:t>private sector mandate that will result</w:t>
      </w:r>
      <w:r w:rsidRPr="001650DF">
        <w:rPr>
          <w:i/>
          <w:iCs/>
        </w:rPr>
        <w:t xml:space="preserve"> </w:t>
      </w:r>
      <w:r w:rsidRPr="001650DF">
        <w:t>in the expenditure by the private sector</w:t>
      </w:r>
      <w:r w:rsidRPr="001650DF">
        <w:rPr>
          <w:i/>
          <w:iCs/>
        </w:rPr>
        <w:t xml:space="preserve"> </w:t>
      </w:r>
      <w:r w:rsidRPr="001650DF">
        <w:t xml:space="preserve">of </w:t>
      </w:r>
      <w:r w:rsidR="00B34623" w:rsidRPr="001650DF">
        <w:t>$</w:t>
      </w:r>
      <w:r w:rsidRPr="001650DF">
        <w:t>100 million (as adjusted) or</w:t>
      </w:r>
      <w:r w:rsidRPr="001650DF">
        <w:rPr>
          <w:i/>
          <w:iCs/>
        </w:rPr>
        <w:t xml:space="preserve"> </w:t>
      </w:r>
      <w:r w:rsidRPr="001650DF">
        <w:t>more in any one year, and will not</w:t>
      </w:r>
      <w:r w:rsidRPr="001650DF">
        <w:rPr>
          <w:i/>
          <w:iCs/>
        </w:rPr>
        <w:t xml:space="preserve"> </w:t>
      </w:r>
      <w:r w:rsidRPr="001650DF">
        <w:t>significantly or uniquely affect small</w:t>
      </w:r>
      <w:r w:rsidRPr="001650DF">
        <w:rPr>
          <w:i/>
          <w:iCs/>
        </w:rPr>
        <w:t xml:space="preserve"> </w:t>
      </w:r>
      <w:r w:rsidRPr="001650DF">
        <w:t>governments.  Therefore, no actions are</w:t>
      </w:r>
      <w:r w:rsidRPr="001650DF">
        <w:rPr>
          <w:i/>
          <w:iCs/>
        </w:rPr>
        <w:t xml:space="preserve"> </w:t>
      </w:r>
      <w:r w:rsidRPr="001650DF">
        <w:t>necessary under the provisions of the</w:t>
      </w:r>
      <w:r w:rsidRPr="001650DF">
        <w:rPr>
          <w:i/>
          <w:iCs/>
        </w:rPr>
        <w:t xml:space="preserve"> </w:t>
      </w:r>
      <w:r w:rsidRPr="001650DF">
        <w:t>Unfunded Mandates Reform Act of</w:t>
      </w:r>
      <w:r w:rsidRPr="001650DF">
        <w:rPr>
          <w:i/>
          <w:iCs/>
        </w:rPr>
        <w:t xml:space="preserve"> </w:t>
      </w:r>
      <w:r w:rsidRPr="001650DF">
        <w:t xml:space="preserve">1995.  </w:t>
      </w:r>
      <w:r w:rsidRPr="001650DF">
        <w:rPr>
          <w:iCs/>
          <w:u w:val="single"/>
        </w:rPr>
        <w:t>See</w:t>
      </w:r>
      <w:r w:rsidRPr="0032355B">
        <w:rPr>
          <w:iCs/>
        </w:rPr>
        <w:t xml:space="preserve"> </w:t>
      </w:r>
      <w:r w:rsidRPr="001650DF">
        <w:t>2 U.S.C. 1501-1571</w:t>
      </w:r>
      <w:r w:rsidRPr="007E3539">
        <w:rPr>
          <w:iCs/>
        </w:rPr>
        <w:t>.</w:t>
      </w:r>
    </w:p>
    <w:p w14:paraId="6F4A46C0" w14:textId="77777777" w:rsidR="001E3785" w:rsidRPr="00CC5245" w:rsidRDefault="001E3785"/>
    <w:p w14:paraId="3DDAB0C5" w14:textId="31602335" w:rsidR="00546764" w:rsidRDefault="00A41722" w:rsidP="00CC5245">
      <w:pPr>
        <w:keepNext/>
        <w:outlineLvl w:val="3"/>
        <w:rPr>
          <w:b/>
          <w:bCs/>
          <w:iCs/>
        </w:rPr>
      </w:pPr>
      <w:r>
        <w:rPr>
          <w:b/>
          <w:bCs/>
          <w:iCs/>
        </w:rPr>
        <w:t>I</w:t>
      </w:r>
      <w:r w:rsidR="00522735" w:rsidRPr="00CC5245">
        <w:rPr>
          <w:b/>
          <w:bCs/>
          <w:iCs/>
        </w:rPr>
        <w:t>.</w:t>
      </w:r>
      <w:r w:rsidR="00480B81" w:rsidRPr="00CC5245">
        <w:rPr>
          <w:b/>
          <w:bCs/>
          <w:iCs/>
        </w:rPr>
        <w:tab/>
      </w:r>
      <w:r w:rsidR="00522735" w:rsidRPr="00CC5245">
        <w:rPr>
          <w:b/>
          <w:bCs/>
          <w:iCs/>
        </w:rPr>
        <w:t>Paperwork Reduction Act</w:t>
      </w:r>
    </w:p>
    <w:p w14:paraId="1A8F64DC" w14:textId="09BC40B9" w:rsidR="00CC5245" w:rsidRPr="00CC5245" w:rsidRDefault="00CC5245" w:rsidP="0032355B">
      <w:r w:rsidRPr="00CC5245">
        <w:t xml:space="preserve">This rule involves information collection requirements that are subject to review by the Office of Management and Budget (OMB) under the Paperwork Reduction Act of 1995 (44 U.S.C. 3501 </w:t>
      </w:r>
      <w:r w:rsidRPr="0032355B">
        <w:rPr>
          <w:iCs/>
          <w:u w:val="single"/>
        </w:rPr>
        <w:t>et seq.</w:t>
      </w:r>
      <w:r w:rsidRPr="00CC5245">
        <w:t xml:space="preserve">). </w:t>
      </w:r>
      <w:r w:rsidR="003953CB">
        <w:t xml:space="preserve"> </w:t>
      </w:r>
      <w:r w:rsidRPr="00CC5245">
        <w:t>The collection of information involved in this rule</w:t>
      </w:r>
      <w:r w:rsidR="001501F4">
        <w:t>making</w:t>
      </w:r>
      <w:r w:rsidRPr="00CC5245">
        <w:t xml:space="preserve"> has been reviewed and previously approved by OMB under control numbers 0651–0016, 0651–0024, 0651–0031, 0651–0032, 0651–0033, 0651–0059, 0651–0064, and 0651–0069. </w:t>
      </w:r>
    </w:p>
    <w:p w14:paraId="0A1D1AC0" w14:textId="77777777" w:rsidR="00CC5245" w:rsidRPr="00CC5245" w:rsidRDefault="00CC5245" w:rsidP="00CC5245">
      <w:pPr>
        <w:jc w:val="both"/>
      </w:pPr>
    </w:p>
    <w:p w14:paraId="1B053B7A" w14:textId="430007D4" w:rsidR="00CC5245" w:rsidRPr="00CC5245" w:rsidRDefault="00CC5245" w:rsidP="00CC5245">
      <w:pPr>
        <w:jc w:val="both"/>
      </w:pPr>
      <w:r w:rsidRPr="00CC5245">
        <w:t>Notwithstanding any other provision of law, no person is required to respond to nor shall a person be subject to a penalty for failure to comply with a collection of information subject to the requirements of the Paperwork Reduction Act unless that collection of information displays a currently valid OMB control number.</w:t>
      </w:r>
    </w:p>
    <w:p w14:paraId="65769441" w14:textId="77777777" w:rsidR="00BF2690" w:rsidRPr="00CC5245" w:rsidRDefault="00BF2690"/>
    <w:p w14:paraId="112260ED" w14:textId="77777777" w:rsidR="00BF2690" w:rsidRPr="001650DF" w:rsidRDefault="00BF2690" w:rsidP="00465F35">
      <w:pPr>
        <w:pStyle w:val="Heading1"/>
      </w:pPr>
      <w:r w:rsidRPr="001650DF">
        <w:t xml:space="preserve">List of Subjects </w:t>
      </w:r>
    </w:p>
    <w:p w14:paraId="6EED195E" w14:textId="77777777" w:rsidR="00BF2690" w:rsidRPr="00AF7FA7" w:rsidRDefault="00BF2690">
      <w:pPr>
        <w:pStyle w:val="Heading2"/>
        <w:rPr>
          <w:b w:val="0"/>
          <w:u w:val="single"/>
        </w:rPr>
      </w:pPr>
      <w:r w:rsidRPr="00AF7FA7">
        <w:rPr>
          <w:b w:val="0"/>
          <w:u w:val="single"/>
        </w:rPr>
        <w:t>37 CFR Part 1</w:t>
      </w:r>
    </w:p>
    <w:p w14:paraId="18F330F9" w14:textId="77777777" w:rsidR="00BF2690" w:rsidRDefault="00BF2690">
      <w:r w:rsidRPr="001650DF">
        <w:t xml:space="preserve">Administrative practice and procedure, Courts, Freedom of </w:t>
      </w:r>
      <w:r>
        <w:t>i</w:t>
      </w:r>
      <w:r w:rsidRPr="001650DF">
        <w:t xml:space="preserve">nformation, Inventions and patents, Reporting and record keeping requirements, Small </w:t>
      </w:r>
      <w:r>
        <w:t>b</w:t>
      </w:r>
      <w:r w:rsidRPr="001650DF">
        <w:t>usinesses.</w:t>
      </w:r>
    </w:p>
    <w:p w14:paraId="56398D2D" w14:textId="77777777" w:rsidR="001C6B87" w:rsidRPr="001650DF" w:rsidRDefault="001C6B87"/>
    <w:p w14:paraId="5C8FCE14" w14:textId="77777777" w:rsidR="00BF2690" w:rsidRPr="00AF7FA7" w:rsidRDefault="00BF2690">
      <w:pPr>
        <w:pStyle w:val="Heading2"/>
        <w:rPr>
          <w:b w:val="0"/>
          <w:u w:val="single"/>
        </w:rPr>
      </w:pPr>
      <w:r w:rsidRPr="00AF7FA7">
        <w:rPr>
          <w:b w:val="0"/>
          <w:u w:val="single"/>
        </w:rPr>
        <w:t>37 CFR Part 41</w:t>
      </w:r>
    </w:p>
    <w:p w14:paraId="13E1B75A" w14:textId="77777777" w:rsidR="00BF2690" w:rsidRDefault="00BF2690">
      <w:r w:rsidRPr="001650DF">
        <w:t>Administrative practice and procedure, Inventions and patents, Lawyers.</w:t>
      </w:r>
    </w:p>
    <w:p w14:paraId="78E9DEAC" w14:textId="77777777" w:rsidR="001C6B87" w:rsidRPr="001650DF" w:rsidRDefault="001C6B87"/>
    <w:p w14:paraId="1EB4780C" w14:textId="77777777" w:rsidR="00BF2690" w:rsidRPr="00AF7FA7" w:rsidRDefault="00BF2690">
      <w:pPr>
        <w:pStyle w:val="Heading2"/>
        <w:rPr>
          <w:b w:val="0"/>
          <w:u w:val="single"/>
        </w:rPr>
      </w:pPr>
      <w:r w:rsidRPr="00AF7FA7">
        <w:rPr>
          <w:b w:val="0"/>
          <w:u w:val="single"/>
        </w:rPr>
        <w:t>37 CFR Part 42</w:t>
      </w:r>
    </w:p>
    <w:p w14:paraId="0C6E356F" w14:textId="77777777" w:rsidR="00BF2690" w:rsidRPr="001650DF" w:rsidRDefault="00BF2690">
      <w:r w:rsidRPr="001650DF">
        <w:t>Trial practice before the Patent Trial and Appeal Board.</w:t>
      </w:r>
    </w:p>
    <w:p w14:paraId="7B04AB54" w14:textId="77777777" w:rsidR="00BF2690" w:rsidRPr="001650DF" w:rsidRDefault="00BF2690"/>
    <w:p w14:paraId="7D2DA4B5" w14:textId="77777777" w:rsidR="00BF2690" w:rsidRPr="001650DF" w:rsidRDefault="00BF2690">
      <w:r w:rsidRPr="001650DF">
        <w:t xml:space="preserve">For the reasons set forth in the preamble, 37 CFR </w:t>
      </w:r>
      <w:r>
        <w:t>p</w:t>
      </w:r>
      <w:r w:rsidRPr="001650DF">
        <w:t>arts 1, 41, and 42 are to be amended as follows:</w:t>
      </w:r>
    </w:p>
    <w:p w14:paraId="5B14A2DF" w14:textId="77777777" w:rsidR="00BF2690" w:rsidRPr="001650DF" w:rsidRDefault="00BF2690"/>
    <w:p w14:paraId="41B92D3D" w14:textId="77777777" w:rsidR="00BF2690" w:rsidRPr="001650DF" w:rsidRDefault="00BF2690">
      <w:pPr>
        <w:pStyle w:val="Heading2"/>
      </w:pPr>
      <w:r w:rsidRPr="001650DF">
        <w:t>PART 1</w:t>
      </w:r>
      <w:r>
        <w:t>—</w:t>
      </w:r>
      <w:r w:rsidRPr="001650DF">
        <w:t>RULES OF PRACTICE IN PATENT CASES</w:t>
      </w:r>
    </w:p>
    <w:p w14:paraId="78094A09" w14:textId="77777777" w:rsidR="00BF2690" w:rsidRPr="001650DF" w:rsidRDefault="00BF2690">
      <w:r w:rsidRPr="001650DF">
        <w:t>1.</w:t>
      </w:r>
      <w:r w:rsidRPr="001650DF">
        <w:tab/>
        <w:t xml:space="preserve">The authority citation for </w:t>
      </w:r>
      <w:r>
        <w:t>p</w:t>
      </w:r>
      <w:r w:rsidRPr="001650DF">
        <w:t>art 1 continues to read as follows:</w:t>
      </w:r>
    </w:p>
    <w:p w14:paraId="176A230C" w14:textId="77777777" w:rsidR="00BF2690" w:rsidRPr="001650DF" w:rsidRDefault="00BF2690" w:rsidP="007E3539">
      <w:pPr>
        <w:autoSpaceDE/>
        <w:autoSpaceDN/>
        <w:adjustRightInd/>
        <w:ind w:firstLine="720"/>
        <w:rPr>
          <w:b/>
        </w:rPr>
      </w:pPr>
      <w:r w:rsidRPr="001650DF">
        <w:rPr>
          <w:b/>
          <w:bCs/>
          <w:color w:val="auto"/>
        </w:rPr>
        <w:t>Authority</w:t>
      </w:r>
      <w:r w:rsidRPr="001650DF">
        <w:rPr>
          <w:color w:val="auto"/>
        </w:rPr>
        <w:t>: 35 U.S.C. 2(b)(2), unless otherwise noted.</w:t>
      </w:r>
    </w:p>
    <w:p w14:paraId="5DCF4CDD" w14:textId="77777777" w:rsidR="00BF2690" w:rsidRPr="001650DF" w:rsidRDefault="00BF2690" w:rsidP="007E3539">
      <w:pPr>
        <w:autoSpaceDE/>
        <w:autoSpaceDN/>
        <w:adjustRightInd/>
        <w:rPr>
          <w:b/>
        </w:rPr>
      </w:pPr>
    </w:p>
    <w:p w14:paraId="74C49B64" w14:textId="77777777" w:rsidR="00BF2690" w:rsidRPr="001650DF" w:rsidRDefault="00BF2690" w:rsidP="007E3539">
      <w:pPr>
        <w:autoSpaceDE/>
        <w:autoSpaceDN/>
        <w:adjustRightInd/>
        <w:rPr>
          <w:highlight w:val="yellow"/>
        </w:rPr>
      </w:pPr>
      <w:r w:rsidRPr="001650DF">
        <w:t>2.</w:t>
      </w:r>
      <w:r w:rsidRPr="001650DF">
        <w:tab/>
        <w:t>Section 1.16 is amended by revising paragraphs (a) through (f) and (h) through (r) to read as follows:</w:t>
      </w:r>
    </w:p>
    <w:p w14:paraId="358A34C1" w14:textId="77777777" w:rsidR="00BF2690" w:rsidRPr="001650DF" w:rsidRDefault="00BF2690" w:rsidP="007E3539">
      <w:pPr>
        <w:keepNext/>
        <w:numPr>
          <w:ilvl w:val="12"/>
          <w:numId w:val="0"/>
        </w:numPr>
        <w:rPr>
          <w:color w:val="auto"/>
        </w:rPr>
      </w:pPr>
      <w:r w:rsidRPr="001650DF">
        <w:rPr>
          <w:b/>
          <w:bCs/>
          <w:color w:val="auto"/>
        </w:rPr>
        <w:t>§ 1.16 National application filing, search, and examination fees.</w:t>
      </w:r>
    </w:p>
    <w:p w14:paraId="12169979" w14:textId="77777777" w:rsidR="00BF2690" w:rsidRPr="001650DF" w:rsidRDefault="00BF2690" w:rsidP="00465F35">
      <w:pPr>
        <w:numPr>
          <w:ilvl w:val="12"/>
          <w:numId w:val="0"/>
        </w:numPr>
        <w:rPr>
          <w:color w:val="auto"/>
        </w:rPr>
      </w:pPr>
      <w:r w:rsidRPr="001650DF">
        <w:rPr>
          <w:color w:val="auto"/>
        </w:rPr>
        <w:t>(a) Basic fee for filing each application under 35 U.S.C. 111 for an original patent, except design, plant, or provisional applications:</w:t>
      </w:r>
    </w:p>
    <w:p w14:paraId="080A63C5"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$75.00</w:t>
      </w:r>
    </w:p>
    <w:p w14:paraId="11A22182"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$150.00</w:t>
      </w:r>
    </w:p>
    <w:p w14:paraId="13EC40C3" w14:textId="77777777" w:rsidR="00BF2690" w:rsidRPr="001650DF" w:rsidRDefault="00BF2690">
      <w:pPr>
        <w:numPr>
          <w:ilvl w:val="12"/>
          <w:numId w:val="0"/>
        </w:numPr>
        <w:tabs>
          <w:tab w:val="left" w:pos="720"/>
          <w:tab w:val="right" w:pos="8640"/>
        </w:tabs>
        <w:ind w:left="720" w:hanging="720"/>
        <w:rPr>
          <w:color w:val="auto"/>
        </w:rPr>
      </w:pPr>
      <w:r w:rsidRPr="001650DF">
        <w:rPr>
          <w:color w:val="auto"/>
        </w:rPr>
        <w:tab/>
        <w:t xml:space="preserve">By a small entity (§ 1.27(a)) if the application is submitted in compliance </w:t>
      </w:r>
      <w:r w:rsidRPr="001650DF">
        <w:rPr>
          <w:color w:val="auto"/>
        </w:rPr>
        <w:br/>
        <w:t>with the Office electronic filing system (§ 1.27(b)(2))...........................</w:t>
      </w:r>
      <w:r w:rsidRPr="001650DF">
        <w:rPr>
          <w:color w:val="auto"/>
        </w:rPr>
        <w:tab/>
        <w:t>$75.00</w:t>
      </w:r>
    </w:p>
    <w:p w14:paraId="697D25B8"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$300.00</w:t>
      </w:r>
    </w:p>
    <w:p w14:paraId="011CFC7C" w14:textId="77777777" w:rsidR="00BF2690" w:rsidRPr="001650DF" w:rsidRDefault="00BF2690">
      <w:pPr>
        <w:numPr>
          <w:ilvl w:val="12"/>
          <w:numId w:val="0"/>
        </w:numPr>
        <w:tabs>
          <w:tab w:val="left" w:pos="720"/>
          <w:tab w:val="right" w:pos="8640"/>
        </w:tabs>
        <w:rPr>
          <w:color w:val="auto"/>
        </w:rPr>
      </w:pPr>
      <w:r w:rsidRPr="001650DF">
        <w:rPr>
          <w:color w:val="auto"/>
        </w:rPr>
        <w:t>(b) Basic fee for filing each application under 35 U.S.C. 111 for an original design patent:</w:t>
      </w:r>
    </w:p>
    <w:p w14:paraId="500EBF18"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$50.00</w:t>
      </w:r>
    </w:p>
    <w:p w14:paraId="60C5CF57"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$100.00</w:t>
      </w:r>
    </w:p>
    <w:p w14:paraId="1FB016D2"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$200.00</w:t>
      </w:r>
    </w:p>
    <w:p w14:paraId="41684471" w14:textId="77777777" w:rsidR="00BF2690" w:rsidRPr="001650DF" w:rsidRDefault="00BF2690">
      <w:pPr>
        <w:numPr>
          <w:ilvl w:val="12"/>
          <w:numId w:val="0"/>
        </w:numPr>
        <w:tabs>
          <w:tab w:val="left" w:pos="720"/>
          <w:tab w:val="right" w:pos="8640"/>
        </w:tabs>
        <w:rPr>
          <w:color w:val="auto"/>
        </w:rPr>
      </w:pPr>
      <w:r w:rsidRPr="001650DF">
        <w:rPr>
          <w:color w:val="auto"/>
        </w:rPr>
        <w:t>(c) Basic fee for filing each application for an original plant patent:</w:t>
      </w:r>
    </w:p>
    <w:p w14:paraId="581667D5" w14:textId="77777777" w:rsidR="00BF2690" w:rsidRPr="001650DF" w:rsidRDefault="00BF2690">
      <w:pPr>
        <w:keepNext/>
        <w:keepLines/>
        <w:numPr>
          <w:ilvl w:val="12"/>
          <w:numId w:val="0"/>
        </w:numPr>
        <w:tabs>
          <w:tab w:val="left" w:pos="720"/>
          <w:tab w:val="right" w:pos="8640"/>
        </w:tabs>
        <w:rPr>
          <w:color w:val="auto"/>
        </w:rPr>
      </w:pPr>
      <w:r w:rsidRPr="001650DF">
        <w:rPr>
          <w:color w:val="auto"/>
        </w:rPr>
        <w:tab/>
        <w:t>By a micro entity (§ 1.29)...................................................................</w:t>
      </w:r>
      <w:r w:rsidRPr="001650DF">
        <w:rPr>
          <w:color w:val="auto"/>
        </w:rPr>
        <w:tab/>
        <w:t>$50.00</w:t>
      </w:r>
    </w:p>
    <w:p w14:paraId="6E9A4CD7" w14:textId="77777777" w:rsidR="00BF2690" w:rsidRPr="001650DF" w:rsidRDefault="00BF2690">
      <w:pPr>
        <w:keepNext/>
        <w:numPr>
          <w:ilvl w:val="12"/>
          <w:numId w:val="0"/>
        </w:numPr>
        <w:tabs>
          <w:tab w:val="left" w:pos="720"/>
          <w:tab w:val="right" w:pos="8640"/>
        </w:tabs>
        <w:rPr>
          <w:color w:val="auto"/>
        </w:rPr>
      </w:pPr>
      <w:r w:rsidRPr="001650DF">
        <w:rPr>
          <w:color w:val="auto"/>
        </w:rPr>
        <w:tab/>
        <w:t>By a small entity (§ 1.27(a))....................................................................</w:t>
      </w:r>
      <w:r w:rsidRPr="001650DF">
        <w:rPr>
          <w:color w:val="auto"/>
        </w:rPr>
        <w:tab/>
        <w:t>$100.00</w:t>
      </w:r>
    </w:p>
    <w:p w14:paraId="3082B49D"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$200.00</w:t>
      </w:r>
    </w:p>
    <w:p w14:paraId="2157C314" w14:textId="77777777" w:rsidR="00BF2690" w:rsidRPr="001650DF" w:rsidRDefault="00BF2690">
      <w:pPr>
        <w:numPr>
          <w:ilvl w:val="12"/>
          <w:numId w:val="0"/>
        </w:numPr>
        <w:tabs>
          <w:tab w:val="left" w:pos="720"/>
        </w:tabs>
        <w:rPr>
          <w:color w:val="auto"/>
        </w:rPr>
      </w:pPr>
      <w:r w:rsidRPr="001650DF">
        <w:rPr>
          <w:color w:val="auto"/>
        </w:rPr>
        <w:t>(d) Basic fee for filing each provisional application:</w:t>
      </w:r>
    </w:p>
    <w:p w14:paraId="3EE39A27" w14:textId="77777777" w:rsidR="00BF2690" w:rsidRPr="001650DF" w:rsidRDefault="00BF2690">
      <w:pPr>
        <w:numPr>
          <w:ilvl w:val="12"/>
          <w:numId w:val="0"/>
        </w:numPr>
        <w:tabs>
          <w:tab w:val="left" w:pos="720"/>
          <w:tab w:val="left" w:pos="1440"/>
          <w:tab w:val="right" w:pos="8640"/>
        </w:tabs>
        <w:rPr>
          <w:color w:val="auto"/>
        </w:rPr>
      </w:pPr>
      <w:r w:rsidRPr="001650DF">
        <w:rPr>
          <w:color w:val="auto"/>
        </w:rPr>
        <w:tab/>
        <w:t>By a micro entity (§ 1.29)...................................................................</w:t>
      </w:r>
      <w:r w:rsidRPr="001650DF">
        <w:rPr>
          <w:color w:val="auto"/>
        </w:rPr>
        <w:tab/>
        <w:t>$70.00</w:t>
      </w:r>
    </w:p>
    <w:p w14:paraId="3C9D9360" w14:textId="77777777" w:rsidR="00BF2690" w:rsidRPr="001650DF" w:rsidRDefault="00BF2690">
      <w:pPr>
        <w:numPr>
          <w:ilvl w:val="12"/>
          <w:numId w:val="0"/>
        </w:numPr>
        <w:tabs>
          <w:tab w:val="left" w:pos="720"/>
          <w:tab w:val="left" w:pos="1440"/>
          <w:tab w:val="right" w:pos="8640"/>
        </w:tabs>
        <w:rPr>
          <w:color w:val="auto"/>
        </w:rPr>
      </w:pPr>
      <w:r w:rsidRPr="001650DF">
        <w:rPr>
          <w:color w:val="auto"/>
        </w:rPr>
        <w:tab/>
        <w:t>By a small entity (§ 1.27(a))....................................................................</w:t>
      </w:r>
      <w:r w:rsidRPr="001650DF">
        <w:rPr>
          <w:color w:val="auto"/>
        </w:rPr>
        <w:tab/>
        <w:t>$140.00</w:t>
      </w:r>
    </w:p>
    <w:p w14:paraId="042B8F1D"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$280.00</w:t>
      </w:r>
    </w:p>
    <w:p w14:paraId="161DF8B8" w14:textId="77777777" w:rsidR="00BF2690" w:rsidRPr="001650DF" w:rsidRDefault="00BF2690">
      <w:pPr>
        <w:numPr>
          <w:ilvl w:val="12"/>
          <w:numId w:val="0"/>
        </w:numPr>
        <w:tabs>
          <w:tab w:val="left" w:pos="720"/>
          <w:tab w:val="right" w:pos="8640"/>
        </w:tabs>
        <w:rPr>
          <w:color w:val="auto"/>
        </w:rPr>
      </w:pPr>
      <w:r w:rsidRPr="001650DF">
        <w:rPr>
          <w:color w:val="auto"/>
        </w:rPr>
        <w:t>(e) Basic fee for filing each application for the reissue of a patent:</w:t>
      </w:r>
    </w:p>
    <w:p w14:paraId="16DB72A1" w14:textId="77777777" w:rsidR="00BF2690" w:rsidRPr="001650DF" w:rsidRDefault="00BF2690">
      <w:pPr>
        <w:numPr>
          <w:ilvl w:val="12"/>
          <w:numId w:val="0"/>
        </w:numPr>
        <w:tabs>
          <w:tab w:val="left" w:pos="720"/>
          <w:tab w:val="right" w:pos="8640"/>
        </w:tabs>
        <w:rPr>
          <w:color w:val="auto"/>
        </w:rPr>
      </w:pPr>
      <w:r w:rsidRPr="001650DF">
        <w:rPr>
          <w:b/>
          <w:color w:val="auto"/>
        </w:rPr>
        <w:tab/>
      </w:r>
      <w:r w:rsidRPr="001650DF">
        <w:rPr>
          <w:color w:val="auto"/>
        </w:rPr>
        <w:t>By a micro entity (§ 1.29)...................................................................</w:t>
      </w:r>
      <w:r w:rsidRPr="001650DF">
        <w:rPr>
          <w:color w:val="auto"/>
        </w:rPr>
        <w:tab/>
        <w:t>$75.00</w:t>
      </w:r>
    </w:p>
    <w:p w14:paraId="7BC93E6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$150.00</w:t>
      </w:r>
    </w:p>
    <w:p w14:paraId="726C3DA0"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$300.00</w:t>
      </w:r>
    </w:p>
    <w:p w14:paraId="3D850A27" w14:textId="77777777" w:rsidR="00BF2690" w:rsidRPr="001650DF" w:rsidRDefault="00BF2690">
      <w:pPr>
        <w:numPr>
          <w:ilvl w:val="12"/>
          <w:numId w:val="0"/>
        </w:numPr>
        <w:tabs>
          <w:tab w:val="left" w:pos="720"/>
          <w:tab w:val="right" w:pos="8640"/>
        </w:tabs>
        <w:rPr>
          <w:color w:val="auto"/>
        </w:rPr>
      </w:pPr>
      <w:r w:rsidRPr="001650DF">
        <w:rPr>
          <w:color w:val="auto"/>
        </w:rPr>
        <w:t>(f) Surcharge for filing the basic filing fee, search fee, examination fee, or the inventor’s oath or declaration on a date later than the filing date of the application, an application that does not contain at least one claim on the filing date of the application, or an application filed by reference to a previously filed application under § 1.57(a), except provisional applications:</w:t>
      </w:r>
    </w:p>
    <w:p w14:paraId="33E34AB8"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$40.00</w:t>
      </w:r>
    </w:p>
    <w:p w14:paraId="31B63270"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$80.00</w:t>
      </w:r>
    </w:p>
    <w:p w14:paraId="35B9B201"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$160.00</w:t>
      </w:r>
    </w:p>
    <w:p w14:paraId="2FEE967F" w14:textId="77777777" w:rsidR="00BF2690" w:rsidRDefault="00BF2690"/>
    <w:p w14:paraId="6F106093" w14:textId="77777777" w:rsidR="00BF2690" w:rsidRPr="001650DF" w:rsidRDefault="00BF2690">
      <w:r w:rsidRPr="001650DF">
        <w:t xml:space="preserve">* * * * * </w:t>
      </w:r>
    </w:p>
    <w:p w14:paraId="6255CA75" w14:textId="77777777" w:rsidR="00BF2690" w:rsidRDefault="00BF2690">
      <w:pPr>
        <w:numPr>
          <w:ilvl w:val="12"/>
          <w:numId w:val="0"/>
        </w:numPr>
        <w:tabs>
          <w:tab w:val="left" w:pos="720"/>
        </w:tabs>
        <w:rPr>
          <w:color w:val="auto"/>
        </w:rPr>
      </w:pPr>
    </w:p>
    <w:p w14:paraId="1044C971" w14:textId="77777777" w:rsidR="00BF2690" w:rsidRPr="001650DF" w:rsidRDefault="00BF2690">
      <w:pPr>
        <w:numPr>
          <w:ilvl w:val="12"/>
          <w:numId w:val="0"/>
        </w:numPr>
        <w:tabs>
          <w:tab w:val="left" w:pos="720"/>
        </w:tabs>
        <w:rPr>
          <w:color w:val="auto"/>
        </w:rPr>
      </w:pPr>
      <w:r w:rsidRPr="001650DF">
        <w:rPr>
          <w:color w:val="auto"/>
        </w:rPr>
        <w:t>(h) In addition to the basic filing fee in an application, other than a provisional application, for filing or later presentation at any other time of each claim in independent form in excess of 3:</w:t>
      </w:r>
    </w:p>
    <w:p w14:paraId="39F0ACD9"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$115.00</w:t>
      </w:r>
    </w:p>
    <w:p w14:paraId="6123CE88"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$230.00</w:t>
      </w:r>
    </w:p>
    <w:p w14:paraId="35B71F1C"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$460.00</w:t>
      </w:r>
    </w:p>
    <w:p w14:paraId="4D3137A2" w14:textId="77777777" w:rsidR="00BF2690" w:rsidRPr="001650DF" w:rsidRDefault="00BF2690">
      <w:pPr>
        <w:numPr>
          <w:ilvl w:val="12"/>
          <w:numId w:val="0"/>
        </w:numPr>
        <w:tabs>
          <w:tab w:val="left" w:pos="720"/>
        </w:tabs>
        <w:rPr>
          <w:color w:val="auto"/>
        </w:rPr>
      </w:pPr>
      <w:r w:rsidRPr="001650DF">
        <w:rPr>
          <w:color w:val="auto"/>
        </w:rPr>
        <w:t>(i) In addition to the basic filing fee in an application, other than a provisional application, for filing or later presentation at any other time of each claim (whether dependent or independent) in excess of 20 (note that § 1.75(c) indicates how multiple dependent claims are considered for fee calculation purposes):</w:t>
      </w:r>
    </w:p>
    <w:p w14:paraId="7430201C"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$25.00</w:t>
      </w:r>
    </w:p>
    <w:p w14:paraId="754CBF57"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$50.00</w:t>
      </w:r>
    </w:p>
    <w:p w14:paraId="1C555F79"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$100.00</w:t>
      </w:r>
    </w:p>
    <w:p w14:paraId="123C69F8" w14:textId="77777777" w:rsidR="00BF2690" w:rsidRPr="001650DF" w:rsidRDefault="00BF2690">
      <w:pPr>
        <w:numPr>
          <w:ilvl w:val="12"/>
          <w:numId w:val="0"/>
        </w:numPr>
        <w:tabs>
          <w:tab w:val="left" w:pos="720"/>
          <w:tab w:val="right" w:pos="8640"/>
        </w:tabs>
        <w:rPr>
          <w:color w:val="auto"/>
        </w:rPr>
      </w:pPr>
      <w:r w:rsidRPr="001650DF">
        <w:rPr>
          <w:color w:val="auto"/>
        </w:rPr>
        <w:t>(j) In addition to the basic filing fee in an application, other than a provisional application, that contains, or is amended to contain, a multiple dependent claim, per application:</w:t>
      </w:r>
    </w:p>
    <w:p w14:paraId="32BA0DBC"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$205.00</w:t>
      </w:r>
    </w:p>
    <w:p w14:paraId="26ADB971"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$410.00</w:t>
      </w:r>
    </w:p>
    <w:p w14:paraId="71AFFD3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$820.00</w:t>
      </w:r>
    </w:p>
    <w:p w14:paraId="079206AB" w14:textId="77777777" w:rsidR="00BF2690" w:rsidRPr="001650DF" w:rsidRDefault="00BF2690">
      <w:pPr>
        <w:numPr>
          <w:ilvl w:val="12"/>
          <w:numId w:val="0"/>
        </w:numPr>
        <w:tabs>
          <w:tab w:val="left" w:pos="720"/>
        </w:tabs>
        <w:rPr>
          <w:color w:val="auto"/>
        </w:rPr>
      </w:pPr>
      <w:r w:rsidRPr="001650DF">
        <w:rPr>
          <w:color w:val="auto"/>
        </w:rPr>
        <w:t>(k) Search fee for each application filed under 35 U.S.C. 111 for an original patent, except design, plant, or provisional applications:</w:t>
      </w:r>
    </w:p>
    <w:p w14:paraId="08167FF4"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$165.00</w:t>
      </w:r>
    </w:p>
    <w:p w14:paraId="62375F1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$330.00</w:t>
      </w:r>
    </w:p>
    <w:p w14:paraId="0148296A"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$660.00</w:t>
      </w:r>
    </w:p>
    <w:p w14:paraId="48696721" w14:textId="77777777" w:rsidR="00BF2690" w:rsidRPr="001650DF" w:rsidRDefault="00BF2690">
      <w:pPr>
        <w:numPr>
          <w:ilvl w:val="12"/>
          <w:numId w:val="0"/>
        </w:numPr>
        <w:tabs>
          <w:tab w:val="left" w:pos="720"/>
          <w:tab w:val="right" w:pos="8640"/>
        </w:tabs>
        <w:rPr>
          <w:color w:val="auto"/>
        </w:rPr>
      </w:pPr>
      <w:r w:rsidRPr="001650DF">
        <w:rPr>
          <w:color w:val="auto"/>
        </w:rPr>
        <w:t>(l) Search fee for each application under 35 U.S.C. 111 for an original design patent:</w:t>
      </w:r>
    </w:p>
    <w:p w14:paraId="0EA6297F"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$40.00</w:t>
      </w:r>
    </w:p>
    <w:p w14:paraId="1792972D"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$80.00</w:t>
      </w:r>
    </w:p>
    <w:p w14:paraId="6DBE4900"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$160.00</w:t>
      </w:r>
    </w:p>
    <w:p w14:paraId="380372EC" w14:textId="77777777" w:rsidR="00BF2690" w:rsidRPr="001650DF" w:rsidRDefault="00BF2690">
      <w:pPr>
        <w:numPr>
          <w:ilvl w:val="12"/>
          <w:numId w:val="0"/>
        </w:numPr>
        <w:tabs>
          <w:tab w:val="left" w:pos="720"/>
          <w:tab w:val="right" w:pos="8640"/>
        </w:tabs>
        <w:rPr>
          <w:color w:val="auto"/>
        </w:rPr>
      </w:pPr>
      <w:r w:rsidRPr="001650DF">
        <w:rPr>
          <w:color w:val="auto"/>
        </w:rPr>
        <w:t>(m) Search fee for each application for an original plant patent:</w:t>
      </w:r>
    </w:p>
    <w:p w14:paraId="775C8D31"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$105.00</w:t>
      </w:r>
    </w:p>
    <w:p w14:paraId="34A17940"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$210.00</w:t>
      </w:r>
    </w:p>
    <w:p w14:paraId="31B56E2F"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$420.00</w:t>
      </w:r>
    </w:p>
    <w:p w14:paraId="1850C410" w14:textId="77777777" w:rsidR="00BF2690" w:rsidRPr="001650DF" w:rsidRDefault="00BF2690">
      <w:pPr>
        <w:numPr>
          <w:ilvl w:val="12"/>
          <w:numId w:val="0"/>
        </w:numPr>
        <w:tabs>
          <w:tab w:val="left" w:pos="720"/>
          <w:tab w:val="right" w:pos="8640"/>
        </w:tabs>
        <w:rPr>
          <w:color w:val="auto"/>
        </w:rPr>
      </w:pPr>
      <w:r w:rsidRPr="001650DF">
        <w:rPr>
          <w:color w:val="auto"/>
        </w:rPr>
        <w:t>(n) Search fee for each application for the reissue of a patent:</w:t>
      </w:r>
    </w:p>
    <w:p w14:paraId="6D7E5C1F"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$165.00</w:t>
      </w:r>
    </w:p>
    <w:p w14:paraId="23A107F3"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$330.00</w:t>
      </w:r>
    </w:p>
    <w:p w14:paraId="73BAC453"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$660.00</w:t>
      </w:r>
    </w:p>
    <w:p w14:paraId="5F0A9631" w14:textId="77777777" w:rsidR="00BF2690" w:rsidRPr="001650DF" w:rsidRDefault="00BF2690">
      <w:pPr>
        <w:numPr>
          <w:ilvl w:val="12"/>
          <w:numId w:val="0"/>
        </w:numPr>
        <w:tabs>
          <w:tab w:val="left" w:pos="720"/>
          <w:tab w:val="right" w:pos="8640"/>
        </w:tabs>
        <w:rPr>
          <w:color w:val="auto"/>
        </w:rPr>
      </w:pPr>
      <w:r w:rsidRPr="001650DF">
        <w:rPr>
          <w:color w:val="auto"/>
        </w:rPr>
        <w:t>(o) Examination fee for each application filed under 35 U.S.C. 111 for an original patent, except design, plant, or provisional applications:</w:t>
      </w:r>
    </w:p>
    <w:p w14:paraId="3430C153"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$190.00</w:t>
      </w:r>
    </w:p>
    <w:p w14:paraId="4D7559BB"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$380.00</w:t>
      </w:r>
    </w:p>
    <w:p w14:paraId="2A0026D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$760.00</w:t>
      </w:r>
    </w:p>
    <w:p w14:paraId="62DEB9A8" w14:textId="77777777" w:rsidR="00BF2690" w:rsidRPr="001650DF" w:rsidRDefault="00BF2690">
      <w:pPr>
        <w:numPr>
          <w:ilvl w:val="12"/>
          <w:numId w:val="0"/>
        </w:numPr>
        <w:tabs>
          <w:tab w:val="left" w:pos="720"/>
          <w:tab w:val="right" w:pos="8640"/>
        </w:tabs>
        <w:rPr>
          <w:color w:val="auto"/>
        </w:rPr>
      </w:pPr>
      <w:r w:rsidRPr="001650DF">
        <w:rPr>
          <w:color w:val="auto"/>
        </w:rPr>
        <w:t>(p) Examination fee for each application under 35 U.S.C. 111 for an original design patent:</w:t>
      </w:r>
    </w:p>
    <w:p w14:paraId="15853AAD"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$150.00</w:t>
      </w:r>
    </w:p>
    <w:p w14:paraId="3328ADC1"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$300.00</w:t>
      </w:r>
    </w:p>
    <w:p w14:paraId="3A9E93B7"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$600.00</w:t>
      </w:r>
    </w:p>
    <w:p w14:paraId="70959BB5" w14:textId="77777777" w:rsidR="00BF2690" w:rsidRPr="001650DF" w:rsidRDefault="00BF2690">
      <w:pPr>
        <w:numPr>
          <w:ilvl w:val="12"/>
          <w:numId w:val="0"/>
        </w:numPr>
        <w:tabs>
          <w:tab w:val="left" w:pos="720"/>
          <w:tab w:val="right" w:pos="8640"/>
        </w:tabs>
        <w:rPr>
          <w:color w:val="auto"/>
        </w:rPr>
      </w:pPr>
      <w:r w:rsidRPr="001650DF">
        <w:rPr>
          <w:color w:val="auto"/>
        </w:rPr>
        <w:t>(q) Examination fee for each application for an original plant patent:</w:t>
      </w:r>
    </w:p>
    <w:p w14:paraId="368372DA"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$155.00</w:t>
      </w:r>
    </w:p>
    <w:p w14:paraId="6BD9F806"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$310.00</w:t>
      </w:r>
    </w:p>
    <w:p w14:paraId="240CEE6D" w14:textId="77777777" w:rsidR="00BF2690" w:rsidRPr="001650DF" w:rsidRDefault="00BF2690" w:rsidP="00D5142A">
      <w:pPr>
        <w:numPr>
          <w:ilvl w:val="12"/>
          <w:numId w:val="0"/>
        </w:numPr>
        <w:tabs>
          <w:tab w:val="left" w:pos="720"/>
          <w:tab w:val="right" w:pos="8640"/>
        </w:tabs>
      </w:pPr>
      <w:r w:rsidRPr="001650DF">
        <w:rPr>
          <w:color w:val="auto"/>
        </w:rPr>
        <w:tab/>
        <w:t>By other than a small or micro entity......................................................</w:t>
      </w:r>
      <w:r w:rsidRPr="001650DF">
        <w:rPr>
          <w:color w:val="auto"/>
        </w:rPr>
        <w:tab/>
        <w:t>$620.00</w:t>
      </w:r>
    </w:p>
    <w:p w14:paraId="1F2382F9" w14:textId="77777777" w:rsidR="00BF2690" w:rsidRPr="001650DF" w:rsidRDefault="00BF2690">
      <w:pPr>
        <w:numPr>
          <w:ilvl w:val="12"/>
          <w:numId w:val="0"/>
        </w:numPr>
        <w:tabs>
          <w:tab w:val="left" w:pos="720"/>
          <w:tab w:val="right" w:pos="8640"/>
        </w:tabs>
        <w:rPr>
          <w:color w:val="auto"/>
        </w:rPr>
      </w:pPr>
      <w:r w:rsidRPr="001650DF">
        <w:rPr>
          <w:color w:val="auto"/>
        </w:rPr>
        <w:t>(r) Examination fee for each application for the reissue of a patent:</w:t>
      </w:r>
    </w:p>
    <w:p w14:paraId="306446DA"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$550.00</w:t>
      </w:r>
    </w:p>
    <w:p w14:paraId="11FEDC1C"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$1,100.00</w:t>
      </w:r>
    </w:p>
    <w:p w14:paraId="794ED983"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$2,200.00</w:t>
      </w:r>
    </w:p>
    <w:p w14:paraId="60FB7165" w14:textId="77777777" w:rsidR="00BF2690" w:rsidRDefault="00BF2690" w:rsidP="007E3539">
      <w:pPr>
        <w:rPr>
          <w:color w:val="auto"/>
        </w:rPr>
      </w:pPr>
    </w:p>
    <w:p w14:paraId="293A24CE" w14:textId="77777777" w:rsidR="00BF2690" w:rsidRPr="001650DF" w:rsidRDefault="00BF2690" w:rsidP="007E3539">
      <w:pPr>
        <w:rPr>
          <w:color w:val="auto"/>
        </w:rPr>
      </w:pPr>
      <w:r w:rsidRPr="001650DF">
        <w:rPr>
          <w:color w:val="auto"/>
        </w:rPr>
        <w:t>*  *  *  *  *</w:t>
      </w:r>
    </w:p>
    <w:p w14:paraId="36A2C901" w14:textId="77777777" w:rsidR="00BF2690" w:rsidRPr="001650DF" w:rsidRDefault="00BF2690" w:rsidP="00465F35"/>
    <w:p w14:paraId="1E0600DC" w14:textId="7E63FA87" w:rsidR="00BF2690" w:rsidRPr="001650DF" w:rsidRDefault="00BF2690" w:rsidP="00A5609F">
      <w:pPr>
        <w:ind w:left="90"/>
        <w:rPr>
          <w:bCs/>
          <w:color w:val="auto"/>
        </w:rPr>
      </w:pPr>
      <w:r w:rsidRPr="001650DF">
        <w:rPr>
          <w:bCs/>
          <w:color w:val="auto"/>
        </w:rPr>
        <w:t>3.</w:t>
      </w:r>
      <w:r w:rsidRPr="001650DF">
        <w:rPr>
          <w:bCs/>
          <w:color w:val="auto"/>
        </w:rPr>
        <w:tab/>
        <w:t xml:space="preserve">Section 1.17 is amended by revising paragraphs (e), </w:t>
      </w:r>
      <w:r w:rsidR="00257BD8">
        <w:rPr>
          <w:bCs/>
          <w:color w:val="auto"/>
        </w:rPr>
        <w:t xml:space="preserve">(h), </w:t>
      </w:r>
      <w:r w:rsidRPr="001650DF">
        <w:rPr>
          <w:bCs/>
          <w:color w:val="auto"/>
        </w:rPr>
        <w:t>(m), (p) and (t) to read as follows:</w:t>
      </w:r>
    </w:p>
    <w:p w14:paraId="675BB510" w14:textId="77777777" w:rsidR="00BF2690" w:rsidRPr="002D2E8A" w:rsidRDefault="00BF2690">
      <w:r w:rsidRPr="007E3539">
        <w:rPr>
          <w:b/>
          <w:bCs/>
        </w:rPr>
        <w:t>§ 1.17 Patent application and reexamination processing fees.</w:t>
      </w:r>
    </w:p>
    <w:p w14:paraId="443E090B" w14:textId="77777777" w:rsidR="00BF2690" w:rsidRDefault="00BF2690">
      <w:pPr>
        <w:rPr>
          <w:rFonts w:eastAsiaTheme="minorHAnsi"/>
        </w:rPr>
      </w:pPr>
    </w:p>
    <w:p w14:paraId="1AEDC9DC" w14:textId="77777777" w:rsidR="00BF2690" w:rsidRPr="001650DF" w:rsidRDefault="00BF2690">
      <w:pPr>
        <w:rPr>
          <w:rFonts w:eastAsiaTheme="minorHAnsi"/>
        </w:rPr>
      </w:pPr>
      <w:r w:rsidRPr="001650DF">
        <w:rPr>
          <w:rFonts w:eastAsiaTheme="minorHAnsi"/>
        </w:rPr>
        <w:t xml:space="preserve">* * * * * </w:t>
      </w:r>
    </w:p>
    <w:p w14:paraId="2F65AEC0" w14:textId="77777777" w:rsidR="00BF2690" w:rsidRDefault="00BF2690">
      <w:pPr>
        <w:rPr>
          <w:rFonts w:eastAsiaTheme="minorHAnsi"/>
        </w:rPr>
      </w:pPr>
    </w:p>
    <w:p w14:paraId="6AEDCD92" w14:textId="77777777" w:rsidR="00BF2690" w:rsidRPr="001650DF" w:rsidRDefault="00BF2690">
      <w:pPr>
        <w:rPr>
          <w:rFonts w:eastAsiaTheme="minorHAnsi"/>
        </w:rPr>
      </w:pPr>
      <w:r w:rsidRPr="001650DF">
        <w:rPr>
          <w:rFonts w:eastAsiaTheme="minorHAnsi"/>
        </w:rPr>
        <w:t>(e) To request continued examination pursuant to § 1.114:</w:t>
      </w:r>
    </w:p>
    <w:p w14:paraId="3FF4415E" w14:textId="77777777" w:rsidR="00BF2690" w:rsidRPr="001650DF" w:rsidRDefault="00BF2690">
      <w:pPr>
        <w:ind w:firstLine="720"/>
        <w:rPr>
          <w:rFonts w:eastAsiaTheme="minorHAnsi"/>
        </w:rPr>
      </w:pPr>
      <w:r w:rsidRPr="001650DF">
        <w:rPr>
          <w:rFonts w:eastAsiaTheme="minorHAnsi"/>
        </w:rPr>
        <w:t>(1) For filing a first request for continued examination pursuant to § 1.114 in an application:</w:t>
      </w:r>
    </w:p>
    <w:p w14:paraId="187C7936" w14:textId="77777777" w:rsidR="00BF2690" w:rsidRPr="001650DF" w:rsidRDefault="00BF2690">
      <w:pPr>
        <w:numPr>
          <w:ilvl w:val="12"/>
          <w:numId w:val="0"/>
        </w:numPr>
        <w:tabs>
          <w:tab w:val="left" w:pos="720"/>
          <w:tab w:val="right" w:pos="8640"/>
        </w:tabs>
      </w:pPr>
      <w:r w:rsidRPr="001650DF">
        <w:tab/>
        <w:t>By a micro entity </w:t>
      </w:r>
      <w:r>
        <w:rPr>
          <w:color w:val="auto"/>
        </w:rPr>
        <w:t>(§ 1.29</w:t>
      </w:r>
      <w:r w:rsidRPr="001650DF">
        <w:rPr>
          <w:color w:val="auto"/>
        </w:rPr>
        <w:t>)</w:t>
      </w:r>
      <w:r w:rsidRPr="001650DF">
        <w:t>.............................................................................</w:t>
      </w:r>
      <w:r w:rsidRPr="001650DF">
        <w:tab/>
        <w:t>$325.00</w:t>
      </w:r>
    </w:p>
    <w:p w14:paraId="7A42B9B9" w14:textId="77777777" w:rsidR="00BF2690" w:rsidRPr="001650DF" w:rsidRDefault="00BF2690">
      <w:pPr>
        <w:numPr>
          <w:ilvl w:val="12"/>
          <w:numId w:val="0"/>
        </w:numPr>
        <w:tabs>
          <w:tab w:val="left" w:pos="720"/>
          <w:tab w:val="right" w:pos="8640"/>
        </w:tabs>
      </w:pPr>
      <w:r w:rsidRPr="001650DF">
        <w:tab/>
        <w:t>By a small entity (§ 1.27(a)</w:t>
      </w:r>
      <w:r>
        <w:t>)</w:t>
      </w:r>
      <w:r w:rsidRPr="001650DF">
        <w:t xml:space="preserve"> ……………................................................</w:t>
      </w:r>
      <w:r w:rsidRPr="001650DF">
        <w:tab/>
        <w:t>$650.00</w:t>
      </w:r>
    </w:p>
    <w:p w14:paraId="6CDBD562" w14:textId="77777777" w:rsidR="00BF2690" w:rsidRPr="001650DF" w:rsidRDefault="00BF2690">
      <w:pPr>
        <w:numPr>
          <w:ilvl w:val="12"/>
          <w:numId w:val="0"/>
        </w:numPr>
        <w:tabs>
          <w:tab w:val="left" w:pos="720"/>
          <w:tab w:val="right" w:pos="8640"/>
        </w:tabs>
      </w:pPr>
      <w:r w:rsidRPr="001650DF">
        <w:tab/>
        <w:t>By other than a small or micro entity......................................................</w:t>
      </w:r>
      <w:r w:rsidRPr="001650DF">
        <w:tab/>
        <w:t>$1,300.00</w:t>
      </w:r>
    </w:p>
    <w:p w14:paraId="4895EF16" w14:textId="77777777" w:rsidR="00BF2690" w:rsidRDefault="00BF2690">
      <w:pPr>
        <w:ind w:firstLine="720"/>
        <w:rPr>
          <w:rFonts w:eastAsiaTheme="minorHAnsi"/>
        </w:rPr>
      </w:pPr>
    </w:p>
    <w:p w14:paraId="3B01FAC8" w14:textId="77777777" w:rsidR="00BF2690" w:rsidRPr="001650DF" w:rsidRDefault="00BF2690">
      <w:pPr>
        <w:ind w:firstLine="720"/>
        <w:rPr>
          <w:rFonts w:eastAsiaTheme="minorHAnsi"/>
        </w:rPr>
      </w:pPr>
      <w:r w:rsidRPr="001650DF">
        <w:rPr>
          <w:rFonts w:eastAsiaTheme="minorHAnsi"/>
        </w:rPr>
        <w:t>(2) For filing a second or subsequent request for continued examination pursuant to § 1.114 in an application:</w:t>
      </w:r>
    </w:p>
    <w:p w14:paraId="55FE91B0" w14:textId="77777777" w:rsidR="00BF2690" w:rsidRPr="001650DF" w:rsidRDefault="00BF2690">
      <w:pPr>
        <w:numPr>
          <w:ilvl w:val="12"/>
          <w:numId w:val="0"/>
        </w:numPr>
        <w:tabs>
          <w:tab w:val="left" w:pos="720"/>
          <w:tab w:val="right" w:pos="8640"/>
        </w:tabs>
      </w:pPr>
      <w:r w:rsidRPr="001650DF">
        <w:tab/>
        <w:t>By a micro entity</w:t>
      </w:r>
      <w:r>
        <w:t xml:space="preserve"> </w:t>
      </w:r>
      <w:r>
        <w:rPr>
          <w:color w:val="auto"/>
        </w:rPr>
        <w:t>(§ 1.29</w:t>
      </w:r>
      <w:r w:rsidRPr="001650DF">
        <w:rPr>
          <w:color w:val="auto"/>
        </w:rPr>
        <w:t>)</w:t>
      </w:r>
      <w:r w:rsidRPr="001650DF">
        <w:t>......................................................................</w:t>
      </w:r>
      <w:r w:rsidRPr="001650DF">
        <w:tab/>
        <w:t>$475.00</w:t>
      </w:r>
    </w:p>
    <w:p w14:paraId="2227EE46" w14:textId="77777777" w:rsidR="00BF2690" w:rsidRPr="001650DF" w:rsidRDefault="00BF2690">
      <w:pPr>
        <w:numPr>
          <w:ilvl w:val="12"/>
          <w:numId w:val="0"/>
        </w:numPr>
        <w:tabs>
          <w:tab w:val="left" w:pos="720"/>
          <w:tab w:val="right" w:pos="8640"/>
        </w:tabs>
      </w:pPr>
      <w:r w:rsidRPr="001650DF">
        <w:tab/>
        <w:t>By a small entity (§ 1.27(a)</w:t>
      </w:r>
      <w:r>
        <w:t>)</w:t>
      </w:r>
      <w:r w:rsidRPr="001650DF">
        <w:t xml:space="preserve"> ……………................................................</w:t>
      </w:r>
      <w:r w:rsidRPr="001650DF">
        <w:tab/>
        <w:t>$950.00</w:t>
      </w:r>
    </w:p>
    <w:p w14:paraId="70ECA508" w14:textId="77777777" w:rsidR="00BF2690" w:rsidRPr="001650DF" w:rsidRDefault="00BF2690">
      <w:pPr>
        <w:numPr>
          <w:ilvl w:val="12"/>
          <w:numId w:val="0"/>
        </w:numPr>
        <w:tabs>
          <w:tab w:val="left" w:pos="720"/>
          <w:tab w:val="right" w:pos="8640"/>
        </w:tabs>
      </w:pPr>
      <w:r w:rsidRPr="001650DF">
        <w:tab/>
        <w:t>By other than a small or micro entity......................................................</w:t>
      </w:r>
      <w:r w:rsidRPr="001650DF">
        <w:tab/>
        <w:t>$1,900.00</w:t>
      </w:r>
    </w:p>
    <w:p w14:paraId="41840730" w14:textId="77777777" w:rsidR="00BF2690" w:rsidRDefault="00BF2690">
      <w:pPr>
        <w:numPr>
          <w:ilvl w:val="12"/>
          <w:numId w:val="0"/>
        </w:numPr>
        <w:tabs>
          <w:tab w:val="left" w:pos="720"/>
          <w:tab w:val="right" w:pos="8640"/>
        </w:tabs>
        <w:rPr>
          <w:color w:val="auto"/>
        </w:rPr>
      </w:pPr>
    </w:p>
    <w:p w14:paraId="011489D8" w14:textId="77777777" w:rsidR="00BF2690" w:rsidRPr="001650DF" w:rsidRDefault="00BF2690">
      <w:pPr>
        <w:numPr>
          <w:ilvl w:val="12"/>
          <w:numId w:val="0"/>
        </w:numPr>
        <w:tabs>
          <w:tab w:val="left" w:pos="720"/>
          <w:tab w:val="right" w:pos="8640"/>
        </w:tabs>
        <w:rPr>
          <w:color w:val="auto"/>
        </w:rPr>
      </w:pPr>
      <w:r w:rsidRPr="001650DF">
        <w:rPr>
          <w:color w:val="auto"/>
        </w:rPr>
        <w:t xml:space="preserve">* *  * * * </w:t>
      </w:r>
      <w:r w:rsidRPr="001650DF">
        <w:rPr>
          <w:color w:val="auto"/>
        </w:rPr>
        <w:tab/>
      </w:r>
    </w:p>
    <w:p w14:paraId="0BF8C8F0" w14:textId="77777777" w:rsidR="00BF2690" w:rsidRDefault="00BF2690"/>
    <w:p w14:paraId="62414BC5" w14:textId="77777777" w:rsidR="00BF2690" w:rsidRDefault="00BF2690">
      <w:r>
        <w:t xml:space="preserve">(h) For filing a petition under one of the following sections which refers to this paragraph: </w:t>
      </w:r>
    </w:p>
    <w:p w14:paraId="7E04ACD3" w14:textId="77777777" w:rsidR="00BF2690" w:rsidRDefault="00BF2690" w:rsidP="00D25CF7">
      <w:pPr>
        <w:ind w:firstLine="720"/>
      </w:pPr>
      <w:r>
        <w:t xml:space="preserve">By a micro entity (§ 1.29).............................................................................$35.00 </w:t>
      </w:r>
    </w:p>
    <w:p w14:paraId="14672486" w14:textId="77777777" w:rsidR="00BF2690" w:rsidRDefault="00BF2690" w:rsidP="00D25CF7">
      <w:pPr>
        <w:ind w:firstLine="720"/>
      </w:pPr>
      <w:r>
        <w:t xml:space="preserve">By a small entity (§ 1.27(a))..........................................................................$70.00 </w:t>
      </w:r>
    </w:p>
    <w:p w14:paraId="53F0E48C" w14:textId="77777777" w:rsidR="00BF2690" w:rsidRDefault="00BF2690" w:rsidP="00D25CF7">
      <w:pPr>
        <w:ind w:firstLine="720"/>
      </w:pPr>
      <w:r>
        <w:t xml:space="preserve">By other than a small or micro entity...........................................................$140.00 </w:t>
      </w:r>
    </w:p>
    <w:p w14:paraId="5B7CADB8" w14:textId="77777777" w:rsidR="00BF2690" w:rsidRDefault="00BF2690" w:rsidP="00D25CF7">
      <w:pPr>
        <w:ind w:firstLine="720"/>
      </w:pPr>
      <w:r>
        <w:t xml:space="preserve">§ 1.84—for accepting color drawings or photographs. </w:t>
      </w:r>
    </w:p>
    <w:p w14:paraId="59214408" w14:textId="77777777" w:rsidR="00BF2690" w:rsidRDefault="00BF2690" w:rsidP="00D25CF7">
      <w:pPr>
        <w:ind w:firstLine="720"/>
      </w:pPr>
      <w:r>
        <w:t xml:space="preserve">§ 1.91—for entry of a model or exhibit. </w:t>
      </w:r>
    </w:p>
    <w:p w14:paraId="6C3BDF17" w14:textId="77777777" w:rsidR="00BF2690" w:rsidRDefault="00BF2690" w:rsidP="00D25CF7">
      <w:pPr>
        <w:ind w:firstLine="720"/>
      </w:pPr>
      <w:r>
        <w:t xml:space="preserve">§ 1.102(d)—to make an application special. </w:t>
      </w:r>
    </w:p>
    <w:p w14:paraId="4FEA5CAE" w14:textId="77777777" w:rsidR="00BF2690" w:rsidRDefault="00BF2690" w:rsidP="00D25CF7">
      <w:pPr>
        <w:ind w:firstLine="720"/>
      </w:pPr>
      <w:r>
        <w:t xml:space="preserve">§ 1.138(c)—to expressly abandon an application to avoid publication. </w:t>
      </w:r>
    </w:p>
    <w:p w14:paraId="6CF26BA1" w14:textId="77777777" w:rsidR="00BF2690" w:rsidRDefault="00BF2690" w:rsidP="00D25CF7">
      <w:pPr>
        <w:ind w:firstLine="720"/>
      </w:pPr>
      <w:r>
        <w:t xml:space="preserve">§ 1.313—to withdraw an application from issue. </w:t>
      </w:r>
    </w:p>
    <w:p w14:paraId="2B17F953" w14:textId="77777777" w:rsidR="00BF2690" w:rsidRDefault="00BF2690" w:rsidP="00D25CF7">
      <w:pPr>
        <w:ind w:firstLine="720"/>
      </w:pPr>
      <w:r>
        <w:t xml:space="preserve">§ 1.314—to defer issuance of a patent. </w:t>
      </w:r>
    </w:p>
    <w:p w14:paraId="51C4A61D" w14:textId="77777777" w:rsidR="00BF2690" w:rsidRDefault="00BF2690"/>
    <w:p w14:paraId="002592E3" w14:textId="77777777" w:rsidR="00BF2690" w:rsidRDefault="00BF2690">
      <w:r>
        <w:t>* * * * *</w:t>
      </w:r>
    </w:p>
    <w:p w14:paraId="3C80B49B" w14:textId="77777777" w:rsidR="00BF2690" w:rsidRDefault="00BF2690">
      <w:pPr>
        <w:rPr>
          <w:color w:val="auto"/>
        </w:rPr>
      </w:pPr>
    </w:p>
    <w:p w14:paraId="309D633F" w14:textId="77777777" w:rsidR="00BF2690" w:rsidRPr="001650DF" w:rsidRDefault="00BF2690">
      <w:pPr>
        <w:rPr>
          <w:color w:val="auto"/>
        </w:rPr>
      </w:pPr>
      <w:r w:rsidRPr="001650DF">
        <w:rPr>
          <w:color w:val="auto"/>
        </w:rPr>
        <w:t xml:space="preserve">(m) For filing a petition for the revival of an abandoned application for a patent, for the delayed payment of the fee for issuing each patent, for the delayed response by the patent owner in any reexamination proceeding, for the delayed payment of the fee for maintaining a patent in force, for the delayed submission of a priority or benefit claim, </w:t>
      </w:r>
      <w:r w:rsidRPr="004916EB">
        <w:rPr>
          <w:color w:val="auto"/>
        </w:rPr>
        <w:t>for the extension of the twelve-month (six-month for designs) period for filing a</w:t>
      </w:r>
      <w:r w:rsidRPr="001650DF">
        <w:rPr>
          <w:color w:val="auto"/>
        </w:rPr>
        <w:t xml:space="preserve"> subsequent application (§§ 1.55(c), 1.55(e), 1.78(b), 1.78(c), 1.78(e), 1.137, 1.378, and 1.452), or for filing a petition to excuse applicant's failure to act within prescribed time limits in an international design application (§ 1.1051):</w:t>
      </w:r>
    </w:p>
    <w:p w14:paraId="20F52DF2"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$500.00</w:t>
      </w:r>
    </w:p>
    <w:p w14:paraId="78F07062"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$1,000.00</w:t>
      </w:r>
    </w:p>
    <w:p w14:paraId="3B1446C7"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$2,000.00</w:t>
      </w:r>
    </w:p>
    <w:p w14:paraId="13EC1EC8" w14:textId="77777777" w:rsidR="00BF2690" w:rsidRDefault="00BF2690">
      <w:pPr>
        <w:numPr>
          <w:ilvl w:val="12"/>
          <w:numId w:val="0"/>
        </w:numPr>
        <w:tabs>
          <w:tab w:val="left" w:pos="720"/>
        </w:tabs>
        <w:rPr>
          <w:color w:val="auto"/>
        </w:rPr>
      </w:pPr>
    </w:p>
    <w:p w14:paraId="64659401" w14:textId="77777777" w:rsidR="00BF2690" w:rsidRPr="001650DF" w:rsidRDefault="00BF2690">
      <w:pPr>
        <w:numPr>
          <w:ilvl w:val="12"/>
          <w:numId w:val="0"/>
        </w:numPr>
        <w:tabs>
          <w:tab w:val="left" w:pos="720"/>
        </w:tabs>
        <w:rPr>
          <w:bCs/>
          <w:color w:val="auto"/>
        </w:rPr>
      </w:pPr>
      <w:r w:rsidRPr="001650DF">
        <w:rPr>
          <w:color w:val="auto"/>
        </w:rPr>
        <w:t xml:space="preserve">*  *  *  *  *  </w:t>
      </w:r>
    </w:p>
    <w:p w14:paraId="27EBD0CB" w14:textId="77777777" w:rsidR="00BF2690" w:rsidRDefault="00BF2690">
      <w:pPr>
        <w:keepNext/>
        <w:numPr>
          <w:ilvl w:val="12"/>
          <w:numId w:val="0"/>
        </w:numPr>
        <w:tabs>
          <w:tab w:val="left" w:pos="720"/>
        </w:tabs>
        <w:rPr>
          <w:bCs/>
          <w:color w:val="auto"/>
        </w:rPr>
      </w:pPr>
    </w:p>
    <w:p w14:paraId="1CB5BAD7" w14:textId="77777777" w:rsidR="00BF2690" w:rsidRPr="001650DF" w:rsidRDefault="00BF2690">
      <w:pPr>
        <w:keepNext/>
        <w:numPr>
          <w:ilvl w:val="12"/>
          <w:numId w:val="0"/>
        </w:numPr>
        <w:tabs>
          <w:tab w:val="left" w:pos="720"/>
        </w:tabs>
        <w:rPr>
          <w:bCs/>
          <w:color w:val="auto"/>
        </w:rPr>
      </w:pPr>
      <w:r w:rsidRPr="001650DF">
        <w:rPr>
          <w:bCs/>
          <w:color w:val="auto"/>
        </w:rPr>
        <w:t>(p) For an information disclosure statement under § 1.97(c) or (d):</w:t>
      </w:r>
    </w:p>
    <w:p w14:paraId="02CD7B56"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$60.00</w:t>
      </w:r>
    </w:p>
    <w:p w14:paraId="200152AF"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$120.00</w:t>
      </w:r>
    </w:p>
    <w:p w14:paraId="6DCDBF24" w14:textId="77777777" w:rsidR="00BF2690" w:rsidRPr="001650DF" w:rsidRDefault="00BF2690">
      <w:pPr>
        <w:numPr>
          <w:ilvl w:val="12"/>
          <w:numId w:val="0"/>
        </w:numPr>
        <w:tabs>
          <w:tab w:val="left" w:pos="720"/>
          <w:tab w:val="right" w:pos="8640"/>
        </w:tabs>
        <w:rPr>
          <w:b/>
          <w:bCs/>
          <w:color w:val="auto"/>
        </w:rPr>
      </w:pPr>
      <w:r w:rsidRPr="001650DF">
        <w:rPr>
          <w:color w:val="auto"/>
        </w:rPr>
        <w:tab/>
        <w:t>By other than a small or micro entity......................................................</w:t>
      </w:r>
      <w:r w:rsidRPr="001650DF">
        <w:rPr>
          <w:color w:val="auto"/>
        </w:rPr>
        <w:tab/>
        <w:t>$240.00</w:t>
      </w:r>
    </w:p>
    <w:p w14:paraId="092AC86F" w14:textId="77777777" w:rsidR="00BF2690" w:rsidRDefault="00BF2690">
      <w:pPr>
        <w:numPr>
          <w:ilvl w:val="12"/>
          <w:numId w:val="0"/>
        </w:numPr>
        <w:tabs>
          <w:tab w:val="left" w:pos="720"/>
        </w:tabs>
        <w:rPr>
          <w:color w:val="auto"/>
        </w:rPr>
      </w:pPr>
    </w:p>
    <w:p w14:paraId="495803A5" w14:textId="77777777" w:rsidR="00BF2690" w:rsidRPr="001650DF" w:rsidRDefault="00BF2690">
      <w:pPr>
        <w:numPr>
          <w:ilvl w:val="12"/>
          <w:numId w:val="0"/>
        </w:numPr>
        <w:tabs>
          <w:tab w:val="left" w:pos="720"/>
        </w:tabs>
        <w:rPr>
          <w:color w:val="auto"/>
        </w:rPr>
      </w:pPr>
      <w:r w:rsidRPr="001650DF">
        <w:rPr>
          <w:color w:val="auto"/>
        </w:rPr>
        <w:t xml:space="preserve">*  *  *  *  *  </w:t>
      </w:r>
    </w:p>
    <w:p w14:paraId="5090A90E" w14:textId="77777777" w:rsidR="00BF2690" w:rsidRDefault="00BF2690"/>
    <w:p w14:paraId="58B26F4D" w14:textId="77777777" w:rsidR="00BF2690" w:rsidRPr="001650DF" w:rsidRDefault="00BF2690">
      <w:pPr>
        <w:rPr>
          <w:color w:val="222222"/>
        </w:rPr>
      </w:pPr>
      <w:r w:rsidRPr="001650DF">
        <w:t>(t)</w:t>
      </w:r>
      <w:r w:rsidRPr="001650DF">
        <w:rPr>
          <w:color w:val="222222"/>
        </w:rPr>
        <w:t xml:space="preserve"> For filing a petition to convert an international design application to a design application under 35 U.S.C. chapter 16 (§ 1.1052):</w:t>
      </w:r>
    </w:p>
    <w:p w14:paraId="5064C86B" w14:textId="77777777" w:rsidR="00BF2690" w:rsidRPr="001650DF" w:rsidRDefault="00BF2690">
      <w:pPr>
        <w:keepNext/>
        <w:numPr>
          <w:ilvl w:val="12"/>
          <w:numId w:val="0"/>
        </w:numPr>
        <w:tabs>
          <w:tab w:val="left" w:pos="720"/>
        </w:tabs>
        <w:rPr>
          <w:color w:val="auto"/>
        </w:rPr>
      </w:pPr>
      <w:r w:rsidRPr="001650DF">
        <w:rPr>
          <w:color w:val="C00000"/>
        </w:rPr>
        <w:tab/>
      </w:r>
      <w:r w:rsidRPr="001650DF">
        <w:rPr>
          <w:color w:val="auto"/>
        </w:rPr>
        <w:t>By a micro entity (§ 1.29)...................................................................</w:t>
      </w:r>
      <w:r w:rsidRPr="001650DF">
        <w:rPr>
          <w:color w:val="auto"/>
        </w:rPr>
        <w:tab/>
        <w:t xml:space="preserve"> $45.00</w:t>
      </w:r>
    </w:p>
    <w:p w14:paraId="45699CD8"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$90.00</w:t>
      </w:r>
    </w:p>
    <w:p w14:paraId="7FB2DA7D" w14:textId="77777777" w:rsidR="00BF2690" w:rsidRPr="001650DF" w:rsidRDefault="00BF2690">
      <w:pPr>
        <w:numPr>
          <w:ilvl w:val="12"/>
          <w:numId w:val="0"/>
        </w:numPr>
        <w:tabs>
          <w:tab w:val="left" w:pos="720"/>
          <w:tab w:val="right" w:pos="8640"/>
        </w:tabs>
        <w:rPr>
          <w:b/>
          <w:bCs/>
          <w:color w:val="auto"/>
        </w:rPr>
      </w:pPr>
      <w:r w:rsidRPr="001650DF">
        <w:rPr>
          <w:color w:val="auto"/>
        </w:rPr>
        <w:tab/>
        <w:t>By other than a small or micro entity......................................................</w:t>
      </w:r>
      <w:r w:rsidRPr="001650DF">
        <w:rPr>
          <w:color w:val="auto"/>
        </w:rPr>
        <w:tab/>
        <w:t>$180.00</w:t>
      </w:r>
    </w:p>
    <w:p w14:paraId="0B74ED51" w14:textId="77777777" w:rsidR="00BF2690" w:rsidRPr="001650DF" w:rsidRDefault="00BF2690"/>
    <w:p w14:paraId="1FC0F24D" w14:textId="77777777" w:rsidR="00BF2690" w:rsidRPr="001650DF" w:rsidRDefault="00BF2690">
      <w:pPr>
        <w:ind w:left="90"/>
        <w:rPr>
          <w:bCs/>
          <w:color w:val="auto"/>
        </w:rPr>
      </w:pPr>
      <w:r w:rsidRPr="001650DF">
        <w:rPr>
          <w:bCs/>
          <w:color w:val="auto"/>
        </w:rPr>
        <w:t>4.</w:t>
      </w:r>
      <w:r w:rsidRPr="001650DF">
        <w:rPr>
          <w:bCs/>
          <w:color w:val="auto"/>
        </w:rPr>
        <w:tab/>
        <w:t>Section 1.18 is amended by revising paragraphs (a), (b), and (c) to read as follows:</w:t>
      </w:r>
    </w:p>
    <w:p w14:paraId="481C3E74" w14:textId="77777777" w:rsidR="00BF2690" w:rsidRPr="00D5142A" w:rsidRDefault="00BF2690">
      <w:pPr>
        <w:numPr>
          <w:ilvl w:val="12"/>
          <w:numId w:val="0"/>
        </w:numPr>
        <w:tabs>
          <w:tab w:val="left" w:pos="720"/>
        </w:tabs>
        <w:rPr>
          <w:b/>
          <w:color w:val="auto"/>
        </w:rPr>
      </w:pPr>
      <w:r w:rsidRPr="00D5142A">
        <w:rPr>
          <w:b/>
          <w:color w:val="auto"/>
        </w:rPr>
        <w:t>§ 1.18 Patent post allowance (including issue) fees.</w:t>
      </w:r>
    </w:p>
    <w:p w14:paraId="7E94B0BE" w14:textId="77777777" w:rsidR="00BF2690" w:rsidRPr="001650DF" w:rsidRDefault="00BF2690">
      <w:pPr>
        <w:numPr>
          <w:ilvl w:val="12"/>
          <w:numId w:val="0"/>
        </w:numPr>
        <w:tabs>
          <w:tab w:val="left" w:pos="720"/>
        </w:tabs>
        <w:rPr>
          <w:color w:val="auto"/>
        </w:rPr>
      </w:pPr>
      <w:r w:rsidRPr="001650DF">
        <w:rPr>
          <w:color w:val="auto"/>
        </w:rPr>
        <w:t>(a)(1) Issue fee for issuing each original patent, except a design or plant patent, or for issuing each reissue patent:</w:t>
      </w:r>
    </w:p>
    <w:p w14:paraId="294D699A"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$250.00</w:t>
      </w:r>
    </w:p>
    <w:p w14:paraId="19D9071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$500.00</w:t>
      </w:r>
    </w:p>
    <w:p w14:paraId="35F20EDE"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$1,000.00</w:t>
      </w:r>
    </w:p>
    <w:p w14:paraId="22312AC0" w14:textId="77777777" w:rsidR="00BF2690" w:rsidRPr="001650DF" w:rsidRDefault="00BF2690">
      <w:pPr>
        <w:numPr>
          <w:ilvl w:val="12"/>
          <w:numId w:val="0"/>
        </w:numPr>
        <w:tabs>
          <w:tab w:val="left" w:pos="720"/>
        </w:tabs>
        <w:rPr>
          <w:color w:val="auto"/>
        </w:rPr>
      </w:pPr>
      <w:r w:rsidRPr="001650DF">
        <w:rPr>
          <w:color w:val="auto"/>
        </w:rPr>
        <w:t>(2)</w:t>
      </w:r>
      <w:r w:rsidRPr="001650DF">
        <w:rPr>
          <w:color w:val="auto"/>
        </w:rPr>
        <w:tab/>
        <w:t>[Reserved]</w:t>
      </w:r>
    </w:p>
    <w:p w14:paraId="5341C1E5" w14:textId="77777777" w:rsidR="00BF2690" w:rsidRPr="001650DF" w:rsidRDefault="00BF2690">
      <w:pPr>
        <w:numPr>
          <w:ilvl w:val="12"/>
          <w:numId w:val="0"/>
        </w:numPr>
        <w:tabs>
          <w:tab w:val="left" w:pos="720"/>
          <w:tab w:val="right" w:pos="8640"/>
        </w:tabs>
        <w:rPr>
          <w:color w:val="auto"/>
        </w:rPr>
      </w:pPr>
      <w:r w:rsidRPr="001650DF">
        <w:rPr>
          <w:color w:val="auto"/>
        </w:rPr>
        <w:t>(b)(1) Issue fee for issuing an original design patent:</w:t>
      </w:r>
    </w:p>
    <w:p w14:paraId="1CB8463C"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w:t>
      </w:r>
      <w:r>
        <w:rPr>
          <w:color w:val="auto"/>
        </w:rPr>
        <w:t>175</w:t>
      </w:r>
      <w:r w:rsidRPr="001650DF">
        <w:rPr>
          <w:color w:val="auto"/>
        </w:rPr>
        <w:t>.00</w:t>
      </w:r>
    </w:p>
    <w:p w14:paraId="646B2FAE"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w:t>
      </w:r>
      <w:r>
        <w:rPr>
          <w:color w:val="auto"/>
        </w:rPr>
        <w:t>350</w:t>
      </w:r>
      <w:r w:rsidRPr="001650DF">
        <w:rPr>
          <w:color w:val="auto"/>
        </w:rPr>
        <w:t>.00</w:t>
      </w:r>
    </w:p>
    <w:p w14:paraId="7F1115C7"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w:t>
      </w:r>
      <w:r>
        <w:rPr>
          <w:color w:val="auto"/>
        </w:rPr>
        <w:t>7</w:t>
      </w:r>
      <w:r w:rsidRPr="001650DF">
        <w:rPr>
          <w:color w:val="auto"/>
        </w:rPr>
        <w:t>00.00</w:t>
      </w:r>
    </w:p>
    <w:p w14:paraId="4D7D5EE4" w14:textId="77777777" w:rsidR="00BF2690" w:rsidRPr="001650DF" w:rsidRDefault="00BF2690">
      <w:pPr>
        <w:numPr>
          <w:ilvl w:val="12"/>
          <w:numId w:val="0"/>
        </w:numPr>
        <w:tabs>
          <w:tab w:val="left" w:pos="720"/>
        </w:tabs>
        <w:rPr>
          <w:color w:val="auto"/>
        </w:rPr>
      </w:pPr>
      <w:r w:rsidRPr="001650DF">
        <w:rPr>
          <w:color w:val="auto"/>
        </w:rPr>
        <w:t>(2)</w:t>
      </w:r>
      <w:r w:rsidRPr="001650DF">
        <w:rPr>
          <w:color w:val="auto"/>
        </w:rPr>
        <w:tab/>
        <w:t>[Reserved]</w:t>
      </w:r>
    </w:p>
    <w:p w14:paraId="5DAE245F" w14:textId="77777777" w:rsidR="00BF2690" w:rsidRDefault="00BF2690">
      <w:r w:rsidRPr="001650DF">
        <w:t>(3) Issue fee for issuing an international design application designating the United States, where the issue fee is paid through the International Bureau (Hague Agreement Rule 12(3)(c)) as an alternative to paying the issue fee under paragraph (b)(1) of this section:  The amount established in Swiss currency pursuant to Hague Agreement Rule 28 as of the date of mailing of the notice of allowance (§ 1.311).</w:t>
      </w:r>
    </w:p>
    <w:p w14:paraId="7CB63EA7" w14:textId="77777777" w:rsidR="00BF2690" w:rsidRPr="001650DF" w:rsidRDefault="00BF2690" w:rsidP="00465F35">
      <w:pPr>
        <w:numPr>
          <w:ilvl w:val="12"/>
          <w:numId w:val="0"/>
        </w:numPr>
        <w:tabs>
          <w:tab w:val="left" w:pos="720"/>
          <w:tab w:val="right" w:pos="8640"/>
        </w:tabs>
        <w:rPr>
          <w:color w:val="auto"/>
        </w:rPr>
      </w:pPr>
      <w:r w:rsidRPr="001650DF">
        <w:rPr>
          <w:color w:val="auto"/>
        </w:rPr>
        <w:t>(c)(1) Issue fee for issuing an original plant patent:</w:t>
      </w:r>
    </w:p>
    <w:p w14:paraId="768E8D51" w14:textId="77777777" w:rsidR="00BF2690" w:rsidRPr="001650DF" w:rsidRDefault="00BF2690" w:rsidP="00A5609F">
      <w:pPr>
        <w:numPr>
          <w:ilvl w:val="12"/>
          <w:numId w:val="0"/>
        </w:numPr>
        <w:tabs>
          <w:tab w:val="left" w:pos="720"/>
          <w:tab w:val="right" w:pos="8640"/>
        </w:tabs>
        <w:ind w:left="360"/>
        <w:rPr>
          <w:color w:val="auto"/>
        </w:rPr>
      </w:pPr>
      <w:r w:rsidRPr="001650DF">
        <w:rPr>
          <w:color w:val="auto"/>
        </w:rPr>
        <w:tab/>
        <w:t>By a micro entity (§ 1.29)...................................................................</w:t>
      </w:r>
      <w:r w:rsidRPr="001650DF">
        <w:rPr>
          <w:color w:val="auto"/>
        </w:rPr>
        <w:tab/>
        <w:t>$2</w:t>
      </w:r>
      <w:r>
        <w:rPr>
          <w:color w:val="auto"/>
        </w:rPr>
        <w:t>0</w:t>
      </w:r>
      <w:r w:rsidRPr="001650DF">
        <w:rPr>
          <w:color w:val="auto"/>
        </w:rPr>
        <w:t>0.00</w:t>
      </w:r>
    </w:p>
    <w:p w14:paraId="55D057FB" w14:textId="77777777" w:rsidR="00BF2690" w:rsidRPr="001650DF" w:rsidRDefault="00BF2690">
      <w:pPr>
        <w:numPr>
          <w:ilvl w:val="12"/>
          <w:numId w:val="0"/>
        </w:numPr>
        <w:tabs>
          <w:tab w:val="left" w:pos="720"/>
          <w:tab w:val="right" w:pos="8640"/>
        </w:tabs>
        <w:ind w:left="360"/>
        <w:rPr>
          <w:color w:val="auto"/>
        </w:rPr>
      </w:pPr>
      <w:r w:rsidRPr="001650DF">
        <w:rPr>
          <w:color w:val="auto"/>
        </w:rPr>
        <w:tab/>
        <w:t>By a small entity (§ 1.27(a))....................................................................</w:t>
      </w:r>
      <w:r w:rsidRPr="001650DF">
        <w:rPr>
          <w:color w:val="auto"/>
        </w:rPr>
        <w:tab/>
        <w:t>$</w:t>
      </w:r>
      <w:r>
        <w:rPr>
          <w:color w:val="auto"/>
        </w:rPr>
        <w:t>4</w:t>
      </w:r>
      <w:r w:rsidRPr="001650DF">
        <w:rPr>
          <w:color w:val="auto"/>
        </w:rPr>
        <w:t>00.00</w:t>
      </w:r>
    </w:p>
    <w:p w14:paraId="34CC2641" w14:textId="77777777" w:rsidR="00BF2690" w:rsidRPr="001650DF" w:rsidRDefault="00BF2690">
      <w:pPr>
        <w:numPr>
          <w:ilvl w:val="12"/>
          <w:numId w:val="0"/>
        </w:numPr>
        <w:tabs>
          <w:tab w:val="left" w:pos="720"/>
          <w:tab w:val="right" w:pos="8640"/>
        </w:tabs>
        <w:ind w:left="360"/>
        <w:rPr>
          <w:color w:val="auto"/>
        </w:rPr>
      </w:pPr>
      <w:r w:rsidRPr="001650DF">
        <w:rPr>
          <w:color w:val="auto"/>
        </w:rPr>
        <w:tab/>
        <w:t>By other than a small or micro entity......................................................</w:t>
      </w:r>
      <w:r w:rsidRPr="001650DF">
        <w:rPr>
          <w:color w:val="auto"/>
        </w:rPr>
        <w:tab/>
        <w:t>$</w:t>
      </w:r>
      <w:r>
        <w:rPr>
          <w:color w:val="auto"/>
        </w:rPr>
        <w:t>8</w:t>
      </w:r>
      <w:r w:rsidRPr="001650DF">
        <w:rPr>
          <w:color w:val="auto"/>
        </w:rPr>
        <w:t>00.00</w:t>
      </w:r>
    </w:p>
    <w:p w14:paraId="16E45EF0" w14:textId="77777777" w:rsidR="00BF2690" w:rsidRPr="001650DF" w:rsidRDefault="00BF2690">
      <w:pPr>
        <w:numPr>
          <w:ilvl w:val="12"/>
          <w:numId w:val="0"/>
        </w:numPr>
        <w:tabs>
          <w:tab w:val="left" w:pos="720"/>
        </w:tabs>
        <w:rPr>
          <w:color w:val="auto"/>
        </w:rPr>
      </w:pPr>
      <w:r w:rsidRPr="001650DF" w:rsidDel="00F527F4">
        <w:rPr>
          <w:color w:val="auto"/>
        </w:rPr>
        <w:t xml:space="preserve"> </w:t>
      </w:r>
      <w:r w:rsidRPr="001650DF">
        <w:rPr>
          <w:color w:val="auto"/>
        </w:rPr>
        <w:t>(2)</w:t>
      </w:r>
      <w:r w:rsidRPr="001650DF">
        <w:rPr>
          <w:color w:val="auto"/>
        </w:rPr>
        <w:tab/>
        <w:t>[Reserved]</w:t>
      </w:r>
    </w:p>
    <w:p w14:paraId="521AD010" w14:textId="77777777" w:rsidR="00BF2690" w:rsidRPr="001650DF" w:rsidRDefault="00BF2690">
      <w:r w:rsidRPr="001650DF">
        <w:t xml:space="preserve">* * * * * </w:t>
      </w:r>
    </w:p>
    <w:p w14:paraId="69ACDC76" w14:textId="77777777" w:rsidR="00BF2690" w:rsidRDefault="00BF2690">
      <w:pPr>
        <w:ind w:left="90"/>
        <w:rPr>
          <w:bCs/>
          <w:color w:val="auto"/>
        </w:rPr>
      </w:pPr>
    </w:p>
    <w:p w14:paraId="2792953A" w14:textId="77777777" w:rsidR="00BF2690" w:rsidRPr="001650DF" w:rsidRDefault="00BF2690">
      <w:pPr>
        <w:ind w:left="90"/>
        <w:rPr>
          <w:bCs/>
          <w:color w:val="auto"/>
        </w:rPr>
      </w:pPr>
      <w:r w:rsidRPr="001650DF">
        <w:rPr>
          <w:bCs/>
          <w:color w:val="auto"/>
        </w:rPr>
        <w:t>5.</w:t>
      </w:r>
      <w:r w:rsidRPr="001650DF">
        <w:rPr>
          <w:bCs/>
          <w:color w:val="auto"/>
        </w:rPr>
        <w:tab/>
        <w:t>Section 1.19 is amended by revising the introductory text to paragraph (b)</w:t>
      </w:r>
      <w:r>
        <w:rPr>
          <w:bCs/>
          <w:color w:val="auto"/>
        </w:rPr>
        <w:t xml:space="preserve"> and paragraphs</w:t>
      </w:r>
      <w:r w:rsidRPr="001650DF">
        <w:rPr>
          <w:bCs/>
          <w:color w:val="auto"/>
        </w:rPr>
        <w:t xml:space="preserve"> (b)(1), (2), and (4)</w:t>
      </w:r>
      <w:r>
        <w:rPr>
          <w:bCs/>
          <w:color w:val="auto"/>
        </w:rPr>
        <w:t>;</w:t>
      </w:r>
      <w:r w:rsidRPr="001650DF">
        <w:rPr>
          <w:bCs/>
          <w:color w:val="auto"/>
        </w:rPr>
        <w:t xml:space="preserve"> removing and reserving </w:t>
      </w:r>
      <w:r>
        <w:rPr>
          <w:bCs/>
          <w:color w:val="auto"/>
        </w:rPr>
        <w:t xml:space="preserve">paragraphs </w:t>
      </w:r>
      <w:r w:rsidRPr="001650DF">
        <w:rPr>
          <w:bCs/>
          <w:color w:val="auto"/>
        </w:rPr>
        <w:t>(e) and (g)</w:t>
      </w:r>
      <w:r>
        <w:rPr>
          <w:bCs/>
          <w:color w:val="auto"/>
        </w:rPr>
        <w:t>;</w:t>
      </w:r>
      <w:r w:rsidRPr="001650DF">
        <w:rPr>
          <w:bCs/>
          <w:color w:val="auto"/>
        </w:rPr>
        <w:t xml:space="preserve"> and adding</w:t>
      </w:r>
      <w:r>
        <w:rPr>
          <w:bCs/>
          <w:color w:val="auto"/>
        </w:rPr>
        <w:t xml:space="preserve"> paragraphs</w:t>
      </w:r>
      <w:r w:rsidRPr="001650DF">
        <w:rPr>
          <w:bCs/>
          <w:color w:val="auto"/>
        </w:rPr>
        <w:t xml:space="preserve"> (h) through (l) to read as follows:</w:t>
      </w:r>
    </w:p>
    <w:p w14:paraId="3D739D4C" w14:textId="77777777" w:rsidR="00BF2690" w:rsidRPr="007E3539" w:rsidRDefault="00BF2690">
      <w:pPr>
        <w:rPr>
          <w:b/>
          <w:bCs/>
        </w:rPr>
      </w:pPr>
      <w:r w:rsidRPr="007E3539">
        <w:rPr>
          <w:b/>
          <w:bCs/>
        </w:rPr>
        <w:t>§ 1.19 Document supply fees.</w:t>
      </w:r>
    </w:p>
    <w:p w14:paraId="1766548A" w14:textId="77777777" w:rsidR="00BF2690" w:rsidRPr="001650DF" w:rsidRDefault="00BF2690">
      <w:r w:rsidRPr="001650DF">
        <w:t xml:space="preserve">* * * * * </w:t>
      </w:r>
    </w:p>
    <w:p w14:paraId="4BC5E323" w14:textId="77777777" w:rsidR="00BF2690" w:rsidRPr="001650DF" w:rsidRDefault="00BF2690">
      <w:pPr>
        <w:pStyle w:val="Level1"/>
        <w:spacing w:line="480" w:lineRule="auto"/>
        <w:ind w:left="0"/>
      </w:pPr>
      <w:r w:rsidRPr="001650DF">
        <w:t xml:space="preserve">(b) Copies of Office documents to be provided in paper, or in electronic form, as determined by the Director (for other patent-related materials </w:t>
      </w:r>
      <w:r w:rsidRPr="001650DF">
        <w:rPr>
          <w:iCs/>
          <w:u w:val="single"/>
        </w:rPr>
        <w:t>see</w:t>
      </w:r>
      <w:r w:rsidRPr="001650DF">
        <w:t xml:space="preserve"> § 1.21(k)):</w:t>
      </w:r>
    </w:p>
    <w:p w14:paraId="01A7879E" w14:textId="77777777" w:rsidR="00BF2690" w:rsidRPr="001650DF" w:rsidRDefault="00BF2690">
      <w:pPr>
        <w:pStyle w:val="Level1"/>
        <w:spacing w:line="480" w:lineRule="auto"/>
        <w:ind w:left="0"/>
      </w:pPr>
      <w:r w:rsidRPr="001650DF">
        <w:t xml:space="preserve">            (1) Copy of a patent application as filed, or a patent-related file wrapper and contents, stored in paper in a paper file wrapper, in an image format in an image file wrapper, or if color documents, stored in paper in an Artifact Folder: </w:t>
      </w:r>
    </w:p>
    <w:p w14:paraId="130A59F8" w14:textId="77777777" w:rsidR="00BF2690" w:rsidRPr="001650DF" w:rsidRDefault="00BF2690">
      <w:pPr>
        <w:pStyle w:val="Level1"/>
        <w:tabs>
          <w:tab w:val="right" w:pos="8550"/>
        </w:tabs>
        <w:spacing w:line="480" w:lineRule="auto"/>
        <w:ind w:left="0"/>
      </w:pPr>
      <w:r w:rsidRPr="001650DF">
        <w:t>            (i) If provided on paper:</w:t>
      </w:r>
      <w:r w:rsidRPr="001650DF">
        <w:tab/>
      </w:r>
    </w:p>
    <w:p w14:paraId="0F2A40F6" w14:textId="77777777" w:rsidR="00BF2690" w:rsidRPr="001650DF" w:rsidRDefault="00BF2690" w:rsidP="007E3539">
      <w:pPr>
        <w:pStyle w:val="Default"/>
        <w:tabs>
          <w:tab w:val="right" w:leader="dot" w:pos="8640"/>
        </w:tabs>
        <w:spacing w:line="480" w:lineRule="auto"/>
      </w:pPr>
      <w:r w:rsidRPr="001650DF">
        <w:t xml:space="preserve">            (A) Application as filed</w:t>
      </w:r>
      <w:r>
        <w:t>:</w:t>
      </w:r>
      <w:r w:rsidRPr="001650DF">
        <w:t xml:space="preserve"> $35.00</w:t>
      </w:r>
    </w:p>
    <w:p w14:paraId="630ACF61" w14:textId="77777777" w:rsidR="00BF2690" w:rsidRPr="001650DF" w:rsidRDefault="00BF2690" w:rsidP="00465F35">
      <w:pPr>
        <w:numPr>
          <w:ilvl w:val="12"/>
          <w:numId w:val="0"/>
        </w:numPr>
        <w:tabs>
          <w:tab w:val="right" w:pos="7560"/>
          <w:tab w:val="right" w:leader="dot" w:pos="8640"/>
        </w:tabs>
        <w:rPr>
          <w:color w:val="auto"/>
        </w:rPr>
      </w:pPr>
      <w:r w:rsidRPr="001650DF">
        <w:t>            (B) File wrapper and contents</w:t>
      </w:r>
      <w:r>
        <w:t xml:space="preserve">: </w:t>
      </w:r>
      <w:r w:rsidRPr="001650DF">
        <w:rPr>
          <w:color w:val="auto"/>
        </w:rPr>
        <w:t>$280.00</w:t>
      </w:r>
    </w:p>
    <w:p w14:paraId="30C2B2AA" w14:textId="77777777" w:rsidR="00BF2690" w:rsidRPr="001650DF" w:rsidRDefault="00BF2690" w:rsidP="00465F35">
      <w:pPr>
        <w:pStyle w:val="Level1"/>
        <w:spacing w:line="480" w:lineRule="auto"/>
        <w:ind w:left="0"/>
      </w:pPr>
      <w:r w:rsidRPr="001650DF">
        <w:t>            (C) [Reserved]</w:t>
      </w:r>
    </w:p>
    <w:p w14:paraId="384CEDA3" w14:textId="77777777" w:rsidR="00BF2690" w:rsidRPr="001650DF" w:rsidRDefault="00BF2690" w:rsidP="00465F35">
      <w:pPr>
        <w:numPr>
          <w:ilvl w:val="12"/>
          <w:numId w:val="0"/>
        </w:numPr>
        <w:tabs>
          <w:tab w:val="right" w:leader="dot" w:pos="8640"/>
        </w:tabs>
        <w:ind w:left="720"/>
        <w:rPr>
          <w:color w:val="auto"/>
        </w:rPr>
      </w:pPr>
      <w:r w:rsidRPr="001650DF">
        <w:t>(D) Individual application documents, other than application as filed, per document</w:t>
      </w:r>
      <w:r>
        <w:t xml:space="preserve">: </w:t>
      </w:r>
      <w:r w:rsidRPr="001650DF">
        <w:rPr>
          <w:color w:val="auto"/>
        </w:rPr>
        <w:t>$25.00</w:t>
      </w:r>
    </w:p>
    <w:p w14:paraId="7A4563CC" w14:textId="77777777" w:rsidR="00BF2690" w:rsidRPr="001650DF" w:rsidRDefault="00BF2690" w:rsidP="00A5609F">
      <w:pPr>
        <w:pStyle w:val="Level1"/>
        <w:spacing w:line="480" w:lineRule="auto"/>
        <w:ind w:left="0"/>
      </w:pPr>
      <w:r w:rsidRPr="001650DF">
        <w:t xml:space="preserve">            (ii) If provided on compact disc or other physical electronic medium in single order or if provided electronically (e.g., by electronic transmission) other than on a physical electronic medium: </w:t>
      </w:r>
    </w:p>
    <w:p w14:paraId="5312844A" w14:textId="77777777" w:rsidR="00BF2690" w:rsidRPr="001650DF" w:rsidRDefault="00BF2690" w:rsidP="007E3539">
      <w:pPr>
        <w:pStyle w:val="Default"/>
        <w:tabs>
          <w:tab w:val="right" w:leader="dot" w:pos="8640"/>
        </w:tabs>
        <w:spacing w:line="480" w:lineRule="auto"/>
        <w:ind w:firstLine="720"/>
      </w:pPr>
      <w:r w:rsidRPr="001650DF">
        <w:t>(A) Application as filed</w:t>
      </w:r>
      <w:r>
        <w:t xml:space="preserve">: </w:t>
      </w:r>
      <w:r w:rsidRPr="001650DF">
        <w:t xml:space="preserve">$35.00 </w:t>
      </w:r>
    </w:p>
    <w:p w14:paraId="0869FC67" w14:textId="77777777" w:rsidR="00BF2690" w:rsidRPr="001650DF" w:rsidRDefault="00BF2690" w:rsidP="00465F35">
      <w:pPr>
        <w:numPr>
          <w:ilvl w:val="12"/>
          <w:numId w:val="0"/>
        </w:numPr>
        <w:tabs>
          <w:tab w:val="right" w:leader="dot" w:pos="8640"/>
        </w:tabs>
        <w:rPr>
          <w:color w:val="auto"/>
        </w:rPr>
      </w:pPr>
      <w:r w:rsidRPr="001650DF">
        <w:t>            (B) File wrapper and contents</w:t>
      </w:r>
      <w:r>
        <w:t xml:space="preserve">: </w:t>
      </w:r>
      <w:r w:rsidRPr="001650DF">
        <w:rPr>
          <w:color w:val="auto"/>
        </w:rPr>
        <w:t>$55.00</w:t>
      </w:r>
    </w:p>
    <w:p w14:paraId="6504B603" w14:textId="77777777" w:rsidR="00BF2690" w:rsidRPr="001650DF" w:rsidRDefault="00BF2690" w:rsidP="00A5609F">
      <w:pPr>
        <w:pStyle w:val="Level1"/>
        <w:spacing w:line="480" w:lineRule="auto"/>
        <w:ind w:left="0"/>
      </w:pPr>
      <w:r w:rsidRPr="001650DF">
        <w:t>            (C) [Reserved]</w:t>
      </w:r>
    </w:p>
    <w:p w14:paraId="00C76C95" w14:textId="77777777" w:rsidR="00BF2690" w:rsidRPr="001650DF" w:rsidRDefault="00BF2690" w:rsidP="00A5609F">
      <w:pPr>
        <w:pStyle w:val="Level1"/>
        <w:spacing w:line="480" w:lineRule="auto"/>
        <w:ind w:left="0"/>
        <w:rPr>
          <w:strike/>
        </w:rPr>
      </w:pPr>
      <w:r w:rsidRPr="001650DF">
        <w:t xml:space="preserve">            (iii) [Reserved] </w:t>
      </w:r>
    </w:p>
    <w:p w14:paraId="7D9D3B49" w14:textId="77777777" w:rsidR="00BF2690" w:rsidRDefault="00BF2690">
      <w:pPr>
        <w:pStyle w:val="Level1"/>
        <w:tabs>
          <w:tab w:val="left" w:pos="720"/>
        </w:tabs>
        <w:spacing w:line="480" w:lineRule="auto"/>
        <w:ind w:left="0"/>
      </w:pPr>
      <w:r w:rsidRPr="001650DF">
        <w:tab/>
        <w:t>(iv) If provided to a foreign intellectual property office pursuant to a bilateral or multilateral agreement (</w:t>
      </w:r>
      <w:r w:rsidRPr="0032355B">
        <w:rPr>
          <w:u w:val="single"/>
        </w:rPr>
        <w:t>see</w:t>
      </w:r>
      <w:r w:rsidRPr="001650DF">
        <w:t xml:space="preserve"> §</w:t>
      </w:r>
      <w:r>
        <w:t xml:space="preserve"> </w:t>
      </w:r>
      <w:r w:rsidRPr="001650DF">
        <w:t>1.14(h))</w:t>
      </w:r>
      <w:r>
        <w:t>:</w:t>
      </w:r>
      <w:r w:rsidRPr="001650DF">
        <w:t xml:space="preserve"> $0.00.</w:t>
      </w:r>
    </w:p>
    <w:p w14:paraId="13F85157" w14:textId="77777777" w:rsidR="00BF2690" w:rsidRPr="001650DF" w:rsidRDefault="00BF2690">
      <w:pPr>
        <w:pStyle w:val="Level1"/>
        <w:tabs>
          <w:tab w:val="left" w:pos="720"/>
        </w:tabs>
        <w:spacing w:line="480" w:lineRule="auto"/>
        <w:ind w:left="0"/>
      </w:pPr>
      <w:r w:rsidRPr="001650DF">
        <w:tab/>
        <w:t>(2) [Reserved]</w:t>
      </w:r>
    </w:p>
    <w:p w14:paraId="38553253" w14:textId="77777777" w:rsidR="00BF2690" w:rsidRDefault="00BF2690">
      <w:pPr>
        <w:pStyle w:val="Level1"/>
        <w:tabs>
          <w:tab w:val="left" w:pos="720"/>
        </w:tabs>
        <w:spacing w:line="480" w:lineRule="auto"/>
        <w:ind w:left="0"/>
      </w:pPr>
    </w:p>
    <w:p w14:paraId="37786B13" w14:textId="77777777" w:rsidR="00BF2690" w:rsidRPr="001650DF" w:rsidRDefault="00BF2690">
      <w:pPr>
        <w:pStyle w:val="Level1"/>
        <w:tabs>
          <w:tab w:val="left" w:pos="720"/>
        </w:tabs>
        <w:spacing w:line="480" w:lineRule="auto"/>
        <w:ind w:left="0"/>
      </w:pPr>
      <w:r w:rsidRPr="001650DF">
        <w:t>* * * * *</w:t>
      </w:r>
    </w:p>
    <w:p w14:paraId="21B09856" w14:textId="77777777" w:rsidR="00BF2690" w:rsidRPr="004916EB" w:rsidRDefault="00BF2690" w:rsidP="00D5142A">
      <w:pPr>
        <w:pStyle w:val="Level1"/>
        <w:tabs>
          <w:tab w:val="right" w:leader="dot" w:pos="8640"/>
        </w:tabs>
        <w:spacing w:line="480" w:lineRule="auto"/>
        <w:ind w:left="0"/>
      </w:pPr>
      <w:r w:rsidRPr="001650DF">
        <w:t xml:space="preserve">            </w:t>
      </w:r>
      <w:r w:rsidRPr="004916EB">
        <w:t>(4) For assignment records, abstract of title and certification, per patent: $35.00</w:t>
      </w:r>
    </w:p>
    <w:p w14:paraId="0ED0EC51" w14:textId="0FE287A8" w:rsidR="00BF2690" w:rsidRPr="004916EB" w:rsidRDefault="00BF2690" w:rsidP="00D5142A">
      <w:pPr>
        <w:pStyle w:val="Level1"/>
        <w:tabs>
          <w:tab w:val="right" w:leader="dot" w:pos="8640"/>
        </w:tabs>
        <w:spacing w:line="480" w:lineRule="auto"/>
        <w:ind w:left="0"/>
      </w:pPr>
      <w:r w:rsidRPr="004916EB">
        <w:t xml:space="preserve">(c) Library service (35 U.S.C. 13): For providing to libraries copies of all patents issued annually, per annum:..............................………………………….......................... $50.00 </w:t>
      </w:r>
    </w:p>
    <w:p w14:paraId="0006A770" w14:textId="77777777" w:rsidR="00BF2690" w:rsidRPr="004916EB" w:rsidRDefault="00BF2690" w:rsidP="00D5142A">
      <w:pPr>
        <w:pStyle w:val="Level1"/>
        <w:tabs>
          <w:tab w:val="right" w:leader="dot" w:pos="8640"/>
        </w:tabs>
        <w:spacing w:line="480" w:lineRule="auto"/>
        <w:ind w:left="0"/>
      </w:pPr>
      <w:r w:rsidRPr="004916EB">
        <w:t>(d) [Reserved]</w:t>
      </w:r>
    </w:p>
    <w:p w14:paraId="1A521628" w14:textId="77777777" w:rsidR="00BF2690" w:rsidRPr="004916EB" w:rsidRDefault="00BF2690" w:rsidP="00D5142A">
      <w:pPr>
        <w:pStyle w:val="Level1"/>
        <w:tabs>
          <w:tab w:val="right" w:leader="dot" w:pos="8640"/>
        </w:tabs>
        <w:spacing w:line="480" w:lineRule="auto"/>
        <w:ind w:left="0"/>
      </w:pPr>
      <w:r w:rsidRPr="004916EB">
        <w:t>(e) [Reserved]</w:t>
      </w:r>
    </w:p>
    <w:p w14:paraId="5A28C549" w14:textId="007AFAF2" w:rsidR="00BF2690" w:rsidRPr="004916EB" w:rsidRDefault="00BF2690" w:rsidP="00D5142A">
      <w:pPr>
        <w:pStyle w:val="Level1"/>
        <w:tabs>
          <w:tab w:val="right" w:leader="dot" w:pos="8640"/>
        </w:tabs>
        <w:spacing w:line="480" w:lineRule="auto"/>
        <w:ind w:left="0"/>
      </w:pPr>
      <w:r w:rsidRPr="004916EB">
        <w:t xml:space="preserve">(f) Uncertified copy of a non-United States patent document, per document:.........$25.00 </w:t>
      </w:r>
    </w:p>
    <w:p w14:paraId="69257753" w14:textId="77777777" w:rsidR="00BF2690" w:rsidRPr="001650DF" w:rsidRDefault="00BF2690" w:rsidP="00D5142A">
      <w:pPr>
        <w:pStyle w:val="Level1"/>
        <w:tabs>
          <w:tab w:val="right" w:leader="dot" w:pos="8640"/>
        </w:tabs>
        <w:spacing w:line="480" w:lineRule="auto"/>
        <w:ind w:left="0"/>
      </w:pPr>
      <w:r w:rsidRPr="004916EB">
        <w:t>(g) [Reserved]</w:t>
      </w:r>
      <w:r>
        <w:t xml:space="preserve"> </w:t>
      </w:r>
    </w:p>
    <w:p w14:paraId="5D5F91CD" w14:textId="77777777" w:rsidR="00BF2690" w:rsidRPr="001650DF" w:rsidRDefault="00BF2690" w:rsidP="00D5142A">
      <w:pPr>
        <w:numPr>
          <w:ilvl w:val="12"/>
          <w:numId w:val="0"/>
        </w:numPr>
        <w:tabs>
          <w:tab w:val="left" w:pos="720"/>
          <w:tab w:val="right" w:pos="7560"/>
          <w:tab w:val="right" w:pos="8640"/>
        </w:tabs>
      </w:pPr>
      <w:r w:rsidRPr="001650DF">
        <w:t>(h) Copy of Patent Grant Single-Page TIFF Images (52 week subscription)</w:t>
      </w:r>
      <w:r>
        <w:rPr>
          <w:color w:val="auto"/>
        </w:rPr>
        <w:t xml:space="preserve">: </w:t>
      </w:r>
      <w:r w:rsidRPr="001650DF">
        <w:t>$10,400.00</w:t>
      </w:r>
    </w:p>
    <w:p w14:paraId="36695FD5" w14:textId="77777777" w:rsidR="00BF2690" w:rsidRPr="001650DF" w:rsidRDefault="00BF2690" w:rsidP="00D5142A">
      <w:pPr>
        <w:numPr>
          <w:ilvl w:val="12"/>
          <w:numId w:val="0"/>
        </w:numPr>
        <w:tabs>
          <w:tab w:val="left" w:pos="720"/>
          <w:tab w:val="right" w:pos="8640"/>
        </w:tabs>
      </w:pPr>
      <w:r w:rsidRPr="001650DF">
        <w:t>(i) Copy of Patent Grant Full-Text W/Embedded Images, Patent Application Publication Single-Page TIFF Images, or Patent Application Publication Full-Text W/Embedded Images (52 week subscription)</w:t>
      </w:r>
      <w:r>
        <w:rPr>
          <w:color w:val="auto"/>
        </w:rPr>
        <w:t xml:space="preserve">:……………………………………………….. </w:t>
      </w:r>
      <w:r w:rsidRPr="001650DF">
        <w:t>$5,200.00</w:t>
      </w:r>
    </w:p>
    <w:p w14:paraId="038E399C" w14:textId="77777777" w:rsidR="00BF2690" w:rsidRPr="001650DF" w:rsidRDefault="00BF2690" w:rsidP="00D5142A">
      <w:pPr>
        <w:tabs>
          <w:tab w:val="right" w:leader="dot" w:pos="8640"/>
        </w:tabs>
      </w:pPr>
      <w:r w:rsidRPr="001650DF">
        <w:t>(j) Copy of Patent Technology Monitoring Team (PTMT) Patent Bibliographic Extract and Other DVD (Optical Disc) Products</w:t>
      </w:r>
      <w:r>
        <w:t>:………………………………………..</w:t>
      </w:r>
      <w:r>
        <w:rPr>
          <w:color w:val="auto"/>
        </w:rPr>
        <w:t xml:space="preserve"> </w:t>
      </w:r>
      <w:r w:rsidRPr="001650DF">
        <w:t>$50.00</w:t>
      </w:r>
    </w:p>
    <w:p w14:paraId="0244D73D" w14:textId="77777777" w:rsidR="00BF2690" w:rsidRPr="001650DF" w:rsidRDefault="00BF2690" w:rsidP="00D5142A">
      <w:pPr>
        <w:numPr>
          <w:ilvl w:val="12"/>
          <w:numId w:val="0"/>
        </w:numPr>
        <w:tabs>
          <w:tab w:val="left" w:pos="720"/>
          <w:tab w:val="right" w:pos="8640"/>
        </w:tabs>
      </w:pPr>
      <w:r w:rsidRPr="001650DF">
        <w:t>(k) Copy of U.S. Patent Custom Data Extracts</w:t>
      </w:r>
      <w:r>
        <w:t xml:space="preserve">:…………………………………. </w:t>
      </w:r>
      <w:r w:rsidRPr="001650DF">
        <w:t>$100.00</w:t>
      </w:r>
    </w:p>
    <w:p w14:paraId="2601F02A" w14:textId="77777777" w:rsidR="00BF2690" w:rsidRPr="001650DF" w:rsidRDefault="00BF2690">
      <w:pPr>
        <w:numPr>
          <w:ilvl w:val="12"/>
          <w:numId w:val="0"/>
        </w:numPr>
        <w:tabs>
          <w:tab w:val="left" w:pos="720"/>
          <w:tab w:val="right" w:pos="8640"/>
        </w:tabs>
        <w:rPr>
          <w:color w:val="auto"/>
        </w:rPr>
      </w:pPr>
      <w:r w:rsidRPr="001650DF">
        <w:t>(l) Copy of Selected Technology Reports, Miscellaneous Technology Areas</w:t>
      </w:r>
      <w:r>
        <w:t xml:space="preserve">:…. </w:t>
      </w:r>
      <w:r w:rsidRPr="001650DF">
        <w:t>$30.00</w:t>
      </w:r>
    </w:p>
    <w:p w14:paraId="33674D28" w14:textId="77777777" w:rsidR="00BF2690" w:rsidRPr="001650DF" w:rsidRDefault="00BF2690" w:rsidP="007E3539"/>
    <w:p w14:paraId="1D07D678" w14:textId="77777777" w:rsidR="00BF2690" w:rsidRPr="001650DF" w:rsidRDefault="00BF2690" w:rsidP="00465F35">
      <w:pPr>
        <w:keepNext/>
        <w:autoSpaceDE/>
        <w:autoSpaceDN/>
        <w:adjustRightInd/>
        <w:rPr>
          <w:bCs/>
          <w:color w:val="auto"/>
        </w:rPr>
      </w:pPr>
      <w:r w:rsidRPr="001650DF">
        <w:rPr>
          <w:bCs/>
          <w:color w:val="auto"/>
        </w:rPr>
        <w:t>6.</w:t>
      </w:r>
      <w:r w:rsidRPr="001650DF">
        <w:rPr>
          <w:bCs/>
          <w:color w:val="auto"/>
        </w:rPr>
        <w:tab/>
        <w:t>Section 1.20 is amended by revising paragraphs (a) through (c)</w:t>
      </w:r>
      <w:r>
        <w:rPr>
          <w:bCs/>
          <w:color w:val="auto"/>
        </w:rPr>
        <w:t xml:space="preserve"> and</w:t>
      </w:r>
      <w:r w:rsidRPr="001650DF">
        <w:rPr>
          <w:bCs/>
          <w:color w:val="auto"/>
        </w:rPr>
        <w:t xml:space="preserve"> (e) through (g) to read as follows:</w:t>
      </w:r>
    </w:p>
    <w:p w14:paraId="50BB7264" w14:textId="77777777" w:rsidR="00BF2690" w:rsidRPr="001650DF" w:rsidRDefault="00BF2690">
      <w:pPr>
        <w:autoSpaceDE/>
        <w:autoSpaceDN/>
        <w:adjustRightInd/>
        <w:rPr>
          <w:b/>
          <w:bCs/>
          <w:color w:val="auto"/>
        </w:rPr>
      </w:pPr>
      <w:r w:rsidRPr="001650DF">
        <w:rPr>
          <w:b/>
          <w:bCs/>
          <w:color w:val="auto"/>
        </w:rPr>
        <w:t>§ 1.20 Post issuance fees.</w:t>
      </w:r>
    </w:p>
    <w:p w14:paraId="42203407" w14:textId="77777777" w:rsidR="00BF2690" w:rsidRPr="001650DF" w:rsidRDefault="00BF2690" w:rsidP="00D5142A">
      <w:pPr>
        <w:numPr>
          <w:ilvl w:val="12"/>
          <w:numId w:val="0"/>
        </w:numPr>
        <w:tabs>
          <w:tab w:val="right" w:leader="dot" w:pos="8550"/>
        </w:tabs>
      </w:pPr>
      <w:r w:rsidRPr="001650DF">
        <w:rPr>
          <w:color w:val="auto"/>
        </w:rPr>
        <w:t xml:space="preserve">(a) For providing a certificate of correction for applicant’s mistake (§ 1.323)…    $150.00 </w:t>
      </w:r>
    </w:p>
    <w:p w14:paraId="6878D83E" w14:textId="77777777" w:rsidR="00BF2690" w:rsidRPr="001650DF" w:rsidRDefault="00BF2690" w:rsidP="00D5142A">
      <w:pPr>
        <w:numPr>
          <w:ilvl w:val="12"/>
          <w:numId w:val="0"/>
        </w:numPr>
        <w:tabs>
          <w:tab w:val="right" w:leader="dot" w:pos="8550"/>
        </w:tabs>
        <w:rPr>
          <w:color w:val="auto"/>
        </w:rPr>
      </w:pPr>
      <w:r w:rsidRPr="001650DF">
        <w:rPr>
          <w:color w:val="auto"/>
        </w:rPr>
        <w:t>(b) Processing fee for correcting inventorship in a patent (§</w:t>
      </w:r>
      <w:r>
        <w:rPr>
          <w:color w:val="auto"/>
        </w:rPr>
        <w:t xml:space="preserve"> </w:t>
      </w:r>
      <w:r w:rsidRPr="001650DF">
        <w:rPr>
          <w:color w:val="auto"/>
        </w:rPr>
        <w:t>1.324)………….    $150.00</w:t>
      </w:r>
    </w:p>
    <w:p w14:paraId="7F0CAB58" w14:textId="77777777" w:rsidR="00BF2690" w:rsidRPr="001650DF" w:rsidRDefault="00BF2690">
      <w:pPr>
        <w:numPr>
          <w:ilvl w:val="12"/>
          <w:numId w:val="0"/>
        </w:numPr>
        <w:tabs>
          <w:tab w:val="left" w:pos="720"/>
          <w:tab w:val="right" w:pos="9360"/>
        </w:tabs>
        <w:rPr>
          <w:strike/>
          <w:color w:val="auto"/>
        </w:rPr>
      </w:pPr>
      <w:r w:rsidRPr="001650DF">
        <w:rPr>
          <w:color w:val="auto"/>
        </w:rPr>
        <w:t>(c) In reexamination proceedings</w:t>
      </w:r>
      <w:r>
        <w:rPr>
          <w:color w:val="auto"/>
        </w:rPr>
        <w:t>:</w:t>
      </w:r>
    </w:p>
    <w:p w14:paraId="24165398" w14:textId="77777777" w:rsidR="00BF2690" w:rsidRPr="001650DF" w:rsidRDefault="00BF2690">
      <w:pPr>
        <w:ind w:left="720"/>
        <w:rPr>
          <w:color w:val="auto"/>
        </w:rPr>
      </w:pPr>
      <w:r w:rsidRPr="001650DF">
        <w:rPr>
          <w:color w:val="auto"/>
        </w:rPr>
        <w:t xml:space="preserve">(1)(A)  For filing a request for </w:t>
      </w:r>
      <w:r w:rsidRPr="001650DF">
        <w:rPr>
          <w:color w:val="auto"/>
          <w:u w:val="single"/>
        </w:rPr>
        <w:t>ex parte</w:t>
      </w:r>
      <w:r w:rsidRPr="001650DF">
        <w:rPr>
          <w:color w:val="auto"/>
        </w:rPr>
        <w:t xml:space="preserve"> reexamination (§ 1.510(a)) having:</w:t>
      </w:r>
    </w:p>
    <w:p w14:paraId="0791B52E" w14:textId="77777777" w:rsidR="00BF2690" w:rsidRDefault="00BF2690" w:rsidP="00D5142A">
      <w:pPr>
        <w:ind w:left="720"/>
        <w:rPr>
          <w:color w:val="auto"/>
        </w:rPr>
      </w:pPr>
      <w:r w:rsidRPr="001650DF">
        <w:rPr>
          <w:color w:val="auto"/>
        </w:rPr>
        <w:t xml:space="preserve">(i) </w:t>
      </w:r>
      <w:r>
        <w:rPr>
          <w:color w:val="auto"/>
        </w:rPr>
        <w:t>F</w:t>
      </w:r>
      <w:r w:rsidRPr="001650DF">
        <w:rPr>
          <w:color w:val="auto"/>
        </w:rPr>
        <w:t>orty (40) or fewer pages;</w:t>
      </w:r>
    </w:p>
    <w:p w14:paraId="7BE059B5" w14:textId="77777777" w:rsidR="00BF2690" w:rsidRPr="001650DF" w:rsidRDefault="00BF2690" w:rsidP="00D5142A">
      <w:pPr>
        <w:ind w:left="720"/>
        <w:rPr>
          <w:color w:val="auto"/>
        </w:rPr>
      </w:pPr>
      <w:r w:rsidRPr="001650DF">
        <w:rPr>
          <w:color w:val="auto"/>
        </w:rPr>
        <w:t xml:space="preserve">(ii) </w:t>
      </w:r>
      <w:r>
        <w:rPr>
          <w:color w:val="auto"/>
        </w:rPr>
        <w:t>L</w:t>
      </w:r>
      <w:r w:rsidRPr="001650DF">
        <w:rPr>
          <w:color w:val="auto"/>
        </w:rPr>
        <w:t xml:space="preserve">ines that are double-spaced or one-and-a-half spaced; </w:t>
      </w:r>
    </w:p>
    <w:p w14:paraId="68DE7734" w14:textId="77777777" w:rsidR="00BF2690" w:rsidRPr="001650DF" w:rsidRDefault="00BF2690" w:rsidP="00D5142A">
      <w:pPr>
        <w:ind w:left="720"/>
        <w:rPr>
          <w:color w:val="auto"/>
        </w:rPr>
      </w:pPr>
      <w:r w:rsidRPr="001650DF">
        <w:rPr>
          <w:color w:val="auto"/>
        </w:rPr>
        <w:t xml:space="preserve">(iii) </w:t>
      </w:r>
      <w:r>
        <w:rPr>
          <w:color w:val="auto"/>
        </w:rPr>
        <w:t>T</w:t>
      </w:r>
      <w:r w:rsidRPr="001650DF">
        <w:rPr>
          <w:color w:val="auto"/>
        </w:rPr>
        <w:t xml:space="preserve">ext written in a non-script type font such as Arial, Times New Roman, or Courier; </w:t>
      </w:r>
    </w:p>
    <w:p w14:paraId="398FE8DF" w14:textId="77777777" w:rsidR="00BF2690" w:rsidRPr="001650DF" w:rsidRDefault="00BF2690" w:rsidP="00D5142A">
      <w:pPr>
        <w:ind w:left="720"/>
        <w:rPr>
          <w:color w:val="auto"/>
        </w:rPr>
      </w:pPr>
      <w:r w:rsidRPr="001650DF">
        <w:rPr>
          <w:color w:val="auto"/>
        </w:rPr>
        <w:t xml:space="preserve">(iv) </w:t>
      </w:r>
      <w:r>
        <w:rPr>
          <w:color w:val="auto"/>
        </w:rPr>
        <w:t>A</w:t>
      </w:r>
      <w:r w:rsidRPr="001650DF">
        <w:rPr>
          <w:color w:val="auto"/>
        </w:rPr>
        <w:t xml:space="preserve"> font size no smaller than 12 point; </w:t>
      </w:r>
    </w:p>
    <w:p w14:paraId="60E58AD3" w14:textId="77777777" w:rsidR="00BF2690" w:rsidRPr="001650DF" w:rsidRDefault="00BF2690" w:rsidP="00D5142A">
      <w:pPr>
        <w:ind w:left="720"/>
        <w:rPr>
          <w:color w:val="auto"/>
        </w:rPr>
      </w:pPr>
      <w:r w:rsidRPr="001650DF">
        <w:rPr>
          <w:color w:val="auto"/>
        </w:rPr>
        <w:t xml:space="preserve">(v) </w:t>
      </w:r>
      <w:r>
        <w:rPr>
          <w:color w:val="auto"/>
        </w:rPr>
        <w:t>M</w:t>
      </w:r>
      <w:r w:rsidRPr="001650DF">
        <w:rPr>
          <w:color w:val="auto"/>
        </w:rPr>
        <w:t xml:space="preserve">argins which conform to the requirements of </w:t>
      </w:r>
      <w:r>
        <w:rPr>
          <w:color w:val="auto"/>
        </w:rPr>
        <w:t>§</w:t>
      </w:r>
      <w:r w:rsidRPr="001650DF">
        <w:rPr>
          <w:color w:val="auto"/>
        </w:rPr>
        <w:t xml:space="preserve"> 1.52(a)(1)(ii); and </w:t>
      </w:r>
    </w:p>
    <w:p w14:paraId="610BBC5B" w14:textId="77777777" w:rsidR="00BF2690" w:rsidRPr="001650DF" w:rsidRDefault="00BF2690" w:rsidP="00D5142A">
      <w:pPr>
        <w:ind w:left="720"/>
        <w:rPr>
          <w:color w:val="auto"/>
        </w:rPr>
      </w:pPr>
      <w:r w:rsidRPr="001650DF">
        <w:rPr>
          <w:color w:val="auto"/>
        </w:rPr>
        <w:t xml:space="preserve">(vi) </w:t>
      </w:r>
      <w:r>
        <w:rPr>
          <w:color w:val="auto"/>
        </w:rPr>
        <w:t>S</w:t>
      </w:r>
      <w:r w:rsidRPr="001650DF">
        <w:rPr>
          <w:color w:val="auto"/>
        </w:rPr>
        <w:t xml:space="preserve">ufficient clarity and contrast to permit direct reproduction and electronic capture by use of digital imaging and optical character recognition. </w:t>
      </w:r>
    </w:p>
    <w:p w14:paraId="1A45EAFE" w14:textId="77777777" w:rsidR="00BF2690" w:rsidRPr="001650DF" w:rsidRDefault="00BF2690">
      <w:pPr>
        <w:numPr>
          <w:ilvl w:val="12"/>
          <w:numId w:val="0"/>
        </w:numPr>
        <w:rPr>
          <w:color w:val="auto"/>
        </w:rPr>
      </w:pPr>
      <w:r w:rsidRPr="001650DF">
        <w:rPr>
          <w:color w:val="auto"/>
        </w:rPr>
        <w:t>            By a micro entity (§</w:t>
      </w:r>
      <w:r>
        <w:rPr>
          <w:color w:val="auto"/>
        </w:rPr>
        <w:t xml:space="preserve"> </w:t>
      </w:r>
      <w:r w:rsidRPr="001650DF">
        <w:rPr>
          <w:color w:val="auto"/>
        </w:rPr>
        <w:t>1.29).....................................................              $1,500.00</w:t>
      </w:r>
    </w:p>
    <w:p w14:paraId="0754D663" w14:textId="77777777" w:rsidR="00BF2690" w:rsidRPr="001650DF" w:rsidRDefault="00BF2690">
      <w:pPr>
        <w:numPr>
          <w:ilvl w:val="12"/>
          <w:numId w:val="0"/>
        </w:numPr>
        <w:rPr>
          <w:color w:val="auto"/>
        </w:rPr>
      </w:pPr>
      <w:r w:rsidRPr="001650DF">
        <w:rPr>
          <w:color w:val="auto"/>
        </w:rPr>
        <w:t>            By a small entity (§ 1.27(a))........................................................           $3,000.00</w:t>
      </w:r>
    </w:p>
    <w:p w14:paraId="5CB14BB6" w14:textId="77777777" w:rsidR="00BF2690" w:rsidRPr="001650DF" w:rsidRDefault="00BF2690">
      <w:pPr>
        <w:numPr>
          <w:ilvl w:val="12"/>
          <w:numId w:val="0"/>
        </w:numPr>
        <w:rPr>
          <w:color w:val="auto"/>
        </w:rPr>
      </w:pPr>
      <w:r w:rsidRPr="001650DF">
        <w:rPr>
          <w:color w:val="auto"/>
        </w:rPr>
        <w:t>            By other than a small or micro entity................................................       $6,000.00</w:t>
      </w:r>
    </w:p>
    <w:p w14:paraId="18B2645B" w14:textId="77777777" w:rsidR="00BF2690" w:rsidRDefault="00BF2690">
      <w:pPr>
        <w:numPr>
          <w:ilvl w:val="12"/>
          <w:numId w:val="0"/>
        </w:numPr>
        <w:rPr>
          <w:color w:val="auto"/>
        </w:rPr>
      </w:pPr>
      <w:r w:rsidRPr="001650DF">
        <w:rPr>
          <w:color w:val="auto"/>
        </w:rPr>
        <w:tab/>
        <w:t xml:space="preserve">(B) The following parts of an </w:t>
      </w:r>
      <w:r w:rsidRPr="001650DF">
        <w:rPr>
          <w:color w:val="auto"/>
          <w:u w:val="single"/>
        </w:rPr>
        <w:t>ex parte</w:t>
      </w:r>
      <w:r w:rsidRPr="001650DF">
        <w:rPr>
          <w:color w:val="auto"/>
        </w:rPr>
        <w:t xml:space="preserve"> reexamination request are excluded from </w:t>
      </w:r>
    </w:p>
    <w:p w14:paraId="0EC0A55E" w14:textId="77777777" w:rsidR="00BF2690" w:rsidRPr="001650DF" w:rsidRDefault="00BF2690">
      <w:pPr>
        <w:numPr>
          <w:ilvl w:val="12"/>
          <w:numId w:val="0"/>
        </w:numPr>
        <w:rPr>
          <w:color w:val="auto"/>
        </w:rPr>
      </w:pPr>
      <w:r>
        <w:rPr>
          <w:color w:val="auto"/>
        </w:rPr>
        <w:t xml:space="preserve">                   </w:t>
      </w:r>
      <w:r w:rsidRPr="001650DF">
        <w:rPr>
          <w:color w:val="auto"/>
        </w:rPr>
        <w:t>paragraph</w:t>
      </w:r>
      <w:r>
        <w:rPr>
          <w:color w:val="auto"/>
        </w:rPr>
        <w:t xml:space="preserve">s </w:t>
      </w:r>
      <w:r w:rsidRPr="001650DF">
        <w:rPr>
          <w:color w:val="auto"/>
        </w:rPr>
        <w:t>(c)(1)(A)</w:t>
      </w:r>
      <w:r>
        <w:rPr>
          <w:color w:val="auto"/>
        </w:rPr>
        <w:t>(i) through (v</w:t>
      </w:r>
      <w:r w:rsidRPr="001650DF">
        <w:rPr>
          <w:color w:val="auto"/>
        </w:rPr>
        <w:t xml:space="preserve">) of this section:  </w:t>
      </w:r>
    </w:p>
    <w:p w14:paraId="0F94C45E" w14:textId="77777777" w:rsidR="00BF2690" w:rsidRDefault="00BF2690" w:rsidP="00D5142A">
      <w:pPr>
        <w:numPr>
          <w:ilvl w:val="12"/>
          <w:numId w:val="0"/>
        </w:numPr>
        <w:rPr>
          <w:color w:val="auto"/>
        </w:rPr>
      </w:pPr>
      <w:r>
        <w:rPr>
          <w:color w:val="auto"/>
        </w:rPr>
        <w:tab/>
        <w:t>(</w:t>
      </w:r>
      <w:r w:rsidRPr="001650DF">
        <w:rPr>
          <w:color w:val="auto"/>
        </w:rPr>
        <w:t xml:space="preserve">i) </w:t>
      </w:r>
      <w:r>
        <w:rPr>
          <w:color w:val="auto"/>
        </w:rPr>
        <w:t>T</w:t>
      </w:r>
      <w:r w:rsidRPr="001650DF">
        <w:rPr>
          <w:color w:val="auto"/>
        </w:rPr>
        <w:t xml:space="preserve">he copies of every patent or printed publication relied upon in the request </w:t>
      </w:r>
    </w:p>
    <w:p w14:paraId="593E0CFC" w14:textId="77777777" w:rsidR="00BF2690" w:rsidRPr="001650DF" w:rsidRDefault="00BF2690" w:rsidP="00D5142A">
      <w:pPr>
        <w:numPr>
          <w:ilvl w:val="12"/>
          <w:numId w:val="0"/>
        </w:numPr>
        <w:rPr>
          <w:color w:val="auto"/>
        </w:rPr>
      </w:pPr>
      <w:r>
        <w:rPr>
          <w:color w:val="auto"/>
        </w:rPr>
        <w:t xml:space="preserve">                  </w:t>
      </w:r>
      <w:r w:rsidRPr="001650DF">
        <w:rPr>
          <w:color w:val="auto"/>
        </w:rPr>
        <w:t xml:space="preserve">pursuant to </w:t>
      </w:r>
      <w:r>
        <w:rPr>
          <w:color w:val="auto"/>
        </w:rPr>
        <w:t>§</w:t>
      </w:r>
      <w:r w:rsidRPr="001650DF">
        <w:rPr>
          <w:color w:val="auto"/>
        </w:rPr>
        <w:t xml:space="preserve"> 1.510(b)(3); </w:t>
      </w:r>
    </w:p>
    <w:p w14:paraId="3C84FA49" w14:textId="77777777" w:rsidR="00BF2690" w:rsidRDefault="00BF2690" w:rsidP="00D5142A">
      <w:pPr>
        <w:numPr>
          <w:ilvl w:val="12"/>
          <w:numId w:val="0"/>
        </w:numPr>
        <w:rPr>
          <w:color w:val="auto"/>
        </w:rPr>
      </w:pPr>
      <w:r>
        <w:rPr>
          <w:color w:val="auto"/>
        </w:rPr>
        <w:tab/>
        <w:t>(</w:t>
      </w:r>
      <w:r w:rsidRPr="001650DF">
        <w:rPr>
          <w:color w:val="auto"/>
        </w:rPr>
        <w:t xml:space="preserve">ii) </w:t>
      </w:r>
      <w:r>
        <w:rPr>
          <w:color w:val="auto"/>
        </w:rPr>
        <w:t>T</w:t>
      </w:r>
      <w:r w:rsidRPr="001650DF">
        <w:rPr>
          <w:color w:val="auto"/>
        </w:rPr>
        <w:t xml:space="preserve">he copy of the entire patent for which reexamination is requested pursuant to </w:t>
      </w:r>
      <w:r>
        <w:rPr>
          <w:color w:val="auto"/>
        </w:rPr>
        <w:t xml:space="preserve">   </w:t>
      </w:r>
    </w:p>
    <w:p w14:paraId="54829B15" w14:textId="77777777" w:rsidR="00BF2690" w:rsidRPr="001650DF" w:rsidRDefault="00BF2690" w:rsidP="00D5142A">
      <w:pPr>
        <w:numPr>
          <w:ilvl w:val="12"/>
          <w:numId w:val="0"/>
        </w:numPr>
        <w:rPr>
          <w:color w:val="auto"/>
        </w:rPr>
      </w:pPr>
      <w:r>
        <w:rPr>
          <w:color w:val="auto"/>
        </w:rPr>
        <w:t xml:space="preserve">                   §</w:t>
      </w:r>
      <w:r w:rsidRPr="001650DF">
        <w:rPr>
          <w:color w:val="auto"/>
        </w:rPr>
        <w:t xml:space="preserve"> 1.510(b)(4); and </w:t>
      </w:r>
    </w:p>
    <w:p w14:paraId="3184694B" w14:textId="77777777" w:rsidR="00BF2690" w:rsidRPr="001650DF" w:rsidRDefault="00BF2690" w:rsidP="00D5142A">
      <w:pPr>
        <w:numPr>
          <w:ilvl w:val="12"/>
          <w:numId w:val="0"/>
        </w:numPr>
        <w:rPr>
          <w:color w:val="auto"/>
        </w:rPr>
      </w:pPr>
      <w:r>
        <w:rPr>
          <w:color w:val="auto"/>
        </w:rPr>
        <w:tab/>
        <w:t>(</w:t>
      </w:r>
      <w:r w:rsidRPr="001650DF">
        <w:rPr>
          <w:color w:val="auto"/>
        </w:rPr>
        <w:t xml:space="preserve">iii) </w:t>
      </w:r>
      <w:r>
        <w:rPr>
          <w:color w:val="auto"/>
        </w:rPr>
        <w:t>T</w:t>
      </w:r>
      <w:r w:rsidRPr="001650DF">
        <w:rPr>
          <w:color w:val="auto"/>
        </w:rPr>
        <w:t xml:space="preserve">he certifications required pursuant to </w:t>
      </w:r>
      <w:r>
        <w:rPr>
          <w:color w:val="auto"/>
        </w:rPr>
        <w:t>§</w:t>
      </w:r>
      <w:r w:rsidRPr="001650DF">
        <w:rPr>
          <w:color w:val="auto"/>
        </w:rPr>
        <w:t xml:space="preserve"> 1.510(b)(5)</w:t>
      </w:r>
      <w:r>
        <w:rPr>
          <w:color w:val="auto"/>
        </w:rPr>
        <w:t xml:space="preserve"> and </w:t>
      </w:r>
      <w:r w:rsidRPr="001650DF">
        <w:rPr>
          <w:color w:val="auto"/>
        </w:rPr>
        <w:t>(6).</w:t>
      </w:r>
    </w:p>
    <w:p w14:paraId="3FC834F8" w14:textId="77777777" w:rsidR="00BF2690" w:rsidRPr="001650DF" w:rsidRDefault="00BF2690">
      <w:pPr>
        <w:numPr>
          <w:ilvl w:val="12"/>
          <w:numId w:val="0"/>
        </w:numPr>
        <w:ind w:firstLine="720"/>
        <w:rPr>
          <w:color w:val="auto"/>
        </w:rPr>
      </w:pPr>
      <w:r w:rsidRPr="001650DF">
        <w:rPr>
          <w:color w:val="auto"/>
        </w:rPr>
        <w:t xml:space="preserve">(2)  For filing a request for </w:t>
      </w:r>
      <w:r w:rsidRPr="0057451A">
        <w:rPr>
          <w:color w:val="auto"/>
          <w:u w:val="single"/>
        </w:rPr>
        <w:t>ex parte</w:t>
      </w:r>
      <w:r w:rsidRPr="001650DF">
        <w:rPr>
          <w:color w:val="auto"/>
        </w:rPr>
        <w:t xml:space="preserve"> reexamination (§ 1.510(b)) which has sufficient clarity and contrast to permit direct reproduction and electronic capture by use of digital imaging and optical character recognition, and which otherwise does not comply with the provisions of paragraph (c)(1) of this section:</w:t>
      </w:r>
    </w:p>
    <w:p w14:paraId="7EA4D5F2" w14:textId="77777777" w:rsidR="00BF2690" w:rsidRPr="001650DF" w:rsidRDefault="00BF2690" w:rsidP="007E3539">
      <w:pPr>
        <w:pStyle w:val="Default"/>
        <w:spacing w:line="480" w:lineRule="auto"/>
        <w:ind w:firstLine="720"/>
        <w:rPr>
          <w:color w:val="auto"/>
        </w:rPr>
      </w:pPr>
      <w:r w:rsidRPr="001650DF">
        <w:rPr>
          <w:color w:val="auto"/>
        </w:rPr>
        <w:t>By a micro entity (§ 1.29).........................................................   $3,000.00</w:t>
      </w:r>
    </w:p>
    <w:p w14:paraId="14B0AC8A" w14:textId="77777777" w:rsidR="00BF2690" w:rsidRPr="001650DF" w:rsidRDefault="00BF2690" w:rsidP="007E3539">
      <w:pPr>
        <w:pStyle w:val="Default"/>
        <w:spacing w:line="480" w:lineRule="auto"/>
        <w:ind w:firstLine="720"/>
        <w:rPr>
          <w:color w:val="auto"/>
        </w:rPr>
      </w:pPr>
      <w:r w:rsidRPr="001650DF">
        <w:rPr>
          <w:color w:val="auto"/>
        </w:rPr>
        <w:t>By a small entity (§ 1.27(a)).....................................................   $6,000.00</w:t>
      </w:r>
    </w:p>
    <w:p w14:paraId="58D7D4EA" w14:textId="77777777" w:rsidR="00BF2690" w:rsidRPr="001650DF" w:rsidRDefault="00BF2690" w:rsidP="00D5142A">
      <w:pPr>
        <w:numPr>
          <w:ilvl w:val="12"/>
          <w:numId w:val="0"/>
        </w:numPr>
        <w:rPr>
          <w:color w:val="auto"/>
        </w:rPr>
      </w:pPr>
      <w:r w:rsidRPr="001650DF">
        <w:rPr>
          <w:color w:val="auto"/>
        </w:rPr>
        <w:tab/>
        <w:t xml:space="preserve">By other than a small or micro entity.....................................     $12,000.00 </w:t>
      </w:r>
    </w:p>
    <w:p w14:paraId="6B100A58" w14:textId="77777777" w:rsidR="00BF2690" w:rsidRPr="001650DF" w:rsidRDefault="00BF2690">
      <w:pPr>
        <w:numPr>
          <w:ilvl w:val="12"/>
          <w:numId w:val="0"/>
        </w:numPr>
        <w:tabs>
          <w:tab w:val="left" w:pos="720"/>
        </w:tabs>
        <w:rPr>
          <w:color w:val="auto"/>
        </w:rPr>
      </w:pPr>
      <w:r w:rsidRPr="001650DF">
        <w:rPr>
          <w:color w:val="auto"/>
        </w:rPr>
        <w:tab/>
        <w:t>(3) For filing with a request for reexamination or later presentation at any other time of each claim in independent form in excess of three and also in excess of the number of claims in independent form in the patent under reexamination:</w:t>
      </w:r>
    </w:p>
    <w:p w14:paraId="6169BD0A"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$115.00</w:t>
      </w:r>
    </w:p>
    <w:p w14:paraId="30861834"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$230.00</w:t>
      </w:r>
    </w:p>
    <w:p w14:paraId="235B4820" w14:textId="77777777" w:rsidR="00BF2690" w:rsidRDefault="00BF2690" w:rsidP="00D5142A">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$460.00</w:t>
      </w:r>
    </w:p>
    <w:p w14:paraId="7FEAC72B" w14:textId="77777777" w:rsidR="00BF2690" w:rsidRPr="001650DF" w:rsidRDefault="00BF2690">
      <w:pPr>
        <w:numPr>
          <w:ilvl w:val="12"/>
          <w:numId w:val="0"/>
        </w:numPr>
        <w:tabs>
          <w:tab w:val="left" w:pos="0"/>
          <w:tab w:val="right" w:pos="8640"/>
        </w:tabs>
        <w:ind w:firstLine="720"/>
        <w:rPr>
          <w:color w:val="auto"/>
        </w:rPr>
      </w:pPr>
      <w:r w:rsidRPr="001650DF">
        <w:rPr>
          <w:color w:val="auto"/>
        </w:rPr>
        <w:t>(4) For filing with a request for reexamination or later presentation at any other time of each claim (whether dependent or independent) in excess of 20 and also in excess of the number of claims in the patent under reexamination (note that § 1.75(c) indicates how multiple dependent claims are considered for fee calculation purposes):</w:t>
      </w:r>
    </w:p>
    <w:p w14:paraId="6CE7AAC3"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$25.00</w:t>
      </w:r>
    </w:p>
    <w:p w14:paraId="0E8EFBA5"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$50.00</w:t>
      </w:r>
    </w:p>
    <w:p w14:paraId="1E58A5B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$100.00</w:t>
      </w:r>
    </w:p>
    <w:p w14:paraId="49D9F682" w14:textId="77777777" w:rsidR="00BF2690" w:rsidRDefault="00BF2690">
      <w:pPr>
        <w:numPr>
          <w:ilvl w:val="12"/>
          <w:numId w:val="0"/>
        </w:numPr>
        <w:tabs>
          <w:tab w:val="left" w:pos="0"/>
        </w:tabs>
        <w:rPr>
          <w:color w:val="auto"/>
        </w:rPr>
      </w:pPr>
    </w:p>
    <w:p w14:paraId="49D2A654" w14:textId="77777777" w:rsidR="00BF2690" w:rsidRPr="001650DF" w:rsidRDefault="00BF2690">
      <w:pPr>
        <w:numPr>
          <w:ilvl w:val="12"/>
          <w:numId w:val="0"/>
        </w:numPr>
        <w:tabs>
          <w:tab w:val="left" w:pos="0"/>
        </w:tabs>
        <w:rPr>
          <w:color w:val="auto"/>
        </w:rPr>
      </w:pPr>
      <w:r w:rsidRPr="001650DF">
        <w:rPr>
          <w:color w:val="auto"/>
        </w:rPr>
        <w:t xml:space="preserve">* * * * * </w:t>
      </w:r>
    </w:p>
    <w:p w14:paraId="3143BAD6" w14:textId="77777777" w:rsidR="00BF2690" w:rsidRDefault="00BF2690">
      <w:pPr>
        <w:numPr>
          <w:ilvl w:val="12"/>
          <w:numId w:val="0"/>
        </w:numPr>
        <w:tabs>
          <w:tab w:val="left" w:pos="720"/>
          <w:tab w:val="right" w:pos="8640"/>
        </w:tabs>
        <w:rPr>
          <w:color w:val="auto"/>
        </w:rPr>
      </w:pPr>
    </w:p>
    <w:p w14:paraId="0E6360D0" w14:textId="77777777" w:rsidR="00BF2690" w:rsidRPr="001650DF" w:rsidRDefault="00BF2690">
      <w:pPr>
        <w:numPr>
          <w:ilvl w:val="12"/>
          <w:numId w:val="0"/>
        </w:numPr>
        <w:tabs>
          <w:tab w:val="left" w:pos="720"/>
          <w:tab w:val="right" w:pos="8640"/>
        </w:tabs>
        <w:rPr>
          <w:color w:val="auto"/>
        </w:rPr>
      </w:pPr>
      <w:r w:rsidRPr="001650DF">
        <w:rPr>
          <w:color w:val="auto"/>
        </w:rPr>
        <w:t>(e) For maintaining an original or any reissue patent, except a design or plant patent, based on an application filed on or after December 12, 1980, in force beyond four years, the fee being due by three years and six months after the original grant:</w:t>
      </w:r>
    </w:p>
    <w:p w14:paraId="1585C077"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$400.00</w:t>
      </w:r>
    </w:p>
    <w:p w14:paraId="473551D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$800.00</w:t>
      </w:r>
    </w:p>
    <w:p w14:paraId="6391C9A5" w14:textId="77777777" w:rsidR="00BF2690" w:rsidRPr="001650DF" w:rsidRDefault="00BF2690" w:rsidP="00D5142A">
      <w:pPr>
        <w:numPr>
          <w:ilvl w:val="12"/>
          <w:numId w:val="0"/>
        </w:numPr>
        <w:tabs>
          <w:tab w:val="left" w:pos="720"/>
          <w:tab w:val="right" w:pos="8640"/>
        </w:tabs>
      </w:pPr>
      <w:r w:rsidRPr="001650DF">
        <w:rPr>
          <w:color w:val="auto"/>
        </w:rPr>
        <w:tab/>
        <w:t>By other than a small or micro entity......................................................</w:t>
      </w:r>
      <w:r w:rsidRPr="001650DF">
        <w:rPr>
          <w:color w:val="auto"/>
        </w:rPr>
        <w:tab/>
        <w:t>$1,600.00</w:t>
      </w:r>
    </w:p>
    <w:p w14:paraId="6AF1BAA5" w14:textId="77777777" w:rsidR="00BF2690" w:rsidRPr="001650DF" w:rsidRDefault="00BF2690">
      <w:pPr>
        <w:numPr>
          <w:ilvl w:val="12"/>
          <w:numId w:val="0"/>
        </w:numPr>
        <w:tabs>
          <w:tab w:val="left" w:pos="720"/>
        </w:tabs>
        <w:rPr>
          <w:color w:val="auto"/>
        </w:rPr>
      </w:pPr>
      <w:r w:rsidRPr="001650DF">
        <w:rPr>
          <w:color w:val="auto"/>
        </w:rPr>
        <w:t>(f) For maintaining an original or any reissue patent, except a design or plant patent, based on an application filed on or after December 12, 1980, in force beyond eight years, the fee being due by seven years and six months after the original grant:</w:t>
      </w:r>
    </w:p>
    <w:p w14:paraId="569247DF"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$900.00</w:t>
      </w:r>
    </w:p>
    <w:p w14:paraId="44DC20A2"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$1,800.00</w:t>
      </w:r>
    </w:p>
    <w:p w14:paraId="4BDCD2E6" w14:textId="77777777" w:rsidR="00BF2690" w:rsidRPr="001650DF" w:rsidRDefault="00BF2690" w:rsidP="00D5142A">
      <w:pPr>
        <w:numPr>
          <w:ilvl w:val="12"/>
          <w:numId w:val="0"/>
        </w:numPr>
        <w:tabs>
          <w:tab w:val="left" w:pos="720"/>
          <w:tab w:val="right" w:pos="8640"/>
        </w:tabs>
      </w:pPr>
      <w:r w:rsidRPr="001650DF">
        <w:rPr>
          <w:color w:val="auto"/>
        </w:rPr>
        <w:tab/>
        <w:t>By other than a small or micro entity......................................................</w:t>
      </w:r>
      <w:r w:rsidRPr="001650DF">
        <w:rPr>
          <w:color w:val="auto"/>
        </w:rPr>
        <w:tab/>
        <w:t>$3,600.00</w:t>
      </w:r>
    </w:p>
    <w:p w14:paraId="7193988B" w14:textId="77777777" w:rsidR="00BF2690" w:rsidRPr="001650DF" w:rsidRDefault="00BF2690">
      <w:pPr>
        <w:tabs>
          <w:tab w:val="left" w:pos="720"/>
        </w:tabs>
        <w:rPr>
          <w:color w:val="auto"/>
        </w:rPr>
      </w:pPr>
      <w:r w:rsidRPr="001650DF">
        <w:rPr>
          <w:color w:val="auto"/>
        </w:rPr>
        <w:t>(g) For maintaining an original or any reissue patent, except a design or plant patent, based on an application filed on or after December 12, 1980, in force beyond twelve years, the fee being due by eleven years and six months after the original grant:</w:t>
      </w:r>
    </w:p>
    <w:p w14:paraId="46500847"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$1,850.00</w:t>
      </w:r>
    </w:p>
    <w:p w14:paraId="075A6855"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$3,700.00</w:t>
      </w:r>
    </w:p>
    <w:p w14:paraId="326144DE"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$7,400.00</w:t>
      </w:r>
    </w:p>
    <w:p w14:paraId="589BD722" w14:textId="77777777" w:rsidR="00BF2690" w:rsidRDefault="00BF2690">
      <w:pPr>
        <w:tabs>
          <w:tab w:val="left" w:pos="720"/>
          <w:tab w:val="right" w:pos="8640"/>
        </w:tabs>
        <w:ind w:right="-720"/>
        <w:rPr>
          <w:bCs/>
          <w:color w:val="auto"/>
        </w:rPr>
      </w:pPr>
    </w:p>
    <w:p w14:paraId="6D990F10" w14:textId="77777777" w:rsidR="00BF2690" w:rsidRPr="001650DF" w:rsidRDefault="00BF2690">
      <w:pPr>
        <w:tabs>
          <w:tab w:val="left" w:pos="720"/>
          <w:tab w:val="right" w:pos="8640"/>
        </w:tabs>
        <w:ind w:right="-720"/>
        <w:rPr>
          <w:bCs/>
          <w:color w:val="auto"/>
        </w:rPr>
      </w:pPr>
      <w:r w:rsidRPr="001650DF">
        <w:rPr>
          <w:bCs/>
          <w:color w:val="auto"/>
        </w:rPr>
        <w:t xml:space="preserve">* * * * * </w:t>
      </w:r>
    </w:p>
    <w:p w14:paraId="23E3BF3E" w14:textId="77777777" w:rsidR="00BF2690" w:rsidRPr="001650DF" w:rsidRDefault="00BF2690"/>
    <w:p w14:paraId="732C6CAF" w14:textId="77777777" w:rsidR="00BF2690" w:rsidRPr="00D174F4" w:rsidRDefault="00BF2690" w:rsidP="004A679D">
      <w:pPr>
        <w:autoSpaceDE/>
        <w:autoSpaceDN/>
        <w:adjustRightInd/>
        <w:spacing w:line="240" w:lineRule="auto"/>
        <w:rPr>
          <w:bCs/>
          <w:color w:val="auto"/>
        </w:rPr>
      </w:pPr>
      <w:r w:rsidRPr="00D174F4">
        <w:rPr>
          <w:bCs/>
          <w:color w:val="auto"/>
        </w:rPr>
        <w:t>7.</w:t>
      </w:r>
      <w:r>
        <w:rPr>
          <w:bCs/>
          <w:color w:val="auto"/>
        </w:rPr>
        <w:tab/>
      </w:r>
      <w:r w:rsidRPr="00D174F4">
        <w:rPr>
          <w:bCs/>
          <w:color w:val="auto"/>
        </w:rPr>
        <w:t>Section 1.21 is revised to read as follows;</w:t>
      </w:r>
    </w:p>
    <w:p w14:paraId="19323CF8" w14:textId="77777777" w:rsidR="00BF2690" w:rsidRPr="00D174F4" w:rsidRDefault="00BF2690" w:rsidP="00A2484F">
      <w:pPr>
        <w:pStyle w:val="Geneva"/>
        <w:keepNext/>
        <w:tabs>
          <w:tab w:val="left" w:pos="720"/>
          <w:tab w:val="left" w:leader="dot" w:pos="7747"/>
        </w:tabs>
        <w:spacing w:line="480" w:lineRule="auto"/>
        <w:rPr>
          <w:rFonts w:ascii="Times New Roman" w:hAnsi="Times New Roman"/>
          <w:szCs w:val="24"/>
        </w:rPr>
      </w:pPr>
      <w:r w:rsidRPr="00D174F4">
        <w:rPr>
          <w:rFonts w:ascii="Times New Roman" w:hAnsi="Times New Roman"/>
          <w:b/>
          <w:szCs w:val="24"/>
        </w:rPr>
        <w:t>§ 1.21 Miscellaneous fees and charges.</w:t>
      </w:r>
    </w:p>
    <w:p w14:paraId="3759BFF9" w14:textId="77777777" w:rsidR="00BF2690" w:rsidRPr="00D174F4" w:rsidRDefault="00BF2690" w:rsidP="00A2484F">
      <w:pPr>
        <w:pStyle w:val="ListParagraph"/>
        <w:tabs>
          <w:tab w:val="left" w:pos="720"/>
          <w:tab w:val="left" w:leader="dot" w:pos="7747"/>
        </w:tabs>
        <w:ind w:left="0"/>
        <w:contextualSpacing w:val="0"/>
      </w:pPr>
      <w:r>
        <w:tab/>
      </w:r>
      <w:r w:rsidRPr="00D174F4">
        <w:t>The Patent and Trademark Office has established the following fees for the services indicated:</w:t>
      </w:r>
    </w:p>
    <w:p w14:paraId="0926910C" w14:textId="77777777" w:rsidR="00BF2690" w:rsidRPr="00D174F4" w:rsidRDefault="00BF2690" w:rsidP="00A2484F">
      <w:pPr>
        <w:tabs>
          <w:tab w:val="left" w:leader="dot" w:pos="7747"/>
        </w:tabs>
        <w:ind w:firstLine="720"/>
        <w:rPr>
          <w:bCs/>
          <w:color w:val="auto"/>
        </w:rPr>
      </w:pPr>
      <w:r w:rsidRPr="00D174F4">
        <w:rPr>
          <w:bCs/>
          <w:color w:val="auto"/>
        </w:rPr>
        <w:t>(a) Registration of attorneys and agents:</w:t>
      </w:r>
    </w:p>
    <w:p w14:paraId="279727D1" w14:textId="77777777" w:rsidR="00BF2690" w:rsidRPr="00D174F4" w:rsidRDefault="00BF2690" w:rsidP="00A2484F">
      <w:pPr>
        <w:tabs>
          <w:tab w:val="left" w:pos="720"/>
          <w:tab w:val="left" w:leader="dot" w:pos="7747"/>
          <w:tab w:val="right" w:pos="8640"/>
        </w:tabs>
        <w:rPr>
          <w:bCs/>
          <w:color w:val="auto"/>
        </w:rPr>
      </w:pPr>
      <w:r w:rsidRPr="00D174F4">
        <w:rPr>
          <w:bCs/>
          <w:color w:val="auto"/>
        </w:rPr>
        <w:tab/>
        <w:t>(l) For admission to examination for registration to practice:</w:t>
      </w:r>
    </w:p>
    <w:p w14:paraId="6CDF4814" w14:textId="77777777" w:rsidR="00BF2690" w:rsidRPr="00D174F4" w:rsidRDefault="00BF2690" w:rsidP="00A2484F">
      <w:pPr>
        <w:tabs>
          <w:tab w:val="left" w:leader="dot" w:pos="7747"/>
          <w:tab w:val="left" w:pos="7830"/>
          <w:tab w:val="left" w:pos="7920"/>
          <w:tab w:val="right" w:pos="8640"/>
        </w:tabs>
        <w:rPr>
          <w:bCs/>
          <w:color w:val="auto"/>
        </w:rPr>
      </w:pPr>
      <w:r w:rsidRPr="00D174F4">
        <w:rPr>
          <w:bCs/>
          <w:color w:val="auto"/>
        </w:rPr>
        <w:t xml:space="preserve">            (i) Application Fee (non-refundable)</w:t>
      </w:r>
      <w:r w:rsidRPr="00D174F4">
        <w:rPr>
          <w:color w:val="auto"/>
        </w:rPr>
        <w:t>:</w:t>
      </w:r>
      <w:r>
        <w:rPr>
          <w:color w:val="auto"/>
        </w:rPr>
        <w:tab/>
      </w:r>
      <w:r w:rsidRPr="00D174F4">
        <w:rPr>
          <w:color w:val="auto"/>
        </w:rPr>
        <w:t xml:space="preserve"> $100.00</w:t>
      </w:r>
    </w:p>
    <w:p w14:paraId="4CDD0839" w14:textId="77777777" w:rsidR="00BF2690" w:rsidRPr="00D174F4" w:rsidRDefault="00BF2690" w:rsidP="00A2484F">
      <w:pPr>
        <w:tabs>
          <w:tab w:val="left" w:pos="720"/>
          <w:tab w:val="left" w:leader="dot" w:pos="7747"/>
          <w:tab w:val="right" w:pos="8640"/>
        </w:tabs>
        <w:rPr>
          <w:bCs/>
          <w:color w:val="auto"/>
        </w:rPr>
      </w:pPr>
      <w:r w:rsidRPr="00D174F4">
        <w:rPr>
          <w:bCs/>
          <w:color w:val="auto"/>
        </w:rPr>
        <w:tab/>
        <w:t>(ii) Registration examination fee.</w:t>
      </w:r>
    </w:p>
    <w:p w14:paraId="56914E58" w14:textId="77777777" w:rsidR="00BF2690" w:rsidRPr="00D174F4" w:rsidRDefault="00BF2690" w:rsidP="00A2484F">
      <w:pPr>
        <w:tabs>
          <w:tab w:val="left" w:pos="720"/>
          <w:tab w:val="left" w:leader="dot" w:pos="7747"/>
          <w:tab w:val="left" w:pos="8100"/>
          <w:tab w:val="right" w:pos="8640"/>
        </w:tabs>
        <w:rPr>
          <w:bCs/>
          <w:color w:val="auto"/>
        </w:rPr>
      </w:pPr>
      <w:r>
        <w:rPr>
          <w:bCs/>
          <w:color w:val="auto"/>
        </w:rPr>
        <w:tab/>
      </w:r>
      <w:r w:rsidRPr="00D174F4">
        <w:rPr>
          <w:bCs/>
          <w:color w:val="auto"/>
        </w:rPr>
        <w:t>(A)</w:t>
      </w:r>
      <w:r>
        <w:rPr>
          <w:bCs/>
          <w:color w:val="auto"/>
        </w:rPr>
        <w:t xml:space="preserve"> </w:t>
      </w:r>
      <w:r w:rsidRPr="00D174F4">
        <w:rPr>
          <w:bCs/>
          <w:color w:val="auto"/>
        </w:rPr>
        <w:t>For test administration by commercial entity</w:t>
      </w:r>
      <w:r w:rsidRPr="00D174F4">
        <w:rPr>
          <w:color w:val="auto"/>
        </w:rPr>
        <w:t>:</w:t>
      </w:r>
      <w:r>
        <w:rPr>
          <w:color w:val="auto"/>
        </w:rPr>
        <w:tab/>
      </w:r>
      <w:r w:rsidRPr="00D174F4">
        <w:rPr>
          <w:color w:val="auto"/>
        </w:rPr>
        <w:t>$200.00</w:t>
      </w:r>
    </w:p>
    <w:p w14:paraId="1F77656E" w14:textId="77777777" w:rsidR="00BF2690" w:rsidRPr="00D174F4" w:rsidRDefault="00BF2690" w:rsidP="00A2484F">
      <w:pPr>
        <w:tabs>
          <w:tab w:val="left" w:pos="720"/>
          <w:tab w:val="left" w:leader="dot" w:pos="7747"/>
          <w:tab w:val="right" w:pos="8640"/>
        </w:tabs>
        <w:rPr>
          <w:bCs/>
          <w:color w:val="auto"/>
        </w:rPr>
      </w:pPr>
      <w:r>
        <w:rPr>
          <w:bCs/>
          <w:color w:val="auto"/>
        </w:rPr>
        <w:tab/>
      </w:r>
      <w:r w:rsidRPr="00D174F4">
        <w:rPr>
          <w:bCs/>
          <w:color w:val="auto"/>
        </w:rPr>
        <w:t>(B)</w:t>
      </w:r>
      <w:r>
        <w:rPr>
          <w:bCs/>
          <w:color w:val="auto"/>
        </w:rPr>
        <w:t xml:space="preserve"> </w:t>
      </w:r>
      <w:r w:rsidRPr="00D174F4">
        <w:rPr>
          <w:bCs/>
          <w:color w:val="auto"/>
        </w:rPr>
        <w:t xml:space="preserve">For test administration by the USPTO: </w:t>
      </w:r>
      <w:r>
        <w:rPr>
          <w:color w:val="auto"/>
        </w:rPr>
        <w:tab/>
      </w:r>
      <w:r w:rsidRPr="00D174F4">
        <w:rPr>
          <w:color w:val="auto"/>
        </w:rPr>
        <w:t>$450.00</w:t>
      </w:r>
    </w:p>
    <w:p w14:paraId="427AF02C" w14:textId="77777777" w:rsidR="00BF2690" w:rsidRPr="00D174F4" w:rsidRDefault="00BF2690" w:rsidP="00A2484F">
      <w:pPr>
        <w:tabs>
          <w:tab w:val="left" w:pos="720"/>
          <w:tab w:val="left" w:leader="dot" w:pos="7747"/>
          <w:tab w:val="right" w:pos="8640"/>
        </w:tabs>
        <w:rPr>
          <w:bCs/>
          <w:color w:val="auto"/>
        </w:rPr>
      </w:pPr>
      <w:r>
        <w:rPr>
          <w:bCs/>
          <w:color w:val="auto"/>
        </w:rPr>
        <w:tab/>
      </w:r>
      <w:r w:rsidRPr="00D174F4">
        <w:rPr>
          <w:bCs/>
          <w:color w:val="auto"/>
        </w:rPr>
        <w:t xml:space="preserve">(iii) </w:t>
      </w:r>
      <w:r w:rsidRPr="00D174F4">
        <w:t>For USPTO-administered review of registration examination</w:t>
      </w:r>
      <w:r w:rsidRPr="00D174F4">
        <w:rPr>
          <w:bCs/>
          <w:color w:val="auto"/>
        </w:rPr>
        <w:t>:</w:t>
      </w:r>
      <w:r w:rsidRPr="006226C5">
        <w:rPr>
          <w:color w:val="auto"/>
        </w:rPr>
        <w:t xml:space="preserve"> </w:t>
      </w:r>
      <w:r>
        <w:rPr>
          <w:color w:val="auto"/>
        </w:rPr>
        <w:tab/>
      </w:r>
      <w:r w:rsidRPr="00D174F4">
        <w:rPr>
          <w:color w:val="auto"/>
        </w:rPr>
        <w:t>$450.00</w:t>
      </w:r>
    </w:p>
    <w:p w14:paraId="015C9F34" w14:textId="77777777" w:rsidR="00BF2690" w:rsidRPr="00D174F4" w:rsidRDefault="00BF2690" w:rsidP="00A2484F">
      <w:pPr>
        <w:tabs>
          <w:tab w:val="left" w:pos="720"/>
          <w:tab w:val="left" w:pos="7560"/>
          <w:tab w:val="left" w:leader="dot" w:pos="7747"/>
          <w:tab w:val="right" w:pos="8640"/>
        </w:tabs>
        <w:rPr>
          <w:bCs/>
          <w:color w:val="auto"/>
        </w:rPr>
      </w:pPr>
      <w:r w:rsidRPr="00D174F4">
        <w:rPr>
          <w:bCs/>
          <w:color w:val="auto"/>
        </w:rPr>
        <w:tab/>
        <w:t xml:space="preserve">(2) On registration to practice or grant of limited recognition: </w:t>
      </w:r>
    </w:p>
    <w:p w14:paraId="595451D9" w14:textId="77777777" w:rsidR="00BF2690" w:rsidRPr="00D174F4" w:rsidRDefault="00BF2690" w:rsidP="00A2484F">
      <w:pPr>
        <w:tabs>
          <w:tab w:val="left" w:pos="720"/>
          <w:tab w:val="left" w:leader="dot" w:pos="7747"/>
          <w:tab w:val="right" w:pos="8640"/>
        </w:tabs>
        <w:rPr>
          <w:bCs/>
          <w:color w:val="auto"/>
        </w:rPr>
      </w:pPr>
      <w:r w:rsidRPr="00D174F4">
        <w:rPr>
          <w:bCs/>
          <w:color w:val="auto"/>
        </w:rPr>
        <w:tab/>
        <w:t xml:space="preserve">(i) </w:t>
      </w:r>
      <w:r w:rsidRPr="00D174F4">
        <w:t>On registration to practice under § 11.6 of this chapter</w:t>
      </w:r>
      <w:r w:rsidRPr="00D174F4">
        <w:rPr>
          <w:color w:val="auto"/>
        </w:rPr>
        <w:t xml:space="preserve">: </w:t>
      </w:r>
      <w:r>
        <w:rPr>
          <w:color w:val="auto"/>
        </w:rPr>
        <w:tab/>
      </w:r>
      <w:r w:rsidRPr="00D174F4">
        <w:rPr>
          <w:color w:val="auto"/>
        </w:rPr>
        <w:t>$200.00</w:t>
      </w:r>
    </w:p>
    <w:p w14:paraId="12D4E85F" w14:textId="77777777" w:rsidR="00BF2690" w:rsidRDefault="00BF2690" w:rsidP="00A2484F">
      <w:pPr>
        <w:tabs>
          <w:tab w:val="left" w:leader="dot" w:pos="7747"/>
          <w:tab w:val="right" w:leader="dot" w:pos="8640"/>
        </w:tabs>
        <w:rPr>
          <w:color w:val="auto"/>
        </w:rPr>
      </w:pPr>
      <w:r w:rsidRPr="00D174F4">
        <w:t xml:space="preserve">           </w:t>
      </w:r>
      <w:r>
        <w:t xml:space="preserve"> </w:t>
      </w:r>
      <w:r w:rsidRPr="00D174F4">
        <w:t xml:space="preserve">(ii) On grant of limited recognition under § 11.9(b) of this chapter: </w:t>
      </w:r>
      <w:r>
        <w:rPr>
          <w:color w:val="auto"/>
        </w:rPr>
        <w:tab/>
      </w:r>
      <w:r w:rsidRPr="00D174F4">
        <w:t>$</w:t>
      </w:r>
      <w:r w:rsidRPr="00D174F4">
        <w:rPr>
          <w:color w:val="auto"/>
        </w:rPr>
        <w:t>200.00</w:t>
      </w:r>
    </w:p>
    <w:p w14:paraId="0CE35118" w14:textId="77777777" w:rsidR="00BF2690" w:rsidRPr="00B52EA6" w:rsidRDefault="00BF2690" w:rsidP="00A2484F">
      <w:pPr>
        <w:tabs>
          <w:tab w:val="left" w:pos="720"/>
          <w:tab w:val="left" w:leader="dot" w:pos="7747"/>
          <w:tab w:val="right" w:leader="dot" w:pos="8640"/>
        </w:tabs>
        <w:rPr>
          <w:color w:val="auto"/>
        </w:rPr>
      </w:pPr>
      <w:r>
        <w:tab/>
      </w:r>
      <w:r w:rsidRPr="00D174F4">
        <w:t>(iii) On change of registration from agent to attorney:</w:t>
      </w:r>
      <w:r>
        <w:t xml:space="preserve"> </w:t>
      </w:r>
      <w:r>
        <w:rPr>
          <w:color w:val="auto"/>
        </w:rPr>
        <w:tab/>
      </w:r>
      <w:r w:rsidRPr="00D174F4">
        <w:rPr>
          <w:color w:val="auto"/>
        </w:rPr>
        <w:t>$100.00</w:t>
      </w:r>
    </w:p>
    <w:p w14:paraId="07AAAB43" w14:textId="77777777" w:rsidR="00BF2690" w:rsidRPr="00D174F4" w:rsidRDefault="00BF2690" w:rsidP="00A2484F">
      <w:pPr>
        <w:tabs>
          <w:tab w:val="left" w:pos="720"/>
          <w:tab w:val="left" w:leader="dot" w:pos="7747"/>
          <w:tab w:val="right" w:pos="8640"/>
        </w:tabs>
      </w:pPr>
      <w:r w:rsidRPr="00D174F4">
        <w:t xml:space="preserve"> </w:t>
      </w:r>
      <w:r w:rsidRPr="00D174F4">
        <w:tab/>
        <w:t>(3) [Reserved]</w:t>
      </w:r>
    </w:p>
    <w:p w14:paraId="3978DCE4" w14:textId="77777777" w:rsidR="00BF2690" w:rsidRPr="00D174F4" w:rsidRDefault="00BF2690" w:rsidP="00A2484F">
      <w:pPr>
        <w:tabs>
          <w:tab w:val="left" w:pos="720"/>
          <w:tab w:val="left" w:pos="7560"/>
          <w:tab w:val="right" w:pos="7650"/>
          <w:tab w:val="left" w:leader="dot" w:pos="7747"/>
          <w:tab w:val="right" w:pos="8640"/>
        </w:tabs>
        <w:rPr>
          <w:bCs/>
          <w:color w:val="auto"/>
        </w:rPr>
      </w:pPr>
      <w:r w:rsidRPr="00D174F4">
        <w:rPr>
          <w:bCs/>
          <w:color w:val="auto"/>
        </w:rPr>
        <w:tab/>
        <w:t>(4) For certificate of good standing as an attorney or agent</w:t>
      </w:r>
      <w:r w:rsidRPr="00D174F4">
        <w:rPr>
          <w:color w:val="auto"/>
        </w:rPr>
        <w:t>:</w:t>
      </w:r>
      <w:r w:rsidRPr="00D174F4">
        <w:rPr>
          <w:bCs/>
          <w:color w:val="auto"/>
        </w:rPr>
        <w:t xml:space="preserve"> </w:t>
      </w:r>
    </w:p>
    <w:p w14:paraId="6CBEEF77" w14:textId="77777777" w:rsidR="00BF2690" w:rsidRPr="00D174F4" w:rsidRDefault="00BF2690" w:rsidP="00A2484F">
      <w:pPr>
        <w:tabs>
          <w:tab w:val="left" w:pos="720"/>
          <w:tab w:val="left" w:leader="dot" w:pos="7747"/>
          <w:tab w:val="right" w:pos="8640"/>
        </w:tabs>
        <w:rPr>
          <w:color w:val="auto"/>
        </w:rPr>
      </w:pPr>
      <w:r w:rsidRPr="00D174F4">
        <w:rPr>
          <w:bCs/>
          <w:color w:val="auto"/>
        </w:rPr>
        <w:tab/>
        <w:t xml:space="preserve">(i) Standard: </w:t>
      </w:r>
      <w:r>
        <w:rPr>
          <w:color w:val="auto"/>
        </w:rPr>
        <w:tab/>
      </w:r>
      <w:r w:rsidRPr="00D174F4">
        <w:rPr>
          <w:color w:val="auto"/>
        </w:rPr>
        <w:t>$40.00</w:t>
      </w:r>
    </w:p>
    <w:p w14:paraId="73F5A3DC" w14:textId="77777777" w:rsidR="00BF2690" w:rsidRPr="00D174F4" w:rsidRDefault="00BF2690" w:rsidP="00A2484F">
      <w:pPr>
        <w:tabs>
          <w:tab w:val="left" w:pos="720"/>
          <w:tab w:val="left" w:leader="dot" w:pos="7747"/>
          <w:tab w:val="right" w:pos="8640"/>
        </w:tabs>
        <w:rPr>
          <w:bCs/>
          <w:color w:val="auto"/>
        </w:rPr>
      </w:pPr>
      <w:r w:rsidRPr="00D174F4">
        <w:rPr>
          <w:color w:val="auto"/>
        </w:rPr>
        <w:tab/>
        <w:t xml:space="preserve">(ii) Suitable for framing: </w:t>
      </w:r>
      <w:r>
        <w:rPr>
          <w:color w:val="auto"/>
        </w:rPr>
        <w:tab/>
      </w:r>
      <w:r w:rsidRPr="00D174F4">
        <w:rPr>
          <w:color w:val="auto"/>
        </w:rPr>
        <w:t xml:space="preserve">$50.00 </w:t>
      </w:r>
    </w:p>
    <w:p w14:paraId="319C2409" w14:textId="77777777" w:rsidR="00BF2690" w:rsidRPr="00D174F4" w:rsidRDefault="00BF2690" w:rsidP="00A2484F">
      <w:pPr>
        <w:tabs>
          <w:tab w:val="left" w:pos="720"/>
          <w:tab w:val="left" w:leader="dot" w:pos="7747"/>
          <w:tab w:val="right" w:pos="8640"/>
        </w:tabs>
        <w:rPr>
          <w:bCs/>
          <w:color w:val="auto"/>
        </w:rPr>
      </w:pPr>
      <w:r w:rsidRPr="00D174F4">
        <w:rPr>
          <w:bCs/>
          <w:color w:val="auto"/>
        </w:rPr>
        <w:tab/>
        <w:t>(5) For review of decision:</w:t>
      </w:r>
    </w:p>
    <w:p w14:paraId="4E1F4383" w14:textId="77777777" w:rsidR="00BF2690" w:rsidRPr="00D174F4" w:rsidRDefault="00BF2690" w:rsidP="00A2484F">
      <w:pPr>
        <w:tabs>
          <w:tab w:val="left" w:pos="720"/>
          <w:tab w:val="left" w:leader="dot" w:pos="7747"/>
          <w:tab w:val="right" w:pos="8010"/>
          <w:tab w:val="right" w:pos="8640"/>
        </w:tabs>
        <w:rPr>
          <w:bCs/>
          <w:color w:val="auto"/>
        </w:rPr>
      </w:pPr>
      <w:r w:rsidRPr="00D174F4">
        <w:rPr>
          <w:bCs/>
          <w:color w:val="auto"/>
        </w:rPr>
        <w:tab/>
        <w:t xml:space="preserve">(i) By the Director of Enrollment and Discipline under § 11.2(c) of this </w:t>
      </w:r>
      <w:r>
        <w:rPr>
          <w:bCs/>
          <w:color w:val="auto"/>
        </w:rPr>
        <w:br/>
      </w:r>
      <w:r w:rsidRPr="00D174F4">
        <w:rPr>
          <w:bCs/>
          <w:color w:val="auto"/>
        </w:rPr>
        <w:t>chapter:</w:t>
      </w:r>
      <w:r>
        <w:rPr>
          <w:bCs/>
          <w:color w:val="auto"/>
        </w:rPr>
        <w:tab/>
      </w:r>
      <w:r w:rsidRPr="00D174F4">
        <w:rPr>
          <w:color w:val="auto"/>
        </w:rPr>
        <w:t>$400.00</w:t>
      </w:r>
    </w:p>
    <w:p w14:paraId="206DD50E" w14:textId="77777777" w:rsidR="00BF2690" w:rsidRPr="00D174F4" w:rsidRDefault="00BF2690" w:rsidP="00A2484F">
      <w:pPr>
        <w:tabs>
          <w:tab w:val="left" w:pos="720"/>
          <w:tab w:val="left" w:leader="dot" w:pos="7747"/>
          <w:tab w:val="right" w:pos="8640"/>
        </w:tabs>
        <w:rPr>
          <w:color w:val="auto"/>
        </w:rPr>
      </w:pPr>
      <w:r w:rsidRPr="00D174F4">
        <w:rPr>
          <w:bCs/>
          <w:color w:val="auto"/>
        </w:rPr>
        <w:tab/>
        <w:t xml:space="preserve">(ii) Of the Director of Enrollment and Discipline under § 11.2(d) of this </w:t>
      </w:r>
      <w:r>
        <w:rPr>
          <w:bCs/>
          <w:color w:val="auto"/>
        </w:rPr>
        <w:br/>
      </w:r>
      <w:r w:rsidRPr="00D174F4">
        <w:rPr>
          <w:bCs/>
          <w:color w:val="auto"/>
        </w:rPr>
        <w:t xml:space="preserve">chapter: </w:t>
      </w:r>
      <w:r w:rsidRPr="00D174F4">
        <w:rPr>
          <w:bCs/>
          <w:color w:val="auto"/>
        </w:rPr>
        <w:tab/>
      </w:r>
      <w:r w:rsidRPr="00D174F4">
        <w:rPr>
          <w:color w:val="auto"/>
        </w:rPr>
        <w:t>$400.00</w:t>
      </w:r>
    </w:p>
    <w:p w14:paraId="3093331C" w14:textId="77777777" w:rsidR="00BF2690" w:rsidRPr="00D174F4" w:rsidRDefault="00BF2690" w:rsidP="00A2484F">
      <w:pPr>
        <w:tabs>
          <w:tab w:val="left" w:leader="dot" w:pos="7747"/>
        </w:tabs>
        <w:ind w:firstLine="720"/>
      </w:pPr>
      <w:r w:rsidRPr="00D174F4">
        <w:t>(6)  Recovery/Retrieval of OED Information System Customer Interface account by USPTO:</w:t>
      </w:r>
    </w:p>
    <w:p w14:paraId="1A1C756B" w14:textId="77777777" w:rsidR="00BF2690" w:rsidRPr="00D174F4" w:rsidRDefault="00BF2690" w:rsidP="00A2484F">
      <w:pPr>
        <w:tabs>
          <w:tab w:val="left" w:leader="dot" w:pos="7747"/>
        </w:tabs>
        <w:ind w:firstLine="720"/>
      </w:pPr>
      <w:r w:rsidRPr="00D174F4">
        <w:t>(i)  For USPTO-assisted recovery of ID or reset of password:</w:t>
      </w:r>
      <w:r>
        <w:rPr>
          <w:color w:val="auto"/>
        </w:rPr>
        <w:tab/>
      </w:r>
      <w:r w:rsidRPr="00D174F4">
        <w:t>$70.00</w:t>
      </w:r>
    </w:p>
    <w:p w14:paraId="50D13ED8" w14:textId="77777777" w:rsidR="00BF2690" w:rsidRPr="00D174F4" w:rsidRDefault="00BF2690" w:rsidP="00A2484F">
      <w:pPr>
        <w:tabs>
          <w:tab w:val="left" w:leader="dot" w:pos="7747"/>
        </w:tabs>
        <w:ind w:firstLine="720"/>
      </w:pPr>
      <w:r w:rsidRPr="00D174F4">
        <w:t>(ii)  For USPTO-assisted change of address:</w:t>
      </w:r>
      <w:r>
        <w:rPr>
          <w:color w:val="auto"/>
        </w:rPr>
        <w:tab/>
      </w:r>
      <w:r w:rsidRPr="00D174F4">
        <w:t>$70.00</w:t>
      </w:r>
    </w:p>
    <w:p w14:paraId="0664CE6C" w14:textId="77777777" w:rsidR="00BF2690" w:rsidRPr="00D174F4" w:rsidRDefault="00BF2690" w:rsidP="00A2484F">
      <w:pPr>
        <w:tabs>
          <w:tab w:val="left" w:leader="dot" w:pos="7747"/>
        </w:tabs>
        <w:ind w:firstLine="720"/>
      </w:pPr>
      <w:r w:rsidRPr="00D174F4">
        <w:t>(7) [Reserved]</w:t>
      </w:r>
    </w:p>
    <w:p w14:paraId="644FB290" w14:textId="77777777" w:rsidR="00BF2690" w:rsidRPr="00D174F4" w:rsidRDefault="00BF2690" w:rsidP="00A2484F">
      <w:pPr>
        <w:tabs>
          <w:tab w:val="left" w:leader="dot" w:pos="7747"/>
        </w:tabs>
        <w:ind w:firstLine="720"/>
      </w:pPr>
      <w:r w:rsidRPr="00D174F4">
        <w:t>(8) [Reserved]</w:t>
      </w:r>
    </w:p>
    <w:p w14:paraId="60823A64" w14:textId="77777777" w:rsidR="00BF2690" w:rsidRPr="00D174F4" w:rsidRDefault="00BF2690" w:rsidP="00A2484F">
      <w:pPr>
        <w:tabs>
          <w:tab w:val="left" w:pos="720"/>
          <w:tab w:val="left" w:leader="dot" w:pos="7747"/>
          <w:tab w:val="right" w:pos="8640"/>
        </w:tabs>
        <w:rPr>
          <w:bCs/>
          <w:color w:val="auto"/>
        </w:rPr>
      </w:pPr>
      <w:r w:rsidRPr="00D174F4">
        <w:rPr>
          <w:bCs/>
          <w:color w:val="auto"/>
        </w:rPr>
        <w:tab/>
        <w:t>(9)(i) Delinquency fee:</w:t>
      </w:r>
      <w:r>
        <w:rPr>
          <w:color w:val="auto"/>
        </w:rPr>
        <w:tab/>
      </w:r>
      <w:r w:rsidRPr="00D174F4">
        <w:rPr>
          <w:bCs/>
          <w:color w:val="auto"/>
        </w:rPr>
        <w:t>$50.00</w:t>
      </w:r>
    </w:p>
    <w:p w14:paraId="7F0706BC" w14:textId="77777777" w:rsidR="00BF2690" w:rsidRPr="00D174F4" w:rsidRDefault="00BF2690" w:rsidP="00A2484F">
      <w:pPr>
        <w:tabs>
          <w:tab w:val="left" w:pos="720"/>
          <w:tab w:val="left" w:leader="dot" w:pos="7747"/>
        </w:tabs>
        <w:rPr>
          <w:bCs/>
          <w:color w:val="auto"/>
        </w:rPr>
      </w:pPr>
      <w:r>
        <w:rPr>
          <w:bCs/>
          <w:color w:val="auto"/>
        </w:rPr>
        <w:tab/>
      </w:r>
      <w:r w:rsidRPr="00D174F4">
        <w:rPr>
          <w:bCs/>
          <w:color w:val="auto"/>
        </w:rPr>
        <w:t>(ii) Administrative reinstatement fee:</w:t>
      </w:r>
      <w:r>
        <w:rPr>
          <w:color w:val="auto"/>
        </w:rPr>
        <w:tab/>
      </w:r>
      <w:r w:rsidRPr="00D174F4">
        <w:rPr>
          <w:color w:val="auto"/>
        </w:rPr>
        <w:t>$200.00</w:t>
      </w:r>
    </w:p>
    <w:p w14:paraId="4B9A5687" w14:textId="77777777" w:rsidR="00BF2690" w:rsidRPr="001D4622" w:rsidRDefault="00BF2690" w:rsidP="00A2484F">
      <w:pPr>
        <w:tabs>
          <w:tab w:val="left" w:leader="dot" w:pos="7650"/>
        </w:tabs>
        <w:ind w:firstLine="720"/>
      </w:pPr>
      <w:r w:rsidRPr="00D174F4">
        <w:t xml:space="preserve">(10) On application by a person for recognition or registration after disbarment or suspension on ethical grounds, or resignation pending disciplinary proceedings in any other jurisdiction; on application by a person for recognition or registration who is asserting rehabilitation from prior conduct that resulted in an adverse decision in the Office regarding the person’s moral character; and on application by a person for recognition or registration after being convicted of a felony or crime involving moral turpitude or breach of fiduciary duty; on petition for reinstatement by a person </w:t>
      </w:r>
      <w:r>
        <w:br/>
      </w:r>
      <w:r w:rsidRPr="00D174F4">
        <w:t xml:space="preserve">excluded or suspended on ethical grounds, or excluded on </w:t>
      </w:r>
      <w:r w:rsidRPr="001D4622">
        <w:t xml:space="preserve">consent from practice before the Office: </w:t>
      </w:r>
      <w:r>
        <w:rPr>
          <w:color w:val="auto"/>
        </w:rPr>
        <w:tab/>
      </w:r>
      <w:r w:rsidRPr="001D4622">
        <w:t xml:space="preserve">$1,600.00 </w:t>
      </w:r>
    </w:p>
    <w:p w14:paraId="7AF6592C" w14:textId="77777777" w:rsidR="00BF2690" w:rsidRPr="0024346A" w:rsidRDefault="00BF2690" w:rsidP="00A2484F">
      <w:pPr>
        <w:shd w:val="clear" w:color="auto" w:fill="FFFFFF"/>
        <w:tabs>
          <w:tab w:val="left" w:leader="dot" w:pos="7747"/>
        </w:tabs>
        <w:ind w:firstLine="720"/>
        <w:rPr>
          <w:color w:val="292929"/>
          <w:lang w:val="en"/>
        </w:rPr>
      </w:pPr>
      <w:r w:rsidRPr="0024346A">
        <w:rPr>
          <w:color w:val="292929"/>
          <w:lang w:val="en"/>
        </w:rPr>
        <w:t xml:space="preserve"> (b) Deposit accounts:</w:t>
      </w:r>
    </w:p>
    <w:p w14:paraId="57C7EEE9" w14:textId="77777777" w:rsidR="00BF2690" w:rsidRDefault="00BF2690" w:rsidP="00A2484F">
      <w:pPr>
        <w:shd w:val="clear" w:color="auto" w:fill="FFFFFF"/>
        <w:tabs>
          <w:tab w:val="left" w:leader="dot" w:pos="7747"/>
        </w:tabs>
        <w:ind w:firstLine="720"/>
        <w:rPr>
          <w:color w:val="292929"/>
          <w:lang w:val="en"/>
        </w:rPr>
      </w:pPr>
      <w:r w:rsidRPr="00FB54BB">
        <w:rPr>
          <w:color w:val="292929"/>
          <w:lang w:val="en"/>
        </w:rPr>
        <w:t xml:space="preserve"> (1) [Reserved]</w:t>
      </w:r>
    </w:p>
    <w:p w14:paraId="2C253949" w14:textId="77777777" w:rsidR="00BF2690" w:rsidRPr="0035131D" w:rsidRDefault="00BF2690" w:rsidP="00A2484F">
      <w:pPr>
        <w:shd w:val="clear" w:color="auto" w:fill="FFFFFF"/>
        <w:tabs>
          <w:tab w:val="left" w:leader="dot" w:pos="7747"/>
        </w:tabs>
        <w:ind w:firstLine="720"/>
        <w:rPr>
          <w:color w:val="292929"/>
          <w:lang w:val="en"/>
        </w:rPr>
      </w:pPr>
      <w:r w:rsidRPr="0035131D">
        <w:t xml:space="preserve"> </w:t>
      </w:r>
      <w:r w:rsidRPr="0035131D">
        <w:rPr>
          <w:color w:val="292929"/>
          <w:lang w:val="en"/>
        </w:rPr>
        <w:t xml:space="preserve">(2) Service charge for each month when the balance at the end of the month is below $1,000: </w:t>
      </w:r>
      <w:r>
        <w:rPr>
          <w:color w:val="auto"/>
        </w:rPr>
        <w:tab/>
      </w:r>
      <w:r w:rsidRPr="0035131D">
        <w:rPr>
          <w:color w:val="292929"/>
          <w:lang w:val="en"/>
        </w:rPr>
        <w:t xml:space="preserve">$25.00 </w:t>
      </w:r>
    </w:p>
    <w:p w14:paraId="2B137ACA" w14:textId="77777777" w:rsidR="00BF2690" w:rsidRPr="007F066A" w:rsidRDefault="00BF2690" w:rsidP="00A2484F">
      <w:pPr>
        <w:shd w:val="clear" w:color="auto" w:fill="FFFFFF"/>
        <w:tabs>
          <w:tab w:val="left" w:leader="dot" w:pos="7747"/>
        </w:tabs>
        <w:ind w:firstLine="720"/>
        <w:rPr>
          <w:color w:val="292929"/>
          <w:lang w:val="en"/>
        </w:rPr>
      </w:pPr>
      <w:r w:rsidRPr="007F066A">
        <w:rPr>
          <w:color w:val="292929"/>
          <w:lang w:val="en"/>
        </w:rPr>
        <w:t>(3) Service charge for each month when the balance at the end of the month is below $300 for restricted subscription deposit accounts used exclusively for subscription order of patent copies as issued:</w:t>
      </w:r>
      <w:r w:rsidRPr="007F066A">
        <w:rPr>
          <w:color w:val="auto"/>
        </w:rPr>
        <w:t xml:space="preserve"> </w:t>
      </w:r>
      <w:r>
        <w:rPr>
          <w:color w:val="auto"/>
        </w:rPr>
        <w:tab/>
      </w:r>
      <w:r w:rsidRPr="007F066A">
        <w:rPr>
          <w:color w:val="292929"/>
          <w:lang w:val="en"/>
        </w:rPr>
        <w:t xml:space="preserve">$25.00 </w:t>
      </w:r>
    </w:p>
    <w:p w14:paraId="255A65FC" w14:textId="77777777" w:rsidR="00BF2690" w:rsidRPr="007F066A" w:rsidRDefault="00BF2690" w:rsidP="00A2484F">
      <w:pPr>
        <w:shd w:val="clear" w:color="auto" w:fill="FFFFFF"/>
        <w:tabs>
          <w:tab w:val="left" w:leader="dot" w:pos="7747"/>
        </w:tabs>
        <w:ind w:firstLine="720"/>
        <w:rPr>
          <w:color w:val="292929"/>
          <w:lang w:val="en"/>
        </w:rPr>
      </w:pPr>
      <w:r w:rsidRPr="007F066A">
        <w:rPr>
          <w:color w:val="292929"/>
          <w:lang w:val="en"/>
        </w:rPr>
        <w:t xml:space="preserve">(c) [Reserved] </w:t>
      </w:r>
    </w:p>
    <w:p w14:paraId="18073CC8" w14:textId="77777777" w:rsidR="00BF2690" w:rsidRPr="0035131D" w:rsidRDefault="00BF2690" w:rsidP="00A2484F">
      <w:pPr>
        <w:shd w:val="clear" w:color="auto" w:fill="FFFFFF"/>
        <w:tabs>
          <w:tab w:val="left" w:leader="dot" w:pos="7747"/>
        </w:tabs>
        <w:ind w:firstLine="720"/>
        <w:rPr>
          <w:color w:val="292929"/>
          <w:lang w:val="en"/>
        </w:rPr>
      </w:pPr>
      <w:r w:rsidRPr="0035131D">
        <w:rPr>
          <w:color w:val="292929"/>
          <w:lang w:val="en"/>
        </w:rPr>
        <w:t xml:space="preserve">(d) [Reserved] </w:t>
      </w:r>
    </w:p>
    <w:p w14:paraId="68B37C07" w14:textId="77777777" w:rsidR="00BF2690" w:rsidRPr="0035131D" w:rsidRDefault="00BF2690" w:rsidP="00A2484F">
      <w:pPr>
        <w:shd w:val="clear" w:color="auto" w:fill="FFFFFF"/>
        <w:tabs>
          <w:tab w:val="left" w:leader="dot" w:pos="7747"/>
        </w:tabs>
        <w:ind w:firstLine="720"/>
        <w:rPr>
          <w:color w:val="292929"/>
          <w:lang w:val="en"/>
        </w:rPr>
      </w:pPr>
      <w:r w:rsidRPr="0035131D">
        <w:rPr>
          <w:color w:val="292929"/>
          <w:lang w:val="en"/>
        </w:rPr>
        <w:t xml:space="preserve">(e) International type search reports: For preparing an international type search report of an international type search made at the time of the first action on the merits in a national patent application: </w:t>
      </w:r>
      <w:r>
        <w:rPr>
          <w:color w:val="auto"/>
        </w:rPr>
        <w:tab/>
      </w:r>
      <w:r w:rsidRPr="0035131D">
        <w:rPr>
          <w:color w:val="auto"/>
        </w:rPr>
        <w:t>$</w:t>
      </w:r>
      <w:r w:rsidRPr="0035131D">
        <w:rPr>
          <w:color w:val="292929"/>
          <w:lang w:val="en"/>
        </w:rPr>
        <w:t xml:space="preserve">40.00 </w:t>
      </w:r>
    </w:p>
    <w:p w14:paraId="48A9FB4C" w14:textId="77777777" w:rsidR="00BF2690" w:rsidRPr="0035131D" w:rsidRDefault="00BF2690" w:rsidP="00A2484F">
      <w:pPr>
        <w:shd w:val="clear" w:color="auto" w:fill="FFFFFF"/>
        <w:tabs>
          <w:tab w:val="left" w:leader="dot" w:pos="7747"/>
        </w:tabs>
        <w:ind w:firstLine="720"/>
        <w:rPr>
          <w:color w:val="292929"/>
          <w:lang w:val="en"/>
        </w:rPr>
      </w:pPr>
      <w:r w:rsidRPr="0035131D">
        <w:rPr>
          <w:color w:val="292929"/>
          <w:lang w:val="en"/>
        </w:rPr>
        <w:t xml:space="preserve">(f) [Reserved] </w:t>
      </w:r>
    </w:p>
    <w:p w14:paraId="3C1A7BE2" w14:textId="77777777" w:rsidR="00BF2690" w:rsidRPr="00AC33EF" w:rsidRDefault="00BF2690" w:rsidP="00A2484F">
      <w:pPr>
        <w:shd w:val="clear" w:color="auto" w:fill="FFFFFF"/>
        <w:tabs>
          <w:tab w:val="left" w:leader="dot" w:pos="7747"/>
        </w:tabs>
        <w:ind w:firstLine="720"/>
        <w:rPr>
          <w:color w:val="292929"/>
          <w:lang w:val="en"/>
        </w:rPr>
      </w:pPr>
      <w:r w:rsidRPr="00FB54BB">
        <w:rPr>
          <w:color w:val="292929"/>
          <w:lang w:val="en"/>
        </w:rPr>
        <w:t>(g) [Reserved]</w:t>
      </w:r>
      <w:r w:rsidRPr="00AC33EF">
        <w:rPr>
          <w:color w:val="292929"/>
          <w:lang w:val="en"/>
        </w:rPr>
        <w:t xml:space="preserve">  </w:t>
      </w:r>
    </w:p>
    <w:p w14:paraId="5F0F6ECE" w14:textId="77777777" w:rsidR="00BF2690" w:rsidRDefault="00BF2690" w:rsidP="00A2484F">
      <w:pPr>
        <w:shd w:val="clear" w:color="auto" w:fill="FFFFFF"/>
        <w:tabs>
          <w:tab w:val="left" w:leader="dot" w:pos="7747"/>
        </w:tabs>
        <w:ind w:firstLine="720"/>
        <w:rPr>
          <w:color w:val="292929"/>
          <w:lang w:val="en"/>
        </w:rPr>
      </w:pPr>
      <w:r w:rsidRPr="00692933">
        <w:rPr>
          <w:color w:val="292929"/>
          <w:lang w:val="en"/>
        </w:rPr>
        <w:t xml:space="preserve">(h) For recording each assignment, agreement, or other paper relating to the property in a patent or application, per property: </w:t>
      </w:r>
    </w:p>
    <w:p w14:paraId="6E1ACFA4" w14:textId="77777777" w:rsidR="00BF2690" w:rsidRPr="0035131D" w:rsidRDefault="00BF2690" w:rsidP="00A2484F">
      <w:pPr>
        <w:shd w:val="clear" w:color="auto" w:fill="FFFFFF"/>
        <w:tabs>
          <w:tab w:val="left" w:leader="dot" w:pos="7747"/>
        </w:tabs>
        <w:ind w:firstLine="720"/>
        <w:rPr>
          <w:color w:val="292929"/>
          <w:lang w:val="en"/>
        </w:rPr>
      </w:pPr>
      <w:r w:rsidRPr="0035131D">
        <w:rPr>
          <w:color w:val="292929"/>
          <w:lang w:val="en"/>
        </w:rPr>
        <w:t xml:space="preserve"> (1) If submitted electronically, on or after January 1, </w:t>
      </w:r>
      <w:r>
        <w:rPr>
          <w:color w:val="292929"/>
          <w:lang w:val="en"/>
        </w:rPr>
        <w:t>2</w:t>
      </w:r>
      <w:r w:rsidRPr="0035131D">
        <w:rPr>
          <w:color w:val="292929"/>
          <w:lang w:val="en"/>
        </w:rPr>
        <w:t>014:</w:t>
      </w:r>
      <w:r>
        <w:rPr>
          <w:color w:val="292929"/>
          <w:lang w:val="en"/>
        </w:rPr>
        <w:tab/>
      </w:r>
      <w:r w:rsidRPr="0035131D">
        <w:rPr>
          <w:color w:val="292929"/>
          <w:lang w:val="en"/>
        </w:rPr>
        <w:t xml:space="preserve">$0.00 </w:t>
      </w:r>
    </w:p>
    <w:p w14:paraId="159CBB9E" w14:textId="77777777" w:rsidR="00BF2690" w:rsidRPr="00692933" w:rsidRDefault="00BF2690" w:rsidP="00A2484F">
      <w:pPr>
        <w:shd w:val="clear" w:color="auto" w:fill="FFFFFF"/>
        <w:tabs>
          <w:tab w:val="left" w:leader="dot" w:pos="7747"/>
        </w:tabs>
        <w:ind w:firstLine="720"/>
        <w:rPr>
          <w:color w:val="292929"/>
          <w:lang w:val="en"/>
        </w:rPr>
      </w:pPr>
      <w:r>
        <w:rPr>
          <w:color w:val="292929"/>
          <w:lang w:val="en"/>
        </w:rPr>
        <w:t xml:space="preserve"> </w:t>
      </w:r>
      <w:r w:rsidRPr="00692933">
        <w:rPr>
          <w:color w:val="292929"/>
          <w:lang w:val="en"/>
        </w:rPr>
        <w:t>(2) If not submitted electronically:</w:t>
      </w:r>
      <w:r>
        <w:rPr>
          <w:color w:val="292929"/>
          <w:lang w:val="en"/>
        </w:rPr>
        <w:tab/>
      </w:r>
      <w:r w:rsidRPr="00692933">
        <w:rPr>
          <w:color w:val="292929"/>
          <w:lang w:val="en"/>
        </w:rPr>
        <w:t>$</w:t>
      </w:r>
      <w:r>
        <w:rPr>
          <w:color w:val="292929"/>
          <w:lang w:val="en"/>
        </w:rPr>
        <w:t>5</w:t>
      </w:r>
      <w:r w:rsidRPr="00692933">
        <w:rPr>
          <w:color w:val="292929"/>
          <w:lang w:val="en"/>
        </w:rPr>
        <w:t xml:space="preserve">0.00 </w:t>
      </w:r>
    </w:p>
    <w:p w14:paraId="38D66BC0" w14:textId="77777777" w:rsidR="00BF2690" w:rsidRDefault="00BF2690" w:rsidP="00A2484F">
      <w:pPr>
        <w:tabs>
          <w:tab w:val="left" w:pos="720"/>
          <w:tab w:val="left" w:leader="dot" w:pos="7747"/>
          <w:tab w:val="left" w:pos="7920"/>
          <w:tab w:val="right" w:pos="8190"/>
          <w:tab w:val="right" w:pos="8640"/>
        </w:tabs>
        <w:rPr>
          <w:color w:val="auto"/>
        </w:rPr>
      </w:pPr>
      <w:r>
        <w:rPr>
          <w:bCs/>
          <w:color w:val="auto"/>
        </w:rPr>
        <w:tab/>
      </w:r>
      <w:r w:rsidRPr="00D174F4">
        <w:rPr>
          <w:bCs/>
          <w:color w:val="auto"/>
        </w:rPr>
        <w:t>(i) Publication in Official Gazette:  For publication in the Official Gazette of a notice of the availability of an application or a patent for licensing or sale:  Each application or patent:</w:t>
      </w:r>
      <w:r>
        <w:rPr>
          <w:bCs/>
          <w:color w:val="auto"/>
        </w:rPr>
        <w:t> </w:t>
      </w:r>
      <w:r>
        <w:rPr>
          <w:bCs/>
          <w:color w:val="auto"/>
        </w:rPr>
        <w:tab/>
      </w:r>
      <w:r w:rsidRPr="00D174F4">
        <w:rPr>
          <w:color w:val="auto"/>
        </w:rPr>
        <w:t>$25.00</w:t>
      </w:r>
    </w:p>
    <w:p w14:paraId="14F065F1" w14:textId="77777777" w:rsidR="00BF2690" w:rsidRPr="00AC33EF" w:rsidRDefault="00BF2690" w:rsidP="00A2484F">
      <w:pPr>
        <w:shd w:val="clear" w:color="auto" w:fill="FFFFFF"/>
        <w:tabs>
          <w:tab w:val="left" w:leader="dot" w:pos="7747"/>
        </w:tabs>
        <w:ind w:firstLine="720"/>
        <w:rPr>
          <w:color w:val="292929"/>
          <w:lang w:val="en"/>
        </w:rPr>
      </w:pPr>
      <w:r w:rsidRPr="00FB54BB">
        <w:rPr>
          <w:color w:val="292929"/>
          <w:lang w:val="en"/>
        </w:rPr>
        <w:t>(j) [Reserved]</w:t>
      </w:r>
      <w:r w:rsidRPr="00AC33EF">
        <w:rPr>
          <w:color w:val="292929"/>
          <w:lang w:val="en"/>
        </w:rPr>
        <w:t xml:space="preserve">  </w:t>
      </w:r>
    </w:p>
    <w:p w14:paraId="65838313" w14:textId="77777777" w:rsidR="00BF2690" w:rsidRPr="00AC33EF" w:rsidRDefault="00BF2690" w:rsidP="00A2484F">
      <w:pPr>
        <w:shd w:val="clear" w:color="auto" w:fill="FFFFFF"/>
        <w:tabs>
          <w:tab w:val="left" w:leader="dot" w:pos="7747"/>
        </w:tabs>
        <w:ind w:firstLine="720"/>
        <w:rPr>
          <w:color w:val="292929"/>
          <w:lang w:val="en"/>
        </w:rPr>
      </w:pPr>
      <w:r w:rsidRPr="00FB54BB">
        <w:rPr>
          <w:color w:val="292929"/>
          <w:lang w:val="en"/>
        </w:rPr>
        <w:t>(k) [Reserved]</w:t>
      </w:r>
      <w:r w:rsidRPr="00AC33EF">
        <w:rPr>
          <w:color w:val="292929"/>
          <w:lang w:val="en"/>
        </w:rPr>
        <w:t xml:space="preserve">  </w:t>
      </w:r>
    </w:p>
    <w:p w14:paraId="01485669" w14:textId="77777777" w:rsidR="00BF2690" w:rsidRPr="00F021A6" w:rsidRDefault="00BF2690" w:rsidP="00A2484F">
      <w:pPr>
        <w:shd w:val="clear" w:color="auto" w:fill="FFFFFF"/>
        <w:tabs>
          <w:tab w:val="left" w:leader="dot" w:pos="7747"/>
        </w:tabs>
        <w:ind w:firstLine="720"/>
        <w:rPr>
          <w:color w:val="292929"/>
          <w:lang w:val="en"/>
        </w:rPr>
      </w:pPr>
      <w:r w:rsidRPr="00F021A6">
        <w:rPr>
          <w:color w:val="292929"/>
          <w:lang w:val="en"/>
        </w:rPr>
        <w:t xml:space="preserve">(l) [Reserved] </w:t>
      </w:r>
    </w:p>
    <w:p w14:paraId="4F2799D7" w14:textId="77777777" w:rsidR="00BF2690" w:rsidRPr="007F066A" w:rsidRDefault="00BF2690" w:rsidP="00A2484F">
      <w:pPr>
        <w:shd w:val="clear" w:color="auto" w:fill="FFFFFF"/>
        <w:tabs>
          <w:tab w:val="left" w:leader="dot" w:pos="7830"/>
        </w:tabs>
        <w:ind w:firstLine="720"/>
        <w:rPr>
          <w:color w:val="292929"/>
          <w:lang w:val="en"/>
        </w:rPr>
      </w:pPr>
      <w:r w:rsidRPr="007F066A">
        <w:rPr>
          <w:color w:val="292929"/>
          <w:lang w:val="en"/>
        </w:rPr>
        <w:t>(m) For processing each payment refused (including a check returned “unpaid”) or charged back by a financial institution</w:t>
      </w:r>
      <w:r>
        <w:rPr>
          <w:color w:val="292929"/>
          <w:lang w:val="en"/>
        </w:rPr>
        <w:tab/>
      </w:r>
      <w:r w:rsidRPr="007F066A">
        <w:rPr>
          <w:color w:val="292929"/>
          <w:lang w:val="en"/>
        </w:rPr>
        <w:t xml:space="preserve">$50.00 </w:t>
      </w:r>
    </w:p>
    <w:p w14:paraId="3D45A094" w14:textId="77777777" w:rsidR="00BF2690" w:rsidRPr="007F066A" w:rsidRDefault="00BF2690" w:rsidP="00A2484F">
      <w:pPr>
        <w:shd w:val="clear" w:color="auto" w:fill="FFFFFF"/>
        <w:tabs>
          <w:tab w:val="left" w:leader="dot" w:pos="7747"/>
        </w:tabs>
        <w:ind w:firstLine="720"/>
        <w:rPr>
          <w:color w:val="292929"/>
          <w:lang w:val="en"/>
        </w:rPr>
      </w:pPr>
      <w:r w:rsidRPr="007F066A">
        <w:rPr>
          <w:color w:val="292929"/>
          <w:lang w:val="en"/>
        </w:rPr>
        <w:t>(n) For handling an application in which proceedings are terminated pursuant to § 1.53(e):</w:t>
      </w:r>
      <w:r>
        <w:rPr>
          <w:color w:val="292929"/>
          <w:lang w:val="en"/>
        </w:rPr>
        <w:tab/>
      </w:r>
      <w:r w:rsidRPr="007F066A">
        <w:rPr>
          <w:color w:val="292929"/>
          <w:lang w:val="en"/>
        </w:rPr>
        <w:t xml:space="preserve">$130.00 </w:t>
      </w:r>
    </w:p>
    <w:p w14:paraId="332E1A0B" w14:textId="77777777" w:rsidR="00BF2690" w:rsidRDefault="00BF2690" w:rsidP="00A2484F">
      <w:pPr>
        <w:pStyle w:val="ListParagraph"/>
        <w:tabs>
          <w:tab w:val="left" w:leader="dot" w:pos="7747"/>
        </w:tabs>
        <w:ind w:left="0" w:firstLine="720"/>
        <w:contextualSpacing w:val="0"/>
      </w:pPr>
      <w:r w:rsidRPr="007F066A">
        <w:t xml:space="preserve"> (o)</w:t>
      </w:r>
      <w:r w:rsidRPr="00D174F4">
        <w:t xml:space="preserve"> The submission of very lengthy sequence listings (mega-sequence listings) are subject to the following fees:</w:t>
      </w:r>
    </w:p>
    <w:p w14:paraId="0AA9EE64" w14:textId="77777777" w:rsidR="00BF2690" w:rsidRPr="00D174F4" w:rsidRDefault="00BF2690" w:rsidP="00A2484F">
      <w:pPr>
        <w:pStyle w:val="ListParagraph"/>
        <w:tabs>
          <w:tab w:val="left" w:leader="dot" w:pos="7747"/>
        </w:tabs>
        <w:ind w:left="0" w:firstLine="720"/>
        <w:contextualSpacing w:val="0"/>
        <w:rPr>
          <w:color w:val="auto"/>
        </w:rPr>
      </w:pPr>
      <w:r w:rsidRPr="00D174F4">
        <w:t xml:space="preserve">(1) Submission of </w:t>
      </w:r>
      <w:r w:rsidRPr="00D174F4">
        <w:rPr>
          <w:color w:val="auto"/>
        </w:rPr>
        <w:t xml:space="preserve">sequence listings in electronic form ranging in size from 300 MB to 800 MB: </w:t>
      </w:r>
    </w:p>
    <w:p w14:paraId="342B365D" w14:textId="77777777" w:rsidR="00BF2690" w:rsidRPr="00D174F4" w:rsidRDefault="00BF2690" w:rsidP="00A2484F">
      <w:pPr>
        <w:numPr>
          <w:ilvl w:val="12"/>
          <w:numId w:val="0"/>
        </w:numPr>
        <w:tabs>
          <w:tab w:val="left" w:leader="dot" w:pos="7747"/>
        </w:tabs>
        <w:rPr>
          <w:color w:val="auto"/>
        </w:rPr>
      </w:pPr>
      <w:r w:rsidRPr="00D174F4">
        <w:rPr>
          <w:color w:val="auto"/>
        </w:rPr>
        <w:t>            By a micro entity (§1.29)</w:t>
      </w:r>
      <w:r>
        <w:rPr>
          <w:color w:val="auto"/>
        </w:rPr>
        <w:tab/>
      </w:r>
      <w:r w:rsidRPr="00D174F4">
        <w:rPr>
          <w:color w:val="auto"/>
        </w:rPr>
        <w:t>$250.00</w:t>
      </w:r>
    </w:p>
    <w:p w14:paraId="78D164EC" w14:textId="77777777" w:rsidR="00BF2690" w:rsidRPr="00D174F4" w:rsidRDefault="00BF2690" w:rsidP="00A2484F">
      <w:pPr>
        <w:numPr>
          <w:ilvl w:val="12"/>
          <w:numId w:val="0"/>
        </w:numPr>
        <w:tabs>
          <w:tab w:val="left" w:leader="dot" w:pos="7747"/>
        </w:tabs>
        <w:rPr>
          <w:color w:val="auto"/>
        </w:rPr>
      </w:pPr>
      <w:r w:rsidRPr="00D174F4">
        <w:rPr>
          <w:color w:val="auto"/>
        </w:rPr>
        <w:t>            By a small entity (§ 1.27(a))</w:t>
      </w:r>
      <w:r>
        <w:rPr>
          <w:color w:val="auto"/>
        </w:rPr>
        <w:tab/>
      </w:r>
      <w:r w:rsidRPr="00D174F4">
        <w:rPr>
          <w:color w:val="auto"/>
        </w:rPr>
        <w:t>$500.00</w:t>
      </w:r>
    </w:p>
    <w:p w14:paraId="1419BB75" w14:textId="77777777" w:rsidR="00BF2690" w:rsidRPr="00D174F4" w:rsidRDefault="00BF2690" w:rsidP="00A2484F">
      <w:pPr>
        <w:numPr>
          <w:ilvl w:val="12"/>
          <w:numId w:val="0"/>
        </w:numPr>
        <w:tabs>
          <w:tab w:val="left" w:leader="dot" w:pos="7560"/>
        </w:tabs>
        <w:rPr>
          <w:color w:val="auto"/>
        </w:rPr>
      </w:pPr>
      <w:r w:rsidRPr="00D174F4">
        <w:rPr>
          <w:color w:val="auto"/>
        </w:rPr>
        <w:t>            By other than a small or micro entity</w:t>
      </w:r>
      <w:r>
        <w:rPr>
          <w:color w:val="auto"/>
        </w:rPr>
        <w:tab/>
      </w:r>
      <w:r w:rsidRPr="00D174F4">
        <w:rPr>
          <w:color w:val="auto"/>
        </w:rPr>
        <w:t>$1,000.00</w:t>
      </w:r>
    </w:p>
    <w:p w14:paraId="3A392596" w14:textId="77777777" w:rsidR="00BF2690" w:rsidRPr="00D174F4" w:rsidRDefault="00BF2690" w:rsidP="00A2484F">
      <w:pPr>
        <w:numPr>
          <w:ilvl w:val="12"/>
          <w:numId w:val="0"/>
        </w:numPr>
        <w:tabs>
          <w:tab w:val="left" w:leader="dot" w:pos="7747"/>
        </w:tabs>
        <w:ind w:firstLine="720"/>
        <w:rPr>
          <w:color w:val="auto"/>
        </w:rPr>
      </w:pPr>
      <w:r w:rsidRPr="00D174F4">
        <w:rPr>
          <w:color w:val="auto"/>
        </w:rPr>
        <w:t xml:space="preserve">(2) Submission of sequence listings in electronic form exceeding 800 MB in size: </w:t>
      </w:r>
    </w:p>
    <w:p w14:paraId="3D63BA2B" w14:textId="77777777" w:rsidR="00BF2690" w:rsidRPr="00D174F4" w:rsidRDefault="00BF2690" w:rsidP="00A2484F">
      <w:pPr>
        <w:numPr>
          <w:ilvl w:val="12"/>
          <w:numId w:val="0"/>
        </w:numPr>
        <w:tabs>
          <w:tab w:val="left" w:leader="dot" w:pos="7650"/>
        </w:tabs>
        <w:rPr>
          <w:color w:val="auto"/>
        </w:rPr>
      </w:pPr>
      <w:r>
        <w:rPr>
          <w:color w:val="auto"/>
        </w:rPr>
        <w:t xml:space="preserve">            </w:t>
      </w:r>
      <w:r w:rsidRPr="00D174F4">
        <w:rPr>
          <w:color w:val="auto"/>
        </w:rPr>
        <w:t>By a micro entity (§ 1.29)</w:t>
      </w:r>
      <w:r>
        <w:rPr>
          <w:color w:val="auto"/>
        </w:rPr>
        <w:tab/>
      </w:r>
      <w:r w:rsidRPr="00D174F4">
        <w:rPr>
          <w:color w:val="auto"/>
        </w:rPr>
        <w:t>$2,500.00</w:t>
      </w:r>
    </w:p>
    <w:p w14:paraId="35E9D2D2" w14:textId="77777777" w:rsidR="00BF2690" w:rsidRPr="00D174F4" w:rsidRDefault="00BF2690" w:rsidP="00A2484F">
      <w:pPr>
        <w:numPr>
          <w:ilvl w:val="12"/>
          <w:numId w:val="0"/>
        </w:numPr>
        <w:tabs>
          <w:tab w:val="left" w:leader="dot" w:pos="7650"/>
        </w:tabs>
        <w:rPr>
          <w:color w:val="auto"/>
        </w:rPr>
      </w:pPr>
      <w:r w:rsidRPr="00D174F4">
        <w:rPr>
          <w:color w:val="auto"/>
        </w:rPr>
        <w:t>            By a small entity (§ 1.27(a))</w:t>
      </w:r>
      <w:r>
        <w:rPr>
          <w:color w:val="auto"/>
        </w:rPr>
        <w:tab/>
      </w:r>
      <w:r w:rsidRPr="00D174F4">
        <w:rPr>
          <w:color w:val="auto"/>
        </w:rPr>
        <w:t>$5,000.00</w:t>
      </w:r>
    </w:p>
    <w:p w14:paraId="66499BE7" w14:textId="77777777" w:rsidR="00BF2690" w:rsidRDefault="00BF2690" w:rsidP="00A2484F">
      <w:pPr>
        <w:numPr>
          <w:ilvl w:val="12"/>
          <w:numId w:val="0"/>
        </w:numPr>
        <w:tabs>
          <w:tab w:val="left" w:leader="dot" w:pos="7560"/>
        </w:tabs>
        <w:rPr>
          <w:color w:val="auto"/>
        </w:rPr>
      </w:pPr>
      <w:r w:rsidRPr="00D174F4">
        <w:rPr>
          <w:color w:val="auto"/>
        </w:rPr>
        <w:t>            By other than a small or micro entity</w:t>
      </w:r>
      <w:r>
        <w:rPr>
          <w:color w:val="auto"/>
        </w:rPr>
        <w:tab/>
      </w:r>
      <w:r w:rsidRPr="00D174F4">
        <w:rPr>
          <w:color w:val="auto"/>
        </w:rPr>
        <w:t>$10,000.00</w:t>
      </w:r>
    </w:p>
    <w:p w14:paraId="30EED00D" w14:textId="77777777" w:rsidR="00BF2690" w:rsidRPr="00D174F4" w:rsidRDefault="00BF2690" w:rsidP="00A2484F">
      <w:pPr>
        <w:pStyle w:val="ListParagraph"/>
        <w:tabs>
          <w:tab w:val="left" w:leader="dot" w:pos="7920"/>
          <w:tab w:val="right" w:leader="dot" w:pos="8640"/>
        </w:tabs>
        <w:ind w:left="0"/>
        <w:contextualSpacing w:val="0"/>
        <w:rPr>
          <w:color w:val="auto"/>
        </w:rPr>
      </w:pPr>
      <w:r w:rsidRPr="00D174F4">
        <w:rPr>
          <w:color w:val="auto"/>
        </w:rPr>
        <w:t>(p) Additional Fee for Overnight Delivery:</w:t>
      </w:r>
      <w:r>
        <w:rPr>
          <w:color w:val="auto"/>
        </w:rPr>
        <w:tab/>
      </w:r>
      <w:r w:rsidRPr="00D174F4">
        <w:rPr>
          <w:color w:val="auto"/>
        </w:rPr>
        <w:t>$40.00</w:t>
      </w:r>
    </w:p>
    <w:p w14:paraId="54B0421C" w14:textId="77777777" w:rsidR="00BF2690" w:rsidRPr="00D174F4" w:rsidRDefault="00BF2690" w:rsidP="00A2484F">
      <w:pPr>
        <w:tabs>
          <w:tab w:val="left" w:leader="dot" w:pos="7830"/>
          <w:tab w:val="right" w:leader="dot" w:pos="8640"/>
        </w:tabs>
        <w:autoSpaceDE/>
        <w:autoSpaceDN/>
        <w:adjustRightInd/>
      </w:pPr>
      <w:r w:rsidRPr="00D174F4">
        <w:rPr>
          <w:color w:val="auto"/>
        </w:rPr>
        <w:t>(q) Additional Fee for Expedited Service</w:t>
      </w:r>
      <w:r w:rsidRPr="00D174F4">
        <w:rPr>
          <w:bCs/>
          <w:color w:val="auto"/>
        </w:rPr>
        <w:t>:</w:t>
      </w:r>
      <w:r>
        <w:rPr>
          <w:color w:val="auto"/>
        </w:rPr>
        <w:tab/>
      </w:r>
      <w:r w:rsidRPr="00D174F4">
        <w:rPr>
          <w:color w:val="auto"/>
        </w:rPr>
        <w:t>$160.00</w:t>
      </w:r>
    </w:p>
    <w:p w14:paraId="08E51FA4" w14:textId="77777777" w:rsidR="00BF2690" w:rsidRPr="001650DF" w:rsidRDefault="00BF2690" w:rsidP="00465F35"/>
    <w:p w14:paraId="58FB8688" w14:textId="77777777" w:rsidR="00BF2690" w:rsidRPr="001650DF" w:rsidRDefault="00BF2690" w:rsidP="00A5609F">
      <w:pPr>
        <w:rPr>
          <w:color w:val="auto"/>
        </w:rPr>
      </w:pPr>
      <w:r w:rsidRPr="001650DF">
        <w:rPr>
          <w:color w:val="auto"/>
        </w:rPr>
        <w:t>8.</w:t>
      </w:r>
      <w:r w:rsidRPr="001650DF">
        <w:rPr>
          <w:color w:val="auto"/>
        </w:rPr>
        <w:tab/>
        <w:t>Section 1.362 is amended by revising paragraph (b) to read as follows:</w:t>
      </w:r>
    </w:p>
    <w:p w14:paraId="4464F2D6" w14:textId="77777777" w:rsidR="00BF2690" w:rsidRPr="007E3539" w:rsidRDefault="00BF2690" w:rsidP="00A5609F">
      <w:pPr>
        <w:rPr>
          <w:b/>
          <w:bCs/>
        </w:rPr>
      </w:pPr>
      <w:r w:rsidRPr="007E3539">
        <w:rPr>
          <w:b/>
          <w:bCs/>
        </w:rPr>
        <w:t>§ 1.362 Time for payment of maintenance fees.</w:t>
      </w:r>
    </w:p>
    <w:p w14:paraId="6FC4D701" w14:textId="77777777" w:rsidR="00BF2690" w:rsidRPr="002D2E8A" w:rsidRDefault="00BF2690" w:rsidP="007E3539">
      <w:pPr>
        <w:pStyle w:val="Default"/>
        <w:spacing w:line="480" w:lineRule="auto"/>
      </w:pPr>
      <w:r w:rsidRPr="002D2E8A">
        <w:t xml:space="preserve">* * * * * </w:t>
      </w:r>
    </w:p>
    <w:p w14:paraId="6D792457" w14:textId="77777777" w:rsidR="00BF2690" w:rsidRPr="001650DF" w:rsidRDefault="00BF2690" w:rsidP="007E3539">
      <w:pPr>
        <w:pStyle w:val="Default"/>
        <w:spacing w:line="480" w:lineRule="auto"/>
      </w:pPr>
      <w:r w:rsidRPr="001650DF">
        <w:t xml:space="preserve">(b) Maintenance fees are not required for any plant patents or for any design patents. </w:t>
      </w:r>
    </w:p>
    <w:p w14:paraId="5B741BDC" w14:textId="77777777" w:rsidR="00BF2690" w:rsidRDefault="00BF2690" w:rsidP="00692C91">
      <w:pPr>
        <w:autoSpaceDE/>
        <w:autoSpaceDN/>
        <w:adjustRightInd/>
        <w:spacing w:line="240" w:lineRule="auto"/>
      </w:pPr>
      <w:r w:rsidRPr="001650DF">
        <w:t>* * * * *</w:t>
      </w:r>
    </w:p>
    <w:p w14:paraId="696407AD" w14:textId="77777777" w:rsidR="00A14D4C" w:rsidRDefault="00A14D4C" w:rsidP="00692C91">
      <w:pPr>
        <w:autoSpaceDE/>
        <w:autoSpaceDN/>
        <w:adjustRightInd/>
        <w:spacing w:line="240" w:lineRule="auto"/>
        <w:rPr>
          <w:bCs/>
          <w:color w:val="auto"/>
        </w:rPr>
      </w:pPr>
    </w:p>
    <w:p w14:paraId="734EE61D" w14:textId="6D9788B2" w:rsidR="00BF2690" w:rsidRDefault="00BF2690" w:rsidP="00692C91">
      <w:pPr>
        <w:autoSpaceDE/>
        <w:autoSpaceDN/>
        <w:adjustRightInd/>
        <w:spacing w:line="240" w:lineRule="auto"/>
        <w:rPr>
          <w:bCs/>
          <w:color w:val="auto"/>
        </w:rPr>
      </w:pPr>
      <w:r w:rsidRPr="001650DF">
        <w:rPr>
          <w:bCs/>
          <w:color w:val="auto"/>
        </w:rPr>
        <w:t>9.</w:t>
      </w:r>
      <w:r w:rsidRPr="001650DF">
        <w:rPr>
          <w:bCs/>
          <w:color w:val="auto"/>
        </w:rPr>
        <w:tab/>
        <w:t>Section 1.445 is amended by adding paragraph (a)(5) to read as follows:</w:t>
      </w:r>
    </w:p>
    <w:p w14:paraId="34DECD43" w14:textId="77777777" w:rsidR="00BF2690" w:rsidRPr="001650DF" w:rsidRDefault="00BF2690" w:rsidP="00692C91">
      <w:pPr>
        <w:autoSpaceDE/>
        <w:autoSpaceDN/>
        <w:adjustRightInd/>
        <w:spacing w:line="240" w:lineRule="auto"/>
        <w:rPr>
          <w:bCs/>
          <w:color w:val="auto"/>
        </w:rPr>
      </w:pPr>
    </w:p>
    <w:p w14:paraId="62755E60" w14:textId="77777777" w:rsidR="00BF2690" w:rsidRPr="00B15F32" w:rsidRDefault="00BF2690">
      <w:pPr>
        <w:pStyle w:val="Geneva"/>
        <w:tabs>
          <w:tab w:val="left" w:pos="720"/>
        </w:tabs>
        <w:spacing w:line="480" w:lineRule="auto"/>
        <w:rPr>
          <w:rFonts w:ascii="Times New Roman" w:hAnsi="Times New Roman"/>
          <w:b/>
          <w:szCs w:val="24"/>
        </w:rPr>
      </w:pPr>
      <w:r w:rsidRPr="001650DF">
        <w:rPr>
          <w:rFonts w:ascii="Times New Roman" w:hAnsi="Times New Roman"/>
          <w:b/>
          <w:szCs w:val="24"/>
        </w:rPr>
        <w:t>§ 1.445 International application filing, processing and search fees</w:t>
      </w:r>
      <w:r w:rsidRPr="00B15F32">
        <w:rPr>
          <w:rFonts w:ascii="Times New Roman" w:hAnsi="Times New Roman"/>
          <w:b/>
          <w:szCs w:val="24"/>
        </w:rPr>
        <w:t>.</w:t>
      </w:r>
    </w:p>
    <w:p w14:paraId="4BB27D50" w14:textId="3D877128" w:rsidR="00BF2690" w:rsidRPr="001650DF" w:rsidRDefault="00BF2690">
      <w:pPr>
        <w:numPr>
          <w:ilvl w:val="12"/>
          <w:numId w:val="0"/>
        </w:numPr>
        <w:tabs>
          <w:tab w:val="left" w:pos="720"/>
          <w:tab w:val="right" w:pos="8640"/>
        </w:tabs>
        <w:rPr>
          <w:color w:val="auto"/>
        </w:rPr>
      </w:pPr>
      <w:r w:rsidRPr="001650DF">
        <w:rPr>
          <w:color w:val="auto"/>
        </w:rPr>
        <w:t>(a)</w:t>
      </w:r>
      <w:r>
        <w:rPr>
          <w:color w:val="auto"/>
        </w:rPr>
        <w:t xml:space="preserve"> </w:t>
      </w:r>
      <w:r w:rsidR="00A14D4C">
        <w:rPr>
          <w:color w:val="auto"/>
        </w:rPr>
        <w:t xml:space="preserve"> </w:t>
      </w:r>
      <w:r w:rsidRPr="001650DF">
        <w:rPr>
          <w:color w:val="auto"/>
        </w:rPr>
        <w:t>*  *  *</w:t>
      </w:r>
    </w:p>
    <w:p w14:paraId="197E4A3F" w14:textId="77777777" w:rsidR="00BF2690" w:rsidRPr="001650DF" w:rsidRDefault="00BF2690" w:rsidP="00465F35">
      <w:pPr>
        <w:rPr>
          <w:color w:val="auto"/>
        </w:rPr>
      </w:pPr>
      <w:r w:rsidRPr="001650DF">
        <w:t xml:space="preserve">(5)  Late furnishing fee for providing a sequence listing in response to an invitation under PCT </w:t>
      </w:r>
      <w:r w:rsidRPr="001650DF">
        <w:rPr>
          <w:color w:val="auto"/>
        </w:rPr>
        <w:t>Rule 13</w:t>
      </w:r>
      <w:r w:rsidRPr="001650DF">
        <w:rPr>
          <w:iCs/>
          <w:color w:val="auto"/>
          <w:u w:val="single"/>
        </w:rPr>
        <w:t>ter</w:t>
      </w:r>
      <w:r w:rsidRPr="001650DF">
        <w:rPr>
          <w:color w:val="auto"/>
        </w:rPr>
        <w:t>:</w:t>
      </w:r>
    </w:p>
    <w:p w14:paraId="1CF300BF"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$75.00</w:t>
      </w:r>
    </w:p>
    <w:p w14:paraId="31705928"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$150.00</w:t>
      </w:r>
    </w:p>
    <w:p w14:paraId="3E192F18"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$300.00</w:t>
      </w:r>
    </w:p>
    <w:p w14:paraId="67308435" w14:textId="77777777" w:rsidR="00BF2690" w:rsidRDefault="00BF2690"/>
    <w:p w14:paraId="4B4CD2F3" w14:textId="77777777" w:rsidR="00BF2690" w:rsidRPr="001650DF" w:rsidRDefault="00BF2690">
      <w:r w:rsidRPr="001650DF">
        <w:t>* * * * *</w:t>
      </w:r>
    </w:p>
    <w:p w14:paraId="5D458B1E" w14:textId="77777777" w:rsidR="00BF2690" w:rsidRPr="001650DF" w:rsidRDefault="00BF2690"/>
    <w:p w14:paraId="4FF6EBBE" w14:textId="77777777" w:rsidR="00BF2690" w:rsidRPr="001650DF" w:rsidRDefault="00BF2690">
      <w:pPr>
        <w:keepNext/>
        <w:rPr>
          <w:bCs/>
          <w:color w:val="auto"/>
        </w:rPr>
      </w:pPr>
      <w:r w:rsidRPr="001650DF">
        <w:rPr>
          <w:bCs/>
          <w:color w:val="auto"/>
        </w:rPr>
        <w:t>10.</w:t>
      </w:r>
      <w:r w:rsidRPr="001650DF">
        <w:rPr>
          <w:bCs/>
          <w:color w:val="auto"/>
        </w:rPr>
        <w:tab/>
        <w:t>Section 1.482 is amended by revising the section heading and adding paragraph (c) to read as follows:</w:t>
      </w:r>
    </w:p>
    <w:p w14:paraId="4EBEBCCD" w14:textId="77777777" w:rsidR="00BF2690" w:rsidRPr="001650DF" w:rsidRDefault="00BF2690">
      <w:pPr>
        <w:pStyle w:val="Geneva"/>
        <w:keepNext/>
        <w:tabs>
          <w:tab w:val="left" w:pos="720"/>
        </w:tabs>
        <w:spacing w:line="480" w:lineRule="auto"/>
        <w:rPr>
          <w:rFonts w:ascii="Times New Roman" w:hAnsi="Times New Roman"/>
          <w:b/>
          <w:szCs w:val="24"/>
        </w:rPr>
      </w:pPr>
      <w:r w:rsidRPr="001650DF">
        <w:rPr>
          <w:rFonts w:ascii="Times New Roman" w:hAnsi="Times New Roman"/>
          <w:b/>
          <w:szCs w:val="24"/>
        </w:rPr>
        <w:t>§ 1.482 International preliminary examination and processing fees.</w:t>
      </w:r>
    </w:p>
    <w:p w14:paraId="065DEA14" w14:textId="77777777" w:rsidR="00BF2690" w:rsidRDefault="00BF2690">
      <w:r w:rsidRPr="001650DF">
        <w:t xml:space="preserve">* * * * * </w:t>
      </w:r>
    </w:p>
    <w:p w14:paraId="5BE9C06E" w14:textId="77777777" w:rsidR="00BF2690" w:rsidRPr="001650DF" w:rsidRDefault="00BF2690">
      <w:pPr>
        <w:rPr>
          <w:color w:val="C00000"/>
        </w:rPr>
      </w:pPr>
      <w:r w:rsidRPr="001650DF">
        <w:rPr>
          <w:bCs/>
          <w:color w:val="auto"/>
        </w:rPr>
        <w:t xml:space="preserve">(c)  </w:t>
      </w:r>
      <w:r w:rsidRPr="001650DF">
        <w:t>Late furnishing fee for providing a sequence listing in response to an invitation under PCT Rule 13</w:t>
      </w:r>
      <w:r w:rsidRPr="001650DF">
        <w:rPr>
          <w:iCs/>
          <w:u w:val="single"/>
        </w:rPr>
        <w:t>ter</w:t>
      </w:r>
      <w:r w:rsidRPr="001650DF">
        <w:t>:</w:t>
      </w:r>
    </w:p>
    <w:p w14:paraId="31881A86" w14:textId="77777777" w:rsidR="00BF2690" w:rsidRPr="001650DF" w:rsidRDefault="00BF2690">
      <w:pPr>
        <w:numPr>
          <w:ilvl w:val="12"/>
          <w:numId w:val="0"/>
        </w:numPr>
        <w:tabs>
          <w:tab w:val="left" w:pos="720"/>
          <w:tab w:val="right" w:pos="8640"/>
        </w:tabs>
        <w:rPr>
          <w:color w:val="auto"/>
        </w:rPr>
      </w:pPr>
      <w:r w:rsidRPr="001650DF">
        <w:rPr>
          <w:color w:val="FF0000"/>
        </w:rPr>
        <w:tab/>
      </w:r>
      <w:r w:rsidRPr="001650DF">
        <w:rPr>
          <w:color w:val="auto"/>
        </w:rPr>
        <w:t>By a micro entity (§ 1.29)...................................................................</w:t>
      </w:r>
      <w:r w:rsidRPr="001650DF">
        <w:rPr>
          <w:color w:val="auto"/>
        </w:rPr>
        <w:tab/>
        <w:t>$75.00</w:t>
      </w:r>
    </w:p>
    <w:p w14:paraId="4D6E42FF"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$150.00</w:t>
      </w:r>
    </w:p>
    <w:p w14:paraId="1A0D12F2"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$300.00</w:t>
      </w:r>
    </w:p>
    <w:p w14:paraId="029C8D62" w14:textId="77777777" w:rsidR="00BF2690" w:rsidRPr="001650DF" w:rsidRDefault="00BF2690">
      <w:pPr>
        <w:tabs>
          <w:tab w:val="right" w:pos="7560"/>
        </w:tabs>
        <w:ind w:left="720" w:hanging="720"/>
        <w:rPr>
          <w:b/>
          <w:bCs/>
          <w:color w:val="auto"/>
        </w:rPr>
      </w:pPr>
    </w:p>
    <w:p w14:paraId="4AE8964F" w14:textId="77777777" w:rsidR="00BF2690" w:rsidRPr="001650DF" w:rsidRDefault="00BF2690">
      <w:pPr>
        <w:ind w:left="720" w:hanging="720"/>
        <w:rPr>
          <w:bCs/>
          <w:color w:val="auto"/>
        </w:rPr>
      </w:pPr>
      <w:r w:rsidRPr="001650DF">
        <w:rPr>
          <w:bCs/>
          <w:color w:val="auto"/>
        </w:rPr>
        <w:t>11.</w:t>
      </w:r>
      <w:r w:rsidRPr="001650DF">
        <w:rPr>
          <w:bCs/>
          <w:color w:val="auto"/>
        </w:rPr>
        <w:tab/>
      </w:r>
      <w:r w:rsidRPr="004916EB">
        <w:rPr>
          <w:bCs/>
          <w:color w:val="auto"/>
        </w:rPr>
        <w:t>Section 1.492 is amended by revising paragraphs (a), (b)(2) through (4), paragraphs (c)(2) and (d) through (f) to read as follows:</w:t>
      </w:r>
    </w:p>
    <w:p w14:paraId="57DB26E6" w14:textId="100CE84C" w:rsidR="00BF2690" w:rsidRPr="001650DF" w:rsidRDefault="00BF2690" w:rsidP="00A43819">
      <w:pPr>
        <w:autoSpaceDE/>
        <w:autoSpaceDN/>
        <w:adjustRightInd/>
        <w:spacing w:line="240" w:lineRule="auto"/>
        <w:rPr>
          <w:b/>
          <w:bCs/>
          <w:color w:val="auto"/>
        </w:rPr>
      </w:pPr>
      <w:r w:rsidRPr="001650DF">
        <w:rPr>
          <w:b/>
          <w:bCs/>
          <w:color w:val="auto"/>
        </w:rPr>
        <w:t>§ 1.492 National stage fees.</w:t>
      </w:r>
    </w:p>
    <w:p w14:paraId="5A385A23" w14:textId="77777777" w:rsidR="00A14D4C" w:rsidRDefault="00A14D4C">
      <w:pPr>
        <w:numPr>
          <w:ilvl w:val="12"/>
          <w:numId w:val="0"/>
        </w:numPr>
        <w:tabs>
          <w:tab w:val="left" w:pos="720"/>
        </w:tabs>
        <w:rPr>
          <w:b/>
          <w:bCs/>
          <w:color w:val="auto"/>
        </w:rPr>
      </w:pPr>
    </w:p>
    <w:p w14:paraId="0D701A01" w14:textId="77777777" w:rsidR="00BF2690" w:rsidRPr="001650DF" w:rsidRDefault="00BF2690">
      <w:pPr>
        <w:numPr>
          <w:ilvl w:val="12"/>
          <w:numId w:val="0"/>
        </w:numPr>
        <w:tabs>
          <w:tab w:val="left" w:pos="720"/>
        </w:tabs>
        <w:rPr>
          <w:b/>
          <w:bCs/>
          <w:color w:val="auto"/>
        </w:rPr>
      </w:pPr>
      <w:r>
        <w:rPr>
          <w:b/>
          <w:bCs/>
          <w:color w:val="auto"/>
        </w:rPr>
        <w:t>* * * * *</w:t>
      </w:r>
    </w:p>
    <w:p w14:paraId="20A240AD" w14:textId="77777777" w:rsidR="00BF2690" w:rsidRPr="001650DF" w:rsidRDefault="00BF2690" w:rsidP="00465F35">
      <w:pPr>
        <w:numPr>
          <w:ilvl w:val="12"/>
          <w:numId w:val="0"/>
        </w:numPr>
        <w:tabs>
          <w:tab w:val="left" w:pos="720"/>
        </w:tabs>
        <w:rPr>
          <w:color w:val="auto"/>
        </w:rPr>
      </w:pPr>
      <w:r w:rsidRPr="001650DF">
        <w:rPr>
          <w:color w:val="auto"/>
        </w:rPr>
        <w:t>(a) The basic national fee for an international application entering the national stage under 35 U.S.C. 371:</w:t>
      </w:r>
    </w:p>
    <w:p w14:paraId="0B97FC0D"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$75.00</w:t>
      </w:r>
    </w:p>
    <w:p w14:paraId="60AD31F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$150.00</w:t>
      </w:r>
    </w:p>
    <w:p w14:paraId="6F63009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$300.00</w:t>
      </w:r>
    </w:p>
    <w:p w14:paraId="441A603F" w14:textId="77777777" w:rsidR="00BF2690" w:rsidRPr="001650DF" w:rsidRDefault="00BF2690">
      <w:pPr>
        <w:rPr>
          <w:color w:val="auto"/>
        </w:rPr>
      </w:pPr>
      <w:r w:rsidRPr="001650DF">
        <w:t>(b)</w:t>
      </w:r>
      <w:r w:rsidRPr="001650DF">
        <w:rPr>
          <w:color w:val="auto"/>
        </w:rPr>
        <w:tab/>
        <w:t xml:space="preserve">* * * </w:t>
      </w:r>
    </w:p>
    <w:p w14:paraId="42EB1E23" w14:textId="77777777" w:rsidR="00BF2690" w:rsidRPr="001650DF" w:rsidRDefault="00BF2690">
      <w:pPr>
        <w:numPr>
          <w:ilvl w:val="12"/>
          <w:numId w:val="0"/>
        </w:numPr>
        <w:tabs>
          <w:tab w:val="left" w:pos="720"/>
          <w:tab w:val="right" w:pos="9360"/>
        </w:tabs>
        <w:rPr>
          <w:color w:val="auto"/>
        </w:rPr>
      </w:pPr>
      <w:r w:rsidRPr="001650DF">
        <w:rPr>
          <w:color w:val="auto"/>
        </w:rPr>
        <w:tab/>
        <w:t>(2) If the search fee as set forth in § 1.445(a)(2) has been paid on the international application to the United States Patent and Trademark Office as an International Searching Authority:</w:t>
      </w:r>
    </w:p>
    <w:p w14:paraId="50F008F8"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$35.00</w:t>
      </w:r>
    </w:p>
    <w:p w14:paraId="2394ED4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$70.00</w:t>
      </w:r>
    </w:p>
    <w:p w14:paraId="235FBF2C"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$140.00</w:t>
      </w:r>
    </w:p>
    <w:p w14:paraId="2B35B08F" w14:textId="77777777" w:rsidR="00BF2690" w:rsidRPr="001650DF" w:rsidRDefault="00BF2690">
      <w:pPr>
        <w:numPr>
          <w:ilvl w:val="12"/>
          <w:numId w:val="0"/>
        </w:numPr>
        <w:tabs>
          <w:tab w:val="left" w:pos="720"/>
          <w:tab w:val="right" w:pos="9360"/>
        </w:tabs>
        <w:rPr>
          <w:color w:val="auto"/>
        </w:rPr>
      </w:pPr>
      <w:r w:rsidRPr="001650DF">
        <w:rPr>
          <w:color w:val="auto"/>
        </w:rPr>
        <w:tab/>
        <w:t>(3) If an international search report on the international application has been prepared by an International Searching Authority other than the United States International Searching Authority and is provided, or has been previously communicated by the International Bureau, to the Office:</w:t>
      </w:r>
    </w:p>
    <w:p w14:paraId="45C332EB"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$130.00</w:t>
      </w:r>
    </w:p>
    <w:p w14:paraId="6C853A75"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$260.00</w:t>
      </w:r>
    </w:p>
    <w:p w14:paraId="4E209995"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$520.00</w:t>
      </w:r>
    </w:p>
    <w:p w14:paraId="53B0C55D" w14:textId="77777777" w:rsidR="00BF2690" w:rsidRPr="001650DF" w:rsidRDefault="00BF2690">
      <w:pPr>
        <w:pStyle w:val="Geneva"/>
        <w:numPr>
          <w:ilvl w:val="12"/>
          <w:numId w:val="0"/>
        </w:numPr>
        <w:tabs>
          <w:tab w:val="left" w:pos="720"/>
          <w:tab w:val="right" w:pos="8640"/>
        </w:tabs>
        <w:spacing w:line="480" w:lineRule="auto"/>
        <w:rPr>
          <w:rFonts w:ascii="Times New Roman" w:hAnsi="Times New Roman"/>
          <w:szCs w:val="24"/>
        </w:rPr>
      </w:pPr>
      <w:r w:rsidRPr="001650DF">
        <w:rPr>
          <w:rFonts w:ascii="Times New Roman" w:hAnsi="Times New Roman"/>
          <w:szCs w:val="24"/>
        </w:rPr>
        <w:tab/>
        <w:t>(4) In all situations not provided for in paragraph (b)(1), (2), or (3) of this section:</w:t>
      </w:r>
    </w:p>
    <w:p w14:paraId="3F9071A1"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$165.00</w:t>
      </w:r>
    </w:p>
    <w:p w14:paraId="2363F619"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$330.00</w:t>
      </w:r>
    </w:p>
    <w:p w14:paraId="4CE4D0EF"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$660.00</w:t>
      </w:r>
    </w:p>
    <w:p w14:paraId="01302EFB" w14:textId="77777777" w:rsidR="00BF2690" w:rsidRPr="00B15F32" w:rsidRDefault="00BF2690">
      <w:pPr>
        <w:pStyle w:val="Geneva"/>
        <w:numPr>
          <w:ilvl w:val="12"/>
          <w:numId w:val="0"/>
        </w:numPr>
        <w:tabs>
          <w:tab w:val="left" w:pos="720"/>
        </w:tabs>
        <w:spacing w:line="480" w:lineRule="auto"/>
        <w:rPr>
          <w:rFonts w:ascii="Times New Roman" w:hAnsi="Times New Roman"/>
          <w:szCs w:val="24"/>
        </w:rPr>
      </w:pPr>
      <w:r w:rsidRPr="00B15F32">
        <w:rPr>
          <w:rFonts w:ascii="Times New Roman" w:hAnsi="Times New Roman"/>
          <w:szCs w:val="24"/>
        </w:rPr>
        <w:t>(c) The examination fee for an international application entering the national stage under 35 U.S.C. 371:</w:t>
      </w:r>
    </w:p>
    <w:p w14:paraId="3086F19B" w14:textId="77777777" w:rsidR="00BF2690" w:rsidRPr="001650DF" w:rsidRDefault="00BF2690">
      <w:pPr>
        <w:numPr>
          <w:ilvl w:val="12"/>
          <w:numId w:val="0"/>
        </w:numPr>
        <w:tabs>
          <w:tab w:val="left" w:pos="720"/>
          <w:tab w:val="right" w:pos="8640"/>
        </w:tabs>
        <w:rPr>
          <w:color w:val="auto"/>
        </w:rPr>
      </w:pPr>
      <w:r w:rsidRPr="001650DF">
        <w:rPr>
          <w:color w:val="auto"/>
        </w:rPr>
        <w:t>* * *</w:t>
      </w:r>
      <w:r>
        <w:rPr>
          <w:color w:val="auto"/>
        </w:rPr>
        <w:t xml:space="preserve"> * *</w:t>
      </w:r>
    </w:p>
    <w:p w14:paraId="43EF9768" w14:textId="77777777" w:rsidR="00BF2690" w:rsidRPr="00B15F32" w:rsidRDefault="00BF2690">
      <w:pPr>
        <w:pStyle w:val="Geneva"/>
        <w:numPr>
          <w:ilvl w:val="12"/>
          <w:numId w:val="0"/>
        </w:numPr>
        <w:tabs>
          <w:tab w:val="left" w:pos="720"/>
        </w:tabs>
        <w:spacing w:line="480" w:lineRule="auto"/>
        <w:rPr>
          <w:rFonts w:ascii="Times New Roman" w:hAnsi="Times New Roman"/>
          <w:szCs w:val="24"/>
        </w:rPr>
      </w:pPr>
      <w:r w:rsidRPr="00B15F32">
        <w:rPr>
          <w:rFonts w:ascii="Times New Roman" w:hAnsi="Times New Roman"/>
          <w:szCs w:val="24"/>
        </w:rPr>
        <w:tab/>
        <w:t xml:space="preserve">(2) </w:t>
      </w:r>
      <w:r w:rsidRPr="001650DF">
        <w:rPr>
          <w:rFonts w:ascii="Times New Roman" w:hAnsi="Times New Roman"/>
          <w:szCs w:val="24"/>
        </w:rPr>
        <w:t>In all situations not provided for in paragraph (c)(1) of this section:</w:t>
      </w:r>
      <w:r w:rsidRPr="00B15F32">
        <w:rPr>
          <w:rFonts w:ascii="Times New Roman" w:hAnsi="Times New Roman"/>
          <w:szCs w:val="24"/>
        </w:rPr>
        <w:t xml:space="preserve"> </w:t>
      </w:r>
    </w:p>
    <w:p w14:paraId="59905CCA"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$190.00</w:t>
      </w:r>
    </w:p>
    <w:p w14:paraId="1244980A"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$380.00</w:t>
      </w:r>
    </w:p>
    <w:p w14:paraId="6C896543"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$760.00</w:t>
      </w:r>
    </w:p>
    <w:p w14:paraId="6DFEACEE" w14:textId="77777777" w:rsidR="00BF2690" w:rsidRPr="001650DF" w:rsidRDefault="00BF2690">
      <w:pPr>
        <w:numPr>
          <w:ilvl w:val="12"/>
          <w:numId w:val="0"/>
        </w:numPr>
        <w:tabs>
          <w:tab w:val="left" w:pos="720"/>
        </w:tabs>
        <w:rPr>
          <w:color w:val="auto"/>
        </w:rPr>
      </w:pPr>
      <w:r w:rsidRPr="001650DF">
        <w:rPr>
          <w:color w:val="auto"/>
        </w:rPr>
        <w:t>(d) In addition to the basic national fee, for filing or on later presentation at any other time of each claim in independent form in excess of 3:</w:t>
      </w:r>
    </w:p>
    <w:p w14:paraId="5E3D0E63"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$115.00</w:t>
      </w:r>
    </w:p>
    <w:p w14:paraId="675DC367"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$230.00</w:t>
      </w:r>
    </w:p>
    <w:p w14:paraId="131E45A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$460.00</w:t>
      </w:r>
    </w:p>
    <w:p w14:paraId="0B62B51E" w14:textId="77777777" w:rsidR="00BF2690" w:rsidRPr="001650DF" w:rsidRDefault="00BF2690">
      <w:pPr>
        <w:numPr>
          <w:ilvl w:val="12"/>
          <w:numId w:val="0"/>
        </w:numPr>
        <w:tabs>
          <w:tab w:val="left" w:pos="720"/>
        </w:tabs>
        <w:rPr>
          <w:color w:val="auto"/>
        </w:rPr>
      </w:pPr>
      <w:r w:rsidRPr="001650DF">
        <w:rPr>
          <w:color w:val="auto"/>
        </w:rPr>
        <w:t>(e) In addition to the basic national fee, for filing or on later presentation at any other time of each claim (whether dependent or independent) in excess of 20 (note that § 1.75(c) indicates how multiple dependent claims are considered for fee calculation purposes):</w:t>
      </w:r>
    </w:p>
    <w:p w14:paraId="64CB0222"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$25.00</w:t>
      </w:r>
    </w:p>
    <w:p w14:paraId="5B1DC211"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$50.00</w:t>
      </w:r>
    </w:p>
    <w:p w14:paraId="1FAAFFB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$100.00</w:t>
      </w:r>
    </w:p>
    <w:p w14:paraId="7E20B46B" w14:textId="77777777" w:rsidR="00BF2690" w:rsidRPr="001650DF" w:rsidRDefault="00BF2690" w:rsidP="00A5609F">
      <w:pPr>
        <w:keepNext/>
        <w:numPr>
          <w:ilvl w:val="12"/>
          <w:numId w:val="0"/>
        </w:numPr>
        <w:tabs>
          <w:tab w:val="left" w:pos="720"/>
        </w:tabs>
        <w:rPr>
          <w:color w:val="auto"/>
        </w:rPr>
      </w:pPr>
      <w:r w:rsidRPr="001650DF">
        <w:rPr>
          <w:color w:val="auto"/>
        </w:rPr>
        <w:t>(f) In addition to the basic national fee, if the application contains, or is amended to contain, a multiple dependent claim, per application:</w:t>
      </w:r>
    </w:p>
    <w:p w14:paraId="47B65BC4"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sidRPr="001650DF">
        <w:rPr>
          <w:color w:val="auto"/>
        </w:rPr>
        <w:tab/>
        <w:t>$205.00</w:t>
      </w:r>
    </w:p>
    <w:p w14:paraId="39EB4173"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$410.00</w:t>
      </w:r>
    </w:p>
    <w:p w14:paraId="113AAB0D"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$820.00</w:t>
      </w:r>
    </w:p>
    <w:p w14:paraId="12C0D623" w14:textId="77777777" w:rsidR="00BF2690" w:rsidRDefault="00BF2690" w:rsidP="00A6178F"/>
    <w:p w14:paraId="0AE3A9FA" w14:textId="77777777" w:rsidR="00BF2690" w:rsidRPr="001650DF" w:rsidRDefault="00BF2690" w:rsidP="00A6178F">
      <w:r>
        <w:t>*  *  *  *  *</w:t>
      </w:r>
    </w:p>
    <w:p w14:paraId="5AFC8435" w14:textId="77777777" w:rsidR="00BF2690" w:rsidRPr="001650DF" w:rsidRDefault="00BF2690"/>
    <w:p w14:paraId="2468BB6C" w14:textId="77777777" w:rsidR="00BF2690" w:rsidRPr="001650DF" w:rsidRDefault="00BF2690">
      <w:pPr>
        <w:ind w:left="360" w:hanging="360"/>
        <w:rPr>
          <w:bCs/>
          <w:color w:val="auto"/>
        </w:rPr>
      </w:pPr>
      <w:r w:rsidRPr="001650DF">
        <w:rPr>
          <w:bCs/>
          <w:color w:val="auto"/>
        </w:rPr>
        <w:t>12.</w:t>
      </w:r>
      <w:r w:rsidRPr="001650DF">
        <w:rPr>
          <w:bCs/>
          <w:color w:val="auto"/>
        </w:rPr>
        <w:tab/>
        <w:t>Section 1.1031 is amended by revising paragraph (a) and adding paragraph (f) to read as follows:</w:t>
      </w:r>
    </w:p>
    <w:p w14:paraId="60EAF3BA" w14:textId="77777777" w:rsidR="00BF2690" w:rsidRPr="007E3539" w:rsidRDefault="00BF2690" w:rsidP="007E3539">
      <w:pPr>
        <w:pStyle w:val="CM210"/>
        <w:spacing w:line="480" w:lineRule="auto"/>
        <w:ind w:right="210"/>
        <w:rPr>
          <w:b/>
          <w:bCs/>
        </w:rPr>
      </w:pPr>
      <w:r w:rsidRPr="007E3539">
        <w:rPr>
          <w:b/>
          <w:bCs/>
        </w:rPr>
        <w:t xml:space="preserve">§ 1.1031 International design application fees. </w:t>
      </w:r>
    </w:p>
    <w:p w14:paraId="30950A14" w14:textId="77777777" w:rsidR="00BF2690" w:rsidRPr="001650DF" w:rsidRDefault="00BF2690" w:rsidP="00465F35">
      <w:pPr>
        <w:pStyle w:val="Default"/>
        <w:spacing w:line="480" w:lineRule="auto"/>
      </w:pPr>
      <w:r w:rsidRPr="002D2E8A">
        <w:t xml:space="preserve">(a) International design applications filed through the Office as an office of indirect filing are subject to payment of a transmittal fee (35 U.S.C. 382(b) and </w:t>
      </w:r>
      <w:r>
        <w:t>A</w:t>
      </w:r>
      <w:r w:rsidRPr="002D2E8A">
        <w:t xml:space="preserve">rticle 4(2)) in the amount of </w:t>
      </w:r>
    </w:p>
    <w:p w14:paraId="60B05D22" w14:textId="77777777" w:rsidR="00BF2690" w:rsidRPr="002D2E8A" w:rsidRDefault="00BF2690" w:rsidP="00465F35">
      <w:pPr>
        <w:numPr>
          <w:ilvl w:val="12"/>
          <w:numId w:val="0"/>
        </w:numPr>
        <w:tabs>
          <w:tab w:val="left" w:pos="720"/>
          <w:tab w:val="right" w:pos="8640"/>
        </w:tabs>
        <w:rPr>
          <w:color w:val="auto"/>
        </w:rPr>
      </w:pPr>
      <w:r w:rsidRPr="002D2E8A">
        <w:rPr>
          <w:color w:val="auto"/>
        </w:rPr>
        <w:tab/>
        <w:t>By a micro entity (§ 1.29)...................................................................</w:t>
      </w:r>
      <w:r w:rsidRPr="002D2E8A">
        <w:rPr>
          <w:color w:val="auto"/>
        </w:rPr>
        <w:tab/>
        <w:t>$30.00</w:t>
      </w:r>
    </w:p>
    <w:p w14:paraId="68F1C035"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sidRPr="001650DF">
        <w:rPr>
          <w:color w:val="auto"/>
        </w:rPr>
        <w:tab/>
        <w:t>$60.00</w:t>
      </w:r>
    </w:p>
    <w:p w14:paraId="1D67AFCF"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$120.00</w:t>
      </w:r>
    </w:p>
    <w:p w14:paraId="2DD06A06" w14:textId="77777777" w:rsidR="00BF2690" w:rsidRDefault="00BF2690">
      <w:pPr>
        <w:tabs>
          <w:tab w:val="left" w:pos="720"/>
          <w:tab w:val="right" w:pos="8640"/>
        </w:tabs>
        <w:rPr>
          <w:color w:val="auto"/>
        </w:rPr>
      </w:pPr>
    </w:p>
    <w:p w14:paraId="2F802925" w14:textId="77777777" w:rsidR="00BF2690" w:rsidRDefault="00BF2690">
      <w:pPr>
        <w:tabs>
          <w:tab w:val="left" w:pos="720"/>
          <w:tab w:val="right" w:pos="8640"/>
        </w:tabs>
        <w:rPr>
          <w:color w:val="auto"/>
        </w:rPr>
      </w:pPr>
      <w:r w:rsidRPr="001650DF">
        <w:rPr>
          <w:color w:val="auto"/>
        </w:rPr>
        <w:t xml:space="preserve">* * * * * </w:t>
      </w:r>
    </w:p>
    <w:p w14:paraId="62B7366C" w14:textId="77777777" w:rsidR="00BF2690" w:rsidRDefault="00BF2690" w:rsidP="007E3539">
      <w:pPr>
        <w:rPr>
          <w:color w:val="auto"/>
        </w:rPr>
      </w:pPr>
    </w:p>
    <w:p w14:paraId="29AFC01A" w14:textId="77777777" w:rsidR="00BF2690" w:rsidRPr="001650DF" w:rsidRDefault="00BF2690" w:rsidP="007E3539">
      <w:pPr>
        <w:rPr>
          <w:color w:val="auto"/>
        </w:rPr>
      </w:pPr>
      <w:r w:rsidRPr="001650DF">
        <w:rPr>
          <w:color w:val="auto"/>
        </w:rPr>
        <w:t xml:space="preserve">(f) The designation fee for the United States shall consist of: </w:t>
      </w:r>
      <w:r>
        <w:rPr>
          <w:color w:val="auto"/>
        </w:rPr>
        <w:tab/>
      </w:r>
      <w:r>
        <w:rPr>
          <w:color w:val="auto"/>
        </w:rPr>
        <w:tab/>
      </w:r>
    </w:p>
    <w:p w14:paraId="56696A61" w14:textId="77777777" w:rsidR="00BF2690" w:rsidRPr="001650DF" w:rsidRDefault="00BF2690" w:rsidP="00D5142A">
      <w:pPr>
        <w:rPr>
          <w:color w:val="auto"/>
        </w:rPr>
      </w:pPr>
      <w:r>
        <w:rPr>
          <w:color w:val="auto"/>
        </w:rPr>
        <w:tab/>
      </w:r>
      <w:r w:rsidRPr="001650DF">
        <w:rPr>
          <w:color w:val="auto"/>
        </w:rPr>
        <w:t xml:space="preserve">(1) A first part established in Swiss currency pursuant to Hague Rule 28 based on the combined amounts of the basic filing fee (§ 1.16(b)), search fee (§ 1.16(l)), and examination fee (§ 1.16(p)) for a design application.  The first part is payable at the time of filing the international design application; and </w:t>
      </w:r>
    </w:p>
    <w:p w14:paraId="2522E946" w14:textId="77777777" w:rsidR="00BF2690" w:rsidRPr="001650DF" w:rsidRDefault="00BF2690" w:rsidP="00D5142A">
      <w:pPr>
        <w:rPr>
          <w:color w:val="auto"/>
        </w:rPr>
      </w:pPr>
      <w:r>
        <w:rPr>
          <w:color w:val="auto"/>
        </w:rPr>
        <w:tab/>
      </w:r>
      <w:r w:rsidRPr="001650DF">
        <w:rPr>
          <w:color w:val="auto"/>
        </w:rPr>
        <w:t>(2) A second part (issue fee) as provided in § 1.18(b).  The second part is payable within the period specified in a notice of allowance (§ 1.311).</w:t>
      </w:r>
    </w:p>
    <w:p w14:paraId="475BFAB2" w14:textId="77777777" w:rsidR="00BF2690" w:rsidRPr="001650DF" w:rsidRDefault="00BF2690" w:rsidP="00A5609F"/>
    <w:p w14:paraId="2EAD5775" w14:textId="77777777" w:rsidR="00BF2690" w:rsidRPr="001650DF" w:rsidRDefault="00BF2690" w:rsidP="00A5609F">
      <w:pPr>
        <w:keepNext/>
        <w:keepLines/>
        <w:numPr>
          <w:ilvl w:val="12"/>
          <w:numId w:val="0"/>
        </w:numPr>
        <w:tabs>
          <w:tab w:val="left" w:pos="720"/>
        </w:tabs>
        <w:rPr>
          <w:color w:val="auto"/>
        </w:rPr>
      </w:pPr>
      <w:r w:rsidRPr="001650DF">
        <w:rPr>
          <w:b/>
          <w:bCs/>
          <w:color w:val="auto"/>
        </w:rPr>
        <w:t>PART 41</w:t>
      </w:r>
      <w:r>
        <w:rPr>
          <w:b/>
          <w:bCs/>
          <w:color w:val="auto"/>
        </w:rPr>
        <w:t>—</w:t>
      </w:r>
      <w:r w:rsidRPr="001650DF">
        <w:rPr>
          <w:b/>
          <w:bCs/>
          <w:color w:val="auto"/>
        </w:rPr>
        <w:t xml:space="preserve">PRACTICE BEFORE THE PATENT TRIAL AND APPEAL BOARD </w:t>
      </w:r>
    </w:p>
    <w:p w14:paraId="4B00E058" w14:textId="77777777" w:rsidR="00BF2690" w:rsidRPr="001650DF" w:rsidRDefault="00BF2690">
      <w:pPr>
        <w:rPr>
          <w:bCs/>
          <w:color w:val="auto"/>
        </w:rPr>
      </w:pPr>
      <w:r w:rsidRPr="001650DF">
        <w:rPr>
          <w:bCs/>
          <w:color w:val="auto"/>
        </w:rPr>
        <w:t>13.</w:t>
      </w:r>
      <w:r w:rsidRPr="001650DF">
        <w:rPr>
          <w:bCs/>
          <w:color w:val="auto"/>
        </w:rPr>
        <w:tab/>
        <w:t xml:space="preserve">The authority citation for </w:t>
      </w:r>
      <w:r>
        <w:rPr>
          <w:bCs/>
          <w:color w:val="auto"/>
        </w:rPr>
        <w:t>p</w:t>
      </w:r>
      <w:r w:rsidRPr="001650DF">
        <w:rPr>
          <w:bCs/>
          <w:color w:val="auto"/>
        </w:rPr>
        <w:t>art 41 continues to read as follows:</w:t>
      </w:r>
    </w:p>
    <w:p w14:paraId="7BAB7CB0" w14:textId="77777777" w:rsidR="00BF2690" w:rsidRPr="002D2E8A" w:rsidRDefault="00BF2690">
      <w:pPr>
        <w:numPr>
          <w:ilvl w:val="12"/>
          <w:numId w:val="0"/>
        </w:numPr>
        <w:tabs>
          <w:tab w:val="left" w:pos="720"/>
        </w:tabs>
        <w:rPr>
          <w:color w:val="auto"/>
        </w:rPr>
      </w:pPr>
      <w:r w:rsidRPr="001650DF">
        <w:rPr>
          <w:b/>
          <w:bCs/>
          <w:color w:val="auto"/>
        </w:rPr>
        <w:tab/>
        <w:t>Authority</w:t>
      </w:r>
      <w:r w:rsidRPr="001650DF">
        <w:rPr>
          <w:color w:val="auto"/>
        </w:rPr>
        <w:t>:  35 U.S.C. 2(b)(2), 3(a)(2)(A), 21, 23, 32, 41, 134, 135,</w:t>
      </w:r>
      <w:r w:rsidRPr="007E3539">
        <w:t xml:space="preserve"> </w:t>
      </w:r>
      <w:r w:rsidRPr="002D2E8A">
        <w:rPr>
          <w:color w:val="auto"/>
        </w:rPr>
        <w:t>and Public Law 112-29.</w:t>
      </w:r>
    </w:p>
    <w:p w14:paraId="7CDB5B47" w14:textId="77777777" w:rsidR="00BF2690" w:rsidRPr="001650DF" w:rsidRDefault="00BF2690">
      <w:pPr>
        <w:rPr>
          <w:bCs/>
          <w:color w:val="auto"/>
        </w:rPr>
      </w:pPr>
      <w:r w:rsidRPr="001650DF">
        <w:rPr>
          <w:bCs/>
          <w:color w:val="auto"/>
        </w:rPr>
        <w:t>14.</w:t>
      </w:r>
      <w:r w:rsidRPr="001650DF">
        <w:rPr>
          <w:bCs/>
          <w:color w:val="auto"/>
        </w:rPr>
        <w:tab/>
        <w:t>Section 41.20 is amended by revising paragraphs (b) (4) to read as follows:</w:t>
      </w:r>
    </w:p>
    <w:p w14:paraId="0649B001" w14:textId="77777777" w:rsidR="00BF2690" w:rsidRPr="001650DF" w:rsidRDefault="00BF2690">
      <w:pPr>
        <w:pStyle w:val="Default"/>
        <w:spacing w:line="480" w:lineRule="auto"/>
        <w:rPr>
          <w:rStyle w:val="SC315408"/>
          <w:b/>
          <w:color w:val="auto"/>
          <w:sz w:val="24"/>
          <w:szCs w:val="24"/>
        </w:rPr>
      </w:pPr>
      <w:r w:rsidRPr="001650DF">
        <w:rPr>
          <w:rStyle w:val="SC315408"/>
          <w:b/>
          <w:color w:val="auto"/>
          <w:sz w:val="24"/>
          <w:szCs w:val="24"/>
        </w:rPr>
        <w:t>§ 41.20 Fees.</w:t>
      </w:r>
    </w:p>
    <w:p w14:paraId="53F1B78E" w14:textId="77777777" w:rsidR="00BF2690" w:rsidRPr="001650DF" w:rsidRDefault="00BF2690">
      <w:pPr>
        <w:rPr>
          <w:bCs/>
          <w:color w:val="auto"/>
        </w:rPr>
      </w:pPr>
      <w:r w:rsidRPr="001650DF">
        <w:rPr>
          <w:bCs/>
          <w:color w:val="auto"/>
        </w:rPr>
        <w:t>* * * * *</w:t>
      </w:r>
    </w:p>
    <w:p w14:paraId="7B1BAE54" w14:textId="77777777" w:rsidR="00BF2690" w:rsidRDefault="00BF2690">
      <w:pPr>
        <w:rPr>
          <w:bCs/>
          <w:color w:val="auto"/>
        </w:rPr>
      </w:pPr>
      <w:r w:rsidRPr="001650DF">
        <w:rPr>
          <w:bCs/>
          <w:color w:val="auto"/>
        </w:rPr>
        <w:t>(b) * * *</w:t>
      </w:r>
    </w:p>
    <w:p w14:paraId="6FFBD45C" w14:textId="77777777" w:rsidR="00BF2690" w:rsidRPr="001650DF" w:rsidRDefault="00BF2690" w:rsidP="00A5609F">
      <w:pPr>
        <w:rPr>
          <w:bCs/>
          <w:color w:val="auto"/>
        </w:rPr>
      </w:pPr>
      <w:r w:rsidRPr="001650DF">
        <w:rPr>
          <w:bCs/>
          <w:color w:val="auto"/>
        </w:rPr>
        <w:tab/>
        <w:t>* * *</w:t>
      </w:r>
      <w:r>
        <w:rPr>
          <w:bCs/>
          <w:color w:val="auto"/>
        </w:rPr>
        <w:t xml:space="preserve"> * *</w:t>
      </w:r>
    </w:p>
    <w:p w14:paraId="2B0EB367" w14:textId="77777777" w:rsidR="00BF2690" w:rsidRPr="001650DF" w:rsidRDefault="00BF2690" w:rsidP="00D5142A">
      <w:pPr>
        <w:rPr>
          <w:rStyle w:val="SC315408"/>
          <w:color w:val="auto"/>
          <w:sz w:val="24"/>
          <w:szCs w:val="24"/>
        </w:rPr>
      </w:pPr>
      <w:r>
        <w:rPr>
          <w:bCs/>
          <w:color w:val="auto"/>
        </w:rPr>
        <w:tab/>
      </w:r>
      <w:r w:rsidRPr="007E3539">
        <w:rPr>
          <w:bCs/>
          <w:color w:val="auto"/>
        </w:rPr>
        <w:t xml:space="preserve">(4) </w:t>
      </w:r>
      <w:r w:rsidRPr="001650DF">
        <w:rPr>
          <w:rStyle w:val="SC315408"/>
          <w:color w:val="auto"/>
          <w:sz w:val="24"/>
          <w:szCs w:val="24"/>
        </w:rPr>
        <w:t xml:space="preserve">In addition to the fee for filing a notice of appeal, for forwarding an appeal in an application or </w:t>
      </w:r>
      <w:r w:rsidRPr="001650DF">
        <w:rPr>
          <w:rStyle w:val="SC315408"/>
          <w:color w:val="auto"/>
          <w:sz w:val="24"/>
          <w:szCs w:val="24"/>
          <w:u w:val="single"/>
        </w:rPr>
        <w:t>ex parte</w:t>
      </w:r>
      <w:r w:rsidRPr="001650DF">
        <w:rPr>
          <w:rStyle w:val="SC315408"/>
          <w:color w:val="auto"/>
          <w:sz w:val="24"/>
          <w:szCs w:val="24"/>
        </w:rPr>
        <w:t xml:space="preserve"> reexamination proceeding to the Board:</w:t>
      </w:r>
    </w:p>
    <w:p w14:paraId="6E053222" w14:textId="77777777" w:rsidR="00BF2690" w:rsidRPr="001650DF" w:rsidRDefault="00BF2690">
      <w:pPr>
        <w:numPr>
          <w:ilvl w:val="12"/>
          <w:numId w:val="0"/>
        </w:numPr>
        <w:tabs>
          <w:tab w:val="left" w:pos="720"/>
          <w:tab w:val="right" w:pos="8640"/>
        </w:tabs>
        <w:rPr>
          <w:color w:val="auto"/>
        </w:rPr>
      </w:pPr>
      <w:r w:rsidRPr="001650DF">
        <w:rPr>
          <w:color w:val="auto"/>
        </w:rPr>
        <w:tab/>
        <w:t>By a micro entity (§ 1.29</w:t>
      </w:r>
      <w:r>
        <w:rPr>
          <w:color w:val="auto"/>
        </w:rPr>
        <w:t xml:space="preserve"> of this chapter</w:t>
      </w:r>
      <w:r w:rsidRPr="001650DF">
        <w:rPr>
          <w:color w:val="auto"/>
        </w:rPr>
        <w:t>)</w:t>
      </w:r>
      <w:r>
        <w:rPr>
          <w:color w:val="auto"/>
        </w:rPr>
        <w:t xml:space="preserve"> </w:t>
      </w:r>
      <w:r w:rsidRPr="001650DF">
        <w:rPr>
          <w:color w:val="auto"/>
        </w:rPr>
        <w:t>................................................</w:t>
      </w:r>
      <w:r w:rsidRPr="001650DF">
        <w:rPr>
          <w:color w:val="auto"/>
        </w:rPr>
        <w:tab/>
        <w:t>$</w:t>
      </w:r>
      <w:r>
        <w:rPr>
          <w:color w:val="auto"/>
        </w:rPr>
        <w:t>560</w:t>
      </w:r>
      <w:r w:rsidRPr="001650DF">
        <w:rPr>
          <w:color w:val="auto"/>
        </w:rPr>
        <w:t>.00</w:t>
      </w:r>
    </w:p>
    <w:p w14:paraId="586139A3" w14:textId="77777777" w:rsidR="00BF2690" w:rsidRPr="001650DF" w:rsidRDefault="00BF2690">
      <w:pPr>
        <w:numPr>
          <w:ilvl w:val="12"/>
          <w:numId w:val="0"/>
        </w:numPr>
        <w:tabs>
          <w:tab w:val="left" w:pos="720"/>
          <w:tab w:val="right" w:pos="8640"/>
        </w:tabs>
        <w:rPr>
          <w:color w:val="auto"/>
        </w:rPr>
      </w:pPr>
      <w:r w:rsidRPr="001650DF">
        <w:rPr>
          <w:color w:val="auto"/>
        </w:rPr>
        <w:tab/>
        <w:t>By a small entity (§ 1.27(a</w:t>
      </w:r>
      <w:r>
        <w:rPr>
          <w:color w:val="auto"/>
        </w:rPr>
        <w:t>)</w:t>
      </w:r>
      <w:r w:rsidRPr="001650DF">
        <w:rPr>
          <w:color w:val="auto"/>
        </w:rPr>
        <w:t>)</w:t>
      </w:r>
      <w:r>
        <w:rPr>
          <w:color w:val="auto"/>
        </w:rPr>
        <w:t xml:space="preserve"> of this chapter</w:t>
      </w:r>
      <w:r w:rsidRPr="001650DF">
        <w:rPr>
          <w:color w:val="auto"/>
        </w:rPr>
        <w:t>)</w:t>
      </w:r>
      <w:r>
        <w:rPr>
          <w:color w:val="auto"/>
        </w:rPr>
        <w:t xml:space="preserve"> </w:t>
      </w:r>
      <w:r w:rsidRPr="001650DF">
        <w:rPr>
          <w:color w:val="auto"/>
        </w:rPr>
        <w:t>...................................</w:t>
      </w:r>
      <w:r w:rsidRPr="001650DF">
        <w:rPr>
          <w:color w:val="auto"/>
        </w:rPr>
        <w:tab/>
      </w:r>
      <w:r>
        <w:rPr>
          <w:color w:val="auto"/>
        </w:rPr>
        <w:t xml:space="preserve">   </w:t>
      </w:r>
      <w:r w:rsidRPr="001650DF">
        <w:rPr>
          <w:color w:val="auto"/>
        </w:rPr>
        <w:t>$1,</w:t>
      </w:r>
      <w:r>
        <w:rPr>
          <w:color w:val="auto"/>
        </w:rPr>
        <w:t>120</w:t>
      </w:r>
      <w:r w:rsidRPr="001650DF">
        <w:rPr>
          <w:color w:val="auto"/>
        </w:rPr>
        <w:t>.00</w:t>
      </w:r>
    </w:p>
    <w:p w14:paraId="24ED02A6" w14:textId="77777777" w:rsidR="00BF2690" w:rsidRPr="001650DF" w:rsidRDefault="00BF2690">
      <w:pPr>
        <w:numPr>
          <w:ilvl w:val="12"/>
          <w:numId w:val="0"/>
        </w:numPr>
        <w:tabs>
          <w:tab w:val="left" w:pos="720"/>
          <w:tab w:val="right" w:pos="8640"/>
        </w:tabs>
        <w:rPr>
          <w:color w:val="auto"/>
        </w:rPr>
      </w:pPr>
      <w:r w:rsidRPr="001650DF">
        <w:rPr>
          <w:color w:val="auto"/>
        </w:rPr>
        <w:tab/>
        <w:t>By other than a small or micro entity......................................................</w:t>
      </w:r>
      <w:r w:rsidRPr="001650DF">
        <w:rPr>
          <w:color w:val="auto"/>
        </w:rPr>
        <w:tab/>
        <w:t>$2,</w:t>
      </w:r>
      <w:r>
        <w:rPr>
          <w:color w:val="auto"/>
        </w:rPr>
        <w:t>240</w:t>
      </w:r>
      <w:r w:rsidRPr="001650DF">
        <w:rPr>
          <w:color w:val="auto"/>
        </w:rPr>
        <w:t>.00</w:t>
      </w:r>
    </w:p>
    <w:p w14:paraId="338B6B61" w14:textId="77777777" w:rsidR="00BF2690" w:rsidRPr="001650DF" w:rsidRDefault="00BF2690" w:rsidP="007E3539">
      <w:pPr>
        <w:autoSpaceDE/>
        <w:autoSpaceDN/>
        <w:adjustRightInd/>
        <w:rPr>
          <w:color w:val="auto"/>
        </w:rPr>
      </w:pPr>
    </w:p>
    <w:p w14:paraId="06A33040" w14:textId="77777777" w:rsidR="00BF2690" w:rsidRPr="001650DF" w:rsidRDefault="00BF2690" w:rsidP="00465F35">
      <w:pPr>
        <w:autoSpaceDE/>
        <w:autoSpaceDN/>
        <w:adjustRightInd/>
        <w:rPr>
          <w:color w:val="auto"/>
        </w:rPr>
      </w:pPr>
      <w:r w:rsidRPr="007E3539">
        <w:rPr>
          <w:b/>
          <w:color w:val="auto"/>
        </w:rPr>
        <w:t xml:space="preserve">PART 42—TRIAL PRACTICE BEFORE THE PATENT TRIAL AND APPEAL BOARD </w:t>
      </w:r>
    </w:p>
    <w:p w14:paraId="3D7EA9B8" w14:textId="77777777" w:rsidR="00BF2690" w:rsidRPr="001650DF" w:rsidRDefault="00BF2690">
      <w:pPr>
        <w:rPr>
          <w:color w:val="auto"/>
        </w:rPr>
      </w:pPr>
      <w:r w:rsidRPr="001650DF">
        <w:rPr>
          <w:color w:val="auto"/>
        </w:rPr>
        <w:t>15.</w:t>
      </w:r>
      <w:r w:rsidRPr="001650DF">
        <w:rPr>
          <w:color w:val="auto"/>
        </w:rPr>
        <w:tab/>
        <w:t xml:space="preserve">The authority citation for </w:t>
      </w:r>
      <w:r>
        <w:rPr>
          <w:color w:val="auto"/>
        </w:rPr>
        <w:t>p</w:t>
      </w:r>
      <w:r w:rsidRPr="001650DF">
        <w:rPr>
          <w:color w:val="auto"/>
        </w:rPr>
        <w:t>art 42 continues to read as follows:</w:t>
      </w:r>
    </w:p>
    <w:p w14:paraId="3F41C099" w14:textId="77777777" w:rsidR="00BF2690" w:rsidRPr="001650DF" w:rsidRDefault="00BF2690">
      <w:pPr>
        <w:rPr>
          <w:color w:val="auto"/>
        </w:rPr>
      </w:pPr>
      <w:r w:rsidRPr="001650DF">
        <w:rPr>
          <w:b/>
          <w:color w:val="auto"/>
        </w:rPr>
        <w:t>Authority:</w:t>
      </w:r>
      <w:r w:rsidRPr="001650DF">
        <w:rPr>
          <w:color w:val="auto"/>
        </w:rPr>
        <w:t xml:space="preserve">  35 U.S.C. 2(b)(2), 6, 21, 23, 41, 135, 311, 312, 316, 321-326; Pub. L. 112-29, 125 Stat. 284; and Pub. L. 112-274, 126 Stat. 2456.</w:t>
      </w:r>
    </w:p>
    <w:p w14:paraId="588695BB" w14:textId="77777777" w:rsidR="00BF2690" w:rsidRPr="001650DF" w:rsidRDefault="00BF2690"/>
    <w:p w14:paraId="3E2B1335" w14:textId="77777777" w:rsidR="00BF2690" w:rsidRPr="001650DF" w:rsidRDefault="00BF2690">
      <w:pPr>
        <w:ind w:left="720" w:hanging="720"/>
        <w:rPr>
          <w:color w:val="auto"/>
        </w:rPr>
      </w:pPr>
      <w:r w:rsidRPr="001650DF">
        <w:rPr>
          <w:color w:val="auto"/>
        </w:rPr>
        <w:t>16.</w:t>
      </w:r>
      <w:r w:rsidRPr="001650DF">
        <w:rPr>
          <w:color w:val="auto"/>
        </w:rPr>
        <w:tab/>
        <w:t xml:space="preserve">Section 42.15 is </w:t>
      </w:r>
      <w:r w:rsidRPr="001650DF">
        <w:rPr>
          <w:bCs/>
          <w:color w:val="auto"/>
        </w:rPr>
        <w:t xml:space="preserve">amended by revising paragraphs (a) and (b) </w:t>
      </w:r>
      <w:r w:rsidRPr="001650DF">
        <w:rPr>
          <w:color w:val="auto"/>
        </w:rPr>
        <w:t>to read as follows:</w:t>
      </w:r>
    </w:p>
    <w:p w14:paraId="158C9DCA" w14:textId="77777777" w:rsidR="00BF2690" w:rsidRPr="001650DF" w:rsidRDefault="00BF2690">
      <w:pPr>
        <w:rPr>
          <w:b/>
        </w:rPr>
      </w:pPr>
      <w:r w:rsidRPr="001650DF">
        <w:rPr>
          <w:b/>
        </w:rPr>
        <w:t xml:space="preserve"> § 42.15 Fees</w:t>
      </w:r>
    </w:p>
    <w:p w14:paraId="4E8E1770" w14:textId="77777777" w:rsidR="00BF2690" w:rsidRPr="001650DF" w:rsidRDefault="00BF2690">
      <w:r w:rsidRPr="001650DF">
        <w:t xml:space="preserve">(a) On filing a petition for </w:t>
      </w:r>
      <w:r w:rsidRPr="006F1C12">
        <w:rPr>
          <w:u w:val="single"/>
        </w:rPr>
        <w:t>inter partes</w:t>
      </w:r>
      <w:r w:rsidRPr="001650DF">
        <w:t xml:space="preserve"> review of a patent, payment of the following fees are due:</w:t>
      </w:r>
    </w:p>
    <w:p w14:paraId="3C260159" w14:textId="77777777" w:rsidR="00BF2690" w:rsidRPr="001650DF" w:rsidRDefault="00BF2690" w:rsidP="00D5142A">
      <w:pPr>
        <w:tabs>
          <w:tab w:val="left" w:pos="7560"/>
          <w:tab w:val="right" w:pos="8640"/>
        </w:tabs>
        <w:autoSpaceDE/>
        <w:autoSpaceDN/>
        <w:adjustRightInd/>
        <w:ind w:left="1080" w:hanging="360"/>
      </w:pPr>
      <w:r w:rsidRPr="001650DF">
        <w:t>(1)</w:t>
      </w:r>
      <w:r w:rsidRPr="001650DF">
        <w:tab/>
      </w:r>
      <w:r w:rsidRPr="006F1C12">
        <w:rPr>
          <w:u w:val="single"/>
        </w:rPr>
        <w:t>Inter Partes</w:t>
      </w:r>
      <w:r w:rsidRPr="001650DF">
        <w:t xml:space="preserve"> Review request fee</w:t>
      </w:r>
      <w:r>
        <w:t xml:space="preserve">: </w:t>
      </w:r>
      <w:r w:rsidRPr="001650DF">
        <w:t>$</w:t>
      </w:r>
      <w:r>
        <w:t>15,500</w:t>
      </w:r>
      <w:r w:rsidRPr="001650DF">
        <w:t>.00</w:t>
      </w:r>
    </w:p>
    <w:p w14:paraId="190E8F1F" w14:textId="77777777" w:rsidR="00BF2690" w:rsidRPr="001650DF" w:rsidRDefault="00BF2690" w:rsidP="00D5142A">
      <w:pPr>
        <w:tabs>
          <w:tab w:val="right" w:pos="8640"/>
        </w:tabs>
        <w:autoSpaceDE/>
        <w:autoSpaceDN/>
        <w:adjustRightInd/>
        <w:ind w:left="1080" w:hanging="360"/>
      </w:pPr>
      <w:r w:rsidRPr="001650DF">
        <w:t>(2)</w:t>
      </w:r>
      <w:r w:rsidRPr="001650DF">
        <w:tab/>
      </w:r>
      <w:r w:rsidRPr="006F1C12">
        <w:rPr>
          <w:u w:val="single"/>
        </w:rPr>
        <w:t>Inter Partes</w:t>
      </w:r>
      <w:r w:rsidRPr="001650DF">
        <w:t xml:space="preserve"> Review Post-Institution fee</w:t>
      </w:r>
      <w:r>
        <w:t xml:space="preserve">: </w:t>
      </w:r>
      <w:r w:rsidRPr="001650DF">
        <w:t>$</w:t>
      </w:r>
      <w:r>
        <w:t>15,000</w:t>
      </w:r>
      <w:r w:rsidRPr="001650DF">
        <w:t>.00</w:t>
      </w:r>
    </w:p>
    <w:p w14:paraId="5E955F4B" w14:textId="77777777" w:rsidR="00BF2690" w:rsidRPr="001650DF" w:rsidRDefault="00BF2690" w:rsidP="00D5142A">
      <w:pPr>
        <w:tabs>
          <w:tab w:val="left" w:pos="1080"/>
          <w:tab w:val="right" w:leader="dot" w:pos="8640"/>
        </w:tabs>
        <w:autoSpaceDE/>
        <w:autoSpaceDN/>
        <w:adjustRightInd/>
        <w:ind w:left="1080" w:hanging="360"/>
      </w:pPr>
      <w:r w:rsidRPr="001650DF">
        <w:t>(3)</w:t>
      </w:r>
      <w:r w:rsidRPr="001650DF">
        <w:tab/>
        <w:t xml:space="preserve">In addition to the </w:t>
      </w:r>
      <w:r w:rsidRPr="006F1C12">
        <w:rPr>
          <w:u w:val="single"/>
        </w:rPr>
        <w:t>Inter Partes</w:t>
      </w:r>
      <w:r w:rsidRPr="001650DF">
        <w:t xml:space="preserve"> Review request fee, for requesting review of each claim in excess of 20</w:t>
      </w:r>
      <w:r>
        <w:t xml:space="preserve">: </w:t>
      </w:r>
      <w:r w:rsidRPr="001650DF">
        <w:t>$300.00</w:t>
      </w:r>
    </w:p>
    <w:p w14:paraId="2375A194" w14:textId="77777777" w:rsidR="00BF2690" w:rsidRPr="001650DF" w:rsidRDefault="00BF2690" w:rsidP="00D5142A">
      <w:pPr>
        <w:tabs>
          <w:tab w:val="right" w:pos="8640"/>
        </w:tabs>
        <w:autoSpaceDE/>
        <w:autoSpaceDN/>
        <w:adjustRightInd/>
        <w:ind w:left="1080" w:hanging="360"/>
      </w:pPr>
      <w:r w:rsidRPr="001650DF">
        <w:t>(4)</w:t>
      </w:r>
      <w:r w:rsidRPr="001650DF">
        <w:tab/>
        <w:t xml:space="preserve">In addition to the </w:t>
      </w:r>
      <w:r w:rsidRPr="006F1C12">
        <w:rPr>
          <w:u w:val="single"/>
        </w:rPr>
        <w:t>Inter Partes</w:t>
      </w:r>
      <w:r w:rsidRPr="001650DF">
        <w:t xml:space="preserve"> Post-Institution request fee, for requesting review of each claim in excess of 15</w:t>
      </w:r>
      <w:r>
        <w:rPr>
          <w:color w:val="auto"/>
        </w:rPr>
        <w:t xml:space="preserve">: </w:t>
      </w:r>
      <w:r w:rsidRPr="001650DF">
        <w:t>$600.00</w:t>
      </w:r>
    </w:p>
    <w:p w14:paraId="72C482BB" w14:textId="77777777" w:rsidR="00BF2690" w:rsidRPr="001650DF" w:rsidRDefault="00BF2690">
      <w:r w:rsidRPr="001650DF">
        <w:t>(b) On filing a petition for post-grant review or covered business method patent review of a patent, payment of the following fees are due:</w:t>
      </w:r>
    </w:p>
    <w:p w14:paraId="77D82336" w14:textId="77777777" w:rsidR="00BF2690" w:rsidRPr="001650DF" w:rsidRDefault="00BF2690" w:rsidP="00D5142A">
      <w:pPr>
        <w:tabs>
          <w:tab w:val="right" w:leader="dot" w:pos="8550"/>
        </w:tabs>
        <w:autoSpaceDE/>
        <w:autoSpaceDN/>
        <w:adjustRightInd/>
        <w:ind w:left="1080" w:hanging="360"/>
      </w:pPr>
      <w:r w:rsidRPr="001650DF">
        <w:t>(1)</w:t>
      </w:r>
      <w:r w:rsidRPr="001650DF">
        <w:tab/>
        <w:t>Post-Grant or Covered Business Method Patent Review request fee</w:t>
      </w:r>
      <w:r>
        <w:t xml:space="preserve">: </w:t>
      </w:r>
      <w:r w:rsidRPr="001650DF">
        <w:t>$16,000.00</w:t>
      </w:r>
    </w:p>
    <w:p w14:paraId="39CBC262" w14:textId="77777777" w:rsidR="00BF2690" w:rsidRPr="001650DF" w:rsidRDefault="00BF2690" w:rsidP="00D5142A">
      <w:pPr>
        <w:tabs>
          <w:tab w:val="right" w:leader="dot" w:pos="8550"/>
        </w:tabs>
        <w:autoSpaceDE/>
        <w:autoSpaceDN/>
        <w:adjustRightInd/>
        <w:ind w:left="1080" w:hanging="360"/>
      </w:pPr>
      <w:r w:rsidRPr="001650DF">
        <w:t>(2)</w:t>
      </w:r>
      <w:r w:rsidRPr="001650DF">
        <w:tab/>
        <w:t>Post-Grant or Covered Business Method Patent Review Post-Institution fee</w:t>
      </w:r>
      <w:r>
        <w:t xml:space="preserve">: </w:t>
      </w:r>
      <w:r w:rsidRPr="001650DF">
        <w:t>$22,000.00</w:t>
      </w:r>
    </w:p>
    <w:p w14:paraId="58ECF581" w14:textId="77777777" w:rsidR="00BF2690" w:rsidRPr="001650DF" w:rsidRDefault="00BF2690" w:rsidP="00D5142A">
      <w:pPr>
        <w:tabs>
          <w:tab w:val="right" w:leader="dot" w:pos="8550"/>
        </w:tabs>
        <w:autoSpaceDE/>
        <w:autoSpaceDN/>
        <w:adjustRightInd/>
        <w:ind w:left="1080" w:hanging="360"/>
      </w:pPr>
      <w:r w:rsidRPr="001650DF">
        <w:t>(3)</w:t>
      </w:r>
      <w:r w:rsidRPr="001650DF">
        <w:tab/>
        <w:t>In addition to the Post-Grant or Covered Business Method Patent Review request fee, for requesting review of each claim in excess of 20</w:t>
      </w:r>
      <w:r>
        <w:t xml:space="preserve">: </w:t>
      </w:r>
      <w:r w:rsidRPr="001650DF">
        <w:t>$375.00</w:t>
      </w:r>
    </w:p>
    <w:p w14:paraId="15932FC8" w14:textId="77777777" w:rsidR="00BF2690" w:rsidRPr="001650DF" w:rsidRDefault="00BF2690" w:rsidP="00D5142A">
      <w:pPr>
        <w:tabs>
          <w:tab w:val="left" w:pos="1170"/>
        </w:tabs>
        <w:autoSpaceDE/>
        <w:autoSpaceDN/>
        <w:adjustRightInd/>
        <w:ind w:left="1080" w:hanging="360"/>
      </w:pPr>
      <w:r w:rsidRPr="001650DF">
        <w:t>(4)</w:t>
      </w:r>
      <w:r w:rsidRPr="001650DF">
        <w:tab/>
        <w:t>In addition to the Post-Grant or Covered Business Method Patent Review Post-Institution fee, for requesting review of each claim in excess of 15</w:t>
      </w:r>
      <w:r>
        <w:t xml:space="preserve">: </w:t>
      </w:r>
      <w:r w:rsidRPr="001650DF">
        <w:t>$825.00</w:t>
      </w:r>
    </w:p>
    <w:p w14:paraId="4A9CBDEF" w14:textId="77777777" w:rsidR="00BF2690" w:rsidRDefault="00BF2690">
      <w:pPr>
        <w:pStyle w:val="HTMLPreformatted"/>
        <w:keepNext/>
        <w:keepLines/>
      </w:pPr>
      <w:r w:rsidRPr="001650DF">
        <w:rPr>
          <w:b/>
          <w:bCs/>
          <w:color w:val="auto"/>
        </w:rPr>
        <w:t xml:space="preserve">* * * * * </w:t>
      </w:r>
    </w:p>
    <w:p w14:paraId="0F221753" w14:textId="77777777" w:rsidR="00A14D4C" w:rsidRDefault="00A14D4C" w:rsidP="00465F35">
      <w:pPr>
        <w:pStyle w:val="Heading1"/>
      </w:pPr>
    </w:p>
    <w:p w14:paraId="5C459FCD" w14:textId="77777777" w:rsidR="0085402C" w:rsidRPr="006B5B9E" w:rsidRDefault="0085402C"/>
    <w:p w14:paraId="7CF9F88F" w14:textId="24EEEB83" w:rsidR="000E4AE2" w:rsidRPr="000F71C8" w:rsidRDefault="00D92EE7">
      <w:pPr>
        <w:pStyle w:val="HTMLPreformatted"/>
        <w:keepNext/>
        <w:keepLines/>
        <w:rPr>
          <w:rFonts w:ascii="Times New Roman" w:hAnsi="Times New Roman" w:cs="Times New Roman"/>
          <w:color w:val="auto"/>
          <w:sz w:val="24"/>
          <w:szCs w:val="24"/>
        </w:rPr>
      </w:pPr>
      <w:r w:rsidRPr="000F71C8">
        <w:rPr>
          <w:rFonts w:ascii="Times New Roman" w:hAnsi="Times New Roman" w:cs="Times New Roman"/>
          <w:color w:val="auto"/>
          <w:sz w:val="24"/>
          <w:szCs w:val="24"/>
        </w:rPr>
        <w:t>Date</w:t>
      </w:r>
      <w:r w:rsidR="00F7256F" w:rsidRPr="000F71C8">
        <w:rPr>
          <w:rFonts w:ascii="Times New Roman" w:hAnsi="Times New Roman" w:cs="Times New Roman"/>
          <w:color w:val="auto"/>
          <w:sz w:val="24"/>
          <w:szCs w:val="24"/>
        </w:rPr>
        <w:t>d</w:t>
      </w:r>
      <w:r w:rsidRPr="000F71C8">
        <w:rPr>
          <w:rFonts w:ascii="Times New Roman" w:hAnsi="Times New Roman" w:cs="Times New Roman"/>
          <w:color w:val="auto"/>
          <w:sz w:val="24"/>
          <w:szCs w:val="24"/>
        </w:rPr>
        <w:t xml:space="preserve">:  </w:t>
      </w:r>
    </w:p>
    <w:p w14:paraId="1CC17811" w14:textId="77777777" w:rsidR="000E4AE2" w:rsidRPr="00633073" w:rsidRDefault="000E4AE2">
      <w:pPr>
        <w:pStyle w:val="HTMLPreformatted"/>
        <w:keepNext/>
        <w:keepLines/>
        <w:rPr>
          <w:rFonts w:ascii="Times New Roman" w:hAnsi="Times New Roman" w:cs="Times New Roman"/>
          <w:color w:val="auto"/>
          <w:sz w:val="24"/>
          <w:szCs w:val="24"/>
          <w:highlight w:val="yellow"/>
        </w:rPr>
      </w:pPr>
    </w:p>
    <w:p w14:paraId="630F9751" w14:textId="77777777" w:rsidR="00E913D6" w:rsidRDefault="00E913D6">
      <w:pPr>
        <w:pStyle w:val="HTMLPreformatted"/>
        <w:keepNext/>
        <w:keepLines/>
        <w:rPr>
          <w:rFonts w:ascii="Times New Roman" w:hAnsi="Times New Roman" w:cs="Times New Roman"/>
          <w:color w:val="auto"/>
          <w:sz w:val="24"/>
          <w:szCs w:val="24"/>
        </w:rPr>
      </w:pPr>
    </w:p>
    <w:p w14:paraId="244BFB9E" w14:textId="77777777" w:rsidR="00E913D6" w:rsidRDefault="00E913D6">
      <w:pPr>
        <w:pStyle w:val="HTMLPreformatted"/>
        <w:keepNext/>
        <w:keepLines/>
        <w:rPr>
          <w:rFonts w:ascii="Times New Roman" w:hAnsi="Times New Roman" w:cs="Times New Roman"/>
          <w:color w:val="auto"/>
          <w:sz w:val="24"/>
          <w:szCs w:val="24"/>
        </w:rPr>
      </w:pPr>
    </w:p>
    <w:p w14:paraId="682CE24E" w14:textId="1CF2A90C" w:rsidR="00E913D6" w:rsidRDefault="00E913D6">
      <w:pPr>
        <w:pStyle w:val="HTMLPreformatted"/>
        <w:keepNext/>
        <w:keepLines/>
        <w:rPr>
          <w:rFonts w:ascii="Times New Roman" w:hAnsi="Times New Roman" w:cs="Times New Roman"/>
          <w:color w:val="auto"/>
          <w:sz w:val="24"/>
          <w:szCs w:val="24"/>
        </w:rPr>
      </w:pPr>
      <w:r>
        <w:rPr>
          <w:rFonts w:ascii="Times New Roman" w:hAnsi="Times New Roman" w:cs="Times New Roman"/>
          <w:color w:val="auto"/>
          <w:sz w:val="24"/>
          <w:szCs w:val="24"/>
        </w:rPr>
        <w:t>____________________________________</w:t>
      </w:r>
    </w:p>
    <w:p w14:paraId="6ECF7112" w14:textId="77777777" w:rsidR="00BB2C10" w:rsidRDefault="0031152E">
      <w:pPr>
        <w:pStyle w:val="HTMLPreformatted"/>
        <w:keepNext/>
        <w:keepLines/>
        <w:rPr>
          <w:rFonts w:ascii="Times New Roman" w:hAnsi="Times New Roman" w:cs="Times New Roman"/>
          <w:color w:val="auto"/>
          <w:sz w:val="24"/>
          <w:szCs w:val="24"/>
        </w:rPr>
      </w:pPr>
      <w:r>
        <w:rPr>
          <w:rFonts w:ascii="Times New Roman" w:hAnsi="Times New Roman" w:cs="Times New Roman"/>
          <w:color w:val="auto"/>
          <w:sz w:val="24"/>
          <w:szCs w:val="24"/>
        </w:rPr>
        <w:t>Joseph Matal</w:t>
      </w:r>
    </w:p>
    <w:p w14:paraId="1D64CDE4" w14:textId="4C3C97B8" w:rsidR="00E913D6" w:rsidRDefault="00BB2C10">
      <w:pPr>
        <w:pStyle w:val="HTMLPreformatted"/>
        <w:keepNext/>
        <w:keepLines/>
        <w:rPr>
          <w:rFonts w:ascii="Times New Roman" w:hAnsi="Times New Roman" w:cs="Times New Roman"/>
          <w:color w:val="auto"/>
          <w:sz w:val="24"/>
          <w:szCs w:val="24"/>
        </w:rPr>
      </w:pPr>
      <w:r>
        <w:rPr>
          <w:rFonts w:ascii="Times New Roman" w:hAnsi="Times New Roman" w:cs="Times New Roman"/>
          <w:color w:val="auto"/>
          <w:sz w:val="24"/>
          <w:szCs w:val="24"/>
        </w:rPr>
        <w:t>Associate Solicitor</w:t>
      </w:r>
      <w:r w:rsidR="0031152E">
        <w:rPr>
          <w:rFonts w:ascii="Times New Roman" w:hAnsi="Times New Roman" w:cs="Times New Roman"/>
          <w:color w:val="auto"/>
          <w:sz w:val="24"/>
          <w:szCs w:val="24"/>
        </w:rPr>
        <w:t xml:space="preserve"> </w:t>
      </w:r>
    </w:p>
    <w:p w14:paraId="79382574" w14:textId="3F3B5A9A" w:rsidR="00C16BAF" w:rsidRDefault="00C16BAF">
      <w:pPr>
        <w:pStyle w:val="HTMLPreformatted"/>
        <w:keepNext/>
        <w:keepLines/>
        <w:rPr>
          <w:rFonts w:ascii="Times New Roman" w:hAnsi="Times New Roman" w:cs="Times New Roman"/>
          <w:color w:val="auto"/>
          <w:sz w:val="24"/>
          <w:szCs w:val="24"/>
        </w:rPr>
      </w:pPr>
      <w:r>
        <w:rPr>
          <w:rFonts w:ascii="Times New Roman" w:hAnsi="Times New Roman" w:cs="Times New Roman"/>
          <w:color w:val="auto"/>
          <w:sz w:val="24"/>
          <w:szCs w:val="24"/>
        </w:rPr>
        <w:t xml:space="preserve">Performing the Functions and Duties of the </w:t>
      </w:r>
    </w:p>
    <w:p w14:paraId="69AEC038" w14:textId="7A01D224" w:rsidR="00D92EE7" w:rsidRPr="00F16364" w:rsidRDefault="00D92EE7">
      <w:pPr>
        <w:pStyle w:val="HTMLPreformatted"/>
        <w:keepNext/>
        <w:keepLines/>
        <w:rPr>
          <w:rFonts w:ascii="Times New Roman" w:hAnsi="Times New Roman" w:cs="Times New Roman"/>
          <w:color w:val="auto"/>
          <w:sz w:val="24"/>
          <w:szCs w:val="24"/>
        </w:rPr>
      </w:pPr>
      <w:r w:rsidRPr="00F16364">
        <w:rPr>
          <w:rFonts w:ascii="Times New Roman" w:hAnsi="Times New Roman" w:cs="Times New Roman"/>
          <w:color w:val="auto"/>
          <w:sz w:val="24"/>
          <w:szCs w:val="24"/>
        </w:rPr>
        <w:t>Under Secretary of Commerce for Intellectual Property and</w:t>
      </w:r>
    </w:p>
    <w:p w14:paraId="70111D5A" w14:textId="1200901A" w:rsidR="00DB5247" w:rsidRDefault="00D92EE7">
      <w:pPr>
        <w:pStyle w:val="HTMLPreformatted"/>
        <w:keepNext/>
        <w:keepLines/>
      </w:pPr>
      <w:r w:rsidRPr="00F16364">
        <w:rPr>
          <w:rFonts w:ascii="Times New Roman" w:hAnsi="Times New Roman" w:cs="Times New Roman"/>
          <w:color w:val="auto"/>
          <w:sz w:val="24"/>
          <w:szCs w:val="24"/>
        </w:rPr>
        <w:t xml:space="preserve"> Director of the United States Patent and Trademark Office</w:t>
      </w:r>
      <w:r w:rsidR="00E913D6">
        <w:rPr>
          <w:rFonts w:ascii="Times New Roman" w:hAnsi="Times New Roman" w:cs="Times New Roman"/>
          <w:color w:val="auto"/>
          <w:sz w:val="24"/>
          <w:szCs w:val="24"/>
        </w:rPr>
        <w:t>.</w:t>
      </w:r>
    </w:p>
    <w:sectPr w:rsidR="00DB5247" w:rsidSect="002D2E8A">
      <w:headerReference w:type="even" r:id="rId136"/>
      <w:headerReference w:type="default" r:id="rId137"/>
      <w:footerReference w:type="even" r:id="rId138"/>
      <w:footerReference w:type="default" r:id="rId139"/>
      <w:headerReference w:type="first" r:id="rId140"/>
      <w:footerReference w:type="first" r:id="rId141"/>
      <w:type w:val="continuous"/>
      <w:pgSz w:w="12240" w:h="15840" w:code="1"/>
      <w:pgMar w:top="1440" w:right="1440" w:bottom="1440" w:left="2160" w:header="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0067EDD4" w14:textId="77777777" w:rsidR="00EB3AB7" w:rsidRDefault="00EB3AB7" w:rsidP="00264962">
      <w:pPr>
        <w:spacing w:line="240" w:lineRule="auto"/>
      </w:pPr>
      <w:r>
        <w:separator/>
      </w:r>
    </w:p>
  </w:endnote>
  <w:endnote w:type="continuationSeparator" w:id="0">
    <w:p w14:paraId="7119D26C" w14:textId="77777777" w:rsidR="00EB3AB7" w:rsidRDefault="00EB3AB7" w:rsidP="00264962">
      <w:pPr>
        <w:spacing w:line="240" w:lineRule="auto"/>
      </w:pPr>
      <w:r>
        <w:continuationSeparator/>
      </w:r>
    </w:p>
  </w:endnote>
  <w:endnote w:type="continuationNotice" w:id="1">
    <w:p w14:paraId="50F3DE32" w14:textId="77777777" w:rsidR="00EB3AB7" w:rsidRDefault="00EB3AB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Courier New">
    <w:panose1 w:val="02070309020205020404"/>
    <w:charset w:val="00"/>
    <w:family w:val="modern"/>
    <w:pitch w:val="fixed"/>
    <w:sig w:usb0="E0002AFF" w:usb1="C0007843" w:usb2="00000009" w:usb3="00000000" w:csb0="000001FF" w:csb1="00000000"/>
  </w:font>
  <w:font w:name="Times New Roman">
    <w:panose1 w:val="02020603050405020304"/>
    <w:charset w:val="00"/>
    <w:family w:val="roman"/>
    <w:pitch w:val="variable"/>
    <w:sig w:usb0="E0002AFF" w:usb1="C0007841" w:usb2="00000009" w:usb3="00000000" w:csb0="000001FF" w:csb1="00000000"/>
  </w:font>
  <w:font w:name="Wingdings">
    <w:panose1 w:val="05000000000000000000"/>
    <w:charset w:val="02"/>
    <w:family w:val="auto"/>
    <w:pitch w:val="variable"/>
    <w:sig w:usb0="00000000" w:usb1="10000000" w:usb2="00000000" w:usb3="00000000" w:csb0="80000000" w:csb1="00000000"/>
  </w:font>
  <w:font w:name="Malgun Gothic">
    <w:panose1 w:val="020B0503020000020004"/>
    <w:charset w:val="81"/>
    <w:family w:val="swiss"/>
    <w:pitch w:val="variable"/>
    <w:sig w:usb0="900002AF" w:usb1="09D77CFB" w:usb2="00000012" w:usb3="00000000" w:csb0="00080001" w:csb1="00000000"/>
  </w:font>
  <w:font w:name="Times New Roman Bold">
    <w:altName w:val="Times New Roman"/>
    <w:panose1 w:val="02020803070505020304"/>
    <w:charset w:val="00"/>
    <w:family w:val="roman"/>
    <w:notTrueType/>
    <w:pitch w:val="default"/>
  </w:font>
  <w:font w:name="Tahoma">
    <w:panose1 w:val="020B0604030504040204"/>
    <w:charset w:val="00"/>
    <w:family w:val="swiss"/>
    <w:notTrueType/>
    <w:pitch w:val="variable"/>
    <w:sig w:usb0="00000003" w:usb1="00000000" w:usb2="00000000" w:usb3="00000000" w:csb0="00000001" w:csb1="00000000"/>
  </w:font>
  <w:font w:name="BBMOI H+ Melior">
    <w:altName w:val="Melior"/>
    <w:panose1 w:val="00000000000000000000"/>
    <w:charset w:val="00"/>
    <w:family w:val="roman"/>
    <w:notTrueType/>
    <w:pitch w:val="default"/>
    <w:sig w:usb0="00000003" w:usb1="00000000" w:usb2="00000000" w:usb3="00000000" w:csb0="00000001" w:csb1="00000000"/>
  </w:font>
  <w:font w:name="Helv">
    <w:panose1 w:val="020B0604020202030204"/>
    <w:charset w:val="00"/>
    <w:family w:val="swiss"/>
    <w:notTrueType/>
    <w:pitch w:val="variable"/>
    <w:sig w:usb0="00000003" w:usb1="00000000" w:usb2="00000000" w:usb3="00000000" w:csb0="00000001" w:csb1="00000000"/>
  </w:font>
  <w:font w:name="Consolas">
    <w:panose1 w:val="020B0609020204030204"/>
    <w:charset w:val="00"/>
    <w:family w:val="modern"/>
    <w:pitch w:val="fixed"/>
    <w:sig w:usb0="E10002FF" w:usb1="4000FCFF" w:usb2="00000009" w:usb3="00000000" w:csb0="0000019F" w:csb1="00000000"/>
  </w:font>
  <w:font w:name="Arial Unicode MS">
    <w:panose1 w:val="020B0604020202020204"/>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CDAAC5F" w14:textId="77777777" w:rsidR="00E16741" w:rsidRDefault="00E16741">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BDA57A" w14:textId="308D897A" w:rsidR="00E16741" w:rsidRPr="00BE1189" w:rsidRDefault="00E16741" w:rsidP="00180B75">
    <w:pPr>
      <w:pStyle w:val="OFRpagenumber"/>
      <w:tabs>
        <w:tab w:val="left" w:pos="4320"/>
        <w:tab w:val="right" w:pos="8640"/>
      </w:tabs>
    </w:pPr>
    <w:r w:rsidRPr="005012A3">
      <w:rPr>
        <w:rStyle w:val="PageNumber"/>
        <w:rFonts w:ascii="Times New Roman" w:hAnsi="Times New Roman"/>
      </w:rPr>
      <w:fldChar w:fldCharType="begin"/>
    </w:r>
    <w:r w:rsidRPr="005012A3">
      <w:rPr>
        <w:rStyle w:val="PageNumber"/>
        <w:rFonts w:ascii="Times New Roman" w:hAnsi="Times New Roman"/>
      </w:rPr>
      <w:instrText xml:space="preserve"> PAGE </w:instrText>
    </w:r>
    <w:r w:rsidRPr="005012A3">
      <w:rPr>
        <w:rStyle w:val="PageNumber"/>
        <w:rFonts w:ascii="Times New Roman" w:hAnsi="Times New Roman"/>
      </w:rPr>
      <w:fldChar w:fldCharType="separate"/>
    </w:r>
    <w:r w:rsidR="00393D3B">
      <w:rPr>
        <w:rStyle w:val="PageNumber"/>
        <w:rFonts w:ascii="Times New Roman" w:hAnsi="Times New Roman"/>
        <w:noProof/>
      </w:rPr>
      <w:t>1</w:t>
    </w:r>
    <w:r w:rsidRPr="005012A3">
      <w:rPr>
        <w:rStyle w:val="PageNumber"/>
        <w:rFonts w:ascii="Times New Roman" w:hAnsi="Times New Roman"/>
      </w:rPr>
      <w:fldChar w:fldCharType="end"/>
    </w: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056F5E3" w14:textId="77777777" w:rsidR="00E16741" w:rsidRDefault="00E16741">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4F8A5A16" w14:textId="77777777" w:rsidR="00EB3AB7" w:rsidRDefault="00EB3AB7" w:rsidP="00264962">
      <w:pPr>
        <w:spacing w:line="240" w:lineRule="auto"/>
      </w:pPr>
      <w:r>
        <w:separator/>
      </w:r>
    </w:p>
  </w:footnote>
  <w:footnote w:type="continuationSeparator" w:id="0">
    <w:p w14:paraId="1591E16C" w14:textId="77777777" w:rsidR="00EB3AB7" w:rsidRDefault="00EB3AB7" w:rsidP="00264962">
      <w:pPr>
        <w:spacing w:line="240" w:lineRule="auto"/>
      </w:pPr>
      <w:r>
        <w:continuationSeparator/>
      </w:r>
    </w:p>
  </w:footnote>
  <w:footnote w:type="continuationNotice" w:id="1">
    <w:p w14:paraId="40EFAE3F" w14:textId="77777777" w:rsidR="00EB3AB7" w:rsidRDefault="00EB3AB7">
      <w:pPr>
        <w:spacing w:line="240" w:lineRule="auto"/>
      </w:pP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837C8EC" w14:textId="77777777" w:rsidR="00E16741" w:rsidRDefault="00E16741">
    <w:pPr>
      <w:pStyle w:val="Header"/>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67009FB" w14:textId="77777777" w:rsidR="00E16741" w:rsidRPr="00BE1189" w:rsidRDefault="00E16741" w:rsidP="00D51D4F">
    <w:pPr>
      <w:pStyle w:val="Header"/>
      <w:jc w:val="cente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324F7EC" w14:textId="77777777" w:rsidR="00E16741" w:rsidRDefault="00E16741">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E159C2"/>
    <w:multiLevelType w:val="hybridMultilevel"/>
    <w:tmpl w:val="06541D30"/>
    <w:lvl w:ilvl="0" w:tplc="695685D0">
      <w:numFmt w:val="bullet"/>
      <w:lvlText w:val=""/>
      <w:lvlJc w:val="left"/>
      <w:pPr>
        <w:ind w:left="720" w:hanging="360"/>
      </w:pPr>
      <w:rPr>
        <w:rFonts w:ascii="Symbol" w:eastAsiaTheme="minorHAnsi" w:hAnsi="Symbol" w:cstheme="minorHAns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nsid w:val="050948E8"/>
    <w:multiLevelType w:val="hybridMultilevel"/>
    <w:tmpl w:val="85E2D45C"/>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nsid w:val="08BD67F3"/>
    <w:multiLevelType w:val="hybridMultilevel"/>
    <w:tmpl w:val="13CE3996"/>
    <w:lvl w:ilvl="0" w:tplc="2814108E">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
    <w:nsid w:val="0A8C57BB"/>
    <w:multiLevelType w:val="hybridMultilevel"/>
    <w:tmpl w:val="2AFAFC6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0DFF151E"/>
    <w:multiLevelType w:val="hybridMultilevel"/>
    <w:tmpl w:val="A56CCA44"/>
    <w:lvl w:ilvl="0" w:tplc="04090011">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nsid w:val="17BF2BBF"/>
    <w:multiLevelType w:val="hybridMultilevel"/>
    <w:tmpl w:val="E4DA0138"/>
    <w:lvl w:ilvl="0" w:tplc="5AD40D42">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nsid w:val="18ED72DB"/>
    <w:multiLevelType w:val="hybridMultilevel"/>
    <w:tmpl w:val="40C8B344"/>
    <w:lvl w:ilvl="0" w:tplc="2916AD9C">
      <w:start w:val="1"/>
      <w:numFmt w:val="decimal"/>
      <w:lvlText w:val="(%1)"/>
      <w:lvlJc w:val="left"/>
      <w:pPr>
        <w:ind w:left="1080" w:hanging="360"/>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nsid w:val="195A3A14"/>
    <w:multiLevelType w:val="hybridMultilevel"/>
    <w:tmpl w:val="16A405EE"/>
    <w:lvl w:ilvl="0" w:tplc="CD6C4564">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nsid w:val="240461B9"/>
    <w:multiLevelType w:val="hybridMultilevel"/>
    <w:tmpl w:val="E9F4D98E"/>
    <w:lvl w:ilvl="0" w:tplc="AD0C4DC8">
      <w:start w:val="1"/>
      <w:numFmt w:val="upperLetter"/>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nsid w:val="285B6C3C"/>
    <w:multiLevelType w:val="hybridMultilevel"/>
    <w:tmpl w:val="06FC484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318C7746"/>
    <w:multiLevelType w:val="hybridMultilevel"/>
    <w:tmpl w:val="48CE62D8"/>
    <w:lvl w:ilvl="0" w:tplc="0409001B">
      <w:start w:val="1"/>
      <w:numFmt w:val="lower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nsid w:val="33DF36FB"/>
    <w:multiLevelType w:val="hybridMultilevel"/>
    <w:tmpl w:val="A07C3262"/>
    <w:lvl w:ilvl="0" w:tplc="04090019">
      <w:start w:val="1"/>
      <w:numFmt w:val="lowerLetter"/>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
    <w:nsid w:val="34462CFC"/>
    <w:multiLevelType w:val="hybridMultilevel"/>
    <w:tmpl w:val="D4C4E3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3DE368CE"/>
    <w:multiLevelType w:val="hybridMultilevel"/>
    <w:tmpl w:val="DFE03E4C"/>
    <w:lvl w:ilvl="0" w:tplc="14AC6512">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nsid w:val="4296451B"/>
    <w:multiLevelType w:val="hybridMultilevel"/>
    <w:tmpl w:val="C868DEE4"/>
    <w:lvl w:ilvl="0" w:tplc="04090001">
      <w:start w:val="1"/>
      <w:numFmt w:val="bullet"/>
      <w:lvlText w:val=""/>
      <w:lvlJc w:val="left"/>
      <w:pPr>
        <w:ind w:left="720" w:hanging="360"/>
      </w:pPr>
      <w:rPr>
        <w:rFonts w:ascii="Symbol" w:hAnsi="Symbol"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nsid w:val="544C3A0F"/>
    <w:multiLevelType w:val="hybridMultilevel"/>
    <w:tmpl w:val="818C6CCC"/>
    <w:lvl w:ilvl="0" w:tplc="CD6C4564">
      <w:start w:val="1"/>
      <w:numFmt w:val="decimal"/>
      <w:lvlText w:val="(%1)"/>
      <w:lvlJc w:val="left"/>
      <w:pPr>
        <w:ind w:left="1080" w:hanging="360"/>
      </w:pPr>
      <w:rPr>
        <w:rFonts w:cs="Times New Roman" w:hint="default"/>
      </w:rPr>
    </w:lvl>
    <w:lvl w:ilvl="1" w:tplc="04090019" w:tentative="1">
      <w:start w:val="1"/>
      <w:numFmt w:val="lowerLetter"/>
      <w:lvlText w:val="%2."/>
      <w:lvlJc w:val="left"/>
      <w:pPr>
        <w:ind w:left="1710" w:hanging="360"/>
      </w:pPr>
      <w:rPr>
        <w:rFonts w:cs="Times New Roman"/>
      </w:rPr>
    </w:lvl>
    <w:lvl w:ilvl="2" w:tplc="0409001B" w:tentative="1">
      <w:start w:val="1"/>
      <w:numFmt w:val="lowerRoman"/>
      <w:lvlText w:val="%3."/>
      <w:lvlJc w:val="right"/>
      <w:pPr>
        <w:ind w:left="2430" w:hanging="180"/>
      </w:pPr>
      <w:rPr>
        <w:rFonts w:cs="Times New Roman"/>
      </w:rPr>
    </w:lvl>
    <w:lvl w:ilvl="3" w:tplc="0409000F" w:tentative="1">
      <w:start w:val="1"/>
      <w:numFmt w:val="decimal"/>
      <w:lvlText w:val="%4."/>
      <w:lvlJc w:val="left"/>
      <w:pPr>
        <w:ind w:left="3150" w:hanging="360"/>
      </w:pPr>
      <w:rPr>
        <w:rFonts w:cs="Times New Roman"/>
      </w:rPr>
    </w:lvl>
    <w:lvl w:ilvl="4" w:tplc="04090019" w:tentative="1">
      <w:start w:val="1"/>
      <w:numFmt w:val="lowerLetter"/>
      <w:lvlText w:val="%5."/>
      <w:lvlJc w:val="left"/>
      <w:pPr>
        <w:ind w:left="3870" w:hanging="360"/>
      </w:pPr>
      <w:rPr>
        <w:rFonts w:cs="Times New Roman"/>
      </w:rPr>
    </w:lvl>
    <w:lvl w:ilvl="5" w:tplc="0409001B" w:tentative="1">
      <w:start w:val="1"/>
      <w:numFmt w:val="lowerRoman"/>
      <w:lvlText w:val="%6."/>
      <w:lvlJc w:val="right"/>
      <w:pPr>
        <w:ind w:left="4590" w:hanging="180"/>
      </w:pPr>
      <w:rPr>
        <w:rFonts w:cs="Times New Roman"/>
      </w:rPr>
    </w:lvl>
    <w:lvl w:ilvl="6" w:tplc="0409000F" w:tentative="1">
      <w:start w:val="1"/>
      <w:numFmt w:val="decimal"/>
      <w:lvlText w:val="%7."/>
      <w:lvlJc w:val="left"/>
      <w:pPr>
        <w:ind w:left="5310" w:hanging="360"/>
      </w:pPr>
      <w:rPr>
        <w:rFonts w:cs="Times New Roman"/>
      </w:rPr>
    </w:lvl>
    <w:lvl w:ilvl="7" w:tplc="04090019" w:tentative="1">
      <w:start w:val="1"/>
      <w:numFmt w:val="lowerLetter"/>
      <w:lvlText w:val="%8."/>
      <w:lvlJc w:val="left"/>
      <w:pPr>
        <w:ind w:left="6030" w:hanging="360"/>
      </w:pPr>
      <w:rPr>
        <w:rFonts w:cs="Times New Roman"/>
      </w:rPr>
    </w:lvl>
    <w:lvl w:ilvl="8" w:tplc="0409001B" w:tentative="1">
      <w:start w:val="1"/>
      <w:numFmt w:val="lowerRoman"/>
      <w:lvlText w:val="%9."/>
      <w:lvlJc w:val="right"/>
      <w:pPr>
        <w:ind w:left="6750" w:hanging="180"/>
      </w:pPr>
      <w:rPr>
        <w:rFonts w:cs="Times New Roman"/>
      </w:rPr>
    </w:lvl>
  </w:abstractNum>
  <w:abstractNum w:abstractNumId="16">
    <w:nsid w:val="5E6355E5"/>
    <w:multiLevelType w:val="hybridMultilevel"/>
    <w:tmpl w:val="D1F09862"/>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start w:val="1"/>
      <w:numFmt w:val="bullet"/>
      <w:lvlText w:val=""/>
      <w:lvlJc w:val="left"/>
      <w:pPr>
        <w:ind w:left="3600" w:hanging="360"/>
      </w:pPr>
      <w:rPr>
        <w:rFonts w:ascii="Symbol" w:hAnsi="Symbol" w:hint="default"/>
      </w:rPr>
    </w:lvl>
    <w:lvl w:ilvl="4" w:tplc="04090003">
      <w:start w:val="1"/>
      <w:numFmt w:val="bullet"/>
      <w:lvlText w:val="o"/>
      <w:lvlJc w:val="left"/>
      <w:pPr>
        <w:ind w:left="4320" w:hanging="360"/>
      </w:pPr>
      <w:rPr>
        <w:rFonts w:ascii="Courier New" w:hAnsi="Courier New" w:cs="Courier New" w:hint="default"/>
      </w:rPr>
    </w:lvl>
    <w:lvl w:ilvl="5" w:tplc="04090005">
      <w:start w:val="1"/>
      <w:numFmt w:val="bullet"/>
      <w:lvlText w:val=""/>
      <w:lvlJc w:val="left"/>
      <w:pPr>
        <w:ind w:left="5040" w:hanging="360"/>
      </w:pPr>
      <w:rPr>
        <w:rFonts w:ascii="Wingdings" w:hAnsi="Wingdings" w:hint="default"/>
      </w:rPr>
    </w:lvl>
    <w:lvl w:ilvl="6" w:tplc="04090001">
      <w:start w:val="1"/>
      <w:numFmt w:val="bullet"/>
      <w:lvlText w:val=""/>
      <w:lvlJc w:val="left"/>
      <w:pPr>
        <w:ind w:left="5760" w:hanging="360"/>
      </w:pPr>
      <w:rPr>
        <w:rFonts w:ascii="Symbol" w:hAnsi="Symbol" w:hint="default"/>
      </w:rPr>
    </w:lvl>
    <w:lvl w:ilvl="7" w:tplc="04090003">
      <w:start w:val="1"/>
      <w:numFmt w:val="bullet"/>
      <w:lvlText w:val="o"/>
      <w:lvlJc w:val="left"/>
      <w:pPr>
        <w:ind w:left="6480" w:hanging="360"/>
      </w:pPr>
      <w:rPr>
        <w:rFonts w:ascii="Courier New" w:hAnsi="Courier New" w:cs="Courier New" w:hint="default"/>
      </w:rPr>
    </w:lvl>
    <w:lvl w:ilvl="8" w:tplc="04090005">
      <w:start w:val="1"/>
      <w:numFmt w:val="bullet"/>
      <w:lvlText w:val=""/>
      <w:lvlJc w:val="left"/>
      <w:pPr>
        <w:ind w:left="7200" w:hanging="360"/>
      </w:pPr>
      <w:rPr>
        <w:rFonts w:ascii="Wingdings" w:hAnsi="Wingdings" w:hint="default"/>
      </w:rPr>
    </w:lvl>
  </w:abstractNum>
  <w:abstractNum w:abstractNumId="17">
    <w:nsid w:val="61D853EA"/>
    <w:multiLevelType w:val="hybridMultilevel"/>
    <w:tmpl w:val="0F92C3BC"/>
    <w:lvl w:ilvl="0" w:tplc="2916AD9C">
      <w:start w:val="1"/>
      <w:numFmt w:val="decimal"/>
      <w:lvlText w:val="(%1)"/>
      <w:lvlJc w:val="left"/>
      <w:pPr>
        <w:ind w:left="1080" w:hanging="360"/>
      </w:pPr>
      <w:rPr>
        <w:rFonts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nsid w:val="63267B3F"/>
    <w:multiLevelType w:val="hybridMultilevel"/>
    <w:tmpl w:val="0616F490"/>
    <w:lvl w:ilvl="0" w:tplc="2814108E">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9">
    <w:nsid w:val="6FF85DCD"/>
    <w:multiLevelType w:val="hybridMultilevel"/>
    <w:tmpl w:val="3416A33A"/>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nsid w:val="77C76347"/>
    <w:multiLevelType w:val="hybridMultilevel"/>
    <w:tmpl w:val="660092D2"/>
    <w:lvl w:ilvl="0" w:tplc="583686E4">
      <w:start w:val="1"/>
      <w:numFmt w:val="upperLetter"/>
      <w:lvlText w:val="(%1)"/>
      <w:lvlJc w:val="left"/>
      <w:pPr>
        <w:ind w:left="1110" w:hanging="39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num w:numId="1">
    <w:abstractNumId w:val="20"/>
  </w:num>
  <w:num w:numId="2">
    <w:abstractNumId w:val="10"/>
  </w:num>
  <w:num w:numId="3">
    <w:abstractNumId w:val="11"/>
  </w:num>
  <w:num w:numId="4">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8"/>
  </w:num>
  <w:num w:numId="7">
    <w:abstractNumId w:val="1"/>
  </w:num>
  <w:num w:numId="8">
    <w:abstractNumId w:val="4"/>
  </w:num>
  <w:num w:numId="9">
    <w:abstractNumId w:val="3"/>
  </w:num>
  <w:num w:numId="10">
    <w:abstractNumId w:val="13"/>
  </w:num>
  <w:num w:numId="11">
    <w:abstractNumId w:val="2"/>
  </w:num>
  <w:num w:numId="12">
    <w:abstractNumId w:val="18"/>
  </w:num>
  <w:num w:numId="13">
    <w:abstractNumId w:val="15"/>
  </w:num>
  <w:num w:numId="14">
    <w:abstractNumId w:val="17"/>
  </w:num>
  <w:num w:numId="15">
    <w:abstractNumId w:val="6"/>
  </w:num>
  <w:num w:numId="16">
    <w:abstractNumId w:val="7"/>
  </w:num>
  <w:num w:numId="17">
    <w:abstractNumId w:val="12"/>
  </w:num>
  <w:num w:numId="18">
    <w:abstractNumId w:val="9"/>
  </w:num>
  <w:num w:numId="19">
    <w:abstractNumId w:val="14"/>
  </w:num>
  <w:num w:numId="20">
    <w:abstractNumId w:val="5"/>
  </w:num>
  <w:num w:numId="21">
    <w:abstractNumId w:val="19"/>
  </w:num>
  <w:num w:numId="22">
    <w:abstractNumId w:val="0"/>
  </w:num>
  <w:num w:numId="23">
    <w:abstractNumId w:val="16"/>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40"/>
  <w:removePersonalInformation/>
  <w:removeDateAndTime/>
  <w:activeWritingStyle w:appName="MSWord" w:lang="fr-FR" w:vendorID="64" w:dllVersion="131078" w:nlCheck="1" w:checkStyle="0"/>
  <w:activeWritingStyle w:appName="MSWord" w:lang="en-US" w:vendorID="64" w:dllVersion="131078" w:nlCheck="1" w:checkStyle="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noPunctuationKerning/>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4B55B4"/>
    <w:rsid w:val="00000B2C"/>
    <w:rsid w:val="00001ABB"/>
    <w:rsid w:val="0000219E"/>
    <w:rsid w:val="000023B6"/>
    <w:rsid w:val="00002A94"/>
    <w:rsid w:val="00002E80"/>
    <w:rsid w:val="0000330D"/>
    <w:rsid w:val="00003D21"/>
    <w:rsid w:val="00003E89"/>
    <w:rsid w:val="00004B23"/>
    <w:rsid w:val="0000556C"/>
    <w:rsid w:val="000055B5"/>
    <w:rsid w:val="00005701"/>
    <w:rsid w:val="00005CE5"/>
    <w:rsid w:val="00005FBC"/>
    <w:rsid w:val="000065A1"/>
    <w:rsid w:val="00007ABC"/>
    <w:rsid w:val="000100A4"/>
    <w:rsid w:val="00011325"/>
    <w:rsid w:val="00011789"/>
    <w:rsid w:val="00011D31"/>
    <w:rsid w:val="00011E80"/>
    <w:rsid w:val="000125A4"/>
    <w:rsid w:val="000126E1"/>
    <w:rsid w:val="00013A94"/>
    <w:rsid w:val="0001411E"/>
    <w:rsid w:val="00015A59"/>
    <w:rsid w:val="00015E04"/>
    <w:rsid w:val="000165FF"/>
    <w:rsid w:val="00016E87"/>
    <w:rsid w:val="000173D2"/>
    <w:rsid w:val="00017443"/>
    <w:rsid w:val="00017F9B"/>
    <w:rsid w:val="0002054D"/>
    <w:rsid w:val="0002068B"/>
    <w:rsid w:val="00020F47"/>
    <w:rsid w:val="00021254"/>
    <w:rsid w:val="000212F2"/>
    <w:rsid w:val="00022325"/>
    <w:rsid w:val="00022AEE"/>
    <w:rsid w:val="00022C0D"/>
    <w:rsid w:val="0002305D"/>
    <w:rsid w:val="000231DB"/>
    <w:rsid w:val="00023282"/>
    <w:rsid w:val="00023814"/>
    <w:rsid w:val="00023C05"/>
    <w:rsid w:val="00023CBD"/>
    <w:rsid w:val="00024129"/>
    <w:rsid w:val="000248F4"/>
    <w:rsid w:val="00024D08"/>
    <w:rsid w:val="0002542E"/>
    <w:rsid w:val="000255F8"/>
    <w:rsid w:val="00025BE3"/>
    <w:rsid w:val="00025C94"/>
    <w:rsid w:val="00025F3A"/>
    <w:rsid w:val="00026282"/>
    <w:rsid w:val="00026C09"/>
    <w:rsid w:val="00027340"/>
    <w:rsid w:val="00027379"/>
    <w:rsid w:val="0002796E"/>
    <w:rsid w:val="00030A95"/>
    <w:rsid w:val="00030FA5"/>
    <w:rsid w:val="00032CDB"/>
    <w:rsid w:val="00033851"/>
    <w:rsid w:val="000340F9"/>
    <w:rsid w:val="000342DB"/>
    <w:rsid w:val="000344EA"/>
    <w:rsid w:val="000346E7"/>
    <w:rsid w:val="00034971"/>
    <w:rsid w:val="00034FF1"/>
    <w:rsid w:val="000369C5"/>
    <w:rsid w:val="00037140"/>
    <w:rsid w:val="00037158"/>
    <w:rsid w:val="0003718A"/>
    <w:rsid w:val="00037225"/>
    <w:rsid w:val="0003739A"/>
    <w:rsid w:val="000378B9"/>
    <w:rsid w:val="00037928"/>
    <w:rsid w:val="00040238"/>
    <w:rsid w:val="00040541"/>
    <w:rsid w:val="000405A0"/>
    <w:rsid w:val="0004080A"/>
    <w:rsid w:val="000409B1"/>
    <w:rsid w:val="00040A71"/>
    <w:rsid w:val="00040E35"/>
    <w:rsid w:val="00041574"/>
    <w:rsid w:val="000419A4"/>
    <w:rsid w:val="00041AA7"/>
    <w:rsid w:val="00041D70"/>
    <w:rsid w:val="00041E3A"/>
    <w:rsid w:val="0004250D"/>
    <w:rsid w:val="00042A60"/>
    <w:rsid w:val="00042D62"/>
    <w:rsid w:val="00042F30"/>
    <w:rsid w:val="00043784"/>
    <w:rsid w:val="00043955"/>
    <w:rsid w:val="00043D8B"/>
    <w:rsid w:val="00044350"/>
    <w:rsid w:val="00045A5F"/>
    <w:rsid w:val="00046617"/>
    <w:rsid w:val="00046CFD"/>
    <w:rsid w:val="00047DCC"/>
    <w:rsid w:val="00051425"/>
    <w:rsid w:val="000514F0"/>
    <w:rsid w:val="00051672"/>
    <w:rsid w:val="00051E0E"/>
    <w:rsid w:val="000520B7"/>
    <w:rsid w:val="0005216A"/>
    <w:rsid w:val="00052BB5"/>
    <w:rsid w:val="00052BF6"/>
    <w:rsid w:val="00052DA3"/>
    <w:rsid w:val="00052E69"/>
    <w:rsid w:val="00052EF4"/>
    <w:rsid w:val="00052F48"/>
    <w:rsid w:val="00053088"/>
    <w:rsid w:val="00053173"/>
    <w:rsid w:val="0005369F"/>
    <w:rsid w:val="000536D2"/>
    <w:rsid w:val="00053840"/>
    <w:rsid w:val="0005388C"/>
    <w:rsid w:val="000540CC"/>
    <w:rsid w:val="00054364"/>
    <w:rsid w:val="00054492"/>
    <w:rsid w:val="000551EF"/>
    <w:rsid w:val="00055D7F"/>
    <w:rsid w:val="00055FE6"/>
    <w:rsid w:val="0005664D"/>
    <w:rsid w:val="00056BBD"/>
    <w:rsid w:val="00056BDE"/>
    <w:rsid w:val="0005700A"/>
    <w:rsid w:val="00057510"/>
    <w:rsid w:val="0005780E"/>
    <w:rsid w:val="00057A9B"/>
    <w:rsid w:val="00057B58"/>
    <w:rsid w:val="00057D75"/>
    <w:rsid w:val="00057DB6"/>
    <w:rsid w:val="00057F0E"/>
    <w:rsid w:val="00057F89"/>
    <w:rsid w:val="0006054C"/>
    <w:rsid w:val="00061A68"/>
    <w:rsid w:val="00061B8C"/>
    <w:rsid w:val="00061D76"/>
    <w:rsid w:val="0006215C"/>
    <w:rsid w:val="000626F4"/>
    <w:rsid w:val="00062CCB"/>
    <w:rsid w:val="0006339D"/>
    <w:rsid w:val="00064340"/>
    <w:rsid w:val="00064497"/>
    <w:rsid w:val="00064662"/>
    <w:rsid w:val="000648B9"/>
    <w:rsid w:val="00064D26"/>
    <w:rsid w:val="00065539"/>
    <w:rsid w:val="0006580C"/>
    <w:rsid w:val="00065D4C"/>
    <w:rsid w:val="00067169"/>
    <w:rsid w:val="00067420"/>
    <w:rsid w:val="000679E7"/>
    <w:rsid w:val="000706A0"/>
    <w:rsid w:val="000711B7"/>
    <w:rsid w:val="00072032"/>
    <w:rsid w:val="000723EB"/>
    <w:rsid w:val="000731CE"/>
    <w:rsid w:val="0007364C"/>
    <w:rsid w:val="00073A15"/>
    <w:rsid w:val="00074D55"/>
    <w:rsid w:val="00075002"/>
    <w:rsid w:val="000752A1"/>
    <w:rsid w:val="0007660F"/>
    <w:rsid w:val="0007671F"/>
    <w:rsid w:val="00076B9C"/>
    <w:rsid w:val="00076BE7"/>
    <w:rsid w:val="00077791"/>
    <w:rsid w:val="00077DE0"/>
    <w:rsid w:val="00080A52"/>
    <w:rsid w:val="00081677"/>
    <w:rsid w:val="00081CF8"/>
    <w:rsid w:val="000822E0"/>
    <w:rsid w:val="000836B3"/>
    <w:rsid w:val="000837B5"/>
    <w:rsid w:val="00083A70"/>
    <w:rsid w:val="000846E8"/>
    <w:rsid w:val="00084AD7"/>
    <w:rsid w:val="000852EE"/>
    <w:rsid w:val="00085565"/>
    <w:rsid w:val="000857E3"/>
    <w:rsid w:val="0008674B"/>
    <w:rsid w:val="00087BF8"/>
    <w:rsid w:val="0009053B"/>
    <w:rsid w:val="00091129"/>
    <w:rsid w:val="00091A1D"/>
    <w:rsid w:val="00091C26"/>
    <w:rsid w:val="00092684"/>
    <w:rsid w:val="00092E43"/>
    <w:rsid w:val="00092EC4"/>
    <w:rsid w:val="00093119"/>
    <w:rsid w:val="000933CF"/>
    <w:rsid w:val="00093AE2"/>
    <w:rsid w:val="00094614"/>
    <w:rsid w:val="00094706"/>
    <w:rsid w:val="0009482D"/>
    <w:rsid w:val="0009499D"/>
    <w:rsid w:val="00095378"/>
    <w:rsid w:val="00095889"/>
    <w:rsid w:val="00095A80"/>
    <w:rsid w:val="00095D81"/>
    <w:rsid w:val="00095DC4"/>
    <w:rsid w:val="000969AD"/>
    <w:rsid w:val="00096BE6"/>
    <w:rsid w:val="00097704"/>
    <w:rsid w:val="00097C3C"/>
    <w:rsid w:val="000A04C8"/>
    <w:rsid w:val="000A28AA"/>
    <w:rsid w:val="000A312D"/>
    <w:rsid w:val="000A41FB"/>
    <w:rsid w:val="000A4492"/>
    <w:rsid w:val="000A4885"/>
    <w:rsid w:val="000A4B2B"/>
    <w:rsid w:val="000A4C78"/>
    <w:rsid w:val="000A5213"/>
    <w:rsid w:val="000A66D4"/>
    <w:rsid w:val="000A6A33"/>
    <w:rsid w:val="000A7158"/>
    <w:rsid w:val="000A75B0"/>
    <w:rsid w:val="000A77D2"/>
    <w:rsid w:val="000A796D"/>
    <w:rsid w:val="000B016A"/>
    <w:rsid w:val="000B0EF6"/>
    <w:rsid w:val="000B1501"/>
    <w:rsid w:val="000B20CC"/>
    <w:rsid w:val="000B2C38"/>
    <w:rsid w:val="000B2C71"/>
    <w:rsid w:val="000B2D64"/>
    <w:rsid w:val="000B31CD"/>
    <w:rsid w:val="000B367D"/>
    <w:rsid w:val="000B370A"/>
    <w:rsid w:val="000B43F8"/>
    <w:rsid w:val="000B4592"/>
    <w:rsid w:val="000B55D8"/>
    <w:rsid w:val="000B5D07"/>
    <w:rsid w:val="000B5F50"/>
    <w:rsid w:val="000B6F61"/>
    <w:rsid w:val="000B7062"/>
    <w:rsid w:val="000B73FD"/>
    <w:rsid w:val="000B7A0F"/>
    <w:rsid w:val="000C01B9"/>
    <w:rsid w:val="000C01EE"/>
    <w:rsid w:val="000C0987"/>
    <w:rsid w:val="000C0ACB"/>
    <w:rsid w:val="000C0AD4"/>
    <w:rsid w:val="000C123E"/>
    <w:rsid w:val="000C160D"/>
    <w:rsid w:val="000C1617"/>
    <w:rsid w:val="000C195C"/>
    <w:rsid w:val="000C19F2"/>
    <w:rsid w:val="000C1A75"/>
    <w:rsid w:val="000C2309"/>
    <w:rsid w:val="000C26B5"/>
    <w:rsid w:val="000C28C8"/>
    <w:rsid w:val="000C2B64"/>
    <w:rsid w:val="000C2BAA"/>
    <w:rsid w:val="000C2BFE"/>
    <w:rsid w:val="000C3983"/>
    <w:rsid w:val="000C3D36"/>
    <w:rsid w:val="000C43A8"/>
    <w:rsid w:val="000C480E"/>
    <w:rsid w:val="000C4888"/>
    <w:rsid w:val="000C5129"/>
    <w:rsid w:val="000C5462"/>
    <w:rsid w:val="000C5723"/>
    <w:rsid w:val="000C68EC"/>
    <w:rsid w:val="000C6FF9"/>
    <w:rsid w:val="000C71E1"/>
    <w:rsid w:val="000C77F5"/>
    <w:rsid w:val="000D00F6"/>
    <w:rsid w:val="000D04B9"/>
    <w:rsid w:val="000D05A5"/>
    <w:rsid w:val="000D1BBA"/>
    <w:rsid w:val="000D1C09"/>
    <w:rsid w:val="000D1C66"/>
    <w:rsid w:val="000D260F"/>
    <w:rsid w:val="000D299A"/>
    <w:rsid w:val="000D2C22"/>
    <w:rsid w:val="000D3610"/>
    <w:rsid w:val="000D3708"/>
    <w:rsid w:val="000D39BD"/>
    <w:rsid w:val="000D3A9A"/>
    <w:rsid w:val="000D3B5C"/>
    <w:rsid w:val="000D3FB7"/>
    <w:rsid w:val="000D479B"/>
    <w:rsid w:val="000D47C1"/>
    <w:rsid w:val="000D4BEE"/>
    <w:rsid w:val="000D4C45"/>
    <w:rsid w:val="000D53D2"/>
    <w:rsid w:val="000D57FB"/>
    <w:rsid w:val="000D588C"/>
    <w:rsid w:val="000D62AC"/>
    <w:rsid w:val="000D62C6"/>
    <w:rsid w:val="000D62F6"/>
    <w:rsid w:val="000D6765"/>
    <w:rsid w:val="000D6D53"/>
    <w:rsid w:val="000D70B8"/>
    <w:rsid w:val="000D72F5"/>
    <w:rsid w:val="000D7558"/>
    <w:rsid w:val="000D7B46"/>
    <w:rsid w:val="000E0CAF"/>
    <w:rsid w:val="000E1018"/>
    <w:rsid w:val="000E1647"/>
    <w:rsid w:val="000E1C2D"/>
    <w:rsid w:val="000E2355"/>
    <w:rsid w:val="000E32E6"/>
    <w:rsid w:val="000E3BA9"/>
    <w:rsid w:val="000E3E51"/>
    <w:rsid w:val="000E41C0"/>
    <w:rsid w:val="000E4AE2"/>
    <w:rsid w:val="000E4F64"/>
    <w:rsid w:val="000E5084"/>
    <w:rsid w:val="000E5308"/>
    <w:rsid w:val="000E5CBB"/>
    <w:rsid w:val="000E609C"/>
    <w:rsid w:val="000E61FA"/>
    <w:rsid w:val="000E6775"/>
    <w:rsid w:val="000E6DDA"/>
    <w:rsid w:val="000E72FC"/>
    <w:rsid w:val="000E76F2"/>
    <w:rsid w:val="000E7F5E"/>
    <w:rsid w:val="000F0810"/>
    <w:rsid w:val="000F0820"/>
    <w:rsid w:val="000F0A4A"/>
    <w:rsid w:val="000F124A"/>
    <w:rsid w:val="000F20C0"/>
    <w:rsid w:val="000F271F"/>
    <w:rsid w:val="000F2B40"/>
    <w:rsid w:val="000F2CF5"/>
    <w:rsid w:val="000F2F94"/>
    <w:rsid w:val="000F2FE9"/>
    <w:rsid w:val="000F338A"/>
    <w:rsid w:val="000F34A1"/>
    <w:rsid w:val="000F3EEF"/>
    <w:rsid w:val="000F4202"/>
    <w:rsid w:val="000F4691"/>
    <w:rsid w:val="000F4A14"/>
    <w:rsid w:val="000F4B2F"/>
    <w:rsid w:val="000F5077"/>
    <w:rsid w:val="000F5168"/>
    <w:rsid w:val="000F517A"/>
    <w:rsid w:val="000F5206"/>
    <w:rsid w:val="000F5AF7"/>
    <w:rsid w:val="000F5DFF"/>
    <w:rsid w:val="000F60FF"/>
    <w:rsid w:val="000F63C0"/>
    <w:rsid w:val="000F6C64"/>
    <w:rsid w:val="000F6D80"/>
    <w:rsid w:val="000F6EC7"/>
    <w:rsid w:val="000F71C8"/>
    <w:rsid w:val="000F76B7"/>
    <w:rsid w:val="000F76BD"/>
    <w:rsid w:val="000F77FB"/>
    <w:rsid w:val="000F7CCA"/>
    <w:rsid w:val="001003DF"/>
    <w:rsid w:val="00100535"/>
    <w:rsid w:val="00100F18"/>
    <w:rsid w:val="00101324"/>
    <w:rsid w:val="0010189E"/>
    <w:rsid w:val="00102433"/>
    <w:rsid w:val="0010250B"/>
    <w:rsid w:val="00102751"/>
    <w:rsid w:val="0010318F"/>
    <w:rsid w:val="001041E7"/>
    <w:rsid w:val="0010422B"/>
    <w:rsid w:val="001042FD"/>
    <w:rsid w:val="0010436C"/>
    <w:rsid w:val="001046C2"/>
    <w:rsid w:val="00104FA7"/>
    <w:rsid w:val="00105009"/>
    <w:rsid w:val="00105559"/>
    <w:rsid w:val="00105BAE"/>
    <w:rsid w:val="00105DD5"/>
    <w:rsid w:val="001069CD"/>
    <w:rsid w:val="00106DEB"/>
    <w:rsid w:val="00106F83"/>
    <w:rsid w:val="00106FB5"/>
    <w:rsid w:val="00107748"/>
    <w:rsid w:val="00107D4E"/>
    <w:rsid w:val="0011025D"/>
    <w:rsid w:val="0011028D"/>
    <w:rsid w:val="0011069A"/>
    <w:rsid w:val="001111CD"/>
    <w:rsid w:val="0011191E"/>
    <w:rsid w:val="00111F78"/>
    <w:rsid w:val="00112269"/>
    <w:rsid w:val="00112B90"/>
    <w:rsid w:val="001130EF"/>
    <w:rsid w:val="00114794"/>
    <w:rsid w:val="00114915"/>
    <w:rsid w:val="001149AD"/>
    <w:rsid w:val="00114A0A"/>
    <w:rsid w:val="00114C06"/>
    <w:rsid w:val="00115441"/>
    <w:rsid w:val="00115518"/>
    <w:rsid w:val="001156F6"/>
    <w:rsid w:val="001158A3"/>
    <w:rsid w:val="001159DC"/>
    <w:rsid w:val="00115B50"/>
    <w:rsid w:val="00115CC2"/>
    <w:rsid w:val="0011606F"/>
    <w:rsid w:val="001163EB"/>
    <w:rsid w:val="001165DF"/>
    <w:rsid w:val="00116B17"/>
    <w:rsid w:val="0012097C"/>
    <w:rsid w:val="001209A6"/>
    <w:rsid w:val="00120E89"/>
    <w:rsid w:val="00121150"/>
    <w:rsid w:val="00121519"/>
    <w:rsid w:val="00121CD2"/>
    <w:rsid w:val="0012235F"/>
    <w:rsid w:val="001223D3"/>
    <w:rsid w:val="00122C1F"/>
    <w:rsid w:val="00122EDA"/>
    <w:rsid w:val="00122F3D"/>
    <w:rsid w:val="001232F4"/>
    <w:rsid w:val="00123489"/>
    <w:rsid w:val="00123542"/>
    <w:rsid w:val="0012361B"/>
    <w:rsid w:val="001245A3"/>
    <w:rsid w:val="00125148"/>
    <w:rsid w:val="00125606"/>
    <w:rsid w:val="00125650"/>
    <w:rsid w:val="0012569A"/>
    <w:rsid w:val="00125742"/>
    <w:rsid w:val="00126324"/>
    <w:rsid w:val="001264E0"/>
    <w:rsid w:val="00126A63"/>
    <w:rsid w:val="00126EDB"/>
    <w:rsid w:val="00127027"/>
    <w:rsid w:val="001278FB"/>
    <w:rsid w:val="00127A02"/>
    <w:rsid w:val="00127DC4"/>
    <w:rsid w:val="00127E10"/>
    <w:rsid w:val="001306AF"/>
    <w:rsid w:val="00130A5E"/>
    <w:rsid w:val="00130B19"/>
    <w:rsid w:val="00130C43"/>
    <w:rsid w:val="00130D93"/>
    <w:rsid w:val="0013146C"/>
    <w:rsid w:val="0013202B"/>
    <w:rsid w:val="0013267D"/>
    <w:rsid w:val="001329F5"/>
    <w:rsid w:val="001331D2"/>
    <w:rsid w:val="00133625"/>
    <w:rsid w:val="00133A81"/>
    <w:rsid w:val="00133C0F"/>
    <w:rsid w:val="00133DCE"/>
    <w:rsid w:val="00134A27"/>
    <w:rsid w:val="0013549F"/>
    <w:rsid w:val="00135572"/>
    <w:rsid w:val="001356FE"/>
    <w:rsid w:val="00136269"/>
    <w:rsid w:val="00136C55"/>
    <w:rsid w:val="00137626"/>
    <w:rsid w:val="00137BC3"/>
    <w:rsid w:val="00137BD4"/>
    <w:rsid w:val="00137C06"/>
    <w:rsid w:val="00140267"/>
    <w:rsid w:val="0014041B"/>
    <w:rsid w:val="001408C6"/>
    <w:rsid w:val="001412EA"/>
    <w:rsid w:val="00141767"/>
    <w:rsid w:val="00141895"/>
    <w:rsid w:val="00141BA4"/>
    <w:rsid w:val="00141BE5"/>
    <w:rsid w:val="00142952"/>
    <w:rsid w:val="001432DC"/>
    <w:rsid w:val="00143BEF"/>
    <w:rsid w:val="001445A4"/>
    <w:rsid w:val="001449BD"/>
    <w:rsid w:val="00144AB9"/>
    <w:rsid w:val="001459A8"/>
    <w:rsid w:val="0014602D"/>
    <w:rsid w:val="001460B9"/>
    <w:rsid w:val="00146DBB"/>
    <w:rsid w:val="0014740C"/>
    <w:rsid w:val="00147CF4"/>
    <w:rsid w:val="00147F68"/>
    <w:rsid w:val="001501F4"/>
    <w:rsid w:val="00150557"/>
    <w:rsid w:val="00150C79"/>
    <w:rsid w:val="001512B8"/>
    <w:rsid w:val="00151445"/>
    <w:rsid w:val="001519DC"/>
    <w:rsid w:val="00151BEF"/>
    <w:rsid w:val="00151C3C"/>
    <w:rsid w:val="00151F36"/>
    <w:rsid w:val="0015371E"/>
    <w:rsid w:val="00153C78"/>
    <w:rsid w:val="00153D2E"/>
    <w:rsid w:val="00153F91"/>
    <w:rsid w:val="001541B1"/>
    <w:rsid w:val="001544CA"/>
    <w:rsid w:val="00154724"/>
    <w:rsid w:val="001550C5"/>
    <w:rsid w:val="001551FB"/>
    <w:rsid w:val="00155B16"/>
    <w:rsid w:val="00155BFF"/>
    <w:rsid w:val="00155DFD"/>
    <w:rsid w:val="001561ED"/>
    <w:rsid w:val="00156BD3"/>
    <w:rsid w:val="00156FEE"/>
    <w:rsid w:val="00156FFF"/>
    <w:rsid w:val="00157413"/>
    <w:rsid w:val="00157BAA"/>
    <w:rsid w:val="00157C4E"/>
    <w:rsid w:val="001601CA"/>
    <w:rsid w:val="001610AC"/>
    <w:rsid w:val="00161184"/>
    <w:rsid w:val="0016165B"/>
    <w:rsid w:val="00161BC0"/>
    <w:rsid w:val="00161C07"/>
    <w:rsid w:val="00161EB4"/>
    <w:rsid w:val="00161ECA"/>
    <w:rsid w:val="00162242"/>
    <w:rsid w:val="001627B5"/>
    <w:rsid w:val="0016295B"/>
    <w:rsid w:val="001633AF"/>
    <w:rsid w:val="001635FA"/>
    <w:rsid w:val="0016393E"/>
    <w:rsid w:val="00163C30"/>
    <w:rsid w:val="00164EA9"/>
    <w:rsid w:val="001650DF"/>
    <w:rsid w:val="001655F9"/>
    <w:rsid w:val="001656B5"/>
    <w:rsid w:val="00165A58"/>
    <w:rsid w:val="00165E0C"/>
    <w:rsid w:val="0016601D"/>
    <w:rsid w:val="001660B7"/>
    <w:rsid w:val="00166591"/>
    <w:rsid w:val="00166964"/>
    <w:rsid w:val="00166B26"/>
    <w:rsid w:val="0016701D"/>
    <w:rsid w:val="00167416"/>
    <w:rsid w:val="00167BB7"/>
    <w:rsid w:val="0017092B"/>
    <w:rsid w:val="00170AA9"/>
    <w:rsid w:val="00170B4B"/>
    <w:rsid w:val="00171000"/>
    <w:rsid w:val="001710E7"/>
    <w:rsid w:val="0017179D"/>
    <w:rsid w:val="00171875"/>
    <w:rsid w:val="00171B30"/>
    <w:rsid w:val="00171CF0"/>
    <w:rsid w:val="00171E7E"/>
    <w:rsid w:val="00171EC1"/>
    <w:rsid w:val="00172A19"/>
    <w:rsid w:val="00172BCF"/>
    <w:rsid w:val="0017337D"/>
    <w:rsid w:val="00173590"/>
    <w:rsid w:val="00173891"/>
    <w:rsid w:val="00173BD1"/>
    <w:rsid w:val="0017406F"/>
    <w:rsid w:val="00174439"/>
    <w:rsid w:val="0017468C"/>
    <w:rsid w:val="00174B10"/>
    <w:rsid w:val="00174DC6"/>
    <w:rsid w:val="00175D59"/>
    <w:rsid w:val="0017645C"/>
    <w:rsid w:val="001767A4"/>
    <w:rsid w:val="00176D7F"/>
    <w:rsid w:val="001770B9"/>
    <w:rsid w:val="00177C7F"/>
    <w:rsid w:val="00177D10"/>
    <w:rsid w:val="001805AA"/>
    <w:rsid w:val="0018074F"/>
    <w:rsid w:val="00180B75"/>
    <w:rsid w:val="00180C47"/>
    <w:rsid w:val="00180C87"/>
    <w:rsid w:val="00180D44"/>
    <w:rsid w:val="00181407"/>
    <w:rsid w:val="001816C5"/>
    <w:rsid w:val="001817B8"/>
    <w:rsid w:val="00181924"/>
    <w:rsid w:val="00182541"/>
    <w:rsid w:val="00182CC6"/>
    <w:rsid w:val="00182D00"/>
    <w:rsid w:val="00182D62"/>
    <w:rsid w:val="00184B61"/>
    <w:rsid w:val="00184F83"/>
    <w:rsid w:val="001850A0"/>
    <w:rsid w:val="001851EE"/>
    <w:rsid w:val="001854A9"/>
    <w:rsid w:val="00185DF0"/>
    <w:rsid w:val="0018633F"/>
    <w:rsid w:val="0018681E"/>
    <w:rsid w:val="00187C60"/>
    <w:rsid w:val="00187D56"/>
    <w:rsid w:val="001902A1"/>
    <w:rsid w:val="00191C57"/>
    <w:rsid w:val="00192036"/>
    <w:rsid w:val="00192141"/>
    <w:rsid w:val="00192B12"/>
    <w:rsid w:val="00193A43"/>
    <w:rsid w:val="00193F7F"/>
    <w:rsid w:val="00194037"/>
    <w:rsid w:val="001949A3"/>
    <w:rsid w:val="00194B80"/>
    <w:rsid w:val="00194D4E"/>
    <w:rsid w:val="0019517E"/>
    <w:rsid w:val="001954D1"/>
    <w:rsid w:val="00195A7D"/>
    <w:rsid w:val="0019656A"/>
    <w:rsid w:val="00196D0D"/>
    <w:rsid w:val="00197B7C"/>
    <w:rsid w:val="00197ED5"/>
    <w:rsid w:val="001A04BC"/>
    <w:rsid w:val="001A0BDD"/>
    <w:rsid w:val="001A1449"/>
    <w:rsid w:val="001A1D49"/>
    <w:rsid w:val="001A21F6"/>
    <w:rsid w:val="001A2418"/>
    <w:rsid w:val="001A2FE4"/>
    <w:rsid w:val="001A3504"/>
    <w:rsid w:val="001A3B08"/>
    <w:rsid w:val="001A3B4F"/>
    <w:rsid w:val="001A3BA9"/>
    <w:rsid w:val="001A3CF8"/>
    <w:rsid w:val="001A42C8"/>
    <w:rsid w:val="001A46DE"/>
    <w:rsid w:val="001A4995"/>
    <w:rsid w:val="001A529E"/>
    <w:rsid w:val="001A57D6"/>
    <w:rsid w:val="001A5FC6"/>
    <w:rsid w:val="001A6165"/>
    <w:rsid w:val="001A6185"/>
    <w:rsid w:val="001A6D96"/>
    <w:rsid w:val="001A7672"/>
    <w:rsid w:val="001A7EA7"/>
    <w:rsid w:val="001A7F48"/>
    <w:rsid w:val="001B0867"/>
    <w:rsid w:val="001B0B69"/>
    <w:rsid w:val="001B134F"/>
    <w:rsid w:val="001B146F"/>
    <w:rsid w:val="001B19A5"/>
    <w:rsid w:val="001B259D"/>
    <w:rsid w:val="001B270F"/>
    <w:rsid w:val="001B2C22"/>
    <w:rsid w:val="001B3334"/>
    <w:rsid w:val="001B3DDD"/>
    <w:rsid w:val="001B3E07"/>
    <w:rsid w:val="001B485E"/>
    <w:rsid w:val="001B4963"/>
    <w:rsid w:val="001B4E74"/>
    <w:rsid w:val="001B5C26"/>
    <w:rsid w:val="001B62B5"/>
    <w:rsid w:val="001B67F9"/>
    <w:rsid w:val="001B69E7"/>
    <w:rsid w:val="001B702F"/>
    <w:rsid w:val="001B743A"/>
    <w:rsid w:val="001B743D"/>
    <w:rsid w:val="001B7557"/>
    <w:rsid w:val="001B7655"/>
    <w:rsid w:val="001B7A81"/>
    <w:rsid w:val="001C066E"/>
    <w:rsid w:val="001C07DF"/>
    <w:rsid w:val="001C09EE"/>
    <w:rsid w:val="001C0D0A"/>
    <w:rsid w:val="001C0E26"/>
    <w:rsid w:val="001C1E02"/>
    <w:rsid w:val="001C2117"/>
    <w:rsid w:val="001C29D1"/>
    <w:rsid w:val="001C31AC"/>
    <w:rsid w:val="001C4120"/>
    <w:rsid w:val="001C4185"/>
    <w:rsid w:val="001C4528"/>
    <w:rsid w:val="001C48C7"/>
    <w:rsid w:val="001C5444"/>
    <w:rsid w:val="001C5ADB"/>
    <w:rsid w:val="001C5AE7"/>
    <w:rsid w:val="001C5C63"/>
    <w:rsid w:val="001C612F"/>
    <w:rsid w:val="001C69BE"/>
    <w:rsid w:val="001C6B87"/>
    <w:rsid w:val="001C772F"/>
    <w:rsid w:val="001C7746"/>
    <w:rsid w:val="001C7951"/>
    <w:rsid w:val="001C7A72"/>
    <w:rsid w:val="001D0790"/>
    <w:rsid w:val="001D0B82"/>
    <w:rsid w:val="001D1170"/>
    <w:rsid w:val="001D1D8F"/>
    <w:rsid w:val="001D2246"/>
    <w:rsid w:val="001D250D"/>
    <w:rsid w:val="001D2637"/>
    <w:rsid w:val="001D28AB"/>
    <w:rsid w:val="001D2A18"/>
    <w:rsid w:val="001D2CC1"/>
    <w:rsid w:val="001D32D7"/>
    <w:rsid w:val="001D3934"/>
    <w:rsid w:val="001D3A0B"/>
    <w:rsid w:val="001D43B5"/>
    <w:rsid w:val="001D4625"/>
    <w:rsid w:val="001D4678"/>
    <w:rsid w:val="001D4814"/>
    <w:rsid w:val="001D4B87"/>
    <w:rsid w:val="001D58BB"/>
    <w:rsid w:val="001D59C1"/>
    <w:rsid w:val="001D6C67"/>
    <w:rsid w:val="001D74AD"/>
    <w:rsid w:val="001E041D"/>
    <w:rsid w:val="001E0926"/>
    <w:rsid w:val="001E0A77"/>
    <w:rsid w:val="001E114E"/>
    <w:rsid w:val="001E12A2"/>
    <w:rsid w:val="001E1B36"/>
    <w:rsid w:val="001E221E"/>
    <w:rsid w:val="001E3785"/>
    <w:rsid w:val="001E3836"/>
    <w:rsid w:val="001E3BE1"/>
    <w:rsid w:val="001E3CD2"/>
    <w:rsid w:val="001E413A"/>
    <w:rsid w:val="001E4A5B"/>
    <w:rsid w:val="001E5303"/>
    <w:rsid w:val="001E5470"/>
    <w:rsid w:val="001E5721"/>
    <w:rsid w:val="001E62A9"/>
    <w:rsid w:val="001E6779"/>
    <w:rsid w:val="001E73AF"/>
    <w:rsid w:val="001E79A9"/>
    <w:rsid w:val="001E7BE7"/>
    <w:rsid w:val="001F0B91"/>
    <w:rsid w:val="001F0BB4"/>
    <w:rsid w:val="001F0C4B"/>
    <w:rsid w:val="001F0CF0"/>
    <w:rsid w:val="001F1947"/>
    <w:rsid w:val="001F25BB"/>
    <w:rsid w:val="001F2D63"/>
    <w:rsid w:val="001F31D6"/>
    <w:rsid w:val="001F35F8"/>
    <w:rsid w:val="001F3A09"/>
    <w:rsid w:val="001F3D75"/>
    <w:rsid w:val="001F3E1E"/>
    <w:rsid w:val="001F488C"/>
    <w:rsid w:val="001F489C"/>
    <w:rsid w:val="001F4E42"/>
    <w:rsid w:val="001F5423"/>
    <w:rsid w:val="001F5827"/>
    <w:rsid w:val="001F5B51"/>
    <w:rsid w:val="001F6217"/>
    <w:rsid w:val="001F627B"/>
    <w:rsid w:val="001F68A8"/>
    <w:rsid w:val="001F69E2"/>
    <w:rsid w:val="001F6D85"/>
    <w:rsid w:val="001F7780"/>
    <w:rsid w:val="002004E0"/>
    <w:rsid w:val="0020064D"/>
    <w:rsid w:val="00200C88"/>
    <w:rsid w:val="00200D37"/>
    <w:rsid w:val="00200EBD"/>
    <w:rsid w:val="002012DD"/>
    <w:rsid w:val="0020175E"/>
    <w:rsid w:val="00202A22"/>
    <w:rsid w:val="00203642"/>
    <w:rsid w:val="00203E40"/>
    <w:rsid w:val="00204298"/>
    <w:rsid w:val="0020453B"/>
    <w:rsid w:val="002045E5"/>
    <w:rsid w:val="00204925"/>
    <w:rsid w:val="00205410"/>
    <w:rsid w:val="00205879"/>
    <w:rsid w:val="00205B91"/>
    <w:rsid w:val="0020646D"/>
    <w:rsid w:val="002065C1"/>
    <w:rsid w:val="002071B7"/>
    <w:rsid w:val="00207237"/>
    <w:rsid w:val="002074DB"/>
    <w:rsid w:val="00207DE8"/>
    <w:rsid w:val="00207F45"/>
    <w:rsid w:val="00210517"/>
    <w:rsid w:val="002105E5"/>
    <w:rsid w:val="00210895"/>
    <w:rsid w:val="002109F4"/>
    <w:rsid w:val="00210A13"/>
    <w:rsid w:val="00210D15"/>
    <w:rsid w:val="00210F10"/>
    <w:rsid w:val="00212263"/>
    <w:rsid w:val="00212BD7"/>
    <w:rsid w:val="0021310E"/>
    <w:rsid w:val="002142BA"/>
    <w:rsid w:val="002146BD"/>
    <w:rsid w:val="00214C31"/>
    <w:rsid w:val="002150B4"/>
    <w:rsid w:val="00215ECF"/>
    <w:rsid w:val="0021660D"/>
    <w:rsid w:val="002166EA"/>
    <w:rsid w:val="00216A4E"/>
    <w:rsid w:val="00216B5B"/>
    <w:rsid w:val="00217A5E"/>
    <w:rsid w:val="00217B55"/>
    <w:rsid w:val="00217D14"/>
    <w:rsid w:val="00220059"/>
    <w:rsid w:val="002206E6"/>
    <w:rsid w:val="0022070D"/>
    <w:rsid w:val="00220AC9"/>
    <w:rsid w:val="0022117F"/>
    <w:rsid w:val="00221382"/>
    <w:rsid w:val="002213FF"/>
    <w:rsid w:val="00221751"/>
    <w:rsid w:val="00221B8D"/>
    <w:rsid w:val="00221EB3"/>
    <w:rsid w:val="002221E3"/>
    <w:rsid w:val="002225CF"/>
    <w:rsid w:val="002226FA"/>
    <w:rsid w:val="00223664"/>
    <w:rsid w:val="00223D1D"/>
    <w:rsid w:val="002245A7"/>
    <w:rsid w:val="00225053"/>
    <w:rsid w:val="002255EB"/>
    <w:rsid w:val="00225621"/>
    <w:rsid w:val="002256ED"/>
    <w:rsid w:val="00225A1B"/>
    <w:rsid w:val="002263DF"/>
    <w:rsid w:val="00226907"/>
    <w:rsid w:val="00227DC2"/>
    <w:rsid w:val="00227E6F"/>
    <w:rsid w:val="002300DD"/>
    <w:rsid w:val="0023062E"/>
    <w:rsid w:val="00232675"/>
    <w:rsid w:val="00232F69"/>
    <w:rsid w:val="00232F94"/>
    <w:rsid w:val="00233019"/>
    <w:rsid w:val="0023304E"/>
    <w:rsid w:val="00233CBB"/>
    <w:rsid w:val="00233DF3"/>
    <w:rsid w:val="002343F5"/>
    <w:rsid w:val="0023472A"/>
    <w:rsid w:val="002347C5"/>
    <w:rsid w:val="002357D9"/>
    <w:rsid w:val="00235804"/>
    <w:rsid w:val="00235ACD"/>
    <w:rsid w:val="0023636A"/>
    <w:rsid w:val="00236532"/>
    <w:rsid w:val="002375D3"/>
    <w:rsid w:val="00237DB6"/>
    <w:rsid w:val="00237F95"/>
    <w:rsid w:val="00240173"/>
    <w:rsid w:val="0024026A"/>
    <w:rsid w:val="00240E92"/>
    <w:rsid w:val="002411B6"/>
    <w:rsid w:val="002412AC"/>
    <w:rsid w:val="00241324"/>
    <w:rsid w:val="002414D8"/>
    <w:rsid w:val="00241A18"/>
    <w:rsid w:val="0024243C"/>
    <w:rsid w:val="002425F2"/>
    <w:rsid w:val="00245204"/>
    <w:rsid w:val="002455EF"/>
    <w:rsid w:val="00246E81"/>
    <w:rsid w:val="0024733C"/>
    <w:rsid w:val="00247726"/>
    <w:rsid w:val="00247CA8"/>
    <w:rsid w:val="002502B5"/>
    <w:rsid w:val="0025053E"/>
    <w:rsid w:val="00250D0B"/>
    <w:rsid w:val="00251236"/>
    <w:rsid w:val="00251439"/>
    <w:rsid w:val="00251447"/>
    <w:rsid w:val="002517D7"/>
    <w:rsid w:val="00251B56"/>
    <w:rsid w:val="00252C99"/>
    <w:rsid w:val="00252DC3"/>
    <w:rsid w:val="0025333D"/>
    <w:rsid w:val="00253A7B"/>
    <w:rsid w:val="00253B4E"/>
    <w:rsid w:val="00254532"/>
    <w:rsid w:val="002546F2"/>
    <w:rsid w:val="00256872"/>
    <w:rsid w:val="00256A71"/>
    <w:rsid w:val="00257144"/>
    <w:rsid w:val="00257165"/>
    <w:rsid w:val="0025760F"/>
    <w:rsid w:val="00257BD8"/>
    <w:rsid w:val="00260319"/>
    <w:rsid w:val="0026051C"/>
    <w:rsid w:val="00260585"/>
    <w:rsid w:val="00260851"/>
    <w:rsid w:val="00260FAF"/>
    <w:rsid w:val="00262019"/>
    <w:rsid w:val="00262498"/>
    <w:rsid w:val="00262C0E"/>
    <w:rsid w:val="00262D06"/>
    <w:rsid w:val="00262FCE"/>
    <w:rsid w:val="00263231"/>
    <w:rsid w:val="00263BF9"/>
    <w:rsid w:val="00264371"/>
    <w:rsid w:val="00264962"/>
    <w:rsid w:val="00264ABF"/>
    <w:rsid w:val="00264B19"/>
    <w:rsid w:val="00264CFB"/>
    <w:rsid w:val="0026506D"/>
    <w:rsid w:val="0026511D"/>
    <w:rsid w:val="002652ED"/>
    <w:rsid w:val="002653BC"/>
    <w:rsid w:val="00265627"/>
    <w:rsid w:val="00266796"/>
    <w:rsid w:val="0026686C"/>
    <w:rsid w:val="00266E22"/>
    <w:rsid w:val="00267020"/>
    <w:rsid w:val="00267486"/>
    <w:rsid w:val="002675D9"/>
    <w:rsid w:val="00267836"/>
    <w:rsid w:val="0026783B"/>
    <w:rsid w:val="00267A5E"/>
    <w:rsid w:val="00267F8B"/>
    <w:rsid w:val="002705C2"/>
    <w:rsid w:val="00270708"/>
    <w:rsid w:val="00270BF0"/>
    <w:rsid w:val="00270BFC"/>
    <w:rsid w:val="002710F0"/>
    <w:rsid w:val="002710FF"/>
    <w:rsid w:val="002712B7"/>
    <w:rsid w:val="002714E0"/>
    <w:rsid w:val="00271578"/>
    <w:rsid w:val="002715D9"/>
    <w:rsid w:val="00271844"/>
    <w:rsid w:val="002722E2"/>
    <w:rsid w:val="002732AA"/>
    <w:rsid w:val="00273F2E"/>
    <w:rsid w:val="0027408E"/>
    <w:rsid w:val="0027410F"/>
    <w:rsid w:val="00274972"/>
    <w:rsid w:val="002755B4"/>
    <w:rsid w:val="00276946"/>
    <w:rsid w:val="00276A9C"/>
    <w:rsid w:val="00280055"/>
    <w:rsid w:val="002800AA"/>
    <w:rsid w:val="002801D4"/>
    <w:rsid w:val="00280245"/>
    <w:rsid w:val="002810DA"/>
    <w:rsid w:val="00281398"/>
    <w:rsid w:val="00282390"/>
    <w:rsid w:val="00282890"/>
    <w:rsid w:val="00283610"/>
    <w:rsid w:val="002838EB"/>
    <w:rsid w:val="00283DE0"/>
    <w:rsid w:val="00283FA4"/>
    <w:rsid w:val="00284048"/>
    <w:rsid w:val="00284335"/>
    <w:rsid w:val="00284416"/>
    <w:rsid w:val="00284C51"/>
    <w:rsid w:val="00284F69"/>
    <w:rsid w:val="002858FB"/>
    <w:rsid w:val="00285AE2"/>
    <w:rsid w:val="00285AF9"/>
    <w:rsid w:val="00285D31"/>
    <w:rsid w:val="002866FC"/>
    <w:rsid w:val="00286ECA"/>
    <w:rsid w:val="00286FFF"/>
    <w:rsid w:val="00290082"/>
    <w:rsid w:val="002905F6"/>
    <w:rsid w:val="002907F6"/>
    <w:rsid w:val="00290D75"/>
    <w:rsid w:val="00290D7C"/>
    <w:rsid w:val="0029103C"/>
    <w:rsid w:val="00291318"/>
    <w:rsid w:val="002915AC"/>
    <w:rsid w:val="00291797"/>
    <w:rsid w:val="00291DB1"/>
    <w:rsid w:val="00291F26"/>
    <w:rsid w:val="0029231C"/>
    <w:rsid w:val="0029246C"/>
    <w:rsid w:val="002925E4"/>
    <w:rsid w:val="00292F83"/>
    <w:rsid w:val="00292FE0"/>
    <w:rsid w:val="0029315F"/>
    <w:rsid w:val="0029330C"/>
    <w:rsid w:val="002933E0"/>
    <w:rsid w:val="002934B9"/>
    <w:rsid w:val="00293544"/>
    <w:rsid w:val="00293D37"/>
    <w:rsid w:val="00294397"/>
    <w:rsid w:val="0029652A"/>
    <w:rsid w:val="00296EC7"/>
    <w:rsid w:val="002A002A"/>
    <w:rsid w:val="002A0216"/>
    <w:rsid w:val="002A1894"/>
    <w:rsid w:val="002A1CC2"/>
    <w:rsid w:val="002A2155"/>
    <w:rsid w:val="002A2313"/>
    <w:rsid w:val="002A2364"/>
    <w:rsid w:val="002A3283"/>
    <w:rsid w:val="002A3CE8"/>
    <w:rsid w:val="002A4544"/>
    <w:rsid w:val="002A48D5"/>
    <w:rsid w:val="002A4A17"/>
    <w:rsid w:val="002A4E45"/>
    <w:rsid w:val="002A520E"/>
    <w:rsid w:val="002A5BD0"/>
    <w:rsid w:val="002A7109"/>
    <w:rsid w:val="002A7910"/>
    <w:rsid w:val="002A791B"/>
    <w:rsid w:val="002A7BC5"/>
    <w:rsid w:val="002A7BDD"/>
    <w:rsid w:val="002B0309"/>
    <w:rsid w:val="002B060C"/>
    <w:rsid w:val="002B0ACB"/>
    <w:rsid w:val="002B0F68"/>
    <w:rsid w:val="002B1718"/>
    <w:rsid w:val="002B2015"/>
    <w:rsid w:val="002B3162"/>
    <w:rsid w:val="002B34F9"/>
    <w:rsid w:val="002B4110"/>
    <w:rsid w:val="002B4A5E"/>
    <w:rsid w:val="002B5068"/>
    <w:rsid w:val="002B58A2"/>
    <w:rsid w:val="002B5C46"/>
    <w:rsid w:val="002B5D4F"/>
    <w:rsid w:val="002B5FAC"/>
    <w:rsid w:val="002B6DA0"/>
    <w:rsid w:val="002B6EF7"/>
    <w:rsid w:val="002B73D9"/>
    <w:rsid w:val="002B77AE"/>
    <w:rsid w:val="002B7F32"/>
    <w:rsid w:val="002C0148"/>
    <w:rsid w:val="002C014C"/>
    <w:rsid w:val="002C016B"/>
    <w:rsid w:val="002C069A"/>
    <w:rsid w:val="002C0B3F"/>
    <w:rsid w:val="002C100E"/>
    <w:rsid w:val="002C1E32"/>
    <w:rsid w:val="002C2334"/>
    <w:rsid w:val="002C28AF"/>
    <w:rsid w:val="002C3A2D"/>
    <w:rsid w:val="002C3AF6"/>
    <w:rsid w:val="002C4000"/>
    <w:rsid w:val="002C4514"/>
    <w:rsid w:val="002C4614"/>
    <w:rsid w:val="002C478D"/>
    <w:rsid w:val="002C49B6"/>
    <w:rsid w:val="002C4A65"/>
    <w:rsid w:val="002C56DA"/>
    <w:rsid w:val="002C5ABD"/>
    <w:rsid w:val="002C5B24"/>
    <w:rsid w:val="002C65F4"/>
    <w:rsid w:val="002C69D4"/>
    <w:rsid w:val="002C6BD9"/>
    <w:rsid w:val="002C6C80"/>
    <w:rsid w:val="002C6D0E"/>
    <w:rsid w:val="002C6DDA"/>
    <w:rsid w:val="002C6E83"/>
    <w:rsid w:val="002C7C7E"/>
    <w:rsid w:val="002C7DE2"/>
    <w:rsid w:val="002D0270"/>
    <w:rsid w:val="002D0364"/>
    <w:rsid w:val="002D0C81"/>
    <w:rsid w:val="002D1D52"/>
    <w:rsid w:val="002D2A24"/>
    <w:rsid w:val="002D2B15"/>
    <w:rsid w:val="002D2C5F"/>
    <w:rsid w:val="002D2D0A"/>
    <w:rsid w:val="002D2E45"/>
    <w:rsid w:val="002D2E8A"/>
    <w:rsid w:val="002D3F36"/>
    <w:rsid w:val="002D41E0"/>
    <w:rsid w:val="002D4816"/>
    <w:rsid w:val="002D4AEE"/>
    <w:rsid w:val="002D4D3A"/>
    <w:rsid w:val="002D5B00"/>
    <w:rsid w:val="002D5D57"/>
    <w:rsid w:val="002D5EBF"/>
    <w:rsid w:val="002D60CF"/>
    <w:rsid w:val="002D656D"/>
    <w:rsid w:val="002D738A"/>
    <w:rsid w:val="002D7B6F"/>
    <w:rsid w:val="002E011B"/>
    <w:rsid w:val="002E0149"/>
    <w:rsid w:val="002E0368"/>
    <w:rsid w:val="002E097D"/>
    <w:rsid w:val="002E0A51"/>
    <w:rsid w:val="002E0C62"/>
    <w:rsid w:val="002E0C88"/>
    <w:rsid w:val="002E123A"/>
    <w:rsid w:val="002E1409"/>
    <w:rsid w:val="002E1633"/>
    <w:rsid w:val="002E1A8D"/>
    <w:rsid w:val="002E303B"/>
    <w:rsid w:val="002E30FC"/>
    <w:rsid w:val="002E32A6"/>
    <w:rsid w:val="002E347F"/>
    <w:rsid w:val="002E3AFF"/>
    <w:rsid w:val="002E3BEF"/>
    <w:rsid w:val="002E3FF1"/>
    <w:rsid w:val="002E4DE7"/>
    <w:rsid w:val="002E5230"/>
    <w:rsid w:val="002E5729"/>
    <w:rsid w:val="002E6333"/>
    <w:rsid w:val="002E73D0"/>
    <w:rsid w:val="002E76B4"/>
    <w:rsid w:val="002E7D01"/>
    <w:rsid w:val="002E7E0B"/>
    <w:rsid w:val="002F00A5"/>
    <w:rsid w:val="002F0588"/>
    <w:rsid w:val="002F0A9F"/>
    <w:rsid w:val="002F0F2A"/>
    <w:rsid w:val="002F11F3"/>
    <w:rsid w:val="002F1814"/>
    <w:rsid w:val="002F1B6F"/>
    <w:rsid w:val="002F1C15"/>
    <w:rsid w:val="002F2291"/>
    <w:rsid w:val="002F2965"/>
    <w:rsid w:val="002F2E06"/>
    <w:rsid w:val="002F3B0D"/>
    <w:rsid w:val="002F4BCE"/>
    <w:rsid w:val="002F4D57"/>
    <w:rsid w:val="002F4D75"/>
    <w:rsid w:val="002F5099"/>
    <w:rsid w:val="002F537C"/>
    <w:rsid w:val="002F6044"/>
    <w:rsid w:val="002F6336"/>
    <w:rsid w:val="002F791E"/>
    <w:rsid w:val="002F7944"/>
    <w:rsid w:val="002F7B5F"/>
    <w:rsid w:val="002F7E40"/>
    <w:rsid w:val="0030020F"/>
    <w:rsid w:val="0030042D"/>
    <w:rsid w:val="0030108A"/>
    <w:rsid w:val="003010A1"/>
    <w:rsid w:val="003011FB"/>
    <w:rsid w:val="003019CB"/>
    <w:rsid w:val="00301ED3"/>
    <w:rsid w:val="00302A1A"/>
    <w:rsid w:val="003034D1"/>
    <w:rsid w:val="00303608"/>
    <w:rsid w:val="003038E3"/>
    <w:rsid w:val="00303CAA"/>
    <w:rsid w:val="00304185"/>
    <w:rsid w:val="003041C4"/>
    <w:rsid w:val="00304276"/>
    <w:rsid w:val="00304E7C"/>
    <w:rsid w:val="003057AA"/>
    <w:rsid w:val="00305930"/>
    <w:rsid w:val="00305BDC"/>
    <w:rsid w:val="003066DB"/>
    <w:rsid w:val="00306875"/>
    <w:rsid w:val="0030721B"/>
    <w:rsid w:val="00307310"/>
    <w:rsid w:val="00307EA3"/>
    <w:rsid w:val="0031019B"/>
    <w:rsid w:val="00310581"/>
    <w:rsid w:val="00310609"/>
    <w:rsid w:val="00310796"/>
    <w:rsid w:val="00310A91"/>
    <w:rsid w:val="00311390"/>
    <w:rsid w:val="0031142C"/>
    <w:rsid w:val="0031152E"/>
    <w:rsid w:val="00311844"/>
    <w:rsid w:val="00311886"/>
    <w:rsid w:val="00311951"/>
    <w:rsid w:val="00311A1D"/>
    <w:rsid w:val="00311FF0"/>
    <w:rsid w:val="003125B0"/>
    <w:rsid w:val="00312B34"/>
    <w:rsid w:val="0031316B"/>
    <w:rsid w:val="00313921"/>
    <w:rsid w:val="003139C0"/>
    <w:rsid w:val="0031456F"/>
    <w:rsid w:val="003146D6"/>
    <w:rsid w:val="00314799"/>
    <w:rsid w:val="003149FA"/>
    <w:rsid w:val="00315496"/>
    <w:rsid w:val="0031560D"/>
    <w:rsid w:val="003157E8"/>
    <w:rsid w:val="00315925"/>
    <w:rsid w:val="00316AED"/>
    <w:rsid w:val="00316D25"/>
    <w:rsid w:val="00316D42"/>
    <w:rsid w:val="00316EBD"/>
    <w:rsid w:val="0031781D"/>
    <w:rsid w:val="00320416"/>
    <w:rsid w:val="00321376"/>
    <w:rsid w:val="00321936"/>
    <w:rsid w:val="00321953"/>
    <w:rsid w:val="003226A5"/>
    <w:rsid w:val="00322CC4"/>
    <w:rsid w:val="0032309D"/>
    <w:rsid w:val="0032355B"/>
    <w:rsid w:val="003236F2"/>
    <w:rsid w:val="00323D10"/>
    <w:rsid w:val="00324067"/>
    <w:rsid w:val="003247D7"/>
    <w:rsid w:val="00324834"/>
    <w:rsid w:val="00325419"/>
    <w:rsid w:val="003256BA"/>
    <w:rsid w:val="00326014"/>
    <w:rsid w:val="003260B3"/>
    <w:rsid w:val="0032632B"/>
    <w:rsid w:val="00326A83"/>
    <w:rsid w:val="00327092"/>
    <w:rsid w:val="00327672"/>
    <w:rsid w:val="0032775D"/>
    <w:rsid w:val="003279FD"/>
    <w:rsid w:val="00327F6F"/>
    <w:rsid w:val="0033018E"/>
    <w:rsid w:val="00331222"/>
    <w:rsid w:val="0033128E"/>
    <w:rsid w:val="0033224E"/>
    <w:rsid w:val="00332454"/>
    <w:rsid w:val="0033248C"/>
    <w:rsid w:val="00332A55"/>
    <w:rsid w:val="003332BC"/>
    <w:rsid w:val="0033378B"/>
    <w:rsid w:val="0033427A"/>
    <w:rsid w:val="003343E8"/>
    <w:rsid w:val="0033457B"/>
    <w:rsid w:val="00334786"/>
    <w:rsid w:val="00335EEB"/>
    <w:rsid w:val="0033669D"/>
    <w:rsid w:val="0033741A"/>
    <w:rsid w:val="00337AE4"/>
    <w:rsid w:val="003419E2"/>
    <w:rsid w:val="00341CF3"/>
    <w:rsid w:val="00341DED"/>
    <w:rsid w:val="00341F53"/>
    <w:rsid w:val="00342023"/>
    <w:rsid w:val="00342B5C"/>
    <w:rsid w:val="00342B79"/>
    <w:rsid w:val="00343354"/>
    <w:rsid w:val="003433F0"/>
    <w:rsid w:val="00343472"/>
    <w:rsid w:val="003436D3"/>
    <w:rsid w:val="00343BEB"/>
    <w:rsid w:val="00344313"/>
    <w:rsid w:val="0034470C"/>
    <w:rsid w:val="00344ABA"/>
    <w:rsid w:val="00344E0A"/>
    <w:rsid w:val="0034534F"/>
    <w:rsid w:val="00345C7C"/>
    <w:rsid w:val="00345DE6"/>
    <w:rsid w:val="00345F3B"/>
    <w:rsid w:val="003460A3"/>
    <w:rsid w:val="003460DF"/>
    <w:rsid w:val="003473FE"/>
    <w:rsid w:val="0034775D"/>
    <w:rsid w:val="003478D2"/>
    <w:rsid w:val="00347C6D"/>
    <w:rsid w:val="00347D14"/>
    <w:rsid w:val="003502BF"/>
    <w:rsid w:val="0035044B"/>
    <w:rsid w:val="003508CF"/>
    <w:rsid w:val="0035092E"/>
    <w:rsid w:val="00350F75"/>
    <w:rsid w:val="00351181"/>
    <w:rsid w:val="00351797"/>
    <w:rsid w:val="0035235B"/>
    <w:rsid w:val="00352AB7"/>
    <w:rsid w:val="00352B1E"/>
    <w:rsid w:val="003539DB"/>
    <w:rsid w:val="0035442F"/>
    <w:rsid w:val="00354461"/>
    <w:rsid w:val="00354642"/>
    <w:rsid w:val="00354F87"/>
    <w:rsid w:val="00355B85"/>
    <w:rsid w:val="00355C94"/>
    <w:rsid w:val="00356174"/>
    <w:rsid w:val="00356E60"/>
    <w:rsid w:val="0035736E"/>
    <w:rsid w:val="0035762D"/>
    <w:rsid w:val="00361619"/>
    <w:rsid w:val="00361E39"/>
    <w:rsid w:val="0036200E"/>
    <w:rsid w:val="0036211B"/>
    <w:rsid w:val="003621EE"/>
    <w:rsid w:val="00362477"/>
    <w:rsid w:val="00362894"/>
    <w:rsid w:val="00362896"/>
    <w:rsid w:val="00362BE3"/>
    <w:rsid w:val="00362F97"/>
    <w:rsid w:val="003637A4"/>
    <w:rsid w:val="003646A8"/>
    <w:rsid w:val="003648B1"/>
    <w:rsid w:val="00364DB9"/>
    <w:rsid w:val="0036536F"/>
    <w:rsid w:val="003654C7"/>
    <w:rsid w:val="00365B31"/>
    <w:rsid w:val="0036691F"/>
    <w:rsid w:val="00366C0B"/>
    <w:rsid w:val="00367A20"/>
    <w:rsid w:val="003701F0"/>
    <w:rsid w:val="00370EA2"/>
    <w:rsid w:val="00370ED7"/>
    <w:rsid w:val="003719F0"/>
    <w:rsid w:val="00371A83"/>
    <w:rsid w:val="00371AC9"/>
    <w:rsid w:val="00372A8E"/>
    <w:rsid w:val="003733CD"/>
    <w:rsid w:val="003733CE"/>
    <w:rsid w:val="00373FB0"/>
    <w:rsid w:val="0037433F"/>
    <w:rsid w:val="003751BE"/>
    <w:rsid w:val="003753D9"/>
    <w:rsid w:val="00375410"/>
    <w:rsid w:val="003757B6"/>
    <w:rsid w:val="00376094"/>
    <w:rsid w:val="00376188"/>
    <w:rsid w:val="003763C0"/>
    <w:rsid w:val="003769C4"/>
    <w:rsid w:val="00377D3A"/>
    <w:rsid w:val="003802CE"/>
    <w:rsid w:val="00380457"/>
    <w:rsid w:val="00380AA6"/>
    <w:rsid w:val="00380FA6"/>
    <w:rsid w:val="00381681"/>
    <w:rsid w:val="00381E94"/>
    <w:rsid w:val="00382741"/>
    <w:rsid w:val="00383922"/>
    <w:rsid w:val="00383A3C"/>
    <w:rsid w:val="00384D7C"/>
    <w:rsid w:val="003853EA"/>
    <w:rsid w:val="0038591A"/>
    <w:rsid w:val="00385C68"/>
    <w:rsid w:val="00386C25"/>
    <w:rsid w:val="0038759B"/>
    <w:rsid w:val="00387E33"/>
    <w:rsid w:val="0039031D"/>
    <w:rsid w:val="0039046C"/>
    <w:rsid w:val="003906BD"/>
    <w:rsid w:val="00391D48"/>
    <w:rsid w:val="00392A71"/>
    <w:rsid w:val="00392AA9"/>
    <w:rsid w:val="0039330F"/>
    <w:rsid w:val="0039341D"/>
    <w:rsid w:val="00393CB8"/>
    <w:rsid w:val="00393D3B"/>
    <w:rsid w:val="0039425F"/>
    <w:rsid w:val="0039439E"/>
    <w:rsid w:val="00394780"/>
    <w:rsid w:val="003947BE"/>
    <w:rsid w:val="003953CB"/>
    <w:rsid w:val="00395497"/>
    <w:rsid w:val="00395A4E"/>
    <w:rsid w:val="00395A7D"/>
    <w:rsid w:val="0039705D"/>
    <w:rsid w:val="00397403"/>
    <w:rsid w:val="0039784A"/>
    <w:rsid w:val="00397B65"/>
    <w:rsid w:val="00397CB3"/>
    <w:rsid w:val="00397E79"/>
    <w:rsid w:val="003A059B"/>
    <w:rsid w:val="003A0EAB"/>
    <w:rsid w:val="003A18F4"/>
    <w:rsid w:val="003A1CA7"/>
    <w:rsid w:val="003A1EB8"/>
    <w:rsid w:val="003A2F58"/>
    <w:rsid w:val="003A367A"/>
    <w:rsid w:val="003A3915"/>
    <w:rsid w:val="003A3DD5"/>
    <w:rsid w:val="003A41B0"/>
    <w:rsid w:val="003A50ED"/>
    <w:rsid w:val="003A554C"/>
    <w:rsid w:val="003A5B9C"/>
    <w:rsid w:val="003A5C2A"/>
    <w:rsid w:val="003A5D00"/>
    <w:rsid w:val="003A695C"/>
    <w:rsid w:val="003A6CD9"/>
    <w:rsid w:val="003A6F33"/>
    <w:rsid w:val="003A7C56"/>
    <w:rsid w:val="003A7EA8"/>
    <w:rsid w:val="003B03D3"/>
    <w:rsid w:val="003B1AA9"/>
    <w:rsid w:val="003B2074"/>
    <w:rsid w:val="003B23F5"/>
    <w:rsid w:val="003B2807"/>
    <w:rsid w:val="003B2F23"/>
    <w:rsid w:val="003B3127"/>
    <w:rsid w:val="003B4791"/>
    <w:rsid w:val="003B4796"/>
    <w:rsid w:val="003B4EE7"/>
    <w:rsid w:val="003B504E"/>
    <w:rsid w:val="003B5549"/>
    <w:rsid w:val="003B6312"/>
    <w:rsid w:val="003B6693"/>
    <w:rsid w:val="003B6C4C"/>
    <w:rsid w:val="003B728B"/>
    <w:rsid w:val="003B78C3"/>
    <w:rsid w:val="003C006B"/>
    <w:rsid w:val="003C01BE"/>
    <w:rsid w:val="003C0288"/>
    <w:rsid w:val="003C07A7"/>
    <w:rsid w:val="003C0A4C"/>
    <w:rsid w:val="003C0AEB"/>
    <w:rsid w:val="003C187D"/>
    <w:rsid w:val="003C292F"/>
    <w:rsid w:val="003C2A54"/>
    <w:rsid w:val="003C3554"/>
    <w:rsid w:val="003C39DE"/>
    <w:rsid w:val="003C46BD"/>
    <w:rsid w:val="003C4842"/>
    <w:rsid w:val="003C5AA1"/>
    <w:rsid w:val="003C65AA"/>
    <w:rsid w:val="003C6C6B"/>
    <w:rsid w:val="003C6D99"/>
    <w:rsid w:val="003C70AD"/>
    <w:rsid w:val="003C7330"/>
    <w:rsid w:val="003C7ABD"/>
    <w:rsid w:val="003D0079"/>
    <w:rsid w:val="003D0CDE"/>
    <w:rsid w:val="003D0E4B"/>
    <w:rsid w:val="003D1519"/>
    <w:rsid w:val="003D16F9"/>
    <w:rsid w:val="003D1D8A"/>
    <w:rsid w:val="003D1F6C"/>
    <w:rsid w:val="003D2132"/>
    <w:rsid w:val="003D2212"/>
    <w:rsid w:val="003D2443"/>
    <w:rsid w:val="003D3373"/>
    <w:rsid w:val="003D4154"/>
    <w:rsid w:val="003D4F19"/>
    <w:rsid w:val="003D6079"/>
    <w:rsid w:val="003D6083"/>
    <w:rsid w:val="003D6664"/>
    <w:rsid w:val="003D6859"/>
    <w:rsid w:val="003D6AC1"/>
    <w:rsid w:val="003D78D0"/>
    <w:rsid w:val="003E0080"/>
    <w:rsid w:val="003E035B"/>
    <w:rsid w:val="003E1712"/>
    <w:rsid w:val="003E1740"/>
    <w:rsid w:val="003E1AE4"/>
    <w:rsid w:val="003E2358"/>
    <w:rsid w:val="003E274D"/>
    <w:rsid w:val="003E2BE6"/>
    <w:rsid w:val="003E2D95"/>
    <w:rsid w:val="003E33EB"/>
    <w:rsid w:val="003E3D02"/>
    <w:rsid w:val="003E3EF2"/>
    <w:rsid w:val="003E40DB"/>
    <w:rsid w:val="003E4887"/>
    <w:rsid w:val="003E4DD4"/>
    <w:rsid w:val="003E5970"/>
    <w:rsid w:val="003E5F34"/>
    <w:rsid w:val="003E6174"/>
    <w:rsid w:val="003E6B4C"/>
    <w:rsid w:val="003E7CF7"/>
    <w:rsid w:val="003F0406"/>
    <w:rsid w:val="003F04AE"/>
    <w:rsid w:val="003F0670"/>
    <w:rsid w:val="003F1005"/>
    <w:rsid w:val="003F1044"/>
    <w:rsid w:val="003F10FE"/>
    <w:rsid w:val="003F1208"/>
    <w:rsid w:val="003F1541"/>
    <w:rsid w:val="003F1582"/>
    <w:rsid w:val="003F245C"/>
    <w:rsid w:val="003F2495"/>
    <w:rsid w:val="003F275C"/>
    <w:rsid w:val="003F2BC8"/>
    <w:rsid w:val="003F2C40"/>
    <w:rsid w:val="003F41F3"/>
    <w:rsid w:val="003F450D"/>
    <w:rsid w:val="003F47A3"/>
    <w:rsid w:val="003F49D5"/>
    <w:rsid w:val="003F4A59"/>
    <w:rsid w:val="003F4BB7"/>
    <w:rsid w:val="003F4E18"/>
    <w:rsid w:val="003F4EA2"/>
    <w:rsid w:val="003F4F38"/>
    <w:rsid w:val="003F4F81"/>
    <w:rsid w:val="003F570F"/>
    <w:rsid w:val="003F57E8"/>
    <w:rsid w:val="003F5BFE"/>
    <w:rsid w:val="003F6125"/>
    <w:rsid w:val="003F61C1"/>
    <w:rsid w:val="003F6555"/>
    <w:rsid w:val="003F6D83"/>
    <w:rsid w:val="003F6DBA"/>
    <w:rsid w:val="004000EA"/>
    <w:rsid w:val="00400683"/>
    <w:rsid w:val="00400A0C"/>
    <w:rsid w:val="00400FFC"/>
    <w:rsid w:val="00402258"/>
    <w:rsid w:val="00402CE2"/>
    <w:rsid w:val="0040327B"/>
    <w:rsid w:val="004039C8"/>
    <w:rsid w:val="00403CAC"/>
    <w:rsid w:val="00404B82"/>
    <w:rsid w:val="00405246"/>
    <w:rsid w:val="0040546F"/>
    <w:rsid w:val="0040582A"/>
    <w:rsid w:val="0040594A"/>
    <w:rsid w:val="00405F07"/>
    <w:rsid w:val="004061D2"/>
    <w:rsid w:val="004067B1"/>
    <w:rsid w:val="004073B8"/>
    <w:rsid w:val="00407611"/>
    <w:rsid w:val="0040776D"/>
    <w:rsid w:val="00407874"/>
    <w:rsid w:val="00407D28"/>
    <w:rsid w:val="00411340"/>
    <w:rsid w:val="00411CA3"/>
    <w:rsid w:val="00411FFD"/>
    <w:rsid w:val="0041273F"/>
    <w:rsid w:val="00412B1D"/>
    <w:rsid w:val="004132CC"/>
    <w:rsid w:val="0041353E"/>
    <w:rsid w:val="004139FD"/>
    <w:rsid w:val="004142C7"/>
    <w:rsid w:val="00414F86"/>
    <w:rsid w:val="00415B6B"/>
    <w:rsid w:val="00415F13"/>
    <w:rsid w:val="0042040C"/>
    <w:rsid w:val="00420525"/>
    <w:rsid w:val="00421171"/>
    <w:rsid w:val="00421176"/>
    <w:rsid w:val="00421567"/>
    <w:rsid w:val="00421DDA"/>
    <w:rsid w:val="004225A2"/>
    <w:rsid w:val="004225AE"/>
    <w:rsid w:val="0042296A"/>
    <w:rsid w:val="00423439"/>
    <w:rsid w:val="00423935"/>
    <w:rsid w:val="00424861"/>
    <w:rsid w:val="00424DD6"/>
    <w:rsid w:val="00424F17"/>
    <w:rsid w:val="0042562C"/>
    <w:rsid w:val="004256A5"/>
    <w:rsid w:val="00425B00"/>
    <w:rsid w:val="00425BBC"/>
    <w:rsid w:val="00425BD6"/>
    <w:rsid w:val="00426659"/>
    <w:rsid w:val="00426826"/>
    <w:rsid w:val="00426935"/>
    <w:rsid w:val="00426962"/>
    <w:rsid w:val="00426EC5"/>
    <w:rsid w:val="00427214"/>
    <w:rsid w:val="00427711"/>
    <w:rsid w:val="004278DB"/>
    <w:rsid w:val="00427B1D"/>
    <w:rsid w:val="00430105"/>
    <w:rsid w:val="00430139"/>
    <w:rsid w:val="00430738"/>
    <w:rsid w:val="00431870"/>
    <w:rsid w:val="00431F5A"/>
    <w:rsid w:val="004321CD"/>
    <w:rsid w:val="00432523"/>
    <w:rsid w:val="004329B8"/>
    <w:rsid w:val="00432E60"/>
    <w:rsid w:val="0043359A"/>
    <w:rsid w:val="004336B0"/>
    <w:rsid w:val="004337C1"/>
    <w:rsid w:val="00433823"/>
    <w:rsid w:val="00433D7C"/>
    <w:rsid w:val="00434770"/>
    <w:rsid w:val="004347F1"/>
    <w:rsid w:val="00434DE9"/>
    <w:rsid w:val="0043554F"/>
    <w:rsid w:val="00435DA2"/>
    <w:rsid w:val="00436541"/>
    <w:rsid w:val="004367D3"/>
    <w:rsid w:val="0043686E"/>
    <w:rsid w:val="00436A14"/>
    <w:rsid w:val="00437641"/>
    <w:rsid w:val="00440B62"/>
    <w:rsid w:val="0044143C"/>
    <w:rsid w:val="0044176D"/>
    <w:rsid w:val="00441C58"/>
    <w:rsid w:val="00441F64"/>
    <w:rsid w:val="0044279F"/>
    <w:rsid w:val="0044304B"/>
    <w:rsid w:val="004430C2"/>
    <w:rsid w:val="0044343C"/>
    <w:rsid w:val="00443675"/>
    <w:rsid w:val="00443893"/>
    <w:rsid w:val="00443C6B"/>
    <w:rsid w:val="0044415E"/>
    <w:rsid w:val="0044436D"/>
    <w:rsid w:val="00444492"/>
    <w:rsid w:val="00444F58"/>
    <w:rsid w:val="004452EC"/>
    <w:rsid w:val="00446350"/>
    <w:rsid w:val="00446B2A"/>
    <w:rsid w:val="00446F2D"/>
    <w:rsid w:val="00446FB0"/>
    <w:rsid w:val="004474D1"/>
    <w:rsid w:val="00447C37"/>
    <w:rsid w:val="00447C78"/>
    <w:rsid w:val="00450EBF"/>
    <w:rsid w:val="00450F50"/>
    <w:rsid w:val="00450F80"/>
    <w:rsid w:val="00451899"/>
    <w:rsid w:val="00451C15"/>
    <w:rsid w:val="0045223A"/>
    <w:rsid w:val="00452941"/>
    <w:rsid w:val="0045298A"/>
    <w:rsid w:val="00452E7F"/>
    <w:rsid w:val="00453617"/>
    <w:rsid w:val="00454128"/>
    <w:rsid w:val="0045432D"/>
    <w:rsid w:val="00455B36"/>
    <w:rsid w:val="00455FC4"/>
    <w:rsid w:val="004567D4"/>
    <w:rsid w:val="004570D3"/>
    <w:rsid w:val="004571F2"/>
    <w:rsid w:val="00457346"/>
    <w:rsid w:val="004573BE"/>
    <w:rsid w:val="00457BC4"/>
    <w:rsid w:val="00457E18"/>
    <w:rsid w:val="004607DF"/>
    <w:rsid w:val="00460D6E"/>
    <w:rsid w:val="00461538"/>
    <w:rsid w:val="00461F5F"/>
    <w:rsid w:val="00462571"/>
    <w:rsid w:val="00462F75"/>
    <w:rsid w:val="00463257"/>
    <w:rsid w:val="004632F6"/>
    <w:rsid w:val="0046351E"/>
    <w:rsid w:val="00463AF9"/>
    <w:rsid w:val="0046439F"/>
    <w:rsid w:val="00465061"/>
    <w:rsid w:val="00465584"/>
    <w:rsid w:val="00465CB5"/>
    <w:rsid w:val="00465D0F"/>
    <w:rsid w:val="00465F35"/>
    <w:rsid w:val="00466684"/>
    <w:rsid w:val="004667CE"/>
    <w:rsid w:val="00466D5B"/>
    <w:rsid w:val="00467B33"/>
    <w:rsid w:val="00470791"/>
    <w:rsid w:val="00470DDE"/>
    <w:rsid w:val="004719C8"/>
    <w:rsid w:val="00472027"/>
    <w:rsid w:val="004720FE"/>
    <w:rsid w:val="00472AA7"/>
    <w:rsid w:val="00472F81"/>
    <w:rsid w:val="004735DA"/>
    <w:rsid w:val="00474064"/>
    <w:rsid w:val="0047442D"/>
    <w:rsid w:val="00474941"/>
    <w:rsid w:val="004756BB"/>
    <w:rsid w:val="00475DF7"/>
    <w:rsid w:val="00475FD2"/>
    <w:rsid w:val="0047629D"/>
    <w:rsid w:val="00476CCC"/>
    <w:rsid w:val="00476EB8"/>
    <w:rsid w:val="00476FFB"/>
    <w:rsid w:val="004773FC"/>
    <w:rsid w:val="004776A7"/>
    <w:rsid w:val="004778A4"/>
    <w:rsid w:val="00477E22"/>
    <w:rsid w:val="00477FB6"/>
    <w:rsid w:val="00480024"/>
    <w:rsid w:val="0048016A"/>
    <w:rsid w:val="00480A2F"/>
    <w:rsid w:val="00480B81"/>
    <w:rsid w:val="00480DAC"/>
    <w:rsid w:val="00480DF1"/>
    <w:rsid w:val="00481470"/>
    <w:rsid w:val="004821B1"/>
    <w:rsid w:val="00482425"/>
    <w:rsid w:val="00482559"/>
    <w:rsid w:val="00482ECC"/>
    <w:rsid w:val="00483591"/>
    <w:rsid w:val="0048450D"/>
    <w:rsid w:val="004845A0"/>
    <w:rsid w:val="004850EE"/>
    <w:rsid w:val="004852D1"/>
    <w:rsid w:val="00485ABE"/>
    <w:rsid w:val="00485E5E"/>
    <w:rsid w:val="00486286"/>
    <w:rsid w:val="004862FB"/>
    <w:rsid w:val="00486586"/>
    <w:rsid w:val="00486604"/>
    <w:rsid w:val="00486B0D"/>
    <w:rsid w:val="00486B2B"/>
    <w:rsid w:val="004872E2"/>
    <w:rsid w:val="00487568"/>
    <w:rsid w:val="00487765"/>
    <w:rsid w:val="004900BE"/>
    <w:rsid w:val="00490310"/>
    <w:rsid w:val="004907F0"/>
    <w:rsid w:val="00491016"/>
    <w:rsid w:val="004916EB"/>
    <w:rsid w:val="004917D2"/>
    <w:rsid w:val="00491A92"/>
    <w:rsid w:val="00491DEE"/>
    <w:rsid w:val="00491FC7"/>
    <w:rsid w:val="00492591"/>
    <w:rsid w:val="00493DC8"/>
    <w:rsid w:val="004947E6"/>
    <w:rsid w:val="00494D9F"/>
    <w:rsid w:val="00494EEB"/>
    <w:rsid w:val="0049578D"/>
    <w:rsid w:val="00495C5A"/>
    <w:rsid w:val="00495D0A"/>
    <w:rsid w:val="00496192"/>
    <w:rsid w:val="00496317"/>
    <w:rsid w:val="00496BD8"/>
    <w:rsid w:val="00496EB6"/>
    <w:rsid w:val="00497715"/>
    <w:rsid w:val="0049782D"/>
    <w:rsid w:val="004978A8"/>
    <w:rsid w:val="004A01FB"/>
    <w:rsid w:val="004A0DD4"/>
    <w:rsid w:val="004A0E05"/>
    <w:rsid w:val="004A1100"/>
    <w:rsid w:val="004A1935"/>
    <w:rsid w:val="004A1B37"/>
    <w:rsid w:val="004A1B6F"/>
    <w:rsid w:val="004A2098"/>
    <w:rsid w:val="004A2280"/>
    <w:rsid w:val="004A251F"/>
    <w:rsid w:val="004A2536"/>
    <w:rsid w:val="004A2821"/>
    <w:rsid w:val="004A2DDD"/>
    <w:rsid w:val="004A307B"/>
    <w:rsid w:val="004A4251"/>
    <w:rsid w:val="004A43DE"/>
    <w:rsid w:val="004A5118"/>
    <w:rsid w:val="004A5A63"/>
    <w:rsid w:val="004A642F"/>
    <w:rsid w:val="004A679D"/>
    <w:rsid w:val="004A6C3E"/>
    <w:rsid w:val="004A6ECB"/>
    <w:rsid w:val="004A724A"/>
    <w:rsid w:val="004A73AF"/>
    <w:rsid w:val="004A764D"/>
    <w:rsid w:val="004A78DF"/>
    <w:rsid w:val="004B0169"/>
    <w:rsid w:val="004B02C5"/>
    <w:rsid w:val="004B0388"/>
    <w:rsid w:val="004B1265"/>
    <w:rsid w:val="004B1FA0"/>
    <w:rsid w:val="004B220E"/>
    <w:rsid w:val="004B29F3"/>
    <w:rsid w:val="004B302A"/>
    <w:rsid w:val="004B317D"/>
    <w:rsid w:val="004B3346"/>
    <w:rsid w:val="004B388A"/>
    <w:rsid w:val="004B3EDE"/>
    <w:rsid w:val="004B4085"/>
    <w:rsid w:val="004B42E5"/>
    <w:rsid w:val="004B47FE"/>
    <w:rsid w:val="004B4BA7"/>
    <w:rsid w:val="004B55B4"/>
    <w:rsid w:val="004B5E70"/>
    <w:rsid w:val="004B5ECA"/>
    <w:rsid w:val="004B672C"/>
    <w:rsid w:val="004B69A2"/>
    <w:rsid w:val="004B6A93"/>
    <w:rsid w:val="004B6AB5"/>
    <w:rsid w:val="004B6F59"/>
    <w:rsid w:val="004B705C"/>
    <w:rsid w:val="004B71BA"/>
    <w:rsid w:val="004B74E8"/>
    <w:rsid w:val="004B76B1"/>
    <w:rsid w:val="004C04D2"/>
    <w:rsid w:val="004C081E"/>
    <w:rsid w:val="004C0E0F"/>
    <w:rsid w:val="004C1228"/>
    <w:rsid w:val="004C1EC6"/>
    <w:rsid w:val="004C1F2F"/>
    <w:rsid w:val="004C20D6"/>
    <w:rsid w:val="004C2E07"/>
    <w:rsid w:val="004C2E49"/>
    <w:rsid w:val="004C312B"/>
    <w:rsid w:val="004C37D1"/>
    <w:rsid w:val="004C39DD"/>
    <w:rsid w:val="004C3C84"/>
    <w:rsid w:val="004C41DF"/>
    <w:rsid w:val="004C41FE"/>
    <w:rsid w:val="004C4716"/>
    <w:rsid w:val="004C4F1B"/>
    <w:rsid w:val="004C5235"/>
    <w:rsid w:val="004C57BD"/>
    <w:rsid w:val="004C63B7"/>
    <w:rsid w:val="004C6C19"/>
    <w:rsid w:val="004C724C"/>
    <w:rsid w:val="004C73A0"/>
    <w:rsid w:val="004C7D39"/>
    <w:rsid w:val="004D1837"/>
    <w:rsid w:val="004D1C1B"/>
    <w:rsid w:val="004D1D6B"/>
    <w:rsid w:val="004D22E4"/>
    <w:rsid w:val="004D2324"/>
    <w:rsid w:val="004D25D1"/>
    <w:rsid w:val="004D298D"/>
    <w:rsid w:val="004D29D5"/>
    <w:rsid w:val="004D3722"/>
    <w:rsid w:val="004D459A"/>
    <w:rsid w:val="004D45AE"/>
    <w:rsid w:val="004D47D8"/>
    <w:rsid w:val="004D4D34"/>
    <w:rsid w:val="004D5787"/>
    <w:rsid w:val="004D5A1B"/>
    <w:rsid w:val="004D6586"/>
    <w:rsid w:val="004D7757"/>
    <w:rsid w:val="004D781C"/>
    <w:rsid w:val="004E003E"/>
    <w:rsid w:val="004E03B7"/>
    <w:rsid w:val="004E0470"/>
    <w:rsid w:val="004E0F62"/>
    <w:rsid w:val="004E1029"/>
    <w:rsid w:val="004E26E4"/>
    <w:rsid w:val="004E31C6"/>
    <w:rsid w:val="004E3AC1"/>
    <w:rsid w:val="004E45D4"/>
    <w:rsid w:val="004E4F01"/>
    <w:rsid w:val="004E50CE"/>
    <w:rsid w:val="004E5132"/>
    <w:rsid w:val="004E527E"/>
    <w:rsid w:val="004E543E"/>
    <w:rsid w:val="004E5685"/>
    <w:rsid w:val="004E5778"/>
    <w:rsid w:val="004E5B0D"/>
    <w:rsid w:val="004E5D8E"/>
    <w:rsid w:val="004E5F2C"/>
    <w:rsid w:val="004E6713"/>
    <w:rsid w:val="004E672A"/>
    <w:rsid w:val="004E72A4"/>
    <w:rsid w:val="004E780B"/>
    <w:rsid w:val="004F0130"/>
    <w:rsid w:val="004F02EA"/>
    <w:rsid w:val="004F0573"/>
    <w:rsid w:val="004F0657"/>
    <w:rsid w:val="004F0B58"/>
    <w:rsid w:val="004F0BC5"/>
    <w:rsid w:val="004F1120"/>
    <w:rsid w:val="004F1401"/>
    <w:rsid w:val="004F1435"/>
    <w:rsid w:val="004F1D2F"/>
    <w:rsid w:val="004F1EDA"/>
    <w:rsid w:val="004F2250"/>
    <w:rsid w:val="004F24EC"/>
    <w:rsid w:val="004F2A02"/>
    <w:rsid w:val="004F35A8"/>
    <w:rsid w:val="004F3B4C"/>
    <w:rsid w:val="004F40BF"/>
    <w:rsid w:val="004F467A"/>
    <w:rsid w:val="004F5605"/>
    <w:rsid w:val="004F5A8B"/>
    <w:rsid w:val="004F5B77"/>
    <w:rsid w:val="004F61CF"/>
    <w:rsid w:val="004F6255"/>
    <w:rsid w:val="004F697E"/>
    <w:rsid w:val="004F6E87"/>
    <w:rsid w:val="004F770B"/>
    <w:rsid w:val="004F7A14"/>
    <w:rsid w:val="005008E7"/>
    <w:rsid w:val="00501028"/>
    <w:rsid w:val="00501246"/>
    <w:rsid w:val="0050126D"/>
    <w:rsid w:val="0050149A"/>
    <w:rsid w:val="00501589"/>
    <w:rsid w:val="005015E0"/>
    <w:rsid w:val="00501622"/>
    <w:rsid w:val="005016F1"/>
    <w:rsid w:val="0050279F"/>
    <w:rsid w:val="0050299F"/>
    <w:rsid w:val="00502E0C"/>
    <w:rsid w:val="00502E76"/>
    <w:rsid w:val="00503277"/>
    <w:rsid w:val="005036FF"/>
    <w:rsid w:val="00504037"/>
    <w:rsid w:val="005048F7"/>
    <w:rsid w:val="005049B2"/>
    <w:rsid w:val="00504D9A"/>
    <w:rsid w:val="00504FF4"/>
    <w:rsid w:val="00505701"/>
    <w:rsid w:val="00505D2B"/>
    <w:rsid w:val="00506798"/>
    <w:rsid w:val="00506888"/>
    <w:rsid w:val="00506C20"/>
    <w:rsid w:val="00506F75"/>
    <w:rsid w:val="005076D3"/>
    <w:rsid w:val="005078FC"/>
    <w:rsid w:val="005104C5"/>
    <w:rsid w:val="00510F99"/>
    <w:rsid w:val="005114F8"/>
    <w:rsid w:val="00512096"/>
    <w:rsid w:val="005122E9"/>
    <w:rsid w:val="00512819"/>
    <w:rsid w:val="005128D8"/>
    <w:rsid w:val="00512EC0"/>
    <w:rsid w:val="005139E6"/>
    <w:rsid w:val="0051427C"/>
    <w:rsid w:val="005145AB"/>
    <w:rsid w:val="005146FA"/>
    <w:rsid w:val="00514B9E"/>
    <w:rsid w:val="00514C6E"/>
    <w:rsid w:val="00514C92"/>
    <w:rsid w:val="005164BD"/>
    <w:rsid w:val="005200C1"/>
    <w:rsid w:val="00520842"/>
    <w:rsid w:val="005208C0"/>
    <w:rsid w:val="0052099C"/>
    <w:rsid w:val="005210CB"/>
    <w:rsid w:val="00521BC0"/>
    <w:rsid w:val="00521C52"/>
    <w:rsid w:val="00522098"/>
    <w:rsid w:val="00522709"/>
    <w:rsid w:val="00522728"/>
    <w:rsid w:val="00522735"/>
    <w:rsid w:val="00523BDC"/>
    <w:rsid w:val="005249FD"/>
    <w:rsid w:val="00524A04"/>
    <w:rsid w:val="005250F8"/>
    <w:rsid w:val="00525211"/>
    <w:rsid w:val="005255B7"/>
    <w:rsid w:val="00525713"/>
    <w:rsid w:val="00525845"/>
    <w:rsid w:val="005258F2"/>
    <w:rsid w:val="005258F5"/>
    <w:rsid w:val="00526A94"/>
    <w:rsid w:val="005275D6"/>
    <w:rsid w:val="00527D96"/>
    <w:rsid w:val="0053049A"/>
    <w:rsid w:val="005306A7"/>
    <w:rsid w:val="00530C9D"/>
    <w:rsid w:val="00530FED"/>
    <w:rsid w:val="005317EA"/>
    <w:rsid w:val="005319F5"/>
    <w:rsid w:val="0053253F"/>
    <w:rsid w:val="005329C9"/>
    <w:rsid w:val="00532DD2"/>
    <w:rsid w:val="005331C6"/>
    <w:rsid w:val="005343D2"/>
    <w:rsid w:val="0053493A"/>
    <w:rsid w:val="00534C26"/>
    <w:rsid w:val="00534FCB"/>
    <w:rsid w:val="00534FDE"/>
    <w:rsid w:val="005353A9"/>
    <w:rsid w:val="005353E7"/>
    <w:rsid w:val="00535F35"/>
    <w:rsid w:val="00536374"/>
    <w:rsid w:val="00536E0F"/>
    <w:rsid w:val="0053717E"/>
    <w:rsid w:val="00537AE8"/>
    <w:rsid w:val="00537E83"/>
    <w:rsid w:val="005402C4"/>
    <w:rsid w:val="00540336"/>
    <w:rsid w:val="00540426"/>
    <w:rsid w:val="00540AF4"/>
    <w:rsid w:val="00540B0F"/>
    <w:rsid w:val="00540E5B"/>
    <w:rsid w:val="005419F9"/>
    <w:rsid w:val="00541BD8"/>
    <w:rsid w:val="00541D16"/>
    <w:rsid w:val="00541E94"/>
    <w:rsid w:val="00543782"/>
    <w:rsid w:val="00543A8A"/>
    <w:rsid w:val="00543B6E"/>
    <w:rsid w:val="005441D9"/>
    <w:rsid w:val="005449F5"/>
    <w:rsid w:val="00544FF8"/>
    <w:rsid w:val="00545088"/>
    <w:rsid w:val="005454F5"/>
    <w:rsid w:val="00545701"/>
    <w:rsid w:val="0054605F"/>
    <w:rsid w:val="00546322"/>
    <w:rsid w:val="005464DC"/>
    <w:rsid w:val="00546764"/>
    <w:rsid w:val="00546AF3"/>
    <w:rsid w:val="00546E51"/>
    <w:rsid w:val="005474AA"/>
    <w:rsid w:val="00547E65"/>
    <w:rsid w:val="00551231"/>
    <w:rsid w:val="00551651"/>
    <w:rsid w:val="00551988"/>
    <w:rsid w:val="005534C2"/>
    <w:rsid w:val="00554073"/>
    <w:rsid w:val="005543C9"/>
    <w:rsid w:val="00554653"/>
    <w:rsid w:val="005557EA"/>
    <w:rsid w:val="00555A74"/>
    <w:rsid w:val="00555BCA"/>
    <w:rsid w:val="00556247"/>
    <w:rsid w:val="00556275"/>
    <w:rsid w:val="00556768"/>
    <w:rsid w:val="00557784"/>
    <w:rsid w:val="00561A95"/>
    <w:rsid w:val="00561E53"/>
    <w:rsid w:val="00561FD8"/>
    <w:rsid w:val="00562180"/>
    <w:rsid w:val="00562235"/>
    <w:rsid w:val="005624F8"/>
    <w:rsid w:val="005626C0"/>
    <w:rsid w:val="00562725"/>
    <w:rsid w:val="0056281B"/>
    <w:rsid w:val="0056296E"/>
    <w:rsid w:val="00562D80"/>
    <w:rsid w:val="0056320C"/>
    <w:rsid w:val="005633A3"/>
    <w:rsid w:val="00563753"/>
    <w:rsid w:val="005638FF"/>
    <w:rsid w:val="00563DD8"/>
    <w:rsid w:val="005644EE"/>
    <w:rsid w:val="00564B91"/>
    <w:rsid w:val="0056563F"/>
    <w:rsid w:val="005660EB"/>
    <w:rsid w:val="00567997"/>
    <w:rsid w:val="00571105"/>
    <w:rsid w:val="00571C15"/>
    <w:rsid w:val="005725DF"/>
    <w:rsid w:val="00572748"/>
    <w:rsid w:val="00572DEC"/>
    <w:rsid w:val="00573BBB"/>
    <w:rsid w:val="00574092"/>
    <w:rsid w:val="0057451A"/>
    <w:rsid w:val="005748F7"/>
    <w:rsid w:val="00576192"/>
    <w:rsid w:val="00576A9C"/>
    <w:rsid w:val="00576C22"/>
    <w:rsid w:val="00577C84"/>
    <w:rsid w:val="00580153"/>
    <w:rsid w:val="00580259"/>
    <w:rsid w:val="005803B9"/>
    <w:rsid w:val="005804CF"/>
    <w:rsid w:val="00581528"/>
    <w:rsid w:val="0058214F"/>
    <w:rsid w:val="00582EEF"/>
    <w:rsid w:val="005839D0"/>
    <w:rsid w:val="00583B3F"/>
    <w:rsid w:val="00583BE3"/>
    <w:rsid w:val="00583C8D"/>
    <w:rsid w:val="005852AC"/>
    <w:rsid w:val="00585D5E"/>
    <w:rsid w:val="005865E2"/>
    <w:rsid w:val="00586A37"/>
    <w:rsid w:val="00586CF8"/>
    <w:rsid w:val="00586D4E"/>
    <w:rsid w:val="00587236"/>
    <w:rsid w:val="005874E2"/>
    <w:rsid w:val="00587525"/>
    <w:rsid w:val="005875B4"/>
    <w:rsid w:val="00587B1F"/>
    <w:rsid w:val="00587CAF"/>
    <w:rsid w:val="00587FB8"/>
    <w:rsid w:val="005902EF"/>
    <w:rsid w:val="005909FE"/>
    <w:rsid w:val="00590DDD"/>
    <w:rsid w:val="00590E53"/>
    <w:rsid w:val="0059128D"/>
    <w:rsid w:val="005912AB"/>
    <w:rsid w:val="005921F9"/>
    <w:rsid w:val="00592A60"/>
    <w:rsid w:val="0059310D"/>
    <w:rsid w:val="00593987"/>
    <w:rsid w:val="00593CDE"/>
    <w:rsid w:val="00594AA1"/>
    <w:rsid w:val="0059564F"/>
    <w:rsid w:val="00595ABE"/>
    <w:rsid w:val="0059658B"/>
    <w:rsid w:val="005977B7"/>
    <w:rsid w:val="00597FE0"/>
    <w:rsid w:val="005A037C"/>
    <w:rsid w:val="005A0406"/>
    <w:rsid w:val="005A0451"/>
    <w:rsid w:val="005A127C"/>
    <w:rsid w:val="005A1A83"/>
    <w:rsid w:val="005A28E9"/>
    <w:rsid w:val="005A313C"/>
    <w:rsid w:val="005A3701"/>
    <w:rsid w:val="005A39A6"/>
    <w:rsid w:val="005A41C2"/>
    <w:rsid w:val="005A498C"/>
    <w:rsid w:val="005A574D"/>
    <w:rsid w:val="005A5779"/>
    <w:rsid w:val="005A5E65"/>
    <w:rsid w:val="005A62D1"/>
    <w:rsid w:val="005A63CF"/>
    <w:rsid w:val="005A6428"/>
    <w:rsid w:val="005A6798"/>
    <w:rsid w:val="005A6A41"/>
    <w:rsid w:val="005A6BAD"/>
    <w:rsid w:val="005A6EB7"/>
    <w:rsid w:val="005A74FB"/>
    <w:rsid w:val="005A756A"/>
    <w:rsid w:val="005A7722"/>
    <w:rsid w:val="005A7E29"/>
    <w:rsid w:val="005B1A01"/>
    <w:rsid w:val="005B1E08"/>
    <w:rsid w:val="005B28AF"/>
    <w:rsid w:val="005B2C0A"/>
    <w:rsid w:val="005B2FD4"/>
    <w:rsid w:val="005B2FFD"/>
    <w:rsid w:val="005B3821"/>
    <w:rsid w:val="005B40C7"/>
    <w:rsid w:val="005B44CE"/>
    <w:rsid w:val="005B4690"/>
    <w:rsid w:val="005B491F"/>
    <w:rsid w:val="005B497E"/>
    <w:rsid w:val="005B4C8C"/>
    <w:rsid w:val="005B4D84"/>
    <w:rsid w:val="005B4DBF"/>
    <w:rsid w:val="005B5110"/>
    <w:rsid w:val="005B53D5"/>
    <w:rsid w:val="005B58EF"/>
    <w:rsid w:val="005B58FD"/>
    <w:rsid w:val="005B5FA7"/>
    <w:rsid w:val="005B6C63"/>
    <w:rsid w:val="005B6CB2"/>
    <w:rsid w:val="005B6F29"/>
    <w:rsid w:val="005B70A7"/>
    <w:rsid w:val="005B77CD"/>
    <w:rsid w:val="005B7AE6"/>
    <w:rsid w:val="005C0158"/>
    <w:rsid w:val="005C16DE"/>
    <w:rsid w:val="005C1B1C"/>
    <w:rsid w:val="005C259B"/>
    <w:rsid w:val="005C3560"/>
    <w:rsid w:val="005C357B"/>
    <w:rsid w:val="005C367F"/>
    <w:rsid w:val="005C36EC"/>
    <w:rsid w:val="005C38D2"/>
    <w:rsid w:val="005C445D"/>
    <w:rsid w:val="005C4472"/>
    <w:rsid w:val="005C4648"/>
    <w:rsid w:val="005C47F9"/>
    <w:rsid w:val="005C484C"/>
    <w:rsid w:val="005C4B95"/>
    <w:rsid w:val="005C4D5D"/>
    <w:rsid w:val="005C5190"/>
    <w:rsid w:val="005C5D8C"/>
    <w:rsid w:val="005C60C9"/>
    <w:rsid w:val="005C6314"/>
    <w:rsid w:val="005C639B"/>
    <w:rsid w:val="005C6853"/>
    <w:rsid w:val="005C6912"/>
    <w:rsid w:val="005C692A"/>
    <w:rsid w:val="005C69E4"/>
    <w:rsid w:val="005C6B24"/>
    <w:rsid w:val="005C6C6F"/>
    <w:rsid w:val="005C6D54"/>
    <w:rsid w:val="005C6F33"/>
    <w:rsid w:val="005C6FA5"/>
    <w:rsid w:val="005C719D"/>
    <w:rsid w:val="005C734F"/>
    <w:rsid w:val="005C7EC8"/>
    <w:rsid w:val="005C7ECA"/>
    <w:rsid w:val="005D0C7F"/>
    <w:rsid w:val="005D111E"/>
    <w:rsid w:val="005D121F"/>
    <w:rsid w:val="005D1807"/>
    <w:rsid w:val="005D1D52"/>
    <w:rsid w:val="005D411A"/>
    <w:rsid w:val="005D5071"/>
    <w:rsid w:val="005D5193"/>
    <w:rsid w:val="005D52E7"/>
    <w:rsid w:val="005D63F2"/>
    <w:rsid w:val="005D6962"/>
    <w:rsid w:val="005D6D02"/>
    <w:rsid w:val="005D6F59"/>
    <w:rsid w:val="005D72D2"/>
    <w:rsid w:val="005D77E7"/>
    <w:rsid w:val="005E002A"/>
    <w:rsid w:val="005E009C"/>
    <w:rsid w:val="005E0191"/>
    <w:rsid w:val="005E0451"/>
    <w:rsid w:val="005E059E"/>
    <w:rsid w:val="005E0C29"/>
    <w:rsid w:val="005E0DDF"/>
    <w:rsid w:val="005E13A4"/>
    <w:rsid w:val="005E1470"/>
    <w:rsid w:val="005E1989"/>
    <w:rsid w:val="005E23F1"/>
    <w:rsid w:val="005E26DB"/>
    <w:rsid w:val="005E2AD1"/>
    <w:rsid w:val="005E2C33"/>
    <w:rsid w:val="005E33E8"/>
    <w:rsid w:val="005E353C"/>
    <w:rsid w:val="005E4086"/>
    <w:rsid w:val="005E48D9"/>
    <w:rsid w:val="005E4BC4"/>
    <w:rsid w:val="005E4EA7"/>
    <w:rsid w:val="005E4F96"/>
    <w:rsid w:val="005E69CA"/>
    <w:rsid w:val="005E75DD"/>
    <w:rsid w:val="005E7852"/>
    <w:rsid w:val="005E7D90"/>
    <w:rsid w:val="005F02F6"/>
    <w:rsid w:val="005F0521"/>
    <w:rsid w:val="005F0B45"/>
    <w:rsid w:val="005F244A"/>
    <w:rsid w:val="005F266D"/>
    <w:rsid w:val="005F294F"/>
    <w:rsid w:val="005F303A"/>
    <w:rsid w:val="005F3197"/>
    <w:rsid w:val="005F34F8"/>
    <w:rsid w:val="005F3A02"/>
    <w:rsid w:val="005F3AA2"/>
    <w:rsid w:val="005F3E67"/>
    <w:rsid w:val="005F407F"/>
    <w:rsid w:val="005F5092"/>
    <w:rsid w:val="005F55A0"/>
    <w:rsid w:val="005F5905"/>
    <w:rsid w:val="005F615B"/>
    <w:rsid w:val="005F617D"/>
    <w:rsid w:val="005F67B8"/>
    <w:rsid w:val="005F6A1C"/>
    <w:rsid w:val="005F70DB"/>
    <w:rsid w:val="005F74E9"/>
    <w:rsid w:val="005F7936"/>
    <w:rsid w:val="005F794C"/>
    <w:rsid w:val="005F7F06"/>
    <w:rsid w:val="0060078F"/>
    <w:rsid w:val="00600888"/>
    <w:rsid w:val="00600E54"/>
    <w:rsid w:val="00601C79"/>
    <w:rsid w:val="00603156"/>
    <w:rsid w:val="00603DBC"/>
    <w:rsid w:val="00603E23"/>
    <w:rsid w:val="00604281"/>
    <w:rsid w:val="006049C2"/>
    <w:rsid w:val="00604C3A"/>
    <w:rsid w:val="00604EDD"/>
    <w:rsid w:val="00605BC1"/>
    <w:rsid w:val="00605BEF"/>
    <w:rsid w:val="00606B11"/>
    <w:rsid w:val="00606C66"/>
    <w:rsid w:val="006071B7"/>
    <w:rsid w:val="0061003A"/>
    <w:rsid w:val="0061054E"/>
    <w:rsid w:val="00610AF7"/>
    <w:rsid w:val="0061106E"/>
    <w:rsid w:val="006124A9"/>
    <w:rsid w:val="006128E5"/>
    <w:rsid w:val="006130B6"/>
    <w:rsid w:val="00614979"/>
    <w:rsid w:val="006157E6"/>
    <w:rsid w:val="0061597F"/>
    <w:rsid w:val="00615B9A"/>
    <w:rsid w:val="0061636F"/>
    <w:rsid w:val="00616CC4"/>
    <w:rsid w:val="00616D8B"/>
    <w:rsid w:val="00617116"/>
    <w:rsid w:val="00617D6B"/>
    <w:rsid w:val="00617EE0"/>
    <w:rsid w:val="00617EF5"/>
    <w:rsid w:val="00620106"/>
    <w:rsid w:val="00620AF8"/>
    <w:rsid w:val="00620BCE"/>
    <w:rsid w:val="00620E64"/>
    <w:rsid w:val="00620EF8"/>
    <w:rsid w:val="00621181"/>
    <w:rsid w:val="006216CE"/>
    <w:rsid w:val="00621803"/>
    <w:rsid w:val="00621BE6"/>
    <w:rsid w:val="00621C3D"/>
    <w:rsid w:val="00621E5C"/>
    <w:rsid w:val="006225DD"/>
    <w:rsid w:val="00623DD0"/>
    <w:rsid w:val="006249E5"/>
    <w:rsid w:val="00624AB9"/>
    <w:rsid w:val="00624D69"/>
    <w:rsid w:val="00625191"/>
    <w:rsid w:val="006258A2"/>
    <w:rsid w:val="0062634C"/>
    <w:rsid w:val="0062708C"/>
    <w:rsid w:val="00627815"/>
    <w:rsid w:val="00627D37"/>
    <w:rsid w:val="00627F25"/>
    <w:rsid w:val="00630330"/>
    <w:rsid w:val="006304F1"/>
    <w:rsid w:val="00630C65"/>
    <w:rsid w:val="006310CD"/>
    <w:rsid w:val="006312BC"/>
    <w:rsid w:val="00631877"/>
    <w:rsid w:val="00631AB3"/>
    <w:rsid w:val="00631FAA"/>
    <w:rsid w:val="00631FC3"/>
    <w:rsid w:val="00633073"/>
    <w:rsid w:val="0063392F"/>
    <w:rsid w:val="00634B96"/>
    <w:rsid w:val="00634C1B"/>
    <w:rsid w:val="0063582D"/>
    <w:rsid w:val="00635878"/>
    <w:rsid w:val="00637965"/>
    <w:rsid w:val="00637B70"/>
    <w:rsid w:val="0064068C"/>
    <w:rsid w:val="0064088B"/>
    <w:rsid w:val="006408A9"/>
    <w:rsid w:val="00640A69"/>
    <w:rsid w:val="00640EB2"/>
    <w:rsid w:val="0064109F"/>
    <w:rsid w:val="00641947"/>
    <w:rsid w:val="00641C11"/>
    <w:rsid w:val="0064201A"/>
    <w:rsid w:val="00642E5D"/>
    <w:rsid w:val="00643B46"/>
    <w:rsid w:val="0064494A"/>
    <w:rsid w:val="00645511"/>
    <w:rsid w:val="00645CB6"/>
    <w:rsid w:val="006464B8"/>
    <w:rsid w:val="00646E92"/>
    <w:rsid w:val="006500E6"/>
    <w:rsid w:val="00650259"/>
    <w:rsid w:val="00650563"/>
    <w:rsid w:val="00650CCC"/>
    <w:rsid w:val="00653586"/>
    <w:rsid w:val="00653B34"/>
    <w:rsid w:val="00654A56"/>
    <w:rsid w:val="00654EC8"/>
    <w:rsid w:val="00655693"/>
    <w:rsid w:val="006557A1"/>
    <w:rsid w:val="00655957"/>
    <w:rsid w:val="006561CF"/>
    <w:rsid w:val="00656399"/>
    <w:rsid w:val="00656770"/>
    <w:rsid w:val="00656DF1"/>
    <w:rsid w:val="006578EE"/>
    <w:rsid w:val="00657AE0"/>
    <w:rsid w:val="00660511"/>
    <w:rsid w:val="00660B44"/>
    <w:rsid w:val="006626E1"/>
    <w:rsid w:val="0066297D"/>
    <w:rsid w:val="00663901"/>
    <w:rsid w:val="00663AB6"/>
    <w:rsid w:val="00664337"/>
    <w:rsid w:val="00664CB8"/>
    <w:rsid w:val="006650A5"/>
    <w:rsid w:val="0066556E"/>
    <w:rsid w:val="00665885"/>
    <w:rsid w:val="006666BB"/>
    <w:rsid w:val="006668E3"/>
    <w:rsid w:val="00666942"/>
    <w:rsid w:val="006669A1"/>
    <w:rsid w:val="00667068"/>
    <w:rsid w:val="0066716C"/>
    <w:rsid w:val="00667EE3"/>
    <w:rsid w:val="006700EF"/>
    <w:rsid w:val="006746A1"/>
    <w:rsid w:val="00675181"/>
    <w:rsid w:val="00676758"/>
    <w:rsid w:val="00676F98"/>
    <w:rsid w:val="00677333"/>
    <w:rsid w:val="0067747D"/>
    <w:rsid w:val="006776F8"/>
    <w:rsid w:val="00677E41"/>
    <w:rsid w:val="00680236"/>
    <w:rsid w:val="006804D0"/>
    <w:rsid w:val="00680A9F"/>
    <w:rsid w:val="00681302"/>
    <w:rsid w:val="00681A7E"/>
    <w:rsid w:val="00681DA8"/>
    <w:rsid w:val="00681F4D"/>
    <w:rsid w:val="00682169"/>
    <w:rsid w:val="0068274C"/>
    <w:rsid w:val="006829F1"/>
    <w:rsid w:val="00682C03"/>
    <w:rsid w:val="00683523"/>
    <w:rsid w:val="00683985"/>
    <w:rsid w:val="00683D3A"/>
    <w:rsid w:val="00683E79"/>
    <w:rsid w:val="006841AA"/>
    <w:rsid w:val="00684267"/>
    <w:rsid w:val="00684841"/>
    <w:rsid w:val="00684852"/>
    <w:rsid w:val="0068506D"/>
    <w:rsid w:val="0068520F"/>
    <w:rsid w:val="006855F5"/>
    <w:rsid w:val="00685C5D"/>
    <w:rsid w:val="006861E2"/>
    <w:rsid w:val="0068637A"/>
    <w:rsid w:val="0068673A"/>
    <w:rsid w:val="00686894"/>
    <w:rsid w:val="006871D5"/>
    <w:rsid w:val="00687300"/>
    <w:rsid w:val="0068749A"/>
    <w:rsid w:val="00687F64"/>
    <w:rsid w:val="00690ABB"/>
    <w:rsid w:val="00690BE3"/>
    <w:rsid w:val="00690F67"/>
    <w:rsid w:val="00691F50"/>
    <w:rsid w:val="0069200A"/>
    <w:rsid w:val="006922F5"/>
    <w:rsid w:val="00692B9C"/>
    <w:rsid w:val="00692C91"/>
    <w:rsid w:val="0069326D"/>
    <w:rsid w:val="00693446"/>
    <w:rsid w:val="00694281"/>
    <w:rsid w:val="006945BE"/>
    <w:rsid w:val="0069612E"/>
    <w:rsid w:val="0069778B"/>
    <w:rsid w:val="006978C9"/>
    <w:rsid w:val="00697B85"/>
    <w:rsid w:val="006A03C0"/>
    <w:rsid w:val="006A0904"/>
    <w:rsid w:val="006A0B05"/>
    <w:rsid w:val="006A11C4"/>
    <w:rsid w:val="006A129C"/>
    <w:rsid w:val="006A13E8"/>
    <w:rsid w:val="006A1E70"/>
    <w:rsid w:val="006A1EF6"/>
    <w:rsid w:val="006A1F6D"/>
    <w:rsid w:val="006A2384"/>
    <w:rsid w:val="006A3363"/>
    <w:rsid w:val="006A379E"/>
    <w:rsid w:val="006A37D8"/>
    <w:rsid w:val="006A3AF1"/>
    <w:rsid w:val="006A3D12"/>
    <w:rsid w:val="006A4153"/>
    <w:rsid w:val="006A420B"/>
    <w:rsid w:val="006A4219"/>
    <w:rsid w:val="006A4FDB"/>
    <w:rsid w:val="006A5607"/>
    <w:rsid w:val="006A5A89"/>
    <w:rsid w:val="006A5C1A"/>
    <w:rsid w:val="006A6B78"/>
    <w:rsid w:val="006A70E8"/>
    <w:rsid w:val="006A7124"/>
    <w:rsid w:val="006A7BBE"/>
    <w:rsid w:val="006A7D77"/>
    <w:rsid w:val="006A7F8D"/>
    <w:rsid w:val="006B0646"/>
    <w:rsid w:val="006B1239"/>
    <w:rsid w:val="006B1630"/>
    <w:rsid w:val="006B1BB1"/>
    <w:rsid w:val="006B466C"/>
    <w:rsid w:val="006B5890"/>
    <w:rsid w:val="006B58EF"/>
    <w:rsid w:val="006B5B9E"/>
    <w:rsid w:val="006B5E4D"/>
    <w:rsid w:val="006B6779"/>
    <w:rsid w:val="006B6ADE"/>
    <w:rsid w:val="006B6C7D"/>
    <w:rsid w:val="006B7343"/>
    <w:rsid w:val="006B74A8"/>
    <w:rsid w:val="006C09AC"/>
    <w:rsid w:val="006C0D17"/>
    <w:rsid w:val="006C1BAC"/>
    <w:rsid w:val="006C1F4C"/>
    <w:rsid w:val="006C2D4B"/>
    <w:rsid w:val="006C30D3"/>
    <w:rsid w:val="006C44C2"/>
    <w:rsid w:val="006C4C94"/>
    <w:rsid w:val="006C53AD"/>
    <w:rsid w:val="006C5DA4"/>
    <w:rsid w:val="006C5EE7"/>
    <w:rsid w:val="006C6338"/>
    <w:rsid w:val="006C6B7C"/>
    <w:rsid w:val="006C6B85"/>
    <w:rsid w:val="006C735B"/>
    <w:rsid w:val="006C7E68"/>
    <w:rsid w:val="006D00DC"/>
    <w:rsid w:val="006D096C"/>
    <w:rsid w:val="006D0C92"/>
    <w:rsid w:val="006D183E"/>
    <w:rsid w:val="006D25F3"/>
    <w:rsid w:val="006D29D0"/>
    <w:rsid w:val="006D2FDA"/>
    <w:rsid w:val="006D36ED"/>
    <w:rsid w:val="006D4182"/>
    <w:rsid w:val="006D507D"/>
    <w:rsid w:val="006D51F4"/>
    <w:rsid w:val="006D5388"/>
    <w:rsid w:val="006D577D"/>
    <w:rsid w:val="006D6472"/>
    <w:rsid w:val="006D66CF"/>
    <w:rsid w:val="006D6DD8"/>
    <w:rsid w:val="006D7ECC"/>
    <w:rsid w:val="006E03FC"/>
    <w:rsid w:val="006E0E94"/>
    <w:rsid w:val="006E0F42"/>
    <w:rsid w:val="006E106E"/>
    <w:rsid w:val="006E189F"/>
    <w:rsid w:val="006E1D69"/>
    <w:rsid w:val="006E2880"/>
    <w:rsid w:val="006E2B29"/>
    <w:rsid w:val="006E2CEA"/>
    <w:rsid w:val="006E32DB"/>
    <w:rsid w:val="006E36B7"/>
    <w:rsid w:val="006E3748"/>
    <w:rsid w:val="006E3AB5"/>
    <w:rsid w:val="006E3B7A"/>
    <w:rsid w:val="006E3C2B"/>
    <w:rsid w:val="006E405A"/>
    <w:rsid w:val="006E4969"/>
    <w:rsid w:val="006E4C0F"/>
    <w:rsid w:val="006E5589"/>
    <w:rsid w:val="006E5F09"/>
    <w:rsid w:val="006E5F68"/>
    <w:rsid w:val="006E711E"/>
    <w:rsid w:val="006E7160"/>
    <w:rsid w:val="006F0A7B"/>
    <w:rsid w:val="006F0F4B"/>
    <w:rsid w:val="006F10C7"/>
    <w:rsid w:val="006F1658"/>
    <w:rsid w:val="006F1C12"/>
    <w:rsid w:val="006F2712"/>
    <w:rsid w:val="006F3002"/>
    <w:rsid w:val="006F3435"/>
    <w:rsid w:val="006F3BDA"/>
    <w:rsid w:val="006F3BF6"/>
    <w:rsid w:val="006F3C3B"/>
    <w:rsid w:val="006F3D81"/>
    <w:rsid w:val="006F4757"/>
    <w:rsid w:val="006F489A"/>
    <w:rsid w:val="006F5902"/>
    <w:rsid w:val="006F6DFB"/>
    <w:rsid w:val="006F71A1"/>
    <w:rsid w:val="006F73F6"/>
    <w:rsid w:val="006F762B"/>
    <w:rsid w:val="006F771B"/>
    <w:rsid w:val="006F7E2C"/>
    <w:rsid w:val="0070047D"/>
    <w:rsid w:val="0070092E"/>
    <w:rsid w:val="00700CCA"/>
    <w:rsid w:val="00700D5C"/>
    <w:rsid w:val="00701652"/>
    <w:rsid w:val="00701816"/>
    <w:rsid w:val="00701A10"/>
    <w:rsid w:val="00701FD7"/>
    <w:rsid w:val="0070248A"/>
    <w:rsid w:val="007024C3"/>
    <w:rsid w:val="00702B9F"/>
    <w:rsid w:val="007038EC"/>
    <w:rsid w:val="00703F4F"/>
    <w:rsid w:val="0070472A"/>
    <w:rsid w:val="00704759"/>
    <w:rsid w:val="007055BC"/>
    <w:rsid w:val="00705660"/>
    <w:rsid w:val="007056BE"/>
    <w:rsid w:val="00705896"/>
    <w:rsid w:val="00705ECC"/>
    <w:rsid w:val="00706635"/>
    <w:rsid w:val="0070708A"/>
    <w:rsid w:val="007070ED"/>
    <w:rsid w:val="00707540"/>
    <w:rsid w:val="00707B9F"/>
    <w:rsid w:val="00707C52"/>
    <w:rsid w:val="00710AD8"/>
    <w:rsid w:val="00711906"/>
    <w:rsid w:val="00711B0F"/>
    <w:rsid w:val="00711CBC"/>
    <w:rsid w:val="00711DDF"/>
    <w:rsid w:val="0071279B"/>
    <w:rsid w:val="00712920"/>
    <w:rsid w:val="007129D7"/>
    <w:rsid w:val="00712E91"/>
    <w:rsid w:val="00713259"/>
    <w:rsid w:val="00713617"/>
    <w:rsid w:val="00713C3A"/>
    <w:rsid w:val="00713D78"/>
    <w:rsid w:val="00714348"/>
    <w:rsid w:val="00714BB7"/>
    <w:rsid w:val="00714BCA"/>
    <w:rsid w:val="00714E4C"/>
    <w:rsid w:val="007155F6"/>
    <w:rsid w:val="007156DA"/>
    <w:rsid w:val="00715B38"/>
    <w:rsid w:val="00715B69"/>
    <w:rsid w:val="00715FEA"/>
    <w:rsid w:val="00715FFF"/>
    <w:rsid w:val="00716228"/>
    <w:rsid w:val="007166D7"/>
    <w:rsid w:val="00716850"/>
    <w:rsid w:val="00716B99"/>
    <w:rsid w:val="00717940"/>
    <w:rsid w:val="00720115"/>
    <w:rsid w:val="00721459"/>
    <w:rsid w:val="00724276"/>
    <w:rsid w:val="007244EB"/>
    <w:rsid w:val="0072492B"/>
    <w:rsid w:val="00724A69"/>
    <w:rsid w:val="00725185"/>
    <w:rsid w:val="00726677"/>
    <w:rsid w:val="00726AA0"/>
    <w:rsid w:val="00726E6D"/>
    <w:rsid w:val="00726F34"/>
    <w:rsid w:val="00726FA3"/>
    <w:rsid w:val="007270CC"/>
    <w:rsid w:val="0072779B"/>
    <w:rsid w:val="007277D0"/>
    <w:rsid w:val="0072791D"/>
    <w:rsid w:val="00727A72"/>
    <w:rsid w:val="00727CC0"/>
    <w:rsid w:val="0073019C"/>
    <w:rsid w:val="007302B5"/>
    <w:rsid w:val="00730A77"/>
    <w:rsid w:val="00730ACC"/>
    <w:rsid w:val="00730C67"/>
    <w:rsid w:val="00731015"/>
    <w:rsid w:val="0073182B"/>
    <w:rsid w:val="007327BE"/>
    <w:rsid w:val="0073281E"/>
    <w:rsid w:val="00732C3C"/>
    <w:rsid w:val="00733938"/>
    <w:rsid w:val="00734239"/>
    <w:rsid w:val="00734484"/>
    <w:rsid w:val="00734C09"/>
    <w:rsid w:val="007356EC"/>
    <w:rsid w:val="00735895"/>
    <w:rsid w:val="00735CB6"/>
    <w:rsid w:val="00735E2D"/>
    <w:rsid w:val="00736387"/>
    <w:rsid w:val="007363D8"/>
    <w:rsid w:val="007366BC"/>
    <w:rsid w:val="00736777"/>
    <w:rsid w:val="00737A95"/>
    <w:rsid w:val="00740096"/>
    <w:rsid w:val="0074118F"/>
    <w:rsid w:val="0074123C"/>
    <w:rsid w:val="00741621"/>
    <w:rsid w:val="007419E9"/>
    <w:rsid w:val="00741C9A"/>
    <w:rsid w:val="0074291E"/>
    <w:rsid w:val="0074352D"/>
    <w:rsid w:val="007438B4"/>
    <w:rsid w:val="007438E5"/>
    <w:rsid w:val="007439FA"/>
    <w:rsid w:val="00743FDF"/>
    <w:rsid w:val="00745634"/>
    <w:rsid w:val="00745A9D"/>
    <w:rsid w:val="007463DE"/>
    <w:rsid w:val="007474FC"/>
    <w:rsid w:val="0074757D"/>
    <w:rsid w:val="00747835"/>
    <w:rsid w:val="00747B53"/>
    <w:rsid w:val="00750050"/>
    <w:rsid w:val="0075042B"/>
    <w:rsid w:val="007507B9"/>
    <w:rsid w:val="00750827"/>
    <w:rsid w:val="00750E0E"/>
    <w:rsid w:val="00750ECC"/>
    <w:rsid w:val="00751936"/>
    <w:rsid w:val="00751FEE"/>
    <w:rsid w:val="0075320F"/>
    <w:rsid w:val="0075321E"/>
    <w:rsid w:val="007532F3"/>
    <w:rsid w:val="007533BA"/>
    <w:rsid w:val="00753897"/>
    <w:rsid w:val="00754B27"/>
    <w:rsid w:val="00755312"/>
    <w:rsid w:val="00755494"/>
    <w:rsid w:val="00756023"/>
    <w:rsid w:val="00756320"/>
    <w:rsid w:val="00756B36"/>
    <w:rsid w:val="007575CD"/>
    <w:rsid w:val="00760276"/>
    <w:rsid w:val="00760A6B"/>
    <w:rsid w:val="007616FD"/>
    <w:rsid w:val="00762955"/>
    <w:rsid w:val="00762C8B"/>
    <w:rsid w:val="00762F8D"/>
    <w:rsid w:val="007634A6"/>
    <w:rsid w:val="007637AD"/>
    <w:rsid w:val="00763AD9"/>
    <w:rsid w:val="00763E54"/>
    <w:rsid w:val="00764211"/>
    <w:rsid w:val="00764EBA"/>
    <w:rsid w:val="0076593E"/>
    <w:rsid w:val="00765B08"/>
    <w:rsid w:val="00766215"/>
    <w:rsid w:val="0076628A"/>
    <w:rsid w:val="00766EC7"/>
    <w:rsid w:val="007673A4"/>
    <w:rsid w:val="00767419"/>
    <w:rsid w:val="00767436"/>
    <w:rsid w:val="007674F6"/>
    <w:rsid w:val="007675F4"/>
    <w:rsid w:val="00767622"/>
    <w:rsid w:val="007707E4"/>
    <w:rsid w:val="00770974"/>
    <w:rsid w:val="0077144B"/>
    <w:rsid w:val="00771730"/>
    <w:rsid w:val="00771B48"/>
    <w:rsid w:val="00771C6D"/>
    <w:rsid w:val="00772010"/>
    <w:rsid w:val="00772175"/>
    <w:rsid w:val="00772AA5"/>
    <w:rsid w:val="00772C08"/>
    <w:rsid w:val="007735FC"/>
    <w:rsid w:val="00773727"/>
    <w:rsid w:val="00773773"/>
    <w:rsid w:val="00773E73"/>
    <w:rsid w:val="007744A5"/>
    <w:rsid w:val="00774799"/>
    <w:rsid w:val="00774BB9"/>
    <w:rsid w:val="00775E7F"/>
    <w:rsid w:val="00776DE5"/>
    <w:rsid w:val="007774C6"/>
    <w:rsid w:val="00777E6F"/>
    <w:rsid w:val="00777F5E"/>
    <w:rsid w:val="007802E7"/>
    <w:rsid w:val="0078054A"/>
    <w:rsid w:val="00780CAF"/>
    <w:rsid w:val="00781BA5"/>
    <w:rsid w:val="00781FC2"/>
    <w:rsid w:val="00782338"/>
    <w:rsid w:val="00782549"/>
    <w:rsid w:val="00782583"/>
    <w:rsid w:val="007830DE"/>
    <w:rsid w:val="007831FF"/>
    <w:rsid w:val="0078367F"/>
    <w:rsid w:val="00784503"/>
    <w:rsid w:val="007846A8"/>
    <w:rsid w:val="00785FBE"/>
    <w:rsid w:val="007869DD"/>
    <w:rsid w:val="00786A84"/>
    <w:rsid w:val="00786C15"/>
    <w:rsid w:val="007873BF"/>
    <w:rsid w:val="00787AC7"/>
    <w:rsid w:val="00787C68"/>
    <w:rsid w:val="007900F1"/>
    <w:rsid w:val="007904D3"/>
    <w:rsid w:val="00790C2C"/>
    <w:rsid w:val="00790FBA"/>
    <w:rsid w:val="007911D7"/>
    <w:rsid w:val="007918D0"/>
    <w:rsid w:val="00792269"/>
    <w:rsid w:val="00792420"/>
    <w:rsid w:val="007943FE"/>
    <w:rsid w:val="00794452"/>
    <w:rsid w:val="0079464A"/>
    <w:rsid w:val="00794E0A"/>
    <w:rsid w:val="00795D46"/>
    <w:rsid w:val="00795EE0"/>
    <w:rsid w:val="00796E44"/>
    <w:rsid w:val="00797B59"/>
    <w:rsid w:val="007A035A"/>
    <w:rsid w:val="007A0388"/>
    <w:rsid w:val="007A076C"/>
    <w:rsid w:val="007A0913"/>
    <w:rsid w:val="007A0BE6"/>
    <w:rsid w:val="007A1A6A"/>
    <w:rsid w:val="007A1E43"/>
    <w:rsid w:val="007A1E98"/>
    <w:rsid w:val="007A2691"/>
    <w:rsid w:val="007A34B0"/>
    <w:rsid w:val="007A35FF"/>
    <w:rsid w:val="007A432B"/>
    <w:rsid w:val="007A46BD"/>
    <w:rsid w:val="007A48BC"/>
    <w:rsid w:val="007A50EE"/>
    <w:rsid w:val="007A5A19"/>
    <w:rsid w:val="007A718B"/>
    <w:rsid w:val="007A759C"/>
    <w:rsid w:val="007A7E74"/>
    <w:rsid w:val="007B0680"/>
    <w:rsid w:val="007B10F9"/>
    <w:rsid w:val="007B1302"/>
    <w:rsid w:val="007B1A80"/>
    <w:rsid w:val="007B1D1D"/>
    <w:rsid w:val="007B1E7C"/>
    <w:rsid w:val="007B2D44"/>
    <w:rsid w:val="007B2FC8"/>
    <w:rsid w:val="007B33D0"/>
    <w:rsid w:val="007B3FB1"/>
    <w:rsid w:val="007B43A9"/>
    <w:rsid w:val="007B47FC"/>
    <w:rsid w:val="007B4CD7"/>
    <w:rsid w:val="007B4FEF"/>
    <w:rsid w:val="007B5291"/>
    <w:rsid w:val="007B5BD8"/>
    <w:rsid w:val="007B6628"/>
    <w:rsid w:val="007B6ACD"/>
    <w:rsid w:val="007B6EDB"/>
    <w:rsid w:val="007B7B66"/>
    <w:rsid w:val="007B7D1F"/>
    <w:rsid w:val="007B7E9B"/>
    <w:rsid w:val="007B7FB9"/>
    <w:rsid w:val="007C0011"/>
    <w:rsid w:val="007C095D"/>
    <w:rsid w:val="007C0B66"/>
    <w:rsid w:val="007C0FC4"/>
    <w:rsid w:val="007C1596"/>
    <w:rsid w:val="007C1B2D"/>
    <w:rsid w:val="007C2163"/>
    <w:rsid w:val="007C2FED"/>
    <w:rsid w:val="007C352E"/>
    <w:rsid w:val="007C4435"/>
    <w:rsid w:val="007C48BE"/>
    <w:rsid w:val="007C4E24"/>
    <w:rsid w:val="007C54EA"/>
    <w:rsid w:val="007C56F8"/>
    <w:rsid w:val="007C5881"/>
    <w:rsid w:val="007C5A76"/>
    <w:rsid w:val="007C5BD1"/>
    <w:rsid w:val="007C5E3B"/>
    <w:rsid w:val="007C5E52"/>
    <w:rsid w:val="007C6FCC"/>
    <w:rsid w:val="007C7370"/>
    <w:rsid w:val="007C7B03"/>
    <w:rsid w:val="007D002E"/>
    <w:rsid w:val="007D0148"/>
    <w:rsid w:val="007D03AF"/>
    <w:rsid w:val="007D053C"/>
    <w:rsid w:val="007D0625"/>
    <w:rsid w:val="007D0886"/>
    <w:rsid w:val="007D0A25"/>
    <w:rsid w:val="007D0B2C"/>
    <w:rsid w:val="007D1538"/>
    <w:rsid w:val="007D3736"/>
    <w:rsid w:val="007D377E"/>
    <w:rsid w:val="007D38C7"/>
    <w:rsid w:val="007D3D1F"/>
    <w:rsid w:val="007D4802"/>
    <w:rsid w:val="007D506D"/>
    <w:rsid w:val="007D5B40"/>
    <w:rsid w:val="007D5E1E"/>
    <w:rsid w:val="007D5F71"/>
    <w:rsid w:val="007D6486"/>
    <w:rsid w:val="007D67D4"/>
    <w:rsid w:val="007D754E"/>
    <w:rsid w:val="007D7AFD"/>
    <w:rsid w:val="007E03B5"/>
    <w:rsid w:val="007E1612"/>
    <w:rsid w:val="007E1F79"/>
    <w:rsid w:val="007E235B"/>
    <w:rsid w:val="007E26C1"/>
    <w:rsid w:val="007E2A88"/>
    <w:rsid w:val="007E3539"/>
    <w:rsid w:val="007E40B3"/>
    <w:rsid w:val="007E4384"/>
    <w:rsid w:val="007E46D2"/>
    <w:rsid w:val="007E4D1A"/>
    <w:rsid w:val="007E4E1B"/>
    <w:rsid w:val="007E53A2"/>
    <w:rsid w:val="007E5BDF"/>
    <w:rsid w:val="007E652F"/>
    <w:rsid w:val="007E6E05"/>
    <w:rsid w:val="007E72CB"/>
    <w:rsid w:val="007E789F"/>
    <w:rsid w:val="007F03BB"/>
    <w:rsid w:val="007F170A"/>
    <w:rsid w:val="007F1ED4"/>
    <w:rsid w:val="007F215A"/>
    <w:rsid w:val="007F2D46"/>
    <w:rsid w:val="007F3165"/>
    <w:rsid w:val="007F3A7D"/>
    <w:rsid w:val="007F3EC0"/>
    <w:rsid w:val="007F4581"/>
    <w:rsid w:val="007F482E"/>
    <w:rsid w:val="007F5502"/>
    <w:rsid w:val="007F559E"/>
    <w:rsid w:val="007F5A50"/>
    <w:rsid w:val="007F5E29"/>
    <w:rsid w:val="007F712B"/>
    <w:rsid w:val="007F7C34"/>
    <w:rsid w:val="0080004C"/>
    <w:rsid w:val="00800B47"/>
    <w:rsid w:val="00801266"/>
    <w:rsid w:val="008013D4"/>
    <w:rsid w:val="008014F0"/>
    <w:rsid w:val="00801796"/>
    <w:rsid w:val="0080197A"/>
    <w:rsid w:val="008025AE"/>
    <w:rsid w:val="00802712"/>
    <w:rsid w:val="00802B74"/>
    <w:rsid w:val="00802C23"/>
    <w:rsid w:val="0080398B"/>
    <w:rsid w:val="00804251"/>
    <w:rsid w:val="00804644"/>
    <w:rsid w:val="00804646"/>
    <w:rsid w:val="008048AB"/>
    <w:rsid w:val="00804E66"/>
    <w:rsid w:val="008054BE"/>
    <w:rsid w:val="008056AC"/>
    <w:rsid w:val="00805B54"/>
    <w:rsid w:val="00805D68"/>
    <w:rsid w:val="008062D4"/>
    <w:rsid w:val="00806396"/>
    <w:rsid w:val="008064F6"/>
    <w:rsid w:val="008064F7"/>
    <w:rsid w:val="00806E8F"/>
    <w:rsid w:val="008077DF"/>
    <w:rsid w:val="00811A6E"/>
    <w:rsid w:val="00811C44"/>
    <w:rsid w:val="008123E4"/>
    <w:rsid w:val="008131CC"/>
    <w:rsid w:val="008138DF"/>
    <w:rsid w:val="00813EFA"/>
    <w:rsid w:val="00814193"/>
    <w:rsid w:val="00814434"/>
    <w:rsid w:val="008150E2"/>
    <w:rsid w:val="0081513F"/>
    <w:rsid w:val="0081560C"/>
    <w:rsid w:val="00815EA6"/>
    <w:rsid w:val="0081631C"/>
    <w:rsid w:val="00816E30"/>
    <w:rsid w:val="008170C3"/>
    <w:rsid w:val="008173FB"/>
    <w:rsid w:val="008174BA"/>
    <w:rsid w:val="00817946"/>
    <w:rsid w:val="00817CAA"/>
    <w:rsid w:val="008200D2"/>
    <w:rsid w:val="00820BF7"/>
    <w:rsid w:val="00820CA2"/>
    <w:rsid w:val="00821B37"/>
    <w:rsid w:val="00821F71"/>
    <w:rsid w:val="0082236D"/>
    <w:rsid w:val="00822376"/>
    <w:rsid w:val="008224AA"/>
    <w:rsid w:val="00823170"/>
    <w:rsid w:val="00823C51"/>
    <w:rsid w:val="00824703"/>
    <w:rsid w:val="008254B6"/>
    <w:rsid w:val="008258BD"/>
    <w:rsid w:val="00825C95"/>
    <w:rsid w:val="00825D5F"/>
    <w:rsid w:val="008262B8"/>
    <w:rsid w:val="008262FE"/>
    <w:rsid w:val="00826606"/>
    <w:rsid w:val="00826D09"/>
    <w:rsid w:val="008271EB"/>
    <w:rsid w:val="00827606"/>
    <w:rsid w:val="008304C4"/>
    <w:rsid w:val="00830CB6"/>
    <w:rsid w:val="00830CF9"/>
    <w:rsid w:val="00830F11"/>
    <w:rsid w:val="0083238F"/>
    <w:rsid w:val="00832631"/>
    <w:rsid w:val="00832946"/>
    <w:rsid w:val="00832A99"/>
    <w:rsid w:val="00832DD5"/>
    <w:rsid w:val="00832F18"/>
    <w:rsid w:val="00833BD7"/>
    <w:rsid w:val="008340B3"/>
    <w:rsid w:val="008344C7"/>
    <w:rsid w:val="0083493A"/>
    <w:rsid w:val="00834D92"/>
    <w:rsid w:val="0083571B"/>
    <w:rsid w:val="00835CD3"/>
    <w:rsid w:val="008371A1"/>
    <w:rsid w:val="008372EB"/>
    <w:rsid w:val="008374D8"/>
    <w:rsid w:val="008374F9"/>
    <w:rsid w:val="0083779A"/>
    <w:rsid w:val="008379EB"/>
    <w:rsid w:val="00840103"/>
    <w:rsid w:val="008405B4"/>
    <w:rsid w:val="00840B66"/>
    <w:rsid w:val="00840DE5"/>
    <w:rsid w:val="008411F6"/>
    <w:rsid w:val="00841C6E"/>
    <w:rsid w:val="0084209C"/>
    <w:rsid w:val="00842745"/>
    <w:rsid w:val="00842C3B"/>
    <w:rsid w:val="00842DAB"/>
    <w:rsid w:val="0084330B"/>
    <w:rsid w:val="00843E6E"/>
    <w:rsid w:val="00844212"/>
    <w:rsid w:val="0084442A"/>
    <w:rsid w:val="008445DB"/>
    <w:rsid w:val="0084468D"/>
    <w:rsid w:val="00844883"/>
    <w:rsid w:val="00844FC6"/>
    <w:rsid w:val="0084513A"/>
    <w:rsid w:val="008456A3"/>
    <w:rsid w:val="00846369"/>
    <w:rsid w:val="0084671F"/>
    <w:rsid w:val="008474D2"/>
    <w:rsid w:val="00847A25"/>
    <w:rsid w:val="00847EDF"/>
    <w:rsid w:val="00850464"/>
    <w:rsid w:val="008504A4"/>
    <w:rsid w:val="00850B6E"/>
    <w:rsid w:val="00850D4E"/>
    <w:rsid w:val="008520DA"/>
    <w:rsid w:val="00852287"/>
    <w:rsid w:val="008522C9"/>
    <w:rsid w:val="00852999"/>
    <w:rsid w:val="008529E6"/>
    <w:rsid w:val="00852DB2"/>
    <w:rsid w:val="00853315"/>
    <w:rsid w:val="00853D5A"/>
    <w:rsid w:val="0085402C"/>
    <w:rsid w:val="00854CBE"/>
    <w:rsid w:val="008565FD"/>
    <w:rsid w:val="00856876"/>
    <w:rsid w:val="00856A74"/>
    <w:rsid w:val="0085704B"/>
    <w:rsid w:val="008577CB"/>
    <w:rsid w:val="0086152D"/>
    <w:rsid w:val="0086166A"/>
    <w:rsid w:val="00861B11"/>
    <w:rsid w:val="00861C03"/>
    <w:rsid w:val="00862DBD"/>
    <w:rsid w:val="0086310D"/>
    <w:rsid w:val="00863694"/>
    <w:rsid w:val="00863A74"/>
    <w:rsid w:val="00863DC9"/>
    <w:rsid w:val="00863E87"/>
    <w:rsid w:val="00863EB8"/>
    <w:rsid w:val="0086404E"/>
    <w:rsid w:val="0086467C"/>
    <w:rsid w:val="0086480A"/>
    <w:rsid w:val="008648AE"/>
    <w:rsid w:val="00864998"/>
    <w:rsid w:val="00864D8E"/>
    <w:rsid w:val="00864DAB"/>
    <w:rsid w:val="00864E13"/>
    <w:rsid w:val="00865431"/>
    <w:rsid w:val="00865786"/>
    <w:rsid w:val="0086615C"/>
    <w:rsid w:val="008661B7"/>
    <w:rsid w:val="00866449"/>
    <w:rsid w:val="00866EB0"/>
    <w:rsid w:val="00866FF1"/>
    <w:rsid w:val="0086794E"/>
    <w:rsid w:val="00867CD5"/>
    <w:rsid w:val="00870089"/>
    <w:rsid w:val="00870192"/>
    <w:rsid w:val="008709A1"/>
    <w:rsid w:val="00870EDF"/>
    <w:rsid w:val="00871400"/>
    <w:rsid w:val="008722B0"/>
    <w:rsid w:val="0087248C"/>
    <w:rsid w:val="00872920"/>
    <w:rsid w:val="008733A0"/>
    <w:rsid w:val="0087341F"/>
    <w:rsid w:val="0087372D"/>
    <w:rsid w:val="008741C3"/>
    <w:rsid w:val="008742B8"/>
    <w:rsid w:val="00874F89"/>
    <w:rsid w:val="008754D3"/>
    <w:rsid w:val="00875E02"/>
    <w:rsid w:val="00875F87"/>
    <w:rsid w:val="00876040"/>
    <w:rsid w:val="0087653D"/>
    <w:rsid w:val="00876C0A"/>
    <w:rsid w:val="00876EC8"/>
    <w:rsid w:val="00877948"/>
    <w:rsid w:val="00877E39"/>
    <w:rsid w:val="00877EAA"/>
    <w:rsid w:val="00880BE9"/>
    <w:rsid w:val="00881852"/>
    <w:rsid w:val="00881A91"/>
    <w:rsid w:val="00881EEF"/>
    <w:rsid w:val="008824FB"/>
    <w:rsid w:val="0088291A"/>
    <w:rsid w:val="00882F45"/>
    <w:rsid w:val="00883BCB"/>
    <w:rsid w:val="00883C44"/>
    <w:rsid w:val="0088404B"/>
    <w:rsid w:val="00884A80"/>
    <w:rsid w:val="00885AE5"/>
    <w:rsid w:val="008860CD"/>
    <w:rsid w:val="00887D95"/>
    <w:rsid w:val="0089209D"/>
    <w:rsid w:val="008935DB"/>
    <w:rsid w:val="008936CB"/>
    <w:rsid w:val="00893B7F"/>
    <w:rsid w:val="008942D5"/>
    <w:rsid w:val="008944C4"/>
    <w:rsid w:val="008945AF"/>
    <w:rsid w:val="008949B4"/>
    <w:rsid w:val="0089521A"/>
    <w:rsid w:val="0089542E"/>
    <w:rsid w:val="00895F2A"/>
    <w:rsid w:val="00896876"/>
    <w:rsid w:val="00896948"/>
    <w:rsid w:val="00897343"/>
    <w:rsid w:val="008979A4"/>
    <w:rsid w:val="008A0014"/>
    <w:rsid w:val="008A0117"/>
    <w:rsid w:val="008A035B"/>
    <w:rsid w:val="008A057B"/>
    <w:rsid w:val="008A10CB"/>
    <w:rsid w:val="008A12A8"/>
    <w:rsid w:val="008A1B31"/>
    <w:rsid w:val="008A1CB9"/>
    <w:rsid w:val="008A1FD3"/>
    <w:rsid w:val="008A2E9B"/>
    <w:rsid w:val="008A304B"/>
    <w:rsid w:val="008A304E"/>
    <w:rsid w:val="008A3281"/>
    <w:rsid w:val="008A38AA"/>
    <w:rsid w:val="008A3A90"/>
    <w:rsid w:val="008A3AB6"/>
    <w:rsid w:val="008A45CF"/>
    <w:rsid w:val="008A4A5E"/>
    <w:rsid w:val="008A4BA7"/>
    <w:rsid w:val="008A5030"/>
    <w:rsid w:val="008A5611"/>
    <w:rsid w:val="008A68FD"/>
    <w:rsid w:val="008A7273"/>
    <w:rsid w:val="008A72F9"/>
    <w:rsid w:val="008A7707"/>
    <w:rsid w:val="008A7849"/>
    <w:rsid w:val="008B014A"/>
    <w:rsid w:val="008B0E7D"/>
    <w:rsid w:val="008B0F34"/>
    <w:rsid w:val="008B1487"/>
    <w:rsid w:val="008B14D7"/>
    <w:rsid w:val="008B1C5E"/>
    <w:rsid w:val="008B2BF9"/>
    <w:rsid w:val="008B30A0"/>
    <w:rsid w:val="008B34C8"/>
    <w:rsid w:val="008B37C0"/>
    <w:rsid w:val="008B4920"/>
    <w:rsid w:val="008B4F29"/>
    <w:rsid w:val="008B5A4F"/>
    <w:rsid w:val="008B5E97"/>
    <w:rsid w:val="008B5F16"/>
    <w:rsid w:val="008B6103"/>
    <w:rsid w:val="008B632B"/>
    <w:rsid w:val="008B6D52"/>
    <w:rsid w:val="008B703A"/>
    <w:rsid w:val="008B7D0B"/>
    <w:rsid w:val="008B7E8D"/>
    <w:rsid w:val="008C017D"/>
    <w:rsid w:val="008C054B"/>
    <w:rsid w:val="008C1891"/>
    <w:rsid w:val="008C1FA3"/>
    <w:rsid w:val="008C22DC"/>
    <w:rsid w:val="008C29D2"/>
    <w:rsid w:val="008C3B5B"/>
    <w:rsid w:val="008C4278"/>
    <w:rsid w:val="008C5737"/>
    <w:rsid w:val="008C5EDC"/>
    <w:rsid w:val="008C5F8E"/>
    <w:rsid w:val="008C6D92"/>
    <w:rsid w:val="008C7BF0"/>
    <w:rsid w:val="008D0C8B"/>
    <w:rsid w:val="008D1B08"/>
    <w:rsid w:val="008D1E62"/>
    <w:rsid w:val="008D1F34"/>
    <w:rsid w:val="008D2CCF"/>
    <w:rsid w:val="008D2FE9"/>
    <w:rsid w:val="008D38F4"/>
    <w:rsid w:val="008D3CF1"/>
    <w:rsid w:val="008D3EDA"/>
    <w:rsid w:val="008D4522"/>
    <w:rsid w:val="008D46CC"/>
    <w:rsid w:val="008D4E79"/>
    <w:rsid w:val="008D5165"/>
    <w:rsid w:val="008D52EB"/>
    <w:rsid w:val="008D5464"/>
    <w:rsid w:val="008D7445"/>
    <w:rsid w:val="008D7448"/>
    <w:rsid w:val="008D7E8B"/>
    <w:rsid w:val="008D7EBB"/>
    <w:rsid w:val="008E05CB"/>
    <w:rsid w:val="008E05FC"/>
    <w:rsid w:val="008E0C16"/>
    <w:rsid w:val="008E1623"/>
    <w:rsid w:val="008E1CE2"/>
    <w:rsid w:val="008E1ED6"/>
    <w:rsid w:val="008E2650"/>
    <w:rsid w:val="008E2E36"/>
    <w:rsid w:val="008E36BE"/>
    <w:rsid w:val="008E3B3F"/>
    <w:rsid w:val="008E4C15"/>
    <w:rsid w:val="008E50E8"/>
    <w:rsid w:val="008E51B3"/>
    <w:rsid w:val="008E51EE"/>
    <w:rsid w:val="008E51FA"/>
    <w:rsid w:val="008E5405"/>
    <w:rsid w:val="008E5BA2"/>
    <w:rsid w:val="008E5D2B"/>
    <w:rsid w:val="008E6432"/>
    <w:rsid w:val="008E64E2"/>
    <w:rsid w:val="008E686B"/>
    <w:rsid w:val="008E6D13"/>
    <w:rsid w:val="008E7038"/>
    <w:rsid w:val="008E71CC"/>
    <w:rsid w:val="008E75A3"/>
    <w:rsid w:val="008E7755"/>
    <w:rsid w:val="008E7912"/>
    <w:rsid w:val="008E7D09"/>
    <w:rsid w:val="008E7E11"/>
    <w:rsid w:val="008E7ED9"/>
    <w:rsid w:val="008F0720"/>
    <w:rsid w:val="008F07A2"/>
    <w:rsid w:val="008F12DB"/>
    <w:rsid w:val="008F12F0"/>
    <w:rsid w:val="008F15A9"/>
    <w:rsid w:val="008F1878"/>
    <w:rsid w:val="008F1C09"/>
    <w:rsid w:val="008F1E97"/>
    <w:rsid w:val="008F1F7E"/>
    <w:rsid w:val="008F232F"/>
    <w:rsid w:val="008F2603"/>
    <w:rsid w:val="008F3272"/>
    <w:rsid w:val="008F32A9"/>
    <w:rsid w:val="008F408F"/>
    <w:rsid w:val="008F4B03"/>
    <w:rsid w:val="008F52FD"/>
    <w:rsid w:val="008F5665"/>
    <w:rsid w:val="008F5956"/>
    <w:rsid w:val="008F60C8"/>
    <w:rsid w:val="008F6B4C"/>
    <w:rsid w:val="008F6C5F"/>
    <w:rsid w:val="008F6D0F"/>
    <w:rsid w:val="008F6FE0"/>
    <w:rsid w:val="008F71ED"/>
    <w:rsid w:val="008F785D"/>
    <w:rsid w:val="008F78A6"/>
    <w:rsid w:val="008F7BFF"/>
    <w:rsid w:val="00900040"/>
    <w:rsid w:val="00900346"/>
    <w:rsid w:val="00900760"/>
    <w:rsid w:val="00901060"/>
    <w:rsid w:val="009018DA"/>
    <w:rsid w:val="00901BE8"/>
    <w:rsid w:val="00901C5D"/>
    <w:rsid w:val="009025B3"/>
    <w:rsid w:val="00902DBD"/>
    <w:rsid w:val="00903D63"/>
    <w:rsid w:val="009041E5"/>
    <w:rsid w:val="0090499F"/>
    <w:rsid w:val="00904A29"/>
    <w:rsid w:val="00904B9B"/>
    <w:rsid w:val="009055EF"/>
    <w:rsid w:val="0090585B"/>
    <w:rsid w:val="00905F74"/>
    <w:rsid w:val="009064A2"/>
    <w:rsid w:val="00906A75"/>
    <w:rsid w:val="00906B27"/>
    <w:rsid w:val="00906D20"/>
    <w:rsid w:val="00907A43"/>
    <w:rsid w:val="00910504"/>
    <w:rsid w:val="00910C59"/>
    <w:rsid w:val="0091119C"/>
    <w:rsid w:val="009115F4"/>
    <w:rsid w:val="00911E87"/>
    <w:rsid w:val="0091240C"/>
    <w:rsid w:val="00912904"/>
    <w:rsid w:val="00912BF8"/>
    <w:rsid w:val="00912FBF"/>
    <w:rsid w:val="009130F0"/>
    <w:rsid w:val="009131BA"/>
    <w:rsid w:val="009131C8"/>
    <w:rsid w:val="00913564"/>
    <w:rsid w:val="00913985"/>
    <w:rsid w:val="00913E6B"/>
    <w:rsid w:val="00913E72"/>
    <w:rsid w:val="00914756"/>
    <w:rsid w:val="00914F08"/>
    <w:rsid w:val="00916324"/>
    <w:rsid w:val="009163D0"/>
    <w:rsid w:val="0091676F"/>
    <w:rsid w:val="00916AAB"/>
    <w:rsid w:val="00917634"/>
    <w:rsid w:val="00917AF4"/>
    <w:rsid w:val="00917D11"/>
    <w:rsid w:val="00917D79"/>
    <w:rsid w:val="0092035D"/>
    <w:rsid w:val="009212E1"/>
    <w:rsid w:val="009215D7"/>
    <w:rsid w:val="00921B78"/>
    <w:rsid w:val="00921BAA"/>
    <w:rsid w:val="00921E43"/>
    <w:rsid w:val="00922156"/>
    <w:rsid w:val="0092290D"/>
    <w:rsid w:val="00922FA1"/>
    <w:rsid w:val="0092305F"/>
    <w:rsid w:val="009237E6"/>
    <w:rsid w:val="00924235"/>
    <w:rsid w:val="0092455D"/>
    <w:rsid w:val="0092468A"/>
    <w:rsid w:val="009246D1"/>
    <w:rsid w:val="0092473D"/>
    <w:rsid w:val="00924A14"/>
    <w:rsid w:val="00924B5A"/>
    <w:rsid w:val="00924BD8"/>
    <w:rsid w:val="00924E4A"/>
    <w:rsid w:val="00924E9A"/>
    <w:rsid w:val="00925226"/>
    <w:rsid w:val="00925C4F"/>
    <w:rsid w:val="00925E03"/>
    <w:rsid w:val="009260B5"/>
    <w:rsid w:val="0092640D"/>
    <w:rsid w:val="00926EAE"/>
    <w:rsid w:val="0093022F"/>
    <w:rsid w:val="00930E51"/>
    <w:rsid w:val="0093184E"/>
    <w:rsid w:val="00931ABA"/>
    <w:rsid w:val="0093215F"/>
    <w:rsid w:val="00932600"/>
    <w:rsid w:val="00932896"/>
    <w:rsid w:val="00932AC0"/>
    <w:rsid w:val="009336AA"/>
    <w:rsid w:val="009339FD"/>
    <w:rsid w:val="00933CD1"/>
    <w:rsid w:val="00933FD0"/>
    <w:rsid w:val="00934ABB"/>
    <w:rsid w:val="00934F41"/>
    <w:rsid w:val="00935511"/>
    <w:rsid w:val="00935BB6"/>
    <w:rsid w:val="00935FC6"/>
    <w:rsid w:val="009362C4"/>
    <w:rsid w:val="00936441"/>
    <w:rsid w:val="009365FB"/>
    <w:rsid w:val="00936807"/>
    <w:rsid w:val="00936947"/>
    <w:rsid w:val="00936985"/>
    <w:rsid w:val="00936D28"/>
    <w:rsid w:val="009377E8"/>
    <w:rsid w:val="00937918"/>
    <w:rsid w:val="00937B63"/>
    <w:rsid w:val="00937B7C"/>
    <w:rsid w:val="00937CAD"/>
    <w:rsid w:val="00937CF3"/>
    <w:rsid w:val="00937DAB"/>
    <w:rsid w:val="00940746"/>
    <w:rsid w:val="00940A16"/>
    <w:rsid w:val="0094198B"/>
    <w:rsid w:val="009429C5"/>
    <w:rsid w:val="00943AB7"/>
    <w:rsid w:val="00943B26"/>
    <w:rsid w:val="00943B76"/>
    <w:rsid w:val="0094428D"/>
    <w:rsid w:val="00944671"/>
    <w:rsid w:val="00944A8F"/>
    <w:rsid w:val="00944BC6"/>
    <w:rsid w:val="009450FE"/>
    <w:rsid w:val="00945671"/>
    <w:rsid w:val="00945976"/>
    <w:rsid w:val="00945C2F"/>
    <w:rsid w:val="00945FA2"/>
    <w:rsid w:val="00945FBB"/>
    <w:rsid w:val="00946592"/>
    <w:rsid w:val="00946BA9"/>
    <w:rsid w:val="00946C22"/>
    <w:rsid w:val="00947086"/>
    <w:rsid w:val="0094758B"/>
    <w:rsid w:val="009477F6"/>
    <w:rsid w:val="00947875"/>
    <w:rsid w:val="0094796C"/>
    <w:rsid w:val="00950057"/>
    <w:rsid w:val="009501D8"/>
    <w:rsid w:val="00950323"/>
    <w:rsid w:val="00950635"/>
    <w:rsid w:val="00950855"/>
    <w:rsid w:val="00950866"/>
    <w:rsid w:val="0095092B"/>
    <w:rsid w:val="00951466"/>
    <w:rsid w:val="0095158B"/>
    <w:rsid w:val="00951692"/>
    <w:rsid w:val="00952530"/>
    <w:rsid w:val="00952547"/>
    <w:rsid w:val="0095290A"/>
    <w:rsid w:val="00952CEC"/>
    <w:rsid w:val="00952D50"/>
    <w:rsid w:val="00952E1F"/>
    <w:rsid w:val="00952F1D"/>
    <w:rsid w:val="00953EF7"/>
    <w:rsid w:val="009544CF"/>
    <w:rsid w:val="00955033"/>
    <w:rsid w:val="0095520D"/>
    <w:rsid w:val="00955AFB"/>
    <w:rsid w:val="00955E48"/>
    <w:rsid w:val="00955FA2"/>
    <w:rsid w:val="00956043"/>
    <w:rsid w:val="0095612D"/>
    <w:rsid w:val="00956601"/>
    <w:rsid w:val="009575B7"/>
    <w:rsid w:val="0095764F"/>
    <w:rsid w:val="00957C42"/>
    <w:rsid w:val="009600FD"/>
    <w:rsid w:val="00960DA0"/>
    <w:rsid w:val="00960E7F"/>
    <w:rsid w:val="009611E1"/>
    <w:rsid w:val="00961589"/>
    <w:rsid w:val="009622AF"/>
    <w:rsid w:val="009634EE"/>
    <w:rsid w:val="00963C3E"/>
    <w:rsid w:val="00963CA4"/>
    <w:rsid w:val="009640EB"/>
    <w:rsid w:val="0096439C"/>
    <w:rsid w:val="009643B5"/>
    <w:rsid w:val="00964508"/>
    <w:rsid w:val="0096465C"/>
    <w:rsid w:val="009649DF"/>
    <w:rsid w:val="0096503E"/>
    <w:rsid w:val="009654DF"/>
    <w:rsid w:val="009657BA"/>
    <w:rsid w:val="00965A77"/>
    <w:rsid w:val="00965C5C"/>
    <w:rsid w:val="00965D35"/>
    <w:rsid w:val="009662F3"/>
    <w:rsid w:val="00966C63"/>
    <w:rsid w:val="00967A19"/>
    <w:rsid w:val="00967B2B"/>
    <w:rsid w:val="00967DF8"/>
    <w:rsid w:val="009701F9"/>
    <w:rsid w:val="00970721"/>
    <w:rsid w:val="009708D1"/>
    <w:rsid w:val="00970A51"/>
    <w:rsid w:val="0097238A"/>
    <w:rsid w:val="00972B00"/>
    <w:rsid w:val="0097324A"/>
    <w:rsid w:val="009733D2"/>
    <w:rsid w:val="0097368E"/>
    <w:rsid w:val="009737EC"/>
    <w:rsid w:val="00973F9A"/>
    <w:rsid w:val="009741C3"/>
    <w:rsid w:val="009744B9"/>
    <w:rsid w:val="009747EC"/>
    <w:rsid w:val="00974A82"/>
    <w:rsid w:val="00974A91"/>
    <w:rsid w:val="00974E67"/>
    <w:rsid w:val="009750D6"/>
    <w:rsid w:val="00975C1B"/>
    <w:rsid w:val="009762E0"/>
    <w:rsid w:val="009767CE"/>
    <w:rsid w:val="00976AD9"/>
    <w:rsid w:val="009770E9"/>
    <w:rsid w:val="00977182"/>
    <w:rsid w:val="00977855"/>
    <w:rsid w:val="00977A94"/>
    <w:rsid w:val="00977E8B"/>
    <w:rsid w:val="00977F18"/>
    <w:rsid w:val="0098032E"/>
    <w:rsid w:val="0098094C"/>
    <w:rsid w:val="00980AE1"/>
    <w:rsid w:val="0098187B"/>
    <w:rsid w:val="00981A16"/>
    <w:rsid w:val="00981E8A"/>
    <w:rsid w:val="00981FA0"/>
    <w:rsid w:val="0098238E"/>
    <w:rsid w:val="00982D3D"/>
    <w:rsid w:val="00982D7C"/>
    <w:rsid w:val="009831E9"/>
    <w:rsid w:val="009836CB"/>
    <w:rsid w:val="00983CAD"/>
    <w:rsid w:val="009846AE"/>
    <w:rsid w:val="00984726"/>
    <w:rsid w:val="00984A23"/>
    <w:rsid w:val="00984E62"/>
    <w:rsid w:val="00984FAE"/>
    <w:rsid w:val="00984FC2"/>
    <w:rsid w:val="00985783"/>
    <w:rsid w:val="00985CCB"/>
    <w:rsid w:val="00985D8A"/>
    <w:rsid w:val="00986068"/>
    <w:rsid w:val="009865B4"/>
    <w:rsid w:val="009865CC"/>
    <w:rsid w:val="00990139"/>
    <w:rsid w:val="00990CFD"/>
    <w:rsid w:val="00990D01"/>
    <w:rsid w:val="00991732"/>
    <w:rsid w:val="00991807"/>
    <w:rsid w:val="00991E26"/>
    <w:rsid w:val="00992799"/>
    <w:rsid w:val="00992C89"/>
    <w:rsid w:val="00992CFC"/>
    <w:rsid w:val="00993421"/>
    <w:rsid w:val="009935AB"/>
    <w:rsid w:val="00993623"/>
    <w:rsid w:val="009945CF"/>
    <w:rsid w:val="00995468"/>
    <w:rsid w:val="009956D2"/>
    <w:rsid w:val="00995861"/>
    <w:rsid w:val="00995A05"/>
    <w:rsid w:val="00995BA7"/>
    <w:rsid w:val="00995CCC"/>
    <w:rsid w:val="00995E5A"/>
    <w:rsid w:val="0099651F"/>
    <w:rsid w:val="009969A6"/>
    <w:rsid w:val="00996C65"/>
    <w:rsid w:val="00997014"/>
    <w:rsid w:val="009977CA"/>
    <w:rsid w:val="00997802"/>
    <w:rsid w:val="009A0192"/>
    <w:rsid w:val="009A07AD"/>
    <w:rsid w:val="009A09D8"/>
    <w:rsid w:val="009A0D9C"/>
    <w:rsid w:val="009A1485"/>
    <w:rsid w:val="009A1F36"/>
    <w:rsid w:val="009A29CC"/>
    <w:rsid w:val="009A2A5B"/>
    <w:rsid w:val="009A2B06"/>
    <w:rsid w:val="009A2DE2"/>
    <w:rsid w:val="009A3BF6"/>
    <w:rsid w:val="009A461A"/>
    <w:rsid w:val="009A4E5E"/>
    <w:rsid w:val="009A5723"/>
    <w:rsid w:val="009A58AB"/>
    <w:rsid w:val="009A6966"/>
    <w:rsid w:val="009A6DE8"/>
    <w:rsid w:val="009A7EBF"/>
    <w:rsid w:val="009A7F7B"/>
    <w:rsid w:val="009B09A9"/>
    <w:rsid w:val="009B0B45"/>
    <w:rsid w:val="009B1C2D"/>
    <w:rsid w:val="009B2028"/>
    <w:rsid w:val="009B2031"/>
    <w:rsid w:val="009B241D"/>
    <w:rsid w:val="009B2446"/>
    <w:rsid w:val="009B25D1"/>
    <w:rsid w:val="009B315C"/>
    <w:rsid w:val="009B33AE"/>
    <w:rsid w:val="009B35FB"/>
    <w:rsid w:val="009B38DD"/>
    <w:rsid w:val="009B49D9"/>
    <w:rsid w:val="009B4B73"/>
    <w:rsid w:val="009B5548"/>
    <w:rsid w:val="009B5621"/>
    <w:rsid w:val="009B5827"/>
    <w:rsid w:val="009B6602"/>
    <w:rsid w:val="009B6A9C"/>
    <w:rsid w:val="009B6B90"/>
    <w:rsid w:val="009B7198"/>
    <w:rsid w:val="009B7B5D"/>
    <w:rsid w:val="009C041E"/>
    <w:rsid w:val="009C0965"/>
    <w:rsid w:val="009C0AB2"/>
    <w:rsid w:val="009C0E31"/>
    <w:rsid w:val="009C145A"/>
    <w:rsid w:val="009C1721"/>
    <w:rsid w:val="009C17B6"/>
    <w:rsid w:val="009C1B21"/>
    <w:rsid w:val="009C2039"/>
    <w:rsid w:val="009C20F4"/>
    <w:rsid w:val="009C28FE"/>
    <w:rsid w:val="009C2A93"/>
    <w:rsid w:val="009C30FD"/>
    <w:rsid w:val="009C3511"/>
    <w:rsid w:val="009C42A3"/>
    <w:rsid w:val="009C44A5"/>
    <w:rsid w:val="009C4506"/>
    <w:rsid w:val="009C4CC8"/>
    <w:rsid w:val="009C4E92"/>
    <w:rsid w:val="009C4F21"/>
    <w:rsid w:val="009C642F"/>
    <w:rsid w:val="009C67EC"/>
    <w:rsid w:val="009C68C8"/>
    <w:rsid w:val="009C6A20"/>
    <w:rsid w:val="009C6FE1"/>
    <w:rsid w:val="009C73B0"/>
    <w:rsid w:val="009D0134"/>
    <w:rsid w:val="009D0DE1"/>
    <w:rsid w:val="009D1256"/>
    <w:rsid w:val="009D14BB"/>
    <w:rsid w:val="009D17BA"/>
    <w:rsid w:val="009D17DA"/>
    <w:rsid w:val="009D226A"/>
    <w:rsid w:val="009D2547"/>
    <w:rsid w:val="009D2E15"/>
    <w:rsid w:val="009D3123"/>
    <w:rsid w:val="009D3512"/>
    <w:rsid w:val="009D400E"/>
    <w:rsid w:val="009D40A5"/>
    <w:rsid w:val="009D44B5"/>
    <w:rsid w:val="009D4D34"/>
    <w:rsid w:val="009D4F5E"/>
    <w:rsid w:val="009D53D6"/>
    <w:rsid w:val="009D6BF9"/>
    <w:rsid w:val="009D7517"/>
    <w:rsid w:val="009D7766"/>
    <w:rsid w:val="009D7FA2"/>
    <w:rsid w:val="009E062D"/>
    <w:rsid w:val="009E0CA5"/>
    <w:rsid w:val="009E12E9"/>
    <w:rsid w:val="009E138C"/>
    <w:rsid w:val="009E2063"/>
    <w:rsid w:val="009E20E3"/>
    <w:rsid w:val="009E234E"/>
    <w:rsid w:val="009E30FE"/>
    <w:rsid w:val="009E3256"/>
    <w:rsid w:val="009E3AD7"/>
    <w:rsid w:val="009E3E16"/>
    <w:rsid w:val="009E3ED1"/>
    <w:rsid w:val="009E3F3B"/>
    <w:rsid w:val="009E4BB4"/>
    <w:rsid w:val="009E5047"/>
    <w:rsid w:val="009E528F"/>
    <w:rsid w:val="009E5409"/>
    <w:rsid w:val="009E567A"/>
    <w:rsid w:val="009E56E5"/>
    <w:rsid w:val="009E663F"/>
    <w:rsid w:val="009E685A"/>
    <w:rsid w:val="009E6F3B"/>
    <w:rsid w:val="009E70E3"/>
    <w:rsid w:val="009E7772"/>
    <w:rsid w:val="009E7D8E"/>
    <w:rsid w:val="009F052D"/>
    <w:rsid w:val="009F06D0"/>
    <w:rsid w:val="009F108E"/>
    <w:rsid w:val="009F109B"/>
    <w:rsid w:val="009F14D3"/>
    <w:rsid w:val="009F1B4D"/>
    <w:rsid w:val="009F1C0C"/>
    <w:rsid w:val="009F2450"/>
    <w:rsid w:val="009F2BB2"/>
    <w:rsid w:val="009F34D8"/>
    <w:rsid w:val="009F3939"/>
    <w:rsid w:val="009F3BA9"/>
    <w:rsid w:val="009F3BE0"/>
    <w:rsid w:val="009F3D1E"/>
    <w:rsid w:val="009F3F90"/>
    <w:rsid w:val="009F5334"/>
    <w:rsid w:val="009F55E7"/>
    <w:rsid w:val="009F5900"/>
    <w:rsid w:val="009F5DFC"/>
    <w:rsid w:val="009F6125"/>
    <w:rsid w:val="009F63C0"/>
    <w:rsid w:val="009F660D"/>
    <w:rsid w:val="009F67CA"/>
    <w:rsid w:val="009F7078"/>
    <w:rsid w:val="009F714B"/>
    <w:rsid w:val="009F7309"/>
    <w:rsid w:val="00A00E67"/>
    <w:rsid w:val="00A01068"/>
    <w:rsid w:val="00A01544"/>
    <w:rsid w:val="00A029CA"/>
    <w:rsid w:val="00A02D49"/>
    <w:rsid w:val="00A02E85"/>
    <w:rsid w:val="00A0332E"/>
    <w:rsid w:val="00A037A7"/>
    <w:rsid w:val="00A038CF"/>
    <w:rsid w:val="00A03A87"/>
    <w:rsid w:val="00A03C9E"/>
    <w:rsid w:val="00A03D3A"/>
    <w:rsid w:val="00A04233"/>
    <w:rsid w:val="00A0442B"/>
    <w:rsid w:val="00A0582F"/>
    <w:rsid w:val="00A05D8D"/>
    <w:rsid w:val="00A05DF4"/>
    <w:rsid w:val="00A05E7C"/>
    <w:rsid w:val="00A06094"/>
    <w:rsid w:val="00A062B0"/>
    <w:rsid w:val="00A0698F"/>
    <w:rsid w:val="00A06DB3"/>
    <w:rsid w:val="00A06EF9"/>
    <w:rsid w:val="00A06FA6"/>
    <w:rsid w:val="00A07213"/>
    <w:rsid w:val="00A07562"/>
    <w:rsid w:val="00A10765"/>
    <w:rsid w:val="00A11E6B"/>
    <w:rsid w:val="00A12191"/>
    <w:rsid w:val="00A126CD"/>
    <w:rsid w:val="00A12961"/>
    <w:rsid w:val="00A12BE5"/>
    <w:rsid w:val="00A12D9B"/>
    <w:rsid w:val="00A12F56"/>
    <w:rsid w:val="00A13035"/>
    <w:rsid w:val="00A13B04"/>
    <w:rsid w:val="00A13C3A"/>
    <w:rsid w:val="00A13E79"/>
    <w:rsid w:val="00A142E9"/>
    <w:rsid w:val="00A14D4C"/>
    <w:rsid w:val="00A15190"/>
    <w:rsid w:val="00A151C7"/>
    <w:rsid w:val="00A15FCF"/>
    <w:rsid w:val="00A16640"/>
    <w:rsid w:val="00A168CE"/>
    <w:rsid w:val="00A16975"/>
    <w:rsid w:val="00A1699F"/>
    <w:rsid w:val="00A16F7A"/>
    <w:rsid w:val="00A17833"/>
    <w:rsid w:val="00A20891"/>
    <w:rsid w:val="00A209F6"/>
    <w:rsid w:val="00A20D40"/>
    <w:rsid w:val="00A2104C"/>
    <w:rsid w:val="00A2164C"/>
    <w:rsid w:val="00A21959"/>
    <w:rsid w:val="00A21CF6"/>
    <w:rsid w:val="00A21D48"/>
    <w:rsid w:val="00A21FFA"/>
    <w:rsid w:val="00A221F1"/>
    <w:rsid w:val="00A227EE"/>
    <w:rsid w:val="00A22BED"/>
    <w:rsid w:val="00A23037"/>
    <w:rsid w:val="00A234BD"/>
    <w:rsid w:val="00A238F8"/>
    <w:rsid w:val="00A23A0B"/>
    <w:rsid w:val="00A24440"/>
    <w:rsid w:val="00A2484F"/>
    <w:rsid w:val="00A2495B"/>
    <w:rsid w:val="00A25CF6"/>
    <w:rsid w:val="00A25EA1"/>
    <w:rsid w:val="00A25F6C"/>
    <w:rsid w:val="00A265B8"/>
    <w:rsid w:val="00A26D1F"/>
    <w:rsid w:val="00A30800"/>
    <w:rsid w:val="00A3085A"/>
    <w:rsid w:val="00A30D05"/>
    <w:rsid w:val="00A3101F"/>
    <w:rsid w:val="00A31741"/>
    <w:rsid w:val="00A31867"/>
    <w:rsid w:val="00A31A57"/>
    <w:rsid w:val="00A31F5D"/>
    <w:rsid w:val="00A32A95"/>
    <w:rsid w:val="00A32B39"/>
    <w:rsid w:val="00A32B53"/>
    <w:rsid w:val="00A33023"/>
    <w:rsid w:val="00A33178"/>
    <w:rsid w:val="00A334F6"/>
    <w:rsid w:val="00A33989"/>
    <w:rsid w:val="00A33A3E"/>
    <w:rsid w:val="00A34061"/>
    <w:rsid w:val="00A3413E"/>
    <w:rsid w:val="00A34B5B"/>
    <w:rsid w:val="00A35714"/>
    <w:rsid w:val="00A35969"/>
    <w:rsid w:val="00A35F22"/>
    <w:rsid w:val="00A3619E"/>
    <w:rsid w:val="00A36675"/>
    <w:rsid w:val="00A36CF6"/>
    <w:rsid w:val="00A3710B"/>
    <w:rsid w:val="00A372BB"/>
    <w:rsid w:val="00A37516"/>
    <w:rsid w:val="00A375C0"/>
    <w:rsid w:val="00A37DF8"/>
    <w:rsid w:val="00A40939"/>
    <w:rsid w:val="00A40DE8"/>
    <w:rsid w:val="00A41187"/>
    <w:rsid w:val="00A413BB"/>
    <w:rsid w:val="00A41722"/>
    <w:rsid w:val="00A41853"/>
    <w:rsid w:val="00A41C91"/>
    <w:rsid w:val="00A42181"/>
    <w:rsid w:val="00A428A9"/>
    <w:rsid w:val="00A42A67"/>
    <w:rsid w:val="00A42ADE"/>
    <w:rsid w:val="00A42D2D"/>
    <w:rsid w:val="00A4361E"/>
    <w:rsid w:val="00A437C1"/>
    <w:rsid w:val="00A43819"/>
    <w:rsid w:val="00A43CB7"/>
    <w:rsid w:val="00A43F3D"/>
    <w:rsid w:val="00A4425C"/>
    <w:rsid w:val="00A446DE"/>
    <w:rsid w:val="00A44832"/>
    <w:rsid w:val="00A449C5"/>
    <w:rsid w:val="00A44E0B"/>
    <w:rsid w:val="00A456A5"/>
    <w:rsid w:val="00A456CE"/>
    <w:rsid w:val="00A45E8B"/>
    <w:rsid w:val="00A46143"/>
    <w:rsid w:val="00A462D3"/>
    <w:rsid w:val="00A4675C"/>
    <w:rsid w:val="00A46D79"/>
    <w:rsid w:val="00A46FA5"/>
    <w:rsid w:val="00A47000"/>
    <w:rsid w:val="00A471E7"/>
    <w:rsid w:val="00A472BB"/>
    <w:rsid w:val="00A4732A"/>
    <w:rsid w:val="00A478FD"/>
    <w:rsid w:val="00A47B41"/>
    <w:rsid w:val="00A5077F"/>
    <w:rsid w:val="00A50915"/>
    <w:rsid w:val="00A515CD"/>
    <w:rsid w:val="00A51726"/>
    <w:rsid w:val="00A51EB5"/>
    <w:rsid w:val="00A523D3"/>
    <w:rsid w:val="00A52602"/>
    <w:rsid w:val="00A529C1"/>
    <w:rsid w:val="00A52B18"/>
    <w:rsid w:val="00A52B9D"/>
    <w:rsid w:val="00A5348C"/>
    <w:rsid w:val="00A534E8"/>
    <w:rsid w:val="00A53E65"/>
    <w:rsid w:val="00A5415D"/>
    <w:rsid w:val="00A54254"/>
    <w:rsid w:val="00A544BE"/>
    <w:rsid w:val="00A54826"/>
    <w:rsid w:val="00A54BCA"/>
    <w:rsid w:val="00A54C64"/>
    <w:rsid w:val="00A54DCD"/>
    <w:rsid w:val="00A553B5"/>
    <w:rsid w:val="00A55453"/>
    <w:rsid w:val="00A5596F"/>
    <w:rsid w:val="00A55A51"/>
    <w:rsid w:val="00A55ACA"/>
    <w:rsid w:val="00A55DFE"/>
    <w:rsid w:val="00A5609F"/>
    <w:rsid w:val="00A56E9C"/>
    <w:rsid w:val="00A570AC"/>
    <w:rsid w:val="00A572C2"/>
    <w:rsid w:val="00A576C6"/>
    <w:rsid w:val="00A57EC6"/>
    <w:rsid w:val="00A608AD"/>
    <w:rsid w:val="00A60C0F"/>
    <w:rsid w:val="00A6178F"/>
    <w:rsid w:val="00A62332"/>
    <w:rsid w:val="00A623A9"/>
    <w:rsid w:val="00A627CC"/>
    <w:rsid w:val="00A629B9"/>
    <w:rsid w:val="00A62B46"/>
    <w:rsid w:val="00A62DB4"/>
    <w:rsid w:val="00A62E4C"/>
    <w:rsid w:val="00A63480"/>
    <w:rsid w:val="00A63BBA"/>
    <w:rsid w:val="00A63C38"/>
    <w:rsid w:val="00A646EC"/>
    <w:rsid w:val="00A64D48"/>
    <w:rsid w:val="00A652A4"/>
    <w:rsid w:val="00A65591"/>
    <w:rsid w:val="00A65B63"/>
    <w:rsid w:val="00A65C04"/>
    <w:rsid w:val="00A65D16"/>
    <w:rsid w:val="00A66579"/>
    <w:rsid w:val="00A6688E"/>
    <w:rsid w:val="00A6693F"/>
    <w:rsid w:val="00A66D18"/>
    <w:rsid w:val="00A66E7E"/>
    <w:rsid w:val="00A6724D"/>
    <w:rsid w:val="00A676EA"/>
    <w:rsid w:val="00A67AD9"/>
    <w:rsid w:val="00A67B05"/>
    <w:rsid w:val="00A67B8B"/>
    <w:rsid w:val="00A70097"/>
    <w:rsid w:val="00A705EF"/>
    <w:rsid w:val="00A70D6E"/>
    <w:rsid w:val="00A70DD7"/>
    <w:rsid w:val="00A710B0"/>
    <w:rsid w:val="00A71165"/>
    <w:rsid w:val="00A71242"/>
    <w:rsid w:val="00A712E6"/>
    <w:rsid w:val="00A71595"/>
    <w:rsid w:val="00A720F5"/>
    <w:rsid w:val="00A72AE1"/>
    <w:rsid w:val="00A73052"/>
    <w:rsid w:val="00A732EF"/>
    <w:rsid w:val="00A7336C"/>
    <w:rsid w:val="00A739BD"/>
    <w:rsid w:val="00A73B68"/>
    <w:rsid w:val="00A73CBA"/>
    <w:rsid w:val="00A73EC3"/>
    <w:rsid w:val="00A74502"/>
    <w:rsid w:val="00A74535"/>
    <w:rsid w:val="00A74716"/>
    <w:rsid w:val="00A74803"/>
    <w:rsid w:val="00A74BD3"/>
    <w:rsid w:val="00A74C33"/>
    <w:rsid w:val="00A75253"/>
    <w:rsid w:val="00A7565E"/>
    <w:rsid w:val="00A75F6B"/>
    <w:rsid w:val="00A766D4"/>
    <w:rsid w:val="00A76D43"/>
    <w:rsid w:val="00A77777"/>
    <w:rsid w:val="00A77C59"/>
    <w:rsid w:val="00A805BE"/>
    <w:rsid w:val="00A8060D"/>
    <w:rsid w:val="00A80E0C"/>
    <w:rsid w:val="00A81266"/>
    <w:rsid w:val="00A820FC"/>
    <w:rsid w:val="00A8257B"/>
    <w:rsid w:val="00A8290F"/>
    <w:rsid w:val="00A833F7"/>
    <w:rsid w:val="00A835EB"/>
    <w:rsid w:val="00A8398C"/>
    <w:rsid w:val="00A84127"/>
    <w:rsid w:val="00A84250"/>
    <w:rsid w:val="00A84773"/>
    <w:rsid w:val="00A84B9E"/>
    <w:rsid w:val="00A84CC0"/>
    <w:rsid w:val="00A8511F"/>
    <w:rsid w:val="00A854A4"/>
    <w:rsid w:val="00A867A4"/>
    <w:rsid w:val="00A86D0B"/>
    <w:rsid w:val="00A86E0C"/>
    <w:rsid w:val="00A87D7E"/>
    <w:rsid w:val="00A91366"/>
    <w:rsid w:val="00A913A0"/>
    <w:rsid w:val="00A91407"/>
    <w:rsid w:val="00A91FAC"/>
    <w:rsid w:val="00A92A4D"/>
    <w:rsid w:val="00A92CE5"/>
    <w:rsid w:val="00A92E2C"/>
    <w:rsid w:val="00A938F8"/>
    <w:rsid w:val="00A94A07"/>
    <w:rsid w:val="00A94AE4"/>
    <w:rsid w:val="00A952DB"/>
    <w:rsid w:val="00A953A5"/>
    <w:rsid w:val="00A95A73"/>
    <w:rsid w:val="00A95B87"/>
    <w:rsid w:val="00A95D88"/>
    <w:rsid w:val="00A96352"/>
    <w:rsid w:val="00A966E6"/>
    <w:rsid w:val="00A96AD6"/>
    <w:rsid w:val="00A96CF4"/>
    <w:rsid w:val="00A96F96"/>
    <w:rsid w:val="00A96FA3"/>
    <w:rsid w:val="00A974B3"/>
    <w:rsid w:val="00A97609"/>
    <w:rsid w:val="00A97749"/>
    <w:rsid w:val="00A978D9"/>
    <w:rsid w:val="00A9793D"/>
    <w:rsid w:val="00A97A3A"/>
    <w:rsid w:val="00A97AE1"/>
    <w:rsid w:val="00A97ED8"/>
    <w:rsid w:val="00AA0066"/>
    <w:rsid w:val="00AA025A"/>
    <w:rsid w:val="00AA0AC0"/>
    <w:rsid w:val="00AA12FF"/>
    <w:rsid w:val="00AA157D"/>
    <w:rsid w:val="00AA1BFD"/>
    <w:rsid w:val="00AA20E3"/>
    <w:rsid w:val="00AA21D9"/>
    <w:rsid w:val="00AA2207"/>
    <w:rsid w:val="00AA28D0"/>
    <w:rsid w:val="00AA2CB2"/>
    <w:rsid w:val="00AA2DC7"/>
    <w:rsid w:val="00AA3260"/>
    <w:rsid w:val="00AA35CF"/>
    <w:rsid w:val="00AA35E5"/>
    <w:rsid w:val="00AA3772"/>
    <w:rsid w:val="00AA39B5"/>
    <w:rsid w:val="00AA4963"/>
    <w:rsid w:val="00AA586F"/>
    <w:rsid w:val="00AA5A68"/>
    <w:rsid w:val="00AA6031"/>
    <w:rsid w:val="00AA6885"/>
    <w:rsid w:val="00AA6B4E"/>
    <w:rsid w:val="00AA6E55"/>
    <w:rsid w:val="00AA767E"/>
    <w:rsid w:val="00AA78FB"/>
    <w:rsid w:val="00AA7DA3"/>
    <w:rsid w:val="00AB0169"/>
    <w:rsid w:val="00AB032D"/>
    <w:rsid w:val="00AB0532"/>
    <w:rsid w:val="00AB0FF0"/>
    <w:rsid w:val="00AB130A"/>
    <w:rsid w:val="00AB138E"/>
    <w:rsid w:val="00AB203F"/>
    <w:rsid w:val="00AB27EC"/>
    <w:rsid w:val="00AB2E72"/>
    <w:rsid w:val="00AB2FDD"/>
    <w:rsid w:val="00AB34AD"/>
    <w:rsid w:val="00AB42EE"/>
    <w:rsid w:val="00AB4517"/>
    <w:rsid w:val="00AB47C0"/>
    <w:rsid w:val="00AB48E8"/>
    <w:rsid w:val="00AB4A11"/>
    <w:rsid w:val="00AB5555"/>
    <w:rsid w:val="00AB55C0"/>
    <w:rsid w:val="00AB59BE"/>
    <w:rsid w:val="00AB5BED"/>
    <w:rsid w:val="00AB5C95"/>
    <w:rsid w:val="00AB5CF9"/>
    <w:rsid w:val="00AB6356"/>
    <w:rsid w:val="00AB6E7B"/>
    <w:rsid w:val="00AC000A"/>
    <w:rsid w:val="00AC0748"/>
    <w:rsid w:val="00AC0CE0"/>
    <w:rsid w:val="00AC12DC"/>
    <w:rsid w:val="00AC1318"/>
    <w:rsid w:val="00AC1627"/>
    <w:rsid w:val="00AC1A50"/>
    <w:rsid w:val="00AC2647"/>
    <w:rsid w:val="00AC2C1C"/>
    <w:rsid w:val="00AC324C"/>
    <w:rsid w:val="00AC44A9"/>
    <w:rsid w:val="00AC45E4"/>
    <w:rsid w:val="00AC48E4"/>
    <w:rsid w:val="00AC4C6B"/>
    <w:rsid w:val="00AC4CD3"/>
    <w:rsid w:val="00AC4F02"/>
    <w:rsid w:val="00AC50A3"/>
    <w:rsid w:val="00AC5B0F"/>
    <w:rsid w:val="00AC5B36"/>
    <w:rsid w:val="00AC5ECB"/>
    <w:rsid w:val="00AC626B"/>
    <w:rsid w:val="00AC6280"/>
    <w:rsid w:val="00AC6924"/>
    <w:rsid w:val="00AC73B3"/>
    <w:rsid w:val="00AC78C2"/>
    <w:rsid w:val="00AD014B"/>
    <w:rsid w:val="00AD048D"/>
    <w:rsid w:val="00AD0EBC"/>
    <w:rsid w:val="00AD0F96"/>
    <w:rsid w:val="00AD1249"/>
    <w:rsid w:val="00AD18BC"/>
    <w:rsid w:val="00AD1CE2"/>
    <w:rsid w:val="00AD1E67"/>
    <w:rsid w:val="00AD28CE"/>
    <w:rsid w:val="00AD3540"/>
    <w:rsid w:val="00AD38A7"/>
    <w:rsid w:val="00AD3C27"/>
    <w:rsid w:val="00AD3E99"/>
    <w:rsid w:val="00AD474F"/>
    <w:rsid w:val="00AD574A"/>
    <w:rsid w:val="00AD5CD6"/>
    <w:rsid w:val="00AD5FDD"/>
    <w:rsid w:val="00AD7B81"/>
    <w:rsid w:val="00AD7F2F"/>
    <w:rsid w:val="00AE0040"/>
    <w:rsid w:val="00AE04B5"/>
    <w:rsid w:val="00AE0724"/>
    <w:rsid w:val="00AE089E"/>
    <w:rsid w:val="00AE0F8D"/>
    <w:rsid w:val="00AE10C9"/>
    <w:rsid w:val="00AE133C"/>
    <w:rsid w:val="00AE1EE0"/>
    <w:rsid w:val="00AE23A9"/>
    <w:rsid w:val="00AE24AD"/>
    <w:rsid w:val="00AE34F2"/>
    <w:rsid w:val="00AE37C1"/>
    <w:rsid w:val="00AE3C33"/>
    <w:rsid w:val="00AE48EC"/>
    <w:rsid w:val="00AE4ADA"/>
    <w:rsid w:val="00AE4F40"/>
    <w:rsid w:val="00AE5110"/>
    <w:rsid w:val="00AE5715"/>
    <w:rsid w:val="00AE6172"/>
    <w:rsid w:val="00AE657C"/>
    <w:rsid w:val="00AE6BF2"/>
    <w:rsid w:val="00AE6DE1"/>
    <w:rsid w:val="00AE6E91"/>
    <w:rsid w:val="00AF06CF"/>
    <w:rsid w:val="00AF07D1"/>
    <w:rsid w:val="00AF0D4D"/>
    <w:rsid w:val="00AF0E00"/>
    <w:rsid w:val="00AF1158"/>
    <w:rsid w:val="00AF1751"/>
    <w:rsid w:val="00AF17CA"/>
    <w:rsid w:val="00AF1FD2"/>
    <w:rsid w:val="00AF25B0"/>
    <w:rsid w:val="00AF27D5"/>
    <w:rsid w:val="00AF2A55"/>
    <w:rsid w:val="00AF35D3"/>
    <w:rsid w:val="00AF4155"/>
    <w:rsid w:val="00AF4469"/>
    <w:rsid w:val="00AF4AFE"/>
    <w:rsid w:val="00AF5253"/>
    <w:rsid w:val="00AF5453"/>
    <w:rsid w:val="00AF5855"/>
    <w:rsid w:val="00AF5C0E"/>
    <w:rsid w:val="00AF6592"/>
    <w:rsid w:val="00AF68AA"/>
    <w:rsid w:val="00AF69C1"/>
    <w:rsid w:val="00AF6B61"/>
    <w:rsid w:val="00AF7966"/>
    <w:rsid w:val="00AF7DB6"/>
    <w:rsid w:val="00AF7E11"/>
    <w:rsid w:val="00AF7EA4"/>
    <w:rsid w:val="00AF7FA7"/>
    <w:rsid w:val="00B000D9"/>
    <w:rsid w:val="00B004B4"/>
    <w:rsid w:val="00B00784"/>
    <w:rsid w:val="00B00886"/>
    <w:rsid w:val="00B009F1"/>
    <w:rsid w:val="00B01247"/>
    <w:rsid w:val="00B01701"/>
    <w:rsid w:val="00B018F0"/>
    <w:rsid w:val="00B019F7"/>
    <w:rsid w:val="00B01F56"/>
    <w:rsid w:val="00B02026"/>
    <w:rsid w:val="00B022CB"/>
    <w:rsid w:val="00B02639"/>
    <w:rsid w:val="00B02D5E"/>
    <w:rsid w:val="00B02E57"/>
    <w:rsid w:val="00B0392F"/>
    <w:rsid w:val="00B03D58"/>
    <w:rsid w:val="00B043D7"/>
    <w:rsid w:val="00B04549"/>
    <w:rsid w:val="00B04565"/>
    <w:rsid w:val="00B056B2"/>
    <w:rsid w:val="00B056F4"/>
    <w:rsid w:val="00B05D1C"/>
    <w:rsid w:val="00B06871"/>
    <w:rsid w:val="00B06A48"/>
    <w:rsid w:val="00B0766F"/>
    <w:rsid w:val="00B07791"/>
    <w:rsid w:val="00B07DF7"/>
    <w:rsid w:val="00B107A7"/>
    <w:rsid w:val="00B10D08"/>
    <w:rsid w:val="00B1107B"/>
    <w:rsid w:val="00B110BB"/>
    <w:rsid w:val="00B11780"/>
    <w:rsid w:val="00B12717"/>
    <w:rsid w:val="00B128BD"/>
    <w:rsid w:val="00B13245"/>
    <w:rsid w:val="00B136B1"/>
    <w:rsid w:val="00B15930"/>
    <w:rsid w:val="00B159C6"/>
    <w:rsid w:val="00B15C8B"/>
    <w:rsid w:val="00B15DB8"/>
    <w:rsid w:val="00B15F32"/>
    <w:rsid w:val="00B161CE"/>
    <w:rsid w:val="00B164F2"/>
    <w:rsid w:val="00B16D26"/>
    <w:rsid w:val="00B1723F"/>
    <w:rsid w:val="00B17685"/>
    <w:rsid w:val="00B17A08"/>
    <w:rsid w:val="00B20152"/>
    <w:rsid w:val="00B2019C"/>
    <w:rsid w:val="00B20A74"/>
    <w:rsid w:val="00B20CD3"/>
    <w:rsid w:val="00B21979"/>
    <w:rsid w:val="00B22884"/>
    <w:rsid w:val="00B23055"/>
    <w:rsid w:val="00B2341A"/>
    <w:rsid w:val="00B23AB5"/>
    <w:rsid w:val="00B24198"/>
    <w:rsid w:val="00B241B5"/>
    <w:rsid w:val="00B2471E"/>
    <w:rsid w:val="00B24E73"/>
    <w:rsid w:val="00B2535E"/>
    <w:rsid w:val="00B2556E"/>
    <w:rsid w:val="00B25829"/>
    <w:rsid w:val="00B2623F"/>
    <w:rsid w:val="00B26E3F"/>
    <w:rsid w:val="00B30401"/>
    <w:rsid w:val="00B305BD"/>
    <w:rsid w:val="00B30C59"/>
    <w:rsid w:val="00B30F53"/>
    <w:rsid w:val="00B3168D"/>
    <w:rsid w:val="00B31FEF"/>
    <w:rsid w:val="00B320A4"/>
    <w:rsid w:val="00B32313"/>
    <w:rsid w:val="00B32C2F"/>
    <w:rsid w:val="00B3306A"/>
    <w:rsid w:val="00B33672"/>
    <w:rsid w:val="00B336E1"/>
    <w:rsid w:val="00B3390F"/>
    <w:rsid w:val="00B33A0D"/>
    <w:rsid w:val="00B34623"/>
    <w:rsid w:val="00B35E7D"/>
    <w:rsid w:val="00B35FC3"/>
    <w:rsid w:val="00B36959"/>
    <w:rsid w:val="00B369EF"/>
    <w:rsid w:val="00B36A8A"/>
    <w:rsid w:val="00B36B84"/>
    <w:rsid w:val="00B37292"/>
    <w:rsid w:val="00B375FA"/>
    <w:rsid w:val="00B37A89"/>
    <w:rsid w:val="00B37EB7"/>
    <w:rsid w:val="00B403A2"/>
    <w:rsid w:val="00B4068F"/>
    <w:rsid w:val="00B406AE"/>
    <w:rsid w:val="00B40AAB"/>
    <w:rsid w:val="00B40E07"/>
    <w:rsid w:val="00B411AB"/>
    <w:rsid w:val="00B41FEE"/>
    <w:rsid w:val="00B432A6"/>
    <w:rsid w:val="00B43A8F"/>
    <w:rsid w:val="00B441CE"/>
    <w:rsid w:val="00B45075"/>
    <w:rsid w:val="00B458E1"/>
    <w:rsid w:val="00B45DB1"/>
    <w:rsid w:val="00B46019"/>
    <w:rsid w:val="00B4601C"/>
    <w:rsid w:val="00B47158"/>
    <w:rsid w:val="00B47168"/>
    <w:rsid w:val="00B475DC"/>
    <w:rsid w:val="00B476CA"/>
    <w:rsid w:val="00B50D12"/>
    <w:rsid w:val="00B5137E"/>
    <w:rsid w:val="00B51458"/>
    <w:rsid w:val="00B51A61"/>
    <w:rsid w:val="00B5262A"/>
    <w:rsid w:val="00B52997"/>
    <w:rsid w:val="00B52AF0"/>
    <w:rsid w:val="00B545C1"/>
    <w:rsid w:val="00B54615"/>
    <w:rsid w:val="00B5519C"/>
    <w:rsid w:val="00B55277"/>
    <w:rsid w:val="00B55F1D"/>
    <w:rsid w:val="00B560A9"/>
    <w:rsid w:val="00B5636F"/>
    <w:rsid w:val="00B5675D"/>
    <w:rsid w:val="00B56942"/>
    <w:rsid w:val="00B5715D"/>
    <w:rsid w:val="00B572ED"/>
    <w:rsid w:val="00B6019D"/>
    <w:rsid w:val="00B60695"/>
    <w:rsid w:val="00B608B6"/>
    <w:rsid w:val="00B609A2"/>
    <w:rsid w:val="00B6175C"/>
    <w:rsid w:val="00B61DB3"/>
    <w:rsid w:val="00B61E61"/>
    <w:rsid w:val="00B622E1"/>
    <w:rsid w:val="00B62302"/>
    <w:rsid w:val="00B63A22"/>
    <w:rsid w:val="00B63ACC"/>
    <w:rsid w:val="00B63D42"/>
    <w:rsid w:val="00B64035"/>
    <w:rsid w:val="00B64553"/>
    <w:rsid w:val="00B64775"/>
    <w:rsid w:val="00B64A88"/>
    <w:rsid w:val="00B64BDE"/>
    <w:rsid w:val="00B64F53"/>
    <w:rsid w:val="00B6575C"/>
    <w:rsid w:val="00B6584B"/>
    <w:rsid w:val="00B65B65"/>
    <w:rsid w:val="00B65B9E"/>
    <w:rsid w:val="00B65FD1"/>
    <w:rsid w:val="00B66E4B"/>
    <w:rsid w:val="00B7012D"/>
    <w:rsid w:val="00B70885"/>
    <w:rsid w:val="00B708A4"/>
    <w:rsid w:val="00B70EC8"/>
    <w:rsid w:val="00B713D2"/>
    <w:rsid w:val="00B7178B"/>
    <w:rsid w:val="00B717E1"/>
    <w:rsid w:val="00B71FDD"/>
    <w:rsid w:val="00B72090"/>
    <w:rsid w:val="00B7238C"/>
    <w:rsid w:val="00B723E1"/>
    <w:rsid w:val="00B7262E"/>
    <w:rsid w:val="00B72D96"/>
    <w:rsid w:val="00B73551"/>
    <w:rsid w:val="00B7356B"/>
    <w:rsid w:val="00B73C4B"/>
    <w:rsid w:val="00B73E8B"/>
    <w:rsid w:val="00B74028"/>
    <w:rsid w:val="00B7490C"/>
    <w:rsid w:val="00B74AA1"/>
    <w:rsid w:val="00B74D5F"/>
    <w:rsid w:val="00B7594C"/>
    <w:rsid w:val="00B75D4E"/>
    <w:rsid w:val="00B766B0"/>
    <w:rsid w:val="00B76EE6"/>
    <w:rsid w:val="00B76F13"/>
    <w:rsid w:val="00B777E8"/>
    <w:rsid w:val="00B806A0"/>
    <w:rsid w:val="00B806DC"/>
    <w:rsid w:val="00B80B8F"/>
    <w:rsid w:val="00B81099"/>
    <w:rsid w:val="00B81726"/>
    <w:rsid w:val="00B81935"/>
    <w:rsid w:val="00B81A67"/>
    <w:rsid w:val="00B81BDC"/>
    <w:rsid w:val="00B81DF2"/>
    <w:rsid w:val="00B829C4"/>
    <w:rsid w:val="00B82FBF"/>
    <w:rsid w:val="00B83061"/>
    <w:rsid w:val="00B8315B"/>
    <w:rsid w:val="00B8332B"/>
    <w:rsid w:val="00B83867"/>
    <w:rsid w:val="00B83AB6"/>
    <w:rsid w:val="00B83DB4"/>
    <w:rsid w:val="00B84035"/>
    <w:rsid w:val="00B8403A"/>
    <w:rsid w:val="00B842E7"/>
    <w:rsid w:val="00B8439C"/>
    <w:rsid w:val="00B844E1"/>
    <w:rsid w:val="00B84A5D"/>
    <w:rsid w:val="00B859A9"/>
    <w:rsid w:val="00B85D37"/>
    <w:rsid w:val="00B85F33"/>
    <w:rsid w:val="00B85FAE"/>
    <w:rsid w:val="00B8645E"/>
    <w:rsid w:val="00B868C7"/>
    <w:rsid w:val="00B86B80"/>
    <w:rsid w:val="00B86BD8"/>
    <w:rsid w:val="00B87F73"/>
    <w:rsid w:val="00B9020E"/>
    <w:rsid w:val="00B904F0"/>
    <w:rsid w:val="00B90D38"/>
    <w:rsid w:val="00B91C76"/>
    <w:rsid w:val="00B92926"/>
    <w:rsid w:val="00B92D52"/>
    <w:rsid w:val="00B93526"/>
    <w:rsid w:val="00B93807"/>
    <w:rsid w:val="00B94130"/>
    <w:rsid w:val="00B946A0"/>
    <w:rsid w:val="00B95365"/>
    <w:rsid w:val="00B95DAC"/>
    <w:rsid w:val="00B960CF"/>
    <w:rsid w:val="00B96179"/>
    <w:rsid w:val="00B96351"/>
    <w:rsid w:val="00B97045"/>
    <w:rsid w:val="00BA00A4"/>
    <w:rsid w:val="00BA0625"/>
    <w:rsid w:val="00BA0BF1"/>
    <w:rsid w:val="00BA1DCA"/>
    <w:rsid w:val="00BA1F84"/>
    <w:rsid w:val="00BA1FD0"/>
    <w:rsid w:val="00BA2121"/>
    <w:rsid w:val="00BA2222"/>
    <w:rsid w:val="00BA2789"/>
    <w:rsid w:val="00BA298F"/>
    <w:rsid w:val="00BA2F75"/>
    <w:rsid w:val="00BA3277"/>
    <w:rsid w:val="00BA4181"/>
    <w:rsid w:val="00BA4A37"/>
    <w:rsid w:val="00BA4A57"/>
    <w:rsid w:val="00BA4D16"/>
    <w:rsid w:val="00BA5043"/>
    <w:rsid w:val="00BA5BE3"/>
    <w:rsid w:val="00BA6BA8"/>
    <w:rsid w:val="00BA6E95"/>
    <w:rsid w:val="00BA70EE"/>
    <w:rsid w:val="00BA7596"/>
    <w:rsid w:val="00BB0119"/>
    <w:rsid w:val="00BB08DE"/>
    <w:rsid w:val="00BB0951"/>
    <w:rsid w:val="00BB1799"/>
    <w:rsid w:val="00BB1D7E"/>
    <w:rsid w:val="00BB2B6F"/>
    <w:rsid w:val="00BB2C10"/>
    <w:rsid w:val="00BB2C64"/>
    <w:rsid w:val="00BB3F53"/>
    <w:rsid w:val="00BB4E87"/>
    <w:rsid w:val="00BB52E5"/>
    <w:rsid w:val="00BB6EBB"/>
    <w:rsid w:val="00BB7AF6"/>
    <w:rsid w:val="00BB7F08"/>
    <w:rsid w:val="00BC0424"/>
    <w:rsid w:val="00BC044C"/>
    <w:rsid w:val="00BC0915"/>
    <w:rsid w:val="00BC0EC6"/>
    <w:rsid w:val="00BC11C7"/>
    <w:rsid w:val="00BC2788"/>
    <w:rsid w:val="00BC340E"/>
    <w:rsid w:val="00BC34A2"/>
    <w:rsid w:val="00BC34D8"/>
    <w:rsid w:val="00BC35F7"/>
    <w:rsid w:val="00BC3818"/>
    <w:rsid w:val="00BC3FF5"/>
    <w:rsid w:val="00BC46D4"/>
    <w:rsid w:val="00BC4821"/>
    <w:rsid w:val="00BC49E9"/>
    <w:rsid w:val="00BC4DCA"/>
    <w:rsid w:val="00BC5B69"/>
    <w:rsid w:val="00BC5C92"/>
    <w:rsid w:val="00BC5E73"/>
    <w:rsid w:val="00BC5FB9"/>
    <w:rsid w:val="00BC68D2"/>
    <w:rsid w:val="00BC6CBB"/>
    <w:rsid w:val="00BC7390"/>
    <w:rsid w:val="00BD0590"/>
    <w:rsid w:val="00BD12AF"/>
    <w:rsid w:val="00BD141B"/>
    <w:rsid w:val="00BD1EF7"/>
    <w:rsid w:val="00BD1F84"/>
    <w:rsid w:val="00BD2330"/>
    <w:rsid w:val="00BD2396"/>
    <w:rsid w:val="00BD2C11"/>
    <w:rsid w:val="00BD2D3A"/>
    <w:rsid w:val="00BD2F22"/>
    <w:rsid w:val="00BD328D"/>
    <w:rsid w:val="00BD37FD"/>
    <w:rsid w:val="00BD4355"/>
    <w:rsid w:val="00BD4549"/>
    <w:rsid w:val="00BD4560"/>
    <w:rsid w:val="00BD4BC5"/>
    <w:rsid w:val="00BD4EF1"/>
    <w:rsid w:val="00BD510E"/>
    <w:rsid w:val="00BD5511"/>
    <w:rsid w:val="00BD55AC"/>
    <w:rsid w:val="00BD55FC"/>
    <w:rsid w:val="00BD56E1"/>
    <w:rsid w:val="00BD57A6"/>
    <w:rsid w:val="00BD5AF2"/>
    <w:rsid w:val="00BD63FF"/>
    <w:rsid w:val="00BD6681"/>
    <w:rsid w:val="00BD67D1"/>
    <w:rsid w:val="00BD6C12"/>
    <w:rsid w:val="00BD72C2"/>
    <w:rsid w:val="00BD733E"/>
    <w:rsid w:val="00BD7AC6"/>
    <w:rsid w:val="00BD7CE2"/>
    <w:rsid w:val="00BE0079"/>
    <w:rsid w:val="00BE06F7"/>
    <w:rsid w:val="00BE0707"/>
    <w:rsid w:val="00BE0832"/>
    <w:rsid w:val="00BE1189"/>
    <w:rsid w:val="00BE12C1"/>
    <w:rsid w:val="00BE1455"/>
    <w:rsid w:val="00BE2004"/>
    <w:rsid w:val="00BE2909"/>
    <w:rsid w:val="00BE2C65"/>
    <w:rsid w:val="00BE2D5A"/>
    <w:rsid w:val="00BE2EBD"/>
    <w:rsid w:val="00BE2EC0"/>
    <w:rsid w:val="00BE31A0"/>
    <w:rsid w:val="00BE32E2"/>
    <w:rsid w:val="00BE334E"/>
    <w:rsid w:val="00BE390E"/>
    <w:rsid w:val="00BE4052"/>
    <w:rsid w:val="00BE405E"/>
    <w:rsid w:val="00BE41F2"/>
    <w:rsid w:val="00BE47F2"/>
    <w:rsid w:val="00BE47FF"/>
    <w:rsid w:val="00BE4A03"/>
    <w:rsid w:val="00BE51FF"/>
    <w:rsid w:val="00BE5285"/>
    <w:rsid w:val="00BE6455"/>
    <w:rsid w:val="00BE67A5"/>
    <w:rsid w:val="00BE6805"/>
    <w:rsid w:val="00BE7011"/>
    <w:rsid w:val="00BE70D2"/>
    <w:rsid w:val="00BF0423"/>
    <w:rsid w:val="00BF05A4"/>
    <w:rsid w:val="00BF09E8"/>
    <w:rsid w:val="00BF0A61"/>
    <w:rsid w:val="00BF1450"/>
    <w:rsid w:val="00BF14FB"/>
    <w:rsid w:val="00BF2024"/>
    <w:rsid w:val="00BF2690"/>
    <w:rsid w:val="00BF27FF"/>
    <w:rsid w:val="00BF2A9C"/>
    <w:rsid w:val="00BF2B3A"/>
    <w:rsid w:val="00BF3471"/>
    <w:rsid w:val="00BF3B98"/>
    <w:rsid w:val="00BF3ECD"/>
    <w:rsid w:val="00BF4748"/>
    <w:rsid w:val="00BF4D16"/>
    <w:rsid w:val="00BF547F"/>
    <w:rsid w:val="00BF56FF"/>
    <w:rsid w:val="00BF59F1"/>
    <w:rsid w:val="00BF6714"/>
    <w:rsid w:val="00BF6775"/>
    <w:rsid w:val="00BF6862"/>
    <w:rsid w:val="00BF69D7"/>
    <w:rsid w:val="00BF6B0F"/>
    <w:rsid w:val="00BF75BC"/>
    <w:rsid w:val="00BF76C0"/>
    <w:rsid w:val="00BF79D8"/>
    <w:rsid w:val="00BF7E38"/>
    <w:rsid w:val="00C00092"/>
    <w:rsid w:val="00C00172"/>
    <w:rsid w:val="00C01278"/>
    <w:rsid w:val="00C019FC"/>
    <w:rsid w:val="00C01DCA"/>
    <w:rsid w:val="00C01F97"/>
    <w:rsid w:val="00C023E7"/>
    <w:rsid w:val="00C02E03"/>
    <w:rsid w:val="00C03A20"/>
    <w:rsid w:val="00C03B49"/>
    <w:rsid w:val="00C03F5C"/>
    <w:rsid w:val="00C03FE6"/>
    <w:rsid w:val="00C042F3"/>
    <w:rsid w:val="00C04648"/>
    <w:rsid w:val="00C04F64"/>
    <w:rsid w:val="00C05399"/>
    <w:rsid w:val="00C06093"/>
    <w:rsid w:val="00C06201"/>
    <w:rsid w:val="00C063E8"/>
    <w:rsid w:val="00C0654B"/>
    <w:rsid w:val="00C06C20"/>
    <w:rsid w:val="00C070EA"/>
    <w:rsid w:val="00C072B2"/>
    <w:rsid w:val="00C0759F"/>
    <w:rsid w:val="00C0780F"/>
    <w:rsid w:val="00C07DB1"/>
    <w:rsid w:val="00C108F8"/>
    <w:rsid w:val="00C10938"/>
    <w:rsid w:val="00C10A79"/>
    <w:rsid w:val="00C10B5D"/>
    <w:rsid w:val="00C1134C"/>
    <w:rsid w:val="00C12014"/>
    <w:rsid w:val="00C12278"/>
    <w:rsid w:val="00C127FB"/>
    <w:rsid w:val="00C13DF2"/>
    <w:rsid w:val="00C14A23"/>
    <w:rsid w:val="00C14E52"/>
    <w:rsid w:val="00C15159"/>
    <w:rsid w:val="00C1547D"/>
    <w:rsid w:val="00C160F8"/>
    <w:rsid w:val="00C1690B"/>
    <w:rsid w:val="00C16B36"/>
    <w:rsid w:val="00C16BAF"/>
    <w:rsid w:val="00C16F9A"/>
    <w:rsid w:val="00C1711C"/>
    <w:rsid w:val="00C20FC7"/>
    <w:rsid w:val="00C21505"/>
    <w:rsid w:val="00C21770"/>
    <w:rsid w:val="00C21952"/>
    <w:rsid w:val="00C21DDD"/>
    <w:rsid w:val="00C223D0"/>
    <w:rsid w:val="00C226D4"/>
    <w:rsid w:val="00C227A7"/>
    <w:rsid w:val="00C2458A"/>
    <w:rsid w:val="00C2471D"/>
    <w:rsid w:val="00C24AF0"/>
    <w:rsid w:val="00C2512B"/>
    <w:rsid w:val="00C251D8"/>
    <w:rsid w:val="00C25870"/>
    <w:rsid w:val="00C25AA9"/>
    <w:rsid w:val="00C25E5E"/>
    <w:rsid w:val="00C2638D"/>
    <w:rsid w:val="00C2720D"/>
    <w:rsid w:val="00C273C8"/>
    <w:rsid w:val="00C276B1"/>
    <w:rsid w:val="00C27A5F"/>
    <w:rsid w:val="00C27B60"/>
    <w:rsid w:val="00C3013E"/>
    <w:rsid w:val="00C30985"/>
    <w:rsid w:val="00C30DDB"/>
    <w:rsid w:val="00C3219C"/>
    <w:rsid w:val="00C324B4"/>
    <w:rsid w:val="00C32D88"/>
    <w:rsid w:val="00C33C31"/>
    <w:rsid w:val="00C34365"/>
    <w:rsid w:val="00C3459D"/>
    <w:rsid w:val="00C34B2E"/>
    <w:rsid w:val="00C35223"/>
    <w:rsid w:val="00C354FA"/>
    <w:rsid w:val="00C3551F"/>
    <w:rsid w:val="00C365DD"/>
    <w:rsid w:val="00C36C59"/>
    <w:rsid w:val="00C372ED"/>
    <w:rsid w:val="00C37523"/>
    <w:rsid w:val="00C375B1"/>
    <w:rsid w:val="00C37EEF"/>
    <w:rsid w:val="00C40BFA"/>
    <w:rsid w:val="00C40E79"/>
    <w:rsid w:val="00C40F7D"/>
    <w:rsid w:val="00C4128D"/>
    <w:rsid w:val="00C41893"/>
    <w:rsid w:val="00C41D5E"/>
    <w:rsid w:val="00C43143"/>
    <w:rsid w:val="00C43C16"/>
    <w:rsid w:val="00C43D25"/>
    <w:rsid w:val="00C4444E"/>
    <w:rsid w:val="00C44859"/>
    <w:rsid w:val="00C4501D"/>
    <w:rsid w:val="00C45357"/>
    <w:rsid w:val="00C4540C"/>
    <w:rsid w:val="00C45454"/>
    <w:rsid w:val="00C45891"/>
    <w:rsid w:val="00C45F59"/>
    <w:rsid w:val="00C46891"/>
    <w:rsid w:val="00C468ED"/>
    <w:rsid w:val="00C47B03"/>
    <w:rsid w:val="00C47E94"/>
    <w:rsid w:val="00C50299"/>
    <w:rsid w:val="00C50876"/>
    <w:rsid w:val="00C50C39"/>
    <w:rsid w:val="00C510A7"/>
    <w:rsid w:val="00C51443"/>
    <w:rsid w:val="00C51821"/>
    <w:rsid w:val="00C51CB4"/>
    <w:rsid w:val="00C51ECB"/>
    <w:rsid w:val="00C52821"/>
    <w:rsid w:val="00C5282E"/>
    <w:rsid w:val="00C5306E"/>
    <w:rsid w:val="00C535E3"/>
    <w:rsid w:val="00C53949"/>
    <w:rsid w:val="00C53D55"/>
    <w:rsid w:val="00C541C8"/>
    <w:rsid w:val="00C54A63"/>
    <w:rsid w:val="00C5554A"/>
    <w:rsid w:val="00C56051"/>
    <w:rsid w:val="00C56A34"/>
    <w:rsid w:val="00C56D14"/>
    <w:rsid w:val="00C57661"/>
    <w:rsid w:val="00C578EA"/>
    <w:rsid w:val="00C57A43"/>
    <w:rsid w:val="00C57F2A"/>
    <w:rsid w:val="00C6065E"/>
    <w:rsid w:val="00C60869"/>
    <w:rsid w:val="00C61439"/>
    <w:rsid w:val="00C61A3C"/>
    <w:rsid w:val="00C61EA8"/>
    <w:rsid w:val="00C62385"/>
    <w:rsid w:val="00C6246B"/>
    <w:rsid w:val="00C626E3"/>
    <w:rsid w:val="00C627E7"/>
    <w:rsid w:val="00C6282E"/>
    <w:rsid w:val="00C62C1D"/>
    <w:rsid w:val="00C63ED4"/>
    <w:rsid w:val="00C63F98"/>
    <w:rsid w:val="00C641F9"/>
    <w:rsid w:val="00C64203"/>
    <w:rsid w:val="00C642D1"/>
    <w:rsid w:val="00C647AF"/>
    <w:rsid w:val="00C64D39"/>
    <w:rsid w:val="00C6544F"/>
    <w:rsid w:val="00C6580A"/>
    <w:rsid w:val="00C667D3"/>
    <w:rsid w:val="00C66844"/>
    <w:rsid w:val="00C66FBD"/>
    <w:rsid w:val="00C672D3"/>
    <w:rsid w:val="00C6773D"/>
    <w:rsid w:val="00C67757"/>
    <w:rsid w:val="00C7027A"/>
    <w:rsid w:val="00C7056A"/>
    <w:rsid w:val="00C70758"/>
    <w:rsid w:val="00C7085E"/>
    <w:rsid w:val="00C70A94"/>
    <w:rsid w:val="00C70F52"/>
    <w:rsid w:val="00C71BF8"/>
    <w:rsid w:val="00C71C6D"/>
    <w:rsid w:val="00C71FD7"/>
    <w:rsid w:val="00C7256E"/>
    <w:rsid w:val="00C7388A"/>
    <w:rsid w:val="00C73ED5"/>
    <w:rsid w:val="00C74F4B"/>
    <w:rsid w:val="00C75230"/>
    <w:rsid w:val="00C754DE"/>
    <w:rsid w:val="00C75886"/>
    <w:rsid w:val="00C75AE0"/>
    <w:rsid w:val="00C7603C"/>
    <w:rsid w:val="00C76092"/>
    <w:rsid w:val="00C76271"/>
    <w:rsid w:val="00C76685"/>
    <w:rsid w:val="00C77014"/>
    <w:rsid w:val="00C7703F"/>
    <w:rsid w:val="00C7708B"/>
    <w:rsid w:val="00C7747B"/>
    <w:rsid w:val="00C80604"/>
    <w:rsid w:val="00C8178E"/>
    <w:rsid w:val="00C821D5"/>
    <w:rsid w:val="00C83131"/>
    <w:rsid w:val="00C8318F"/>
    <w:rsid w:val="00C83261"/>
    <w:rsid w:val="00C8340F"/>
    <w:rsid w:val="00C84170"/>
    <w:rsid w:val="00C84198"/>
    <w:rsid w:val="00C84693"/>
    <w:rsid w:val="00C84918"/>
    <w:rsid w:val="00C84B8B"/>
    <w:rsid w:val="00C85432"/>
    <w:rsid w:val="00C857AC"/>
    <w:rsid w:val="00C86251"/>
    <w:rsid w:val="00C866A0"/>
    <w:rsid w:val="00C86B4D"/>
    <w:rsid w:val="00C86EFC"/>
    <w:rsid w:val="00C8719B"/>
    <w:rsid w:val="00C87302"/>
    <w:rsid w:val="00C875E8"/>
    <w:rsid w:val="00C8763C"/>
    <w:rsid w:val="00C87ACC"/>
    <w:rsid w:val="00C9066E"/>
    <w:rsid w:val="00C90962"/>
    <w:rsid w:val="00C90A07"/>
    <w:rsid w:val="00C90F4A"/>
    <w:rsid w:val="00C91A61"/>
    <w:rsid w:val="00C92067"/>
    <w:rsid w:val="00C92130"/>
    <w:rsid w:val="00C9250D"/>
    <w:rsid w:val="00C925EE"/>
    <w:rsid w:val="00C92F6D"/>
    <w:rsid w:val="00C93727"/>
    <w:rsid w:val="00C94198"/>
    <w:rsid w:val="00C944E5"/>
    <w:rsid w:val="00C94A89"/>
    <w:rsid w:val="00C94F29"/>
    <w:rsid w:val="00C97175"/>
    <w:rsid w:val="00C97508"/>
    <w:rsid w:val="00CA002F"/>
    <w:rsid w:val="00CA06BF"/>
    <w:rsid w:val="00CA0ABF"/>
    <w:rsid w:val="00CA0EEC"/>
    <w:rsid w:val="00CA1BE6"/>
    <w:rsid w:val="00CA2630"/>
    <w:rsid w:val="00CA2848"/>
    <w:rsid w:val="00CA2878"/>
    <w:rsid w:val="00CA2BA7"/>
    <w:rsid w:val="00CA3522"/>
    <w:rsid w:val="00CA49DB"/>
    <w:rsid w:val="00CA4DA1"/>
    <w:rsid w:val="00CA5097"/>
    <w:rsid w:val="00CA527F"/>
    <w:rsid w:val="00CA69F8"/>
    <w:rsid w:val="00CA7394"/>
    <w:rsid w:val="00CA745B"/>
    <w:rsid w:val="00CA7CFE"/>
    <w:rsid w:val="00CA7D26"/>
    <w:rsid w:val="00CB08AB"/>
    <w:rsid w:val="00CB0E0F"/>
    <w:rsid w:val="00CB0F03"/>
    <w:rsid w:val="00CB1854"/>
    <w:rsid w:val="00CB1C95"/>
    <w:rsid w:val="00CB1CF6"/>
    <w:rsid w:val="00CB2076"/>
    <w:rsid w:val="00CB354C"/>
    <w:rsid w:val="00CB3CA2"/>
    <w:rsid w:val="00CB3CB6"/>
    <w:rsid w:val="00CB4910"/>
    <w:rsid w:val="00CB4A9D"/>
    <w:rsid w:val="00CB4C47"/>
    <w:rsid w:val="00CB5038"/>
    <w:rsid w:val="00CB6376"/>
    <w:rsid w:val="00CB6C23"/>
    <w:rsid w:val="00CB6D4B"/>
    <w:rsid w:val="00CB703E"/>
    <w:rsid w:val="00CB78C8"/>
    <w:rsid w:val="00CC010D"/>
    <w:rsid w:val="00CC1BA6"/>
    <w:rsid w:val="00CC1FEA"/>
    <w:rsid w:val="00CC232E"/>
    <w:rsid w:val="00CC27D1"/>
    <w:rsid w:val="00CC2B53"/>
    <w:rsid w:val="00CC2DA4"/>
    <w:rsid w:val="00CC2F34"/>
    <w:rsid w:val="00CC3269"/>
    <w:rsid w:val="00CC3483"/>
    <w:rsid w:val="00CC4267"/>
    <w:rsid w:val="00CC4747"/>
    <w:rsid w:val="00CC5235"/>
    <w:rsid w:val="00CC5245"/>
    <w:rsid w:val="00CC5664"/>
    <w:rsid w:val="00CC60A6"/>
    <w:rsid w:val="00CC60B9"/>
    <w:rsid w:val="00CC6E15"/>
    <w:rsid w:val="00CC6FA3"/>
    <w:rsid w:val="00CC7509"/>
    <w:rsid w:val="00CC7C64"/>
    <w:rsid w:val="00CC7EBD"/>
    <w:rsid w:val="00CD030B"/>
    <w:rsid w:val="00CD068A"/>
    <w:rsid w:val="00CD06E5"/>
    <w:rsid w:val="00CD0D64"/>
    <w:rsid w:val="00CD15BD"/>
    <w:rsid w:val="00CD188A"/>
    <w:rsid w:val="00CD1A37"/>
    <w:rsid w:val="00CD1BF4"/>
    <w:rsid w:val="00CD1DDE"/>
    <w:rsid w:val="00CD2A00"/>
    <w:rsid w:val="00CD2B5D"/>
    <w:rsid w:val="00CD2DBA"/>
    <w:rsid w:val="00CD30EC"/>
    <w:rsid w:val="00CD3224"/>
    <w:rsid w:val="00CD32C4"/>
    <w:rsid w:val="00CD3384"/>
    <w:rsid w:val="00CD37DC"/>
    <w:rsid w:val="00CD3C57"/>
    <w:rsid w:val="00CD45E3"/>
    <w:rsid w:val="00CD4846"/>
    <w:rsid w:val="00CD4870"/>
    <w:rsid w:val="00CD4ABE"/>
    <w:rsid w:val="00CD4B49"/>
    <w:rsid w:val="00CD4E57"/>
    <w:rsid w:val="00CD56B6"/>
    <w:rsid w:val="00CD5CF6"/>
    <w:rsid w:val="00CD5E12"/>
    <w:rsid w:val="00CD681C"/>
    <w:rsid w:val="00CD6B08"/>
    <w:rsid w:val="00CD7614"/>
    <w:rsid w:val="00CD78A1"/>
    <w:rsid w:val="00CE0506"/>
    <w:rsid w:val="00CE0D32"/>
    <w:rsid w:val="00CE0E6D"/>
    <w:rsid w:val="00CE166B"/>
    <w:rsid w:val="00CE1688"/>
    <w:rsid w:val="00CE2661"/>
    <w:rsid w:val="00CE26DF"/>
    <w:rsid w:val="00CE2AEE"/>
    <w:rsid w:val="00CE39B3"/>
    <w:rsid w:val="00CE4C21"/>
    <w:rsid w:val="00CE4E45"/>
    <w:rsid w:val="00CE54E3"/>
    <w:rsid w:val="00CE56A2"/>
    <w:rsid w:val="00CE6395"/>
    <w:rsid w:val="00CE68DB"/>
    <w:rsid w:val="00CE6ACA"/>
    <w:rsid w:val="00CE6CDA"/>
    <w:rsid w:val="00CE6D09"/>
    <w:rsid w:val="00CE7599"/>
    <w:rsid w:val="00CE7616"/>
    <w:rsid w:val="00CE76E2"/>
    <w:rsid w:val="00CF0D4C"/>
    <w:rsid w:val="00CF1126"/>
    <w:rsid w:val="00CF169A"/>
    <w:rsid w:val="00CF1A9A"/>
    <w:rsid w:val="00CF1CF7"/>
    <w:rsid w:val="00CF2362"/>
    <w:rsid w:val="00CF238B"/>
    <w:rsid w:val="00CF2A24"/>
    <w:rsid w:val="00CF2BD8"/>
    <w:rsid w:val="00CF2E33"/>
    <w:rsid w:val="00CF2FD3"/>
    <w:rsid w:val="00CF35DC"/>
    <w:rsid w:val="00CF375C"/>
    <w:rsid w:val="00CF43B2"/>
    <w:rsid w:val="00CF45FA"/>
    <w:rsid w:val="00CF48DD"/>
    <w:rsid w:val="00CF5042"/>
    <w:rsid w:val="00CF6247"/>
    <w:rsid w:val="00CF6B5B"/>
    <w:rsid w:val="00CF6EED"/>
    <w:rsid w:val="00CF71AB"/>
    <w:rsid w:val="00CF7A75"/>
    <w:rsid w:val="00CF7AA6"/>
    <w:rsid w:val="00CF7FE2"/>
    <w:rsid w:val="00D001C0"/>
    <w:rsid w:val="00D002CC"/>
    <w:rsid w:val="00D00879"/>
    <w:rsid w:val="00D00ECF"/>
    <w:rsid w:val="00D00F3B"/>
    <w:rsid w:val="00D014A6"/>
    <w:rsid w:val="00D01DCA"/>
    <w:rsid w:val="00D0208B"/>
    <w:rsid w:val="00D02B34"/>
    <w:rsid w:val="00D036C0"/>
    <w:rsid w:val="00D03747"/>
    <w:rsid w:val="00D0379D"/>
    <w:rsid w:val="00D03EA0"/>
    <w:rsid w:val="00D045CC"/>
    <w:rsid w:val="00D0464A"/>
    <w:rsid w:val="00D04652"/>
    <w:rsid w:val="00D04A90"/>
    <w:rsid w:val="00D04E8B"/>
    <w:rsid w:val="00D0606A"/>
    <w:rsid w:val="00D065AF"/>
    <w:rsid w:val="00D066E6"/>
    <w:rsid w:val="00D0687B"/>
    <w:rsid w:val="00D06C22"/>
    <w:rsid w:val="00D07579"/>
    <w:rsid w:val="00D1020E"/>
    <w:rsid w:val="00D1021E"/>
    <w:rsid w:val="00D1033B"/>
    <w:rsid w:val="00D10356"/>
    <w:rsid w:val="00D106FF"/>
    <w:rsid w:val="00D10839"/>
    <w:rsid w:val="00D10A48"/>
    <w:rsid w:val="00D10FC6"/>
    <w:rsid w:val="00D110FF"/>
    <w:rsid w:val="00D115BC"/>
    <w:rsid w:val="00D11ADD"/>
    <w:rsid w:val="00D120D3"/>
    <w:rsid w:val="00D12109"/>
    <w:rsid w:val="00D1245B"/>
    <w:rsid w:val="00D1359F"/>
    <w:rsid w:val="00D13C26"/>
    <w:rsid w:val="00D13D7E"/>
    <w:rsid w:val="00D13E7C"/>
    <w:rsid w:val="00D14C84"/>
    <w:rsid w:val="00D14EB8"/>
    <w:rsid w:val="00D14F85"/>
    <w:rsid w:val="00D1540D"/>
    <w:rsid w:val="00D15DD6"/>
    <w:rsid w:val="00D163F0"/>
    <w:rsid w:val="00D178DD"/>
    <w:rsid w:val="00D17A04"/>
    <w:rsid w:val="00D17CED"/>
    <w:rsid w:val="00D17DA9"/>
    <w:rsid w:val="00D17F53"/>
    <w:rsid w:val="00D17F85"/>
    <w:rsid w:val="00D21EE8"/>
    <w:rsid w:val="00D22510"/>
    <w:rsid w:val="00D226A7"/>
    <w:rsid w:val="00D2301E"/>
    <w:rsid w:val="00D234BE"/>
    <w:rsid w:val="00D249AF"/>
    <w:rsid w:val="00D250CA"/>
    <w:rsid w:val="00D252DB"/>
    <w:rsid w:val="00D25543"/>
    <w:rsid w:val="00D255F0"/>
    <w:rsid w:val="00D25841"/>
    <w:rsid w:val="00D25CF7"/>
    <w:rsid w:val="00D25F59"/>
    <w:rsid w:val="00D27C73"/>
    <w:rsid w:val="00D27CED"/>
    <w:rsid w:val="00D30132"/>
    <w:rsid w:val="00D30478"/>
    <w:rsid w:val="00D308D1"/>
    <w:rsid w:val="00D311E6"/>
    <w:rsid w:val="00D3264A"/>
    <w:rsid w:val="00D33A7B"/>
    <w:rsid w:val="00D33D41"/>
    <w:rsid w:val="00D33E03"/>
    <w:rsid w:val="00D3601E"/>
    <w:rsid w:val="00D3651E"/>
    <w:rsid w:val="00D36F00"/>
    <w:rsid w:val="00D40049"/>
    <w:rsid w:val="00D40347"/>
    <w:rsid w:val="00D40A84"/>
    <w:rsid w:val="00D41869"/>
    <w:rsid w:val="00D41C45"/>
    <w:rsid w:val="00D41DDE"/>
    <w:rsid w:val="00D4376F"/>
    <w:rsid w:val="00D43A55"/>
    <w:rsid w:val="00D44C76"/>
    <w:rsid w:val="00D44FC2"/>
    <w:rsid w:val="00D450C9"/>
    <w:rsid w:val="00D4545D"/>
    <w:rsid w:val="00D45730"/>
    <w:rsid w:val="00D45F72"/>
    <w:rsid w:val="00D4625B"/>
    <w:rsid w:val="00D46723"/>
    <w:rsid w:val="00D4684D"/>
    <w:rsid w:val="00D46B36"/>
    <w:rsid w:val="00D47FC7"/>
    <w:rsid w:val="00D5100F"/>
    <w:rsid w:val="00D512E3"/>
    <w:rsid w:val="00D51426"/>
    <w:rsid w:val="00D5142A"/>
    <w:rsid w:val="00D51D4F"/>
    <w:rsid w:val="00D5231E"/>
    <w:rsid w:val="00D52D02"/>
    <w:rsid w:val="00D52DFC"/>
    <w:rsid w:val="00D53007"/>
    <w:rsid w:val="00D53191"/>
    <w:rsid w:val="00D53F37"/>
    <w:rsid w:val="00D54244"/>
    <w:rsid w:val="00D54DE7"/>
    <w:rsid w:val="00D54E2C"/>
    <w:rsid w:val="00D550A7"/>
    <w:rsid w:val="00D55ADF"/>
    <w:rsid w:val="00D55B17"/>
    <w:rsid w:val="00D563EC"/>
    <w:rsid w:val="00D56661"/>
    <w:rsid w:val="00D5680B"/>
    <w:rsid w:val="00D5713B"/>
    <w:rsid w:val="00D57A07"/>
    <w:rsid w:val="00D57A1A"/>
    <w:rsid w:val="00D60324"/>
    <w:rsid w:val="00D60583"/>
    <w:rsid w:val="00D60893"/>
    <w:rsid w:val="00D60992"/>
    <w:rsid w:val="00D60E86"/>
    <w:rsid w:val="00D6124F"/>
    <w:rsid w:val="00D6127E"/>
    <w:rsid w:val="00D61A37"/>
    <w:rsid w:val="00D62379"/>
    <w:rsid w:val="00D63344"/>
    <w:rsid w:val="00D63369"/>
    <w:rsid w:val="00D64F96"/>
    <w:rsid w:val="00D6521D"/>
    <w:rsid w:val="00D653CD"/>
    <w:rsid w:val="00D659BC"/>
    <w:rsid w:val="00D663AF"/>
    <w:rsid w:val="00D6718A"/>
    <w:rsid w:val="00D67F8E"/>
    <w:rsid w:val="00D702A1"/>
    <w:rsid w:val="00D704D1"/>
    <w:rsid w:val="00D70522"/>
    <w:rsid w:val="00D7133D"/>
    <w:rsid w:val="00D719B1"/>
    <w:rsid w:val="00D71C6E"/>
    <w:rsid w:val="00D72168"/>
    <w:rsid w:val="00D722B9"/>
    <w:rsid w:val="00D7238E"/>
    <w:rsid w:val="00D72556"/>
    <w:rsid w:val="00D72B44"/>
    <w:rsid w:val="00D73113"/>
    <w:rsid w:val="00D73C45"/>
    <w:rsid w:val="00D75305"/>
    <w:rsid w:val="00D756B8"/>
    <w:rsid w:val="00D757D3"/>
    <w:rsid w:val="00D75E8B"/>
    <w:rsid w:val="00D766F6"/>
    <w:rsid w:val="00D766FC"/>
    <w:rsid w:val="00D769CB"/>
    <w:rsid w:val="00D77059"/>
    <w:rsid w:val="00D806E6"/>
    <w:rsid w:val="00D80941"/>
    <w:rsid w:val="00D811C8"/>
    <w:rsid w:val="00D8152F"/>
    <w:rsid w:val="00D81763"/>
    <w:rsid w:val="00D8360F"/>
    <w:rsid w:val="00D83EDC"/>
    <w:rsid w:val="00D84F98"/>
    <w:rsid w:val="00D858B3"/>
    <w:rsid w:val="00D85C17"/>
    <w:rsid w:val="00D866BF"/>
    <w:rsid w:val="00D8760C"/>
    <w:rsid w:val="00D87740"/>
    <w:rsid w:val="00D909AF"/>
    <w:rsid w:val="00D90A03"/>
    <w:rsid w:val="00D90EE9"/>
    <w:rsid w:val="00D911C2"/>
    <w:rsid w:val="00D913AC"/>
    <w:rsid w:val="00D91928"/>
    <w:rsid w:val="00D91D61"/>
    <w:rsid w:val="00D92691"/>
    <w:rsid w:val="00D92C70"/>
    <w:rsid w:val="00D92D69"/>
    <w:rsid w:val="00D92EE7"/>
    <w:rsid w:val="00D93917"/>
    <w:rsid w:val="00D93CEF"/>
    <w:rsid w:val="00D9427C"/>
    <w:rsid w:val="00D94A11"/>
    <w:rsid w:val="00D94BC1"/>
    <w:rsid w:val="00D94CB5"/>
    <w:rsid w:val="00D955E5"/>
    <w:rsid w:val="00D95915"/>
    <w:rsid w:val="00D95BD4"/>
    <w:rsid w:val="00D95E73"/>
    <w:rsid w:val="00D95EF6"/>
    <w:rsid w:val="00D9635E"/>
    <w:rsid w:val="00D968F3"/>
    <w:rsid w:val="00D96A90"/>
    <w:rsid w:val="00D96B36"/>
    <w:rsid w:val="00D974FC"/>
    <w:rsid w:val="00D977FE"/>
    <w:rsid w:val="00D97C09"/>
    <w:rsid w:val="00D97C2D"/>
    <w:rsid w:val="00DA029D"/>
    <w:rsid w:val="00DA069C"/>
    <w:rsid w:val="00DA0870"/>
    <w:rsid w:val="00DA17F9"/>
    <w:rsid w:val="00DA1956"/>
    <w:rsid w:val="00DA1C83"/>
    <w:rsid w:val="00DA309F"/>
    <w:rsid w:val="00DA31E7"/>
    <w:rsid w:val="00DA362C"/>
    <w:rsid w:val="00DA388B"/>
    <w:rsid w:val="00DA3EBC"/>
    <w:rsid w:val="00DA458F"/>
    <w:rsid w:val="00DA48E2"/>
    <w:rsid w:val="00DA56BE"/>
    <w:rsid w:val="00DA5A71"/>
    <w:rsid w:val="00DA6178"/>
    <w:rsid w:val="00DA661A"/>
    <w:rsid w:val="00DA7256"/>
    <w:rsid w:val="00DA7413"/>
    <w:rsid w:val="00DA743B"/>
    <w:rsid w:val="00DA7A2C"/>
    <w:rsid w:val="00DA7FB7"/>
    <w:rsid w:val="00DB0014"/>
    <w:rsid w:val="00DB1214"/>
    <w:rsid w:val="00DB1AEC"/>
    <w:rsid w:val="00DB1FDB"/>
    <w:rsid w:val="00DB26B6"/>
    <w:rsid w:val="00DB2E9E"/>
    <w:rsid w:val="00DB317F"/>
    <w:rsid w:val="00DB34A4"/>
    <w:rsid w:val="00DB34A8"/>
    <w:rsid w:val="00DB3A18"/>
    <w:rsid w:val="00DB3C3B"/>
    <w:rsid w:val="00DB45AE"/>
    <w:rsid w:val="00DB471F"/>
    <w:rsid w:val="00DB5247"/>
    <w:rsid w:val="00DB724B"/>
    <w:rsid w:val="00DB7317"/>
    <w:rsid w:val="00DB73E9"/>
    <w:rsid w:val="00DC0509"/>
    <w:rsid w:val="00DC0761"/>
    <w:rsid w:val="00DC0C29"/>
    <w:rsid w:val="00DC1097"/>
    <w:rsid w:val="00DC1BE7"/>
    <w:rsid w:val="00DC1C46"/>
    <w:rsid w:val="00DC284A"/>
    <w:rsid w:val="00DC298A"/>
    <w:rsid w:val="00DC2B12"/>
    <w:rsid w:val="00DC2D36"/>
    <w:rsid w:val="00DC34BE"/>
    <w:rsid w:val="00DC3832"/>
    <w:rsid w:val="00DC3F47"/>
    <w:rsid w:val="00DC4115"/>
    <w:rsid w:val="00DC4B1C"/>
    <w:rsid w:val="00DC570D"/>
    <w:rsid w:val="00DC5D37"/>
    <w:rsid w:val="00DC5F62"/>
    <w:rsid w:val="00DC604C"/>
    <w:rsid w:val="00DC6189"/>
    <w:rsid w:val="00DC6929"/>
    <w:rsid w:val="00DC6AC4"/>
    <w:rsid w:val="00DC7456"/>
    <w:rsid w:val="00DD01A2"/>
    <w:rsid w:val="00DD030D"/>
    <w:rsid w:val="00DD0E24"/>
    <w:rsid w:val="00DD1385"/>
    <w:rsid w:val="00DD1474"/>
    <w:rsid w:val="00DD1A81"/>
    <w:rsid w:val="00DD1BE6"/>
    <w:rsid w:val="00DD2EF8"/>
    <w:rsid w:val="00DD2F39"/>
    <w:rsid w:val="00DD33A5"/>
    <w:rsid w:val="00DD45CE"/>
    <w:rsid w:val="00DD4AF6"/>
    <w:rsid w:val="00DD507E"/>
    <w:rsid w:val="00DD5900"/>
    <w:rsid w:val="00DD5B93"/>
    <w:rsid w:val="00DD5C97"/>
    <w:rsid w:val="00DD63A0"/>
    <w:rsid w:val="00DD65FE"/>
    <w:rsid w:val="00DD7616"/>
    <w:rsid w:val="00DD7677"/>
    <w:rsid w:val="00DD7CC1"/>
    <w:rsid w:val="00DD7FEA"/>
    <w:rsid w:val="00DE0083"/>
    <w:rsid w:val="00DE0462"/>
    <w:rsid w:val="00DE0B13"/>
    <w:rsid w:val="00DE0CAA"/>
    <w:rsid w:val="00DE1253"/>
    <w:rsid w:val="00DE1A7F"/>
    <w:rsid w:val="00DE1AF2"/>
    <w:rsid w:val="00DE2566"/>
    <w:rsid w:val="00DE258C"/>
    <w:rsid w:val="00DE2F7A"/>
    <w:rsid w:val="00DE3177"/>
    <w:rsid w:val="00DE3D69"/>
    <w:rsid w:val="00DE42FE"/>
    <w:rsid w:val="00DE48D2"/>
    <w:rsid w:val="00DE4A3F"/>
    <w:rsid w:val="00DE4C10"/>
    <w:rsid w:val="00DE5C53"/>
    <w:rsid w:val="00DE6536"/>
    <w:rsid w:val="00DE67AA"/>
    <w:rsid w:val="00DE7702"/>
    <w:rsid w:val="00DE79C0"/>
    <w:rsid w:val="00DE7AB1"/>
    <w:rsid w:val="00DE7D52"/>
    <w:rsid w:val="00DE7D5D"/>
    <w:rsid w:val="00DF008E"/>
    <w:rsid w:val="00DF0765"/>
    <w:rsid w:val="00DF0F7F"/>
    <w:rsid w:val="00DF190E"/>
    <w:rsid w:val="00DF1AB0"/>
    <w:rsid w:val="00DF20A2"/>
    <w:rsid w:val="00DF227D"/>
    <w:rsid w:val="00DF252C"/>
    <w:rsid w:val="00DF2F75"/>
    <w:rsid w:val="00DF2FE8"/>
    <w:rsid w:val="00DF3247"/>
    <w:rsid w:val="00DF3930"/>
    <w:rsid w:val="00DF424B"/>
    <w:rsid w:val="00DF44FF"/>
    <w:rsid w:val="00DF45DC"/>
    <w:rsid w:val="00DF4742"/>
    <w:rsid w:val="00DF4C29"/>
    <w:rsid w:val="00DF4D54"/>
    <w:rsid w:val="00DF4FEC"/>
    <w:rsid w:val="00DF54B5"/>
    <w:rsid w:val="00DF5979"/>
    <w:rsid w:val="00DF60BA"/>
    <w:rsid w:val="00DF62B8"/>
    <w:rsid w:val="00DF6511"/>
    <w:rsid w:val="00DF6858"/>
    <w:rsid w:val="00DF6922"/>
    <w:rsid w:val="00DF6C59"/>
    <w:rsid w:val="00DF6D8E"/>
    <w:rsid w:val="00DF6EF1"/>
    <w:rsid w:val="00DF70C2"/>
    <w:rsid w:val="00DF7BEA"/>
    <w:rsid w:val="00E0026E"/>
    <w:rsid w:val="00E002D3"/>
    <w:rsid w:val="00E0038E"/>
    <w:rsid w:val="00E00EBE"/>
    <w:rsid w:val="00E00F3C"/>
    <w:rsid w:val="00E019F8"/>
    <w:rsid w:val="00E01AD8"/>
    <w:rsid w:val="00E01F1B"/>
    <w:rsid w:val="00E02995"/>
    <w:rsid w:val="00E02D51"/>
    <w:rsid w:val="00E03185"/>
    <w:rsid w:val="00E031FB"/>
    <w:rsid w:val="00E03441"/>
    <w:rsid w:val="00E036E0"/>
    <w:rsid w:val="00E0459B"/>
    <w:rsid w:val="00E057B1"/>
    <w:rsid w:val="00E058C8"/>
    <w:rsid w:val="00E05C4D"/>
    <w:rsid w:val="00E05D2C"/>
    <w:rsid w:val="00E06940"/>
    <w:rsid w:val="00E07005"/>
    <w:rsid w:val="00E070C5"/>
    <w:rsid w:val="00E078F5"/>
    <w:rsid w:val="00E10396"/>
    <w:rsid w:val="00E10501"/>
    <w:rsid w:val="00E10667"/>
    <w:rsid w:val="00E10984"/>
    <w:rsid w:val="00E119B1"/>
    <w:rsid w:val="00E11B05"/>
    <w:rsid w:val="00E1205B"/>
    <w:rsid w:val="00E12434"/>
    <w:rsid w:val="00E12B04"/>
    <w:rsid w:val="00E12B0A"/>
    <w:rsid w:val="00E12E89"/>
    <w:rsid w:val="00E134F7"/>
    <w:rsid w:val="00E13B59"/>
    <w:rsid w:val="00E13F35"/>
    <w:rsid w:val="00E153F1"/>
    <w:rsid w:val="00E1562E"/>
    <w:rsid w:val="00E1583D"/>
    <w:rsid w:val="00E15A81"/>
    <w:rsid w:val="00E16741"/>
    <w:rsid w:val="00E16BFC"/>
    <w:rsid w:val="00E16FF6"/>
    <w:rsid w:val="00E17129"/>
    <w:rsid w:val="00E175C6"/>
    <w:rsid w:val="00E17A6F"/>
    <w:rsid w:val="00E17C6D"/>
    <w:rsid w:val="00E17E20"/>
    <w:rsid w:val="00E20317"/>
    <w:rsid w:val="00E203CC"/>
    <w:rsid w:val="00E208EC"/>
    <w:rsid w:val="00E20FA5"/>
    <w:rsid w:val="00E215E4"/>
    <w:rsid w:val="00E22111"/>
    <w:rsid w:val="00E221EE"/>
    <w:rsid w:val="00E221FD"/>
    <w:rsid w:val="00E223DC"/>
    <w:rsid w:val="00E226E3"/>
    <w:rsid w:val="00E22827"/>
    <w:rsid w:val="00E22985"/>
    <w:rsid w:val="00E22C7F"/>
    <w:rsid w:val="00E22F2D"/>
    <w:rsid w:val="00E22FF5"/>
    <w:rsid w:val="00E237B1"/>
    <w:rsid w:val="00E23DCF"/>
    <w:rsid w:val="00E24796"/>
    <w:rsid w:val="00E24894"/>
    <w:rsid w:val="00E24FFF"/>
    <w:rsid w:val="00E25F07"/>
    <w:rsid w:val="00E26B0D"/>
    <w:rsid w:val="00E27523"/>
    <w:rsid w:val="00E2780B"/>
    <w:rsid w:val="00E27906"/>
    <w:rsid w:val="00E279D7"/>
    <w:rsid w:val="00E27C44"/>
    <w:rsid w:val="00E27E0E"/>
    <w:rsid w:val="00E27EE3"/>
    <w:rsid w:val="00E30107"/>
    <w:rsid w:val="00E30D07"/>
    <w:rsid w:val="00E318C5"/>
    <w:rsid w:val="00E325C3"/>
    <w:rsid w:val="00E32E42"/>
    <w:rsid w:val="00E33250"/>
    <w:rsid w:val="00E33E87"/>
    <w:rsid w:val="00E3472E"/>
    <w:rsid w:val="00E34C8E"/>
    <w:rsid w:val="00E34D15"/>
    <w:rsid w:val="00E35528"/>
    <w:rsid w:val="00E3577A"/>
    <w:rsid w:val="00E35ABB"/>
    <w:rsid w:val="00E35B4F"/>
    <w:rsid w:val="00E35BF7"/>
    <w:rsid w:val="00E36AC7"/>
    <w:rsid w:val="00E36FA3"/>
    <w:rsid w:val="00E4000E"/>
    <w:rsid w:val="00E4035B"/>
    <w:rsid w:val="00E40779"/>
    <w:rsid w:val="00E40832"/>
    <w:rsid w:val="00E40E14"/>
    <w:rsid w:val="00E41108"/>
    <w:rsid w:val="00E4138E"/>
    <w:rsid w:val="00E413FC"/>
    <w:rsid w:val="00E419C7"/>
    <w:rsid w:val="00E42180"/>
    <w:rsid w:val="00E438B5"/>
    <w:rsid w:val="00E4414F"/>
    <w:rsid w:val="00E45343"/>
    <w:rsid w:val="00E45549"/>
    <w:rsid w:val="00E45CC3"/>
    <w:rsid w:val="00E45EB9"/>
    <w:rsid w:val="00E46D96"/>
    <w:rsid w:val="00E472BA"/>
    <w:rsid w:val="00E472C9"/>
    <w:rsid w:val="00E47812"/>
    <w:rsid w:val="00E50007"/>
    <w:rsid w:val="00E506FE"/>
    <w:rsid w:val="00E508A9"/>
    <w:rsid w:val="00E50907"/>
    <w:rsid w:val="00E51484"/>
    <w:rsid w:val="00E51DA5"/>
    <w:rsid w:val="00E524D6"/>
    <w:rsid w:val="00E534C8"/>
    <w:rsid w:val="00E53770"/>
    <w:rsid w:val="00E53C4F"/>
    <w:rsid w:val="00E53F9E"/>
    <w:rsid w:val="00E54639"/>
    <w:rsid w:val="00E5470F"/>
    <w:rsid w:val="00E54A48"/>
    <w:rsid w:val="00E54EE4"/>
    <w:rsid w:val="00E54F6C"/>
    <w:rsid w:val="00E553C1"/>
    <w:rsid w:val="00E557AA"/>
    <w:rsid w:val="00E558DD"/>
    <w:rsid w:val="00E55BCE"/>
    <w:rsid w:val="00E55EDB"/>
    <w:rsid w:val="00E56DF7"/>
    <w:rsid w:val="00E5701C"/>
    <w:rsid w:val="00E57049"/>
    <w:rsid w:val="00E5720B"/>
    <w:rsid w:val="00E57316"/>
    <w:rsid w:val="00E57BB5"/>
    <w:rsid w:val="00E57C39"/>
    <w:rsid w:val="00E603AD"/>
    <w:rsid w:val="00E605CA"/>
    <w:rsid w:val="00E60819"/>
    <w:rsid w:val="00E60A3F"/>
    <w:rsid w:val="00E60BA0"/>
    <w:rsid w:val="00E60C28"/>
    <w:rsid w:val="00E60E51"/>
    <w:rsid w:val="00E612A6"/>
    <w:rsid w:val="00E6165C"/>
    <w:rsid w:val="00E61804"/>
    <w:rsid w:val="00E61922"/>
    <w:rsid w:val="00E628D7"/>
    <w:rsid w:val="00E6356A"/>
    <w:rsid w:val="00E63FAD"/>
    <w:rsid w:val="00E6436C"/>
    <w:rsid w:val="00E64449"/>
    <w:rsid w:val="00E644CB"/>
    <w:rsid w:val="00E64691"/>
    <w:rsid w:val="00E64A56"/>
    <w:rsid w:val="00E64EB6"/>
    <w:rsid w:val="00E6507E"/>
    <w:rsid w:val="00E656E1"/>
    <w:rsid w:val="00E662FC"/>
    <w:rsid w:val="00E66401"/>
    <w:rsid w:val="00E665E0"/>
    <w:rsid w:val="00E66862"/>
    <w:rsid w:val="00E66AD8"/>
    <w:rsid w:val="00E66D08"/>
    <w:rsid w:val="00E66D13"/>
    <w:rsid w:val="00E66DB4"/>
    <w:rsid w:val="00E67B11"/>
    <w:rsid w:val="00E702FE"/>
    <w:rsid w:val="00E7133E"/>
    <w:rsid w:val="00E71761"/>
    <w:rsid w:val="00E73964"/>
    <w:rsid w:val="00E74112"/>
    <w:rsid w:val="00E751C3"/>
    <w:rsid w:val="00E758B8"/>
    <w:rsid w:val="00E7678E"/>
    <w:rsid w:val="00E76924"/>
    <w:rsid w:val="00E76E8C"/>
    <w:rsid w:val="00E771D1"/>
    <w:rsid w:val="00E7745E"/>
    <w:rsid w:val="00E77680"/>
    <w:rsid w:val="00E777B3"/>
    <w:rsid w:val="00E77B50"/>
    <w:rsid w:val="00E77DF3"/>
    <w:rsid w:val="00E77E24"/>
    <w:rsid w:val="00E80089"/>
    <w:rsid w:val="00E81AE1"/>
    <w:rsid w:val="00E81C97"/>
    <w:rsid w:val="00E81FAE"/>
    <w:rsid w:val="00E82617"/>
    <w:rsid w:val="00E8267D"/>
    <w:rsid w:val="00E8275D"/>
    <w:rsid w:val="00E82E67"/>
    <w:rsid w:val="00E83118"/>
    <w:rsid w:val="00E8334D"/>
    <w:rsid w:val="00E83731"/>
    <w:rsid w:val="00E83A23"/>
    <w:rsid w:val="00E84340"/>
    <w:rsid w:val="00E849E5"/>
    <w:rsid w:val="00E84EB3"/>
    <w:rsid w:val="00E84FBE"/>
    <w:rsid w:val="00E854B2"/>
    <w:rsid w:val="00E85666"/>
    <w:rsid w:val="00E857E1"/>
    <w:rsid w:val="00E858A7"/>
    <w:rsid w:val="00E85D08"/>
    <w:rsid w:val="00E85D44"/>
    <w:rsid w:val="00E867BE"/>
    <w:rsid w:val="00E867D5"/>
    <w:rsid w:val="00E86A41"/>
    <w:rsid w:val="00E86C44"/>
    <w:rsid w:val="00E86FB7"/>
    <w:rsid w:val="00E87265"/>
    <w:rsid w:val="00E87705"/>
    <w:rsid w:val="00E87C0D"/>
    <w:rsid w:val="00E87C6B"/>
    <w:rsid w:val="00E901AB"/>
    <w:rsid w:val="00E90A89"/>
    <w:rsid w:val="00E913D6"/>
    <w:rsid w:val="00E914DB"/>
    <w:rsid w:val="00E91B7D"/>
    <w:rsid w:val="00E91E0B"/>
    <w:rsid w:val="00E92655"/>
    <w:rsid w:val="00E92AC8"/>
    <w:rsid w:val="00E92B04"/>
    <w:rsid w:val="00E92C7D"/>
    <w:rsid w:val="00E93228"/>
    <w:rsid w:val="00E93927"/>
    <w:rsid w:val="00E93EAB"/>
    <w:rsid w:val="00E94CE0"/>
    <w:rsid w:val="00E94D37"/>
    <w:rsid w:val="00E950ED"/>
    <w:rsid w:val="00E952A9"/>
    <w:rsid w:val="00E95381"/>
    <w:rsid w:val="00E9542B"/>
    <w:rsid w:val="00E95645"/>
    <w:rsid w:val="00E95C9E"/>
    <w:rsid w:val="00E95D7E"/>
    <w:rsid w:val="00E95E43"/>
    <w:rsid w:val="00E95E72"/>
    <w:rsid w:val="00E960C5"/>
    <w:rsid w:val="00E963BB"/>
    <w:rsid w:val="00E9656A"/>
    <w:rsid w:val="00E96753"/>
    <w:rsid w:val="00E967E3"/>
    <w:rsid w:val="00E97F6B"/>
    <w:rsid w:val="00EA0451"/>
    <w:rsid w:val="00EA0C2C"/>
    <w:rsid w:val="00EA0E89"/>
    <w:rsid w:val="00EA1041"/>
    <w:rsid w:val="00EA1842"/>
    <w:rsid w:val="00EA1923"/>
    <w:rsid w:val="00EA2044"/>
    <w:rsid w:val="00EA238C"/>
    <w:rsid w:val="00EA240D"/>
    <w:rsid w:val="00EA2602"/>
    <w:rsid w:val="00EA274B"/>
    <w:rsid w:val="00EA2D28"/>
    <w:rsid w:val="00EA2D88"/>
    <w:rsid w:val="00EA3C5B"/>
    <w:rsid w:val="00EA3CBC"/>
    <w:rsid w:val="00EA3E00"/>
    <w:rsid w:val="00EA3EF1"/>
    <w:rsid w:val="00EA40C2"/>
    <w:rsid w:val="00EA4887"/>
    <w:rsid w:val="00EA694B"/>
    <w:rsid w:val="00EA6D42"/>
    <w:rsid w:val="00EB0026"/>
    <w:rsid w:val="00EB0212"/>
    <w:rsid w:val="00EB0AC3"/>
    <w:rsid w:val="00EB0AD3"/>
    <w:rsid w:val="00EB0C1A"/>
    <w:rsid w:val="00EB0C31"/>
    <w:rsid w:val="00EB1814"/>
    <w:rsid w:val="00EB1A5D"/>
    <w:rsid w:val="00EB2A7D"/>
    <w:rsid w:val="00EB3369"/>
    <w:rsid w:val="00EB371B"/>
    <w:rsid w:val="00EB3AB7"/>
    <w:rsid w:val="00EB3F77"/>
    <w:rsid w:val="00EB53E9"/>
    <w:rsid w:val="00EB6812"/>
    <w:rsid w:val="00EB6A1C"/>
    <w:rsid w:val="00EB6D62"/>
    <w:rsid w:val="00EB75F2"/>
    <w:rsid w:val="00EB7B57"/>
    <w:rsid w:val="00EB7CDD"/>
    <w:rsid w:val="00EC015A"/>
    <w:rsid w:val="00EC0497"/>
    <w:rsid w:val="00EC0E3F"/>
    <w:rsid w:val="00EC1230"/>
    <w:rsid w:val="00EC18D2"/>
    <w:rsid w:val="00EC1927"/>
    <w:rsid w:val="00EC23B4"/>
    <w:rsid w:val="00EC2464"/>
    <w:rsid w:val="00EC2B10"/>
    <w:rsid w:val="00EC2EA9"/>
    <w:rsid w:val="00EC2F7F"/>
    <w:rsid w:val="00EC3172"/>
    <w:rsid w:val="00EC363F"/>
    <w:rsid w:val="00EC5156"/>
    <w:rsid w:val="00EC52B2"/>
    <w:rsid w:val="00EC5EDF"/>
    <w:rsid w:val="00EC6922"/>
    <w:rsid w:val="00EC75CE"/>
    <w:rsid w:val="00EC76B6"/>
    <w:rsid w:val="00ED01E7"/>
    <w:rsid w:val="00ED0ED8"/>
    <w:rsid w:val="00ED1AE0"/>
    <w:rsid w:val="00ED1B34"/>
    <w:rsid w:val="00ED2C28"/>
    <w:rsid w:val="00ED3B42"/>
    <w:rsid w:val="00ED3DEB"/>
    <w:rsid w:val="00ED40B7"/>
    <w:rsid w:val="00ED4107"/>
    <w:rsid w:val="00ED43ED"/>
    <w:rsid w:val="00ED4527"/>
    <w:rsid w:val="00ED4807"/>
    <w:rsid w:val="00ED4935"/>
    <w:rsid w:val="00ED4A7E"/>
    <w:rsid w:val="00ED4B9C"/>
    <w:rsid w:val="00ED4DEB"/>
    <w:rsid w:val="00ED4FA4"/>
    <w:rsid w:val="00ED5508"/>
    <w:rsid w:val="00ED55E3"/>
    <w:rsid w:val="00ED59FD"/>
    <w:rsid w:val="00ED66E9"/>
    <w:rsid w:val="00ED686F"/>
    <w:rsid w:val="00ED697C"/>
    <w:rsid w:val="00ED69B2"/>
    <w:rsid w:val="00ED6AAC"/>
    <w:rsid w:val="00ED6BD3"/>
    <w:rsid w:val="00ED6C74"/>
    <w:rsid w:val="00ED7BAA"/>
    <w:rsid w:val="00ED7F35"/>
    <w:rsid w:val="00EE0007"/>
    <w:rsid w:val="00EE0066"/>
    <w:rsid w:val="00EE03CD"/>
    <w:rsid w:val="00EE05CE"/>
    <w:rsid w:val="00EE132B"/>
    <w:rsid w:val="00EE1499"/>
    <w:rsid w:val="00EE1B26"/>
    <w:rsid w:val="00EE1D16"/>
    <w:rsid w:val="00EE1EBE"/>
    <w:rsid w:val="00EE1F39"/>
    <w:rsid w:val="00EE27A1"/>
    <w:rsid w:val="00EE286A"/>
    <w:rsid w:val="00EE3A45"/>
    <w:rsid w:val="00EE3E28"/>
    <w:rsid w:val="00EE4BDD"/>
    <w:rsid w:val="00EE533F"/>
    <w:rsid w:val="00EE5604"/>
    <w:rsid w:val="00EE5952"/>
    <w:rsid w:val="00EE5F8C"/>
    <w:rsid w:val="00EE630C"/>
    <w:rsid w:val="00EE6372"/>
    <w:rsid w:val="00EE676A"/>
    <w:rsid w:val="00EE6C24"/>
    <w:rsid w:val="00EE790E"/>
    <w:rsid w:val="00EE7939"/>
    <w:rsid w:val="00EE7FF5"/>
    <w:rsid w:val="00EF02E8"/>
    <w:rsid w:val="00EF0447"/>
    <w:rsid w:val="00EF0466"/>
    <w:rsid w:val="00EF072B"/>
    <w:rsid w:val="00EF0988"/>
    <w:rsid w:val="00EF11C4"/>
    <w:rsid w:val="00EF13AD"/>
    <w:rsid w:val="00EF1401"/>
    <w:rsid w:val="00EF1DE3"/>
    <w:rsid w:val="00EF20DB"/>
    <w:rsid w:val="00EF24CA"/>
    <w:rsid w:val="00EF2FB9"/>
    <w:rsid w:val="00EF3D9A"/>
    <w:rsid w:val="00EF3EEC"/>
    <w:rsid w:val="00EF3F74"/>
    <w:rsid w:val="00EF4047"/>
    <w:rsid w:val="00EF4458"/>
    <w:rsid w:val="00EF4749"/>
    <w:rsid w:val="00EF47F9"/>
    <w:rsid w:val="00EF4F79"/>
    <w:rsid w:val="00EF52B6"/>
    <w:rsid w:val="00EF53B6"/>
    <w:rsid w:val="00EF57EB"/>
    <w:rsid w:val="00EF58DD"/>
    <w:rsid w:val="00EF5E4C"/>
    <w:rsid w:val="00EF61D9"/>
    <w:rsid w:val="00EF647A"/>
    <w:rsid w:val="00EF6FA6"/>
    <w:rsid w:val="00EF7318"/>
    <w:rsid w:val="00EF73EA"/>
    <w:rsid w:val="00EF7554"/>
    <w:rsid w:val="00EF7796"/>
    <w:rsid w:val="00EF7E6E"/>
    <w:rsid w:val="00F00153"/>
    <w:rsid w:val="00F00E27"/>
    <w:rsid w:val="00F01195"/>
    <w:rsid w:val="00F01308"/>
    <w:rsid w:val="00F01BC6"/>
    <w:rsid w:val="00F01D9E"/>
    <w:rsid w:val="00F0214D"/>
    <w:rsid w:val="00F02FDB"/>
    <w:rsid w:val="00F0301B"/>
    <w:rsid w:val="00F03ED8"/>
    <w:rsid w:val="00F054DE"/>
    <w:rsid w:val="00F0758B"/>
    <w:rsid w:val="00F0773B"/>
    <w:rsid w:val="00F1017C"/>
    <w:rsid w:val="00F104EF"/>
    <w:rsid w:val="00F10A7F"/>
    <w:rsid w:val="00F1162D"/>
    <w:rsid w:val="00F11E9B"/>
    <w:rsid w:val="00F12119"/>
    <w:rsid w:val="00F12A70"/>
    <w:rsid w:val="00F12E00"/>
    <w:rsid w:val="00F12EBA"/>
    <w:rsid w:val="00F1337F"/>
    <w:rsid w:val="00F13524"/>
    <w:rsid w:val="00F139E5"/>
    <w:rsid w:val="00F13A1E"/>
    <w:rsid w:val="00F13F3D"/>
    <w:rsid w:val="00F14AB8"/>
    <w:rsid w:val="00F14B36"/>
    <w:rsid w:val="00F14BC9"/>
    <w:rsid w:val="00F14C25"/>
    <w:rsid w:val="00F14F78"/>
    <w:rsid w:val="00F150D2"/>
    <w:rsid w:val="00F151FA"/>
    <w:rsid w:val="00F15688"/>
    <w:rsid w:val="00F16364"/>
    <w:rsid w:val="00F16704"/>
    <w:rsid w:val="00F16CE2"/>
    <w:rsid w:val="00F1775F"/>
    <w:rsid w:val="00F178F0"/>
    <w:rsid w:val="00F17F59"/>
    <w:rsid w:val="00F20151"/>
    <w:rsid w:val="00F2015B"/>
    <w:rsid w:val="00F205CD"/>
    <w:rsid w:val="00F205CF"/>
    <w:rsid w:val="00F20BA3"/>
    <w:rsid w:val="00F20CBB"/>
    <w:rsid w:val="00F20D00"/>
    <w:rsid w:val="00F21077"/>
    <w:rsid w:val="00F218FC"/>
    <w:rsid w:val="00F21BF4"/>
    <w:rsid w:val="00F21E7F"/>
    <w:rsid w:val="00F21EEF"/>
    <w:rsid w:val="00F221CE"/>
    <w:rsid w:val="00F229B4"/>
    <w:rsid w:val="00F229E1"/>
    <w:rsid w:val="00F22F7F"/>
    <w:rsid w:val="00F238B2"/>
    <w:rsid w:val="00F23A1E"/>
    <w:rsid w:val="00F241EA"/>
    <w:rsid w:val="00F24227"/>
    <w:rsid w:val="00F2427F"/>
    <w:rsid w:val="00F24847"/>
    <w:rsid w:val="00F24AA7"/>
    <w:rsid w:val="00F25326"/>
    <w:rsid w:val="00F26816"/>
    <w:rsid w:val="00F278AB"/>
    <w:rsid w:val="00F303CE"/>
    <w:rsid w:val="00F30628"/>
    <w:rsid w:val="00F30A7A"/>
    <w:rsid w:val="00F30A9D"/>
    <w:rsid w:val="00F30AD3"/>
    <w:rsid w:val="00F30D89"/>
    <w:rsid w:val="00F31183"/>
    <w:rsid w:val="00F3140F"/>
    <w:rsid w:val="00F31477"/>
    <w:rsid w:val="00F32AFB"/>
    <w:rsid w:val="00F330A7"/>
    <w:rsid w:val="00F3362B"/>
    <w:rsid w:val="00F33D21"/>
    <w:rsid w:val="00F3451E"/>
    <w:rsid w:val="00F347F4"/>
    <w:rsid w:val="00F34EC7"/>
    <w:rsid w:val="00F35590"/>
    <w:rsid w:val="00F357B8"/>
    <w:rsid w:val="00F35A63"/>
    <w:rsid w:val="00F35A6C"/>
    <w:rsid w:val="00F365FB"/>
    <w:rsid w:val="00F366BD"/>
    <w:rsid w:val="00F369E7"/>
    <w:rsid w:val="00F36C51"/>
    <w:rsid w:val="00F36E12"/>
    <w:rsid w:val="00F37826"/>
    <w:rsid w:val="00F40498"/>
    <w:rsid w:val="00F40D06"/>
    <w:rsid w:val="00F40E4A"/>
    <w:rsid w:val="00F40F59"/>
    <w:rsid w:val="00F417B5"/>
    <w:rsid w:val="00F41E23"/>
    <w:rsid w:val="00F423D8"/>
    <w:rsid w:val="00F42407"/>
    <w:rsid w:val="00F4246D"/>
    <w:rsid w:val="00F43640"/>
    <w:rsid w:val="00F43CA5"/>
    <w:rsid w:val="00F43D41"/>
    <w:rsid w:val="00F43DB7"/>
    <w:rsid w:val="00F43F19"/>
    <w:rsid w:val="00F443E9"/>
    <w:rsid w:val="00F4479E"/>
    <w:rsid w:val="00F44B6B"/>
    <w:rsid w:val="00F44D21"/>
    <w:rsid w:val="00F4581E"/>
    <w:rsid w:val="00F45CB9"/>
    <w:rsid w:val="00F460DA"/>
    <w:rsid w:val="00F467F6"/>
    <w:rsid w:val="00F46932"/>
    <w:rsid w:val="00F46A7F"/>
    <w:rsid w:val="00F46BE5"/>
    <w:rsid w:val="00F47115"/>
    <w:rsid w:val="00F474F8"/>
    <w:rsid w:val="00F4758B"/>
    <w:rsid w:val="00F478A4"/>
    <w:rsid w:val="00F50230"/>
    <w:rsid w:val="00F5069D"/>
    <w:rsid w:val="00F5098B"/>
    <w:rsid w:val="00F50C4D"/>
    <w:rsid w:val="00F50D56"/>
    <w:rsid w:val="00F519D9"/>
    <w:rsid w:val="00F526B0"/>
    <w:rsid w:val="00F526B5"/>
    <w:rsid w:val="00F527F4"/>
    <w:rsid w:val="00F52B7E"/>
    <w:rsid w:val="00F534A7"/>
    <w:rsid w:val="00F53764"/>
    <w:rsid w:val="00F53893"/>
    <w:rsid w:val="00F541B6"/>
    <w:rsid w:val="00F56723"/>
    <w:rsid w:val="00F568C5"/>
    <w:rsid w:val="00F57AAB"/>
    <w:rsid w:val="00F57D21"/>
    <w:rsid w:val="00F61AE3"/>
    <w:rsid w:val="00F61C11"/>
    <w:rsid w:val="00F6297C"/>
    <w:rsid w:val="00F632C1"/>
    <w:rsid w:val="00F6354B"/>
    <w:rsid w:val="00F636AC"/>
    <w:rsid w:val="00F63717"/>
    <w:rsid w:val="00F63A2B"/>
    <w:rsid w:val="00F63A4E"/>
    <w:rsid w:val="00F64830"/>
    <w:rsid w:val="00F64DD9"/>
    <w:rsid w:val="00F65205"/>
    <w:rsid w:val="00F65267"/>
    <w:rsid w:val="00F65678"/>
    <w:rsid w:val="00F65AC6"/>
    <w:rsid w:val="00F65B46"/>
    <w:rsid w:val="00F65B68"/>
    <w:rsid w:val="00F65BAC"/>
    <w:rsid w:val="00F65BAE"/>
    <w:rsid w:val="00F66CC2"/>
    <w:rsid w:val="00F66CF7"/>
    <w:rsid w:val="00F70373"/>
    <w:rsid w:val="00F703FA"/>
    <w:rsid w:val="00F70BD3"/>
    <w:rsid w:val="00F70C85"/>
    <w:rsid w:val="00F71043"/>
    <w:rsid w:val="00F71549"/>
    <w:rsid w:val="00F71DE7"/>
    <w:rsid w:val="00F7256F"/>
    <w:rsid w:val="00F728E5"/>
    <w:rsid w:val="00F72C13"/>
    <w:rsid w:val="00F72D0F"/>
    <w:rsid w:val="00F732F0"/>
    <w:rsid w:val="00F73520"/>
    <w:rsid w:val="00F73BC1"/>
    <w:rsid w:val="00F74378"/>
    <w:rsid w:val="00F74FA2"/>
    <w:rsid w:val="00F75070"/>
    <w:rsid w:val="00F75424"/>
    <w:rsid w:val="00F7632F"/>
    <w:rsid w:val="00F76672"/>
    <w:rsid w:val="00F76EFB"/>
    <w:rsid w:val="00F76F46"/>
    <w:rsid w:val="00F772F7"/>
    <w:rsid w:val="00F77854"/>
    <w:rsid w:val="00F77C64"/>
    <w:rsid w:val="00F8006D"/>
    <w:rsid w:val="00F80476"/>
    <w:rsid w:val="00F80708"/>
    <w:rsid w:val="00F80840"/>
    <w:rsid w:val="00F8089A"/>
    <w:rsid w:val="00F80CA8"/>
    <w:rsid w:val="00F80D00"/>
    <w:rsid w:val="00F80F24"/>
    <w:rsid w:val="00F8107A"/>
    <w:rsid w:val="00F8203E"/>
    <w:rsid w:val="00F8209B"/>
    <w:rsid w:val="00F82E31"/>
    <w:rsid w:val="00F83163"/>
    <w:rsid w:val="00F832BE"/>
    <w:rsid w:val="00F84117"/>
    <w:rsid w:val="00F844F4"/>
    <w:rsid w:val="00F84A90"/>
    <w:rsid w:val="00F84F03"/>
    <w:rsid w:val="00F853E1"/>
    <w:rsid w:val="00F865BB"/>
    <w:rsid w:val="00F86D58"/>
    <w:rsid w:val="00F879DC"/>
    <w:rsid w:val="00F903E9"/>
    <w:rsid w:val="00F90865"/>
    <w:rsid w:val="00F90949"/>
    <w:rsid w:val="00F90B93"/>
    <w:rsid w:val="00F9118C"/>
    <w:rsid w:val="00F911AE"/>
    <w:rsid w:val="00F91207"/>
    <w:rsid w:val="00F91414"/>
    <w:rsid w:val="00F917F3"/>
    <w:rsid w:val="00F917F7"/>
    <w:rsid w:val="00F923EC"/>
    <w:rsid w:val="00F92689"/>
    <w:rsid w:val="00F92A73"/>
    <w:rsid w:val="00F93C6C"/>
    <w:rsid w:val="00F94489"/>
    <w:rsid w:val="00F94513"/>
    <w:rsid w:val="00F94881"/>
    <w:rsid w:val="00F94CDC"/>
    <w:rsid w:val="00F95EF3"/>
    <w:rsid w:val="00F961E5"/>
    <w:rsid w:val="00F96270"/>
    <w:rsid w:val="00F966D4"/>
    <w:rsid w:val="00F976AF"/>
    <w:rsid w:val="00F97711"/>
    <w:rsid w:val="00F97A2D"/>
    <w:rsid w:val="00FA02E4"/>
    <w:rsid w:val="00FA1C5A"/>
    <w:rsid w:val="00FA21C5"/>
    <w:rsid w:val="00FA2635"/>
    <w:rsid w:val="00FA3485"/>
    <w:rsid w:val="00FA4507"/>
    <w:rsid w:val="00FA4A63"/>
    <w:rsid w:val="00FA4A67"/>
    <w:rsid w:val="00FA53A5"/>
    <w:rsid w:val="00FA5A8C"/>
    <w:rsid w:val="00FA6058"/>
    <w:rsid w:val="00FA6842"/>
    <w:rsid w:val="00FA6C4C"/>
    <w:rsid w:val="00FA7974"/>
    <w:rsid w:val="00FA7A8C"/>
    <w:rsid w:val="00FA7D52"/>
    <w:rsid w:val="00FA7DA6"/>
    <w:rsid w:val="00FA7EFD"/>
    <w:rsid w:val="00FB034A"/>
    <w:rsid w:val="00FB05CF"/>
    <w:rsid w:val="00FB1092"/>
    <w:rsid w:val="00FB1365"/>
    <w:rsid w:val="00FB1FAD"/>
    <w:rsid w:val="00FB1FB0"/>
    <w:rsid w:val="00FB290D"/>
    <w:rsid w:val="00FB47EA"/>
    <w:rsid w:val="00FB514B"/>
    <w:rsid w:val="00FB5283"/>
    <w:rsid w:val="00FB544D"/>
    <w:rsid w:val="00FB6E7D"/>
    <w:rsid w:val="00FB7170"/>
    <w:rsid w:val="00FB7201"/>
    <w:rsid w:val="00FB7881"/>
    <w:rsid w:val="00FB7EE4"/>
    <w:rsid w:val="00FC00D3"/>
    <w:rsid w:val="00FC0186"/>
    <w:rsid w:val="00FC05D9"/>
    <w:rsid w:val="00FC065F"/>
    <w:rsid w:val="00FC0991"/>
    <w:rsid w:val="00FC0E0E"/>
    <w:rsid w:val="00FC107D"/>
    <w:rsid w:val="00FC163F"/>
    <w:rsid w:val="00FC1920"/>
    <w:rsid w:val="00FC1929"/>
    <w:rsid w:val="00FC1A02"/>
    <w:rsid w:val="00FC2ED6"/>
    <w:rsid w:val="00FC37BD"/>
    <w:rsid w:val="00FC3A9E"/>
    <w:rsid w:val="00FC3D94"/>
    <w:rsid w:val="00FC442B"/>
    <w:rsid w:val="00FC48F9"/>
    <w:rsid w:val="00FC4E48"/>
    <w:rsid w:val="00FC4FD0"/>
    <w:rsid w:val="00FC52AB"/>
    <w:rsid w:val="00FC55ED"/>
    <w:rsid w:val="00FC5694"/>
    <w:rsid w:val="00FC587F"/>
    <w:rsid w:val="00FC5DFB"/>
    <w:rsid w:val="00FC5E11"/>
    <w:rsid w:val="00FC6026"/>
    <w:rsid w:val="00FC612B"/>
    <w:rsid w:val="00FC6817"/>
    <w:rsid w:val="00FC75AD"/>
    <w:rsid w:val="00FC7C1C"/>
    <w:rsid w:val="00FC7CF5"/>
    <w:rsid w:val="00FD047A"/>
    <w:rsid w:val="00FD049D"/>
    <w:rsid w:val="00FD1051"/>
    <w:rsid w:val="00FD18BD"/>
    <w:rsid w:val="00FD1C50"/>
    <w:rsid w:val="00FD1F18"/>
    <w:rsid w:val="00FD2851"/>
    <w:rsid w:val="00FD2D18"/>
    <w:rsid w:val="00FD2FF1"/>
    <w:rsid w:val="00FD346C"/>
    <w:rsid w:val="00FD3832"/>
    <w:rsid w:val="00FD3B92"/>
    <w:rsid w:val="00FD3E27"/>
    <w:rsid w:val="00FD3FC4"/>
    <w:rsid w:val="00FD4A18"/>
    <w:rsid w:val="00FD4FA6"/>
    <w:rsid w:val="00FD4FD2"/>
    <w:rsid w:val="00FD51F5"/>
    <w:rsid w:val="00FD524F"/>
    <w:rsid w:val="00FD575E"/>
    <w:rsid w:val="00FD59BB"/>
    <w:rsid w:val="00FD5BC6"/>
    <w:rsid w:val="00FD5D50"/>
    <w:rsid w:val="00FD6578"/>
    <w:rsid w:val="00FD6B56"/>
    <w:rsid w:val="00FD6BC8"/>
    <w:rsid w:val="00FD7136"/>
    <w:rsid w:val="00FD75B7"/>
    <w:rsid w:val="00FD7D93"/>
    <w:rsid w:val="00FD7FF2"/>
    <w:rsid w:val="00FE02B2"/>
    <w:rsid w:val="00FE05D9"/>
    <w:rsid w:val="00FE1763"/>
    <w:rsid w:val="00FE2199"/>
    <w:rsid w:val="00FE426D"/>
    <w:rsid w:val="00FE4E65"/>
    <w:rsid w:val="00FE514D"/>
    <w:rsid w:val="00FE5327"/>
    <w:rsid w:val="00FE5926"/>
    <w:rsid w:val="00FE5B9F"/>
    <w:rsid w:val="00FE5C91"/>
    <w:rsid w:val="00FE5E42"/>
    <w:rsid w:val="00FE6762"/>
    <w:rsid w:val="00FE7878"/>
    <w:rsid w:val="00FF054D"/>
    <w:rsid w:val="00FF0615"/>
    <w:rsid w:val="00FF0E8B"/>
    <w:rsid w:val="00FF2851"/>
    <w:rsid w:val="00FF34D8"/>
    <w:rsid w:val="00FF3BD6"/>
    <w:rsid w:val="00FF3E9A"/>
    <w:rsid w:val="00FF3FFA"/>
    <w:rsid w:val="00FF436C"/>
    <w:rsid w:val="00FF4A49"/>
    <w:rsid w:val="00FF4D4B"/>
    <w:rsid w:val="00FF50F2"/>
    <w:rsid w:val="00FF5BC6"/>
    <w:rsid w:val="00FF61F5"/>
    <w:rsid w:val="00FF6205"/>
    <w:rsid w:val="00FF6427"/>
    <w:rsid w:val="00FF6672"/>
    <w:rsid w:val="00FF6B22"/>
    <w:rsid w:val="00FF6D89"/>
    <w:rsid w:val="00FF6F90"/>
    <w:rsid w:val="00FF75BE"/>
    <w:rsid w:val="00FF78D5"/>
    <w:rsid w:val="00FF791F"/>
    <w:rsid w:val="00FF7A4D"/>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4097"/>
    <o:shapelayout v:ext="edit">
      <o:idmap v:ext="edit" data="1"/>
    </o:shapelayout>
  </w:shapeDefaults>
  <w:decimalSymbol w:val="."/>
  <w:listSeparator w:val=","/>
  <w14:docId w14:val="4266777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color w:val="000000"/>
        <w:sz w:val="24"/>
        <w:szCs w:val="24"/>
        <w:lang w:val="en-US" w:eastAsia="en-US" w:bidi="ar-SA"/>
      </w:rPr>
    </w:rPrDefault>
    <w:pPrDefault/>
  </w:docDefaults>
  <w:latentStyles w:defLockedState="0" w:defUIPriority="0" w:defSemiHidden="1" w:defUnhideWhenUsed="1" w:defQFormat="0" w:count="267">
    <w:lsdException w:name="Normal" w:semiHidden="0" w:unhideWhenUsed="0" w:qFormat="1"/>
    <w:lsdException w:name="heading 1" w:semiHidden="0" w:unhideWhenUsed="0"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note text" w:uiPriority="99"/>
    <w:lsdException w:name="annotation text" w:uiPriority="99"/>
    <w:lsdException w:name="footer" w:uiPriority="99"/>
    <w:lsdException w:name="caption" w:qFormat="1"/>
    <w:lsdException w:name="footnote reference" w:uiPriority="99"/>
    <w:lsdException w:name="annotation reference" w:uiPriority="99"/>
    <w:lsdException w:name="List Number" w:semiHidden="0" w:unhideWhenUsed="0"/>
    <w:lsdException w:name="List 4" w:semiHidden="0" w:unhideWhenUsed="0"/>
    <w:lsdException w:name="List 5" w:semiHidden="0" w:unhideWhenUsed="0"/>
    <w:lsdException w:name="Title" w:semiHidden="0" w:unhideWhenUsed="0" w:qFormat="1"/>
    <w:lsdException w:name="Default Paragraph Font" w:uiPriority="1"/>
    <w:lsdException w:name="Subtitle" w:semiHidden="0" w:unhideWhenUsed="0" w:qFormat="1"/>
    <w:lsdException w:name="Salutation" w:semiHidden="0" w:unhideWhenUsed="0"/>
    <w:lsdException w:name="Date" w:semiHidden="0" w:unhideWhenUsed="0"/>
    <w:lsdException w:name="Body Text First Indent" w:semiHidden="0" w:unhideWhenUsed="0"/>
    <w:lsdException w:name="Hyperlink" w:uiPriority="99"/>
    <w:lsdException w:name="FollowedHyperlink" w:uiPriority="99"/>
    <w:lsdException w:name="Strong" w:semiHidden="0" w:uiPriority="22" w:unhideWhenUsed="0" w:qFormat="1"/>
    <w:lsdException w:name="Emphasis" w:semiHidden="0" w:uiPriority="20" w:unhideWhenUsed="0" w:qFormat="1"/>
    <w:lsdException w:name="Plain Text" w:uiPriority="99"/>
    <w:lsdException w:name="Normal (Web)" w:uiPriority="99"/>
    <w:lsdException w:name="HTML Preformatted" w:uiPriority="99"/>
    <w:lsdException w:name="annotation subject" w:uiPriority="99"/>
    <w:lsdException w:name="No List" w:uiPriority="99"/>
    <w:lsdException w:name="Balloon Text" w:uiPriority="99"/>
    <w:lsdException w:name="Table Grid" w:semiHidden="0"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250D0B"/>
    <w:pPr>
      <w:autoSpaceDE w:val="0"/>
      <w:autoSpaceDN w:val="0"/>
      <w:adjustRightInd w:val="0"/>
      <w:spacing w:line="480" w:lineRule="auto"/>
    </w:pPr>
  </w:style>
  <w:style w:type="paragraph" w:styleId="Heading1">
    <w:name w:val="heading 1"/>
    <w:basedOn w:val="OFRsupplementaryheading"/>
    <w:next w:val="Normal"/>
    <w:link w:val="Heading1Char"/>
    <w:autoRedefine/>
    <w:qFormat/>
    <w:rsid w:val="009A2A5B"/>
    <w:pPr>
      <w:spacing w:before="0" w:after="0" w:line="480" w:lineRule="auto"/>
      <w:jc w:val="both"/>
    </w:pPr>
    <w:rPr>
      <w:rFonts w:ascii="Times New Roman" w:hAnsi="Times New Roman"/>
      <w:b/>
      <w:color w:val="000000" w:themeColor="text1"/>
    </w:rPr>
  </w:style>
  <w:style w:type="paragraph" w:styleId="Heading2">
    <w:name w:val="heading 2"/>
    <w:basedOn w:val="Heading1"/>
    <w:next w:val="Normal"/>
    <w:link w:val="Heading2Char"/>
    <w:unhideWhenUsed/>
    <w:qFormat/>
    <w:rsid w:val="00A84B9E"/>
    <w:pPr>
      <w:outlineLvl w:val="1"/>
    </w:pPr>
  </w:style>
  <w:style w:type="paragraph" w:styleId="Heading3">
    <w:name w:val="heading 3"/>
    <w:basedOn w:val="Normal"/>
    <w:next w:val="Normal"/>
    <w:link w:val="Heading3Char"/>
    <w:unhideWhenUsed/>
    <w:qFormat/>
    <w:rsid w:val="004B55B4"/>
    <w:pPr>
      <w:keepNext/>
      <w:autoSpaceDE/>
      <w:autoSpaceDN/>
      <w:adjustRightInd/>
      <w:jc w:val="center"/>
      <w:outlineLvl w:val="2"/>
    </w:pPr>
    <w:rPr>
      <w:bCs/>
      <w:szCs w:val="26"/>
    </w:rPr>
  </w:style>
  <w:style w:type="paragraph" w:styleId="Heading4">
    <w:name w:val="heading 4"/>
    <w:basedOn w:val="Normal"/>
    <w:next w:val="Normal"/>
    <w:link w:val="Heading4Char"/>
    <w:unhideWhenUsed/>
    <w:qFormat/>
    <w:rsid w:val="004B55B4"/>
    <w:pPr>
      <w:keepNext/>
      <w:autoSpaceDE/>
      <w:autoSpaceDN/>
      <w:adjustRightInd/>
      <w:outlineLvl w:val="3"/>
    </w:pPr>
    <w:rPr>
      <w:bCs/>
    </w:rPr>
  </w:style>
  <w:style w:type="paragraph" w:styleId="Heading5">
    <w:name w:val="heading 5"/>
    <w:basedOn w:val="Normal"/>
    <w:next w:val="Normal"/>
    <w:link w:val="Heading5Char"/>
    <w:unhideWhenUsed/>
    <w:qFormat/>
    <w:rsid w:val="00F82E31"/>
    <w:pPr>
      <w:keepNext/>
      <w:keepLines/>
      <w:autoSpaceDE/>
      <w:autoSpaceDN/>
      <w:adjustRightInd/>
      <w:spacing w:before="200"/>
      <w:outlineLvl w:val="4"/>
    </w:pPr>
    <w:rPr>
      <w:rFonts w:eastAsiaTheme="majorEastAsia" w:cstheme="majorBidi"/>
      <w:color w:val="auto"/>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OFRsupplementaryheading">
    <w:name w:val="OFR supplementary heading"/>
    <w:basedOn w:val="OFRnormal"/>
    <w:next w:val="OFRnormal"/>
    <w:rsid w:val="004B55B4"/>
    <w:pPr>
      <w:keepNext/>
      <w:spacing w:before="240" w:after="240" w:line="240" w:lineRule="auto"/>
      <w:outlineLvl w:val="0"/>
    </w:pPr>
  </w:style>
  <w:style w:type="paragraph" w:customStyle="1" w:styleId="OFRnormal">
    <w:name w:val="OFR normal"/>
    <w:basedOn w:val="Normal"/>
    <w:rsid w:val="004B55B4"/>
    <w:rPr>
      <w:rFonts w:ascii="Courier New" w:hAnsi="Courier New"/>
    </w:rPr>
  </w:style>
  <w:style w:type="character" w:customStyle="1" w:styleId="Heading1Char">
    <w:name w:val="Heading 1 Char"/>
    <w:basedOn w:val="DefaultParagraphFont"/>
    <w:link w:val="Heading1"/>
    <w:rsid w:val="009A2A5B"/>
    <w:rPr>
      <w:b/>
      <w:color w:val="000000" w:themeColor="text1"/>
    </w:rPr>
  </w:style>
  <w:style w:type="character" w:customStyle="1" w:styleId="Heading2Char">
    <w:name w:val="Heading 2 Char"/>
    <w:basedOn w:val="DefaultParagraphFont"/>
    <w:link w:val="Heading2"/>
    <w:rsid w:val="00A84B9E"/>
    <w:rPr>
      <w:rFonts w:ascii="Times New Roman Bold" w:hAnsi="Times New Roman Bold"/>
      <w:b/>
      <w:color w:val="000000" w:themeColor="text1"/>
      <w:sz w:val="24"/>
      <w:szCs w:val="24"/>
    </w:rPr>
  </w:style>
  <w:style w:type="character" w:customStyle="1" w:styleId="Heading3Char">
    <w:name w:val="Heading 3 Char"/>
    <w:basedOn w:val="DefaultParagraphFont"/>
    <w:link w:val="Heading3"/>
    <w:rsid w:val="004B55B4"/>
    <w:rPr>
      <w:bCs/>
      <w:sz w:val="28"/>
      <w:szCs w:val="26"/>
    </w:rPr>
  </w:style>
  <w:style w:type="character" w:customStyle="1" w:styleId="Heading4Char">
    <w:name w:val="Heading 4 Char"/>
    <w:basedOn w:val="DefaultParagraphFont"/>
    <w:link w:val="Heading4"/>
    <w:rsid w:val="004B55B4"/>
    <w:rPr>
      <w:bCs/>
      <w:sz w:val="28"/>
      <w:szCs w:val="28"/>
    </w:rPr>
  </w:style>
  <w:style w:type="character" w:customStyle="1" w:styleId="Heading5Char">
    <w:name w:val="Heading 5 Char"/>
    <w:basedOn w:val="DefaultParagraphFont"/>
    <w:link w:val="Heading5"/>
    <w:rsid w:val="00F82E31"/>
    <w:rPr>
      <w:rFonts w:eastAsiaTheme="majorEastAsia" w:cstheme="majorBidi"/>
      <w:color w:val="auto"/>
    </w:rPr>
  </w:style>
  <w:style w:type="character" w:customStyle="1" w:styleId="ATTENTION">
    <w:name w:val="ATTENTION!"/>
    <w:rsid w:val="004B55B4"/>
    <w:rPr>
      <w:color w:val="CC3300"/>
      <w:u w:val="wave" w:color="CC3300"/>
    </w:rPr>
  </w:style>
  <w:style w:type="character" w:styleId="CommentReference">
    <w:name w:val="annotation reference"/>
    <w:uiPriority w:val="99"/>
    <w:rsid w:val="004B55B4"/>
    <w:rPr>
      <w:sz w:val="16"/>
      <w:szCs w:val="16"/>
    </w:rPr>
  </w:style>
  <w:style w:type="paragraph" w:styleId="CommentText">
    <w:name w:val="annotation text"/>
    <w:basedOn w:val="Normal"/>
    <w:link w:val="CommentTextChar"/>
    <w:uiPriority w:val="99"/>
    <w:rsid w:val="004B55B4"/>
    <w:rPr>
      <w:sz w:val="20"/>
      <w:szCs w:val="20"/>
    </w:rPr>
  </w:style>
  <w:style w:type="character" w:customStyle="1" w:styleId="CommentTextChar">
    <w:name w:val="Comment Text Char"/>
    <w:basedOn w:val="DefaultParagraphFont"/>
    <w:link w:val="CommentText"/>
    <w:uiPriority w:val="99"/>
    <w:rsid w:val="004B55B4"/>
  </w:style>
  <w:style w:type="paragraph" w:customStyle="1" w:styleId="OFRsupplementarysubheading">
    <w:name w:val="OFR supplementary subheading"/>
    <w:basedOn w:val="OFRnormal"/>
    <w:rsid w:val="004B55B4"/>
    <w:pPr>
      <w:keepNext/>
      <w:spacing w:before="240" w:after="240" w:line="240" w:lineRule="auto"/>
      <w:outlineLvl w:val="1"/>
    </w:pPr>
    <w:rPr>
      <w:u w:val="single"/>
    </w:rPr>
  </w:style>
  <w:style w:type="character" w:styleId="PageNumber">
    <w:name w:val="page number"/>
    <w:basedOn w:val="DefaultParagraphFont"/>
    <w:rsid w:val="004B55B4"/>
  </w:style>
  <w:style w:type="paragraph" w:customStyle="1" w:styleId="OFRpagenumber">
    <w:name w:val="OFR page number"/>
    <w:basedOn w:val="OFRnormal"/>
    <w:rsid w:val="004B55B4"/>
    <w:pPr>
      <w:jc w:val="center"/>
    </w:pPr>
  </w:style>
  <w:style w:type="paragraph" w:customStyle="1" w:styleId="OFRsigblock">
    <w:name w:val="OFR sig block"/>
    <w:basedOn w:val="OFRnormal"/>
    <w:rsid w:val="004B55B4"/>
    <w:pPr>
      <w:tabs>
        <w:tab w:val="left" w:pos="3960"/>
      </w:tabs>
      <w:spacing w:line="240" w:lineRule="auto"/>
    </w:pPr>
  </w:style>
  <w:style w:type="paragraph" w:styleId="BalloonText">
    <w:name w:val="Balloon Text"/>
    <w:basedOn w:val="Normal"/>
    <w:link w:val="BalloonTextChar"/>
    <w:uiPriority w:val="99"/>
    <w:rsid w:val="004B55B4"/>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4B55B4"/>
    <w:rPr>
      <w:rFonts w:ascii="Tahoma" w:hAnsi="Tahoma" w:cs="Tahoma"/>
      <w:sz w:val="16"/>
      <w:szCs w:val="16"/>
    </w:rPr>
  </w:style>
  <w:style w:type="paragraph" w:styleId="CommentSubject">
    <w:name w:val="annotation subject"/>
    <w:basedOn w:val="CommentText"/>
    <w:next w:val="CommentText"/>
    <w:link w:val="CommentSubjectChar"/>
    <w:uiPriority w:val="99"/>
    <w:rsid w:val="00D10A48"/>
    <w:pPr>
      <w:spacing w:line="240" w:lineRule="auto"/>
    </w:pPr>
    <w:rPr>
      <w:b/>
      <w:bCs/>
    </w:rPr>
  </w:style>
  <w:style w:type="character" w:customStyle="1" w:styleId="CommentSubjectChar">
    <w:name w:val="Comment Subject Char"/>
    <w:basedOn w:val="CommentTextChar"/>
    <w:link w:val="CommentSubject"/>
    <w:uiPriority w:val="99"/>
    <w:rsid w:val="00D10A48"/>
    <w:rPr>
      <w:b/>
      <w:bCs/>
    </w:rPr>
  </w:style>
  <w:style w:type="paragraph" w:styleId="Header">
    <w:name w:val="header"/>
    <w:basedOn w:val="Normal"/>
    <w:link w:val="HeaderChar"/>
    <w:rsid w:val="00264962"/>
    <w:pPr>
      <w:tabs>
        <w:tab w:val="center" w:pos="4680"/>
        <w:tab w:val="right" w:pos="9360"/>
      </w:tabs>
      <w:spacing w:line="240" w:lineRule="auto"/>
    </w:pPr>
  </w:style>
  <w:style w:type="character" w:customStyle="1" w:styleId="HeaderChar">
    <w:name w:val="Header Char"/>
    <w:basedOn w:val="DefaultParagraphFont"/>
    <w:link w:val="Header"/>
    <w:rsid w:val="00264962"/>
    <w:rPr>
      <w:sz w:val="28"/>
      <w:szCs w:val="28"/>
    </w:rPr>
  </w:style>
  <w:style w:type="paragraph" w:styleId="Footer">
    <w:name w:val="footer"/>
    <w:basedOn w:val="Normal"/>
    <w:link w:val="FooterChar"/>
    <w:uiPriority w:val="99"/>
    <w:rsid w:val="00264962"/>
    <w:pPr>
      <w:tabs>
        <w:tab w:val="center" w:pos="4680"/>
        <w:tab w:val="right" w:pos="9360"/>
      </w:tabs>
      <w:spacing w:line="240" w:lineRule="auto"/>
    </w:pPr>
  </w:style>
  <w:style w:type="character" w:customStyle="1" w:styleId="FooterChar">
    <w:name w:val="Footer Char"/>
    <w:basedOn w:val="DefaultParagraphFont"/>
    <w:link w:val="Footer"/>
    <w:uiPriority w:val="99"/>
    <w:rsid w:val="00264962"/>
    <w:rPr>
      <w:sz w:val="28"/>
      <w:szCs w:val="28"/>
    </w:rPr>
  </w:style>
  <w:style w:type="character" w:styleId="Hyperlink">
    <w:name w:val="Hyperlink"/>
    <w:basedOn w:val="DefaultParagraphFont"/>
    <w:uiPriority w:val="99"/>
    <w:rsid w:val="00005FBC"/>
    <w:rPr>
      <w:color w:val="0000FF" w:themeColor="hyperlink"/>
      <w:u w:val="single"/>
    </w:rPr>
  </w:style>
  <w:style w:type="paragraph" w:styleId="ListParagraph">
    <w:name w:val="List Paragraph"/>
    <w:aliases w:val="Proposal Bullet List"/>
    <w:basedOn w:val="Normal"/>
    <w:link w:val="ListParagraphChar"/>
    <w:uiPriority w:val="34"/>
    <w:qFormat/>
    <w:rsid w:val="00127DC4"/>
    <w:pPr>
      <w:ind w:left="720"/>
      <w:contextualSpacing/>
    </w:pPr>
  </w:style>
  <w:style w:type="character" w:customStyle="1" w:styleId="ListParagraphChar">
    <w:name w:val="List Paragraph Char"/>
    <w:aliases w:val="Proposal Bullet List Char"/>
    <w:basedOn w:val="DefaultParagraphFont"/>
    <w:link w:val="ListParagraph"/>
    <w:uiPriority w:val="34"/>
    <w:locked/>
    <w:rsid w:val="00260319"/>
  </w:style>
  <w:style w:type="paragraph" w:customStyle="1" w:styleId="CM10">
    <w:name w:val="CM10"/>
    <w:basedOn w:val="Normal"/>
    <w:next w:val="Normal"/>
    <w:uiPriority w:val="99"/>
    <w:rsid w:val="008E2650"/>
    <w:pPr>
      <w:spacing w:line="198" w:lineRule="atLeast"/>
    </w:pPr>
    <w:rPr>
      <w:rFonts w:ascii="BBMOI H+ Melior" w:eastAsiaTheme="minorHAnsi" w:hAnsi="BBMOI H+ Melior" w:cstheme="minorBidi"/>
    </w:rPr>
  </w:style>
  <w:style w:type="paragraph" w:styleId="HTMLPreformatted">
    <w:name w:val="HTML Preformatted"/>
    <w:basedOn w:val="Normal"/>
    <w:link w:val="HTMLPreformattedChar"/>
    <w:uiPriority w:val="99"/>
    <w:unhideWhenUsed/>
    <w:rsid w:val="008E265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autoSpaceDE/>
      <w:autoSpaceDN/>
      <w:adjustRightInd/>
      <w:spacing w:line="240" w:lineRule="auto"/>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rsid w:val="008E2650"/>
    <w:rPr>
      <w:rFonts w:ascii="Courier New" w:hAnsi="Courier New" w:cs="Courier New"/>
      <w:color w:val="000000"/>
    </w:rPr>
  </w:style>
  <w:style w:type="character" w:styleId="FollowedHyperlink">
    <w:name w:val="FollowedHyperlink"/>
    <w:basedOn w:val="DefaultParagraphFont"/>
    <w:uiPriority w:val="99"/>
    <w:rsid w:val="00E10396"/>
    <w:rPr>
      <w:color w:val="800080" w:themeColor="followedHyperlink"/>
      <w:u w:val="single"/>
    </w:rPr>
  </w:style>
  <w:style w:type="paragraph" w:customStyle="1" w:styleId="CM30">
    <w:name w:val="CM30"/>
    <w:basedOn w:val="Normal"/>
    <w:next w:val="Normal"/>
    <w:uiPriority w:val="99"/>
    <w:rsid w:val="00F82E31"/>
    <w:pPr>
      <w:autoSpaceDE/>
      <w:autoSpaceDN/>
      <w:adjustRightInd/>
      <w:spacing w:line="198" w:lineRule="atLeast"/>
    </w:pPr>
    <w:rPr>
      <w:rFonts w:ascii="BBMOI H+ Melior" w:eastAsiaTheme="minorHAnsi" w:hAnsi="BBMOI H+ Melior" w:cstheme="minorBidi"/>
      <w:color w:val="000000" w:themeColor="text1"/>
    </w:rPr>
  </w:style>
  <w:style w:type="paragraph" w:customStyle="1" w:styleId="CM5">
    <w:name w:val="CM5"/>
    <w:basedOn w:val="Normal"/>
    <w:next w:val="Normal"/>
    <w:uiPriority w:val="99"/>
    <w:rsid w:val="00F82E31"/>
    <w:pPr>
      <w:autoSpaceDE/>
      <w:autoSpaceDN/>
      <w:adjustRightInd/>
      <w:spacing w:line="200" w:lineRule="atLeast"/>
    </w:pPr>
    <w:rPr>
      <w:rFonts w:ascii="BBMOI H+ Melior" w:eastAsiaTheme="minorHAnsi" w:hAnsi="BBMOI H+ Melior" w:cstheme="minorBidi"/>
      <w:color w:val="000000" w:themeColor="text1"/>
    </w:rPr>
  </w:style>
  <w:style w:type="paragraph" w:customStyle="1" w:styleId="CM123">
    <w:name w:val="CM123"/>
    <w:basedOn w:val="Normal"/>
    <w:next w:val="Normal"/>
    <w:uiPriority w:val="99"/>
    <w:rsid w:val="00F82E31"/>
    <w:pPr>
      <w:autoSpaceDE/>
      <w:autoSpaceDN/>
      <w:adjustRightInd/>
      <w:spacing w:line="200" w:lineRule="atLeast"/>
    </w:pPr>
    <w:rPr>
      <w:rFonts w:ascii="BBMOI H+ Melior" w:eastAsiaTheme="minorHAnsi" w:hAnsi="BBMOI H+ Melior" w:cstheme="minorBidi"/>
      <w:color w:val="000000" w:themeColor="text1"/>
    </w:rPr>
  </w:style>
  <w:style w:type="paragraph" w:customStyle="1" w:styleId="CM34">
    <w:name w:val="CM34"/>
    <w:basedOn w:val="Normal"/>
    <w:next w:val="Normal"/>
    <w:uiPriority w:val="99"/>
    <w:rsid w:val="00F82E31"/>
    <w:pPr>
      <w:autoSpaceDE/>
      <w:autoSpaceDN/>
      <w:adjustRightInd/>
      <w:spacing w:line="198" w:lineRule="atLeast"/>
    </w:pPr>
    <w:rPr>
      <w:rFonts w:ascii="BBMOI H+ Melior" w:eastAsiaTheme="minorHAnsi" w:hAnsi="BBMOI H+ Melior" w:cstheme="minorBidi"/>
      <w:color w:val="000000" w:themeColor="text1"/>
    </w:rPr>
  </w:style>
  <w:style w:type="paragraph" w:styleId="FootnoteText">
    <w:name w:val="footnote text"/>
    <w:basedOn w:val="Normal"/>
    <w:link w:val="FootnoteTextChar"/>
    <w:uiPriority w:val="99"/>
    <w:unhideWhenUsed/>
    <w:rsid w:val="00F82E31"/>
    <w:pPr>
      <w:autoSpaceDE/>
      <w:autoSpaceDN/>
      <w:adjustRightInd/>
      <w:spacing w:line="240" w:lineRule="auto"/>
    </w:pPr>
    <w:rPr>
      <w:rFonts w:asciiTheme="minorHAnsi" w:eastAsiaTheme="minorHAnsi" w:hAnsiTheme="minorHAnsi" w:cstheme="minorBidi"/>
      <w:color w:val="000000" w:themeColor="text1"/>
      <w:sz w:val="20"/>
      <w:szCs w:val="20"/>
    </w:rPr>
  </w:style>
  <w:style w:type="character" w:customStyle="1" w:styleId="FootnoteTextChar">
    <w:name w:val="Footnote Text Char"/>
    <w:basedOn w:val="DefaultParagraphFont"/>
    <w:link w:val="FootnoteText"/>
    <w:uiPriority w:val="99"/>
    <w:rsid w:val="00F82E31"/>
    <w:rPr>
      <w:rFonts w:asciiTheme="minorHAnsi" w:eastAsiaTheme="minorHAnsi" w:hAnsiTheme="minorHAnsi" w:cstheme="minorBidi"/>
      <w:color w:val="000000" w:themeColor="text1"/>
      <w:sz w:val="20"/>
      <w:szCs w:val="20"/>
    </w:rPr>
  </w:style>
  <w:style w:type="character" w:styleId="FootnoteReference">
    <w:name w:val="footnote reference"/>
    <w:basedOn w:val="DefaultParagraphFont"/>
    <w:uiPriority w:val="99"/>
    <w:unhideWhenUsed/>
    <w:rsid w:val="00F82E31"/>
    <w:rPr>
      <w:vertAlign w:val="superscript"/>
    </w:rPr>
  </w:style>
  <w:style w:type="character" w:customStyle="1" w:styleId="SC315408">
    <w:name w:val="SC315408"/>
    <w:uiPriority w:val="99"/>
    <w:rsid w:val="00F82E31"/>
    <w:rPr>
      <w:color w:val="000000"/>
      <w:sz w:val="22"/>
      <w:szCs w:val="22"/>
    </w:rPr>
  </w:style>
  <w:style w:type="character" w:styleId="Emphasis">
    <w:name w:val="Emphasis"/>
    <w:basedOn w:val="DefaultParagraphFont"/>
    <w:uiPriority w:val="20"/>
    <w:qFormat/>
    <w:rsid w:val="00F82E31"/>
    <w:rPr>
      <w:i/>
      <w:iCs/>
    </w:rPr>
  </w:style>
  <w:style w:type="character" w:customStyle="1" w:styleId="Figurenumbers">
    <w:name w:val="Figure numbers"/>
    <w:basedOn w:val="DefaultParagraphFont"/>
    <w:rsid w:val="00F82E31"/>
    <w:rPr>
      <w:b/>
    </w:rPr>
  </w:style>
  <w:style w:type="character" w:styleId="PlaceholderText">
    <w:name w:val="Placeholder Text"/>
    <w:basedOn w:val="DefaultParagraphFont"/>
    <w:uiPriority w:val="99"/>
    <w:semiHidden/>
    <w:rsid w:val="00F82E31"/>
    <w:rPr>
      <w:color w:val="808080"/>
    </w:rPr>
  </w:style>
  <w:style w:type="paragraph" w:styleId="Revision">
    <w:name w:val="Revision"/>
    <w:hidden/>
    <w:uiPriority w:val="99"/>
    <w:semiHidden/>
    <w:rsid w:val="00F82E31"/>
    <w:rPr>
      <w:color w:val="000000" w:themeColor="text1"/>
    </w:rPr>
  </w:style>
  <w:style w:type="paragraph" w:styleId="NormalWeb">
    <w:name w:val="Normal (Web)"/>
    <w:basedOn w:val="Normal"/>
    <w:uiPriority w:val="99"/>
    <w:unhideWhenUsed/>
    <w:rsid w:val="00F82E31"/>
    <w:pPr>
      <w:autoSpaceDE/>
      <w:autoSpaceDN/>
      <w:adjustRightInd/>
      <w:spacing w:before="100" w:beforeAutospacing="1" w:after="100" w:afterAutospacing="1" w:line="240" w:lineRule="auto"/>
    </w:pPr>
    <w:rPr>
      <w:color w:val="auto"/>
    </w:rPr>
  </w:style>
  <w:style w:type="character" w:customStyle="1" w:styleId="st1">
    <w:name w:val="st1"/>
    <w:basedOn w:val="DefaultParagraphFont"/>
    <w:rsid w:val="004A1B6F"/>
  </w:style>
  <w:style w:type="paragraph" w:customStyle="1" w:styleId="budgettext">
    <w:name w:val="budget_text"/>
    <w:basedOn w:val="Normal"/>
    <w:next w:val="Normal"/>
    <w:link w:val="budgettextChar"/>
    <w:autoRedefine/>
    <w:rsid w:val="007A759C"/>
    <w:pPr>
      <w:autoSpaceDE/>
      <w:autoSpaceDN/>
      <w:adjustRightInd/>
      <w:spacing w:before="100" w:after="160"/>
    </w:pPr>
    <w:rPr>
      <w:color w:val="auto"/>
    </w:rPr>
  </w:style>
  <w:style w:type="character" w:customStyle="1" w:styleId="budgettextChar">
    <w:name w:val="budget_text Char"/>
    <w:link w:val="budgettext"/>
    <w:rsid w:val="007A759C"/>
    <w:rPr>
      <w:color w:val="auto"/>
    </w:rPr>
  </w:style>
  <w:style w:type="table" w:styleId="TableGrid">
    <w:name w:val="Table Grid"/>
    <w:basedOn w:val="TableNormal"/>
    <w:rsid w:val="0095503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Geneva">
    <w:name w:val="Geneva"/>
    <w:basedOn w:val="Normal"/>
    <w:rsid w:val="00DB5247"/>
    <w:pPr>
      <w:autoSpaceDE/>
      <w:autoSpaceDN/>
      <w:adjustRightInd/>
      <w:spacing w:line="480" w:lineRule="atLeast"/>
    </w:pPr>
    <w:rPr>
      <w:rFonts w:ascii="Helv" w:hAnsi="Helv"/>
      <w:color w:val="auto"/>
      <w:szCs w:val="20"/>
    </w:rPr>
  </w:style>
  <w:style w:type="paragraph" w:customStyle="1" w:styleId="Default">
    <w:name w:val="Default"/>
    <w:rsid w:val="00DB5247"/>
    <w:pPr>
      <w:autoSpaceDE w:val="0"/>
      <w:autoSpaceDN w:val="0"/>
      <w:adjustRightInd w:val="0"/>
    </w:pPr>
  </w:style>
  <w:style w:type="paragraph" w:customStyle="1" w:styleId="Level1">
    <w:name w:val="Level 1"/>
    <w:rsid w:val="00DB5247"/>
    <w:pPr>
      <w:autoSpaceDE w:val="0"/>
      <w:autoSpaceDN w:val="0"/>
      <w:adjustRightInd w:val="0"/>
      <w:ind w:left="720"/>
    </w:pPr>
    <w:rPr>
      <w:color w:val="auto"/>
    </w:rPr>
  </w:style>
  <w:style w:type="paragraph" w:customStyle="1" w:styleId="SP131099">
    <w:name w:val="SP131099"/>
    <w:basedOn w:val="Default"/>
    <w:next w:val="Default"/>
    <w:uiPriority w:val="99"/>
    <w:rsid w:val="00DB5247"/>
    <w:rPr>
      <w:rFonts w:eastAsiaTheme="minorHAnsi"/>
      <w:color w:val="auto"/>
    </w:rPr>
  </w:style>
  <w:style w:type="table" w:styleId="LightList">
    <w:name w:val="Light List"/>
    <w:basedOn w:val="TableNormal"/>
    <w:uiPriority w:val="61"/>
    <w:rsid w:val="00E34C8E"/>
    <w:rPr>
      <w:rFonts w:asciiTheme="minorHAnsi" w:eastAsiaTheme="minorHAnsi" w:hAnsiTheme="minorHAnsi" w:cstheme="minorBidi"/>
      <w:color w:val="auto"/>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numbering" w:customStyle="1" w:styleId="NoList1">
    <w:name w:val="No List1"/>
    <w:next w:val="NoList"/>
    <w:uiPriority w:val="99"/>
    <w:semiHidden/>
    <w:unhideWhenUsed/>
    <w:rsid w:val="000B31CD"/>
  </w:style>
  <w:style w:type="numbering" w:customStyle="1" w:styleId="NoList2">
    <w:name w:val="No List2"/>
    <w:next w:val="NoList"/>
    <w:uiPriority w:val="99"/>
    <w:semiHidden/>
    <w:unhideWhenUsed/>
    <w:rsid w:val="000B31CD"/>
  </w:style>
  <w:style w:type="numbering" w:customStyle="1" w:styleId="NoList3">
    <w:name w:val="No List3"/>
    <w:next w:val="NoList"/>
    <w:uiPriority w:val="99"/>
    <w:semiHidden/>
    <w:unhideWhenUsed/>
    <w:rsid w:val="000B31CD"/>
  </w:style>
  <w:style w:type="numbering" w:customStyle="1" w:styleId="NoList4">
    <w:name w:val="No List4"/>
    <w:next w:val="NoList"/>
    <w:uiPriority w:val="99"/>
    <w:semiHidden/>
    <w:unhideWhenUsed/>
    <w:rsid w:val="000B31CD"/>
  </w:style>
  <w:style w:type="numbering" w:customStyle="1" w:styleId="NoList5">
    <w:name w:val="No List5"/>
    <w:next w:val="NoList"/>
    <w:uiPriority w:val="99"/>
    <w:semiHidden/>
    <w:unhideWhenUsed/>
    <w:rsid w:val="000B31CD"/>
  </w:style>
  <w:style w:type="numbering" w:customStyle="1" w:styleId="NoList6">
    <w:name w:val="No List6"/>
    <w:next w:val="NoList"/>
    <w:uiPriority w:val="99"/>
    <w:semiHidden/>
    <w:unhideWhenUsed/>
    <w:rsid w:val="000B2C38"/>
  </w:style>
  <w:style w:type="table" w:customStyle="1" w:styleId="TableGrid1">
    <w:name w:val="Table Grid1"/>
    <w:basedOn w:val="TableNormal"/>
    <w:next w:val="TableGrid"/>
    <w:rsid w:val="000B2C3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rsid w:val="000B2C3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A95B87"/>
    <w:rPr>
      <w:rFonts w:asciiTheme="minorHAnsi" w:eastAsiaTheme="minorHAnsi" w:hAnsiTheme="minorHAnsi" w:cstheme="minorBidi"/>
      <w:color w:val="aut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lainText">
    <w:name w:val="Plain Text"/>
    <w:basedOn w:val="Normal"/>
    <w:link w:val="PlainTextChar"/>
    <w:uiPriority w:val="99"/>
    <w:unhideWhenUsed/>
    <w:rsid w:val="00F357B8"/>
    <w:pPr>
      <w:autoSpaceDE/>
      <w:autoSpaceDN/>
      <w:adjustRightInd/>
      <w:spacing w:line="240" w:lineRule="auto"/>
    </w:pPr>
    <w:rPr>
      <w:rFonts w:ascii="Calibri" w:eastAsiaTheme="minorHAnsi" w:hAnsi="Calibri" w:cs="Consolas"/>
      <w:color w:val="auto"/>
      <w:sz w:val="22"/>
      <w:szCs w:val="21"/>
    </w:rPr>
  </w:style>
  <w:style w:type="character" w:customStyle="1" w:styleId="PlainTextChar">
    <w:name w:val="Plain Text Char"/>
    <w:basedOn w:val="DefaultParagraphFont"/>
    <w:link w:val="PlainText"/>
    <w:uiPriority w:val="99"/>
    <w:rsid w:val="00F357B8"/>
    <w:rPr>
      <w:rFonts w:ascii="Calibri" w:eastAsiaTheme="minorHAnsi" w:hAnsi="Calibri" w:cs="Consolas"/>
      <w:color w:val="auto"/>
      <w:sz w:val="22"/>
      <w:szCs w:val="21"/>
    </w:rPr>
  </w:style>
  <w:style w:type="paragraph" w:customStyle="1" w:styleId="xl69">
    <w:name w:val="xl69"/>
    <w:basedOn w:val="Normal"/>
    <w:rsid w:val="009D7FA2"/>
    <w:pPr>
      <w:pBdr>
        <w:top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70">
    <w:name w:val="xl70"/>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71">
    <w:name w:val="xl71"/>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72">
    <w:name w:val="xl72"/>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3">
    <w:name w:val="xl73"/>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4">
    <w:name w:val="xl74"/>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5">
    <w:name w:val="xl75"/>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6">
    <w:name w:val="xl76"/>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7">
    <w:name w:val="xl77"/>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8">
    <w:name w:val="xl78"/>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9">
    <w:name w:val="xl79"/>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0">
    <w:name w:val="xl80"/>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1">
    <w:name w:val="xl81"/>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2">
    <w:name w:val="xl82"/>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3">
    <w:name w:val="xl83"/>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4">
    <w:name w:val="xl84"/>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5">
    <w:name w:val="xl85"/>
    <w:basedOn w:val="Normal"/>
    <w:rsid w:val="009D7FA2"/>
    <w:pPr>
      <w:autoSpaceDE/>
      <w:autoSpaceDN/>
      <w:adjustRightInd/>
      <w:spacing w:before="100" w:beforeAutospacing="1" w:after="100" w:afterAutospacing="1" w:line="240" w:lineRule="auto"/>
    </w:pPr>
    <w:rPr>
      <w:color w:val="auto"/>
    </w:rPr>
  </w:style>
  <w:style w:type="paragraph" w:customStyle="1" w:styleId="xl86">
    <w:name w:val="xl86"/>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rPr>
      <w:color w:val="auto"/>
    </w:rPr>
  </w:style>
  <w:style w:type="paragraph" w:customStyle="1" w:styleId="xl87">
    <w:name w:val="xl87"/>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rPr>
      <w:color w:val="auto"/>
    </w:rPr>
  </w:style>
  <w:style w:type="paragraph" w:customStyle="1" w:styleId="xl88">
    <w:name w:val="xl88"/>
    <w:basedOn w:val="Normal"/>
    <w:rsid w:val="009D7FA2"/>
    <w:pPr>
      <w:autoSpaceDE/>
      <w:autoSpaceDN/>
      <w:adjustRightInd/>
      <w:spacing w:before="100" w:beforeAutospacing="1" w:after="100" w:afterAutospacing="1" w:line="240" w:lineRule="auto"/>
      <w:jc w:val="center"/>
    </w:pPr>
    <w:rPr>
      <w:color w:val="auto"/>
    </w:rPr>
  </w:style>
  <w:style w:type="paragraph" w:customStyle="1" w:styleId="xl89">
    <w:name w:val="xl89"/>
    <w:basedOn w:val="Normal"/>
    <w:rsid w:val="009D7FA2"/>
    <w:pPr>
      <w:pBdr>
        <w:top w:val="single" w:sz="8" w:space="0" w:color="auto"/>
        <w:bottom w:val="single" w:sz="8" w:space="0" w:color="auto"/>
        <w:right w:val="single" w:sz="8" w:space="0" w:color="auto"/>
      </w:pBdr>
      <w:autoSpaceDE/>
      <w:autoSpaceDN/>
      <w:adjustRightInd/>
      <w:spacing w:before="100" w:beforeAutospacing="1" w:after="100" w:afterAutospacing="1" w:line="240" w:lineRule="auto"/>
      <w:jc w:val="center"/>
    </w:pPr>
    <w:rPr>
      <w:color w:val="auto"/>
    </w:rPr>
  </w:style>
  <w:style w:type="paragraph" w:customStyle="1" w:styleId="xl90">
    <w:name w:val="xl90"/>
    <w:basedOn w:val="Normal"/>
    <w:rsid w:val="009D7FA2"/>
    <w:pPr>
      <w:pBdr>
        <w:top w:val="single" w:sz="8" w:space="0" w:color="auto"/>
        <w:left w:val="single" w:sz="8" w:space="0" w:color="auto"/>
        <w:bottom w:val="single" w:sz="8" w:space="0" w:color="auto"/>
      </w:pBdr>
      <w:autoSpaceDE/>
      <w:autoSpaceDN/>
      <w:adjustRightInd/>
      <w:spacing w:before="100" w:beforeAutospacing="1" w:after="100" w:afterAutospacing="1" w:line="240" w:lineRule="auto"/>
    </w:pPr>
    <w:rPr>
      <w:b/>
      <w:bCs/>
      <w:color w:val="auto"/>
    </w:rPr>
  </w:style>
  <w:style w:type="paragraph" w:customStyle="1" w:styleId="xl91">
    <w:name w:val="xl91"/>
    <w:basedOn w:val="Normal"/>
    <w:rsid w:val="009D7FA2"/>
    <w:pPr>
      <w:pBdr>
        <w:top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2">
    <w:name w:val="xl92"/>
    <w:basedOn w:val="Normal"/>
    <w:rsid w:val="009D7FA2"/>
    <w:pPr>
      <w:pBdr>
        <w:top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3">
    <w:name w:val="xl93"/>
    <w:basedOn w:val="Normal"/>
    <w:rsid w:val="009D7FA2"/>
    <w:pPr>
      <w:pBdr>
        <w:top w:val="single" w:sz="8" w:space="0" w:color="auto"/>
        <w:left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4">
    <w:name w:val="xl94"/>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5">
    <w:name w:val="xl95"/>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6">
    <w:name w:val="xl96"/>
    <w:basedOn w:val="Normal"/>
    <w:rsid w:val="009D7FA2"/>
    <w:pPr>
      <w:pBdr>
        <w:top w:val="single" w:sz="8" w:space="0" w:color="auto"/>
        <w:bottom w:val="single" w:sz="8" w:space="0" w:color="auto"/>
      </w:pBdr>
      <w:autoSpaceDE/>
      <w:autoSpaceDN/>
      <w:adjustRightInd/>
      <w:spacing w:before="100" w:beforeAutospacing="1" w:after="100" w:afterAutospacing="1" w:line="240" w:lineRule="auto"/>
      <w:jc w:val="center"/>
    </w:pPr>
    <w:rPr>
      <w:color w:val="auto"/>
    </w:rPr>
  </w:style>
  <w:style w:type="paragraph" w:customStyle="1" w:styleId="xl97">
    <w:name w:val="xl97"/>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8">
    <w:name w:val="xl98"/>
    <w:basedOn w:val="Normal"/>
    <w:rsid w:val="009D7FA2"/>
    <w:pPr>
      <w:pBdr>
        <w:top w:val="single" w:sz="8" w:space="0" w:color="auto"/>
        <w:left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99">
    <w:name w:val="xl99"/>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100">
    <w:name w:val="xl100"/>
    <w:basedOn w:val="Normal"/>
    <w:rsid w:val="009D7FA2"/>
    <w:pPr>
      <w:pBdr>
        <w:top w:val="single" w:sz="8" w:space="0" w:color="auto"/>
        <w:left w:val="single" w:sz="8" w:space="0" w:color="auto"/>
        <w:bottom w:val="single" w:sz="8" w:space="0" w:color="auto"/>
      </w:pBdr>
      <w:autoSpaceDE/>
      <w:autoSpaceDN/>
      <w:adjustRightInd/>
      <w:spacing w:before="100" w:beforeAutospacing="1" w:after="100" w:afterAutospacing="1" w:line="240" w:lineRule="auto"/>
      <w:textAlignment w:val="center"/>
    </w:pPr>
    <w:rPr>
      <w:b/>
      <w:bCs/>
    </w:rPr>
  </w:style>
  <w:style w:type="paragraph" w:customStyle="1" w:styleId="xl101">
    <w:name w:val="xl101"/>
    <w:basedOn w:val="Normal"/>
    <w:rsid w:val="009D7FA2"/>
    <w:pPr>
      <w:pBdr>
        <w:top w:val="single" w:sz="8" w:space="0" w:color="auto"/>
        <w:bottom w:val="single" w:sz="8" w:space="0" w:color="auto"/>
      </w:pBdr>
      <w:autoSpaceDE/>
      <w:autoSpaceDN/>
      <w:adjustRightInd/>
      <w:spacing w:before="100" w:beforeAutospacing="1" w:after="100" w:afterAutospacing="1" w:line="240" w:lineRule="auto"/>
      <w:textAlignment w:val="center"/>
    </w:pPr>
    <w:rPr>
      <w:b/>
      <w:bCs/>
    </w:rPr>
  </w:style>
  <w:style w:type="paragraph" w:customStyle="1" w:styleId="xl102">
    <w:name w:val="xl102"/>
    <w:basedOn w:val="Normal"/>
    <w:rsid w:val="009D7FA2"/>
    <w:pPr>
      <w:pBdr>
        <w:top w:val="single" w:sz="8" w:space="0" w:color="auto"/>
        <w:bottom w:val="single" w:sz="8" w:space="0" w:color="auto"/>
        <w:right w:val="single" w:sz="8" w:space="0" w:color="auto"/>
      </w:pBdr>
      <w:autoSpaceDE/>
      <w:autoSpaceDN/>
      <w:adjustRightInd/>
      <w:spacing w:before="100" w:beforeAutospacing="1" w:after="100" w:afterAutospacing="1" w:line="240" w:lineRule="auto"/>
      <w:textAlignment w:val="center"/>
    </w:pPr>
    <w:rPr>
      <w:b/>
      <w:bCs/>
    </w:rPr>
  </w:style>
  <w:style w:type="paragraph" w:customStyle="1" w:styleId="xl103">
    <w:name w:val="xl103"/>
    <w:basedOn w:val="Normal"/>
    <w:rsid w:val="009D7FA2"/>
    <w:pPr>
      <w:pBdr>
        <w:top w:val="single" w:sz="8" w:space="0" w:color="auto"/>
        <w:left w:val="single" w:sz="8" w:space="0" w:color="auto"/>
        <w:right w:val="single" w:sz="8" w:space="0" w:color="auto"/>
      </w:pBdr>
      <w:autoSpaceDE/>
      <w:autoSpaceDN/>
      <w:adjustRightInd/>
      <w:spacing w:before="100" w:beforeAutospacing="1" w:after="100" w:afterAutospacing="1" w:line="240" w:lineRule="auto"/>
      <w:textAlignment w:val="center"/>
    </w:pPr>
  </w:style>
  <w:style w:type="paragraph" w:customStyle="1" w:styleId="xl104">
    <w:name w:val="xl104"/>
    <w:basedOn w:val="Normal"/>
    <w:rsid w:val="009D7FA2"/>
    <w:pPr>
      <w:pBdr>
        <w:left w:val="single" w:sz="8" w:space="0" w:color="auto"/>
        <w:right w:val="single" w:sz="8" w:space="0" w:color="auto"/>
      </w:pBdr>
      <w:autoSpaceDE/>
      <w:autoSpaceDN/>
      <w:adjustRightInd/>
      <w:spacing w:before="100" w:beforeAutospacing="1" w:after="100" w:afterAutospacing="1" w:line="240" w:lineRule="auto"/>
      <w:textAlignment w:val="center"/>
    </w:pPr>
  </w:style>
  <w:style w:type="paragraph" w:customStyle="1" w:styleId="xl105">
    <w:name w:val="xl105"/>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textAlignment w:val="center"/>
    </w:pPr>
  </w:style>
  <w:style w:type="paragraph" w:customStyle="1" w:styleId="xl106">
    <w:name w:val="xl106"/>
    <w:basedOn w:val="Normal"/>
    <w:rsid w:val="009D7FA2"/>
    <w:pPr>
      <w:pBdr>
        <w:top w:val="single" w:sz="8" w:space="0" w:color="auto"/>
        <w:left w:val="single" w:sz="8" w:space="0" w:color="auto"/>
        <w:bottom w:val="single" w:sz="8" w:space="0" w:color="auto"/>
      </w:pBdr>
      <w:autoSpaceDE/>
      <w:autoSpaceDN/>
      <w:adjustRightInd/>
      <w:spacing w:before="100" w:beforeAutospacing="1" w:after="100" w:afterAutospacing="1" w:line="240" w:lineRule="auto"/>
    </w:pPr>
    <w:rPr>
      <w:b/>
      <w:bCs/>
      <w:color w:val="auto"/>
    </w:rPr>
  </w:style>
  <w:style w:type="paragraph" w:customStyle="1" w:styleId="xl107">
    <w:name w:val="xl107"/>
    <w:basedOn w:val="Normal"/>
    <w:rsid w:val="009D7FA2"/>
    <w:pPr>
      <w:pBdr>
        <w:top w:val="single" w:sz="8" w:space="0" w:color="auto"/>
        <w:bottom w:val="single" w:sz="8" w:space="0" w:color="auto"/>
      </w:pBdr>
      <w:autoSpaceDE/>
      <w:autoSpaceDN/>
      <w:adjustRightInd/>
      <w:spacing w:before="100" w:beforeAutospacing="1" w:after="100" w:afterAutospacing="1" w:line="240" w:lineRule="auto"/>
    </w:pPr>
    <w:rPr>
      <w:b/>
      <w:bCs/>
      <w:color w:val="auto"/>
    </w:rPr>
  </w:style>
  <w:style w:type="paragraph" w:customStyle="1" w:styleId="xl108">
    <w:name w:val="xl108"/>
    <w:basedOn w:val="Normal"/>
    <w:rsid w:val="009D7FA2"/>
    <w:pPr>
      <w:pBdr>
        <w:top w:val="single" w:sz="8" w:space="0" w:color="auto"/>
        <w:bottom w:val="single" w:sz="8" w:space="0" w:color="auto"/>
        <w:right w:val="single" w:sz="8" w:space="0" w:color="auto"/>
      </w:pBdr>
      <w:autoSpaceDE/>
      <w:autoSpaceDN/>
      <w:adjustRightInd/>
      <w:spacing w:before="100" w:beforeAutospacing="1" w:after="100" w:afterAutospacing="1" w:line="240" w:lineRule="auto"/>
    </w:pPr>
    <w:rPr>
      <w:b/>
      <w:bCs/>
      <w:color w:val="auto"/>
    </w:rPr>
  </w:style>
  <w:style w:type="paragraph" w:customStyle="1" w:styleId="xl109">
    <w:name w:val="xl109"/>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numbering" w:customStyle="1" w:styleId="NoList11">
    <w:name w:val="No List11"/>
    <w:next w:val="NoList"/>
    <w:uiPriority w:val="99"/>
    <w:semiHidden/>
    <w:unhideWhenUsed/>
    <w:rsid w:val="00DA362C"/>
  </w:style>
  <w:style w:type="character" w:styleId="Strong">
    <w:name w:val="Strong"/>
    <w:basedOn w:val="DefaultParagraphFont"/>
    <w:uiPriority w:val="22"/>
    <w:qFormat/>
    <w:rsid w:val="00BA6BA8"/>
    <w:rPr>
      <w:b/>
      <w:bCs/>
      <w:sz w:val="24"/>
      <w:szCs w:val="24"/>
      <w:bdr w:val="none" w:sz="0" w:space="0" w:color="auto" w:frame="1"/>
      <w:vertAlign w:val="baseline"/>
    </w:rPr>
  </w:style>
  <w:style w:type="paragraph" w:customStyle="1" w:styleId="CM212">
    <w:name w:val="CM212"/>
    <w:basedOn w:val="Default"/>
    <w:next w:val="Default"/>
    <w:uiPriority w:val="99"/>
    <w:rsid w:val="00922156"/>
    <w:rPr>
      <w:rFonts w:eastAsiaTheme="minorHAnsi"/>
      <w:color w:val="auto"/>
    </w:rPr>
  </w:style>
  <w:style w:type="paragraph" w:customStyle="1" w:styleId="CM210">
    <w:name w:val="CM210"/>
    <w:basedOn w:val="Default"/>
    <w:next w:val="Default"/>
    <w:uiPriority w:val="99"/>
    <w:rsid w:val="00922156"/>
  </w:style>
  <w:style w:type="paragraph" w:customStyle="1" w:styleId="TableTitles">
    <w:name w:val="Table Titles"/>
    <w:basedOn w:val="Normal"/>
    <w:link w:val="TableTitlesChar"/>
    <w:qFormat/>
    <w:rsid w:val="00EC6922"/>
    <w:pPr>
      <w:keepNext/>
      <w:spacing w:line="240" w:lineRule="auto"/>
      <w:jc w:val="center"/>
    </w:pPr>
    <w:rPr>
      <w:b/>
      <w:u w:val="single"/>
    </w:rPr>
  </w:style>
  <w:style w:type="character" w:customStyle="1" w:styleId="TableTitlesChar">
    <w:name w:val="Table Titles Char"/>
    <w:basedOn w:val="DefaultParagraphFont"/>
    <w:link w:val="TableTitles"/>
    <w:rsid w:val="00EC6922"/>
    <w:rPr>
      <w:b/>
      <w:u w:val="single"/>
    </w:rPr>
  </w:style>
  <w:style w:type="paragraph" w:styleId="NoSpacing">
    <w:name w:val="No Spacing"/>
    <w:uiPriority w:val="1"/>
    <w:qFormat/>
    <w:rsid w:val="0061003A"/>
    <w:rPr>
      <w:rFonts w:asciiTheme="minorHAnsi" w:eastAsiaTheme="minorHAnsi" w:hAnsiTheme="minorHAnsi" w:cstheme="minorBidi"/>
      <w:color w:val="auto"/>
      <w:sz w:val="22"/>
      <w:szCs w:val="22"/>
    </w:rPr>
  </w:style>
  <w:style w:type="character" w:customStyle="1" w:styleId="apple-converted-space">
    <w:name w:val="apple-converted-space"/>
    <w:basedOn w:val="DefaultParagraphFont"/>
    <w:rsid w:val="00466684"/>
  </w:style>
  <w:style w:type="paragraph" w:customStyle="1" w:styleId="ParagraphSpace">
    <w:name w:val="Paragraph Space"/>
    <w:basedOn w:val="Normal"/>
    <w:link w:val="ParagraphSpaceChar"/>
    <w:qFormat/>
    <w:rsid w:val="00887D95"/>
    <w:pPr>
      <w:autoSpaceDE/>
      <w:autoSpaceDN/>
      <w:adjustRightInd/>
    </w:pPr>
    <w:rPr>
      <w:rFonts w:eastAsiaTheme="minorEastAsia"/>
      <w:color w:val="auto"/>
      <w:szCs w:val="22"/>
    </w:rPr>
  </w:style>
  <w:style w:type="character" w:customStyle="1" w:styleId="ParagraphSpaceChar">
    <w:name w:val="Paragraph Space Char"/>
    <w:basedOn w:val="DefaultParagraphFont"/>
    <w:link w:val="ParagraphSpace"/>
    <w:rsid w:val="00887D95"/>
    <w:rPr>
      <w:rFonts w:eastAsiaTheme="minorEastAsia"/>
      <w:color w:val="auto"/>
      <w:szCs w:val="22"/>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color w:val="000000"/>
        <w:sz w:val="24"/>
        <w:szCs w:val="24"/>
        <w:lang w:val="en-US" w:eastAsia="en-US" w:bidi="ar-SA"/>
      </w:rPr>
    </w:rPrDefault>
    <w:pPrDefault/>
  </w:docDefaults>
  <w:latentStyles w:defLockedState="0" w:defUIPriority="0" w:defSemiHidden="1" w:defUnhideWhenUsed="1" w:defQFormat="0" w:count="267">
    <w:lsdException w:name="Normal" w:semiHidden="0" w:unhideWhenUsed="0" w:qFormat="1"/>
    <w:lsdException w:name="heading 1" w:semiHidden="0" w:unhideWhenUsed="0"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note text" w:uiPriority="99"/>
    <w:lsdException w:name="annotation text" w:uiPriority="99"/>
    <w:lsdException w:name="footer" w:uiPriority="99"/>
    <w:lsdException w:name="caption" w:qFormat="1"/>
    <w:lsdException w:name="footnote reference" w:uiPriority="99"/>
    <w:lsdException w:name="annotation reference" w:uiPriority="99"/>
    <w:lsdException w:name="List Number" w:semiHidden="0" w:unhideWhenUsed="0"/>
    <w:lsdException w:name="List 4" w:semiHidden="0" w:unhideWhenUsed="0"/>
    <w:lsdException w:name="List 5" w:semiHidden="0" w:unhideWhenUsed="0"/>
    <w:lsdException w:name="Title" w:semiHidden="0" w:unhideWhenUsed="0" w:qFormat="1"/>
    <w:lsdException w:name="Default Paragraph Font" w:uiPriority="1"/>
    <w:lsdException w:name="Subtitle" w:semiHidden="0" w:unhideWhenUsed="0" w:qFormat="1"/>
    <w:lsdException w:name="Salutation" w:semiHidden="0" w:unhideWhenUsed="0"/>
    <w:lsdException w:name="Date" w:semiHidden="0" w:unhideWhenUsed="0"/>
    <w:lsdException w:name="Body Text First Indent" w:semiHidden="0" w:unhideWhenUsed="0"/>
    <w:lsdException w:name="Hyperlink" w:uiPriority="99"/>
    <w:lsdException w:name="FollowedHyperlink" w:uiPriority="99"/>
    <w:lsdException w:name="Strong" w:semiHidden="0" w:uiPriority="22" w:unhideWhenUsed="0" w:qFormat="1"/>
    <w:lsdException w:name="Emphasis" w:semiHidden="0" w:uiPriority="20" w:unhideWhenUsed="0" w:qFormat="1"/>
    <w:lsdException w:name="Plain Text" w:uiPriority="99"/>
    <w:lsdException w:name="Normal (Web)" w:uiPriority="99"/>
    <w:lsdException w:name="HTML Preformatted" w:uiPriority="99"/>
    <w:lsdException w:name="annotation subject" w:uiPriority="99"/>
    <w:lsdException w:name="No List" w:uiPriority="99"/>
    <w:lsdException w:name="Balloon Text" w:uiPriority="99"/>
    <w:lsdException w:name="Table Grid" w:semiHidden="0"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250D0B"/>
    <w:pPr>
      <w:autoSpaceDE w:val="0"/>
      <w:autoSpaceDN w:val="0"/>
      <w:adjustRightInd w:val="0"/>
      <w:spacing w:line="480" w:lineRule="auto"/>
    </w:pPr>
  </w:style>
  <w:style w:type="paragraph" w:styleId="Heading1">
    <w:name w:val="heading 1"/>
    <w:basedOn w:val="OFRsupplementaryheading"/>
    <w:next w:val="Normal"/>
    <w:link w:val="Heading1Char"/>
    <w:autoRedefine/>
    <w:qFormat/>
    <w:rsid w:val="009A2A5B"/>
    <w:pPr>
      <w:spacing w:before="0" w:after="0" w:line="480" w:lineRule="auto"/>
      <w:jc w:val="both"/>
    </w:pPr>
    <w:rPr>
      <w:rFonts w:ascii="Times New Roman" w:hAnsi="Times New Roman"/>
      <w:b/>
      <w:color w:val="000000" w:themeColor="text1"/>
    </w:rPr>
  </w:style>
  <w:style w:type="paragraph" w:styleId="Heading2">
    <w:name w:val="heading 2"/>
    <w:basedOn w:val="Heading1"/>
    <w:next w:val="Normal"/>
    <w:link w:val="Heading2Char"/>
    <w:unhideWhenUsed/>
    <w:qFormat/>
    <w:rsid w:val="00A84B9E"/>
    <w:pPr>
      <w:outlineLvl w:val="1"/>
    </w:pPr>
  </w:style>
  <w:style w:type="paragraph" w:styleId="Heading3">
    <w:name w:val="heading 3"/>
    <w:basedOn w:val="Normal"/>
    <w:next w:val="Normal"/>
    <w:link w:val="Heading3Char"/>
    <w:unhideWhenUsed/>
    <w:qFormat/>
    <w:rsid w:val="004B55B4"/>
    <w:pPr>
      <w:keepNext/>
      <w:autoSpaceDE/>
      <w:autoSpaceDN/>
      <w:adjustRightInd/>
      <w:jc w:val="center"/>
      <w:outlineLvl w:val="2"/>
    </w:pPr>
    <w:rPr>
      <w:bCs/>
      <w:szCs w:val="26"/>
    </w:rPr>
  </w:style>
  <w:style w:type="paragraph" w:styleId="Heading4">
    <w:name w:val="heading 4"/>
    <w:basedOn w:val="Normal"/>
    <w:next w:val="Normal"/>
    <w:link w:val="Heading4Char"/>
    <w:unhideWhenUsed/>
    <w:qFormat/>
    <w:rsid w:val="004B55B4"/>
    <w:pPr>
      <w:keepNext/>
      <w:autoSpaceDE/>
      <w:autoSpaceDN/>
      <w:adjustRightInd/>
      <w:outlineLvl w:val="3"/>
    </w:pPr>
    <w:rPr>
      <w:bCs/>
    </w:rPr>
  </w:style>
  <w:style w:type="paragraph" w:styleId="Heading5">
    <w:name w:val="heading 5"/>
    <w:basedOn w:val="Normal"/>
    <w:next w:val="Normal"/>
    <w:link w:val="Heading5Char"/>
    <w:unhideWhenUsed/>
    <w:qFormat/>
    <w:rsid w:val="00F82E31"/>
    <w:pPr>
      <w:keepNext/>
      <w:keepLines/>
      <w:autoSpaceDE/>
      <w:autoSpaceDN/>
      <w:adjustRightInd/>
      <w:spacing w:before="200"/>
      <w:outlineLvl w:val="4"/>
    </w:pPr>
    <w:rPr>
      <w:rFonts w:eastAsiaTheme="majorEastAsia" w:cstheme="majorBidi"/>
      <w:color w:val="auto"/>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OFRsupplementaryheading">
    <w:name w:val="OFR supplementary heading"/>
    <w:basedOn w:val="OFRnormal"/>
    <w:next w:val="OFRnormal"/>
    <w:rsid w:val="004B55B4"/>
    <w:pPr>
      <w:keepNext/>
      <w:spacing w:before="240" w:after="240" w:line="240" w:lineRule="auto"/>
      <w:outlineLvl w:val="0"/>
    </w:pPr>
  </w:style>
  <w:style w:type="paragraph" w:customStyle="1" w:styleId="OFRnormal">
    <w:name w:val="OFR normal"/>
    <w:basedOn w:val="Normal"/>
    <w:rsid w:val="004B55B4"/>
    <w:rPr>
      <w:rFonts w:ascii="Courier New" w:hAnsi="Courier New"/>
    </w:rPr>
  </w:style>
  <w:style w:type="character" w:customStyle="1" w:styleId="Heading1Char">
    <w:name w:val="Heading 1 Char"/>
    <w:basedOn w:val="DefaultParagraphFont"/>
    <w:link w:val="Heading1"/>
    <w:rsid w:val="009A2A5B"/>
    <w:rPr>
      <w:b/>
      <w:color w:val="000000" w:themeColor="text1"/>
    </w:rPr>
  </w:style>
  <w:style w:type="character" w:customStyle="1" w:styleId="Heading2Char">
    <w:name w:val="Heading 2 Char"/>
    <w:basedOn w:val="DefaultParagraphFont"/>
    <w:link w:val="Heading2"/>
    <w:rsid w:val="00A84B9E"/>
    <w:rPr>
      <w:rFonts w:ascii="Times New Roman Bold" w:hAnsi="Times New Roman Bold"/>
      <w:b/>
      <w:color w:val="000000" w:themeColor="text1"/>
      <w:sz w:val="24"/>
      <w:szCs w:val="24"/>
    </w:rPr>
  </w:style>
  <w:style w:type="character" w:customStyle="1" w:styleId="Heading3Char">
    <w:name w:val="Heading 3 Char"/>
    <w:basedOn w:val="DefaultParagraphFont"/>
    <w:link w:val="Heading3"/>
    <w:rsid w:val="004B55B4"/>
    <w:rPr>
      <w:bCs/>
      <w:sz w:val="28"/>
      <w:szCs w:val="26"/>
    </w:rPr>
  </w:style>
  <w:style w:type="character" w:customStyle="1" w:styleId="Heading4Char">
    <w:name w:val="Heading 4 Char"/>
    <w:basedOn w:val="DefaultParagraphFont"/>
    <w:link w:val="Heading4"/>
    <w:rsid w:val="004B55B4"/>
    <w:rPr>
      <w:bCs/>
      <w:sz w:val="28"/>
      <w:szCs w:val="28"/>
    </w:rPr>
  </w:style>
  <w:style w:type="character" w:customStyle="1" w:styleId="Heading5Char">
    <w:name w:val="Heading 5 Char"/>
    <w:basedOn w:val="DefaultParagraphFont"/>
    <w:link w:val="Heading5"/>
    <w:rsid w:val="00F82E31"/>
    <w:rPr>
      <w:rFonts w:eastAsiaTheme="majorEastAsia" w:cstheme="majorBidi"/>
      <w:color w:val="auto"/>
    </w:rPr>
  </w:style>
  <w:style w:type="character" w:customStyle="1" w:styleId="ATTENTION">
    <w:name w:val="ATTENTION!"/>
    <w:rsid w:val="004B55B4"/>
    <w:rPr>
      <w:color w:val="CC3300"/>
      <w:u w:val="wave" w:color="CC3300"/>
    </w:rPr>
  </w:style>
  <w:style w:type="character" w:styleId="CommentReference">
    <w:name w:val="annotation reference"/>
    <w:uiPriority w:val="99"/>
    <w:rsid w:val="004B55B4"/>
    <w:rPr>
      <w:sz w:val="16"/>
      <w:szCs w:val="16"/>
    </w:rPr>
  </w:style>
  <w:style w:type="paragraph" w:styleId="CommentText">
    <w:name w:val="annotation text"/>
    <w:basedOn w:val="Normal"/>
    <w:link w:val="CommentTextChar"/>
    <w:uiPriority w:val="99"/>
    <w:rsid w:val="004B55B4"/>
    <w:rPr>
      <w:sz w:val="20"/>
      <w:szCs w:val="20"/>
    </w:rPr>
  </w:style>
  <w:style w:type="character" w:customStyle="1" w:styleId="CommentTextChar">
    <w:name w:val="Comment Text Char"/>
    <w:basedOn w:val="DefaultParagraphFont"/>
    <w:link w:val="CommentText"/>
    <w:uiPriority w:val="99"/>
    <w:rsid w:val="004B55B4"/>
  </w:style>
  <w:style w:type="paragraph" w:customStyle="1" w:styleId="OFRsupplementarysubheading">
    <w:name w:val="OFR supplementary subheading"/>
    <w:basedOn w:val="OFRnormal"/>
    <w:rsid w:val="004B55B4"/>
    <w:pPr>
      <w:keepNext/>
      <w:spacing w:before="240" w:after="240" w:line="240" w:lineRule="auto"/>
      <w:outlineLvl w:val="1"/>
    </w:pPr>
    <w:rPr>
      <w:u w:val="single"/>
    </w:rPr>
  </w:style>
  <w:style w:type="character" w:styleId="PageNumber">
    <w:name w:val="page number"/>
    <w:basedOn w:val="DefaultParagraphFont"/>
    <w:rsid w:val="004B55B4"/>
  </w:style>
  <w:style w:type="paragraph" w:customStyle="1" w:styleId="OFRpagenumber">
    <w:name w:val="OFR page number"/>
    <w:basedOn w:val="OFRnormal"/>
    <w:rsid w:val="004B55B4"/>
    <w:pPr>
      <w:jc w:val="center"/>
    </w:pPr>
  </w:style>
  <w:style w:type="paragraph" w:customStyle="1" w:styleId="OFRsigblock">
    <w:name w:val="OFR sig block"/>
    <w:basedOn w:val="OFRnormal"/>
    <w:rsid w:val="004B55B4"/>
    <w:pPr>
      <w:tabs>
        <w:tab w:val="left" w:pos="3960"/>
      </w:tabs>
      <w:spacing w:line="240" w:lineRule="auto"/>
    </w:pPr>
  </w:style>
  <w:style w:type="paragraph" w:styleId="BalloonText">
    <w:name w:val="Balloon Text"/>
    <w:basedOn w:val="Normal"/>
    <w:link w:val="BalloonTextChar"/>
    <w:uiPriority w:val="99"/>
    <w:rsid w:val="004B55B4"/>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4B55B4"/>
    <w:rPr>
      <w:rFonts w:ascii="Tahoma" w:hAnsi="Tahoma" w:cs="Tahoma"/>
      <w:sz w:val="16"/>
      <w:szCs w:val="16"/>
    </w:rPr>
  </w:style>
  <w:style w:type="paragraph" w:styleId="CommentSubject">
    <w:name w:val="annotation subject"/>
    <w:basedOn w:val="CommentText"/>
    <w:next w:val="CommentText"/>
    <w:link w:val="CommentSubjectChar"/>
    <w:uiPriority w:val="99"/>
    <w:rsid w:val="00D10A48"/>
    <w:pPr>
      <w:spacing w:line="240" w:lineRule="auto"/>
    </w:pPr>
    <w:rPr>
      <w:b/>
      <w:bCs/>
    </w:rPr>
  </w:style>
  <w:style w:type="character" w:customStyle="1" w:styleId="CommentSubjectChar">
    <w:name w:val="Comment Subject Char"/>
    <w:basedOn w:val="CommentTextChar"/>
    <w:link w:val="CommentSubject"/>
    <w:uiPriority w:val="99"/>
    <w:rsid w:val="00D10A48"/>
    <w:rPr>
      <w:b/>
      <w:bCs/>
    </w:rPr>
  </w:style>
  <w:style w:type="paragraph" w:styleId="Header">
    <w:name w:val="header"/>
    <w:basedOn w:val="Normal"/>
    <w:link w:val="HeaderChar"/>
    <w:rsid w:val="00264962"/>
    <w:pPr>
      <w:tabs>
        <w:tab w:val="center" w:pos="4680"/>
        <w:tab w:val="right" w:pos="9360"/>
      </w:tabs>
      <w:spacing w:line="240" w:lineRule="auto"/>
    </w:pPr>
  </w:style>
  <w:style w:type="character" w:customStyle="1" w:styleId="HeaderChar">
    <w:name w:val="Header Char"/>
    <w:basedOn w:val="DefaultParagraphFont"/>
    <w:link w:val="Header"/>
    <w:rsid w:val="00264962"/>
    <w:rPr>
      <w:sz w:val="28"/>
      <w:szCs w:val="28"/>
    </w:rPr>
  </w:style>
  <w:style w:type="paragraph" w:styleId="Footer">
    <w:name w:val="footer"/>
    <w:basedOn w:val="Normal"/>
    <w:link w:val="FooterChar"/>
    <w:uiPriority w:val="99"/>
    <w:rsid w:val="00264962"/>
    <w:pPr>
      <w:tabs>
        <w:tab w:val="center" w:pos="4680"/>
        <w:tab w:val="right" w:pos="9360"/>
      </w:tabs>
      <w:spacing w:line="240" w:lineRule="auto"/>
    </w:pPr>
  </w:style>
  <w:style w:type="character" w:customStyle="1" w:styleId="FooterChar">
    <w:name w:val="Footer Char"/>
    <w:basedOn w:val="DefaultParagraphFont"/>
    <w:link w:val="Footer"/>
    <w:uiPriority w:val="99"/>
    <w:rsid w:val="00264962"/>
    <w:rPr>
      <w:sz w:val="28"/>
      <w:szCs w:val="28"/>
    </w:rPr>
  </w:style>
  <w:style w:type="character" w:styleId="Hyperlink">
    <w:name w:val="Hyperlink"/>
    <w:basedOn w:val="DefaultParagraphFont"/>
    <w:uiPriority w:val="99"/>
    <w:rsid w:val="00005FBC"/>
    <w:rPr>
      <w:color w:val="0000FF" w:themeColor="hyperlink"/>
      <w:u w:val="single"/>
    </w:rPr>
  </w:style>
  <w:style w:type="paragraph" w:styleId="ListParagraph">
    <w:name w:val="List Paragraph"/>
    <w:aliases w:val="Proposal Bullet List"/>
    <w:basedOn w:val="Normal"/>
    <w:link w:val="ListParagraphChar"/>
    <w:uiPriority w:val="34"/>
    <w:qFormat/>
    <w:rsid w:val="00127DC4"/>
    <w:pPr>
      <w:ind w:left="720"/>
      <w:contextualSpacing/>
    </w:pPr>
  </w:style>
  <w:style w:type="character" w:customStyle="1" w:styleId="ListParagraphChar">
    <w:name w:val="List Paragraph Char"/>
    <w:aliases w:val="Proposal Bullet List Char"/>
    <w:basedOn w:val="DefaultParagraphFont"/>
    <w:link w:val="ListParagraph"/>
    <w:uiPriority w:val="34"/>
    <w:locked/>
    <w:rsid w:val="00260319"/>
  </w:style>
  <w:style w:type="paragraph" w:customStyle="1" w:styleId="CM10">
    <w:name w:val="CM10"/>
    <w:basedOn w:val="Normal"/>
    <w:next w:val="Normal"/>
    <w:uiPriority w:val="99"/>
    <w:rsid w:val="008E2650"/>
    <w:pPr>
      <w:spacing w:line="198" w:lineRule="atLeast"/>
    </w:pPr>
    <w:rPr>
      <w:rFonts w:ascii="BBMOI H+ Melior" w:eastAsiaTheme="minorHAnsi" w:hAnsi="BBMOI H+ Melior" w:cstheme="minorBidi"/>
    </w:rPr>
  </w:style>
  <w:style w:type="paragraph" w:styleId="HTMLPreformatted">
    <w:name w:val="HTML Preformatted"/>
    <w:basedOn w:val="Normal"/>
    <w:link w:val="HTMLPreformattedChar"/>
    <w:uiPriority w:val="99"/>
    <w:unhideWhenUsed/>
    <w:rsid w:val="008E265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autoSpaceDE/>
      <w:autoSpaceDN/>
      <w:adjustRightInd/>
      <w:spacing w:line="240" w:lineRule="auto"/>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rsid w:val="008E2650"/>
    <w:rPr>
      <w:rFonts w:ascii="Courier New" w:hAnsi="Courier New" w:cs="Courier New"/>
      <w:color w:val="000000"/>
    </w:rPr>
  </w:style>
  <w:style w:type="character" w:styleId="FollowedHyperlink">
    <w:name w:val="FollowedHyperlink"/>
    <w:basedOn w:val="DefaultParagraphFont"/>
    <w:uiPriority w:val="99"/>
    <w:rsid w:val="00E10396"/>
    <w:rPr>
      <w:color w:val="800080" w:themeColor="followedHyperlink"/>
      <w:u w:val="single"/>
    </w:rPr>
  </w:style>
  <w:style w:type="paragraph" w:customStyle="1" w:styleId="CM30">
    <w:name w:val="CM30"/>
    <w:basedOn w:val="Normal"/>
    <w:next w:val="Normal"/>
    <w:uiPriority w:val="99"/>
    <w:rsid w:val="00F82E31"/>
    <w:pPr>
      <w:autoSpaceDE/>
      <w:autoSpaceDN/>
      <w:adjustRightInd/>
      <w:spacing w:line="198" w:lineRule="atLeast"/>
    </w:pPr>
    <w:rPr>
      <w:rFonts w:ascii="BBMOI H+ Melior" w:eastAsiaTheme="minorHAnsi" w:hAnsi="BBMOI H+ Melior" w:cstheme="minorBidi"/>
      <w:color w:val="000000" w:themeColor="text1"/>
    </w:rPr>
  </w:style>
  <w:style w:type="paragraph" w:customStyle="1" w:styleId="CM5">
    <w:name w:val="CM5"/>
    <w:basedOn w:val="Normal"/>
    <w:next w:val="Normal"/>
    <w:uiPriority w:val="99"/>
    <w:rsid w:val="00F82E31"/>
    <w:pPr>
      <w:autoSpaceDE/>
      <w:autoSpaceDN/>
      <w:adjustRightInd/>
      <w:spacing w:line="200" w:lineRule="atLeast"/>
    </w:pPr>
    <w:rPr>
      <w:rFonts w:ascii="BBMOI H+ Melior" w:eastAsiaTheme="minorHAnsi" w:hAnsi="BBMOI H+ Melior" w:cstheme="minorBidi"/>
      <w:color w:val="000000" w:themeColor="text1"/>
    </w:rPr>
  </w:style>
  <w:style w:type="paragraph" w:customStyle="1" w:styleId="CM123">
    <w:name w:val="CM123"/>
    <w:basedOn w:val="Normal"/>
    <w:next w:val="Normal"/>
    <w:uiPriority w:val="99"/>
    <w:rsid w:val="00F82E31"/>
    <w:pPr>
      <w:autoSpaceDE/>
      <w:autoSpaceDN/>
      <w:adjustRightInd/>
      <w:spacing w:line="200" w:lineRule="atLeast"/>
    </w:pPr>
    <w:rPr>
      <w:rFonts w:ascii="BBMOI H+ Melior" w:eastAsiaTheme="minorHAnsi" w:hAnsi="BBMOI H+ Melior" w:cstheme="minorBidi"/>
      <w:color w:val="000000" w:themeColor="text1"/>
    </w:rPr>
  </w:style>
  <w:style w:type="paragraph" w:customStyle="1" w:styleId="CM34">
    <w:name w:val="CM34"/>
    <w:basedOn w:val="Normal"/>
    <w:next w:val="Normal"/>
    <w:uiPriority w:val="99"/>
    <w:rsid w:val="00F82E31"/>
    <w:pPr>
      <w:autoSpaceDE/>
      <w:autoSpaceDN/>
      <w:adjustRightInd/>
      <w:spacing w:line="198" w:lineRule="atLeast"/>
    </w:pPr>
    <w:rPr>
      <w:rFonts w:ascii="BBMOI H+ Melior" w:eastAsiaTheme="minorHAnsi" w:hAnsi="BBMOI H+ Melior" w:cstheme="minorBidi"/>
      <w:color w:val="000000" w:themeColor="text1"/>
    </w:rPr>
  </w:style>
  <w:style w:type="paragraph" w:styleId="FootnoteText">
    <w:name w:val="footnote text"/>
    <w:basedOn w:val="Normal"/>
    <w:link w:val="FootnoteTextChar"/>
    <w:uiPriority w:val="99"/>
    <w:unhideWhenUsed/>
    <w:rsid w:val="00F82E31"/>
    <w:pPr>
      <w:autoSpaceDE/>
      <w:autoSpaceDN/>
      <w:adjustRightInd/>
      <w:spacing w:line="240" w:lineRule="auto"/>
    </w:pPr>
    <w:rPr>
      <w:rFonts w:asciiTheme="minorHAnsi" w:eastAsiaTheme="minorHAnsi" w:hAnsiTheme="minorHAnsi" w:cstheme="minorBidi"/>
      <w:color w:val="000000" w:themeColor="text1"/>
      <w:sz w:val="20"/>
      <w:szCs w:val="20"/>
    </w:rPr>
  </w:style>
  <w:style w:type="character" w:customStyle="1" w:styleId="FootnoteTextChar">
    <w:name w:val="Footnote Text Char"/>
    <w:basedOn w:val="DefaultParagraphFont"/>
    <w:link w:val="FootnoteText"/>
    <w:uiPriority w:val="99"/>
    <w:rsid w:val="00F82E31"/>
    <w:rPr>
      <w:rFonts w:asciiTheme="minorHAnsi" w:eastAsiaTheme="minorHAnsi" w:hAnsiTheme="minorHAnsi" w:cstheme="minorBidi"/>
      <w:color w:val="000000" w:themeColor="text1"/>
      <w:sz w:val="20"/>
      <w:szCs w:val="20"/>
    </w:rPr>
  </w:style>
  <w:style w:type="character" w:styleId="FootnoteReference">
    <w:name w:val="footnote reference"/>
    <w:basedOn w:val="DefaultParagraphFont"/>
    <w:uiPriority w:val="99"/>
    <w:unhideWhenUsed/>
    <w:rsid w:val="00F82E31"/>
    <w:rPr>
      <w:vertAlign w:val="superscript"/>
    </w:rPr>
  </w:style>
  <w:style w:type="character" w:customStyle="1" w:styleId="SC315408">
    <w:name w:val="SC315408"/>
    <w:uiPriority w:val="99"/>
    <w:rsid w:val="00F82E31"/>
    <w:rPr>
      <w:color w:val="000000"/>
      <w:sz w:val="22"/>
      <w:szCs w:val="22"/>
    </w:rPr>
  </w:style>
  <w:style w:type="character" w:styleId="Emphasis">
    <w:name w:val="Emphasis"/>
    <w:basedOn w:val="DefaultParagraphFont"/>
    <w:uiPriority w:val="20"/>
    <w:qFormat/>
    <w:rsid w:val="00F82E31"/>
    <w:rPr>
      <w:i/>
      <w:iCs/>
    </w:rPr>
  </w:style>
  <w:style w:type="character" w:customStyle="1" w:styleId="Figurenumbers">
    <w:name w:val="Figure numbers"/>
    <w:basedOn w:val="DefaultParagraphFont"/>
    <w:rsid w:val="00F82E31"/>
    <w:rPr>
      <w:b/>
    </w:rPr>
  </w:style>
  <w:style w:type="character" w:styleId="PlaceholderText">
    <w:name w:val="Placeholder Text"/>
    <w:basedOn w:val="DefaultParagraphFont"/>
    <w:uiPriority w:val="99"/>
    <w:semiHidden/>
    <w:rsid w:val="00F82E31"/>
    <w:rPr>
      <w:color w:val="808080"/>
    </w:rPr>
  </w:style>
  <w:style w:type="paragraph" w:styleId="Revision">
    <w:name w:val="Revision"/>
    <w:hidden/>
    <w:uiPriority w:val="99"/>
    <w:semiHidden/>
    <w:rsid w:val="00F82E31"/>
    <w:rPr>
      <w:color w:val="000000" w:themeColor="text1"/>
    </w:rPr>
  </w:style>
  <w:style w:type="paragraph" w:styleId="NormalWeb">
    <w:name w:val="Normal (Web)"/>
    <w:basedOn w:val="Normal"/>
    <w:uiPriority w:val="99"/>
    <w:unhideWhenUsed/>
    <w:rsid w:val="00F82E31"/>
    <w:pPr>
      <w:autoSpaceDE/>
      <w:autoSpaceDN/>
      <w:adjustRightInd/>
      <w:spacing w:before="100" w:beforeAutospacing="1" w:after="100" w:afterAutospacing="1" w:line="240" w:lineRule="auto"/>
    </w:pPr>
    <w:rPr>
      <w:color w:val="auto"/>
    </w:rPr>
  </w:style>
  <w:style w:type="character" w:customStyle="1" w:styleId="st1">
    <w:name w:val="st1"/>
    <w:basedOn w:val="DefaultParagraphFont"/>
    <w:rsid w:val="004A1B6F"/>
  </w:style>
  <w:style w:type="paragraph" w:customStyle="1" w:styleId="budgettext">
    <w:name w:val="budget_text"/>
    <w:basedOn w:val="Normal"/>
    <w:next w:val="Normal"/>
    <w:link w:val="budgettextChar"/>
    <w:autoRedefine/>
    <w:rsid w:val="007A759C"/>
    <w:pPr>
      <w:autoSpaceDE/>
      <w:autoSpaceDN/>
      <w:adjustRightInd/>
      <w:spacing w:before="100" w:after="160"/>
    </w:pPr>
    <w:rPr>
      <w:color w:val="auto"/>
    </w:rPr>
  </w:style>
  <w:style w:type="character" w:customStyle="1" w:styleId="budgettextChar">
    <w:name w:val="budget_text Char"/>
    <w:link w:val="budgettext"/>
    <w:rsid w:val="007A759C"/>
    <w:rPr>
      <w:color w:val="auto"/>
    </w:rPr>
  </w:style>
  <w:style w:type="table" w:styleId="TableGrid">
    <w:name w:val="Table Grid"/>
    <w:basedOn w:val="TableNormal"/>
    <w:rsid w:val="0095503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Geneva">
    <w:name w:val="Geneva"/>
    <w:basedOn w:val="Normal"/>
    <w:rsid w:val="00DB5247"/>
    <w:pPr>
      <w:autoSpaceDE/>
      <w:autoSpaceDN/>
      <w:adjustRightInd/>
      <w:spacing w:line="480" w:lineRule="atLeast"/>
    </w:pPr>
    <w:rPr>
      <w:rFonts w:ascii="Helv" w:hAnsi="Helv"/>
      <w:color w:val="auto"/>
      <w:szCs w:val="20"/>
    </w:rPr>
  </w:style>
  <w:style w:type="paragraph" w:customStyle="1" w:styleId="Default">
    <w:name w:val="Default"/>
    <w:rsid w:val="00DB5247"/>
    <w:pPr>
      <w:autoSpaceDE w:val="0"/>
      <w:autoSpaceDN w:val="0"/>
      <w:adjustRightInd w:val="0"/>
    </w:pPr>
  </w:style>
  <w:style w:type="paragraph" w:customStyle="1" w:styleId="Level1">
    <w:name w:val="Level 1"/>
    <w:rsid w:val="00DB5247"/>
    <w:pPr>
      <w:autoSpaceDE w:val="0"/>
      <w:autoSpaceDN w:val="0"/>
      <w:adjustRightInd w:val="0"/>
      <w:ind w:left="720"/>
    </w:pPr>
    <w:rPr>
      <w:color w:val="auto"/>
    </w:rPr>
  </w:style>
  <w:style w:type="paragraph" w:customStyle="1" w:styleId="SP131099">
    <w:name w:val="SP131099"/>
    <w:basedOn w:val="Default"/>
    <w:next w:val="Default"/>
    <w:uiPriority w:val="99"/>
    <w:rsid w:val="00DB5247"/>
    <w:rPr>
      <w:rFonts w:eastAsiaTheme="minorHAnsi"/>
      <w:color w:val="auto"/>
    </w:rPr>
  </w:style>
  <w:style w:type="table" w:styleId="LightList">
    <w:name w:val="Light List"/>
    <w:basedOn w:val="TableNormal"/>
    <w:uiPriority w:val="61"/>
    <w:rsid w:val="00E34C8E"/>
    <w:rPr>
      <w:rFonts w:asciiTheme="minorHAnsi" w:eastAsiaTheme="minorHAnsi" w:hAnsiTheme="minorHAnsi" w:cstheme="minorBidi"/>
      <w:color w:val="auto"/>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numbering" w:customStyle="1" w:styleId="NoList1">
    <w:name w:val="No List1"/>
    <w:next w:val="NoList"/>
    <w:uiPriority w:val="99"/>
    <w:semiHidden/>
    <w:unhideWhenUsed/>
    <w:rsid w:val="000B31CD"/>
  </w:style>
  <w:style w:type="numbering" w:customStyle="1" w:styleId="NoList2">
    <w:name w:val="No List2"/>
    <w:next w:val="NoList"/>
    <w:uiPriority w:val="99"/>
    <w:semiHidden/>
    <w:unhideWhenUsed/>
    <w:rsid w:val="000B31CD"/>
  </w:style>
  <w:style w:type="numbering" w:customStyle="1" w:styleId="NoList3">
    <w:name w:val="No List3"/>
    <w:next w:val="NoList"/>
    <w:uiPriority w:val="99"/>
    <w:semiHidden/>
    <w:unhideWhenUsed/>
    <w:rsid w:val="000B31CD"/>
  </w:style>
  <w:style w:type="numbering" w:customStyle="1" w:styleId="NoList4">
    <w:name w:val="No List4"/>
    <w:next w:val="NoList"/>
    <w:uiPriority w:val="99"/>
    <w:semiHidden/>
    <w:unhideWhenUsed/>
    <w:rsid w:val="000B31CD"/>
  </w:style>
  <w:style w:type="numbering" w:customStyle="1" w:styleId="NoList5">
    <w:name w:val="No List5"/>
    <w:next w:val="NoList"/>
    <w:uiPriority w:val="99"/>
    <w:semiHidden/>
    <w:unhideWhenUsed/>
    <w:rsid w:val="000B31CD"/>
  </w:style>
  <w:style w:type="numbering" w:customStyle="1" w:styleId="NoList6">
    <w:name w:val="No List6"/>
    <w:next w:val="NoList"/>
    <w:uiPriority w:val="99"/>
    <w:semiHidden/>
    <w:unhideWhenUsed/>
    <w:rsid w:val="000B2C38"/>
  </w:style>
  <w:style w:type="table" w:customStyle="1" w:styleId="TableGrid1">
    <w:name w:val="Table Grid1"/>
    <w:basedOn w:val="TableNormal"/>
    <w:next w:val="TableGrid"/>
    <w:rsid w:val="000B2C3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rsid w:val="000B2C3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A95B87"/>
    <w:rPr>
      <w:rFonts w:asciiTheme="minorHAnsi" w:eastAsiaTheme="minorHAnsi" w:hAnsiTheme="minorHAnsi" w:cstheme="minorBidi"/>
      <w:color w:val="auto"/>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PlainText">
    <w:name w:val="Plain Text"/>
    <w:basedOn w:val="Normal"/>
    <w:link w:val="PlainTextChar"/>
    <w:uiPriority w:val="99"/>
    <w:unhideWhenUsed/>
    <w:rsid w:val="00F357B8"/>
    <w:pPr>
      <w:autoSpaceDE/>
      <w:autoSpaceDN/>
      <w:adjustRightInd/>
      <w:spacing w:line="240" w:lineRule="auto"/>
    </w:pPr>
    <w:rPr>
      <w:rFonts w:ascii="Calibri" w:eastAsiaTheme="minorHAnsi" w:hAnsi="Calibri" w:cs="Consolas"/>
      <w:color w:val="auto"/>
      <w:sz w:val="22"/>
      <w:szCs w:val="21"/>
    </w:rPr>
  </w:style>
  <w:style w:type="character" w:customStyle="1" w:styleId="PlainTextChar">
    <w:name w:val="Plain Text Char"/>
    <w:basedOn w:val="DefaultParagraphFont"/>
    <w:link w:val="PlainText"/>
    <w:uiPriority w:val="99"/>
    <w:rsid w:val="00F357B8"/>
    <w:rPr>
      <w:rFonts w:ascii="Calibri" w:eastAsiaTheme="minorHAnsi" w:hAnsi="Calibri" w:cs="Consolas"/>
      <w:color w:val="auto"/>
      <w:sz w:val="22"/>
      <w:szCs w:val="21"/>
    </w:rPr>
  </w:style>
  <w:style w:type="paragraph" w:customStyle="1" w:styleId="xl69">
    <w:name w:val="xl69"/>
    <w:basedOn w:val="Normal"/>
    <w:rsid w:val="009D7FA2"/>
    <w:pPr>
      <w:pBdr>
        <w:top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70">
    <w:name w:val="xl70"/>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71">
    <w:name w:val="xl71"/>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72">
    <w:name w:val="xl72"/>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3">
    <w:name w:val="xl73"/>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4">
    <w:name w:val="xl74"/>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5">
    <w:name w:val="xl75"/>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6">
    <w:name w:val="xl76"/>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7">
    <w:name w:val="xl77"/>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8">
    <w:name w:val="xl78"/>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79">
    <w:name w:val="xl79"/>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0">
    <w:name w:val="xl80"/>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1">
    <w:name w:val="xl81"/>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2">
    <w:name w:val="xl82"/>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3">
    <w:name w:val="xl83"/>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4">
    <w:name w:val="xl84"/>
    <w:basedOn w:val="Normal"/>
    <w:rsid w:val="009D7FA2"/>
    <w:pPr>
      <w:pBdr>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85">
    <w:name w:val="xl85"/>
    <w:basedOn w:val="Normal"/>
    <w:rsid w:val="009D7FA2"/>
    <w:pPr>
      <w:autoSpaceDE/>
      <w:autoSpaceDN/>
      <w:adjustRightInd/>
      <w:spacing w:before="100" w:beforeAutospacing="1" w:after="100" w:afterAutospacing="1" w:line="240" w:lineRule="auto"/>
    </w:pPr>
    <w:rPr>
      <w:color w:val="auto"/>
    </w:rPr>
  </w:style>
  <w:style w:type="paragraph" w:customStyle="1" w:styleId="xl86">
    <w:name w:val="xl86"/>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rPr>
      <w:color w:val="auto"/>
    </w:rPr>
  </w:style>
  <w:style w:type="paragraph" w:customStyle="1" w:styleId="xl87">
    <w:name w:val="xl87"/>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rPr>
      <w:color w:val="auto"/>
    </w:rPr>
  </w:style>
  <w:style w:type="paragraph" w:customStyle="1" w:styleId="xl88">
    <w:name w:val="xl88"/>
    <w:basedOn w:val="Normal"/>
    <w:rsid w:val="009D7FA2"/>
    <w:pPr>
      <w:autoSpaceDE/>
      <w:autoSpaceDN/>
      <w:adjustRightInd/>
      <w:spacing w:before="100" w:beforeAutospacing="1" w:after="100" w:afterAutospacing="1" w:line="240" w:lineRule="auto"/>
      <w:jc w:val="center"/>
    </w:pPr>
    <w:rPr>
      <w:color w:val="auto"/>
    </w:rPr>
  </w:style>
  <w:style w:type="paragraph" w:customStyle="1" w:styleId="xl89">
    <w:name w:val="xl89"/>
    <w:basedOn w:val="Normal"/>
    <w:rsid w:val="009D7FA2"/>
    <w:pPr>
      <w:pBdr>
        <w:top w:val="single" w:sz="8" w:space="0" w:color="auto"/>
        <w:bottom w:val="single" w:sz="8" w:space="0" w:color="auto"/>
        <w:right w:val="single" w:sz="8" w:space="0" w:color="auto"/>
      </w:pBdr>
      <w:autoSpaceDE/>
      <w:autoSpaceDN/>
      <w:adjustRightInd/>
      <w:spacing w:before="100" w:beforeAutospacing="1" w:after="100" w:afterAutospacing="1" w:line="240" w:lineRule="auto"/>
      <w:jc w:val="center"/>
    </w:pPr>
    <w:rPr>
      <w:color w:val="auto"/>
    </w:rPr>
  </w:style>
  <w:style w:type="paragraph" w:customStyle="1" w:styleId="xl90">
    <w:name w:val="xl90"/>
    <w:basedOn w:val="Normal"/>
    <w:rsid w:val="009D7FA2"/>
    <w:pPr>
      <w:pBdr>
        <w:top w:val="single" w:sz="8" w:space="0" w:color="auto"/>
        <w:left w:val="single" w:sz="8" w:space="0" w:color="auto"/>
        <w:bottom w:val="single" w:sz="8" w:space="0" w:color="auto"/>
      </w:pBdr>
      <w:autoSpaceDE/>
      <w:autoSpaceDN/>
      <w:adjustRightInd/>
      <w:spacing w:before="100" w:beforeAutospacing="1" w:after="100" w:afterAutospacing="1" w:line="240" w:lineRule="auto"/>
    </w:pPr>
    <w:rPr>
      <w:b/>
      <w:bCs/>
      <w:color w:val="auto"/>
    </w:rPr>
  </w:style>
  <w:style w:type="paragraph" w:customStyle="1" w:styleId="xl91">
    <w:name w:val="xl91"/>
    <w:basedOn w:val="Normal"/>
    <w:rsid w:val="009D7FA2"/>
    <w:pPr>
      <w:pBdr>
        <w:top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2">
    <w:name w:val="xl92"/>
    <w:basedOn w:val="Normal"/>
    <w:rsid w:val="009D7FA2"/>
    <w:pPr>
      <w:pBdr>
        <w:top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3">
    <w:name w:val="xl93"/>
    <w:basedOn w:val="Normal"/>
    <w:rsid w:val="009D7FA2"/>
    <w:pPr>
      <w:pBdr>
        <w:top w:val="single" w:sz="8" w:space="0" w:color="auto"/>
        <w:left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4">
    <w:name w:val="xl94"/>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5">
    <w:name w:val="xl95"/>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6">
    <w:name w:val="xl96"/>
    <w:basedOn w:val="Normal"/>
    <w:rsid w:val="009D7FA2"/>
    <w:pPr>
      <w:pBdr>
        <w:top w:val="single" w:sz="8" w:space="0" w:color="auto"/>
        <w:bottom w:val="single" w:sz="8" w:space="0" w:color="auto"/>
      </w:pBdr>
      <w:autoSpaceDE/>
      <w:autoSpaceDN/>
      <w:adjustRightInd/>
      <w:spacing w:before="100" w:beforeAutospacing="1" w:after="100" w:afterAutospacing="1" w:line="240" w:lineRule="auto"/>
      <w:jc w:val="center"/>
    </w:pPr>
    <w:rPr>
      <w:color w:val="auto"/>
    </w:rPr>
  </w:style>
  <w:style w:type="paragraph" w:customStyle="1" w:styleId="xl97">
    <w:name w:val="xl97"/>
    <w:basedOn w:val="Normal"/>
    <w:rsid w:val="009D7FA2"/>
    <w:pPr>
      <w:pBdr>
        <w:right w:val="single" w:sz="8" w:space="0" w:color="auto"/>
      </w:pBdr>
      <w:autoSpaceDE/>
      <w:autoSpaceDN/>
      <w:adjustRightInd/>
      <w:spacing w:before="100" w:beforeAutospacing="1" w:after="100" w:afterAutospacing="1" w:line="240" w:lineRule="auto"/>
      <w:jc w:val="center"/>
      <w:textAlignment w:val="center"/>
    </w:pPr>
  </w:style>
  <w:style w:type="paragraph" w:customStyle="1" w:styleId="xl98">
    <w:name w:val="xl98"/>
    <w:basedOn w:val="Normal"/>
    <w:rsid w:val="009D7FA2"/>
    <w:pPr>
      <w:pBdr>
        <w:top w:val="single" w:sz="8" w:space="0" w:color="auto"/>
        <w:left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99">
    <w:name w:val="xl99"/>
    <w:basedOn w:val="Normal"/>
    <w:rsid w:val="009D7FA2"/>
    <w:pPr>
      <w:pBdr>
        <w:left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paragraph" w:customStyle="1" w:styleId="xl100">
    <w:name w:val="xl100"/>
    <w:basedOn w:val="Normal"/>
    <w:rsid w:val="009D7FA2"/>
    <w:pPr>
      <w:pBdr>
        <w:top w:val="single" w:sz="8" w:space="0" w:color="auto"/>
        <w:left w:val="single" w:sz="8" w:space="0" w:color="auto"/>
        <w:bottom w:val="single" w:sz="8" w:space="0" w:color="auto"/>
      </w:pBdr>
      <w:autoSpaceDE/>
      <w:autoSpaceDN/>
      <w:adjustRightInd/>
      <w:spacing w:before="100" w:beforeAutospacing="1" w:after="100" w:afterAutospacing="1" w:line="240" w:lineRule="auto"/>
      <w:textAlignment w:val="center"/>
    </w:pPr>
    <w:rPr>
      <w:b/>
      <w:bCs/>
    </w:rPr>
  </w:style>
  <w:style w:type="paragraph" w:customStyle="1" w:styleId="xl101">
    <w:name w:val="xl101"/>
    <w:basedOn w:val="Normal"/>
    <w:rsid w:val="009D7FA2"/>
    <w:pPr>
      <w:pBdr>
        <w:top w:val="single" w:sz="8" w:space="0" w:color="auto"/>
        <w:bottom w:val="single" w:sz="8" w:space="0" w:color="auto"/>
      </w:pBdr>
      <w:autoSpaceDE/>
      <w:autoSpaceDN/>
      <w:adjustRightInd/>
      <w:spacing w:before="100" w:beforeAutospacing="1" w:after="100" w:afterAutospacing="1" w:line="240" w:lineRule="auto"/>
      <w:textAlignment w:val="center"/>
    </w:pPr>
    <w:rPr>
      <w:b/>
      <w:bCs/>
    </w:rPr>
  </w:style>
  <w:style w:type="paragraph" w:customStyle="1" w:styleId="xl102">
    <w:name w:val="xl102"/>
    <w:basedOn w:val="Normal"/>
    <w:rsid w:val="009D7FA2"/>
    <w:pPr>
      <w:pBdr>
        <w:top w:val="single" w:sz="8" w:space="0" w:color="auto"/>
        <w:bottom w:val="single" w:sz="8" w:space="0" w:color="auto"/>
        <w:right w:val="single" w:sz="8" w:space="0" w:color="auto"/>
      </w:pBdr>
      <w:autoSpaceDE/>
      <w:autoSpaceDN/>
      <w:adjustRightInd/>
      <w:spacing w:before="100" w:beforeAutospacing="1" w:after="100" w:afterAutospacing="1" w:line="240" w:lineRule="auto"/>
      <w:textAlignment w:val="center"/>
    </w:pPr>
    <w:rPr>
      <w:b/>
      <w:bCs/>
    </w:rPr>
  </w:style>
  <w:style w:type="paragraph" w:customStyle="1" w:styleId="xl103">
    <w:name w:val="xl103"/>
    <w:basedOn w:val="Normal"/>
    <w:rsid w:val="009D7FA2"/>
    <w:pPr>
      <w:pBdr>
        <w:top w:val="single" w:sz="8" w:space="0" w:color="auto"/>
        <w:left w:val="single" w:sz="8" w:space="0" w:color="auto"/>
        <w:right w:val="single" w:sz="8" w:space="0" w:color="auto"/>
      </w:pBdr>
      <w:autoSpaceDE/>
      <w:autoSpaceDN/>
      <w:adjustRightInd/>
      <w:spacing w:before="100" w:beforeAutospacing="1" w:after="100" w:afterAutospacing="1" w:line="240" w:lineRule="auto"/>
      <w:textAlignment w:val="center"/>
    </w:pPr>
  </w:style>
  <w:style w:type="paragraph" w:customStyle="1" w:styleId="xl104">
    <w:name w:val="xl104"/>
    <w:basedOn w:val="Normal"/>
    <w:rsid w:val="009D7FA2"/>
    <w:pPr>
      <w:pBdr>
        <w:left w:val="single" w:sz="8" w:space="0" w:color="auto"/>
        <w:right w:val="single" w:sz="8" w:space="0" w:color="auto"/>
      </w:pBdr>
      <w:autoSpaceDE/>
      <w:autoSpaceDN/>
      <w:adjustRightInd/>
      <w:spacing w:before="100" w:beforeAutospacing="1" w:after="100" w:afterAutospacing="1" w:line="240" w:lineRule="auto"/>
      <w:textAlignment w:val="center"/>
    </w:pPr>
  </w:style>
  <w:style w:type="paragraph" w:customStyle="1" w:styleId="xl105">
    <w:name w:val="xl105"/>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textAlignment w:val="center"/>
    </w:pPr>
  </w:style>
  <w:style w:type="paragraph" w:customStyle="1" w:styleId="xl106">
    <w:name w:val="xl106"/>
    <w:basedOn w:val="Normal"/>
    <w:rsid w:val="009D7FA2"/>
    <w:pPr>
      <w:pBdr>
        <w:top w:val="single" w:sz="8" w:space="0" w:color="auto"/>
        <w:left w:val="single" w:sz="8" w:space="0" w:color="auto"/>
        <w:bottom w:val="single" w:sz="8" w:space="0" w:color="auto"/>
      </w:pBdr>
      <w:autoSpaceDE/>
      <w:autoSpaceDN/>
      <w:adjustRightInd/>
      <w:spacing w:before="100" w:beforeAutospacing="1" w:after="100" w:afterAutospacing="1" w:line="240" w:lineRule="auto"/>
    </w:pPr>
    <w:rPr>
      <w:b/>
      <w:bCs/>
      <w:color w:val="auto"/>
    </w:rPr>
  </w:style>
  <w:style w:type="paragraph" w:customStyle="1" w:styleId="xl107">
    <w:name w:val="xl107"/>
    <w:basedOn w:val="Normal"/>
    <w:rsid w:val="009D7FA2"/>
    <w:pPr>
      <w:pBdr>
        <w:top w:val="single" w:sz="8" w:space="0" w:color="auto"/>
        <w:bottom w:val="single" w:sz="8" w:space="0" w:color="auto"/>
      </w:pBdr>
      <w:autoSpaceDE/>
      <w:autoSpaceDN/>
      <w:adjustRightInd/>
      <w:spacing w:before="100" w:beforeAutospacing="1" w:after="100" w:afterAutospacing="1" w:line="240" w:lineRule="auto"/>
    </w:pPr>
    <w:rPr>
      <w:b/>
      <w:bCs/>
      <w:color w:val="auto"/>
    </w:rPr>
  </w:style>
  <w:style w:type="paragraph" w:customStyle="1" w:styleId="xl108">
    <w:name w:val="xl108"/>
    <w:basedOn w:val="Normal"/>
    <w:rsid w:val="009D7FA2"/>
    <w:pPr>
      <w:pBdr>
        <w:top w:val="single" w:sz="8" w:space="0" w:color="auto"/>
        <w:bottom w:val="single" w:sz="8" w:space="0" w:color="auto"/>
        <w:right w:val="single" w:sz="8" w:space="0" w:color="auto"/>
      </w:pBdr>
      <w:autoSpaceDE/>
      <w:autoSpaceDN/>
      <w:adjustRightInd/>
      <w:spacing w:before="100" w:beforeAutospacing="1" w:after="100" w:afterAutospacing="1" w:line="240" w:lineRule="auto"/>
    </w:pPr>
    <w:rPr>
      <w:b/>
      <w:bCs/>
      <w:color w:val="auto"/>
    </w:rPr>
  </w:style>
  <w:style w:type="paragraph" w:customStyle="1" w:styleId="xl109">
    <w:name w:val="xl109"/>
    <w:basedOn w:val="Normal"/>
    <w:rsid w:val="009D7FA2"/>
    <w:pPr>
      <w:pBdr>
        <w:left w:val="single" w:sz="8" w:space="0" w:color="auto"/>
        <w:bottom w:val="single" w:sz="8" w:space="0" w:color="auto"/>
        <w:right w:val="single" w:sz="8" w:space="0" w:color="auto"/>
      </w:pBdr>
      <w:autoSpaceDE/>
      <w:autoSpaceDN/>
      <w:adjustRightInd/>
      <w:spacing w:before="100" w:beforeAutospacing="1" w:after="100" w:afterAutospacing="1" w:line="240" w:lineRule="auto"/>
      <w:jc w:val="center"/>
      <w:textAlignment w:val="center"/>
    </w:pPr>
    <w:rPr>
      <w:b/>
      <w:bCs/>
    </w:rPr>
  </w:style>
  <w:style w:type="numbering" w:customStyle="1" w:styleId="NoList11">
    <w:name w:val="No List11"/>
    <w:next w:val="NoList"/>
    <w:uiPriority w:val="99"/>
    <w:semiHidden/>
    <w:unhideWhenUsed/>
    <w:rsid w:val="00DA362C"/>
  </w:style>
  <w:style w:type="character" w:styleId="Strong">
    <w:name w:val="Strong"/>
    <w:basedOn w:val="DefaultParagraphFont"/>
    <w:uiPriority w:val="22"/>
    <w:qFormat/>
    <w:rsid w:val="00BA6BA8"/>
    <w:rPr>
      <w:b/>
      <w:bCs/>
      <w:sz w:val="24"/>
      <w:szCs w:val="24"/>
      <w:bdr w:val="none" w:sz="0" w:space="0" w:color="auto" w:frame="1"/>
      <w:vertAlign w:val="baseline"/>
    </w:rPr>
  </w:style>
  <w:style w:type="paragraph" w:customStyle="1" w:styleId="CM212">
    <w:name w:val="CM212"/>
    <w:basedOn w:val="Default"/>
    <w:next w:val="Default"/>
    <w:uiPriority w:val="99"/>
    <w:rsid w:val="00922156"/>
    <w:rPr>
      <w:rFonts w:eastAsiaTheme="minorHAnsi"/>
      <w:color w:val="auto"/>
    </w:rPr>
  </w:style>
  <w:style w:type="paragraph" w:customStyle="1" w:styleId="CM210">
    <w:name w:val="CM210"/>
    <w:basedOn w:val="Default"/>
    <w:next w:val="Default"/>
    <w:uiPriority w:val="99"/>
    <w:rsid w:val="00922156"/>
  </w:style>
  <w:style w:type="paragraph" w:customStyle="1" w:styleId="TableTitles">
    <w:name w:val="Table Titles"/>
    <w:basedOn w:val="Normal"/>
    <w:link w:val="TableTitlesChar"/>
    <w:qFormat/>
    <w:rsid w:val="00EC6922"/>
    <w:pPr>
      <w:keepNext/>
      <w:spacing w:line="240" w:lineRule="auto"/>
      <w:jc w:val="center"/>
    </w:pPr>
    <w:rPr>
      <w:b/>
      <w:u w:val="single"/>
    </w:rPr>
  </w:style>
  <w:style w:type="character" w:customStyle="1" w:styleId="TableTitlesChar">
    <w:name w:val="Table Titles Char"/>
    <w:basedOn w:val="DefaultParagraphFont"/>
    <w:link w:val="TableTitles"/>
    <w:rsid w:val="00EC6922"/>
    <w:rPr>
      <w:b/>
      <w:u w:val="single"/>
    </w:rPr>
  </w:style>
  <w:style w:type="paragraph" w:styleId="NoSpacing">
    <w:name w:val="No Spacing"/>
    <w:uiPriority w:val="1"/>
    <w:qFormat/>
    <w:rsid w:val="0061003A"/>
    <w:rPr>
      <w:rFonts w:asciiTheme="minorHAnsi" w:eastAsiaTheme="minorHAnsi" w:hAnsiTheme="minorHAnsi" w:cstheme="minorBidi"/>
      <w:color w:val="auto"/>
      <w:sz w:val="22"/>
      <w:szCs w:val="22"/>
    </w:rPr>
  </w:style>
  <w:style w:type="character" w:customStyle="1" w:styleId="apple-converted-space">
    <w:name w:val="apple-converted-space"/>
    <w:basedOn w:val="DefaultParagraphFont"/>
    <w:rsid w:val="00466684"/>
  </w:style>
  <w:style w:type="paragraph" w:customStyle="1" w:styleId="ParagraphSpace">
    <w:name w:val="Paragraph Space"/>
    <w:basedOn w:val="Normal"/>
    <w:link w:val="ParagraphSpaceChar"/>
    <w:qFormat/>
    <w:rsid w:val="00887D95"/>
    <w:pPr>
      <w:autoSpaceDE/>
      <w:autoSpaceDN/>
      <w:adjustRightInd/>
    </w:pPr>
    <w:rPr>
      <w:rFonts w:eastAsiaTheme="minorEastAsia"/>
      <w:color w:val="auto"/>
      <w:szCs w:val="22"/>
    </w:rPr>
  </w:style>
  <w:style w:type="character" w:customStyle="1" w:styleId="ParagraphSpaceChar">
    <w:name w:val="Paragraph Space Char"/>
    <w:basedOn w:val="DefaultParagraphFont"/>
    <w:link w:val="ParagraphSpace"/>
    <w:rsid w:val="00887D95"/>
    <w:rPr>
      <w:rFonts w:eastAsiaTheme="minorEastAsia"/>
      <w:color w:val="auto"/>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0671658">
      <w:bodyDiv w:val="1"/>
      <w:marLeft w:val="0"/>
      <w:marRight w:val="0"/>
      <w:marTop w:val="0"/>
      <w:marBottom w:val="0"/>
      <w:divBdr>
        <w:top w:val="none" w:sz="0" w:space="0" w:color="auto"/>
        <w:left w:val="none" w:sz="0" w:space="0" w:color="auto"/>
        <w:bottom w:val="none" w:sz="0" w:space="0" w:color="auto"/>
        <w:right w:val="none" w:sz="0" w:space="0" w:color="auto"/>
      </w:divBdr>
    </w:div>
    <w:div w:id="25524063">
      <w:bodyDiv w:val="1"/>
      <w:marLeft w:val="0"/>
      <w:marRight w:val="0"/>
      <w:marTop w:val="0"/>
      <w:marBottom w:val="0"/>
      <w:divBdr>
        <w:top w:val="none" w:sz="0" w:space="0" w:color="auto"/>
        <w:left w:val="none" w:sz="0" w:space="0" w:color="auto"/>
        <w:bottom w:val="none" w:sz="0" w:space="0" w:color="auto"/>
        <w:right w:val="none" w:sz="0" w:space="0" w:color="auto"/>
      </w:divBdr>
    </w:div>
    <w:div w:id="63457596">
      <w:bodyDiv w:val="1"/>
      <w:marLeft w:val="0"/>
      <w:marRight w:val="0"/>
      <w:marTop w:val="0"/>
      <w:marBottom w:val="0"/>
      <w:divBdr>
        <w:top w:val="none" w:sz="0" w:space="0" w:color="auto"/>
        <w:left w:val="none" w:sz="0" w:space="0" w:color="auto"/>
        <w:bottom w:val="none" w:sz="0" w:space="0" w:color="auto"/>
        <w:right w:val="none" w:sz="0" w:space="0" w:color="auto"/>
      </w:divBdr>
    </w:div>
    <w:div w:id="74088195">
      <w:bodyDiv w:val="1"/>
      <w:marLeft w:val="0"/>
      <w:marRight w:val="0"/>
      <w:marTop w:val="0"/>
      <w:marBottom w:val="0"/>
      <w:divBdr>
        <w:top w:val="none" w:sz="0" w:space="0" w:color="auto"/>
        <w:left w:val="none" w:sz="0" w:space="0" w:color="auto"/>
        <w:bottom w:val="none" w:sz="0" w:space="0" w:color="auto"/>
        <w:right w:val="none" w:sz="0" w:space="0" w:color="auto"/>
      </w:divBdr>
      <w:divsChild>
        <w:div w:id="238834364">
          <w:marLeft w:val="547"/>
          <w:marRight w:val="0"/>
          <w:marTop w:val="77"/>
          <w:marBottom w:val="0"/>
          <w:divBdr>
            <w:top w:val="none" w:sz="0" w:space="0" w:color="auto"/>
            <w:left w:val="none" w:sz="0" w:space="0" w:color="auto"/>
            <w:bottom w:val="none" w:sz="0" w:space="0" w:color="auto"/>
            <w:right w:val="none" w:sz="0" w:space="0" w:color="auto"/>
          </w:divBdr>
        </w:div>
      </w:divsChild>
    </w:div>
    <w:div w:id="87235433">
      <w:bodyDiv w:val="1"/>
      <w:marLeft w:val="0"/>
      <w:marRight w:val="0"/>
      <w:marTop w:val="0"/>
      <w:marBottom w:val="0"/>
      <w:divBdr>
        <w:top w:val="none" w:sz="0" w:space="0" w:color="auto"/>
        <w:left w:val="none" w:sz="0" w:space="0" w:color="auto"/>
        <w:bottom w:val="none" w:sz="0" w:space="0" w:color="auto"/>
        <w:right w:val="none" w:sz="0" w:space="0" w:color="auto"/>
      </w:divBdr>
    </w:div>
    <w:div w:id="115023695">
      <w:bodyDiv w:val="1"/>
      <w:marLeft w:val="0"/>
      <w:marRight w:val="0"/>
      <w:marTop w:val="0"/>
      <w:marBottom w:val="0"/>
      <w:divBdr>
        <w:top w:val="none" w:sz="0" w:space="0" w:color="auto"/>
        <w:left w:val="none" w:sz="0" w:space="0" w:color="auto"/>
        <w:bottom w:val="none" w:sz="0" w:space="0" w:color="auto"/>
        <w:right w:val="none" w:sz="0" w:space="0" w:color="auto"/>
      </w:divBdr>
      <w:divsChild>
        <w:div w:id="260837860">
          <w:marLeft w:val="547"/>
          <w:marRight w:val="0"/>
          <w:marTop w:val="77"/>
          <w:marBottom w:val="0"/>
          <w:divBdr>
            <w:top w:val="none" w:sz="0" w:space="0" w:color="auto"/>
            <w:left w:val="none" w:sz="0" w:space="0" w:color="auto"/>
            <w:bottom w:val="none" w:sz="0" w:space="0" w:color="auto"/>
            <w:right w:val="none" w:sz="0" w:space="0" w:color="auto"/>
          </w:divBdr>
        </w:div>
        <w:div w:id="2100127961">
          <w:marLeft w:val="547"/>
          <w:marRight w:val="0"/>
          <w:marTop w:val="77"/>
          <w:marBottom w:val="0"/>
          <w:divBdr>
            <w:top w:val="none" w:sz="0" w:space="0" w:color="auto"/>
            <w:left w:val="none" w:sz="0" w:space="0" w:color="auto"/>
            <w:bottom w:val="none" w:sz="0" w:space="0" w:color="auto"/>
            <w:right w:val="none" w:sz="0" w:space="0" w:color="auto"/>
          </w:divBdr>
        </w:div>
      </w:divsChild>
    </w:div>
    <w:div w:id="135268580">
      <w:bodyDiv w:val="1"/>
      <w:marLeft w:val="0"/>
      <w:marRight w:val="0"/>
      <w:marTop w:val="0"/>
      <w:marBottom w:val="0"/>
      <w:divBdr>
        <w:top w:val="none" w:sz="0" w:space="0" w:color="auto"/>
        <w:left w:val="none" w:sz="0" w:space="0" w:color="auto"/>
        <w:bottom w:val="none" w:sz="0" w:space="0" w:color="auto"/>
        <w:right w:val="none" w:sz="0" w:space="0" w:color="auto"/>
      </w:divBdr>
    </w:div>
    <w:div w:id="153692943">
      <w:bodyDiv w:val="1"/>
      <w:marLeft w:val="0"/>
      <w:marRight w:val="0"/>
      <w:marTop w:val="0"/>
      <w:marBottom w:val="0"/>
      <w:divBdr>
        <w:top w:val="none" w:sz="0" w:space="0" w:color="auto"/>
        <w:left w:val="none" w:sz="0" w:space="0" w:color="auto"/>
        <w:bottom w:val="none" w:sz="0" w:space="0" w:color="auto"/>
        <w:right w:val="none" w:sz="0" w:space="0" w:color="auto"/>
      </w:divBdr>
    </w:div>
    <w:div w:id="159781094">
      <w:bodyDiv w:val="1"/>
      <w:marLeft w:val="0"/>
      <w:marRight w:val="0"/>
      <w:marTop w:val="0"/>
      <w:marBottom w:val="0"/>
      <w:divBdr>
        <w:top w:val="none" w:sz="0" w:space="0" w:color="auto"/>
        <w:left w:val="none" w:sz="0" w:space="0" w:color="auto"/>
        <w:bottom w:val="none" w:sz="0" w:space="0" w:color="auto"/>
        <w:right w:val="none" w:sz="0" w:space="0" w:color="auto"/>
      </w:divBdr>
    </w:div>
    <w:div w:id="160587158">
      <w:bodyDiv w:val="1"/>
      <w:marLeft w:val="0"/>
      <w:marRight w:val="0"/>
      <w:marTop w:val="0"/>
      <w:marBottom w:val="0"/>
      <w:divBdr>
        <w:top w:val="none" w:sz="0" w:space="0" w:color="auto"/>
        <w:left w:val="none" w:sz="0" w:space="0" w:color="auto"/>
        <w:bottom w:val="none" w:sz="0" w:space="0" w:color="auto"/>
        <w:right w:val="none" w:sz="0" w:space="0" w:color="auto"/>
      </w:divBdr>
      <w:divsChild>
        <w:div w:id="510145353">
          <w:marLeft w:val="0"/>
          <w:marRight w:val="0"/>
          <w:marTop w:val="0"/>
          <w:marBottom w:val="0"/>
          <w:divBdr>
            <w:top w:val="none" w:sz="0" w:space="0" w:color="auto"/>
            <w:left w:val="none" w:sz="0" w:space="0" w:color="auto"/>
            <w:bottom w:val="none" w:sz="0" w:space="0" w:color="auto"/>
            <w:right w:val="none" w:sz="0" w:space="0" w:color="auto"/>
          </w:divBdr>
          <w:divsChild>
            <w:div w:id="2111192603">
              <w:marLeft w:val="0"/>
              <w:marRight w:val="0"/>
              <w:marTop w:val="0"/>
              <w:marBottom w:val="0"/>
              <w:divBdr>
                <w:top w:val="none" w:sz="0" w:space="0" w:color="auto"/>
                <w:left w:val="none" w:sz="0" w:space="0" w:color="auto"/>
                <w:bottom w:val="none" w:sz="0" w:space="0" w:color="auto"/>
                <w:right w:val="none" w:sz="0" w:space="0" w:color="auto"/>
              </w:divBdr>
              <w:divsChild>
                <w:div w:id="284044908">
                  <w:marLeft w:val="0"/>
                  <w:marRight w:val="0"/>
                  <w:marTop w:val="0"/>
                  <w:marBottom w:val="0"/>
                  <w:divBdr>
                    <w:top w:val="none" w:sz="0" w:space="0" w:color="auto"/>
                    <w:left w:val="none" w:sz="0" w:space="0" w:color="auto"/>
                    <w:bottom w:val="none" w:sz="0" w:space="0" w:color="auto"/>
                    <w:right w:val="none" w:sz="0" w:space="0" w:color="auto"/>
                  </w:divBdr>
                  <w:divsChild>
                    <w:div w:id="294678243">
                      <w:marLeft w:val="0"/>
                      <w:marRight w:val="0"/>
                      <w:marTop w:val="0"/>
                      <w:marBottom w:val="0"/>
                      <w:divBdr>
                        <w:top w:val="none" w:sz="0" w:space="0" w:color="auto"/>
                        <w:left w:val="none" w:sz="0" w:space="0" w:color="auto"/>
                        <w:bottom w:val="none" w:sz="0" w:space="0" w:color="auto"/>
                        <w:right w:val="none" w:sz="0" w:space="0" w:color="auto"/>
                      </w:divBdr>
                      <w:divsChild>
                        <w:div w:id="1497841392">
                          <w:marLeft w:val="0"/>
                          <w:marRight w:val="0"/>
                          <w:marTop w:val="0"/>
                          <w:marBottom w:val="0"/>
                          <w:divBdr>
                            <w:top w:val="none" w:sz="0" w:space="0" w:color="auto"/>
                            <w:left w:val="none" w:sz="0" w:space="0" w:color="auto"/>
                            <w:bottom w:val="none" w:sz="0" w:space="0" w:color="auto"/>
                            <w:right w:val="none" w:sz="0" w:space="0" w:color="auto"/>
                          </w:divBdr>
                          <w:divsChild>
                            <w:div w:id="1226530408">
                              <w:marLeft w:val="0"/>
                              <w:marRight w:val="0"/>
                              <w:marTop w:val="0"/>
                              <w:marBottom w:val="0"/>
                              <w:divBdr>
                                <w:top w:val="none" w:sz="0" w:space="0" w:color="auto"/>
                                <w:left w:val="none" w:sz="0" w:space="0" w:color="auto"/>
                                <w:bottom w:val="none" w:sz="0" w:space="0" w:color="auto"/>
                                <w:right w:val="none" w:sz="0" w:space="0" w:color="auto"/>
                              </w:divBdr>
                              <w:divsChild>
                                <w:div w:id="1646011246">
                                  <w:marLeft w:val="0"/>
                                  <w:marRight w:val="0"/>
                                  <w:marTop w:val="0"/>
                                  <w:marBottom w:val="375"/>
                                  <w:divBdr>
                                    <w:top w:val="none" w:sz="0" w:space="0" w:color="auto"/>
                                    <w:left w:val="none" w:sz="0" w:space="0" w:color="auto"/>
                                    <w:bottom w:val="none" w:sz="0" w:space="0" w:color="auto"/>
                                    <w:right w:val="none" w:sz="0" w:space="0" w:color="auto"/>
                                  </w:divBdr>
                                  <w:divsChild>
                                    <w:div w:id="1921546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8566047">
      <w:bodyDiv w:val="1"/>
      <w:marLeft w:val="0"/>
      <w:marRight w:val="0"/>
      <w:marTop w:val="0"/>
      <w:marBottom w:val="0"/>
      <w:divBdr>
        <w:top w:val="none" w:sz="0" w:space="0" w:color="auto"/>
        <w:left w:val="none" w:sz="0" w:space="0" w:color="auto"/>
        <w:bottom w:val="none" w:sz="0" w:space="0" w:color="auto"/>
        <w:right w:val="none" w:sz="0" w:space="0" w:color="auto"/>
      </w:divBdr>
    </w:div>
    <w:div w:id="217127146">
      <w:bodyDiv w:val="1"/>
      <w:marLeft w:val="30"/>
      <w:marRight w:val="30"/>
      <w:marTop w:val="30"/>
      <w:marBottom w:val="30"/>
      <w:divBdr>
        <w:top w:val="none" w:sz="0" w:space="0" w:color="auto"/>
        <w:left w:val="none" w:sz="0" w:space="0" w:color="auto"/>
        <w:bottom w:val="none" w:sz="0" w:space="0" w:color="auto"/>
        <w:right w:val="none" w:sz="0" w:space="0" w:color="auto"/>
      </w:divBdr>
      <w:divsChild>
        <w:div w:id="2130972260">
          <w:marLeft w:val="0"/>
          <w:marRight w:val="0"/>
          <w:marTop w:val="0"/>
          <w:marBottom w:val="0"/>
          <w:divBdr>
            <w:top w:val="none" w:sz="0" w:space="0" w:color="auto"/>
            <w:left w:val="none" w:sz="0" w:space="0" w:color="auto"/>
            <w:bottom w:val="none" w:sz="0" w:space="0" w:color="auto"/>
            <w:right w:val="none" w:sz="0" w:space="0" w:color="auto"/>
          </w:divBdr>
          <w:divsChild>
            <w:div w:id="102841915">
              <w:marLeft w:val="45"/>
              <w:marRight w:val="45"/>
              <w:marTop w:val="45"/>
              <w:marBottom w:val="45"/>
              <w:divBdr>
                <w:top w:val="none" w:sz="0" w:space="0" w:color="auto"/>
                <w:left w:val="none" w:sz="0" w:space="0" w:color="auto"/>
                <w:bottom w:val="none" w:sz="0" w:space="0" w:color="auto"/>
                <w:right w:val="none" w:sz="0" w:space="0" w:color="auto"/>
              </w:divBdr>
              <w:divsChild>
                <w:div w:id="3644513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41916385">
      <w:bodyDiv w:val="1"/>
      <w:marLeft w:val="0"/>
      <w:marRight w:val="0"/>
      <w:marTop w:val="0"/>
      <w:marBottom w:val="0"/>
      <w:divBdr>
        <w:top w:val="none" w:sz="0" w:space="0" w:color="auto"/>
        <w:left w:val="none" w:sz="0" w:space="0" w:color="auto"/>
        <w:bottom w:val="none" w:sz="0" w:space="0" w:color="auto"/>
        <w:right w:val="none" w:sz="0" w:space="0" w:color="auto"/>
      </w:divBdr>
    </w:div>
    <w:div w:id="261913770">
      <w:bodyDiv w:val="1"/>
      <w:marLeft w:val="0"/>
      <w:marRight w:val="0"/>
      <w:marTop w:val="0"/>
      <w:marBottom w:val="0"/>
      <w:divBdr>
        <w:top w:val="none" w:sz="0" w:space="0" w:color="auto"/>
        <w:left w:val="none" w:sz="0" w:space="0" w:color="auto"/>
        <w:bottom w:val="none" w:sz="0" w:space="0" w:color="auto"/>
        <w:right w:val="none" w:sz="0" w:space="0" w:color="auto"/>
      </w:divBdr>
    </w:div>
    <w:div w:id="265504405">
      <w:bodyDiv w:val="1"/>
      <w:marLeft w:val="0"/>
      <w:marRight w:val="0"/>
      <w:marTop w:val="0"/>
      <w:marBottom w:val="0"/>
      <w:divBdr>
        <w:top w:val="none" w:sz="0" w:space="0" w:color="auto"/>
        <w:left w:val="none" w:sz="0" w:space="0" w:color="auto"/>
        <w:bottom w:val="none" w:sz="0" w:space="0" w:color="auto"/>
        <w:right w:val="none" w:sz="0" w:space="0" w:color="auto"/>
      </w:divBdr>
    </w:div>
    <w:div w:id="284968640">
      <w:bodyDiv w:val="1"/>
      <w:marLeft w:val="0"/>
      <w:marRight w:val="0"/>
      <w:marTop w:val="0"/>
      <w:marBottom w:val="0"/>
      <w:divBdr>
        <w:top w:val="none" w:sz="0" w:space="0" w:color="auto"/>
        <w:left w:val="none" w:sz="0" w:space="0" w:color="auto"/>
        <w:bottom w:val="none" w:sz="0" w:space="0" w:color="auto"/>
        <w:right w:val="none" w:sz="0" w:space="0" w:color="auto"/>
      </w:divBdr>
    </w:div>
    <w:div w:id="288358681">
      <w:bodyDiv w:val="1"/>
      <w:marLeft w:val="0"/>
      <w:marRight w:val="0"/>
      <w:marTop w:val="0"/>
      <w:marBottom w:val="0"/>
      <w:divBdr>
        <w:top w:val="none" w:sz="0" w:space="0" w:color="auto"/>
        <w:left w:val="none" w:sz="0" w:space="0" w:color="auto"/>
        <w:bottom w:val="none" w:sz="0" w:space="0" w:color="auto"/>
        <w:right w:val="none" w:sz="0" w:space="0" w:color="auto"/>
      </w:divBdr>
    </w:div>
    <w:div w:id="290981521">
      <w:bodyDiv w:val="1"/>
      <w:marLeft w:val="0"/>
      <w:marRight w:val="0"/>
      <w:marTop w:val="0"/>
      <w:marBottom w:val="0"/>
      <w:divBdr>
        <w:top w:val="none" w:sz="0" w:space="0" w:color="auto"/>
        <w:left w:val="none" w:sz="0" w:space="0" w:color="auto"/>
        <w:bottom w:val="none" w:sz="0" w:space="0" w:color="auto"/>
        <w:right w:val="none" w:sz="0" w:space="0" w:color="auto"/>
      </w:divBdr>
    </w:div>
    <w:div w:id="302737320">
      <w:bodyDiv w:val="1"/>
      <w:marLeft w:val="0"/>
      <w:marRight w:val="0"/>
      <w:marTop w:val="0"/>
      <w:marBottom w:val="0"/>
      <w:divBdr>
        <w:top w:val="none" w:sz="0" w:space="0" w:color="auto"/>
        <w:left w:val="none" w:sz="0" w:space="0" w:color="auto"/>
        <w:bottom w:val="none" w:sz="0" w:space="0" w:color="auto"/>
        <w:right w:val="none" w:sz="0" w:space="0" w:color="auto"/>
      </w:divBdr>
      <w:divsChild>
        <w:div w:id="26763725">
          <w:marLeft w:val="0"/>
          <w:marRight w:val="0"/>
          <w:marTop w:val="0"/>
          <w:marBottom w:val="0"/>
          <w:divBdr>
            <w:top w:val="none" w:sz="0" w:space="0" w:color="auto"/>
            <w:left w:val="none" w:sz="0" w:space="0" w:color="auto"/>
            <w:bottom w:val="none" w:sz="0" w:space="0" w:color="auto"/>
            <w:right w:val="none" w:sz="0" w:space="0" w:color="auto"/>
          </w:divBdr>
          <w:divsChild>
            <w:div w:id="942300507">
              <w:marLeft w:val="0"/>
              <w:marRight w:val="0"/>
              <w:marTop w:val="0"/>
              <w:marBottom w:val="0"/>
              <w:divBdr>
                <w:top w:val="none" w:sz="0" w:space="0" w:color="auto"/>
                <w:left w:val="none" w:sz="0" w:space="0" w:color="auto"/>
                <w:bottom w:val="none" w:sz="0" w:space="0" w:color="auto"/>
                <w:right w:val="none" w:sz="0" w:space="0" w:color="auto"/>
              </w:divBdr>
              <w:divsChild>
                <w:div w:id="634484686">
                  <w:marLeft w:val="0"/>
                  <w:marRight w:val="0"/>
                  <w:marTop w:val="0"/>
                  <w:marBottom w:val="0"/>
                  <w:divBdr>
                    <w:top w:val="none" w:sz="0" w:space="0" w:color="auto"/>
                    <w:left w:val="none" w:sz="0" w:space="0" w:color="auto"/>
                    <w:bottom w:val="none" w:sz="0" w:space="0" w:color="auto"/>
                    <w:right w:val="none" w:sz="0" w:space="0" w:color="auto"/>
                  </w:divBdr>
                  <w:divsChild>
                    <w:div w:id="1992371040">
                      <w:marLeft w:val="0"/>
                      <w:marRight w:val="0"/>
                      <w:marTop w:val="0"/>
                      <w:marBottom w:val="0"/>
                      <w:divBdr>
                        <w:top w:val="none" w:sz="0" w:space="0" w:color="auto"/>
                        <w:left w:val="none" w:sz="0" w:space="0" w:color="auto"/>
                        <w:bottom w:val="none" w:sz="0" w:space="0" w:color="auto"/>
                        <w:right w:val="none" w:sz="0" w:space="0" w:color="auto"/>
                      </w:divBdr>
                      <w:divsChild>
                        <w:div w:id="1774939003">
                          <w:marLeft w:val="0"/>
                          <w:marRight w:val="0"/>
                          <w:marTop w:val="0"/>
                          <w:marBottom w:val="0"/>
                          <w:divBdr>
                            <w:top w:val="none" w:sz="0" w:space="0" w:color="auto"/>
                            <w:left w:val="none" w:sz="0" w:space="0" w:color="auto"/>
                            <w:bottom w:val="none" w:sz="0" w:space="0" w:color="auto"/>
                            <w:right w:val="none" w:sz="0" w:space="0" w:color="auto"/>
                          </w:divBdr>
                          <w:divsChild>
                            <w:div w:id="1220633553">
                              <w:marLeft w:val="0"/>
                              <w:marRight w:val="0"/>
                              <w:marTop w:val="0"/>
                              <w:marBottom w:val="0"/>
                              <w:divBdr>
                                <w:top w:val="none" w:sz="0" w:space="0" w:color="auto"/>
                                <w:left w:val="none" w:sz="0" w:space="0" w:color="auto"/>
                                <w:bottom w:val="none" w:sz="0" w:space="0" w:color="auto"/>
                                <w:right w:val="none" w:sz="0" w:space="0" w:color="auto"/>
                              </w:divBdr>
                              <w:divsChild>
                                <w:div w:id="1550679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315260376">
      <w:bodyDiv w:val="1"/>
      <w:marLeft w:val="0"/>
      <w:marRight w:val="0"/>
      <w:marTop w:val="0"/>
      <w:marBottom w:val="0"/>
      <w:divBdr>
        <w:top w:val="none" w:sz="0" w:space="0" w:color="auto"/>
        <w:left w:val="none" w:sz="0" w:space="0" w:color="auto"/>
        <w:bottom w:val="none" w:sz="0" w:space="0" w:color="auto"/>
        <w:right w:val="none" w:sz="0" w:space="0" w:color="auto"/>
      </w:divBdr>
      <w:divsChild>
        <w:div w:id="1220746533">
          <w:marLeft w:val="1166"/>
          <w:marRight w:val="0"/>
          <w:marTop w:val="58"/>
          <w:marBottom w:val="0"/>
          <w:divBdr>
            <w:top w:val="none" w:sz="0" w:space="0" w:color="auto"/>
            <w:left w:val="none" w:sz="0" w:space="0" w:color="auto"/>
            <w:bottom w:val="none" w:sz="0" w:space="0" w:color="auto"/>
            <w:right w:val="none" w:sz="0" w:space="0" w:color="auto"/>
          </w:divBdr>
        </w:div>
      </w:divsChild>
    </w:div>
    <w:div w:id="325548809">
      <w:bodyDiv w:val="1"/>
      <w:marLeft w:val="0"/>
      <w:marRight w:val="0"/>
      <w:marTop w:val="0"/>
      <w:marBottom w:val="0"/>
      <w:divBdr>
        <w:top w:val="none" w:sz="0" w:space="0" w:color="auto"/>
        <w:left w:val="none" w:sz="0" w:space="0" w:color="auto"/>
        <w:bottom w:val="none" w:sz="0" w:space="0" w:color="auto"/>
        <w:right w:val="none" w:sz="0" w:space="0" w:color="auto"/>
      </w:divBdr>
      <w:divsChild>
        <w:div w:id="312488591">
          <w:marLeft w:val="547"/>
          <w:marRight w:val="0"/>
          <w:marTop w:val="62"/>
          <w:marBottom w:val="0"/>
          <w:divBdr>
            <w:top w:val="none" w:sz="0" w:space="0" w:color="auto"/>
            <w:left w:val="none" w:sz="0" w:space="0" w:color="auto"/>
            <w:bottom w:val="none" w:sz="0" w:space="0" w:color="auto"/>
            <w:right w:val="none" w:sz="0" w:space="0" w:color="auto"/>
          </w:divBdr>
        </w:div>
        <w:div w:id="650447714">
          <w:marLeft w:val="547"/>
          <w:marRight w:val="0"/>
          <w:marTop w:val="62"/>
          <w:marBottom w:val="0"/>
          <w:divBdr>
            <w:top w:val="none" w:sz="0" w:space="0" w:color="auto"/>
            <w:left w:val="none" w:sz="0" w:space="0" w:color="auto"/>
            <w:bottom w:val="none" w:sz="0" w:space="0" w:color="auto"/>
            <w:right w:val="none" w:sz="0" w:space="0" w:color="auto"/>
          </w:divBdr>
        </w:div>
        <w:div w:id="1495148697">
          <w:marLeft w:val="547"/>
          <w:marRight w:val="0"/>
          <w:marTop w:val="62"/>
          <w:marBottom w:val="0"/>
          <w:divBdr>
            <w:top w:val="none" w:sz="0" w:space="0" w:color="auto"/>
            <w:left w:val="none" w:sz="0" w:space="0" w:color="auto"/>
            <w:bottom w:val="none" w:sz="0" w:space="0" w:color="auto"/>
            <w:right w:val="none" w:sz="0" w:space="0" w:color="auto"/>
          </w:divBdr>
        </w:div>
        <w:div w:id="1661539814">
          <w:marLeft w:val="547"/>
          <w:marRight w:val="0"/>
          <w:marTop w:val="62"/>
          <w:marBottom w:val="0"/>
          <w:divBdr>
            <w:top w:val="none" w:sz="0" w:space="0" w:color="auto"/>
            <w:left w:val="none" w:sz="0" w:space="0" w:color="auto"/>
            <w:bottom w:val="none" w:sz="0" w:space="0" w:color="auto"/>
            <w:right w:val="none" w:sz="0" w:space="0" w:color="auto"/>
          </w:divBdr>
        </w:div>
        <w:div w:id="2014255106">
          <w:marLeft w:val="547"/>
          <w:marRight w:val="0"/>
          <w:marTop w:val="62"/>
          <w:marBottom w:val="0"/>
          <w:divBdr>
            <w:top w:val="none" w:sz="0" w:space="0" w:color="auto"/>
            <w:left w:val="none" w:sz="0" w:space="0" w:color="auto"/>
            <w:bottom w:val="none" w:sz="0" w:space="0" w:color="auto"/>
            <w:right w:val="none" w:sz="0" w:space="0" w:color="auto"/>
          </w:divBdr>
        </w:div>
      </w:divsChild>
    </w:div>
    <w:div w:id="335771710">
      <w:bodyDiv w:val="1"/>
      <w:marLeft w:val="0"/>
      <w:marRight w:val="0"/>
      <w:marTop w:val="0"/>
      <w:marBottom w:val="0"/>
      <w:divBdr>
        <w:top w:val="none" w:sz="0" w:space="0" w:color="auto"/>
        <w:left w:val="none" w:sz="0" w:space="0" w:color="auto"/>
        <w:bottom w:val="none" w:sz="0" w:space="0" w:color="auto"/>
        <w:right w:val="none" w:sz="0" w:space="0" w:color="auto"/>
      </w:divBdr>
    </w:div>
    <w:div w:id="339356082">
      <w:bodyDiv w:val="1"/>
      <w:marLeft w:val="0"/>
      <w:marRight w:val="0"/>
      <w:marTop w:val="0"/>
      <w:marBottom w:val="0"/>
      <w:divBdr>
        <w:top w:val="none" w:sz="0" w:space="0" w:color="auto"/>
        <w:left w:val="none" w:sz="0" w:space="0" w:color="auto"/>
        <w:bottom w:val="none" w:sz="0" w:space="0" w:color="auto"/>
        <w:right w:val="none" w:sz="0" w:space="0" w:color="auto"/>
      </w:divBdr>
    </w:div>
    <w:div w:id="341663342">
      <w:bodyDiv w:val="1"/>
      <w:marLeft w:val="0"/>
      <w:marRight w:val="0"/>
      <w:marTop w:val="0"/>
      <w:marBottom w:val="0"/>
      <w:divBdr>
        <w:top w:val="none" w:sz="0" w:space="0" w:color="auto"/>
        <w:left w:val="none" w:sz="0" w:space="0" w:color="auto"/>
        <w:bottom w:val="none" w:sz="0" w:space="0" w:color="auto"/>
        <w:right w:val="none" w:sz="0" w:space="0" w:color="auto"/>
      </w:divBdr>
      <w:divsChild>
        <w:div w:id="1038239606">
          <w:marLeft w:val="547"/>
          <w:marRight w:val="0"/>
          <w:marTop w:val="67"/>
          <w:marBottom w:val="0"/>
          <w:divBdr>
            <w:top w:val="none" w:sz="0" w:space="0" w:color="auto"/>
            <w:left w:val="none" w:sz="0" w:space="0" w:color="auto"/>
            <w:bottom w:val="none" w:sz="0" w:space="0" w:color="auto"/>
            <w:right w:val="none" w:sz="0" w:space="0" w:color="auto"/>
          </w:divBdr>
        </w:div>
      </w:divsChild>
    </w:div>
    <w:div w:id="385761107">
      <w:bodyDiv w:val="1"/>
      <w:marLeft w:val="0"/>
      <w:marRight w:val="0"/>
      <w:marTop w:val="0"/>
      <w:marBottom w:val="0"/>
      <w:divBdr>
        <w:top w:val="none" w:sz="0" w:space="0" w:color="auto"/>
        <w:left w:val="none" w:sz="0" w:space="0" w:color="auto"/>
        <w:bottom w:val="none" w:sz="0" w:space="0" w:color="auto"/>
        <w:right w:val="none" w:sz="0" w:space="0" w:color="auto"/>
      </w:divBdr>
    </w:div>
    <w:div w:id="388267991">
      <w:bodyDiv w:val="1"/>
      <w:marLeft w:val="0"/>
      <w:marRight w:val="0"/>
      <w:marTop w:val="0"/>
      <w:marBottom w:val="0"/>
      <w:divBdr>
        <w:top w:val="none" w:sz="0" w:space="0" w:color="auto"/>
        <w:left w:val="none" w:sz="0" w:space="0" w:color="auto"/>
        <w:bottom w:val="none" w:sz="0" w:space="0" w:color="auto"/>
        <w:right w:val="none" w:sz="0" w:space="0" w:color="auto"/>
      </w:divBdr>
    </w:div>
    <w:div w:id="393355024">
      <w:bodyDiv w:val="1"/>
      <w:marLeft w:val="0"/>
      <w:marRight w:val="0"/>
      <w:marTop w:val="0"/>
      <w:marBottom w:val="0"/>
      <w:divBdr>
        <w:top w:val="none" w:sz="0" w:space="0" w:color="auto"/>
        <w:left w:val="none" w:sz="0" w:space="0" w:color="auto"/>
        <w:bottom w:val="none" w:sz="0" w:space="0" w:color="auto"/>
        <w:right w:val="none" w:sz="0" w:space="0" w:color="auto"/>
      </w:divBdr>
    </w:div>
    <w:div w:id="415901259">
      <w:bodyDiv w:val="1"/>
      <w:marLeft w:val="30"/>
      <w:marRight w:val="30"/>
      <w:marTop w:val="30"/>
      <w:marBottom w:val="30"/>
      <w:divBdr>
        <w:top w:val="none" w:sz="0" w:space="0" w:color="auto"/>
        <w:left w:val="none" w:sz="0" w:space="0" w:color="auto"/>
        <w:bottom w:val="none" w:sz="0" w:space="0" w:color="auto"/>
        <w:right w:val="none" w:sz="0" w:space="0" w:color="auto"/>
      </w:divBdr>
      <w:divsChild>
        <w:div w:id="2087148965">
          <w:marLeft w:val="0"/>
          <w:marRight w:val="0"/>
          <w:marTop w:val="0"/>
          <w:marBottom w:val="0"/>
          <w:divBdr>
            <w:top w:val="none" w:sz="0" w:space="0" w:color="auto"/>
            <w:left w:val="none" w:sz="0" w:space="0" w:color="auto"/>
            <w:bottom w:val="none" w:sz="0" w:space="0" w:color="auto"/>
            <w:right w:val="none" w:sz="0" w:space="0" w:color="auto"/>
          </w:divBdr>
          <w:divsChild>
            <w:div w:id="2006467859">
              <w:marLeft w:val="45"/>
              <w:marRight w:val="45"/>
              <w:marTop w:val="45"/>
              <w:marBottom w:val="45"/>
              <w:divBdr>
                <w:top w:val="none" w:sz="0" w:space="0" w:color="auto"/>
                <w:left w:val="none" w:sz="0" w:space="0" w:color="auto"/>
                <w:bottom w:val="none" w:sz="0" w:space="0" w:color="auto"/>
                <w:right w:val="none" w:sz="0" w:space="0" w:color="auto"/>
              </w:divBdr>
              <w:divsChild>
                <w:div w:id="2552928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3769219">
      <w:bodyDiv w:val="1"/>
      <w:marLeft w:val="0"/>
      <w:marRight w:val="0"/>
      <w:marTop w:val="0"/>
      <w:marBottom w:val="0"/>
      <w:divBdr>
        <w:top w:val="none" w:sz="0" w:space="0" w:color="auto"/>
        <w:left w:val="none" w:sz="0" w:space="0" w:color="auto"/>
        <w:bottom w:val="none" w:sz="0" w:space="0" w:color="auto"/>
        <w:right w:val="none" w:sz="0" w:space="0" w:color="auto"/>
      </w:divBdr>
    </w:div>
    <w:div w:id="428355978">
      <w:bodyDiv w:val="1"/>
      <w:marLeft w:val="0"/>
      <w:marRight w:val="0"/>
      <w:marTop w:val="0"/>
      <w:marBottom w:val="0"/>
      <w:divBdr>
        <w:top w:val="none" w:sz="0" w:space="0" w:color="auto"/>
        <w:left w:val="none" w:sz="0" w:space="0" w:color="auto"/>
        <w:bottom w:val="none" w:sz="0" w:space="0" w:color="auto"/>
        <w:right w:val="none" w:sz="0" w:space="0" w:color="auto"/>
      </w:divBdr>
      <w:divsChild>
        <w:div w:id="16809680">
          <w:marLeft w:val="0"/>
          <w:marRight w:val="0"/>
          <w:marTop w:val="0"/>
          <w:marBottom w:val="0"/>
          <w:divBdr>
            <w:top w:val="none" w:sz="0" w:space="0" w:color="auto"/>
            <w:left w:val="none" w:sz="0" w:space="0" w:color="auto"/>
            <w:bottom w:val="none" w:sz="0" w:space="0" w:color="auto"/>
            <w:right w:val="none" w:sz="0" w:space="0" w:color="auto"/>
          </w:divBdr>
        </w:div>
        <w:div w:id="79643582">
          <w:marLeft w:val="0"/>
          <w:marRight w:val="0"/>
          <w:marTop w:val="0"/>
          <w:marBottom w:val="0"/>
          <w:divBdr>
            <w:top w:val="none" w:sz="0" w:space="0" w:color="auto"/>
            <w:left w:val="none" w:sz="0" w:space="0" w:color="auto"/>
            <w:bottom w:val="none" w:sz="0" w:space="0" w:color="auto"/>
            <w:right w:val="none" w:sz="0" w:space="0" w:color="auto"/>
          </w:divBdr>
        </w:div>
        <w:div w:id="630987119">
          <w:marLeft w:val="0"/>
          <w:marRight w:val="0"/>
          <w:marTop w:val="0"/>
          <w:marBottom w:val="0"/>
          <w:divBdr>
            <w:top w:val="none" w:sz="0" w:space="0" w:color="auto"/>
            <w:left w:val="none" w:sz="0" w:space="0" w:color="auto"/>
            <w:bottom w:val="none" w:sz="0" w:space="0" w:color="auto"/>
            <w:right w:val="none" w:sz="0" w:space="0" w:color="auto"/>
          </w:divBdr>
        </w:div>
        <w:div w:id="648360228">
          <w:marLeft w:val="0"/>
          <w:marRight w:val="0"/>
          <w:marTop w:val="0"/>
          <w:marBottom w:val="0"/>
          <w:divBdr>
            <w:top w:val="none" w:sz="0" w:space="0" w:color="auto"/>
            <w:left w:val="none" w:sz="0" w:space="0" w:color="auto"/>
            <w:bottom w:val="none" w:sz="0" w:space="0" w:color="auto"/>
            <w:right w:val="none" w:sz="0" w:space="0" w:color="auto"/>
          </w:divBdr>
        </w:div>
        <w:div w:id="932905253">
          <w:marLeft w:val="0"/>
          <w:marRight w:val="0"/>
          <w:marTop w:val="0"/>
          <w:marBottom w:val="0"/>
          <w:divBdr>
            <w:top w:val="none" w:sz="0" w:space="0" w:color="auto"/>
            <w:left w:val="none" w:sz="0" w:space="0" w:color="auto"/>
            <w:bottom w:val="none" w:sz="0" w:space="0" w:color="auto"/>
            <w:right w:val="none" w:sz="0" w:space="0" w:color="auto"/>
          </w:divBdr>
        </w:div>
        <w:div w:id="1068843006">
          <w:marLeft w:val="0"/>
          <w:marRight w:val="0"/>
          <w:marTop w:val="0"/>
          <w:marBottom w:val="0"/>
          <w:divBdr>
            <w:top w:val="none" w:sz="0" w:space="0" w:color="auto"/>
            <w:left w:val="none" w:sz="0" w:space="0" w:color="auto"/>
            <w:bottom w:val="none" w:sz="0" w:space="0" w:color="auto"/>
            <w:right w:val="none" w:sz="0" w:space="0" w:color="auto"/>
          </w:divBdr>
        </w:div>
        <w:div w:id="1125581194">
          <w:marLeft w:val="0"/>
          <w:marRight w:val="0"/>
          <w:marTop w:val="0"/>
          <w:marBottom w:val="0"/>
          <w:divBdr>
            <w:top w:val="none" w:sz="0" w:space="0" w:color="auto"/>
            <w:left w:val="none" w:sz="0" w:space="0" w:color="auto"/>
            <w:bottom w:val="none" w:sz="0" w:space="0" w:color="auto"/>
            <w:right w:val="none" w:sz="0" w:space="0" w:color="auto"/>
          </w:divBdr>
        </w:div>
        <w:div w:id="1435394692">
          <w:marLeft w:val="0"/>
          <w:marRight w:val="0"/>
          <w:marTop w:val="0"/>
          <w:marBottom w:val="0"/>
          <w:divBdr>
            <w:top w:val="none" w:sz="0" w:space="0" w:color="auto"/>
            <w:left w:val="none" w:sz="0" w:space="0" w:color="auto"/>
            <w:bottom w:val="none" w:sz="0" w:space="0" w:color="auto"/>
            <w:right w:val="none" w:sz="0" w:space="0" w:color="auto"/>
          </w:divBdr>
        </w:div>
        <w:div w:id="1677920160">
          <w:marLeft w:val="0"/>
          <w:marRight w:val="0"/>
          <w:marTop w:val="0"/>
          <w:marBottom w:val="0"/>
          <w:divBdr>
            <w:top w:val="none" w:sz="0" w:space="0" w:color="auto"/>
            <w:left w:val="none" w:sz="0" w:space="0" w:color="auto"/>
            <w:bottom w:val="none" w:sz="0" w:space="0" w:color="auto"/>
            <w:right w:val="none" w:sz="0" w:space="0" w:color="auto"/>
          </w:divBdr>
        </w:div>
        <w:div w:id="1958095234">
          <w:marLeft w:val="0"/>
          <w:marRight w:val="0"/>
          <w:marTop w:val="0"/>
          <w:marBottom w:val="0"/>
          <w:divBdr>
            <w:top w:val="none" w:sz="0" w:space="0" w:color="auto"/>
            <w:left w:val="none" w:sz="0" w:space="0" w:color="auto"/>
            <w:bottom w:val="none" w:sz="0" w:space="0" w:color="auto"/>
            <w:right w:val="none" w:sz="0" w:space="0" w:color="auto"/>
          </w:divBdr>
        </w:div>
        <w:div w:id="2000110894">
          <w:marLeft w:val="0"/>
          <w:marRight w:val="0"/>
          <w:marTop w:val="0"/>
          <w:marBottom w:val="0"/>
          <w:divBdr>
            <w:top w:val="none" w:sz="0" w:space="0" w:color="auto"/>
            <w:left w:val="none" w:sz="0" w:space="0" w:color="auto"/>
            <w:bottom w:val="none" w:sz="0" w:space="0" w:color="auto"/>
            <w:right w:val="none" w:sz="0" w:space="0" w:color="auto"/>
          </w:divBdr>
        </w:div>
      </w:divsChild>
    </w:div>
    <w:div w:id="429664663">
      <w:bodyDiv w:val="1"/>
      <w:marLeft w:val="0"/>
      <w:marRight w:val="0"/>
      <w:marTop w:val="0"/>
      <w:marBottom w:val="0"/>
      <w:divBdr>
        <w:top w:val="none" w:sz="0" w:space="0" w:color="auto"/>
        <w:left w:val="none" w:sz="0" w:space="0" w:color="auto"/>
        <w:bottom w:val="none" w:sz="0" w:space="0" w:color="auto"/>
        <w:right w:val="none" w:sz="0" w:space="0" w:color="auto"/>
      </w:divBdr>
    </w:div>
    <w:div w:id="442264022">
      <w:bodyDiv w:val="1"/>
      <w:marLeft w:val="0"/>
      <w:marRight w:val="0"/>
      <w:marTop w:val="0"/>
      <w:marBottom w:val="0"/>
      <w:divBdr>
        <w:top w:val="none" w:sz="0" w:space="0" w:color="auto"/>
        <w:left w:val="none" w:sz="0" w:space="0" w:color="auto"/>
        <w:bottom w:val="none" w:sz="0" w:space="0" w:color="auto"/>
        <w:right w:val="none" w:sz="0" w:space="0" w:color="auto"/>
      </w:divBdr>
    </w:div>
    <w:div w:id="445933466">
      <w:bodyDiv w:val="1"/>
      <w:marLeft w:val="0"/>
      <w:marRight w:val="0"/>
      <w:marTop w:val="0"/>
      <w:marBottom w:val="0"/>
      <w:divBdr>
        <w:top w:val="none" w:sz="0" w:space="0" w:color="auto"/>
        <w:left w:val="none" w:sz="0" w:space="0" w:color="auto"/>
        <w:bottom w:val="none" w:sz="0" w:space="0" w:color="auto"/>
        <w:right w:val="none" w:sz="0" w:space="0" w:color="auto"/>
      </w:divBdr>
      <w:divsChild>
        <w:div w:id="1583946561">
          <w:marLeft w:val="547"/>
          <w:marRight w:val="0"/>
          <w:marTop w:val="67"/>
          <w:marBottom w:val="0"/>
          <w:divBdr>
            <w:top w:val="none" w:sz="0" w:space="0" w:color="auto"/>
            <w:left w:val="none" w:sz="0" w:space="0" w:color="auto"/>
            <w:bottom w:val="none" w:sz="0" w:space="0" w:color="auto"/>
            <w:right w:val="none" w:sz="0" w:space="0" w:color="auto"/>
          </w:divBdr>
        </w:div>
      </w:divsChild>
    </w:div>
    <w:div w:id="451166787">
      <w:bodyDiv w:val="1"/>
      <w:marLeft w:val="0"/>
      <w:marRight w:val="0"/>
      <w:marTop w:val="0"/>
      <w:marBottom w:val="0"/>
      <w:divBdr>
        <w:top w:val="none" w:sz="0" w:space="0" w:color="auto"/>
        <w:left w:val="none" w:sz="0" w:space="0" w:color="auto"/>
        <w:bottom w:val="none" w:sz="0" w:space="0" w:color="auto"/>
        <w:right w:val="none" w:sz="0" w:space="0" w:color="auto"/>
      </w:divBdr>
      <w:divsChild>
        <w:div w:id="520632785">
          <w:marLeft w:val="0"/>
          <w:marRight w:val="0"/>
          <w:marTop w:val="0"/>
          <w:marBottom w:val="0"/>
          <w:divBdr>
            <w:top w:val="none" w:sz="0" w:space="0" w:color="auto"/>
            <w:left w:val="single" w:sz="6" w:space="0" w:color="BBBBBB"/>
            <w:bottom w:val="single" w:sz="6" w:space="0" w:color="BBBBBB"/>
            <w:right w:val="single" w:sz="6" w:space="0" w:color="BBBBBB"/>
          </w:divBdr>
          <w:divsChild>
            <w:div w:id="1375810000">
              <w:marLeft w:val="0"/>
              <w:marRight w:val="0"/>
              <w:marTop w:val="0"/>
              <w:marBottom w:val="0"/>
              <w:divBdr>
                <w:top w:val="none" w:sz="0" w:space="0" w:color="auto"/>
                <w:left w:val="none" w:sz="0" w:space="0" w:color="auto"/>
                <w:bottom w:val="none" w:sz="0" w:space="0" w:color="auto"/>
                <w:right w:val="none" w:sz="0" w:space="0" w:color="auto"/>
              </w:divBdr>
              <w:divsChild>
                <w:div w:id="1418357840">
                  <w:marLeft w:val="0"/>
                  <w:marRight w:val="0"/>
                  <w:marTop w:val="0"/>
                  <w:marBottom w:val="0"/>
                  <w:divBdr>
                    <w:top w:val="none" w:sz="0" w:space="0" w:color="auto"/>
                    <w:left w:val="none" w:sz="0" w:space="0" w:color="auto"/>
                    <w:bottom w:val="none" w:sz="0" w:space="0" w:color="auto"/>
                    <w:right w:val="none" w:sz="0" w:space="0" w:color="auto"/>
                  </w:divBdr>
                  <w:divsChild>
                    <w:div w:id="1653831717">
                      <w:marLeft w:val="0"/>
                      <w:marRight w:val="0"/>
                      <w:marTop w:val="0"/>
                      <w:marBottom w:val="0"/>
                      <w:divBdr>
                        <w:top w:val="none" w:sz="0" w:space="0" w:color="auto"/>
                        <w:left w:val="none" w:sz="0" w:space="0" w:color="auto"/>
                        <w:bottom w:val="none" w:sz="0" w:space="0" w:color="auto"/>
                        <w:right w:val="none" w:sz="0" w:space="0" w:color="auto"/>
                      </w:divBdr>
                      <w:divsChild>
                        <w:div w:id="2108577343">
                          <w:marLeft w:val="0"/>
                          <w:marRight w:val="0"/>
                          <w:marTop w:val="0"/>
                          <w:marBottom w:val="0"/>
                          <w:divBdr>
                            <w:top w:val="none" w:sz="0" w:space="0" w:color="auto"/>
                            <w:left w:val="none" w:sz="0" w:space="0" w:color="auto"/>
                            <w:bottom w:val="none" w:sz="0" w:space="0" w:color="auto"/>
                            <w:right w:val="none" w:sz="0" w:space="0" w:color="auto"/>
                          </w:divBdr>
                          <w:divsChild>
                            <w:div w:id="1825075571">
                              <w:marLeft w:val="0"/>
                              <w:marRight w:val="0"/>
                              <w:marTop w:val="0"/>
                              <w:marBottom w:val="0"/>
                              <w:divBdr>
                                <w:top w:val="none" w:sz="0" w:space="0" w:color="auto"/>
                                <w:left w:val="none" w:sz="0" w:space="0" w:color="auto"/>
                                <w:bottom w:val="none" w:sz="0" w:space="0" w:color="auto"/>
                                <w:right w:val="none" w:sz="0" w:space="0" w:color="auto"/>
                              </w:divBdr>
                              <w:divsChild>
                                <w:div w:id="1538851266">
                                  <w:marLeft w:val="0"/>
                                  <w:marRight w:val="0"/>
                                  <w:marTop w:val="0"/>
                                  <w:marBottom w:val="0"/>
                                  <w:divBdr>
                                    <w:top w:val="none" w:sz="0" w:space="0" w:color="auto"/>
                                    <w:left w:val="none" w:sz="0" w:space="0" w:color="auto"/>
                                    <w:bottom w:val="none" w:sz="0" w:space="0" w:color="auto"/>
                                    <w:right w:val="none" w:sz="0" w:space="0" w:color="auto"/>
                                  </w:divBdr>
                                  <w:divsChild>
                                    <w:div w:id="1346515253">
                                      <w:marLeft w:val="0"/>
                                      <w:marRight w:val="0"/>
                                      <w:marTop w:val="0"/>
                                      <w:marBottom w:val="0"/>
                                      <w:divBdr>
                                        <w:top w:val="none" w:sz="0" w:space="0" w:color="auto"/>
                                        <w:left w:val="none" w:sz="0" w:space="0" w:color="auto"/>
                                        <w:bottom w:val="none" w:sz="0" w:space="0" w:color="auto"/>
                                        <w:right w:val="none" w:sz="0" w:space="0" w:color="auto"/>
                                      </w:divBdr>
                                      <w:divsChild>
                                        <w:div w:id="338848157">
                                          <w:marLeft w:val="1200"/>
                                          <w:marRight w:val="1200"/>
                                          <w:marTop w:val="0"/>
                                          <w:marBottom w:val="0"/>
                                          <w:divBdr>
                                            <w:top w:val="none" w:sz="0" w:space="0" w:color="auto"/>
                                            <w:left w:val="none" w:sz="0" w:space="0" w:color="auto"/>
                                            <w:bottom w:val="none" w:sz="0" w:space="0" w:color="auto"/>
                                            <w:right w:val="none" w:sz="0" w:space="0" w:color="auto"/>
                                          </w:divBdr>
                                          <w:divsChild>
                                            <w:div w:id="59523557">
                                              <w:marLeft w:val="0"/>
                                              <w:marRight w:val="0"/>
                                              <w:marTop w:val="0"/>
                                              <w:marBottom w:val="0"/>
                                              <w:divBdr>
                                                <w:top w:val="none" w:sz="0" w:space="0" w:color="auto"/>
                                                <w:left w:val="none" w:sz="0" w:space="0" w:color="auto"/>
                                                <w:bottom w:val="none" w:sz="0" w:space="0" w:color="auto"/>
                                                <w:right w:val="none" w:sz="0" w:space="0" w:color="auto"/>
                                              </w:divBdr>
                                              <w:divsChild>
                                                <w:div w:id="94330023">
                                                  <w:marLeft w:val="0"/>
                                                  <w:marRight w:val="0"/>
                                                  <w:marTop w:val="0"/>
                                                  <w:marBottom w:val="0"/>
                                                  <w:divBdr>
                                                    <w:top w:val="none" w:sz="0" w:space="0" w:color="auto"/>
                                                    <w:left w:val="none" w:sz="0" w:space="0" w:color="auto"/>
                                                    <w:bottom w:val="none" w:sz="0" w:space="0" w:color="auto"/>
                                                    <w:right w:val="none" w:sz="0" w:space="0" w:color="auto"/>
                                                  </w:divBdr>
                                                  <w:divsChild>
                                                    <w:div w:id="1284724719">
                                                      <w:marLeft w:val="0"/>
                                                      <w:marRight w:val="0"/>
                                                      <w:marTop w:val="24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474378226">
      <w:bodyDiv w:val="1"/>
      <w:marLeft w:val="0"/>
      <w:marRight w:val="0"/>
      <w:marTop w:val="0"/>
      <w:marBottom w:val="0"/>
      <w:divBdr>
        <w:top w:val="none" w:sz="0" w:space="0" w:color="auto"/>
        <w:left w:val="none" w:sz="0" w:space="0" w:color="auto"/>
        <w:bottom w:val="none" w:sz="0" w:space="0" w:color="auto"/>
        <w:right w:val="none" w:sz="0" w:space="0" w:color="auto"/>
      </w:divBdr>
    </w:div>
    <w:div w:id="476923634">
      <w:bodyDiv w:val="1"/>
      <w:marLeft w:val="0"/>
      <w:marRight w:val="0"/>
      <w:marTop w:val="0"/>
      <w:marBottom w:val="0"/>
      <w:divBdr>
        <w:top w:val="none" w:sz="0" w:space="0" w:color="auto"/>
        <w:left w:val="none" w:sz="0" w:space="0" w:color="auto"/>
        <w:bottom w:val="none" w:sz="0" w:space="0" w:color="auto"/>
        <w:right w:val="none" w:sz="0" w:space="0" w:color="auto"/>
      </w:divBdr>
    </w:div>
    <w:div w:id="478697176">
      <w:bodyDiv w:val="1"/>
      <w:marLeft w:val="0"/>
      <w:marRight w:val="0"/>
      <w:marTop w:val="0"/>
      <w:marBottom w:val="0"/>
      <w:divBdr>
        <w:top w:val="none" w:sz="0" w:space="0" w:color="auto"/>
        <w:left w:val="none" w:sz="0" w:space="0" w:color="auto"/>
        <w:bottom w:val="none" w:sz="0" w:space="0" w:color="auto"/>
        <w:right w:val="none" w:sz="0" w:space="0" w:color="auto"/>
      </w:divBdr>
      <w:divsChild>
        <w:div w:id="1226180159">
          <w:marLeft w:val="547"/>
          <w:marRight w:val="0"/>
          <w:marTop w:val="67"/>
          <w:marBottom w:val="0"/>
          <w:divBdr>
            <w:top w:val="none" w:sz="0" w:space="0" w:color="auto"/>
            <w:left w:val="none" w:sz="0" w:space="0" w:color="auto"/>
            <w:bottom w:val="none" w:sz="0" w:space="0" w:color="auto"/>
            <w:right w:val="none" w:sz="0" w:space="0" w:color="auto"/>
          </w:divBdr>
        </w:div>
      </w:divsChild>
    </w:div>
    <w:div w:id="483203129">
      <w:bodyDiv w:val="1"/>
      <w:marLeft w:val="0"/>
      <w:marRight w:val="0"/>
      <w:marTop w:val="0"/>
      <w:marBottom w:val="0"/>
      <w:divBdr>
        <w:top w:val="none" w:sz="0" w:space="0" w:color="auto"/>
        <w:left w:val="none" w:sz="0" w:space="0" w:color="auto"/>
        <w:bottom w:val="none" w:sz="0" w:space="0" w:color="auto"/>
        <w:right w:val="none" w:sz="0" w:space="0" w:color="auto"/>
      </w:divBdr>
    </w:div>
    <w:div w:id="484005483">
      <w:bodyDiv w:val="1"/>
      <w:marLeft w:val="0"/>
      <w:marRight w:val="0"/>
      <w:marTop w:val="0"/>
      <w:marBottom w:val="0"/>
      <w:divBdr>
        <w:top w:val="none" w:sz="0" w:space="0" w:color="auto"/>
        <w:left w:val="none" w:sz="0" w:space="0" w:color="auto"/>
        <w:bottom w:val="none" w:sz="0" w:space="0" w:color="auto"/>
        <w:right w:val="none" w:sz="0" w:space="0" w:color="auto"/>
      </w:divBdr>
      <w:divsChild>
        <w:div w:id="453405277">
          <w:marLeft w:val="1166"/>
          <w:marRight w:val="0"/>
          <w:marTop w:val="67"/>
          <w:marBottom w:val="0"/>
          <w:divBdr>
            <w:top w:val="none" w:sz="0" w:space="0" w:color="auto"/>
            <w:left w:val="none" w:sz="0" w:space="0" w:color="auto"/>
            <w:bottom w:val="none" w:sz="0" w:space="0" w:color="auto"/>
            <w:right w:val="none" w:sz="0" w:space="0" w:color="auto"/>
          </w:divBdr>
        </w:div>
        <w:div w:id="1076365899">
          <w:marLeft w:val="1166"/>
          <w:marRight w:val="0"/>
          <w:marTop w:val="67"/>
          <w:marBottom w:val="0"/>
          <w:divBdr>
            <w:top w:val="none" w:sz="0" w:space="0" w:color="auto"/>
            <w:left w:val="none" w:sz="0" w:space="0" w:color="auto"/>
            <w:bottom w:val="none" w:sz="0" w:space="0" w:color="auto"/>
            <w:right w:val="none" w:sz="0" w:space="0" w:color="auto"/>
          </w:divBdr>
        </w:div>
        <w:div w:id="1313826888">
          <w:marLeft w:val="547"/>
          <w:marRight w:val="0"/>
          <w:marTop w:val="67"/>
          <w:marBottom w:val="0"/>
          <w:divBdr>
            <w:top w:val="none" w:sz="0" w:space="0" w:color="auto"/>
            <w:left w:val="none" w:sz="0" w:space="0" w:color="auto"/>
            <w:bottom w:val="none" w:sz="0" w:space="0" w:color="auto"/>
            <w:right w:val="none" w:sz="0" w:space="0" w:color="auto"/>
          </w:divBdr>
        </w:div>
        <w:div w:id="1641690623">
          <w:marLeft w:val="1166"/>
          <w:marRight w:val="0"/>
          <w:marTop w:val="67"/>
          <w:marBottom w:val="0"/>
          <w:divBdr>
            <w:top w:val="none" w:sz="0" w:space="0" w:color="auto"/>
            <w:left w:val="none" w:sz="0" w:space="0" w:color="auto"/>
            <w:bottom w:val="none" w:sz="0" w:space="0" w:color="auto"/>
            <w:right w:val="none" w:sz="0" w:space="0" w:color="auto"/>
          </w:divBdr>
        </w:div>
        <w:div w:id="1840854024">
          <w:marLeft w:val="1166"/>
          <w:marRight w:val="0"/>
          <w:marTop w:val="67"/>
          <w:marBottom w:val="0"/>
          <w:divBdr>
            <w:top w:val="none" w:sz="0" w:space="0" w:color="auto"/>
            <w:left w:val="none" w:sz="0" w:space="0" w:color="auto"/>
            <w:bottom w:val="none" w:sz="0" w:space="0" w:color="auto"/>
            <w:right w:val="none" w:sz="0" w:space="0" w:color="auto"/>
          </w:divBdr>
        </w:div>
      </w:divsChild>
    </w:div>
    <w:div w:id="484123715">
      <w:bodyDiv w:val="1"/>
      <w:marLeft w:val="0"/>
      <w:marRight w:val="0"/>
      <w:marTop w:val="0"/>
      <w:marBottom w:val="0"/>
      <w:divBdr>
        <w:top w:val="none" w:sz="0" w:space="0" w:color="auto"/>
        <w:left w:val="none" w:sz="0" w:space="0" w:color="auto"/>
        <w:bottom w:val="none" w:sz="0" w:space="0" w:color="auto"/>
        <w:right w:val="none" w:sz="0" w:space="0" w:color="auto"/>
      </w:divBdr>
      <w:divsChild>
        <w:div w:id="4480748">
          <w:marLeft w:val="547"/>
          <w:marRight w:val="0"/>
          <w:marTop w:val="67"/>
          <w:marBottom w:val="0"/>
          <w:divBdr>
            <w:top w:val="none" w:sz="0" w:space="0" w:color="auto"/>
            <w:left w:val="none" w:sz="0" w:space="0" w:color="auto"/>
            <w:bottom w:val="none" w:sz="0" w:space="0" w:color="auto"/>
            <w:right w:val="none" w:sz="0" w:space="0" w:color="auto"/>
          </w:divBdr>
        </w:div>
        <w:div w:id="225381699">
          <w:marLeft w:val="1166"/>
          <w:marRight w:val="0"/>
          <w:marTop w:val="67"/>
          <w:marBottom w:val="0"/>
          <w:divBdr>
            <w:top w:val="none" w:sz="0" w:space="0" w:color="auto"/>
            <w:left w:val="none" w:sz="0" w:space="0" w:color="auto"/>
            <w:bottom w:val="none" w:sz="0" w:space="0" w:color="auto"/>
            <w:right w:val="none" w:sz="0" w:space="0" w:color="auto"/>
          </w:divBdr>
        </w:div>
        <w:div w:id="531041765">
          <w:marLeft w:val="1166"/>
          <w:marRight w:val="0"/>
          <w:marTop w:val="67"/>
          <w:marBottom w:val="0"/>
          <w:divBdr>
            <w:top w:val="none" w:sz="0" w:space="0" w:color="auto"/>
            <w:left w:val="none" w:sz="0" w:space="0" w:color="auto"/>
            <w:bottom w:val="none" w:sz="0" w:space="0" w:color="auto"/>
            <w:right w:val="none" w:sz="0" w:space="0" w:color="auto"/>
          </w:divBdr>
        </w:div>
        <w:div w:id="1700618628">
          <w:marLeft w:val="1166"/>
          <w:marRight w:val="0"/>
          <w:marTop w:val="67"/>
          <w:marBottom w:val="0"/>
          <w:divBdr>
            <w:top w:val="none" w:sz="0" w:space="0" w:color="auto"/>
            <w:left w:val="none" w:sz="0" w:space="0" w:color="auto"/>
            <w:bottom w:val="none" w:sz="0" w:space="0" w:color="auto"/>
            <w:right w:val="none" w:sz="0" w:space="0" w:color="auto"/>
          </w:divBdr>
        </w:div>
      </w:divsChild>
    </w:div>
    <w:div w:id="491070972">
      <w:bodyDiv w:val="1"/>
      <w:marLeft w:val="0"/>
      <w:marRight w:val="0"/>
      <w:marTop w:val="0"/>
      <w:marBottom w:val="0"/>
      <w:divBdr>
        <w:top w:val="none" w:sz="0" w:space="0" w:color="auto"/>
        <w:left w:val="none" w:sz="0" w:space="0" w:color="auto"/>
        <w:bottom w:val="none" w:sz="0" w:space="0" w:color="auto"/>
        <w:right w:val="none" w:sz="0" w:space="0" w:color="auto"/>
      </w:divBdr>
      <w:divsChild>
        <w:div w:id="980580130">
          <w:marLeft w:val="547"/>
          <w:marRight w:val="0"/>
          <w:marTop w:val="67"/>
          <w:marBottom w:val="0"/>
          <w:divBdr>
            <w:top w:val="none" w:sz="0" w:space="0" w:color="auto"/>
            <w:left w:val="none" w:sz="0" w:space="0" w:color="auto"/>
            <w:bottom w:val="none" w:sz="0" w:space="0" w:color="auto"/>
            <w:right w:val="none" w:sz="0" w:space="0" w:color="auto"/>
          </w:divBdr>
        </w:div>
        <w:div w:id="1131560221">
          <w:marLeft w:val="547"/>
          <w:marRight w:val="0"/>
          <w:marTop w:val="67"/>
          <w:marBottom w:val="0"/>
          <w:divBdr>
            <w:top w:val="none" w:sz="0" w:space="0" w:color="auto"/>
            <w:left w:val="none" w:sz="0" w:space="0" w:color="auto"/>
            <w:bottom w:val="none" w:sz="0" w:space="0" w:color="auto"/>
            <w:right w:val="none" w:sz="0" w:space="0" w:color="auto"/>
          </w:divBdr>
        </w:div>
        <w:div w:id="1259367092">
          <w:marLeft w:val="547"/>
          <w:marRight w:val="0"/>
          <w:marTop w:val="67"/>
          <w:marBottom w:val="0"/>
          <w:divBdr>
            <w:top w:val="none" w:sz="0" w:space="0" w:color="auto"/>
            <w:left w:val="none" w:sz="0" w:space="0" w:color="auto"/>
            <w:bottom w:val="none" w:sz="0" w:space="0" w:color="auto"/>
            <w:right w:val="none" w:sz="0" w:space="0" w:color="auto"/>
          </w:divBdr>
        </w:div>
        <w:div w:id="1859536882">
          <w:marLeft w:val="547"/>
          <w:marRight w:val="0"/>
          <w:marTop w:val="67"/>
          <w:marBottom w:val="0"/>
          <w:divBdr>
            <w:top w:val="none" w:sz="0" w:space="0" w:color="auto"/>
            <w:left w:val="none" w:sz="0" w:space="0" w:color="auto"/>
            <w:bottom w:val="none" w:sz="0" w:space="0" w:color="auto"/>
            <w:right w:val="none" w:sz="0" w:space="0" w:color="auto"/>
          </w:divBdr>
        </w:div>
      </w:divsChild>
    </w:div>
    <w:div w:id="508955141">
      <w:bodyDiv w:val="1"/>
      <w:marLeft w:val="0"/>
      <w:marRight w:val="0"/>
      <w:marTop w:val="0"/>
      <w:marBottom w:val="0"/>
      <w:divBdr>
        <w:top w:val="none" w:sz="0" w:space="0" w:color="auto"/>
        <w:left w:val="none" w:sz="0" w:space="0" w:color="auto"/>
        <w:bottom w:val="none" w:sz="0" w:space="0" w:color="auto"/>
        <w:right w:val="none" w:sz="0" w:space="0" w:color="auto"/>
      </w:divBdr>
    </w:div>
    <w:div w:id="514467379">
      <w:bodyDiv w:val="1"/>
      <w:marLeft w:val="0"/>
      <w:marRight w:val="0"/>
      <w:marTop w:val="0"/>
      <w:marBottom w:val="0"/>
      <w:divBdr>
        <w:top w:val="none" w:sz="0" w:space="0" w:color="auto"/>
        <w:left w:val="none" w:sz="0" w:space="0" w:color="auto"/>
        <w:bottom w:val="none" w:sz="0" w:space="0" w:color="auto"/>
        <w:right w:val="none" w:sz="0" w:space="0" w:color="auto"/>
      </w:divBdr>
    </w:div>
    <w:div w:id="524294394">
      <w:bodyDiv w:val="1"/>
      <w:marLeft w:val="0"/>
      <w:marRight w:val="0"/>
      <w:marTop w:val="0"/>
      <w:marBottom w:val="0"/>
      <w:divBdr>
        <w:top w:val="none" w:sz="0" w:space="0" w:color="auto"/>
        <w:left w:val="none" w:sz="0" w:space="0" w:color="auto"/>
        <w:bottom w:val="none" w:sz="0" w:space="0" w:color="auto"/>
        <w:right w:val="none" w:sz="0" w:space="0" w:color="auto"/>
      </w:divBdr>
    </w:div>
    <w:div w:id="536626385">
      <w:bodyDiv w:val="1"/>
      <w:marLeft w:val="0"/>
      <w:marRight w:val="0"/>
      <w:marTop w:val="0"/>
      <w:marBottom w:val="0"/>
      <w:divBdr>
        <w:top w:val="none" w:sz="0" w:space="0" w:color="auto"/>
        <w:left w:val="none" w:sz="0" w:space="0" w:color="auto"/>
        <w:bottom w:val="none" w:sz="0" w:space="0" w:color="auto"/>
        <w:right w:val="none" w:sz="0" w:space="0" w:color="auto"/>
      </w:divBdr>
      <w:divsChild>
        <w:div w:id="1727143145">
          <w:marLeft w:val="0"/>
          <w:marRight w:val="0"/>
          <w:marTop w:val="0"/>
          <w:marBottom w:val="0"/>
          <w:divBdr>
            <w:top w:val="none" w:sz="0" w:space="0" w:color="auto"/>
            <w:left w:val="none" w:sz="0" w:space="0" w:color="auto"/>
            <w:bottom w:val="none" w:sz="0" w:space="0" w:color="auto"/>
            <w:right w:val="none" w:sz="0" w:space="0" w:color="auto"/>
          </w:divBdr>
          <w:divsChild>
            <w:div w:id="6298675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36702766">
      <w:bodyDiv w:val="1"/>
      <w:marLeft w:val="0"/>
      <w:marRight w:val="0"/>
      <w:marTop w:val="0"/>
      <w:marBottom w:val="0"/>
      <w:divBdr>
        <w:top w:val="none" w:sz="0" w:space="0" w:color="auto"/>
        <w:left w:val="none" w:sz="0" w:space="0" w:color="auto"/>
        <w:bottom w:val="none" w:sz="0" w:space="0" w:color="auto"/>
        <w:right w:val="none" w:sz="0" w:space="0" w:color="auto"/>
      </w:divBdr>
      <w:divsChild>
        <w:div w:id="28847295">
          <w:marLeft w:val="547"/>
          <w:marRight w:val="0"/>
          <w:marTop w:val="77"/>
          <w:marBottom w:val="0"/>
          <w:divBdr>
            <w:top w:val="none" w:sz="0" w:space="0" w:color="auto"/>
            <w:left w:val="none" w:sz="0" w:space="0" w:color="auto"/>
            <w:bottom w:val="none" w:sz="0" w:space="0" w:color="auto"/>
            <w:right w:val="none" w:sz="0" w:space="0" w:color="auto"/>
          </w:divBdr>
        </w:div>
      </w:divsChild>
    </w:div>
    <w:div w:id="557403999">
      <w:bodyDiv w:val="1"/>
      <w:marLeft w:val="0"/>
      <w:marRight w:val="0"/>
      <w:marTop w:val="0"/>
      <w:marBottom w:val="0"/>
      <w:divBdr>
        <w:top w:val="none" w:sz="0" w:space="0" w:color="auto"/>
        <w:left w:val="none" w:sz="0" w:space="0" w:color="auto"/>
        <w:bottom w:val="none" w:sz="0" w:space="0" w:color="auto"/>
        <w:right w:val="none" w:sz="0" w:space="0" w:color="auto"/>
      </w:divBdr>
      <w:divsChild>
        <w:div w:id="402719970">
          <w:marLeft w:val="547"/>
          <w:marRight w:val="0"/>
          <w:marTop w:val="67"/>
          <w:marBottom w:val="0"/>
          <w:divBdr>
            <w:top w:val="none" w:sz="0" w:space="0" w:color="auto"/>
            <w:left w:val="none" w:sz="0" w:space="0" w:color="auto"/>
            <w:bottom w:val="none" w:sz="0" w:space="0" w:color="auto"/>
            <w:right w:val="none" w:sz="0" w:space="0" w:color="auto"/>
          </w:divBdr>
        </w:div>
        <w:div w:id="441925013">
          <w:marLeft w:val="547"/>
          <w:marRight w:val="0"/>
          <w:marTop w:val="67"/>
          <w:marBottom w:val="0"/>
          <w:divBdr>
            <w:top w:val="none" w:sz="0" w:space="0" w:color="auto"/>
            <w:left w:val="none" w:sz="0" w:space="0" w:color="auto"/>
            <w:bottom w:val="none" w:sz="0" w:space="0" w:color="auto"/>
            <w:right w:val="none" w:sz="0" w:space="0" w:color="auto"/>
          </w:divBdr>
        </w:div>
        <w:div w:id="1399792143">
          <w:marLeft w:val="547"/>
          <w:marRight w:val="0"/>
          <w:marTop w:val="67"/>
          <w:marBottom w:val="0"/>
          <w:divBdr>
            <w:top w:val="none" w:sz="0" w:space="0" w:color="auto"/>
            <w:left w:val="none" w:sz="0" w:space="0" w:color="auto"/>
            <w:bottom w:val="none" w:sz="0" w:space="0" w:color="auto"/>
            <w:right w:val="none" w:sz="0" w:space="0" w:color="auto"/>
          </w:divBdr>
        </w:div>
      </w:divsChild>
    </w:div>
    <w:div w:id="568224864">
      <w:bodyDiv w:val="1"/>
      <w:marLeft w:val="0"/>
      <w:marRight w:val="0"/>
      <w:marTop w:val="0"/>
      <w:marBottom w:val="0"/>
      <w:divBdr>
        <w:top w:val="none" w:sz="0" w:space="0" w:color="auto"/>
        <w:left w:val="none" w:sz="0" w:space="0" w:color="auto"/>
        <w:bottom w:val="none" w:sz="0" w:space="0" w:color="auto"/>
        <w:right w:val="none" w:sz="0" w:space="0" w:color="auto"/>
      </w:divBdr>
    </w:div>
    <w:div w:id="569927997">
      <w:bodyDiv w:val="1"/>
      <w:marLeft w:val="0"/>
      <w:marRight w:val="0"/>
      <w:marTop w:val="0"/>
      <w:marBottom w:val="0"/>
      <w:divBdr>
        <w:top w:val="none" w:sz="0" w:space="0" w:color="auto"/>
        <w:left w:val="none" w:sz="0" w:space="0" w:color="auto"/>
        <w:bottom w:val="none" w:sz="0" w:space="0" w:color="auto"/>
        <w:right w:val="none" w:sz="0" w:space="0" w:color="auto"/>
      </w:divBdr>
    </w:div>
    <w:div w:id="571963451">
      <w:bodyDiv w:val="1"/>
      <w:marLeft w:val="0"/>
      <w:marRight w:val="0"/>
      <w:marTop w:val="0"/>
      <w:marBottom w:val="0"/>
      <w:divBdr>
        <w:top w:val="none" w:sz="0" w:space="0" w:color="auto"/>
        <w:left w:val="none" w:sz="0" w:space="0" w:color="auto"/>
        <w:bottom w:val="none" w:sz="0" w:space="0" w:color="auto"/>
        <w:right w:val="none" w:sz="0" w:space="0" w:color="auto"/>
      </w:divBdr>
      <w:divsChild>
        <w:div w:id="1871455469">
          <w:marLeft w:val="720"/>
          <w:marRight w:val="0"/>
          <w:marTop w:val="0"/>
          <w:marBottom w:val="0"/>
          <w:divBdr>
            <w:top w:val="none" w:sz="0" w:space="0" w:color="auto"/>
            <w:left w:val="none" w:sz="0" w:space="0" w:color="auto"/>
            <w:bottom w:val="none" w:sz="0" w:space="0" w:color="auto"/>
            <w:right w:val="none" w:sz="0" w:space="0" w:color="auto"/>
          </w:divBdr>
        </w:div>
      </w:divsChild>
    </w:div>
    <w:div w:id="589966764">
      <w:bodyDiv w:val="1"/>
      <w:marLeft w:val="0"/>
      <w:marRight w:val="0"/>
      <w:marTop w:val="0"/>
      <w:marBottom w:val="0"/>
      <w:divBdr>
        <w:top w:val="none" w:sz="0" w:space="0" w:color="auto"/>
        <w:left w:val="none" w:sz="0" w:space="0" w:color="auto"/>
        <w:bottom w:val="none" w:sz="0" w:space="0" w:color="auto"/>
        <w:right w:val="none" w:sz="0" w:space="0" w:color="auto"/>
      </w:divBdr>
    </w:div>
    <w:div w:id="635338115">
      <w:bodyDiv w:val="1"/>
      <w:marLeft w:val="0"/>
      <w:marRight w:val="0"/>
      <w:marTop w:val="0"/>
      <w:marBottom w:val="0"/>
      <w:divBdr>
        <w:top w:val="none" w:sz="0" w:space="0" w:color="auto"/>
        <w:left w:val="none" w:sz="0" w:space="0" w:color="auto"/>
        <w:bottom w:val="none" w:sz="0" w:space="0" w:color="auto"/>
        <w:right w:val="none" w:sz="0" w:space="0" w:color="auto"/>
      </w:divBdr>
    </w:div>
    <w:div w:id="645428612">
      <w:bodyDiv w:val="1"/>
      <w:marLeft w:val="0"/>
      <w:marRight w:val="0"/>
      <w:marTop w:val="0"/>
      <w:marBottom w:val="0"/>
      <w:divBdr>
        <w:top w:val="none" w:sz="0" w:space="0" w:color="auto"/>
        <w:left w:val="none" w:sz="0" w:space="0" w:color="auto"/>
        <w:bottom w:val="none" w:sz="0" w:space="0" w:color="auto"/>
        <w:right w:val="none" w:sz="0" w:space="0" w:color="auto"/>
      </w:divBdr>
    </w:div>
    <w:div w:id="662859054">
      <w:bodyDiv w:val="1"/>
      <w:marLeft w:val="0"/>
      <w:marRight w:val="0"/>
      <w:marTop w:val="0"/>
      <w:marBottom w:val="0"/>
      <w:divBdr>
        <w:top w:val="none" w:sz="0" w:space="0" w:color="auto"/>
        <w:left w:val="none" w:sz="0" w:space="0" w:color="auto"/>
        <w:bottom w:val="none" w:sz="0" w:space="0" w:color="auto"/>
        <w:right w:val="none" w:sz="0" w:space="0" w:color="auto"/>
      </w:divBdr>
      <w:divsChild>
        <w:div w:id="1884363922">
          <w:marLeft w:val="0"/>
          <w:marRight w:val="0"/>
          <w:marTop w:val="100"/>
          <w:marBottom w:val="100"/>
          <w:divBdr>
            <w:top w:val="none" w:sz="0" w:space="0" w:color="auto"/>
            <w:left w:val="none" w:sz="0" w:space="0" w:color="auto"/>
            <w:bottom w:val="none" w:sz="0" w:space="0" w:color="auto"/>
            <w:right w:val="none" w:sz="0" w:space="0" w:color="auto"/>
          </w:divBdr>
          <w:divsChild>
            <w:div w:id="1110010453">
              <w:marLeft w:val="0"/>
              <w:marRight w:val="0"/>
              <w:marTop w:val="0"/>
              <w:marBottom w:val="0"/>
              <w:divBdr>
                <w:top w:val="none" w:sz="0" w:space="0" w:color="auto"/>
                <w:left w:val="none" w:sz="0" w:space="0" w:color="auto"/>
                <w:bottom w:val="none" w:sz="0" w:space="0" w:color="auto"/>
                <w:right w:val="none" w:sz="0" w:space="0" w:color="auto"/>
              </w:divBdr>
              <w:divsChild>
                <w:div w:id="1130902720">
                  <w:marLeft w:val="0"/>
                  <w:marRight w:val="0"/>
                  <w:marTop w:val="0"/>
                  <w:marBottom w:val="0"/>
                  <w:divBdr>
                    <w:top w:val="none" w:sz="0" w:space="0" w:color="auto"/>
                    <w:left w:val="none" w:sz="0" w:space="0" w:color="auto"/>
                    <w:bottom w:val="none" w:sz="0" w:space="0" w:color="auto"/>
                    <w:right w:val="none" w:sz="0" w:space="0" w:color="auto"/>
                  </w:divBdr>
                  <w:divsChild>
                    <w:div w:id="1688361832">
                      <w:marLeft w:val="0"/>
                      <w:marRight w:val="0"/>
                      <w:marTop w:val="0"/>
                      <w:marBottom w:val="0"/>
                      <w:divBdr>
                        <w:top w:val="none" w:sz="0" w:space="0" w:color="auto"/>
                        <w:left w:val="none" w:sz="0" w:space="0" w:color="auto"/>
                        <w:bottom w:val="none" w:sz="0" w:space="0" w:color="auto"/>
                        <w:right w:val="none" w:sz="0" w:space="0" w:color="auto"/>
                      </w:divBdr>
                      <w:divsChild>
                        <w:div w:id="1557471253">
                          <w:marLeft w:val="0"/>
                          <w:marRight w:val="0"/>
                          <w:marTop w:val="0"/>
                          <w:marBottom w:val="0"/>
                          <w:divBdr>
                            <w:top w:val="none" w:sz="0" w:space="0" w:color="auto"/>
                            <w:left w:val="none" w:sz="0" w:space="0" w:color="auto"/>
                            <w:bottom w:val="none" w:sz="0" w:space="0" w:color="auto"/>
                            <w:right w:val="none" w:sz="0" w:space="0" w:color="auto"/>
                          </w:divBdr>
                          <w:divsChild>
                            <w:div w:id="561598212">
                              <w:marLeft w:val="0"/>
                              <w:marRight w:val="0"/>
                              <w:marTop w:val="0"/>
                              <w:marBottom w:val="0"/>
                              <w:divBdr>
                                <w:top w:val="none" w:sz="0" w:space="0" w:color="auto"/>
                                <w:left w:val="none" w:sz="0" w:space="0" w:color="auto"/>
                                <w:bottom w:val="none" w:sz="0" w:space="0" w:color="auto"/>
                                <w:right w:val="none" w:sz="0" w:space="0" w:color="auto"/>
                              </w:divBdr>
                              <w:divsChild>
                                <w:div w:id="765879934">
                                  <w:marLeft w:val="0"/>
                                  <w:marRight w:val="0"/>
                                  <w:marTop w:val="0"/>
                                  <w:marBottom w:val="0"/>
                                  <w:divBdr>
                                    <w:top w:val="none" w:sz="0" w:space="0" w:color="auto"/>
                                    <w:left w:val="none" w:sz="0" w:space="0" w:color="auto"/>
                                    <w:bottom w:val="none" w:sz="0" w:space="0" w:color="auto"/>
                                    <w:right w:val="none" w:sz="0" w:space="0" w:color="auto"/>
                                  </w:divBdr>
                                  <w:divsChild>
                                    <w:div w:id="1471092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65548157">
      <w:bodyDiv w:val="1"/>
      <w:marLeft w:val="0"/>
      <w:marRight w:val="0"/>
      <w:marTop w:val="0"/>
      <w:marBottom w:val="0"/>
      <w:divBdr>
        <w:top w:val="none" w:sz="0" w:space="0" w:color="auto"/>
        <w:left w:val="none" w:sz="0" w:space="0" w:color="auto"/>
        <w:bottom w:val="none" w:sz="0" w:space="0" w:color="auto"/>
        <w:right w:val="none" w:sz="0" w:space="0" w:color="auto"/>
      </w:divBdr>
    </w:div>
    <w:div w:id="672952502">
      <w:bodyDiv w:val="1"/>
      <w:marLeft w:val="0"/>
      <w:marRight w:val="0"/>
      <w:marTop w:val="0"/>
      <w:marBottom w:val="0"/>
      <w:divBdr>
        <w:top w:val="none" w:sz="0" w:space="0" w:color="auto"/>
        <w:left w:val="none" w:sz="0" w:space="0" w:color="auto"/>
        <w:bottom w:val="none" w:sz="0" w:space="0" w:color="auto"/>
        <w:right w:val="none" w:sz="0" w:space="0" w:color="auto"/>
      </w:divBdr>
      <w:divsChild>
        <w:div w:id="681470667">
          <w:marLeft w:val="547"/>
          <w:marRight w:val="0"/>
          <w:marTop w:val="67"/>
          <w:marBottom w:val="0"/>
          <w:divBdr>
            <w:top w:val="none" w:sz="0" w:space="0" w:color="auto"/>
            <w:left w:val="none" w:sz="0" w:space="0" w:color="auto"/>
            <w:bottom w:val="none" w:sz="0" w:space="0" w:color="auto"/>
            <w:right w:val="none" w:sz="0" w:space="0" w:color="auto"/>
          </w:divBdr>
        </w:div>
      </w:divsChild>
    </w:div>
    <w:div w:id="689378519">
      <w:bodyDiv w:val="1"/>
      <w:marLeft w:val="0"/>
      <w:marRight w:val="0"/>
      <w:marTop w:val="0"/>
      <w:marBottom w:val="0"/>
      <w:divBdr>
        <w:top w:val="none" w:sz="0" w:space="0" w:color="auto"/>
        <w:left w:val="none" w:sz="0" w:space="0" w:color="auto"/>
        <w:bottom w:val="none" w:sz="0" w:space="0" w:color="auto"/>
        <w:right w:val="none" w:sz="0" w:space="0" w:color="auto"/>
      </w:divBdr>
    </w:div>
    <w:div w:id="695084092">
      <w:bodyDiv w:val="1"/>
      <w:marLeft w:val="0"/>
      <w:marRight w:val="0"/>
      <w:marTop w:val="0"/>
      <w:marBottom w:val="0"/>
      <w:divBdr>
        <w:top w:val="none" w:sz="0" w:space="0" w:color="auto"/>
        <w:left w:val="none" w:sz="0" w:space="0" w:color="auto"/>
        <w:bottom w:val="none" w:sz="0" w:space="0" w:color="auto"/>
        <w:right w:val="none" w:sz="0" w:space="0" w:color="auto"/>
      </w:divBdr>
    </w:div>
    <w:div w:id="696078049">
      <w:bodyDiv w:val="1"/>
      <w:marLeft w:val="0"/>
      <w:marRight w:val="0"/>
      <w:marTop w:val="0"/>
      <w:marBottom w:val="0"/>
      <w:divBdr>
        <w:top w:val="none" w:sz="0" w:space="0" w:color="auto"/>
        <w:left w:val="none" w:sz="0" w:space="0" w:color="auto"/>
        <w:bottom w:val="none" w:sz="0" w:space="0" w:color="auto"/>
        <w:right w:val="none" w:sz="0" w:space="0" w:color="auto"/>
      </w:divBdr>
    </w:div>
    <w:div w:id="702248595">
      <w:bodyDiv w:val="1"/>
      <w:marLeft w:val="0"/>
      <w:marRight w:val="0"/>
      <w:marTop w:val="0"/>
      <w:marBottom w:val="0"/>
      <w:divBdr>
        <w:top w:val="none" w:sz="0" w:space="0" w:color="auto"/>
        <w:left w:val="none" w:sz="0" w:space="0" w:color="auto"/>
        <w:bottom w:val="none" w:sz="0" w:space="0" w:color="auto"/>
        <w:right w:val="none" w:sz="0" w:space="0" w:color="auto"/>
      </w:divBdr>
    </w:div>
    <w:div w:id="708604851">
      <w:bodyDiv w:val="1"/>
      <w:marLeft w:val="0"/>
      <w:marRight w:val="0"/>
      <w:marTop w:val="0"/>
      <w:marBottom w:val="0"/>
      <w:divBdr>
        <w:top w:val="none" w:sz="0" w:space="0" w:color="auto"/>
        <w:left w:val="none" w:sz="0" w:space="0" w:color="auto"/>
        <w:bottom w:val="none" w:sz="0" w:space="0" w:color="auto"/>
        <w:right w:val="none" w:sz="0" w:space="0" w:color="auto"/>
      </w:divBdr>
      <w:divsChild>
        <w:div w:id="1383167702">
          <w:marLeft w:val="547"/>
          <w:marRight w:val="0"/>
          <w:marTop w:val="77"/>
          <w:marBottom w:val="0"/>
          <w:divBdr>
            <w:top w:val="none" w:sz="0" w:space="0" w:color="auto"/>
            <w:left w:val="none" w:sz="0" w:space="0" w:color="auto"/>
            <w:bottom w:val="none" w:sz="0" w:space="0" w:color="auto"/>
            <w:right w:val="none" w:sz="0" w:space="0" w:color="auto"/>
          </w:divBdr>
        </w:div>
      </w:divsChild>
    </w:div>
    <w:div w:id="720445823">
      <w:bodyDiv w:val="1"/>
      <w:marLeft w:val="0"/>
      <w:marRight w:val="0"/>
      <w:marTop w:val="0"/>
      <w:marBottom w:val="0"/>
      <w:divBdr>
        <w:top w:val="none" w:sz="0" w:space="0" w:color="auto"/>
        <w:left w:val="none" w:sz="0" w:space="0" w:color="auto"/>
        <w:bottom w:val="none" w:sz="0" w:space="0" w:color="auto"/>
        <w:right w:val="none" w:sz="0" w:space="0" w:color="auto"/>
      </w:divBdr>
      <w:divsChild>
        <w:div w:id="446462310">
          <w:marLeft w:val="1166"/>
          <w:marRight w:val="0"/>
          <w:marTop w:val="67"/>
          <w:marBottom w:val="0"/>
          <w:divBdr>
            <w:top w:val="none" w:sz="0" w:space="0" w:color="auto"/>
            <w:left w:val="none" w:sz="0" w:space="0" w:color="auto"/>
            <w:bottom w:val="none" w:sz="0" w:space="0" w:color="auto"/>
            <w:right w:val="none" w:sz="0" w:space="0" w:color="auto"/>
          </w:divBdr>
        </w:div>
        <w:div w:id="579295329">
          <w:marLeft w:val="1166"/>
          <w:marRight w:val="0"/>
          <w:marTop w:val="67"/>
          <w:marBottom w:val="0"/>
          <w:divBdr>
            <w:top w:val="none" w:sz="0" w:space="0" w:color="auto"/>
            <w:left w:val="none" w:sz="0" w:space="0" w:color="auto"/>
            <w:bottom w:val="none" w:sz="0" w:space="0" w:color="auto"/>
            <w:right w:val="none" w:sz="0" w:space="0" w:color="auto"/>
          </w:divBdr>
        </w:div>
        <w:div w:id="1607040135">
          <w:marLeft w:val="1166"/>
          <w:marRight w:val="0"/>
          <w:marTop w:val="67"/>
          <w:marBottom w:val="0"/>
          <w:divBdr>
            <w:top w:val="none" w:sz="0" w:space="0" w:color="auto"/>
            <w:left w:val="none" w:sz="0" w:space="0" w:color="auto"/>
            <w:bottom w:val="none" w:sz="0" w:space="0" w:color="auto"/>
            <w:right w:val="none" w:sz="0" w:space="0" w:color="auto"/>
          </w:divBdr>
        </w:div>
      </w:divsChild>
    </w:div>
    <w:div w:id="742948536">
      <w:bodyDiv w:val="1"/>
      <w:marLeft w:val="0"/>
      <w:marRight w:val="0"/>
      <w:marTop w:val="0"/>
      <w:marBottom w:val="0"/>
      <w:divBdr>
        <w:top w:val="none" w:sz="0" w:space="0" w:color="auto"/>
        <w:left w:val="none" w:sz="0" w:space="0" w:color="auto"/>
        <w:bottom w:val="none" w:sz="0" w:space="0" w:color="auto"/>
        <w:right w:val="none" w:sz="0" w:space="0" w:color="auto"/>
      </w:divBdr>
    </w:div>
    <w:div w:id="745301198">
      <w:bodyDiv w:val="1"/>
      <w:marLeft w:val="0"/>
      <w:marRight w:val="0"/>
      <w:marTop w:val="0"/>
      <w:marBottom w:val="0"/>
      <w:divBdr>
        <w:top w:val="none" w:sz="0" w:space="0" w:color="auto"/>
        <w:left w:val="none" w:sz="0" w:space="0" w:color="auto"/>
        <w:bottom w:val="none" w:sz="0" w:space="0" w:color="auto"/>
        <w:right w:val="none" w:sz="0" w:space="0" w:color="auto"/>
      </w:divBdr>
      <w:divsChild>
        <w:div w:id="332883302">
          <w:marLeft w:val="1166"/>
          <w:marRight w:val="0"/>
          <w:marTop w:val="67"/>
          <w:marBottom w:val="0"/>
          <w:divBdr>
            <w:top w:val="none" w:sz="0" w:space="0" w:color="auto"/>
            <w:left w:val="none" w:sz="0" w:space="0" w:color="auto"/>
            <w:bottom w:val="none" w:sz="0" w:space="0" w:color="auto"/>
            <w:right w:val="none" w:sz="0" w:space="0" w:color="auto"/>
          </w:divBdr>
        </w:div>
        <w:div w:id="1132403735">
          <w:marLeft w:val="1166"/>
          <w:marRight w:val="0"/>
          <w:marTop w:val="67"/>
          <w:marBottom w:val="0"/>
          <w:divBdr>
            <w:top w:val="none" w:sz="0" w:space="0" w:color="auto"/>
            <w:left w:val="none" w:sz="0" w:space="0" w:color="auto"/>
            <w:bottom w:val="none" w:sz="0" w:space="0" w:color="auto"/>
            <w:right w:val="none" w:sz="0" w:space="0" w:color="auto"/>
          </w:divBdr>
        </w:div>
        <w:div w:id="1472938195">
          <w:marLeft w:val="1166"/>
          <w:marRight w:val="0"/>
          <w:marTop w:val="67"/>
          <w:marBottom w:val="0"/>
          <w:divBdr>
            <w:top w:val="none" w:sz="0" w:space="0" w:color="auto"/>
            <w:left w:val="none" w:sz="0" w:space="0" w:color="auto"/>
            <w:bottom w:val="none" w:sz="0" w:space="0" w:color="auto"/>
            <w:right w:val="none" w:sz="0" w:space="0" w:color="auto"/>
          </w:divBdr>
        </w:div>
      </w:divsChild>
    </w:div>
    <w:div w:id="746995738">
      <w:bodyDiv w:val="1"/>
      <w:marLeft w:val="0"/>
      <w:marRight w:val="0"/>
      <w:marTop w:val="0"/>
      <w:marBottom w:val="0"/>
      <w:divBdr>
        <w:top w:val="none" w:sz="0" w:space="0" w:color="auto"/>
        <w:left w:val="none" w:sz="0" w:space="0" w:color="auto"/>
        <w:bottom w:val="none" w:sz="0" w:space="0" w:color="auto"/>
        <w:right w:val="none" w:sz="0" w:space="0" w:color="auto"/>
      </w:divBdr>
    </w:div>
    <w:div w:id="775635048">
      <w:bodyDiv w:val="1"/>
      <w:marLeft w:val="30"/>
      <w:marRight w:val="30"/>
      <w:marTop w:val="30"/>
      <w:marBottom w:val="30"/>
      <w:divBdr>
        <w:top w:val="none" w:sz="0" w:space="0" w:color="auto"/>
        <w:left w:val="none" w:sz="0" w:space="0" w:color="auto"/>
        <w:bottom w:val="none" w:sz="0" w:space="0" w:color="auto"/>
        <w:right w:val="none" w:sz="0" w:space="0" w:color="auto"/>
      </w:divBdr>
      <w:divsChild>
        <w:div w:id="672491078">
          <w:marLeft w:val="0"/>
          <w:marRight w:val="0"/>
          <w:marTop w:val="0"/>
          <w:marBottom w:val="0"/>
          <w:divBdr>
            <w:top w:val="none" w:sz="0" w:space="0" w:color="auto"/>
            <w:left w:val="none" w:sz="0" w:space="0" w:color="auto"/>
            <w:bottom w:val="none" w:sz="0" w:space="0" w:color="auto"/>
            <w:right w:val="none" w:sz="0" w:space="0" w:color="auto"/>
          </w:divBdr>
          <w:divsChild>
            <w:div w:id="909921847">
              <w:marLeft w:val="45"/>
              <w:marRight w:val="45"/>
              <w:marTop w:val="45"/>
              <w:marBottom w:val="45"/>
              <w:divBdr>
                <w:top w:val="none" w:sz="0" w:space="0" w:color="auto"/>
                <w:left w:val="none" w:sz="0" w:space="0" w:color="auto"/>
                <w:bottom w:val="none" w:sz="0" w:space="0" w:color="auto"/>
                <w:right w:val="none" w:sz="0" w:space="0" w:color="auto"/>
              </w:divBdr>
              <w:divsChild>
                <w:div w:id="11811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008453">
      <w:bodyDiv w:val="1"/>
      <w:marLeft w:val="0"/>
      <w:marRight w:val="0"/>
      <w:marTop w:val="0"/>
      <w:marBottom w:val="0"/>
      <w:divBdr>
        <w:top w:val="none" w:sz="0" w:space="0" w:color="auto"/>
        <w:left w:val="none" w:sz="0" w:space="0" w:color="auto"/>
        <w:bottom w:val="none" w:sz="0" w:space="0" w:color="auto"/>
        <w:right w:val="none" w:sz="0" w:space="0" w:color="auto"/>
      </w:divBdr>
    </w:div>
    <w:div w:id="792793780">
      <w:bodyDiv w:val="1"/>
      <w:marLeft w:val="0"/>
      <w:marRight w:val="0"/>
      <w:marTop w:val="0"/>
      <w:marBottom w:val="0"/>
      <w:divBdr>
        <w:top w:val="none" w:sz="0" w:space="0" w:color="auto"/>
        <w:left w:val="none" w:sz="0" w:space="0" w:color="auto"/>
        <w:bottom w:val="none" w:sz="0" w:space="0" w:color="auto"/>
        <w:right w:val="none" w:sz="0" w:space="0" w:color="auto"/>
      </w:divBdr>
    </w:div>
    <w:div w:id="816804629">
      <w:bodyDiv w:val="1"/>
      <w:marLeft w:val="0"/>
      <w:marRight w:val="0"/>
      <w:marTop w:val="0"/>
      <w:marBottom w:val="0"/>
      <w:divBdr>
        <w:top w:val="none" w:sz="0" w:space="0" w:color="auto"/>
        <w:left w:val="none" w:sz="0" w:space="0" w:color="auto"/>
        <w:bottom w:val="none" w:sz="0" w:space="0" w:color="auto"/>
        <w:right w:val="none" w:sz="0" w:space="0" w:color="auto"/>
      </w:divBdr>
      <w:divsChild>
        <w:div w:id="1376543860">
          <w:marLeft w:val="547"/>
          <w:marRight w:val="0"/>
          <w:marTop w:val="64"/>
          <w:marBottom w:val="0"/>
          <w:divBdr>
            <w:top w:val="none" w:sz="0" w:space="0" w:color="auto"/>
            <w:left w:val="none" w:sz="0" w:space="0" w:color="auto"/>
            <w:bottom w:val="none" w:sz="0" w:space="0" w:color="auto"/>
            <w:right w:val="none" w:sz="0" w:space="0" w:color="auto"/>
          </w:divBdr>
        </w:div>
        <w:div w:id="1430740024">
          <w:marLeft w:val="547"/>
          <w:marRight w:val="0"/>
          <w:marTop w:val="64"/>
          <w:marBottom w:val="0"/>
          <w:divBdr>
            <w:top w:val="none" w:sz="0" w:space="0" w:color="auto"/>
            <w:left w:val="none" w:sz="0" w:space="0" w:color="auto"/>
            <w:bottom w:val="none" w:sz="0" w:space="0" w:color="auto"/>
            <w:right w:val="none" w:sz="0" w:space="0" w:color="auto"/>
          </w:divBdr>
        </w:div>
        <w:div w:id="1443458314">
          <w:marLeft w:val="547"/>
          <w:marRight w:val="0"/>
          <w:marTop w:val="64"/>
          <w:marBottom w:val="0"/>
          <w:divBdr>
            <w:top w:val="none" w:sz="0" w:space="0" w:color="auto"/>
            <w:left w:val="none" w:sz="0" w:space="0" w:color="auto"/>
            <w:bottom w:val="none" w:sz="0" w:space="0" w:color="auto"/>
            <w:right w:val="none" w:sz="0" w:space="0" w:color="auto"/>
          </w:divBdr>
        </w:div>
        <w:div w:id="2068718023">
          <w:marLeft w:val="547"/>
          <w:marRight w:val="0"/>
          <w:marTop w:val="64"/>
          <w:marBottom w:val="0"/>
          <w:divBdr>
            <w:top w:val="none" w:sz="0" w:space="0" w:color="auto"/>
            <w:left w:val="none" w:sz="0" w:space="0" w:color="auto"/>
            <w:bottom w:val="none" w:sz="0" w:space="0" w:color="auto"/>
            <w:right w:val="none" w:sz="0" w:space="0" w:color="auto"/>
          </w:divBdr>
        </w:div>
      </w:divsChild>
    </w:div>
    <w:div w:id="857541901">
      <w:bodyDiv w:val="1"/>
      <w:marLeft w:val="0"/>
      <w:marRight w:val="0"/>
      <w:marTop w:val="0"/>
      <w:marBottom w:val="0"/>
      <w:divBdr>
        <w:top w:val="none" w:sz="0" w:space="0" w:color="auto"/>
        <w:left w:val="none" w:sz="0" w:space="0" w:color="auto"/>
        <w:bottom w:val="none" w:sz="0" w:space="0" w:color="auto"/>
        <w:right w:val="none" w:sz="0" w:space="0" w:color="auto"/>
      </w:divBdr>
    </w:div>
    <w:div w:id="857549871">
      <w:bodyDiv w:val="1"/>
      <w:marLeft w:val="0"/>
      <w:marRight w:val="0"/>
      <w:marTop w:val="0"/>
      <w:marBottom w:val="0"/>
      <w:divBdr>
        <w:top w:val="none" w:sz="0" w:space="0" w:color="auto"/>
        <w:left w:val="none" w:sz="0" w:space="0" w:color="auto"/>
        <w:bottom w:val="none" w:sz="0" w:space="0" w:color="auto"/>
        <w:right w:val="none" w:sz="0" w:space="0" w:color="auto"/>
      </w:divBdr>
    </w:div>
    <w:div w:id="858273898">
      <w:bodyDiv w:val="1"/>
      <w:marLeft w:val="0"/>
      <w:marRight w:val="0"/>
      <w:marTop w:val="0"/>
      <w:marBottom w:val="0"/>
      <w:divBdr>
        <w:top w:val="none" w:sz="0" w:space="0" w:color="auto"/>
        <w:left w:val="none" w:sz="0" w:space="0" w:color="auto"/>
        <w:bottom w:val="none" w:sz="0" w:space="0" w:color="auto"/>
        <w:right w:val="none" w:sz="0" w:space="0" w:color="auto"/>
      </w:divBdr>
    </w:div>
    <w:div w:id="863060340">
      <w:bodyDiv w:val="1"/>
      <w:marLeft w:val="0"/>
      <w:marRight w:val="0"/>
      <w:marTop w:val="0"/>
      <w:marBottom w:val="0"/>
      <w:divBdr>
        <w:top w:val="none" w:sz="0" w:space="0" w:color="auto"/>
        <w:left w:val="none" w:sz="0" w:space="0" w:color="auto"/>
        <w:bottom w:val="none" w:sz="0" w:space="0" w:color="auto"/>
        <w:right w:val="none" w:sz="0" w:space="0" w:color="auto"/>
      </w:divBdr>
    </w:div>
    <w:div w:id="877860715">
      <w:bodyDiv w:val="1"/>
      <w:marLeft w:val="0"/>
      <w:marRight w:val="0"/>
      <w:marTop w:val="0"/>
      <w:marBottom w:val="0"/>
      <w:divBdr>
        <w:top w:val="none" w:sz="0" w:space="0" w:color="auto"/>
        <w:left w:val="none" w:sz="0" w:space="0" w:color="auto"/>
        <w:bottom w:val="none" w:sz="0" w:space="0" w:color="auto"/>
        <w:right w:val="none" w:sz="0" w:space="0" w:color="auto"/>
      </w:divBdr>
    </w:div>
    <w:div w:id="893808282">
      <w:bodyDiv w:val="1"/>
      <w:marLeft w:val="0"/>
      <w:marRight w:val="0"/>
      <w:marTop w:val="0"/>
      <w:marBottom w:val="0"/>
      <w:divBdr>
        <w:top w:val="none" w:sz="0" w:space="0" w:color="auto"/>
        <w:left w:val="none" w:sz="0" w:space="0" w:color="auto"/>
        <w:bottom w:val="none" w:sz="0" w:space="0" w:color="auto"/>
        <w:right w:val="none" w:sz="0" w:space="0" w:color="auto"/>
      </w:divBdr>
    </w:div>
    <w:div w:id="906301104">
      <w:bodyDiv w:val="1"/>
      <w:marLeft w:val="0"/>
      <w:marRight w:val="0"/>
      <w:marTop w:val="0"/>
      <w:marBottom w:val="0"/>
      <w:divBdr>
        <w:top w:val="none" w:sz="0" w:space="0" w:color="auto"/>
        <w:left w:val="none" w:sz="0" w:space="0" w:color="auto"/>
        <w:bottom w:val="none" w:sz="0" w:space="0" w:color="auto"/>
        <w:right w:val="none" w:sz="0" w:space="0" w:color="auto"/>
      </w:divBdr>
    </w:div>
    <w:div w:id="909003197">
      <w:bodyDiv w:val="1"/>
      <w:marLeft w:val="0"/>
      <w:marRight w:val="0"/>
      <w:marTop w:val="0"/>
      <w:marBottom w:val="0"/>
      <w:divBdr>
        <w:top w:val="none" w:sz="0" w:space="0" w:color="auto"/>
        <w:left w:val="none" w:sz="0" w:space="0" w:color="auto"/>
        <w:bottom w:val="none" w:sz="0" w:space="0" w:color="auto"/>
        <w:right w:val="none" w:sz="0" w:space="0" w:color="auto"/>
      </w:divBdr>
    </w:div>
    <w:div w:id="919367302">
      <w:bodyDiv w:val="1"/>
      <w:marLeft w:val="0"/>
      <w:marRight w:val="0"/>
      <w:marTop w:val="0"/>
      <w:marBottom w:val="0"/>
      <w:divBdr>
        <w:top w:val="none" w:sz="0" w:space="0" w:color="auto"/>
        <w:left w:val="none" w:sz="0" w:space="0" w:color="auto"/>
        <w:bottom w:val="none" w:sz="0" w:space="0" w:color="auto"/>
        <w:right w:val="none" w:sz="0" w:space="0" w:color="auto"/>
      </w:divBdr>
    </w:div>
    <w:div w:id="927038693">
      <w:bodyDiv w:val="1"/>
      <w:marLeft w:val="0"/>
      <w:marRight w:val="0"/>
      <w:marTop w:val="0"/>
      <w:marBottom w:val="0"/>
      <w:divBdr>
        <w:top w:val="none" w:sz="0" w:space="0" w:color="auto"/>
        <w:left w:val="none" w:sz="0" w:space="0" w:color="auto"/>
        <w:bottom w:val="none" w:sz="0" w:space="0" w:color="auto"/>
        <w:right w:val="none" w:sz="0" w:space="0" w:color="auto"/>
      </w:divBdr>
    </w:div>
    <w:div w:id="927343903">
      <w:bodyDiv w:val="1"/>
      <w:marLeft w:val="0"/>
      <w:marRight w:val="0"/>
      <w:marTop w:val="0"/>
      <w:marBottom w:val="0"/>
      <w:divBdr>
        <w:top w:val="none" w:sz="0" w:space="0" w:color="auto"/>
        <w:left w:val="none" w:sz="0" w:space="0" w:color="auto"/>
        <w:bottom w:val="none" w:sz="0" w:space="0" w:color="auto"/>
        <w:right w:val="none" w:sz="0" w:space="0" w:color="auto"/>
      </w:divBdr>
      <w:divsChild>
        <w:div w:id="2002731474">
          <w:marLeft w:val="1166"/>
          <w:marRight w:val="0"/>
          <w:marTop w:val="67"/>
          <w:marBottom w:val="0"/>
          <w:divBdr>
            <w:top w:val="none" w:sz="0" w:space="0" w:color="auto"/>
            <w:left w:val="none" w:sz="0" w:space="0" w:color="auto"/>
            <w:bottom w:val="none" w:sz="0" w:space="0" w:color="auto"/>
            <w:right w:val="none" w:sz="0" w:space="0" w:color="auto"/>
          </w:divBdr>
        </w:div>
      </w:divsChild>
    </w:div>
    <w:div w:id="928540922">
      <w:bodyDiv w:val="1"/>
      <w:marLeft w:val="0"/>
      <w:marRight w:val="0"/>
      <w:marTop w:val="0"/>
      <w:marBottom w:val="0"/>
      <w:divBdr>
        <w:top w:val="none" w:sz="0" w:space="0" w:color="auto"/>
        <w:left w:val="none" w:sz="0" w:space="0" w:color="auto"/>
        <w:bottom w:val="none" w:sz="0" w:space="0" w:color="auto"/>
        <w:right w:val="none" w:sz="0" w:space="0" w:color="auto"/>
      </w:divBdr>
      <w:divsChild>
        <w:div w:id="759182725">
          <w:marLeft w:val="0"/>
          <w:marRight w:val="0"/>
          <w:marTop w:val="0"/>
          <w:marBottom w:val="0"/>
          <w:divBdr>
            <w:top w:val="none" w:sz="0" w:space="0" w:color="auto"/>
            <w:left w:val="single" w:sz="6" w:space="0" w:color="BBBBBB"/>
            <w:bottom w:val="single" w:sz="6" w:space="0" w:color="BBBBBB"/>
            <w:right w:val="single" w:sz="6" w:space="0" w:color="BBBBBB"/>
          </w:divBdr>
          <w:divsChild>
            <w:div w:id="457145971">
              <w:marLeft w:val="0"/>
              <w:marRight w:val="0"/>
              <w:marTop w:val="0"/>
              <w:marBottom w:val="0"/>
              <w:divBdr>
                <w:top w:val="none" w:sz="0" w:space="0" w:color="auto"/>
                <w:left w:val="none" w:sz="0" w:space="0" w:color="auto"/>
                <w:bottom w:val="none" w:sz="0" w:space="0" w:color="auto"/>
                <w:right w:val="none" w:sz="0" w:space="0" w:color="auto"/>
              </w:divBdr>
              <w:divsChild>
                <w:div w:id="1349986821">
                  <w:marLeft w:val="0"/>
                  <w:marRight w:val="0"/>
                  <w:marTop w:val="0"/>
                  <w:marBottom w:val="0"/>
                  <w:divBdr>
                    <w:top w:val="none" w:sz="0" w:space="0" w:color="auto"/>
                    <w:left w:val="none" w:sz="0" w:space="0" w:color="auto"/>
                    <w:bottom w:val="none" w:sz="0" w:space="0" w:color="auto"/>
                    <w:right w:val="none" w:sz="0" w:space="0" w:color="auto"/>
                  </w:divBdr>
                  <w:divsChild>
                    <w:div w:id="275721648">
                      <w:marLeft w:val="0"/>
                      <w:marRight w:val="0"/>
                      <w:marTop w:val="0"/>
                      <w:marBottom w:val="0"/>
                      <w:divBdr>
                        <w:top w:val="none" w:sz="0" w:space="0" w:color="auto"/>
                        <w:left w:val="none" w:sz="0" w:space="0" w:color="auto"/>
                        <w:bottom w:val="none" w:sz="0" w:space="0" w:color="auto"/>
                        <w:right w:val="none" w:sz="0" w:space="0" w:color="auto"/>
                      </w:divBdr>
                      <w:divsChild>
                        <w:div w:id="1185099329">
                          <w:marLeft w:val="0"/>
                          <w:marRight w:val="0"/>
                          <w:marTop w:val="0"/>
                          <w:marBottom w:val="0"/>
                          <w:divBdr>
                            <w:top w:val="none" w:sz="0" w:space="0" w:color="auto"/>
                            <w:left w:val="none" w:sz="0" w:space="0" w:color="auto"/>
                            <w:bottom w:val="none" w:sz="0" w:space="0" w:color="auto"/>
                            <w:right w:val="none" w:sz="0" w:space="0" w:color="auto"/>
                          </w:divBdr>
                          <w:divsChild>
                            <w:div w:id="688986419">
                              <w:marLeft w:val="0"/>
                              <w:marRight w:val="0"/>
                              <w:marTop w:val="0"/>
                              <w:marBottom w:val="0"/>
                              <w:divBdr>
                                <w:top w:val="none" w:sz="0" w:space="0" w:color="auto"/>
                                <w:left w:val="none" w:sz="0" w:space="0" w:color="auto"/>
                                <w:bottom w:val="none" w:sz="0" w:space="0" w:color="auto"/>
                                <w:right w:val="none" w:sz="0" w:space="0" w:color="auto"/>
                              </w:divBdr>
                              <w:divsChild>
                                <w:div w:id="1381898863">
                                  <w:marLeft w:val="0"/>
                                  <w:marRight w:val="0"/>
                                  <w:marTop w:val="0"/>
                                  <w:marBottom w:val="0"/>
                                  <w:divBdr>
                                    <w:top w:val="none" w:sz="0" w:space="0" w:color="auto"/>
                                    <w:left w:val="none" w:sz="0" w:space="0" w:color="auto"/>
                                    <w:bottom w:val="none" w:sz="0" w:space="0" w:color="auto"/>
                                    <w:right w:val="none" w:sz="0" w:space="0" w:color="auto"/>
                                  </w:divBdr>
                                  <w:divsChild>
                                    <w:div w:id="602029352">
                                      <w:marLeft w:val="0"/>
                                      <w:marRight w:val="0"/>
                                      <w:marTop w:val="0"/>
                                      <w:marBottom w:val="0"/>
                                      <w:divBdr>
                                        <w:top w:val="none" w:sz="0" w:space="0" w:color="auto"/>
                                        <w:left w:val="none" w:sz="0" w:space="0" w:color="auto"/>
                                        <w:bottom w:val="none" w:sz="0" w:space="0" w:color="auto"/>
                                        <w:right w:val="none" w:sz="0" w:space="0" w:color="auto"/>
                                      </w:divBdr>
                                      <w:divsChild>
                                        <w:div w:id="2049143293">
                                          <w:marLeft w:val="1200"/>
                                          <w:marRight w:val="1200"/>
                                          <w:marTop w:val="0"/>
                                          <w:marBottom w:val="0"/>
                                          <w:divBdr>
                                            <w:top w:val="none" w:sz="0" w:space="0" w:color="auto"/>
                                            <w:left w:val="none" w:sz="0" w:space="0" w:color="auto"/>
                                            <w:bottom w:val="none" w:sz="0" w:space="0" w:color="auto"/>
                                            <w:right w:val="none" w:sz="0" w:space="0" w:color="auto"/>
                                          </w:divBdr>
                                          <w:divsChild>
                                            <w:div w:id="1566604316">
                                              <w:marLeft w:val="0"/>
                                              <w:marRight w:val="0"/>
                                              <w:marTop w:val="0"/>
                                              <w:marBottom w:val="0"/>
                                              <w:divBdr>
                                                <w:top w:val="none" w:sz="0" w:space="0" w:color="auto"/>
                                                <w:left w:val="none" w:sz="0" w:space="0" w:color="auto"/>
                                                <w:bottom w:val="none" w:sz="0" w:space="0" w:color="auto"/>
                                                <w:right w:val="none" w:sz="0" w:space="0" w:color="auto"/>
                                              </w:divBdr>
                                              <w:divsChild>
                                                <w:div w:id="417481645">
                                                  <w:marLeft w:val="0"/>
                                                  <w:marRight w:val="0"/>
                                                  <w:marTop w:val="0"/>
                                                  <w:marBottom w:val="0"/>
                                                  <w:divBdr>
                                                    <w:top w:val="none" w:sz="0" w:space="0" w:color="auto"/>
                                                    <w:left w:val="none" w:sz="0" w:space="0" w:color="auto"/>
                                                    <w:bottom w:val="none" w:sz="0" w:space="0" w:color="auto"/>
                                                    <w:right w:val="none" w:sz="0" w:space="0" w:color="auto"/>
                                                  </w:divBdr>
                                                  <w:divsChild>
                                                    <w:div w:id="1764952612">
                                                      <w:marLeft w:val="0"/>
                                                      <w:marRight w:val="0"/>
                                                      <w:marTop w:val="240"/>
                                                      <w:marBottom w:val="24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937054745">
      <w:bodyDiv w:val="1"/>
      <w:marLeft w:val="0"/>
      <w:marRight w:val="0"/>
      <w:marTop w:val="0"/>
      <w:marBottom w:val="0"/>
      <w:divBdr>
        <w:top w:val="none" w:sz="0" w:space="0" w:color="auto"/>
        <w:left w:val="none" w:sz="0" w:space="0" w:color="auto"/>
        <w:bottom w:val="none" w:sz="0" w:space="0" w:color="auto"/>
        <w:right w:val="none" w:sz="0" w:space="0" w:color="auto"/>
      </w:divBdr>
      <w:divsChild>
        <w:div w:id="270821216">
          <w:marLeft w:val="547"/>
          <w:marRight w:val="0"/>
          <w:marTop w:val="62"/>
          <w:marBottom w:val="0"/>
          <w:divBdr>
            <w:top w:val="none" w:sz="0" w:space="0" w:color="auto"/>
            <w:left w:val="none" w:sz="0" w:space="0" w:color="auto"/>
            <w:bottom w:val="none" w:sz="0" w:space="0" w:color="auto"/>
            <w:right w:val="none" w:sz="0" w:space="0" w:color="auto"/>
          </w:divBdr>
        </w:div>
        <w:div w:id="656038930">
          <w:marLeft w:val="547"/>
          <w:marRight w:val="0"/>
          <w:marTop w:val="62"/>
          <w:marBottom w:val="0"/>
          <w:divBdr>
            <w:top w:val="none" w:sz="0" w:space="0" w:color="auto"/>
            <w:left w:val="none" w:sz="0" w:space="0" w:color="auto"/>
            <w:bottom w:val="none" w:sz="0" w:space="0" w:color="auto"/>
            <w:right w:val="none" w:sz="0" w:space="0" w:color="auto"/>
          </w:divBdr>
        </w:div>
        <w:div w:id="1397513109">
          <w:marLeft w:val="547"/>
          <w:marRight w:val="0"/>
          <w:marTop w:val="62"/>
          <w:marBottom w:val="0"/>
          <w:divBdr>
            <w:top w:val="none" w:sz="0" w:space="0" w:color="auto"/>
            <w:left w:val="none" w:sz="0" w:space="0" w:color="auto"/>
            <w:bottom w:val="none" w:sz="0" w:space="0" w:color="auto"/>
            <w:right w:val="none" w:sz="0" w:space="0" w:color="auto"/>
          </w:divBdr>
        </w:div>
      </w:divsChild>
    </w:div>
    <w:div w:id="947782573">
      <w:bodyDiv w:val="1"/>
      <w:marLeft w:val="0"/>
      <w:marRight w:val="0"/>
      <w:marTop w:val="0"/>
      <w:marBottom w:val="0"/>
      <w:divBdr>
        <w:top w:val="none" w:sz="0" w:space="0" w:color="auto"/>
        <w:left w:val="none" w:sz="0" w:space="0" w:color="auto"/>
        <w:bottom w:val="none" w:sz="0" w:space="0" w:color="auto"/>
        <w:right w:val="none" w:sz="0" w:space="0" w:color="auto"/>
      </w:divBdr>
    </w:div>
    <w:div w:id="956639365">
      <w:bodyDiv w:val="1"/>
      <w:marLeft w:val="0"/>
      <w:marRight w:val="0"/>
      <w:marTop w:val="0"/>
      <w:marBottom w:val="0"/>
      <w:divBdr>
        <w:top w:val="none" w:sz="0" w:space="0" w:color="auto"/>
        <w:left w:val="none" w:sz="0" w:space="0" w:color="auto"/>
        <w:bottom w:val="none" w:sz="0" w:space="0" w:color="auto"/>
        <w:right w:val="none" w:sz="0" w:space="0" w:color="auto"/>
      </w:divBdr>
    </w:div>
    <w:div w:id="967786628">
      <w:bodyDiv w:val="1"/>
      <w:marLeft w:val="0"/>
      <w:marRight w:val="0"/>
      <w:marTop w:val="0"/>
      <w:marBottom w:val="0"/>
      <w:divBdr>
        <w:top w:val="none" w:sz="0" w:space="0" w:color="auto"/>
        <w:left w:val="none" w:sz="0" w:space="0" w:color="auto"/>
        <w:bottom w:val="none" w:sz="0" w:space="0" w:color="auto"/>
        <w:right w:val="none" w:sz="0" w:space="0" w:color="auto"/>
      </w:divBdr>
    </w:div>
    <w:div w:id="970671740">
      <w:bodyDiv w:val="1"/>
      <w:marLeft w:val="0"/>
      <w:marRight w:val="0"/>
      <w:marTop w:val="0"/>
      <w:marBottom w:val="0"/>
      <w:divBdr>
        <w:top w:val="none" w:sz="0" w:space="0" w:color="auto"/>
        <w:left w:val="none" w:sz="0" w:space="0" w:color="auto"/>
        <w:bottom w:val="none" w:sz="0" w:space="0" w:color="auto"/>
        <w:right w:val="none" w:sz="0" w:space="0" w:color="auto"/>
      </w:divBdr>
    </w:div>
    <w:div w:id="988678719">
      <w:bodyDiv w:val="1"/>
      <w:marLeft w:val="0"/>
      <w:marRight w:val="0"/>
      <w:marTop w:val="0"/>
      <w:marBottom w:val="0"/>
      <w:divBdr>
        <w:top w:val="none" w:sz="0" w:space="0" w:color="auto"/>
        <w:left w:val="none" w:sz="0" w:space="0" w:color="auto"/>
        <w:bottom w:val="none" w:sz="0" w:space="0" w:color="auto"/>
        <w:right w:val="none" w:sz="0" w:space="0" w:color="auto"/>
      </w:divBdr>
    </w:div>
    <w:div w:id="1014766900">
      <w:bodyDiv w:val="1"/>
      <w:marLeft w:val="0"/>
      <w:marRight w:val="0"/>
      <w:marTop w:val="0"/>
      <w:marBottom w:val="0"/>
      <w:divBdr>
        <w:top w:val="none" w:sz="0" w:space="0" w:color="auto"/>
        <w:left w:val="none" w:sz="0" w:space="0" w:color="auto"/>
        <w:bottom w:val="none" w:sz="0" w:space="0" w:color="auto"/>
        <w:right w:val="none" w:sz="0" w:space="0" w:color="auto"/>
      </w:divBdr>
    </w:div>
    <w:div w:id="1026565129">
      <w:bodyDiv w:val="1"/>
      <w:marLeft w:val="0"/>
      <w:marRight w:val="0"/>
      <w:marTop w:val="0"/>
      <w:marBottom w:val="0"/>
      <w:divBdr>
        <w:top w:val="none" w:sz="0" w:space="0" w:color="auto"/>
        <w:left w:val="none" w:sz="0" w:space="0" w:color="auto"/>
        <w:bottom w:val="none" w:sz="0" w:space="0" w:color="auto"/>
        <w:right w:val="none" w:sz="0" w:space="0" w:color="auto"/>
      </w:divBdr>
    </w:div>
    <w:div w:id="1037047568">
      <w:bodyDiv w:val="1"/>
      <w:marLeft w:val="30"/>
      <w:marRight w:val="30"/>
      <w:marTop w:val="30"/>
      <w:marBottom w:val="30"/>
      <w:divBdr>
        <w:top w:val="none" w:sz="0" w:space="0" w:color="auto"/>
        <w:left w:val="none" w:sz="0" w:space="0" w:color="auto"/>
        <w:bottom w:val="none" w:sz="0" w:space="0" w:color="auto"/>
        <w:right w:val="none" w:sz="0" w:space="0" w:color="auto"/>
      </w:divBdr>
      <w:divsChild>
        <w:div w:id="608046179">
          <w:marLeft w:val="0"/>
          <w:marRight w:val="0"/>
          <w:marTop w:val="0"/>
          <w:marBottom w:val="0"/>
          <w:divBdr>
            <w:top w:val="none" w:sz="0" w:space="0" w:color="auto"/>
            <w:left w:val="none" w:sz="0" w:space="0" w:color="auto"/>
            <w:bottom w:val="none" w:sz="0" w:space="0" w:color="auto"/>
            <w:right w:val="none" w:sz="0" w:space="0" w:color="auto"/>
          </w:divBdr>
          <w:divsChild>
            <w:div w:id="1025059100">
              <w:marLeft w:val="45"/>
              <w:marRight w:val="45"/>
              <w:marTop w:val="45"/>
              <w:marBottom w:val="45"/>
              <w:divBdr>
                <w:top w:val="none" w:sz="0" w:space="0" w:color="auto"/>
                <w:left w:val="none" w:sz="0" w:space="0" w:color="auto"/>
                <w:bottom w:val="none" w:sz="0" w:space="0" w:color="auto"/>
                <w:right w:val="none" w:sz="0" w:space="0" w:color="auto"/>
              </w:divBdr>
              <w:divsChild>
                <w:div w:id="1983776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9014363">
      <w:bodyDiv w:val="1"/>
      <w:marLeft w:val="0"/>
      <w:marRight w:val="0"/>
      <w:marTop w:val="0"/>
      <w:marBottom w:val="0"/>
      <w:divBdr>
        <w:top w:val="none" w:sz="0" w:space="0" w:color="auto"/>
        <w:left w:val="none" w:sz="0" w:space="0" w:color="auto"/>
        <w:bottom w:val="none" w:sz="0" w:space="0" w:color="auto"/>
        <w:right w:val="none" w:sz="0" w:space="0" w:color="auto"/>
      </w:divBdr>
    </w:div>
    <w:div w:id="1057240237">
      <w:bodyDiv w:val="1"/>
      <w:marLeft w:val="0"/>
      <w:marRight w:val="0"/>
      <w:marTop w:val="0"/>
      <w:marBottom w:val="0"/>
      <w:divBdr>
        <w:top w:val="none" w:sz="0" w:space="0" w:color="auto"/>
        <w:left w:val="none" w:sz="0" w:space="0" w:color="auto"/>
        <w:bottom w:val="none" w:sz="0" w:space="0" w:color="auto"/>
        <w:right w:val="none" w:sz="0" w:space="0" w:color="auto"/>
      </w:divBdr>
    </w:div>
    <w:div w:id="1058433143">
      <w:bodyDiv w:val="1"/>
      <w:marLeft w:val="0"/>
      <w:marRight w:val="0"/>
      <w:marTop w:val="0"/>
      <w:marBottom w:val="0"/>
      <w:divBdr>
        <w:top w:val="none" w:sz="0" w:space="0" w:color="auto"/>
        <w:left w:val="none" w:sz="0" w:space="0" w:color="auto"/>
        <w:bottom w:val="none" w:sz="0" w:space="0" w:color="auto"/>
        <w:right w:val="none" w:sz="0" w:space="0" w:color="auto"/>
      </w:divBdr>
    </w:div>
    <w:div w:id="1063026387">
      <w:bodyDiv w:val="1"/>
      <w:marLeft w:val="0"/>
      <w:marRight w:val="0"/>
      <w:marTop w:val="0"/>
      <w:marBottom w:val="0"/>
      <w:divBdr>
        <w:top w:val="none" w:sz="0" w:space="0" w:color="auto"/>
        <w:left w:val="none" w:sz="0" w:space="0" w:color="auto"/>
        <w:bottom w:val="none" w:sz="0" w:space="0" w:color="auto"/>
        <w:right w:val="none" w:sz="0" w:space="0" w:color="auto"/>
      </w:divBdr>
    </w:div>
    <w:div w:id="1065109188">
      <w:bodyDiv w:val="1"/>
      <w:marLeft w:val="0"/>
      <w:marRight w:val="0"/>
      <w:marTop w:val="0"/>
      <w:marBottom w:val="0"/>
      <w:divBdr>
        <w:top w:val="none" w:sz="0" w:space="0" w:color="auto"/>
        <w:left w:val="none" w:sz="0" w:space="0" w:color="auto"/>
        <w:bottom w:val="none" w:sz="0" w:space="0" w:color="auto"/>
        <w:right w:val="none" w:sz="0" w:space="0" w:color="auto"/>
      </w:divBdr>
      <w:divsChild>
        <w:div w:id="740296105">
          <w:marLeft w:val="547"/>
          <w:marRight w:val="0"/>
          <w:marTop w:val="67"/>
          <w:marBottom w:val="0"/>
          <w:divBdr>
            <w:top w:val="none" w:sz="0" w:space="0" w:color="auto"/>
            <w:left w:val="none" w:sz="0" w:space="0" w:color="auto"/>
            <w:bottom w:val="none" w:sz="0" w:space="0" w:color="auto"/>
            <w:right w:val="none" w:sz="0" w:space="0" w:color="auto"/>
          </w:divBdr>
        </w:div>
      </w:divsChild>
    </w:div>
    <w:div w:id="1067915657">
      <w:bodyDiv w:val="1"/>
      <w:marLeft w:val="0"/>
      <w:marRight w:val="0"/>
      <w:marTop w:val="0"/>
      <w:marBottom w:val="0"/>
      <w:divBdr>
        <w:top w:val="none" w:sz="0" w:space="0" w:color="auto"/>
        <w:left w:val="none" w:sz="0" w:space="0" w:color="auto"/>
        <w:bottom w:val="none" w:sz="0" w:space="0" w:color="auto"/>
        <w:right w:val="none" w:sz="0" w:space="0" w:color="auto"/>
      </w:divBdr>
    </w:div>
    <w:div w:id="1075517008">
      <w:bodyDiv w:val="1"/>
      <w:marLeft w:val="0"/>
      <w:marRight w:val="0"/>
      <w:marTop w:val="0"/>
      <w:marBottom w:val="0"/>
      <w:divBdr>
        <w:top w:val="none" w:sz="0" w:space="0" w:color="auto"/>
        <w:left w:val="none" w:sz="0" w:space="0" w:color="auto"/>
        <w:bottom w:val="none" w:sz="0" w:space="0" w:color="auto"/>
        <w:right w:val="none" w:sz="0" w:space="0" w:color="auto"/>
      </w:divBdr>
    </w:div>
    <w:div w:id="1076248449">
      <w:bodyDiv w:val="1"/>
      <w:marLeft w:val="0"/>
      <w:marRight w:val="0"/>
      <w:marTop w:val="0"/>
      <w:marBottom w:val="0"/>
      <w:divBdr>
        <w:top w:val="none" w:sz="0" w:space="0" w:color="auto"/>
        <w:left w:val="none" w:sz="0" w:space="0" w:color="auto"/>
        <w:bottom w:val="none" w:sz="0" w:space="0" w:color="auto"/>
        <w:right w:val="none" w:sz="0" w:space="0" w:color="auto"/>
      </w:divBdr>
      <w:divsChild>
        <w:div w:id="158691731">
          <w:marLeft w:val="1166"/>
          <w:marRight w:val="0"/>
          <w:marTop w:val="67"/>
          <w:marBottom w:val="0"/>
          <w:divBdr>
            <w:top w:val="none" w:sz="0" w:space="0" w:color="auto"/>
            <w:left w:val="none" w:sz="0" w:space="0" w:color="auto"/>
            <w:bottom w:val="none" w:sz="0" w:space="0" w:color="auto"/>
            <w:right w:val="none" w:sz="0" w:space="0" w:color="auto"/>
          </w:divBdr>
        </w:div>
        <w:div w:id="716198608">
          <w:marLeft w:val="1166"/>
          <w:marRight w:val="0"/>
          <w:marTop w:val="67"/>
          <w:marBottom w:val="0"/>
          <w:divBdr>
            <w:top w:val="none" w:sz="0" w:space="0" w:color="auto"/>
            <w:left w:val="none" w:sz="0" w:space="0" w:color="auto"/>
            <w:bottom w:val="none" w:sz="0" w:space="0" w:color="auto"/>
            <w:right w:val="none" w:sz="0" w:space="0" w:color="auto"/>
          </w:divBdr>
        </w:div>
        <w:div w:id="1508903905">
          <w:marLeft w:val="1166"/>
          <w:marRight w:val="0"/>
          <w:marTop w:val="67"/>
          <w:marBottom w:val="0"/>
          <w:divBdr>
            <w:top w:val="none" w:sz="0" w:space="0" w:color="auto"/>
            <w:left w:val="none" w:sz="0" w:space="0" w:color="auto"/>
            <w:bottom w:val="none" w:sz="0" w:space="0" w:color="auto"/>
            <w:right w:val="none" w:sz="0" w:space="0" w:color="auto"/>
          </w:divBdr>
        </w:div>
      </w:divsChild>
    </w:div>
    <w:div w:id="1126463502">
      <w:bodyDiv w:val="1"/>
      <w:marLeft w:val="0"/>
      <w:marRight w:val="0"/>
      <w:marTop w:val="0"/>
      <w:marBottom w:val="0"/>
      <w:divBdr>
        <w:top w:val="none" w:sz="0" w:space="0" w:color="auto"/>
        <w:left w:val="none" w:sz="0" w:space="0" w:color="auto"/>
        <w:bottom w:val="none" w:sz="0" w:space="0" w:color="auto"/>
        <w:right w:val="none" w:sz="0" w:space="0" w:color="auto"/>
      </w:divBdr>
      <w:divsChild>
        <w:div w:id="1594513091">
          <w:marLeft w:val="1166"/>
          <w:marRight w:val="0"/>
          <w:marTop w:val="67"/>
          <w:marBottom w:val="0"/>
          <w:divBdr>
            <w:top w:val="none" w:sz="0" w:space="0" w:color="auto"/>
            <w:left w:val="none" w:sz="0" w:space="0" w:color="auto"/>
            <w:bottom w:val="none" w:sz="0" w:space="0" w:color="auto"/>
            <w:right w:val="none" w:sz="0" w:space="0" w:color="auto"/>
          </w:divBdr>
        </w:div>
        <w:div w:id="1984114449">
          <w:marLeft w:val="1166"/>
          <w:marRight w:val="0"/>
          <w:marTop w:val="67"/>
          <w:marBottom w:val="0"/>
          <w:divBdr>
            <w:top w:val="none" w:sz="0" w:space="0" w:color="auto"/>
            <w:left w:val="none" w:sz="0" w:space="0" w:color="auto"/>
            <w:bottom w:val="none" w:sz="0" w:space="0" w:color="auto"/>
            <w:right w:val="none" w:sz="0" w:space="0" w:color="auto"/>
          </w:divBdr>
        </w:div>
      </w:divsChild>
    </w:div>
    <w:div w:id="1131752318">
      <w:bodyDiv w:val="1"/>
      <w:marLeft w:val="0"/>
      <w:marRight w:val="0"/>
      <w:marTop w:val="0"/>
      <w:marBottom w:val="0"/>
      <w:divBdr>
        <w:top w:val="none" w:sz="0" w:space="0" w:color="auto"/>
        <w:left w:val="none" w:sz="0" w:space="0" w:color="auto"/>
        <w:bottom w:val="none" w:sz="0" w:space="0" w:color="auto"/>
        <w:right w:val="none" w:sz="0" w:space="0" w:color="auto"/>
      </w:divBdr>
    </w:div>
    <w:div w:id="1149370745">
      <w:bodyDiv w:val="1"/>
      <w:marLeft w:val="0"/>
      <w:marRight w:val="0"/>
      <w:marTop w:val="0"/>
      <w:marBottom w:val="0"/>
      <w:divBdr>
        <w:top w:val="none" w:sz="0" w:space="0" w:color="auto"/>
        <w:left w:val="none" w:sz="0" w:space="0" w:color="auto"/>
        <w:bottom w:val="none" w:sz="0" w:space="0" w:color="auto"/>
        <w:right w:val="none" w:sz="0" w:space="0" w:color="auto"/>
      </w:divBdr>
    </w:div>
    <w:div w:id="1153527973">
      <w:bodyDiv w:val="1"/>
      <w:marLeft w:val="0"/>
      <w:marRight w:val="0"/>
      <w:marTop w:val="0"/>
      <w:marBottom w:val="0"/>
      <w:divBdr>
        <w:top w:val="none" w:sz="0" w:space="0" w:color="auto"/>
        <w:left w:val="none" w:sz="0" w:space="0" w:color="auto"/>
        <w:bottom w:val="none" w:sz="0" w:space="0" w:color="auto"/>
        <w:right w:val="none" w:sz="0" w:space="0" w:color="auto"/>
      </w:divBdr>
      <w:divsChild>
        <w:div w:id="1684745905">
          <w:marLeft w:val="547"/>
          <w:marRight w:val="0"/>
          <w:marTop w:val="67"/>
          <w:marBottom w:val="0"/>
          <w:divBdr>
            <w:top w:val="none" w:sz="0" w:space="0" w:color="auto"/>
            <w:left w:val="none" w:sz="0" w:space="0" w:color="auto"/>
            <w:bottom w:val="none" w:sz="0" w:space="0" w:color="auto"/>
            <w:right w:val="none" w:sz="0" w:space="0" w:color="auto"/>
          </w:divBdr>
        </w:div>
      </w:divsChild>
    </w:div>
    <w:div w:id="1164784845">
      <w:bodyDiv w:val="1"/>
      <w:marLeft w:val="0"/>
      <w:marRight w:val="0"/>
      <w:marTop w:val="0"/>
      <w:marBottom w:val="0"/>
      <w:divBdr>
        <w:top w:val="none" w:sz="0" w:space="0" w:color="auto"/>
        <w:left w:val="none" w:sz="0" w:space="0" w:color="auto"/>
        <w:bottom w:val="none" w:sz="0" w:space="0" w:color="auto"/>
        <w:right w:val="none" w:sz="0" w:space="0" w:color="auto"/>
      </w:divBdr>
    </w:div>
    <w:div w:id="1169977954">
      <w:bodyDiv w:val="1"/>
      <w:marLeft w:val="0"/>
      <w:marRight w:val="0"/>
      <w:marTop w:val="0"/>
      <w:marBottom w:val="0"/>
      <w:divBdr>
        <w:top w:val="none" w:sz="0" w:space="0" w:color="auto"/>
        <w:left w:val="none" w:sz="0" w:space="0" w:color="auto"/>
        <w:bottom w:val="none" w:sz="0" w:space="0" w:color="auto"/>
        <w:right w:val="none" w:sz="0" w:space="0" w:color="auto"/>
      </w:divBdr>
    </w:div>
    <w:div w:id="1175807736">
      <w:bodyDiv w:val="1"/>
      <w:marLeft w:val="0"/>
      <w:marRight w:val="0"/>
      <w:marTop w:val="0"/>
      <w:marBottom w:val="0"/>
      <w:divBdr>
        <w:top w:val="none" w:sz="0" w:space="0" w:color="auto"/>
        <w:left w:val="none" w:sz="0" w:space="0" w:color="auto"/>
        <w:bottom w:val="none" w:sz="0" w:space="0" w:color="auto"/>
        <w:right w:val="none" w:sz="0" w:space="0" w:color="auto"/>
      </w:divBdr>
    </w:div>
    <w:div w:id="1175918305">
      <w:bodyDiv w:val="1"/>
      <w:marLeft w:val="0"/>
      <w:marRight w:val="0"/>
      <w:marTop w:val="0"/>
      <w:marBottom w:val="0"/>
      <w:divBdr>
        <w:top w:val="none" w:sz="0" w:space="0" w:color="auto"/>
        <w:left w:val="none" w:sz="0" w:space="0" w:color="auto"/>
        <w:bottom w:val="none" w:sz="0" w:space="0" w:color="auto"/>
        <w:right w:val="none" w:sz="0" w:space="0" w:color="auto"/>
      </w:divBdr>
    </w:div>
    <w:div w:id="1181894500">
      <w:bodyDiv w:val="1"/>
      <w:marLeft w:val="0"/>
      <w:marRight w:val="0"/>
      <w:marTop w:val="0"/>
      <w:marBottom w:val="0"/>
      <w:divBdr>
        <w:top w:val="none" w:sz="0" w:space="0" w:color="auto"/>
        <w:left w:val="none" w:sz="0" w:space="0" w:color="auto"/>
        <w:bottom w:val="none" w:sz="0" w:space="0" w:color="auto"/>
        <w:right w:val="none" w:sz="0" w:space="0" w:color="auto"/>
      </w:divBdr>
      <w:divsChild>
        <w:div w:id="1815641806">
          <w:marLeft w:val="547"/>
          <w:marRight w:val="0"/>
          <w:marTop w:val="67"/>
          <w:marBottom w:val="0"/>
          <w:divBdr>
            <w:top w:val="none" w:sz="0" w:space="0" w:color="auto"/>
            <w:left w:val="none" w:sz="0" w:space="0" w:color="auto"/>
            <w:bottom w:val="none" w:sz="0" w:space="0" w:color="auto"/>
            <w:right w:val="none" w:sz="0" w:space="0" w:color="auto"/>
          </w:divBdr>
        </w:div>
      </w:divsChild>
    </w:div>
    <w:div w:id="1184857425">
      <w:bodyDiv w:val="1"/>
      <w:marLeft w:val="0"/>
      <w:marRight w:val="0"/>
      <w:marTop w:val="0"/>
      <w:marBottom w:val="0"/>
      <w:divBdr>
        <w:top w:val="none" w:sz="0" w:space="0" w:color="auto"/>
        <w:left w:val="none" w:sz="0" w:space="0" w:color="auto"/>
        <w:bottom w:val="none" w:sz="0" w:space="0" w:color="auto"/>
        <w:right w:val="none" w:sz="0" w:space="0" w:color="auto"/>
      </w:divBdr>
    </w:div>
    <w:div w:id="1202939871">
      <w:bodyDiv w:val="1"/>
      <w:marLeft w:val="0"/>
      <w:marRight w:val="0"/>
      <w:marTop w:val="0"/>
      <w:marBottom w:val="0"/>
      <w:divBdr>
        <w:top w:val="none" w:sz="0" w:space="0" w:color="auto"/>
        <w:left w:val="none" w:sz="0" w:space="0" w:color="auto"/>
        <w:bottom w:val="none" w:sz="0" w:space="0" w:color="auto"/>
        <w:right w:val="none" w:sz="0" w:space="0" w:color="auto"/>
      </w:divBdr>
    </w:div>
    <w:div w:id="1208957873">
      <w:bodyDiv w:val="1"/>
      <w:marLeft w:val="0"/>
      <w:marRight w:val="0"/>
      <w:marTop w:val="0"/>
      <w:marBottom w:val="0"/>
      <w:divBdr>
        <w:top w:val="none" w:sz="0" w:space="0" w:color="auto"/>
        <w:left w:val="none" w:sz="0" w:space="0" w:color="auto"/>
        <w:bottom w:val="none" w:sz="0" w:space="0" w:color="auto"/>
        <w:right w:val="none" w:sz="0" w:space="0" w:color="auto"/>
      </w:divBdr>
    </w:div>
    <w:div w:id="1229613635">
      <w:bodyDiv w:val="1"/>
      <w:marLeft w:val="0"/>
      <w:marRight w:val="0"/>
      <w:marTop w:val="0"/>
      <w:marBottom w:val="0"/>
      <w:divBdr>
        <w:top w:val="none" w:sz="0" w:space="0" w:color="auto"/>
        <w:left w:val="none" w:sz="0" w:space="0" w:color="auto"/>
        <w:bottom w:val="none" w:sz="0" w:space="0" w:color="auto"/>
        <w:right w:val="none" w:sz="0" w:space="0" w:color="auto"/>
      </w:divBdr>
      <w:divsChild>
        <w:div w:id="1744645912">
          <w:marLeft w:val="0"/>
          <w:marRight w:val="0"/>
          <w:marTop w:val="0"/>
          <w:marBottom w:val="0"/>
          <w:divBdr>
            <w:top w:val="none" w:sz="0" w:space="0" w:color="auto"/>
            <w:left w:val="none" w:sz="0" w:space="0" w:color="auto"/>
            <w:bottom w:val="none" w:sz="0" w:space="0" w:color="auto"/>
            <w:right w:val="none" w:sz="0" w:space="0" w:color="auto"/>
          </w:divBdr>
          <w:divsChild>
            <w:div w:id="1980454917">
              <w:marLeft w:val="0"/>
              <w:marRight w:val="0"/>
              <w:marTop w:val="0"/>
              <w:marBottom w:val="0"/>
              <w:divBdr>
                <w:top w:val="none" w:sz="0" w:space="0" w:color="auto"/>
                <w:left w:val="none" w:sz="0" w:space="0" w:color="auto"/>
                <w:bottom w:val="none" w:sz="0" w:space="0" w:color="auto"/>
                <w:right w:val="none" w:sz="0" w:space="0" w:color="auto"/>
              </w:divBdr>
              <w:divsChild>
                <w:div w:id="945886276">
                  <w:marLeft w:val="0"/>
                  <w:marRight w:val="0"/>
                  <w:marTop w:val="0"/>
                  <w:marBottom w:val="0"/>
                  <w:divBdr>
                    <w:top w:val="none" w:sz="0" w:space="0" w:color="auto"/>
                    <w:left w:val="none" w:sz="0" w:space="0" w:color="auto"/>
                    <w:bottom w:val="none" w:sz="0" w:space="0" w:color="auto"/>
                    <w:right w:val="none" w:sz="0" w:space="0" w:color="auto"/>
                  </w:divBdr>
                  <w:divsChild>
                    <w:div w:id="1972635780">
                      <w:marLeft w:val="0"/>
                      <w:marRight w:val="0"/>
                      <w:marTop w:val="0"/>
                      <w:marBottom w:val="0"/>
                      <w:divBdr>
                        <w:top w:val="none" w:sz="0" w:space="0" w:color="auto"/>
                        <w:left w:val="none" w:sz="0" w:space="0" w:color="auto"/>
                        <w:bottom w:val="none" w:sz="0" w:space="0" w:color="auto"/>
                        <w:right w:val="none" w:sz="0" w:space="0" w:color="auto"/>
                      </w:divBdr>
                      <w:divsChild>
                        <w:div w:id="3216654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37982575">
      <w:bodyDiv w:val="1"/>
      <w:marLeft w:val="0"/>
      <w:marRight w:val="0"/>
      <w:marTop w:val="0"/>
      <w:marBottom w:val="0"/>
      <w:divBdr>
        <w:top w:val="none" w:sz="0" w:space="0" w:color="auto"/>
        <w:left w:val="none" w:sz="0" w:space="0" w:color="auto"/>
        <w:bottom w:val="none" w:sz="0" w:space="0" w:color="auto"/>
        <w:right w:val="none" w:sz="0" w:space="0" w:color="auto"/>
      </w:divBdr>
    </w:div>
    <w:div w:id="1239169861">
      <w:bodyDiv w:val="1"/>
      <w:marLeft w:val="0"/>
      <w:marRight w:val="0"/>
      <w:marTop w:val="0"/>
      <w:marBottom w:val="0"/>
      <w:divBdr>
        <w:top w:val="none" w:sz="0" w:space="0" w:color="auto"/>
        <w:left w:val="none" w:sz="0" w:space="0" w:color="auto"/>
        <w:bottom w:val="none" w:sz="0" w:space="0" w:color="auto"/>
        <w:right w:val="none" w:sz="0" w:space="0" w:color="auto"/>
      </w:divBdr>
    </w:div>
    <w:div w:id="1241257681">
      <w:bodyDiv w:val="1"/>
      <w:marLeft w:val="0"/>
      <w:marRight w:val="0"/>
      <w:marTop w:val="0"/>
      <w:marBottom w:val="0"/>
      <w:divBdr>
        <w:top w:val="none" w:sz="0" w:space="0" w:color="auto"/>
        <w:left w:val="none" w:sz="0" w:space="0" w:color="auto"/>
        <w:bottom w:val="none" w:sz="0" w:space="0" w:color="auto"/>
        <w:right w:val="none" w:sz="0" w:space="0" w:color="auto"/>
      </w:divBdr>
    </w:div>
    <w:div w:id="1242835279">
      <w:bodyDiv w:val="1"/>
      <w:marLeft w:val="0"/>
      <w:marRight w:val="0"/>
      <w:marTop w:val="0"/>
      <w:marBottom w:val="0"/>
      <w:divBdr>
        <w:top w:val="none" w:sz="0" w:space="0" w:color="auto"/>
        <w:left w:val="none" w:sz="0" w:space="0" w:color="auto"/>
        <w:bottom w:val="none" w:sz="0" w:space="0" w:color="auto"/>
        <w:right w:val="none" w:sz="0" w:space="0" w:color="auto"/>
      </w:divBdr>
    </w:div>
    <w:div w:id="1244952693">
      <w:bodyDiv w:val="1"/>
      <w:marLeft w:val="0"/>
      <w:marRight w:val="0"/>
      <w:marTop w:val="0"/>
      <w:marBottom w:val="0"/>
      <w:divBdr>
        <w:top w:val="none" w:sz="0" w:space="0" w:color="auto"/>
        <w:left w:val="none" w:sz="0" w:space="0" w:color="auto"/>
        <w:bottom w:val="none" w:sz="0" w:space="0" w:color="auto"/>
        <w:right w:val="none" w:sz="0" w:space="0" w:color="auto"/>
      </w:divBdr>
    </w:div>
    <w:div w:id="1245332913">
      <w:bodyDiv w:val="1"/>
      <w:marLeft w:val="0"/>
      <w:marRight w:val="0"/>
      <w:marTop w:val="0"/>
      <w:marBottom w:val="0"/>
      <w:divBdr>
        <w:top w:val="none" w:sz="0" w:space="0" w:color="auto"/>
        <w:left w:val="none" w:sz="0" w:space="0" w:color="auto"/>
        <w:bottom w:val="none" w:sz="0" w:space="0" w:color="auto"/>
        <w:right w:val="none" w:sz="0" w:space="0" w:color="auto"/>
      </w:divBdr>
      <w:divsChild>
        <w:div w:id="1226138993">
          <w:marLeft w:val="547"/>
          <w:marRight w:val="0"/>
          <w:marTop w:val="67"/>
          <w:marBottom w:val="0"/>
          <w:divBdr>
            <w:top w:val="none" w:sz="0" w:space="0" w:color="auto"/>
            <w:left w:val="none" w:sz="0" w:space="0" w:color="auto"/>
            <w:bottom w:val="none" w:sz="0" w:space="0" w:color="auto"/>
            <w:right w:val="none" w:sz="0" w:space="0" w:color="auto"/>
          </w:divBdr>
        </w:div>
      </w:divsChild>
    </w:div>
    <w:div w:id="1252079685">
      <w:bodyDiv w:val="1"/>
      <w:marLeft w:val="0"/>
      <w:marRight w:val="0"/>
      <w:marTop w:val="0"/>
      <w:marBottom w:val="0"/>
      <w:divBdr>
        <w:top w:val="none" w:sz="0" w:space="0" w:color="auto"/>
        <w:left w:val="none" w:sz="0" w:space="0" w:color="auto"/>
        <w:bottom w:val="none" w:sz="0" w:space="0" w:color="auto"/>
        <w:right w:val="none" w:sz="0" w:space="0" w:color="auto"/>
      </w:divBdr>
    </w:div>
    <w:div w:id="1255279879">
      <w:bodyDiv w:val="1"/>
      <w:marLeft w:val="0"/>
      <w:marRight w:val="0"/>
      <w:marTop w:val="0"/>
      <w:marBottom w:val="0"/>
      <w:divBdr>
        <w:top w:val="none" w:sz="0" w:space="0" w:color="auto"/>
        <w:left w:val="none" w:sz="0" w:space="0" w:color="auto"/>
        <w:bottom w:val="none" w:sz="0" w:space="0" w:color="auto"/>
        <w:right w:val="none" w:sz="0" w:space="0" w:color="auto"/>
      </w:divBdr>
    </w:div>
    <w:div w:id="1266036445">
      <w:bodyDiv w:val="1"/>
      <w:marLeft w:val="0"/>
      <w:marRight w:val="0"/>
      <w:marTop w:val="0"/>
      <w:marBottom w:val="0"/>
      <w:divBdr>
        <w:top w:val="none" w:sz="0" w:space="0" w:color="auto"/>
        <w:left w:val="none" w:sz="0" w:space="0" w:color="auto"/>
        <w:bottom w:val="none" w:sz="0" w:space="0" w:color="auto"/>
        <w:right w:val="none" w:sz="0" w:space="0" w:color="auto"/>
      </w:divBdr>
    </w:div>
    <w:div w:id="1272250799">
      <w:bodyDiv w:val="1"/>
      <w:marLeft w:val="0"/>
      <w:marRight w:val="0"/>
      <w:marTop w:val="0"/>
      <w:marBottom w:val="0"/>
      <w:divBdr>
        <w:top w:val="none" w:sz="0" w:space="0" w:color="auto"/>
        <w:left w:val="none" w:sz="0" w:space="0" w:color="auto"/>
        <w:bottom w:val="none" w:sz="0" w:space="0" w:color="auto"/>
        <w:right w:val="none" w:sz="0" w:space="0" w:color="auto"/>
      </w:divBdr>
      <w:divsChild>
        <w:div w:id="2026905497">
          <w:marLeft w:val="0"/>
          <w:marRight w:val="0"/>
          <w:marTop w:val="0"/>
          <w:marBottom w:val="0"/>
          <w:divBdr>
            <w:top w:val="none" w:sz="0" w:space="0" w:color="auto"/>
            <w:left w:val="none" w:sz="0" w:space="0" w:color="auto"/>
            <w:bottom w:val="none" w:sz="0" w:space="0" w:color="auto"/>
            <w:right w:val="none" w:sz="0" w:space="0" w:color="auto"/>
          </w:divBdr>
          <w:divsChild>
            <w:div w:id="2080201437">
              <w:marLeft w:val="0"/>
              <w:marRight w:val="0"/>
              <w:marTop w:val="0"/>
              <w:marBottom w:val="0"/>
              <w:divBdr>
                <w:top w:val="none" w:sz="0" w:space="0" w:color="auto"/>
                <w:left w:val="none" w:sz="0" w:space="0" w:color="auto"/>
                <w:bottom w:val="none" w:sz="0" w:space="0" w:color="auto"/>
                <w:right w:val="none" w:sz="0" w:space="0" w:color="auto"/>
              </w:divBdr>
              <w:divsChild>
                <w:div w:id="2120026976">
                  <w:marLeft w:val="0"/>
                  <w:marRight w:val="0"/>
                  <w:marTop w:val="0"/>
                  <w:marBottom w:val="0"/>
                  <w:divBdr>
                    <w:top w:val="none" w:sz="0" w:space="0" w:color="auto"/>
                    <w:left w:val="none" w:sz="0" w:space="0" w:color="auto"/>
                    <w:bottom w:val="none" w:sz="0" w:space="0" w:color="auto"/>
                    <w:right w:val="none" w:sz="0" w:space="0" w:color="auto"/>
                  </w:divBdr>
                  <w:divsChild>
                    <w:div w:id="18769640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74285631">
      <w:bodyDiv w:val="1"/>
      <w:marLeft w:val="0"/>
      <w:marRight w:val="0"/>
      <w:marTop w:val="0"/>
      <w:marBottom w:val="0"/>
      <w:divBdr>
        <w:top w:val="none" w:sz="0" w:space="0" w:color="auto"/>
        <w:left w:val="none" w:sz="0" w:space="0" w:color="auto"/>
        <w:bottom w:val="none" w:sz="0" w:space="0" w:color="auto"/>
        <w:right w:val="none" w:sz="0" w:space="0" w:color="auto"/>
      </w:divBdr>
    </w:div>
    <w:div w:id="1278636774">
      <w:bodyDiv w:val="1"/>
      <w:marLeft w:val="0"/>
      <w:marRight w:val="0"/>
      <w:marTop w:val="0"/>
      <w:marBottom w:val="0"/>
      <w:divBdr>
        <w:top w:val="none" w:sz="0" w:space="0" w:color="auto"/>
        <w:left w:val="none" w:sz="0" w:space="0" w:color="auto"/>
        <w:bottom w:val="none" w:sz="0" w:space="0" w:color="auto"/>
        <w:right w:val="none" w:sz="0" w:space="0" w:color="auto"/>
      </w:divBdr>
    </w:div>
    <w:div w:id="1287933802">
      <w:bodyDiv w:val="1"/>
      <w:marLeft w:val="0"/>
      <w:marRight w:val="0"/>
      <w:marTop w:val="0"/>
      <w:marBottom w:val="0"/>
      <w:divBdr>
        <w:top w:val="none" w:sz="0" w:space="0" w:color="auto"/>
        <w:left w:val="none" w:sz="0" w:space="0" w:color="auto"/>
        <w:bottom w:val="none" w:sz="0" w:space="0" w:color="auto"/>
        <w:right w:val="none" w:sz="0" w:space="0" w:color="auto"/>
      </w:divBdr>
    </w:div>
    <w:div w:id="1310287198">
      <w:bodyDiv w:val="1"/>
      <w:marLeft w:val="0"/>
      <w:marRight w:val="0"/>
      <w:marTop w:val="0"/>
      <w:marBottom w:val="0"/>
      <w:divBdr>
        <w:top w:val="none" w:sz="0" w:space="0" w:color="auto"/>
        <w:left w:val="none" w:sz="0" w:space="0" w:color="auto"/>
        <w:bottom w:val="none" w:sz="0" w:space="0" w:color="auto"/>
        <w:right w:val="none" w:sz="0" w:space="0" w:color="auto"/>
      </w:divBdr>
    </w:div>
    <w:div w:id="1312711831">
      <w:bodyDiv w:val="1"/>
      <w:marLeft w:val="0"/>
      <w:marRight w:val="0"/>
      <w:marTop w:val="0"/>
      <w:marBottom w:val="0"/>
      <w:divBdr>
        <w:top w:val="none" w:sz="0" w:space="0" w:color="auto"/>
        <w:left w:val="none" w:sz="0" w:space="0" w:color="auto"/>
        <w:bottom w:val="none" w:sz="0" w:space="0" w:color="auto"/>
        <w:right w:val="none" w:sz="0" w:space="0" w:color="auto"/>
      </w:divBdr>
    </w:div>
    <w:div w:id="1322736851">
      <w:bodyDiv w:val="1"/>
      <w:marLeft w:val="0"/>
      <w:marRight w:val="0"/>
      <w:marTop w:val="0"/>
      <w:marBottom w:val="0"/>
      <w:divBdr>
        <w:top w:val="none" w:sz="0" w:space="0" w:color="auto"/>
        <w:left w:val="none" w:sz="0" w:space="0" w:color="auto"/>
        <w:bottom w:val="none" w:sz="0" w:space="0" w:color="auto"/>
        <w:right w:val="none" w:sz="0" w:space="0" w:color="auto"/>
      </w:divBdr>
    </w:div>
    <w:div w:id="1329673538">
      <w:bodyDiv w:val="1"/>
      <w:marLeft w:val="0"/>
      <w:marRight w:val="0"/>
      <w:marTop w:val="0"/>
      <w:marBottom w:val="0"/>
      <w:divBdr>
        <w:top w:val="none" w:sz="0" w:space="0" w:color="auto"/>
        <w:left w:val="none" w:sz="0" w:space="0" w:color="auto"/>
        <w:bottom w:val="none" w:sz="0" w:space="0" w:color="auto"/>
        <w:right w:val="none" w:sz="0" w:space="0" w:color="auto"/>
      </w:divBdr>
      <w:divsChild>
        <w:div w:id="1846358582">
          <w:marLeft w:val="547"/>
          <w:marRight w:val="0"/>
          <w:marTop w:val="67"/>
          <w:marBottom w:val="0"/>
          <w:divBdr>
            <w:top w:val="none" w:sz="0" w:space="0" w:color="auto"/>
            <w:left w:val="none" w:sz="0" w:space="0" w:color="auto"/>
            <w:bottom w:val="none" w:sz="0" w:space="0" w:color="auto"/>
            <w:right w:val="none" w:sz="0" w:space="0" w:color="auto"/>
          </w:divBdr>
        </w:div>
      </w:divsChild>
    </w:div>
    <w:div w:id="1364134782">
      <w:bodyDiv w:val="1"/>
      <w:marLeft w:val="0"/>
      <w:marRight w:val="0"/>
      <w:marTop w:val="0"/>
      <w:marBottom w:val="0"/>
      <w:divBdr>
        <w:top w:val="none" w:sz="0" w:space="0" w:color="auto"/>
        <w:left w:val="none" w:sz="0" w:space="0" w:color="auto"/>
        <w:bottom w:val="none" w:sz="0" w:space="0" w:color="auto"/>
        <w:right w:val="none" w:sz="0" w:space="0" w:color="auto"/>
      </w:divBdr>
    </w:div>
    <w:div w:id="1369136918">
      <w:bodyDiv w:val="1"/>
      <w:marLeft w:val="0"/>
      <w:marRight w:val="0"/>
      <w:marTop w:val="0"/>
      <w:marBottom w:val="0"/>
      <w:divBdr>
        <w:top w:val="none" w:sz="0" w:space="0" w:color="auto"/>
        <w:left w:val="none" w:sz="0" w:space="0" w:color="auto"/>
        <w:bottom w:val="none" w:sz="0" w:space="0" w:color="auto"/>
        <w:right w:val="none" w:sz="0" w:space="0" w:color="auto"/>
      </w:divBdr>
      <w:divsChild>
        <w:div w:id="2107142441">
          <w:marLeft w:val="0"/>
          <w:marRight w:val="0"/>
          <w:marTop w:val="0"/>
          <w:marBottom w:val="0"/>
          <w:divBdr>
            <w:top w:val="none" w:sz="0" w:space="0" w:color="auto"/>
            <w:left w:val="none" w:sz="0" w:space="0" w:color="auto"/>
            <w:bottom w:val="none" w:sz="0" w:space="0" w:color="auto"/>
            <w:right w:val="none" w:sz="0" w:space="0" w:color="auto"/>
          </w:divBdr>
          <w:divsChild>
            <w:div w:id="1171870882">
              <w:marLeft w:val="0"/>
              <w:marRight w:val="0"/>
              <w:marTop w:val="0"/>
              <w:marBottom w:val="0"/>
              <w:divBdr>
                <w:top w:val="none" w:sz="0" w:space="0" w:color="auto"/>
                <w:left w:val="none" w:sz="0" w:space="0" w:color="auto"/>
                <w:bottom w:val="none" w:sz="0" w:space="0" w:color="auto"/>
                <w:right w:val="none" w:sz="0" w:space="0" w:color="auto"/>
              </w:divBdr>
              <w:divsChild>
                <w:div w:id="1166898453">
                  <w:marLeft w:val="0"/>
                  <w:marRight w:val="0"/>
                  <w:marTop w:val="0"/>
                  <w:marBottom w:val="0"/>
                  <w:divBdr>
                    <w:top w:val="none" w:sz="0" w:space="0" w:color="auto"/>
                    <w:left w:val="none" w:sz="0" w:space="0" w:color="auto"/>
                    <w:bottom w:val="none" w:sz="0" w:space="0" w:color="auto"/>
                    <w:right w:val="none" w:sz="0" w:space="0" w:color="auto"/>
                  </w:divBdr>
                  <w:divsChild>
                    <w:div w:id="621111922">
                      <w:marLeft w:val="0"/>
                      <w:marRight w:val="0"/>
                      <w:marTop w:val="0"/>
                      <w:marBottom w:val="0"/>
                      <w:divBdr>
                        <w:top w:val="none" w:sz="0" w:space="0" w:color="auto"/>
                        <w:left w:val="none" w:sz="0" w:space="0" w:color="auto"/>
                        <w:bottom w:val="none" w:sz="0" w:space="0" w:color="auto"/>
                        <w:right w:val="none" w:sz="0" w:space="0" w:color="auto"/>
                      </w:divBdr>
                      <w:divsChild>
                        <w:div w:id="11604668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369572352">
      <w:bodyDiv w:val="1"/>
      <w:marLeft w:val="0"/>
      <w:marRight w:val="0"/>
      <w:marTop w:val="0"/>
      <w:marBottom w:val="0"/>
      <w:divBdr>
        <w:top w:val="none" w:sz="0" w:space="0" w:color="auto"/>
        <w:left w:val="none" w:sz="0" w:space="0" w:color="auto"/>
        <w:bottom w:val="none" w:sz="0" w:space="0" w:color="auto"/>
        <w:right w:val="none" w:sz="0" w:space="0" w:color="auto"/>
      </w:divBdr>
      <w:divsChild>
        <w:div w:id="742988724">
          <w:marLeft w:val="274"/>
          <w:marRight w:val="0"/>
          <w:marTop w:val="0"/>
          <w:marBottom w:val="0"/>
          <w:divBdr>
            <w:top w:val="none" w:sz="0" w:space="0" w:color="auto"/>
            <w:left w:val="none" w:sz="0" w:space="0" w:color="auto"/>
            <w:bottom w:val="none" w:sz="0" w:space="0" w:color="auto"/>
            <w:right w:val="none" w:sz="0" w:space="0" w:color="auto"/>
          </w:divBdr>
        </w:div>
        <w:div w:id="843786475">
          <w:marLeft w:val="274"/>
          <w:marRight w:val="0"/>
          <w:marTop w:val="0"/>
          <w:marBottom w:val="0"/>
          <w:divBdr>
            <w:top w:val="none" w:sz="0" w:space="0" w:color="auto"/>
            <w:left w:val="none" w:sz="0" w:space="0" w:color="auto"/>
            <w:bottom w:val="none" w:sz="0" w:space="0" w:color="auto"/>
            <w:right w:val="none" w:sz="0" w:space="0" w:color="auto"/>
          </w:divBdr>
        </w:div>
      </w:divsChild>
    </w:div>
    <w:div w:id="1377849644">
      <w:bodyDiv w:val="1"/>
      <w:marLeft w:val="0"/>
      <w:marRight w:val="0"/>
      <w:marTop w:val="0"/>
      <w:marBottom w:val="0"/>
      <w:divBdr>
        <w:top w:val="none" w:sz="0" w:space="0" w:color="auto"/>
        <w:left w:val="none" w:sz="0" w:space="0" w:color="auto"/>
        <w:bottom w:val="none" w:sz="0" w:space="0" w:color="auto"/>
        <w:right w:val="none" w:sz="0" w:space="0" w:color="auto"/>
      </w:divBdr>
      <w:divsChild>
        <w:div w:id="2043941684">
          <w:marLeft w:val="547"/>
          <w:marRight w:val="0"/>
          <w:marTop w:val="67"/>
          <w:marBottom w:val="0"/>
          <w:divBdr>
            <w:top w:val="none" w:sz="0" w:space="0" w:color="auto"/>
            <w:left w:val="none" w:sz="0" w:space="0" w:color="auto"/>
            <w:bottom w:val="none" w:sz="0" w:space="0" w:color="auto"/>
            <w:right w:val="none" w:sz="0" w:space="0" w:color="auto"/>
          </w:divBdr>
        </w:div>
      </w:divsChild>
    </w:div>
    <w:div w:id="1379402600">
      <w:bodyDiv w:val="1"/>
      <w:marLeft w:val="30"/>
      <w:marRight w:val="30"/>
      <w:marTop w:val="30"/>
      <w:marBottom w:val="30"/>
      <w:divBdr>
        <w:top w:val="none" w:sz="0" w:space="0" w:color="auto"/>
        <w:left w:val="none" w:sz="0" w:space="0" w:color="auto"/>
        <w:bottom w:val="none" w:sz="0" w:space="0" w:color="auto"/>
        <w:right w:val="none" w:sz="0" w:space="0" w:color="auto"/>
      </w:divBdr>
      <w:divsChild>
        <w:div w:id="1925603093">
          <w:marLeft w:val="0"/>
          <w:marRight w:val="0"/>
          <w:marTop w:val="0"/>
          <w:marBottom w:val="0"/>
          <w:divBdr>
            <w:top w:val="none" w:sz="0" w:space="0" w:color="auto"/>
            <w:left w:val="none" w:sz="0" w:space="0" w:color="auto"/>
            <w:bottom w:val="none" w:sz="0" w:space="0" w:color="auto"/>
            <w:right w:val="none" w:sz="0" w:space="0" w:color="auto"/>
          </w:divBdr>
          <w:divsChild>
            <w:div w:id="343629173">
              <w:marLeft w:val="45"/>
              <w:marRight w:val="45"/>
              <w:marTop w:val="45"/>
              <w:marBottom w:val="45"/>
              <w:divBdr>
                <w:top w:val="none" w:sz="0" w:space="0" w:color="auto"/>
                <w:left w:val="none" w:sz="0" w:space="0" w:color="auto"/>
                <w:bottom w:val="none" w:sz="0" w:space="0" w:color="auto"/>
                <w:right w:val="none" w:sz="0" w:space="0" w:color="auto"/>
              </w:divBdr>
              <w:divsChild>
                <w:div w:id="9896011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4401379">
      <w:bodyDiv w:val="1"/>
      <w:marLeft w:val="30"/>
      <w:marRight w:val="30"/>
      <w:marTop w:val="30"/>
      <w:marBottom w:val="30"/>
      <w:divBdr>
        <w:top w:val="none" w:sz="0" w:space="0" w:color="auto"/>
        <w:left w:val="none" w:sz="0" w:space="0" w:color="auto"/>
        <w:bottom w:val="none" w:sz="0" w:space="0" w:color="auto"/>
        <w:right w:val="none" w:sz="0" w:space="0" w:color="auto"/>
      </w:divBdr>
      <w:divsChild>
        <w:div w:id="1660305778">
          <w:marLeft w:val="0"/>
          <w:marRight w:val="0"/>
          <w:marTop w:val="0"/>
          <w:marBottom w:val="0"/>
          <w:divBdr>
            <w:top w:val="none" w:sz="0" w:space="0" w:color="auto"/>
            <w:left w:val="none" w:sz="0" w:space="0" w:color="auto"/>
            <w:bottom w:val="none" w:sz="0" w:space="0" w:color="auto"/>
            <w:right w:val="none" w:sz="0" w:space="0" w:color="auto"/>
          </w:divBdr>
          <w:divsChild>
            <w:div w:id="1907957961">
              <w:marLeft w:val="45"/>
              <w:marRight w:val="45"/>
              <w:marTop w:val="45"/>
              <w:marBottom w:val="45"/>
              <w:divBdr>
                <w:top w:val="none" w:sz="0" w:space="0" w:color="auto"/>
                <w:left w:val="none" w:sz="0" w:space="0" w:color="auto"/>
                <w:bottom w:val="none" w:sz="0" w:space="0" w:color="auto"/>
                <w:right w:val="none" w:sz="0" w:space="0" w:color="auto"/>
              </w:divBdr>
              <w:divsChild>
                <w:div w:id="2182463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6245430">
      <w:bodyDiv w:val="1"/>
      <w:marLeft w:val="0"/>
      <w:marRight w:val="0"/>
      <w:marTop w:val="0"/>
      <w:marBottom w:val="0"/>
      <w:divBdr>
        <w:top w:val="none" w:sz="0" w:space="0" w:color="auto"/>
        <w:left w:val="none" w:sz="0" w:space="0" w:color="auto"/>
        <w:bottom w:val="none" w:sz="0" w:space="0" w:color="auto"/>
        <w:right w:val="none" w:sz="0" w:space="0" w:color="auto"/>
      </w:divBdr>
    </w:div>
    <w:div w:id="1396319329">
      <w:bodyDiv w:val="1"/>
      <w:marLeft w:val="0"/>
      <w:marRight w:val="0"/>
      <w:marTop w:val="0"/>
      <w:marBottom w:val="0"/>
      <w:divBdr>
        <w:top w:val="none" w:sz="0" w:space="0" w:color="auto"/>
        <w:left w:val="none" w:sz="0" w:space="0" w:color="auto"/>
        <w:bottom w:val="none" w:sz="0" w:space="0" w:color="auto"/>
        <w:right w:val="none" w:sz="0" w:space="0" w:color="auto"/>
      </w:divBdr>
    </w:div>
    <w:div w:id="1410272017">
      <w:bodyDiv w:val="1"/>
      <w:marLeft w:val="0"/>
      <w:marRight w:val="0"/>
      <w:marTop w:val="0"/>
      <w:marBottom w:val="0"/>
      <w:divBdr>
        <w:top w:val="none" w:sz="0" w:space="0" w:color="auto"/>
        <w:left w:val="none" w:sz="0" w:space="0" w:color="auto"/>
        <w:bottom w:val="none" w:sz="0" w:space="0" w:color="auto"/>
        <w:right w:val="none" w:sz="0" w:space="0" w:color="auto"/>
      </w:divBdr>
      <w:divsChild>
        <w:div w:id="88088837">
          <w:marLeft w:val="0"/>
          <w:marRight w:val="0"/>
          <w:marTop w:val="100"/>
          <w:marBottom w:val="100"/>
          <w:divBdr>
            <w:top w:val="none" w:sz="0" w:space="0" w:color="auto"/>
            <w:left w:val="none" w:sz="0" w:space="0" w:color="auto"/>
            <w:bottom w:val="none" w:sz="0" w:space="0" w:color="auto"/>
            <w:right w:val="none" w:sz="0" w:space="0" w:color="auto"/>
          </w:divBdr>
          <w:divsChild>
            <w:div w:id="935284932">
              <w:marLeft w:val="0"/>
              <w:marRight w:val="0"/>
              <w:marTop w:val="0"/>
              <w:marBottom w:val="0"/>
              <w:divBdr>
                <w:top w:val="none" w:sz="0" w:space="0" w:color="auto"/>
                <w:left w:val="none" w:sz="0" w:space="0" w:color="auto"/>
                <w:bottom w:val="none" w:sz="0" w:space="0" w:color="auto"/>
                <w:right w:val="none" w:sz="0" w:space="0" w:color="auto"/>
              </w:divBdr>
              <w:divsChild>
                <w:div w:id="1236476038">
                  <w:marLeft w:val="0"/>
                  <w:marRight w:val="0"/>
                  <w:marTop w:val="0"/>
                  <w:marBottom w:val="0"/>
                  <w:divBdr>
                    <w:top w:val="none" w:sz="0" w:space="0" w:color="auto"/>
                    <w:left w:val="none" w:sz="0" w:space="0" w:color="auto"/>
                    <w:bottom w:val="none" w:sz="0" w:space="0" w:color="auto"/>
                    <w:right w:val="none" w:sz="0" w:space="0" w:color="auto"/>
                  </w:divBdr>
                  <w:divsChild>
                    <w:div w:id="1694071565">
                      <w:marLeft w:val="0"/>
                      <w:marRight w:val="0"/>
                      <w:marTop w:val="0"/>
                      <w:marBottom w:val="0"/>
                      <w:divBdr>
                        <w:top w:val="none" w:sz="0" w:space="0" w:color="auto"/>
                        <w:left w:val="none" w:sz="0" w:space="0" w:color="auto"/>
                        <w:bottom w:val="none" w:sz="0" w:space="0" w:color="auto"/>
                        <w:right w:val="none" w:sz="0" w:space="0" w:color="auto"/>
                      </w:divBdr>
                      <w:divsChild>
                        <w:div w:id="251083592">
                          <w:marLeft w:val="0"/>
                          <w:marRight w:val="0"/>
                          <w:marTop w:val="0"/>
                          <w:marBottom w:val="0"/>
                          <w:divBdr>
                            <w:top w:val="none" w:sz="0" w:space="0" w:color="auto"/>
                            <w:left w:val="none" w:sz="0" w:space="0" w:color="auto"/>
                            <w:bottom w:val="none" w:sz="0" w:space="0" w:color="auto"/>
                            <w:right w:val="none" w:sz="0" w:space="0" w:color="auto"/>
                          </w:divBdr>
                          <w:divsChild>
                            <w:div w:id="972322551">
                              <w:marLeft w:val="0"/>
                              <w:marRight w:val="0"/>
                              <w:marTop w:val="0"/>
                              <w:marBottom w:val="0"/>
                              <w:divBdr>
                                <w:top w:val="none" w:sz="0" w:space="0" w:color="auto"/>
                                <w:left w:val="none" w:sz="0" w:space="0" w:color="auto"/>
                                <w:bottom w:val="none" w:sz="0" w:space="0" w:color="auto"/>
                                <w:right w:val="none" w:sz="0" w:space="0" w:color="auto"/>
                              </w:divBdr>
                              <w:divsChild>
                                <w:div w:id="969743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658290">
      <w:bodyDiv w:val="1"/>
      <w:marLeft w:val="0"/>
      <w:marRight w:val="0"/>
      <w:marTop w:val="0"/>
      <w:marBottom w:val="0"/>
      <w:divBdr>
        <w:top w:val="none" w:sz="0" w:space="0" w:color="auto"/>
        <w:left w:val="none" w:sz="0" w:space="0" w:color="auto"/>
        <w:bottom w:val="none" w:sz="0" w:space="0" w:color="auto"/>
        <w:right w:val="none" w:sz="0" w:space="0" w:color="auto"/>
      </w:divBdr>
    </w:div>
    <w:div w:id="1446659482">
      <w:bodyDiv w:val="1"/>
      <w:marLeft w:val="0"/>
      <w:marRight w:val="0"/>
      <w:marTop w:val="0"/>
      <w:marBottom w:val="0"/>
      <w:divBdr>
        <w:top w:val="none" w:sz="0" w:space="0" w:color="auto"/>
        <w:left w:val="none" w:sz="0" w:space="0" w:color="auto"/>
        <w:bottom w:val="none" w:sz="0" w:space="0" w:color="auto"/>
        <w:right w:val="none" w:sz="0" w:space="0" w:color="auto"/>
      </w:divBdr>
      <w:divsChild>
        <w:div w:id="98181975">
          <w:marLeft w:val="0"/>
          <w:marRight w:val="0"/>
          <w:marTop w:val="0"/>
          <w:marBottom w:val="0"/>
          <w:divBdr>
            <w:top w:val="none" w:sz="0" w:space="0" w:color="auto"/>
            <w:left w:val="none" w:sz="0" w:space="0" w:color="auto"/>
            <w:bottom w:val="none" w:sz="0" w:space="0" w:color="auto"/>
            <w:right w:val="none" w:sz="0" w:space="0" w:color="auto"/>
          </w:divBdr>
          <w:divsChild>
            <w:div w:id="143594784">
              <w:marLeft w:val="0"/>
              <w:marRight w:val="0"/>
              <w:marTop w:val="0"/>
              <w:marBottom w:val="0"/>
              <w:divBdr>
                <w:top w:val="none" w:sz="0" w:space="0" w:color="auto"/>
                <w:left w:val="none" w:sz="0" w:space="0" w:color="auto"/>
                <w:bottom w:val="none" w:sz="0" w:space="0" w:color="auto"/>
                <w:right w:val="none" w:sz="0" w:space="0" w:color="auto"/>
              </w:divBdr>
              <w:divsChild>
                <w:div w:id="1333144869">
                  <w:marLeft w:val="0"/>
                  <w:marRight w:val="0"/>
                  <w:marTop w:val="0"/>
                  <w:marBottom w:val="0"/>
                  <w:divBdr>
                    <w:top w:val="none" w:sz="0" w:space="0" w:color="auto"/>
                    <w:left w:val="none" w:sz="0" w:space="0" w:color="auto"/>
                    <w:bottom w:val="none" w:sz="0" w:space="0" w:color="auto"/>
                    <w:right w:val="none" w:sz="0" w:space="0" w:color="auto"/>
                  </w:divBdr>
                  <w:divsChild>
                    <w:div w:id="692463437">
                      <w:marLeft w:val="0"/>
                      <w:marRight w:val="0"/>
                      <w:marTop w:val="0"/>
                      <w:marBottom w:val="0"/>
                      <w:divBdr>
                        <w:top w:val="none" w:sz="0" w:space="0" w:color="auto"/>
                        <w:left w:val="none" w:sz="0" w:space="0" w:color="auto"/>
                        <w:bottom w:val="none" w:sz="0" w:space="0" w:color="auto"/>
                        <w:right w:val="none" w:sz="0" w:space="0" w:color="auto"/>
                      </w:divBdr>
                      <w:divsChild>
                        <w:div w:id="12143907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63960473">
      <w:bodyDiv w:val="1"/>
      <w:marLeft w:val="0"/>
      <w:marRight w:val="0"/>
      <w:marTop w:val="0"/>
      <w:marBottom w:val="0"/>
      <w:divBdr>
        <w:top w:val="none" w:sz="0" w:space="0" w:color="auto"/>
        <w:left w:val="none" w:sz="0" w:space="0" w:color="auto"/>
        <w:bottom w:val="none" w:sz="0" w:space="0" w:color="auto"/>
        <w:right w:val="none" w:sz="0" w:space="0" w:color="auto"/>
      </w:divBdr>
      <w:divsChild>
        <w:div w:id="1522666119">
          <w:marLeft w:val="547"/>
          <w:marRight w:val="0"/>
          <w:marTop w:val="77"/>
          <w:marBottom w:val="0"/>
          <w:divBdr>
            <w:top w:val="none" w:sz="0" w:space="0" w:color="auto"/>
            <w:left w:val="none" w:sz="0" w:space="0" w:color="auto"/>
            <w:bottom w:val="none" w:sz="0" w:space="0" w:color="auto"/>
            <w:right w:val="none" w:sz="0" w:space="0" w:color="auto"/>
          </w:divBdr>
        </w:div>
      </w:divsChild>
    </w:div>
    <w:div w:id="1466699681">
      <w:bodyDiv w:val="1"/>
      <w:marLeft w:val="0"/>
      <w:marRight w:val="0"/>
      <w:marTop w:val="0"/>
      <w:marBottom w:val="0"/>
      <w:divBdr>
        <w:top w:val="none" w:sz="0" w:space="0" w:color="auto"/>
        <w:left w:val="none" w:sz="0" w:space="0" w:color="auto"/>
        <w:bottom w:val="none" w:sz="0" w:space="0" w:color="auto"/>
        <w:right w:val="none" w:sz="0" w:space="0" w:color="auto"/>
      </w:divBdr>
    </w:div>
    <w:div w:id="1468860759">
      <w:bodyDiv w:val="1"/>
      <w:marLeft w:val="0"/>
      <w:marRight w:val="0"/>
      <w:marTop w:val="0"/>
      <w:marBottom w:val="0"/>
      <w:divBdr>
        <w:top w:val="none" w:sz="0" w:space="0" w:color="auto"/>
        <w:left w:val="none" w:sz="0" w:space="0" w:color="auto"/>
        <w:bottom w:val="none" w:sz="0" w:space="0" w:color="auto"/>
        <w:right w:val="none" w:sz="0" w:space="0" w:color="auto"/>
      </w:divBdr>
    </w:div>
    <w:div w:id="1479178889">
      <w:bodyDiv w:val="1"/>
      <w:marLeft w:val="0"/>
      <w:marRight w:val="0"/>
      <w:marTop w:val="0"/>
      <w:marBottom w:val="0"/>
      <w:divBdr>
        <w:top w:val="none" w:sz="0" w:space="0" w:color="auto"/>
        <w:left w:val="none" w:sz="0" w:space="0" w:color="auto"/>
        <w:bottom w:val="none" w:sz="0" w:space="0" w:color="auto"/>
        <w:right w:val="none" w:sz="0" w:space="0" w:color="auto"/>
      </w:divBdr>
    </w:div>
    <w:div w:id="1505516609">
      <w:bodyDiv w:val="1"/>
      <w:marLeft w:val="0"/>
      <w:marRight w:val="0"/>
      <w:marTop w:val="0"/>
      <w:marBottom w:val="0"/>
      <w:divBdr>
        <w:top w:val="none" w:sz="0" w:space="0" w:color="auto"/>
        <w:left w:val="none" w:sz="0" w:space="0" w:color="auto"/>
        <w:bottom w:val="none" w:sz="0" w:space="0" w:color="auto"/>
        <w:right w:val="none" w:sz="0" w:space="0" w:color="auto"/>
      </w:divBdr>
    </w:div>
    <w:div w:id="1508206126">
      <w:bodyDiv w:val="1"/>
      <w:marLeft w:val="0"/>
      <w:marRight w:val="0"/>
      <w:marTop w:val="0"/>
      <w:marBottom w:val="0"/>
      <w:divBdr>
        <w:top w:val="none" w:sz="0" w:space="0" w:color="auto"/>
        <w:left w:val="none" w:sz="0" w:space="0" w:color="auto"/>
        <w:bottom w:val="none" w:sz="0" w:space="0" w:color="auto"/>
        <w:right w:val="none" w:sz="0" w:space="0" w:color="auto"/>
      </w:divBdr>
    </w:div>
    <w:div w:id="1530214146">
      <w:bodyDiv w:val="1"/>
      <w:marLeft w:val="0"/>
      <w:marRight w:val="0"/>
      <w:marTop w:val="0"/>
      <w:marBottom w:val="0"/>
      <w:divBdr>
        <w:top w:val="none" w:sz="0" w:space="0" w:color="auto"/>
        <w:left w:val="none" w:sz="0" w:space="0" w:color="auto"/>
        <w:bottom w:val="none" w:sz="0" w:space="0" w:color="auto"/>
        <w:right w:val="none" w:sz="0" w:space="0" w:color="auto"/>
      </w:divBdr>
    </w:div>
    <w:div w:id="1532378213">
      <w:bodyDiv w:val="1"/>
      <w:marLeft w:val="0"/>
      <w:marRight w:val="0"/>
      <w:marTop w:val="0"/>
      <w:marBottom w:val="0"/>
      <w:divBdr>
        <w:top w:val="none" w:sz="0" w:space="0" w:color="auto"/>
        <w:left w:val="none" w:sz="0" w:space="0" w:color="auto"/>
        <w:bottom w:val="none" w:sz="0" w:space="0" w:color="auto"/>
        <w:right w:val="none" w:sz="0" w:space="0" w:color="auto"/>
      </w:divBdr>
    </w:div>
    <w:div w:id="1541436948">
      <w:bodyDiv w:val="1"/>
      <w:marLeft w:val="0"/>
      <w:marRight w:val="0"/>
      <w:marTop w:val="0"/>
      <w:marBottom w:val="0"/>
      <w:divBdr>
        <w:top w:val="none" w:sz="0" w:space="0" w:color="auto"/>
        <w:left w:val="none" w:sz="0" w:space="0" w:color="auto"/>
        <w:bottom w:val="none" w:sz="0" w:space="0" w:color="auto"/>
        <w:right w:val="none" w:sz="0" w:space="0" w:color="auto"/>
      </w:divBdr>
    </w:div>
    <w:div w:id="1542980991">
      <w:bodyDiv w:val="1"/>
      <w:marLeft w:val="0"/>
      <w:marRight w:val="0"/>
      <w:marTop w:val="0"/>
      <w:marBottom w:val="0"/>
      <w:divBdr>
        <w:top w:val="none" w:sz="0" w:space="0" w:color="auto"/>
        <w:left w:val="none" w:sz="0" w:space="0" w:color="auto"/>
        <w:bottom w:val="none" w:sz="0" w:space="0" w:color="auto"/>
        <w:right w:val="none" w:sz="0" w:space="0" w:color="auto"/>
      </w:divBdr>
    </w:div>
    <w:div w:id="1543665390">
      <w:bodyDiv w:val="1"/>
      <w:marLeft w:val="0"/>
      <w:marRight w:val="0"/>
      <w:marTop w:val="0"/>
      <w:marBottom w:val="0"/>
      <w:divBdr>
        <w:top w:val="none" w:sz="0" w:space="0" w:color="auto"/>
        <w:left w:val="none" w:sz="0" w:space="0" w:color="auto"/>
        <w:bottom w:val="none" w:sz="0" w:space="0" w:color="auto"/>
        <w:right w:val="none" w:sz="0" w:space="0" w:color="auto"/>
      </w:divBdr>
    </w:div>
    <w:div w:id="1574856348">
      <w:bodyDiv w:val="1"/>
      <w:marLeft w:val="0"/>
      <w:marRight w:val="0"/>
      <w:marTop w:val="0"/>
      <w:marBottom w:val="0"/>
      <w:divBdr>
        <w:top w:val="none" w:sz="0" w:space="0" w:color="auto"/>
        <w:left w:val="none" w:sz="0" w:space="0" w:color="auto"/>
        <w:bottom w:val="none" w:sz="0" w:space="0" w:color="auto"/>
        <w:right w:val="none" w:sz="0" w:space="0" w:color="auto"/>
      </w:divBdr>
      <w:divsChild>
        <w:div w:id="600184656">
          <w:marLeft w:val="547"/>
          <w:marRight w:val="0"/>
          <w:marTop w:val="77"/>
          <w:marBottom w:val="0"/>
          <w:divBdr>
            <w:top w:val="none" w:sz="0" w:space="0" w:color="auto"/>
            <w:left w:val="none" w:sz="0" w:space="0" w:color="auto"/>
            <w:bottom w:val="none" w:sz="0" w:space="0" w:color="auto"/>
            <w:right w:val="none" w:sz="0" w:space="0" w:color="auto"/>
          </w:divBdr>
        </w:div>
      </w:divsChild>
    </w:div>
    <w:div w:id="1587033223">
      <w:bodyDiv w:val="1"/>
      <w:marLeft w:val="0"/>
      <w:marRight w:val="0"/>
      <w:marTop w:val="0"/>
      <w:marBottom w:val="0"/>
      <w:divBdr>
        <w:top w:val="none" w:sz="0" w:space="0" w:color="auto"/>
        <w:left w:val="none" w:sz="0" w:space="0" w:color="auto"/>
        <w:bottom w:val="none" w:sz="0" w:space="0" w:color="auto"/>
        <w:right w:val="none" w:sz="0" w:space="0" w:color="auto"/>
      </w:divBdr>
    </w:div>
    <w:div w:id="1587574240">
      <w:bodyDiv w:val="1"/>
      <w:marLeft w:val="0"/>
      <w:marRight w:val="0"/>
      <w:marTop w:val="0"/>
      <w:marBottom w:val="0"/>
      <w:divBdr>
        <w:top w:val="none" w:sz="0" w:space="0" w:color="auto"/>
        <w:left w:val="none" w:sz="0" w:space="0" w:color="auto"/>
        <w:bottom w:val="none" w:sz="0" w:space="0" w:color="auto"/>
        <w:right w:val="none" w:sz="0" w:space="0" w:color="auto"/>
      </w:divBdr>
      <w:divsChild>
        <w:div w:id="1522620247">
          <w:marLeft w:val="547"/>
          <w:marRight w:val="0"/>
          <w:marTop w:val="67"/>
          <w:marBottom w:val="0"/>
          <w:divBdr>
            <w:top w:val="none" w:sz="0" w:space="0" w:color="auto"/>
            <w:left w:val="none" w:sz="0" w:space="0" w:color="auto"/>
            <w:bottom w:val="none" w:sz="0" w:space="0" w:color="auto"/>
            <w:right w:val="none" w:sz="0" w:space="0" w:color="auto"/>
          </w:divBdr>
        </w:div>
        <w:div w:id="1634867117">
          <w:marLeft w:val="547"/>
          <w:marRight w:val="0"/>
          <w:marTop w:val="67"/>
          <w:marBottom w:val="0"/>
          <w:divBdr>
            <w:top w:val="none" w:sz="0" w:space="0" w:color="auto"/>
            <w:left w:val="none" w:sz="0" w:space="0" w:color="auto"/>
            <w:bottom w:val="none" w:sz="0" w:space="0" w:color="auto"/>
            <w:right w:val="none" w:sz="0" w:space="0" w:color="auto"/>
          </w:divBdr>
        </w:div>
        <w:div w:id="1970738540">
          <w:marLeft w:val="547"/>
          <w:marRight w:val="0"/>
          <w:marTop w:val="67"/>
          <w:marBottom w:val="0"/>
          <w:divBdr>
            <w:top w:val="none" w:sz="0" w:space="0" w:color="auto"/>
            <w:left w:val="none" w:sz="0" w:space="0" w:color="auto"/>
            <w:bottom w:val="none" w:sz="0" w:space="0" w:color="auto"/>
            <w:right w:val="none" w:sz="0" w:space="0" w:color="auto"/>
          </w:divBdr>
        </w:div>
        <w:div w:id="2039811879">
          <w:marLeft w:val="547"/>
          <w:marRight w:val="0"/>
          <w:marTop w:val="67"/>
          <w:marBottom w:val="0"/>
          <w:divBdr>
            <w:top w:val="none" w:sz="0" w:space="0" w:color="auto"/>
            <w:left w:val="none" w:sz="0" w:space="0" w:color="auto"/>
            <w:bottom w:val="none" w:sz="0" w:space="0" w:color="auto"/>
            <w:right w:val="none" w:sz="0" w:space="0" w:color="auto"/>
          </w:divBdr>
        </w:div>
      </w:divsChild>
    </w:div>
    <w:div w:id="1590195101">
      <w:bodyDiv w:val="1"/>
      <w:marLeft w:val="0"/>
      <w:marRight w:val="0"/>
      <w:marTop w:val="0"/>
      <w:marBottom w:val="0"/>
      <w:divBdr>
        <w:top w:val="none" w:sz="0" w:space="0" w:color="auto"/>
        <w:left w:val="none" w:sz="0" w:space="0" w:color="auto"/>
        <w:bottom w:val="none" w:sz="0" w:space="0" w:color="auto"/>
        <w:right w:val="none" w:sz="0" w:space="0" w:color="auto"/>
      </w:divBdr>
    </w:div>
    <w:div w:id="1595899903">
      <w:bodyDiv w:val="1"/>
      <w:marLeft w:val="0"/>
      <w:marRight w:val="0"/>
      <w:marTop w:val="0"/>
      <w:marBottom w:val="0"/>
      <w:divBdr>
        <w:top w:val="none" w:sz="0" w:space="0" w:color="auto"/>
        <w:left w:val="none" w:sz="0" w:space="0" w:color="auto"/>
        <w:bottom w:val="none" w:sz="0" w:space="0" w:color="auto"/>
        <w:right w:val="none" w:sz="0" w:space="0" w:color="auto"/>
      </w:divBdr>
    </w:div>
    <w:div w:id="1596744253">
      <w:bodyDiv w:val="1"/>
      <w:marLeft w:val="0"/>
      <w:marRight w:val="0"/>
      <w:marTop w:val="0"/>
      <w:marBottom w:val="0"/>
      <w:divBdr>
        <w:top w:val="none" w:sz="0" w:space="0" w:color="auto"/>
        <w:left w:val="none" w:sz="0" w:space="0" w:color="auto"/>
        <w:bottom w:val="none" w:sz="0" w:space="0" w:color="auto"/>
        <w:right w:val="none" w:sz="0" w:space="0" w:color="auto"/>
      </w:divBdr>
    </w:div>
    <w:div w:id="1599606741">
      <w:bodyDiv w:val="1"/>
      <w:marLeft w:val="0"/>
      <w:marRight w:val="0"/>
      <w:marTop w:val="0"/>
      <w:marBottom w:val="0"/>
      <w:divBdr>
        <w:top w:val="none" w:sz="0" w:space="0" w:color="auto"/>
        <w:left w:val="none" w:sz="0" w:space="0" w:color="auto"/>
        <w:bottom w:val="none" w:sz="0" w:space="0" w:color="auto"/>
        <w:right w:val="none" w:sz="0" w:space="0" w:color="auto"/>
      </w:divBdr>
      <w:divsChild>
        <w:div w:id="1063067756">
          <w:marLeft w:val="547"/>
          <w:marRight w:val="0"/>
          <w:marTop w:val="67"/>
          <w:marBottom w:val="0"/>
          <w:divBdr>
            <w:top w:val="none" w:sz="0" w:space="0" w:color="auto"/>
            <w:left w:val="none" w:sz="0" w:space="0" w:color="auto"/>
            <w:bottom w:val="none" w:sz="0" w:space="0" w:color="auto"/>
            <w:right w:val="none" w:sz="0" w:space="0" w:color="auto"/>
          </w:divBdr>
        </w:div>
      </w:divsChild>
    </w:div>
    <w:div w:id="1604992194">
      <w:bodyDiv w:val="1"/>
      <w:marLeft w:val="0"/>
      <w:marRight w:val="0"/>
      <w:marTop w:val="0"/>
      <w:marBottom w:val="0"/>
      <w:divBdr>
        <w:top w:val="none" w:sz="0" w:space="0" w:color="auto"/>
        <w:left w:val="none" w:sz="0" w:space="0" w:color="auto"/>
        <w:bottom w:val="none" w:sz="0" w:space="0" w:color="auto"/>
        <w:right w:val="none" w:sz="0" w:space="0" w:color="auto"/>
      </w:divBdr>
      <w:divsChild>
        <w:div w:id="1111169495">
          <w:marLeft w:val="1800"/>
          <w:marRight w:val="0"/>
          <w:marTop w:val="58"/>
          <w:marBottom w:val="0"/>
          <w:divBdr>
            <w:top w:val="none" w:sz="0" w:space="0" w:color="auto"/>
            <w:left w:val="none" w:sz="0" w:space="0" w:color="auto"/>
            <w:bottom w:val="none" w:sz="0" w:space="0" w:color="auto"/>
            <w:right w:val="none" w:sz="0" w:space="0" w:color="auto"/>
          </w:divBdr>
        </w:div>
      </w:divsChild>
    </w:div>
    <w:div w:id="1608007054">
      <w:bodyDiv w:val="1"/>
      <w:marLeft w:val="0"/>
      <w:marRight w:val="0"/>
      <w:marTop w:val="0"/>
      <w:marBottom w:val="0"/>
      <w:divBdr>
        <w:top w:val="none" w:sz="0" w:space="0" w:color="auto"/>
        <w:left w:val="none" w:sz="0" w:space="0" w:color="auto"/>
        <w:bottom w:val="none" w:sz="0" w:space="0" w:color="auto"/>
        <w:right w:val="none" w:sz="0" w:space="0" w:color="auto"/>
      </w:divBdr>
    </w:div>
    <w:div w:id="1626080192">
      <w:bodyDiv w:val="1"/>
      <w:marLeft w:val="0"/>
      <w:marRight w:val="0"/>
      <w:marTop w:val="0"/>
      <w:marBottom w:val="0"/>
      <w:divBdr>
        <w:top w:val="none" w:sz="0" w:space="0" w:color="auto"/>
        <w:left w:val="none" w:sz="0" w:space="0" w:color="auto"/>
        <w:bottom w:val="none" w:sz="0" w:space="0" w:color="auto"/>
        <w:right w:val="none" w:sz="0" w:space="0" w:color="auto"/>
      </w:divBdr>
    </w:div>
    <w:div w:id="1653213383">
      <w:bodyDiv w:val="1"/>
      <w:marLeft w:val="0"/>
      <w:marRight w:val="0"/>
      <w:marTop w:val="0"/>
      <w:marBottom w:val="0"/>
      <w:divBdr>
        <w:top w:val="none" w:sz="0" w:space="0" w:color="auto"/>
        <w:left w:val="none" w:sz="0" w:space="0" w:color="auto"/>
        <w:bottom w:val="none" w:sz="0" w:space="0" w:color="auto"/>
        <w:right w:val="none" w:sz="0" w:space="0" w:color="auto"/>
      </w:divBdr>
    </w:div>
    <w:div w:id="1670206978">
      <w:bodyDiv w:val="1"/>
      <w:marLeft w:val="0"/>
      <w:marRight w:val="0"/>
      <w:marTop w:val="0"/>
      <w:marBottom w:val="0"/>
      <w:divBdr>
        <w:top w:val="none" w:sz="0" w:space="0" w:color="auto"/>
        <w:left w:val="none" w:sz="0" w:space="0" w:color="auto"/>
        <w:bottom w:val="none" w:sz="0" w:space="0" w:color="auto"/>
        <w:right w:val="none" w:sz="0" w:space="0" w:color="auto"/>
      </w:divBdr>
    </w:div>
    <w:div w:id="1687097954">
      <w:bodyDiv w:val="1"/>
      <w:marLeft w:val="0"/>
      <w:marRight w:val="0"/>
      <w:marTop w:val="0"/>
      <w:marBottom w:val="0"/>
      <w:divBdr>
        <w:top w:val="none" w:sz="0" w:space="0" w:color="auto"/>
        <w:left w:val="none" w:sz="0" w:space="0" w:color="auto"/>
        <w:bottom w:val="none" w:sz="0" w:space="0" w:color="auto"/>
        <w:right w:val="none" w:sz="0" w:space="0" w:color="auto"/>
      </w:divBdr>
    </w:div>
    <w:div w:id="1691252286">
      <w:bodyDiv w:val="1"/>
      <w:marLeft w:val="0"/>
      <w:marRight w:val="0"/>
      <w:marTop w:val="0"/>
      <w:marBottom w:val="0"/>
      <w:divBdr>
        <w:top w:val="none" w:sz="0" w:space="0" w:color="auto"/>
        <w:left w:val="none" w:sz="0" w:space="0" w:color="auto"/>
        <w:bottom w:val="none" w:sz="0" w:space="0" w:color="auto"/>
        <w:right w:val="none" w:sz="0" w:space="0" w:color="auto"/>
      </w:divBdr>
    </w:div>
    <w:div w:id="1693801581">
      <w:bodyDiv w:val="1"/>
      <w:marLeft w:val="0"/>
      <w:marRight w:val="0"/>
      <w:marTop w:val="0"/>
      <w:marBottom w:val="0"/>
      <w:divBdr>
        <w:top w:val="none" w:sz="0" w:space="0" w:color="auto"/>
        <w:left w:val="none" w:sz="0" w:space="0" w:color="auto"/>
        <w:bottom w:val="none" w:sz="0" w:space="0" w:color="auto"/>
        <w:right w:val="none" w:sz="0" w:space="0" w:color="auto"/>
      </w:divBdr>
      <w:divsChild>
        <w:div w:id="308824051">
          <w:marLeft w:val="0"/>
          <w:marRight w:val="0"/>
          <w:marTop w:val="0"/>
          <w:marBottom w:val="0"/>
          <w:divBdr>
            <w:top w:val="none" w:sz="0" w:space="0" w:color="auto"/>
            <w:left w:val="none" w:sz="0" w:space="0" w:color="auto"/>
            <w:bottom w:val="none" w:sz="0" w:space="0" w:color="auto"/>
            <w:right w:val="none" w:sz="0" w:space="0" w:color="auto"/>
          </w:divBdr>
          <w:divsChild>
            <w:div w:id="2103378911">
              <w:marLeft w:val="0"/>
              <w:marRight w:val="0"/>
              <w:marTop w:val="0"/>
              <w:marBottom w:val="0"/>
              <w:divBdr>
                <w:top w:val="none" w:sz="0" w:space="0" w:color="auto"/>
                <w:left w:val="none" w:sz="0" w:space="0" w:color="auto"/>
                <w:bottom w:val="none" w:sz="0" w:space="0" w:color="auto"/>
                <w:right w:val="none" w:sz="0" w:space="0" w:color="auto"/>
              </w:divBdr>
              <w:divsChild>
                <w:div w:id="456800723">
                  <w:marLeft w:val="0"/>
                  <w:marRight w:val="0"/>
                  <w:marTop w:val="0"/>
                  <w:marBottom w:val="0"/>
                  <w:divBdr>
                    <w:top w:val="none" w:sz="0" w:space="0" w:color="auto"/>
                    <w:left w:val="none" w:sz="0" w:space="0" w:color="auto"/>
                    <w:bottom w:val="none" w:sz="0" w:space="0" w:color="auto"/>
                    <w:right w:val="none" w:sz="0" w:space="0" w:color="auto"/>
                  </w:divBdr>
                  <w:divsChild>
                    <w:div w:id="1807501511">
                      <w:marLeft w:val="0"/>
                      <w:marRight w:val="0"/>
                      <w:marTop w:val="0"/>
                      <w:marBottom w:val="0"/>
                      <w:divBdr>
                        <w:top w:val="none" w:sz="0" w:space="0" w:color="auto"/>
                        <w:left w:val="none" w:sz="0" w:space="0" w:color="auto"/>
                        <w:bottom w:val="none" w:sz="0" w:space="0" w:color="auto"/>
                        <w:right w:val="none" w:sz="0" w:space="0" w:color="auto"/>
                      </w:divBdr>
                      <w:divsChild>
                        <w:div w:id="8339525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04473902">
      <w:bodyDiv w:val="1"/>
      <w:marLeft w:val="0"/>
      <w:marRight w:val="0"/>
      <w:marTop w:val="0"/>
      <w:marBottom w:val="0"/>
      <w:divBdr>
        <w:top w:val="none" w:sz="0" w:space="0" w:color="auto"/>
        <w:left w:val="none" w:sz="0" w:space="0" w:color="auto"/>
        <w:bottom w:val="none" w:sz="0" w:space="0" w:color="auto"/>
        <w:right w:val="none" w:sz="0" w:space="0" w:color="auto"/>
      </w:divBdr>
    </w:div>
    <w:div w:id="1707245442">
      <w:bodyDiv w:val="1"/>
      <w:marLeft w:val="0"/>
      <w:marRight w:val="0"/>
      <w:marTop w:val="0"/>
      <w:marBottom w:val="0"/>
      <w:divBdr>
        <w:top w:val="none" w:sz="0" w:space="0" w:color="auto"/>
        <w:left w:val="none" w:sz="0" w:space="0" w:color="auto"/>
        <w:bottom w:val="none" w:sz="0" w:space="0" w:color="auto"/>
        <w:right w:val="none" w:sz="0" w:space="0" w:color="auto"/>
      </w:divBdr>
    </w:div>
    <w:div w:id="1715425226">
      <w:bodyDiv w:val="1"/>
      <w:marLeft w:val="0"/>
      <w:marRight w:val="0"/>
      <w:marTop w:val="0"/>
      <w:marBottom w:val="0"/>
      <w:divBdr>
        <w:top w:val="none" w:sz="0" w:space="0" w:color="auto"/>
        <w:left w:val="none" w:sz="0" w:space="0" w:color="auto"/>
        <w:bottom w:val="none" w:sz="0" w:space="0" w:color="auto"/>
        <w:right w:val="none" w:sz="0" w:space="0" w:color="auto"/>
      </w:divBdr>
    </w:div>
    <w:div w:id="1724252665">
      <w:bodyDiv w:val="1"/>
      <w:marLeft w:val="0"/>
      <w:marRight w:val="0"/>
      <w:marTop w:val="0"/>
      <w:marBottom w:val="0"/>
      <w:divBdr>
        <w:top w:val="none" w:sz="0" w:space="0" w:color="auto"/>
        <w:left w:val="none" w:sz="0" w:space="0" w:color="auto"/>
        <w:bottom w:val="none" w:sz="0" w:space="0" w:color="auto"/>
        <w:right w:val="none" w:sz="0" w:space="0" w:color="auto"/>
      </w:divBdr>
    </w:div>
    <w:div w:id="1725719764">
      <w:bodyDiv w:val="1"/>
      <w:marLeft w:val="0"/>
      <w:marRight w:val="0"/>
      <w:marTop w:val="0"/>
      <w:marBottom w:val="0"/>
      <w:divBdr>
        <w:top w:val="none" w:sz="0" w:space="0" w:color="auto"/>
        <w:left w:val="none" w:sz="0" w:space="0" w:color="auto"/>
        <w:bottom w:val="none" w:sz="0" w:space="0" w:color="auto"/>
        <w:right w:val="none" w:sz="0" w:space="0" w:color="auto"/>
      </w:divBdr>
    </w:div>
    <w:div w:id="1729718742">
      <w:bodyDiv w:val="1"/>
      <w:marLeft w:val="0"/>
      <w:marRight w:val="0"/>
      <w:marTop w:val="0"/>
      <w:marBottom w:val="0"/>
      <w:divBdr>
        <w:top w:val="none" w:sz="0" w:space="0" w:color="auto"/>
        <w:left w:val="none" w:sz="0" w:space="0" w:color="auto"/>
        <w:bottom w:val="none" w:sz="0" w:space="0" w:color="auto"/>
        <w:right w:val="none" w:sz="0" w:space="0" w:color="auto"/>
      </w:divBdr>
    </w:div>
    <w:div w:id="1740441977">
      <w:bodyDiv w:val="1"/>
      <w:marLeft w:val="0"/>
      <w:marRight w:val="0"/>
      <w:marTop w:val="0"/>
      <w:marBottom w:val="0"/>
      <w:divBdr>
        <w:top w:val="none" w:sz="0" w:space="0" w:color="auto"/>
        <w:left w:val="none" w:sz="0" w:space="0" w:color="auto"/>
        <w:bottom w:val="none" w:sz="0" w:space="0" w:color="auto"/>
        <w:right w:val="none" w:sz="0" w:space="0" w:color="auto"/>
      </w:divBdr>
      <w:divsChild>
        <w:div w:id="869683443">
          <w:marLeft w:val="547"/>
          <w:marRight w:val="0"/>
          <w:marTop w:val="67"/>
          <w:marBottom w:val="0"/>
          <w:divBdr>
            <w:top w:val="none" w:sz="0" w:space="0" w:color="auto"/>
            <w:left w:val="none" w:sz="0" w:space="0" w:color="auto"/>
            <w:bottom w:val="none" w:sz="0" w:space="0" w:color="auto"/>
            <w:right w:val="none" w:sz="0" w:space="0" w:color="auto"/>
          </w:divBdr>
        </w:div>
        <w:div w:id="1397163358">
          <w:marLeft w:val="547"/>
          <w:marRight w:val="0"/>
          <w:marTop w:val="67"/>
          <w:marBottom w:val="0"/>
          <w:divBdr>
            <w:top w:val="none" w:sz="0" w:space="0" w:color="auto"/>
            <w:left w:val="none" w:sz="0" w:space="0" w:color="auto"/>
            <w:bottom w:val="none" w:sz="0" w:space="0" w:color="auto"/>
            <w:right w:val="none" w:sz="0" w:space="0" w:color="auto"/>
          </w:divBdr>
        </w:div>
        <w:div w:id="1930843761">
          <w:marLeft w:val="547"/>
          <w:marRight w:val="0"/>
          <w:marTop w:val="67"/>
          <w:marBottom w:val="0"/>
          <w:divBdr>
            <w:top w:val="none" w:sz="0" w:space="0" w:color="auto"/>
            <w:left w:val="none" w:sz="0" w:space="0" w:color="auto"/>
            <w:bottom w:val="none" w:sz="0" w:space="0" w:color="auto"/>
            <w:right w:val="none" w:sz="0" w:space="0" w:color="auto"/>
          </w:divBdr>
        </w:div>
      </w:divsChild>
    </w:div>
    <w:div w:id="1740791169">
      <w:bodyDiv w:val="1"/>
      <w:marLeft w:val="0"/>
      <w:marRight w:val="0"/>
      <w:marTop w:val="0"/>
      <w:marBottom w:val="0"/>
      <w:divBdr>
        <w:top w:val="none" w:sz="0" w:space="0" w:color="auto"/>
        <w:left w:val="none" w:sz="0" w:space="0" w:color="auto"/>
        <w:bottom w:val="none" w:sz="0" w:space="0" w:color="auto"/>
        <w:right w:val="none" w:sz="0" w:space="0" w:color="auto"/>
      </w:divBdr>
    </w:div>
    <w:div w:id="1768311995">
      <w:bodyDiv w:val="1"/>
      <w:marLeft w:val="0"/>
      <w:marRight w:val="0"/>
      <w:marTop w:val="0"/>
      <w:marBottom w:val="0"/>
      <w:divBdr>
        <w:top w:val="none" w:sz="0" w:space="0" w:color="auto"/>
        <w:left w:val="none" w:sz="0" w:space="0" w:color="auto"/>
        <w:bottom w:val="none" w:sz="0" w:space="0" w:color="auto"/>
        <w:right w:val="none" w:sz="0" w:space="0" w:color="auto"/>
      </w:divBdr>
      <w:divsChild>
        <w:div w:id="898829684">
          <w:marLeft w:val="547"/>
          <w:marRight w:val="0"/>
          <w:marTop w:val="67"/>
          <w:marBottom w:val="0"/>
          <w:divBdr>
            <w:top w:val="none" w:sz="0" w:space="0" w:color="auto"/>
            <w:left w:val="none" w:sz="0" w:space="0" w:color="auto"/>
            <w:bottom w:val="none" w:sz="0" w:space="0" w:color="auto"/>
            <w:right w:val="none" w:sz="0" w:space="0" w:color="auto"/>
          </w:divBdr>
        </w:div>
        <w:div w:id="1053844166">
          <w:marLeft w:val="547"/>
          <w:marRight w:val="0"/>
          <w:marTop w:val="67"/>
          <w:marBottom w:val="0"/>
          <w:divBdr>
            <w:top w:val="none" w:sz="0" w:space="0" w:color="auto"/>
            <w:left w:val="none" w:sz="0" w:space="0" w:color="auto"/>
            <w:bottom w:val="none" w:sz="0" w:space="0" w:color="auto"/>
            <w:right w:val="none" w:sz="0" w:space="0" w:color="auto"/>
          </w:divBdr>
        </w:div>
        <w:div w:id="1685551852">
          <w:marLeft w:val="547"/>
          <w:marRight w:val="0"/>
          <w:marTop w:val="67"/>
          <w:marBottom w:val="0"/>
          <w:divBdr>
            <w:top w:val="none" w:sz="0" w:space="0" w:color="auto"/>
            <w:left w:val="none" w:sz="0" w:space="0" w:color="auto"/>
            <w:bottom w:val="none" w:sz="0" w:space="0" w:color="auto"/>
            <w:right w:val="none" w:sz="0" w:space="0" w:color="auto"/>
          </w:divBdr>
        </w:div>
        <w:div w:id="2052730368">
          <w:marLeft w:val="547"/>
          <w:marRight w:val="0"/>
          <w:marTop w:val="67"/>
          <w:marBottom w:val="0"/>
          <w:divBdr>
            <w:top w:val="none" w:sz="0" w:space="0" w:color="auto"/>
            <w:left w:val="none" w:sz="0" w:space="0" w:color="auto"/>
            <w:bottom w:val="none" w:sz="0" w:space="0" w:color="auto"/>
            <w:right w:val="none" w:sz="0" w:space="0" w:color="auto"/>
          </w:divBdr>
        </w:div>
      </w:divsChild>
    </w:div>
    <w:div w:id="1787121458">
      <w:bodyDiv w:val="1"/>
      <w:marLeft w:val="0"/>
      <w:marRight w:val="0"/>
      <w:marTop w:val="0"/>
      <w:marBottom w:val="0"/>
      <w:divBdr>
        <w:top w:val="none" w:sz="0" w:space="0" w:color="auto"/>
        <w:left w:val="none" w:sz="0" w:space="0" w:color="auto"/>
        <w:bottom w:val="none" w:sz="0" w:space="0" w:color="auto"/>
        <w:right w:val="none" w:sz="0" w:space="0" w:color="auto"/>
      </w:divBdr>
      <w:divsChild>
        <w:div w:id="439490038">
          <w:marLeft w:val="1166"/>
          <w:marRight w:val="0"/>
          <w:marTop w:val="67"/>
          <w:marBottom w:val="0"/>
          <w:divBdr>
            <w:top w:val="none" w:sz="0" w:space="0" w:color="auto"/>
            <w:left w:val="none" w:sz="0" w:space="0" w:color="auto"/>
            <w:bottom w:val="none" w:sz="0" w:space="0" w:color="auto"/>
            <w:right w:val="none" w:sz="0" w:space="0" w:color="auto"/>
          </w:divBdr>
        </w:div>
        <w:div w:id="553660172">
          <w:marLeft w:val="547"/>
          <w:marRight w:val="0"/>
          <w:marTop w:val="67"/>
          <w:marBottom w:val="0"/>
          <w:divBdr>
            <w:top w:val="none" w:sz="0" w:space="0" w:color="auto"/>
            <w:left w:val="none" w:sz="0" w:space="0" w:color="auto"/>
            <w:bottom w:val="none" w:sz="0" w:space="0" w:color="auto"/>
            <w:right w:val="none" w:sz="0" w:space="0" w:color="auto"/>
          </w:divBdr>
        </w:div>
        <w:div w:id="582569412">
          <w:marLeft w:val="1166"/>
          <w:marRight w:val="0"/>
          <w:marTop w:val="67"/>
          <w:marBottom w:val="0"/>
          <w:divBdr>
            <w:top w:val="none" w:sz="0" w:space="0" w:color="auto"/>
            <w:left w:val="none" w:sz="0" w:space="0" w:color="auto"/>
            <w:bottom w:val="none" w:sz="0" w:space="0" w:color="auto"/>
            <w:right w:val="none" w:sz="0" w:space="0" w:color="auto"/>
          </w:divBdr>
        </w:div>
        <w:div w:id="620306356">
          <w:marLeft w:val="547"/>
          <w:marRight w:val="0"/>
          <w:marTop w:val="67"/>
          <w:marBottom w:val="0"/>
          <w:divBdr>
            <w:top w:val="none" w:sz="0" w:space="0" w:color="auto"/>
            <w:left w:val="none" w:sz="0" w:space="0" w:color="auto"/>
            <w:bottom w:val="none" w:sz="0" w:space="0" w:color="auto"/>
            <w:right w:val="none" w:sz="0" w:space="0" w:color="auto"/>
          </w:divBdr>
        </w:div>
        <w:div w:id="1008867236">
          <w:marLeft w:val="547"/>
          <w:marRight w:val="0"/>
          <w:marTop w:val="67"/>
          <w:marBottom w:val="0"/>
          <w:divBdr>
            <w:top w:val="none" w:sz="0" w:space="0" w:color="auto"/>
            <w:left w:val="none" w:sz="0" w:space="0" w:color="auto"/>
            <w:bottom w:val="none" w:sz="0" w:space="0" w:color="auto"/>
            <w:right w:val="none" w:sz="0" w:space="0" w:color="auto"/>
          </w:divBdr>
        </w:div>
        <w:div w:id="1493251005">
          <w:marLeft w:val="1166"/>
          <w:marRight w:val="0"/>
          <w:marTop w:val="67"/>
          <w:marBottom w:val="0"/>
          <w:divBdr>
            <w:top w:val="none" w:sz="0" w:space="0" w:color="auto"/>
            <w:left w:val="none" w:sz="0" w:space="0" w:color="auto"/>
            <w:bottom w:val="none" w:sz="0" w:space="0" w:color="auto"/>
            <w:right w:val="none" w:sz="0" w:space="0" w:color="auto"/>
          </w:divBdr>
        </w:div>
      </w:divsChild>
    </w:div>
    <w:div w:id="1817140471">
      <w:bodyDiv w:val="1"/>
      <w:marLeft w:val="0"/>
      <w:marRight w:val="0"/>
      <w:marTop w:val="0"/>
      <w:marBottom w:val="0"/>
      <w:divBdr>
        <w:top w:val="none" w:sz="0" w:space="0" w:color="auto"/>
        <w:left w:val="none" w:sz="0" w:space="0" w:color="auto"/>
        <w:bottom w:val="none" w:sz="0" w:space="0" w:color="auto"/>
        <w:right w:val="none" w:sz="0" w:space="0" w:color="auto"/>
      </w:divBdr>
      <w:divsChild>
        <w:div w:id="117531674">
          <w:marLeft w:val="0"/>
          <w:marRight w:val="0"/>
          <w:marTop w:val="0"/>
          <w:marBottom w:val="0"/>
          <w:divBdr>
            <w:top w:val="none" w:sz="0" w:space="0" w:color="auto"/>
            <w:left w:val="none" w:sz="0" w:space="0" w:color="auto"/>
            <w:bottom w:val="none" w:sz="0" w:space="0" w:color="auto"/>
            <w:right w:val="none" w:sz="0" w:space="0" w:color="auto"/>
          </w:divBdr>
          <w:divsChild>
            <w:div w:id="1877739180">
              <w:marLeft w:val="0"/>
              <w:marRight w:val="0"/>
              <w:marTop w:val="0"/>
              <w:marBottom w:val="0"/>
              <w:divBdr>
                <w:top w:val="none" w:sz="0" w:space="0" w:color="auto"/>
                <w:left w:val="none" w:sz="0" w:space="0" w:color="auto"/>
                <w:bottom w:val="none" w:sz="0" w:space="0" w:color="auto"/>
                <w:right w:val="none" w:sz="0" w:space="0" w:color="auto"/>
              </w:divBdr>
              <w:divsChild>
                <w:div w:id="1298340261">
                  <w:marLeft w:val="0"/>
                  <w:marRight w:val="0"/>
                  <w:marTop w:val="0"/>
                  <w:marBottom w:val="0"/>
                  <w:divBdr>
                    <w:top w:val="none" w:sz="0" w:space="0" w:color="auto"/>
                    <w:left w:val="none" w:sz="0" w:space="0" w:color="auto"/>
                    <w:bottom w:val="none" w:sz="0" w:space="0" w:color="auto"/>
                    <w:right w:val="none" w:sz="0" w:space="0" w:color="auto"/>
                  </w:divBdr>
                  <w:divsChild>
                    <w:div w:id="605424526">
                      <w:marLeft w:val="0"/>
                      <w:marRight w:val="0"/>
                      <w:marTop w:val="0"/>
                      <w:marBottom w:val="0"/>
                      <w:divBdr>
                        <w:top w:val="none" w:sz="0" w:space="0" w:color="auto"/>
                        <w:left w:val="none" w:sz="0" w:space="0" w:color="auto"/>
                        <w:bottom w:val="none" w:sz="0" w:space="0" w:color="auto"/>
                        <w:right w:val="none" w:sz="0" w:space="0" w:color="auto"/>
                      </w:divBdr>
                      <w:divsChild>
                        <w:div w:id="3205038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84098669">
      <w:bodyDiv w:val="1"/>
      <w:marLeft w:val="0"/>
      <w:marRight w:val="0"/>
      <w:marTop w:val="0"/>
      <w:marBottom w:val="0"/>
      <w:divBdr>
        <w:top w:val="none" w:sz="0" w:space="0" w:color="auto"/>
        <w:left w:val="none" w:sz="0" w:space="0" w:color="auto"/>
        <w:bottom w:val="none" w:sz="0" w:space="0" w:color="auto"/>
        <w:right w:val="none" w:sz="0" w:space="0" w:color="auto"/>
      </w:divBdr>
    </w:div>
    <w:div w:id="1888953451">
      <w:bodyDiv w:val="1"/>
      <w:marLeft w:val="0"/>
      <w:marRight w:val="0"/>
      <w:marTop w:val="0"/>
      <w:marBottom w:val="0"/>
      <w:divBdr>
        <w:top w:val="none" w:sz="0" w:space="0" w:color="auto"/>
        <w:left w:val="none" w:sz="0" w:space="0" w:color="auto"/>
        <w:bottom w:val="none" w:sz="0" w:space="0" w:color="auto"/>
        <w:right w:val="none" w:sz="0" w:space="0" w:color="auto"/>
      </w:divBdr>
    </w:div>
    <w:div w:id="1897275712">
      <w:bodyDiv w:val="1"/>
      <w:marLeft w:val="0"/>
      <w:marRight w:val="0"/>
      <w:marTop w:val="0"/>
      <w:marBottom w:val="0"/>
      <w:divBdr>
        <w:top w:val="none" w:sz="0" w:space="0" w:color="auto"/>
        <w:left w:val="none" w:sz="0" w:space="0" w:color="auto"/>
        <w:bottom w:val="none" w:sz="0" w:space="0" w:color="auto"/>
        <w:right w:val="none" w:sz="0" w:space="0" w:color="auto"/>
      </w:divBdr>
      <w:divsChild>
        <w:div w:id="1910917205">
          <w:marLeft w:val="274"/>
          <w:marRight w:val="0"/>
          <w:marTop w:val="0"/>
          <w:marBottom w:val="0"/>
          <w:divBdr>
            <w:top w:val="none" w:sz="0" w:space="0" w:color="auto"/>
            <w:left w:val="none" w:sz="0" w:space="0" w:color="auto"/>
            <w:bottom w:val="none" w:sz="0" w:space="0" w:color="auto"/>
            <w:right w:val="none" w:sz="0" w:space="0" w:color="auto"/>
          </w:divBdr>
        </w:div>
      </w:divsChild>
    </w:div>
    <w:div w:id="1903559517">
      <w:bodyDiv w:val="1"/>
      <w:marLeft w:val="0"/>
      <w:marRight w:val="0"/>
      <w:marTop w:val="0"/>
      <w:marBottom w:val="0"/>
      <w:divBdr>
        <w:top w:val="none" w:sz="0" w:space="0" w:color="auto"/>
        <w:left w:val="none" w:sz="0" w:space="0" w:color="auto"/>
        <w:bottom w:val="none" w:sz="0" w:space="0" w:color="auto"/>
        <w:right w:val="none" w:sz="0" w:space="0" w:color="auto"/>
      </w:divBdr>
    </w:div>
    <w:div w:id="1905218522">
      <w:bodyDiv w:val="1"/>
      <w:marLeft w:val="0"/>
      <w:marRight w:val="0"/>
      <w:marTop w:val="0"/>
      <w:marBottom w:val="0"/>
      <w:divBdr>
        <w:top w:val="none" w:sz="0" w:space="0" w:color="auto"/>
        <w:left w:val="none" w:sz="0" w:space="0" w:color="auto"/>
        <w:bottom w:val="none" w:sz="0" w:space="0" w:color="auto"/>
        <w:right w:val="none" w:sz="0" w:space="0" w:color="auto"/>
      </w:divBdr>
    </w:div>
    <w:div w:id="1905487227">
      <w:bodyDiv w:val="1"/>
      <w:marLeft w:val="0"/>
      <w:marRight w:val="0"/>
      <w:marTop w:val="0"/>
      <w:marBottom w:val="0"/>
      <w:divBdr>
        <w:top w:val="none" w:sz="0" w:space="0" w:color="auto"/>
        <w:left w:val="none" w:sz="0" w:space="0" w:color="auto"/>
        <w:bottom w:val="none" w:sz="0" w:space="0" w:color="auto"/>
        <w:right w:val="none" w:sz="0" w:space="0" w:color="auto"/>
      </w:divBdr>
    </w:div>
    <w:div w:id="1914510237">
      <w:bodyDiv w:val="1"/>
      <w:marLeft w:val="0"/>
      <w:marRight w:val="0"/>
      <w:marTop w:val="0"/>
      <w:marBottom w:val="0"/>
      <w:divBdr>
        <w:top w:val="none" w:sz="0" w:space="0" w:color="auto"/>
        <w:left w:val="none" w:sz="0" w:space="0" w:color="auto"/>
        <w:bottom w:val="none" w:sz="0" w:space="0" w:color="auto"/>
        <w:right w:val="none" w:sz="0" w:space="0" w:color="auto"/>
      </w:divBdr>
    </w:div>
    <w:div w:id="1916940011">
      <w:bodyDiv w:val="1"/>
      <w:marLeft w:val="0"/>
      <w:marRight w:val="0"/>
      <w:marTop w:val="0"/>
      <w:marBottom w:val="0"/>
      <w:divBdr>
        <w:top w:val="none" w:sz="0" w:space="0" w:color="auto"/>
        <w:left w:val="none" w:sz="0" w:space="0" w:color="auto"/>
        <w:bottom w:val="none" w:sz="0" w:space="0" w:color="auto"/>
        <w:right w:val="none" w:sz="0" w:space="0" w:color="auto"/>
      </w:divBdr>
    </w:div>
    <w:div w:id="1928810255">
      <w:bodyDiv w:val="1"/>
      <w:marLeft w:val="0"/>
      <w:marRight w:val="0"/>
      <w:marTop w:val="0"/>
      <w:marBottom w:val="0"/>
      <w:divBdr>
        <w:top w:val="none" w:sz="0" w:space="0" w:color="auto"/>
        <w:left w:val="none" w:sz="0" w:space="0" w:color="auto"/>
        <w:bottom w:val="none" w:sz="0" w:space="0" w:color="auto"/>
        <w:right w:val="none" w:sz="0" w:space="0" w:color="auto"/>
      </w:divBdr>
    </w:div>
    <w:div w:id="1940287487">
      <w:bodyDiv w:val="1"/>
      <w:marLeft w:val="0"/>
      <w:marRight w:val="0"/>
      <w:marTop w:val="0"/>
      <w:marBottom w:val="0"/>
      <w:divBdr>
        <w:top w:val="none" w:sz="0" w:space="0" w:color="auto"/>
        <w:left w:val="none" w:sz="0" w:space="0" w:color="auto"/>
        <w:bottom w:val="none" w:sz="0" w:space="0" w:color="auto"/>
        <w:right w:val="none" w:sz="0" w:space="0" w:color="auto"/>
      </w:divBdr>
      <w:divsChild>
        <w:div w:id="1361011571">
          <w:marLeft w:val="1166"/>
          <w:marRight w:val="0"/>
          <w:marTop w:val="67"/>
          <w:marBottom w:val="0"/>
          <w:divBdr>
            <w:top w:val="none" w:sz="0" w:space="0" w:color="auto"/>
            <w:left w:val="none" w:sz="0" w:space="0" w:color="auto"/>
            <w:bottom w:val="none" w:sz="0" w:space="0" w:color="auto"/>
            <w:right w:val="none" w:sz="0" w:space="0" w:color="auto"/>
          </w:divBdr>
        </w:div>
        <w:div w:id="1599672569">
          <w:marLeft w:val="1166"/>
          <w:marRight w:val="0"/>
          <w:marTop w:val="67"/>
          <w:marBottom w:val="0"/>
          <w:divBdr>
            <w:top w:val="none" w:sz="0" w:space="0" w:color="auto"/>
            <w:left w:val="none" w:sz="0" w:space="0" w:color="auto"/>
            <w:bottom w:val="none" w:sz="0" w:space="0" w:color="auto"/>
            <w:right w:val="none" w:sz="0" w:space="0" w:color="auto"/>
          </w:divBdr>
        </w:div>
        <w:div w:id="2047637182">
          <w:marLeft w:val="1166"/>
          <w:marRight w:val="0"/>
          <w:marTop w:val="67"/>
          <w:marBottom w:val="0"/>
          <w:divBdr>
            <w:top w:val="none" w:sz="0" w:space="0" w:color="auto"/>
            <w:left w:val="none" w:sz="0" w:space="0" w:color="auto"/>
            <w:bottom w:val="none" w:sz="0" w:space="0" w:color="auto"/>
            <w:right w:val="none" w:sz="0" w:space="0" w:color="auto"/>
          </w:divBdr>
        </w:div>
      </w:divsChild>
    </w:div>
    <w:div w:id="1944261784">
      <w:bodyDiv w:val="1"/>
      <w:marLeft w:val="0"/>
      <w:marRight w:val="0"/>
      <w:marTop w:val="0"/>
      <w:marBottom w:val="0"/>
      <w:divBdr>
        <w:top w:val="none" w:sz="0" w:space="0" w:color="auto"/>
        <w:left w:val="none" w:sz="0" w:space="0" w:color="auto"/>
        <w:bottom w:val="none" w:sz="0" w:space="0" w:color="auto"/>
        <w:right w:val="none" w:sz="0" w:space="0" w:color="auto"/>
      </w:divBdr>
    </w:div>
    <w:div w:id="1952742759">
      <w:bodyDiv w:val="1"/>
      <w:marLeft w:val="0"/>
      <w:marRight w:val="0"/>
      <w:marTop w:val="0"/>
      <w:marBottom w:val="0"/>
      <w:divBdr>
        <w:top w:val="none" w:sz="0" w:space="0" w:color="auto"/>
        <w:left w:val="none" w:sz="0" w:space="0" w:color="auto"/>
        <w:bottom w:val="none" w:sz="0" w:space="0" w:color="auto"/>
        <w:right w:val="none" w:sz="0" w:space="0" w:color="auto"/>
      </w:divBdr>
      <w:divsChild>
        <w:div w:id="338119478">
          <w:marLeft w:val="0"/>
          <w:marRight w:val="0"/>
          <w:marTop w:val="100"/>
          <w:marBottom w:val="100"/>
          <w:divBdr>
            <w:top w:val="none" w:sz="0" w:space="0" w:color="auto"/>
            <w:left w:val="none" w:sz="0" w:space="0" w:color="auto"/>
            <w:bottom w:val="none" w:sz="0" w:space="0" w:color="auto"/>
            <w:right w:val="none" w:sz="0" w:space="0" w:color="auto"/>
          </w:divBdr>
          <w:divsChild>
            <w:div w:id="1810319449">
              <w:marLeft w:val="0"/>
              <w:marRight w:val="0"/>
              <w:marTop w:val="0"/>
              <w:marBottom w:val="0"/>
              <w:divBdr>
                <w:top w:val="none" w:sz="0" w:space="0" w:color="auto"/>
                <w:left w:val="none" w:sz="0" w:space="0" w:color="auto"/>
                <w:bottom w:val="none" w:sz="0" w:space="0" w:color="auto"/>
                <w:right w:val="none" w:sz="0" w:space="0" w:color="auto"/>
              </w:divBdr>
              <w:divsChild>
                <w:div w:id="1348482071">
                  <w:marLeft w:val="0"/>
                  <w:marRight w:val="0"/>
                  <w:marTop w:val="0"/>
                  <w:marBottom w:val="0"/>
                  <w:divBdr>
                    <w:top w:val="none" w:sz="0" w:space="0" w:color="auto"/>
                    <w:left w:val="none" w:sz="0" w:space="0" w:color="auto"/>
                    <w:bottom w:val="none" w:sz="0" w:space="0" w:color="auto"/>
                    <w:right w:val="none" w:sz="0" w:space="0" w:color="auto"/>
                  </w:divBdr>
                  <w:divsChild>
                    <w:div w:id="1260217166">
                      <w:marLeft w:val="0"/>
                      <w:marRight w:val="0"/>
                      <w:marTop w:val="0"/>
                      <w:marBottom w:val="0"/>
                      <w:divBdr>
                        <w:top w:val="none" w:sz="0" w:space="0" w:color="auto"/>
                        <w:left w:val="none" w:sz="0" w:space="0" w:color="auto"/>
                        <w:bottom w:val="none" w:sz="0" w:space="0" w:color="auto"/>
                        <w:right w:val="none" w:sz="0" w:space="0" w:color="auto"/>
                      </w:divBdr>
                      <w:divsChild>
                        <w:div w:id="1511597954">
                          <w:marLeft w:val="0"/>
                          <w:marRight w:val="0"/>
                          <w:marTop w:val="0"/>
                          <w:marBottom w:val="0"/>
                          <w:divBdr>
                            <w:top w:val="none" w:sz="0" w:space="0" w:color="auto"/>
                            <w:left w:val="none" w:sz="0" w:space="0" w:color="auto"/>
                            <w:bottom w:val="none" w:sz="0" w:space="0" w:color="auto"/>
                            <w:right w:val="none" w:sz="0" w:space="0" w:color="auto"/>
                          </w:divBdr>
                          <w:divsChild>
                            <w:div w:id="1609194294">
                              <w:marLeft w:val="0"/>
                              <w:marRight w:val="0"/>
                              <w:marTop w:val="0"/>
                              <w:marBottom w:val="0"/>
                              <w:divBdr>
                                <w:top w:val="none" w:sz="0" w:space="0" w:color="auto"/>
                                <w:left w:val="none" w:sz="0" w:space="0" w:color="auto"/>
                                <w:bottom w:val="none" w:sz="0" w:space="0" w:color="auto"/>
                                <w:right w:val="none" w:sz="0" w:space="0" w:color="auto"/>
                              </w:divBdr>
                              <w:divsChild>
                                <w:div w:id="4434966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955669455">
      <w:bodyDiv w:val="1"/>
      <w:marLeft w:val="0"/>
      <w:marRight w:val="0"/>
      <w:marTop w:val="0"/>
      <w:marBottom w:val="0"/>
      <w:divBdr>
        <w:top w:val="none" w:sz="0" w:space="0" w:color="auto"/>
        <w:left w:val="none" w:sz="0" w:space="0" w:color="auto"/>
        <w:bottom w:val="none" w:sz="0" w:space="0" w:color="auto"/>
        <w:right w:val="none" w:sz="0" w:space="0" w:color="auto"/>
      </w:divBdr>
    </w:div>
    <w:div w:id="1984044283">
      <w:bodyDiv w:val="1"/>
      <w:marLeft w:val="0"/>
      <w:marRight w:val="0"/>
      <w:marTop w:val="0"/>
      <w:marBottom w:val="0"/>
      <w:divBdr>
        <w:top w:val="none" w:sz="0" w:space="0" w:color="auto"/>
        <w:left w:val="none" w:sz="0" w:space="0" w:color="auto"/>
        <w:bottom w:val="none" w:sz="0" w:space="0" w:color="auto"/>
        <w:right w:val="none" w:sz="0" w:space="0" w:color="auto"/>
      </w:divBdr>
    </w:div>
    <w:div w:id="1994724022">
      <w:bodyDiv w:val="1"/>
      <w:marLeft w:val="0"/>
      <w:marRight w:val="0"/>
      <w:marTop w:val="0"/>
      <w:marBottom w:val="0"/>
      <w:divBdr>
        <w:top w:val="none" w:sz="0" w:space="0" w:color="auto"/>
        <w:left w:val="none" w:sz="0" w:space="0" w:color="auto"/>
        <w:bottom w:val="none" w:sz="0" w:space="0" w:color="auto"/>
        <w:right w:val="none" w:sz="0" w:space="0" w:color="auto"/>
      </w:divBdr>
      <w:divsChild>
        <w:div w:id="30692431">
          <w:marLeft w:val="547"/>
          <w:marRight w:val="0"/>
          <w:marTop w:val="67"/>
          <w:marBottom w:val="0"/>
          <w:divBdr>
            <w:top w:val="none" w:sz="0" w:space="0" w:color="auto"/>
            <w:left w:val="none" w:sz="0" w:space="0" w:color="auto"/>
            <w:bottom w:val="none" w:sz="0" w:space="0" w:color="auto"/>
            <w:right w:val="none" w:sz="0" w:space="0" w:color="auto"/>
          </w:divBdr>
        </w:div>
      </w:divsChild>
    </w:div>
    <w:div w:id="2048990401">
      <w:bodyDiv w:val="1"/>
      <w:marLeft w:val="0"/>
      <w:marRight w:val="0"/>
      <w:marTop w:val="0"/>
      <w:marBottom w:val="0"/>
      <w:divBdr>
        <w:top w:val="none" w:sz="0" w:space="0" w:color="auto"/>
        <w:left w:val="none" w:sz="0" w:space="0" w:color="auto"/>
        <w:bottom w:val="none" w:sz="0" w:space="0" w:color="auto"/>
        <w:right w:val="none" w:sz="0" w:space="0" w:color="auto"/>
      </w:divBdr>
    </w:div>
    <w:div w:id="2050255803">
      <w:bodyDiv w:val="1"/>
      <w:marLeft w:val="0"/>
      <w:marRight w:val="0"/>
      <w:marTop w:val="0"/>
      <w:marBottom w:val="0"/>
      <w:divBdr>
        <w:top w:val="none" w:sz="0" w:space="0" w:color="auto"/>
        <w:left w:val="none" w:sz="0" w:space="0" w:color="auto"/>
        <w:bottom w:val="none" w:sz="0" w:space="0" w:color="auto"/>
        <w:right w:val="none" w:sz="0" w:space="0" w:color="auto"/>
      </w:divBdr>
    </w:div>
    <w:div w:id="2063409456">
      <w:bodyDiv w:val="1"/>
      <w:marLeft w:val="0"/>
      <w:marRight w:val="0"/>
      <w:marTop w:val="0"/>
      <w:marBottom w:val="0"/>
      <w:divBdr>
        <w:top w:val="none" w:sz="0" w:space="0" w:color="auto"/>
        <w:left w:val="none" w:sz="0" w:space="0" w:color="auto"/>
        <w:bottom w:val="none" w:sz="0" w:space="0" w:color="auto"/>
        <w:right w:val="none" w:sz="0" w:space="0" w:color="auto"/>
      </w:divBdr>
    </w:div>
    <w:div w:id="2066827098">
      <w:bodyDiv w:val="1"/>
      <w:marLeft w:val="0"/>
      <w:marRight w:val="0"/>
      <w:marTop w:val="0"/>
      <w:marBottom w:val="0"/>
      <w:divBdr>
        <w:top w:val="none" w:sz="0" w:space="0" w:color="auto"/>
        <w:left w:val="none" w:sz="0" w:space="0" w:color="auto"/>
        <w:bottom w:val="none" w:sz="0" w:space="0" w:color="auto"/>
        <w:right w:val="none" w:sz="0" w:space="0" w:color="auto"/>
      </w:divBdr>
    </w:div>
    <w:div w:id="2075812579">
      <w:bodyDiv w:val="1"/>
      <w:marLeft w:val="0"/>
      <w:marRight w:val="0"/>
      <w:marTop w:val="0"/>
      <w:marBottom w:val="0"/>
      <w:divBdr>
        <w:top w:val="none" w:sz="0" w:space="0" w:color="auto"/>
        <w:left w:val="none" w:sz="0" w:space="0" w:color="auto"/>
        <w:bottom w:val="none" w:sz="0" w:space="0" w:color="auto"/>
        <w:right w:val="none" w:sz="0" w:space="0" w:color="auto"/>
      </w:divBdr>
      <w:divsChild>
        <w:div w:id="1163744245">
          <w:marLeft w:val="547"/>
          <w:marRight w:val="0"/>
          <w:marTop w:val="67"/>
          <w:marBottom w:val="0"/>
          <w:divBdr>
            <w:top w:val="none" w:sz="0" w:space="0" w:color="auto"/>
            <w:left w:val="none" w:sz="0" w:space="0" w:color="auto"/>
            <w:bottom w:val="none" w:sz="0" w:space="0" w:color="auto"/>
            <w:right w:val="none" w:sz="0" w:space="0" w:color="auto"/>
          </w:divBdr>
        </w:div>
      </w:divsChild>
    </w:div>
    <w:div w:id="2076001294">
      <w:bodyDiv w:val="1"/>
      <w:marLeft w:val="0"/>
      <w:marRight w:val="0"/>
      <w:marTop w:val="0"/>
      <w:marBottom w:val="0"/>
      <w:divBdr>
        <w:top w:val="none" w:sz="0" w:space="0" w:color="auto"/>
        <w:left w:val="none" w:sz="0" w:space="0" w:color="auto"/>
        <w:bottom w:val="none" w:sz="0" w:space="0" w:color="auto"/>
        <w:right w:val="none" w:sz="0" w:space="0" w:color="auto"/>
      </w:divBdr>
    </w:div>
    <w:div w:id="2094473134">
      <w:bodyDiv w:val="1"/>
      <w:marLeft w:val="0"/>
      <w:marRight w:val="0"/>
      <w:marTop w:val="0"/>
      <w:marBottom w:val="0"/>
      <w:divBdr>
        <w:top w:val="none" w:sz="0" w:space="0" w:color="auto"/>
        <w:left w:val="none" w:sz="0" w:space="0" w:color="auto"/>
        <w:bottom w:val="none" w:sz="0" w:space="0" w:color="auto"/>
        <w:right w:val="none" w:sz="0" w:space="0" w:color="auto"/>
      </w:divBdr>
    </w:div>
    <w:div w:id="2095322656">
      <w:bodyDiv w:val="1"/>
      <w:marLeft w:val="0"/>
      <w:marRight w:val="0"/>
      <w:marTop w:val="0"/>
      <w:marBottom w:val="0"/>
      <w:divBdr>
        <w:top w:val="none" w:sz="0" w:space="0" w:color="auto"/>
        <w:left w:val="none" w:sz="0" w:space="0" w:color="auto"/>
        <w:bottom w:val="none" w:sz="0" w:space="0" w:color="auto"/>
        <w:right w:val="none" w:sz="0" w:space="0" w:color="auto"/>
      </w:divBdr>
      <w:divsChild>
        <w:div w:id="323555095">
          <w:marLeft w:val="547"/>
          <w:marRight w:val="0"/>
          <w:marTop w:val="67"/>
          <w:marBottom w:val="0"/>
          <w:divBdr>
            <w:top w:val="none" w:sz="0" w:space="0" w:color="auto"/>
            <w:left w:val="none" w:sz="0" w:space="0" w:color="auto"/>
            <w:bottom w:val="none" w:sz="0" w:space="0" w:color="auto"/>
            <w:right w:val="none" w:sz="0" w:space="0" w:color="auto"/>
          </w:divBdr>
        </w:div>
      </w:divsChild>
    </w:div>
    <w:div w:id="2108498702">
      <w:bodyDiv w:val="1"/>
      <w:marLeft w:val="0"/>
      <w:marRight w:val="0"/>
      <w:marTop w:val="0"/>
      <w:marBottom w:val="0"/>
      <w:divBdr>
        <w:top w:val="none" w:sz="0" w:space="0" w:color="auto"/>
        <w:left w:val="none" w:sz="0" w:space="0" w:color="auto"/>
        <w:bottom w:val="none" w:sz="0" w:space="0" w:color="auto"/>
        <w:right w:val="none" w:sz="0" w:space="0" w:color="auto"/>
      </w:divBdr>
    </w:div>
    <w:div w:id="2113895407">
      <w:bodyDiv w:val="1"/>
      <w:marLeft w:val="0"/>
      <w:marRight w:val="0"/>
      <w:marTop w:val="0"/>
      <w:marBottom w:val="0"/>
      <w:divBdr>
        <w:top w:val="none" w:sz="0" w:space="0" w:color="auto"/>
        <w:left w:val="none" w:sz="0" w:space="0" w:color="auto"/>
        <w:bottom w:val="none" w:sz="0" w:space="0" w:color="auto"/>
        <w:right w:val="none" w:sz="0" w:space="0" w:color="auto"/>
      </w:divBdr>
    </w:div>
    <w:div w:id="2129466110">
      <w:bodyDiv w:val="1"/>
      <w:marLeft w:val="0"/>
      <w:marRight w:val="0"/>
      <w:marTop w:val="0"/>
      <w:marBottom w:val="0"/>
      <w:divBdr>
        <w:top w:val="none" w:sz="0" w:space="0" w:color="auto"/>
        <w:left w:val="none" w:sz="0" w:space="0" w:color="auto"/>
        <w:bottom w:val="none" w:sz="0" w:space="0" w:color="auto"/>
        <w:right w:val="none" w:sz="0" w:space="0" w:color="auto"/>
      </w:divBdr>
    </w:div>
    <w:div w:id="2133211527">
      <w:bodyDiv w:val="1"/>
      <w:marLeft w:val="0"/>
      <w:marRight w:val="0"/>
      <w:marTop w:val="0"/>
      <w:marBottom w:val="0"/>
      <w:divBdr>
        <w:top w:val="none" w:sz="0" w:space="0" w:color="auto"/>
        <w:left w:val="none" w:sz="0" w:space="0" w:color="auto"/>
        <w:bottom w:val="none" w:sz="0" w:space="0" w:color="auto"/>
        <w:right w:val="none" w:sz="0" w:space="0" w:color="auto"/>
      </w:divBdr>
      <w:divsChild>
        <w:div w:id="931742778">
          <w:marLeft w:val="1166"/>
          <w:marRight w:val="0"/>
          <w:marTop w:val="77"/>
          <w:marBottom w:val="0"/>
          <w:divBdr>
            <w:top w:val="none" w:sz="0" w:space="0" w:color="auto"/>
            <w:left w:val="none" w:sz="0" w:space="0" w:color="auto"/>
            <w:bottom w:val="none" w:sz="0" w:space="0" w:color="auto"/>
            <w:right w:val="none" w:sz="0" w:space="0" w:color="auto"/>
          </w:divBdr>
        </w:div>
      </w:divsChild>
    </w:div>
    <w:div w:id="2141067827">
      <w:bodyDiv w:val="1"/>
      <w:marLeft w:val="0"/>
      <w:marRight w:val="0"/>
      <w:marTop w:val="0"/>
      <w:marBottom w:val="0"/>
      <w:divBdr>
        <w:top w:val="none" w:sz="0" w:space="0" w:color="auto"/>
        <w:left w:val="none" w:sz="0" w:space="0" w:color="auto"/>
        <w:bottom w:val="none" w:sz="0" w:space="0" w:color="auto"/>
        <w:right w:val="none" w:sz="0" w:space="0" w:color="auto"/>
      </w:divBdr>
      <w:divsChild>
        <w:div w:id="1146121744">
          <w:marLeft w:val="547"/>
          <w:marRight w:val="0"/>
          <w:marTop w:val="53"/>
          <w:marBottom w:val="0"/>
          <w:divBdr>
            <w:top w:val="none" w:sz="0" w:space="0" w:color="auto"/>
            <w:left w:val="none" w:sz="0" w:space="0" w:color="auto"/>
            <w:bottom w:val="none" w:sz="0" w:space="0" w:color="auto"/>
            <w:right w:val="none" w:sz="0" w:space="0" w:color="auto"/>
          </w:divBdr>
        </w:div>
      </w:divsChild>
    </w:div>
    <w:div w:id="2144544344">
      <w:bodyDiv w:val="1"/>
      <w:marLeft w:val="0"/>
      <w:marRight w:val="0"/>
      <w:marTop w:val="0"/>
      <w:marBottom w:val="0"/>
      <w:divBdr>
        <w:top w:val="none" w:sz="0" w:space="0" w:color="auto"/>
        <w:left w:val="none" w:sz="0" w:space="0" w:color="auto"/>
        <w:bottom w:val="none" w:sz="0" w:space="0" w:color="auto"/>
        <w:right w:val="none" w:sz="0" w:space="0" w:color="auto"/>
      </w:divBdr>
    </w:div>
    <w:div w:id="21461978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customXml" Target="../customXml/item117.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webSettings" Target="webSettings.xml"/><Relationship Id="rId138" Type="http://schemas.openxmlformats.org/officeDocument/2006/relationships/footer" Target="footer1.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28" Type="http://schemas.openxmlformats.org/officeDocument/2006/relationships/customXml" Target="../customXml/item128.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customXml" Target="../customXml/item113.xml"/><Relationship Id="rId118" Type="http://schemas.openxmlformats.org/officeDocument/2006/relationships/customXml" Target="../customXml/item118.xml"/><Relationship Id="rId134" Type="http://schemas.openxmlformats.org/officeDocument/2006/relationships/footnotes" Target="footnotes.xml"/><Relationship Id="rId139" Type="http://schemas.openxmlformats.org/officeDocument/2006/relationships/footer" Target="footer2.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customXml" Target="../customXml/item103.xml"/><Relationship Id="rId108" Type="http://schemas.openxmlformats.org/officeDocument/2006/relationships/customXml" Target="../customXml/item108.xml"/><Relationship Id="rId116" Type="http://schemas.openxmlformats.org/officeDocument/2006/relationships/customXml" Target="../customXml/item116.xml"/><Relationship Id="rId124" Type="http://schemas.openxmlformats.org/officeDocument/2006/relationships/customXml" Target="../customXml/item124.xml"/><Relationship Id="rId129" Type="http://schemas.openxmlformats.org/officeDocument/2006/relationships/numbering" Target="numbering.xml"/><Relationship Id="rId137" Type="http://schemas.openxmlformats.org/officeDocument/2006/relationships/header" Target="header2.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customXml" Target="../customXml/item111.xml"/><Relationship Id="rId132" Type="http://schemas.openxmlformats.org/officeDocument/2006/relationships/settings" Target="settings.xml"/><Relationship Id="rId14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customXml" Target="../customXml/item106.xml"/><Relationship Id="rId114" Type="http://schemas.openxmlformats.org/officeDocument/2006/relationships/customXml" Target="../customXml/item114.xml"/><Relationship Id="rId119" Type="http://schemas.openxmlformats.org/officeDocument/2006/relationships/customXml" Target="../customXml/item119.xml"/><Relationship Id="rId127" Type="http://schemas.openxmlformats.org/officeDocument/2006/relationships/customXml" Target="../customXml/item127.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30" Type="http://schemas.openxmlformats.org/officeDocument/2006/relationships/styles" Target="styles.xml"/><Relationship Id="rId135" Type="http://schemas.openxmlformats.org/officeDocument/2006/relationships/endnotes" Target="endnotes.xml"/><Relationship Id="rId14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customXml" Target="../customXml/item120.xml"/><Relationship Id="rId125" Type="http://schemas.openxmlformats.org/officeDocument/2006/relationships/customXml" Target="../customXml/item125.xml"/><Relationship Id="rId141" Type="http://schemas.openxmlformats.org/officeDocument/2006/relationships/footer" Target="footer3.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15" Type="http://schemas.openxmlformats.org/officeDocument/2006/relationships/customXml" Target="../customXml/item115.xml"/><Relationship Id="rId131" Type="http://schemas.microsoft.com/office/2007/relationships/stylesWithEffects" Target="stylesWithEffects.xml"/><Relationship Id="rId136" Type="http://schemas.openxmlformats.org/officeDocument/2006/relationships/header" Target="header1.xm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customXml" Target="../customXml/item12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110.xml><?xml version="1.0" encoding="utf-8"?>
<b:Sources xmlns:b="http://schemas.openxmlformats.org/officeDocument/2006/bibliography" xmlns="http://schemas.openxmlformats.org/officeDocument/2006/bibliography" SelectedStyle="\APA.XSL" StyleName="APA"/>
</file>

<file path=customXml/item111.xml><?xml version="1.0" encoding="utf-8"?>
<b:Sources xmlns:b="http://schemas.openxmlformats.org/officeDocument/2006/bibliography" xmlns="http://schemas.openxmlformats.org/officeDocument/2006/bibliography" SelectedStyle="\APA.XSL" StyleName="APA"/>
</file>

<file path=customXml/item112.xml><?xml version="1.0" encoding="utf-8"?>
<b:Sources xmlns:b="http://schemas.openxmlformats.org/officeDocument/2006/bibliography" xmlns="http://schemas.openxmlformats.org/officeDocument/2006/bibliography" SelectedStyle="\APA.XSL" StyleName="APA"/>
</file>

<file path=customXml/item113.xml><?xml version="1.0" encoding="utf-8"?>
<b:Sources xmlns:b="http://schemas.openxmlformats.org/officeDocument/2006/bibliography" xmlns="http://schemas.openxmlformats.org/officeDocument/2006/bibliography" SelectedStyle="\APA.XSL" StyleName="APA"/>
</file>

<file path=customXml/item114.xml><?xml version="1.0" encoding="utf-8"?>
<b:Sources xmlns:b="http://schemas.openxmlformats.org/officeDocument/2006/bibliography" xmlns="http://schemas.openxmlformats.org/officeDocument/2006/bibliography" SelectedStyle="\APA.XSL" StyleName="APA"/>
</file>

<file path=customXml/item115.xml><?xml version="1.0" encoding="utf-8"?>
<b:Sources xmlns:b="http://schemas.openxmlformats.org/officeDocument/2006/bibliography" xmlns="http://schemas.openxmlformats.org/officeDocument/2006/bibliography" SelectedStyle="\APA.XSL" StyleName="APA"/>
</file>

<file path=customXml/item116.xml><?xml version="1.0" encoding="utf-8"?>
<b:Sources xmlns:b="http://schemas.openxmlformats.org/officeDocument/2006/bibliography" xmlns="http://schemas.openxmlformats.org/officeDocument/2006/bibliography" SelectedStyle="\APA.XSL" StyleName="APA"/>
</file>

<file path=customXml/item117.xml><?xml version="1.0" encoding="utf-8"?>
<b:Sources xmlns:b="http://schemas.openxmlformats.org/officeDocument/2006/bibliography" xmlns="http://schemas.openxmlformats.org/officeDocument/2006/bibliography" SelectedStyle="\APA.XSL" StyleName="APA"/>
</file>

<file path=customXml/item118.xml><?xml version="1.0" encoding="utf-8"?>
<b:Sources xmlns:b="http://schemas.openxmlformats.org/officeDocument/2006/bibliography" xmlns="http://schemas.openxmlformats.org/officeDocument/2006/bibliography" SelectedStyle="\APA.XSL" StyleName="APA"/>
</file>

<file path=customXml/item119.xml><?xml version="1.0" encoding="utf-8"?>
<b:Sources xmlns:b="http://schemas.openxmlformats.org/officeDocument/2006/bibliography" xmlns="http://schemas.openxmlformats.org/officeDocument/2006/bibliography" SelectedStyle="\APA.XSL" StyleName="APA"/>
</file>

<file path=customXml/item120.xml><?xml version="1.0" encoding="utf-8"?>
<b:Sources xmlns:b="http://schemas.openxmlformats.org/officeDocument/2006/bibliography" xmlns="http://schemas.openxmlformats.org/officeDocument/2006/bibliography" SelectedStyle="\APA.XSL" StyleName="APA"/>
</file>

<file path=customXml/item121.xml><?xml version="1.0" encoding="utf-8"?>
<b:Sources xmlns:b="http://schemas.openxmlformats.org/officeDocument/2006/bibliography" xmlns="http://schemas.openxmlformats.org/officeDocument/2006/bibliography" SelectedStyle="\APA.XSL" StyleName="APA"/>
</file>

<file path=customXml/item122.xml><?xml version="1.0" encoding="utf-8"?>
<b:Sources xmlns:b="http://schemas.openxmlformats.org/officeDocument/2006/bibliography" xmlns="http://schemas.openxmlformats.org/officeDocument/2006/bibliography" SelectedStyle="\APA.XSL" StyleName="APA"/>
</file>

<file path=customXml/item123.xml><?xml version="1.0" encoding="utf-8"?>
<b:Sources xmlns:b="http://schemas.openxmlformats.org/officeDocument/2006/bibliography" xmlns="http://schemas.openxmlformats.org/officeDocument/2006/bibliography" SelectedStyle="\APA.XSL" StyleName="APA"/>
</file>

<file path=customXml/item124.xml><?xml version="1.0" encoding="utf-8"?>
<b:Sources xmlns:b="http://schemas.openxmlformats.org/officeDocument/2006/bibliography" xmlns="http://schemas.openxmlformats.org/officeDocument/2006/bibliography" SelectedStyle="\APA.XSL" StyleName="APA"/>
</file>

<file path=customXml/item125.xml><?xml version="1.0" encoding="utf-8"?>
<b:Sources xmlns:b="http://schemas.openxmlformats.org/officeDocument/2006/bibliography" xmlns="http://schemas.openxmlformats.org/officeDocument/2006/bibliography" SelectedStyle="\APA.XSL" StyleName="APA"/>
</file>

<file path=customXml/item126.xml><?xml version="1.0" encoding="utf-8"?>
<b:Sources xmlns:b="http://schemas.openxmlformats.org/officeDocument/2006/bibliography" xmlns="http://schemas.openxmlformats.org/officeDocument/2006/bibliography" SelectedStyle="\APA.XSL" StyleName="APA"/>
</file>

<file path=customXml/item127.xml><?xml version="1.0" encoding="utf-8"?>
<b:Sources xmlns:b="http://schemas.openxmlformats.org/officeDocument/2006/bibliography" xmlns="http://schemas.openxmlformats.org/officeDocument/2006/bibliography" SelectedStyle="\APA.XSL" StyleName="APA"/>
</file>

<file path=customXml/item12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603C363-3CAE-406F-9715-49C77FEC4756}">
  <ds:schemaRefs>
    <ds:schemaRef ds:uri="http://schemas.openxmlformats.org/officeDocument/2006/bibliography"/>
  </ds:schemaRefs>
</ds:datastoreItem>
</file>

<file path=customXml/itemProps2.xml><?xml version="1.0" encoding="utf-8"?>
<ds:datastoreItem xmlns:ds="http://schemas.openxmlformats.org/officeDocument/2006/customXml" ds:itemID="{7439B2F9-F1B0-4D02-B550-7057205ED6F8}">
  <ds:schemaRefs>
    <ds:schemaRef ds:uri="http://schemas.openxmlformats.org/officeDocument/2006/bibliography"/>
  </ds:schemaRefs>
</ds:datastoreItem>
</file>

<file path=customXml/itemProps3.xml><?xml version="1.0" encoding="utf-8"?>
<ds:datastoreItem xmlns:ds="http://schemas.openxmlformats.org/officeDocument/2006/customXml" ds:itemID="{1526C12B-B072-46EE-A4B5-9F3B04418977}">
  <ds:schemaRefs>
    <ds:schemaRef ds:uri="http://schemas.openxmlformats.org/officeDocument/2006/bibliography"/>
  </ds:schemaRefs>
</ds:datastoreItem>
</file>

<file path=customXml/itemProps4.xml><?xml version="1.0" encoding="utf-8"?>
<ds:datastoreItem xmlns:ds="http://schemas.openxmlformats.org/officeDocument/2006/customXml" ds:itemID="{918B7F9C-7A31-48AB-B402-B23DE9829AD1}">
  <ds:schemaRefs>
    <ds:schemaRef ds:uri="http://schemas.openxmlformats.org/officeDocument/2006/bibliography"/>
  </ds:schemaRefs>
</ds:datastoreItem>
</file>

<file path=customXml/itemProps5.xml><?xml version="1.0" encoding="utf-8"?>
<ds:datastoreItem xmlns:ds="http://schemas.openxmlformats.org/officeDocument/2006/customXml" ds:itemID="{6AE508D9-6B89-4FB5-A4C5-1EDF40A34C4A}">
  <ds:schemaRefs>
    <ds:schemaRef ds:uri="http://schemas.openxmlformats.org/officeDocument/2006/bibliography"/>
  </ds:schemaRefs>
</ds:datastoreItem>
</file>

<file path=customXml/itemProps6.xml><?xml version="1.0" encoding="utf-8"?>
<ds:datastoreItem xmlns:ds="http://schemas.openxmlformats.org/officeDocument/2006/customXml" ds:itemID="{4C50EA11-188D-4C7B-8BC4-22D8EEEC58EE}">
  <ds:schemaRefs>
    <ds:schemaRef ds:uri="http://schemas.openxmlformats.org/officeDocument/2006/bibliography"/>
  </ds:schemaRefs>
</ds:datastoreItem>
</file>

<file path=customXml/itemProps7.xml><?xml version="1.0" encoding="utf-8"?>
<ds:datastoreItem xmlns:ds="http://schemas.openxmlformats.org/officeDocument/2006/customXml" ds:itemID="{D5BE80BC-7BFB-4007-B139-D00D893CA4BA}">
  <ds:schemaRefs>
    <ds:schemaRef ds:uri="http://schemas.openxmlformats.org/officeDocument/2006/bibliography"/>
  </ds:schemaRefs>
</ds:datastoreItem>
</file>

<file path=customXml/itemProps8.xml><?xml version="1.0" encoding="utf-8"?>
<ds:datastoreItem xmlns:ds="http://schemas.openxmlformats.org/officeDocument/2006/customXml" ds:itemID="{9CBB7E0A-62DB-44E2-A583-EF4FE6497B21}">
  <ds:schemaRefs>
    <ds:schemaRef ds:uri="http://schemas.openxmlformats.org/officeDocument/2006/bibliography"/>
  </ds:schemaRefs>
</ds:datastoreItem>
</file>

<file path=customXml/itemProps9.xml><?xml version="1.0" encoding="utf-8"?>
<ds:datastoreItem xmlns:ds="http://schemas.openxmlformats.org/officeDocument/2006/customXml" ds:itemID="{91FFE301-4897-4914-9222-DDCF69835853}">
  <ds:schemaRefs>
    <ds:schemaRef ds:uri="http://schemas.openxmlformats.org/officeDocument/2006/bibliography"/>
  </ds:schemaRefs>
</ds:datastoreItem>
</file>

<file path=customXml/itemProps10.xml><?xml version="1.0" encoding="utf-8"?>
<ds:datastoreItem xmlns:ds="http://schemas.openxmlformats.org/officeDocument/2006/customXml" ds:itemID="{E90C8DDE-323E-4CCF-A6A8-C67854E910AD}">
  <ds:schemaRefs>
    <ds:schemaRef ds:uri="http://schemas.openxmlformats.org/officeDocument/2006/bibliography"/>
  </ds:schemaRefs>
</ds:datastoreItem>
</file>

<file path=customXml/itemProps11.xml><?xml version="1.0" encoding="utf-8"?>
<ds:datastoreItem xmlns:ds="http://schemas.openxmlformats.org/officeDocument/2006/customXml" ds:itemID="{5AD13346-5ACB-4C8F-9183-3A5634686625}">
  <ds:schemaRefs>
    <ds:schemaRef ds:uri="http://schemas.openxmlformats.org/officeDocument/2006/bibliography"/>
  </ds:schemaRefs>
</ds:datastoreItem>
</file>

<file path=customXml/itemProps12.xml><?xml version="1.0" encoding="utf-8"?>
<ds:datastoreItem xmlns:ds="http://schemas.openxmlformats.org/officeDocument/2006/customXml" ds:itemID="{7E3DC3B7-0868-4895-BB98-4E98F1CEA0E2}">
  <ds:schemaRefs>
    <ds:schemaRef ds:uri="http://schemas.openxmlformats.org/officeDocument/2006/bibliography"/>
  </ds:schemaRefs>
</ds:datastoreItem>
</file>

<file path=customXml/itemProps13.xml><?xml version="1.0" encoding="utf-8"?>
<ds:datastoreItem xmlns:ds="http://schemas.openxmlformats.org/officeDocument/2006/customXml" ds:itemID="{1A0C575B-52CF-4D98-9FDA-3278B71A889A}">
  <ds:schemaRefs>
    <ds:schemaRef ds:uri="http://schemas.openxmlformats.org/officeDocument/2006/bibliography"/>
  </ds:schemaRefs>
</ds:datastoreItem>
</file>

<file path=customXml/itemProps14.xml><?xml version="1.0" encoding="utf-8"?>
<ds:datastoreItem xmlns:ds="http://schemas.openxmlformats.org/officeDocument/2006/customXml" ds:itemID="{90601DD6-CB0F-46D1-9020-0B8494F312DB}">
  <ds:schemaRefs>
    <ds:schemaRef ds:uri="http://schemas.openxmlformats.org/officeDocument/2006/bibliography"/>
  </ds:schemaRefs>
</ds:datastoreItem>
</file>

<file path=customXml/itemProps15.xml><?xml version="1.0" encoding="utf-8"?>
<ds:datastoreItem xmlns:ds="http://schemas.openxmlformats.org/officeDocument/2006/customXml" ds:itemID="{D0E72CDE-0345-4FBC-BE08-DFBC80EFB8A7}">
  <ds:schemaRefs>
    <ds:schemaRef ds:uri="http://schemas.openxmlformats.org/officeDocument/2006/bibliography"/>
  </ds:schemaRefs>
</ds:datastoreItem>
</file>

<file path=customXml/itemProps16.xml><?xml version="1.0" encoding="utf-8"?>
<ds:datastoreItem xmlns:ds="http://schemas.openxmlformats.org/officeDocument/2006/customXml" ds:itemID="{2C75EE86-4B3C-4590-8C78-90B48F423B39}">
  <ds:schemaRefs>
    <ds:schemaRef ds:uri="http://schemas.openxmlformats.org/officeDocument/2006/bibliography"/>
  </ds:schemaRefs>
</ds:datastoreItem>
</file>

<file path=customXml/itemProps17.xml><?xml version="1.0" encoding="utf-8"?>
<ds:datastoreItem xmlns:ds="http://schemas.openxmlformats.org/officeDocument/2006/customXml" ds:itemID="{B111626E-3215-450D-9481-F36DFBA802E3}">
  <ds:schemaRefs>
    <ds:schemaRef ds:uri="http://schemas.openxmlformats.org/officeDocument/2006/bibliography"/>
  </ds:schemaRefs>
</ds:datastoreItem>
</file>

<file path=customXml/itemProps18.xml><?xml version="1.0" encoding="utf-8"?>
<ds:datastoreItem xmlns:ds="http://schemas.openxmlformats.org/officeDocument/2006/customXml" ds:itemID="{21D42669-7145-4001-95E5-7BE671ED3C5C}">
  <ds:schemaRefs>
    <ds:schemaRef ds:uri="http://schemas.openxmlformats.org/officeDocument/2006/bibliography"/>
  </ds:schemaRefs>
</ds:datastoreItem>
</file>

<file path=customXml/itemProps19.xml><?xml version="1.0" encoding="utf-8"?>
<ds:datastoreItem xmlns:ds="http://schemas.openxmlformats.org/officeDocument/2006/customXml" ds:itemID="{EA6BF803-997F-43B4-8F32-4169FA41EC18}">
  <ds:schemaRefs>
    <ds:schemaRef ds:uri="http://schemas.openxmlformats.org/officeDocument/2006/bibliography"/>
  </ds:schemaRefs>
</ds:datastoreItem>
</file>

<file path=customXml/itemProps20.xml><?xml version="1.0" encoding="utf-8"?>
<ds:datastoreItem xmlns:ds="http://schemas.openxmlformats.org/officeDocument/2006/customXml" ds:itemID="{D065FFB4-B875-4A1F-B63B-27455449AE84}">
  <ds:schemaRefs>
    <ds:schemaRef ds:uri="http://schemas.openxmlformats.org/officeDocument/2006/bibliography"/>
  </ds:schemaRefs>
</ds:datastoreItem>
</file>

<file path=customXml/itemProps21.xml><?xml version="1.0" encoding="utf-8"?>
<ds:datastoreItem xmlns:ds="http://schemas.openxmlformats.org/officeDocument/2006/customXml" ds:itemID="{8011F729-CE26-4CF1-96C1-12684FBF44C6}">
  <ds:schemaRefs>
    <ds:schemaRef ds:uri="http://schemas.openxmlformats.org/officeDocument/2006/bibliography"/>
  </ds:schemaRefs>
</ds:datastoreItem>
</file>

<file path=customXml/itemProps22.xml><?xml version="1.0" encoding="utf-8"?>
<ds:datastoreItem xmlns:ds="http://schemas.openxmlformats.org/officeDocument/2006/customXml" ds:itemID="{1EA879D4-05F4-4C13-A080-8D12A9315FC8}">
  <ds:schemaRefs>
    <ds:schemaRef ds:uri="http://schemas.openxmlformats.org/officeDocument/2006/bibliography"/>
  </ds:schemaRefs>
</ds:datastoreItem>
</file>

<file path=customXml/itemProps23.xml><?xml version="1.0" encoding="utf-8"?>
<ds:datastoreItem xmlns:ds="http://schemas.openxmlformats.org/officeDocument/2006/customXml" ds:itemID="{800F84C1-71C1-4D63-9994-35B84D75750B}">
  <ds:schemaRefs>
    <ds:schemaRef ds:uri="http://schemas.openxmlformats.org/officeDocument/2006/bibliography"/>
  </ds:schemaRefs>
</ds:datastoreItem>
</file>

<file path=customXml/itemProps24.xml><?xml version="1.0" encoding="utf-8"?>
<ds:datastoreItem xmlns:ds="http://schemas.openxmlformats.org/officeDocument/2006/customXml" ds:itemID="{42B021FF-0EBF-448D-814E-F65C47617726}">
  <ds:schemaRefs>
    <ds:schemaRef ds:uri="http://schemas.openxmlformats.org/officeDocument/2006/bibliography"/>
  </ds:schemaRefs>
</ds:datastoreItem>
</file>

<file path=customXml/itemProps25.xml><?xml version="1.0" encoding="utf-8"?>
<ds:datastoreItem xmlns:ds="http://schemas.openxmlformats.org/officeDocument/2006/customXml" ds:itemID="{DB4D14B7-C63D-4864-B220-13523444DC0A}">
  <ds:schemaRefs>
    <ds:schemaRef ds:uri="http://schemas.openxmlformats.org/officeDocument/2006/bibliography"/>
  </ds:schemaRefs>
</ds:datastoreItem>
</file>

<file path=customXml/itemProps26.xml><?xml version="1.0" encoding="utf-8"?>
<ds:datastoreItem xmlns:ds="http://schemas.openxmlformats.org/officeDocument/2006/customXml" ds:itemID="{953A6781-4511-481F-A662-EA1088EED65A}">
  <ds:schemaRefs>
    <ds:schemaRef ds:uri="http://schemas.openxmlformats.org/officeDocument/2006/bibliography"/>
  </ds:schemaRefs>
</ds:datastoreItem>
</file>

<file path=customXml/itemProps27.xml><?xml version="1.0" encoding="utf-8"?>
<ds:datastoreItem xmlns:ds="http://schemas.openxmlformats.org/officeDocument/2006/customXml" ds:itemID="{89F99C27-95EB-4C96-9D05-719A80E3AFAB}">
  <ds:schemaRefs>
    <ds:schemaRef ds:uri="http://schemas.openxmlformats.org/officeDocument/2006/bibliography"/>
  </ds:schemaRefs>
</ds:datastoreItem>
</file>

<file path=customXml/itemProps28.xml><?xml version="1.0" encoding="utf-8"?>
<ds:datastoreItem xmlns:ds="http://schemas.openxmlformats.org/officeDocument/2006/customXml" ds:itemID="{D300D730-22F6-492E-80B9-CF5ABC5B51AC}">
  <ds:schemaRefs>
    <ds:schemaRef ds:uri="http://schemas.openxmlformats.org/officeDocument/2006/bibliography"/>
  </ds:schemaRefs>
</ds:datastoreItem>
</file>

<file path=customXml/itemProps29.xml><?xml version="1.0" encoding="utf-8"?>
<ds:datastoreItem xmlns:ds="http://schemas.openxmlformats.org/officeDocument/2006/customXml" ds:itemID="{2021B6C1-D6FD-479B-BFD5-98BE16E870F4}">
  <ds:schemaRefs>
    <ds:schemaRef ds:uri="http://schemas.openxmlformats.org/officeDocument/2006/bibliography"/>
  </ds:schemaRefs>
</ds:datastoreItem>
</file>

<file path=customXml/itemProps30.xml><?xml version="1.0" encoding="utf-8"?>
<ds:datastoreItem xmlns:ds="http://schemas.openxmlformats.org/officeDocument/2006/customXml" ds:itemID="{757F0577-7D75-44D8-A51E-5A9A9C788C6F}">
  <ds:schemaRefs>
    <ds:schemaRef ds:uri="http://schemas.openxmlformats.org/officeDocument/2006/bibliography"/>
  </ds:schemaRefs>
</ds:datastoreItem>
</file>

<file path=customXml/itemProps31.xml><?xml version="1.0" encoding="utf-8"?>
<ds:datastoreItem xmlns:ds="http://schemas.openxmlformats.org/officeDocument/2006/customXml" ds:itemID="{3AE4D492-6519-4849-A1AB-329EF4813DA2}">
  <ds:schemaRefs>
    <ds:schemaRef ds:uri="http://schemas.openxmlformats.org/officeDocument/2006/bibliography"/>
  </ds:schemaRefs>
</ds:datastoreItem>
</file>

<file path=customXml/itemProps32.xml><?xml version="1.0" encoding="utf-8"?>
<ds:datastoreItem xmlns:ds="http://schemas.openxmlformats.org/officeDocument/2006/customXml" ds:itemID="{472C6744-49FC-49C0-8E7A-37125E02D8F7}">
  <ds:schemaRefs>
    <ds:schemaRef ds:uri="http://schemas.openxmlformats.org/officeDocument/2006/bibliography"/>
  </ds:schemaRefs>
</ds:datastoreItem>
</file>

<file path=customXml/itemProps33.xml><?xml version="1.0" encoding="utf-8"?>
<ds:datastoreItem xmlns:ds="http://schemas.openxmlformats.org/officeDocument/2006/customXml" ds:itemID="{5EA2B645-824E-4F52-AAAC-17C239622BAE}">
  <ds:schemaRefs>
    <ds:schemaRef ds:uri="http://schemas.openxmlformats.org/officeDocument/2006/bibliography"/>
  </ds:schemaRefs>
</ds:datastoreItem>
</file>

<file path=customXml/itemProps34.xml><?xml version="1.0" encoding="utf-8"?>
<ds:datastoreItem xmlns:ds="http://schemas.openxmlformats.org/officeDocument/2006/customXml" ds:itemID="{3C1168D1-BFE4-4963-96EB-D29B97A9F254}">
  <ds:schemaRefs>
    <ds:schemaRef ds:uri="http://schemas.openxmlformats.org/officeDocument/2006/bibliography"/>
  </ds:schemaRefs>
</ds:datastoreItem>
</file>

<file path=customXml/itemProps35.xml><?xml version="1.0" encoding="utf-8"?>
<ds:datastoreItem xmlns:ds="http://schemas.openxmlformats.org/officeDocument/2006/customXml" ds:itemID="{B37283AF-3955-4C9D-99BB-12223FD3DB78}">
  <ds:schemaRefs>
    <ds:schemaRef ds:uri="http://schemas.openxmlformats.org/officeDocument/2006/bibliography"/>
  </ds:schemaRefs>
</ds:datastoreItem>
</file>

<file path=customXml/itemProps36.xml><?xml version="1.0" encoding="utf-8"?>
<ds:datastoreItem xmlns:ds="http://schemas.openxmlformats.org/officeDocument/2006/customXml" ds:itemID="{C51891C0-4FDA-4431-BEA1-E3521B045689}">
  <ds:schemaRefs>
    <ds:schemaRef ds:uri="http://schemas.openxmlformats.org/officeDocument/2006/bibliography"/>
  </ds:schemaRefs>
</ds:datastoreItem>
</file>

<file path=customXml/itemProps37.xml><?xml version="1.0" encoding="utf-8"?>
<ds:datastoreItem xmlns:ds="http://schemas.openxmlformats.org/officeDocument/2006/customXml" ds:itemID="{A4612661-581D-4C30-AAF8-203A7B5050FC}">
  <ds:schemaRefs>
    <ds:schemaRef ds:uri="http://schemas.openxmlformats.org/officeDocument/2006/bibliography"/>
  </ds:schemaRefs>
</ds:datastoreItem>
</file>

<file path=customXml/itemProps38.xml><?xml version="1.0" encoding="utf-8"?>
<ds:datastoreItem xmlns:ds="http://schemas.openxmlformats.org/officeDocument/2006/customXml" ds:itemID="{57AD1E35-5F74-44F4-821E-5008AB5A83C9}">
  <ds:schemaRefs>
    <ds:schemaRef ds:uri="http://schemas.openxmlformats.org/officeDocument/2006/bibliography"/>
  </ds:schemaRefs>
</ds:datastoreItem>
</file>

<file path=customXml/itemProps39.xml><?xml version="1.0" encoding="utf-8"?>
<ds:datastoreItem xmlns:ds="http://schemas.openxmlformats.org/officeDocument/2006/customXml" ds:itemID="{65ABED75-9E9B-45BB-827A-AB08DBF72AA6}">
  <ds:schemaRefs>
    <ds:schemaRef ds:uri="http://schemas.openxmlformats.org/officeDocument/2006/bibliography"/>
  </ds:schemaRefs>
</ds:datastoreItem>
</file>

<file path=customXml/itemProps40.xml><?xml version="1.0" encoding="utf-8"?>
<ds:datastoreItem xmlns:ds="http://schemas.openxmlformats.org/officeDocument/2006/customXml" ds:itemID="{CEE74AF0-3D3D-4283-8ABA-F3683428DD6E}">
  <ds:schemaRefs>
    <ds:schemaRef ds:uri="http://schemas.openxmlformats.org/officeDocument/2006/bibliography"/>
  </ds:schemaRefs>
</ds:datastoreItem>
</file>

<file path=customXml/itemProps41.xml><?xml version="1.0" encoding="utf-8"?>
<ds:datastoreItem xmlns:ds="http://schemas.openxmlformats.org/officeDocument/2006/customXml" ds:itemID="{0E3A6E29-03D2-4EFA-B8AD-5C8B19A62507}">
  <ds:schemaRefs>
    <ds:schemaRef ds:uri="http://schemas.openxmlformats.org/officeDocument/2006/bibliography"/>
  </ds:schemaRefs>
</ds:datastoreItem>
</file>

<file path=customXml/itemProps42.xml><?xml version="1.0" encoding="utf-8"?>
<ds:datastoreItem xmlns:ds="http://schemas.openxmlformats.org/officeDocument/2006/customXml" ds:itemID="{E3D7FFC3-24CA-4D61-BB06-C0D6AC41598B}">
  <ds:schemaRefs>
    <ds:schemaRef ds:uri="http://schemas.openxmlformats.org/officeDocument/2006/bibliography"/>
  </ds:schemaRefs>
</ds:datastoreItem>
</file>

<file path=customXml/itemProps43.xml><?xml version="1.0" encoding="utf-8"?>
<ds:datastoreItem xmlns:ds="http://schemas.openxmlformats.org/officeDocument/2006/customXml" ds:itemID="{4463513C-F483-449C-99AB-2E311B2200B0}">
  <ds:schemaRefs>
    <ds:schemaRef ds:uri="http://schemas.openxmlformats.org/officeDocument/2006/bibliography"/>
  </ds:schemaRefs>
</ds:datastoreItem>
</file>

<file path=customXml/itemProps44.xml><?xml version="1.0" encoding="utf-8"?>
<ds:datastoreItem xmlns:ds="http://schemas.openxmlformats.org/officeDocument/2006/customXml" ds:itemID="{DFB07699-C6E9-421C-9175-A923D6C9091D}">
  <ds:schemaRefs>
    <ds:schemaRef ds:uri="http://schemas.openxmlformats.org/officeDocument/2006/bibliography"/>
  </ds:schemaRefs>
</ds:datastoreItem>
</file>

<file path=customXml/itemProps45.xml><?xml version="1.0" encoding="utf-8"?>
<ds:datastoreItem xmlns:ds="http://schemas.openxmlformats.org/officeDocument/2006/customXml" ds:itemID="{8CC107A2-5188-4EF5-845D-7599D8681466}">
  <ds:schemaRefs>
    <ds:schemaRef ds:uri="http://schemas.openxmlformats.org/officeDocument/2006/bibliography"/>
  </ds:schemaRefs>
</ds:datastoreItem>
</file>

<file path=customXml/itemProps46.xml><?xml version="1.0" encoding="utf-8"?>
<ds:datastoreItem xmlns:ds="http://schemas.openxmlformats.org/officeDocument/2006/customXml" ds:itemID="{4289277E-8504-4658-A954-3C827DDCAE5F}">
  <ds:schemaRefs>
    <ds:schemaRef ds:uri="http://schemas.openxmlformats.org/officeDocument/2006/bibliography"/>
  </ds:schemaRefs>
</ds:datastoreItem>
</file>

<file path=customXml/itemProps47.xml><?xml version="1.0" encoding="utf-8"?>
<ds:datastoreItem xmlns:ds="http://schemas.openxmlformats.org/officeDocument/2006/customXml" ds:itemID="{45D3AF8D-53A1-4330-8096-121A460D8A15}">
  <ds:schemaRefs>
    <ds:schemaRef ds:uri="http://schemas.openxmlformats.org/officeDocument/2006/bibliography"/>
  </ds:schemaRefs>
</ds:datastoreItem>
</file>

<file path=customXml/itemProps48.xml><?xml version="1.0" encoding="utf-8"?>
<ds:datastoreItem xmlns:ds="http://schemas.openxmlformats.org/officeDocument/2006/customXml" ds:itemID="{391A44CB-3BBC-4551-A471-06D25565092A}">
  <ds:schemaRefs>
    <ds:schemaRef ds:uri="http://schemas.openxmlformats.org/officeDocument/2006/bibliography"/>
  </ds:schemaRefs>
</ds:datastoreItem>
</file>

<file path=customXml/itemProps49.xml><?xml version="1.0" encoding="utf-8"?>
<ds:datastoreItem xmlns:ds="http://schemas.openxmlformats.org/officeDocument/2006/customXml" ds:itemID="{8597F2F6-2CF7-44F9-9192-E922C275F9E4}">
  <ds:schemaRefs>
    <ds:schemaRef ds:uri="http://schemas.openxmlformats.org/officeDocument/2006/bibliography"/>
  </ds:schemaRefs>
</ds:datastoreItem>
</file>

<file path=customXml/itemProps50.xml><?xml version="1.0" encoding="utf-8"?>
<ds:datastoreItem xmlns:ds="http://schemas.openxmlformats.org/officeDocument/2006/customXml" ds:itemID="{C2886828-7834-45F2-9FBC-47A674E2AC61}">
  <ds:schemaRefs>
    <ds:schemaRef ds:uri="http://schemas.openxmlformats.org/officeDocument/2006/bibliography"/>
  </ds:schemaRefs>
</ds:datastoreItem>
</file>

<file path=customXml/itemProps51.xml><?xml version="1.0" encoding="utf-8"?>
<ds:datastoreItem xmlns:ds="http://schemas.openxmlformats.org/officeDocument/2006/customXml" ds:itemID="{13C8F945-A962-4122-B1B4-0ABD3F5A0EA5}">
  <ds:schemaRefs>
    <ds:schemaRef ds:uri="http://schemas.openxmlformats.org/officeDocument/2006/bibliography"/>
  </ds:schemaRefs>
</ds:datastoreItem>
</file>

<file path=customXml/itemProps52.xml><?xml version="1.0" encoding="utf-8"?>
<ds:datastoreItem xmlns:ds="http://schemas.openxmlformats.org/officeDocument/2006/customXml" ds:itemID="{549DBE9D-14FA-4F49-9528-4CCC2FD00BF5}">
  <ds:schemaRefs>
    <ds:schemaRef ds:uri="http://schemas.openxmlformats.org/officeDocument/2006/bibliography"/>
  </ds:schemaRefs>
</ds:datastoreItem>
</file>

<file path=customXml/itemProps53.xml><?xml version="1.0" encoding="utf-8"?>
<ds:datastoreItem xmlns:ds="http://schemas.openxmlformats.org/officeDocument/2006/customXml" ds:itemID="{54BC62E1-7631-4029-B349-138C3E4D6375}">
  <ds:schemaRefs>
    <ds:schemaRef ds:uri="http://schemas.openxmlformats.org/officeDocument/2006/bibliography"/>
  </ds:schemaRefs>
</ds:datastoreItem>
</file>

<file path=customXml/itemProps54.xml><?xml version="1.0" encoding="utf-8"?>
<ds:datastoreItem xmlns:ds="http://schemas.openxmlformats.org/officeDocument/2006/customXml" ds:itemID="{7EC8FB4E-6EB4-4B8E-A4FB-BBE757434A7D}">
  <ds:schemaRefs>
    <ds:schemaRef ds:uri="http://schemas.openxmlformats.org/officeDocument/2006/bibliography"/>
  </ds:schemaRefs>
</ds:datastoreItem>
</file>

<file path=customXml/itemProps55.xml><?xml version="1.0" encoding="utf-8"?>
<ds:datastoreItem xmlns:ds="http://schemas.openxmlformats.org/officeDocument/2006/customXml" ds:itemID="{BEE00A37-F64A-48B4-9200-A6C93AF44226}">
  <ds:schemaRefs>
    <ds:schemaRef ds:uri="http://schemas.openxmlformats.org/officeDocument/2006/bibliography"/>
  </ds:schemaRefs>
</ds:datastoreItem>
</file>

<file path=customXml/itemProps56.xml><?xml version="1.0" encoding="utf-8"?>
<ds:datastoreItem xmlns:ds="http://schemas.openxmlformats.org/officeDocument/2006/customXml" ds:itemID="{30F85999-FB9C-4980-87F0-B31F9C3B2691}">
  <ds:schemaRefs>
    <ds:schemaRef ds:uri="http://schemas.openxmlformats.org/officeDocument/2006/bibliography"/>
  </ds:schemaRefs>
</ds:datastoreItem>
</file>

<file path=customXml/itemProps57.xml><?xml version="1.0" encoding="utf-8"?>
<ds:datastoreItem xmlns:ds="http://schemas.openxmlformats.org/officeDocument/2006/customXml" ds:itemID="{1B0ECC1A-D1AF-41C2-9A9B-70E9D4ED58F4}">
  <ds:schemaRefs>
    <ds:schemaRef ds:uri="http://schemas.openxmlformats.org/officeDocument/2006/bibliography"/>
  </ds:schemaRefs>
</ds:datastoreItem>
</file>

<file path=customXml/itemProps58.xml><?xml version="1.0" encoding="utf-8"?>
<ds:datastoreItem xmlns:ds="http://schemas.openxmlformats.org/officeDocument/2006/customXml" ds:itemID="{0D4FBDCD-DC59-4405-B0A7-EEB6358E9840}">
  <ds:schemaRefs>
    <ds:schemaRef ds:uri="http://schemas.openxmlformats.org/officeDocument/2006/bibliography"/>
  </ds:schemaRefs>
</ds:datastoreItem>
</file>

<file path=customXml/itemProps59.xml><?xml version="1.0" encoding="utf-8"?>
<ds:datastoreItem xmlns:ds="http://schemas.openxmlformats.org/officeDocument/2006/customXml" ds:itemID="{7D4F691E-D0FA-448C-9542-2470C37866A0}">
  <ds:schemaRefs>
    <ds:schemaRef ds:uri="http://schemas.openxmlformats.org/officeDocument/2006/bibliography"/>
  </ds:schemaRefs>
</ds:datastoreItem>
</file>

<file path=customXml/itemProps60.xml><?xml version="1.0" encoding="utf-8"?>
<ds:datastoreItem xmlns:ds="http://schemas.openxmlformats.org/officeDocument/2006/customXml" ds:itemID="{13CA1D3D-62A8-4732-BB4F-4600FDFBD8AA}">
  <ds:schemaRefs>
    <ds:schemaRef ds:uri="http://schemas.openxmlformats.org/officeDocument/2006/bibliography"/>
  </ds:schemaRefs>
</ds:datastoreItem>
</file>

<file path=customXml/itemProps61.xml><?xml version="1.0" encoding="utf-8"?>
<ds:datastoreItem xmlns:ds="http://schemas.openxmlformats.org/officeDocument/2006/customXml" ds:itemID="{0577BD9A-A7C2-4451-BA55-6FABB2EFDE4C}">
  <ds:schemaRefs>
    <ds:schemaRef ds:uri="http://schemas.openxmlformats.org/officeDocument/2006/bibliography"/>
  </ds:schemaRefs>
</ds:datastoreItem>
</file>

<file path=customXml/itemProps62.xml><?xml version="1.0" encoding="utf-8"?>
<ds:datastoreItem xmlns:ds="http://schemas.openxmlformats.org/officeDocument/2006/customXml" ds:itemID="{95FFAFE6-DFE5-40E8-80FF-82A3EC0A466E}">
  <ds:schemaRefs>
    <ds:schemaRef ds:uri="http://schemas.openxmlformats.org/officeDocument/2006/bibliography"/>
  </ds:schemaRefs>
</ds:datastoreItem>
</file>

<file path=customXml/itemProps63.xml><?xml version="1.0" encoding="utf-8"?>
<ds:datastoreItem xmlns:ds="http://schemas.openxmlformats.org/officeDocument/2006/customXml" ds:itemID="{DF8E490F-BBB6-4C26-B8D6-305702D6C674}">
  <ds:schemaRefs>
    <ds:schemaRef ds:uri="http://schemas.openxmlformats.org/officeDocument/2006/bibliography"/>
  </ds:schemaRefs>
</ds:datastoreItem>
</file>

<file path=customXml/itemProps64.xml><?xml version="1.0" encoding="utf-8"?>
<ds:datastoreItem xmlns:ds="http://schemas.openxmlformats.org/officeDocument/2006/customXml" ds:itemID="{A48200F9-15EC-43A1-ACF4-14723D38CBB3}">
  <ds:schemaRefs>
    <ds:schemaRef ds:uri="http://schemas.openxmlformats.org/officeDocument/2006/bibliography"/>
  </ds:schemaRefs>
</ds:datastoreItem>
</file>

<file path=customXml/itemProps65.xml><?xml version="1.0" encoding="utf-8"?>
<ds:datastoreItem xmlns:ds="http://schemas.openxmlformats.org/officeDocument/2006/customXml" ds:itemID="{C31C1948-3E5F-4816-9702-F9797DBFD04E}">
  <ds:schemaRefs>
    <ds:schemaRef ds:uri="http://schemas.openxmlformats.org/officeDocument/2006/bibliography"/>
  </ds:schemaRefs>
</ds:datastoreItem>
</file>

<file path=customXml/itemProps66.xml><?xml version="1.0" encoding="utf-8"?>
<ds:datastoreItem xmlns:ds="http://schemas.openxmlformats.org/officeDocument/2006/customXml" ds:itemID="{E7AD3AC7-B038-4283-90C1-1DB3F66A8700}">
  <ds:schemaRefs>
    <ds:schemaRef ds:uri="http://schemas.openxmlformats.org/officeDocument/2006/bibliography"/>
  </ds:schemaRefs>
</ds:datastoreItem>
</file>

<file path=customXml/itemProps67.xml><?xml version="1.0" encoding="utf-8"?>
<ds:datastoreItem xmlns:ds="http://schemas.openxmlformats.org/officeDocument/2006/customXml" ds:itemID="{BFA8055B-58B7-489B-A07C-94942D14DB20}">
  <ds:schemaRefs>
    <ds:schemaRef ds:uri="http://schemas.openxmlformats.org/officeDocument/2006/bibliography"/>
  </ds:schemaRefs>
</ds:datastoreItem>
</file>

<file path=customXml/itemProps68.xml><?xml version="1.0" encoding="utf-8"?>
<ds:datastoreItem xmlns:ds="http://schemas.openxmlformats.org/officeDocument/2006/customXml" ds:itemID="{B0A38917-2342-48BC-8640-7610F2676C73}">
  <ds:schemaRefs>
    <ds:schemaRef ds:uri="http://schemas.openxmlformats.org/officeDocument/2006/bibliography"/>
  </ds:schemaRefs>
</ds:datastoreItem>
</file>

<file path=customXml/itemProps69.xml><?xml version="1.0" encoding="utf-8"?>
<ds:datastoreItem xmlns:ds="http://schemas.openxmlformats.org/officeDocument/2006/customXml" ds:itemID="{025A86EA-BA57-436D-9E4E-7DC497E19C7D}">
  <ds:schemaRefs>
    <ds:schemaRef ds:uri="http://schemas.openxmlformats.org/officeDocument/2006/bibliography"/>
  </ds:schemaRefs>
</ds:datastoreItem>
</file>

<file path=customXml/itemProps70.xml><?xml version="1.0" encoding="utf-8"?>
<ds:datastoreItem xmlns:ds="http://schemas.openxmlformats.org/officeDocument/2006/customXml" ds:itemID="{FAFD410F-5D56-49CA-83ED-4AC2A5CB8ACC}">
  <ds:schemaRefs>
    <ds:schemaRef ds:uri="http://schemas.openxmlformats.org/officeDocument/2006/bibliography"/>
  </ds:schemaRefs>
</ds:datastoreItem>
</file>

<file path=customXml/itemProps71.xml><?xml version="1.0" encoding="utf-8"?>
<ds:datastoreItem xmlns:ds="http://schemas.openxmlformats.org/officeDocument/2006/customXml" ds:itemID="{CA83F32B-AAE9-41C0-AAD2-C5F00031E89D}">
  <ds:schemaRefs>
    <ds:schemaRef ds:uri="http://schemas.openxmlformats.org/officeDocument/2006/bibliography"/>
  </ds:schemaRefs>
</ds:datastoreItem>
</file>

<file path=customXml/itemProps72.xml><?xml version="1.0" encoding="utf-8"?>
<ds:datastoreItem xmlns:ds="http://schemas.openxmlformats.org/officeDocument/2006/customXml" ds:itemID="{69320872-A664-4FB2-8748-9DD4F62BF63A}">
  <ds:schemaRefs>
    <ds:schemaRef ds:uri="http://schemas.openxmlformats.org/officeDocument/2006/bibliography"/>
  </ds:schemaRefs>
</ds:datastoreItem>
</file>

<file path=customXml/itemProps73.xml><?xml version="1.0" encoding="utf-8"?>
<ds:datastoreItem xmlns:ds="http://schemas.openxmlformats.org/officeDocument/2006/customXml" ds:itemID="{11CF57DC-9B4C-4A4E-8193-B0EFA349E7B6}">
  <ds:schemaRefs>
    <ds:schemaRef ds:uri="http://schemas.openxmlformats.org/officeDocument/2006/bibliography"/>
  </ds:schemaRefs>
</ds:datastoreItem>
</file>

<file path=customXml/itemProps74.xml><?xml version="1.0" encoding="utf-8"?>
<ds:datastoreItem xmlns:ds="http://schemas.openxmlformats.org/officeDocument/2006/customXml" ds:itemID="{1D592E56-10B7-4A71-9AA6-4F7CC198BDF4}">
  <ds:schemaRefs>
    <ds:schemaRef ds:uri="http://schemas.openxmlformats.org/officeDocument/2006/bibliography"/>
  </ds:schemaRefs>
</ds:datastoreItem>
</file>

<file path=customXml/itemProps75.xml><?xml version="1.0" encoding="utf-8"?>
<ds:datastoreItem xmlns:ds="http://schemas.openxmlformats.org/officeDocument/2006/customXml" ds:itemID="{808798E3-1458-4AFB-93EA-724C725DDE28}">
  <ds:schemaRefs>
    <ds:schemaRef ds:uri="http://schemas.openxmlformats.org/officeDocument/2006/bibliography"/>
  </ds:schemaRefs>
</ds:datastoreItem>
</file>

<file path=customXml/itemProps76.xml><?xml version="1.0" encoding="utf-8"?>
<ds:datastoreItem xmlns:ds="http://schemas.openxmlformats.org/officeDocument/2006/customXml" ds:itemID="{BD407129-1CD3-4867-92F8-6DD09A8331DE}">
  <ds:schemaRefs>
    <ds:schemaRef ds:uri="http://schemas.openxmlformats.org/officeDocument/2006/bibliography"/>
  </ds:schemaRefs>
</ds:datastoreItem>
</file>

<file path=customXml/itemProps77.xml><?xml version="1.0" encoding="utf-8"?>
<ds:datastoreItem xmlns:ds="http://schemas.openxmlformats.org/officeDocument/2006/customXml" ds:itemID="{484F095C-74D3-4032-8844-AB60C4BC82A0}">
  <ds:schemaRefs>
    <ds:schemaRef ds:uri="http://schemas.openxmlformats.org/officeDocument/2006/bibliography"/>
  </ds:schemaRefs>
</ds:datastoreItem>
</file>

<file path=customXml/itemProps78.xml><?xml version="1.0" encoding="utf-8"?>
<ds:datastoreItem xmlns:ds="http://schemas.openxmlformats.org/officeDocument/2006/customXml" ds:itemID="{9095F186-E677-43F3-9605-609E493CA805}">
  <ds:schemaRefs>
    <ds:schemaRef ds:uri="http://schemas.openxmlformats.org/officeDocument/2006/bibliography"/>
  </ds:schemaRefs>
</ds:datastoreItem>
</file>

<file path=customXml/itemProps79.xml><?xml version="1.0" encoding="utf-8"?>
<ds:datastoreItem xmlns:ds="http://schemas.openxmlformats.org/officeDocument/2006/customXml" ds:itemID="{3861A9A6-9F0F-4DE7-A6A7-CBA580F28B5E}">
  <ds:schemaRefs>
    <ds:schemaRef ds:uri="http://schemas.openxmlformats.org/officeDocument/2006/bibliography"/>
  </ds:schemaRefs>
</ds:datastoreItem>
</file>

<file path=customXml/itemProps80.xml><?xml version="1.0" encoding="utf-8"?>
<ds:datastoreItem xmlns:ds="http://schemas.openxmlformats.org/officeDocument/2006/customXml" ds:itemID="{F62209AC-22D2-4127-A034-A222B8CF1342}">
  <ds:schemaRefs>
    <ds:schemaRef ds:uri="http://schemas.openxmlformats.org/officeDocument/2006/bibliography"/>
  </ds:schemaRefs>
</ds:datastoreItem>
</file>

<file path=customXml/itemProps81.xml><?xml version="1.0" encoding="utf-8"?>
<ds:datastoreItem xmlns:ds="http://schemas.openxmlformats.org/officeDocument/2006/customXml" ds:itemID="{54123448-B2A7-46C3-8369-7D1BE7C759FE}">
  <ds:schemaRefs>
    <ds:schemaRef ds:uri="http://schemas.openxmlformats.org/officeDocument/2006/bibliography"/>
  </ds:schemaRefs>
</ds:datastoreItem>
</file>

<file path=customXml/itemProps82.xml><?xml version="1.0" encoding="utf-8"?>
<ds:datastoreItem xmlns:ds="http://schemas.openxmlformats.org/officeDocument/2006/customXml" ds:itemID="{8615E991-FD4E-47ED-AF16-B03DCCF0F4DC}">
  <ds:schemaRefs>
    <ds:schemaRef ds:uri="http://schemas.openxmlformats.org/officeDocument/2006/bibliography"/>
  </ds:schemaRefs>
</ds:datastoreItem>
</file>

<file path=customXml/itemProps83.xml><?xml version="1.0" encoding="utf-8"?>
<ds:datastoreItem xmlns:ds="http://schemas.openxmlformats.org/officeDocument/2006/customXml" ds:itemID="{FE41FD36-FCC7-4DB9-B4CA-95D839953A8B}">
  <ds:schemaRefs>
    <ds:schemaRef ds:uri="http://schemas.openxmlformats.org/officeDocument/2006/bibliography"/>
  </ds:schemaRefs>
</ds:datastoreItem>
</file>

<file path=customXml/itemProps84.xml><?xml version="1.0" encoding="utf-8"?>
<ds:datastoreItem xmlns:ds="http://schemas.openxmlformats.org/officeDocument/2006/customXml" ds:itemID="{C746AFED-8EE9-4B83-B601-CF61260BDD48}">
  <ds:schemaRefs>
    <ds:schemaRef ds:uri="http://schemas.openxmlformats.org/officeDocument/2006/bibliography"/>
  </ds:schemaRefs>
</ds:datastoreItem>
</file>

<file path=customXml/itemProps85.xml><?xml version="1.0" encoding="utf-8"?>
<ds:datastoreItem xmlns:ds="http://schemas.openxmlformats.org/officeDocument/2006/customXml" ds:itemID="{B38185F9-2110-46EA-8685-952814CFFFFA}">
  <ds:schemaRefs>
    <ds:schemaRef ds:uri="http://schemas.openxmlformats.org/officeDocument/2006/bibliography"/>
  </ds:schemaRefs>
</ds:datastoreItem>
</file>

<file path=customXml/itemProps86.xml><?xml version="1.0" encoding="utf-8"?>
<ds:datastoreItem xmlns:ds="http://schemas.openxmlformats.org/officeDocument/2006/customXml" ds:itemID="{B89D49BF-6A59-4701-A325-8773E49AA005}">
  <ds:schemaRefs>
    <ds:schemaRef ds:uri="http://schemas.openxmlformats.org/officeDocument/2006/bibliography"/>
  </ds:schemaRefs>
</ds:datastoreItem>
</file>

<file path=customXml/itemProps87.xml><?xml version="1.0" encoding="utf-8"?>
<ds:datastoreItem xmlns:ds="http://schemas.openxmlformats.org/officeDocument/2006/customXml" ds:itemID="{A4C1F33E-4FF5-44C3-A0D3-9F0327A84EB9}">
  <ds:schemaRefs>
    <ds:schemaRef ds:uri="http://schemas.openxmlformats.org/officeDocument/2006/bibliography"/>
  </ds:schemaRefs>
</ds:datastoreItem>
</file>

<file path=customXml/itemProps88.xml><?xml version="1.0" encoding="utf-8"?>
<ds:datastoreItem xmlns:ds="http://schemas.openxmlformats.org/officeDocument/2006/customXml" ds:itemID="{0F8DD5EE-E15B-4F5F-8769-DD6933622E3F}">
  <ds:schemaRefs>
    <ds:schemaRef ds:uri="http://schemas.openxmlformats.org/officeDocument/2006/bibliography"/>
  </ds:schemaRefs>
</ds:datastoreItem>
</file>

<file path=customXml/itemProps89.xml><?xml version="1.0" encoding="utf-8"?>
<ds:datastoreItem xmlns:ds="http://schemas.openxmlformats.org/officeDocument/2006/customXml" ds:itemID="{CCC38F90-9BD7-4774-A31B-9C991D326680}">
  <ds:schemaRefs>
    <ds:schemaRef ds:uri="http://schemas.openxmlformats.org/officeDocument/2006/bibliography"/>
  </ds:schemaRefs>
</ds:datastoreItem>
</file>

<file path=customXml/itemProps90.xml><?xml version="1.0" encoding="utf-8"?>
<ds:datastoreItem xmlns:ds="http://schemas.openxmlformats.org/officeDocument/2006/customXml" ds:itemID="{3AE212AC-01D5-4AE2-ACE8-199EB78172CE}">
  <ds:schemaRefs>
    <ds:schemaRef ds:uri="http://schemas.openxmlformats.org/officeDocument/2006/bibliography"/>
  </ds:schemaRefs>
</ds:datastoreItem>
</file>

<file path=customXml/itemProps91.xml><?xml version="1.0" encoding="utf-8"?>
<ds:datastoreItem xmlns:ds="http://schemas.openxmlformats.org/officeDocument/2006/customXml" ds:itemID="{97972A69-E0DD-4D86-9C31-5EF7DA25A338}">
  <ds:schemaRefs>
    <ds:schemaRef ds:uri="http://schemas.openxmlformats.org/officeDocument/2006/bibliography"/>
  </ds:schemaRefs>
</ds:datastoreItem>
</file>

<file path=customXml/itemProps92.xml><?xml version="1.0" encoding="utf-8"?>
<ds:datastoreItem xmlns:ds="http://schemas.openxmlformats.org/officeDocument/2006/customXml" ds:itemID="{09EB9D34-0C0F-4789-94A9-33E41B87B541}">
  <ds:schemaRefs>
    <ds:schemaRef ds:uri="http://schemas.openxmlformats.org/officeDocument/2006/bibliography"/>
  </ds:schemaRefs>
</ds:datastoreItem>
</file>

<file path=customXml/itemProps93.xml><?xml version="1.0" encoding="utf-8"?>
<ds:datastoreItem xmlns:ds="http://schemas.openxmlformats.org/officeDocument/2006/customXml" ds:itemID="{A700E7BF-F111-4733-85C1-C7A9AFADCE37}">
  <ds:schemaRefs>
    <ds:schemaRef ds:uri="http://schemas.openxmlformats.org/officeDocument/2006/bibliography"/>
  </ds:schemaRefs>
</ds:datastoreItem>
</file>

<file path=customXml/itemProps94.xml><?xml version="1.0" encoding="utf-8"?>
<ds:datastoreItem xmlns:ds="http://schemas.openxmlformats.org/officeDocument/2006/customXml" ds:itemID="{28C266C3-C247-47FF-8900-A6A89D3C942B}">
  <ds:schemaRefs>
    <ds:schemaRef ds:uri="http://schemas.openxmlformats.org/officeDocument/2006/bibliography"/>
  </ds:schemaRefs>
</ds:datastoreItem>
</file>

<file path=customXml/itemProps95.xml><?xml version="1.0" encoding="utf-8"?>
<ds:datastoreItem xmlns:ds="http://schemas.openxmlformats.org/officeDocument/2006/customXml" ds:itemID="{2D30102F-409E-4CDC-A8D9-A8A725462288}">
  <ds:schemaRefs>
    <ds:schemaRef ds:uri="http://schemas.openxmlformats.org/officeDocument/2006/bibliography"/>
  </ds:schemaRefs>
</ds:datastoreItem>
</file>

<file path=customXml/itemProps96.xml><?xml version="1.0" encoding="utf-8"?>
<ds:datastoreItem xmlns:ds="http://schemas.openxmlformats.org/officeDocument/2006/customXml" ds:itemID="{844A7A4F-FF40-4549-9A01-507FD553F9AF}">
  <ds:schemaRefs>
    <ds:schemaRef ds:uri="http://schemas.openxmlformats.org/officeDocument/2006/bibliography"/>
  </ds:schemaRefs>
</ds:datastoreItem>
</file>

<file path=customXml/itemProps97.xml><?xml version="1.0" encoding="utf-8"?>
<ds:datastoreItem xmlns:ds="http://schemas.openxmlformats.org/officeDocument/2006/customXml" ds:itemID="{8FB6F1F2-584D-4B22-A995-2FE4347FFAC1}">
  <ds:schemaRefs>
    <ds:schemaRef ds:uri="http://schemas.openxmlformats.org/officeDocument/2006/bibliography"/>
  </ds:schemaRefs>
</ds:datastoreItem>
</file>

<file path=customXml/itemProps98.xml><?xml version="1.0" encoding="utf-8"?>
<ds:datastoreItem xmlns:ds="http://schemas.openxmlformats.org/officeDocument/2006/customXml" ds:itemID="{19A44F3E-69AE-4606-8F60-BD15478F3664}">
  <ds:schemaRefs>
    <ds:schemaRef ds:uri="http://schemas.openxmlformats.org/officeDocument/2006/bibliography"/>
  </ds:schemaRefs>
</ds:datastoreItem>
</file>

<file path=customXml/itemProps99.xml><?xml version="1.0" encoding="utf-8"?>
<ds:datastoreItem xmlns:ds="http://schemas.openxmlformats.org/officeDocument/2006/customXml" ds:itemID="{0F26EC13-EBE5-4965-8C2D-245D134B14FB}">
  <ds:schemaRefs>
    <ds:schemaRef ds:uri="http://schemas.openxmlformats.org/officeDocument/2006/bibliography"/>
  </ds:schemaRefs>
</ds:datastoreItem>
</file>

<file path=customXml/itemProps100.xml><?xml version="1.0" encoding="utf-8"?>
<ds:datastoreItem xmlns:ds="http://schemas.openxmlformats.org/officeDocument/2006/customXml" ds:itemID="{7CEA6271-3841-4B4E-B6C8-803110B965D1}">
  <ds:schemaRefs>
    <ds:schemaRef ds:uri="http://schemas.openxmlformats.org/officeDocument/2006/bibliography"/>
  </ds:schemaRefs>
</ds:datastoreItem>
</file>

<file path=customXml/itemProps101.xml><?xml version="1.0" encoding="utf-8"?>
<ds:datastoreItem xmlns:ds="http://schemas.openxmlformats.org/officeDocument/2006/customXml" ds:itemID="{D206E617-46E6-4F9F-AE52-1B3CC42E829C}">
  <ds:schemaRefs>
    <ds:schemaRef ds:uri="http://schemas.openxmlformats.org/officeDocument/2006/bibliography"/>
  </ds:schemaRefs>
</ds:datastoreItem>
</file>

<file path=customXml/itemProps102.xml><?xml version="1.0" encoding="utf-8"?>
<ds:datastoreItem xmlns:ds="http://schemas.openxmlformats.org/officeDocument/2006/customXml" ds:itemID="{4F3D18FF-CD54-4337-BAD3-AC0DEC28A779}">
  <ds:schemaRefs>
    <ds:schemaRef ds:uri="http://schemas.openxmlformats.org/officeDocument/2006/bibliography"/>
  </ds:schemaRefs>
</ds:datastoreItem>
</file>

<file path=customXml/itemProps103.xml><?xml version="1.0" encoding="utf-8"?>
<ds:datastoreItem xmlns:ds="http://schemas.openxmlformats.org/officeDocument/2006/customXml" ds:itemID="{865DE0E1-659D-49C0-A05C-EAE31F892929}">
  <ds:schemaRefs>
    <ds:schemaRef ds:uri="http://schemas.openxmlformats.org/officeDocument/2006/bibliography"/>
  </ds:schemaRefs>
</ds:datastoreItem>
</file>

<file path=customXml/itemProps104.xml><?xml version="1.0" encoding="utf-8"?>
<ds:datastoreItem xmlns:ds="http://schemas.openxmlformats.org/officeDocument/2006/customXml" ds:itemID="{5E9579A1-5394-48A8-9137-A2A06AB70B0A}">
  <ds:schemaRefs>
    <ds:schemaRef ds:uri="http://schemas.openxmlformats.org/officeDocument/2006/bibliography"/>
  </ds:schemaRefs>
</ds:datastoreItem>
</file>

<file path=customXml/itemProps105.xml><?xml version="1.0" encoding="utf-8"?>
<ds:datastoreItem xmlns:ds="http://schemas.openxmlformats.org/officeDocument/2006/customXml" ds:itemID="{52762124-0CA9-4719-ABE6-A0FC70C314E7}">
  <ds:schemaRefs>
    <ds:schemaRef ds:uri="http://schemas.openxmlformats.org/officeDocument/2006/bibliography"/>
  </ds:schemaRefs>
</ds:datastoreItem>
</file>

<file path=customXml/itemProps106.xml><?xml version="1.0" encoding="utf-8"?>
<ds:datastoreItem xmlns:ds="http://schemas.openxmlformats.org/officeDocument/2006/customXml" ds:itemID="{CE002D3A-7C4B-4150-B365-3A56E1D3C8FC}">
  <ds:schemaRefs>
    <ds:schemaRef ds:uri="http://schemas.openxmlformats.org/officeDocument/2006/bibliography"/>
  </ds:schemaRefs>
</ds:datastoreItem>
</file>

<file path=customXml/itemProps107.xml><?xml version="1.0" encoding="utf-8"?>
<ds:datastoreItem xmlns:ds="http://schemas.openxmlformats.org/officeDocument/2006/customXml" ds:itemID="{44C21CCB-737A-4F25-9E0F-9C8F89915C2E}">
  <ds:schemaRefs>
    <ds:schemaRef ds:uri="http://schemas.openxmlformats.org/officeDocument/2006/bibliography"/>
  </ds:schemaRefs>
</ds:datastoreItem>
</file>

<file path=customXml/itemProps108.xml><?xml version="1.0" encoding="utf-8"?>
<ds:datastoreItem xmlns:ds="http://schemas.openxmlformats.org/officeDocument/2006/customXml" ds:itemID="{3E6751FE-B010-4D54-989F-5036B2BB69BC}">
  <ds:schemaRefs>
    <ds:schemaRef ds:uri="http://schemas.openxmlformats.org/officeDocument/2006/bibliography"/>
  </ds:schemaRefs>
</ds:datastoreItem>
</file>

<file path=customXml/itemProps109.xml><?xml version="1.0" encoding="utf-8"?>
<ds:datastoreItem xmlns:ds="http://schemas.openxmlformats.org/officeDocument/2006/customXml" ds:itemID="{FD0B58E1-7070-4293-AC06-AEF93265285B}">
  <ds:schemaRefs>
    <ds:schemaRef ds:uri="http://schemas.openxmlformats.org/officeDocument/2006/bibliography"/>
  </ds:schemaRefs>
</ds:datastoreItem>
</file>

<file path=customXml/itemProps110.xml><?xml version="1.0" encoding="utf-8"?>
<ds:datastoreItem xmlns:ds="http://schemas.openxmlformats.org/officeDocument/2006/customXml" ds:itemID="{108EB3A4-2731-4E41-BD89-57692CB03621}">
  <ds:schemaRefs>
    <ds:schemaRef ds:uri="http://schemas.openxmlformats.org/officeDocument/2006/bibliography"/>
  </ds:schemaRefs>
</ds:datastoreItem>
</file>

<file path=customXml/itemProps111.xml><?xml version="1.0" encoding="utf-8"?>
<ds:datastoreItem xmlns:ds="http://schemas.openxmlformats.org/officeDocument/2006/customXml" ds:itemID="{11679C2A-222A-4074-BF9A-A8FE228FFFB4}">
  <ds:schemaRefs>
    <ds:schemaRef ds:uri="http://schemas.openxmlformats.org/officeDocument/2006/bibliography"/>
  </ds:schemaRefs>
</ds:datastoreItem>
</file>

<file path=customXml/itemProps112.xml><?xml version="1.0" encoding="utf-8"?>
<ds:datastoreItem xmlns:ds="http://schemas.openxmlformats.org/officeDocument/2006/customXml" ds:itemID="{73D9E059-2A1B-4F8D-82BE-2C81C04997BE}">
  <ds:schemaRefs>
    <ds:schemaRef ds:uri="http://schemas.openxmlformats.org/officeDocument/2006/bibliography"/>
  </ds:schemaRefs>
</ds:datastoreItem>
</file>

<file path=customXml/itemProps113.xml><?xml version="1.0" encoding="utf-8"?>
<ds:datastoreItem xmlns:ds="http://schemas.openxmlformats.org/officeDocument/2006/customXml" ds:itemID="{7F6C0C96-FEE4-4B50-89D2-B421361AD4AF}">
  <ds:schemaRefs>
    <ds:schemaRef ds:uri="http://schemas.openxmlformats.org/officeDocument/2006/bibliography"/>
  </ds:schemaRefs>
</ds:datastoreItem>
</file>

<file path=customXml/itemProps114.xml><?xml version="1.0" encoding="utf-8"?>
<ds:datastoreItem xmlns:ds="http://schemas.openxmlformats.org/officeDocument/2006/customXml" ds:itemID="{A9134981-686A-491C-AC04-C98D896685B1}">
  <ds:schemaRefs>
    <ds:schemaRef ds:uri="http://schemas.openxmlformats.org/officeDocument/2006/bibliography"/>
  </ds:schemaRefs>
</ds:datastoreItem>
</file>

<file path=customXml/itemProps115.xml><?xml version="1.0" encoding="utf-8"?>
<ds:datastoreItem xmlns:ds="http://schemas.openxmlformats.org/officeDocument/2006/customXml" ds:itemID="{5D6FE36E-C778-4597-82D7-2186AD0C660E}">
  <ds:schemaRefs>
    <ds:schemaRef ds:uri="http://schemas.openxmlformats.org/officeDocument/2006/bibliography"/>
  </ds:schemaRefs>
</ds:datastoreItem>
</file>

<file path=customXml/itemProps116.xml><?xml version="1.0" encoding="utf-8"?>
<ds:datastoreItem xmlns:ds="http://schemas.openxmlformats.org/officeDocument/2006/customXml" ds:itemID="{6C5EF7AC-A037-4405-AE61-2CA73CE8ED03}">
  <ds:schemaRefs>
    <ds:schemaRef ds:uri="http://schemas.openxmlformats.org/officeDocument/2006/bibliography"/>
  </ds:schemaRefs>
</ds:datastoreItem>
</file>

<file path=customXml/itemProps117.xml><?xml version="1.0" encoding="utf-8"?>
<ds:datastoreItem xmlns:ds="http://schemas.openxmlformats.org/officeDocument/2006/customXml" ds:itemID="{129E97B5-9741-462A-99ED-814BFA455086}">
  <ds:schemaRefs>
    <ds:schemaRef ds:uri="http://schemas.openxmlformats.org/officeDocument/2006/bibliography"/>
  </ds:schemaRefs>
</ds:datastoreItem>
</file>

<file path=customXml/itemProps118.xml><?xml version="1.0" encoding="utf-8"?>
<ds:datastoreItem xmlns:ds="http://schemas.openxmlformats.org/officeDocument/2006/customXml" ds:itemID="{C5B867A4-A893-4E79-BABF-68B146F5DBCA}">
  <ds:schemaRefs>
    <ds:schemaRef ds:uri="http://schemas.openxmlformats.org/officeDocument/2006/bibliography"/>
  </ds:schemaRefs>
</ds:datastoreItem>
</file>

<file path=customXml/itemProps119.xml><?xml version="1.0" encoding="utf-8"?>
<ds:datastoreItem xmlns:ds="http://schemas.openxmlformats.org/officeDocument/2006/customXml" ds:itemID="{A652C16D-E7DD-4FD5-8E15-CA88269D4B4F}">
  <ds:schemaRefs>
    <ds:schemaRef ds:uri="http://schemas.openxmlformats.org/officeDocument/2006/bibliography"/>
  </ds:schemaRefs>
</ds:datastoreItem>
</file>

<file path=customXml/itemProps120.xml><?xml version="1.0" encoding="utf-8"?>
<ds:datastoreItem xmlns:ds="http://schemas.openxmlformats.org/officeDocument/2006/customXml" ds:itemID="{F1A08938-BDE4-43F9-AB46-B5101EFBACD1}">
  <ds:schemaRefs>
    <ds:schemaRef ds:uri="http://schemas.openxmlformats.org/officeDocument/2006/bibliography"/>
  </ds:schemaRefs>
</ds:datastoreItem>
</file>

<file path=customXml/itemProps121.xml><?xml version="1.0" encoding="utf-8"?>
<ds:datastoreItem xmlns:ds="http://schemas.openxmlformats.org/officeDocument/2006/customXml" ds:itemID="{3A0A7E1B-6C8D-4011-9EE7-F8FAA2224D24}">
  <ds:schemaRefs>
    <ds:schemaRef ds:uri="http://schemas.openxmlformats.org/officeDocument/2006/bibliography"/>
  </ds:schemaRefs>
</ds:datastoreItem>
</file>

<file path=customXml/itemProps122.xml><?xml version="1.0" encoding="utf-8"?>
<ds:datastoreItem xmlns:ds="http://schemas.openxmlformats.org/officeDocument/2006/customXml" ds:itemID="{A49FB8D5-B3F3-4EF9-BC7E-99E6C38ECCFF}">
  <ds:schemaRefs>
    <ds:schemaRef ds:uri="http://schemas.openxmlformats.org/officeDocument/2006/bibliography"/>
  </ds:schemaRefs>
</ds:datastoreItem>
</file>

<file path=customXml/itemProps123.xml><?xml version="1.0" encoding="utf-8"?>
<ds:datastoreItem xmlns:ds="http://schemas.openxmlformats.org/officeDocument/2006/customXml" ds:itemID="{17639EB2-8644-404C-A935-290D5052EA5C}">
  <ds:schemaRefs>
    <ds:schemaRef ds:uri="http://schemas.openxmlformats.org/officeDocument/2006/bibliography"/>
  </ds:schemaRefs>
</ds:datastoreItem>
</file>

<file path=customXml/itemProps124.xml><?xml version="1.0" encoding="utf-8"?>
<ds:datastoreItem xmlns:ds="http://schemas.openxmlformats.org/officeDocument/2006/customXml" ds:itemID="{2DA0FB58-65F6-4159-9906-29BFD99B93F5}">
  <ds:schemaRefs>
    <ds:schemaRef ds:uri="http://schemas.openxmlformats.org/officeDocument/2006/bibliography"/>
  </ds:schemaRefs>
</ds:datastoreItem>
</file>

<file path=customXml/itemProps125.xml><?xml version="1.0" encoding="utf-8"?>
<ds:datastoreItem xmlns:ds="http://schemas.openxmlformats.org/officeDocument/2006/customXml" ds:itemID="{C3274F34-F84A-4670-9C47-BFDE9FE5FD5E}">
  <ds:schemaRefs>
    <ds:schemaRef ds:uri="http://schemas.openxmlformats.org/officeDocument/2006/bibliography"/>
  </ds:schemaRefs>
</ds:datastoreItem>
</file>

<file path=customXml/itemProps126.xml><?xml version="1.0" encoding="utf-8"?>
<ds:datastoreItem xmlns:ds="http://schemas.openxmlformats.org/officeDocument/2006/customXml" ds:itemID="{AE14F3AF-E7ED-49A4-A9B7-B6D8E9BBAE8D}">
  <ds:schemaRefs>
    <ds:schemaRef ds:uri="http://schemas.openxmlformats.org/officeDocument/2006/bibliography"/>
  </ds:schemaRefs>
</ds:datastoreItem>
</file>

<file path=customXml/itemProps127.xml><?xml version="1.0" encoding="utf-8"?>
<ds:datastoreItem xmlns:ds="http://schemas.openxmlformats.org/officeDocument/2006/customXml" ds:itemID="{04484194-9516-41E3-B299-B62C8A462248}">
  <ds:schemaRefs>
    <ds:schemaRef ds:uri="http://schemas.openxmlformats.org/officeDocument/2006/bibliography"/>
  </ds:schemaRefs>
</ds:datastoreItem>
</file>

<file path=customXml/itemProps128.xml><?xml version="1.0" encoding="utf-8"?>
<ds:datastoreItem xmlns:ds="http://schemas.openxmlformats.org/officeDocument/2006/customXml" ds:itemID="{91EAF750-111B-43BD-8836-B5ADB0D8E45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Pages>
  <Words>33705</Words>
  <Characters>192121</Characters>
  <Application>Microsoft Office Word</Application>
  <DocSecurity>0</DocSecurity>
  <Lines>1601</Lines>
  <Paragraphs>450</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225376</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2017-12-11T18:29:00Z</dcterms:created>
  <dcterms:modified xsi:type="dcterms:W3CDTF">2017-12-11T18:29:00Z</dcterms:modified>
</cp:coreProperties>
</file>