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7772400" cy="10058400"/>
  <p:notesSz cx="7023100" cy="93091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Caitlin Moynihan" initials="CM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6" d="100"/>
          <a:sy n="56" d="100"/>
        </p:scale>
        <p:origin x="2458" y="43"/>
      </p:cViewPr>
      <p:guideLst>
        <p:guide orient="horz" pos="3168"/>
        <p:guide pos="244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238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8275" y="0"/>
            <a:ext cx="3043238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BB10D6-D0E3-4E07-B328-0DECA89A1AE2}" type="datetimeFigureOut">
              <a:rPr lang="en-US" smtClean="0"/>
              <a:t>5/5/2020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162175" y="698500"/>
            <a:ext cx="2698750" cy="34909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21188"/>
            <a:ext cx="5619750" cy="418941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2375"/>
            <a:ext cx="3043238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8275" y="8842375"/>
            <a:ext cx="3043238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A8D2723-4DF8-43D4-B89C-4FF76263A7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33876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8D2723-4DF8-43D4-B89C-4FF76263A78E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15620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74E7C3-8B56-402C-A5AF-CE326CA46A42}" type="datetimeFigureOut">
              <a:rPr lang="en-US" smtClean="0"/>
              <a:t>5/5/2020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DB386C-A843-4C20-869F-7C9CA23CCD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64595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74E7C3-8B56-402C-A5AF-CE326CA46A42}" type="datetimeFigureOut">
              <a:rPr lang="en-US" smtClean="0"/>
              <a:t>5/5/2020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DB386C-A843-4C20-869F-7C9CA23CCD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85379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226242" y="537846"/>
            <a:ext cx="1311593" cy="1144143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91466" y="537846"/>
            <a:ext cx="3805238" cy="1144143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74E7C3-8B56-402C-A5AF-CE326CA46A42}" type="datetimeFigureOut">
              <a:rPr lang="en-US" smtClean="0"/>
              <a:t>5/5/2020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DB386C-A843-4C20-869F-7C9CA23CCD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9704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74E7C3-8B56-402C-A5AF-CE326CA46A42}" type="datetimeFigureOut">
              <a:rPr lang="en-US" smtClean="0"/>
              <a:t>5/5/2020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DB386C-A843-4C20-869F-7C9CA23CCD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06851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74E7C3-8B56-402C-A5AF-CE326CA46A42}" type="datetimeFigureOut">
              <a:rPr lang="en-US" smtClean="0"/>
              <a:t>5/5/2020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DB386C-A843-4C20-869F-7C9CA23CCD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09981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91466" y="3129281"/>
            <a:ext cx="2558415" cy="8849996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979421" y="3129281"/>
            <a:ext cx="2558415" cy="8849996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74E7C3-8B56-402C-A5AF-CE326CA46A42}" type="datetimeFigureOut">
              <a:rPr lang="en-US" smtClean="0"/>
              <a:t>5/5/2020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DB386C-A843-4C20-869F-7C9CA23CCD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225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74E7C3-8B56-402C-A5AF-CE326CA46A42}" type="datetimeFigureOut">
              <a:rPr lang="en-US" smtClean="0"/>
              <a:t>5/5/2020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DB386C-A843-4C20-869F-7C9CA23CCD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54905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74E7C3-8B56-402C-A5AF-CE326CA46A42}" type="datetimeFigureOut">
              <a:rPr lang="en-US" smtClean="0"/>
              <a:t>5/5/2020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DB386C-A843-4C20-869F-7C9CA23CCD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53148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74E7C3-8B56-402C-A5AF-CE326CA46A42}" type="datetimeFigureOut">
              <a:rPr lang="en-US" smtClean="0"/>
              <a:t>5/5/2020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DB386C-A843-4C20-869F-7C9CA23CCD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82538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74E7C3-8B56-402C-A5AF-CE326CA46A42}" type="datetimeFigureOut">
              <a:rPr lang="en-US" smtClean="0"/>
              <a:t>5/5/2020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DB386C-A843-4C20-869F-7C9CA23CCD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95605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74E7C3-8B56-402C-A5AF-CE326CA46A42}" type="datetimeFigureOut">
              <a:rPr lang="en-US" smtClean="0"/>
              <a:t>5/5/2020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DB386C-A843-4C20-869F-7C9CA23CCD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67235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74E7C3-8B56-402C-A5AF-CE326CA46A42}" type="datetimeFigureOut">
              <a:rPr lang="en-US" smtClean="0"/>
              <a:t>5/5/2020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DB386C-A843-4C20-869F-7C9CA23CCD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72981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anose="020B0604020202020204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anose="020B0604020202020204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anose="020B0604020202020204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Rectangle 61"/>
          <p:cNvSpPr/>
          <p:nvPr/>
        </p:nvSpPr>
        <p:spPr>
          <a:xfrm>
            <a:off x="318448" y="5410200"/>
            <a:ext cx="7245514" cy="4191000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83423" y="378100"/>
            <a:ext cx="1981200" cy="5770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050" dirty="0">
                <a:latin typeface="Arial" panose="020B0604020202020204" pitchFamily="34" charset="0"/>
                <a:cs typeface="Arial" panose="020B0604020202020204" pitchFamily="34" charset="0"/>
              </a:rPr>
              <a:t>GROUP ID:______</a:t>
            </a:r>
          </a:p>
          <a:p>
            <a:pPr>
              <a:lnSpc>
                <a:spcPct val="150000"/>
              </a:lnSpc>
            </a:pPr>
            <a:r>
              <a:rPr lang="en-US" sz="1050" dirty="0">
                <a:latin typeface="Arial" panose="020B0604020202020204" pitchFamily="34" charset="0"/>
                <a:cs typeface="Arial" panose="020B0604020202020204" pitchFamily="34" charset="0"/>
              </a:rPr>
              <a:t>PARTICIPANT ID:______</a:t>
            </a:r>
          </a:p>
        </p:txBody>
      </p:sp>
      <p:grpSp>
        <p:nvGrpSpPr>
          <p:cNvPr id="7" name="Group 6"/>
          <p:cNvGrpSpPr/>
          <p:nvPr/>
        </p:nvGrpSpPr>
        <p:grpSpPr>
          <a:xfrm>
            <a:off x="135164" y="1143000"/>
            <a:ext cx="7428798" cy="1989160"/>
            <a:chOff x="201906" y="1177120"/>
            <a:chExt cx="7126975" cy="1989160"/>
          </a:xfrm>
        </p:grpSpPr>
        <p:sp>
          <p:nvSpPr>
            <p:cNvPr id="11" name="Rectangle 10"/>
            <p:cNvSpPr/>
            <p:nvPr/>
          </p:nvSpPr>
          <p:spPr>
            <a:xfrm>
              <a:off x="380006" y="1177120"/>
              <a:ext cx="6948875" cy="1989160"/>
            </a:xfrm>
            <a:prstGeom prst="rect">
              <a:avLst/>
            </a:prstGeom>
            <a:noFill/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" name="Oval 7"/>
            <p:cNvSpPr/>
            <p:nvPr/>
          </p:nvSpPr>
          <p:spPr>
            <a:xfrm>
              <a:off x="228600" y="1295400"/>
              <a:ext cx="304800" cy="30480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201906" y="1264988"/>
              <a:ext cx="415636" cy="38826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800" dirty="0">
                  <a:solidFill>
                    <a:schemeClr val="bg1"/>
                  </a:solidFill>
                  <a:latin typeface="Arial Black" panose="020B0A04020102020204" pitchFamily="34" charset="0"/>
                  <a:cs typeface="Arial" panose="020B0604020202020204" pitchFamily="34" charset="0"/>
                </a:rPr>
                <a:t>1</a:t>
              </a: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533400" y="1323202"/>
              <a:ext cx="6795481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b="1" dirty="0">
                  <a:latin typeface="Arial" panose="020B0604020202020204" pitchFamily="34" charset="0"/>
                  <a:cs typeface="Arial" panose="020B0604020202020204" pitchFamily="34" charset="0"/>
                </a:rPr>
                <a:t>What is the main idea—that is, what is the most important thing the creative concept is trying to tell you?</a:t>
              </a:r>
            </a:p>
          </p:txBody>
        </p:sp>
      </p:grpSp>
      <p:grpSp>
        <p:nvGrpSpPr>
          <p:cNvPr id="89" name="Group 88"/>
          <p:cNvGrpSpPr/>
          <p:nvPr/>
        </p:nvGrpSpPr>
        <p:grpSpPr>
          <a:xfrm>
            <a:off x="140701" y="3471081"/>
            <a:ext cx="7422494" cy="1679741"/>
            <a:chOff x="140702" y="3547280"/>
            <a:chExt cx="7183111" cy="1615191"/>
          </a:xfrm>
        </p:grpSpPr>
        <p:sp>
          <p:nvSpPr>
            <p:cNvPr id="60" name="Rectangle 59"/>
            <p:cNvSpPr/>
            <p:nvPr/>
          </p:nvSpPr>
          <p:spPr>
            <a:xfrm>
              <a:off x="314257" y="3547280"/>
              <a:ext cx="7009556" cy="1615191"/>
            </a:xfrm>
            <a:prstGeom prst="rect">
              <a:avLst/>
            </a:prstGeom>
            <a:noFill/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32" name="Group 31"/>
            <p:cNvGrpSpPr/>
            <p:nvPr/>
          </p:nvGrpSpPr>
          <p:grpSpPr>
            <a:xfrm>
              <a:off x="140702" y="3657600"/>
              <a:ext cx="6835334" cy="1233717"/>
              <a:chOff x="208722" y="3658590"/>
              <a:chExt cx="6835334" cy="1233717"/>
            </a:xfrm>
          </p:grpSpPr>
          <p:grpSp>
            <p:nvGrpSpPr>
              <p:cNvPr id="17" name="Group 16"/>
              <p:cNvGrpSpPr/>
              <p:nvPr/>
            </p:nvGrpSpPr>
            <p:grpSpPr>
              <a:xfrm>
                <a:off x="208722" y="3658590"/>
                <a:ext cx="3525362" cy="632184"/>
                <a:chOff x="208438" y="1330510"/>
                <a:chExt cx="3525362" cy="632184"/>
              </a:xfrm>
            </p:grpSpPr>
            <p:sp>
              <p:nvSpPr>
                <p:cNvPr id="18" name="Oval 17"/>
                <p:cNvSpPr/>
                <p:nvPr/>
              </p:nvSpPr>
              <p:spPr>
                <a:xfrm>
                  <a:off x="228600" y="1356514"/>
                  <a:ext cx="304800" cy="304800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9" name="TextBox 18"/>
                <p:cNvSpPr txBox="1"/>
                <p:nvPr/>
              </p:nvSpPr>
              <p:spPr>
                <a:xfrm>
                  <a:off x="208438" y="1330510"/>
                  <a:ext cx="415636" cy="38472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1900" dirty="0">
                      <a:solidFill>
                        <a:schemeClr val="bg1"/>
                      </a:solidFill>
                      <a:latin typeface="Arial Black" panose="020B0A04020102020204" pitchFamily="34" charset="0"/>
                      <a:cs typeface="Arial" panose="020B0604020202020204" pitchFamily="34" charset="0"/>
                    </a:rPr>
                    <a:t>2</a:t>
                  </a:r>
                </a:p>
              </p:txBody>
            </p:sp>
            <p:sp>
              <p:nvSpPr>
                <p:cNvPr id="20" name="TextBox 19"/>
                <p:cNvSpPr txBox="1"/>
                <p:nvPr/>
              </p:nvSpPr>
              <p:spPr>
                <a:xfrm>
                  <a:off x="533400" y="1400391"/>
                  <a:ext cx="3200400" cy="562303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lvl="0"/>
                  <a:r>
                    <a:rPr lang="en-US" sz="1200" b="1" dirty="0">
                      <a:latin typeface="Arial" panose="020B0604020202020204" pitchFamily="34" charset="0"/>
                      <a:cs typeface="Arial" panose="020B0604020202020204" pitchFamily="34" charset="0"/>
                    </a:rPr>
                    <a:t>Grade the creative concept. </a:t>
                  </a:r>
                  <a:br>
                    <a:rPr lang="en-US" sz="1200" b="1" dirty="0">
                      <a:latin typeface="Arial" panose="020B0604020202020204" pitchFamily="34" charset="0"/>
                      <a:cs typeface="Arial" panose="020B0604020202020204" pitchFamily="34" charset="0"/>
                    </a:rPr>
                  </a:br>
                  <a:r>
                    <a:rPr kumimoji="0" lang="en-US" altLang="en-US" sz="800" b="0" i="0" u="none" strike="noStrike" cap="none" normalizeH="0" baseline="0" dirty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Arial Narrow" panose="020B0606020202030204" pitchFamily="34" charset="0"/>
                      <a:ea typeface="Calibri" pitchFamily="34" charset="0"/>
                      <a:cs typeface="Times New Roman" pitchFamily="18" charset="0"/>
                    </a:rPr>
                    <a:t>(MARK ONLY ONE RESPONSE)</a:t>
                  </a:r>
                  <a:endParaRPr kumimoji="0" lang="en-US" altLang="en-US" sz="800" b="0" i="0" u="none" strike="noStrike" cap="none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 Narrow" panose="020B0606020202030204" pitchFamily="34" charset="0"/>
                    <a:cs typeface="Arial" pitchFamily="34" charset="0"/>
                  </a:endParaRPr>
                </a:p>
                <a:p>
                  <a:endParaRPr lang="en-US" sz="1200" dirty="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</p:grpSp>
          <p:sp>
            <p:nvSpPr>
              <p:cNvPr id="26" name="Oval 6"/>
              <p:cNvSpPr>
                <a:spLocks noChangeArrowheads="1"/>
              </p:cNvSpPr>
              <p:nvPr/>
            </p:nvSpPr>
            <p:spPr bwMode="auto">
              <a:xfrm>
                <a:off x="6366721" y="4272067"/>
                <a:ext cx="677335" cy="620240"/>
              </a:xfrm>
              <a:prstGeom prst="ellipse">
                <a:avLst/>
              </a:prstGeom>
              <a:solidFill>
                <a:srgbClr val="FFFFFF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vert="horz" wrap="square" lIns="0" tIns="0" rIns="0" bIns="0" numCol="1" anchor="ctr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3000" b="1" i="0" u="none" strike="noStrike" cap="none" normalizeH="0" baseline="0" dirty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latin typeface="Calibri" pitchFamily="34" charset="0"/>
                    <a:ea typeface="Calibri" pitchFamily="34" charset="0"/>
                    <a:cs typeface="Times New Roman" pitchFamily="18" charset="0"/>
                  </a:rPr>
                  <a:t>F</a:t>
                </a:r>
                <a:endParaRPr kumimoji="0" lang="en-US" altLang="en-US" sz="3000" b="0" i="0" u="none" strike="noStrike" cap="none" normalizeH="0" baseline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</p:grpSp>
      </p:grpSp>
      <p:sp>
        <p:nvSpPr>
          <p:cNvPr id="28" name="Rectangle 12"/>
          <p:cNvSpPr>
            <a:spLocks noChangeArrowheads="1"/>
          </p:cNvSpPr>
          <p:nvPr/>
        </p:nvSpPr>
        <p:spPr bwMode="auto">
          <a:xfrm>
            <a:off x="0" y="1066800"/>
            <a:ext cx="7772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49" name="Group 48"/>
          <p:cNvGrpSpPr/>
          <p:nvPr/>
        </p:nvGrpSpPr>
        <p:grpSpPr>
          <a:xfrm>
            <a:off x="138576" y="5562600"/>
            <a:ext cx="6186024" cy="469991"/>
            <a:chOff x="208438" y="1253320"/>
            <a:chExt cx="6186024" cy="469991"/>
          </a:xfrm>
        </p:grpSpPr>
        <p:sp>
          <p:nvSpPr>
            <p:cNvPr id="50" name="Oval 49"/>
            <p:cNvSpPr/>
            <p:nvPr/>
          </p:nvSpPr>
          <p:spPr>
            <a:xfrm>
              <a:off x="228600" y="1295400"/>
              <a:ext cx="304800" cy="30480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1" name="TextBox 50"/>
            <p:cNvSpPr txBox="1"/>
            <p:nvPr/>
          </p:nvSpPr>
          <p:spPr>
            <a:xfrm>
              <a:off x="208438" y="1253320"/>
              <a:ext cx="415636" cy="3847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900" dirty="0">
                  <a:solidFill>
                    <a:schemeClr val="bg1"/>
                  </a:solidFill>
                  <a:latin typeface="Arial Black" panose="020B0A04020102020204" pitchFamily="34" charset="0"/>
                  <a:cs typeface="Arial" panose="020B0604020202020204" pitchFamily="34" charset="0"/>
                </a:rPr>
                <a:t>3</a:t>
              </a:r>
            </a:p>
          </p:txBody>
        </p:sp>
        <p:sp>
          <p:nvSpPr>
            <p:cNvPr id="52" name="TextBox 51"/>
            <p:cNvSpPr txBox="1"/>
            <p:nvPr/>
          </p:nvSpPr>
          <p:spPr>
            <a:xfrm>
              <a:off x="533400" y="1323201"/>
              <a:ext cx="5861062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b="1" dirty="0">
                  <a:latin typeface="Arial" panose="020B0604020202020204" pitchFamily="34" charset="0"/>
                  <a:cs typeface="Arial" panose="020B0604020202020204" pitchFamily="34" charset="0"/>
                </a:rPr>
                <a:t>How much do you agree or disagree with the following statements?</a:t>
              </a:r>
            </a:p>
            <a:p>
              <a:r>
                <a:rPr lang="en-US" sz="800" dirty="0">
                  <a:latin typeface="Arial Narrow" panose="020B0606020202030204" pitchFamily="34" charset="0"/>
                  <a:cs typeface="Arial" panose="020B0604020202020204" pitchFamily="34" charset="0"/>
                </a:rPr>
                <a:t>(CHECK ONLY ONE RESPONSE FOR EACH ITEM)</a:t>
              </a:r>
            </a:p>
          </p:txBody>
        </p:sp>
      </p:grpSp>
      <p:graphicFrame>
        <p:nvGraphicFramePr>
          <p:cNvPr id="53" name="Table 5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43996234"/>
              </p:ext>
            </p:extLst>
          </p:nvPr>
        </p:nvGraphicFramePr>
        <p:xfrm>
          <a:off x="440927" y="6276216"/>
          <a:ext cx="7028485" cy="294398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9928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058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0584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0584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0584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00584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474693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Strongly Disagree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Disagree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Neither Agree nor Disagree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Agree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Strongly Agree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80149">
                <a:tc>
                  <a:txBody>
                    <a:bodyPr/>
                    <a:lstStyle/>
                    <a:p>
                      <a:pPr marL="0" marR="0" lvl="0" indent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FF"/>
                        </a:buClr>
                        <a:buFont typeface="Symbol"/>
                        <a:buNone/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Arial"/>
                          <a:cs typeface="Arial" panose="020B0604020202020204" pitchFamily="34" charset="0"/>
                        </a:rPr>
                        <a:t>This creative concept is worth remembering.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rial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80149">
                <a:tc>
                  <a:txBody>
                    <a:bodyPr/>
                    <a:lstStyle/>
                    <a:p>
                      <a:pPr marL="0" marR="0" lvl="0" indent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FF"/>
                        </a:buClr>
                        <a:buFont typeface="Symbol"/>
                        <a:buNone/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Arial"/>
                          <a:cs typeface="Arial" panose="020B0604020202020204" pitchFamily="34" charset="0"/>
                        </a:rPr>
                        <a:t>This creative concept is informative.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rial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80149">
                <a:tc>
                  <a:txBody>
                    <a:bodyPr/>
                    <a:lstStyle/>
                    <a:p>
                      <a:pPr marL="0" marR="0" lvl="0" indent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FF"/>
                        </a:buClr>
                        <a:buFont typeface="Symbol"/>
                        <a:buNone/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Arial"/>
                          <a:cs typeface="Arial" panose="020B0604020202020204" pitchFamily="34" charset="0"/>
                        </a:rPr>
                        <a:t>This creative concept is meaningful to me.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rial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80149">
                <a:tc>
                  <a:txBody>
                    <a:bodyPr/>
                    <a:lstStyle/>
                    <a:p>
                      <a:pPr marL="0" marR="0" lvl="0" indent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FF"/>
                        </a:buClr>
                        <a:buFont typeface="Symbol"/>
                        <a:buNone/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Arial"/>
                          <a:cs typeface="Arial" panose="020B0604020202020204" pitchFamily="34" charset="0"/>
                        </a:rPr>
                        <a:t>This creative concept is convincing.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rial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48694">
                <a:tc>
                  <a:txBody>
                    <a:bodyPr/>
                    <a:lstStyle/>
                    <a:p>
                      <a:pPr marL="0" marR="0" lvl="0" indent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FF"/>
                        </a:buClr>
                        <a:buFont typeface="Symbol"/>
                        <a:buNone/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Arial"/>
                          <a:cs typeface="Arial" panose="020B0604020202020204" pitchFamily="34" charset="0"/>
                        </a:rPr>
                        <a:t>This creative concept makes me think about how drinking too much affects my life</a:t>
                      </a:r>
                      <a:r>
                        <a:rPr lang="en-US" sz="1000" baseline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Arial"/>
                          <a:cs typeface="Arial" panose="020B0604020202020204" pitchFamily="34" charset="0"/>
                        </a:rPr>
                        <a:t>.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rial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grpSp>
        <p:nvGrpSpPr>
          <p:cNvPr id="87" name="Group 86"/>
          <p:cNvGrpSpPr/>
          <p:nvPr/>
        </p:nvGrpSpPr>
        <p:grpSpPr>
          <a:xfrm>
            <a:off x="2839650" y="6831287"/>
            <a:ext cx="4248762" cy="2027018"/>
            <a:chOff x="2761638" y="6955870"/>
            <a:chExt cx="4248762" cy="2027018"/>
          </a:xfrm>
        </p:grpSpPr>
        <p:sp>
          <p:nvSpPr>
            <p:cNvPr id="54" name="Rectangle 53"/>
            <p:cNvSpPr/>
            <p:nvPr/>
          </p:nvSpPr>
          <p:spPr>
            <a:xfrm>
              <a:off x="2761638" y="6956580"/>
              <a:ext cx="228600" cy="228600"/>
            </a:xfrm>
            <a:prstGeom prst="rect">
              <a:avLst/>
            </a:prstGeom>
            <a:noFill/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Rectangle 54"/>
            <p:cNvSpPr/>
            <p:nvPr/>
          </p:nvSpPr>
          <p:spPr>
            <a:xfrm>
              <a:off x="2761638" y="7400294"/>
              <a:ext cx="228600" cy="228600"/>
            </a:xfrm>
            <a:prstGeom prst="rect">
              <a:avLst/>
            </a:prstGeom>
            <a:noFill/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Rectangle 55"/>
            <p:cNvSpPr/>
            <p:nvPr/>
          </p:nvSpPr>
          <p:spPr>
            <a:xfrm>
              <a:off x="2767576" y="7863432"/>
              <a:ext cx="228600" cy="228600"/>
            </a:xfrm>
            <a:prstGeom prst="rect">
              <a:avLst/>
            </a:prstGeom>
            <a:noFill/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Rectangle 56"/>
            <p:cNvSpPr/>
            <p:nvPr/>
          </p:nvSpPr>
          <p:spPr>
            <a:xfrm>
              <a:off x="2767576" y="8280060"/>
              <a:ext cx="228600" cy="228600"/>
            </a:xfrm>
            <a:prstGeom prst="rect">
              <a:avLst/>
            </a:prstGeom>
            <a:noFill/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Rectangle 57"/>
            <p:cNvSpPr/>
            <p:nvPr/>
          </p:nvSpPr>
          <p:spPr>
            <a:xfrm>
              <a:off x="2767576" y="8754288"/>
              <a:ext cx="228600" cy="228600"/>
            </a:xfrm>
            <a:prstGeom prst="rect">
              <a:avLst/>
            </a:prstGeom>
            <a:noFill/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Rectangle 62"/>
            <p:cNvSpPr/>
            <p:nvPr/>
          </p:nvSpPr>
          <p:spPr>
            <a:xfrm>
              <a:off x="3778058" y="6955870"/>
              <a:ext cx="228600" cy="228600"/>
            </a:xfrm>
            <a:prstGeom prst="rect">
              <a:avLst/>
            </a:prstGeom>
            <a:noFill/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Rectangle 63"/>
            <p:cNvSpPr/>
            <p:nvPr/>
          </p:nvSpPr>
          <p:spPr>
            <a:xfrm>
              <a:off x="3778058" y="7399584"/>
              <a:ext cx="228600" cy="228600"/>
            </a:xfrm>
            <a:prstGeom prst="rect">
              <a:avLst/>
            </a:prstGeom>
            <a:noFill/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Rectangle 64"/>
            <p:cNvSpPr/>
            <p:nvPr/>
          </p:nvSpPr>
          <p:spPr>
            <a:xfrm>
              <a:off x="3783996" y="7862722"/>
              <a:ext cx="228600" cy="228600"/>
            </a:xfrm>
            <a:prstGeom prst="rect">
              <a:avLst/>
            </a:prstGeom>
            <a:noFill/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Rectangle 65"/>
            <p:cNvSpPr/>
            <p:nvPr/>
          </p:nvSpPr>
          <p:spPr>
            <a:xfrm>
              <a:off x="3783996" y="8279350"/>
              <a:ext cx="228600" cy="228600"/>
            </a:xfrm>
            <a:prstGeom prst="rect">
              <a:avLst/>
            </a:prstGeom>
            <a:noFill/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Rectangle 66"/>
            <p:cNvSpPr/>
            <p:nvPr/>
          </p:nvSpPr>
          <p:spPr>
            <a:xfrm>
              <a:off x="3783996" y="8753578"/>
              <a:ext cx="228600" cy="228600"/>
            </a:xfrm>
            <a:prstGeom prst="rect">
              <a:avLst/>
            </a:prstGeom>
            <a:noFill/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Rectangle 68"/>
            <p:cNvSpPr/>
            <p:nvPr/>
          </p:nvSpPr>
          <p:spPr>
            <a:xfrm>
              <a:off x="4777326" y="6955870"/>
              <a:ext cx="228600" cy="228600"/>
            </a:xfrm>
            <a:prstGeom prst="rect">
              <a:avLst/>
            </a:prstGeom>
            <a:noFill/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Rectangle 69"/>
            <p:cNvSpPr/>
            <p:nvPr/>
          </p:nvSpPr>
          <p:spPr>
            <a:xfrm>
              <a:off x="4777326" y="7399584"/>
              <a:ext cx="228600" cy="228600"/>
            </a:xfrm>
            <a:prstGeom prst="rect">
              <a:avLst/>
            </a:prstGeom>
            <a:noFill/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Rectangle 70"/>
            <p:cNvSpPr/>
            <p:nvPr/>
          </p:nvSpPr>
          <p:spPr>
            <a:xfrm>
              <a:off x="4783264" y="7862722"/>
              <a:ext cx="228600" cy="228600"/>
            </a:xfrm>
            <a:prstGeom prst="rect">
              <a:avLst/>
            </a:prstGeom>
            <a:noFill/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Rectangle 71"/>
            <p:cNvSpPr/>
            <p:nvPr/>
          </p:nvSpPr>
          <p:spPr>
            <a:xfrm>
              <a:off x="4783264" y="8279350"/>
              <a:ext cx="228600" cy="228600"/>
            </a:xfrm>
            <a:prstGeom prst="rect">
              <a:avLst/>
            </a:prstGeom>
            <a:noFill/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Rectangle 72"/>
            <p:cNvSpPr/>
            <p:nvPr/>
          </p:nvSpPr>
          <p:spPr>
            <a:xfrm>
              <a:off x="4783264" y="8753578"/>
              <a:ext cx="228600" cy="228600"/>
            </a:xfrm>
            <a:prstGeom prst="rect">
              <a:avLst/>
            </a:prstGeom>
            <a:noFill/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5" name="Rectangle 74"/>
            <p:cNvSpPr/>
            <p:nvPr/>
          </p:nvSpPr>
          <p:spPr>
            <a:xfrm>
              <a:off x="5785262" y="6955870"/>
              <a:ext cx="228600" cy="228600"/>
            </a:xfrm>
            <a:prstGeom prst="rect">
              <a:avLst/>
            </a:prstGeom>
            <a:noFill/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6" name="Rectangle 75"/>
            <p:cNvSpPr/>
            <p:nvPr/>
          </p:nvSpPr>
          <p:spPr>
            <a:xfrm>
              <a:off x="5785262" y="7399584"/>
              <a:ext cx="228600" cy="228600"/>
            </a:xfrm>
            <a:prstGeom prst="rect">
              <a:avLst/>
            </a:prstGeom>
            <a:noFill/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7" name="Rectangle 76"/>
            <p:cNvSpPr/>
            <p:nvPr/>
          </p:nvSpPr>
          <p:spPr>
            <a:xfrm>
              <a:off x="5791200" y="7862722"/>
              <a:ext cx="228600" cy="228600"/>
            </a:xfrm>
            <a:prstGeom prst="rect">
              <a:avLst/>
            </a:prstGeom>
            <a:noFill/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8" name="Rectangle 77"/>
            <p:cNvSpPr/>
            <p:nvPr/>
          </p:nvSpPr>
          <p:spPr>
            <a:xfrm>
              <a:off x="5791200" y="8279350"/>
              <a:ext cx="228600" cy="228600"/>
            </a:xfrm>
            <a:prstGeom prst="rect">
              <a:avLst/>
            </a:prstGeom>
            <a:noFill/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9" name="Rectangle 78"/>
            <p:cNvSpPr/>
            <p:nvPr/>
          </p:nvSpPr>
          <p:spPr>
            <a:xfrm>
              <a:off x="5791200" y="8753578"/>
              <a:ext cx="228600" cy="228600"/>
            </a:xfrm>
            <a:prstGeom prst="rect">
              <a:avLst/>
            </a:prstGeom>
            <a:noFill/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1" name="Rectangle 80"/>
            <p:cNvSpPr/>
            <p:nvPr/>
          </p:nvSpPr>
          <p:spPr>
            <a:xfrm>
              <a:off x="6775862" y="6955870"/>
              <a:ext cx="228600" cy="228600"/>
            </a:xfrm>
            <a:prstGeom prst="rect">
              <a:avLst/>
            </a:prstGeom>
            <a:noFill/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2" name="Rectangle 81"/>
            <p:cNvSpPr/>
            <p:nvPr/>
          </p:nvSpPr>
          <p:spPr>
            <a:xfrm>
              <a:off x="6775862" y="7399584"/>
              <a:ext cx="228600" cy="228600"/>
            </a:xfrm>
            <a:prstGeom prst="rect">
              <a:avLst/>
            </a:prstGeom>
            <a:noFill/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3" name="Rectangle 82"/>
            <p:cNvSpPr/>
            <p:nvPr/>
          </p:nvSpPr>
          <p:spPr>
            <a:xfrm>
              <a:off x="6781800" y="7862722"/>
              <a:ext cx="228600" cy="228600"/>
            </a:xfrm>
            <a:prstGeom prst="rect">
              <a:avLst/>
            </a:prstGeom>
            <a:noFill/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4" name="Rectangle 83"/>
            <p:cNvSpPr/>
            <p:nvPr/>
          </p:nvSpPr>
          <p:spPr>
            <a:xfrm>
              <a:off x="6781800" y="8279350"/>
              <a:ext cx="228600" cy="228600"/>
            </a:xfrm>
            <a:prstGeom prst="rect">
              <a:avLst/>
            </a:prstGeom>
            <a:noFill/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5" name="Rectangle 84"/>
            <p:cNvSpPr/>
            <p:nvPr/>
          </p:nvSpPr>
          <p:spPr>
            <a:xfrm>
              <a:off x="6781800" y="8753578"/>
              <a:ext cx="228600" cy="228600"/>
            </a:xfrm>
            <a:prstGeom prst="rect">
              <a:avLst/>
            </a:prstGeom>
            <a:noFill/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4" name="TextBox 103"/>
          <p:cNvSpPr txBox="1"/>
          <p:nvPr/>
        </p:nvSpPr>
        <p:spPr>
          <a:xfrm>
            <a:off x="6317776" y="448821"/>
            <a:ext cx="145462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OMB No. 0920-0572</a:t>
            </a:r>
          </a:p>
          <a:p>
            <a:r>
              <a:rPr lang="en-US" sz="1000" dirty="0"/>
              <a:t>Exp. Date 08/31/2021</a:t>
            </a:r>
          </a:p>
          <a:p>
            <a:endParaRPr lang="en-US" sz="1000" dirty="0"/>
          </a:p>
        </p:txBody>
      </p:sp>
      <p:sp>
        <p:nvSpPr>
          <p:cNvPr id="105" name="Oval 6">
            <a:extLst>
              <a:ext uri="{FF2B5EF4-FFF2-40B4-BE49-F238E27FC236}">
                <a16:creationId xmlns:a16="http://schemas.microsoft.com/office/drawing/2014/main" id="{D8BC2127-1B41-4034-B30F-31503C1BE2C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63366" y="4224946"/>
            <a:ext cx="699908" cy="645028"/>
          </a:xfrm>
          <a:prstGeom prst="ellipse">
            <a:avLst/>
          </a:prstGeom>
          <a:solidFill>
            <a:srgbClr val="FFFFFF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3000" b="1" i="0" u="none" strike="noStrike" cap="none" normalizeH="0" baseline="0" dirty="0">
                <a:ln>
                  <a:noFill/>
                </a:ln>
                <a:solidFill>
                  <a:sysClr val="windowText" lastClr="000000"/>
                </a:solidFill>
                <a:effectLst/>
                <a:latin typeface="Arial" pitchFamily="34" charset="0"/>
                <a:cs typeface="Arial" pitchFamily="34" charset="0"/>
              </a:rPr>
              <a:t>D</a:t>
            </a:r>
          </a:p>
        </p:txBody>
      </p:sp>
      <p:sp>
        <p:nvSpPr>
          <p:cNvPr id="106" name="Oval 6">
            <a:extLst>
              <a:ext uri="{FF2B5EF4-FFF2-40B4-BE49-F238E27FC236}">
                <a16:creationId xmlns:a16="http://schemas.microsoft.com/office/drawing/2014/main" id="{CD273115-5394-4355-A561-DB57D7AC098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13279" y="4224946"/>
            <a:ext cx="699908" cy="645028"/>
          </a:xfrm>
          <a:prstGeom prst="ellipse">
            <a:avLst/>
          </a:prstGeom>
          <a:solidFill>
            <a:srgbClr val="FFFFFF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3000" b="1" i="0" u="none" strike="noStrike" cap="none" normalizeH="0" baseline="0" dirty="0">
                <a:ln>
                  <a:noFill/>
                </a:ln>
                <a:solidFill>
                  <a:sysClr val="windowText" lastClr="000000"/>
                </a:solidFill>
                <a:effectLst/>
                <a:latin typeface="Arial" pitchFamily="34" charset="0"/>
                <a:cs typeface="Arial" pitchFamily="34" charset="0"/>
              </a:rPr>
              <a:t>C</a:t>
            </a:r>
          </a:p>
        </p:txBody>
      </p:sp>
      <p:sp>
        <p:nvSpPr>
          <p:cNvPr id="107" name="Oval 6">
            <a:extLst>
              <a:ext uri="{FF2B5EF4-FFF2-40B4-BE49-F238E27FC236}">
                <a16:creationId xmlns:a16="http://schemas.microsoft.com/office/drawing/2014/main" id="{00663E99-E74B-4FD4-A57A-3F12EE9CF14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39742" y="4224946"/>
            <a:ext cx="699908" cy="645028"/>
          </a:xfrm>
          <a:prstGeom prst="ellipse">
            <a:avLst/>
          </a:prstGeom>
          <a:solidFill>
            <a:srgbClr val="FFFFFF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3000" b="1" dirty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B</a:t>
            </a:r>
            <a:endParaRPr kumimoji="0" lang="en-US" altLang="en-US" sz="3000" b="1" i="0" u="none" strike="noStrike" cap="none" normalizeH="0" baseline="0" dirty="0">
              <a:ln>
                <a:noFill/>
              </a:ln>
              <a:solidFill>
                <a:sysClr val="windowText" lastClr="000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8" name="Oval 6">
            <a:extLst>
              <a:ext uri="{FF2B5EF4-FFF2-40B4-BE49-F238E27FC236}">
                <a16:creationId xmlns:a16="http://schemas.microsoft.com/office/drawing/2014/main" id="{42B5EE90-DC31-4D37-BA7C-3C30B955911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3523" y="4224375"/>
            <a:ext cx="699908" cy="645028"/>
          </a:xfrm>
          <a:prstGeom prst="ellipse">
            <a:avLst/>
          </a:prstGeom>
          <a:solidFill>
            <a:srgbClr val="FFFFFF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3000" b="1" dirty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A</a:t>
            </a:r>
            <a:endParaRPr kumimoji="0" lang="en-US" altLang="en-US" sz="3000" b="1" i="0" u="none" strike="noStrike" cap="none" normalizeH="0" baseline="0" dirty="0">
              <a:ln>
                <a:noFill/>
              </a:ln>
              <a:solidFill>
                <a:sysClr val="windowText" lastClr="000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2404014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543</TotalTime>
  <Words>125</Words>
  <Application>Microsoft Office PowerPoint</Application>
  <PresentationFormat>Custom</PresentationFormat>
  <Paragraphs>27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Arial Black</vt:lpstr>
      <vt:lpstr>Arial Narrow</vt:lpstr>
      <vt:lpstr>Calibri</vt:lpstr>
      <vt:lpstr>Symbol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Caitlin Moynihan</dc:creator>
  <cp:lastModifiedBy>Mesnick, Jessica B. (CDC/DDNID/NCCDPHP/DPH)</cp:lastModifiedBy>
  <cp:revision>26</cp:revision>
  <cp:lastPrinted>2020-02-27T21:54:48Z</cp:lastPrinted>
  <dcterms:created xsi:type="dcterms:W3CDTF">2018-11-08T19:37:37Z</dcterms:created>
  <dcterms:modified xsi:type="dcterms:W3CDTF">2020-05-05T15:18:43Z</dcterms:modified>
</cp:coreProperties>
</file>