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023100" cy="93091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itlin Moynihan" initials="C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458" y="43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BB10D6-D0E3-4E07-B328-0DECA89A1AE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62175" y="698500"/>
            <a:ext cx="26987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21188"/>
            <a:ext cx="5619750" cy="4189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D2723-4DF8-43D4-B89C-4FF76263A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387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D2723-4DF8-43D4-B89C-4FF76263A7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62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59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37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26242" y="537846"/>
            <a:ext cx="1311593" cy="114414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1466" y="537846"/>
            <a:ext cx="3805238" cy="114414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70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685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98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1466" y="3129281"/>
            <a:ext cx="2558415" cy="884999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9421" y="3129281"/>
            <a:ext cx="2558415" cy="884999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25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490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314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253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60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723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9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318448" y="5410200"/>
            <a:ext cx="7245514" cy="4191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8448" y="325271"/>
            <a:ext cx="19812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GROUP ID:______</a:t>
            </a:r>
          </a:p>
          <a:p>
            <a:pPr>
              <a:lnSpc>
                <a:spcPct val="150000"/>
              </a:lnSpc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PARTICIPANT ID:______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35164" y="1143000"/>
            <a:ext cx="7428798" cy="1989160"/>
            <a:chOff x="201906" y="1177120"/>
            <a:chExt cx="7126975" cy="1989160"/>
          </a:xfrm>
        </p:grpSpPr>
        <p:sp>
          <p:nvSpPr>
            <p:cNvPr id="11" name="Rectangle 10"/>
            <p:cNvSpPr/>
            <p:nvPr/>
          </p:nvSpPr>
          <p:spPr>
            <a:xfrm>
              <a:off x="380006" y="1177120"/>
              <a:ext cx="6948875" cy="198916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228600" y="1295400"/>
              <a:ext cx="304800" cy="3048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01906" y="1264988"/>
              <a:ext cx="415636" cy="3882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33400" y="1323202"/>
              <a:ext cx="67954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What is the main idea—that is, what is the most important thing the creative concept is trying to tell you?</a:t>
              </a:r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140701" y="3471081"/>
            <a:ext cx="7422494" cy="1679741"/>
            <a:chOff x="140702" y="3547280"/>
            <a:chExt cx="7183111" cy="1615191"/>
          </a:xfrm>
        </p:grpSpPr>
        <p:sp>
          <p:nvSpPr>
            <p:cNvPr id="60" name="Rectangle 59"/>
            <p:cNvSpPr/>
            <p:nvPr/>
          </p:nvSpPr>
          <p:spPr>
            <a:xfrm>
              <a:off x="314257" y="3547280"/>
              <a:ext cx="7009556" cy="1615191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140702" y="3657600"/>
              <a:ext cx="6835334" cy="1233717"/>
              <a:chOff x="208722" y="3658590"/>
              <a:chExt cx="6835334" cy="1233717"/>
            </a:xfrm>
          </p:grpSpPr>
          <p:grpSp>
            <p:nvGrpSpPr>
              <p:cNvPr id="17" name="Group 16"/>
              <p:cNvGrpSpPr/>
              <p:nvPr/>
            </p:nvGrpSpPr>
            <p:grpSpPr>
              <a:xfrm>
                <a:off x="208722" y="3658590"/>
                <a:ext cx="3525362" cy="632184"/>
                <a:chOff x="208438" y="1330510"/>
                <a:chExt cx="3525362" cy="632184"/>
              </a:xfrm>
            </p:grpSpPr>
            <p:sp>
              <p:nvSpPr>
                <p:cNvPr id="18" name="Oval 17"/>
                <p:cNvSpPr/>
                <p:nvPr/>
              </p:nvSpPr>
              <p:spPr>
                <a:xfrm>
                  <a:off x="228600" y="1356514"/>
                  <a:ext cx="304800" cy="3048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208438" y="1330510"/>
                  <a:ext cx="415636" cy="3847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900" dirty="0">
                      <a:solidFill>
                        <a:schemeClr val="bg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rPr>
                    <a:t>2</a:t>
                  </a:r>
                </a:p>
              </p:txBody>
            </p:sp>
            <p:sp>
              <p:nvSpPr>
                <p:cNvPr id="20" name="TextBox 19"/>
                <p:cNvSpPr txBox="1"/>
                <p:nvPr/>
              </p:nvSpPr>
              <p:spPr>
                <a:xfrm>
                  <a:off x="533400" y="1400391"/>
                  <a:ext cx="3200400" cy="5623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/>
                  <a:r>
                    <a:rPr lang="en-US" sz="12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Grade the creative concept. </a:t>
                  </a:r>
                  <a:br>
                    <a:rPr lang="en-US" sz="12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kumimoji="0" lang="en-US" altLang="en-US" sz="8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Narrow" panose="020B0606020202030204" pitchFamily="34" charset="0"/>
                      <a:ea typeface="Calibri" pitchFamily="34" charset="0"/>
                      <a:cs typeface="Times New Roman" pitchFamily="18" charset="0"/>
                    </a:rPr>
                    <a:t>(MARK ONLY ONE RESPONSE)</a:t>
                  </a:r>
                  <a:endParaRPr kumimoji="0" lang="en-US" altLang="en-US" sz="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 Narrow" panose="020B0606020202030204" pitchFamily="34" charset="0"/>
                    <a:cs typeface="Arial" pitchFamily="34" charset="0"/>
                  </a:endParaRPr>
                </a:p>
                <a:p>
                  <a:endParaRPr lang="en-US" sz="12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26" name="Oval 6"/>
              <p:cNvSpPr>
                <a:spLocks noChangeArrowheads="1"/>
              </p:cNvSpPr>
              <p:nvPr/>
            </p:nvSpPr>
            <p:spPr bwMode="auto">
              <a:xfrm>
                <a:off x="6366721" y="4272067"/>
                <a:ext cx="677335" cy="620240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0" b="1" i="0" u="none" strike="noStrike" cap="none" normalizeH="0" baseline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F</a:t>
                </a:r>
                <a:endParaRPr kumimoji="0" lang="en-US" altLang="en-US" sz="3000" b="0" i="0" u="none" strike="noStrike" cap="none" normalizeH="0" baseline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0" y="10668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138576" y="5562600"/>
            <a:ext cx="6186024" cy="469991"/>
            <a:chOff x="208438" y="1253320"/>
            <a:chExt cx="6186024" cy="469991"/>
          </a:xfrm>
        </p:grpSpPr>
        <p:sp>
          <p:nvSpPr>
            <p:cNvPr id="50" name="Oval 49"/>
            <p:cNvSpPr/>
            <p:nvPr/>
          </p:nvSpPr>
          <p:spPr>
            <a:xfrm>
              <a:off x="228600" y="1295400"/>
              <a:ext cx="304800" cy="3048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08438" y="1253320"/>
              <a:ext cx="415636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900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33400" y="1323201"/>
              <a:ext cx="58610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How much do you agree or disagree with the following statements?</a:t>
              </a:r>
            </a:p>
            <a:p>
              <a:r>
                <a:rPr lang="en-US" sz="800" dirty="0">
                  <a:latin typeface="Arial Narrow" panose="020B0606020202030204" pitchFamily="34" charset="0"/>
                  <a:cs typeface="Arial" panose="020B0604020202020204" pitchFamily="34" charset="0"/>
                </a:rPr>
                <a:t>(CHECK ONLY ONE RESPONSE FOR EACH ITEM)</a:t>
              </a:r>
            </a:p>
          </p:txBody>
        </p:sp>
      </p:grpSp>
      <p:graphicFrame>
        <p:nvGraphicFramePr>
          <p:cNvPr id="53" name="Table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760568"/>
              </p:ext>
            </p:extLst>
          </p:nvPr>
        </p:nvGraphicFramePr>
        <p:xfrm>
          <a:off x="440927" y="6276216"/>
          <a:ext cx="7028485" cy="2943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9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7469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Strongly Disagree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Disagree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Neither Agree nor Disagree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Agree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Strongly Agree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149"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Symbol"/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</a:rPr>
                        <a:t>This creative concept is worth remembering.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149"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Symbol"/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</a:rPr>
                        <a:t>This creative concept is informative.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149"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Symbol"/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</a:rPr>
                        <a:t>This creative concept is meaningful to me.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0149"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Symbol"/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</a:rPr>
                        <a:t>This creative concept is convincing.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8694"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Symbol"/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</a:rPr>
                        <a:t>This creative concept motivates me to reduce my drinking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</a:rPr>
                        <a:t>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87" name="Group 86"/>
          <p:cNvGrpSpPr/>
          <p:nvPr/>
        </p:nvGrpSpPr>
        <p:grpSpPr>
          <a:xfrm>
            <a:off x="2744896" y="6890140"/>
            <a:ext cx="4458932" cy="2092993"/>
            <a:chOff x="2761638" y="6955870"/>
            <a:chExt cx="4248762" cy="2027018"/>
          </a:xfrm>
        </p:grpSpPr>
        <p:sp>
          <p:nvSpPr>
            <p:cNvPr id="54" name="Rectangle 53"/>
            <p:cNvSpPr/>
            <p:nvPr/>
          </p:nvSpPr>
          <p:spPr>
            <a:xfrm>
              <a:off x="2761638" y="6956580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761638" y="7400294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767576" y="7863432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767576" y="8280060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767576" y="8754288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3778058" y="6955870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3778058" y="7399584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783996" y="7862722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3783996" y="8279350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3783996" y="8753578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777326" y="6955870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777326" y="7399584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783264" y="7862722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4783264" y="8279350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4783264" y="8753578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785262" y="6955870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5785262" y="7399584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5791200" y="7862722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5791200" y="8279350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5791200" y="8753578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6775862" y="6955870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775862" y="7399584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6781800" y="7862722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6781800" y="8279350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6781800" y="8753578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4" name="TextBox 103"/>
          <p:cNvSpPr txBox="1"/>
          <p:nvPr/>
        </p:nvSpPr>
        <p:spPr>
          <a:xfrm>
            <a:off x="6275398" y="422605"/>
            <a:ext cx="1454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OMB No. 0920-0572</a:t>
            </a:r>
          </a:p>
          <a:p>
            <a:r>
              <a:rPr lang="en-US" sz="1000" dirty="0"/>
              <a:t>Exp. Date 08/31/2021</a:t>
            </a:r>
          </a:p>
        </p:txBody>
      </p:sp>
      <p:sp>
        <p:nvSpPr>
          <p:cNvPr id="105" name="Oval 6">
            <a:extLst>
              <a:ext uri="{FF2B5EF4-FFF2-40B4-BE49-F238E27FC236}">
                <a16:creationId xmlns:a16="http://schemas.microsoft.com/office/drawing/2014/main" id="{D8BC2127-1B41-4034-B30F-31503C1BE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3366" y="4224946"/>
            <a:ext cx="699908" cy="645028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000" b="1" i="0" u="none" strike="noStrike" cap="none" normalizeH="0" baseline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Arial" pitchFamily="34" charset="0"/>
                <a:cs typeface="Arial" pitchFamily="34" charset="0"/>
              </a:rPr>
              <a:t>D</a:t>
            </a:r>
          </a:p>
        </p:txBody>
      </p:sp>
      <p:sp>
        <p:nvSpPr>
          <p:cNvPr id="106" name="Oval 6">
            <a:extLst>
              <a:ext uri="{FF2B5EF4-FFF2-40B4-BE49-F238E27FC236}">
                <a16:creationId xmlns:a16="http://schemas.microsoft.com/office/drawing/2014/main" id="{CD273115-5394-4355-A561-DB57D7AC09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3279" y="4224946"/>
            <a:ext cx="699908" cy="645028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000" b="1" i="0" u="none" strike="noStrike" cap="none" normalizeH="0" baseline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Arial" pitchFamily="34" charset="0"/>
                <a:cs typeface="Arial" pitchFamily="34" charset="0"/>
              </a:rPr>
              <a:t>C</a:t>
            </a:r>
          </a:p>
        </p:txBody>
      </p:sp>
      <p:sp>
        <p:nvSpPr>
          <p:cNvPr id="107" name="Oval 6">
            <a:extLst>
              <a:ext uri="{FF2B5EF4-FFF2-40B4-BE49-F238E27FC236}">
                <a16:creationId xmlns:a16="http://schemas.microsoft.com/office/drawing/2014/main" id="{00663E99-E74B-4FD4-A57A-3F12EE9CF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742" y="4224946"/>
            <a:ext cx="699908" cy="645028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000" b="1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B</a:t>
            </a:r>
            <a:endParaRPr kumimoji="0" lang="en-US" altLang="en-US" sz="30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Oval 6">
            <a:extLst>
              <a:ext uri="{FF2B5EF4-FFF2-40B4-BE49-F238E27FC236}">
                <a16:creationId xmlns:a16="http://schemas.microsoft.com/office/drawing/2014/main" id="{42B5EE90-DC31-4D37-BA7C-3C30B9559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523" y="4224375"/>
            <a:ext cx="699908" cy="645028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000" b="1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</a:t>
            </a:r>
            <a:endParaRPr kumimoji="0" lang="en-US" altLang="en-US" sz="30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040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120</Words>
  <Application>Microsoft Office PowerPoint</Application>
  <PresentationFormat>Custom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Arial Narrow</vt:lpstr>
      <vt:lpstr>Calibri</vt:lpstr>
      <vt:lpstr>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Moynihan</dc:creator>
  <cp:lastModifiedBy>Mesnick, Jessica B. (CDC/DDNID/NCCDPHP/DPH)</cp:lastModifiedBy>
  <cp:revision>29</cp:revision>
  <cp:lastPrinted>2020-02-27T22:04:36Z</cp:lastPrinted>
  <dcterms:created xsi:type="dcterms:W3CDTF">2018-11-08T19:37:37Z</dcterms:created>
  <dcterms:modified xsi:type="dcterms:W3CDTF">2020-05-05T15:29:49Z</dcterms:modified>
</cp:coreProperties>
</file>