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aitlin Moynihan" initials="C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0" d="100"/>
          <a:sy n="70" d="100"/>
        </p:scale>
        <p:origin x="-1373" y="-58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1EEF-C417-42AF-B470-6021D22B7CB1}" type="datetimeFigureOut">
              <a:rPr lang="en-US" smtClean="0"/>
              <a:t>3/15/2019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3BDA-9972-4DE2-8A2E-C1A153435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047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1EEF-C417-42AF-B470-6021D22B7CB1}" type="datetimeFigureOut">
              <a:rPr lang="en-US" smtClean="0"/>
              <a:t>3/15/2019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3BDA-9972-4DE2-8A2E-C1A153435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828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226242" y="537846"/>
            <a:ext cx="1311593" cy="1144143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1466" y="537846"/>
            <a:ext cx="3805238" cy="1144143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1EEF-C417-42AF-B470-6021D22B7CB1}" type="datetimeFigureOut">
              <a:rPr lang="en-US" smtClean="0"/>
              <a:t>3/15/2019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3BDA-9972-4DE2-8A2E-C1A153435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105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1EEF-C417-42AF-B470-6021D22B7CB1}" type="datetimeFigureOut">
              <a:rPr lang="en-US" smtClean="0"/>
              <a:t>3/15/2019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3BDA-9972-4DE2-8A2E-C1A153435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726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1EEF-C417-42AF-B470-6021D22B7CB1}" type="datetimeFigureOut">
              <a:rPr lang="en-US" smtClean="0"/>
              <a:t>3/15/2019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3BDA-9972-4DE2-8A2E-C1A153435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501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1466" y="3129281"/>
            <a:ext cx="2558415" cy="8849996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79421" y="3129281"/>
            <a:ext cx="2558415" cy="8849996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1EEF-C417-42AF-B470-6021D22B7CB1}" type="datetimeFigureOut">
              <a:rPr lang="en-US" smtClean="0"/>
              <a:t>3/15/2019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3BDA-9972-4DE2-8A2E-C1A153435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229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1EEF-C417-42AF-B470-6021D22B7CB1}" type="datetimeFigureOut">
              <a:rPr lang="en-US" smtClean="0"/>
              <a:t>3/15/2019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3BDA-9972-4DE2-8A2E-C1A153435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895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1EEF-C417-42AF-B470-6021D22B7CB1}" type="datetimeFigureOut">
              <a:rPr lang="en-US" smtClean="0"/>
              <a:t>3/15/2019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3BDA-9972-4DE2-8A2E-C1A153435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574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1EEF-C417-42AF-B470-6021D22B7CB1}" type="datetimeFigureOut">
              <a:rPr lang="en-US" smtClean="0"/>
              <a:t>3/15/2019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3BDA-9972-4DE2-8A2E-C1A153435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179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1EEF-C417-42AF-B470-6021D22B7CB1}" type="datetimeFigureOut">
              <a:rPr lang="en-US" smtClean="0"/>
              <a:t>3/15/2019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3BDA-9972-4DE2-8A2E-C1A153435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131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1EEF-C417-42AF-B470-6021D22B7CB1}" type="datetimeFigureOut">
              <a:rPr lang="en-US" smtClean="0"/>
              <a:t>3/15/2019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3BDA-9972-4DE2-8A2E-C1A153435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161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7D1EEF-C417-42AF-B470-6021D22B7CB1}" type="datetimeFigureOut">
              <a:rPr lang="en-US" smtClean="0"/>
              <a:t>3/15/2019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7A3BDA-9972-4DE2-8A2E-C1A153435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798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3886200" y="0"/>
            <a:ext cx="0" cy="1005840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0" y="0"/>
            <a:ext cx="1981200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50" dirty="0" smtClean="0">
                <a:latin typeface="Arial" panose="020B0604020202020204" pitchFamily="34" charset="0"/>
                <a:cs typeface="Arial" panose="020B0604020202020204" pitchFamily="34" charset="0"/>
              </a:rPr>
              <a:t>GROUP ID:______</a:t>
            </a:r>
          </a:p>
          <a:p>
            <a:pPr>
              <a:lnSpc>
                <a:spcPct val="150000"/>
              </a:lnSpc>
            </a:pPr>
            <a:r>
              <a:rPr lang="en-US" sz="1050" dirty="0" smtClean="0">
                <a:latin typeface="Arial" panose="020B0604020202020204" pitchFamily="34" charset="0"/>
                <a:cs typeface="Arial" panose="020B0604020202020204" pitchFamily="34" charset="0"/>
              </a:rPr>
              <a:t>PARTICIPANT ID:______</a:t>
            </a:r>
            <a:endParaRPr lang="en-US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208438" y="672152"/>
            <a:ext cx="3526616" cy="2057400"/>
            <a:chOff x="208438" y="1253320"/>
            <a:chExt cx="3526616" cy="2057400"/>
          </a:xfrm>
        </p:grpSpPr>
        <p:grpSp>
          <p:nvGrpSpPr>
            <p:cNvPr id="13" name="Group 12"/>
            <p:cNvGrpSpPr/>
            <p:nvPr/>
          </p:nvGrpSpPr>
          <p:grpSpPr>
            <a:xfrm>
              <a:off x="208438" y="1253320"/>
              <a:ext cx="3525362" cy="2057400"/>
              <a:chOff x="208438" y="1253320"/>
              <a:chExt cx="3525362" cy="2057400"/>
            </a:xfrm>
          </p:grpSpPr>
          <p:sp>
            <p:nvSpPr>
              <p:cNvPr id="9" name="Oval 8"/>
              <p:cNvSpPr/>
              <p:nvPr/>
            </p:nvSpPr>
            <p:spPr>
              <a:xfrm>
                <a:off x="228600" y="1295400"/>
                <a:ext cx="304800" cy="3048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208438" y="1253320"/>
                <a:ext cx="415636" cy="3847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900" dirty="0" smtClean="0">
                    <a:solidFill>
                      <a:schemeClr val="bg1"/>
                    </a:solidFill>
                    <a:latin typeface="Arial Black" panose="020B0A04020102020204" pitchFamily="34" charset="0"/>
                    <a:cs typeface="Arial" panose="020B0604020202020204" pitchFamily="34" charset="0"/>
                  </a:rPr>
                  <a:t>1</a:t>
                </a:r>
                <a:endParaRPr lang="en-US" sz="1900" dirty="0">
                  <a:solidFill>
                    <a:schemeClr val="bg1"/>
                  </a:solidFill>
                  <a:latin typeface="Arial Black" panose="020B0A040201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533400" y="1292423"/>
                <a:ext cx="3200400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Which message was most relatable?</a:t>
                </a:r>
                <a:endParaRPr lang="en-US" sz="11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647700" y="2286000"/>
                <a:ext cx="2971800" cy="102472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cxnSp>
          <p:nvCxnSpPr>
            <p:cNvPr id="6" name="Straight Connector 5"/>
            <p:cNvCxnSpPr/>
            <p:nvPr/>
          </p:nvCxnSpPr>
          <p:spPr>
            <a:xfrm>
              <a:off x="648954" y="1905000"/>
              <a:ext cx="29718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534654" y="1981200"/>
              <a:ext cx="3200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Write at least one reason why:</a:t>
              </a:r>
              <a:endParaRPr lang="en-US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208206" y="2862072"/>
            <a:ext cx="3526616" cy="2056808"/>
            <a:chOff x="208438" y="1253320"/>
            <a:chExt cx="3526616" cy="2056808"/>
          </a:xfrm>
        </p:grpSpPr>
        <p:grpSp>
          <p:nvGrpSpPr>
            <p:cNvPr id="30" name="Group 29"/>
            <p:cNvGrpSpPr/>
            <p:nvPr/>
          </p:nvGrpSpPr>
          <p:grpSpPr>
            <a:xfrm>
              <a:off x="208438" y="1253320"/>
              <a:ext cx="3525362" cy="2056808"/>
              <a:chOff x="208438" y="1253320"/>
              <a:chExt cx="3525362" cy="2056808"/>
            </a:xfrm>
          </p:grpSpPr>
          <p:sp>
            <p:nvSpPr>
              <p:cNvPr id="33" name="Oval 32"/>
              <p:cNvSpPr/>
              <p:nvPr/>
            </p:nvSpPr>
            <p:spPr>
              <a:xfrm>
                <a:off x="228600" y="1295400"/>
                <a:ext cx="304800" cy="3048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208438" y="1253320"/>
                <a:ext cx="415636" cy="3847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900" dirty="0" smtClean="0">
                    <a:solidFill>
                      <a:schemeClr val="bg1"/>
                    </a:solidFill>
                    <a:latin typeface="Arial Black" panose="020B0A04020102020204" pitchFamily="34" charset="0"/>
                    <a:cs typeface="Arial" panose="020B0604020202020204" pitchFamily="34" charset="0"/>
                  </a:rPr>
                  <a:t>2</a:t>
                </a:r>
                <a:endParaRPr lang="en-US" sz="1900" dirty="0">
                  <a:solidFill>
                    <a:schemeClr val="bg1"/>
                  </a:solidFill>
                  <a:latin typeface="Arial Black" panose="020B0A040201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533400" y="1292423"/>
                <a:ext cx="320040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Which message would make you pause while scrolling through social media?</a:t>
                </a:r>
                <a:endParaRPr lang="en-US" sz="11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647700" y="2286000"/>
                <a:ext cx="2971800" cy="10241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cxnSp>
          <p:nvCxnSpPr>
            <p:cNvPr id="31" name="Straight Connector 30"/>
            <p:cNvCxnSpPr/>
            <p:nvPr/>
          </p:nvCxnSpPr>
          <p:spPr>
            <a:xfrm>
              <a:off x="648954" y="1905000"/>
              <a:ext cx="29718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534654" y="1981200"/>
              <a:ext cx="3200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Write at least one reason why:</a:t>
              </a: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208206" y="5071280"/>
            <a:ext cx="3526616" cy="2205228"/>
            <a:chOff x="208438" y="1253320"/>
            <a:chExt cx="3526616" cy="2205228"/>
          </a:xfrm>
        </p:grpSpPr>
        <p:grpSp>
          <p:nvGrpSpPr>
            <p:cNvPr id="38" name="Group 37"/>
            <p:cNvGrpSpPr/>
            <p:nvPr/>
          </p:nvGrpSpPr>
          <p:grpSpPr>
            <a:xfrm>
              <a:off x="208438" y="1253320"/>
              <a:ext cx="3525362" cy="2205228"/>
              <a:chOff x="208438" y="1253320"/>
              <a:chExt cx="3525362" cy="2205228"/>
            </a:xfrm>
          </p:grpSpPr>
          <p:sp>
            <p:nvSpPr>
              <p:cNvPr id="41" name="Oval 40"/>
              <p:cNvSpPr/>
              <p:nvPr/>
            </p:nvSpPr>
            <p:spPr>
              <a:xfrm>
                <a:off x="228600" y="1295400"/>
                <a:ext cx="304800" cy="3048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208438" y="1253320"/>
                <a:ext cx="415636" cy="3847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900" dirty="0" smtClean="0">
                    <a:solidFill>
                      <a:schemeClr val="bg1"/>
                    </a:solidFill>
                    <a:latin typeface="Arial Black" panose="020B0A04020102020204" pitchFamily="34" charset="0"/>
                    <a:cs typeface="Arial" panose="020B0604020202020204" pitchFamily="34" charset="0"/>
                  </a:rPr>
                  <a:t>3</a:t>
                </a:r>
                <a:endParaRPr lang="en-US" sz="1900" dirty="0">
                  <a:solidFill>
                    <a:schemeClr val="bg1"/>
                  </a:solidFill>
                  <a:latin typeface="Arial Black" panose="020B0A040201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>
                <a:off x="533400" y="1292423"/>
                <a:ext cx="320040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Which message would most make you think twice about drinking too much?</a:t>
                </a:r>
                <a:endParaRPr lang="en-US" sz="11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4" name="Rectangle 43"/>
              <p:cNvSpPr/>
              <p:nvPr/>
            </p:nvSpPr>
            <p:spPr>
              <a:xfrm>
                <a:off x="647700" y="2434420"/>
                <a:ext cx="2971800" cy="10241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cxnSp>
          <p:nvCxnSpPr>
            <p:cNvPr id="39" name="Straight Connector 38"/>
            <p:cNvCxnSpPr/>
            <p:nvPr/>
          </p:nvCxnSpPr>
          <p:spPr>
            <a:xfrm>
              <a:off x="648954" y="2015320"/>
              <a:ext cx="29718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/>
            <p:cNvSpPr txBox="1"/>
            <p:nvPr/>
          </p:nvSpPr>
          <p:spPr>
            <a:xfrm>
              <a:off x="534654" y="2133600"/>
              <a:ext cx="3200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Write at least one reason why:</a:t>
              </a: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205260" y="7434616"/>
            <a:ext cx="3526616" cy="2362200"/>
            <a:chOff x="208438" y="1253320"/>
            <a:chExt cx="3526616" cy="2362200"/>
          </a:xfrm>
        </p:grpSpPr>
        <p:grpSp>
          <p:nvGrpSpPr>
            <p:cNvPr id="46" name="Group 45"/>
            <p:cNvGrpSpPr/>
            <p:nvPr/>
          </p:nvGrpSpPr>
          <p:grpSpPr>
            <a:xfrm>
              <a:off x="208438" y="1253320"/>
              <a:ext cx="3525362" cy="2362200"/>
              <a:chOff x="208438" y="1253320"/>
              <a:chExt cx="3525362" cy="2362200"/>
            </a:xfrm>
          </p:grpSpPr>
          <p:sp>
            <p:nvSpPr>
              <p:cNvPr id="49" name="Oval 48"/>
              <p:cNvSpPr/>
              <p:nvPr/>
            </p:nvSpPr>
            <p:spPr>
              <a:xfrm>
                <a:off x="228600" y="1295400"/>
                <a:ext cx="304800" cy="3048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0" name="TextBox 49"/>
              <p:cNvSpPr txBox="1"/>
              <p:nvPr/>
            </p:nvSpPr>
            <p:spPr>
              <a:xfrm>
                <a:off x="208438" y="1253320"/>
                <a:ext cx="415636" cy="3847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900" dirty="0" smtClean="0">
                    <a:solidFill>
                      <a:schemeClr val="bg1"/>
                    </a:solidFill>
                    <a:latin typeface="Arial Black" panose="020B0A04020102020204" pitchFamily="34" charset="0"/>
                    <a:cs typeface="Arial" panose="020B0604020202020204" pitchFamily="34" charset="0"/>
                  </a:rPr>
                  <a:t>4</a:t>
                </a:r>
                <a:endParaRPr lang="en-US" sz="1900" dirty="0">
                  <a:solidFill>
                    <a:schemeClr val="bg1"/>
                  </a:solidFill>
                  <a:latin typeface="Arial Black" panose="020B0A040201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533400" y="1292423"/>
                <a:ext cx="320040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Which message would you be most likely to share with a family member or friend?</a:t>
                </a:r>
                <a:endParaRPr lang="en-US" sz="11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647700" y="2591392"/>
                <a:ext cx="2971800" cy="10241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cxnSp>
          <p:nvCxnSpPr>
            <p:cNvPr id="47" name="Straight Connector 46"/>
            <p:cNvCxnSpPr/>
            <p:nvPr/>
          </p:nvCxnSpPr>
          <p:spPr>
            <a:xfrm>
              <a:off x="648954" y="2172292"/>
              <a:ext cx="29718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TextBox 47"/>
            <p:cNvSpPr txBox="1"/>
            <p:nvPr/>
          </p:nvSpPr>
          <p:spPr>
            <a:xfrm>
              <a:off x="534654" y="2290572"/>
              <a:ext cx="3200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Write at least one reason why:</a:t>
              </a:r>
            </a:p>
          </p:txBody>
        </p:sp>
      </p:grpSp>
      <p:sp>
        <p:nvSpPr>
          <p:cNvPr id="118" name="TextBox 117"/>
          <p:cNvSpPr txBox="1"/>
          <p:nvPr/>
        </p:nvSpPr>
        <p:spPr>
          <a:xfrm>
            <a:off x="3893024" y="0"/>
            <a:ext cx="1981200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50" dirty="0" smtClean="0">
                <a:latin typeface="Arial" panose="020B0604020202020204" pitchFamily="34" charset="0"/>
                <a:cs typeface="Arial" panose="020B0604020202020204" pitchFamily="34" charset="0"/>
              </a:rPr>
              <a:t>GROUP ID:______</a:t>
            </a:r>
          </a:p>
          <a:p>
            <a:pPr>
              <a:lnSpc>
                <a:spcPct val="150000"/>
              </a:lnSpc>
            </a:pPr>
            <a:r>
              <a:rPr lang="en-US" sz="1050" dirty="0" smtClean="0">
                <a:latin typeface="Arial" panose="020B0604020202020204" pitchFamily="34" charset="0"/>
                <a:cs typeface="Arial" panose="020B0604020202020204" pitchFamily="34" charset="0"/>
              </a:rPr>
              <a:t>PARTICIPANT ID:______</a:t>
            </a:r>
            <a:endParaRPr lang="en-US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19" name="Group 118"/>
          <p:cNvGrpSpPr/>
          <p:nvPr/>
        </p:nvGrpSpPr>
        <p:grpSpPr>
          <a:xfrm>
            <a:off x="4101462" y="672152"/>
            <a:ext cx="3526616" cy="2057400"/>
            <a:chOff x="208438" y="1253320"/>
            <a:chExt cx="3526616" cy="2057400"/>
          </a:xfrm>
        </p:grpSpPr>
        <p:grpSp>
          <p:nvGrpSpPr>
            <p:cNvPr id="120" name="Group 119"/>
            <p:cNvGrpSpPr/>
            <p:nvPr/>
          </p:nvGrpSpPr>
          <p:grpSpPr>
            <a:xfrm>
              <a:off x="208438" y="1253320"/>
              <a:ext cx="3525362" cy="2057400"/>
              <a:chOff x="208438" y="1253320"/>
              <a:chExt cx="3525362" cy="2057400"/>
            </a:xfrm>
          </p:grpSpPr>
          <p:sp>
            <p:nvSpPr>
              <p:cNvPr id="123" name="Oval 122"/>
              <p:cNvSpPr/>
              <p:nvPr/>
            </p:nvSpPr>
            <p:spPr>
              <a:xfrm>
                <a:off x="228600" y="1295400"/>
                <a:ext cx="304800" cy="3048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4" name="TextBox 123"/>
              <p:cNvSpPr txBox="1"/>
              <p:nvPr/>
            </p:nvSpPr>
            <p:spPr>
              <a:xfrm>
                <a:off x="208438" y="1253320"/>
                <a:ext cx="415636" cy="3847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900" dirty="0" smtClean="0">
                    <a:solidFill>
                      <a:schemeClr val="bg1"/>
                    </a:solidFill>
                    <a:latin typeface="Arial Black" panose="020B0A04020102020204" pitchFamily="34" charset="0"/>
                    <a:cs typeface="Arial" panose="020B0604020202020204" pitchFamily="34" charset="0"/>
                  </a:rPr>
                  <a:t>1</a:t>
                </a:r>
                <a:endParaRPr lang="en-US" sz="1900" dirty="0">
                  <a:solidFill>
                    <a:schemeClr val="bg1"/>
                  </a:solidFill>
                  <a:latin typeface="Arial Black" panose="020B0A040201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5" name="TextBox 124"/>
              <p:cNvSpPr txBox="1"/>
              <p:nvPr/>
            </p:nvSpPr>
            <p:spPr>
              <a:xfrm>
                <a:off x="533400" y="1292423"/>
                <a:ext cx="3200400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Which message was most relatable?</a:t>
                </a:r>
                <a:endParaRPr lang="en-US" sz="11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6" name="Rectangle 125"/>
              <p:cNvSpPr/>
              <p:nvPr/>
            </p:nvSpPr>
            <p:spPr>
              <a:xfrm>
                <a:off x="647700" y="2286000"/>
                <a:ext cx="2971800" cy="102472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cxnSp>
          <p:nvCxnSpPr>
            <p:cNvPr id="121" name="Straight Connector 120"/>
            <p:cNvCxnSpPr/>
            <p:nvPr/>
          </p:nvCxnSpPr>
          <p:spPr>
            <a:xfrm>
              <a:off x="648954" y="1905000"/>
              <a:ext cx="29718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2" name="TextBox 121"/>
            <p:cNvSpPr txBox="1"/>
            <p:nvPr/>
          </p:nvSpPr>
          <p:spPr>
            <a:xfrm>
              <a:off x="534654" y="1981200"/>
              <a:ext cx="3200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Write at least one reason why:</a:t>
              </a:r>
              <a:endParaRPr lang="en-US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27" name="Group 126"/>
          <p:cNvGrpSpPr/>
          <p:nvPr/>
        </p:nvGrpSpPr>
        <p:grpSpPr>
          <a:xfrm>
            <a:off x="4101230" y="2862072"/>
            <a:ext cx="3526616" cy="2056808"/>
            <a:chOff x="208438" y="1253320"/>
            <a:chExt cx="3526616" cy="2056808"/>
          </a:xfrm>
        </p:grpSpPr>
        <p:grpSp>
          <p:nvGrpSpPr>
            <p:cNvPr id="128" name="Group 127"/>
            <p:cNvGrpSpPr/>
            <p:nvPr/>
          </p:nvGrpSpPr>
          <p:grpSpPr>
            <a:xfrm>
              <a:off x="208438" y="1253320"/>
              <a:ext cx="3525362" cy="2056808"/>
              <a:chOff x="208438" y="1253320"/>
              <a:chExt cx="3525362" cy="2056808"/>
            </a:xfrm>
          </p:grpSpPr>
          <p:sp>
            <p:nvSpPr>
              <p:cNvPr id="131" name="Oval 130"/>
              <p:cNvSpPr/>
              <p:nvPr/>
            </p:nvSpPr>
            <p:spPr>
              <a:xfrm>
                <a:off x="228600" y="1295400"/>
                <a:ext cx="304800" cy="3048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2" name="TextBox 131"/>
              <p:cNvSpPr txBox="1"/>
              <p:nvPr/>
            </p:nvSpPr>
            <p:spPr>
              <a:xfrm>
                <a:off x="208438" y="1253320"/>
                <a:ext cx="415636" cy="3847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900" dirty="0" smtClean="0">
                    <a:solidFill>
                      <a:schemeClr val="bg1"/>
                    </a:solidFill>
                    <a:latin typeface="Arial Black" panose="020B0A04020102020204" pitchFamily="34" charset="0"/>
                    <a:cs typeface="Arial" panose="020B0604020202020204" pitchFamily="34" charset="0"/>
                  </a:rPr>
                  <a:t>2</a:t>
                </a:r>
                <a:endParaRPr lang="en-US" sz="1900" dirty="0">
                  <a:solidFill>
                    <a:schemeClr val="bg1"/>
                  </a:solidFill>
                  <a:latin typeface="Arial Black" panose="020B0A040201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3" name="TextBox 132"/>
              <p:cNvSpPr txBox="1"/>
              <p:nvPr/>
            </p:nvSpPr>
            <p:spPr>
              <a:xfrm>
                <a:off x="533400" y="1292423"/>
                <a:ext cx="320040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Which message would make you pause while scrolling </a:t>
                </a:r>
                <a:r>
                  <a:rPr lang="en-US" sz="1100" b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through social media?</a:t>
                </a:r>
                <a:endParaRPr lang="en-US" sz="11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4" name="Rectangle 133"/>
              <p:cNvSpPr/>
              <p:nvPr/>
            </p:nvSpPr>
            <p:spPr>
              <a:xfrm>
                <a:off x="647700" y="2286000"/>
                <a:ext cx="2971800" cy="10241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cxnSp>
          <p:nvCxnSpPr>
            <p:cNvPr id="129" name="Straight Connector 128"/>
            <p:cNvCxnSpPr/>
            <p:nvPr/>
          </p:nvCxnSpPr>
          <p:spPr>
            <a:xfrm>
              <a:off x="648954" y="1905000"/>
              <a:ext cx="29718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0" name="TextBox 129"/>
            <p:cNvSpPr txBox="1"/>
            <p:nvPr/>
          </p:nvSpPr>
          <p:spPr>
            <a:xfrm>
              <a:off x="534654" y="1981200"/>
              <a:ext cx="3200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Write at least one reason why:</a:t>
              </a:r>
            </a:p>
          </p:txBody>
        </p:sp>
      </p:grpSp>
      <p:grpSp>
        <p:nvGrpSpPr>
          <p:cNvPr id="135" name="Group 134"/>
          <p:cNvGrpSpPr/>
          <p:nvPr/>
        </p:nvGrpSpPr>
        <p:grpSpPr>
          <a:xfrm>
            <a:off x="4101230" y="5071280"/>
            <a:ext cx="3526616" cy="2205228"/>
            <a:chOff x="208438" y="1253320"/>
            <a:chExt cx="3526616" cy="2205228"/>
          </a:xfrm>
        </p:grpSpPr>
        <p:grpSp>
          <p:nvGrpSpPr>
            <p:cNvPr id="136" name="Group 135"/>
            <p:cNvGrpSpPr/>
            <p:nvPr/>
          </p:nvGrpSpPr>
          <p:grpSpPr>
            <a:xfrm>
              <a:off x="208438" y="1253320"/>
              <a:ext cx="3525362" cy="2205228"/>
              <a:chOff x="208438" y="1253320"/>
              <a:chExt cx="3525362" cy="2205228"/>
            </a:xfrm>
          </p:grpSpPr>
          <p:sp>
            <p:nvSpPr>
              <p:cNvPr id="139" name="Oval 138"/>
              <p:cNvSpPr/>
              <p:nvPr/>
            </p:nvSpPr>
            <p:spPr>
              <a:xfrm>
                <a:off x="228600" y="1295400"/>
                <a:ext cx="304800" cy="3048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0" name="TextBox 139"/>
              <p:cNvSpPr txBox="1"/>
              <p:nvPr/>
            </p:nvSpPr>
            <p:spPr>
              <a:xfrm>
                <a:off x="208438" y="1253320"/>
                <a:ext cx="415636" cy="3847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900" dirty="0" smtClean="0">
                    <a:solidFill>
                      <a:schemeClr val="bg1"/>
                    </a:solidFill>
                    <a:latin typeface="Arial Black" panose="020B0A04020102020204" pitchFamily="34" charset="0"/>
                    <a:cs typeface="Arial" panose="020B0604020202020204" pitchFamily="34" charset="0"/>
                  </a:rPr>
                  <a:t>3</a:t>
                </a:r>
                <a:endParaRPr lang="en-US" sz="1900" dirty="0">
                  <a:solidFill>
                    <a:schemeClr val="bg1"/>
                  </a:solidFill>
                  <a:latin typeface="Arial Black" panose="020B0A040201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1" name="TextBox 140"/>
              <p:cNvSpPr txBox="1"/>
              <p:nvPr/>
            </p:nvSpPr>
            <p:spPr>
              <a:xfrm>
                <a:off x="533400" y="1292423"/>
                <a:ext cx="320040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Which message would most make you think twice about drinking </a:t>
                </a:r>
                <a:r>
                  <a:rPr lang="en-US" sz="11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too much?</a:t>
                </a:r>
                <a:endParaRPr lang="en-US" sz="11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2" name="Rectangle 141"/>
              <p:cNvSpPr/>
              <p:nvPr/>
            </p:nvSpPr>
            <p:spPr>
              <a:xfrm>
                <a:off x="647700" y="2434420"/>
                <a:ext cx="2971800" cy="10241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cxnSp>
          <p:nvCxnSpPr>
            <p:cNvPr id="137" name="Straight Connector 136"/>
            <p:cNvCxnSpPr/>
            <p:nvPr/>
          </p:nvCxnSpPr>
          <p:spPr>
            <a:xfrm>
              <a:off x="648954" y="2015320"/>
              <a:ext cx="29718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8" name="TextBox 137"/>
            <p:cNvSpPr txBox="1"/>
            <p:nvPr/>
          </p:nvSpPr>
          <p:spPr>
            <a:xfrm>
              <a:off x="534654" y="2133600"/>
              <a:ext cx="3200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Write at least one reason why:</a:t>
              </a:r>
            </a:p>
          </p:txBody>
        </p:sp>
      </p:grpSp>
      <p:grpSp>
        <p:nvGrpSpPr>
          <p:cNvPr id="143" name="Group 142"/>
          <p:cNvGrpSpPr/>
          <p:nvPr/>
        </p:nvGrpSpPr>
        <p:grpSpPr>
          <a:xfrm>
            <a:off x="4098284" y="7434616"/>
            <a:ext cx="3526616" cy="2362200"/>
            <a:chOff x="208438" y="1253320"/>
            <a:chExt cx="3526616" cy="2362200"/>
          </a:xfrm>
        </p:grpSpPr>
        <p:grpSp>
          <p:nvGrpSpPr>
            <p:cNvPr id="144" name="Group 143"/>
            <p:cNvGrpSpPr/>
            <p:nvPr/>
          </p:nvGrpSpPr>
          <p:grpSpPr>
            <a:xfrm>
              <a:off x="208438" y="1253320"/>
              <a:ext cx="3525362" cy="2362200"/>
              <a:chOff x="208438" y="1253320"/>
              <a:chExt cx="3525362" cy="2362200"/>
            </a:xfrm>
          </p:grpSpPr>
          <p:sp>
            <p:nvSpPr>
              <p:cNvPr id="147" name="Oval 146"/>
              <p:cNvSpPr/>
              <p:nvPr/>
            </p:nvSpPr>
            <p:spPr>
              <a:xfrm>
                <a:off x="228600" y="1295400"/>
                <a:ext cx="304800" cy="3048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8" name="TextBox 147"/>
              <p:cNvSpPr txBox="1"/>
              <p:nvPr/>
            </p:nvSpPr>
            <p:spPr>
              <a:xfrm>
                <a:off x="208438" y="1253320"/>
                <a:ext cx="415636" cy="3847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900" dirty="0" smtClean="0">
                    <a:solidFill>
                      <a:schemeClr val="bg1"/>
                    </a:solidFill>
                    <a:latin typeface="Arial Black" panose="020B0A04020102020204" pitchFamily="34" charset="0"/>
                    <a:cs typeface="Arial" panose="020B0604020202020204" pitchFamily="34" charset="0"/>
                  </a:rPr>
                  <a:t>4</a:t>
                </a:r>
                <a:endParaRPr lang="en-US" sz="1900" dirty="0">
                  <a:solidFill>
                    <a:schemeClr val="bg1"/>
                  </a:solidFill>
                  <a:latin typeface="Arial Black" panose="020B0A040201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9" name="TextBox 148"/>
              <p:cNvSpPr txBox="1"/>
              <p:nvPr/>
            </p:nvSpPr>
            <p:spPr>
              <a:xfrm>
                <a:off x="533400" y="1292423"/>
                <a:ext cx="320040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Which message would you be most likely to share with a family member </a:t>
                </a:r>
                <a:r>
                  <a:rPr lang="en-US" sz="1100" b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or friend?</a:t>
                </a:r>
                <a:endParaRPr lang="en-US" sz="11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0" name="Rectangle 149"/>
              <p:cNvSpPr/>
              <p:nvPr/>
            </p:nvSpPr>
            <p:spPr>
              <a:xfrm>
                <a:off x="647700" y="2591392"/>
                <a:ext cx="2971800" cy="10241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cxnSp>
          <p:nvCxnSpPr>
            <p:cNvPr id="145" name="Straight Connector 144"/>
            <p:cNvCxnSpPr/>
            <p:nvPr/>
          </p:nvCxnSpPr>
          <p:spPr>
            <a:xfrm>
              <a:off x="648954" y="2172292"/>
              <a:ext cx="29718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6" name="TextBox 145"/>
            <p:cNvSpPr txBox="1"/>
            <p:nvPr/>
          </p:nvSpPr>
          <p:spPr>
            <a:xfrm>
              <a:off x="534654" y="2290572"/>
              <a:ext cx="3200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Write at least one reason why: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2438400" y="0"/>
            <a:ext cx="14546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OMB#:</a:t>
            </a:r>
          </a:p>
          <a:p>
            <a:r>
              <a:rPr lang="en-US" sz="1000" dirty="0" smtClean="0"/>
              <a:t>Expiration:</a:t>
            </a:r>
            <a:endParaRPr lang="en-US" sz="1000" dirty="0"/>
          </a:p>
        </p:txBody>
      </p:sp>
      <p:sp>
        <p:nvSpPr>
          <p:cNvPr id="70" name="TextBox 69"/>
          <p:cNvSpPr txBox="1"/>
          <p:nvPr/>
        </p:nvSpPr>
        <p:spPr>
          <a:xfrm>
            <a:off x="6317776" y="0"/>
            <a:ext cx="14546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OMB#:</a:t>
            </a:r>
          </a:p>
          <a:p>
            <a:r>
              <a:rPr lang="en-US" sz="1000" dirty="0" smtClean="0"/>
              <a:t>Expiration: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7586586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178</Words>
  <Application>Microsoft Office PowerPoint</Application>
  <PresentationFormat>Custom</PresentationFormat>
  <Paragraphs>32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Moynihan</dc:creator>
  <cp:lastModifiedBy>Lauren Angel</cp:lastModifiedBy>
  <cp:revision>13</cp:revision>
  <dcterms:created xsi:type="dcterms:W3CDTF">2018-11-08T18:37:34Z</dcterms:created>
  <dcterms:modified xsi:type="dcterms:W3CDTF">2019-03-15T18:27:27Z</dcterms:modified>
</cp:coreProperties>
</file>