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 bookmarkIdSeed="6">
  <p:sldMasterIdLst>
    <p:sldMasterId id="2147483768" r:id="rId5"/>
    <p:sldMasterId id="2147483827" r:id="rId6"/>
  </p:sldMasterIdLst>
  <p:notesMasterIdLst>
    <p:notesMasterId r:id="rId9"/>
  </p:notesMasterIdLst>
  <p:handoutMasterIdLst>
    <p:handoutMasterId r:id="rId10"/>
  </p:handoutMasterIdLst>
  <p:sldIdLst>
    <p:sldId id="1242" r:id="rId7"/>
    <p:sldId id="1256" r:id="rId8"/>
  </p:sldIdLst>
  <p:sldSz cx="9144000" cy="6858000" type="screen4x3"/>
  <p:notesSz cx="6858000" cy="92964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242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flynn" initials="f" lastIdx="7" clrIdx="0"/>
  <p:cmAuthor id="7" name="Tammy Levy Rotati" initials="TLR" lastIdx="15" clrIdx="7"/>
  <p:cmAuthor id="1" name="test" initials="t" lastIdx="3" clrIdx="1"/>
  <p:cmAuthor id="8" name="Bridget.Zamperini" initials="B" lastIdx="1" clrIdx="8"/>
  <p:cmAuthor id="2" name="Windows User" initials="WU" lastIdx="2" clrIdx="2"/>
  <p:cmAuthor id="9" name="USDOT_User" initials="U" lastIdx="8" clrIdx="9"/>
  <p:cmAuthor id="3" name="Shane Sarver" initials="SGS" lastIdx="49" clrIdx="3"/>
  <p:cmAuthor id="4" name="Richard.Gerhart" initials="R" lastIdx="6" clrIdx="4"/>
  <p:cmAuthor id="5" name="Joseph Lofgren" initials="JL" lastIdx="2" clrIdx="5"/>
  <p:cmAuthor id="6" name="ekim016" initials="e" lastIdx="6" clrIdx="6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hiddenSlides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8E8EC"/>
    <a:srgbClr val="395B74"/>
    <a:srgbClr val="407CBE"/>
    <a:srgbClr val="003300"/>
    <a:srgbClr val="339933"/>
    <a:srgbClr val="000000"/>
    <a:srgbClr val="839EB7"/>
    <a:srgbClr val="5B86A3"/>
    <a:srgbClr val="4E7EC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22838BEF-8BB2-4498-84A7-C5851F593DF1}" styleName="Medium Style 4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088" autoAdjust="0"/>
    <p:restoredTop sz="87543" autoAdjust="0"/>
  </p:normalViewPr>
  <p:slideViewPr>
    <p:cSldViewPr snapToGrid="0" snapToObjects="1">
      <p:cViewPr varScale="1">
        <p:scale>
          <a:sx n="96" d="100"/>
          <a:sy n="96" d="100"/>
        </p:scale>
        <p:origin x="1806" y="96"/>
      </p:cViewPr>
      <p:guideLst>
        <p:guide orient="horz" pos="2242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9792"/>
    </p:cViewPr>
  </p:sorterViewPr>
  <p:notesViewPr>
    <p:cSldViewPr snapToGrid="0" snapToObjects="1">
      <p:cViewPr varScale="1">
        <p:scale>
          <a:sx n="55" d="100"/>
          <a:sy n="55" d="100"/>
        </p:scale>
        <p:origin x="-2832" y="-90"/>
      </p:cViewPr>
      <p:guideLst>
        <p:guide orient="horz" pos="2928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2.xml"/><Relationship Id="rId11" Type="http://schemas.openxmlformats.org/officeDocument/2006/relationships/commentAuthors" Target="commentAuthors.xml"/><Relationship Id="rId5" Type="http://schemas.openxmlformats.org/officeDocument/2006/relationships/slideMaster" Target="slideMasters/slideMaster1.xml"/><Relationship Id="rId15" Type="http://schemas.openxmlformats.org/officeDocument/2006/relationships/tableStyles" Target="tableStyles.xml"/><Relationship Id="rId10" Type="http://schemas.openxmlformats.org/officeDocument/2006/relationships/handoutMaster" Target="handoutMasters/handoutMaster1.xml"/><Relationship Id="rId4" Type="http://schemas.openxmlformats.org/officeDocument/2006/relationships/customXml" Target="../customXml/item4.xml"/><Relationship Id="rId9" Type="http://schemas.openxmlformats.org/officeDocument/2006/relationships/notesMaster" Target="notesMasters/notesMaster1.xml"/><Relationship Id="rId14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36330\Documents\FTA%20NSP\FTA_Pie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1397174254317109E-2"/>
          <c:y val="4.85245419088969E-2"/>
          <c:w val="0.60669229533121549"/>
          <c:h val="0.90295091618220624"/>
        </c:manualLayout>
      </c:layout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0BAA-4EB7-929E-D29C0265E6C5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0BAA-4EB7-929E-D29C0265E6C5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0BAA-4EB7-929E-D29C0265E6C5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7-0BAA-4EB7-929E-D29C0265E6C5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9-0BAA-4EB7-929E-D29C0265E6C5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B-0BAA-4EB7-929E-D29C0265E6C5}"/>
              </c:ext>
            </c:extLst>
          </c:dPt>
          <c:dPt>
            <c:idx val="6"/>
            <c:bubble3D val="0"/>
            <c:spPr>
              <a:solidFill>
                <a:schemeClr val="accent2">
                  <a:lumMod val="60000"/>
                  <a:lumOff val="4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D-0BAA-4EB7-929E-D29C0265E6C5}"/>
              </c:ext>
            </c:extLst>
          </c:dPt>
          <c:dLbls>
            <c:dLbl>
              <c:idx val="0"/>
              <c:layout>
                <c:manualLayout>
                  <c:x val="-7.5729440069991258E-2"/>
                  <c:y val="0.15203443562072219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0BAA-4EB7-929E-D29C0265E6C5}"/>
                </c:ext>
              </c:extLst>
            </c:dLbl>
            <c:dLbl>
              <c:idx val="1"/>
              <c:layout>
                <c:manualLayout>
                  <c:x val="-8.1511981141246234E-2"/>
                  <c:y val="3.4872839043833308E-2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0BAA-4EB7-929E-D29C0265E6C5}"/>
                </c:ext>
              </c:extLst>
            </c:dLbl>
            <c:dLbl>
              <c:idx val="2"/>
              <c:layout>
                <c:manualLayout>
                  <c:x val="-9.321206376980655E-2"/>
                  <c:y val="-3.3955181300654731E-2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0BAA-4EB7-929E-D29C0265E6C5}"/>
                </c:ext>
              </c:extLst>
            </c:dLbl>
            <c:dLbl>
              <c:idx val="3"/>
              <c:layout>
                <c:manualLayout>
                  <c:x val="-6.6475284339457569E-2"/>
                  <c:y val="-9.3830372468370199E-2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0BAA-4EB7-929E-D29C0265E6C5}"/>
                </c:ext>
              </c:extLst>
            </c:dLbl>
            <c:dLbl>
              <c:idx val="4"/>
              <c:layout>
                <c:manualLayout>
                  <c:x val="-4.4522820064158704E-2"/>
                  <c:y val="-0.13938699303165195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0BAA-4EB7-929E-D29C0265E6C5}"/>
                </c:ext>
              </c:extLst>
            </c:dLbl>
            <c:dLbl>
              <c:idx val="5"/>
              <c:layout>
                <c:manualLayout>
                  <c:x val="5.0828715854962576E-2"/>
                  <c:y val="-0.15335109790817794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0BAA-4EB7-929E-D29C0265E6C5}"/>
                </c:ext>
              </c:extLst>
            </c:dLbl>
            <c:dLbl>
              <c:idx val="6"/>
              <c:layout>
                <c:manualLayout>
                  <c:x val="0.12224616020219695"/>
                  <c:y val="9.0393504395770277E-2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0BAA-4EB7-929E-D29C0265E6C5}"/>
                </c:ext>
              </c:extLst>
            </c:dLbl>
            <c:spPr>
              <a:pattFill prst="pct75">
                <a:fgClr>
                  <a:schemeClr val="dk1">
                    <a:lumMod val="75000"/>
                    <a:lumOff val="25000"/>
                  </a:schemeClr>
                </a:fgClr>
                <a:bgClr>
                  <a:schemeClr val="dk1">
                    <a:lumMod val="65000"/>
                    <a:lumOff val="35000"/>
                  </a:schemeClr>
                </a:bgClr>
              </a:patt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lt1"/>
                    </a:solidFill>
                    <a:latin typeface="Gill Sans MT" panose="020B0502020104020203" pitchFamily="34" charset="0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Sheet1!$B$4:$B$10</c:f>
              <c:strCache>
                <c:ptCount val="7"/>
                <c:pt idx="0">
                  <c:v>Definitions: (119 comments)</c:v>
                </c:pt>
                <c:pt idx="1">
                  <c:v>Effective Date of Rule: (39 comments)</c:v>
                </c:pt>
                <c:pt idx="2">
                  <c:v>Drafting/Certification of Section 5310 PTASPs: (50 comments)</c:v>
                </c:pt>
                <c:pt idx="3">
                  <c:v>Clarification of Oversignt and Certification Process: (51 comments)</c:v>
                </c:pt>
                <c:pt idx="4">
                  <c:v>Additional Guidance and Technical Assistance: (54 comments)</c:v>
                </c:pt>
                <c:pt idx="5">
                  <c:v>Safety Management Systems (86 comments)</c:v>
                </c:pt>
                <c:pt idx="6">
                  <c:v>Other**: (247 comments)</c:v>
                </c:pt>
              </c:strCache>
            </c:strRef>
          </c:cat>
          <c:val>
            <c:numRef>
              <c:f>Sheet1!$C$4:$C$10</c:f>
              <c:numCache>
                <c:formatCode>General</c:formatCode>
                <c:ptCount val="7"/>
                <c:pt idx="0">
                  <c:v>119</c:v>
                </c:pt>
                <c:pt idx="1">
                  <c:v>39</c:v>
                </c:pt>
                <c:pt idx="2">
                  <c:v>50</c:v>
                </c:pt>
                <c:pt idx="3">
                  <c:v>51</c:v>
                </c:pt>
                <c:pt idx="4">
                  <c:v>54</c:v>
                </c:pt>
                <c:pt idx="5">
                  <c:v>86</c:v>
                </c:pt>
                <c:pt idx="6">
                  <c:v>247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0BAA-4EB7-929E-D29C0265E6C5}"/>
            </c:ext>
          </c:extLst>
        </c:ser>
        <c:dLbls>
          <c:dLblPos val="ctr"/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solidFill>
          <a:sysClr val="window" lastClr="FFFFFF"/>
        </a:solidFill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57320440847671816"/>
          <c:y val="3.3056498674509015E-2"/>
          <c:w val="0.41109701565082146"/>
          <c:h val="0.96694350132549101"/>
        </c:manualLayout>
      </c:layout>
      <c:overlay val="0"/>
      <c:spPr>
        <a:solidFill>
          <a:sysClr val="window" lastClr="FFFFFF"/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Gill Sans MT" panose="020B0502020104020203" pitchFamily="34" charset="0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ysClr val="window" lastClr="FFFFFF"/>
    </a:soli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68F3875-3331-47F8-B580-12721BC09B66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D34096BA-E67A-4467-AB15-21993D5DFA6C}">
      <dgm:prSet phldrT="[Text]" custT="1"/>
      <dgm:spPr>
        <a:solidFill>
          <a:schemeClr val="bg2">
            <a:lumMod val="75000"/>
          </a:schemeClr>
        </a:solidFill>
      </dgm:spPr>
      <dgm:t>
        <a:bodyPr/>
        <a:lstStyle/>
        <a:p>
          <a:r>
            <a:rPr lang="en-US" sz="3000" dirty="0"/>
            <a:t>Reduced Applicability</a:t>
          </a:r>
        </a:p>
      </dgm:t>
    </dgm:pt>
    <dgm:pt modelId="{C6698260-D713-4A6A-9291-ED84B99728B7}" type="parTrans" cxnId="{24888AE1-0ED5-4E2E-8DD7-A7A10CE24631}">
      <dgm:prSet/>
      <dgm:spPr/>
      <dgm:t>
        <a:bodyPr/>
        <a:lstStyle/>
        <a:p>
          <a:endParaRPr lang="en-US"/>
        </a:p>
      </dgm:t>
    </dgm:pt>
    <dgm:pt modelId="{EB853D91-F496-4203-AF48-9D2B579D5DCE}" type="sibTrans" cxnId="{24888AE1-0ED5-4E2E-8DD7-A7A10CE24631}">
      <dgm:prSet/>
      <dgm:spPr/>
      <dgm:t>
        <a:bodyPr/>
        <a:lstStyle/>
        <a:p>
          <a:endParaRPr lang="en-US"/>
        </a:p>
      </dgm:t>
    </dgm:pt>
    <dgm:pt modelId="{5322BFEE-89D7-40C7-A08F-47ABE040267E}">
      <dgm:prSet phldrT="[Text]" custT="1"/>
      <dgm:spPr/>
      <dgm:t>
        <a:bodyPr/>
        <a:lstStyle/>
        <a:p>
          <a:r>
            <a:rPr lang="en-US" sz="2600" u="sng" dirty="0"/>
            <a:t>Cost Savings:</a:t>
          </a:r>
          <a:r>
            <a:rPr lang="en-US" sz="2600" dirty="0"/>
            <a:t>  $26 million</a:t>
          </a:r>
        </a:p>
      </dgm:t>
    </dgm:pt>
    <dgm:pt modelId="{8B15D286-D73B-4570-B744-DC80846AE1D9}" type="parTrans" cxnId="{1448BE1F-77C1-41D4-B8CF-D69DE5DAE453}">
      <dgm:prSet/>
      <dgm:spPr/>
      <dgm:t>
        <a:bodyPr/>
        <a:lstStyle/>
        <a:p>
          <a:endParaRPr lang="en-US"/>
        </a:p>
      </dgm:t>
    </dgm:pt>
    <dgm:pt modelId="{A0CB7134-A30A-4BE1-B537-7BD162E4A250}" type="sibTrans" cxnId="{1448BE1F-77C1-41D4-B8CF-D69DE5DAE453}">
      <dgm:prSet/>
      <dgm:spPr/>
      <dgm:t>
        <a:bodyPr/>
        <a:lstStyle/>
        <a:p>
          <a:endParaRPr lang="en-US"/>
        </a:p>
      </dgm:t>
    </dgm:pt>
    <dgm:pt modelId="{F431692D-6AA3-4369-A4B7-2BA8CAE8CA57}">
      <dgm:prSet phldrT="[Text]" custT="1"/>
      <dgm:spPr>
        <a:solidFill>
          <a:schemeClr val="bg2">
            <a:lumMod val="75000"/>
          </a:schemeClr>
        </a:solidFill>
      </dgm:spPr>
      <dgm:t>
        <a:bodyPr/>
        <a:lstStyle/>
        <a:p>
          <a:r>
            <a:rPr lang="en-US" sz="3000" b="0" dirty="0">
              <a:latin typeface="+mn-lt"/>
            </a:rPr>
            <a:t>Reduced SMS Requirements</a:t>
          </a:r>
          <a:endParaRPr lang="en-US" sz="3000" dirty="0">
            <a:latin typeface="+mn-lt"/>
          </a:endParaRPr>
        </a:p>
      </dgm:t>
    </dgm:pt>
    <dgm:pt modelId="{B5A5E7FD-539B-4683-B845-D0D168697753}" type="parTrans" cxnId="{2AAA36BD-5500-4284-8F91-DB04F1D84EB7}">
      <dgm:prSet/>
      <dgm:spPr/>
      <dgm:t>
        <a:bodyPr/>
        <a:lstStyle/>
        <a:p>
          <a:endParaRPr lang="en-US"/>
        </a:p>
      </dgm:t>
    </dgm:pt>
    <dgm:pt modelId="{6236AD70-89FF-40D7-83B5-91DDA47875A7}" type="sibTrans" cxnId="{2AAA36BD-5500-4284-8F91-DB04F1D84EB7}">
      <dgm:prSet/>
      <dgm:spPr/>
      <dgm:t>
        <a:bodyPr/>
        <a:lstStyle/>
        <a:p>
          <a:endParaRPr lang="en-US"/>
        </a:p>
      </dgm:t>
    </dgm:pt>
    <dgm:pt modelId="{9E0DEA0F-A4EA-45DC-AFD5-2D29CFCEC672}">
      <dgm:prSet phldrT="[Text]" custT="1"/>
      <dgm:spPr/>
      <dgm:t>
        <a:bodyPr/>
        <a:lstStyle/>
        <a:p>
          <a:r>
            <a:rPr lang="en-US" sz="2600" u="sng" dirty="0"/>
            <a:t>Cost Savings:</a:t>
          </a:r>
          <a:r>
            <a:rPr lang="en-US" sz="2600" dirty="0"/>
            <a:t>  $8.4 million</a:t>
          </a:r>
        </a:p>
      </dgm:t>
    </dgm:pt>
    <dgm:pt modelId="{B04A70AD-19B2-4302-AC7A-3A968064EBDA}" type="parTrans" cxnId="{4E9269DA-853A-4E14-89A1-E01DE4DD6424}">
      <dgm:prSet/>
      <dgm:spPr/>
      <dgm:t>
        <a:bodyPr/>
        <a:lstStyle/>
        <a:p>
          <a:endParaRPr lang="en-US"/>
        </a:p>
      </dgm:t>
    </dgm:pt>
    <dgm:pt modelId="{A3CCCC8D-CC16-43DB-A8D5-910F488FA585}" type="sibTrans" cxnId="{4E9269DA-853A-4E14-89A1-E01DE4DD6424}">
      <dgm:prSet/>
      <dgm:spPr/>
      <dgm:t>
        <a:bodyPr/>
        <a:lstStyle/>
        <a:p>
          <a:endParaRPr lang="en-US"/>
        </a:p>
      </dgm:t>
    </dgm:pt>
    <dgm:pt modelId="{B8BBD5DE-E6CB-4A82-8D86-F22A20EAF979}">
      <dgm:prSet phldrT="[Text]" custT="1"/>
      <dgm:spPr>
        <a:solidFill>
          <a:schemeClr val="bg2">
            <a:lumMod val="75000"/>
          </a:schemeClr>
        </a:solidFill>
      </dgm:spPr>
      <dgm:t>
        <a:bodyPr/>
        <a:lstStyle/>
        <a:p>
          <a:r>
            <a:rPr lang="en-US" sz="3000" dirty="0"/>
            <a:t>Reduced Recordkeeping</a:t>
          </a:r>
        </a:p>
      </dgm:t>
    </dgm:pt>
    <dgm:pt modelId="{797A9E40-80F4-40E3-AFF0-5B96DAE669A1}" type="parTrans" cxnId="{033DDE77-55F0-4F29-A0E4-6B5F3001264B}">
      <dgm:prSet/>
      <dgm:spPr/>
      <dgm:t>
        <a:bodyPr/>
        <a:lstStyle/>
        <a:p>
          <a:endParaRPr lang="en-US"/>
        </a:p>
      </dgm:t>
    </dgm:pt>
    <dgm:pt modelId="{DD893542-DB31-42DE-BD57-1E700D91CD85}" type="sibTrans" cxnId="{033DDE77-55F0-4F29-A0E4-6B5F3001264B}">
      <dgm:prSet/>
      <dgm:spPr/>
      <dgm:t>
        <a:bodyPr/>
        <a:lstStyle/>
        <a:p>
          <a:endParaRPr lang="en-US"/>
        </a:p>
      </dgm:t>
    </dgm:pt>
    <dgm:pt modelId="{B3C4607F-FE3F-48C1-BC4B-3642C82205D8}">
      <dgm:prSet phldrT="[Text]" custT="1"/>
      <dgm:spPr/>
      <dgm:t>
        <a:bodyPr/>
        <a:lstStyle/>
        <a:p>
          <a:r>
            <a:rPr lang="en-US" sz="2600" u="sng" dirty="0"/>
            <a:t>Cost Savings:</a:t>
          </a:r>
          <a:r>
            <a:rPr lang="en-US" sz="2600" dirty="0"/>
            <a:t>  $6.4 million</a:t>
          </a:r>
        </a:p>
      </dgm:t>
    </dgm:pt>
    <dgm:pt modelId="{44E9E58D-3900-4ABD-884E-1FB4E6E5F072}" type="parTrans" cxnId="{89757F98-7644-4859-A901-36A9B39779A0}">
      <dgm:prSet/>
      <dgm:spPr/>
      <dgm:t>
        <a:bodyPr/>
        <a:lstStyle/>
        <a:p>
          <a:endParaRPr lang="en-US"/>
        </a:p>
      </dgm:t>
    </dgm:pt>
    <dgm:pt modelId="{F7B25310-8041-4E0A-8FC0-CCD424949B25}" type="sibTrans" cxnId="{89757F98-7644-4859-A901-36A9B39779A0}">
      <dgm:prSet/>
      <dgm:spPr/>
      <dgm:t>
        <a:bodyPr/>
        <a:lstStyle/>
        <a:p>
          <a:endParaRPr lang="en-US"/>
        </a:p>
      </dgm:t>
    </dgm:pt>
    <dgm:pt modelId="{1060329B-B59C-410F-9214-06D66AD0B3DA}" type="pres">
      <dgm:prSet presAssocID="{268F3875-3331-47F8-B580-12721BC09B66}" presName="linear" presStyleCnt="0">
        <dgm:presLayoutVars>
          <dgm:animLvl val="lvl"/>
          <dgm:resizeHandles val="exact"/>
        </dgm:presLayoutVars>
      </dgm:prSet>
      <dgm:spPr/>
    </dgm:pt>
    <dgm:pt modelId="{A479F257-1303-4DB4-B43C-6A7897049CAE}" type="pres">
      <dgm:prSet presAssocID="{D34096BA-E67A-4467-AB15-21993D5DFA6C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4078167F-61A7-4615-A4C1-77BEF4ADDF66}" type="pres">
      <dgm:prSet presAssocID="{D34096BA-E67A-4467-AB15-21993D5DFA6C}" presName="childText" presStyleLbl="revTx" presStyleIdx="0" presStyleCnt="3">
        <dgm:presLayoutVars>
          <dgm:bulletEnabled val="1"/>
        </dgm:presLayoutVars>
      </dgm:prSet>
      <dgm:spPr/>
    </dgm:pt>
    <dgm:pt modelId="{2719C438-906F-4BAD-A2FB-2CC3B766D042}" type="pres">
      <dgm:prSet presAssocID="{F431692D-6AA3-4369-A4B7-2BA8CAE8CA57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7B3D16E1-45B0-49A7-BC8D-1FCCF95879D0}" type="pres">
      <dgm:prSet presAssocID="{F431692D-6AA3-4369-A4B7-2BA8CAE8CA57}" presName="childText" presStyleLbl="revTx" presStyleIdx="1" presStyleCnt="3">
        <dgm:presLayoutVars>
          <dgm:bulletEnabled val="1"/>
        </dgm:presLayoutVars>
      </dgm:prSet>
      <dgm:spPr/>
    </dgm:pt>
    <dgm:pt modelId="{5C7A592A-E1AB-41AF-828A-7AA6CB988161}" type="pres">
      <dgm:prSet presAssocID="{B8BBD5DE-E6CB-4A82-8D86-F22A20EAF979}" presName="parentText" presStyleLbl="node1" presStyleIdx="2" presStyleCnt="3">
        <dgm:presLayoutVars>
          <dgm:chMax val="0"/>
          <dgm:bulletEnabled val="1"/>
        </dgm:presLayoutVars>
      </dgm:prSet>
      <dgm:spPr/>
    </dgm:pt>
    <dgm:pt modelId="{76FAF5A2-746D-41B3-86E5-543BDA6B6E2D}" type="pres">
      <dgm:prSet presAssocID="{B8BBD5DE-E6CB-4A82-8D86-F22A20EAF979}" presName="childText" presStyleLbl="revTx" presStyleIdx="2" presStyleCnt="3">
        <dgm:presLayoutVars>
          <dgm:bulletEnabled val="1"/>
        </dgm:presLayoutVars>
      </dgm:prSet>
      <dgm:spPr/>
    </dgm:pt>
  </dgm:ptLst>
  <dgm:cxnLst>
    <dgm:cxn modelId="{1448BE1F-77C1-41D4-B8CF-D69DE5DAE453}" srcId="{D34096BA-E67A-4467-AB15-21993D5DFA6C}" destId="{5322BFEE-89D7-40C7-A08F-47ABE040267E}" srcOrd="0" destOrd="0" parTransId="{8B15D286-D73B-4570-B744-DC80846AE1D9}" sibTransId="{A0CB7134-A30A-4BE1-B537-7BD162E4A250}"/>
    <dgm:cxn modelId="{1DC16E5B-F7D4-419A-AC14-DCE5147D16C9}" type="presOf" srcId="{B3C4607F-FE3F-48C1-BC4B-3642C82205D8}" destId="{76FAF5A2-746D-41B3-86E5-543BDA6B6E2D}" srcOrd="0" destOrd="0" presId="urn:microsoft.com/office/officeart/2005/8/layout/vList2"/>
    <dgm:cxn modelId="{0D78795B-2310-4D71-ACDA-6D2DB5E7B68B}" type="presOf" srcId="{D34096BA-E67A-4467-AB15-21993D5DFA6C}" destId="{A479F257-1303-4DB4-B43C-6A7897049CAE}" srcOrd="0" destOrd="0" presId="urn:microsoft.com/office/officeart/2005/8/layout/vList2"/>
    <dgm:cxn modelId="{8C402F6A-D7B6-42F9-A7C8-638D97FDA30E}" type="presOf" srcId="{9E0DEA0F-A4EA-45DC-AFD5-2D29CFCEC672}" destId="{7B3D16E1-45B0-49A7-BC8D-1FCCF95879D0}" srcOrd="0" destOrd="0" presId="urn:microsoft.com/office/officeart/2005/8/layout/vList2"/>
    <dgm:cxn modelId="{A4FC0354-DCF5-4D37-8B51-AF9B78F4AED6}" type="presOf" srcId="{268F3875-3331-47F8-B580-12721BC09B66}" destId="{1060329B-B59C-410F-9214-06D66AD0B3DA}" srcOrd="0" destOrd="0" presId="urn:microsoft.com/office/officeart/2005/8/layout/vList2"/>
    <dgm:cxn modelId="{033DDE77-55F0-4F29-A0E4-6B5F3001264B}" srcId="{268F3875-3331-47F8-B580-12721BC09B66}" destId="{B8BBD5DE-E6CB-4A82-8D86-F22A20EAF979}" srcOrd="2" destOrd="0" parTransId="{797A9E40-80F4-40E3-AFF0-5B96DAE669A1}" sibTransId="{DD893542-DB31-42DE-BD57-1E700D91CD85}"/>
    <dgm:cxn modelId="{5B52BE83-F57F-4CF9-890E-A6865C30B881}" type="presOf" srcId="{F431692D-6AA3-4369-A4B7-2BA8CAE8CA57}" destId="{2719C438-906F-4BAD-A2FB-2CC3B766D042}" srcOrd="0" destOrd="0" presId="urn:microsoft.com/office/officeart/2005/8/layout/vList2"/>
    <dgm:cxn modelId="{89757F98-7644-4859-A901-36A9B39779A0}" srcId="{B8BBD5DE-E6CB-4A82-8D86-F22A20EAF979}" destId="{B3C4607F-FE3F-48C1-BC4B-3642C82205D8}" srcOrd="0" destOrd="0" parTransId="{44E9E58D-3900-4ABD-884E-1FB4E6E5F072}" sibTransId="{F7B25310-8041-4E0A-8FC0-CCD424949B25}"/>
    <dgm:cxn modelId="{A7479F9A-0D31-46A7-A317-C1BAE7635A5A}" type="presOf" srcId="{B8BBD5DE-E6CB-4A82-8D86-F22A20EAF979}" destId="{5C7A592A-E1AB-41AF-828A-7AA6CB988161}" srcOrd="0" destOrd="0" presId="urn:microsoft.com/office/officeart/2005/8/layout/vList2"/>
    <dgm:cxn modelId="{8678919E-FDC7-48BC-A0CC-AFD9CC9399A6}" type="presOf" srcId="{5322BFEE-89D7-40C7-A08F-47ABE040267E}" destId="{4078167F-61A7-4615-A4C1-77BEF4ADDF66}" srcOrd="0" destOrd="0" presId="urn:microsoft.com/office/officeart/2005/8/layout/vList2"/>
    <dgm:cxn modelId="{2AAA36BD-5500-4284-8F91-DB04F1D84EB7}" srcId="{268F3875-3331-47F8-B580-12721BC09B66}" destId="{F431692D-6AA3-4369-A4B7-2BA8CAE8CA57}" srcOrd="1" destOrd="0" parTransId="{B5A5E7FD-539B-4683-B845-D0D168697753}" sibTransId="{6236AD70-89FF-40D7-83B5-91DDA47875A7}"/>
    <dgm:cxn modelId="{4E9269DA-853A-4E14-89A1-E01DE4DD6424}" srcId="{F431692D-6AA3-4369-A4B7-2BA8CAE8CA57}" destId="{9E0DEA0F-A4EA-45DC-AFD5-2D29CFCEC672}" srcOrd="0" destOrd="0" parTransId="{B04A70AD-19B2-4302-AC7A-3A968064EBDA}" sibTransId="{A3CCCC8D-CC16-43DB-A8D5-910F488FA585}"/>
    <dgm:cxn modelId="{24888AE1-0ED5-4E2E-8DD7-A7A10CE24631}" srcId="{268F3875-3331-47F8-B580-12721BC09B66}" destId="{D34096BA-E67A-4467-AB15-21993D5DFA6C}" srcOrd="0" destOrd="0" parTransId="{C6698260-D713-4A6A-9291-ED84B99728B7}" sibTransId="{EB853D91-F496-4203-AF48-9D2B579D5DCE}"/>
    <dgm:cxn modelId="{266CB3B5-47A0-48A9-BA83-E224DA1FC58A}" type="presParOf" srcId="{1060329B-B59C-410F-9214-06D66AD0B3DA}" destId="{A479F257-1303-4DB4-B43C-6A7897049CAE}" srcOrd="0" destOrd="0" presId="urn:microsoft.com/office/officeart/2005/8/layout/vList2"/>
    <dgm:cxn modelId="{8FBE3404-BC97-463D-A6E1-5F33155DAD42}" type="presParOf" srcId="{1060329B-B59C-410F-9214-06D66AD0B3DA}" destId="{4078167F-61A7-4615-A4C1-77BEF4ADDF66}" srcOrd="1" destOrd="0" presId="urn:microsoft.com/office/officeart/2005/8/layout/vList2"/>
    <dgm:cxn modelId="{BDF9CC70-7C0E-4D89-81F4-1C60784F6904}" type="presParOf" srcId="{1060329B-B59C-410F-9214-06D66AD0B3DA}" destId="{2719C438-906F-4BAD-A2FB-2CC3B766D042}" srcOrd="2" destOrd="0" presId="urn:microsoft.com/office/officeart/2005/8/layout/vList2"/>
    <dgm:cxn modelId="{0FAE6754-4C01-41CF-8C60-859D46A75FB1}" type="presParOf" srcId="{1060329B-B59C-410F-9214-06D66AD0B3DA}" destId="{7B3D16E1-45B0-49A7-BC8D-1FCCF95879D0}" srcOrd="3" destOrd="0" presId="urn:microsoft.com/office/officeart/2005/8/layout/vList2"/>
    <dgm:cxn modelId="{EDB3186B-FCA5-4331-8AA0-7A1246E5CD4F}" type="presParOf" srcId="{1060329B-B59C-410F-9214-06D66AD0B3DA}" destId="{5C7A592A-E1AB-41AF-828A-7AA6CB988161}" srcOrd="4" destOrd="0" presId="urn:microsoft.com/office/officeart/2005/8/layout/vList2"/>
    <dgm:cxn modelId="{90CE1926-7FD9-4E63-95AF-D16AD96C96C8}" type="presParOf" srcId="{1060329B-B59C-410F-9214-06D66AD0B3DA}" destId="{76FAF5A2-746D-41B3-86E5-543BDA6B6E2D}" srcOrd="5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479F257-1303-4DB4-B43C-6A7897049CAE}">
      <dsp:nvSpPr>
        <dsp:cNvPr id="0" name=""/>
        <dsp:cNvSpPr/>
      </dsp:nvSpPr>
      <dsp:spPr>
        <a:xfrm>
          <a:off x="0" y="1447"/>
          <a:ext cx="8229600" cy="786240"/>
        </a:xfrm>
        <a:prstGeom prst="roundRect">
          <a:avLst/>
        </a:prstGeom>
        <a:solidFill>
          <a:schemeClr val="bg2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000" kern="1200" dirty="0"/>
            <a:t>Reduced Applicability</a:t>
          </a:r>
        </a:p>
      </dsp:txBody>
      <dsp:txXfrm>
        <a:off x="38381" y="39828"/>
        <a:ext cx="8152838" cy="709478"/>
      </dsp:txXfrm>
    </dsp:sp>
    <dsp:sp modelId="{4078167F-61A7-4615-A4C1-77BEF4ADDF66}">
      <dsp:nvSpPr>
        <dsp:cNvPr id="0" name=""/>
        <dsp:cNvSpPr/>
      </dsp:nvSpPr>
      <dsp:spPr>
        <a:xfrm>
          <a:off x="0" y="787687"/>
          <a:ext cx="8229600" cy="6955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1290" tIns="33020" rIns="184912" bIns="33020" numCol="1" spcCol="1270" anchor="t" anchorCtr="0">
          <a:noAutofit/>
        </a:bodyPr>
        <a:lstStyle/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600" u="sng" kern="1200" dirty="0"/>
            <a:t>Cost Savings:</a:t>
          </a:r>
          <a:r>
            <a:rPr lang="en-US" sz="2600" kern="1200" dirty="0"/>
            <a:t>  $26 million</a:t>
          </a:r>
        </a:p>
      </dsp:txBody>
      <dsp:txXfrm>
        <a:off x="0" y="787687"/>
        <a:ext cx="8229600" cy="695520"/>
      </dsp:txXfrm>
    </dsp:sp>
    <dsp:sp modelId="{2719C438-906F-4BAD-A2FB-2CC3B766D042}">
      <dsp:nvSpPr>
        <dsp:cNvPr id="0" name=""/>
        <dsp:cNvSpPr/>
      </dsp:nvSpPr>
      <dsp:spPr>
        <a:xfrm>
          <a:off x="0" y="1483207"/>
          <a:ext cx="8229600" cy="786240"/>
        </a:xfrm>
        <a:prstGeom prst="roundRect">
          <a:avLst/>
        </a:prstGeom>
        <a:solidFill>
          <a:schemeClr val="bg2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000" b="0" kern="1200" dirty="0">
              <a:latin typeface="+mn-lt"/>
            </a:rPr>
            <a:t>Reduced SMS Requirements</a:t>
          </a:r>
          <a:endParaRPr lang="en-US" sz="3000" kern="1200" dirty="0">
            <a:latin typeface="+mn-lt"/>
          </a:endParaRPr>
        </a:p>
      </dsp:txBody>
      <dsp:txXfrm>
        <a:off x="38381" y="1521588"/>
        <a:ext cx="8152838" cy="709478"/>
      </dsp:txXfrm>
    </dsp:sp>
    <dsp:sp modelId="{7B3D16E1-45B0-49A7-BC8D-1FCCF95879D0}">
      <dsp:nvSpPr>
        <dsp:cNvPr id="0" name=""/>
        <dsp:cNvSpPr/>
      </dsp:nvSpPr>
      <dsp:spPr>
        <a:xfrm>
          <a:off x="0" y="2269447"/>
          <a:ext cx="8229600" cy="6955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1290" tIns="33020" rIns="184912" bIns="33020" numCol="1" spcCol="1270" anchor="t" anchorCtr="0">
          <a:noAutofit/>
        </a:bodyPr>
        <a:lstStyle/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600" u="sng" kern="1200" dirty="0"/>
            <a:t>Cost Savings:</a:t>
          </a:r>
          <a:r>
            <a:rPr lang="en-US" sz="2600" kern="1200" dirty="0"/>
            <a:t>  $8.4 million</a:t>
          </a:r>
        </a:p>
      </dsp:txBody>
      <dsp:txXfrm>
        <a:off x="0" y="2269447"/>
        <a:ext cx="8229600" cy="695520"/>
      </dsp:txXfrm>
    </dsp:sp>
    <dsp:sp modelId="{5C7A592A-E1AB-41AF-828A-7AA6CB988161}">
      <dsp:nvSpPr>
        <dsp:cNvPr id="0" name=""/>
        <dsp:cNvSpPr/>
      </dsp:nvSpPr>
      <dsp:spPr>
        <a:xfrm>
          <a:off x="0" y="2964967"/>
          <a:ext cx="8229600" cy="786240"/>
        </a:xfrm>
        <a:prstGeom prst="roundRect">
          <a:avLst/>
        </a:prstGeom>
        <a:solidFill>
          <a:schemeClr val="bg2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000" kern="1200" dirty="0"/>
            <a:t>Reduced Recordkeeping</a:t>
          </a:r>
        </a:p>
      </dsp:txBody>
      <dsp:txXfrm>
        <a:off x="38381" y="3003348"/>
        <a:ext cx="8152838" cy="709478"/>
      </dsp:txXfrm>
    </dsp:sp>
    <dsp:sp modelId="{76FAF5A2-746D-41B3-86E5-543BDA6B6E2D}">
      <dsp:nvSpPr>
        <dsp:cNvPr id="0" name=""/>
        <dsp:cNvSpPr/>
      </dsp:nvSpPr>
      <dsp:spPr>
        <a:xfrm>
          <a:off x="0" y="3751207"/>
          <a:ext cx="8229600" cy="6955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1290" tIns="33020" rIns="184912" bIns="33020" numCol="1" spcCol="1270" anchor="t" anchorCtr="0">
          <a:noAutofit/>
        </a:bodyPr>
        <a:lstStyle/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600" u="sng" kern="1200" dirty="0"/>
            <a:t>Cost Savings:</a:t>
          </a:r>
          <a:r>
            <a:rPr lang="en-US" sz="2600" kern="1200" dirty="0"/>
            <a:t>  $6.4 million</a:t>
          </a:r>
        </a:p>
      </dsp:txBody>
      <dsp:txXfrm>
        <a:off x="0" y="3751207"/>
        <a:ext cx="8229600" cy="69552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" y="1"/>
            <a:ext cx="2971800" cy="464820"/>
          </a:xfrm>
          <a:prstGeom prst="rect">
            <a:avLst/>
          </a:prstGeom>
        </p:spPr>
        <p:txBody>
          <a:bodyPr vert="horz" lIns="93151" tIns="46578" rIns="93151" bIns="46578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7" y="1"/>
            <a:ext cx="2971800" cy="464820"/>
          </a:xfrm>
          <a:prstGeom prst="rect">
            <a:avLst/>
          </a:prstGeom>
        </p:spPr>
        <p:txBody>
          <a:bodyPr vert="horz" lIns="93151" tIns="46578" rIns="93151" bIns="46578" rtlCol="0"/>
          <a:lstStyle>
            <a:lvl1pPr algn="r">
              <a:defRPr sz="1200"/>
            </a:lvl1pPr>
          </a:lstStyle>
          <a:p>
            <a:fld id="{1DC33813-86A8-492A-AE12-98AAEACF43FF}" type="datetimeFigureOut">
              <a:rPr lang="en-US" smtClean="0"/>
              <a:pPr/>
              <a:t>7/11/2018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3" y="8829968"/>
            <a:ext cx="2971800" cy="464820"/>
          </a:xfrm>
          <a:prstGeom prst="rect">
            <a:avLst/>
          </a:prstGeom>
        </p:spPr>
        <p:txBody>
          <a:bodyPr vert="horz" lIns="93151" tIns="46578" rIns="93151" bIns="46578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7" y="8829968"/>
            <a:ext cx="2971800" cy="464820"/>
          </a:xfrm>
          <a:prstGeom prst="rect">
            <a:avLst/>
          </a:prstGeom>
        </p:spPr>
        <p:txBody>
          <a:bodyPr vert="horz" lIns="93151" tIns="46578" rIns="93151" bIns="46578" rtlCol="0" anchor="b"/>
          <a:lstStyle>
            <a:lvl1pPr algn="r">
              <a:defRPr sz="1200"/>
            </a:lvl1pPr>
          </a:lstStyle>
          <a:p>
            <a:fld id="{32BDEEE6-70E4-425C-905B-2A4AC3985FF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1381116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" y="1"/>
            <a:ext cx="2971800" cy="464820"/>
          </a:xfrm>
          <a:prstGeom prst="rect">
            <a:avLst/>
          </a:prstGeom>
        </p:spPr>
        <p:txBody>
          <a:bodyPr vert="horz" lIns="93151" tIns="46578" rIns="93151" bIns="46578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7" y="1"/>
            <a:ext cx="2971800" cy="464820"/>
          </a:xfrm>
          <a:prstGeom prst="rect">
            <a:avLst/>
          </a:prstGeom>
        </p:spPr>
        <p:txBody>
          <a:bodyPr vert="horz" lIns="93151" tIns="46578" rIns="93151" bIns="46578" rtlCol="0"/>
          <a:lstStyle>
            <a:lvl1pPr algn="r">
              <a:defRPr sz="1200"/>
            </a:lvl1pPr>
          </a:lstStyle>
          <a:p>
            <a:fld id="{C212F185-B6B5-4E3A-AD87-2FF3BCD19979}" type="datetimeFigureOut">
              <a:rPr lang="en-US" smtClean="0"/>
              <a:pPr/>
              <a:t>7/11/2018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049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51" tIns="46578" rIns="93151" bIns="46578" rtlCol="0" anchor="ctr"/>
          <a:lstStyle/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3" y="8829968"/>
            <a:ext cx="2971800" cy="464820"/>
          </a:xfrm>
          <a:prstGeom prst="rect">
            <a:avLst/>
          </a:prstGeom>
        </p:spPr>
        <p:txBody>
          <a:bodyPr vert="horz" lIns="93151" tIns="46578" rIns="93151" bIns="46578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7" y="8829968"/>
            <a:ext cx="2971800" cy="464820"/>
          </a:xfrm>
          <a:prstGeom prst="rect">
            <a:avLst/>
          </a:prstGeom>
        </p:spPr>
        <p:txBody>
          <a:bodyPr vert="horz" lIns="93151" tIns="46578" rIns="93151" bIns="46578" rtlCol="0" anchor="b"/>
          <a:lstStyle>
            <a:lvl1pPr algn="r">
              <a:defRPr sz="1200"/>
            </a:lvl1pPr>
          </a:lstStyle>
          <a:p>
            <a:fld id="{74FDF521-A8C0-47CF-B688-3383CB252F1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1600622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86421" y="4416428"/>
            <a:ext cx="5485158" cy="4183063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j-lt"/>
                <a:ea typeface="Arial Unicode MS" panose="020B0604020202020204" pitchFamily="34" charset="-128"/>
                <a:cs typeface="Arial Unicode MS" panose="020B0604020202020204" pitchFamily="34" charset="-128"/>
              </a:rPr>
              <a:t>Overview: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j-lt"/>
                <a:ea typeface="Arial Unicode MS" panose="020B0604020202020204" pitchFamily="34" charset="-128"/>
                <a:cs typeface="Arial Unicode MS" panose="020B0604020202020204" pitchFamily="34" charset="-128"/>
              </a:rPr>
              <a:t>647</a:t>
            </a: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j-lt"/>
                <a:ea typeface="Arial Unicode MS" panose="020B0604020202020204" pitchFamily="34" charset="-128"/>
                <a:cs typeface="Arial Unicode MS" panose="020B0604020202020204" pitchFamily="34" charset="-128"/>
              </a:rPr>
              <a:t> comments from </a:t>
            </a: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j-lt"/>
                <a:ea typeface="Arial Unicode MS" panose="020B0604020202020204" pitchFamily="34" charset="-128"/>
                <a:cs typeface="Arial Unicode MS" panose="020B0604020202020204" pitchFamily="34" charset="-128"/>
              </a:rPr>
              <a:t>77</a:t>
            </a: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j-lt"/>
                <a:ea typeface="Arial Unicode MS" panose="020B0604020202020204" pitchFamily="34" charset="-128"/>
                <a:cs typeface="Arial Unicode MS" panose="020B0604020202020204" pitchFamily="34" charset="-128"/>
              </a:rPr>
              <a:t> commenters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j-lt"/>
                <a:ea typeface="Arial Unicode MS" panose="020B0604020202020204" pitchFamily="34" charset="-128"/>
                <a:cs typeface="Arial Unicode MS" panose="020B0604020202020204" pitchFamily="34" charset="-128"/>
              </a:rPr>
              <a:t>In NPRM (at request of OMB), FTA specifically sought comment on alternative regulatory framework to SMS, and FTA received no comments in response.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j-lt"/>
                <a:ea typeface="Arial Unicode MS" panose="020B0604020202020204" pitchFamily="34" charset="-128"/>
                <a:cs typeface="Arial Unicode MS" panose="020B0604020202020204" pitchFamily="34" charset="-128"/>
              </a:rPr>
              <a:t>Commenters (including APTA, NYMTA, WMATA, LA Metro) supported SMS; others sought clarification on the various elements and the smaller operators asked for templates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j-lt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j-lt"/>
                <a:ea typeface="Arial Unicode MS" panose="020B0604020202020204" pitchFamily="34" charset="-128"/>
                <a:cs typeface="Arial Unicode MS" panose="020B0604020202020204" pitchFamily="34" charset="-128"/>
              </a:rPr>
              <a:t>Major Issues: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j-lt"/>
                <a:ea typeface="Arial Unicode MS" panose="020B0604020202020204" pitchFamily="34" charset="-128"/>
                <a:cs typeface="Arial Unicode MS" panose="020B0604020202020204" pitchFamily="34" charset="-128"/>
              </a:rPr>
              <a:t>Definitions (consistency/alignment with other rules)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j-lt"/>
                <a:ea typeface="Arial Unicode MS" panose="020B0604020202020204" pitchFamily="34" charset="-128"/>
                <a:cs typeface="Arial Unicode MS" panose="020B0604020202020204" pitchFamily="34" charset="-128"/>
              </a:rPr>
              <a:t>Timing of effective date (and implementation) of the final rule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j-lt"/>
                <a:ea typeface="Arial Unicode MS" panose="020B0604020202020204" pitchFamily="34" charset="-128"/>
                <a:cs typeface="Arial Unicode MS" panose="020B0604020202020204" pitchFamily="34" charset="-128"/>
              </a:rPr>
              <a:t>Drafting of safety plans on behalf of 49 U.S.C. § 5310 recipients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j-lt"/>
                <a:ea typeface="Arial Unicode MS" panose="020B0604020202020204" pitchFamily="34" charset="-128"/>
                <a:cs typeface="Arial Unicode MS" panose="020B0604020202020204" pitchFamily="34" charset="-128"/>
              </a:rPr>
              <a:t>Clarification of FTA’s oversight processes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j-lt"/>
                <a:ea typeface="Arial Unicode MS" panose="020B0604020202020204" pitchFamily="34" charset="-128"/>
                <a:cs typeface="Arial Unicode MS" panose="020B0604020202020204" pitchFamily="34" charset="-128"/>
              </a:rPr>
              <a:t>Need for FTA guidance and technical assistance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j-lt"/>
                <a:ea typeface="Arial Unicode MS" panose="020B0604020202020204" pitchFamily="34" charset="-128"/>
                <a:cs typeface="Arial Unicode MS" panose="020B0604020202020204" pitchFamily="34" charset="-128"/>
              </a:rPr>
              <a:t>Recordkeeping issues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j-lt"/>
                <a:ea typeface="Arial Unicode MS" panose="020B0604020202020204" pitchFamily="34" charset="-128"/>
                <a:cs typeface="Arial Unicode MS" panose="020B0604020202020204" pitchFamily="34" charset="-128"/>
              </a:rPr>
              <a:t>General Applicability (smaller operators)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4FDF521-A8C0-47CF-B688-3383CB252F15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684213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85800" y="4473575"/>
            <a:ext cx="5486400" cy="3660775"/>
          </a:xfrm>
          <a:prstGeom prst="rect">
            <a:avLst/>
          </a:prstGeom>
        </p:spPr>
        <p:txBody>
          <a:bodyPr/>
          <a:lstStyle/>
          <a:p>
            <a:r>
              <a:rPr lang="en-US" b="1" u="sng" dirty="0"/>
              <a:t>Applicability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NPRM:  All operators that receive FTA funds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Public Comments:  Exempt small bus operators that only receive Section 5310 and/or Section 5311 funds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Final Rule:  Not applicable to (700) 5310 ($7 m.) and (1,300) 5311 ($19 m.) recipients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en-US" b="1" u="sng" dirty="0"/>
              <a:t>SMS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NPRM:  All operators needed to have all SMS processes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Public Comments:  Reduce burden on small operators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dirty="0"/>
              <a:t>Final Rule:  Small operators only need Safety Performance Monitoring/Measurement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US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b="1" u="sng" dirty="0"/>
              <a:t>Recordkeeping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dirty="0"/>
              <a:t>NPRM:  Redundant provisions for recordkeeping; required maintenance of every piece of paper/electronic record tied to </a:t>
            </a:r>
            <a:r>
              <a:rPr lang="en-US" sz="1200" dirty="0"/>
              <a:t>safety risk mitigations, safety performance assessments, and training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1200" dirty="0"/>
              <a:t>Public Comments:  Reduce recordkeeping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1200" dirty="0"/>
              <a:t>Final Rule:  Eliminated redundancies; focuses more on maintaining the actual plan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4FDF521-A8C0-47CF-B688-3383CB252F15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88708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FTA_slide3_edit-01.png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14" y="0"/>
            <a:ext cx="9143286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398713" y="2406759"/>
            <a:ext cx="4395788" cy="1050303"/>
          </a:xfrm>
        </p:spPr>
        <p:txBody>
          <a:bodyPr anchor="t"/>
          <a:lstStyle>
            <a:lvl1pPr algn="r">
              <a:defRPr sz="28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398713" y="3656233"/>
            <a:ext cx="4395788" cy="972949"/>
          </a:xfrm>
        </p:spPr>
        <p:txBody>
          <a:bodyPr>
            <a:normAutofit/>
          </a:bodyPr>
          <a:lstStyle>
            <a:lvl1pPr marL="0" indent="0" algn="r">
              <a:buNone/>
              <a:defRPr sz="26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816A4FB-F8E6-4C7D-820D-7861E895DCE0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E122FB-64DC-46A4-B2C7-0DF7C45806D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33203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E122FB-64DC-46A4-B2C7-0DF7C45806D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244173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E122FB-64DC-46A4-B2C7-0DF7C45806D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558462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E122FB-64DC-46A4-B2C7-0DF7C45806D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164698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E122FB-64DC-46A4-B2C7-0DF7C45806D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783560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E122FB-64DC-46A4-B2C7-0DF7C45806D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987350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E122FB-64DC-46A4-B2C7-0DF7C45806D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572528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E122FB-64DC-46A4-B2C7-0DF7C45806D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42857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4"/>
          <p:cNvSpPr txBox="1">
            <a:spLocks/>
          </p:cNvSpPr>
          <p:nvPr userDrawn="1"/>
        </p:nvSpPr>
        <p:spPr>
          <a:xfrm>
            <a:off x="8696325" y="6168549"/>
            <a:ext cx="447675" cy="35007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F00A00CB-2C12-43BD-8097-0EF59CD27AF0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Gill Sans MT" pitchFamily="34" charset="0"/>
                <a:ea typeface="ＭＳ Ｐゴシック" charset="-128"/>
                <a:cs typeface="+mn-cs"/>
              </a:rPr>
              <a:pPr marL="0" marR="0" lvl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Gill Sans MT" pitchFamily="34" charset="0"/>
              <a:ea typeface="ＭＳ Ｐゴシック" charset="-128"/>
              <a:cs typeface="+mn-cs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282744" y="3029451"/>
            <a:ext cx="4861256" cy="981075"/>
          </a:xfrm>
        </p:spPr>
        <p:txBody>
          <a:bodyPr/>
          <a:lstStyle>
            <a:lvl1pPr algn="r">
              <a:defRPr sz="4400" b="0">
                <a:latin typeface="Gill Sans M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0430478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2000">
                <a:latin typeface="Gill Sans MT" pitchFamily="34" charset="0"/>
              </a:defRPr>
            </a:lvl1pPr>
            <a:lvl2pPr>
              <a:defRPr sz="2000">
                <a:latin typeface="Gill Sans MT" pitchFamily="34" charset="0"/>
              </a:defRPr>
            </a:lvl2pPr>
            <a:lvl3pPr>
              <a:defRPr sz="2000">
                <a:latin typeface="Gill Sans MT" pitchFamily="34" charset="0"/>
              </a:defRPr>
            </a:lvl3pPr>
            <a:lvl4pPr>
              <a:defRPr sz="2000">
                <a:latin typeface="Gill Sans MT" pitchFamily="34" charset="0"/>
              </a:defRPr>
            </a:lvl4pPr>
            <a:lvl5pPr>
              <a:defRPr sz="2000">
                <a:latin typeface="Gill Sans MT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Slide Number Placeholder 4"/>
          <p:cNvSpPr txBox="1">
            <a:spLocks/>
          </p:cNvSpPr>
          <p:nvPr userDrawn="1"/>
        </p:nvSpPr>
        <p:spPr>
          <a:xfrm>
            <a:off x="8696325" y="6168549"/>
            <a:ext cx="447675" cy="35007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F00A00CB-2C12-43BD-8097-0EF59CD27AF0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Gill Sans MT" pitchFamily="34" charset="0"/>
                <a:ea typeface="ＭＳ Ｐゴシック" charset="-128"/>
                <a:cs typeface="+mn-cs"/>
              </a:rPr>
              <a:pPr marL="0" marR="0" lvl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Gill Sans MT" pitchFamily="34" charset="0"/>
              <a:ea typeface="ＭＳ Ｐゴシック" charset="-128"/>
              <a:cs typeface="+mn-cs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600"/>
            </a:lvl1pPr>
          </a:lstStyle>
          <a:p>
            <a:r>
              <a:rPr lang="en-US" dirty="0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4"/>
          <p:cNvSpPr txBox="1">
            <a:spLocks/>
          </p:cNvSpPr>
          <p:nvPr userDrawn="1"/>
        </p:nvSpPr>
        <p:spPr>
          <a:xfrm>
            <a:off x="8696325" y="6168549"/>
            <a:ext cx="447675" cy="35007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F00A00CB-2C12-43BD-8097-0EF59CD27AF0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Gill Sans MT" pitchFamily="34" charset="0"/>
                <a:ea typeface="ＭＳ Ｐゴシック" charset="-128"/>
                <a:cs typeface="+mn-cs"/>
              </a:rPr>
              <a:pPr marL="0" marR="0" lvl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Gill Sans MT" pitchFamily="34" charset="0"/>
              <a:ea typeface="ＭＳ Ｐゴシック" charset="-128"/>
              <a:cs typeface="+mn-cs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9" name="TextBox 8"/>
          <p:cNvSpPr txBox="1"/>
          <p:nvPr userDrawn="1"/>
        </p:nvSpPr>
        <p:spPr>
          <a:xfrm>
            <a:off x="2476158" y="1994812"/>
            <a:ext cx="5773398" cy="1384995"/>
          </a:xfrm>
          <a:prstGeom prst="rect">
            <a:avLst/>
          </a:prstGeom>
          <a:solidFill>
            <a:srgbClr val="5B86A3"/>
          </a:solidFill>
        </p:spPr>
        <p:txBody>
          <a:bodyPr wrap="square" rtlCol="0">
            <a:spAutoFit/>
          </a:bodyPr>
          <a:lstStyle/>
          <a:p>
            <a:pPr defTabSz="9144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400" dirty="0">
              <a:solidFill>
                <a:schemeClr val="bg1"/>
              </a:solidFill>
              <a:latin typeface="Gill Sans MT"/>
            </a:endParaRPr>
          </a:p>
          <a:p>
            <a:pPr defTabSz="9144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400" dirty="0">
              <a:solidFill>
                <a:schemeClr val="bg1"/>
              </a:solidFill>
              <a:latin typeface="Gill Sans MT"/>
            </a:endParaRPr>
          </a:p>
          <a:p>
            <a:pPr defTabSz="9144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400" dirty="0">
              <a:solidFill>
                <a:schemeClr val="bg1"/>
              </a:solidFill>
              <a:latin typeface="Gill Sans MT"/>
            </a:endParaRPr>
          </a:p>
          <a:p>
            <a:pPr defTabSz="9144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400" dirty="0">
              <a:solidFill>
                <a:schemeClr val="bg1"/>
              </a:solidFill>
              <a:latin typeface="Gill Sans MT"/>
            </a:endParaRPr>
          </a:p>
          <a:p>
            <a:pPr defTabSz="9144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400" dirty="0">
              <a:solidFill>
                <a:schemeClr val="bg1"/>
              </a:solidFill>
              <a:latin typeface="Gill Sans MT"/>
            </a:endParaRPr>
          </a:p>
          <a:p>
            <a:pPr defTabSz="9144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400" dirty="0">
              <a:solidFill>
                <a:schemeClr val="bg1"/>
              </a:solidFill>
              <a:latin typeface="Gill Sans MT"/>
            </a:endParaRPr>
          </a:p>
        </p:txBody>
      </p:sp>
      <p:sp>
        <p:nvSpPr>
          <p:cNvPr id="10" name="TextBox 9"/>
          <p:cNvSpPr txBox="1"/>
          <p:nvPr userDrawn="1"/>
        </p:nvSpPr>
        <p:spPr>
          <a:xfrm>
            <a:off x="2476158" y="4277325"/>
            <a:ext cx="5773398" cy="1384995"/>
          </a:xfrm>
          <a:prstGeom prst="rect">
            <a:avLst/>
          </a:prstGeom>
          <a:solidFill>
            <a:srgbClr val="5B86A3"/>
          </a:solidFill>
        </p:spPr>
        <p:txBody>
          <a:bodyPr wrap="square" rtlCol="0">
            <a:spAutoFit/>
          </a:bodyPr>
          <a:lstStyle/>
          <a:p>
            <a:pPr defTabSz="9144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400" dirty="0">
              <a:solidFill>
                <a:srgbClr val="5B86A3"/>
              </a:solidFill>
              <a:latin typeface="Gill Sans MT"/>
            </a:endParaRPr>
          </a:p>
          <a:p>
            <a:pPr defTabSz="9144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400" dirty="0">
              <a:solidFill>
                <a:srgbClr val="5B86A3"/>
              </a:solidFill>
              <a:latin typeface="Gill Sans MT"/>
            </a:endParaRPr>
          </a:p>
          <a:p>
            <a:pPr defTabSz="9144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400" dirty="0">
              <a:solidFill>
                <a:srgbClr val="5B86A3"/>
              </a:solidFill>
              <a:latin typeface="Gill Sans MT"/>
            </a:endParaRPr>
          </a:p>
          <a:p>
            <a:pPr defTabSz="9144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400" dirty="0">
              <a:solidFill>
                <a:srgbClr val="5B86A3"/>
              </a:solidFill>
              <a:latin typeface="Gill Sans MT"/>
            </a:endParaRPr>
          </a:p>
          <a:p>
            <a:pPr defTabSz="9144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400" dirty="0">
              <a:solidFill>
                <a:srgbClr val="5B86A3"/>
              </a:solidFill>
              <a:latin typeface="Gill Sans MT"/>
            </a:endParaRPr>
          </a:p>
          <a:p>
            <a:pPr defTabSz="9144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dirty="0">
                <a:solidFill>
                  <a:srgbClr val="5B86A3"/>
                </a:solidFill>
                <a:latin typeface="Gill Sans MT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2143114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4"/>
          <p:cNvSpPr txBox="1">
            <a:spLocks/>
          </p:cNvSpPr>
          <p:nvPr userDrawn="1"/>
        </p:nvSpPr>
        <p:spPr>
          <a:xfrm>
            <a:off x="8696325" y="6168549"/>
            <a:ext cx="447675" cy="35007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F00A00CB-2C12-43BD-8097-0EF59CD27AF0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Gill Sans MT" pitchFamily="34" charset="0"/>
                <a:ea typeface="ＭＳ Ｐゴシック" charset="-128"/>
                <a:cs typeface="+mn-cs"/>
              </a:rPr>
              <a:pPr marL="0" marR="0" lvl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Gill Sans MT" pitchFamily="34" charset="0"/>
              <a:ea typeface="ＭＳ Ｐゴシック" charset="-128"/>
              <a:cs typeface="+mn-cs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9" name="TextBox 8"/>
          <p:cNvSpPr txBox="1"/>
          <p:nvPr userDrawn="1"/>
        </p:nvSpPr>
        <p:spPr>
          <a:xfrm>
            <a:off x="2476158" y="1994812"/>
            <a:ext cx="5773398" cy="1384995"/>
          </a:xfrm>
          <a:prstGeom prst="rect">
            <a:avLst/>
          </a:prstGeom>
          <a:solidFill>
            <a:srgbClr val="5B86A3"/>
          </a:solidFill>
        </p:spPr>
        <p:txBody>
          <a:bodyPr wrap="square" rtlCol="0">
            <a:spAutoFit/>
          </a:bodyPr>
          <a:lstStyle/>
          <a:p>
            <a:pPr defTabSz="9144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400" dirty="0">
              <a:solidFill>
                <a:schemeClr val="bg1"/>
              </a:solidFill>
              <a:latin typeface="Gill Sans MT"/>
            </a:endParaRPr>
          </a:p>
          <a:p>
            <a:pPr defTabSz="9144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400" dirty="0">
              <a:solidFill>
                <a:schemeClr val="bg1"/>
              </a:solidFill>
              <a:latin typeface="Gill Sans MT"/>
            </a:endParaRPr>
          </a:p>
          <a:p>
            <a:pPr defTabSz="9144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400" dirty="0">
              <a:solidFill>
                <a:schemeClr val="bg1"/>
              </a:solidFill>
              <a:latin typeface="Gill Sans MT"/>
            </a:endParaRPr>
          </a:p>
          <a:p>
            <a:pPr defTabSz="9144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400" dirty="0">
              <a:solidFill>
                <a:schemeClr val="bg1"/>
              </a:solidFill>
              <a:latin typeface="Gill Sans MT"/>
            </a:endParaRPr>
          </a:p>
          <a:p>
            <a:pPr defTabSz="9144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400" dirty="0">
              <a:solidFill>
                <a:schemeClr val="bg1"/>
              </a:solidFill>
              <a:latin typeface="Gill Sans MT"/>
            </a:endParaRPr>
          </a:p>
          <a:p>
            <a:pPr defTabSz="9144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400" dirty="0">
              <a:solidFill>
                <a:schemeClr val="bg1"/>
              </a:solidFill>
              <a:latin typeface="Gill Sans MT"/>
            </a:endParaRPr>
          </a:p>
        </p:txBody>
      </p:sp>
    </p:spTree>
    <p:extLst>
      <p:ext uri="{BB962C8B-B14F-4D97-AF65-F5344CB8AC3E}">
        <p14:creationId xmlns:p14="http://schemas.microsoft.com/office/powerpoint/2010/main" val="8473876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4"/>
          <p:cNvSpPr txBox="1">
            <a:spLocks/>
          </p:cNvSpPr>
          <p:nvPr userDrawn="1"/>
        </p:nvSpPr>
        <p:spPr>
          <a:xfrm>
            <a:off x="8696325" y="6168549"/>
            <a:ext cx="447675" cy="35007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F00A00CB-2C12-43BD-8097-0EF59CD27AF0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Gill Sans MT" pitchFamily="34" charset="0"/>
                <a:ea typeface="ＭＳ Ｐゴシック" charset="-128"/>
                <a:cs typeface="+mn-cs"/>
              </a:rPr>
              <a:pPr marL="0" marR="0" lvl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Gill Sans MT" pitchFamily="34" charset="0"/>
              <a:ea typeface="ＭＳ Ｐゴシック" charset="-128"/>
              <a:cs typeface="+mn-cs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0" name="TextBox 9"/>
          <p:cNvSpPr txBox="1"/>
          <p:nvPr userDrawn="1"/>
        </p:nvSpPr>
        <p:spPr>
          <a:xfrm>
            <a:off x="2845147" y="2218511"/>
            <a:ext cx="5372100" cy="2862322"/>
          </a:xfrm>
          <a:prstGeom prst="rect">
            <a:avLst/>
          </a:prstGeom>
          <a:solidFill>
            <a:srgbClr val="5B86A3"/>
          </a:solidFill>
        </p:spPr>
        <p:txBody>
          <a:bodyPr wrap="square" rtlCol="0">
            <a:spAutoFit/>
          </a:bodyPr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6390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E122FB-64DC-46A4-B2C7-0DF7C45806D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35982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E122FB-64DC-46A4-B2C7-0DF7C45806D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44172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E122FB-64DC-46A4-B2C7-0DF7C45806D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00126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4.xml"/><Relationship Id="rId3" Type="http://schemas.openxmlformats.org/officeDocument/2006/relationships/slideLayout" Target="../slideLayouts/slideLayout9.xml"/><Relationship Id="rId7" Type="http://schemas.openxmlformats.org/officeDocument/2006/relationships/slideLayout" Target="../slideLayouts/slideLayout13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Relationship Id="rId6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7.xml"/><Relationship Id="rId5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0.xml"/><Relationship Id="rId9" Type="http://schemas.openxmlformats.org/officeDocument/2006/relationships/slideLayout" Target="../slideLayouts/slideLayout1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436562"/>
            <a:ext cx="8229600" cy="981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4474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7" name="Picture 6" descr="header4-01-01.png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6388"/>
            <a:ext cx="9144000" cy="473273"/>
          </a:xfrm>
          <a:prstGeom prst="rect">
            <a:avLst/>
          </a:prstGeom>
        </p:spPr>
      </p:pic>
      <p:pic>
        <p:nvPicPr>
          <p:cNvPr id="6" name="Picture 5" descr="FTA_footer-01.png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6035154"/>
            <a:ext cx="9144000" cy="830804"/>
          </a:xfrm>
          <a:prstGeom prst="rect">
            <a:avLst/>
          </a:prstGeom>
        </p:spPr>
      </p:pic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60682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6553200" y="60682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16A4FB-F8E6-4C7D-820D-7861E895DCE0}" type="slidenum">
              <a:rPr lang="en-US" smtClean="0"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22" r:id="rId2"/>
    <p:sldLayoutId id="2147483806" r:id="rId3"/>
    <p:sldLayoutId id="2147483818" r:id="rId4"/>
    <p:sldLayoutId id="2147483819" r:id="rId5"/>
    <p:sldLayoutId id="2147483821" r:id="rId6"/>
  </p:sldLayoutIdLst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3600" b="1" i="0" kern="1200" baseline="0">
          <a:solidFill>
            <a:srgbClr val="395B74"/>
          </a:solidFill>
          <a:latin typeface="Arial Unicode MS" pitchFamily="34" charset="-128"/>
          <a:ea typeface="ＭＳ Ｐゴシック" charset="-128"/>
          <a:cs typeface="Raavi" pitchFamily="34" charset="0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Gill Sans MT" pitchFamily="34" charset="0"/>
          <a:ea typeface="ＭＳ Ｐゴシック" charset="-128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Gill Sans MT" pitchFamily="34" charset="0"/>
          <a:ea typeface="ＭＳ Ｐゴシック" charset="-128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Gill Sans MT" pitchFamily="34" charset="0"/>
          <a:ea typeface="ＭＳ Ｐゴシック" charset="-128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Gill Sans MT" pitchFamily="34" charset="0"/>
          <a:ea typeface="ＭＳ Ｐゴシック" charset="-128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Gill Sans MT" pitchFamily="34" charset="0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E122FB-64DC-46A4-B2C7-0DF7C45806D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53262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28" r:id="rId1"/>
    <p:sldLayoutId id="2147483829" r:id="rId2"/>
    <p:sldLayoutId id="2147483830" r:id="rId3"/>
    <p:sldLayoutId id="2147483831" r:id="rId4"/>
    <p:sldLayoutId id="2147483832" r:id="rId5"/>
    <p:sldLayoutId id="2147483833" r:id="rId6"/>
    <p:sldLayoutId id="2147483834" r:id="rId7"/>
    <p:sldLayoutId id="2147483835" r:id="rId8"/>
    <p:sldLayoutId id="2147483836" r:id="rId9"/>
    <p:sldLayoutId id="2147483837" r:id="rId10"/>
    <p:sldLayoutId id="2147483838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2400" dirty="0">
                <a:latin typeface="Gill Sans MT" panose="020B0502020104020203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Overview of NPRM Public Comments</a:t>
            </a:r>
            <a:r>
              <a:rPr lang="en-US" sz="2800" dirty="0">
                <a:latin typeface="Gill Sans MT" panose="020B0502020104020203" pitchFamily="34" charset="0"/>
              </a:rPr>
              <a:t>*</a:t>
            </a:r>
            <a:endParaRPr lang="en-US" sz="2800" dirty="0"/>
          </a:p>
        </p:txBody>
      </p:sp>
      <p:sp>
        <p:nvSpPr>
          <p:cNvPr id="6" name="TextBox 5"/>
          <p:cNvSpPr txBox="1"/>
          <p:nvPr/>
        </p:nvSpPr>
        <p:spPr>
          <a:xfrm>
            <a:off x="457200" y="5311001"/>
            <a:ext cx="822959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Gill Sans MT" panose="020B0502020104020203" pitchFamily="34" charset="0"/>
              </a:rPr>
              <a:t>* 647 total comment excerpts submitted by 77 commenters</a:t>
            </a:r>
          </a:p>
          <a:p>
            <a:r>
              <a:rPr lang="en-US" sz="1200" dirty="0">
                <a:latin typeface="Gill Sans MT" panose="020B0502020104020203" pitchFamily="34" charset="0"/>
              </a:rPr>
              <a:t>** Other: Safety Documentation and Recordkeeping (25 comments); General Feedback (35 comments); Applicability (43 comments); All Others (144 comments)</a:t>
            </a:r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/>
          </p:nvPr>
        </p:nvGraphicFramePr>
        <p:xfrm>
          <a:off x="457200" y="1417637"/>
          <a:ext cx="8229600" cy="379444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6932168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E59031D0-2334-4705-B793-51BDFD4269E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05052571"/>
              </p:ext>
            </p:extLst>
          </p:nvPr>
        </p:nvGraphicFramePr>
        <p:xfrm>
          <a:off x="457200" y="1600200"/>
          <a:ext cx="8229600" cy="44481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Title 2">
            <a:extLst>
              <a:ext uri="{FF2B5EF4-FFF2-40B4-BE49-F238E27FC236}">
                <a16:creationId xmlns:a16="http://schemas.microsoft.com/office/drawing/2014/main" id="{CFE8EB6D-5352-47C5-93E5-DD5B2733AE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2800" dirty="0"/>
              <a:t>Reducing Regulatory Burdens</a:t>
            </a:r>
          </a:p>
        </p:txBody>
      </p:sp>
    </p:spTree>
    <p:extLst>
      <p:ext uri="{BB962C8B-B14F-4D97-AF65-F5344CB8AC3E}">
        <p14:creationId xmlns:p14="http://schemas.microsoft.com/office/powerpoint/2010/main" val="3625820043"/>
      </p:ext>
    </p:extLst>
  </p:cSld>
  <p:clrMapOvr>
    <a:masterClrMapping/>
  </p:clrMapOvr>
</p:sld>
</file>

<file path=ppt/theme/theme1.xml><?xml version="1.0" encoding="utf-8"?>
<a:theme xmlns:a="http://schemas.openxmlformats.org/drawingml/2006/main" name="FTA3 (2)">
  <a:themeElements>
    <a:clrScheme name="FTA Research">
      <a:dk1>
        <a:sysClr val="windowText" lastClr="000000"/>
      </a:dk1>
      <a:lt1>
        <a:sysClr val="window" lastClr="FFFFFF"/>
      </a:lt1>
      <a:dk2>
        <a:srgbClr val="17144D"/>
      </a:dk2>
      <a:lt2>
        <a:srgbClr val="839EB7"/>
      </a:lt2>
      <a:accent1>
        <a:srgbClr val="413F77"/>
      </a:accent1>
      <a:accent2>
        <a:srgbClr val="C0504D"/>
      </a:accent2>
      <a:accent3>
        <a:srgbClr val="347358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5">
      <a:majorFont>
        <a:latin typeface="Georgia"/>
        <a:ea typeface=""/>
        <a:cs typeface=""/>
      </a:majorFont>
      <a:minorFont>
        <a:latin typeface="Georgi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Assembly>Microsoft.Office.DocumentManagement, Version=14.0.0.0, Culture=neutral, PublicKeyToken=71e9bce111e9429c</Assembly>
    <Class>Microsoft.Office.DocumentManagement.Internal.DocIdHandler</Class>
    <Data/>
    <Filter/>
  </Receiver>
</spe:Receiver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A9A692E376DF347935F12B0754E56B6" ma:contentTypeVersion="7" ma:contentTypeDescription="Create a new document." ma:contentTypeScope="" ma:versionID="cf600b4b9ccdc7c222d003c14f5f771e">
  <xsd:schema xmlns:xsd="http://www.w3.org/2001/XMLSchema" xmlns:xs="http://www.w3.org/2001/XMLSchema" xmlns:p="http://schemas.microsoft.com/office/2006/metadata/properties" xmlns:ns2="08b2dcf2-e3a0-4836-810b-503b97331bad" targetNamespace="http://schemas.microsoft.com/office/2006/metadata/properties" ma:root="true" ma:fieldsID="6b5b94f39490ce6c97d32524d6d57170" ns2:_="">
    <xsd:import namespace="08b2dcf2-e3a0-4836-810b-503b97331bad"/>
    <xsd:element name="properties">
      <xsd:complexType>
        <xsd:sequence>
          <xsd:element name="documentManagement">
            <xsd:complexType>
              <xsd:all>
                <xsd:element ref="ns2:TaxCatchAll" minOccurs="0"/>
                <xsd:element ref="ns2:TaxCatchAllLabel" minOccurs="0"/>
                <xsd:element ref="ns2:_dlc_DocId" minOccurs="0"/>
                <xsd:element ref="ns2:_dlc_DocIdUrl" minOccurs="0"/>
                <xsd:element ref="ns2:_dlc_DocIdPersistI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8b2dcf2-e3a0-4836-810b-503b97331bad" elementFormDefault="qualified">
    <xsd:import namespace="http://schemas.microsoft.com/office/2006/documentManagement/types"/>
    <xsd:import namespace="http://schemas.microsoft.com/office/infopath/2007/PartnerControls"/>
    <xsd:element name="TaxCatchAll" ma:index="8" nillable="true" ma:displayName="Taxonomy Catch All Column" ma:hidden="true" ma:list="{0a5b7dda-010b-4160-a0cf-c5a2c9a5d23c}" ma:internalName="TaxCatchAll" ma:showField="CatchAllData" ma:web="08b2dcf2-e3a0-4836-810b-503b97331ba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9" nillable="true" ma:displayName="Taxonomy Catch All Column1" ma:hidden="true" ma:list="{0a5b7dda-010b-4160-a0cf-c5a2c9a5d23c}" ma:internalName="TaxCatchAllLabel" ma:readOnly="true" ma:showField="CatchAllDataLabel" ma:web="08b2dcf2-e3a0-4836-810b-503b97331ba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_dlc_DocId" ma:index="10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11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2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08b2dcf2-e3a0-4836-810b-503b97331bad">FTA1-129-96</_dlc_DocId>
    <TaxCatchAll xmlns="08b2dcf2-e3a0-4836-810b-503b97331bad">
      <Value>204</Value>
    </TaxCatchAll>
    <_dlc_DocIdUrl xmlns="08b2dcf2-e3a0-4836-810b-503b97331bad">
      <Url>http://one/office/fta.transport/Offices/TSO/_layouts/DocIdRedir.aspx?ID=FTA1-129-96</Url>
      <Description>FTA1-129-96</Description>
    </_dlc_DocIdUrl>
  </documentManagement>
</p:properties>
</file>

<file path=customXml/item4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0A5A661B-F1AA-4685-AAEC-D1609EFCF3C4}">
  <ds:schemaRefs>
    <ds:schemaRef ds:uri="http://schemas.microsoft.com/sharepoint/events"/>
  </ds:schemaRefs>
</ds:datastoreItem>
</file>

<file path=customXml/itemProps2.xml><?xml version="1.0" encoding="utf-8"?>
<ds:datastoreItem xmlns:ds="http://schemas.openxmlformats.org/officeDocument/2006/customXml" ds:itemID="{9C73E1C3-E11E-418C-90F9-61C681DA383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8b2dcf2-e3a0-4836-810b-503b97331ba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1CBCA6A6-D622-4985-8DFE-B82E91AC4139}">
  <ds:schemaRefs>
    <ds:schemaRef ds:uri="http://schemas.microsoft.com/office/infopath/2007/PartnerControls"/>
    <ds:schemaRef ds:uri="http://purl.org/dc/elements/1.1/"/>
    <ds:schemaRef ds:uri="http://schemas.microsoft.com/office/2006/metadata/properties"/>
    <ds:schemaRef ds:uri="08b2dcf2-e3a0-4836-810b-503b97331bad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www.w3.org/XML/1998/namespace"/>
    <ds:schemaRef ds:uri="http://purl.org/dc/dcmitype/"/>
  </ds:schemaRefs>
</ds:datastoreItem>
</file>

<file path=customXml/itemProps4.xml><?xml version="1.0" encoding="utf-8"?>
<ds:datastoreItem xmlns:ds="http://schemas.openxmlformats.org/officeDocument/2006/customXml" ds:itemID="{12850979-A63C-4810-B9D8-135607F903D7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39256</TotalTime>
  <Words>334</Words>
  <Application>Microsoft Office PowerPoint</Application>
  <PresentationFormat>On-screen Show (4:3)</PresentationFormat>
  <Paragraphs>46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</vt:i4>
      </vt:variant>
    </vt:vector>
  </HeadingPairs>
  <TitlesOfParts>
    <vt:vector size="10" baseType="lpstr">
      <vt:lpstr>ＭＳ Ｐゴシック</vt:lpstr>
      <vt:lpstr>Arial</vt:lpstr>
      <vt:lpstr>Arial Unicode MS</vt:lpstr>
      <vt:lpstr>Calibri</vt:lpstr>
      <vt:lpstr>Gill Sans MT</vt:lpstr>
      <vt:lpstr>Raavi</vt:lpstr>
      <vt:lpstr>FTA3 (2)</vt:lpstr>
      <vt:lpstr>Custom Design</vt:lpstr>
      <vt:lpstr>Overview of NPRM Public Comments*</vt:lpstr>
      <vt:lpstr>Reducing Regulatory Burdens</vt:lpstr>
    </vt:vector>
  </TitlesOfParts>
  <Company>DOT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This is TSO_For Printing</dc:title>
  <dc:creator>Donna Aggazio</dc:creator>
  <cp:lastModifiedBy>Swain, Tia (FTA)</cp:lastModifiedBy>
  <cp:revision>2246</cp:revision>
  <cp:lastPrinted>2018-01-31T22:09:17Z</cp:lastPrinted>
  <dcterms:created xsi:type="dcterms:W3CDTF">2012-04-18T16:44:28Z</dcterms:created>
  <dcterms:modified xsi:type="dcterms:W3CDTF">2018-07-11T22:26:00Z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dlc_DocIdItemGuid">
    <vt:lpwstr>b01312e6-bd4a-4fa7-b9bf-b2abad5a4f5a</vt:lpwstr>
  </property>
  <property fmtid="{D5CDD505-2E9C-101B-9397-08002B2CF9AE}" pid="3" name="ContentTypeId">
    <vt:lpwstr>0x0101006A9A692E376DF347935F12B0754E56B6</vt:lpwstr>
  </property>
  <property fmtid="{D5CDD505-2E9C-101B-9397-08002B2CF9AE}" pid="4" name="Document_x0020_Type">
    <vt:lpwstr>204;#SSO Program|c68f3230-66d6-4529-8546-3a9f2b53c8d2</vt:lpwstr>
  </property>
  <property fmtid="{D5CDD505-2E9C-101B-9397-08002B2CF9AE}" pid="5" name="Document Type">
    <vt:lpwstr>204;#SSO Program|c68f3230-66d6-4529-8546-3a9f2b53c8d2</vt:lpwstr>
  </property>
</Properties>
</file>