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74" r:id="rId2"/>
    <p:sldId id="275" r:id="rId3"/>
  </p:sldIdLst>
  <p:sldSz cx="9144000" cy="5715000" type="screen16x10"/>
  <p:notesSz cx="7077075" cy="9363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865"/>
    <a:srgbClr val="3C1053"/>
    <a:srgbClr val="643335"/>
    <a:srgbClr val="BB16A3"/>
    <a:srgbClr val="671E75"/>
    <a:srgbClr val="7A9A01"/>
    <a:srgbClr val="007A33"/>
    <a:srgbClr val="9BB8D3"/>
    <a:srgbClr val="009CDE"/>
    <a:srgbClr val="A617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660"/>
  </p:normalViewPr>
  <p:slideViewPr>
    <p:cSldViewPr snapToGrid="0" snapToObjects="1">
      <p:cViewPr varScale="1">
        <p:scale>
          <a:sx n="114" d="100"/>
          <a:sy n="114" d="100"/>
        </p:scale>
        <p:origin x="499" y="82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 dirty="0">
              <a:latin typeface="Segoe UI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C950A3BB-CAF4-1D4E-B3B2-E95D9B9E66DF}" type="datetimeFigureOut">
              <a:rPr lang="en-US" smtClean="0">
                <a:latin typeface="Segoe UI"/>
              </a:rPr>
              <a:t>1/10/2019</a:t>
            </a:fld>
            <a:endParaRPr lang="en-US" dirty="0">
              <a:latin typeface="Segoe U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 dirty="0">
              <a:latin typeface="Segoe U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CF44BD52-4119-7642-B93F-8F4EDBD635EC}" type="slidenum">
              <a:rPr lang="en-US" smtClean="0">
                <a:latin typeface="Segoe UI"/>
              </a:rPr>
              <a:t>‹#›</a:t>
            </a:fld>
            <a:endParaRPr lang="en-US" dirty="0">
              <a:latin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358766472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>
                <a:latin typeface="Segoe UI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>
                <a:latin typeface="Segoe UI"/>
              </a:defRPr>
            </a:lvl1pPr>
          </a:lstStyle>
          <a:p>
            <a:fld id="{139B48F8-1A14-4941-902A-1D33547A0B6A}" type="datetimeFigureOut">
              <a:rPr lang="en-US" smtClean="0"/>
              <a:pPr/>
              <a:t>1/10/2019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701675"/>
            <a:ext cx="5619750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3936" tIns="46968" rIns="93936" bIns="46968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>
                <a:latin typeface="Segoe UI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>
                <a:latin typeface="Segoe UI"/>
              </a:defRPr>
            </a:lvl1pPr>
          </a:lstStyle>
          <a:p>
            <a:fld id="{C74B1ACE-5EB2-B245-8DCB-331A9858E0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93179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Segoe UI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Segoe UI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Segoe UI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Segoe UI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Segoe UI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B1ACE-5EB2-B245-8DCB-331A9858E083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495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77208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658241"/>
            <a:ext cx="7086600" cy="14605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/>
              </a:defRPr>
            </a:lvl1pPr>
          </a:lstStyle>
          <a:p>
            <a:fld id="{A60DFF1C-C360-4D6B-A7F6-182C77634157}" type="datetime1">
              <a:rPr lang="en-US" smtClean="0"/>
              <a:t>1/10/2019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/>
              </a:defRPr>
            </a:lvl1pPr>
          </a:lstStyle>
          <a:p>
            <a:fld id="{FD0CF2A8-0F06-0B4F-A023-17698AFBF42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-6196" y="4283558"/>
            <a:ext cx="9150195" cy="1431441"/>
          </a:xfrm>
          <a:custGeom>
            <a:avLst/>
            <a:gdLst>
              <a:gd name="connsiteX0" fmla="*/ 0 w 9144000"/>
              <a:gd name="connsiteY0" fmla="*/ 0 h 1762512"/>
              <a:gd name="connsiteX1" fmla="*/ 9144000 w 9144000"/>
              <a:gd name="connsiteY1" fmla="*/ 0 h 1762512"/>
              <a:gd name="connsiteX2" fmla="*/ 9144000 w 9144000"/>
              <a:gd name="connsiteY2" fmla="*/ 1762512 h 1762512"/>
              <a:gd name="connsiteX3" fmla="*/ 0 w 9144000"/>
              <a:gd name="connsiteY3" fmla="*/ 1762512 h 1762512"/>
              <a:gd name="connsiteX4" fmla="*/ 0 w 9144000"/>
              <a:gd name="connsiteY4" fmla="*/ 0 h 1762512"/>
              <a:gd name="connsiteX0" fmla="*/ 80537 w 9144000"/>
              <a:gd name="connsiteY0" fmla="*/ 613317 h 1762512"/>
              <a:gd name="connsiteX1" fmla="*/ 9144000 w 9144000"/>
              <a:gd name="connsiteY1" fmla="*/ 0 h 1762512"/>
              <a:gd name="connsiteX2" fmla="*/ 9144000 w 9144000"/>
              <a:gd name="connsiteY2" fmla="*/ 1762512 h 1762512"/>
              <a:gd name="connsiteX3" fmla="*/ 0 w 9144000"/>
              <a:gd name="connsiteY3" fmla="*/ 1762512 h 1762512"/>
              <a:gd name="connsiteX4" fmla="*/ 80537 w 9144000"/>
              <a:gd name="connsiteY4" fmla="*/ 613317 h 1762512"/>
              <a:gd name="connsiteX0" fmla="*/ 0 w 9150195"/>
              <a:gd name="connsiteY0" fmla="*/ 229219 h 1762512"/>
              <a:gd name="connsiteX1" fmla="*/ 9150195 w 9150195"/>
              <a:gd name="connsiteY1" fmla="*/ 0 h 1762512"/>
              <a:gd name="connsiteX2" fmla="*/ 9150195 w 9150195"/>
              <a:gd name="connsiteY2" fmla="*/ 1762512 h 1762512"/>
              <a:gd name="connsiteX3" fmla="*/ 6195 w 9150195"/>
              <a:gd name="connsiteY3" fmla="*/ 1762512 h 1762512"/>
              <a:gd name="connsiteX4" fmla="*/ 0 w 9150195"/>
              <a:gd name="connsiteY4" fmla="*/ 229219 h 1762512"/>
              <a:gd name="connsiteX0" fmla="*/ 0 w 9150195"/>
              <a:gd name="connsiteY0" fmla="*/ 229219 h 1762512"/>
              <a:gd name="connsiteX1" fmla="*/ 4161872 w 9150195"/>
              <a:gd name="connsiteY1" fmla="*/ 125335 h 1762512"/>
              <a:gd name="connsiteX2" fmla="*/ 9150195 w 9150195"/>
              <a:gd name="connsiteY2" fmla="*/ 0 h 1762512"/>
              <a:gd name="connsiteX3" fmla="*/ 9150195 w 9150195"/>
              <a:gd name="connsiteY3" fmla="*/ 1762512 h 1762512"/>
              <a:gd name="connsiteX4" fmla="*/ 6195 w 9150195"/>
              <a:gd name="connsiteY4" fmla="*/ 1762512 h 1762512"/>
              <a:gd name="connsiteX5" fmla="*/ 0 w 9150195"/>
              <a:gd name="connsiteY5" fmla="*/ 229219 h 1762512"/>
              <a:gd name="connsiteX0" fmla="*/ 0 w 9150195"/>
              <a:gd name="connsiteY0" fmla="*/ 229219 h 1762512"/>
              <a:gd name="connsiteX1" fmla="*/ 3997718 w 9150195"/>
              <a:gd name="connsiteY1" fmla="*/ 1252784 h 1762512"/>
              <a:gd name="connsiteX2" fmla="*/ 9150195 w 9150195"/>
              <a:gd name="connsiteY2" fmla="*/ 0 h 1762512"/>
              <a:gd name="connsiteX3" fmla="*/ 9150195 w 9150195"/>
              <a:gd name="connsiteY3" fmla="*/ 1762512 h 1762512"/>
              <a:gd name="connsiteX4" fmla="*/ 6195 w 9150195"/>
              <a:gd name="connsiteY4" fmla="*/ 1762512 h 1762512"/>
              <a:gd name="connsiteX5" fmla="*/ 0 w 9150195"/>
              <a:gd name="connsiteY5" fmla="*/ 229219 h 1762512"/>
              <a:gd name="connsiteX0" fmla="*/ 0 w 9150195"/>
              <a:gd name="connsiteY0" fmla="*/ 229219 h 1762512"/>
              <a:gd name="connsiteX1" fmla="*/ 3086234 w 9150195"/>
              <a:gd name="connsiteY1" fmla="*/ 475233 h 1762512"/>
              <a:gd name="connsiteX2" fmla="*/ 9150195 w 9150195"/>
              <a:gd name="connsiteY2" fmla="*/ 0 h 1762512"/>
              <a:gd name="connsiteX3" fmla="*/ 9150195 w 9150195"/>
              <a:gd name="connsiteY3" fmla="*/ 1762512 h 1762512"/>
              <a:gd name="connsiteX4" fmla="*/ 6195 w 9150195"/>
              <a:gd name="connsiteY4" fmla="*/ 1762512 h 1762512"/>
              <a:gd name="connsiteX5" fmla="*/ 0 w 9150195"/>
              <a:gd name="connsiteY5" fmla="*/ 229219 h 1762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0195" h="1762512">
                <a:moveTo>
                  <a:pt x="0" y="229219"/>
                </a:moveTo>
                <a:lnTo>
                  <a:pt x="3086234" y="475233"/>
                </a:lnTo>
                <a:lnTo>
                  <a:pt x="9150195" y="0"/>
                </a:lnTo>
                <a:lnTo>
                  <a:pt x="9150195" y="1762512"/>
                </a:lnTo>
                <a:lnTo>
                  <a:pt x="6195" y="1762512"/>
                </a:lnTo>
                <a:lnTo>
                  <a:pt x="0" y="229219"/>
                </a:lnTo>
                <a:close/>
              </a:path>
            </a:pathLst>
          </a:custGeom>
          <a:solidFill>
            <a:srgbClr val="3C105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effectLst/>
              <a:latin typeface="Segoe UI"/>
            </a:endParaRPr>
          </a:p>
        </p:txBody>
      </p:sp>
      <p:pic>
        <p:nvPicPr>
          <p:cNvPr id="8" name="Picture 7" descr="USPTO-logo-reverse-stacked-500p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527" y="4701650"/>
            <a:ext cx="1338876" cy="662731"/>
          </a:xfrm>
          <a:prstGeom prst="rect">
            <a:avLst/>
          </a:prstGeom>
        </p:spPr>
      </p:pic>
      <p:sp>
        <p:nvSpPr>
          <p:cNvPr id="12" name="Rectangle 9"/>
          <p:cNvSpPr/>
          <p:nvPr userDrawn="1"/>
        </p:nvSpPr>
        <p:spPr>
          <a:xfrm>
            <a:off x="-815" y="0"/>
            <a:ext cx="9144000" cy="378022"/>
          </a:xfrm>
          <a:custGeom>
            <a:avLst/>
            <a:gdLst>
              <a:gd name="connsiteX0" fmla="*/ 0 w 9144000"/>
              <a:gd name="connsiteY0" fmla="*/ 0 h 242186"/>
              <a:gd name="connsiteX1" fmla="*/ 9144000 w 9144000"/>
              <a:gd name="connsiteY1" fmla="*/ 0 h 242186"/>
              <a:gd name="connsiteX2" fmla="*/ 9144000 w 9144000"/>
              <a:gd name="connsiteY2" fmla="*/ 242186 h 242186"/>
              <a:gd name="connsiteX3" fmla="*/ 0 w 9144000"/>
              <a:gd name="connsiteY3" fmla="*/ 242186 h 242186"/>
              <a:gd name="connsiteX4" fmla="*/ 0 w 9144000"/>
              <a:gd name="connsiteY4" fmla="*/ 0 h 242186"/>
              <a:gd name="connsiteX0" fmla="*/ 0 w 9144000"/>
              <a:gd name="connsiteY0" fmla="*/ 0 h 472558"/>
              <a:gd name="connsiteX1" fmla="*/ 9144000 w 9144000"/>
              <a:gd name="connsiteY1" fmla="*/ 0 h 472558"/>
              <a:gd name="connsiteX2" fmla="*/ 9144000 w 9144000"/>
              <a:gd name="connsiteY2" fmla="*/ 242186 h 472558"/>
              <a:gd name="connsiteX3" fmla="*/ 6119628 w 9144000"/>
              <a:gd name="connsiteY3" fmla="*/ 472558 h 472558"/>
              <a:gd name="connsiteX4" fmla="*/ 0 w 9144000"/>
              <a:gd name="connsiteY4" fmla="*/ 0 h 47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472558">
                <a:moveTo>
                  <a:pt x="0" y="0"/>
                </a:moveTo>
                <a:lnTo>
                  <a:pt x="9144000" y="0"/>
                </a:lnTo>
                <a:lnTo>
                  <a:pt x="9144000" y="242186"/>
                </a:lnTo>
                <a:lnTo>
                  <a:pt x="6119628" y="472558"/>
                </a:lnTo>
                <a:lnTo>
                  <a:pt x="0" y="0"/>
                </a:lnTo>
                <a:close/>
              </a:path>
            </a:pathLst>
          </a:custGeom>
          <a:solidFill>
            <a:srgbClr val="3C105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effectLst/>
              <a:latin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2661963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8AFB1-D91D-45E4-A11D-61B602653319}" type="datetime1">
              <a:rPr lang="en-US" smtClean="0"/>
              <a:t>1/10/2019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A454B-C859-4892-B9FA-68B588C9F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64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3C105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effectLst/>
              <a:latin typeface="Segoe UI"/>
            </a:endParaRPr>
          </a:p>
        </p:txBody>
      </p:sp>
      <p:pic>
        <p:nvPicPr>
          <p:cNvPr id="5" name="Picture 4" descr="USPTO-logo-reverse-stacked-1000p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450" y="1852118"/>
            <a:ext cx="4021100" cy="1990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9868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3C105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effectLst/>
              <a:latin typeface="Segoe UI"/>
            </a:endParaRPr>
          </a:p>
        </p:txBody>
      </p:sp>
      <p:pic>
        <p:nvPicPr>
          <p:cNvPr id="4" name="Picture 3" descr="uspto_seal_1000px-colo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406" y="916906"/>
            <a:ext cx="3881188" cy="388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619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with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24"/>
          <a:stretch/>
        </p:blipFill>
        <p:spPr>
          <a:xfrm>
            <a:off x="-6196" y="6439"/>
            <a:ext cx="9150196" cy="54570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77208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658241"/>
            <a:ext cx="7086600" cy="14605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/>
              </a:defRPr>
            </a:lvl1pPr>
          </a:lstStyle>
          <a:p>
            <a:fld id="{CE3F2765-3CBA-4CAF-8EDA-EEA5391C1CEC}" type="datetime1">
              <a:rPr lang="en-US" smtClean="0"/>
              <a:t>1/10/2019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/>
              </a:defRPr>
            </a:lvl1pPr>
          </a:lstStyle>
          <a:p>
            <a:fld id="{FD0CF2A8-0F06-0B4F-A023-17698AFBF42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-6196" y="4283558"/>
            <a:ext cx="9150195" cy="1431441"/>
          </a:xfrm>
          <a:custGeom>
            <a:avLst/>
            <a:gdLst>
              <a:gd name="connsiteX0" fmla="*/ 0 w 9144000"/>
              <a:gd name="connsiteY0" fmla="*/ 0 h 1762512"/>
              <a:gd name="connsiteX1" fmla="*/ 9144000 w 9144000"/>
              <a:gd name="connsiteY1" fmla="*/ 0 h 1762512"/>
              <a:gd name="connsiteX2" fmla="*/ 9144000 w 9144000"/>
              <a:gd name="connsiteY2" fmla="*/ 1762512 h 1762512"/>
              <a:gd name="connsiteX3" fmla="*/ 0 w 9144000"/>
              <a:gd name="connsiteY3" fmla="*/ 1762512 h 1762512"/>
              <a:gd name="connsiteX4" fmla="*/ 0 w 9144000"/>
              <a:gd name="connsiteY4" fmla="*/ 0 h 1762512"/>
              <a:gd name="connsiteX0" fmla="*/ 80537 w 9144000"/>
              <a:gd name="connsiteY0" fmla="*/ 613317 h 1762512"/>
              <a:gd name="connsiteX1" fmla="*/ 9144000 w 9144000"/>
              <a:gd name="connsiteY1" fmla="*/ 0 h 1762512"/>
              <a:gd name="connsiteX2" fmla="*/ 9144000 w 9144000"/>
              <a:gd name="connsiteY2" fmla="*/ 1762512 h 1762512"/>
              <a:gd name="connsiteX3" fmla="*/ 0 w 9144000"/>
              <a:gd name="connsiteY3" fmla="*/ 1762512 h 1762512"/>
              <a:gd name="connsiteX4" fmla="*/ 80537 w 9144000"/>
              <a:gd name="connsiteY4" fmla="*/ 613317 h 1762512"/>
              <a:gd name="connsiteX0" fmla="*/ 0 w 9150195"/>
              <a:gd name="connsiteY0" fmla="*/ 229219 h 1762512"/>
              <a:gd name="connsiteX1" fmla="*/ 9150195 w 9150195"/>
              <a:gd name="connsiteY1" fmla="*/ 0 h 1762512"/>
              <a:gd name="connsiteX2" fmla="*/ 9150195 w 9150195"/>
              <a:gd name="connsiteY2" fmla="*/ 1762512 h 1762512"/>
              <a:gd name="connsiteX3" fmla="*/ 6195 w 9150195"/>
              <a:gd name="connsiteY3" fmla="*/ 1762512 h 1762512"/>
              <a:gd name="connsiteX4" fmla="*/ 0 w 9150195"/>
              <a:gd name="connsiteY4" fmla="*/ 229219 h 1762512"/>
              <a:gd name="connsiteX0" fmla="*/ 0 w 9150195"/>
              <a:gd name="connsiteY0" fmla="*/ 229219 h 1762512"/>
              <a:gd name="connsiteX1" fmla="*/ 4161872 w 9150195"/>
              <a:gd name="connsiteY1" fmla="*/ 125335 h 1762512"/>
              <a:gd name="connsiteX2" fmla="*/ 9150195 w 9150195"/>
              <a:gd name="connsiteY2" fmla="*/ 0 h 1762512"/>
              <a:gd name="connsiteX3" fmla="*/ 9150195 w 9150195"/>
              <a:gd name="connsiteY3" fmla="*/ 1762512 h 1762512"/>
              <a:gd name="connsiteX4" fmla="*/ 6195 w 9150195"/>
              <a:gd name="connsiteY4" fmla="*/ 1762512 h 1762512"/>
              <a:gd name="connsiteX5" fmla="*/ 0 w 9150195"/>
              <a:gd name="connsiteY5" fmla="*/ 229219 h 1762512"/>
              <a:gd name="connsiteX0" fmla="*/ 0 w 9150195"/>
              <a:gd name="connsiteY0" fmla="*/ 229219 h 1762512"/>
              <a:gd name="connsiteX1" fmla="*/ 3997718 w 9150195"/>
              <a:gd name="connsiteY1" fmla="*/ 1252784 h 1762512"/>
              <a:gd name="connsiteX2" fmla="*/ 9150195 w 9150195"/>
              <a:gd name="connsiteY2" fmla="*/ 0 h 1762512"/>
              <a:gd name="connsiteX3" fmla="*/ 9150195 w 9150195"/>
              <a:gd name="connsiteY3" fmla="*/ 1762512 h 1762512"/>
              <a:gd name="connsiteX4" fmla="*/ 6195 w 9150195"/>
              <a:gd name="connsiteY4" fmla="*/ 1762512 h 1762512"/>
              <a:gd name="connsiteX5" fmla="*/ 0 w 9150195"/>
              <a:gd name="connsiteY5" fmla="*/ 229219 h 1762512"/>
              <a:gd name="connsiteX0" fmla="*/ 0 w 9150195"/>
              <a:gd name="connsiteY0" fmla="*/ 229219 h 1762512"/>
              <a:gd name="connsiteX1" fmla="*/ 3086234 w 9150195"/>
              <a:gd name="connsiteY1" fmla="*/ 475233 h 1762512"/>
              <a:gd name="connsiteX2" fmla="*/ 9150195 w 9150195"/>
              <a:gd name="connsiteY2" fmla="*/ 0 h 1762512"/>
              <a:gd name="connsiteX3" fmla="*/ 9150195 w 9150195"/>
              <a:gd name="connsiteY3" fmla="*/ 1762512 h 1762512"/>
              <a:gd name="connsiteX4" fmla="*/ 6195 w 9150195"/>
              <a:gd name="connsiteY4" fmla="*/ 1762512 h 1762512"/>
              <a:gd name="connsiteX5" fmla="*/ 0 w 9150195"/>
              <a:gd name="connsiteY5" fmla="*/ 229219 h 1762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0195" h="1762512">
                <a:moveTo>
                  <a:pt x="0" y="229219"/>
                </a:moveTo>
                <a:lnTo>
                  <a:pt x="3086234" y="475233"/>
                </a:lnTo>
                <a:lnTo>
                  <a:pt x="9150195" y="0"/>
                </a:lnTo>
                <a:lnTo>
                  <a:pt x="9150195" y="1762512"/>
                </a:lnTo>
                <a:lnTo>
                  <a:pt x="6195" y="1762512"/>
                </a:lnTo>
                <a:lnTo>
                  <a:pt x="0" y="229219"/>
                </a:lnTo>
                <a:close/>
              </a:path>
            </a:pathLst>
          </a:custGeom>
          <a:solidFill>
            <a:srgbClr val="3C105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effectLst/>
              <a:latin typeface="Segoe UI"/>
            </a:endParaRPr>
          </a:p>
        </p:txBody>
      </p:sp>
      <p:pic>
        <p:nvPicPr>
          <p:cNvPr id="8" name="Picture 7" descr="USPTO-logo-reverse-stacked-500px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527" y="4701650"/>
            <a:ext cx="1338876" cy="662731"/>
          </a:xfrm>
          <a:prstGeom prst="rect">
            <a:avLst/>
          </a:prstGeom>
        </p:spPr>
      </p:pic>
      <p:sp>
        <p:nvSpPr>
          <p:cNvPr id="12" name="Rectangle 9"/>
          <p:cNvSpPr/>
          <p:nvPr userDrawn="1"/>
        </p:nvSpPr>
        <p:spPr>
          <a:xfrm>
            <a:off x="-815" y="0"/>
            <a:ext cx="9144000" cy="378022"/>
          </a:xfrm>
          <a:custGeom>
            <a:avLst/>
            <a:gdLst>
              <a:gd name="connsiteX0" fmla="*/ 0 w 9144000"/>
              <a:gd name="connsiteY0" fmla="*/ 0 h 242186"/>
              <a:gd name="connsiteX1" fmla="*/ 9144000 w 9144000"/>
              <a:gd name="connsiteY1" fmla="*/ 0 h 242186"/>
              <a:gd name="connsiteX2" fmla="*/ 9144000 w 9144000"/>
              <a:gd name="connsiteY2" fmla="*/ 242186 h 242186"/>
              <a:gd name="connsiteX3" fmla="*/ 0 w 9144000"/>
              <a:gd name="connsiteY3" fmla="*/ 242186 h 242186"/>
              <a:gd name="connsiteX4" fmla="*/ 0 w 9144000"/>
              <a:gd name="connsiteY4" fmla="*/ 0 h 242186"/>
              <a:gd name="connsiteX0" fmla="*/ 0 w 9144000"/>
              <a:gd name="connsiteY0" fmla="*/ 0 h 472558"/>
              <a:gd name="connsiteX1" fmla="*/ 9144000 w 9144000"/>
              <a:gd name="connsiteY1" fmla="*/ 0 h 472558"/>
              <a:gd name="connsiteX2" fmla="*/ 9144000 w 9144000"/>
              <a:gd name="connsiteY2" fmla="*/ 242186 h 472558"/>
              <a:gd name="connsiteX3" fmla="*/ 6119628 w 9144000"/>
              <a:gd name="connsiteY3" fmla="*/ 472558 h 472558"/>
              <a:gd name="connsiteX4" fmla="*/ 0 w 9144000"/>
              <a:gd name="connsiteY4" fmla="*/ 0 h 47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472558">
                <a:moveTo>
                  <a:pt x="0" y="0"/>
                </a:moveTo>
                <a:lnTo>
                  <a:pt x="9144000" y="0"/>
                </a:lnTo>
                <a:lnTo>
                  <a:pt x="9144000" y="242186"/>
                </a:lnTo>
                <a:lnTo>
                  <a:pt x="6119628" y="472558"/>
                </a:lnTo>
                <a:lnTo>
                  <a:pt x="0" y="0"/>
                </a:lnTo>
                <a:close/>
              </a:path>
            </a:pathLst>
          </a:custGeom>
          <a:solidFill>
            <a:srgbClr val="3C105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effectLst/>
              <a:latin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1682424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584"/>
            <a:ext cx="8229600" cy="334798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4A633-6C30-484B-A7E0-9EA3D1FB3E7C}" type="datetime1">
              <a:rPr lang="en-US" smtClean="0"/>
              <a:t>1/10/2019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A454B-C859-4892-B9FA-68B588C9F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672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65A49-D16C-400B-818B-7F31AEE73E61}" type="datetime1">
              <a:rPr lang="en-US" smtClean="0"/>
              <a:t>1/10/2019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A454B-C859-4892-B9FA-68B588C9F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231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42238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42238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16D3C-2545-418C-9FAC-0640DFB54CC3}" type="datetime1">
              <a:rPr lang="en-US" smtClean="0"/>
              <a:t>1/10/2019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A454B-C859-4892-B9FA-68B588C9F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405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00302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00302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F1369-6CBA-4F77-ADE0-A22BB23C35D1}" type="datetime1">
              <a:rPr lang="en-US" smtClean="0"/>
              <a:t>1/10/2019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A454B-C859-4892-B9FA-68B588C9F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349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3B239-C4B2-4CB9-B03A-7322824CBE24}" type="datetime1">
              <a:rPr lang="en-US" smtClean="0"/>
              <a:t>1/10/2019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A454B-C859-4892-B9FA-68B588C9F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130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C71EE-F317-47E0-9F10-A2CF9FDFBA4C}" type="datetime1">
              <a:rPr lang="en-US" smtClean="0"/>
              <a:t>1/10/2019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A454B-C859-4892-B9FA-68B588C9F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02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58208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582082"/>
            <a:ext cx="5111750" cy="452305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550457"/>
            <a:ext cx="3008313" cy="355467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692D3-7447-4BA2-8DA8-CF6821692933}" type="datetime1">
              <a:rPr lang="en-US" smtClean="0"/>
              <a:t>1/10/2019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A454B-C859-4892-B9FA-68B588C9F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972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78022"/>
            <a:ext cx="8229600" cy="88405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7584"/>
            <a:ext cx="8229600" cy="36575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Rectangle 9"/>
          <p:cNvSpPr/>
          <p:nvPr/>
        </p:nvSpPr>
        <p:spPr>
          <a:xfrm>
            <a:off x="-815" y="0"/>
            <a:ext cx="9144000" cy="378022"/>
          </a:xfrm>
          <a:custGeom>
            <a:avLst/>
            <a:gdLst>
              <a:gd name="connsiteX0" fmla="*/ 0 w 9144000"/>
              <a:gd name="connsiteY0" fmla="*/ 0 h 242186"/>
              <a:gd name="connsiteX1" fmla="*/ 9144000 w 9144000"/>
              <a:gd name="connsiteY1" fmla="*/ 0 h 242186"/>
              <a:gd name="connsiteX2" fmla="*/ 9144000 w 9144000"/>
              <a:gd name="connsiteY2" fmla="*/ 242186 h 242186"/>
              <a:gd name="connsiteX3" fmla="*/ 0 w 9144000"/>
              <a:gd name="connsiteY3" fmla="*/ 242186 h 242186"/>
              <a:gd name="connsiteX4" fmla="*/ 0 w 9144000"/>
              <a:gd name="connsiteY4" fmla="*/ 0 h 242186"/>
              <a:gd name="connsiteX0" fmla="*/ 0 w 9144000"/>
              <a:gd name="connsiteY0" fmla="*/ 0 h 472558"/>
              <a:gd name="connsiteX1" fmla="*/ 9144000 w 9144000"/>
              <a:gd name="connsiteY1" fmla="*/ 0 h 472558"/>
              <a:gd name="connsiteX2" fmla="*/ 9144000 w 9144000"/>
              <a:gd name="connsiteY2" fmla="*/ 242186 h 472558"/>
              <a:gd name="connsiteX3" fmla="*/ 6119628 w 9144000"/>
              <a:gd name="connsiteY3" fmla="*/ 472558 h 472558"/>
              <a:gd name="connsiteX4" fmla="*/ 0 w 9144000"/>
              <a:gd name="connsiteY4" fmla="*/ 0 h 47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472558">
                <a:moveTo>
                  <a:pt x="0" y="0"/>
                </a:moveTo>
                <a:lnTo>
                  <a:pt x="9144000" y="0"/>
                </a:lnTo>
                <a:lnTo>
                  <a:pt x="9144000" y="242186"/>
                </a:lnTo>
                <a:lnTo>
                  <a:pt x="6119628" y="472558"/>
                </a:lnTo>
                <a:lnTo>
                  <a:pt x="0" y="0"/>
                </a:lnTo>
                <a:close/>
              </a:path>
            </a:pathLst>
          </a:custGeom>
          <a:solidFill>
            <a:srgbClr val="3C1053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effectLst/>
              <a:latin typeface="Segoe U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605" y="4779975"/>
            <a:ext cx="1324718" cy="466861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7488"/>
            <a:ext cx="2133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900E7-3207-4C2C-A3C1-03BB9E777034}" type="datetime1">
              <a:rPr lang="en-US" smtClean="0"/>
              <a:t>1/10/2019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553200" y="5297488"/>
            <a:ext cx="2133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DA454B-C859-4892-B9FA-68B588C9F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847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Segoe UI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Segoe UI Semibold" panose="020B0702040204020203" pitchFamily="34" charset="0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Segoe UI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Segoe UI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Segoe UI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Segoe UI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3B239-C4B2-4CB9-B03A-7322824CBE24}" type="datetime1">
              <a:rPr lang="en-US" smtClean="0"/>
              <a:t>1/10/2019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A454B-C859-4892-B9FA-68B588C9F547}" type="slidenum">
              <a:rPr lang="en-US" smtClean="0"/>
              <a:t>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3219" y="190"/>
            <a:ext cx="3346509" cy="52003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3942" y="48844"/>
            <a:ext cx="3176959" cy="52001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3837" y="30453"/>
            <a:ext cx="3162089" cy="520036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501653" y="763424"/>
            <a:ext cx="21515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*</a:t>
            </a:r>
            <a:endParaRPr lang="en-US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4572000" y="5276018"/>
            <a:ext cx="4598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*Paired question: Please </a:t>
            </a:r>
            <a:r>
              <a:rPr lang="en-US" sz="900" dirty="0"/>
              <a:t>indicate </a:t>
            </a:r>
            <a:r>
              <a:rPr lang="en-US" sz="900" dirty="0" smtClean="0"/>
              <a:t>your </a:t>
            </a:r>
            <a:r>
              <a:rPr lang="en-US" sz="900" dirty="0"/>
              <a:t>level of agreement with the following statement</a:t>
            </a:r>
            <a:r>
              <a:rPr lang="en-US" sz="900" dirty="0" smtClean="0"/>
              <a:t>:</a:t>
            </a:r>
            <a:endParaRPr lang="en-US" sz="900" dirty="0"/>
          </a:p>
          <a:p>
            <a:r>
              <a:rPr lang="en-US" sz="900" dirty="0"/>
              <a:t>This interaction increased my confidence in the U.S. Patent and Trademark Office.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2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3B239-C4B2-4CB9-B03A-7322824CBE24}" type="datetime1">
              <a:rPr lang="en-US" smtClean="0"/>
              <a:t>1/10/2019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A454B-C859-4892-B9FA-68B588C9F547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510" y="96931"/>
            <a:ext cx="3238113" cy="561806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155141" y="2010335"/>
            <a:ext cx="44644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/>
              <a:t>Question to be added regarding representatives:</a:t>
            </a:r>
          </a:p>
          <a:p>
            <a:endParaRPr lang="en-US" sz="800" dirty="0"/>
          </a:p>
          <a:p>
            <a:r>
              <a:rPr lang="en-US" sz="800" dirty="0" smtClean="0"/>
              <a:t>Please </a:t>
            </a:r>
            <a:r>
              <a:rPr lang="en-US" sz="800" dirty="0"/>
              <a:t>indicate </a:t>
            </a:r>
            <a:r>
              <a:rPr lang="en-US" sz="800" dirty="0" smtClean="0"/>
              <a:t>your </a:t>
            </a:r>
            <a:r>
              <a:rPr lang="en-US" sz="800" dirty="0"/>
              <a:t>level of agreement with the following statements:  </a:t>
            </a:r>
            <a:r>
              <a:rPr lang="en-US" sz="800" dirty="0" smtClean="0"/>
              <a:t>(Scale Note:</a:t>
            </a:r>
            <a:r>
              <a:rPr lang="en-US" sz="800" i="1" dirty="0" smtClean="0"/>
              <a:t>: </a:t>
            </a:r>
            <a:r>
              <a:rPr lang="en-US" sz="800" i="1" dirty="0"/>
              <a:t>1= strongly disagree and 10= strongly agree)</a:t>
            </a:r>
          </a:p>
          <a:p>
            <a:r>
              <a:rPr lang="en-US" sz="800" dirty="0"/>
              <a:t> </a:t>
            </a:r>
          </a:p>
          <a:p>
            <a:r>
              <a:rPr lang="en-US" sz="800" dirty="0"/>
              <a:t>The Trademark Assistance Center representative I interacted with was helpful</a:t>
            </a:r>
            <a:r>
              <a:rPr lang="en-US" sz="800" dirty="0" smtClean="0"/>
              <a:t>.</a:t>
            </a:r>
          </a:p>
          <a:p>
            <a:endParaRPr lang="en-US" sz="800" dirty="0"/>
          </a:p>
          <a:p>
            <a:r>
              <a:rPr lang="en-US" sz="800" dirty="0"/>
              <a:t> </a:t>
            </a:r>
          </a:p>
          <a:p>
            <a:endParaRPr lang="en-US" sz="800" dirty="0" smtClean="0"/>
          </a:p>
          <a:p>
            <a:r>
              <a:rPr lang="en-US" sz="800" dirty="0" smtClean="0"/>
              <a:t>The </a:t>
            </a:r>
            <a:r>
              <a:rPr lang="en-US" sz="800" dirty="0"/>
              <a:t>Trademark Assistance Center representative I interacted with treated me fairly.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4730" y="2810526"/>
            <a:ext cx="2250981" cy="2184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4730" y="3376974"/>
            <a:ext cx="2250981" cy="2184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145711" y="2765849"/>
            <a:ext cx="59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/>
              <a:t>Strongly </a:t>
            </a:r>
            <a:br>
              <a:rPr lang="en-US" sz="700" dirty="0" smtClean="0"/>
            </a:br>
            <a:r>
              <a:rPr lang="en-US" sz="700" dirty="0" smtClean="0"/>
              <a:t>agree</a:t>
            </a:r>
            <a:endParaRPr lang="en-US" sz="700" dirty="0"/>
          </a:p>
        </p:txBody>
      </p:sp>
      <p:sp>
        <p:nvSpPr>
          <p:cNvPr id="9" name="TextBox 8"/>
          <p:cNvSpPr txBox="1"/>
          <p:nvPr/>
        </p:nvSpPr>
        <p:spPr>
          <a:xfrm>
            <a:off x="7145711" y="3333774"/>
            <a:ext cx="59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/>
              <a:t>Strongly </a:t>
            </a:r>
            <a:br>
              <a:rPr lang="en-US" sz="700" dirty="0" smtClean="0"/>
            </a:br>
            <a:r>
              <a:rPr lang="en-US" sz="700" dirty="0" smtClean="0"/>
              <a:t>agree</a:t>
            </a:r>
            <a:endParaRPr lang="en-US" sz="700" dirty="0"/>
          </a:p>
        </p:txBody>
      </p:sp>
      <p:sp>
        <p:nvSpPr>
          <p:cNvPr id="10" name="TextBox 9"/>
          <p:cNvSpPr txBox="1"/>
          <p:nvPr/>
        </p:nvSpPr>
        <p:spPr>
          <a:xfrm>
            <a:off x="4400269" y="2765849"/>
            <a:ext cx="59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/>
              <a:t>Strongly </a:t>
            </a:r>
            <a:br>
              <a:rPr lang="en-US" sz="700" dirty="0" smtClean="0"/>
            </a:br>
            <a:r>
              <a:rPr lang="en-US" sz="700" dirty="0" smtClean="0"/>
              <a:t>disagree</a:t>
            </a:r>
            <a:endParaRPr lang="en-US" sz="700" dirty="0"/>
          </a:p>
        </p:txBody>
      </p:sp>
      <p:sp>
        <p:nvSpPr>
          <p:cNvPr id="11" name="TextBox 10"/>
          <p:cNvSpPr txBox="1"/>
          <p:nvPr/>
        </p:nvSpPr>
        <p:spPr>
          <a:xfrm>
            <a:off x="4400269" y="3333774"/>
            <a:ext cx="59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/>
              <a:t>Strongly </a:t>
            </a:r>
            <a:br>
              <a:rPr lang="en-US" sz="700" dirty="0" smtClean="0"/>
            </a:br>
            <a:r>
              <a:rPr lang="en-US" sz="700" dirty="0" smtClean="0"/>
              <a:t>disagree</a:t>
            </a:r>
            <a:endParaRPr lang="en-US" sz="700" dirty="0"/>
          </a:p>
        </p:txBody>
      </p:sp>
      <p:sp>
        <p:nvSpPr>
          <p:cNvPr id="12" name="Rectangle 11"/>
          <p:cNvSpPr/>
          <p:nvPr/>
        </p:nvSpPr>
        <p:spPr>
          <a:xfrm>
            <a:off x="4101353" y="2232212"/>
            <a:ext cx="4282888" cy="1667435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817802"/>
      </p:ext>
    </p:extLst>
  </p:cSld>
  <p:clrMapOvr>
    <a:masterClrMapping/>
  </p:clrMapOvr>
</p:sld>
</file>

<file path=ppt/theme/theme1.xml><?xml version="1.0" encoding="utf-8"?>
<a:theme xmlns:a="http://schemas.openxmlformats.org/drawingml/2006/main" name="Brand master green">
  <a:themeElements>
    <a:clrScheme name="USPTO Brand 1">
      <a:dk1>
        <a:sysClr val="windowText" lastClr="000000"/>
      </a:dk1>
      <a:lt1>
        <a:sysClr val="window" lastClr="FFFFFF"/>
      </a:lt1>
      <a:dk2>
        <a:srgbClr val="004C97"/>
      </a:dk2>
      <a:lt2>
        <a:srgbClr val="D9D9D6"/>
      </a:lt2>
      <a:accent1>
        <a:srgbClr val="1596D1"/>
      </a:accent1>
      <a:accent2>
        <a:srgbClr val="AC2B37"/>
      </a:accent2>
      <a:accent3>
        <a:srgbClr val="88A620"/>
      </a:accent3>
      <a:accent4>
        <a:srgbClr val="6B2F75"/>
      </a:accent4>
      <a:accent5>
        <a:srgbClr val="97B8D4"/>
      </a:accent5>
      <a:accent6>
        <a:srgbClr val="C88242"/>
      </a:accent6>
      <a:hlink>
        <a:srgbClr val="004C97"/>
      </a:hlink>
      <a:folHlink>
        <a:srgbClr val="3C1053"/>
      </a:folHlink>
    </a:clrScheme>
    <a:fontScheme name="USPTO Brand 1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rand master purple with footer.potx" id="{96748846-046E-4FF1-9DD0-978FCE4E693E}" vid="{4B5D133B-6104-414B-945F-61D9B6DA625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Brand master purple with footer</Template>
  <TotalTime>843</TotalTime>
  <Words>96</Words>
  <Application>Microsoft Office PowerPoint</Application>
  <PresentationFormat>On-screen Show (16:10)</PresentationFormat>
  <Paragraphs>21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Segoe UI</vt:lpstr>
      <vt:lpstr>Segoe UI Semibold</vt:lpstr>
      <vt:lpstr>Brand master green</vt:lpstr>
      <vt:lpstr>PowerPoint Presentation</vt:lpstr>
      <vt:lpstr>PowerPoint Presentation</vt:lpstr>
    </vt:vector>
  </TitlesOfParts>
  <Company>United States Patent and Trademark Office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Leyden, Jill A.</dc:creator>
  <cp:lastModifiedBy>Leyden, Jill A.</cp:lastModifiedBy>
  <cp:revision>29</cp:revision>
  <cp:lastPrinted>2019-01-10T16:21:23Z</cp:lastPrinted>
  <dcterms:created xsi:type="dcterms:W3CDTF">2018-11-05T17:09:21Z</dcterms:created>
  <dcterms:modified xsi:type="dcterms:W3CDTF">2019-01-10T20:38:28Z</dcterms:modified>
</cp:coreProperties>
</file>