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 id="2147483660" r:id="rId5"/>
    <p:sldMasterId id="2147483678" r:id="rId6"/>
  </p:sldMasterIdLst>
  <p:notesMasterIdLst>
    <p:notesMasterId r:id="rId121"/>
  </p:notesMasterIdLst>
  <p:handoutMasterIdLst>
    <p:handoutMasterId r:id="rId122"/>
  </p:handoutMasterIdLst>
  <p:sldIdLst>
    <p:sldId id="326" r:id="rId7"/>
    <p:sldId id="371" r:id="rId8"/>
    <p:sldId id="372" r:id="rId9"/>
    <p:sldId id="373" r:id="rId10"/>
    <p:sldId id="374" r:id="rId11"/>
    <p:sldId id="375" r:id="rId12"/>
    <p:sldId id="376" r:id="rId13"/>
    <p:sldId id="596"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597" r:id="rId27"/>
    <p:sldId id="598" r:id="rId28"/>
    <p:sldId id="390" r:id="rId29"/>
    <p:sldId id="391" r:id="rId30"/>
    <p:sldId id="392" r:id="rId31"/>
    <p:sldId id="605" r:id="rId32"/>
    <p:sldId id="606" r:id="rId33"/>
    <p:sldId id="607" r:id="rId34"/>
    <p:sldId id="608" r:id="rId35"/>
    <p:sldId id="609" r:id="rId36"/>
    <p:sldId id="610" r:id="rId37"/>
    <p:sldId id="395" r:id="rId38"/>
    <p:sldId id="396" r:id="rId39"/>
    <p:sldId id="397" r:id="rId40"/>
    <p:sldId id="398" r:id="rId41"/>
    <p:sldId id="399" r:id="rId42"/>
    <p:sldId id="400" r:id="rId43"/>
    <p:sldId id="402" r:id="rId44"/>
    <p:sldId id="403" r:id="rId45"/>
    <p:sldId id="678" r:id="rId46"/>
    <p:sldId id="405" r:id="rId47"/>
    <p:sldId id="407" r:id="rId48"/>
    <p:sldId id="640" r:id="rId49"/>
    <p:sldId id="410" r:id="rId50"/>
    <p:sldId id="412" r:id="rId51"/>
    <p:sldId id="417" r:id="rId52"/>
    <p:sldId id="418" r:id="rId53"/>
    <p:sldId id="613" r:id="rId54"/>
    <p:sldId id="615" r:id="rId55"/>
    <p:sldId id="616" r:id="rId56"/>
    <p:sldId id="617" r:id="rId57"/>
    <p:sldId id="618" r:id="rId58"/>
    <p:sldId id="664" r:id="rId59"/>
    <p:sldId id="619" r:id="rId60"/>
    <p:sldId id="620" r:id="rId61"/>
    <p:sldId id="621" r:id="rId62"/>
    <p:sldId id="622" r:id="rId63"/>
    <p:sldId id="623" r:id="rId64"/>
    <p:sldId id="648" r:id="rId65"/>
    <p:sldId id="647" r:id="rId66"/>
    <p:sldId id="626" r:id="rId67"/>
    <p:sldId id="627" r:id="rId68"/>
    <p:sldId id="628" r:id="rId69"/>
    <p:sldId id="679" r:id="rId70"/>
    <p:sldId id="680" r:id="rId71"/>
    <p:sldId id="681" r:id="rId72"/>
    <p:sldId id="682" r:id="rId73"/>
    <p:sldId id="683" r:id="rId74"/>
    <p:sldId id="684" r:id="rId75"/>
    <p:sldId id="685" r:id="rId76"/>
    <p:sldId id="686" r:id="rId77"/>
    <p:sldId id="687" r:id="rId78"/>
    <p:sldId id="688" r:id="rId79"/>
    <p:sldId id="689" r:id="rId80"/>
    <p:sldId id="690" r:id="rId81"/>
    <p:sldId id="691" r:id="rId82"/>
    <p:sldId id="692" r:id="rId83"/>
    <p:sldId id="693" r:id="rId84"/>
    <p:sldId id="694" r:id="rId85"/>
    <p:sldId id="695" r:id="rId86"/>
    <p:sldId id="696" r:id="rId87"/>
    <p:sldId id="697" r:id="rId88"/>
    <p:sldId id="698" r:id="rId89"/>
    <p:sldId id="699" r:id="rId90"/>
    <p:sldId id="700" r:id="rId91"/>
    <p:sldId id="674" r:id="rId92"/>
    <p:sldId id="675" r:id="rId93"/>
    <p:sldId id="676" r:id="rId94"/>
    <p:sldId id="422" r:id="rId95"/>
    <p:sldId id="448" r:id="rId96"/>
    <p:sldId id="449" r:id="rId97"/>
    <p:sldId id="450" r:id="rId98"/>
    <p:sldId id="451" r:id="rId99"/>
    <p:sldId id="452" r:id="rId100"/>
    <p:sldId id="453" r:id="rId101"/>
    <p:sldId id="474" r:id="rId102"/>
    <p:sldId id="475" r:id="rId103"/>
    <p:sldId id="709" r:id="rId104"/>
    <p:sldId id="711" r:id="rId105"/>
    <p:sldId id="710" r:id="rId106"/>
    <p:sldId id="712" r:id="rId107"/>
    <p:sldId id="713" r:id="rId108"/>
    <p:sldId id="476" r:id="rId109"/>
    <p:sldId id="477" r:id="rId110"/>
    <p:sldId id="478" r:id="rId111"/>
    <p:sldId id="701" r:id="rId112"/>
    <p:sldId id="702" r:id="rId113"/>
    <p:sldId id="703" r:id="rId114"/>
    <p:sldId id="704" r:id="rId115"/>
    <p:sldId id="705" r:id="rId116"/>
    <p:sldId id="706" r:id="rId117"/>
    <p:sldId id="707" r:id="rId118"/>
    <p:sldId id="708" r:id="rId119"/>
    <p:sldId id="589" r:id="rId1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30">
          <p15:clr>
            <a:srgbClr val="A4A3A4"/>
          </p15:clr>
        </p15:guide>
        <p15:guide id="2" pos="178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ytek, Kenneth P. (Fed)" initials="VKP(" lastIdx="24" clrIdx="0">
    <p:extLst>
      <p:ext uri="{19B8F6BF-5375-455C-9EA6-DF929625EA0E}">
        <p15:presenceInfo xmlns:p15="http://schemas.microsoft.com/office/powerpoint/2012/main" userId="S-1-5-21-1908027396-2059629336-315576832-28568" providerId="AD"/>
      </p:ext>
    </p:extLst>
  </p:cmAuthor>
  <p:cmAuthor id="2" name="Henderson, Diane E. (Fed)" initials="HDE(" lastIdx="24" clrIdx="1">
    <p:extLst>
      <p:ext uri="{19B8F6BF-5375-455C-9EA6-DF929625EA0E}">
        <p15:presenceInfo xmlns:p15="http://schemas.microsoft.com/office/powerpoint/2012/main" userId="S-1-5-21-1908027396-2059629336-315576832-5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0"/>
    <a:srgbClr val="0066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94" autoAdjust="0"/>
    <p:restoredTop sz="68000" autoAdjust="0"/>
  </p:normalViewPr>
  <p:slideViewPr>
    <p:cSldViewPr snapToGrid="0" snapToObjects="1" showGuides="1">
      <p:cViewPr varScale="1">
        <p:scale>
          <a:sx n="85" d="100"/>
          <a:sy n="85" d="100"/>
        </p:scale>
        <p:origin x="2309" y="67"/>
      </p:cViewPr>
      <p:guideLst>
        <p:guide orient="horz" pos="2530"/>
        <p:guide pos="1781"/>
      </p:guideLst>
    </p:cSldViewPr>
  </p:slideViewPr>
  <p:outlineViewPr>
    <p:cViewPr>
      <p:scale>
        <a:sx n="33" d="100"/>
        <a:sy n="33" d="100"/>
      </p:scale>
      <p:origin x="0" y="-8395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4" d="100"/>
          <a:sy n="54" d="100"/>
        </p:scale>
        <p:origin x="1836"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commentAuthors" Target="commentAuthors.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12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61" Type="http://schemas.openxmlformats.org/officeDocument/2006/relationships/slide" Target="slides/slide55.xml"/><Relationship Id="rId82"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331F99-F53D-4C44-8EF3-13B639DF4FC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BA8FD3E-7101-40A4-AB5C-C946C8CB1D94}">
      <dgm:prSet phldrT="[Text]"/>
      <dgm:spPr/>
      <dgm:t>
        <a:bodyPr/>
        <a:lstStyle/>
        <a:p>
          <a:r>
            <a:rPr lang="en-US" dirty="0"/>
            <a:t>Reporting</a:t>
          </a:r>
        </a:p>
      </dgm:t>
    </dgm:pt>
    <dgm:pt modelId="{10C3D432-2925-4002-9C64-900F550FEC95}" type="parTrans" cxnId="{D8E3A390-725F-4C48-9A2D-23DA543A88A9}">
      <dgm:prSet/>
      <dgm:spPr/>
      <dgm:t>
        <a:bodyPr/>
        <a:lstStyle/>
        <a:p>
          <a:endParaRPr lang="en-US"/>
        </a:p>
      </dgm:t>
    </dgm:pt>
    <dgm:pt modelId="{19F90493-A45B-4357-8EF9-A430FD0B5F61}" type="sibTrans" cxnId="{D8E3A390-725F-4C48-9A2D-23DA543A88A9}">
      <dgm:prSet/>
      <dgm:spPr/>
      <dgm:t>
        <a:bodyPr/>
        <a:lstStyle/>
        <a:p>
          <a:endParaRPr lang="en-US" dirty="0"/>
        </a:p>
      </dgm:t>
    </dgm:pt>
    <dgm:pt modelId="{71190916-CF88-44E3-8000-8D39E139A486}">
      <dgm:prSet phldrT="[Text]"/>
      <dgm:spPr/>
      <dgm:t>
        <a:bodyPr/>
        <a:lstStyle/>
        <a:p>
          <a:r>
            <a:rPr lang="en-US" dirty="0"/>
            <a:t>Survey Confirmation</a:t>
          </a:r>
        </a:p>
      </dgm:t>
    </dgm:pt>
    <dgm:pt modelId="{3DCEB8A1-6DD2-4B5D-B52C-D06A87F12EEA}" type="parTrans" cxnId="{4BAF5501-B28D-42A6-A257-918B42399E44}">
      <dgm:prSet/>
      <dgm:spPr/>
      <dgm:t>
        <a:bodyPr/>
        <a:lstStyle/>
        <a:p>
          <a:endParaRPr lang="en-US"/>
        </a:p>
      </dgm:t>
    </dgm:pt>
    <dgm:pt modelId="{2AB2B724-F14A-4FE5-973D-300E07E219DF}" type="sibTrans" cxnId="{4BAF5501-B28D-42A6-A257-918B42399E44}">
      <dgm:prSet/>
      <dgm:spPr/>
      <dgm:t>
        <a:bodyPr/>
        <a:lstStyle/>
        <a:p>
          <a:endParaRPr lang="en-US" dirty="0"/>
        </a:p>
      </dgm:t>
    </dgm:pt>
    <dgm:pt modelId="{F0CD94E5-4A0C-410C-9B33-8BE76D9267C1}">
      <dgm:prSet phldrT="[Text]"/>
      <dgm:spPr/>
      <dgm:t>
        <a:bodyPr/>
        <a:lstStyle/>
        <a:p>
          <a:r>
            <a:rPr lang="en-US" dirty="0"/>
            <a:t>Survey</a:t>
          </a:r>
        </a:p>
      </dgm:t>
    </dgm:pt>
    <dgm:pt modelId="{F924948C-80BB-470A-BD63-8321589953EB}" type="parTrans" cxnId="{715202D2-98CD-49A7-BD56-86527915E5E4}">
      <dgm:prSet/>
      <dgm:spPr/>
      <dgm:t>
        <a:bodyPr/>
        <a:lstStyle/>
        <a:p>
          <a:endParaRPr lang="en-US"/>
        </a:p>
      </dgm:t>
    </dgm:pt>
    <dgm:pt modelId="{A8845FA5-0C7F-4E1C-B884-AAF1B17C4FCF}" type="sibTrans" cxnId="{715202D2-98CD-49A7-BD56-86527915E5E4}">
      <dgm:prSet/>
      <dgm:spPr/>
      <dgm:t>
        <a:bodyPr/>
        <a:lstStyle/>
        <a:p>
          <a:endParaRPr lang="en-US" dirty="0"/>
        </a:p>
      </dgm:t>
    </dgm:pt>
    <dgm:pt modelId="{CAF20A8B-37C4-482C-B436-3057BB240129}">
      <dgm:prSet phldrT="[Text]"/>
      <dgm:spPr/>
      <dgm:t>
        <a:bodyPr/>
        <a:lstStyle/>
        <a:p>
          <a:r>
            <a:rPr lang="en-US" dirty="0"/>
            <a:t>Outlier Verification</a:t>
          </a:r>
        </a:p>
      </dgm:t>
    </dgm:pt>
    <dgm:pt modelId="{BDD383F5-9857-4670-9578-617706F1318F}" type="parTrans" cxnId="{A2DC94C8-9466-4AA6-B7A7-C34FBB2D567C}">
      <dgm:prSet/>
      <dgm:spPr/>
      <dgm:t>
        <a:bodyPr/>
        <a:lstStyle/>
        <a:p>
          <a:endParaRPr lang="en-US"/>
        </a:p>
      </dgm:t>
    </dgm:pt>
    <dgm:pt modelId="{B8DED827-75C9-41CF-BA04-C8C40EA25091}" type="sibTrans" cxnId="{A2DC94C8-9466-4AA6-B7A7-C34FBB2D567C}">
      <dgm:prSet/>
      <dgm:spPr/>
      <dgm:t>
        <a:bodyPr/>
        <a:lstStyle/>
        <a:p>
          <a:endParaRPr lang="en-US" dirty="0"/>
        </a:p>
      </dgm:t>
    </dgm:pt>
    <dgm:pt modelId="{486793EE-7443-4100-9D5E-C7CE6FDFCC8C}">
      <dgm:prSet phldrT="[Text]"/>
      <dgm:spPr/>
      <dgm:t>
        <a:bodyPr/>
        <a:lstStyle/>
        <a:p>
          <a:r>
            <a:rPr lang="en-US" dirty="0"/>
            <a:t>Data Analysis Knowledge Sharing</a:t>
          </a:r>
        </a:p>
      </dgm:t>
    </dgm:pt>
    <dgm:pt modelId="{343E4B1B-C7F4-4574-A3C4-3B8FB9EC121C}" type="parTrans" cxnId="{40817A50-B78A-4BEA-94E0-2535A2293777}">
      <dgm:prSet/>
      <dgm:spPr/>
      <dgm:t>
        <a:bodyPr/>
        <a:lstStyle/>
        <a:p>
          <a:endParaRPr lang="en-US"/>
        </a:p>
      </dgm:t>
    </dgm:pt>
    <dgm:pt modelId="{57FD0AC0-7D21-4903-B43A-E5B2A33508A4}" type="sibTrans" cxnId="{40817A50-B78A-4BEA-94E0-2535A2293777}">
      <dgm:prSet/>
      <dgm:spPr/>
      <dgm:t>
        <a:bodyPr/>
        <a:lstStyle/>
        <a:p>
          <a:endParaRPr lang="en-US" dirty="0"/>
        </a:p>
      </dgm:t>
    </dgm:pt>
    <dgm:pt modelId="{B883F02B-94C7-4B35-B43F-1B836B7B0D3A}" type="pres">
      <dgm:prSet presAssocID="{9C331F99-F53D-4C44-8EF3-13B639DF4FC5}" presName="cycle" presStyleCnt="0">
        <dgm:presLayoutVars>
          <dgm:dir/>
          <dgm:resizeHandles val="exact"/>
        </dgm:presLayoutVars>
      </dgm:prSet>
      <dgm:spPr/>
    </dgm:pt>
    <dgm:pt modelId="{CF43841D-F954-4E7B-91ED-FB70FE1CCF79}" type="pres">
      <dgm:prSet presAssocID="{9BA8FD3E-7101-40A4-AB5C-C946C8CB1D94}" presName="node" presStyleLbl="node1" presStyleIdx="0" presStyleCnt="5">
        <dgm:presLayoutVars>
          <dgm:bulletEnabled val="1"/>
        </dgm:presLayoutVars>
      </dgm:prSet>
      <dgm:spPr/>
    </dgm:pt>
    <dgm:pt modelId="{AEF8D448-F668-4C73-A34F-007DF09E2A1C}" type="pres">
      <dgm:prSet presAssocID="{19F90493-A45B-4357-8EF9-A430FD0B5F61}" presName="sibTrans" presStyleLbl="sibTrans2D1" presStyleIdx="0" presStyleCnt="5"/>
      <dgm:spPr/>
    </dgm:pt>
    <dgm:pt modelId="{6BE66A63-8378-4D9D-8739-6D30E308F011}" type="pres">
      <dgm:prSet presAssocID="{19F90493-A45B-4357-8EF9-A430FD0B5F61}" presName="connectorText" presStyleLbl="sibTrans2D1" presStyleIdx="0" presStyleCnt="5"/>
      <dgm:spPr/>
    </dgm:pt>
    <dgm:pt modelId="{DC22B616-BF7E-432C-A0EB-FCD4A4BD5792}" type="pres">
      <dgm:prSet presAssocID="{71190916-CF88-44E3-8000-8D39E139A486}" presName="node" presStyleLbl="node1" presStyleIdx="1" presStyleCnt="5">
        <dgm:presLayoutVars>
          <dgm:bulletEnabled val="1"/>
        </dgm:presLayoutVars>
      </dgm:prSet>
      <dgm:spPr/>
    </dgm:pt>
    <dgm:pt modelId="{5DF91811-E635-4085-A3C3-92B5971641A3}" type="pres">
      <dgm:prSet presAssocID="{2AB2B724-F14A-4FE5-973D-300E07E219DF}" presName="sibTrans" presStyleLbl="sibTrans2D1" presStyleIdx="1" presStyleCnt="5"/>
      <dgm:spPr/>
    </dgm:pt>
    <dgm:pt modelId="{4874CA6F-35CA-4F88-8741-0D3EAE28591F}" type="pres">
      <dgm:prSet presAssocID="{2AB2B724-F14A-4FE5-973D-300E07E219DF}" presName="connectorText" presStyleLbl="sibTrans2D1" presStyleIdx="1" presStyleCnt="5"/>
      <dgm:spPr/>
    </dgm:pt>
    <dgm:pt modelId="{A57A740E-EF32-4E08-8D83-AE792B7C59CB}" type="pres">
      <dgm:prSet presAssocID="{F0CD94E5-4A0C-410C-9B33-8BE76D9267C1}" presName="node" presStyleLbl="node1" presStyleIdx="2" presStyleCnt="5">
        <dgm:presLayoutVars>
          <dgm:bulletEnabled val="1"/>
        </dgm:presLayoutVars>
      </dgm:prSet>
      <dgm:spPr/>
    </dgm:pt>
    <dgm:pt modelId="{FAFB05DC-F426-4CAF-B85C-6F002981A54D}" type="pres">
      <dgm:prSet presAssocID="{A8845FA5-0C7F-4E1C-B884-AAF1B17C4FCF}" presName="sibTrans" presStyleLbl="sibTrans2D1" presStyleIdx="2" presStyleCnt="5"/>
      <dgm:spPr/>
    </dgm:pt>
    <dgm:pt modelId="{F2DD71F8-6C54-428C-8386-550D9D66EF19}" type="pres">
      <dgm:prSet presAssocID="{A8845FA5-0C7F-4E1C-B884-AAF1B17C4FCF}" presName="connectorText" presStyleLbl="sibTrans2D1" presStyleIdx="2" presStyleCnt="5"/>
      <dgm:spPr/>
    </dgm:pt>
    <dgm:pt modelId="{16758FD4-B1B6-4CEF-BA13-1958AE30DF2B}" type="pres">
      <dgm:prSet presAssocID="{CAF20A8B-37C4-482C-B436-3057BB240129}" presName="node" presStyleLbl="node1" presStyleIdx="3" presStyleCnt="5">
        <dgm:presLayoutVars>
          <dgm:bulletEnabled val="1"/>
        </dgm:presLayoutVars>
      </dgm:prSet>
      <dgm:spPr/>
    </dgm:pt>
    <dgm:pt modelId="{473AD323-9BBD-4D62-B4E4-F72ADD392DD5}" type="pres">
      <dgm:prSet presAssocID="{B8DED827-75C9-41CF-BA04-C8C40EA25091}" presName="sibTrans" presStyleLbl="sibTrans2D1" presStyleIdx="3" presStyleCnt="5"/>
      <dgm:spPr/>
    </dgm:pt>
    <dgm:pt modelId="{32C71B7C-12C9-48EF-B1D7-316FB15E4C4C}" type="pres">
      <dgm:prSet presAssocID="{B8DED827-75C9-41CF-BA04-C8C40EA25091}" presName="connectorText" presStyleLbl="sibTrans2D1" presStyleIdx="3" presStyleCnt="5"/>
      <dgm:spPr/>
    </dgm:pt>
    <dgm:pt modelId="{1EB29224-CFC9-4A2B-8F83-915BC1505581}" type="pres">
      <dgm:prSet presAssocID="{486793EE-7443-4100-9D5E-C7CE6FDFCC8C}" presName="node" presStyleLbl="node1" presStyleIdx="4" presStyleCnt="5">
        <dgm:presLayoutVars>
          <dgm:bulletEnabled val="1"/>
        </dgm:presLayoutVars>
      </dgm:prSet>
      <dgm:spPr/>
    </dgm:pt>
    <dgm:pt modelId="{FDDF6552-916E-48B8-B421-D243D52158BE}" type="pres">
      <dgm:prSet presAssocID="{57FD0AC0-7D21-4903-B43A-E5B2A33508A4}" presName="sibTrans" presStyleLbl="sibTrans2D1" presStyleIdx="4" presStyleCnt="5"/>
      <dgm:spPr/>
    </dgm:pt>
    <dgm:pt modelId="{B580E9B8-3AA9-45FF-A1AE-961E7FCCBACA}" type="pres">
      <dgm:prSet presAssocID="{57FD0AC0-7D21-4903-B43A-E5B2A33508A4}" presName="connectorText" presStyleLbl="sibTrans2D1" presStyleIdx="4" presStyleCnt="5"/>
      <dgm:spPr/>
    </dgm:pt>
  </dgm:ptLst>
  <dgm:cxnLst>
    <dgm:cxn modelId="{4BAF5501-B28D-42A6-A257-918B42399E44}" srcId="{9C331F99-F53D-4C44-8EF3-13B639DF4FC5}" destId="{71190916-CF88-44E3-8000-8D39E139A486}" srcOrd="1" destOrd="0" parTransId="{3DCEB8A1-6DD2-4B5D-B52C-D06A87F12EEA}" sibTransId="{2AB2B724-F14A-4FE5-973D-300E07E219DF}"/>
    <dgm:cxn modelId="{AE43F201-206E-4B31-9D76-F49D093C6A77}" type="presOf" srcId="{B8DED827-75C9-41CF-BA04-C8C40EA25091}" destId="{32C71B7C-12C9-48EF-B1D7-316FB15E4C4C}" srcOrd="1" destOrd="0" presId="urn:microsoft.com/office/officeart/2005/8/layout/cycle2"/>
    <dgm:cxn modelId="{5D839605-BA74-469F-B239-BFA2CC1402C9}" type="presOf" srcId="{2AB2B724-F14A-4FE5-973D-300E07E219DF}" destId="{5DF91811-E635-4085-A3C3-92B5971641A3}" srcOrd="0" destOrd="0" presId="urn:microsoft.com/office/officeart/2005/8/layout/cycle2"/>
    <dgm:cxn modelId="{43E4D109-36B6-49D9-8A16-6548145C3C75}" type="presOf" srcId="{71190916-CF88-44E3-8000-8D39E139A486}" destId="{DC22B616-BF7E-432C-A0EB-FCD4A4BD5792}" srcOrd="0" destOrd="0" presId="urn:microsoft.com/office/officeart/2005/8/layout/cycle2"/>
    <dgm:cxn modelId="{1CFC2D26-C997-4B3B-B386-FE2D2647CF1F}" type="presOf" srcId="{A8845FA5-0C7F-4E1C-B884-AAF1B17C4FCF}" destId="{FAFB05DC-F426-4CAF-B85C-6F002981A54D}" srcOrd="0" destOrd="0" presId="urn:microsoft.com/office/officeart/2005/8/layout/cycle2"/>
    <dgm:cxn modelId="{8D8C1829-61B0-4A64-BCBB-1BC259FFFE23}" type="presOf" srcId="{19F90493-A45B-4357-8EF9-A430FD0B5F61}" destId="{6BE66A63-8378-4D9D-8739-6D30E308F011}" srcOrd="1" destOrd="0" presId="urn:microsoft.com/office/officeart/2005/8/layout/cycle2"/>
    <dgm:cxn modelId="{40021B2D-E6C1-4242-8D6A-FBC5036C78AE}" type="presOf" srcId="{57FD0AC0-7D21-4903-B43A-E5B2A33508A4}" destId="{FDDF6552-916E-48B8-B421-D243D52158BE}" srcOrd="0" destOrd="0" presId="urn:microsoft.com/office/officeart/2005/8/layout/cycle2"/>
    <dgm:cxn modelId="{1F34523D-D471-4B98-9A9A-99A0E96F41E8}" type="presOf" srcId="{A8845FA5-0C7F-4E1C-B884-AAF1B17C4FCF}" destId="{F2DD71F8-6C54-428C-8386-550D9D66EF19}" srcOrd="1" destOrd="0" presId="urn:microsoft.com/office/officeart/2005/8/layout/cycle2"/>
    <dgm:cxn modelId="{40817A50-B78A-4BEA-94E0-2535A2293777}" srcId="{9C331F99-F53D-4C44-8EF3-13B639DF4FC5}" destId="{486793EE-7443-4100-9D5E-C7CE6FDFCC8C}" srcOrd="4" destOrd="0" parTransId="{343E4B1B-C7F4-4574-A3C4-3B8FB9EC121C}" sibTransId="{57FD0AC0-7D21-4903-B43A-E5B2A33508A4}"/>
    <dgm:cxn modelId="{9B42E755-2876-407C-8811-7CC5FFAE10A8}" type="presOf" srcId="{57FD0AC0-7D21-4903-B43A-E5B2A33508A4}" destId="{B580E9B8-3AA9-45FF-A1AE-961E7FCCBACA}" srcOrd="1" destOrd="0" presId="urn:microsoft.com/office/officeart/2005/8/layout/cycle2"/>
    <dgm:cxn modelId="{6FA70958-8B3F-42A2-8142-BCAC98039441}" type="presOf" srcId="{9C331F99-F53D-4C44-8EF3-13B639DF4FC5}" destId="{B883F02B-94C7-4B35-B43F-1B836B7B0D3A}" srcOrd="0" destOrd="0" presId="urn:microsoft.com/office/officeart/2005/8/layout/cycle2"/>
    <dgm:cxn modelId="{2D475478-B2FC-46FC-B0B9-D0D04DC53473}" type="presOf" srcId="{F0CD94E5-4A0C-410C-9B33-8BE76D9267C1}" destId="{A57A740E-EF32-4E08-8D83-AE792B7C59CB}" srcOrd="0" destOrd="0" presId="urn:microsoft.com/office/officeart/2005/8/layout/cycle2"/>
    <dgm:cxn modelId="{D461888C-8E62-45E9-B70C-F74DE741AE4F}" type="presOf" srcId="{2AB2B724-F14A-4FE5-973D-300E07E219DF}" destId="{4874CA6F-35CA-4F88-8741-0D3EAE28591F}" srcOrd="1" destOrd="0" presId="urn:microsoft.com/office/officeart/2005/8/layout/cycle2"/>
    <dgm:cxn modelId="{D8E3A390-725F-4C48-9A2D-23DA543A88A9}" srcId="{9C331F99-F53D-4C44-8EF3-13B639DF4FC5}" destId="{9BA8FD3E-7101-40A4-AB5C-C946C8CB1D94}" srcOrd="0" destOrd="0" parTransId="{10C3D432-2925-4002-9C64-900F550FEC95}" sibTransId="{19F90493-A45B-4357-8EF9-A430FD0B5F61}"/>
    <dgm:cxn modelId="{8B3DBBBA-0669-4CFF-8A3B-1C2F9044E708}" type="presOf" srcId="{19F90493-A45B-4357-8EF9-A430FD0B5F61}" destId="{AEF8D448-F668-4C73-A34F-007DF09E2A1C}" srcOrd="0" destOrd="0" presId="urn:microsoft.com/office/officeart/2005/8/layout/cycle2"/>
    <dgm:cxn modelId="{9089B4C5-061A-4662-A384-C2D945112DD4}" type="presOf" srcId="{486793EE-7443-4100-9D5E-C7CE6FDFCC8C}" destId="{1EB29224-CFC9-4A2B-8F83-915BC1505581}" srcOrd="0" destOrd="0" presId="urn:microsoft.com/office/officeart/2005/8/layout/cycle2"/>
    <dgm:cxn modelId="{A2DC94C8-9466-4AA6-B7A7-C34FBB2D567C}" srcId="{9C331F99-F53D-4C44-8EF3-13B639DF4FC5}" destId="{CAF20A8B-37C4-482C-B436-3057BB240129}" srcOrd="3" destOrd="0" parTransId="{BDD383F5-9857-4670-9578-617706F1318F}" sibTransId="{B8DED827-75C9-41CF-BA04-C8C40EA25091}"/>
    <dgm:cxn modelId="{989D33CE-775C-48F8-BB51-714956A11253}" type="presOf" srcId="{B8DED827-75C9-41CF-BA04-C8C40EA25091}" destId="{473AD323-9BBD-4D62-B4E4-F72ADD392DD5}" srcOrd="0" destOrd="0" presId="urn:microsoft.com/office/officeart/2005/8/layout/cycle2"/>
    <dgm:cxn modelId="{715202D2-98CD-49A7-BD56-86527915E5E4}" srcId="{9C331F99-F53D-4C44-8EF3-13B639DF4FC5}" destId="{F0CD94E5-4A0C-410C-9B33-8BE76D9267C1}" srcOrd="2" destOrd="0" parTransId="{F924948C-80BB-470A-BD63-8321589953EB}" sibTransId="{A8845FA5-0C7F-4E1C-B884-AAF1B17C4FCF}"/>
    <dgm:cxn modelId="{771D02E9-4CB9-4F2B-BC48-48C5C3BC3C01}" type="presOf" srcId="{9BA8FD3E-7101-40A4-AB5C-C946C8CB1D94}" destId="{CF43841D-F954-4E7B-91ED-FB70FE1CCF79}" srcOrd="0" destOrd="0" presId="urn:microsoft.com/office/officeart/2005/8/layout/cycle2"/>
    <dgm:cxn modelId="{357C98FE-96EA-45AF-8036-A40BC321E569}" type="presOf" srcId="{CAF20A8B-37C4-482C-B436-3057BB240129}" destId="{16758FD4-B1B6-4CEF-BA13-1958AE30DF2B}" srcOrd="0" destOrd="0" presId="urn:microsoft.com/office/officeart/2005/8/layout/cycle2"/>
    <dgm:cxn modelId="{799E5F49-3FDF-4ECA-AD0D-832603A020BA}" type="presParOf" srcId="{B883F02B-94C7-4B35-B43F-1B836B7B0D3A}" destId="{CF43841D-F954-4E7B-91ED-FB70FE1CCF79}" srcOrd="0" destOrd="0" presId="urn:microsoft.com/office/officeart/2005/8/layout/cycle2"/>
    <dgm:cxn modelId="{8A7258BA-CBD3-458C-9C14-4ECC262BDA12}" type="presParOf" srcId="{B883F02B-94C7-4B35-B43F-1B836B7B0D3A}" destId="{AEF8D448-F668-4C73-A34F-007DF09E2A1C}" srcOrd="1" destOrd="0" presId="urn:microsoft.com/office/officeart/2005/8/layout/cycle2"/>
    <dgm:cxn modelId="{8F5EAE71-0698-471A-B40B-ADD1CECDD388}" type="presParOf" srcId="{AEF8D448-F668-4C73-A34F-007DF09E2A1C}" destId="{6BE66A63-8378-4D9D-8739-6D30E308F011}" srcOrd="0" destOrd="0" presId="urn:microsoft.com/office/officeart/2005/8/layout/cycle2"/>
    <dgm:cxn modelId="{EBF1B51B-C05F-47DC-B1DD-D9A9FE5609AC}" type="presParOf" srcId="{B883F02B-94C7-4B35-B43F-1B836B7B0D3A}" destId="{DC22B616-BF7E-432C-A0EB-FCD4A4BD5792}" srcOrd="2" destOrd="0" presId="urn:microsoft.com/office/officeart/2005/8/layout/cycle2"/>
    <dgm:cxn modelId="{A4AF0CB4-86BC-4FFF-9170-F9D76C244940}" type="presParOf" srcId="{B883F02B-94C7-4B35-B43F-1B836B7B0D3A}" destId="{5DF91811-E635-4085-A3C3-92B5971641A3}" srcOrd="3" destOrd="0" presId="urn:microsoft.com/office/officeart/2005/8/layout/cycle2"/>
    <dgm:cxn modelId="{2B2CE8BA-104E-4BF5-8A22-93E5FE7A5A8A}" type="presParOf" srcId="{5DF91811-E635-4085-A3C3-92B5971641A3}" destId="{4874CA6F-35CA-4F88-8741-0D3EAE28591F}" srcOrd="0" destOrd="0" presId="urn:microsoft.com/office/officeart/2005/8/layout/cycle2"/>
    <dgm:cxn modelId="{B1357394-6E6B-48EE-A793-A951A49D0D9B}" type="presParOf" srcId="{B883F02B-94C7-4B35-B43F-1B836B7B0D3A}" destId="{A57A740E-EF32-4E08-8D83-AE792B7C59CB}" srcOrd="4" destOrd="0" presId="urn:microsoft.com/office/officeart/2005/8/layout/cycle2"/>
    <dgm:cxn modelId="{76630511-6A83-426B-A3A7-4121AB4CFE40}" type="presParOf" srcId="{B883F02B-94C7-4B35-B43F-1B836B7B0D3A}" destId="{FAFB05DC-F426-4CAF-B85C-6F002981A54D}" srcOrd="5" destOrd="0" presId="urn:microsoft.com/office/officeart/2005/8/layout/cycle2"/>
    <dgm:cxn modelId="{BDFF9EF2-911F-4B18-A41E-7C8204FC5A30}" type="presParOf" srcId="{FAFB05DC-F426-4CAF-B85C-6F002981A54D}" destId="{F2DD71F8-6C54-428C-8386-550D9D66EF19}" srcOrd="0" destOrd="0" presId="urn:microsoft.com/office/officeart/2005/8/layout/cycle2"/>
    <dgm:cxn modelId="{B4282577-EF52-43EA-AF22-67D322C39D67}" type="presParOf" srcId="{B883F02B-94C7-4B35-B43F-1B836B7B0D3A}" destId="{16758FD4-B1B6-4CEF-BA13-1958AE30DF2B}" srcOrd="6" destOrd="0" presId="urn:microsoft.com/office/officeart/2005/8/layout/cycle2"/>
    <dgm:cxn modelId="{E453F369-DC6B-4790-A28F-2AF0663EAAAF}" type="presParOf" srcId="{B883F02B-94C7-4B35-B43F-1B836B7B0D3A}" destId="{473AD323-9BBD-4D62-B4E4-F72ADD392DD5}" srcOrd="7" destOrd="0" presId="urn:microsoft.com/office/officeart/2005/8/layout/cycle2"/>
    <dgm:cxn modelId="{B6B07193-99AC-45FD-A83E-8BCBAD3AE27D}" type="presParOf" srcId="{473AD323-9BBD-4D62-B4E4-F72ADD392DD5}" destId="{32C71B7C-12C9-48EF-B1D7-316FB15E4C4C}" srcOrd="0" destOrd="0" presId="urn:microsoft.com/office/officeart/2005/8/layout/cycle2"/>
    <dgm:cxn modelId="{3B02EA36-36DA-48A5-A895-BE90AA398F7E}" type="presParOf" srcId="{B883F02B-94C7-4B35-B43F-1B836B7B0D3A}" destId="{1EB29224-CFC9-4A2B-8F83-915BC1505581}" srcOrd="8" destOrd="0" presId="urn:microsoft.com/office/officeart/2005/8/layout/cycle2"/>
    <dgm:cxn modelId="{97A96245-C5DE-4F22-95D9-A79A5BC23976}" type="presParOf" srcId="{B883F02B-94C7-4B35-B43F-1B836B7B0D3A}" destId="{FDDF6552-916E-48B8-B421-D243D52158BE}" srcOrd="9" destOrd="0" presId="urn:microsoft.com/office/officeart/2005/8/layout/cycle2"/>
    <dgm:cxn modelId="{1051F8B6-D74A-46EF-8EA6-53ABCFC47C8A}" type="presParOf" srcId="{FDDF6552-916E-48B8-B421-D243D52158BE}" destId="{B580E9B8-3AA9-45FF-A1AE-961E7FCCBAC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AD5BA8-C6AE-4C63-BF01-11A2207A6DB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D5364F9-7565-48D5-BAE2-B77CAB6D2704}">
      <dgm:prSet phldrT="[Text]"/>
      <dgm:spPr/>
      <dgm:t>
        <a:bodyPr/>
        <a:lstStyle/>
        <a:p>
          <a:r>
            <a:rPr lang="en-US" dirty="0"/>
            <a:t>Operationalize</a:t>
          </a:r>
        </a:p>
      </dgm:t>
    </dgm:pt>
    <dgm:pt modelId="{B88848B0-5089-4B5F-887D-5C807655AD2E}" type="parTrans" cxnId="{CBAA5CB7-828B-49CC-AE79-E0FF28E3A62E}">
      <dgm:prSet/>
      <dgm:spPr/>
      <dgm:t>
        <a:bodyPr/>
        <a:lstStyle/>
        <a:p>
          <a:endParaRPr lang="en-US"/>
        </a:p>
      </dgm:t>
    </dgm:pt>
    <dgm:pt modelId="{5774CFF5-6C38-4DD3-9893-2E9CBF61F164}" type="sibTrans" cxnId="{CBAA5CB7-828B-49CC-AE79-E0FF28E3A62E}">
      <dgm:prSet/>
      <dgm:spPr/>
      <dgm:t>
        <a:bodyPr/>
        <a:lstStyle/>
        <a:p>
          <a:endParaRPr lang="en-US"/>
        </a:p>
      </dgm:t>
    </dgm:pt>
    <dgm:pt modelId="{DFA21C39-D5A1-4DA5-A5E6-A3428E657605}">
      <dgm:prSet/>
      <dgm:spPr/>
      <dgm:t>
        <a:bodyPr/>
        <a:lstStyle/>
        <a:p>
          <a:r>
            <a:rPr lang="en-US" dirty="0"/>
            <a:t>Revisions to Proposal/Statement of Work, Operating Outcome Statements, Budgets</a:t>
          </a:r>
        </a:p>
      </dgm:t>
    </dgm:pt>
    <dgm:pt modelId="{36CE1271-174B-4D0E-BB3F-79733C1FB091}" type="parTrans" cxnId="{51113A56-CD64-457F-BF8B-51790B2F865E}">
      <dgm:prSet/>
      <dgm:spPr/>
      <dgm:t>
        <a:bodyPr/>
        <a:lstStyle/>
        <a:p>
          <a:endParaRPr lang="en-US"/>
        </a:p>
      </dgm:t>
    </dgm:pt>
    <dgm:pt modelId="{B7D9ECFE-CFE5-4619-AFDF-D433D302FD68}" type="sibTrans" cxnId="{51113A56-CD64-457F-BF8B-51790B2F865E}">
      <dgm:prSet/>
      <dgm:spPr/>
      <dgm:t>
        <a:bodyPr/>
        <a:lstStyle/>
        <a:p>
          <a:endParaRPr lang="en-US"/>
        </a:p>
      </dgm:t>
    </dgm:pt>
    <dgm:pt modelId="{F842B28A-C321-4A28-B103-4947C05959CD}">
      <dgm:prSet/>
      <dgm:spPr/>
      <dgm:t>
        <a:bodyPr/>
        <a:lstStyle/>
        <a:p>
          <a:r>
            <a:rPr lang="en-US" dirty="0"/>
            <a:t>Propose</a:t>
          </a:r>
        </a:p>
      </dgm:t>
    </dgm:pt>
    <dgm:pt modelId="{BCFA4BEF-C6AF-4F74-9113-9F23B9830020}" type="parTrans" cxnId="{489A1D3B-4AC6-4772-AE2B-FBF050B86AD7}">
      <dgm:prSet/>
      <dgm:spPr/>
      <dgm:t>
        <a:bodyPr/>
        <a:lstStyle/>
        <a:p>
          <a:endParaRPr lang="en-US"/>
        </a:p>
      </dgm:t>
    </dgm:pt>
    <dgm:pt modelId="{708A52F0-4CBB-4CED-82DC-F37FF5A94588}" type="sibTrans" cxnId="{489A1D3B-4AC6-4772-AE2B-FBF050B86AD7}">
      <dgm:prSet/>
      <dgm:spPr/>
      <dgm:t>
        <a:bodyPr/>
        <a:lstStyle/>
        <a:p>
          <a:endParaRPr lang="en-US"/>
        </a:p>
      </dgm:t>
    </dgm:pt>
    <dgm:pt modelId="{518271D7-1B12-429A-8112-E54FCB0FDF4B}">
      <dgm:prSet/>
      <dgm:spPr/>
      <dgm:t>
        <a:bodyPr/>
        <a:lstStyle/>
        <a:p>
          <a:r>
            <a:rPr lang="en-US" dirty="0"/>
            <a:t>Proposal/Statement of Work (FFO Response) </a:t>
          </a:r>
        </a:p>
      </dgm:t>
    </dgm:pt>
    <dgm:pt modelId="{470B4A3C-A322-402D-88A6-4F2137E2AAD9}" type="parTrans" cxnId="{E4834EA1-C41D-4BD8-83DE-91FB7869CAB5}">
      <dgm:prSet/>
      <dgm:spPr/>
      <dgm:t>
        <a:bodyPr/>
        <a:lstStyle/>
        <a:p>
          <a:endParaRPr lang="en-US"/>
        </a:p>
      </dgm:t>
    </dgm:pt>
    <dgm:pt modelId="{15013650-4A14-4B56-BDD2-35026170514B}" type="sibTrans" cxnId="{E4834EA1-C41D-4BD8-83DE-91FB7869CAB5}">
      <dgm:prSet/>
      <dgm:spPr/>
      <dgm:t>
        <a:bodyPr/>
        <a:lstStyle/>
        <a:p>
          <a:endParaRPr lang="en-US"/>
        </a:p>
      </dgm:t>
    </dgm:pt>
    <dgm:pt modelId="{CF3A7F1E-93FC-4011-951F-D831D248A6E6}">
      <dgm:prSet/>
      <dgm:spPr/>
      <dgm:t>
        <a:bodyPr/>
        <a:lstStyle/>
        <a:p>
          <a:r>
            <a:rPr lang="en-US" dirty="0"/>
            <a:t>Award (CD-450s, SACs, Regulations)</a:t>
          </a:r>
        </a:p>
      </dgm:t>
    </dgm:pt>
    <dgm:pt modelId="{226FB498-88B3-4AC7-AC1F-1E47A6EFF2DC}" type="parTrans" cxnId="{701A5DEB-A993-4676-8A44-B79E6F42CA43}">
      <dgm:prSet/>
      <dgm:spPr/>
      <dgm:t>
        <a:bodyPr/>
        <a:lstStyle/>
        <a:p>
          <a:endParaRPr lang="en-US"/>
        </a:p>
      </dgm:t>
    </dgm:pt>
    <dgm:pt modelId="{A105A905-AEBF-40DF-99F4-10FCEAB7B2C6}" type="sibTrans" cxnId="{701A5DEB-A993-4676-8A44-B79E6F42CA43}">
      <dgm:prSet/>
      <dgm:spPr/>
      <dgm:t>
        <a:bodyPr/>
        <a:lstStyle/>
        <a:p>
          <a:endParaRPr lang="en-US"/>
        </a:p>
      </dgm:t>
    </dgm:pt>
    <dgm:pt modelId="{57D9FFC7-69CF-4C79-9B68-AE28F173A9AD}">
      <dgm:prSet phldrT="[Text]"/>
      <dgm:spPr/>
      <dgm:t>
        <a:bodyPr/>
        <a:lstStyle/>
        <a:p>
          <a:r>
            <a:rPr lang="en-US" dirty="0"/>
            <a:t>Operating Outcome Statements</a:t>
          </a:r>
        </a:p>
      </dgm:t>
    </dgm:pt>
    <dgm:pt modelId="{F5F32FFE-1B73-43DD-84B5-1031C72384C3}" type="parTrans" cxnId="{073FBAF8-D207-4786-9203-388D0C091852}">
      <dgm:prSet/>
      <dgm:spPr/>
      <dgm:t>
        <a:bodyPr/>
        <a:lstStyle/>
        <a:p>
          <a:endParaRPr lang="en-US"/>
        </a:p>
      </dgm:t>
    </dgm:pt>
    <dgm:pt modelId="{65E7C9BB-0B43-44F6-A477-B184ED03A847}" type="sibTrans" cxnId="{073FBAF8-D207-4786-9203-388D0C091852}">
      <dgm:prSet/>
      <dgm:spPr/>
      <dgm:t>
        <a:bodyPr/>
        <a:lstStyle/>
        <a:p>
          <a:endParaRPr lang="en-US"/>
        </a:p>
      </dgm:t>
    </dgm:pt>
    <dgm:pt modelId="{FBF58595-FCE7-4D75-B5F9-AC48729845F6}">
      <dgm:prSet phldrT="[Text]"/>
      <dgm:spPr/>
      <dgm:t>
        <a:bodyPr/>
        <a:lstStyle/>
        <a:p>
          <a:r>
            <a:rPr lang="en-US" dirty="0"/>
            <a:t>Detailed, Multi-year Budgets</a:t>
          </a:r>
        </a:p>
      </dgm:t>
    </dgm:pt>
    <dgm:pt modelId="{12637D2F-8ED0-4B1C-B6B6-2AAD9820154C}" type="parTrans" cxnId="{D2166FD1-A888-4F1B-8717-AB09925DE40B}">
      <dgm:prSet/>
      <dgm:spPr/>
      <dgm:t>
        <a:bodyPr/>
        <a:lstStyle/>
        <a:p>
          <a:endParaRPr lang="en-US"/>
        </a:p>
      </dgm:t>
    </dgm:pt>
    <dgm:pt modelId="{BD3DEE57-5508-4131-98A5-6C31DCE659BC}" type="sibTrans" cxnId="{D2166FD1-A888-4F1B-8717-AB09925DE40B}">
      <dgm:prSet/>
      <dgm:spPr/>
      <dgm:t>
        <a:bodyPr/>
        <a:lstStyle/>
        <a:p>
          <a:endParaRPr lang="en-US"/>
        </a:p>
      </dgm:t>
    </dgm:pt>
    <dgm:pt modelId="{359FD261-31FA-4580-8598-FEFB96F9CBF6}">
      <dgm:prSet phldrT="[Text]"/>
      <dgm:spPr/>
      <dgm:t>
        <a:bodyPr/>
        <a:lstStyle/>
        <a:p>
          <a:r>
            <a:rPr lang="en-US" dirty="0"/>
            <a:t>Monitor</a:t>
          </a:r>
        </a:p>
      </dgm:t>
    </dgm:pt>
    <dgm:pt modelId="{CB0239BB-C0E5-42B3-B1CF-7C448A317F71}" type="parTrans" cxnId="{C81AAB59-F241-4E18-A484-BE0A942401E0}">
      <dgm:prSet/>
      <dgm:spPr/>
      <dgm:t>
        <a:bodyPr/>
        <a:lstStyle/>
        <a:p>
          <a:endParaRPr lang="en-US"/>
        </a:p>
      </dgm:t>
    </dgm:pt>
    <dgm:pt modelId="{82E68338-C657-43A2-B501-ACC47F7F7ABA}" type="sibTrans" cxnId="{C81AAB59-F241-4E18-A484-BE0A942401E0}">
      <dgm:prSet/>
      <dgm:spPr/>
      <dgm:t>
        <a:bodyPr/>
        <a:lstStyle/>
        <a:p>
          <a:endParaRPr lang="en-US"/>
        </a:p>
      </dgm:t>
    </dgm:pt>
    <dgm:pt modelId="{6E2BF369-2FA5-4D58-BDB2-7CBDB214C346}">
      <dgm:prSet phldrT="[Text]"/>
      <dgm:spPr/>
      <dgm:t>
        <a:bodyPr/>
        <a:lstStyle/>
        <a:p>
          <a:r>
            <a:rPr lang="en-US" dirty="0"/>
            <a:t>Reporting (Progress Plans, SF-425s)</a:t>
          </a:r>
        </a:p>
      </dgm:t>
    </dgm:pt>
    <dgm:pt modelId="{E11E012B-4929-4F53-9C51-1A02EAE7A01F}" type="parTrans" cxnId="{319D851E-AE76-4B7E-9769-E84921922C17}">
      <dgm:prSet/>
      <dgm:spPr/>
      <dgm:t>
        <a:bodyPr/>
        <a:lstStyle/>
        <a:p>
          <a:endParaRPr lang="en-US"/>
        </a:p>
      </dgm:t>
    </dgm:pt>
    <dgm:pt modelId="{A33307F4-5651-4AFD-BC9C-C5C8C940118E}" type="sibTrans" cxnId="{319D851E-AE76-4B7E-9769-E84921922C17}">
      <dgm:prSet/>
      <dgm:spPr/>
      <dgm:t>
        <a:bodyPr/>
        <a:lstStyle/>
        <a:p>
          <a:endParaRPr lang="en-US"/>
        </a:p>
      </dgm:t>
    </dgm:pt>
    <dgm:pt modelId="{2F2BCEFB-5E20-4968-B9D5-E5D0DF5481BB}">
      <dgm:prSet phldrT="[Text]"/>
      <dgm:spPr/>
      <dgm:t>
        <a:bodyPr/>
        <a:lstStyle/>
        <a:p>
          <a:r>
            <a:rPr lang="en-US" dirty="0"/>
            <a:t>Annual/Panel Reviews</a:t>
          </a:r>
        </a:p>
      </dgm:t>
    </dgm:pt>
    <dgm:pt modelId="{D19E9D1F-E185-47FC-9F6C-1A1EA9DED1C0}" type="parTrans" cxnId="{DD9E973E-08D9-4600-9A96-62926353F71E}">
      <dgm:prSet/>
      <dgm:spPr/>
      <dgm:t>
        <a:bodyPr/>
        <a:lstStyle/>
        <a:p>
          <a:endParaRPr lang="en-US"/>
        </a:p>
      </dgm:t>
    </dgm:pt>
    <dgm:pt modelId="{2181DF56-D74A-41EA-A082-8BE0E59976A6}" type="sibTrans" cxnId="{DD9E973E-08D9-4600-9A96-62926353F71E}">
      <dgm:prSet/>
      <dgm:spPr/>
      <dgm:t>
        <a:bodyPr/>
        <a:lstStyle/>
        <a:p>
          <a:endParaRPr lang="en-US"/>
        </a:p>
      </dgm:t>
    </dgm:pt>
    <dgm:pt modelId="{1F7C77B3-36C4-4203-94E0-AD108DDE4940}">
      <dgm:prSet phldrT="[Text]"/>
      <dgm:spPr/>
      <dgm:t>
        <a:bodyPr/>
        <a:lstStyle/>
        <a:p>
          <a:r>
            <a:rPr lang="en-US" dirty="0"/>
            <a:t>Adjust</a:t>
          </a:r>
        </a:p>
      </dgm:t>
    </dgm:pt>
    <dgm:pt modelId="{E0271019-E9DF-4A66-B1F9-118EEDA6362E}" type="parTrans" cxnId="{DC096661-3E03-4C15-8072-103F5C0AEFCD}">
      <dgm:prSet/>
      <dgm:spPr/>
      <dgm:t>
        <a:bodyPr/>
        <a:lstStyle/>
        <a:p>
          <a:endParaRPr lang="en-US"/>
        </a:p>
      </dgm:t>
    </dgm:pt>
    <dgm:pt modelId="{FB5973AD-692C-4FBA-BC67-11152C00C33C}" type="sibTrans" cxnId="{DC096661-3E03-4C15-8072-103F5C0AEFCD}">
      <dgm:prSet/>
      <dgm:spPr/>
      <dgm:t>
        <a:bodyPr/>
        <a:lstStyle/>
        <a:p>
          <a:endParaRPr lang="en-US"/>
        </a:p>
      </dgm:t>
    </dgm:pt>
    <dgm:pt modelId="{190F5DAC-0B78-40B6-8058-C399C5388A8E}">
      <dgm:prSet/>
      <dgm:spPr/>
      <dgm:t>
        <a:bodyPr/>
        <a:lstStyle/>
        <a:p>
          <a:r>
            <a:rPr lang="en-US" dirty="0"/>
            <a:t>Amendments (CD-451s)</a:t>
          </a:r>
        </a:p>
      </dgm:t>
    </dgm:pt>
    <dgm:pt modelId="{527D57E5-AF58-41AE-97AC-906637882B8C}" type="parTrans" cxnId="{F0104273-16CD-423F-B957-E4A6586A3495}">
      <dgm:prSet/>
      <dgm:spPr/>
      <dgm:t>
        <a:bodyPr/>
        <a:lstStyle/>
        <a:p>
          <a:endParaRPr lang="en-US"/>
        </a:p>
      </dgm:t>
    </dgm:pt>
    <dgm:pt modelId="{8B9DE924-EC7A-428F-955F-1CE9E964DB6C}" type="sibTrans" cxnId="{F0104273-16CD-423F-B957-E4A6586A3495}">
      <dgm:prSet/>
      <dgm:spPr/>
      <dgm:t>
        <a:bodyPr/>
        <a:lstStyle/>
        <a:p>
          <a:endParaRPr lang="en-US"/>
        </a:p>
      </dgm:t>
    </dgm:pt>
    <dgm:pt modelId="{6CFE0A84-E4F4-4142-9841-F50C1FAADE6C}" type="pres">
      <dgm:prSet presAssocID="{00AD5BA8-C6AE-4C63-BF01-11A2207A6DBA}" presName="Name0" presStyleCnt="0">
        <dgm:presLayoutVars>
          <dgm:dir/>
          <dgm:animLvl val="lvl"/>
          <dgm:resizeHandles val="exact"/>
        </dgm:presLayoutVars>
      </dgm:prSet>
      <dgm:spPr/>
    </dgm:pt>
    <dgm:pt modelId="{9DA4E1DE-E583-48FB-96A7-C66807424F17}" type="pres">
      <dgm:prSet presAssocID="{F842B28A-C321-4A28-B103-4947C05959CD}" presName="linNode" presStyleCnt="0"/>
      <dgm:spPr/>
    </dgm:pt>
    <dgm:pt modelId="{08A960DC-FA29-44E8-AF29-98B6FE501A9E}" type="pres">
      <dgm:prSet presAssocID="{F842B28A-C321-4A28-B103-4947C05959CD}" presName="parentText" presStyleLbl="node1" presStyleIdx="0" presStyleCnt="4">
        <dgm:presLayoutVars>
          <dgm:chMax val="1"/>
          <dgm:bulletEnabled val="1"/>
        </dgm:presLayoutVars>
      </dgm:prSet>
      <dgm:spPr/>
    </dgm:pt>
    <dgm:pt modelId="{79A15757-F9F2-4EB0-8168-474CC132350C}" type="pres">
      <dgm:prSet presAssocID="{F842B28A-C321-4A28-B103-4947C05959CD}" presName="descendantText" presStyleLbl="alignAccFollowNode1" presStyleIdx="0" presStyleCnt="4">
        <dgm:presLayoutVars>
          <dgm:bulletEnabled val="1"/>
        </dgm:presLayoutVars>
      </dgm:prSet>
      <dgm:spPr/>
    </dgm:pt>
    <dgm:pt modelId="{390A0F6F-FF2C-4A49-9EF2-8F2A5EC14BB5}" type="pres">
      <dgm:prSet presAssocID="{708A52F0-4CBB-4CED-82DC-F37FF5A94588}" presName="sp" presStyleCnt="0"/>
      <dgm:spPr/>
    </dgm:pt>
    <dgm:pt modelId="{9A9C7588-76AD-4219-A5CF-58EFE54EBC7E}" type="pres">
      <dgm:prSet presAssocID="{3D5364F9-7565-48D5-BAE2-B77CAB6D2704}" presName="linNode" presStyleCnt="0"/>
      <dgm:spPr/>
    </dgm:pt>
    <dgm:pt modelId="{E88A520C-50A4-4CC7-A18C-CF40538E8982}" type="pres">
      <dgm:prSet presAssocID="{3D5364F9-7565-48D5-BAE2-B77CAB6D2704}" presName="parentText" presStyleLbl="node1" presStyleIdx="1" presStyleCnt="4">
        <dgm:presLayoutVars>
          <dgm:chMax val="1"/>
          <dgm:bulletEnabled val="1"/>
        </dgm:presLayoutVars>
      </dgm:prSet>
      <dgm:spPr/>
    </dgm:pt>
    <dgm:pt modelId="{92F7D968-3F6D-495F-ACD0-4ADD56FB07C8}" type="pres">
      <dgm:prSet presAssocID="{3D5364F9-7565-48D5-BAE2-B77CAB6D2704}" presName="descendantText" presStyleLbl="alignAccFollowNode1" presStyleIdx="1" presStyleCnt="4">
        <dgm:presLayoutVars>
          <dgm:bulletEnabled val="1"/>
        </dgm:presLayoutVars>
      </dgm:prSet>
      <dgm:spPr/>
    </dgm:pt>
    <dgm:pt modelId="{9E98D15C-1624-4690-AE45-5F217EB0607F}" type="pres">
      <dgm:prSet presAssocID="{5774CFF5-6C38-4DD3-9893-2E9CBF61F164}" presName="sp" presStyleCnt="0"/>
      <dgm:spPr/>
    </dgm:pt>
    <dgm:pt modelId="{2122CD52-B4AB-4DB8-A805-93924A6C1FF7}" type="pres">
      <dgm:prSet presAssocID="{359FD261-31FA-4580-8598-FEFB96F9CBF6}" presName="linNode" presStyleCnt="0"/>
      <dgm:spPr/>
    </dgm:pt>
    <dgm:pt modelId="{2FF1C931-2308-4126-A5F6-9B7F416F755A}" type="pres">
      <dgm:prSet presAssocID="{359FD261-31FA-4580-8598-FEFB96F9CBF6}" presName="parentText" presStyleLbl="node1" presStyleIdx="2" presStyleCnt="4">
        <dgm:presLayoutVars>
          <dgm:chMax val="1"/>
          <dgm:bulletEnabled val="1"/>
        </dgm:presLayoutVars>
      </dgm:prSet>
      <dgm:spPr/>
    </dgm:pt>
    <dgm:pt modelId="{0BF7E33C-B643-472D-933A-436B1ABA461F}" type="pres">
      <dgm:prSet presAssocID="{359FD261-31FA-4580-8598-FEFB96F9CBF6}" presName="descendantText" presStyleLbl="alignAccFollowNode1" presStyleIdx="2" presStyleCnt="4">
        <dgm:presLayoutVars>
          <dgm:bulletEnabled val="1"/>
        </dgm:presLayoutVars>
      </dgm:prSet>
      <dgm:spPr/>
    </dgm:pt>
    <dgm:pt modelId="{DED0EB8E-D37D-40B6-B956-D60AC42321A4}" type="pres">
      <dgm:prSet presAssocID="{82E68338-C657-43A2-B501-ACC47F7F7ABA}" presName="sp" presStyleCnt="0"/>
      <dgm:spPr/>
    </dgm:pt>
    <dgm:pt modelId="{6FDAD3D4-1A5B-4448-8B91-2E106FFFE128}" type="pres">
      <dgm:prSet presAssocID="{1F7C77B3-36C4-4203-94E0-AD108DDE4940}" presName="linNode" presStyleCnt="0"/>
      <dgm:spPr/>
    </dgm:pt>
    <dgm:pt modelId="{E7BB7008-482E-4CD1-834A-03089844DE9D}" type="pres">
      <dgm:prSet presAssocID="{1F7C77B3-36C4-4203-94E0-AD108DDE4940}" presName="parentText" presStyleLbl="node1" presStyleIdx="3" presStyleCnt="4">
        <dgm:presLayoutVars>
          <dgm:chMax val="1"/>
          <dgm:bulletEnabled val="1"/>
        </dgm:presLayoutVars>
      </dgm:prSet>
      <dgm:spPr/>
    </dgm:pt>
    <dgm:pt modelId="{D2E48384-F1F0-4CEF-B282-9B37D1347717}" type="pres">
      <dgm:prSet presAssocID="{1F7C77B3-36C4-4203-94E0-AD108DDE4940}" presName="descendantText" presStyleLbl="alignAccFollowNode1" presStyleIdx="3" presStyleCnt="4">
        <dgm:presLayoutVars>
          <dgm:bulletEnabled val="1"/>
        </dgm:presLayoutVars>
      </dgm:prSet>
      <dgm:spPr/>
    </dgm:pt>
  </dgm:ptLst>
  <dgm:cxnLst>
    <dgm:cxn modelId="{7F3EF40A-A83A-4AC8-A911-C020A729F443}" type="presOf" srcId="{359FD261-31FA-4580-8598-FEFB96F9CBF6}" destId="{2FF1C931-2308-4126-A5F6-9B7F416F755A}" srcOrd="0" destOrd="0" presId="urn:microsoft.com/office/officeart/2005/8/layout/vList5"/>
    <dgm:cxn modelId="{CD791610-381F-4B8E-ACE8-577917904B2B}" type="presOf" srcId="{57D9FFC7-69CF-4C79-9B68-AE28F173A9AD}" destId="{92F7D968-3F6D-495F-ACD0-4ADD56FB07C8}" srcOrd="0" destOrd="0" presId="urn:microsoft.com/office/officeart/2005/8/layout/vList5"/>
    <dgm:cxn modelId="{8D1C731A-4FAC-4EC5-889B-8130BE5F884B}" type="presOf" srcId="{1F7C77B3-36C4-4203-94E0-AD108DDE4940}" destId="{E7BB7008-482E-4CD1-834A-03089844DE9D}" srcOrd="0" destOrd="0" presId="urn:microsoft.com/office/officeart/2005/8/layout/vList5"/>
    <dgm:cxn modelId="{319D851E-AE76-4B7E-9769-E84921922C17}" srcId="{359FD261-31FA-4580-8598-FEFB96F9CBF6}" destId="{6E2BF369-2FA5-4D58-BDB2-7CBDB214C346}" srcOrd="0" destOrd="0" parTransId="{E11E012B-4929-4F53-9C51-1A02EAE7A01F}" sibTransId="{A33307F4-5651-4AFD-BC9C-C5C8C940118E}"/>
    <dgm:cxn modelId="{B9C2982B-7E02-4034-9436-96D993B7CE3B}" type="presOf" srcId="{2F2BCEFB-5E20-4968-B9D5-E5D0DF5481BB}" destId="{0BF7E33C-B643-472D-933A-436B1ABA461F}" srcOrd="0" destOrd="1" presId="urn:microsoft.com/office/officeart/2005/8/layout/vList5"/>
    <dgm:cxn modelId="{0AADFE2C-3A39-42BB-92EC-6D26D0ADEFE4}" type="presOf" srcId="{3D5364F9-7565-48D5-BAE2-B77CAB6D2704}" destId="{E88A520C-50A4-4CC7-A18C-CF40538E8982}" srcOrd="0" destOrd="0" presId="urn:microsoft.com/office/officeart/2005/8/layout/vList5"/>
    <dgm:cxn modelId="{489A1D3B-4AC6-4772-AE2B-FBF050B86AD7}" srcId="{00AD5BA8-C6AE-4C63-BF01-11A2207A6DBA}" destId="{F842B28A-C321-4A28-B103-4947C05959CD}" srcOrd="0" destOrd="0" parTransId="{BCFA4BEF-C6AF-4F74-9113-9F23B9830020}" sibTransId="{708A52F0-4CBB-4CED-82DC-F37FF5A94588}"/>
    <dgm:cxn modelId="{7724D43C-13C4-4722-ACD7-659C158C2DAE}" type="presOf" srcId="{00AD5BA8-C6AE-4C63-BF01-11A2207A6DBA}" destId="{6CFE0A84-E4F4-4142-9841-F50C1FAADE6C}" srcOrd="0" destOrd="0" presId="urn:microsoft.com/office/officeart/2005/8/layout/vList5"/>
    <dgm:cxn modelId="{DD9E973E-08D9-4600-9A96-62926353F71E}" srcId="{359FD261-31FA-4580-8598-FEFB96F9CBF6}" destId="{2F2BCEFB-5E20-4968-B9D5-E5D0DF5481BB}" srcOrd="1" destOrd="0" parTransId="{D19E9D1F-E185-47FC-9F6C-1A1EA9DED1C0}" sibTransId="{2181DF56-D74A-41EA-A082-8BE0E59976A6}"/>
    <dgm:cxn modelId="{DC096661-3E03-4C15-8072-103F5C0AEFCD}" srcId="{00AD5BA8-C6AE-4C63-BF01-11A2207A6DBA}" destId="{1F7C77B3-36C4-4203-94E0-AD108DDE4940}" srcOrd="3" destOrd="0" parTransId="{E0271019-E9DF-4A66-B1F9-118EEDA6362E}" sibTransId="{FB5973AD-692C-4FBA-BC67-11152C00C33C}"/>
    <dgm:cxn modelId="{5176BC41-6324-4E24-81DC-044CAD2F6E8D}" type="presOf" srcId="{518271D7-1B12-429A-8112-E54FCB0FDF4B}" destId="{79A15757-F9F2-4EB0-8168-474CC132350C}" srcOrd="0" destOrd="0" presId="urn:microsoft.com/office/officeart/2005/8/layout/vList5"/>
    <dgm:cxn modelId="{64BCDE4A-E971-4494-BA37-23FEC5D4A582}" type="presOf" srcId="{DFA21C39-D5A1-4DA5-A5E6-A3428E657605}" destId="{D2E48384-F1F0-4CEF-B282-9B37D1347717}" srcOrd="0" destOrd="0" presId="urn:microsoft.com/office/officeart/2005/8/layout/vList5"/>
    <dgm:cxn modelId="{F0104273-16CD-423F-B957-E4A6586A3495}" srcId="{1F7C77B3-36C4-4203-94E0-AD108DDE4940}" destId="{190F5DAC-0B78-40B6-8058-C399C5388A8E}" srcOrd="1" destOrd="0" parTransId="{527D57E5-AF58-41AE-97AC-906637882B8C}" sibTransId="{8B9DE924-EC7A-428F-955F-1CE9E964DB6C}"/>
    <dgm:cxn modelId="{51113A56-CD64-457F-BF8B-51790B2F865E}" srcId="{1F7C77B3-36C4-4203-94E0-AD108DDE4940}" destId="{DFA21C39-D5A1-4DA5-A5E6-A3428E657605}" srcOrd="0" destOrd="0" parTransId="{36CE1271-174B-4D0E-BB3F-79733C1FB091}" sibTransId="{B7D9ECFE-CFE5-4619-AFDF-D433D302FD68}"/>
    <dgm:cxn modelId="{C81AAB59-F241-4E18-A484-BE0A942401E0}" srcId="{00AD5BA8-C6AE-4C63-BF01-11A2207A6DBA}" destId="{359FD261-31FA-4580-8598-FEFB96F9CBF6}" srcOrd="2" destOrd="0" parTransId="{CB0239BB-C0E5-42B3-B1CF-7C448A317F71}" sibTransId="{82E68338-C657-43A2-B501-ACC47F7F7ABA}"/>
    <dgm:cxn modelId="{BAF48884-AEFE-48D1-BAAA-F2A2B8700BF6}" type="presOf" srcId="{6E2BF369-2FA5-4D58-BDB2-7CBDB214C346}" destId="{0BF7E33C-B643-472D-933A-436B1ABA461F}" srcOrd="0" destOrd="0" presId="urn:microsoft.com/office/officeart/2005/8/layout/vList5"/>
    <dgm:cxn modelId="{525F298F-0B85-4633-8546-B33101DB66A0}" type="presOf" srcId="{FBF58595-FCE7-4D75-B5F9-AC48729845F6}" destId="{92F7D968-3F6D-495F-ACD0-4ADD56FB07C8}" srcOrd="0" destOrd="1" presId="urn:microsoft.com/office/officeart/2005/8/layout/vList5"/>
    <dgm:cxn modelId="{E4834EA1-C41D-4BD8-83DE-91FB7869CAB5}" srcId="{F842B28A-C321-4A28-B103-4947C05959CD}" destId="{518271D7-1B12-429A-8112-E54FCB0FDF4B}" srcOrd="0" destOrd="0" parTransId="{470B4A3C-A322-402D-88A6-4F2137E2AAD9}" sibTransId="{15013650-4A14-4B56-BDD2-35026170514B}"/>
    <dgm:cxn modelId="{CBAA5CB7-828B-49CC-AE79-E0FF28E3A62E}" srcId="{00AD5BA8-C6AE-4C63-BF01-11A2207A6DBA}" destId="{3D5364F9-7565-48D5-BAE2-B77CAB6D2704}" srcOrd="1" destOrd="0" parTransId="{B88848B0-5089-4B5F-887D-5C807655AD2E}" sibTransId="{5774CFF5-6C38-4DD3-9893-2E9CBF61F164}"/>
    <dgm:cxn modelId="{58D94CB7-38FB-4891-8BB7-A382211B322C}" type="presOf" srcId="{CF3A7F1E-93FC-4011-951F-D831D248A6E6}" destId="{79A15757-F9F2-4EB0-8168-474CC132350C}" srcOrd="0" destOrd="1" presId="urn:microsoft.com/office/officeart/2005/8/layout/vList5"/>
    <dgm:cxn modelId="{D2166FD1-A888-4F1B-8717-AB09925DE40B}" srcId="{3D5364F9-7565-48D5-BAE2-B77CAB6D2704}" destId="{FBF58595-FCE7-4D75-B5F9-AC48729845F6}" srcOrd="1" destOrd="0" parTransId="{12637D2F-8ED0-4B1C-B6B6-2AAD9820154C}" sibTransId="{BD3DEE57-5508-4131-98A5-6C31DCE659BC}"/>
    <dgm:cxn modelId="{C0F7E0DC-6540-4F16-9707-632D5FB42A56}" type="presOf" srcId="{190F5DAC-0B78-40B6-8058-C399C5388A8E}" destId="{D2E48384-F1F0-4CEF-B282-9B37D1347717}" srcOrd="0" destOrd="1" presId="urn:microsoft.com/office/officeart/2005/8/layout/vList5"/>
    <dgm:cxn modelId="{701A5DEB-A993-4676-8A44-B79E6F42CA43}" srcId="{F842B28A-C321-4A28-B103-4947C05959CD}" destId="{CF3A7F1E-93FC-4011-951F-D831D248A6E6}" srcOrd="1" destOrd="0" parTransId="{226FB498-88B3-4AC7-AC1F-1E47A6EFF2DC}" sibTransId="{A105A905-AEBF-40DF-99F4-10FCEAB7B2C6}"/>
    <dgm:cxn modelId="{235405ED-8FCB-4BBF-B606-2D4ADBD34756}" type="presOf" srcId="{F842B28A-C321-4A28-B103-4947C05959CD}" destId="{08A960DC-FA29-44E8-AF29-98B6FE501A9E}" srcOrd="0" destOrd="0" presId="urn:microsoft.com/office/officeart/2005/8/layout/vList5"/>
    <dgm:cxn modelId="{073FBAF8-D207-4786-9203-388D0C091852}" srcId="{3D5364F9-7565-48D5-BAE2-B77CAB6D2704}" destId="{57D9FFC7-69CF-4C79-9B68-AE28F173A9AD}" srcOrd="0" destOrd="0" parTransId="{F5F32FFE-1B73-43DD-84B5-1031C72384C3}" sibTransId="{65E7C9BB-0B43-44F6-A477-B184ED03A847}"/>
    <dgm:cxn modelId="{27391B58-4E12-4702-8DAC-E03CA6F3715C}" type="presParOf" srcId="{6CFE0A84-E4F4-4142-9841-F50C1FAADE6C}" destId="{9DA4E1DE-E583-48FB-96A7-C66807424F17}" srcOrd="0" destOrd="0" presId="urn:microsoft.com/office/officeart/2005/8/layout/vList5"/>
    <dgm:cxn modelId="{B9AB5E5B-B9F3-4F3D-B298-245B8DA2D7B0}" type="presParOf" srcId="{9DA4E1DE-E583-48FB-96A7-C66807424F17}" destId="{08A960DC-FA29-44E8-AF29-98B6FE501A9E}" srcOrd="0" destOrd="0" presId="urn:microsoft.com/office/officeart/2005/8/layout/vList5"/>
    <dgm:cxn modelId="{BB702C49-C77E-4FE3-94A1-75D8E4CC7701}" type="presParOf" srcId="{9DA4E1DE-E583-48FB-96A7-C66807424F17}" destId="{79A15757-F9F2-4EB0-8168-474CC132350C}" srcOrd="1" destOrd="0" presId="urn:microsoft.com/office/officeart/2005/8/layout/vList5"/>
    <dgm:cxn modelId="{434A53DA-A33B-41FE-B330-47868EC8C2D2}" type="presParOf" srcId="{6CFE0A84-E4F4-4142-9841-F50C1FAADE6C}" destId="{390A0F6F-FF2C-4A49-9EF2-8F2A5EC14BB5}" srcOrd="1" destOrd="0" presId="urn:microsoft.com/office/officeart/2005/8/layout/vList5"/>
    <dgm:cxn modelId="{16A7FB01-CFD9-4F62-8020-37DF42D277C5}" type="presParOf" srcId="{6CFE0A84-E4F4-4142-9841-F50C1FAADE6C}" destId="{9A9C7588-76AD-4219-A5CF-58EFE54EBC7E}" srcOrd="2" destOrd="0" presId="urn:microsoft.com/office/officeart/2005/8/layout/vList5"/>
    <dgm:cxn modelId="{8287EA39-C58C-4FEE-8512-B5FDB0B26518}" type="presParOf" srcId="{9A9C7588-76AD-4219-A5CF-58EFE54EBC7E}" destId="{E88A520C-50A4-4CC7-A18C-CF40538E8982}" srcOrd="0" destOrd="0" presId="urn:microsoft.com/office/officeart/2005/8/layout/vList5"/>
    <dgm:cxn modelId="{EC0C608B-5E6E-4BC0-82BF-CE5EDAB0AD32}" type="presParOf" srcId="{9A9C7588-76AD-4219-A5CF-58EFE54EBC7E}" destId="{92F7D968-3F6D-495F-ACD0-4ADD56FB07C8}" srcOrd="1" destOrd="0" presId="urn:microsoft.com/office/officeart/2005/8/layout/vList5"/>
    <dgm:cxn modelId="{4CC0E6F1-17B9-4CED-BD5B-FAE7E636D7C7}" type="presParOf" srcId="{6CFE0A84-E4F4-4142-9841-F50C1FAADE6C}" destId="{9E98D15C-1624-4690-AE45-5F217EB0607F}" srcOrd="3" destOrd="0" presId="urn:microsoft.com/office/officeart/2005/8/layout/vList5"/>
    <dgm:cxn modelId="{945C766F-EED3-402F-8279-614263A70F66}" type="presParOf" srcId="{6CFE0A84-E4F4-4142-9841-F50C1FAADE6C}" destId="{2122CD52-B4AB-4DB8-A805-93924A6C1FF7}" srcOrd="4" destOrd="0" presId="urn:microsoft.com/office/officeart/2005/8/layout/vList5"/>
    <dgm:cxn modelId="{B3DDD036-0AB4-4A08-8A94-53D53FEBB908}" type="presParOf" srcId="{2122CD52-B4AB-4DB8-A805-93924A6C1FF7}" destId="{2FF1C931-2308-4126-A5F6-9B7F416F755A}" srcOrd="0" destOrd="0" presId="urn:microsoft.com/office/officeart/2005/8/layout/vList5"/>
    <dgm:cxn modelId="{63015185-6CA1-4682-A60B-D07EFD8D2BD1}" type="presParOf" srcId="{2122CD52-B4AB-4DB8-A805-93924A6C1FF7}" destId="{0BF7E33C-B643-472D-933A-436B1ABA461F}" srcOrd="1" destOrd="0" presId="urn:microsoft.com/office/officeart/2005/8/layout/vList5"/>
    <dgm:cxn modelId="{94660CFF-DA18-4ECC-ACE8-F7AC675ABDA6}" type="presParOf" srcId="{6CFE0A84-E4F4-4142-9841-F50C1FAADE6C}" destId="{DED0EB8E-D37D-40B6-B956-D60AC42321A4}" srcOrd="5" destOrd="0" presId="urn:microsoft.com/office/officeart/2005/8/layout/vList5"/>
    <dgm:cxn modelId="{E202E7B4-A5FE-4400-96D7-346BD5A81FD2}" type="presParOf" srcId="{6CFE0A84-E4F4-4142-9841-F50C1FAADE6C}" destId="{6FDAD3D4-1A5B-4448-8B91-2E106FFFE128}" srcOrd="6" destOrd="0" presId="urn:microsoft.com/office/officeart/2005/8/layout/vList5"/>
    <dgm:cxn modelId="{23DB87DF-4DFA-4381-B669-628211E04F9B}" type="presParOf" srcId="{6FDAD3D4-1A5B-4448-8B91-2E106FFFE128}" destId="{E7BB7008-482E-4CD1-834A-03089844DE9D}" srcOrd="0" destOrd="0" presId="urn:microsoft.com/office/officeart/2005/8/layout/vList5"/>
    <dgm:cxn modelId="{E5B93B90-E543-412F-A5C8-869110C36122}" type="presParOf" srcId="{6FDAD3D4-1A5B-4448-8B91-2E106FFFE128}" destId="{D2E48384-F1F0-4CEF-B282-9B37D134771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097351-C5C2-47CA-A38B-D3DB59E9933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61DD7FF-905F-46C8-B091-4440CD43F946}">
      <dgm:prSet phldrT="[Text]"/>
      <dgm:spPr/>
      <dgm:t>
        <a:bodyPr/>
        <a:lstStyle/>
        <a:p>
          <a:r>
            <a:rPr lang="en-US" dirty="0"/>
            <a:t>CPPR</a:t>
          </a:r>
        </a:p>
      </dgm:t>
    </dgm:pt>
    <dgm:pt modelId="{0188EA49-BB49-44BF-BAE3-5926009A9218}" type="parTrans" cxnId="{47F47589-74C1-427A-B114-89D3597DF5C9}">
      <dgm:prSet/>
      <dgm:spPr/>
      <dgm:t>
        <a:bodyPr/>
        <a:lstStyle/>
        <a:p>
          <a:endParaRPr lang="en-US"/>
        </a:p>
      </dgm:t>
    </dgm:pt>
    <dgm:pt modelId="{8DB32FA1-F1E6-4BEF-8253-553D4F31C85B}" type="sibTrans" cxnId="{47F47589-74C1-427A-B114-89D3597DF5C9}">
      <dgm:prSet/>
      <dgm:spPr/>
      <dgm:t>
        <a:bodyPr/>
        <a:lstStyle/>
        <a:p>
          <a:endParaRPr lang="en-US"/>
        </a:p>
      </dgm:t>
    </dgm:pt>
    <dgm:pt modelId="{4A403F28-A72F-42F6-A5DA-20C4BB57807D}" type="asst">
      <dgm:prSet phldrT="[Text]"/>
      <dgm:spPr/>
      <dgm:t>
        <a:bodyPr/>
        <a:lstStyle/>
        <a:p>
          <a:r>
            <a:rPr lang="en-US" dirty="0"/>
            <a:t>Performance Measurement &amp; Mgmt.</a:t>
          </a:r>
        </a:p>
      </dgm:t>
    </dgm:pt>
    <dgm:pt modelId="{519F4374-5EEC-451D-8905-4A66B645038E}" type="parTrans" cxnId="{D25884C7-9707-41B4-A74E-3D6FE441149C}">
      <dgm:prSet/>
      <dgm:spPr/>
      <dgm:t>
        <a:bodyPr/>
        <a:lstStyle/>
        <a:p>
          <a:endParaRPr lang="en-US"/>
        </a:p>
      </dgm:t>
    </dgm:pt>
    <dgm:pt modelId="{2691E316-7915-45FB-A865-4A3BCCEE58C9}" type="sibTrans" cxnId="{D25884C7-9707-41B4-A74E-3D6FE441149C}">
      <dgm:prSet/>
      <dgm:spPr/>
      <dgm:t>
        <a:bodyPr/>
        <a:lstStyle/>
        <a:p>
          <a:endParaRPr lang="en-US"/>
        </a:p>
      </dgm:t>
    </dgm:pt>
    <dgm:pt modelId="{8BF10B01-670E-48D4-B36D-9534D12413D8}" type="asst">
      <dgm:prSet/>
      <dgm:spPr/>
      <dgm:t>
        <a:bodyPr/>
        <a:lstStyle/>
        <a:p>
          <a:r>
            <a:rPr lang="en-US" dirty="0"/>
            <a:t>Centers Organizational Strengths and Challenges</a:t>
          </a:r>
        </a:p>
      </dgm:t>
    </dgm:pt>
    <dgm:pt modelId="{39CBA21A-47E2-4271-9465-F07F6F9821D5}" type="parTrans" cxnId="{9C9D7963-711E-4C28-B473-31E71A67E212}">
      <dgm:prSet/>
      <dgm:spPr/>
      <dgm:t>
        <a:bodyPr/>
        <a:lstStyle/>
        <a:p>
          <a:endParaRPr lang="en-US"/>
        </a:p>
      </dgm:t>
    </dgm:pt>
    <dgm:pt modelId="{20EDB025-5578-460E-B366-EECD5C526A9C}" type="sibTrans" cxnId="{9C9D7963-711E-4C28-B473-31E71A67E212}">
      <dgm:prSet/>
      <dgm:spPr/>
      <dgm:t>
        <a:bodyPr/>
        <a:lstStyle/>
        <a:p>
          <a:endParaRPr lang="en-US"/>
        </a:p>
      </dgm:t>
    </dgm:pt>
    <dgm:pt modelId="{4D94D514-836D-4546-B9CB-F2F18C8A8918}" type="asst">
      <dgm:prSet/>
      <dgm:spPr/>
      <dgm:t>
        <a:bodyPr/>
        <a:lstStyle/>
        <a:p>
          <a:r>
            <a:rPr lang="en-US" dirty="0"/>
            <a:t>Business Model</a:t>
          </a:r>
        </a:p>
      </dgm:t>
    </dgm:pt>
    <dgm:pt modelId="{96EB070D-73DE-45E2-AF8B-D6ACC1F3A38F}" type="parTrans" cxnId="{28EFC07E-E1CF-4237-B236-FD86592630DF}">
      <dgm:prSet/>
      <dgm:spPr/>
      <dgm:t>
        <a:bodyPr/>
        <a:lstStyle/>
        <a:p>
          <a:endParaRPr lang="en-US"/>
        </a:p>
      </dgm:t>
    </dgm:pt>
    <dgm:pt modelId="{8C2CD2CF-D6F3-4FEF-9AEA-D6157BD52EAC}" type="sibTrans" cxnId="{28EFC07E-E1CF-4237-B236-FD86592630DF}">
      <dgm:prSet/>
      <dgm:spPr/>
      <dgm:t>
        <a:bodyPr/>
        <a:lstStyle/>
        <a:p>
          <a:endParaRPr lang="en-US"/>
        </a:p>
      </dgm:t>
    </dgm:pt>
    <dgm:pt modelId="{3BD07E1B-B9A7-428D-87A3-6A089AC1367F}" type="asst">
      <dgm:prSet/>
      <dgm:spPr/>
      <dgm:t>
        <a:bodyPr/>
        <a:lstStyle/>
        <a:p>
          <a:r>
            <a:rPr lang="en-US" dirty="0"/>
            <a:t>Financial Viability</a:t>
          </a:r>
        </a:p>
      </dgm:t>
    </dgm:pt>
    <dgm:pt modelId="{0D322B52-56DD-4746-98BA-BE08054169FE}" type="parTrans" cxnId="{174C2F19-F504-420C-9363-BDD0DF9AB1B6}">
      <dgm:prSet/>
      <dgm:spPr/>
      <dgm:t>
        <a:bodyPr/>
        <a:lstStyle/>
        <a:p>
          <a:endParaRPr lang="en-US"/>
        </a:p>
      </dgm:t>
    </dgm:pt>
    <dgm:pt modelId="{7312AF65-6ED4-4D48-AC5F-12A1FD09269D}" type="sibTrans" cxnId="{174C2F19-F504-420C-9363-BDD0DF9AB1B6}">
      <dgm:prSet/>
      <dgm:spPr/>
      <dgm:t>
        <a:bodyPr/>
        <a:lstStyle/>
        <a:p>
          <a:endParaRPr lang="en-US"/>
        </a:p>
      </dgm:t>
    </dgm:pt>
    <dgm:pt modelId="{FA989419-9FA6-4E3F-A313-143C49202789}" type="asst">
      <dgm:prSet/>
      <dgm:spPr/>
      <dgm:t>
        <a:bodyPr/>
        <a:lstStyle/>
        <a:p>
          <a:r>
            <a:rPr lang="en-US" dirty="0"/>
            <a:t>Org Structure &amp; Mgmt.</a:t>
          </a:r>
        </a:p>
      </dgm:t>
    </dgm:pt>
    <dgm:pt modelId="{850094AC-23E8-40BE-9DBE-B6864777F634}" type="parTrans" cxnId="{77EB2123-E622-4FE6-AE4F-BBF5172E75D3}">
      <dgm:prSet/>
      <dgm:spPr/>
      <dgm:t>
        <a:bodyPr/>
        <a:lstStyle/>
        <a:p>
          <a:endParaRPr lang="en-US"/>
        </a:p>
      </dgm:t>
    </dgm:pt>
    <dgm:pt modelId="{47F5379C-BFAC-4A08-A213-695812D04990}" type="sibTrans" cxnId="{77EB2123-E622-4FE6-AE4F-BBF5172E75D3}">
      <dgm:prSet/>
      <dgm:spPr/>
      <dgm:t>
        <a:bodyPr/>
        <a:lstStyle/>
        <a:p>
          <a:endParaRPr lang="en-US"/>
        </a:p>
      </dgm:t>
    </dgm:pt>
    <dgm:pt modelId="{1489D613-4B46-402C-AEBF-CF1DA652D778}" type="asst">
      <dgm:prSet/>
      <dgm:spPr/>
      <dgm:t>
        <a:bodyPr/>
        <a:lstStyle/>
        <a:p>
          <a:r>
            <a:rPr lang="en-US" dirty="0"/>
            <a:t>Network Citizen</a:t>
          </a:r>
        </a:p>
      </dgm:t>
    </dgm:pt>
    <dgm:pt modelId="{034F47B4-2FA1-4DE0-BB25-739B1BB7B8E4}" type="parTrans" cxnId="{F2165604-D1FC-4515-8DE1-94387412314F}">
      <dgm:prSet/>
      <dgm:spPr/>
      <dgm:t>
        <a:bodyPr/>
        <a:lstStyle/>
        <a:p>
          <a:endParaRPr lang="en-US"/>
        </a:p>
      </dgm:t>
    </dgm:pt>
    <dgm:pt modelId="{99688FCB-4031-4D9C-84E0-3A74FE56B360}" type="sibTrans" cxnId="{F2165604-D1FC-4515-8DE1-94387412314F}">
      <dgm:prSet/>
      <dgm:spPr/>
      <dgm:t>
        <a:bodyPr/>
        <a:lstStyle/>
        <a:p>
          <a:endParaRPr lang="en-US"/>
        </a:p>
      </dgm:t>
    </dgm:pt>
    <dgm:pt modelId="{84E768D2-F7F5-4B10-9E22-EE9BE32021D7}" type="asst">
      <dgm:prSet/>
      <dgm:spPr/>
      <dgm:t>
        <a:bodyPr/>
        <a:lstStyle/>
        <a:p>
          <a:r>
            <a:rPr lang="en-US" dirty="0"/>
            <a:t>Marketing Understanding</a:t>
          </a:r>
        </a:p>
      </dgm:t>
    </dgm:pt>
    <dgm:pt modelId="{A4D02AFA-4D64-49E4-B9C7-D66210E07376}" type="parTrans" cxnId="{59E9D6C6-CE22-4936-B80B-B36734ED199C}">
      <dgm:prSet/>
      <dgm:spPr/>
      <dgm:t>
        <a:bodyPr/>
        <a:lstStyle/>
        <a:p>
          <a:endParaRPr lang="en-US"/>
        </a:p>
      </dgm:t>
    </dgm:pt>
    <dgm:pt modelId="{B886EE97-A9FB-4CA3-8CCA-E5622EA6CFFF}" type="sibTrans" cxnId="{59E9D6C6-CE22-4936-B80B-B36734ED199C}">
      <dgm:prSet/>
      <dgm:spPr/>
      <dgm:t>
        <a:bodyPr/>
        <a:lstStyle/>
        <a:p>
          <a:endParaRPr lang="en-US"/>
        </a:p>
      </dgm:t>
    </dgm:pt>
    <dgm:pt modelId="{89775495-A210-480E-96EE-72BB66CB25F3}" type="pres">
      <dgm:prSet presAssocID="{5E097351-C5C2-47CA-A38B-D3DB59E9933A}" presName="hierChild1" presStyleCnt="0">
        <dgm:presLayoutVars>
          <dgm:orgChart val="1"/>
          <dgm:chPref val="1"/>
          <dgm:dir/>
          <dgm:animOne val="branch"/>
          <dgm:animLvl val="lvl"/>
          <dgm:resizeHandles/>
        </dgm:presLayoutVars>
      </dgm:prSet>
      <dgm:spPr/>
    </dgm:pt>
    <dgm:pt modelId="{043D3C92-A85A-4EB6-9600-ED60C51EA1EA}" type="pres">
      <dgm:prSet presAssocID="{961DD7FF-905F-46C8-B091-4440CD43F946}" presName="hierRoot1" presStyleCnt="0">
        <dgm:presLayoutVars>
          <dgm:hierBranch val="init"/>
        </dgm:presLayoutVars>
      </dgm:prSet>
      <dgm:spPr/>
    </dgm:pt>
    <dgm:pt modelId="{EA85E4F7-69A8-4720-A4DE-031A26F19DFD}" type="pres">
      <dgm:prSet presAssocID="{961DD7FF-905F-46C8-B091-4440CD43F946}" presName="rootComposite1" presStyleCnt="0"/>
      <dgm:spPr/>
    </dgm:pt>
    <dgm:pt modelId="{3FD16146-004B-4784-BFD3-8AC098A6C28C}" type="pres">
      <dgm:prSet presAssocID="{961DD7FF-905F-46C8-B091-4440CD43F946}" presName="rootText1" presStyleLbl="node0" presStyleIdx="0" presStyleCnt="1">
        <dgm:presLayoutVars>
          <dgm:chPref val="3"/>
        </dgm:presLayoutVars>
      </dgm:prSet>
      <dgm:spPr/>
    </dgm:pt>
    <dgm:pt modelId="{00408EA9-1FB9-499B-AF9C-59BA74FDC1AB}" type="pres">
      <dgm:prSet presAssocID="{961DD7FF-905F-46C8-B091-4440CD43F946}" presName="rootConnector1" presStyleLbl="node1" presStyleIdx="0" presStyleCnt="0"/>
      <dgm:spPr/>
    </dgm:pt>
    <dgm:pt modelId="{1EBF309C-3334-40F2-9185-192536EDDCB9}" type="pres">
      <dgm:prSet presAssocID="{961DD7FF-905F-46C8-B091-4440CD43F946}" presName="hierChild2" presStyleCnt="0"/>
      <dgm:spPr/>
    </dgm:pt>
    <dgm:pt modelId="{B31DF438-CF1E-4CDF-8A9D-24ADDFE3A8F3}" type="pres">
      <dgm:prSet presAssocID="{961DD7FF-905F-46C8-B091-4440CD43F946}" presName="hierChild3" presStyleCnt="0"/>
      <dgm:spPr/>
    </dgm:pt>
    <dgm:pt modelId="{AD8BC35B-247E-4345-83A8-51548E1AFDF8}" type="pres">
      <dgm:prSet presAssocID="{519F4374-5EEC-451D-8905-4A66B645038E}" presName="Name111" presStyleLbl="parChTrans1D2" presStyleIdx="0" presStyleCnt="7"/>
      <dgm:spPr/>
    </dgm:pt>
    <dgm:pt modelId="{E7F9A7F8-EE0C-406D-933D-4062D2067B94}" type="pres">
      <dgm:prSet presAssocID="{4A403F28-A72F-42F6-A5DA-20C4BB57807D}" presName="hierRoot3" presStyleCnt="0">
        <dgm:presLayoutVars>
          <dgm:hierBranch/>
        </dgm:presLayoutVars>
      </dgm:prSet>
      <dgm:spPr/>
    </dgm:pt>
    <dgm:pt modelId="{2574216C-3DC3-426E-B22F-009781AD1B37}" type="pres">
      <dgm:prSet presAssocID="{4A403F28-A72F-42F6-A5DA-20C4BB57807D}" presName="rootComposite3" presStyleCnt="0"/>
      <dgm:spPr/>
    </dgm:pt>
    <dgm:pt modelId="{D8E29538-ED60-4E2D-B3A8-813BC40A6BF9}" type="pres">
      <dgm:prSet presAssocID="{4A403F28-A72F-42F6-A5DA-20C4BB57807D}" presName="rootText3" presStyleLbl="asst1" presStyleIdx="0" presStyleCnt="7">
        <dgm:presLayoutVars>
          <dgm:chPref val="3"/>
        </dgm:presLayoutVars>
      </dgm:prSet>
      <dgm:spPr/>
    </dgm:pt>
    <dgm:pt modelId="{8AEDDAAC-9A05-4910-9F71-E54AF0FDFCCC}" type="pres">
      <dgm:prSet presAssocID="{4A403F28-A72F-42F6-A5DA-20C4BB57807D}" presName="rootConnector3" presStyleLbl="asst1" presStyleIdx="0" presStyleCnt="7"/>
      <dgm:spPr/>
    </dgm:pt>
    <dgm:pt modelId="{F1C62E0A-5D04-43BC-96FC-482458FCFC08}" type="pres">
      <dgm:prSet presAssocID="{4A403F28-A72F-42F6-A5DA-20C4BB57807D}" presName="hierChild6" presStyleCnt="0"/>
      <dgm:spPr/>
    </dgm:pt>
    <dgm:pt modelId="{CA0A20AF-8A26-4C21-B48E-913619C3FAE8}" type="pres">
      <dgm:prSet presAssocID="{4A403F28-A72F-42F6-A5DA-20C4BB57807D}" presName="hierChild7" presStyleCnt="0"/>
      <dgm:spPr/>
    </dgm:pt>
    <dgm:pt modelId="{35C92D54-7693-44FA-827A-020D6411ED73}" type="pres">
      <dgm:prSet presAssocID="{96EB070D-73DE-45E2-AF8B-D6ACC1F3A38F}" presName="Name111" presStyleLbl="parChTrans1D2" presStyleIdx="1" presStyleCnt="7"/>
      <dgm:spPr/>
    </dgm:pt>
    <dgm:pt modelId="{B5BF4864-2B09-4C62-96C5-E5204F5D78A4}" type="pres">
      <dgm:prSet presAssocID="{4D94D514-836D-4546-B9CB-F2F18C8A8918}" presName="hierRoot3" presStyleCnt="0">
        <dgm:presLayoutVars>
          <dgm:hierBranch val="init"/>
        </dgm:presLayoutVars>
      </dgm:prSet>
      <dgm:spPr/>
    </dgm:pt>
    <dgm:pt modelId="{33C03A8E-4D6C-4099-A79D-7399BB307D7E}" type="pres">
      <dgm:prSet presAssocID="{4D94D514-836D-4546-B9CB-F2F18C8A8918}" presName="rootComposite3" presStyleCnt="0"/>
      <dgm:spPr/>
    </dgm:pt>
    <dgm:pt modelId="{BF83C971-2FDD-4361-B008-04756594F7DD}" type="pres">
      <dgm:prSet presAssocID="{4D94D514-836D-4546-B9CB-F2F18C8A8918}" presName="rootText3" presStyleLbl="asst1" presStyleIdx="1" presStyleCnt="7">
        <dgm:presLayoutVars>
          <dgm:chPref val="3"/>
        </dgm:presLayoutVars>
      </dgm:prSet>
      <dgm:spPr/>
    </dgm:pt>
    <dgm:pt modelId="{26D251B8-2128-4152-BE30-DC379DCB3A58}" type="pres">
      <dgm:prSet presAssocID="{4D94D514-836D-4546-B9CB-F2F18C8A8918}" presName="rootConnector3" presStyleLbl="asst1" presStyleIdx="1" presStyleCnt="7"/>
      <dgm:spPr/>
    </dgm:pt>
    <dgm:pt modelId="{A03EB1D4-4290-4CEE-9F2B-C3FE02521984}" type="pres">
      <dgm:prSet presAssocID="{4D94D514-836D-4546-B9CB-F2F18C8A8918}" presName="hierChild6" presStyleCnt="0"/>
      <dgm:spPr/>
    </dgm:pt>
    <dgm:pt modelId="{D968EDC3-E242-4472-B141-F304987B3B98}" type="pres">
      <dgm:prSet presAssocID="{4D94D514-836D-4546-B9CB-F2F18C8A8918}" presName="hierChild7" presStyleCnt="0"/>
      <dgm:spPr/>
    </dgm:pt>
    <dgm:pt modelId="{F5C14616-A143-4EFA-BD6C-4A41EA27D4ED}" type="pres">
      <dgm:prSet presAssocID="{39CBA21A-47E2-4271-9465-F07F6F9821D5}" presName="Name111" presStyleLbl="parChTrans1D2" presStyleIdx="2" presStyleCnt="7"/>
      <dgm:spPr/>
    </dgm:pt>
    <dgm:pt modelId="{DBAD2243-672B-4227-979A-541DEECD9A91}" type="pres">
      <dgm:prSet presAssocID="{8BF10B01-670E-48D4-B36D-9534D12413D8}" presName="hierRoot3" presStyleCnt="0">
        <dgm:presLayoutVars>
          <dgm:hierBranch val="init"/>
        </dgm:presLayoutVars>
      </dgm:prSet>
      <dgm:spPr/>
    </dgm:pt>
    <dgm:pt modelId="{2EB68685-6B62-4D16-AC4F-AA40F70D4A1A}" type="pres">
      <dgm:prSet presAssocID="{8BF10B01-670E-48D4-B36D-9534D12413D8}" presName="rootComposite3" presStyleCnt="0"/>
      <dgm:spPr/>
    </dgm:pt>
    <dgm:pt modelId="{9354A887-8A54-45AF-A9DF-1A9D08813DF7}" type="pres">
      <dgm:prSet presAssocID="{8BF10B01-670E-48D4-B36D-9534D12413D8}" presName="rootText3" presStyleLbl="asst1" presStyleIdx="2" presStyleCnt="7">
        <dgm:presLayoutVars>
          <dgm:chPref val="3"/>
        </dgm:presLayoutVars>
      </dgm:prSet>
      <dgm:spPr/>
    </dgm:pt>
    <dgm:pt modelId="{06266130-02EB-46C9-B567-619BAC8C1105}" type="pres">
      <dgm:prSet presAssocID="{8BF10B01-670E-48D4-B36D-9534D12413D8}" presName="rootConnector3" presStyleLbl="asst1" presStyleIdx="2" presStyleCnt="7"/>
      <dgm:spPr/>
    </dgm:pt>
    <dgm:pt modelId="{FDFD506B-6075-46D8-B6D7-722AE53F99DF}" type="pres">
      <dgm:prSet presAssocID="{8BF10B01-670E-48D4-B36D-9534D12413D8}" presName="hierChild6" presStyleCnt="0"/>
      <dgm:spPr/>
    </dgm:pt>
    <dgm:pt modelId="{D7C8F697-EC72-4B54-B1A0-FF37C6A66932}" type="pres">
      <dgm:prSet presAssocID="{8BF10B01-670E-48D4-B36D-9534D12413D8}" presName="hierChild7" presStyleCnt="0"/>
      <dgm:spPr/>
    </dgm:pt>
    <dgm:pt modelId="{FB1A5E47-C6EA-465F-BFB4-1B18F2F7C46D}" type="pres">
      <dgm:prSet presAssocID="{0D322B52-56DD-4746-98BA-BE08054169FE}" presName="Name111" presStyleLbl="parChTrans1D2" presStyleIdx="3" presStyleCnt="7"/>
      <dgm:spPr/>
    </dgm:pt>
    <dgm:pt modelId="{021B6C12-08C9-40E2-B8DA-87953EC4C7B7}" type="pres">
      <dgm:prSet presAssocID="{3BD07E1B-B9A7-428D-87A3-6A089AC1367F}" presName="hierRoot3" presStyleCnt="0">
        <dgm:presLayoutVars>
          <dgm:hierBranch val="init"/>
        </dgm:presLayoutVars>
      </dgm:prSet>
      <dgm:spPr/>
    </dgm:pt>
    <dgm:pt modelId="{8DA1BE10-665C-4565-8955-3B43DAF72C3B}" type="pres">
      <dgm:prSet presAssocID="{3BD07E1B-B9A7-428D-87A3-6A089AC1367F}" presName="rootComposite3" presStyleCnt="0"/>
      <dgm:spPr/>
    </dgm:pt>
    <dgm:pt modelId="{5A667CF6-D87D-4390-B1C8-F92635F17499}" type="pres">
      <dgm:prSet presAssocID="{3BD07E1B-B9A7-428D-87A3-6A089AC1367F}" presName="rootText3" presStyleLbl="asst1" presStyleIdx="3" presStyleCnt="7">
        <dgm:presLayoutVars>
          <dgm:chPref val="3"/>
        </dgm:presLayoutVars>
      </dgm:prSet>
      <dgm:spPr/>
    </dgm:pt>
    <dgm:pt modelId="{7114ECC4-7226-4877-B71E-5C9FA9C337D0}" type="pres">
      <dgm:prSet presAssocID="{3BD07E1B-B9A7-428D-87A3-6A089AC1367F}" presName="rootConnector3" presStyleLbl="asst1" presStyleIdx="3" presStyleCnt="7"/>
      <dgm:spPr/>
    </dgm:pt>
    <dgm:pt modelId="{3A7E0A51-5CE4-4D89-B655-3C163ABD6BED}" type="pres">
      <dgm:prSet presAssocID="{3BD07E1B-B9A7-428D-87A3-6A089AC1367F}" presName="hierChild6" presStyleCnt="0"/>
      <dgm:spPr/>
    </dgm:pt>
    <dgm:pt modelId="{E287299F-5777-4526-8B8B-7C79FF879F1D}" type="pres">
      <dgm:prSet presAssocID="{3BD07E1B-B9A7-428D-87A3-6A089AC1367F}" presName="hierChild7" presStyleCnt="0"/>
      <dgm:spPr/>
    </dgm:pt>
    <dgm:pt modelId="{B3173EC8-E802-4DE4-AC22-E502D65B7BF8}" type="pres">
      <dgm:prSet presAssocID="{850094AC-23E8-40BE-9DBE-B6864777F634}" presName="Name111" presStyleLbl="parChTrans1D2" presStyleIdx="4" presStyleCnt="7"/>
      <dgm:spPr/>
    </dgm:pt>
    <dgm:pt modelId="{8C1062A5-DF81-49B4-96E6-4BE5ECF83F78}" type="pres">
      <dgm:prSet presAssocID="{FA989419-9FA6-4E3F-A313-143C49202789}" presName="hierRoot3" presStyleCnt="0">
        <dgm:presLayoutVars>
          <dgm:hierBranch val="init"/>
        </dgm:presLayoutVars>
      </dgm:prSet>
      <dgm:spPr/>
    </dgm:pt>
    <dgm:pt modelId="{E8FBD7D2-B895-4027-91D9-03C229E40197}" type="pres">
      <dgm:prSet presAssocID="{FA989419-9FA6-4E3F-A313-143C49202789}" presName="rootComposite3" presStyleCnt="0"/>
      <dgm:spPr/>
    </dgm:pt>
    <dgm:pt modelId="{78574E78-B2DB-47EE-A1D2-89FDC5E3548E}" type="pres">
      <dgm:prSet presAssocID="{FA989419-9FA6-4E3F-A313-143C49202789}" presName="rootText3" presStyleLbl="asst1" presStyleIdx="4" presStyleCnt="7">
        <dgm:presLayoutVars>
          <dgm:chPref val="3"/>
        </dgm:presLayoutVars>
      </dgm:prSet>
      <dgm:spPr/>
    </dgm:pt>
    <dgm:pt modelId="{EA0682C3-198B-4FE3-92CF-216F5D792066}" type="pres">
      <dgm:prSet presAssocID="{FA989419-9FA6-4E3F-A313-143C49202789}" presName="rootConnector3" presStyleLbl="asst1" presStyleIdx="4" presStyleCnt="7"/>
      <dgm:spPr/>
    </dgm:pt>
    <dgm:pt modelId="{3490578F-B24C-4C36-BBEA-DBB46A27B6E2}" type="pres">
      <dgm:prSet presAssocID="{FA989419-9FA6-4E3F-A313-143C49202789}" presName="hierChild6" presStyleCnt="0"/>
      <dgm:spPr/>
    </dgm:pt>
    <dgm:pt modelId="{30824C97-720B-41FB-90C6-267E311616F2}" type="pres">
      <dgm:prSet presAssocID="{FA989419-9FA6-4E3F-A313-143C49202789}" presName="hierChild7" presStyleCnt="0"/>
      <dgm:spPr/>
    </dgm:pt>
    <dgm:pt modelId="{7DA4C64C-32F8-4A0C-9B01-4585AC10954B}" type="pres">
      <dgm:prSet presAssocID="{034F47B4-2FA1-4DE0-BB25-739B1BB7B8E4}" presName="Name111" presStyleLbl="parChTrans1D2" presStyleIdx="5" presStyleCnt="7"/>
      <dgm:spPr/>
    </dgm:pt>
    <dgm:pt modelId="{DB8FF456-F24C-42E0-8FDC-3A9B1540644D}" type="pres">
      <dgm:prSet presAssocID="{1489D613-4B46-402C-AEBF-CF1DA652D778}" presName="hierRoot3" presStyleCnt="0">
        <dgm:presLayoutVars>
          <dgm:hierBranch val="init"/>
        </dgm:presLayoutVars>
      </dgm:prSet>
      <dgm:spPr/>
    </dgm:pt>
    <dgm:pt modelId="{0BCD4D9F-DB21-4C79-A0B4-A1275DD02337}" type="pres">
      <dgm:prSet presAssocID="{1489D613-4B46-402C-AEBF-CF1DA652D778}" presName="rootComposite3" presStyleCnt="0"/>
      <dgm:spPr/>
    </dgm:pt>
    <dgm:pt modelId="{2614E920-3062-448D-909C-10896A9F1C22}" type="pres">
      <dgm:prSet presAssocID="{1489D613-4B46-402C-AEBF-CF1DA652D778}" presName="rootText3" presStyleLbl="asst1" presStyleIdx="5" presStyleCnt="7">
        <dgm:presLayoutVars>
          <dgm:chPref val="3"/>
        </dgm:presLayoutVars>
      </dgm:prSet>
      <dgm:spPr/>
    </dgm:pt>
    <dgm:pt modelId="{F40A03E6-1365-41AA-86D5-9244536ECEAA}" type="pres">
      <dgm:prSet presAssocID="{1489D613-4B46-402C-AEBF-CF1DA652D778}" presName="rootConnector3" presStyleLbl="asst1" presStyleIdx="5" presStyleCnt="7"/>
      <dgm:spPr/>
    </dgm:pt>
    <dgm:pt modelId="{159E773F-B4A6-44CC-810E-0073B24086A1}" type="pres">
      <dgm:prSet presAssocID="{1489D613-4B46-402C-AEBF-CF1DA652D778}" presName="hierChild6" presStyleCnt="0"/>
      <dgm:spPr/>
    </dgm:pt>
    <dgm:pt modelId="{CB3ACF2E-DA96-4ED4-92B9-0B5AB0D86582}" type="pres">
      <dgm:prSet presAssocID="{1489D613-4B46-402C-AEBF-CF1DA652D778}" presName="hierChild7" presStyleCnt="0"/>
      <dgm:spPr/>
    </dgm:pt>
    <dgm:pt modelId="{6AE9C5E0-8CA4-4F79-9659-4E9EF2DD17AB}" type="pres">
      <dgm:prSet presAssocID="{A4D02AFA-4D64-49E4-B9C7-D66210E07376}" presName="Name111" presStyleLbl="parChTrans1D2" presStyleIdx="6" presStyleCnt="7"/>
      <dgm:spPr/>
    </dgm:pt>
    <dgm:pt modelId="{0A2AA9D6-9FC4-4B60-A037-4B7430964BA7}" type="pres">
      <dgm:prSet presAssocID="{84E768D2-F7F5-4B10-9E22-EE9BE32021D7}" presName="hierRoot3" presStyleCnt="0">
        <dgm:presLayoutVars>
          <dgm:hierBranch val="init"/>
        </dgm:presLayoutVars>
      </dgm:prSet>
      <dgm:spPr/>
    </dgm:pt>
    <dgm:pt modelId="{41F185DE-2DDC-4B1B-9CE1-4BE7E8303279}" type="pres">
      <dgm:prSet presAssocID="{84E768D2-F7F5-4B10-9E22-EE9BE32021D7}" presName="rootComposite3" presStyleCnt="0"/>
      <dgm:spPr/>
    </dgm:pt>
    <dgm:pt modelId="{C5DD5115-1CA9-435E-9BE5-3B5EBF183E54}" type="pres">
      <dgm:prSet presAssocID="{84E768D2-F7F5-4B10-9E22-EE9BE32021D7}" presName="rootText3" presStyleLbl="asst1" presStyleIdx="6" presStyleCnt="7">
        <dgm:presLayoutVars>
          <dgm:chPref val="3"/>
        </dgm:presLayoutVars>
      </dgm:prSet>
      <dgm:spPr/>
    </dgm:pt>
    <dgm:pt modelId="{4B1AD1D8-6032-4408-A2E7-E1BB2B7257FA}" type="pres">
      <dgm:prSet presAssocID="{84E768D2-F7F5-4B10-9E22-EE9BE32021D7}" presName="rootConnector3" presStyleLbl="asst1" presStyleIdx="6" presStyleCnt="7"/>
      <dgm:spPr/>
    </dgm:pt>
    <dgm:pt modelId="{F07B6C34-B88E-41A7-AD01-7950452F342C}" type="pres">
      <dgm:prSet presAssocID="{84E768D2-F7F5-4B10-9E22-EE9BE32021D7}" presName="hierChild6" presStyleCnt="0"/>
      <dgm:spPr/>
    </dgm:pt>
    <dgm:pt modelId="{5473BE7F-8F9C-4296-A785-D28005625393}" type="pres">
      <dgm:prSet presAssocID="{84E768D2-F7F5-4B10-9E22-EE9BE32021D7}" presName="hierChild7" presStyleCnt="0"/>
      <dgm:spPr/>
    </dgm:pt>
  </dgm:ptLst>
  <dgm:cxnLst>
    <dgm:cxn modelId="{F2165604-D1FC-4515-8DE1-94387412314F}" srcId="{961DD7FF-905F-46C8-B091-4440CD43F946}" destId="{1489D613-4B46-402C-AEBF-CF1DA652D778}" srcOrd="5" destOrd="0" parTransId="{034F47B4-2FA1-4DE0-BB25-739B1BB7B8E4}" sibTransId="{99688FCB-4031-4D9C-84E0-3A74FE56B360}"/>
    <dgm:cxn modelId="{A2651605-DD08-4B1D-8328-640F9003F0DD}" type="presOf" srcId="{FA989419-9FA6-4E3F-A313-143C49202789}" destId="{EA0682C3-198B-4FE3-92CF-216F5D792066}" srcOrd="1" destOrd="0" presId="urn:microsoft.com/office/officeart/2005/8/layout/orgChart1"/>
    <dgm:cxn modelId="{EFAB8514-7885-4D48-B876-9BE5762AEE21}" type="presOf" srcId="{39CBA21A-47E2-4271-9465-F07F6F9821D5}" destId="{F5C14616-A143-4EFA-BD6C-4A41EA27D4ED}" srcOrd="0" destOrd="0" presId="urn:microsoft.com/office/officeart/2005/8/layout/orgChart1"/>
    <dgm:cxn modelId="{4583F716-0A33-414F-9477-F0E0B95C8E49}" type="presOf" srcId="{8BF10B01-670E-48D4-B36D-9534D12413D8}" destId="{9354A887-8A54-45AF-A9DF-1A9D08813DF7}" srcOrd="0" destOrd="0" presId="urn:microsoft.com/office/officeart/2005/8/layout/orgChart1"/>
    <dgm:cxn modelId="{174C2F19-F504-420C-9363-BDD0DF9AB1B6}" srcId="{961DD7FF-905F-46C8-B091-4440CD43F946}" destId="{3BD07E1B-B9A7-428D-87A3-6A089AC1367F}" srcOrd="3" destOrd="0" parTransId="{0D322B52-56DD-4746-98BA-BE08054169FE}" sibTransId="{7312AF65-6ED4-4D48-AC5F-12A1FD09269D}"/>
    <dgm:cxn modelId="{77EB2123-E622-4FE6-AE4F-BBF5172E75D3}" srcId="{961DD7FF-905F-46C8-B091-4440CD43F946}" destId="{FA989419-9FA6-4E3F-A313-143C49202789}" srcOrd="4" destOrd="0" parTransId="{850094AC-23E8-40BE-9DBE-B6864777F634}" sibTransId="{47F5379C-BFAC-4A08-A213-695812D04990}"/>
    <dgm:cxn modelId="{4671F239-00AC-4E11-BAC4-D45977263FD7}" type="presOf" srcId="{84E768D2-F7F5-4B10-9E22-EE9BE32021D7}" destId="{4B1AD1D8-6032-4408-A2E7-E1BB2B7257FA}" srcOrd="1" destOrd="0" presId="urn:microsoft.com/office/officeart/2005/8/layout/orgChart1"/>
    <dgm:cxn modelId="{33B9895C-36BC-4EBD-8D07-A789C15B9A28}" type="presOf" srcId="{1489D613-4B46-402C-AEBF-CF1DA652D778}" destId="{F40A03E6-1365-41AA-86D5-9244536ECEAA}" srcOrd="1" destOrd="0" presId="urn:microsoft.com/office/officeart/2005/8/layout/orgChart1"/>
    <dgm:cxn modelId="{81651F42-36E1-48EA-B287-8E16C67C6531}" type="presOf" srcId="{A4D02AFA-4D64-49E4-B9C7-D66210E07376}" destId="{6AE9C5E0-8CA4-4F79-9659-4E9EF2DD17AB}" srcOrd="0" destOrd="0" presId="urn:microsoft.com/office/officeart/2005/8/layout/orgChart1"/>
    <dgm:cxn modelId="{9C9D7963-711E-4C28-B473-31E71A67E212}" srcId="{961DD7FF-905F-46C8-B091-4440CD43F946}" destId="{8BF10B01-670E-48D4-B36D-9534D12413D8}" srcOrd="2" destOrd="0" parTransId="{39CBA21A-47E2-4271-9465-F07F6F9821D5}" sibTransId="{20EDB025-5578-460E-B366-EECD5C526A9C}"/>
    <dgm:cxn modelId="{49017468-960F-40F5-978E-E2DF1DB1F312}" type="presOf" srcId="{961DD7FF-905F-46C8-B091-4440CD43F946}" destId="{00408EA9-1FB9-499B-AF9C-59BA74FDC1AB}" srcOrd="1" destOrd="0" presId="urn:microsoft.com/office/officeart/2005/8/layout/orgChart1"/>
    <dgm:cxn modelId="{35AB886D-5E90-42B8-B527-5FF5E8909AA8}" type="presOf" srcId="{1489D613-4B46-402C-AEBF-CF1DA652D778}" destId="{2614E920-3062-448D-909C-10896A9F1C22}" srcOrd="0" destOrd="0" presId="urn:microsoft.com/office/officeart/2005/8/layout/orgChart1"/>
    <dgm:cxn modelId="{5072954D-58B5-4381-A53E-64C716F16EBC}" type="presOf" srcId="{4D94D514-836D-4546-B9CB-F2F18C8A8918}" destId="{26D251B8-2128-4152-BE30-DC379DCB3A58}" srcOrd="1" destOrd="0" presId="urn:microsoft.com/office/officeart/2005/8/layout/orgChart1"/>
    <dgm:cxn modelId="{37491F51-8E2F-4756-8936-6BD8803F3B28}" type="presOf" srcId="{519F4374-5EEC-451D-8905-4A66B645038E}" destId="{AD8BC35B-247E-4345-83A8-51548E1AFDF8}" srcOrd="0" destOrd="0" presId="urn:microsoft.com/office/officeart/2005/8/layout/orgChart1"/>
    <dgm:cxn modelId="{6E0F9555-B4BC-46D5-A21B-D83A0BDB44A4}" type="presOf" srcId="{3BD07E1B-B9A7-428D-87A3-6A089AC1367F}" destId="{7114ECC4-7226-4877-B71E-5C9FA9C337D0}" srcOrd="1" destOrd="0" presId="urn:microsoft.com/office/officeart/2005/8/layout/orgChart1"/>
    <dgm:cxn modelId="{8A3F305A-39AD-4A84-8E91-9A67A1287628}" type="presOf" srcId="{0D322B52-56DD-4746-98BA-BE08054169FE}" destId="{FB1A5E47-C6EA-465F-BFB4-1B18F2F7C46D}" srcOrd="0" destOrd="0" presId="urn:microsoft.com/office/officeart/2005/8/layout/orgChart1"/>
    <dgm:cxn modelId="{28EFC07E-E1CF-4237-B236-FD86592630DF}" srcId="{961DD7FF-905F-46C8-B091-4440CD43F946}" destId="{4D94D514-836D-4546-B9CB-F2F18C8A8918}" srcOrd="1" destOrd="0" parTransId="{96EB070D-73DE-45E2-AF8B-D6ACC1F3A38F}" sibTransId="{8C2CD2CF-D6F3-4FEF-9AEA-D6157BD52EAC}"/>
    <dgm:cxn modelId="{83F3F97E-9E6A-45F4-9964-54202E78C207}" type="presOf" srcId="{4A403F28-A72F-42F6-A5DA-20C4BB57807D}" destId="{D8E29538-ED60-4E2D-B3A8-813BC40A6BF9}" srcOrd="0" destOrd="0" presId="urn:microsoft.com/office/officeart/2005/8/layout/orgChart1"/>
    <dgm:cxn modelId="{47F47589-74C1-427A-B114-89D3597DF5C9}" srcId="{5E097351-C5C2-47CA-A38B-D3DB59E9933A}" destId="{961DD7FF-905F-46C8-B091-4440CD43F946}" srcOrd="0" destOrd="0" parTransId="{0188EA49-BB49-44BF-BAE3-5926009A9218}" sibTransId="{8DB32FA1-F1E6-4BEF-8253-553D4F31C85B}"/>
    <dgm:cxn modelId="{A90A96A7-60C0-47CA-AF2B-C3FD07595E43}" type="presOf" srcId="{5E097351-C5C2-47CA-A38B-D3DB59E9933A}" destId="{89775495-A210-480E-96EE-72BB66CB25F3}" srcOrd="0" destOrd="0" presId="urn:microsoft.com/office/officeart/2005/8/layout/orgChart1"/>
    <dgm:cxn modelId="{24D0D8AF-3490-4B01-BDBB-1A9293632B41}" type="presOf" srcId="{034F47B4-2FA1-4DE0-BB25-739B1BB7B8E4}" destId="{7DA4C64C-32F8-4A0C-9B01-4585AC10954B}" srcOrd="0" destOrd="0" presId="urn:microsoft.com/office/officeart/2005/8/layout/orgChart1"/>
    <dgm:cxn modelId="{DBAF26B7-49A6-4C26-A948-B4140D59D7B3}" type="presOf" srcId="{4D94D514-836D-4546-B9CB-F2F18C8A8918}" destId="{BF83C971-2FDD-4361-B008-04756594F7DD}" srcOrd="0" destOrd="0" presId="urn:microsoft.com/office/officeart/2005/8/layout/orgChart1"/>
    <dgm:cxn modelId="{59E9D6C6-CE22-4936-B80B-B36734ED199C}" srcId="{961DD7FF-905F-46C8-B091-4440CD43F946}" destId="{84E768D2-F7F5-4B10-9E22-EE9BE32021D7}" srcOrd="6" destOrd="0" parTransId="{A4D02AFA-4D64-49E4-B9C7-D66210E07376}" sibTransId="{B886EE97-A9FB-4CA3-8CCA-E5622EA6CFFF}"/>
    <dgm:cxn modelId="{D25884C7-9707-41B4-A74E-3D6FE441149C}" srcId="{961DD7FF-905F-46C8-B091-4440CD43F946}" destId="{4A403F28-A72F-42F6-A5DA-20C4BB57807D}" srcOrd="0" destOrd="0" parTransId="{519F4374-5EEC-451D-8905-4A66B645038E}" sibTransId="{2691E316-7915-45FB-A865-4A3BCCEE58C9}"/>
    <dgm:cxn modelId="{D30C8FCA-D038-434C-B619-50E2EFF3F8CF}" type="presOf" srcId="{84E768D2-F7F5-4B10-9E22-EE9BE32021D7}" destId="{C5DD5115-1CA9-435E-9BE5-3B5EBF183E54}" srcOrd="0" destOrd="0" presId="urn:microsoft.com/office/officeart/2005/8/layout/orgChart1"/>
    <dgm:cxn modelId="{A8DC0CCD-5E9B-4644-9DFF-890475F9FE3B}" type="presOf" srcId="{850094AC-23E8-40BE-9DBE-B6864777F634}" destId="{B3173EC8-E802-4DE4-AC22-E502D65B7BF8}" srcOrd="0" destOrd="0" presId="urn:microsoft.com/office/officeart/2005/8/layout/orgChart1"/>
    <dgm:cxn modelId="{7A9DEACD-6147-4B47-A24F-4B3A7B83ADD2}" type="presOf" srcId="{4A403F28-A72F-42F6-A5DA-20C4BB57807D}" destId="{8AEDDAAC-9A05-4910-9F71-E54AF0FDFCCC}" srcOrd="1" destOrd="0" presId="urn:microsoft.com/office/officeart/2005/8/layout/orgChart1"/>
    <dgm:cxn modelId="{23565FD9-11BB-4361-B7E3-481C52C38F24}" type="presOf" srcId="{96EB070D-73DE-45E2-AF8B-D6ACC1F3A38F}" destId="{35C92D54-7693-44FA-827A-020D6411ED73}" srcOrd="0" destOrd="0" presId="urn:microsoft.com/office/officeart/2005/8/layout/orgChart1"/>
    <dgm:cxn modelId="{883E7ED9-BBAA-4B15-BB8C-4EAC383F0AC6}" type="presOf" srcId="{FA989419-9FA6-4E3F-A313-143C49202789}" destId="{78574E78-B2DB-47EE-A1D2-89FDC5E3548E}" srcOrd="0" destOrd="0" presId="urn:microsoft.com/office/officeart/2005/8/layout/orgChart1"/>
    <dgm:cxn modelId="{8C796BE2-85E9-403B-9E71-21E9A4D02F6B}" type="presOf" srcId="{8BF10B01-670E-48D4-B36D-9534D12413D8}" destId="{06266130-02EB-46C9-B567-619BAC8C1105}" srcOrd="1" destOrd="0" presId="urn:microsoft.com/office/officeart/2005/8/layout/orgChart1"/>
    <dgm:cxn modelId="{DC9826F2-4C80-4EC2-9191-4F5841BBB553}" type="presOf" srcId="{961DD7FF-905F-46C8-B091-4440CD43F946}" destId="{3FD16146-004B-4784-BFD3-8AC098A6C28C}" srcOrd="0" destOrd="0" presId="urn:microsoft.com/office/officeart/2005/8/layout/orgChart1"/>
    <dgm:cxn modelId="{AD7584FB-1841-4051-B7A5-F5E6D4114534}" type="presOf" srcId="{3BD07E1B-B9A7-428D-87A3-6A089AC1367F}" destId="{5A667CF6-D87D-4390-B1C8-F92635F17499}" srcOrd="0" destOrd="0" presId="urn:microsoft.com/office/officeart/2005/8/layout/orgChart1"/>
    <dgm:cxn modelId="{A485AE7B-E3E3-46EC-B72A-C06D8E21FE99}" type="presParOf" srcId="{89775495-A210-480E-96EE-72BB66CB25F3}" destId="{043D3C92-A85A-4EB6-9600-ED60C51EA1EA}" srcOrd="0" destOrd="0" presId="urn:microsoft.com/office/officeart/2005/8/layout/orgChart1"/>
    <dgm:cxn modelId="{93420777-1DB7-448C-9831-2570A5F57452}" type="presParOf" srcId="{043D3C92-A85A-4EB6-9600-ED60C51EA1EA}" destId="{EA85E4F7-69A8-4720-A4DE-031A26F19DFD}" srcOrd="0" destOrd="0" presId="urn:microsoft.com/office/officeart/2005/8/layout/orgChart1"/>
    <dgm:cxn modelId="{A2007E46-4167-4DCB-B93A-5F407751FAF8}" type="presParOf" srcId="{EA85E4F7-69A8-4720-A4DE-031A26F19DFD}" destId="{3FD16146-004B-4784-BFD3-8AC098A6C28C}" srcOrd="0" destOrd="0" presId="urn:microsoft.com/office/officeart/2005/8/layout/orgChart1"/>
    <dgm:cxn modelId="{F86FF538-132F-44AC-AE2B-86571C265801}" type="presParOf" srcId="{EA85E4F7-69A8-4720-A4DE-031A26F19DFD}" destId="{00408EA9-1FB9-499B-AF9C-59BA74FDC1AB}" srcOrd="1" destOrd="0" presId="urn:microsoft.com/office/officeart/2005/8/layout/orgChart1"/>
    <dgm:cxn modelId="{32E93351-0073-4C9D-93BA-932F858165A2}" type="presParOf" srcId="{043D3C92-A85A-4EB6-9600-ED60C51EA1EA}" destId="{1EBF309C-3334-40F2-9185-192536EDDCB9}" srcOrd="1" destOrd="0" presId="urn:microsoft.com/office/officeart/2005/8/layout/orgChart1"/>
    <dgm:cxn modelId="{4E2FD91B-8893-4690-886C-22B7E07C8C8D}" type="presParOf" srcId="{043D3C92-A85A-4EB6-9600-ED60C51EA1EA}" destId="{B31DF438-CF1E-4CDF-8A9D-24ADDFE3A8F3}" srcOrd="2" destOrd="0" presId="urn:microsoft.com/office/officeart/2005/8/layout/orgChart1"/>
    <dgm:cxn modelId="{D94653D9-D8D8-4327-B30D-28C441DE5F70}" type="presParOf" srcId="{B31DF438-CF1E-4CDF-8A9D-24ADDFE3A8F3}" destId="{AD8BC35B-247E-4345-83A8-51548E1AFDF8}" srcOrd="0" destOrd="0" presId="urn:microsoft.com/office/officeart/2005/8/layout/orgChart1"/>
    <dgm:cxn modelId="{85A88288-3AE0-4882-A707-D0BA1AA94E4C}" type="presParOf" srcId="{B31DF438-CF1E-4CDF-8A9D-24ADDFE3A8F3}" destId="{E7F9A7F8-EE0C-406D-933D-4062D2067B94}" srcOrd="1" destOrd="0" presId="urn:microsoft.com/office/officeart/2005/8/layout/orgChart1"/>
    <dgm:cxn modelId="{2BF7190A-1518-49D7-8F9A-E1784DAC27DE}" type="presParOf" srcId="{E7F9A7F8-EE0C-406D-933D-4062D2067B94}" destId="{2574216C-3DC3-426E-B22F-009781AD1B37}" srcOrd="0" destOrd="0" presId="urn:microsoft.com/office/officeart/2005/8/layout/orgChart1"/>
    <dgm:cxn modelId="{53B3BF90-AA75-47EA-9158-6AEACEBA6227}" type="presParOf" srcId="{2574216C-3DC3-426E-B22F-009781AD1B37}" destId="{D8E29538-ED60-4E2D-B3A8-813BC40A6BF9}" srcOrd="0" destOrd="0" presId="urn:microsoft.com/office/officeart/2005/8/layout/orgChart1"/>
    <dgm:cxn modelId="{8097F187-9717-4C48-A425-33047625CC46}" type="presParOf" srcId="{2574216C-3DC3-426E-B22F-009781AD1B37}" destId="{8AEDDAAC-9A05-4910-9F71-E54AF0FDFCCC}" srcOrd="1" destOrd="0" presId="urn:microsoft.com/office/officeart/2005/8/layout/orgChart1"/>
    <dgm:cxn modelId="{619925D2-E0B5-4942-A250-67B19A0372A3}" type="presParOf" srcId="{E7F9A7F8-EE0C-406D-933D-4062D2067B94}" destId="{F1C62E0A-5D04-43BC-96FC-482458FCFC08}" srcOrd="1" destOrd="0" presId="urn:microsoft.com/office/officeart/2005/8/layout/orgChart1"/>
    <dgm:cxn modelId="{DE27CF98-8F57-46EB-BA8E-2BB22C0846E8}" type="presParOf" srcId="{E7F9A7F8-EE0C-406D-933D-4062D2067B94}" destId="{CA0A20AF-8A26-4C21-B48E-913619C3FAE8}" srcOrd="2" destOrd="0" presId="urn:microsoft.com/office/officeart/2005/8/layout/orgChart1"/>
    <dgm:cxn modelId="{3267EE0F-F840-49CE-9EE4-C80F372EE4A8}" type="presParOf" srcId="{B31DF438-CF1E-4CDF-8A9D-24ADDFE3A8F3}" destId="{35C92D54-7693-44FA-827A-020D6411ED73}" srcOrd="2" destOrd="0" presId="urn:microsoft.com/office/officeart/2005/8/layout/orgChart1"/>
    <dgm:cxn modelId="{A5FE3AC6-9193-4CE7-9515-E578693B0F8B}" type="presParOf" srcId="{B31DF438-CF1E-4CDF-8A9D-24ADDFE3A8F3}" destId="{B5BF4864-2B09-4C62-96C5-E5204F5D78A4}" srcOrd="3" destOrd="0" presId="urn:microsoft.com/office/officeart/2005/8/layout/orgChart1"/>
    <dgm:cxn modelId="{15F8E37F-0447-42A1-8565-E037B7AE66D3}" type="presParOf" srcId="{B5BF4864-2B09-4C62-96C5-E5204F5D78A4}" destId="{33C03A8E-4D6C-4099-A79D-7399BB307D7E}" srcOrd="0" destOrd="0" presId="urn:microsoft.com/office/officeart/2005/8/layout/orgChart1"/>
    <dgm:cxn modelId="{F69E61B2-4DFE-4DE3-A927-0842EB010467}" type="presParOf" srcId="{33C03A8E-4D6C-4099-A79D-7399BB307D7E}" destId="{BF83C971-2FDD-4361-B008-04756594F7DD}" srcOrd="0" destOrd="0" presId="urn:microsoft.com/office/officeart/2005/8/layout/orgChart1"/>
    <dgm:cxn modelId="{0F14AE34-17AB-48B5-846D-022FFD0A1481}" type="presParOf" srcId="{33C03A8E-4D6C-4099-A79D-7399BB307D7E}" destId="{26D251B8-2128-4152-BE30-DC379DCB3A58}" srcOrd="1" destOrd="0" presId="urn:microsoft.com/office/officeart/2005/8/layout/orgChart1"/>
    <dgm:cxn modelId="{E4FD955C-D348-4A3E-B282-B7E6498BD402}" type="presParOf" srcId="{B5BF4864-2B09-4C62-96C5-E5204F5D78A4}" destId="{A03EB1D4-4290-4CEE-9F2B-C3FE02521984}" srcOrd="1" destOrd="0" presId="urn:microsoft.com/office/officeart/2005/8/layout/orgChart1"/>
    <dgm:cxn modelId="{3FFB475E-FAB8-4334-99E2-430DEA8EA86A}" type="presParOf" srcId="{B5BF4864-2B09-4C62-96C5-E5204F5D78A4}" destId="{D968EDC3-E242-4472-B141-F304987B3B98}" srcOrd="2" destOrd="0" presId="urn:microsoft.com/office/officeart/2005/8/layout/orgChart1"/>
    <dgm:cxn modelId="{47B93D83-C35B-4115-8ABF-9391540CD37A}" type="presParOf" srcId="{B31DF438-CF1E-4CDF-8A9D-24ADDFE3A8F3}" destId="{F5C14616-A143-4EFA-BD6C-4A41EA27D4ED}" srcOrd="4" destOrd="0" presId="urn:microsoft.com/office/officeart/2005/8/layout/orgChart1"/>
    <dgm:cxn modelId="{AC6F92FD-BC31-4BAD-988B-AACD72DA1B3A}" type="presParOf" srcId="{B31DF438-CF1E-4CDF-8A9D-24ADDFE3A8F3}" destId="{DBAD2243-672B-4227-979A-541DEECD9A91}" srcOrd="5" destOrd="0" presId="urn:microsoft.com/office/officeart/2005/8/layout/orgChart1"/>
    <dgm:cxn modelId="{3EDEBC72-4ADA-4077-B054-5363590F8A8F}" type="presParOf" srcId="{DBAD2243-672B-4227-979A-541DEECD9A91}" destId="{2EB68685-6B62-4D16-AC4F-AA40F70D4A1A}" srcOrd="0" destOrd="0" presId="urn:microsoft.com/office/officeart/2005/8/layout/orgChart1"/>
    <dgm:cxn modelId="{D1F215F6-6CDB-4FA5-963C-A7923806AA1A}" type="presParOf" srcId="{2EB68685-6B62-4D16-AC4F-AA40F70D4A1A}" destId="{9354A887-8A54-45AF-A9DF-1A9D08813DF7}" srcOrd="0" destOrd="0" presId="urn:microsoft.com/office/officeart/2005/8/layout/orgChart1"/>
    <dgm:cxn modelId="{0A8F62A1-A006-4F81-BB90-40721FE6B535}" type="presParOf" srcId="{2EB68685-6B62-4D16-AC4F-AA40F70D4A1A}" destId="{06266130-02EB-46C9-B567-619BAC8C1105}" srcOrd="1" destOrd="0" presId="urn:microsoft.com/office/officeart/2005/8/layout/orgChart1"/>
    <dgm:cxn modelId="{4A74D1A0-72C5-4163-BE9C-2398EEF14416}" type="presParOf" srcId="{DBAD2243-672B-4227-979A-541DEECD9A91}" destId="{FDFD506B-6075-46D8-B6D7-722AE53F99DF}" srcOrd="1" destOrd="0" presId="urn:microsoft.com/office/officeart/2005/8/layout/orgChart1"/>
    <dgm:cxn modelId="{842968D6-B654-435D-B998-14EE2096F530}" type="presParOf" srcId="{DBAD2243-672B-4227-979A-541DEECD9A91}" destId="{D7C8F697-EC72-4B54-B1A0-FF37C6A66932}" srcOrd="2" destOrd="0" presId="urn:microsoft.com/office/officeart/2005/8/layout/orgChart1"/>
    <dgm:cxn modelId="{4E9CAB4A-CF4D-4E43-8251-9061076B1AC0}" type="presParOf" srcId="{B31DF438-CF1E-4CDF-8A9D-24ADDFE3A8F3}" destId="{FB1A5E47-C6EA-465F-BFB4-1B18F2F7C46D}" srcOrd="6" destOrd="0" presId="urn:microsoft.com/office/officeart/2005/8/layout/orgChart1"/>
    <dgm:cxn modelId="{683DCE80-0CDA-4C0C-BB04-BE5D386E5DA7}" type="presParOf" srcId="{B31DF438-CF1E-4CDF-8A9D-24ADDFE3A8F3}" destId="{021B6C12-08C9-40E2-B8DA-87953EC4C7B7}" srcOrd="7" destOrd="0" presId="urn:microsoft.com/office/officeart/2005/8/layout/orgChart1"/>
    <dgm:cxn modelId="{8A42C1CB-0656-4788-8672-1200249D575C}" type="presParOf" srcId="{021B6C12-08C9-40E2-B8DA-87953EC4C7B7}" destId="{8DA1BE10-665C-4565-8955-3B43DAF72C3B}" srcOrd="0" destOrd="0" presId="urn:microsoft.com/office/officeart/2005/8/layout/orgChart1"/>
    <dgm:cxn modelId="{23E47C15-0AEF-44C7-9AA7-435684E46651}" type="presParOf" srcId="{8DA1BE10-665C-4565-8955-3B43DAF72C3B}" destId="{5A667CF6-D87D-4390-B1C8-F92635F17499}" srcOrd="0" destOrd="0" presId="urn:microsoft.com/office/officeart/2005/8/layout/orgChart1"/>
    <dgm:cxn modelId="{B5C86E73-96D7-4389-939C-E5669C920A8A}" type="presParOf" srcId="{8DA1BE10-665C-4565-8955-3B43DAF72C3B}" destId="{7114ECC4-7226-4877-B71E-5C9FA9C337D0}" srcOrd="1" destOrd="0" presId="urn:microsoft.com/office/officeart/2005/8/layout/orgChart1"/>
    <dgm:cxn modelId="{93BFA6A1-2A69-40BF-BFFC-28F4CEE7E8CD}" type="presParOf" srcId="{021B6C12-08C9-40E2-B8DA-87953EC4C7B7}" destId="{3A7E0A51-5CE4-4D89-B655-3C163ABD6BED}" srcOrd="1" destOrd="0" presId="urn:microsoft.com/office/officeart/2005/8/layout/orgChart1"/>
    <dgm:cxn modelId="{592E2E8F-51F9-47F3-8054-41C2BC1AEB78}" type="presParOf" srcId="{021B6C12-08C9-40E2-B8DA-87953EC4C7B7}" destId="{E287299F-5777-4526-8B8B-7C79FF879F1D}" srcOrd="2" destOrd="0" presId="urn:microsoft.com/office/officeart/2005/8/layout/orgChart1"/>
    <dgm:cxn modelId="{0877B949-1A47-45B8-A46B-FDC733DBED3F}" type="presParOf" srcId="{B31DF438-CF1E-4CDF-8A9D-24ADDFE3A8F3}" destId="{B3173EC8-E802-4DE4-AC22-E502D65B7BF8}" srcOrd="8" destOrd="0" presId="urn:microsoft.com/office/officeart/2005/8/layout/orgChart1"/>
    <dgm:cxn modelId="{3575B10E-8D5D-4FDA-9160-987B3555DBF9}" type="presParOf" srcId="{B31DF438-CF1E-4CDF-8A9D-24ADDFE3A8F3}" destId="{8C1062A5-DF81-49B4-96E6-4BE5ECF83F78}" srcOrd="9" destOrd="0" presId="urn:microsoft.com/office/officeart/2005/8/layout/orgChart1"/>
    <dgm:cxn modelId="{B55AFBE2-C086-4C89-9FCD-CCA0E344A46E}" type="presParOf" srcId="{8C1062A5-DF81-49B4-96E6-4BE5ECF83F78}" destId="{E8FBD7D2-B895-4027-91D9-03C229E40197}" srcOrd="0" destOrd="0" presId="urn:microsoft.com/office/officeart/2005/8/layout/orgChart1"/>
    <dgm:cxn modelId="{99EE95EC-D346-47B8-836E-418D3BA85C4E}" type="presParOf" srcId="{E8FBD7D2-B895-4027-91D9-03C229E40197}" destId="{78574E78-B2DB-47EE-A1D2-89FDC5E3548E}" srcOrd="0" destOrd="0" presId="urn:microsoft.com/office/officeart/2005/8/layout/orgChart1"/>
    <dgm:cxn modelId="{7CC2FAE5-0FEA-4B76-837A-363A09E7E554}" type="presParOf" srcId="{E8FBD7D2-B895-4027-91D9-03C229E40197}" destId="{EA0682C3-198B-4FE3-92CF-216F5D792066}" srcOrd="1" destOrd="0" presId="urn:microsoft.com/office/officeart/2005/8/layout/orgChart1"/>
    <dgm:cxn modelId="{E79F5560-3513-4673-80CC-54575161E43A}" type="presParOf" srcId="{8C1062A5-DF81-49B4-96E6-4BE5ECF83F78}" destId="{3490578F-B24C-4C36-BBEA-DBB46A27B6E2}" srcOrd="1" destOrd="0" presId="urn:microsoft.com/office/officeart/2005/8/layout/orgChart1"/>
    <dgm:cxn modelId="{97A69FD2-FC3D-4E03-80D4-CEBC682BF217}" type="presParOf" srcId="{8C1062A5-DF81-49B4-96E6-4BE5ECF83F78}" destId="{30824C97-720B-41FB-90C6-267E311616F2}" srcOrd="2" destOrd="0" presId="urn:microsoft.com/office/officeart/2005/8/layout/orgChart1"/>
    <dgm:cxn modelId="{54BE8D3B-1C63-4F59-89C4-2C7A90686F22}" type="presParOf" srcId="{B31DF438-CF1E-4CDF-8A9D-24ADDFE3A8F3}" destId="{7DA4C64C-32F8-4A0C-9B01-4585AC10954B}" srcOrd="10" destOrd="0" presId="urn:microsoft.com/office/officeart/2005/8/layout/orgChart1"/>
    <dgm:cxn modelId="{361DA95E-8531-4577-BCD0-8A5A5F366969}" type="presParOf" srcId="{B31DF438-CF1E-4CDF-8A9D-24ADDFE3A8F3}" destId="{DB8FF456-F24C-42E0-8FDC-3A9B1540644D}" srcOrd="11" destOrd="0" presId="urn:microsoft.com/office/officeart/2005/8/layout/orgChart1"/>
    <dgm:cxn modelId="{2218D957-56EE-4CC0-9046-F66E5B77C432}" type="presParOf" srcId="{DB8FF456-F24C-42E0-8FDC-3A9B1540644D}" destId="{0BCD4D9F-DB21-4C79-A0B4-A1275DD02337}" srcOrd="0" destOrd="0" presId="urn:microsoft.com/office/officeart/2005/8/layout/orgChart1"/>
    <dgm:cxn modelId="{434DBC98-F8F5-4DDE-A2EE-1E51FD57A7FB}" type="presParOf" srcId="{0BCD4D9F-DB21-4C79-A0B4-A1275DD02337}" destId="{2614E920-3062-448D-909C-10896A9F1C22}" srcOrd="0" destOrd="0" presId="urn:microsoft.com/office/officeart/2005/8/layout/orgChart1"/>
    <dgm:cxn modelId="{791B07C1-3D15-4E58-BD78-2A4F972CFCB0}" type="presParOf" srcId="{0BCD4D9F-DB21-4C79-A0B4-A1275DD02337}" destId="{F40A03E6-1365-41AA-86D5-9244536ECEAA}" srcOrd="1" destOrd="0" presId="urn:microsoft.com/office/officeart/2005/8/layout/orgChart1"/>
    <dgm:cxn modelId="{94C17F33-EC79-4FB2-A36B-CA7AEB9EB0B3}" type="presParOf" srcId="{DB8FF456-F24C-42E0-8FDC-3A9B1540644D}" destId="{159E773F-B4A6-44CC-810E-0073B24086A1}" srcOrd="1" destOrd="0" presId="urn:microsoft.com/office/officeart/2005/8/layout/orgChart1"/>
    <dgm:cxn modelId="{ABC8B54D-1792-48D2-BC42-7C4684BF03F1}" type="presParOf" srcId="{DB8FF456-F24C-42E0-8FDC-3A9B1540644D}" destId="{CB3ACF2E-DA96-4ED4-92B9-0B5AB0D86582}" srcOrd="2" destOrd="0" presId="urn:microsoft.com/office/officeart/2005/8/layout/orgChart1"/>
    <dgm:cxn modelId="{33458684-245B-4D7F-87CC-AB382EB4E1CA}" type="presParOf" srcId="{B31DF438-CF1E-4CDF-8A9D-24ADDFE3A8F3}" destId="{6AE9C5E0-8CA4-4F79-9659-4E9EF2DD17AB}" srcOrd="12" destOrd="0" presId="urn:microsoft.com/office/officeart/2005/8/layout/orgChart1"/>
    <dgm:cxn modelId="{D55C5A96-62E7-4CE9-84A3-BA78D0AC476C}" type="presParOf" srcId="{B31DF438-CF1E-4CDF-8A9D-24ADDFE3A8F3}" destId="{0A2AA9D6-9FC4-4B60-A037-4B7430964BA7}" srcOrd="13" destOrd="0" presId="urn:microsoft.com/office/officeart/2005/8/layout/orgChart1"/>
    <dgm:cxn modelId="{40D15E52-B13F-47E9-BA9B-69F447090ABD}" type="presParOf" srcId="{0A2AA9D6-9FC4-4B60-A037-4B7430964BA7}" destId="{41F185DE-2DDC-4B1B-9CE1-4BE7E8303279}" srcOrd="0" destOrd="0" presId="urn:microsoft.com/office/officeart/2005/8/layout/orgChart1"/>
    <dgm:cxn modelId="{346A7596-DA91-46EE-9352-B3E9DD2875EF}" type="presParOf" srcId="{41F185DE-2DDC-4B1B-9CE1-4BE7E8303279}" destId="{C5DD5115-1CA9-435E-9BE5-3B5EBF183E54}" srcOrd="0" destOrd="0" presId="urn:microsoft.com/office/officeart/2005/8/layout/orgChart1"/>
    <dgm:cxn modelId="{349A409F-5902-4017-940E-63848C01CE97}" type="presParOf" srcId="{41F185DE-2DDC-4B1B-9CE1-4BE7E8303279}" destId="{4B1AD1D8-6032-4408-A2E7-E1BB2B7257FA}" srcOrd="1" destOrd="0" presId="urn:microsoft.com/office/officeart/2005/8/layout/orgChart1"/>
    <dgm:cxn modelId="{1B7FC5EA-D0A8-4B53-820A-379F173DB76E}" type="presParOf" srcId="{0A2AA9D6-9FC4-4B60-A037-4B7430964BA7}" destId="{F07B6C34-B88E-41A7-AD01-7950452F342C}" srcOrd="1" destOrd="0" presId="urn:microsoft.com/office/officeart/2005/8/layout/orgChart1"/>
    <dgm:cxn modelId="{5F09C9C5-F3CF-4F18-A58E-89E90BFD9982}" type="presParOf" srcId="{0A2AA9D6-9FC4-4B60-A037-4B7430964BA7}" destId="{5473BE7F-8F9C-4296-A785-D2800562539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26C7B2-ACAE-4F0E-9485-F5F3C84AF07E}" type="doc">
      <dgm:prSet loTypeId="urn:microsoft.com/office/officeart/2005/8/layout/process1" loCatId="process" qsTypeId="urn:microsoft.com/office/officeart/2005/8/quickstyle/simple1" qsCatId="simple" csTypeId="urn:microsoft.com/office/officeart/2005/8/colors/accent1_2" csCatId="accent1" phldr="1"/>
      <dgm:spPr/>
    </dgm:pt>
    <dgm:pt modelId="{5B5CC9D1-874E-465B-9AC9-548639F777B8}">
      <dgm:prSet phldrT="[Text]" custT="1"/>
      <dgm:spPr/>
      <dgm:t>
        <a:bodyPr/>
        <a:lstStyle/>
        <a:p>
          <a:r>
            <a:rPr lang="en-US" sz="1400" dirty="0"/>
            <a:t>Center Performance Panel Review Summary Report</a:t>
          </a:r>
        </a:p>
      </dgm:t>
    </dgm:pt>
    <dgm:pt modelId="{58B49DD2-AFF9-458B-B1B4-E59F0568393E}" type="parTrans" cxnId="{6BA3D49B-0362-46AF-8157-0E86CBFF44FC}">
      <dgm:prSet/>
      <dgm:spPr/>
      <dgm:t>
        <a:bodyPr/>
        <a:lstStyle/>
        <a:p>
          <a:endParaRPr lang="en-US"/>
        </a:p>
      </dgm:t>
    </dgm:pt>
    <dgm:pt modelId="{4739C07B-4278-40BB-AE6A-1D0B27228C62}" type="sibTrans" cxnId="{6BA3D49B-0362-46AF-8157-0E86CBFF44FC}">
      <dgm:prSet/>
      <dgm:spPr/>
      <dgm:t>
        <a:bodyPr/>
        <a:lstStyle/>
        <a:p>
          <a:endParaRPr lang="en-US"/>
        </a:p>
      </dgm:t>
    </dgm:pt>
    <dgm:pt modelId="{457D4982-6898-42DA-8A3D-FF402F48FE0B}">
      <dgm:prSet phldrT="[Text]" custT="1"/>
      <dgm:spPr/>
      <dgm:t>
        <a:bodyPr/>
        <a:lstStyle/>
        <a:p>
          <a:r>
            <a:rPr lang="en-US" sz="1400" dirty="0"/>
            <a:t>Distinctive Practices</a:t>
          </a:r>
        </a:p>
        <a:p>
          <a:r>
            <a:rPr lang="en-US" sz="1400" dirty="0"/>
            <a:t> Opportunities for Performance Improv.</a:t>
          </a:r>
        </a:p>
        <a:p>
          <a:r>
            <a:rPr lang="en-US" sz="1400" dirty="0"/>
            <a:t>Significant Performance Deficiencies</a:t>
          </a:r>
        </a:p>
      </dgm:t>
    </dgm:pt>
    <dgm:pt modelId="{CDF4785D-E889-456F-AAD6-6E74FE19868F}" type="parTrans" cxnId="{2A9E3F8C-133E-4A2F-998A-D4C65614BD18}">
      <dgm:prSet/>
      <dgm:spPr/>
      <dgm:t>
        <a:bodyPr/>
        <a:lstStyle/>
        <a:p>
          <a:endParaRPr lang="en-US"/>
        </a:p>
      </dgm:t>
    </dgm:pt>
    <dgm:pt modelId="{AE833ADD-64DC-4804-BBEB-7CCD36855C6A}" type="sibTrans" cxnId="{2A9E3F8C-133E-4A2F-998A-D4C65614BD18}">
      <dgm:prSet/>
      <dgm:spPr/>
      <dgm:t>
        <a:bodyPr/>
        <a:lstStyle/>
        <a:p>
          <a:endParaRPr lang="en-US"/>
        </a:p>
      </dgm:t>
    </dgm:pt>
    <dgm:pt modelId="{3966254B-74FF-4FC0-AB0F-DE274FC4EF0D}">
      <dgm:prSet phldrT="[Text]" custT="1"/>
      <dgm:spPr/>
      <dgm:t>
        <a:bodyPr/>
        <a:lstStyle/>
        <a:p>
          <a:r>
            <a:rPr lang="en-US" sz="1400" dirty="0"/>
            <a:t>Re-evaluation (within 12 months) (if applicable)</a:t>
          </a:r>
        </a:p>
      </dgm:t>
    </dgm:pt>
    <dgm:pt modelId="{40707AE9-EA33-4256-A308-E0859CAD1535}" type="parTrans" cxnId="{1F9AB2AA-1226-43F1-B492-13C5A970BD41}">
      <dgm:prSet/>
      <dgm:spPr/>
      <dgm:t>
        <a:bodyPr/>
        <a:lstStyle/>
        <a:p>
          <a:endParaRPr lang="en-US"/>
        </a:p>
      </dgm:t>
    </dgm:pt>
    <dgm:pt modelId="{142CEB0A-D590-4151-ADCC-6F647649BC05}" type="sibTrans" cxnId="{1F9AB2AA-1226-43F1-B492-13C5A970BD41}">
      <dgm:prSet/>
      <dgm:spPr/>
      <dgm:t>
        <a:bodyPr/>
        <a:lstStyle/>
        <a:p>
          <a:endParaRPr lang="en-US"/>
        </a:p>
      </dgm:t>
    </dgm:pt>
    <dgm:pt modelId="{F8E844ED-D463-419B-A1E1-3307DBC7D491}">
      <dgm:prSet custT="1"/>
      <dgm:spPr/>
      <dgm:t>
        <a:bodyPr/>
        <a:lstStyle/>
        <a:p>
          <a:r>
            <a:rPr lang="en-US" sz="1400" dirty="0"/>
            <a:t>Leverage NIST MEP &amp; National Network Resources to Assist Centers</a:t>
          </a:r>
        </a:p>
      </dgm:t>
    </dgm:pt>
    <dgm:pt modelId="{8E9602B0-CBAD-431F-824C-0E525E376AD2}" type="parTrans" cxnId="{DC112A22-6607-450B-8771-920A287B7E7E}">
      <dgm:prSet/>
      <dgm:spPr/>
      <dgm:t>
        <a:bodyPr/>
        <a:lstStyle/>
        <a:p>
          <a:endParaRPr lang="en-US"/>
        </a:p>
      </dgm:t>
    </dgm:pt>
    <dgm:pt modelId="{5BDC6135-768B-4123-B8D5-79138F980069}" type="sibTrans" cxnId="{DC112A22-6607-450B-8771-920A287B7E7E}">
      <dgm:prSet/>
      <dgm:spPr/>
      <dgm:t>
        <a:bodyPr/>
        <a:lstStyle/>
        <a:p>
          <a:endParaRPr lang="en-US"/>
        </a:p>
      </dgm:t>
    </dgm:pt>
    <dgm:pt modelId="{8E6F74D2-7968-44A4-877B-3E2E3AE07A31}">
      <dgm:prSet custT="1"/>
      <dgm:spPr/>
      <dgm:t>
        <a:bodyPr/>
        <a:lstStyle/>
        <a:p>
          <a:r>
            <a:rPr lang="en-US" sz="1400" dirty="0"/>
            <a:t>Center Success Plan (as appropriate</a:t>
          </a:r>
        </a:p>
      </dgm:t>
    </dgm:pt>
    <dgm:pt modelId="{16E18C63-1C37-4C86-A691-AF0B4D21E0A3}" type="parTrans" cxnId="{5878B092-42D8-4013-AFF6-D18AF5836697}">
      <dgm:prSet/>
      <dgm:spPr/>
      <dgm:t>
        <a:bodyPr/>
        <a:lstStyle/>
        <a:p>
          <a:endParaRPr lang="en-US"/>
        </a:p>
      </dgm:t>
    </dgm:pt>
    <dgm:pt modelId="{95A4BFE1-9E0C-4793-8E0E-A4EFDA8717B3}" type="sibTrans" cxnId="{5878B092-42D8-4013-AFF6-D18AF5836697}">
      <dgm:prSet/>
      <dgm:spPr/>
      <dgm:t>
        <a:bodyPr/>
        <a:lstStyle/>
        <a:p>
          <a:endParaRPr lang="en-US"/>
        </a:p>
      </dgm:t>
    </dgm:pt>
    <dgm:pt modelId="{90E7D982-5809-4FF5-AA58-747230D62C5D}">
      <dgm:prSet custT="1"/>
      <dgm:spPr/>
      <dgm:t>
        <a:bodyPr/>
        <a:lstStyle/>
        <a:p>
          <a:r>
            <a:rPr lang="en-US" sz="1400" dirty="0"/>
            <a:t>NIST MEP Determination of continued Coop. Agreement or State Re-Competition</a:t>
          </a:r>
        </a:p>
      </dgm:t>
    </dgm:pt>
    <dgm:pt modelId="{A41B1E68-6C1F-4480-98B4-173CE9A62315}" type="parTrans" cxnId="{AEA1367C-2FAE-4A4B-9AF2-D2096B88AEF1}">
      <dgm:prSet/>
      <dgm:spPr/>
      <dgm:t>
        <a:bodyPr/>
        <a:lstStyle/>
        <a:p>
          <a:endParaRPr lang="en-US"/>
        </a:p>
      </dgm:t>
    </dgm:pt>
    <dgm:pt modelId="{725CCF1D-586C-4CD2-8465-30D2C103EDFF}" type="sibTrans" cxnId="{AEA1367C-2FAE-4A4B-9AF2-D2096B88AEF1}">
      <dgm:prSet/>
      <dgm:spPr/>
      <dgm:t>
        <a:bodyPr/>
        <a:lstStyle/>
        <a:p>
          <a:endParaRPr lang="en-US"/>
        </a:p>
      </dgm:t>
    </dgm:pt>
    <dgm:pt modelId="{D7AB4D06-E3EE-40E2-807C-BCAEABE3C038}" type="pres">
      <dgm:prSet presAssocID="{4B26C7B2-ACAE-4F0E-9485-F5F3C84AF07E}" presName="Name0" presStyleCnt="0">
        <dgm:presLayoutVars>
          <dgm:dir/>
          <dgm:resizeHandles val="exact"/>
        </dgm:presLayoutVars>
      </dgm:prSet>
      <dgm:spPr/>
    </dgm:pt>
    <dgm:pt modelId="{AF194C81-1D84-4982-BC11-0943ED72F591}" type="pres">
      <dgm:prSet presAssocID="{5B5CC9D1-874E-465B-9AC9-548639F777B8}" presName="node" presStyleLbl="node1" presStyleIdx="0" presStyleCnt="6" custScaleX="122308">
        <dgm:presLayoutVars>
          <dgm:bulletEnabled val="1"/>
        </dgm:presLayoutVars>
      </dgm:prSet>
      <dgm:spPr/>
    </dgm:pt>
    <dgm:pt modelId="{A301B726-8D45-4CB0-A557-14BBB5B31B14}" type="pres">
      <dgm:prSet presAssocID="{4739C07B-4278-40BB-AE6A-1D0B27228C62}" presName="sibTrans" presStyleLbl="sibTrans2D1" presStyleIdx="0" presStyleCnt="5"/>
      <dgm:spPr/>
    </dgm:pt>
    <dgm:pt modelId="{B9352456-411E-4A24-915E-EC21709D4E0E}" type="pres">
      <dgm:prSet presAssocID="{4739C07B-4278-40BB-AE6A-1D0B27228C62}" presName="connectorText" presStyleLbl="sibTrans2D1" presStyleIdx="0" presStyleCnt="5"/>
      <dgm:spPr/>
    </dgm:pt>
    <dgm:pt modelId="{5032BE3F-DE77-4AA8-BBB6-873E8A8342BD}" type="pres">
      <dgm:prSet presAssocID="{457D4982-6898-42DA-8A3D-FF402F48FE0B}" presName="node" presStyleLbl="node1" presStyleIdx="1" presStyleCnt="6" custScaleX="129701">
        <dgm:presLayoutVars>
          <dgm:bulletEnabled val="1"/>
        </dgm:presLayoutVars>
      </dgm:prSet>
      <dgm:spPr/>
    </dgm:pt>
    <dgm:pt modelId="{C4B1355F-50CE-4BA7-8494-79731DA1FFCA}" type="pres">
      <dgm:prSet presAssocID="{AE833ADD-64DC-4804-BBEB-7CCD36855C6A}" presName="sibTrans" presStyleLbl="sibTrans2D1" presStyleIdx="1" presStyleCnt="5"/>
      <dgm:spPr/>
    </dgm:pt>
    <dgm:pt modelId="{8427CCC4-FCD2-41D8-8E04-C9C7F875A455}" type="pres">
      <dgm:prSet presAssocID="{AE833ADD-64DC-4804-BBEB-7CCD36855C6A}" presName="connectorText" presStyleLbl="sibTrans2D1" presStyleIdx="1" presStyleCnt="5"/>
      <dgm:spPr/>
    </dgm:pt>
    <dgm:pt modelId="{7D3E3AD4-6020-41FF-B1F0-A03599911054}" type="pres">
      <dgm:prSet presAssocID="{8E6F74D2-7968-44A4-877B-3E2E3AE07A31}" presName="node" presStyleLbl="node1" presStyleIdx="2" presStyleCnt="6" custScaleX="111572">
        <dgm:presLayoutVars>
          <dgm:bulletEnabled val="1"/>
        </dgm:presLayoutVars>
      </dgm:prSet>
      <dgm:spPr/>
    </dgm:pt>
    <dgm:pt modelId="{C6DCB2CC-71A1-4E42-96EC-D6C434284F5A}" type="pres">
      <dgm:prSet presAssocID="{95A4BFE1-9E0C-4793-8E0E-A4EFDA8717B3}" presName="sibTrans" presStyleLbl="sibTrans2D1" presStyleIdx="2" presStyleCnt="5"/>
      <dgm:spPr/>
    </dgm:pt>
    <dgm:pt modelId="{611A098A-C90F-4431-BD76-8507757ABE5B}" type="pres">
      <dgm:prSet presAssocID="{95A4BFE1-9E0C-4793-8E0E-A4EFDA8717B3}" presName="connectorText" presStyleLbl="sibTrans2D1" presStyleIdx="2" presStyleCnt="5"/>
      <dgm:spPr/>
    </dgm:pt>
    <dgm:pt modelId="{458965FE-D3BD-4870-8CDB-3AC51934A3B6}" type="pres">
      <dgm:prSet presAssocID="{F8E844ED-D463-419B-A1E1-3307DBC7D491}" presName="node" presStyleLbl="node1" presStyleIdx="3" presStyleCnt="6">
        <dgm:presLayoutVars>
          <dgm:bulletEnabled val="1"/>
        </dgm:presLayoutVars>
      </dgm:prSet>
      <dgm:spPr/>
    </dgm:pt>
    <dgm:pt modelId="{294EF1D3-A285-4354-8E31-A13BD8D27FBB}" type="pres">
      <dgm:prSet presAssocID="{5BDC6135-768B-4123-B8D5-79138F980069}" presName="sibTrans" presStyleLbl="sibTrans2D1" presStyleIdx="3" presStyleCnt="5"/>
      <dgm:spPr/>
    </dgm:pt>
    <dgm:pt modelId="{76788E06-793E-4396-897F-1D9EE2737487}" type="pres">
      <dgm:prSet presAssocID="{5BDC6135-768B-4123-B8D5-79138F980069}" presName="connectorText" presStyleLbl="sibTrans2D1" presStyleIdx="3" presStyleCnt="5"/>
      <dgm:spPr/>
    </dgm:pt>
    <dgm:pt modelId="{0E01FBC4-51AB-4CFE-A035-EDD7572D5CB3}" type="pres">
      <dgm:prSet presAssocID="{3966254B-74FF-4FC0-AB0F-DE274FC4EF0D}" presName="node" presStyleLbl="node1" presStyleIdx="4" presStyleCnt="6">
        <dgm:presLayoutVars>
          <dgm:bulletEnabled val="1"/>
        </dgm:presLayoutVars>
      </dgm:prSet>
      <dgm:spPr/>
    </dgm:pt>
    <dgm:pt modelId="{ECCBE2CD-A74E-4FA1-9419-0BF6BB36722D}" type="pres">
      <dgm:prSet presAssocID="{142CEB0A-D590-4151-ADCC-6F647649BC05}" presName="sibTrans" presStyleLbl="sibTrans2D1" presStyleIdx="4" presStyleCnt="5"/>
      <dgm:spPr/>
    </dgm:pt>
    <dgm:pt modelId="{EDC030B4-1881-4E83-951A-DD987BDB6815}" type="pres">
      <dgm:prSet presAssocID="{142CEB0A-D590-4151-ADCC-6F647649BC05}" presName="connectorText" presStyleLbl="sibTrans2D1" presStyleIdx="4" presStyleCnt="5"/>
      <dgm:spPr/>
    </dgm:pt>
    <dgm:pt modelId="{4667158A-E0E8-49FB-9575-49EC1EE9F4C3}" type="pres">
      <dgm:prSet presAssocID="{90E7D982-5809-4FF5-AA58-747230D62C5D}" presName="node" presStyleLbl="node1" presStyleIdx="5" presStyleCnt="6" custScaleX="112460">
        <dgm:presLayoutVars>
          <dgm:bulletEnabled val="1"/>
        </dgm:presLayoutVars>
      </dgm:prSet>
      <dgm:spPr/>
    </dgm:pt>
  </dgm:ptLst>
  <dgm:cxnLst>
    <dgm:cxn modelId="{4E45E00D-FD66-4E5C-B429-058D6A4AF6C7}" type="presOf" srcId="{5B5CC9D1-874E-465B-9AC9-548639F777B8}" destId="{AF194C81-1D84-4982-BC11-0943ED72F591}" srcOrd="0" destOrd="0" presId="urn:microsoft.com/office/officeart/2005/8/layout/process1"/>
    <dgm:cxn modelId="{E193B512-1259-484B-81EC-699E0BCD68B6}" type="presOf" srcId="{90E7D982-5809-4FF5-AA58-747230D62C5D}" destId="{4667158A-E0E8-49FB-9575-49EC1EE9F4C3}" srcOrd="0" destOrd="0" presId="urn:microsoft.com/office/officeart/2005/8/layout/process1"/>
    <dgm:cxn modelId="{DC112A22-6607-450B-8771-920A287B7E7E}" srcId="{4B26C7B2-ACAE-4F0E-9485-F5F3C84AF07E}" destId="{F8E844ED-D463-419B-A1E1-3307DBC7D491}" srcOrd="3" destOrd="0" parTransId="{8E9602B0-CBAD-431F-824C-0E525E376AD2}" sibTransId="{5BDC6135-768B-4123-B8D5-79138F980069}"/>
    <dgm:cxn modelId="{C61F5D6E-F420-4444-9B40-C8E875B20831}" type="presOf" srcId="{AE833ADD-64DC-4804-BBEB-7CCD36855C6A}" destId="{8427CCC4-FCD2-41D8-8E04-C9C7F875A455}" srcOrd="1" destOrd="0" presId="urn:microsoft.com/office/officeart/2005/8/layout/process1"/>
    <dgm:cxn modelId="{D4C7C24E-CA9C-40C4-999F-1FDCAA7D3899}" type="presOf" srcId="{142CEB0A-D590-4151-ADCC-6F647649BC05}" destId="{EDC030B4-1881-4E83-951A-DD987BDB6815}" srcOrd="1" destOrd="0" presId="urn:microsoft.com/office/officeart/2005/8/layout/process1"/>
    <dgm:cxn modelId="{A48F3F72-3675-4C1B-8922-7CF81ED1E5E3}" type="presOf" srcId="{4B26C7B2-ACAE-4F0E-9485-F5F3C84AF07E}" destId="{D7AB4D06-E3EE-40E2-807C-BCAEABE3C038}" srcOrd="0" destOrd="0" presId="urn:microsoft.com/office/officeart/2005/8/layout/process1"/>
    <dgm:cxn modelId="{AEA1367C-2FAE-4A4B-9AF2-D2096B88AEF1}" srcId="{4B26C7B2-ACAE-4F0E-9485-F5F3C84AF07E}" destId="{90E7D982-5809-4FF5-AA58-747230D62C5D}" srcOrd="5" destOrd="0" parTransId="{A41B1E68-6C1F-4480-98B4-173CE9A62315}" sibTransId="{725CCF1D-586C-4CD2-8465-30D2C103EDFF}"/>
    <dgm:cxn modelId="{2A9E3F8C-133E-4A2F-998A-D4C65614BD18}" srcId="{4B26C7B2-ACAE-4F0E-9485-F5F3C84AF07E}" destId="{457D4982-6898-42DA-8A3D-FF402F48FE0B}" srcOrd="1" destOrd="0" parTransId="{CDF4785D-E889-456F-AAD6-6E74FE19868F}" sibTransId="{AE833ADD-64DC-4804-BBEB-7CCD36855C6A}"/>
    <dgm:cxn modelId="{5878B092-42D8-4013-AFF6-D18AF5836697}" srcId="{4B26C7B2-ACAE-4F0E-9485-F5F3C84AF07E}" destId="{8E6F74D2-7968-44A4-877B-3E2E3AE07A31}" srcOrd="2" destOrd="0" parTransId="{16E18C63-1C37-4C86-A691-AF0B4D21E0A3}" sibTransId="{95A4BFE1-9E0C-4793-8E0E-A4EFDA8717B3}"/>
    <dgm:cxn modelId="{FCDCB598-7ECB-4A04-9686-6CC893ADA985}" type="presOf" srcId="{457D4982-6898-42DA-8A3D-FF402F48FE0B}" destId="{5032BE3F-DE77-4AA8-BBB6-873E8A8342BD}" srcOrd="0" destOrd="0" presId="urn:microsoft.com/office/officeart/2005/8/layout/process1"/>
    <dgm:cxn modelId="{6BA3D49B-0362-46AF-8157-0E86CBFF44FC}" srcId="{4B26C7B2-ACAE-4F0E-9485-F5F3C84AF07E}" destId="{5B5CC9D1-874E-465B-9AC9-548639F777B8}" srcOrd="0" destOrd="0" parTransId="{58B49DD2-AFF9-458B-B1B4-E59F0568393E}" sibTransId="{4739C07B-4278-40BB-AE6A-1D0B27228C62}"/>
    <dgm:cxn modelId="{1F9AB2AA-1226-43F1-B492-13C5A970BD41}" srcId="{4B26C7B2-ACAE-4F0E-9485-F5F3C84AF07E}" destId="{3966254B-74FF-4FC0-AB0F-DE274FC4EF0D}" srcOrd="4" destOrd="0" parTransId="{40707AE9-EA33-4256-A308-E0859CAD1535}" sibTransId="{142CEB0A-D590-4151-ADCC-6F647649BC05}"/>
    <dgm:cxn modelId="{5C79E0BB-0B65-4DE5-B000-44D1BA3B258E}" type="presOf" srcId="{8E6F74D2-7968-44A4-877B-3E2E3AE07A31}" destId="{7D3E3AD4-6020-41FF-B1F0-A03599911054}" srcOrd="0" destOrd="0" presId="urn:microsoft.com/office/officeart/2005/8/layout/process1"/>
    <dgm:cxn modelId="{7AF51EC4-E1BD-4F7C-A48F-243F3AA1713D}" type="presOf" srcId="{4739C07B-4278-40BB-AE6A-1D0B27228C62}" destId="{B9352456-411E-4A24-915E-EC21709D4E0E}" srcOrd="1" destOrd="0" presId="urn:microsoft.com/office/officeart/2005/8/layout/process1"/>
    <dgm:cxn modelId="{9D5881CA-31DB-4A92-9198-B01560EA35A4}" type="presOf" srcId="{3966254B-74FF-4FC0-AB0F-DE274FC4EF0D}" destId="{0E01FBC4-51AB-4CFE-A035-EDD7572D5CB3}" srcOrd="0" destOrd="0" presId="urn:microsoft.com/office/officeart/2005/8/layout/process1"/>
    <dgm:cxn modelId="{02A678CB-91F7-4998-B8EC-AF0FDFEEADF5}" type="presOf" srcId="{5BDC6135-768B-4123-B8D5-79138F980069}" destId="{294EF1D3-A285-4354-8E31-A13BD8D27FBB}" srcOrd="0" destOrd="0" presId="urn:microsoft.com/office/officeart/2005/8/layout/process1"/>
    <dgm:cxn modelId="{BFBF11CC-AE87-4A2F-A0BC-EF2DE37AE6B8}" type="presOf" srcId="{AE833ADD-64DC-4804-BBEB-7CCD36855C6A}" destId="{C4B1355F-50CE-4BA7-8494-79731DA1FFCA}" srcOrd="0" destOrd="0" presId="urn:microsoft.com/office/officeart/2005/8/layout/process1"/>
    <dgm:cxn modelId="{601E2FCD-3246-4E96-BE3C-E3160CBB0C67}" type="presOf" srcId="{F8E844ED-D463-419B-A1E1-3307DBC7D491}" destId="{458965FE-D3BD-4870-8CDB-3AC51934A3B6}" srcOrd="0" destOrd="0" presId="urn:microsoft.com/office/officeart/2005/8/layout/process1"/>
    <dgm:cxn modelId="{F6C005CE-6DCE-4734-9B1F-9287B8D0BC97}" type="presOf" srcId="{5BDC6135-768B-4123-B8D5-79138F980069}" destId="{76788E06-793E-4396-897F-1D9EE2737487}" srcOrd="1" destOrd="0" presId="urn:microsoft.com/office/officeart/2005/8/layout/process1"/>
    <dgm:cxn modelId="{AA0247D3-F6EF-41B2-A94F-A9AEABF37870}" type="presOf" srcId="{95A4BFE1-9E0C-4793-8E0E-A4EFDA8717B3}" destId="{C6DCB2CC-71A1-4E42-96EC-D6C434284F5A}" srcOrd="0" destOrd="0" presId="urn:microsoft.com/office/officeart/2005/8/layout/process1"/>
    <dgm:cxn modelId="{9A0BD3F5-C2FD-4757-B7FE-BFB4334A27DB}" type="presOf" srcId="{95A4BFE1-9E0C-4793-8E0E-A4EFDA8717B3}" destId="{611A098A-C90F-4431-BD76-8507757ABE5B}" srcOrd="1" destOrd="0" presId="urn:microsoft.com/office/officeart/2005/8/layout/process1"/>
    <dgm:cxn modelId="{7068AFF7-BAF1-4282-A247-F2DCD0982E83}" type="presOf" srcId="{4739C07B-4278-40BB-AE6A-1D0B27228C62}" destId="{A301B726-8D45-4CB0-A557-14BBB5B31B14}" srcOrd="0" destOrd="0" presId="urn:microsoft.com/office/officeart/2005/8/layout/process1"/>
    <dgm:cxn modelId="{28A6C5FA-44E1-4C64-8B7B-561C19574111}" type="presOf" srcId="{142CEB0A-D590-4151-ADCC-6F647649BC05}" destId="{ECCBE2CD-A74E-4FA1-9419-0BF6BB36722D}" srcOrd="0" destOrd="0" presId="urn:microsoft.com/office/officeart/2005/8/layout/process1"/>
    <dgm:cxn modelId="{36A23864-17E6-4952-85BE-2D66E597AAF6}" type="presParOf" srcId="{D7AB4D06-E3EE-40E2-807C-BCAEABE3C038}" destId="{AF194C81-1D84-4982-BC11-0943ED72F591}" srcOrd="0" destOrd="0" presId="urn:microsoft.com/office/officeart/2005/8/layout/process1"/>
    <dgm:cxn modelId="{D28922DA-059E-44C2-BEB0-498D6B06BEFA}" type="presParOf" srcId="{D7AB4D06-E3EE-40E2-807C-BCAEABE3C038}" destId="{A301B726-8D45-4CB0-A557-14BBB5B31B14}" srcOrd="1" destOrd="0" presId="urn:microsoft.com/office/officeart/2005/8/layout/process1"/>
    <dgm:cxn modelId="{57DE22AD-BCFE-4E26-92A7-A2D18F33ED1F}" type="presParOf" srcId="{A301B726-8D45-4CB0-A557-14BBB5B31B14}" destId="{B9352456-411E-4A24-915E-EC21709D4E0E}" srcOrd="0" destOrd="0" presId="urn:microsoft.com/office/officeart/2005/8/layout/process1"/>
    <dgm:cxn modelId="{587FB3EA-17B4-4719-A7DB-E32616625B25}" type="presParOf" srcId="{D7AB4D06-E3EE-40E2-807C-BCAEABE3C038}" destId="{5032BE3F-DE77-4AA8-BBB6-873E8A8342BD}" srcOrd="2" destOrd="0" presId="urn:microsoft.com/office/officeart/2005/8/layout/process1"/>
    <dgm:cxn modelId="{E2DB8E58-2FF5-457E-95F0-A5657274FA15}" type="presParOf" srcId="{D7AB4D06-E3EE-40E2-807C-BCAEABE3C038}" destId="{C4B1355F-50CE-4BA7-8494-79731DA1FFCA}" srcOrd="3" destOrd="0" presId="urn:microsoft.com/office/officeart/2005/8/layout/process1"/>
    <dgm:cxn modelId="{3CD9EC8C-25BC-4EF2-B026-680CA006C717}" type="presParOf" srcId="{C4B1355F-50CE-4BA7-8494-79731DA1FFCA}" destId="{8427CCC4-FCD2-41D8-8E04-C9C7F875A455}" srcOrd="0" destOrd="0" presId="urn:microsoft.com/office/officeart/2005/8/layout/process1"/>
    <dgm:cxn modelId="{3856DE0E-4337-4749-84AC-464377E2078C}" type="presParOf" srcId="{D7AB4D06-E3EE-40E2-807C-BCAEABE3C038}" destId="{7D3E3AD4-6020-41FF-B1F0-A03599911054}" srcOrd="4" destOrd="0" presId="urn:microsoft.com/office/officeart/2005/8/layout/process1"/>
    <dgm:cxn modelId="{E8741ED7-862B-43B5-BAC2-D6E59C32AC85}" type="presParOf" srcId="{D7AB4D06-E3EE-40E2-807C-BCAEABE3C038}" destId="{C6DCB2CC-71A1-4E42-96EC-D6C434284F5A}" srcOrd="5" destOrd="0" presId="urn:microsoft.com/office/officeart/2005/8/layout/process1"/>
    <dgm:cxn modelId="{B2EC37D1-E94A-41CE-8886-292691366412}" type="presParOf" srcId="{C6DCB2CC-71A1-4E42-96EC-D6C434284F5A}" destId="{611A098A-C90F-4431-BD76-8507757ABE5B}" srcOrd="0" destOrd="0" presId="urn:microsoft.com/office/officeart/2005/8/layout/process1"/>
    <dgm:cxn modelId="{47A44D65-1CEE-4DF9-8D37-8D4B23997902}" type="presParOf" srcId="{D7AB4D06-E3EE-40E2-807C-BCAEABE3C038}" destId="{458965FE-D3BD-4870-8CDB-3AC51934A3B6}" srcOrd="6" destOrd="0" presId="urn:microsoft.com/office/officeart/2005/8/layout/process1"/>
    <dgm:cxn modelId="{29A39788-650E-4570-B663-05CE02785F38}" type="presParOf" srcId="{D7AB4D06-E3EE-40E2-807C-BCAEABE3C038}" destId="{294EF1D3-A285-4354-8E31-A13BD8D27FBB}" srcOrd="7" destOrd="0" presId="urn:microsoft.com/office/officeart/2005/8/layout/process1"/>
    <dgm:cxn modelId="{C19C55DF-D6A5-43B1-996A-F6E3164BEC80}" type="presParOf" srcId="{294EF1D3-A285-4354-8E31-A13BD8D27FBB}" destId="{76788E06-793E-4396-897F-1D9EE2737487}" srcOrd="0" destOrd="0" presId="urn:microsoft.com/office/officeart/2005/8/layout/process1"/>
    <dgm:cxn modelId="{BCAD9ACB-3E9F-4525-86A6-069034452006}" type="presParOf" srcId="{D7AB4D06-E3EE-40E2-807C-BCAEABE3C038}" destId="{0E01FBC4-51AB-4CFE-A035-EDD7572D5CB3}" srcOrd="8" destOrd="0" presId="urn:microsoft.com/office/officeart/2005/8/layout/process1"/>
    <dgm:cxn modelId="{6F5DB526-9C8D-4A55-B4AB-CF827D6B697A}" type="presParOf" srcId="{D7AB4D06-E3EE-40E2-807C-BCAEABE3C038}" destId="{ECCBE2CD-A74E-4FA1-9419-0BF6BB36722D}" srcOrd="9" destOrd="0" presId="urn:microsoft.com/office/officeart/2005/8/layout/process1"/>
    <dgm:cxn modelId="{E53C4ABE-9EF0-4EC5-9A77-5179DD5771B7}" type="presParOf" srcId="{ECCBE2CD-A74E-4FA1-9419-0BF6BB36722D}" destId="{EDC030B4-1881-4E83-951A-DD987BDB6815}" srcOrd="0" destOrd="0" presId="urn:microsoft.com/office/officeart/2005/8/layout/process1"/>
    <dgm:cxn modelId="{300D7715-6A4D-4FAB-B1D8-DE76E2F59221}" type="presParOf" srcId="{D7AB4D06-E3EE-40E2-807C-BCAEABE3C038}" destId="{4667158A-E0E8-49FB-9575-49EC1EE9F4C3}"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1FBCBA-2CB4-4B33-8875-F74F335F11DD}"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E3991AF5-BA84-495B-BC69-8AB8839C16B5}">
      <dgm:prSet phldrT="[Text]"/>
      <dgm:spPr>
        <a:xfrm rot="17700000">
          <a:off x="382514" y="954025"/>
          <a:ext cx="1389817" cy="669784"/>
        </a:xfrm>
        <a:prstGeom prst="rect">
          <a:avLst/>
        </a:prstGeom>
      </dgm:spPr>
      <dgm:t>
        <a:bodyPr/>
        <a:lstStyle/>
        <a:p>
          <a:pPr algn="ctr">
            <a:buNone/>
          </a:pPr>
          <a:r>
            <a:rPr lang="en-US" b="1" dirty="0">
              <a:latin typeface="Calibri" panose="020F0502020204030204"/>
              <a:ea typeface="+mn-ea"/>
              <a:cs typeface="+mn-cs"/>
            </a:rPr>
            <a:t>Center Performance Panel Review  </a:t>
          </a:r>
        </a:p>
        <a:p>
          <a:pPr algn="ctr">
            <a:buNone/>
          </a:pPr>
          <a:r>
            <a:rPr lang="en-US" i="1" dirty="0">
              <a:latin typeface="Calibri" panose="020F0502020204030204"/>
              <a:ea typeface="+mn-ea"/>
              <a:cs typeface="+mn-cs"/>
            </a:rPr>
            <a:t>(Review to take place NLT 8 months into Year 3/8)</a:t>
          </a:r>
        </a:p>
      </dgm:t>
    </dgm:pt>
    <dgm:pt modelId="{7FBAEBA1-DFEF-4BD9-940F-E86A85D3D098}" type="parTrans" cxnId="{39A279B9-AB33-4E9F-AECF-F7D04BE05CC9}">
      <dgm:prSet/>
      <dgm:spPr/>
      <dgm:t>
        <a:bodyPr/>
        <a:lstStyle/>
        <a:p>
          <a:endParaRPr lang="en-US"/>
        </a:p>
      </dgm:t>
    </dgm:pt>
    <dgm:pt modelId="{E6C0F456-A710-471A-8FC9-DF5D93C69E52}" type="sibTrans" cxnId="{39A279B9-AB33-4E9F-AECF-F7D04BE05CC9}">
      <dgm:prSet/>
      <dgm:spPr/>
      <dgm:t>
        <a:bodyPr/>
        <a:lstStyle/>
        <a:p>
          <a:endParaRPr lang="en-US"/>
        </a:p>
      </dgm:t>
    </dgm:pt>
    <dgm:pt modelId="{2396A1A2-982C-40F2-B294-C7178499C03E}">
      <dgm:prSet phldrT="[Text]"/>
      <dgm:spPr>
        <a:xfrm rot="17700000">
          <a:off x="516202" y="2941998"/>
          <a:ext cx="1202257" cy="579683"/>
        </a:xfrm>
        <a:prstGeom prst="rect">
          <a:avLst/>
        </a:prstGeom>
      </dgm:spPr>
      <dgm:t>
        <a:bodyPr/>
        <a:lstStyle/>
        <a:p>
          <a:pPr algn="ctr">
            <a:buNone/>
          </a:pPr>
          <a:r>
            <a:rPr lang="en-US" b="1" dirty="0">
              <a:latin typeface="Calibri" panose="020F0502020204030204"/>
              <a:ea typeface="+mn-ea"/>
              <a:cs typeface="+mn-cs"/>
            </a:rPr>
            <a:t>Center Performance &amp; Profile Report (CPPR) Guidance issued to Center/Panel Review Guidance Provided to Panelists</a:t>
          </a:r>
        </a:p>
        <a:p>
          <a:pPr algn="ctr">
            <a:buNone/>
          </a:pPr>
          <a:r>
            <a:rPr lang="en-US" dirty="0">
              <a:latin typeface="Calibri" panose="020F0502020204030204"/>
              <a:ea typeface="+mn-ea"/>
              <a:cs typeface="+mn-cs"/>
            </a:rPr>
            <a:t>(Upon confirmation by Center &amp; Panelists) Typically NLT 3 months prior to Review Date)</a:t>
          </a:r>
        </a:p>
      </dgm:t>
    </dgm:pt>
    <dgm:pt modelId="{61DAB567-7EFA-4649-95A1-316E72B7D210}" type="parTrans" cxnId="{C44B0F5E-B37A-4368-9E5B-670BD84D7FA0}">
      <dgm:prSet/>
      <dgm:spPr/>
      <dgm:t>
        <a:bodyPr/>
        <a:lstStyle/>
        <a:p>
          <a:endParaRPr lang="en-US"/>
        </a:p>
      </dgm:t>
    </dgm:pt>
    <dgm:pt modelId="{59EC96BB-C8D2-4C74-8120-60899D7C6648}" type="sibTrans" cxnId="{C44B0F5E-B37A-4368-9E5B-670BD84D7FA0}">
      <dgm:prSet/>
      <dgm:spPr/>
      <dgm:t>
        <a:bodyPr/>
        <a:lstStyle/>
        <a:p>
          <a:endParaRPr lang="en-US"/>
        </a:p>
      </dgm:t>
    </dgm:pt>
    <dgm:pt modelId="{E2EBB209-6C0B-4D2A-9BBD-600364584D6C}">
      <dgm:prSet phldrT="[Text]"/>
      <dgm:spPr>
        <a:xfrm rot="17700000">
          <a:off x="2261985" y="954025"/>
          <a:ext cx="1389817" cy="669784"/>
        </a:xfrm>
        <a:prstGeom prst="rect">
          <a:avLst/>
        </a:prstGeom>
      </dgm:spPr>
      <dgm:t>
        <a:bodyPr/>
        <a:lstStyle/>
        <a:p>
          <a:pPr algn="ctr">
            <a:buNone/>
          </a:pPr>
          <a:r>
            <a:rPr lang="en-US" b="1" dirty="0">
              <a:latin typeface="Calibri" panose="020F0502020204030204"/>
              <a:ea typeface="+mn-ea"/>
              <a:cs typeface="+mn-cs"/>
            </a:rPr>
            <a:t>Completion of CPPR </a:t>
          </a:r>
          <a:r>
            <a:rPr lang="en-US" i="1" dirty="0">
              <a:latin typeface="Calibri" panose="020F0502020204030204"/>
              <a:ea typeface="+mn-ea"/>
              <a:cs typeface="+mn-cs"/>
            </a:rPr>
            <a:t>(NLT 37 days before Panel Review)</a:t>
          </a:r>
        </a:p>
      </dgm:t>
    </dgm:pt>
    <dgm:pt modelId="{33A7DB83-7CF0-4058-8851-266B587E8998}" type="parTrans" cxnId="{1764BA64-46DC-4DAE-BA39-105D91F97E70}">
      <dgm:prSet/>
      <dgm:spPr/>
      <dgm:t>
        <a:bodyPr/>
        <a:lstStyle/>
        <a:p>
          <a:endParaRPr lang="en-US"/>
        </a:p>
      </dgm:t>
    </dgm:pt>
    <dgm:pt modelId="{74EEDAB2-62F0-464F-8839-8E2C8CC9300A}" type="sibTrans" cxnId="{1764BA64-46DC-4DAE-BA39-105D91F97E70}">
      <dgm:prSet/>
      <dgm:spPr/>
      <dgm:t>
        <a:bodyPr/>
        <a:lstStyle/>
        <a:p>
          <a:endParaRPr lang="en-US"/>
        </a:p>
      </dgm:t>
    </dgm:pt>
    <dgm:pt modelId="{E426CB56-FA6E-4AC4-AA37-DF52221188F1}">
      <dgm:prSet phldrT="[Text]"/>
      <dgm:spPr>
        <a:xfrm rot="17700000">
          <a:off x="4781462" y="942301"/>
          <a:ext cx="1389817" cy="669784"/>
        </a:xfrm>
      </dgm:spPr>
      <dgm:t>
        <a:bodyPr/>
        <a:lstStyle/>
        <a:p>
          <a:pPr algn="ctr">
            <a:buNone/>
          </a:pPr>
          <a:r>
            <a:rPr lang="en-US" b="1" dirty="0">
              <a:latin typeface="Calibri" panose="020F0502020204030204"/>
              <a:ea typeface="+mn-ea"/>
              <a:cs typeface="+mn-cs"/>
            </a:rPr>
            <a:t>Panel Pre-Discussion </a:t>
          </a:r>
          <a:r>
            <a:rPr lang="en-US" i="1" dirty="0">
              <a:latin typeface="Calibri" panose="020F0502020204030204"/>
              <a:ea typeface="+mn-ea"/>
              <a:cs typeface="+mn-cs"/>
            </a:rPr>
            <a:t>(NLT 17 days before Panel Review)</a:t>
          </a:r>
        </a:p>
      </dgm:t>
    </dgm:pt>
    <dgm:pt modelId="{7CFE5E1E-A188-49D0-9012-6C6923CA2D17}" type="parTrans" cxnId="{40306EAB-9BE8-48DF-B160-2B9BC62B0A86}">
      <dgm:prSet/>
      <dgm:spPr/>
      <dgm:t>
        <a:bodyPr/>
        <a:lstStyle/>
        <a:p>
          <a:endParaRPr lang="en-US"/>
        </a:p>
      </dgm:t>
    </dgm:pt>
    <dgm:pt modelId="{C7D93B25-2967-4FDF-8BF1-BAC4517D616B}" type="sibTrans" cxnId="{40306EAB-9BE8-48DF-B160-2B9BC62B0A86}">
      <dgm:prSet/>
      <dgm:spPr/>
      <dgm:t>
        <a:bodyPr/>
        <a:lstStyle/>
        <a:p>
          <a:endParaRPr lang="en-US"/>
        </a:p>
      </dgm:t>
    </dgm:pt>
    <dgm:pt modelId="{282052C2-3F67-4C47-B996-9FC99B4E2348}">
      <dgm:prSet phldrT="[Text]"/>
      <dgm:spPr>
        <a:xfrm rot="17700000">
          <a:off x="4914170" y="2941998"/>
          <a:ext cx="1202257" cy="579683"/>
        </a:xfrm>
        <a:prstGeom prst="rect">
          <a:avLst/>
        </a:prstGeom>
      </dgm:spPr>
      <dgm:t>
        <a:bodyPr/>
        <a:lstStyle/>
        <a:p>
          <a:pPr algn="ctr">
            <a:buNone/>
          </a:pPr>
          <a:r>
            <a:rPr lang="en-US" b="1" dirty="0">
              <a:latin typeface="Calibri" panose="020F0502020204030204"/>
              <a:ea typeface="+mn-ea"/>
              <a:cs typeface="+mn-cs"/>
            </a:rPr>
            <a:t>Panel Questions Developed &amp; Provided to Center </a:t>
          </a:r>
          <a:r>
            <a:rPr lang="en-US" dirty="0">
              <a:latin typeface="Calibri" panose="020F0502020204030204"/>
              <a:ea typeface="+mn-ea"/>
              <a:cs typeface="+mn-cs"/>
            </a:rPr>
            <a:t> (NLT 9 days  before Panel Review)</a:t>
          </a:r>
        </a:p>
      </dgm:t>
    </dgm:pt>
    <dgm:pt modelId="{606CBB9C-8902-4D17-A2A3-A101A6F770A0}" type="parTrans" cxnId="{810F8024-B706-4633-B123-148F3418F100}">
      <dgm:prSet/>
      <dgm:spPr/>
      <dgm:t>
        <a:bodyPr/>
        <a:lstStyle/>
        <a:p>
          <a:endParaRPr lang="en-US"/>
        </a:p>
      </dgm:t>
    </dgm:pt>
    <dgm:pt modelId="{B3F64C94-DA32-44EC-A048-91380421E489}" type="sibTrans" cxnId="{810F8024-B706-4633-B123-148F3418F100}">
      <dgm:prSet/>
      <dgm:spPr/>
      <dgm:t>
        <a:bodyPr/>
        <a:lstStyle/>
        <a:p>
          <a:endParaRPr lang="en-US"/>
        </a:p>
      </dgm:t>
    </dgm:pt>
    <dgm:pt modelId="{642B522E-8C35-4A5E-B749-3F7075F9EF4A}">
      <dgm:prSet phldrT="[Text]"/>
      <dgm:spPr>
        <a:xfrm rot="17700000">
          <a:off x="2382964" y="2941998"/>
          <a:ext cx="1202257" cy="579683"/>
        </a:xfrm>
        <a:prstGeom prst="rect">
          <a:avLst/>
        </a:prstGeom>
      </dgm:spPr>
      <dgm:t>
        <a:bodyPr/>
        <a:lstStyle/>
        <a:p>
          <a:pPr algn="ctr">
            <a:buNone/>
          </a:pPr>
          <a:r>
            <a:rPr lang="en-US" b="1" dirty="0">
              <a:latin typeface="Calibri" panose="020F0502020204030204"/>
              <a:ea typeface="+mn-ea"/>
              <a:cs typeface="+mn-cs"/>
            </a:rPr>
            <a:t>Panelist Questions Prepared in advance of Pre-Panel Discussion</a:t>
          </a:r>
          <a:r>
            <a:rPr lang="en-US" dirty="0">
              <a:latin typeface="Calibri" panose="020F0502020204030204"/>
              <a:ea typeface="+mn-ea"/>
              <a:cs typeface="+mn-cs"/>
            </a:rPr>
            <a:t> (NLT 20 days before Panel Review)</a:t>
          </a:r>
        </a:p>
      </dgm:t>
    </dgm:pt>
    <dgm:pt modelId="{41FC0F68-BA22-493F-B3D4-9A8C3B29FCD5}" type="sibTrans" cxnId="{05FFDDF3-C01E-4475-B549-D881B32BB282}">
      <dgm:prSet/>
      <dgm:spPr/>
      <dgm:t>
        <a:bodyPr/>
        <a:lstStyle/>
        <a:p>
          <a:endParaRPr lang="en-US"/>
        </a:p>
      </dgm:t>
    </dgm:pt>
    <dgm:pt modelId="{5A2C59D9-1AF1-45C3-B802-C8212E129D58}" type="parTrans" cxnId="{05FFDDF3-C01E-4475-B549-D881B32BB282}">
      <dgm:prSet/>
      <dgm:spPr/>
      <dgm:t>
        <a:bodyPr/>
        <a:lstStyle/>
        <a:p>
          <a:endParaRPr lang="en-US"/>
        </a:p>
      </dgm:t>
    </dgm:pt>
    <dgm:pt modelId="{78FD1F7C-BDAF-48D6-BFC7-3B41C998BBB4}">
      <dgm:prSet/>
      <dgm:spPr/>
      <dgm:t>
        <a:bodyPr/>
        <a:lstStyle/>
        <a:p>
          <a:pPr algn="ctr"/>
          <a:r>
            <a:rPr lang="en-US" b="1" dirty="0"/>
            <a:t>Centers Response to Questions &amp; Presentation provided to Panel </a:t>
          </a:r>
          <a:r>
            <a:rPr lang="en-US" b="1" i="1" dirty="0"/>
            <a:t>(</a:t>
          </a:r>
          <a:r>
            <a:rPr lang="en-US" b="0" i="1" dirty="0"/>
            <a:t>NLT 3 days before Panel Review)</a:t>
          </a:r>
        </a:p>
      </dgm:t>
    </dgm:pt>
    <dgm:pt modelId="{2C60A611-43D6-454F-AAA0-10450523AC3B}" type="parTrans" cxnId="{26BBCDFE-44ED-48FD-ACDC-3F8D173CF13B}">
      <dgm:prSet/>
      <dgm:spPr/>
      <dgm:t>
        <a:bodyPr/>
        <a:lstStyle/>
        <a:p>
          <a:endParaRPr lang="en-US"/>
        </a:p>
      </dgm:t>
    </dgm:pt>
    <dgm:pt modelId="{6C76A55D-9A45-4D96-A30C-AA53B80F2C1D}" type="sibTrans" cxnId="{26BBCDFE-44ED-48FD-ACDC-3F8D173CF13B}">
      <dgm:prSet/>
      <dgm:spPr/>
      <dgm:t>
        <a:bodyPr/>
        <a:lstStyle/>
        <a:p>
          <a:endParaRPr lang="en-US"/>
        </a:p>
      </dgm:t>
    </dgm:pt>
    <dgm:pt modelId="{FD1BBCDD-BB1A-4E3F-95B9-7201CFB55152}">
      <dgm:prSet/>
      <dgm:spPr/>
      <dgm:t>
        <a:bodyPr/>
        <a:lstStyle/>
        <a:p>
          <a:pPr algn="ctr"/>
          <a:r>
            <a:rPr lang="en-US" b="1" dirty="0"/>
            <a:t>Center Performance Panel Review</a:t>
          </a:r>
        </a:p>
      </dgm:t>
    </dgm:pt>
    <dgm:pt modelId="{AA256CCF-B0D4-4471-9BF5-D5AF67EF488A}" type="parTrans" cxnId="{F3051A0C-93AF-4456-ACBB-64775A580F2B}">
      <dgm:prSet/>
      <dgm:spPr/>
      <dgm:t>
        <a:bodyPr/>
        <a:lstStyle/>
        <a:p>
          <a:endParaRPr lang="en-US"/>
        </a:p>
      </dgm:t>
    </dgm:pt>
    <dgm:pt modelId="{F2A3C0F2-C704-42DE-87CC-B59B4981D609}" type="sibTrans" cxnId="{F3051A0C-93AF-4456-ACBB-64775A580F2B}">
      <dgm:prSet/>
      <dgm:spPr/>
      <dgm:t>
        <a:bodyPr/>
        <a:lstStyle/>
        <a:p>
          <a:endParaRPr lang="en-US"/>
        </a:p>
      </dgm:t>
    </dgm:pt>
    <dgm:pt modelId="{2E8AFDC4-531A-4999-8425-0DAAA9A5B825}">
      <dgm:prSet/>
      <dgm:spPr/>
      <dgm:t>
        <a:bodyPr/>
        <a:lstStyle/>
        <a:p>
          <a:pPr algn="ctr"/>
          <a:r>
            <a:rPr lang="en-US" b="1" dirty="0"/>
            <a:t>Center Performance Summary Report Provided to Center </a:t>
          </a:r>
          <a:r>
            <a:rPr lang="en-US" i="1" dirty="0"/>
            <a:t>(</a:t>
          </a:r>
          <a:r>
            <a:rPr lang="en-US" i="0" dirty="0"/>
            <a:t>NLT 3 weeks post Panel Review)</a:t>
          </a:r>
          <a:endParaRPr lang="en-US" dirty="0"/>
        </a:p>
      </dgm:t>
    </dgm:pt>
    <dgm:pt modelId="{87A44394-4AF9-40A1-B3A4-1014DD55A7EC}" type="parTrans" cxnId="{36FA2D36-82EF-416A-9532-B5F657F7141B}">
      <dgm:prSet/>
      <dgm:spPr/>
      <dgm:t>
        <a:bodyPr/>
        <a:lstStyle/>
        <a:p>
          <a:endParaRPr lang="en-US"/>
        </a:p>
      </dgm:t>
    </dgm:pt>
    <dgm:pt modelId="{2DE36929-803D-4EDC-9744-AA4FD0D72175}" type="sibTrans" cxnId="{36FA2D36-82EF-416A-9532-B5F657F7141B}">
      <dgm:prSet/>
      <dgm:spPr/>
      <dgm:t>
        <a:bodyPr/>
        <a:lstStyle/>
        <a:p>
          <a:endParaRPr lang="en-US"/>
        </a:p>
      </dgm:t>
    </dgm:pt>
    <dgm:pt modelId="{3DB273D7-A1A6-498D-BA03-6F9BD4CF2E6E}">
      <dgm:prSet/>
      <dgm:spPr/>
      <dgm:t>
        <a:bodyPr/>
        <a:lstStyle/>
        <a:p>
          <a:pPr algn="ctr"/>
          <a:r>
            <a:rPr lang="en-US" b="1" dirty="0"/>
            <a:t>Centers Response to Center Performance Summary Report </a:t>
          </a:r>
          <a:r>
            <a:rPr lang="en-US" b="0" dirty="0"/>
            <a:t>(NLT 4 weeks upon receipt) </a:t>
          </a:r>
          <a:r>
            <a:rPr lang="en-US" b="1" dirty="0"/>
            <a:t>IF APPLICABLE</a:t>
          </a:r>
        </a:p>
      </dgm:t>
    </dgm:pt>
    <dgm:pt modelId="{65CC3942-CD62-4682-A152-4CE7839189E0}" type="parTrans" cxnId="{E9A7B841-086C-4FF2-8E43-F508898B37AB}">
      <dgm:prSet/>
      <dgm:spPr/>
      <dgm:t>
        <a:bodyPr/>
        <a:lstStyle/>
        <a:p>
          <a:endParaRPr lang="en-US"/>
        </a:p>
      </dgm:t>
    </dgm:pt>
    <dgm:pt modelId="{CC9C98EC-910E-4A88-AC8E-BDF36EAE16F1}" type="sibTrans" cxnId="{E9A7B841-086C-4FF2-8E43-F508898B37AB}">
      <dgm:prSet/>
      <dgm:spPr/>
      <dgm:t>
        <a:bodyPr/>
        <a:lstStyle/>
        <a:p>
          <a:endParaRPr lang="en-US"/>
        </a:p>
      </dgm:t>
    </dgm:pt>
    <dgm:pt modelId="{9448B64B-893B-4DC5-9F75-1460B6251163}">
      <dgm:prSet/>
      <dgm:spPr/>
      <dgm:t>
        <a:bodyPr/>
        <a:lstStyle/>
        <a:p>
          <a:pPr algn="ctr"/>
          <a:r>
            <a:rPr lang="en-US" b="1" dirty="0"/>
            <a:t>Development of Observations &amp; Recommendations and Post Review Teleconference </a:t>
          </a:r>
          <a:r>
            <a:rPr lang="en-US" dirty="0"/>
            <a:t>(NLT 4 days post Panel Review)</a:t>
          </a:r>
        </a:p>
      </dgm:t>
    </dgm:pt>
    <dgm:pt modelId="{0DBBB364-453E-48AE-80F9-3625930FB6FD}" type="parTrans" cxnId="{87BCE7D5-38A3-4386-B2F6-C6CA21ACCAF1}">
      <dgm:prSet/>
      <dgm:spPr/>
      <dgm:t>
        <a:bodyPr/>
        <a:lstStyle/>
        <a:p>
          <a:endParaRPr lang="en-US"/>
        </a:p>
      </dgm:t>
    </dgm:pt>
    <dgm:pt modelId="{99A18A0E-61BF-405E-984C-3CDA8ECF653C}" type="sibTrans" cxnId="{87BCE7D5-38A3-4386-B2F6-C6CA21ACCAF1}">
      <dgm:prSet/>
      <dgm:spPr/>
      <dgm:t>
        <a:bodyPr/>
        <a:lstStyle/>
        <a:p>
          <a:endParaRPr lang="en-US"/>
        </a:p>
      </dgm:t>
    </dgm:pt>
    <dgm:pt modelId="{75ECE439-36A9-4193-A38D-67A0F6898303}" type="pres">
      <dgm:prSet presAssocID="{A41FBCBA-2CB4-4B33-8875-F74F335F11DD}" presName="Name0" presStyleCnt="0">
        <dgm:presLayoutVars>
          <dgm:dir/>
        </dgm:presLayoutVars>
      </dgm:prSet>
      <dgm:spPr/>
    </dgm:pt>
    <dgm:pt modelId="{AC3D52EA-8625-49FE-88E3-5A5BFC9191BB}" type="pres">
      <dgm:prSet presAssocID="{E3991AF5-BA84-495B-BC69-8AB8839C16B5}" presName="parComposite" presStyleCnt="0"/>
      <dgm:spPr/>
    </dgm:pt>
    <dgm:pt modelId="{3A20744D-B543-412E-A502-8B314F583135}" type="pres">
      <dgm:prSet presAssocID="{E3991AF5-BA84-495B-BC69-8AB8839C16B5}" presName="parBigCircle" presStyleLbl="node0" presStyleIdx="0" presStyleCnt="5"/>
      <dgm:spPr>
        <a:xfrm>
          <a:off x="1285" y="1865436"/>
          <a:ext cx="1118015" cy="1118015"/>
        </a:xfrm>
        <a:prstGeom prst="donut">
          <a:avLst>
            <a:gd name="adj" fmla="val 20000"/>
          </a:avLst>
        </a:prstGeom>
      </dgm:spPr>
    </dgm:pt>
    <dgm:pt modelId="{AA0B25EF-35C4-49A1-8ACA-B99108E49B98}" type="pres">
      <dgm:prSet presAssocID="{E3991AF5-BA84-495B-BC69-8AB8839C16B5}" presName="parTx" presStyleLbl="revTx" presStyleIdx="0" presStyleCnt="17" custLinFactNeighborX="-1064"/>
      <dgm:spPr/>
    </dgm:pt>
    <dgm:pt modelId="{8B2A368E-6CD1-4CE4-8C3E-299573AA9395}" type="pres">
      <dgm:prSet presAssocID="{E3991AF5-BA84-495B-BC69-8AB8839C16B5}" presName="bSpace" presStyleCnt="0"/>
      <dgm:spPr/>
    </dgm:pt>
    <dgm:pt modelId="{6CE33B73-6372-4DEA-B842-D3F2F06122E9}" type="pres">
      <dgm:prSet presAssocID="{E3991AF5-BA84-495B-BC69-8AB8839C16B5}" presName="parBackupNorm" presStyleCnt="0"/>
      <dgm:spPr/>
    </dgm:pt>
    <dgm:pt modelId="{F6C5673D-2125-4D79-BCB1-CADB3A4607E4}" type="pres">
      <dgm:prSet presAssocID="{E6C0F456-A710-471A-8FC9-DF5D93C69E52}" presName="parSpace" presStyleCnt="0"/>
      <dgm:spPr/>
    </dgm:pt>
    <dgm:pt modelId="{FC02005F-0B01-45E4-ABA7-FBE1DB240B46}" type="pres">
      <dgm:prSet presAssocID="{2396A1A2-982C-40F2-B294-C7178499C03E}" presName="desBackupLeftNorm" presStyleCnt="0"/>
      <dgm:spPr/>
    </dgm:pt>
    <dgm:pt modelId="{BBE59771-2CEC-4A1B-9940-1C5C504DA128}" type="pres">
      <dgm:prSet presAssocID="{2396A1A2-982C-40F2-B294-C7178499C03E}" presName="desComposite" presStyleCnt="0"/>
      <dgm:spPr/>
    </dgm:pt>
    <dgm:pt modelId="{223B2366-0B3A-4B72-A8CC-96CBEAB33AC6}" type="pres">
      <dgm:prSet presAssocID="{2396A1A2-982C-40F2-B294-C7178499C03E}" presName="desCircle" presStyleLbl="node1" presStyleIdx="0" presStyleCnt="6"/>
      <dgm:spPr>
        <a:xfrm>
          <a:off x="1203513" y="2134283"/>
          <a:ext cx="580320" cy="580320"/>
        </a:xfrm>
        <a:prstGeom prst="ellipse">
          <a:avLst/>
        </a:prstGeom>
      </dgm:spPr>
    </dgm:pt>
    <dgm:pt modelId="{A06D370C-C8E0-4857-A01E-25310AB87834}" type="pres">
      <dgm:prSet presAssocID="{2396A1A2-982C-40F2-B294-C7178499C03E}" presName="chTx" presStyleLbl="revTx" presStyleIdx="1" presStyleCnt="17"/>
      <dgm:spPr/>
    </dgm:pt>
    <dgm:pt modelId="{B0261DCE-1A01-4767-807C-2E76B06BF3B4}" type="pres">
      <dgm:prSet presAssocID="{2396A1A2-982C-40F2-B294-C7178499C03E}" presName="desTx" presStyleLbl="revTx" presStyleIdx="2" presStyleCnt="17">
        <dgm:presLayoutVars>
          <dgm:bulletEnabled val="1"/>
        </dgm:presLayoutVars>
      </dgm:prSet>
      <dgm:spPr>
        <a:xfrm rot="17700000">
          <a:off x="1268887" y="1327205"/>
          <a:ext cx="1202257" cy="579683"/>
        </a:xfrm>
        <a:prstGeom prst="rect">
          <a:avLst/>
        </a:prstGeom>
      </dgm:spPr>
    </dgm:pt>
    <dgm:pt modelId="{EB3D397E-7143-48B1-BC0C-E11C6A78C952}" type="pres">
      <dgm:prSet presAssocID="{2396A1A2-982C-40F2-B294-C7178499C03E}" presName="desBackupRightNorm" presStyleCnt="0"/>
      <dgm:spPr/>
    </dgm:pt>
    <dgm:pt modelId="{4701EA0C-F493-414D-BB1D-A3F91DEA67B5}" type="pres">
      <dgm:prSet presAssocID="{59EC96BB-C8D2-4C74-8120-60899D7C6648}" presName="desSpace" presStyleCnt="0"/>
      <dgm:spPr/>
    </dgm:pt>
    <dgm:pt modelId="{1947457C-8410-4901-9C99-23BCD306DAAC}" type="pres">
      <dgm:prSet presAssocID="{E2EBB209-6C0B-4D2A-9BBD-600364584D6C}" presName="parComposite" presStyleCnt="0"/>
      <dgm:spPr/>
    </dgm:pt>
    <dgm:pt modelId="{753FA453-51B7-47C8-AE48-25C8B262C0AD}" type="pres">
      <dgm:prSet presAssocID="{E2EBB209-6C0B-4D2A-9BBD-600364584D6C}" presName="parBigCircle" presStyleLbl="node0" presStyleIdx="1" presStyleCnt="5"/>
      <dgm:spPr>
        <a:xfrm>
          <a:off x="1868047" y="1865436"/>
          <a:ext cx="1118015" cy="1118015"/>
        </a:xfrm>
        <a:prstGeom prst="donut">
          <a:avLst>
            <a:gd name="adj" fmla="val 20000"/>
          </a:avLst>
        </a:prstGeom>
      </dgm:spPr>
    </dgm:pt>
    <dgm:pt modelId="{8C612EE6-6C44-4D18-9968-E738E38DACCE}" type="pres">
      <dgm:prSet presAssocID="{E2EBB209-6C0B-4D2A-9BBD-600364584D6C}" presName="parTx" presStyleLbl="revTx" presStyleIdx="3" presStyleCnt="17"/>
      <dgm:spPr/>
    </dgm:pt>
    <dgm:pt modelId="{094AFB64-17E2-4FFB-A638-79BCAFDB62DE}" type="pres">
      <dgm:prSet presAssocID="{E2EBB209-6C0B-4D2A-9BBD-600364584D6C}" presName="bSpace" presStyleCnt="0"/>
      <dgm:spPr/>
    </dgm:pt>
    <dgm:pt modelId="{8F9BF17B-7970-450E-88F9-AFC4CAE6062C}" type="pres">
      <dgm:prSet presAssocID="{E2EBB209-6C0B-4D2A-9BBD-600364584D6C}" presName="parBackupNorm" presStyleCnt="0"/>
      <dgm:spPr/>
    </dgm:pt>
    <dgm:pt modelId="{CE31A4BE-1025-43EC-9D82-3F145D6924DB}" type="pres">
      <dgm:prSet presAssocID="{74EEDAB2-62F0-464F-8839-8E2C8CC9300A}" presName="parSpace" presStyleCnt="0"/>
      <dgm:spPr/>
    </dgm:pt>
    <dgm:pt modelId="{BA7A881D-6393-4C2D-81C6-982D8B765FB8}" type="pres">
      <dgm:prSet presAssocID="{642B522E-8C35-4A5E-B749-3F7075F9EF4A}" presName="desBackupLeftNorm" presStyleCnt="0"/>
      <dgm:spPr/>
    </dgm:pt>
    <dgm:pt modelId="{716EAAF1-05F0-489F-B97D-460749859AA7}" type="pres">
      <dgm:prSet presAssocID="{642B522E-8C35-4A5E-B749-3F7075F9EF4A}" presName="desComposite" presStyleCnt="0"/>
      <dgm:spPr/>
    </dgm:pt>
    <dgm:pt modelId="{9CE21009-9937-4B78-ABAC-9E231CFB76E6}" type="pres">
      <dgm:prSet presAssocID="{642B522E-8C35-4A5E-B749-3F7075F9EF4A}" presName="desCircle" presStyleLbl="node1" presStyleIdx="1" presStyleCnt="6"/>
      <dgm:spPr>
        <a:xfrm>
          <a:off x="3070275" y="2134283"/>
          <a:ext cx="580320" cy="580320"/>
        </a:xfrm>
        <a:prstGeom prst="ellipse">
          <a:avLst/>
        </a:prstGeom>
      </dgm:spPr>
    </dgm:pt>
    <dgm:pt modelId="{767F02F6-6DF8-4EC2-9915-2A6E8F9786AF}" type="pres">
      <dgm:prSet presAssocID="{642B522E-8C35-4A5E-B749-3F7075F9EF4A}" presName="chTx" presStyleLbl="revTx" presStyleIdx="4" presStyleCnt="17"/>
      <dgm:spPr/>
    </dgm:pt>
    <dgm:pt modelId="{239B7352-9232-489F-B83F-602BB64D1B6F}" type="pres">
      <dgm:prSet presAssocID="{642B522E-8C35-4A5E-B749-3F7075F9EF4A}" presName="desTx" presStyleLbl="revTx" presStyleIdx="5" presStyleCnt="17">
        <dgm:presLayoutVars>
          <dgm:bulletEnabled val="1"/>
        </dgm:presLayoutVars>
      </dgm:prSet>
      <dgm:spPr>
        <a:xfrm rot="17700000">
          <a:off x="3135649" y="1327205"/>
          <a:ext cx="1202257" cy="579683"/>
        </a:xfrm>
        <a:prstGeom prst="rect">
          <a:avLst/>
        </a:prstGeom>
      </dgm:spPr>
    </dgm:pt>
    <dgm:pt modelId="{2BC0401C-EFCA-4804-8392-FA4C3C344F51}" type="pres">
      <dgm:prSet presAssocID="{642B522E-8C35-4A5E-B749-3F7075F9EF4A}" presName="desBackupRightNorm" presStyleCnt="0"/>
      <dgm:spPr/>
    </dgm:pt>
    <dgm:pt modelId="{B2D34444-5AB6-4EE5-8059-E206FCB1E478}" type="pres">
      <dgm:prSet presAssocID="{41FC0F68-BA22-493F-B3D4-9A8C3B29FCD5}" presName="desSpace" presStyleCnt="0"/>
      <dgm:spPr/>
    </dgm:pt>
    <dgm:pt modelId="{65BD60C7-59BD-42DA-9F18-BB5CDC09C7B6}" type="pres">
      <dgm:prSet presAssocID="{E426CB56-FA6E-4AC4-AA37-DF52221188F1}" presName="desBackupLeftNorm" presStyleCnt="0"/>
      <dgm:spPr/>
    </dgm:pt>
    <dgm:pt modelId="{BF057EF7-3D80-4462-93D7-8567CF0DFF1D}" type="pres">
      <dgm:prSet presAssocID="{E426CB56-FA6E-4AC4-AA37-DF52221188F1}" presName="desComposite" presStyleCnt="0"/>
      <dgm:spPr/>
    </dgm:pt>
    <dgm:pt modelId="{D2CC3492-FF63-4606-818E-9AD20E719752}" type="pres">
      <dgm:prSet presAssocID="{E426CB56-FA6E-4AC4-AA37-DF52221188F1}" presName="desCircle" presStyleLbl="node1" presStyleIdx="2" presStyleCnt="6"/>
      <dgm:spPr/>
    </dgm:pt>
    <dgm:pt modelId="{D239627E-2C13-40DE-B8C9-35A93FEB0163}" type="pres">
      <dgm:prSet presAssocID="{E426CB56-FA6E-4AC4-AA37-DF52221188F1}" presName="chTx" presStyleLbl="revTx" presStyleIdx="6" presStyleCnt="17"/>
      <dgm:spPr>
        <a:prstGeom prst="rect">
          <a:avLst/>
        </a:prstGeom>
      </dgm:spPr>
    </dgm:pt>
    <dgm:pt modelId="{2A2511F8-1A45-4D4A-AAA3-81C36D303B9C}" type="pres">
      <dgm:prSet presAssocID="{E426CB56-FA6E-4AC4-AA37-DF52221188F1}" presName="desTx" presStyleLbl="revTx" presStyleIdx="7" presStyleCnt="17">
        <dgm:presLayoutVars>
          <dgm:bulletEnabled val="1"/>
        </dgm:presLayoutVars>
      </dgm:prSet>
      <dgm:spPr/>
    </dgm:pt>
    <dgm:pt modelId="{C33E603A-EC29-444C-891D-5653229E2B81}" type="pres">
      <dgm:prSet presAssocID="{E426CB56-FA6E-4AC4-AA37-DF52221188F1}" presName="desBackupRightNorm" presStyleCnt="0"/>
      <dgm:spPr/>
    </dgm:pt>
    <dgm:pt modelId="{1A069B87-AD4D-4207-8B48-091175732EE1}" type="pres">
      <dgm:prSet presAssocID="{C7D93B25-2967-4FDF-8BF1-BAC4517D616B}" presName="desSpace" presStyleCnt="0"/>
      <dgm:spPr/>
    </dgm:pt>
    <dgm:pt modelId="{1F005979-5193-465B-B8CA-B0A8C5FE23B2}" type="pres">
      <dgm:prSet presAssocID="{282052C2-3F67-4C47-B996-9FC99B4E2348}" presName="desBackupLeftNorm" presStyleCnt="0"/>
      <dgm:spPr/>
    </dgm:pt>
    <dgm:pt modelId="{89723DFE-34CA-4672-95C8-A8DD9BC78D4B}" type="pres">
      <dgm:prSet presAssocID="{282052C2-3F67-4C47-B996-9FC99B4E2348}" presName="desComposite" presStyleCnt="0"/>
      <dgm:spPr/>
    </dgm:pt>
    <dgm:pt modelId="{EECE2098-C8EB-46C9-91D6-4DEC782B8BE1}" type="pres">
      <dgm:prSet presAssocID="{282052C2-3F67-4C47-B996-9FC99B4E2348}" presName="desCircle" presStyleLbl="node1" presStyleIdx="3" presStyleCnt="6"/>
      <dgm:spPr>
        <a:xfrm>
          <a:off x="5601481" y="2134283"/>
          <a:ext cx="580320" cy="580320"/>
        </a:xfrm>
        <a:prstGeom prst="ellipse">
          <a:avLst/>
        </a:prstGeom>
      </dgm:spPr>
    </dgm:pt>
    <dgm:pt modelId="{8C1DF8C1-D16B-4E98-812F-60FCE5B152BE}" type="pres">
      <dgm:prSet presAssocID="{282052C2-3F67-4C47-B996-9FC99B4E2348}" presName="chTx" presStyleLbl="revTx" presStyleIdx="8" presStyleCnt="17"/>
      <dgm:spPr/>
    </dgm:pt>
    <dgm:pt modelId="{DC96B2A9-AD09-4A9D-A87F-97B478D029C4}" type="pres">
      <dgm:prSet presAssocID="{282052C2-3F67-4C47-B996-9FC99B4E2348}" presName="desTx" presStyleLbl="revTx" presStyleIdx="9" presStyleCnt="17">
        <dgm:presLayoutVars>
          <dgm:bulletEnabled val="1"/>
        </dgm:presLayoutVars>
      </dgm:prSet>
      <dgm:spPr>
        <a:xfrm rot="17700000">
          <a:off x="5666855" y="1327205"/>
          <a:ext cx="1202257" cy="579683"/>
        </a:xfrm>
        <a:prstGeom prst="rect">
          <a:avLst/>
        </a:prstGeom>
      </dgm:spPr>
    </dgm:pt>
    <dgm:pt modelId="{DD62A41D-6A94-4D6E-BCC9-68B83131D693}" type="pres">
      <dgm:prSet presAssocID="{282052C2-3F67-4C47-B996-9FC99B4E2348}" presName="desBackupRightNorm" presStyleCnt="0"/>
      <dgm:spPr/>
    </dgm:pt>
    <dgm:pt modelId="{81D87B11-BDAD-4805-9B47-344D9CB3DA19}" type="pres">
      <dgm:prSet presAssocID="{B3F64C94-DA32-44EC-A048-91380421E489}" presName="desSpace" presStyleCnt="0"/>
      <dgm:spPr/>
    </dgm:pt>
    <dgm:pt modelId="{217C9E98-AEDE-4D66-A13C-542831EEE1B2}" type="pres">
      <dgm:prSet presAssocID="{78FD1F7C-BDAF-48D6-BFC7-3B41C998BBB4}" presName="parComposite" presStyleCnt="0"/>
      <dgm:spPr/>
    </dgm:pt>
    <dgm:pt modelId="{1CE1EA64-8E38-4270-A72F-5513203711D6}" type="pres">
      <dgm:prSet presAssocID="{78FD1F7C-BDAF-48D6-BFC7-3B41C998BBB4}" presName="parBigCircle" presStyleLbl="node0" presStyleIdx="2" presStyleCnt="5"/>
      <dgm:spPr/>
    </dgm:pt>
    <dgm:pt modelId="{2AB46916-3903-431A-AFBC-A2C2113BB077}" type="pres">
      <dgm:prSet presAssocID="{78FD1F7C-BDAF-48D6-BFC7-3B41C998BBB4}" presName="parTx" presStyleLbl="revTx" presStyleIdx="10" presStyleCnt="17"/>
      <dgm:spPr/>
    </dgm:pt>
    <dgm:pt modelId="{1735F5BC-089B-417C-A383-A0159900654C}" type="pres">
      <dgm:prSet presAssocID="{78FD1F7C-BDAF-48D6-BFC7-3B41C998BBB4}" presName="bSpace" presStyleCnt="0"/>
      <dgm:spPr/>
    </dgm:pt>
    <dgm:pt modelId="{A429F6B3-65F7-4B53-A6A2-F7143C92D841}" type="pres">
      <dgm:prSet presAssocID="{78FD1F7C-BDAF-48D6-BFC7-3B41C998BBB4}" presName="parBackupNorm" presStyleCnt="0"/>
      <dgm:spPr/>
    </dgm:pt>
    <dgm:pt modelId="{5C27FC02-1970-4459-966E-7002660CD8F1}" type="pres">
      <dgm:prSet presAssocID="{6C76A55D-9A45-4D96-A30C-AA53B80F2C1D}" presName="parSpace" presStyleCnt="0"/>
      <dgm:spPr/>
    </dgm:pt>
    <dgm:pt modelId="{47246F25-4CCB-4199-B0DE-932BE40C5831}" type="pres">
      <dgm:prSet presAssocID="{FD1BBCDD-BB1A-4E3F-95B9-7201CFB55152}" presName="parComposite" presStyleCnt="0"/>
      <dgm:spPr/>
    </dgm:pt>
    <dgm:pt modelId="{16784544-5553-4856-93D2-39236ABAED02}" type="pres">
      <dgm:prSet presAssocID="{FD1BBCDD-BB1A-4E3F-95B9-7201CFB55152}" presName="parBigCircle" presStyleLbl="node0" presStyleIdx="3" presStyleCnt="5"/>
      <dgm:spPr/>
    </dgm:pt>
    <dgm:pt modelId="{CE93DD36-DCBF-44C4-8DB1-7595D1AD20D4}" type="pres">
      <dgm:prSet presAssocID="{FD1BBCDD-BB1A-4E3F-95B9-7201CFB55152}" presName="parTx" presStyleLbl="revTx" presStyleIdx="11" presStyleCnt="17"/>
      <dgm:spPr/>
    </dgm:pt>
    <dgm:pt modelId="{E284E4CF-EC3F-4ED0-B965-EBE367FAEA33}" type="pres">
      <dgm:prSet presAssocID="{FD1BBCDD-BB1A-4E3F-95B9-7201CFB55152}" presName="bSpace" presStyleCnt="0"/>
      <dgm:spPr/>
    </dgm:pt>
    <dgm:pt modelId="{3A25CA12-AF01-4B5E-ABA2-D4B7E00F1E77}" type="pres">
      <dgm:prSet presAssocID="{FD1BBCDD-BB1A-4E3F-95B9-7201CFB55152}" presName="parBackupNorm" presStyleCnt="0"/>
      <dgm:spPr/>
    </dgm:pt>
    <dgm:pt modelId="{A69A73A8-5F9E-4163-B2BE-9DA51EFE9D8C}" type="pres">
      <dgm:prSet presAssocID="{F2A3C0F2-C704-42DE-87CC-B59B4981D609}" presName="parSpace" presStyleCnt="0"/>
      <dgm:spPr/>
    </dgm:pt>
    <dgm:pt modelId="{FD2F857C-A511-4B96-9418-DB4A3AF7DE52}" type="pres">
      <dgm:prSet presAssocID="{9448B64B-893B-4DC5-9F75-1460B6251163}" presName="desBackupLeftNorm" presStyleCnt="0"/>
      <dgm:spPr/>
    </dgm:pt>
    <dgm:pt modelId="{8C749AAE-05C0-4D5F-81AE-D72296005EBE}" type="pres">
      <dgm:prSet presAssocID="{9448B64B-893B-4DC5-9F75-1460B6251163}" presName="desComposite" presStyleCnt="0"/>
      <dgm:spPr/>
    </dgm:pt>
    <dgm:pt modelId="{5158E8F3-B725-4193-91B5-51CB083C48CF}" type="pres">
      <dgm:prSet presAssocID="{9448B64B-893B-4DC5-9F75-1460B6251163}" presName="desCircle" presStyleLbl="node1" presStyleIdx="4" presStyleCnt="6"/>
      <dgm:spPr/>
    </dgm:pt>
    <dgm:pt modelId="{CC15706C-25A6-4D3E-85ED-CB66585C0224}" type="pres">
      <dgm:prSet presAssocID="{9448B64B-893B-4DC5-9F75-1460B6251163}" presName="chTx" presStyleLbl="revTx" presStyleIdx="12" presStyleCnt="17"/>
      <dgm:spPr/>
    </dgm:pt>
    <dgm:pt modelId="{10DD8D16-A22F-4F08-A356-9F0E211BBA62}" type="pres">
      <dgm:prSet presAssocID="{9448B64B-893B-4DC5-9F75-1460B6251163}" presName="desTx" presStyleLbl="revTx" presStyleIdx="13" presStyleCnt="17">
        <dgm:presLayoutVars>
          <dgm:bulletEnabled val="1"/>
        </dgm:presLayoutVars>
      </dgm:prSet>
      <dgm:spPr/>
    </dgm:pt>
    <dgm:pt modelId="{C2CB338E-C343-4AB8-B6BE-E15BA454C0D0}" type="pres">
      <dgm:prSet presAssocID="{9448B64B-893B-4DC5-9F75-1460B6251163}" presName="desBackupRightNorm" presStyleCnt="0"/>
      <dgm:spPr/>
    </dgm:pt>
    <dgm:pt modelId="{7B096959-B78D-4F28-8858-1D8717307476}" type="pres">
      <dgm:prSet presAssocID="{99A18A0E-61BF-405E-984C-3CDA8ECF653C}" presName="desSpace" presStyleCnt="0"/>
      <dgm:spPr/>
    </dgm:pt>
    <dgm:pt modelId="{355DE00E-C12B-4E3F-B5C9-A68A3B3941BB}" type="pres">
      <dgm:prSet presAssocID="{2E8AFDC4-531A-4999-8425-0DAAA9A5B825}" presName="desBackupLeftNorm" presStyleCnt="0"/>
      <dgm:spPr/>
    </dgm:pt>
    <dgm:pt modelId="{B8F8D5E4-1C55-4FAF-AFAD-830007EE5B57}" type="pres">
      <dgm:prSet presAssocID="{2E8AFDC4-531A-4999-8425-0DAAA9A5B825}" presName="desComposite" presStyleCnt="0"/>
      <dgm:spPr/>
    </dgm:pt>
    <dgm:pt modelId="{EE323C5D-C2F5-4D67-91C6-2EB39AB93B9F}" type="pres">
      <dgm:prSet presAssocID="{2E8AFDC4-531A-4999-8425-0DAAA9A5B825}" presName="desCircle" presStyleLbl="node1" presStyleIdx="5" presStyleCnt="6"/>
      <dgm:spPr/>
    </dgm:pt>
    <dgm:pt modelId="{DC6F2175-C44B-414E-B607-9D3D2314BC51}" type="pres">
      <dgm:prSet presAssocID="{2E8AFDC4-531A-4999-8425-0DAAA9A5B825}" presName="chTx" presStyleLbl="revTx" presStyleIdx="14" presStyleCnt="17"/>
      <dgm:spPr/>
    </dgm:pt>
    <dgm:pt modelId="{CC4F4121-0B77-4C23-80B8-CFA3E7AA4317}" type="pres">
      <dgm:prSet presAssocID="{2E8AFDC4-531A-4999-8425-0DAAA9A5B825}" presName="desTx" presStyleLbl="revTx" presStyleIdx="15" presStyleCnt="17">
        <dgm:presLayoutVars>
          <dgm:bulletEnabled val="1"/>
        </dgm:presLayoutVars>
      </dgm:prSet>
      <dgm:spPr/>
    </dgm:pt>
    <dgm:pt modelId="{AACF85FC-31C9-47B4-84A5-D64C724F324B}" type="pres">
      <dgm:prSet presAssocID="{2E8AFDC4-531A-4999-8425-0DAAA9A5B825}" presName="desBackupRightNorm" presStyleCnt="0"/>
      <dgm:spPr/>
    </dgm:pt>
    <dgm:pt modelId="{0320DBB2-7878-46B1-AF0B-35E656A0C477}" type="pres">
      <dgm:prSet presAssocID="{2DE36929-803D-4EDC-9744-AA4FD0D72175}" presName="desSpace" presStyleCnt="0"/>
      <dgm:spPr/>
    </dgm:pt>
    <dgm:pt modelId="{A7E82F46-1ADF-421A-AFE3-52CEDC0A15D7}" type="pres">
      <dgm:prSet presAssocID="{3DB273D7-A1A6-498D-BA03-6F9BD4CF2E6E}" presName="parComposite" presStyleCnt="0"/>
      <dgm:spPr/>
    </dgm:pt>
    <dgm:pt modelId="{447270AE-11B2-4249-9E7F-B568B85B2DDF}" type="pres">
      <dgm:prSet presAssocID="{3DB273D7-A1A6-498D-BA03-6F9BD4CF2E6E}" presName="parBigCircle" presStyleLbl="node0" presStyleIdx="4" presStyleCnt="5"/>
      <dgm:spPr/>
    </dgm:pt>
    <dgm:pt modelId="{61D0602F-5022-474F-9D60-3737888238AB}" type="pres">
      <dgm:prSet presAssocID="{3DB273D7-A1A6-498D-BA03-6F9BD4CF2E6E}" presName="parTx" presStyleLbl="revTx" presStyleIdx="16" presStyleCnt="17"/>
      <dgm:spPr/>
    </dgm:pt>
    <dgm:pt modelId="{62A0A7FD-7091-4D3C-85CA-E9CC7C3BB3A2}" type="pres">
      <dgm:prSet presAssocID="{3DB273D7-A1A6-498D-BA03-6F9BD4CF2E6E}" presName="bSpace" presStyleCnt="0"/>
      <dgm:spPr/>
    </dgm:pt>
    <dgm:pt modelId="{AFAA8DE1-9930-406D-89E5-78749180BF7E}" type="pres">
      <dgm:prSet presAssocID="{3DB273D7-A1A6-498D-BA03-6F9BD4CF2E6E}" presName="parBackupNorm" presStyleCnt="0"/>
      <dgm:spPr/>
    </dgm:pt>
    <dgm:pt modelId="{FD508BE5-EA76-45A1-B827-C9D90E9D95A0}" type="pres">
      <dgm:prSet presAssocID="{CC9C98EC-910E-4A88-AC8E-BDF36EAE16F1}" presName="parSpace" presStyleCnt="0"/>
      <dgm:spPr/>
    </dgm:pt>
  </dgm:ptLst>
  <dgm:cxnLst>
    <dgm:cxn modelId="{F3051A0C-93AF-4456-ACBB-64775A580F2B}" srcId="{A41FBCBA-2CB4-4B33-8875-F74F335F11DD}" destId="{FD1BBCDD-BB1A-4E3F-95B9-7201CFB55152}" srcOrd="3" destOrd="0" parTransId="{AA256CCF-B0D4-4471-9BF5-D5AF67EF488A}" sibTransId="{F2A3C0F2-C704-42DE-87CC-B59B4981D609}"/>
    <dgm:cxn modelId="{8A5B8C18-F21B-4D4A-82CA-563DB3260B83}" type="presOf" srcId="{FD1BBCDD-BB1A-4E3F-95B9-7201CFB55152}" destId="{CE93DD36-DCBF-44C4-8DB1-7595D1AD20D4}" srcOrd="0" destOrd="0" presId="urn:microsoft.com/office/officeart/2008/layout/CircleAccentTimeline"/>
    <dgm:cxn modelId="{810F8024-B706-4633-B123-148F3418F100}" srcId="{E2EBB209-6C0B-4D2A-9BBD-600364584D6C}" destId="{282052C2-3F67-4C47-B996-9FC99B4E2348}" srcOrd="2" destOrd="0" parTransId="{606CBB9C-8902-4D17-A2A3-A101A6F770A0}" sibTransId="{B3F64C94-DA32-44EC-A048-91380421E489}"/>
    <dgm:cxn modelId="{93558D24-0EB3-4245-B17B-2B0457703AEC}" type="presOf" srcId="{642B522E-8C35-4A5E-B749-3F7075F9EF4A}" destId="{767F02F6-6DF8-4EC2-9915-2A6E8F9786AF}" srcOrd="0" destOrd="0" presId="urn:microsoft.com/office/officeart/2008/layout/CircleAccentTimeline"/>
    <dgm:cxn modelId="{1360DA27-7FB5-4323-B7D2-89096B15CFDC}" type="presOf" srcId="{2396A1A2-982C-40F2-B294-C7178499C03E}" destId="{A06D370C-C8E0-4857-A01E-25310AB87834}" srcOrd="0" destOrd="0" presId="urn:microsoft.com/office/officeart/2008/layout/CircleAccentTimeline"/>
    <dgm:cxn modelId="{36FA2D36-82EF-416A-9532-B5F657F7141B}" srcId="{FD1BBCDD-BB1A-4E3F-95B9-7201CFB55152}" destId="{2E8AFDC4-531A-4999-8425-0DAAA9A5B825}" srcOrd="1" destOrd="0" parTransId="{87A44394-4AF9-40A1-B3A4-1014DD55A7EC}" sibTransId="{2DE36929-803D-4EDC-9744-AA4FD0D72175}"/>
    <dgm:cxn modelId="{C44B0F5E-B37A-4368-9E5B-670BD84D7FA0}" srcId="{E3991AF5-BA84-495B-BC69-8AB8839C16B5}" destId="{2396A1A2-982C-40F2-B294-C7178499C03E}" srcOrd="0" destOrd="0" parTransId="{61DAB567-7EFA-4649-95A1-316E72B7D210}" sibTransId="{59EC96BB-C8D2-4C74-8120-60899D7C6648}"/>
    <dgm:cxn modelId="{E9A7B841-086C-4FF2-8E43-F508898B37AB}" srcId="{A41FBCBA-2CB4-4B33-8875-F74F335F11DD}" destId="{3DB273D7-A1A6-498D-BA03-6F9BD4CF2E6E}" srcOrd="4" destOrd="0" parTransId="{65CC3942-CD62-4682-A152-4CE7839189E0}" sibTransId="{CC9C98EC-910E-4A88-AC8E-BDF36EAE16F1}"/>
    <dgm:cxn modelId="{1764BA64-46DC-4DAE-BA39-105D91F97E70}" srcId="{A41FBCBA-2CB4-4B33-8875-F74F335F11DD}" destId="{E2EBB209-6C0B-4D2A-9BBD-600364584D6C}" srcOrd="1" destOrd="0" parTransId="{33A7DB83-7CF0-4058-8851-266B587E8998}" sibTransId="{74EEDAB2-62F0-464F-8839-8E2C8CC9300A}"/>
    <dgm:cxn modelId="{4A5F0579-ADC1-4D9E-A2D3-C67FFE85D0A5}" type="presOf" srcId="{9448B64B-893B-4DC5-9F75-1460B6251163}" destId="{CC15706C-25A6-4D3E-85ED-CB66585C0224}" srcOrd="0" destOrd="0" presId="urn:microsoft.com/office/officeart/2008/layout/CircleAccentTimeline"/>
    <dgm:cxn modelId="{783FEE80-DA61-4625-A944-DB76D6AB1F5F}" type="presOf" srcId="{A41FBCBA-2CB4-4B33-8875-F74F335F11DD}" destId="{75ECE439-36A9-4193-A38D-67A0F6898303}" srcOrd="0" destOrd="0" presId="urn:microsoft.com/office/officeart/2008/layout/CircleAccentTimeline"/>
    <dgm:cxn modelId="{6B345EA1-CA7D-4B3C-98BF-ED3C8902A367}" type="presOf" srcId="{E3991AF5-BA84-495B-BC69-8AB8839C16B5}" destId="{AA0B25EF-35C4-49A1-8ACA-B99108E49B98}" srcOrd="0" destOrd="0" presId="urn:microsoft.com/office/officeart/2008/layout/CircleAccentTimeline"/>
    <dgm:cxn modelId="{1FB05BA5-3DEC-4860-BDB6-E20695DB8C72}" type="presOf" srcId="{E2EBB209-6C0B-4D2A-9BBD-600364584D6C}" destId="{8C612EE6-6C44-4D18-9968-E738E38DACCE}" srcOrd="0" destOrd="0" presId="urn:microsoft.com/office/officeart/2008/layout/CircleAccentTimeline"/>
    <dgm:cxn modelId="{46ED0BA9-0683-4BA4-8FDD-847848FE29C7}" type="presOf" srcId="{2E8AFDC4-531A-4999-8425-0DAAA9A5B825}" destId="{DC6F2175-C44B-414E-B607-9D3D2314BC51}" srcOrd="0" destOrd="0" presId="urn:microsoft.com/office/officeart/2008/layout/CircleAccentTimeline"/>
    <dgm:cxn modelId="{40306EAB-9BE8-48DF-B160-2B9BC62B0A86}" srcId="{E2EBB209-6C0B-4D2A-9BBD-600364584D6C}" destId="{E426CB56-FA6E-4AC4-AA37-DF52221188F1}" srcOrd="1" destOrd="0" parTransId="{7CFE5E1E-A188-49D0-9012-6C6923CA2D17}" sibTransId="{C7D93B25-2967-4FDF-8BF1-BAC4517D616B}"/>
    <dgm:cxn modelId="{39A279B9-AB33-4E9F-AECF-F7D04BE05CC9}" srcId="{A41FBCBA-2CB4-4B33-8875-F74F335F11DD}" destId="{E3991AF5-BA84-495B-BC69-8AB8839C16B5}" srcOrd="0" destOrd="0" parTransId="{7FBAEBA1-DFEF-4BD9-940F-E86A85D3D098}" sibTransId="{E6C0F456-A710-471A-8FC9-DF5D93C69E52}"/>
    <dgm:cxn modelId="{43A05DBB-6D38-4C70-A559-F9F4EF67E175}" type="presOf" srcId="{3DB273D7-A1A6-498D-BA03-6F9BD4CF2E6E}" destId="{61D0602F-5022-474F-9D60-3737888238AB}" srcOrd="0" destOrd="0" presId="urn:microsoft.com/office/officeart/2008/layout/CircleAccentTimeline"/>
    <dgm:cxn modelId="{92422DCA-1B91-4F95-B179-7775878D40F5}" type="presOf" srcId="{E426CB56-FA6E-4AC4-AA37-DF52221188F1}" destId="{D239627E-2C13-40DE-B8C9-35A93FEB0163}" srcOrd="0" destOrd="0" presId="urn:microsoft.com/office/officeart/2008/layout/CircleAccentTimeline"/>
    <dgm:cxn modelId="{2CA92FD1-0F04-4950-9393-04E561FF2AC9}" type="presOf" srcId="{282052C2-3F67-4C47-B996-9FC99B4E2348}" destId="{8C1DF8C1-D16B-4E98-812F-60FCE5B152BE}" srcOrd="0" destOrd="0" presId="urn:microsoft.com/office/officeart/2008/layout/CircleAccentTimeline"/>
    <dgm:cxn modelId="{87BCE7D5-38A3-4386-B2F6-C6CA21ACCAF1}" srcId="{FD1BBCDD-BB1A-4E3F-95B9-7201CFB55152}" destId="{9448B64B-893B-4DC5-9F75-1460B6251163}" srcOrd="0" destOrd="0" parTransId="{0DBBB364-453E-48AE-80F9-3625930FB6FD}" sibTransId="{99A18A0E-61BF-405E-984C-3CDA8ECF653C}"/>
    <dgm:cxn modelId="{05FFDDF3-C01E-4475-B549-D881B32BB282}" srcId="{E2EBB209-6C0B-4D2A-9BBD-600364584D6C}" destId="{642B522E-8C35-4A5E-B749-3F7075F9EF4A}" srcOrd="0" destOrd="0" parTransId="{5A2C59D9-1AF1-45C3-B802-C8212E129D58}" sibTransId="{41FC0F68-BA22-493F-B3D4-9A8C3B29FCD5}"/>
    <dgm:cxn modelId="{F877A1F5-12FE-4B98-B386-CFFB19219F5E}" type="presOf" srcId="{78FD1F7C-BDAF-48D6-BFC7-3B41C998BBB4}" destId="{2AB46916-3903-431A-AFBC-A2C2113BB077}" srcOrd="0" destOrd="0" presId="urn:microsoft.com/office/officeart/2008/layout/CircleAccentTimeline"/>
    <dgm:cxn modelId="{26BBCDFE-44ED-48FD-ACDC-3F8D173CF13B}" srcId="{A41FBCBA-2CB4-4B33-8875-F74F335F11DD}" destId="{78FD1F7C-BDAF-48D6-BFC7-3B41C998BBB4}" srcOrd="2" destOrd="0" parTransId="{2C60A611-43D6-454F-AAA0-10450523AC3B}" sibTransId="{6C76A55D-9A45-4D96-A30C-AA53B80F2C1D}"/>
    <dgm:cxn modelId="{21BAFB02-D6ED-454D-8B86-3D75D40C85AE}" type="presParOf" srcId="{75ECE439-36A9-4193-A38D-67A0F6898303}" destId="{AC3D52EA-8625-49FE-88E3-5A5BFC9191BB}" srcOrd="0" destOrd="0" presId="urn:microsoft.com/office/officeart/2008/layout/CircleAccentTimeline"/>
    <dgm:cxn modelId="{6CE64C4E-870A-421E-8F21-C4707EDDB1AE}" type="presParOf" srcId="{AC3D52EA-8625-49FE-88E3-5A5BFC9191BB}" destId="{3A20744D-B543-412E-A502-8B314F583135}" srcOrd="0" destOrd="0" presId="urn:microsoft.com/office/officeart/2008/layout/CircleAccentTimeline"/>
    <dgm:cxn modelId="{21E421B3-E745-4AFD-9FF1-9A6562816DB6}" type="presParOf" srcId="{AC3D52EA-8625-49FE-88E3-5A5BFC9191BB}" destId="{AA0B25EF-35C4-49A1-8ACA-B99108E49B98}" srcOrd="1" destOrd="0" presId="urn:microsoft.com/office/officeart/2008/layout/CircleAccentTimeline"/>
    <dgm:cxn modelId="{E2B50858-EF72-486A-89E4-5BD40F9B75CB}" type="presParOf" srcId="{AC3D52EA-8625-49FE-88E3-5A5BFC9191BB}" destId="{8B2A368E-6CD1-4CE4-8C3E-299573AA9395}" srcOrd="2" destOrd="0" presId="urn:microsoft.com/office/officeart/2008/layout/CircleAccentTimeline"/>
    <dgm:cxn modelId="{289E907E-57ED-4595-9013-F69BBE85071C}" type="presParOf" srcId="{75ECE439-36A9-4193-A38D-67A0F6898303}" destId="{6CE33B73-6372-4DEA-B842-D3F2F06122E9}" srcOrd="1" destOrd="0" presId="urn:microsoft.com/office/officeart/2008/layout/CircleAccentTimeline"/>
    <dgm:cxn modelId="{346BDEE6-61A2-44AD-8E14-BD3F9A493CE4}" type="presParOf" srcId="{75ECE439-36A9-4193-A38D-67A0F6898303}" destId="{F6C5673D-2125-4D79-BCB1-CADB3A4607E4}" srcOrd="2" destOrd="0" presId="urn:microsoft.com/office/officeart/2008/layout/CircleAccentTimeline"/>
    <dgm:cxn modelId="{553D3231-F1F2-40DD-A449-F8DF8B3019CB}" type="presParOf" srcId="{75ECE439-36A9-4193-A38D-67A0F6898303}" destId="{FC02005F-0B01-45E4-ABA7-FBE1DB240B46}" srcOrd="3" destOrd="0" presId="urn:microsoft.com/office/officeart/2008/layout/CircleAccentTimeline"/>
    <dgm:cxn modelId="{91666787-46BE-431E-8B82-E4BA3415F76B}" type="presParOf" srcId="{75ECE439-36A9-4193-A38D-67A0F6898303}" destId="{BBE59771-2CEC-4A1B-9940-1C5C504DA128}" srcOrd="4" destOrd="0" presId="urn:microsoft.com/office/officeart/2008/layout/CircleAccentTimeline"/>
    <dgm:cxn modelId="{F453DF6B-1F33-4E8A-9301-E999B10E619F}" type="presParOf" srcId="{BBE59771-2CEC-4A1B-9940-1C5C504DA128}" destId="{223B2366-0B3A-4B72-A8CC-96CBEAB33AC6}" srcOrd="0" destOrd="0" presId="urn:microsoft.com/office/officeart/2008/layout/CircleAccentTimeline"/>
    <dgm:cxn modelId="{698D1DAF-ABC1-4133-85BD-EB17DDC84E98}" type="presParOf" srcId="{BBE59771-2CEC-4A1B-9940-1C5C504DA128}" destId="{A06D370C-C8E0-4857-A01E-25310AB87834}" srcOrd="1" destOrd="0" presId="urn:microsoft.com/office/officeart/2008/layout/CircleAccentTimeline"/>
    <dgm:cxn modelId="{15115B57-7DFB-4A84-A52F-1F21E81C5D38}" type="presParOf" srcId="{BBE59771-2CEC-4A1B-9940-1C5C504DA128}" destId="{B0261DCE-1A01-4767-807C-2E76B06BF3B4}" srcOrd="2" destOrd="0" presId="urn:microsoft.com/office/officeart/2008/layout/CircleAccentTimeline"/>
    <dgm:cxn modelId="{4C603D45-2606-419F-801C-072CB640FCE2}" type="presParOf" srcId="{75ECE439-36A9-4193-A38D-67A0F6898303}" destId="{EB3D397E-7143-48B1-BC0C-E11C6A78C952}" srcOrd="5" destOrd="0" presId="urn:microsoft.com/office/officeart/2008/layout/CircleAccentTimeline"/>
    <dgm:cxn modelId="{6747F4ED-A481-49F6-AACD-30127011D6FF}" type="presParOf" srcId="{75ECE439-36A9-4193-A38D-67A0F6898303}" destId="{4701EA0C-F493-414D-BB1D-A3F91DEA67B5}" srcOrd="6" destOrd="0" presId="urn:microsoft.com/office/officeart/2008/layout/CircleAccentTimeline"/>
    <dgm:cxn modelId="{4FA29D25-FD19-402E-8348-952D8EEBFBF1}" type="presParOf" srcId="{75ECE439-36A9-4193-A38D-67A0F6898303}" destId="{1947457C-8410-4901-9C99-23BCD306DAAC}" srcOrd="7" destOrd="0" presId="urn:microsoft.com/office/officeart/2008/layout/CircleAccentTimeline"/>
    <dgm:cxn modelId="{1BF4AACA-2EDD-4BAF-90B8-646D2B87194E}" type="presParOf" srcId="{1947457C-8410-4901-9C99-23BCD306DAAC}" destId="{753FA453-51B7-47C8-AE48-25C8B262C0AD}" srcOrd="0" destOrd="0" presId="urn:microsoft.com/office/officeart/2008/layout/CircleAccentTimeline"/>
    <dgm:cxn modelId="{8AE4C856-9AB6-4FCA-9582-DCE2ADEE57C3}" type="presParOf" srcId="{1947457C-8410-4901-9C99-23BCD306DAAC}" destId="{8C612EE6-6C44-4D18-9968-E738E38DACCE}" srcOrd="1" destOrd="0" presId="urn:microsoft.com/office/officeart/2008/layout/CircleAccentTimeline"/>
    <dgm:cxn modelId="{7F170CD1-2454-4F12-B1B6-99FDE0C7A84F}" type="presParOf" srcId="{1947457C-8410-4901-9C99-23BCD306DAAC}" destId="{094AFB64-17E2-4FFB-A638-79BCAFDB62DE}" srcOrd="2" destOrd="0" presId="urn:microsoft.com/office/officeart/2008/layout/CircleAccentTimeline"/>
    <dgm:cxn modelId="{0ECBF6CD-7E10-4CEA-A8CD-8422F687051D}" type="presParOf" srcId="{75ECE439-36A9-4193-A38D-67A0F6898303}" destId="{8F9BF17B-7970-450E-88F9-AFC4CAE6062C}" srcOrd="8" destOrd="0" presId="urn:microsoft.com/office/officeart/2008/layout/CircleAccentTimeline"/>
    <dgm:cxn modelId="{3758B34D-AC51-44C2-B898-017FD893E452}" type="presParOf" srcId="{75ECE439-36A9-4193-A38D-67A0F6898303}" destId="{CE31A4BE-1025-43EC-9D82-3F145D6924DB}" srcOrd="9" destOrd="0" presId="urn:microsoft.com/office/officeart/2008/layout/CircleAccentTimeline"/>
    <dgm:cxn modelId="{002F8AC4-3C85-4466-B8B9-EBAB941602EE}" type="presParOf" srcId="{75ECE439-36A9-4193-A38D-67A0F6898303}" destId="{BA7A881D-6393-4C2D-81C6-982D8B765FB8}" srcOrd="10" destOrd="0" presId="urn:microsoft.com/office/officeart/2008/layout/CircleAccentTimeline"/>
    <dgm:cxn modelId="{CB53CD9D-7D6D-465E-9079-6569352D09F7}" type="presParOf" srcId="{75ECE439-36A9-4193-A38D-67A0F6898303}" destId="{716EAAF1-05F0-489F-B97D-460749859AA7}" srcOrd="11" destOrd="0" presId="urn:microsoft.com/office/officeart/2008/layout/CircleAccentTimeline"/>
    <dgm:cxn modelId="{7A5003BA-3512-43EB-B013-FA80864150E0}" type="presParOf" srcId="{716EAAF1-05F0-489F-B97D-460749859AA7}" destId="{9CE21009-9937-4B78-ABAC-9E231CFB76E6}" srcOrd="0" destOrd="0" presId="urn:microsoft.com/office/officeart/2008/layout/CircleAccentTimeline"/>
    <dgm:cxn modelId="{691A5044-14A1-4B38-9573-B4E375B4610E}" type="presParOf" srcId="{716EAAF1-05F0-489F-B97D-460749859AA7}" destId="{767F02F6-6DF8-4EC2-9915-2A6E8F9786AF}" srcOrd="1" destOrd="0" presId="urn:microsoft.com/office/officeart/2008/layout/CircleAccentTimeline"/>
    <dgm:cxn modelId="{B48614D1-F4A2-4F18-B414-4D1B557611BF}" type="presParOf" srcId="{716EAAF1-05F0-489F-B97D-460749859AA7}" destId="{239B7352-9232-489F-B83F-602BB64D1B6F}" srcOrd="2" destOrd="0" presId="urn:microsoft.com/office/officeart/2008/layout/CircleAccentTimeline"/>
    <dgm:cxn modelId="{064E187E-5C0D-4BB6-97BC-028FA4DACD66}" type="presParOf" srcId="{75ECE439-36A9-4193-A38D-67A0F6898303}" destId="{2BC0401C-EFCA-4804-8392-FA4C3C344F51}" srcOrd="12" destOrd="0" presId="urn:microsoft.com/office/officeart/2008/layout/CircleAccentTimeline"/>
    <dgm:cxn modelId="{64F13C75-8FDA-4B1A-88A5-BC40B8424DA2}" type="presParOf" srcId="{75ECE439-36A9-4193-A38D-67A0F6898303}" destId="{B2D34444-5AB6-4EE5-8059-E206FCB1E478}" srcOrd="13" destOrd="0" presId="urn:microsoft.com/office/officeart/2008/layout/CircleAccentTimeline"/>
    <dgm:cxn modelId="{1CD6102A-2CEB-4B10-8F2D-B9BE00E4BD39}" type="presParOf" srcId="{75ECE439-36A9-4193-A38D-67A0F6898303}" destId="{65BD60C7-59BD-42DA-9F18-BB5CDC09C7B6}" srcOrd="14" destOrd="0" presId="urn:microsoft.com/office/officeart/2008/layout/CircleAccentTimeline"/>
    <dgm:cxn modelId="{EBD1FBF3-6654-4E12-8914-E3B93417C325}" type="presParOf" srcId="{75ECE439-36A9-4193-A38D-67A0F6898303}" destId="{BF057EF7-3D80-4462-93D7-8567CF0DFF1D}" srcOrd="15" destOrd="0" presId="urn:microsoft.com/office/officeart/2008/layout/CircleAccentTimeline"/>
    <dgm:cxn modelId="{5E18A39F-25A1-4EA9-873B-E8876B59E3D4}" type="presParOf" srcId="{BF057EF7-3D80-4462-93D7-8567CF0DFF1D}" destId="{D2CC3492-FF63-4606-818E-9AD20E719752}" srcOrd="0" destOrd="0" presId="urn:microsoft.com/office/officeart/2008/layout/CircleAccentTimeline"/>
    <dgm:cxn modelId="{BEED8EED-7C5C-47D0-B860-8283DDFCA037}" type="presParOf" srcId="{BF057EF7-3D80-4462-93D7-8567CF0DFF1D}" destId="{D239627E-2C13-40DE-B8C9-35A93FEB0163}" srcOrd="1" destOrd="0" presId="urn:microsoft.com/office/officeart/2008/layout/CircleAccentTimeline"/>
    <dgm:cxn modelId="{3BC19FBB-6DB3-47F3-B202-C0C9BB75042D}" type="presParOf" srcId="{BF057EF7-3D80-4462-93D7-8567CF0DFF1D}" destId="{2A2511F8-1A45-4D4A-AAA3-81C36D303B9C}" srcOrd="2" destOrd="0" presId="urn:microsoft.com/office/officeart/2008/layout/CircleAccentTimeline"/>
    <dgm:cxn modelId="{CBB06B13-B7E8-4FBE-89C8-502BEFEBE1BC}" type="presParOf" srcId="{75ECE439-36A9-4193-A38D-67A0F6898303}" destId="{C33E603A-EC29-444C-891D-5653229E2B81}" srcOrd="16" destOrd="0" presId="urn:microsoft.com/office/officeart/2008/layout/CircleAccentTimeline"/>
    <dgm:cxn modelId="{F3E0606D-6C91-4062-9C84-EC565D46F523}" type="presParOf" srcId="{75ECE439-36A9-4193-A38D-67A0F6898303}" destId="{1A069B87-AD4D-4207-8B48-091175732EE1}" srcOrd="17" destOrd="0" presId="urn:microsoft.com/office/officeart/2008/layout/CircleAccentTimeline"/>
    <dgm:cxn modelId="{79555A43-13CB-48F6-975D-FF97C0602E7D}" type="presParOf" srcId="{75ECE439-36A9-4193-A38D-67A0F6898303}" destId="{1F005979-5193-465B-B8CA-B0A8C5FE23B2}" srcOrd="18" destOrd="0" presId="urn:microsoft.com/office/officeart/2008/layout/CircleAccentTimeline"/>
    <dgm:cxn modelId="{5CC0AD76-DC9B-426D-8C39-4B086090951B}" type="presParOf" srcId="{75ECE439-36A9-4193-A38D-67A0F6898303}" destId="{89723DFE-34CA-4672-95C8-A8DD9BC78D4B}" srcOrd="19" destOrd="0" presId="urn:microsoft.com/office/officeart/2008/layout/CircleAccentTimeline"/>
    <dgm:cxn modelId="{67C16A90-C887-4E99-9EEA-3BB57CE1BDCE}" type="presParOf" srcId="{89723DFE-34CA-4672-95C8-A8DD9BC78D4B}" destId="{EECE2098-C8EB-46C9-91D6-4DEC782B8BE1}" srcOrd="0" destOrd="0" presId="urn:microsoft.com/office/officeart/2008/layout/CircleAccentTimeline"/>
    <dgm:cxn modelId="{1CD356A4-F9C9-4DBA-8C67-A1AB62750FF4}" type="presParOf" srcId="{89723DFE-34CA-4672-95C8-A8DD9BC78D4B}" destId="{8C1DF8C1-D16B-4E98-812F-60FCE5B152BE}" srcOrd="1" destOrd="0" presId="urn:microsoft.com/office/officeart/2008/layout/CircleAccentTimeline"/>
    <dgm:cxn modelId="{63E37932-1092-4275-AAE8-F5E0FCA19805}" type="presParOf" srcId="{89723DFE-34CA-4672-95C8-A8DD9BC78D4B}" destId="{DC96B2A9-AD09-4A9D-A87F-97B478D029C4}" srcOrd="2" destOrd="0" presId="urn:microsoft.com/office/officeart/2008/layout/CircleAccentTimeline"/>
    <dgm:cxn modelId="{62B1DDF4-CAE1-4388-A7DF-6171A782E178}" type="presParOf" srcId="{75ECE439-36A9-4193-A38D-67A0F6898303}" destId="{DD62A41D-6A94-4D6E-BCC9-68B83131D693}" srcOrd="20" destOrd="0" presId="urn:microsoft.com/office/officeart/2008/layout/CircleAccentTimeline"/>
    <dgm:cxn modelId="{AE486DE4-4EE5-4608-A1FD-D0015329550E}" type="presParOf" srcId="{75ECE439-36A9-4193-A38D-67A0F6898303}" destId="{81D87B11-BDAD-4805-9B47-344D9CB3DA19}" srcOrd="21" destOrd="0" presId="urn:microsoft.com/office/officeart/2008/layout/CircleAccentTimeline"/>
    <dgm:cxn modelId="{F36FC302-2BD4-4B3E-B6AA-9DCEA802FA13}" type="presParOf" srcId="{75ECE439-36A9-4193-A38D-67A0F6898303}" destId="{217C9E98-AEDE-4D66-A13C-542831EEE1B2}" srcOrd="22" destOrd="0" presId="urn:microsoft.com/office/officeart/2008/layout/CircleAccentTimeline"/>
    <dgm:cxn modelId="{01F9F266-8030-4B76-8ADE-4173EF1CC059}" type="presParOf" srcId="{217C9E98-AEDE-4D66-A13C-542831EEE1B2}" destId="{1CE1EA64-8E38-4270-A72F-5513203711D6}" srcOrd="0" destOrd="0" presId="urn:microsoft.com/office/officeart/2008/layout/CircleAccentTimeline"/>
    <dgm:cxn modelId="{E1D1238F-3931-418C-B681-C99C8B8BAE16}" type="presParOf" srcId="{217C9E98-AEDE-4D66-A13C-542831EEE1B2}" destId="{2AB46916-3903-431A-AFBC-A2C2113BB077}" srcOrd="1" destOrd="0" presId="urn:microsoft.com/office/officeart/2008/layout/CircleAccentTimeline"/>
    <dgm:cxn modelId="{863285B5-0671-45FA-8CEC-0075D8268B1C}" type="presParOf" srcId="{217C9E98-AEDE-4D66-A13C-542831EEE1B2}" destId="{1735F5BC-089B-417C-A383-A0159900654C}" srcOrd="2" destOrd="0" presId="urn:microsoft.com/office/officeart/2008/layout/CircleAccentTimeline"/>
    <dgm:cxn modelId="{CD52F684-B101-4144-AA0D-84DF65872D2A}" type="presParOf" srcId="{75ECE439-36A9-4193-A38D-67A0F6898303}" destId="{A429F6B3-65F7-4B53-A6A2-F7143C92D841}" srcOrd="23" destOrd="0" presId="urn:microsoft.com/office/officeart/2008/layout/CircleAccentTimeline"/>
    <dgm:cxn modelId="{897F17C2-0939-4290-975F-4DE524D8A109}" type="presParOf" srcId="{75ECE439-36A9-4193-A38D-67A0F6898303}" destId="{5C27FC02-1970-4459-966E-7002660CD8F1}" srcOrd="24" destOrd="0" presId="urn:microsoft.com/office/officeart/2008/layout/CircleAccentTimeline"/>
    <dgm:cxn modelId="{0E728FEF-B355-48E1-A9C2-4316056B9009}" type="presParOf" srcId="{75ECE439-36A9-4193-A38D-67A0F6898303}" destId="{47246F25-4CCB-4199-B0DE-932BE40C5831}" srcOrd="25" destOrd="0" presId="urn:microsoft.com/office/officeart/2008/layout/CircleAccentTimeline"/>
    <dgm:cxn modelId="{D1D62ADA-96C6-436A-9C9A-2441C249831C}" type="presParOf" srcId="{47246F25-4CCB-4199-B0DE-932BE40C5831}" destId="{16784544-5553-4856-93D2-39236ABAED02}" srcOrd="0" destOrd="0" presId="urn:microsoft.com/office/officeart/2008/layout/CircleAccentTimeline"/>
    <dgm:cxn modelId="{0507CF27-40A5-4412-A6AD-97D23D0A8FB3}" type="presParOf" srcId="{47246F25-4CCB-4199-B0DE-932BE40C5831}" destId="{CE93DD36-DCBF-44C4-8DB1-7595D1AD20D4}" srcOrd="1" destOrd="0" presId="urn:microsoft.com/office/officeart/2008/layout/CircleAccentTimeline"/>
    <dgm:cxn modelId="{0EB10584-E028-4CC9-BA3F-6BA64955E402}" type="presParOf" srcId="{47246F25-4CCB-4199-B0DE-932BE40C5831}" destId="{E284E4CF-EC3F-4ED0-B965-EBE367FAEA33}" srcOrd="2" destOrd="0" presId="urn:microsoft.com/office/officeart/2008/layout/CircleAccentTimeline"/>
    <dgm:cxn modelId="{BC9F3C7A-3630-415E-A537-7983A8524E30}" type="presParOf" srcId="{75ECE439-36A9-4193-A38D-67A0F6898303}" destId="{3A25CA12-AF01-4B5E-ABA2-D4B7E00F1E77}" srcOrd="26" destOrd="0" presId="urn:microsoft.com/office/officeart/2008/layout/CircleAccentTimeline"/>
    <dgm:cxn modelId="{A0C2D408-50A1-431F-8144-1423EB527504}" type="presParOf" srcId="{75ECE439-36A9-4193-A38D-67A0F6898303}" destId="{A69A73A8-5F9E-4163-B2BE-9DA51EFE9D8C}" srcOrd="27" destOrd="0" presId="urn:microsoft.com/office/officeart/2008/layout/CircleAccentTimeline"/>
    <dgm:cxn modelId="{D5051892-E531-4D0D-9569-1ACC599F48F5}" type="presParOf" srcId="{75ECE439-36A9-4193-A38D-67A0F6898303}" destId="{FD2F857C-A511-4B96-9418-DB4A3AF7DE52}" srcOrd="28" destOrd="0" presId="urn:microsoft.com/office/officeart/2008/layout/CircleAccentTimeline"/>
    <dgm:cxn modelId="{4C413FDA-7D72-423C-A233-996CB7014138}" type="presParOf" srcId="{75ECE439-36A9-4193-A38D-67A0F6898303}" destId="{8C749AAE-05C0-4D5F-81AE-D72296005EBE}" srcOrd="29" destOrd="0" presId="urn:microsoft.com/office/officeart/2008/layout/CircleAccentTimeline"/>
    <dgm:cxn modelId="{2DCAE0D0-AB80-4533-8400-D97A9AB3ECF4}" type="presParOf" srcId="{8C749AAE-05C0-4D5F-81AE-D72296005EBE}" destId="{5158E8F3-B725-4193-91B5-51CB083C48CF}" srcOrd="0" destOrd="0" presId="urn:microsoft.com/office/officeart/2008/layout/CircleAccentTimeline"/>
    <dgm:cxn modelId="{B7E49643-52F2-496C-BD65-8D1CFA8FEA12}" type="presParOf" srcId="{8C749AAE-05C0-4D5F-81AE-D72296005EBE}" destId="{CC15706C-25A6-4D3E-85ED-CB66585C0224}" srcOrd="1" destOrd="0" presId="urn:microsoft.com/office/officeart/2008/layout/CircleAccentTimeline"/>
    <dgm:cxn modelId="{0569AD6F-C0CE-49C0-B962-6C6561A7DF7E}" type="presParOf" srcId="{8C749AAE-05C0-4D5F-81AE-D72296005EBE}" destId="{10DD8D16-A22F-4F08-A356-9F0E211BBA62}" srcOrd="2" destOrd="0" presId="urn:microsoft.com/office/officeart/2008/layout/CircleAccentTimeline"/>
    <dgm:cxn modelId="{A1235E21-7499-4666-A071-9E81C84ACA7E}" type="presParOf" srcId="{75ECE439-36A9-4193-A38D-67A0F6898303}" destId="{C2CB338E-C343-4AB8-B6BE-E15BA454C0D0}" srcOrd="30" destOrd="0" presId="urn:microsoft.com/office/officeart/2008/layout/CircleAccentTimeline"/>
    <dgm:cxn modelId="{150E46DE-5867-4E00-AA79-2C4BBECC0545}" type="presParOf" srcId="{75ECE439-36A9-4193-A38D-67A0F6898303}" destId="{7B096959-B78D-4F28-8858-1D8717307476}" srcOrd="31" destOrd="0" presId="urn:microsoft.com/office/officeart/2008/layout/CircleAccentTimeline"/>
    <dgm:cxn modelId="{865F828B-E6C4-494B-BD8A-434A39C393A4}" type="presParOf" srcId="{75ECE439-36A9-4193-A38D-67A0F6898303}" destId="{355DE00E-C12B-4E3F-B5C9-A68A3B3941BB}" srcOrd="32" destOrd="0" presId="urn:microsoft.com/office/officeart/2008/layout/CircleAccentTimeline"/>
    <dgm:cxn modelId="{02345DC9-7E2D-4301-A207-A408A7851811}" type="presParOf" srcId="{75ECE439-36A9-4193-A38D-67A0F6898303}" destId="{B8F8D5E4-1C55-4FAF-AFAD-830007EE5B57}" srcOrd="33" destOrd="0" presId="urn:microsoft.com/office/officeart/2008/layout/CircleAccentTimeline"/>
    <dgm:cxn modelId="{09937CD3-348A-4778-8B89-E63FF4A88EA8}" type="presParOf" srcId="{B8F8D5E4-1C55-4FAF-AFAD-830007EE5B57}" destId="{EE323C5D-C2F5-4D67-91C6-2EB39AB93B9F}" srcOrd="0" destOrd="0" presId="urn:microsoft.com/office/officeart/2008/layout/CircleAccentTimeline"/>
    <dgm:cxn modelId="{02043846-081A-4DBB-ABCD-8ED609107907}" type="presParOf" srcId="{B8F8D5E4-1C55-4FAF-AFAD-830007EE5B57}" destId="{DC6F2175-C44B-414E-B607-9D3D2314BC51}" srcOrd="1" destOrd="0" presId="urn:microsoft.com/office/officeart/2008/layout/CircleAccentTimeline"/>
    <dgm:cxn modelId="{3D38172F-2BBD-42CC-9B80-C2D199297EA2}" type="presParOf" srcId="{B8F8D5E4-1C55-4FAF-AFAD-830007EE5B57}" destId="{CC4F4121-0B77-4C23-80B8-CFA3E7AA4317}" srcOrd="2" destOrd="0" presId="urn:microsoft.com/office/officeart/2008/layout/CircleAccentTimeline"/>
    <dgm:cxn modelId="{2F8E7212-1FF6-4DD5-AE00-44664E250C9C}" type="presParOf" srcId="{75ECE439-36A9-4193-A38D-67A0F6898303}" destId="{AACF85FC-31C9-47B4-84A5-D64C724F324B}" srcOrd="34" destOrd="0" presId="urn:microsoft.com/office/officeart/2008/layout/CircleAccentTimeline"/>
    <dgm:cxn modelId="{19476B95-7878-4391-AE35-E05DE41A480A}" type="presParOf" srcId="{75ECE439-36A9-4193-A38D-67A0F6898303}" destId="{0320DBB2-7878-46B1-AF0B-35E656A0C477}" srcOrd="35" destOrd="0" presId="urn:microsoft.com/office/officeart/2008/layout/CircleAccentTimeline"/>
    <dgm:cxn modelId="{03B5892D-7910-431E-A0ED-86BF0E47BCEF}" type="presParOf" srcId="{75ECE439-36A9-4193-A38D-67A0F6898303}" destId="{A7E82F46-1ADF-421A-AFE3-52CEDC0A15D7}" srcOrd="36" destOrd="0" presId="urn:microsoft.com/office/officeart/2008/layout/CircleAccentTimeline"/>
    <dgm:cxn modelId="{C53D14CD-D71E-48C4-AF93-F02B911DCBBF}" type="presParOf" srcId="{A7E82F46-1ADF-421A-AFE3-52CEDC0A15D7}" destId="{447270AE-11B2-4249-9E7F-B568B85B2DDF}" srcOrd="0" destOrd="0" presId="urn:microsoft.com/office/officeart/2008/layout/CircleAccentTimeline"/>
    <dgm:cxn modelId="{95D747EF-4D85-4F23-93BE-820DA9BEC706}" type="presParOf" srcId="{A7E82F46-1ADF-421A-AFE3-52CEDC0A15D7}" destId="{61D0602F-5022-474F-9D60-3737888238AB}" srcOrd="1" destOrd="0" presId="urn:microsoft.com/office/officeart/2008/layout/CircleAccentTimeline"/>
    <dgm:cxn modelId="{DF6266CB-1542-43CC-AD9B-E13761E5ABA3}" type="presParOf" srcId="{A7E82F46-1ADF-421A-AFE3-52CEDC0A15D7}" destId="{62A0A7FD-7091-4D3C-85CA-E9CC7C3BB3A2}" srcOrd="2" destOrd="0" presId="urn:microsoft.com/office/officeart/2008/layout/CircleAccentTimeline"/>
    <dgm:cxn modelId="{503CE34B-309F-4EF0-8EFA-BCC42904112F}" type="presParOf" srcId="{75ECE439-36A9-4193-A38D-67A0F6898303}" destId="{AFAA8DE1-9930-406D-89E5-78749180BF7E}" srcOrd="37" destOrd="0" presId="urn:microsoft.com/office/officeart/2008/layout/CircleAccentTimeline"/>
    <dgm:cxn modelId="{A95A125F-5AD1-4964-BFE3-13CF4FDF5182}" type="presParOf" srcId="{75ECE439-36A9-4193-A38D-67A0F6898303}" destId="{FD508BE5-EA76-45A1-B827-C9D90E9D95A0}" srcOrd="38"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3841D-F954-4E7B-91ED-FB70FE1CCF79}">
      <dsp:nvSpPr>
        <dsp:cNvPr id="0" name=""/>
        <dsp:cNvSpPr/>
      </dsp:nvSpPr>
      <dsp:spPr>
        <a:xfrm>
          <a:off x="3405559" y="500"/>
          <a:ext cx="1418480" cy="14184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Reporting</a:t>
          </a:r>
        </a:p>
      </dsp:txBody>
      <dsp:txXfrm>
        <a:off x="3613291" y="208232"/>
        <a:ext cx="1003016" cy="1003016"/>
      </dsp:txXfrm>
    </dsp:sp>
    <dsp:sp modelId="{AEF8D448-F668-4C73-A34F-007DF09E2A1C}">
      <dsp:nvSpPr>
        <dsp:cNvPr id="0" name=""/>
        <dsp:cNvSpPr/>
      </dsp:nvSpPr>
      <dsp:spPr>
        <a:xfrm rot="2160000">
          <a:off x="4778969" y="1089538"/>
          <a:ext cx="376079" cy="478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4789743" y="1152127"/>
        <a:ext cx="263255" cy="287243"/>
      </dsp:txXfrm>
    </dsp:sp>
    <dsp:sp modelId="{DC22B616-BF7E-432C-A0EB-FCD4A4BD5792}">
      <dsp:nvSpPr>
        <dsp:cNvPr id="0" name=""/>
        <dsp:cNvSpPr/>
      </dsp:nvSpPr>
      <dsp:spPr>
        <a:xfrm>
          <a:off x="5127200" y="1251346"/>
          <a:ext cx="1418480" cy="14184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Survey Confirmation</a:t>
          </a:r>
        </a:p>
      </dsp:txBody>
      <dsp:txXfrm>
        <a:off x="5334932" y="1459078"/>
        <a:ext cx="1003016" cy="1003016"/>
      </dsp:txXfrm>
    </dsp:sp>
    <dsp:sp modelId="{5DF91811-E635-4085-A3C3-92B5971641A3}">
      <dsp:nvSpPr>
        <dsp:cNvPr id="0" name=""/>
        <dsp:cNvSpPr/>
      </dsp:nvSpPr>
      <dsp:spPr>
        <a:xfrm rot="6480000">
          <a:off x="5322886" y="2723050"/>
          <a:ext cx="376079" cy="478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10800000">
        <a:off x="5396730" y="2765146"/>
        <a:ext cx="263255" cy="287243"/>
      </dsp:txXfrm>
    </dsp:sp>
    <dsp:sp modelId="{A57A740E-EF32-4E08-8D83-AE792B7C59CB}">
      <dsp:nvSpPr>
        <dsp:cNvPr id="0" name=""/>
        <dsp:cNvSpPr/>
      </dsp:nvSpPr>
      <dsp:spPr>
        <a:xfrm>
          <a:off x="4469592" y="3275256"/>
          <a:ext cx="1418480" cy="14184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Survey</a:t>
          </a:r>
        </a:p>
      </dsp:txBody>
      <dsp:txXfrm>
        <a:off x="4677324" y="3482988"/>
        <a:ext cx="1003016" cy="1003016"/>
      </dsp:txXfrm>
    </dsp:sp>
    <dsp:sp modelId="{FAFB05DC-F426-4CAF-B85C-6F002981A54D}">
      <dsp:nvSpPr>
        <dsp:cNvPr id="0" name=""/>
        <dsp:cNvSpPr/>
      </dsp:nvSpPr>
      <dsp:spPr>
        <a:xfrm rot="10800000">
          <a:off x="3937403" y="3745128"/>
          <a:ext cx="376079" cy="478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10800000">
        <a:off x="4050227" y="3840875"/>
        <a:ext cx="263255" cy="287243"/>
      </dsp:txXfrm>
    </dsp:sp>
    <dsp:sp modelId="{16758FD4-B1B6-4CEF-BA13-1958AE30DF2B}">
      <dsp:nvSpPr>
        <dsp:cNvPr id="0" name=""/>
        <dsp:cNvSpPr/>
      </dsp:nvSpPr>
      <dsp:spPr>
        <a:xfrm>
          <a:off x="2341526" y="3275256"/>
          <a:ext cx="1418480" cy="14184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Outlier Verification</a:t>
          </a:r>
        </a:p>
      </dsp:txBody>
      <dsp:txXfrm>
        <a:off x="2549258" y="3482988"/>
        <a:ext cx="1003016" cy="1003016"/>
      </dsp:txXfrm>
    </dsp:sp>
    <dsp:sp modelId="{473AD323-9BBD-4D62-B4E4-F72ADD392DD5}">
      <dsp:nvSpPr>
        <dsp:cNvPr id="0" name=""/>
        <dsp:cNvSpPr/>
      </dsp:nvSpPr>
      <dsp:spPr>
        <a:xfrm rot="15120000">
          <a:off x="2537211" y="2743296"/>
          <a:ext cx="376079" cy="478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10800000">
        <a:off x="2611055" y="2892694"/>
        <a:ext cx="263255" cy="287243"/>
      </dsp:txXfrm>
    </dsp:sp>
    <dsp:sp modelId="{1EB29224-CFC9-4A2B-8F83-915BC1505581}">
      <dsp:nvSpPr>
        <dsp:cNvPr id="0" name=""/>
        <dsp:cNvSpPr/>
      </dsp:nvSpPr>
      <dsp:spPr>
        <a:xfrm>
          <a:off x="1683918" y="1251346"/>
          <a:ext cx="1418480" cy="14184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Data Analysis Knowledge Sharing</a:t>
          </a:r>
        </a:p>
      </dsp:txBody>
      <dsp:txXfrm>
        <a:off x="1891650" y="1459078"/>
        <a:ext cx="1003016" cy="1003016"/>
      </dsp:txXfrm>
    </dsp:sp>
    <dsp:sp modelId="{FDDF6552-916E-48B8-B421-D243D52158BE}">
      <dsp:nvSpPr>
        <dsp:cNvPr id="0" name=""/>
        <dsp:cNvSpPr/>
      </dsp:nvSpPr>
      <dsp:spPr>
        <a:xfrm rot="19440000">
          <a:off x="3057328" y="1102051"/>
          <a:ext cx="376079" cy="478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3068102" y="1230956"/>
        <a:ext cx="263255" cy="2872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15757-F9F2-4EB0-8168-474CC132350C}">
      <dsp:nvSpPr>
        <dsp:cNvPr id="0" name=""/>
        <dsp:cNvSpPr/>
      </dsp:nvSpPr>
      <dsp:spPr>
        <a:xfrm rot="5400000">
          <a:off x="5138769" y="-2073883"/>
          <a:ext cx="877790" cy="524956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Proposal/Statement of Work (FFO Response) </a:t>
          </a:r>
        </a:p>
        <a:p>
          <a:pPr marL="171450" lvl="1" indent="-171450" algn="l" defTabSz="755650">
            <a:lnSpc>
              <a:spcPct val="90000"/>
            </a:lnSpc>
            <a:spcBef>
              <a:spcPct val="0"/>
            </a:spcBef>
            <a:spcAft>
              <a:spcPct val="15000"/>
            </a:spcAft>
            <a:buChar char="•"/>
          </a:pPr>
          <a:r>
            <a:rPr lang="en-US" sz="1700" kern="1200" dirty="0"/>
            <a:t>Award (CD-450s, SACs, Regulations)</a:t>
          </a:r>
        </a:p>
      </dsp:txBody>
      <dsp:txXfrm rot="-5400000">
        <a:off x="2952881" y="154855"/>
        <a:ext cx="5206716" cy="792090"/>
      </dsp:txXfrm>
    </dsp:sp>
    <dsp:sp modelId="{08A960DC-FA29-44E8-AF29-98B6FE501A9E}">
      <dsp:nvSpPr>
        <dsp:cNvPr id="0" name=""/>
        <dsp:cNvSpPr/>
      </dsp:nvSpPr>
      <dsp:spPr>
        <a:xfrm>
          <a:off x="0" y="2281"/>
          <a:ext cx="2952881" cy="10972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Propose</a:t>
          </a:r>
        </a:p>
      </dsp:txBody>
      <dsp:txXfrm>
        <a:off x="53563" y="55844"/>
        <a:ext cx="2845755" cy="990111"/>
      </dsp:txXfrm>
    </dsp:sp>
    <dsp:sp modelId="{92F7D968-3F6D-495F-ACD0-4ADD56FB07C8}">
      <dsp:nvSpPr>
        <dsp:cNvPr id="0" name=""/>
        <dsp:cNvSpPr/>
      </dsp:nvSpPr>
      <dsp:spPr>
        <a:xfrm rot="5400000">
          <a:off x="5138769" y="-921783"/>
          <a:ext cx="877790" cy="524956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Operating Outcome Statements</a:t>
          </a:r>
        </a:p>
        <a:p>
          <a:pPr marL="171450" lvl="1" indent="-171450" algn="l" defTabSz="755650">
            <a:lnSpc>
              <a:spcPct val="90000"/>
            </a:lnSpc>
            <a:spcBef>
              <a:spcPct val="0"/>
            </a:spcBef>
            <a:spcAft>
              <a:spcPct val="15000"/>
            </a:spcAft>
            <a:buChar char="•"/>
          </a:pPr>
          <a:r>
            <a:rPr lang="en-US" sz="1700" kern="1200" dirty="0"/>
            <a:t>Detailed, Multi-year Budgets</a:t>
          </a:r>
        </a:p>
      </dsp:txBody>
      <dsp:txXfrm rot="-5400000">
        <a:off x="2952881" y="1306955"/>
        <a:ext cx="5206716" cy="792090"/>
      </dsp:txXfrm>
    </dsp:sp>
    <dsp:sp modelId="{E88A520C-50A4-4CC7-A18C-CF40538E8982}">
      <dsp:nvSpPr>
        <dsp:cNvPr id="0" name=""/>
        <dsp:cNvSpPr/>
      </dsp:nvSpPr>
      <dsp:spPr>
        <a:xfrm>
          <a:off x="0" y="1154380"/>
          <a:ext cx="2952881" cy="10972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Operationalize</a:t>
          </a:r>
        </a:p>
      </dsp:txBody>
      <dsp:txXfrm>
        <a:off x="53563" y="1207943"/>
        <a:ext cx="2845755" cy="990111"/>
      </dsp:txXfrm>
    </dsp:sp>
    <dsp:sp modelId="{0BF7E33C-B643-472D-933A-436B1ABA461F}">
      <dsp:nvSpPr>
        <dsp:cNvPr id="0" name=""/>
        <dsp:cNvSpPr/>
      </dsp:nvSpPr>
      <dsp:spPr>
        <a:xfrm rot="5400000">
          <a:off x="5138769" y="230315"/>
          <a:ext cx="877790" cy="524956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Reporting (Progress Plans, SF-425s)</a:t>
          </a:r>
        </a:p>
        <a:p>
          <a:pPr marL="171450" lvl="1" indent="-171450" algn="l" defTabSz="755650">
            <a:lnSpc>
              <a:spcPct val="90000"/>
            </a:lnSpc>
            <a:spcBef>
              <a:spcPct val="0"/>
            </a:spcBef>
            <a:spcAft>
              <a:spcPct val="15000"/>
            </a:spcAft>
            <a:buChar char="•"/>
          </a:pPr>
          <a:r>
            <a:rPr lang="en-US" sz="1700" kern="1200" dirty="0"/>
            <a:t>Annual/Panel Reviews</a:t>
          </a:r>
        </a:p>
      </dsp:txBody>
      <dsp:txXfrm rot="-5400000">
        <a:off x="2952881" y="2459053"/>
        <a:ext cx="5206716" cy="792090"/>
      </dsp:txXfrm>
    </dsp:sp>
    <dsp:sp modelId="{2FF1C931-2308-4126-A5F6-9B7F416F755A}">
      <dsp:nvSpPr>
        <dsp:cNvPr id="0" name=""/>
        <dsp:cNvSpPr/>
      </dsp:nvSpPr>
      <dsp:spPr>
        <a:xfrm>
          <a:off x="0" y="2306480"/>
          <a:ext cx="2952881" cy="10972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Monitor</a:t>
          </a:r>
        </a:p>
      </dsp:txBody>
      <dsp:txXfrm>
        <a:off x="53563" y="2360043"/>
        <a:ext cx="2845755" cy="990111"/>
      </dsp:txXfrm>
    </dsp:sp>
    <dsp:sp modelId="{D2E48384-F1F0-4CEF-B282-9B37D1347717}">
      <dsp:nvSpPr>
        <dsp:cNvPr id="0" name=""/>
        <dsp:cNvSpPr/>
      </dsp:nvSpPr>
      <dsp:spPr>
        <a:xfrm rot="5400000">
          <a:off x="5138769" y="1382415"/>
          <a:ext cx="877790" cy="524956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Revisions to Proposal/Statement of Work, Operating Outcome Statements, Budgets</a:t>
          </a:r>
        </a:p>
        <a:p>
          <a:pPr marL="171450" lvl="1" indent="-171450" algn="l" defTabSz="755650">
            <a:lnSpc>
              <a:spcPct val="90000"/>
            </a:lnSpc>
            <a:spcBef>
              <a:spcPct val="0"/>
            </a:spcBef>
            <a:spcAft>
              <a:spcPct val="15000"/>
            </a:spcAft>
            <a:buChar char="•"/>
          </a:pPr>
          <a:r>
            <a:rPr lang="en-US" sz="1700" kern="1200" dirty="0"/>
            <a:t>Amendments (CD-451s)</a:t>
          </a:r>
        </a:p>
      </dsp:txBody>
      <dsp:txXfrm rot="-5400000">
        <a:off x="2952881" y="3611153"/>
        <a:ext cx="5206716" cy="792090"/>
      </dsp:txXfrm>
    </dsp:sp>
    <dsp:sp modelId="{E7BB7008-482E-4CD1-834A-03089844DE9D}">
      <dsp:nvSpPr>
        <dsp:cNvPr id="0" name=""/>
        <dsp:cNvSpPr/>
      </dsp:nvSpPr>
      <dsp:spPr>
        <a:xfrm>
          <a:off x="0" y="3458580"/>
          <a:ext cx="2952881" cy="10972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Adjust</a:t>
          </a:r>
        </a:p>
      </dsp:txBody>
      <dsp:txXfrm>
        <a:off x="53563" y="3512143"/>
        <a:ext cx="2845755" cy="990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9C5E0-8CA4-4F79-9659-4E9EF2DD17AB}">
      <dsp:nvSpPr>
        <dsp:cNvPr id="0" name=""/>
        <dsp:cNvSpPr/>
      </dsp:nvSpPr>
      <dsp:spPr>
        <a:xfrm>
          <a:off x="3960268" y="736951"/>
          <a:ext cx="154531" cy="3811765"/>
        </a:xfrm>
        <a:custGeom>
          <a:avLst/>
          <a:gdLst/>
          <a:ahLst/>
          <a:cxnLst/>
          <a:rect l="0" t="0" r="0" b="0"/>
          <a:pathLst>
            <a:path>
              <a:moveTo>
                <a:pt x="154531" y="0"/>
              </a:moveTo>
              <a:lnTo>
                <a:pt x="154531" y="3811765"/>
              </a:lnTo>
              <a:lnTo>
                <a:pt x="0" y="38117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A4C64C-32F8-4A0C-9B01-4585AC10954B}">
      <dsp:nvSpPr>
        <dsp:cNvPr id="0" name=""/>
        <dsp:cNvSpPr/>
      </dsp:nvSpPr>
      <dsp:spPr>
        <a:xfrm>
          <a:off x="4114800" y="736951"/>
          <a:ext cx="154531" cy="2766841"/>
        </a:xfrm>
        <a:custGeom>
          <a:avLst/>
          <a:gdLst/>
          <a:ahLst/>
          <a:cxnLst/>
          <a:rect l="0" t="0" r="0" b="0"/>
          <a:pathLst>
            <a:path>
              <a:moveTo>
                <a:pt x="0" y="0"/>
              </a:moveTo>
              <a:lnTo>
                <a:pt x="0" y="2766841"/>
              </a:lnTo>
              <a:lnTo>
                <a:pt x="154531" y="27668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173EC8-E802-4DE4-AC22-E502D65B7BF8}">
      <dsp:nvSpPr>
        <dsp:cNvPr id="0" name=""/>
        <dsp:cNvSpPr/>
      </dsp:nvSpPr>
      <dsp:spPr>
        <a:xfrm>
          <a:off x="3960268" y="736951"/>
          <a:ext cx="154531" cy="2766841"/>
        </a:xfrm>
        <a:custGeom>
          <a:avLst/>
          <a:gdLst/>
          <a:ahLst/>
          <a:cxnLst/>
          <a:rect l="0" t="0" r="0" b="0"/>
          <a:pathLst>
            <a:path>
              <a:moveTo>
                <a:pt x="154531" y="0"/>
              </a:moveTo>
              <a:lnTo>
                <a:pt x="154531" y="2766841"/>
              </a:lnTo>
              <a:lnTo>
                <a:pt x="0" y="27668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1A5E47-C6EA-465F-BFB4-1B18F2F7C46D}">
      <dsp:nvSpPr>
        <dsp:cNvPr id="0" name=""/>
        <dsp:cNvSpPr/>
      </dsp:nvSpPr>
      <dsp:spPr>
        <a:xfrm>
          <a:off x="4114800" y="736951"/>
          <a:ext cx="154531" cy="1721917"/>
        </a:xfrm>
        <a:custGeom>
          <a:avLst/>
          <a:gdLst/>
          <a:ahLst/>
          <a:cxnLst/>
          <a:rect l="0" t="0" r="0" b="0"/>
          <a:pathLst>
            <a:path>
              <a:moveTo>
                <a:pt x="0" y="0"/>
              </a:moveTo>
              <a:lnTo>
                <a:pt x="0" y="1721917"/>
              </a:lnTo>
              <a:lnTo>
                <a:pt x="154531" y="17219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C14616-A143-4EFA-BD6C-4A41EA27D4ED}">
      <dsp:nvSpPr>
        <dsp:cNvPr id="0" name=""/>
        <dsp:cNvSpPr/>
      </dsp:nvSpPr>
      <dsp:spPr>
        <a:xfrm>
          <a:off x="3960268" y="736951"/>
          <a:ext cx="154531" cy="1721917"/>
        </a:xfrm>
        <a:custGeom>
          <a:avLst/>
          <a:gdLst/>
          <a:ahLst/>
          <a:cxnLst/>
          <a:rect l="0" t="0" r="0" b="0"/>
          <a:pathLst>
            <a:path>
              <a:moveTo>
                <a:pt x="154531" y="0"/>
              </a:moveTo>
              <a:lnTo>
                <a:pt x="154531" y="1721917"/>
              </a:lnTo>
              <a:lnTo>
                <a:pt x="0" y="17219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92D54-7693-44FA-827A-020D6411ED73}">
      <dsp:nvSpPr>
        <dsp:cNvPr id="0" name=""/>
        <dsp:cNvSpPr/>
      </dsp:nvSpPr>
      <dsp:spPr>
        <a:xfrm>
          <a:off x="4114800" y="736951"/>
          <a:ext cx="154531" cy="676993"/>
        </a:xfrm>
        <a:custGeom>
          <a:avLst/>
          <a:gdLst/>
          <a:ahLst/>
          <a:cxnLst/>
          <a:rect l="0" t="0" r="0" b="0"/>
          <a:pathLst>
            <a:path>
              <a:moveTo>
                <a:pt x="0" y="0"/>
              </a:moveTo>
              <a:lnTo>
                <a:pt x="0" y="676993"/>
              </a:lnTo>
              <a:lnTo>
                <a:pt x="154531" y="6769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8BC35B-247E-4345-83A8-51548E1AFDF8}">
      <dsp:nvSpPr>
        <dsp:cNvPr id="0" name=""/>
        <dsp:cNvSpPr/>
      </dsp:nvSpPr>
      <dsp:spPr>
        <a:xfrm>
          <a:off x="3960268" y="736951"/>
          <a:ext cx="154531" cy="676993"/>
        </a:xfrm>
        <a:custGeom>
          <a:avLst/>
          <a:gdLst/>
          <a:ahLst/>
          <a:cxnLst/>
          <a:rect l="0" t="0" r="0" b="0"/>
          <a:pathLst>
            <a:path>
              <a:moveTo>
                <a:pt x="154531" y="0"/>
              </a:moveTo>
              <a:lnTo>
                <a:pt x="154531" y="676993"/>
              </a:lnTo>
              <a:lnTo>
                <a:pt x="0" y="6769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D16146-004B-4784-BFD3-8AC098A6C28C}">
      <dsp:nvSpPr>
        <dsp:cNvPr id="0" name=""/>
        <dsp:cNvSpPr/>
      </dsp:nvSpPr>
      <dsp:spPr>
        <a:xfrm>
          <a:off x="3378937" y="1089"/>
          <a:ext cx="1471724" cy="7358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CPPR</a:t>
          </a:r>
        </a:p>
      </dsp:txBody>
      <dsp:txXfrm>
        <a:off x="3378937" y="1089"/>
        <a:ext cx="1471724" cy="735862"/>
      </dsp:txXfrm>
    </dsp:sp>
    <dsp:sp modelId="{D8E29538-ED60-4E2D-B3A8-813BC40A6BF9}">
      <dsp:nvSpPr>
        <dsp:cNvPr id="0" name=""/>
        <dsp:cNvSpPr/>
      </dsp:nvSpPr>
      <dsp:spPr>
        <a:xfrm>
          <a:off x="2488544" y="1046013"/>
          <a:ext cx="1471724" cy="7358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Performance Measurement &amp; Mgmt.</a:t>
          </a:r>
        </a:p>
      </dsp:txBody>
      <dsp:txXfrm>
        <a:off x="2488544" y="1046013"/>
        <a:ext cx="1471724" cy="735862"/>
      </dsp:txXfrm>
    </dsp:sp>
    <dsp:sp modelId="{BF83C971-2FDD-4361-B008-04756594F7DD}">
      <dsp:nvSpPr>
        <dsp:cNvPr id="0" name=""/>
        <dsp:cNvSpPr/>
      </dsp:nvSpPr>
      <dsp:spPr>
        <a:xfrm>
          <a:off x="4269331" y="1046013"/>
          <a:ext cx="1471724" cy="7358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Business Model</a:t>
          </a:r>
        </a:p>
      </dsp:txBody>
      <dsp:txXfrm>
        <a:off x="4269331" y="1046013"/>
        <a:ext cx="1471724" cy="735862"/>
      </dsp:txXfrm>
    </dsp:sp>
    <dsp:sp modelId="{9354A887-8A54-45AF-A9DF-1A9D08813DF7}">
      <dsp:nvSpPr>
        <dsp:cNvPr id="0" name=""/>
        <dsp:cNvSpPr/>
      </dsp:nvSpPr>
      <dsp:spPr>
        <a:xfrm>
          <a:off x="2488544" y="2090937"/>
          <a:ext cx="1471724" cy="7358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Centers Organizational Strengths and Challenges</a:t>
          </a:r>
        </a:p>
      </dsp:txBody>
      <dsp:txXfrm>
        <a:off x="2488544" y="2090937"/>
        <a:ext cx="1471724" cy="735862"/>
      </dsp:txXfrm>
    </dsp:sp>
    <dsp:sp modelId="{5A667CF6-D87D-4390-B1C8-F92635F17499}">
      <dsp:nvSpPr>
        <dsp:cNvPr id="0" name=""/>
        <dsp:cNvSpPr/>
      </dsp:nvSpPr>
      <dsp:spPr>
        <a:xfrm>
          <a:off x="4269331" y="2090937"/>
          <a:ext cx="1471724" cy="7358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Financial Viability</a:t>
          </a:r>
        </a:p>
      </dsp:txBody>
      <dsp:txXfrm>
        <a:off x="4269331" y="2090937"/>
        <a:ext cx="1471724" cy="735862"/>
      </dsp:txXfrm>
    </dsp:sp>
    <dsp:sp modelId="{78574E78-B2DB-47EE-A1D2-89FDC5E3548E}">
      <dsp:nvSpPr>
        <dsp:cNvPr id="0" name=""/>
        <dsp:cNvSpPr/>
      </dsp:nvSpPr>
      <dsp:spPr>
        <a:xfrm>
          <a:off x="2488544" y="3135862"/>
          <a:ext cx="1471724" cy="7358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Org Structure &amp; Mgmt.</a:t>
          </a:r>
        </a:p>
      </dsp:txBody>
      <dsp:txXfrm>
        <a:off x="2488544" y="3135862"/>
        <a:ext cx="1471724" cy="735862"/>
      </dsp:txXfrm>
    </dsp:sp>
    <dsp:sp modelId="{2614E920-3062-448D-909C-10896A9F1C22}">
      <dsp:nvSpPr>
        <dsp:cNvPr id="0" name=""/>
        <dsp:cNvSpPr/>
      </dsp:nvSpPr>
      <dsp:spPr>
        <a:xfrm>
          <a:off x="4269331" y="3135862"/>
          <a:ext cx="1471724" cy="7358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Network Citizen</a:t>
          </a:r>
        </a:p>
      </dsp:txBody>
      <dsp:txXfrm>
        <a:off x="4269331" y="3135862"/>
        <a:ext cx="1471724" cy="735862"/>
      </dsp:txXfrm>
    </dsp:sp>
    <dsp:sp modelId="{C5DD5115-1CA9-435E-9BE5-3B5EBF183E54}">
      <dsp:nvSpPr>
        <dsp:cNvPr id="0" name=""/>
        <dsp:cNvSpPr/>
      </dsp:nvSpPr>
      <dsp:spPr>
        <a:xfrm>
          <a:off x="2488544" y="4180786"/>
          <a:ext cx="1471724" cy="7358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Marketing Understanding</a:t>
          </a:r>
        </a:p>
      </dsp:txBody>
      <dsp:txXfrm>
        <a:off x="2488544" y="4180786"/>
        <a:ext cx="1471724" cy="735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94C81-1D84-4982-BC11-0943ED72F591}">
      <dsp:nvSpPr>
        <dsp:cNvPr id="0" name=""/>
        <dsp:cNvSpPr/>
      </dsp:nvSpPr>
      <dsp:spPr>
        <a:xfrm>
          <a:off x="4761" y="264388"/>
          <a:ext cx="1206802" cy="1801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Center Performance Panel Review Summary Report</a:t>
          </a:r>
        </a:p>
      </dsp:txBody>
      <dsp:txXfrm>
        <a:off x="40107" y="299734"/>
        <a:ext cx="1136110" cy="1731135"/>
      </dsp:txXfrm>
    </dsp:sp>
    <dsp:sp modelId="{A301B726-8D45-4CB0-A557-14BBB5B31B14}">
      <dsp:nvSpPr>
        <dsp:cNvPr id="0" name=""/>
        <dsp:cNvSpPr/>
      </dsp:nvSpPr>
      <dsp:spPr>
        <a:xfrm>
          <a:off x="1310233" y="1042952"/>
          <a:ext cx="209178" cy="2446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310233" y="1091892"/>
        <a:ext cx="146425" cy="146819"/>
      </dsp:txXfrm>
    </dsp:sp>
    <dsp:sp modelId="{5032BE3F-DE77-4AA8-BBB6-873E8A8342BD}">
      <dsp:nvSpPr>
        <dsp:cNvPr id="0" name=""/>
        <dsp:cNvSpPr/>
      </dsp:nvSpPr>
      <dsp:spPr>
        <a:xfrm>
          <a:off x="1606241" y="264388"/>
          <a:ext cx="1279748" cy="1801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Distinctive Practices</a:t>
          </a:r>
        </a:p>
        <a:p>
          <a:pPr marL="0" lvl="0" indent="0" algn="ctr" defTabSz="622300">
            <a:lnSpc>
              <a:spcPct val="90000"/>
            </a:lnSpc>
            <a:spcBef>
              <a:spcPct val="0"/>
            </a:spcBef>
            <a:spcAft>
              <a:spcPct val="35000"/>
            </a:spcAft>
            <a:buNone/>
          </a:pPr>
          <a:r>
            <a:rPr lang="en-US" sz="1400" kern="1200" dirty="0"/>
            <a:t> Opportunities for Performance Improv.</a:t>
          </a:r>
        </a:p>
        <a:p>
          <a:pPr marL="0" lvl="0" indent="0" algn="ctr" defTabSz="622300">
            <a:lnSpc>
              <a:spcPct val="90000"/>
            </a:lnSpc>
            <a:spcBef>
              <a:spcPct val="0"/>
            </a:spcBef>
            <a:spcAft>
              <a:spcPct val="35000"/>
            </a:spcAft>
            <a:buNone/>
          </a:pPr>
          <a:r>
            <a:rPr lang="en-US" sz="1400" kern="1200" dirty="0"/>
            <a:t>Significant Performance Deficiencies</a:t>
          </a:r>
        </a:p>
      </dsp:txBody>
      <dsp:txXfrm>
        <a:off x="1643724" y="301871"/>
        <a:ext cx="1204782" cy="1726861"/>
      </dsp:txXfrm>
    </dsp:sp>
    <dsp:sp modelId="{C4B1355F-50CE-4BA7-8494-79731DA1FFCA}">
      <dsp:nvSpPr>
        <dsp:cNvPr id="0" name=""/>
        <dsp:cNvSpPr/>
      </dsp:nvSpPr>
      <dsp:spPr>
        <a:xfrm>
          <a:off x="2984659" y="1042952"/>
          <a:ext cx="209178" cy="2446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984659" y="1091892"/>
        <a:ext cx="146425" cy="146819"/>
      </dsp:txXfrm>
    </dsp:sp>
    <dsp:sp modelId="{7D3E3AD4-6020-41FF-B1F0-A03599911054}">
      <dsp:nvSpPr>
        <dsp:cNvPr id="0" name=""/>
        <dsp:cNvSpPr/>
      </dsp:nvSpPr>
      <dsp:spPr>
        <a:xfrm>
          <a:off x="3280666" y="264388"/>
          <a:ext cx="1100871" cy="1801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Center Success Plan (as appropriate</a:t>
          </a:r>
        </a:p>
      </dsp:txBody>
      <dsp:txXfrm>
        <a:off x="3312909" y="296631"/>
        <a:ext cx="1036385" cy="1737341"/>
      </dsp:txXfrm>
    </dsp:sp>
    <dsp:sp modelId="{C6DCB2CC-71A1-4E42-96EC-D6C434284F5A}">
      <dsp:nvSpPr>
        <dsp:cNvPr id="0" name=""/>
        <dsp:cNvSpPr/>
      </dsp:nvSpPr>
      <dsp:spPr>
        <a:xfrm>
          <a:off x="4480207" y="1042952"/>
          <a:ext cx="209178" cy="2446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480207" y="1091892"/>
        <a:ext cx="146425" cy="146819"/>
      </dsp:txXfrm>
    </dsp:sp>
    <dsp:sp modelId="{458965FE-D3BD-4870-8CDB-3AC51934A3B6}">
      <dsp:nvSpPr>
        <dsp:cNvPr id="0" name=""/>
        <dsp:cNvSpPr/>
      </dsp:nvSpPr>
      <dsp:spPr>
        <a:xfrm>
          <a:off x="4776214" y="264388"/>
          <a:ext cx="986691" cy="1801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Leverage NIST MEP &amp; National Network Resources to Assist Centers</a:t>
          </a:r>
        </a:p>
      </dsp:txBody>
      <dsp:txXfrm>
        <a:off x="4805113" y="293287"/>
        <a:ext cx="928893" cy="1744029"/>
      </dsp:txXfrm>
    </dsp:sp>
    <dsp:sp modelId="{294EF1D3-A285-4354-8E31-A13BD8D27FBB}">
      <dsp:nvSpPr>
        <dsp:cNvPr id="0" name=""/>
        <dsp:cNvSpPr/>
      </dsp:nvSpPr>
      <dsp:spPr>
        <a:xfrm>
          <a:off x="5861575" y="1042952"/>
          <a:ext cx="209178" cy="2446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861575" y="1091892"/>
        <a:ext cx="146425" cy="146819"/>
      </dsp:txXfrm>
    </dsp:sp>
    <dsp:sp modelId="{0E01FBC4-51AB-4CFE-A035-EDD7572D5CB3}">
      <dsp:nvSpPr>
        <dsp:cNvPr id="0" name=""/>
        <dsp:cNvSpPr/>
      </dsp:nvSpPr>
      <dsp:spPr>
        <a:xfrm>
          <a:off x="6157582" y="264388"/>
          <a:ext cx="986691" cy="1801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Re-evaluation (within 12 months) (if applicable)</a:t>
          </a:r>
        </a:p>
      </dsp:txBody>
      <dsp:txXfrm>
        <a:off x="6186481" y="293287"/>
        <a:ext cx="928893" cy="1744029"/>
      </dsp:txXfrm>
    </dsp:sp>
    <dsp:sp modelId="{ECCBE2CD-A74E-4FA1-9419-0BF6BB36722D}">
      <dsp:nvSpPr>
        <dsp:cNvPr id="0" name=""/>
        <dsp:cNvSpPr/>
      </dsp:nvSpPr>
      <dsp:spPr>
        <a:xfrm>
          <a:off x="7242943" y="1042952"/>
          <a:ext cx="209178" cy="2446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242943" y="1091892"/>
        <a:ext cx="146425" cy="146819"/>
      </dsp:txXfrm>
    </dsp:sp>
    <dsp:sp modelId="{4667158A-E0E8-49FB-9575-49EC1EE9F4C3}">
      <dsp:nvSpPr>
        <dsp:cNvPr id="0" name=""/>
        <dsp:cNvSpPr/>
      </dsp:nvSpPr>
      <dsp:spPr>
        <a:xfrm>
          <a:off x="7538950" y="264388"/>
          <a:ext cx="1109633" cy="1801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NIST MEP Determination of continued Coop. Agreement or State Re-Competition</a:t>
          </a:r>
        </a:p>
      </dsp:txBody>
      <dsp:txXfrm>
        <a:off x="7571450" y="296888"/>
        <a:ext cx="1044633" cy="17368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0744D-B543-412E-A502-8B314F583135}">
      <dsp:nvSpPr>
        <dsp:cNvPr id="0" name=""/>
        <dsp:cNvSpPr/>
      </dsp:nvSpPr>
      <dsp:spPr>
        <a:xfrm>
          <a:off x="3985" y="2243184"/>
          <a:ext cx="927059" cy="927059"/>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0B25EF-35C4-49A1-8ACA-B99108E49B98}">
      <dsp:nvSpPr>
        <dsp:cNvPr id="0" name=""/>
        <dsp:cNvSpPr/>
      </dsp:nvSpPr>
      <dsp:spPr>
        <a:xfrm rot="17700000">
          <a:off x="320101" y="1487441"/>
          <a:ext cx="1152437" cy="55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Calibri" panose="020F0502020204030204"/>
              <a:ea typeface="+mn-ea"/>
              <a:cs typeface="+mn-cs"/>
            </a:rPr>
            <a:t>Center Performance Panel Review  </a:t>
          </a:r>
        </a:p>
        <a:p>
          <a:pPr marL="0" lvl="0" indent="0" algn="ctr" defTabSz="355600">
            <a:lnSpc>
              <a:spcPct val="90000"/>
            </a:lnSpc>
            <a:spcBef>
              <a:spcPct val="0"/>
            </a:spcBef>
            <a:spcAft>
              <a:spcPct val="35000"/>
            </a:spcAft>
            <a:buNone/>
          </a:pPr>
          <a:r>
            <a:rPr lang="en-US" sz="800" i="1" kern="1200" dirty="0">
              <a:latin typeface="Calibri" panose="020F0502020204030204"/>
              <a:ea typeface="+mn-ea"/>
              <a:cs typeface="+mn-cs"/>
            </a:rPr>
            <a:t>(Review to take place NLT 8 months into Year 3/8)</a:t>
          </a:r>
        </a:p>
      </dsp:txBody>
      <dsp:txXfrm>
        <a:off x="320101" y="1487441"/>
        <a:ext cx="1152437" cy="555385"/>
      </dsp:txXfrm>
    </dsp:sp>
    <dsp:sp modelId="{223B2366-0B3A-4B72-A8CC-96CBEAB33AC6}">
      <dsp:nvSpPr>
        <dsp:cNvPr id="0" name=""/>
        <dsp:cNvSpPr/>
      </dsp:nvSpPr>
      <dsp:spPr>
        <a:xfrm>
          <a:off x="1000874" y="2466112"/>
          <a:ext cx="481202" cy="4812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6D370C-C8E0-4857-A01E-25310AB87834}">
      <dsp:nvSpPr>
        <dsp:cNvPr id="0" name=""/>
        <dsp:cNvSpPr/>
      </dsp:nvSpPr>
      <dsp:spPr>
        <a:xfrm rot="17700000">
          <a:off x="430955" y="3135870"/>
          <a:ext cx="996912" cy="48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 bIns="0" numCol="1" spcCol="1270" anchor="ctr" anchorCtr="0">
          <a:noAutofit/>
        </a:bodyPr>
        <a:lstStyle/>
        <a:p>
          <a:pPr marL="0" lvl="0" indent="0" algn="ctr" defTabSz="222250">
            <a:lnSpc>
              <a:spcPct val="90000"/>
            </a:lnSpc>
            <a:spcBef>
              <a:spcPct val="0"/>
            </a:spcBef>
            <a:spcAft>
              <a:spcPct val="35000"/>
            </a:spcAft>
            <a:buNone/>
          </a:pPr>
          <a:r>
            <a:rPr lang="en-US" sz="500" b="1" kern="1200" dirty="0">
              <a:latin typeface="Calibri" panose="020F0502020204030204"/>
              <a:ea typeface="+mn-ea"/>
              <a:cs typeface="+mn-cs"/>
            </a:rPr>
            <a:t>Center Performance &amp; Profile Report (CPPR) Guidance issued to Center/Panel Review Guidance Provided to Panelists</a:t>
          </a:r>
        </a:p>
        <a:p>
          <a:pPr marL="0" lvl="0" indent="0" algn="ctr" defTabSz="222250">
            <a:lnSpc>
              <a:spcPct val="90000"/>
            </a:lnSpc>
            <a:spcBef>
              <a:spcPct val="0"/>
            </a:spcBef>
            <a:spcAft>
              <a:spcPct val="35000"/>
            </a:spcAft>
            <a:buNone/>
          </a:pPr>
          <a:r>
            <a:rPr lang="en-US" sz="500" kern="1200" dirty="0">
              <a:latin typeface="Calibri" panose="020F0502020204030204"/>
              <a:ea typeface="+mn-ea"/>
              <a:cs typeface="+mn-cs"/>
            </a:rPr>
            <a:t>(Upon confirmation by Center &amp; Panelists) Typically NLT 3 months prior to Review Date)</a:t>
          </a:r>
        </a:p>
      </dsp:txBody>
      <dsp:txXfrm>
        <a:off x="430955" y="3135870"/>
        <a:ext cx="996912" cy="480674"/>
      </dsp:txXfrm>
    </dsp:sp>
    <dsp:sp modelId="{B0261DCE-1A01-4767-807C-2E76B06BF3B4}">
      <dsp:nvSpPr>
        <dsp:cNvPr id="0" name=""/>
        <dsp:cNvSpPr/>
      </dsp:nvSpPr>
      <dsp:spPr>
        <a:xfrm rot="17700000">
          <a:off x="1055082" y="1796883"/>
          <a:ext cx="996912" cy="480674"/>
        </a:xfrm>
        <a:prstGeom prst="rect">
          <a:avLst/>
        </a:prstGeom>
        <a:noFill/>
        <a:ln>
          <a:noFill/>
        </a:ln>
        <a:effectLst/>
      </dsp:spPr>
      <dsp:style>
        <a:lnRef idx="0">
          <a:scrgbClr r="0" g="0" b="0"/>
        </a:lnRef>
        <a:fillRef idx="0">
          <a:scrgbClr r="0" g="0" b="0"/>
        </a:fillRef>
        <a:effectRef idx="0">
          <a:scrgbClr r="0" g="0" b="0"/>
        </a:effectRef>
        <a:fontRef idx="minor"/>
      </dsp:style>
    </dsp:sp>
    <dsp:sp modelId="{753FA453-51B7-47C8-AE48-25C8B262C0AD}">
      <dsp:nvSpPr>
        <dsp:cNvPr id="0" name=""/>
        <dsp:cNvSpPr/>
      </dsp:nvSpPr>
      <dsp:spPr>
        <a:xfrm>
          <a:off x="1551906" y="2243184"/>
          <a:ext cx="927059" cy="927059"/>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12EE6-6C44-4D18-9968-E738E38DACCE}">
      <dsp:nvSpPr>
        <dsp:cNvPr id="0" name=""/>
        <dsp:cNvSpPr/>
      </dsp:nvSpPr>
      <dsp:spPr>
        <a:xfrm rot="17700000">
          <a:off x="1878560" y="1487441"/>
          <a:ext cx="1152437" cy="55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Calibri" panose="020F0502020204030204"/>
              <a:ea typeface="+mn-ea"/>
              <a:cs typeface="+mn-cs"/>
            </a:rPr>
            <a:t>Completion of CPPR </a:t>
          </a:r>
          <a:r>
            <a:rPr lang="en-US" sz="800" i="1" kern="1200" dirty="0">
              <a:latin typeface="Calibri" panose="020F0502020204030204"/>
              <a:ea typeface="+mn-ea"/>
              <a:cs typeface="+mn-cs"/>
            </a:rPr>
            <a:t>(NLT 37 days before Panel Review)</a:t>
          </a:r>
        </a:p>
      </dsp:txBody>
      <dsp:txXfrm>
        <a:off x="1878560" y="1487441"/>
        <a:ext cx="1152437" cy="555385"/>
      </dsp:txXfrm>
    </dsp:sp>
    <dsp:sp modelId="{9CE21009-9937-4B78-ABAC-9E231CFB76E6}">
      <dsp:nvSpPr>
        <dsp:cNvPr id="0" name=""/>
        <dsp:cNvSpPr/>
      </dsp:nvSpPr>
      <dsp:spPr>
        <a:xfrm>
          <a:off x="2548794" y="2466112"/>
          <a:ext cx="481202" cy="4812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F02F6-6DF8-4EC2-9915-2A6E8F9786AF}">
      <dsp:nvSpPr>
        <dsp:cNvPr id="0" name=""/>
        <dsp:cNvSpPr/>
      </dsp:nvSpPr>
      <dsp:spPr>
        <a:xfrm rot="17700000">
          <a:off x="1978876" y="3135870"/>
          <a:ext cx="996912" cy="48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 bIns="0" numCol="1" spcCol="1270" anchor="ctr" anchorCtr="0">
          <a:noAutofit/>
        </a:bodyPr>
        <a:lstStyle/>
        <a:p>
          <a:pPr marL="0" lvl="0" indent="0" algn="ctr" defTabSz="222250">
            <a:lnSpc>
              <a:spcPct val="90000"/>
            </a:lnSpc>
            <a:spcBef>
              <a:spcPct val="0"/>
            </a:spcBef>
            <a:spcAft>
              <a:spcPct val="35000"/>
            </a:spcAft>
            <a:buNone/>
          </a:pPr>
          <a:r>
            <a:rPr lang="en-US" sz="500" b="1" kern="1200" dirty="0">
              <a:latin typeface="Calibri" panose="020F0502020204030204"/>
              <a:ea typeface="+mn-ea"/>
              <a:cs typeface="+mn-cs"/>
            </a:rPr>
            <a:t>Panelist Questions Prepared in advance of Pre-Panel Discussion</a:t>
          </a:r>
          <a:r>
            <a:rPr lang="en-US" sz="500" kern="1200" dirty="0">
              <a:latin typeface="Calibri" panose="020F0502020204030204"/>
              <a:ea typeface="+mn-ea"/>
              <a:cs typeface="+mn-cs"/>
            </a:rPr>
            <a:t> (NLT 20 days before Panel Review)</a:t>
          </a:r>
        </a:p>
      </dsp:txBody>
      <dsp:txXfrm>
        <a:off x="1978876" y="3135870"/>
        <a:ext cx="996912" cy="480674"/>
      </dsp:txXfrm>
    </dsp:sp>
    <dsp:sp modelId="{239B7352-9232-489F-B83F-602BB64D1B6F}">
      <dsp:nvSpPr>
        <dsp:cNvPr id="0" name=""/>
        <dsp:cNvSpPr/>
      </dsp:nvSpPr>
      <dsp:spPr>
        <a:xfrm rot="17700000">
          <a:off x="2603003" y="1796883"/>
          <a:ext cx="996912" cy="480674"/>
        </a:xfrm>
        <a:prstGeom prst="rect">
          <a:avLst/>
        </a:prstGeom>
        <a:noFill/>
        <a:ln>
          <a:noFill/>
        </a:ln>
        <a:effectLst/>
      </dsp:spPr>
      <dsp:style>
        <a:lnRef idx="0">
          <a:scrgbClr r="0" g="0" b="0"/>
        </a:lnRef>
        <a:fillRef idx="0">
          <a:scrgbClr r="0" g="0" b="0"/>
        </a:fillRef>
        <a:effectRef idx="0">
          <a:scrgbClr r="0" g="0" b="0"/>
        </a:effectRef>
        <a:fontRef idx="minor"/>
      </dsp:style>
    </dsp:sp>
    <dsp:sp modelId="{D2CC3492-FF63-4606-818E-9AD20E719752}">
      <dsp:nvSpPr>
        <dsp:cNvPr id="0" name=""/>
        <dsp:cNvSpPr/>
      </dsp:nvSpPr>
      <dsp:spPr>
        <a:xfrm>
          <a:off x="3099752" y="2466112"/>
          <a:ext cx="481202" cy="4812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39627E-2C13-40DE-B8C9-35A93FEB0163}">
      <dsp:nvSpPr>
        <dsp:cNvPr id="0" name=""/>
        <dsp:cNvSpPr/>
      </dsp:nvSpPr>
      <dsp:spPr>
        <a:xfrm rot="17700000">
          <a:off x="2529834" y="3135870"/>
          <a:ext cx="996912" cy="48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 bIns="0" numCol="1" spcCol="1270" anchor="ctr" anchorCtr="0">
          <a:noAutofit/>
        </a:bodyPr>
        <a:lstStyle/>
        <a:p>
          <a:pPr marL="0" lvl="0" indent="0" algn="ctr" defTabSz="222250">
            <a:lnSpc>
              <a:spcPct val="90000"/>
            </a:lnSpc>
            <a:spcBef>
              <a:spcPct val="0"/>
            </a:spcBef>
            <a:spcAft>
              <a:spcPct val="35000"/>
            </a:spcAft>
            <a:buNone/>
          </a:pPr>
          <a:r>
            <a:rPr lang="en-US" sz="500" b="1" kern="1200" dirty="0">
              <a:latin typeface="Calibri" panose="020F0502020204030204"/>
              <a:ea typeface="+mn-ea"/>
              <a:cs typeface="+mn-cs"/>
            </a:rPr>
            <a:t>Panel Pre-Discussion </a:t>
          </a:r>
          <a:r>
            <a:rPr lang="en-US" sz="500" i="1" kern="1200" dirty="0">
              <a:latin typeface="Calibri" panose="020F0502020204030204"/>
              <a:ea typeface="+mn-ea"/>
              <a:cs typeface="+mn-cs"/>
            </a:rPr>
            <a:t>(NLT 17 days before Panel Review)</a:t>
          </a:r>
        </a:p>
      </dsp:txBody>
      <dsp:txXfrm>
        <a:off x="2529834" y="3135870"/>
        <a:ext cx="996912" cy="480674"/>
      </dsp:txXfrm>
    </dsp:sp>
    <dsp:sp modelId="{2A2511F8-1A45-4D4A-AAA3-81C36D303B9C}">
      <dsp:nvSpPr>
        <dsp:cNvPr id="0" name=""/>
        <dsp:cNvSpPr/>
      </dsp:nvSpPr>
      <dsp:spPr>
        <a:xfrm rot="17700000">
          <a:off x="3153960" y="1796883"/>
          <a:ext cx="996912" cy="480674"/>
        </a:xfrm>
        <a:prstGeom prst="rect">
          <a:avLst/>
        </a:prstGeom>
        <a:noFill/>
        <a:ln>
          <a:noFill/>
        </a:ln>
        <a:effectLst/>
      </dsp:spPr>
      <dsp:style>
        <a:lnRef idx="0">
          <a:scrgbClr r="0" g="0" b="0"/>
        </a:lnRef>
        <a:fillRef idx="0">
          <a:scrgbClr r="0" g="0" b="0"/>
        </a:fillRef>
        <a:effectRef idx="0">
          <a:scrgbClr r="0" g="0" b="0"/>
        </a:effectRef>
        <a:fontRef idx="minor"/>
      </dsp:style>
    </dsp:sp>
    <dsp:sp modelId="{EECE2098-C8EB-46C9-91D6-4DEC782B8BE1}">
      <dsp:nvSpPr>
        <dsp:cNvPr id="0" name=""/>
        <dsp:cNvSpPr/>
      </dsp:nvSpPr>
      <dsp:spPr>
        <a:xfrm>
          <a:off x="3650710" y="2466112"/>
          <a:ext cx="481202" cy="4812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1DF8C1-D16B-4E98-812F-60FCE5B152BE}">
      <dsp:nvSpPr>
        <dsp:cNvPr id="0" name=""/>
        <dsp:cNvSpPr/>
      </dsp:nvSpPr>
      <dsp:spPr>
        <a:xfrm rot="17700000">
          <a:off x="3080792" y="3135870"/>
          <a:ext cx="996912" cy="48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 bIns="0" numCol="1" spcCol="1270" anchor="ctr" anchorCtr="0">
          <a:noAutofit/>
        </a:bodyPr>
        <a:lstStyle/>
        <a:p>
          <a:pPr marL="0" lvl="0" indent="0" algn="ctr" defTabSz="222250">
            <a:lnSpc>
              <a:spcPct val="90000"/>
            </a:lnSpc>
            <a:spcBef>
              <a:spcPct val="0"/>
            </a:spcBef>
            <a:spcAft>
              <a:spcPct val="35000"/>
            </a:spcAft>
            <a:buNone/>
          </a:pPr>
          <a:r>
            <a:rPr lang="en-US" sz="500" b="1" kern="1200" dirty="0">
              <a:latin typeface="Calibri" panose="020F0502020204030204"/>
              <a:ea typeface="+mn-ea"/>
              <a:cs typeface="+mn-cs"/>
            </a:rPr>
            <a:t>Panel Questions Developed &amp; Provided to Center </a:t>
          </a:r>
          <a:r>
            <a:rPr lang="en-US" sz="500" kern="1200" dirty="0">
              <a:latin typeface="Calibri" panose="020F0502020204030204"/>
              <a:ea typeface="+mn-ea"/>
              <a:cs typeface="+mn-cs"/>
            </a:rPr>
            <a:t> (NLT 9 days  before Panel Review)</a:t>
          </a:r>
        </a:p>
      </dsp:txBody>
      <dsp:txXfrm>
        <a:off x="3080792" y="3135870"/>
        <a:ext cx="996912" cy="480674"/>
      </dsp:txXfrm>
    </dsp:sp>
    <dsp:sp modelId="{DC96B2A9-AD09-4A9D-A87F-97B478D029C4}">
      <dsp:nvSpPr>
        <dsp:cNvPr id="0" name=""/>
        <dsp:cNvSpPr/>
      </dsp:nvSpPr>
      <dsp:spPr>
        <a:xfrm rot="17700000">
          <a:off x="3704918" y="1796883"/>
          <a:ext cx="996912" cy="480674"/>
        </a:xfrm>
        <a:prstGeom prst="rect">
          <a:avLst/>
        </a:prstGeom>
        <a:noFill/>
        <a:ln>
          <a:noFill/>
        </a:ln>
        <a:effectLst/>
      </dsp:spPr>
      <dsp:style>
        <a:lnRef idx="0">
          <a:scrgbClr r="0" g="0" b="0"/>
        </a:lnRef>
        <a:fillRef idx="0">
          <a:scrgbClr r="0" g="0" b="0"/>
        </a:fillRef>
        <a:effectRef idx="0">
          <a:scrgbClr r="0" g="0" b="0"/>
        </a:effectRef>
        <a:fontRef idx="minor"/>
      </dsp:style>
    </dsp:sp>
    <dsp:sp modelId="{1CE1EA64-8E38-4270-A72F-5513203711D6}">
      <dsp:nvSpPr>
        <dsp:cNvPr id="0" name=""/>
        <dsp:cNvSpPr/>
      </dsp:nvSpPr>
      <dsp:spPr>
        <a:xfrm>
          <a:off x="4201742" y="2243184"/>
          <a:ext cx="927059" cy="927059"/>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B46916-3903-431A-AFBC-A2C2113BB077}">
      <dsp:nvSpPr>
        <dsp:cNvPr id="0" name=""/>
        <dsp:cNvSpPr/>
      </dsp:nvSpPr>
      <dsp:spPr>
        <a:xfrm rot="17700000">
          <a:off x="4528396" y="1487441"/>
          <a:ext cx="1152437" cy="55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ctr" defTabSz="355600">
            <a:lnSpc>
              <a:spcPct val="90000"/>
            </a:lnSpc>
            <a:spcBef>
              <a:spcPct val="0"/>
            </a:spcBef>
            <a:spcAft>
              <a:spcPct val="35000"/>
            </a:spcAft>
            <a:buNone/>
          </a:pPr>
          <a:r>
            <a:rPr lang="en-US" sz="800" b="1" kern="1200" dirty="0"/>
            <a:t>Centers Response to Questions &amp; Presentation provided to Panel </a:t>
          </a:r>
          <a:r>
            <a:rPr lang="en-US" sz="800" b="1" i="1" kern="1200" dirty="0"/>
            <a:t>(</a:t>
          </a:r>
          <a:r>
            <a:rPr lang="en-US" sz="800" b="0" i="1" kern="1200" dirty="0"/>
            <a:t>NLT 3 days before Panel Review)</a:t>
          </a:r>
        </a:p>
      </dsp:txBody>
      <dsp:txXfrm>
        <a:off x="4528396" y="1487441"/>
        <a:ext cx="1152437" cy="555385"/>
      </dsp:txXfrm>
    </dsp:sp>
    <dsp:sp modelId="{16784544-5553-4856-93D2-39236ABAED02}">
      <dsp:nvSpPr>
        <dsp:cNvPr id="0" name=""/>
        <dsp:cNvSpPr/>
      </dsp:nvSpPr>
      <dsp:spPr>
        <a:xfrm>
          <a:off x="5198705" y="2243184"/>
          <a:ext cx="927059" cy="927059"/>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93DD36-DCBF-44C4-8DB1-7595D1AD20D4}">
      <dsp:nvSpPr>
        <dsp:cNvPr id="0" name=""/>
        <dsp:cNvSpPr/>
      </dsp:nvSpPr>
      <dsp:spPr>
        <a:xfrm rot="17700000">
          <a:off x="5525359" y="1487441"/>
          <a:ext cx="1152437" cy="55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ctr" defTabSz="355600">
            <a:lnSpc>
              <a:spcPct val="90000"/>
            </a:lnSpc>
            <a:spcBef>
              <a:spcPct val="0"/>
            </a:spcBef>
            <a:spcAft>
              <a:spcPct val="35000"/>
            </a:spcAft>
            <a:buNone/>
          </a:pPr>
          <a:r>
            <a:rPr lang="en-US" sz="800" b="1" kern="1200" dirty="0"/>
            <a:t>Center Performance Panel Review</a:t>
          </a:r>
        </a:p>
      </dsp:txBody>
      <dsp:txXfrm>
        <a:off x="5525359" y="1487441"/>
        <a:ext cx="1152437" cy="555385"/>
      </dsp:txXfrm>
    </dsp:sp>
    <dsp:sp modelId="{5158E8F3-B725-4193-91B5-51CB083C48CF}">
      <dsp:nvSpPr>
        <dsp:cNvPr id="0" name=""/>
        <dsp:cNvSpPr/>
      </dsp:nvSpPr>
      <dsp:spPr>
        <a:xfrm>
          <a:off x="6195594" y="2466112"/>
          <a:ext cx="481202" cy="4812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15706C-25A6-4D3E-85ED-CB66585C0224}">
      <dsp:nvSpPr>
        <dsp:cNvPr id="0" name=""/>
        <dsp:cNvSpPr/>
      </dsp:nvSpPr>
      <dsp:spPr>
        <a:xfrm rot="17700000">
          <a:off x="5625675" y="3135870"/>
          <a:ext cx="996912" cy="48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 bIns="0" numCol="1" spcCol="1270" anchor="ctr" anchorCtr="0">
          <a:noAutofit/>
        </a:bodyPr>
        <a:lstStyle/>
        <a:p>
          <a:pPr marL="0" lvl="0" indent="0" algn="ctr" defTabSz="222250">
            <a:lnSpc>
              <a:spcPct val="90000"/>
            </a:lnSpc>
            <a:spcBef>
              <a:spcPct val="0"/>
            </a:spcBef>
            <a:spcAft>
              <a:spcPct val="35000"/>
            </a:spcAft>
            <a:buNone/>
          </a:pPr>
          <a:r>
            <a:rPr lang="en-US" sz="500" b="1" kern="1200" dirty="0"/>
            <a:t>Development of Observations &amp; Recommendations and Post Review Teleconference </a:t>
          </a:r>
          <a:r>
            <a:rPr lang="en-US" sz="500" kern="1200" dirty="0"/>
            <a:t>(NLT 4 days post Panel Review)</a:t>
          </a:r>
        </a:p>
      </dsp:txBody>
      <dsp:txXfrm>
        <a:off x="5625675" y="3135870"/>
        <a:ext cx="996912" cy="480674"/>
      </dsp:txXfrm>
    </dsp:sp>
    <dsp:sp modelId="{10DD8D16-A22F-4F08-A356-9F0E211BBA62}">
      <dsp:nvSpPr>
        <dsp:cNvPr id="0" name=""/>
        <dsp:cNvSpPr/>
      </dsp:nvSpPr>
      <dsp:spPr>
        <a:xfrm rot="17700000">
          <a:off x="6249802" y="1796883"/>
          <a:ext cx="996912" cy="480674"/>
        </a:xfrm>
        <a:prstGeom prst="rect">
          <a:avLst/>
        </a:prstGeom>
        <a:noFill/>
        <a:ln>
          <a:noFill/>
        </a:ln>
        <a:effectLst/>
      </dsp:spPr>
      <dsp:style>
        <a:lnRef idx="0">
          <a:scrgbClr r="0" g="0" b="0"/>
        </a:lnRef>
        <a:fillRef idx="0">
          <a:scrgbClr r="0" g="0" b="0"/>
        </a:fillRef>
        <a:effectRef idx="0">
          <a:scrgbClr r="0" g="0" b="0"/>
        </a:effectRef>
        <a:fontRef idx="minor"/>
      </dsp:style>
    </dsp:sp>
    <dsp:sp modelId="{EE323C5D-C2F5-4D67-91C6-2EB39AB93B9F}">
      <dsp:nvSpPr>
        <dsp:cNvPr id="0" name=""/>
        <dsp:cNvSpPr/>
      </dsp:nvSpPr>
      <dsp:spPr>
        <a:xfrm>
          <a:off x="6746551" y="2466112"/>
          <a:ext cx="481202" cy="4812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6F2175-C44B-414E-B607-9D3D2314BC51}">
      <dsp:nvSpPr>
        <dsp:cNvPr id="0" name=""/>
        <dsp:cNvSpPr/>
      </dsp:nvSpPr>
      <dsp:spPr>
        <a:xfrm rot="17700000">
          <a:off x="6176633" y="3135870"/>
          <a:ext cx="996912" cy="48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 bIns="0" numCol="1" spcCol="1270" anchor="ctr" anchorCtr="0">
          <a:noAutofit/>
        </a:bodyPr>
        <a:lstStyle/>
        <a:p>
          <a:pPr marL="0" lvl="0" indent="0" algn="ctr" defTabSz="222250">
            <a:lnSpc>
              <a:spcPct val="90000"/>
            </a:lnSpc>
            <a:spcBef>
              <a:spcPct val="0"/>
            </a:spcBef>
            <a:spcAft>
              <a:spcPct val="35000"/>
            </a:spcAft>
            <a:buNone/>
          </a:pPr>
          <a:r>
            <a:rPr lang="en-US" sz="500" b="1" kern="1200" dirty="0"/>
            <a:t>Center Performance Summary Report Provided to Center </a:t>
          </a:r>
          <a:r>
            <a:rPr lang="en-US" sz="500" i="1" kern="1200" dirty="0"/>
            <a:t>(</a:t>
          </a:r>
          <a:r>
            <a:rPr lang="en-US" sz="500" i="0" kern="1200" dirty="0"/>
            <a:t>NLT 3 weeks post Panel Review)</a:t>
          </a:r>
          <a:endParaRPr lang="en-US" sz="500" kern="1200" dirty="0"/>
        </a:p>
      </dsp:txBody>
      <dsp:txXfrm>
        <a:off x="6176633" y="3135870"/>
        <a:ext cx="996912" cy="480674"/>
      </dsp:txXfrm>
    </dsp:sp>
    <dsp:sp modelId="{CC4F4121-0B77-4C23-80B8-CFA3E7AA4317}">
      <dsp:nvSpPr>
        <dsp:cNvPr id="0" name=""/>
        <dsp:cNvSpPr/>
      </dsp:nvSpPr>
      <dsp:spPr>
        <a:xfrm rot="17700000">
          <a:off x="6800760" y="1796883"/>
          <a:ext cx="996912" cy="480674"/>
        </a:xfrm>
        <a:prstGeom prst="rect">
          <a:avLst/>
        </a:prstGeom>
        <a:noFill/>
        <a:ln>
          <a:noFill/>
        </a:ln>
        <a:effectLst/>
      </dsp:spPr>
      <dsp:style>
        <a:lnRef idx="0">
          <a:scrgbClr r="0" g="0" b="0"/>
        </a:lnRef>
        <a:fillRef idx="0">
          <a:scrgbClr r="0" g="0" b="0"/>
        </a:fillRef>
        <a:effectRef idx="0">
          <a:scrgbClr r="0" g="0" b="0"/>
        </a:effectRef>
        <a:fontRef idx="minor"/>
      </dsp:style>
    </dsp:sp>
    <dsp:sp modelId="{447270AE-11B2-4249-9E7F-B568B85B2DDF}">
      <dsp:nvSpPr>
        <dsp:cNvPr id="0" name=""/>
        <dsp:cNvSpPr/>
      </dsp:nvSpPr>
      <dsp:spPr>
        <a:xfrm>
          <a:off x="7297583" y="2243184"/>
          <a:ext cx="927059" cy="927059"/>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D0602F-5022-474F-9D60-3737888238AB}">
      <dsp:nvSpPr>
        <dsp:cNvPr id="0" name=""/>
        <dsp:cNvSpPr/>
      </dsp:nvSpPr>
      <dsp:spPr>
        <a:xfrm rot="17700000">
          <a:off x="7624237" y="1487441"/>
          <a:ext cx="1152437" cy="55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0" rIns="0" bIns="0" numCol="1" spcCol="1270" anchor="ctr" anchorCtr="0">
          <a:noAutofit/>
        </a:bodyPr>
        <a:lstStyle/>
        <a:p>
          <a:pPr marL="0" lvl="0" indent="0" algn="ctr" defTabSz="355600">
            <a:lnSpc>
              <a:spcPct val="90000"/>
            </a:lnSpc>
            <a:spcBef>
              <a:spcPct val="0"/>
            </a:spcBef>
            <a:spcAft>
              <a:spcPct val="35000"/>
            </a:spcAft>
            <a:buNone/>
          </a:pPr>
          <a:r>
            <a:rPr lang="en-US" sz="800" b="1" kern="1200" dirty="0"/>
            <a:t>Centers Response to Center Performance Summary Report </a:t>
          </a:r>
          <a:r>
            <a:rPr lang="en-US" sz="800" b="0" kern="1200" dirty="0"/>
            <a:t>(NLT 4 weeks upon receipt) </a:t>
          </a:r>
          <a:r>
            <a:rPr lang="en-US" sz="800" b="1" kern="1200" dirty="0"/>
            <a:t>IF APPLICABLE</a:t>
          </a:r>
        </a:p>
      </dsp:txBody>
      <dsp:txXfrm>
        <a:off x="7624237" y="1487441"/>
        <a:ext cx="1152437" cy="55538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F775BDE-3EA9-564C-9D68-80943AAD870C}" type="datetimeFigureOut">
              <a:rPr lang="en-US" smtClean="0"/>
              <a:t>8/31/2018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BECF48-DBC9-314E-96BF-7ECE06E63E0A}" type="slidenum">
              <a:rPr lang="en-US" smtClean="0"/>
              <a:t>‹#›</a:t>
            </a:fld>
            <a:endParaRPr lang="en-US"/>
          </a:p>
        </p:txBody>
      </p:sp>
    </p:spTree>
    <p:extLst>
      <p:ext uri="{BB962C8B-B14F-4D97-AF65-F5344CB8AC3E}">
        <p14:creationId xmlns:p14="http://schemas.microsoft.com/office/powerpoint/2010/main" val="960995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38399D-9797-104A-B9A3-A691203389B3}" type="datetimeFigureOut">
              <a:rPr lang="en-US" smtClean="0"/>
              <a:t>8/31/2018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B6BA528-4CBB-5A4A-B16E-1F8B808DF828}" type="slidenum">
              <a:rPr lang="en-US" smtClean="0"/>
              <a:t>‹#›</a:t>
            </a:fld>
            <a:endParaRPr lang="en-US"/>
          </a:p>
        </p:txBody>
      </p:sp>
    </p:spTree>
    <p:extLst>
      <p:ext uri="{BB962C8B-B14F-4D97-AF65-F5344CB8AC3E}">
        <p14:creationId xmlns:p14="http://schemas.microsoft.com/office/powerpoint/2010/main" val="17971654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36600"/>
            <a:ext cx="4648200" cy="348615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a:t>
            </a:fld>
            <a:endParaRPr lang="en-US" dirty="0"/>
          </a:p>
        </p:txBody>
      </p:sp>
    </p:spTree>
    <p:extLst>
      <p:ext uri="{BB962C8B-B14F-4D97-AF65-F5344CB8AC3E}">
        <p14:creationId xmlns:p14="http://schemas.microsoft.com/office/powerpoint/2010/main" val="810850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 Information reporting element is intended to provide NIST MEP with general contact information such as address, telephone number, email address, etc.  </a:t>
            </a:r>
          </a:p>
          <a:p>
            <a:endParaRPr lang="en-US" dirty="0"/>
          </a:p>
          <a:p>
            <a:r>
              <a:rPr lang="en-US" dirty="0"/>
              <a:t>This information feeds into the MEP Pubic Site for the  Center Near You Map, MEP Quick List and your State One Pagers.</a:t>
            </a:r>
          </a:p>
          <a:p>
            <a:endParaRPr lang="en-US" dirty="0"/>
          </a:p>
          <a:p>
            <a:r>
              <a:rPr lang="en-US" dirty="0"/>
              <a:t>From the MEIS dashboard, click on CIP, hover over Information, then click Submit Quarterly Reports.  Make the necessary changes or updates, then click Actions, Submit for Reporting.  Given that MEIS follows a similar pattern for each reporting element, I will not go over the detailed instructions for submitting although the instructions are included for each element in this presentation.</a:t>
            </a:r>
          </a:p>
          <a:p>
            <a:endParaRPr lang="en-US" dirty="0"/>
          </a:p>
          <a:p>
            <a:r>
              <a:rPr lang="en-US" dirty="0"/>
              <a:t>You do not need to wait until a Reporting period is open to make these changes.</a:t>
            </a:r>
          </a:p>
        </p:txBody>
      </p:sp>
      <p:sp>
        <p:nvSpPr>
          <p:cNvPr id="4" name="Slide Number Placeholder 3"/>
          <p:cNvSpPr>
            <a:spLocks noGrp="1"/>
          </p:cNvSpPr>
          <p:nvPr>
            <p:ph type="sldNum" sz="quarter" idx="10"/>
          </p:nvPr>
        </p:nvSpPr>
        <p:spPr/>
        <p:txBody>
          <a:bodyPr/>
          <a:lstStyle/>
          <a:p>
            <a:fld id="{D1BE465C-86BC-48A0-9EF5-B19A495E71C2}" type="slidenum">
              <a:rPr lang="en-US" smtClean="0"/>
              <a:t>10</a:t>
            </a:fld>
            <a:endParaRPr lang="en-US" dirty="0"/>
          </a:p>
        </p:txBody>
      </p:sp>
    </p:spTree>
    <p:extLst>
      <p:ext uri="{BB962C8B-B14F-4D97-AF65-F5344CB8AC3E}">
        <p14:creationId xmlns:p14="http://schemas.microsoft.com/office/powerpoint/2010/main" val="404089102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 shot indicates the Outliers to be verified.</a:t>
            </a:r>
          </a:p>
        </p:txBody>
      </p:sp>
      <p:sp>
        <p:nvSpPr>
          <p:cNvPr id="4" name="Slide Number Placeholder 3"/>
          <p:cNvSpPr>
            <a:spLocks noGrp="1"/>
          </p:cNvSpPr>
          <p:nvPr>
            <p:ph type="sldNum" sz="quarter" idx="10"/>
          </p:nvPr>
        </p:nvSpPr>
        <p:spPr/>
        <p:txBody>
          <a:bodyPr/>
          <a:lstStyle/>
          <a:p>
            <a:fld id="{CB6BA528-4CBB-5A4A-B16E-1F8B808DF828}" type="slidenum">
              <a:rPr lang="en-US" smtClean="0"/>
              <a:t>100</a:t>
            </a:fld>
            <a:endParaRPr lang="en-US"/>
          </a:p>
        </p:txBody>
      </p:sp>
    </p:spTree>
    <p:extLst>
      <p:ext uri="{BB962C8B-B14F-4D97-AF65-F5344CB8AC3E}">
        <p14:creationId xmlns:p14="http://schemas.microsoft.com/office/powerpoint/2010/main" val="26885588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screenshot shows the two radio buttons that have to be clicked on to display the Verification Type and Status.   Impacts that are incorrectly reported can ONLY be changed downward.  Impacts cannot be increased.</a:t>
            </a:r>
          </a:p>
        </p:txBody>
      </p:sp>
      <p:sp>
        <p:nvSpPr>
          <p:cNvPr id="4" name="Slide Number Placeholder 3"/>
          <p:cNvSpPr>
            <a:spLocks noGrp="1"/>
          </p:cNvSpPr>
          <p:nvPr>
            <p:ph type="sldNum" sz="quarter" idx="10"/>
          </p:nvPr>
        </p:nvSpPr>
        <p:spPr/>
        <p:txBody>
          <a:bodyPr/>
          <a:lstStyle/>
          <a:p>
            <a:fld id="{CB6BA528-4CBB-5A4A-B16E-1F8B808DF828}" type="slidenum">
              <a:rPr lang="en-US" smtClean="0"/>
              <a:t>101</a:t>
            </a:fld>
            <a:endParaRPr lang="en-US"/>
          </a:p>
        </p:txBody>
      </p:sp>
    </p:spTree>
    <p:extLst>
      <p:ext uri="{BB962C8B-B14F-4D97-AF65-F5344CB8AC3E}">
        <p14:creationId xmlns:p14="http://schemas.microsoft.com/office/powerpoint/2010/main" val="68868587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screenshot shows the inclusion of a narrative justifying the large impacts.  This has been recently changed to require 500 characters at a minimum.</a:t>
            </a:r>
          </a:p>
        </p:txBody>
      </p:sp>
      <p:sp>
        <p:nvSpPr>
          <p:cNvPr id="4" name="Slide Number Placeholder 3"/>
          <p:cNvSpPr>
            <a:spLocks noGrp="1"/>
          </p:cNvSpPr>
          <p:nvPr>
            <p:ph type="sldNum" sz="quarter" idx="10"/>
          </p:nvPr>
        </p:nvSpPr>
        <p:spPr/>
        <p:txBody>
          <a:bodyPr/>
          <a:lstStyle/>
          <a:p>
            <a:fld id="{CB6BA528-4CBB-5A4A-B16E-1F8B808DF828}" type="slidenum">
              <a:rPr lang="en-US" smtClean="0"/>
              <a:t>102</a:t>
            </a:fld>
            <a:endParaRPr lang="en-US"/>
          </a:p>
        </p:txBody>
      </p:sp>
    </p:spTree>
    <p:extLst>
      <p:ext uri="{BB962C8B-B14F-4D97-AF65-F5344CB8AC3E}">
        <p14:creationId xmlns:p14="http://schemas.microsoft.com/office/powerpoint/2010/main" val="278114316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103</a:t>
            </a:fld>
            <a:endParaRPr lang="en-US"/>
          </a:p>
        </p:txBody>
      </p:sp>
    </p:spTree>
    <p:extLst>
      <p:ext uri="{BB962C8B-B14F-4D97-AF65-F5344CB8AC3E}">
        <p14:creationId xmlns:p14="http://schemas.microsoft.com/office/powerpoint/2010/main" val="209154004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required outlier verifications are complete, CAR’s survey results data files will be available for download from their CAR Browser.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making the raw data files available to CARs, NIST MEP will load the data files into a database for permanent storage. Output reports derived from this database will be available to CARs under the security of their CAR Browser on the MEIS Web Site.</a:t>
            </a:r>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104</a:t>
            </a:fld>
            <a:endParaRPr lang="en-US"/>
          </a:p>
        </p:txBody>
      </p:sp>
    </p:spTree>
    <p:extLst>
      <p:ext uri="{BB962C8B-B14F-4D97-AF65-F5344CB8AC3E}">
        <p14:creationId xmlns:p14="http://schemas.microsoft.com/office/powerpoint/2010/main" val="10341194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Post-Survey suggestions:</a:t>
            </a:r>
          </a:p>
          <a:p>
            <a:endParaRPr lang="en-US" dirty="0"/>
          </a:p>
          <a:p>
            <a:pPr marL="171450" indent="-171450">
              <a:buFontTx/>
              <a:buChar char="-"/>
            </a:pPr>
            <a:r>
              <a:rPr lang="en-US" dirty="0"/>
              <a:t>Take advantage of the Survey Results (Quarter) report by clicking Reports&gt;CAR Reports in MEIS.</a:t>
            </a:r>
          </a:p>
          <a:p>
            <a:pPr marL="171450" indent="-171450">
              <a:buFontTx/>
              <a:buChar char="-"/>
            </a:pPr>
            <a:endParaRPr lang="en-US" dirty="0"/>
          </a:p>
          <a:p>
            <a:pPr marL="171450" indent="-171450">
              <a:buFontTx/>
              <a:buChar char="-"/>
            </a:pPr>
            <a:r>
              <a:rPr lang="en-US" dirty="0"/>
              <a:t>Review the data received from the survey.</a:t>
            </a:r>
          </a:p>
          <a:p>
            <a:pPr marL="171450" indent="-171450">
              <a:buFontTx/>
              <a:buChar char="-"/>
            </a:pPr>
            <a:endParaRPr lang="en-US" dirty="0"/>
          </a:p>
          <a:p>
            <a:pPr marL="171450" indent="-171450">
              <a:buFontTx/>
              <a:buChar char="-"/>
            </a:pPr>
            <a:r>
              <a:rPr lang="en-US" dirty="0"/>
              <a:t>Analyze the impacts, your response rate, Net Promoter Score</a:t>
            </a:r>
            <a:r>
              <a:rPr lang="en-US" sz="1200" dirty="0">
                <a:solidFill>
                  <a:schemeClr val="tx1"/>
                </a:solidFill>
              </a:rPr>
              <a:t>™, clients comments and answers to challenge questions.</a:t>
            </a:r>
          </a:p>
          <a:p>
            <a:pPr marL="171450" indent="-171450">
              <a:buFontTx/>
              <a:buChar char="-"/>
            </a:pPr>
            <a:endParaRPr lang="en-US" sz="1200" dirty="0">
              <a:solidFill>
                <a:schemeClr val="tx1"/>
              </a:solidFill>
            </a:endParaRPr>
          </a:p>
          <a:p>
            <a:pPr marL="0" indent="0">
              <a:buFontTx/>
              <a:buNone/>
            </a:pPr>
            <a:r>
              <a:rPr lang="en-US" sz="1200" dirty="0">
                <a:solidFill>
                  <a:schemeClr val="tx1"/>
                </a:solidFill>
              </a:rPr>
              <a:t>The more you can learn from your clients, the more efficiently you can respond to their needs.</a:t>
            </a:r>
          </a:p>
          <a:p>
            <a:pPr marL="0" indent="0">
              <a:buFontTx/>
              <a:buNone/>
            </a:pPr>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105</a:t>
            </a:fld>
            <a:endParaRPr lang="en-US"/>
          </a:p>
        </p:txBody>
      </p:sp>
    </p:spTree>
    <p:extLst>
      <p:ext uri="{BB962C8B-B14F-4D97-AF65-F5344CB8AC3E}">
        <p14:creationId xmlns:p14="http://schemas.microsoft.com/office/powerpoint/2010/main" val="331565859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NIST MEP is required to measure the performance of the Center against the following which are identified in detail in the AICA language.</a:t>
            </a:r>
          </a:p>
          <a:p>
            <a:endParaRPr lang="en-US" sz="1200" b="0" i="0" u="none"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8 Objectives: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 OBJECTIVE.—The objective of the Program shall be to enhance competitiveness, productivity, and technological performance in United States manufacturing through—</a:t>
            </a:r>
          </a:p>
          <a:p>
            <a:r>
              <a:rPr lang="en-US" sz="1200" b="0" i="0" u="none" strike="noStrike" kern="1200" baseline="0" dirty="0">
                <a:solidFill>
                  <a:schemeClr val="tx1"/>
                </a:solidFill>
                <a:latin typeface="+mn-lt"/>
                <a:ea typeface="+mn-ea"/>
                <a:cs typeface="+mn-cs"/>
              </a:rPr>
              <a:t>	1) the transfer of manufacturing technology and techniques developed at the Institute to Centers and, through them, to manufacturing companies throughout the United States;</a:t>
            </a:r>
          </a:p>
          <a:p>
            <a:r>
              <a:rPr lang="en-US" sz="1200" b="0" i="0" u="none" strike="noStrike" kern="1200" baseline="0" dirty="0">
                <a:solidFill>
                  <a:schemeClr val="tx1"/>
                </a:solidFill>
                <a:latin typeface="+mn-lt"/>
                <a:ea typeface="+mn-ea"/>
                <a:cs typeface="+mn-cs"/>
              </a:rPr>
              <a:t>	2) the participation of individuals from industry, institutions of higher education, State governments, other Federal agencies, and, when appropriate, the Institute in cooperative technology transfer activities;</a:t>
            </a:r>
          </a:p>
          <a:p>
            <a:r>
              <a:rPr lang="en-US" sz="1200" b="0" i="0" u="none" strike="noStrike" kern="1200" baseline="0" dirty="0">
                <a:solidFill>
                  <a:schemeClr val="tx1"/>
                </a:solidFill>
                <a:latin typeface="+mn-lt"/>
                <a:ea typeface="+mn-ea"/>
                <a:cs typeface="+mn-cs"/>
              </a:rPr>
              <a:t>	3) efforts to make new manufacturing technology and processes usable by United States-based small and medium-sized companies;</a:t>
            </a:r>
          </a:p>
          <a:p>
            <a:r>
              <a:rPr lang="en-US" sz="1200" b="0" i="0" u="none" strike="noStrike" kern="1200" baseline="0" dirty="0">
                <a:solidFill>
                  <a:schemeClr val="tx1"/>
                </a:solidFill>
                <a:latin typeface="+mn-lt"/>
                <a:ea typeface="+mn-ea"/>
                <a:cs typeface="+mn-cs"/>
              </a:rPr>
              <a:t>	4) the active dissemination of scientific, engineering, technical, and management information about manufacturing to industrial firms, including small and medium-sized manufacturing companies;</a:t>
            </a:r>
          </a:p>
          <a:p>
            <a:r>
              <a:rPr lang="en-US" sz="1200" b="0" i="0" u="none" strike="noStrike" kern="1200" baseline="0" dirty="0">
                <a:solidFill>
                  <a:schemeClr val="tx1"/>
                </a:solidFill>
                <a:latin typeface="+mn-lt"/>
                <a:ea typeface="+mn-ea"/>
                <a:cs typeface="+mn-cs"/>
              </a:rPr>
              <a:t>	5) the utilization, when appropriate, of the expertise and capability that exists in Federal agencies, other than the Institute, and federally-sponsored laboratories;</a:t>
            </a:r>
          </a:p>
          <a:p>
            <a:r>
              <a:rPr lang="en-US" sz="1200" b="0" i="0" u="none" strike="noStrike" kern="1200" baseline="0" dirty="0">
                <a:solidFill>
                  <a:schemeClr val="tx1"/>
                </a:solidFill>
                <a:latin typeface="+mn-lt"/>
                <a:ea typeface="+mn-ea"/>
                <a:cs typeface="+mn-cs"/>
              </a:rPr>
              <a:t>	6) the provision to community colleges and area career and technical education schools of information about the job skills needed in manufacturing companies, including small and medium-sized manufacturing 	businesses in the regions they serve;</a:t>
            </a:r>
          </a:p>
          <a:p>
            <a:r>
              <a:rPr lang="en-US" sz="1200" b="0" i="0" u="none" strike="noStrike" kern="1200" baseline="0" dirty="0">
                <a:solidFill>
                  <a:schemeClr val="tx1"/>
                </a:solidFill>
                <a:latin typeface="+mn-lt"/>
                <a:ea typeface="+mn-ea"/>
                <a:cs typeface="+mn-cs"/>
              </a:rPr>
              <a:t>	7) the promotion and expansion of certification systems offered through industry, associations, and local colleges when appropriate, including efforts such as facilitating training, supporting new or existing 	apprenticeships, and providing access to information and experts, to address workforce needs and skills gaps in order to assist small- and medium sized manufacturing businesses; and</a:t>
            </a:r>
          </a:p>
          <a:p>
            <a:r>
              <a:rPr lang="en-US" sz="1200" b="0" i="0" u="none" strike="noStrike" kern="1200" baseline="0" dirty="0">
                <a:solidFill>
                  <a:schemeClr val="tx1"/>
                </a:solidFill>
                <a:latin typeface="+mn-lt"/>
                <a:ea typeface="+mn-ea"/>
                <a:cs typeface="+mn-cs"/>
              </a:rPr>
              <a:t>	8) the growth in employment and wages at United States-based small and medium-sized companies.</a:t>
            </a:r>
          </a:p>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6BA528-4CBB-5A4A-B16E-1F8B808DF8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716989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0" dirty="0"/>
              <a:t>There are several key inputs to the Panel Review:</a:t>
            </a:r>
          </a:p>
          <a:p>
            <a:pPr marL="0" indent="0">
              <a:buNone/>
            </a:pPr>
            <a:endParaRPr lang="en-US" sz="1400" b="0" dirty="0"/>
          </a:p>
          <a:p>
            <a:pPr marL="171450" indent="-171450">
              <a:buFont typeface="Arial" panose="020B0604020202020204" pitchFamily="34" charset="0"/>
              <a:buChar char="•"/>
            </a:pPr>
            <a:r>
              <a:rPr lang="en-US" sz="1400" b="0" dirty="0"/>
              <a:t>CPPR/Strategic Plan</a:t>
            </a:r>
          </a:p>
          <a:p>
            <a:pPr marL="171450" indent="-171450">
              <a:buFont typeface="Arial" panose="020B0604020202020204" pitchFamily="34" charset="0"/>
              <a:buChar char="•"/>
            </a:pPr>
            <a:r>
              <a:rPr lang="en-US" sz="1400" b="0" dirty="0"/>
              <a:t>PY Annual/Panel Review Reports</a:t>
            </a:r>
          </a:p>
          <a:p>
            <a:pPr marL="171450" indent="-171450">
              <a:buFont typeface="Arial" panose="020B0604020202020204" pitchFamily="34" charset="0"/>
              <a:buChar char="•"/>
            </a:pPr>
            <a:r>
              <a:rPr lang="en-US" sz="1400" b="0" dirty="0"/>
              <a:t>Centers Response to Pre-Panel Questions</a:t>
            </a:r>
          </a:p>
          <a:p>
            <a:pPr marL="171450" indent="-171450">
              <a:buFont typeface="Arial" panose="020B0604020202020204" pitchFamily="34" charset="0"/>
              <a:buChar char="•"/>
            </a:pPr>
            <a:r>
              <a:rPr lang="en-US" sz="1400" b="0" dirty="0"/>
              <a:t>Centers Performance Management System Overview (Presentation)</a:t>
            </a:r>
          </a:p>
          <a:p>
            <a:pPr marL="0" indent="0">
              <a:buNone/>
            </a:pPr>
            <a:endParaRPr lang="en-US" sz="1400" b="0" dirty="0"/>
          </a:p>
          <a:p>
            <a:pPr marL="0" indent="0">
              <a:buNone/>
            </a:pPr>
            <a:r>
              <a:rPr lang="en-US" sz="1400" b="0" dirty="0"/>
              <a:t>The structure of the CPPR is intended to provide:</a:t>
            </a:r>
          </a:p>
          <a:p>
            <a:endParaRPr lang="en-US" sz="1400" dirty="0"/>
          </a:p>
          <a:p>
            <a:pPr marL="171450" lvl="0" indent="-171450">
              <a:buFont typeface="Arial" panose="020B0604020202020204" pitchFamily="34" charset="0"/>
              <a:buChar char="•"/>
            </a:pPr>
            <a:r>
              <a:rPr lang="en-US" sz="1400" b="0" kern="1200" dirty="0">
                <a:solidFill>
                  <a:schemeClr val="tx1"/>
                </a:solidFill>
                <a:effectLst/>
                <a:latin typeface="+mn-lt"/>
                <a:ea typeface="+mn-ea"/>
                <a:cs typeface="+mn-cs"/>
              </a:rPr>
              <a:t>a consistent review structure across the National Network;</a:t>
            </a:r>
            <a:endParaRPr lang="en-US" sz="1400" b="0" dirty="0">
              <a:effectLst/>
            </a:endParaRPr>
          </a:p>
          <a:p>
            <a:pPr marL="171450" lvl="0" indent="-171450">
              <a:buFont typeface="Arial" panose="020B0604020202020204" pitchFamily="34" charset="0"/>
              <a:buChar char="•"/>
            </a:pPr>
            <a:r>
              <a:rPr lang="en-US" sz="1400" b="0" kern="1200" dirty="0">
                <a:solidFill>
                  <a:schemeClr val="tx1"/>
                </a:solidFill>
                <a:effectLst/>
                <a:latin typeface="+mn-lt"/>
                <a:ea typeface="+mn-ea"/>
                <a:cs typeface="+mn-cs"/>
              </a:rPr>
              <a:t>an opportunity to assess a Center’s overall performance across three elements: 1.) market penetration 2.) effective and efficient use of Center capacity and financial resources, and. 3.) trends on Center generated economic impact and financial viability;</a:t>
            </a:r>
            <a:endParaRPr lang="en-US" sz="1400" b="0" dirty="0">
              <a:effectLst/>
            </a:endParaRPr>
          </a:p>
          <a:p>
            <a:pPr marL="171450" lvl="0" indent="-171450">
              <a:buFont typeface="Arial" panose="020B0604020202020204" pitchFamily="34" charset="0"/>
              <a:buChar char="•"/>
            </a:pPr>
            <a:r>
              <a:rPr lang="en-US" sz="1400" b="0" kern="1200" dirty="0">
                <a:solidFill>
                  <a:schemeClr val="tx1"/>
                </a:solidFill>
                <a:effectLst/>
                <a:latin typeface="+mn-lt"/>
                <a:ea typeface="+mn-ea"/>
                <a:cs typeface="+mn-cs"/>
              </a:rPr>
              <a:t>trends and appropriate comparisons between the National Network, State and the Center’s performance to support diagnosis of potential causes for high or low performance; and</a:t>
            </a:r>
            <a:endParaRPr lang="en-US" sz="1400" b="0" dirty="0">
              <a:effectLst/>
            </a:endParaRPr>
          </a:p>
          <a:p>
            <a:pPr marL="171450" lvl="0" indent="-171450">
              <a:buFont typeface="Arial" panose="020B0604020202020204" pitchFamily="34" charset="0"/>
              <a:buChar char="•"/>
            </a:pPr>
            <a:r>
              <a:rPr lang="en-US" sz="1400" b="0" kern="1200" dirty="0">
                <a:solidFill>
                  <a:schemeClr val="tx1"/>
                </a:solidFill>
                <a:effectLst/>
                <a:latin typeface="+mn-lt"/>
                <a:ea typeface="+mn-ea"/>
                <a:cs typeface="+mn-cs"/>
              </a:rPr>
              <a:t>brief, factual background information such as a brief history of the Center, location, governance, size, services, market, financial structure and partnerships.</a:t>
            </a:r>
            <a:endParaRPr lang="en-US" sz="1400" b="0" dirty="0">
              <a:effectLst/>
            </a:endParaRPr>
          </a:p>
          <a:p>
            <a:pPr lvl="1"/>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u="sng" dirty="0"/>
              <a:t>Data charts distributed throughout CPPR are intended to show potential indicators for the results seen in the 10 metrics on the IMPACT.</a:t>
            </a:r>
          </a:p>
          <a:p>
            <a:pPr lvl="1"/>
            <a:endParaRPr lang="en-US" sz="1400" b="0" dirty="0"/>
          </a:p>
          <a:p>
            <a:pPr marL="0" indent="0">
              <a:buNone/>
            </a:pPr>
            <a:r>
              <a:rPr lang="en-US" sz="1400" b="0" i="1" dirty="0"/>
              <a:t>Note: Information pre-populated in the CPPR has been leveraged from MEIS.  Focus is to ask for information we do not have readily available to extract from MEIS.</a:t>
            </a:r>
          </a:p>
          <a:p>
            <a:endParaRPr lang="en-US" sz="1400" dirty="0"/>
          </a:p>
          <a:p>
            <a:r>
              <a:rPr lang="en-US" sz="1400" b="0" dirty="0"/>
              <a:t>Annual Review Reports - The Annual Review focus on the Center’s strategic alignment to NIST MEP’s overall program objectives, the Center’s activities, progress and performance in implementing the NIST MEP award, lessons learned, monitoring of </a:t>
            </a:r>
            <a:r>
              <a:rPr lang="en-US" sz="1400" b="0" dirty="0" err="1"/>
              <a:t>subrecipients</a:t>
            </a:r>
            <a:r>
              <a:rPr lang="en-US" sz="1400" b="0" dirty="0"/>
              <a:t>, resource expenditures, activities planned for the next year, and any proposed changes to the project plan or budget.</a:t>
            </a:r>
          </a:p>
          <a:p>
            <a:endParaRPr lang="en-US" sz="1400" b="0" dirty="0"/>
          </a:p>
          <a:p>
            <a:r>
              <a:rPr lang="en-US" sz="1400" b="0" dirty="0"/>
              <a:t>Centers Response to Pre-Panel Questions – Through the pre-panel discussion a series of questions or clarifying points will be identified by the panel.  The center will be asked to provide a written response.  The additional information gathered through  this Q&amp;A will provide additional context for the Centers performance and profile to assist the panel in completing their evaluation of the Centers performance.  </a:t>
            </a:r>
          </a:p>
          <a:p>
            <a:endParaRPr lang="en-US" sz="1400" b="0" dirty="0"/>
          </a:p>
          <a:p>
            <a:r>
              <a:rPr lang="en-US" sz="1400" b="0" dirty="0"/>
              <a:t>Pre-Panel conference will take place approximately two weeks ahead of review.</a:t>
            </a:r>
          </a:p>
          <a:p>
            <a:r>
              <a:rPr lang="en-US" sz="1400" b="0" dirty="0"/>
              <a:t>Provides another layer of center structural and performance information to allow panel to effectively evaluate the Center’s performance.</a:t>
            </a:r>
          </a:p>
          <a:p>
            <a:endParaRPr lang="en-US" sz="1400" b="0" dirty="0"/>
          </a:p>
          <a:p>
            <a:pPr lvl="0"/>
            <a:r>
              <a:rPr lang="en-US" sz="1400" b="0" dirty="0"/>
              <a:t>Centers Performance &amp; Evaluation Management System Overview (Presentation during panel review) </a:t>
            </a:r>
          </a:p>
          <a:p>
            <a:pPr lvl="0"/>
            <a:endParaRPr lang="en-US" sz="1400" b="0" dirty="0"/>
          </a:p>
          <a:p>
            <a:r>
              <a:rPr lang="en-US" sz="1400" b="0" dirty="0"/>
              <a:t>In preparation for the Performance Panel Review, the Center will be asked to present on the following areas:</a:t>
            </a:r>
          </a:p>
          <a:p>
            <a:endParaRPr lang="en-US" sz="1400" b="0" dirty="0"/>
          </a:p>
          <a:p>
            <a:pPr lvl="1"/>
            <a:endParaRPr lang="en-US" sz="1400" b="0" dirty="0"/>
          </a:p>
          <a:p>
            <a:pPr lvl="1"/>
            <a:r>
              <a:rPr lang="en-US" sz="1400" b="0" dirty="0"/>
              <a:t>Center Strategy (2 Slides)</a:t>
            </a:r>
          </a:p>
          <a:p>
            <a:pPr lvl="1"/>
            <a:r>
              <a:rPr lang="en-US" sz="1400" b="0" dirty="0"/>
              <a:t>Performance Management System (Maximum 5 Slides)</a:t>
            </a:r>
          </a:p>
          <a:p>
            <a:pPr lvl="2"/>
            <a:r>
              <a:rPr lang="en-US" sz="1400" b="0" dirty="0"/>
              <a:t>Describe your Performance Management System</a:t>
            </a:r>
          </a:p>
          <a:p>
            <a:pPr lvl="2"/>
            <a:r>
              <a:rPr lang="en-US" sz="1400" b="0" dirty="0"/>
              <a:t>What do you collect/measure/monitor?  Why?</a:t>
            </a:r>
          </a:p>
          <a:p>
            <a:pPr lvl="2"/>
            <a:r>
              <a:rPr lang="en-US" sz="1400" b="0" dirty="0"/>
              <a:t>How does your Center analyze/use the data to evaluate your Center’s performance?</a:t>
            </a:r>
          </a:p>
          <a:p>
            <a:pPr lvl="2"/>
            <a:r>
              <a:rPr lang="en-US" sz="1400" b="0" dirty="0"/>
              <a:t>Based on the information above, what is your assessment of your Center’s performance to date?</a:t>
            </a:r>
          </a:p>
          <a:p>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6BA528-4CBB-5A4A-B16E-1F8B808DF8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936182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t>The CPPR is composed of 7 distinct categories.  Within the Performance Measurement &amp; Mgmt., Org structure &amp; Mgmt., Market Understanding, Business Model and Financial Viability categories are support data graphs/charts to support the information represented within this category as it relates to performance.</a:t>
            </a:r>
          </a:p>
          <a:p>
            <a:pPr marL="0" indent="0">
              <a:buNone/>
            </a:pPr>
            <a:endParaRPr lang="en-US" sz="1600" b="0" dirty="0"/>
          </a:p>
          <a:p>
            <a:pPr marL="0" indent="0">
              <a:buNone/>
            </a:pPr>
            <a:endParaRPr lang="en-US" sz="1600" b="0" dirty="0"/>
          </a:p>
          <a:p>
            <a:pPr lvl="0"/>
            <a:r>
              <a:rPr lang="en-US" sz="1600" b="0" kern="1200" dirty="0">
                <a:solidFill>
                  <a:schemeClr val="tx1"/>
                </a:solidFill>
                <a:effectLst/>
                <a:latin typeface="+mn-lt"/>
                <a:ea typeface="+mn-ea"/>
                <a:cs typeface="+mn-cs"/>
              </a:rPr>
              <a:t>Performance Measurement &amp; Management</a:t>
            </a:r>
          </a:p>
          <a:p>
            <a:pPr lvl="1"/>
            <a:r>
              <a:rPr lang="en-US" sz="1600" b="0" kern="1200" dirty="0">
                <a:solidFill>
                  <a:schemeClr val="tx1"/>
                </a:solidFill>
                <a:effectLst/>
                <a:latin typeface="+mn-lt"/>
                <a:ea typeface="+mn-ea"/>
                <a:cs typeface="+mn-cs"/>
              </a:rPr>
              <a:t>Identifies trends and gaps across the 10 impact metrics and benchmark center performance </a:t>
            </a:r>
          </a:p>
          <a:p>
            <a:pPr lvl="0"/>
            <a:r>
              <a:rPr lang="en-US" sz="1600" b="0" kern="1200" dirty="0">
                <a:solidFill>
                  <a:schemeClr val="tx1"/>
                </a:solidFill>
                <a:effectLst/>
                <a:latin typeface="+mn-lt"/>
                <a:ea typeface="+mn-ea"/>
                <a:cs typeface="+mn-cs"/>
              </a:rPr>
              <a:t>Center Strengths and Challenges</a:t>
            </a:r>
          </a:p>
          <a:p>
            <a:pPr lvl="1"/>
            <a:r>
              <a:rPr lang="en-US" sz="1600" b="0" kern="1200" dirty="0">
                <a:solidFill>
                  <a:schemeClr val="tx1"/>
                </a:solidFill>
                <a:effectLst/>
                <a:latin typeface="+mn-lt"/>
                <a:ea typeface="+mn-ea"/>
                <a:cs typeface="+mn-cs"/>
              </a:rPr>
              <a:t>Identifies key Center attributes and challenges that may effect the Centers ability to be a high performing center</a:t>
            </a:r>
          </a:p>
          <a:p>
            <a:pPr lvl="0"/>
            <a:r>
              <a:rPr lang="en-US" sz="1600" b="0" kern="1200" dirty="0">
                <a:solidFill>
                  <a:schemeClr val="tx1"/>
                </a:solidFill>
                <a:effectLst/>
                <a:latin typeface="+mn-lt"/>
                <a:ea typeface="+mn-ea"/>
                <a:cs typeface="+mn-cs"/>
              </a:rPr>
              <a:t>Organizational Structure &amp; Management</a:t>
            </a:r>
          </a:p>
          <a:p>
            <a:pPr lvl="1"/>
            <a:r>
              <a:rPr lang="en-US" sz="1600" b="0" kern="1200" dirty="0">
                <a:solidFill>
                  <a:schemeClr val="tx1"/>
                </a:solidFill>
                <a:effectLst/>
                <a:latin typeface="+mn-lt"/>
                <a:ea typeface="+mn-ea"/>
                <a:cs typeface="+mn-cs"/>
              </a:rPr>
              <a:t>Provides a snapshot of the Center Structure including number/type of FTE’s (Delivery/</a:t>
            </a:r>
            <a:r>
              <a:rPr lang="en-US" sz="1600" b="0" kern="1200" dirty="0" err="1">
                <a:solidFill>
                  <a:schemeClr val="tx1"/>
                </a:solidFill>
                <a:effectLst/>
                <a:latin typeface="+mn-lt"/>
                <a:ea typeface="+mn-ea"/>
                <a:cs typeface="+mn-cs"/>
              </a:rPr>
              <a:t>Mgmt</a:t>
            </a:r>
            <a:r>
              <a:rPr lang="en-US" sz="1600" b="0" kern="1200" dirty="0">
                <a:solidFill>
                  <a:schemeClr val="tx1"/>
                </a:solidFill>
                <a:effectLst/>
                <a:latin typeface="+mn-lt"/>
                <a:ea typeface="+mn-ea"/>
                <a:cs typeface="+mn-cs"/>
              </a:rPr>
              <a:t>/Other), key partners (including SRA’s)  that influence the Center’s performance.</a:t>
            </a:r>
          </a:p>
          <a:p>
            <a:pPr lvl="0"/>
            <a:r>
              <a:rPr lang="en-US" sz="1600" b="0" kern="1200" dirty="0">
                <a:solidFill>
                  <a:schemeClr val="tx1"/>
                </a:solidFill>
                <a:effectLst/>
                <a:latin typeface="+mn-lt"/>
                <a:ea typeface="+mn-ea"/>
                <a:cs typeface="+mn-cs"/>
              </a:rPr>
              <a:t>Market Understanding</a:t>
            </a:r>
          </a:p>
          <a:p>
            <a:pPr lvl="1"/>
            <a:r>
              <a:rPr lang="en-US" sz="1600" b="0" kern="1200" dirty="0">
                <a:solidFill>
                  <a:schemeClr val="tx1"/>
                </a:solidFill>
                <a:effectLst/>
                <a:latin typeface="+mn-lt"/>
                <a:ea typeface="+mn-ea"/>
                <a:cs typeface="+mn-cs"/>
              </a:rPr>
              <a:t>Identifies the Center’s service territory, key stakeholder mandates; and the Center’s clients across three areas – company size, industry, and geography</a:t>
            </a:r>
          </a:p>
          <a:p>
            <a:pPr lvl="0"/>
            <a:r>
              <a:rPr lang="en-US" sz="1600" b="0" kern="1200" dirty="0">
                <a:solidFill>
                  <a:schemeClr val="tx1"/>
                </a:solidFill>
                <a:effectLst/>
                <a:latin typeface="+mn-lt"/>
                <a:ea typeface="+mn-ea"/>
                <a:cs typeface="+mn-cs"/>
              </a:rPr>
              <a:t>Business Model</a:t>
            </a:r>
          </a:p>
          <a:p>
            <a:pPr lvl="1"/>
            <a:r>
              <a:rPr lang="en-US" sz="1600" b="0" kern="1200" dirty="0">
                <a:solidFill>
                  <a:schemeClr val="tx1"/>
                </a:solidFill>
                <a:effectLst/>
                <a:latin typeface="+mn-lt"/>
                <a:ea typeface="+mn-ea"/>
                <a:cs typeface="+mn-cs"/>
              </a:rPr>
              <a:t>Identifies the service delivery model and the Center’s product/service mix, client mix and capacity utilization indicators.</a:t>
            </a:r>
          </a:p>
          <a:p>
            <a:pPr lvl="0"/>
            <a:r>
              <a:rPr lang="en-US" sz="1600" b="0" kern="1200" dirty="0">
                <a:solidFill>
                  <a:schemeClr val="tx1"/>
                </a:solidFill>
                <a:effectLst/>
                <a:latin typeface="+mn-lt"/>
                <a:ea typeface="+mn-ea"/>
                <a:cs typeface="+mn-cs"/>
              </a:rPr>
              <a:t>Financial Viability</a:t>
            </a:r>
          </a:p>
          <a:p>
            <a:pPr lvl="1"/>
            <a:r>
              <a:rPr lang="en-US" sz="1600" b="0" kern="1200" dirty="0">
                <a:solidFill>
                  <a:schemeClr val="tx1"/>
                </a:solidFill>
                <a:effectLst/>
                <a:latin typeface="+mn-lt"/>
                <a:ea typeface="+mn-ea"/>
                <a:cs typeface="+mn-cs"/>
              </a:rPr>
              <a:t>Provides a snapshot of the Centers Cost Share portfolio and utilization of the NIST MEP Federal Funding to support the overall operation of the Center.</a:t>
            </a:r>
          </a:p>
          <a:p>
            <a:pPr lvl="0"/>
            <a:r>
              <a:rPr lang="en-US" sz="1600" b="0" kern="1200" dirty="0">
                <a:solidFill>
                  <a:schemeClr val="tx1"/>
                </a:solidFill>
                <a:effectLst/>
                <a:latin typeface="+mn-lt"/>
                <a:ea typeface="+mn-ea"/>
                <a:cs typeface="+mn-cs"/>
              </a:rPr>
              <a:t>National Network Citizen</a:t>
            </a:r>
          </a:p>
          <a:p>
            <a:pPr lvl="1"/>
            <a:r>
              <a:rPr lang="en-US" sz="1600" b="0" kern="1200" dirty="0">
                <a:solidFill>
                  <a:schemeClr val="tx1"/>
                </a:solidFill>
                <a:effectLst/>
                <a:latin typeface="+mn-lt"/>
                <a:ea typeface="+mn-ea"/>
                <a:cs typeface="+mn-cs"/>
              </a:rPr>
              <a:t>Identifies how the Center is actively sharing knowledge and expertise both from a contributor and recipient perspective. </a:t>
            </a:r>
          </a:p>
          <a:p>
            <a:pPr lvl="1"/>
            <a:endParaRPr lang="en-US" sz="1600" b="0" kern="1200" dirty="0">
              <a:solidFill>
                <a:schemeClr val="tx1"/>
              </a:solidFill>
              <a:effectLst/>
              <a:latin typeface="+mn-lt"/>
              <a:ea typeface="+mn-ea"/>
              <a:cs typeface="+mn-cs"/>
            </a:endParaRPr>
          </a:p>
          <a:p>
            <a:pPr lvl="0"/>
            <a:r>
              <a:rPr lang="en-US" sz="1600" b="0" kern="1200" dirty="0">
                <a:solidFill>
                  <a:schemeClr val="tx1"/>
                </a:solidFill>
                <a:effectLst/>
                <a:latin typeface="+mn-lt"/>
                <a:ea typeface="+mn-ea"/>
                <a:cs typeface="+mn-cs"/>
              </a:rPr>
              <a:t>-----------------------------------------------------</a:t>
            </a:r>
          </a:p>
          <a:p>
            <a:r>
              <a:rPr lang="en-US" sz="1400" b="0" dirty="0"/>
              <a:t>The first category in the CPPR is Performance Measurement and Management.  The Centers IMPACT is presented in this category.  </a:t>
            </a:r>
          </a:p>
          <a:p>
            <a:pPr lvl="1"/>
            <a:endParaRPr lang="en-US" sz="1400"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Performance on The IMPACT is one of several inputs into the NIST MEP performance management approach: Annual reviews, Panel reviews, </a:t>
            </a:r>
            <a:r>
              <a:rPr lang="en-US" sz="1400" b="0" dirty="0" err="1"/>
              <a:t>etc</a:t>
            </a:r>
            <a:endParaRPr lang="en-US" sz="1400"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HIGHLIGHT HOW ALL THE DATA PRESENTED INTER-RELATES AND EXPLAINS HOW A CENTER GOT TO WHERE IT IS PERFORMANCE WISE.   THE ADDITIONAL DATA PROVIDES SOME INSIGHT AS POTENTIAL INDICATORS FOR THE RESULTS.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p>
          <a:p>
            <a:r>
              <a:rPr lang="en-US" sz="1400" b="0" dirty="0"/>
              <a:t>The IMPACT provides a high-level view of performance based on client and project work</a:t>
            </a:r>
          </a:p>
          <a:p>
            <a:pPr marL="800100" lvl="1" indent="-342900">
              <a:buFont typeface="Arial" panose="020B0604020202020204" pitchFamily="34" charset="0"/>
              <a:buChar char="•"/>
            </a:pPr>
            <a:r>
              <a:rPr lang="en-US" sz="1400" b="0" dirty="0"/>
              <a:t>Measures performance on 10 different indicators based on center submitted clients and projects plus third party surveys of those projects</a:t>
            </a:r>
          </a:p>
          <a:p>
            <a:pPr marL="800100" lvl="1" indent="-342900">
              <a:buFont typeface="Arial" panose="020B0604020202020204" pitchFamily="34" charset="0"/>
              <a:buChar char="•"/>
            </a:pPr>
            <a:r>
              <a:rPr lang="en-US" sz="1400" b="0" dirty="0"/>
              <a:t>Trend scores of the overall IMPACT score and individual indicators over time are included</a:t>
            </a:r>
          </a:p>
          <a:p>
            <a:pPr marL="800100" lvl="1" indent="-342900">
              <a:buFont typeface="Arial" panose="020B0604020202020204" pitchFamily="34" charset="0"/>
              <a:buChar char="•"/>
            </a:pPr>
            <a:r>
              <a:rPr lang="en-US" sz="1400" b="0" dirty="0"/>
              <a:t>Allows for benchmarking across the National Network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p>
          <a:p>
            <a:pPr lvl="0"/>
            <a:r>
              <a:rPr lang="en-US" sz="1400" b="0" dirty="0"/>
              <a:t>To re-emphasize, the data charts distributed throughout CPPR are intended to show potential indicators for the results seen in the 10 metrics on the IMPACT.</a:t>
            </a:r>
          </a:p>
          <a:p>
            <a:pPr lvl="1"/>
            <a:endParaRPr lang="en-US" sz="1400" b="0" dirty="0"/>
          </a:p>
          <a:p>
            <a:pPr lvl="0"/>
            <a:r>
              <a:rPr lang="en-US" sz="1400" b="0" dirty="0"/>
              <a:t>They also show how the center is addressing the 3 key elements (Market Penetration, Impact and Financial Viability).</a:t>
            </a:r>
          </a:p>
          <a:p>
            <a:endParaRPr lang="en-US" sz="1400"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The data itself is not being assessed, but used in assessing performance on The IMPACT as it relates to the three key elements previously mentioned.</a:t>
            </a:r>
          </a:p>
          <a:p>
            <a:endParaRPr lang="en-US" sz="1400" b="0" dirty="0"/>
          </a:p>
          <a:p>
            <a:r>
              <a:rPr lang="en-US" sz="1400" b="0" dirty="0"/>
              <a:t>Completing projects with clients is what drives success in the measures on The IMPACT</a:t>
            </a:r>
          </a:p>
          <a:p>
            <a:endParaRPr lang="en-US" sz="1400" b="0" dirty="0"/>
          </a:p>
          <a:p>
            <a:r>
              <a:rPr lang="en-US" sz="1400" b="0" dirty="0"/>
              <a:t>Decisions on how to approach completing these projects matter in performance - Aligning Structure, Business Model, Strategy, </a:t>
            </a:r>
            <a:r>
              <a:rPr lang="en-US" sz="1400" b="0" dirty="0" err="1"/>
              <a:t>etc</a:t>
            </a:r>
            <a:r>
              <a:rPr lang="en-US" sz="1400" b="0" dirty="0"/>
              <a:t> with the quantitative results</a:t>
            </a:r>
          </a:p>
          <a:p>
            <a:endParaRPr lang="en-US" sz="1400" b="0" dirty="0"/>
          </a:p>
          <a:p>
            <a:pPr marL="800100" lvl="1" indent="-342900">
              <a:buFont typeface="Arial" panose="020B0604020202020204" pitchFamily="34" charset="0"/>
              <a:buChar char="•"/>
            </a:pPr>
            <a:r>
              <a:rPr lang="en-US" sz="1400" b="0" dirty="0"/>
              <a:t>Which activities are amplifying impacts?</a:t>
            </a:r>
          </a:p>
          <a:p>
            <a:pPr marL="800100" lvl="1" indent="-342900">
              <a:buFont typeface="Arial" panose="020B0604020202020204" pitchFamily="34" charset="0"/>
              <a:buChar char="•"/>
            </a:pPr>
            <a:r>
              <a:rPr lang="en-US" sz="1400" b="0" dirty="0"/>
              <a:t>Which activities need changed or resourced differently?</a:t>
            </a:r>
          </a:p>
          <a:p>
            <a:endParaRPr lang="en-US" b="0" dirty="0"/>
          </a:p>
          <a:p>
            <a:r>
              <a:rPr lang="en-US" sz="1600" b="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u="sng" dirty="0"/>
              <a:t>The Business Model ties the Operating Environment/Financial Viability/Sustainability AND Market Understanding/Analysis together in an effort to drive the Center towards generating impacts.</a:t>
            </a:r>
          </a:p>
          <a:p>
            <a:endParaRPr lang="en-US" sz="1600" b="0" kern="1200" dirty="0">
              <a:solidFill>
                <a:schemeClr val="tx1"/>
              </a:solidFill>
              <a:effectLst/>
              <a:latin typeface="+mn-lt"/>
              <a:ea typeface="+mn-ea"/>
              <a:cs typeface="+mn-cs"/>
            </a:endParaRPr>
          </a:p>
          <a:p>
            <a:r>
              <a:rPr lang="en-US" sz="1600" b="0" kern="1200" dirty="0">
                <a:solidFill>
                  <a:schemeClr val="tx1"/>
                </a:solidFill>
                <a:effectLst/>
                <a:latin typeface="+mn-lt"/>
                <a:ea typeface="+mn-ea"/>
                <a:cs typeface="+mn-cs"/>
              </a:rPr>
              <a:t>The business model forms a way to move from your environment and market understanding/analysis to establishment of an effective business model which hopefully leads to actual performance impacts. </a:t>
            </a:r>
          </a:p>
          <a:p>
            <a:endParaRPr lang="en-US" sz="1600" b="0" u="sng"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t>The information presented in the Business Model category is designed to assess the existing and changing needs of clients and services being requested.  This section is designed to have the Center consider/highlight how this information can assist in strategies moving forward to develop more clients and generate more projects as well as leveraging the associated impacts.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t>It highlights the Centers Service delivery model, types of project (by substance code and bottom vs top line).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t>What is the process the Center uses to identify new products/services?  How is the use of staff or use of contractors executed to implement new products/services.  How does the Center manage SRA’s so the brand of the Center and MEP National Network is present?  If the Center were to start operations today, what does their business model look like?  What factors does the Center use to determine the use of 3</a:t>
            </a:r>
            <a:r>
              <a:rPr lang="en-US" sz="1600" b="0" baseline="30000" dirty="0"/>
              <a:t>rd</a:t>
            </a:r>
            <a:r>
              <a:rPr lang="en-US" sz="1600" b="0" dirty="0"/>
              <a:t> Party Providers, why?  What is the Centers client engagement model?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t>Also provided in this category are data/graphics around capacity utilization indicators.  They provide different measures of capacity utilization over time and against the national network.  They are usage of delivery staff, clients/projects per delivery staff, hours per project, portfolio mix of the intensity of projects and revenue generation</a:t>
            </a:r>
          </a:p>
          <a:p>
            <a:endParaRPr lang="en-US" sz="1600" b="0" dirty="0"/>
          </a:p>
          <a:p>
            <a:r>
              <a:rPr lang="en-US" sz="1600" b="0" u="sng" dirty="0"/>
              <a:t>Data Elements:</a:t>
            </a:r>
          </a:p>
          <a:p>
            <a:endParaRPr lang="en-US" sz="1600" b="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Service Delivery: 3</a:t>
            </a:r>
            <a:r>
              <a:rPr kumimoji="0" lang="en-US" sz="1600" b="0" i="0" u="none" strike="noStrike" kern="1200" cap="none" spc="0" normalizeH="0" baseline="30000" noProof="0" dirty="0">
                <a:ln>
                  <a:noFill/>
                </a:ln>
                <a:solidFill>
                  <a:prstClr val="black"/>
                </a:solidFill>
                <a:effectLst/>
                <a:uLnTx/>
                <a:uFillTx/>
                <a:latin typeface="Arial Narrow"/>
                <a:ea typeface="+mn-ea"/>
                <a:cs typeface="+mn-cs"/>
              </a:rPr>
              <a:t>rd</a:t>
            </a:r>
            <a:r>
              <a:rPr kumimoji="0" lang="en-US" sz="1600" b="0" i="0" u="none" strike="noStrike" kern="1200" cap="none" spc="0" normalizeH="0" baseline="0" noProof="0" dirty="0">
                <a:ln>
                  <a:noFill/>
                </a:ln>
                <a:solidFill>
                  <a:prstClr val="black"/>
                </a:solidFill>
                <a:effectLst/>
                <a:uLnTx/>
                <a:uFillTx/>
                <a:latin typeface="Arial Narrow"/>
                <a:ea typeface="+mn-ea"/>
                <a:cs typeface="+mn-cs"/>
              </a:rPr>
              <a:t> Party vs In-House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Project by Substance Code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Projects by Bottom Line vs Top-Line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Capacity Utilization Indicators:</a:t>
            </a:r>
          </a:p>
          <a:p>
            <a:pPr marL="623888"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Clients Per Delivery FTE</a:t>
            </a:r>
          </a:p>
          <a:p>
            <a:pPr marL="623888"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Projects Per Delivery FTE</a:t>
            </a:r>
          </a:p>
          <a:p>
            <a:pPr marL="623888"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Project Per Client</a:t>
            </a:r>
          </a:p>
          <a:p>
            <a:pPr marL="623888"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Projects Per $M Fed</a:t>
            </a:r>
          </a:p>
          <a:p>
            <a:pPr marL="623888"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Hours Per Delivery FTE</a:t>
            </a:r>
          </a:p>
          <a:p>
            <a:pPr marL="623888"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Revenue Per Delivery FTE</a:t>
            </a:r>
          </a:p>
          <a:p>
            <a:endParaRPr lang="en-US" sz="1600" b="0" dirty="0"/>
          </a:p>
          <a:p>
            <a:r>
              <a:rPr lang="en-US" sz="1600" b="0" dirty="0"/>
              <a:t>-----------------------------------------------------------------------</a:t>
            </a:r>
          </a:p>
          <a:p>
            <a:endParaRPr lang="en-US" sz="1600" b="0" dirty="0"/>
          </a:p>
          <a:p>
            <a:r>
              <a:rPr lang="en-US" sz="1600" b="0" dirty="0"/>
              <a:t>Organizational Structure &amp; Management and Financial Viability:</a:t>
            </a:r>
          </a:p>
          <a:p>
            <a:endParaRPr lang="en-US" sz="1600" b="0" dirty="0"/>
          </a:p>
          <a:p>
            <a:r>
              <a:rPr lang="en-US" sz="2000" b="0" dirty="0"/>
              <a:t>We also want to highlight the importance of a strong foundation, environment and financial structure.  </a:t>
            </a:r>
          </a:p>
          <a:p>
            <a:endParaRPr lang="en-US" sz="2000" b="0" dirty="0"/>
          </a:p>
          <a:p>
            <a:r>
              <a:rPr lang="en-US" sz="2000" b="0" dirty="0"/>
              <a:t>Understanding the Centers current operating environment, strengths/challenges, financial portfolio, how they are leveraging the federal investment and the way in which the Center leverages peer resources and helps others puts into context how and why the center structured their business model the way they did.  </a:t>
            </a:r>
          </a:p>
          <a:p>
            <a:endParaRPr lang="en-US" sz="2000" b="0" dirty="0"/>
          </a:p>
          <a:p>
            <a:r>
              <a:rPr lang="en-US" sz="2000" b="0" dirty="0"/>
              <a:t>It also provides a picture of the overall Center Structure to better assess the center performance and possible indicators as to why they may be having the results they are.</a:t>
            </a:r>
          </a:p>
          <a:p>
            <a:endParaRPr lang="en-US" sz="2000" b="0" dirty="0"/>
          </a:p>
          <a:p>
            <a:r>
              <a:rPr lang="en-US" sz="1600" b="0" dirty="0"/>
              <a:t>We also ask the Center to identify potential challenges/barriers for meeting the programs cost share requirement.  Identify any state funding the center receives and how that affects the centers programming, market penetration or impact achievement.  Does your center anticipate building capacity for investing in new initiatives in the future, if so how?  How does the Center see their cost share portfolio going forward, steady? Fluctuating?  How will this impact the center?</a:t>
            </a:r>
          </a:p>
          <a:p>
            <a:endParaRPr lang="en-US" sz="1600" b="0" dirty="0"/>
          </a:p>
          <a:p>
            <a:r>
              <a:rPr lang="en-US" sz="1600" b="0" dirty="0"/>
              <a:t>Lastly, How is the Center leveraging the resources of their peers?  What are they doing to contribute to the national network to better the overall performance of the network.</a:t>
            </a:r>
          </a:p>
          <a:p>
            <a:br>
              <a:rPr lang="en-US" sz="1600" b="0" dirty="0"/>
            </a:br>
            <a:r>
              <a:rPr lang="en-US" sz="1600" b="0" u="sng" dirty="0"/>
              <a:t>Data Elements: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FTE Distribution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FTE Per $M Fed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Center Fed$ and Cost Share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Center Fed$ (Requested vs Expended)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Narrow"/>
                <a:ea typeface="+mn-ea"/>
                <a:cs typeface="+mn-cs"/>
              </a:rPr>
              <a:t>Market Understanding: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Narrow"/>
              <a:ea typeface="+mn-ea"/>
              <a:cs typeface="+mn-cs"/>
            </a:endParaRPr>
          </a:p>
          <a:p>
            <a:r>
              <a:rPr lang="en-US" sz="1200" b="0" dirty="0"/>
              <a:t>Understanding/Analyzing the Centers Market is critical.  We need to understand the geography, size, industries, client challenges while also provide a comparison to the State distribution.  </a:t>
            </a:r>
          </a:p>
          <a:p>
            <a:endParaRPr lang="en-US" sz="1200" b="0" dirty="0"/>
          </a:p>
          <a:p>
            <a:r>
              <a:rPr lang="en-US" sz="1200" b="0" dirty="0"/>
              <a:t>Within the Marketing Understanding section of the CPPR, we are highlighting the Center’s Service Territory by identifying regional offices, rural and number of </a:t>
            </a:r>
            <a:r>
              <a:rPr lang="en-US" sz="1200" b="0" dirty="0" err="1"/>
              <a:t>Mfg</a:t>
            </a:r>
            <a:r>
              <a:rPr lang="en-US" sz="1200" b="0" dirty="0"/>
              <a:t> Establishments.</a:t>
            </a:r>
          </a:p>
          <a:p>
            <a:endParaRPr lang="en-US" sz="1200" b="0" dirty="0"/>
          </a:p>
          <a:p>
            <a:r>
              <a:rPr lang="en-US" sz="1200" b="0" dirty="0"/>
              <a:t>We have also provided an opportunity for the Center to highlight key stakeholder mandates and/or requirements – such as having to focus on a specific industry or size of manufacturer.  This will help the reader understand why the Center may have choose to focus in a certain direction or type of project/client.  It will also help the panel understand whether the Center had specific requirements for the utilization of state funding, etc.</a:t>
            </a:r>
          </a:p>
          <a:p>
            <a:endParaRPr lang="en-US" sz="1200" b="0" dirty="0"/>
          </a:p>
          <a:p>
            <a:r>
              <a:rPr lang="en-US" sz="1200" b="0" dirty="0"/>
              <a:t>The information presented in the Marketing Understanding category is intended to highlight the centers ability to achieve impacts and market penetration.  It also identifies the types of businesses working with the Center.  These types are compared to the overall State distribution and examine market penetration across types.</a:t>
            </a:r>
          </a:p>
          <a:p>
            <a:endParaRPr lang="en-US" sz="1200" b="0" dirty="0"/>
          </a:p>
          <a:p>
            <a:r>
              <a:rPr lang="en-US" sz="1200" b="0" dirty="0"/>
              <a:t>The information in this particular section provides a comparison across employment size and NAICS codes.</a:t>
            </a:r>
          </a:p>
          <a:p>
            <a:endParaRPr lang="en-US" b="0" dirty="0"/>
          </a:p>
          <a:p>
            <a:r>
              <a:rPr lang="en-US" b="0" dirty="0"/>
              <a:t>Additionally, based on the Centers analysis of their current market, how does that impact and/or inform the centers approach for targeting certain types of clients.  </a:t>
            </a:r>
          </a:p>
          <a:p>
            <a:endParaRPr lang="en-US" b="0" dirty="0"/>
          </a:p>
          <a:p>
            <a:r>
              <a:rPr lang="en-US" b="0" dirty="0"/>
              <a:t>How has the center responded to the challenges identified by the clients.</a:t>
            </a:r>
          </a:p>
          <a:p>
            <a:endParaRPr lang="en-US" b="0" dirty="0"/>
          </a:p>
          <a:p>
            <a:r>
              <a:rPr lang="en-US" b="0" dirty="0"/>
              <a:t>How does this analysis inform and/or change the Centers Strategy.  When was the Centers last market analysis completed and how does the center regularly update this information.</a:t>
            </a:r>
          </a:p>
          <a:p>
            <a:endParaRPr lang="en-US" b="0" dirty="0"/>
          </a:p>
          <a:p>
            <a:r>
              <a:rPr kumimoji="0" lang="en-US" sz="1200" b="0" i="0" u="sng" strike="noStrike" kern="1200" cap="none" spc="0" normalizeH="0" baseline="0" noProof="0" dirty="0">
                <a:ln>
                  <a:noFill/>
                </a:ln>
                <a:solidFill>
                  <a:prstClr val="black"/>
                </a:solidFill>
                <a:effectLst/>
                <a:uLnTx/>
                <a:uFillTx/>
                <a:latin typeface="Arial Narrow"/>
                <a:ea typeface="+mn-ea"/>
                <a:cs typeface="+mn-cs"/>
              </a:rPr>
              <a:t>Data Elements:</a:t>
            </a:r>
          </a:p>
          <a:p>
            <a:endParaRPr kumimoji="0" lang="en-US" sz="1200" b="0" i="0" u="sng"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Manufacturing Density &amp; Location Map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Client Mix by Size vs State Distribution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Client Mix by Industry vs State Distribution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Client Mix by Geography vs State Distribution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Client Challenges</a:t>
            </a:r>
          </a:p>
          <a:p>
            <a:endParaRPr kumimoji="0" lang="en-US" sz="1200" b="0" i="0" u="sng" strike="noStrike" kern="1200" cap="none" spc="0" normalizeH="0" baseline="0" noProof="0" dirty="0">
              <a:ln>
                <a:noFill/>
              </a:ln>
              <a:solidFill>
                <a:prstClr val="black"/>
              </a:solidFill>
              <a:effectLst/>
              <a:uLnTx/>
              <a:uFillTx/>
              <a:latin typeface="Arial Narrow"/>
              <a:ea typeface="+mn-ea"/>
              <a:cs typeface="+mn-cs"/>
            </a:endParaRPr>
          </a:p>
          <a:p>
            <a:endParaRPr lang="en-US" b="0" dirty="0"/>
          </a:p>
          <a:p>
            <a:pPr lvl="1"/>
            <a:endParaRPr lang="en-US" sz="16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109</a:t>
            </a:fld>
            <a:endParaRPr lang="en-US"/>
          </a:p>
        </p:txBody>
      </p:sp>
    </p:spTree>
    <p:extLst>
      <p:ext uri="{BB962C8B-B14F-4D97-AF65-F5344CB8AC3E}">
        <p14:creationId xmlns:p14="http://schemas.microsoft.com/office/powerpoint/2010/main" val="398938129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Following each evaluation, a Center Performance Summary Report will be provided to the Center, noting the panel’s independent observations, deficiencies (if any), and recommendations for improvement and commendations on the Center’s performance.  Centers will have 30 days to provide comments in response to the report.  Following receipt and consideration of the comments from the Center, MEP will notify the Center in writing of the final recommendations stemming from the panel evaluation.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a Center receives a positive performance evaluation from the Panel or Secretarial Evaluations, the Secretary may continue to provide financial assistance in accordance with 15 U.S.C. 278k(g)(4).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Center receives other than a positive performance evaluation, the Center shall be placed on probation and NIST will follow the provisions set forth in 15 U.S.C. 278k(g)(5).  This includes but is not limited to development and implementation of a success plan and quarterly reviews of progress against the plan.  A reevaluation of the Center shall take place no later than 12 months after the Center has been notified that it is on probation.  In the event a Center is unable to remedy any deficiencies or demonstrate significant improvement in performance before the end of the probation period, a competition for a new operator for that Center shall be initiated.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the Panel may identify distinctive practices that may be beneficial to share with the MEP network.  Any common weaknesses identified across multiple panel reviews will be leveraged as input to NIST MEP to identify internal and/or external resources to assist the networks overall performance.</a:t>
            </a:r>
            <a:endParaRPr lang="en-US" dirty="0"/>
          </a:p>
          <a:p>
            <a:endParaRPr lang="en-US" dirty="0"/>
          </a:p>
          <a:p>
            <a:r>
              <a:rPr lang="en-US" dirty="0"/>
              <a:t>If a Center receives an evaluation that is other than positive, the evaluation panel or Secretary, as applicable, shall— (i) notify the Center of the reason, including any deficiencies in the performance of the Center identified during the evaluation;</a:t>
            </a:r>
          </a:p>
          <a:p>
            <a:pPr marL="457200" lvl="1" indent="0">
              <a:buFont typeface="Arial" panose="020B0604020202020204" pitchFamily="34" charset="0"/>
              <a:buNone/>
            </a:pPr>
            <a:r>
              <a:rPr lang="en-US" dirty="0"/>
              <a:t>(ii) assist the Center in remedying the deficiencies by providing the Center, not less frequently than once every 3 months, an analysis of the Center, if considered appropriate by the panel or Secretary, as applicable; and</a:t>
            </a:r>
          </a:p>
          <a:p>
            <a:pPr marL="457200" lvl="1" indent="0">
              <a:buFont typeface="Arial" panose="020B0604020202020204" pitchFamily="34" charset="0"/>
              <a:buNone/>
            </a:pPr>
            <a:r>
              <a:rPr lang="en-US" dirty="0"/>
              <a:t>(iii) reevaluate the Center not later than 1 year after the date of the notice under clause (i).</a:t>
            </a:r>
          </a:p>
          <a:p>
            <a:pPr marL="457200" lvl="1" indent="0">
              <a:buFont typeface="Arial" panose="020B0604020202020204" pitchFamily="34" charset="0"/>
              <a:buNone/>
            </a:pPr>
            <a:r>
              <a:rPr lang="en-US" dirty="0"/>
              <a:t>(C) Continued support during period of probation (i) In general The Secretary may continue to provide financial assistance under subsection (e) for a Center during the probation period.</a:t>
            </a:r>
          </a:p>
          <a:p>
            <a:pPr marL="457200" lvl="1" indent="0">
              <a:buFont typeface="Arial" panose="020B0604020202020204" pitchFamily="34" charset="0"/>
              <a:buNone/>
            </a:pPr>
            <a:r>
              <a:rPr lang="en-US" dirty="0"/>
              <a:t>(ii) Post probation After the period of probation, the Secretary shall not provide any financial assistance unless the Center has received a positive evaluation under subparagraph (B)(iii).</a:t>
            </a:r>
          </a:p>
          <a:p>
            <a:pPr marL="457200" lvl="1" indent="0">
              <a:buFont typeface="Arial" panose="020B0604020202020204" pitchFamily="34" charset="0"/>
              <a:buNone/>
            </a:pPr>
            <a:endParaRPr lang="en-US" dirty="0"/>
          </a:p>
          <a:p>
            <a:r>
              <a:rPr lang="en-US" dirty="0"/>
              <a:t>(6) Failure to remedy may result in a </a:t>
            </a:r>
            <a:r>
              <a:rPr lang="en-US" dirty="0" err="1"/>
              <a:t>recompetition</a:t>
            </a:r>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110</a:t>
            </a:fld>
            <a:endParaRPr lang="en-US"/>
          </a:p>
        </p:txBody>
      </p:sp>
    </p:spTree>
    <p:extLst>
      <p:ext uri="{BB962C8B-B14F-4D97-AF65-F5344CB8AC3E}">
        <p14:creationId xmlns:p14="http://schemas.microsoft.com/office/powerpoint/2010/main" val="2597666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related reports  that include data from the CAR Information module.  Some reports are available under Reports, CAR Reports and others are clickable from the CAR Information page.</a:t>
            </a:r>
          </a:p>
        </p:txBody>
      </p:sp>
      <p:sp>
        <p:nvSpPr>
          <p:cNvPr id="4" name="Slide Number Placeholder 3"/>
          <p:cNvSpPr>
            <a:spLocks noGrp="1"/>
          </p:cNvSpPr>
          <p:nvPr>
            <p:ph type="sldNum" sz="quarter" idx="10"/>
          </p:nvPr>
        </p:nvSpPr>
        <p:spPr/>
        <p:txBody>
          <a:bodyPr/>
          <a:lstStyle/>
          <a:p>
            <a:fld id="{CB6BA528-4CBB-5A4A-B16E-1F8B808DF828}" type="slidenum">
              <a:rPr lang="en-US" smtClean="0"/>
              <a:t>11</a:t>
            </a:fld>
            <a:endParaRPr lang="en-US"/>
          </a:p>
        </p:txBody>
      </p:sp>
    </p:spTree>
    <p:extLst>
      <p:ext uri="{BB962C8B-B14F-4D97-AF65-F5344CB8AC3E}">
        <p14:creationId xmlns:p14="http://schemas.microsoft.com/office/powerpoint/2010/main" val="319532655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outlines the Center Performance Panel Review Process.</a:t>
            </a:r>
          </a:p>
          <a:p>
            <a:endParaRPr lang="en-US" dirty="0"/>
          </a:p>
          <a:p>
            <a:pPr marL="171450" indent="-171450">
              <a:buFontTx/>
              <a:buChar char="-"/>
            </a:pPr>
            <a:r>
              <a:rPr lang="en-US" dirty="0"/>
              <a:t>Larger circles identify key milestones for the Center undergoing the review.</a:t>
            </a:r>
          </a:p>
          <a:p>
            <a:pPr marL="171450" indent="-171450">
              <a:buFontTx/>
              <a:buChar char="-"/>
            </a:pPr>
            <a:r>
              <a:rPr lang="en-US" dirty="0"/>
              <a:t>Smaller circles identify the activities of the panel members and NIST MEP representatives.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6BA528-4CBB-5A4A-B16E-1F8B808DF8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393613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Panel Review detail page provides several pieces of information as it relates to the Panel Review.  It provides logistical information for key teleconferences, names of key participates in the review, training material for both the Center and Panel Members and lastly it provides access to all key review documentation.</a:t>
            </a:r>
          </a:p>
        </p:txBody>
      </p:sp>
      <p:sp>
        <p:nvSpPr>
          <p:cNvPr id="4" name="Slide Number Placeholder 3"/>
          <p:cNvSpPr>
            <a:spLocks noGrp="1"/>
          </p:cNvSpPr>
          <p:nvPr>
            <p:ph type="sldNum" sz="quarter" idx="10"/>
          </p:nvPr>
        </p:nvSpPr>
        <p:spPr/>
        <p:txBody>
          <a:bodyPr/>
          <a:lstStyle/>
          <a:p>
            <a:fld id="{CB6BA528-4CBB-5A4A-B16E-1F8B808DF828}" type="slidenum">
              <a:rPr lang="en-US" smtClean="0"/>
              <a:t>112</a:t>
            </a:fld>
            <a:endParaRPr lang="en-US"/>
          </a:p>
        </p:txBody>
      </p:sp>
    </p:spTree>
    <p:extLst>
      <p:ext uri="{BB962C8B-B14F-4D97-AF65-F5344CB8AC3E}">
        <p14:creationId xmlns:p14="http://schemas.microsoft.com/office/powerpoint/2010/main" val="342871204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screenshot of the Panel Review milestones.  You will be able to view all key due dates and the 3 key events taking place during the overall process.  This section assists the Center and Panel Members in keeping apprise of key events and deliverables.</a:t>
            </a:r>
          </a:p>
          <a:p>
            <a:endParaRPr lang="en-US" dirty="0"/>
          </a:p>
          <a:p>
            <a:r>
              <a:rPr lang="en-US" dirty="0"/>
              <a:t>You can add events to your calendar by selecting the calendar icon in the “Event” column.  Once you click on the icon, you will receive a pop-up at the bottom of your screen prompting you to open and save.  Select open and then save to your calendar.  All logistics will be included in the calendar event.</a:t>
            </a:r>
          </a:p>
        </p:txBody>
      </p:sp>
      <p:sp>
        <p:nvSpPr>
          <p:cNvPr id="4" name="Slide Number Placeholder 3"/>
          <p:cNvSpPr>
            <a:spLocks noGrp="1"/>
          </p:cNvSpPr>
          <p:nvPr>
            <p:ph type="sldNum" sz="quarter" idx="10"/>
          </p:nvPr>
        </p:nvSpPr>
        <p:spPr/>
        <p:txBody>
          <a:bodyPr/>
          <a:lstStyle/>
          <a:p>
            <a:fld id="{CB6BA528-4CBB-5A4A-B16E-1F8B808DF828}" type="slidenum">
              <a:rPr lang="en-US" smtClean="0"/>
              <a:t>113</a:t>
            </a:fld>
            <a:endParaRPr lang="en-US"/>
          </a:p>
        </p:txBody>
      </p:sp>
    </p:spTree>
    <p:extLst>
      <p:ext uri="{BB962C8B-B14F-4D97-AF65-F5344CB8AC3E}">
        <p14:creationId xmlns:p14="http://schemas.microsoft.com/office/powerpoint/2010/main" val="391044461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114</a:t>
            </a:fld>
            <a:endParaRPr lang="en-US" dirty="0"/>
          </a:p>
        </p:txBody>
      </p:sp>
    </p:spTree>
    <p:extLst>
      <p:ext uri="{BB962C8B-B14F-4D97-AF65-F5344CB8AC3E}">
        <p14:creationId xmlns:p14="http://schemas.microsoft.com/office/powerpoint/2010/main" val="2730847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p>
          <a:p>
            <a:endParaRPr lang="en-US" dirty="0"/>
          </a:p>
          <a:p>
            <a:r>
              <a:rPr lang="en-US" dirty="0"/>
              <a:t>You can view your D&amp;B BIR report from the Information page, by clicking on the “Dun  &amp; Bradstreet” tab.</a:t>
            </a:r>
          </a:p>
          <a:p>
            <a:endParaRPr lang="en-US" dirty="0"/>
          </a:p>
          <a:p>
            <a:r>
              <a:rPr lang="en-US" dirty="0"/>
              <a:t>The one-pager can be viewed from the Information page along with the featured Success Story  by clicking on the “One-Pager” tab.</a:t>
            </a:r>
          </a:p>
          <a:p>
            <a:endParaRPr lang="en-US" dirty="0"/>
          </a:p>
          <a:p>
            <a:r>
              <a:rPr lang="en-US" dirty="0"/>
              <a:t>By clicking on the “Staff” tab, you can edit other user account records, if you have been assigned the reporting role.</a:t>
            </a:r>
          </a:p>
          <a:p>
            <a:endParaRPr lang="en-US" dirty="0"/>
          </a:p>
          <a:p>
            <a:r>
              <a:rPr lang="en-US" dirty="0"/>
              <a:t>On the Counties tab you can view  County Business Pattern  data and rural continuum codes by county.  </a:t>
            </a:r>
          </a:p>
          <a:p>
            <a:endParaRPr lang="en-US" dirty="0"/>
          </a:p>
          <a:p>
            <a:r>
              <a:rPr lang="en-US" dirty="0"/>
              <a:t>You can also view your Center’s Dun &amp; Bradstreet record from this page.</a:t>
            </a:r>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12</a:t>
            </a:fld>
            <a:endParaRPr lang="en-US"/>
          </a:p>
        </p:txBody>
      </p:sp>
    </p:spTree>
    <p:extLst>
      <p:ext uri="{BB962C8B-B14F-4D97-AF65-F5344CB8AC3E}">
        <p14:creationId xmlns:p14="http://schemas.microsoft.com/office/powerpoint/2010/main" val="2238223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Locations are physical addresses where CAR, sub-recipients, field offices, CROs or partners that deliver services are located.  </a:t>
            </a:r>
          </a:p>
          <a:p>
            <a:endParaRPr lang="en-US" dirty="0"/>
          </a:p>
          <a:p>
            <a:r>
              <a:rPr lang="en-US" dirty="0"/>
              <a:t>It is important to keep this information updated as MEP will use this information to communicate our national coverage area with our various stakeholders.</a:t>
            </a:r>
          </a:p>
          <a:p>
            <a:endParaRPr lang="en-US" dirty="0"/>
          </a:p>
          <a:p>
            <a:r>
              <a:rPr lang="en-US" dirty="0"/>
              <a:t>Make sure that you have removed duplicates so locations are not double counted.  For example, you should not have sub-recipients also listed as Locations.</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13</a:t>
            </a:fld>
            <a:endParaRPr lang="en-US"/>
          </a:p>
        </p:txBody>
      </p:sp>
    </p:spTree>
    <p:extLst>
      <p:ext uri="{BB962C8B-B14F-4D97-AF65-F5344CB8AC3E}">
        <p14:creationId xmlns:p14="http://schemas.microsoft.com/office/powerpoint/2010/main" val="3612603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a couple of related reports that include data from the CAR Information module.  These reports are available under Reports, CAR Reports.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Did you know…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order to update Partners as Service Delivery locations, you must do so from the Partners Page.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Adding or marking records inactive can be accomplished from either the List or Submit Quarterly Reporting Forms.</a:t>
            </a:r>
          </a:p>
        </p:txBody>
      </p:sp>
      <p:sp>
        <p:nvSpPr>
          <p:cNvPr id="4" name="Slide Number Placeholder 3"/>
          <p:cNvSpPr>
            <a:spLocks noGrp="1"/>
          </p:cNvSpPr>
          <p:nvPr>
            <p:ph type="sldNum" sz="quarter" idx="10"/>
          </p:nvPr>
        </p:nvSpPr>
        <p:spPr/>
        <p:txBody>
          <a:bodyPr/>
          <a:lstStyle/>
          <a:p>
            <a:fld id="{CB6BA528-4CBB-5A4A-B16E-1F8B808DF828}" type="slidenum">
              <a:rPr lang="en-US" smtClean="0"/>
              <a:t>14</a:t>
            </a:fld>
            <a:endParaRPr lang="en-US"/>
          </a:p>
        </p:txBody>
      </p:sp>
    </p:spTree>
    <p:extLst>
      <p:ext uri="{BB962C8B-B14F-4D97-AF65-F5344CB8AC3E}">
        <p14:creationId xmlns:p14="http://schemas.microsoft.com/office/powerpoint/2010/main" val="2624986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516595"/>
            <a:ext cx="5608320" cy="4183380"/>
          </a:xfrm>
        </p:spPr>
        <p:txBody>
          <a:bodyPr/>
          <a:lstStyle/>
          <a:p>
            <a:r>
              <a:rPr lang="en-US" dirty="0"/>
              <a:t>The Staff reporting element is intended to provide the CAR a mechanism for reporting on its active workforce.</a:t>
            </a:r>
          </a:p>
          <a:p>
            <a:endParaRPr lang="en-US" dirty="0"/>
          </a:p>
          <a:p>
            <a:r>
              <a:rPr lang="en-US" dirty="0"/>
              <a:t>Don’t forget to archive staff who are no longer with your center immediately and not wait until the next reporting period.  We do not want staff no longer employed by the National Network to have access to data on MEIS or MEP Connect.</a:t>
            </a:r>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15</a:t>
            </a:fld>
            <a:endParaRPr lang="en-US"/>
          </a:p>
        </p:txBody>
      </p:sp>
    </p:spTree>
    <p:extLst>
      <p:ext uri="{BB962C8B-B14F-4D97-AF65-F5344CB8AC3E}">
        <p14:creationId xmlns:p14="http://schemas.microsoft.com/office/powerpoint/2010/main" val="1474043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several related reports  that include data from the Staff module.  Reports are available under Reports, CAR Reports.</a:t>
            </a:r>
          </a:p>
        </p:txBody>
      </p:sp>
      <p:sp>
        <p:nvSpPr>
          <p:cNvPr id="4" name="Slide Number Placeholder 3"/>
          <p:cNvSpPr>
            <a:spLocks noGrp="1"/>
          </p:cNvSpPr>
          <p:nvPr>
            <p:ph type="sldNum" sz="quarter" idx="10"/>
          </p:nvPr>
        </p:nvSpPr>
        <p:spPr/>
        <p:txBody>
          <a:bodyPr/>
          <a:lstStyle/>
          <a:p>
            <a:fld id="{CB6BA528-4CBB-5A4A-B16E-1F8B808DF828}" type="slidenum">
              <a:rPr lang="en-US" smtClean="0"/>
              <a:t>16</a:t>
            </a:fld>
            <a:endParaRPr lang="en-US"/>
          </a:p>
        </p:txBody>
      </p:sp>
    </p:spTree>
    <p:extLst>
      <p:ext uri="{BB962C8B-B14F-4D97-AF65-F5344CB8AC3E}">
        <p14:creationId xmlns:p14="http://schemas.microsoft.com/office/powerpoint/2010/main" val="653991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p>
          <a:p>
            <a:endParaRPr lang="en-US" dirty="0"/>
          </a:p>
          <a:p>
            <a:r>
              <a:rPr lang="en-US" dirty="0"/>
              <a:t>Anyone devoted to a CAR, either as an employee or sub-recipient providing part of a partner’s cash or in-kind contributions, as delineated in the CARs current statement of work, is considered part of the CARs staff and should be reported.</a:t>
            </a:r>
          </a:p>
          <a:p>
            <a:endParaRPr lang="en-US" dirty="0"/>
          </a:p>
          <a:p>
            <a:r>
              <a:rPr lang="en-US" dirty="0"/>
              <a:t>It is the responsibility of the staff member to maintain their contact information (address, phone, email, etc.), however, person(s) at the Center with the reporting role  do have access to staff records and can also maintain that information.</a:t>
            </a:r>
          </a:p>
          <a:p>
            <a:endParaRPr lang="en-US" dirty="0"/>
          </a:p>
          <a:p>
            <a:r>
              <a:rPr lang="en-US" dirty="0"/>
              <a:t>You must first associate the staff member to a funding program before they will appear in the Staff Listing or can be listed as CAR Key Staff on a project.</a:t>
            </a:r>
          </a:p>
        </p:txBody>
      </p:sp>
      <p:sp>
        <p:nvSpPr>
          <p:cNvPr id="4" name="Slide Number Placeholder 3"/>
          <p:cNvSpPr>
            <a:spLocks noGrp="1"/>
          </p:cNvSpPr>
          <p:nvPr>
            <p:ph type="sldNum" sz="quarter" idx="10"/>
          </p:nvPr>
        </p:nvSpPr>
        <p:spPr/>
        <p:txBody>
          <a:bodyPr/>
          <a:lstStyle/>
          <a:p>
            <a:fld id="{CB6BA528-4CBB-5A4A-B16E-1F8B808DF828}" type="slidenum">
              <a:rPr lang="en-US" smtClean="0"/>
              <a:t>17</a:t>
            </a:fld>
            <a:endParaRPr lang="en-US"/>
          </a:p>
        </p:txBody>
      </p:sp>
    </p:spTree>
    <p:extLst>
      <p:ext uri="{BB962C8B-B14F-4D97-AF65-F5344CB8AC3E}">
        <p14:creationId xmlns:p14="http://schemas.microsoft.com/office/powerpoint/2010/main" val="3010647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staff to a funding program, they must first register for a MEIS account.</a:t>
            </a:r>
          </a:p>
          <a:p>
            <a:endParaRPr lang="en-US" dirty="0"/>
          </a:p>
          <a:p>
            <a:pPr lvl="0"/>
            <a:r>
              <a:rPr lang="en-US" dirty="0"/>
              <a:t>Once they have an account, a staff member with the Reporting role will need to associate the new staff member to one or more funding programs they are supporting.  Click on CIP, Staff, Submit Quarterly Reports</a:t>
            </a:r>
          </a:p>
        </p:txBody>
      </p:sp>
      <p:sp>
        <p:nvSpPr>
          <p:cNvPr id="4" name="Slide Number Placeholder 3"/>
          <p:cNvSpPr>
            <a:spLocks noGrp="1"/>
          </p:cNvSpPr>
          <p:nvPr>
            <p:ph type="sldNum" sz="quarter" idx="10"/>
          </p:nvPr>
        </p:nvSpPr>
        <p:spPr/>
        <p:txBody>
          <a:bodyPr/>
          <a:lstStyle/>
          <a:p>
            <a:fld id="{CB6BA528-4CBB-5A4A-B16E-1F8B808DF828}" type="slidenum">
              <a:rPr lang="en-US" smtClean="0"/>
              <a:t>18</a:t>
            </a:fld>
            <a:endParaRPr lang="en-US" dirty="0"/>
          </a:p>
        </p:txBody>
      </p:sp>
    </p:spTree>
    <p:extLst>
      <p:ext uri="{BB962C8B-B14F-4D97-AF65-F5344CB8AC3E}">
        <p14:creationId xmlns:p14="http://schemas.microsoft.com/office/powerpoint/2010/main" val="2405688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Find the staff member, click the appropriate radio button(s) for each Funding Program, click Actions, Submit for Reporting .  The new staff member will NOT show in the staff listing until this step is performed.</a:t>
            </a:r>
          </a:p>
          <a:p>
            <a:pPr lvl="0"/>
            <a:endParaRPr lang="en-US" dirty="0"/>
          </a:p>
          <a:p>
            <a:pPr lvl="0"/>
            <a:r>
              <a:rPr lang="en-US" dirty="0"/>
              <a:t>You can also click the “Archive” radio button to archive staff that are no longer a center staff.</a:t>
            </a:r>
          </a:p>
          <a:p>
            <a:pPr lvl="0"/>
            <a:endParaRPr lang="en-US" dirty="0"/>
          </a:p>
          <a:p>
            <a:pPr lvl="0"/>
            <a:r>
              <a:rPr lang="en-US" dirty="0"/>
              <a:t>Now I will turn it over to Kim who will cover the Contacts, Progress Data, Board of Directors and Board Members reporting elements.</a:t>
            </a:r>
          </a:p>
        </p:txBody>
      </p:sp>
      <p:sp>
        <p:nvSpPr>
          <p:cNvPr id="4" name="Slide Number Placeholder 3"/>
          <p:cNvSpPr>
            <a:spLocks noGrp="1"/>
          </p:cNvSpPr>
          <p:nvPr>
            <p:ph type="sldNum" sz="quarter" idx="10"/>
          </p:nvPr>
        </p:nvSpPr>
        <p:spPr/>
        <p:txBody>
          <a:bodyPr/>
          <a:lstStyle/>
          <a:p>
            <a:fld id="{CB6BA528-4CBB-5A4A-B16E-1F8B808DF828}" type="slidenum">
              <a:rPr lang="en-US" smtClean="0"/>
              <a:t>19</a:t>
            </a:fld>
            <a:endParaRPr lang="en-US"/>
          </a:p>
        </p:txBody>
      </p:sp>
    </p:spTree>
    <p:extLst>
      <p:ext uri="{BB962C8B-B14F-4D97-AF65-F5344CB8AC3E}">
        <p14:creationId xmlns:p14="http://schemas.microsoft.com/office/powerpoint/2010/main" val="1884922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09613"/>
            <a:ext cx="4648200" cy="3486150"/>
          </a:xfrm>
        </p:spPr>
      </p:sp>
      <p:sp>
        <p:nvSpPr>
          <p:cNvPr id="3" name="Notes Placeholder 2"/>
          <p:cNvSpPr>
            <a:spLocks noGrp="1"/>
          </p:cNvSpPr>
          <p:nvPr>
            <p:ph type="body" idx="1"/>
          </p:nvPr>
        </p:nvSpPr>
        <p:spPr>
          <a:xfrm>
            <a:off x="701040" y="4422114"/>
            <a:ext cx="5608320" cy="4183380"/>
          </a:xfrm>
        </p:spPr>
        <p:txBody>
          <a:bodyPr/>
          <a:lstStyle/>
          <a:p>
            <a:r>
              <a:rPr lang="en-US" dirty="0"/>
              <a:t>Reporting is necessary for CAR performance management, conducting reviews and reporting the program’s performance to Congress.  From the data submitted, we generate a lot of reports for Centers and the National Network.</a:t>
            </a:r>
          </a:p>
          <a:p>
            <a:endParaRPr lang="en-US" dirty="0"/>
          </a:p>
          <a:p>
            <a:r>
              <a:rPr lang="en-US" dirty="0"/>
              <a:t>And… it’s a cooperative agreement requirement.</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2</a:t>
            </a:fld>
            <a:endParaRPr lang="en-US"/>
          </a:p>
        </p:txBody>
      </p:sp>
    </p:spTree>
    <p:extLst>
      <p:ext uri="{BB962C8B-B14F-4D97-AF65-F5344CB8AC3E}">
        <p14:creationId xmlns:p14="http://schemas.microsoft.com/office/powerpoint/2010/main" val="3367259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Contacts reporting element is used for CAR officials with specific duties and to communicate with the correct CAR staff through email, postal mail and working groups.</a:t>
            </a:r>
          </a:p>
          <a:p>
            <a:pPr lvl="0"/>
            <a:endParaRPr lang="en-US" dirty="0"/>
          </a:p>
          <a:p>
            <a:pPr lvl="0"/>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20</a:t>
            </a:fld>
            <a:endParaRPr lang="en-US"/>
          </a:p>
        </p:txBody>
      </p:sp>
    </p:spTree>
    <p:extLst>
      <p:ext uri="{BB962C8B-B14F-4D97-AF65-F5344CB8AC3E}">
        <p14:creationId xmlns:p14="http://schemas.microsoft.com/office/powerpoint/2010/main" val="2706477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a Contact, from the MEIS dashboard, click on CIP, hover over Contacts, then click Submit Quarterly Reports.  Click the edit icon to add staff to contact type.</a:t>
            </a:r>
          </a:p>
        </p:txBody>
      </p:sp>
      <p:sp>
        <p:nvSpPr>
          <p:cNvPr id="4" name="Slide Number Placeholder 3"/>
          <p:cNvSpPr>
            <a:spLocks noGrp="1"/>
          </p:cNvSpPr>
          <p:nvPr>
            <p:ph type="sldNum" sz="quarter" idx="10"/>
          </p:nvPr>
        </p:nvSpPr>
        <p:spPr/>
        <p:txBody>
          <a:bodyPr/>
          <a:lstStyle/>
          <a:p>
            <a:fld id="{CB6BA528-4CBB-5A4A-B16E-1F8B808DF828}" type="slidenum">
              <a:rPr lang="en-US" smtClean="0"/>
              <a:t>21</a:t>
            </a:fld>
            <a:endParaRPr lang="en-US"/>
          </a:p>
        </p:txBody>
      </p:sp>
    </p:spTree>
    <p:extLst>
      <p:ext uri="{BB962C8B-B14F-4D97-AF65-F5344CB8AC3E}">
        <p14:creationId xmlns:p14="http://schemas.microsoft.com/office/powerpoint/2010/main" val="2701224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the contact type from the drop down menu.  Search users by name through MEIS and click ADD to add the staff to the available list.  Or if the user is already showing in the available list, choose the name and move to the ‘selected’ list using the arrows.  Click OK.  </a:t>
            </a:r>
          </a:p>
        </p:txBody>
      </p:sp>
      <p:sp>
        <p:nvSpPr>
          <p:cNvPr id="4" name="Slide Number Placeholder 3"/>
          <p:cNvSpPr>
            <a:spLocks noGrp="1"/>
          </p:cNvSpPr>
          <p:nvPr>
            <p:ph type="sldNum" sz="quarter" idx="10"/>
          </p:nvPr>
        </p:nvSpPr>
        <p:spPr/>
        <p:txBody>
          <a:bodyPr/>
          <a:lstStyle/>
          <a:p>
            <a:fld id="{CB6BA528-4CBB-5A4A-B16E-1F8B808DF828}" type="slidenum">
              <a:rPr lang="en-US" smtClean="0"/>
              <a:t>22</a:t>
            </a:fld>
            <a:endParaRPr lang="en-US"/>
          </a:p>
        </p:txBody>
      </p:sp>
    </p:spTree>
    <p:extLst>
      <p:ext uri="{BB962C8B-B14F-4D97-AF65-F5344CB8AC3E}">
        <p14:creationId xmlns:p14="http://schemas.microsoft.com/office/powerpoint/2010/main" val="3374870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8 different contact types.  </a:t>
            </a:r>
          </a:p>
          <a:p>
            <a:pPr marL="174708" marR="0" lvl="0" indent="-174708" algn="l" defTabSz="457200" rtl="0" eaLnBrk="1" fontAlgn="auto" latinLnBrk="0" hangingPunct="1">
              <a:lnSpc>
                <a:spcPct val="100000"/>
              </a:lnSpc>
              <a:spcBef>
                <a:spcPts val="0"/>
              </a:spcBef>
              <a:spcAft>
                <a:spcPts val="0"/>
              </a:spcAft>
              <a:buClrTx/>
              <a:buSzTx/>
              <a:buFontTx/>
              <a:buChar char="-"/>
              <a:tabLst/>
              <a:defRPr/>
            </a:pPr>
            <a:r>
              <a:rPr lang="en-US" dirty="0"/>
              <a:t>CAR Review Contact is used as a communication channel for panel reviews</a:t>
            </a:r>
          </a:p>
          <a:p>
            <a:pPr marL="174708" indent="-174708">
              <a:buFontTx/>
              <a:buChar char="-"/>
            </a:pPr>
            <a:r>
              <a:rPr lang="en-US" dirty="0"/>
              <a:t>The Director contact type can only be assigned to the Center Director or the designated Acting Director.  This information feeds into the MEP Public Site and MEP Quick Lists.</a:t>
            </a:r>
          </a:p>
          <a:p>
            <a:pPr marL="174708" indent="-174708">
              <a:buFontTx/>
              <a:buChar char="-"/>
            </a:pPr>
            <a:r>
              <a:rPr lang="en-US" dirty="0"/>
              <a:t>Director Notification contact type – allows the center to designate staff to receive the same notifications as the center director without feeding the MEP Public Site or MEP Quick Lists.</a:t>
            </a:r>
          </a:p>
          <a:p>
            <a:pPr marL="174708" indent="-174708">
              <a:buFontTx/>
              <a:buChar char="-"/>
            </a:pPr>
            <a:r>
              <a:rPr lang="en-US" dirty="0"/>
              <a:t>Financial/Operations Manager  is used to support CFO communications and leveraged by grants and FPOs to get updated information and documents out like new guidelines or terms and conditions</a:t>
            </a:r>
          </a:p>
          <a:p>
            <a:pPr marL="174708" indent="-174708">
              <a:buFontTx/>
              <a:buChar char="-"/>
            </a:pPr>
            <a:r>
              <a:rPr lang="en-US" dirty="0"/>
              <a:t>Marketing Manager – Provides a focused list of marketing managers and is used to support marketing manager communications</a:t>
            </a:r>
          </a:p>
          <a:p>
            <a:pPr marL="174708" indent="-174708">
              <a:buFontTx/>
              <a:buChar char="-"/>
            </a:pPr>
            <a:r>
              <a:rPr lang="en-US" dirty="0"/>
              <a:t>MEP Scouts is used for the Supplier Scouting group on the MEP Connect site</a:t>
            </a:r>
          </a:p>
          <a:p>
            <a:pPr marL="174708" indent="-174708">
              <a:buFontTx/>
              <a:buChar char="-"/>
            </a:pPr>
            <a:r>
              <a:rPr lang="en-US" dirty="0"/>
              <a:t>Reporting Contact  is used to send out communications in regards to the opening and closing of reporting cycles. Also used to communicate any updates to the reporting requirements, structure, guidelines, etc.</a:t>
            </a:r>
          </a:p>
          <a:p>
            <a:pPr marL="174708" indent="-174708">
              <a:buFontTx/>
              <a:buChar char="-"/>
            </a:pPr>
            <a:r>
              <a:rPr lang="en-US" dirty="0"/>
              <a:t>Survey Contact is used to send out communications in regards to survey confirmations and outlier duties</a:t>
            </a:r>
          </a:p>
          <a:p>
            <a:pPr marL="174708" indent="-174708">
              <a:buFontTx/>
              <a:buChar char="-"/>
            </a:pPr>
            <a:endParaRPr lang="en-US" dirty="0"/>
          </a:p>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23</a:t>
            </a:fld>
            <a:endParaRPr lang="en-US"/>
          </a:p>
        </p:txBody>
      </p:sp>
    </p:spTree>
    <p:extLst>
      <p:ext uri="{BB962C8B-B14F-4D97-AF65-F5344CB8AC3E}">
        <p14:creationId xmlns:p14="http://schemas.microsoft.com/office/powerpoint/2010/main" val="3677263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several related reports  that include data from the Contacts module.  Reports are available under Reports, CAR Reports.</a:t>
            </a:r>
          </a:p>
        </p:txBody>
      </p:sp>
      <p:sp>
        <p:nvSpPr>
          <p:cNvPr id="4" name="Slide Number Placeholder 3"/>
          <p:cNvSpPr>
            <a:spLocks noGrp="1"/>
          </p:cNvSpPr>
          <p:nvPr>
            <p:ph type="sldNum" sz="quarter" idx="10"/>
          </p:nvPr>
        </p:nvSpPr>
        <p:spPr/>
        <p:txBody>
          <a:bodyPr/>
          <a:lstStyle/>
          <a:p>
            <a:fld id="{CB6BA528-4CBB-5A4A-B16E-1F8B808DF828}" type="slidenum">
              <a:rPr lang="en-US" smtClean="0"/>
              <a:t>24</a:t>
            </a:fld>
            <a:endParaRPr lang="en-US"/>
          </a:p>
        </p:txBody>
      </p:sp>
    </p:spTree>
    <p:extLst>
      <p:ext uri="{BB962C8B-B14F-4D97-AF65-F5344CB8AC3E}">
        <p14:creationId xmlns:p14="http://schemas.microsoft.com/office/powerpoint/2010/main" val="1269134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p>
          <a:p>
            <a:endParaRPr lang="en-US" dirty="0"/>
          </a:p>
          <a:p>
            <a:r>
              <a:rPr lang="en-US" dirty="0"/>
              <a:t>The MEP list server is available to be used by anyone with a MEIS account.  Messages are monitored.</a:t>
            </a:r>
          </a:p>
          <a:p>
            <a:endParaRPr lang="en-US" dirty="0"/>
          </a:p>
          <a:p>
            <a:r>
              <a:rPr lang="en-US" dirty="0"/>
              <a:t>Changes made to any Contact will be immediate and automatically updated in the corresponding MEP mailing list.</a:t>
            </a:r>
          </a:p>
        </p:txBody>
      </p:sp>
      <p:sp>
        <p:nvSpPr>
          <p:cNvPr id="4" name="Slide Number Placeholder 3"/>
          <p:cNvSpPr>
            <a:spLocks noGrp="1"/>
          </p:cNvSpPr>
          <p:nvPr>
            <p:ph type="sldNum" sz="quarter" idx="10"/>
          </p:nvPr>
        </p:nvSpPr>
        <p:spPr/>
        <p:txBody>
          <a:bodyPr/>
          <a:lstStyle/>
          <a:p>
            <a:fld id="{CB6BA528-4CBB-5A4A-B16E-1F8B808DF828}" type="slidenum">
              <a:rPr lang="en-US" smtClean="0"/>
              <a:t>25</a:t>
            </a:fld>
            <a:endParaRPr lang="en-US"/>
          </a:p>
        </p:txBody>
      </p:sp>
    </p:spTree>
    <p:extLst>
      <p:ext uri="{BB962C8B-B14F-4D97-AF65-F5344CB8AC3E}">
        <p14:creationId xmlns:p14="http://schemas.microsoft.com/office/powerpoint/2010/main" val="2436980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Progress Data reporting element is intended to provide the CAR a mechanism for reporting on its  active full time equivalents (FTEs) and clients served in the last 12 months. </a:t>
            </a:r>
          </a:p>
          <a:p>
            <a:endParaRPr lang="en-US" dirty="0"/>
          </a:p>
          <a:p>
            <a:r>
              <a:rPr lang="en-US" dirty="0"/>
              <a:t>NIST MEP uses the FTE counts in capacity utilization calculations fount within your Center Performance and Profile Report.  The CMEs served number is used to report to various stakeholders to show the breadth of the touches for the National Network.  This number is not the same as the number of clients attempted to be surveyed.</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26</a:t>
            </a:fld>
            <a:endParaRPr lang="en-US"/>
          </a:p>
        </p:txBody>
      </p:sp>
    </p:spTree>
    <p:extLst>
      <p:ext uri="{BB962C8B-B14F-4D97-AF65-F5344CB8AC3E}">
        <p14:creationId xmlns:p14="http://schemas.microsoft.com/office/powerpoint/2010/main" val="4188259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several related reports that include Progress Data.  Reports are available under Reports, CAR Reports.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Cohort Comparison chart is a great way to compare your Center’s performance against other Centers that may or may not have similar characteristics such as (federal funding, region, service delivery model etc.</a:t>
            </a:r>
          </a:p>
          <a:p>
            <a:r>
              <a:rPr lang="en-US" dirty="0"/>
              <a:t>  </a:t>
            </a:r>
          </a:p>
          <a:p>
            <a:r>
              <a:rPr lang="en-US" dirty="0"/>
              <a:t>You choose your cohort.</a:t>
            </a:r>
          </a:p>
        </p:txBody>
      </p:sp>
      <p:sp>
        <p:nvSpPr>
          <p:cNvPr id="4" name="Slide Number Placeholder 3"/>
          <p:cNvSpPr>
            <a:spLocks noGrp="1"/>
          </p:cNvSpPr>
          <p:nvPr>
            <p:ph type="sldNum" sz="quarter" idx="10"/>
          </p:nvPr>
        </p:nvSpPr>
        <p:spPr/>
        <p:txBody>
          <a:bodyPr/>
          <a:lstStyle/>
          <a:p>
            <a:fld id="{CB6BA528-4CBB-5A4A-B16E-1F8B808DF828}" type="slidenum">
              <a:rPr lang="en-US" smtClean="0"/>
              <a:t>27</a:t>
            </a:fld>
            <a:endParaRPr lang="en-US"/>
          </a:p>
        </p:txBody>
      </p:sp>
    </p:spTree>
    <p:extLst>
      <p:ext uri="{BB962C8B-B14F-4D97-AF65-F5344CB8AC3E}">
        <p14:creationId xmlns:p14="http://schemas.microsoft.com/office/powerpoint/2010/main" val="3738344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Board of Directors reporting element is intended to provide the CAR a mechanism for reporting on its  active Board of Directors.  You can add one or more boards, this is especially useful if you have both a fiduciary and advisory board.  Or if you are a center with center regional offices.  Each one of your offices can have its own board or boards.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After you have created the board, do not forget to add members. You will be asked to indicate if the member is the board chair, their tenure and if their organization is a small manufacturer.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remove a board or board member record, mark the status as inactive.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28</a:t>
            </a:fld>
            <a:endParaRPr lang="en-US"/>
          </a:p>
        </p:txBody>
      </p:sp>
    </p:spTree>
    <p:extLst>
      <p:ext uri="{BB962C8B-B14F-4D97-AF65-F5344CB8AC3E}">
        <p14:creationId xmlns:p14="http://schemas.microsoft.com/office/powerpoint/2010/main" val="2104586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several related reports that include Board of Director information.  Reports are available under Reports, CAR Reports.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Did you know….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Boards have Board Members, do not forget to review and update this list periodically.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That the board chair contact information is used by MEP Management to send notifications about the program.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Centers can choose to request MEIS and MEP Connect accounts for any of their board members.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29</a:t>
            </a:fld>
            <a:endParaRPr lang="en-US"/>
          </a:p>
        </p:txBody>
      </p:sp>
    </p:spTree>
    <p:extLst>
      <p:ext uri="{BB962C8B-B14F-4D97-AF65-F5344CB8AC3E}">
        <p14:creationId xmlns:p14="http://schemas.microsoft.com/office/powerpoint/2010/main" val="106351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NIST MEP Reporting, Survey Confirmation and Survey Process is a continual cycle starting with:</a:t>
            </a:r>
          </a:p>
          <a:p>
            <a:endParaRPr lang="en-US" dirty="0"/>
          </a:p>
          <a:p>
            <a:r>
              <a:rPr lang="en-US" dirty="0"/>
              <a:t>Reporting which is the submission of Client Information Files or (CIFs) and Project Information Files or (PIFs) into the MEIS system either manually, via XML file submission or Salesforce.  Reporting also includes updating staff, locations, contacts, roles, etc. at anytime.</a:t>
            </a:r>
          </a:p>
          <a:p>
            <a:endParaRPr lang="en-US" dirty="0"/>
          </a:p>
          <a:p>
            <a:r>
              <a:rPr lang="en-US" dirty="0"/>
              <a:t>Survey Confirmation  occurs one month prior to the Survey being conducted,  When the Survey Confirmation period opens Centers will have the ability to review the clients that will be surveyed in the next month.  This will be your opportunity to:</a:t>
            </a:r>
          </a:p>
          <a:p>
            <a:endParaRPr lang="en-US" dirty="0"/>
          </a:p>
          <a:p>
            <a:r>
              <a:rPr lang="en-US" dirty="0"/>
              <a:t>1.  Change the Estimated Impact Span (EIS)</a:t>
            </a:r>
          </a:p>
          <a:p>
            <a:r>
              <a:rPr lang="en-US" dirty="0"/>
              <a:t>2.  Change CAR Key Personnel</a:t>
            </a:r>
          </a:p>
          <a:p>
            <a:r>
              <a:rPr lang="en-US" dirty="0"/>
              <a:t>3.  Change Client Contact Information</a:t>
            </a:r>
          </a:p>
          <a:p>
            <a:pPr marL="232943" indent="-232943">
              <a:buAutoNum type="arabicPeriod" startAt="3"/>
            </a:pPr>
            <a:endParaRPr lang="en-US" dirty="0"/>
          </a:p>
          <a:p>
            <a:r>
              <a:rPr lang="en-US" dirty="0"/>
              <a:t>During the Survey period Clients will be surveyed by a third party contractor.</a:t>
            </a:r>
          </a:p>
          <a:p>
            <a:endParaRPr lang="en-US" dirty="0"/>
          </a:p>
          <a:p>
            <a:r>
              <a:rPr lang="en-US" dirty="0"/>
              <a:t>After survey results are returned from the third party contactor, the data is analyzed for very large impacts, this is known as Outlier Verification and Centers will be notified to confirm any outliers within MEIS.</a:t>
            </a:r>
          </a:p>
          <a:p>
            <a:endParaRPr lang="en-US" dirty="0"/>
          </a:p>
          <a:p>
            <a:r>
              <a:rPr lang="en-US" dirty="0"/>
              <a:t>Once all of the data has been validated, both NIST MEP and centers can perform Data Analysis and Knowledge Sharing.  Center IMPACT Metrics are published one to two weeks after.</a:t>
            </a:r>
          </a:p>
        </p:txBody>
      </p:sp>
      <p:sp>
        <p:nvSpPr>
          <p:cNvPr id="4" name="Slide Number Placeholder 3"/>
          <p:cNvSpPr>
            <a:spLocks noGrp="1"/>
          </p:cNvSpPr>
          <p:nvPr>
            <p:ph type="sldNum" sz="quarter" idx="10"/>
          </p:nvPr>
        </p:nvSpPr>
        <p:spPr/>
        <p:txBody>
          <a:bodyPr/>
          <a:lstStyle/>
          <a:p>
            <a:fld id="{CB6BA528-4CBB-5A4A-B16E-1F8B808DF828}" type="slidenum">
              <a:rPr lang="en-US" smtClean="0"/>
              <a:t>3</a:t>
            </a:fld>
            <a:endParaRPr lang="en-US"/>
          </a:p>
        </p:txBody>
      </p:sp>
    </p:spTree>
    <p:extLst>
      <p:ext uri="{BB962C8B-B14F-4D97-AF65-F5344CB8AC3E}">
        <p14:creationId xmlns:p14="http://schemas.microsoft.com/office/powerpoint/2010/main" val="657067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p>
          <a:p>
            <a:endParaRPr lang="en-US" dirty="0"/>
          </a:p>
          <a:p>
            <a:r>
              <a:rPr lang="en-US" dirty="0"/>
              <a:t>Centers can create more than one type of Board records.  </a:t>
            </a:r>
          </a:p>
          <a:p>
            <a:endParaRPr lang="en-US" dirty="0"/>
          </a:p>
          <a:p>
            <a:r>
              <a:rPr lang="en-US" dirty="0"/>
              <a:t>Fiduciary boards are typical for non-profit organizations.</a:t>
            </a:r>
          </a:p>
          <a:p>
            <a:endParaRPr lang="en-US" dirty="0"/>
          </a:p>
          <a:p>
            <a:r>
              <a:rPr lang="en-US" dirty="0"/>
              <a:t>Advisory boards are less formal than fiduciary and provide oversight to centers.</a:t>
            </a:r>
          </a:p>
        </p:txBody>
      </p:sp>
      <p:sp>
        <p:nvSpPr>
          <p:cNvPr id="4" name="Slide Number Placeholder 3"/>
          <p:cNvSpPr>
            <a:spLocks noGrp="1"/>
          </p:cNvSpPr>
          <p:nvPr>
            <p:ph type="sldNum" sz="quarter" idx="10"/>
          </p:nvPr>
        </p:nvSpPr>
        <p:spPr/>
        <p:txBody>
          <a:bodyPr/>
          <a:lstStyle/>
          <a:p>
            <a:fld id="{CB6BA528-4CBB-5A4A-B16E-1F8B808DF828}" type="slidenum">
              <a:rPr lang="en-US" smtClean="0"/>
              <a:t>30</a:t>
            </a:fld>
            <a:endParaRPr lang="en-US"/>
          </a:p>
        </p:txBody>
      </p:sp>
    </p:spTree>
    <p:extLst>
      <p:ext uri="{BB962C8B-B14F-4D97-AF65-F5344CB8AC3E}">
        <p14:creationId xmlns:p14="http://schemas.microsoft.com/office/powerpoint/2010/main" val="1313814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Create a User account for Board Members, from the MEIS dashboard, click on CIP, hover over Board of Directors, Submit Quarterly Reports, click the View/Edit icon for the Board,  under the Create MEIS Account column, click the link Create MEIS Login , you will be prompted to confirm that you want a MEIS/MEP Connect account created and that the board member will have access to some of your center data.  As soon as you click create account, the board member will receive an email indicating an account has been created for them.  Please make sure you notify the board member to expect to receive this email.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31</a:t>
            </a:fld>
            <a:endParaRPr lang="en-US"/>
          </a:p>
        </p:txBody>
      </p:sp>
    </p:spTree>
    <p:extLst>
      <p:ext uri="{BB962C8B-B14F-4D97-AF65-F5344CB8AC3E}">
        <p14:creationId xmlns:p14="http://schemas.microsoft.com/office/powerpoint/2010/main" val="3093663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Client reporting element is used by the centers to report clients to whom they have provided services.  NIST MEP uses the client records for the purpose of conducting an in-house project impact survey measuring the realized impacts of our services to clients.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From the MEIS dashboard, click on CIP, hover over Clients, then click Submit Quarterly Reports.  Either click Actions, Add, New to manually add a client or click Select Files to upload the CIF XML file.  Click Actions, Submit for Reporting, or Click Actions, Submit from Salesforce, if you are importing from your Salesforce CRM.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Once a new client is submitted, MEIS assigns a unique client ID. </a:t>
            </a:r>
          </a:p>
        </p:txBody>
      </p:sp>
      <p:sp>
        <p:nvSpPr>
          <p:cNvPr id="4" name="Slide Number Placeholder 3"/>
          <p:cNvSpPr>
            <a:spLocks noGrp="1"/>
          </p:cNvSpPr>
          <p:nvPr>
            <p:ph type="sldNum" sz="quarter" idx="10"/>
          </p:nvPr>
        </p:nvSpPr>
        <p:spPr/>
        <p:txBody>
          <a:bodyPr/>
          <a:lstStyle/>
          <a:p>
            <a:fld id="{CB6BA528-4CBB-5A4A-B16E-1F8B808DF828}" type="slidenum">
              <a:rPr lang="en-US" smtClean="0"/>
              <a:t>32</a:t>
            </a:fld>
            <a:endParaRPr lang="en-US"/>
          </a:p>
        </p:txBody>
      </p:sp>
    </p:spTree>
    <p:extLst>
      <p:ext uri="{BB962C8B-B14F-4D97-AF65-F5344CB8AC3E}">
        <p14:creationId xmlns:p14="http://schemas.microsoft.com/office/powerpoint/2010/main" val="19527512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clients are submitted as a batch submission using the Client Information File (CIF) template provided or from Salesforce as opposed to manually entered, there is a workflow that needs to be followed.</a:t>
            </a:r>
          </a:p>
          <a:p>
            <a:endParaRPr lang="en-US" dirty="0"/>
          </a:p>
          <a:p>
            <a:pPr marL="628650" lvl="1" indent="-171450" algn="l" defTabSz="457200" rtl="0" eaLnBrk="1" latinLnBrk="0" hangingPunct="1">
              <a:buFontTx/>
              <a:buChar char="-"/>
            </a:pPr>
            <a:r>
              <a:rPr lang="en-US" sz="1200" kern="1200" dirty="0">
                <a:solidFill>
                  <a:schemeClr val="tx1"/>
                </a:solidFill>
                <a:latin typeface="+mn-lt"/>
                <a:ea typeface="+mn-ea"/>
                <a:cs typeface="+mn-cs"/>
              </a:rPr>
              <a:t>The CIF must be converted into XML format.  The CIF excel template has an “Add in” that will convert your excel file to XML for easy CIF submission into MEIS.</a:t>
            </a:r>
          </a:p>
          <a:p>
            <a:pPr marL="628650" lvl="1" indent="-171450">
              <a:buFontTx/>
              <a:buChar char="-"/>
            </a:pPr>
            <a:r>
              <a:rPr lang="en-US" sz="1200" kern="1200" dirty="0">
                <a:solidFill>
                  <a:schemeClr val="tx1"/>
                </a:solidFill>
                <a:latin typeface="+mn-lt"/>
                <a:ea typeface="+mn-ea"/>
                <a:cs typeface="+mn-cs"/>
              </a:rPr>
              <a:t>Ensure you have selected the correct Reporting Period prior to uploading your CIF XML file.</a:t>
            </a:r>
          </a:p>
          <a:p>
            <a:pPr marL="628650" lvl="1" indent="-171450">
              <a:buFontTx/>
              <a:buChar char="-"/>
            </a:pPr>
            <a:r>
              <a:rPr lang="en-US" sz="1200" kern="1200" dirty="0">
                <a:solidFill>
                  <a:schemeClr val="tx1"/>
                </a:solidFill>
                <a:latin typeface="+mn-lt"/>
                <a:ea typeface="+mn-ea"/>
                <a:cs typeface="+mn-cs"/>
              </a:rPr>
              <a:t>Click Action(s), Submit for Validation.  During this step, the file is checked to ensure validity and consistency.  Any errors with the file will be displayed.</a:t>
            </a:r>
          </a:p>
          <a:p>
            <a:pPr marL="628650" lvl="1" indent="-171450">
              <a:buFontTx/>
              <a:buChar char="-"/>
            </a:pPr>
            <a:r>
              <a:rPr lang="en-US" sz="1200" kern="1200" dirty="0">
                <a:solidFill>
                  <a:schemeClr val="tx1"/>
                </a:solidFill>
                <a:latin typeface="+mn-lt"/>
                <a:ea typeface="+mn-ea"/>
                <a:cs typeface="+mn-cs"/>
              </a:rPr>
              <a:t>If the file fails the validation, the XML file will need to be corrected and reloaded using the same process.  This process needs to be repeated until the file passes without error.</a:t>
            </a:r>
          </a:p>
          <a:p>
            <a:pPr marL="628650" lvl="1" indent="-171450">
              <a:buFontTx/>
              <a:buChar char="-"/>
            </a:pPr>
            <a:r>
              <a:rPr lang="en-US" sz="1200" kern="1200" dirty="0">
                <a:solidFill>
                  <a:schemeClr val="tx1"/>
                </a:solidFill>
                <a:latin typeface="+mn-lt"/>
                <a:ea typeface="+mn-ea"/>
                <a:cs typeface="+mn-cs"/>
              </a:rPr>
              <a:t>Click Action(s), Submit to system.  The information in the file is submitted into MEIS.</a:t>
            </a:r>
          </a:p>
          <a:p>
            <a:pPr marL="628650" lvl="1" indent="-171450">
              <a:buFontTx/>
              <a:buChar char="-"/>
            </a:pPr>
            <a:r>
              <a:rPr lang="en-US" sz="1200" kern="1200" dirty="0">
                <a:solidFill>
                  <a:schemeClr val="tx1"/>
                </a:solidFill>
                <a:latin typeface="+mn-lt"/>
                <a:ea typeface="+mn-ea"/>
                <a:cs typeface="+mn-cs"/>
              </a:rPr>
              <a:t>An MEP staff member will then review and finalize the submission.</a:t>
            </a:r>
          </a:p>
        </p:txBody>
      </p:sp>
      <p:sp>
        <p:nvSpPr>
          <p:cNvPr id="4" name="Slide Number Placeholder 3"/>
          <p:cNvSpPr>
            <a:spLocks noGrp="1"/>
          </p:cNvSpPr>
          <p:nvPr>
            <p:ph type="sldNum" sz="quarter" idx="10"/>
          </p:nvPr>
        </p:nvSpPr>
        <p:spPr/>
        <p:txBody>
          <a:bodyPr/>
          <a:lstStyle/>
          <a:p>
            <a:fld id="{CB6BA528-4CBB-5A4A-B16E-1F8B808DF828}" type="slidenum">
              <a:rPr lang="en-US" smtClean="0"/>
              <a:t>33</a:t>
            </a:fld>
            <a:endParaRPr lang="en-US"/>
          </a:p>
        </p:txBody>
      </p:sp>
    </p:spTree>
    <p:extLst>
      <p:ext uri="{BB962C8B-B14F-4D97-AF65-F5344CB8AC3E}">
        <p14:creationId xmlns:p14="http://schemas.microsoft.com/office/powerpoint/2010/main" val="31062065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31 and 33 series manufacturing NAICS codes and the 54171x Research and Development codes, we have expanded the Definition of Manufacturing to include the following NAICS codes:</a:t>
            </a:r>
          </a:p>
          <a:p>
            <a:endParaRPr lang="en-US" dirty="0"/>
          </a:p>
          <a:p>
            <a:pPr marL="457200" lvl="0" indent="-457200" algn="l">
              <a:buFont typeface="Arial" panose="020B0604020202020204" pitchFamily="34" charset="0"/>
              <a:buChar char="•"/>
            </a:pPr>
            <a:r>
              <a:rPr lang="en-US" sz="1200" dirty="0">
                <a:solidFill>
                  <a:schemeClr val="tx1"/>
                </a:solidFill>
              </a:rPr>
              <a:t>423510 - Metal Service Centers and Other Metal Merchant Wholesalers</a:t>
            </a:r>
          </a:p>
          <a:p>
            <a:pPr marL="457200" lvl="0" indent="-457200" algn="l">
              <a:buFont typeface="Arial" panose="020B0604020202020204" pitchFamily="34" charset="0"/>
              <a:buChar char="•"/>
            </a:pPr>
            <a:r>
              <a:rPr lang="en-US" sz="1200" dirty="0">
                <a:solidFill>
                  <a:schemeClr val="tx1"/>
                </a:solidFill>
              </a:rPr>
              <a:t>488991 - Packing and Crating</a:t>
            </a:r>
          </a:p>
          <a:p>
            <a:pPr marL="457200" lvl="0" indent="-457200" algn="l">
              <a:buFont typeface="Arial" panose="020B0604020202020204" pitchFamily="34" charset="0"/>
              <a:buChar char="•"/>
            </a:pPr>
            <a:r>
              <a:rPr lang="en-US" sz="1200" dirty="0">
                <a:solidFill>
                  <a:schemeClr val="tx1"/>
                </a:solidFill>
              </a:rPr>
              <a:t>541330 - Engineering Services</a:t>
            </a:r>
          </a:p>
          <a:p>
            <a:pPr marL="457200" lvl="0" indent="-457200" algn="l">
              <a:buFont typeface="Arial" panose="020B0604020202020204" pitchFamily="34" charset="0"/>
              <a:buChar char="•"/>
            </a:pPr>
            <a:r>
              <a:rPr lang="en-US" sz="1200" dirty="0">
                <a:solidFill>
                  <a:schemeClr val="tx1"/>
                </a:solidFill>
              </a:rPr>
              <a:t>541380 - Testing Laboratories</a:t>
            </a:r>
          </a:p>
          <a:p>
            <a:pPr marL="457200" lvl="0" indent="-457200" algn="l">
              <a:buFont typeface="Arial" panose="020B0604020202020204" pitchFamily="34" charset="0"/>
              <a:buChar char="•"/>
            </a:pPr>
            <a:r>
              <a:rPr lang="en-US" sz="1200" dirty="0">
                <a:solidFill>
                  <a:schemeClr val="tx1"/>
                </a:solidFill>
              </a:rPr>
              <a:t>561910 - Packaging and Labeling Services</a:t>
            </a:r>
          </a:p>
          <a:p>
            <a:pPr marL="457200" lvl="0" indent="-457200" algn="l">
              <a:buFont typeface="Arial" panose="020B0604020202020204" pitchFamily="34" charset="0"/>
              <a:buChar char="•"/>
            </a:pPr>
            <a:r>
              <a:rPr lang="en-US" sz="1200" dirty="0">
                <a:solidFill>
                  <a:schemeClr val="tx1"/>
                </a:solidFill>
              </a:rPr>
              <a:t>811310 - Commercial and Industrial Machinery &amp; Equipment (except Automotive &amp; Electronic) Repair &amp; maintenance</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34</a:t>
            </a:fld>
            <a:endParaRPr lang="en-US"/>
          </a:p>
        </p:txBody>
      </p:sp>
    </p:spTree>
    <p:extLst>
      <p:ext uri="{BB962C8B-B14F-4D97-AF65-F5344CB8AC3E}">
        <p14:creationId xmlns:p14="http://schemas.microsoft.com/office/powerpoint/2010/main" val="973422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reports listed are related to Client reporting.  You can access these reports by clicking CAR Reports from the top menu bar on your MEIS dashboard.</a:t>
            </a:r>
          </a:p>
        </p:txBody>
      </p:sp>
      <p:sp>
        <p:nvSpPr>
          <p:cNvPr id="4" name="Slide Number Placeholder 3"/>
          <p:cNvSpPr>
            <a:spLocks noGrp="1"/>
          </p:cNvSpPr>
          <p:nvPr>
            <p:ph type="sldNum" sz="quarter" idx="10"/>
          </p:nvPr>
        </p:nvSpPr>
        <p:spPr/>
        <p:txBody>
          <a:bodyPr/>
          <a:lstStyle/>
          <a:p>
            <a:fld id="{CB6BA528-4CBB-5A4A-B16E-1F8B808DF828}" type="slidenum">
              <a:rPr lang="en-US" smtClean="0"/>
              <a:t>35</a:t>
            </a:fld>
            <a:endParaRPr lang="en-US"/>
          </a:p>
        </p:txBody>
      </p:sp>
    </p:spTree>
    <p:extLst>
      <p:ext uri="{BB962C8B-B14F-4D97-AF65-F5344CB8AC3E}">
        <p14:creationId xmlns:p14="http://schemas.microsoft.com/office/powerpoint/2010/main" val="447187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p>
          <a:p>
            <a:endParaRPr lang="en-US" dirty="0"/>
          </a:p>
          <a:p>
            <a:r>
              <a:rPr lang="en-US" dirty="0"/>
              <a:t>The Excel template for the CIF can be downloaded from the MEIS website from your Center Dashboard, in the MEP Documents widget?</a:t>
            </a:r>
          </a:p>
          <a:p>
            <a:endParaRPr lang="en-US" dirty="0"/>
          </a:p>
          <a:p>
            <a:r>
              <a:rPr lang="en-US" dirty="0"/>
              <a:t>The instructions for using the CIF template are included in the Excel file on the Help worksheet?</a:t>
            </a:r>
          </a:p>
          <a:p>
            <a:endParaRPr lang="en-US" dirty="0"/>
          </a:p>
          <a:p>
            <a:r>
              <a:rPr lang="en-US" dirty="0"/>
              <a:t>The CIF must be uploaded before the PIF can be uploaded?</a:t>
            </a:r>
          </a:p>
        </p:txBody>
      </p:sp>
      <p:sp>
        <p:nvSpPr>
          <p:cNvPr id="4" name="Slide Number Placeholder 3"/>
          <p:cNvSpPr>
            <a:spLocks noGrp="1"/>
          </p:cNvSpPr>
          <p:nvPr>
            <p:ph type="sldNum" sz="quarter" idx="10"/>
          </p:nvPr>
        </p:nvSpPr>
        <p:spPr/>
        <p:txBody>
          <a:bodyPr/>
          <a:lstStyle/>
          <a:p>
            <a:fld id="{CB6BA528-4CBB-5A4A-B16E-1F8B808DF828}" type="slidenum">
              <a:rPr lang="en-US" smtClean="0"/>
              <a:t>36</a:t>
            </a:fld>
            <a:endParaRPr lang="en-US"/>
          </a:p>
        </p:txBody>
      </p:sp>
    </p:spTree>
    <p:extLst>
      <p:ext uri="{BB962C8B-B14F-4D97-AF65-F5344CB8AC3E}">
        <p14:creationId xmlns:p14="http://schemas.microsoft.com/office/powerpoint/2010/main" val="12318675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p>
          <a:p>
            <a:endParaRPr lang="en-US" dirty="0"/>
          </a:p>
          <a:p>
            <a:r>
              <a:rPr lang="en-US" dirty="0"/>
              <a:t>The client file has two tabs, one contains the information provided by the Cooperative Agreement recipient about the client and the second tab contains information that is pulled from the D&amp;B database.</a:t>
            </a:r>
          </a:p>
          <a:p>
            <a:r>
              <a:rPr lang="en-US" dirty="0"/>
              <a:t>	- A red exclamation point beside any field is an indication that the data you entered is different from D&amp;Bs data.</a:t>
            </a:r>
          </a:p>
          <a:p>
            <a:r>
              <a:rPr lang="en-US" dirty="0"/>
              <a:t>	- Hover over the red exclamation point and right click to accept the data if you believe it to be accurate.</a:t>
            </a:r>
          </a:p>
          <a:p>
            <a:endParaRPr lang="en-US" dirty="0"/>
          </a:p>
          <a:p>
            <a:r>
              <a:rPr lang="en-US" dirty="0"/>
              <a:t>MEIS has a D&amp;B portal which helps with obtaining DUNS numbers and NAICS codes and with conducting research on potential clients.</a:t>
            </a:r>
          </a:p>
        </p:txBody>
      </p:sp>
      <p:sp>
        <p:nvSpPr>
          <p:cNvPr id="4" name="Slide Number Placeholder 3"/>
          <p:cNvSpPr>
            <a:spLocks noGrp="1"/>
          </p:cNvSpPr>
          <p:nvPr>
            <p:ph type="sldNum" sz="quarter" idx="10"/>
          </p:nvPr>
        </p:nvSpPr>
        <p:spPr/>
        <p:txBody>
          <a:bodyPr/>
          <a:lstStyle/>
          <a:p>
            <a:fld id="{CB6BA528-4CBB-5A4A-B16E-1F8B808DF828}" type="slidenum">
              <a:rPr lang="en-US" smtClean="0"/>
              <a:t>37</a:t>
            </a:fld>
            <a:endParaRPr lang="en-US"/>
          </a:p>
        </p:txBody>
      </p:sp>
    </p:spTree>
    <p:extLst>
      <p:ext uri="{BB962C8B-B14F-4D97-AF65-F5344CB8AC3E}">
        <p14:creationId xmlns:p14="http://schemas.microsoft.com/office/powerpoint/2010/main" val="27756969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and Event reporting element is used by the centers to report projects. </a:t>
            </a:r>
          </a:p>
          <a:p>
            <a:endParaRPr lang="en-US" dirty="0"/>
          </a:p>
          <a:p>
            <a:r>
              <a:rPr lang="en-US" dirty="0"/>
              <a:t>NIST MEP uses the for projects and events for the purpose of conducting an in-house project impact survey, measuring the realized impacts (sales, investment, employment, customer satisfaction, etc.) of services to our clients.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From the MEIS dashboard, click on CIP, hover over Projects and Events, then click Submit Quarterly Reports.  Either click Actions, Add, New to manually add a project or click Select Files to upload the PIF XML file.  Click Actions, Submit for Reporting, or Click Actions, Submit from Salesforce, if you are importing from your Salesforce CRM.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Clients must be in the MEIS system before submitting projects.  Each individual project/event reported must be assigned a unique project/event identifier.  Each project/event will be directly associated to one of the Funding Agreement IDs.  Projects are reported with a single Client ID; however, Events have multiple Client IDs per record.</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38</a:t>
            </a:fld>
            <a:endParaRPr lang="en-US"/>
          </a:p>
        </p:txBody>
      </p:sp>
    </p:spTree>
    <p:extLst>
      <p:ext uri="{BB962C8B-B14F-4D97-AF65-F5344CB8AC3E}">
        <p14:creationId xmlns:p14="http://schemas.microsoft.com/office/powerpoint/2010/main" val="3108323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Project and Events are submitted as a batch submission using the Project Information File (PIF) template provided or from Salesforce as opposed to manually entered, there is a workflow that needs to be followed.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latin typeface="+mn-lt"/>
                <a:ea typeface="+mn-ea"/>
                <a:cs typeface="+mn-cs"/>
              </a:rPr>
              <a:t>The PIF must be converted to XML format.  The PIF excel template has an “Add in” that will convert your excel file to XML for easy PIF submission into MEIS.</a:t>
            </a:r>
          </a:p>
          <a:p>
            <a:pPr marL="628650" lvl="1" indent="-171450" algn="l" defTabSz="457200" rtl="0" eaLnBrk="1" latinLnBrk="0" hangingPunct="1">
              <a:buFontTx/>
              <a:buChar char="-"/>
            </a:pPr>
            <a:r>
              <a:rPr lang="en-US" sz="1200" kern="1200" dirty="0">
                <a:solidFill>
                  <a:schemeClr val="tx1"/>
                </a:solidFill>
                <a:latin typeface="+mn-lt"/>
                <a:ea typeface="+mn-ea"/>
                <a:cs typeface="+mn-cs"/>
              </a:rPr>
              <a:t>Ensure you have selected the correct Reporting Period  prior to uploading your PIF XML file.</a:t>
            </a:r>
          </a:p>
          <a:p>
            <a:pPr marL="628650" lvl="1" indent="-171450">
              <a:buFontTx/>
              <a:buChar char="-"/>
            </a:pPr>
            <a:r>
              <a:rPr lang="en-US" dirty="0"/>
              <a:t>Click Action(s), Submit for Validation.  During this step, the file is checked to ensure validity and consistency.  Any errors with the file will be displayed.</a:t>
            </a:r>
          </a:p>
          <a:p>
            <a:pPr marL="628650" lvl="1" indent="-171450">
              <a:buFontTx/>
              <a:buChar char="-"/>
            </a:pPr>
            <a:r>
              <a:rPr lang="en-US" dirty="0"/>
              <a:t>If the file fails the validation, the XML file will need to be corrected and reloaded using the same process.  This process needs to be repeated until the file passes without error.</a:t>
            </a:r>
          </a:p>
          <a:p>
            <a:pPr marL="628650" lvl="1" indent="-171450">
              <a:buFontTx/>
              <a:buChar char="-"/>
            </a:pPr>
            <a:r>
              <a:rPr lang="en-US" dirty="0"/>
              <a:t>Click Action(s), Submit to system.  The information in the file is submitted into MEIS.</a:t>
            </a:r>
          </a:p>
          <a:p>
            <a:pPr marL="628650" lvl="1" indent="-171450">
              <a:buFontTx/>
              <a:buChar char="-"/>
            </a:pPr>
            <a:r>
              <a:rPr lang="en-US" dirty="0"/>
              <a:t>An MEP staff member will then review and finalize the submission.</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39</a:t>
            </a:fld>
            <a:endParaRPr lang="en-US"/>
          </a:p>
        </p:txBody>
      </p:sp>
    </p:spTree>
    <p:extLst>
      <p:ext uri="{BB962C8B-B14F-4D97-AF65-F5344CB8AC3E}">
        <p14:creationId xmlns:p14="http://schemas.microsoft.com/office/powerpoint/2010/main" val="1298464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Reporting is “Open” for one month each quarter; however the reporting period is a 3-month span.  For example: Reporting will be open from April 1 through April 30; however you can report at any time and as many times between April 1 through June 30 for any reporting element with the exception of Progress Plans and Progress Data.</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4</a:t>
            </a:fld>
            <a:endParaRPr lang="en-US"/>
          </a:p>
        </p:txBody>
      </p:sp>
    </p:spTree>
    <p:extLst>
      <p:ext uri="{BB962C8B-B14F-4D97-AF65-F5344CB8AC3E}">
        <p14:creationId xmlns:p14="http://schemas.microsoft.com/office/powerpoint/2010/main" val="5816145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reports listed are related to Project and Event reporting.  You can access these reports by clicking CAR Reports from the top menu bar on your MEIS dashboard.</a:t>
            </a:r>
          </a:p>
        </p:txBody>
      </p:sp>
      <p:sp>
        <p:nvSpPr>
          <p:cNvPr id="4" name="Slide Number Placeholder 3"/>
          <p:cNvSpPr>
            <a:spLocks noGrp="1"/>
          </p:cNvSpPr>
          <p:nvPr>
            <p:ph type="sldNum" sz="quarter" idx="10"/>
          </p:nvPr>
        </p:nvSpPr>
        <p:spPr/>
        <p:txBody>
          <a:bodyPr/>
          <a:lstStyle/>
          <a:p>
            <a:fld id="{CB6BA528-4CBB-5A4A-B16E-1F8B808DF828}" type="slidenum">
              <a:rPr lang="en-US" smtClean="0"/>
              <a:t>40</a:t>
            </a:fld>
            <a:endParaRPr lang="en-US"/>
          </a:p>
        </p:txBody>
      </p:sp>
    </p:spTree>
    <p:extLst>
      <p:ext uri="{BB962C8B-B14F-4D97-AF65-F5344CB8AC3E}">
        <p14:creationId xmlns:p14="http://schemas.microsoft.com/office/powerpoint/2010/main" val="3851734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p>
          <a:p>
            <a:endParaRPr lang="en-US" dirty="0"/>
          </a:p>
          <a:p>
            <a:r>
              <a:rPr lang="en-US" dirty="0"/>
              <a:t>Instructions for using the PIF excel template are included in the Excel file on the Help worksheet.</a:t>
            </a:r>
          </a:p>
          <a:p>
            <a:endParaRPr lang="en-US" dirty="0"/>
          </a:p>
          <a:p>
            <a:r>
              <a:rPr lang="en-US" dirty="0"/>
              <a:t>Listed on this slide are common errors received when submitting PIF for validation.</a:t>
            </a:r>
          </a:p>
          <a:p>
            <a:endParaRPr lang="en-US" dirty="0"/>
          </a:p>
          <a:p>
            <a:r>
              <a:rPr lang="en-US" dirty="0"/>
              <a:t>PIF files may be tested for validation as may times as needed by clicking “Submit for Validation” but in order for the submission to be finalized, the file must be submitted as final by clicking “Submit to System”.</a:t>
            </a:r>
          </a:p>
        </p:txBody>
      </p:sp>
      <p:sp>
        <p:nvSpPr>
          <p:cNvPr id="4" name="Slide Number Placeholder 3"/>
          <p:cNvSpPr>
            <a:spLocks noGrp="1"/>
          </p:cNvSpPr>
          <p:nvPr>
            <p:ph type="sldNum" sz="quarter" idx="10"/>
          </p:nvPr>
        </p:nvSpPr>
        <p:spPr/>
        <p:txBody>
          <a:bodyPr/>
          <a:lstStyle/>
          <a:p>
            <a:fld id="{CB6BA528-4CBB-5A4A-B16E-1F8B808DF828}" type="slidenum">
              <a:rPr lang="en-US" smtClean="0"/>
              <a:t>41</a:t>
            </a:fld>
            <a:endParaRPr lang="en-US"/>
          </a:p>
        </p:txBody>
      </p:sp>
    </p:spTree>
    <p:extLst>
      <p:ext uri="{BB962C8B-B14F-4D97-AF65-F5344CB8AC3E}">
        <p14:creationId xmlns:p14="http://schemas.microsoft.com/office/powerpoint/2010/main" val="1176910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suggestions and reminders for submitting CIF and PIFs are:</a:t>
            </a:r>
          </a:p>
          <a:p>
            <a:endParaRPr lang="en-US" dirty="0"/>
          </a:p>
          <a:p>
            <a:r>
              <a:rPr lang="en-US" dirty="0"/>
              <a:t> 	- Survey’s are triggered of project completion date, not the reporting date</a:t>
            </a:r>
          </a:p>
          <a:p>
            <a:r>
              <a:rPr lang="en-US" dirty="0"/>
              <a:t>	- If you report a project, it will be surveyed 6 months after the completion date of the project</a:t>
            </a:r>
          </a:p>
          <a:p>
            <a:r>
              <a:rPr lang="en-US" dirty="0"/>
              <a:t>	- Before reporting the project, try to determine impact for the activity and use the project Estimated Impact Span 	   (EIS) to your advantage.		</a:t>
            </a:r>
          </a:p>
        </p:txBody>
      </p:sp>
      <p:sp>
        <p:nvSpPr>
          <p:cNvPr id="4" name="Slide Number Placeholder 3"/>
          <p:cNvSpPr>
            <a:spLocks noGrp="1"/>
          </p:cNvSpPr>
          <p:nvPr>
            <p:ph type="sldNum" sz="quarter" idx="10"/>
          </p:nvPr>
        </p:nvSpPr>
        <p:spPr/>
        <p:txBody>
          <a:bodyPr/>
          <a:lstStyle/>
          <a:p>
            <a:fld id="{CB6BA528-4CBB-5A4A-B16E-1F8B808DF828}" type="slidenum">
              <a:rPr lang="en-US" smtClean="0"/>
              <a:t>42</a:t>
            </a:fld>
            <a:endParaRPr lang="en-US"/>
          </a:p>
        </p:txBody>
      </p:sp>
    </p:spTree>
    <p:extLst>
      <p:ext uri="{BB962C8B-B14F-4D97-AF65-F5344CB8AC3E}">
        <p14:creationId xmlns:p14="http://schemas.microsoft.com/office/powerpoint/2010/main" val="2052307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Partners reporting element is intended to provide the CAR a mechanism for reporting on its  formal and informal relationships with other organizations and to show the extend of a CARs reach beyond it’s own resources.</a:t>
            </a:r>
          </a:p>
          <a:p>
            <a:endParaRPr lang="en-US" dirty="0"/>
          </a:p>
          <a:p>
            <a:r>
              <a:rPr lang="en-US" dirty="0"/>
              <a:t>NIST MEP uses this information in Annual and Panel reviews to show that MEP CARs are working with partner organizations to deliver the best possible products and services to it’s clients.  </a:t>
            </a:r>
          </a:p>
        </p:txBody>
      </p:sp>
      <p:sp>
        <p:nvSpPr>
          <p:cNvPr id="4" name="Slide Number Placeholder 3"/>
          <p:cNvSpPr>
            <a:spLocks noGrp="1"/>
          </p:cNvSpPr>
          <p:nvPr>
            <p:ph type="sldNum" sz="quarter" idx="10"/>
          </p:nvPr>
        </p:nvSpPr>
        <p:spPr/>
        <p:txBody>
          <a:bodyPr/>
          <a:lstStyle/>
          <a:p>
            <a:fld id="{CB6BA528-4CBB-5A4A-B16E-1F8B808DF828}" type="slidenum">
              <a:rPr lang="en-US" smtClean="0"/>
              <a:t>43</a:t>
            </a:fld>
            <a:endParaRPr lang="en-US"/>
          </a:p>
        </p:txBody>
      </p:sp>
    </p:spTree>
    <p:extLst>
      <p:ext uri="{BB962C8B-B14F-4D97-AF65-F5344CB8AC3E}">
        <p14:creationId xmlns:p14="http://schemas.microsoft.com/office/powerpoint/2010/main" val="12547641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From the MEIS dashboard, click on CIP, hover over Partners, Submit Quarterly Reports.  Review Partners, make necessary changes or updates, then click Actions, Submit for Reporting.  To add a new Partner, Click Actions, Add, enter the information for the new Partner, then click Actions, Submit for Reporting.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Given that MEIS follows a similar pattern for each reporting element, I will not go over the detailed instructions for submitting although the instructions are included for each element in this presentation.</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44</a:t>
            </a:fld>
            <a:endParaRPr lang="en-US"/>
          </a:p>
        </p:txBody>
      </p:sp>
    </p:spTree>
    <p:extLst>
      <p:ext uri="{BB962C8B-B14F-4D97-AF65-F5344CB8AC3E}">
        <p14:creationId xmlns:p14="http://schemas.microsoft.com/office/powerpoint/2010/main" val="496031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Reports related to Partners reporting are listed on this slide.</a:t>
            </a:r>
          </a:p>
          <a:p>
            <a:endParaRPr lang="en-US" dirty="0"/>
          </a:p>
          <a:p>
            <a:r>
              <a:rPr lang="en-US" dirty="0"/>
              <a:t>Did you know… </a:t>
            </a:r>
          </a:p>
          <a:p>
            <a:endParaRPr lang="en-US" dirty="0"/>
          </a:p>
          <a:p>
            <a:pPr marL="171450" indent="-171450">
              <a:buFontTx/>
              <a:buChar char="-"/>
            </a:pPr>
            <a:r>
              <a:rPr lang="en-US" dirty="0"/>
              <a:t>You can remove a Partner by marking the organization inactive?</a:t>
            </a:r>
          </a:p>
          <a:p>
            <a:pPr marL="171450" indent="-171450">
              <a:buFontTx/>
              <a:buChar char="-"/>
            </a:pPr>
            <a:r>
              <a:rPr lang="en-US" dirty="0"/>
              <a:t>Adding and removing partner records can b e done either from the List or Submit Quarterly Reporting options</a:t>
            </a:r>
          </a:p>
          <a:p>
            <a:pPr marL="171450" indent="-171450">
              <a:buFontTx/>
              <a:buChar char="-"/>
            </a:pPr>
            <a:r>
              <a:rPr lang="en-US" dirty="0"/>
              <a:t>Centers MUST designate Partners as Key Partners (up to five).  Key Partners typically have a formal agreement and provide services such as delivery, marketing, developing products, etc.  </a:t>
            </a:r>
          </a:p>
          <a:p>
            <a:pPr marL="0" indent="0">
              <a:buFontTx/>
              <a:buNone/>
            </a:pPr>
            <a:endParaRPr lang="en-US" dirty="0"/>
          </a:p>
          <a:p>
            <a:pPr marL="0" indent="0">
              <a:buFontTx/>
              <a:buNone/>
            </a:pPr>
            <a:r>
              <a:rPr lang="en-US" dirty="0"/>
              <a:t>Only Partners that add value should be added to this list.</a:t>
            </a:r>
          </a:p>
          <a:p>
            <a:pPr marL="171450" indent="-171450">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45</a:t>
            </a:fld>
            <a:endParaRPr lang="en-US"/>
          </a:p>
        </p:txBody>
      </p:sp>
    </p:spTree>
    <p:extLst>
      <p:ext uri="{BB962C8B-B14F-4D97-AF65-F5344CB8AC3E}">
        <p14:creationId xmlns:p14="http://schemas.microsoft.com/office/powerpoint/2010/main" val="4945780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Funding Partner reporting element is intended to provide the CAR a mechanism for reporting on its relationships with State and Local Government Officials.  </a:t>
            </a:r>
          </a:p>
          <a:p>
            <a:endParaRPr lang="en-US" dirty="0"/>
          </a:p>
          <a:p>
            <a:r>
              <a:rPr lang="en-US" dirty="0"/>
              <a:t>State Funding Partners are the primary funding decision officials for the program within the state of local government for the CAR.</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From the MEIS dashboard, click on CIP, hover over State Funding Partners, Submit Quarterly Reports.  Review State Funding Partners, make necessary changes or updates, then click Actions, Submit for Reporting.  To add a new State Funding Partner, Click Actions, Add, enter the information for the new State Funding Partner, then click Actions, Submit for Reporting.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46</a:t>
            </a:fld>
            <a:endParaRPr lang="en-US"/>
          </a:p>
        </p:txBody>
      </p:sp>
    </p:spTree>
    <p:extLst>
      <p:ext uri="{BB962C8B-B14F-4D97-AF65-F5344CB8AC3E}">
        <p14:creationId xmlns:p14="http://schemas.microsoft.com/office/powerpoint/2010/main" val="35563676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Reports related to State Funding Partner reporting are listed on this slide.</a:t>
            </a:r>
          </a:p>
          <a:p>
            <a:endParaRPr lang="en-US" dirty="0"/>
          </a:p>
          <a:p>
            <a:r>
              <a:rPr lang="en-US" dirty="0"/>
              <a:t>Did you know…</a:t>
            </a:r>
          </a:p>
          <a:p>
            <a:endParaRPr lang="en-US" dirty="0"/>
          </a:p>
          <a:p>
            <a:pPr marL="171450" indent="-171450">
              <a:buFontTx/>
              <a:buChar char="-"/>
            </a:pPr>
            <a:r>
              <a:rPr lang="en-US" dirty="0"/>
              <a:t>Centers are able to create MEIS accounts for State Funding Partners?  Access levels are determined by the center.</a:t>
            </a:r>
          </a:p>
          <a:p>
            <a:pPr marL="171450" indent="-171450">
              <a:buFontTx/>
              <a:buChar char="-"/>
            </a:pPr>
            <a:endParaRPr lang="en-US"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Create a User account for State Funding Partner, from the MEIS dashboard, click on CIP, hover over State Funding Partner, Submit Quarterly Reports, click Actions, Add.  Enter information for State Funding Partner,  under the Create MEIS Login Account row, check the checkbox to Create MEIS Login Account.  You will be prompted to confirm that you want a MEIS/MEP Connect account created and that the State Funding Partner will have access to some of your center data.  As soon as you click create account, the State Funding Partner will receive an email indicating an account has been created for them.  Please make sure you notify the State Funding Partner to expect to receive this email.  </a:t>
            </a:r>
          </a:p>
        </p:txBody>
      </p:sp>
      <p:sp>
        <p:nvSpPr>
          <p:cNvPr id="4" name="Slide Number Placeholder 3"/>
          <p:cNvSpPr>
            <a:spLocks noGrp="1"/>
          </p:cNvSpPr>
          <p:nvPr>
            <p:ph type="sldNum" sz="quarter" idx="10"/>
          </p:nvPr>
        </p:nvSpPr>
        <p:spPr/>
        <p:txBody>
          <a:bodyPr/>
          <a:lstStyle/>
          <a:p>
            <a:fld id="{CB6BA528-4CBB-5A4A-B16E-1F8B808DF828}" type="slidenum">
              <a:rPr lang="en-US" smtClean="0"/>
              <a:t>47</a:t>
            </a:fld>
            <a:endParaRPr lang="en-US"/>
          </a:p>
        </p:txBody>
      </p:sp>
    </p:spTree>
    <p:extLst>
      <p:ext uri="{BB962C8B-B14F-4D97-AF65-F5344CB8AC3E}">
        <p14:creationId xmlns:p14="http://schemas.microsoft.com/office/powerpoint/2010/main" val="22767013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NIST MEP Partnership Model  (previously known as Center 2.0) was devised by a cross-functional team at NIST to streamline the Center reporting and review process.  </a:t>
            </a:r>
          </a:p>
        </p:txBody>
      </p:sp>
      <p:sp>
        <p:nvSpPr>
          <p:cNvPr id="4" name="Slide Number Placeholder 3"/>
          <p:cNvSpPr>
            <a:spLocks noGrp="1"/>
          </p:cNvSpPr>
          <p:nvPr>
            <p:ph type="sldNum" sz="quarter" idx="10"/>
          </p:nvPr>
        </p:nvSpPr>
        <p:spPr/>
        <p:txBody>
          <a:bodyPr/>
          <a:lstStyle/>
          <a:p>
            <a:fld id="{CB6BA528-4CBB-5A4A-B16E-1F8B808DF828}" type="slidenum">
              <a:rPr lang="en-US" smtClean="0"/>
              <a:t>48</a:t>
            </a:fld>
            <a:endParaRPr lang="en-US" dirty="0"/>
          </a:p>
        </p:txBody>
      </p:sp>
      <p:sp>
        <p:nvSpPr>
          <p:cNvPr id="5" name="Header Placeholder 4"/>
          <p:cNvSpPr>
            <a:spLocks noGrp="1"/>
          </p:cNvSpPr>
          <p:nvPr>
            <p:ph type="hdr" sz="quarter" idx="11"/>
          </p:nvPr>
        </p:nvSpPr>
        <p:spPr/>
        <p:txBody>
          <a:bodyPr/>
          <a:lstStyle/>
          <a:p>
            <a:r>
              <a:rPr lang="en-US" dirty="0"/>
              <a:t>Confidential, Working Draft Only</a:t>
            </a:r>
          </a:p>
        </p:txBody>
      </p:sp>
    </p:spTree>
    <p:extLst>
      <p:ext uri="{BB962C8B-B14F-4D97-AF65-F5344CB8AC3E}">
        <p14:creationId xmlns:p14="http://schemas.microsoft.com/office/powerpoint/2010/main" val="14726835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previous version to the current Partnership Model, the number of times a center has to go through most</a:t>
            </a:r>
            <a:r>
              <a:rPr lang="en-US" baseline="0" dirty="0"/>
              <a:t> actions has decreased (ex. Panel Reviews, Progress Plans/Technical Reports).  The only exception is that there is a guaranteed competition after 10 years under the current NIST Partnership Model and previously there was not.  </a:t>
            </a:r>
            <a:endParaRPr lang="en-US" dirty="0"/>
          </a:p>
        </p:txBody>
      </p:sp>
      <p:sp>
        <p:nvSpPr>
          <p:cNvPr id="4" name="Header Placeholder 3"/>
          <p:cNvSpPr>
            <a:spLocks noGrp="1"/>
          </p:cNvSpPr>
          <p:nvPr>
            <p:ph type="hdr" sz="quarter" idx="10"/>
          </p:nvPr>
        </p:nvSpPr>
        <p:spPr/>
        <p:txBody>
          <a:bodyPr/>
          <a:lstStyle/>
          <a:p>
            <a:r>
              <a:rPr lang="en-US" dirty="0"/>
              <a:t>Confidential, Working Draft Only</a:t>
            </a:r>
          </a:p>
        </p:txBody>
      </p:sp>
      <p:sp>
        <p:nvSpPr>
          <p:cNvPr id="5" name="Slide Number Placeholder 4"/>
          <p:cNvSpPr>
            <a:spLocks noGrp="1"/>
          </p:cNvSpPr>
          <p:nvPr>
            <p:ph type="sldNum" sz="quarter" idx="11"/>
          </p:nvPr>
        </p:nvSpPr>
        <p:spPr/>
        <p:txBody>
          <a:bodyPr/>
          <a:lstStyle/>
          <a:p>
            <a:fld id="{CB6BA528-4CBB-5A4A-B16E-1F8B808DF828}" type="slidenum">
              <a:rPr lang="en-US" smtClean="0"/>
              <a:t>49</a:t>
            </a:fld>
            <a:endParaRPr lang="en-US" dirty="0"/>
          </a:p>
        </p:txBody>
      </p:sp>
    </p:spTree>
    <p:extLst>
      <p:ext uri="{BB962C8B-B14F-4D97-AF65-F5344CB8AC3E}">
        <p14:creationId xmlns:p14="http://schemas.microsoft.com/office/powerpoint/2010/main" val="179578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2018 Calendar showing the Reporting, Survey and Survey Confirmation periods.  </a:t>
            </a:r>
          </a:p>
          <a:p>
            <a:endParaRPr lang="en-US" dirty="0"/>
          </a:p>
          <a:p>
            <a:r>
              <a:rPr lang="en-US" dirty="0"/>
              <a:t>Please note that  either reporting, survey confirmation or survey is happening with very little time where there is a lull in the process.</a:t>
            </a:r>
          </a:p>
        </p:txBody>
      </p:sp>
      <p:sp>
        <p:nvSpPr>
          <p:cNvPr id="4" name="Slide Number Placeholder 3"/>
          <p:cNvSpPr>
            <a:spLocks noGrp="1"/>
          </p:cNvSpPr>
          <p:nvPr>
            <p:ph type="sldNum" sz="quarter" idx="10"/>
          </p:nvPr>
        </p:nvSpPr>
        <p:spPr/>
        <p:txBody>
          <a:bodyPr/>
          <a:lstStyle/>
          <a:p>
            <a:fld id="{D1BE465C-86BC-48A0-9EF5-B19A495E71C2}" type="slidenum">
              <a:rPr lang="en-US" smtClean="0"/>
              <a:t>5</a:t>
            </a:fld>
            <a:endParaRPr lang="en-US" dirty="0"/>
          </a:p>
        </p:txBody>
      </p:sp>
    </p:spTree>
    <p:extLst>
      <p:ext uri="{BB962C8B-B14F-4D97-AF65-F5344CB8AC3E}">
        <p14:creationId xmlns:p14="http://schemas.microsoft.com/office/powerpoint/2010/main" val="42205404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4708" indent="-174708">
              <a:buFont typeface="Arial" panose="020B0604020202020204" pitchFamily="34" charset="0"/>
              <a:buChar char="•"/>
            </a:pPr>
            <a:r>
              <a:rPr lang="en-US" dirty="0"/>
              <a:t>The MEP Partnership Model</a:t>
            </a:r>
            <a:r>
              <a:rPr lang="en-US" baseline="0" dirty="0"/>
              <a:t> takes a modular look at program execution</a:t>
            </a:r>
          </a:p>
          <a:p>
            <a:pPr marL="174708" indent="-174708">
              <a:buFont typeface="Arial" panose="020B0604020202020204" pitchFamily="34" charset="0"/>
              <a:buChar char="•"/>
            </a:pPr>
            <a:r>
              <a:rPr lang="en-US" dirty="0"/>
              <a:t>Begins with Proposal/Statement of Work</a:t>
            </a:r>
            <a:r>
              <a:rPr lang="en-US" baseline="0" dirty="0"/>
              <a:t> where information is obtained</a:t>
            </a:r>
            <a:endParaRPr lang="en-US" dirty="0"/>
          </a:p>
          <a:p>
            <a:pPr marL="174708" indent="-174708">
              <a:buFont typeface="Arial" panose="020B0604020202020204" pitchFamily="34" charset="0"/>
              <a:buChar char="•"/>
            </a:pPr>
            <a:r>
              <a:rPr lang="en-US" dirty="0"/>
              <a:t>Operationalize by</a:t>
            </a:r>
            <a:r>
              <a:rPr lang="en-US" baseline="0" dirty="0"/>
              <a:t> </a:t>
            </a:r>
            <a:r>
              <a:rPr lang="en-US" dirty="0"/>
              <a:t>layering on Operating Outcomes and multi-year budgets</a:t>
            </a:r>
          </a:p>
          <a:p>
            <a:pPr marL="640594" lvl="1" indent="-174708">
              <a:buFont typeface="Arial" panose="020B0604020202020204" pitchFamily="34" charset="0"/>
              <a:buChar char="•"/>
            </a:pPr>
            <a:r>
              <a:rPr lang="en-US" dirty="0"/>
              <a:t>Three years of detailed goals and</a:t>
            </a:r>
            <a:r>
              <a:rPr lang="en-US" baseline="0" dirty="0"/>
              <a:t> budgets</a:t>
            </a:r>
          </a:p>
          <a:p>
            <a:pPr marL="640594" lvl="1" indent="-174708">
              <a:buFont typeface="Arial" panose="020B0604020202020204" pitchFamily="34" charset="0"/>
              <a:buChar char="•"/>
            </a:pPr>
            <a:r>
              <a:rPr lang="en-US" baseline="0" dirty="0"/>
              <a:t>Remaining two years will be requested after Panel Review in Year Three</a:t>
            </a:r>
            <a:endParaRPr lang="en-US" dirty="0"/>
          </a:p>
          <a:p>
            <a:pPr marL="174708" indent="-174708">
              <a:buFont typeface="Arial" panose="020B0604020202020204" pitchFamily="34" charset="0"/>
              <a:buChar char="•"/>
            </a:pPr>
            <a:r>
              <a:rPr lang="en-US" dirty="0"/>
              <a:t>Report regularly,</a:t>
            </a:r>
            <a:r>
              <a:rPr lang="en-US" baseline="0" dirty="0"/>
              <a:t> review annually, </a:t>
            </a:r>
            <a:r>
              <a:rPr lang="en-US" dirty="0"/>
              <a:t>amend</a:t>
            </a:r>
            <a:r>
              <a:rPr lang="en-US" baseline="0" dirty="0"/>
              <a:t> when necessary, to ensure compliance</a:t>
            </a:r>
          </a:p>
          <a:p>
            <a:pPr marL="174708" indent="-174708" defTabSz="465887">
              <a:buFont typeface="Arial" panose="020B0604020202020204" pitchFamily="34" charset="0"/>
              <a:buChar char="•"/>
              <a:defRPr/>
            </a:pPr>
            <a:r>
              <a:rPr lang="en-US" dirty="0"/>
              <a:t>Communication</a:t>
            </a:r>
            <a:r>
              <a:rPr lang="en-US" baseline="0" dirty="0"/>
              <a:t> is key to this partnership</a:t>
            </a:r>
          </a:p>
        </p:txBody>
      </p:sp>
      <p:sp>
        <p:nvSpPr>
          <p:cNvPr id="4" name="Slide Number Placeholder 3"/>
          <p:cNvSpPr>
            <a:spLocks noGrp="1"/>
          </p:cNvSpPr>
          <p:nvPr>
            <p:ph type="sldNum" sz="quarter" idx="10"/>
          </p:nvPr>
        </p:nvSpPr>
        <p:spPr/>
        <p:txBody>
          <a:bodyPr/>
          <a:lstStyle/>
          <a:p>
            <a:fld id="{CB6BA528-4CBB-5A4A-B16E-1F8B808DF828}" type="slidenum">
              <a:rPr lang="en-US" smtClean="0"/>
              <a:t>50</a:t>
            </a:fld>
            <a:endParaRPr lang="en-US" dirty="0"/>
          </a:p>
        </p:txBody>
      </p:sp>
    </p:spTree>
    <p:extLst>
      <p:ext uri="{BB962C8B-B14F-4D97-AF65-F5344CB8AC3E}">
        <p14:creationId xmlns:p14="http://schemas.microsoft.com/office/powerpoint/2010/main" val="3040592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timeline above shows the major events that will likely occur for the Center during the 10 year cycle until guaranteed competition.</a:t>
            </a:r>
          </a:p>
          <a:p>
            <a:endParaRPr lang="en-US" dirty="0"/>
          </a:p>
        </p:txBody>
      </p:sp>
      <p:sp>
        <p:nvSpPr>
          <p:cNvPr id="4" name="Header Placeholder 3"/>
          <p:cNvSpPr>
            <a:spLocks noGrp="1"/>
          </p:cNvSpPr>
          <p:nvPr>
            <p:ph type="hdr" sz="quarter" idx="10"/>
          </p:nvPr>
        </p:nvSpPr>
        <p:spPr/>
        <p:txBody>
          <a:bodyPr/>
          <a:lstStyle/>
          <a:p>
            <a:r>
              <a:rPr lang="en-US" dirty="0"/>
              <a:t>Confidential, Working Draft Only</a:t>
            </a:r>
          </a:p>
        </p:txBody>
      </p:sp>
      <p:sp>
        <p:nvSpPr>
          <p:cNvPr id="5" name="Slide Number Placeholder 4"/>
          <p:cNvSpPr>
            <a:spLocks noGrp="1"/>
          </p:cNvSpPr>
          <p:nvPr>
            <p:ph type="sldNum" sz="quarter" idx="11"/>
          </p:nvPr>
        </p:nvSpPr>
        <p:spPr/>
        <p:txBody>
          <a:bodyPr/>
          <a:lstStyle/>
          <a:p>
            <a:fld id="{CB6BA528-4CBB-5A4A-B16E-1F8B808DF828}" type="slidenum">
              <a:rPr lang="en-US" smtClean="0"/>
              <a:t>51</a:t>
            </a:fld>
            <a:endParaRPr lang="en-US" dirty="0"/>
          </a:p>
        </p:txBody>
      </p:sp>
    </p:spTree>
    <p:extLst>
      <p:ext uri="{BB962C8B-B14F-4D97-AF65-F5344CB8AC3E}">
        <p14:creationId xmlns:p14="http://schemas.microsoft.com/office/powerpoint/2010/main" val="18909563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NIST MEP’s goal is to create an “Idealized” future where the NIST MEP Strategy is the guide and that all inputs and outputs are aligned according to the same strategy foundation.</a:t>
            </a:r>
          </a:p>
        </p:txBody>
      </p:sp>
      <p:sp>
        <p:nvSpPr>
          <p:cNvPr id="4" name="Slide Number Placeholder 3"/>
          <p:cNvSpPr>
            <a:spLocks noGrp="1"/>
          </p:cNvSpPr>
          <p:nvPr>
            <p:ph type="sldNum" sz="quarter" idx="10"/>
          </p:nvPr>
        </p:nvSpPr>
        <p:spPr/>
        <p:txBody>
          <a:bodyPr/>
          <a:lstStyle/>
          <a:p>
            <a:fld id="{CB6BA528-4CBB-5A4A-B16E-1F8B808DF828}" type="slidenum">
              <a:rPr lang="en-US" smtClean="0"/>
              <a:t>52</a:t>
            </a:fld>
            <a:endParaRPr lang="en-US"/>
          </a:p>
        </p:txBody>
      </p:sp>
    </p:spTree>
    <p:extLst>
      <p:ext uri="{BB962C8B-B14F-4D97-AF65-F5344CB8AC3E}">
        <p14:creationId xmlns:p14="http://schemas.microsoft.com/office/powerpoint/2010/main" val="32098565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Center is not undergoing a Panel Review in Years 3 and 8, an on-site Annual Review occurs.  During the Annual Review the Federal Program Officer and Regional Manager review and validate the Proposal/Statement of Work, progress to Operating Outcome goals, 5 year Budget as </a:t>
            </a:r>
            <a:r>
              <a:rPr lang="en-US" dirty="0" err="1"/>
              <a:t>as</a:t>
            </a:r>
            <a:r>
              <a:rPr lang="en-US" dirty="0"/>
              <a:t> well as Current and Next Year Budgets.  </a:t>
            </a:r>
          </a:p>
          <a:p>
            <a:endParaRPr lang="en-US" dirty="0"/>
          </a:p>
          <a:p>
            <a:r>
              <a:rPr lang="en-US" dirty="0"/>
              <a:t>If no changes are needed the annual forms are submitted for the next year of funding.</a:t>
            </a:r>
          </a:p>
          <a:p>
            <a:endParaRPr lang="en-US" dirty="0"/>
          </a:p>
          <a:p>
            <a:r>
              <a:rPr lang="en-US" dirty="0"/>
              <a:t>If some changes are needed, the documents are revised, the annual forms submitted for the next year </a:t>
            </a:r>
            <a:r>
              <a:rPr lang="en-US"/>
              <a:t>of funding.</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53</a:t>
            </a:fld>
            <a:endParaRPr lang="en-US"/>
          </a:p>
        </p:txBody>
      </p:sp>
    </p:spTree>
    <p:extLst>
      <p:ext uri="{BB962C8B-B14F-4D97-AF65-F5344CB8AC3E}">
        <p14:creationId xmlns:p14="http://schemas.microsoft.com/office/powerpoint/2010/main" val="20197822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element in the Operating Outcomes Statement is aligned with the Strategic Plan, FFO, Operating Guidance, and Progress Plan narratives. Also included in the last column are the entities responsible for defining the definitions and where applicable the sources to validate data.</a:t>
            </a:r>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r>
              <a:rPr lang="en-US" dirty="0"/>
              <a:t>Confidential, Working Draft Only</a:t>
            </a:r>
          </a:p>
        </p:txBody>
      </p:sp>
      <p:sp>
        <p:nvSpPr>
          <p:cNvPr id="5" name="Slide Number Placeholder 4"/>
          <p:cNvSpPr>
            <a:spLocks noGrp="1"/>
          </p:cNvSpPr>
          <p:nvPr>
            <p:ph type="sldNum" sz="quarter" idx="11"/>
          </p:nvPr>
        </p:nvSpPr>
        <p:spPr/>
        <p:txBody>
          <a:bodyPr/>
          <a:lstStyle/>
          <a:p>
            <a:fld id="{CB6BA528-4CBB-5A4A-B16E-1F8B808DF828}" type="slidenum">
              <a:rPr lang="en-US" smtClean="0"/>
              <a:t>54</a:t>
            </a:fld>
            <a:endParaRPr lang="en-US" dirty="0"/>
          </a:p>
        </p:txBody>
      </p:sp>
    </p:spTree>
    <p:extLst>
      <p:ext uri="{BB962C8B-B14F-4D97-AF65-F5344CB8AC3E}">
        <p14:creationId xmlns:p14="http://schemas.microsoft.com/office/powerpoint/2010/main" val="6004837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 counts are triggered by project/event completion dates.  If there is no project, there can not be a client that meets a goal.  Progress to Very Small, Rural and Start-up goals will be validated based on Dun and Bradstreet (D&amp;B) data.  </a:t>
            </a:r>
          </a:p>
          <a:p>
            <a:pPr marL="171450" indent="-171450">
              <a:buFont typeface="Arial" panose="020B0604020202020204" pitchFamily="34" charset="0"/>
              <a:buChar char="•"/>
            </a:pPr>
            <a:r>
              <a:rPr lang="en-US" dirty="0"/>
              <a:t>Very small clients – establishment employment &lt;20 employees</a:t>
            </a:r>
          </a:p>
          <a:p>
            <a:pPr marL="171450" indent="-171450">
              <a:buFont typeface="Arial" panose="020B0604020202020204" pitchFamily="34" charset="0"/>
              <a:buChar char="•"/>
            </a:pPr>
            <a:r>
              <a:rPr lang="en-US" dirty="0"/>
              <a:t>Rural clients – located in counties designated as rural according to the United States Department of Agricultural Rural Continuum Code (RUCC).  County is determined by D&amp;B FIPS State and County Codes</a:t>
            </a:r>
          </a:p>
          <a:p>
            <a:pPr marL="171450" indent="-171450">
              <a:buFont typeface="Arial" panose="020B0604020202020204" pitchFamily="34" charset="0"/>
              <a:buChar char="•"/>
            </a:pPr>
            <a:r>
              <a:rPr lang="en-US" dirty="0"/>
              <a:t>Startup – company established (year founded) within the last 5 years</a:t>
            </a:r>
          </a:p>
          <a:p>
            <a:pPr marL="171450" indent="-171450">
              <a:buFont typeface="Arial" panose="020B0604020202020204" pitchFamily="34" charset="0"/>
              <a:buChar char="•"/>
            </a:pPr>
            <a:r>
              <a:rPr lang="en-US" dirty="0"/>
              <a:t>Other SMEs – if a client served does not meet one of the designations for Very Small, Rural, Startup as defined on this slide or Transformation as defined on the next slide, then it is an “Other SME”  As an example, a manufacturing client with employees = 232 or a client located in a county designated as urban</a:t>
            </a:r>
          </a:p>
          <a:p>
            <a:pPr marL="171450" indent="-171450">
              <a:buFont typeface="Arial" panose="020B0604020202020204" pitchFamily="34" charset="0"/>
              <a:buChar char="•"/>
            </a:pPr>
            <a:r>
              <a:rPr lang="en-US" dirty="0"/>
              <a:t>Total Unique Clients – distinct count of clients (Duns number)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In addition to the progress towards client engagement goals, Centers must address as part of their Progress Plan narrative a response to meeting these goals.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Please remember, as previously stated, without a project, a client alone does not count towards these goals and is validated based on D&amp;B data.  If D&amp;B data in MEIS is older than 6 months an automatic update from the D&amp;B servers is initiated.  As soon as a project is finalized by NIST MEP, the tracking of progress to goals occurs.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If a center submits their Clients (CIF) and Projects/Events (PIF) prior to completing the Progress Narrative, progress for each Year/Quarter will be displayed on your Progress Plan.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Please note, these are not mutually exclusive categories, a client might count in several categories at one time (ex.  Very Small and Rural).</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finally, Centers can run the Client/Project report, scroll to the far right, to see the counts of clients/projects that meet each of these definition</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55</a:t>
            </a:fld>
            <a:endParaRPr lang="en-US"/>
          </a:p>
        </p:txBody>
      </p:sp>
    </p:spTree>
    <p:extLst>
      <p:ext uri="{BB962C8B-B14F-4D97-AF65-F5344CB8AC3E}">
        <p14:creationId xmlns:p14="http://schemas.microsoft.com/office/powerpoint/2010/main" val="4794888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order for a client to be counted as transformation, the client record MUST be marked as Transformation prior to the submission of the Project/Event.  It is up to the Center along with your Regional Manager (RM) to determine the appropriate definition of a transformation client.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Centers MUST also include a narrative in response to the Center’s strategy for serving transformational clients.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Please note, a client MUST be marked as Transformational prior to submission of the project/event.  Centers can run the Client/Project report, scroll to the far right, to see the counts of clients/projects that meet each of these definition.</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56</a:t>
            </a:fld>
            <a:endParaRPr lang="en-US"/>
          </a:p>
        </p:txBody>
      </p:sp>
    </p:spTree>
    <p:extLst>
      <p:ext uri="{BB962C8B-B14F-4D97-AF65-F5344CB8AC3E}">
        <p14:creationId xmlns:p14="http://schemas.microsoft.com/office/powerpoint/2010/main" val="32325695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Engagement goals are based on the Substance Code assigned to the project by the Center.  The NIST MEP Substance Codes are assigned to either contribute to Top Line or Bottom Line Growth.  </a:t>
            </a:r>
          </a:p>
          <a:p>
            <a:endParaRPr lang="en-US" dirty="0"/>
          </a:p>
          <a:p>
            <a:r>
              <a:rPr lang="en-US" dirty="0"/>
              <a:t>In addition to the percent of total projects completed per Year/Quarter that are Top Line or Bottom Line can be viewed in the Center Progress Plan.</a:t>
            </a:r>
          </a:p>
          <a:p>
            <a:endParaRPr lang="en-US" dirty="0"/>
          </a:p>
          <a:p>
            <a:r>
              <a:rPr lang="en-US" dirty="0"/>
              <a:t>Centers can run the Client/Project report, scroll to the far right, to see the counts of clients/projects that meet each of this definition</a:t>
            </a:r>
          </a:p>
        </p:txBody>
      </p:sp>
      <p:sp>
        <p:nvSpPr>
          <p:cNvPr id="4" name="Slide Number Placeholder 3"/>
          <p:cNvSpPr>
            <a:spLocks noGrp="1"/>
          </p:cNvSpPr>
          <p:nvPr>
            <p:ph type="sldNum" sz="quarter" idx="10"/>
          </p:nvPr>
        </p:nvSpPr>
        <p:spPr/>
        <p:txBody>
          <a:bodyPr/>
          <a:lstStyle/>
          <a:p>
            <a:fld id="{CB6BA528-4CBB-5A4A-B16E-1F8B808DF828}" type="slidenum">
              <a:rPr lang="en-US" smtClean="0"/>
              <a:t>57</a:t>
            </a:fld>
            <a:endParaRPr lang="en-US"/>
          </a:p>
        </p:txBody>
      </p:sp>
    </p:spTree>
    <p:extLst>
      <p:ext uri="{BB962C8B-B14F-4D97-AF65-F5344CB8AC3E}">
        <p14:creationId xmlns:p14="http://schemas.microsoft.com/office/powerpoint/2010/main" val="13212528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interrelated Reporting Components within the MEP Partnership Model, the Operating Outcomes Statement, Progress Plan and Budget Actuals.</a:t>
            </a:r>
          </a:p>
          <a:p>
            <a:endParaRPr lang="en-US" dirty="0"/>
          </a:p>
          <a:p>
            <a:r>
              <a:rPr lang="en-US" dirty="0"/>
              <a:t>Operating Outcome Statements provide the Center’s plan related to several operational areas over the first three years of the cooperative agreement, prior to the first panel review or the last two years of the cooperative agreement.  Operating outcomes should be submitted anytime there is a change in narratives or the Client and Engagement goals need to be adjusted.  Typically changes are identified during the Annual Review process. </a:t>
            </a:r>
          </a:p>
          <a:p>
            <a:endParaRPr lang="en-US" dirty="0"/>
          </a:p>
          <a:p>
            <a:r>
              <a:rPr lang="en-US" dirty="0"/>
              <a:t>Progress plans are to be submitted bi-annually and will include any changes to the budget as part of the required upload of the SF426 Financial Form.</a:t>
            </a:r>
          </a:p>
          <a:p>
            <a:endParaRPr lang="en-US" dirty="0"/>
          </a:p>
          <a:p>
            <a:r>
              <a:rPr lang="en-US" dirty="0"/>
              <a:t>While the SF425 details the award cumulative budget, the Budget Actuals detail the revenues and expenses for the Period of Performance.</a:t>
            </a:r>
          </a:p>
        </p:txBody>
      </p:sp>
      <p:sp>
        <p:nvSpPr>
          <p:cNvPr id="4" name="Slide Number Placeholder 3"/>
          <p:cNvSpPr>
            <a:spLocks noGrp="1"/>
          </p:cNvSpPr>
          <p:nvPr>
            <p:ph type="sldNum" sz="quarter" idx="10"/>
          </p:nvPr>
        </p:nvSpPr>
        <p:spPr/>
        <p:txBody>
          <a:bodyPr/>
          <a:lstStyle/>
          <a:p>
            <a:fld id="{CB6BA528-4CBB-5A4A-B16E-1F8B808DF828}" type="slidenum">
              <a:rPr lang="en-US" smtClean="0"/>
              <a:t>58</a:t>
            </a:fld>
            <a:endParaRPr lang="en-US"/>
          </a:p>
        </p:txBody>
      </p:sp>
    </p:spTree>
    <p:extLst>
      <p:ext uri="{BB962C8B-B14F-4D97-AF65-F5344CB8AC3E}">
        <p14:creationId xmlns:p14="http://schemas.microsoft.com/office/powerpoint/2010/main" val="3500992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Operating Outcome Statements describe the Center strategy and goals mutually agreed upon by the Center and the NIST MEP Regional Manager.  The categories found within the Operating Outcome Statements are consistent with other documentation that a Center will need to provide throughout the life of the award including Federal Financial Opportunity, renewal documentation, Annual Reviews, Panel Review, Best Practices and Performance Measurement. </a:t>
            </a:r>
          </a:p>
          <a:p>
            <a:endParaRPr lang="en-US" dirty="0"/>
          </a:p>
          <a:p>
            <a:r>
              <a:rPr lang="en-US" dirty="0"/>
              <a:t>Centers MUST prepare an approved Operating Outcome Statement within 90 days of award approval.  Initially the Operating Outcome Statements are entered by your Federal Program Officer into MEIS.  Centers either on their own or due to a conversation with your Regional Manager determine that the Operating Outcome Statements need to be updated.  </a:t>
            </a:r>
          </a:p>
          <a:p>
            <a:endParaRPr lang="en-US" dirty="0"/>
          </a:p>
          <a:p>
            <a:r>
              <a:rPr lang="en-US" dirty="0"/>
              <a:t>The Center updates the narratives and/or Client Engagement Goals within MEIS.  Centers will be required to enter an explanation as to what pieces of the Operating Outcome Statement were changed.  When finished, the Regional Manager and Federal Program Officer are notified that a change has been submitted.  It is the responsibility of the Regional Manager to approve the changes.  Once approved, MEIS will send a notification to the Center that their updates have been approved.</a:t>
            </a:r>
          </a:p>
          <a:p>
            <a:endParaRPr lang="en-US" dirty="0"/>
          </a:p>
          <a:p>
            <a:r>
              <a:rPr lang="en-US" dirty="0"/>
              <a:t>If the changes are not accepted, the Regional Manager may choose to CLEAN the submission which deletes any record that updates were made or the Regional Manager can RESET the submission effectively sending it back to the Center for additional editing.  Regardless in any action taken, Centers will be notified of the status of their submission.</a:t>
            </a:r>
          </a:p>
        </p:txBody>
      </p:sp>
      <p:sp>
        <p:nvSpPr>
          <p:cNvPr id="4" name="Slide Number Placeholder 3"/>
          <p:cNvSpPr>
            <a:spLocks noGrp="1"/>
          </p:cNvSpPr>
          <p:nvPr>
            <p:ph type="sldNum" sz="quarter" idx="10"/>
          </p:nvPr>
        </p:nvSpPr>
        <p:spPr/>
        <p:txBody>
          <a:bodyPr/>
          <a:lstStyle/>
          <a:p>
            <a:fld id="{CB6BA528-4CBB-5A4A-B16E-1F8B808DF828}" type="slidenum">
              <a:rPr lang="en-US" smtClean="0"/>
              <a:t>59</a:t>
            </a:fld>
            <a:endParaRPr lang="en-US"/>
          </a:p>
        </p:txBody>
      </p:sp>
    </p:spTree>
    <p:extLst>
      <p:ext uri="{BB962C8B-B14F-4D97-AF65-F5344CB8AC3E}">
        <p14:creationId xmlns:p14="http://schemas.microsoft.com/office/powerpoint/2010/main" val="1198568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the required reporting elements and their frequency.  Some are reported quarterly some semi-annually and others as needed.   </a:t>
            </a:r>
          </a:p>
          <a:p>
            <a:endParaRPr lang="en-US" dirty="0"/>
          </a:p>
          <a:p>
            <a:r>
              <a:rPr lang="en-US" dirty="0"/>
              <a:t>However we encourage centers to update the information in MEIS whenever a change occurs.  For example, if you have a staff member that has left the center, you will want to archive their account so they will no longer have access to Center data.</a:t>
            </a:r>
          </a:p>
          <a:p>
            <a:endParaRPr lang="en-US" dirty="0"/>
          </a:p>
          <a:p>
            <a:r>
              <a:rPr lang="en-US" dirty="0"/>
              <a:t>Items highlighted in blue are elements of the MEP and Center Partnership Model (a.k.a. Center 2.0) which are covered in the Reporting Part 3 session.</a:t>
            </a:r>
          </a:p>
          <a:p>
            <a:endParaRPr lang="en-US" dirty="0"/>
          </a:p>
          <a:p>
            <a:r>
              <a:rPr lang="en-US" dirty="0"/>
              <a:t>Items highlighted in green call attention to items that while may not be required to be reported on a regular basis, if you do not report, bad things could happen.  For example, unauthorized staff may access your MEIS Center data and your IMPACT Metrics score will decline if projects are not submitted to be surveyed.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6</a:t>
            </a:fld>
            <a:endParaRPr lang="en-US"/>
          </a:p>
        </p:txBody>
      </p:sp>
    </p:spTree>
    <p:extLst>
      <p:ext uri="{BB962C8B-B14F-4D97-AF65-F5344CB8AC3E}">
        <p14:creationId xmlns:p14="http://schemas.microsoft.com/office/powerpoint/2010/main" val="28955331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update your Operating Outcome Statements, click CIP, Operating Outcomes, Submit Updates, edit the information (either the narratives or the goal estimates), provide an explanation of changes, Click Actions, Submit to notify your Regional Manager and Federal Program Officer that changes to the current Operating Outcome Statements have been made. </a:t>
            </a:r>
          </a:p>
          <a:p>
            <a:endParaRPr lang="en-US" dirty="0"/>
          </a:p>
          <a:p>
            <a:r>
              <a:rPr lang="en-US" dirty="0"/>
              <a:t>Centers CANNOT update the Proposal/Statement of Work (SOW) using this mechanism.  The Proposal/SOW is an official document and must go through an approval process that includes both NIST MEP and Grants.  If changes are required to this document, Centers MUST submit these changes through email to your Federal Program Officer.</a:t>
            </a:r>
          </a:p>
          <a:p>
            <a:endParaRPr lang="en-US" dirty="0"/>
          </a:p>
          <a:p>
            <a:r>
              <a:rPr lang="en-US" dirty="0"/>
              <a:t>To make it easier to update the Narratives, the current version for each category is displayed.  Centers and insert, delete and modify content as needed.  Do not enter “No Changes” as that will replace the existing content with the words “No Changes”.  If there are NO CHANGES needed, simply leave the existing content as is.</a:t>
            </a:r>
          </a:p>
          <a:p>
            <a:endParaRPr lang="en-US" dirty="0"/>
          </a:p>
          <a:p>
            <a:r>
              <a:rPr lang="en-US" dirty="0"/>
              <a:t>To adjust the estimated Client and Engagement Goals edit one or more of the categories in the table.  Make sure you are editing the applicable time period within the </a:t>
            </a:r>
            <a:r>
              <a:rPr lang="en-US" dirty="0" err="1"/>
              <a:t>Repoting</a:t>
            </a:r>
            <a:r>
              <a:rPr lang="en-US" dirty="0"/>
              <a:t> Set so that your changes are reflected as desired.</a:t>
            </a:r>
          </a:p>
          <a:p>
            <a:endParaRPr lang="en-US" dirty="0"/>
          </a:p>
          <a:p>
            <a:r>
              <a:rPr lang="en-US" dirty="0"/>
              <a:t>An email is sent to the Regional Manager and Federal Program Officer when Centers update these statements.  The changes will be Reviewed by your Regional Manager and will either be accepted (aka FINISHED) or sent back to the center for additional work (RESET_  </a:t>
            </a:r>
          </a:p>
        </p:txBody>
      </p:sp>
      <p:sp>
        <p:nvSpPr>
          <p:cNvPr id="4" name="Slide Number Placeholder 3"/>
          <p:cNvSpPr>
            <a:spLocks noGrp="1"/>
          </p:cNvSpPr>
          <p:nvPr>
            <p:ph type="sldNum" sz="quarter" idx="10"/>
          </p:nvPr>
        </p:nvSpPr>
        <p:spPr/>
        <p:txBody>
          <a:bodyPr/>
          <a:lstStyle/>
          <a:p>
            <a:fld id="{CB6BA528-4CBB-5A4A-B16E-1F8B808DF828}" type="slidenum">
              <a:rPr lang="en-US" smtClean="0"/>
              <a:t>60</a:t>
            </a:fld>
            <a:endParaRPr lang="en-US"/>
          </a:p>
        </p:txBody>
      </p:sp>
    </p:spTree>
    <p:extLst>
      <p:ext uri="{BB962C8B-B14F-4D97-AF65-F5344CB8AC3E}">
        <p14:creationId xmlns:p14="http://schemas.microsoft.com/office/powerpoint/2010/main" val="33877004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time MEIS does not provide a standard Operating Outcome Statements report.  Would this be helpful?  Lease let us know what you think.  We do output in the Clients/Projects Report, the status of each project as relates to the Client and Engagement Goals.  Run the report and scroll all the way to the right to see if a particular client/project submitted met one or more of these goals.</a:t>
            </a:r>
          </a:p>
          <a:p>
            <a:endParaRPr lang="en-US" dirty="0"/>
          </a:p>
          <a:p>
            <a:r>
              <a:rPr lang="en-US" dirty="0"/>
              <a:t>This is a fairly new process and NIST MEP and Centers are still working out the kinks. Centers are experiencing some confusion as the concept that Operating Outcome Statements  is NOT a quarterly reporting requirement has not been adequately communicated.  There is absolutely no need to submit an update to the Operating Outcome Statements each quarter.  This starts an unnecessary workflow when you do.</a:t>
            </a:r>
          </a:p>
          <a:p>
            <a:endParaRPr lang="en-US" dirty="0"/>
          </a:p>
          <a:p>
            <a:r>
              <a:rPr lang="en-US" dirty="0"/>
              <a:t>Did you Know….</a:t>
            </a:r>
          </a:p>
          <a:p>
            <a:endParaRPr lang="en-US" dirty="0"/>
          </a:p>
          <a:p>
            <a:r>
              <a:rPr lang="en-US" dirty="0"/>
              <a:t>That your current Operating Outcome Statements are visible within your Progress Plan  for reference as you complete the Progress Plan/Technical Report submission.  Click the link Show/Hide Operating Outcomes Statement above each category to see the current narratives on file.</a:t>
            </a:r>
          </a:p>
          <a:p>
            <a:endParaRPr lang="en-US" dirty="0"/>
          </a:p>
          <a:p>
            <a:r>
              <a:rPr lang="en-US" dirty="0"/>
              <a:t>Did you know that as a Center you are responsible for the accuracy of the Operating Outcome Statements.  Click on this element, read the content, review the Client and Engagement Goals, make sure the information entered is accurate..  If </a:t>
            </a:r>
            <a:r>
              <a:rPr lang="en-US" dirty="0" err="1"/>
              <a:t>ti</a:t>
            </a:r>
            <a:r>
              <a:rPr lang="en-US" dirty="0"/>
              <a:t> is not what was expected, make sure your Center Director is aware and initiates a conversation with your Regional Manager to update.</a:t>
            </a:r>
          </a:p>
          <a:p>
            <a:endParaRPr lang="en-US" dirty="0"/>
          </a:p>
          <a:p>
            <a:r>
              <a:rPr lang="en-US" dirty="0"/>
              <a:t>Did you know that the categories in the Operating Outcome Statements mirror the categories Centers are required to respond to in their semi-annual Progress Plan submissions?</a:t>
            </a:r>
          </a:p>
          <a:p>
            <a:endParaRPr lang="en-US" dirty="0"/>
          </a:p>
          <a:p>
            <a:r>
              <a:rPr lang="en-US" dirty="0"/>
              <a:t>And finally, did you know these same categories will also be used in your Annual and Panel Reviews.</a:t>
            </a:r>
          </a:p>
          <a:p>
            <a:endParaRPr lang="en-US" dirty="0"/>
          </a:p>
          <a:p>
            <a:r>
              <a:rPr lang="en-US" dirty="0"/>
              <a:t>This is the goal of the MEP Partnership Model, alignment across proposal, reporting, review, and renewals with the MEP Strategy.</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61</a:t>
            </a:fld>
            <a:endParaRPr lang="en-US"/>
          </a:p>
        </p:txBody>
      </p:sp>
    </p:spTree>
    <p:extLst>
      <p:ext uri="{BB962C8B-B14F-4D97-AF65-F5344CB8AC3E}">
        <p14:creationId xmlns:p14="http://schemas.microsoft.com/office/powerpoint/2010/main" val="1010570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Operating Outcome Statements update page.  Please note that Centers can click on Proposal/SOW documents  but cannot upload them.</a:t>
            </a:r>
          </a:p>
        </p:txBody>
      </p:sp>
      <p:sp>
        <p:nvSpPr>
          <p:cNvPr id="4" name="Slide Number Placeholder 3"/>
          <p:cNvSpPr>
            <a:spLocks noGrp="1"/>
          </p:cNvSpPr>
          <p:nvPr>
            <p:ph type="sldNum" sz="quarter" idx="10"/>
          </p:nvPr>
        </p:nvSpPr>
        <p:spPr/>
        <p:txBody>
          <a:bodyPr/>
          <a:lstStyle/>
          <a:p>
            <a:fld id="{CB6BA528-4CBB-5A4A-B16E-1F8B808DF828}" type="slidenum">
              <a:rPr lang="en-US" smtClean="0"/>
              <a:t>62</a:t>
            </a:fld>
            <a:endParaRPr lang="en-US"/>
          </a:p>
        </p:txBody>
      </p:sp>
    </p:spTree>
    <p:extLst>
      <p:ext uri="{BB962C8B-B14F-4D97-AF65-F5344CB8AC3E}">
        <p14:creationId xmlns:p14="http://schemas.microsoft.com/office/powerpoint/2010/main" val="14551868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screenshot shows the table for the Client Goals that can be edited as needed.</a:t>
            </a:r>
          </a:p>
        </p:txBody>
      </p:sp>
      <p:sp>
        <p:nvSpPr>
          <p:cNvPr id="4" name="Slide Number Placeholder 3"/>
          <p:cNvSpPr>
            <a:spLocks noGrp="1"/>
          </p:cNvSpPr>
          <p:nvPr>
            <p:ph type="sldNum" sz="quarter" idx="10"/>
          </p:nvPr>
        </p:nvSpPr>
        <p:spPr/>
        <p:txBody>
          <a:bodyPr/>
          <a:lstStyle/>
          <a:p>
            <a:fld id="{CB6BA528-4CBB-5A4A-B16E-1F8B808DF828}" type="slidenum">
              <a:rPr lang="en-US" smtClean="0"/>
              <a:t>63</a:t>
            </a:fld>
            <a:endParaRPr lang="en-US"/>
          </a:p>
        </p:txBody>
      </p:sp>
    </p:spTree>
    <p:extLst>
      <p:ext uri="{BB962C8B-B14F-4D97-AF65-F5344CB8AC3E}">
        <p14:creationId xmlns:p14="http://schemas.microsoft.com/office/powerpoint/2010/main" val="5464621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Progress Plan/Technical Report is specifically called out in your cooperative agreement as a required submission that MUST be received by your Grants Specialist in the NIST Grants Office no later than 30 days after the end of the time period covered.  The specifics of this are detailed in your Special Award Conditions (SACs).  This report is a formal mechanism for communicating Center activities to NIST MEP Management and your Regional Team (Regional Manager, Federal Program Officer, Grants Specialist).</a:t>
            </a:r>
          </a:p>
          <a:p>
            <a:endParaRPr lang="en-US" dirty="0"/>
          </a:p>
          <a:p>
            <a:r>
              <a:rPr lang="en-US" dirty="0"/>
              <a:t>Once submitted an email is sent to your Federal Program Officer, Regional Manager and Grants Specialist notifying them that the report is ready for review.  Your Federal Program Officer and/or Regional Manager will review the document for compliance and will either:</a:t>
            </a:r>
          </a:p>
          <a:p>
            <a:endParaRPr lang="en-US" dirty="0"/>
          </a:p>
          <a:p>
            <a:pPr marL="171450" indent="-171450">
              <a:buFont typeface="Arial" panose="020B0604020202020204" pitchFamily="34" charset="0"/>
              <a:buChar char="•"/>
            </a:pPr>
            <a:r>
              <a:rPr lang="en-US" dirty="0"/>
              <a:t>Approve (FINISH) the submission making the report no longer editable by the Center and an email will be sent to the Center Director, Center Reporting Contact, Federal Program Officer, Regional Manager and Grants Specialist indicating the report is final.</a:t>
            </a:r>
          </a:p>
          <a:p>
            <a:pPr marL="171450" indent="-171450">
              <a:buFont typeface="Arial" panose="020B0604020202020204" pitchFamily="34" charset="0"/>
              <a:buChar char="•"/>
            </a:pPr>
            <a:r>
              <a:rPr lang="en-US" dirty="0"/>
              <a:t>RESET the submission if it is incomplete or incorrect which then opens the report up for editing by the Center again.  Once the report has been remedied the Center will SUBMIT again starting the workflow over.</a:t>
            </a:r>
          </a:p>
          <a:p>
            <a:pPr marL="171450" indent="-171450">
              <a:buFont typeface="Arial" panose="020B0604020202020204" pitchFamily="34" charset="0"/>
              <a:buChar char="•"/>
            </a:pPr>
            <a:r>
              <a:rPr lang="en-US" dirty="0"/>
              <a:t>CLEAM – the submission is deleted as it was unnecessary and an email is sent to all parties with an explanation.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64</a:t>
            </a:fld>
            <a:endParaRPr lang="en-US"/>
          </a:p>
        </p:txBody>
      </p:sp>
    </p:spTree>
    <p:extLst>
      <p:ext uri="{BB962C8B-B14F-4D97-AF65-F5344CB8AC3E}">
        <p14:creationId xmlns:p14="http://schemas.microsoft.com/office/powerpoint/2010/main" val="18119779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report, the Center clicks on CIP, Progress Plan, click Submit Quarterly Reports, enter the information and Click Actions Submit for Reporting.</a:t>
            </a:r>
          </a:p>
          <a:p>
            <a:endParaRPr lang="en-US" dirty="0"/>
          </a:p>
          <a:p>
            <a:r>
              <a:rPr lang="en-US" dirty="0"/>
              <a:t>This report is one of the more time consuming which is why the requirement was changed from quarterly to semi-annually.  If applicable respond to every major section, Centers have 3,000 characters available to detail work done.  If there is nothing new to report for the period, let your Regional Manager and Federal Program Officer know that you did not unintentionally skip a section..  Make sure you check all of the acknowledgements )official of the Center, in the process of changing the budget with Grants if necessary, in the process of changing the Operating Outcome Statement) and attach the SF 425 or MEIS will not allow you to submit.  If there is additional information to be included Centers can attach documents in the Related Documents area.</a:t>
            </a:r>
          </a:p>
        </p:txBody>
      </p:sp>
      <p:sp>
        <p:nvSpPr>
          <p:cNvPr id="4" name="Slide Number Placeholder 3"/>
          <p:cNvSpPr>
            <a:spLocks noGrp="1"/>
          </p:cNvSpPr>
          <p:nvPr>
            <p:ph type="sldNum" sz="quarter" idx="10"/>
          </p:nvPr>
        </p:nvSpPr>
        <p:spPr/>
        <p:txBody>
          <a:bodyPr/>
          <a:lstStyle/>
          <a:p>
            <a:fld id="{CB6BA528-4CBB-5A4A-B16E-1F8B808DF828}" type="slidenum">
              <a:rPr lang="en-US" smtClean="0"/>
              <a:t>65</a:t>
            </a:fld>
            <a:endParaRPr lang="en-US"/>
          </a:p>
        </p:txBody>
      </p:sp>
    </p:spTree>
    <p:extLst>
      <p:ext uri="{BB962C8B-B14F-4D97-AF65-F5344CB8AC3E}">
        <p14:creationId xmlns:p14="http://schemas.microsoft.com/office/powerpoint/2010/main" val="23080272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same time that your Federal Program Officer and Regional Manager are reviewing your Progress Plan submission, so is the Grants Specialist.  The Grants Specialist is primarily looking at he SF425 financial form for compliance with regulations.  While the Grants Specialist will not RESET your submission and return it to you directly, they will contact your Federal Program Officer and ask them to RESET so that you can fix and resubmit. Because of timing this could happen after you are already received an acceptance email.</a:t>
            </a:r>
          </a:p>
          <a:p>
            <a:endParaRPr lang="en-US" dirty="0"/>
          </a:p>
          <a:p>
            <a:r>
              <a:rPr lang="en-US" dirty="0"/>
              <a:t>When all approvals have been received, the entire package including PDFs of the narratives, SF425, and supplemental documents are sent to Grants, Federal Program Officer, Regional Manager and the Center for filing purposes.</a:t>
            </a:r>
          </a:p>
          <a:p>
            <a:endParaRPr lang="en-US" dirty="0"/>
          </a:p>
          <a:p>
            <a:r>
              <a:rPr lang="en-US" dirty="0"/>
              <a:t>A printable version of the Progress Plan can be generated from the Progress Plan list page.  Click Actions, Print and export to PDF.</a:t>
            </a:r>
          </a:p>
          <a:p>
            <a:endParaRPr lang="en-US" dirty="0"/>
          </a:p>
          <a:p>
            <a:r>
              <a:rPr lang="en-US" dirty="0"/>
              <a:t>Until the Budget Actuals are entered by the Center, this information in the View Budget link from the Progress Plan will not appear in the report.</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66</a:t>
            </a:fld>
            <a:endParaRPr lang="en-US"/>
          </a:p>
        </p:txBody>
      </p:sp>
    </p:spTree>
    <p:extLst>
      <p:ext uri="{BB962C8B-B14F-4D97-AF65-F5344CB8AC3E}">
        <p14:creationId xmlns:p14="http://schemas.microsoft.com/office/powerpoint/2010/main" val="9584520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 that the Progress Plan has lots and lots of clickable links that display all kinds of useful information including:</a:t>
            </a:r>
          </a:p>
          <a:p>
            <a:pPr marL="171450" indent="-171450">
              <a:buFont typeface="Arial" panose="020B0604020202020204" pitchFamily="34" charset="0"/>
              <a:buChar char="•"/>
            </a:pPr>
            <a:r>
              <a:rPr lang="en-US" dirty="0"/>
              <a:t>Proposal/Statement of Work (SOW) history and clickable/downloadable links</a:t>
            </a:r>
          </a:p>
          <a:p>
            <a:pPr marL="171450" indent="-171450">
              <a:buFont typeface="Arial" panose="020B0604020202020204" pitchFamily="34" charset="0"/>
              <a:buChar char="•"/>
            </a:pPr>
            <a:r>
              <a:rPr lang="en-US" dirty="0"/>
              <a:t>Click the View/Hide Operating Outcome Statement for each category</a:t>
            </a:r>
          </a:p>
          <a:p>
            <a:pPr marL="171450" indent="-171450">
              <a:buFont typeface="Arial" panose="020B0604020202020204" pitchFamily="34" charset="0"/>
              <a:buChar char="•"/>
            </a:pPr>
            <a:r>
              <a:rPr lang="en-US" dirty="0"/>
              <a:t>Click the View/Hide Previous Progress Plan narratives</a:t>
            </a:r>
          </a:p>
          <a:p>
            <a:pPr marL="171450" indent="-171450">
              <a:buFont typeface="Arial" panose="020B0604020202020204" pitchFamily="34" charset="0"/>
              <a:buChar char="•"/>
            </a:pPr>
            <a:r>
              <a:rPr lang="en-US" dirty="0"/>
              <a:t>The View Budget link to display the Actual and Estimated budgets across all known awards and includes variance and total calculations.</a:t>
            </a:r>
          </a:p>
          <a:p>
            <a:pPr marL="171450" indent="-171450">
              <a:buFont typeface="Arial" panose="020B0604020202020204" pitchFamily="34" charset="0"/>
              <a:buChar char="•"/>
            </a:pPr>
            <a:r>
              <a:rPr lang="en-US" dirty="0"/>
              <a:t>Click the View/Hide link to display Client and Engagement Goals, when you click this link a table appears, click the Year/Quarter link to see which Clients and Projects are included in the counts for each.</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And if you have additional information you want to convey to NIST MEP that require supporting documentation, upload a variety of electronic file formats in the Related Document section.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67</a:t>
            </a:fld>
            <a:endParaRPr lang="en-US"/>
          </a:p>
        </p:txBody>
      </p:sp>
    </p:spTree>
    <p:extLst>
      <p:ext uri="{BB962C8B-B14F-4D97-AF65-F5344CB8AC3E}">
        <p14:creationId xmlns:p14="http://schemas.microsoft.com/office/powerpoint/2010/main" val="26656807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screenshot showing where to click to Show/Hide Operating Outcome Statement as well as a sample narrative response to the Car Client Activity Levels by type of Company.</a:t>
            </a:r>
          </a:p>
        </p:txBody>
      </p:sp>
      <p:sp>
        <p:nvSpPr>
          <p:cNvPr id="4" name="Slide Number Placeholder 3"/>
          <p:cNvSpPr>
            <a:spLocks noGrp="1"/>
          </p:cNvSpPr>
          <p:nvPr>
            <p:ph type="sldNum" sz="quarter" idx="10"/>
          </p:nvPr>
        </p:nvSpPr>
        <p:spPr/>
        <p:txBody>
          <a:bodyPr/>
          <a:lstStyle/>
          <a:p>
            <a:fld id="{CB6BA528-4CBB-5A4A-B16E-1F8B808DF828}" type="slidenum">
              <a:rPr lang="en-US" smtClean="0"/>
              <a:t>68</a:t>
            </a:fld>
            <a:endParaRPr lang="en-US"/>
          </a:p>
        </p:txBody>
      </p:sp>
    </p:spTree>
    <p:extLst>
      <p:ext uri="{BB962C8B-B14F-4D97-AF65-F5344CB8AC3E}">
        <p14:creationId xmlns:p14="http://schemas.microsoft.com/office/powerpoint/2010/main" val="12474410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screenshot shows where to click to View/Hide the Client Goals, drill down to Year/Quarter and then the details.  The number at the bottom is a unique count across the time period (3 or 2 years).</a:t>
            </a:r>
          </a:p>
        </p:txBody>
      </p:sp>
      <p:sp>
        <p:nvSpPr>
          <p:cNvPr id="4" name="Slide Number Placeholder 3"/>
          <p:cNvSpPr>
            <a:spLocks noGrp="1"/>
          </p:cNvSpPr>
          <p:nvPr>
            <p:ph type="sldNum" sz="quarter" idx="10"/>
          </p:nvPr>
        </p:nvSpPr>
        <p:spPr/>
        <p:txBody>
          <a:bodyPr/>
          <a:lstStyle/>
          <a:p>
            <a:fld id="{CB6BA528-4CBB-5A4A-B16E-1F8B808DF828}" type="slidenum">
              <a:rPr lang="en-US" smtClean="0"/>
              <a:t>69</a:t>
            </a:fld>
            <a:endParaRPr lang="en-US"/>
          </a:p>
        </p:txBody>
      </p:sp>
    </p:spTree>
    <p:extLst>
      <p:ext uri="{BB962C8B-B14F-4D97-AF65-F5344CB8AC3E}">
        <p14:creationId xmlns:p14="http://schemas.microsoft.com/office/powerpoint/2010/main" val="303538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Center Operations (base award) NIST MEP has made available some additional funding.  </a:t>
            </a:r>
          </a:p>
          <a:p>
            <a:endParaRPr lang="en-US" dirty="0"/>
          </a:p>
          <a:p>
            <a:r>
              <a:rPr lang="en-US" dirty="0"/>
              <a:t>Manufacturing U.S.A. Embedding funding was awarded to several centers as a pilot project that embeds staff from MEP centers at fourteen institutes within The Manufacturing USA (f/k/a National Network for Manufacturing Innovation or NNMI) network.</a:t>
            </a:r>
          </a:p>
          <a:p>
            <a:endParaRPr lang="en-US" dirty="0"/>
          </a:p>
          <a:p>
            <a:r>
              <a:rPr lang="en-US" dirty="0"/>
              <a:t>Rolling Competitive Award Program (RCAP) is a performance-based rolling Notice of Funding Opportunity for pilot projects to allow MEP Centers to submit proposals on an on-going basis throughout a given fiscal year.</a:t>
            </a:r>
          </a:p>
          <a:p>
            <a:endParaRPr lang="en-US" dirty="0"/>
          </a:p>
          <a:p>
            <a:r>
              <a:rPr lang="en-US" dirty="0"/>
              <a:t>Manufacturing Disaster Assistance Program (MDAP) funding was awarded to a few centers after the devastation of Hurricanes Harvey, Irma and Maria.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7</a:t>
            </a:fld>
            <a:endParaRPr lang="en-US"/>
          </a:p>
        </p:txBody>
      </p:sp>
    </p:spTree>
    <p:extLst>
      <p:ext uri="{BB962C8B-B14F-4D97-AF65-F5344CB8AC3E}">
        <p14:creationId xmlns:p14="http://schemas.microsoft.com/office/powerpoint/2010/main" val="15238499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Click the Budget Tab  to </a:t>
            </a:r>
            <a:r>
              <a:rPr lang="en-US" dirty="0" err="1"/>
              <a:t>voew</a:t>
            </a:r>
            <a:r>
              <a:rPr lang="en-US" dirty="0"/>
              <a:t>  Actual Budget by Period of Performance (POP) and use the checkboxes to display Estimated Budgets and Variance for one or more awards. </a:t>
            </a:r>
          </a:p>
        </p:txBody>
      </p:sp>
      <p:sp>
        <p:nvSpPr>
          <p:cNvPr id="4" name="Slide Number Placeholder 3"/>
          <p:cNvSpPr>
            <a:spLocks noGrp="1"/>
          </p:cNvSpPr>
          <p:nvPr>
            <p:ph type="sldNum" sz="quarter" idx="10"/>
          </p:nvPr>
        </p:nvSpPr>
        <p:spPr/>
        <p:txBody>
          <a:bodyPr/>
          <a:lstStyle/>
          <a:p>
            <a:fld id="{CB6BA528-4CBB-5A4A-B16E-1F8B808DF828}" type="slidenum">
              <a:rPr lang="en-US" smtClean="0"/>
              <a:t>70</a:t>
            </a:fld>
            <a:endParaRPr lang="en-US" dirty="0"/>
          </a:p>
        </p:txBody>
      </p:sp>
    </p:spTree>
    <p:extLst>
      <p:ext uri="{BB962C8B-B14F-4D97-AF65-F5344CB8AC3E}">
        <p14:creationId xmlns:p14="http://schemas.microsoft.com/office/powerpoint/2010/main" val="16486265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Budget Actuals entity is used to communicate detailed current Revenue and Expenses during the reported time period.</a:t>
            </a:r>
          </a:p>
          <a:p>
            <a:endParaRPr lang="en-US" dirty="0"/>
          </a:p>
          <a:p>
            <a:r>
              <a:rPr lang="en-US" dirty="0"/>
              <a:t>Centers enter Budget Actuals as frequently as needed for activities happening such as a Panel Review where current financials are imported to be stated and analyzed.</a:t>
            </a:r>
          </a:p>
          <a:p>
            <a:endParaRPr lang="en-US" dirty="0"/>
          </a:p>
          <a:p>
            <a:r>
              <a:rPr lang="en-US" dirty="0"/>
              <a:t>Due to the importance of having access to recent Budget Actual information, various notification are visible when updates are needed or changes have recently occurred.</a:t>
            </a:r>
          </a:p>
          <a:p>
            <a:endParaRPr lang="en-US" dirty="0"/>
          </a:p>
          <a:p>
            <a:r>
              <a:rPr lang="en-US" dirty="0"/>
              <a:t>Please note the Envelope icon at the top right of the MEIS dashboard, if notifications are pending, there will be a count shown in red. If:</a:t>
            </a:r>
          </a:p>
          <a:p>
            <a:endParaRPr lang="en-US" dirty="0"/>
          </a:p>
          <a:p>
            <a:pPr lvl="2"/>
            <a:r>
              <a:rPr lang="en-US" sz="4200" dirty="0"/>
              <a:t>Budget Actuals are &gt;180 days old</a:t>
            </a:r>
          </a:p>
          <a:p>
            <a:pPr lvl="2"/>
            <a:r>
              <a:rPr lang="en-US" sz="4200" dirty="0"/>
              <a:t>Budget Actuals have been recently changed</a:t>
            </a:r>
          </a:p>
          <a:p>
            <a:pPr lvl="2"/>
            <a:r>
              <a:rPr lang="en-US" sz="4200" dirty="0"/>
              <a:t>Budget Actual As of Date does not equal end date of the Period of Performance and it is greater than 30 days after the end of the Period of Performance</a:t>
            </a:r>
          </a:p>
          <a:p>
            <a:pPr lvl="2"/>
            <a:r>
              <a:rPr lang="en-US" sz="4200" dirty="0"/>
              <a:t>Budget Actuals As of Date does not equal end date of the Award and is greater than 90 days after the end of the Award</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71</a:t>
            </a:fld>
            <a:endParaRPr lang="en-US"/>
          </a:p>
        </p:txBody>
      </p:sp>
    </p:spTree>
    <p:extLst>
      <p:ext uri="{BB962C8B-B14F-4D97-AF65-F5344CB8AC3E}">
        <p14:creationId xmlns:p14="http://schemas.microsoft.com/office/powerpoint/2010/main" val="9096445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Budget Actuals are to be updated when and as often as needed though most like when submitting a Progress Plan due to complimentary nature and prior to an Annual or Panel Review.  </a:t>
            </a:r>
          </a:p>
          <a:p>
            <a:endParaRPr lang="en-US" dirty="0"/>
          </a:p>
          <a:p>
            <a:r>
              <a:rPr lang="en-US" dirty="0"/>
              <a:t>To update your Budget Actuals, click CIP, Budget Actuals, click on appropriate Reporting Set, enter the information for As of Date, Revenues and Expenses.  Changes are automatically saved on entry and clicking or tabbing to next field.</a:t>
            </a:r>
          </a:p>
          <a:p>
            <a:endParaRPr lang="en-US" dirty="0"/>
          </a:p>
          <a:p>
            <a:r>
              <a:rPr lang="en-US" dirty="0"/>
              <a:t>This is a newish process so there is still significant confusion among NIST MEP and Centers as to when and how to enter this information.  As such there are no standard reports developed yet, though there will be some in the near future.</a:t>
            </a:r>
          </a:p>
          <a:p>
            <a:endParaRPr lang="en-US" dirty="0"/>
          </a:p>
          <a:p>
            <a:r>
              <a:rPr lang="en-US" dirty="0"/>
              <a:t>Did you know that Budget Actual information is visible within the Progress Plan and Funding Program elements.</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72</a:t>
            </a:fld>
            <a:endParaRPr lang="en-US"/>
          </a:p>
        </p:txBody>
      </p:sp>
    </p:spTree>
    <p:extLst>
      <p:ext uri="{BB962C8B-B14F-4D97-AF65-F5344CB8AC3E}">
        <p14:creationId xmlns:p14="http://schemas.microsoft.com/office/powerpoint/2010/main" val="41684526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73</a:t>
            </a:fld>
            <a:endParaRPr lang="en-US"/>
          </a:p>
        </p:txBody>
      </p:sp>
    </p:spTree>
    <p:extLst>
      <p:ext uri="{BB962C8B-B14F-4D97-AF65-F5344CB8AC3E}">
        <p14:creationId xmlns:p14="http://schemas.microsoft.com/office/powerpoint/2010/main" val="11385367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Centers can only view data in the Funding Programs entity.  This module has a wealth of information about Center Cooperative Agreement Awards, Periods of Performance, NIST MEP Contacts and Sub-recipient Agreements.</a:t>
            </a:r>
          </a:p>
        </p:txBody>
      </p:sp>
      <p:sp>
        <p:nvSpPr>
          <p:cNvPr id="4" name="Slide Number Placeholder 3"/>
          <p:cNvSpPr>
            <a:spLocks noGrp="1"/>
          </p:cNvSpPr>
          <p:nvPr>
            <p:ph type="sldNum" sz="quarter" idx="10"/>
          </p:nvPr>
        </p:nvSpPr>
        <p:spPr/>
        <p:txBody>
          <a:bodyPr/>
          <a:lstStyle/>
          <a:p>
            <a:fld id="{CB6BA528-4CBB-5A4A-B16E-1F8B808DF828}" type="slidenum">
              <a:rPr lang="en-US" smtClean="0"/>
              <a:t>74</a:t>
            </a:fld>
            <a:endParaRPr lang="en-US"/>
          </a:p>
        </p:txBody>
      </p:sp>
    </p:spTree>
    <p:extLst>
      <p:ext uri="{BB962C8B-B14F-4D97-AF65-F5344CB8AC3E}">
        <p14:creationId xmlns:p14="http://schemas.microsoft.com/office/powerpoint/2010/main" val="39922387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screenshot of the Funding Agreements (also known as Awards) list showing reporting frequency for the Progress Plan/Technical Report.  Centers can drill down to see award information.</a:t>
            </a:r>
          </a:p>
        </p:txBody>
      </p:sp>
      <p:sp>
        <p:nvSpPr>
          <p:cNvPr id="4" name="Slide Number Placeholder 3"/>
          <p:cNvSpPr>
            <a:spLocks noGrp="1"/>
          </p:cNvSpPr>
          <p:nvPr>
            <p:ph type="sldNum" sz="quarter" idx="10"/>
          </p:nvPr>
        </p:nvSpPr>
        <p:spPr/>
        <p:txBody>
          <a:bodyPr/>
          <a:lstStyle/>
          <a:p>
            <a:fld id="{CB6BA528-4CBB-5A4A-B16E-1F8B808DF828}" type="slidenum">
              <a:rPr lang="en-US" smtClean="0"/>
              <a:t>75</a:t>
            </a:fld>
            <a:endParaRPr lang="en-US"/>
          </a:p>
        </p:txBody>
      </p:sp>
    </p:spTree>
    <p:extLst>
      <p:ext uri="{BB962C8B-B14F-4D97-AF65-F5344CB8AC3E}">
        <p14:creationId xmlns:p14="http://schemas.microsoft.com/office/powerpoint/2010/main" val="23613706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Funding Agreement (Awards) record displays the Agreement Number (necessary for Project reporting, the recipient name, start and end date of the multi-year award, Periods of Performances and associated Proposals/Statements of work.  </a:t>
            </a:r>
          </a:p>
        </p:txBody>
      </p:sp>
      <p:sp>
        <p:nvSpPr>
          <p:cNvPr id="4" name="Slide Number Placeholder 3"/>
          <p:cNvSpPr>
            <a:spLocks noGrp="1"/>
          </p:cNvSpPr>
          <p:nvPr>
            <p:ph type="sldNum" sz="quarter" idx="10"/>
          </p:nvPr>
        </p:nvSpPr>
        <p:spPr/>
        <p:txBody>
          <a:bodyPr/>
          <a:lstStyle/>
          <a:p>
            <a:fld id="{CB6BA528-4CBB-5A4A-B16E-1F8B808DF828}" type="slidenum">
              <a:rPr lang="en-US" smtClean="0"/>
              <a:t>76</a:t>
            </a:fld>
            <a:endParaRPr lang="en-US"/>
          </a:p>
        </p:txBody>
      </p:sp>
    </p:spTree>
    <p:extLst>
      <p:ext uri="{BB962C8B-B14F-4D97-AF65-F5344CB8AC3E}">
        <p14:creationId xmlns:p14="http://schemas.microsoft.com/office/powerpoint/2010/main" val="7881331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Funding Program (Awards) list, Centers can drill down into the Periods of Performance (POPs) for each award.  Within each Period of Performance are any Sub-recipients who have a legal and financial responsibility to the Center on the Cooperative Agreement.</a:t>
            </a:r>
          </a:p>
          <a:p>
            <a:endParaRPr lang="en-US" dirty="0"/>
          </a:p>
          <a:p>
            <a:r>
              <a:rPr lang="en-US" dirty="0"/>
              <a:t>The Sub-recipients identified here are included on Center Locations maps within MEIS and the CPPR.</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77</a:t>
            </a:fld>
            <a:endParaRPr lang="en-US"/>
          </a:p>
        </p:txBody>
      </p:sp>
    </p:spTree>
    <p:extLst>
      <p:ext uri="{BB962C8B-B14F-4D97-AF65-F5344CB8AC3E}">
        <p14:creationId xmlns:p14="http://schemas.microsoft.com/office/powerpoint/2010/main" val="25380931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Contacts tab provides the Center with a list of all relevant NIST and NIST MEP staff on the award (example Regional Manager, Federal Program Officer and Grants Specialist).</a:t>
            </a:r>
          </a:p>
        </p:txBody>
      </p:sp>
      <p:sp>
        <p:nvSpPr>
          <p:cNvPr id="4" name="Slide Number Placeholder 3"/>
          <p:cNvSpPr>
            <a:spLocks noGrp="1"/>
          </p:cNvSpPr>
          <p:nvPr>
            <p:ph type="sldNum" sz="quarter" idx="10"/>
          </p:nvPr>
        </p:nvSpPr>
        <p:spPr/>
        <p:txBody>
          <a:bodyPr/>
          <a:lstStyle/>
          <a:p>
            <a:fld id="{CB6BA528-4CBB-5A4A-B16E-1F8B808DF828}" type="slidenum">
              <a:rPr lang="en-US" smtClean="0"/>
              <a:t>78</a:t>
            </a:fld>
            <a:endParaRPr lang="en-US"/>
          </a:p>
        </p:txBody>
      </p:sp>
    </p:spTree>
    <p:extLst>
      <p:ext uri="{BB962C8B-B14F-4D97-AF65-F5344CB8AC3E}">
        <p14:creationId xmlns:p14="http://schemas.microsoft.com/office/powerpoint/2010/main" val="10853563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wondered how NIST MEP calculates your Federal Dollar allocation used in many indicators including IMPACT Metrics, the amounts are listed here.  The Federal Dollar allocation includes the SUM of NIST MEP Funds, Unexpended Federal  Funds Above Base and Unexpended Federal Funds Towards base.</a:t>
            </a:r>
          </a:p>
        </p:txBody>
      </p:sp>
      <p:sp>
        <p:nvSpPr>
          <p:cNvPr id="4" name="Slide Number Placeholder 3"/>
          <p:cNvSpPr>
            <a:spLocks noGrp="1"/>
          </p:cNvSpPr>
          <p:nvPr>
            <p:ph type="sldNum" sz="quarter" idx="10"/>
          </p:nvPr>
        </p:nvSpPr>
        <p:spPr/>
        <p:txBody>
          <a:bodyPr/>
          <a:lstStyle/>
          <a:p>
            <a:fld id="{CB6BA528-4CBB-5A4A-B16E-1F8B808DF828}" type="slidenum">
              <a:rPr lang="en-US" smtClean="0"/>
              <a:t>79</a:t>
            </a:fld>
            <a:endParaRPr lang="en-US"/>
          </a:p>
        </p:txBody>
      </p:sp>
    </p:spTree>
    <p:extLst>
      <p:ext uri="{BB962C8B-B14F-4D97-AF65-F5344CB8AC3E}">
        <p14:creationId xmlns:p14="http://schemas.microsoft.com/office/powerpoint/2010/main" val="423068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funding program has their own reporting requirements that you need to be aware of.</a:t>
            </a:r>
          </a:p>
          <a:p>
            <a:endParaRPr lang="en-US" dirty="0"/>
          </a:p>
          <a:p>
            <a:r>
              <a:rPr lang="en-US" dirty="0"/>
              <a:t>This slide shows the reporting elements required for each award type.  Note that the Board of Directors, CAR Information, Location, Partners and State Funding Partner elements are shared with the Center Operations “base” funding agreements.  Each other element MUST maintain separate reporting.</a:t>
            </a:r>
          </a:p>
        </p:txBody>
      </p:sp>
      <p:sp>
        <p:nvSpPr>
          <p:cNvPr id="4" name="Slide Number Placeholder 3"/>
          <p:cNvSpPr>
            <a:spLocks noGrp="1"/>
          </p:cNvSpPr>
          <p:nvPr>
            <p:ph type="sldNum" sz="quarter" idx="10"/>
          </p:nvPr>
        </p:nvSpPr>
        <p:spPr/>
        <p:txBody>
          <a:bodyPr/>
          <a:lstStyle/>
          <a:p>
            <a:fld id="{CB6BA528-4CBB-5A4A-B16E-1F8B808DF828}" type="slidenum">
              <a:rPr lang="en-US" smtClean="0"/>
              <a:t>8</a:t>
            </a:fld>
            <a:endParaRPr lang="en-US"/>
          </a:p>
        </p:txBody>
      </p:sp>
    </p:spTree>
    <p:extLst>
      <p:ext uri="{BB962C8B-B14F-4D97-AF65-F5344CB8AC3E}">
        <p14:creationId xmlns:p14="http://schemas.microsoft.com/office/powerpoint/2010/main" val="11827222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wondered how NIST MEP calculates your Total Cash Quarterly Allocation displayed on IMPACT Metrics, the amounts are listed here.  The Total Cash Quarterly Allocation  Dollar includes the SUM of NIST MEP Funds, Unexpended Federal  Funds Above Base, Unexpended Federal Funds Towards base, </a:t>
            </a:r>
            <a:r>
              <a:rPr lang="en-US" sz="1200" kern="1200" dirty="0">
                <a:solidFill>
                  <a:schemeClr val="tx1"/>
                </a:solidFill>
                <a:effectLst/>
                <a:latin typeface="+mn-lt"/>
                <a:ea typeface="+mn-ea"/>
                <a:cs typeface="+mn-cs"/>
              </a:rPr>
              <a:t>Program Income, State/Local Cash and Other Cash</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80</a:t>
            </a:fld>
            <a:endParaRPr lang="en-US"/>
          </a:p>
        </p:txBody>
      </p:sp>
    </p:spTree>
    <p:extLst>
      <p:ext uri="{BB962C8B-B14F-4D97-AF65-F5344CB8AC3E}">
        <p14:creationId xmlns:p14="http://schemas.microsoft.com/office/powerpoint/2010/main" val="36887105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Budget tab provides Centers with a READ ONLY view of their Estimated Budget.  The checkboxes can be used to display additional awards, show actuals and show the variance as needed.  This report is pulling a significant amount of data so the time to load the page is a bit greater than other pages within MEIS.  Scroll all the way to the right and the Total Budget for the entirely of the Award is displayed.</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81</a:t>
            </a:fld>
            <a:endParaRPr lang="en-US"/>
          </a:p>
        </p:txBody>
      </p:sp>
    </p:spTree>
    <p:extLst>
      <p:ext uri="{BB962C8B-B14F-4D97-AF65-F5344CB8AC3E}">
        <p14:creationId xmlns:p14="http://schemas.microsoft.com/office/powerpoint/2010/main" val="39412200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Reporting Set is a construct in MEIS to allow NIST MEP to evaluate center performance based on the likely 10 year period between competitions 3-2, 3-2.  There is nothing the Center needs to do other than let your Federal Program Officer know if the Reporting Set contains the </a:t>
            </a:r>
            <a:r>
              <a:rPr lang="en-US"/>
              <a:t>incorrect Awards.</a:t>
            </a:r>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82</a:t>
            </a:fld>
            <a:endParaRPr lang="en-US"/>
          </a:p>
        </p:txBody>
      </p:sp>
    </p:spTree>
    <p:extLst>
      <p:ext uri="{BB962C8B-B14F-4D97-AF65-F5344CB8AC3E}">
        <p14:creationId xmlns:p14="http://schemas.microsoft.com/office/powerpoint/2010/main" val="25636116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the Success Story reporting element is to reflect the variety and depth of impacts that companies realize and are one of the most effective tools to communicate the value of the MEP services to stakeholders and potential clients.   NIST and MEP use Success Stories in their promotional materials.  </a:t>
            </a:r>
          </a:p>
          <a:p>
            <a:endParaRPr lang="en-US" dirty="0"/>
          </a:p>
          <a:p>
            <a:r>
              <a:rPr lang="en-US" dirty="0"/>
              <a:t>Centers are required to submit at least one Success Story every reporting quarter.  The project cannot be over 3 years old and are posted on the NIST MEP Public Website.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From the MEIS dashboard, click on CIP, hover over Success Stories, Submit Quarterly Reports, review Success Stories, click Actions, Add to add a new Success Story.  Click Actions, Submit for Reporting.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83</a:t>
            </a:fld>
            <a:endParaRPr lang="en-US"/>
          </a:p>
        </p:txBody>
      </p:sp>
    </p:spTree>
    <p:extLst>
      <p:ext uri="{BB962C8B-B14F-4D97-AF65-F5344CB8AC3E}">
        <p14:creationId xmlns:p14="http://schemas.microsoft.com/office/powerpoint/2010/main" val="16411488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Each time as Success Story is submitted for reporting, there is a workflow that needs to be followed.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Once a Success Story is submitted, it is reviewed and accepted or rejected by a NIST MEP staff person.  A story will be rejected if it is missing required information, not written well, or does not include at least one required quantified impact.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If a story is rejected the CAR staff person that submitted the story, the Marketing contact and the CAR Director will be notified by email and given the reason for rejection.  The CAR will then edit the story online from the CAR Information Page and resubmit.  If the story is accepted, the CAR staff person assigned with the Reporting Role will be notified of the acceptance by email.</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There will be two separate versions of the Success Story.  Once will be submitted to the CAR Information Page, which will serve as a record that the CAR met it’s reporting requirements.  The second copy will become the working copy that will be edited by NIST MEP for Success Story publication.  After a story has been edited, the two copies will not match.  CARs will not be allowed to directly edit a story from the CAR Information Page after it has been accepted.</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Success Stories will be showcased after acceptance ad made available in MEIS and on the MEP Public Site.</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84</a:t>
            </a:fld>
            <a:endParaRPr lang="en-US"/>
          </a:p>
        </p:txBody>
      </p:sp>
    </p:spTree>
    <p:extLst>
      <p:ext uri="{BB962C8B-B14F-4D97-AF65-F5344CB8AC3E}">
        <p14:creationId xmlns:p14="http://schemas.microsoft.com/office/powerpoint/2010/main" val="6310589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Useful reports related to Success Stories are listed on this slide.</a:t>
            </a:r>
          </a:p>
          <a:p>
            <a:endParaRPr lang="en-US" dirty="0"/>
          </a:p>
          <a:p>
            <a:r>
              <a:rPr lang="en-US" dirty="0"/>
              <a:t>Did you know…</a:t>
            </a:r>
          </a:p>
          <a:p>
            <a:endParaRPr lang="en-US" dirty="0"/>
          </a:p>
          <a:p>
            <a:pPr marL="171450" indent="-171450">
              <a:buFontTx/>
              <a:buChar char="-"/>
            </a:pPr>
            <a:r>
              <a:rPr lang="en-US" dirty="0"/>
              <a:t>The project must be accepted by NIST MEP and in MEIS as “finished” before it is available to be written about in a Success Story?</a:t>
            </a:r>
          </a:p>
          <a:p>
            <a:pPr marL="171450" indent="-171450">
              <a:buFontTx/>
              <a:buChar char="-"/>
            </a:pPr>
            <a:r>
              <a:rPr lang="en-US" dirty="0"/>
              <a:t>Before submitting a Success Story for public use, the CAR must obtain the client’s written approval to release the information contained in the story?</a:t>
            </a:r>
          </a:p>
          <a:p>
            <a:pPr marL="171450" indent="-171450">
              <a:buFontTx/>
              <a:buChar char="-"/>
            </a:pPr>
            <a:r>
              <a:rPr lang="en-US" dirty="0"/>
              <a:t>NIST MEP encourages CARs to create the narrative portions of the Success Story report using a word processing program and then cut and paste the information into the online form?  This is to prevent Centers from composing long narratives on the web and then have a network problem cause you to lose the information.</a:t>
            </a:r>
          </a:p>
          <a:p>
            <a:pPr marL="171450" indent="-171450">
              <a:buFontTx/>
              <a:buChar char="-"/>
            </a:pPr>
            <a:r>
              <a:rPr lang="en-US" dirty="0"/>
              <a:t>All formatting is stripped when submitted so no need to make it “pretty”?</a:t>
            </a:r>
          </a:p>
          <a:p>
            <a:pPr marL="171450" indent="-171450">
              <a:buFontTx/>
              <a:buChar char="-"/>
            </a:pPr>
            <a:r>
              <a:rPr lang="en-US" dirty="0"/>
              <a:t>If corrections are needed after the Success Story has been submitted to NIST MEP, you must contact the NIST MEP Success Story Administrator?</a:t>
            </a:r>
          </a:p>
        </p:txBody>
      </p:sp>
      <p:sp>
        <p:nvSpPr>
          <p:cNvPr id="4" name="Slide Number Placeholder 3"/>
          <p:cNvSpPr>
            <a:spLocks noGrp="1"/>
          </p:cNvSpPr>
          <p:nvPr>
            <p:ph type="sldNum" sz="quarter" idx="10"/>
          </p:nvPr>
        </p:nvSpPr>
        <p:spPr/>
        <p:txBody>
          <a:bodyPr/>
          <a:lstStyle/>
          <a:p>
            <a:fld id="{CB6BA528-4CBB-5A4A-B16E-1F8B808DF828}" type="slidenum">
              <a:rPr lang="en-US" smtClean="0"/>
              <a:t>85</a:t>
            </a:fld>
            <a:endParaRPr lang="en-US"/>
          </a:p>
        </p:txBody>
      </p:sp>
    </p:spTree>
    <p:extLst>
      <p:ext uri="{BB962C8B-B14F-4D97-AF65-F5344CB8AC3E}">
        <p14:creationId xmlns:p14="http://schemas.microsoft.com/office/powerpoint/2010/main" val="32017783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Fact Sheet (One-Pager) includes a Center description, recent impacts and the most recent Success Story.</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several ways to access the One-Pager: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From the MEIS dashboard - CAR Documents, click on Fact Sheet (most current version)</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From CAR Information – Click on CIP, click on Information, click on One-Pager tab (most current version)</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Click CIP, Documents/Communications, filter the Document Type to “Fact Sheet (Public Site Document)”.  While this is a more complicated way to get to One-Pagers, this is where you can find historical documents (see next slide for screenshot).</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86</a:t>
            </a:fld>
            <a:endParaRPr lang="en-US"/>
          </a:p>
        </p:txBody>
      </p:sp>
    </p:spTree>
    <p:extLst>
      <p:ext uri="{BB962C8B-B14F-4D97-AF65-F5344CB8AC3E}">
        <p14:creationId xmlns:p14="http://schemas.microsoft.com/office/powerpoint/2010/main" val="21198662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Accessing the State Fact Sheet the hard way, will allow you to view historical documents.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Click CIP, Documents/Communications, filter the Document Type to “Fact Sheet (Public Site Document)”.  </a:t>
            </a:r>
          </a:p>
        </p:txBody>
      </p:sp>
      <p:sp>
        <p:nvSpPr>
          <p:cNvPr id="4" name="Slide Number Placeholder 3"/>
          <p:cNvSpPr>
            <a:spLocks noGrp="1"/>
          </p:cNvSpPr>
          <p:nvPr>
            <p:ph type="sldNum" sz="quarter" idx="10"/>
          </p:nvPr>
        </p:nvSpPr>
        <p:spPr/>
        <p:txBody>
          <a:bodyPr/>
          <a:lstStyle/>
          <a:p>
            <a:fld id="{CB6BA528-4CBB-5A4A-B16E-1F8B808DF828}" type="slidenum">
              <a:rPr lang="en-US" smtClean="0"/>
              <a:t>87</a:t>
            </a:fld>
            <a:endParaRPr lang="en-US"/>
          </a:p>
        </p:txBody>
      </p:sp>
    </p:spTree>
    <p:extLst>
      <p:ext uri="{BB962C8B-B14F-4D97-AF65-F5344CB8AC3E}">
        <p14:creationId xmlns:p14="http://schemas.microsoft.com/office/powerpoint/2010/main" val="29307684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State Fact Sheet (one-pager) with Success Story.</a:t>
            </a:r>
          </a:p>
        </p:txBody>
      </p:sp>
      <p:sp>
        <p:nvSpPr>
          <p:cNvPr id="4" name="Slide Number Placeholder 3"/>
          <p:cNvSpPr>
            <a:spLocks noGrp="1"/>
          </p:cNvSpPr>
          <p:nvPr>
            <p:ph type="sldNum" sz="quarter" idx="10"/>
          </p:nvPr>
        </p:nvSpPr>
        <p:spPr/>
        <p:txBody>
          <a:bodyPr/>
          <a:lstStyle/>
          <a:p>
            <a:fld id="{CB6BA528-4CBB-5A4A-B16E-1F8B808DF828}" type="slidenum">
              <a:rPr lang="en-US" smtClean="0"/>
              <a:t>88</a:t>
            </a:fld>
            <a:endParaRPr lang="en-US"/>
          </a:p>
        </p:txBody>
      </p:sp>
    </p:spTree>
    <p:extLst>
      <p:ext uri="{BB962C8B-B14F-4D97-AF65-F5344CB8AC3E}">
        <p14:creationId xmlns:p14="http://schemas.microsoft.com/office/powerpoint/2010/main" val="5425158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Documents and Communication (non-reporting element) is a repository of information directly related to your center.</a:t>
            </a:r>
          </a:p>
          <a:p>
            <a:endParaRPr lang="en-US" dirty="0"/>
          </a:p>
          <a:p>
            <a:r>
              <a:rPr lang="en-US" dirty="0"/>
              <a:t>Documents found in this section include:</a:t>
            </a:r>
          </a:p>
          <a:p>
            <a:endParaRPr lang="en-US" dirty="0"/>
          </a:p>
          <a:p>
            <a:pPr marL="171450" indent="-171450">
              <a:buFontTx/>
              <a:buChar char="-"/>
            </a:pPr>
            <a:r>
              <a:rPr lang="en-US" dirty="0"/>
              <a:t>The IMPACT metric</a:t>
            </a:r>
          </a:p>
          <a:p>
            <a:pPr marL="171450" indent="-171450">
              <a:buFontTx/>
              <a:buChar char="-"/>
            </a:pPr>
            <a:r>
              <a:rPr lang="en-US" dirty="0"/>
              <a:t>D&amp;B Company File</a:t>
            </a:r>
          </a:p>
          <a:p>
            <a:pPr marL="171450" indent="-171450">
              <a:buFontTx/>
              <a:buChar char="-"/>
            </a:pPr>
            <a:r>
              <a:rPr lang="en-US" dirty="0"/>
              <a:t>Operating Plan</a:t>
            </a:r>
          </a:p>
          <a:p>
            <a:pPr marL="171450" indent="-171450">
              <a:buFontTx/>
              <a:buChar char="-"/>
            </a:pPr>
            <a:r>
              <a:rPr lang="en-US" dirty="0"/>
              <a:t>State Fact Sheets</a:t>
            </a:r>
          </a:p>
          <a:p>
            <a:pPr marL="171450" indent="-171450">
              <a:buFontTx/>
              <a:buChar char="-"/>
            </a:pPr>
            <a:r>
              <a:rPr lang="en-US" dirty="0"/>
              <a:t>Review Documents</a:t>
            </a:r>
          </a:p>
          <a:p>
            <a:pPr marL="171450" indent="-171450">
              <a:buFontTx/>
              <a:buChar char="-"/>
            </a:pPr>
            <a:endParaRPr lang="en-US" dirty="0"/>
          </a:p>
          <a:p>
            <a:pPr marL="0" indent="0">
              <a:buFontTx/>
              <a:buNone/>
            </a:pPr>
            <a:r>
              <a:rPr lang="en-US" dirty="0"/>
              <a:t>From the MEIS dashboard, click CIP, Documents/Communications.  Click column filter icon to filter by document type.</a:t>
            </a:r>
          </a:p>
        </p:txBody>
      </p:sp>
      <p:sp>
        <p:nvSpPr>
          <p:cNvPr id="4" name="Slide Number Placeholder 3"/>
          <p:cNvSpPr>
            <a:spLocks noGrp="1"/>
          </p:cNvSpPr>
          <p:nvPr>
            <p:ph type="sldNum" sz="quarter" idx="10"/>
          </p:nvPr>
        </p:nvSpPr>
        <p:spPr/>
        <p:txBody>
          <a:bodyPr/>
          <a:lstStyle/>
          <a:p>
            <a:fld id="{CB6BA528-4CBB-5A4A-B16E-1F8B808DF828}" type="slidenum">
              <a:rPr lang="en-US" smtClean="0"/>
              <a:t>89</a:t>
            </a:fld>
            <a:endParaRPr lang="en-US"/>
          </a:p>
        </p:txBody>
      </p:sp>
    </p:spTree>
    <p:extLst>
      <p:ext uri="{BB962C8B-B14F-4D97-AF65-F5344CB8AC3E}">
        <p14:creationId xmlns:p14="http://schemas.microsoft.com/office/powerpoint/2010/main" val="1363754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Reporting Dashboard in MEIS and the status of each reporting element for the chosen reporting period.</a:t>
            </a:r>
          </a:p>
          <a:p>
            <a:endParaRPr lang="en-US" dirty="0"/>
          </a:p>
          <a:p>
            <a:r>
              <a:rPr lang="en-US" dirty="0"/>
              <a:t>There is a color-coded key at the bottom of the page for the meaning of each colored status icon.</a:t>
            </a:r>
          </a:p>
        </p:txBody>
      </p:sp>
      <p:sp>
        <p:nvSpPr>
          <p:cNvPr id="4" name="Slide Number Placeholder 3"/>
          <p:cNvSpPr>
            <a:spLocks noGrp="1"/>
          </p:cNvSpPr>
          <p:nvPr>
            <p:ph type="sldNum" sz="quarter" idx="10"/>
          </p:nvPr>
        </p:nvSpPr>
        <p:spPr/>
        <p:txBody>
          <a:bodyPr/>
          <a:lstStyle/>
          <a:p>
            <a:fld id="{CB6BA528-4CBB-5A4A-B16E-1F8B808DF828}" type="slidenum">
              <a:rPr lang="en-US" smtClean="0"/>
              <a:t>9</a:t>
            </a:fld>
            <a:endParaRPr lang="en-US"/>
          </a:p>
        </p:txBody>
      </p:sp>
    </p:spTree>
    <p:extLst>
      <p:ext uri="{BB962C8B-B14F-4D97-AF65-F5344CB8AC3E}">
        <p14:creationId xmlns:p14="http://schemas.microsoft.com/office/powerpoint/2010/main" val="11817380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6BA528-4CBB-5A4A-B16E-1F8B808DF828}" type="slidenum">
              <a:rPr lang="en-US" smtClean="0"/>
              <a:t>90</a:t>
            </a:fld>
            <a:endParaRPr lang="en-US"/>
          </a:p>
        </p:txBody>
      </p:sp>
    </p:spTree>
    <p:extLst>
      <p:ext uri="{BB962C8B-B14F-4D97-AF65-F5344CB8AC3E}">
        <p14:creationId xmlns:p14="http://schemas.microsoft.com/office/powerpoint/2010/main" val="11864336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schedule for the Survey Confirmation process is shown in this slide.</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91</a:t>
            </a:fld>
            <a:endParaRPr lang="en-US" dirty="0"/>
          </a:p>
        </p:txBody>
      </p:sp>
    </p:spTree>
    <p:extLst>
      <p:ext uri="{BB962C8B-B14F-4D97-AF65-F5344CB8AC3E}">
        <p14:creationId xmlns:p14="http://schemas.microsoft.com/office/powerpoint/2010/main" val="10478893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2 survey confirmation reports available to assist you.</a:t>
            </a:r>
          </a:p>
          <a:p>
            <a:endParaRPr lang="en-US" dirty="0"/>
          </a:p>
          <a:p>
            <a:pPr marL="171450" indent="-171450">
              <a:buFontTx/>
              <a:buChar char="-"/>
            </a:pPr>
            <a:r>
              <a:rPr lang="en-US" dirty="0"/>
              <a:t>Survey Confirmation (All Clients &amp; Projects) – Lists clients and projects that went to survey in any given period of time, based on your selection criteria.</a:t>
            </a:r>
          </a:p>
          <a:p>
            <a:pPr marL="171450" indent="-171450">
              <a:buFontTx/>
              <a:buChar char="-"/>
            </a:pPr>
            <a:endParaRPr lang="en-US" dirty="0"/>
          </a:p>
          <a:p>
            <a:pPr marL="171450" indent="-171450">
              <a:buFontTx/>
              <a:buChar char="-"/>
            </a:pPr>
            <a:r>
              <a:rPr lang="en-US" dirty="0"/>
              <a:t>Survey Confirmation (Clients per Tab) – lists clients and projects for any given period of time, based on your selection criteria, on separate tab, if exported to Excel.  </a:t>
            </a:r>
          </a:p>
        </p:txBody>
      </p:sp>
      <p:sp>
        <p:nvSpPr>
          <p:cNvPr id="4" name="Slide Number Placeholder 3"/>
          <p:cNvSpPr>
            <a:spLocks noGrp="1"/>
          </p:cNvSpPr>
          <p:nvPr>
            <p:ph type="sldNum" sz="quarter" idx="10"/>
          </p:nvPr>
        </p:nvSpPr>
        <p:spPr/>
        <p:txBody>
          <a:bodyPr/>
          <a:lstStyle/>
          <a:p>
            <a:fld id="{CB6BA528-4CBB-5A4A-B16E-1F8B808DF828}" type="slidenum">
              <a:rPr lang="en-US" smtClean="0"/>
              <a:t>92</a:t>
            </a:fld>
            <a:endParaRPr lang="en-US"/>
          </a:p>
        </p:txBody>
      </p:sp>
    </p:spTree>
    <p:extLst>
      <p:ext uri="{BB962C8B-B14F-4D97-AF65-F5344CB8AC3E}">
        <p14:creationId xmlns:p14="http://schemas.microsoft.com/office/powerpoint/2010/main" val="36823763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quarter, NIST MEP will use the client and project information to select clients for survey. The client unique identifier will be used to identify the clients that will be surveyed as well as the associated Projects and Events that will appear on the project list.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the clients and projects/events are selected, CARs will then be able to confirm and correct the data before the survey begins.  This process is called Survey Confirmation.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month prior to the survey occurring, CARS will review and confirm the information that will be shared with their clients and used in conducting the survey.  This is an opportunity for CARs to edit the following fields:</a:t>
            </a:r>
          </a:p>
          <a:p>
            <a:pPr marL="628650" lvl="1" indent="-171450">
              <a:buFontTx/>
              <a:buChar char="-"/>
            </a:pPr>
            <a:endParaRPr lang="en-US" sz="1200" kern="1200" dirty="0">
              <a:solidFill>
                <a:schemeClr val="tx1"/>
              </a:solidFill>
              <a:effectLst/>
              <a:latin typeface="+mn-lt"/>
              <a:ea typeface="+mn-ea"/>
              <a:cs typeface="+mn-cs"/>
            </a:endParaRPr>
          </a:p>
          <a:p>
            <a:pPr marL="628650" lvl="1" indent="-171450">
              <a:buFontTx/>
              <a:buChar char="-"/>
            </a:pPr>
            <a:r>
              <a:rPr lang="en-US" sz="1200" kern="1200" dirty="0">
                <a:solidFill>
                  <a:schemeClr val="tx1"/>
                </a:solidFill>
                <a:effectLst/>
                <a:latin typeface="+mn-lt"/>
                <a:ea typeface="+mn-ea"/>
                <a:cs typeface="+mn-cs"/>
              </a:rPr>
              <a:t>Client information such as: name, address, and phone number.</a:t>
            </a:r>
          </a:p>
          <a:p>
            <a:pPr marL="628650" lvl="1" indent="-171450">
              <a:buFontTx/>
              <a:buChar char="-"/>
            </a:pPr>
            <a:r>
              <a:rPr lang="en-US" sz="1200" kern="1200" dirty="0">
                <a:solidFill>
                  <a:schemeClr val="tx1"/>
                </a:solidFill>
                <a:effectLst/>
                <a:latin typeface="+mn-lt"/>
                <a:ea typeface="+mn-ea"/>
                <a:cs typeface="+mn-cs"/>
              </a:rPr>
              <a:t>Client primary and secondary contact information such as: salutation, first name, last name, position, phone, and email.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CARs should take advantage of the data confirmation process to ensure every piece of information that will be seen by the client presents a professional image.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many cases, CARs may want to involve field staff in reviewing the information and appropriate arrangements should be made to ensure that field staff understand the process and are able to complete it in the time allotted.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Client records with a valid manufacturing MEP DOM NAICS code ill be sent to survey regardless of whether the CAR has completed the confirmation process.</a:t>
            </a:r>
          </a:p>
        </p:txBody>
      </p:sp>
      <p:sp>
        <p:nvSpPr>
          <p:cNvPr id="4" name="Slide Number Placeholder 3"/>
          <p:cNvSpPr>
            <a:spLocks noGrp="1"/>
          </p:cNvSpPr>
          <p:nvPr>
            <p:ph type="sldNum" sz="quarter" idx="10"/>
          </p:nvPr>
        </p:nvSpPr>
        <p:spPr/>
        <p:txBody>
          <a:bodyPr/>
          <a:lstStyle/>
          <a:p>
            <a:fld id="{CB6BA528-4CBB-5A4A-B16E-1F8B808DF828}" type="slidenum">
              <a:rPr lang="en-US" smtClean="0"/>
              <a:t>93</a:t>
            </a:fld>
            <a:endParaRPr lang="en-US"/>
          </a:p>
        </p:txBody>
      </p:sp>
    </p:spTree>
    <p:extLst>
      <p:ext uri="{BB962C8B-B14F-4D97-AF65-F5344CB8AC3E}">
        <p14:creationId xmlns:p14="http://schemas.microsoft.com/office/powerpoint/2010/main" val="264532148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Suggestions for Survey Confirmation:</a:t>
            </a:r>
          </a:p>
          <a:p>
            <a:endParaRPr lang="en-US" dirty="0"/>
          </a:p>
          <a:p>
            <a:pPr marL="171450" indent="-171450">
              <a:buFontTx/>
              <a:buChar char="-"/>
            </a:pPr>
            <a:r>
              <a:rPr lang="en-US" dirty="0"/>
              <a:t>Use this one-month period as a time to reconnect with Clients.  Review projects up for survey to discuss expected impacts and investigate current needs and possible new opportunities with the customer.</a:t>
            </a:r>
          </a:p>
          <a:p>
            <a:pPr marL="0" indent="0">
              <a:buFontTx/>
              <a:buNone/>
            </a:pPr>
            <a:endParaRPr lang="en-US" dirty="0"/>
          </a:p>
          <a:p>
            <a:pPr marL="171450" indent="-171450">
              <a:buFontTx/>
              <a:buChar char="-"/>
            </a:pPr>
            <a:r>
              <a:rPr lang="en-US" dirty="0"/>
              <a:t>Use this period to initiate a D&amp;B investigation for any clients that do not have an acceptable NAICS code.  They are marked with a red exclamation point.</a:t>
            </a:r>
          </a:p>
          <a:p>
            <a:pPr marL="0" indent="0">
              <a:buFontTx/>
              <a:buNone/>
            </a:pPr>
            <a:endParaRPr lang="en-US" dirty="0"/>
          </a:p>
          <a:p>
            <a:pPr marL="171450" indent="-171450">
              <a:buFontTx/>
              <a:buChar char="-"/>
            </a:pPr>
            <a:r>
              <a:rPr lang="en-US" dirty="0"/>
              <a:t>Let clients know that you are trying to minimize the burden on them.  Provide clients with third-party survey vendor name, survey schedule, and describe the process in detail to set expectations.</a:t>
            </a:r>
          </a:p>
          <a:p>
            <a:pPr marL="171450" indent="-171450">
              <a:buFontTx/>
              <a:buChar char="-"/>
            </a:pPr>
            <a:endParaRPr lang="en-US" dirty="0"/>
          </a:p>
          <a:p>
            <a:pPr marL="171450" indent="-171450">
              <a:buFontTx/>
              <a:buChar char="-"/>
            </a:pPr>
            <a:r>
              <a:rPr lang="en-US" dirty="0"/>
              <a:t>Emphasize taking the web-based survey and that it should not take more than 15 minutes of their time if the field agent has already had a project close-out/feedback session with them.</a:t>
            </a:r>
          </a:p>
        </p:txBody>
      </p:sp>
      <p:sp>
        <p:nvSpPr>
          <p:cNvPr id="4" name="Slide Number Placeholder 3"/>
          <p:cNvSpPr>
            <a:spLocks noGrp="1"/>
          </p:cNvSpPr>
          <p:nvPr>
            <p:ph type="sldNum" sz="quarter" idx="10"/>
          </p:nvPr>
        </p:nvSpPr>
        <p:spPr/>
        <p:txBody>
          <a:bodyPr/>
          <a:lstStyle/>
          <a:p>
            <a:fld id="{CB6BA528-4CBB-5A4A-B16E-1F8B808DF828}" type="slidenum">
              <a:rPr lang="en-US" smtClean="0"/>
              <a:t>94</a:t>
            </a:fld>
            <a:endParaRPr lang="en-US"/>
          </a:p>
        </p:txBody>
      </p:sp>
    </p:spTree>
    <p:extLst>
      <p:ext uri="{BB962C8B-B14F-4D97-AF65-F5344CB8AC3E}">
        <p14:creationId xmlns:p14="http://schemas.microsoft.com/office/powerpoint/2010/main" val="375497218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Survey Confirmation, centers can update client contact information and manage the number of times a project is surveyed by updating Estimated Impact Span (EIS).  Use it to your advantage. </a:t>
            </a:r>
          </a:p>
          <a:p>
            <a:endParaRPr lang="en-US" dirty="0"/>
          </a:p>
          <a:p>
            <a:r>
              <a:rPr lang="en-US" dirty="0"/>
              <a:t>As client/project records are reviewed, the client moves from “Pending Review” to either “Reviewed” or :”EIS set to # times surveyed”.  A client can ONLY be moved to “Excluded” by contacting the NIST MEP Survey </a:t>
            </a:r>
            <a:br>
              <a:rPr lang="en-US" dirty="0"/>
            </a:br>
            <a:r>
              <a:rPr lang="en-US" dirty="0"/>
              <a:t>Administrator.</a:t>
            </a:r>
          </a:p>
          <a:p>
            <a:endParaRPr lang="en-US" dirty="0"/>
          </a:p>
          <a:p>
            <a:r>
              <a:rPr lang="en-US" dirty="0"/>
              <a:t>It is important to remember that projects trigger surveys, so a client may be surveyed on more than one project.  If you are a client where EIS was set too high, centers MUST make sure that the EIS is set to equal the number of times surveyed for every project identified to be surveyed.</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95</a:t>
            </a:fld>
            <a:endParaRPr lang="en-US"/>
          </a:p>
        </p:txBody>
      </p:sp>
    </p:spTree>
    <p:extLst>
      <p:ext uri="{BB962C8B-B14F-4D97-AF65-F5344CB8AC3E}">
        <p14:creationId xmlns:p14="http://schemas.microsoft.com/office/powerpoint/2010/main" val="369543156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96</a:t>
            </a:fld>
            <a:endParaRPr lang="en-US"/>
          </a:p>
        </p:txBody>
      </p:sp>
    </p:spTree>
    <p:extLst>
      <p:ext uri="{BB962C8B-B14F-4D97-AF65-F5344CB8AC3E}">
        <p14:creationId xmlns:p14="http://schemas.microsoft.com/office/powerpoint/2010/main" val="2329731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the Survey closes, a third party contractor exports data from their system.  Data are then imported into MEIS.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NIST MEP will examine the survey responses to identify survey results requiring verification, also known as outliers.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survey responses with a total quantified dollar impact amount of $5 million or more, and/or total job impact of 250 or more will require verification.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97</a:t>
            </a:fld>
            <a:endParaRPr lang="en-US"/>
          </a:p>
        </p:txBody>
      </p:sp>
    </p:spTree>
    <p:extLst>
      <p:ext uri="{BB962C8B-B14F-4D97-AF65-F5344CB8AC3E}">
        <p14:creationId xmlns:p14="http://schemas.microsoft.com/office/powerpoint/2010/main" val="392968318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sz="3800" dirty="0"/>
              <a:t>Sometimes clients report significant impacts that NIST MEP requires be validated by the Center by communicating with the client to make sure what was reported is accurate.</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3800" dirty="0"/>
              <a:t>Outliers (&gt;$5M Total, &gt;250 Jobs) are flagged and confirmed by Centers by indicating the method for communication with the client and a short paragraph describing the work and why the large impact was realized as a result.</a:t>
            </a:r>
          </a:p>
          <a:p>
            <a:pPr lvl="1"/>
            <a:r>
              <a:rPr lang="en-US" sz="3800" dirty="0"/>
              <a:t>$</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98</a:t>
            </a:fld>
            <a:endParaRPr lang="en-US"/>
          </a:p>
        </p:txBody>
      </p:sp>
    </p:spTree>
    <p:extLst>
      <p:ext uri="{BB962C8B-B14F-4D97-AF65-F5344CB8AC3E}">
        <p14:creationId xmlns:p14="http://schemas.microsoft.com/office/powerpoint/2010/main" val="404458554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Each time an Outlier Verification is identified  for review, there is a workflow that needs to be followed.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lvl="1"/>
            <a:r>
              <a:rPr lang="en-US" sz="1600" dirty="0"/>
              <a:t>Centers are notified via email when Outliers need to be verified including a date when verifications MUST be entered into MEIS&gt;</a:t>
            </a:r>
          </a:p>
          <a:p>
            <a:pPr lvl="1"/>
            <a:r>
              <a:rPr lang="en-US" sz="1600" dirty="0"/>
              <a:t>Centers edit the Outlier records in MEIS.  When complete, the record is saved and an email is generated and sent to the NIST MEP Survey Administrator, Center Survey Contact, Center Director and NIST MEP  Manager for Program Evaluation.</a:t>
            </a:r>
          </a:p>
          <a:p>
            <a:pPr lvl="1"/>
            <a:r>
              <a:rPr lang="en-US" sz="1600" dirty="0"/>
              <a:t>The NIST MEP Survey Administrator  reviews the information provided and adjusts the impacts if necessary.</a:t>
            </a:r>
          </a:p>
          <a:p>
            <a:pPr lvl="1"/>
            <a:r>
              <a:rPr lang="en-US" sz="1600" dirty="0"/>
              <a:t>Once all Outliers have been reviewed and adjusted, the IMPACT Metrics reports are run and distributed to Centers.</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99</a:t>
            </a:fld>
            <a:endParaRPr lang="en-US"/>
          </a:p>
        </p:txBody>
      </p:sp>
    </p:spTree>
    <p:extLst>
      <p:ext uri="{BB962C8B-B14F-4D97-AF65-F5344CB8AC3E}">
        <p14:creationId xmlns:p14="http://schemas.microsoft.com/office/powerpoint/2010/main" val="1539162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9239" y="2181598"/>
            <a:ext cx="7772400" cy="1470025"/>
          </a:xfrm>
          <a:prstGeom prst="rect">
            <a:avLst/>
          </a:prstGeom>
        </p:spPr>
        <p:txBody>
          <a:bodyPr/>
          <a:lstStyle>
            <a:lvl1pPr algn="l">
              <a:defRPr b="1">
                <a:solidFill>
                  <a:srgbClr val="006699"/>
                </a:solidFill>
              </a:defRPr>
            </a:lvl1pPr>
          </a:lstStyle>
          <a:p>
            <a:r>
              <a:rPr lang="en-US"/>
              <a:t>Click to edit Master title style</a:t>
            </a:r>
          </a:p>
        </p:txBody>
      </p:sp>
      <p:sp>
        <p:nvSpPr>
          <p:cNvPr id="3" name="Subtitle 2"/>
          <p:cNvSpPr>
            <a:spLocks noGrp="1"/>
          </p:cNvSpPr>
          <p:nvPr>
            <p:ph type="subTitle" idx="1"/>
          </p:nvPr>
        </p:nvSpPr>
        <p:spPr>
          <a:xfrm>
            <a:off x="629239" y="3651623"/>
            <a:ext cx="64008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21500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3" name="Slide Number Placeholder 5">
            <a:extLst>
              <a:ext uri="{FF2B5EF4-FFF2-40B4-BE49-F238E27FC236}">
                <a16:creationId xmlns:a16="http://schemas.microsoft.com/office/drawing/2014/main" id="{AA12B2D0-3D4E-2C45-BD11-8392E5FF2834}"/>
              </a:ext>
            </a:extLst>
          </p:cNvPr>
          <p:cNvSpPr>
            <a:spLocks noGrp="1"/>
          </p:cNvSpPr>
          <p:nvPr>
            <p:ph type="sldNum" sz="quarter" idx="12"/>
          </p:nvPr>
        </p:nvSpPr>
        <p:spPr>
          <a:xfrm>
            <a:off x="8331150" y="6430507"/>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334907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3" name="Slide Number Placeholder 5">
            <a:extLst>
              <a:ext uri="{FF2B5EF4-FFF2-40B4-BE49-F238E27FC236}">
                <a16:creationId xmlns:a16="http://schemas.microsoft.com/office/drawing/2014/main" id="{11E72988-1E9E-384D-AA69-3FF5FAE2B6BE}"/>
              </a:ext>
            </a:extLst>
          </p:cNvPr>
          <p:cNvSpPr>
            <a:spLocks noGrp="1"/>
          </p:cNvSpPr>
          <p:nvPr>
            <p:ph type="sldNum" sz="quarter" idx="12"/>
          </p:nvPr>
        </p:nvSpPr>
        <p:spPr>
          <a:xfrm>
            <a:off x="8331150" y="6430507"/>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4290996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4120"/>
            <a:ext cx="8229600" cy="963517"/>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5">
            <a:extLst>
              <a:ext uri="{FF2B5EF4-FFF2-40B4-BE49-F238E27FC236}">
                <a16:creationId xmlns:a16="http://schemas.microsoft.com/office/drawing/2014/main" id="{EBCEB451-DA41-B444-9017-916857006ACA}"/>
              </a:ext>
            </a:extLst>
          </p:cNvPr>
          <p:cNvSpPr>
            <a:spLocks noGrp="1"/>
          </p:cNvSpPr>
          <p:nvPr>
            <p:ph type="sldNum" sz="quarter" idx="12"/>
          </p:nvPr>
        </p:nvSpPr>
        <p:spPr>
          <a:xfrm>
            <a:off x="8331150" y="6430507"/>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2156438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20942"/>
            <a:ext cx="2057400" cy="55981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20942"/>
            <a:ext cx="6019800" cy="55981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5">
            <a:extLst>
              <a:ext uri="{FF2B5EF4-FFF2-40B4-BE49-F238E27FC236}">
                <a16:creationId xmlns:a16="http://schemas.microsoft.com/office/drawing/2014/main" id="{98C3A461-76D1-A347-88B0-822A64AE7DD9}"/>
              </a:ext>
            </a:extLst>
          </p:cNvPr>
          <p:cNvSpPr>
            <a:spLocks noGrp="1"/>
          </p:cNvSpPr>
          <p:nvPr>
            <p:ph type="sldNum" sz="quarter" idx="12"/>
          </p:nvPr>
        </p:nvSpPr>
        <p:spPr>
          <a:xfrm>
            <a:off x="8331150" y="6430507"/>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656699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8331587" y="6427630"/>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2914655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1628775" y="6500813"/>
            <a:ext cx="184731" cy="369332"/>
          </a:xfrm>
          <a:prstGeom prst="rect">
            <a:avLst/>
          </a:prstGeom>
          <a:noFill/>
        </p:spPr>
        <p:txBody>
          <a:bodyPr wrap="none" rtlCol="0">
            <a:spAutoFit/>
          </a:bodyPr>
          <a:lstStyle/>
          <a:p>
            <a:endParaRPr lang="en-US" dirty="0"/>
          </a:p>
        </p:txBody>
      </p:sp>
      <p:sp>
        <p:nvSpPr>
          <p:cNvPr id="22" name="Slide Number Placeholder 5">
            <a:extLst>
              <a:ext uri="{FF2B5EF4-FFF2-40B4-BE49-F238E27FC236}">
                <a16:creationId xmlns:a16="http://schemas.microsoft.com/office/drawing/2014/main" id="{EA0386F2-5787-9649-9C73-40B925C52482}"/>
              </a:ext>
            </a:extLst>
          </p:cNvPr>
          <p:cNvSpPr>
            <a:spLocks noGrp="1"/>
          </p:cNvSpPr>
          <p:nvPr>
            <p:ph type="sldNum" sz="quarter" idx="4"/>
          </p:nvPr>
        </p:nvSpPr>
        <p:spPr>
          <a:xfrm>
            <a:off x="8327089" y="6435161"/>
            <a:ext cx="462094" cy="365125"/>
          </a:xfrm>
          <a:prstGeom prst="rect">
            <a:avLst/>
          </a:prstGeom>
        </p:spPr>
        <p:txBody>
          <a:bodyPr/>
          <a:lstStyle>
            <a:lvl1pPr algn="ctr">
              <a:defRPr sz="1000">
                <a:solidFill>
                  <a:schemeClr val="bg1"/>
                </a:solidFill>
                <a:latin typeface="Arial Narrow"/>
                <a:cs typeface="Arial Narrow"/>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353052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2" name="Slide Number Placeholder 5">
            <a:extLst>
              <a:ext uri="{FF2B5EF4-FFF2-40B4-BE49-F238E27FC236}">
                <a16:creationId xmlns:a16="http://schemas.microsoft.com/office/drawing/2014/main" id="{2111B911-CA26-1547-BA04-609E4913703D}"/>
              </a:ext>
            </a:extLst>
          </p:cNvPr>
          <p:cNvSpPr>
            <a:spLocks noGrp="1"/>
          </p:cNvSpPr>
          <p:nvPr>
            <p:ph type="sldNum" sz="quarter" idx="4"/>
          </p:nvPr>
        </p:nvSpPr>
        <p:spPr>
          <a:xfrm>
            <a:off x="8327089" y="6435161"/>
            <a:ext cx="462094" cy="365125"/>
          </a:xfrm>
          <a:prstGeom prst="rect">
            <a:avLst/>
          </a:prstGeom>
        </p:spPr>
        <p:txBody>
          <a:bodyPr/>
          <a:lstStyle>
            <a:lvl1pPr algn="ctr">
              <a:defRPr sz="1000">
                <a:solidFill>
                  <a:schemeClr val="bg1"/>
                </a:solidFill>
                <a:latin typeface="Arial Narrow"/>
                <a:cs typeface="Arial Narrow"/>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2476304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5">
            <a:extLst>
              <a:ext uri="{FF2B5EF4-FFF2-40B4-BE49-F238E27FC236}">
                <a16:creationId xmlns:a16="http://schemas.microsoft.com/office/drawing/2014/main" id="{7504AA17-2BAD-5D45-BDBD-5E9CBE5BF84B}"/>
              </a:ext>
            </a:extLst>
          </p:cNvPr>
          <p:cNvSpPr>
            <a:spLocks noGrp="1"/>
          </p:cNvSpPr>
          <p:nvPr>
            <p:ph type="sldNum" sz="quarter" idx="4"/>
          </p:nvPr>
        </p:nvSpPr>
        <p:spPr>
          <a:xfrm>
            <a:off x="8327089" y="6435161"/>
            <a:ext cx="462094" cy="365125"/>
          </a:xfrm>
          <a:prstGeom prst="rect">
            <a:avLst/>
          </a:prstGeom>
        </p:spPr>
        <p:txBody>
          <a:bodyPr/>
          <a:lstStyle>
            <a:lvl1pPr algn="ctr">
              <a:defRPr sz="1000">
                <a:solidFill>
                  <a:schemeClr val="bg1"/>
                </a:solidFill>
                <a:latin typeface="Arial Narrow"/>
                <a:cs typeface="Arial Narrow"/>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1694357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Slide Number Placeholder 5">
            <a:extLst>
              <a:ext uri="{FF2B5EF4-FFF2-40B4-BE49-F238E27FC236}">
                <a16:creationId xmlns:a16="http://schemas.microsoft.com/office/drawing/2014/main" id="{26952015-10B6-0B49-B14D-67DCCD469828}"/>
              </a:ext>
            </a:extLst>
          </p:cNvPr>
          <p:cNvSpPr>
            <a:spLocks noGrp="1"/>
          </p:cNvSpPr>
          <p:nvPr>
            <p:ph type="sldNum" sz="quarter" idx="10"/>
          </p:nvPr>
        </p:nvSpPr>
        <p:spPr>
          <a:xfrm>
            <a:off x="8327089" y="6435161"/>
            <a:ext cx="462094" cy="365125"/>
          </a:xfrm>
          <a:prstGeom prst="rect">
            <a:avLst/>
          </a:prstGeom>
        </p:spPr>
        <p:txBody>
          <a:bodyPr/>
          <a:lstStyle>
            <a:lvl1pPr algn="ctr">
              <a:defRPr sz="1000">
                <a:solidFill>
                  <a:schemeClr val="bg1"/>
                </a:solidFill>
                <a:latin typeface="Arial Narrow"/>
                <a:cs typeface="Arial Narrow"/>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3114222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1" name="Slide Number Placeholder 5">
            <a:extLst>
              <a:ext uri="{FF2B5EF4-FFF2-40B4-BE49-F238E27FC236}">
                <a16:creationId xmlns:a16="http://schemas.microsoft.com/office/drawing/2014/main" id="{AFB4E238-AE5F-CD4B-BA19-B023BFA4C578}"/>
              </a:ext>
            </a:extLst>
          </p:cNvPr>
          <p:cNvSpPr>
            <a:spLocks noGrp="1"/>
          </p:cNvSpPr>
          <p:nvPr>
            <p:ph type="sldNum" sz="quarter" idx="4"/>
          </p:nvPr>
        </p:nvSpPr>
        <p:spPr>
          <a:xfrm>
            <a:off x="8327089" y="6435161"/>
            <a:ext cx="462094" cy="365125"/>
          </a:xfrm>
          <a:prstGeom prst="rect">
            <a:avLst/>
          </a:prstGeom>
        </p:spPr>
        <p:txBody>
          <a:bodyPr/>
          <a:lstStyle>
            <a:lvl1pPr algn="ctr">
              <a:defRPr sz="1000">
                <a:solidFill>
                  <a:schemeClr val="bg1"/>
                </a:solidFill>
                <a:latin typeface="Arial Narrow"/>
                <a:cs typeface="Arial Narrow"/>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225914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2084536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FCA5ECAC-5AB3-3E48-B466-25948EE4E13C}"/>
              </a:ext>
            </a:extLst>
          </p:cNvPr>
          <p:cNvSpPr>
            <a:spLocks noGrp="1"/>
          </p:cNvSpPr>
          <p:nvPr>
            <p:ph type="sldNum" sz="quarter" idx="4"/>
          </p:nvPr>
        </p:nvSpPr>
        <p:spPr>
          <a:xfrm>
            <a:off x="8327089" y="6435161"/>
            <a:ext cx="462094" cy="365125"/>
          </a:xfrm>
          <a:prstGeom prst="rect">
            <a:avLst/>
          </a:prstGeom>
        </p:spPr>
        <p:txBody>
          <a:bodyPr/>
          <a:lstStyle>
            <a:lvl1pPr algn="ctr">
              <a:defRPr sz="1000">
                <a:solidFill>
                  <a:schemeClr val="bg1"/>
                </a:solidFill>
                <a:latin typeface="Arial Narrow"/>
                <a:cs typeface="Arial Narrow"/>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2256221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3" name="Slide Number Placeholder 5">
            <a:extLst>
              <a:ext uri="{FF2B5EF4-FFF2-40B4-BE49-F238E27FC236}">
                <a16:creationId xmlns:a16="http://schemas.microsoft.com/office/drawing/2014/main" id="{5F27DCBF-BB92-374B-9A88-0211409EF54E}"/>
              </a:ext>
            </a:extLst>
          </p:cNvPr>
          <p:cNvSpPr>
            <a:spLocks noGrp="1"/>
          </p:cNvSpPr>
          <p:nvPr>
            <p:ph type="sldNum" sz="quarter" idx="4"/>
          </p:nvPr>
        </p:nvSpPr>
        <p:spPr>
          <a:xfrm>
            <a:off x="8327089" y="6435161"/>
            <a:ext cx="462094" cy="365125"/>
          </a:xfrm>
          <a:prstGeom prst="rect">
            <a:avLst/>
          </a:prstGeom>
        </p:spPr>
        <p:txBody>
          <a:bodyPr/>
          <a:lstStyle>
            <a:lvl1pPr algn="ctr">
              <a:defRPr sz="1000">
                <a:solidFill>
                  <a:schemeClr val="bg1"/>
                </a:solidFill>
                <a:latin typeface="Arial Narrow"/>
                <a:cs typeface="Arial Narrow"/>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3913698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3" name="Slide Number Placeholder 5">
            <a:extLst>
              <a:ext uri="{FF2B5EF4-FFF2-40B4-BE49-F238E27FC236}">
                <a16:creationId xmlns:a16="http://schemas.microsoft.com/office/drawing/2014/main" id="{9DAD3B56-E6D9-F84F-AE4F-7190AE79C569}"/>
              </a:ext>
            </a:extLst>
          </p:cNvPr>
          <p:cNvSpPr>
            <a:spLocks noGrp="1"/>
          </p:cNvSpPr>
          <p:nvPr>
            <p:ph type="sldNum" sz="quarter" idx="4"/>
          </p:nvPr>
        </p:nvSpPr>
        <p:spPr>
          <a:xfrm>
            <a:off x="8327089" y="6435161"/>
            <a:ext cx="462094" cy="365125"/>
          </a:xfrm>
          <a:prstGeom prst="rect">
            <a:avLst/>
          </a:prstGeom>
        </p:spPr>
        <p:txBody>
          <a:bodyPr/>
          <a:lstStyle>
            <a:lvl1pPr algn="ctr">
              <a:defRPr sz="1000">
                <a:solidFill>
                  <a:schemeClr val="bg1"/>
                </a:solidFill>
                <a:latin typeface="Arial Narrow"/>
                <a:cs typeface="Arial Narrow"/>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1133993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4120"/>
            <a:ext cx="8229600" cy="963517"/>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5">
            <a:extLst>
              <a:ext uri="{FF2B5EF4-FFF2-40B4-BE49-F238E27FC236}">
                <a16:creationId xmlns:a16="http://schemas.microsoft.com/office/drawing/2014/main" id="{FA555BA3-ACF1-7F40-9FE4-68D0761589CE}"/>
              </a:ext>
            </a:extLst>
          </p:cNvPr>
          <p:cNvSpPr>
            <a:spLocks noGrp="1"/>
          </p:cNvSpPr>
          <p:nvPr>
            <p:ph type="sldNum" sz="quarter" idx="4"/>
          </p:nvPr>
        </p:nvSpPr>
        <p:spPr>
          <a:xfrm>
            <a:off x="8327089" y="6435161"/>
            <a:ext cx="462094" cy="365125"/>
          </a:xfrm>
          <a:prstGeom prst="rect">
            <a:avLst/>
          </a:prstGeom>
        </p:spPr>
        <p:txBody>
          <a:bodyPr/>
          <a:lstStyle>
            <a:lvl1pPr algn="ctr">
              <a:defRPr sz="1000">
                <a:solidFill>
                  <a:schemeClr val="bg1"/>
                </a:solidFill>
                <a:latin typeface="Arial Narrow"/>
                <a:cs typeface="Arial Narrow"/>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3519392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20942"/>
            <a:ext cx="2057400" cy="55981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20942"/>
            <a:ext cx="6019800" cy="55981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5">
            <a:extLst>
              <a:ext uri="{FF2B5EF4-FFF2-40B4-BE49-F238E27FC236}">
                <a16:creationId xmlns:a16="http://schemas.microsoft.com/office/drawing/2014/main" id="{27119789-D662-FD46-9490-5BAB2DE3431B}"/>
              </a:ext>
            </a:extLst>
          </p:cNvPr>
          <p:cNvSpPr>
            <a:spLocks noGrp="1"/>
          </p:cNvSpPr>
          <p:nvPr>
            <p:ph type="sldNum" sz="quarter" idx="4"/>
          </p:nvPr>
        </p:nvSpPr>
        <p:spPr>
          <a:xfrm>
            <a:off x="8327089" y="6435161"/>
            <a:ext cx="462094" cy="365125"/>
          </a:xfrm>
          <a:prstGeom prst="rect">
            <a:avLst/>
          </a:prstGeom>
        </p:spPr>
        <p:txBody>
          <a:bodyPr/>
          <a:lstStyle>
            <a:lvl1pPr algn="ctr">
              <a:defRPr sz="1000">
                <a:solidFill>
                  <a:schemeClr val="bg1"/>
                </a:solidFill>
                <a:latin typeface="Arial Narrow"/>
                <a:cs typeface="Arial Narrow"/>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2322481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A1E13163-D9D7-EE45-A4FA-4DDE646B943E}"/>
              </a:ext>
            </a:extLst>
          </p:cNvPr>
          <p:cNvSpPr>
            <a:spLocks noGrp="1"/>
          </p:cNvSpPr>
          <p:nvPr>
            <p:ph type="sldNum" sz="quarter" idx="4"/>
          </p:nvPr>
        </p:nvSpPr>
        <p:spPr>
          <a:xfrm>
            <a:off x="8327089" y="6435161"/>
            <a:ext cx="462094" cy="365125"/>
          </a:xfrm>
          <a:prstGeom prst="rect">
            <a:avLst/>
          </a:prstGeom>
        </p:spPr>
        <p:txBody>
          <a:bodyPr/>
          <a:lstStyle>
            <a:lvl1pPr algn="ctr">
              <a:defRPr sz="1000">
                <a:solidFill>
                  <a:schemeClr val="bg1"/>
                </a:solidFill>
                <a:latin typeface="Arial Narrow"/>
                <a:cs typeface="Arial Narrow"/>
              </a:defRPr>
            </a:lvl1pPr>
          </a:lstStyle>
          <a:p>
            <a:fld id="{30A02D7B-7C10-D548-8D23-D0A29A0599FA}" type="slidenum">
              <a:rPr lang="en-US" smtClean="0"/>
              <a:pPr/>
              <a:t>‹#›</a:t>
            </a:fld>
            <a:endParaRPr lang="en-US" dirty="0"/>
          </a:p>
        </p:txBody>
      </p:sp>
    </p:spTree>
    <p:extLst>
      <p:ext uri="{BB962C8B-B14F-4D97-AF65-F5344CB8AC3E}">
        <p14:creationId xmlns:p14="http://schemas.microsoft.com/office/powerpoint/2010/main" val="4245892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5">
            <a:extLst>
              <a:ext uri="{FF2B5EF4-FFF2-40B4-BE49-F238E27FC236}">
                <a16:creationId xmlns:a16="http://schemas.microsoft.com/office/drawing/2014/main" id="{E5A92785-0C7F-6747-871B-D2646A0A6A7E}"/>
              </a:ext>
            </a:extLst>
          </p:cNvPr>
          <p:cNvSpPr>
            <a:spLocks noGrp="1"/>
          </p:cNvSpPr>
          <p:nvPr>
            <p:ph type="sldNum" sz="quarter" idx="4"/>
          </p:nvPr>
        </p:nvSpPr>
        <p:spPr>
          <a:xfrm>
            <a:off x="8327089" y="6435161"/>
            <a:ext cx="462094" cy="365125"/>
          </a:xfrm>
          <a:prstGeom prst="rect">
            <a:avLst/>
          </a:prstGeom>
        </p:spPr>
        <p:txBody>
          <a:bodyPr/>
          <a:lstStyle>
            <a:lvl1pPr algn="ctr">
              <a:defRPr sz="1000">
                <a:solidFill>
                  <a:schemeClr val="bg1"/>
                </a:solidFill>
                <a:latin typeface="Arial Narrow"/>
                <a:cs typeface="Arial Narrow"/>
              </a:defRPr>
            </a:lvl1pPr>
          </a:lstStyle>
          <a:p>
            <a:fld id="{30A02D7B-7C10-D548-8D23-D0A29A0599FA}" type="slidenum">
              <a:rPr lang="en-US" smtClean="0"/>
              <a:pPr/>
              <a:t>‹#›</a:t>
            </a:fld>
            <a:endParaRPr lang="en-US" dirty="0"/>
          </a:p>
        </p:txBody>
      </p:sp>
    </p:spTree>
    <p:extLst>
      <p:ext uri="{BB962C8B-B14F-4D97-AF65-F5344CB8AC3E}">
        <p14:creationId xmlns:p14="http://schemas.microsoft.com/office/powerpoint/2010/main" val="391534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Slide Number Placeholder 5"/>
          <p:cNvSpPr>
            <a:spLocks noGrp="1"/>
          </p:cNvSpPr>
          <p:nvPr>
            <p:ph type="sldNum" sz="quarter" idx="12"/>
          </p:nvPr>
        </p:nvSpPr>
        <p:spPr>
          <a:xfrm>
            <a:off x="8321723" y="6430507"/>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415812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lide Number Placeholder 5"/>
          <p:cNvSpPr>
            <a:spLocks noGrp="1"/>
          </p:cNvSpPr>
          <p:nvPr>
            <p:ph type="sldNum" sz="quarter" idx="12"/>
          </p:nvPr>
        </p:nvSpPr>
        <p:spPr>
          <a:xfrm>
            <a:off x="8321723" y="6430507"/>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97906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Slide Number Placeholder 5">
            <a:extLst>
              <a:ext uri="{FF2B5EF4-FFF2-40B4-BE49-F238E27FC236}">
                <a16:creationId xmlns:a16="http://schemas.microsoft.com/office/drawing/2014/main" id="{6A106FDD-ED06-6F45-92CE-4293B0773413}"/>
              </a:ext>
            </a:extLst>
          </p:cNvPr>
          <p:cNvSpPr>
            <a:spLocks noGrp="1"/>
          </p:cNvSpPr>
          <p:nvPr>
            <p:ph type="sldNum" sz="quarter" idx="12"/>
          </p:nvPr>
        </p:nvSpPr>
        <p:spPr>
          <a:xfrm>
            <a:off x="8331150" y="6430507"/>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245608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1" name="Slide Number Placeholder 5">
            <a:extLst>
              <a:ext uri="{FF2B5EF4-FFF2-40B4-BE49-F238E27FC236}">
                <a16:creationId xmlns:a16="http://schemas.microsoft.com/office/drawing/2014/main" id="{CAD185D8-4B3A-014E-BFD7-6A98F7A3FC05}"/>
              </a:ext>
            </a:extLst>
          </p:cNvPr>
          <p:cNvSpPr>
            <a:spLocks noGrp="1"/>
          </p:cNvSpPr>
          <p:nvPr>
            <p:ph type="sldNum" sz="quarter" idx="12"/>
          </p:nvPr>
        </p:nvSpPr>
        <p:spPr>
          <a:xfrm>
            <a:off x="8331150" y="6430507"/>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156087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a:xfrm>
            <a:off x="8331150" y="6430507"/>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199457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p:nvPr userDrawn="1"/>
        </p:nvPicPr>
        <p:blipFill>
          <a:blip r:embed="rId4">
            <a:extLst>
              <a:ext uri="{28A0092B-C50C-407E-A947-70E740481C1C}">
                <a14:useLocalDpi xmlns:a14="http://schemas.microsoft.com/office/drawing/2010/main"/>
              </a:ext>
            </a:extLst>
          </a:blip>
          <a:srcRect/>
          <a:stretch>
            <a:fillRect/>
          </a:stretch>
        </p:blipFill>
        <p:spPr bwMode="auto">
          <a:xfrm>
            <a:off x="-15678" y="6506947"/>
            <a:ext cx="9191034" cy="366733"/>
          </a:xfrm>
          <a:prstGeom prst="rect">
            <a:avLst/>
          </a:prstGeom>
          <a:noFill/>
          <a:ln>
            <a:noFill/>
          </a:ln>
        </p:spPr>
      </p:pic>
      <p:pic>
        <p:nvPicPr>
          <p:cNvPr id="10" name="Picture 9" descr="Untitled-1.png"/>
          <p:cNvPicPr>
            <a:picLocks noChangeAspect="1"/>
          </p:cNvPicPr>
          <p:nvPr userDrawn="1"/>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21764" y="6636124"/>
            <a:ext cx="7916150" cy="114582"/>
          </a:xfrm>
          <a:prstGeom prst="rect">
            <a:avLst/>
          </a:prstGeom>
        </p:spPr>
      </p:pic>
      <p:pic>
        <p:nvPicPr>
          <p:cNvPr id="13" name="Picture 12">
            <a:extLst>
              <a:ext uri="{FF2B5EF4-FFF2-40B4-BE49-F238E27FC236}">
                <a16:creationId xmlns:a16="http://schemas.microsoft.com/office/drawing/2014/main" id="{0181D11A-3B50-014C-89A7-FA3F3BC5F413}"/>
              </a:ext>
            </a:extLst>
          </p:cNvPr>
          <p:cNvPicPr/>
          <p:nvPr userDrawn="1"/>
        </p:nvPicPr>
        <p:blipFill rotWithShape="1">
          <a:blip r:embed="rId6" cstate="email">
            <a:extLst>
              <a:ext uri="{28A0092B-C50C-407E-A947-70E740481C1C}">
                <a14:useLocalDpi xmlns:a14="http://schemas.microsoft.com/office/drawing/2010/main"/>
              </a:ext>
            </a:extLst>
          </a:blip>
          <a:srcRect l="16117"/>
          <a:stretch/>
        </p:blipFill>
        <p:spPr>
          <a:xfrm>
            <a:off x="-15678" y="-218532"/>
            <a:ext cx="9755174" cy="1604572"/>
          </a:xfrm>
          <a:prstGeom prst="rect">
            <a:avLst/>
          </a:prstGeom>
        </p:spPr>
      </p:pic>
      <p:pic>
        <p:nvPicPr>
          <p:cNvPr id="14" name="Picture 13">
            <a:extLst>
              <a:ext uri="{FF2B5EF4-FFF2-40B4-BE49-F238E27FC236}">
                <a16:creationId xmlns:a16="http://schemas.microsoft.com/office/drawing/2014/main" id="{7DDA97A1-FB1F-664C-9EC1-4B51A57DFC80}"/>
              </a:ext>
            </a:extLst>
          </p:cNvPr>
          <p:cNvPicPr>
            <a:picLocks noChangeAspect="1"/>
          </p:cNvPicPr>
          <p:nvPr userDrawn="1"/>
        </p:nvPicPr>
        <p:blipFill>
          <a:blip r:embed="rId7"/>
          <a:stretch>
            <a:fillRect/>
          </a:stretch>
        </p:blipFill>
        <p:spPr>
          <a:xfrm>
            <a:off x="7086599" y="5433029"/>
            <a:ext cx="1525520" cy="673606"/>
          </a:xfrm>
          <a:prstGeom prst="rect">
            <a:avLst/>
          </a:prstGeom>
        </p:spPr>
      </p:pic>
    </p:spTree>
    <p:extLst>
      <p:ext uri="{BB962C8B-B14F-4D97-AF65-F5344CB8AC3E}">
        <p14:creationId xmlns:p14="http://schemas.microsoft.com/office/powerpoint/2010/main" val="3403243904"/>
      </p:ext>
    </p:extLst>
  </p:cSld>
  <p:clrMap bg1="lt1" tx1="dk1" bg2="lt2" tx2="dk2" accent1="accent1" accent2="accent2" accent3="accent3" accent4="accent4" accent5="accent5" accent6="accent6" hlink="hlink" folHlink="folHlink"/>
  <p:sldLayoutIdLst>
    <p:sldLayoutId id="2147483673" r:id="rId1"/>
    <p:sldLayoutId id="2147483677"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05548"/>
            <a:ext cx="8229600" cy="702877"/>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431636"/>
            <a:ext cx="8229600" cy="4694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5" name="Straight Connector 24"/>
          <p:cNvCxnSpPr/>
          <p:nvPr userDrawn="1"/>
        </p:nvCxnSpPr>
        <p:spPr>
          <a:xfrm>
            <a:off x="7101645" y="172189"/>
            <a:ext cx="2068013" cy="0"/>
          </a:xfrm>
          <a:prstGeom prst="line">
            <a:avLst/>
          </a:prstGeom>
          <a:ln w="15875">
            <a:solidFill>
              <a:schemeClr val="tx2">
                <a:alpha val="50000"/>
              </a:schemeClr>
            </a:solidFill>
          </a:ln>
          <a:effectLst/>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1227" y="6239284"/>
            <a:ext cx="1877552" cy="589862"/>
          </a:xfrm>
          <a:prstGeom prst="rect">
            <a:avLst/>
          </a:prstGeom>
        </p:spPr>
      </p:pic>
      <p:sp>
        <p:nvSpPr>
          <p:cNvPr id="24" name="TextBox 23">
            <a:extLst>
              <a:ext uri="{FF2B5EF4-FFF2-40B4-BE49-F238E27FC236}">
                <a16:creationId xmlns:a16="http://schemas.microsoft.com/office/drawing/2014/main" id="{6B49961D-78DB-1A42-84AA-46CBD31F2054}"/>
              </a:ext>
            </a:extLst>
          </p:cNvPr>
          <p:cNvSpPr txBox="1"/>
          <p:nvPr userDrawn="1"/>
        </p:nvSpPr>
        <p:spPr>
          <a:xfrm>
            <a:off x="261350" y="70086"/>
            <a:ext cx="7226300" cy="184666"/>
          </a:xfrm>
          <a:prstGeom prst="rect">
            <a:avLst/>
          </a:prstGeom>
          <a:noFill/>
        </p:spPr>
        <p:txBody>
          <a:bodyPr wrap="square" rtlCol="0">
            <a:spAutoFit/>
          </a:bodyPr>
          <a:lstStyle/>
          <a:p>
            <a:pPr marL="0" indent="0">
              <a:buFont typeface="Arial" panose="020B0604020202020204" pitchFamily="34" charset="0"/>
              <a:buNone/>
            </a:pPr>
            <a:r>
              <a:rPr lang="en-US" sz="600" b="1" i="0" spc="90" baseline="0" dirty="0">
                <a:solidFill>
                  <a:schemeClr val="bg1">
                    <a:lumMod val="65000"/>
                  </a:schemeClr>
                </a:solidFill>
                <a:latin typeface="Arial" panose="020B0604020202020204" pitchFamily="34" charset="0"/>
                <a:cs typeface="Arial" panose="020B0604020202020204" pitchFamily="34" charset="0"/>
              </a:rPr>
              <a:t>U.S. DEPARTMENT OF COMMERCE    NATIONAL INSTITUTE OF STANDARDS AND TECHNOLOGY    MANUFACTURING EXTENSION PARTNERSHIP</a:t>
            </a:r>
          </a:p>
        </p:txBody>
      </p:sp>
      <p:sp>
        <p:nvSpPr>
          <p:cNvPr id="31" name="Oval 30">
            <a:extLst>
              <a:ext uri="{FF2B5EF4-FFF2-40B4-BE49-F238E27FC236}">
                <a16:creationId xmlns:a16="http://schemas.microsoft.com/office/drawing/2014/main" id="{285DF1B8-CDA3-B848-9472-13FB9A507E3A}"/>
              </a:ext>
            </a:extLst>
          </p:cNvPr>
          <p:cNvSpPr/>
          <p:nvPr userDrawn="1"/>
        </p:nvSpPr>
        <p:spPr>
          <a:xfrm rot="10800000">
            <a:off x="8448758" y="6472111"/>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lide Number Placeholder 5">
            <a:extLst>
              <a:ext uri="{FF2B5EF4-FFF2-40B4-BE49-F238E27FC236}">
                <a16:creationId xmlns:a16="http://schemas.microsoft.com/office/drawing/2014/main" id="{ABE6D7FA-9B9D-7A47-AC24-CA40E9A220CE}"/>
              </a:ext>
            </a:extLst>
          </p:cNvPr>
          <p:cNvSpPr>
            <a:spLocks noGrp="1"/>
          </p:cNvSpPr>
          <p:nvPr>
            <p:ph type="sldNum" sz="quarter" idx="4"/>
          </p:nvPr>
        </p:nvSpPr>
        <p:spPr>
          <a:xfrm>
            <a:off x="8327089" y="6435161"/>
            <a:ext cx="462094" cy="365125"/>
          </a:xfrm>
          <a:prstGeom prst="rect">
            <a:avLst/>
          </a:prstGeom>
        </p:spPr>
        <p:txBody>
          <a:bodyPr/>
          <a:lstStyle>
            <a:lvl1pPr algn="ctr">
              <a:defRPr sz="1000">
                <a:solidFill>
                  <a:schemeClr val="bg1"/>
                </a:solidFill>
                <a:latin typeface="Arial Narrow"/>
                <a:cs typeface="Arial Narrow"/>
              </a:defRPr>
            </a:lvl1pPr>
          </a:lstStyle>
          <a:p>
            <a:fld id="{30A02D7B-7C10-D548-8D23-D0A29A0599FA}" type="slidenum">
              <a:rPr lang="en-US" smtClean="0"/>
              <a:pPr/>
              <a:t>‹#›</a:t>
            </a:fld>
            <a:endParaRPr lang="en-US" dirty="0"/>
          </a:p>
        </p:txBody>
      </p:sp>
    </p:spTree>
    <p:extLst>
      <p:ext uri="{BB962C8B-B14F-4D97-AF65-F5344CB8AC3E}">
        <p14:creationId xmlns:p14="http://schemas.microsoft.com/office/powerpoint/2010/main" val="2817654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457200" rtl="0" eaLnBrk="1" latinLnBrk="0" hangingPunct="1">
        <a:spcBef>
          <a:spcPct val="0"/>
        </a:spcBef>
        <a:buNone/>
        <a:defRPr sz="4000" b="1" kern="1200">
          <a:solidFill>
            <a:srgbClr val="006699"/>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4" name="Picture 23"/>
          <p:cNvPicPr/>
          <p:nvPr userDrawn="1"/>
        </p:nvPicPr>
        <p:blipFill>
          <a:blip r:embed="rId13">
            <a:extLst>
              <a:ext uri="{28A0092B-C50C-407E-A947-70E740481C1C}">
                <a14:useLocalDpi xmlns:a14="http://schemas.microsoft.com/office/drawing/2010/main"/>
              </a:ext>
            </a:extLst>
          </a:blip>
          <a:srcRect/>
          <a:stretch>
            <a:fillRect/>
          </a:stretch>
        </p:blipFill>
        <p:spPr bwMode="auto">
          <a:xfrm>
            <a:off x="-1" y="-12638"/>
            <a:ext cx="9169659" cy="344378"/>
          </a:xfrm>
          <a:prstGeom prst="rect">
            <a:avLst/>
          </a:prstGeom>
          <a:noFill/>
          <a:ln>
            <a:noFill/>
          </a:ln>
        </p:spPr>
      </p:pic>
      <p:sp>
        <p:nvSpPr>
          <p:cNvPr id="2" name="Title Placeholder 1"/>
          <p:cNvSpPr>
            <a:spLocks noGrp="1"/>
          </p:cNvSpPr>
          <p:nvPr>
            <p:ph type="title"/>
          </p:nvPr>
        </p:nvSpPr>
        <p:spPr>
          <a:xfrm>
            <a:off x="457200" y="505548"/>
            <a:ext cx="8229600" cy="702877"/>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431636"/>
            <a:ext cx="8229600" cy="4694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5" name="Straight Connector 24"/>
          <p:cNvCxnSpPr/>
          <p:nvPr userDrawn="1"/>
        </p:nvCxnSpPr>
        <p:spPr>
          <a:xfrm>
            <a:off x="7101645" y="172189"/>
            <a:ext cx="2068013" cy="0"/>
          </a:xfrm>
          <a:prstGeom prst="line">
            <a:avLst/>
          </a:prstGeom>
          <a:ln w="15875">
            <a:solidFill>
              <a:schemeClr val="bg1">
                <a:lumMod val="85000"/>
                <a:alpha val="50000"/>
              </a:schemeClr>
            </a:solidFill>
          </a:ln>
          <a:effectLst/>
        </p:spPr>
        <p:style>
          <a:lnRef idx="2">
            <a:schemeClr val="accent1"/>
          </a:lnRef>
          <a:fillRef idx="0">
            <a:schemeClr val="accent1"/>
          </a:fillRef>
          <a:effectRef idx="1">
            <a:schemeClr val="accent1"/>
          </a:effectRef>
          <a:fontRef idx="minor">
            <a:schemeClr val="tx1"/>
          </a:fontRef>
        </p:style>
      </p:cxnSp>
      <p:sp>
        <p:nvSpPr>
          <p:cNvPr id="27" name="Footer Placeholder 4"/>
          <p:cNvSpPr txBox="1">
            <a:spLocks/>
          </p:cNvSpPr>
          <p:nvPr userDrawn="1"/>
        </p:nvSpPr>
        <p:spPr>
          <a:xfrm>
            <a:off x="6782669" y="6518230"/>
            <a:ext cx="1316322" cy="171095"/>
          </a:xfrm>
          <a:prstGeom prst="rect">
            <a:avLst/>
          </a:prstGeom>
        </p:spPr>
        <p:txBody>
          <a:bodyPr lIns="0" tIns="0" rIns="0" bIns="0"/>
          <a:lstStyle>
            <a:defPPr>
              <a:defRPr lang="en-US"/>
            </a:defPPr>
            <a:lvl1pPr marL="0" algn="l" defTabSz="457200" rtl="0" eaLnBrk="1" latinLnBrk="0" hangingPunct="1">
              <a:defRPr sz="1000"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chemeClr val="bg1"/>
                </a:solidFill>
              </a:rPr>
              <a:t>MEP Overview</a:t>
            </a:r>
          </a:p>
        </p:txBody>
      </p:sp>
      <p:pic>
        <p:nvPicPr>
          <p:cNvPr id="26" name="Picture 25" descr="Untitled-1.png"/>
          <p:cNvPicPr>
            <a:picLocks noChangeAspect="1"/>
          </p:cNvPicPr>
          <p:nvPr userDrawn="1"/>
        </p:nvPicPr>
        <p:blipFill>
          <a:blip r:embed="rId14" cstate="email">
            <a:lum bright="70000" contrast="-70000"/>
            <a:alphaModFix amt="47000"/>
            <a:extLst>
              <a:ext uri="{28A0092B-C50C-407E-A947-70E740481C1C}">
                <a14:useLocalDpi xmlns:a14="http://schemas.microsoft.com/office/drawing/2010/main"/>
              </a:ext>
            </a:extLst>
          </a:blip>
          <a:stretch>
            <a:fillRect/>
          </a:stretch>
        </p:blipFill>
        <p:spPr>
          <a:xfrm>
            <a:off x="136126" y="122556"/>
            <a:ext cx="6858000" cy="99266"/>
          </a:xfrm>
          <a:prstGeom prst="rect">
            <a:avLst/>
          </a:prstGeom>
        </p:spPr>
      </p:pic>
      <p:pic>
        <p:nvPicPr>
          <p:cNvPr id="6" name="Picture 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1227" y="6239284"/>
            <a:ext cx="1877552" cy="589862"/>
          </a:xfrm>
          <a:prstGeom prst="rect">
            <a:avLst/>
          </a:prstGeom>
        </p:spPr>
      </p:pic>
      <p:sp>
        <p:nvSpPr>
          <p:cNvPr id="29" name="Oval 28">
            <a:extLst>
              <a:ext uri="{FF2B5EF4-FFF2-40B4-BE49-F238E27FC236}">
                <a16:creationId xmlns:a16="http://schemas.microsoft.com/office/drawing/2014/main" id="{5A6FDD73-0980-754C-B29E-F7224F007EB2}"/>
              </a:ext>
            </a:extLst>
          </p:cNvPr>
          <p:cNvSpPr/>
          <p:nvPr userDrawn="1"/>
        </p:nvSpPr>
        <p:spPr>
          <a:xfrm rot="10800000">
            <a:off x="8448758" y="6472111"/>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5">
            <a:extLst>
              <a:ext uri="{FF2B5EF4-FFF2-40B4-BE49-F238E27FC236}">
                <a16:creationId xmlns:a16="http://schemas.microsoft.com/office/drawing/2014/main" id="{ED4EDBE0-0493-334C-B956-0E328451B525}"/>
              </a:ext>
            </a:extLst>
          </p:cNvPr>
          <p:cNvSpPr>
            <a:spLocks noGrp="1"/>
          </p:cNvSpPr>
          <p:nvPr>
            <p:ph type="sldNum" sz="quarter" idx="4"/>
          </p:nvPr>
        </p:nvSpPr>
        <p:spPr>
          <a:xfrm>
            <a:off x="8327089" y="6435161"/>
            <a:ext cx="462094" cy="365125"/>
          </a:xfrm>
          <a:prstGeom prst="rect">
            <a:avLst/>
          </a:prstGeom>
        </p:spPr>
        <p:txBody>
          <a:bodyPr/>
          <a:lstStyle>
            <a:lvl1pPr algn="ctr">
              <a:defRPr sz="1000">
                <a:solidFill>
                  <a:schemeClr val="bg1"/>
                </a:solidFill>
                <a:latin typeface="Arial Narrow"/>
                <a:cs typeface="Arial Narrow"/>
              </a:defRPr>
            </a:lvl1pPr>
          </a:lstStyle>
          <a:p>
            <a:fld id="{54311E83-CD6C-2549-9EAD-3DC9C6DC4EB6}" type="slidenum">
              <a:rPr lang="en-US" smtClean="0"/>
              <a:pPr/>
              <a:t>‹#›</a:t>
            </a:fld>
            <a:endParaRPr lang="en-US" dirty="0"/>
          </a:p>
        </p:txBody>
      </p:sp>
    </p:spTree>
    <p:extLst>
      <p:ext uri="{BB962C8B-B14F-4D97-AF65-F5344CB8AC3E}">
        <p14:creationId xmlns:p14="http://schemas.microsoft.com/office/powerpoint/2010/main" val="35724535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ctr" defTabSz="457200" rtl="0" eaLnBrk="1" latinLnBrk="0" hangingPunct="1">
        <a:spcBef>
          <a:spcPct val="0"/>
        </a:spcBef>
        <a:buNone/>
        <a:defRPr sz="4000" b="1" kern="1200">
          <a:solidFill>
            <a:srgbClr val="006699"/>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0.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6.png"/><Relationship Id="rId3" Type="http://schemas.openxmlformats.org/officeDocument/2006/relationships/hyperlink" Target="http://lnkd.in/77n8E6" TargetMode="External"/><Relationship Id="rId7" Type="http://schemas.openxmlformats.org/officeDocument/2006/relationships/hyperlink" Target="http://www.youtube.com/usnistgov" TargetMode="External"/><Relationship Id="rId12" Type="http://schemas.openxmlformats.org/officeDocument/2006/relationships/hyperlink" Target="http://www.nist.gov/mep" TargetMode="External"/><Relationship Id="rId2" Type="http://schemas.openxmlformats.org/officeDocument/2006/relationships/notesSlide" Target="../notesSlides/notesSlide113.xml"/><Relationship Id="rId1" Type="http://schemas.openxmlformats.org/officeDocument/2006/relationships/slideLayout" Target="../slideLayouts/slideLayout4.xml"/><Relationship Id="rId6" Type="http://schemas.openxmlformats.org/officeDocument/2006/relationships/image" Target="../media/image43.png"/><Relationship Id="rId11" Type="http://schemas.openxmlformats.org/officeDocument/2006/relationships/hyperlink" Target="http://nistmep.blogs.govdelivery.com/" TargetMode="External"/><Relationship Id="rId5" Type="http://schemas.openxmlformats.org/officeDocument/2006/relationships/hyperlink" Target="http://www.twitter.com/NIST_MEP" TargetMode="External"/><Relationship Id="rId15" Type="http://schemas.openxmlformats.org/officeDocument/2006/relationships/image" Target="../media/image48.png"/><Relationship Id="rId10" Type="http://schemas.openxmlformats.org/officeDocument/2006/relationships/image" Target="../media/image45.png"/><Relationship Id="rId4" Type="http://schemas.openxmlformats.org/officeDocument/2006/relationships/image" Target="../media/image42.jpeg"/><Relationship Id="rId9" Type="http://schemas.openxmlformats.org/officeDocument/2006/relationships/hyperlink" Target="https://www.facebook.com/NISTMEP" TargetMode="External"/><Relationship Id="rId14" Type="http://schemas.openxmlformats.org/officeDocument/2006/relationships/image" Target="../media/image4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hyperlink" Target="https://meis.nist.gov/" TargetMode="External"/><Relationship Id="rId2" Type="http://schemas.openxmlformats.org/officeDocument/2006/relationships/notesSlide" Target="../notesSlides/notesSlide84.xml"/><Relationship Id="rId1" Type="http://schemas.openxmlformats.org/officeDocument/2006/relationships/slideLayout" Target="../slideLayouts/slideLayout4.xml"/><Relationship Id="rId4" Type="http://schemas.openxmlformats.org/officeDocument/2006/relationships/hyperlink" Target="http://nist.gov/mep"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8.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4481"/>
            <a:ext cx="7772400" cy="2045970"/>
          </a:xfrm>
        </p:spPr>
        <p:txBody>
          <a:bodyPr>
            <a:normAutofit/>
          </a:bodyPr>
          <a:lstStyle/>
          <a:p>
            <a:r>
              <a:rPr lang="en-US" dirty="0"/>
              <a:t>NIST MEP </a:t>
            </a:r>
            <a:br>
              <a:rPr lang="en-US" dirty="0"/>
            </a:br>
            <a:r>
              <a:rPr lang="en-US" dirty="0"/>
              <a:t>Information Reporting</a:t>
            </a:r>
            <a:br>
              <a:rPr lang="en-US" dirty="0"/>
            </a:br>
            <a:r>
              <a:rPr lang="en-US" dirty="0"/>
              <a:t>Guidelines</a:t>
            </a:r>
          </a:p>
        </p:txBody>
      </p:sp>
      <p:sp>
        <p:nvSpPr>
          <p:cNvPr id="3" name="Subtitle 2"/>
          <p:cNvSpPr>
            <a:spLocks noGrp="1"/>
          </p:cNvSpPr>
          <p:nvPr>
            <p:ph type="subTitle" idx="1"/>
          </p:nvPr>
        </p:nvSpPr>
        <p:spPr/>
        <p:txBody>
          <a:bodyPr>
            <a:normAutofit fontScale="32500" lnSpcReduction="20000"/>
          </a:bodyPr>
          <a:lstStyle/>
          <a:p>
            <a:r>
              <a:rPr lang="en-US" sz="3700" b="1" dirty="0"/>
              <a:t>OMB Control No. 0693-0032</a:t>
            </a:r>
          </a:p>
          <a:p>
            <a:r>
              <a:rPr lang="en-US" b="1"/>
              <a:t>Expiration Date:  09/30/2018</a:t>
            </a:r>
            <a:endParaRPr lang="en-US"/>
          </a:p>
          <a:p>
            <a:endParaRPr lang="en-US" b="1" dirty="0"/>
          </a:p>
          <a:p>
            <a:r>
              <a:rPr lang="en-US" dirty="0"/>
              <a:t>This collection of information contains Paperwork Reduction Act (PRA) requirements approved by the Office of Management and Budget (OMB).  Notwithstanding any other provisions of the law, no person is required to respond to, nor shall any person be subject to a penalty for failure to comply with, a collection of information subject to the requirements of the PRA unless that collection of information displays a currently valid OMB control number.  Public reporting burden for this collection is estimated to be 20 hours for the Quarterly Review, 4 hours for the Semi-Annual Review, 30 hours for the Annual Review and 80 hours for the Panel Review, including the time for reviewing instructions, searching existing data sources, gathering and maintaining the data needed and completing and reviewing the collection of information.  Send comments regarding this burden estimate or any aspect of this collection of information, including suggestions for reducing this burden, to the National Institute of Standards and Technology, Attn: Melissa Davis, 301-975-5039; melissa.davis@nist.gov</a:t>
            </a:r>
          </a:p>
          <a:p>
            <a:endParaRPr lang="en-US" b="1" dirty="0"/>
          </a:p>
          <a:p>
            <a:endParaRPr lang="en-US" dirty="0"/>
          </a:p>
        </p:txBody>
      </p:sp>
    </p:spTree>
    <p:extLst>
      <p:ext uri="{BB962C8B-B14F-4D97-AF65-F5344CB8AC3E}">
        <p14:creationId xmlns:p14="http://schemas.microsoft.com/office/powerpoint/2010/main" val="553102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cs typeface="Arial Narrow"/>
              </a:rPr>
              <a:t>Reporting Elements – Information</a:t>
            </a:r>
          </a:p>
        </p:txBody>
      </p:sp>
      <p:sp>
        <p:nvSpPr>
          <p:cNvPr id="3" name="Subtitle 2"/>
          <p:cNvSpPr>
            <a:spLocks noGrp="1"/>
          </p:cNvSpPr>
          <p:nvPr>
            <p:ph idx="1"/>
          </p:nvPr>
        </p:nvSpPr>
        <p:spPr>
          <a:xfrm>
            <a:off x="628650" y="1464906"/>
            <a:ext cx="7886700" cy="4712057"/>
          </a:xfrm>
        </p:spPr>
        <p:txBody>
          <a:bodyPr>
            <a:normAutofit fontScale="85000" lnSpcReduction="10000"/>
          </a:bodyPr>
          <a:lstStyle/>
          <a:p>
            <a:pPr marL="0" indent="0">
              <a:buNone/>
            </a:pPr>
            <a:r>
              <a:rPr lang="en-US" sz="2800" b="1" dirty="0">
                <a:cs typeface="Arial Narrow"/>
              </a:rPr>
              <a:t>Purpose:</a:t>
            </a:r>
          </a:p>
          <a:p>
            <a:pPr lvl="1"/>
            <a:r>
              <a:rPr lang="en-US" sz="2500" dirty="0">
                <a:cs typeface="Arial Narrow"/>
              </a:rPr>
              <a:t>Intended to provide NIST MEP with general CAR contact information such as address, telephone number, fax number, and email address</a:t>
            </a:r>
          </a:p>
          <a:p>
            <a:pPr lvl="1"/>
            <a:r>
              <a:rPr lang="en-US" sz="2500" dirty="0">
                <a:cs typeface="Arial Narrow"/>
              </a:rPr>
              <a:t>MEP will use this information in communications with stakeholders and for publishing CAR information in marketing materials and web sites </a:t>
            </a:r>
          </a:p>
          <a:p>
            <a:pPr lvl="1"/>
            <a:r>
              <a:rPr lang="en-US" sz="2500" dirty="0">
                <a:cs typeface="Arial Narrow"/>
              </a:rPr>
              <a:t>Feeds MEP Public Site – Center Near You , MEP Quick List, State One Pager</a:t>
            </a:r>
          </a:p>
          <a:p>
            <a:pPr marL="0" indent="0">
              <a:buNone/>
            </a:pPr>
            <a:r>
              <a:rPr lang="en-US" sz="2800" b="1" dirty="0">
                <a:cs typeface="Arial Narrow"/>
              </a:rPr>
              <a:t>How to Report:</a:t>
            </a:r>
          </a:p>
          <a:p>
            <a:pPr lvl="1"/>
            <a:r>
              <a:rPr lang="en-US" sz="2500" dirty="0">
                <a:cs typeface="Arial Narrow"/>
              </a:rPr>
              <a:t>Click CIP, hover over Information, Submit Quarterly Reports, review data on the various tabs, click Actions Submit for Reporting </a:t>
            </a:r>
          </a:p>
          <a:p>
            <a:pPr lvl="2"/>
            <a:r>
              <a:rPr lang="en-US" sz="2200" dirty="0">
                <a:cs typeface="Arial Narrow"/>
              </a:rPr>
              <a:t>Highly recommend that you update this information as soon as something changes, no need to wait for a reporting period.</a:t>
            </a:r>
          </a:p>
          <a:p>
            <a:pPr lvl="2"/>
            <a:r>
              <a:rPr lang="en-US" sz="2200" dirty="0">
                <a:cs typeface="Arial Narrow"/>
              </a:rPr>
              <a:t>Center’s cannot change CAR Name or Organization Type</a:t>
            </a:r>
          </a:p>
          <a:p>
            <a:endParaRPr lang="en-US" sz="2800" dirty="0">
              <a:cs typeface="Arial Narrow"/>
            </a:endParaRPr>
          </a:p>
          <a:p>
            <a:endParaRPr lang="en-US" sz="2800" dirty="0">
              <a:latin typeface="Arial Narrow"/>
              <a:cs typeface="Arial Narrow"/>
            </a:endParaRPr>
          </a:p>
        </p:txBody>
      </p:sp>
    </p:spTree>
    <p:extLst>
      <p:ext uri="{BB962C8B-B14F-4D97-AF65-F5344CB8AC3E}">
        <p14:creationId xmlns:p14="http://schemas.microsoft.com/office/powerpoint/2010/main" val="4243489842"/>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0A2F2-0A8D-477B-A1FE-4D2432F8C0C3}"/>
              </a:ext>
            </a:extLst>
          </p:cNvPr>
          <p:cNvSpPr>
            <a:spLocks noGrp="1"/>
          </p:cNvSpPr>
          <p:nvPr>
            <p:ph type="title"/>
          </p:nvPr>
        </p:nvSpPr>
        <p:spPr/>
        <p:txBody>
          <a:bodyPr/>
          <a:lstStyle/>
          <a:p>
            <a:r>
              <a:rPr lang="en-US" dirty="0"/>
              <a:t>Outlier Verification </a:t>
            </a:r>
          </a:p>
        </p:txBody>
      </p:sp>
      <p:pic>
        <p:nvPicPr>
          <p:cNvPr id="5" name="Content Placeholder 4">
            <a:extLst>
              <a:ext uri="{FF2B5EF4-FFF2-40B4-BE49-F238E27FC236}">
                <a16:creationId xmlns:a16="http://schemas.microsoft.com/office/drawing/2014/main" id="{83F79B3C-5417-44D6-85F8-8F22DB634E54}"/>
              </a:ext>
            </a:extLst>
          </p:cNvPr>
          <p:cNvPicPr>
            <a:picLocks noGrp="1" noChangeAspect="1"/>
          </p:cNvPicPr>
          <p:nvPr>
            <p:ph idx="1"/>
          </p:nvPr>
        </p:nvPicPr>
        <p:blipFill>
          <a:blip r:embed="rId3"/>
          <a:stretch>
            <a:fillRect/>
          </a:stretch>
        </p:blipFill>
        <p:spPr>
          <a:xfrm>
            <a:off x="457200" y="1464469"/>
            <a:ext cx="8229600" cy="4629150"/>
          </a:xfrm>
          <a:prstGeom prst="rect">
            <a:avLst/>
          </a:prstGeom>
        </p:spPr>
      </p:pic>
      <p:sp>
        <p:nvSpPr>
          <p:cNvPr id="4" name="Slide Number Placeholder 3">
            <a:extLst>
              <a:ext uri="{FF2B5EF4-FFF2-40B4-BE49-F238E27FC236}">
                <a16:creationId xmlns:a16="http://schemas.microsoft.com/office/drawing/2014/main" id="{CB15AA4A-C9ED-4752-B935-A0CF4FE5F96D}"/>
              </a:ext>
            </a:extLst>
          </p:cNvPr>
          <p:cNvSpPr>
            <a:spLocks noGrp="1"/>
          </p:cNvSpPr>
          <p:nvPr>
            <p:ph type="sldNum" sz="quarter" idx="4"/>
          </p:nvPr>
        </p:nvSpPr>
        <p:spPr/>
        <p:txBody>
          <a:bodyPr/>
          <a:lstStyle/>
          <a:p>
            <a:fld id="{30A02D7B-7C10-D548-8D23-D0A29A0599FA}" type="slidenum">
              <a:rPr lang="en-US" smtClean="0"/>
              <a:pPr/>
              <a:t>100</a:t>
            </a:fld>
            <a:endParaRPr lang="en-US" dirty="0"/>
          </a:p>
        </p:txBody>
      </p:sp>
      <p:sp>
        <p:nvSpPr>
          <p:cNvPr id="6" name="Speech Bubble: Rectangle 5">
            <a:extLst>
              <a:ext uri="{FF2B5EF4-FFF2-40B4-BE49-F238E27FC236}">
                <a16:creationId xmlns:a16="http://schemas.microsoft.com/office/drawing/2014/main" id="{9AF4F2DA-E81E-47A8-87BF-84B0D6FDAEB4}"/>
              </a:ext>
            </a:extLst>
          </p:cNvPr>
          <p:cNvSpPr/>
          <p:nvPr/>
        </p:nvSpPr>
        <p:spPr>
          <a:xfrm>
            <a:off x="609600" y="1688123"/>
            <a:ext cx="2461846" cy="973016"/>
          </a:xfrm>
          <a:prstGeom prst="wedgeRectCallout">
            <a:avLst>
              <a:gd name="adj1" fmla="val -39404"/>
              <a:gd name="adj2" fmla="val 80572"/>
            </a:avLst>
          </a:prstGeom>
          <a:gradFill>
            <a:gsLst>
              <a:gs pos="97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List of Outliers to be reviewed.</a:t>
            </a:r>
          </a:p>
        </p:txBody>
      </p:sp>
      <p:sp>
        <p:nvSpPr>
          <p:cNvPr id="7" name="Speech Bubble: Rectangle 6">
            <a:extLst>
              <a:ext uri="{FF2B5EF4-FFF2-40B4-BE49-F238E27FC236}">
                <a16:creationId xmlns:a16="http://schemas.microsoft.com/office/drawing/2014/main" id="{F757BEBD-4452-41C0-A8C7-A7F4BEEB1A27}"/>
              </a:ext>
            </a:extLst>
          </p:cNvPr>
          <p:cNvSpPr/>
          <p:nvPr/>
        </p:nvSpPr>
        <p:spPr>
          <a:xfrm>
            <a:off x="5732584" y="3598985"/>
            <a:ext cx="2461846" cy="973016"/>
          </a:xfrm>
          <a:prstGeom prst="wedgeRectCallout">
            <a:avLst>
              <a:gd name="adj1" fmla="val -76071"/>
              <a:gd name="adj2" fmla="val -62801"/>
            </a:avLst>
          </a:prstGeom>
          <a:gradFill>
            <a:gsLst>
              <a:gs pos="97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IMPACT based on $ or Jobs</a:t>
            </a:r>
          </a:p>
        </p:txBody>
      </p:sp>
    </p:spTree>
    <p:extLst>
      <p:ext uri="{BB962C8B-B14F-4D97-AF65-F5344CB8AC3E}">
        <p14:creationId xmlns:p14="http://schemas.microsoft.com/office/powerpoint/2010/main" val="11444113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1B4F-591A-460F-8D88-D8885D83ADFC}"/>
              </a:ext>
            </a:extLst>
          </p:cNvPr>
          <p:cNvSpPr>
            <a:spLocks noGrp="1"/>
          </p:cNvSpPr>
          <p:nvPr>
            <p:ph type="title"/>
          </p:nvPr>
        </p:nvSpPr>
        <p:spPr/>
        <p:txBody>
          <a:bodyPr/>
          <a:lstStyle/>
          <a:p>
            <a:r>
              <a:rPr lang="en-US" dirty="0"/>
              <a:t>Outlier Verification</a:t>
            </a:r>
          </a:p>
        </p:txBody>
      </p:sp>
      <p:pic>
        <p:nvPicPr>
          <p:cNvPr id="5" name="Content Placeholder 4">
            <a:extLst>
              <a:ext uri="{FF2B5EF4-FFF2-40B4-BE49-F238E27FC236}">
                <a16:creationId xmlns:a16="http://schemas.microsoft.com/office/drawing/2014/main" id="{C473B569-38D3-4EB1-9BE3-B9C1AE796451}"/>
              </a:ext>
            </a:extLst>
          </p:cNvPr>
          <p:cNvPicPr>
            <a:picLocks noGrp="1" noChangeAspect="1"/>
          </p:cNvPicPr>
          <p:nvPr>
            <p:ph idx="1"/>
          </p:nvPr>
        </p:nvPicPr>
        <p:blipFill>
          <a:blip r:embed="rId3"/>
          <a:stretch>
            <a:fillRect/>
          </a:stretch>
        </p:blipFill>
        <p:spPr>
          <a:xfrm>
            <a:off x="457200" y="1464469"/>
            <a:ext cx="8229600" cy="4629150"/>
          </a:xfrm>
          <a:prstGeom prst="rect">
            <a:avLst/>
          </a:prstGeom>
        </p:spPr>
      </p:pic>
      <p:sp>
        <p:nvSpPr>
          <p:cNvPr id="4" name="Slide Number Placeholder 3">
            <a:extLst>
              <a:ext uri="{FF2B5EF4-FFF2-40B4-BE49-F238E27FC236}">
                <a16:creationId xmlns:a16="http://schemas.microsoft.com/office/drawing/2014/main" id="{F35E7A33-E96D-416F-9CE4-6F1AE2AD5142}"/>
              </a:ext>
            </a:extLst>
          </p:cNvPr>
          <p:cNvSpPr>
            <a:spLocks noGrp="1"/>
          </p:cNvSpPr>
          <p:nvPr>
            <p:ph type="sldNum" sz="quarter" idx="4"/>
          </p:nvPr>
        </p:nvSpPr>
        <p:spPr/>
        <p:txBody>
          <a:bodyPr/>
          <a:lstStyle/>
          <a:p>
            <a:fld id="{30A02D7B-7C10-D548-8D23-D0A29A0599FA}" type="slidenum">
              <a:rPr lang="en-US" smtClean="0"/>
              <a:pPr/>
              <a:t>101</a:t>
            </a:fld>
            <a:endParaRPr lang="en-US" dirty="0"/>
          </a:p>
        </p:txBody>
      </p:sp>
      <p:sp>
        <p:nvSpPr>
          <p:cNvPr id="6" name="Speech Bubble: Rectangle 5">
            <a:extLst>
              <a:ext uri="{FF2B5EF4-FFF2-40B4-BE49-F238E27FC236}">
                <a16:creationId xmlns:a16="http://schemas.microsoft.com/office/drawing/2014/main" id="{F77BB55E-5B9F-4AFC-89B1-45AA1FC10D22}"/>
              </a:ext>
            </a:extLst>
          </p:cNvPr>
          <p:cNvSpPr/>
          <p:nvPr/>
        </p:nvSpPr>
        <p:spPr>
          <a:xfrm>
            <a:off x="457200" y="1787526"/>
            <a:ext cx="2461846" cy="973016"/>
          </a:xfrm>
          <a:prstGeom prst="wedgeRectCallout">
            <a:avLst>
              <a:gd name="adj1" fmla="val 37263"/>
              <a:gd name="adj2" fmla="val 117921"/>
            </a:avLst>
          </a:prstGeom>
          <a:gradFill>
            <a:gsLst>
              <a:gs pos="97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Radio buttons to indicate Verification Type and Status.</a:t>
            </a:r>
          </a:p>
        </p:txBody>
      </p:sp>
      <p:sp>
        <p:nvSpPr>
          <p:cNvPr id="8" name="Speech Bubble: Rectangle 7">
            <a:extLst>
              <a:ext uri="{FF2B5EF4-FFF2-40B4-BE49-F238E27FC236}">
                <a16:creationId xmlns:a16="http://schemas.microsoft.com/office/drawing/2014/main" id="{A80EAD90-26A6-4A74-A9FD-76D76B7F0482}"/>
              </a:ext>
            </a:extLst>
          </p:cNvPr>
          <p:cNvSpPr/>
          <p:nvPr/>
        </p:nvSpPr>
        <p:spPr>
          <a:xfrm>
            <a:off x="3071446" y="4067908"/>
            <a:ext cx="2461846" cy="973016"/>
          </a:xfrm>
          <a:prstGeom prst="wedgeRectCallout">
            <a:avLst>
              <a:gd name="adj1" fmla="val 99167"/>
              <a:gd name="adj2" fmla="val 3464"/>
            </a:avLst>
          </a:prstGeom>
          <a:gradFill>
            <a:gsLst>
              <a:gs pos="97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Modify downward an impacts that were overstated.</a:t>
            </a:r>
          </a:p>
        </p:txBody>
      </p:sp>
    </p:spTree>
    <p:extLst>
      <p:ext uri="{BB962C8B-B14F-4D97-AF65-F5344CB8AC3E}">
        <p14:creationId xmlns:p14="http://schemas.microsoft.com/office/powerpoint/2010/main" val="16400033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1B4F-591A-460F-8D88-D8885D83ADFC}"/>
              </a:ext>
            </a:extLst>
          </p:cNvPr>
          <p:cNvSpPr>
            <a:spLocks noGrp="1"/>
          </p:cNvSpPr>
          <p:nvPr>
            <p:ph type="title"/>
          </p:nvPr>
        </p:nvSpPr>
        <p:spPr/>
        <p:txBody>
          <a:bodyPr/>
          <a:lstStyle/>
          <a:p>
            <a:r>
              <a:rPr lang="en-US" dirty="0"/>
              <a:t>Outlier Verification</a:t>
            </a:r>
          </a:p>
        </p:txBody>
      </p:sp>
      <p:sp>
        <p:nvSpPr>
          <p:cNvPr id="4" name="Slide Number Placeholder 3">
            <a:extLst>
              <a:ext uri="{FF2B5EF4-FFF2-40B4-BE49-F238E27FC236}">
                <a16:creationId xmlns:a16="http://schemas.microsoft.com/office/drawing/2014/main" id="{F35E7A33-E96D-416F-9CE4-6F1AE2AD5142}"/>
              </a:ext>
            </a:extLst>
          </p:cNvPr>
          <p:cNvSpPr>
            <a:spLocks noGrp="1"/>
          </p:cNvSpPr>
          <p:nvPr>
            <p:ph type="sldNum" sz="quarter" idx="4"/>
          </p:nvPr>
        </p:nvSpPr>
        <p:spPr/>
        <p:txBody>
          <a:bodyPr/>
          <a:lstStyle/>
          <a:p>
            <a:fld id="{30A02D7B-7C10-D548-8D23-D0A29A0599FA}" type="slidenum">
              <a:rPr lang="en-US" smtClean="0"/>
              <a:pPr/>
              <a:t>102</a:t>
            </a:fld>
            <a:endParaRPr lang="en-US" dirty="0"/>
          </a:p>
        </p:txBody>
      </p:sp>
      <p:pic>
        <p:nvPicPr>
          <p:cNvPr id="7" name="Content Placeholder 6">
            <a:extLst>
              <a:ext uri="{FF2B5EF4-FFF2-40B4-BE49-F238E27FC236}">
                <a16:creationId xmlns:a16="http://schemas.microsoft.com/office/drawing/2014/main" id="{703BB80B-040E-4256-9E25-4076119E16D4}"/>
              </a:ext>
            </a:extLst>
          </p:cNvPr>
          <p:cNvPicPr>
            <a:picLocks noGrp="1" noChangeAspect="1"/>
          </p:cNvPicPr>
          <p:nvPr>
            <p:ph idx="1"/>
          </p:nvPr>
        </p:nvPicPr>
        <p:blipFill>
          <a:blip r:embed="rId3"/>
          <a:stretch>
            <a:fillRect/>
          </a:stretch>
        </p:blipFill>
        <p:spPr>
          <a:xfrm>
            <a:off x="457200" y="1464469"/>
            <a:ext cx="8229600" cy="4629150"/>
          </a:xfrm>
          <a:prstGeom prst="rect">
            <a:avLst/>
          </a:prstGeom>
        </p:spPr>
      </p:pic>
      <p:sp>
        <p:nvSpPr>
          <p:cNvPr id="8" name="Speech Bubble: Rectangle 7">
            <a:extLst>
              <a:ext uri="{FF2B5EF4-FFF2-40B4-BE49-F238E27FC236}">
                <a16:creationId xmlns:a16="http://schemas.microsoft.com/office/drawing/2014/main" id="{8246116A-7D9E-4659-BF81-A732D13D36BE}"/>
              </a:ext>
            </a:extLst>
          </p:cNvPr>
          <p:cNvSpPr/>
          <p:nvPr/>
        </p:nvSpPr>
        <p:spPr>
          <a:xfrm>
            <a:off x="5732584" y="3598985"/>
            <a:ext cx="2461846" cy="973016"/>
          </a:xfrm>
          <a:prstGeom prst="wedgeRectCallout">
            <a:avLst>
              <a:gd name="adj1" fmla="val -102261"/>
              <a:gd name="adj2" fmla="val 3464"/>
            </a:avLst>
          </a:prstGeom>
          <a:gradFill>
            <a:gsLst>
              <a:gs pos="97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Short paragraph describing the project(s) and how the impact was realized.</a:t>
            </a:r>
          </a:p>
        </p:txBody>
      </p:sp>
    </p:spTree>
    <p:extLst>
      <p:ext uri="{BB962C8B-B14F-4D97-AF65-F5344CB8AC3E}">
        <p14:creationId xmlns:p14="http://schemas.microsoft.com/office/powerpoint/2010/main" val="13201852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416175"/>
            <a:ext cx="6096000" cy="1470025"/>
          </a:xfrm>
        </p:spPr>
        <p:txBody>
          <a:bodyPr/>
          <a:lstStyle/>
          <a:p>
            <a:pPr algn="ctr"/>
            <a:r>
              <a:rPr lang="en-US" dirty="0"/>
              <a:t>Post-Survey Data Analysis - Knowledge Sharing</a:t>
            </a:r>
          </a:p>
        </p:txBody>
      </p:sp>
    </p:spTree>
    <p:extLst>
      <p:ext uri="{BB962C8B-B14F-4D97-AF65-F5344CB8AC3E}">
        <p14:creationId xmlns:p14="http://schemas.microsoft.com/office/powerpoint/2010/main" val="281930791"/>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2" y="611875"/>
            <a:ext cx="7634707" cy="762000"/>
          </a:xfrm>
        </p:spPr>
        <p:txBody>
          <a:bodyPr anchor="ctr">
            <a:noAutofit/>
          </a:bodyPr>
          <a:lstStyle/>
          <a:p>
            <a:pPr algn="l"/>
            <a:r>
              <a:rPr lang="en-US" sz="3200" dirty="0"/>
              <a:t>Post-Survey Data Analysis - Knowledge Sharing</a:t>
            </a:r>
          </a:p>
        </p:txBody>
      </p:sp>
      <p:sp>
        <p:nvSpPr>
          <p:cNvPr id="3" name="Subtitle 2"/>
          <p:cNvSpPr>
            <a:spLocks noGrp="1"/>
          </p:cNvSpPr>
          <p:nvPr>
            <p:ph type="subTitle" idx="1"/>
          </p:nvPr>
        </p:nvSpPr>
        <p:spPr>
          <a:xfrm>
            <a:off x="1371600" y="1600200"/>
            <a:ext cx="6400800" cy="4038600"/>
          </a:xfrm>
        </p:spPr>
        <p:txBody>
          <a:bodyPr/>
          <a:lstStyle/>
          <a:p>
            <a:pPr marL="457200" indent="-457200" algn="l">
              <a:buFont typeface="Arial" pitchFamily="34" charset="0"/>
              <a:buChar char="•"/>
            </a:pPr>
            <a:r>
              <a:rPr lang="en-US" sz="2800" dirty="0">
                <a:solidFill>
                  <a:schemeClr val="tx1"/>
                </a:solidFill>
              </a:rPr>
              <a:t>After all survey outliers have been verified, the data are ready to be analyzed</a:t>
            </a:r>
          </a:p>
          <a:p>
            <a:pPr marL="457200" indent="-457200" algn="l">
              <a:buFont typeface="Arial" pitchFamily="34" charset="0"/>
              <a:buChar char="•"/>
            </a:pPr>
            <a:r>
              <a:rPr lang="en-US" sz="2800" dirty="0">
                <a:solidFill>
                  <a:schemeClr val="tx1"/>
                </a:solidFill>
              </a:rPr>
              <a:t>Centers’ survey results are made available</a:t>
            </a:r>
          </a:p>
          <a:p>
            <a:pPr marL="457200" indent="-457200" algn="l">
              <a:buFont typeface="Arial" pitchFamily="34" charset="0"/>
              <a:buChar char="•"/>
            </a:pPr>
            <a:r>
              <a:rPr lang="en-US" sz="2800" dirty="0">
                <a:solidFill>
                  <a:schemeClr val="tx1"/>
                </a:solidFill>
              </a:rPr>
              <a:t>Analysis</a:t>
            </a:r>
          </a:p>
        </p:txBody>
      </p:sp>
      <p:pic>
        <p:nvPicPr>
          <p:cNvPr id="1026" name="Picture 2" descr="http://www.retaildynamics.net/images/dataanaly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59" y="3810000"/>
            <a:ext cx="3810000"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887246"/>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2" y="457200"/>
            <a:ext cx="7634707" cy="914399"/>
          </a:xfrm>
        </p:spPr>
        <p:txBody>
          <a:bodyPr/>
          <a:lstStyle/>
          <a:p>
            <a:pPr algn="l"/>
            <a:r>
              <a:rPr lang="en-US" sz="3600" dirty="0"/>
              <a:t>Post-Survey Data Analysis Suggestions</a:t>
            </a:r>
          </a:p>
        </p:txBody>
      </p:sp>
      <p:sp>
        <p:nvSpPr>
          <p:cNvPr id="3" name="Subtitle 2"/>
          <p:cNvSpPr>
            <a:spLocks noGrp="1"/>
          </p:cNvSpPr>
          <p:nvPr>
            <p:ph type="subTitle" idx="1"/>
          </p:nvPr>
        </p:nvSpPr>
        <p:spPr>
          <a:xfrm>
            <a:off x="1295400" y="1709802"/>
            <a:ext cx="6400800" cy="3960055"/>
          </a:xfrm>
        </p:spPr>
        <p:txBody>
          <a:bodyPr>
            <a:normAutofit/>
          </a:bodyPr>
          <a:lstStyle/>
          <a:p>
            <a:pPr marL="457200" indent="-457200" algn="l">
              <a:buFont typeface="Arial" panose="020B0604020202020204" pitchFamily="34" charset="0"/>
              <a:buChar char="•"/>
            </a:pPr>
            <a:r>
              <a:rPr lang="en-US" sz="2400" dirty="0">
                <a:solidFill>
                  <a:schemeClr val="tx1"/>
                </a:solidFill>
              </a:rPr>
              <a:t>Take advantage of the survey results reports in MEIS.</a:t>
            </a:r>
          </a:p>
          <a:p>
            <a:pPr marL="457200" indent="-457200" algn="l">
              <a:buFont typeface="Arial" panose="020B0604020202020204" pitchFamily="34" charset="0"/>
              <a:buChar char="•"/>
            </a:pPr>
            <a:r>
              <a:rPr lang="en-US" sz="2400" dirty="0">
                <a:solidFill>
                  <a:schemeClr val="tx1"/>
                </a:solidFill>
              </a:rPr>
              <a:t>Review the data you receive from the survey.</a:t>
            </a:r>
          </a:p>
          <a:p>
            <a:pPr marL="457200" indent="-457200" algn="l">
              <a:buFont typeface="Arial" panose="020B0604020202020204" pitchFamily="34" charset="0"/>
              <a:buChar char="•"/>
            </a:pPr>
            <a:r>
              <a:rPr lang="en-US" sz="2400" dirty="0">
                <a:solidFill>
                  <a:schemeClr val="tx1"/>
                </a:solidFill>
              </a:rPr>
              <a:t>Analyze the impacts, your response rate, Net Promoter Score™, clients comments, answers to challenges question, etc.</a:t>
            </a:r>
          </a:p>
          <a:p>
            <a:pPr marL="457200" indent="-457200" algn="l">
              <a:buFont typeface="Arial" panose="020B0604020202020204" pitchFamily="34" charset="0"/>
              <a:buChar char="•"/>
            </a:pPr>
            <a:r>
              <a:rPr lang="en-US" sz="2400" dirty="0">
                <a:solidFill>
                  <a:schemeClr val="tx1"/>
                </a:solidFill>
              </a:rPr>
              <a:t>The more you can learn from your clients the more efficiently you can respond to their needs.</a:t>
            </a:r>
          </a:p>
        </p:txBody>
      </p:sp>
    </p:spTree>
    <p:extLst>
      <p:ext uri="{BB962C8B-B14F-4D97-AF65-F5344CB8AC3E}">
        <p14:creationId xmlns:p14="http://schemas.microsoft.com/office/powerpoint/2010/main" val="2182437559"/>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AC06BD-E281-47A6-B83C-94A0FEB97B53}"/>
              </a:ext>
            </a:extLst>
          </p:cNvPr>
          <p:cNvSpPr>
            <a:spLocks noGrp="1"/>
          </p:cNvSpPr>
          <p:nvPr>
            <p:ph type="ctrTitle"/>
          </p:nvPr>
        </p:nvSpPr>
        <p:spPr/>
        <p:txBody>
          <a:bodyPr/>
          <a:lstStyle/>
          <a:p>
            <a:r>
              <a:rPr lang="en-US" dirty="0"/>
              <a:t>Panel Reviews</a:t>
            </a:r>
          </a:p>
        </p:txBody>
      </p:sp>
      <p:sp>
        <p:nvSpPr>
          <p:cNvPr id="6" name="Subtitle 5">
            <a:extLst>
              <a:ext uri="{FF2B5EF4-FFF2-40B4-BE49-F238E27FC236}">
                <a16:creationId xmlns:a16="http://schemas.microsoft.com/office/drawing/2014/main" id="{61AAEB56-400D-4882-94E9-D12D53C8212C}"/>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21FA3617-E954-4973-BF2C-1436EA0737E3}"/>
              </a:ext>
            </a:extLst>
          </p:cNvPr>
          <p:cNvSpPr>
            <a:spLocks noGrp="1"/>
          </p:cNvSpPr>
          <p:nvPr>
            <p:ph type="sldNum" sz="quarter" idx="4"/>
          </p:nvPr>
        </p:nvSpPr>
        <p:spPr/>
        <p:txBody>
          <a:bodyPr/>
          <a:lstStyle/>
          <a:p>
            <a:fld id="{30A02D7B-7C10-D548-8D23-D0A29A0599FA}" type="slidenum">
              <a:rPr lang="en-US" smtClean="0"/>
              <a:pPr/>
              <a:t>106</a:t>
            </a:fld>
            <a:endParaRPr lang="en-US" dirty="0"/>
          </a:p>
        </p:txBody>
      </p:sp>
    </p:spTree>
    <p:extLst>
      <p:ext uri="{BB962C8B-B14F-4D97-AF65-F5344CB8AC3E}">
        <p14:creationId xmlns:p14="http://schemas.microsoft.com/office/powerpoint/2010/main" val="25931030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Purpose of the Performance Panel Reviews</a:t>
            </a:r>
          </a:p>
        </p:txBody>
      </p:sp>
      <p:sp>
        <p:nvSpPr>
          <p:cNvPr id="3" name="Content Placeholder 2"/>
          <p:cNvSpPr>
            <a:spLocks noGrp="1"/>
          </p:cNvSpPr>
          <p:nvPr>
            <p:ph idx="1"/>
          </p:nvPr>
        </p:nvSpPr>
        <p:spPr>
          <a:xfrm>
            <a:off x="595901" y="1431639"/>
            <a:ext cx="7263829" cy="4589018"/>
          </a:xfrm>
        </p:spPr>
        <p:txBody>
          <a:bodyPr>
            <a:noAutofit/>
          </a:bodyPr>
          <a:lstStyle/>
          <a:p>
            <a:pPr marL="0" indent="0">
              <a:buNone/>
            </a:pPr>
            <a:r>
              <a:rPr lang="en-US" sz="1600" b="1" dirty="0">
                <a:solidFill>
                  <a:prstClr val="black"/>
                </a:solidFill>
              </a:rPr>
              <a:t>The intent of the Performance Panel Reviews:</a:t>
            </a:r>
          </a:p>
          <a:p>
            <a:pPr marL="0" indent="0">
              <a:buNone/>
            </a:pPr>
            <a:endParaRPr lang="en-US" sz="1600" b="1" dirty="0">
              <a:solidFill>
                <a:prstClr val="black"/>
              </a:solidFill>
            </a:endParaRPr>
          </a:p>
          <a:p>
            <a:pPr lvl="1"/>
            <a:r>
              <a:rPr lang="en-US" sz="1600" dirty="0">
                <a:solidFill>
                  <a:prstClr val="black"/>
                </a:solidFill>
              </a:rPr>
              <a:t>Satisfy Statutory Requirement (American Innovation &amp; Competitiveness Act);</a:t>
            </a:r>
          </a:p>
          <a:p>
            <a:pPr lvl="1"/>
            <a:r>
              <a:rPr lang="en-US" sz="1600" dirty="0"/>
              <a:t>Assess their overall performance as it relates to market penetration, economic impact, and financially sustainability to improve the productivity and performance of the U.S. manufacturing;</a:t>
            </a:r>
          </a:p>
          <a:p>
            <a:pPr lvl="1"/>
            <a:r>
              <a:rPr lang="en-US" sz="1600" dirty="0"/>
              <a:t>Focusing on trends and patterns to diagnose the causes for strong and weak performances;</a:t>
            </a:r>
          </a:p>
          <a:p>
            <a:pPr lvl="1"/>
            <a:r>
              <a:rPr lang="en-US" sz="1600" dirty="0"/>
              <a:t>Include evaluation of a Center’s own Performance Management System effectiveness and use, including self-assessment;</a:t>
            </a:r>
          </a:p>
          <a:p>
            <a:pPr lvl="1"/>
            <a:r>
              <a:rPr lang="en-US" sz="1600" dirty="0"/>
              <a:t>Provide feedback on Center strengths and opportunities for performance improvement, including deficiency areas, if any, as defined in the Performance Policy;</a:t>
            </a:r>
          </a:p>
          <a:p>
            <a:pPr lvl="1"/>
            <a:r>
              <a:rPr lang="en-US" sz="1600" dirty="0"/>
              <a:t>Promotes the sharing of information across the National Network; and</a:t>
            </a:r>
          </a:p>
          <a:p>
            <a:pPr lvl="1"/>
            <a:r>
              <a:rPr lang="en-US" sz="1600" dirty="0"/>
              <a:t>Identify common Center performance gaps so the program can leverage internal and/or external resources to assist the National Network in improving performance.</a:t>
            </a:r>
          </a:p>
          <a:p>
            <a:pPr lvl="1"/>
            <a:endParaRPr lang="en-US" sz="1600" dirty="0"/>
          </a:p>
          <a:p>
            <a:pPr marL="342900" lvl="1" indent="0">
              <a:buNone/>
            </a:pPr>
            <a:endParaRPr lang="en-US" sz="1600" dirty="0">
              <a:solidFill>
                <a:prstClr val="black"/>
              </a:solidFill>
            </a:endParaRPr>
          </a:p>
          <a:p>
            <a:pPr lvl="0"/>
            <a:endParaRPr lang="en-US" sz="1600" dirty="0"/>
          </a:p>
          <a:p>
            <a:pPr lvl="0"/>
            <a:endParaRPr lang="en-US" sz="1600" dirty="0"/>
          </a:p>
          <a:p>
            <a:pPr lvl="1"/>
            <a:endParaRPr lang="en-US" sz="1600" dirty="0"/>
          </a:p>
          <a:p>
            <a:pPr marL="342900" lvl="1" indent="0">
              <a:buNone/>
            </a:pPr>
            <a:endParaRPr lang="en-US" sz="1600" dirty="0"/>
          </a:p>
        </p:txBody>
      </p:sp>
      <p:sp>
        <p:nvSpPr>
          <p:cNvPr id="4" name="Slide Number Placeholder 3"/>
          <p:cNvSpPr>
            <a:spLocks noGrp="1"/>
          </p:cNvSpPr>
          <p:nvPr>
            <p:ph type="sldNum" sz="quarter" idx="12"/>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54311E83-CD6C-2549-9EAD-3DC9C6DC4EB6}" type="slidenum">
              <a:rPr kumimoji="0" lang="en-US" sz="900" b="0" i="0" u="none" strike="noStrike" kern="1200" cap="none" spc="0" normalizeH="0" baseline="0" noProof="0">
                <a:ln>
                  <a:noFill/>
                </a:ln>
                <a:solidFill>
                  <a:prstClr val="black"/>
                </a:solidFill>
                <a:effectLst/>
                <a:uLnTx/>
                <a:uFillTx/>
                <a:latin typeface="Arial Narrow"/>
                <a:ea typeface="+mn-ea"/>
              </a:rPr>
              <a:pPr marL="0" marR="0" lvl="0" indent="0" algn="l" defTabSz="342900" rtl="0" eaLnBrk="1" fontAlgn="auto" latinLnBrk="0" hangingPunct="1">
                <a:lnSpc>
                  <a:spcPct val="100000"/>
                </a:lnSpc>
                <a:spcBef>
                  <a:spcPts val="0"/>
                </a:spcBef>
                <a:spcAft>
                  <a:spcPts val="0"/>
                </a:spcAft>
                <a:buClrTx/>
                <a:buSzTx/>
                <a:buFontTx/>
                <a:buNone/>
                <a:tabLst/>
                <a:defRPr/>
              </a:pPr>
              <a:t>107</a:t>
            </a:fld>
            <a:endParaRPr kumimoji="0" lang="en-US" sz="900" b="0" i="0" u="none" strike="noStrike" kern="1200" cap="none" spc="0" normalizeH="0" baseline="0" noProof="0" dirty="0">
              <a:ln>
                <a:noFill/>
              </a:ln>
              <a:solidFill>
                <a:prstClr val="black"/>
              </a:solidFill>
              <a:effectLst/>
              <a:uLnTx/>
              <a:uFillTx/>
              <a:latin typeface="Arial Narrow"/>
              <a:ea typeface="+mn-ea"/>
            </a:endParaRPr>
          </a:p>
        </p:txBody>
      </p:sp>
    </p:spTree>
    <p:extLst>
      <p:ext uri="{BB962C8B-B14F-4D97-AF65-F5344CB8AC3E}">
        <p14:creationId xmlns:p14="http://schemas.microsoft.com/office/powerpoint/2010/main" val="18046648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1F42-2775-490A-B3D6-E8807C6B4C7E}"/>
              </a:ext>
            </a:extLst>
          </p:cNvPr>
          <p:cNvSpPr>
            <a:spLocks noGrp="1"/>
          </p:cNvSpPr>
          <p:nvPr>
            <p:ph type="title"/>
          </p:nvPr>
        </p:nvSpPr>
        <p:spPr/>
        <p:txBody>
          <a:bodyPr>
            <a:normAutofit fontScale="90000"/>
          </a:bodyPr>
          <a:lstStyle/>
          <a:p>
            <a:r>
              <a:rPr lang="en-US" dirty="0"/>
              <a:t>Center Performance Panel Review Inputs</a:t>
            </a:r>
          </a:p>
        </p:txBody>
      </p:sp>
      <p:sp>
        <p:nvSpPr>
          <p:cNvPr id="4" name="Slide Number Placeholder 3">
            <a:extLst>
              <a:ext uri="{FF2B5EF4-FFF2-40B4-BE49-F238E27FC236}">
                <a16:creationId xmlns:a16="http://schemas.microsoft.com/office/drawing/2014/main" id="{1E076AC8-E941-4243-9D2D-C01B8A22916A}"/>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4311E83-CD6C-2549-9EAD-3DC9C6DC4EB6}" type="slidenum">
              <a:rPr kumimoji="0" lang="en-US" sz="1200" b="0" i="0" u="none" strike="noStrike" kern="1200" cap="none" spc="0" normalizeH="0" baseline="0" noProof="0" smtClean="0">
                <a:ln>
                  <a:noFill/>
                </a:ln>
                <a:solidFill>
                  <a:prstClr val="black"/>
                </a:solidFill>
                <a:effectLst/>
                <a:uLnTx/>
                <a:uFillTx/>
                <a:latin typeface="Arial Narrow"/>
                <a:ea typeface="+mn-ea"/>
              </a:rPr>
              <a:pPr marL="0" marR="0" lvl="0" indent="0" algn="l" defTabSz="4572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solidFill>
              <a:effectLst/>
              <a:uLnTx/>
              <a:uFillTx/>
              <a:latin typeface="Arial Narrow"/>
              <a:ea typeface="+mn-ea"/>
            </a:endParaRPr>
          </a:p>
        </p:txBody>
      </p:sp>
      <p:sp>
        <p:nvSpPr>
          <p:cNvPr id="5" name="Oval 4">
            <a:extLst>
              <a:ext uri="{FF2B5EF4-FFF2-40B4-BE49-F238E27FC236}">
                <a16:creationId xmlns:a16="http://schemas.microsoft.com/office/drawing/2014/main" id="{08B625CB-CD2A-4EE3-8B1D-91FF1BD0B391}"/>
              </a:ext>
            </a:extLst>
          </p:cNvPr>
          <p:cNvSpPr/>
          <p:nvPr/>
        </p:nvSpPr>
        <p:spPr>
          <a:xfrm>
            <a:off x="3619499" y="2628900"/>
            <a:ext cx="1838325" cy="16954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Center Performance Panel Reviews</a:t>
            </a:r>
          </a:p>
        </p:txBody>
      </p:sp>
      <p:sp>
        <p:nvSpPr>
          <p:cNvPr id="6" name="Oval 5">
            <a:extLst>
              <a:ext uri="{FF2B5EF4-FFF2-40B4-BE49-F238E27FC236}">
                <a16:creationId xmlns:a16="http://schemas.microsoft.com/office/drawing/2014/main" id="{C253858F-FD3B-4A2F-B024-DA247406DC58}"/>
              </a:ext>
            </a:extLst>
          </p:cNvPr>
          <p:cNvSpPr/>
          <p:nvPr/>
        </p:nvSpPr>
        <p:spPr>
          <a:xfrm>
            <a:off x="1447800" y="4233068"/>
            <a:ext cx="1733550" cy="1477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Center’s Response to Pre-Panel Questions</a:t>
            </a:r>
          </a:p>
        </p:txBody>
      </p:sp>
      <p:sp>
        <p:nvSpPr>
          <p:cNvPr id="7" name="Oval 6">
            <a:extLst>
              <a:ext uri="{FF2B5EF4-FFF2-40B4-BE49-F238E27FC236}">
                <a16:creationId xmlns:a16="http://schemas.microsoft.com/office/drawing/2014/main" id="{83327099-D947-4E84-B6F7-523C1B4E4DED}"/>
              </a:ext>
            </a:extLst>
          </p:cNvPr>
          <p:cNvSpPr/>
          <p:nvPr/>
        </p:nvSpPr>
        <p:spPr>
          <a:xfrm>
            <a:off x="1476375" y="1419588"/>
            <a:ext cx="1724025" cy="16561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Center’s Panel Presentation</a:t>
            </a:r>
          </a:p>
        </p:txBody>
      </p:sp>
      <p:sp>
        <p:nvSpPr>
          <p:cNvPr id="8" name="Oval 7">
            <a:extLst>
              <a:ext uri="{FF2B5EF4-FFF2-40B4-BE49-F238E27FC236}">
                <a16:creationId xmlns:a16="http://schemas.microsoft.com/office/drawing/2014/main" id="{526F38A5-E76E-478A-A12E-1EEF35FBDBBF}"/>
              </a:ext>
            </a:extLst>
          </p:cNvPr>
          <p:cNvSpPr/>
          <p:nvPr/>
        </p:nvSpPr>
        <p:spPr>
          <a:xfrm>
            <a:off x="5905500" y="1502558"/>
            <a:ext cx="1743075" cy="1477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CPPR &amp; Strategic Plan</a:t>
            </a:r>
          </a:p>
        </p:txBody>
      </p:sp>
      <p:sp>
        <p:nvSpPr>
          <p:cNvPr id="9" name="Oval 8">
            <a:extLst>
              <a:ext uri="{FF2B5EF4-FFF2-40B4-BE49-F238E27FC236}">
                <a16:creationId xmlns:a16="http://schemas.microsoft.com/office/drawing/2014/main" id="{21E36103-EEAA-4766-8FE9-CC4D8BEC56B4}"/>
              </a:ext>
            </a:extLst>
          </p:cNvPr>
          <p:cNvSpPr/>
          <p:nvPr/>
        </p:nvSpPr>
        <p:spPr>
          <a:xfrm>
            <a:off x="5867400" y="4242593"/>
            <a:ext cx="1714500" cy="1477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Centers PY Annual/Panel Review Reports</a:t>
            </a:r>
          </a:p>
        </p:txBody>
      </p:sp>
      <p:sp>
        <p:nvSpPr>
          <p:cNvPr id="10" name="Arrow: Up 9">
            <a:extLst>
              <a:ext uri="{FF2B5EF4-FFF2-40B4-BE49-F238E27FC236}">
                <a16:creationId xmlns:a16="http://schemas.microsoft.com/office/drawing/2014/main" id="{99690CA9-9551-428B-A949-E4718AA3BBB1}"/>
              </a:ext>
            </a:extLst>
          </p:cNvPr>
          <p:cNvSpPr/>
          <p:nvPr/>
        </p:nvSpPr>
        <p:spPr>
          <a:xfrm rot="3206297">
            <a:off x="3279012" y="3921477"/>
            <a:ext cx="290449" cy="64618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11" name="Arrow: Up 10">
            <a:extLst>
              <a:ext uri="{FF2B5EF4-FFF2-40B4-BE49-F238E27FC236}">
                <a16:creationId xmlns:a16="http://schemas.microsoft.com/office/drawing/2014/main" id="{B449C60C-BBB1-4A70-B168-3C7162B654F9}"/>
              </a:ext>
            </a:extLst>
          </p:cNvPr>
          <p:cNvSpPr/>
          <p:nvPr/>
        </p:nvSpPr>
        <p:spPr>
          <a:xfrm rot="7700479">
            <a:off x="3274251" y="2568183"/>
            <a:ext cx="290449" cy="64618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12" name="Arrow: Up 11">
            <a:extLst>
              <a:ext uri="{FF2B5EF4-FFF2-40B4-BE49-F238E27FC236}">
                <a16:creationId xmlns:a16="http://schemas.microsoft.com/office/drawing/2014/main" id="{8368DE84-6946-4F22-90DB-F40831AD5080}"/>
              </a:ext>
            </a:extLst>
          </p:cNvPr>
          <p:cNvSpPr/>
          <p:nvPr/>
        </p:nvSpPr>
        <p:spPr>
          <a:xfrm rot="13780422">
            <a:off x="5549538" y="2524113"/>
            <a:ext cx="300399" cy="62951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13" name="Arrow: Up 12">
            <a:extLst>
              <a:ext uri="{FF2B5EF4-FFF2-40B4-BE49-F238E27FC236}">
                <a16:creationId xmlns:a16="http://schemas.microsoft.com/office/drawing/2014/main" id="{17F77105-B581-4BA2-9410-860A1946F078}"/>
              </a:ext>
            </a:extLst>
          </p:cNvPr>
          <p:cNvSpPr/>
          <p:nvPr/>
        </p:nvSpPr>
        <p:spPr>
          <a:xfrm rot="18706324">
            <a:off x="5479721" y="3845706"/>
            <a:ext cx="290449" cy="64618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Tree>
    <p:extLst>
      <p:ext uri="{BB962C8B-B14F-4D97-AF65-F5344CB8AC3E}">
        <p14:creationId xmlns:p14="http://schemas.microsoft.com/office/powerpoint/2010/main" val="31797717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E2B8-559A-4570-B620-B0D06B0C1F5D}"/>
              </a:ext>
            </a:extLst>
          </p:cNvPr>
          <p:cNvSpPr>
            <a:spLocks noGrp="1"/>
          </p:cNvSpPr>
          <p:nvPr>
            <p:ph type="title"/>
          </p:nvPr>
        </p:nvSpPr>
        <p:spPr/>
        <p:txBody>
          <a:bodyPr>
            <a:normAutofit/>
          </a:bodyPr>
          <a:lstStyle/>
          <a:p>
            <a:r>
              <a:rPr lang="en-US" sz="3600" dirty="0"/>
              <a:t>Center Performance &amp; Profile Report</a:t>
            </a:r>
          </a:p>
        </p:txBody>
      </p:sp>
      <p:graphicFrame>
        <p:nvGraphicFramePr>
          <p:cNvPr id="5" name="Content Placeholder 4">
            <a:extLst>
              <a:ext uri="{FF2B5EF4-FFF2-40B4-BE49-F238E27FC236}">
                <a16:creationId xmlns:a16="http://schemas.microsoft.com/office/drawing/2014/main" id="{D0074E19-E3B9-421C-AEEC-6890CC9E3EE2}"/>
              </a:ext>
            </a:extLst>
          </p:cNvPr>
          <p:cNvGraphicFramePr>
            <a:graphicFrameLocks noGrp="1"/>
          </p:cNvGraphicFramePr>
          <p:nvPr>
            <p:ph idx="1"/>
            <p:extLst/>
          </p:nvPr>
        </p:nvGraphicFramePr>
        <p:xfrm>
          <a:off x="457200" y="1208425"/>
          <a:ext cx="8229600" cy="4917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E1B372E-0F06-4C6F-BB92-1DAC8F9107F6}"/>
              </a:ext>
            </a:extLst>
          </p:cNvPr>
          <p:cNvSpPr>
            <a:spLocks noGrp="1"/>
          </p:cNvSpPr>
          <p:nvPr>
            <p:ph type="sldNum" sz="quarter" idx="12"/>
          </p:nvPr>
        </p:nvSpPr>
        <p:spPr/>
        <p:txBody>
          <a:bodyPr/>
          <a:lstStyle/>
          <a:p>
            <a:fld id="{54311E83-CD6C-2549-9EAD-3DC9C6DC4EB6}" type="slidenum">
              <a:rPr lang="en-US" smtClean="0"/>
              <a:t>109</a:t>
            </a:fld>
            <a:endParaRPr lang="en-US" dirty="0"/>
          </a:p>
        </p:txBody>
      </p:sp>
      <p:sp>
        <p:nvSpPr>
          <p:cNvPr id="3" name="Left Brace 2">
            <a:extLst>
              <a:ext uri="{FF2B5EF4-FFF2-40B4-BE49-F238E27FC236}">
                <a16:creationId xmlns:a16="http://schemas.microsoft.com/office/drawing/2014/main" id="{D1461A13-004B-4C51-A7B4-F506DB2B672C}"/>
              </a:ext>
            </a:extLst>
          </p:cNvPr>
          <p:cNvSpPr/>
          <p:nvPr/>
        </p:nvSpPr>
        <p:spPr>
          <a:xfrm>
            <a:off x="2225964" y="1911301"/>
            <a:ext cx="480291" cy="4110807"/>
          </a:xfrm>
          <a:prstGeom prst="leftBrace">
            <a:avLst>
              <a:gd name="adj1" fmla="val 23718"/>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9ACB414D-C2BA-4014-A848-E2EEF7B3DCEA}"/>
              </a:ext>
            </a:extLst>
          </p:cNvPr>
          <p:cNvSpPr txBox="1"/>
          <p:nvPr/>
        </p:nvSpPr>
        <p:spPr>
          <a:xfrm>
            <a:off x="364507" y="3735871"/>
            <a:ext cx="1691489" cy="461665"/>
          </a:xfrm>
          <a:prstGeom prst="rect">
            <a:avLst/>
          </a:prstGeom>
          <a:noFill/>
        </p:spPr>
        <p:txBody>
          <a:bodyPr wrap="none" rtlCol="0">
            <a:spAutoFit/>
          </a:bodyPr>
          <a:lstStyle/>
          <a:p>
            <a:r>
              <a:rPr lang="en-US" sz="2400" dirty="0"/>
              <a:t> 7 Categories</a:t>
            </a:r>
          </a:p>
        </p:txBody>
      </p:sp>
    </p:spTree>
    <p:extLst>
      <p:ext uri="{BB962C8B-B14F-4D97-AF65-F5344CB8AC3E}">
        <p14:creationId xmlns:p14="http://schemas.microsoft.com/office/powerpoint/2010/main" val="3649255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Elements – Information </a:t>
            </a:r>
          </a:p>
        </p:txBody>
      </p:sp>
      <p:sp>
        <p:nvSpPr>
          <p:cNvPr id="3" name="Content Placeholder 2"/>
          <p:cNvSpPr>
            <a:spLocks noGrp="1"/>
          </p:cNvSpPr>
          <p:nvPr>
            <p:ph idx="1"/>
          </p:nvPr>
        </p:nvSpPr>
        <p:spPr/>
        <p:txBody>
          <a:bodyPr>
            <a:normAutofit fontScale="92500"/>
          </a:bodyPr>
          <a:lstStyle/>
          <a:p>
            <a:pPr marL="0" indent="0">
              <a:buNone/>
            </a:pPr>
            <a:r>
              <a:rPr lang="en-US" b="1" dirty="0"/>
              <a:t>Related Reports: </a:t>
            </a:r>
            <a:r>
              <a:rPr lang="en-US" dirty="0"/>
              <a:t>Either data used or clickable from page</a:t>
            </a:r>
          </a:p>
          <a:p>
            <a:pPr lvl="1"/>
            <a:r>
              <a:rPr lang="en-US" dirty="0"/>
              <a:t>CAR Information</a:t>
            </a:r>
          </a:p>
          <a:p>
            <a:pPr lvl="1"/>
            <a:r>
              <a:rPr lang="en-US" dirty="0"/>
              <a:t>CAR List</a:t>
            </a:r>
          </a:p>
          <a:p>
            <a:pPr lvl="1"/>
            <a:r>
              <a:rPr lang="en-US" dirty="0"/>
              <a:t>BIR Report (clickable from Information)</a:t>
            </a:r>
          </a:p>
          <a:p>
            <a:pPr lvl="1"/>
            <a:r>
              <a:rPr lang="en-US" dirty="0"/>
              <a:t>One Pager (clickable from One Pager)</a:t>
            </a:r>
          </a:p>
          <a:p>
            <a:pPr lvl="1"/>
            <a:r>
              <a:rPr lang="en-US" dirty="0"/>
              <a:t>CBP, Rural, Congressional Districts (Export from tab)</a:t>
            </a:r>
          </a:p>
          <a:p>
            <a:pPr lvl="1"/>
            <a:r>
              <a:rPr lang="en-US" dirty="0"/>
              <a:t>CBP Information</a:t>
            </a:r>
          </a:p>
          <a:p>
            <a:pPr lvl="1"/>
            <a:r>
              <a:rPr lang="en-US" dirty="0"/>
              <a:t>MEP Quick List</a:t>
            </a:r>
          </a:p>
          <a:p>
            <a:pPr lvl="1"/>
            <a:r>
              <a:rPr lang="en-US" dirty="0"/>
              <a:t>Users</a:t>
            </a:r>
          </a:p>
          <a:p>
            <a:pPr lvl="1"/>
            <a:endParaRPr lang="en-US" dirty="0"/>
          </a:p>
        </p:txBody>
      </p:sp>
    </p:spTree>
    <p:extLst>
      <p:ext uri="{BB962C8B-B14F-4D97-AF65-F5344CB8AC3E}">
        <p14:creationId xmlns:p14="http://schemas.microsoft.com/office/powerpoint/2010/main" val="826559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3042"/>
            <a:ext cx="8616462" cy="702877"/>
          </a:xfrm>
        </p:spPr>
        <p:txBody>
          <a:bodyPr>
            <a:noAutofit/>
          </a:bodyPr>
          <a:lstStyle/>
          <a:p>
            <a:r>
              <a:rPr lang="en-US" sz="3200" dirty="0"/>
              <a:t>Center Performance Panel Review – Output </a:t>
            </a:r>
            <a:br>
              <a:rPr lang="en-US" sz="3200" dirty="0"/>
            </a:br>
            <a:endParaRPr lang="en-US" sz="3200" dirty="0"/>
          </a:p>
        </p:txBody>
      </p:sp>
      <p:graphicFrame>
        <p:nvGraphicFramePr>
          <p:cNvPr id="5" name="Content Placeholder 4"/>
          <p:cNvGraphicFramePr>
            <a:graphicFrameLocks noGrp="1"/>
          </p:cNvGraphicFramePr>
          <p:nvPr>
            <p:ph idx="1"/>
            <p:extLst/>
          </p:nvPr>
        </p:nvGraphicFramePr>
        <p:xfrm>
          <a:off x="289932" y="2174488"/>
          <a:ext cx="8653346" cy="2330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4311E83-CD6C-2549-9EAD-3DC9C6DC4EB6}" type="slidenum">
              <a:rPr lang="en-US" smtClean="0"/>
              <a:t>110</a:t>
            </a:fld>
            <a:endParaRPr lang="en-US" dirty="0"/>
          </a:p>
        </p:txBody>
      </p:sp>
    </p:spTree>
    <p:extLst>
      <p:ext uri="{BB962C8B-B14F-4D97-AF65-F5344CB8AC3E}">
        <p14:creationId xmlns:p14="http://schemas.microsoft.com/office/powerpoint/2010/main" val="4910572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Center Performance Panel Review Process</a:t>
            </a: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4311E83-CD6C-2549-9EAD-3DC9C6DC4EB6}" type="slidenum">
              <a:rPr kumimoji="0" lang="en-US" sz="1200" b="0" i="0" u="none" strike="noStrike" kern="1200" cap="none" spc="0" normalizeH="0" baseline="0" noProof="0" smtClean="0">
                <a:ln>
                  <a:noFill/>
                </a:ln>
                <a:solidFill>
                  <a:prstClr val="black"/>
                </a:solidFill>
                <a:effectLst/>
                <a:uLnTx/>
                <a:uFillTx/>
                <a:latin typeface="Arial Narrow"/>
                <a:ea typeface="+mn-ea"/>
              </a:rPr>
              <a:pPr marL="0" marR="0" lvl="0" indent="0" algn="l" defTabSz="4572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solidFill>
              <a:effectLst/>
              <a:uLnTx/>
              <a:uFillTx/>
              <a:latin typeface="Arial Narrow"/>
              <a:ea typeface="+mn-ea"/>
            </a:endParaRPr>
          </a:p>
        </p:txBody>
      </p:sp>
      <p:graphicFrame>
        <p:nvGraphicFramePr>
          <p:cNvPr id="5" name="Diagram 4">
            <a:extLst>
              <a:ext uri="{FF2B5EF4-FFF2-40B4-BE49-F238E27FC236}">
                <a16:creationId xmlns:a16="http://schemas.microsoft.com/office/drawing/2014/main" id="{942A7EE5-0A5C-4217-B26B-4B4CFAAAE4A9}"/>
              </a:ext>
            </a:extLst>
          </p:cNvPr>
          <p:cNvGraphicFramePr/>
          <p:nvPr>
            <p:extLst/>
          </p:nvPr>
        </p:nvGraphicFramePr>
        <p:xfrm>
          <a:off x="263207" y="1112809"/>
          <a:ext cx="8699638" cy="5055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78D8147-4FEE-4116-A6BE-3054D44AC59F}"/>
              </a:ext>
            </a:extLst>
          </p:cNvPr>
          <p:cNvSpPr txBox="1"/>
          <p:nvPr/>
        </p:nvSpPr>
        <p:spPr>
          <a:xfrm>
            <a:off x="609600" y="5514108"/>
            <a:ext cx="800649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Narrow"/>
                <a:ea typeface="+mn-ea"/>
                <a:cs typeface="+mn-cs"/>
              </a:rPr>
              <a:t>Note: </a:t>
            </a:r>
            <a:r>
              <a:rPr kumimoji="0" lang="en-US" sz="1600" b="0" i="1" u="none" strike="noStrike" kern="1200" cap="none" spc="0" normalizeH="0" baseline="0" noProof="0" dirty="0">
                <a:ln>
                  <a:noFill/>
                </a:ln>
                <a:solidFill>
                  <a:prstClr val="black"/>
                </a:solidFill>
                <a:effectLst/>
                <a:uLnTx/>
                <a:uFillTx/>
                <a:latin typeface="Arial Narrow"/>
                <a:ea typeface="+mn-ea"/>
                <a:cs typeface="+mn-cs"/>
              </a:rPr>
              <a:t>The larger circles identify the key milestones for the Center undergoing the review.  The smaller circles identify the activities of the panel members and NIST MEP representatives.</a:t>
            </a:r>
          </a:p>
        </p:txBody>
      </p:sp>
    </p:spTree>
    <p:extLst>
      <p:ext uri="{BB962C8B-B14F-4D97-AF65-F5344CB8AC3E}">
        <p14:creationId xmlns:p14="http://schemas.microsoft.com/office/powerpoint/2010/main" val="18064631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AA47E-6541-47D6-9308-38ECAEBB2305}"/>
              </a:ext>
            </a:extLst>
          </p:cNvPr>
          <p:cNvSpPr>
            <a:spLocks noGrp="1"/>
          </p:cNvSpPr>
          <p:nvPr>
            <p:ph type="title"/>
          </p:nvPr>
        </p:nvSpPr>
        <p:spPr/>
        <p:txBody>
          <a:bodyPr>
            <a:normAutofit/>
          </a:bodyPr>
          <a:lstStyle/>
          <a:p>
            <a:r>
              <a:rPr lang="en-US" sz="3200" dirty="0"/>
              <a:t>MEIS – Review Module</a:t>
            </a:r>
          </a:p>
        </p:txBody>
      </p:sp>
      <p:sp>
        <p:nvSpPr>
          <p:cNvPr id="4" name="Slide Number Placeholder 3">
            <a:extLst>
              <a:ext uri="{FF2B5EF4-FFF2-40B4-BE49-F238E27FC236}">
                <a16:creationId xmlns:a16="http://schemas.microsoft.com/office/drawing/2014/main" id="{1CE64AAC-B8DD-402E-937F-CF9E6615B1B1}"/>
              </a:ext>
            </a:extLst>
          </p:cNvPr>
          <p:cNvSpPr>
            <a:spLocks noGrp="1"/>
          </p:cNvSpPr>
          <p:nvPr>
            <p:ph type="sldNum" sz="quarter" idx="12"/>
          </p:nvPr>
        </p:nvSpPr>
        <p:spPr/>
        <p:txBody>
          <a:bodyPr/>
          <a:lstStyle/>
          <a:p>
            <a:fld id="{54311E83-CD6C-2549-9EAD-3DC9C6DC4EB6}" type="slidenum">
              <a:rPr lang="en-US" smtClean="0"/>
              <a:t>112</a:t>
            </a:fld>
            <a:endParaRPr lang="en-US" dirty="0"/>
          </a:p>
        </p:txBody>
      </p:sp>
      <p:pic>
        <p:nvPicPr>
          <p:cNvPr id="5" name="Picture 4">
            <a:extLst>
              <a:ext uri="{FF2B5EF4-FFF2-40B4-BE49-F238E27FC236}">
                <a16:creationId xmlns:a16="http://schemas.microsoft.com/office/drawing/2014/main" id="{B229675F-EC08-45CC-9203-9E2EA4E75F65}"/>
              </a:ext>
            </a:extLst>
          </p:cNvPr>
          <p:cNvPicPr>
            <a:picLocks noChangeAspect="1"/>
          </p:cNvPicPr>
          <p:nvPr/>
        </p:nvPicPr>
        <p:blipFill>
          <a:blip r:embed="rId3"/>
          <a:stretch>
            <a:fillRect/>
          </a:stretch>
        </p:blipFill>
        <p:spPr>
          <a:xfrm>
            <a:off x="269645" y="1199717"/>
            <a:ext cx="8339687" cy="4067608"/>
          </a:xfrm>
          <a:prstGeom prst="rect">
            <a:avLst/>
          </a:prstGeom>
        </p:spPr>
      </p:pic>
      <p:sp>
        <p:nvSpPr>
          <p:cNvPr id="3" name="Speech Bubble: Rectangle 2">
            <a:extLst>
              <a:ext uri="{FF2B5EF4-FFF2-40B4-BE49-F238E27FC236}">
                <a16:creationId xmlns:a16="http://schemas.microsoft.com/office/drawing/2014/main" id="{67DE2776-2A4E-4077-B0EC-360335EFA883}"/>
              </a:ext>
            </a:extLst>
          </p:cNvPr>
          <p:cNvSpPr/>
          <p:nvPr/>
        </p:nvSpPr>
        <p:spPr>
          <a:xfrm>
            <a:off x="3343275" y="5504294"/>
            <a:ext cx="1504950" cy="723900"/>
          </a:xfrm>
          <a:prstGeom prst="wedgeRectCallout">
            <a:avLst>
              <a:gd name="adj1" fmla="val -115586"/>
              <a:gd name="adj2" fmla="val -229317"/>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All Documents are clickable links</a:t>
            </a:r>
          </a:p>
        </p:txBody>
      </p:sp>
    </p:spTree>
    <p:extLst>
      <p:ext uri="{BB962C8B-B14F-4D97-AF65-F5344CB8AC3E}">
        <p14:creationId xmlns:p14="http://schemas.microsoft.com/office/powerpoint/2010/main" val="1045898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AA47E-6541-47D6-9308-38ECAEBB2305}"/>
              </a:ext>
            </a:extLst>
          </p:cNvPr>
          <p:cNvSpPr>
            <a:spLocks noGrp="1"/>
          </p:cNvSpPr>
          <p:nvPr>
            <p:ph type="title"/>
          </p:nvPr>
        </p:nvSpPr>
        <p:spPr/>
        <p:txBody>
          <a:bodyPr>
            <a:normAutofit/>
          </a:bodyPr>
          <a:lstStyle/>
          <a:p>
            <a:r>
              <a:rPr lang="en-US" sz="3200" dirty="0"/>
              <a:t>MEIS – Review Module</a:t>
            </a:r>
          </a:p>
        </p:txBody>
      </p:sp>
      <p:sp>
        <p:nvSpPr>
          <p:cNvPr id="4" name="Slide Number Placeholder 3">
            <a:extLst>
              <a:ext uri="{FF2B5EF4-FFF2-40B4-BE49-F238E27FC236}">
                <a16:creationId xmlns:a16="http://schemas.microsoft.com/office/drawing/2014/main" id="{1CE64AAC-B8DD-402E-937F-CF9E6615B1B1}"/>
              </a:ext>
            </a:extLst>
          </p:cNvPr>
          <p:cNvSpPr>
            <a:spLocks noGrp="1"/>
          </p:cNvSpPr>
          <p:nvPr>
            <p:ph type="sldNum" sz="quarter" idx="12"/>
          </p:nvPr>
        </p:nvSpPr>
        <p:spPr/>
        <p:txBody>
          <a:bodyPr/>
          <a:lstStyle/>
          <a:p>
            <a:fld id="{54311E83-CD6C-2549-9EAD-3DC9C6DC4EB6}" type="slidenum">
              <a:rPr lang="en-US" smtClean="0"/>
              <a:t>113</a:t>
            </a:fld>
            <a:endParaRPr lang="en-US" dirty="0"/>
          </a:p>
        </p:txBody>
      </p:sp>
      <p:pic>
        <p:nvPicPr>
          <p:cNvPr id="3" name="Picture 2">
            <a:extLst>
              <a:ext uri="{FF2B5EF4-FFF2-40B4-BE49-F238E27FC236}">
                <a16:creationId xmlns:a16="http://schemas.microsoft.com/office/drawing/2014/main" id="{7E52EAA3-3CF1-403B-A100-7C46B64F26E7}"/>
              </a:ext>
            </a:extLst>
          </p:cNvPr>
          <p:cNvPicPr>
            <a:picLocks noChangeAspect="1"/>
          </p:cNvPicPr>
          <p:nvPr/>
        </p:nvPicPr>
        <p:blipFill>
          <a:blip r:embed="rId3"/>
          <a:stretch>
            <a:fillRect/>
          </a:stretch>
        </p:blipFill>
        <p:spPr>
          <a:xfrm>
            <a:off x="153579" y="1533526"/>
            <a:ext cx="8686800" cy="4124324"/>
          </a:xfrm>
          <a:prstGeom prst="rect">
            <a:avLst/>
          </a:prstGeom>
        </p:spPr>
      </p:pic>
      <p:sp>
        <p:nvSpPr>
          <p:cNvPr id="5" name="Speech Bubble: Rectangle 4">
            <a:extLst>
              <a:ext uri="{FF2B5EF4-FFF2-40B4-BE49-F238E27FC236}">
                <a16:creationId xmlns:a16="http://schemas.microsoft.com/office/drawing/2014/main" id="{C2000112-5D38-4964-A014-E5E5506A607F}"/>
              </a:ext>
            </a:extLst>
          </p:cNvPr>
          <p:cNvSpPr/>
          <p:nvPr/>
        </p:nvSpPr>
        <p:spPr>
          <a:xfrm>
            <a:off x="5915025" y="5753100"/>
            <a:ext cx="1809749" cy="914399"/>
          </a:xfrm>
          <a:prstGeom prst="wedgeRectCallout">
            <a:avLst>
              <a:gd name="adj1" fmla="val 97246"/>
              <a:gd name="adj2" fmla="val -186952"/>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Add events to your calendar by clicking the calendar icon in the “Event” column.  </a:t>
            </a:r>
            <a:endParaRPr lang="en-US" dirty="0"/>
          </a:p>
        </p:txBody>
      </p:sp>
    </p:spTree>
    <p:extLst>
      <p:ext uri="{BB962C8B-B14F-4D97-AF65-F5344CB8AC3E}">
        <p14:creationId xmlns:p14="http://schemas.microsoft.com/office/powerpoint/2010/main" val="3613057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99"/>
                </a:solidFill>
              </a:rPr>
              <a:t>Thank You</a:t>
            </a:r>
          </a:p>
        </p:txBody>
      </p:sp>
      <p:sp>
        <p:nvSpPr>
          <p:cNvPr id="11" name="Title 1"/>
          <p:cNvSpPr txBox="1">
            <a:spLocks/>
          </p:cNvSpPr>
          <p:nvPr/>
        </p:nvSpPr>
        <p:spPr>
          <a:xfrm>
            <a:off x="-1061" y="1036710"/>
            <a:ext cx="9145061" cy="382315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b="1" dirty="0">
                <a:latin typeface="Arial Narrow" pitchFamily="34" charset="0"/>
              </a:rPr>
              <a:t>Stay Connected</a:t>
            </a:r>
            <a:br>
              <a:rPr lang="en-US" b="1" dirty="0">
                <a:latin typeface="Arial Narrow" pitchFamily="34" charset="0"/>
              </a:rPr>
            </a:br>
            <a:br>
              <a:rPr lang="en-US" sz="800" b="1" dirty="0">
                <a:latin typeface="Arial Narrow" pitchFamily="34" charset="0"/>
              </a:rPr>
            </a:br>
            <a:r>
              <a:rPr lang="en-US" sz="2800" i="1" dirty="0">
                <a:latin typeface="Arial Narrow" pitchFamily="34" charset="0"/>
              </a:rPr>
              <a:t>Search</a:t>
            </a:r>
            <a:r>
              <a:rPr lang="en-US" sz="2800" dirty="0">
                <a:latin typeface="Arial Narrow" pitchFamily="34" charset="0"/>
              </a:rPr>
              <a:t> NISTMEP or NIST_MEP</a:t>
            </a:r>
            <a:br>
              <a:rPr lang="en-US" b="1" dirty="0">
                <a:latin typeface="Arial Narrow" pitchFamily="34" charset="0"/>
              </a:rPr>
            </a:br>
            <a:br>
              <a:rPr lang="en-US" sz="3600" b="1" dirty="0">
                <a:latin typeface="Arial Narrow" pitchFamily="34" charset="0"/>
              </a:rPr>
            </a:br>
            <a:br>
              <a:rPr lang="en-US" sz="3600" b="1" dirty="0">
                <a:latin typeface="Arial Narrow" pitchFamily="34" charset="0"/>
              </a:rPr>
            </a:br>
            <a:br>
              <a:rPr lang="en-US" sz="2000" b="1" dirty="0">
                <a:latin typeface="Arial Narrow" pitchFamily="34" charset="0"/>
              </a:rPr>
            </a:br>
            <a:endParaRPr lang="en-US" sz="2000" dirty="0">
              <a:latin typeface="Arial Narrow" pitchFamily="34" charset="0"/>
            </a:endParaRPr>
          </a:p>
        </p:txBody>
      </p:sp>
      <p:pic>
        <p:nvPicPr>
          <p:cNvPr id="12" name="Picture 11">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5292" y="2856299"/>
            <a:ext cx="794982" cy="825954"/>
          </a:xfrm>
          <a:prstGeom prst="rect">
            <a:avLst/>
          </a:prstGeom>
        </p:spPr>
      </p:pic>
      <p:pic>
        <p:nvPicPr>
          <p:cNvPr id="13" name="Picture 12">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26664" y="2848035"/>
            <a:ext cx="850526" cy="850526"/>
          </a:xfrm>
          <a:prstGeom prst="rect">
            <a:avLst/>
          </a:prstGeom>
        </p:spPr>
      </p:pic>
      <p:pic>
        <p:nvPicPr>
          <p:cNvPr id="14" name="Picture 13">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78435" y="2803879"/>
            <a:ext cx="940370" cy="940370"/>
          </a:xfrm>
          <a:prstGeom prst="rect">
            <a:avLst/>
          </a:prstGeom>
        </p:spPr>
      </p:pic>
      <p:pic>
        <p:nvPicPr>
          <p:cNvPr id="15" name="Picture 14">
            <a:hlinkClick r:id="rId9"/>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649383" y="2861570"/>
            <a:ext cx="839460" cy="839460"/>
          </a:xfrm>
          <a:prstGeom prst="rect">
            <a:avLst/>
          </a:prstGeom>
        </p:spPr>
      </p:pic>
      <p:sp>
        <p:nvSpPr>
          <p:cNvPr id="3" name="Rectangle 2"/>
          <p:cNvSpPr/>
          <p:nvPr/>
        </p:nvSpPr>
        <p:spPr>
          <a:xfrm>
            <a:off x="1210205" y="4121203"/>
            <a:ext cx="3234266" cy="1477328"/>
          </a:xfrm>
          <a:prstGeom prst="rect">
            <a:avLst/>
          </a:prstGeom>
        </p:spPr>
        <p:txBody>
          <a:bodyPr wrap="square">
            <a:spAutoFit/>
          </a:bodyPr>
          <a:lstStyle/>
          <a:p>
            <a:pPr algn="ctr"/>
            <a:r>
              <a:rPr lang="en-US" dirty="0">
                <a:latin typeface="Arial Narrow" pitchFamily="34" charset="0"/>
              </a:rPr>
              <a:t>VISIT OUR BLOG!   </a:t>
            </a:r>
            <a:br>
              <a:rPr lang="en-US" dirty="0">
                <a:latin typeface="Arial Narrow" pitchFamily="34" charset="0"/>
              </a:rPr>
            </a:br>
            <a:r>
              <a:rPr lang="en-US" u="sng" dirty="0">
                <a:latin typeface="Arial Narrow" pitchFamily="34" charset="0"/>
                <a:hlinkClick r:id="rId11"/>
              </a:rPr>
              <a:t>http://nistmep.blogs.govdelivery.com</a:t>
            </a:r>
            <a:br>
              <a:rPr lang="en-US" u="sng" dirty="0">
                <a:latin typeface="Arial Narrow" pitchFamily="34" charset="0"/>
              </a:rPr>
            </a:br>
            <a:br>
              <a:rPr lang="en-US" u="sng" dirty="0">
                <a:latin typeface="Arial Narrow" pitchFamily="34" charset="0"/>
              </a:rPr>
            </a:br>
            <a:r>
              <a:rPr lang="en-US" dirty="0">
                <a:latin typeface="Arial Narrow" pitchFamily="34" charset="0"/>
              </a:rPr>
              <a:t>Get the latest NISTMEP news at:</a:t>
            </a:r>
            <a:br>
              <a:rPr lang="en-US" dirty="0">
                <a:latin typeface="Arial Narrow" pitchFamily="34" charset="0"/>
              </a:rPr>
            </a:br>
            <a:r>
              <a:rPr lang="en-US" dirty="0">
                <a:latin typeface="Arial Narrow" pitchFamily="34" charset="0"/>
                <a:hlinkClick r:id="rId12"/>
              </a:rPr>
              <a:t>www.nist.gov/mep</a:t>
            </a:r>
            <a:r>
              <a:rPr lang="en-US" dirty="0">
                <a:latin typeface="Arial Narrow" pitchFamily="34" charset="0"/>
              </a:rPr>
              <a:t> </a:t>
            </a:r>
          </a:p>
        </p:txBody>
      </p:sp>
      <p:sp>
        <p:nvSpPr>
          <p:cNvPr id="17" name="Rectangle 16"/>
          <p:cNvSpPr/>
          <p:nvPr/>
        </p:nvSpPr>
        <p:spPr>
          <a:xfrm>
            <a:off x="4901672" y="4138136"/>
            <a:ext cx="3234266" cy="1477328"/>
          </a:xfrm>
          <a:prstGeom prst="rect">
            <a:avLst/>
          </a:prstGeom>
        </p:spPr>
        <p:txBody>
          <a:bodyPr wrap="square">
            <a:spAutoFit/>
          </a:bodyPr>
          <a:lstStyle/>
          <a:p>
            <a:pPr algn="ctr"/>
            <a:r>
              <a:rPr lang="en-US" dirty="0">
                <a:latin typeface="Arial Narrow" pitchFamily="34" charset="0"/>
              </a:rPr>
              <a:t>Call Us</a:t>
            </a:r>
            <a:br>
              <a:rPr lang="en-US" dirty="0">
                <a:latin typeface="Arial Narrow" pitchFamily="34" charset="0"/>
              </a:rPr>
            </a:br>
            <a:r>
              <a:rPr lang="en-US" dirty="0"/>
              <a:t>(301) 975-5020</a:t>
            </a:r>
          </a:p>
          <a:p>
            <a:pPr algn="ctr"/>
            <a:endParaRPr lang="en-US" dirty="0">
              <a:latin typeface="Arial Narrow" pitchFamily="34" charset="0"/>
            </a:endParaRPr>
          </a:p>
          <a:p>
            <a:pPr algn="ctr"/>
            <a:r>
              <a:rPr lang="en-US" dirty="0">
                <a:latin typeface="Arial Narrow" pitchFamily="34" charset="0"/>
              </a:rPr>
              <a:t>Email </a:t>
            </a:r>
          </a:p>
          <a:p>
            <a:pPr algn="ctr"/>
            <a:r>
              <a:rPr lang="en-US" dirty="0"/>
              <a:t>mfg@nist.gov</a:t>
            </a:r>
            <a:endParaRPr lang="en-US" dirty="0">
              <a:latin typeface="Arial Narrow" pitchFamily="34" charset="0"/>
            </a:endParaRPr>
          </a:p>
        </p:txBody>
      </p:sp>
      <p:grpSp>
        <p:nvGrpSpPr>
          <p:cNvPr id="19" name="Group 18"/>
          <p:cNvGrpSpPr/>
          <p:nvPr/>
        </p:nvGrpSpPr>
        <p:grpSpPr>
          <a:xfrm>
            <a:off x="616102" y="4646678"/>
            <a:ext cx="469816" cy="470640"/>
            <a:chOff x="2903627" y="6459167"/>
            <a:chExt cx="160525" cy="160806"/>
          </a:xfrm>
        </p:grpSpPr>
        <p:sp>
          <p:nvSpPr>
            <p:cNvPr id="20" name="Oval 19"/>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22" name="Group 21"/>
          <p:cNvGrpSpPr/>
          <p:nvPr/>
        </p:nvGrpSpPr>
        <p:grpSpPr>
          <a:xfrm>
            <a:off x="5126104" y="5137110"/>
            <a:ext cx="432370" cy="433128"/>
            <a:chOff x="4170275" y="6459167"/>
            <a:chExt cx="160525" cy="160806"/>
          </a:xfrm>
        </p:grpSpPr>
        <p:sp>
          <p:nvSpPr>
            <p:cNvPr id="23" name="Oval 22"/>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25" name="Group 24"/>
          <p:cNvGrpSpPr/>
          <p:nvPr/>
        </p:nvGrpSpPr>
        <p:grpSpPr>
          <a:xfrm>
            <a:off x="5096934" y="4290732"/>
            <a:ext cx="432370" cy="433128"/>
            <a:chOff x="5181600" y="6459167"/>
            <a:chExt cx="160525" cy="160806"/>
          </a:xfrm>
        </p:grpSpPr>
        <p:sp>
          <p:nvSpPr>
            <p:cNvPr id="26" name="Oval 25"/>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Tree>
    <p:extLst>
      <p:ext uri="{BB962C8B-B14F-4D97-AF65-F5344CB8AC3E}">
        <p14:creationId xmlns:p14="http://schemas.microsoft.com/office/powerpoint/2010/main" val="1826800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cs typeface="Arial Narrow"/>
              </a:rPr>
              <a:t>Reporting Elements – Information</a:t>
            </a:r>
            <a:r>
              <a:rPr lang="en-US" dirty="0"/>
              <a:t>	</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Did you know:</a:t>
            </a:r>
          </a:p>
          <a:p>
            <a:pPr lvl="1"/>
            <a:r>
              <a:rPr lang="en-US" dirty="0"/>
              <a:t>Information – you can view your D&amp;B BIR if already created by your FPO</a:t>
            </a:r>
          </a:p>
          <a:p>
            <a:pPr lvl="1"/>
            <a:r>
              <a:rPr lang="en-US" dirty="0"/>
              <a:t>One Pager – view the one pager, the SS that is part, based on this you can contact Communications to make changes</a:t>
            </a:r>
          </a:p>
          <a:p>
            <a:pPr lvl="1"/>
            <a:r>
              <a:rPr lang="en-US" dirty="0"/>
              <a:t>Staff – edit other user account records.  New center name so all new email addresses, center moved</a:t>
            </a:r>
          </a:p>
          <a:p>
            <a:pPr lvl="1"/>
            <a:r>
              <a:rPr lang="en-US" dirty="0"/>
              <a:t>Counties – CBP data and rural export</a:t>
            </a:r>
          </a:p>
          <a:p>
            <a:pPr lvl="1"/>
            <a:r>
              <a:rPr lang="en-US" dirty="0"/>
              <a:t>Dun &amp; Bradstreet – your center record is there, we use this information for renewal packages.  Have you ever looked at this record?  </a:t>
            </a:r>
          </a:p>
          <a:p>
            <a:endParaRPr lang="en-US" dirty="0"/>
          </a:p>
        </p:txBody>
      </p:sp>
    </p:spTree>
    <p:extLst>
      <p:ext uri="{BB962C8B-B14F-4D97-AF65-F5344CB8AC3E}">
        <p14:creationId xmlns:p14="http://schemas.microsoft.com/office/powerpoint/2010/main" val="3120304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Elements - Locations</a:t>
            </a:r>
          </a:p>
        </p:txBody>
      </p:sp>
      <p:sp>
        <p:nvSpPr>
          <p:cNvPr id="3" name="Content Placeholder 2"/>
          <p:cNvSpPr>
            <a:spLocks noGrp="1"/>
          </p:cNvSpPr>
          <p:nvPr>
            <p:ph idx="1"/>
          </p:nvPr>
        </p:nvSpPr>
        <p:spPr/>
        <p:txBody>
          <a:bodyPr>
            <a:normAutofit fontScale="92500" lnSpcReduction="20000"/>
          </a:bodyPr>
          <a:lstStyle/>
          <a:p>
            <a:pPr marL="0" indent="0">
              <a:buNone/>
            </a:pPr>
            <a:r>
              <a:rPr lang="en-US" sz="2600" b="1" dirty="0"/>
              <a:t>Purpose:</a:t>
            </a:r>
          </a:p>
          <a:p>
            <a:pPr lvl="1"/>
            <a:r>
              <a:rPr lang="en-US" sz="2400" dirty="0">
                <a:cs typeface="Arial Narrow"/>
              </a:rPr>
              <a:t>Locations are physical addresses where CAR, sub-recipient, or partner staff are based or deliver services</a:t>
            </a:r>
          </a:p>
          <a:p>
            <a:pPr lvl="1"/>
            <a:r>
              <a:rPr lang="en-US" sz="2400" dirty="0">
                <a:cs typeface="Arial Narrow"/>
              </a:rPr>
              <a:t>The locations are intended to provide NIST MEP with general contact information such as address and phone information</a:t>
            </a:r>
          </a:p>
          <a:p>
            <a:pPr lvl="1"/>
            <a:r>
              <a:rPr lang="en-US" sz="2400" dirty="0">
                <a:cs typeface="Arial Narrow"/>
              </a:rPr>
              <a:t>MEP uses this information to communicate our national coverage area with our various stakeholders </a:t>
            </a:r>
            <a:endParaRPr lang="en-US" sz="2600" b="1" dirty="0"/>
          </a:p>
          <a:p>
            <a:pPr marL="0" indent="0">
              <a:buNone/>
            </a:pPr>
            <a:r>
              <a:rPr lang="en-US" sz="2600" b="1" dirty="0"/>
              <a:t>How to Report:</a:t>
            </a:r>
          </a:p>
          <a:p>
            <a:pPr lvl="1"/>
            <a:r>
              <a:rPr lang="en-US" sz="2400" dirty="0"/>
              <a:t>Click CIP, hover over Locations, Submit Quarterly Reports, review field offices, CAR regional offices, and partners as service delivery locations, click Actions Submit for Reporting </a:t>
            </a:r>
            <a:endParaRPr lang="en-US" sz="2400" b="1" dirty="0"/>
          </a:p>
          <a:p>
            <a:pPr marL="457200" lvl="1" indent="0">
              <a:buNone/>
            </a:pPr>
            <a:endParaRPr lang="en-US" sz="2400" dirty="0">
              <a:cs typeface="Arial Narrow"/>
            </a:endParaRPr>
          </a:p>
          <a:p>
            <a:pPr marL="342900" lvl="1" indent="0">
              <a:buNone/>
            </a:pPr>
            <a:r>
              <a:rPr lang="en-US" sz="2400" b="1" dirty="0">
                <a:cs typeface="Arial Narrow"/>
              </a:rPr>
              <a:t>NOTE:</a:t>
            </a:r>
            <a:r>
              <a:rPr lang="en-US" sz="2400" dirty="0">
                <a:cs typeface="Arial Narrow"/>
              </a:rPr>
              <a:t>  We need centers to look at Locations closely, remove duplicates.  Some centers have a location as a field office, CRO, and partner.  These locations are being double and triple counted.</a:t>
            </a:r>
          </a:p>
          <a:p>
            <a:pPr lvl="1"/>
            <a:endParaRPr lang="en-US" sz="2400" dirty="0">
              <a:cs typeface="Arial Narrow"/>
            </a:endParaRPr>
          </a:p>
          <a:p>
            <a:pPr lvl="1"/>
            <a:endParaRPr lang="en-US" sz="2400" dirty="0">
              <a:cs typeface="Arial Narrow"/>
            </a:endParaRPr>
          </a:p>
          <a:p>
            <a:pPr lvl="1"/>
            <a:endParaRPr lang="en-US" b="1" dirty="0"/>
          </a:p>
          <a:p>
            <a:endParaRPr lang="en-US" b="1" dirty="0"/>
          </a:p>
          <a:p>
            <a:endParaRPr lang="en-US" b="1" dirty="0"/>
          </a:p>
        </p:txBody>
      </p:sp>
    </p:spTree>
    <p:extLst>
      <p:ext uri="{BB962C8B-B14F-4D97-AF65-F5344CB8AC3E}">
        <p14:creationId xmlns:p14="http://schemas.microsoft.com/office/powerpoint/2010/main" val="312726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Elements - Locations</a:t>
            </a:r>
          </a:p>
        </p:txBody>
      </p:sp>
      <p:sp>
        <p:nvSpPr>
          <p:cNvPr id="3" name="Content Placeholder 2"/>
          <p:cNvSpPr>
            <a:spLocks noGrp="1"/>
          </p:cNvSpPr>
          <p:nvPr>
            <p:ph idx="1"/>
          </p:nvPr>
        </p:nvSpPr>
        <p:spPr>
          <a:xfrm>
            <a:off x="628650" y="1664545"/>
            <a:ext cx="7886700" cy="4351338"/>
          </a:xfrm>
        </p:spPr>
        <p:txBody>
          <a:bodyPr>
            <a:normAutofit fontScale="92500"/>
          </a:bodyPr>
          <a:lstStyle/>
          <a:p>
            <a:pPr marL="0" indent="0">
              <a:buNone/>
            </a:pPr>
            <a:r>
              <a:rPr lang="en-US" b="1" dirty="0"/>
              <a:t>Related Reports: </a:t>
            </a:r>
            <a:r>
              <a:rPr lang="en-US" dirty="0"/>
              <a:t>Either data used or clickable from page</a:t>
            </a:r>
          </a:p>
          <a:p>
            <a:pPr lvl="1"/>
            <a:r>
              <a:rPr lang="en-US" dirty="0"/>
              <a:t>CAR Information </a:t>
            </a:r>
          </a:p>
          <a:p>
            <a:pPr lvl="1"/>
            <a:r>
              <a:rPr lang="en-US" dirty="0"/>
              <a:t>CAR Locations</a:t>
            </a:r>
          </a:p>
          <a:p>
            <a:pPr marL="0" indent="0">
              <a:buNone/>
            </a:pPr>
            <a:r>
              <a:rPr lang="en-US" b="1" dirty="0"/>
              <a:t>Did you Know:</a:t>
            </a:r>
          </a:p>
          <a:p>
            <a:pPr lvl="1"/>
            <a:r>
              <a:rPr lang="en-US" dirty="0"/>
              <a:t>In order to update Partners as Service Delivery Location, you must do so from the Partners page</a:t>
            </a:r>
          </a:p>
          <a:p>
            <a:pPr lvl="1"/>
            <a:r>
              <a:rPr lang="en-US" dirty="0"/>
              <a:t>Adding or marking records inactive can be done either from the List or Submit Quarterly Reporting Forms</a:t>
            </a:r>
          </a:p>
          <a:p>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217350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Elements - Staff</a:t>
            </a:r>
          </a:p>
        </p:txBody>
      </p:sp>
      <p:sp>
        <p:nvSpPr>
          <p:cNvPr id="3" name="Content Placeholder 2"/>
          <p:cNvSpPr>
            <a:spLocks noGrp="1"/>
          </p:cNvSpPr>
          <p:nvPr>
            <p:ph idx="1"/>
          </p:nvPr>
        </p:nvSpPr>
        <p:spPr/>
        <p:txBody>
          <a:bodyPr>
            <a:normAutofit fontScale="92500" lnSpcReduction="20000"/>
          </a:bodyPr>
          <a:lstStyle/>
          <a:p>
            <a:pPr marL="0" indent="0">
              <a:buNone/>
            </a:pPr>
            <a:r>
              <a:rPr lang="en-US" sz="2800" b="1" dirty="0"/>
              <a:t>Purpose:</a:t>
            </a:r>
          </a:p>
          <a:p>
            <a:pPr lvl="1"/>
            <a:r>
              <a:rPr lang="en-US" sz="2400" dirty="0"/>
              <a:t>The staff element provides the CAR a mechanism for reporting on its active workforce</a:t>
            </a:r>
          </a:p>
          <a:p>
            <a:pPr lvl="1"/>
            <a:r>
              <a:rPr lang="en-US" sz="2400" dirty="0"/>
              <a:t>The staff listing is a compilation of registered CAR staff users</a:t>
            </a:r>
          </a:p>
          <a:p>
            <a:pPr marL="0" indent="0">
              <a:buNone/>
            </a:pPr>
            <a:r>
              <a:rPr lang="en-US" sz="2800" b="1" dirty="0"/>
              <a:t>How to report:</a:t>
            </a:r>
          </a:p>
          <a:p>
            <a:pPr lvl="1"/>
            <a:r>
              <a:rPr lang="en-US" sz="2400" dirty="0"/>
              <a:t>Click CIP, hover over Staff, Submit Quarterly Reports, review data, click Actions Submit for Reporting </a:t>
            </a:r>
          </a:p>
          <a:p>
            <a:pPr lvl="2"/>
            <a:r>
              <a:rPr lang="en-US" dirty="0"/>
              <a:t>Verify that the Staff list is current and complete and that all staff are assigned to the appropriate funding agreements</a:t>
            </a:r>
          </a:p>
          <a:p>
            <a:pPr lvl="2"/>
            <a:r>
              <a:rPr lang="en-US" dirty="0"/>
              <a:t>To the right on the Staff grid, columns of checkboxes are visible for each Funding Agreement, click the checkbox for each Funding Agreement a staff member is working</a:t>
            </a:r>
          </a:p>
          <a:p>
            <a:pPr lvl="2"/>
            <a:r>
              <a:rPr lang="en-US" dirty="0"/>
              <a:t>To remove a staff member, click the archive checkbox to the right on the Staff grid</a:t>
            </a:r>
            <a:endParaRPr lang="en-US" sz="2000" dirty="0"/>
          </a:p>
          <a:p>
            <a:pPr lvl="1"/>
            <a:endParaRPr lang="en-US" sz="2400" dirty="0"/>
          </a:p>
          <a:p>
            <a:endParaRPr lang="en-US" dirty="0"/>
          </a:p>
        </p:txBody>
      </p:sp>
    </p:spTree>
    <p:extLst>
      <p:ext uri="{BB962C8B-B14F-4D97-AF65-F5344CB8AC3E}">
        <p14:creationId xmlns:p14="http://schemas.microsoft.com/office/powerpoint/2010/main" val="1374208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Elements - Staff</a:t>
            </a:r>
          </a:p>
        </p:txBody>
      </p:sp>
      <p:sp>
        <p:nvSpPr>
          <p:cNvPr id="3" name="Content Placeholder 2"/>
          <p:cNvSpPr>
            <a:spLocks noGrp="1"/>
          </p:cNvSpPr>
          <p:nvPr>
            <p:ph idx="1"/>
          </p:nvPr>
        </p:nvSpPr>
        <p:spPr/>
        <p:txBody>
          <a:bodyPr/>
          <a:lstStyle/>
          <a:p>
            <a:pPr marL="0" indent="0">
              <a:buNone/>
            </a:pPr>
            <a:r>
              <a:rPr lang="en-US" b="1" dirty="0"/>
              <a:t>Related Reports: </a:t>
            </a:r>
            <a:r>
              <a:rPr lang="en-US" dirty="0"/>
              <a:t>Either data used or clickable from page</a:t>
            </a:r>
          </a:p>
          <a:p>
            <a:pPr lvl="1"/>
            <a:r>
              <a:rPr lang="en-US" dirty="0"/>
              <a:t>CAR Contacts</a:t>
            </a:r>
          </a:p>
          <a:p>
            <a:pPr lvl="1"/>
            <a:r>
              <a:rPr lang="en-US" dirty="0"/>
              <a:t>CAR Information </a:t>
            </a:r>
          </a:p>
          <a:p>
            <a:pPr lvl="1"/>
            <a:r>
              <a:rPr lang="en-US" dirty="0"/>
              <a:t>Clients and Projects</a:t>
            </a:r>
          </a:p>
          <a:p>
            <a:pPr lvl="1"/>
            <a:r>
              <a:rPr lang="en-US" dirty="0"/>
              <a:t>Clients/Projects/Impacts</a:t>
            </a:r>
          </a:p>
          <a:p>
            <a:pPr lvl="1"/>
            <a:r>
              <a:rPr lang="en-US" dirty="0"/>
              <a:t>MEP Quick List </a:t>
            </a:r>
          </a:p>
          <a:p>
            <a:pPr lvl="1"/>
            <a:r>
              <a:rPr lang="en-US" dirty="0"/>
              <a:t>Users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23440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Elements - Staff</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Did you know:</a:t>
            </a:r>
          </a:p>
          <a:p>
            <a:pPr lvl="1"/>
            <a:r>
              <a:rPr lang="en-US" dirty="0"/>
              <a:t>Anyone devoted to the CAR, either as an employee or sub-recipient providing part of a partner’s cash or in-kind contributions, as delineated in the CARs current Operating Plan, is considered part of the CARs staff and should be reported</a:t>
            </a:r>
          </a:p>
          <a:p>
            <a:pPr lvl="1"/>
            <a:r>
              <a:rPr lang="en-US" dirty="0"/>
              <a:t>Each CAR staff member is responsible for maintaining his or her own record</a:t>
            </a:r>
          </a:p>
          <a:p>
            <a:pPr lvl="1"/>
            <a:r>
              <a:rPr lang="en-US" dirty="0"/>
              <a:t>CAR Staff members are automatically associated to a center when they register for access to the MEP MEIS </a:t>
            </a:r>
            <a:r>
              <a:rPr lang="en-US" b="1" u="sng" dirty="0">
                <a:solidFill>
                  <a:srgbClr val="004080"/>
                </a:solidFill>
              </a:rPr>
              <a:t>but they are not automatically assigned to a funding program and will not appear in the Staff Listing until a funding program is assigned</a:t>
            </a:r>
          </a:p>
          <a:p>
            <a:pPr lvl="1"/>
            <a:r>
              <a:rPr lang="en-US" dirty="0"/>
              <a:t>Staff cannot be associated with a project unless they are tied to the appropriate funding agreement</a:t>
            </a:r>
          </a:p>
          <a:p>
            <a:endParaRPr lang="en-US" dirty="0"/>
          </a:p>
        </p:txBody>
      </p:sp>
    </p:spTree>
    <p:extLst>
      <p:ext uri="{BB962C8B-B14F-4D97-AF65-F5344CB8AC3E}">
        <p14:creationId xmlns:p14="http://schemas.microsoft.com/office/powerpoint/2010/main" val="1724354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Adding Funding Program for Staff</a:t>
            </a:r>
          </a:p>
        </p:txBody>
      </p:sp>
      <p:pic>
        <p:nvPicPr>
          <p:cNvPr id="7" name="Content Placeholder 6"/>
          <p:cNvPicPr>
            <a:picLocks noGrp="1" noChangeAspect="1"/>
          </p:cNvPicPr>
          <p:nvPr>
            <p:ph idx="1"/>
          </p:nvPr>
        </p:nvPicPr>
        <p:blipFill rotWithShape="1">
          <a:blip r:embed="rId3"/>
          <a:srcRect t="6528" b="5254"/>
          <a:stretch/>
        </p:blipFill>
        <p:spPr>
          <a:xfrm>
            <a:off x="457200" y="1411965"/>
            <a:ext cx="8229600" cy="4083729"/>
          </a:xfrm>
          <a:prstGeom prst="rect">
            <a:avLst/>
          </a:prstGeom>
        </p:spPr>
      </p:pic>
      <p:sp>
        <p:nvSpPr>
          <p:cNvPr id="6" name="Rectangular Callout 7"/>
          <p:cNvSpPr/>
          <p:nvPr/>
        </p:nvSpPr>
        <p:spPr>
          <a:xfrm>
            <a:off x="2489188" y="3166199"/>
            <a:ext cx="1948376" cy="575260"/>
          </a:xfrm>
          <a:prstGeom prst="wedgeRectCallout">
            <a:avLst>
              <a:gd name="adj1" fmla="val -39786"/>
              <a:gd name="adj2" fmla="val -183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Click Staff, Submit Quarterly Reports</a:t>
            </a:r>
          </a:p>
        </p:txBody>
      </p:sp>
    </p:spTree>
    <p:extLst>
      <p:ext uri="{BB962C8B-B14F-4D97-AF65-F5344CB8AC3E}">
        <p14:creationId xmlns:p14="http://schemas.microsoft.com/office/powerpoint/2010/main" val="366286163"/>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Adding Funding Program for Staff (Continued)</a:t>
            </a:r>
          </a:p>
        </p:txBody>
      </p:sp>
      <p:pic>
        <p:nvPicPr>
          <p:cNvPr id="8" name="Content Placeholder 7"/>
          <p:cNvPicPr>
            <a:picLocks noGrp="1" noChangeAspect="1"/>
          </p:cNvPicPr>
          <p:nvPr>
            <p:ph idx="1"/>
          </p:nvPr>
        </p:nvPicPr>
        <p:blipFill>
          <a:blip r:embed="rId3"/>
          <a:stretch>
            <a:fillRect/>
          </a:stretch>
        </p:blipFill>
        <p:spPr>
          <a:xfrm>
            <a:off x="457200" y="1980142"/>
            <a:ext cx="8229600" cy="3597804"/>
          </a:xfrm>
          <a:prstGeom prst="rect">
            <a:avLst/>
          </a:prstGeom>
        </p:spPr>
      </p:pic>
      <p:sp>
        <p:nvSpPr>
          <p:cNvPr id="6" name="Rectangular Callout 7"/>
          <p:cNvSpPr/>
          <p:nvPr/>
        </p:nvSpPr>
        <p:spPr>
          <a:xfrm>
            <a:off x="6160856" y="2926080"/>
            <a:ext cx="1948376" cy="563128"/>
          </a:xfrm>
          <a:prstGeom prst="wedgeRectCallout">
            <a:avLst>
              <a:gd name="adj1" fmla="val -46284"/>
              <a:gd name="adj2" fmla="val 1750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Click checkbox to associate staff with funding agreement </a:t>
            </a:r>
          </a:p>
        </p:txBody>
      </p:sp>
      <p:sp>
        <p:nvSpPr>
          <p:cNvPr id="7" name="Rectangular Callout 7"/>
          <p:cNvSpPr/>
          <p:nvPr/>
        </p:nvSpPr>
        <p:spPr>
          <a:xfrm>
            <a:off x="5654418" y="5002686"/>
            <a:ext cx="1948376" cy="575260"/>
          </a:xfrm>
          <a:prstGeom prst="wedgeRectCallout">
            <a:avLst>
              <a:gd name="adj1" fmla="val -39786"/>
              <a:gd name="adj2" fmla="val -183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Click checkbox to archive staff</a:t>
            </a:r>
          </a:p>
        </p:txBody>
      </p:sp>
    </p:spTree>
    <p:extLst>
      <p:ext uri="{BB962C8B-B14F-4D97-AF65-F5344CB8AC3E}">
        <p14:creationId xmlns:p14="http://schemas.microsoft.com/office/powerpoint/2010/main" val="4227909148"/>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Reporting Necessary?</a:t>
            </a:r>
          </a:p>
        </p:txBody>
      </p:sp>
      <p:sp>
        <p:nvSpPr>
          <p:cNvPr id="5" name="Content Placeholder 4">
            <a:extLst>
              <a:ext uri="{FF2B5EF4-FFF2-40B4-BE49-F238E27FC236}">
                <a16:creationId xmlns:a16="http://schemas.microsoft.com/office/drawing/2014/main" id="{69047AD1-724D-4B1A-A2F8-8896B554A277}"/>
              </a:ext>
            </a:extLst>
          </p:cNvPr>
          <p:cNvSpPr>
            <a:spLocks noGrp="1"/>
          </p:cNvSpPr>
          <p:nvPr>
            <p:ph idx="1"/>
          </p:nvPr>
        </p:nvSpPr>
        <p:spPr/>
        <p:txBody>
          <a:bodyPr/>
          <a:lstStyle/>
          <a:p>
            <a:r>
              <a:rPr lang="en-US" dirty="0"/>
              <a:t>Used for CAR performance management, annual/panel reviews and reporting the program’s performance to Congress</a:t>
            </a:r>
          </a:p>
          <a:p>
            <a:r>
              <a:rPr lang="en-US" dirty="0"/>
              <a:t>Generate standard sets of reports</a:t>
            </a:r>
          </a:p>
          <a:p>
            <a:r>
              <a:rPr lang="en-US" dirty="0"/>
              <a:t>Cooperative Agreement Requirement</a:t>
            </a:r>
          </a:p>
        </p:txBody>
      </p:sp>
    </p:spTree>
    <p:extLst>
      <p:ext uri="{BB962C8B-B14F-4D97-AF65-F5344CB8AC3E}">
        <p14:creationId xmlns:p14="http://schemas.microsoft.com/office/powerpoint/2010/main" val="2948516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Elements - Contacts</a:t>
            </a:r>
          </a:p>
        </p:txBody>
      </p:sp>
      <p:sp>
        <p:nvSpPr>
          <p:cNvPr id="3" name="Content Placeholder 2"/>
          <p:cNvSpPr>
            <a:spLocks noGrp="1"/>
          </p:cNvSpPr>
          <p:nvPr>
            <p:ph idx="1"/>
          </p:nvPr>
        </p:nvSpPr>
        <p:spPr/>
        <p:txBody>
          <a:bodyPr>
            <a:normAutofit/>
          </a:bodyPr>
          <a:lstStyle/>
          <a:p>
            <a:pPr marL="0" indent="0">
              <a:buNone/>
            </a:pPr>
            <a:r>
              <a:rPr lang="en-US" b="1" dirty="0"/>
              <a:t>Purpose:</a:t>
            </a:r>
          </a:p>
          <a:p>
            <a:pPr lvl="1"/>
            <a:r>
              <a:rPr lang="en-US" dirty="0"/>
              <a:t>Contacts are CAR officials with specific duties for which there is the opportunity to correspond as a group</a:t>
            </a:r>
          </a:p>
          <a:p>
            <a:pPr lvl="1"/>
            <a:r>
              <a:rPr lang="en-US" dirty="0"/>
              <a:t>Contacts are used to communicate with the correct CAR staff through mailing lists and working groups</a:t>
            </a:r>
          </a:p>
          <a:p>
            <a:pPr marL="0" indent="0">
              <a:buNone/>
            </a:pPr>
            <a:r>
              <a:rPr lang="en-US" b="1" dirty="0"/>
              <a:t>How to report:</a:t>
            </a:r>
          </a:p>
          <a:p>
            <a:pPr lvl="1"/>
            <a:r>
              <a:rPr lang="en-US" dirty="0"/>
              <a:t>Click CIP, hover over Contacts, Submit Quarterly Reports, review different contact types, edit/add contacts, click Actions Submit for Reporting</a:t>
            </a:r>
          </a:p>
          <a:p>
            <a:endParaRPr lang="en-US" dirty="0"/>
          </a:p>
          <a:p>
            <a:pPr lvl="2"/>
            <a:endParaRPr lang="en-US" dirty="0"/>
          </a:p>
          <a:p>
            <a:pPr lvl="2"/>
            <a:endParaRPr lang="en-US" dirty="0"/>
          </a:p>
          <a:p>
            <a:endParaRPr lang="en-US" dirty="0"/>
          </a:p>
          <a:p>
            <a:endParaRPr lang="en-US" dirty="0"/>
          </a:p>
        </p:txBody>
      </p:sp>
    </p:spTree>
    <p:extLst>
      <p:ext uri="{BB962C8B-B14F-4D97-AF65-F5344CB8AC3E}">
        <p14:creationId xmlns:p14="http://schemas.microsoft.com/office/powerpoint/2010/main" val="1155061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Adding</a:t>
            </a:r>
            <a:r>
              <a:rPr lang="en-US" sz="3600" dirty="0"/>
              <a:t> Contacts</a:t>
            </a:r>
          </a:p>
        </p:txBody>
      </p:sp>
      <p:pic>
        <p:nvPicPr>
          <p:cNvPr id="7" name="Content Placeholder 6"/>
          <p:cNvPicPr>
            <a:picLocks noGrp="1" noChangeAspect="1"/>
          </p:cNvPicPr>
          <p:nvPr>
            <p:ph idx="1"/>
          </p:nvPr>
        </p:nvPicPr>
        <p:blipFill>
          <a:blip r:embed="rId3"/>
          <a:stretch>
            <a:fillRect/>
          </a:stretch>
        </p:blipFill>
        <p:spPr>
          <a:xfrm>
            <a:off x="457200" y="2537101"/>
            <a:ext cx="8229600" cy="1783798"/>
          </a:xfrm>
          <a:prstGeom prst="rect">
            <a:avLst/>
          </a:prstGeom>
        </p:spPr>
      </p:pic>
      <p:sp>
        <p:nvSpPr>
          <p:cNvPr id="6" name="Rectangular Callout 7"/>
          <p:cNvSpPr/>
          <p:nvPr/>
        </p:nvSpPr>
        <p:spPr>
          <a:xfrm>
            <a:off x="639286" y="4033269"/>
            <a:ext cx="1948376" cy="575260"/>
          </a:xfrm>
          <a:prstGeom prst="wedgeRectCallout">
            <a:avLst>
              <a:gd name="adj1" fmla="val -39786"/>
              <a:gd name="adj2" fmla="val -183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Click edit icon to add contact to contact type</a:t>
            </a:r>
          </a:p>
        </p:txBody>
      </p:sp>
    </p:spTree>
    <p:extLst>
      <p:ext uri="{BB962C8B-B14F-4D97-AF65-F5344CB8AC3E}">
        <p14:creationId xmlns:p14="http://schemas.microsoft.com/office/powerpoint/2010/main" val="3507084397"/>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Adding Contacts (Continued)</a:t>
            </a:r>
          </a:p>
        </p:txBody>
      </p:sp>
      <p:pic>
        <p:nvPicPr>
          <p:cNvPr id="7" name="Content Placeholder 6"/>
          <p:cNvPicPr>
            <a:picLocks noGrp="1" noChangeAspect="1"/>
          </p:cNvPicPr>
          <p:nvPr>
            <p:ph idx="1"/>
          </p:nvPr>
        </p:nvPicPr>
        <p:blipFill>
          <a:blip r:embed="rId3"/>
          <a:stretch>
            <a:fillRect/>
          </a:stretch>
        </p:blipFill>
        <p:spPr>
          <a:xfrm>
            <a:off x="457200" y="1862688"/>
            <a:ext cx="8229600" cy="3179423"/>
          </a:xfrm>
          <a:prstGeom prst="rect">
            <a:avLst/>
          </a:prstGeom>
        </p:spPr>
      </p:pic>
      <p:sp>
        <p:nvSpPr>
          <p:cNvPr id="6" name="Rectangular Callout 7"/>
          <p:cNvSpPr/>
          <p:nvPr/>
        </p:nvSpPr>
        <p:spPr>
          <a:xfrm>
            <a:off x="4726812" y="1317464"/>
            <a:ext cx="2532403" cy="746449"/>
          </a:xfrm>
          <a:prstGeom prst="wedgeRectCallout">
            <a:avLst>
              <a:gd name="adj1" fmla="val -67375"/>
              <a:gd name="adj2" fmla="val 112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Can search users through MEIS or select from a list. Must use “Add” button</a:t>
            </a:r>
          </a:p>
        </p:txBody>
      </p:sp>
      <p:sp>
        <p:nvSpPr>
          <p:cNvPr id="8" name="Rectangular Callout 7"/>
          <p:cNvSpPr/>
          <p:nvPr/>
        </p:nvSpPr>
        <p:spPr>
          <a:xfrm>
            <a:off x="2489188" y="3166199"/>
            <a:ext cx="1948376" cy="575260"/>
          </a:xfrm>
          <a:prstGeom prst="wedgeRectCallout">
            <a:avLst>
              <a:gd name="adj1" fmla="val -39786"/>
              <a:gd name="adj2" fmla="val -183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Can change contact type using dropdown</a:t>
            </a:r>
          </a:p>
        </p:txBody>
      </p:sp>
    </p:spTree>
    <p:extLst>
      <p:ext uri="{BB962C8B-B14F-4D97-AF65-F5344CB8AC3E}">
        <p14:creationId xmlns:p14="http://schemas.microsoft.com/office/powerpoint/2010/main" val="25722047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Elements - Contacts</a:t>
            </a:r>
          </a:p>
        </p:txBody>
      </p:sp>
      <p:sp>
        <p:nvSpPr>
          <p:cNvPr id="3" name="Content Placeholder 2"/>
          <p:cNvSpPr>
            <a:spLocks noGrp="1"/>
          </p:cNvSpPr>
          <p:nvPr>
            <p:ph idx="1"/>
          </p:nvPr>
        </p:nvSpPr>
        <p:spPr/>
        <p:txBody>
          <a:bodyPr>
            <a:normAutofit fontScale="62500" lnSpcReduction="20000"/>
          </a:bodyPr>
          <a:lstStyle/>
          <a:p>
            <a:r>
              <a:rPr lang="en-US" dirty="0"/>
              <a:t>The 8 different contact types are:</a:t>
            </a:r>
          </a:p>
          <a:p>
            <a:pPr lvl="1"/>
            <a:r>
              <a:rPr lang="en-US" dirty="0"/>
              <a:t>CAR Review Contact - Used as a communication channel for panel reviews</a:t>
            </a:r>
          </a:p>
          <a:p>
            <a:pPr lvl="1"/>
            <a:r>
              <a:rPr lang="en-US" dirty="0"/>
              <a:t>Director - One and only one due to marketing needs. Feeds MEP Public Site – Center Near You and MEP Quick List</a:t>
            </a:r>
          </a:p>
          <a:p>
            <a:pPr lvl="1"/>
            <a:r>
              <a:rPr lang="en-US" dirty="0"/>
              <a:t>Director Notification – Allows a center to designate users to receive the same notifications as center directors without feeding the MEP Public Site or MEP Quick List </a:t>
            </a:r>
          </a:p>
          <a:p>
            <a:pPr lvl="1"/>
            <a:r>
              <a:rPr lang="en-US" dirty="0"/>
              <a:t>Financial/Operations Manager – Used to support CFO communications and leveraged by grants and FPOs to get updated information and documents out - like new guidelines or terms and conditions</a:t>
            </a:r>
          </a:p>
          <a:p>
            <a:pPr lvl="1"/>
            <a:r>
              <a:rPr lang="en-US" dirty="0"/>
              <a:t>Marketing Manager – Provides a focused list of marketing managers and is used to support marketing manager communications</a:t>
            </a:r>
          </a:p>
          <a:p>
            <a:pPr lvl="1"/>
            <a:r>
              <a:rPr lang="en-US" dirty="0"/>
              <a:t>MEP Scouts – Used for the Supplier Scouting group on the MEP Connect site</a:t>
            </a:r>
          </a:p>
          <a:p>
            <a:pPr lvl="1"/>
            <a:r>
              <a:rPr lang="en-US" dirty="0"/>
              <a:t>Reporting Contact  – Used to send out communications in regards to the opening and closing of reporting cycles. Also used to communicate any updates to the reporting requirements, structure, guidelines, etc.</a:t>
            </a:r>
          </a:p>
          <a:p>
            <a:pPr lvl="1"/>
            <a:r>
              <a:rPr lang="en-US" dirty="0"/>
              <a:t>Survey Contact - Used to send out communications in regards to survey confirmations and outlier duties</a:t>
            </a:r>
          </a:p>
          <a:p>
            <a:endParaRPr lang="en-US" dirty="0"/>
          </a:p>
        </p:txBody>
      </p:sp>
    </p:spTree>
    <p:extLst>
      <p:ext uri="{BB962C8B-B14F-4D97-AF65-F5344CB8AC3E}">
        <p14:creationId xmlns:p14="http://schemas.microsoft.com/office/powerpoint/2010/main" val="1262240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Elements - Contacts</a:t>
            </a:r>
          </a:p>
        </p:txBody>
      </p:sp>
      <p:sp>
        <p:nvSpPr>
          <p:cNvPr id="3" name="Content Placeholder 2"/>
          <p:cNvSpPr>
            <a:spLocks noGrp="1"/>
          </p:cNvSpPr>
          <p:nvPr>
            <p:ph idx="1"/>
          </p:nvPr>
        </p:nvSpPr>
        <p:spPr/>
        <p:txBody>
          <a:bodyPr/>
          <a:lstStyle/>
          <a:p>
            <a:pPr marL="0" indent="0">
              <a:buNone/>
            </a:pPr>
            <a:r>
              <a:rPr lang="en-US" b="1" dirty="0"/>
              <a:t>Related Reports: </a:t>
            </a:r>
            <a:r>
              <a:rPr lang="en-US" dirty="0"/>
              <a:t>Either data used or clickable from page</a:t>
            </a:r>
          </a:p>
          <a:p>
            <a:pPr lvl="1"/>
            <a:r>
              <a:rPr lang="en-US" dirty="0"/>
              <a:t>CAR Contacts</a:t>
            </a:r>
          </a:p>
          <a:p>
            <a:pPr lvl="1"/>
            <a:r>
              <a:rPr lang="en-US" dirty="0"/>
              <a:t>CAR Information </a:t>
            </a:r>
          </a:p>
          <a:p>
            <a:pPr lvl="1"/>
            <a:r>
              <a:rPr lang="en-US" dirty="0"/>
              <a:t>CAR List</a:t>
            </a:r>
          </a:p>
          <a:p>
            <a:pPr lvl="1"/>
            <a:r>
              <a:rPr lang="en-US" dirty="0"/>
              <a:t>MEP Quick List </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423997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Elements - Contacts</a:t>
            </a:r>
          </a:p>
        </p:txBody>
      </p:sp>
      <p:sp>
        <p:nvSpPr>
          <p:cNvPr id="3" name="Content Placeholder 2"/>
          <p:cNvSpPr>
            <a:spLocks noGrp="1"/>
          </p:cNvSpPr>
          <p:nvPr>
            <p:ph idx="1"/>
          </p:nvPr>
        </p:nvSpPr>
        <p:spPr/>
        <p:txBody>
          <a:bodyPr>
            <a:normAutofit/>
          </a:bodyPr>
          <a:lstStyle/>
          <a:p>
            <a:pPr marL="0" indent="0">
              <a:buNone/>
            </a:pPr>
            <a:r>
              <a:rPr lang="en-US" b="1" dirty="0"/>
              <a:t>Did you know:</a:t>
            </a:r>
          </a:p>
          <a:p>
            <a:pPr lvl="1"/>
            <a:r>
              <a:rPr lang="en-US" dirty="0"/>
              <a:t>MEP list server- available to be used by anyone with MEIS account, messages are monitored - if you wanted to send an email to center directors, or marketing managers, you can</a:t>
            </a:r>
          </a:p>
          <a:p>
            <a:pPr lvl="1"/>
            <a:r>
              <a:rPr lang="en-US" dirty="0"/>
              <a:t>Changes made to contacts will be immediate and automatically transferred to the appropriate MEP mailing lists that correspond to those positions</a:t>
            </a:r>
          </a:p>
        </p:txBody>
      </p:sp>
    </p:spTree>
    <p:extLst>
      <p:ext uri="{BB962C8B-B14F-4D97-AF65-F5344CB8AC3E}">
        <p14:creationId xmlns:p14="http://schemas.microsoft.com/office/powerpoint/2010/main" val="3204555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Elements – Progress Data</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Purpose:</a:t>
            </a:r>
          </a:p>
          <a:p>
            <a:pPr lvl="1"/>
            <a:r>
              <a:rPr lang="en-US" dirty="0"/>
              <a:t>This reporting element is intended to collect quantifiable data for the award</a:t>
            </a:r>
          </a:p>
          <a:p>
            <a:pPr lvl="1"/>
            <a:r>
              <a:rPr lang="en-US" dirty="0"/>
              <a:t>This information is used to respond to stakeholders and may be used for review, marketing, or research purposes </a:t>
            </a:r>
          </a:p>
          <a:p>
            <a:pPr marL="0" indent="0">
              <a:buNone/>
            </a:pPr>
            <a:r>
              <a:rPr lang="en-US" b="1" dirty="0"/>
              <a:t>How to report :</a:t>
            </a:r>
          </a:p>
          <a:p>
            <a:pPr lvl="1"/>
            <a:r>
              <a:rPr lang="en-US" dirty="0"/>
              <a:t>Click CIP, hover over Progress Data, Submit Quarterly Reports, enter FTE and CME counts, click Actions Submit for Reporting</a:t>
            </a:r>
          </a:p>
          <a:p>
            <a:pPr lvl="2"/>
            <a:r>
              <a:rPr lang="en-US" dirty="0"/>
              <a:t>An FTE is full-time equivalent</a:t>
            </a:r>
          </a:p>
          <a:p>
            <a:pPr lvl="2"/>
            <a:r>
              <a:rPr lang="en-US" dirty="0"/>
              <a:t>CME is client manufacturing establishment </a:t>
            </a:r>
          </a:p>
          <a:p>
            <a:pPr lvl="2"/>
            <a:endParaRPr lang="en-US" dirty="0"/>
          </a:p>
          <a:p>
            <a:pPr lvl="2"/>
            <a:endParaRPr lang="en-US" dirty="0"/>
          </a:p>
          <a:p>
            <a:pPr lvl="1"/>
            <a:endParaRPr lang="en-US" b="1" dirty="0"/>
          </a:p>
        </p:txBody>
      </p:sp>
    </p:spTree>
    <p:extLst>
      <p:ext uri="{BB962C8B-B14F-4D97-AF65-F5344CB8AC3E}">
        <p14:creationId xmlns:p14="http://schemas.microsoft.com/office/powerpoint/2010/main" val="3313439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Elements – Progress Data </a:t>
            </a:r>
          </a:p>
        </p:txBody>
      </p:sp>
      <p:sp>
        <p:nvSpPr>
          <p:cNvPr id="3" name="Content Placeholder 2"/>
          <p:cNvSpPr>
            <a:spLocks noGrp="1"/>
          </p:cNvSpPr>
          <p:nvPr>
            <p:ph idx="1"/>
          </p:nvPr>
        </p:nvSpPr>
        <p:spPr/>
        <p:txBody>
          <a:bodyPr/>
          <a:lstStyle/>
          <a:p>
            <a:pPr marL="0" indent="0">
              <a:buNone/>
            </a:pPr>
            <a:r>
              <a:rPr lang="en-US" b="1" dirty="0"/>
              <a:t>Related Reports: </a:t>
            </a:r>
            <a:r>
              <a:rPr lang="en-US" dirty="0"/>
              <a:t>Either data used or clickable from page</a:t>
            </a:r>
          </a:p>
          <a:p>
            <a:pPr lvl="1"/>
            <a:r>
              <a:rPr lang="en-US" dirty="0"/>
              <a:t>Cohort Comparison</a:t>
            </a:r>
          </a:p>
          <a:p>
            <a:pPr marL="0" indent="0">
              <a:buNone/>
            </a:pPr>
            <a:r>
              <a:rPr lang="en-US" b="1" dirty="0"/>
              <a:t>Did you know:</a:t>
            </a:r>
          </a:p>
          <a:p>
            <a:pPr lvl="1"/>
            <a:r>
              <a:rPr lang="en-US" dirty="0"/>
              <a:t>The CME count found in this section is used in many different NIST MEP publications </a:t>
            </a:r>
          </a:p>
          <a:p>
            <a:pPr lvl="1"/>
            <a:r>
              <a:rPr lang="en-US" dirty="0"/>
              <a:t>Official source of all FTE counts </a:t>
            </a:r>
          </a:p>
        </p:txBody>
      </p:sp>
    </p:spTree>
    <p:extLst>
      <p:ext uri="{BB962C8B-B14F-4D97-AF65-F5344CB8AC3E}">
        <p14:creationId xmlns:p14="http://schemas.microsoft.com/office/powerpoint/2010/main" val="1997533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Elements – Board of Directors</a:t>
            </a:r>
          </a:p>
        </p:txBody>
      </p:sp>
      <p:sp>
        <p:nvSpPr>
          <p:cNvPr id="3" name="Content Placeholder 2"/>
          <p:cNvSpPr>
            <a:spLocks noGrp="1"/>
          </p:cNvSpPr>
          <p:nvPr>
            <p:ph idx="1"/>
          </p:nvPr>
        </p:nvSpPr>
        <p:spPr>
          <a:xfrm>
            <a:off x="457200" y="1431636"/>
            <a:ext cx="8229600" cy="4723837"/>
          </a:xfrm>
        </p:spPr>
        <p:txBody>
          <a:bodyPr>
            <a:normAutofit fontScale="70000" lnSpcReduction="20000"/>
          </a:bodyPr>
          <a:lstStyle/>
          <a:p>
            <a:pPr marL="0" indent="0">
              <a:buNone/>
            </a:pPr>
            <a:r>
              <a:rPr lang="en-US" b="1" dirty="0"/>
              <a:t>Purpose:</a:t>
            </a:r>
          </a:p>
          <a:p>
            <a:pPr lvl="1"/>
            <a:r>
              <a:rPr lang="en-US" dirty="0"/>
              <a:t>The information contained in the Board of Directors section is intended to provide NIST MEP with general information about the Board and Board members</a:t>
            </a:r>
          </a:p>
          <a:p>
            <a:pPr lvl="1"/>
            <a:r>
              <a:rPr lang="en-US" dirty="0"/>
              <a:t>NIST MEP will use this information in the day-to-day role as a consultant to the CAR</a:t>
            </a:r>
          </a:p>
          <a:p>
            <a:pPr lvl="1"/>
            <a:r>
              <a:rPr lang="en-US" dirty="0"/>
              <a:t>Used in Annual and Panel Reviews </a:t>
            </a:r>
          </a:p>
          <a:p>
            <a:pPr marL="457200" lvl="1" indent="0">
              <a:buNone/>
            </a:pPr>
            <a:endParaRPr lang="en-US" dirty="0"/>
          </a:p>
          <a:p>
            <a:r>
              <a:rPr lang="en-US" b="1" dirty="0"/>
              <a:t>How to report</a:t>
            </a:r>
          </a:p>
          <a:p>
            <a:pPr lvl="1"/>
            <a:r>
              <a:rPr lang="en-US" dirty="0"/>
              <a:t>Click CIP, hover over Board of Directors, Submit Quarterly Reports, review Board and Board Members, click Actions Add to add new Board, click Actions Submit for Reporting</a:t>
            </a:r>
          </a:p>
          <a:p>
            <a:pPr lvl="2"/>
            <a:r>
              <a:rPr lang="en-US" dirty="0"/>
              <a:t>Centers are responsible for updating both the Board and Board Member record</a:t>
            </a:r>
          </a:p>
          <a:p>
            <a:pPr lvl="2"/>
            <a:r>
              <a:rPr lang="en-US" dirty="0"/>
              <a:t>Remove Board by marking it inactive</a:t>
            </a:r>
          </a:p>
          <a:p>
            <a:pPr lvl="2"/>
            <a:r>
              <a:rPr lang="en-US" dirty="0"/>
              <a:t>Remove Board Member by selecting the X under the Remove from Board column </a:t>
            </a:r>
          </a:p>
          <a:p>
            <a:pPr lvl="3"/>
            <a:r>
              <a:rPr lang="en-US" dirty="0"/>
              <a:t>Can also mark inactive in the Member profile</a:t>
            </a:r>
          </a:p>
          <a:p>
            <a:pPr marL="0" indent="0">
              <a:buNone/>
            </a:pPr>
            <a:endParaRPr lang="en-US" dirty="0"/>
          </a:p>
        </p:txBody>
      </p:sp>
    </p:spTree>
    <p:extLst>
      <p:ext uri="{BB962C8B-B14F-4D97-AF65-F5344CB8AC3E}">
        <p14:creationId xmlns:p14="http://schemas.microsoft.com/office/powerpoint/2010/main" val="748798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Elements – Board of Directors</a:t>
            </a:r>
          </a:p>
        </p:txBody>
      </p:sp>
      <p:sp>
        <p:nvSpPr>
          <p:cNvPr id="3" name="Content Placeholder 2"/>
          <p:cNvSpPr>
            <a:spLocks noGrp="1"/>
          </p:cNvSpPr>
          <p:nvPr>
            <p:ph idx="1"/>
          </p:nvPr>
        </p:nvSpPr>
        <p:spPr>
          <a:xfrm>
            <a:off x="457200" y="1431636"/>
            <a:ext cx="8229600" cy="4859982"/>
          </a:xfrm>
        </p:spPr>
        <p:txBody>
          <a:bodyPr>
            <a:normAutofit fontScale="85000" lnSpcReduction="20000"/>
          </a:bodyPr>
          <a:lstStyle/>
          <a:p>
            <a:pPr marL="0" indent="0">
              <a:buNone/>
            </a:pPr>
            <a:r>
              <a:rPr lang="en-US" b="1" dirty="0"/>
              <a:t>Related Reports: </a:t>
            </a:r>
            <a:r>
              <a:rPr lang="en-US" dirty="0"/>
              <a:t>Either data used or clickable from page</a:t>
            </a:r>
          </a:p>
          <a:p>
            <a:pPr lvl="1"/>
            <a:r>
              <a:rPr lang="en-US" dirty="0"/>
              <a:t>Board of Directors</a:t>
            </a:r>
          </a:p>
          <a:p>
            <a:pPr lvl="1"/>
            <a:r>
              <a:rPr lang="en-US" dirty="0"/>
              <a:t>CAR Information</a:t>
            </a:r>
          </a:p>
          <a:p>
            <a:pPr marL="0" indent="0">
              <a:buNone/>
            </a:pPr>
            <a:r>
              <a:rPr lang="en-US" b="1" dirty="0"/>
              <a:t>Did you know:</a:t>
            </a:r>
          </a:p>
          <a:p>
            <a:pPr lvl="1"/>
            <a:r>
              <a:rPr lang="en-US" dirty="0"/>
              <a:t>The Board Chair contact information is frequently used for communications from the Director and other working groups, so it is important to keep this information up to date</a:t>
            </a:r>
          </a:p>
          <a:p>
            <a:pPr lvl="2"/>
            <a:r>
              <a:rPr lang="en-US" dirty="0"/>
              <a:t>This is done by checking Chairperson in the Board Member record</a:t>
            </a:r>
          </a:p>
          <a:p>
            <a:pPr lvl="2"/>
            <a:r>
              <a:rPr lang="en-US" dirty="0"/>
              <a:t>Also important to keep the Tenure and Small manufacturer background information up to date in the Board Member record</a:t>
            </a:r>
          </a:p>
          <a:p>
            <a:pPr lvl="1"/>
            <a:r>
              <a:rPr lang="en-US" dirty="0"/>
              <a:t>Boards have Board Member records that need to be maintained</a:t>
            </a:r>
          </a:p>
          <a:p>
            <a:pPr lvl="1"/>
            <a:r>
              <a:rPr lang="en-US" dirty="0"/>
              <a:t>Centers are able to create MEIS accounts for Board Members</a:t>
            </a:r>
          </a:p>
          <a:p>
            <a:pPr lvl="2"/>
            <a:r>
              <a:rPr lang="en-US" dirty="0"/>
              <a:t>Access levels are determined by the center</a:t>
            </a:r>
          </a:p>
          <a:p>
            <a:endParaRPr lang="en-US" dirty="0"/>
          </a:p>
          <a:p>
            <a:endParaRPr lang="en-US" dirty="0"/>
          </a:p>
          <a:p>
            <a:pPr lvl="1"/>
            <a:endParaRPr lang="en-US" dirty="0"/>
          </a:p>
        </p:txBody>
      </p:sp>
    </p:spTree>
    <p:extLst>
      <p:ext uri="{BB962C8B-B14F-4D97-AF65-F5344CB8AC3E}">
        <p14:creationId xmlns:p14="http://schemas.microsoft.com/office/powerpoint/2010/main" val="3223500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07019"/>
            <a:ext cx="8229600" cy="1024906"/>
          </a:xfrm>
        </p:spPr>
        <p:txBody>
          <a:bodyPr>
            <a:noAutofit/>
          </a:bodyPr>
          <a:lstStyle/>
          <a:p>
            <a:r>
              <a:rPr lang="en-US" sz="3200" dirty="0"/>
              <a:t>NIST MEP Reporting, Survey Confirmation and Survey process is a continual cycle.</a:t>
            </a:r>
          </a:p>
        </p:txBody>
      </p:sp>
      <p:graphicFrame>
        <p:nvGraphicFramePr>
          <p:cNvPr id="8" name="Content Placeholder 7"/>
          <p:cNvGraphicFramePr>
            <a:graphicFrameLocks noGrp="1"/>
          </p:cNvGraphicFramePr>
          <p:nvPr>
            <p:ph idx="1"/>
            <p:extLst/>
          </p:nvPr>
        </p:nvGraphicFramePr>
        <p:xfrm>
          <a:off x="457200" y="1431925"/>
          <a:ext cx="8229600" cy="4694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3228762"/>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Elements – Board of Directors</a:t>
            </a:r>
          </a:p>
        </p:txBody>
      </p:sp>
      <p:sp>
        <p:nvSpPr>
          <p:cNvPr id="3" name="Content Placeholder 2"/>
          <p:cNvSpPr>
            <a:spLocks noGrp="1"/>
          </p:cNvSpPr>
          <p:nvPr>
            <p:ph idx="1"/>
          </p:nvPr>
        </p:nvSpPr>
        <p:spPr/>
        <p:txBody>
          <a:bodyPr>
            <a:normAutofit lnSpcReduction="10000"/>
          </a:bodyPr>
          <a:lstStyle/>
          <a:p>
            <a:pPr marL="0" indent="0">
              <a:buNone/>
            </a:pPr>
            <a:r>
              <a:rPr lang="en-US" b="1" dirty="0"/>
              <a:t>Did you know:</a:t>
            </a:r>
          </a:p>
          <a:p>
            <a:pPr lvl="1"/>
            <a:r>
              <a:rPr lang="en-US" dirty="0"/>
              <a:t>A CAR may have two types of Boards – a fiduciary board and/or an advisory board</a:t>
            </a:r>
          </a:p>
          <a:p>
            <a:pPr lvl="2"/>
            <a:r>
              <a:rPr lang="en-US" dirty="0"/>
              <a:t>A fiduciary board exists for all freestanding non-profit organizations </a:t>
            </a:r>
          </a:p>
          <a:p>
            <a:pPr lvl="3"/>
            <a:r>
              <a:rPr lang="en-US" dirty="0"/>
              <a:t>A fiduciary board will have a charter document and/or bylaws describing the duties and terms of the board members</a:t>
            </a:r>
          </a:p>
          <a:p>
            <a:pPr lvl="2"/>
            <a:r>
              <a:rPr lang="en-US" dirty="0"/>
              <a:t>An advisory board is usually a less formal body, and can be affiliated with any type of organization </a:t>
            </a:r>
          </a:p>
          <a:p>
            <a:pPr lvl="3"/>
            <a:r>
              <a:rPr lang="en-US" dirty="0"/>
              <a:t>The roles and responsibilities of advisory boards may be similar to fiduciary boards, or they may be more focused on areas such as client needs</a:t>
            </a:r>
          </a:p>
        </p:txBody>
      </p:sp>
    </p:spTree>
    <p:extLst>
      <p:ext uri="{BB962C8B-B14F-4D97-AF65-F5344CB8AC3E}">
        <p14:creationId xmlns:p14="http://schemas.microsoft.com/office/powerpoint/2010/main" val="1455767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Creating a User Account for Board Members</a:t>
            </a:r>
          </a:p>
        </p:txBody>
      </p:sp>
      <p:pic>
        <p:nvPicPr>
          <p:cNvPr id="7" name="Content Placeholder 6"/>
          <p:cNvPicPr>
            <a:picLocks noGrp="1" noChangeAspect="1"/>
          </p:cNvPicPr>
          <p:nvPr>
            <p:ph idx="1"/>
          </p:nvPr>
        </p:nvPicPr>
        <p:blipFill>
          <a:blip r:embed="rId3"/>
          <a:stretch>
            <a:fillRect/>
          </a:stretch>
        </p:blipFill>
        <p:spPr>
          <a:xfrm>
            <a:off x="628650" y="2209619"/>
            <a:ext cx="7886700" cy="3583350"/>
          </a:xfrm>
          <a:prstGeom prst="rect">
            <a:avLst/>
          </a:prstGeom>
        </p:spPr>
      </p:pic>
      <p:sp>
        <p:nvSpPr>
          <p:cNvPr id="6" name="Rectangular Callout 7"/>
          <p:cNvSpPr/>
          <p:nvPr/>
        </p:nvSpPr>
        <p:spPr>
          <a:xfrm>
            <a:off x="2869015" y="3896750"/>
            <a:ext cx="1948376" cy="927921"/>
          </a:xfrm>
          <a:prstGeom prst="wedgeRectCallout">
            <a:avLst>
              <a:gd name="adj1" fmla="val -96104"/>
              <a:gd name="adj2" fmla="val 1222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Click checkbox to create MEIS account for Board Member</a:t>
            </a:r>
          </a:p>
        </p:txBody>
      </p:sp>
    </p:spTree>
    <p:extLst>
      <p:ext uri="{BB962C8B-B14F-4D97-AF65-F5344CB8AC3E}">
        <p14:creationId xmlns:p14="http://schemas.microsoft.com/office/powerpoint/2010/main" val="384391011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Elements - Clients</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Purpose:</a:t>
            </a:r>
          </a:p>
          <a:p>
            <a:pPr lvl="1"/>
            <a:r>
              <a:rPr lang="en-US" dirty="0"/>
              <a:t>NIST MEP uses client records for the purpose of conducting an in-house project impact survey measuring the realized impacts (sales, investment, employment, customer satisfaction, etc.) of our services to our clients</a:t>
            </a:r>
          </a:p>
          <a:p>
            <a:pPr lvl="1"/>
            <a:r>
              <a:rPr lang="en-US" dirty="0"/>
              <a:t>Client information may also be used for other purposes such as market and industry research</a:t>
            </a:r>
          </a:p>
          <a:p>
            <a:pPr marL="0" indent="0">
              <a:buNone/>
            </a:pPr>
            <a:r>
              <a:rPr lang="en-US" b="1" dirty="0"/>
              <a:t>How to report:</a:t>
            </a:r>
          </a:p>
          <a:p>
            <a:pPr lvl="1"/>
            <a:r>
              <a:rPr lang="en-US" dirty="0"/>
              <a:t>Click CIP, hover over Clients, Submit Quarterly Reports, either hit Actions Add New to manually add a client or click Select Files to upload CIF XML , click Actions Submit for Reporting, or Click Actions Submit from Salesforce</a:t>
            </a:r>
          </a:p>
          <a:p>
            <a:pPr lvl="2"/>
            <a:r>
              <a:rPr lang="en-US" dirty="0"/>
              <a:t>A unique client ID is assigned to each client. The CIF is the Client Information File. The file is found on MEIS</a:t>
            </a:r>
          </a:p>
          <a:p>
            <a:pPr lvl="2"/>
            <a:r>
              <a:rPr lang="en-US" dirty="0"/>
              <a:t>If uploading via CIF then file must be in XML</a:t>
            </a:r>
          </a:p>
          <a:p>
            <a:pPr lvl="2"/>
            <a:r>
              <a:rPr lang="en-US" dirty="0"/>
              <a:t>For Center Operations, the client must have a manufacturing (31-33) or R&amp;D NAICS Code (541711 or 541712) and a valid DUNS Number (unless included in NIST MEP Definition of Manufacturing – DOM)</a:t>
            </a:r>
          </a:p>
          <a:p>
            <a:pPr lvl="2"/>
            <a:r>
              <a:rPr lang="en-US" dirty="0"/>
              <a:t>MEP uses Dun and Bradstreet for NAICS Code verification</a:t>
            </a:r>
          </a:p>
          <a:p>
            <a:pPr lvl="1"/>
            <a:endParaRPr lang="en-US" dirty="0"/>
          </a:p>
          <a:p>
            <a:pPr lvl="1"/>
            <a:endParaRPr lang="en-US" dirty="0"/>
          </a:p>
        </p:txBody>
      </p:sp>
    </p:spTree>
    <p:extLst>
      <p:ext uri="{BB962C8B-B14F-4D97-AF65-F5344CB8AC3E}">
        <p14:creationId xmlns:p14="http://schemas.microsoft.com/office/powerpoint/2010/main" val="1285951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3250"/>
          </a:xfrm>
        </p:spPr>
        <p:txBody>
          <a:bodyPr>
            <a:normAutofit fontScale="90000"/>
          </a:bodyPr>
          <a:lstStyle/>
          <a:p>
            <a:r>
              <a:rPr lang="en-US" dirty="0"/>
              <a:t>Reporting Elements - Clients</a:t>
            </a:r>
          </a:p>
        </p:txBody>
      </p:sp>
      <p:sp>
        <p:nvSpPr>
          <p:cNvPr id="3" name="Content Placeholder 2"/>
          <p:cNvSpPr>
            <a:spLocks noGrp="1"/>
          </p:cNvSpPr>
          <p:nvPr>
            <p:ph idx="1"/>
          </p:nvPr>
        </p:nvSpPr>
        <p:spPr>
          <a:xfrm>
            <a:off x="628650" y="1162655"/>
            <a:ext cx="7886700" cy="5029298"/>
          </a:xfrm>
        </p:spPr>
        <p:txBody>
          <a:bodyPr>
            <a:normAutofit fontScale="55000" lnSpcReduction="20000"/>
          </a:bodyPr>
          <a:lstStyle/>
          <a:p>
            <a:pPr marL="0" indent="0">
              <a:buNone/>
            </a:pPr>
            <a:r>
              <a:rPr lang="en-US" b="1" dirty="0"/>
              <a:t>Workflow:</a:t>
            </a:r>
          </a:p>
          <a:p>
            <a:pPr lvl="1"/>
            <a:r>
              <a:rPr lang="en-US" dirty="0"/>
              <a:t>There will be a workflow if clients are submitted as a batch submission (CIF) or from Salesforce as opposed to manually entered. The Salesforce utility will be described in detail later.</a:t>
            </a:r>
          </a:p>
          <a:p>
            <a:pPr lvl="1"/>
            <a:r>
              <a:rPr lang="en-US" dirty="0"/>
              <a:t>First, the CIF must be converted to XML</a:t>
            </a:r>
          </a:p>
          <a:p>
            <a:pPr lvl="2"/>
            <a:r>
              <a:rPr lang="en-US" dirty="0"/>
              <a:t>XML is an open standard for describing data and is an ideal solution for transferring structured data from server-to-client, server-to-server or application-to-application on any platform</a:t>
            </a:r>
          </a:p>
          <a:p>
            <a:pPr lvl="2"/>
            <a:r>
              <a:rPr lang="en-US" dirty="0"/>
              <a:t>NIST MEP provided CIF Template has an easy add-in to convert to XML</a:t>
            </a:r>
          </a:p>
          <a:p>
            <a:pPr lvl="1"/>
            <a:r>
              <a:rPr lang="en-US" dirty="0"/>
              <a:t>Ensure that you have the proper Reporting Period selected and then upload CIF XML</a:t>
            </a:r>
          </a:p>
          <a:p>
            <a:pPr lvl="1"/>
            <a:r>
              <a:rPr lang="en-US" dirty="0"/>
              <a:t>Click Action(s) - Submit for Validation. Any errors with the file are displayed. When a file is submitted for validation, the file is checked to ensure validity and consistency. Field level validation ensures that the data entered in all record fields are correct. However, this type of validation does not validate against client records already existing in the MEIS database. This is achieved through validation at the database level  </a:t>
            </a:r>
          </a:p>
          <a:p>
            <a:pPr lvl="1"/>
            <a:r>
              <a:rPr lang="en-US" dirty="0"/>
              <a:t>If the file fails with errors, the XML file will need to be corrected and re-uploaded using the same process. Repeat this process until the file passes with no errors. You will then need to submit for reporting	</a:t>
            </a:r>
          </a:p>
          <a:p>
            <a:pPr lvl="1"/>
            <a:r>
              <a:rPr lang="en-US" dirty="0"/>
              <a:t>Click Action(s) - Submit to System. The information in the file is submitted to the MEIS database</a:t>
            </a:r>
          </a:p>
          <a:p>
            <a:pPr lvl="1"/>
            <a:r>
              <a:rPr lang="en-US" dirty="0"/>
              <a:t>You are redirected to the CAR Dashboard. If you have successfully submitted Client information – the Status Icon will be half green/half yellow indicating the submission is “Passed Pending MEP Review” </a:t>
            </a:r>
          </a:p>
          <a:p>
            <a:pPr lvl="1"/>
            <a:r>
              <a:rPr lang="en-US" dirty="0"/>
              <a:t>A MEP staff member then has to review and finalize the submission to achieve the “Passed” icon </a:t>
            </a:r>
          </a:p>
        </p:txBody>
      </p:sp>
      <p:pic>
        <p:nvPicPr>
          <p:cNvPr id="8" name="Picture 7"/>
          <p:cNvPicPr>
            <a:picLocks noChangeAspect="1"/>
          </p:cNvPicPr>
          <p:nvPr/>
        </p:nvPicPr>
        <p:blipFill>
          <a:blip r:embed="rId3"/>
          <a:stretch>
            <a:fillRect/>
          </a:stretch>
        </p:blipFill>
        <p:spPr>
          <a:xfrm>
            <a:off x="404813" y="5695157"/>
            <a:ext cx="8334375" cy="381000"/>
          </a:xfrm>
          <a:prstGeom prst="rect">
            <a:avLst/>
          </a:prstGeom>
        </p:spPr>
      </p:pic>
    </p:spTree>
    <p:extLst>
      <p:ext uri="{BB962C8B-B14F-4D97-AF65-F5344CB8AC3E}">
        <p14:creationId xmlns:p14="http://schemas.microsoft.com/office/powerpoint/2010/main" val="409376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039167"/>
          </a:xfrm>
        </p:spPr>
        <p:txBody>
          <a:bodyPr>
            <a:noAutofit/>
          </a:bodyPr>
          <a:lstStyle/>
          <a:p>
            <a:r>
              <a:rPr lang="en-US" sz="3200" dirty="0"/>
              <a:t>NIST MEP Expanded NAICS Codes (Definition of Manufacturing)</a:t>
            </a:r>
            <a:br>
              <a:rPr lang="en-US" sz="3200" dirty="0"/>
            </a:br>
            <a:endParaRPr lang="en-US" sz="3200" dirty="0"/>
          </a:p>
        </p:txBody>
      </p:sp>
      <p:sp>
        <p:nvSpPr>
          <p:cNvPr id="3" name="Subtitle 2"/>
          <p:cNvSpPr>
            <a:spLocks noGrp="1"/>
          </p:cNvSpPr>
          <p:nvPr>
            <p:ph idx="1"/>
          </p:nvPr>
        </p:nvSpPr>
        <p:spPr>
          <a:xfrm>
            <a:off x="457200" y="1733477"/>
            <a:ext cx="8229600" cy="4694527"/>
          </a:xfrm>
        </p:spPr>
        <p:txBody>
          <a:bodyPr>
            <a:normAutofit/>
          </a:bodyPr>
          <a:lstStyle/>
          <a:p>
            <a:pPr marL="457200" lvl="0" indent="-457200" algn="l">
              <a:buFont typeface="Arial" panose="020B0604020202020204" pitchFamily="34" charset="0"/>
              <a:buChar char="•"/>
            </a:pPr>
            <a:r>
              <a:rPr lang="en-US" sz="2400" dirty="0">
                <a:solidFill>
                  <a:schemeClr val="tx1"/>
                </a:solidFill>
              </a:rPr>
              <a:t>423510 - Metal Service Centers and Other Metal Merchant Wholesalers</a:t>
            </a:r>
          </a:p>
          <a:p>
            <a:pPr marL="457200" lvl="0" indent="-457200" algn="l">
              <a:buFont typeface="Arial" panose="020B0604020202020204" pitchFamily="34" charset="0"/>
              <a:buChar char="•"/>
            </a:pPr>
            <a:r>
              <a:rPr lang="en-US" sz="2400" dirty="0">
                <a:solidFill>
                  <a:schemeClr val="tx1"/>
                </a:solidFill>
              </a:rPr>
              <a:t>488991 - Packing and Crating</a:t>
            </a:r>
          </a:p>
          <a:p>
            <a:pPr marL="457200" lvl="0" indent="-457200" algn="l">
              <a:buFont typeface="Arial" panose="020B0604020202020204" pitchFamily="34" charset="0"/>
              <a:buChar char="•"/>
            </a:pPr>
            <a:r>
              <a:rPr lang="en-US" sz="2400" dirty="0">
                <a:solidFill>
                  <a:schemeClr val="tx1"/>
                </a:solidFill>
              </a:rPr>
              <a:t>541330 - Engineering Services</a:t>
            </a:r>
          </a:p>
          <a:p>
            <a:pPr marL="457200" lvl="0" indent="-457200" algn="l">
              <a:buFont typeface="Arial" panose="020B0604020202020204" pitchFamily="34" charset="0"/>
              <a:buChar char="•"/>
            </a:pPr>
            <a:r>
              <a:rPr lang="en-US" sz="2400" dirty="0">
                <a:solidFill>
                  <a:schemeClr val="tx1"/>
                </a:solidFill>
              </a:rPr>
              <a:t>541380 - Testing Laboratories</a:t>
            </a:r>
          </a:p>
          <a:p>
            <a:pPr marL="457200" lvl="0" indent="-457200" algn="l">
              <a:buFont typeface="Arial" panose="020B0604020202020204" pitchFamily="34" charset="0"/>
              <a:buChar char="•"/>
            </a:pPr>
            <a:r>
              <a:rPr lang="en-US" sz="2400" dirty="0">
                <a:solidFill>
                  <a:schemeClr val="tx1"/>
                </a:solidFill>
              </a:rPr>
              <a:t>561910 - Packaging and Labeling Services</a:t>
            </a:r>
          </a:p>
          <a:p>
            <a:pPr marL="457200" lvl="0" indent="-457200" algn="l">
              <a:buFont typeface="Arial" panose="020B0604020202020204" pitchFamily="34" charset="0"/>
              <a:buChar char="•"/>
            </a:pPr>
            <a:r>
              <a:rPr lang="en-US" sz="2400" dirty="0">
                <a:solidFill>
                  <a:schemeClr val="tx1"/>
                </a:solidFill>
              </a:rPr>
              <a:t>811310 - Commercial and Industrial Machinery &amp; Equipment (except Automotive &amp; Electronic) Repair &amp; maintenance</a:t>
            </a:r>
          </a:p>
          <a:p>
            <a:pPr marL="457200" indent="-457200" algn="l">
              <a:buFont typeface="Arial" panose="020B0604020202020204" pitchFamily="34" charset="0"/>
              <a:buChar char="•"/>
            </a:pPr>
            <a:endParaRPr lang="en-US" sz="2400" dirty="0">
              <a:solidFill>
                <a:schemeClr val="tx1"/>
              </a:solidFill>
            </a:endParaRPr>
          </a:p>
        </p:txBody>
      </p:sp>
    </p:spTree>
    <p:extLst>
      <p:ext uri="{BB962C8B-B14F-4D97-AF65-F5344CB8AC3E}">
        <p14:creationId xmlns:p14="http://schemas.microsoft.com/office/powerpoint/2010/main" val="2788284026"/>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Elements - Clients</a:t>
            </a:r>
          </a:p>
        </p:txBody>
      </p:sp>
      <p:sp>
        <p:nvSpPr>
          <p:cNvPr id="3" name="Content Placeholder 2"/>
          <p:cNvSpPr>
            <a:spLocks noGrp="1"/>
          </p:cNvSpPr>
          <p:nvPr>
            <p:ph sz="half" idx="2"/>
          </p:nvPr>
        </p:nvSpPr>
        <p:spPr/>
        <p:txBody>
          <a:bodyPr>
            <a:normAutofit/>
          </a:bodyPr>
          <a:lstStyle/>
          <a:p>
            <a:pPr>
              <a:lnSpc>
                <a:spcPct val="110000"/>
              </a:lnSpc>
            </a:pPr>
            <a:r>
              <a:rPr lang="en-US" sz="2200" dirty="0"/>
              <a:t>CAR Overview </a:t>
            </a:r>
          </a:p>
          <a:p>
            <a:pPr>
              <a:lnSpc>
                <a:spcPct val="110000"/>
              </a:lnSpc>
            </a:pPr>
            <a:r>
              <a:rPr lang="en-US" sz="2200" dirty="0"/>
              <a:t>CAR Performance Metrics</a:t>
            </a:r>
          </a:p>
          <a:p>
            <a:pPr>
              <a:lnSpc>
                <a:spcPct val="110000"/>
              </a:lnSpc>
            </a:pPr>
            <a:r>
              <a:rPr lang="en-US" sz="2200" dirty="0"/>
              <a:t>CAR Performance Review</a:t>
            </a:r>
          </a:p>
          <a:p>
            <a:pPr>
              <a:lnSpc>
                <a:spcPct val="110000"/>
              </a:lnSpc>
            </a:pPr>
            <a:r>
              <a:rPr lang="en-US" sz="2200" dirty="0"/>
              <a:t>CAR Survey Results</a:t>
            </a:r>
          </a:p>
          <a:p>
            <a:pPr>
              <a:lnSpc>
                <a:spcPct val="110000"/>
              </a:lnSpc>
            </a:pPr>
            <a:r>
              <a:rPr lang="en-US" sz="2200" dirty="0"/>
              <a:t>Clients and Projects</a:t>
            </a:r>
          </a:p>
          <a:p>
            <a:pPr>
              <a:lnSpc>
                <a:spcPct val="110000"/>
              </a:lnSpc>
            </a:pPr>
            <a:r>
              <a:rPr lang="en-US" sz="2200" dirty="0"/>
              <a:t>Clients/Projects/Impacts</a:t>
            </a:r>
          </a:p>
          <a:p>
            <a:pPr>
              <a:lnSpc>
                <a:spcPct val="110000"/>
              </a:lnSpc>
            </a:pPr>
            <a:r>
              <a:rPr lang="en-US" sz="2200" dirty="0"/>
              <a:t>Cohort Comparison </a:t>
            </a:r>
          </a:p>
          <a:p>
            <a:pPr>
              <a:lnSpc>
                <a:spcPct val="110000"/>
              </a:lnSpc>
            </a:pPr>
            <a:r>
              <a:rPr lang="en-US" sz="2200" dirty="0"/>
              <a:t>Impact Analysis </a:t>
            </a:r>
          </a:p>
          <a:p>
            <a:endParaRPr lang="en-US" sz="2200" dirty="0"/>
          </a:p>
          <a:p>
            <a:pPr lvl="1"/>
            <a:endParaRPr lang="en-US" sz="2200" dirty="0"/>
          </a:p>
        </p:txBody>
      </p:sp>
      <p:sp>
        <p:nvSpPr>
          <p:cNvPr id="7" name="Text Placeholder 6"/>
          <p:cNvSpPr>
            <a:spLocks noGrp="1"/>
          </p:cNvSpPr>
          <p:nvPr>
            <p:ph type="body" sz="quarter" idx="3"/>
          </p:nvPr>
        </p:nvSpPr>
        <p:spPr>
          <a:xfrm>
            <a:off x="457201" y="1535113"/>
            <a:ext cx="8229600" cy="639762"/>
          </a:xfrm>
        </p:spPr>
        <p:txBody>
          <a:bodyPr anchor="ctr"/>
          <a:lstStyle/>
          <a:p>
            <a:r>
              <a:rPr lang="en-US" dirty="0"/>
              <a:t>Related Reports: </a:t>
            </a:r>
            <a:r>
              <a:rPr lang="en-US" b="0" dirty="0"/>
              <a:t>Either data used or clickable from page</a:t>
            </a:r>
          </a:p>
        </p:txBody>
      </p:sp>
      <p:sp>
        <p:nvSpPr>
          <p:cNvPr id="8" name="Content Placeholder 7"/>
          <p:cNvSpPr>
            <a:spLocks noGrp="1"/>
          </p:cNvSpPr>
          <p:nvPr>
            <p:ph sz="quarter" idx="4"/>
          </p:nvPr>
        </p:nvSpPr>
        <p:spPr/>
        <p:txBody>
          <a:bodyPr>
            <a:normAutofit fontScale="92500" lnSpcReduction="10000"/>
          </a:bodyPr>
          <a:lstStyle/>
          <a:p>
            <a:pPr>
              <a:lnSpc>
                <a:spcPct val="110000"/>
              </a:lnSpc>
            </a:pPr>
            <a:r>
              <a:rPr lang="en-US" sz="2200" dirty="0"/>
              <a:t>IMPACT Metrics</a:t>
            </a:r>
          </a:p>
          <a:p>
            <a:pPr>
              <a:lnSpc>
                <a:spcPct val="110000"/>
              </a:lnSpc>
            </a:pPr>
            <a:r>
              <a:rPr lang="en-US" sz="2200" dirty="0"/>
              <a:t>IMPACT Metrics Detail</a:t>
            </a:r>
          </a:p>
          <a:p>
            <a:pPr>
              <a:lnSpc>
                <a:spcPct val="110000"/>
              </a:lnSpc>
            </a:pPr>
            <a:r>
              <a:rPr lang="en-US" sz="2200" dirty="0"/>
              <a:t>IMPACT Metrics Summary</a:t>
            </a:r>
          </a:p>
          <a:p>
            <a:r>
              <a:rPr lang="en-US" sz="2200" dirty="0"/>
              <a:t>Industry Profile </a:t>
            </a:r>
          </a:p>
          <a:p>
            <a:r>
              <a:rPr lang="en-US" sz="2200" dirty="0"/>
              <a:t>Success Story Details</a:t>
            </a:r>
          </a:p>
          <a:p>
            <a:r>
              <a:rPr lang="en-US" sz="2200" dirty="0"/>
              <a:t>Survey Confirmation</a:t>
            </a:r>
          </a:p>
          <a:p>
            <a:r>
              <a:rPr lang="en-US" sz="2200" dirty="0"/>
              <a:t>Survey Continuity </a:t>
            </a:r>
          </a:p>
          <a:p>
            <a:r>
              <a:rPr lang="en-US" sz="2200" dirty="0"/>
              <a:t>Survey Outliers</a:t>
            </a:r>
          </a:p>
          <a:p>
            <a:r>
              <a:rPr lang="en-US" sz="2200" dirty="0"/>
              <a:t>Survey Results </a:t>
            </a:r>
          </a:p>
          <a:p>
            <a:r>
              <a:rPr lang="en-US" sz="2200" dirty="0"/>
              <a:t>Survey Summary </a:t>
            </a:r>
            <a:br>
              <a:rPr lang="en-US" sz="2200" dirty="0"/>
            </a:br>
            <a:endParaRPr lang="en-US" sz="2200" dirty="0"/>
          </a:p>
        </p:txBody>
      </p:sp>
    </p:spTree>
    <p:extLst>
      <p:ext uri="{BB962C8B-B14F-4D97-AF65-F5344CB8AC3E}">
        <p14:creationId xmlns:p14="http://schemas.microsoft.com/office/powerpoint/2010/main" val="2886799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Elements - Clients</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Did you know:</a:t>
            </a:r>
          </a:p>
          <a:p>
            <a:pPr lvl="1"/>
            <a:r>
              <a:rPr lang="en-US" dirty="0"/>
              <a:t>The CIF excel templates can be downloaded from the MEIS website on your Center Dashboard in MEP Documents</a:t>
            </a:r>
          </a:p>
          <a:p>
            <a:pPr lvl="2"/>
            <a:r>
              <a:rPr lang="en-US" dirty="0"/>
              <a:t>In order to use the template provided macros must be enabled in your Excel application. </a:t>
            </a:r>
          </a:p>
          <a:p>
            <a:pPr lvl="1"/>
            <a:endParaRPr lang="en-US" dirty="0"/>
          </a:p>
          <a:p>
            <a:pPr lvl="1"/>
            <a:r>
              <a:rPr lang="en-US" dirty="0"/>
              <a:t>Instructions for using the CIF template are included in the Excel file on the Help worksheet</a:t>
            </a:r>
          </a:p>
          <a:p>
            <a:pPr lvl="1"/>
            <a:endParaRPr lang="en-US" dirty="0"/>
          </a:p>
          <a:p>
            <a:pPr lvl="1"/>
            <a:r>
              <a:rPr lang="en-US" dirty="0"/>
              <a:t>The clients (or CIF) must be uploaded before the projects or Project Information File (PIF) can be uploaded</a:t>
            </a:r>
          </a:p>
        </p:txBody>
      </p:sp>
    </p:spTree>
    <p:extLst>
      <p:ext uri="{BB962C8B-B14F-4D97-AF65-F5344CB8AC3E}">
        <p14:creationId xmlns:p14="http://schemas.microsoft.com/office/powerpoint/2010/main" val="1002835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Elements - Clients</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Did you know:</a:t>
            </a:r>
          </a:p>
          <a:p>
            <a:pPr lvl="1"/>
            <a:r>
              <a:rPr lang="en-US" dirty="0"/>
              <a:t>The client file has two tabs – one contains the information that the CAR has provided about the client and the other contains information that is pulled from the D&amp;B database</a:t>
            </a:r>
          </a:p>
          <a:p>
            <a:pPr lvl="2"/>
            <a:r>
              <a:rPr lang="en-US" dirty="0"/>
              <a:t>A </a:t>
            </a:r>
            <a:r>
              <a:rPr lang="en-US" dirty="0">
                <a:solidFill>
                  <a:srgbClr val="FF0000"/>
                </a:solidFill>
              </a:rPr>
              <a:t>!</a:t>
            </a:r>
            <a:r>
              <a:rPr lang="en-US" dirty="0"/>
              <a:t> beside any field, means that the data that you entered differs from D&amp;Bs data</a:t>
            </a:r>
          </a:p>
          <a:p>
            <a:pPr lvl="2"/>
            <a:r>
              <a:rPr lang="en-US" dirty="0"/>
              <a:t>You can hover over the </a:t>
            </a:r>
            <a:r>
              <a:rPr lang="en-US" dirty="0">
                <a:solidFill>
                  <a:srgbClr val="FF0000"/>
                </a:solidFill>
              </a:rPr>
              <a:t>!</a:t>
            </a:r>
            <a:r>
              <a:rPr lang="en-US" dirty="0"/>
              <a:t> and right click to accept the data if you believe it to be accurate. </a:t>
            </a:r>
          </a:p>
          <a:p>
            <a:pPr lvl="1"/>
            <a:endParaRPr lang="en-US" dirty="0"/>
          </a:p>
          <a:p>
            <a:pPr lvl="1"/>
            <a:r>
              <a:rPr lang="en-US" dirty="0"/>
              <a:t>MEIS has a D&amp;B portal which helps with obtaining DUNS Numbers and NAICS Codes and  conducting research on potential clients</a:t>
            </a:r>
          </a:p>
          <a:p>
            <a:pPr lvl="1"/>
            <a:endParaRPr lang="en-US" dirty="0"/>
          </a:p>
          <a:p>
            <a:endParaRPr lang="en-US" dirty="0"/>
          </a:p>
        </p:txBody>
      </p:sp>
    </p:spTree>
    <p:extLst>
      <p:ext uri="{BB962C8B-B14F-4D97-AF65-F5344CB8AC3E}">
        <p14:creationId xmlns:p14="http://schemas.microsoft.com/office/powerpoint/2010/main" val="896236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Elements – Projects and Events</a:t>
            </a:r>
          </a:p>
        </p:txBody>
      </p:sp>
      <p:sp>
        <p:nvSpPr>
          <p:cNvPr id="3" name="Content Placeholder 2"/>
          <p:cNvSpPr>
            <a:spLocks noGrp="1"/>
          </p:cNvSpPr>
          <p:nvPr>
            <p:ph idx="1"/>
          </p:nvPr>
        </p:nvSpPr>
        <p:spPr>
          <a:xfrm>
            <a:off x="457200" y="1431636"/>
            <a:ext cx="8229600" cy="4952835"/>
          </a:xfrm>
        </p:spPr>
        <p:txBody>
          <a:bodyPr>
            <a:normAutofit fontScale="70000" lnSpcReduction="20000"/>
          </a:bodyPr>
          <a:lstStyle/>
          <a:p>
            <a:pPr marL="0" indent="0">
              <a:buNone/>
            </a:pPr>
            <a:r>
              <a:rPr lang="en-US" b="1" dirty="0"/>
              <a:t>Purpose:</a:t>
            </a:r>
          </a:p>
          <a:p>
            <a:pPr lvl="1"/>
            <a:r>
              <a:rPr lang="en-US" dirty="0"/>
              <a:t>Project/Event information is collected for the purpose of conducting an in-house project impact survey measuring the realized impacts (sales, investment, employment, customer satisfaction, etc.) of services to our clients</a:t>
            </a:r>
          </a:p>
          <a:p>
            <a:pPr lvl="1"/>
            <a:r>
              <a:rPr lang="en-US" dirty="0"/>
              <a:t>Surveys are conducted six months after the completion of the project for new clients.  The survey period could vary for repeat clients</a:t>
            </a:r>
          </a:p>
          <a:p>
            <a:pPr lvl="1"/>
            <a:r>
              <a:rPr lang="en-US" dirty="0"/>
              <a:t>All projects and events reported to NIST MEP will be surveyed</a:t>
            </a:r>
          </a:p>
          <a:p>
            <a:pPr marL="0" indent="0">
              <a:buNone/>
            </a:pPr>
            <a:r>
              <a:rPr lang="en-US" b="1" dirty="0"/>
              <a:t>How to report:</a:t>
            </a:r>
          </a:p>
          <a:p>
            <a:pPr lvl="1"/>
            <a:r>
              <a:rPr lang="en-US" dirty="0"/>
              <a:t>Click CIP, hover over Projects and Events, Submit Quarterly Reports, either hit Actions Add New to manually add a project or click Select Files to upload PIF XML , click Actions Submit for Reporting, or click Actions Submit from Salesforce</a:t>
            </a:r>
          </a:p>
          <a:p>
            <a:pPr lvl="2"/>
            <a:r>
              <a:rPr lang="en-US" dirty="0"/>
              <a:t>Clients must be in the system before submitting projects</a:t>
            </a:r>
          </a:p>
          <a:p>
            <a:pPr lvl="2"/>
            <a:r>
              <a:rPr lang="en-US" dirty="0"/>
              <a:t>Each individual project/event reported on the PIF must be assigned a unique project/event identifier.  This unique id will identify each interaction</a:t>
            </a:r>
          </a:p>
          <a:p>
            <a:pPr lvl="2"/>
            <a:r>
              <a:rPr lang="en-US" dirty="0"/>
              <a:t>Each Project/Event will be directly associated to one of the Funding Agreement Ids</a:t>
            </a:r>
          </a:p>
          <a:p>
            <a:pPr lvl="2"/>
            <a:r>
              <a:rPr lang="en-US" dirty="0"/>
              <a:t>Projects are reported with a single Client ID and Events have multiple Client IDs per record</a:t>
            </a:r>
          </a:p>
        </p:txBody>
      </p:sp>
    </p:spTree>
    <p:extLst>
      <p:ext uri="{BB962C8B-B14F-4D97-AF65-F5344CB8AC3E}">
        <p14:creationId xmlns:p14="http://schemas.microsoft.com/office/powerpoint/2010/main" val="3307234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Elements – Projects and Events</a:t>
            </a:r>
          </a:p>
        </p:txBody>
      </p:sp>
      <p:sp>
        <p:nvSpPr>
          <p:cNvPr id="3" name="Content Placeholder 2"/>
          <p:cNvSpPr>
            <a:spLocks noGrp="1"/>
          </p:cNvSpPr>
          <p:nvPr>
            <p:ph idx="1"/>
          </p:nvPr>
        </p:nvSpPr>
        <p:spPr/>
        <p:txBody>
          <a:bodyPr>
            <a:normAutofit fontScale="55000" lnSpcReduction="20000"/>
          </a:bodyPr>
          <a:lstStyle/>
          <a:p>
            <a:pPr marL="0" indent="0">
              <a:buNone/>
            </a:pPr>
            <a:r>
              <a:rPr lang="en-US" b="1" dirty="0"/>
              <a:t>Workflow:</a:t>
            </a:r>
          </a:p>
          <a:p>
            <a:pPr lvl="1"/>
            <a:r>
              <a:rPr lang="en-US" dirty="0"/>
              <a:t>There will be a workflow if projects are submitted as a batch submission (PIF) or submitted from Salesforce as opposed to manually entered.  The Salesforce utility will be described in detail later.</a:t>
            </a:r>
          </a:p>
          <a:p>
            <a:pPr lvl="1"/>
            <a:r>
              <a:rPr lang="en-US" dirty="0"/>
              <a:t>First, the PIF must be converted to XML</a:t>
            </a:r>
          </a:p>
          <a:p>
            <a:pPr lvl="2"/>
            <a:r>
              <a:rPr lang="en-US" dirty="0"/>
              <a:t>XML is an open standard for describing data and is an ideal solution for transferring structured data from server-to-client, server-to-server or application-to-application on any platform</a:t>
            </a:r>
          </a:p>
          <a:p>
            <a:pPr lvl="2"/>
            <a:r>
              <a:rPr lang="en-US" dirty="0"/>
              <a:t>NIST MEP provided PIF has easy add-in to convert to XML</a:t>
            </a:r>
          </a:p>
          <a:p>
            <a:pPr lvl="1"/>
            <a:r>
              <a:rPr lang="en-US" dirty="0"/>
              <a:t>Ensure that you have the proper Reporting Period selected and then upload PIF XML</a:t>
            </a:r>
          </a:p>
          <a:p>
            <a:pPr lvl="1"/>
            <a:r>
              <a:rPr lang="en-US" dirty="0"/>
              <a:t>Click Action(s) - Submit for Validation. Any errors with the file are displayed. When a file is submitted for validation, the file is checked to ensure validity and consistency. Field level validation ensures that the data entered in all record fields are correct. However, this type of validation does not validate against client records already existing in the MEIS database. This is achieved through validation at the database level  </a:t>
            </a:r>
          </a:p>
          <a:p>
            <a:pPr lvl="1"/>
            <a:r>
              <a:rPr lang="en-US" dirty="0"/>
              <a:t>If the file fails with errors, the XML file will need to be corrected and re-uploaded using the same process. Repeat this process until the file passes with no errors. You will then need to submit for reporting	</a:t>
            </a:r>
          </a:p>
          <a:p>
            <a:pPr lvl="1"/>
            <a:r>
              <a:rPr lang="en-US" dirty="0"/>
              <a:t>Click Action(s) - Submit to System. The information in the file is submitted to the MEIS database</a:t>
            </a:r>
          </a:p>
          <a:p>
            <a:pPr lvl="1"/>
            <a:r>
              <a:rPr lang="en-US" dirty="0"/>
              <a:t>You are redirected to the CAR Dashboard. If you have successfully submitted Client information – the Status Icon will be half green/half yellow indicating the submission is “Passed Pending MEP Review” </a:t>
            </a:r>
          </a:p>
          <a:p>
            <a:pPr lvl="1"/>
            <a:r>
              <a:rPr lang="en-US" dirty="0"/>
              <a:t>A MEP staff member then has to review and finalize the submission to achieve the “Passed” icon </a:t>
            </a:r>
          </a:p>
          <a:p>
            <a:endParaRPr lang="en-US" dirty="0"/>
          </a:p>
        </p:txBody>
      </p:sp>
      <p:pic>
        <p:nvPicPr>
          <p:cNvPr id="5" name="Picture 4"/>
          <p:cNvPicPr>
            <a:picLocks noChangeAspect="1"/>
          </p:cNvPicPr>
          <p:nvPr/>
        </p:nvPicPr>
        <p:blipFill>
          <a:blip r:embed="rId3"/>
          <a:stretch>
            <a:fillRect/>
          </a:stretch>
        </p:blipFill>
        <p:spPr>
          <a:xfrm>
            <a:off x="404813" y="5808215"/>
            <a:ext cx="8334375" cy="381000"/>
          </a:xfrm>
          <a:prstGeom prst="rect">
            <a:avLst/>
          </a:prstGeom>
        </p:spPr>
      </p:pic>
    </p:spTree>
    <p:extLst>
      <p:ext uri="{BB962C8B-B14F-4D97-AF65-F5344CB8AC3E}">
        <p14:creationId xmlns:p14="http://schemas.microsoft.com/office/powerpoint/2010/main" val="4177078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Schedule</a:t>
            </a:r>
            <a:br>
              <a:rPr lang="en-US" dirty="0"/>
            </a:br>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pPr marL="0" indent="0">
              <a:buNone/>
            </a:pPr>
            <a:endParaRPr lang="en-US" dirty="0"/>
          </a:p>
          <a:p>
            <a:pPr marL="0" indent="0">
              <a:buNone/>
            </a:pPr>
            <a:r>
              <a:rPr lang="en-US" dirty="0"/>
              <a:t>				</a:t>
            </a:r>
            <a:r>
              <a:rPr lang="en-US" dirty="0">
                <a:solidFill>
                  <a:srgbClr val="FF0000"/>
                </a:solidFill>
              </a:rPr>
              <a:t>But you can report any time!</a:t>
            </a:r>
          </a:p>
          <a:p>
            <a:endParaRPr lang="en-US" dirty="0"/>
          </a:p>
        </p:txBody>
      </p:sp>
      <p:pic>
        <p:nvPicPr>
          <p:cNvPr id="5" name="Picture 4"/>
          <p:cNvPicPr>
            <a:picLocks noChangeAspect="1"/>
          </p:cNvPicPr>
          <p:nvPr/>
        </p:nvPicPr>
        <p:blipFill>
          <a:blip r:embed="rId3"/>
          <a:stretch>
            <a:fillRect/>
          </a:stretch>
        </p:blipFill>
        <p:spPr>
          <a:xfrm>
            <a:off x="975558" y="1709351"/>
            <a:ext cx="6511092" cy="2139881"/>
          </a:xfrm>
          <a:prstGeom prst="rect">
            <a:avLst/>
          </a:prstGeom>
        </p:spPr>
      </p:pic>
    </p:spTree>
    <p:extLst>
      <p:ext uri="{BB962C8B-B14F-4D97-AF65-F5344CB8AC3E}">
        <p14:creationId xmlns:p14="http://schemas.microsoft.com/office/powerpoint/2010/main" val="4206005462"/>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Elements – Projects and  Events</a:t>
            </a:r>
          </a:p>
        </p:txBody>
      </p:sp>
      <p:sp>
        <p:nvSpPr>
          <p:cNvPr id="3" name="Content Placeholder 2"/>
          <p:cNvSpPr>
            <a:spLocks noGrp="1"/>
          </p:cNvSpPr>
          <p:nvPr>
            <p:ph sz="half" idx="2"/>
          </p:nvPr>
        </p:nvSpPr>
        <p:spPr/>
        <p:txBody>
          <a:bodyPr>
            <a:normAutofit/>
          </a:bodyPr>
          <a:lstStyle/>
          <a:p>
            <a:pPr>
              <a:lnSpc>
                <a:spcPct val="110000"/>
              </a:lnSpc>
            </a:pPr>
            <a:r>
              <a:rPr lang="en-US" sz="2200" dirty="0"/>
              <a:t>CAR Overview </a:t>
            </a:r>
          </a:p>
          <a:p>
            <a:pPr>
              <a:lnSpc>
                <a:spcPct val="110000"/>
              </a:lnSpc>
            </a:pPr>
            <a:r>
              <a:rPr lang="en-US" sz="2200" dirty="0"/>
              <a:t>CAR Performance Metrics</a:t>
            </a:r>
          </a:p>
          <a:p>
            <a:pPr>
              <a:lnSpc>
                <a:spcPct val="110000"/>
              </a:lnSpc>
            </a:pPr>
            <a:r>
              <a:rPr lang="en-US" sz="2200" dirty="0"/>
              <a:t>CAR Performance Review</a:t>
            </a:r>
          </a:p>
          <a:p>
            <a:pPr>
              <a:lnSpc>
                <a:spcPct val="110000"/>
              </a:lnSpc>
            </a:pPr>
            <a:r>
              <a:rPr lang="en-US" sz="2200" dirty="0"/>
              <a:t>CAR Survey Results</a:t>
            </a:r>
          </a:p>
          <a:p>
            <a:pPr>
              <a:lnSpc>
                <a:spcPct val="110000"/>
              </a:lnSpc>
            </a:pPr>
            <a:r>
              <a:rPr lang="en-US" sz="2200" dirty="0"/>
              <a:t>Clients and Projects</a:t>
            </a:r>
          </a:p>
          <a:p>
            <a:pPr>
              <a:lnSpc>
                <a:spcPct val="110000"/>
              </a:lnSpc>
            </a:pPr>
            <a:r>
              <a:rPr lang="en-US" sz="2200" dirty="0"/>
              <a:t>Clients/Projects/Impacts</a:t>
            </a:r>
          </a:p>
          <a:p>
            <a:pPr>
              <a:lnSpc>
                <a:spcPct val="110000"/>
              </a:lnSpc>
            </a:pPr>
            <a:r>
              <a:rPr lang="en-US" sz="2200" dirty="0"/>
              <a:t>Cohort Comparison </a:t>
            </a:r>
          </a:p>
          <a:p>
            <a:pPr>
              <a:lnSpc>
                <a:spcPct val="110000"/>
              </a:lnSpc>
            </a:pPr>
            <a:r>
              <a:rPr lang="en-US" sz="2200" dirty="0"/>
              <a:t>Impact Analysis </a:t>
            </a:r>
          </a:p>
          <a:p>
            <a:endParaRPr lang="en-US" sz="2200" dirty="0"/>
          </a:p>
          <a:p>
            <a:pPr lvl="1"/>
            <a:endParaRPr lang="en-US" sz="2200" dirty="0"/>
          </a:p>
        </p:txBody>
      </p:sp>
      <p:sp>
        <p:nvSpPr>
          <p:cNvPr id="7" name="Text Placeholder 6"/>
          <p:cNvSpPr>
            <a:spLocks noGrp="1"/>
          </p:cNvSpPr>
          <p:nvPr>
            <p:ph type="body" sz="quarter" idx="3"/>
          </p:nvPr>
        </p:nvSpPr>
        <p:spPr>
          <a:xfrm>
            <a:off x="457201" y="1535113"/>
            <a:ext cx="8229600" cy="639762"/>
          </a:xfrm>
        </p:spPr>
        <p:txBody>
          <a:bodyPr anchor="ctr"/>
          <a:lstStyle/>
          <a:p>
            <a:r>
              <a:rPr lang="en-US" dirty="0"/>
              <a:t>Related Reports: </a:t>
            </a:r>
            <a:r>
              <a:rPr lang="en-US" b="0" dirty="0"/>
              <a:t>Either data used or clickable from page</a:t>
            </a:r>
          </a:p>
        </p:txBody>
      </p:sp>
      <p:sp>
        <p:nvSpPr>
          <p:cNvPr id="8" name="Content Placeholder 7"/>
          <p:cNvSpPr>
            <a:spLocks noGrp="1"/>
          </p:cNvSpPr>
          <p:nvPr>
            <p:ph sz="quarter" idx="4"/>
          </p:nvPr>
        </p:nvSpPr>
        <p:spPr/>
        <p:txBody>
          <a:bodyPr>
            <a:normAutofit fontScale="92500" lnSpcReduction="10000"/>
          </a:bodyPr>
          <a:lstStyle/>
          <a:p>
            <a:pPr>
              <a:lnSpc>
                <a:spcPct val="110000"/>
              </a:lnSpc>
            </a:pPr>
            <a:r>
              <a:rPr lang="en-US" sz="2200" dirty="0"/>
              <a:t>IMPACT Metrics</a:t>
            </a:r>
          </a:p>
          <a:p>
            <a:pPr>
              <a:lnSpc>
                <a:spcPct val="110000"/>
              </a:lnSpc>
            </a:pPr>
            <a:r>
              <a:rPr lang="en-US" sz="2200" dirty="0"/>
              <a:t>IMPACT Metrics Detail</a:t>
            </a:r>
          </a:p>
          <a:p>
            <a:pPr>
              <a:lnSpc>
                <a:spcPct val="110000"/>
              </a:lnSpc>
            </a:pPr>
            <a:r>
              <a:rPr lang="en-US" sz="2200" dirty="0"/>
              <a:t>IMPACT Metrics Summary</a:t>
            </a:r>
          </a:p>
          <a:p>
            <a:r>
              <a:rPr lang="en-US" sz="2200" dirty="0"/>
              <a:t>Industry Profile </a:t>
            </a:r>
          </a:p>
          <a:p>
            <a:r>
              <a:rPr lang="en-US" sz="2200" dirty="0"/>
              <a:t>Success Story Details</a:t>
            </a:r>
          </a:p>
          <a:p>
            <a:r>
              <a:rPr lang="en-US" sz="2200" dirty="0"/>
              <a:t>Survey Confirmation</a:t>
            </a:r>
          </a:p>
          <a:p>
            <a:r>
              <a:rPr lang="en-US" sz="2200" dirty="0"/>
              <a:t>Survey Continuity </a:t>
            </a:r>
          </a:p>
          <a:p>
            <a:r>
              <a:rPr lang="en-US" sz="2200" dirty="0"/>
              <a:t>Survey Outliers</a:t>
            </a:r>
          </a:p>
          <a:p>
            <a:r>
              <a:rPr lang="en-US" sz="2200" dirty="0"/>
              <a:t>Survey Results </a:t>
            </a:r>
          </a:p>
          <a:p>
            <a:r>
              <a:rPr lang="en-US" sz="2200" dirty="0"/>
              <a:t>Survey Summary </a:t>
            </a:r>
            <a:br>
              <a:rPr lang="en-US" sz="2200" dirty="0"/>
            </a:br>
            <a:endParaRPr lang="en-US" sz="2200" dirty="0"/>
          </a:p>
        </p:txBody>
      </p:sp>
    </p:spTree>
    <p:extLst>
      <p:ext uri="{BB962C8B-B14F-4D97-AF65-F5344CB8AC3E}">
        <p14:creationId xmlns:p14="http://schemas.microsoft.com/office/powerpoint/2010/main" val="3309469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Elements – Projects and Events</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Did you know:</a:t>
            </a:r>
          </a:p>
          <a:p>
            <a:pPr lvl="1"/>
            <a:r>
              <a:rPr lang="en-US" dirty="0"/>
              <a:t>Instructions for using the PIF template are included in the Excel file on the Help worksheet</a:t>
            </a:r>
          </a:p>
          <a:p>
            <a:pPr lvl="1"/>
            <a:r>
              <a:rPr lang="en-US" dirty="0"/>
              <a:t>Common errors include:</a:t>
            </a:r>
          </a:p>
          <a:p>
            <a:pPr lvl="2"/>
            <a:r>
              <a:rPr lang="en-US" dirty="0"/>
              <a:t>Date format</a:t>
            </a:r>
          </a:p>
          <a:p>
            <a:pPr lvl="2"/>
            <a:r>
              <a:rPr lang="en-US" dirty="0"/>
              <a:t>Cutting and pasting into project description – strange characters</a:t>
            </a:r>
          </a:p>
          <a:p>
            <a:pPr lvl="3"/>
            <a:r>
              <a:rPr lang="en-US" dirty="0"/>
              <a:t>Textpad can be a useful tool to avoid this. Download TextPad at www.textpad.com</a:t>
            </a:r>
          </a:p>
          <a:p>
            <a:pPr lvl="2"/>
            <a:r>
              <a:rPr lang="en-US" dirty="0"/>
              <a:t>Total Project Value field only accepts whole values – no decimals</a:t>
            </a:r>
          </a:p>
          <a:p>
            <a:pPr lvl="2"/>
            <a:r>
              <a:rPr lang="en-US" dirty="0"/>
              <a:t>Staff name in CAR Key Staff MUST  be their MEIS User ID number</a:t>
            </a:r>
          </a:p>
          <a:p>
            <a:pPr lvl="2"/>
            <a:r>
              <a:rPr lang="en-US" dirty="0"/>
              <a:t>Incorrect email format</a:t>
            </a:r>
          </a:p>
          <a:p>
            <a:pPr lvl="2"/>
            <a:r>
              <a:rPr lang="en-US" dirty="0"/>
              <a:t>Using incorrect Funding Agreement Number</a:t>
            </a:r>
          </a:p>
          <a:p>
            <a:pPr lvl="2"/>
            <a:r>
              <a:rPr lang="en-US" dirty="0"/>
              <a:t>Substance code – number ONLY – Do Not Include Label</a:t>
            </a:r>
          </a:p>
          <a:p>
            <a:pPr lvl="1"/>
            <a:r>
              <a:rPr lang="en-US" dirty="0"/>
              <a:t>PIF files may be tested for validation as many times as needed by clicking Submit for Validation, but in order for the submission to be finalized the file MUST be submitted as final by clicking Submit to System</a:t>
            </a:r>
          </a:p>
          <a:p>
            <a:pPr lvl="2"/>
            <a:endParaRPr lang="en-US" dirty="0"/>
          </a:p>
          <a:p>
            <a:pPr lvl="1"/>
            <a:endParaRPr lang="en-US" dirty="0"/>
          </a:p>
          <a:p>
            <a:pPr lvl="1"/>
            <a:endParaRPr lang="en-US" dirty="0"/>
          </a:p>
          <a:p>
            <a:pPr lvl="1"/>
            <a:endParaRPr lang="en-US" dirty="0"/>
          </a:p>
          <a:p>
            <a:pPr lvl="2"/>
            <a:endParaRPr lang="en-US" dirty="0"/>
          </a:p>
          <a:p>
            <a:pPr lvl="2"/>
            <a:endParaRPr lang="en-US" dirty="0"/>
          </a:p>
          <a:p>
            <a:pPr lvl="2"/>
            <a:endParaRPr lang="en-US" dirty="0"/>
          </a:p>
          <a:p>
            <a:pPr lvl="1"/>
            <a:endParaRPr lang="en-US" dirty="0"/>
          </a:p>
          <a:p>
            <a:pPr lvl="1"/>
            <a:endParaRPr lang="en-US" b="1" dirty="0"/>
          </a:p>
        </p:txBody>
      </p:sp>
    </p:spTree>
    <p:extLst>
      <p:ext uri="{BB962C8B-B14F-4D97-AF65-F5344CB8AC3E}">
        <p14:creationId xmlns:p14="http://schemas.microsoft.com/office/powerpoint/2010/main" val="2671745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CIF and PIF Reporting Suggestions</a:t>
            </a:r>
          </a:p>
        </p:txBody>
      </p:sp>
      <p:sp>
        <p:nvSpPr>
          <p:cNvPr id="3" name="Subtitle 2"/>
          <p:cNvSpPr>
            <a:spLocks noGrp="1"/>
          </p:cNvSpPr>
          <p:nvPr>
            <p:ph idx="1"/>
          </p:nvPr>
        </p:nvSpPr>
        <p:spPr/>
        <p:txBody>
          <a:bodyPr>
            <a:normAutofit/>
          </a:bodyPr>
          <a:lstStyle/>
          <a:p>
            <a:pPr marL="457200" indent="-457200" algn="l">
              <a:buFont typeface="Arial" panose="020B0604020202020204" pitchFamily="34" charset="0"/>
              <a:buChar char="•"/>
            </a:pPr>
            <a:r>
              <a:rPr lang="en-US" sz="2400" dirty="0">
                <a:solidFill>
                  <a:schemeClr val="tx1"/>
                </a:solidFill>
              </a:rPr>
              <a:t>Surveys are triggered off of the project completion date, not the reporting period</a:t>
            </a:r>
          </a:p>
          <a:p>
            <a:pPr marL="457200" indent="-457200" algn="l">
              <a:buFont typeface="Arial" panose="020B0604020202020204" pitchFamily="34" charset="0"/>
              <a:buChar char="•"/>
            </a:pPr>
            <a:r>
              <a:rPr lang="en-US" sz="2400" dirty="0">
                <a:solidFill>
                  <a:schemeClr val="tx1"/>
                </a:solidFill>
              </a:rPr>
              <a:t>If you report a project, it will be surveyed</a:t>
            </a:r>
          </a:p>
          <a:p>
            <a:pPr marL="457200" indent="-457200" algn="l">
              <a:buFont typeface="Arial" panose="020B0604020202020204" pitchFamily="34" charset="0"/>
              <a:buChar char="•"/>
            </a:pPr>
            <a:r>
              <a:rPr lang="en-US" sz="2400" dirty="0">
                <a:solidFill>
                  <a:schemeClr val="tx1"/>
                </a:solidFill>
              </a:rPr>
              <a:t>Minimizing the burden on clients – before reporting the project, try to decide if you can determine impact for the activity. If you cannot, then do not expect clients to be able to either;</a:t>
            </a:r>
          </a:p>
          <a:p>
            <a:pPr marL="457200" indent="-457200" algn="l">
              <a:buFont typeface="Arial" panose="020B0604020202020204" pitchFamily="34" charset="0"/>
              <a:buChar char="•"/>
            </a:pPr>
            <a:r>
              <a:rPr lang="en-US" sz="2400" dirty="0">
                <a:solidFill>
                  <a:schemeClr val="tx1"/>
                </a:solidFill>
              </a:rPr>
              <a:t>Use Project EIS field to your advantage</a:t>
            </a:r>
          </a:p>
          <a:p>
            <a:pPr marL="457200" indent="-457200" algn="l">
              <a:buFont typeface="Arial" panose="020B0604020202020204" pitchFamily="34" charset="0"/>
              <a:buChar char="•"/>
            </a:pPr>
            <a:endParaRPr lang="en-US" sz="2400" dirty="0">
              <a:solidFill>
                <a:schemeClr val="tx1"/>
              </a:solidFill>
            </a:endParaRPr>
          </a:p>
          <a:p>
            <a:pPr marL="0" indent="0" algn="l">
              <a:buNone/>
            </a:pPr>
            <a:endParaRPr lang="en-US" sz="2400" dirty="0">
              <a:solidFill>
                <a:schemeClr val="tx1"/>
              </a:solidFill>
            </a:endParaRPr>
          </a:p>
        </p:txBody>
      </p:sp>
    </p:spTree>
    <p:extLst>
      <p:ext uri="{BB962C8B-B14F-4D97-AF65-F5344CB8AC3E}">
        <p14:creationId xmlns:p14="http://schemas.microsoft.com/office/powerpoint/2010/main" val="420880184"/>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Elements - Partners</a:t>
            </a:r>
          </a:p>
        </p:txBody>
      </p:sp>
      <p:sp>
        <p:nvSpPr>
          <p:cNvPr id="3" name="Content Placeholder 2"/>
          <p:cNvSpPr>
            <a:spLocks noGrp="1"/>
          </p:cNvSpPr>
          <p:nvPr>
            <p:ph idx="1"/>
          </p:nvPr>
        </p:nvSpPr>
        <p:spPr>
          <a:xfrm>
            <a:off x="628650" y="1502229"/>
            <a:ext cx="7886700" cy="4674734"/>
          </a:xfrm>
        </p:spPr>
        <p:txBody>
          <a:bodyPr>
            <a:noAutofit/>
          </a:bodyPr>
          <a:lstStyle/>
          <a:p>
            <a:pPr marL="0" indent="0">
              <a:buNone/>
            </a:pPr>
            <a:r>
              <a:rPr lang="en-US" sz="2400" b="1" dirty="0"/>
              <a:t>Purpose:</a:t>
            </a:r>
            <a:endParaRPr lang="en-US" sz="2800" b="1" dirty="0"/>
          </a:p>
          <a:p>
            <a:pPr lvl="1"/>
            <a:r>
              <a:rPr lang="en-US" sz="2000" dirty="0"/>
              <a:t>The Partner submission provides the CAR a readily available mechanism for reporting on its formal and informal relationships with other organizations</a:t>
            </a:r>
          </a:p>
          <a:p>
            <a:pPr lvl="1"/>
            <a:r>
              <a:rPr lang="en-US" sz="2000" dirty="0"/>
              <a:t>The importance of knowing a CAR’s Partners is to show the extent of a CAR’s reach beyond its own resources</a:t>
            </a:r>
          </a:p>
          <a:p>
            <a:pPr lvl="1"/>
            <a:r>
              <a:rPr lang="en-US" sz="2000" dirty="0"/>
              <a:t>This information is used to show that MEP CARs are working with partner organizations to deliver the best possible services and products to its clients through formal and informal agreements</a:t>
            </a:r>
          </a:p>
          <a:p>
            <a:pPr lvl="1"/>
            <a:r>
              <a:rPr lang="en-US" sz="2000" dirty="0"/>
              <a:t>CARs are expected to have a formal performance management process for its partners.  </a:t>
            </a:r>
          </a:p>
          <a:p>
            <a:pPr lvl="1"/>
            <a:r>
              <a:rPr lang="en-US" sz="2000" dirty="0"/>
              <a:t>Used in Annual and Panel Reviews</a:t>
            </a:r>
          </a:p>
          <a:p>
            <a:endParaRPr lang="en-US" sz="2800" dirty="0"/>
          </a:p>
        </p:txBody>
      </p:sp>
    </p:spTree>
    <p:extLst>
      <p:ext uri="{BB962C8B-B14F-4D97-AF65-F5344CB8AC3E}">
        <p14:creationId xmlns:p14="http://schemas.microsoft.com/office/powerpoint/2010/main" val="814564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Elements - Partners</a:t>
            </a:r>
          </a:p>
        </p:txBody>
      </p:sp>
      <p:sp>
        <p:nvSpPr>
          <p:cNvPr id="3" name="Content Placeholder 2"/>
          <p:cNvSpPr>
            <a:spLocks noGrp="1"/>
          </p:cNvSpPr>
          <p:nvPr>
            <p:ph idx="1"/>
          </p:nvPr>
        </p:nvSpPr>
        <p:spPr/>
        <p:txBody>
          <a:bodyPr>
            <a:noAutofit/>
          </a:bodyPr>
          <a:lstStyle/>
          <a:p>
            <a:pPr marL="0" indent="0">
              <a:buNone/>
            </a:pPr>
            <a:r>
              <a:rPr lang="en-US" sz="2400" b="1" dirty="0"/>
              <a:t>How to report:</a:t>
            </a:r>
          </a:p>
          <a:p>
            <a:pPr lvl="1"/>
            <a:r>
              <a:rPr lang="en-US" sz="2400" dirty="0"/>
              <a:t>Click CIP, hover over Partners, Submit Quarterly Reports, review Partners, click Actions Add to add new partner, click Actions Submit for Reporting</a:t>
            </a:r>
          </a:p>
          <a:p>
            <a:pPr lvl="2"/>
            <a:r>
              <a:rPr lang="en-US" sz="2000" b="1" dirty="0"/>
              <a:t>Partners</a:t>
            </a:r>
            <a:r>
              <a:rPr lang="en-US" sz="2000" dirty="0"/>
              <a:t> – Defined as an organization that contributes or aligns resources (human and/or monetary) through a long-term formal or informal agreement. They could provide cash or in-kind contributions to meet cost share, deliver services, provide office space and equipment, and/or provide staff time</a:t>
            </a:r>
          </a:p>
          <a:p>
            <a:pPr lvl="3"/>
            <a:r>
              <a:rPr lang="en-US" sz="1400" b="1" dirty="0"/>
              <a:t>Sub-recipient</a:t>
            </a:r>
            <a:r>
              <a:rPr lang="en-US" sz="1400" dirty="0"/>
              <a:t> – explicitly identified in a CARs Cooperative Agreement and maintained by FPOs in CIP, Funding Programs, Awards, Period of Performance.  SRAs are displayed but Centers cannot update this information.</a:t>
            </a:r>
          </a:p>
          <a:p>
            <a:pPr lvl="3"/>
            <a:r>
              <a:rPr lang="en-US" sz="1400" b="1" dirty="0"/>
              <a:t>Third-party Contributors </a:t>
            </a:r>
            <a:r>
              <a:rPr lang="en-US" sz="1400" dirty="0"/>
              <a:t>– there is a formal agreement</a:t>
            </a:r>
          </a:p>
          <a:p>
            <a:pPr lvl="3"/>
            <a:r>
              <a:rPr lang="en-US" sz="1400" b="1" dirty="0"/>
              <a:t>Other Partners </a:t>
            </a:r>
            <a:r>
              <a:rPr lang="en-US" sz="1400" dirty="0"/>
              <a:t>– no formal agreement – CAR wants to list the Partner as a resource</a:t>
            </a:r>
            <a:endParaRPr lang="en-US" sz="1800" dirty="0"/>
          </a:p>
        </p:txBody>
      </p:sp>
    </p:spTree>
    <p:extLst>
      <p:ext uri="{BB962C8B-B14F-4D97-AF65-F5344CB8AC3E}">
        <p14:creationId xmlns:p14="http://schemas.microsoft.com/office/powerpoint/2010/main" val="3829298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47854"/>
          </a:xfrm>
        </p:spPr>
        <p:txBody>
          <a:bodyPr/>
          <a:lstStyle/>
          <a:p>
            <a:r>
              <a:rPr lang="en-US" dirty="0"/>
              <a:t>Reporting Elements - Partners</a:t>
            </a:r>
          </a:p>
        </p:txBody>
      </p:sp>
      <p:sp>
        <p:nvSpPr>
          <p:cNvPr id="3" name="Content Placeholder 2"/>
          <p:cNvSpPr>
            <a:spLocks noGrp="1"/>
          </p:cNvSpPr>
          <p:nvPr>
            <p:ph idx="1"/>
          </p:nvPr>
        </p:nvSpPr>
        <p:spPr>
          <a:xfrm>
            <a:off x="796601" y="1474237"/>
            <a:ext cx="7886700" cy="4882114"/>
          </a:xfrm>
        </p:spPr>
        <p:txBody>
          <a:bodyPr>
            <a:normAutofit fontScale="77500" lnSpcReduction="20000"/>
          </a:bodyPr>
          <a:lstStyle/>
          <a:p>
            <a:pPr marL="0" indent="0">
              <a:buNone/>
            </a:pPr>
            <a:r>
              <a:rPr lang="en-US" b="1" dirty="0"/>
              <a:t>Related Reports: </a:t>
            </a:r>
            <a:r>
              <a:rPr lang="en-US" dirty="0"/>
              <a:t>Either data used or clickable from page</a:t>
            </a:r>
          </a:p>
          <a:p>
            <a:pPr lvl="1"/>
            <a:r>
              <a:rPr lang="en-US" dirty="0"/>
              <a:t>CAR Information</a:t>
            </a:r>
          </a:p>
          <a:p>
            <a:pPr lvl="1"/>
            <a:r>
              <a:rPr lang="en-US" dirty="0"/>
              <a:t>Partners </a:t>
            </a:r>
          </a:p>
          <a:p>
            <a:pPr marL="0" indent="0">
              <a:buNone/>
            </a:pPr>
            <a:r>
              <a:rPr lang="en-US" b="1" dirty="0"/>
              <a:t>Did you know:</a:t>
            </a:r>
          </a:p>
          <a:p>
            <a:pPr lvl="1"/>
            <a:r>
              <a:rPr lang="en-US" dirty="0"/>
              <a:t>Remove a Partner by marking the organization inactive </a:t>
            </a:r>
          </a:p>
          <a:p>
            <a:pPr lvl="1"/>
            <a:r>
              <a:rPr lang="en-US" dirty="0"/>
              <a:t>Adding/removing records can be done either from the List or Submit Quarterly Reporting options</a:t>
            </a:r>
          </a:p>
          <a:p>
            <a:pPr lvl="1"/>
            <a:r>
              <a:rPr lang="en-US" dirty="0"/>
              <a:t>Centers MUST designate Partners as Key Partners (up to five).  Key Partners typically have a formal agreement and provide services such as delivery, marketing, developing products, etc.  </a:t>
            </a:r>
          </a:p>
          <a:p>
            <a:pPr marL="0" indent="0">
              <a:buNone/>
            </a:pPr>
            <a:r>
              <a:rPr lang="en-US" b="1" dirty="0"/>
              <a:t>NOTE:  </a:t>
            </a:r>
            <a:r>
              <a:rPr lang="en-US" dirty="0"/>
              <a:t>Please review this list and ONLY include Partners that add value.  More is not always better, we need quality as this is a common data pull.</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4019174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Elements – State Funding Partner</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Purpose:</a:t>
            </a:r>
          </a:p>
          <a:p>
            <a:pPr lvl="1"/>
            <a:r>
              <a:rPr lang="en-US" dirty="0"/>
              <a:t>Intended to provide the CAR a readily available mechanism for reporting on its relationships with State and Local Government Officials</a:t>
            </a:r>
          </a:p>
          <a:p>
            <a:pPr lvl="1"/>
            <a:r>
              <a:rPr lang="en-US" dirty="0"/>
              <a:t>State Funding Partners are the primary funding decision officials for the program within the state or local government for the CAR </a:t>
            </a:r>
          </a:p>
          <a:p>
            <a:pPr marL="0" indent="0">
              <a:buNone/>
            </a:pPr>
            <a:endParaRPr lang="en-US" b="1" dirty="0"/>
          </a:p>
          <a:p>
            <a:pPr marL="0" indent="0">
              <a:buNone/>
            </a:pPr>
            <a:r>
              <a:rPr lang="en-US" b="1" dirty="0"/>
              <a:t>How to report:</a:t>
            </a:r>
          </a:p>
          <a:p>
            <a:pPr lvl="1"/>
            <a:r>
              <a:rPr lang="en-US" dirty="0"/>
              <a:t>Click CIP, hover over State Funding Partner, Submit Quarterly Reports, review State Funding Partners, click Actions Add to add new State Funding Partner, click Actions Submit for Reporting</a:t>
            </a:r>
          </a:p>
          <a:p>
            <a:pPr lvl="2"/>
            <a:r>
              <a:rPr lang="en-US" dirty="0"/>
              <a:t>All State Funding Partners must relate back to a Partner organization that is reported in the Partners element</a:t>
            </a:r>
          </a:p>
          <a:p>
            <a:pPr lvl="2"/>
            <a:r>
              <a:rPr lang="en-US" dirty="0"/>
              <a:t>Remove State Funding Partners by marking them inactive</a:t>
            </a:r>
          </a:p>
          <a:p>
            <a:pPr lvl="1"/>
            <a:endParaRPr lang="en-US" dirty="0"/>
          </a:p>
          <a:p>
            <a:pPr lvl="1"/>
            <a:endParaRPr lang="en-US" dirty="0"/>
          </a:p>
          <a:p>
            <a:pPr lvl="1"/>
            <a:endParaRPr lang="en-US" b="1" dirty="0"/>
          </a:p>
        </p:txBody>
      </p:sp>
    </p:spTree>
    <p:extLst>
      <p:ext uri="{BB962C8B-B14F-4D97-AF65-F5344CB8AC3E}">
        <p14:creationId xmlns:p14="http://schemas.microsoft.com/office/powerpoint/2010/main" val="1628420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Elements – State Funding Partner</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Related Reports: </a:t>
            </a:r>
            <a:r>
              <a:rPr lang="en-US" dirty="0"/>
              <a:t>Either data used or clickable from page</a:t>
            </a:r>
          </a:p>
          <a:p>
            <a:pPr lvl="1"/>
            <a:r>
              <a:rPr lang="en-US" dirty="0"/>
              <a:t>CAR Information</a:t>
            </a:r>
          </a:p>
          <a:p>
            <a:pPr lvl="1"/>
            <a:r>
              <a:rPr lang="en-US" dirty="0"/>
              <a:t>State Funding Partners</a:t>
            </a:r>
          </a:p>
          <a:p>
            <a:pPr marL="0" indent="0">
              <a:buNone/>
            </a:pPr>
            <a:r>
              <a:rPr lang="en-US" b="1" dirty="0"/>
              <a:t>Did you know:</a:t>
            </a:r>
          </a:p>
          <a:p>
            <a:pPr lvl="1"/>
            <a:r>
              <a:rPr lang="en-US" dirty="0"/>
              <a:t>Centers are able to create MEIS accounts for State Funding Partners</a:t>
            </a:r>
          </a:p>
          <a:p>
            <a:pPr lvl="2"/>
            <a:r>
              <a:rPr lang="en-US" dirty="0"/>
              <a:t>Access levels are determined by the center</a:t>
            </a:r>
          </a:p>
          <a:p>
            <a:pPr lvl="2"/>
            <a:r>
              <a:rPr lang="en-US" dirty="0"/>
              <a:t>Instructions similar to Board Member account creation</a:t>
            </a:r>
          </a:p>
          <a:p>
            <a:pPr marL="0" indent="0">
              <a:buNone/>
            </a:pPr>
            <a:r>
              <a:rPr lang="en-US" b="1" dirty="0"/>
              <a:t>Question:  </a:t>
            </a:r>
            <a:r>
              <a:rPr lang="en-US" dirty="0"/>
              <a:t>Why is this element not used by centers often?  Is it misunderstood or there just are not that many State Government Organizations/People that your center partners with?</a:t>
            </a:r>
          </a:p>
          <a:p>
            <a:pPr lvl="1"/>
            <a:endParaRPr lang="en-US" b="1" dirty="0"/>
          </a:p>
        </p:txBody>
      </p:sp>
    </p:spTree>
    <p:extLst>
      <p:ext uri="{BB962C8B-B14F-4D97-AF65-F5344CB8AC3E}">
        <p14:creationId xmlns:p14="http://schemas.microsoft.com/office/powerpoint/2010/main" val="1045283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NIST MEP Partnership Model</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94166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from Previous to Current…</a:t>
            </a:r>
          </a:p>
        </p:txBody>
      </p:sp>
      <p:graphicFrame>
        <p:nvGraphicFramePr>
          <p:cNvPr id="3" name="Table 2"/>
          <p:cNvGraphicFramePr>
            <a:graphicFrameLocks noGrp="1"/>
          </p:cNvGraphicFramePr>
          <p:nvPr>
            <p:extLst>
              <p:ext uri="{D42A27DB-BD31-4B8C-83A1-F6EECF244321}">
                <p14:modId xmlns:p14="http://schemas.microsoft.com/office/powerpoint/2010/main" val="1394032101"/>
              </p:ext>
            </p:extLst>
          </p:nvPr>
        </p:nvGraphicFramePr>
        <p:xfrm>
          <a:off x="464233" y="1575120"/>
          <a:ext cx="7891976" cy="2864676"/>
        </p:xfrm>
        <a:graphic>
          <a:graphicData uri="http://schemas.openxmlformats.org/drawingml/2006/table">
            <a:tbl>
              <a:tblPr>
                <a:tableStyleId>{5C22544A-7EE6-4342-B048-85BDC9FD1C3A}</a:tableStyleId>
              </a:tblPr>
              <a:tblGrid>
                <a:gridCol w="5399104">
                  <a:extLst>
                    <a:ext uri="{9D8B030D-6E8A-4147-A177-3AD203B41FA5}">
                      <a16:colId xmlns:a16="http://schemas.microsoft.com/office/drawing/2014/main" val="20000"/>
                    </a:ext>
                  </a:extLst>
                </a:gridCol>
                <a:gridCol w="1170124">
                  <a:extLst>
                    <a:ext uri="{9D8B030D-6E8A-4147-A177-3AD203B41FA5}">
                      <a16:colId xmlns:a16="http://schemas.microsoft.com/office/drawing/2014/main" val="20001"/>
                    </a:ext>
                  </a:extLst>
                </a:gridCol>
                <a:gridCol w="1322748">
                  <a:extLst>
                    <a:ext uri="{9D8B030D-6E8A-4147-A177-3AD203B41FA5}">
                      <a16:colId xmlns:a16="http://schemas.microsoft.com/office/drawing/2014/main" val="20002"/>
                    </a:ext>
                  </a:extLst>
                </a:gridCol>
              </a:tblGrid>
              <a:tr h="274023">
                <a:tc>
                  <a:txBody>
                    <a:bodyPr/>
                    <a:lstStyle/>
                    <a:p>
                      <a:pPr algn="l" fontAlgn="b"/>
                      <a:r>
                        <a:rPr lang="en-US" sz="1800" u="none" strike="noStrike" dirty="0">
                          <a:effectLst/>
                        </a:rPr>
                        <a:t>NIST Partnership Model</a:t>
                      </a:r>
                      <a:endParaRPr lang="en-US" sz="1800" b="0" i="0" u="none" strike="noStrike" dirty="0">
                        <a:solidFill>
                          <a:srgbClr val="000000"/>
                        </a:solidFill>
                        <a:effectLst/>
                        <a:latin typeface="Calibri" panose="020F0502020204030204" pitchFamily="34" charset="0"/>
                      </a:endParaRPr>
                    </a:p>
                  </a:txBody>
                  <a:tcPr marL="7144" marR="7144" marT="7144" marB="0" anchor="b">
                    <a:solidFill>
                      <a:schemeClr val="accent3">
                        <a:lumMod val="60000"/>
                        <a:lumOff val="40000"/>
                      </a:schemeClr>
                    </a:solidFill>
                  </a:tcPr>
                </a:tc>
                <a:tc>
                  <a:txBody>
                    <a:bodyPr/>
                    <a:lstStyle/>
                    <a:p>
                      <a:pPr algn="ctr" fontAlgn="b"/>
                      <a:r>
                        <a:rPr lang="en-US" sz="1800" u="none" strike="noStrike" dirty="0">
                          <a:effectLst/>
                        </a:rPr>
                        <a:t>Previous</a:t>
                      </a:r>
                      <a:endParaRPr lang="en-US" sz="1800" b="0" i="0" u="none" strike="noStrike" dirty="0">
                        <a:solidFill>
                          <a:srgbClr val="000000"/>
                        </a:solidFill>
                        <a:effectLst/>
                        <a:latin typeface="Calibri" panose="020F0502020204030204" pitchFamily="34" charset="0"/>
                      </a:endParaRPr>
                    </a:p>
                  </a:txBody>
                  <a:tcPr marL="7144" marR="7144" marT="7144" marB="0" anchor="b">
                    <a:solidFill>
                      <a:schemeClr val="accent3">
                        <a:lumMod val="60000"/>
                        <a:lumOff val="40000"/>
                      </a:schemeClr>
                    </a:solidFill>
                  </a:tcPr>
                </a:tc>
                <a:tc>
                  <a:txBody>
                    <a:bodyPr/>
                    <a:lstStyle/>
                    <a:p>
                      <a:pPr algn="ctr" fontAlgn="b"/>
                      <a:r>
                        <a:rPr lang="en-US" sz="1800" u="none" strike="noStrike" dirty="0">
                          <a:effectLst/>
                        </a:rPr>
                        <a:t>Current</a:t>
                      </a:r>
                      <a:endParaRPr lang="en-US" sz="1800" b="0" i="0" u="none" strike="noStrike" dirty="0">
                        <a:solidFill>
                          <a:srgbClr val="000000"/>
                        </a:solidFill>
                        <a:effectLst/>
                        <a:latin typeface="Calibri" panose="020F0502020204030204" pitchFamily="34" charset="0"/>
                      </a:endParaRPr>
                    </a:p>
                  </a:txBody>
                  <a:tcPr marL="7144" marR="7144" marT="7144" marB="0" anchor="b">
                    <a:solidFill>
                      <a:schemeClr val="accent3">
                        <a:lumMod val="60000"/>
                        <a:lumOff val="40000"/>
                      </a:schemeClr>
                    </a:solidFill>
                  </a:tcPr>
                </a:tc>
                <a:extLst>
                  <a:ext uri="{0D108BD9-81ED-4DB2-BD59-A6C34878D82A}">
                    <a16:rowId xmlns:a16="http://schemas.microsoft.com/office/drawing/2014/main" val="10000"/>
                  </a:ext>
                </a:extLst>
              </a:tr>
              <a:tr h="328801">
                <a:tc>
                  <a:txBody>
                    <a:bodyPr/>
                    <a:lstStyle/>
                    <a:p>
                      <a:pPr algn="l" fontAlgn="b"/>
                      <a:r>
                        <a:rPr lang="en-US" sz="1800" u="none" strike="noStrike" dirty="0">
                          <a:effectLst/>
                        </a:rPr>
                        <a:t>Years Covered</a:t>
                      </a:r>
                      <a:endParaRPr lang="en-US" sz="1800" b="0" i="0" u="none" strike="noStrike" dirty="0">
                        <a:solidFill>
                          <a:srgbClr val="000000"/>
                        </a:solidFill>
                        <a:effectLst/>
                        <a:latin typeface="Calibri" panose="020F0502020204030204" pitchFamily="34" charset="0"/>
                      </a:endParaRPr>
                    </a:p>
                  </a:txBody>
                  <a:tcPr marL="7144" marR="7144" marT="7144" marB="0" anchor="b">
                    <a:solidFill>
                      <a:schemeClr val="accent3">
                        <a:lumMod val="60000"/>
                        <a:lumOff val="40000"/>
                      </a:schemeClr>
                    </a:solidFill>
                  </a:tcPr>
                </a:tc>
                <a:tc>
                  <a:txBody>
                    <a:bodyPr/>
                    <a:lstStyle/>
                    <a:p>
                      <a:pPr algn="ctr" fontAlgn="b"/>
                      <a:r>
                        <a:rPr lang="en-US" sz="1800" u="none" strike="noStrike" dirty="0">
                          <a:effectLst/>
                        </a:rPr>
                        <a:t>'89 - '15</a:t>
                      </a:r>
                      <a:endParaRPr lang="en-US" sz="1800" b="0" i="0" u="none" strike="noStrike" dirty="0">
                        <a:solidFill>
                          <a:srgbClr val="000000"/>
                        </a:solidFill>
                        <a:effectLst/>
                        <a:latin typeface="Calibri" panose="020F0502020204030204" pitchFamily="34" charset="0"/>
                      </a:endParaRPr>
                    </a:p>
                  </a:txBody>
                  <a:tcPr marL="7144" marR="7144" marT="7144" marB="0" anchor="b">
                    <a:solidFill>
                      <a:schemeClr val="accent3">
                        <a:lumMod val="60000"/>
                        <a:lumOff val="40000"/>
                      </a:schemeClr>
                    </a:solidFill>
                  </a:tcPr>
                </a:tc>
                <a:tc>
                  <a:txBody>
                    <a:bodyPr/>
                    <a:lstStyle/>
                    <a:p>
                      <a:pPr algn="ctr" fontAlgn="b"/>
                      <a:r>
                        <a:rPr lang="en-US" sz="1800" u="none" strike="noStrike" dirty="0">
                          <a:effectLst/>
                        </a:rPr>
                        <a:t>'15 - '25</a:t>
                      </a:r>
                      <a:endParaRPr lang="en-US" sz="1800" b="0" i="0" u="none" strike="noStrike" dirty="0">
                        <a:solidFill>
                          <a:srgbClr val="000000"/>
                        </a:solidFill>
                        <a:effectLst/>
                        <a:latin typeface="Calibri" panose="020F0502020204030204" pitchFamily="34" charset="0"/>
                      </a:endParaRPr>
                    </a:p>
                  </a:txBody>
                  <a:tcPr marL="7144" marR="7144" marT="7144" marB="0" anchor="b">
                    <a:solidFill>
                      <a:schemeClr val="accent3">
                        <a:lumMod val="60000"/>
                        <a:lumOff val="40000"/>
                      </a:schemeClr>
                    </a:solidFill>
                  </a:tcPr>
                </a:tc>
                <a:extLst>
                  <a:ext uri="{0D108BD9-81ED-4DB2-BD59-A6C34878D82A}">
                    <a16:rowId xmlns:a16="http://schemas.microsoft.com/office/drawing/2014/main" val="10001"/>
                  </a:ext>
                </a:extLst>
              </a:tr>
              <a:tr h="328801">
                <a:tc>
                  <a:txBody>
                    <a:bodyPr/>
                    <a:lstStyle/>
                    <a:p>
                      <a:pPr algn="l" fontAlgn="b"/>
                      <a:endParaRPr lang="en-US" sz="1800" b="0" i="0" u="none" strike="noStrike" dirty="0">
                        <a:solidFill>
                          <a:srgbClr val="000000"/>
                        </a:solidFill>
                        <a:effectLst/>
                        <a:latin typeface="Calibri" panose="020F0502020204030204" pitchFamily="34" charset="0"/>
                      </a:endParaRPr>
                    </a:p>
                  </a:txBody>
                  <a:tcPr marL="7144" marR="7144" marT="7144" marB="0" anchor="b">
                    <a:no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2"/>
                  </a:ext>
                </a:extLst>
              </a:tr>
              <a:tr h="328801">
                <a:tc>
                  <a:txBody>
                    <a:bodyPr/>
                    <a:lstStyle/>
                    <a:p>
                      <a:pPr algn="l" fontAlgn="b"/>
                      <a:r>
                        <a:rPr lang="en-US" sz="1800" u="none" strike="noStrike" dirty="0">
                          <a:effectLst/>
                        </a:rPr>
                        <a:t>Guaranteed Number of Competitions after 10 Years</a:t>
                      </a:r>
                      <a:endParaRPr lang="en-US" sz="1800" b="0" i="0" u="none" strike="noStrike" dirty="0">
                        <a:solidFill>
                          <a:srgbClr val="000000"/>
                        </a:solidFill>
                        <a:effectLst/>
                        <a:latin typeface="Calibri" panose="020F0502020204030204" pitchFamily="34" charset="0"/>
                      </a:endParaRPr>
                    </a:p>
                  </a:txBody>
                  <a:tcPr marL="7144" marR="7144" marT="7144" marB="0" anchor="b">
                    <a:noFill/>
                  </a:tcPr>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3"/>
                  </a:ext>
                </a:extLst>
              </a:tr>
              <a:tr h="328801">
                <a:tc>
                  <a:txBody>
                    <a:bodyPr/>
                    <a:lstStyle/>
                    <a:p>
                      <a:pPr algn="l" fontAlgn="b"/>
                      <a:r>
                        <a:rPr lang="en-US" sz="1800" u="none" strike="noStrike" dirty="0">
                          <a:effectLst/>
                        </a:rPr>
                        <a:t>Number of Times</a:t>
                      </a:r>
                      <a:r>
                        <a:rPr lang="en-US" sz="1800" u="none" strike="noStrike" baseline="0" dirty="0">
                          <a:effectLst/>
                        </a:rPr>
                        <a:t> </a:t>
                      </a:r>
                      <a:r>
                        <a:rPr lang="en-US" sz="1800" u="none" strike="noStrike" dirty="0">
                          <a:effectLst/>
                        </a:rPr>
                        <a:t>Decision to Renew Designation (Year 5)</a:t>
                      </a:r>
                      <a:endParaRPr lang="en-US" sz="1800" b="0" i="0" u="none" strike="noStrike" dirty="0">
                        <a:solidFill>
                          <a:srgbClr val="000000"/>
                        </a:solidFill>
                        <a:effectLst/>
                        <a:latin typeface="Calibri" panose="020F0502020204030204" pitchFamily="34" charset="0"/>
                      </a:endParaRPr>
                    </a:p>
                  </a:txBody>
                  <a:tcPr marL="7144" marR="7144" marT="7144" marB="0" anchor="b">
                    <a:noFill/>
                  </a:tcPr>
                </a:tc>
                <a:tc>
                  <a:txBody>
                    <a:bodyPr/>
                    <a:lstStyle/>
                    <a:p>
                      <a:pPr algn="ctr" fontAlgn="b"/>
                      <a:r>
                        <a:rPr lang="en-US" sz="1800" b="0" i="0" u="none" strike="noStrike" dirty="0">
                          <a:solidFill>
                            <a:schemeClr val="dk1"/>
                          </a:solidFill>
                          <a:effectLst/>
                          <a:latin typeface="+mn-lt"/>
                        </a:rPr>
                        <a:t>10</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4"/>
                  </a:ext>
                </a:extLst>
              </a:tr>
              <a:tr h="328801">
                <a:tc>
                  <a:txBody>
                    <a:bodyPr/>
                    <a:lstStyle/>
                    <a:p>
                      <a:pPr algn="l" fontAlgn="b"/>
                      <a:r>
                        <a:rPr lang="en-US" sz="1800" u="none" strike="noStrike" dirty="0">
                          <a:effectLst/>
                        </a:rPr>
                        <a:t>Number of Panel Reviews</a:t>
                      </a:r>
                      <a:endParaRPr lang="en-US" sz="1800" b="0" i="0" u="none" strike="noStrike" dirty="0">
                        <a:solidFill>
                          <a:srgbClr val="000000"/>
                        </a:solidFill>
                        <a:effectLst/>
                        <a:latin typeface="Calibri" panose="020F0502020204030204" pitchFamily="34" charset="0"/>
                      </a:endParaRPr>
                    </a:p>
                  </a:txBody>
                  <a:tcPr marL="7144" marR="7144" marT="7144" marB="0" anchor="b">
                    <a:noFill/>
                  </a:tcPr>
                </a:tc>
                <a:tc>
                  <a:txBody>
                    <a:bodyPr/>
                    <a:lstStyle/>
                    <a:p>
                      <a:pPr algn="ct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b="0" i="0" u="none" strike="noStrike" dirty="0">
                          <a:solidFill>
                            <a:schemeClr val="dk1"/>
                          </a:solidFill>
                          <a:effectLst/>
                          <a:latin typeface="+mn-lt"/>
                        </a:rPr>
                        <a:t>2</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5"/>
                  </a:ext>
                </a:extLst>
              </a:tr>
              <a:tr h="328801">
                <a:tc>
                  <a:txBody>
                    <a:bodyPr/>
                    <a:lstStyle/>
                    <a:p>
                      <a:pPr algn="l" fontAlgn="b"/>
                      <a:r>
                        <a:rPr lang="en-US" sz="1800" u="none" strike="noStrike" dirty="0">
                          <a:effectLst/>
                        </a:rPr>
                        <a:t>Number of Major Ops Plan Renewals (3</a:t>
                      </a:r>
                      <a:r>
                        <a:rPr lang="en-US" sz="1800" u="none" strike="noStrike" baseline="0" dirty="0">
                          <a:effectLst/>
                        </a:rPr>
                        <a:t>, </a:t>
                      </a:r>
                      <a:r>
                        <a:rPr lang="en-US" sz="1800" u="none" strike="noStrike" dirty="0">
                          <a:effectLst/>
                        </a:rPr>
                        <a:t>4 Years)</a:t>
                      </a:r>
                      <a:endParaRPr lang="en-US" sz="1800" b="0" i="0" u="none" strike="noStrike" dirty="0">
                        <a:solidFill>
                          <a:srgbClr val="000000"/>
                        </a:solidFill>
                        <a:effectLst/>
                        <a:latin typeface="Calibri" panose="020F0502020204030204" pitchFamily="34" charset="0"/>
                      </a:endParaRPr>
                    </a:p>
                  </a:txBody>
                  <a:tcPr marL="7144" marR="7144" marT="7144" marB="0" anchor="b">
                    <a:noFill/>
                  </a:tcPr>
                </a:tc>
                <a:tc>
                  <a:txBody>
                    <a:bodyPr/>
                    <a:lstStyle/>
                    <a:p>
                      <a:pPr algn="ctr" fontAlgn="b"/>
                      <a:r>
                        <a:rPr lang="en-US" sz="1800" u="none" strike="noStrike" dirty="0">
                          <a:effectLst/>
                        </a:rPr>
                        <a:t>10</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6"/>
                  </a:ext>
                </a:extLst>
              </a:tr>
              <a:tr h="610406">
                <a:tc>
                  <a:txBody>
                    <a:bodyPr/>
                    <a:lstStyle/>
                    <a:p>
                      <a:pPr algn="l" fontAlgn="b"/>
                      <a:r>
                        <a:rPr lang="en-US" sz="1800" u="none" strike="noStrike" dirty="0">
                          <a:effectLst/>
                        </a:rPr>
                        <a:t>Number of Progress</a:t>
                      </a:r>
                      <a:r>
                        <a:rPr lang="en-US" sz="1800" u="none" strike="noStrike" baseline="0" dirty="0">
                          <a:effectLst/>
                        </a:rPr>
                        <a:t> Plan/Technical </a:t>
                      </a:r>
                      <a:r>
                        <a:rPr lang="en-US" sz="1800" u="none" strike="noStrike" dirty="0">
                          <a:effectLst/>
                        </a:rPr>
                        <a:t>/Budget Reports (SF 425s)</a:t>
                      </a:r>
                      <a:endParaRPr lang="en-US" sz="1800" b="0" i="0" u="none" strike="noStrike" dirty="0">
                        <a:solidFill>
                          <a:srgbClr val="000000"/>
                        </a:solidFill>
                        <a:effectLst/>
                        <a:latin typeface="Calibri" panose="020F0502020204030204" pitchFamily="34" charset="0"/>
                      </a:endParaRPr>
                    </a:p>
                  </a:txBody>
                  <a:tcPr marL="7144" marR="7144" marT="7144" marB="0" anchor="b">
                    <a:noFill/>
                  </a:tcPr>
                </a:tc>
                <a:tc>
                  <a:txBody>
                    <a:bodyPr/>
                    <a:lstStyle/>
                    <a:p>
                      <a:pPr algn="ctr" fontAlgn="b"/>
                      <a:r>
                        <a:rPr lang="en-US" sz="1800" u="none" strike="noStrike" dirty="0">
                          <a:effectLst/>
                        </a:rPr>
                        <a:t>40</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7"/>
                  </a:ext>
                </a:extLst>
              </a:tr>
            </a:tbl>
          </a:graphicData>
        </a:graphic>
      </p:graphicFrame>
      <p:sp>
        <p:nvSpPr>
          <p:cNvPr id="4" name="TextBox 3"/>
          <p:cNvSpPr txBox="1"/>
          <p:nvPr/>
        </p:nvSpPr>
        <p:spPr>
          <a:xfrm>
            <a:off x="1122017" y="5581092"/>
            <a:ext cx="7988790" cy="276999"/>
          </a:xfrm>
          <a:prstGeom prst="rect">
            <a:avLst/>
          </a:prstGeom>
          <a:noFill/>
        </p:spPr>
        <p:txBody>
          <a:bodyPr wrap="none" rtlCol="0">
            <a:spAutoFit/>
          </a:bodyPr>
          <a:lstStyle/>
          <a:p>
            <a:r>
              <a:rPr lang="en-US" sz="1200" b="1" i="1" dirty="0"/>
              <a:t>Note: All other reporting elements will continue to be submitted as based on the reporting schedule as defined in Reporting Part 1</a:t>
            </a:r>
          </a:p>
        </p:txBody>
      </p:sp>
    </p:spTree>
    <p:extLst>
      <p:ext uri="{BB962C8B-B14F-4D97-AF65-F5344CB8AC3E}">
        <p14:creationId xmlns:p14="http://schemas.microsoft.com/office/powerpoint/2010/main" val="1189379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7886700" cy="870550"/>
          </a:xfrm>
        </p:spPr>
        <p:txBody>
          <a:bodyPr/>
          <a:lstStyle/>
          <a:p>
            <a:r>
              <a:rPr lang="en-US" dirty="0"/>
              <a:t>2018 Calendar Cycle</a:t>
            </a:r>
          </a:p>
        </p:txBody>
      </p:sp>
      <p:pic>
        <p:nvPicPr>
          <p:cNvPr id="6" name="Content Placeholder 7">
            <a:extLst>
              <a:ext uri="{FF2B5EF4-FFF2-40B4-BE49-F238E27FC236}">
                <a16:creationId xmlns:a16="http://schemas.microsoft.com/office/drawing/2014/main" id="{81714B56-4850-411C-AACA-6A44F2AC4470}"/>
              </a:ext>
            </a:extLst>
          </p:cNvPr>
          <p:cNvPicPr>
            <a:picLocks noGrp="1" noChangeAspect="1"/>
          </p:cNvPicPr>
          <p:nvPr>
            <p:ph idx="1"/>
          </p:nvPr>
        </p:nvPicPr>
        <p:blipFill>
          <a:blip r:embed="rId3"/>
          <a:stretch>
            <a:fillRect/>
          </a:stretch>
        </p:blipFill>
        <p:spPr>
          <a:xfrm>
            <a:off x="1721591" y="1431925"/>
            <a:ext cx="5700818" cy="4694238"/>
          </a:xfrm>
          <a:prstGeom prst="rect">
            <a:avLst/>
          </a:prstGeom>
        </p:spPr>
      </p:pic>
    </p:spTree>
    <p:extLst>
      <p:ext uri="{BB962C8B-B14F-4D97-AF65-F5344CB8AC3E}">
        <p14:creationId xmlns:p14="http://schemas.microsoft.com/office/powerpoint/2010/main" val="366674329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NIST MEP Partnership Model: Modular Approach</a:t>
            </a:r>
          </a:p>
        </p:txBody>
      </p:sp>
      <p:graphicFrame>
        <p:nvGraphicFramePr>
          <p:cNvPr id="9" name="Diagram 8"/>
          <p:cNvGraphicFramePr/>
          <p:nvPr>
            <p:extLst>
              <p:ext uri="{D42A27DB-BD31-4B8C-83A1-F6EECF244321}">
                <p14:modId xmlns:p14="http://schemas.microsoft.com/office/powerpoint/2010/main" val="2109806512"/>
              </p:ext>
            </p:extLst>
          </p:nvPr>
        </p:nvGraphicFramePr>
        <p:xfrm>
          <a:off x="637931" y="1509518"/>
          <a:ext cx="8202448" cy="4558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38782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NIST MEP Partnership Model Timeline</a:t>
            </a:r>
          </a:p>
        </p:txBody>
      </p:sp>
      <p:cxnSp>
        <p:nvCxnSpPr>
          <p:cNvPr id="6" name="Straight Connector 5"/>
          <p:cNvCxnSpPr/>
          <p:nvPr/>
        </p:nvCxnSpPr>
        <p:spPr>
          <a:xfrm flipV="1">
            <a:off x="463640" y="3423459"/>
            <a:ext cx="8161986" cy="1931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148157" y="3708928"/>
            <a:ext cx="956287" cy="300082"/>
          </a:xfrm>
          <a:prstGeom prst="rect">
            <a:avLst/>
          </a:prstGeom>
          <a:noFill/>
        </p:spPr>
        <p:txBody>
          <a:bodyPr wrap="none" rtlCol="0">
            <a:spAutoFit/>
          </a:bodyPr>
          <a:lstStyle/>
          <a:p>
            <a:r>
              <a:rPr lang="en-US" sz="1350" dirty="0"/>
              <a:t>End Year 10</a:t>
            </a:r>
          </a:p>
        </p:txBody>
      </p:sp>
      <p:cxnSp>
        <p:nvCxnSpPr>
          <p:cNvPr id="9" name="Straight Connector 8"/>
          <p:cNvCxnSpPr/>
          <p:nvPr/>
        </p:nvCxnSpPr>
        <p:spPr>
          <a:xfrm>
            <a:off x="8625626" y="3419666"/>
            <a:ext cx="0" cy="24147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44179" y="3703575"/>
            <a:ext cx="877741" cy="300082"/>
          </a:xfrm>
          <a:prstGeom prst="rect">
            <a:avLst/>
          </a:prstGeom>
          <a:noFill/>
        </p:spPr>
        <p:txBody>
          <a:bodyPr wrap="none" rtlCol="0">
            <a:spAutoFit/>
          </a:bodyPr>
          <a:lstStyle/>
          <a:p>
            <a:r>
              <a:rPr lang="en-US" sz="1350" dirty="0"/>
              <a:t>End Year 5</a:t>
            </a:r>
          </a:p>
        </p:txBody>
      </p:sp>
      <p:cxnSp>
        <p:nvCxnSpPr>
          <p:cNvPr id="11" name="Straight Connector 10"/>
          <p:cNvCxnSpPr/>
          <p:nvPr/>
        </p:nvCxnSpPr>
        <p:spPr>
          <a:xfrm>
            <a:off x="4572000" y="3442777"/>
            <a:ext cx="0" cy="24147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09395" y="1975321"/>
            <a:ext cx="1051891" cy="300082"/>
          </a:xfrm>
          <a:prstGeom prst="rect">
            <a:avLst/>
          </a:prstGeom>
          <a:solidFill>
            <a:schemeClr val="accent5">
              <a:lumMod val="20000"/>
              <a:lumOff val="80000"/>
            </a:schemeClr>
          </a:solidFill>
        </p:spPr>
        <p:txBody>
          <a:bodyPr wrap="none" rtlCol="0">
            <a:spAutoFit/>
          </a:bodyPr>
          <a:lstStyle/>
          <a:p>
            <a:r>
              <a:rPr lang="en-US" sz="1350" dirty="0"/>
              <a:t>Panel Review</a:t>
            </a:r>
          </a:p>
        </p:txBody>
      </p:sp>
      <p:cxnSp>
        <p:nvCxnSpPr>
          <p:cNvPr id="13" name="Straight Connector 12"/>
          <p:cNvCxnSpPr>
            <a:stCxn id="12" idx="2"/>
          </p:cNvCxnSpPr>
          <p:nvPr/>
        </p:nvCxnSpPr>
        <p:spPr>
          <a:xfrm>
            <a:off x="2535341" y="2275403"/>
            <a:ext cx="2689" cy="1132792"/>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27193" y="2536050"/>
            <a:ext cx="1407758" cy="300082"/>
          </a:xfrm>
          <a:prstGeom prst="rect">
            <a:avLst/>
          </a:prstGeom>
          <a:solidFill>
            <a:schemeClr val="accent5">
              <a:lumMod val="20000"/>
              <a:lumOff val="80000"/>
            </a:schemeClr>
          </a:solidFill>
        </p:spPr>
        <p:txBody>
          <a:bodyPr wrap="none" rtlCol="0">
            <a:spAutoFit/>
          </a:bodyPr>
          <a:lstStyle/>
          <a:p>
            <a:r>
              <a:rPr lang="en-US" sz="1350" dirty="0"/>
              <a:t>Decision to Renew</a:t>
            </a:r>
          </a:p>
        </p:txBody>
      </p:sp>
      <p:cxnSp>
        <p:nvCxnSpPr>
          <p:cNvPr id="15" name="Straight Connector 14"/>
          <p:cNvCxnSpPr>
            <a:stCxn id="14" idx="2"/>
          </p:cNvCxnSpPr>
          <p:nvPr/>
        </p:nvCxnSpPr>
        <p:spPr>
          <a:xfrm>
            <a:off x="4031072" y="2836132"/>
            <a:ext cx="0" cy="5835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293174" y="3173880"/>
            <a:ext cx="9659" cy="510377"/>
          </a:xfrm>
          <a:prstGeom prst="line">
            <a:avLst/>
          </a:prstGeom>
          <a:ln/>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a:off x="2114426" y="3173879"/>
            <a:ext cx="9659" cy="510377"/>
          </a:xfrm>
          <a:prstGeom prst="line">
            <a:avLst/>
          </a:prstGeom>
          <a:ln/>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2926777" y="3173877"/>
            <a:ext cx="9659" cy="510377"/>
          </a:xfrm>
          <a:prstGeom prst="line">
            <a:avLst/>
          </a:prstGeom>
          <a:ln/>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3745326" y="3163441"/>
            <a:ext cx="9659" cy="510377"/>
          </a:xfrm>
          <a:prstGeom prst="line">
            <a:avLst/>
          </a:prstGeom>
          <a:ln/>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4565009" y="3173877"/>
            <a:ext cx="9659" cy="510377"/>
          </a:xfrm>
          <a:prstGeom prst="line">
            <a:avLst/>
          </a:prstGeom>
          <a:ln/>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a:xfrm>
            <a:off x="5389102" y="3163441"/>
            <a:ext cx="9659" cy="510377"/>
          </a:xfrm>
          <a:prstGeom prst="line">
            <a:avLst/>
          </a:prstGeom>
          <a:ln/>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a:xfrm>
            <a:off x="6228762" y="3193198"/>
            <a:ext cx="9659" cy="510377"/>
          </a:xfrm>
          <a:prstGeom prst="line">
            <a:avLst/>
          </a:prstGeom>
          <a:ln/>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a:xfrm>
            <a:off x="7042452" y="3173877"/>
            <a:ext cx="9659" cy="510377"/>
          </a:xfrm>
          <a:prstGeom prst="line">
            <a:avLst/>
          </a:prstGeom>
          <a:ln/>
        </p:spPr>
        <p:style>
          <a:lnRef idx="3">
            <a:schemeClr val="dk1"/>
          </a:lnRef>
          <a:fillRef idx="0">
            <a:schemeClr val="dk1"/>
          </a:fillRef>
          <a:effectRef idx="2">
            <a:schemeClr val="dk1"/>
          </a:effectRef>
          <a:fontRef idx="minor">
            <a:schemeClr val="tx1"/>
          </a:fontRef>
        </p:style>
      </p:cxnSp>
      <p:cxnSp>
        <p:nvCxnSpPr>
          <p:cNvPr id="38" name="Straight Connector 37"/>
          <p:cNvCxnSpPr/>
          <p:nvPr/>
        </p:nvCxnSpPr>
        <p:spPr>
          <a:xfrm>
            <a:off x="7834039" y="3168270"/>
            <a:ext cx="9659" cy="510377"/>
          </a:xfrm>
          <a:prstGeom prst="line">
            <a:avLst/>
          </a:prstGeom>
          <a:ln/>
        </p:spPr>
        <p:style>
          <a:lnRef idx="3">
            <a:schemeClr val="dk1"/>
          </a:lnRef>
          <a:fillRef idx="0">
            <a:schemeClr val="dk1"/>
          </a:fillRef>
          <a:effectRef idx="2">
            <a:schemeClr val="dk1"/>
          </a:effectRef>
          <a:fontRef idx="minor">
            <a:schemeClr val="tx1"/>
          </a:fontRef>
        </p:style>
      </p:cxnSp>
      <p:sp>
        <p:nvSpPr>
          <p:cNvPr id="40" name="Rectangle 39"/>
          <p:cNvSpPr/>
          <p:nvPr/>
        </p:nvSpPr>
        <p:spPr>
          <a:xfrm>
            <a:off x="1189500" y="2813302"/>
            <a:ext cx="226665" cy="300082"/>
          </a:xfrm>
          <a:prstGeom prst="rect">
            <a:avLst/>
          </a:prstGeom>
          <a:noFill/>
        </p:spPr>
        <p:txBody>
          <a:bodyPr wrap="none" lIns="68580" tIns="34290" rIns="68580" bIns="34290">
            <a:spAutoFit/>
          </a:bodyPr>
          <a:lstStyle/>
          <a:p>
            <a:pPr algn="ctr"/>
            <a:r>
              <a:rPr lang="en-US" sz="1500" b="1" dirty="0">
                <a:ln w="22225">
                  <a:solidFill>
                    <a:schemeClr val="accent2"/>
                  </a:solidFill>
                  <a:prstDash val="solid"/>
                </a:ln>
                <a:solidFill>
                  <a:schemeClr val="accent2">
                    <a:lumMod val="40000"/>
                    <a:lumOff val="60000"/>
                  </a:schemeClr>
                </a:solidFill>
              </a:rPr>
              <a:t>1</a:t>
            </a:r>
          </a:p>
        </p:txBody>
      </p:sp>
      <p:sp>
        <p:nvSpPr>
          <p:cNvPr id="43" name="Rectangle 42"/>
          <p:cNvSpPr/>
          <p:nvPr/>
        </p:nvSpPr>
        <p:spPr>
          <a:xfrm>
            <a:off x="2001975" y="2821420"/>
            <a:ext cx="226665" cy="300082"/>
          </a:xfrm>
          <a:prstGeom prst="rect">
            <a:avLst/>
          </a:prstGeom>
          <a:noFill/>
        </p:spPr>
        <p:txBody>
          <a:bodyPr wrap="none" lIns="68580" tIns="34290" rIns="68580" bIns="34290">
            <a:spAutoFit/>
          </a:bodyPr>
          <a:lstStyle/>
          <a:p>
            <a:pPr algn="ctr"/>
            <a:r>
              <a:rPr lang="en-US" sz="1500" b="1" dirty="0">
                <a:ln w="22225">
                  <a:solidFill>
                    <a:schemeClr val="accent2"/>
                  </a:solidFill>
                  <a:prstDash val="solid"/>
                </a:ln>
                <a:solidFill>
                  <a:schemeClr val="accent2">
                    <a:lumMod val="40000"/>
                    <a:lumOff val="60000"/>
                  </a:schemeClr>
                </a:solidFill>
              </a:rPr>
              <a:t>2</a:t>
            </a:r>
          </a:p>
        </p:txBody>
      </p:sp>
      <p:sp>
        <p:nvSpPr>
          <p:cNvPr id="44" name="Rectangle 43"/>
          <p:cNvSpPr/>
          <p:nvPr/>
        </p:nvSpPr>
        <p:spPr>
          <a:xfrm>
            <a:off x="2834621" y="2809023"/>
            <a:ext cx="226665" cy="300082"/>
          </a:xfrm>
          <a:prstGeom prst="rect">
            <a:avLst/>
          </a:prstGeom>
          <a:noFill/>
        </p:spPr>
        <p:txBody>
          <a:bodyPr wrap="none" lIns="68580" tIns="34290" rIns="68580" bIns="34290">
            <a:spAutoFit/>
          </a:bodyPr>
          <a:lstStyle/>
          <a:p>
            <a:pPr algn="ctr"/>
            <a:r>
              <a:rPr lang="en-US" sz="1500" b="1" dirty="0">
                <a:ln w="22225">
                  <a:solidFill>
                    <a:schemeClr val="accent2"/>
                  </a:solidFill>
                  <a:prstDash val="solid"/>
                </a:ln>
                <a:solidFill>
                  <a:schemeClr val="accent2">
                    <a:lumMod val="40000"/>
                    <a:lumOff val="60000"/>
                  </a:schemeClr>
                </a:solidFill>
              </a:rPr>
              <a:t>3</a:t>
            </a:r>
          </a:p>
        </p:txBody>
      </p:sp>
      <p:sp>
        <p:nvSpPr>
          <p:cNvPr id="45" name="Rectangle 44"/>
          <p:cNvSpPr/>
          <p:nvPr/>
        </p:nvSpPr>
        <p:spPr>
          <a:xfrm>
            <a:off x="3641652" y="2815213"/>
            <a:ext cx="226665" cy="300082"/>
          </a:xfrm>
          <a:prstGeom prst="rect">
            <a:avLst/>
          </a:prstGeom>
          <a:noFill/>
        </p:spPr>
        <p:txBody>
          <a:bodyPr wrap="none" lIns="68580" tIns="34290" rIns="68580" bIns="34290">
            <a:spAutoFit/>
          </a:bodyPr>
          <a:lstStyle/>
          <a:p>
            <a:pPr algn="ctr"/>
            <a:r>
              <a:rPr lang="en-US" sz="1500" b="1" dirty="0">
                <a:ln w="22225">
                  <a:solidFill>
                    <a:schemeClr val="accent2"/>
                  </a:solidFill>
                  <a:prstDash val="solid"/>
                </a:ln>
                <a:solidFill>
                  <a:schemeClr val="accent2">
                    <a:lumMod val="40000"/>
                    <a:lumOff val="60000"/>
                  </a:schemeClr>
                </a:solidFill>
              </a:rPr>
              <a:t>4</a:t>
            </a:r>
          </a:p>
        </p:txBody>
      </p:sp>
      <p:sp>
        <p:nvSpPr>
          <p:cNvPr id="46" name="Rectangle 45"/>
          <p:cNvSpPr/>
          <p:nvPr/>
        </p:nvSpPr>
        <p:spPr>
          <a:xfrm>
            <a:off x="4455623" y="2816751"/>
            <a:ext cx="226665" cy="300082"/>
          </a:xfrm>
          <a:prstGeom prst="rect">
            <a:avLst/>
          </a:prstGeom>
          <a:noFill/>
        </p:spPr>
        <p:txBody>
          <a:bodyPr wrap="none" lIns="68580" tIns="34290" rIns="68580" bIns="34290">
            <a:spAutoFit/>
          </a:bodyPr>
          <a:lstStyle/>
          <a:p>
            <a:pPr algn="ctr"/>
            <a:r>
              <a:rPr lang="en-US" sz="1500" b="1" dirty="0">
                <a:ln w="22225">
                  <a:solidFill>
                    <a:schemeClr val="accent2"/>
                  </a:solidFill>
                  <a:prstDash val="solid"/>
                </a:ln>
                <a:solidFill>
                  <a:schemeClr val="accent2">
                    <a:lumMod val="40000"/>
                    <a:lumOff val="60000"/>
                  </a:schemeClr>
                </a:solidFill>
              </a:rPr>
              <a:t>5</a:t>
            </a:r>
          </a:p>
        </p:txBody>
      </p:sp>
      <p:sp>
        <p:nvSpPr>
          <p:cNvPr id="47" name="Rectangle 46"/>
          <p:cNvSpPr/>
          <p:nvPr/>
        </p:nvSpPr>
        <p:spPr>
          <a:xfrm>
            <a:off x="5285429" y="2813302"/>
            <a:ext cx="226665" cy="300082"/>
          </a:xfrm>
          <a:prstGeom prst="rect">
            <a:avLst/>
          </a:prstGeom>
          <a:noFill/>
        </p:spPr>
        <p:txBody>
          <a:bodyPr wrap="none" lIns="68580" tIns="34290" rIns="68580" bIns="34290">
            <a:spAutoFit/>
          </a:bodyPr>
          <a:lstStyle/>
          <a:p>
            <a:pPr algn="ctr"/>
            <a:r>
              <a:rPr lang="en-US" sz="1500" b="1" dirty="0">
                <a:ln w="22225">
                  <a:solidFill>
                    <a:schemeClr val="accent2"/>
                  </a:solidFill>
                  <a:prstDash val="solid"/>
                </a:ln>
                <a:solidFill>
                  <a:schemeClr val="accent2">
                    <a:lumMod val="40000"/>
                    <a:lumOff val="60000"/>
                  </a:schemeClr>
                </a:solidFill>
              </a:rPr>
              <a:t>6</a:t>
            </a:r>
          </a:p>
        </p:txBody>
      </p:sp>
      <p:sp>
        <p:nvSpPr>
          <p:cNvPr id="48" name="Rectangle 47"/>
          <p:cNvSpPr/>
          <p:nvPr/>
        </p:nvSpPr>
        <p:spPr>
          <a:xfrm>
            <a:off x="6100612" y="2821420"/>
            <a:ext cx="226665" cy="300082"/>
          </a:xfrm>
          <a:prstGeom prst="rect">
            <a:avLst/>
          </a:prstGeom>
          <a:noFill/>
        </p:spPr>
        <p:txBody>
          <a:bodyPr wrap="none" lIns="68580" tIns="34290" rIns="68580" bIns="34290">
            <a:spAutoFit/>
          </a:bodyPr>
          <a:lstStyle/>
          <a:p>
            <a:pPr algn="ctr"/>
            <a:r>
              <a:rPr lang="en-US" sz="1500" b="1" dirty="0">
                <a:ln w="22225">
                  <a:solidFill>
                    <a:schemeClr val="accent2"/>
                  </a:solidFill>
                  <a:prstDash val="solid"/>
                </a:ln>
                <a:solidFill>
                  <a:schemeClr val="accent2">
                    <a:lumMod val="40000"/>
                    <a:lumOff val="60000"/>
                  </a:schemeClr>
                </a:solidFill>
              </a:rPr>
              <a:t>7</a:t>
            </a:r>
          </a:p>
        </p:txBody>
      </p:sp>
      <p:sp>
        <p:nvSpPr>
          <p:cNvPr id="49" name="Rectangle 48"/>
          <p:cNvSpPr/>
          <p:nvPr/>
        </p:nvSpPr>
        <p:spPr>
          <a:xfrm>
            <a:off x="6945906" y="2821420"/>
            <a:ext cx="226665" cy="300082"/>
          </a:xfrm>
          <a:prstGeom prst="rect">
            <a:avLst/>
          </a:prstGeom>
          <a:noFill/>
        </p:spPr>
        <p:txBody>
          <a:bodyPr wrap="none" lIns="68580" tIns="34290" rIns="68580" bIns="34290">
            <a:spAutoFit/>
          </a:bodyPr>
          <a:lstStyle/>
          <a:p>
            <a:pPr algn="ctr"/>
            <a:r>
              <a:rPr lang="en-US" sz="1500" b="1" dirty="0">
                <a:ln w="22225">
                  <a:solidFill>
                    <a:schemeClr val="accent2"/>
                  </a:solidFill>
                  <a:prstDash val="solid"/>
                </a:ln>
                <a:solidFill>
                  <a:schemeClr val="accent2">
                    <a:lumMod val="40000"/>
                    <a:lumOff val="60000"/>
                  </a:schemeClr>
                </a:solidFill>
              </a:rPr>
              <a:t>8</a:t>
            </a:r>
          </a:p>
        </p:txBody>
      </p:sp>
      <p:sp>
        <p:nvSpPr>
          <p:cNvPr id="50" name="Rectangle 49"/>
          <p:cNvSpPr/>
          <p:nvPr/>
        </p:nvSpPr>
        <p:spPr>
          <a:xfrm>
            <a:off x="7725535" y="2839651"/>
            <a:ext cx="226665" cy="300082"/>
          </a:xfrm>
          <a:prstGeom prst="rect">
            <a:avLst/>
          </a:prstGeom>
          <a:noFill/>
        </p:spPr>
        <p:txBody>
          <a:bodyPr wrap="none" lIns="68580" tIns="34290" rIns="68580" bIns="34290">
            <a:spAutoFit/>
          </a:bodyPr>
          <a:lstStyle/>
          <a:p>
            <a:pPr algn="ctr"/>
            <a:r>
              <a:rPr lang="en-US" sz="1500" b="1" dirty="0">
                <a:ln w="22225">
                  <a:solidFill>
                    <a:schemeClr val="accent2"/>
                  </a:solidFill>
                  <a:prstDash val="solid"/>
                </a:ln>
                <a:solidFill>
                  <a:schemeClr val="accent2">
                    <a:lumMod val="40000"/>
                    <a:lumOff val="60000"/>
                  </a:schemeClr>
                </a:solidFill>
              </a:rPr>
              <a:t>9</a:t>
            </a:r>
          </a:p>
        </p:txBody>
      </p:sp>
      <p:cxnSp>
        <p:nvCxnSpPr>
          <p:cNvPr id="51" name="Straight Connector 50"/>
          <p:cNvCxnSpPr>
            <a:stCxn id="52" idx="2"/>
          </p:cNvCxnSpPr>
          <p:nvPr/>
        </p:nvCxnSpPr>
        <p:spPr>
          <a:xfrm>
            <a:off x="8073776" y="2756791"/>
            <a:ext cx="0" cy="6628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333028" y="2456709"/>
            <a:ext cx="1481496" cy="300082"/>
          </a:xfrm>
          <a:prstGeom prst="rect">
            <a:avLst/>
          </a:prstGeom>
          <a:noFill/>
        </p:spPr>
        <p:txBody>
          <a:bodyPr wrap="none" rtlCol="0">
            <a:spAutoFit/>
          </a:bodyPr>
          <a:lstStyle/>
          <a:p>
            <a:r>
              <a:rPr lang="en-US" sz="1350" dirty="0"/>
              <a:t>Competition Initiated</a:t>
            </a:r>
          </a:p>
        </p:txBody>
      </p:sp>
      <p:cxnSp>
        <p:nvCxnSpPr>
          <p:cNvPr id="39" name="Straight Connector 38"/>
          <p:cNvCxnSpPr/>
          <p:nvPr/>
        </p:nvCxnSpPr>
        <p:spPr>
          <a:xfrm>
            <a:off x="1074448" y="3289110"/>
            <a:ext cx="15159" cy="230138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2186" y="5769968"/>
            <a:ext cx="1824538" cy="300082"/>
          </a:xfrm>
          <a:prstGeom prst="rect">
            <a:avLst/>
          </a:prstGeom>
          <a:solidFill>
            <a:schemeClr val="accent5">
              <a:lumMod val="20000"/>
              <a:lumOff val="80000"/>
            </a:schemeClr>
          </a:solidFill>
        </p:spPr>
        <p:txBody>
          <a:bodyPr wrap="none" rtlCol="0">
            <a:spAutoFit/>
          </a:bodyPr>
          <a:lstStyle/>
          <a:p>
            <a:r>
              <a:rPr lang="en-US" sz="1350" dirty="0"/>
              <a:t>Annual Reviews in Green</a:t>
            </a:r>
          </a:p>
        </p:txBody>
      </p:sp>
      <p:sp>
        <p:nvSpPr>
          <p:cNvPr id="2" name="TextBox 1"/>
          <p:cNvSpPr txBox="1"/>
          <p:nvPr/>
        </p:nvSpPr>
        <p:spPr>
          <a:xfrm>
            <a:off x="2104940" y="5310798"/>
            <a:ext cx="2195409" cy="300082"/>
          </a:xfrm>
          <a:prstGeom prst="rect">
            <a:avLst/>
          </a:prstGeom>
          <a:solidFill>
            <a:schemeClr val="accent5">
              <a:lumMod val="20000"/>
              <a:lumOff val="80000"/>
            </a:schemeClr>
          </a:solidFill>
        </p:spPr>
        <p:txBody>
          <a:bodyPr wrap="none" rtlCol="0">
            <a:spAutoFit/>
          </a:bodyPr>
          <a:lstStyle/>
          <a:p>
            <a:r>
              <a:rPr lang="en-US" sz="1350" dirty="0"/>
              <a:t>3 Year Operating Plan &amp; Budget</a:t>
            </a:r>
          </a:p>
        </p:txBody>
      </p:sp>
      <p:cxnSp>
        <p:nvCxnSpPr>
          <p:cNvPr id="8" name="Straight Arrow Connector 7"/>
          <p:cNvCxnSpPr/>
          <p:nvPr/>
        </p:nvCxnSpPr>
        <p:spPr>
          <a:xfrm flipV="1">
            <a:off x="463640" y="4933012"/>
            <a:ext cx="2472796" cy="9809"/>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925762" y="5174503"/>
            <a:ext cx="2472796" cy="9809"/>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886003" y="3289110"/>
            <a:ext cx="15159" cy="230138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689978" y="3289110"/>
            <a:ext cx="15159" cy="226543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486373" y="3289110"/>
            <a:ext cx="15159" cy="226543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107954" y="1975321"/>
            <a:ext cx="1051891" cy="300082"/>
          </a:xfrm>
          <a:prstGeom prst="rect">
            <a:avLst/>
          </a:prstGeom>
          <a:solidFill>
            <a:schemeClr val="accent5">
              <a:lumMod val="20000"/>
              <a:lumOff val="80000"/>
            </a:schemeClr>
          </a:solidFill>
        </p:spPr>
        <p:txBody>
          <a:bodyPr wrap="none" rtlCol="0">
            <a:spAutoFit/>
          </a:bodyPr>
          <a:lstStyle/>
          <a:p>
            <a:r>
              <a:rPr lang="en-US" sz="1350" dirty="0"/>
              <a:t>Panel Review</a:t>
            </a:r>
          </a:p>
        </p:txBody>
      </p:sp>
      <p:cxnSp>
        <p:nvCxnSpPr>
          <p:cNvPr id="59" name="Straight Connector 58"/>
          <p:cNvCxnSpPr>
            <a:stCxn id="55" idx="2"/>
          </p:cNvCxnSpPr>
          <p:nvPr/>
        </p:nvCxnSpPr>
        <p:spPr>
          <a:xfrm>
            <a:off x="6633900" y="2275403"/>
            <a:ext cx="2689" cy="113279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177097" y="3289110"/>
            <a:ext cx="15159" cy="226543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317128" y="3289110"/>
            <a:ext cx="15159" cy="226543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82485" y="3289110"/>
            <a:ext cx="15159" cy="226543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828165" y="3289110"/>
            <a:ext cx="15159" cy="226543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581712" y="3325063"/>
            <a:ext cx="15159" cy="226543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398761" y="5460839"/>
            <a:ext cx="3136048" cy="1"/>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200706" y="5613239"/>
            <a:ext cx="2195409" cy="300082"/>
          </a:xfrm>
          <a:prstGeom prst="rect">
            <a:avLst/>
          </a:prstGeom>
          <a:solidFill>
            <a:schemeClr val="accent5">
              <a:lumMod val="20000"/>
              <a:lumOff val="80000"/>
            </a:schemeClr>
          </a:solidFill>
        </p:spPr>
        <p:txBody>
          <a:bodyPr wrap="none" rtlCol="0">
            <a:spAutoFit/>
          </a:bodyPr>
          <a:lstStyle/>
          <a:p>
            <a:r>
              <a:rPr lang="en-US" sz="1350" dirty="0"/>
              <a:t>4 Year Operating Plan &amp; Budget</a:t>
            </a:r>
          </a:p>
        </p:txBody>
      </p:sp>
    </p:spTree>
    <p:extLst>
      <p:ext uri="{BB962C8B-B14F-4D97-AF65-F5344CB8AC3E}">
        <p14:creationId xmlns:p14="http://schemas.microsoft.com/office/powerpoint/2010/main" val="328373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nodeType="with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6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85" y="793055"/>
            <a:ext cx="8229600" cy="702877"/>
          </a:xfrm>
        </p:spPr>
        <p:txBody>
          <a:bodyPr/>
          <a:lstStyle/>
          <a:p>
            <a:r>
              <a:rPr lang="en-US" dirty="0"/>
              <a:t>“Idealized” Future</a:t>
            </a:r>
          </a:p>
        </p:txBody>
      </p:sp>
      <p:sp>
        <p:nvSpPr>
          <p:cNvPr id="6" name="Rectangle 5"/>
          <p:cNvSpPr/>
          <p:nvPr/>
        </p:nvSpPr>
        <p:spPr>
          <a:xfrm>
            <a:off x="904165" y="5540998"/>
            <a:ext cx="7335670" cy="464024"/>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NIST MEP Strategy</a:t>
            </a:r>
          </a:p>
        </p:txBody>
      </p:sp>
      <p:sp>
        <p:nvSpPr>
          <p:cNvPr id="7" name="Rectangle 6"/>
          <p:cNvSpPr/>
          <p:nvPr/>
        </p:nvSpPr>
        <p:spPr>
          <a:xfrm>
            <a:off x="2725005" y="4829108"/>
            <a:ext cx="3293658" cy="5186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FFO</a:t>
            </a:r>
          </a:p>
        </p:txBody>
      </p:sp>
      <p:sp>
        <p:nvSpPr>
          <p:cNvPr id="9" name="Rectangle 8"/>
          <p:cNvSpPr/>
          <p:nvPr/>
        </p:nvSpPr>
        <p:spPr>
          <a:xfrm>
            <a:off x="3330936" y="4117218"/>
            <a:ext cx="2081795" cy="518615"/>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Operating Outcomes</a:t>
            </a:r>
          </a:p>
        </p:txBody>
      </p:sp>
      <p:sp>
        <p:nvSpPr>
          <p:cNvPr id="10" name="Rectangle 9"/>
          <p:cNvSpPr/>
          <p:nvPr/>
        </p:nvSpPr>
        <p:spPr>
          <a:xfrm>
            <a:off x="3330936" y="3357357"/>
            <a:ext cx="2081794" cy="566586"/>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Progress Narrative</a:t>
            </a:r>
          </a:p>
        </p:txBody>
      </p:sp>
      <p:sp>
        <p:nvSpPr>
          <p:cNvPr id="11" name="Rectangle 10"/>
          <p:cNvSpPr/>
          <p:nvPr/>
        </p:nvSpPr>
        <p:spPr>
          <a:xfrm>
            <a:off x="3849550" y="2645467"/>
            <a:ext cx="1036349" cy="518615"/>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CIF &amp; PIF</a:t>
            </a:r>
          </a:p>
        </p:txBody>
      </p:sp>
      <p:sp>
        <p:nvSpPr>
          <p:cNvPr id="12" name="Rectangle 11"/>
          <p:cNvSpPr/>
          <p:nvPr/>
        </p:nvSpPr>
        <p:spPr>
          <a:xfrm>
            <a:off x="2725005" y="1933577"/>
            <a:ext cx="3293657" cy="518615"/>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Annual Review</a:t>
            </a:r>
          </a:p>
        </p:txBody>
      </p:sp>
      <p:cxnSp>
        <p:nvCxnSpPr>
          <p:cNvPr id="8" name="Straight Connector 7"/>
          <p:cNvCxnSpPr/>
          <p:nvPr/>
        </p:nvCxnSpPr>
        <p:spPr>
          <a:xfrm>
            <a:off x="3322722" y="1828800"/>
            <a:ext cx="0" cy="36166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440398" y="1858368"/>
            <a:ext cx="0" cy="3616657"/>
          </a:xfrm>
          <a:prstGeom prst="line">
            <a:avLst/>
          </a:prstGeom>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500480" y="2927665"/>
            <a:ext cx="1872272" cy="10689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Finances, Governance, Organizational Strength</a:t>
            </a:r>
          </a:p>
        </p:txBody>
      </p:sp>
      <p:sp>
        <p:nvSpPr>
          <p:cNvPr id="15" name="Rounded Rectangle 14"/>
          <p:cNvSpPr/>
          <p:nvPr/>
        </p:nvSpPr>
        <p:spPr>
          <a:xfrm>
            <a:off x="6737060" y="2777536"/>
            <a:ext cx="1872272" cy="15215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Market Understanding, Center Strategy, Needs/Products &amp; Services</a:t>
            </a:r>
          </a:p>
        </p:txBody>
      </p:sp>
    </p:spTree>
    <p:extLst>
      <p:ext uri="{BB962C8B-B14F-4D97-AF65-F5344CB8AC3E}">
        <p14:creationId xmlns:p14="http://schemas.microsoft.com/office/powerpoint/2010/main" val="32209773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Review Process</a:t>
            </a:r>
          </a:p>
        </p:txBody>
      </p:sp>
      <p:sp>
        <p:nvSpPr>
          <p:cNvPr id="5" name="Slide Number Placeholder 4"/>
          <p:cNvSpPr>
            <a:spLocks noGrp="1"/>
          </p:cNvSpPr>
          <p:nvPr>
            <p:ph type="sldNum" sz="quarter" idx="12"/>
          </p:nvPr>
        </p:nvSpPr>
        <p:spPr/>
        <p:txBody>
          <a:bodyPr/>
          <a:lstStyle/>
          <a:p>
            <a:fld id="{54311E83-CD6C-2549-9EAD-3DC9C6DC4EB6}" type="slidenum">
              <a:rPr lang="en-US" smtClean="0"/>
              <a:t>53</a:t>
            </a:fld>
            <a:endParaRPr lang="en-US" dirty="0"/>
          </a:p>
        </p:txBody>
      </p:sp>
      <p:sp>
        <p:nvSpPr>
          <p:cNvPr id="6" name="Rectangle 5"/>
          <p:cNvSpPr/>
          <p:nvPr/>
        </p:nvSpPr>
        <p:spPr>
          <a:xfrm>
            <a:off x="457199" y="2401325"/>
            <a:ext cx="6315740" cy="106489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a:t>Review/Validate FFO/Proposal/Statement of Work</a:t>
            </a:r>
          </a:p>
          <a:p>
            <a:pPr marL="285750" indent="-285750">
              <a:buFont typeface="Arial" panose="020B0604020202020204" pitchFamily="34" charset="0"/>
              <a:buChar char="•"/>
            </a:pPr>
            <a:r>
              <a:rPr lang="en-US" dirty="0"/>
              <a:t>Review/Validate Operating Outcome Progress</a:t>
            </a:r>
          </a:p>
          <a:p>
            <a:pPr marL="285750" indent="-285750">
              <a:buFont typeface="Arial" panose="020B0604020202020204" pitchFamily="34" charset="0"/>
              <a:buChar char="•"/>
            </a:pPr>
            <a:r>
              <a:rPr lang="en-US" dirty="0"/>
              <a:t>Review/Validate 5 year budget, Current Year/Next Year Budgets</a:t>
            </a:r>
          </a:p>
        </p:txBody>
      </p:sp>
      <p:sp>
        <p:nvSpPr>
          <p:cNvPr id="7" name="Rectangle: Rounded Corners 6"/>
          <p:cNvSpPr/>
          <p:nvPr/>
        </p:nvSpPr>
        <p:spPr>
          <a:xfrm>
            <a:off x="457199" y="1424762"/>
            <a:ext cx="8383179" cy="75491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On-Site Review</a:t>
            </a:r>
          </a:p>
          <a:p>
            <a:pPr algn="ctr"/>
            <a:r>
              <a:rPr lang="en-US" dirty="0"/>
              <a:t>(Approximately the same time each year)</a:t>
            </a:r>
          </a:p>
        </p:txBody>
      </p:sp>
      <p:sp>
        <p:nvSpPr>
          <p:cNvPr id="8" name="Rectangle: Rounded Corners 7"/>
          <p:cNvSpPr/>
          <p:nvPr/>
        </p:nvSpPr>
        <p:spPr>
          <a:xfrm>
            <a:off x="457199" y="3687868"/>
            <a:ext cx="3540642" cy="152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a:t>Outcome 1</a:t>
            </a:r>
          </a:p>
          <a:p>
            <a:pPr algn="ctr"/>
            <a:r>
              <a:rPr lang="en-US" dirty="0"/>
              <a:t>No changes</a:t>
            </a:r>
          </a:p>
          <a:p>
            <a:pPr algn="ctr"/>
            <a:r>
              <a:rPr lang="en-US" dirty="0"/>
              <a:t>Annual Forms Submitted</a:t>
            </a:r>
          </a:p>
          <a:p>
            <a:pPr algn="ctr"/>
            <a:r>
              <a:rPr lang="en-US" dirty="0"/>
              <a:t>Process Following Year Funding</a:t>
            </a:r>
          </a:p>
          <a:p>
            <a:pPr algn="ctr"/>
            <a:endParaRPr lang="en-US" dirty="0"/>
          </a:p>
        </p:txBody>
      </p:sp>
      <p:sp>
        <p:nvSpPr>
          <p:cNvPr id="9" name="Rectangle: Rounded Corners 8"/>
          <p:cNvSpPr/>
          <p:nvPr/>
        </p:nvSpPr>
        <p:spPr>
          <a:xfrm>
            <a:off x="5623987" y="3687868"/>
            <a:ext cx="3286097" cy="152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a:t>Outcome 2</a:t>
            </a:r>
          </a:p>
          <a:p>
            <a:pPr algn="ctr"/>
            <a:r>
              <a:rPr lang="en-US" dirty="0"/>
              <a:t>Some changes</a:t>
            </a:r>
          </a:p>
          <a:p>
            <a:pPr algn="ctr"/>
            <a:r>
              <a:rPr lang="en-US" dirty="0"/>
              <a:t>Revise Documents and Resubmit</a:t>
            </a:r>
          </a:p>
          <a:p>
            <a:pPr algn="ctr"/>
            <a:r>
              <a:rPr lang="en-US" dirty="0"/>
              <a:t>Annual Forms Submitted</a:t>
            </a:r>
          </a:p>
          <a:p>
            <a:pPr algn="ctr"/>
            <a:r>
              <a:rPr lang="en-US" dirty="0"/>
              <a:t>Process Following Year Funding</a:t>
            </a:r>
          </a:p>
        </p:txBody>
      </p:sp>
    </p:spTree>
    <p:extLst>
      <p:ext uri="{BB962C8B-B14F-4D97-AF65-F5344CB8AC3E}">
        <p14:creationId xmlns:p14="http://schemas.microsoft.com/office/powerpoint/2010/main" val="4358083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Alignment of Operating Outcomes</a:t>
            </a:r>
          </a:p>
        </p:txBody>
      </p:sp>
      <p:graphicFrame>
        <p:nvGraphicFramePr>
          <p:cNvPr id="6" name="Table 5"/>
          <p:cNvGraphicFramePr>
            <a:graphicFrameLocks noGrp="1"/>
          </p:cNvGraphicFramePr>
          <p:nvPr>
            <p:extLst>
              <p:ext uri="{D42A27DB-BD31-4B8C-83A1-F6EECF244321}">
                <p14:modId xmlns:p14="http://schemas.microsoft.com/office/powerpoint/2010/main" val="538785410"/>
              </p:ext>
            </p:extLst>
          </p:nvPr>
        </p:nvGraphicFramePr>
        <p:xfrm>
          <a:off x="204712" y="1287816"/>
          <a:ext cx="8761865" cy="4632960"/>
        </p:xfrm>
        <a:graphic>
          <a:graphicData uri="http://schemas.openxmlformats.org/drawingml/2006/table">
            <a:tbl>
              <a:tblPr firstRow="1" bandRow="1">
                <a:tableStyleId>{5C22544A-7EE6-4342-B048-85BDC9FD1C3A}</a:tableStyleId>
              </a:tblPr>
              <a:tblGrid>
                <a:gridCol w="2470249">
                  <a:extLst>
                    <a:ext uri="{9D8B030D-6E8A-4147-A177-3AD203B41FA5}">
                      <a16:colId xmlns:a16="http://schemas.microsoft.com/office/drawing/2014/main" val="20000"/>
                    </a:ext>
                  </a:extLst>
                </a:gridCol>
                <a:gridCol w="1310185">
                  <a:extLst>
                    <a:ext uri="{9D8B030D-6E8A-4147-A177-3AD203B41FA5}">
                      <a16:colId xmlns:a16="http://schemas.microsoft.com/office/drawing/2014/main" val="20001"/>
                    </a:ext>
                  </a:extLst>
                </a:gridCol>
                <a:gridCol w="887105">
                  <a:extLst>
                    <a:ext uri="{9D8B030D-6E8A-4147-A177-3AD203B41FA5}">
                      <a16:colId xmlns:a16="http://schemas.microsoft.com/office/drawing/2014/main" val="20002"/>
                    </a:ext>
                  </a:extLst>
                </a:gridCol>
                <a:gridCol w="1201003">
                  <a:extLst>
                    <a:ext uri="{9D8B030D-6E8A-4147-A177-3AD203B41FA5}">
                      <a16:colId xmlns:a16="http://schemas.microsoft.com/office/drawing/2014/main" val="20003"/>
                    </a:ext>
                  </a:extLst>
                </a:gridCol>
                <a:gridCol w="1760561">
                  <a:extLst>
                    <a:ext uri="{9D8B030D-6E8A-4147-A177-3AD203B41FA5}">
                      <a16:colId xmlns:a16="http://schemas.microsoft.com/office/drawing/2014/main" val="20004"/>
                    </a:ext>
                  </a:extLst>
                </a:gridCol>
                <a:gridCol w="1132762">
                  <a:extLst>
                    <a:ext uri="{9D8B030D-6E8A-4147-A177-3AD203B41FA5}">
                      <a16:colId xmlns:a16="http://schemas.microsoft.com/office/drawing/2014/main" val="20005"/>
                    </a:ext>
                  </a:extLst>
                </a:gridCol>
              </a:tblGrid>
              <a:tr h="370840">
                <a:tc>
                  <a:txBody>
                    <a:bodyPr/>
                    <a:lstStyle/>
                    <a:p>
                      <a:r>
                        <a:rPr lang="en-US" sz="1600" dirty="0"/>
                        <a:t>Element</a:t>
                      </a:r>
                    </a:p>
                    <a:p>
                      <a:endParaRPr lang="en-US" sz="1600" dirty="0"/>
                    </a:p>
                  </a:txBody>
                  <a:tcPr/>
                </a:tc>
                <a:tc>
                  <a:txBody>
                    <a:bodyPr/>
                    <a:lstStyle/>
                    <a:p>
                      <a:r>
                        <a:rPr lang="en-US" sz="1600" dirty="0"/>
                        <a:t>Strategic Plan</a:t>
                      </a:r>
                    </a:p>
                  </a:txBody>
                  <a:tcPr/>
                </a:tc>
                <a:tc>
                  <a:txBody>
                    <a:bodyPr/>
                    <a:lstStyle/>
                    <a:p>
                      <a:r>
                        <a:rPr lang="en-US" sz="1600" dirty="0"/>
                        <a:t>FFO</a:t>
                      </a:r>
                    </a:p>
                  </a:txBody>
                  <a:tcPr/>
                </a:tc>
                <a:tc>
                  <a:txBody>
                    <a:bodyPr/>
                    <a:lstStyle/>
                    <a:p>
                      <a:r>
                        <a:rPr lang="en-US" sz="1600" dirty="0"/>
                        <a:t>Operating</a:t>
                      </a:r>
                      <a:r>
                        <a:rPr lang="en-US" sz="1600" baseline="0" dirty="0"/>
                        <a:t> Guidance</a:t>
                      </a:r>
                      <a:endParaRPr lang="en-US" sz="1600" dirty="0"/>
                    </a:p>
                  </a:txBody>
                  <a:tcPr/>
                </a:tc>
                <a:tc>
                  <a:txBody>
                    <a:bodyPr/>
                    <a:lstStyle/>
                    <a:p>
                      <a:r>
                        <a:rPr lang="en-US" sz="1600" dirty="0"/>
                        <a:t>Progress</a:t>
                      </a:r>
                      <a:r>
                        <a:rPr lang="en-US" sz="1600" baseline="0" dirty="0"/>
                        <a:t> Plan Narrative</a:t>
                      </a:r>
                      <a:endParaRPr lang="en-US" sz="1600" dirty="0"/>
                    </a:p>
                  </a:txBody>
                  <a:tcPr/>
                </a:tc>
                <a:tc>
                  <a:txBody>
                    <a:bodyPr/>
                    <a:lstStyle/>
                    <a:p>
                      <a:r>
                        <a:rPr lang="en-US" sz="1600" dirty="0"/>
                        <a:t>Definitions</a:t>
                      </a:r>
                    </a:p>
                  </a:txBody>
                  <a:tcPr/>
                </a:tc>
                <a:extLst>
                  <a:ext uri="{0D108BD9-81ED-4DB2-BD59-A6C34878D82A}">
                    <a16:rowId xmlns:a16="http://schemas.microsoft.com/office/drawing/2014/main" val="10000"/>
                  </a:ext>
                </a:extLst>
              </a:tr>
              <a:tr h="370840">
                <a:tc>
                  <a:txBody>
                    <a:bodyPr/>
                    <a:lstStyle/>
                    <a:p>
                      <a:r>
                        <a:rPr lang="en-US" sz="1600" dirty="0"/>
                        <a:t>Work with Small, Rural, Start-up</a:t>
                      </a:r>
                      <a:r>
                        <a:rPr lang="en-US" sz="1600" baseline="0" dirty="0"/>
                        <a:t> Companies </a:t>
                      </a:r>
                    </a:p>
                  </a:txBody>
                  <a:tcPr/>
                </a:tc>
                <a:tc>
                  <a:txBody>
                    <a:bodyPr/>
                    <a:lstStyle/>
                    <a:p>
                      <a:r>
                        <a:rPr lang="en-US" sz="1600" dirty="0"/>
                        <a:t>Element #1</a:t>
                      </a:r>
                    </a:p>
                  </a:txBody>
                  <a:tcPr/>
                </a:tc>
                <a:tc>
                  <a:txBody>
                    <a:bodyPr/>
                    <a:lstStyle/>
                    <a:p>
                      <a:r>
                        <a:rPr lang="en-US" sz="1600" dirty="0"/>
                        <a:t>a.i.(1) &amp; (2)</a:t>
                      </a:r>
                    </a:p>
                  </a:txBody>
                  <a:tcPr/>
                </a:tc>
                <a:tc>
                  <a:txBody>
                    <a:bodyPr/>
                    <a:lstStyle/>
                    <a:p>
                      <a:r>
                        <a:rPr lang="en-US" sz="1600" dirty="0"/>
                        <a:t>Numeric (I)</a:t>
                      </a:r>
                    </a:p>
                  </a:txBody>
                  <a:tcPr/>
                </a:tc>
                <a:tc>
                  <a:txBody>
                    <a:bodyPr/>
                    <a:lstStyle/>
                    <a:p>
                      <a:r>
                        <a:rPr lang="en-US" sz="1600" dirty="0"/>
                        <a:t>Open Field &amp; Count</a:t>
                      </a:r>
                    </a:p>
                  </a:txBody>
                  <a:tcPr/>
                </a:tc>
                <a:tc>
                  <a:txBody>
                    <a:bodyPr/>
                    <a:lstStyle/>
                    <a:p>
                      <a:r>
                        <a:rPr lang="en-US" sz="1600" dirty="0"/>
                        <a:t>MRPEG, D&amp;B</a:t>
                      </a:r>
                    </a:p>
                  </a:txBody>
                  <a:tcPr/>
                </a:tc>
                <a:extLst>
                  <a:ext uri="{0D108BD9-81ED-4DB2-BD59-A6C34878D82A}">
                    <a16:rowId xmlns:a16="http://schemas.microsoft.com/office/drawing/2014/main" val="10001"/>
                  </a:ext>
                </a:extLst>
              </a:tr>
              <a:tr h="370840">
                <a:tc>
                  <a:txBody>
                    <a:bodyPr/>
                    <a:lstStyle/>
                    <a:p>
                      <a:r>
                        <a:rPr lang="en-US" sz="1600" dirty="0"/>
                        <a:t>Transformational Clients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Element #1</a:t>
                      </a:r>
                    </a:p>
                    <a:p>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a.iii.(1)</a:t>
                      </a:r>
                    </a:p>
                  </a:txBody>
                  <a:tcPr/>
                </a:tc>
                <a:tc>
                  <a:txBody>
                    <a:bodyPr/>
                    <a:lstStyle/>
                    <a:p>
                      <a:r>
                        <a:rPr lang="en-US" sz="1600" dirty="0"/>
                        <a:t>Numeric (I)</a:t>
                      </a:r>
                    </a:p>
                  </a:txBody>
                  <a:tcPr/>
                </a:tc>
                <a:tc>
                  <a:txBody>
                    <a:bodyPr/>
                    <a:lstStyle/>
                    <a:p>
                      <a:r>
                        <a:rPr lang="en-US" sz="1600" dirty="0"/>
                        <a:t>Open Field &amp; Count</a:t>
                      </a:r>
                    </a:p>
                  </a:txBody>
                  <a:tcPr/>
                </a:tc>
                <a:tc>
                  <a:txBody>
                    <a:bodyPr/>
                    <a:lstStyle/>
                    <a:p>
                      <a:r>
                        <a:rPr lang="en-US" sz="1600" dirty="0"/>
                        <a:t>NIST</a:t>
                      </a:r>
                      <a:r>
                        <a:rPr lang="en-US" sz="1600" baseline="0" dirty="0"/>
                        <a:t> Guidance</a:t>
                      </a:r>
                      <a:endParaRPr lang="en-US" sz="1600" dirty="0"/>
                    </a:p>
                  </a:txBody>
                  <a:tcPr/>
                </a:tc>
                <a:extLst>
                  <a:ext uri="{0D108BD9-81ED-4DB2-BD59-A6C34878D82A}">
                    <a16:rowId xmlns:a16="http://schemas.microsoft.com/office/drawing/2014/main" val="10002"/>
                  </a:ext>
                </a:extLst>
              </a:tr>
              <a:tr h="370840">
                <a:tc>
                  <a:txBody>
                    <a:bodyPr/>
                    <a:lstStyle/>
                    <a:p>
                      <a:r>
                        <a:rPr lang="en-US" sz="1600" dirty="0"/>
                        <a:t>Balance of Top Line &amp; Bottom Line</a:t>
                      </a:r>
                      <a:r>
                        <a:rPr lang="en-US" sz="1600" baseline="0" dirty="0"/>
                        <a:t> Growth </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Element #1</a:t>
                      </a:r>
                    </a:p>
                    <a:p>
                      <a:endParaRPr lang="en-US" sz="1600" dirty="0"/>
                    </a:p>
                  </a:txBody>
                  <a:tcPr/>
                </a:tc>
                <a:tc>
                  <a:txBody>
                    <a:bodyPr/>
                    <a:lstStyle/>
                    <a:p>
                      <a:r>
                        <a:rPr lang="en-US" sz="1600" dirty="0"/>
                        <a:t>a.iii.(2)</a:t>
                      </a:r>
                    </a:p>
                  </a:txBody>
                  <a:tcPr/>
                </a:tc>
                <a:tc>
                  <a:txBody>
                    <a:bodyPr/>
                    <a:lstStyle/>
                    <a:p>
                      <a:r>
                        <a:rPr lang="en-US" sz="1600" dirty="0"/>
                        <a:t>Numeric (I)</a:t>
                      </a:r>
                    </a:p>
                  </a:txBody>
                  <a:tcPr/>
                </a:tc>
                <a:tc>
                  <a:txBody>
                    <a:bodyPr/>
                    <a:lstStyle/>
                    <a:p>
                      <a:r>
                        <a:rPr lang="en-US" sz="1600" dirty="0"/>
                        <a:t>Open Field &amp; Count</a:t>
                      </a:r>
                    </a:p>
                  </a:txBody>
                  <a:tcPr/>
                </a:tc>
                <a:tc>
                  <a:txBody>
                    <a:bodyPr/>
                    <a:lstStyle/>
                    <a:p>
                      <a:r>
                        <a:rPr lang="en-US" sz="1600" dirty="0"/>
                        <a:t>MRPEG, Center</a:t>
                      </a:r>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Making New Technologies</a:t>
                      </a:r>
                      <a:r>
                        <a:rPr lang="en-US" sz="1600" baseline="0" dirty="0"/>
                        <a:t> Available</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Element #1 – MEP AB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a.i.(2)</a:t>
                      </a:r>
                      <a:r>
                        <a:rPr lang="en-US" sz="1600" baseline="0" dirty="0"/>
                        <a:t> &amp; a.iii.(2)</a:t>
                      </a:r>
                      <a:endParaRPr lang="en-US" sz="1600" dirty="0"/>
                    </a:p>
                  </a:txBody>
                  <a:tcPr/>
                </a:tc>
                <a:tc>
                  <a:txBody>
                    <a:bodyPr/>
                    <a:lstStyle/>
                    <a:p>
                      <a:r>
                        <a:rPr lang="en-US" sz="1600" dirty="0"/>
                        <a:t>Milestone (F)</a:t>
                      </a:r>
                    </a:p>
                  </a:txBody>
                  <a:tcPr/>
                </a:tc>
                <a:tc>
                  <a:txBody>
                    <a:bodyPr/>
                    <a:lstStyle/>
                    <a:p>
                      <a:r>
                        <a:rPr lang="en-US" sz="1600" dirty="0"/>
                        <a:t>Open Field</a:t>
                      </a:r>
                    </a:p>
                  </a:txBody>
                  <a:tcPr/>
                </a:tc>
                <a:tc>
                  <a:txBody>
                    <a:bodyPr/>
                    <a:lstStyle/>
                    <a:p>
                      <a:r>
                        <a:rPr lang="en-US" sz="1600" dirty="0"/>
                        <a:t>Center</a:t>
                      </a:r>
                    </a:p>
                  </a:txBody>
                  <a:tcP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Center</a:t>
                      </a:r>
                      <a:r>
                        <a:rPr lang="en-US" sz="1600" baseline="0" dirty="0"/>
                        <a:t> Key Initiatives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Element #3</a:t>
                      </a:r>
                    </a:p>
                    <a:p>
                      <a:endParaRPr lang="en-US" sz="1600" dirty="0"/>
                    </a:p>
                  </a:txBody>
                  <a:tcPr/>
                </a:tc>
                <a:tc>
                  <a:txBody>
                    <a:bodyPr/>
                    <a:lstStyle/>
                    <a:p>
                      <a:r>
                        <a:rPr lang="en-US" sz="1600" dirty="0"/>
                        <a:t>a.Ii</a:t>
                      </a:r>
                    </a:p>
                  </a:txBody>
                  <a:tcPr/>
                </a:tc>
                <a:tc>
                  <a:txBody>
                    <a:bodyPr/>
                    <a:lstStyle/>
                    <a:p>
                      <a:r>
                        <a:rPr lang="en-US" sz="1600" dirty="0"/>
                        <a:t>Milestone (F)</a:t>
                      </a:r>
                    </a:p>
                  </a:txBody>
                  <a:tcPr/>
                </a:tc>
                <a:tc>
                  <a:txBody>
                    <a:bodyPr/>
                    <a:lstStyle/>
                    <a:p>
                      <a:r>
                        <a:rPr lang="en-US" sz="1600" dirty="0"/>
                        <a:t>Open Field</a:t>
                      </a:r>
                    </a:p>
                  </a:txBody>
                  <a:tcPr/>
                </a:tc>
                <a:tc>
                  <a:txBody>
                    <a:bodyPr/>
                    <a:lstStyle/>
                    <a:p>
                      <a:r>
                        <a:rPr lang="en-US" sz="1600" dirty="0"/>
                        <a:t>Center</a:t>
                      </a:r>
                    </a:p>
                  </a:txBody>
                  <a:tcP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Board Development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Element #2 – MEP AB </a:t>
                      </a:r>
                    </a:p>
                  </a:txBody>
                  <a:tcPr/>
                </a:tc>
                <a:tc>
                  <a:txBody>
                    <a:bodyPr/>
                    <a:lstStyle/>
                    <a:p>
                      <a:r>
                        <a:rPr lang="en-US" sz="1600" dirty="0"/>
                        <a:t>b.i</a:t>
                      </a:r>
                    </a:p>
                  </a:txBody>
                  <a:tcPr/>
                </a:tc>
                <a:tc>
                  <a:txBody>
                    <a:bodyPr/>
                    <a:lstStyle/>
                    <a:p>
                      <a:r>
                        <a:rPr lang="en-US" sz="1600" dirty="0"/>
                        <a:t>Milestone (F)</a:t>
                      </a:r>
                    </a:p>
                  </a:txBody>
                  <a:tcPr/>
                </a:tc>
                <a:tc>
                  <a:txBody>
                    <a:bodyPr/>
                    <a:lstStyle/>
                    <a:p>
                      <a:r>
                        <a:rPr lang="en-US" sz="1600" dirty="0"/>
                        <a:t>Open Field</a:t>
                      </a:r>
                    </a:p>
                  </a:txBody>
                  <a:tcPr/>
                </a:tc>
                <a:tc>
                  <a:txBody>
                    <a:bodyPr/>
                    <a:lstStyle/>
                    <a:p>
                      <a:r>
                        <a:rPr lang="en-US" sz="1600" dirty="0"/>
                        <a:t>Center</a:t>
                      </a:r>
                    </a:p>
                  </a:txBody>
                  <a:tcPr/>
                </a:tc>
                <a:extLst>
                  <a:ext uri="{0D108BD9-81ED-4DB2-BD59-A6C34878D82A}">
                    <a16:rowId xmlns:a16="http://schemas.microsoft.com/office/drawing/2014/main" val="10006"/>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Performance Measures/Levels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Element #4</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r>
                        <a:rPr lang="en-US" sz="1600" dirty="0"/>
                        <a:t>a.iii.(4)</a:t>
                      </a:r>
                    </a:p>
                  </a:txBody>
                  <a:tcPr/>
                </a:tc>
                <a:tc>
                  <a:txBody>
                    <a:bodyPr/>
                    <a:lstStyle/>
                    <a:p>
                      <a:r>
                        <a:rPr lang="en-US" sz="1600" dirty="0"/>
                        <a:t>Numeric (O)</a:t>
                      </a:r>
                    </a:p>
                  </a:txBody>
                  <a:tcPr/>
                </a:tc>
                <a:tc>
                  <a:txBody>
                    <a:bodyPr/>
                    <a:lstStyle/>
                    <a:p>
                      <a:r>
                        <a:rPr lang="en-US" sz="1600" dirty="0"/>
                        <a:t>Open Field</a:t>
                      </a:r>
                    </a:p>
                  </a:txBody>
                  <a:tcPr/>
                </a:tc>
                <a:tc>
                  <a:txBody>
                    <a:bodyPr/>
                    <a:lstStyle/>
                    <a:p>
                      <a:r>
                        <a:rPr lang="en-US" sz="1600" dirty="0"/>
                        <a:t>Center</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974277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094652"/>
          </a:xfrm>
        </p:spPr>
        <p:txBody>
          <a:bodyPr>
            <a:normAutofit fontScale="90000"/>
          </a:bodyPr>
          <a:lstStyle/>
          <a:p>
            <a:r>
              <a:rPr lang="en-US" dirty="0"/>
              <a:t>Client Goals - Very Small, Rural, Start-up and SMEs Served – All D&amp;B Based</a:t>
            </a:r>
          </a:p>
        </p:txBody>
      </p:sp>
      <p:sp>
        <p:nvSpPr>
          <p:cNvPr id="3" name="Content Placeholder 2"/>
          <p:cNvSpPr>
            <a:spLocks noGrp="1"/>
          </p:cNvSpPr>
          <p:nvPr>
            <p:ph sz="half" idx="1"/>
          </p:nvPr>
        </p:nvSpPr>
        <p:spPr>
          <a:xfrm>
            <a:off x="457200" y="1964184"/>
            <a:ext cx="4038600" cy="4525963"/>
          </a:xfrm>
          <a:ln>
            <a:noFill/>
          </a:ln>
        </p:spPr>
        <p:txBody>
          <a:bodyPr>
            <a:normAutofit fontScale="62500" lnSpcReduction="20000"/>
          </a:bodyPr>
          <a:lstStyle/>
          <a:p>
            <a:r>
              <a:rPr lang="en-US" dirty="0"/>
              <a:t>Definitions provided in Operating Outcome documents </a:t>
            </a:r>
          </a:p>
          <a:p>
            <a:pPr lvl="1"/>
            <a:r>
              <a:rPr lang="en-US" dirty="0"/>
              <a:t>Very Small = </a:t>
            </a:r>
            <a:r>
              <a:rPr lang="en-US" dirty="0">
                <a:solidFill>
                  <a:srgbClr val="0070C0"/>
                </a:solidFill>
              </a:rPr>
              <a:t>&lt;20 employees</a:t>
            </a:r>
          </a:p>
          <a:p>
            <a:pPr lvl="1"/>
            <a:r>
              <a:rPr lang="en-US" dirty="0"/>
              <a:t>Rural = </a:t>
            </a:r>
            <a:r>
              <a:rPr lang="en-US" dirty="0">
                <a:solidFill>
                  <a:srgbClr val="0070C0"/>
                </a:solidFill>
              </a:rPr>
              <a:t>Using USDA Rural Continuum Code </a:t>
            </a:r>
          </a:p>
          <a:p>
            <a:pPr lvl="1"/>
            <a:r>
              <a:rPr lang="en-US" dirty="0"/>
              <a:t>Start-up = </a:t>
            </a:r>
            <a:r>
              <a:rPr lang="en-US" dirty="0">
                <a:solidFill>
                  <a:srgbClr val="0070C0"/>
                </a:solidFill>
              </a:rPr>
              <a:t>established within last 5 years</a:t>
            </a:r>
          </a:p>
          <a:p>
            <a:pPr lvl="1"/>
            <a:r>
              <a:rPr lang="en-US" dirty="0"/>
              <a:t>Other SME’s not captured in one of the specific groupings above</a:t>
            </a:r>
          </a:p>
          <a:p>
            <a:pPr lvl="1"/>
            <a:r>
              <a:rPr lang="en-US" dirty="0"/>
              <a:t>Total unique clients </a:t>
            </a:r>
          </a:p>
          <a:p>
            <a:r>
              <a:rPr lang="en-US" dirty="0"/>
              <a:t>Within the Progress Plan narratives, describe the overall program progress describing center strategy for serving these clients.  NIST MEP does not want just a list of company names.</a:t>
            </a:r>
          </a:p>
          <a:p>
            <a:r>
              <a:rPr lang="en-US" dirty="0"/>
              <a:t>Data in table is calculated based on what was submitted in your Projects. </a:t>
            </a:r>
          </a:p>
          <a:p>
            <a:r>
              <a:rPr lang="en-US" dirty="0"/>
              <a:t>Without a project, a client alone does not count towards these goals.</a:t>
            </a:r>
          </a:p>
          <a:p>
            <a:pPr lvl="1"/>
            <a:endParaRPr lang="en-US" i="1" dirty="0"/>
          </a:p>
          <a:p>
            <a:pPr marL="342900" lvl="1" indent="0">
              <a:buNone/>
            </a:pPr>
            <a:endParaRPr lang="en-US" i="1" dirty="0"/>
          </a:p>
        </p:txBody>
      </p:sp>
      <p:sp>
        <p:nvSpPr>
          <p:cNvPr id="4" name="Content Placeholder 3"/>
          <p:cNvSpPr>
            <a:spLocks noGrp="1"/>
          </p:cNvSpPr>
          <p:nvPr>
            <p:ph sz="half" idx="2"/>
          </p:nvPr>
        </p:nvSpPr>
        <p:spPr>
          <a:xfrm>
            <a:off x="4648200" y="1964184"/>
            <a:ext cx="4038600" cy="4525963"/>
          </a:xfrm>
        </p:spPr>
        <p:txBody>
          <a:bodyPr>
            <a:normAutofit fontScale="62500" lnSpcReduction="20000"/>
          </a:bodyPr>
          <a:lstStyle/>
          <a:p>
            <a:r>
              <a:rPr lang="en-US" b="1" i="1" dirty="0"/>
              <a:t>NOTE</a:t>
            </a:r>
            <a:r>
              <a:rPr lang="en-US" i="1" dirty="0"/>
              <a:t>:  Client goals are based on what the current D&amp;B record in MEIS states.  Records are updated automatically is the last update date is older than 6 months. As soon as a project is Finalized by NIST MEP the tracking of progress to goal occurs.  </a:t>
            </a:r>
          </a:p>
          <a:p>
            <a:endParaRPr lang="en-US" dirty="0"/>
          </a:p>
        </p:txBody>
      </p:sp>
      <p:sp>
        <p:nvSpPr>
          <p:cNvPr id="6" name="Rounded Rectangle 5"/>
          <p:cNvSpPr/>
          <p:nvPr/>
        </p:nvSpPr>
        <p:spPr>
          <a:xfrm>
            <a:off x="5536737" y="3719675"/>
            <a:ext cx="2222648" cy="25302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These are not mutually exclusive categories, in other words a client might count in several of these at one time</a:t>
            </a:r>
          </a:p>
        </p:txBody>
      </p:sp>
    </p:spTree>
    <p:extLst>
      <p:ext uri="{BB962C8B-B14F-4D97-AF65-F5344CB8AC3E}">
        <p14:creationId xmlns:p14="http://schemas.microsoft.com/office/powerpoint/2010/main" val="601266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127943"/>
          </a:xfrm>
        </p:spPr>
        <p:txBody>
          <a:bodyPr>
            <a:normAutofit fontScale="90000"/>
          </a:bodyPr>
          <a:lstStyle/>
          <a:p>
            <a:r>
              <a:rPr lang="en-US" dirty="0"/>
              <a:t>Client Goals – What is a transformational client?</a:t>
            </a:r>
          </a:p>
        </p:txBody>
      </p:sp>
      <p:sp>
        <p:nvSpPr>
          <p:cNvPr id="3" name="Content Placeholder 2"/>
          <p:cNvSpPr>
            <a:spLocks noGrp="1"/>
          </p:cNvSpPr>
          <p:nvPr>
            <p:ph idx="1"/>
          </p:nvPr>
        </p:nvSpPr>
        <p:spPr>
          <a:xfrm>
            <a:off x="457200" y="1804499"/>
            <a:ext cx="8229600" cy="4534158"/>
          </a:xfrm>
        </p:spPr>
        <p:txBody>
          <a:bodyPr>
            <a:normAutofit fontScale="70000" lnSpcReduction="20000"/>
          </a:bodyPr>
          <a:lstStyle/>
          <a:p>
            <a:r>
              <a:rPr lang="en-US" dirty="0"/>
              <a:t>Definition used by NIST MEP</a:t>
            </a:r>
          </a:p>
          <a:p>
            <a:pPr lvl="1"/>
            <a:r>
              <a:rPr lang="en-US" i="1" dirty="0"/>
              <a:t>“In Client record Centers select “Yes” or “No” to indicate if a client is considered to be in an ongoing transformative relationship with the center…</a:t>
            </a:r>
            <a:r>
              <a:rPr lang="en-US" b="1" i="1" dirty="0"/>
              <a:t>Yes: </a:t>
            </a:r>
            <a:r>
              <a:rPr lang="en-US" i="1" dirty="0"/>
              <a:t>Indicates the center has established a long-term, coaching relationship with the client and is helping the client transform.”</a:t>
            </a:r>
            <a:endParaRPr lang="en-US" i="1" dirty="0">
              <a:solidFill>
                <a:srgbClr val="FF0000"/>
              </a:solidFill>
            </a:endParaRPr>
          </a:p>
          <a:p>
            <a:r>
              <a:rPr lang="en-US" dirty="0"/>
              <a:t>Your center decides which Clients/Projects fit this definition</a:t>
            </a:r>
          </a:p>
          <a:p>
            <a:r>
              <a:rPr lang="en-US" dirty="0"/>
              <a:t>Within the Progress Plan narratives describe your center’s overall program progress describing the center’s strategy for serving transformational clients.  This is  to be detailed description as to how your center is transforming clients.  This MUST not be just a list of company names</a:t>
            </a:r>
          </a:p>
          <a:p>
            <a:r>
              <a:rPr lang="en-US" dirty="0"/>
              <a:t>Data in table is calculated based on what was submitted in your Projects.</a:t>
            </a:r>
          </a:p>
          <a:p>
            <a:pPr marL="0" indent="0">
              <a:buNone/>
            </a:pPr>
            <a:endParaRPr lang="en-US" i="1" dirty="0"/>
          </a:p>
          <a:p>
            <a:pPr marL="0" indent="0">
              <a:buNone/>
            </a:pPr>
            <a:r>
              <a:rPr lang="en-US" b="1" i="1" dirty="0"/>
              <a:t>NOTE:  </a:t>
            </a:r>
            <a:r>
              <a:rPr lang="en-US" i="1" dirty="0"/>
              <a:t>A client MUST be marked as transformational before you submit a project.  As soon as a project is Finalized by NIST MEP the tracking of progress to goal occurs.  </a:t>
            </a:r>
          </a:p>
          <a:p>
            <a:endParaRPr lang="en-US" i="1" dirty="0"/>
          </a:p>
          <a:p>
            <a:endParaRPr lang="en-US" dirty="0"/>
          </a:p>
        </p:txBody>
      </p:sp>
    </p:spTree>
    <p:extLst>
      <p:ext uri="{BB962C8B-B14F-4D97-AF65-F5344CB8AC3E}">
        <p14:creationId xmlns:p14="http://schemas.microsoft.com/office/powerpoint/2010/main" val="33531627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46433"/>
          </a:xfrm>
        </p:spPr>
        <p:txBody>
          <a:bodyPr>
            <a:normAutofit fontScale="90000"/>
          </a:bodyPr>
          <a:lstStyle/>
          <a:p>
            <a:r>
              <a:rPr lang="en-US" dirty="0"/>
              <a:t>Engagement Goals - Top Line/Bottom Line Growth </a:t>
            </a:r>
          </a:p>
        </p:txBody>
      </p:sp>
      <p:sp>
        <p:nvSpPr>
          <p:cNvPr id="3" name="Content Placeholder 2"/>
          <p:cNvSpPr>
            <a:spLocks noGrp="1"/>
          </p:cNvSpPr>
          <p:nvPr>
            <p:ph idx="1"/>
          </p:nvPr>
        </p:nvSpPr>
        <p:spPr>
          <a:xfrm>
            <a:off x="628650" y="1511559"/>
            <a:ext cx="7886700" cy="4880363"/>
          </a:xfrm>
        </p:spPr>
        <p:txBody>
          <a:bodyPr>
            <a:normAutofit fontScale="62500" lnSpcReduction="20000"/>
          </a:bodyPr>
          <a:lstStyle/>
          <a:p>
            <a:r>
              <a:rPr lang="en-US" sz="2600" dirty="0"/>
              <a:t>The Progress Plan includes two separate narrative sections related to engagement goals.  The determination of a project falling under Top Line or Bottom Line Growth is aligned with the NIST MEP substance codes.  Centers determine which projects fit where in the mix.</a:t>
            </a:r>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a:p>
            <a:endParaRPr lang="en-US" dirty="0"/>
          </a:p>
          <a:p>
            <a:pPr marL="0" indent="0">
              <a:buNone/>
            </a:pPr>
            <a:endParaRPr lang="en-US" dirty="0"/>
          </a:p>
          <a:p>
            <a:pPr lvl="1"/>
            <a:endParaRPr lang="en-US" i="1" dirty="0"/>
          </a:p>
          <a:p>
            <a:pPr marL="457200" lvl="1" indent="0">
              <a:buNone/>
            </a:pPr>
            <a:endParaRPr lang="en-US" i="1" dirty="0"/>
          </a:p>
          <a:p>
            <a:pPr marL="457200" lvl="1" indent="0">
              <a:buNone/>
            </a:pPr>
            <a:endParaRPr lang="en-US" i="1" dirty="0"/>
          </a:p>
          <a:p>
            <a:pPr lvl="1"/>
            <a:r>
              <a:rPr lang="en-US" sz="2300" dirty="0"/>
              <a:t>Progress Narrative, overall program progress, not just a list of services</a:t>
            </a:r>
          </a:p>
          <a:p>
            <a:pPr lvl="1"/>
            <a:r>
              <a:rPr lang="en-US" sz="2300" dirty="0"/>
              <a:t>Data in table is calculated based on what was submitted in your Projects.</a:t>
            </a:r>
          </a:p>
          <a:p>
            <a:pPr lvl="1"/>
            <a:r>
              <a:rPr lang="en-US" sz="2300" dirty="0"/>
              <a:t>Percentage of all projects submitted in the quarter/time period</a:t>
            </a:r>
          </a:p>
          <a:p>
            <a:endParaRPr lang="en-US" dirty="0"/>
          </a:p>
          <a:p>
            <a:endParaRPr lang="en-US" dirty="0"/>
          </a:p>
        </p:txBody>
      </p:sp>
      <p:graphicFrame>
        <p:nvGraphicFramePr>
          <p:cNvPr id="6" name="Table 5"/>
          <p:cNvGraphicFramePr>
            <a:graphicFrameLocks noGrp="1"/>
          </p:cNvGraphicFramePr>
          <p:nvPr>
            <p:extLst/>
          </p:nvPr>
        </p:nvGraphicFramePr>
        <p:xfrm>
          <a:off x="1305017" y="2316189"/>
          <a:ext cx="6427433" cy="2993037"/>
        </p:xfrm>
        <a:graphic>
          <a:graphicData uri="http://schemas.openxmlformats.org/drawingml/2006/table">
            <a:tbl>
              <a:tblPr firstRow="1" bandRow="1">
                <a:tableStyleId>{5C22544A-7EE6-4342-B048-85BDC9FD1C3A}</a:tableStyleId>
              </a:tblPr>
              <a:tblGrid>
                <a:gridCol w="3272326">
                  <a:extLst>
                    <a:ext uri="{9D8B030D-6E8A-4147-A177-3AD203B41FA5}">
                      <a16:colId xmlns:a16="http://schemas.microsoft.com/office/drawing/2014/main" val="20000"/>
                    </a:ext>
                  </a:extLst>
                </a:gridCol>
                <a:gridCol w="3155107">
                  <a:extLst>
                    <a:ext uri="{9D8B030D-6E8A-4147-A177-3AD203B41FA5}">
                      <a16:colId xmlns:a16="http://schemas.microsoft.com/office/drawing/2014/main" val="20001"/>
                    </a:ext>
                  </a:extLst>
                </a:gridCol>
              </a:tblGrid>
              <a:tr h="331177">
                <a:tc>
                  <a:txBody>
                    <a:bodyPr/>
                    <a:lstStyle/>
                    <a:p>
                      <a:r>
                        <a:rPr lang="en-US" sz="1400" dirty="0"/>
                        <a:t>Top Line Growth</a:t>
                      </a:r>
                    </a:p>
                  </a:txBody>
                  <a:tcPr/>
                </a:tc>
                <a:tc>
                  <a:txBody>
                    <a:bodyPr/>
                    <a:lstStyle/>
                    <a:p>
                      <a:r>
                        <a:rPr lang="en-US" sz="1400" dirty="0"/>
                        <a:t>Bottom</a:t>
                      </a:r>
                      <a:r>
                        <a:rPr lang="en-US" sz="1400" baseline="0" dirty="0"/>
                        <a:t> Line Growth</a:t>
                      </a:r>
                      <a:endParaRPr lang="en-US" sz="1400" dirty="0"/>
                    </a:p>
                  </a:txBody>
                  <a:tcPr/>
                </a:tc>
                <a:extLst>
                  <a:ext uri="{0D108BD9-81ED-4DB2-BD59-A6C34878D82A}">
                    <a16:rowId xmlns:a16="http://schemas.microsoft.com/office/drawing/2014/main" val="10000"/>
                  </a:ext>
                </a:extLst>
              </a:tr>
              <a:tr h="513085">
                <a:tc>
                  <a:txBody>
                    <a:bodyPr/>
                    <a:lstStyle/>
                    <a:p>
                      <a:r>
                        <a:rPr lang="en-US" sz="1400" b="1" dirty="0"/>
                        <a:t>25 – Growth Service</a:t>
                      </a:r>
                      <a:r>
                        <a:rPr lang="en-US" sz="1400" b="1" baseline="0" dirty="0"/>
                        <a:t> Product Suite</a:t>
                      </a:r>
                      <a:endParaRPr lang="en-US" sz="1400" b="1" dirty="0"/>
                    </a:p>
                  </a:txBody>
                  <a:tcPr/>
                </a:tc>
                <a:tc>
                  <a:txBody>
                    <a:bodyPr/>
                    <a:lstStyle/>
                    <a:p>
                      <a:r>
                        <a:rPr lang="en-US" sz="1400" b="1" dirty="0"/>
                        <a:t>23 – Lean Product Suite</a:t>
                      </a:r>
                    </a:p>
                  </a:txBody>
                  <a:tcPr/>
                </a:tc>
                <a:extLst>
                  <a:ext uri="{0D108BD9-81ED-4DB2-BD59-A6C34878D82A}">
                    <a16:rowId xmlns:a16="http://schemas.microsoft.com/office/drawing/2014/main" val="10001"/>
                  </a:ext>
                </a:extLst>
              </a:tr>
              <a:tr h="563002">
                <a:tc>
                  <a:txBody>
                    <a:bodyPr/>
                    <a:lstStyle/>
                    <a:p>
                      <a:r>
                        <a:rPr lang="en-US" sz="1400" b="1" dirty="0"/>
                        <a:t>27 – Strategic Management Suite</a:t>
                      </a:r>
                    </a:p>
                  </a:txBody>
                  <a:tcPr/>
                </a:tc>
                <a:tc>
                  <a:txBody>
                    <a:bodyPr/>
                    <a:lstStyle/>
                    <a:p>
                      <a:r>
                        <a:rPr lang="en-US" sz="1400" b="1" dirty="0"/>
                        <a:t>24 – Quality Product Suite</a:t>
                      </a:r>
                    </a:p>
                  </a:txBody>
                  <a:tcPr/>
                </a:tc>
                <a:extLst>
                  <a:ext uri="{0D108BD9-81ED-4DB2-BD59-A6C34878D82A}">
                    <a16:rowId xmlns:a16="http://schemas.microsoft.com/office/drawing/2014/main" val="10002"/>
                  </a:ext>
                </a:extLst>
              </a:tr>
              <a:tr h="434646">
                <a:tc>
                  <a:txBody>
                    <a:bodyPr/>
                    <a:lstStyle/>
                    <a:p>
                      <a:r>
                        <a:rPr lang="en-US" sz="1400" b="1" dirty="0"/>
                        <a:t>28 – Technology Services Suite</a:t>
                      </a:r>
                    </a:p>
                  </a:txBody>
                  <a:tcPr/>
                </a:tc>
                <a:tc>
                  <a:txBody>
                    <a:bodyPr/>
                    <a:lstStyle/>
                    <a:p>
                      <a:r>
                        <a:rPr lang="en-US" sz="1400" b="1" dirty="0"/>
                        <a:t>26 – Sustainability Suite</a:t>
                      </a:r>
                    </a:p>
                  </a:txBody>
                  <a:tcPr/>
                </a:tc>
                <a:extLst>
                  <a:ext uri="{0D108BD9-81ED-4DB2-BD59-A6C34878D82A}">
                    <a16:rowId xmlns:a16="http://schemas.microsoft.com/office/drawing/2014/main" val="10003"/>
                  </a:ext>
                </a:extLst>
              </a:tr>
              <a:tr h="422059">
                <a:tc>
                  <a:txBody>
                    <a:bodyPr/>
                    <a:lstStyle/>
                    <a:p>
                      <a:r>
                        <a:rPr lang="en-US" sz="1400" b="1" dirty="0"/>
                        <a:t>29 – Financial</a:t>
                      </a:r>
                      <a:r>
                        <a:rPr lang="en-US" sz="1400" b="1" baseline="0" dirty="0"/>
                        <a:t> Analysis Suite</a:t>
                      </a:r>
                      <a:endParaRPr lang="en-US" sz="1400" b="1" dirty="0"/>
                    </a:p>
                  </a:txBody>
                  <a:tcPr/>
                </a:tc>
                <a:tc>
                  <a:txBody>
                    <a:bodyPr/>
                    <a:lstStyle/>
                    <a:p>
                      <a:r>
                        <a:rPr lang="en-US" sz="1400" b="1" dirty="0"/>
                        <a:t>31 – Engineering Srvs/Plant Layout Suite</a:t>
                      </a:r>
                    </a:p>
                  </a:txBody>
                  <a:tcPr/>
                </a:tc>
                <a:extLst>
                  <a:ext uri="{0D108BD9-81ED-4DB2-BD59-A6C34878D82A}">
                    <a16:rowId xmlns:a16="http://schemas.microsoft.com/office/drawing/2014/main" val="10004"/>
                  </a:ext>
                </a:extLst>
              </a:tr>
              <a:tr h="397891">
                <a:tc>
                  <a:txBody>
                    <a:bodyPr/>
                    <a:lstStyle/>
                    <a:p>
                      <a:r>
                        <a:rPr lang="en-US" sz="1400" b="1" dirty="0"/>
                        <a:t>30 – Sales/Bus Dev Suite</a:t>
                      </a:r>
                    </a:p>
                  </a:txBody>
                  <a:tcPr/>
                </a:tc>
                <a:tc>
                  <a:txBody>
                    <a:bodyPr/>
                    <a:lstStyle/>
                    <a:p>
                      <a:r>
                        <a:rPr lang="en-US" sz="1400" b="1" dirty="0"/>
                        <a:t>32 – Information Technology Suite</a:t>
                      </a:r>
                    </a:p>
                  </a:txBody>
                  <a:tcPr/>
                </a:tc>
                <a:extLst>
                  <a:ext uri="{0D108BD9-81ED-4DB2-BD59-A6C34878D82A}">
                    <a16:rowId xmlns:a16="http://schemas.microsoft.com/office/drawing/2014/main" val="10005"/>
                  </a:ext>
                </a:extLst>
              </a:tr>
              <a:tr h="331177">
                <a:tc>
                  <a:txBody>
                    <a:bodyPr/>
                    <a:lstStyle/>
                    <a:p>
                      <a:endParaRPr lang="en-US" sz="1400" b="1" dirty="0"/>
                    </a:p>
                  </a:txBody>
                  <a:tcPr/>
                </a:tc>
                <a:tc>
                  <a:txBody>
                    <a:bodyPr/>
                    <a:lstStyle/>
                    <a:p>
                      <a:r>
                        <a:rPr lang="en-US" sz="1400" b="1" dirty="0"/>
                        <a:t>33 – Workforce Development</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02641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136821"/>
          </a:xfrm>
        </p:spPr>
        <p:txBody>
          <a:bodyPr>
            <a:normAutofit fontScale="90000"/>
          </a:bodyPr>
          <a:lstStyle/>
          <a:p>
            <a:r>
              <a:rPr lang="en-US" dirty="0"/>
              <a:t>MEP Partnership Model – Three interrelated components as far as Reporting.</a:t>
            </a:r>
          </a:p>
        </p:txBody>
      </p:sp>
      <p:sp>
        <p:nvSpPr>
          <p:cNvPr id="3" name="Content Placeholder 2"/>
          <p:cNvSpPr>
            <a:spLocks noGrp="1"/>
          </p:cNvSpPr>
          <p:nvPr>
            <p:ph idx="1"/>
          </p:nvPr>
        </p:nvSpPr>
        <p:spPr>
          <a:xfrm>
            <a:off x="457200" y="2070828"/>
            <a:ext cx="8229600" cy="4205685"/>
          </a:xfrm>
        </p:spPr>
        <p:txBody>
          <a:bodyPr>
            <a:normAutofit fontScale="70000" lnSpcReduction="20000"/>
          </a:bodyPr>
          <a:lstStyle/>
          <a:p>
            <a:r>
              <a:rPr lang="en-US" b="1" dirty="0"/>
              <a:t>Operating Outcome Statements</a:t>
            </a:r>
          </a:p>
          <a:p>
            <a:pPr lvl="1"/>
            <a:r>
              <a:rPr lang="en-US" dirty="0"/>
              <a:t>Proposal/Statement of Work (SOW)</a:t>
            </a:r>
          </a:p>
          <a:p>
            <a:pPr lvl="1"/>
            <a:r>
              <a:rPr lang="en-US" dirty="0"/>
              <a:t>Narratives (3000 character limit - not a dissertation!)</a:t>
            </a:r>
          </a:p>
          <a:p>
            <a:pPr lvl="1"/>
            <a:r>
              <a:rPr lang="en-US" dirty="0"/>
              <a:t>Goals ( Client and Engagement)</a:t>
            </a:r>
          </a:p>
          <a:p>
            <a:r>
              <a:rPr lang="en-US" b="1" dirty="0"/>
              <a:t>Progress Plan (aka Technical Report)</a:t>
            </a:r>
          </a:p>
          <a:p>
            <a:pPr lvl="1"/>
            <a:r>
              <a:rPr lang="en-US" dirty="0"/>
              <a:t>Narrative response to Operating Outcome Statement (3000 character limit)</a:t>
            </a:r>
          </a:p>
          <a:p>
            <a:pPr lvl="1"/>
            <a:r>
              <a:rPr lang="en-US" dirty="0"/>
              <a:t>SF425</a:t>
            </a:r>
          </a:p>
          <a:p>
            <a:pPr lvl="1"/>
            <a:r>
              <a:rPr lang="en-US" dirty="0"/>
              <a:t>Other Resources</a:t>
            </a:r>
          </a:p>
          <a:p>
            <a:r>
              <a:rPr lang="en-US" b="1" dirty="0"/>
              <a:t>Budget Actuals</a:t>
            </a:r>
            <a:endParaRPr lang="en-US" dirty="0"/>
          </a:p>
          <a:p>
            <a:pPr lvl="1"/>
            <a:r>
              <a:rPr lang="en-US" dirty="0"/>
              <a:t>Revenue and expenses based on an as of date</a:t>
            </a:r>
          </a:p>
          <a:p>
            <a:pPr lvl="1"/>
            <a:r>
              <a:rPr lang="en-US" dirty="0"/>
              <a:t>Reporting Set (construct in MEIS to allow NIST MEP to evaluate center performance based on the likely 10 year period between competitions 3-2, 3-2)</a:t>
            </a:r>
          </a:p>
        </p:txBody>
      </p:sp>
    </p:spTree>
    <p:extLst>
      <p:ext uri="{BB962C8B-B14F-4D97-AF65-F5344CB8AC3E}">
        <p14:creationId xmlns:p14="http://schemas.microsoft.com/office/powerpoint/2010/main" val="18391920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Outcome Statements</a:t>
            </a:r>
          </a:p>
        </p:txBody>
      </p:sp>
      <p:sp>
        <p:nvSpPr>
          <p:cNvPr id="3" name="Content Placeholder 2"/>
          <p:cNvSpPr>
            <a:spLocks noGrp="1"/>
          </p:cNvSpPr>
          <p:nvPr>
            <p:ph idx="1"/>
          </p:nvPr>
        </p:nvSpPr>
        <p:spPr>
          <a:xfrm>
            <a:off x="628650" y="1208426"/>
            <a:ext cx="7886700" cy="5192374"/>
          </a:xfrm>
        </p:spPr>
        <p:txBody>
          <a:bodyPr>
            <a:normAutofit fontScale="40000" lnSpcReduction="20000"/>
          </a:bodyPr>
          <a:lstStyle/>
          <a:p>
            <a:pPr marL="0" indent="0">
              <a:buNone/>
            </a:pPr>
            <a:r>
              <a:rPr lang="en-US" sz="4500" b="1" dirty="0"/>
              <a:t>Purpose:</a:t>
            </a:r>
          </a:p>
          <a:p>
            <a:r>
              <a:rPr lang="en-US" sz="4500" dirty="0"/>
              <a:t>Creation of mutually agreed upon strategy and goals between NIST MEP (RM) and the Center</a:t>
            </a:r>
          </a:p>
          <a:p>
            <a:r>
              <a:rPr lang="en-US" sz="4500" dirty="0"/>
              <a:t>Streamline documentation for CAR Response to Federal Funding Opportunity (FFO), renewals, annual reviews, panel reviews, best practices, performance measurement.</a:t>
            </a:r>
          </a:p>
          <a:p>
            <a:pPr marL="0" indent="0">
              <a:buNone/>
            </a:pPr>
            <a:endParaRPr lang="en-US" sz="4500" b="1" dirty="0"/>
          </a:p>
          <a:p>
            <a:pPr marL="0" indent="0">
              <a:buNone/>
            </a:pPr>
            <a:r>
              <a:rPr lang="en-US" sz="4500" b="1" dirty="0"/>
              <a:t>Workflow:</a:t>
            </a:r>
          </a:p>
          <a:p>
            <a:pPr lvl="1"/>
            <a:r>
              <a:rPr lang="en-US" sz="4500" dirty="0"/>
              <a:t>Initially your Federal Program Officer enters the information at the time your award is finalized into MEIS</a:t>
            </a:r>
          </a:p>
          <a:p>
            <a:pPr lvl="1"/>
            <a:r>
              <a:rPr lang="en-US" sz="4500" dirty="0"/>
              <a:t>Center either on their own or due to a conversation with your RM determines that an update to the existing Operating Outcomes is needed.</a:t>
            </a:r>
          </a:p>
          <a:p>
            <a:pPr lvl="1"/>
            <a:r>
              <a:rPr lang="en-US" sz="4500" dirty="0"/>
              <a:t>Upon submittal RM and FPO are notified that a modification has occurred.</a:t>
            </a:r>
          </a:p>
          <a:p>
            <a:pPr lvl="1"/>
            <a:r>
              <a:rPr lang="en-US" sz="4500" dirty="0"/>
              <a:t>RM reviews the changes</a:t>
            </a:r>
          </a:p>
          <a:p>
            <a:pPr lvl="2"/>
            <a:r>
              <a:rPr lang="en-US" sz="4500" dirty="0"/>
              <a:t>CLEAN – deletes the submission due to unnecessary submission</a:t>
            </a:r>
          </a:p>
          <a:p>
            <a:pPr lvl="2"/>
            <a:r>
              <a:rPr lang="en-US" sz="4500" dirty="0"/>
              <a:t>RESET– RM sends the Operating Outcome back to Center for changes.  Notification includes reason for RESET.</a:t>
            </a:r>
          </a:p>
          <a:p>
            <a:pPr lvl="2"/>
            <a:r>
              <a:rPr lang="en-US" sz="4500" dirty="0"/>
              <a:t>FINISH –RM approves the changes.  A notification goes out to the Center, RM, FPO and sometimes Grants </a:t>
            </a:r>
          </a:p>
          <a:p>
            <a:pPr lvl="1"/>
            <a:endParaRPr lang="en-US" dirty="0"/>
          </a:p>
        </p:txBody>
      </p:sp>
    </p:spTree>
    <p:extLst>
      <p:ext uri="{BB962C8B-B14F-4D97-AF65-F5344CB8AC3E}">
        <p14:creationId xmlns:p14="http://schemas.microsoft.com/office/powerpoint/2010/main" val="958697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05548"/>
            <a:ext cx="8229600" cy="1077181"/>
          </a:xfrm>
        </p:spPr>
        <p:txBody>
          <a:bodyPr>
            <a:noAutofit/>
          </a:bodyPr>
          <a:lstStyle/>
          <a:p>
            <a:r>
              <a:rPr lang="en-US" sz="3200" dirty="0"/>
              <a:t>Reporting Elements and their Minimal Required Reporting Frequency</a:t>
            </a:r>
            <a:br>
              <a:rPr lang="en-US" sz="3200" dirty="0"/>
            </a:br>
            <a:endParaRPr lang="en-US" sz="3200" dirty="0"/>
          </a:p>
        </p:txBody>
      </p:sp>
      <p:sp>
        <p:nvSpPr>
          <p:cNvPr id="9" name="Content Placeholder 8"/>
          <p:cNvSpPr>
            <a:spLocks noGrp="1"/>
          </p:cNvSpPr>
          <p:nvPr>
            <p:ph sz="half" idx="1"/>
          </p:nvPr>
        </p:nvSpPr>
        <p:spPr>
          <a:xfrm>
            <a:off x="457200" y="1740023"/>
            <a:ext cx="4038600" cy="4386140"/>
          </a:xfrm>
        </p:spPr>
        <p:txBody>
          <a:bodyPr>
            <a:normAutofit fontScale="77500" lnSpcReduction="20000"/>
          </a:bodyPr>
          <a:lstStyle/>
          <a:p>
            <a:pPr marL="468630" indent="0">
              <a:lnSpc>
                <a:spcPct val="120000"/>
              </a:lnSpc>
              <a:buNone/>
            </a:pPr>
            <a:r>
              <a:rPr lang="en-US" u="sng" dirty="0"/>
              <a:t>Quarterly</a:t>
            </a:r>
          </a:p>
          <a:p>
            <a:pPr marL="640080">
              <a:lnSpc>
                <a:spcPct val="120000"/>
              </a:lnSpc>
            </a:pPr>
            <a:r>
              <a:rPr lang="en-US" dirty="0"/>
              <a:t>Information</a:t>
            </a:r>
          </a:p>
          <a:p>
            <a:pPr marL="640080">
              <a:lnSpc>
                <a:spcPct val="120000"/>
              </a:lnSpc>
            </a:pPr>
            <a:r>
              <a:rPr lang="en-US" dirty="0"/>
              <a:t>Locations</a:t>
            </a:r>
          </a:p>
          <a:p>
            <a:pPr marL="640080">
              <a:lnSpc>
                <a:spcPct val="120000"/>
              </a:lnSpc>
            </a:pPr>
            <a:r>
              <a:rPr lang="en-US" dirty="0"/>
              <a:t>Staff </a:t>
            </a:r>
            <a:r>
              <a:rPr lang="en-US" dirty="0">
                <a:solidFill>
                  <a:srgbClr val="92D050"/>
                </a:solidFill>
              </a:rPr>
              <a:t>(but…)</a:t>
            </a:r>
          </a:p>
          <a:p>
            <a:pPr marL="640080">
              <a:lnSpc>
                <a:spcPct val="120000"/>
              </a:lnSpc>
            </a:pPr>
            <a:r>
              <a:rPr lang="en-US" dirty="0"/>
              <a:t>Contacts</a:t>
            </a:r>
          </a:p>
          <a:p>
            <a:pPr marL="640080">
              <a:lnSpc>
                <a:spcPct val="120000"/>
              </a:lnSpc>
            </a:pPr>
            <a:r>
              <a:rPr lang="en-US" dirty="0"/>
              <a:t>Progress Data</a:t>
            </a:r>
          </a:p>
          <a:p>
            <a:pPr marL="640080">
              <a:lnSpc>
                <a:spcPct val="120000"/>
              </a:lnSpc>
            </a:pPr>
            <a:r>
              <a:rPr lang="en-US" dirty="0"/>
              <a:t>Partners</a:t>
            </a:r>
          </a:p>
          <a:p>
            <a:pPr marL="640080">
              <a:lnSpc>
                <a:spcPct val="120000"/>
              </a:lnSpc>
            </a:pPr>
            <a:r>
              <a:rPr lang="en-US" dirty="0"/>
              <a:t>Board of Directors</a:t>
            </a:r>
          </a:p>
          <a:p>
            <a:pPr marL="640080">
              <a:lnSpc>
                <a:spcPct val="120000"/>
              </a:lnSpc>
            </a:pPr>
            <a:r>
              <a:rPr lang="en-US" dirty="0"/>
              <a:t>State Funding Partners</a:t>
            </a:r>
          </a:p>
          <a:p>
            <a:pPr marL="640080">
              <a:lnSpc>
                <a:spcPct val="120000"/>
              </a:lnSpc>
            </a:pPr>
            <a:r>
              <a:rPr lang="en-US" dirty="0"/>
              <a:t>Success Story</a:t>
            </a:r>
          </a:p>
          <a:p>
            <a:endParaRPr lang="en-US" dirty="0"/>
          </a:p>
        </p:txBody>
      </p:sp>
      <p:sp>
        <p:nvSpPr>
          <p:cNvPr id="2" name="Content Placeholder 1"/>
          <p:cNvSpPr>
            <a:spLocks noGrp="1"/>
          </p:cNvSpPr>
          <p:nvPr>
            <p:ph sz="half" idx="2"/>
          </p:nvPr>
        </p:nvSpPr>
        <p:spPr>
          <a:xfrm>
            <a:off x="4648200" y="1740023"/>
            <a:ext cx="4038600" cy="4660776"/>
          </a:xfrm>
        </p:spPr>
        <p:txBody>
          <a:bodyPr>
            <a:normAutofit fontScale="77500" lnSpcReduction="20000"/>
          </a:bodyPr>
          <a:lstStyle/>
          <a:p>
            <a:pPr marL="0" indent="0">
              <a:buNone/>
            </a:pPr>
            <a:r>
              <a:rPr lang="en-US" u="sng" dirty="0"/>
              <a:t>Semi Annually</a:t>
            </a:r>
          </a:p>
          <a:p>
            <a:pPr lvl="1"/>
            <a:r>
              <a:rPr lang="en-US" dirty="0">
                <a:solidFill>
                  <a:srgbClr val="0070C0"/>
                </a:solidFill>
              </a:rPr>
              <a:t>Progress Plan/Technical Report*</a:t>
            </a:r>
          </a:p>
          <a:p>
            <a:pPr lvl="1"/>
            <a:endParaRPr lang="en-US" dirty="0"/>
          </a:p>
          <a:p>
            <a:r>
              <a:rPr lang="en-US" dirty="0"/>
              <a:t>As Needed</a:t>
            </a:r>
          </a:p>
          <a:p>
            <a:pPr lvl="1"/>
            <a:r>
              <a:rPr lang="en-US" dirty="0">
                <a:solidFill>
                  <a:srgbClr val="0070C0"/>
                </a:solidFill>
              </a:rPr>
              <a:t>Operating Outcomes*</a:t>
            </a:r>
          </a:p>
          <a:p>
            <a:pPr lvl="1"/>
            <a:r>
              <a:rPr lang="en-US" dirty="0"/>
              <a:t>Clients</a:t>
            </a:r>
          </a:p>
          <a:p>
            <a:pPr lvl="1"/>
            <a:r>
              <a:rPr lang="en-US" dirty="0"/>
              <a:t>Projects and Events </a:t>
            </a:r>
            <a:r>
              <a:rPr lang="en-US" dirty="0">
                <a:solidFill>
                  <a:srgbClr val="92D050"/>
                </a:solidFill>
              </a:rPr>
              <a:t>(but….)</a:t>
            </a:r>
          </a:p>
          <a:p>
            <a:pPr lvl="1"/>
            <a:r>
              <a:rPr lang="en-US" dirty="0">
                <a:solidFill>
                  <a:srgbClr val="0070C0"/>
                </a:solidFill>
              </a:rPr>
              <a:t>Budget Actuals*</a:t>
            </a:r>
          </a:p>
          <a:p>
            <a:pPr marL="457200" lvl="1" indent="0">
              <a:buNone/>
            </a:pPr>
            <a:endParaRPr lang="en-US" dirty="0"/>
          </a:p>
          <a:p>
            <a:r>
              <a:rPr lang="en-US" dirty="0"/>
              <a:t>Elements not applicable to all</a:t>
            </a:r>
          </a:p>
          <a:p>
            <a:pPr lvl="1"/>
            <a:r>
              <a:rPr lang="en-US" dirty="0"/>
              <a:t>SalesForce Configuration</a:t>
            </a:r>
          </a:p>
          <a:p>
            <a:pPr lvl="1"/>
            <a:r>
              <a:rPr lang="en-US" dirty="0"/>
              <a:t>Regional Offices</a:t>
            </a:r>
          </a:p>
          <a:p>
            <a:pPr marL="457200" lvl="1" indent="0">
              <a:buNone/>
            </a:pPr>
            <a:endParaRPr lang="en-US" dirty="0"/>
          </a:p>
          <a:p>
            <a:pPr marL="342900" lvl="1" indent="0">
              <a:buNone/>
            </a:pPr>
            <a:r>
              <a:rPr lang="en-US" b="1" dirty="0">
                <a:solidFill>
                  <a:srgbClr val="3B85BC"/>
                </a:solidFill>
              </a:rPr>
              <a:t>* </a:t>
            </a:r>
            <a:r>
              <a:rPr lang="en-US" sz="2100" b="1" dirty="0">
                <a:solidFill>
                  <a:srgbClr val="3B85BC"/>
                </a:solidFill>
              </a:rPr>
              <a:t>MEP and Center Partnership Model</a:t>
            </a:r>
          </a:p>
          <a:p>
            <a:pPr marL="342900" lvl="1" indent="0">
              <a:buNone/>
            </a:pPr>
            <a:r>
              <a:rPr lang="en-US" sz="2100" b="1" dirty="0">
                <a:solidFill>
                  <a:srgbClr val="92D050"/>
                </a:solidFill>
              </a:rPr>
              <a:t>**(but…) if you do not submit bad things can happen</a:t>
            </a:r>
          </a:p>
          <a:p>
            <a:pPr marL="342900" lvl="1" indent="0">
              <a:buNone/>
            </a:pPr>
            <a:endParaRPr lang="en-US" dirty="0"/>
          </a:p>
          <a:p>
            <a:endParaRPr lang="en-US" dirty="0"/>
          </a:p>
          <a:p>
            <a:pPr lvl="1"/>
            <a:endParaRPr lang="en-US" dirty="0"/>
          </a:p>
        </p:txBody>
      </p:sp>
      <p:sp>
        <p:nvSpPr>
          <p:cNvPr id="6" name="Rectangle 5">
            <a:extLst>
              <a:ext uri="{FF2B5EF4-FFF2-40B4-BE49-F238E27FC236}">
                <a16:creationId xmlns:a16="http://schemas.microsoft.com/office/drawing/2014/main" id="{0E14F77F-31E7-4841-B511-DE8B505386EE}"/>
              </a:ext>
            </a:extLst>
          </p:cNvPr>
          <p:cNvSpPr/>
          <p:nvPr/>
        </p:nvSpPr>
        <p:spPr>
          <a:xfrm>
            <a:off x="4788023" y="5503015"/>
            <a:ext cx="3575538" cy="91525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168209"/>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219"/>
            <a:ext cx="8229600" cy="1260763"/>
          </a:xfrm>
        </p:spPr>
        <p:txBody>
          <a:bodyPr>
            <a:normAutofit/>
          </a:bodyPr>
          <a:lstStyle/>
          <a:p>
            <a:r>
              <a:rPr lang="en-US" sz="3200" dirty="0"/>
              <a:t>Operating Outcomes are to be updated as needed. - most likely prior to an annual/panel review.</a:t>
            </a:r>
          </a:p>
        </p:txBody>
      </p:sp>
      <p:sp>
        <p:nvSpPr>
          <p:cNvPr id="3" name="Content Placeholder 2"/>
          <p:cNvSpPr>
            <a:spLocks noGrp="1"/>
          </p:cNvSpPr>
          <p:nvPr>
            <p:ph idx="1"/>
          </p:nvPr>
        </p:nvSpPr>
        <p:spPr>
          <a:xfrm>
            <a:off x="457200" y="1884218"/>
            <a:ext cx="8229600" cy="4241945"/>
          </a:xfrm>
        </p:spPr>
        <p:txBody>
          <a:bodyPr>
            <a:normAutofit fontScale="77500" lnSpcReduction="20000"/>
          </a:bodyPr>
          <a:lstStyle/>
          <a:p>
            <a:pPr marL="0" indent="0">
              <a:buNone/>
            </a:pPr>
            <a:r>
              <a:rPr lang="en-US" b="1" dirty="0"/>
              <a:t>How to report:</a:t>
            </a:r>
          </a:p>
          <a:p>
            <a:r>
              <a:rPr lang="en-US" dirty="0"/>
              <a:t>Click CIP Operating Outcomes, Submit Updates, edit the information, click Actions Submit </a:t>
            </a:r>
          </a:p>
          <a:p>
            <a:pPr lvl="1"/>
            <a:r>
              <a:rPr lang="en-US" dirty="0"/>
              <a:t>Update the Proposal/SOW (previous versions are maintained)</a:t>
            </a:r>
          </a:p>
          <a:p>
            <a:pPr lvl="1"/>
            <a:r>
              <a:rPr lang="en-US" dirty="0"/>
              <a:t>Update the Narrative – only enter information for the sections you wish to change.  If you enter “No Changes” then the words “No Changes” are going to overwrite what is currently stored in MEIS</a:t>
            </a:r>
          </a:p>
          <a:p>
            <a:pPr lvl="1"/>
            <a:r>
              <a:rPr lang="en-US" dirty="0"/>
              <a:t>Modify the Client or Engagement Goals – adjust the estimated goals as needed and circumstances change</a:t>
            </a:r>
          </a:p>
          <a:p>
            <a:pPr lvl="1"/>
            <a:r>
              <a:rPr lang="en-US" dirty="0"/>
              <a:t>Reviewed by your Regional Manager and will either be accepted or reset (sent back for additional clarification).  Once approved a notification is made to the FPO and Grants acknowledging that the RM has accepted the changes.</a:t>
            </a:r>
          </a:p>
          <a:p>
            <a:pPr lvl="2"/>
            <a:endParaRPr lang="en-US" dirty="0"/>
          </a:p>
          <a:p>
            <a:pPr marL="0" indent="0">
              <a:buNone/>
            </a:pPr>
            <a:endParaRPr lang="en-US" dirty="0"/>
          </a:p>
        </p:txBody>
      </p:sp>
    </p:spTree>
    <p:extLst>
      <p:ext uri="{BB962C8B-B14F-4D97-AF65-F5344CB8AC3E}">
        <p14:creationId xmlns:p14="http://schemas.microsoft.com/office/powerpoint/2010/main" val="35602717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Outcomes (Continued)</a:t>
            </a:r>
          </a:p>
        </p:txBody>
      </p:sp>
      <p:sp>
        <p:nvSpPr>
          <p:cNvPr id="3" name="Content Placeholder 2"/>
          <p:cNvSpPr>
            <a:spLocks noGrp="1"/>
          </p:cNvSpPr>
          <p:nvPr>
            <p:ph idx="1"/>
          </p:nvPr>
        </p:nvSpPr>
        <p:spPr>
          <a:xfrm>
            <a:off x="628650" y="1483567"/>
            <a:ext cx="7886700" cy="4693396"/>
          </a:xfrm>
        </p:spPr>
        <p:txBody>
          <a:bodyPr>
            <a:normAutofit fontScale="70000" lnSpcReduction="20000"/>
          </a:bodyPr>
          <a:lstStyle/>
          <a:p>
            <a:pPr marL="0" indent="0">
              <a:buNone/>
            </a:pPr>
            <a:r>
              <a:rPr lang="en-US" b="1" dirty="0"/>
              <a:t>Related Reports:</a:t>
            </a:r>
          </a:p>
          <a:p>
            <a:pPr lvl="1"/>
            <a:r>
              <a:rPr lang="en-US" b="1" dirty="0"/>
              <a:t>To be determined – are they necessary? What would be useful?</a:t>
            </a:r>
          </a:p>
          <a:p>
            <a:pPr marL="0" indent="0">
              <a:buNone/>
            </a:pPr>
            <a:endParaRPr lang="en-US" b="1" dirty="0"/>
          </a:p>
          <a:p>
            <a:pPr marL="0" indent="0">
              <a:buNone/>
            </a:pPr>
            <a:r>
              <a:rPr lang="en-US" b="1" dirty="0"/>
              <a:t>Gotchas:</a:t>
            </a:r>
          </a:p>
          <a:p>
            <a:pPr lvl="1"/>
            <a:r>
              <a:rPr lang="en-US" dirty="0"/>
              <a:t>Newish process and neither NIST MEP or Centers have it formalized yet.</a:t>
            </a:r>
          </a:p>
          <a:p>
            <a:pPr marL="0" indent="0">
              <a:buNone/>
            </a:pPr>
            <a:endParaRPr lang="en-US" b="1" dirty="0"/>
          </a:p>
          <a:p>
            <a:pPr marL="0" indent="0">
              <a:buNone/>
            </a:pPr>
            <a:r>
              <a:rPr lang="en-US" b="1" dirty="0"/>
              <a:t>Did you know…</a:t>
            </a:r>
          </a:p>
          <a:p>
            <a:pPr lvl="1"/>
            <a:r>
              <a:rPr lang="en-US" dirty="0"/>
              <a:t>Visible within your Progress Plan</a:t>
            </a:r>
          </a:p>
          <a:p>
            <a:pPr lvl="1"/>
            <a:r>
              <a:rPr lang="en-US" dirty="0"/>
              <a:t>Center is also responsible for information in the Operating Outcomes. Click on this element, read it, make sure the information entered is accurate..  If not you, make sure your Center Director and/or others on your management team know about this section.</a:t>
            </a:r>
          </a:p>
          <a:p>
            <a:pPr lvl="1"/>
            <a:r>
              <a:rPr lang="en-US" dirty="0"/>
              <a:t>Operating Outcomes mirror the narratives that you will respond to in your semi-annual Progress Plan.</a:t>
            </a:r>
          </a:p>
          <a:p>
            <a:pPr lvl="1"/>
            <a:r>
              <a:rPr lang="en-US" dirty="0"/>
              <a:t>Operating Outcomes will be used in your Annual/Panel reviews.</a:t>
            </a:r>
          </a:p>
          <a:p>
            <a:pPr lvl="1"/>
            <a:endParaRPr lang="en-US" dirty="0"/>
          </a:p>
          <a:p>
            <a:pPr lvl="1"/>
            <a:endParaRPr lang="en-US" dirty="0"/>
          </a:p>
          <a:p>
            <a:endParaRPr lang="en-US" dirty="0"/>
          </a:p>
        </p:txBody>
      </p:sp>
    </p:spTree>
    <p:extLst>
      <p:ext uri="{BB962C8B-B14F-4D97-AF65-F5344CB8AC3E}">
        <p14:creationId xmlns:p14="http://schemas.microsoft.com/office/powerpoint/2010/main" val="4898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Operating Outcome Statements (Continued)</a:t>
            </a:r>
          </a:p>
        </p:txBody>
      </p:sp>
      <p:pic>
        <p:nvPicPr>
          <p:cNvPr id="5" name="Content Placeholder 4">
            <a:extLst>
              <a:ext uri="{FF2B5EF4-FFF2-40B4-BE49-F238E27FC236}">
                <a16:creationId xmlns:a16="http://schemas.microsoft.com/office/drawing/2014/main" id="{34872E4E-F789-4D51-B440-37B6490E7086}"/>
              </a:ext>
            </a:extLst>
          </p:cNvPr>
          <p:cNvPicPr>
            <a:picLocks noGrp="1" noChangeAspect="1"/>
          </p:cNvPicPr>
          <p:nvPr>
            <p:ph idx="1"/>
          </p:nvPr>
        </p:nvPicPr>
        <p:blipFill>
          <a:blip r:embed="rId3"/>
          <a:stretch>
            <a:fillRect/>
          </a:stretch>
        </p:blipFill>
        <p:spPr>
          <a:xfrm>
            <a:off x="457200" y="1372768"/>
            <a:ext cx="8229600" cy="4500562"/>
          </a:xfrm>
          <a:prstGeom prst="rect">
            <a:avLst/>
          </a:prstGeom>
        </p:spPr>
      </p:pic>
      <p:sp>
        <p:nvSpPr>
          <p:cNvPr id="8" name="Rectangular Callout 7"/>
          <p:cNvSpPr/>
          <p:nvPr/>
        </p:nvSpPr>
        <p:spPr>
          <a:xfrm>
            <a:off x="4297724" y="2515068"/>
            <a:ext cx="1819923" cy="633469"/>
          </a:xfrm>
          <a:prstGeom prst="wedgeRectCallout">
            <a:avLst>
              <a:gd name="adj1" fmla="val -98882"/>
              <a:gd name="adj2" fmla="val 512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Proposal/SOW</a:t>
            </a:r>
          </a:p>
        </p:txBody>
      </p:sp>
      <p:sp>
        <p:nvSpPr>
          <p:cNvPr id="7" name="Rectangular Callout 6"/>
          <p:cNvSpPr/>
          <p:nvPr/>
        </p:nvSpPr>
        <p:spPr>
          <a:xfrm>
            <a:off x="5901568" y="3657368"/>
            <a:ext cx="1819923" cy="633469"/>
          </a:xfrm>
          <a:prstGeom prst="wedgeRectCallout">
            <a:avLst>
              <a:gd name="adj1" fmla="val -98882"/>
              <a:gd name="adj2" fmla="val 512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Narrative</a:t>
            </a:r>
          </a:p>
        </p:txBody>
      </p:sp>
    </p:spTree>
    <p:extLst>
      <p:ext uri="{BB962C8B-B14F-4D97-AF65-F5344CB8AC3E}">
        <p14:creationId xmlns:p14="http://schemas.microsoft.com/office/powerpoint/2010/main" val="35932903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Outcomes (Continued)</a:t>
            </a:r>
          </a:p>
        </p:txBody>
      </p:sp>
      <p:pic>
        <p:nvPicPr>
          <p:cNvPr id="7" name="Content Placeholder 6"/>
          <p:cNvPicPr>
            <a:picLocks noGrp="1" noChangeAspect="1"/>
          </p:cNvPicPr>
          <p:nvPr>
            <p:ph idx="1"/>
          </p:nvPr>
        </p:nvPicPr>
        <p:blipFill rotWithShape="1">
          <a:blip r:embed="rId3"/>
          <a:srcRect t="7600" b="4893"/>
          <a:stretch/>
        </p:blipFill>
        <p:spPr>
          <a:xfrm>
            <a:off x="702256" y="1690689"/>
            <a:ext cx="7739489" cy="3807727"/>
          </a:xfrm>
          <a:prstGeom prst="rect">
            <a:avLst/>
          </a:prstGeom>
        </p:spPr>
      </p:pic>
      <p:sp>
        <p:nvSpPr>
          <p:cNvPr id="8" name="Rectangular Callout 7"/>
          <p:cNvSpPr/>
          <p:nvPr/>
        </p:nvSpPr>
        <p:spPr>
          <a:xfrm>
            <a:off x="5842007" y="3755627"/>
            <a:ext cx="1819923" cy="633469"/>
          </a:xfrm>
          <a:prstGeom prst="wedgeRectCallout">
            <a:avLst>
              <a:gd name="adj1" fmla="val -95790"/>
              <a:gd name="adj2" fmla="val -863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Client Goals</a:t>
            </a:r>
          </a:p>
        </p:txBody>
      </p:sp>
    </p:spTree>
    <p:extLst>
      <p:ext uri="{BB962C8B-B14F-4D97-AF65-F5344CB8AC3E}">
        <p14:creationId xmlns:p14="http://schemas.microsoft.com/office/powerpoint/2010/main" val="10815715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163454"/>
          </a:xfrm>
        </p:spPr>
        <p:txBody>
          <a:bodyPr>
            <a:normAutofit fontScale="90000"/>
          </a:bodyPr>
          <a:lstStyle/>
          <a:p>
            <a:r>
              <a:rPr lang="en-US" dirty="0"/>
              <a:t>Reporting Elements – Progress Plan/Technical Report (Semi-annually)</a:t>
            </a:r>
          </a:p>
        </p:txBody>
      </p:sp>
      <p:sp>
        <p:nvSpPr>
          <p:cNvPr id="3" name="Content Placeholder 2"/>
          <p:cNvSpPr>
            <a:spLocks noGrp="1"/>
          </p:cNvSpPr>
          <p:nvPr>
            <p:ph idx="1"/>
          </p:nvPr>
        </p:nvSpPr>
        <p:spPr>
          <a:xfrm>
            <a:off x="457200" y="1866643"/>
            <a:ext cx="8229600" cy="4543036"/>
          </a:xfrm>
        </p:spPr>
        <p:txBody>
          <a:bodyPr>
            <a:normAutofit fontScale="70000" lnSpcReduction="20000"/>
          </a:bodyPr>
          <a:lstStyle/>
          <a:p>
            <a:pPr marL="0" indent="0">
              <a:buNone/>
            </a:pPr>
            <a:r>
              <a:rPr lang="en-US" b="1" dirty="0"/>
              <a:t>Purpose:</a:t>
            </a:r>
          </a:p>
          <a:p>
            <a:pPr lvl="1"/>
            <a:r>
              <a:rPr lang="en-US" dirty="0"/>
              <a:t>Technical Report – cooperative agreement </a:t>
            </a:r>
            <a:r>
              <a:rPr lang="en-US" b="1" dirty="0">
                <a:solidFill>
                  <a:srgbClr val="006699"/>
                </a:solidFill>
              </a:rPr>
              <a:t>requirement</a:t>
            </a:r>
            <a:r>
              <a:rPr lang="en-US" dirty="0"/>
              <a:t> including the SF425</a:t>
            </a:r>
          </a:p>
          <a:p>
            <a:pPr lvl="1"/>
            <a:r>
              <a:rPr lang="en-US" dirty="0"/>
              <a:t>Narrative for NIST MEP staff outside of your RM/FPO to be familiar with your Center activities</a:t>
            </a:r>
          </a:p>
          <a:p>
            <a:pPr lvl="1"/>
            <a:r>
              <a:rPr lang="en-US" dirty="0"/>
              <a:t>Feeds Annual/Panel Reviews</a:t>
            </a:r>
          </a:p>
          <a:p>
            <a:pPr marL="0" indent="0">
              <a:buNone/>
            </a:pPr>
            <a:endParaRPr lang="en-US" b="1" dirty="0"/>
          </a:p>
          <a:p>
            <a:pPr marL="0" indent="0">
              <a:buNone/>
            </a:pPr>
            <a:r>
              <a:rPr lang="en-US" b="1" dirty="0"/>
              <a:t>Workflow:</a:t>
            </a:r>
          </a:p>
          <a:p>
            <a:r>
              <a:rPr lang="en-US" dirty="0"/>
              <a:t>Once submitted, an email is sent to your  FPO, RM and Grants Specialist to notify them that the report is ready for review.</a:t>
            </a:r>
          </a:p>
          <a:p>
            <a:r>
              <a:rPr lang="en-US" dirty="0"/>
              <a:t>FPO and/or RM has initial review and will either:</a:t>
            </a:r>
          </a:p>
          <a:p>
            <a:pPr lvl="1"/>
            <a:r>
              <a:rPr lang="en-US" b="1" dirty="0"/>
              <a:t>FINISH</a:t>
            </a:r>
            <a:r>
              <a:rPr lang="en-US" dirty="0"/>
              <a:t> – accept submission, no longer editable by the center (email is sent to Center, FPO, RM and Grants)</a:t>
            </a:r>
          </a:p>
          <a:p>
            <a:pPr lvl="1"/>
            <a:r>
              <a:rPr lang="en-US" b="1" dirty="0"/>
              <a:t>RESET</a:t>
            </a:r>
            <a:r>
              <a:rPr lang="en-US" dirty="0"/>
              <a:t> – Center is able to edit again to make revisions, an email is sent to all parties indicating the submission has been </a:t>
            </a:r>
            <a:r>
              <a:rPr lang="en-US" b="1" dirty="0"/>
              <a:t>RESET</a:t>
            </a:r>
            <a:r>
              <a:rPr lang="en-US" dirty="0"/>
              <a:t>, process begins again</a:t>
            </a:r>
          </a:p>
          <a:p>
            <a:pPr lvl="1"/>
            <a:r>
              <a:rPr lang="en-US" b="1" dirty="0"/>
              <a:t>CLEAN</a:t>
            </a:r>
            <a:r>
              <a:rPr lang="en-US" dirty="0"/>
              <a:t> – Submission is deleted, an email is sent to all parties</a:t>
            </a:r>
          </a:p>
          <a:p>
            <a:endParaRPr lang="en-US" dirty="0"/>
          </a:p>
        </p:txBody>
      </p:sp>
    </p:spTree>
    <p:extLst>
      <p:ext uri="{BB962C8B-B14F-4D97-AF65-F5344CB8AC3E}">
        <p14:creationId xmlns:p14="http://schemas.microsoft.com/office/powerpoint/2010/main" val="14045331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181209"/>
          </a:xfrm>
        </p:spPr>
        <p:txBody>
          <a:bodyPr>
            <a:normAutofit fontScale="90000"/>
          </a:bodyPr>
          <a:lstStyle/>
          <a:p>
            <a:r>
              <a:rPr lang="en-US" dirty="0"/>
              <a:t>Reporting Elements – Progress Plan/Technical Report (Semi-annually)</a:t>
            </a:r>
          </a:p>
        </p:txBody>
      </p:sp>
      <p:sp>
        <p:nvSpPr>
          <p:cNvPr id="3" name="Content Placeholder 2"/>
          <p:cNvSpPr>
            <a:spLocks noGrp="1"/>
          </p:cNvSpPr>
          <p:nvPr>
            <p:ph idx="1"/>
          </p:nvPr>
        </p:nvSpPr>
        <p:spPr>
          <a:xfrm>
            <a:off x="628650" y="2012332"/>
            <a:ext cx="7886700" cy="4264181"/>
          </a:xfrm>
        </p:spPr>
        <p:txBody>
          <a:bodyPr>
            <a:normAutofit fontScale="70000" lnSpcReduction="20000"/>
          </a:bodyPr>
          <a:lstStyle/>
          <a:p>
            <a:pPr marL="0" indent="0">
              <a:buNone/>
            </a:pPr>
            <a:r>
              <a:rPr lang="en-US" b="1" dirty="0"/>
              <a:t>How to Report:</a:t>
            </a:r>
          </a:p>
          <a:p>
            <a:r>
              <a:rPr lang="en-US" dirty="0"/>
              <a:t>Click CIP, Progress Plan, Submit Quarterly Reports, enter information (oh if only it were that easy), Click Actions Submit for Reporting</a:t>
            </a:r>
          </a:p>
          <a:p>
            <a:pPr lvl="1"/>
            <a:r>
              <a:rPr lang="en-US" dirty="0"/>
              <a:t>Enter your narrative response for each major section.  If there is nothing new to report for the period, let your RM and FPO know that you did not just skip the section.  (3000 characters)</a:t>
            </a:r>
          </a:p>
          <a:p>
            <a:pPr lvl="1"/>
            <a:r>
              <a:rPr lang="en-US" dirty="0"/>
              <a:t>Attach your SF 425</a:t>
            </a:r>
          </a:p>
          <a:p>
            <a:pPr lvl="1"/>
            <a:r>
              <a:rPr lang="en-US" dirty="0"/>
              <a:t>Make sure you check all of the acknowledgements (official of CAR, change budget with Grants, change OO with NIST MEP), otherwise MEIS will not allow you to submit.</a:t>
            </a:r>
          </a:p>
          <a:p>
            <a:pPr lvl="1"/>
            <a:r>
              <a:rPr lang="en-US" dirty="0"/>
              <a:t>If there is additional information to be included, attach document(s) in Related Documents. </a:t>
            </a:r>
          </a:p>
          <a:p>
            <a:r>
              <a:rPr lang="en-US" dirty="0"/>
              <a:t>Most complex and time consuming reporting element. </a:t>
            </a:r>
          </a:p>
          <a:p>
            <a:endParaRPr lang="en-US" dirty="0"/>
          </a:p>
        </p:txBody>
      </p:sp>
    </p:spTree>
    <p:extLst>
      <p:ext uri="{BB962C8B-B14F-4D97-AF65-F5344CB8AC3E}">
        <p14:creationId xmlns:p14="http://schemas.microsoft.com/office/powerpoint/2010/main" val="2800322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163454"/>
          </a:xfrm>
        </p:spPr>
        <p:txBody>
          <a:bodyPr>
            <a:normAutofit fontScale="90000"/>
          </a:bodyPr>
          <a:lstStyle/>
          <a:p>
            <a:r>
              <a:rPr lang="en-US" dirty="0"/>
              <a:t>Reporting Elements – Progress Plan/Technical Report (Semi-annually)</a:t>
            </a:r>
          </a:p>
        </p:txBody>
      </p:sp>
      <p:sp>
        <p:nvSpPr>
          <p:cNvPr id="3" name="Content Placeholder 2"/>
          <p:cNvSpPr>
            <a:spLocks noGrp="1"/>
          </p:cNvSpPr>
          <p:nvPr>
            <p:ph idx="1"/>
          </p:nvPr>
        </p:nvSpPr>
        <p:spPr>
          <a:xfrm>
            <a:off x="457200" y="1919908"/>
            <a:ext cx="8229600" cy="4409871"/>
          </a:xfrm>
        </p:spPr>
        <p:txBody>
          <a:bodyPr>
            <a:normAutofit fontScale="70000" lnSpcReduction="20000"/>
          </a:bodyPr>
          <a:lstStyle/>
          <a:p>
            <a:pPr marL="0" indent="0">
              <a:buNone/>
            </a:pPr>
            <a:r>
              <a:rPr lang="en-US" b="1" dirty="0"/>
              <a:t>Workflow (Continued) :</a:t>
            </a:r>
          </a:p>
          <a:p>
            <a:pPr lvl="1"/>
            <a:r>
              <a:rPr lang="en-US" dirty="0"/>
              <a:t>Grants has a secondary review which may/may not be going on simultaneously Typically look at SF425 and will </a:t>
            </a:r>
            <a:r>
              <a:rPr lang="en-US" b="1" dirty="0"/>
              <a:t>RESET</a:t>
            </a:r>
            <a:r>
              <a:rPr lang="en-US" dirty="0"/>
              <a:t> if the form submitted is not correct/reasonable</a:t>
            </a:r>
          </a:p>
          <a:p>
            <a:pPr lvl="1"/>
            <a:r>
              <a:rPr lang="en-US" dirty="0"/>
              <a:t>When Finished, the entire package including PDFs of the narrative, SF425 and supplemental documents are sent to Grants, RM, FPO and Center.</a:t>
            </a:r>
          </a:p>
          <a:p>
            <a:endParaRPr lang="en-US" dirty="0"/>
          </a:p>
          <a:p>
            <a:pPr marL="0" indent="0">
              <a:buNone/>
            </a:pPr>
            <a:r>
              <a:rPr lang="en-US" b="1" dirty="0"/>
              <a:t>Related Reports:</a:t>
            </a:r>
          </a:p>
          <a:p>
            <a:pPr lvl="1"/>
            <a:r>
              <a:rPr lang="en-US" dirty="0"/>
              <a:t>Progress Plan – from the Progress Plan List – Click Actions, Print</a:t>
            </a:r>
          </a:p>
          <a:p>
            <a:pPr lvl="1"/>
            <a:r>
              <a:rPr lang="en-US" dirty="0"/>
              <a:t>MEIS Dashboard – CAR Documents Widget – link to most recent report</a:t>
            </a:r>
          </a:p>
          <a:p>
            <a:pPr lvl="1"/>
            <a:endParaRPr lang="en-US" dirty="0"/>
          </a:p>
          <a:p>
            <a:pPr marL="0" indent="0">
              <a:buNone/>
            </a:pPr>
            <a:r>
              <a:rPr lang="en-US" b="1" dirty="0"/>
              <a:t>Gotchas:	</a:t>
            </a:r>
          </a:p>
          <a:p>
            <a:pPr lvl="1"/>
            <a:r>
              <a:rPr lang="en-US" dirty="0"/>
              <a:t>Budgets total after Budget Actuals are entered by the Center</a:t>
            </a:r>
          </a:p>
          <a:p>
            <a:pPr marL="0" indent="0">
              <a:buNone/>
            </a:pPr>
            <a:endParaRPr lang="en-US" dirty="0"/>
          </a:p>
        </p:txBody>
      </p:sp>
    </p:spTree>
    <p:extLst>
      <p:ext uri="{BB962C8B-B14F-4D97-AF65-F5344CB8AC3E}">
        <p14:creationId xmlns:p14="http://schemas.microsoft.com/office/powerpoint/2010/main" val="2486886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207842"/>
          </a:xfrm>
        </p:spPr>
        <p:txBody>
          <a:bodyPr>
            <a:normAutofit fontScale="90000"/>
          </a:bodyPr>
          <a:lstStyle/>
          <a:p>
            <a:r>
              <a:rPr lang="en-US" dirty="0"/>
              <a:t>Reporting Elements – Progress Plan/Technical Report (Semi-annually)</a:t>
            </a:r>
          </a:p>
        </p:txBody>
      </p:sp>
      <p:sp>
        <p:nvSpPr>
          <p:cNvPr id="3" name="Content Placeholder 2"/>
          <p:cNvSpPr>
            <a:spLocks noGrp="1"/>
          </p:cNvSpPr>
          <p:nvPr>
            <p:ph idx="1"/>
          </p:nvPr>
        </p:nvSpPr>
        <p:spPr>
          <a:xfrm>
            <a:off x="457200" y="1857765"/>
            <a:ext cx="8229600" cy="4498648"/>
          </a:xfrm>
        </p:spPr>
        <p:txBody>
          <a:bodyPr>
            <a:normAutofit fontScale="85000" lnSpcReduction="20000"/>
          </a:bodyPr>
          <a:lstStyle/>
          <a:p>
            <a:pPr marL="0" indent="0">
              <a:buNone/>
            </a:pPr>
            <a:r>
              <a:rPr lang="en-US" b="1" dirty="0"/>
              <a:t>Did you know:</a:t>
            </a:r>
          </a:p>
          <a:p>
            <a:pPr lvl="1"/>
            <a:r>
              <a:rPr lang="en-US" dirty="0"/>
              <a:t>You can read your Proposal/Statement of Work from within your Progress Plan.</a:t>
            </a:r>
          </a:p>
          <a:p>
            <a:pPr lvl="1"/>
            <a:r>
              <a:rPr lang="en-US" dirty="0"/>
              <a:t>Click to view/hide Operating Outcome Statements</a:t>
            </a:r>
          </a:p>
          <a:p>
            <a:pPr lvl="1"/>
            <a:r>
              <a:rPr lang="en-US" dirty="0"/>
              <a:t>Click to view/hide Previous Progress Plan narratives</a:t>
            </a:r>
          </a:p>
          <a:p>
            <a:pPr lvl="1"/>
            <a:r>
              <a:rPr lang="en-US" dirty="0"/>
              <a:t>Click to see your Budget Table</a:t>
            </a:r>
          </a:p>
          <a:p>
            <a:pPr lvl="1"/>
            <a:r>
              <a:rPr lang="en-US" dirty="0"/>
              <a:t>Click to view/hide Client and Engagement Goals</a:t>
            </a:r>
          </a:p>
          <a:p>
            <a:pPr lvl="1"/>
            <a:r>
              <a:rPr lang="en-US" dirty="0"/>
              <a:t>Click on the Year/Qtr links to see clients identified by name that meet each goal</a:t>
            </a:r>
          </a:p>
          <a:p>
            <a:pPr lvl="1"/>
            <a:r>
              <a:rPr lang="en-US" dirty="0"/>
              <a:t>You can attach additional documents to provide more information to NIST MEP about the project (Schedules, Gantt Charts, Graphs, Images, Narratives)</a:t>
            </a:r>
          </a:p>
          <a:p>
            <a:pPr marL="342900" lvl="1" indent="0">
              <a:buNone/>
            </a:pPr>
            <a:endParaRPr lang="en-US" dirty="0"/>
          </a:p>
          <a:p>
            <a:endParaRPr lang="en-US" dirty="0"/>
          </a:p>
        </p:txBody>
      </p:sp>
    </p:spTree>
    <p:extLst>
      <p:ext uri="{BB962C8B-B14F-4D97-AF65-F5344CB8AC3E}">
        <p14:creationId xmlns:p14="http://schemas.microsoft.com/office/powerpoint/2010/main" val="7415423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18727"/>
            <a:ext cx="7886700" cy="871962"/>
          </a:xfrm>
        </p:spPr>
        <p:txBody>
          <a:bodyPr>
            <a:normAutofit fontScale="90000"/>
          </a:bodyPr>
          <a:lstStyle/>
          <a:p>
            <a:r>
              <a:rPr lang="en-US" dirty="0"/>
              <a:t>Progress Plan – Semi-annual response to Operating Outcomes </a:t>
            </a:r>
            <a:br>
              <a:rPr lang="en-US" dirty="0"/>
            </a:br>
            <a:br>
              <a:rPr lang="en-US" dirty="0"/>
            </a:br>
            <a:endParaRPr lang="en-US" dirty="0"/>
          </a:p>
        </p:txBody>
      </p:sp>
      <p:pic>
        <p:nvPicPr>
          <p:cNvPr id="8" name="Content Placeholder 7"/>
          <p:cNvPicPr>
            <a:picLocks noGrp="1" noChangeAspect="1"/>
          </p:cNvPicPr>
          <p:nvPr>
            <p:ph idx="1"/>
          </p:nvPr>
        </p:nvPicPr>
        <p:blipFill rotWithShape="1">
          <a:blip r:embed="rId3"/>
          <a:srcRect t="6973" b="5520"/>
          <a:stretch/>
        </p:blipFill>
        <p:spPr>
          <a:xfrm>
            <a:off x="628650" y="2351025"/>
            <a:ext cx="7739489" cy="3807725"/>
          </a:xfrm>
          <a:prstGeom prst="rect">
            <a:avLst/>
          </a:prstGeom>
        </p:spPr>
      </p:pic>
      <p:sp>
        <p:nvSpPr>
          <p:cNvPr id="9" name="Rectangular Callout 8"/>
          <p:cNvSpPr/>
          <p:nvPr/>
        </p:nvSpPr>
        <p:spPr>
          <a:xfrm>
            <a:off x="6548216" y="4978334"/>
            <a:ext cx="1819923" cy="383461"/>
          </a:xfrm>
          <a:prstGeom prst="wedgeRectCallout">
            <a:avLst>
              <a:gd name="adj1" fmla="val -115115"/>
              <a:gd name="adj2" fmla="val 424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Narrative Response</a:t>
            </a:r>
          </a:p>
        </p:txBody>
      </p:sp>
      <p:sp>
        <p:nvSpPr>
          <p:cNvPr id="10" name="Rectangular Callout 9"/>
          <p:cNvSpPr/>
          <p:nvPr/>
        </p:nvSpPr>
        <p:spPr>
          <a:xfrm>
            <a:off x="749251" y="3223934"/>
            <a:ext cx="2582457" cy="809759"/>
          </a:xfrm>
          <a:prstGeom prst="wedgeRectCallout">
            <a:avLst>
              <a:gd name="adj1" fmla="val 41060"/>
              <a:gd name="adj2" fmla="val 1679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View OO statement and if available previous PP submission</a:t>
            </a:r>
            <a:r>
              <a:rPr lang="en-US" sz="1400" dirty="0"/>
              <a:t>.</a:t>
            </a:r>
          </a:p>
        </p:txBody>
      </p:sp>
    </p:spTree>
    <p:extLst>
      <p:ext uri="{BB962C8B-B14F-4D97-AF65-F5344CB8AC3E}">
        <p14:creationId xmlns:p14="http://schemas.microsoft.com/office/powerpoint/2010/main" val="26326843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Progress Plan – Semi-annual response to Operating Outcomes (Continued)</a:t>
            </a:r>
            <a:br>
              <a:rPr lang="en-US" dirty="0"/>
            </a:br>
            <a:endParaRPr lang="en-US" dirty="0"/>
          </a:p>
        </p:txBody>
      </p:sp>
      <p:pic>
        <p:nvPicPr>
          <p:cNvPr id="8" name="Content Placeholder 7">
            <a:extLst>
              <a:ext uri="{FF2B5EF4-FFF2-40B4-BE49-F238E27FC236}">
                <a16:creationId xmlns:a16="http://schemas.microsoft.com/office/drawing/2014/main" id="{EC85DF2E-331A-4F0D-9137-00EFDDC361D7}"/>
              </a:ext>
            </a:extLst>
          </p:cNvPr>
          <p:cNvPicPr>
            <a:picLocks noGrp="1" noChangeAspect="1"/>
          </p:cNvPicPr>
          <p:nvPr>
            <p:ph idx="1"/>
          </p:nvPr>
        </p:nvPicPr>
        <p:blipFill>
          <a:blip r:embed="rId3"/>
          <a:stretch>
            <a:fillRect/>
          </a:stretch>
        </p:blipFill>
        <p:spPr>
          <a:xfrm>
            <a:off x="457200" y="1643063"/>
            <a:ext cx="8229600" cy="4500562"/>
          </a:xfrm>
          <a:prstGeom prst="rect">
            <a:avLst/>
          </a:prstGeom>
        </p:spPr>
      </p:pic>
      <p:sp>
        <p:nvSpPr>
          <p:cNvPr id="10" name="Rectangular Callout 9"/>
          <p:cNvSpPr/>
          <p:nvPr/>
        </p:nvSpPr>
        <p:spPr>
          <a:xfrm>
            <a:off x="1173721" y="2838450"/>
            <a:ext cx="1512329" cy="498930"/>
          </a:xfrm>
          <a:prstGeom prst="wedgeRectCallout">
            <a:avLst>
              <a:gd name="adj1" fmla="val 71629"/>
              <a:gd name="adj2" fmla="val 133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Show/Hide Table</a:t>
            </a:r>
          </a:p>
        </p:txBody>
      </p:sp>
      <p:sp>
        <p:nvSpPr>
          <p:cNvPr id="11" name="Rectangular Callout 10"/>
          <p:cNvSpPr/>
          <p:nvPr/>
        </p:nvSpPr>
        <p:spPr>
          <a:xfrm>
            <a:off x="1123666" y="4797408"/>
            <a:ext cx="1562384" cy="457664"/>
          </a:xfrm>
          <a:prstGeom prst="wedgeRectCallout">
            <a:avLst>
              <a:gd name="adj1" fmla="val 73116"/>
              <a:gd name="adj2" fmla="val 977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1200" dirty="0"/>
              <a:t>Link to client details</a:t>
            </a:r>
          </a:p>
          <a:p>
            <a:pPr algn="ctr"/>
            <a:endParaRPr lang="en-US" sz="2000" dirty="0"/>
          </a:p>
        </p:txBody>
      </p:sp>
      <p:pic>
        <p:nvPicPr>
          <p:cNvPr id="12" name="Picture 11">
            <a:extLst>
              <a:ext uri="{FF2B5EF4-FFF2-40B4-BE49-F238E27FC236}">
                <a16:creationId xmlns:a16="http://schemas.microsoft.com/office/drawing/2014/main" id="{A9225336-B6C8-476D-B496-243FBC3B7657}"/>
              </a:ext>
            </a:extLst>
          </p:cNvPr>
          <p:cNvPicPr>
            <a:picLocks noChangeAspect="1"/>
          </p:cNvPicPr>
          <p:nvPr/>
        </p:nvPicPr>
        <p:blipFill>
          <a:blip r:embed="rId4"/>
          <a:stretch>
            <a:fillRect/>
          </a:stretch>
        </p:blipFill>
        <p:spPr>
          <a:xfrm>
            <a:off x="4572000" y="3353301"/>
            <a:ext cx="3539004" cy="2149020"/>
          </a:xfrm>
          <a:prstGeom prst="rect">
            <a:avLst/>
          </a:prstGeom>
        </p:spPr>
      </p:pic>
      <p:sp>
        <p:nvSpPr>
          <p:cNvPr id="9" name="Rectangular Callout 8"/>
          <p:cNvSpPr/>
          <p:nvPr/>
        </p:nvSpPr>
        <p:spPr>
          <a:xfrm>
            <a:off x="6341503" y="5414612"/>
            <a:ext cx="1488048" cy="424213"/>
          </a:xfrm>
          <a:prstGeom prst="wedgeRectCallout">
            <a:avLst>
              <a:gd name="adj1" fmla="val -79669"/>
              <a:gd name="adj2" fmla="val -180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Client Goals - details</a:t>
            </a:r>
          </a:p>
        </p:txBody>
      </p:sp>
    </p:spTree>
    <p:extLst>
      <p:ext uri="{BB962C8B-B14F-4D97-AF65-F5344CB8AC3E}">
        <p14:creationId xmlns:p14="http://schemas.microsoft.com/office/powerpoint/2010/main" val="4047592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Funding Programs</a:t>
            </a:r>
            <a:endParaRPr lang="en-US" sz="3600" dirty="0">
              <a:solidFill>
                <a:srgbClr val="FF0000"/>
              </a:solidFill>
            </a:endParaRPr>
          </a:p>
        </p:txBody>
      </p:sp>
      <p:sp>
        <p:nvSpPr>
          <p:cNvPr id="3" name="Subtitle 2"/>
          <p:cNvSpPr>
            <a:spLocks noGrp="1"/>
          </p:cNvSpPr>
          <p:nvPr>
            <p:ph sz="half" idx="1"/>
          </p:nvPr>
        </p:nvSpPr>
        <p:spPr/>
        <p:txBody>
          <a:bodyPr>
            <a:normAutofit lnSpcReduction="10000"/>
          </a:bodyPr>
          <a:lstStyle/>
          <a:p>
            <a:pPr marL="457200" indent="-457200" algn="l">
              <a:buFont typeface="Arial" pitchFamily="34" charset="0"/>
              <a:buChar char="•"/>
            </a:pPr>
            <a:r>
              <a:rPr lang="en-US" dirty="0">
                <a:solidFill>
                  <a:schemeClr val="tx1"/>
                </a:solidFill>
              </a:rPr>
              <a:t>Center Operations</a:t>
            </a:r>
          </a:p>
          <a:p>
            <a:pPr marL="457200" indent="-457200" algn="l">
              <a:buFont typeface="Arial" pitchFamily="34" charset="0"/>
              <a:buChar char="•"/>
            </a:pPr>
            <a:r>
              <a:rPr lang="en-US" dirty="0"/>
              <a:t>MFG USA Embedding </a:t>
            </a:r>
            <a:endParaRPr lang="en-US" dirty="0">
              <a:solidFill>
                <a:schemeClr val="tx1"/>
              </a:solidFill>
            </a:endParaRPr>
          </a:p>
          <a:p>
            <a:pPr marL="457200" indent="-457200">
              <a:buFont typeface="Arial" pitchFamily="34" charset="0"/>
              <a:buChar char="•"/>
            </a:pPr>
            <a:r>
              <a:rPr lang="en-US" dirty="0"/>
              <a:t>Rolling Competitive Award Program (RCAP)</a:t>
            </a:r>
          </a:p>
          <a:p>
            <a:pPr marL="457200" indent="-457200">
              <a:buFont typeface="Arial" pitchFamily="34" charset="0"/>
              <a:buChar char="•"/>
            </a:pPr>
            <a:r>
              <a:rPr lang="en-US" dirty="0"/>
              <a:t>Manufacturing Disaster Assistance Program (MDAP)</a:t>
            </a:r>
          </a:p>
          <a:p>
            <a:pPr marL="0" indent="0">
              <a:buNone/>
            </a:pPr>
            <a:endParaRPr lang="en-US" sz="4000" dirty="0"/>
          </a:p>
        </p:txBody>
      </p:sp>
      <p:sp>
        <p:nvSpPr>
          <p:cNvPr id="4" name="Content Placeholder 3"/>
          <p:cNvSpPr>
            <a:spLocks noGrp="1"/>
          </p:cNvSpPr>
          <p:nvPr>
            <p:ph sz="half" idx="2"/>
          </p:nvPr>
        </p:nvSpPr>
        <p:spPr/>
        <p:txBody>
          <a:bodyPr>
            <a:normAutofit lnSpcReduction="10000"/>
          </a:bodyPr>
          <a:lstStyle/>
          <a:p>
            <a:r>
              <a:rPr lang="en-US" dirty="0"/>
              <a:t>Each award has its own requirements</a:t>
            </a:r>
          </a:p>
          <a:p>
            <a:pPr lvl="1"/>
            <a:r>
              <a:rPr lang="en-US" dirty="0"/>
              <a:t>Center Operations typically has the most extensive requirements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r>
              <a:rPr lang="en-US" sz="1800" b="1" dirty="0"/>
              <a:t>NOTE:</a:t>
            </a:r>
            <a:r>
              <a:rPr lang="en-US" sz="1800" dirty="0"/>
              <a:t>  Not our intention to cover Other Funding Program reporting in this session but if you have any questions see us after the session.</a:t>
            </a:r>
          </a:p>
        </p:txBody>
      </p:sp>
    </p:spTree>
    <p:extLst>
      <p:ext uri="{BB962C8B-B14F-4D97-AF65-F5344CB8AC3E}">
        <p14:creationId xmlns:p14="http://schemas.microsoft.com/office/powerpoint/2010/main" val="419192048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53AF4F3C-7C20-46BF-9AF4-D9D8112E6A6A}"/>
              </a:ext>
            </a:extLst>
          </p:cNvPr>
          <p:cNvPicPr>
            <a:picLocks noGrp="1" noChangeAspect="1"/>
          </p:cNvPicPr>
          <p:nvPr>
            <p:ph idx="1"/>
          </p:nvPr>
        </p:nvPicPr>
        <p:blipFill>
          <a:blip r:embed="rId3"/>
          <a:stretch>
            <a:fillRect/>
          </a:stretch>
        </p:blipFill>
        <p:spPr>
          <a:xfrm>
            <a:off x="457200" y="1690688"/>
            <a:ext cx="8229600" cy="4500562"/>
          </a:xfrm>
          <a:prstGeom prst="rect">
            <a:avLst/>
          </a:prstGeom>
        </p:spPr>
      </p:pic>
      <p:sp>
        <p:nvSpPr>
          <p:cNvPr id="2" name="Title 1"/>
          <p:cNvSpPr>
            <a:spLocks noGrp="1"/>
          </p:cNvSpPr>
          <p:nvPr>
            <p:ph type="title"/>
          </p:nvPr>
        </p:nvSpPr>
        <p:spPr>
          <a:xfrm>
            <a:off x="457200" y="515073"/>
            <a:ext cx="8229600" cy="1302725"/>
          </a:xfrm>
        </p:spPr>
        <p:txBody>
          <a:bodyPr>
            <a:normAutofit fontScale="90000"/>
          </a:bodyPr>
          <a:lstStyle/>
          <a:p>
            <a:r>
              <a:rPr lang="en-US" dirty="0"/>
              <a:t>Progress Plan – Semi-annual response to Operating Outcomes (Continued)</a:t>
            </a:r>
          </a:p>
        </p:txBody>
      </p:sp>
      <p:sp>
        <p:nvSpPr>
          <p:cNvPr id="7" name="Rectangular Callout 6"/>
          <p:cNvSpPr/>
          <p:nvPr/>
        </p:nvSpPr>
        <p:spPr>
          <a:xfrm>
            <a:off x="762000" y="4008546"/>
            <a:ext cx="1472381" cy="570290"/>
          </a:xfrm>
          <a:prstGeom prst="wedgeRectCallout">
            <a:avLst>
              <a:gd name="adj1" fmla="val 13016"/>
              <a:gd name="adj2" fmla="val -2271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1200" dirty="0"/>
              <a:t>Budget Table</a:t>
            </a:r>
          </a:p>
          <a:p>
            <a:pPr algn="ctr"/>
            <a:endParaRPr lang="en-US" sz="2000" dirty="0"/>
          </a:p>
        </p:txBody>
      </p:sp>
      <p:sp>
        <p:nvSpPr>
          <p:cNvPr id="8" name="Rectangular Callout 7"/>
          <p:cNvSpPr/>
          <p:nvPr/>
        </p:nvSpPr>
        <p:spPr>
          <a:xfrm>
            <a:off x="2312176" y="5234252"/>
            <a:ext cx="2144109" cy="577733"/>
          </a:xfrm>
          <a:prstGeom prst="wedgeRectCallout">
            <a:avLst>
              <a:gd name="adj1" fmla="val 53937"/>
              <a:gd name="adj2" fmla="val -1660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1200" dirty="0"/>
              <a:t>Center enters actuals for reporting period</a:t>
            </a:r>
          </a:p>
          <a:p>
            <a:pPr algn="ctr"/>
            <a:endParaRPr lang="en-US" sz="2000" dirty="0"/>
          </a:p>
        </p:txBody>
      </p:sp>
      <p:sp>
        <p:nvSpPr>
          <p:cNvPr id="9" name="Rectangular Callout 8"/>
          <p:cNvSpPr/>
          <p:nvPr/>
        </p:nvSpPr>
        <p:spPr>
          <a:xfrm>
            <a:off x="6781801" y="3573169"/>
            <a:ext cx="1904999" cy="716550"/>
          </a:xfrm>
          <a:prstGeom prst="wedgeRectCallout">
            <a:avLst>
              <a:gd name="adj1" fmla="val -125543"/>
              <a:gd name="adj2" fmla="val -76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1200" dirty="0"/>
              <a:t>Display of POP Actuals and POP Budget</a:t>
            </a:r>
          </a:p>
          <a:p>
            <a:pPr algn="ctr"/>
            <a:endParaRPr lang="en-US" sz="1200" dirty="0"/>
          </a:p>
          <a:p>
            <a:pPr algn="ctr"/>
            <a:endParaRPr lang="en-US" sz="2000" dirty="0"/>
          </a:p>
        </p:txBody>
      </p:sp>
      <p:sp>
        <p:nvSpPr>
          <p:cNvPr id="14" name="Rectangular Callout 6">
            <a:extLst>
              <a:ext uri="{FF2B5EF4-FFF2-40B4-BE49-F238E27FC236}">
                <a16:creationId xmlns:a16="http://schemas.microsoft.com/office/drawing/2014/main" id="{343A8F99-F439-43CD-BDD8-71EA2E1AACD7}"/>
              </a:ext>
            </a:extLst>
          </p:cNvPr>
          <p:cNvSpPr/>
          <p:nvPr/>
        </p:nvSpPr>
        <p:spPr>
          <a:xfrm>
            <a:off x="3825056" y="1669423"/>
            <a:ext cx="2404294" cy="944450"/>
          </a:xfrm>
          <a:prstGeom prst="wedgeRectCallout">
            <a:avLst>
              <a:gd name="adj1" fmla="val -92929"/>
              <a:gd name="adj2" fmla="val 1223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1200" dirty="0"/>
              <a:t>Use checkboxes to display Estimated Budgets and Variance for one of more awards</a:t>
            </a:r>
          </a:p>
          <a:p>
            <a:pPr algn="ctr"/>
            <a:endParaRPr lang="en-US" sz="1200" dirty="0"/>
          </a:p>
        </p:txBody>
      </p:sp>
    </p:spTree>
    <p:extLst>
      <p:ext uri="{BB962C8B-B14F-4D97-AF65-F5344CB8AC3E}">
        <p14:creationId xmlns:p14="http://schemas.microsoft.com/office/powerpoint/2010/main" val="26124935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Actuals</a:t>
            </a:r>
          </a:p>
        </p:txBody>
      </p:sp>
      <p:sp>
        <p:nvSpPr>
          <p:cNvPr id="3" name="Content Placeholder 2"/>
          <p:cNvSpPr>
            <a:spLocks noGrp="1"/>
          </p:cNvSpPr>
          <p:nvPr>
            <p:ph idx="1"/>
          </p:nvPr>
        </p:nvSpPr>
        <p:spPr>
          <a:xfrm>
            <a:off x="628650" y="1208426"/>
            <a:ext cx="7886700" cy="5192374"/>
          </a:xfrm>
        </p:spPr>
        <p:txBody>
          <a:bodyPr>
            <a:normAutofit fontScale="47500" lnSpcReduction="20000"/>
          </a:bodyPr>
          <a:lstStyle/>
          <a:p>
            <a:pPr marL="0" indent="0">
              <a:buNone/>
            </a:pPr>
            <a:r>
              <a:rPr lang="en-US" sz="4500" b="1" dirty="0"/>
              <a:t>Purpose:</a:t>
            </a:r>
          </a:p>
          <a:p>
            <a:r>
              <a:rPr lang="en-US" sz="4500" dirty="0"/>
              <a:t>Communication of detailed Revenue and Expenses during the reported time period.</a:t>
            </a:r>
          </a:p>
          <a:p>
            <a:pPr marL="0" indent="0">
              <a:buNone/>
            </a:pPr>
            <a:endParaRPr lang="en-US" sz="4500" b="1" dirty="0"/>
          </a:p>
          <a:p>
            <a:pPr marL="0" indent="0">
              <a:buNone/>
            </a:pPr>
            <a:r>
              <a:rPr lang="en-US" sz="4500" b="1" dirty="0"/>
              <a:t>Workflow:</a:t>
            </a:r>
          </a:p>
          <a:p>
            <a:pPr lvl="1"/>
            <a:r>
              <a:rPr lang="en-US" sz="4500" dirty="0"/>
              <a:t>Centers enter Budget Actuals as frequently as needed for activities happening such as a Panel Review where current financials are important to be stated</a:t>
            </a:r>
          </a:p>
          <a:p>
            <a:pPr lvl="1"/>
            <a:r>
              <a:rPr lang="en-US" sz="4500" dirty="0"/>
              <a:t>Notifications are sent to Centers, Federal Program Officer and Regional Manager.  Please note Mailbox icon at top right of MEIS dashboard, if notifications are pending there will be a count shown in red</a:t>
            </a:r>
            <a:r>
              <a:rPr lang="en-US" sz="4100" dirty="0"/>
              <a:t> if:</a:t>
            </a:r>
          </a:p>
          <a:p>
            <a:pPr lvl="2"/>
            <a:r>
              <a:rPr lang="en-US" sz="4200" dirty="0"/>
              <a:t>Budget Actuals are &gt;180 days old</a:t>
            </a:r>
          </a:p>
          <a:p>
            <a:pPr lvl="2"/>
            <a:r>
              <a:rPr lang="en-US" sz="4200" dirty="0"/>
              <a:t>Budget Actuals have been recently changed</a:t>
            </a:r>
          </a:p>
          <a:p>
            <a:pPr lvl="2"/>
            <a:r>
              <a:rPr lang="en-US" sz="4200" dirty="0"/>
              <a:t>Budget Actual As of Date does not equal end date of the Period of Performance and it is greater than 30 days after the end of the Period of Performance</a:t>
            </a:r>
          </a:p>
          <a:p>
            <a:pPr lvl="2"/>
            <a:r>
              <a:rPr lang="en-US" sz="4200" dirty="0"/>
              <a:t>Budget Actuals As of Date does not equal end date of the Award and is greater than 90 days after the end of the Award</a:t>
            </a:r>
          </a:p>
          <a:p>
            <a:pPr lvl="2"/>
            <a:endParaRPr lang="en-US" dirty="0"/>
          </a:p>
        </p:txBody>
      </p:sp>
    </p:spTree>
    <p:extLst>
      <p:ext uri="{BB962C8B-B14F-4D97-AF65-F5344CB8AC3E}">
        <p14:creationId xmlns:p14="http://schemas.microsoft.com/office/powerpoint/2010/main" val="13947002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713869"/>
          </a:xfrm>
        </p:spPr>
        <p:txBody>
          <a:bodyPr>
            <a:normAutofit fontScale="90000"/>
          </a:bodyPr>
          <a:lstStyle/>
          <a:p>
            <a:r>
              <a:rPr lang="en-US" sz="3200" dirty="0"/>
              <a:t>Budget Actuals are to be updated when and as often as needed.  Though most likely when submitting a Progress Plan and prior to an annual/panel review.</a:t>
            </a:r>
          </a:p>
        </p:txBody>
      </p:sp>
      <p:sp>
        <p:nvSpPr>
          <p:cNvPr id="3" name="Content Placeholder 2"/>
          <p:cNvSpPr>
            <a:spLocks noGrp="1"/>
          </p:cNvSpPr>
          <p:nvPr>
            <p:ph idx="1"/>
          </p:nvPr>
        </p:nvSpPr>
        <p:spPr>
          <a:xfrm>
            <a:off x="457200" y="2032986"/>
            <a:ext cx="8229600" cy="4093177"/>
          </a:xfrm>
        </p:spPr>
        <p:txBody>
          <a:bodyPr>
            <a:normAutofit fontScale="62500" lnSpcReduction="20000"/>
          </a:bodyPr>
          <a:lstStyle/>
          <a:p>
            <a:pPr marL="0" indent="0">
              <a:buNone/>
            </a:pPr>
            <a:r>
              <a:rPr lang="en-US" b="1" dirty="0"/>
              <a:t>How to report:</a:t>
            </a:r>
          </a:p>
          <a:p>
            <a:r>
              <a:rPr lang="en-US" dirty="0"/>
              <a:t>Click CIP Budget Actuals, click on appropriate Reporting Set, enter the information for As of Date, Revenues and Expenses, automatically saved on entry </a:t>
            </a:r>
          </a:p>
          <a:p>
            <a:pPr marL="0" indent="0">
              <a:buNone/>
            </a:pPr>
            <a:endParaRPr lang="en-US" b="1" dirty="0"/>
          </a:p>
          <a:p>
            <a:pPr marL="0" indent="0">
              <a:buNone/>
            </a:pPr>
            <a:r>
              <a:rPr lang="en-US" b="1" dirty="0"/>
              <a:t>Related Reports:</a:t>
            </a:r>
          </a:p>
          <a:p>
            <a:pPr lvl="1"/>
            <a:r>
              <a:rPr lang="en-US" b="1" dirty="0"/>
              <a:t>To be determined – are they necessary? What would be useful?</a:t>
            </a:r>
          </a:p>
          <a:p>
            <a:pPr marL="0" indent="0">
              <a:buNone/>
            </a:pPr>
            <a:endParaRPr lang="en-US" b="1" dirty="0"/>
          </a:p>
          <a:p>
            <a:pPr marL="0" indent="0">
              <a:buNone/>
            </a:pPr>
            <a:r>
              <a:rPr lang="en-US" b="1" dirty="0" err="1"/>
              <a:t>Gotchas</a:t>
            </a:r>
            <a:r>
              <a:rPr lang="en-US" b="1" dirty="0"/>
              <a:t>:</a:t>
            </a:r>
          </a:p>
          <a:p>
            <a:pPr lvl="1"/>
            <a:r>
              <a:rPr lang="en-US" dirty="0"/>
              <a:t>Newish process and neither NIST MEP or Centers have it formalized yet.</a:t>
            </a:r>
          </a:p>
          <a:p>
            <a:pPr marL="0" indent="0">
              <a:buNone/>
            </a:pPr>
            <a:endParaRPr lang="en-US" b="1" dirty="0"/>
          </a:p>
          <a:p>
            <a:pPr marL="0" indent="0">
              <a:buNone/>
            </a:pPr>
            <a:r>
              <a:rPr lang="en-US" b="1" dirty="0"/>
              <a:t>Did you know…</a:t>
            </a:r>
          </a:p>
          <a:p>
            <a:pPr lvl="1"/>
            <a:r>
              <a:rPr lang="en-US" dirty="0"/>
              <a:t>Visible within CIP, Progress Plan</a:t>
            </a:r>
          </a:p>
          <a:p>
            <a:pPr lvl="1"/>
            <a:r>
              <a:rPr lang="en-US" dirty="0"/>
              <a:t>Visible within CIP, Funding Program, Budget Tab</a:t>
            </a:r>
          </a:p>
          <a:p>
            <a:pPr lvl="1"/>
            <a:r>
              <a:rPr lang="en-US" dirty="0"/>
              <a:t>. Used within your Center Profile and Performance Report (CPPR)</a:t>
            </a:r>
          </a:p>
          <a:p>
            <a:pPr marL="457200" lvl="1" indent="0">
              <a:buNone/>
            </a:pPr>
            <a:endParaRPr lang="en-US" dirty="0"/>
          </a:p>
          <a:p>
            <a:pPr lvl="1"/>
            <a:endParaRPr lang="en-US" dirty="0"/>
          </a:p>
          <a:p>
            <a:pPr lvl="1"/>
            <a:endParaRPr lang="en-US" dirty="0"/>
          </a:p>
          <a:p>
            <a:pPr lvl="2"/>
            <a:endParaRPr lang="en-US" dirty="0"/>
          </a:p>
          <a:p>
            <a:pPr marL="0" indent="0">
              <a:buNone/>
            </a:pPr>
            <a:endParaRPr lang="en-US" dirty="0"/>
          </a:p>
        </p:txBody>
      </p:sp>
    </p:spTree>
    <p:extLst>
      <p:ext uri="{BB962C8B-B14F-4D97-AF65-F5344CB8AC3E}">
        <p14:creationId xmlns:p14="http://schemas.microsoft.com/office/powerpoint/2010/main" val="25439887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AA4E-917D-4B24-9C2A-83D84A224042}"/>
              </a:ext>
            </a:extLst>
          </p:cNvPr>
          <p:cNvSpPr>
            <a:spLocks noGrp="1"/>
          </p:cNvSpPr>
          <p:nvPr>
            <p:ph type="title"/>
          </p:nvPr>
        </p:nvSpPr>
        <p:spPr/>
        <p:txBody>
          <a:bodyPr/>
          <a:lstStyle/>
          <a:p>
            <a:r>
              <a:rPr lang="en-US" dirty="0"/>
              <a:t>Budget Actuals</a:t>
            </a:r>
          </a:p>
        </p:txBody>
      </p:sp>
      <p:sp>
        <p:nvSpPr>
          <p:cNvPr id="3" name="Content Placeholder 2">
            <a:extLst>
              <a:ext uri="{FF2B5EF4-FFF2-40B4-BE49-F238E27FC236}">
                <a16:creationId xmlns:a16="http://schemas.microsoft.com/office/drawing/2014/main" id="{ED164AE2-CF89-469C-A941-712CFB44768D}"/>
              </a:ext>
            </a:extLst>
          </p:cNvPr>
          <p:cNvSpPr>
            <a:spLocks noGrp="1"/>
          </p:cNvSpPr>
          <p:nvPr>
            <p:ph idx="1"/>
          </p:nvPr>
        </p:nvSpPr>
        <p:spPr>
          <a:xfrm>
            <a:off x="457200" y="1441161"/>
            <a:ext cx="8229600" cy="4694527"/>
          </a:xfrm>
        </p:spPr>
        <p:txBody>
          <a:bodyPr/>
          <a:lstStyle/>
          <a:p>
            <a:r>
              <a:rPr lang="en-US" dirty="0"/>
              <a:t>Insert screenshot</a:t>
            </a:r>
          </a:p>
          <a:p>
            <a:endParaRPr lang="en-US" dirty="0"/>
          </a:p>
        </p:txBody>
      </p:sp>
      <p:sp>
        <p:nvSpPr>
          <p:cNvPr id="4" name="Slide Number Placeholder 3">
            <a:extLst>
              <a:ext uri="{FF2B5EF4-FFF2-40B4-BE49-F238E27FC236}">
                <a16:creationId xmlns:a16="http://schemas.microsoft.com/office/drawing/2014/main" id="{88544C74-BCFB-4E69-B70D-7996F371E336}"/>
              </a:ext>
            </a:extLst>
          </p:cNvPr>
          <p:cNvSpPr>
            <a:spLocks noGrp="1"/>
          </p:cNvSpPr>
          <p:nvPr>
            <p:ph type="sldNum" sz="quarter" idx="4"/>
          </p:nvPr>
        </p:nvSpPr>
        <p:spPr/>
        <p:txBody>
          <a:bodyPr/>
          <a:lstStyle/>
          <a:p>
            <a:fld id="{30A02D7B-7C10-D548-8D23-D0A29A0599FA}" type="slidenum">
              <a:rPr lang="en-US" smtClean="0"/>
              <a:pPr/>
              <a:t>73</a:t>
            </a:fld>
            <a:endParaRPr lang="en-US" dirty="0"/>
          </a:p>
        </p:txBody>
      </p:sp>
      <p:pic>
        <p:nvPicPr>
          <p:cNvPr id="5" name="Picture 4">
            <a:extLst>
              <a:ext uri="{FF2B5EF4-FFF2-40B4-BE49-F238E27FC236}">
                <a16:creationId xmlns:a16="http://schemas.microsoft.com/office/drawing/2014/main" id="{A93F0AB1-5134-4D44-9539-BE507AF18D10}"/>
              </a:ext>
            </a:extLst>
          </p:cNvPr>
          <p:cNvPicPr>
            <a:picLocks noChangeAspect="1"/>
          </p:cNvPicPr>
          <p:nvPr/>
        </p:nvPicPr>
        <p:blipFill>
          <a:blip r:embed="rId3"/>
          <a:stretch>
            <a:fillRect/>
          </a:stretch>
        </p:blipFill>
        <p:spPr>
          <a:xfrm>
            <a:off x="390524" y="1428749"/>
            <a:ext cx="8229601" cy="4500563"/>
          </a:xfrm>
          <a:prstGeom prst="rect">
            <a:avLst/>
          </a:prstGeom>
        </p:spPr>
      </p:pic>
    </p:spTree>
    <p:extLst>
      <p:ext uri="{BB962C8B-B14F-4D97-AF65-F5344CB8AC3E}">
        <p14:creationId xmlns:p14="http://schemas.microsoft.com/office/powerpoint/2010/main" val="36615245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598460"/>
          </a:xfrm>
        </p:spPr>
        <p:txBody>
          <a:bodyPr>
            <a:normAutofit/>
          </a:bodyPr>
          <a:lstStyle/>
          <a:p>
            <a:r>
              <a:rPr lang="en-US" sz="3200" dirty="0"/>
              <a:t>Centers can only view data in Funding Programs. It is a great place to look at budget, reporting sets, and quarterly allocations for IMPACT Metrics</a:t>
            </a:r>
          </a:p>
        </p:txBody>
      </p:sp>
      <p:sp>
        <p:nvSpPr>
          <p:cNvPr id="3" name="Content Placeholder 2"/>
          <p:cNvSpPr>
            <a:spLocks noGrp="1"/>
          </p:cNvSpPr>
          <p:nvPr>
            <p:ph idx="1"/>
          </p:nvPr>
        </p:nvSpPr>
        <p:spPr>
          <a:xfrm>
            <a:off x="457200" y="2237173"/>
            <a:ext cx="8229600" cy="4022155"/>
          </a:xfrm>
        </p:spPr>
        <p:txBody>
          <a:bodyPr>
            <a:normAutofit fontScale="70000" lnSpcReduction="20000"/>
          </a:bodyPr>
          <a:lstStyle/>
          <a:p>
            <a:pPr marL="0" indent="0">
              <a:buNone/>
            </a:pPr>
            <a:r>
              <a:rPr lang="en-US" b="1" dirty="0"/>
              <a:t>Purpose:</a:t>
            </a:r>
          </a:p>
          <a:p>
            <a:pPr lvl="1"/>
            <a:r>
              <a:rPr lang="en-US" dirty="0"/>
              <a:t>Centers need to be familiar with the information in this module as it is affects your ability to report and how your center’s performance is measured</a:t>
            </a:r>
          </a:p>
          <a:p>
            <a:pPr lvl="2"/>
            <a:r>
              <a:rPr lang="en-US" dirty="0"/>
              <a:t>General Information about the award</a:t>
            </a:r>
          </a:p>
          <a:p>
            <a:pPr lvl="2"/>
            <a:r>
              <a:rPr lang="en-US" dirty="0"/>
              <a:t>Contacts – who is who at NIST MEP and Grants on your Cooperative Agreement</a:t>
            </a:r>
          </a:p>
          <a:p>
            <a:pPr lvl="2"/>
            <a:r>
              <a:rPr lang="en-US" dirty="0"/>
              <a:t>Federal Quarterly Allocation – Used in metric calculations.</a:t>
            </a:r>
          </a:p>
          <a:p>
            <a:pPr lvl="2"/>
            <a:r>
              <a:rPr lang="en-US" dirty="0"/>
              <a:t>Total Cash Quarterly Allocation – Displayed on The CARD.</a:t>
            </a:r>
          </a:p>
          <a:p>
            <a:pPr lvl="2"/>
            <a:r>
              <a:rPr lang="en-US" dirty="0"/>
              <a:t>Budget – read only view of all budget information</a:t>
            </a:r>
          </a:p>
          <a:p>
            <a:pPr lvl="2"/>
            <a:r>
              <a:rPr lang="en-US" dirty="0"/>
              <a:t>Reporting Set – construct necessary for reporting and to look at center performance over 10 year period prior to competition</a:t>
            </a:r>
          </a:p>
          <a:p>
            <a:pPr marL="0" indent="0">
              <a:buNone/>
            </a:pPr>
            <a:r>
              <a:rPr lang="en-US" b="1" dirty="0"/>
              <a:t>How to report:</a:t>
            </a:r>
          </a:p>
          <a:p>
            <a:pPr lvl="1"/>
            <a:r>
              <a:rPr lang="en-US" dirty="0"/>
              <a:t>Not a direct submission by Centers though Budget Table Actuals are updated by Progress Plan submission</a:t>
            </a:r>
          </a:p>
          <a:p>
            <a:pPr marL="0" indent="0">
              <a:buNone/>
            </a:pPr>
            <a:r>
              <a:rPr lang="en-US" b="1" dirty="0"/>
              <a:t>Related Reports:  TBD</a:t>
            </a:r>
          </a:p>
          <a:p>
            <a:pPr lvl="2"/>
            <a:endParaRPr lang="en-US" dirty="0"/>
          </a:p>
          <a:p>
            <a:pPr lvl="2"/>
            <a:endParaRPr lang="en-US" dirty="0"/>
          </a:p>
          <a:p>
            <a:pPr lvl="2"/>
            <a:endParaRPr lang="en-US" dirty="0"/>
          </a:p>
        </p:txBody>
      </p:sp>
    </p:spTree>
    <p:extLst>
      <p:ext uri="{BB962C8B-B14F-4D97-AF65-F5344CB8AC3E}">
        <p14:creationId xmlns:p14="http://schemas.microsoft.com/office/powerpoint/2010/main" val="19573653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Funding Programs – General Information – Funding Agreement (Awards)</a:t>
            </a:r>
          </a:p>
        </p:txBody>
      </p:sp>
      <p:pic>
        <p:nvPicPr>
          <p:cNvPr id="3" name="Content Placeholder 2">
            <a:extLst>
              <a:ext uri="{FF2B5EF4-FFF2-40B4-BE49-F238E27FC236}">
                <a16:creationId xmlns:a16="http://schemas.microsoft.com/office/drawing/2014/main" id="{DE05C51F-EF53-4A59-80B2-8B1C2EB42AEA}"/>
              </a:ext>
            </a:extLst>
          </p:cNvPr>
          <p:cNvPicPr>
            <a:picLocks noGrp="1" noChangeAspect="1"/>
          </p:cNvPicPr>
          <p:nvPr>
            <p:ph idx="1"/>
          </p:nvPr>
        </p:nvPicPr>
        <p:blipFill>
          <a:blip r:embed="rId3"/>
          <a:stretch>
            <a:fillRect/>
          </a:stretch>
        </p:blipFill>
        <p:spPr>
          <a:xfrm>
            <a:off x="457200" y="1528763"/>
            <a:ext cx="8229600" cy="4500562"/>
          </a:xfrm>
          <a:prstGeom prst="rect">
            <a:avLst/>
          </a:prstGeom>
        </p:spPr>
      </p:pic>
      <p:sp>
        <p:nvSpPr>
          <p:cNvPr id="5" name="Speech Bubble: Rectangle 4">
            <a:extLst>
              <a:ext uri="{FF2B5EF4-FFF2-40B4-BE49-F238E27FC236}">
                <a16:creationId xmlns:a16="http://schemas.microsoft.com/office/drawing/2014/main" id="{417A9CC6-D3BA-47CE-B372-4DFDE683AEAE}"/>
              </a:ext>
            </a:extLst>
          </p:cNvPr>
          <p:cNvSpPr/>
          <p:nvPr/>
        </p:nvSpPr>
        <p:spPr>
          <a:xfrm>
            <a:off x="3390899" y="4619625"/>
            <a:ext cx="1438275" cy="828675"/>
          </a:xfrm>
          <a:prstGeom prst="wedgeRectCallout">
            <a:avLst>
              <a:gd name="adj1" fmla="val -125752"/>
              <a:gd name="adj2" fmla="val -121729"/>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Click view/edit icon to see award information</a:t>
            </a:r>
          </a:p>
        </p:txBody>
      </p:sp>
    </p:spTree>
    <p:extLst>
      <p:ext uri="{BB962C8B-B14F-4D97-AF65-F5344CB8AC3E}">
        <p14:creationId xmlns:p14="http://schemas.microsoft.com/office/powerpoint/2010/main" val="39783265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Funding Programs – General Information – Funding Agreement (Awards)</a:t>
            </a:r>
          </a:p>
        </p:txBody>
      </p:sp>
      <p:pic>
        <p:nvPicPr>
          <p:cNvPr id="3" name="Content Placeholder 2">
            <a:extLst>
              <a:ext uri="{FF2B5EF4-FFF2-40B4-BE49-F238E27FC236}">
                <a16:creationId xmlns:a16="http://schemas.microsoft.com/office/drawing/2014/main" id="{FA6A5EAA-D6A5-47E4-B880-373792FA6F07}"/>
              </a:ext>
            </a:extLst>
          </p:cNvPr>
          <p:cNvPicPr>
            <a:picLocks noGrp="1" noChangeAspect="1"/>
          </p:cNvPicPr>
          <p:nvPr>
            <p:ph idx="1"/>
          </p:nvPr>
        </p:nvPicPr>
        <p:blipFill>
          <a:blip r:embed="rId3"/>
          <a:stretch>
            <a:fillRect/>
          </a:stretch>
        </p:blipFill>
        <p:spPr>
          <a:xfrm>
            <a:off x="457200" y="1528763"/>
            <a:ext cx="8229600" cy="4500562"/>
          </a:xfrm>
          <a:prstGeom prst="rect">
            <a:avLst/>
          </a:prstGeom>
        </p:spPr>
      </p:pic>
    </p:spTree>
    <p:extLst>
      <p:ext uri="{BB962C8B-B14F-4D97-AF65-F5344CB8AC3E}">
        <p14:creationId xmlns:p14="http://schemas.microsoft.com/office/powerpoint/2010/main" val="22565309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236"/>
            <a:ext cx="8229600" cy="945189"/>
          </a:xfrm>
        </p:spPr>
        <p:txBody>
          <a:bodyPr>
            <a:noAutofit/>
          </a:bodyPr>
          <a:lstStyle/>
          <a:p>
            <a:r>
              <a:rPr lang="en-US" sz="3200" dirty="0"/>
              <a:t>Funding Programs – General Information - Period of Performance</a:t>
            </a:r>
          </a:p>
        </p:txBody>
      </p:sp>
      <p:pic>
        <p:nvPicPr>
          <p:cNvPr id="3" name="Content Placeholder 2">
            <a:extLst>
              <a:ext uri="{FF2B5EF4-FFF2-40B4-BE49-F238E27FC236}">
                <a16:creationId xmlns:a16="http://schemas.microsoft.com/office/drawing/2014/main" id="{3B3F588D-6F6D-449B-AD61-86BE05EBBC86}"/>
              </a:ext>
            </a:extLst>
          </p:cNvPr>
          <p:cNvPicPr>
            <a:picLocks noGrp="1" noChangeAspect="1"/>
          </p:cNvPicPr>
          <p:nvPr>
            <p:ph idx="1"/>
          </p:nvPr>
        </p:nvPicPr>
        <p:blipFill>
          <a:blip r:embed="rId3"/>
          <a:stretch>
            <a:fillRect/>
          </a:stretch>
        </p:blipFill>
        <p:spPr>
          <a:xfrm>
            <a:off x="457200" y="1528763"/>
            <a:ext cx="8229600" cy="4500562"/>
          </a:xfrm>
          <a:prstGeom prst="rect">
            <a:avLst/>
          </a:prstGeom>
        </p:spPr>
      </p:pic>
    </p:spTree>
    <p:extLst>
      <p:ext uri="{BB962C8B-B14F-4D97-AF65-F5344CB8AC3E}">
        <p14:creationId xmlns:p14="http://schemas.microsoft.com/office/powerpoint/2010/main" val="16774701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5073"/>
            <a:ext cx="8229600" cy="702877"/>
          </a:xfrm>
        </p:spPr>
        <p:txBody>
          <a:bodyPr>
            <a:normAutofit/>
          </a:bodyPr>
          <a:lstStyle/>
          <a:p>
            <a:r>
              <a:rPr lang="en-US" sz="3200" dirty="0"/>
              <a:t>Funding Programs – Contacts</a:t>
            </a:r>
          </a:p>
        </p:txBody>
      </p:sp>
      <p:pic>
        <p:nvPicPr>
          <p:cNvPr id="3" name="Content Placeholder 2">
            <a:extLst>
              <a:ext uri="{FF2B5EF4-FFF2-40B4-BE49-F238E27FC236}">
                <a16:creationId xmlns:a16="http://schemas.microsoft.com/office/drawing/2014/main" id="{CF145A3C-42D1-4DBB-B322-247CEE6658FB}"/>
              </a:ext>
            </a:extLst>
          </p:cNvPr>
          <p:cNvPicPr>
            <a:picLocks noGrp="1" noChangeAspect="1"/>
          </p:cNvPicPr>
          <p:nvPr>
            <p:ph idx="1"/>
          </p:nvPr>
        </p:nvPicPr>
        <p:blipFill>
          <a:blip r:embed="rId3"/>
          <a:stretch>
            <a:fillRect/>
          </a:stretch>
        </p:blipFill>
        <p:spPr>
          <a:xfrm>
            <a:off x="457200" y="1547813"/>
            <a:ext cx="8229600" cy="4500562"/>
          </a:xfrm>
          <a:prstGeom prst="rect">
            <a:avLst/>
          </a:prstGeom>
        </p:spPr>
      </p:pic>
      <p:cxnSp>
        <p:nvCxnSpPr>
          <p:cNvPr id="6" name="Straight Arrow Connector 5">
            <a:extLst>
              <a:ext uri="{FF2B5EF4-FFF2-40B4-BE49-F238E27FC236}">
                <a16:creationId xmlns:a16="http://schemas.microsoft.com/office/drawing/2014/main" id="{1473D3C5-0936-451F-8AB4-395973F3C265}"/>
              </a:ext>
            </a:extLst>
          </p:cNvPr>
          <p:cNvCxnSpPr>
            <a:cxnSpLocks/>
          </p:cNvCxnSpPr>
          <p:nvPr/>
        </p:nvCxnSpPr>
        <p:spPr>
          <a:xfrm flipH="1">
            <a:off x="1162050" y="1217950"/>
            <a:ext cx="1009650" cy="11918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80931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Funding Programs – Federal Quarterly Allocation</a:t>
            </a:r>
          </a:p>
        </p:txBody>
      </p:sp>
      <p:pic>
        <p:nvPicPr>
          <p:cNvPr id="3" name="Content Placeholder 2">
            <a:extLst>
              <a:ext uri="{FF2B5EF4-FFF2-40B4-BE49-F238E27FC236}">
                <a16:creationId xmlns:a16="http://schemas.microsoft.com/office/drawing/2014/main" id="{809D5C71-751C-4D04-B47B-31C1B816052E}"/>
              </a:ext>
            </a:extLst>
          </p:cNvPr>
          <p:cNvPicPr>
            <a:picLocks noGrp="1" noChangeAspect="1"/>
          </p:cNvPicPr>
          <p:nvPr>
            <p:ph idx="1"/>
          </p:nvPr>
        </p:nvPicPr>
        <p:blipFill>
          <a:blip r:embed="rId3"/>
          <a:stretch>
            <a:fillRect/>
          </a:stretch>
        </p:blipFill>
        <p:spPr>
          <a:xfrm>
            <a:off x="457200" y="1528763"/>
            <a:ext cx="8229600" cy="4500562"/>
          </a:xfrm>
          <a:prstGeom prst="rect">
            <a:avLst/>
          </a:prstGeom>
        </p:spPr>
      </p:pic>
      <p:cxnSp>
        <p:nvCxnSpPr>
          <p:cNvPr id="8" name="Straight Arrow Connector 7">
            <a:extLst>
              <a:ext uri="{FF2B5EF4-FFF2-40B4-BE49-F238E27FC236}">
                <a16:creationId xmlns:a16="http://schemas.microsoft.com/office/drawing/2014/main" id="{B8BC3596-A3AD-4387-9198-2ECDE6B75B85}"/>
              </a:ext>
            </a:extLst>
          </p:cNvPr>
          <p:cNvCxnSpPr/>
          <p:nvPr/>
        </p:nvCxnSpPr>
        <p:spPr>
          <a:xfrm flipH="1">
            <a:off x="1600200" y="1390650"/>
            <a:ext cx="571500" cy="914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7864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cs typeface="Arial Narrow"/>
              </a:rPr>
              <a:t>Reporting Elements by Award Type</a:t>
            </a:r>
            <a:endParaRPr lang="en-US" sz="3600"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38429342"/>
              </p:ext>
            </p:extLst>
          </p:nvPr>
        </p:nvGraphicFramePr>
        <p:xfrm>
          <a:off x="887104" y="1421332"/>
          <a:ext cx="7435217" cy="4403586"/>
        </p:xfrm>
        <a:graphic>
          <a:graphicData uri="http://schemas.openxmlformats.org/drawingml/2006/table">
            <a:tbl>
              <a:tblPr firstRow="1" firstCol="1" bandRow="1">
                <a:tableStyleId>{5C22544A-7EE6-4342-B048-85BDC9FD1C3A}</a:tableStyleId>
              </a:tblPr>
              <a:tblGrid>
                <a:gridCol w="2041233">
                  <a:extLst>
                    <a:ext uri="{9D8B030D-6E8A-4147-A177-3AD203B41FA5}">
                      <a16:colId xmlns:a16="http://schemas.microsoft.com/office/drawing/2014/main" val="2166743878"/>
                    </a:ext>
                  </a:extLst>
                </a:gridCol>
                <a:gridCol w="1274275">
                  <a:extLst>
                    <a:ext uri="{9D8B030D-6E8A-4147-A177-3AD203B41FA5}">
                      <a16:colId xmlns:a16="http://schemas.microsoft.com/office/drawing/2014/main" val="2248553813"/>
                    </a:ext>
                  </a:extLst>
                </a:gridCol>
                <a:gridCol w="189497">
                  <a:extLst>
                    <a:ext uri="{9D8B030D-6E8A-4147-A177-3AD203B41FA5}">
                      <a16:colId xmlns:a16="http://schemas.microsoft.com/office/drawing/2014/main" val="3731910071"/>
                    </a:ext>
                  </a:extLst>
                </a:gridCol>
                <a:gridCol w="1038322">
                  <a:extLst>
                    <a:ext uri="{9D8B030D-6E8A-4147-A177-3AD203B41FA5}">
                      <a16:colId xmlns:a16="http://schemas.microsoft.com/office/drawing/2014/main" val="1396790474"/>
                    </a:ext>
                  </a:extLst>
                </a:gridCol>
                <a:gridCol w="425450">
                  <a:extLst>
                    <a:ext uri="{9D8B030D-6E8A-4147-A177-3AD203B41FA5}">
                      <a16:colId xmlns:a16="http://schemas.microsoft.com/office/drawing/2014/main" val="1180187005"/>
                    </a:ext>
                  </a:extLst>
                </a:gridCol>
                <a:gridCol w="1007085">
                  <a:extLst>
                    <a:ext uri="{9D8B030D-6E8A-4147-A177-3AD203B41FA5}">
                      <a16:colId xmlns:a16="http://schemas.microsoft.com/office/drawing/2014/main" val="1646682917"/>
                    </a:ext>
                  </a:extLst>
                </a:gridCol>
                <a:gridCol w="226135">
                  <a:extLst>
                    <a:ext uri="{9D8B030D-6E8A-4147-A177-3AD203B41FA5}">
                      <a16:colId xmlns:a16="http://schemas.microsoft.com/office/drawing/2014/main" val="11000942"/>
                    </a:ext>
                  </a:extLst>
                </a:gridCol>
                <a:gridCol w="1233220">
                  <a:extLst>
                    <a:ext uri="{9D8B030D-6E8A-4147-A177-3AD203B41FA5}">
                      <a16:colId xmlns:a16="http://schemas.microsoft.com/office/drawing/2014/main" val="358400139"/>
                    </a:ext>
                  </a:extLst>
                </a:gridCol>
              </a:tblGrid>
              <a:tr h="380172">
                <a:tc>
                  <a:txBody>
                    <a:bodyPr/>
                    <a:lstStyle/>
                    <a:p>
                      <a:pPr marL="0" marR="0" algn="ctr">
                        <a:lnSpc>
                          <a:spcPct val="150000"/>
                        </a:lnSpc>
                        <a:spcBef>
                          <a:spcPts val="0"/>
                        </a:spcBef>
                        <a:spcAft>
                          <a:spcPts val="0"/>
                        </a:spcAft>
                      </a:pPr>
                      <a:r>
                        <a:rPr lang="en-US" sz="1200" spc="-25" dirty="0">
                          <a:effectLst/>
                        </a:rPr>
                        <a:t>Reporting Element</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200" spc="-25" dirty="0">
                          <a:effectLst/>
                        </a:rPr>
                        <a:t>Center Operations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gn="ctr">
                        <a:lnSpc>
                          <a:spcPct val="150000"/>
                        </a:lnSpc>
                        <a:spcBef>
                          <a:spcPts val="0"/>
                        </a:spcBef>
                        <a:spcAft>
                          <a:spcPts val="0"/>
                        </a:spcAft>
                      </a:pPr>
                      <a:r>
                        <a:rPr lang="en-US" sz="1200" spc="-25" dirty="0">
                          <a:effectLst/>
                        </a:rPr>
                        <a:t>Embedding</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200" spc="-25" dirty="0">
                          <a:effectLst/>
                          <a:latin typeface="Arial" panose="020B0604020202020204" pitchFamily="34" charset="0"/>
                          <a:ea typeface="Times New Roman" panose="02020603050405020304" pitchFamily="18" charset="0"/>
                          <a:cs typeface="Times New Roman" panose="02020603050405020304" pitchFamily="18" charset="0"/>
                        </a:rPr>
                        <a:t>RCAP</a:t>
                      </a:r>
                    </a:p>
                  </a:txBody>
                  <a:tcPr marL="68580" marR="68580" marT="0" marB="0"/>
                </a:tc>
                <a:tc hMerge="1">
                  <a:txBody>
                    <a:bodyPr/>
                    <a:lstStyle/>
                    <a:p>
                      <a:pPr marL="0" marR="0" algn="ctr">
                        <a:lnSpc>
                          <a:spcPct val="115000"/>
                        </a:lnSpc>
                        <a:spcBef>
                          <a:spcPts val="0"/>
                        </a:spcBef>
                        <a:spcAft>
                          <a:spcPts val="0"/>
                        </a:spcAft>
                      </a:pPr>
                      <a:r>
                        <a:rPr lang="en-US" sz="800" spc="-25" dirty="0">
                          <a:effectLst/>
                        </a:rPr>
                        <a:t>Embedding</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gn="ctr">
                        <a:lnSpc>
                          <a:spcPct val="150000"/>
                        </a:lnSpc>
                        <a:spcBef>
                          <a:spcPts val="0"/>
                        </a:spcBef>
                        <a:spcAft>
                          <a:spcPts val="0"/>
                        </a:spcAft>
                      </a:pPr>
                      <a:r>
                        <a:rPr lang="en-US" sz="1200" spc="-25" dirty="0">
                          <a:effectLst/>
                          <a:latin typeface="Arial" panose="020B0604020202020204" pitchFamily="34" charset="0"/>
                          <a:ea typeface="Times New Roman" panose="02020603050405020304" pitchFamily="18" charset="0"/>
                          <a:cs typeface="Times New Roman" panose="02020603050405020304" pitchFamily="18" charset="0"/>
                        </a:rPr>
                        <a:t>MDAP</a:t>
                      </a:r>
                    </a:p>
                  </a:txBody>
                  <a:tcPr marL="68580" marR="68580" marT="0" marB="0"/>
                </a:tc>
                <a:tc hMerge="1">
                  <a:txBody>
                    <a:bodyPr/>
                    <a:lstStyle/>
                    <a:p>
                      <a:endParaRPr lang="en-US"/>
                    </a:p>
                  </a:txBody>
                  <a:tcPr/>
                </a:tc>
                <a:extLst>
                  <a:ext uri="{0D108BD9-81ED-4DB2-BD59-A6C34878D82A}">
                    <a16:rowId xmlns:a16="http://schemas.microsoft.com/office/drawing/2014/main" val="1871411071"/>
                  </a:ext>
                </a:extLst>
              </a:tr>
              <a:tr h="349399">
                <a:tc>
                  <a:txBody>
                    <a:bodyPr/>
                    <a:lstStyle/>
                    <a:p>
                      <a:pPr marL="0" marR="0">
                        <a:lnSpc>
                          <a:spcPct val="150000"/>
                        </a:lnSpc>
                        <a:spcBef>
                          <a:spcPts val="0"/>
                        </a:spcBef>
                        <a:spcAft>
                          <a:spcPts val="0"/>
                        </a:spcAft>
                      </a:pPr>
                      <a:r>
                        <a:rPr lang="en-US" sz="1200" spc="-25" dirty="0">
                          <a:effectLst/>
                        </a:rPr>
                        <a:t>Board of Directors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7">
                  <a:txBody>
                    <a:bodyPr/>
                    <a:lstStyle/>
                    <a:p>
                      <a:pPr marL="0" marR="0" algn="ctr">
                        <a:lnSpc>
                          <a:spcPct val="150000"/>
                        </a:lnSpc>
                        <a:spcBef>
                          <a:spcPts val="0"/>
                        </a:spcBef>
                        <a:spcAft>
                          <a:spcPts val="0"/>
                        </a:spcAft>
                      </a:pPr>
                      <a:r>
                        <a:rPr lang="en-US" sz="1200" spc="-25" dirty="0">
                          <a:effectLst/>
                        </a:rPr>
                        <a:t>Shared Across All Awards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dirty="0"/>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78880952"/>
                  </a:ext>
                </a:extLst>
              </a:tr>
              <a:tr h="317927">
                <a:tc>
                  <a:txBody>
                    <a:bodyPr/>
                    <a:lstStyle/>
                    <a:p>
                      <a:pPr marL="0" marR="0" algn="l" defTabSz="457200" rtl="0" eaLnBrk="1" latinLnBrk="0" hangingPunct="1">
                        <a:lnSpc>
                          <a:spcPct val="150000"/>
                        </a:lnSpc>
                        <a:spcBef>
                          <a:spcPts val="0"/>
                        </a:spcBef>
                        <a:spcAft>
                          <a:spcPts val="0"/>
                        </a:spcAft>
                      </a:pPr>
                      <a:r>
                        <a:rPr lang="en-US" sz="1200" b="1" kern="1200" spc="-25" dirty="0">
                          <a:solidFill>
                            <a:schemeClr val="lt1"/>
                          </a:solidFill>
                          <a:effectLst/>
                          <a:latin typeface="+mn-lt"/>
                          <a:ea typeface="+mn-ea"/>
                          <a:cs typeface="+mn-cs"/>
                        </a:rPr>
                        <a:t>CAR Information</a:t>
                      </a:r>
                    </a:p>
                  </a:txBody>
                  <a:tcPr marL="68580" marR="68580" marT="0" marB="0"/>
                </a:tc>
                <a:tc gridSpan="7">
                  <a:txBody>
                    <a:bodyPr/>
                    <a:lstStyle/>
                    <a:p>
                      <a:pPr marL="0" marR="0" algn="ctr" defTabSz="457200" rtl="0" eaLnBrk="1" latinLnBrk="0" hangingPunct="1">
                        <a:lnSpc>
                          <a:spcPct val="150000"/>
                        </a:lnSpc>
                        <a:spcBef>
                          <a:spcPts val="0"/>
                        </a:spcBef>
                        <a:spcAft>
                          <a:spcPts val="0"/>
                        </a:spcAft>
                      </a:pPr>
                      <a:r>
                        <a:rPr lang="en-US" sz="1200" kern="1200" spc="-25" dirty="0">
                          <a:solidFill>
                            <a:schemeClr val="dk1"/>
                          </a:solidFill>
                          <a:effectLst/>
                          <a:latin typeface="+mn-lt"/>
                          <a:ea typeface="+mn-ea"/>
                          <a:cs typeface="+mn-cs"/>
                        </a:rPr>
                        <a:t>Shared Across All Awards</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4931580"/>
                  </a:ext>
                </a:extLst>
              </a:tr>
              <a:tr h="350813">
                <a:tc>
                  <a:txBody>
                    <a:bodyPr/>
                    <a:lstStyle/>
                    <a:p>
                      <a:pPr marL="0" marR="0">
                        <a:lnSpc>
                          <a:spcPct val="150000"/>
                        </a:lnSpc>
                        <a:spcBef>
                          <a:spcPts val="0"/>
                        </a:spcBef>
                        <a:spcAft>
                          <a:spcPts val="0"/>
                        </a:spcAft>
                      </a:pPr>
                      <a:r>
                        <a:rPr lang="en-US" sz="1200" spc="-25" dirty="0">
                          <a:effectLst/>
                        </a:rPr>
                        <a:t>Clients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200" spc="-25" dirty="0">
                          <a:effectLst/>
                        </a:rPr>
                        <a:t>Yes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50000"/>
                        </a:lnSpc>
                      </a:pPr>
                      <a:r>
                        <a:rPr lang="en-US" sz="1200" spc="-25" dirty="0">
                          <a:effectLst/>
                        </a:rPr>
                        <a:t>Yes </a:t>
                      </a:r>
                      <a:r>
                        <a:rPr lang="en-US" sz="1200" spc="-25" dirty="0">
                          <a:solidFill>
                            <a:srgbClr val="FF0000"/>
                          </a:solidFill>
                          <a:effectLst/>
                        </a:rPr>
                        <a:t>*</a:t>
                      </a:r>
                      <a:endParaRPr lang="en-US" dirty="0">
                        <a:solidFill>
                          <a:srgbClr val="FF0000"/>
                        </a:solidFill>
                      </a:endParaRPr>
                    </a:p>
                  </a:txBody>
                  <a:tcPr marL="68580" marR="68580" marT="0" marB="0"/>
                </a:tc>
                <a:tc hMerge="1">
                  <a:txBody>
                    <a:bodyPr/>
                    <a:lstStyle/>
                    <a:p>
                      <a:endParaRPr lang="en-US"/>
                    </a:p>
                  </a:txBody>
                  <a:tcPr/>
                </a:tc>
                <a:tc gridSpan="2">
                  <a:txBody>
                    <a:bodyPr/>
                    <a:lstStyle/>
                    <a:p>
                      <a:pPr algn="ctr">
                        <a:lnSpc>
                          <a:spcPct val="150000"/>
                        </a:lnSpc>
                      </a:pPr>
                      <a:r>
                        <a:rPr lang="en-US" sz="1200" spc="-25" dirty="0">
                          <a:effectLst/>
                        </a:rPr>
                        <a:t>Yes </a:t>
                      </a:r>
                      <a:r>
                        <a:rPr lang="en-US" sz="1200" spc="-25" dirty="0">
                          <a:solidFill>
                            <a:srgbClr val="FF0000"/>
                          </a:solidFill>
                          <a:effectLst/>
                        </a:rPr>
                        <a:t>*</a:t>
                      </a:r>
                      <a:endParaRPr lang="en-US" dirty="0">
                        <a:solidFill>
                          <a:srgbClr val="FF0000"/>
                        </a:solidFill>
                      </a:endParaRPr>
                    </a:p>
                  </a:txBody>
                  <a:tcPr marL="68580" marR="68580" marT="0" marB="0"/>
                </a:tc>
                <a:tc hMerge="1">
                  <a:txBody>
                    <a:bodyPr/>
                    <a:lstStyle/>
                    <a:p>
                      <a:pPr algn="ctr"/>
                      <a:endParaRPr lang="en-US" dirty="0"/>
                    </a:p>
                  </a:txBody>
                  <a:tcPr marL="68580" marR="68580" marT="0" marB="0"/>
                </a:tc>
                <a:tc gridSpan="2">
                  <a:txBody>
                    <a:bodyPr/>
                    <a:lstStyle/>
                    <a:p>
                      <a:pPr algn="ctr">
                        <a:lnSpc>
                          <a:spcPct val="150000"/>
                        </a:lnSpc>
                      </a:pPr>
                      <a:r>
                        <a:rPr lang="en-US" sz="1200" spc="-25" dirty="0">
                          <a:effectLst/>
                        </a:rPr>
                        <a:t>Yes </a:t>
                      </a:r>
                      <a:r>
                        <a:rPr lang="en-US" sz="1200" spc="-25" dirty="0">
                          <a:solidFill>
                            <a:srgbClr val="FF0000"/>
                          </a:solidFill>
                          <a:effectLst/>
                        </a:rPr>
                        <a:t>*</a:t>
                      </a:r>
                      <a:endParaRPr lang="en-US" dirty="0">
                        <a:solidFill>
                          <a:srgbClr val="FF0000"/>
                        </a:solidFill>
                      </a:endParaRPr>
                    </a:p>
                  </a:txBody>
                  <a:tcPr marL="68580" marR="68580" marT="0" marB="0"/>
                </a:tc>
                <a:tc hMerge="1">
                  <a:txBody>
                    <a:bodyPr/>
                    <a:lstStyle/>
                    <a:p>
                      <a:endParaRPr lang="en-US"/>
                    </a:p>
                  </a:txBody>
                  <a:tcPr/>
                </a:tc>
                <a:extLst>
                  <a:ext uri="{0D108BD9-81ED-4DB2-BD59-A6C34878D82A}">
                    <a16:rowId xmlns:a16="http://schemas.microsoft.com/office/drawing/2014/main" val="4068012698"/>
                  </a:ext>
                </a:extLst>
              </a:tr>
              <a:tr h="327546">
                <a:tc>
                  <a:txBody>
                    <a:bodyPr/>
                    <a:lstStyle/>
                    <a:p>
                      <a:pPr marL="0" marR="0">
                        <a:lnSpc>
                          <a:spcPct val="150000"/>
                        </a:lnSpc>
                        <a:spcBef>
                          <a:spcPts val="0"/>
                        </a:spcBef>
                        <a:spcAft>
                          <a:spcPts val="0"/>
                        </a:spcAft>
                      </a:pPr>
                      <a:r>
                        <a:rPr lang="en-US" sz="1200" spc="-25" dirty="0">
                          <a:effectLst/>
                        </a:rPr>
                        <a:t>Contacts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200" spc="-25" dirty="0">
                          <a:effectLst/>
                        </a:rPr>
                        <a:t>Yes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50000"/>
                        </a:lnSpc>
                      </a:pPr>
                      <a:r>
                        <a:rPr lang="en-US" sz="1200" spc="-25" dirty="0">
                          <a:effectLst/>
                        </a:rPr>
                        <a:t>Yes</a:t>
                      </a:r>
                      <a:endParaRPr lang="en-US" dirty="0"/>
                    </a:p>
                  </a:txBody>
                  <a:tcPr marL="68580" marR="68580" marT="0" marB="0"/>
                </a:tc>
                <a:tc hMerge="1">
                  <a:txBody>
                    <a:bodyPr/>
                    <a:lstStyle/>
                    <a:p>
                      <a:endParaRPr lang="en-US"/>
                    </a:p>
                  </a:txBody>
                  <a:tcPr/>
                </a:tc>
                <a:tc gridSpan="2">
                  <a:txBody>
                    <a:bodyPr/>
                    <a:lstStyle/>
                    <a:p>
                      <a:pPr algn="ctr">
                        <a:lnSpc>
                          <a:spcPct val="150000"/>
                        </a:lnSpc>
                      </a:pPr>
                      <a:r>
                        <a:rPr lang="en-US" sz="1200" dirty="0"/>
                        <a:t>Yes</a:t>
                      </a:r>
                    </a:p>
                  </a:txBody>
                  <a:tcPr marL="68580" marR="68580" marT="0" marB="0"/>
                </a:tc>
                <a:tc hMerge="1">
                  <a:txBody>
                    <a:bodyPr/>
                    <a:lstStyle/>
                    <a:p>
                      <a:pPr algn="ctr"/>
                      <a:endParaRPr lang="en-US" dirty="0"/>
                    </a:p>
                  </a:txBody>
                  <a:tcPr marL="68580" marR="68580" marT="0" marB="0"/>
                </a:tc>
                <a:tc gridSpan="2">
                  <a:txBody>
                    <a:bodyPr/>
                    <a:lstStyle/>
                    <a:p>
                      <a:pPr algn="ctr">
                        <a:lnSpc>
                          <a:spcPct val="150000"/>
                        </a:lnSpc>
                      </a:pPr>
                      <a:r>
                        <a:rPr lang="en-US" sz="1200" spc="-25" dirty="0">
                          <a:effectLst/>
                        </a:rPr>
                        <a:t>Yes</a:t>
                      </a:r>
                      <a:endParaRPr lang="en-US" dirty="0"/>
                    </a:p>
                  </a:txBody>
                  <a:tcPr marL="68580" marR="68580" marT="0" marB="0"/>
                </a:tc>
                <a:tc hMerge="1">
                  <a:txBody>
                    <a:bodyPr/>
                    <a:lstStyle/>
                    <a:p>
                      <a:endParaRPr lang="en-US"/>
                    </a:p>
                  </a:txBody>
                  <a:tcPr/>
                </a:tc>
                <a:extLst>
                  <a:ext uri="{0D108BD9-81ED-4DB2-BD59-A6C34878D82A}">
                    <a16:rowId xmlns:a16="http://schemas.microsoft.com/office/drawing/2014/main" val="2115492938"/>
                  </a:ext>
                </a:extLst>
              </a:tr>
              <a:tr h="311423">
                <a:tc>
                  <a:txBody>
                    <a:bodyPr/>
                    <a:lstStyle/>
                    <a:p>
                      <a:pPr marL="0" marR="0">
                        <a:lnSpc>
                          <a:spcPct val="150000"/>
                        </a:lnSpc>
                        <a:spcBef>
                          <a:spcPts val="0"/>
                        </a:spcBef>
                        <a:spcAft>
                          <a:spcPts val="0"/>
                        </a:spcAft>
                      </a:pPr>
                      <a:r>
                        <a:rPr lang="en-US" sz="1200" spc="-25" dirty="0">
                          <a:effectLst/>
                        </a:rPr>
                        <a:t>Locations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7">
                  <a:txBody>
                    <a:bodyPr/>
                    <a:lstStyle/>
                    <a:p>
                      <a:pPr marL="0" marR="0" algn="ctr" defTabSz="457200" rtl="0" eaLnBrk="1" latinLnBrk="0" hangingPunct="1">
                        <a:lnSpc>
                          <a:spcPct val="150000"/>
                        </a:lnSpc>
                        <a:spcBef>
                          <a:spcPts val="0"/>
                        </a:spcBef>
                        <a:spcAft>
                          <a:spcPts val="0"/>
                        </a:spcAft>
                      </a:pPr>
                      <a:r>
                        <a:rPr lang="en-US" sz="1200" kern="1200" spc="-25" dirty="0">
                          <a:solidFill>
                            <a:schemeClr val="dk1"/>
                          </a:solidFill>
                          <a:effectLst/>
                          <a:latin typeface="+mn-lt"/>
                          <a:ea typeface="+mn-ea"/>
                          <a:cs typeface="+mn-cs"/>
                        </a:rPr>
                        <a:t>Shared Across All Awards</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1667211"/>
                  </a:ext>
                </a:extLst>
              </a:tr>
              <a:tr h="323872">
                <a:tc>
                  <a:txBody>
                    <a:bodyPr/>
                    <a:lstStyle/>
                    <a:p>
                      <a:pPr marL="0" marR="0">
                        <a:lnSpc>
                          <a:spcPct val="150000"/>
                        </a:lnSpc>
                        <a:spcBef>
                          <a:spcPts val="0"/>
                        </a:spcBef>
                        <a:spcAft>
                          <a:spcPts val="0"/>
                        </a:spcAft>
                      </a:pPr>
                      <a:r>
                        <a:rPr lang="en-US" sz="1200" spc="-25" dirty="0">
                          <a:effectLst/>
                        </a:rPr>
                        <a:t>Partners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7">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kern="1200" spc="-25" dirty="0">
                          <a:solidFill>
                            <a:schemeClr val="dk1"/>
                          </a:solidFill>
                          <a:effectLst/>
                          <a:latin typeface="+mn-lt"/>
                          <a:ea typeface="+mn-ea"/>
                          <a:cs typeface="+mn-cs"/>
                        </a:rPr>
                        <a:t>Shared Across All Awards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457200" marR="0" lvl="1" algn="ctr">
                        <a:lnSpc>
                          <a:spcPct val="115000"/>
                        </a:lnSpc>
                        <a:spcBef>
                          <a:spcPts val="0"/>
                        </a:spcBef>
                        <a:spcAft>
                          <a:spcPts val="0"/>
                        </a:spcAft>
                      </a:pP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5361931"/>
                  </a:ext>
                </a:extLst>
              </a:tr>
              <a:tr h="341194">
                <a:tc>
                  <a:txBody>
                    <a:bodyPr/>
                    <a:lstStyle/>
                    <a:p>
                      <a:pPr marL="0" marR="0">
                        <a:lnSpc>
                          <a:spcPct val="150000"/>
                        </a:lnSpc>
                        <a:spcBef>
                          <a:spcPts val="0"/>
                        </a:spcBef>
                        <a:spcAft>
                          <a:spcPts val="0"/>
                        </a:spcAft>
                      </a:pPr>
                      <a:r>
                        <a:rPr lang="en-US" sz="1200" spc="-25" dirty="0">
                          <a:effectLst/>
                        </a:rPr>
                        <a:t>Progress Plan</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gn="ctr" defTabSz="457200" rtl="0" eaLnBrk="1" latinLnBrk="0" hangingPunct="1">
                        <a:lnSpc>
                          <a:spcPct val="150000"/>
                        </a:lnSpc>
                        <a:spcBef>
                          <a:spcPts val="0"/>
                        </a:spcBef>
                        <a:spcAft>
                          <a:spcPts val="0"/>
                        </a:spcAft>
                      </a:pPr>
                      <a:r>
                        <a:rPr lang="en-US" sz="1200" kern="1200" spc="-25" dirty="0">
                          <a:solidFill>
                            <a:schemeClr val="dk1"/>
                          </a:solidFill>
                          <a:effectLst/>
                          <a:latin typeface="+mn-lt"/>
                          <a:ea typeface="+mn-ea"/>
                          <a:cs typeface="+mn-cs"/>
                        </a:rPr>
                        <a:t>Yes</a:t>
                      </a:r>
                    </a:p>
                  </a:txBody>
                  <a:tcPr marL="68580" marR="68580" marT="0" marB="0"/>
                </a:tc>
                <a:tc hMerge="1">
                  <a:txBody>
                    <a:bodyPr/>
                    <a:lstStyle/>
                    <a:p>
                      <a:endParaRPr lang="en-US"/>
                    </a:p>
                  </a:txBody>
                  <a:tcPr/>
                </a:tc>
                <a:tc gridSpan="2">
                  <a:txBody>
                    <a:bodyPr/>
                    <a:lstStyle/>
                    <a:p>
                      <a:pPr marL="0" marR="0" algn="ctr" defTabSz="457200" rtl="0" eaLnBrk="1" latinLnBrk="0" hangingPunct="1">
                        <a:lnSpc>
                          <a:spcPct val="150000"/>
                        </a:lnSpc>
                        <a:spcBef>
                          <a:spcPts val="0"/>
                        </a:spcBef>
                        <a:spcAft>
                          <a:spcPts val="0"/>
                        </a:spcAft>
                      </a:pPr>
                      <a:r>
                        <a:rPr lang="en-US" sz="1200" kern="1200" spc="-25" dirty="0">
                          <a:solidFill>
                            <a:schemeClr val="dk1"/>
                          </a:solidFill>
                          <a:effectLst/>
                          <a:latin typeface="+mn-lt"/>
                          <a:ea typeface="+mn-ea"/>
                          <a:cs typeface="+mn-cs"/>
                        </a:rPr>
                        <a:t>Yes</a:t>
                      </a:r>
                    </a:p>
                  </a:txBody>
                  <a:tcPr marL="68580" marR="68580" marT="0" marB="0"/>
                </a:tc>
                <a:tc hMerge="1">
                  <a:txBody>
                    <a:bodyPr/>
                    <a:lstStyle/>
                    <a:p>
                      <a:endParaRPr lang="en-US"/>
                    </a:p>
                  </a:txBody>
                  <a:tcPr/>
                </a:tc>
                <a:tc gridSpan="2">
                  <a:txBody>
                    <a:bodyPr/>
                    <a:lstStyle/>
                    <a:p>
                      <a:pPr marL="0" marR="0" algn="ctr" defTabSz="457200" rtl="0" eaLnBrk="1" latinLnBrk="0" hangingPunct="1">
                        <a:lnSpc>
                          <a:spcPct val="150000"/>
                        </a:lnSpc>
                        <a:spcBef>
                          <a:spcPts val="0"/>
                        </a:spcBef>
                        <a:spcAft>
                          <a:spcPts val="0"/>
                        </a:spcAft>
                      </a:pPr>
                      <a:r>
                        <a:rPr lang="en-US" sz="1200" kern="1200" spc="-25" dirty="0">
                          <a:solidFill>
                            <a:schemeClr val="dk1"/>
                          </a:solidFill>
                          <a:effectLst/>
                          <a:latin typeface="+mn-lt"/>
                          <a:ea typeface="+mn-ea"/>
                          <a:cs typeface="+mn-cs"/>
                        </a:rPr>
                        <a:t>Yes</a:t>
                      </a:r>
                    </a:p>
                  </a:txBody>
                  <a:tcPr marL="68580" marR="68580" marT="0" marB="0"/>
                </a:tc>
                <a:tc hMerge="1">
                  <a:txBody>
                    <a:bodyPr/>
                    <a:lstStyle/>
                    <a:p>
                      <a:endParaRPr lang="en-US"/>
                    </a:p>
                  </a:txBody>
                  <a:tcPr/>
                </a:tc>
                <a:tc>
                  <a:txBody>
                    <a:bodyPr/>
                    <a:lstStyle/>
                    <a:p>
                      <a:pPr marL="0" marR="0" algn="ctr" defTabSz="457200" rtl="0" eaLnBrk="1" latinLnBrk="0" hangingPunct="1">
                        <a:lnSpc>
                          <a:spcPct val="150000"/>
                        </a:lnSpc>
                        <a:spcBef>
                          <a:spcPts val="0"/>
                        </a:spcBef>
                        <a:spcAft>
                          <a:spcPts val="0"/>
                        </a:spcAft>
                      </a:pPr>
                      <a:r>
                        <a:rPr lang="en-US" sz="1200" kern="1200" spc="-25" dirty="0">
                          <a:solidFill>
                            <a:schemeClr val="dk1"/>
                          </a:solidFill>
                          <a:effectLst/>
                          <a:latin typeface="+mn-lt"/>
                          <a:ea typeface="+mn-ea"/>
                          <a:cs typeface="+mn-cs"/>
                        </a:rPr>
                        <a:t>Yes</a:t>
                      </a:r>
                    </a:p>
                  </a:txBody>
                  <a:tcPr marL="68580" marR="68580" marT="0" marB="0"/>
                </a:tc>
                <a:extLst>
                  <a:ext uri="{0D108BD9-81ED-4DB2-BD59-A6C34878D82A}">
                    <a16:rowId xmlns:a16="http://schemas.microsoft.com/office/drawing/2014/main" val="1509824386"/>
                  </a:ext>
                </a:extLst>
              </a:tr>
              <a:tr h="286603">
                <a:tc>
                  <a:txBody>
                    <a:bodyPr/>
                    <a:lstStyle/>
                    <a:p>
                      <a:pPr marL="0" marR="0">
                        <a:lnSpc>
                          <a:spcPct val="150000"/>
                        </a:lnSpc>
                        <a:spcBef>
                          <a:spcPts val="0"/>
                        </a:spcBef>
                        <a:spcAft>
                          <a:spcPts val="0"/>
                        </a:spcAft>
                      </a:pPr>
                      <a:r>
                        <a:rPr lang="en-US" sz="1200" spc="-25" dirty="0">
                          <a:effectLst/>
                        </a:rPr>
                        <a:t>Projects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gn="ctr" defTabSz="457200" rtl="0" eaLnBrk="1" latinLnBrk="0" hangingPunct="1">
                        <a:lnSpc>
                          <a:spcPct val="150000"/>
                        </a:lnSpc>
                        <a:spcBef>
                          <a:spcPts val="0"/>
                        </a:spcBef>
                        <a:spcAft>
                          <a:spcPts val="0"/>
                        </a:spcAft>
                      </a:pPr>
                      <a:r>
                        <a:rPr lang="en-US" sz="1200" kern="1200" spc="-25" dirty="0">
                          <a:solidFill>
                            <a:schemeClr val="dk1"/>
                          </a:solidFill>
                          <a:effectLst/>
                          <a:latin typeface="+mn-lt"/>
                          <a:ea typeface="+mn-ea"/>
                          <a:cs typeface="+mn-cs"/>
                        </a:rPr>
                        <a:t>Yes</a:t>
                      </a:r>
                    </a:p>
                  </a:txBody>
                  <a:tcPr marL="68580" marR="68580" marT="0" marB="0"/>
                </a:tc>
                <a:tc hMerge="1">
                  <a:txBody>
                    <a:bodyPr/>
                    <a:lstStyle/>
                    <a:p>
                      <a:endParaRPr lang="en-US"/>
                    </a:p>
                  </a:txBody>
                  <a:tcPr/>
                </a:tc>
                <a:tc gridSpan="2">
                  <a:txBody>
                    <a:bodyPr/>
                    <a:lstStyle/>
                    <a:p>
                      <a:pPr marL="0" marR="0" algn="ctr" defTabSz="457200" rtl="0" eaLnBrk="1" latinLnBrk="0" hangingPunct="1">
                        <a:lnSpc>
                          <a:spcPct val="150000"/>
                        </a:lnSpc>
                        <a:spcBef>
                          <a:spcPts val="0"/>
                        </a:spcBef>
                        <a:spcAft>
                          <a:spcPts val="0"/>
                        </a:spcAft>
                      </a:pPr>
                      <a:r>
                        <a:rPr lang="en-US" sz="1200" kern="1200" spc="-25" dirty="0">
                          <a:solidFill>
                            <a:schemeClr val="dk1"/>
                          </a:solidFill>
                          <a:effectLst/>
                          <a:latin typeface="+mn-lt"/>
                          <a:ea typeface="+mn-ea"/>
                          <a:cs typeface="+mn-cs"/>
                        </a:rPr>
                        <a:t>Yes </a:t>
                      </a:r>
                      <a:r>
                        <a:rPr lang="en-US" sz="1200" kern="1200" spc="-25" dirty="0">
                          <a:solidFill>
                            <a:srgbClr val="FF0000"/>
                          </a:solidFill>
                          <a:effectLst/>
                          <a:latin typeface="+mn-lt"/>
                          <a:ea typeface="+mn-ea"/>
                          <a:cs typeface="+mn-cs"/>
                        </a:rPr>
                        <a:t>*</a:t>
                      </a:r>
                    </a:p>
                  </a:txBody>
                  <a:tcPr marL="68580" marR="68580" marT="0" marB="0"/>
                </a:tc>
                <a:tc hMerge="1">
                  <a:txBody>
                    <a:bodyPr/>
                    <a:lstStyle/>
                    <a:p>
                      <a:endParaRPr lang="en-US"/>
                    </a:p>
                  </a:txBody>
                  <a:tcPr/>
                </a:tc>
                <a:tc gridSpan="2">
                  <a:txBody>
                    <a:bodyPr/>
                    <a:lstStyle/>
                    <a:p>
                      <a:pPr marL="0" marR="0" algn="ctr" defTabSz="457200" rtl="0" eaLnBrk="1" latinLnBrk="0" hangingPunct="1">
                        <a:lnSpc>
                          <a:spcPct val="150000"/>
                        </a:lnSpc>
                        <a:spcBef>
                          <a:spcPts val="0"/>
                        </a:spcBef>
                        <a:spcAft>
                          <a:spcPts val="0"/>
                        </a:spcAft>
                      </a:pPr>
                      <a:r>
                        <a:rPr lang="en-US" sz="1200" kern="1200" spc="-25" dirty="0">
                          <a:solidFill>
                            <a:schemeClr val="dk1"/>
                          </a:solidFill>
                          <a:effectLst/>
                          <a:latin typeface="+mn-lt"/>
                          <a:ea typeface="+mn-ea"/>
                          <a:cs typeface="+mn-cs"/>
                        </a:rPr>
                        <a:t>Yes </a:t>
                      </a:r>
                      <a:r>
                        <a:rPr lang="en-US" sz="1200" kern="1200" spc="-25" dirty="0">
                          <a:solidFill>
                            <a:srgbClr val="FF0000"/>
                          </a:solidFill>
                          <a:effectLst/>
                          <a:latin typeface="+mn-lt"/>
                          <a:ea typeface="+mn-ea"/>
                          <a:cs typeface="+mn-cs"/>
                        </a:rPr>
                        <a:t>*</a:t>
                      </a:r>
                    </a:p>
                  </a:txBody>
                  <a:tcPr marL="68580" marR="68580" marT="0" marB="0"/>
                </a:tc>
                <a:tc hMerge="1">
                  <a:txBody>
                    <a:bodyPr/>
                    <a:lstStyle/>
                    <a:p>
                      <a:endParaRPr lang="en-US"/>
                    </a:p>
                  </a:txBody>
                  <a:tcPr/>
                </a:tc>
                <a:tc>
                  <a:txBody>
                    <a:bodyPr/>
                    <a:lstStyle/>
                    <a:p>
                      <a:pPr marL="0" marR="0" algn="ctr" defTabSz="457200" rtl="0" eaLnBrk="1" latinLnBrk="0" hangingPunct="1">
                        <a:lnSpc>
                          <a:spcPct val="150000"/>
                        </a:lnSpc>
                        <a:spcBef>
                          <a:spcPts val="0"/>
                        </a:spcBef>
                        <a:spcAft>
                          <a:spcPts val="0"/>
                        </a:spcAft>
                      </a:pPr>
                      <a:r>
                        <a:rPr lang="en-US" sz="1200" kern="1200" spc="-25" dirty="0">
                          <a:solidFill>
                            <a:schemeClr val="dk1"/>
                          </a:solidFill>
                          <a:effectLst/>
                          <a:latin typeface="+mn-lt"/>
                          <a:ea typeface="+mn-ea"/>
                          <a:cs typeface="+mn-cs"/>
                        </a:rPr>
                        <a:t>Yes </a:t>
                      </a:r>
                      <a:r>
                        <a:rPr lang="en-US" sz="1200" kern="1200" spc="-25" dirty="0">
                          <a:solidFill>
                            <a:srgbClr val="FF0000"/>
                          </a:solidFill>
                          <a:effectLst/>
                          <a:latin typeface="+mn-lt"/>
                          <a:ea typeface="+mn-ea"/>
                          <a:cs typeface="+mn-cs"/>
                        </a:rPr>
                        <a:t>*</a:t>
                      </a:r>
                    </a:p>
                  </a:txBody>
                  <a:tcPr marL="68580" marR="68580" marT="0" marB="0"/>
                </a:tc>
                <a:extLst>
                  <a:ext uri="{0D108BD9-81ED-4DB2-BD59-A6C34878D82A}">
                    <a16:rowId xmlns:a16="http://schemas.microsoft.com/office/drawing/2014/main" val="2729082071"/>
                  </a:ext>
                </a:extLst>
              </a:tr>
              <a:tr h="350966">
                <a:tc>
                  <a:txBody>
                    <a:bodyPr/>
                    <a:lstStyle/>
                    <a:p>
                      <a:pPr marL="0" marR="0">
                        <a:lnSpc>
                          <a:spcPct val="150000"/>
                        </a:lnSpc>
                        <a:spcBef>
                          <a:spcPts val="0"/>
                        </a:spcBef>
                        <a:spcAft>
                          <a:spcPts val="0"/>
                        </a:spcAft>
                      </a:pPr>
                      <a:r>
                        <a:rPr lang="en-US" sz="1200" spc="-25" dirty="0">
                          <a:effectLst/>
                        </a:rPr>
                        <a:t>State Funding Partners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7">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kern="1200" spc="-25" dirty="0">
                          <a:solidFill>
                            <a:schemeClr val="dk1"/>
                          </a:solidFill>
                          <a:effectLst/>
                          <a:latin typeface="+mn-lt"/>
                          <a:ea typeface="+mn-ea"/>
                          <a:cs typeface="+mn-cs"/>
                        </a:rPr>
                        <a:t>Shared Across All Awards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3946742"/>
                  </a:ext>
                </a:extLst>
              </a:tr>
              <a:tr h="334198">
                <a:tc>
                  <a:txBody>
                    <a:bodyPr/>
                    <a:lstStyle/>
                    <a:p>
                      <a:pPr marL="0" marR="0">
                        <a:lnSpc>
                          <a:spcPct val="150000"/>
                        </a:lnSpc>
                        <a:spcBef>
                          <a:spcPts val="0"/>
                        </a:spcBef>
                        <a:spcAft>
                          <a:spcPts val="0"/>
                        </a:spcAft>
                      </a:pPr>
                      <a:r>
                        <a:rPr lang="en-US" sz="1200" spc="-25" dirty="0">
                          <a:effectLst/>
                        </a:rPr>
                        <a:t>Staff</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gn="ctr">
                        <a:lnSpc>
                          <a:spcPct val="150000"/>
                        </a:lnSpc>
                        <a:spcBef>
                          <a:spcPts val="0"/>
                        </a:spcBef>
                        <a:spcAft>
                          <a:spcPts val="0"/>
                        </a:spcAft>
                      </a:pPr>
                      <a:r>
                        <a:rPr lang="en-US" sz="1200" spc="-25" dirty="0">
                          <a:effectLst/>
                        </a:rPr>
                        <a:t>Yes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200" spc="-25" dirty="0">
                          <a:effectLst/>
                          <a:latin typeface="Arial" panose="020B0604020202020204" pitchFamily="34" charset="0"/>
                          <a:ea typeface="Times New Roman" panose="02020603050405020304" pitchFamily="18" charset="0"/>
                          <a:cs typeface="Times New Roman" panose="02020603050405020304" pitchFamily="18" charset="0"/>
                        </a:rPr>
                        <a:t>Yes</a:t>
                      </a: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200" spc="-25" dirty="0">
                          <a:effectLst/>
                        </a:rPr>
                        <a:t>Yes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ctr">
                        <a:lnSpc>
                          <a:spcPct val="150000"/>
                        </a:lnSpc>
                        <a:spcBef>
                          <a:spcPts val="0"/>
                        </a:spcBef>
                        <a:spcAft>
                          <a:spcPts val="0"/>
                        </a:spcAft>
                      </a:pPr>
                      <a:r>
                        <a:rPr lang="en-US" sz="1200" spc="-25">
                          <a:effectLst/>
                          <a:latin typeface="Arial" panose="020B0604020202020204" pitchFamily="34" charset="0"/>
                          <a:ea typeface="Times New Roman" panose="02020603050405020304" pitchFamily="18" charset="0"/>
                          <a:cs typeface="Times New Roman" panose="02020603050405020304" pitchFamily="18" charset="0"/>
                        </a:rPr>
                        <a:t>Yes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45867456"/>
                  </a:ext>
                </a:extLst>
              </a:tr>
              <a:tr h="315468">
                <a:tc>
                  <a:txBody>
                    <a:bodyPr/>
                    <a:lstStyle/>
                    <a:p>
                      <a:pPr marL="0" marR="0">
                        <a:lnSpc>
                          <a:spcPct val="150000"/>
                        </a:lnSpc>
                        <a:spcBef>
                          <a:spcPts val="0"/>
                        </a:spcBef>
                        <a:spcAft>
                          <a:spcPts val="0"/>
                        </a:spcAft>
                      </a:pPr>
                      <a:r>
                        <a:rPr lang="en-US" sz="1200" spc="-25" dirty="0">
                          <a:effectLst/>
                          <a:latin typeface="Arial" panose="020B0604020202020204" pitchFamily="34" charset="0"/>
                          <a:ea typeface="Times New Roman" panose="02020603050405020304" pitchFamily="18" charset="0"/>
                          <a:cs typeface="Times New Roman" panose="02020603050405020304" pitchFamily="18" charset="0"/>
                        </a:rPr>
                        <a:t>Sub-Recipient</a:t>
                      </a:r>
                    </a:p>
                  </a:txBody>
                  <a:tcPr marL="68580" marR="68580" marT="0" marB="0"/>
                </a:tc>
                <a:tc gridSpan="2">
                  <a:txBody>
                    <a:bodyPr/>
                    <a:lstStyle/>
                    <a:p>
                      <a:pPr marL="0" marR="0" algn="ctr">
                        <a:lnSpc>
                          <a:spcPct val="150000"/>
                        </a:lnSpc>
                        <a:spcBef>
                          <a:spcPts val="0"/>
                        </a:spcBef>
                        <a:spcAft>
                          <a:spcPts val="0"/>
                        </a:spcAft>
                      </a:pPr>
                      <a:r>
                        <a:rPr lang="en-US" sz="1200" spc="-25" dirty="0">
                          <a:effectLst/>
                        </a:rPr>
                        <a:t>Yes</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200" spc="-25" dirty="0">
                          <a:effectLst/>
                          <a:latin typeface="Arial" panose="020B0604020202020204" pitchFamily="34" charset="0"/>
                          <a:ea typeface="Times New Roman" panose="02020603050405020304" pitchFamily="18" charset="0"/>
                          <a:cs typeface="Times New Roman" panose="02020603050405020304" pitchFamily="18" charset="0"/>
                        </a:rPr>
                        <a:t>No</a:t>
                      </a: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200" spc="-25" dirty="0">
                          <a:effectLst/>
                        </a:rPr>
                        <a:t>No</a:t>
                      </a:r>
                      <a:endParaRPr lang="en-US" sz="12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ctr">
                        <a:lnSpc>
                          <a:spcPct val="150000"/>
                        </a:lnSpc>
                        <a:spcBef>
                          <a:spcPts val="0"/>
                        </a:spcBef>
                        <a:spcAft>
                          <a:spcPts val="0"/>
                        </a:spcAft>
                      </a:pPr>
                      <a:r>
                        <a:rPr lang="en-US" sz="1200" spc="-25" dirty="0">
                          <a:effectLst/>
                          <a:latin typeface="Arial" panose="020B0604020202020204" pitchFamily="34" charset="0"/>
                          <a:ea typeface="Times New Roman" panose="02020603050405020304" pitchFamily="18" charset="0"/>
                          <a:cs typeface="Times New Roman" panose="02020603050405020304" pitchFamily="18" charset="0"/>
                        </a:rPr>
                        <a:t>No</a:t>
                      </a:r>
                    </a:p>
                  </a:txBody>
                  <a:tcPr marL="68580" marR="68580" marT="0" marB="0"/>
                </a:tc>
                <a:extLst>
                  <a:ext uri="{0D108BD9-81ED-4DB2-BD59-A6C34878D82A}">
                    <a16:rowId xmlns:a16="http://schemas.microsoft.com/office/drawing/2014/main" val="3539726573"/>
                  </a:ext>
                </a:extLst>
              </a:tr>
              <a:tr h="414005">
                <a:tc>
                  <a:txBody>
                    <a:bodyPr/>
                    <a:lstStyle/>
                    <a:p>
                      <a:pPr>
                        <a:lnSpc>
                          <a:spcPct val="150000"/>
                        </a:lnSpc>
                      </a:pPr>
                      <a:r>
                        <a:rPr lang="en-US" sz="1200" spc="-25" dirty="0">
                          <a:effectLst/>
                        </a:rPr>
                        <a:t>Success Stories</a:t>
                      </a:r>
                      <a:endParaRPr lang="en-US" dirty="0"/>
                    </a:p>
                  </a:txBody>
                  <a:tcPr marL="68580" marR="68580" marT="0" marB="0"/>
                </a:tc>
                <a:tc gridSpan="2">
                  <a:txBody>
                    <a:bodyPr/>
                    <a:lstStyle/>
                    <a:p>
                      <a:pPr marL="0" marR="0" algn="ctr">
                        <a:lnSpc>
                          <a:spcPct val="150000"/>
                        </a:lnSpc>
                        <a:spcBef>
                          <a:spcPts val="0"/>
                        </a:spcBef>
                        <a:spcAft>
                          <a:spcPts val="0"/>
                        </a:spcAft>
                      </a:pPr>
                      <a:r>
                        <a:rPr lang="en-US" sz="1200" spc="-25" dirty="0">
                          <a:effectLst/>
                          <a:latin typeface="Arial" panose="020B0604020202020204" pitchFamily="34" charset="0"/>
                          <a:ea typeface="Times New Roman" panose="02020603050405020304" pitchFamily="18" charset="0"/>
                          <a:cs typeface="Times New Roman" panose="02020603050405020304" pitchFamily="18" charset="0"/>
                        </a:rPr>
                        <a:t>Yes</a:t>
                      </a: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200" spc="-25" dirty="0">
                          <a:effectLst/>
                          <a:latin typeface="Arial" panose="020B0604020202020204" pitchFamily="34" charset="0"/>
                          <a:ea typeface="Times New Roman" panose="02020603050405020304" pitchFamily="18" charset="0"/>
                          <a:cs typeface="Times New Roman" panose="02020603050405020304" pitchFamily="18" charset="0"/>
                        </a:rPr>
                        <a:t>No</a:t>
                      </a: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200" spc="-25" dirty="0">
                          <a:effectLst/>
                          <a:latin typeface="Arial" panose="020B0604020202020204" pitchFamily="34" charset="0"/>
                          <a:ea typeface="Times New Roman" panose="02020603050405020304" pitchFamily="18" charset="0"/>
                          <a:cs typeface="Times New Roman" panose="02020603050405020304" pitchFamily="18" charset="0"/>
                        </a:rPr>
                        <a:t>No</a:t>
                      </a:r>
                    </a:p>
                  </a:txBody>
                  <a:tcPr marL="68580" marR="68580" marT="0" marB="0"/>
                </a:tc>
                <a:tc hMerge="1">
                  <a:txBody>
                    <a:bodyPr/>
                    <a:lstStyle/>
                    <a:p>
                      <a:endParaRPr lang="en-US"/>
                    </a:p>
                  </a:txBody>
                  <a:tcPr/>
                </a:tc>
                <a:tc>
                  <a:txBody>
                    <a:bodyPr/>
                    <a:lstStyle/>
                    <a:p>
                      <a:pPr marL="0" marR="0" algn="ctr">
                        <a:lnSpc>
                          <a:spcPct val="150000"/>
                        </a:lnSpc>
                        <a:spcBef>
                          <a:spcPts val="0"/>
                        </a:spcBef>
                        <a:spcAft>
                          <a:spcPts val="0"/>
                        </a:spcAft>
                      </a:pPr>
                      <a:r>
                        <a:rPr lang="en-US" sz="1200" spc="-25" dirty="0">
                          <a:effectLst/>
                          <a:latin typeface="Arial" panose="020B0604020202020204" pitchFamily="34" charset="0"/>
                          <a:ea typeface="Times New Roman" panose="02020603050405020304" pitchFamily="18" charset="0"/>
                          <a:cs typeface="Times New Roman" panose="02020603050405020304" pitchFamily="18" charset="0"/>
                        </a:rPr>
                        <a:t>No</a:t>
                      </a:r>
                    </a:p>
                  </a:txBody>
                  <a:tcPr marL="68580" marR="68580" marT="0" marB="0"/>
                </a:tc>
                <a:extLst>
                  <a:ext uri="{0D108BD9-81ED-4DB2-BD59-A6C34878D82A}">
                    <a16:rowId xmlns:a16="http://schemas.microsoft.com/office/drawing/2014/main" val="740876340"/>
                  </a:ext>
                </a:extLst>
              </a:tr>
            </a:tbl>
          </a:graphicData>
        </a:graphic>
      </p:graphicFrame>
    </p:spTree>
    <p:extLst>
      <p:ext uri="{BB962C8B-B14F-4D97-AF65-F5344CB8AC3E}">
        <p14:creationId xmlns:p14="http://schemas.microsoft.com/office/powerpoint/2010/main" val="3858777514"/>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Funding Programs – Total Cash Quarterly Allocation</a:t>
            </a:r>
          </a:p>
        </p:txBody>
      </p:sp>
      <p:pic>
        <p:nvPicPr>
          <p:cNvPr id="3" name="Content Placeholder 2">
            <a:extLst>
              <a:ext uri="{FF2B5EF4-FFF2-40B4-BE49-F238E27FC236}">
                <a16:creationId xmlns:a16="http://schemas.microsoft.com/office/drawing/2014/main" id="{D2CE8D4F-4C17-426F-ADD9-0B5A38B4DD36}"/>
              </a:ext>
            </a:extLst>
          </p:cNvPr>
          <p:cNvPicPr>
            <a:picLocks noGrp="1" noChangeAspect="1"/>
          </p:cNvPicPr>
          <p:nvPr>
            <p:ph idx="1"/>
          </p:nvPr>
        </p:nvPicPr>
        <p:blipFill>
          <a:blip r:embed="rId3"/>
          <a:stretch>
            <a:fillRect/>
          </a:stretch>
        </p:blipFill>
        <p:spPr>
          <a:xfrm>
            <a:off x="457200" y="1528763"/>
            <a:ext cx="8229600" cy="4500562"/>
          </a:xfrm>
          <a:prstGeom prst="rect">
            <a:avLst/>
          </a:prstGeom>
        </p:spPr>
      </p:pic>
      <p:cxnSp>
        <p:nvCxnSpPr>
          <p:cNvPr id="6" name="Straight Arrow Connector 5">
            <a:extLst>
              <a:ext uri="{FF2B5EF4-FFF2-40B4-BE49-F238E27FC236}">
                <a16:creationId xmlns:a16="http://schemas.microsoft.com/office/drawing/2014/main" id="{E69ACEDB-A4E4-4379-9ABB-6E5E58A04517}"/>
              </a:ext>
            </a:extLst>
          </p:cNvPr>
          <p:cNvCxnSpPr>
            <a:cxnSpLocks/>
          </p:cNvCxnSpPr>
          <p:nvPr/>
        </p:nvCxnSpPr>
        <p:spPr>
          <a:xfrm flipH="1">
            <a:off x="2152651" y="1295400"/>
            <a:ext cx="885824" cy="10572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95096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Funding Programs – Budget</a:t>
            </a:r>
          </a:p>
        </p:txBody>
      </p:sp>
      <p:pic>
        <p:nvPicPr>
          <p:cNvPr id="3" name="Content Placeholder 2">
            <a:extLst>
              <a:ext uri="{FF2B5EF4-FFF2-40B4-BE49-F238E27FC236}">
                <a16:creationId xmlns:a16="http://schemas.microsoft.com/office/drawing/2014/main" id="{D22F420D-F8A3-4E9E-8BC9-56FDEB396C40}"/>
              </a:ext>
            </a:extLst>
          </p:cNvPr>
          <p:cNvPicPr>
            <a:picLocks noGrp="1" noChangeAspect="1"/>
          </p:cNvPicPr>
          <p:nvPr>
            <p:ph idx="1"/>
          </p:nvPr>
        </p:nvPicPr>
        <p:blipFill>
          <a:blip r:embed="rId3"/>
          <a:stretch>
            <a:fillRect/>
          </a:stretch>
        </p:blipFill>
        <p:spPr>
          <a:xfrm>
            <a:off x="457200" y="1528763"/>
            <a:ext cx="8229600" cy="4500562"/>
          </a:xfrm>
          <a:prstGeom prst="rect">
            <a:avLst/>
          </a:prstGeom>
        </p:spPr>
      </p:pic>
      <p:cxnSp>
        <p:nvCxnSpPr>
          <p:cNvPr id="6" name="Straight Arrow Connector 5">
            <a:extLst>
              <a:ext uri="{FF2B5EF4-FFF2-40B4-BE49-F238E27FC236}">
                <a16:creationId xmlns:a16="http://schemas.microsoft.com/office/drawing/2014/main" id="{50321FF9-6EE6-4ADC-A879-0690181322F5}"/>
              </a:ext>
            </a:extLst>
          </p:cNvPr>
          <p:cNvCxnSpPr>
            <a:cxnSpLocks/>
          </p:cNvCxnSpPr>
          <p:nvPr/>
        </p:nvCxnSpPr>
        <p:spPr>
          <a:xfrm flipH="1">
            <a:off x="2576513" y="1343025"/>
            <a:ext cx="1095374" cy="10572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83797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Funding Programs – Reporting Set</a:t>
            </a:r>
          </a:p>
        </p:txBody>
      </p:sp>
      <p:pic>
        <p:nvPicPr>
          <p:cNvPr id="3" name="Content Placeholder 2">
            <a:extLst>
              <a:ext uri="{FF2B5EF4-FFF2-40B4-BE49-F238E27FC236}">
                <a16:creationId xmlns:a16="http://schemas.microsoft.com/office/drawing/2014/main" id="{2FC9AB78-5C5A-4A58-A040-4660B17D67B5}"/>
              </a:ext>
            </a:extLst>
          </p:cNvPr>
          <p:cNvPicPr>
            <a:picLocks noGrp="1" noChangeAspect="1"/>
          </p:cNvPicPr>
          <p:nvPr>
            <p:ph idx="1"/>
          </p:nvPr>
        </p:nvPicPr>
        <p:blipFill>
          <a:blip r:embed="rId3"/>
          <a:stretch>
            <a:fillRect/>
          </a:stretch>
        </p:blipFill>
        <p:spPr>
          <a:xfrm>
            <a:off x="457200" y="1528763"/>
            <a:ext cx="8229600" cy="4500562"/>
          </a:xfrm>
          <a:prstGeom prst="rect">
            <a:avLst/>
          </a:prstGeom>
        </p:spPr>
      </p:pic>
      <p:cxnSp>
        <p:nvCxnSpPr>
          <p:cNvPr id="6" name="Straight Arrow Connector 5">
            <a:extLst>
              <a:ext uri="{FF2B5EF4-FFF2-40B4-BE49-F238E27FC236}">
                <a16:creationId xmlns:a16="http://schemas.microsoft.com/office/drawing/2014/main" id="{E0C1FC4B-F578-42C5-B972-88D5969A39E8}"/>
              </a:ext>
            </a:extLst>
          </p:cNvPr>
          <p:cNvCxnSpPr>
            <a:cxnSpLocks/>
          </p:cNvCxnSpPr>
          <p:nvPr/>
        </p:nvCxnSpPr>
        <p:spPr>
          <a:xfrm flipH="1">
            <a:off x="2924176" y="1333500"/>
            <a:ext cx="1019174" cy="103319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54755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Elements – Success Story</a:t>
            </a:r>
          </a:p>
        </p:txBody>
      </p:sp>
      <p:sp>
        <p:nvSpPr>
          <p:cNvPr id="3" name="Content Placeholder 2"/>
          <p:cNvSpPr>
            <a:spLocks noGrp="1"/>
          </p:cNvSpPr>
          <p:nvPr>
            <p:ph idx="1"/>
          </p:nvPr>
        </p:nvSpPr>
        <p:spPr>
          <a:xfrm>
            <a:off x="457200" y="1431636"/>
            <a:ext cx="8229600" cy="5001821"/>
          </a:xfrm>
        </p:spPr>
        <p:txBody>
          <a:bodyPr>
            <a:normAutofit fontScale="47500" lnSpcReduction="20000"/>
          </a:bodyPr>
          <a:lstStyle/>
          <a:p>
            <a:pPr marL="0" indent="0">
              <a:buNone/>
            </a:pPr>
            <a:r>
              <a:rPr lang="en-US" sz="4400" b="1" dirty="0"/>
              <a:t>Purpose:</a:t>
            </a:r>
          </a:p>
          <a:p>
            <a:pPr lvl="1"/>
            <a:r>
              <a:rPr lang="en-US" sz="3500" dirty="0"/>
              <a:t>Success Stories reflect the variety and depth of impacts that companies realize and are one of the most effective tools to communicate the value of MEP services</a:t>
            </a:r>
          </a:p>
          <a:p>
            <a:pPr lvl="1"/>
            <a:r>
              <a:rPr lang="en-US" sz="3500" dirty="0"/>
              <a:t>Success Stories are used to share experiences, and to communicate the value of MEP’s services to stakeholders and potential clients, and are often used as part of presentations for the budgeting process to demonstrate the effectiveness of the system and how it operates </a:t>
            </a:r>
          </a:p>
          <a:p>
            <a:pPr lvl="1"/>
            <a:r>
              <a:rPr lang="en-US" sz="3500" dirty="0"/>
              <a:t>NIST and MEP create promotional materials using Success Stories that best describe the value and quality of their services to potential clients</a:t>
            </a:r>
          </a:p>
          <a:p>
            <a:pPr lvl="1"/>
            <a:r>
              <a:rPr lang="en-US" sz="3500" dirty="0"/>
              <a:t>Posted on NIST MEP Public Website (last 3 years)</a:t>
            </a:r>
          </a:p>
          <a:p>
            <a:pPr marL="457200" lvl="1" indent="0">
              <a:buNone/>
            </a:pPr>
            <a:endParaRPr lang="en-US" dirty="0"/>
          </a:p>
          <a:p>
            <a:pPr marL="0" indent="0">
              <a:buNone/>
            </a:pPr>
            <a:r>
              <a:rPr lang="en-US" sz="4400" b="1" dirty="0"/>
              <a:t>How to report:</a:t>
            </a:r>
          </a:p>
          <a:p>
            <a:pPr lvl="1"/>
            <a:r>
              <a:rPr lang="en-US" sz="3500" dirty="0"/>
              <a:t>Click CIP, hover over Success Stories, Submit Quarterly Reports, review Success Stories, click Actions Add to add new Success Story, click Actions Submit for Reporting</a:t>
            </a:r>
          </a:p>
          <a:p>
            <a:pPr lvl="2"/>
            <a:r>
              <a:rPr lang="en-US" sz="3300" dirty="0"/>
              <a:t>At least one Success Story is required every quarter</a:t>
            </a:r>
          </a:p>
          <a:p>
            <a:pPr lvl="2"/>
            <a:r>
              <a:rPr lang="en-US" sz="3300" dirty="0"/>
              <a:t>Success Stories will be based on projects or events that were completed with small manufacturing establishments</a:t>
            </a:r>
          </a:p>
          <a:p>
            <a:pPr lvl="2"/>
            <a:r>
              <a:rPr lang="en-US" sz="3300" dirty="0"/>
              <a:t>The project cannot be over 3 years old</a:t>
            </a:r>
          </a:p>
          <a:p>
            <a:pPr lvl="2"/>
            <a:r>
              <a:rPr lang="en-US" sz="3300" dirty="0"/>
              <a:t>The primary NAICS codes of the SMEs must be between 31 and 33, or one of NIST MEP’s R&amp;D or DOM NAICS</a:t>
            </a:r>
          </a:p>
          <a:p>
            <a:pPr lvl="1"/>
            <a:endParaRPr lang="en-US" b="1" dirty="0"/>
          </a:p>
        </p:txBody>
      </p:sp>
    </p:spTree>
    <p:extLst>
      <p:ext uri="{BB962C8B-B14F-4D97-AF65-F5344CB8AC3E}">
        <p14:creationId xmlns:p14="http://schemas.microsoft.com/office/powerpoint/2010/main" val="38433294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Elements – Success Story</a:t>
            </a:r>
          </a:p>
        </p:txBody>
      </p:sp>
      <p:sp>
        <p:nvSpPr>
          <p:cNvPr id="3" name="Content Placeholder 2"/>
          <p:cNvSpPr>
            <a:spLocks noGrp="1"/>
          </p:cNvSpPr>
          <p:nvPr>
            <p:ph idx="1"/>
          </p:nvPr>
        </p:nvSpPr>
        <p:spPr/>
        <p:txBody>
          <a:bodyPr>
            <a:noAutofit/>
          </a:bodyPr>
          <a:lstStyle/>
          <a:p>
            <a:pPr marL="0" lvl="0" indent="0">
              <a:buNone/>
            </a:pPr>
            <a:r>
              <a:rPr lang="en-US" sz="1800" b="1" dirty="0"/>
              <a:t>Workflow:</a:t>
            </a:r>
          </a:p>
          <a:p>
            <a:pPr lvl="1"/>
            <a:r>
              <a:rPr lang="en-US" sz="1600" dirty="0"/>
              <a:t>Each time the CAR submits a Success Story a NIST MEP staff person will review the material. A story may be accepted or rejected.  A story is accepted if it meets all of the requirements and if it is well written. A story will be rejected if it is missing required information, or if it is not well written.  At least one quantified impact is required.</a:t>
            </a:r>
          </a:p>
          <a:p>
            <a:pPr lvl="1"/>
            <a:r>
              <a:rPr lang="en-US" sz="1600" dirty="0"/>
              <a:t>If the story is rejected, the CAR staff person that submitted the story, the Marketing Contact and the CAR Director will be notified by e-mail  and given the reason(s) for rejection. The CAR will then edit the story online from the CAR Information Page and submit it again. If the story is accepted, the CAR staff person assigned the CAR Reporting Role will be notified of the acceptance by e-mail.</a:t>
            </a:r>
          </a:p>
          <a:p>
            <a:pPr lvl="1"/>
            <a:r>
              <a:rPr lang="en-US" sz="1600" dirty="0"/>
              <a:t>There will be two separate versions of a Success Story. One will be submitted to the CAR Information Page, which will serve as a record that the CAR met its reporting requirements. The second copy will become the working copy that will be edited by NIST MEP for Success Story publication. After a story has been edited, the two copies will not match. CARs will not be allowed to directly edit a story from the CAR Information Page after it has been accepted</a:t>
            </a:r>
          </a:p>
          <a:p>
            <a:pPr lvl="1"/>
            <a:r>
              <a:rPr lang="en-US" sz="1600" dirty="0"/>
              <a:t>NIST MEP will review and edit the story if necessary. The story will be showcased after acceptance and made available in MEIS (</a:t>
            </a:r>
            <a:r>
              <a:rPr lang="en-US" sz="1600" u="sng" dirty="0">
                <a:hlinkClick r:id="rId3"/>
              </a:rPr>
              <a:t>https://meis.nist.gov</a:t>
            </a:r>
            <a:r>
              <a:rPr lang="en-US" sz="1600" dirty="0"/>
              <a:t>) and on the MEP Public Site (</a:t>
            </a:r>
            <a:r>
              <a:rPr lang="en-US" sz="1600" u="sng" dirty="0">
                <a:hlinkClick r:id="rId4"/>
              </a:rPr>
              <a:t>http://nist.gov/mep</a:t>
            </a:r>
            <a:r>
              <a:rPr lang="en-US" sz="1600" dirty="0"/>
              <a:t>)</a:t>
            </a:r>
          </a:p>
          <a:p>
            <a:endParaRPr lang="en-US" sz="1100" dirty="0"/>
          </a:p>
        </p:txBody>
      </p:sp>
    </p:spTree>
    <p:extLst>
      <p:ext uri="{BB962C8B-B14F-4D97-AF65-F5344CB8AC3E}">
        <p14:creationId xmlns:p14="http://schemas.microsoft.com/office/powerpoint/2010/main" val="5878224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Elements – Success Story</a:t>
            </a:r>
          </a:p>
        </p:txBody>
      </p:sp>
      <p:sp>
        <p:nvSpPr>
          <p:cNvPr id="3" name="Content Placeholder 2"/>
          <p:cNvSpPr>
            <a:spLocks noGrp="1"/>
          </p:cNvSpPr>
          <p:nvPr>
            <p:ph idx="1"/>
          </p:nvPr>
        </p:nvSpPr>
        <p:spPr>
          <a:xfrm>
            <a:off x="628650" y="1399592"/>
            <a:ext cx="7886700" cy="4777371"/>
          </a:xfrm>
        </p:spPr>
        <p:txBody>
          <a:bodyPr>
            <a:normAutofit fontScale="85000" lnSpcReduction="20000"/>
          </a:bodyPr>
          <a:lstStyle/>
          <a:p>
            <a:pPr marL="0" indent="0">
              <a:buNone/>
            </a:pPr>
            <a:r>
              <a:rPr lang="en-US" sz="2200" b="1" dirty="0"/>
              <a:t>Related Reports: </a:t>
            </a:r>
            <a:r>
              <a:rPr lang="en-US" sz="2200" dirty="0"/>
              <a:t>Either data used or clickable from page</a:t>
            </a:r>
          </a:p>
          <a:p>
            <a:pPr lvl="1"/>
            <a:r>
              <a:rPr lang="en-US" sz="1900" dirty="0"/>
              <a:t>Clients/Projects/Impacts</a:t>
            </a:r>
          </a:p>
          <a:p>
            <a:pPr lvl="1"/>
            <a:r>
              <a:rPr lang="en-US" sz="1900" dirty="0"/>
              <a:t>Success Story Details</a:t>
            </a:r>
          </a:p>
          <a:p>
            <a:pPr lvl="1"/>
            <a:r>
              <a:rPr lang="en-US" sz="1900" dirty="0"/>
              <a:t>One Pager (MEIS Dashboard or Documents/Communications)</a:t>
            </a:r>
          </a:p>
          <a:p>
            <a:pPr lvl="1"/>
            <a:r>
              <a:rPr lang="en-US" sz="1900" dirty="0"/>
              <a:t>MEP Public Site</a:t>
            </a:r>
          </a:p>
          <a:p>
            <a:pPr lvl="1"/>
            <a:r>
              <a:rPr lang="en-US" sz="1900" dirty="0"/>
              <a:t>Success Story – Marketing </a:t>
            </a:r>
          </a:p>
          <a:p>
            <a:pPr lvl="1"/>
            <a:r>
              <a:rPr lang="en-US" sz="1900" dirty="0"/>
              <a:t>Success Story - Original</a:t>
            </a:r>
          </a:p>
          <a:p>
            <a:pPr marL="0" indent="0">
              <a:buNone/>
            </a:pPr>
            <a:r>
              <a:rPr lang="en-US" sz="2200" b="1" dirty="0"/>
              <a:t>Did you know:</a:t>
            </a:r>
          </a:p>
          <a:p>
            <a:pPr lvl="1"/>
            <a:r>
              <a:rPr lang="en-US" sz="1900" dirty="0"/>
              <a:t>The project must be accepted by NIST MEP and in MEIS as “finished” before it is available to be written about in a Success Story.</a:t>
            </a:r>
          </a:p>
          <a:p>
            <a:pPr lvl="1"/>
            <a:r>
              <a:rPr lang="en-US" sz="1900" dirty="0"/>
              <a:t>Before submitting a Success Story for public use, the CAR must obtain the client’s written approval to release the information contained in the story</a:t>
            </a:r>
          </a:p>
          <a:p>
            <a:pPr lvl="1"/>
            <a:r>
              <a:rPr lang="en-US" sz="1900" dirty="0"/>
              <a:t>NIST MEP encourages CARs to create the narrative portions of the Success Story report using a word processing program and then cut and paste the information into the online form. You would not want to compose long narratives on the web and then have a network problem cause you to lose the information.  </a:t>
            </a:r>
          </a:p>
          <a:p>
            <a:pPr lvl="1"/>
            <a:r>
              <a:rPr lang="en-US" sz="1900" dirty="0"/>
              <a:t>All formatting is stripped when submitted so no need to make it “pretty”.</a:t>
            </a:r>
          </a:p>
          <a:p>
            <a:pPr lvl="1"/>
            <a:r>
              <a:rPr lang="en-US" sz="1900" dirty="0"/>
              <a:t>If corrections are needed after the Success Story has been submitted to NIST MEP, contact the NIST MEP Success Story Administrator</a:t>
            </a:r>
          </a:p>
          <a:p>
            <a:pPr lvl="1"/>
            <a:endParaRPr lang="en-US" sz="2200" dirty="0"/>
          </a:p>
          <a:p>
            <a:endParaRPr lang="en-US" sz="24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24030861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State Fact Sheet aka One Pager</a:t>
            </a:r>
          </a:p>
        </p:txBody>
      </p:sp>
      <p:sp>
        <p:nvSpPr>
          <p:cNvPr id="3" name="Content Placeholder 2"/>
          <p:cNvSpPr>
            <a:spLocks noGrp="1"/>
          </p:cNvSpPr>
          <p:nvPr>
            <p:ph idx="1"/>
          </p:nvPr>
        </p:nvSpPr>
        <p:spPr>
          <a:xfrm>
            <a:off x="728858" y="1449844"/>
            <a:ext cx="7886700" cy="4351338"/>
          </a:xfrm>
        </p:spPr>
        <p:txBody>
          <a:bodyPr>
            <a:normAutofit fontScale="92500" lnSpcReduction="10000"/>
          </a:bodyPr>
          <a:lstStyle/>
          <a:p>
            <a:r>
              <a:rPr lang="en-US" sz="2400" dirty="0">
                <a:solidFill>
                  <a:prstClr val="black"/>
                </a:solidFill>
              </a:rPr>
              <a:t>State One Pager includes description, recent impacts, recent Success Story</a:t>
            </a:r>
          </a:p>
          <a:p>
            <a:pPr lvl="0"/>
            <a:r>
              <a:rPr lang="en-US" sz="2400" dirty="0">
                <a:solidFill>
                  <a:prstClr val="black"/>
                </a:solidFill>
              </a:rPr>
              <a:t>To access </a:t>
            </a:r>
          </a:p>
          <a:p>
            <a:pPr lvl="1"/>
            <a:r>
              <a:rPr lang="en-US" sz="2200" dirty="0">
                <a:solidFill>
                  <a:prstClr val="black"/>
                </a:solidFill>
              </a:rPr>
              <a:t>MEIS Dashboard – CAR Documents click on Fact Sheet (most current version)</a:t>
            </a:r>
          </a:p>
          <a:p>
            <a:pPr lvl="1"/>
            <a:r>
              <a:rPr lang="en-US" sz="2200" dirty="0">
                <a:solidFill>
                  <a:prstClr val="black"/>
                </a:solidFill>
              </a:rPr>
              <a:t>CAR Information – Click on CIP, click on Information, click on One Pager tab, click view most current version.</a:t>
            </a:r>
          </a:p>
          <a:p>
            <a:pPr lvl="1"/>
            <a:r>
              <a:rPr lang="en-US" sz="2200" dirty="0">
                <a:solidFill>
                  <a:prstClr val="black"/>
                </a:solidFill>
              </a:rPr>
              <a:t>Click CIP, Click Documents/Communications, filter the Document Type to “Fact Sheet (Public Site Document)”.  While more complicated way to get to One Pagers, this is where you can find historical documents.</a:t>
            </a:r>
          </a:p>
          <a:p>
            <a:pPr lvl="0"/>
            <a:r>
              <a:rPr lang="en-US" sz="2400" dirty="0">
                <a:solidFill>
                  <a:prstClr val="black"/>
                </a:solidFill>
              </a:rPr>
              <a:t>This document is often times used with stakeholders and potential clients who would like a brief overview of how impactful your center is on the State</a:t>
            </a:r>
          </a:p>
          <a:p>
            <a:endParaRPr lang="en-US" dirty="0"/>
          </a:p>
        </p:txBody>
      </p:sp>
    </p:spTree>
    <p:extLst>
      <p:ext uri="{BB962C8B-B14F-4D97-AF65-F5344CB8AC3E}">
        <p14:creationId xmlns:p14="http://schemas.microsoft.com/office/powerpoint/2010/main" val="25121715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Accessing State Fact Sheet (The Hard Way)</a:t>
            </a:r>
          </a:p>
        </p:txBody>
      </p:sp>
      <p:pic>
        <p:nvPicPr>
          <p:cNvPr id="6" name="Content Placeholder 5"/>
          <p:cNvPicPr>
            <a:picLocks noGrp="1" noChangeAspect="1"/>
          </p:cNvPicPr>
          <p:nvPr>
            <p:ph idx="1"/>
          </p:nvPr>
        </p:nvPicPr>
        <p:blipFill rotWithShape="1">
          <a:blip r:embed="rId3"/>
          <a:srcRect t="3268" b="3720"/>
          <a:stretch/>
        </p:blipFill>
        <p:spPr>
          <a:xfrm>
            <a:off x="457201" y="1615735"/>
            <a:ext cx="8196849" cy="4288536"/>
          </a:xfrm>
          <a:prstGeom prst="rect">
            <a:avLst/>
          </a:prstGeom>
          <a:ln>
            <a:solidFill>
              <a:schemeClr val="tx1"/>
            </a:solidFill>
          </a:ln>
        </p:spPr>
      </p:pic>
    </p:spTree>
    <p:extLst>
      <p:ext uri="{BB962C8B-B14F-4D97-AF65-F5344CB8AC3E}">
        <p14:creationId xmlns:p14="http://schemas.microsoft.com/office/powerpoint/2010/main" val="5132460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Fact Sheet Example</a:t>
            </a:r>
          </a:p>
        </p:txBody>
      </p:sp>
      <p:pic>
        <p:nvPicPr>
          <p:cNvPr id="8" name="Content Placeholder 7"/>
          <p:cNvPicPr>
            <a:picLocks noGrp="1" noChangeAspect="1"/>
          </p:cNvPicPr>
          <p:nvPr>
            <p:ph sz="half" idx="1"/>
          </p:nvPr>
        </p:nvPicPr>
        <p:blipFill rotWithShape="1">
          <a:blip r:embed="rId3"/>
          <a:srcRect l="30225" t="10078" r="31086" b="3556"/>
          <a:stretch/>
        </p:blipFill>
        <p:spPr>
          <a:xfrm>
            <a:off x="457199" y="1600198"/>
            <a:ext cx="3759957" cy="4526280"/>
          </a:xfrm>
          <a:prstGeom prst="rect">
            <a:avLst/>
          </a:prstGeom>
        </p:spPr>
      </p:pic>
      <p:pic>
        <p:nvPicPr>
          <p:cNvPr id="9" name="Content Placeholder 8"/>
          <p:cNvPicPr>
            <a:picLocks noGrp="1" noChangeAspect="1"/>
          </p:cNvPicPr>
          <p:nvPr>
            <p:ph sz="half" idx="2"/>
          </p:nvPr>
        </p:nvPicPr>
        <p:blipFill rotWithShape="1">
          <a:blip r:embed="rId4"/>
          <a:srcRect l="33284" t="21411" r="34182" b="4339"/>
          <a:stretch/>
        </p:blipFill>
        <p:spPr>
          <a:xfrm>
            <a:off x="4921143" y="1600199"/>
            <a:ext cx="3765657" cy="4480560"/>
          </a:xfrm>
          <a:prstGeom prst="rect">
            <a:avLst/>
          </a:prstGeom>
          <a:ln>
            <a:solidFill>
              <a:schemeClr val="tx1"/>
            </a:solidFill>
          </a:ln>
        </p:spPr>
      </p:pic>
    </p:spTree>
    <p:extLst>
      <p:ext uri="{BB962C8B-B14F-4D97-AF65-F5344CB8AC3E}">
        <p14:creationId xmlns:p14="http://schemas.microsoft.com/office/powerpoint/2010/main" val="1704614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039167"/>
          </a:xfrm>
        </p:spPr>
        <p:txBody>
          <a:bodyPr>
            <a:noAutofit/>
          </a:bodyPr>
          <a:lstStyle/>
          <a:p>
            <a:r>
              <a:rPr lang="en-US" sz="3200" dirty="0"/>
              <a:t>Non reporting element- Documents &amp; Communications</a:t>
            </a:r>
          </a:p>
        </p:txBody>
      </p:sp>
      <p:sp>
        <p:nvSpPr>
          <p:cNvPr id="3" name="Content Placeholder 2"/>
          <p:cNvSpPr>
            <a:spLocks noGrp="1"/>
          </p:cNvSpPr>
          <p:nvPr>
            <p:ph idx="1"/>
          </p:nvPr>
        </p:nvSpPr>
        <p:spPr>
          <a:xfrm>
            <a:off x="457200" y="1786742"/>
            <a:ext cx="8229600" cy="4694527"/>
          </a:xfrm>
        </p:spPr>
        <p:txBody>
          <a:bodyPr>
            <a:normAutofit/>
          </a:bodyPr>
          <a:lstStyle/>
          <a:p>
            <a:r>
              <a:rPr lang="en-US" sz="2800" dirty="0"/>
              <a:t>The Documents &amp; Communications section of MEIS is a repository of information directly relating to your center</a:t>
            </a:r>
          </a:p>
          <a:p>
            <a:r>
              <a:rPr lang="en-US" sz="2800" dirty="0"/>
              <a:t>Documents found in this section include:</a:t>
            </a:r>
          </a:p>
          <a:p>
            <a:pPr lvl="1"/>
            <a:r>
              <a:rPr lang="en-US" sz="2400" dirty="0"/>
              <a:t>The CARD</a:t>
            </a:r>
          </a:p>
          <a:p>
            <a:pPr lvl="1"/>
            <a:r>
              <a:rPr lang="en-US" sz="2400" dirty="0"/>
              <a:t>D&amp;B Company File</a:t>
            </a:r>
          </a:p>
          <a:p>
            <a:pPr lvl="1"/>
            <a:r>
              <a:rPr lang="en-US" sz="2400" dirty="0"/>
              <a:t>Operating Plan</a:t>
            </a:r>
          </a:p>
          <a:p>
            <a:pPr lvl="1"/>
            <a:r>
              <a:rPr lang="en-US" sz="2400" dirty="0"/>
              <a:t>State Fact Sheets</a:t>
            </a:r>
          </a:p>
          <a:p>
            <a:pPr lvl="1"/>
            <a:r>
              <a:rPr lang="en-US" sz="2400" dirty="0"/>
              <a:t>Review documents </a:t>
            </a:r>
          </a:p>
        </p:txBody>
      </p:sp>
    </p:spTree>
    <p:extLst>
      <p:ext uri="{BB962C8B-B14F-4D97-AF65-F5344CB8AC3E}">
        <p14:creationId xmlns:p14="http://schemas.microsoft.com/office/powerpoint/2010/main" val="72027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Reporting Dashboard</a:t>
            </a:r>
          </a:p>
        </p:txBody>
      </p:sp>
      <p:pic>
        <p:nvPicPr>
          <p:cNvPr id="7" name="Content Placeholder 6"/>
          <p:cNvPicPr>
            <a:picLocks noGrp="1" noChangeAspect="1"/>
          </p:cNvPicPr>
          <p:nvPr>
            <p:ph idx="1"/>
          </p:nvPr>
        </p:nvPicPr>
        <p:blipFill>
          <a:blip r:embed="rId3"/>
          <a:stretch>
            <a:fillRect/>
          </a:stretch>
        </p:blipFill>
        <p:spPr>
          <a:xfrm>
            <a:off x="457200" y="1775534"/>
            <a:ext cx="8229600" cy="3508400"/>
          </a:xfrm>
          <a:prstGeom prst="rect">
            <a:avLst/>
          </a:prstGeom>
        </p:spPr>
      </p:pic>
    </p:spTree>
    <p:extLst>
      <p:ext uri="{BB962C8B-B14F-4D97-AF65-F5344CB8AC3E}">
        <p14:creationId xmlns:p14="http://schemas.microsoft.com/office/powerpoint/2010/main" val="3045838576"/>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2046" y="2514600"/>
            <a:ext cx="3672308" cy="1470025"/>
          </a:xfrm>
        </p:spPr>
        <p:txBody>
          <a:bodyPr/>
          <a:lstStyle/>
          <a:p>
            <a:pPr algn="ctr"/>
            <a:r>
              <a:rPr lang="en-US" b="1" dirty="0"/>
              <a:t>Survey Confirmation</a:t>
            </a:r>
          </a:p>
        </p:txBody>
      </p:sp>
    </p:spTree>
    <p:extLst>
      <p:ext uri="{BB962C8B-B14F-4D97-AF65-F5344CB8AC3E}">
        <p14:creationId xmlns:p14="http://schemas.microsoft.com/office/powerpoint/2010/main" val="720984378"/>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Survey Confirmation Schedule</a:t>
            </a:r>
          </a:p>
        </p:txBody>
      </p:sp>
      <p:graphicFrame>
        <p:nvGraphicFramePr>
          <p:cNvPr id="4" name="Group 35"/>
          <p:cNvGraphicFramePr>
            <a:graphicFrameLocks/>
          </p:cNvGraphicFramePr>
          <p:nvPr>
            <p:extLst/>
          </p:nvPr>
        </p:nvGraphicFramePr>
        <p:xfrm>
          <a:off x="762000" y="2423160"/>
          <a:ext cx="7848600" cy="2438083"/>
        </p:xfrm>
        <a:graphic>
          <a:graphicData uri="http://schemas.openxmlformats.org/drawingml/2006/table">
            <a:tbl>
              <a:tblPr/>
              <a:tblGrid>
                <a:gridCol w="8382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tblGrid>
              <a:tr h="609600">
                <a:tc>
                  <a:txBody>
                    <a:bodyPr/>
                    <a:lstStyle/>
                    <a:p>
                      <a:pPr marL="0" marR="0" lvl="0" indent="0" algn="l" defTabSz="914400" rtl="0" eaLnBrk="1" fontAlgn="base" latinLnBrk="0" hangingPunct="1">
                        <a:lnSpc>
                          <a:spcPct val="80000"/>
                        </a:lnSpc>
                        <a:spcBef>
                          <a:spcPct val="0"/>
                        </a:spcBef>
                        <a:spcAft>
                          <a:spcPct val="25000"/>
                        </a:spcAft>
                        <a:buClr>
                          <a:srgbClr val="0000FF"/>
                        </a:buClr>
                        <a:buSzTx/>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FFFFFF"/>
                          </a:outerShdw>
                        </a:effectLst>
                        <a:latin typeface="Arial Narrow Bold"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80000"/>
                        </a:lnSpc>
                        <a:spcBef>
                          <a:spcPct val="0"/>
                        </a:spcBef>
                        <a:spcAft>
                          <a:spcPct val="25000"/>
                        </a:spcAft>
                        <a:buClr>
                          <a:srgbClr val="0000FF"/>
                        </a:buClr>
                        <a:buSzTx/>
                        <a:buFont typeface="Wingdings" pitchFamily="2" charset="2"/>
                        <a:buNone/>
                        <a:tabLst/>
                      </a:pPr>
                      <a:r>
                        <a:rPr kumimoji="0" lang="en-US" sz="2000" b="0" i="0" u="none" strike="noStrike" cap="none" normalizeH="0" baseline="0" dirty="0">
                          <a:ln>
                            <a:noFill/>
                          </a:ln>
                          <a:solidFill>
                            <a:schemeClr val="bg1"/>
                          </a:solidFill>
                          <a:effectLst>
                            <a:outerShdw blurRad="38100" dist="38100" dir="2700000" algn="tl">
                              <a:srgbClr val="BABDBF"/>
                            </a:outerShdw>
                          </a:effectLst>
                          <a:latin typeface="Arial Narrow Bold" charset="0"/>
                        </a:rPr>
                        <a:t>Quarter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80000"/>
                        </a:lnSpc>
                        <a:spcBef>
                          <a:spcPct val="0"/>
                        </a:spcBef>
                        <a:spcAft>
                          <a:spcPct val="25000"/>
                        </a:spcAft>
                        <a:buClr>
                          <a:srgbClr val="0000FF"/>
                        </a:buClr>
                        <a:buSzTx/>
                        <a:buFont typeface="Wingdings" pitchFamily="2" charset="2"/>
                        <a:buNone/>
                        <a:tabLst/>
                      </a:pPr>
                      <a:r>
                        <a:rPr kumimoji="0" lang="en-US" sz="2000" b="0" i="0" u="none" strike="noStrike" cap="none" normalizeH="0" baseline="0" dirty="0">
                          <a:ln>
                            <a:noFill/>
                          </a:ln>
                          <a:solidFill>
                            <a:schemeClr val="bg1"/>
                          </a:solidFill>
                          <a:effectLst>
                            <a:outerShdw blurRad="38100" dist="38100" dir="2700000" algn="tl">
                              <a:srgbClr val="BABDBF"/>
                            </a:outerShdw>
                          </a:effectLst>
                          <a:latin typeface="Arial Narrow Bold" charset="0"/>
                        </a:rPr>
                        <a:t>Quarter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80000"/>
                        </a:lnSpc>
                        <a:spcBef>
                          <a:spcPct val="0"/>
                        </a:spcBef>
                        <a:spcAft>
                          <a:spcPct val="25000"/>
                        </a:spcAft>
                        <a:buClr>
                          <a:srgbClr val="0000FF"/>
                        </a:buClr>
                        <a:buSzTx/>
                        <a:buFont typeface="Wingdings" pitchFamily="2" charset="2"/>
                        <a:buNone/>
                        <a:tabLst/>
                      </a:pPr>
                      <a:r>
                        <a:rPr kumimoji="0" lang="en-US" sz="2000" b="0" i="0" u="none" strike="noStrike" cap="none" normalizeH="0" baseline="0" dirty="0">
                          <a:ln>
                            <a:noFill/>
                          </a:ln>
                          <a:solidFill>
                            <a:schemeClr val="bg1"/>
                          </a:solidFill>
                          <a:effectLst>
                            <a:outerShdw blurRad="38100" dist="38100" dir="2700000" algn="tl">
                              <a:srgbClr val="BABDBF"/>
                            </a:outerShdw>
                          </a:effectLst>
                          <a:latin typeface="Arial Narrow Bold" charset="0"/>
                        </a:rPr>
                        <a:t>Quarter 3</a:t>
                      </a:r>
                    </a:p>
                    <a:p>
                      <a:pPr marL="0" marR="0" lvl="0" indent="0" algn="ctr" defTabSz="914400" rtl="0" eaLnBrk="1" fontAlgn="base" latinLnBrk="0" hangingPunct="1">
                        <a:lnSpc>
                          <a:spcPct val="80000"/>
                        </a:lnSpc>
                        <a:spcBef>
                          <a:spcPct val="0"/>
                        </a:spcBef>
                        <a:spcAft>
                          <a:spcPct val="25000"/>
                        </a:spcAft>
                        <a:buClr>
                          <a:srgbClr val="0000FF"/>
                        </a:buClr>
                        <a:buSzTx/>
                        <a:buFont typeface="Wingdings" pitchFamily="2" charset="2"/>
                        <a:buNone/>
                        <a:tabLst/>
                      </a:pPr>
                      <a:endParaRPr kumimoji="0" lang="en-US" sz="2000" b="0" i="0" u="none" strike="noStrike" cap="none" normalizeH="0" baseline="0" dirty="0">
                        <a:ln>
                          <a:noFill/>
                        </a:ln>
                        <a:solidFill>
                          <a:schemeClr val="bg1"/>
                        </a:solidFill>
                        <a:effectLst>
                          <a:outerShdw blurRad="38100" dist="38100" dir="2700000" algn="tl">
                            <a:srgbClr val="BABDBF"/>
                          </a:outerShdw>
                        </a:effectLst>
                        <a:latin typeface="Arial Narrow Bold"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80000"/>
                        </a:lnSpc>
                        <a:spcBef>
                          <a:spcPct val="0"/>
                        </a:spcBef>
                        <a:spcAft>
                          <a:spcPct val="25000"/>
                        </a:spcAft>
                        <a:buClr>
                          <a:srgbClr val="0000FF"/>
                        </a:buClr>
                        <a:buSzTx/>
                        <a:buFont typeface="Wingdings" pitchFamily="2" charset="2"/>
                        <a:buNone/>
                        <a:tabLst/>
                      </a:pPr>
                      <a:r>
                        <a:rPr kumimoji="0" lang="en-US" sz="2000" b="0" i="0" u="none" strike="noStrike" cap="none" normalizeH="0" baseline="0" dirty="0">
                          <a:ln>
                            <a:noFill/>
                          </a:ln>
                          <a:solidFill>
                            <a:schemeClr val="bg1"/>
                          </a:solidFill>
                          <a:effectLst>
                            <a:outerShdw blurRad="38100" dist="38100" dir="2700000" algn="tl">
                              <a:srgbClr val="BABDBF"/>
                            </a:outerShdw>
                          </a:effectLst>
                          <a:latin typeface="Arial Narrow Bold" charset="0"/>
                        </a:rPr>
                        <a:t>Quarter 4</a:t>
                      </a:r>
                    </a:p>
                    <a:p>
                      <a:pPr marL="0" marR="0" lvl="0" indent="0" algn="ctr" defTabSz="914400" rtl="0" eaLnBrk="1" fontAlgn="base" latinLnBrk="0" hangingPunct="1">
                        <a:lnSpc>
                          <a:spcPct val="80000"/>
                        </a:lnSpc>
                        <a:spcBef>
                          <a:spcPct val="0"/>
                        </a:spcBef>
                        <a:spcAft>
                          <a:spcPct val="25000"/>
                        </a:spcAft>
                        <a:buClr>
                          <a:srgbClr val="0000FF"/>
                        </a:buClr>
                        <a:buSzTx/>
                        <a:buFont typeface="Wingdings" pitchFamily="2" charset="2"/>
                        <a:buNone/>
                        <a:tabLst/>
                      </a:pPr>
                      <a:endParaRPr kumimoji="0" lang="en-US" sz="2000" b="0" i="0" u="none" strike="noStrike" cap="none" normalizeH="0" baseline="0" dirty="0">
                        <a:ln>
                          <a:noFill/>
                        </a:ln>
                        <a:solidFill>
                          <a:schemeClr val="bg1"/>
                        </a:solidFill>
                        <a:effectLst>
                          <a:outerShdw blurRad="38100" dist="38100" dir="2700000" algn="tl">
                            <a:srgbClr val="BABDBF"/>
                          </a:outerShdw>
                        </a:effectLst>
                        <a:latin typeface="Arial Narrow Bold"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563563">
                <a:tc>
                  <a:txBody>
                    <a:bodyPr/>
                    <a:lstStyle/>
                    <a:p>
                      <a:pPr marL="0" marR="0" lvl="0" indent="0" algn="l" defTabSz="914400" rtl="0" eaLnBrk="1" fontAlgn="base" latinLnBrk="0" hangingPunct="1">
                        <a:lnSpc>
                          <a:spcPct val="80000"/>
                        </a:lnSpc>
                        <a:spcBef>
                          <a:spcPct val="0"/>
                        </a:spcBef>
                        <a:spcAft>
                          <a:spcPct val="25000"/>
                        </a:spcAft>
                        <a:buClr>
                          <a:srgbClr val="0000FF"/>
                        </a:buClr>
                        <a:buSzTx/>
                        <a:buFont typeface="Wingdings" pitchFamily="2" charset="2"/>
                        <a:buNone/>
                        <a:tabLst/>
                      </a:pPr>
                      <a:r>
                        <a:rPr kumimoji="0" lang="en-US" sz="2000" b="0" i="0" u="none" strike="noStrike" cap="none" normalizeH="0" baseline="0" dirty="0">
                          <a:ln>
                            <a:noFill/>
                          </a:ln>
                          <a:solidFill>
                            <a:schemeClr val="bg1"/>
                          </a:solidFill>
                          <a:effectLst>
                            <a:outerShdw blurRad="38100" dist="38100" dir="2700000" algn="tl">
                              <a:srgbClr val="BABDBF"/>
                            </a:outerShdw>
                          </a:effectLst>
                          <a:latin typeface="Arial Narrow Bold" charset="0"/>
                        </a:rPr>
                        <a:t>Period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80000"/>
                        </a:lnSpc>
                        <a:spcBef>
                          <a:spcPct val="0"/>
                        </a:spcBef>
                        <a:spcAft>
                          <a:spcPct val="25000"/>
                        </a:spcAft>
                        <a:buClr>
                          <a:srgbClr val="0000FF"/>
                        </a:buClr>
                        <a:buSzTx/>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C0C0C0"/>
                            </a:outerShdw>
                          </a:effectLst>
                          <a:latin typeface="Arial Narrow Bold" charset="0"/>
                        </a:rPr>
                        <a:t>January 1 – March 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25000"/>
                        </a:spcAft>
                        <a:buClr>
                          <a:srgbClr val="0000FF"/>
                        </a:buClr>
                        <a:buSzTx/>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FFFFFF"/>
                            </a:outerShdw>
                          </a:effectLst>
                          <a:latin typeface="Arial Narrow Bold" charset="0"/>
                        </a:rPr>
                        <a:t>April 1 - June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80000"/>
                        </a:lnSpc>
                        <a:spcBef>
                          <a:spcPct val="0"/>
                        </a:spcBef>
                        <a:spcAft>
                          <a:spcPct val="25000"/>
                        </a:spcAft>
                        <a:buClr>
                          <a:srgbClr val="0000FF"/>
                        </a:buClr>
                        <a:buSzTx/>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C0C0C0"/>
                            </a:outerShdw>
                          </a:effectLst>
                          <a:latin typeface="Arial Narrow Bold" charset="0"/>
                        </a:rPr>
                        <a:t>July 1 – September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25000"/>
                        </a:spcAft>
                        <a:buClr>
                          <a:srgbClr val="0000FF"/>
                        </a:buClr>
                        <a:buSzTx/>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C0C0C0"/>
                            </a:outerShdw>
                          </a:effectLst>
                          <a:latin typeface="Arial Narrow Bold" charset="0"/>
                        </a:rPr>
                        <a:t>October 1 – December 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l" defTabSz="914400" rtl="0" eaLnBrk="1" fontAlgn="base" latinLnBrk="0" hangingPunct="1">
                        <a:lnSpc>
                          <a:spcPct val="80000"/>
                        </a:lnSpc>
                        <a:spcBef>
                          <a:spcPct val="0"/>
                        </a:spcBef>
                        <a:spcAft>
                          <a:spcPct val="25000"/>
                        </a:spcAft>
                        <a:buClr>
                          <a:srgbClr val="0000FF"/>
                        </a:buClr>
                        <a:buSzTx/>
                        <a:buFont typeface="Wingdings" pitchFamily="2" charset="2"/>
                        <a:buNone/>
                        <a:tabLst/>
                      </a:pPr>
                      <a:r>
                        <a:rPr kumimoji="0" lang="en-US" sz="2000" b="0" i="0" u="none" strike="noStrike" cap="none" normalizeH="0" baseline="0" dirty="0">
                          <a:ln>
                            <a:noFill/>
                          </a:ln>
                          <a:solidFill>
                            <a:schemeClr val="bg1"/>
                          </a:solidFill>
                          <a:effectLst>
                            <a:outerShdw blurRad="38100" dist="38100" dir="2700000" algn="tl">
                              <a:srgbClr val="BABDBF"/>
                            </a:outerShdw>
                          </a:effectLst>
                          <a:latin typeface="Arial Narrow Bold" charset="0"/>
                        </a:rPr>
                        <a:t>Start Date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80000"/>
                        </a:lnSpc>
                        <a:spcBef>
                          <a:spcPct val="0"/>
                        </a:spcBef>
                        <a:spcAft>
                          <a:spcPct val="25000"/>
                        </a:spcAft>
                        <a:buClr>
                          <a:srgbClr val="0000FF"/>
                        </a:buClr>
                        <a:buSzTx/>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C0C0C0"/>
                            </a:outerShdw>
                          </a:effectLst>
                          <a:latin typeface="Arial Narrow Bold" charset="0"/>
                        </a:rPr>
                        <a:t>March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25000"/>
                        </a:spcAft>
                        <a:buClr>
                          <a:srgbClr val="0000FF"/>
                        </a:buClr>
                        <a:buSzTx/>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FFFFFF"/>
                            </a:outerShdw>
                          </a:effectLst>
                          <a:latin typeface="Arial Narrow Bold" charset="0"/>
                        </a:rPr>
                        <a:t>June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80000"/>
                        </a:lnSpc>
                        <a:spcBef>
                          <a:spcPct val="0"/>
                        </a:spcBef>
                        <a:spcAft>
                          <a:spcPct val="25000"/>
                        </a:spcAft>
                        <a:buClr>
                          <a:srgbClr val="0000FF"/>
                        </a:buClr>
                        <a:buSzTx/>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C0C0C0"/>
                            </a:outerShdw>
                          </a:effectLst>
                          <a:latin typeface="Arial Narrow Bold" charset="0"/>
                        </a:rPr>
                        <a:t>September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25000"/>
                        </a:spcAft>
                        <a:buClr>
                          <a:srgbClr val="0000FF"/>
                        </a:buClr>
                        <a:buSzTx/>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C0C0C0"/>
                            </a:outerShdw>
                          </a:effectLst>
                          <a:latin typeface="Arial Narrow Bold" charset="0"/>
                        </a:rPr>
                        <a:t>December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00">
                <a:tc>
                  <a:txBody>
                    <a:bodyPr/>
                    <a:lstStyle/>
                    <a:p>
                      <a:pPr marL="0" marR="0" lvl="0" indent="0" algn="l" defTabSz="914400" rtl="0" eaLnBrk="1" fontAlgn="base" latinLnBrk="0" hangingPunct="1">
                        <a:lnSpc>
                          <a:spcPct val="80000"/>
                        </a:lnSpc>
                        <a:spcBef>
                          <a:spcPct val="0"/>
                        </a:spcBef>
                        <a:spcAft>
                          <a:spcPct val="25000"/>
                        </a:spcAft>
                        <a:buClr>
                          <a:srgbClr val="0000FF"/>
                        </a:buClr>
                        <a:buSzTx/>
                        <a:buFont typeface="Wingdings" pitchFamily="2" charset="2"/>
                        <a:buNone/>
                        <a:tabLst/>
                      </a:pPr>
                      <a:r>
                        <a:rPr kumimoji="0" lang="en-US" sz="2000" b="0" i="0" u="none" strike="noStrike" cap="none" normalizeH="0" baseline="0" dirty="0">
                          <a:ln>
                            <a:noFill/>
                          </a:ln>
                          <a:solidFill>
                            <a:schemeClr val="bg1"/>
                          </a:solidFill>
                          <a:effectLst>
                            <a:outerShdw blurRad="38100" dist="38100" dir="2700000" algn="tl">
                              <a:srgbClr val="BABDBF"/>
                            </a:outerShdw>
                          </a:effectLst>
                          <a:latin typeface="Arial Narrow Bold" charset="0"/>
                        </a:rPr>
                        <a:t>End Date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80000"/>
                        </a:lnSpc>
                        <a:spcBef>
                          <a:spcPct val="0"/>
                        </a:spcBef>
                        <a:spcAft>
                          <a:spcPct val="25000"/>
                        </a:spcAft>
                        <a:buClr>
                          <a:srgbClr val="0000FF"/>
                        </a:buClr>
                        <a:buSzTx/>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C0C0C0"/>
                            </a:outerShdw>
                          </a:effectLst>
                          <a:latin typeface="Arial Narrow Bold" charset="0"/>
                        </a:rPr>
                        <a:t>March 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25000"/>
                        </a:spcAft>
                        <a:buClr>
                          <a:srgbClr val="0000FF"/>
                        </a:buClr>
                        <a:buSzTx/>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FFFFFF"/>
                            </a:outerShdw>
                          </a:effectLst>
                          <a:latin typeface="Arial Narrow Bold" charset="0"/>
                        </a:rPr>
                        <a:t>June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80000"/>
                        </a:lnSpc>
                        <a:spcBef>
                          <a:spcPct val="0"/>
                        </a:spcBef>
                        <a:spcAft>
                          <a:spcPct val="25000"/>
                        </a:spcAft>
                        <a:buClr>
                          <a:srgbClr val="0000FF"/>
                        </a:buClr>
                        <a:buSzTx/>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C0C0C0"/>
                            </a:outerShdw>
                          </a:effectLst>
                          <a:latin typeface="Arial Narrow Bold" charset="0"/>
                        </a:rPr>
                        <a:t>September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25000"/>
                        </a:spcAft>
                        <a:buClr>
                          <a:srgbClr val="0000FF"/>
                        </a:buClr>
                        <a:buSzTx/>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C0C0C0"/>
                            </a:outerShdw>
                          </a:effectLst>
                          <a:latin typeface="Arial Narrow Bold" charset="0"/>
                        </a:rPr>
                        <a:t>December 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52263014"/>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646" y="609601"/>
            <a:ext cx="7634707" cy="1032768"/>
          </a:xfrm>
        </p:spPr>
        <p:txBody>
          <a:bodyPr>
            <a:normAutofit fontScale="90000"/>
          </a:bodyPr>
          <a:lstStyle/>
          <a:p>
            <a:r>
              <a:rPr lang="en-US" sz="3600" dirty="0"/>
              <a:t>Take Advantage of the Many MEIS Reports</a:t>
            </a:r>
            <a:br>
              <a:rPr lang="en-US" sz="3600" dirty="0"/>
            </a:br>
            <a:r>
              <a:rPr lang="en-US" sz="3200" dirty="0"/>
              <a:t>Survey Confirmation – 2 Reports</a:t>
            </a:r>
          </a:p>
        </p:txBody>
      </p:sp>
      <p:pic>
        <p:nvPicPr>
          <p:cNvPr id="5" name="Picture 4"/>
          <p:cNvPicPr/>
          <p:nvPr/>
        </p:nvPicPr>
        <p:blipFill rotWithShape="1">
          <a:blip r:embed="rId3"/>
          <a:srcRect t="17664" r="27084" b="12535"/>
          <a:stretch/>
        </p:blipFill>
        <p:spPr bwMode="auto">
          <a:xfrm>
            <a:off x="1866900" y="1840486"/>
            <a:ext cx="5410200" cy="45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3108331"/>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19878"/>
            <a:ext cx="7848600" cy="624697"/>
          </a:xfrm>
        </p:spPr>
        <p:txBody>
          <a:bodyPr>
            <a:normAutofit/>
          </a:bodyPr>
          <a:lstStyle/>
          <a:p>
            <a:pPr algn="l"/>
            <a:r>
              <a:rPr lang="en-US" sz="3200" dirty="0">
                <a:cs typeface="Arial Narrow"/>
              </a:rPr>
              <a:t>Survey Confirmation</a:t>
            </a:r>
          </a:p>
        </p:txBody>
      </p:sp>
      <p:sp>
        <p:nvSpPr>
          <p:cNvPr id="3" name="Subtitle 2"/>
          <p:cNvSpPr>
            <a:spLocks noGrp="1"/>
          </p:cNvSpPr>
          <p:nvPr>
            <p:ph type="subTitle" idx="1"/>
          </p:nvPr>
        </p:nvSpPr>
        <p:spPr>
          <a:xfrm>
            <a:off x="838200" y="1219200"/>
            <a:ext cx="8001000" cy="5105400"/>
          </a:xfrm>
        </p:spPr>
        <p:txBody>
          <a:bodyPr/>
          <a:lstStyle/>
          <a:p>
            <a:pPr marL="342900" indent="-342900" algn="l">
              <a:buFont typeface="Arial" pitchFamily="34" charset="0"/>
              <a:buChar char="•"/>
            </a:pPr>
            <a:r>
              <a:rPr lang="en-US" sz="2400" dirty="0">
                <a:solidFill>
                  <a:schemeClr val="tx1"/>
                </a:solidFill>
                <a:cs typeface="Arial Narrow"/>
              </a:rPr>
              <a:t>Clients and Project data is submitted well before the survey occurs.</a:t>
            </a:r>
          </a:p>
          <a:p>
            <a:pPr marL="342900" indent="-342900" algn="l">
              <a:buFont typeface="Arial" pitchFamily="34" charset="0"/>
              <a:buChar char="•"/>
            </a:pPr>
            <a:r>
              <a:rPr lang="en-US" sz="2400" dirty="0">
                <a:solidFill>
                  <a:schemeClr val="tx1"/>
                </a:solidFill>
                <a:cs typeface="Arial Narrow"/>
              </a:rPr>
              <a:t>CARs are given one month immediately prior to the survey to </a:t>
            </a:r>
            <a:r>
              <a:rPr lang="en-US" sz="2400" dirty="0">
                <a:solidFill>
                  <a:schemeClr val="tx1"/>
                </a:solidFill>
              </a:rPr>
              <a:t>review client contact information and make changes.</a:t>
            </a:r>
          </a:p>
          <a:p>
            <a:pPr marL="342900" indent="-342900" algn="l">
              <a:buFont typeface="Arial" pitchFamily="34" charset="0"/>
              <a:buChar char="•"/>
            </a:pPr>
            <a:r>
              <a:rPr lang="en-US" sz="2400" dirty="0">
                <a:solidFill>
                  <a:schemeClr val="tx1"/>
                </a:solidFill>
              </a:rPr>
              <a:t>Opportunity to update information needed </a:t>
            </a:r>
            <a:r>
              <a:rPr lang="en-US" sz="2400" dirty="0">
                <a:solidFill>
                  <a:schemeClr val="tx1"/>
                </a:solidFill>
                <a:cs typeface="Arial Narrow"/>
              </a:rPr>
              <a:t>to conduct the survey and ensure that the materials sent to the client appear as professional as possible.</a:t>
            </a:r>
          </a:p>
          <a:p>
            <a:pPr marL="342900" indent="-342900" algn="l">
              <a:buFont typeface="Arial" pitchFamily="34" charset="0"/>
              <a:buChar char="•"/>
            </a:pPr>
            <a:r>
              <a:rPr lang="en-US" sz="2400" dirty="0">
                <a:solidFill>
                  <a:schemeClr val="tx1"/>
                </a:solidFill>
                <a:cs typeface="Arial Narrow"/>
              </a:rPr>
              <a:t>Most CARS involve their field staff in the review process since it is the field staff that are most aware of changes.</a:t>
            </a:r>
          </a:p>
          <a:p>
            <a:pPr marL="342900" indent="-342900" algn="l">
              <a:buFont typeface="Arial" pitchFamily="34" charset="0"/>
              <a:buChar char="•"/>
            </a:pPr>
            <a:r>
              <a:rPr lang="en-US" sz="2400" dirty="0">
                <a:solidFill>
                  <a:schemeClr val="tx1"/>
                </a:solidFill>
                <a:cs typeface="Arial Narrow"/>
              </a:rPr>
              <a:t>All client records with valid manufacturing MEP DOM NAICS Codes will be sent to survey regardless of whether the CAR has completed the confirmation process.</a:t>
            </a:r>
          </a:p>
        </p:txBody>
      </p:sp>
    </p:spTree>
    <p:extLst>
      <p:ext uri="{BB962C8B-B14F-4D97-AF65-F5344CB8AC3E}">
        <p14:creationId xmlns:p14="http://schemas.microsoft.com/office/powerpoint/2010/main" val="2466112342"/>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2" y="457200"/>
            <a:ext cx="7634707" cy="688019"/>
          </a:xfrm>
        </p:spPr>
        <p:txBody>
          <a:bodyPr>
            <a:normAutofit/>
          </a:bodyPr>
          <a:lstStyle/>
          <a:p>
            <a:pPr algn="l"/>
            <a:r>
              <a:rPr lang="en-US" sz="3200" dirty="0"/>
              <a:t>Survey Confirmation Suggestions</a:t>
            </a:r>
          </a:p>
        </p:txBody>
      </p:sp>
      <p:sp>
        <p:nvSpPr>
          <p:cNvPr id="3" name="Subtitle 2"/>
          <p:cNvSpPr>
            <a:spLocks noGrp="1"/>
          </p:cNvSpPr>
          <p:nvPr>
            <p:ph type="subTitle" idx="1"/>
          </p:nvPr>
        </p:nvSpPr>
        <p:spPr>
          <a:xfrm>
            <a:off x="762000" y="1380931"/>
            <a:ext cx="7467600" cy="4316483"/>
          </a:xfrm>
        </p:spPr>
        <p:txBody>
          <a:bodyPr>
            <a:normAutofit fontScale="92500" lnSpcReduction="20000"/>
          </a:bodyPr>
          <a:lstStyle/>
          <a:p>
            <a:pPr marL="457200" indent="-457200" algn="l">
              <a:buFont typeface="Arial" panose="020B0604020202020204" pitchFamily="34" charset="0"/>
              <a:buChar char="•"/>
            </a:pPr>
            <a:r>
              <a:rPr lang="en-US" sz="2400" dirty="0">
                <a:solidFill>
                  <a:schemeClr val="tx1"/>
                </a:solidFill>
              </a:rPr>
              <a:t>Use this one-month period as a time to reconnect with clients. Go over project(s) up for survey to discuss expected impacts and investigate current needs and look for new opportunities with the customer. </a:t>
            </a:r>
          </a:p>
          <a:p>
            <a:pPr marL="457200" indent="-457200" algn="l">
              <a:buFont typeface="Arial" panose="020B0604020202020204" pitchFamily="34" charset="0"/>
              <a:buChar char="•"/>
            </a:pPr>
            <a:r>
              <a:rPr lang="en-US" sz="2400" dirty="0">
                <a:solidFill>
                  <a:schemeClr val="tx1"/>
                </a:solidFill>
              </a:rPr>
              <a:t>Use this period to initiate a D&amp;B Investigation for any clients that do not have an acceptable NAICS Code. They are marked with a </a:t>
            </a:r>
            <a:r>
              <a:rPr lang="en-US" sz="2400" dirty="0">
                <a:solidFill>
                  <a:srgbClr val="FF0000"/>
                </a:solidFill>
              </a:rPr>
              <a:t>red</a:t>
            </a:r>
            <a:r>
              <a:rPr lang="en-US" sz="2400" dirty="0">
                <a:solidFill>
                  <a:schemeClr val="tx1"/>
                </a:solidFill>
              </a:rPr>
              <a:t> exclamation point </a:t>
            </a:r>
            <a:r>
              <a:rPr lang="en-US" sz="2400" dirty="0">
                <a:solidFill>
                  <a:srgbClr val="FF0000"/>
                </a:solidFill>
              </a:rPr>
              <a:t>!</a:t>
            </a:r>
          </a:p>
          <a:p>
            <a:pPr marL="457200" indent="-457200" algn="l">
              <a:buFont typeface="Arial" panose="020B0604020202020204" pitchFamily="34" charset="0"/>
              <a:buChar char="•"/>
            </a:pPr>
            <a:r>
              <a:rPr lang="en-US" sz="2400" dirty="0">
                <a:solidFill>
                  <a:schemeClr val="tx1"/>
                </a:solidFill>
              </a:rPr>
              <a:t>Let clients know that you are trying to minimize the burden on them. Provide clients with third-party survey vendor name, survey schedule, and describe the process in detail to set expectations.</a:t>
            </a:r>
          </a:p>
          <a:p>
            <a:pPr marL="457200" indent="-457200" algn="l">
              <a:buFont typeface="Arial" panose="020B0604020202020204" pitchFamily="34" charset="0"/>
              <a:buChar char="•"/>
            </a:pPr>
            <a:r>
              <a:rPr lang="en-US" sz="2400" dirty="0">
                <a:solidFill>
                  <a:schemeClr val="tx1"/>
                </a:solidFill>
              </a:rPr>
              <a:t>Emphasize taking the web-based survey and that it should not take more than 15 minutes of their time if the field agent has already had a project close-out/feedback session where it was determined the success of the project.</a:t>
            </a:r>
          </a:p>
        </p:txBody>
      </p:sp>
    </p:spTree>
    <p:extLst>
      <p:ext uri="{BB962C8B-B14F-4D97-AF65-F5344CB8AC3E}">
        <p14:creationId xmlns:p14="http://schemas.microsoft.com/office/powerpoint/2010/main" val="1530586488"/>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8"/>
            <a:ext cx="8229600" cy="1394273"/>
          </a:xfrm>
        </p:spPr>
        <p:txBody>
          <a:bodyPr>
            <a:normAutofit fontScale="90000"/>
          </a:bodyPr>
          <a:lstStyle/>
          <a:p>
            <a:r>
              <a:rPr lang="en-US" sz="3100" dirty="0"/>
              <a:t>During Survey Confirmation, centers can update client contact information and manage the number of times a project is surveyed (EIS)</a:t>
            </a:r>
            <a:br>
              <a:rPr lang="en-US" sz="3100" dirty="0"/>
            </a:br>
            <a:endParaRPr lang="en-US" sz="3100" dirty="0"/>
          </a:p>
        </p:txBody>
      </p:sp>
      <p:pic>
        <p:nvPicPr>
          <p:cNvPr id="5" name="Content Placeholder 4"/>
          <p:cNvPicPr>
            <a:picLocks noGrp="1" noChangeAspect="1"/>
          </p:cNvPicPr>
          <p:nvPr>
            <p:ph idx="1"/>
          </p:nvPr>
        </p:nvPicPr>
        <p:blipFill rotWithShape="1">
          <a:blip r:embed="rId3"/>
          <a:srcRect t="7519" b="4580"/>
          <a:stretch/>
        </p:blipFill>
        <p:spPr>
          <a:xfrm>
            <a:off x="704144" y="2157142"/>
            <a:ext cx="7735712" cy="3824784"/>
          </a:xfrm>
          <a:prstGeom prst="rect">
            <a:avLst/>
          </a:prstGeom>
        </p:spPr>
      </p:pic>
      <p:sp>
        <p:nvSpPr>
          <p:cNvPr id="6" name="Speech Bubble: Rectangle 5"/>
          <p:cNvSpPr/>
          <p:nvPr/>
        </p:nvSpPr>
        <p:spPr>
          <a:xfrm>
            <a:off x="959521" y="2006221"/>
            <a:ext cx="2677886" cy="1129004"/>
          </a:xfrm>
          <a:prstGeom prst="wedgeRectCallout">
            <a:avLst>
              <a:gd name="adj1" fmla="val -31110"/>
              <a:gd name="adj2" fmla="val 813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As client/project records are reviewed, the client moves from Pending Review to either Reviewed, Excluded or EIS set to # times surveyed.</a:t>
            </a:r>
          </a:p>
        </p:txBody>
      </p:sp>
    </p:spTree>
    <p:extLst>
      <p:ext uri="{BB962C8B-B14F-4D97-AF65-F5344CB8AC3E}">
        <p14:creationId xmlns:p14="http://schemas.microsoft.com/office/powerpoint/2010/main" val="166759378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0931" y="2130425"/>
            <a:ext cx="6629399" cy="1470025"/>
          </a:xfrm>
        </p:spPr>
        <p:txBody>
          <a:bodyPr/>
          <a:lstStyle/>
          <a:p>
            <a:r>
              <a:rPr lang="en-US" b="1" dirty="0"/>
              <a:t>Outlier Verification</a:t>
            </a:r>
          </a:p>
        </p:txBody>
      </p:sp>
    </p:spTree>
    <p:extLst>
      <p:ext uri="{BB962C8B-B14F-4D97-AF65-F5344CB8AC3E}">
        <p14:creationId xmlns:p14="http://schemas.microsoft.com/office/powerpoint/2010/main" val="1998157560"/>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344501"/>
            <a:ext cx="6934200" cy="5206424"/>
          </a:xfrm>
        </p:spPr>
        <p:txBody>
          <a:bodyPr>
            <a:normAutofit/>
          </a:bodyPr>
          <a:lstStyle/>
          <a:p>
            <a:pPr marL="342900" indent="-342900" algn="l">
              <a:lnSpc>
                <a:spcPct val="100000"/>
              </a:lnSpc>
              <a:buFont typeface="Arial" pitchFamily="34" charset="0"/>
              <a:buChar char="•"/>
            </a:pPr>
            <a:r>
              <a:rPr lang="en-US" sz="2400" dirty="0">
                <a:solidFill>
                  <a:schemeClr val="tx1"/>
                </a:solidFill>
              </a:rPr>
              <a:t>After survey closes, third-party contractor exports data from their system</a:t>
            </a:r>
          </a:p>
          <a:p>
            <a:pPr marL="342900" indent="-342900" algn="l">
              <a:lnSpc>
                <a:spcPct val="100000"/>
              </a:lnSpc>
              <a:buFont typeface="Arial" pitchFamily="34" charset="0"/>
              <a:buChar char="•"/>
            </a:pPr>
            <a:r>
              <a:rPr lang="en-US" sz="2400" dirty="0">
                <a:solidFill>
                  <a:schemeClr val="tx1"/>
                </a:solidFill>
              </a:rPr>
              <a:t>Data are imported into MEIS.</a:t>
            </a:r>
          </a:p>
          <a:p>
            <a:pPr marL="342900" indent="-342900" algn="l">
              <a:lnSpc>
                <a:spcPct val="100000"/>
              </a:lnSpc>
              <a:buFont typeface="Arial" pitchFamily="34" charset="0"/>
              <a:buChar char="•"/>
            </a:pPr>
            <a:r>
              <a:rPr lang="en-US" sz="2400" dirty="0">
                <a:solidFill>
                  <a:schemeClr val="tx1"/>
                </a:solidFill>
              </a:rPr>
              <a:t>Center Regional Office Aware</a:t>
            </a:r>
          </a:p>
          <a:p>
            <a:endParaRPr lang="en-US" dirty="0"/>
          </a:p>
        </p:txBody>
      </p:sp>
      <p:sp>
        <p:nvSpPr>
          <p:cNvPr id="6" name="TextBox 5"/>
          <p:cNvSpPr txBox="1"/>
          <p:nvPr/>
        </p:nvSpPr>
        <p:spPr>
          <a:xfrm>
            <a:off x="990600" y="533400"/>
            <a:ext cx="6301154" cy="584775"/>
          </a:xfrm>
          <a:prstGeom prst="rect">
            <a:avLst/>
          </a:prstGeom>
          <a:noFill/>
        </p:spPr>
        <p:txBody>
          <a:bodyPr wrap="square" rtlCol="0">
            <a:spAutoFit/>
          </a:bodyPr>
          <a:lstStyle/>
          <a:p>
            <a:r>
              <a:rPr lang="en-US" sz="3200" dirty="0"/>
              <a:t>Survey Data Import Process – In Short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072" y="4518430"/>
            <a:ext cx="2722256" cy="1662521"/>
          </a:xfrm>
          <a:prstGeom prst="rect">
            <a:avLst/>
          </a:prstGeom>
        </p:spPr>
      </p:pic>
    </p:spTree>
    <p:extLst>
      <p:ext uri="{BB962C8B-B14F-4D97-AF65-F5344CB8AC3E}">
        <p14:creationId xmlns:p14="http://schemas.microsoft.com/office/powerpoint/2010/main" val="1771762559"/>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A25D2-1F0E-4AF7-AA3F-31A312FBF6E0}"/>
              </a:ext>
            </a:extLst>
          </p:cNvPr>
          <p:cNvSpPr>
            <a:spLocks noGrp="1"/>
          </p:cNvSpPr>
          <p:nvPr>
            <p:ph type="title"/>
          </p:nvPr>
        </p:nvSpPr>
        <p:spPr/>
        <p:txBody>
          <a:bodyPr>
            <a:normAutofit fontScale="90000"/>
          </a:bodyPr>
          <a:lstStyle/>
          <a:p>
            <a:r>
              <a:rPr lang="en-US" dirty="0"/>
              <a:t>Reporting Elements – Outlier Verification</a:t>
            </a:r>
          </a:p>
        </p:txBody>
      </p:sp>
      <p:sp>
        <p:nvSpPr>
          <p:cNvPr id="3" name="Content Placeholder 2">
            <a:extLst>
              <a:ext uri="{FF2B5EF4-FFF2-40B4-BE49-F238E27FC236}">
                <a16:creationId xmlns:a16="http://schemas.microsoft.com/office/drawing/2014/main" id="{1C1B291D-9BC9-4DD8-97D9-6D87A4366BB8}"/>
              </a:ext>
            </a:extLst>
          </p:cNvPr>
          <p:cNvSpPr>
            <a:spLocks noGrp="1"/>
          </p:cNvSpPr>
          <p:nvPr>
            <p:ph idx="1"/>
          </p:nvPr>
        </p:nvSpPr>
        <p:spPr/>
        <p:txBody>
          <a:bodyPr>
            <a:normAutofit fontScale="47500" lnSpcReduction="20000"/>
          </a:bodyPr>
          <a:lstStyle/>
          <a:p>
            <a:pPr marL="0" indent="0">
              <a:buNone/>
            </a:pPr>
            <a:r>
              <a:rPr lang="en-US" sz="3800" b="1" dirty="0"/>
              <a:t>Purpose:</a:t>
            </a:r>
          </a:p>
          <a:p>
            <a:pPr>
              <a:buFont typeface="Arial" pitchFamily="34" charset="0"/>
              <a:buChar char="•"/>
            </a:pPr>
            <a:r>
              <a:rPr lang="en-US" sz="3800" dirty="0"/>
              <a:t>Sometimes clients report significant impacts that NIST MEP requires be validated by the Center by communicating with the client to make sure what was reported is accurate.</a:t>
            </a:r>
          </a:p>
          <a:p>
            <a:pPr>
              <a:buFont typeface="Arial" pitchFamily="34" charset="0"/>
              <a:buChar char="•"/>
            </a:pPr>
            <a:r>
              <a:rPr lang="en-US" sz="3800" dirty="0"/>
              <a:t>Outliers are flagged and confirmed by Centers by indicating the method for communication with the client and a short paragraph describing the work and why the large impact was realized as a result.</a:t>
            </a:r>
          </a:p>
          <a:p>
            <a:pPr lvl="1"/>
            <a:r>
              <a:rPr lang="en-US" sz="3800" dirty="0"/>
              <a:t>&gt;5M Total$</a:t>
            </a:r>
          </a:p>
          <a:p>
            <a:pPr lvl="1"/>
            <a:r>
              <a:rPr lang="en-US" sz="3800" dirty="0"/>
              <a:t>&gt;250 Jobs</a:t>
            </a:r>
          </a:p>
          <a:p>
            <a:pPr marL="457200" lvl="1" indent="0">
              <a:buNone/>
            </a:pPr>
            <a:endParaRPr lang="en-US" sz="3800" dirty="0"/>
          </a:p>
          <a:p>
            <a:pPr marL="0" indent="0">
              <a:buNone/>
            </a:pPr>
            <a:r>
              <a:rPr lang="en-US" sz="3800" b="1" dirty="0"/>
              <a:t>How to report:</a:t>
            </a:r>
          </a:p>
          <a:p>
            <a:pPr lvl="1"/>
            <a:r>
              <a:rPr lang="en-US" sz="3800" dirty="0"/>
              <a:t>Click CIP, hover over Survey, Survey Outliers</a:t>
            </a:r>
          </a:p>
          <a:p>
            <a:pPr lvl="2"/>
            <a:r>
              <a:rPr lang="en-US" sz="3800" dirty="0"/>
              <a:t>Click on the View edit icon for the appropriate impact verification record.</a:t>
            </a:r>
          </a:p>
          <a:p>
            <a:pPr lvl="2"/>
            <a:r>
              <a:rPr lang="en-US" sz="3800" dirty="0"/>
              <a:t>Click the radio button to indicate the Verification Type</a:t>
            </a:r>
          </a:p>
          <a:p>
            <a:pPr lvl="2"/>
            <a:r>
              <a:rPr lang="en-US" sz="3800" dirty="0"/>
              <a:t>Click the radio button to indicate the Verification Status</a:t>
            </a:r>
          </a:p>
          <a:p>
            <a:pPr lvl="2"/>
            <a:r>
              <a:rPr lang="en-US" sz="3800" dirty="0"/>
              <a:t>Make any changes necessary to the quantified amounts.</a:t>
            </a:r>
          </a:p>
          <a:p>
            <a:pPr lvl="2"/>
            <a:r>
              <a:rPr lang="en-US" sz="3800" dirty="0"/>
              <a:t>Enter the narrative justification (minimum 500 characters)</a:t>
            </a:r>
          </a:p>
          <a:p>
            <a:pPr lvl="1"/>
            <a:r>
              <a:rPr lang="en-US" sz="3800" dirty="0"/>
              <a:t>Click Save Outlier</a:t>
            </a:r>
          </a:p>
          <a:p>
            <a:endParaRPr lang="en-US" dirty="0"/>
          </a:p>
        </p:txBody>
      </p:sp>
      <p:sp>
        <p:nvSpPr>
          <p:cNvPr id="4" name="Slide Number Placeholder 3">
            <a:extLst>
              <a:ext uri="{FF2B5EF4-FFF2-40B4-BE49-F238E27FC236}">
                <a16:creationId xmlns:a16="http://schemas.microsoft.com/office/drawing/2014/main" id="{46004F7F-AC22-4680-B58E-CA40BA8C1FD8}"/>
              </a:ext>
            </a:extLst>
          </p:cNvPr>
          <p:cNvSpPr>
            <a:spLocks noGrp="1"/>
          </p:cNvSpPr>
          <p:nvPr>
            <p:ph type="sldNum" sz="quarter" idx="4"/>
          </p:nvPr>
        </p:nvSpPr>
        <p:spPr/>
        <p:txBody>
          <a:bodyPr/>
          <a:lstStyle/>
          <a:p>
            <a:fld id="{30A02D7B-7C10-D548-8D23-D0A29A0599FA}" type="slidenum">
              <a:rPr lang="en-US" smtClean="0"/>
              <a:pPr/>
              <a:t>98</a:t>
            </a:fld>
            <a:endParaRPr lang="en-US" dirty="0"/>
          </a:p>
        </p:txBody>
      </p:sp>
    </p:spTree>
    <p:extLst>
      <p:ext uri="{BB962C8B-B14F-4D97-AF65-F5344CB8AC3E}">
        <p14:creationId xmlns:p14="http://schemas.microsoft.com/office/powerpoint/2010/main" val="38148564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Elements – Outlier Verification</a:t>
            </a:r>
          </a:p>
        </p:txBody>
      </p:sp>
      <p:sp>
        <p:nvSpPr>
          <p:cNvPr id="3" name="Content Placeholder 2"/>
          <p:cNvSpPr>
            <a:spLocks noGrp="1"/>
          </p:cNvSpPr>
          <p:nvPr>
            <p:ph idx="1"/>
          </p:nvPr>
        </p:nvSpPr>
        <p:spPr/>
        <p:txBody>
          <a:bodyPr>
            <a:noAutofit/>
          </a:bodyPr>
          <a:lstStyle/>
          <a:p>
            <a:pPr marL="0" lvl="0" indent="0">
              <a:buNone/>
            </a:pPr>
            <a:r>
              <a:rPr lang="en-US" sz="1800" b="1" dirty="0"/>
              <a:t>Workflow:</a:t>
            </a:r>
          </a:p>
          <a:p>
            <a:pPr lvl="1"/>
            <a:r>
              <a:rPr lang="en-US" sz="1600" dirty="0"/>
              <a:t>Centers are notified via email when Outliers need to be verified including a date when verifications MUST be entered into MEIS&gt;</a:t>
            </a:r>
          </a:p>
          <a:p>
            <a:pPr lvl="1"/>
            <a:r>
              <a:rPr lang="en-US" sz="1600" dirty="0"/>
              <a:t>Centers edit the Outlier records in MEIS.  When complete, the record is saved and an email is generated and sent to the NIST MEP Survey Administrator, Center Survey Contact, Center Director and NIST MEP Manager for Program Evaluation.</a:t>
            </a:r>
          </a:p>
          <a:p>
            <a:pPr lvl="1"/>
            <a:r>
              <a:rPr lang="en-US" sz="1600" dirty="0"/>
              <a:t>The NIST MEP Survey Administrator  reviews the information provided and adjusts the impacts if necessary.</a:t>
            </a:r>
          </a:p>
          <a:p>
            <a:pPr lvl="1"/>
            <a:r>
              <a:rPr lang="en-US" sz="1600" dirty="0"/>
              <a:t>Once all Outliers have been reviewed and adjusted, the IMPACT Metrics reports are run and distributed to Centers.</a:t>
            </a:r>
          </a:p>
          <a:p>
            <a:endParaRPr lang="en-US" sz="1100" dirty="0"/>
          </a:p>
        </p:txBody>
      </p:sp>
    </p:spTree>
    <p:extLst>
      <p:ext uri="{BB962C8B-B14F-4D97-AF65-F5344CB8AC3E}">
        <p14:creationId xmlns:p14="http://schemas.microsoft.com/office/powerpoint/2010/main" val="4272668970"/>
      </p:ext>
    </p:extLst>
  </p:cSld>
  <p:clrMapOvr>
    <a:masterClrMapping/>
  </p:clrMapOvr>
</p:sld>
</file>

<file path=ppt/theme/theme1.xml><?xml version="1.0" encoding="utf-8"?>
<a:theme xmlns:a="http://schemas.openxmlformats.org/drawingml/2006/main" name="MEP 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ial ME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EP Secondary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09CBD15D2A2D459EB87F0888BEA3D0" ma:contentTypeVersion="1" ma:contentTypeDescription="Create a new document." ma:contentTypeScope="" ma:versionID="2806e1ff90f675cc7bcfddf766856d9c">
  <xsd:schema xmlns:xsd="http://www.w3.org/2001/XMLSchema" xmlns:xs="http://www.w3.org/2001/XMLSchema" xmlns:p="http://schemas.microsoft.com/office/2006/metadata/properties" xmlns:ns2="eccc11f7-4935-44e9-acd3-787983d03f89" xmlns:ns3="ac258a54-df5b-4dff-ba69-cbe05d47b18a" targetNamespace="http://schemas.microsoft.com/office/2006/metadata/properties" ma:root="true" ma:fieldsID="10311a0ec8784772a883b43d03990c7f" ns2:_="" ns3:_="">
    <xsd:import namespace="eccc11f7-4935-44e9-acd3-787983d03f89"/>
    <xsd:import namespace="ac258a54-df5b-4dff-ba69-cbe05d47b18a"/>
    <xsd:element name="properties">
      <xsd:complexType>
        <xsd:sequence>
          <xsd:element name="documentManagement">
            <xsd:complexType>
              <xsd:all>
                <xsd:element ref="ns2:Description0" minOccurs="0"/>
                <xsd:element ref="ns3:folderDes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cc11f7-4935-44e9-acd3-787983d03f89"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258a54-df5b-4dff-ba69-cbe05d47b18a" elementFormDefault="qualified">
    <xsd:import namespace="http://schemas.microsoft.com/office/2006/documentManagement/types"/>
    <xsd:import namespace="http://schemas.microsoft.com/office/infopath/2007/PartnerControls"/>
    <xsd:element name="folderDesc" ma:index="9" nillable="true" ma:displayName="Folder Description" ma:internalName="folderDesc">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eccc11f7-4935-44e9-acd3-787983d03f89">Updated July 2017 – For MEP Staff to use for presentations they give both internally and externally. </Description0>
    <folderDesc xmlns="ac258a54-df5b-4dff-ba69-cbe05d47b18a" xsi:nil="true"/>
  </documentManagement>
</p:properties>
</file>

<file path=customXml/itemProps1.xml><?xml version="1.0" encoding="utf-8"?>
<ds:datastoreItem xmlns:ds="http://schemas.openxmlformats.org/officeDocument/2006/customXml" ds:itemID="{5D6E594E-2915-44D6-A2B1-6A068DBDB6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cc11f7-4935-44e9-acd3-787983d03f89"/>
    <ds:schemaRef ds:uri="ac258a54-df5b-4dff-ba69-cbe05d47b1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E897D0-88DC-4222-A3D1-6100C392CE66}">
  <ds:schemaRefs>
    <ds:schemaRef ds:uri="http://schemas.microsoft.com/sharepoint/v3/contenttype/forms"/>
  </ds:schemaRefs>
</ds:datastoreItem>
</file>

<file path=customXml/itemProps3.xml><?xml version="1.0" encoding="utf-8"?>
<ds:datastoreItem xmlns:ds="http://schemas.openxmlformats.org/officeDocument/2006/customXml" ds:itemID="{D21869AA-0BC3-4152-9ED0-76E36C45BC70}">
  <ds:schemaRefs>
    <ds:schemaRef ds:uri="http://schemas.microsoft.com/office/2006/documentManagement/types"/>
    <ds:schemaRef ds:uri="http://purl.org/dc/terms/"/>
    <ds:schemaRef ds:uri="http://schemas.openxmlformats.org/package/2006/metadata/core-properties"/>
    <ds:schemaRef ds:uri="ac258a54-df5b-4dff-ba69-cbe05d47b18a"/>
    <ds:schemaRef ds:uri="http://purl.org/dc/dcmitype/"/>
    <ds:schemaRef ds:uri="http://schemas.microsoft.com/office/infopath/2007/PartnerControls"/>
    <ds:schemaRef ds:uri="eccc11f7-4935-44e9-acd3-787983d03f89"/>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24620</TotalTime>
  <Words>19248</Words>
  <Application>Microsoft Office PowerPoint</Application>
  <PresentationFormat>On-screen Show (4:3)</PresentationFormat>
  <Paragraphs>1810</Paragraphs>
  <Slides>114</Slides>
  <Notes>113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114</vt:i4>
      </vt:variant>
    </vt:vector>
  </HeadingPairs>
  <TitlesOfParts>
    <vt:vector size="123" baseType="lpstr">
      <vt:lpstr>Arial</vt:lpstr>
      <vt:lpstr>Arial Narrow</vt:lpstr>
      <vt:lpstr>Arial Narrow Bold</vt:lpstr>
      <vt:lpstr>Calibri</vt:lpstr>
      <vt:lpstr>Times New Roman</vt:lpstr>
      <vt:lpstr>Wingdings</vt:lpstr>
      <vt:lpstr>MEP Cover</vt:lpstr>
      <vt:lpstr>Official MEP Template</vt:lpstr>
      <vt:lpstr>MEP Secondary Template</vt:lpstr>
      <vt:lpstr>NIST MEP  Information Reporting Guidelines</vt:lpstr>
      <vt:lpstr>Why is Reporting Necessary?</vt:lpstr>
      <vt:lpstr>NIST MEP Reporting, Survey Confirmation and Survey process is a continual cycle.</vt:lpstr>
      <vt:lpstr>Reporting Schedule </vt:lpstr>
      <vt:lpstr>2018 Calendar Cycle</vt:lpstr>
      <vt:lpstr>Reporting Elements and their Minimal Required Reporting Frequency </vt:lpstr>
      <vt:lpstr>Funding Programs</vt:lpstr>
      <vt:lpstr>Reporting Elements by Award Type</vt:lpstr>
      <vt:lpstr>Reporting Dashboard</vt:lpstr>
      <vt:lpstr>Reporting Elements – Information</vt:lpstr>
      <vt:lpstr>Reporting Elements – Information </vt:lpstr>
      <vt:lpstr>Reporting Elements – Information </vt:lpstr>
      <vt:lpstr>Reporting Elements - Locations</vt:lpstr>
      <vt:lpstr>Reporting Elements - Locations</vt:lpstr>
      <vt:lpstr>Reporting Elements - Staff</vt:lpstr>
      <vt:lpstr>Reporting Elements - Staff</vt:lpstr>
      <vt:lpstr>Reporting Elements - Staff</vt:lpstr>
      <vt:lpstr>Adding Funding Program for Staff</vt:lpstr>
      <vt:lpstr>Adding Funding Program for Staff (Continued)</vt:lpstr>
      <vt:lpstr>Reporting Elements - Contacts</vt:lpstr>
      <vt:lpstr>Adding Contacts</vt:lpstr>
      <vt:lpstr>Adding Contacts (Continued)</vt:lpstr>
      <vt:lpstr>Reporting Elements - Contacts</vt:lpstr>
      <vt:lpstr>Reporting Elements - Contacts</vt:lpstr>
      <vt:lpstr>Reporting Elements - Contacts</vt:lpstr>
      <vt:lpstr>Reporting Elements – Progress Data</vt:lpstr>
      <vt:lpstr>Reporting Elements – Progress Data </vt:lpstr>
      <vt:lpstr>Reporting Elements – Board of Directors</vt:lpstr>
      <vt:lpstr>Reporting Elements – Board of Directors</vt:lpstr>
      <vt:lpstr>Reporting Elements – Board of Directors</vt:lpstr>
      <vt:lpstr>Creating a User Account for Board Members</vt:lpstr>
      <vt:lpstr>Reporting Elements - Clients</vt:lpstr>
      <vt:lpstr>Reporting Elements - Clients</vt:lpstr>
      <vt:lpstr>NIST MEP Expanded NAICS Codes (Definition of Manufacturing) </vt:lpstr>
      <vt:lpstr>Reporting Elements - Clients</vt:lpstr>
      <vt:lpstr>Reporting Elements - Clients</vt:lpstr>
      <vt:lpstr>Reporting Elements - Clients</vt:lpstr>
      <vt:lpstr>Reporting Elements – Projects and Events</vt:lpstr>
      <vt:lpstr>Reporting Elements – Projects and Events</vt:lpstr>
      <vt:lpstr>Reporting Elements – Projects and  Events</vt:lpstr>
      <vt:lpstr>Reporting Elements – Projects and Events</vt:lpstr>
      <vt:lpstr>CIF and PIF Reporting Suggestions</vt:lpstr>
      <vt:lpstr>Reporting Elements - Partners</vt:lpstr>
      <vt:lpstr>Reporting Elements - Partners</vt:lpstr>
      <vt:lpstr>Reporting Elements - Partners</vt:lpstr>
      <vt:lpstr>Reporting Elements – State Funding Partner</vt:lpstr>
      <vt:lpstr>Reporting Elements – State Funding Partner</vt:lpstr>
      <vt:lpstr>NIST MEP Partnership Model</vt:lpstr>
      <vt:lpstr>Changes from Previous to Current…</vt:lpstr>
      <vt:lpstr>NIST MEP Partnership Model: Modular Approach</vt:lpstr>
      <vt:lpstr>NIST MEP Partnership Model Timeline</vt:lpstr>
      <vt:lpstr>“Idealized” Future</vt:lpstr>
      <vt:lpstr>Annual Review Process</vt:lpstr>
      <vt:lpstr>Alignment of Operating Outcomes</vt:lpstr>
      <vt:lpstr>Client Goals - Very Small, Rural, Start-up and SMEs Served – All D&amp;B Based</vt:lpstr>
      <vt:lpstr>Client Goals – What is a transformational client?</vt:lpstr>
      <vt:lpstr>Engagement Goals - Top Line/Bottom Line Growth </vt:lpstr>
      <vt:lpstr>MEP Partnership Model – Three interrelated components as far as Reporting.</vt:lpstr>
      <vt:lpstr>Operating Outcome Statements</vt:lpstr>
      <vt:lpstr>Operating Outcomes are to be updated as needed. - most likely prior to an annual/panel review.</vt:lpstr>
      <vt:lpstr>Operating Outcomes (Continued)</vt:lpstr>
      <vt:lpstr>Operating Outcome Statements (Continued)</vt:lpstr>
      <vt:lpstr>Operating Outcomes (Continued)</vt:lpstr>
      <vt:lpstr>Reporting Elements – Progress Plan/Technical Report (Semi-annually)</vt:lpstr>
      <vt:lpstr>Reporting Elements – Progress Plan/Technical Report (Semi-annually)</vt:lpstr>
      <vt:lpstr>Reporting Elements – Progress Plan/Technical Report (Semi-annually)</vt:lpstr>
      <vt:lpstr>Reporting Elements – Progress Plan/Technical Report (Semi-annually)</vt:lpstr>
      <vt:lpstr>Progress Plan – Semi-annual response to Operating Outcomes   </vt:lpstr>
      <vt:lpstr>Progress Plan – Semi-annual response to Operating Outcomes (Continued) </vt:lpstr>
      <vt:lpstr>Progress Plan – Semi-annual response to Operating Outcomes (Continued)</vt:lpstr>
      <vt:lpstr>Budget Actuals</vt:lpstr>
      <vt:lpstr>Budget Actuals are to be updated when and as often as needed.  Though most likely when submitting a Progress Plan and prior to an annual/panel review.</vt:lpstr>
      <vt:lpstr>Budget Actuals</vt:lpstr>
      <vt:lpstr>Centers can only view data in Funding Programs. It is a great place to look at budget, reporting sets, and quarterly allocations for IMPACT Metrics</vt:lpstr>
      <vt:lpstr>Funding Programs – General Information – Funding Agreement (Awards)</vt:lpstr>
      <vt:lpstr>Funding Programs – General Information – Funding Agreement (Awards)</vt:lpstr>
      <vt:lpstr>Funding Programs – General Information - Period of Performance</vt:lpstr>
      <vt:lpstr>Funding Programs – Contacts</vt:lpstr>
      <vt:lpstr>Funding Programs – Federal Quarterly Allocation</vt:lpstr>
      <vt:lpstr>Funding Programs – Total Cash Quarterly Allocation</vt:lpstr>
      <vt:lpstr>Funding Programs – Budget</vt:lpstr>
      <vt:lpstr>Funding Programs – Reporting Set</vt:lpstr>
      <vt:lpstr>Reporting Elements – Success Story</vt:lpstr>
      <vt:lpstr>Reporting Elements – Success Story</vt:lpstr>
      <vt:lpstr>Reporting Elements – Success Story</vt:lpstr>
      <vt:lpstr>State Fact Sheet aka One Pager</vt:lpstr>
      <vt:lpstr>Accessing State Fact Sheet (The Hard Way)</vt:lpstr>
      <vt:lpstr>State Fact Sheet Example</vt:lpstr>
      <vt:lpstr>Non reporting element- Documents &amp; Communications</vt:lpstr>
      <vt:lpstr>Survey Confirmation</vt:lpstr>
      <vt:lpstr>Survey Confirmation Schedule</vt:lpstr>
      <vt:lpstr>Take Advantage of the Many MEIS Reports Survey Confirmation – 2 Reports</vt:lpstr>
      <vt:lpstr>Survey Confirmation</vt:lpstr>
      <vt:lpstr>Survey Confirmation Suggestions</vt:lpstr>
      <vt:lpstr>During Survey Confirmation, centers can update client contact information and manage the number of times a project is surveyed (EIS) </vt:lpstr>
      <vt:lpstr>Outlier Verification</vt:lpstr>
      <vt:lpstr>PowerPoint Presentation</vt:lpstr>
      <vt:lpstr>Reporting Elements – Outlier Verification</vt:lpstr>
      <vt:lpstr>Reporting Elements – Outlier Verification</vt:lpstr>
      <vt:lpstr>Outlier Verification </vt:lpstr>
      <vt:lpstr>Outlier Verification</vt:lpstr>
      <vt:lpstr>Outlier Verification</vt:lpstr>
      <vt:lpstr>Post-Survey Data Analysis - Knowledge Sharing</vt:lpstr>
      <vt:lpstr>Post-Survey Data Analysis - Knowledge Sharing</vt:lpstr>
      <vt:lpstr>Post-Survey Data Analysis Suggestions</vt:lpstr>
      <vt:lpstr>Panel Reviews</vt:lpstr>
      <vt:lpstr>Purpose of the Performance Panel Reviews</vt:lpstr>
      <vt:lpstr>Center Performance Panel Review Inputs</vt:lpstr>
      <vt:lpstr>Center Performance &amp; Profile Report</vt:lpstr>
      <vt:lpstr>Center Performance Panel Review – Output  </vt:lpstr>
      <vt:lpstr>Center Performance Panel Review Process</vt:lpstr>
      <vt:lpstr>MEIS – Review Module</vt:lpstr>
      <vt:lpstr>MEIS – Review Module</vt:lpstr>
      <vt:lpstr>Thank You</vt:lpstr>
    </vt:vector>
  </TitlesOfParts>
  <Manager/>
  <Company>NIST MEP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MEP PowerPoint Template</dc:title>
  <dc:subject/>
  <dc:creator>Cindy Orellana</dc:creator>
  <cp:keywords/>
  <dc:description/>
  <cp:lastModifiedBy>Yonder, Darla (Fed)</cp:lastModifiedBy>
  <cp:revision>416</cp:revision>
  <cp:lastPrinted>2018-08-31T11:27:40Z</cp:lastPrinted>
  <dcterms:created xsi:type="dcterms:W3CDTF">2014-05-07T18:22:44Z</dcterms:created>
  <dcterms:modified xsi:type="dcterms:W3CDTF">2018-08-31T11:28:15Z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0x010100F809CBD15D2A2D459EB87F0888BEA3D0</vt:lpwstr>
  </property>
  <property fmtid="{D5CDD505-2E9C-101B-9397-08002B2CF9AE}" pid="3" name="URL">
    <vt:lpwstr/>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Order">
    <vt:r8>68900</vt:r8>
  </property>
  <property fmtid="{D5CDD505-2E9C-101B-9397-08002B2CF9AE}" pid="10" name="Description00">
    <vt:lpwstr/>
  </property>
</Properties>
</file>