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9"/>
  </p:notesMasterIdLst>
  <p:sldIdLst>
    <p:sldId id="273" r:id="rId3"/>
    <p:sldId id="319" r:id="rId4"/>
    <p:sldId id="317" r:id="rId5"/>
    <p:sldId id="323" r:id="rId6"/>
    <p:sldId id="335" r:id="rId7"/>
    <p:sldId id="336" r:id="rId8"/>
    <p:sldId id="324" r:id="rId9"/>
    <p:sldId id="290" r:id="rId10"/>
    <p:sldId id="291" r:id="rId11"/>
    <p:sldId id="327" r:id="rId12"/>
    <p:sldId id="328" r:id="rId13"/>
    <p:sldId id="325" r:id="rId14"/>
    <p:sldId id="329" r:id="rId15"/>
    <p:sldId id="326" r:id="rId16"/>
    <p:sldId id="337" r:id="rId17"/>
    <p:sldId id="340" r:id="rId18"/>
    <p:sldId id="341" r:id="rId19"/>
    <p:sldId id="339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434" autoAdjust="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C82B9F-5963-4E1E-9E90-26A39916D51B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C6D28A-C213-4E53-A6BB-D5AAA8FE1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7.jpeg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6A4942C6-2980-4954-AAFB-25085DAA96D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>
          <a:xfrm>
            <a:off x="716944" y="4547800"/>
            <a:ext cx="5732306" cy="291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to include:</a:t>
            </a:r>
          </a:p>
          <a:p>
            <a:pPr marL="287918" indent="-287918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Explain trial as follow up to summit</a:t>
            </a:r>
          </a:p>
          <a:p>
            <a:pPr marL="287918" indent="-287918">
              <a:buFont typeface="Arial" panose="020B0604020202020204" pitchFamily="34" charset="0"/>
              <a:buChar char="•"/>
            </a:pP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918" indent="-287918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Stress proof of concept approach</a:t>
            </a:r>
          </a:p>
          <a:p>
            <a:pPr marL="287918" indent="-287918">
              <a:buFont typeface="Arial" panose="020B0604020202020204" pitchFamily="34" charset="0"/>
              <a:buChar char="•"/>
            </a:pP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918" indent="-287918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 lack of successful efforts to date to share and analyze non-regulatory required data; could result in “missing” systemic trends when evaluated over broader cross-section of industry</a:t>
            </a:r>
          </a:p>
          <a:p>
            <a:pPr marL="287918" indent="-287918">
              <a:buFont typeface="Arial" panose="020B0604020202020204" pitchFamily="34" charset="0"/>
              <a:buChar char="•"/>
            </a:pP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918" indent="-287918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 need for better data to support research </a:t>
            </a:r>
          </a:p>
          <a:p>
            <a:pPr marL="287918" indent="-287918">
              <a:buFont typeface="Arial" panose="020B0604020202020204" pitchFamily="34" charset="0"/>
              <a:buChar char="•"/>
            </a:pPr>
            <a:endParaRPr lang="en-US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918" indent="-287918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 I effort identified as one of several ideas and programs being considered</a:t>
            </a:r>
          </a:p>
        </p:txBody>
      </p:sp>
    </p:spTree>
    <p:extLst>
      <p:ext uri="{BB962C8B-B14F-4D97-AF65-F5344CB8AC3E}">
        <p14:creationId xmlns:p14="http://schemas.microsoft.com/office/powerpoint/2010/main" val="51190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6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2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2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93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1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81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9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2125" y="266700"/>
            <a:ext cx="3506788" cy="2628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3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26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2125" y="266700"/>
            <a:ext cx="3506788" cy="2628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2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48715" y="7143750"/>
          <a:ext cx="6366510" cy="649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506"/>
                <a:gridCol w="3401004"/>
              </a:tblGrid>
              <a:tr h="649204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812" y="3299138"/>
            <a:ext cx="4929187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0"/>
              </a:spcAft>
            </a:pP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Phase I Planning Team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Claude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Allen – Shell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Jordan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Buss - BHGE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Christina Burks - Anadarko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Demetra Collia – BTS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Stephen Farnham - Rowan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 Isbell – Murphy Oil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 Linkin – Pacific Drilling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Roland Moreau – BTS Consultant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Joel Plauche – Fieldwood Energy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John Poole – Fieldwood Energy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Kevin Renfro – Anadarko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Brad Smolen – BP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Chad Witten – BHP Billiton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273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1154113"/>
            <a:ext cx="4225925" cy="31686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Content Placeholder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616146"/>
            <a:ext cx="2784576" cy="2181225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722488" y="5648325"/>
            <a:ext cx="2516387" cy="2125980"/>
            <a:chOff x="0" y="0"/>
            <a:chExt cx="7611" cy="578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" y="14"/>
              <a:ext cx="7582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7" y="7"/>
              <a:ext cx="7596" cy="5775"/>
              <a:chOff x="7" y="7"/>
              <a:chExt cx="7596" cy="5775"/>
            </a:xfrm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7" y="7"/>
                <a:ext cx="7596" cy="5775"/>
              </a:xfrm>
              <a:custGeom>
                <a:avLst/>
                <a:gdLst>
                  <a:gd name="T0" fmla="+- 0 7 7"/>
                  <a:gd name="T1" fmla="*/ T0 w 7596"/>
                  <a:gd name="T2" fmla="+- 0 5782 7"/>
                  <a:gd name="T3" fmla="*/ 5782 h 5775"/>
                  <a:gd name="T4" fmla="+- 0 7603 7"/>
                  <a:gd name="T5" fmla="*/ T4 w 7596"/>
                  <a:gd name="T6" fmla="+- 0 5782 7"/>
                  <a:gd name="T7" fmla="*/ 5782 h 5775"/>
                  <a:gd name="T8" fmla="+- 0 7603 7"/>
                  <a:gd name="T9" fmla="*/ T8 w 7596"/>
                  <a:gd name="T10" fmla="+- 0 7 7"/>
                  <a:gd name="T11" fmla="*/ 7 h 5775"/>
                  <a:gd name="T12" fmla="+- 0 7 7"/>
                  <a:gd name="T13" fmla="*/ T12 w 7596"/>
                  <a:gd name="T14" fmla="+- 0 7 7"/>
                  <a:gd name="T15" fmla="*/ 7 h 5775"/>
                  <a:gd name="T16" fmla="+- 0 7 7"/>
                  <a:gd name="T17" fmla="*/ T16 w 7596"/>
                  <a:gd name="T18" fmla="+- 0 5782 7"/>
                  <a:gd name="T19" fmla="*/ 5782 h 57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7596" h="5775">
                    <a:moveTo>
                      <a:pt x="0" y="5775"/>
                    </a:moveTo>
                    <a:lnTo>
                      <a:pt x="7596" y="5775"/>
                    </a:lnTo>
                    <a:lnTo>
                      <a:pt x="7596" y="0"/>
                    </a:lnTo>
                    <a:lnTo>
                      <a:pt x="0" y="0"/>
                    </a:lnTo>
                    <a:lnTo>
                      <a:pt x="0" y="5775"/>
                    </a:lnTo>
                    <a:close/>
                  </a:path>
                </a:pathLst>
              </a:custGeom>
              <a:noFill/>
              <a:ln w="9144">
                <a:solidFill>
                  <a:srgbClr val="1F487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103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7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477103"/>
            <a:ext cx="5872164" cy="363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7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1650" y="266700"/>
            <a:ext cx="3514725" cy="26368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E87E9-DD9C-41F9-AB37-11643D244DEE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DDF1B-5BC2-4941-BC1F-8DC07C86F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9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D449-BA92-4823-A28D-06FB3F98AD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1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E217-E3DB-4DEA-A994-1B8A210B4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44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2055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49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90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8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82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5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57468" y="6459786"/>
            <a:ext cx="984019" cy="365125"/>
          </a:xfrm>
        </p:spPr>
        <p:txBody>
          <a:bodyPr/>
          <a:lstStyle>
            <a:lvl1pPr>
              <a:defRPr/>
            </a:lvl1pPr>
          </a:lstStyle>
          <a:p>
            <a:fld id="{4C50C734-52CD-4C2D-9409-AC0A27219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8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A4DB-621F-48C2-A041-168783450C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9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0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7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2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A945-98F5-4156-83FB-C02191EC4F3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9004-5F63-4FE8-97B0-472166450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B9A9-CA32-4DFF-9E82-0ECCF1B597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6C8F5-AB0B-4FF7-B3B0-ABF62EF65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3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1B6C-1112-4A32-8F6A-43D7362EA6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4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5629-248B-41D0-9875-9AAC816151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6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75F1-31E2-48F1-BA01-B761EFD3E7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6CB02-15A6-48C1-B1DD-49DBE4896B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7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9080-FA98-4C10-AE75-9E02300152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90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46399D8-A645-4B59-BF3E-AF48BE810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6/29/2018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6D324B-3EA8-4B20-AFDA-6242F60574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517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bsee.gov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emf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emf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gi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demetra.collia@dot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28754" y="3720679"/>
            <a:ext cx="6229350" cy="427499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July 2018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" y="5872166"/>
            <a:ext cx="1321080" cy="742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4" name="Picture 3" descr="Bureau of Safety and Environmental Enforcemen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29" y="5872166"/>
            <a:ext cx="1371600" cy="8903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9852" y="2113546"/>
            <a:ext cx="736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SafeOCS </a:t>
            </a:r>
          </a:p>
          <a:p>
            <a:pPr algn="ctr" defTabSz="685800"/>
            <a:r>
              <a:rPr lang="en-US" sz="3600" b="1" dirty="0">
                <a:solidFill>
                  <a:srgbClr val="4F81BD">
                    <a:lumMod val="50000"/>
                  </a:srgbClr>
                </a:solidFill>
                <a:cs typeface="Arial" panose="020B0604020202020204" pitchFamily="34" charset="0"/>
              </a:rPr>
              <a:t>Industry Safety Data (ISD) Program</a:t>
            </a:r>
            <a:endParaRPr lang="en-US" sz="2700" b="1" dirty="0">
              <a:solidFill>
                <a:srgbClr val="4F81BD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safeocsbanner42816v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9" y="223282"/>
            <a:ext cx="1653778" cy="1600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B05BCA59-4E6E-47CD-AE10-9B298EAFC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445" y="5145157"/>
            <a:ext cx="2366010" cy="476675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Demetra Collia, BTS Program Manager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582FF1C5-B00F-45B1-94F9-A04046D39A80}"/>
              </a:ext>
            </a:extLst>
          </p:cNvPr>
          <p:cNvSpPr txBox="1">
            <a:spLocks/>
          </p:cNvSpPr>
          <p:nvPr/>
        </p:nvSpPr>
        <p:spPr>
          <a:xfrm>
            <a:off x="6621429" y="5145157"/>
            <a:ext cx="2366010" cy="476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Michael Pittman, BSSE Program Manager</a:t>
            </a:r>
          </a:p>
        </p:txBody>
      </p:sp>
    </p:spTree>
    <p:extLst>
      <p:ext uri="{BB962C8B-B14F-4D97-AF65-F5344CB8AC3E}">
        <p14:creationId xmlns:p14="http://schemas.microsoft.com/office/powerpoint/2010/main" val="320904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27" y="99724"/>
            <a:ext cx="7869815" cy="46319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Core Data Fields for Phase I 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(1 of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9709" y="5702089"/>
            <a:ext cx="984019" cy="273844"/>
          </a:xfrm>
        </p:spPr>
        <p:txBody>
          <a:bodyPr/>
          <a:lstStyle/>
          <a:p>
            <a:fld id="{4CE482DC-2269-4F26-9D2A-7E44B1A4CD8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43538" y="1834516"/>
            <a:ext cx="2606040" cy="27879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Injury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Injury/illness classification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Short service employee?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Experience (years)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Day of hitch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Evacuation?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Body part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Body sub-part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Injury type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1539" y="1894522"/>
            <a:ext cx="4157664" cy="295465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Identifier	-  Operation type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Incident type	-  Activity type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Stop work authority	-  Event date</a:t>
            </a:r>
            <a:endParaRPr lang="en-US" sz="135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Process safety event	-  Event time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Proc. safety event tier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	-  Party reporting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-	Description	-  Targeted incident</a:t>
            </a:r>
            <a:endParaRPr lang="en-US" sz="135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Geographic location	    types</a:t>
            </a:r>
            <a:endParaRPr lang="en-US" sz="135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Water depth 	-  Weather factors	     </a:t>
            </a:r>
            <a:endParaRPr lang="en-US" sz="135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314575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Type of facility	-  Impacts	</a:t>
            </a:r>
            <a:endParaRPr lang="en-US" sz="1350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34815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68692" y="4783455"/>
            <a:ext cx="21516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Note: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Italicized items are optional</a:t>
            </a:r>
          </a:p>
        </p:txBody>
      </p:sp>
    </p:spTree>
    <p:extLst>
      <p:ext uri="{BB962C8B-B14F-4D97-AF65-F5344CB8AC3E}">
        <p14:creationId xmlns:p14="http://schemas.microsoft.com/office/powerpoint/2010/main" val="3745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9709" y="5702089"/>
            <a:ext cx="984019" cy="273844"/>
          </a:xfrm>
        </p:spPr>
        <p:txBody>
          <a:bodyPr/>
          <a:lstStyle/>
          <a:p>
            <a:fld id="{4CE482DC-2269-4F26-9D2A-7E44B1A4CD8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6103" y="1765935"/>
            <a:ext cx="2543175" cy="21390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Loss of Primary Containment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Material released</a:t>
            </a:r>
          </a:p>
          <a:p>
            <a:pPr marL="214313" indent="-214313">
              <a:spcBef>
                <a:spcPts val="450"/>
              </a:spcBef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-	Release type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Onsite or offsite?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Contained?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Reported 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63" y="1774508"/>
            <a:ext cx="2400300" cy="22031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Type of fuel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Source of ignition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Method of extinguish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Length (minutes)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Location on facility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Hazard area class.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Temporary equip. (y/n)</a:t>
            </a:r>
          </a:p>
        </p:txBody>
      </p:sp>
      <p:pic>
        <p:nvPicPr>
          <p:cNvPr id="9" name="Picture 8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77679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7195" y="4154373"/>
            <a:ext cx="2400300" cy="11156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Property Damaged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Equipment damaged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Extent of damage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06103" y="3877628"/>
            <a:ext cx="2543175" cy="13875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Dropped Object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Object dropped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Object lost overboard?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Object recovered?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Drops classification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37885" y="1785938"/>
            <a:ext cx="2400300" cy="2346796"/>
          </a:xfrm>
          <a:prstGeom prst="rect">
            <a:avLst/>
          </a:prstGeom>
          <a:solidFill>
            <a:srgbClr val="FF99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Likelihood/frequency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Consequence/severity</a:t>
            </a:r>
          </a:p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(actual)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Consequence/severity</a:t>
            </a:r>
          </a:p>
          <a:p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(potential)</a:t>
            </a:r>
            <a:r>
              <a:rPr lang="en-US" sz="1350" b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14313" algn="l"/>
              </a:tabLst>
            </a:pPr>
            <a:r>
              <a:rPr lang="en-US" sz="13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factors</a:t>
            </a:r>
          </a:p>
          <a:p>
            <a:pPr marL="214313" indent="-214313">
              <a:spcBef>
                <a:spcPts val="450"/>
              </a:spcBef>
              <a:buFontTx/>
              <a:buChar char="-"/>
              <a:tabLst>
                <a:tab pos="214313" algn="l"/>
              </a:tabLst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Causal factor narrative   </a:t>
            </a:r>
          </a:p>
          <a:p>
            <a:pPr marL="214313" indent="-214313">
              <a:spcBef>
                <a:spcPts val="450"/>
              </a:spcBef>
              <a:buFontTx/>
              <a:buChar char="-"/>
            </a:pPr>
            <a:r>
              <a:rPr lang="en-US" sz="1350" b="1" i="1" dirty="0">
                <a:latin typeface="Arial" panose="020B0604020202020204" pitchFamily="34" charset="0"/>
                <a:cs typeface="Arial" panose="020B0604020202020204" pitchFamily="34" charset="0"/>
              </a:rPr>
              <a:t>Corrective 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2192" y="4337685"/>
            <a:ext cx="21516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Notes: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Italicized items are optional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BTS to define items in red based on data submissions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8327" y="99724"/>
            <a:ext cx="7869815" cy="4631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+mn-lt"/>
                <a:cs typeface="Arial" panose="020B0604020202020204" pitchFamily="34" charset="0"/>
              </a:rPr>
              <a:t>Core Data Fields for Phase I </a:t>
            </a: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(2 of 2)</a:t>
            </a:r>
            <a:endParaRPr lang="en-US" sz="24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65047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Desired Outcomes 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2154" y="1144116"/>
            <a:ext cx="844609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Phase I Planning Team agreed that primary objective of pilot effort is to develop “proof of concept” for proposed industry-wide safety data sharing database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Team recognized </a:t>
            </a:r>
            <a:r>
              <a:rPr lang="en-US" sz="2000" b="1" u="sng" dirty="0">
                <a:solidFill>
                  <a:srgbClr val="0070C0"/>
                </a:solidFill>
                <a:cs typeface="Arial" panose="020B0604020202020204" pitchFamily="34" charset="0"/>
              </a:rPr>
              <a:t>importance of industry input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to maximize benefits of end products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Results of Phase I to be captured in report that will focus primarily on processes for data transmittal, mapping, and aggregation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Aggregated data could then be leveraged to provide more appropriate analysis and avoid redundancies in data collection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Phase II of effort will then focus on steps to improve data analytics with an objective of increase application of predictive analytics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Identify effective leading indicators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Promote dialogue on barrier management and precursor 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analysis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Data collection to begin with January 1, 2018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34812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360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59709" y="5702089"/>
            <a:ext cx="984019" cy="273844"/>
          </a:xfrm>
        </p:spPr>
        <p:txBody>
          <a:bodyPr/>
          <a:lstStyle/>
          <a:p>
            <a:fld id="{4CE482DC-2269-4F26-9D2A-7E44B1A4CD8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91970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8327" y="156878"/>
            <a:ext cx="7869815" cy="46319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  <a:cs typeface="Arial" panose="020B0604020202020204" pitchFamily="34" charset="0"/>
              </a:rPr>
              <a:t>Projected Time Line for Phase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198" y="870299"/>
            <a:ext cx="8349615" cy="5209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1" indent="-257175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Execute Cooperative Agreements				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April / May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Submit company-specific data to BTS (for 2014-2017)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May / June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Conduct initial data review/analysis				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June-August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Initiate discussions on prospective enhancements	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June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, then </a:t>
            </a:r>
          </a:p>
          <a:p>
            <a:pPr marL="228600" lvl="1"/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for Phase </a:t>
            </a: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II based on aggregated data 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review				ongoing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Transmit initial draft of Phase I report to Team	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September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Planning Team review/comment on draft report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October-															December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Release Phase I report to public					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Late December/														January 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lvl="1" indent="-257175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Schedule workshops, summits, and other networking		</a:t>
            </a:r>
            <a:r>
              <a:rPr lang="en-US" sz="2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Ongoing</a:t>
            </a: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60747" lvl="1" indent="-260747"/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	opportunities to review data trends, share learnings,</a:t>
            </a:r>
          </a:p>
          <a:p>
            <a:pPr marL="260747" lvl="1" indent="-260747"/>
            <a:r>
              <a:rPr lang="en-US" sz="2000" b="1" dirty="0">
                <a:solidFill>
                  <a:srgbClr val="0070C0"/>
                </a:solidFill>
                <a:cs typeface="Arial" panose="020B0604020202020204" pitchFamily="34" charset="0"/>
              </a:rPr>
              <a:t>	and address risk mitigation considerations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1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Phase II Participation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2154" y="1164533"/>
            <a:ext cx="8446094" cy="478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Once company decides to voluntarily submit data to SafeOCS ISD Program, first step is to execute company-specific Cooperative Agreement with BTS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Identify type of data to be submitted (e.g., incidents, near misses, stop work events)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Determine event data ranges for submitted data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Explain format of database to be provided to BTS</a:t>
            </a:r>
          </a:p>
          <a:p>
            <a:pPr marL="600075" lvl="1" indent="-257175"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Discuss company’s expectations for review/analysis of own data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Upon execution of Cooperative Agreement, company transmits data via secure FTP </a:t>
            </a:r>
            <a:r>
              <a:rPr lang="en-US" sz="24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site</a:t>
            </a:r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22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Accessing SafeOCS Reporting System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57211" y="1049318"/>
            <a:ext cx="8021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SafeOCS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Reporting System can be accessed through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SafeOCS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program website at www.safeocs.gov 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(see below).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To submit industry safety data, you must first create an account. Once you have an account, you can select the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icon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from the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home page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or from the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tab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on the main navigation bar to access the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Submit ISD Data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page where you can submit ISD data. The remainder of this user guide provides step by step instructions for creating an account and submitting ISD data online.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34" y="3025421"/>
            <a:ext cx="6643688" cy="3264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9097">
            <a:off x="4958385" y="2821192"/>
            <a:ext cx="595956" cy="595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155">
            <a:off x="6825286" y="5179828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Creating a User Account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42923" y="969916"/>
            <a:ext cx="80357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Since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data reported to SafeOCS are confidential and protected under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CIPSEA, user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has to establish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account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in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SafeOCS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Reporting System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before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he/she can submit industry safety data. </a:t>
            </a:r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Step 1: Complete the Account Registration Form </a:t>
            </a:r>
          </a:p>
          <a:p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. Click on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Create an Account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tab from the SafeOCS home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page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Complete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Account Registration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Form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3. Click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Create Account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complete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registration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4. The following pop-up message confirms the successful submission of the registration form: </a:t>
            </a:r>
          </a:p>
          <a:p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i="1" dirty="0">
                <a:latin typeface="Calibri" panose="020F0502020204030204" pitchFamily="34" charset="0"/>
              </a:rPr>
              <a:t>“Thank you for registering for a user account. To complete your registration, check your email for a validation link.” </a:t>
            </a:r>
            <a:endParaRPr lang="en-US" sz="2000" b="1" dirty="0">
              <a:latin typeface="Calibri" panose="020F0502020204030204" pitchFamily="34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Note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: Select a password that contains at least 12 characters, with a combination of uppercase and lowercase letters.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Creating a User Account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42" y="903041"/>
            <a:ext cx="7529508" cy="5375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2307">
            <a:off x="7493978" y="1277213"/>
            <a:ext cx="595956" cy="595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6237">
            <a:off x="2560027" y="5541032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3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Creating a User Account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14345" y="893316"/>
            <a:ext cx="77666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Step 2: Validate your email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address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1. You will receive the following email sent from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SafeOCS system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at the email address you provided in your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Account Registration Form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(see below)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Validate your email address by following the instruction in that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email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3. You will see a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Registration Confirmation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screen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45" y="3061676"/>
            <a:ext cx="3372510" cy="32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Creating a User Account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6" y="1668724"/>
            <a:ext cx="8415338" cy="38542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30173">
            <a:off x="2417147" y="5369576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38248"/>
            <a:ext cx="84582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base">
              <a:spcBef>
                <a:spcPts val="12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Collect, own, and protect the submitted confidential safety event reports</a:t>
            </a:r>
          </a:p>
          <a:p>
            <a:pPr marL="800100" lvl="1" indent="-342900" fontAlgn="base">
              <a:spcBef>
                <a:spcPts val="12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Aggregate and statistically analyze submitted information, using BTS and industry subject matter experts</a:t>
            </a:r>
          </a:p>
          <a:p>
            <a:pPr marL="800100" lvl="1" indent="-342900" fontAlgn="base">
              <a:spcBef>
                <a:spcPts val="12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Identify trends, emerging safety/environmental concerns, and potential causal factors of near-miss incidents</a:t>
            </a:r>
          </a:p>
          <a:p>
            <a:pPr marL="800100" lvl="1" indent="-342900" fontAlgn="base">
              <a:spcBef>
                <a:spcPts val="1200"/>
              </a:spcBef>
              <a:buClr>
                <a:srgbClr val="0070C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evelop aggregated statistical reports and make them available to public in accordance with all </a:t>
            </a:r>
            <a:r>
              <a:rPr lang="en-US" sz="2400" b="1" dirty="0" smtClean="0">
                <a:solidFill>
                  <a:srgbClr val="0070C0"/>
                </a:solidFill>
                <a:ea typeface="Calibri"/>
              </a:rPr>
              <a:t>Statistical Policy Directives issued by OMB</a:t>
            </a:r>
          </a:p>
          <a:p>
            <a:pPr marL="800100" lvl="1" indent="-342900" fontAlgn="base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141" y="167915"/>
            <a:ext cx="83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Overview of BTS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785813" y="880177"/>
            <a:ext cx="7835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Step 1: Login to SafeOCS Account </a:t>
            </a:r>
          </a:p>
          <a:p>
            <a:endParaRPr lang="en-US" sz="20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. Navigate to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www.safeocs.gov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Select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icon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from the home page or from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tab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on the main navigation bar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3. Click on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Submit Data icon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(see below)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87" y="2841299"/>
            <a:ext cx="6872297" cy="3461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6483">
            <a:off x="7567428" y="5541034"/>
            <a:ext cx="595956" cy="595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83161">
            <a:off x="5555634" y="2895333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42963" y="1527563"/>
            <a:ext cx="743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4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. Enter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Email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and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Password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login to your SafeOCS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account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at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SafeOCS ISD Reporting Login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(see below).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184" y="2970316"/>
            <a:ext cx="4714261" cy="2044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6483">
            <a:off x="6254211" y="4712360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6483">
            <a:off x="6688385" y="5873713"/>
            <a:ext cx="595956" cy="59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5788" y="931806"/>
            <a:ext cx="79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Step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2: Agree to the Confidentiality and Burden Statements </a:t>
            </a:r>
          </a:p>
          <a:p>
            <a:endParaRPr lang="en-US" sz="20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1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. Read and consent to the Pledge of Confidentiality and Burden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Statement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Check the “I have read…“ box and click on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Start New Report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button to continue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(see below)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172" y="2687519"/>
            <a:ext cx="3045109" cy="3517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890">
            <a:off x="3070350" y="5389823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872371"/>
            <a:ext cx="8029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Step 3: Select ISD Data File to be Uploaded 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1. Completing Step 2 will bring up the following user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(see below) 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Click on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Select Data File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and browse to your file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location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3. Select the file to be uploaded and then click </a:t>
            </a:r>
            <a:r>
              <a:rPr 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Open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4. Provide a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Data File Description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for the file to be uploaded, such as “Near miss events in April 2018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”</a:t>
            </a: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5" y="3263718"/>
            <a:ext cx="3886200" cy="29805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00858" y="3934515"/>
            <a:ext cx="1685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Note: In this function, Windows Explorer allows selection of only one file at a time.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6890">
            <a:off x="1905064" y="4662325"/>
            <a:ext cx="595956" cy="595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4308">
            <a:off x="2643604" y="5276010"/>
            <a:ext cx="595956" cy="595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14828">
            <a:off x="5417361" y="5775941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19501"/>
            <a:ext cx="3941708" cy="1808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0814">
            <a:off x="7554075" y="3926608"/>
            <a:ext cx="595956" cy="5959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1513" y="954905"/>
            <a:ext cx="78438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5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. Figure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below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shows that a file has been selected and is ready to be uploaded to the SafeOCS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database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6. Click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Upload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upload the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file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7. Select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Done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finalize the upload of the selected file to the ISD database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825" y="2773606"/>
            <a:ext cx="4037876" cy="15792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0838">
            <a:off x="3773505" y="3668623"/>
            <a:ext cx="595956" cy="5959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28633" y="4706025"/>
            <a:ext cx="3486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Note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Selecting the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Cancel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button next to the file will abort the upload.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100651" y="4709267"/>
            <a:ext cx="37702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Note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: Before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selecting </a:t>
            </a:r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button, uploading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process is not yet final.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User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can delete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uploaded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file from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database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by selecting </a:t>
            </a:r>
            <a:r>
              <a:rPr lang="en-US" sz="16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Delete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button to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right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uploaded file name.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However, once </a:t>
            </a:r>
            <a:r>
              <a:rPr lang="en-US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>Done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is selected, 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upload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is final.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20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Submitting ISD Data Online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120546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14375" y="941714"/>
            <a:ext cx="7700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Step 4: View Your History of ISD Data Submissions </a:t>
            </a:r>
            <a:endParaRPr lang="en-US" sz="20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28600" indent="-228600"/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1. Select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Show Upload History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tab in the sub-navigation bar of the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ISD page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view a list of data files that have been uploaded to the database by the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user 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2. Click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Log out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to terminate your 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session</a:t>
            </a:r>
            <a:endParaRPr lang="en-US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89" y="2894526"/>
            <a:ext cx="4143385" cy="3350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0838">
            <a:off x="3773505" y="3668623"/>
            <a:ext cx="595956" cy="5959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0838">
            <a:off x="5934642" y="3853330"/>
            <a:ext cx="595956" cy="59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6072" y="5702089"/>
            <a:ext cx="984019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" name="Picture 39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41" y="1820773"/>
            <a:ext cx="3168253" cy="282267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133264" y="207921"/>
            <a:ext cx="7989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Questions?</a:t>
            </a:r>
            <a:endParaRPr lang="en-US" sz="3200" b="1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618" y="4700143"/>
            <a:ext cx="4281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demetra.collia@dot.gov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202-366-1610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https://www.safeocs.gov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9" y="1400182"/>
            <a:ext cx="5186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 more we know, the safer we’ll be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679"/>
            <a:ext cx="8229600" cy="580073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Voluntary </a:t>
            </a: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reporting system is subject to protections of Confidential Information Protection and Statistical Efficiency Act (CIPSEA) </a:t>
            </a:r>
          </a:p>
          <a:p>
            <a:pPr marL="457200" indent="-457200">
              <a:spcBef>
                <a:spcPts val="18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Under CIPSEA, only BTS will have access to raw submitted safety reports </a:t>
            </a:r>
          </a:p>
          <a:p>
            <a:pPr marL="857250" lvl="1" indent="-420688">
              <a:spcBef>
                <a:spcPts val="600"/>
              </a:spcBef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Release of identifiable data is Class E Felony for BTS or its agents, punishable by up to $250,000 in fines and 5 years in jail</a:t>
            </a:r>
          </a:p>
          <a:p>
            <a:pPr marL="857250" lvl="1" indent="-420688">
              <a:spcBef>
                <a:spcPts val="600"/>
              </a:spcBef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Submitted safety event reports </a:t>
            </a:r>
            <a:r>
              <a:rPr lang="en-US" sz="20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are exempt </a:t>
            </a: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from FOIA and subpoena </a:t>
            </a:r>
          </a:p>
          <a:p>
            <a:pPr marL="857250" lvl="1" indent="-420688">
              <a:spcBef>
                <a:spcPts val="600"/>
              </a:spcBef>
              <a:buClr>
                <a:srgbClr val="0070C0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Submitted reports </a:t>
            </a:r>
            <a:r>
              <a:rPr lang="en-US" sz="2000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CANNOT</a:t>
            </a: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be used for any enforcement actions</a:t>
            </a:r>
          </a:p>
          <a:p>
            <a:pPr marL="457200" lvl="0" indent="-457200">
              <a:spcBef>
                <a:spcPts val="18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BTS will collect incident data and simultaneously provide it in aggregated form to all stakeholders, including BSEE, through published public report</a:t>
            </a:r>
          </a:p>
          <a:p>
            <a:pPr marL="857250" lvl="1" indent="-40005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BSEE will not receive advanced copies</a:t>
            </a:r>
          </a:p>
          <a:p>
            <a:pPr marL="457200" lvl="0" indent="-457200">
              <a:spcBef>
                <a:spcPts val="18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Public reports will allow all parties to work together to identify and reduce potential hazards that present significant risks and to promote a culture of continuous improvement.</a:t>
            </a:r>
          </a:p>
          <a:p>
            <a:pPr>
              <a:buSzPct val="100000"/>
            </a:pPr>
            <a:endParaRPr lang="en-US" sz="20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buSzPct val="100000"/>
            </a:pPr>
            <a:endParaRPr lang="en-US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41" y="167915"/>
            <a:ext cx="83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Overview of CIPSEA 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41" y="225064"/>
            <a:ext cx="689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SafeOCS Program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7765" y="5702089"/>
            <a:ext cx="519089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1159514"/>
            <a:ext cx="8221436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Started s voluntary and confidential near miss reporting program sponsored by BSEE and developed by BTS</a:t>
            </a:r>
          </a:p>
          <a:p>
            <a:pPr marL="257175" indent="-257175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sz="2000" b="1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Launched in May 2015 as confidential safety program that allowed employees and companies to report near miss events</a:t>
            </a:r>
          </a:p>
          <a:p>
            <a:pPr marL="6858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Today, only companies report regulatory-required events</a:t>
            </a:r>
          </a:p>
          <a:p>
            <a:pPr marL="800100"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2000" b="1" dirty="0" smtClean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Facilitates 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capture of essential information about accident precursors and potential hazards associated with offshore operations, including risks related to pipeline safety and offshore transport.</a:t>
            </a:r>
          </a:p>
          <a:p>
            <a:pPr marL="600075" lvl="1" indent="-257175">
              <a:lnSpc>
                <a:spcPct val="115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Managed by U.S. Bureau of Transportation Statistics (BTS)</a:t>
            </a:r>
          </a:p>
          <a:p>
            <a:pPr marL="600075" lvl="1" indent="-257175">
              <a:lnSpc>
                <a:spcPct val="115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Protects source data, provides confidentiality, and protects data from legal discovery</a:t>
            </a:r>
          </a:p>
          <a:p>
            <a:pPr marL="600075" lvl="1" indent="-257175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141" y="225064"/>
            <a:ext cx="689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SafeOCS Program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Scope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7765" y="5702089"/>
            <a:ext cx="519089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5557" y="1045210"/>
            <a:ext cx="8221436" cy="486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Collects 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analyzes three categories of reports</a:t>
            </a:r>
          </a:p>
          <a:p>
            <a:pPr marL="600075" lvl="1" indent="-257175">
              <a:lnSpc>
                <a:spcPct val="115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Well control equipment component failure data related to failures of BOP and other well control equipment; currently focuses on </a:t>
            </a:r>
            <a:r>
              <a:rPr lang="en-US" sz="2000" b="1" u="sn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mandatory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data submissions required by BSEE</a:t>
            </a:r>
          </a:p>
          <a:p>
            <a:pPr marL="600075" lvl="1" indent="-257175">
              <a:lnSpc>
                <a:spcPct val="115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Safety and pollution prevention equipment (SPPE) failure data relates to failures of valves and their associated actuators, safety valve locks, or landing nipples; also currently focuses on </a:t>
            </a:r>
            <a:r>
              <a:rPr lang="en-US" sz="2000" b="1" u="sng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mandatory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data submissions required by BSEE</a:t>
            </a:r>
          </a:p>
          <a:p>
            <a:pPr marL="600075" lvl="1" indent="-257175">
              <a:lnSpc>
                <a:spcPct val="115000"/>
              </a:lnSpc>
              <a:spcBef>
                <a:spcPts val="45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Industry safety data (ISD) reporting related to incidents, near misses, and stop work events that cause (or could have caused) human injury/fatality, damage (loss) of assets, or negative environmental impact; includes mandatory data required by BSEE </a:t>
            </a:r>
            <a:r>
              <a:rPr lang="en-US" sz="2000" b="1" u="sng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addition to voluntary company data that has learning value for industry</a:t>
            </a:r>
          </a:p>
        </p:txBody>
      </p:sp>
    </p:spTree>
    <p:extLst>
      <p:ext uri="{BB962C8B-B14F-4D97-AF65-F5344CB8AC3E}">
        <p14:creationId xmlns:p14="http://schemas.microsoft.com/office/powerpoint/2010/main" val="29939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5061758" y="4767262"/>
            <a:ext cx="2655528" cy="943305"/>
          </a:xfrm>
          <a:prstGeom prst="rect">
            <a:avLst/>
          </a:prstGeom>
          <a:solidFill>
            <a:srgbClr val="FF99FF"/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Domain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 of results to all stakeholders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Posting of reports on BTS websites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Peer-reviewed articles</a:t>
            </a:r>
          </a:p>
          <a:p>
            <a:pPr marL="128588" indent="-128588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workshops to discuss trends</a:t>
            </a:r>
            <a:endParaRPr lang="en-US" altLang="en-US" sz="1050" dirty="0"/>
          </a:p>
        </p:txBody>
      </p:sp>
      <p:sp>
        <p:nvSpPr>
          <p:cNvPr id="29" name="Right Arrow 56"/>
          <p:cNvSpPr>
            <a:spLocks noChangeArrowheads="1"/>
          </p:cNvSpPr>
          <p:nvPr/>
        </p:nvSpPr>
        <p:spPr bwMode="auto">
          <a:xfrm>
            <a:off x="1587955" y="4767262"/>
            <a:ext cx="1140281" cy="927752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92D05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 Internal Report Review </a:t>
            </a:r>
          </a:p>
        </p:txBody>
      </p:sp>
      <p:sp>
        <p:nvSpPr>
          <p:cNvPr id="30" name="Right Arrow 57"/>
          <p:cNvSpPr>
            <a:spLocks noChangeArrowheads="1"/>
          </p:cNvSpPr>
          <p:nvPr/>
        </p:nvSpPr>
        <p:spPr bwMode="auto">
          <a:xfrm>
            <a:off x="2756182" y="4842954"/>
            <a:ext cx="1110968" cy="834236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A4E63A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 Review Board 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31" name="Right Arrow 58"/>
          <p:cNvSpPr>
            <a:spLocks noChangeArrowheads="1"/>
          </p:cNvSpPr>
          <p:nvPr/>
        </p:nvSpPr>
        <p:spPr bwMode="auto">
          <a:xfrm>
            <a:off x="3873443" y="4785804"/>
            <a:ext cx="1165283" cy="927752"/>
          </a:xfrm>
          <a:prstGeom prst="rightArrow">
            <a:avLst>
              <a:gd name="adj1" fmla="val 50000"/>
              <a:gd name="adj2" fmla="val 50042"/>
            </a:avLst>
          </a:prstGeom>
          <a:solidFill>
            <a:srgbClr val="CFFD7B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BTS Review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112463" y="1613303"/>
            <a:ext cx="2949179" cy="520303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BTS/SafeOCS   Data Repository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2343150" y="2326138"/>
            <a:ext cx="1588633" cy="51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Regulatory-required  safety incident reports currently submitted directly to BSEE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257425" y="2972986"/>
            <a:ext cx="47046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60823" y="2972988"/>
            <a:ext cx="0" cy="26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6" idx="2"/>
          </p:cNvCxnSpPr>
          <p:nvPr/>
        </p:nvCxnSpPr>
        <p:spPr>
          <a:xfrm>
            <a:off x="4587053" y="2133605"/>
            <a:ext cx="1276" cy="83938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260825" y="3412679"/>
            <a:ext cx="0" cy="530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1649522" y="3141206"/>
            <a:ext cx="1226344" cy="328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Industry Safety Data Form (voluntary)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1574345" y="4214803"/>
            <a:ext cx="6117087" cy="314325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Quality Review, Statistical Analysis, Statistical Review by Data Review Teams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1587955" y="3673243"/>
            <a:ext cx="1402215" cy="32725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Technical Review                       Data Review Team(s)</a:t>
            </a:r>
            <a:endParaRPr lang="en-US" altLang="en-US" sz="675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4592690" y="3380018"/>
            <a:ext cx="0" cy="530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592690" y="2964827"/>
            <a:ext cx="0" cy="26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965058" y="3141209"/>
            <a:ext cx="1263081" cy="328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Failure Data Form (mandatory)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3919818" y="3673246"/>
            <a:ext cx="1402214" cy="32725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Technical Review                       Data Review Team</a:t>
            </a:r>
            <a:endParaRPr lang="en-US" altLang="en-US" sz="675" dirty="0"/>
          </a:p>
        </p:txBody>
      </p:sp>
      <p:cxnSp>
        <p:nvCxnSpPr>
          <p:cNvPr id="14" name="Straight Arrow Connector 13"/>
          <p:cNvCxnSpPr>
            <a:stCxn id="38" idx="3"/>
          </p:cNvCxnSpPr>
          <p:nvPr/>
        </p:nvCxnSpPr>
        <p:spPr>
          <a:xfrm flipV="1">
            <a:off x="3931783" y="2581278"/>
            <a:ext cx="655270" cy="2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60815" y="3380015"/>
            <a:ext cx="0" cy="5306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60815" y="2964824"/>
            <a:ext cx="0" cy="2600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6365841" y="3141206"/>
            <a:ext cx="1226344" cy="3281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SPPE Failure Data Form (mandatory)</a:t>
            </a:r>
            <a:endParaRPr lang="en-US" altLang="en-US" sz="900" dirty="0">
              <a:latin typeface="Arial" panose="020B0604020202020204" pitchFamily="34" charset="0"/>
            </a:endParaRPr>
          </a:p>
        </p:txBody>
      </p:sp>
      <p:sp>
        <p:nvSpPr>
          <p:cNvPr id="32" name="Rectangle 48"/>
          <p:cNvSpPr>
            <a:spLocks noChangeArrowheads="1"/>
          </p:cNvSpPr>
          <p:nvPr/>
        </p:nvSpPr>
        <p:spPr bwMode="auto">
          <a:xfrm>
            <a:off x="6287943" y="3673243"/>
            <a:ext cx="1402214" cy="327254"/>
          </a:xfrm>
          <a:prstGeom prst="rect">
            <a:avLst/>
          </a:prstGeom>
          <a:solidFill>
            <a:srgbClr val="FFFF00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SME Technical Review                       Data Review Team</a:t>
            </a:r>
            <a:endParaRPr lang="en-US" altLang="en-US" sz="675" dirty="0"/>
          </a:p>
        </p:txBody>
      </p:sp>
      <p:sp>
        <p:nvSpPr>
          <p:cNvPr id="25" name="TextBox 24"/>
          <p:cNvSpPr txBox="1"/>
          <p:nvPr/>
        </p:nvSpPr>
        <p:spPr>
          <a:xfrm>
            <a:off x="296141" y="225064"/>
            <a:ext cx="689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SafeOCS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Process Flow Chart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6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1489" y="5702089"/>
            <a:ext cx="473094" cy="273844"/>
          </a:xfrm>
        </p:spPr>
        <p:txBody>
          <a:bodyPr/>
          <a:lstStyle/>
          <a:p>
            <a:fld id="{0CEF44B9-83AC-4C8F-9EF4-5328E54BC3C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afeocsbanner42816v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35" y="220557"/>
            <a:ext cx="816531" cy="8864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305" y="252542"/>
            <a:ext cx="7847252" cy="50468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 smtClean="0"/>
              <a:t>SafeOCS ISD </a:t>
            </a:r>
            <a:r>
              <a:rPr lang="en-US" sz="2400" dirty="0"/>
              <a:t>Program - Phase </a:t>
            </a:r>
            <a:r>
              <a:rPr lang="en-US" sz="2400" dirty="0" smtClean="0"/>
              <a:t>I </a:t>
            </a:r>
            <a:r>
              <a:rPr lang="en-US" sz="2400" dirty="0"/>
              <a:t>Planning Team Role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693" y="1235246"/>
            <a:ext cx="82896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BTS formed a Planning Team consisting of representatives from companies interested in participating as early implementers for the SafeOCS program</a:t>
            </a:r>
          </a:p>
          <a:p>
            <a:endParaRPr lang="en-US" sz="24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400050" indent="-4000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Discuss type of data to be captured for period 2014-2017 to ensure appropriate learning value</a:t>
            </a:r>
          </a:p>
          <a:p>
            <a:pPr marL="400050" indent="-4000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Coordinate with BTS on effectiveness of SafeOCS ISD program design and process</a:t>
            </a:r>
          </a:p>
          <a:p>
            <a:pPr marL="400050" indent="-4000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Review SafeOCS annual report draft and provide feedback prior to release</a:t>
            </a:r>
          </a:p>
          <a:p>
            <a:pPr marL="400050" indent="-4000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  <a:cs typeface="Arial" panose="020B0604020202020204" pitchFamily="34" charset="0"/>
              </a:rPr>
              <a:t>Participate in one or more Data Review Teams,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25141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15FE13-76B8-44E5-A1EF-B3154E0CB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" y="1241531"/>
            <a:ext cx="7978140" cy="5218255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Participants:  9 </a:t>
            </a:r>
            <a:r>
              <a:rPr lang="en-US" sz="2400" b="1" dirty="0">
                <a:solidFill>
                  <a:srgbClr val="0070C0"/>
                </a:solidFill>
              </a:rPr>
              <a:t>companies who expressed interest in pilot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6 operators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2 drilling companies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1 service company</a:t>
            </a:r>
          </a:p>
          <a:p>
            <a:pPr marL="457200" indent="-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Data </a:t>
            </a:r>
            <a:r>
              <a:rPr lang="en-US" sz="2400" b="1" dirty="0">
                <a:solidFill>
                  <a:srgbClr val="0070C0"/>
                </a:solidFill>
              </a:rPr>
              <a:t>collection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2014-2017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Near misses, stop work events, and associated metadata</a:t>
            </a:r>
          </a:p>
          <a:p>
            <a:pPr marL="457200" indent="-457200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Data </a:t>
            </a:r>
            <a:r>
              <a:rPr lang="en-US" sz="2400" b="1" dirty="0">
                <a:solidFill>
                  <a:srgbClr val="0070C0"/>
                </a:solidFill>
              </a:rPr>
              <a:t>protection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CIPSEA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NDAs</a:t>
            </a:r>
          </a:p>
          <a:p>
            <a:pPr marL="800100" lvl="1" indent="-342900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120000"/>
              <a:buFont typeface="Calibri" panose="020F0502020204030204" pitchFamily="34" charset="0"/>
              <a:buChar char="‐"/>
            </a:pPr>
            <a:r>
              <a:rPr lang="en-US" sz="2400" b="1" dirty="0">
                <a:solidFill>
                  <a:srgbClr val="0070C0"/>
                </a:solidFill>
              </a:rPr>
              <a:t>Secure rooms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552A63-D16D-4ECF-A9F5-5E173213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0577C04-AC3D-462D-B908-1F305479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44" y="228048"/>
            <a:ext cx="1250075" cy="132266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4305" y="252542"/>
            <a:ext cx="7847252" cy="50468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ISD Program - Phase </a:t>
            </a:r>
            <a:r>
              <a:rPr lang="en-US" sz="2400" dirty="0" smtClean="0"/>
              <a:t>I Scope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37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5D3DCBBC-1058-47FB-9ECC-6852EDB4E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0080" y="1708776"/>
            <a:ext cx="7741992" cy="421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Phase I Planning Team agreed that primary objective of pilot effort is to develop “proof of concept” for proposed industry-wide safety data sharing database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Team recognized importance of industry input to maximize benefits of end products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Results </a:t>
            </a:r>
            <a:r>
              <a:rPr lang="en-US" sz="2400" b="1" dirty="0">
                <a:solidFill>
                  <a:srgbClr val="0070C0"/>
                </a:solidFill>
              </a:rPr>
              <a:t>of Phase I to be captured in report that will focus primarily on processes for data transmittal, mapping, and aggregation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Aggregated data could then be leveraged to provide more appropriate analysis and avoid redundancies in data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552A63-D16D-4ECF-A9F5-5E173213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18C25D5-C7C7-4D45-9113-7516F7B5B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667" y="43216"/>
            <a:ext cx="1250075" cy="132266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305" y="252542"/>
            <a:ext cx="7847252" cy="504689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defPPr>
              <a:defRPr lang="en-US"/>
            </a:defPPr>
            <a:lvl1pPr defTabSz="914400">
              <a:lnSpc>
                <a:spcPct val="85000"/>
              </a:lnSpc>
              <a:spcBef>
                <a:spcPct val="0"/>
              </a:spcBef>
              <a:buNone/>
              <a:defRPr sz="3200" b="1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ISD Program - Phase I</a:t>
            </a:r>
            <a:r>
              <a:rPr lang="en-US" sz="2400" dirty="0" smtClean="0"/>
              <a:t> Objectives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0448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1980</Words>
  <Application>Microsoft Office PowerPoint</Application>
  <PresentationFormat>On-screen Show (4:3)</PresentationFormat>
  <Paragraphs>293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Symbol</vt:lpstr>
      <vt:lpstr>Times New Roman</vt:lpstr>
      <vt:lpstr>1_Office Theme</vt:lpstr>
      <vt:lpstr>Retrospect</vt:lpstr>
      <vt:lpstr>July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Data Fields for Phase I (1 of 2)</vt:lpstr>
      <vt:lpstr>PowerPoint Presentation</vt:lpstr>
      <vt:lpstr>PowerPoint Presentation</vt:lpstr>
      <vt:lpstr>Projected Time Line for Phase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SafeOCS Presentation</dc:title>
  <dc:creator>Glenda Lopez</dc:creator>
  <cp:lastModifiedBy>Roland Moreau</cp:lastModifiedBy>
  <cp:revision>120</cp:revision>
  <dcterms:created xsi:type="dcterms:W3CDTF">2018-06-25T11:06:15Z</dcterms:created>
  <dcterms:modified xsi:type="dcterms:W3CDTF">2018-06-29T17:40:31Z</dcterms:modified>
</cp:coreProperties>
</file>