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5"/>
  </p:sldMasterIdLst>
  <p:sldIdLst>
    <p:sldId id="256" r:id="rId6"/>
    <p:sldId id="257" r:id="rId7"/>
    <p:sldId id="260" r:id="rId8"/>
    <p:sldId id="261" r:id="rId9"/>
    <p:sldId id="263" r:id="rId10"/>
    <p:sldId id="266" r:id="rId11"/>
    <p:sldId id="284" r:id="rId12"/>
    <p:sldId id="265" r:id="rId13"/>
    <p:sldId id="267" r:id="rId14"/>
    <p:sldId id="268" r:id="rId15"/>
    <p:sldId id="269" r:id="rId16"/>
    <p:sldId id="270" r:id="rId17"/>
    <p:sldId id="272" r:id="rId18"/>
    <p:sldId id="275" r:id="rId19"/>
    <p:sldId id="271" r:id="rId20"/>
    <p:sldId id="274" r:id="rId21"/>
    <p:sldId id="276" r:id="rId22"/>
    <p:sldId id="279" r:id="rId23"/>
    <p:sldId id="280" r:id="rId24"/>
    <p:sldId id="281" r:id="rId25"/>
    <p:sldId id="282" r:id="rId26"/>
    <p:sldId id="258" r:id="rId27"/>
    <p:sldId id="259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0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2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1061-6DB1-420F-8DE6-BF8CB1F673D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E7DFEF-E7CF-40F5-9E51-CDA355034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1714" y="1110344"/>
            <a:ext cx="7068456" cy="1661886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I-736 Web Application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</a:t>
            </a:r>
            <a:endParaRPr lang="en-US" b="1" dirty="0"/>
          </a:p>
        </p:txBody>
      </p:sp>
      <p:pic>
        <p:nvPicPr>
          <p:cNvPr id="5" name="Picture 7" descr="cbp 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171" y="2516666"/>
            <a:ext cx="1348131" cy="12511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43245" y="4090108"/>
            <a:ext cx="8915399" cy="19333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U.S. Customs and Border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 Manager: Brian McGill</a:t>
            </a:r>
          </a:p>
          <a:p>
            <a:pPr algn="ctr"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 Manager Assistant: Soraena Giles-Outlaw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5000">
        <p:cut/>
      </p:transition>
    </mc:Choice>
    <mc:Fallback xmlns="">
      <p:transition spd="slow"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9222" y="1548715"/>
            <a:ext cx="359612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Page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certify the details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(Cancel) button will return travelers to the homepage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389" y="98027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558384"/>
            <a:ext cx="7083743" cy="5946553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68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3653" y="1970753"/>
            <a:ext cx="359612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Page Notice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Checkbox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(OK) button not clickable until checkbox is checked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54" y="1280160"/>
            <a:ext cx="7888167" cy="433584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354" y="122571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7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5300" y="1723615"/>
            <a:ext cx="3596127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for an I-736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Number is provided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(Print, Save and Sign) button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show the completed I-736 form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PDF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932" y="124976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723615"/>
            <a:ext cx="7498080" cy="2013458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01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2784" y="1039265"/>
            <a:ext cx="4571233" cy="5386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 Document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I- 736 application included on the PDF document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 format allow travelers to save and/or print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[E-COPY] Mark to differentiate form the I-736 paper form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top left, shows the expiration date, 7 days from creation 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Travelers certify the form by signing and dating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300" y="111034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49" y="194417"/>
            <a:ext cx="4821097" cy="653972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Left Arrow 2"/>
          <p:cNvSpPr/>
          <p:nvPr/>
        </p:nvSpPr>
        <p:spPr>
          <a:xfrm>
            <a:off x="3670663" y="194417"/>
            <a:ext cx="215537" cy="119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9896" y="111034"/>
            <a:ext cx="1567543" cy="3657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6449" y="1528354"/>
            <a:ext cx="4821097" cy="3069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89084" y="5812970"/>
            <a:ext cx="829492" cy="25472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067" y="2340560"/>
            <a:ext cx="3634241" cy="1063534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Review/ Update I-736 on the Homepage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08" y="48160"/>
            <a:ext cx="5399586" cy="671186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Oval 6"/>
          <p:cNvSpPr/>
          <p:nvPr/>
        </p:nvSpPr>
        <p:spPr>
          <a:xfrm>
            <a:off x="2253343" y="529045"/>
            <a:ext cx="1010058" cy="3331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16" y="121973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ight Arrow 8"/>
          <p:cNvSpPr/>
          <p:nvPr/>
        </p:nvSpPr>
        <p:spPr>
          <a:xfrm>
            <a:off x="3448594" y="3404094"/>
            <a:ext cx="613955" cy="2665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1990" y="1403668"/>
            <a:ext cx="3839713" cy="418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Review/Update Existing I-736 Form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by Reference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Number/ Passport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by Passport/Names/Date of Birth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(Cancel) button will return travelers back to homepage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367" y="178431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47" y="178431"/>
            <a:ext cx="7091831" cy="632514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3360420" y="3733800"/>
            <a:ext cx="762000" cy="266700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94760" y="883920"/>
            <a:ext cx="1767840" cy="4664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1910" y="1182956"/>
            <a:ext cx="3976873" cy="4185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Review/Update Existing      I-736 Form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Page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(Previous) button will return travelers back to homepage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(Update) button will take travelers to the existing application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(Print) button prints PDF form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937" y="133949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" y="398722"/>
            <a:ext cx="6670221" cy="5251668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2" name="Oval 1"/>
          <p:cNvSpPr/>
          <p:nvPr/>
        </p:nvSpPr>
        <p:spPr>
          <a:xfrm>
            <a:off x="3673111" y="5138057"/>
            <a:ext cx="1393372" cy="6531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14700" y="1038176"/>
            <a:ext cx="1821180" cy="562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709" y="1936237"/>
            <a:ext cx="3455536" cy="1134623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I-736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Traveler existing form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828" y="146519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84" y="0"/>
            <a:ext cx="4649425" cy="673654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13" name="Left Arrow 12"/>
          <p:cNvSpPr/>
          <p:nvPr/>
        </p:nvSpPr>
        <p:spPr>
          <a:xfrm>
            <a:off x="1668780" y="4472940"/>
            <a:ext cx="426720" cy="19812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1508760" y="4815840"/>
            <a:ext cx="441960" cy="20574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57290" y="2103120"/>
            <a:ext cx="4578350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Review/Update I-736 (Update)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this page Travelers can make changes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Traveler changed both “Country of Birth” and “City of Birth”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319" y="86052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48" y="147012"/>
            <a:ext cx="4305300" cy="6343650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2247900" y="4480559"/>
            <a:ext cx="403860" cy="24449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1985010" y="4145280"/>
            <a:ext cx="388620" cy="2362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0470" y="1653540"/>
            <a:ext cx="3867150" cy="209550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Travelers verify then certified the changes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(Cancel) button will return travelers to the homepage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496" y="85251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51419"/>
            <a:ext cx="6880860" cy="562576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85800" y="3840480"/>
            <a:ext cx="3787140" cy="2514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33700" y="5509260"/>
            <a:ext cx="731520" cy="3352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08633" y="2688045"/>
            <a:ext cx="4119155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I-736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Page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for a new I-736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Review/ Update an existing I-736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asked Questions are related to this homepage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788" y="153234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281782" y="1031966"/>
            <a:ext cx="4172858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Travelers visiting Guam or Commonwealth of the Northern Marianas Island (CNMI) can use this site to create and retrieve the required I-736 visa waiver form.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0" y="260635"/>
            <a:ext cx="5719237" cy="63557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03366" y="723351"/>
            <a:ext cx="1182189" cy="432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93914" y="3644538"/>
            <a:ext cx="796834" cy="370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168" y="97226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879080" y="1586426"/>
            <a:ext cx="38481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Number Page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 the same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(Print, Save and Sign) button will show I-736 form as a PDF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0" y="1586426"/>
            <a:ext cx="7272961" cy="195300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77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32550" y="1043940"/>
            <a:ext cx="3577045" cy="5109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 PDF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I- 736 application included on the PDF document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format allow travelers to save and/or print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[E-COPY] Mark to differentiate form the I-736 paper form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left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will show the 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expiration date, 7 days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saved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 by signing and dating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319" y="101291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56" y="92870"/>
            <a:ext cx="5168584" cy="66641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1560" y="92870"/>
            <a:ext cx="1455420" cy="333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64920" y="1447800"/>
            <a:ext cx="4617720" cy="3009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263140" y="2346960"/>
            <a:ext cx="487680" cy="1524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68980" y="92870"/>
            <a:ext cx="641350" cy="166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051560" y="5645705"/>
            <a:ext cx="533400" cy="289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2949" y="1169125"/>
            <a:ext cx="4088674" cy="2985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I-736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Asked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 from the menu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</a:p>
          <a:p>
            <a:pPr lvl="0"/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Answers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feature </a:t>
            </a: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9" y="283182"/>
            <a:ext cx="6652621" cy="621558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434" y="110288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3200401" y="600891"/>
            <a:ext cx="822960" cy="4767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2522220" y="2308860"/>
            <a:ext cx="563881" cy="2438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1829" y="2393064"/>
            <a:ext cx="4693470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-736 Frequently Asked Questions (example expanded):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can be expanded/collapsed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07" t="4005" r="2376"/>
          <a:stretch/>
        </p:blipFill>
        <p:spPr>
          <a:xfrm>
            <a:off x="246743" y="505670"/>
            <a:ext cx="6720114" cy="608874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133" y="108395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Up Arrow 2"/>
          <p:cNvSpPr/>
          <p:nvPr/>
        </p:nvSpPr>
        <p:spPr>
          <a:xfrm>
            <a:off x="5692140" y="831098"/>
            <a:ext cx="472440" cy="7086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5000">
        <p:cut/>
      </p:transition>
    </mc:Choice>
    <mc:Fallback xmlns="">
      <p:transition spd="slow"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698" y="6173770"/>
            <a:ext cx="6400801" cy="566057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Last updated by: Soraena Giles-Outlaw May 2018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7" descr="cbp 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328" y="1602266"/>
            <a:ext cx="2216086" cy="20565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51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5607" y="1965959"/>
            <a:ext cx="3696788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I-736 Security Notice</a:t>
            </a:r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Travelers must consent before proceeding to the next page.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21" y="160006"/>
            <a:ext cx="6618436" cy="653742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204" y="83806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08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2221" y="2237766"/>
            <a:ext cx="3596127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-736 Security Notice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arning message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14" t="3541" r="5592" b="4656"/>
          <a:stretch/>
        </p:blipFill>
        <p:spPr>
          <a:xfrm>
            <a:off x="375195" y="1792514"/>
            <a:ext cx="6509657" cy="2351314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547" y="133455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967412" y="1778725"/>
            <a:ext cx="3432627" cy="820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5948" y="2017359"/>
            <a:ext cx="3596127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for an I-736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information 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Passport Details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Privacy Act Notice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5" y="886595"/>
            <a:ext cx="7986272" cy="5336178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937" y="104064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01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9322" y="1285283"/>
            <a:ext cx="359612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for an I-736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copy of the I-736 paper form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mark hovers for key questions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25" y="65313"/>
            <a:ext cx="5894235" cy="6701247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936" y="134545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4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6571" t="10799" r="17747" b="6596"/>
          <a:stretch/>
        </p:blipFill>
        <p:spPr bwMode="auto">
          <a:xfrm>
            <a:off x="256672" y="290291"/>
            <a:ext cx="6797749" cy="5876592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784" y="111528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13674" y="1772093"/>
            <a:ext cx="3863163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Apply for an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I-736</a:t>
            </a:r>
          </a:p>
          <a:p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applicant is under 14 years old,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will appear before continuing.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2613" y="1790379"/>
            <a:ext cx="304480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Passport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Passport Details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00" y="436957"/>
            <a:ext cx="7679990" cy="6133683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784" y="111528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71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2174" y="1640157"/>
            <a:ext cx="3596127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for an I-736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declaration 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75" y="701695"/>
            <a:ext cx="7167443" cy="5676869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0" y="119418"/>
            <a:ext cx="1645920" cy="650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61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cut/>
      </p:transition>
    </mc:Choice>
    <mc:Fallback xmlns="">
      <p:transition spd="slow" advClick="0" advTm="4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064091-4809-411d-a1b5-9eda2bbde80f">WYXAF4X56V4H-1624780332-6</_dlc_DocId>
    <_dlc_DocIdUrl xmlns="c7064091-4809-411d-a1b5-9eda2bbde80f">
      <Url>https://uconnect.cbpnet.cbp.dhs.gov/sites/OIT/pspo/isb/I94WA/_layouts/15/DocIdRedir.aspx?ID=WYXAF4X56V4H-1624780332-6</Url>
      <Description>WYXAF4X56V4H-1624780332-6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FB1E7F4616B42B72C4C77B6C9EA3F" ma:contentTypeVersion="0" ma:contentTypeDescription="Create a new document." ma:contentTypeScope="" ma:versionID="7c4f0e8013399d9bf76ed8862960e8c7">
  <xsd:schema xmlns:xsd="http://www.w3.org/2001/XMLSchema" xmlns:xs="http://www.w3.org/2001/XMLSchema" xmlns:p="http://schemas.microsoft.com/office/2006/metadata/properties" xmlns:ns2="c7064091-4809-411d-a1b5-9eda2bbde80f" targetNamespace="http://schemas.microsoft.com/office/2006/metadata/properties" ma:root="true" ma:fieldsID="13e5c82ec1d643c8e4d639546a36a7f1" ns2:_="">
    <xsd:import namespace="c7064091-4809-411d-a1b5-9eda2bbde80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64091-4809-411d-a1b5-9eda2bbde8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B6316-BE5A-4CEC-B009-422A407398E0}">
  <ds:schemaRefs>
    <ds:schemaRef ds:uri="http://purl.org/dc/terms/"/>
    <ds:schemaRef ds:uri="http://schemas.openxmlformats.org/package/2006/metadata/core-properties"/>
    <ds:schemaRef ds:uri="http://purl.org/dc/dcmitype/"/>
    <ds:schemaRef ds:uri="c7064091-4809-411d-a1b5-9eda2bbde80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DC7DB5-8F8F-4390-BFDD-23AF070C46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33EA0F-B1B7-49C2-9E25-163499A4CC1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7070AE9-EE7B-4CE1-A366-FAD20D09E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064091-4809-411d-a1b5-9eda2bbde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2722</TotalTime>
  <Words>483</Words>
  <Application>Microsoft Office PowerPoint</Application>
  <PresentationFormat>Widescreen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Wisp</vt:lpstr>
      <vt:lpstr>I-736 Web Application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 updated by: Soraena Giles-Outlaw May 2018</vt:lpstr>
    </vt:vector>
  </TitlesOfParts>
  <Company>U.S. Customs and Border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BRODIE, JEREMY M (CTR)</dc:creator>
  <cp:lastModifiedBy>MEGAN, FREDERICK</cp:lastModifiedBy>
  <cp:revision>92</cp:revision>
  <dcterms:created xsi:type="dcterms:W3CDTF">2017-11-29T18:56:54Z</dcterms:created>
  <dcterms:modified xsi:type="dcterms:W3CDTF">2019-01-31T15:58:00Z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0x010100C48FB1E7F4616B42B72C4C77B6C9EA3F</vt:lpwstr>
  </property>
  <property fmtid="{D5CDD505-2E9C-101B-9397-08002B2CF9AE}" pid="3" name="_dlc_DocIdItemGuid">
    <vt:lpwstr>eb9bdce3-d4a2-4740-b00c-ff10dbc72564</vt:lpwstr>
  </property>
</Properties>
</file>