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9" r:id="rId2"/>
    <p:sldId id="257" r:id="rId3"/>
    <p:sldId id="321" r:id="rId4"/>
    <p:sldId id="298" r:id="rId5"/>
    <p:sldId id="277" r:id="rId6"/>
    <p:sldId id="315" r:id="rId7"/>
    <p:sldId id="258" r:id="rId8"/>
    <p:sldId id="276" r:id="rId9"/>
    <p:sldId id="275" r:id="rId10"/>
    <p:sldId id="339" r:id="rId11"/>
    <p:sldId id="333" r:id="rId12"/>
    <p:sldId id="322" r:id="rId13"/>
    <p:sldId id="266" r:id="rId14"/>
    <p:sldId id="267" r:id="rId15"/>
    <p:sldId id="268" r:id="rId16"/>
    <p:sldId id="269" r:id="rId17"/>
    <p:sldId id="323" r:id="rId18"/>
    <p:sldId id="330" r:id="rId19"/>
    <p:sldId id="264" r:id="rId20"/>
    <p:sldId id="314" r:id="rId21"/>
    <p:sldId id="313" r:id="rId22"/>
    <p:sldId id="261" r:id="rId23"/>
    <p:sldId id="296" r:id="rId24"/>
    <p:sldId id="301" r:id="rId25"/>
    <p:sldId id="292" r:id="rId26"/>
    <p:sldId id="342" r:id="rId27"/>
    <p:sldId id="265" r:id="rId28"/>
    <p:sldId id="318" r:id="rId29"/>
    <p:sldId id="274" r:id="rId30"/>
    <p:sldId id="311" r:id="rId31"/>
    <p:sldId id="279" r:id="rId32"/>
    <p:sldId id="283" r:id="rId33"/>
    <p:sldId id="343" r:id="rId34"/>
    <p:sldId id="286" r:id="rId35"/>
    <p:sldId id="319" r:id="rId36"/>
    <p:sldId id="326" r:id="rId37"/>
    <p:sldId id="293" r:id="rId38"/>
    <p:sldId id="329" r:id="rId39"/>
    <p:sldId id="316" r:id="rId40"/>
    <p:sldId id="305" r:id="rId41"/>
    <p:sldId id="331" r:id="rId42"/>
    <p:sldId id="324" r:id="rId43"/>
    <p:sldId id="325" r:id="rId44"/>
    <p:sldId id="280" r:id="rId45"/>
    <p:sldId id="344" r:id="rId46"/>
    <p:sldId id="320" r:id="rId47"/>
    <p:sldId id="312" r:id="rId48"/>
    <p:sldId id="308" r:id="rId49"/>
    <p:sldId id="306" r:id="rId50"/>
    <p:sldId id="307" r:id="rId51"/>
    <p:sldId id="309" r:id="rId52"/>
    <p:sldId id="260" r:id="rId53"/>
    <p:sldId id="317" r:id="rId54"/>
    <p:sldId id="271" r:id="rId55"/>
    <p:sldId id="347" r:id="rId56"/>
    <p:sldId id="263" r:id="rId57"/>
    <p:sldId id="262" r:id="rId58"/>
    <p:sldId id="345" r:id="rId59"/>
    <p:sldId id="332" r:id="rId60"/>
    <p:sldId id="270" r:id="rId61"/>
    <p:sldId id="282" r:id="rId62"/>
    <p:sldId id="287" r:id="rId63"/>
    <p:sldId id="346" r:id="rId64"/>
    <p:sldId id="290" r:id="rId65"/>
    <p:sldId id="289" r:id="rId66"/>
    <p:sldId id="304" r:id="rId6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712"/>
    <a:srgbClr val="801F23"/>
    <a:srgbClr val="D69C63"/>
    <a:srgbClr val="CD998B"/>
    <a:srgbClr val="CE9E89"/>
    <a:srgbClr val="E81D15"/>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5" autoAdjust="0"/>
    <p:restoredTop sz="84480" autoAdjust="0"/>
  </p:normalViewPr>
  <p:slideViewPr>
    <p:cSldViewPr snapToGrid="0">
      <p:cViewPr>
        <p:scale>
          <a:sx n="81" d="100"/>
          <a:sy n="81" d="100"/>
        </p:scale>
        <p:origin x="-1354" y="-48"/>
      </p:cViewPr>
      <p:guideLst>
        <p:guide orient="horz" pos="1008"/>
        <p:guide pos="283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147EDBD6-2964-4C8B-B370-D5B6B6F4203B}" type="datetimeFigureOut">
              <a:rPr lang="en-US" smtClean="0"/>
              <a:pPr/>
              <a:t>4/17/2013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8B0B65A-4924-4390-A02E-35375DE08D9A}" type="slidenum">
              <a:rPr lang="en-US" smtClean="0"/>
              <a:pPr/>
              <a:t>‹#›</a:t>
            </a:fld>
            <a:endParaRPr lang="en-US"/>
          </a:p>
        </p:txBody>
      </p:sp>
    </p:spTree>
    <p:extLst>
      <p:ext uri="{BB962C8B-B14F-4D97-AF65-F5344CB8AC3E}">
        <p14:creationId xmlns:p14="http://schemas.microsoft.com/office/powerpoint/2010/main" val="185868922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E483F958-2D21-4DD9-B0EB-C5482ABA5EC6}" type="datetimeFigureOut">
              <a:rPr lang="en-US" smtClean="0"/>
              <a:pPr/>
              <a:t>4/17/2013</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1FD0EF50-1226-483F-BADD-FE9A13A873BD}" type="slidenum">
              <a:rPr lang="en-US" smtClean="0"/>
              <a:pPr/>
              <a:t>‹#›</a:t>
            </a:fld>
            <a:endParaRPr lang="en-US" dirty="0"/>
          </a:p>
        </p:txBody>
      </p:sp>
    </p:spTree>
    <p:extLst>
      <p:ext uri="{BB962C8B-B14F-4D97-AF65-F5344CB8AC3E}">
        <p14:creationId xmlns:p14="http://schemas.microsoft.com/office/powerpoint/2010/main" val="358605130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our second day of training!</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be</a:t>
            </a:r>
            <a:r>
              <a:rPr lang="en-US" baseline="0" dirty="0" smtClean="0"/>
              <a:t> using the TS##FO ID today.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1E3D6-77D3-49D0-AB5B-CBD9A655ACA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let’s look at the first case study for today.</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now do</a:t>
            </a:r>
            <a:r>
              <a:rPr lang="en-US" baseline="0" dirty="0" smtClean="0"/>
              <a:t> a brief review of the basics of each module in the DRGR system.</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During the Action Plan module session, we’ll examine the approval/rejection process for Action Plans and go over what to look for when deciding what action to take.</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get a lot</a:t>
            </a:r>
            <a:r>
              <a:rPr lang="en-US" baseline="0" dirty="0" smtClean="0"/>
              <a:t> of questions at the Help Desk about obligations.  As there are policy questions involved, it’s important that you as HUD staff can field them.  We will also review how you can determine if a grantee has a grant or activity that is blocked for draws and what to do with vouchers that are sent to you for approval for being over the DRGR draw threshold limit.</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far as QPRs, we’ll go over the commenting process as well as the key points from the QPR checklist.</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Reports are one of the most</a:t>
            </a:r>
            <a:r>
              <a:rPr lang="en-US" baseline="0" dirty="0" smtClean="0"/>
              <a:t> underutilized features of DRGR. We’ll review the reports that Field Office staff have access to, discuss how to use them for troubleshooting purposes, and practice modifying and saving reports.</a:t>
            </a:r>
            <a:endParaRPr lang="en-US" dirty="0"/>
          </a:p>
        </p:txBody>
      </p:sp>
      <p:sp>
        <p:nvSpPr>
          <p:cNvPr id="4" name="Slide Number Placeholder 3"/>
          <p:cNvSpPr>
            <a:spLocks noGrp="1"/>
          </p:cNvSpPr>
          <p:nvPr>
            <p:ph type="sldNum" sz="quarter" idx="10"/>
          </p:nvPr>
        </p:nvSpPr>
        <p:spPr/>
        <p:txBody>
          <a:bodyPr/>
          <a:lstStyle/>
          <a:p>
            <a:fld id="{2FC1E3D6-77D3-49D0-AB5B-CBD9A655ACA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a:t>
            </a:r>
            <a:r>
              <a:rPr lang="en-US" baseline="0" dirty="0" smtClean="0"/>
              <a:t> a look at Action Plans from the field office perspective.</a:t>
            </a: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important reminder for your grantees…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some of the main things you should look for when considering whether or not to Approve or Reject a DRGR Action Plan.</a:t>
            </a:r>
          </a:p>
          <a:p>
            <a:endParaRPr lang="en-US" baseline="0" dirty="0" smtClean="0"/>
          </a:p>
          <a:p>
            <a:r>
              <a:rPr lang="en-US" baseline="0" dirty="0" smtClean="0"/>
              <a:t>Grantees will not be able to make draws if they do not have activities in the system. </a:t>
            </a:r>
          </a:p>
          <a:p>
            <a:endParaRPr lang="en-US" baseline="0" dirty="0" smtClean="0"/>
          </a:p>
          <a:p>
            <a:r>
              <a:rPr lang="en-US" baseline="0" dirty="0" smtClean="0"/>
              <a:t>The system does not have any checks in place to ensure that properties counted as part of the 25% set aside were previously abandoned or foreclosed.  Check in with grantees to make sure they understand the policy related to the 25% set aside.</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our agenda for today. </a:t>
            </a:r>
            <a:r>
              <a:rPr lang="en-US" baseline="0" dirty="0" smtClean="0"/>
              <a:t> (Read through). Much like yesterday, you are welcome to ask questions as we go through the training,  but keep in mind there will be a Q&amp;A session at the end of the day.</a:t>
            </a:r>
          </a:p>
          <a:p>
            <a:endParaRPr lang="en-US" baseline="0" dirty="0" smtClean="0"/>
          </a:p>
          <a:p>
            <a:r>
              <a:rPr lang="en-US" baseline="0" dirty="0" smtClean="0"/>
              <a:t>We’re going to focus on the processes that you’ll likely encounter as Field Office staff and review the reports that Field Office users have access to and can use to troubleshoot grantee problems.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a:t>An example of incompatible national objectives and activity types would be the following:  According to the NSP FAQs, Land Banking – as a future activity with beneficiaries that cannot be determined at this time – cannot count toward the 25% Requirement; it is classified under the LMMI category.  Therefore, an activity type of Land Banking – Acquisition or Land Banking - Disposition should not be classified as LH25 in DRGR.</a:t>
            </a:r>
          </a:p>
          <a:p>
            <a:endParaRPr lang="en-US" b="1" dirty="0" smtClean="0"/>
          </a:p>
          <a:p>
            <a:r>
              <a:rPr lang="en-US" baseline="0" dirty="0" smtClean="0"/>
              <a:t>If all a grantee’s sub awards have been made, the total amount budgeted for all their activities should equal the grant amount.</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It can be confusing</a:t>
            </a:r>
            <a:r>
              <a:rPr lang="en-US" baseline="0" dirty="0" smtClean="0"/>
              <a:t> for NSP grantees to figure out what to put in the Action Plan narrative sections, as the titles of them are geared more toward Disaster Recovery grantees.  </a:t>
            </a:r>
            <a:endParaRPr lang="en-US" b="1"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the process you would follow to review and take action on the DRGR Action Plan.  Click on the Action Plan module and do a blank search.  Click on the status of the desired Action Plan in the system.</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change the status of the Action Plan in the drop down menu beneath the activity breakdown box at the top of the Action Plan.  If you do not see this dropdown menu, this means the grantee has not submitted their Action Plan yet (HUD FO staff CAN view grantee’s Action Plans and QPRs before they are officially submitted). Make sure you hit ‘Save Review’ (after making comments) and choosing to either Approve or Reject.</a:t>
            </a:r>
          </a:p>
        </p:txBody>
      </p:sp>
      <p:sp>
        <p:nvSpPr>
          <p:cNvPr id="4" name="Slide Number Placeholder 3"/>
          <p:cNvSpPr>
            <a:spLocks noGrp="1"/>
          </p:cNvSpPr>
          <p:nvPr>
            <p:ph type="sldNum" sz="quarter" idx="10"/>
          </p:nvPr>
        </p:nvSpPr>
        <p:spPr/>
        <p:txBody>
          <a:bodyPr/>
          <a:lstStyle/>
          <a:p>
            <a:fld id="{1FD0EF50-1226-483F-BADD-FE9A13A873B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HUD FO Staff can make comments on the Activity level as well as on the overall Action Plan. Action Plan comments are only visible to HUD staff and are mainly for internal/monitoring purposes. However, HUD staff can use a variety of methods – e-mail, Word documents, and the AP Comment Report – to send comments to grantees if they want to.</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Once an Action Plan review has been saved, the comments will appear to HUD staff at the bottom of the Action Plan.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go over</a:t>
            </a:r>
            <a:r>
              <a:rPr lang="en-US" baseline="0" dirty="0" smtClean="0"/>
              <a:t> this process in the system.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different</a:t>
            </a:r>
            <a:r>
              <a:rPr lang="en-US" baseline="0" dirty="0" smtClean="0"/>
              <a:t> ways to determine Action Plan status – by using the Action Plan module and pulling the Action Plan status report.  By clicking on the Action Plan module, you should be able to pull up the Action Plans of your grantees and access their statuses.</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also choose the Grant</a:t>
            </a:r>
            <a:r>
              <a:rPr lang="en-US" baseline="0" dirty="0" smtClean="0"/>
              <a:t> and DRGR Action Plan Review status report under the Reports tab to view Action Plan status and the most recent CPD Approval Date for each Action Plan.</a:t>
            </a:r>
            <a:endParaRPr lang="en-US" dirty="0" smtClean="0"/>
          </a:p>
        </p:txBody>
      </p:sp>
      <p:sp>
        <p:nvSpPr>
          <p:cNvPr id="4" name="Slide Number Placeholder 3"/>
          <p:cNvSpPr>
            <a:spLocks noGrp="1"/>
          </p:cNvSpPr>
          <p:nvPr>
            <p:ph type="sldNum" sz="quarter" idx="10"/>
          </p:nvPr>
        </p:nvSpPr>
        <p:spPr/>
        <p:txBody>
          <a:bodyPr/>
          <a:lstStyle/>
          <a:p>
            <a:fld id="{1FD0EF50-1226-483F-BADD-FE9A13A873B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19</a:t>
            </a:r>
            <a:endParaRPr lang="en-US" dirty="0"/>
          </a:p>
        </p:txBody>
      </p:sp>
      <p:sp>
        <p:nvSpPr>
          <p:cNvPr id="4" name="Slide Number Placeholder 3"/>
          <p:cNvSpPr>
            <a:spLocks noGrp="1"/>
          </p:cNvSpPr>
          <p:nvPr>
            <p:ph type="sldNum" sz="quarter" idx="10"/>
          </p:nvPr>
        </p:nvSpPr>
        <p:spPr/>
        <p:txBody>
          <a:bodyPr/>
          <a:lstStyle/>
          <a:p>
            <a:fld id="{2FC1E3D6-77D3-49D0-AB5B-CBD9A655ACA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this section, we will review</a:t>
            </a:r>
            <a:r>
              <a:rPr lang="en-US" baseline="0" dirty="0" smtClean="0"/>
              <a:t> the user account reports available to HUD staff as well as discuss how Field Office staff can troubleshoot grantee account issues.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25</a:t>
            </a:r>
          </a:p>
          <a:p>
            <a:r>
              <a:rPr lang="en-US" baseline="0" dirty="0" smtClean="0"/>
              <a:t/>
            </a:r>
            <a:br>
              <a:rPr lang="en-US" baseline="0" dirty="0" smtClean="0"/>
            </a:br>
            <a:r>
              <a:rPr lang="en-US" baseline="0" dirty="0" smtClean="0"/>
              <a:t>The Action Plan Comment Report provides a quick way of sending comments to grantees (if desired) and a nice way to view the overall and activity-level comments made on an Action Plan.  This report will look different in the future – the overall comment field (now in the left column) will move to the top of the right column.  </a:t>
            </a:r>
            <a:endParaRPr lang="en-US" dirty="0" smtClean="0"/>
          </a:p>
          <a:p>
            <a:endParaRPr lang="en-US" dirty="0" smtClean="0"/>
          </a:p>
          <a:p>
            <a:r>
              <a:rPr lang="en-US" baseline="0" dirty="0" smtClean="0"/>
              <a:t>Here are some other useful reports related to Action Plans…</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26</a:t>
            </a:r>
            <a:endParaRPr lang="en-US" dirty="0" smtClean="0"/>
          </a:p>
          <a:p>
            <a:endParaRPr lang="en-US" dirty="0" smtClean="0"/>
          </a:p>
          <a:p>
            <a:pPr defTabSz="966529">
              <a:defRPr/>
            </a:pPr>
            <a:r>
              <a:rPr lang="en-US" dirty="0" smtClean="0">
                <a:latin typeface="Footlight MT Light" pitchFamily="18" charset="0"/>
              </a:rPr>
              <a:t>This report can be used to create a master list of activities for each grant. This report provides a quick way to see how grantees are doing as far as fulfilling the 25% set aside requirement.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Source:  MSTR Reference Guide, pg. 30</a:t>
            </a:r>
          </a:p>
          <a:p>
            <a:endParaRPr lang="en-US" baseline="0" dirty="0"/>
          </a:p>
          <a:p>
            <a:pPr defTabSz="966529">
              <a:defRPr/>
            </a:pPr>
            <a:r>
              <a:rPr lang="en-US" dirty="0" smtClean="0">
                <a:latin typeface="Footlight MT Light" pitchFamily="18" charset="0"/>
              </a:rPr>
              <a:t>This is a report showing data at the activity level from the latest DRGR Action Plan and across all QPRs (regardless of QPR status) SORTED BY PROJECT.   The data here is real-time. This report is also available sorted by Responsible Organization, National Objective, and Activity Type.</a:t>
            </a:r>
          </a:p>
          <a:p>
            <a:pPr defTabSz="966529">
              <a:defRPr/>
            </a:pPr>
            <a:endParaRPr lang="en-US" dirty="0" smtClean="0">
              <a:latin typeface="Footlight MT Light" pitchFamily="18" charset="0"/>
            </a:endParaRPr>
          </a:p>
          <a:p>
            <a:pPr defTabSz="966529">
              <a:defRPr/>
            </a:pPr>
            <a:r>
              <a:rPr lang="en-US" dirty="0" smtClean="0">
                <a:latin typeface="Footlight MT Light" pitchFamily="18" charset="0"/>
              </a:rPr>
              <a:t>Use this</a:t>
            </a:r>
            <a:r>
              <a:rPr lang="en-US" baseline="0" dirty="0" smtClean="0">
                <a:latin typeface="Footlight MT Light" pitchFamily="18" charset="0"/>
              </a:rPr>
              <a:t> report to examine expenditures vs. draws and check out grantee obligations.</a:t>
            </a:r>
            <a:endParaRPr lang="en-US" dirty="0" smtClean="0">
              <a:latin typeface="Footlight MT Light" pitchFamily="18" charset="0"/>
            </a:endParaRPr>
          </a:p>
          <a:p>
            <a:endParaRPr lang="en-US" baseline="0" dirty="0" smtClean="0"/>
          </a:p>
        </p:txBody>
      </p:sp>
      <p:sp>
        <p:nvSpPr>
          <p:cNvPr id="4" name="Slide Number Placeholder 3"/>
          <p:cNvSpPr>
            <a:spLocks noGrp="1"/>
          </p:cNvSpPr>
          <p:nvPr>
            <p:ph type="sldNum" sz="quarter" idx="10"/>
          </p:nvPr>
        </p:nvSpPr>
        <p:spPr/>
        <p:txBody>
          <a:bodyPr/>
          <a:lstStyle/>
          <a:p>
            <a:fld id="{1FD0EF50-1226-483F-BADD-FE9A13A873B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go over</a:t>
            </a:r>
            <a:r>
              <a:rPr lang="en-US" baseline="0" dirty="0" smtClean="0"/>
              <a:t> this process in the system.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Source:  MSTR Reference Guide, pg. 33</a:t>
            </a:r>
          </a:p>
          <a:p>
            <a:endParaRPr lang="en-US" baseline="0" dirty="0" smtClean="0"/>
          </a:p>
          <a:p>
            <a:pPr defTabSz="966529">
              <a:defRPr/>
            </a:pPr>
            <a:r>
              <a:rPr lang="en-US" dirty="0" smtClean="0">
                <a:latin typeface="Footlight MT Light" pitchFamily="18" charset="0"/>
              </a:rPr>
              <a:t>This reports shows data from the latest DRGR Action Plan and all QPRs (regardless of QPR status). This is the same report as the grantee report, but field office users must select which grantee to view before selecting the grant.  This report is also available sorted by activity number.</a:t>
            </a:r>
          </a:p>
          <a:p>
            <a:pPr defTabSz="966529">
              <a:defRPr/>
            </a:pPr>
            <a:endParaRPr lang="en-US" dirty="0" smtClean="0">
              <a:latin typeface="Footlight MT Light" pitchFamily="18" charset="0"/>
            </a:endParaRPr>
          </a:p>
          <a:p>
            <a:pPr defTabSz="966529">
              <a:defRPr/>
            </a:pPr>
            <a:r>
              <a:rPr lang="en-US" dirty="0" smtClean="0">
                <a:latin typeface="Footlight MT Light" pitchFamily="18" charset="0"/>
              </a:rPr>
              <a:t>This</a:t>
            </a:r>
            <a:r>
              <a:rPr lang="en-US" baseline="0" dirty="0" smtClean="0">
                <a:latin typeface="Footlight MT Light" pitchFamily="18" charset="0"/>
              </a:rPr>
              <a:t> report is useful in examining grantee progress towards meeting the goals expressed in their Action Plan.  It measures projected data (from the Action Plan) and actual data (from the QPR).</a:t>
            </a:r>
            <a:endParaRPr lang="en-US" dirty="0" smtClean="0">
              <a:latin typeface="Footlight MT Light" pitchFamily="18" charset="0"/>
            </a:endParaRP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to obligations and </a:t>
            </a:r>
            <a:r>
              <a:rPr lang="en-US" baseline="0" dirty="0" err="1" smtClean="0"/>
              <a:t>drawdowns</a:t>
            </a:r>
            <a:r>
              <a:rPr lang="en-US" baseline="0" dirty="0" smtClean="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t>Source:</a:t>
            </a:r>
            <a:r>
              <a:rPr lang="en-US" baseline="0" dirty="0" smtClean="0"/>
              <a:t>  </a:t>
            </a:r>
            <a:r>
              <a:rPr lang="en-US" b="1" dirty="0" smtClean="0">
                <a:latin typeface="Footlight MT Light" pitchFamily="18" charset="0"/>
              </a:rPr>
              <a:t>http://www.hud.gov/offices/cpd/communitydevelopment/programs/neighborhoodspg/pdf/nsp_faq_timeliness.pdf</a:t>
            </a:r>
            <a:endParaRPr lang="en-US" dirty="0" smtClean="0">
              <a:latin typeface="Footlight MT Light" pitchFamily="18" charset="0"/>
            </a:endParaRPr>
          </a:p>
          <a:p>
            <a:endParaRPr lang="en-US" dirty="0" smtClean="0"/>
          </a:p>
          <a:p>
            <a:r>
              <a:rPr lang="en-US" dirty="0" smtClean="0"/>
              <a:t>This information</a:t>
            </a:r>
            <a:r>
              <a:rPr lang="en-US" baseline="0" dirty="0" smtClean="0"/>
              <a:t> is coming directly from the NSP-1 FAQs posted on hud.gov.  </a:t>
            </a:r>
            <a:r>
              <a:rPr lang="en-US" dirty="0" smtClean="0"/>
              <a:t>Here</a:t>
            </a:r>
            <a:r>
              <a:rPr lang="en-US" baseline="0" dirty="0" smtClean="0"/>
              <a:t> are some of the guidelines you can use to help grantees figure out when to obligate funds and what constitutes an obligation according to NSP policy.  Remind them that they MUST obligate funds in DRGR before completing a drawdown.  You can check the number of funds obligated to an activity in a number of different reports.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FD0EF50-1226-483F-BADD-FE9A13A873B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the execution of a </a:t>
            </a:r>
            <a:r>
              <a:rPr lang="en-US" baseline="0" dirty="0" err="1" smtClean="0"/>
              <a:t>subrecipient</a:t>
            </a:r>
            <a:r>
              <a:rPr lang="en-US" baseline="0" dirty="0" smtClean="0"/>
              <a:t> agreement does NOT qualify as an activity that counts toward meeting the 18 month obligation requirement for NSP 1.</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Many grantees have questions about</a:t>
            </a:r>
            <a:r>
              <a:rPr lang="en-US" baseline="0" dirty="0" smtClean="0"/>
              <a:t> how to link an obligation or a drawdown to a specific address. There is no way to do this other than to separate multi-family addresses into different activities and to report on single-family addresses in their QPR.  Grantees need not worry about reporting on draws on SF addresses individually within DRGR.  </a:t>
            </a:r>
            <a:r>
              <a:rPr lang="en-US" dirty="0">
                <a:latin typeface="Footlight MT Light" pitchFamily="18" charset="0"/>
              </a:rPr>
              <a:t>Multi-family addresses may be entered in the location field in an activity under the Action Plan and single family addresses are entered in the address field of the QPR.</a:t>
            </a:r>
            <a:r>
              <a:rPr lang="en-US" baseline="0" dirty="0" smtClean="0">
                <a:latin typeface="Footlight MT Light" pitchFamily="18" charset="0"/>
              </a:rPr>
              <a:t>  The Addresses by Activity Report shows information for addresses across activities and QPRs.</a:t>
            </a:r>
            <a:endParaRPr lang="en-US" dirty="0" smtClean="0"/>
          </a:p>
          <a:p>
            <a:r>
              <a:rPr lang="en-US" dirty="0" smtClean="0">
                <a:latin typeface="Footlight MT Light" pitchFamily="18" charset="0"/>
              </a:rPr>
              <a:t>It is a good idea for Field</a:t>
            </a:r>
            <a:r>
              <a:rPr lang="en-US" baseline="0" dirty="0" smtClean="0">
                <a:latin typeface="Footlight MT Light" pitchFamily="18" charset="0"/>
              </a:rPr>
              <a:t> Reps to </a:t>
            </a:r>
            <a:r>
              <a:rPr lang="en-US" dirty="0" smtClean="0">
                <a:latin typeface="Footlight MT Light" pitchFamily="18" charset="0"/>
              </a:rPr>
              <a:t>examine whether or not addresses and performance data are entered when draws show for an activity. </a:t>
            </a:r>
          </a:p>
          <a:p>
            <a:endParaRPr lang="en-US" dirty="0" smtClean="0">
              <a:latin typeface="Footlight MT Light" pitchFamily="18" charset="0"/>
            </a:endParaRPr>
          </a:p>
        </p:txBody>
      </p:sp>
      <p:sp>
        <p:nvSpPr>
          <p:cNvPr id="4" name="Slide Number Placeholder 3"/>
          <p:cNvSpPr>
            <a:spLocks noGrp="1"/>
          </p:cNvSpPr>
          <p:nvPr>
            <p:ph type="sldNum" sz="quarter" idx="10"/>
          </p:nvPr>
        </p:nvSpPr>
        <p:spPr/>
        <p:txBody>
          <a:bodyPr/>
          <a:lstStyle/>
          <a:p>
            <a:fld id="{1FD0EF50-1226-483F-BADD-FE9A13A873B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baseline="0" dirty="0" smtClean="0"/>
              <a:t>This is the information you’ll need to submit to DRGR_Help@hud.gov to gain access to DRGR.  Submit a CHAMPS request before e-mailing DRGR_Help@hud.gov. Please make sure you include all of the requested information.</a:t>
            </a:r>
          </a:p>
        </p:txBody>
      </p:sp>
      <p:sp>
        <p:nvSpPr>
          <p:cNvPr id="4" name="Slide Number Placeholder 3"/>
          <p:cNvSpPr>
            <a:spLocks noGrp="1"/>
          </p:cNvSpPr>
          <p:nvPr>
            <p:ph type="sldNum" sz="quarter" idx="10"/>
          </p:nvPr>
        </p:nvSpPr>
        <p:spPr/>
        <p:txBody>
          <a:bodyPr/>
          <a:lstStyle/>
          <a:p>
            <a:fld id="{2FC1E3D6-77D3-49D0-AB5B-CBD9A655ACA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a:t>
            </a:r>
            <a:r>
              <a:rPr lang="en-US" baseline="0" dirty="0" smtClean="0"/>
              <a:t> for the most part, grantees will perform all the necessary actions on their own vouchers, if they attempt to make a draw of $5 million or more, the voucher will come to you for approval.  You MUST consult with Headquarters staff listed above before taking action on the voucher, regardless of whether you intend to approve or reject it.  Again, HUD wants to turn vouchers around in 72 hours, so make sure you are checking in with grantees, looking at the Voucher Line Item status report, etc.  HUD HQ staff will let you know if at some point they are okay with you approving or rejecting these draws without consulting them first.</a:t>
            </a:r>
          </a:p>
          <a:p>
            <a:endParaRPr lang="en-US" baseline="0" dirty="0" smtClean="0"/>
          </a:p>
          <a:p>
            <a:r>
              <a:rPr lang="en-US" baseline="0" dirty="0" smtClean="0"/>
              <a:t>The draw limits will be different for NSP-2 and NSP-TA.</a:t>
            </a: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a:t>
            </a:r>
            <a:r>
              <a:rPr lang="en-US" baseline="0" dirty="0" smtClean="0"/>
              <a:t> be in communications with Headquarters regarding the status of grants blocked for draws. If your grantees have Restricted Balance projects, let HQ know when grantees have set up their Action Plan properly.</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screen that shows if a grant is blocked for draws or not.  You can navigate here by clicking on a grantee’s Grant Number (by pulling up the Action Plan screen, by searching for it, etc.)</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a:t>
            </a:r>
            <a:r>
              <a:rPr lang="en-US" baseline="0" dirty="0" smtClean="0"/>
              <a:t> a look at what an acceptable voucher looks like.  </a:t>
            </a:r>
          </a:p>
          <a:p>
            <a:endParaRPr lang="en-US" baseline="0" dirty="0" smtClean="0"/>
          </a:p>
          <a:p>
            <a:r>
              <a:rPr lang="en-US" baseline="0" dirty="0" smtClean="0"/>
              <a:t>(Read out each field.)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27</a:t>
            </a:r>
          </a:p>
          <a:p>
            <a:endParaRPr lang="en-US" baseline="0" dirty="0" smtClean="0"/>
          </a:p>
          <a:p>
            <a:r>
              <a:rPr lang="en-US" dirty="0" smtClean="0">
                <a:latin typeface="Footlight MT Light" pitchFamily="18" charset="0"/>
              </a:rPr>
              <a:t>This is a report showing the status and action dates of voucher line items (note: draws before Jan.1, 2009 are simulated from QPRs). This report is sorted by voucher number and voucher item number. Status of each voucher line item shows in columns with a total amount in each category showing at the bottom of the report.   This report is also available sorted by Project.</a:t>
            </a:r>
          </a:p>
          <a:p>
            <a:endParaRPr lang="en-US" dirty="0" smtClean="0">
              <a:latin typeface="Footlight MT Light" pitchFamily="18" charset="0"/>
            </a:endParaRPr>
          </a:p>
          <a:p>
            <a:r>
              <a:rPr lang="en-US" dirty="0" smtClean="0">
                <a:latin typeface="Footlight MT Light" pitchFamily="18" charset="0"/>
              </a:rPr>
              <a:t>If a certain column is</a:t>
            </a:r>
            <a:r>
              <a:rPr lang="en-US" baseline="0" dirty="0" smtClean="0">
                <a:latin typeface="Footlight MT Light" pitchFamily="18" charset="0"/>
              </a:rPr>
              <a:t> not showing (</a:t>
            </a:r>
            <a:r>
              <a:rPr lang="en-US" baseline="0" dirty="0" err="1" smtClean="0">
                <a:latin typeface="Footlight MT Light" pitchFamily="18" charset="0"/>
              </a:rPr>
              <a:t>e.g</a:t>
            </a:r>
            <a:r>
              <a:rPr lang="en-US" baseline="0" dirty="0" smtClean="0">
                <a:latin typeface="Footlight MT Light" pitchFamily="18" charset="0"/>
              </a:rPr>
              <a:t>, Approved Pending HQ), it’s because no data is available for that field.</a:t>
            </a:r>
            <a:endParaRPr lang="en-US" dirty="0" smtClean="0">
              <a:latin typeface="Footlight MT Light" pitchFamily="18" charset="0"/>
            </a:endParaRP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pull</a:t>
            </a:r>
            <a:r>
              <a:rPr lang="en-US" baseline="0" dirty="0" smtClean="0"/>
              <a:t> this report from the system.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look at QPRs.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due date of the first QPR is triggered by the contract effective date (often the date of the second signature in LOCCS).  Remaining QPRs are due by the 30 days of the end of the calendar quarter.  The data that the system pulls down on the QPR is a snapshot of the information available in the system on the last day of the quarter.  You must take action on a grantee’s QPR within 30 days of grantee QPR submission.</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we’ll review some of the major checks that need to be made on a grantee’s QPR.  The list here is not exhaustive – we’ve included the entire QPR checklist in your binder.  </a:t>
            </a:r>
          </a:p>
          <a:p>
            <a:r>
              <a:rPr lang="en-US" baseline="0" dirty="0" smtClean="0"/>
              <a:t/>
            </a:r>
            <a:br>
              <a:rPr lang="en-US" baseline="0" dirty="0" smtClean="0"/>
            </a:br>
            <a:r>
              <a:rPr lang="en-US" baseline="0" dirty="0" smtClean="0"/>
              <a:t>One of the biggest issues within QPRs is the question of how to report on addresses.  Make sure grantees understand that single family addresses should ONLY  be listed here, and that each multi-family address should be a separate activity.   They should also be aware that their 25% set-aside activities for people with an AMI of 50% or less should be separate from their other activities.</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Depending on the nature of their </a:t>
            </a:r>
            <a:r>
              <a:rPr lang="en-US" baseline="0" dirty="0" err="1" smtClean="0"/>
              <a:t>subrecipient</a:t>
            </a:r>
            <a:r>
              <a:rPr lang="en-US" baseline="0" dirty="0" smtClean="0"/>
              <a:t> agreements, some grantees may be required to spend their Program Income first before dipping into NSP funds.  Grantees may choose to either offset draws from program funds or add activities to their Action Plans to spend down PI.  Program Income is included in their 18 month obligation requirement.  If you see a grantee’s Program Income growing, encourage them to include why this is the case and their intentions for the funds in their QPR narrative.   If </a:t>
            </a:r>
            <a:r>
              <a:rPr lang="en-US" baseline="0" dirty="0" err="1" smtClean="0"/>
              <a:t>drawdowns</a:t>
            </a:r>
            <a:r>
              <a:rPr lang="en-US" baseline="0" dirty="0" smtClean="0"/>
              <a:t> and expenditures seem off base, communicate with your grantees to find out why this is the case.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24</a:t>
            </a:r>
            <a:endParaRPr lang="en-US" dirty="0" smtClean="0"/>
          </a:p>
          <a:p>
            <a:endParaRPr lang="en-US" dirty="0" smtClean="0"/>
          </a:p>
          <a:p>
            <a:r>
              <a:rPr lang="en-US" dirty="0" smtClean="0"/>
              <a:t>Once</a:t>
            </a:r>
            <a:r>
              <a:rPr lang="en-US" baseline="0" dirty="0" smtClean="0"/>
              <a:t> you have access to the system, you will be able to see the HUD users in each Field Office (you can toggle between different field offices using the HUD Office dropdown menu).</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strict guidance in terms of what grantees</a:t>
            </a:r>
            <a:r>
              <a:rPr lang="en-US" baseline="0" dirty="0" smtClean="0"/>
              <a:t> enter in their narratives, so you, as Field Representatives, can make the call on what kind of information you’d like to see. If grantees are cutting and pasting narratives from other documents, remind them that special characters and tables will not copy properly and will garble the text.  It’s a good idea to recommend they save documents in .txt format and then copy the text from there.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Performance Measures are not showing in the QPR, it is most likely because the grantee did not enter beneficiary estimates in their Action Plan. Remind grantees to record their Program Income in the quarter it was received.</a:t>
            </a:r>
          </a:p>
          <a:p>
            <a:endParaRPr lang="en-US" baseline="0" dirty="0" smtClean="0"/>
          </a:p>
          <a:p>
            <a:r>
              <a:rPr lang="en-US" baseline="0" dirty="0" smtClean="0"/>
              <a:t>Activities with no financial activity during the quarter or information in the narrative section will not show up in the final submitted version of the QPR.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0EF50-1226-483F-BADD-FE9A13A873BD}"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test our</a:t>
            </a:r>
            <a:r>
              <a:rPr lang="en-US" baseline="0" dirty="0" smtClean="0"/>
              <a:t> knowledge of QPR comments.</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Comments</a:t>
            </a:r>
            <a:r>
              <a:rPr lang="en-US" baseline="0" dirty="0" smtClean="0"/>
              <a:t> are only visible to HUD staff and are maintained mainly for internal and monitoring purposes.  It is acceptable for HUD staff to send comments to grantees, but they will have to do so using some method outside of the DRGR system.  You should consider e-mailing, inserting them into a word document, or sending the QPR Comment report to the grantee.</a:t>
            </a:r>
          </a:p>
          <a:p>
            <a:endParaRPr lang="en-US" baseline="0" dirty="0" smtClean="0"/>
          </a:p>
          <a:p>
            <a:pPr defTabSz="966529"/>
            <a:r>
              <a:rPr lang="en-US" dirty="0" smtClean="0">
                <a:latin typeface="Footlight MT Light" pitchFamily="18" charset="0"/>
              </a:rPr>
              <a:t>If the QPR is missing required information,</a:t>
            </a:r>
            <a:r>
              <a:rPr lang="en-US" baseline="0" dirty="0" smtClean="0">
                <a:latin typeface="Footlight MT Light" pitchFamily="18" charset="0"/>
              </a:rPr>
              <a:t> </a:t>
            </a:r>
            <a:r>
              <a:rPr lang="en-US" dirty="0" smtClean="0">
                <a:latin typeface="Footlight MT Light" pitchFamily="18" charset="0"/>
              </a:rPr>
              <a:t>you must alert the grantee within 10 days of receiving the QPR.  Request the necessary corrections and reject the QPR.</a:t>
            </a: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“Review” next to the QPR you want to take action on.</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Just</a:t>
            </a:r>
            <a:r>
              <a:rPr lang="en-US" baseline="0" smtClean="0"/>
              <a:t> like with </a:t>
            </a:r>
            <a:r>
              <a:rPr lang="en-US" baseline="0" dirty="0" smtClean="0"/>
              <a:t>the Action Plan, </a:t>
            </a:r>
            <a:r>
              <a:rPr lang="en-US" baseline="0" smtClean="0"/>
              <a:t>you will use the </a:t>
            </a:r>
            <a:r>
              <a:rPr lang="en-US" baseline="0" dirty="0" smtClean="0"/>
              <a:t>drop down box at the top of the page to Approve or Reject a QPR.</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latin typeface="Footlight MT Light" pitchFamily="18" charset="0"/>
              </a:rPr>
              <a:t>This is the box where you will enter comments about the QPR as a whole.  Always put “Reviewed by” and your initials in the overall comment field.  </a:t>
            </a:r>
            <a:r>
              <a:rPr lang="en-US" b="1" dirty="0" smtClean="0">
                <a:latin typeface="Footlight MT Light" pitchFamily="18" charset="0"/>
              </a:rPr>
              <a:t>Save</a:t>
            </a:r>
            <a:r>
              <a:rPr lang="en-US" dirty="0" smtClean="0">
                <a:latin typeface="Footlight MT Light" pitchFamily="18" charset="0"/>
              </a:rPr>
              <a:t>. Put overall Review Comments here.  If you reject the QPR, you will also briefly describe why here.  </a:t>
            </a:r>
            <a:r>
              <a:rPr lang="en-US" b="1" dirty="0" smtClean="0">
                <a:latin typeface="Footlight MT Light" pitchFamily="18" charset="0"/>
              </a:rPr>
              <a:t>Save</a:t>
            </a:r>
            <a:r>
              <a:rPr lang="en-US" dirty="0" smtClean="0">
                <a:latin typeface="Footlight MT Light" pitchFamily="18" charset="0"/>
              </a:rPr>
              <a:t>.</a:t>
            </a:r>
          </a:p>
        </p:txBody>
      </p:sp>
      <p:sp>
        <p:nvSpPr>
          <p:cNvPr id="4" name="Slide Number Placeholder 3"/>
          <p:cNvSpPr>
            <a:spLocks noGrp="1"/>
          </p:cNvSpPr>
          <p:nvPr>
            <p:ph type="sldNum" sz="quarter" idx="10"/>
          </p:nvPr>
        </p:nvSpPr>
        <p:spPr/>
        <p:txBody>
          <a:bodyPr/>
          <a:lstStyle/>
          <a:p>
            <a:fld id="{1FD0EF50-1226-483F-BADD-FE9A13A873BD}"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also insert</a:t>
            </a:r>
            <a:r>
              <a:rPr lang="en-US" baseline="0" dirty="0" smtClean="0"/>
              <a:t> comments at the activity level in the QPR.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review</a:t>
            </a:r>
            <a:r>
              <a:rPr lang="en-US" baseline="0" dirty="0" smtClean="0"/>
              <a:t> a QPR in the system.</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20</a:t>
            </a:r>
            <a:endParaRPr lang="en-US" dirty="0" smtClean="0"/>
          </a:p>
          <a:p>
            <a:endParaRPr lang="en-US" dirty="0" smtClean="0"/>
          </a:p>
          <a:p>
            <a:pPr defTabSz="966529">
              <a:defRPr/>
            </a:pPr>
            <a:r>
              <a:rPr lang="en-US" dirty="0" smtClean="0"/>
              <a:t>This</a:t>
            </a:r>
            <a:r>
              <a:rPr lang="en-US" baseline="0" dirty="0" smtClean="0"/>
              <a:t> report provides an easy way to access all the comments made on QPRs for a particular grantee (at the time the training materials were produced, the QPR comment report screenshot was not available, so this is the AP Comment Report screenshot). Field Office staff may find this report to be a useful tool to use in sending comments to grantees.</a:t>
            </a:r>
            <a:r>
              <a:rPr lang="en-US" dirty="0" smtClean="0">
                <a:latin typeface="Footlight MT Light" pitchFamily="18" charset="0"/>
              </a:rPr>
              <a:t>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saw yesterday, there are a number of reports that show grantee user account status and user roles.  To prevent any slow downs in the drawdown or reporting process, you should make sure that each grantee has at least one Administrator, one person with the ‘Request Drawdown’ role, and one person with the ‘Approve Drawdown’ role.  Remember, no one user can have both the ‘Request’ and ‘Approve’ draw roles.</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20</a:t>
            </a:r>
            <a:endParaRPr lang="en-US" dirty="0" smtClean="0"/>
          </a:p>
          <a:p>
            <a:endParaRPr lang="en-US" baseline="0" dirty="0" smtClean="0"/>
          </a:p>
          <a:p>
            <a:r>
              <a:rPr lang="en-US" baseline="0" dirty="0" smtClean="0"/>
              <a:t>The QPR report status report can be useful for ensuring that your review, as well as the grantee’s original QPR submission, are being completed on time. </a:t>
            </a:r>
            <a:r>
              <a:rPr lang="en-US" dirty="0" smtClean="0">
                <a:latin typeface="Footlight MT Light" pitchFamily="18" charset="0"/>
              </a:rPr>
              <a:t>This report will only show the status of QPRs that have been added by grant. Grantees must add each QPR as they are due. The Field Office version shows the grantee name and state as columns.</a:t>
            </a: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 Guide, pg. 29</a:t>
            </a:r>
          </a:p>
          <a:p>
            <a:endParaRPr lang="en-US" dirty="0" smtClean="0"/>
          </a:p>
          <a:p>
            <a:pPr defTabSz="966529">
              <a:defRPr/>
            </a:pPr>
            <a:r>
              <a:rPr lang="en-US" dirty="0" smtClean="0">
                <a:latin typeface="Footlight MT Light" pitchFamily="18" charset="0"/>
              </a:rPr>
              <a:t>This is a report showing data at the activity level Program Income disbursements recorded in the drawdown module and across all QPRs (regardless of QPR status).</a:t>
            </a:r>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 Guide, pg. 34</a:t>
            </a:r>
          </a:p>
          <a:p>
            <a:endParaRPr lang="en-US" dirty="0" smtClean="0"/>
          </a:p>
          <a:p>
            <a:r>
              <a:rPr lang="en-US" dirty="0" smtClean="0"/>
              <a:t>This</a:t>
            </a:r>
            <a:r>
              <a:rPr lang="en-US" baseline="0" dirty="0" smtClean="0"/>
              <a:t> report will show all the addresses that are entered into all the QPRs and Action Plan activities for any particular grantee.  </a:t>
            </a:r>
            <a:endParaRPr lang="en-US" dirty="0" smtClean="0"/>
          </a:p>
          <a:p>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Case</a:t>
            </a:r>
            <a:r>
              <a:rPr lang="en-US" baseline="0" dirty="0" smtClean="0"/>
              <a:t> Study #6.</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may be multiple correct</a:t>
            </a:r>
            <a:r>
              <a:rPr lang="en-US" baseline="0" dirty="0" smtClean="0"/>
              <a:t> answers for any particular question – you must give me at least one correct response.  You will receive multiple points if you provide more than one correct answer.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questions?</a:t>
            </a:r>
            <a:r>
              <a:rPr lang="en-US" baseline="0" dirty="0" smtClean="0"/>
              <a:t> I’m happy to answer any lingering questions from yesterday’s or today’s material. </a:t>
            </a:r>
          </a:p>
          <a:p>
            <a:r>
              <a:rPr lang="en-US" baseline="0" dirty="0" smtClean="0"/>
              <a:t/>
            </a:r>
            <a:br>
              <a:rPr lang="en-US" baseline="0" dirty="0" smtClean="0"/>
            </a:br>
            <a:r>
              <a:rPr lang="en-US" baseline="0" dirty="0" smtClean="0"/>
              <a:t>(Before concluding, go over remaining resources in the binder and give out contact information/business card.)</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 so much for your time and participation!  I will stay after to answer any remaining questions, and to receive any feedback you may have.</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66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21</a:t>
            </a:r>
            <a:endParaRPr lang="en-US" dirty="0" smtClean="0"/>
          </a:p>
          <a:p>
            <a:endParaRPr lang="en-US" dirty="0" smtClean="0"/>
          </a:p>
          <a:p>
            <a:r>
              <a:rPr lang="en-US" dirty="0" smtClean="0"/>
              <a:t>You can check</a:t>
            </a:r>
            <a:r>
              <a:rPr lang="en-US" baseline="0" dirty="0" smtClean="0"/>
              <a:t> grantee user account status here.  If grantee users are shown as inactive or deleted, they will have to contact you and you will have to ask the Help Desk to reinstate their access.  If a user is not showing up on this list, they are NOT in the DRGR system yet.</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23</a:t>
            </a:r>
            <a:endParaRPr lang="en-US" dirty="0" smtClean="0"/>
          </a:p>
          <a:p>
            <a:endParaRPr lang="en-US" dirty="0" smtClean="0"/>
          </a:p>
          <a:p>
            <a:r>
              <a:rPr lang="en-US" dirty="0">
                <a:latin typeface="Footlight MT Light" pitchFamily="18" charset="0"/>
              </a:rPr>
              <a:t>If a user does not show on this report but does show on the user account status report, it indicates that the grantee system administrator has not completed this step. The field office version shows the grantee name and state as columns. </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MSTR Reference</a:t>
            </a:r>
            <a:r>
              <a:rPr lang="en-US" baseline="0" dirty="0" smtClean="0"/>
              <a:t> Guide, pg. 22</a:t>
            </a:r>
            <a:endParaRPr lang="en-US" dirty="0" smtClean="0"/>
          </a:p>
          <a:p>
            <a:endParaRPr lang="en-US" dirty="0" smtClean="0"/>
          </a:p>
          <a:p>
            <a:r>
              <a:rPr lang="en-US" dirty="0" smtClean="0"/>
              <a:t>You</a:t>
            </a:r>
            <a:r>
              <a:rPr lang="en-US" baseline="0" dirty="0" smtClean="0"/>
              <a:t> can use this report – or have your grantees use it – to verify their roles within DRGR.</a:t>
            </a:r>
            <a:endParaRPr lang="en-US" dirty="0"/>
          </a:p>
        </p:txBody>
      </p:sp>
      <p:sp>
        <p:nvSpPr>
          <p:cNvPr id="4" name="Slide Number Placeholder 3"/>
          <p:cNvSpPr>
            <a:spLocks noGrp="1"/>
          </p:cNvSpPr>
          <p:nvPr>
            <p:ph type="sldNum" sz="quarter" idx="10"/>
          </p:nvPr>
        </p:nvSpPr>
        <p:spPr/>
        <p:txBody>
          <a:bodyPr/>
          <a:lstStyle/>
          <a:p>
            <a:fld id="{1FD0EF50-1226-483F-BADD-FE9A13A873B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9BA936-014E-427D-BEB2-97D91B61523F}" type="datetime1">
              <a:rPr lang="en-US" smtClean="0"/>
              <a:pPr/>
              <a:t>4/17/2013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61AB8B-8AF0-4069-A750-DD51C2F70FE6}" type="datetime1">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D906D1-D207-40CF-A469-A434FE98E4D1}" type="datetime1">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BFAA3-D068-4A06-B437-98F6E2DB10CF}" type="datetime1">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B7BBA3-F844-4A17-A49B-31353F813065}" type="datetime1">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A6EAB8-0482-4D2C-AA5F-66A42D5FC065}" type="datetime1">
              <a:rPr lang="en-US" smtClean="0"/>
              <a:pPr/>
              <a:t>4/17/2013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F5D541-4BC9-42D6-BA6D-07560FA6333E}" type="datetime1">
              <a:rPr lang="en-US" smtClean="0"/>
              <a:pPr/>
              <a:t>4/17/2013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58632C-3E3C-4D8F-9C60-54C0AE6DF9C1}" type="datetime1">
              <a:rPr lang="en-US" smtClean="0"/>
              <a:pPr/>
              <a:t>4/17/2013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E08F7-48B6-4B88-AA18-FDAEF8005EA5}" type="datetime1">
              <a:rPr lang="en-US" smtClean="0"/>
              <a:pPr/>
              <a:t>4/17/2013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328E98-6618-4E8E-9547-A39B3DF36781}" type="datetime1">
              <a:rPr lang="en-US" smtClean="0"/>
              <a:pPr/>
              <a:t>4/17/2013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DEC40-1369-4B22-B693-2367C983407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ECC34D-C4EE-4D6F-B2AC-B8D253D53DC6}" type="datetime1">
              <a:rPr lang="en-US" smtClean="0"/>
              <a:pPr/>
              <a:t>4/17/2013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416DEC40-1369-4B22-B693-2367C9834073}"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019800"/>
            <a:ext cx="8229600" cy="701675"/>
          </a:xfrm>
          <a:prstGeom prst="rect">
            <a:avLst/>
          </a:prstGeom>
        </p:spPr>
        <p:txBody>
          <a:bodyPr vert="horz" lIns="0" tIns="0" rIns="0" bIns="0" anchor="b"/>
          <a:lstStyle>
            <a:lvl1pPr algn="l" eaLnBrk="1" latinLnBrk="0" hangingPunct="1">
              <a:defRPr kumimoji="0" sz="800">
                <a:solidFill>
                  <a:schemeClr val="tx2">
                    <a:shade val="90000"/>
                  </a:schemeClr>
                </a:solidFill>
              </a:defRPr>
            </a:lvl1pPr>
          </a:lstStyle>
          <a:p>
            <a:fld id="{7C6EBC59-9358-4BFB-B86D-00DBA7876AD8}" type="datetime1">
              <a:rPr lang="en-US" smtClean="0"/>
              <a:pPr/>
              <a:t>4/17/2013</a:t>
            </a:fld>
            <a:endParaRPr lang="en-US" dirty="0"/>
          </a:p>
        </p:txBody>
      </p:sp>
      <p:sp>
        <p:nvSpPr>
          <p:cNvPr id="22" name="Footer Placeholder 21"/>
          <p:cNvSpPr>
            <a:spLocks noGrp="1"/>
          </p:cNvSpPr>
          <p:nvPr>
            <p:ph type="ftr" sz="quarter" idx="3"/>
          </p:nvPr>
        </p:nvSpPr>
        <p:spPr>
          <a:xfrm>
            <a:off x="457200" y="6019800"/>
            <a:ext cx="8229600" cy="701675"/>
          </a:xfrm>
          <a:prstGeom prst="rect">
            <a:avLst/>
          </a:prstGeom>
        </p:spPr>
        <p:txBody>
          <a:bodyPr vert="horz" lIns="0" tIns="0" rIns="0" bIns="0" anchor="b"/>
          <a:lstStyle>
            <a:lvl1pPr algn="l" eaLnBrk="1" latinLnBrk="0" hangingPunct="1">
              <a:defRPr kumimoji="0" sz="8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457200" y="6019800"/>
            <a:ext cx="8229600" cy="701675"/>
          </a:xfrm>
          <a:prstGeom prst="rect">
            <a:avLst/>
          </a:prstGeom>
        </p:spPr>
        <p:txBody>
          <a:bodyPr vert="horz" lIns="0" tIns="0" rIns="0" bIns="0" anchor="b"/>
          <a:lstStyle>
            <a:lvl1pPr algn="r" eaLnBrk="1" latinLnBrk="0" hangingPunct="1">
              <a:defRPr kumimoji="0" sz="800">
                <a:solidFill>
                  <a:schemeClr val="tx2">
                    <a:shade val="90000"/>
                  </a:schemeClr>
                </a:solidFill>
              </a:defRPr>
            </a:lvl1pPr>
          </a:lstStyle>
          <a:p>
            <a:fld id="{416DEC40-1369-4B22-B693-2367C9834073}"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3143251"/>
          </a:xfrm>
        </p:spPr>
        <p:txBody>
          <a:bodyPr>
            <a:normAutofit fontScale="90000"/>
          </a:bodyPr>
          <a:lstStyle/>
          <a:p>
            <a:pPr algn="ctr"/>
            <a:r>
              <a:rPr lang="en-US" dirty="0" smtClean="0">
                <a:solidFill>
                  <a:schemeClr val="accent3">
                    <a:lumMod val="50000"/>
                  </a:schemeClr>
                </a:solidFill>
                <a:latin typeface="Footlight MT Light" pitchFamily="18" charset="0"/>
              </a:rPr>
              <a:t>Disaster Recovery Grant Reporting System Training for NSP Users </a:t>
            </a:r>
            <a:r>
              <a:rPr lang="en-US" dirty="0" smtClean="0">
                <a:latin typeface="Footlight MT Light" pitchFamily="18" charset="0"/>
                <a:ea typeface="Arial Unicode MS" pitchFamily="34" charset="-128"/>
                <a:cs typeface="Arial Unicode MS" pitchFamily="34" charset="-128"/>
              </a:rPr>
              <a:t/>
            </a:r>
            <a:br>
              <a:rPr lang="en-US" dirty="0" smtClean="0">
                <a:latin typeface="Footlight MT Light" pitchFamily="18" charset="0"/>
                <a:ea typeface="Arial Unicode MS" pitchFamily="34" charset="-128"/>
                <a:cs typeface="Arial Unicode MS" pitchFamily="34" charset="-128"/>
              </a:rPr>
            </a:br>
            <a:r>
              <a:rPr lang="en-US" dirty="0" smtClean="0">
                <a:solidFill>
                  <a:srgbClr val="E81D15"/>
                </a:solidFill>
                <a:latin typeface="Footlight MT Light" pitchFamily="18" charset="0"/>
                <a:ea typeface="Arial Unicode MS" pitchFamily="34" charset="-128"/>
                <a:cs typeface="Arial Unicode MS" pitchFamily="34" charset="-128"/>
              </a:rPr>
              <a:t>Day 2</a:t>
            </a:r>
            <a:endParaRPr lang="en-US" b="1" dirty="0">
              <a:solidFill>
                <a:srgbClr val="E81D15"/>
              </a:solidFill>
              <a:latin typeface="Footlight MT Light" pitchFamily="18" charset="0"/>
              <a:ea typeface="Arial Unicode MS" pitchFamily="34" charset="-128"/>
              <a:cs typeface="Arial Unicode MS" pitchFamily="34" charset="-128"/>
            </a:endParaRPr>
          </a:p>
        </p:txBody>
      </p:sp>
      <p:sp>
        <p:nvSpPr>
          <p:cNvPr id="3" name="Subtitle 2"/>
          <p:cNvSpPr>
            <a:spLocks noGrp="1"/>
          </p:cNvSpPr>
          <p:nvPr>
            <p:ph type="subTitle" idx="1"/>
          </p:nvPr>
        </p:nvSpPr>
        <p:spPr>
          <a:xfrm>
            <a:off x="1524000" y="4495800"/>
            <a:ext cx="6400800" cy="1752600"/>
          </a:xfrm>
        </p:spPr>
        <p:txBody>
          <a:bodyPr>
            <a:normAutofit lnSpcReduction="10000"/>
          </a:bodyPr>
          <a:lstStyle/>
          <a:p>
            <a:pPr algn="ctr"/>
            <a:r>
              <a:rPr lang="en-US" b="1" dirty="0" smtClean="0">
                <a:latin typeface="Footlight MT Light" pitchFamily="18" charset="0"/>
              </a:rPr>
              <a:t>Presented by:</a:t>
            </a:r>
          </a:p>
          <a:p>
            <a:pPr algn="ctr"/>
            <a:r>
              <a:rPr lang="en-US" dirty="0" smtClean="0">
                <a:latin typeface="Footlight MT Light" pitchFamily="18" charset="0"/>
              </a:rPr>
              <a:t>Lockheed Martin Community Connections &amp; the Department of Housing and Urban Development</a:t>
            </a:r>
          </a:p>
        </p:txBody>
      </p:sp>
      <p:sp>
        <p:nvSpPr>
          <p:cNvPr id="4" name="Slide Number Placeholder 3"/>
          <p:cNvSpPr>
            <a:spLocks noGrp="1"/>
          </p:cNvSpPr>
          <p:nvPr>
            <p:ph type="sldNum" sz="quarter" idx="12"/>
          </p:nvPr>
        </p:nvSpPr>
        <p:spPr/>
        <p:txBody>
          <a:bodyPr/>
          <a:lstStyle/>
          <a:p>
            <a:fld id="{67A60054-BB4C-40FB-AB76-4C8628EB4A8C}"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latin typeface="Footlight MT Light" pitchFamily="18" charset="0"/>
              </a:rPr>
              <a:t>Here are the test IDs you’ll be using and their accompanying roles.  You will insert the number you were assigned where the ## signs are.</a:t>
            </a:r>
          </a:p>
          <a:p>
            <a:pPr algn="ctr">
              <a:buNone/>
            </a:pPr>
            <a:r>
              <a:rPr lang="en-US" dirty="0" smtClean="0">
                <a:latin typeface="Footlight MT Light" pitchFamily="18" charset="0"/>
              </a:rPr>
              <a:t>	</a:t>
            </a:r>
            <a:r>
              <a:rPr lang="en-US" b="1" dirty="0" smtClean="0">
                <a:latin typeface="Footlight MT Light" pitchFamily="18" charset="0"/>
              </a:rPr>
              <a:t>The password for each role is Hud!2010 .</a:t>
            </a:r>
          </a:p>
          <a:p>
            <a:pPr>
              <a:buNone/>
            </a:pPr>
            <a:endParaRPr lang="en-US" dirty="0" smtClean="0">
              <a:latin typeface="Footlight MT Light" pitchFamily="18" charset="0"/>
            </a:endParaRPr>
          </a:p>
          <a:p>
            <a:pPr>
              <a:buNone/>
            </a:pPr>
            <a:endParaRPr lang="en-US" dirty="0">
              <a:latin typeface="Footlight MT Light" pitchFamily="18" charset="0"/>
            </a:endParaRPr>
          </a:p>
        </p:txBody>
      </p:sp>
      <p:sp>
        <p:nvSpPr>
          <p:cNvPr id="4" name="Slide Number Placeholder 3"/>
          <p:cNvSpPr>
            <a:spLocks noGrp="1"/>
          </p:cNvSpPr>
          <p:nvPr>
            <p:ph type="sldNum" sz="quarter" idx="12"/>
          </p:nvPr>
        </p:nvSpPr>
        <p:spPr/>
        <p:txBody>
          <a:bodyPr/>
          <a:lstStyle/>
          <a:p>
            <a:fld id="{67A60054-BB4C-40FB-AB76-4C8628EB4A8C}" type="slidenum">
              <a:rPr lang="en-US" smtClean="0"/>
              <a:pPr/>
              <a:t>10</a:t>
            </a:fld>
            <a:endParaRPr lang="en-US"/>
          </a:p>
        </p:txBody>
      </p:sp>
      <p:sp>
        <p:nvSpPr>
          <p:cNvPr id="5" name="Title 1"/>
          <p:cNvSpPr>
            <a:spLocks noGrp="1"/>
          </p:cNvSpPr>
          <p:nvPr>
            <p:ph type="title"/>
          </p:nvPr>
        </p:nvSpPr>
        <p:spPr/>
        <p:txBody>
          <a:bodyPr>
            <a:normAutofit/>
          </a:bodyPr>
          <a:lstStyle/>
          <a:p>
            <a:pPr algn="ctr"/>
            <a:r>
              <a:rPr lang="en-US" sz="3600" dirty="0" smtClean="0">
                <a:solidFill>
                  <a:srgbClr val="002060"/>
                </a:solidFill>
                <a:latin typeface="Footlight MT Light" pitchFamily="18" charset="0"/>
              </a:rPr>
              <a:t>Practice ID Information</a:t>
            </a:r>
            <a:endParaRPr lang="en-US" sz="3600" dirty="0">
              <a:solidFill>
                <a:srgbClr val="002060"/>
              </a:solidFill>
              <a:latin typeface="Footlight MT Light" pitchFamily="18" charset="0"/>
            </a:endParaRPr>
          </a:p>
        </p:txBody>
      </p:sp>
      <p:graphicFrame>
        <p:nvGraphicFramePr>
          <p:cNvPr id="6" name="Table 5"/>
          <p:cNvGraphicFramePr>
            <a:graphicFrameLocks noGrp="1"/>
          </p:cNvGraphicFramePr>
          <p:nvPr/>
        </p:nvGraphicFramePr>
        <p:xfrm>
          <a:off x="1676400" y="3733800"/>
          <a:ext cx="5867400" cy="1865178"/>
        </p:xfrm>
        <a:graphic>
          <a:graphicData uri="http://schemas.openxmlformats.org/drawingml/2006/table">
            <a:tbl>
              <a:tblPr firstRow="1" bandRow="1">
                <a:tableStyleId>{EB344D84-9AFB-497E-A393-DC336BA19D2E}</a:tableStyleId>
              </a:tblPr>
              <a:tblGrid>
                <a:gridCol w="1600200"/>
                <a:gridCol w="4267200"/>
              </a:tblGrid>
              <a:tr h="532908">
                <a:tc>
                  <a:txBody>
                    <a:bodyPr/>
                    <a:lstStyle/>
                    <a:p>
                      <a:r>
                        <a:rPr lang="en-US" sz="2800" dirty="0" smtClean="0">
                          <a:latin typeface="Footlight MT Light" pitchFamily="18" charset="0"/>
                        </a:rPr>
                        <a:t>User </a:t>
                      </a:r>
                      <a:r>
                        <a:rPr lang="en-US" sz="2800" baseline="0" dirty="0" smtClean="0">
                          <a:latin typeface="Footlight MT Light" pitchFamily="18" charset="0"/>
                        </a:rPr>
                        <a:t> ID</a:t>
                      </a:r>
                      <a:endParaRPr lang="en-US" sz="2800" dirty="0">
                        <a:latin typeface="Footlight MT Light" pitchFamily="18" charset="0"/>
                      </a:endParaRPr>
                    </a:p>
                  </a:txBody>
                  <a:tcPr/>
                </a:tc>
                <a:tc>
                  <a:txBody>
                    <a:bodyPr/>
                    <a:lstStyle/>
                    <a:p>
                      <a:r>
                        <a:rPr lang="en-US" sz="2800" dirty="0" smtClean="0">
                          <a:latin typeface="Footlight MT Light" pitchFamily="18" charset="0"/>
                        </a:rPr>
                        <a:t>Role</a:t>
                      </a:r>
                      <a:endParaRPr lang="en-US" sz="2800" dirty="0">
                        <a:latin typeface="Footlight MT Light" pitchFamily="18" charset="0"/>
                      </a:endParaRPr>
                    </a:p>
                  </a:txBody>
                  <a:tcPr/>
                </a:tc>
              </a:tr>
              <a:tr h="444090">
                <a:tc>
                  <a:txBody>
                    <a:bodyPr/>
                    <a:lstStyle/>
                    <a:p>
                      <a:r>
                        <a:rPr lang="en-US" dirty="0" smtClean="0">
                          <a:latin typeface="Footlight MT Light" pitchFamily="18" charset="0"/>
                        </a:rPr>
                        <a:t>TS##GA</a:t>
                      </a:r>
                      <a:endParaRPr lang="en-US" dirty="0">
                        <a:latin typeface="Footlight MT Light" pitchFamily="18" charset="0"/>
                      </a:endParaRPr>
                    </a:p>
                  </a:txBody>
                  <a:tcPr/>
                </a:tc>
                <a:tc>
                  <a:txBody>
                    <a:bodyPr/>
                    <a:lstStyle/>
                    <a:p>
                      <a:r>
                        <a:rPr lang="en-US" dirty="0" smtClean="0">
                          <a:latin typeface="Footlight MT Light" pitchFamily="18" charset="0"/>
                        </a:rPr>
                        <a:t>Grantee</a:t>
                      </a:r>
                      <a:r>
                        <a:rPr lang="en-US" baseline="0" dirty="0" smtClean="0">
                          <a:latin typeface="Footlight MT Light" pitchFamily="18" charset="0"/>
                        </a:rPr>
                        <a:t> Admin &amp; Approve Drawdown</a:t>
                      </a:r>
                      <a:endParaRPr lang="en-US" dirty="0">
                        <a:latin typeface="Footlight MT Light" pitchFamily="18" charset="0"/>
                      </a:endParaRPr>
                    </a:p>
                  </a:txBody>
                  <a:tcPr/>
                </a:tc>
              </a:tr>
              <a:tr h="444090">
                <a:tc>
                  <a:txBody>
                    <a:bodyPr/>
                    <a:lstStyle/>
                    <a:p>
                      <a:r>
                        <a:rPr lang="en-US" dirty="0" smtClean="0">
                          <a:latin typeface="Footlight MT Light" pitchFamily="18" charset="0"/>
                        </a:rPr>
                        <a:t>TS##GR</a:t>
                      </a:r>
                      <a:endParaRPr lang="en-US" dirty="0">
                        <a:latin typeface="Footlight MT Light" pitchFamily="18" charset="0"/>
                      </a:endParaRPr>
                    </a:p>
                  </a:txBody>
                  <a:tcPr/>
                </a:tc>
                <a:tc>
                  <a:txBody>
                    <a:bodyPr/>
                    <a:lstStyle/>
                    <a:p>
                      <a:r>
                        <a:rPr lang="en-US" dirty="0" smtClean="0">
                          <a:latin typeface="Footlight MT Light" pitchFamily="18" charset="0"/>
                        </a:rPr>
                        <a:t>Request</a:t>
                      </a:r>
                      <a:r>
                        <a:rPr lang="en-US" baseline="0" dirty="0" smtClean="0">
                          <a:latin typeface="Footlight MT Light" pitchFamily="18" charset="0"/>
                        </a:rPr>
                        <a:t> Drawdown</a:t>
                      </a:r>
                      <a:endParaRPr lang="en-US" dirty="0">
                        <a:latin typeface="Footlight MT Light" pitchFamily="18" charset="0"/>
                      </a:endParaRPr>
                    </a:p>
                  </a:txBody>
                  <a:tcPr/>
                </a:tc>
              </a:tr>
              <a:tr h="444090">
                <a:tc>
                  <a:txBody>
                    <a:bodyPr/>
                    <a:lstStyle/>
                    <a:p>
                      <a:r>
                        <a:rPr lang="en-US" dirty="0" smtClean="0">
                          <a:latin typeface="Footlight MT Light" pitchFamily="18" charset="0"/>
                        </a:rPr>
                        <a:t>TS##FO</a:t>
                      </a:r>
                      <a:endParaRPr lang="en-US" dirty="0">
                        <a:latin typeface="Footlight MT Light" pitchFamily="18" charset="0"/>
                      </a:endParaRPr>
                    </a:p>
                  </a:txBody>
                  <a:tcPr/>
                </a:tc>
                <a:tc>
                  <a:txBody>
                    <a:bodyPr/>
                    <a:lstStyle/>
                    <a:p>
                      <a:r>
                        <a:rPr lang="en-US" dirty="0" smtClean="0">
                          <a:latin typeface="Footlight MT Light" pitchFamily="18" charset="0"/>
                        </a:rPr>
                        <a:t>Field Office user</a:t>
                      </a:r>
                      <a:endParaRPr lang="en-US" dirty="0">
                        <a:latin typeface="Footlight MT Light" pitchFamily="18" charset="0"/>
                      </a:endParaRPr>
                    </a:p>
                  </a:txBody>
                  <a:tcPr/>
                </a:tc>
              </a:tr>
            </a:tbl>
          </a:graphicData>
        </a:graphic>
      </p:graphicFrame>
      <p:cxnSp>
        <p:nvCxnSpPr>
          <p:cNvPr id="10" name="Straight Connector 9"/>
          <p:cNvCxnSpPr/>
          <p:nvPr/>
        </p:nvCxnSpPr>
        <p:spPr>
          <a:xfrm rot="5400000">
            <a:off x="2362200" y="4648200"/>
            <a:ext cx="18288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11</a:t>
            </a:fld>
            <a:endParaRPr lang="en-US" dirty="0"/>
          </a:p>
        </p:txBody>
      </p:sp>
      <p:sp>
        <p:nvSpPr>
          <p:cNvPr id="7" name="Title 1"/>
          <p:cNvSpPr>
            <a:spLocks noGrp="1"/>
          </p:cNvSpPr>
          <p:nvPr>
            <p:ph type="title"/>
          </p:nvPr>
        </p:nvSpPr>
        <p:spPr>
          <a:xfrm>
            <a:off x="0" y="685800"/>
            <a:ext cx="9144000" cy="1447800"/>
          </a:xfrm>
          <a:solidFill>
            <a:srgbClr val="801F23"/>
          </a:solidFill>
        </p:spPr>
        <p:txBody>
          <a:bodyPr anchor="ctr">
            <a:noAutofit/>
          </a:bodyPr>
          <a:lstStyle/>
          <a:p>
            <a:pPr algn="ctr"/>
            <a:r>
              <a:rPr lang="en-US" sz="4000" b="1" dirty="0" smtClean="0">
                <a:solidFill>
                  <a:schemeClr val="bg1"/>
                </a:solidFill>
                <a:latin typeface="Footlight MT Light"/>
                <a:cs typeface="Footlight MT Light"/>
              </a:rPr>
              <a:t>Case Study </a:t>
            </a:r>
            <a:r>
              <a:rPr lang="en-US" sz="4000" b="1" baseline="30000" dirty="0" smtClean="0">
                <a:solidFill>
                  <a:schemeClr val="bg1"/>
                </a:solidFill>
                <a:latin typeface="Footlight MT Light"/>
                <a:cs typeface="Footlight MT Light"/>
              </a:rPr>
              <a:t>#</a:t>
            </a:r>
            <a:r>
              <a:rPr lang="en-US" sz="4000" b="1" dirty="0" smtClean="0">
                <a:solidFill>
                  <a:schemeClr val="bg1"/>
                </a:solidFill>
                <a:latin typeface="Footlight MT Light"/>
                <a:cs typeface="Footlight MT Light"/>
              </a:rPr>
              <a:t>1</a:t>
            </a:r>
            <a:r>
              <a:rPr lang="en-US" sz="4000" b="1" dirty="0" smtClean="0">
                <a:solidFill>
                  <a:schemeClr val="bg1"/>
                </a:solidFill>
                <a:latin typeface="Footlight MT Light" pitchFamily="18" charset="0"/>
              </a:rPr>
              <a:t/>
            </a:r>
            <a:br>
              <a:rPr lang="en-US" sz="4000" b="1" dirty="0" smtClean="0">
                <a:solidFill>
                  <a:schemeClr val="bg1"/>
                </a:solidFill>
                <a:latin typeface="Footlight MT Light" pitchFamily="18" charset="0"/>
              </a:rPr>
            </a:br>
            <a:r>
              <a:rPr lang="en-US" sz="3600" dirty="0" smtClean="0">
                <a:solidFill>
                  <a:schemeClr val="bg1"/>
                </a:solidFill>
                <a:latin typeface="Footlight MT Light" pitchFamily="18" charset="0"/>
              </a:rPr>
              <a:t>Checking the Status of Grantee User Accounts</a:t>
            </a:r>
            <a:endParaRPr lang="en-US" sz="36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39952" y="1600200"/>
            <a:ext cx="7013448" cy="1828800"/>
          </a:xfrm>
        </p:spPr>
        <p:txBody>
          <a:bodyPr anchor="t"/>
          <a:lstStyle/>
          <a:p>
            <a:r>
              <a:rPr lang="en-US" dirty="0" smtClean="0">
                <a:solidFill>
                  <a:srgbClr val="713204"/>
                </a:solidFill>
                <a:latin typeface="Footlight MT Light" pitchFamily="18" charset="0"/>
              </a:rPr>
              <a:t>Review of DRGR Modules</a:t>
            </a:r>
            <a:endParaRPr lang="en-US" dirty="0">
              <a:solidFill>
                <a:srgbClr val="713204"/>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12</a:t>
            </a:fld>
            <a:endParaRPr lang="en-US" dirty="0"/>
          </a:p>
        </p:txBody>
      </p:sp>
      <p:sp>
        <p:nvSpPr>
          <p:cNvPr id="6" name="TextBox 5"/>
          <p:cNvSpPr txBox="1"/>
          <p:nvPr/>
        </p:nvSpPr>
        <p:spPr>
          <a:xfrm>
            <a:off x="1066800" y="3657600"/>
            <a:ext cx="7010400" cy="523220"/>
          </a:xfrm>
          <a:prstGeom prst="rect">
            <a:avLst/>
          </a:prstGeom>
          <a:noFill/>
        </p:spPr>
        <p:txBody>
          <a:bodyPr wrap="square" rtlCol="0">
            <a:spAutoFit/>
          </a:bodyPr>
          <a:lstStyle/>
          <a:p>
            <a:pPr algn="r"/>
            <a:r>
              <a:rPr lang="en-US" sz="2800" dirty="0" smtClean="0">
                <a:latin typeface="Footlight MT Light" pitchFamily="18" charset="0"/>
              </a:rPr>
              <a:t>Action Plans • </a:t>
            </a:r>
            <a:r>
              <a:rPr lang="en-US" sz="2800" dirty="0" err="1" smtClean="0">
                <a:latin typeface="Footlight MT Light" pitchFamily="18" charset="0"/>
              </a:rPr>
              <a:t>Drawdowns</a:t>
            </a:r>
            <a:r>
              <a:rPr lang="en-US" sz="2800" dirty="0" smtClean="0">
                <a:latin typeface="Footlight MT Light" pitchFamily="18" charset="0"/>
              </a:rPr>
              <a:t> • </a:t>
            </a:r>
            <a:r>
              <a:rPr lang="en-US" sz="2800" dirty="0" err="1" smtClean="0">
                <a:latin typeface="Footlight MT Light" pitchFamily="18" charset="0"/>
              </a:rPr>
              <a:t>QPRs</a:t>
            </a:r>
            <a:r>
              <a:rPr lang="en-US" sz="2800" dirty="0" smtClean="0">
                <a:latin typeface="Footlight MT Light" pitchFamily="18" charset="0"/>
              </a:rPr>
              <a:t> • Reports</a:t>
            </a:r>
            <a:endParaRPr lang="en-US" sz="2800" dirty="0">
              <a:latin typeface="Footlight MT Ligh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09600"/>
          </a:xfrm>
          <a:solidFill>
            <a:schemeClr val="accent6">
              <a:lumMod val="75000"/>
            </a:schemeClr>
          </a:solidFill>
        </p:spPr>
        <p:txBody>
          <a:bodyPr anchor="t">
            <a:normAutofit/>
          </a:bodyPr>
          <a:lstStyle/>
          <a:p>
            <a:pPr algn="ctr"/>
            <a:r>
              <a:rPr lang="en-US" sz="3600" dirty="0" smtClean="0">
                <a:solidFill>
                  <a:schemeClr val="bg1"/>
                </a:solidFill>
                <a:latin typeface="Footlight MT Light" pitchFamily="18" charset="0"/>
              </a:rPr>
              <a:t>Action Plans</a:t>
            </a:r>
            <a:endParaRPr lang="en-US" sz="3600" dirty="0">
              <a:solidFill>
                <a:schemeClr val="bg1"/>
              </a:solidFill>
              <a:latin typeface="Footlight MT Light" pitchFamily="18" charset="0"/>
            </a:endParaRPr>
          </a:p>
        </p:txBody>
      </p:sp>
      <p:sp>
        <p:nvSpPr>
          <p:cNvPr id="3" name="Content Placeholder 2"/>
          <p:cNvSpPr>
            <a:spLocks noGrp="1"/>
          </p:cNvSpPr>
          <p:nvPr>
            <p:ph idx="1"/>
          </p:nvPr>
        </p:nvSpPr>
        <p:spPr>
          <a:xfrm>
            <a:off x="457200" y="1447800"/>
            <a:ext cx="8229600" cy="5257800"/>
          </a:xfrm>
        </p:spPr>
        <p:txBody>
          <a:bodyPr anchor="t">
            <a:normAutofit/>
          </a:bodyPr>
          <a:lstStyle/>
          <a:p>
            <a:pPr marL="0" indent="0">
              <a:spcAft>
                <a:spcPts val="600"/>
              </a:spcAft>
              <a:buNone/>
            </a:pPr>
            <a:r>
              <a:rPr lang="en-US" sz="2400" b="1" dirty="0" smtClean="0">
                <a:solidFill>
                  <a:srgbClr val="0070C0"/>
                </a:solidFill>
                <a:latin typeface="Footlight MT Light" pitchFamily="18" charset="0"/>
              </a:rPr>
              <a:t>Purpose</a:t>
            </a:r>
            <a:r>
              <a:rPr lang="en-US" sz="2400" dirty="0" smtClean="0">
                <a:solidFill>
                  <a:srgbClr val="0070C0"/>
                </a:solidFill>
                <a:latin typeface="Footlight MT Light" pitchFamily="18" charset="0"/>
              </a:rPr>
              <a:t/>
            </a:r>
            <a:br>
              <a:rPr lang="en-US" sz="2400" dirty="0" smtClean="0">
                <a:solidFill>
                  <a:srgbClr val="0070C0"/>
                </a:solidFill>
                <a:latin typeface="Footlight MT Light" pitchFamily="18" charset="0"/>
              </a:rPr>
            </a:br>
            <a:r>
              <a:rPr lang="en-US" sz="2200" dirty="0" smtClean="0">
                <a:latin typeface="Footlight MT Light" pitchFamily="18" charset="0"/>
              </a:rPr>
              <a:t>Action Plans are where grantees add projects and activities, and provide a template for the QPR. Getting the Action Plan right helps grantees identify the data required to set up budgets and performance goals. </a:t>
            </a:r>
            <a:endParaRPr lang="en-US" sz="2200" b="1" dirty="0" smtClean="0">
              <a:solidFill>
                <a:srgbClr val="7030A0"/>
              </a:solidFill>
              <a:latin typeface="Footlight MT Light" pitchFamily="18" charset="0"/>
            </a:endParaRPr>
          </a:p>
          <a:p>
            <a:pPr marL="0" indent="0">
              <a:spcAft>
                <a:spcPts val="600"/>
              </a:spcAft>
              <a:buNone/>
            </a:pPr>
            <a:r>
              <a:rPr lang="en-US" sz="2400" b="1" dirty="0" smtClean="0">
                <a:solidFill>
                  <a:srgbClr val="7030A0"/>
                </a:solidFill>
                <a:latin typeface="Footlight MT Light" pitchFamily="18" charset="0"/>
              </a:rPr>
              <a:t>HUD FO role</a:t>
            </a:r>
            <a:br>
              <a:rPr lang="en-US" sz="2400" b="1" dirty="0" smtClean="0">
                <a:solidFill>
                  <a:srgbClr val="7030A0"/>
                </a:solidFill>
                <a:latin typeface="Footlight MT Light" pitchFamily="18" charset="0"/>
              </a:rPr>
            </a:br>
            <a:r>
              <a:rPr lang="en-US" sz="2200" dirty="0" smtClean="0">
                <a:latin typeface="Footlight MT Light" pitchFamily="18" charset="0"/>
              </a:rPr>
              <a:t>Approval or rejection of the Action Plan, initially and after any changes have been made.</a:t>
            </a:r>
            <a:endParaRPr lang="en-US" sz="2200" b="1" dirty="0" smtClean="0">
              <a:solidFill>
                <a:srgbClr val="C00000"/>
              </a:solidFill>
              <a:latin typeface="Footlight MT Light" pitchFamily="18" charset="0"/>
            </a:endParaRPr>
          </a:p>
          <a:p>
            <a:pPr marL="0" indent="0">
              <a:spcAft>
                <a:spcPts val="600"/>
              </a:spcAft>
              <a:buNone/>
            </a:pPr>
            <a:r>
              <a:rPr lang="en-US" sz="2400" b="1" dirty="0" smtClean="0">
                <a:solidFill>
                  <a:srgbClr val="C00000"/>
                </a:solidFill>
                <a:latin typeface="Footlight MT Light" pitchFamily="18" charset="0"/>
              </a:rPr>
              <a:t>What we’ll review today</a:t>
            </a:r>
            <a:br>
              <a:rPr lang="en-US" sz="2400" b="1" dirty="0" smtClean="0">
                <a:solidFill>
                  <a:srgbClr val="C00000"/>
                </a:solidFill>
                <a:latin typeface="Footlight MT Light" pitchFamily="18" charset="0"/>
              </a:rPr>
            </a:br>
            <a:r>
              <a:rPr lang="en-US" sz="2200" dirty="0" smtClean="0">
                <a:latin typeface="Footlight MT Light" pitchFamily="18" charset="0"/>
              </a:rPr>
              <a:t>How and where to review and approve or reject the Action Plan; where to enter Action Plan comments; tips on what to look for when deciding to approve or reject; where to find the status of the Action Plan.</a:t>
            </a:r>
          </a:p>
        </p:txBody>
      </p:sp>
      <p:sp>
        <p:nvSpPr>
          <p:cNvPr id="4" name="Slide Number Placeholder 3"/>
          <p:cNvSpPr>
            <a:spLocks noGrp="1"/>
          </p:cNvSpPr>
          <p:nvPr>
            <p:ph type="sldNum" sz="quarter" idx="12"/>
          </p:nvPr>
        </p:nvSpPr>
        <p:spPr/>
        <p:txBody>
          <a:bodyPr/>
          <a:lstStyle/>
          <a:p>
            <a:fld id="{67A60054-BB4C-40FB-AB76-4C8628EB4A8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85800"/>
            <a:ext cx="9144000" cy="685800"/>
          </a:xfrm>
          <a:solidFill>
            <a:schemeClr val="accent1">
              <a:lumMod val="75000"/>
            </a:schemeClr>
          </a:solidFill>
        </p:spPr>
        <p:txBody>
          <a:bodyPr anchor="t">
            <a:normAutofit/>
          </a:bodyPr>
          <a:lstStyle/>
          <a:p>
            <a:pPr algn="ctr"/>
            <a:r>
              <a:rPr lang="en-US" sz="3600" dirty="0" err="1" smtClean="0">
                <a:solidFill>
                  <a:schemeClr val="bg1"/>
                </a:solidFill>
                <a:latin typeface="Footlight MT Light" pitchFamily="18" charset="0"/>
              </a:rPr>
              <a:t>Drawdowns</a:t>
            </a:r>
            <a:endParaRPr lang="en-US" sz="3600" dirty="0">
              <a:solidFill>
                <a:schemeClr val="bg1"/>
              </a:solidFill>
              <a:latin typeface="Footlight MT Light" pitchFamily="18" charset="0"/>
            </a:endParaRPr>
          </a:p>
        </p:txBody>
      </p:sp>
      <p:sp>
        <p:nvSpPr>
          <p:cNvPr id="3" name="Content Placeholder 2"/>
          <p:cNvSpPr>
            <a:spLocks noGrp="1"/>
          </p:cNvSpPr>
          <p:nvPr>
            <p:ph idx="1"/>
          </p:nvPr>
        </p:nvSpPr>
        <p:spPr>
          <a:xfrm>
            <a:off x="457200" y="1447800"/>
            <a:ext cx="8229600" cy="4724400"/>
          </a:xfrm>
        </p:spPr>
        <p:txBody>
          <a:bodyPr>
            <a:noAutofit/>
          </a:bodyPr>
          <a:lstStyle/>
          <a:p>
            <a:pPr marL="0" indent="0">
              <a:spcAft>
                <a:spcPts val="600"/>
              </a:spcAft>
              <a:buNone/>
            </a:pPr>
            <a:r>
              <a:rPr lang="en-US" sz="2400" b="1" dirty="0" smtClean="0">
                <a:solidFill>
                  <a:srgbClr val="0070C0"/>
                </a:solidFill>
                <a:latin typeface="Footlight MT Light" pitchFamily="18" charset="0"/>
              </a:rPr>
              <a:t>Purpose</a:t>
            </a:r>
            <a:r>
              <a:rPr lang="en-US" sz="2200" b="1" dirty="0" smtClean="0">
                <a:solidFill>
                  <a:srgbClr val="0070C0"/>
                </a:solidFill>
                <a:latin typeface="Footlight MT Light" pitchFamily="18" charset="0"/>
              </a:rPr>
              <a:t/>
            </a:r>
            <a:br>
              <a:rPr lang="en-US" sz="2200" b="1" dirty="0" smtClean="0">
                <a:solidFill>
                  <a:srgbClr val="0070C0"/>
                </a:solidFill>
                <a:latin typeface="Footlight MT Light" pitchFamily="18" charset="0"/>
              </a:rPr>
            </a:br>
            <a:r>
              <a:rPr lang="en-US" sz="2200" dirty="0" smtClean="0">
                <a:latin typeface="Footlight MT Light" pitchFamily="18" charset="0"/>
              </a:rPr>
              <a:t>The drawdown module is where all financial transactions take place.  This is where grantees will obligate funds, create, revise, approve, and reject vouchers and voucher line items, and check on the status of draws.</a:t>
            </a:r>
          </a:p>
          <a:p>
            <a:pPr marL="0" indent="0">
              <a:spcAft>
                <a:spcPts val="600"/>
              </a:spcAft>
              <a:buNone/>
            </a:pPr>
            <a:r>
              <a:rPr lang="en-US" sz="2400" b="1" dirty="0" smtClean="0">
                <a:solidFill>
                  <a:srgbClr val="7030A0"/>
                </a:solidFill>
                <a:latin typeface="Footlight MT Light" pitchFamily="18" charset="0"/>
              </a:rPr>
              <a:t>HUD FO role</a:t>
            </a:r>
            <a:r>
              <a:rPr lang="en-US" sz="2200" b="1" dirty="0" smtClean="0">
                <a:solidFill>
                  <a:srgbClr val="7030A0"/>
                </a:solidFill>
                <a:latin typeface="Footlight MT Light" pitchFamily="18" charset="0"/>
              </a:rPr>
              <a:t/>
            </a:r>
            <a:br>
              <a:rPr lang="en-US" sz="2200" b="1" dirty="0" smtClean="0">
                <a:solidFill>
                  <a:srgbClr val="7030A0"/>
                </a:solidFill>
                <a:latin typeface="Footlight MT Light" pitchFamily="18" charset="0"/>
              </a:rPr>
            </a:br>
            <a:r>
              <a:rPr lang="en-US" sz="2200" dirty="0" smtClean="0">
                <a:latin typeface="Footlight MT Light" pitchFamily="18" charset="0"/>
              </a:rPr>
              <a:t>Give policy recommendations on when/how to obligate, help grantees troubleshoot drawdown issues, make referrals (when appropriate), approve draws over a certain threshold.</a:t>
            </a:r>
          </a:p>
          <a:p>
            <a:pPr marL="0" indent="0">
              <a:spcAft>
                <a:spcPts val="600"/>
              </a:spcAft>
              <a:buNone/>
            </a:pPr>
            <a:r>
              <a:rPr lang="en-US" sz="2400" b="1" dirty="0" smtClean="0">
                <a:solidFill>
                  <a:srgbClr val="C00000"/>
                </a:solidFill>
                <a:latin typeface="Footlight MT Light" pitchFamily="18" charset="0"/>
              </a:rPr>
              <a:t>What we’ll review today</a:t>
            </a:r>
            <a:r>
              <a:rPr lang="en-US" sz="2200" b="1" dirty="0" smtClean="0">
                <a:solidFill>
                  <a:srgbClr val="C00000"/>
                </a:solidFill>
                <a:latin typeface="Footlight MT Light" pitchFamily="18" charset="0"/>
              </a:rPr>
              <a:t/>
            </a:r>
            <a:br>
              <a:rPr lang="en-US" sz="2200" b="1" dirty="0" smtClean="0">
                <a:solidFill>
                  <a:srgbClr val="C00000"/>
                </a:solidFill>
                <a:latin typeface="Footlight MT Light" pitchFamily="18" charset="0"/>
              </a:rPr>
            </a:br>
            <a:r>
              <a:rPr lang="en-US" sz="2200" dirty="0" smtClean="0">
                <a:latin typeface="Footlight MT Light" pitchFamily="18" charset="0"/>
              </a:rPr>
              <a:t>Policy around obligations; how to deal with blocked draws; what to do with draws over the NSP-1 DRGR threshold.</a:t>
            </a:r>
          </a:p>
          <a:p>
            <a:pPr>
              <a:spcAft>
                <a:spcPts val="600"/>
              </a:spcAft>
              <a:buNone/>
            </a:pPr>
            <a:endParaRPr lang="en-US" sz="2200" dirty="0" smtClean="0">
              <a:latin typeface="Footlight MT Light" pitchFamily="18" charset="0"/>
            </a:endParaRPr>
          </a:p>
          <a:p>
            <a:pPr>
              <a:spcAft>
                <a:spcPts val="600"/>
              </a:spcAft>
              <a:buNone/>
            </a:pPr>
            <a:endParaRPr lang="en-US" sz="2200" dirty="0"/>
          </a:p>
        </p:txBody>
      </p:sp>
      <p:sp>
        <p:nvSpPr>
          <p:cNvPr id="4" name="Slide Number Placeholder 3"/>
          <p:cNvSpPr>
            <a:spLocks noGrp="1"/>
          </p:cNvSpPr>
          <p:nvPr>
            <p:ph type="sldNum" sz="quarter" idx="12"/>
          </p:nvPr>
        </p:nvSpPr>
        <p:spPr/>
        <p:txBody>
          <a:bodyPr/>
          <a:lstStyle/>
          <a:p>
            <a:fld id="{67A60054-BB4C-40FB-AB76-4C8628EB4A8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a:solidFill>
            <a:schemeClr val="accent3">
              <a:lumMod val="75000"/>
            </a:schemeClr>
          </a:solidFill>
        </p:spPr>
        <p:txBody>
          <a:bodyPr anchor="t">
            <a:normAutofit/>
          </a:bodyPr>
          <a:lstStyle/>
          <a:p>
            <a:pPr algn="ctr"/>
            <a:r>
              <a:rPr lang="en-US" sz="3600" dirty="0" smtClean="0">
                <a:solidFill>
                  <a:schemeClr val="bg1"/>
                </a:solidFill>
                <a:latin typeface="Footlight MT Light" pitchFamily="18" charset="0"/>
              </a:rPr>
              <a:t>QPRs </a:t>
            </a:r>
            <a:endParaRPr lang="en-US" sz="3600" dirty="0">
              <a:solidFill>
                <a:schemeClr val="bg1"/>
              </a:solidFill>
              <a:latin typeface="Footlight MT Light" pitchFamily="18" charset="0"/>
            </a:endParaRPr>
          </a:p>
        </p:txBody>
      </p:sp>
      <p:sp>
        <p:nvSpPr>
          <p:cNvPr id="3" name="Content Placeholder 2"/>
          <p:cNvSpPr>
            <a:spLocks noGrp="1"/>
          </p:cNvSpPr>
          <p:nvPr>
            <p:ph idx="1"/>
          </p:nvPr>
        </p:nvSpPr>
        <p:spPr>
          <a:xfrm>
            <a:off x="457200" y="1478280"/>
            <a:ext cx="8229600" cy="4389120"/>
          </a:xfrm>
        </p:spPr>
        <p:txBody>
          <a:bodyPr>
            <a:normAutofit/>
          </a:bodyPr>
          <a:lstStyle/>
          <a:p>
            <a:pPr marL="0" indent="0">
              <a:spcAft>
                <a:spcPts val="600"/>
              </a:spcAft>
              <a:buNone/>
            </a:pPr>
            <a:r>
              <a:rPr lang="en-US" sz="2400" b="1" dirty="0" smtClean="0">
                <a:solidFill>
                  <a:srgbClr val="0070C0"/>
                </a:solidFill>
                <a:latin typeface="Footlight MT Light" pitchFamily="18" charset="0"/>
              </a:rPr>
              <a:t>Purpose</a:t>
            </a:r>
            <a:r>
              <a:rPr lang="en-US" sz="2200" b="1" dirty="0" smtClean="0">
                <a:solidFill>
                  <a:srgbClr val="0070C0"/>
                </a:solidFill>
                <a:latin typeface="Footlight MT Light" pitchFamily="18" charset="0"/>
              </a:rPr>
              <a:t/>
            </a:r>
            <a:br>
              <a:rPr lang="en-US" sz="2200" b="1" dirty="0" smtClean="0">
                <a:solidFill>
                  <a:srgbClr val="0070C0"/>
                </a:solidFill>
                <a:latin typeface="Footlight MT Light" pitchFamily="18" charset="0"/>
              </a:rPr>
            </a:br>
            <a:r>
              <a:rPr lang="en-US" sz="2200" dirty="0" smtClean="0">
                <a:latin typeface="Footlight MT Light" pitchFamily="18" charset="0"/>
              </a:rPr>
              <a:t>QPRs allow grantees to report on obligations, expenditures, accomplishments, etc. for the quarter.  </a:t>
            </a:r>
          </a:p>
          <a:p>
            <a:pPr marL="0" indent="0">
              <a:spcAft>
                <a:spcPts val="600"/>
              </a:spcAft>
              <a:buNone/>
            </a:pPr>
            <a:r>
              <a:rPr lang="en-US" sz="2400" b="1" dirty="0" smtClean="0">
                <a:solidFill>
                  <a:srgbClr val="7030A0"/>
                </a:solidFill>
                <a:latin typeface="Footlight MT Light" pitchFamily="18" charset="0"/>
              </a:rPr>
              <a:t>HUD FO role</a:t>
            </a:r>
            <a:r>
              <a:rPr lang="en-US" sz="2200" b="1" dirty="0" smtClean="0">
                <a:solidFill>
                  <a:srgbClr val="7030A0"/>
                </a:solidFill>
                <a:latin typeface="Footlight MT Light" pitchFamily="18" charset="0"/>
              </a:rPr>
              <a:t/>
            </a:r>
            <a:br>
              <a:rPr lang="en-US" sz="2200" b="1" dirty="0" smtClean="0">
                <a:solidFill>
                  <a:srgbClr val="7030A0"/>
                </a:solidFill>
                <a:latin typeface="Footlight MT Light" pitchFamily="18" charset="0"/>
              </a:rPr>
            </a:br>
            <a:r>
              <a:rPr lang="en-US" sz="2200" dirty="0" smtClean="0">
                <a:latin typeface="Footlight MT Light" pitchFamily="18" charset="0"/>
              </a:rPr>
              <a:t>Approval or rejection of the QPR in a timely manner, entering comments in DRGR, sharing comments with grantees (if desired).</a:t>
            </a:r>
          </a:p>
          <a:p>
            <a:pPr marL="0" indent="0">
              <a:spcAft>
                <a:spcPts val="600"/>
              </a:spcAft>
              <a:buNone/>
            </a:pPr>
            <a:r>
              <a:rPr lang="en-US" sz="2400" b="1" dirty="0" smtClean="0">
                <a:solidFill>
                  <a:srgbClr val="C00000"/>
                </a:solidFill>
                <a:latin typeface="Footlight MT Light" pitchFamily="18" charset="0"/>
              </a:rPr>
              <a:t>What we’ll review today</a:t>
            </a:r>
            <a:r>
              <a:rPr lang="en-US" sz="2200" b="1" dirty="0" smtClean="0">
                <a:solidFill>
                  <a:srgbClr val="C00000"/>
                </a:solidFill>
                <a:latin typeface="Footlight MT Light" pitchFamily="18" charset="0"/>
              </a:rPr>
              <a:t/>
            </a:r>
            <a:br>
              <a:rPr lang="en-US" sz="2200" b="1" dirty="0" smtClean="0">
                <a:solidFill>
                  <a:srgbClr val="C00000"/>
                </a:solidFill>
                <a:latin typeface="Footlight MT Light" pitchFamily="18" charset="0"/>
              </a:rPr>
            </a:br>
            <a:r>
              <a:rPr lang="en-US" sz="2200" dirty="0" smtClean="0">
                <a:latin typeface="Footlight MT Light" pitchFamily="18" charset="0"/>
              </a:rPr>
              <a:t>Where and how to take action on a QPR (review, approve, reject); QPR checklist recommendations; how to enter comments; what comments are for; how to send comments to grantees.</a:t>
            </a:r>
          </a:p>
          <a:p>
            <a:pPr>
              <a:spcAft>
                <a:spcPts val="600"/>
              </a:spcAft>
              <a:buNone/>
            </a:pPr>
            <a:endParaRPr lang="en-US" sz="2200" dirty="0" smtClean="0">
              <a:latin typeface="Footlight MT Light" pitchFamily="18" charset="0"/>
            </a:endParaRPr>
          </a:p>
          <a:p>
            <a:pPr>
              <a:spcAft>
                <a:spcPts val="600"/>
              </a:spcAft>
              <a:buNone/>
            </a:pPr>
            <a:endParaRPr lang="en-US" sz="2200" dirty="0"/>
          </a:p>
        </p:txBody>
      </p:sp>
      <p:sp>
        <p:nvSpPr>
          <p:cNvPr id="4" name="Slide Number Placeholder 3"/>
          <p:cNvSpPr>
            <a:spLocks noGrp="1"/>
          </p:cNvSpPr>
          <p:nvPr>
            <p:ph type="sldNum" sz="quarter" idx="12"/>
          </p:nvPr>
        </p:nvSpPr>
        <p:spPr/>
        <p:txBody>
          <a:bodyPr/>
          <a:lstStyle/>
          <a:p>
            <a:fld id="{67A60054-BB4C-40FB-AB76-4C8628EB4A8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a:solidFill>
            <a:schemeClr val="accent4">
              <a:lumMod val="75000"/>
            </a:schemeClr>
          </a:solidFill>
        </p:spPr>
        <p:txBody>
          <a:bodyPr anchor="t">
            <a:normAutofit/>
          </a:bodyPr>
          <a:lstStyle/>
          <a:p>
            <a:pPr algn="ctr"/>
            <a:r>
              <a:rPr lang="en-US" sz="3600" dirty="0" smtClean="0">
                <a:solidFill>
                  <a:schemeClr val="bg1"/>
                </a:solidFill>
                <a:latin typeface="Footlight MT Light" pitchFamily="18" charset="0"/>
              </a:rPr>
              <a:t>Reports </a:t>
            </a:r>
            <a:endParaRPr lang="en-US" sz="3600" dirty="0">
              <a:solidFill>
                <a:schemeClr val="bg1"/>
              </a:solidFill>
              <a:latin typeface="Footlight MT Light" pitchFamily="18" charset="0"/>
            </a:endParaRPr>
          </a:p>
        </p:txBody>
      </p:sp>
      <p:sp>
        <p:nvSpPr>
          <p:cNvPr id="3" name="Content Placeholder 2"/>
          <p:cNvSpPr>
            <a:spLocks noGrp="1"/>
          </p:cNvSpPr>
          <p:nvPr>
            <p:ph idx="1"/>
          </p:nvPr>
        </p:nvSpPr>
        <p:spPr>
          <a:xfrm>
            <a:off x="457200" y="1447800"/>
            <a:ext cx="8229600" cy="4389120"/>
          </a:xfrm>
        </p:spPr>
        <p:txBody>
          <a:bodyPr>
            <a:normAutofit/>
          </a:bodyPr>
          <a:lstStyle/>
          <a:p>
            <a:pPr>
              <a:spcAft>
                <a:spcPts val="600"/>
              </a:spcAft>
              <a:buNone/>
            </a:pPr>
            <a:r>
              <a:rPr lang="en-US" sz="2400" b="1" dirty="0" smtClean="0">
                <a:solidFill>
                  <a:srgbClr val="0070C0"/>
                </a:solidFill>
                <a:latin typeface="Footlight MT Light" pitchFamily="18" charset="0"/>
              </a:rPr>
              <a:t>Purpose</a:t>
            </a:r>
            <a:r>
              <a:rPr lang="en-US" sz="2200" dirty="0" smtClean="0">
                <a:latin typeface="Footlight MT Light" pitchFamily="18" charset="0"/>
              </a:rPr>
              <a:t/>
            </a:r>
            <a:br>
              <a:rPr lang="en-US" sz="2200" dirty="0" smtClean="0">
                <a:latin typeface="Footlight MT Light" pitchFamily="18" charset="0"/>
              </a:rPr>
            </a:br>
            <a:r>
              <a:rPr lang="en-US" sz="2200" dirty="0" smtClean="0">
                <a:latin typeface="Footlight MT Light" pitchFamily="18" charset="0"/>
              </a:rPr>
              <a:t>Reports provide a relatively quick and easy way of accessing the most up-to-date information in DRGR related to user accounts, obligations and </a:t>
            </a:r>
            <a:r>
              <a:rPr lang="en-US" sz="2200" dirty="0" err="1" smtClean="0">
                <a:latin typeface="Footlight MT Light" pitchFamily="18" charset="0"/>
              </a:rPr>
              <a:t>drawdowns</a:t>
            </a:r>
            <a:r>
              <a:rPr lang="en-US" sz="2200" dirty="0" smtClean="0">
                <a:latin typeface="Footlight MT Light" pitchFamily="18" charset="0"/>
              </a:rPr>
              <a:t>, report status, etc.</a:t>
            </a:r>
          </a:p>
          <a:p>
            <a:pPr>
              <a:spcAft>
                <a:spcPts val="600"/>
              </a:spcAft>
              <a:buNone/>
            </a:pPr>
            <a:r>
              <a:rPr lang="en-US" sz="2400" b="1" dirty="0" smtClean="0">
                <a:solidFill>
                  <a:srgbClr val="7030A0"/>
                </a:solidFill>
                <a:latin typeface="Footlight MT Light" pitchFamily="18" charset="0"/>
              </a:rPr>
              <a:t>HUD FO role</a:t>
            </a:r>
            <a:r>
              <a:rPr lang="en-US" sz="2200" b="1" dirty="0" smtClean="0">
                <a:solidFill>
                  <a:srgbClr val="7030A0"/>
                </a:solidFill>
                <a:latin typeface="Footlight MT Light" pitchFamily="18" charset="0"/>
              </a:rPr>
              <a:t/>
            </a:r>
            <a:br>
              <a:rPr lang="en-US" sz="2200" b="1" dirty="0" smtClean="0">
                <a:solidFill>
                  <a:srgbClr val="7030A0"/>
                </a:solidFill>
                <a:latin typeface="Footlight MT Light" pitchFamily="18" charset="0"/>
              </a:rPr>
            </a:br>
            <a:r>
              <a:rPr lang="en-US" sz="2200" dirty="0" smtClean="0">
                <a:latin typeface="Footlight MT Light" pitchFamily="18" charset="0"/>
              </a:rPr>
              <a:t>Reports allow FO staff to access information about grantees, including their activity budgets, user roles, report status, etc.</a:t>
            </a:r>
          </a:p>
          <a:p>
            <a:pPr>
              <a:spcAft>
                <a:spcPts val="600"/>
              </a:spcAft>
              <a:buNone/>
            </a:pPr>
            <a:r>
              <a:rPr lang="en-US" sz="2400" b="1" dirty="0" smtClean="0">
                <a:solidFill>
                  <a:srgbClr val="C00000"/>
                </a:solidFill>
                <a:latin typeface="Footlight MT Light" pitchFamily="18" charset="0"/>
              </a:rPr>
              <a:t>What we’ll review today</a:t>
            </a:r>
            <a:r>
              <a:rPr lang="en-US" sz="2200" b="1" dirty="0" smtClean="0">
                <a:solidFill>
                  <a:srgbClr val="C00000"/>
                </a:solidFill>
                <a:latin typeface="Footlight MT Light" pitchFamily="18" charset="0"/>
              </a:rPr>
              <a:t/>
            </a:r>
            <a:br>
              <a:rPr lang="en-US" sz="2200" b="1" dirty="0" smtClean="0">
                <a:solidFill>
                  <a:srgbClr val="C00000"/>
                </a:solidFill>
                <a:latin typeface="Footlight MT Light" pitchFamily="18" charset="0"/>
              </a:rPr>
            </a:br>
            <a:r>
              <a:rPr lang="en-US" sz="2200" dirty="0" smtClean="0">
                <a:latin typeface="Footlight MT Light" pitchFamily="18" charset="0"/>
              </a:rPr>
              <a:t>Detailed review of what reports FO users have access to and what information they contain.</a:t>
            </a:r>
          </a:p>
        </p:txBody>
      </p:sp>
      <p:sp>
        <p:nvSpPr>
          <p:cNvPr id="4" name="Slide Number Placeholder 3"/>
          <p:cNvSpPr>
            <a:spLocks noGrp="1"/>
          </p:cNvSpPr>
          <p:nvPr>
            <p:ph type="sldNum" sz="quarter" idx="12"/>
          </p:nvPr>
        </p:nvSpPr>
        <p:spPr/>
        <p:txBody>
          <a:bodyPr/>
          <a:lstStyle/>
          <a:p>
            <a:fld id="{67A60054-BB4C-40FB-AB76-4C8628EB4A8C}"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600200"/>
            <a:ext cx="8461248" cy="1828800"/>
          </a:xfrm>
        </p:spPr>
        <p:txBody>
          <a:bodyPr anchor="t"/>
          <a:lstStyle/>
          <a:p>
            <a:r>
              <a:rPr lang="en-US" dirty="0" smtClean="0">
                <a:solidFill>
                  <a:srgbClr val="713204"/>
                </a:solidFill>
                <a:latin typeface="Footlight MT Light" pitchFamily="18" charset="0"/>
              </a:rPr>
              <a:t>Action Plans</a:t>
            </a:r>
            <a:endParaRPr lang="en-US" dirty="0">
              <a:solidFill>
                <a:srgbClr val="713204"/>
              </a:solidFill>
              <a:latin typeface="Footlight MT Light" pitchFamily="18" charset="0"/>
            </a:endParaRPr>
          </a:p>
        </p:txBody>
      </p:sp>
      <p:sp>
        <p:nvSpPr>
          <p:cNvPr id="4" name="Slide Number Placeholder 3"/>
          <p:cNvSpPr>
            <a:spLocks noGrp="1"/>
          </p:cNvSpPr>
          <p:nvPr>
            <p:ph type="sldNum" sz="quarter" idx="12"/>
          </p:nvPr>
        </p:nvSpPr>
        <p:spPr>
          <a:xfrm>
            <a:off x="457200" y="6156325"/>
            <a:ext cx="8229600" cy="701675"/>
          </a:xfrm>
        </p:spPr>
        <p:txBody>
          <a:bodyPr/>
          <a:lstStyle/>
          <a:p>
            <a:fld id="{416DEC40-1369-4B22-B693-2367C9834073}" type="slidenum">
              <a:rPr lang="en-US" smtClean="0"/>
              <a:pPr/>
              <a:t>17</a:t>
            </a:fld>
            <a:endParaRPr lang="en-US" dirty="0"/>
          </a:p>
        </p:txBody>
      </p:sp>
      <p:sp>
        <p:nvSpPr>
          <p:cNvPr id="6" name="TextBox 5"/>
          <p:cNvSpPr txBox="1"/>
          <p:nvPr/>
        </p:nvSpPr>
        <p:spPr>
          <a:xfrm>
            <a:off x="1066800" y="2895600"/>
            <a:ext cx="7391400" cy="1569660"/>
          </a:xfrm>
          <a:prstGeom prst="rect">
            <a:avLst/>
          </a:prstGeom>
          <a:noFill/>
        </p:spPr>
        <p:txBody>
          <a:bodyPr wrap="square" rtlCol="0">
            <a:spAutoFit/>
          </a:bodyPr>
          <a:lstStyle/>
          <a:p>
            <a:pPr algn="r"/>
            <a:r>
              <a:rPr lang="en-US" sz="2400" dirty="0" smtClean="0">
                <a:latin typeface="Footlight MT Light" pitchFamily="18" charset="0"/>
              </a:rPr>
              <a:t>Tips for Approval/Rejection • How to Approve/Reject</a:t>
            </a:r>
            <a:br>
              <a:rPr lang="en-US" sz="2400" dirty="0" smtClean="0">
                <a:latin typeface="Footlight MT Light" pitchFamily="18" charset="0"/>
              </a:rPr>
            </a:br>
            <a:r>
              <a:rPr lang="en-US" sz="2400" dirty="0" smtClean="0">
                <a:latin typeface="Footlight MT Light" pitchFamily="18" charset="0"/>
              </a:rPr>
              <a:t>• Action Plan Comments • Determining Action Plan Status • Action Plan Reports</a:t>
            </a:r>
          </a:p>
          <a:p>
            <a:pPr algn="r"/>
            <a:endParaRPr lang="en-US" sz="2400" dirty="0">
              <a:latin typeface="Footlight MT Light"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chor="t">
            <a:normAutofit/>
          </a:bodyPr>
          <a:lstStyle/>
          <a:p>
            <a:pPr algn="ctr"/>
            <a:r>
              <a:rPr lang="en-US" sz="4000" b="1" dirty="0" smtClean="0">
                <a:latin typeface="Footlight MT Light" pitchFamily="18" charset="0"/>
              </a:rPr>
              <a:t>Remember…</a:t>
            </a:r>
            <a:endParaRPr lang="en-US" sz="4000" b="1" dirty="0">
              <a:latin typeface="Footlight MT Light" pitchFamily="18" charset="0"/>
            </a:endParaRPr>
          </a:p>
        </p:txBody>
      </p:sp>
      <p:sp>
        <p:nvSpPr>
          <p:cNvPr id="3" name="Content Placeholder 2"/>
          <p:cNvSpPr>
            <a:spLocks noGrp="1"/>
          </p:cNvSpPr>
          <p:nvPr>
            <p:ph idx="1"/>
          </p:nvPr>
        </p:nvSpPr>
        <p:spPr>
          <a:xfrm>
            <a:off x="0" y="1600200"/>
            <a:ext cx="9144000" cy="4389120"/>
          </a:xfrm>
        </p:spPr>
        <p:txBody>
          <a:bodyPr anchor="t">
            <a:normAutofit/>
          </a:bodyPr>
          <a:lstStyle/>
          <a:p>
            <a:pPr algn="ctr">
              <a:buNone/>
            </a:pPr>
            <a:r>
              <a:rPr lang="en-US" sz="3600" b="1" dirty="0" smtClean="0">
                <a:latin typeface="Footlight MT Light" pitchFamily="18" charset="0"/>
              </a:rPr>
              <a:t>Grantees must estimate performance </a:t>
            </a:r>
            <a:br>
              <a:rPr lang="en-US" sz="3600" b="1" dirty="0" smtClean="0">
                <a:latin typeface="Footlight MT Light" pitchFamily="18" charset="0"/>
              </a:rPr>
            </a:br>
            <a:r>
              <a:rPr lang="en-US" sz="3600" b="1" dirty="0" smtClean="0">
                <a:latin typeface="Footlight MT Light" pitchFamily="18" charset="0"/>
              </a:rPr>
              <a:t>measures in the Action Plan before </a:t>
            </a:r>
            <a:br>
              <a:rPr lang="en-US" sz="3600" b="1" dirty="0" smtClean="0">
                <a:latin typeface="Footlight MT Light" pitchFamily="18" charset="0"/>
              </a:rPr>
            </a:br>
            <a:r>
              <a:rPr lang="en-US" sz="3600" b="1" dirty="0" smtClean="0">
                <a:latin typeface="Footlight MT Light" pitchFamily="18" charset="0"/>
              </a:rPr>
              <a:t>they can report on them in the QPR. </a:t>
            </a:r>
            <a:endParaRPr lang="en-US" sz="3600" dirty="0">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89120"/>
          </a:xfrm>
          <a:solidFill>
            <a:schemeClr val="accent6">
              <a:lumMod val="20000"/>
              <a:lumOff val="80000"/>
            </a:schemeClr>
          </a:solidFill>
          <a:ln w="38100" cap="flat" cmpd="sng" algn="ctr">
            <a:solidFill>
              <a:schemeClr val="accent6">
                <a:lumMod val="75000"/>
              </a:schemeClr>
            </a:solidFill>
            <a:prstDash val="solid"/>
            <a:round/>
            <a:headEnd type="none" w="med" len="med"/>
            <a:tailEnd type="none" w="med" len="med"/>
          </a:ln>
        </p:spPr>
        <p:txBody>
          <a:bodyPr>
            <a:normAutofit fontScale="92500" lnSpcReduction="10000"/>
          </a:bodyPr>
          <a:lstStyle/>
          <a:p>
            <a:pPr>
              <a:spcAft>
                <a:spcPts val="600"/>
              </a:spcAft>
              <a:buNone/>
            </a:pPr>
            <a:r>
              <a:rPr lang="en-US" dirty="0" smtClean="0">
                <a:latin typeface="Footlight MT Light" pitchFamily="18" charset="0"/>
              </a:rPr>
              <a:t>Check that:</a:t>
            </a:r>
          </a:p>
          <a:p>
            <a:pPr marL="400050" lvl="1" indent="-400050">
              <a:spcAft>
                <a:spcPts val="600"/>
              </a:spcAft>
              <a:buClr>
                <a:srgbClr val="AF0712"/>
              </a:buClr>
              <a:buFont typeface="Wingdings 2" pitchFamily="18" charset="2"/>
              <a:buChar char=""/>
            </a:pPr>
            <a:r>
              <a:rPr lang="en-US" dirty="0" smtClean="0">
                <a:latin typeface="Footlight MT Light" pitchFamily="18" charset="0"/>
              </a:rPr>
              <a:t>Action Plans contain projects and activities (without activities, grantees will not be able to complete draws).</a:t>
            </a:r>
          </a:p>
          <a:p>
            <a:pPr marL="400050" lvl="1" indent="-400050">
              <a:spcAft>
                <a:spcPts val="600"/>
              </a:spcAft>
              <a:buClr>
                <a:srgbClr val="AF0712"/>
              </a:buClr>
              <a:buFont typeface="Wingdings 2" pitchFamily="18" charset="2"/>
              <a:buChar char=""/>
            </a:pPr>
            <a:r>
              <a:rPr lang="en-US" dirty="0" smtClean="0">
                <a:latin typeface="Footlight MT Light" pitchFamily="18" charset="0"/>
              </a:rPr>
              <a:t>DRGR projects align with NSP Eligible Uses.</a:t>
            </a:r>
          </a:p>
          <a:p>
            <a:pPr marL="400050" lvl="1" indent="-400050">
              <a:spcAft>
                <a:spcPts val="600"/>
              </a:spcAft>
              <a:buClr>
                <a:srgbClr val="AF0712"/>
              </a:buClr>
              <a:buFont typeface="Wingdings 2" pitchFamily="18" charset="2"/>
              <a:buChar char=""/>
            </a:pPr>
            <a:r>
              <a:rPr lang="en-US" dirty="0" smtClean="0">
                <a:latin typeface="Footlight MT Light" pitchFamily="18" charset="0"/>
              </a:rPr>
              <a:t>Activities are broken out by national objective, responsible organization, multifamily complex *, or activity type.</a:t>
            </a:r>
          </a:p>
          <a:p>
            <a:pPr marL="400050" lvl="1" indent="-400050">
              <a:spcAft>
                <a:spcPts val="600"/>
              </a:spcAft>
              <a:buClr>
                <a:srgbClr val="AF0712"/>
              </a:buClr>
              <a:buFont typeface="Wingdings 2" pitchFamily="18" charset="2"/>
              <a:buChar char=""/>
            </a:pPr>
            <a:r>
              <a:rPr lang="en-US" dirty="0" smtClean="0">
                <a:latin typeface="Footlight MT Light" pitchFamily="18" charset="0"/>
              </a:rPr>
              <a:t>Properties being counted as LH25 were previously abandoned or foreclosed on.</a:t>
            </a:r>
          </a:p>
          <a:p>
            <a:pPr marL="400050" lvl="1" indent="-400050">
              <a:spcAft>
                <a:spcPts val="600"/>
              </a:spcAft>
              <a:buClr>
                <a:srgbClr val="AF0712"/>
              </a:buClr>
              <a:buFont typeface="Wingdings 2" pitchFamily="18" charset="2"/>
              <a:buChar char=""/>
            </a:pPr>
            <a:r>
              <a:rPr lang="en-US" dirty="0" smtClean="0">
                <a:latin typeface="Footlight MT Light" pitchFamily="18" charset="0"/>
              </a:rPr>
              <a:t>Narrative sections are filled out and do not contain special characters.</a:t>
            </a:r>
          </a:p>
          <a:p>
            <a:pPr marL="400050" lvl="1" indent="-400050">
              <a:spcAft>
                <a:spcPts val="600"/>
              </a:spcAft>
              <a:buClr>
                <a:srgbClr val="AF0712"/>
              </a:buClr>
              <a:buNone/>
            </a:pPr>
            <a:r>
              <a:rPr lang="en-US" sz="1900" dirty="0" smtClean="0">
                <a:latin typeface="Footlight MT Light" pitchFamily="18" charset="0"/>
              </a:rPr>
              <a:t>* If applicable</a:t>
            </a:r>
          </a:p>
        </p:txBody>
      </p:sp>
      <p:sp>
        <p:nvSpPr>
          <p:cNvPr id="5" name="Slide Number Placeholder 4"/>
          <p:cNvSpPr>
            <a:spLocks noGrp="1"/>
          </p:cNvSpPr>
          <p:nvPr>
            <p:ph type="sldNum" sz="quarter" idx="12"/>
          </p:nvPr>
        </p:nvSpPr>
        <p:spPr>
          <a:xfrm>
            <a:off x="381000" y="6019800"/>
            <a:ext cx="8229600" cy="701675"/>
          </a:xfrm>
        </p:spPr>
        <p:txBody>
          <a:bodyPr/>
          <a:lstStyle/>
          <a:p>
            <a:r>
              <a:rPr lang="en-US" dirty="0" smtClean="0"/>
              <a:t>.</a:t>
            </a:r>
            <a:fld id="{416DEC40-1369-4B22-B693-2367C9834073}" type="slidenum">
              <a:rPr lang="en-US" smtClean="0"/>
              <a:pPr/>
              <a:t>19</a:t>
            </a:fld>
            <a:endParaRPr lang="en-US" dirty="0"/>
          </a:p>
        </p:txBody>
      </p:sp>
      <p:sp>
        <p:nvSpPr>
          <p:cNvPr id="7" name="Title 1"/>
          <p:cNvSpPr>
            <a:spLocks noGrp="1"/>
          </p:cNvSpPr>
          <p:nvPr>
            <p:ph type="title"/>
          </p:nvPr>
        </p:nvSpPr>
        <p:spPr>
          <a:xfrm>
            <a:off x="0" y="685800"/>
            <a:ext cx="9144000" cy="609600"/>
          </a:xfrm>
          <a:solidFill>
            <a:schemeClr val="accent6">
              <a:lumMod val="75000"/>
            </a:schemeClr>
          </a:solidFill>
        </p:spPr>
        <p:txBody>
          <a:bodyPr anchor="t">
            <a:normAutofit/>
          </a:bodyPr>
          <a:lstStyle/>
          <a:p>
            <a:pPr algn="ctr"/>
            <a:r>
              <a:rPr lang="en-US" sz="3600" dirty="0" smtClean="0">
                <a:solidFill>
                  <a:schemeClr val="bg1"/>
                </a:solidFill>
                <a:latin typeface="Footlight MT Light" pitchFamily="18" charset="0"/>
              </a:rPr>
              <a:t>Action Plan Checks</a:t>
            </a:r>
            <a:endParaRPr lang="en-US" sz="3600" dirty="0">
              <a:solidFill>
                <a:schemeClr val="bg1"/>
              </a:solidFill>
              <a:latin typeface="Footlight MT Light"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a:noFill/>
        </p:spPr>
        <p:txBody>
          <a:bodyPr anchor="t"/>
          <a:lstStyle/>
          <a:p>
            <a:pPr algn="ctr"/>
            <a:r>
              <a:rPr lang="en-US" dirty="0" smtClean="0">
                <a:latin typeface="Footlight MT Light" pitchFamily="18" charset="0"/>
              </a:rPr>
              <a:t>Today’s Agenda</a:t>
            </a:r>
            <a:endParaRPr lang="en-US" dirty="0">
              <a:latin typeface="Footlight MT Light" pitchFamily="18" charset="0"/>
            </a:endParaRPr>
          </a:p>
        </p:txBody>
      </p:sp>
      <p:sp>
        <p:nvSpPr>
          <p:cNvPr id="3" name="Content Placeholder 2"/>
          <p:cNvSpPr>
            <a:spLocks noGrp="1"/>
          </p:cNvSpPr>
          <p:nvPr>
            <p:ph idx="1"/>
          </p:nvPr>
        </p:nvSpPr>
        <p:spPr>
          <a:xfrm>
            <a:off x="1485900" y="2133600"/>
            <a:ext cx="6172200" cy="3246120"/>
          </a:xfrm>
          <a:noFill/>
          <a:ln>
            <a:noFill/>
          </a:ln>
        </p:spPr>
        <p:txBody>
          <a:bodyPr/>
          <a:lstStyle/>
          <a:p>
            <a:pPr marL="571500" indent="-571500">
              <a:buFont typeface="+mj-lt"/>
              <a:buAutoNum type="romanUcPeriod"/>
            </a:pPr>
            <a:r>
              <a:rPr lang="en-US" dirty="0" smtClean="0">
                <a:solidFill>
                  <a:schemeClr val="tx2"/>
                </a:solidFill>
                <a:latin typeface="Footlight MT Light" pitchFamily="18" charset="0"/>
              </a:rPr>
              <a:t>Quick overview of yesterday’s material</a:t>
            </a:r>
          </a:p>
          <a:p>
            <a:pPr marL="571500" indent="-571500">
              <a:buFont typeface="+mj-lt"/>
              <a:buAutoNum type="romanUcPeriod"/>
            </a:pPr>
            <a:r>
              <a:rPr lang="en-US" dirty="0" smtClean="0">
                <a:solidFill>
                  <a:schemeClr val="tx2"/>
                </a:solidFill>
                <a:latin typeface="Footlight MT Light" pitchFamily="18" charset="0"/>
              </a:rPr>
              <a:t>User roles and accounts</a:t>
            </a:r>
          </a:p>
          <a:p>
            <a:pPr marL="571500" indent="-571500">
              <a:buFont typeface="+mj-lt"/>
              <a:buAutoNum type="romanUcPeriod"/>
            </a:pPr>
            <a:r>
              <a:rPr lang="en-US" dirty="0" smtClean="0">
                <a:solidFill>
                  <a:schemeClr val="tx2"/>
                </a:solidFill>
                <a:latin typeface="Footlight MT Light" pitchFamily="18" charset="0"/>
              </a:rPr>
              <a:t>Key HUD roles within each module</a:t>
            </a:r>
          </a:p>
          <a:p>
            <a:pPr marL="571500" indent="-571500">
              <a:buFont typeface="+mj-lt"/>
              <a:buAutoNum type="romanUcPeriod"/>
            </a:pPr>
            <a:r>
              <a:rPr lang="en-US" dirty="0" smtClean="0">
                <a:solidFill>
                  <a:schemeClr val="tx2"/>
                </a:solidFill>
                <a:latin typeface="Footlight MT Light" pitchFamily="18" charset="0"/>
              </a:rPr>
              <a:t>Troubleshooting/Referral Activity</a:t>
            </a:r>
          </a:p>
          <a:p>
            <a:pPr marL="571500" indent="-571500">
              <a:buFont typeface="+mj-lt"/>
              <a:buAutoNum type="romanUcPeriod"/>
            </a:pPr>
            <a:r>
              <a:rPr lang="en-US" dirty="0" smtClean="0">
                <a:solidFill>
                  <a:schemeClr val="tx2"/>
                </a:solidFill>
                <a:latin typeface="Footlight MT Light" pitchFamily="18" charset="0"/>
              </a:rPr>
              <a:t>Q&amp;A Session</a:t>
            </a:r>
          </a:p>
        </p:txBody>
      </p:sp>
      <p:sp>
        <p:nvSpPr>
          <p:cNvPr id="4" name="Slide Number Placeholder 3"/>
          <p:cNvSpPr>
            <a:spLocks noGrp="1"/>
          </p:cNvSpPr>
          <p:nvPr>
            <p:ph type="sldNum" sz="quarter" idx="12"/>
          </p:nvPr>
        </p:nvSpPr>
        <p:spPr/>
        <p:txBody>
          <a:bodyPr/>
          <a:lstStyle/>
          <a:p>
            <a:fld id="{416DEC40-1369-4B22-B693-2367C9834073}"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6DEC40-1369-4B22-B693-2367C9834073}" type="slidenum">
              <a:rPr lang="en-US" smtClean="0"/>
              <a:pPr/>
              <a:t>20</a:t>
            </a:fld>
            <a:endParaRPr lang="en-US" dirty="0"/>
          </a:p>
        </p:txBody>
      </p:sp>
      <p:sp>
        <p:nvSpPr>
          <p:cNvPr id="8"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Action Plans Checks (continued)</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9" name="Content Placeholder 2"/>
          <p:cNvSpPr>
            <a:spLocks noGrp="1"/>
          </p:cNvSpPr>
          <p:nvPr/>
        </p:nvSpPr>
        <p:spPr>
          <a:xfrm>
            <a:off x="457200" y="1630680"/>
            <a:ext cx="8229600" cy="4389120"/>
          </a:xfrm>
          <a:prstGeom prst="rect">
            <a:avLst/>
          </a:prstGeom>
          <a:solidFill>
            <a:schemeClr val="accent6">
              <a:lumMod val="20000"/>
              <a:lumOff val="80000"/>
            </a:schemeClr>
          </a:solidFill>
          <a:ln w="38100" cap="flat" cmpd="sng" algn="ctr">
            <a:solidFill>
              <a:schemeClr val="accent6">
                <a:lumMod val="75000"/>
              </a:schemeClr>
            </a:solidFill>
            <a:prstDash val="solid"/>
            <a:round/>
            <a:headEnd type="none" w="med" len="med"/>
            <a:tailEnd type="none" w="med" len="med"/>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96875" indent="-396875">
              <a:spcAft>
                <a:spcPts val="1200"/>
              </a:spcAft>
              <a:buClr>
                <a:srgbClr val="AF0712"/>
              </a:buClr>
              <a:buFont typeface="Wingdings 2" pitchFamily="18" charset="2"/>
              <a:buChar char="R"/>
            </a:pPr>
            <a:r>
              <a:rPr lang="en-US" sz="2400" dirty="0" smtClean="0">
                <a:latin typeface="Footlight MT Light" pitchFamily="18" charset="0"/>
              </a:rPr>
              <a:t>National objectives</a:t>
            </a:r>
            <a:br>
              <a:rPr lang="en-US" sz="2400" dirty="0" smtClean="0">
                <a:latin typeface="Footlight MT Light" pitchFamily="18" charset="0"/>
              </a:rPr>
            </a:br>
            <a:r>
              <a:rPr lang="en-US" sz="2400" i="1" dirty="0" smtClean="0">
                <a:latin typeface="Footlight MT Light" pitchFamily="18" charset="0"/>
              </a:rPr>
              <a:t>Are they correct/compatible with activity types?</a:t>
            </a:r>
          </a:p>
          <a:p>
            <a:pPr marL="396875" indent="-396875">
              <a:spcAft>
                <a:spcPts val="1200"/>
              </a:spcAft>
              <a:buClr>
                <a:srgbClr val="AF0712"/>
              </a:buClr>
              <a:buFont typeface="Wingdings 2" pitchFamily="18" charset="2"/>
              <a:buChar char="R"/>
            </a:pPr>
            <a:r>
              <a:rPr lang="en-US" sz="2400" dirty="0" smtClean="0">
                <a:latin typeface="Footlight MT Light" pitchFamily="18" charset="0"/>
              </a:rPr>
              <a:t>Planning &amp; Admin Activity</a:t>
            </a:r>
            <a:br>
              <a:rPr lang="en-US" sz="2400" dirty="0" smtClean="0">
                <a:latin typeface="Footlight MT Light" pitchFamily="18" charset="0"/>
              </a:rPr>
            </a:br>
            <a:r>
              <a:rPr lang="en-US" sz="2400" i="1" dirty="0" smtClean="0">
                <a:latin typeface="Footlight MT Light" pitchFamily="18" charset="0"/>
              </a:rPr>
              <a:t>No more than 10% of grant; National Objective of “N/A”</a:t>
            </a:r>
          </a:p>
          <a:p>
            <a:pPr marL="396875" lvl="1" indent="-396875">
              <a:spcAft>
                <a:spcPts val="600"/>
              </a:spcAft>
              <a:buClr>
                <a:srgbClr val="AF0712"/>
              </a:buClr>
              <a:buSzPct val="95000"/>
              <a:buFont typeface="Wingdings 2" pitchFamily="18" charset="2"/>
              <a:buChar char="R"/>
            </a:pPr>
            <a:r>
              <a:rPr lang="en-US" dirty="0" smtClean="0">
                <a:solidFill>
                  <a:schemeClr val="tx1">
                    <a:lumMod val="95000"/>
                    <a:lumOff val="5000"/>
                  </a:schemeClr>
                </a:solidFill>
                <a:latin typeface="Footlight MT Light" pitchFamily="18" charset="0"/>
              </a:rPr>
              <a:t>After all activities have been set up:</a:t>
            </a:r>
            <a:br>
              <a:rPr lang="en-US" dirty="0" smtClean="0">
                <a:solidFill>
                  <a:schemeClr val="tx1">
                    <a:lumMod val="95000"/>
                    <a:lumOff val="5000"/>
                  </a:schemeClr>
                </a:solidFill>
                <a:latin typeface="Footlight MT Light" pitchFamily="18" charset="0"/>
              </a:rPr>
            </a:br>
            <a:r>
              <a:rPr lang="en-US" i="1" dirty="0" smtClean="0">
                <a:latin typeface="Footlight MT Light" pitchFamily="18" charset="0"/>
              </a:rPr>
              <a:t>Activity budgets = Grant Amount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6DEC40-1369-4B22-B693-2367C9834073}" type="slidenum">
              <a:rPr lang="en-US" smtClean="0"/>
              <a:pPr/>
              <a:t>21</a:t>
            </a:fld>
            <a:endParaRPr lang="en-US" dirty="0"/>
          </a:p>
        </p:txBody>
      </p:sp>
      <p:sp>
        <p:nvSpPr>
          <p:cNvPr id="8"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Action Plan Narrative (for NSP)</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1" name="TextBox 10"/>
          <p:cNvSpPr txBox="1"/>
          <p:nvPr/>
        </p:nvSpPr>
        <p:spPr>
          <a:xfrm>
            <a:off x="571500" y="1883979"/>
            <a:ext cx="7848600" cy="2169825"/>
          </a:xfrm>
          <a:prstGeom prst="rect">
            <a:avLst/>
          </a:prstGeom>
          <a:solidFill>
            <a:schemeClr val="accent2">
              <a:lumMod val="60000"/>
              <a:lumOff val="40000"/>
            </a:schemeClr>
          </a:solidFill>
          <a:ln w="28575">
            <a:solidFill>
              <a:srgbClr val="AF0712"/>
            </a:solidFill>
          </a:ln>
        </p:spPr>
        <p:txBody>
          <a:bodyPr wrap="square" rtlCol="0">
            <a:spAutoFit/>
          </a:bodyPr>
          <a:lstStyle/>
          <a:p>
            <a:pPr lvl="0" algn="ctr">
              <a:spcAft>
                <a:spcPts val="1800"/>
              </a:spcAft>
            </a:pPr>
            <a:r>
              <a:rPr lang="en-US" sz="2400" dirty="0" smtClean="0">
                <a:latin typeface="Footlight MT Light" pitchFamily="18" charset="0"/>
              </a:rPr>
              <a:t>Many grantees will copy and paste sections from their NSP Substantial Amendment into the ‘Disaster Damage’ and ‘Recovery Needs’ sections of the DRGR Action Plan.  This is acceptable.</a:t>
            </a:r>
          </a:p>
          <a:p>
            <a:pPr>
              <a:spcAft>
                <a:spcPts val="1800"/>
              </a:spcAft>
            </a:pPr>
            <a:endParaRPr lang="en-US" sz="2400" dirty="0"/>
          </a:p>
        </p:txBody>
      </p:sp>
      <p:sp>
        <p:nvSpPr>
          <p:cNvPr id="13" name="TextBox 12"/>
          <p:cNvSpPr txBox="1"/>
          <p:nvPr/>
        </p:nvSpPr>
        <p:spPr>
          <a:xfrm>
            <a:off x="930166" y="3429000"/>
            <a:ext cx="7189075" cy="461665"/>
          </a:xfrm>
          <a:prstGeom prst="rect">
            <a:avLst/>
          </a:prstGeom>
          <a:solidFill>
            <a:schemeClr val="accent2">
              <a:lumMod val="60000"/>
              <a:lumOff val="40000"/>
            </a:schemeClr>
          </a:solidFill>
        </p:spPr>
        <p:txBody>
          <a:bodyPr wrap="square" rtlCol="0">
            <a:spAutoFit/>
          </a:bodyPr>
          <a:lstStyle/>
          <a:p>
            <a:pPr lvl="0" algn="ctr">
              <a:spcAft>
                <a:spcPts val="1800"/>
              </a:spcAft>
            </a:pPr>
            <a:r>
              <a:rPr lang="en-US" sz="2400" dirty="0" smtClean="0">
                <a:latin typeface="Footlight MT Light" pitchFamily="18" charset="0"/>
              </a:rPr>
              <a:t>Appropriation</a:t>
            </a:r>
            <a:r>
              <a:rPr lang="en-US" sz="2400" dirty="0" smtClean="0">
                <a:latin typeface="Times New Roman" pitchFamily="18" charset="0"/>
                <a:cs typeface="Times New Roman" pitchFamily="18" charset="0"/>
              </a:rPr>
              <a:t>-</a:t>
            </a:r>
            <a:r>
              <a:rPr lang="en-US" sz="2400" dirty="0" smtClean="0">
                <a:latin typeface="Footlight MT Light" pitchFamily="18" charset="0"/>
              </a:rPr>
              <a:t>specific narratives will be coming soon.</a:t>
            </a:r>
          </a:p>
        </p:txBody>
      </p:sp>
      <p:sp>
        <p:nvSpPr>
          <p:cNvPr id="15" name="TextBox 14"/>
          <p:cNvSpPr txBox="1"/>
          <p:nvPr/>
        </p:nvSpPr>
        <p:spPr>
          <a:xfrm>
            <a:off x="625365" y="4845270"/>
            <a:ext cx="7772400" cy="830997"/>
          </a:xfrm>
          <a:prstGeom prst="rect">
            <a:avLst/>
          </a:prstGeom>
          <a:noFill/>
        </p:spPr>
        <p:txBody>
          <a:bodyPr wrap="square" rtlCol="0">
            <a:spAutoFit/>
          </a:bodyPr>
          <a:lstStyle/>
          <a:p>
            <a:pPr algn="ctr"/>
            <a:r>
              <a:rPr lang="en-US" sz="2400" b="1" dirty="0" smtClean="0">
                <a:solidFill>
                  <a:srgbClr val="AF0712"/>
                </a:solidFill>
                <a:latin typeface="Footlight MT Light" pitchFamily="18" charset="0"/>
              </a:rPr>
              <a:t>Tip:  Make sure that the DRGR Action Plan and NSP Published Action Plan/Substantial Amendment are similar.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6DEC40-1369-4B22-B693-2367C9834073}" type="slidenum">
              <a:rPr lang="en-US" smtClean="0"/>
              <a:pPr/>
              <a:t>22</a:t>
            </a:fld>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381000" y="3200400"/>
            <a:ext cx="8229600" cy="2876121"/>
          </a:xfrm>
          <a:prstGeom prst="rect">
            <a:avLst/>
          </a:prstGeom>
          <a:noFill/>
          <a:ln w="9525">
            <a:noFill/>
            <a:miter lim="800000"/>
            <a:headEnd/>
            <a:tailEnd/>
          </a:ln>
        </p:spPr>
      </p:pic>
      <p:sp>
        <p:nvSpPr>
          <p:cNvPr id="8" name="Oval 7"/>
          <p:cNvSpPr/>
          <p:nvPr/>
        </p:nvSpPr>
        <p:spPr>
          <a:xfrm>
            <a:off x="6019800" y="3657600"/>
            <a:ext cx="13716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p:cNvPicPr>
            <a:picLocks noChangeAspect="1" noChangeArrowheads="1"/>
          </p:cNvPicPr>
          <p:nvPr/>
        </p:nvPicPr>
        <p:blipFill>
          <a:blip r:embed="rId4" cstate="print"/>
          <a:srcRect/>
          <a:stretch>
            <a:fillRect/>
          </a:stretch>
        </p:blipFill>
        <p:spPr bwMode="auto">
          <a:xfrm>
            <a:off x="457200" y="1524000"/>
            <a:ext cx="7848600" cy="1562100"/>
          </a:xfrm>
          <a:prstGeom prst="rect">
            <a:avLst/>
          </a:prstGeom>
          <a:noFill/>
          <a:ln w="9525">
            <a:noFill/>
            <a:miter lim="800000"/>
            <a:headEnd/>
            <a:tailEnd/>
          </a:ln>
        </p:spPr>
      </p:pic>
      <p:sp>
        <p:nvSpPr>
          <p:cNvPr id="7"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Approving/Rejecting</a:t>
            </a:r>
            <a:r>
              <a:rPr kumimoji="0" lang="en-US" sz="3600" b="0" i="0" u="none" strike="noStrike" kern="1200" cap="none" spc="0" normalizeH="0" noProof="0" dirty="0" smtClean="0">
                <a:ln>
                  <a:noFill/>
                </a:ln>
                <a:solidFill>
                  <a:schemeClr val="bg1"/>
                </a:solidFill>
                <a:effectLst/>
                <a:uLnTx/>
                <a:uFillTx/>
                <a:latin typeface="Footlight MT Light" pitchFamily="18" charset="0"/>
                <a:ea typeface="+mj-ea"/>
                <a:cs typeface="+mj-cs"/>
              </a:rPr>
              <a:t> Action Plans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9" name="TextBox 8"/>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6DEC40-1369-4B22-B693-2367C9834073}" type="slidenum">
              <a:rPr lang="en-US" smtClean="0"/>
              <a:pPr/>
              <a:t>23</a:t>
            </a:fld>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609600" y="1600200"/>
            <a:ext cx="7772400" cy="4627964"/>
          </a:xfrm>
          <a:prstGeom prst="rect">
            <a:avLst/>
          </a:prstGeom>
          <a:noFill/>
          <a:ln w="9525">
            <a:noFill/>
            <a:miter lim="800000"/>
            <a:headEnd/>
            <a:tailEnd/>
          </a:ln>
        </p:spPr>
      </p:pic>
      <p:sp>
        <p:nvSpPr>
          <p:cNvPr id="8" name="Oval 7"/>
          <p:cNvSpPr/>
          <p:nvPr/>
        </p:nvSpPr>
        <p:spPr>
          <a:xfrm>
            <a:off x="1066800" y="5791200"/>
            <a:ext cx="1828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590800"/>
            <a:ext cx="10668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Approving/Rejecting</a:t>
            </a:r>
            <a:r>
              <a:rPr kumimoji="0" lang="en-US" sz="3600" b="0" i="0" u="none" strike="noStrike" kern="1200" cap="none" spc="0" normalizeH="0" noProof="0" dirty="0" smtClean="0">
                <a:ln>
                  <a:noFill/>
                </a:ln>
                <a:solidFill>
                  <a:schemeClr val="bg1"/>
                </a:solidFill>
                <a:effectLst/>
                <a:uLnTx/>
                <a:uFillTx/>
                <a:latin typeface="Footlight MT Light" pitchFamily="18" charset="0"/>
                <a:ea typeface="+mj-ea"/>
                <a:cs typeface="+mj-cs"/>
              </a:rPr>
              <a:t> Action Plans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7" name="TextBox 6"/>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6DEC40-1369-4B22-B693-2367C9834073}" type="slidenum">
              <a:rPr lang="en-US" smtClean="0"/>
              <a:pPr/>
              <a:t>24</a:t>
            </a:fld>
            <a:endParaRPr lang="en-US" dirty="0"/>
          </a:p>
        </p:txBody>
      </p:sp>
      <p:sp>
        <p:nvSpPr>
          <p:cNvPr id="9" name="TextBox 8"/>
          <p:cNvSpPr txBox="1"/>
          <p:nvPr/>
        </p:nvSpPr>
        <p:spPr>
          <a:xfrm>
            <a:off x="762000" y="2209800"/>
            <a:ext cx="7315200" cy="369332"/>
          </a:xfrm>
          <a:prstGeom prst="rect">
            <a:avLst/>
          </a:prstGeom>
          <a:noFill/>
        </p:spPr>
        <p:txBody>
          <a:bodyPr wrap="square" rtlCol="0">
            <a:spAutoFit/>
          </a:bodyPr>
          <a:lstStyle/>
          <a:p>
            <a:r>
              <a:rPr lang="en-US" dirty="0" smtClean="0">
                <a:latin typeface="Footlight MT Light" pitchFamily="18" charset="0"/>
              </a:rPr>
              <a:t>NEEDED:  Screenshot of where HUD Field Office staff enter AP comments</a:t>
            </a:r>
            <a:endParaRPr lang="en-US" dirty="0">
              <a:latin typeface="Footlight MT Light"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457200" y="1600200"/>
            <a:ext cx="8202706" cy="4572000"/>
          </a:xfrm>
          <a:prstGeom prst="rect">
            <a:avLst/>
          </a:prstGeom>
          <a:noFill/>
          <a:ln w="9525">
            <a:noFill/>
            <a:miter lim="800000"/>
            <a:headEnd/>
            <a:tailEnd/>
          </a:ln>
        </p:spPr>
      </p:pic>
      <p:sp>
        <p:nvSpPr>
          <p:cNvPr id="10"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Action </a:t>
            </a:r>
            <a:r>
              <a:rPr lang="en-US" sz="3600" dirty="0" smtClean="0">
                <a:solidFill>
                  <a:schemeClr val="bg1"/>
                </a:solidFill>
                <a:latin typeface="Footlight MT Light" pitchFamily="18" charset="0"/>
                <a:ea typeface="+mj-ea"/>
                <a:cs typeface="+mj-cs"/>
              </a:rPr>
              <a:t>Plan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1" name="Rectangle 10"/>
          <p:cNvSpPr/>
          <p:nvPr/>
        </p:nvSpPr>
        <p:spPr>
          <a:xfrm>
            <a:off x="1143000" y="5855208"/>
            <a:ext cx="7315200" cy="3261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381000" y="2133600"/>
            <a:ext cx="8229600" cy="2012031"/>
          </a:xfrm>
          <a:prstGeom prst="rect">
            <a:avLst/>
          </a:prstGeom>
          <a:noFill/>
          <a:ln w="9525">
            <a:noFill/>
            <a:miter lim="800000"/>
            <a:headEnd/>
            <a:tailEnd/>
          </a:ln>
        </p:spPr>
      </p:pic>
      <p:sp>
        <p:nvSpPr>
          <p:cNvPr id="5" name="TextBox 4"/>
          <p:cNvSpPr txBox="1"/>
          <p:nvPr/>
        </p:nvSpPr>
        <p:spPr>
          <a:xfrm>
            <a:off x="457200" y="1600200"/>
            <a:ext cx="7810500" cy="461665"/>
          </a:xfrm>
          <a:prstGeom prst="rect">
            <a:avLst/>
          </a:prstGeom>
          <a:noFill/>
          <a:ln w="22225">
            <a:noFill/>
          </a:ln>
        </p:spPr>
        <p:txBody>
          <a:bodyPr wrap="square" rtlCol="0">
            <a:spAutoFit/>
          </a:bodyPr>
          <a:lstStyle/>
          <a:p>
            <a:r>
              <a:rPr lang="en-US" sz="2400" dirty="0" smtClean="0">
                <a:latin typeface="Footlight MT Light" pitchFamily="18" charset="0"/>
              </a:rPr>
              <a:t>At the bottom of the Action Plan screen…</a:t>
            </a:r>
            <a:endParaRPr lang="en-US" sz="2400" dirty="0">
              <a:latin typeface="Footlight MT Light" pitchFamily="18" charset="0"/>
            </a:endParaRPr>
          </a:p>
        </p:txBody>
      </p:sp>
      <p:sp>
        <p:nvSpPr>
          <p:cNvPr id="7" name="Slide Number Placeholder 6"/>
          <p:cNvSpPr>
            <a:spLocks noGrp="1"/>
          </p:cNvSpPr>
          <p:nvPr>
            <p:ph type="sldNum" sz="quarter" idx="12"/>
          </p:nvPr>
        </p:nvSpPr>
        <p:spPr/>
        <p:txBody>
          <a:bodyPr/>
          <a:lstStyle/>
          <a:p>
            <a:fld id="{416DEC40-1369-4B22-B693-2367C9834073}" type="slidenum">
              <a:rPr lang="en-US" smtClean="0"/>
              <a:pPr/>
              <a:t>25</a:t>
            </a:fld>
            <a:endParaRPr lang="en-US" dirty="0"/>
          </a:p>
        </p:txBody>
      </p:sp>
      <p:sp>
        <p:nvSpPr>
          <p:cNvPr id="9"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Action </a:t>
            </a:r>
            <a:r>
              <a:rPr lang="en-US" sz="3600" dirty="0" smtClean="0">
                <a:solidFill>
                  <a:schemeClr val="bg1"/>
                </a:solidFill>
                <a:latin typeface="Footlight MT Light" pitchFamily="18" charset="0"/>
                <a:ea typeface="+mj-ea"/>
                <a:cs typeface="+mj-cs"/>
              </a:rPr>
              <a:t>Plan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0" name="Rectangle 9"/>
          <p:cNvSpPr/>
          <p:nvPr/>
        </p:nvSpPr>
        <p:spPr>
          <a:xfrm>
            <a:off x="441434" y="2490952"/>
            <a:ext cx="8153400" cy="2995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26</a:t>
            </a:fld>
            <a:endParaRPr lang="en-US" dirty="0"/>
          </a:p>
        </p:txBody>
      </p:sp>
      <p:sp>
        <p:nvSpPr>
          <p:cNvPr id="7" name="Title 1"/>
          <p:cNvSpPr>
            <a:spLocks noGrp="1"/>
          </p:cNvSpPr>
          <p:nvPr>
            <p:ph type="title"/>
          </p:nvPr>
        </p:nvSpPr>
        <p:spPr>
          <a:xfrm>
            <a:off x="0" y="685800"/>
            <a:ext cx="9144000" cy="1447800"/>
          </a:xfrm>
          <a:solidFill>
            <a:srgbClr val="801F23"/>
          </a:solidFill>
        </p:spPr>
        <p:txBody>
          <a:bodyPr anchor="ctr">
            <a:noAutofit/>
          </a:bodyPr>
          <a:lstStyle/>
          <a:p>
            <a:pPr algn="ctr"/>
            <a:r>
              <a:rPr lang="en-US" sz="4000" b="1" dirty="0" smtClean="0">
                <a:solidFill>
                  <a:schemeClr val="bg1"/>
                </a:solidFill>
                <a:latin typeface="Footlight MT Light"/>
                <a:cs typeface="Footlight MT Light"/>
              </a:rPr>
              <a:t>Case Study </a:t>
            </a:r>
            <a:r>
              <a:rPr lang="en-US" sz="4000" b="1" baseline="30000" dirty="0" smtClean="0">
                <a:solidFill>
                  <a:schemeClr val="bg1"/>
                </a:solidFill>
                <a:latin typeface="Footlight MT Light"/>
                <a:cs typeface="Footlight MT Light"/>
              </a:rPr>
              <a:t>#</a:t>
            </a:r>
            <a:r>
              <a:rPr lang="en-US" sz="4000" b="1" dirty="0" smtClean="0">
                <a:solidFill>
                  <a:schemeClr val="bg1"/>
                </a:solidFill>
                <a:latin typeface="Footlight MT Light"/>
                <a:cs typeface="Footlight MT Light"/>
              </a:rPr>
              <a:t>2</a:t>
            </a:r>
            <a:r>
              <a:rPr lang="en-US" sz="4000" b="1" dirty="0" smtClean="0">
                <a:solidFill>
                  <a:schemeClr val="bg1"/>
                </a:solidFill>
                <a:latin typeface="Footlight MT Light" pitchFamily="18" charset="0"/>
              </a:rPr>
              <a:t/>
            </a:r>
            <a:br>
              <a:rPr lang="en-US" sz="4000" b="1" dirty="0" smtClean="0">
                <a:solidFill>
                  <a:schemeClr val="bg1"/>
                </a:solidFill>
                <a:latin typeface="Footlight MT Light" pitchFamily="18" charset="0"/>
              </a:rPr>
            </a:br>
            <a:r>
              <a:rPr lang="en-US" sz="4000" dirty="0" smtClean="0">
                <a:solidFill>
                  <a:schemeClr val="bg1"/>
                </a:solidFill>
                <a:latin typeface="Footlight MT Light" pitchFamily="18" charset="0"/>
              </a:rPr>
              <a:t>Take Action on the Action Plan</a:t>
            </a:r>
            <a:endParaRPr lang="en-US" sz="40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6DEC40-1369-4B22-B693-2367C9834073}" type="slidenum">
              <a:rPr lang="en-US" smtClean="0"/>
              <a:pPr/>
              <a:t>27</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 y="1524000"/>
            <a:ext cx="8238067" cy="4419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57200" y="2057400"/>
            <a:ext cx="4114800" cy="762000"/>
          </a:xfrm>
          <a:prstGeom prst="rect">
            <a:avLst/>
          </a:prstGeom>
          <a:noFill/>
          <a:ln w="9525">
            <a:noFill/>
            <a:miter lim="800000"/>
            <a:headEnd/>
            <a:tailEnd/>
          </a:ln>
        </p:spPr>
      </p:pic>
      <p:sp>
        <p:nvSpPr>
          <p:cNvPr id="8" name="Rectangle 7"/>
          <p:cNvSpPr/>
          <p:nvPr/>
        </p:nvSpPr>
        <p:spPr>
          <a:xfrm>
            <a:off x="6150864" y="2971800"/>
            <a:ext cx="1240536" cy="2971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5" cstate="print"/>
          <a:srcRect/>
          <a:stretch>
            <a:fillRect/>
          </a:stretch>
        </p:blipFill>
        <p:spPr bwMode="auto">
          <a:xfrm>
            <a:off x="457200" y="1828800"/>
            <a:ext cx="7467600" cy="1066799"/>
          </a:xfrm>
          <a:prstGeom prst="rect">
            <a:avLst/>
          </a:prstGeom>
          <a:noFill/>
          <a:ln w="9525">
            <a:noFill/>
            <a:miter lim="800000"/>
            <a:headEnd/>
            <a:tailEnd/>
          </a:ln>
        </p:spPr>
      </p:pic>
      <p:sp>
        <p:nvSpPr>
          <p:cNvPr id="9" name="Oval 8"/>
          <p:cNvSpPr/>
          <p:nvPr/>
        </p:nvSpPr>
        <p:spPr>
          <a:xfrm>
            <a:off x="1447800" y="14478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Determining Action Plan</a:t>
            </a:r>
            <a:r>
              <a:rPr kumimoji="0" lang="en-US" sz="3600" b="0" i="0" u="none" strike="noStrike" kern="1200" cap="none" spc="0" normalizeH="0" noProof="0" dirty="0" smtClean="0">
                <a:ln>
                  <a:noFill/>
                </a:ln>
                <a:solidFill>
                  <a:schemeClr val="bg1"/>
                </a:solidFill>
                <a:effectLst/>
                <a:uLnTx/>
                <a:uFillTx/>
                <a:latin typeface="Footlight MT Light" pitchFamily="18" charset="0"/>
                <a:ea typeface="+mj-ea"/>
                <a:cs typeface="+mj-cs"/>
              </a:rPr>
              <a:t> Status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1" name="TextBox 10"/>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6DEC40-1369-4B22-B693-2367C9834073}" type="slidenum">
              <a:rPr lang="en-US" smtClean="0"/>
              <a:pPr/>
              <a:t>28</a:t>
            </a:fld>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294440" y="1600200"/>
            <a:ext cx="8620960" cy="4419600"/>
          </a:xfrm>
          <a:prstGeom prst="rect">
            <a:avLst/>
          </a:prstGeom>
          <a:noFill/>
          <a:ln w="9525">
            <a:noFill/>
            <a:miter lim="800000"/>
            <a:headEnd/>
            <a:tailEnd/>
          </a:ln>
        </p:spPr>
      </p:pic>
      <p:sp>
        <p:nvSpPr>
          <p:cNvPr id="6" name="TextBox 5"/>
          <p:cNvSpPr txBox="1"/>
          <p:nvPr/>
        </p:nvSpPr>
        <p:spPr>
          <a:xfrm>
            <a:off x="3581400" y="3505200"/>
            <a:ext cx="1676400" cy="830997"/>
          </a:xfrm>
          <a:prstGeom prst="rect">
            <a:avLst/>
          </a:prstGeom>
          <a:solidFill>
            <a:schemeClr val="accent6">
              <a:lumMod val="75000"/>
            </a:schemeClr>
          </a:solidFill>
          <a:ln w="31750">
            <a:noFill/>
          </a:ln>
        </p:spPr>
        <p:txBody>
          <a:bodyPr wrap="square" rtlCol="0">
            <a:spAutoFit/>
          </a:bodyPr>
          <a:lstStyle/>
          <a:p>
            <a:r>
              <a:rPr lang="en-US" sz="1600" b="1" dirty="0" smtClean="0">
                <a:solidFill>
                  <a:schemeClr val="bg1"/>
                </a:solidFill>
                <a:latin typeface="Footlight MT Light" pitchFamily="18" charset="0"/>
              </a:rPr>
              <a:t>Lists AP status for all grantees in your Field Office.</a:t>
            </a:r>
            <a:endParaRPr lang="en-US" sz="1600" b="1" dirty="0">
              <a:solidFill>
                <a:schemeClr val="bg1"/>
              </a:solidFill>
              <a:latin typeface="Footlight MT Light" pitchFamily="18" charset="0"/>
            </a:endParaRPr>
          </a:p>
        </p:txBody>
      </p:sp>
      <p:sp>
        <p:nvSpPr>
          <p:cNvPr id="5" name="Rectangle 4"/>
          <p:cNvSpPr/>
          <p:nvPr/>
        </p:nvSpPr>
        <p:spPr>
          <a:xfrm>
            <a:off x="5095040" y="2133600"/>
            <a:ext cx="3810000" cy="1274064"/>
          </a:xfrm>
          <a:prstGeom prst="rect">
            <a:avLst/>
          </a:prstGeom>
          <a:noFill/>
          <a:ln w="47625" cap="flat" cmpd="sng" algn="ctr">
            <a:solidFill>
              <a:schemeClr val="accent6">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0"/>
            <a:endCxn id="5" idx="1"/>
          </p:cNvCxnSpPr>
          <p:nvPr/>
        </p:nvCxnSpPr>
        <p:spPr>
          <a:xfrm rot="5400000" flipH="1" flipV="1">
            <a:off x="4390036" y="2800196"/>
            <a:ext cx="734568" cy="6754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0" y="685800"/>
            <a:ext cx="9144000" cy="609600"/>
          </a:xfrm>
          <a:prstGeom prst="rect">
            <a:avLst/>
          </a:prstGeom>
          <a:solidFill>
            <a:schemeClr val="accent6">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Determining Action Plan</a:t>
            </a:r>
            <a:r>
              <a:rPr kumimoji="0" lang="en-US" sz="3600" b="0" i="0" u="none" strike="noStrike" kern="1200" cap="none" spc="0" normalizeH="0" noProof="0" dirty="0" smtClean="0">
                <a:ln>
                  <a:noFill/>
                </a:ln>
                <a:solidFill>
                  <a:schemeClr val="bg1"/>
                </a:solidFill>
                <a:effectLst/>
                <a:uLnTx/>
                <a:uFillTx/>
                <a:latin typeface="Footlight MT Light" pitchFamily="18" charset="0"/>
                <a:ea typeface="+mj-ea"/>
                <a:cs typeface="+mj-cs"/>
              </a:rPr>
              <a:t> Status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A60054-BB4C-40FB-AB76-4C8628EB4A8C}" type="slidenum">
              <a:rPr lang="en-US" smtClean="0"/>
              <a:pPr/>
              <a:t>29</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533400" y="2514600"/>
            <a:ext cx="8001000" cy="4078635"/>
          </a:xfrm>
          <a:prstGeom prst="rect">
            <a:avLst/>
          </a:prstGeom>
          <a:noFill/>
          <a:ln w="9525">
            <a:noFill/>
            <a:miter lim="800000"/>
            <a:headEnd/>
            <a:tailEnd/>
          </a:ln>
        </p:spPr>
      </p:pic>
      <p:sp>
        <p:nvSpPr>
          <p:cNvPr id="9" name="TextBox 8"/>
          <p:cNvSpPr txBox="1"/>
          <p:nvPr/>
        </p:nvSpPr>
        <p:spPr>
          <a:xfrm>
            <a:off x="457200" y="1484293"/>
            <a:ext cx="8153400" cy="954107"/>
          </a:xfrm>
          <a:prstGeom prst="rect">
            <a:avLst/>
          </a:prstGeom>
          <a:noFill/>
        </p:spPr>
        <p:txBody>
          <a:bodyPr wrap="square" rtlCol="0">
            <a:spAutoFit/>
          </a:bodyPr>
          <a:lstStyle/>
          <a:p>
            <a:r>
              <a:rPr lang="en-US" sz="1400" b="1" dirty="0" smtClean="0">
                <a:latin typeface="Footlight MT Light" pitchFamily="18" charset="0"/>
              </a:rPr>
              <a:t>Admin </a:t>
            </a:r>
            <a:r>
              <a:rPr lang="en-US" sz="1400" b="1" dirty="0" err="1" smtClean="0">
                <a:latin typeface="Footlight MT Light" pitchFamily="18" charset="0"/>
              </a:rPr>
              <a:t>Rept</a:t>
            </a:r>
            <a:r>
              <a:rPr lang="en-US" sz="1400" b="1" dirty="0" smtClean="0">
                <a:latin typeface="Footlight MT Light" pitchFamily="18" charset="0"/>
              </a:rPr>
              <a:t>: Grant and DRGR Action Plan Review Status </a:t>
            </a:r>
          </a:p>
          <a:p>
            <a:r>
              <a:rPr lang="en-US" sz="1400" dirty="0" smtClean="0">
                <a:latin typeface="Footlight MT Light" pitchFamily="18" charset="0"/>
              </a:rPr>
              <a:t>This report shows whether a grant is blocked from </a:t>
            </a:r>
            <a:r>
              <a:rPr lang="en-US" sz="1400" dirty="0" err="1" smtClean="0">
                <a:latin typeface="Footlight MT Light" pitchFamily="18" charset="0"/>
              </a:rPr>
              <a:t>drawdowns</a:t>
            </a:r>
            <a:r>
              <a:rPr lang="en-US" sz="1400" dirty="0" smtClean="0">
                <a:latin typeface="Footlight MT Light" pitchFamily="18" charset="0"/>
              </a:rPr>
              <a:t> as well as the date of the last DRGR AP approval and the current status of the DRGR AP. It also includes the amount of funds budgeted at the activity level. The field office version includes grantee name and state as columns.</a:t>
            </a:r>
            <a:endParaRPr lang="en-US" sz="1400" dirty="0">
              <a:latin typeface="Footlight MT Light" pitchFamily="18" charset="0"/>
            </a:endParaRPr>
          </a:p>
        </p:txBody>
      </p:sp>
      <p:sp>
        <p:nvSpPr>
          <p:cNvPr id="8" name="Title 1"/>
          <p:cNvSpPr>
            <a:spLocks noGrp="1"/>
          </p:cNvSpPr>
          <p:nvPr>
            <p:ph type="title"/>
          </p:nvPr>
        </p:nvSpPr>
        <p:spPr>
          <a:xfrm>
            <a:off x="0" y="685800"/>
            <a:ext cx="9144000" cy="627888"/>
          </a:xfrm>
          <a:solidFill>
            <a:schemeClr val="accent4">
              <a:lumMod val="50000"/>
            </a:schemeClr>
          </a:solidFill>
        </p:spPr>
        <p:txBody>
          <a:bodyPr anchor="t">
            <a:noAutofit/>
          </a:bodyPr>
          <a:lstStyle/>
          <a:p>
            <a:pPr lvl="0" algn="ctr"/>
            <a:r>
              <a:rPr lang="en-US" sz="3600" dirty="0" smtClean="0">
                <a:solidFill>
                  <a:schemeClr val="bg1"/>
                </a:solidFill>
                <a:latin typeface="Footlight MT Light" pitchFamily="18" charset="0"/>
              </a:rPr>
              <a:t>Grant and DRGR AP Review Status</a:t>
            </a:r>
            <a:endParaRPr lang="en-US" sz="3600" dirty="0">
              <a:solidFill>
                <a:schemeClr val="bg1"/>
              </a:solidFill>
              <a:latin typeface="Footlight MT Ligh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600200"/>
            <a:ext cx="7315200" cy="1828800"/>
          </a:xfrm>
        </p:spPr>
        <p:txBody>
          <a:bodyPr anchor="t"/>
          <a:lstStyle/>
          <a:p>
            <a:r>
              <a:rPr lang="en-US" dirty="0" smtClean="0">
                <a:solidFill>
                  <a:schemeClr val="accent5">
                    <a:lumMod val="75000"/>
                  </a:schemeClr>
                </a:solidFill>
                <a:latin typeface="Footlight MT Light" pitchFamily="18" charset="0"/>
              </a:rPr>
              <a:t>User Role and Account Information</a:t>
            </a:r>
            <a:endParaRPr lang="en-US" dirty="0">
              <a:solidFill>
                <a:schemeClr val="accent5">
                  <a:lumMod val="75000"/>
                </a:schemeClr>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3</a:t>
            </a:fld>
            <a:endParaRPr lang="en-US" dirty="0"/>
          </a:p>
        </p:txBody>
      </p:sp>
      <p:sp>
        <p:nvSpPr>
          <p:cNvPr id="6" name="TextBox 5"/>
          <p:cNvSpPr txBox="1"/>
          <p:nvPr/>
        </p:nvSpPr>
        <p:spPr>
          <a:xfrm>
            <a:off x="2057400" y="3657600"/>
            <a:ext cx="6096000" cy="830997"/>
          </a:xfrm>
          <a:prstGeom prst="rect">
            <a:avLst/>
          </a:prstGeom>
          <a:noFill/>
        </p:spPr>
        <p:txBody>
          <a:bodyPr wrap="square" rtlCol="0">
            <a:spAutoFit/>
          </a:bodyPr>
          <a:lstStyle/>
          <a:p>
            <a:pPr algn="r"/>
            <a:r>
              <a:rPr lang="en-US" sz="2400" dirty="0" smtClean="0">
                <a:latin typeface="Footlight MT Light" pitchFamily="18" charset="0"/>
              </a:rPr>
              <a:t>Registering a new HUD staff account </a:t>
            </a:r>
            <a:br>
              <a:rPr lang="en-US" sz="2400" dirty="0" smtClean="0">
                <a:latin typeface="Footlight MT Light" pitchFamily="18" charset="0"/>
              </a:rPr>
            </a:br>
            <a:r>
              <a:rPr lang="en-US" sz="2400" dirty="0" smtClean="0">
                <a:latin typeface="Footlight MT Light" pitchFamily="18" charset="0"/>
              </a:rPr>
              <a:t>• Viewing grantee user reports</a:t>
            </a:r>
            <a:endParaRPr lang="en-US" sz="2400" dirty="0">
              <a:latin typeface="Footlight MT Light"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6DEC40-1369-4B22-B693-2367C9834073}" type="slidenum">
              <a:rPr lang="en-US" smtClean="0"/>
              <a:pPr/>
              <a:t>30</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228600" y="1524000"/>
            <a:ext cx="8578842" cy="5024437"/>
          </a:xfrm>
          <a:prstGeom prst="rect">
            <a:avLst/>
          </a:prstGeom>
          <a:noFill/>
          <a:ln w="9525">
            <a:noFill/>
            <a:miter lim="800000"/>
            <a:headEnd/>
            <a:tailEnd/>
          </a:ln>
        </p:spPr>
      </p:pic>
      <p:sp>
        <p:nvSpPr>
          <p:cNvPr id="5" name="Rectangle 4"/>
          <p:cNvSpPr/>
          <p:nvPr/>
        </p:nvSpPr>
        <p:spPr>
          <a:xfrm>
            <a:off x="279400" y="5105400"/>
            <a:ext cx="429514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67375" y="2603500"/>
            <a:ext cx="3073400" cy="39496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0" y="685800"/>
            <a:ext cx="9144000" cy="627888"/>
          </a:xfrm>
          <a:prstGeom prst="rect">
            <a:avLst/>
          </a:prstGeom>
          <a:solidFill>
            <a:schemeClr val="accent4">
              <a:lumMod val="50000"/>
            </a:schemeClr>
          </a:solidFill>
        </p:spPr>
        <p:txBody>
          <a:bodyPr vert="horz" lIns="0" rIns="0" bIns="0" anchor="t">
            <a:noAutofit/>
          </a:bodyPr>
          <a:lstStyle/>
          <a:p>
            <a:pPr lvl="0" algn="ctr">
              <a:spcBef>
                <a:spcPct val="0"/>
              </a:spcBef>
            </a:pPr>
            <a:r>
              <a:rPr lang="en-US" sz="3600" dirty="0" smtClean="0">
                <a:solidFill>
                  <a:schemeClr val="bg1"/>
                </a:solidFill>
                <a:latin typeface="Footlight MT Light" pitchFamily="18" charset="0"/>
              </a:rPr>
              <a:t>DRGR Action Plan Comment Report</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304800" y="1600200"/>
            <a:ext cx="8458200" cy="438065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16DEC40-1369-4B22-B693-2367C9834073}" type="slidenum">
              <a:rPr lang="en-US" smtClean="0"/>
              <a:pPr/>
              <a:t>31</a:t>
            </a:fld>
            <a:endParaRPr lang="en-US" dirty="0"/>
          </a:p>
        </p:txBody>
      </p:sp>
      <p:sp>
        <p:nvSpPr>
          <p:cNvPr id="5" name="Title 1"/>
          <p:cNvSpPr txBox="1">
            <a:spLocks/>
          </p:cNvSpPr>
          <p:nvPr/>
        </p:nvSpPr>
        <p:spPr>
          <a:xfrm>
            <a:off x="0" y="685800"/>
            <a:ext cx="9144000" cy="698500"/>
          </a:xfrm>
          <a:prstGeom prst="rect">
            <a:avLst/>
          </a:prstGeom>
          <a:solidFill>
            <a:schemeClr val="accent4">
              <a:lumMod val="50000"/>
            </a:schemeClr>
          </a:solidFill>
        </p:spPr>
        <p:txBody>
          <a:bodyPr vert="horz" lIns="0" rIns="0" bIns="0" anchor="t">
            <a:noAutofit/>
          </a:bodyPr>
          <a:lstStyle/>
          <a:p>
            <a:pPr lvl="0" algn="ctr">
              <a:spcBef>
                <a:spcPct val="0"/>
              </a:spcBef>
            </a:pPr>
            <a:r>
              <a:rPr lang="en-US" sz="3400" dirty="0" smtClean="0">
                <a:solidFill>
                  <a:schemeClr val="bg1"/>
                </a:solidFill>
                <a:latin typeface="Footlight MT Light" pitchFamily="18" charset="0"/>
              </a:rPr>
              <a:t>DRGR AP Budget by Nat’l Objective – Activity Level</a:t>
            </a:r>
            <a:endParaRPr kumimoji="0" lang="en-US" sz="34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482600" y="1778000"/>
            <a:ext cx="8229600" cy="4800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16DEC40-1369-4B22-B693-2367C9834073}" type="slidenum">
              <a:rPr lang="en-US" smtClean="0"/>
              <a:pPr/>
              <a:t>32</a:t>
            </a:fld>
            <a:endParaRPr lang="en-US" dirty="0"/>
          </a:p>
        </p:txBody>
      </p:sp>
      <p:sp>
        <p:nvSpPr>
          <p:cNvPr id="6" name="Rectangle 5"/>
          <p:cNvSpPr/>
          <p:nvPr/>
        </p:nvSpPr>
        <p:spPr>
          <a:xfrm>
            <a:off x="1320800" y="2235200"/>
            <a:ext cx="19812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685798"/>
            <a:ext cx="9144000" cy="1033267"/>
          </a:xfrm>
          <a:prstGeom prst="rect">
            <a:avLst/>
          </a:prstGeom>
          <a:solidFill>
            <a:schemeClr val="accent4">
              <a:lumMod val="50000"/>
            </a:schemeClr>
          </a:solidFill>
        </p:spPr>
        <p:txBody>
          <a:bodyPr vert="horz" lIns="0" rIns="0" bIns="0" anchor="t">
            <a:noAutofit/>
          </a:bodyPr>
          <a:lstStyle/>
          <a:p>
            <a:pPr lvl="0" algn="ctr">
              <a:spcBef>
                <a:spcPct val="0"/>
              </a:spcBef>
            </a:pPr>
            <a:r>
              <a:rPr lang="en-US" sz="3000" dirty="0" smtClean="0">
                <a:solidFill>
                  <a:schemeClr val="bg1"/>
                </a:solidFill>
                <a:latin typeface="Footlight MT Light" pitchFamily="18" charset="0"/>
              </a:rPr>
              <a:t>Grant Funds Cumulative Financial Summary – </a:t>
            </a:r>
            <a:br>
              <a:rPr lang="en-US" sz="3000" dirty="0" smtClean="0">
                <a:solidFill>
                  <a:schemeClr val="bg1"/>
                </a:solidFill>
                <a:latin typeface="Footlight MT Light" pitchFamily="18" charset="0"/>
              </a:rPr>
            </a:br>
            <a:r>
              <a:rPr lang="en-US" sz="3000" dirty="0" smtClean="0">
                <a:solidFill>
                  <a:schemeClr val="bg1"/>
                </a:solidFill>
                <a:latin typeface="Footlight MT Light" pitchFamily="18" charset="0"/>
              </a:rPr>
              <a:t>Activity Level by Project</a:t>
            </a:r>
            <a:endParaRPr kumimoji="0" lang="en-US" sz="30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33</a:t>
            </a:fld>
            <a:endParaRPr lang="en-US" dirty="0"/>
          </a:p>
        </p:txBody>
      </p:sp>
      <p:sp>
        <p:nvSpPr>
          <p:cNvPr id="7" name="Title 1"/>
          <p:cNvSpPr>
            <a:spLocks noGrp="1"/>
          </p:cNvSpPr>
          <p:nvPr>
            <p:ph type="title"/>
          </p:nvPr>
        </p:nvSpPr>
        <p:spPr>
          <a:xfrm>
            <a:off x="0" y="685800"/>
            <a:ext cx="9144000" cy="1447800"/>
          </a:xfrm>
          <a:solidFill>
            <a:srgbClr val="801F23"/>
          </a:solidFill>
        </p:spPr>
        <p:txBody>
          <a:bodyPr anchor="ctr">
            <a:noAutofit/>
          </a:bodyPr>
          <a:lstStyle/>
          <a:p>
            <a:pPr algn="ctr"/>
            <a:r>
              <a:rPr lang="en-US" sz="4000" b="1" dirty="0" smtClean="0">
                <a:solidFill>
                  <a:schemeClr val="bg1"/>
                </a:solidFill>
                <a:latin typeface="Footlight MT Light"/>
                <a:cs typeface="Footlight MT Light"/>
              </a:rPr>
              <a:t>Case Study </a:t>
            </a:r>
            <a:r>
              <a:rPr lang="en-US" sz="4000" b="1" baseline="30000" dirty="0" smtClean="0">
                <a:solidFill>
                  <a:schemeClr val="bg1"/>
                </a:solidFill>
                <a:latin typeface="Footlight MT Light"/>
                <a:cs typeface="Footlight MT Light"/>
              </a:rPr>
              <a:t>#</a:t>
            </a:r>
            <a:r>
              <a:rPr lang="en-US" sz="4000" b="1" dirty="0" smtClean="0">
                <a:solidFill>
                  <a:schemeClr val="bg1"/>
                </a:solidFill>
                <a:latin typeface="Footlight MT Light"/>
                <a:cs typeface="Footlight MT Light"/>
              </a:rPr>
              <a:t>3</a:t>
            </a:r>
            <a:r>
              <a:rPr lang="en-US" sz="4000" b="1" dirty="0" smtClean="0">
                <a:solidFill>
                  <a:schemeClr val="bg1"/>
                </a:solidFill>
                <a:latin typeface="Footlight MT Light" pitchFamily="18" charset="0"/>
              </a:rPr>
              <a:t/>
            </a:r>
            <a:br>
              <a:rPr lang="en-US" sz="4000" b="1" dirty="0" smtClean="0">
                <a:solidFill>
                  <a:schemeClr val="bg1"/>
                </a:solidFill>
                <a:latin typeface="Footlight MT Light" pitchFamily="18" charset="0"/>
              </a:rPr>
            </a:br>
            <a:r>
              <a:rPr lang="en-US" sz="4000" dirty="0" smtClean="0">
                <a:solidFill>
                  <a:schemeClr val="bg1"/>
                </a:solidFill>
                <a:latin typeface="Footlight MT Light" pitchFamily="18" charset="0"/>
              </a:rPr>
              <a:t>Check on Activity Budgets</a:t>
            </a:r>
            <a:endParaRPr lang="en-US" sz="40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a:stretch>
            <a:fillRect/>
          </a:stretch>
        </p:blipFill>
        <p:spPr bwMode="auto">
          <a:xfrm>
            <a:off x="219456" y="1886712"/>
            <a:ext cx="8755200" cy="4343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16DEC40-1369-4B22-B693-2367C9834073}" type="slidenum">
              <a:rPr lang="en-US" smtClean="0"/>
              <a:pPr/>
              <a:t>34</a:t>
            </a:fld>
            <a:endParaRPr lang="en-US" dirty="0"/>
          </a:p>
        </p:txBody>
      </p:sp>
      <p:sp>
        <p:nvSpPr>
          <p:cNvPr id="5" name="Title 1"/>
          <p:cNvSpPr txBox="1">
            <a:spLocks/>
          </p:cNvSpPr>
          <p:nvPr/>
        </p:nvSpPr>
        <p:spPr>
          <a:xfrm>
            <a:off x="0" y="685798"/>
            <a:ext cx="9144000" cy="1033267"/>
          </a:xfrm>
          <a:prstGeom prst="rect">
            <a:avLst/>
          </a:prstGeom>
          <a:solidFill>
            <a:schemeClr val="accent4">
              <a:lumMod val="50000"/>
            </a:schemeClr>
          </a:solidFill>
        </p:spPr>
        <p:txBody>
          <a:bodyPr vert="horz" lIns="0" rIns="0" bIns="0" anchor="t">
            <a:noAutofit/>
          </a:bodyPr>
          <a:lstStyle/>
          <a:p>
            <a:pPr lvl="0" algn="ctr">
              <a:spcBef>
                <a:spcPct val="0"/>
              </a:spcBef>
            </a:pPr>
            <a:r>
              <a:rPr lang="en-US" sz="2800" dirty="0" smtClean="0">
                <a:solidFill>
                  <a:schemeClr val="bg1"/>
                </a:solidFill>
                <a:latin typeface="Footlight MT Light" pitchFamily="18" charset="0"/>
              </a:rPr>
              <a:t>Projected vs. Cumulative Totals for Performance Measure</a:t>
            </a:r>
            <a:br>
              <a:rPr lang="en-US" sz="2800" dirty="0" smtClean="0">
                <a:solidFill>
                  <a:schemeClr val="bg1"/>
                </a:solidFill>
                <a:latin typeface="Footlight MT Light" pitchFamily="18" charset="0"/>
              </a:rPr>
            </a:br>
            <a:r>
              <a:rPr lang="en-US" sz="2800" dirty="0" smtClean="0">
                <a:solidFill>
                  <a:schemeClr val="bg1"/>
                </a:solidFill>
                <a:latin typeface="Footlight MT Light" pitchFamily="18" charset="0"/>
              </a:rPr>
              <a:t>Sorted by Responsible Organization and Activity Type</a:t>
            </a:r>
            <a:endParaRPr kumimoji="0" lang="en-US" sz="28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58800" y="1397000"/>
            <a:ext cx="7940548" cy="1828800"/>
          </a:xfrm>
        </p:spPr>
        <p:txBody>
          <a:bodyPr anchor="t"/>
          <a:lstStyle/>
          <a:p>
            <a:pPr>
              <a:spcAft>
                <a:spcPts val="600"/>
              </a:spcAft>
            </a:pPr>
            <a:r>
              <a:rPr lang="en-US" dirty="0" smtClean="0">
                <a:solidFill>
                  <a:srgbClr val="801F23"/>
                </a:solidFill>
                <a:latin typeface="Footlight MT Light" pitchFamily="18" charset="0"/>
              </a:rPr>
              <a:t>Obligations &amp; </a:t>
            </a:r>
            <a:br>
              <a:rPr lang="en-US" dirty="0" smtClean="0">
                <a:solidFill>
                  <a:srgbClr val="801F23"/>
                </a:solidFill>
                <a:latin typeface="Footlight MT Light" pitchFamily="18" charset="0"/>
              </a:rPr>
            </a:br>
            <a:r>
              <a:rPr lang="en-US" dirty="0" err="1" smtClean="0">
                <a:solidFill>
                  <a:srgbClr val="801F23"/>
                </a:solidFill>
                <a:latin typeface="Footlight MT Light" pitchFamily="18" charset="0"/>
              </a:rPr>
              <a:t>Drawdowns</a:t>
            </a:r>
            <a:r>
              <a:rPr lang="en-US" dirty="0" smtClean="0">
                <a:solidFill>
                  <a:srgbClr val="801F23"/>
                </a:solidFill>
                <a:latin typeface="Footlight MT Light" pitchFamily="18" charset="0"/>
              </a:rPr>
              <a:t> </a:t>
            </a:r>
            <a:endParaRPr lang="en-US" dirty="0">
              <a:solidFill>
                <a:srgbClr val="801F23"/>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35</a:t>
            </a:fld>
            <a:endParaRPr lang="en-US" dirty="0"/>
          </a:p>
        </p:txBody>
      </p:sp>
      <p:sp>
        <p:nvSpPr>
          <p:cNvPr id="10" name="TextBox 9"/>
          <p:cNvSpPr txBox="1"/>
          <p:nvPr/>
        </p:nvSpPr>
        <p:spPr>
          <a:xfrm>
            <a:off x="571500" y="3454400"/>
            <a:ext cx="7848600" cy="830997"/>
          </a:xfrm>
          <a:prstGeom prst="rect">
            <a:avLst/>
          </a:prstGeom>
          <a:noFill/>
        </p:spPr>
        <p:txBody>
          <a:bodyPr wrap="square" rtlCol="0">
            <a:spAutoFit/>
          </a:bodyPr>
          <a:lstStyle/>
          <a:p>
            <a:pPr algn="r"/>
            <a:r>
              <a:rPr lang="en-US" sz="2400" dirty="0" smtClean="0">
                <a:latin typeface="Footlight MT Light" pitchFamily="18" charset="0"/>
              </a:rPr>
              <a:t>Obligations • Draws over the Daily Threshold • Blocked </a:t>
            </a:r>
            <a:r>
              <a:rPr lang="en-US" sz="2400" dirty="0" err="1" smtClean="0">
                <a:latin typeface="Footlight MT Light" pitchFamily="18" charset="0"/>
              </a:rPr>
              <a:t>Drawdowns</a:t>
            </a:r>
            <a:r>
              <a:rPr lang="en-US" sz="2400" dirty="0" smtClean="0">
                <a:latin typeface="Footlight MT Light" pitchFamily="18" charset="0"/>
              </a:rPr>
              <a:t> • Acceptable Vouchers</a:t>
            </a:r>
            <a:endParaRPr lang="en-US" sz="2400" dirty="0">
              <a:latin typeface="Footlight MT Light"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612900"/>
            <a:ext cx="8382000" cy="4541520"/>
          </a:xfrm>
        </p:spPr>
        <p:txBody>
          <a:bodyPr>
            <a:normAutofit/>
          </a:bodyPr>
          <a:lstStyle/>
          <a:p>
            <a:pPr marL="0" indent="0">
              <a:spcAft>
                <a:spcPts val="1200"/>
              </a:spcAft>
              <a:buNone/>
            </a:pPr>
            <a:r>
              <a:rPr lang="en-US" sz="2400" b="1" dirty="0" smtClean="0">
                <a:latin typeface="Footlight MT Light" pitchFamily="18" charset="0"/>
              </a:rPr>
              <a:t>How does HUD determine when NSP funds have been obligated? </a:t>
            </a:r>
          </a:p>
          <a:p>
            <a:pPr marL="114300" indent="-114300">
              <a:spcAft>
                <a:spcPts val="1200"/>
              </a:spcAft>
              <a:buNone/>
            </a:pPr>
            <a:r>
              <a:rPr lang="en-US" sz="2400" dirty="0" smtClean="0">
                <a:latin typeface="Footlight MT Light" pitchFamily="18" charset="0"/>
              </a:rPr>
              <a:t>“Funds are obligated for an activity when orders are placed, contracts are awarded, services are received, and similar transactions have occurred that require payment by the state, unit of general local government, or </a:t>
            </a:r>
            <a:r>
              <a:rPr lang="en-US" sz="2400" dirty="0" err="1" smtClean="0">
                <a:latin typeface="Footlight MT Light" pitchFamily="18" charset="0"/>
              </a:rPr>
              <a:t>subrecipient</a:t>
            </a:r>
            <a:r>
              <a:rPr lang="en-US" sz="2400" dirty="0" smtClean="0">
                <a:latin typeface="Footlight MT Light" pitchFamily="18" charset="0"/>
              </a:rPr>
              <a:t> during the same or a future period. Note that funds are not obligated for an activity when </a:t>
            </a:r>
            <a:r>
              <a:rPr lang="en-US" sz="2400" dirty="0" err="1" smtClean="0">
                <a:latin typeface="Footlight MT Light" pitchFamily="18" charset="0"/>
              </a:rPr>
              <a:t>subawards</a:t>
            </a:r>
            <a:r>
              <a:rPr lang="en-US" sz="2400" dirty="0" smtClean="0">
                <a:latin typeface="Footlight MT Light" pitchFamily="18" charset="0"/>
              </a:rPr>
              <a:t> (e.g., grants to </a:t>
            </a:r>
            <a:r>
              <a:rPr lang="en-US" sz="2400" dirty="0" err="1" smtClean="0">
                <a:latin typeface="Footlight MT Light" pitchFamily="18" charset="0"/>
              </a:rPr>
              <a:t>subrecipients</a:t>
            </a:r>
            <a:r>
              <a:rPr lang="en-US" sz="2400" dirty="0" smtClean="0">
                <a:latin typeface="Footlight MT Light" pitchFamily="18" charset="0"/>
              </a:rPr>
              <a:t> or to units of local government) are made.” </a:t>
            </a:r>
          </a:p>
          <a:p>
            <a:pPr marL="0" indent="0">
              <a:spcAft>
                <a:spcPts val="1200"/>
              </a:spcAft>
              <a:buNone/>
            </a:pPr>
            <a:r>
              <a:rPr lang="en-US" sz="2400" b="1" dirty="0" smtClean="0">
                <a:latin typeface="Footlight MT Light" pitchFamily="18" charset="0"/>
              </a:rPr>
              <a:t>In other words, HUD expects grantees to obligate funds to specific activities. </a:t>
            </a:r>
          </a:p>
          <a:p>
            <a:pPr>
              <a:spcAft>
                <a:spcPts val="1200"/>
              </a:spcAft>
              <a:buNone/>
            </a:pPr>
            <a:endParaRPr lang="en-US" sz="2400" dirty="0" smtClean="0">
              <a:latin typeface="Footlight MT Light" pitchFamily="18" charset="0"/>
            </a:endParaRPr>
          </a:p>
        </p:txBody>
      </p:sp>
      <p:sp>
        <p:nvSpPr>
          <p:cNvPr id="6"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Obligations in DRGR</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846320"/>
          </a:xfrm>
        </p:spPr>
        <p:txBody>
          <a:bodyPr anchor="t">
            <a:normAutofit/>
          </a:bodyPr>
          <a:lstStyle/>
          <a:p>
            <a:pPr marL="0" indent="0">
              <a:spcAft>
                <a:spcPts val="600"/>
              </a:spcAft>
              <a:buNone/>
            </a:pPr>
            <a:r>
              <a:rPr lang="en-US" sz="2400" b="1" dirty="0" smtClean="0">
                <a:latin typeface="Footlight MT Light" pitchFamily="18" charset="0"/>
              </a:rPr>
              <a:t>How does HUD determine when NSP funds have been obligated? </a:t>
            </a:r>
            <a:endParaRPr lang="en-US" sz="2400" dirty="0" smtClean="0">
              <a:latin typeface="Footlight MT Light" pitchFamily="18" charset="0"/>
            </a:endParaRPr>
          </a:p>
          <a:p>
            <a:pPr marL="0" indent="0">
              <a:spcAft>
                <a:spcPts val="600"/>
              </a:spcAft>
              <a:buNone/>
            </a:pPr>
            <a:r>
              <a:rPr lang="en-US" sz="2400" dirty="0" smtClean="0">
                <a:latin typeface="Footlight MT Light" pitchFamily="18" charset="0"/>
              </a:rPr>
              <a:t>The following are examples of obligations for a </a:t>
            </a:r>
            <a:r>
              <a:rPr lang="en-US" sz="2400" b="1" dirty="0" smtClean="0">
                <a:latin typeface="Footlight MT Light" pitchFamily="18" charset="0"/>
              </a:rPr>
              <a:t>“specific activity”</a:t>
            </a:r>
            <a:r>
              <a:rPr lang="en-US" sz="2400" dirty="0" smtClean="0">
                <a:latin typeface="Footlight MT Light" pitchFamily="18" charset="0"/>
              </a:rPr>
              <a:t>:</a:t>
            </a:r>
          </a:p>
          <a:p>
            <a:pPr marL="228600" indent="-228600">
              <a:spcAft>
                <a:spcPts val="600"/>
              </a:spcAft>
              <a:buFont typeface="Arial"/>
              <a:buChar char="•"/>
            </a:pPr>
            <a:r>
              <a:rPr lang="en-US" sz="2400" dirty="0" smtClean="0">
                <a:latin typeface="Footlight MT Light" pitchFamily="18" charset="0"/>
              </a:rPr>
              <a:t>Execution of an agreement with a REO holder to acquire one or more foreclosed upon properties.</a:t>
            </a:r>
          </a:p>
          <a:p>
            <a:pPr marL="228600" indent="-228600">
              <a:spcAft>
                <a:spcPts val="600"/>
              </a:spcAft>
              <a:buFont typeface="Arial"/>
              <a:buChar char="•"/>
            </a:pPr>
            <a:r>
              <a:rPr lang="en-US" sz="2400" dirty="0" smtClean="0">
                <a:latin typeface="Footlight MT Light" pitchFamily="18" charset="0"/>
              </a:rPr>
              <a:t>Execution of a contract to rehabilitate an abandoned or foreclosed upon property.</a:t>
            </a:r>
          </a:p>
          <a:p>
            <a:pPr marL="228600" indent="-228600">
              <a:spcAft>
                <a:spcPts val="600"/>
              </a:spcAft>
              <a:buFont typeface="Arial"/>
              <a:buChar char="•"/>
            </a:pPr>
            <a:r>
              <a:rPr lang="en-US" sz="2400" dirty="0" smtClean="0">
                <a:latin typeface="Footlight MT Light" pitchFamily="18" charset="0"/>
              </a:rPr>
              <a:t>Execution of a loan agreement. </a:t>
            </a:r>
          </a:p>
          <a:p>
            <a:pPr>
              <a:spcAft>
                <a:spcPts val="600"/>
              </a:spcAft>
              <a:buNone/>
            </a:pPr>
            <a:endParaRPr lang="en-US" sz="2400" dirty="0" smtClean="0">
              <a:latin typeface="Footlight MT Light" pitchFamily="18" charset="0"/>
            </a:endParaRPr>
          </a:p>
          <a:p>
            <a:pPr>
              <a:spcAft>
                <a:spcPts val="600"/>
              </a:spcAft>
              <a:buNone/>
            </a:pPr>
            <a:endParaRPr lang="en-US" sz="2400" b="1" dirty="0" smtClean="0">
              <a:latin typeface="Footlight MT Light" pitchFamily="18" charset="0"/>
            </a:endParaRPr>
          </a:p>
        </p:txBody>
      </p:sp>
      <p:sp>
        <p:nvSpPr>
          <p:cNvPr id="5" name="Slide Number Placeholder 4"/>
          <p:cNvSpPr>
            <a:spLocks noGrp="1"/>
          </p:cNvSpPr>
          <p:nvPr>
            <p:ph type="sldNum" sz="quarter" idx="12"/>
          </p:nvPr>
        </p:nvSpPr>
        <p:spPr/>
        <p:txBody>
          <a:bodyPr/>
          <a:lstStyle/>
          <a:p>
            <a:fld id="{416DEC40-1369-4B22-B693-2367C9834073}" type="slidenum">
              <a:rPr lang="en-US" smtClean="0"/>
              <a:pPr/>
              <a:t>37</a:t>
            </a:fld>
            <a:endParaRPr lang="en-US" dirty="0"/>
          </a:p>
        </p:txBody>
      </p:sp>
      <p:sp>
        <p:nvSpPr>
          <p:cNvPr id="7"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Obligations in DRGR</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0680"/>
            <a:ext cx="8229600" cy="4389120"/>
          </a:xfrm>
        </p:spPr>
        <p:txBody>
          <a:bodyPr>
            <a:normAutofit/>
          </a:bodyPr>
          <a:lstStyle/>
          <a:p>
            <a:pPr>
              <a:buNone/>
            </a:pPr>
            <a:r>
              <a:rPr lang="en-US" sz="2400" b="1" dirty="0" smtClean="0">
                <a:latin typeface="Footlight MT Light" pitchFamily="18" charset="0"/>
              </a:rPr>
              <a:t>How does HUD determine when NSP funds have been obligated? </a:t>
            </a:r>
            <a:endParaRPr lang="en-US" sz="2400" dirty="0" smtClean="0">
              <a:latin typeface="Footlight MT Light" pitchFamily="18" charset="0"/>
            </a:endParaRPr>
          </a:p>
          <a:p>
            <a:pPr>
              <a:buFont typeface="Arial"/>
              <a:buChar char="•"/>
            </a:pPr>
            <a:r>
              <a:rPr lang="en-US" sz="2400" dirty="0" smtClean="0">
                <a:latin typeface="Footlight MT Light" pitchFamily="18" charset="0"/>
              </a:rPr>
              <a:t>Issuance of a purchase order for equipment/supplies used to maintain acquired property. </a:t>
            </a:r>
          </a:p>
          <a:p>
            <a:pPr>
              <a:buFont typeface="Arial"/>
              <a:buChar char="•"/>
            </a:pPr>
            <a:r>
              <a:rPr lang="en-US" sz="2400" dirty="0" smtClean="0">
                <a:latin typeface="Footlight MT Light" pitchFamily="18" charset="0"/>
              </a:rPr>
              <a:t>Execution of a demolition contract. </a:t>
            </a:r>
          </a:p>
          <a:p>
            <a:pPr>
              <a:buFont typeface="Arial"/>
              <a:buChar char="•"/>
            </a:pPr>
            <a:r>
              <a:rPr lang="en-US" sz="2400" dirty="0" smtClean="0">
                <a:latin typeface="Footlight MT Light" pitchFamily="18" charset="0"/>
              </a:rPr>
              <a:t>Administrative action necessary to assign a staff person to work on NSP activities. </a:t>
            </a:r>
          </a:p>
          <a:p>
            <a:pPr marL="0" indent="0">
              <a:buNone/>
            </a:pPr>
            <a:r>
              <a:rPr lang="en-US" sz="2400" dirty="0" smtClean="0">
                <a:latin typeface="Footlight MT Light" pitchFamily="18" charset="0"/>
              </a:rPr>
              <a:t>The execution of a </a:t>
            </a:r>
            <a:r>
              <a:rPr lang="en-US" sz="2400" dirty="0" err="1" smtClean="0">
                <a:latin typeface="Footlight MT Light" pitchFamily="18" charset="0"/>
              </a:rPr>
              <a:t>subrecipient</a:t>
            </a:r>
            <a:r>
              <a:rPr lang="en-US" sz="2400" dirty="0" smtClean="0">
                <a:latin typeface="Footlight MT Light" pitchFamily="18" charset="0"/>
              </a:rPr>
              <a:t> agreement would </a:t>
            </a:r>
            <a:r>
              <a:rPr lang="en-US" sz="2400" b="1" dirty="0" smtClean="0">
                <a:latin typeface="Footlight MT Light" pitchFamily="18" charset="0"/>
              </a:rPr>
              <a:t>NOT qualify as an activity that counts toward meeting the 18-month obligation requirement.</a:t>
            </a:r>
          </a:p>
          <a:p>
            <a:pPr>
              <a:buNone/>
            </a:pPr>
            <a:endParaRPr lang="en-US" sz="2400" b="1" dirty="0" smtClean="0">
              <a:latin typeface="Footlight MT Light" pitchFamily="18" charset="0"/>
            </a:endParaRPr>
          </a:p>
          <a:p>
            <a:endParaRPr lang="en-US" sz="2400" dirty="0"/>
          </a:p>
        </p:txBody>
      </p:sp>
      <p:sp>
        <p:nvSpPr>
          <p:cNvPr id="4" name="Slide Number Placeholder 3"/>
          <p:cNvSpPr>
            <a:spLocks noGrp="1"/>
          </p:cNvSpPr>
          <p:nvPr>
            <p:ph type="sldNum" sz="quarter" idx="12"/>
          </p:nvPr>
        </p:nvSpPr>
        <p:spPr/>
        <p:txBody>
          <a:bodyPr/>
          <a:lstStyle/>
          <a:p>
            <a:fld id="{416DEC40-1369-4B22-B693-2367C9834073}" type="slidenum">
              <a:rPr lang="en-US" smtClean="0"/>
              <a:pPr/>
              <a:t>38</a:t>
            </a:fld>
            <a:endParaRPr lang="en-US" dirty="0"/>
          </a:p>
        </p:txBody>
      </p:sp>
      <p:sp>
        <p:nvSpPr>
          <p:cNvPr id="6" name="TextBox 5"/>
          <p:cNvSpPr txBox="1"/>
          <p:nvPr/>
        </p:nvSpPr>
        <p:spPr>
          <a:xfrm>
            <a:off x="177800" y="5842794"/>
            <a:ext cx="8839200" cy="523220"/>
          </a:xfrm>
          <a:prstGeom prst="rect">
            <a:avLst/>
          </a:prstGeom>
          <a:solidFill>
            <a:schemeClr val="bg1"/>
          </a:solidFill>
        </p:spPr>
        <p:txBody>
          <a:bodyPr wrap="square" rtlCol="0">
            <a:spAutoFit/>
          </a:bodyPr>
          <a:lstStyle/>
          <a:p>
            <a:r>
              <a:rPr lang="en-US" sz="1400" b="1" dirty="0" smtClean="0">
                <a:latin typeface="Footlight MT Light" pitchFamily="18" charset="0"/>
              </a:rPr>
              <a:t>SOURCE: NSP-1 TIMELINESS FAQs</a:t>
            </a:r>
          </a:p>
          <a:p>
            <a:r>
              <a:rPr lang="en-US" sz="1400" dirty="0" smtClean="0">
                <a:latin typeface="Footlight MT Light" pitchFamily="18" charset="0"/>
              </a:rPr>
              <a:t>http://www.hud.gov/offices/cpd/communitydevelopment/programs/neighborhoodspg/pdf/nsp_faq_timeliness.pdf</a:t>
            </a:r>
          </a:p>
          <a:p>
            <a:endParaRPr lang="en-US" sz="1400" dirty="0"/>
          </a:p>
        </p:txBody>
      </p:sp>
      <p:sp>
        <p:nvSpPr>
          <p:cNvPr id="7"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Obligations in DRGR </a:t>
            </a:r>
            <a:r>
              <a:rPr lang="en-US" sz="3600" smtClean="0">
                <a:solidFill>
                  <a:schemeClr val="bg1"/>
                </a:solidFill>
                <a:latin typeface="Footlight MT Light" pitchFamily="18" charset="0"/>
              </a:rPr>
              <a:t>(continued</a:t>
            </a:r>
            <a:r>
              <a:rPr lang="en-US" sz="3600" dirty="0" smtClean="0">
                <a:solidFill>
                  <a:schemeClr val="bg1"/>
                </a:solidFill>
                <a:latin typeface="Footlight MT Light" pitchFamily="18" charset="0"/>
              </a:rPr>
              <a:t>)</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40000"/>
            <a:ext cx="8382000" cy="3830320"/>
          </a:xfrm>
        </p:spPr>
        <p:txBody>
          <a:bodyPr>
            <a:normAutofit/>
          </a:bodyPr>
          <a:lstStyle/>
          <a:p>
            <a:pPr marL="169863" indent="-169863" algn="ctr">
              <a:spcAft>
                <a:spcPts val="1200"/>
              </a:spcAft>
              <a:buNone/>
            </a:pPr>
            <a:r>
              <a:rPr lang="en-US" sz="2400" b="1" dirty="0" smtClean="0">
                <a:solidFill>
                  <a:srgbClr val="AF0712"/>
                </a:solidFill>
                <a:latin typeface="Footlight MT Light" pitchFamily="18" charset="0"/>
              </a:rPr>
              <a:t>There is no way to attach individual addresses to draws </a:t>
            </a:r>
            <a:r>
              <a:rPr lang="en-US" sz="2400" b="1" dirty="0" smtClean="0">
                <a:solidFill>
                  <a:srgbClr val="00B050"/>
                </a:solidFill>
                <a:latin typeface="Footlight MT Light" pitchFamily="18" charset="0"/>
              </a:rPr>
              <a:t/>
            </a:r>
            <a:br>
              <a:rPr lang="en-US" sz="2400" b="1" dirty="0" smtClean="0">
                <a:solidFill>
                  <a:srgbClr val="00B050"/>
                </a:solidFill>
                <a:latin typeface="Footlight MT Light" pitchFamily="18" charset="0"/>
              </a:rPr>
            </a:br>
            <a:r>
              <a:rPr lang="en-US" sz="2400" dirty="0" smtClean="0">
                <a:latin typeface="Footlight MT Light" pitchFamily="18" charset="0"/>
              </a:rPr>
              <a:t>except in the case of multi-family properties, </a:t>
            </a:r>
            <a:br>
              <a:rPr lang="en-US" sz="2400" dirty="0" smtClean="0">
                <a:latin typeface="Footlight MT Light" pitchFamily="18" charset="0"/>
              </a:rPr>
            </a:br>
            <a:r>
              <a:rPr lang="en-US" sz="2400" dirty="0" smtClean="0">
                <a:latin typeface="Footlight MT Light" pitchFamily="18" charset="0"/>
              </a:rPr>
              <a:t>which would each have their own activity </a:t>
            </a:r>
            <a:br>
              <a:rPr lang="en-US" sz="2400" dirty="0" smtClean="0">
                <a:latin typeface="Footlight MT Light" pitchFamily="18" charset="0"/>
              </a:rPr>
            </a:br>
            <a:r>
              <a:rPr lang="en-US" sz="2400" dirty="0" smtClean="0">
                <a:latin typeface="Footlight MT Light" pitchFamily="18" charset="0"/>
              </a:rPr>
              <a:t>(if properly recorded). </a:t>
            </a:r>
            <a:br>
              <a:rPr lang="en-US" sz="2400" dirty="0" smtClean="0">
                <a:latin typeface="Footlight MT Light" pitchFamily="18" charset="0"/>
              </a:rPr>
            </a:br>
            <a:r>
              <a:rPr lang="en-US" sz="2400" dirty="0" smtClean="0">
                <a:latin typeface="Footlight MT Light" pitchFamily="18" charset="0"/>
              </a:rPr>
              <a:t>The same attachment would not be possible in the case of </a:t>
            </a:r>
            <a:br>
              <a:rPr lang="en-US" sz="2400" dirty="0" smtClean="0">
                <a:latin typeface="Footlight MT Light" pitchFamily="18" charset="0"/>
              </a:rPr>
            </a:br>
            <a:r>
              <a:rPr lang="en-US" sz="2400" dirty="0" smtClean="0">
                <a:latin typeface="Footlight MT Light" pitchFamily="18" charset="0"/>
              </a:rPr>
              <a:t>single family properties since there can be </a:t>
            </a:r>
            <a:br>
              <a:rPr lang="en-US" sz="2400" dirty="0" smtClean="0">
                <a:latin typeface="Footlight MT Light" pitchFamily="18" charset="0"/>
              </a:rPr>
            </a:br>
            <a:r>
              <a:rPr lang="en-US" sz="2400" dirty="0" smtClean="0">
                <a:latin typeface="Footlight MT Light" pitchFamily="18" charset="0"/>
              </a:rPr>
              <a:t>multiple SF addresses per activity.  </a:t>
            </a:r>
          </a:p>
          <a:p>
            <a:pPr>
              <a:spcAft>
                <a:spcPts val="1200"/>
              </a:spcAft>
              <a:buNone/>
            </a:pPr>
            <a:endParaRPr lang="en-US" sz="2400" b="1" dirty="0" smtClean="0">
              <a:latin typeface="Footlight MT Light" pitchFamily="18" charset="0"/>
            </a:endParaRPr>
          </a:p>
        </p:txBody>
      </p:sp>
      <p:sp>
        <p:nvSpPr>
          <p:cNvPr id="5" name="Slide Number Placeholder 4"/>
          <p:cNvSpPr>
            <a:spLocks noGrp="1"/>
          </p:cNvSpPr>
          <p:nvPr>
            <p:ph type="sldNum" sz="quarter" idx="12"/>
          </p:nvPr>
        </p:nvSpPr>
        <p:spPr>
          <a:xfrm>
            <a:off x="381000" y="5943600"/>
            <a:ext cx="8229600" cy="701675"/>
          </a:xfrm>
        </p:spPr>
        <p:txBody>
          <a:bodyPr/>
          <a:lstStyle/>
          <a:p>
            <a:fld id="{416DEC40-1369-4B22-B693-2367C9834073}" type="slidenum">
              <a:rPr lang="en-US" smtClean="0"/>
              <a:pPr/>
              <a:t>39</a:t>
            </a:fld>
            <a:endParaRPr lang="en-US" dirty="0"/>
          </a:p>
        </p:txBody>
      </p:sp>
      <p:sp>
        <p:nvSpPr>
          <p:cNvPr id="6" name="Title 1"/>
          <p:cNvSpPr txBox="1">
            <a:spLocks/>
          </p:cNvSpPr>
          <p:nvPr/>
        </p:nvSpPr>
        <p:spPr>
          <a:xfrm>
            <a:off x="0" y="685800"/>
            <a:ext cx="9144000" cy="1612900"/>
          </a:xfrm>
          <a:prstGeom prst="rect">
            <a:avLst/>
          </a:prstGeom>
          <a:solidFill>
            <a:schemeClr val="accent1">
              <a:lumMod val="75000"/>
            </a:schemeClr>
          </a:solidFill>
        </p:spPr>
        <p:txBody>
          <a:bodyPr vert="horz" lIns="0" rIns="0" bIns="0" anchor="t">
            <a:normAutofit lnSpcReduction="10000"/>
          </a:bodyPr>
          <a:lstStyle/>
          <a:p>
            <a:pPr lvl="0" algn="ctr">
              <a:spcBef>
                <a:spcPct val="0"/>
              </a:spcBef>
            </a:pPr>
            <a:r>
              <a:rPr lang="en-US" sz="3600" b="1" dirty="0" smtClean="0">
                <a:solidFill>
                  <a:schemeClr val="bg1"/>
                </a:solidFill>
                <a:latin typeface="Footlight MT Light" pitchFamily="18" charset="0"/>
              </a:rPr>
              <a:t>Obligation Policy &amp; Addresses</a:t>
            </a:r>
            <a:r>
              <a:rPr lang="en-US" sz="3600" dirty="0" smtClean="0">
                <a:solidFill>
                  <a:schemeClr val="bg1"/>
                </a:solidFill>
                <a:latin typeface="Footlight MT Light" pitchFamily="18" charset="0"/>
              </a:rPr>
              <a:t>: </a:t>
            </a:r>
            <a:br>
              <a:rPr lang="en-US" sz="3600" dirty="0" smtClean="0">
                <a:solidFill>
                  <a:schemeClr val="bg1"/>
                </a:solidFill>
                <a:latin typeface="Footlight MT Light" pitchFamily="18" charset="0"/>
              </a:rPr>
            </a:br>
            <a:r>
              <a:rPr lang="en-US" sz="3600" dirty="0" smtClean="0">
                <a:solidFill>
                  <a:schemeClr val="bg1"/>
                </a:solidFill>
                <a:latin typeface="Footlight MT Light" pitchFamily="18" charset="0"/>
              </a:rPr>
              <a:t>How does the grantee link an obligation </a:t>
            </a:r>
            <a:br>
              <a:rPr lang="en-US" sz="3600" dirty="0" smtClean="0">
                <a:solidFill>
                  <a:schemeClr val="bg1"/>
                </a:solidFill>
                <a:latin typeface="Footlight MT Light" pitchFamily="18" charset="0"/>
              </a:rPr>
            </a:br>
            <a:r>
              <a:rPr lang="en-US" sz="3600" dirty="0" smtClean="0">
                <a:solidFill>
                  <a:schemeClr val="bg1"/>
                </a:solidFill>
                <a:latin typeface="Footlight MT Light" pitchFamily="18" charset="0"/>
              </a:rPr>
              <a:t>or drawdown to a specific address? </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914400"/>
          </a:xfrm>
        </p:spPr>
        <p:txBody>
          <a:bodyPr anchor="t">
            <a:normAutofit/>
          </a:bodyPr>
          <a:lstStyle/>
          <a:p>
            <a:pPr algn="ctr"/>
            <a:r>
              <a:rPr lang="en-US" sz="4400" dirty="0" smtClean="0">
                <a:latin typeface="Footlight MT Light" pitchFamily="18" charset="0"/>
              </a:rPr>
              <a:t>Registering a new HUD staff account</a:t>
            </a:r>
            <a:endParaRPr lang="en-US" sz="4400" dirty="0">
              <a:latin typeface="Footlight MT Light" pitchFamily="18" charset="0"/>
            </a:endParaRPr>
          </a:p>
        </p:txBody>
      </p:sp>
      <p:sp>
        <p:nvSpPr>
          <p:cNvPr id="3" name="Content Placeholder 2"/>
          <p:cNvSpPr>
            <a:spLocks noGrp="1"/>
          </p:cNvSpPr>
          <p:nvPr>
            <p:ph idx="1"/>
          </p:nvPr>
        </p:nvSpPr>
        <p:spPr>
          <a:xfrm>
            <a:off x="457200" y="3505200"/>
            <a:ext cx="8229600" cy="4389120"/>
          </a:xfrm>
        </p:spPr>
        <p:txBody>
          <a:bodyPr>
            <a:normAutofit/>
          </a:bodyPr>
          <a:lstStyle/>
          <a:p>
            <a:endParaRPr lang="en-US" sz="2400" dirty="0" smtClean="0">
              <a:solidFill>
                <a:srgbClr val="00B050"/>
              </a:solidFill>
            </a:endParaRPr>
          </a:p>
          <a:p>
            <a:endParaRPr lang="en-US" sz="2400" dirty="0" smtClean="0">
              <a:solidFill>
                <a:srgbClr val="00B050"/>
              </a:solidFill>
            </a:endParaRPr>
          </a:p>
          <a:p>
            <a:pPr algn="ctr">
              <a:buNone/>
            </a:pPr>
            <a:endParaRPr lang="en-US" sz="2000" dirty="0" smtClean="0">
              <a:latin typeface="Footlight MT Light" pitchFamily="18" charset="0"/>
            </a:endParaRPr>
          </a:p>
        </p:txBody>
      </p:sp>
      <p:sp>
        <p:nvSpPr>
          <p:cNvPr id="5" name="Slide Number Placeholder 4"/>
          <p:cNvSpPr>
            <a:spLocks noGrp="1"/>
          </p:cNvSpPr>
          <p:nvPr>
            <p:ph type="sldNum" sz="quarter" idx="12"/>
          </p:nvPr>
        </p:nvSpPr>
        <p:spPr/>
        <p:txBody>
          <a:bodyPr/>
          <a:lstStyle/>
          <a:p>
            <a:fld id="{67A60054-BB4C-40FB-AB76-4C8628EB4A8C}" type="slidenum">
              <a:rPr lang="en-US" smtClean="0"/>
              <a:pPr/>
              <a:t>4</a:t>
            </a:fld>
            <a:endParaRPr lang="en-US"/>
          </a:p>
        </p:txBody>
      </p:sp>
      <p:sp>
        <p:nvSpPr>
          <p:cNvPr id="6" name="TextBox 5"/>
          <p:cNvSpPr txBox="1"/>
          <p:nvPr/>
        </p:nvSpPr>
        <p:spPr>
          <a:xfrm>
            <a:off x="0" y="1981200"/>
            <a:ext cx="9144000" cy="4678204"/>
          </a:xfrm>
          <a:prstGeom prst="rect">
            <a:avLst/>
          </a:prstGeom>
          <a:noFill/>
        </p:spPr>
        <p:txBody>
          <a:bodyPr wrap="square" rtlCol="0">
            <a:spAutoFit/>
          </a:bodyPr>
          <a:lstStyle/>
          <a:p>
            <a:pPr algn="ctr"/>
            <a:r>
              <a:rPr lang="en-US" sz="2000" dirty="0" smtClean="0">
                <a:latin typeface="Footlight MT Light" pitchFamily="18" charset="0"/>
              </a:rPr>
              <a:t>New HUD users in DRGR must have their supervisor submit a CHAMPS </a:t>
            </a:r>
          </a:p>
          <a:p>
            <a:pPr algn="ctr"/>
            <a:r>
              <a:rPr lang="en-US" sz="2000" dirty="0" smtClean="0">
                <a:latin typeface="Footlight MT Light" pitchFamily="18" charset="0"/>
              </a:rPr>
              <a:t>request to add DRGR to their systems profile.  They will want to request “write” rights to DRGR. After ADP Security confirms </a:t>
            </a:r>
          </a:p>
          <a:p>
            <a:pPr algn="ctr"/>
            <a:r>
              <a:rPr lang="en-US" sz="2000" dirty="0" smtClean="0">
                <a:latin typeface="Footlight MT Light" pitchFamily="18" charset="0"/>
              </a:rPr>
              <a:t>that this has been completed, DRGR system administrators can create </a:t>
            </a:r>
          </a:p>
          <a:p>
            <a:pPr algn="ctr"/>
            <a:r>
              <a:rPr lang="en-US" sz="2000" dirty="0" smtClean="0">
                <a:latin typeface="Footlight MT Light" pitchFamily="18" charset="0"/>
              </a:rPr>
              <a:t>an account in DRGR for the user. HUD staff should include the following </a:t>
            </a:r>
          </a:p>
          <a:p>
            <a:pPr algn="ctr"/>
            <a:r>
              <a:rPr lang="en-US" sz="2000" dirty="0" smtClean="0">
                <a:latin typeface="Footlight MT Light" pitchFamily="18" charset="0"/>
              </a:rPr>
              <a:t>in their message for each user account request:</a:t>
            </a:r>
          </a:p>
          <a:p>
            <a:pPr algn="ctr"/>
            <a:endParaRPr lang="en-US" sz="2000" dirty="0" smtClean="0">
              <a:latin typeface="Footlight MT Light" pitchFamily="18" charset="0"/>
            </a:endParaRPr>
          </a:p>
          <a:p>
            <a:pPr lvl="1" algn="ctr"/>
            <a:r>
              <a:rPr lang="en-US" sz="2000" b="1" dirty="0" smtClean="0">
                <a:latin typeface="Footlight MT Light" pitchFamily="18" charset="0"/>
              </a:rPr>
              <a:t>Full name </a:t>
            </a:r>
          </a:p>
          <a:p>
            <a:pPr lvl="1" algn="ctr"/>
            <a:r>
              <a:rPr lang="en-US" sz="2000" b="1" dirty="0" smtClean="0">
                <a:latin typeface="Footlight MT Light" pitchFamily="18" charset="0"/>
              </a:rPr>
              <a:t>"H" number </a:t>
            </a:r>
          </a:p>
          <a:p>
            <a:pPr lvl="1" algn="ctr"/>
            <a:r>
              <a:rPr lang="en-US" sz="2000" b="1" dirty="0" smtClean="0">
                <a:latin typeface="Footlight MT Light" pitchFamily="18" charset="0"/>
              </a:rPr>
              <a:t>Field Office </a:t>
            </a:r>
          </a:p>
          <a:p>
            <a:pPr lvl="1" algn="ctr"/>
            <a:r>
              <a:rPr lang="en-US" sz="2000" b="1" dirty="0" smtClean="0">
                <a:latin typeface="Footlight MT Light" pitchFamily="18" charset="0"/>
              </a:rPr>
              <a:t>Address </a:t>
            </a:r>
          </a:p>
          <a:p>
            <a:pPr lvl="1" algn="ctr"/>
            <a:r>
              <a:rPr lang="en-US" sz="2000" b="1" dirty="0" smtClean="0">
                <a:latin typeface="Footlight MT Light" pitchFamily="18" charset="0"/>
              </a:rPr>
              <a:t>Phone number with extension </a:t>
            </a:r>
          </a:p>
          <a:p>
            <a:pPr lvl="1" algn="ctr"/>
            <a:r>
              <a:rPr lang="en-US" sz="2000" b="1" dirty="0" smtClean="0">
                <a:latin typeface="Footlight MT Light" pitchFamily="18" charset="0"/>
              </a:rPr>
              <a:t>Fax number </a:t>
            </a:r>
          </a:p>
          <a:p>
            <a:pPr lvl="1" algn="ctr"/>
            <a:r>
              <a:rPr lang="en-US" sz="2000" b="1" dirty="0" smtClean="0">
                <a:latin typeface="Footlight MT Light" pitchFamily="18" charset="0"/>
              </a:rPr>
              <a:t>E-mail address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389120"/>
          </a:xfrm>
        </p:spPr>
        <p:txBody>
          <a:bodyPr>
            <a:normAutofit fontScale="92500" lnSpcReduction="20000"/>
          </a:bodyPr>
          <a:lstStyle/>
          <a:p>
            <a:pPr>
              <a:spcAft>
                <a:spcPts val="600"/>
              </a:spcAft>
              <a:buFont typeface="Arial"/>
              <a:buChar char="•"/>
            </a:pPr>
            <a:r>
              <a:rPr lang="en-US" dirty="0" smtClean="0">
                <a:latin typeface="Footlight MT Light" pitchFamily="18" charset="0"/>
              </a:rPr>
              <a:t>HUD sets a maximum amount for draw requests in a voucher in DRGR. </a:t>
            </a:r>
            <a:r>
              <a:rPr lang="en-US" dirty="0" smtClean="0">
                <a:solidFill>
                  <a:srgbClr val="AF0712"/>
                </a:solidFill>
                <a:latin typeface="Footlight MT Light" pitchFamily="18" charset="0"/>
              </a:rPr>
              <a:t>For example, the draw limit for NSP1 is $5 million.</a:t>
            </a:r>
            <a:r>
              <a:rPr lang="en-US" dirty="0" smtClean="0">
                <a:solidFill>
                  <a:srgbClr val="00CC00"/>
                </a:solidFill>
                <a:latin typeface="Footlight MT Light" pitchFamily="18" charset="0"/>
              </a:rPr>
              <a:t>   </a:t>
            </a:r>
            <a:r>
              <a:rPr lang="en-US" dirty="0" smtClean="0">
                <a:latin typeface="Footlight MT Light" pitchFamily="18" charset="0"/>
              </a:rPr>
              <a:t>If a grantee’s draw request amount exceeds the limit set for the grantee, that draw request will route to HUD for review and show a status of [Approved Pending HQ].  </a:t>
            </a:r>
          </a:p>
          <a:p>
            <a:pPr>
              <a:spcAft>
                <a:spcPts val="600"/>
              </a:spcAft>
              <a:buFont typeface="Arial"/>
              <a:buChar char="•"/>
            </a:pPr>
            <a:r>
              <a:rPr lang="en-US" dirty="0" smtClean="0">
                <a:latin typeface="Footlight MT Light" pitchFamily="18" charset="0"/>
              </a:rPr>
              <a:t>Look for information such as a invoice or purchase order with sufficient detail to demonstrate that the draw request was created, reviewed by the grantee, and approved in accordance with grantee procedures. </a:t>
            </a:r>
            <a:r>
              <a:rPr lang="en-US" dirty="0" smtClean="0">
                <a:solidFill>
                  <a:srgbClr val="AF0712"/>
                </a:solidFill>
                <a:latin typeface="Footlight MT Light" pitchFamily="18" charset="0"/>
              </a:rPr>
              <a:t>For NSP1, the HUD Rep must consult with Mark Mitchell, Jessie </a:t>
            </a:r>
            <a:r>
              <a:rPr lang="en-US" dirty="0" err="1" smtClean="0">
                <a:solidFill>
                  <a:srgbClr val="AF0712"/>
                </a:solidFill>
                <a:latin typeface="Footlight MT Light" pitchFamily="18" charset="0"/>
              </a:rPr>
              <a:t>Handforth</a:t>
            </a:r>
            <a:r>
              <a:rPr lang="en-US" dirty="0" smtClean="0">
                <a:solidFill>
                  <a:srgbClr val="AF0712"/>
                </a:solidFill>
                <a:latin typeface="Footlight MT Light" pitchFamily="18" charset="0"/>
              </a:rPr>
              <a:t> </a:t>
            </a:r>
            <a:r>
              <a:rPr lang="en-US" dirty="0" err="1" smtClean="0">
                <a:solidFill>
                  <a:srgbClr val="AF0712"/>
                </a:solidFill>
                <a:latin typeface="Footlight MT Light" pitchFamily="18" charset="0"/>
              </a:rPr>
              <a:t>Kome</a:t>
            </a:r>
            <a:r>
              <a:rPr lang="en-US" dirty="0" smtClean="0">
                <a:solidFill>
                  <a:srgbClr val="AF0712"/>
                </a:solidFill>
                <a:latin typeface="Footlight MT Light" pitchFamily="18" charset="0"/>
              </a:rPr>
              <a:t>, or Jan </a:t>
            </a:r>
            <a:r>
              <a:rPr lang="en-US" dirty="0" err="1" smtClean="0">
                <a:solidFill>
                  <a:srgbClr val="AF0712"/>
                </a:solidFill>
                <a:latin typeface="Footlight MT Light" pitchFamily="18" charset="0"/>
              </a:rPr>
              <a:t>Opper</a:t>
            </a:r>
            <a:r>
              <a:rPr lang="en-US" dirty="0" smtClean="0">
                <a:solidFill>
                  <a:srgbClr val="AF0712"/>
                </a:solidFill>
                <a:latin typeface="Footlight MT Light" pitchFamily="18" charset="0"/>
              </a:rPr>
              <a:t> at HUD Headquarters prior to approval of the draw request, to ensure that the approval is properly handled and documented.</a:t>
            </a:r>
          </a:p>
          <a:p>
            <a:pPr>
              <a:spcAft>
                <a:spcPts val="600"/>
              </a:spcAft>
              <a:buFont typeface="Arial"/>
              <a:buChar char="•"/>
            </a:pPr>
            <a:endParaRPr lang="en-US" dirty="0" smtClean="0">
              <a:latin typeface="Footlight MT Light" pitchFamily="18" charset="0"/>
            </a:endParaRPr>
          </a:p>
          <a:p>
            <a:pPr>
              <a:spcAft>
                <a:spcPts val="600"/>
              </a:spcAft>
              <a:buFont typeface="Arial"/>
              <a:buChar char="•"/>
            </a:pPr>
            <a:endParaRPr lang="en-US" dirty="0" smtClean="0">
              <a:latin typeface="Footlight MT Light" pitchFamily="18" charset="0"/>
            </a:endParaRPr>
          </a:p>
          <a:p>
            <a:pPr>
              <a:spcAft>
                <a:spcPts val="600"/>
              </a:spcAft>
              <a:buFont typeface="Arial"/>
              <a:buChar char="•"/>
            </a:pPr>
            <a:endParaRPr lang="en-US" dirty="0"/>
          </a:p>
        </p:txBody>
      </p:sp>
      <p:sp>
        <p:nvSpPr>
          <p:cNvPr id="4" name="Slide Number Placeholder 3"/>
          <p:cNvSpPr>
            <a:spLocks noGrp="1"/>
          </p:cNvSpPr>
          <p:nvPr>
            <p:ph type="sldNum" sz="quarter" idx="12"/>
          </p:nvPr>
        </p:nvSpPr>
        <p:spPr/>
        <p:txBody>
          <a:bodyPr/>
          <a:lstStyle/>
          <a:p>
            <a:fld id="{416DEC40-1369-4B22-B693-2367C9834073}" type="slidenum">
              <a:rPr lang="en-US" smtClean="0"/>
              <a:pPr/>
              <a:t>40</a:t>
            </a:fld>
            <a:endParaRPr lang="en-US" dirty="0"/>
          </a:p>
        </p:txBody>
      </p:sp>
      <p:sp>
        <p:nvSpPr>
          <p:cNvPr id="6"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Draws Over the Threshold</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41</a:t>
            </a:fld>
            <a:endParaRPr lang="en-US" dirty="0"/>
          </a:p>
        </p:txBody>
      </p:sp>
      <p:sp>
        <p:nvSpPr>
          <p:cNvPr id="8" name="Content Placeholder 7"/>
          <p:cNvSpPr>
            <a:spLocks noGrp="1"/>
          </p:cNvSpPr>
          <p:nvPr>
            <p:ph idx="1"/>
          </p:nvPr>
        </p:nvSpPr>
        <p:spPr>
          <a:xfrm>
            <a:off x="457200" y="2358960"/>
            <a:ext cx="8229600" cy="2859427"/>
          </a:xfrm>
          <a:solidFill>
            <a:schemeClr val="accent2">
              <a:lumMod val="60000"/>
              <a:lumOff val="40000"/>
            </a:schemeClr>
          </a:solidFill>
        </p:spPr>
        <p:txBody>
          <a:bodyPr>
            <a:normAutofit/>
          </a:bodyPr>
          <a:lstStyle/>
          <a:p>
            <a:pPr>
              <a:spcAft>
                <a:spcPts val="1200"/>
              </a:spcAft>
              <a:buFont typeface="Arial"/>
              <a:buChar char="•"/>
            </a:pPr>
            <a:r>
              <a:rPr lang="en-US" sz="2400" dirty="0" smtClean="0">
                <a:latin typeface="Footlight MT Light" pitchFamily="18" charset="0"/>
              </a:rPr>
              <a:t>Draws can be blocked at the grant and activity level by HUD (such as in the next slide) or at the activity level by the grantee</a:t>
            </a:r>
          </a:p>
          <a:p>
            <a:pPr>
              <a:spcAft>
                <a:spcPts val="1200"/>
              </a:spcAft>
              <a:buFont typeface="Arial"/>
              <a:buChar char="•"/>
            </a:pPr>
            <a:r>
              <a:rPr lang="en-US" sz="2400" b="1" dirty="0" smtClean="0">
                <a:solidFill>
                  <a:srgbClr val="AF0712"/>
                </a:solidFill>
                <a:latin typeface="Footlight MT Light" pitchFamily="18" charset="0"/>
              </a:rPr>
              <a:t>COMMUNICATE WITH HQ </a:t>
            </a:r>
            <a:r>
              <a:rPr lang="en-US" sz="2400" dirty="0" smtClean="0">
                <a:latin typeface="Footlight MT Light" pitchFamily="18" charset="0"/>
              </a:rPr>
              <a:t>if draw is blocked by HUD</a:t>
            </a:r>
          </a:p>
          <a:p>
            <a:pPr>
              <a:spcAft>
                <a:spcPts val="1200"/>
              </a:spcAft>
              <a:buFont typeface="Arial"/>
              <a:buChar char="•"/>
            </a:pPr>
            <a:r>
              <a:rPr lang="en-US" sz="2400" dirty="0" smtClean="0">
                <a:latin typeface="Footlight MT Light" pitchFamily="18" charset="0"/>
              </a:rPr>
              <a:t>Check for Restricted Balance projects</a:t>
            </a:r>
            <a:endParaRPr lang="en-US" sz="2400" dirty="0">
              <a:latin typeface="Footlight MT Light" pitchFamily="18" charset="0"/>
            </a:endParaRPr>
          </a:p>
        </p:txBody>
      </p:sp>
      <p:sp>
        <p:nvSpPr>
          <p:cNvPr id="5"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Blocked Draws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42</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43000" y="1587500"/>
            <a:ext cx="6705600" cy="4763710"/>
          </a:xfrm>
          <a:prstGeom prst="rect">
            <a:avLst/>
          </a:prstGeom>
          <a:noFill/>
          <a:ln w="9525">
            <a:noFill/>
            <a:miter lim="800000"/>
            <a:headEnd/>
            <a:tailEnd/>
          </a:ln>
        </p:spPr>
      </p:pic>
      <p:sp>
        <p:nvSpPr>
          <p:cNvPr id="6" name="Oval 5"/>
          <p:cNvSpPr/>
          <p:nvPr/>
        </p:nvSpPr>
        <p:spPr>
          <a:xfrm>
            <a:off x="990600" y="5702300"/>
            <a:ext cx="1828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Blocked Draws – Grant Level</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7" name="TextBox 6"/>
          <p:cNvSpPr txBox="1"/>
          <p:nvPr/>
        </p:nvSpPr>
        <p:spPr>
          <a:xfrm>
            <a:off x="3042745" y="6455627"/>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43</a:t>
            </a:fld>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457200" y="1587500"/>
            <a:ext cx="8299512" cy="4638675"/>
          </a:xfrm>
          <a:prstGeom prst="rect">
            <a:avLst/>
          </a:prstGeom>
          <a:noFill/>
          <a:ln w="9525">
            <a:noFill/>
            <a:miter lim="800000"/>
            <a:headEnd/>
            <a:tailEnd/>
          </a:ln>
        </p:spPr>
      </p:pic>
      <p:sp>
        <p:nvSpPr>
          <p:cNvPr id="6"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Acceptable Vouchers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5" name="TextBox 4"/>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6DEC40-1369-4B22-B693-2367C9834073}" type="slidenum">
              <a:rPr lang="en-US" smtClean="0"/>
              <a:pPr/>
              <a:t>44</a:t>
            </a:fld>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308884" y="1600200"/>
            <a:ext cx="8551632" cy="4343400"/>
          </a:xfrm>
          <a:prstGeom prst="rect">
            <a:avLst/>
          </a:prstGeom>
          <a:noFill/>
          <a:ln w="9525">
            <a:noFill/>
            <a:miter lim="800000"/>
            <a:headEnd/>
            <a:tailEnd/>
          </a:ln>
        </p:spPr>
      </p:pic>
      <p:sp>
        <p:nvSpPr>
          <p:cNvPr id="5" name="Title 1"/>
          <p:cNvSpPr txBox="1">
            <a:spLocks/>
          </p:cNvSpPr>
          <p:nvPr/>
        </p:nvSpPr>
        <p:spPr>
          <a:xfrm>
            <a:off x="0" y="685800"/>
            <a:ext cx="9144000" cy="685800"/>
          </a:xfrm>
          <a:prstGeom prst="rect">
            <a:avLst/>
          </a:prstGeom>
          <a:solidFill>
            <a:schemeClr val="accent1">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Voucher Line Item Status – Grant Funds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45</a:t>
            </a:fld>
            <a:endParaRPr lang="en-US" dirty="0"/>
          </a:p>
        </p:txBody>
      </p:sp>
      <p:sp>
        <p:nvSpPr>
          <p:cNvPr id="7" name="Title 1"/>
          <p:cNvSpPr>
            <a:spLocks noGrp="1"/>
          </p:cNvSpPr>
          <p:nvPr>
            <p:ph type="title"/>
          </p:nvPr>
        </p:nvSpPr>
        <p:spPr>
          <a:xfrm>
            <a:off x="0" y="685799"/>
            <a:ext cx="9144000" cy="1371601"/>
          </a:xfrm>
          <a:solidFill>
            <a:srgbClr val="801F23"/>
          </a:solidFill>
        </p:spPr>
        <p:txBody>
          <a:bodyPr anchor="ctr">
            <a:noAutofit/>
          </a:bodyPr>
          <a:lstStyle/>
          <a:p>
            <a:pPr algn="ctr"/>
            <a:r>
              <a:rPr lang="en-US" sz="3600" b="1" dirty="0" smtClean="0">
                <a:solidFill>
                  <a:schemeClr val="bg1"/>
                </a:solidFill>
                <a:latin typeface="Footlight MT Light"/>
                <a:cs typeface="Footlight MT Light"/>
              </a:rPr>
              <a:t>Case Study </a:t>
            </a:r>
            <a:r>
              <a:rPr lang="en-US" sz="3600" b="1" baseline="30000" dirty="0" smtClean="0">
                <a:solidFill>
                  <a:schemeClr val="bg1"/>
                </a:solidFill>
                <a:latin typeface="Footlight MT Light"/>
                <a:cs typeface="Footlight MT Light"/>
              </a:rPr>
              <a:t>#</a:t>
            </a:r>
            <a:r>
              <a:rPr lang="en-US" sz="3600" b="1" dirty="0" smtClean="0">
                <a:solidFill>
                  <a:schemeClr val="bg1"/>
                </a:solidFill>
                <a:latin typeface="Footlight MT Light"/>
                <a:cs typeface="Footlight MT Light"/>
              </a:rPr>
              <a:t>4</a:t>
            </a:r>
            <a:r>
              <a:rPr lang="en-US" sz="3600" b="1" dirty="0" smtClean="0">
                <a:solidFill>
                  <a:schemeClr val="bg1"/>
                </a:solidFill>
                <a:latin typeface="Footlight MT Light" pitchFamily="18" charset="0"/>
              </a:rPr>
              <a:t/>
            </a:r>
            <a:br>
              <a:rPr lang="en-US" sz="3600" b="1" dirty="0" smtClean="0">
                <a:solidFill>
                  <a:schemeClr val="bg1"/>
                </a:solidFill>
                <a:latin typeface="Footlight MT Light" pitchFamily="18" charset="0"/>
              </a:rPr>
            </a:br>
            <a:r>
              <a:rPr lang="en-US" sz="3600" dirty="0" smtClean="0">
                <a:solidFill>
                  <a:schemeClr val="bg1"/>
                </a:solidFill>
                <a:latin typeface="Footlight MT Light" pitchFamily="18" charset="0"/>
              </a:rPr>
              <a:t>Pull Drawdown Voucher Line Item Status Report</a:t>
            </a:r>
            <a:endParaRPr lang="en-US" sz="36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33476" y="1600200"/>
            <a:ext cx="7851648" cy="1828800"/>
          </a:xfrm>
        </p:spPr>
        <p:txBody>
          <a:bodyPr anchor="t"/>
          <a:lstStyle/>
          <a:p>
            <a:r>
              <a:rPr lang="en-US" dirty="0" smtClean="0">
                <a:solidFill>
                  <a:srgbClr val="801F23"/>
                </a:solidFill>
                <a:latin typeface="Footlight MT Light" pitchFamily="18" charset="0"/>
              </a:rPr>
              <a:t>Quarterly Performance Reports (QPRs)</a:t>
            </a:r>
            <a:endParaRPr lang="en-US" dirty="0">
              <a:solidFill>
                <a:srgbClr val="801F23"/>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46</a:t>
            </a:fld>
            <a:endParaRPr lang="en-US" dirty="0"/>
          </a:p>
        </p:txBody>
      </p:sp>
      <p:sp>
        <p:nvSpPr>
          <p:cNvPr id="10" name="TextBox 9"/>
          <p:cNvSpPr txBox="1"/>
          <p:nvPr/>
        </p:nvSpPr>
        <p:spPr>
          <a:xfrm>
            <a:off x="2336800" y="3708400"/>
            <a:ext cx="6096000" cy="830997"/>
          </a:xfrm>
          <a:prstGeom prst="rect">
            <a:avLst/>
          </a:prstGeom>
          <a:noFill/>
        </p:spPr>
        <p:txBody>
          <a:bodyPr wrap="square" rtlCol="0" anchor="t">
            <a:spAutoFit/>
          </a:bodyPr>
          <a:lstStyle/>
          <a:p>
            <a:pPr algn="r"/>
            <a:r>
              <a:rPr lang="en-US" sz="2400" dirty="0" smtClean="0">
                <a:latin typeface="Footlight MT Light" pitchFamily="18" charset="0"/>
              </a:rPr>
              <a:t>QPR Deadlines  • QPR Checklist Points • Commenting on </a:t>
            </a:r>
            <a:r>
              <a:rPr lang="en-US" sz="2400" dirty="0" err="1" smtClean="0">
                <a:latin typeface="Footlight MT Light" pitchFamily="18" charset="0"/>
              </a:rPr>
              <a:t>QPRs</a:t>
            </a:r>
            <a:r>
              <a:rPr lang="en-US" sz="2400" dirty="0" smtClean="0">
                <a:latin typeface="Footlight MT Light" pitchFamily="18" charset="0"/>
              </a:rPr>
              <a:t> • QPR Reports</a:t>
            </a:r>
            <a:endParaRPr lang="en-US" sz="2400" dirty="0">
              <a:latin typeface="Footlight MT Light"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772400" cy="4389120"/>
          </a:xfrm>
        </p:spPr>
        <p:txBody>
          <a:bodyPr>
            <a:normAutofit/>
          </a:bodyPr>
          <a:lstStyle/>
          <a:p>
            <a:pPr marL="342900" indent="-342900">
              <a:buFont typeface="+mj-lt"/>
              <a:buAutoNum type="arabicPeriod"/>
            </a:pPr>
            <a:r>
              <a:rPr lang="en-US" sz="2400" dirty="0" smtClean="0">
                <a:latin typeface="Footlight MT Light" pitchFamily="18" charset="0"/>
              </a:rPr>
              <a:t>First QPR is due: 30 days after the first full quarter after the grant agreement is executed.</a:t>
            </a:r>
          </a:p>
          <a:p>
            <a:pPr marL="342900" indent="-342900">
              <a:buFont typeface="+mj-lt"/>
              <a:buAutoNum type="arabicPeriod"/>
            </a:pPr>
            <a:r>
              <a:rPr lang="en-US" sz="2400" dirty="0" smtClean="0">
                <a:latin typeface="Footlight MT Light" pitchFamily="18" charset="0"/>
              </a:rPr>
              <a:t>Remaining QPRs are due: within 30 days of the end of the calendar quarter.</a:t>
            </a:r>
          </a:p>
          <a:p>
            <a:pPr marL="342900" indent="-342900">
              <a:buFont typeface="+mj-lt"/>
              <a:buAutoNum type="arabicPeriod"/>
            </a:pPr>
            <a:r>
              <a:rPr lang="en-US" sz="2400" dirty="0" smtClean="0">
                <a:latin typeface="Footlight MT Light" pitchFamily="18" charset="0"/>
              </a:rPr>
              <a:t>HUD Action on QPRs is due:  within 30 days of QPR submission.</a:t>
            </a:r>
          </a:p>
          <a:p>
            <a:pPr marL="342900" indent="-342900">
              <a:buNone/>
            </a:pPr>
            <a:endParaRPr lang="en-US" sz="2400" dirty="0">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47</a:t>
            </a:fld>
            <a:endParaRPr lang="en-US" dirty="0"/>
          </a:p>
        </p:txBody>
      </p:sp>
      <p:sp>
        <p:nvSpPr>
          <p:cNvPr id="6"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Footlight MT Light" pitchFamily="18" charset="0"/>
                <a:ea typeface="+mj-ea"/>
                <a:cs typeface="+mj-cs"/>
              </a:rPr>
              <a:t>QPR Deadlines </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1600200"/>
            <a:ext cx="7924800" cy="4389120"/>
          </a:xfrm>
        </p:spPr>
        <p:txBody>
          <a:bodyPr/>
          <a:lstStyle/>
          <a:p>
            <a:pPr marL="342900" indent="-342900">
              <a:spcAft>
                <a:spcPts val="1200"/>
              </a:spcAft>
              <a:buFont typeface="+mj-lt"/>
              <a:buAutoNum type="arabicPeriod"/>
            </a:pPr>
            <a:r>
              <a:rPr lang="en-US" b="1" dirty="0" smtClean="0">
                <a:latin typeface="Footlight MT Light" pitchFamily="18" charset="0"/>
              </a:rPr>
              <a:t>Single-family addresses </a:t>
            </a:r>
            <a:r>
              <a:rPr lang="en-US" dirty="0" smtClean="0">
                <a:latin typeface="Footlight MT Light" pitchFamily="18" charset="0"/>
              </a:rPr>
              <a:t>served during the quarter are entered in the QPR.</a:t>
            </a:r>
          </a:p>
          <a:p>
            <a:pPr marL="342900" indent="-342900">
              <a:spcAft>
                <a:spcPts val="1200"/>
              </a:spcAft>
              <a:buFont typeface="+mj-lt"/>
              <a:buAutoNum type="arabicPeriod"/>
            </a:pPr>
            <a:r>
              <a:rPr lang="en-US" b="1" dirty="0" smtClean="0">
                <a:latin typeface="Footlight MT Light" pitchFamily="18" charset="0"/>
              </a:rPr>
              <a:t>Multifamily addresses</a:t>
            </a:r>
            <a:r>
              <a:rPr lang="en-US" dirty="0" smtClean="0">
                <a:latin typeface="Footlight MT Light" pitchFamily="18" charset="0"/>
              </a:rPr>
              <a:t> are separate activities.</a:t>
            </a:r>
          </a:p>
          <a:p>
            <a:pPr marL="342900" indent="-342900">
              <a:spcAft>
                <a:spcPts val="1200"/>
              </a:spcAft>
              <a:buFont typeface="+mj-lt"/>
              <a:buAutoNum type="arabicPeriod"/>
            </a:pPr>
            <a:r>
              <a:rPr lang="en-US" dirty="0" smtClean="0">
                <a:latin typeface="Footlight MT Light" pitchFamily="18" charset="0"/>
              </a:rPr>
              <a:t>25% LH activities are separate from other activities.</a:t>
            </a:r>
          </a:p>
        </p:txBody>
      </p:sp>
      <p:sp>
        <p:nvSpPr>
          <p:cNvPr id="7" name="Slide Number Placeholder 6"/>
          <p:cNvSpPr>
            <a:spLocks noGrp="1"/>
          </p:cNvSpPr>
          <p:nvPr>
            <p:ph type="sldNum" sz="quarter" idx="12"/>
          </p:nvPr>
        </p:nvSpPr>
        <p:spPr/>
        <p:txBody>
          <a:bodyPr/>
          <a:lstStyle/>
          <a:p>
            <a:fld id="{416DEC40-1369-4B22-B693-2367C9834073}" type="slidenum">
              <a:rPr lang="en-US" smtClean="0"/>
              <a:pPr/>
              <a:t>48</a:t>
            </a:fld>
            <a:endParaRPr lang="en-US" dirty="0"/>
          </a:p>
        </p:txBody>
      </p:sp>
      <p:sp>
        <p:nvSpPr>
          <p:cNvPr id="5"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Checks – NSP Checks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33400" y="1600200"/>
            <a:ext cx="8229600" cy="4389120"/>
          </a:xfrm>
        </p:spPr>
        <p:txBody>
          <a:bodyPr>
            <a:normAutofit fontScale="92500" lnSpcReduction="10000"/>
          </a:bodyPr>
          <a:lstStyle/>
          <a:p>
            <a:pPr>
              <a:spcAft>
                <a:spcPts val="1200"/>
              </a:spcAft>
              <a:buFont typeface="Arial"/>
              <a:buChar char="•"/>
            </a:pPr>
            <a:r>
              <a:rPr lang="en-US" sz="2400" dirty="0" smtClean="0">
                <a:latin typeface="Footlight MT Light" pitchFamily="18" charset="0"/>
              </a:rPr>
              <a:t>Are expenditures on track to meet NSP deadline?</a:t>
            </a:r>
          </a:p>
          <a:p>
            <a:pPr>
              <a:spcAft>
                <a:spcPts val="1200"/>
              </a:spcAft>
              <a:buFont typeface="Arial"/>
              <a:buChar char="•"/>
            </a:pPr>
            <a:r>
              <a:rPr lang="en-US" sz="2400" dirty="0" smtClean="0">
                <a:latin typeface="Footlight MT Light" pitchFamily="18" charset="0"/>
              </a:rPr>
              <a:t>IS PROGRAM INCOME</a:t>
            </a:r>
          </a:p>
          <a:p>
            <a:pPr lvl="1">
              <a:spcAft>
                <a:spcPts val="1200"/>
              </a:spcAft>
              <a:buClr>
                <a:schemeClr val="tx1"/>
              </a:buClr>
              <a:buFont typeface="Wingdings" charset="2"/>
              <a:buChar char="§"/>
            </a:pPr>
            <a:r>
              <a:rPr lang="en-US" dirty="0" smtClean="0">
                <a:latin typeface="Footlight MT Light" pitchFamily="18" charset="0"/>
              </a:rPr>
              <a:t>Recorded in the QPR on the proper activity?</a:t>
            </a:r>
          </a:p>
          <a:p>
            <a:pPr lvl="1">
              <a:spcAft>
                <a:spcPts val="1200"/>
              </a:spcAft>
              <a:buClr>
                <a:schemeClr val="tx1"/>
              </a:buClr>
              <a:buFont typeface="Wingdings" charset="2"/>
              <a:buChar char="§"/>
            </a:pPr>
            <a:r>
              <a:rPr lang="en-US" dirty="0" smtClean="0">
                <a:latin typeface="Footlight MT Light" pitchFamily="18" charset="0"/>
              </a:rPr>
              <a:t>Being drawn down?</a:t>
            </a:r>
          </a:p>
          <a:p>
            <a:pPr>
              <a:spcAft>
                <a:spcPts val="1200"/>
              </a:spcAft>
              <a:buFont typeface="Arial"/>
              <a:buChar char="•"/>
            </a:pPr>
            <a:r>
              <a:rPr lang="en-US" sz="2400" dirty="0" smtClean="0">
                <a:latin typeface="Footlight MT Light" pitchFamily="18" charset="0"/>
              </a:rPr>
              <a:t>MATH RULES</a:t>
            </a:r>
          </a:p>
          <a:p>
            <a:pPr lvl="1">
              <a:spcAft>
                <a:spcPts val="1200"/>
              </a:spcAft>
              <a:buClr>
                <a:schemeClr val="tx1"/>
              </a:buClr>
              <a:buFont typeface="Wingdings" charset="2"/>
              <a:buChar char="§"/>
            </a:pPr>
            <a:r>
              <a:rPr lang="en-US" dirty="0" smtClean="0">
                <a:latin typeface="Footlight MT Light" pitchFamily="18" charset="0"/>
              </a:rPr>
              <a:t>Does project budget + project budget = grant amount?</a:t>
            </a:r>
          </a:p>
          <a:p>
            <a:pPr lvl="1">
              <a:spcAft>
                <a:spcPts val="1200"/>
              </a:spcAft>
              <a:buClr>
                <a:schemeClr val="tx1"/>
              </a:buClr>
              <a:buFont typeface="Wingdings" charset="2"/>
              <a:buChar char="§"/>
            </a:pPr>
            <a:r>
              <a:rPr lang="en-US" dirty="0" smtClean="0">
                <a:latin typeface="Footlight MT Light" pitchFamily="18" charset="0"/>
              </a:rPr>
              <a:t>Are </a:t>
            </a:r>
            <a:r>
              <a:rPr lang="en-US" dirty="0" err="1" smtClean="0">
                <a:latin typeface="Footlight MT Light" pitchFamily="18" charset="0"/>
              </a:rPr>
              <a:t>drawdowns</a:t>
            </a:r>
            <a:r>
              <a:rPr lang="en-US" dirty="0" smtClean="0">
                <a:latin typeface="Footlight MT Light" pitchFamily="18" charset="0"/>
              </a:rPr>
              <a:t> and expenditures reasonably close?</a:t>
            </a:r>
          </a:p>
          <a:p>
            <a:pPr lvl="1">
              <a:spcAft>
                <a:spcPts val="1200"/>
              </a:spcAft>
              <a:buClr>
                <a:schemeClr val="tx1"/>
              </a:buClr>
              <a:buFont typeface="Wingdings" charset="2"/>
              <a:buChar char="§"/>
            </a:pPr>
            <a:r>
              <a:rPr lang="en-US" dirty="0" smtClean="0">
                <a:latin typeface="Footlight MT Light" pitchFamily="18" charset="0"/>
              </a:rPr>
              <a:t>Are the administration budget and obligations at or under 10% of the total grant amount? </a:t>
            </a:r>
            <a:endParaRPr lang="en-US" dirty="0">
              <a:latin typeface="Footlight MT Light" pitchFamily="18" charset="0"/>
            </a:endParaRPr>
          </a:p>
        </p:txBody>
      </p:sp>
      <p:sp>
        <p:nvSpPr>
          <p:cNvPr id="7" name="Slide Number Placeholder 6"/>
          <p:cNvSpPr>
            <a:spLocks noGrp="1"/>
          </p:cNvSpPr>
          <p:nvPr>
            <p:ph type="sldNum" sz="quarter" idx="12"/>
          </p:nvPr>
        </p:nvSpPr>
        <p:spPr/>
        <p:txBody>
          <a:bodyPr/>
          <a:lstStyle/>
          <a:p>
            <a:fld id="{416DEC40-1369-4B22-B693-2367C9834073}" type="slidenum">
              <a:rPr lang="en-US" smtClean="0"/>
              <a:pPr/>
              <a:t>49</a:t>
            </a:fld>
            <a:endParaRPr lang="en-US" dirty="0"/>
          </a:p>
        </p:txBody>
      </p:sp>
      <p:sp>
        <p:nvSpPr>
          <p:cNvPr id="5"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Checks – Financial</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457200" y="2438400"/>
            <a:ext cx="7886858" cy="3886200"/>
          </a:xfrm>
          <a:prstGeom prst="rect">
            <a:avLst/>
          </a:prstGeom>
          <a:noFill/>
          <a:ln w="9525">
            <a:noFill/>
            <a:miter lim="800000"/>
            <a:headEnd/>
            <a:tailEnd/>
          </a:ln>
        </p:spPr>
      </p:pic>
      <p:sp>
        <p:nvSpPr>
          <p:cNvPr id="5" name="TextBox 4"/>
          <p:cNvSpPr txBox="1"/>
          <p:nvPr/>
        </p:nvSpPr>
        <p:spPr>
          <a:xfrm>
            <a:off x="381000" y="1371600"/>
            <a:ext cx="8382000" cy="1015663"/>
          </a:xfrm>
          <a:prstGeom prst="rect">
            <a:avLst/>
          </a:prstGeom>
          <a:noFill/>
        </p:spPr>
        <p:txBody>
          <a:bodyPr wrap="square" rtlCol="0">
            <a:spAutoFit/>
          </a:bodyPr>
          <a:lstStyle/>
          <a:p>
            <a:r>
              <a:rPr lang="en-US" sz="1500" b="1" dirty="0" smtClean="0">
                <a:latin typeface="Footlight MT Light" pitchFamily="18" charset="0"/>
              </a:rPr>
              <a:t>Admin Rep: HUD Field Office DRGR Users </a:t>
            </a:r>
          </a:p>
          <a:p>
            <a:r>
              <a:rPr lang="en-US" sz="1500" dirty="0" smtClean="0">
                <a:latin typeface="Footlight MT Light" pitchFamily="18" charset="0"/>
              </a:rPr>
              <a:t>This is a master list of all HUD Field Office DRGR user accounts. If contact information displayed is incorrect, DRGR users can use the PROFILE link under the UTILITIES section of the left navigation frame to update or correct the information there.</a:t>
            </a:r>
            <a:endParaRPr lang="en-US" sz="1500" dirty="0">
              <a:latin typeface="Footlight MT Light" pitchFamily="18" charset="0"/>
            </a:endParaRPr>
          </a:p>
        </p:txBody>
      </p:sp>
      <p:sp>
        <p:nvSpPr>
          <p:cNvPr id="4" name="Title 1"/>
          <p:cNvSpPr>
            <a:spLocks noGrp="1"/>
          </p:cNvSpPr>
          <p:nvPr>
            <p:ph type="title"/>
          </p:nvPr>
        </p:nvSpPr>
        <p:spPr>
          <a:xfrm>
            <a:off x="0" y="685800"/>
            <a:ext cx="9144000" cy="627888"/>
          </a:xfrm>
          <a:solidFill>
            <a:schemeClr val="accent4">
              <a:lumMod val="50000"/>
            </a:schemeClr>
          </a:solidFill>
        </p:spPr>
        <p:txBody>
          <a:bodyPr vert="horz" anchor="ctr">
            <a:noAutofit/>
          </a:bodyPr>
          <a:lstStyle/>
          <a:p>
            <a:pPr algn="ctr"/>
            <a:r>
              <a:rPr lang="en-US" sz="3600" dirty="0" smtClean="0">
                <a:solidFill>
                  <a:schemeClr val="bg1"/>
                </a:solidFill>
                <a:latin typeface="Footlight MT Light" pitchFamily="18" charset="0"/>
              </a:rPr>
              <a:t>HUD Field Office DRGR Users</a:t>
            </a:r>
            <a:endParaRPr lang="en-US" sz="3600" dirty="0">
              <a:solidFill>
                <a:schemeClr val="bg1"/>
              </a:solidFill>
              <a:latin typeface="Footlight MT Light" pitchFamily="18" charset="0"/>
            </a:endParaRPr>
          </a:p>
        </p:txBody>
      </p:sp>
      <p:sp>
        <p:nvSpPr>
          <p:cNvPr id="6" name="Slide Number Placeholder 5"/>
          <p:cNvSpPr>
            <a:spLocks noGrp="1"/>
          </p:cNvSpPr>
          <p:nvPr>
            <p:ph type="sldNum" sz="quarter" idx="12"/>
          </p:nvPr>
        </p:nvSpPr>
        <p:spPr/>
        <p:txBody>
          <a:bodyPr/>
          <a:lstStyle/>
          <a:p>
            <a:fld id="{416DEC40-1369-4B22-B693-2367C9834073}"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09600" y="1600200"/>
            <a:ext cx="7835900" cy="4389120"/>
          </a:xfrm>
        </p:spPr>
        <p:txBody>
          <a:bodyPr anchor="t">
            <a:normAutofit/>
          </a:bodyPr>
          <a:lstStyle/>
          <a:p>
            <a:pPr>
              <a:spcAft>
                <a:spcPts val="1200"/>
              </a:spcAft>
              <a:buFont typeface="Arial"/>
              <a:buChar char="•"/>
            </a:pPr>
            <a:r>
              <a:rPr lang="en-US" sz="2400" dirty="0" smtClean="0">
                <a:latin typeface="Footlight MT Light" pitchFamily="18" charset="0"/>
              </a:rPr>
              <a:t>Do the narratives provide HUD with enough information to determine if sufficient progress is being made on this activity to enable the grantee to meet the 18-month and </a:t>
            </a:r>
            <a:br>
              <a:rPr lang="en-US" sz="2400" dirty="0" smtClean="0">
                <a:latin typeface="Footlight MT Light" pitchFamily="18" charset="0"/>
              </a:rPr>
            </a:br>
            <a:r>
              <a:rPr lang="en-US" sz="2400" dirty="0" smtClean="0">
                <a:latin typeface="Footlight MT Light" pitchFamily="18" charset="0"/>
              </a:rPr>
              <a:t>4-year deadlines?</a:t>
            </a:r>
          </a:p>
          <a:p>
            <a:pPr>
              <a:spcAft>
                <a:spcPts val="1200"/>
              </a:spcAft>
              <a:buFont typeface="Arial"/>
              <a:buChar char="•"/>
            </a:pPr>
            <a:r>
              <a:rPr lang="en-US" sz="2400" dirty="0" smtClean="0">
                <a:latin typeface="Footlight MT Light" pitchFamily="18" charset="0"/>
              </a:rPr>
              <a:t>Read the Overall Progress Narrative. Is this sufficient to explain the progress or lack of progress of this grant?</a:t>
            </a:r>
          </a:p>
        </p:txBody>
      </p:sp>
      <p:sp>
        <p:nvSpPr>
          <p:cNvPr id="7" name="Slide Number Placeholder 6"/>
          <p:cNvSpPr>
            <a:spLocks noGrp="1"/>
          </p:cNvSpPr>
          <p:nvPr>
            <p:ph type="sldNum" sz="quarter" idx="12"/>
          </p:nvPr>
        </p:nvSpPr>
        <p:spPr/>
        <p:txBody>
          <a:bodyPr/>
          <a:lstStyle/>
          <a:p>
            <a:fld id="{416DEC40-1369-4B22-B693-2367C9834073}" type="slidenum">
              <a:rPr lang="en-US" smtClean="0"/>
              <a:pPr/>
              <a:t>50</a:t>
            </a:fld>
            <a:endParaRPr lang="en-US" dirty="0"/>
          </a:p>
        </p:txBody>
      </p:sp>
      <p:sp>
        <p:nvSpPr>
          <p:cNvPr id="5"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Checks – Narrative</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812800" y="1600200"/>
            <a:ext cx="7797800" cy="4389120"/>
          </a:xfrm>
        </p:spPr>
        <p:txBody>
          <a:bodyPr>
            <a:normAutofit/>
          </a:bodyPr>
          <a:lstStyle/>
          <a:p>
            <a:pPr>
              <a:spcAft>
                <a:spcPts val="1200"/>
              </a:spcAft>
              <a:buClr>
                <a:srgbClr val="800000"/>
              </a:buClr>
              <a:buFont typeface="Arial"/>
              <a:buChar char="•"/>
            </a:pPr>
            <a:r>
              <a:rPr lang="en-US" sz="2400" dirty="0" smtClean="0">
                <a:latin typeface="Footlight MT Light" pitchFamily="18" charset="0"/>
              </a:rPr>
              <a:t>For the activities that do not appear in the QPR, do you have any information that would indicate the reason for the lack of progress? </a:t>
            </a:r>
          </a:p>
          <a:p>
            <a:pPr>
              <a:spcAft>
                <a:spcPts val="1200"/>
              </a:spcAft>
              <a:buClr>
                <a:srgbClr val="800000"/>
              </a:buClr>
              <a:buFont typeface="Arial"/>
              <a:buChar char="•"/>
            </a:pPr>
            <a:r>
              <a:rPr lang="en-US" sz="2400" dirty="0" smtClean="0">
                <a:latin typeface="Footlight MT Light" pitchFamily="18" charset="0"/>
              </a:rPr>
              <a:t>Select an activity to review.  Is the Responsible Organization listed as the one carrying-out the activity? Is there only one Responsible Organization discussed in the activity? </a:t>
            </a:r>
          </a:p>
          <a:p>
            <a:pPr>
              <a:spcAft>
                <a:spcPts val="1200"/>
              </a:spcAft>
              <a:buClr>
                <a:srgbClr val="800000"/>
              </a:buClr>
              <a:buFont typeface="Arial"/>
              <a:buChar char="•"/>
            </a:pPr>
            <a:r>
              <a:rPr lang="en-US" sz="2400" dirty="0" smtClean="0">
                <a:latin typeface="Footlight MT Light" pitchFamily="18" charset="0"/>
              </a:rPr>
              <a:t>Are the right performance measures showing for this activity?</a:t>
            </a:r>
          </a:p>
        </p:txBody>
      </p:sp>
      <p:sp>
        <p:nvSpPr>
          <p:cNvPr id="7" name="Slide Number Placeholder 6"/>
          <p:cNvSpPr>
            <a:spLocks noGrp="1"/>
          </p:cNvSpPr>
          <p:nvPr>
            <p:ph type="sldNum" sz="quarter" idx="12"/>
          </p:nvPr>
        </p:nvSpPr>
        <p:spPr/>
        <p:txBody>
          <a:bodyPr/>
          <a:lstStyle/>
          <a:p>
            <a:fld id="{416DEC40-1369-4B22-B693-2367C9834073}" type="slidenum">
              <a:rPr lang="en-US" smtClean="0"/>
              <a:pPr/>
              <a:t>51</a:t>
            </a:fld>
            <a:endParaRPr lang="en-US" dirty="0"/>
          </a:p>
        </p:txBody>
      </p:sp>
      <p:sp>
        <p:nvSpPr>
          <p:cNvPr id="5"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Checks – Activity Progress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5300" y="1600200"/>
            <a:ext cx="8001000" cy="659352"/>
          </a:xfrm>
        </p:spPr>
        <p:txBody>
          <a:bodyPr/>
          <a:lstStyle/>
          <a:p>
            <a:r>
              <a:rPr lang="en-US" dirty="0" smtClean="0">
                <a:latin typeface="Footlight MT Light" pitchFamily="18" charset="0"/>
              </a:rPr>
              <a:t>Which of the following is true about comments on APs and QPRs? (More than one correct answer possible).</a:t>
            </a:r>
            <a:endParaRPr lang="en-US" dirty="0">
              <a:latin typeface="Footlight MT Light" pitchFamily="18" charset="0"/>
            </a:endParaRPr>
          </a:p>
        </p:txBody>
      </p:sp>
      <p:sp>
        <p:nvSpPr>
          <p:cNvPr id="6" name="Content Placeholder 5"/>
          <p:cNvSpPr>
            <a:spLocks noGrp="1"/>
          </p:cNvSpPr>
          <p:nvPr>
            <p:ph sz="quarter" idx="2"/>
          </p:nvPr>
        </p:nvSpPr>
        <p:spPr>
          <a:xfrm>
            <a:off x="1358900" y="2578100"/>
            <a:ext cx="6248400" cy="3845720"/>
          </a:xfrm>
        </p:spPr>
        <p:txBody>
          <a:bodyPr>
            <a:noAutofit/>
          </a:bodyPr>
          <a:lstStyle/>
          <a:p>
            <a:pPr marL="457200" indent="-457200">
              <a:buClr>
                <a:srgbClr val="800000"/>
              </a:buClr>
              <a:buFont typeface="+mj-lt"/>
              <a:buAutoNum type="alphaUcPeriod"/>
            </a:pPr>
            <a:r>
              <a:rPr lang="en-US" sz="2400" dirty="0" smtClean="0">
                <a:latin typeface="Footlight MT Light" pitchFamily="18" charset="0"/>
              </a:rPr>
              <a:t>Viewable to grantees and HUD staff.</a:t>
            </a:r>
          </a:p>
          <a:p>
            <a:pPr marL="457200" indent="-457200">
              <a:buClr>
                <a:srgbClr val="800000"/>
              </a:buClr>
              <a:buFont typeface="+mj-lt"/>
              <a:buAutoNum type="alphaUcPeriod"/>
            </a:pPr>
            <a:r>
              <a:rPr lang="en-US" sz="2400" dirty="0" smtClean="0">
                <a:latin typeface="Footlight MT Light" pitchFamily="18" charset="0"/>
              </a:rPr>
              <a:t>Grantee can see comments once they open their QPR.</a:t>
            </a:r>
          </a:p>
          <a:p>
            <a:pPr marL="457200" indent="-457200">
              <a:buClr>
                <a:srgbClr val="800000"/>
              </a:buClr>
              <a:buFont typeface="+mj-lt"/>
              <a:buAutoNum type="alphaUcPeriod"/>
            </a:pPr>
            <a:r>
              <a:rPr lang="en-US" sz="2400" dirty="0" smtClean="0">
                <a:latin typeface="Footlight MT Light" pitchFamily="18" charset="0"/>
              </a:rPr>
              <a:t>Comments are for internal and auditing purposes – only visible to HUD staff.</a:t>
            </a:r>
          </a:p>
          <a:p>
            <a:pPr marL="457200" indent="-457200">
              <a:buClr>
                <a:srgbClr val="800000"/>
              </a:buClr>
              <a:buFont typeface="+mj-lt"/>
              <a:buAutoNum type="alphaUcPeriod"/>
            </a:pPr>
            <a:r>
              <a:rPr lang="en-US" sz="2400" dirty="0" smtClean="0">
                <a:latin typeface="Footlight MT Light" pitchFamily="18" charset="0"/>
              </a:rPr>
              <a:t>If HUD staff want grantees to see comments, they should consider copying comments into a Word document, e-mail, etc.</a:t>
            </a:r>
          </a:p>
        </p:txBody>
      </p:sp>
      <p:sp>
        <p:nvSpPr>
          <p:cNvPr id="9" name="Slide Number Placeholder 8"/>
          <p:cNvSpPr>
            <a:spLocks noGrp="1"/>
          </p:cNvSpPr>
          <p:nvPr>
            <p:ph type="sldNum" sz="quarter" idx="12"/>
          </p:nvPr>
        </p:nvSpPr>
        <p:spPr/>
        <p:txBody>
          <a:bodyPr/>
          <a:lstStyle/>
          <a:p>
            <a:fld id="{416DEC40-1369-4B22-B693-2367C9834073}" type="slidenum">
              <a:rPr lang="en-US" smtClean="0"/>
              <a:pPr/>
              <a:t>52</a:t>
            </a:fld>
            <a:endParaRPr lang="en-US" dirty="0"/>
          </a:p>
        </p:txBody>
      </p:sp>
      <p:sp>
        <p:nvSpPr>
          <p:cNvPr id="7"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74700" y="1600200"/>
            <a:ext cx="7721600" cy="659352"/>
          </a:xfrm>
        </p:spPr>
        <p:txBody>
          <a:bodyPr anchor="t"/>
          <a:lstStyle/>
          <a:p>
            <a:r>
              <a:rPr lang="en-US" dirty="0" smtClean="0">
                <a:latin typeface="Footlight MT Light" pitchFamily="18" charset="0"/>
              </a:rPr>
              <a:t>C &amp; D are correct.</a:t>
            </a:r>
            <a:endParaRPr lang="en-US" dirty="0">
              <a:latin typeface="Footlight MT Light" pitchFamily="18" charset="0"/>
            </a:endParaRPr>
          </a:p>
        </p:txBody>
      </p:sp>
      <p:sp>
        <p:nvSpPr>
          <p:cNvPr id="6" name="Content Placeholder 5"/>
          <p:cNvSpPr>
            <a:spLocks noGrp="1"/>
          </p:cNvSpPr>
          <p:nvPr>
            <p:ph sz="quarter" idx="2"/>
          </p:nvPr>
        </p:nvSpPr>
        <p:spPr>
          <a:xfrm>
            <a:off x="1403350" y="2222500"/>
            <a:ext cx="6184900" cy="3845720"/>
          </a:xfrm>
        </p:spPr>
        <p:txBody>
          <a:bodyPr>
            <a:noAutofit/>
          </a:bodyPr>
          <a:lstStyle/>
          <a:p>
            <a:pPr marL="457200" indent="-457200">
              <a:buClr>
                <a:srgbClr val="800000"/>
              </a:buClr>
              <a:buFont typeface="+mj-lt"/>
              <a:buAutoNum type="alphaUcPeriod"/>
            </a:pPr>
            <a:r>
              <a:rPr lang="en-US" sz="2400" dirty="0" smtClean="0">
                <a:latin typeface="Footlight MT Light" pitchFamily="18" charset="0"/>
              </a:rPr>
              <a:t>Viewable to grantees and HUD staff.</a:t>
            </a:r>
          </a:p>
          <a:p>
            <a:pPr marL="457200" indent="-457200">
              <a:buClr>
                <a:srgbClr val="800000"/>
              </a:buClr>
              <a:buFont typeface="+mj-lt"/>
              <a:buAutoNum type="alphaUcPeriod"/>
            </a:pPr>
            <a:r>
              <a:rPr lang="en-US" sz="2400" dirty="0" smtClean="0">
                <a:latin typeface="Footlight MT Light" pitchFamily="18" charset="0"/>
              </a:rPr>
              <a:t>Grantee can see comments once they open their QPR..</a:t>
            </a:r>
          </a:p>
          <a:p>
            <a:pPr marL="457200" indent="-457200">
              <a:buClr>
                <a:srgbClr val="800000"/>
              </a:buClr>
              <a:buFont typeface="+mj-lt"/>
              <a:buAutoNum type="alphaUcPeriod"/>
            </a:pPr>
            <a:r>
              <a:rPr lang="en-US" sz="2400" b="1" dirty="0" smtClean="0">
                <a:solidFill>
                  <a:srgbClr val="801F23"/>
                </a:solidFill>
                <a:latin typeface="Footlight MT Light" pitchFamily="18" charset="0"/>
              </a:rPr>
              <a:t>Comments are for internal and auditing purposes – only visible to HUD staff.</a:t>
            </a:r>
          </a:p>
          <a:p>
            <a:pPr marL="457200" indent="-457200">
              <a:buClr>
                <a:srgbClr val="800000"/>
              </a:buClr>
              <a:buFont typeface="+mj-lt"/>
              <a:buAutoNum type="alphaUcPeriod"/>
            </a:pPr>
            <a:r>
              <a:rPr lang="en-US" sz="2400" b="1" dirty="0" smtClean="0">
                <a:solidFill>
                  <a:srgbClr val="801F23"/>
                </a:solidFill>
                <a:latin typeface="Footlight MT Light" pitchFamily="18" charset="0"/>
              </a:rPr>
              <a:t>If HUD staff want grantees to see comments, they should consider copying comments into a Word document, e-mail, etc.</a:t>
            </a:r>
          </a:p>
        </p:txBody>
      </p:sp>
      <p:sp>
        <p:nvSpPr>
          <p:cNvPr id="9" name="Slide Number Placeholder 8"/>
          <p:cNvSpPr>
            <a:spLocks noGrp="1"/>
          </p:cNvSpPr>
          <p:nvPr>
            <p:ph type="sldNum" sz="quarter" idx="12"/>
          </p:nvPr>
        </p:nvSpPr>
        <p:spPr/>
        <p:txBody>
          <a:bodyPr/>
          <a:lstStyle/>
          <a:p>
            <a:fld id="{416DEC40-1369-4B22-B693-2367C9834073}" type="slidenum">
              <a:rPr lang="en-US" smtClean="0"/>
              <a:pPr/>
              <a:t>53</a:t>
            </a:fld>
            <a:endParaRPr lang="en-US" dirty="0"/>
          </a:p>
        </p:txBody>
      </p:sp>
      <p:sp>
        <p:nvSpPr>
          <p:cNvPr id="7"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0"/>
          <p:cNvSpPr>
            <a:spLocks noChangeArrowheads="1"/>
          </p:cNvSpPr>
          <p:nvPr/>
        </p:nvSpPr>
        <p:spPr bwMode="auto">
          <a:xfrm>
            <a:off x="4495800" y="5105400"/>
            <a:ext cx="609600" cy="38100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9" name="Slide Number Placeholder 8"/>
          <p:cNvSpPr>
            <a:spLocks noGrp="1"/>
          </p:cNvSpPr>
          <p:nvPr>
            <p:ph type="sldNum" sz="quarter" idx="12"/>
          </p:nvPr>
        </p:nvSpPr>
        <p:spPr>
          <a:xfrm>
            <a:off x="6400800" y="6356350"/>
            <a:ext cx="2133600" cy="365125"/>
          </a:xfrm>
        </p:spPr>
        <p:txBody>
          <a:bodyPr/>
          <a:lstStyle/>
          <a:p>
            <a:pPr>
              <a:defRPr/>
            </a:pPr>
            <a:fld id="{126489DE-23D7-4388-ABC2-C826C1182EF1}" type="slidenum">
              <a:rPr lang="en-US"/>
              <a:pPr>
                <a:defRPr/>
              </a:pPr>
              <a:t>54</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723900" y="1549400"/>
            <a:ext cx="7566000" cy="4695825"/>
          </a:xfrm>
          <a:prstGeom prst="rect">
            <a:avLst/>
          </a:prstGeom>
          <a:noFill/>
          <a:ln w="9525">
            <a:noFill/>
            <a:miter lim="800000"/>
            <a:headEnd/>
            <a:tailEnd/>
          </a:ln>
        </p:spPr>
      </p:pic>
      <p:sp>
        <p:nvSpPr>
          <p:cNvPr id="6"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Review</a:t>
            </a:r>
          </a:p>
          <a:p>
            <a:pPr lvl="0" algn="ctr">
              <a:spcBef>
                <a:spcPct val="0"/>
              </a:spcBef>
            </a:pP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0" name="Oval 9"/>
          <p:cNvSpPr/>
          <p:nvPr/>
        </p:nvSpPr>
        <p:spPr>
          <a:xfrm>
            <a:off x="4761186" y="5044966"/>
            <a:ext cx="59909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400800" y="6356350"/>
            <a:ext cx="2133600" cy="365125"/>
          </a:xfrm>
        </p:spPr>
        <p:txBody>
          <a:bodyPr/>
          <a:lstStyle/>
          <a:p>
            <a:pPr>
              <a:defRPr/>
            </a:pPr>
            <a:fld id="{126489DE-23D7-4388-ABC2-C826C1182EF1}" type="slidenum">
              <a:rPr lang="en-US"/>
              <a:pPr>
                <a:defRPr/>
              </a:pPr>
              <a:t>55</a:t>
            </a:fld>
            <a:endParaRPr lang="en-US" dirty="0"/>
          </a:p>
        </p:txBody>
      </p:sp>
      <p:sp>
        <p:nvSpPr>
          <p:cNvPr id="6"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Approving/Rejecting the QPR</a:t>
            </a:r>
          </a:p>
          <a:p>
            <a:pPr lvl="0" algn="ctr">
              <a:spcBef>
                <a:spcPct val="0"/>
              </a:spcBef>
            </a:pP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11" name="TextBox 10"/>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82350" y="1543050"/>
            <a:ext cx="8371794" cy="4620156"/>
          </a:xfrm>
          <a:prstGeom prst="rect">
            <a:avLst/>
          </a:prstGeom>
          <a:noFill/>
          <a:ln w="9525">
            <a:noFill/>
            <a:miter lim="800000"/>
            <a:headEnd/>
            <a:tailEnd/>
          </a:ln>
        </p:spPr>
      </p:pic>
      <p:sp>
        <p:nvSpPr>
          <p:cNvPr id="12" name="Oval 11"/>
          <p:cNvSpPr/>
          <p:nvPr/>
        </p:nvSpPr>
        <p:spPr>
          <a:xfrm>
            <a:off x="2432957" y="5666014"/>
            <a:ext cx="2073729" cy="5061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6DEC40-1369-4B22-B693-2367C9834073}" type="slidenum">
              <a:rPr lang="en-US" smtClean="0"/>
              <a:pPr/>
              <a:t>56</a:t>
            </a:fld>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762000" y="1600200"/>
            <a:ext cx="7776115" cy="4389437"/>
          </a:xfrm>
          <a:prstGeom prst="rect">
            <a:avLst/>
          </a:prstGeom>
          <a:noFill/>
          <a:ln w="9525">
            <a:noFill/>
            <a:miter lim="800000"/>
            <a:headEnd/>
            <a:tailEnd/>
          </a:ln>
        </p:spPr>
      </p:pic>
      <p:sp>
        <p:nvSpPr>
          <p:cNvPr id="6" name="Rectangle 5"/>
          <p:cNvSpPr/>
          <p:nvPr/>
        </p:nvSpPr>
        <p:spPr>
          <a:xfrm>
            <a:off x="660403" y="3365500"/>
            <a:ext cx="5757666" cy="1938527"/>
          </a:xfrm>
          <a:prstGeom prst="rect">
            <a:avLst/>
          </a:prstGeom>
          <a:noFill/>
          <a:ln w="38100" cap="flat" cmpd="sng" algn="ctr">
            <a:solidFill>
              <a:srgbClr val="8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Where to Make QPR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9" name="TextBox 8"/>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391400" y="3124200"/>
            <a:ext cx="1473200" cy="1200329"/>
          </a:xfrm>
          <a:prstGeom prst="rect">
            <a:avLst/>
          </a:prstGeom>
          <a:solidFill>
            <a:srgbClr val="800000"/>
          </a:solidFill>
        </p:spPr>
        <p:txBody>
          <a:bodyPr wrap="square" rtlCol="0">
            <a:spAutoFit/>
          </a:bodyPr>
          <a:lstStyle/>
          <a:p>
            <a:r>
              <a:rPr lang="en-US" dirty="0" smtClean="0">
                <a:solidFill>
                  <a:schemeClr val="bg1"/>
                </a:solidFill>
                <a:latin typeface="Footlight MT Light" pitchFamily="18" charset="0"/>
              </a:rPr>
              <a:t>Enter QPR comments on the activity level here.</a:t>
            </a:r>
            <a:endParaRPr lang="en-US" dirty="0">
              <a:solidFill>
                <a:schemeClr val="bg1"/>
              </a:solidFill>
              <a:latin typeface="Footlight MT Light" pitchFamily="18" charset="0"/>
            </a:endParaRPr>
          </a:p>
        </p:txBody>
      </p:sp>
      <p:sp>
        <p:nvSpPr>
          <p:cNvPr id="11" name="Slide Number Placeholder 10"/>
          <p:cNvSpPr>
            <a:spLocks noGrp="1"/>
          </p:cNvSpPr>
          <p:nvPr>
            <p:ph type="sldNum" sz="quarter" idx="12"/>
          </p:nvPr>
        </p:nvSpPr>
        <p:spPr>
          <a:xfrm>
            <a:off x="457200" y="5905500"/>
            <a:ext cx="8229600" cy="701675"/>
          </a:xfrm>
        </p:spPr>
        <p:txBody>
          <a:bodyPr/>
          <a:lstStyle/>
          <a:p>
            <a:fld id="{416DEC40-1369-4B22-B693-2367C9834073}" type="slidenum">
              <a:rPr lang="en-US" smtClean="0"/>
              <a:pPr/>
              <a:t>57</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838200" y="1600200"/>
            <a:ext cx="6324600" cy="4287310"/>
          </a:xfrm>
          <a:prstGeom prst="rect">
            <a:avLst/>
          </a:prstGeom>
          <a:noFill/>
          <a:ln w="9525">
            <a:noFill/>
            <a:miter lim="800000"/>
            <a:headEnd/>
            <a:tailEnd/>
          </a:ln>
        </p:spPr>
      </p:pic>
      <p:cxnSp>
        <p:nvCxnSpPr>
          <p:cNvPr id="8" name="Straight Arrow Connector 7"/>
          <p:cNvCxnSpPr/>
          <p:nvPr/>
        </p:nvCxnSpPr>
        <p:spPr>
          <a:xfrm flipV="1">
            <a:off x="5829300" y="3644900"/>
            <a:ext cx="1498600" cy="838200"/>
          </a:xfrm>
          <a:prstGeom prst="straightConnector1">
            <a:avLst/>
          </a:prstGeom>
          <a:ln w="25400" cap="flat" cmpd="sng" algn="ctr">
            <a:solidFill>
              <a:srgbClr val="8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4483100"/>
            <a:ext cx="5071872" cy="1478280"/>
          </a:xfrm>
          <a:prstGeom prst="rect">
            <a:avLst/>
          </a:prstGeom>
          <a:noFill/>
          <a:ln w="38100" cap="flat" cmpd="sng" algn="ctr">
            <a:solidFill>
              <a:srgbClr val="8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itle 1"/>
          <p:cNvSpPr txBox="1">
            <a:spLocks/>
          </p:cNvSpPr>
          <p:nvPr/>
        </p:nvSpPr>
        <p:spPr>
          <a:xfrm>
            <a:off x="0" y="685800"/>
            <a:ext cx="9144000" cy="685800"/>
          </a:xfrm>
          <a:prstGeom prst="rect">
            <a:avLst/>
          </a:prstGeom>
          <a:solidFill>
            <a:schemeClr val="accent3">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Where to Make QPR Comments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9" name="TextBox 8"/>
          <p:cNvSpPr txBox="1"/>
          <p:nvPr/>
        </p:nvSpPr>
        <p:spPr>
          <a:xfrm>
            <a:off x="3358055" y="6337738"/>
            <a:ext cx="2396359" cy="307777"/>
          </a:xfrm>
          <a:prstGeom prst="rect">
            <a:avLst/>
          </a:prstGeom>
          <a:noFill/>
        </p:spPr>
        <p:txBody>
          <a:bodyPr wrap="square" rtlCol="0">
            <a:spAutoFit/>
          </a:bodyPr>
          <a:lstStyle/>
          <a:p>
            <a:r>
              <a:rPr lang="en-US" sz="1400" dirty="0" smtClean="0">
                <a:solidFill>
                  <a:srgbClr val="FF0000"/>
                </a:solidFill>
                <a:latin typeface="Footlight MT Light" pitchFamily="18" charset="0"/>
              </a:rPr>
              <a:t>Current DRGR Release 6.4</a:t>
            </a:r>
            <a:endParaRPr lang="en-US" sz="1400" dirty="0">
              <a:solidFill>
                <a:srgbClr val="FF0000"/>
              </a:solidFill>
              <a:latin typeface="Footlight MT Light"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58</a:t>
            </a:fld>
            <a:endParaRPr lang="en-US" dirty="0"/>
          </a:p>
        </p:txBody>
      </p:sp>
      <p:sp>
        <p:nvSpPr>
          <p:cNvPr id="7" name="Title 1"/>
          <p:cNvSpPr>
            <a:spLocks noGrp="1"/>
          </p:cNvSpPr>
          <p:nvPr>
            <p:ph type="title"/>
          </p:nvPr>
        </p:nvSpPr>
        <p:spPr>
          <a:xfrm>
            <a:off x="0" y="685800"/>
            <a:ext cx="9144000" cy="1447800"/>
          </a:xfrm>
          <a:solidFill>
            <a:srgbClr val="801F23"/>
          </a:solidFill>
        </p:spPr>
        <p:txBody>
          <a:bodyPr anchor="ctr">
            <a:noAutofit/>
          </a:bodyPr>
          <a:lstStyle/>
          <a:p>
            <a:pPr algn="ctr"/>
            <a:r>
              <a:rPr lang="en-US" sz="4000" b="1" dirty="0" smtClean="0">
                <a:solidFill>
                  <a:schemeClr val="bg1"/>
                </a:solidFill>
                <a:latin typeface="Footlight MT Light"/>
                <a:cs typeface="Footlight MT Light"/>
              </a:rPr>
              <a:t>Case Study </a:t>
            </a:r>
            <a:r>
              <a:rPr lang="en-US" sz="4000" b="1" baseline="30000" dirty="0" smtClean="0">
                <a:solidFill>
                  <a:schemeClr val="bg1"/>
                </a:solidFill>
                <a:latin typeface="Footlight MT Light"/>
                <a:cs typeface="Footlight MT Light"/>
              </a:rPr>
              <a:t>#</a:t>
            </a:r>
            <a:r>
              <a:rPr lang="en-US" sz="4000" b="1" dirty="0" smtClean="0">
                <a:solidFill>
                  <a:schemeClr val="bg1"/>
                </a:solidFill>
                <a:latin typeface="Footlight MT Light"/>
                <a:cs typeface="Footlight MT Light"/>
              </a:rPr>
              <a:t>5</a:t>
            </a:r>
            <a:r>
              <a:rPr lang="en-US" sz="4000" b="1" dirty="0" smtClean="0">
                <a:solidFill>
                  <a:schemeClr val="bg1"/>
                </a:solidFill>
                <a:latin typeface="Footlight MT Light" pitchFamily="18" charset="0"/>
              </a:rPr>
              <a:t/>
            </a:r>
            <a:br>
              <a:rPr lang="en-US" sz="4000" b="1" dirty="0" smtClean="0">
                <a:solidFill>
                  <a:schemeClr val="bg1"/>
                </a:solidFill>
                <a:latin typeface="Footlight MT Light" pitchFamily="18" charset="0"/>
              </a:rPr>
            </a:br>
            <a:r>
              <a:rPr lang="en-US" sz="4000" dirty="0" smtClean="0">
                <a:solidFill>
                  <a:schemeClr val="bg1"/>
                </a:solidFill>
                <a:latin typeface="Footlight MT Light" pitchFamily="18" charset="0"/>
              </a:rPr>
              <a:t>Review the QPR</a:t>
            </a:r>
            <a:endParaRPr lang="en-US" sz="40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6DEC40-1369-4B22-B693-2367C9834073}" type="slidenum">
              <a:rPr lang="en-US" smtClean="0"/>
              <a:pPr/>
              <a:t>59</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88810" y="1676400"/>
            <a:ext cx="8318631" cy="4872037"/>
          </a:xfrm>
          <a:prstGeom prst="rect">
            <a:avLst/>
          </a:prstGeom>
          <a:noFill/>
          <a:ln w="9525">
            <a:noFill/>
            <a:miter lim="800000"/>
            <a:headEnd/>
            <a:tailEnd/>
          </a:ln>
        </p:spPr>
      </p:pic>
      <p:sp>
        <p:nvSpPr>
          <p:cNvPr id="19" name="Title 1"/>
          <p:cNvSpPr txBox="1">
            <a:spLocks/>
          </p:cNvSpPr>
          <p:nvPr/>
        </p:nvSpPr>
        <p:spPr>
          <a:xfrm>
            <a:off x="0" y="685800"/>
            <a:ext cx="9144000" cy="685800"/>
          </a:xfrm>
          <a:prstGeom prst="rect">
            <a:avLst/>
          </a:prstGeom>
          <a:solidFill>
            <a:schemeClr val="accent4">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Comment Report</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
        <p:nvSpPr>
          <p:cNvPr id="21" name="Rectangle 20"/>
          <p:cNvSpPr/>
          <p:nvPr/>
        </p:nvSpPr>
        <p:spPr>
          <a:xfrm>
            <a:off x="520700" y="5105400"/>
            <a:ext cx="4191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53101" y="2743200"/>
            <a:ext cx="2987674" cy="38480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229600" cy="2590800"/>
          </a:xfrm>
        </p:spPr>
        <p:txBody>
          <a:bodyPr anchor="t">
            <a:normAutofit/>
          </a:bodyPr>
          <a:lstStyle/>
          <a:p>
            <a:pPr algn="ctr">
              <a:buNone/>
            </a:pPr>
            <a:r>
              <a:rPr lang="en-US" sz="3600" dirty="0" smtClean="0">
                <a:latin typeface="Footlight MT Light" pitchFamily="18" charset="0"/>
              </a:rPr>
              <a:t>Make sure your grantees have at least </a:t>
            </a:r>
            <a:br>
              <a:rPr lang="en-US" sz="3600" dirty="0" smtClean="0">
                <a:latin typeface="Footlight MT Light" pitchFamily="18" charset="0"/>
              </a:rPr>
            </a:br>
            <a:r>
              <a:rPr lang="en-US" sz="3600" dirty="0" smtClean="0">
                <a:latin typeface="Footlight MT Light" pitchFamily="18" charset="0"/>
              </a:rPr>
              <a:t>one System Administrator, </a:t>
            </a:r>
            <a:br>
              <a:rPr lang="en-US" sz="3600" dirty="0" smtClean="0">
                <a:latin typeface="Footlight MT Light" pitchFamily="18" charset="0"/>
              </a:rPr>
            </a:br>
            <a:r>
              <a:rPr lang="en-US" sz="3600" dirty="0" smtClean="0">
                <a:latin typeface="Footlight MT Light" pitchFamily="18" charset="0"/>
              </a:rPr>
              <a:t>one Request Drawdown user, and </a:t>
            </a:r>
            <a:br>
              <a:rPr lang="en-US" sz="3600" dirty="0" smtClean="0">
                <a:latin typeface="Footlight MT Light" pitchFamily="18" charset="0"/>
              </a:rPr>
            </a:br>
            <a:r>
              <a:rPr lang="en-US" sz="3600" dirty="0" smtClean="0">
                <a:latin typeface="Footlight MT Light" pitchFamily="18" charset="0"/>
              </a:rPr>
              <a:t>one Approve Drawdown user.</a:t>
            </a:r>
            <a:endParaRPr lang="en-US" sz="3600" dirty="0">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6</a:t>
            </a:fld>
            <a:endParaRPr lang="en-US" dirty="0"/>
          </a:p>
        </p:txBody>
      </p:sp>
      <p:sp>
        <p:nvSpPr>
          <p:cNvPr id="7" name="TextBox 6"/>
          <p:cNvSpPr txBox="1"/>
          <p:nvPr/>
        </p:nvSpPr>
        <p:spPr>
          <a:xfrm>
            <a:off x="0" y="762000"/>
            <a:ext cx="9144000" cy="707886"/>
          </a:xfrm>
          <a:prstGeom prst="rect">
            <a:avLst/>
          </a:prstGeom>
          <a:noFill/>
        </p:spPr>
        <p:txBody>
          <a:bodyPr wrap="square" rtlCol="0">
            <a:spAutoFit/>
          </a:bodyPr>
          <a:lstStyle/>
          <a:p>
            <a:pPr algn="ctr"/>
            <a:r>
              <a:rPr lang="en-US" sz="4000" b="1" dirty="0" smtClean="0">
                <a:solidFill>
                  <a:srgbClr val="801F23"/>
                </a:solidFill>
                <a:latin typeface="Footlight MT Light" pitchFamily="18" charset="0"/>
              </a:rPr>
              <a:t>A Tip for Your Grantees</a:t>
            </a:r>
            <a:endParaRPr lang="en-US" sz="4000" b="1" dirty="0">
              <a:solidFill>
                <a:srgbClr val="801F23"/>
              </a:solidFill>
              <a:latin typeface="Footlight MT Light"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533399" y="1600200"/>
            <a:ext cx="8153401" cy="4191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16DEC40-1369-4B22-B693-2367C9834073}" type="slidenum">
              <a:rPr lang="en-US" smtClean="0"/>
              <a:pPr/>
              <a:t>60</a:t>
            </a:fld>
            <a:endParaRPr lang="en-US" dirty="0"/>
          </a:p>
        </p:txBody>
      </p:sp>
      <p:sp>
        <p:nvSpPr>
          <p:cNvPr id="5" name="Title 1"/>
          <p:cNvSpPr txBox="1">
            <a:spLocks/>
          </p:cNvSpPr>
          <p:nvPr/>
        </p:nvSpPr>
        <p:spPr>
          <a:xfrm>
            <a:off x="0" y="685800"/>
            <a:ext cx="9144000" cy="685800"/>
          </a:xfrm>
          <a:prstGeom prst="rect">
            <a:avLst/>
          </a:prstGeom>
          <a:solidFill>
            <a:schemeClr val="accent4">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QPR Report Status</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6DEC40-1369-4B22-B693-2367C9834073}" type="slidenum">
              <a:rPr lang="en-US" smtClean="0"/>
              <a:pPr/>
              <a:t>61</a:t>
            </a:fld>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215900" y="1600200"/>
            <a:ext cx="8686800" cy="4361459"/>
          </a:xfrm>
          <a:prstGeom prst="rect">
            <a:avLst/>
          </a:prstGeom>
          <a:noFill/>
          <a:ln w="9525">
            <a:noFill/>
            <a:miter lim="800000"/>
            <a:headEnd/>
            <a:tailEnd/>
          </a:ln>
        </p:spPr>
      </p:pic>
      <p:sp>
        <p:nvSpPr>
          <p:cNvPr id="5" name="Title 1"/>
          <p:cNvSpPr txBox="1">
            <a:spLocks/>
          </p:cNvSpPr>
          <p:nvPr/>
        </p:nvSpPr>
        <p:spPr>
          <a:xfrm>
            <a:off x="0" y="685800"/>
            <a:ext cx="9144000" cy="685800"/>
          </a:xfrm>
          <a:prstGeom prst="rect">
            <a:avLst/>
          </a:prstGeom>
          <a:solidFill>
            <a:schemeClr val="accent4">
              <a:lumMod val="75000"/>
            </a:schemeClr>
          </a:solidFill>
        </p:spPr>
        <p:txBody>
          <a:bodyPr vert="horz" lIns="0" rIns="0" bIns="0" anchor="t">
            <a:normAutofit/>
          </a:bodyPr>
          <a:lstStyle/>
          <a:p>
            <a:pPr lvl="0" algn="ctr">
              <a:spcBef>
                <a:spcPct val="0"/>
              </a:spcBef>
            </a:pPr>
            <a:r>
              <a:rPr lang="en-US" sz="3600" dirty="0" smtClean="0">
                <a:solidFill>
                  <a:schemeClr val="bg1"/>
                </a:solidFill>
                <a:latin typeface="Footlight MT Light" pitchFamily="18" charset="0"/>
              </a:rPr>
              <a:t>Program Income – Activity Level</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rcRect/>
          <a:stretch>
            <a:fillRect/>
          </a:stretch>
        </p:blipFill>
        <p:spPr bwMode="auto">
          <a:xfrm>
            <a:off x="609600" y="2399457"/>
            <a:ext cx="7772400" cy="4303662"/>
          </a:xfrm>
          <a:prstGeom prst="rect">
            <a:avLst/>
          </a:prstGeom>
          <a:noFill/>
          <a:ln w="9525">
            <a:noFill/>
            <a:miter lim="800000"/>
            <a:headEnd/>
            <a:tailEnd/>
          </a:ln>
        </p:spPr>
      </p:pic>
      <p:sp>
        <p:nvSpPr>
          <p:cNvPr id="5" name="TextBox 4"/>
          <p:cNvSpPr txBox="1"/>
          <p:nvPr/>
        </p:nvSpPr>
        <p:spPr>
          <a:xfrm>
            <a:off x="330200" y="1447800"/>
            <a:ext cx="8343900" cy="738664"/>
          </a:xfrm>
          <a:prstGeom prst="rect">
            <a:avLst/>
          </a:prstGeom>
          <a:noFill/>
        </p:spPr>
        <p:txBody>
          <a:bodyPr wrap="square" rtlCol="0">
            <a:spAutoFit/>
          </a:bodyPr>
          <a:lstStyle/>
          <a:p>
            <a:r>
              <a:rPr lang="en-US" sz="1400" b="1" dirty="0" smtClean="0">
                <a:latin typeface="Footlight MT Light" pitchFamily="18" charset="0"/>
              </a:rPr>
              <a:t>PERF REPT: Addresses by Activity and Responsible Organization </a:t>
            </a:r>
          </a:p>
          <a:p>
            <a:r>
              <a:rPr lang="en-US" sz="1400" dirty="0" smtClean="0">
                <a:latin typeface="Footlight MT Light" pitchFamily="18" charset="0"/>
              </a:rPr>
              <a:t>This report is intended to show addresses across activities and QPRs. Each QPR normally only shows addresses entered in that report.</a:t>
            </a:r>
            <a:endParaRPr lang="en-US" sz="1400" dirty="0">
              <a:latin typeface="Footlight MT Light" pitchFamily="18" charset="0"/>
            </a:endParaRPr>
          </a:p>
        </p:txBody>
      </p:sp>
      <p:sp>
        <p:nvSpPr>
          <p:cNvPr id="6" name="Slide Number Placeholder 5"/>
          <p:cNvSpPr>
            <a:spLocks noGrp="1"/>
          </p:cNvSpPr>
          <p:nvPr>
            <p:ph type="sldNum" sz="quarter" idx="12"/>
          </p:nvPr>
        </p:nvSpPr>
        <p:spPr/>
        <p:txBody>
          <a:bodyPr/>
          <a:lstStyle/>
          <a:p>
            <a:fld id="{416DEC40-1369-4B22-B693-2367C9834073}" type="slidenum">
              <a:rPr lang="en-US" smtClean="0"/>
              <a:pPr/>
              <a:t>62</a:t>
            </a:fld>
            <a:endParaRPr lang="en-US" dirty="0"/>
          </a:p>
        </p:txBody>
      </p:sp>
      <p:sp>
        <p:nvSpPr>
          <p:cNvPr id="7" name="Title 1"/>
          <p:cNvSpPr txBox="1">
            <a:spLocks/>
          </p:cNvSpPr>
          <p:nvPr/>
        </p:nvSpPr>
        <p:spPr>
          <a:xfrm>
            <a:off x="0" y="673100"/>
            <a:ext cx="9144000" cy="685800"/>
          </a:xfrm>
          <a:prstGeom prst="rect">
            <a:avLst/>
          </a:prstGeom>
          <a:solidFill>
            <a:schemeClr val="accent4">
              <a:lumMod val="75000"/>
            </a:schemeClr>
          </a:solidFill>
        </p:spPr>
        <p:txBody>
          <a:bodyPr vert="horz" lIns="0" rIns="0" bIns="0" anchor="t">
            <a:normAutofit fontScale="92500"/>
          </a:bodyPr>
          <a:lstStyle/>
          <a:p>
            <a:pPr lvl="0" algn="ctr">
              <a:spcBef>
                <a:spcPct val="0"/>
              </a:spcBef>
            </a:pPr>
            <a:r>
              <a:rPr lang="en-US" sz="3600" dirty="0" smtClean="0">
                <a:solidFill>
                  <a:schemeClr val="bg1"/>
                </a:solidFill>
                <a:latin typeface="Footlight MT Light" pitchFamily="18" charset="0"/>
              </a:rPr>
              <a:t>Addresses by Activity and Responsible Organization</a:t>
            </a:r>
            <a:endParaRPr kumimoji="0" lang="en-US" sz="3600" b="0" i="0" u="none" strike="noStrike" kern="120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63</a:t>
            </a:fld>
            <a:endParaRPr lang="en-US" dirty="0"/>
          </a:p>
        </p:txBody>
      </p:sp>
      <p:sp>
        <p:nvSpPr>
          <p:cNvPr id="7" name="Title 1"/>
          <p:cNvSpPr>
            <a:spLocks noGrp="1"/>
          </p:cNvSpPr>
          <p:nvPr>
            <p:ph type="title"/>
          </p:nvPr>
        </p:nvSpPr>
        <p:spPr>
          <a:xfrm>
            <a:off x="0" y="685800"/>
            <a:ext cx="9144000" cy="1447800"/>
          </a:xfrm>
          <a:solidFill>
            <a:srgbClr val="801F23"/>
          </a:solidFill>
        </p:spPr>
        <p:txBody>
          <a:bodyPr anchor="ctr">
            <a:noAutofit/>
          </a:bodyPr>
          <a:lstStyle/>
          <a:p>
            <a:pPr algn="ctr"/>
            <a:r>
              <a:rPr lang="en-US" sz="4000" b="1" dirty="0" smtClean="0">
                <a:solidFill>
                  <a:schemeClr val="bg1"/>
                </a:solidFill>
                <a:latin typeface="Footlight MT Light"/>
                <a:cs typeface="Footlight MT Light"/>
              </a:rPr>
              <a:t>Case Study </a:t>
            </a:r>
            <a:r>
              <a:rPr lang="en-US" sz="4000" b="1" baseline="30000" dirty="0" smtClean="0">
                <a:solidFill>
                  <a:schemeClr val="bg1"/>
                </a:solidFill>
                <a:latin typeface="Footlight MT Light"/>
                <a:cs typeface="Footlight MT Light"/>
              </a:rPr>
              <a:t>#</a:t>
            </a:r>
            <a:r>
              <a:rPr lang="en-US" sz="4000" b="1" dirty="0" smtClean="0">
                <a:solidFill>
                  <a:schemeClr val="bg1"/>
                </a:solidFill>
                <a:latin typeface="Footlight MT Light"/>
                <a:cs typeface="Footlight MT Light"/>
              </a:rPr>
              <a:t>6</a:t>
            </a:r>
            <a:r>
              <a:rPr lang="en-US" sz="4000" b="1" dirty="0" smtClean="0">
                <a:solidFill>
                  <a:schemeClr val="bg1"/>
                </a:solidFill>
                <a:latin typeface="Footlight MT Light" pitchFamily="18" charset="0"/>
              </a:rPr>
              <a:t/>
            </a:r>
            <a:br>
              <a:rPr lang="en-US" sz="4000" b="1" dirty="0" smtClean="0">
                <a:solidFill>
                  <a:schemeClr val="bg1"/>
                </a:solidFill>
                <a:latin typeface="Footlight MT Light" pitchFamily="18" charset="0"/>
              </a:rPr>
            </a:br>
            <a:r>
              <a:rPr lang="en-US" sz="4000" dirty="0" smtClean="0">
                <a:solidFill>
                  <a:schemeClr val="bg1"/>
                </a:solidFill>
                <a:latin typeface="Footlight MT Light" pitchFamily="18" charset="0"/>
              </a:rPr>
              <a:t>Modify the ‘Addresses by Activity’ Report</a:t>
            </a:r>
            <a:endParaRPr lang="en-US" sz="4000" dirty="0">
              <a:solidFill>
                <a:schemeClr val="bg1"/>
              </a:solidFill>
              <a:latin typeface="Footlight MT Light" pitchFamily="18" charset="0"/>
            </a:endParaRPr>
          </a:p>
        </p:txBody>
      </p:sp>
      <p:pic>
        <p:nvPicPr>
          <p:cNvPr id="9" name="Picture 2" descr="C:\Documents and Settings\walkek12\Local Settings\Temporary Internet Files\Content.IE5\J7KYPYRI\MPj04372540000[1].jpg"/>
          <p:cNvPicPr>
            <a:picLocks noGrp="1" noChangeAspect="1" noChangeArrowheads="1"/>
          </p:cNvPicPr>
          <p:nvPr>
            <p:ph idx="1"/>
          </p:nvPr>
        </p:nvPicPr>
        <p:blipFill>
          <a:blip r:embed="rId3" cstate="print"/>
          <a:srcRect/>
          <a:stretch>
            <a:fillRect/>
          </a:stretch>
        </p:blipFill>
        <p:spPr bwMode="auto">
          <a:xfrm>
            <a:off x="2514600" y="2428702"/>
            <a:ext cx="3961015" cy="3591098"/>
          </a:xfrm>
          <a:prstGeom prst="rect">
            <a:avLst/>
          </a:prstGeom>
          <a:noFill/>
          <a:ln w="12700" cmpd="sng">
            <a:solidFill>
              <a:srgbClr val="801F23"/>
            </a:solid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858012"/>
          </a:xfrm>
        </p:spPr>
        <p:txBody>
          <a:bodyPr anchor="t">
            <a:normAutofit/>
          </a:bodyPr>
          <a:lstStyle/>
          <a:p>
            <a:pPr algn="ctr"/>
            <a:r>
              <a:rPr lang="en-US" sz="3600" dirty="0" smtClean="0">
                <a:latin typeface="Footlight MT Light" pitchFamily="18" charset="0"/>
              </a:rPr>
              <a:t>Troubleshooting Jeopardy</a:t>
            </a:r>
            <a:endParaRPr lang="en-US" sz="3600" dirty="0">
              <a:latin typeface="Footlight MT Light" pitchFamily="18" charset="0"/>
            </a:endParaRPr>
          </a:p>
        </p:txBody>
      </p:sp>
      <p:sp>
        <p:nvSpPr>
          <p:cNvPr id="3" name="Content Placeholder 2"/>
          <p:cNvSpPr>
            <a:spLocks noGrp="1"/>
          </p:cNvSpPr>
          <p:nvPr>
            <p:ph idx="1"/>
          </p:nvPr>
        </p:nvSpPr>
        <p:spPr>
          <a:xfrm>
            <a:off x="381000" y="1562100"/>
            <a:ext cx="8229600" cy="4389120"/>
          </a:xfrm>
        </p:spPr>
        <p:txBody>
          <a:bodyPr anchor="t">
            <a:normAutofit/>
          </a:bodyPr>
          <a:lstStyle/>
          <a:p>
            <a:pPr algn="ctr">
              <a:spcAft>
                <a:spcPts val="600"/>
              </a:spcAft>
              <a:buNone/>
            </a:pPr>
            <a:r>
              <a:rPr lang="en-US" sz="2400" dirty="0" smtClean="0">
                <a:solidFill>
                  <a:srgbClr val="AF0712"/>
                </a:solidFill>
                <a:latin typeface="Footlight MT Light" pitchFamily="18" charset="0"/>
              </a:rPr>
              <a:t> Please organize into teams of three or four.</a:t>
            </a:r>
          </a:p>
          <a:p>
            <a:pPr algn="ctr">
              <a:spcAft>
                <a:spcPts val="600"/>
              </a:spcAft>
              <a:buNone/>
            </a:pPr>
            <a:r>
              <a:rPr lang="en-US" sz="2400" dirty="0" smtClean="0">
                <a:solidFill>
                  <a:srgbClr val="AF0712"/>
                </a:solidFill>
                <a:latin typeface="Footlight MT Light" pitchFamily="18" charset="0"/>
              </a:rPr>
              <a:t>I will present you with a potential grantee issue and </a:t>
            </a:r>
            <a:br>
              <a:rPr lang="en-US" sz="2400" dirty="0" smtClean="0">
                <a:solidFill>
                  <a:srgbClr val="AF0712"/>
                </a:solidFill>
                <a:latin typeface="Footlight MT Light" pitchFamily="18" charset="0"/>
              </a:rPr>
            </a:br>
            <a:r>
              <a:rPr lang="en-US" sz="2400" dirty="0" smtClean="0">
                <a:solidFill>
                  <a:srgbClr val="AF0712"/>
                </a:solidFill>
                <a:latin typeface="Footlight MT Light" pitchFamily="18" charset="0"/>
              </a:rPr>
              <a:t>you will tell me what measures you would take </a:t>
            </a:r>
            <a:br>
              <a:rPr lang="en-US" sz="2400" dirty="0" smtClean="0">
                <a:solidFill>
                  <a:srgbClr val="AF0712"/>
                </a:solidFill>
                <a:latin typeface="Footlight MT Light" pitchFamily="18" charset="0"/>
              </a:rPr>
            </a:br>
            <a:r>
              <a:rPr lang="en-US" sz="2400" dirty="0" smtClean="0">
                <a:solidFill>
                  <a:srgbClr val="AF0712"/>
                </a:solidFill>
                <a:latin typeface="Footlight MT Light" pitchFamily="18" charset="0"/>
              </a:rPr>
              <a:t>to help them solve it.</a:t>
            </a:r>
          </a:p>
          <a:p>
            <a:pPr algn="ctr">
              <a:spcAft>
                <a:spcPts val="600"/>
              </a:spcAft>
              <a:buNone/>
            </a:pPr>
            <a:r>
              <a:rPr lang="en-US" sz="2400" dirty="0" smtClean="0">
                <a:solidFill>
                  <a:srgbClr val="AF0712"/>
                </a:solidFill>
                <a:latin typeface="Footlight MT Light" pitchFamily="18" charset="0"/>
              </a:rPr>
              <a:t>Answers may include referring the grantee to a Help Desk, walking them through solving the problem, </a:t>
            </a:r>
            <a:br>
              <a:rPr lang="en-US" sz="2400" dirty="0" smtClean="0">
                <a:solidFill>
                  <a:srgbClr val="AF0712"/>
                </a:solidFill>
                <a:latin typeface="Footlight MT Light" pitchFamily="18" charset="0"/>
              </a:rPr>
            </a:br>
            <a:r>
              <a:rPr lang="en-US" sz="2400" dirty="0" smtClean="0">
                <a:solidFill>
                  <a:srgbClr val="AF0712"/>
                </a:solidFill>
                <a:latin typeface="Footlight MT Light" pitchFamily="18" charset="0"/>
              </a:rPr>
              <a:t>or solving the problem for them.  </a:t>
            </a:r>
            <a:endParaRPr lang="en-US" sz="2400" dirty="0">
              <a:solidFill>
                <a:srgbClr val="AF0712"/>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DEC40-1369-4B22-B693-2367C9834073}" type="slidenum">
              <a:rPr lang="en-US" smtClean="0"/>
              <a:pPr/>
              <a:t>65</a:t>
            </a:fld>
            <a:endParaRPr lang="en-US" dirty="0"/>
          </a:p>
        </p:txBody>
      </p:sp>
      <p:sp>
        <p:nvSpPr>
          <p:cNvPr id="6" name="Title 4"/>
          <p:cNvSpPr txBox="1">
            <a:spLocks/>
          </p:cNvSpPr>
          <p:nvPr/>
        </p:nvSpPr>
        <p:spPr>
          <a:xfrm>
            <a:off x="0" y="1422400"/>
            <a:ext cx="9144000" cy="1828800"/>
          </a:xfrm>
          <a:prstGeom prst="rect">
            <a:avLst/>
          </a:prstGeom>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smtClean="0">
                <a:ln>
                  <a:noFill/>
                </a:ln>
                <a:solidFill>
                  <a:srgbClr val="801F23"/>
                </a:solidFill>
                <a:effectLst>
                  <a:outerShdw blurRad="38100" dist="25400" dir="5400000" algn="tl" rotWithShape="0">
                    <a:srgbClr val="000000">
                      <a:alpha val="43000"/>
                    </a:srgbClr>
                  </a:outerShdw>
                </a:effectLst>
                <a:uLnTx/>
                <a:uFillTx/>
                <a:latin typeface="Footlight MT Light" pitchFamily="18" charset="0"/>
                <a:ea typeface="+mj-ea"/>
                <a:cs typeface="+mj-cs"/>
              </a:rPr>
              <a:t>Questions?</a:t>
            </a:r>
            <a:endParaRPr kumimoji="0" lang="en-US" sz="5600" b="1" i="0" u="none" strike="noStrike" kern="1200" cap="none" spc="0" normalizeH="0" baseline="0" noProof="0" dirty="0">
              <a:ln>
                <a:noFill/>
              </a:ln>
              <a:solidFill>
                <a:srgbClr val="801F23"/>
              </a:solidFill>
              <a:effectLst>
                <a:outerShdw blurRad="38100" dist="25400" dir="5400000" algn="tl" rotWithShape="0">
                  <a:srgbClr val="000000">
                    <a:alpha val="43000"/>
                  </a:srgbClr>
                </a:outerShdw>
              </a:effectLst>
              <a:uLnTx/>
              <a:uFillTx/>
              <a:latin typeface="Footlight MT Light" pitchFamily="18" charset="0"/>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38200"/>
          </a:xfrm>
        </p:spPr>
        <p:txBody>
          <a:bodyPr>
            <a:noAutofit/>
          </a:bodyPr>
          <a:lstStyle/>
          <a:p>
            <a:pPr algn="ctr"/>
            <a:r>
              <a:rPr lang="en-US" sz="4800" dirty="0" smtClean="0">
                <a:latin typeface="Footlight MT Light" pitchFamily="18" charset="0"/>
              </a:rPr>
              <a:t>Thank you!</a:t>
            </a:r>
            <a:endParaRPr lang="en-US" sz="4800" b="1" i="1" dirty="0">
              <a:latin typeface="Footlight MT Light" pitchFamily="18" charset="0"/>
            </a:endParaRPr>
          </a:p>
        </p:txBody>
      </p:sp>
      <p:sp>
        <p:nvSpPr>
          <p:cNvPr id="3" name="Content Placeholder 2"/>
          <p:cNvSpPr>
            <a:spLocks noGrp="1"/>
          </p:cNvSpPr>
          <p:nvPr>
            <p:ph idx="1"/>
          </p:nvPr>
        </p:nvSpPr>
        <p:spPr>
          <a:xfrm>
            <a:off x="0" y="1752600"/>
            <a:ext cx="9144000" cy="4343400"/>
          </a:xfrm>
          <a:noFill/>
          <a:ln w="25400">
            <a:solidFill>
              <a:srgbClr val="FFC000"/>
            </a:solidFill>
          </a:ln>
        </p:spPr>
        <p:txBody>
          <a:bodyPr>
            <a:normAutofit/>
          </a:bodyPr>
          <a:lstStyle/>
          <a:p>
            <a:pPr algn="ctr">
              <a:buNone/>
            </a:pPr>
            <a:r>
              <a:rPr lang="en-US" sz="2400" dirty="0" smtClean="0">
                <a:solidFill>
                  <a:schemeClr val="bg2">
                    <a:lumMod val="25000"/>
                  </a:schemeClr>
                </a:solidFill>
                <a:latin typeface="Footlight MT Light" pitchFamily="18" charset="0"/>
              </a:rPr>
              <a:t>Our training session is now complete.  </a:t>
            </a:r>
          </a:p>
          <a:p>
            <a:pPr algn="ctr">
              <a:buNone/>
            </a:pPr>
            <a:r>
              <a:rPr lang="en-US" sz="2400" dirty="0" smtClean="0">
                <a:solidFill>
                  <a:schemeClr val="bg2">
                    <a:lumMod val="25000"/>
                  </a:schemeClr>
                </a:solidFill>
                <a:latin typeface="Footlight MT Light" pitchFamily="18" charset="0"/>
              </a:rPr>
              <a:t>Please complete the evaluation — </a:t>
            </a:r>
            <a:r>
              <a:rPr lang="en-US" sz="2400" b="1" dirty="0" smtClean="0">
                <a:solidFill>
                  <a:schemeClr val="bg2">
                    <a:lumMod val="25000"/>
                  </a:schemeClr>
                </a:solidFill>
                <a:latin typeface="Footlight MT Light" pitchFamily="18" charset="0"/>
              </a:rPr>
              <a:t>your feedback is important to us!</a:t>
            </a:r>
            <a:endParaRPr lang="en-US" sz="2400" dirty="0" smtClean="0">
              <a:solidFill>
                <a:schemeClr val="bg2">
                  <a:lumMod val="25000"/>
                </a:schemeClr>
              </a:solidFill>
              <a:latin typeface="Footlight MT Light" pitchFamily="18" charset="0"/>
            </a:endParaRPr>
          </a:p>
          <a:p>
            <a:pPr algn="ctr">
              <a:buNone/>
            </a:pPr>
            <a:r>
              <a:rPr lang="en-US" sz="2400" dirty="0" smtClean="0">
                <a:solidFill>
                  <a:schemeClr val="bg2">
                    <a:lumMod val="25000"/>
                  </a:schemeClr>
                </a:solidFill>
                <a:latin typeface="Footlight MT Light" pitchFamily="18" charset="0"/>
              </a:rPr>
              <a:t>For additional support contact Community Connections at:</a:t>
            </a:r>
          </a:p>
          <a:p>
            <a:pPr algn="ctr">
              <a:buNone/>
            </a:pPr>
            <a:endParaRPr lang="en-US" sz="2400" dirty="0" smtClean="0">
              <a:solidFill>
                <a:schemeClr val="accent5">
                  <a:lumMod val="60000"/>
                  <a:lumOff val="40000"/>
                </a:schemeClr>
              </a:solidFill>
              <a:latin typeface="Footlight MT Light" pitchFamily="18" charset="0"/>
            </a:endParaRPr>
          </a:p>
          <a:p>
            <a:pPr algn="ctr">
              <a:buNone/>
            </a:pPr>
            <a:r>
              <a:rPr lang="en-US" sz="2400" b="1" dirty="0" smtClean="0">
                <a:solidFill>
                  <a:srgbClr val="AF0712"/>
                </a:solidFill>
                <a:latin typeface="Footlight MT Light" pitchFamily="18" charset="0"/>
              </a:rPr>
              <a:t>1-800-998-9999, Option 3</a:t>
            </a:r>
          </a:p>
          <a:p>
            <a:pPr algn="ctr">
              <a:buNone/>
            </a:pPr>
            <a:r>
              <a:rPr lang="en-US" sz="2400" b="1" dirty="0" smtClean="0">
                <a:solidFill>
                  <a:srgbClr val="AF0712"/>
                </a:solidFill>
                <a:latin typeface="Footlight MT Light" pitchFamily="18" charset="0"/>
              </a:rPr>
              <a:t>or</a:t>
            </a:r>
          </a:p>
          <a:p>
            <a:pPr algn="ctr">
              <a:buNone/>
            </a:pPr>
            <a:r>
              <a:rPr lang="en-US" sz="2400" b="1" dirty="0" smtClean="0">
                <a:solidFill>
                  <a:srgbClr val="AF0712"/>
                </a:solidFill>
                <a:latin typeface="Footlight MT Light" pitchFamily="18" charset="0"/>
              </a:rPr>
              <a:t>DRGR_Help@hud.gov</a:t>
            </a:r>
            <a:endParaRPr lang="en-US" sz="2400" b="1" dirty="0">
              <a:solidFill>
                <a:srgbClr val="AF0712"/>
              </a:solidFill>
              <a:latin typeface="Footlight MT Light" pitchFamily="18" charset="0"/>
            </a:endParaRPr>
          </a:p>
        </p:txBody>
      </p:sp>
      <p:sp>
        <p:nvSpPr>
          <p:cNvPr id="4" name="Slide Number Placeholder 3"/>
          <p:cNvSpPr>
            <a:spLocks noGrp="1"/>
          </p:cNvSpPr>
          <p:nvPr>
            <p:ph type="sldNum" sz="quarter" idx="12"/>
          </p:nvPr>
        </p:nvSpPr>
        <p:spPr/>
        <p:txBody>
          <a:bodyPr/>
          <a:lstStyle/>
          <a:p>
            <a:fld id="{416DEC40-1369-4B22-B693-2367C9834073}" type="slidenum">
              <a:rPr lang="en-US" smtClean="0"/>
              <a:pPr/>
              <a:t>66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457200" y="2209800"/>
            <a:ext cx="8229600" cy="4045057"/>
          </a:xfrm>
          <a:prstGeom prst="rect">
            <a:avLst/>
          </a:prstGeom>
          <a:noFill/>
          <a:ln w="9525">
            <a:noFill/>
            <a:miter lim="800000"/>
            <a:headEnd/>
            <a:tailEnd/>
          </a:ln>
        </p:spPr>
      </p:pic>
      <p:sp>
        <p:nvSpPr>
          <p:cNvPr id="7" name="TextBox 6"/>
          <p:cNvSpPr txBox="1"/>
          <p:nvPr/>
        </p:nvSpPr>
        <p:spPr>
          <a:xfrm>
            <a:off x="381000" y="1371600"/>
            <a:ext cx="8153400" cy="784830"/>
          </a:xfrm>
          <a:prstGeom prst="rect">
            <a:avLst/>
          </a:prstGeom>
          <a:noFill/>
        </p:spPr>
        <p:txBody>
          <a:bodyPr wrap="square" rtlCol="0">
            <a:spAutoFit/>
          </a:bodyPr>
          <a:lstStyle/>
          <a:p>
            <a:r>
              <a:rPr lang="en-US" sz="1500" b="1" dirty="0" smtClean="0">
                <a:latin typeface="Footlight MT Light" pitchFamily="18" charset="0"/>
              </a:rPr>
              <a:t>Admin </a:t>
            </a:r>
            <a:r>
              <a:rPr lang="en-US" sz="1500" b="1" dirty="0" err="1" smtClean="0">
                <a:latin typeface="Footlight MT Light" pitchFamily="18" charset="0"/>
              </a:rPr>
              <a:t>Rept</a:t>
            </a:r>
            <a:r>
              <a:rPr lang="en-US" sz="1500" b="1" dirty="0" smtClean="0">
                <a:latin typeface="Footlight MT Light" pitchFamily="18" charset="0"/>
              </a:rPr>
              <a:t>: Grantee DRGR Users Account Status </a:t>
            </a:r>
          </a:p>
          <a:p>
            <a:r>
              <a:rPr lang="en-US" sz="1500" dirty="0" smtClean="0">
                <a:latin typeface="Footlight MT Light" pitchFamily="18" charset="0"/>
              </a:rPr>
              <a:t>This is a master list of all grantee DRGR user accounts. The field office version shows the grantee name and state as columns.</a:t>
            </a:r>
            <a:endParaRPr lang="en-US" sz="1500" dirty="0">
              <a:latin typeface="Footlight MT Light" pitchFamily="18" charset="0"/>
            </a:endParaRPr>
          </a:p>
        </p:txBody>
      </p:sp>
      <p:sp>
        <p:nvSpPr>
          <p:cNvPr id="4" name="Title 1"/>
          <p:cNvSpPr>
            <a:spLocks noGrp="1"/>
          </p:cNvSpPr>
          <p:nvPr>
            <p:ph type="title"/>
          </p:nvPr>
        </p:nvSpPr>
        <p:spPr>
          <a:xfrm>
            <a:off x="0" y="685800"/>
            <a:ext cx="9144000" cy="627888"/>
          </a:xfrm>
          <a:solidFill>
            <a:schemeClr val="accent4">
              <a:lumMod val="50000"/>
            </a:schemeClr>
          </a:solidFill>
        </p:spPr>
        <p:txBody>
          <a:bodyPr anchor="t">
            <a:noAutofit/>
          </a:bodyPr>
          <a:lstStyle/>
          <a:p>
            <a:pPr algn="ctr"/>
            <a:r>
              <a:rPr lang="en-US" sz="3600" dirty="0" smtClean="0">
                <a:solidFill>
                  <a:schemeClr val="bg1"/>
                </a:solidFill>
                <a:latin typeface="Footlight MT Light" pitchFamily="18" charset="0"/>
              </a:rPr>
              <a:t>Grantee DRGR Users Account Status</a:t>
            </a:r>
            <a:endParaRPr lang="en-US" sz="3600" dirty="0">
              <a:solidFill>
                <a:schemeClr val="bg1"/>
              </a:solidFill>
              <a:latin typeface="Footlight MT Light" pitchFamily="18" charset="0"/>
            </a:endParaRPr>
          </a:p>
        </p:txBody>
      </p:sp>
      <p:sp>
        <p:nvSpPr>
          <p:cNvPr id="5" name="Slide Number Placeholder 4"/>
          <p:cNvSpPr>
            <a:spLocks noGrp="1"/>
          </p:cNvSpPr>
          <p:nvPr>
            <p:ph type="sldNum" sz="quarter" idx="12"/>
          </p:nvPr>
        </p:nvSpPr>
        <p:spPr/>
        <p:txBody>
          <a:bodyPr/>
          <a:lstStyle/>
          <a:p>
            <a:fld id="{416DEC40-1369-4B22-B693-2367C9834073}"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235073" y="2396359"/>
            <a:ext cx="8454355" cy="3985944"/>
          </a:xfrm>
          <a:prstGeom prst="rect">
            <a:avLst/>
          </a:prstGeom>
          <a:noFill/>
          <a:ln w="9525">
            <a:noFill/>
            <a:miter lim="800000"/>
            <a:headEnd/>
            <a:tailEnd/>
          </a:ln>
        </p:spPr>
      </p:pic>
      <p:sp>
        <p:nvSpPr>
          <p:cNvPr id="6" name="TextBox 5"/>
          <p:cNvSpPr txBox="1"/>
          <p:nvPr/>
        </p:nvSpPr>
        <p:spPr>
          <a:xfrm>
            <a:off x="152400" y="1447800"/>
            <a:ext cx="8915400" cy="830997"/>
          </a:xfrm>
          <a:prstGeom prst="rect">
            <a:avLst/>
          </a:prstGeom>
          <a:noFill/>
        </p:spPr>
        <p:txBody>
          <a:bodyPr wrap="square" rtlCol="0">
            <a:spAutoFit/>
          </a:bodyPr>
          <a:lstStyle/>
          <a:p>
            <a:r>
              <a:rPr lang="en-US" sz="1600" b="1" dirty="0" smtClean="0">
                <a:latin typeface="Footlight MT Light" pitchFamily="18" charset="0"/>
              </a:rPr>
              <a:t>Admin </a:t>
            </a:r>
            <a:r>
              <a:rPr lang="en-US" sz="1600" b="1" dirty="0" err="1" smtClean="0">
                <a:latin typeface="Footlight MT Light" pitchFamily="18" charset="0"/>
              </a:rPr>
              <a:t>Rept</a:t>
            </a:r>
            <a:r>
              <a:rPr lang="en-US" sz="1600" b="1" dirty="0" smtClean="0">
                <a:latin typeface="Footlight MT Light" pitchFamily="18" charset="0"/>
              </a:rPr>
              <a:t>: Grantee DRGR Users Access by Grant </a:t>
            </a:r>
          </a:p>
          <a:p>
            <a:r>
              <a:rPr lang="en-US" sz="1600" dirty="0" smtClean="0">
                <a:latin typeface="Footlight MT Light" pitchFamily="18" charset="0"/>
              </a:rPr>
              <a:t>This report will only show active users assigned to grants by grantee system administrators. This step must be done when new grantee user accounts or grants are added to DRGR. </a:t>
            </a:r>
            <a:endParaRPr lang="en-US" sz="1600" dirty="0">
              <a:latin typeface="Footlight MT Light" pitchFamily="18" charset="0"/>
            </a:endParaRPr>
          </a:p>
        </p:txBody>
      </p:sp>
      <p:sp>
        <p:nvSpPr>
          <p:cNvPr id="4" name="Title 1"/>
          <p:cNvSpPr>
            <a:spLocks noGrp="1"/>
          </p:cNvSpPr>
          <p:nvPr>
            <p:ph type="title"/>
          </p:nvPr>
        </p:nvSpPr>
        <p:spPr>
          <a:xfrm>
            <a:off x="0" y="685800"/>
            <a:ext cx="9144000" cy="704088"/>
          </a:xfrm>
          <a:solidFill>
            <a:srgbClr val="425519"/>
          </a:solidFill>
        </p:spPr>
        <p:txBody>
          <a:bodyPr anchor="t">
            <a:noAutofit/>
          </a:bodyPr>
          <a:lstStyle/>
          <a:p>
            <a:pPr algn="ctr"/>
            <a:r>
              <a:rPr lang="en-US" sz="3600" dirty="0" smtClean="0">
                <a:solidFill>
                  <a:schemeClr val="bg1"/>
                </a:solidFill>
                <a:latin typeface="Footlight MT Light" pitchFamily="18" charset="0"/>
              </a:rPr>
              <a:t>Grantee DRGR Users Access by Grant</a:t>
            </a:r>
            <a:endParaRPr lang="en-US" sz="3600" dirty="0">
              <a:solidFill>
                <a:schemeClr val="bg1"/>
              </a:solidFill>
              <a:latin typeface="Footlight MT Light" pitchFamily="18" charset="0"/>
            </a:endParaRPr>
          </a:p>
        </p:txBody>
      </p:sp>
      <p:sp>
        <p:nvSpPr>
          <p:cNvPr id="5" name="Slide Number Placeholder 4"/>
          <p:cNvSpPr>
            <a:spLocks noGrp="1"/>
          </p:cNvSpPr>
          <p:nvPr>
            <p:ph type="sldNum" sz="quarter" idx="12"/>
          </p:nvPr>
        </p:nvSpPr>
        <p:spPr/>
        <p:txBody>
          <a:bodyPr/>
          <a:lstStyle/>
          <a:p>
            <a:fld id="{416DEC40-1369-4B22-B693-2367C9834073}"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277231" y="2175641"/>
            <a:ext cx="8257169" cy="3996559"/>
          </a:xfrm>
          <a:prstGeom prst="rect">
            <a:avLst/>
          </a:prstGeom>
          <a:noFill/>
          <a:ln w="9525">
            <a:noFill/>
            <a:miter lim="800000"/>
            <a:headEnd/>
            <a:tailEnd/>
          </a:ln>
        </p:spPr>
      </p:pic>
      <p:sp>
        <p:nvSpPr>
          <p:cNvPr id="5" name="TextBox 4"/>
          <p:cNvSpPr txBox="1"/>
          <p:nvPr/>
        </p:nvSpPr>
        <p:spPr>
          <a:xfrm>
            <a:off x="609600" y="1371600"/>
            <a:ext cx="7924800" cy="584775"/>
          </a:xfrm>
          <a:prstGeom prst="rect">
            <a:avLst/>
          </a:prstGeom>
          <a:noFill/>
        </p:spPr>
        <p:txBody>
          <a:bodyPr wrap="square" rtlCol="0" anchor="t">
            <a:spAutoFit/>
          </a:bodyPr>
          <a:lstStyle/>
          <a:p>
            <a:r>
              <a:rPr lang="en-US" sz="1600" b="1" dirty="0" smtClean="0">
                <a:latin typeface="Footlight MT Light" pitchFamily="18" charset="0"/>
              </a:rPr>
              <a:t>Admin Rept4: Grantee DRGR Users with System Role </a:t>
            </a:r>
          </a:p>
          <a:p>
            <a:r>
              <a:rPr lang="en-US" sz="1600" dirty="0" smtClean="0">
                <a:latin typeface="Footlight MT Light" pitchFamily="18" charset="0"/>
              </a:rPr>
              <a:t>This report will only show active users assigned to grants by grantee system administrators. </a:t>
            </a:r>
            <a:endParaRPr lang="en-US" sz="1600" dirty="0">
              <a:latin typeface="Footlight MT Light" pitchFamily="18" charset="0"/>
            </a:endParaRPr>
          </a:p>
        </p:txBody>
      </p:sp>
      <p:sp>
        <p:nvSpPr>
          <p:cNvPr id="4" name="Title 1"/>
          <p:cNvSpPr>
            <a:spLocks noGrp="1"/>
          </p:cNvSpPr>
          <p:nvPr>
            <p:ph type="title"/>
          </p:nvPr>
        </p:nvSpPr>
        <p:spPr>
          <a:xfrm>
            <a:off x="0" y="685800"/>
            <a:ext cx="9144000" cy="627888"/>
          </a:xfrm>
          <a:solidFill>
            <a:srgbClr val="425519"/>
          </a:solidFill>
        </p:spPr>
        <p:txBody>
          <a:bodyPr anchor="t">
            <a:noAutofit/>
          </a:bodyPr>
          <a:lstStyle/>
          <a:p>
            <a:pPr algn="ctr"/>
            <a:r>
              <a:rPr lang="en-US" sz="3600" dirty="0" smtClean="0">
                <a:solidFill>
                  <a:schemeClr val="bg1"/>
                </a:solidFill>
                <a:latin typeface="Footlight MT Light" pitchFamily="18" charset="0"/>
              </a:rPr>
              <a:t>Grantee DRGR Users with System Role</a:t>
            </a:r>
            <a:endParaRPr lang="en-US" sz="3600" dirty="0">
              <a:solidFill>
                <a:schemeClr val="bg1"/>
              </a:solidFill>
              <a:latin typeface="Footlight MT Light" pitchFamily="18" charset="0"/>
            </a:endParaRPr>
          </a:p>
        </p:txBody>
      </p:sp>
      <p:sp>
        <p:nvSpPr>
          <p:cNvPr id="6" name="Slide Number Placeholder 5"/>
          <p:cNvSpPr>
            <a:spLocks noGrp="1"/>
          </p:cNvSpPr>
          <p:nvPr>
            <p:ph type="sldNum" sz="quarter" idx="12"/>
          </p:nvPr>
        </p:nvSpPr>
        <p:spPr/>
        <p:txBody>
          <a:bodyPr/>
          <a:lstStyle/>
          <a:p>
            <a:fld id="{416DEC40-1369-4B22-B693-2367C9834073}"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9615</TotalTime>
  <Words>4701</Words>
  <Application>Microsoft Office PowerPoint</Application>
  <PresentationFormat>On-screen Show (4:3)</PresentationFormat>
  <Paragraphs>467</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Flow</vt:lpstr>
      <vt:lpstr>Disaster Recovery Grant Reporting System Training for NSP Users  Day 2</vt:lpstr>
      <vt:lpstr>Today’s Agenda</vt:lpstr>
      <vt:lpstr>User Role and Account Information</vt:lpstr>
      <vt:lpstr>Registering a new HUD staff account</vt:lpstr>
      <vt:lpstr>HUD Field Office DRGR Users</vt:lpstr>
      <vt:lpstr>PowerPoint Presentation</vt:lpstr>
      <vt:lpstr>Grantee DRGR Users Account Status</vt:lpstr>
      <vt:lpstr>Grantee DRGR Users Access by Grant</vt:lpstr>
      <vt:lpstr>Grantee DRGR Users with System Role</vt:lpstr>
      <vt:lpstr>Practice ID Information</vt:lpstr>
      <vt:lpstr>Case Study #1 Checking the Status of Grantee User Accounts</vt:lpstr>
      <vt:lpstr>Review of DRGR Modules</vt:lpstr>
      <vt:lpstr>Action Plans</vt:lpstr>
      <vt:lpstr>Drawdowns</vt:lpstr>
      <vt:lpstr>QPRs </vt:lpstr>
      <vt:lpstr>Reports </vt:lpstr>
      <vt:lpstr>Action Plans</vt:lpstr>
      <vt:lpstr>Remember…</vt:lpstr>
      <vt:lpstr>Action Plan Checks</vt:lpstr>
      <vt:lpstr>PowerPoint Presentation</vt:lpstr>
      <vt:lpstr>PowerPoint Presentation</vt:lpstr>
      <vt:lpstr>PowerPoint Presentation</vt:lpstr>
      <vt:lpstr>PowerPoint Presentation</vt:lpstr>
      <vt:lpstr>PowerPoint Presentation</vt:lpstr>
      <vt:lpstr>PowerPoint Presentation</vt:lpstr>
      <vt:lpstr>Case Study #2 Take Action on the Action Plan</vt:lpstr>
      <vt:lpstr>PowerPoint Presentation</vt:lpstr>
      <vt:lpstr>PowerPoint Presentation</vt:lpstr>
      <vt:lpstr>Grant and DRGR AP Review Status</vt:lpstr>
      <vt:lpstr>PowerPoint Presentation</vt:lpstr>
      <vt:lpstr>PowerPoint Presentation</vt:lpstr>
      <vt:lpstr>PowerPoint Presentation</vt:lpstr>
      <vt:lpstr>Case Study #3 Check on Activity Budgets</vt:lpstr>
      <vt:lpstr>PowerPoint Presentation</vt:lpstr>
      <vt:lpstr>Obligations &amp;  Drawdowns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#4 Pull Drawdown Voucher Line Item Status Report</vt:lpstr>
      <vt:lpstr>Quarterly Performance Reports (QPRs)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#5 Review the QPR</vt:lpstr>
      <vt:lpstr>PowerPoint Presentation</vt:lpstr>
      <vt:lpstr>PowerPoint Presentation</vt:lpstr>
      <vt:lpstr>PowerPoint Presentation</vt:lpstr>
      <vt:lpstr>PowerPoint Presentation</vt:lpstr>
      <vt:lpstr>Case Study #6 Modify the ‘Addresses by Activity’ Report</vt:lpstr>
      <vt:lpstr>Troubleshooting Jeopardy</vt:lpstr>
      <vt:lpstr>PowerPoint Presentation</vt:lpstr>
      <vt:lpstr>Thank you!</vt:lpstr>
    </vt:vector>
  </TitlesOfParts>
  <Company>LM IS&amp;GS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Kimberly Walker</dc:creator>
  <cp:lastModifiedBy>Urnell Johnson-Spears</cp:lastModifiedBy>
  <cp:revision>646</cp:revision>
  <cp:lastPrinted>2013-04-17T15:37:04Z</cp:lastPrinted>
  <dcterms:created xsi:type="dcterms:W3CDTF">2010-01-26T19:21:41Z</dcterms:created>
  <dcterms:modified xsi:type="dcterms:W3CDTF">2013-04-17T15:40:27Z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ACCT04\drousewa</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lpwstr>0</vt:lpwstr>
  </property>
  <property fmtid="{D5CDD505-2E9C-101B-9397-08002B2CF9AE}" pid="8" name="Allow Footer Overwrite">
    <vt:lpwstr>0</vt:lpwstr>
  </property>
  <property fmtid="{D5CDD505-2E9C-101B-9397-08002B2CF9AE}" pid="9" name="Multiple Selected">
    <vt:lpwstr>-1</vt:lpwstr>
  </property>
</Properties>
</file>