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5"/>
  </p:sldMasterIdLst>
  <p:notesMasterIdLst>
    <p:notesMasterId r:id="rId18"/>
  </p:notesMasterIdLst>
  <p:sldIdLst>
    <p:sldId id="256" r:id="rId6"/>
    <p:sldId id="263" r:id="rId7"/>
    <p:sldId id="326" r:id="rId8"/>
    <p:sldId id="333" r:id="rId9"/>
    <p:sldId id="331" r:id="rId10"/>
    <p:sldId id="337" r:id="rId11"/>
    <p:sldId id="332" r:id="rId12"/>
    <p:sldId id="327" r:id="rId13"/>
    <p:sldId id="328" r:id="rId14"/>
    <p:sldId id="329" r:id="rId15"/>
    <p:sldId id="330" r:id="rId16"/>
    <p:sldId id="28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1699" autoAdjust="0"/>
  </p:normalViewPr>
  <p:slideViewPr>
    <p:cSldViewPr>
      <p:cViewPr varScale="1">
        <p:scale>
          <a:sx n="102" d="100"/>
          <a:sy n="102" d="100"/>
        </p:scale>
        <p:origin x="1056" y="102"/>
      </p:cViewPr>
      <p:guideLst>
        <p:guide orient="horz" pos="2160"/>
        <p:guide pos="2880"/>
      </p:guideLst>
    </p:cSldViewPr>
  </p:slideViewPr>
  <p:outlineViewPr>
    <p:cViewPr>
      <p:scale>
        <a:sx n="33" d="100"/>
        <a:sy n="33" d="100"/>
      </p:scale>
      <p:origin x="0" y="-4330"/>
    </p:cViewPr>
  </p:outlineViewPr>
  <p:notesTextViewPr>
    <p:cViewPr>
      <p:scale>
        <a:sx n="1" d="1"/>
        <a:sy n="1" d="1"/>
      </p:scale>
      <p:origin x="0" y="0"/>
    </p:cViewPr>
  </p:notesTextViewPr>
  <p:sorterViewPr>
    <p:cViewPr>
      <p:scale>
        <a:sx n="100" d="100"/>
        <a:sy n="100" d="100"/>
      </p:scale>
      <p:origin x="0" y="-75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4E4D5C7-0F6C-4100-9529-695EF0C470B4}" type="datetimeFigureOut">
              <a:rPr lang="en-US"/>
              <a:pPr>
                <a:defRPr/>
              </a:pPr>
              <a:t>6/8/2018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46BADD9-CBF4-4728-BDE0-71EBA9D7DF6D}" type="slidenum">
              <a:rPr lang="en-US"/>
              <a:pPr>
                <a:defRPr/>
              </a:pPr>
              <a:t>‹#›</a:t>
            </a:fld>
            <a:endParaRPr lang="en-US"/>
          </a:p>
        </p:txBody>
      </p:sp>
    </p:spTree>
    <p:extLst>
      <p:ext uri="{BB962C8B-B14F-4D97-AF65-F5344CB8AC3E}">
        <p14:creationId xmlns:p14="http://schemas.microsoft.com/office/powerpoint/2010/main" val="2305325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8B03BB-0D9A-4027-94CE-E46F8263457C}"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417989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Add North Korea to the question and the Country drop</a:t>
            </a:r>
            <a:r>
              <a:rPr lang="en-US" baseline="0" dirty="0" smtClean="0"/>
              <a:t> down. Add North Korea to all three sub questions under organization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10</a:t>
            </a:fld>
            <a:endParaRPr lang="en-US"/>
          </a:p>
        </p:txBody>
      </p:sp>
    </p:spTree>
    <p:extLst>
      <p:ext uri="{BB962C8B-B14F-4D97-AF65-F5344CB8AC3E}">
        <p14:creationId xmlns:p14="http://schemas.microsoft.com/office/powerpoint/2010/main" val="304709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Add North Korea to the question and the Country drop down. </a:t>
            </a:r>
            <a:r>
              <a:rPr lang="en-US" baseline="0" dirty="0" smtClean="0"/>
              <a:t>Add North Korea to all three sub questions under organization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11</a:t>
            </a:fld>
            <a:endParaRPr lang="en-US"/>
          </a:p>
        </p:txBody>
      </p:sp>
    </p:spTree>
    <p:extLst>
      <p:ext uri="{BB962C8B-B14F-4D97-AF65-F5344CB8AC3E}">
        <p14:creationId xmlns:p14="http://schemas.microsoft.com/office/powerpoint/2010/main" val="343865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North Korea added to question 9.  The question will be Have you traveled to, or been present in Iraq, Syria, Libya, Somalia, Yemen, or North Korea on or after March 1, 2011? </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2</a:t>
            </a:fld>
            <a:endParaRPr lang="en-US"/>
          </a:p>
        </p:txBody>
      </p:sp>
    </p:spTree>
    <p:extLst>
      <p:ext uri="{BB962C8B-B14F-4D97-AF65-F5344CB8AC3E}">
        <p14:creationId xmlns:p14="http://schemas.microsoft.com/office/powerpoint/2010/main" val="319653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3</a:t>
            </a:fld>
            <a:endParaRPr lang="en-US"/>
          </a:p>
        </p:txBody>
      </p:sp>
    </p:spTree>
    <p:extLst>
      <p:ext uri="{BB962C8B-B14F-4D97-AF65-F5344CB8AC3E}">
        <p14:creationId xmlns:p14="http://schemas.microsoft.com/office/powerpoint/2010/main" val="407544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a:t>
            </a:r>
            <a:r>
              <a:rPr lang="en-US" dirty="0" smtClean="0"/>
              <a:t>North Korea added to the question and the Country drop</a:t>
            </a:r>
            <a:r>
              <a:rPr lang="en-US" baseline="0" dirty="0" smtClean="0"/>
              <a:t> down. </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4</a:t>
            </a:fld>
            <a:endParaRPr lang="en-US"/>
          </a:p>
        </p:txBody>
      </p:sp>
    </p:spTree>
    <p:extLst>
      <p:ext uri="{BB962C8B-B14F-4D97-AF65-F5344CB8AC3E}">
        <p14:creationId xmlns:p14="http://schemas.microsoft.com/office/powerpoint/2010/main" val="66495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North Korea to the tooltips.</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5</a:t>
            </a:fld>
            <a:endParaRPr lang="en-US"/>
          </a:p>
        </p:txBody>
      </p:sp>
    </p:spTree>
    <p:extLst>
      <p:ext uri="{BB962C8B-B14F-4D97-AF65-F5344CB8AC3E}">
        <p14:creationId xmlns:p14="http://schemas.microsoft.com/office/powerpoint/2010/main" val="1142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North Korea to the tooltips.</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6</a:t>
            </a:fld>
            <a:endParaRPr lang="en-US"/>
          </a:p>
        </p:txBody>
      </p:sp>
    </p:spTree>
    <p:extLst>
      <p:ext uri="{BB962C8B-B14F-4D97-AF65-F5344CB8AC3E}">
        <p14:creationId xmlns:p14="http://schemas.microsoft.com/office/powerpoint/2010/main" val="2771477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North Korea to pop-up Alerts</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7</a:t>
            </a:fld>
            <a:endParaRPr lang="en-US"/>
          </a:p>
        </p:txBody>
      </p:sp>
    </p:spTree>
    <p:extLst>
      <p:ext uri="{BB962C8B-B14F-4D97-AF65-F5344CB8AC3E}">
        <p14:creationId xmlns:p14="http://schemas.microsoft.com/office/powerpoint/2010/main" val="70952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North Korea added to the question and Country drop down.  Have you traveled to or been present in Iraq, Syria, Iran, Sudan, or North Korea on or after March 1, 2011? Add North Korea to sub question under organization information.</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8</a:t>
            </a:fld>
            <a:endParaRPr lang="en-US"/>
          </a:p>
        </p:txBody>
      </p:sp>
    </p:spTree>
    <p:extLst>
      <p:ext uri="{BB962C8B-B14F-4D97-AF65-F5344CB8AC3E}">
        <p14:creationId xmlns:p14="http://schemas.microsoft.com/office/powerpoint/2010/main" val="10985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Add North Korea to the question and the Country</a:t>
            </a:r>
            <a:r>
              <a:rPr lang="en-US" baseline="0" dirty="0" smtClean="0"/>
              <a:t> drop down. Add North Korea to relevant sub questions under organization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9</a:t>
            </a:fld>
            <a:endParaRPr lang="en-US"/>
          </a:p>
        </p:txBody>
      </p:sp>
    </p:spTree>
    <p:extLst>
      <p:ext uri="{BB962C8B-B14F-4D97-AF65-F5344CB8AC3E}">
        <p14:creationId xmlns:p14="http://schemas.microsoft.com/office/powerpoint/2010/main" val="96204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4DFC508-A224-4134-94BA-3E2894AB82D2}" type="datetime1">
              <a:rPr lang="en-US" smtClean="0"/>
              <a:pPr>
                <a:defRPr/>
              </a:pPr>
              <a:t>6/8/2018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4DC426-2B36-4886-8883-40156F0BF131}" type="slidenum">
              <a:rPr lang="en-US" smtClean="0"/>
              <a:pPr>
                <a:defRPr/>
              </a:pPr>
              <a:t>‹#›</a:t>
            </a:fld>
            <a:endParaRPr lang="en-US"/>
          </a:p>
        </p:txBody>
      </p:sp>
    </p:spTree>
    <p:extLst>
      <p:ext uri="{BB962C8B-B14F-4D97-AF65-F5344CB8AC3E}">
        <p14:creationId xmlns:p14="http://schemas.microsoft.com/office/powerpoint/2010/main" val="100373444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6/8/2018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88608205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6/8/2018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2838392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6/8/2018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781901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6/8/2018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283957391"/>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7C64BA57-C780-47D1-862D-45B868704F69}" type="datetime1">
              <a:rPr lang="en-US" smtClean="0"/>
              <a:pPr>
                <a:defRPr/>
              </a:pPr>
              <a:t>6/8/2018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61232577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7C64BA57-C780-47D1-862D-45B868704F69}" type="datetime1">
              <a:rPr lang="en-US" smtClean="0"/>
              <a:pPr>
                <a:defRPr/>
              </a:pPr>
              <a:t>6/8/2018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043894195"/>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17631D9-4B88-4D20-9960-ED6EF02FF874}" type="datetime1">
              <a:rPr lang="en-US" smtClean="0"/>
              <a:pPr>
                <a:defRPr/>
              </a:pPr>
              <a:t>6/8/2018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A4231F-A0BC-403B-B8DA-9DA19E1881AF}" type="slidenum">
              <a:rPr lang="en-US" smtClean="0"/>
              <a:pPr>
                <a:defRPr/>
              </a:pPr>
              <a:t>‹#›</a:t>
            </a:fld>
            <a:endParaRPr lang="en-US"/>
          </a:p>
        </p:txBody>
      </p:sp>
    </p:spTree>
    <p:extLst>
      <p:ext uri="{BB962C8B-B14F-4D97-AF65-F5344CB8AC3E}">
        <p14:creationId xmlns:p14="http://schemas.microsoft.com/office/powerpoint/2010/main" val="104703973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384528F-8FCE-4C3A-A15D-2B2322A700BE}" type="datetime1">
              <a:rPr lang="en-US" smtClean="0"/>
              <a:pPr>
                <a:defRPr/>
              </a:pPr>
              <a:t>6/8/2018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B64A66-FD52-4602-AB83-F1F2F8C868A1}" type="slidenum">
              <a:rPr lang="en-US" smtClean="0"/>
              <a:pPr>
                <a:defRPr/>
              </a:pPr>
              <a:t>‹#›</a:t>
            </a:fld>
            <a:endParaRPr lang="en-US"/>
          </a:p>
        </p:txBody>
      </p:sp>
    </p:spTree>
    <p:extLst>
      <p:ext uri="{BB962C8B-B14F-4D97-AF65-F5344CB8AC3E}">
        <p14:creationId xmlns:p14="http://schemas.microsoft.com/office/powerpoint/2010/main" val="264792975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FB239F7-CE39-41F2-AB01-4DE347243A41}" type="datetime1">
              <a:rPr lang="en-US" smtClean="0"/>
              <a:pPr>
                <a:defRPr/>
              </a:pPr>
              <a:t>6/8/2018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E1CEA6-FECE-4D2C-BE18-AE7FF49167AB}" type="slidenum">
              <a:rPr lang="en-US" smtClean="0"/>
              <a:pPr>
                <a:defRPr/>
              </a:pPr>
              <a:t>‹#›</a:t>
            </a:fld>
            <a:endParaRPr lang="en-US"/>
          </a:p>
        </p:txBody>
      </p:sp>
    </p:spTree>
    <p:extLst>
      <p:ext uri="{BB962C8B-B14F-4D97-AF65-F5344CB8AC3E}">
        <p14:creationId xmlns:p14="http://schemas.microsoft.com/office/powerpoint/2010/main" val="97012734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148F684-CD5B-4053-BD28-42B33AF48133}" type="datetime1">
              <a:rPr lang="en-US" smtClean="0"/>
              <a:pPr>
                <a:defRPr/>
              </a:pPr>
              <a:t>6/8/2018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A3FE12-89D8-4FFB-8DE9-CE843B5CEC29}" type="slidenum">
              <a:rPr lang="en-US" smtClean="0"/>
              <a:pPr>
                <a:defRPr/>
              </a:pPr>
              <a:t>‹#›</a:t>
            </a:fld>
            <a:endParaRPr lang="en-US"/>
          </a:p>
        </p:txBody>
      </p:sp>
    </p:spTree>
    <p:extLst>
      <p:ext uri="{BB962C8B-B14F-4D97-AF65-F5344CB8AC3E}">
        <p14:creationId xmlns:p14="http://schemas.microsoft.com/office/powerpoint/2010/main" val="1207163557"/>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3501CAAF-863E-4A9F-A401-43B796C36D75}" type="datetime1">
              <a:rPr lang="en-US" smtClean="0"/>
              <a:pPr>
                <a:defRPr/>
              </a:pPr>
              <a:t>6/8/2018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7064EC-5AFD-45FB-8187-9764AC77B794}" type="slidenum">
              <a:rPr lang="en-US" smtClean="0"/>
              <a:pPr>
                <a:defRPr/>
              </a:pPr>
              <a:t>‹#›</a:t>
            </a:fld>
            <a:endParaRPr lang="en-US"/>
          </a:p>
        </p:txBody>
      </p:sp>
    </p:spTree>
    <p:extLst>
      <p:ext uri="{BB962C8B-B14F-4D97-AF65-F5344CB8AC3E}">
        <p14:creationId xmlns:p14="http://schemas.microsoft.com/office/powerpoint/2010/main" val="422312407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8ACE7BF-56F4-4DB0-8805-7169C059DC89}" type="datetime1">
              <a:rPr lang="en-US" smtClean="0"/>
              <a:pPr>
                <a:defRPr/>
              </a:pPr>
              <a:t>6/8/2018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12A5E0-9D6C-4069-8DFB-09DC2F92468E}" type="slidenum">
              <a:rPr lang="en-US" smtClean="0"/>
              <a:pPr>
                <a:defRPr/>
              </a:pPr>
              <a:t>‹#›</a:t>
            </a:fld>
            <a:endParaRPr lang="en-US"/>
          </a:p>
        </p:txBody>
      </p:sp>
    </p:spTree>
    <p:extLst>
      <p:ext uri="{BB962C8B-B14F-4D97-AF65-F5344CB8AC3E}">
        <p14:creationId xmlns:p14="http://schemas.microsoft.com/office/powerpoint/2010/main" val="392400413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2C91D54-CA70-45F3-9C0E-55F8E751DFD0}" type="datetime1">
              <a:rPr lang="en-US" smtClean="0"/>
              <a:pPr>
                <a:defRPr/>
              </a:pPr>
              <a:t>6/8/2018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75F2C4-E4BA-42B1-A59F-E0C16D4C1605}" type="slidenum">
              <a:rPr lang="en-US" smtClean="0"/>
              <a:pPr>
                <a:defRPr/>
              </a:pPr>
              <a:t>‹#›</a:t>
            </a:fld>
            <a:endParaRPr lang="en-US"/>
          </a:p>
        </p:txBody>
      </p:sp>
    </p:spTree>
    <p:extLst>
      <p:ext uri="{BB962C8B-B14F-4D97-AF65-F5344CB8AC3E}">
        <p14:creationId xmlns:p14="http://schemas.microsoft.com/office/powerpoint/2010/main" val="150069427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B838C9-DD7B-4DC9-9CDE-973BFE59BFC3}" type="datetime1">
              <a:rPr lang="en-US" smtClean="0"/>
              <a:pPr>
                <a:defRPr/>
              </a:pPr>
              <a:t>6/8/2018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4F8ADEA-19B1-4870-BD9F-6860D483C606}" type="slidenum">
              <a:rPr lang="en-US" smtClean="0"/>
              <a:pPr>
                <a:defRPr/>
              </a:pPr>
              <a:t>‹#›</a:t>
            </a:fld>
            <a:endParaRPr lang="en-US"/>
          </a:p>
        </p:txBody>
      </p:sp>
    </p:spTree>
    <p:extLst>
      <p:ext uri="{BB962C8B-B14F-4D97-AF65-F5344CB8AC3E}">
        <p14:creationId xmlns:p14="http://schemas.microsoft.com/office/powerpoint/2010/main" val="416690474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06070B3-587F-4D68-9B52-70E2078D6F34}" type="datetime1">
              <a:rPr lang="en-US" smtClean="0"/>
              <a:pPr>
                <a:defRPr/>
              </a:pPr>
              <a:t>6/8/2018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152AE8-C3AB-4D22-8176-B0964AAE63FA}" type="slidenum">
              <a:rPr lang="en-US" smtClean="0"/>
              <a:pPr>
                <a:defRPr/>
              </a:pPr>
              <a:t>‹#›</a:t>
            </a:fld>
            <a:endParaRPr lang="en-US"/>
          </a:p>
        </p:txBody>
      </p:sp>
    </p:spTree>
    <p:extLst>
      <p:ext uri="{BB962C8B-B14F-4D97-AF65-F5344CB8AC3E}">
        <p14:creationId xmlns:p14="http://schemas.microsoft.com/office/powerpoint/2010/main" val="3710837047"/>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B8DE95-314F-4456-A8A7-4952195E3240}" type="datetime1">
              <a:rPr lang="en-US" smtClean="0"/>
              <a:pPr>
                <a:defRPr/>
              </a:pPr>
              <a:t>6/8/2018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4D6863-67BC-440A-A487-16DF53AB63F0}" type="slidenum">
              <a:rPr lang="en-US" smtClean="0"/>
              <a:pPr>
                <a:defRPr/>
              </a:pPr>
              <a:t>‹#›</a:t>
            </a:fld>
            <a:endParaRPr lang="en-US"/>
          </a:p>
        </p:txBody>
      </p:sp>
    </p:spTree>
    <p:extLst>
      <p:ext uri="{BB962C8B-B14F-4D97-AF65-F5344CB8AC3E}">
        <p14:creationId xmlns:p14="http://schemas.microsoft.com/office/powerpoint/2010/main" val="1121403884"/>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7C64BA57-C780-47D1-862D-45B868704F69}" type="datetime1">
              <a:rPr lang="en-US" smtClean="0"/>
              <a:pPr>
                <a:defRPr/>
              </a:pPr>
              <a:t>6/8/2018</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1995080053"/>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09600" y="1981200"/>
            <a:ext cx="7543800" cy="2593975"/>
          </a:xfrm>
        </p:spPr>
        <p:txBody>
          <a:bodyPr/>
          <a:lstStyle/>
          <a:p>
            <a:pPr eaLnBrk="1" hangingPunct="1"/>
            <a:r>
              <a:rPr lang="en-US" b="1" dirty="0" smtClean="0">
                <a:solidFill>
                  <a:schemeClr val="tx2"/>
                </a:solidFill>
                <a:latin typeface="Times New Roman" pitchFamily="18" charset="0"/>
                <a:cs typeface="Times New Roman" pitchFamily="18" charset="0"/>
              </a:rPr>
              <a:t>Electronic System for Travel Authorization (ESTA)</a:t>
            </a:r>
          </a:p>
        </p:txBody>
      </p:sp>
      <p:sp>
        <p:nvSpPr>
          <p:cNvPr id="14338" name="Subtitle 2"/>
          <p:cNvSpPr>
            <a:spLocks noGrp="1"/>
          </p:cNvSpPr>
          <p:nvPr>
            <p:ph type="subTitle" idx="1"/>
          </p:nvPr>
        </p:nvSpPr>
        <p:spPr>
          <a:xfrm>
            <a:off x="2438400" y="5532438"/>
            <a:ext cx="6461125" cy="1066800"/>
          </a:xfrm>
        </p:spPr>
        <p:txBody>
          <a:bodyPr/>
          <a:lstStyle/>
          <a:p>
            <a:pPr eaLnBrk="1" hangingPunct="1"/>
            <a:r>
              <a:rPr lang="en-US" sz="2400" dirty="0" smtClean="0">
                <a:solidFill>
                  <a:schemeClr val="accent5">
                    <a:lumMod val="60000"/>
                    <a:lumOff val="40000"/>
                  </a:schemeClr>
                </a:solidFill>
                <a:latin typeface="Times New Roman" pitchFamily="18" charset="0"/>
                <a:cs typeface="Times New Roman" pitchFamily="18" charset="0"/>
              </a:rPr>
              <a:t>U.S. Customs and Border Protection</a:t>
            </a:r>
          </a:p>
          <a:p>
            <a:pPr eaLnBrk="1" hangingPunct="1"/>
            <a:r>
              <a:rPr lang="en-US" sz="2400" dirty="0" smtClean="0">
                <a:solidFill>
                  <a:schemeClr val="accent5">
                    <a:lumMod val="60000"/>
                    <a:lumOff val="40000"/>
                  </a:schemeClr>
                </a:solidFill>
                <a:latin typeface="Times New Roman" pitchFamily="18" charset="0"/>
                <a:cs typeface="Times New Roman" pitchFamily="18" charset="0"/>
              </a:rPr>
              <a:t>June 2018</a:t>
            </a:r>
          </a:p>
        </p:txBody>
      </p:sp>
      <p:sp>
        <p:nvSpPr>
          <p:cNvPr id="5" name="Slide Number Placeholder 4"/>
          <p:cNvSpPr>
            <a:spLocks noGrp="1"/>
          </p:cNvSpPr>
          <p:nvPr>
            <p:ph type="sldNum" sz="quarter" idx="12"/>
          </p:nvPr>
        </p:nvSpPr>
        <p:spPr>
          <a:xfrm>
            <a:off x="8164286" y="6223227"/>
            <a:ext cx="565159" cy="365125"/>
          </a:xfrm>
        </p:spPr>
        <p:txBody>
          <a:bodyPr/>
          <a:lstStyle/>
          <a:p>
            <a:pPr>
              <a:defRPr/>
            </a:pPr>
            <a:fld id="{36039106-9CE4-4466-B2D4-2E74A0016600}" type="slidenum">
              <a:rPr lang="en-US"/>
              <a:pPr>
                <a:defRPr/>
              </a:pPr>
              <a:t>1</a:t>
            </a:fld>
            <a:endParaRPr lang="en-US"/>
          </a:p>
        </p:txBody>
      </p:sp>
      <p:pic>
        <p:nvPicPr>
          <p:cNvPr id="14339" name="Picture 7" descr="cbp seal"/>
          <p:cNvPicPr>
            <a:picLocks noChangeAspect="1" noChangeArrowheads="1"/>
          </p:cNvPicPr>
          <p:nvPr/>
        </p:nvPicPr>
        <p:blipFill>
          <a:blip r:embed="rId3"/>
          <a:srcRect/>
          <a:stretch>
            <a:fillRect/>
          </a:stretch>
        </p:blipFill>
        <p:spPr bwMode="auto">
          <a:xfrm>
            <a:off x="190500" y="5097463"/>
            <a:ext cx="1676400" cy="1555750"/>
          </a:xfrm>
          <a:prstGeom prst="rect">
            <a:avLst/>
          </a:prstGeom>
          <a:noFill/>
          <a:ln w="9525">
            <a:noFill/>
            <a:miter lim="800000"/>
            <a:headEnd/>
            <a:tailEnd/>
          </a:ln>
        </p:spPr>
      </p:pic>
      <p:pic>
        <p:nvPicPr>
          <p:cNvPr id="2" name="Picture 1"/>
          <p:cNvPicPr>
            <a:picLocks noChangeAspect="1"/>
          </p:cNvPicPr>
          <p:nvPr/>
        </p:nvPicPr>
        <p:blipFill>
          <a:blip r:embed="rId4">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93757" y="160020"/>
            <a:ext cx="6592571" cy="6705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 Additional Eligibility Questions: Government or Internationa</a:t>
            </a:r>
            <a:r>
              <a:rPr lang="en-US" sz="3600" b="1" dirty="0">
                <a:latin typeface="Times New Roman" pitchFamily="18" charset="0"/>
                <a:cs typeface="Times New Roman" pitchFamily="18" charset="0"/>
              </a:rPr>
              <a:t>l</a:t>
            </a:r>
            <a:endParaRPr lang="en-US" sz="3600" b="1" dirty="0" smtClean="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10</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
        <p:nvSpPr>
          <p:cNvPr id="10" name="TextBox 9"/>
          <p:cNvSpPr txBox="1"/>
          <p:nvPr/>
        </p:nvSpPr>
        <p:spPr>
          <a:xfrm>
            <a:off x="6686328" y="990600"/>
            <a:ext cx="2459227" cy="6001643"/>
          </a:xfrm>
          <a:prstGeom prst="rect">
            <a:avLst/>
          </a:prstGeom>
          <a:noFill/>
        </p:spPr>
        <p:txBody>
          <a:bodyPr wrap="square" rtlCol="0">
            <a:spAutoFit/>
          </a:bodyPr>
          <a:lstStyle/>
          <a:p>
            <a:r>
              <a:rPr lang="en-US" sz="1600" dirty="0" smtClean="0">
                <a:latin typeface="Calibri" panose="020F0502020204030204" pitchFamily="34" charset="0"/>
              </a:rPr>
              <a:t>If an applicant selects “To carry out official duties on behalf of an international organization or regional organization” as their primary reason for travelling to </a:t>
            </a:r>
            <a:r>
              <a:rPr lang="en-US" sz="1600" dirty="0">
                <a:latin typeface="Calibri" panose="020F0502020204030204" pitchFamily="34" charset="0"/>
              </a:rPr>
              <a:t>Iran, Iraq, Libya, North Korea, Somalia, Sudan, Syria or Yemen </a:t>
            </a:r>
            <a:r>
              <a:rPr lang="en-US" sz="1600" dirty="0" smtClean="0">
                <a:latin typeface="Calibri" panose="020F0502020204030204" pitchFamily="34" charset="0"/>
              </a:rPr>
              <a:t>they will be asked to identify the company they worked for; the position they held; they type of work they performed; if they have ever been issued a Laissez-Passer from the United Nations; and their Visa Number.  The applicant can click question mark bubbles next to each question if they are unsure of how they should respond to each question.</a:t>
            </a:r>
            <a:endParaRPr lang="en-US" sz="1600" dirty="0">
              <a:latin typeface="Calibri" panose="020F0502020204030204" pitchFamily="34" charset="0"/>
            </a:endParaRPr>
          </a:p>
        </p:txBody>
      </p:sp>
      <p:pic>
        <p:nvPicPr>
          <p:cNvPr id="3" name="Picture 2"/>
          <p:cNvPicPr>
            <a:picLocks noChangeAspect="1"/>
          </p:cNvPicPr>
          <p:nvPr/>
        </p:nvPicPr>
        <p:blipFill>
          <a:blip r:embed="rId4"/>
          <a:stretch>
            <a:fillRect/>
          </a:stretch>
        </p:blipFill>
        <p:spPr>
          <a:xfrm>
            <a:off x="55572" y="1021247"/>
            <a:ext cx="6602292" cy="5810829"/>
          </a:xfrm>
          <a:prstGeom prst="rect">
            <a:avLst/>
          </a:prstGeom>
        </p:spPr>
      </p:pic>
      <p:sp>
        <p:nvSpPr>
          <p:cNvPr id="11" name="Rectangle 10"/>
          <p:cNvSpPr/>
          <p:nvPr/>
        </p:nvSpPr>
        <p:spPr>
          <a:xfrm>
            <a:off x="152399" y="1824085"/>
            <a:ext cx="5715001" cy="530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2852" y="2514190"/>
            <a:ext cx="5820748" cy="530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3068" y="3877760"/>
            <a:ext cx="5820748" cy="530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808530"/>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8991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 Additional Eligibility Questions- Sub-National or VWP  </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11</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
        <p:nvSpPr>
          <p:cNvPr id="10" name="TextBox 9"/>
          <p:cNvSpPr txBox="1"/>
          <p:nvPr/>
        </p:nvSpPr>
        <p:spPr>
          <a:xfrm>
            <a:off x="6657974" y="1005840"/>
            <a:ext cx="2457451" cy="5755422"/>
          </a:xfrm>
          <a:prstGeom prst="rect">
            <a:avLst/>
          </a:prstGeom>
          <a:noFill/>
        </p:spPr>
        <p:txBody>
          <a:bodyPr wrap="square" rtlCol="0">
            <a:spAutoFit/>
          </a:bodyPr>
          <a:lstStyle/>
          <a:p>
            <a:r>
              <a:rPr lang="en-US" sz="1600" dirty="0" smtClean="0">
                <a:latin typeface="Calibri" panose="020F0502020204030204" pitchFamily="34" charset="0"/>
              </a:rPr>
              <a:t>If an applicant selects “To carry out official duties on behalf of sub-national government body of a VWP country” as their primary reason for travelling to </a:t>
            </a:r>
            <a:r>
              <a:rPr lang="en-US" sz="1600" dirty="0">
                <a:latin typeface="Calibri" panose="020F0502020204030204" pitchFamily="34" charset="0"/>
              </a:rPr>
              <a:t>Iran, Iraq, Libya, North Korea, Somalia, Sudan, Syria or Yemen </a:t>
            </a:r>
            <a:r>
              <a:rPr lang="en-US" sz="1600" dirty="0" smtClean="0">
                <a:latin typeface="Calibri" panose="020F0502020204030204" pitchFamily="34" charset="0"/>
              </a:rPr>
              <a:t>they will be asked to identify the company they worked for; the position they held; they type of work they performed; if they have ever been issued a Laissez-Passer from the United Nations; and their Visa Number.  The applicant can click question mark bubbles next to each question if they are unsure of how they should respond to each question.</a:t>
            </a:r>
            <a:endParaRPr lang="en-US" sz="1600" dirty="0">
              <a:latin typeface="Calibri" panose="020F0502020204030204" pitchFamily="34" charset="0"/>
            </a:endParaRPr>
          </a:p>
        </p:txBody>
      </p:sp>
      <p:pic>
        <p:nvPicPr>
          <p:cNvPr id="3" name="Picture 2"/>
          <p:cNvPicPr>
            <a:picLocks noChangeAspect="1"/>
          </p:cNvPicPr>
          <p:nvPr/>
        </p:nvPicPr>
        <p:blipFill>
          <a:blip r:embed="rId4"/>
          <a:stretch>
            <a:fillRect/>
          </a:stretch>
        </p:blipFill>
        <p:spPr>
          <a:xfrm>
            <a:off x="65402" y="1005840"/>
            <a:ext cx="6563997" cy="5775248"/>
          </a:xfrm>
          <a:prstGeom prst="rect">
            <a:avLst/>
          </a:prstGeom>
        </p:spPr>
      </p:pic>
      <p:sp>
        <p:nvSpPr>
          <p:cNvPr id="11" name="Rectangle 10"/>
          <p:cNvSpPr/>
          <p:nvPr/>
        </p:nvSpPr>
        <p:spPr>
          <a:xfrm>
            <a:off x="65402" y="1828800"/>
            <a:ext cx="5820748" cy="530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2592150"/>
            <a:ext cx="5820748" cy="530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12" y="3836653"/>
            <a:ext cx="5820748" cy="5300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49723"/>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3AE2EF8-484B-45D8-8479-D10B2DC26582}" type="datetime1">
              <a:rPr lang="en-US"/>
              <a:pPr/>
              <a:t>6/8/2018</a:t>
            </a:fld>
            <a:endParaRPr lang="en-US"/>
          </a:p>
        </p:txBody>
      </p:sp>
      <p:sp>
        <p:nvSpPr>
          <p:cNvPr id="5" name="Slide Number Placeholder 3"/>
          <p:cNvSpPr>
            <a:spLocks noGrp="1"/>
          </p:cNvSpPr>
          <p:nvPr>
            <p:ph type="sldNum" sz="quarter" idx="12"/>
          </p:nvPr>
        </p:nvSpPr>
        <p:spPr/>
        <p:txBody>
          <a:bodyPr/>
          <a:lstStyle/>
          <a:p>
            <a:fld id="{E38CB630-3DD4-47E7-A1DC-EEFBCE077D96}" type="slidenum">
              <a:rPr lang="en-US"/>
              <a:pPr/>
              <a:t>12</a:t>
            </a:fld>
            <a:endParaRPr lang="en-US"/>
          </a:p>
        </p:txBody>
      </p:sp>
      <p:pic>
        <p:nvPicPr>
          <p:cNvPr id="15362" name="Picture 2" descr="DHS_cbp_S-BLUE2"/>
          <p:cNvPicPr>
            <a:picLocks noChangeAspect="1" noChangeArrowheads="1"/>
          </p:cNvPicPr>
          <p:nvPr/>
        </p:nvPicPr>
        <p:blipFill>
          <a:blip r:embed="rId2" cstate="print">
            <a:extLst>
              <a:ext uri="{28A0092B-C50C-407E-A947-70E740481C1C}">
                <a14:useLocalDpi xmlns:a14="http://schemas.microsoft.com/office/drawing/2010/main" val="0"/>
              </a:ext>
            </a:extLst>
          </a:blip>
          <a:srcRect l="17058" t="24178" r="17656" b="24178"/>
          <a:stretch>
            <a:fillRect/>
          </a:stretch>
        </p:blipFill>
        <p:spPr bwMode="auto">
          <a:xfrm>
            <a:off x="381000" y="2057400"/>
            <a:ext cx="8305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7529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r>
              <a:rPr lang="en-US" sz="3600" b="1" dirty="0">
                <a:latin typeface="Times New Roman" pitchFamily="18" charset="0"/>
                <a:cs typeface="Times New Roman" pitchFamily="18" charset="0"/>
              </a:rPr>
              <a:t>Eligibility Question 9 w/North Korea</a:t>
            </a:r>
            <a:endParaRPr lang="en-US" sz="3600" b="1" dirty="0" smtClean="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2</a:t>
            </a:fld>
            <a:endParaRPr lang="en-US" dirty="0"/>
          </a:p>
        </p:txBody>
      </p:sp>
      <p:sp>
        <p:nvSpPr>
          <p:cNvPr id="7" name="TextBox 6"/>
          <p:cNvSpPr txBox="1"/>
          <p:nvPr/>
        </p:nvSpPr>
        <p:spPr>
          <a:xfrm>
            <a:off x="6858000" y="874240"/>
            <a:ext cx="2241559" cy="230832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On the fourth screen the applicant will be asked a series of eligibility questions.  This page includes a drop down menu where the applicant can selection Yes or No to each question.</a:t>
            </a:r>
            <a:endParaRPr lang="en-US" sz="1600"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163924" y="874239"/>
            <a:ext cx="6678210" cy="5822375"/>
          </a:xfrm>
          <a:prstGeom prst="rect">
            <a:avLst/>
          </a:prstGeom>
        </p:spPr>
      </p:pic>
      <p:sp>
        <p:nvSpPr>
          <p:cNvPr id="11" name="Rectangle 10"/>
          <p:cNvSpPr/>
          <p:nvPr/>
        </p:nvSpPr>
        <p:spPr>
          <a:xfrm>
            <a:off x="65403" y="6153689"/>
            <a:ext cx="5573397" cy="647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Eligibility Question 9 w/North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3</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
        <p:nvSpPr>
          <p:cNvPr id="2" name="TextBox 1"/>
          <p:cNvSpPr txBox="1"/>
          <p:nvPr/>
        </p:nvSpPr>
        <p:spPr>
          <a:xfrm>
            <a:off x="79399" y="4953000"/>
            <a:ext cx="8969379" cy="1323439"/>
          </a:xfrm>
          <a:prstGeom prst="rect">
            <a:avLst/>
          </a:prstGeom>
          <a:noFill/>
        </p:spPr>
        <p:txBody>
          <a:bodyPr wrap="square" rtlCol="0">
            <a:spAutoFit/>
          </a:bodyPr>
          <a:lstStyle/>
          <a:p>
            <a:r>
              <a:rPr lang="en-US" sz="1600" dirty="0" smtClean="0">
                <a:latin typeface="Calibri" panose="020F0502020204030204" pitchFamily="34" charset="0"/>
              </a:rPr>
              <a:t>Eligibility question that asks if the applicant has traveled to Iran, Iraq</a:t>
            </a:r>
            <a:r>
              <a:rPr lang="en-US" sz="1600" dirty="0">
                <a:latin typeface="Calibri" panose="020F0502020204030204" pitchFamily="34" charset="0"/>
              </a:rPr>
              <a:t>, </a:t>
            </a:r>
            <a:r>
              <a:rPr lang="en-US" sz="1600" dirty="0" smtClean="0">
                <a:latin typeface="Calibri" panose="020F0502020204030204" pitchFamily="34" charset="0"/>
              </a:rPr>
              <a:t>Libya, North </a:t>
            </a:r>
            <a:r>
              <a:rPr lang="en-US" sz="1600" dirty="0">
                <a:latin typeface="Calibri" panose="020F0502020204030204" pitchFamily="34" charset="0"/>
              </a:rPr>
              <a:t>Korea, </a:t>
            </a:r>
            <a:r>
              <a:rPr lang="en-US" sz="1600" dirty="0" smtClean="0">
                <a:latin typeface="Calibri" panose="020F0502020204030204" pitchFamily="34" charset="0"/>
              </a:rPr>
              <a:t>Somalia, Sudan, Syria and Yemen has been added.  If they answer “Yes” to this question they will be asked to select from the above options the primary reason for their trip.  If they select certain options they will be asked to fill out an additional questionnaire.  These additional fields can be seen on the next few slides.  Per this change if an applicant selects North Korea as well they will also be asked to fill out the questionnaire.</a:t>
            </a:r>
            <a:endParaRPr lang="en-US" sz="1600" dirty="0">
              <a:latin typeface="Calibri" panose="020F0502020204030204" pitchFamily="34" charset="0"/>
            </a:endParaRPr>
          </a:p>
        </p:txBody>
      </p:sp>
      <p:pic>
        <p:nvPicPr>
          <p:cNvPr id="4" name="Picture 3"/>
          <p:cNvPicPr>
            <a:picLocks noChangeAspect="1"/>
          </p:cNvPicPr>
          <p:nvPr/>
        </p:nvPicPr>
        <p:blipFill>
          <a:blip r:embed="rId4"/>
          <a:stretch>
            <a:fillRect/>
          </a:stretch>
        </p:blipFill>
        <p:spPr>
          <a:xfrm>
            <a:off x="79400" y="971550"/>
            <a:ext cx="8943960" cy="2573761"/>
          </a:xfrm>
          <a:prstGeom prst="rect">
            <a:avLst/>
          </a:prstGeom>
        </p:spPr>
      </p:pic>
      <p:sp>
        <p:nvSpPr>
          <p:cNvPr id="10" name="Rectangle 9"/>
          <p:cNvSpPr/>
          <p:nvPr/>
        </p:nvSpPr>
        <p:spPr>
          <a:xfrm>
            <a:off x="79399" y="915890"/>
            <a:ext cx="7235801" cy="647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757033"/>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Eligibility Question 9 w/North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4</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107974" y="1159990"/>
            <a:ext cx="8871348" cy="2040410"/>
          </a:xfrm>
          <a:prstGeom prst="rect">
            <a:avLst/>
          </a:prstGeom>
        </p:spPr>
      </p:pic>
      <p:sp>
        <p:nvSpPr>
          <p:cNvPr id="11" name="Rectangle 10"/>
          <p:cNvSpPr/>
          <p:nvPr/>
        </p:nvSpPr>
        <p:spPr>
          <a:xfrm>
            <a:off x="228601" y="2209760"/>
            <a:ext cx="1524000" cy="304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023138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Help Text including 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5</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pic>
        <p:nvPicPr>
          <p:cNvPr id="4" name="Picture 3"/>
          <p:cNvPicPr>
            <a:picLocks noChangeAspect="1"/>
          </p:cNvPicPr>
          <p:nvPr/>
        </p:nvPicPr>
        <p:blipFill rotWithShape="1">
          <a:blip r:embed="rId4"/>
          <a:srcRect b="50000"/>
          <a:stretch/>
        </p:blipFill>
        <p:spPr>
          <a:xfrm>
            <a:off x="165549" y="1600201"/>
            <a:ext cx="8857810" cy="1295399"/>
          </a:xfrm>
          <a:prstGeom prst="rect">
            <a:avLst/>
          </a:prstGeom>
        </p:spPr>
      </p:pic>
      <p:sp>
        <p:nvSpPr>
          <p:cNvPr id="5" name="Rectangle 4"/>
          <p:cNvSpPr/>
          <p:nvPr/>
        </p:nvSpPr>
        <p:spPr>
          <a:xfrm>
            <a:off x="4876800" y="1676400"/>
            <a:ext cx="19050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a:srcRect b="48876"/>
          <a:stretch/>
        </p:blipFill>
        <p:spPr>
          <a:xfrm>
            <a:off x="165549" y="3638550"/>
            <a:ext cx="8848285" cy="1238250"/>
          </a:xfrm>
          <a:prstGeom prst="rect">
            <a:avLst/>
          </a:prstGeom>
        </p:spPr>
      </p:pic>
      <p:sp>
        <p:nvSpPr>
          <p:cNvPr id="13" name="Rectangle 12"/>
          <p:cNvSpPr/>
          <p:nvPr/>
        </p:nvSpPr>
        <p:spPr>
          <a:xfrm>
            <a:off x="7210425" y="3724275"/>
            <a:ext cx="19050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955507"/>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Help Text including 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6</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pic>
        <p:nvPicPr>
          <p:cNvPr id="2" name="Picture 1"/>
          <p:cNvPicPr>
            <a:picLocks noChangeAspect="1"/>
          </p:cNvPicPr>
          <p:nvPr/>
        </p:nvPicPr>
        <p:blipFill>
          <a:blip r:embed="rId4"/>
          <a:stretch>
            <a:fillRect/>
          </a:stretch>
        </p:blipFill>
        <p:spPr>
          <a:xfrm>
            <a:off x="165548" y="3873460"/>
            <a:ext cx="8848285" cy="2451140"/>
          </a:xfrm>
          <a:prstGeom prst="rect">
            <a:avLst/>
          </a:prstGeom>
        </p:spPr>
      </p:pic>
      <p:sp>
        <p:nvSpPr>
          <p:cNvPr id="12" name="Rectangle 11"/>
          <p:cNvSpPr/>
          <p:nvPr/>
        </p:nvSpPr>
        <p:spPr>
          <a:xfrm>
            <a:off x="7181850" y="4663360"/>
            <a:ext cx="19050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stretch>
            <a:fillRect/>
          </a:stretch>
        </p:blipFill>
        <p:spPr>
          <a:xfrm>
            <a:off x="165549" y="1192589"/>
            <a:ext cx="8848285" cy="2452271"/>
          </a:xfrm>
          <a:prstGeom prst="rect">
            <a:avLst/>
          </a:prstGeom>
        </p:spPr>
      </p:pic>
      <p:sp>
        <p:nvSpPr>
          <p:cNvPr id="16" name="Rectangle 15"/>
          <p:cNvSpPr/>
          <p:nvPr/>
        </p:nvSpPr>
        <p:spPr>
          <a:xfrm>
            <a:off x="7200900" y="2119568"/>
            <a:ext cx="1905000" cy="1066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059241"/>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a:bodyPr>
          <a:lstStyle/>
          <a:p>
            <a:pPr eaLnBrk="1" hangingPunct="1"/>
            <a:r>
              <a:rPr lang="en-US" sz="3600" b="1" dirty="0" smtClean="0">
                <a:solidFill>
                  <a:schemeClr val="tx2"/>
                </a:solidFill>
                <a:latin typeface="Times New Roman" pitchFamily="18" charset="0"/>
                <a:cs typeface="Times New Roman" pitchFamily="18" charset="0"/>
              </a:rPr>
              <a:t>Alerts w/North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7</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
        <p:nvSpPr>
          <p:cNvPr id="2" name="TextBox 1"/>
          <p:cNvSpPr txBox="1"/>
          <p:nvPr/>
        </p:nvSpPr>
        <p:spPr>
          <a:xfrm>
            <a:off x="65403" y="836563"/>
            <a:ext cx="8969379" cy="1323439"/>
          </a:xfrm>
          <a:prstGeom prst="rect">
            <a:avLst/>
          </a:prstGeom>
          <a:noFill/>
        </p:spPr>
        <p:txBody>
          <a:bodyPr wrap="square" rtlCol="0">
            <a:spAutoFit/>
          </a:bodyPr>
          <a:lstStyle/>
          <a:p>
            <a:r>
              <a:rPr lang="en-US" sz="1600" b="1" dirty="0" smtClean="0">
                <a:latin typeface="Calibri" panose="020F0502020204030204" pitchFamily="34" charset="0"/>
              </a:rPr>
              <a:t>After selecting one of the following Primary Reasons, the Alert popup message is displayed.</a:t>
            </a:r>
          </a:p>
          <a:p>
            <a:endParaRPr lang="en-US" sz="1600" dirty="0">
              <a:latin typeface="Calibri" panose="020F0502020204030204" pitchFamily="34" charset="0"/>
            </a:endParaRPr>
          </a:p>
          <a:p>
            <a:r>
              <a:rPr lang="en-US" sz="1600" dirty="0" smtClean="0">
                <a:latin typeface="Calibri" panose="020F0502020204030204" pitchFamily="34" charset="0"/>
              </a:rPr>
              <a:t>Primary Reason:</a:t>
            </a:r>
          </a:p>
          <a:p>
            <a:r>
              <a:rPr lang="en-US" sz="1600" dirty="0">
                <a:latin typeface="Calibri" panose="020F0502020204030204" pitchFamily="34" charset="0"/>
              </a:rPr>
              <a:t>To carry out official duties as a full-time employee of the government of a Visa Waiver Program country.</a:t>
            </a:r>
          </a:p>
          <a:p>
            <a:r>
              <a:rPr lang="en-US" sz="1600" dirty="0">
                <a:latin typeface="Calibri" panose="020F0502020204030204" pitchFamily="34" charset="0"/>
              </a:rPr>
              <a:t>To perform military service in the armed forces of a Visa Waiver Program country.</a:t>
            </a:r>
          </a:p>
        </p:txBody>
      </p:sp>
      <p:pic>
        <p:nvPicPr>
          <p:cNvPr id="3" name="Picture 2"/>
          <p:cNvPicPr>
            <a:picLocks noChangeAspect="1"/>
          </p:cNvPicPr>
          <p:nvPr/>
        </p:nvPicPr>
        <p:blipFill>
          <a:blip r:embed="rId4"/>
          <a:stretch>
            <a:fillRect/>
          </a:stretch>
        </p:blipFill>
        <p:spPr>
          <a:xfrm>
            <a:off x="106655" y="2333526"/>
            <a:ext cx="8916704" cy="2162274"/>
          </a:xfrm>
          <a:prstGeom prst="rect">
            <a:avLst/>
          </a:prstGeom>
        </p:spPr>
      </p:pic>
      <p:sp>
        <p:nvSpPr>
          <p:cNvPr id="10" name="Rectangle 9"/>
          <p:cNvSpPr/>
          <p:nvPr/>
        </p:nvSpPr>
        <p:spPr>
          <a:xfrm>
            <a:off x="106654" y="2983529"/>
            <a:ext cx="8884945" cy="647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257294"/>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9753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 Additional Eligibility Questions: Journalist</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8</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
        <p:nvSpPr>
          <p:cNvPr id="4" name="TextBox 3"/>
          <p:cNvSpPr txBox="1"/>
          <p:nvPr/>
        </p:nvSpPr>
        <p:spPr>
          <a:xfrm>
            <a:off x="0" y="5334000"/>
            <a:ext cx="9144000" cy="1569660"/>
          </a:xfrm>
          <a:prstGeom prst="rect">
            <a:avLst/>
          </a:prstGeom>
          <a:noFill/>
        </p:spPr>
        <p:txBody>
          <a:bodyPr wrap="square" rtlCol="0">
            <a:spAutoFit/>
          </a:bodyPr>
          <a:lstStyle/>
          <a:p>
            <a:r>
              <a:rPr lang="en-US" sz="1600" dirty="0" smtClean="0">
                <a:latin typeface="Calibri" panose="020F0502020204030204" pitchFamily="34" charset="0"/>
              </a:rPr>
              <a:t>If an applicant selects “To conduct work as a journalist” as their primary reason for travelling to </a:t>
            </a:r>
            <a:r>
              <a:rPr lang="en-US" sz="1600" dirty="0">
                <a:latin typeface="Calibri" panose="020F0502020204030204" pitchFamily="34" charset="0"/>
              </a:rPr>
              <a:t>Iran, Iraq, Libya, North Korea, Somalia, Sudan, Syria </a:t>
            </a:r>
            <a:r>
              <a:rPr lang="en-US" sz="1600" dirty="0" smtClean="0">
                <a:latin typeface="Calibri" panose="020F0502020204030204" pitchFamily="34" charset="0"/>
              </a:rPr>
              <a:t>or </a:t>
            </a:r>
            <a:r>
              <a:rPr lang="en-US" sz="1600" dirty="0">
                <a:latin typeface="Calibri" panose="020F0502020204030204" pitchFamily="34" charset="0"/>
              </a:rPr>
              <a:t>Yemen</a:t>
            </a:r>
            <a:r>
              <a:rPr lang="en-US" sz="1600" dirty="0" smtClean="0">
                <a:latin typeface="Calibri" panose="020F0502020204030204" pitchFamily="34" charset="0"/>
              </a:rPr>
              <a:t> </a:t>
            </a:r>
            <a:r>
              <a:rPr lang="en-US" sz="1600" dirty="0">
                <a:latin typeface="Calibri" panose="020F0502020204030204" pitchFamily="34" charset="0"/>
              </a:rPr>
              <a:t>they </a:t>
            </a:r>
            <a:r>
              <a:rPr lang="en-US" sz="1600" dirty="0" smtClean="0">
                <a:latin typeface="Calibri" panose="020F0502020204030204" pitchFamily="34" charset="0"/>
              </a:rPr>
              <a:t>will be asked to identify the company they worked for; the position they held; and their I-Visa Number.  The applicant can click question mark bubbles next to each question if they are unsure of how they should respond to each question.  If needed, additional entries can be added by clicking “Add Another Organization” or “Add Another Travel”, this option is available under each drop down menu.</a:t>
            </a:r>
            <a:endParaRPr lang="en-US" sz="1600" dirty="0">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914400" y="929267"/>
            <a:ext cx="7162800" cy="4495857"/>
          </a:xfrm>
          <a:prstGeom prst="rect">
            <a:avLst/>
          </a:prstGeom>
        </p:spPr>
      </p:pic>
      <p:sp>
        <p:nvSpPr>
          <p:cNvPr id="10" name="Rectangle 9"/>
          <p:cNvSpPr/>
          <p:nvPr/>
        </p:nvSpPr>
        <p:spPr>
          <a:xfrm>
            <a:off x="970384" y="1981200"/>
            <a:ext cx="6192416"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58455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6829" y="160020"/>
            <a:ext cx="6592571" cy="6705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 Additional Eligibility Questions: Humanitarian</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9</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
        <p:nvSpPr>
          <p:cNvPr id="7" name="TextBox 6"/>
          <p:cNvSpPr txBox="1"/>
          <p:nvPr/>
        </p:nvSpPr>
        <p:spPr>
          <a:xfrm>
            <a:off x="6793600" y="990601"/>
            <a:ext cx="2350400" cy="6001643"/>
          </a:xfrm>
          <a:prstGeom prst="rect">
            <a:avLst/>
          </a:prstGeom>
          <a:noFill/>
        </p:spPr>
        <p:txBody>
          <a:bodyPr wrap="square" rtlCol="0">
            <a:spAutoFit/>
          </a:bodyPr>
          <a:lstStyle/>
          <a:p>
            <a:r>
              <a:rPr lang="en-US" sz="1600" dirty="0" smtClean="0">
                <a:latin typeface="Calibri" panose="020F0502020204030204" pitchFamily="34" charset="0"/>
              </a:rPr>
              <a:t>If an applicant selects “To engage in humanitarian or international non-governmental organization” as their primary reason for travelling to </a:t>
            </a:r>
            <a:r>
              <a:rPr lang="en-US" sz="1600" dirty="0">
                <a:latin typeface="Calibri" panose="020F0502020204030204" pitchFamily="34" charset="0"/>
              </a:rPr>
              <a:t>Iran, Iraq, Libya, North Korea, Somalia, Sudan, Syria or Yemen</a:t>
            </a:r>
            <a:r>
              <a:rPr lang="en-US" sz="1600" dirty="0" smtClean="0">
                <a:latin typeface="Calibri" panose="020F0502020204030204" pitchFamily="34" charset="0"/>
              </a:rPr>
              <a:t> they will be asked to identify the company they worked for; the position they held; they type of work they performed; the sources of funding for this organization; and their Visa Number.  The applicant can click the question mark bubbles next to each question if they are unsure of how they should respond to the questions.</a:t>
            </a:r>
            <a:endParaRPr lang="en-US" sz="1600" dirty="0">
              <a:latin typeface="Calibri" panose="020F0502020204030204" pitchFamily="34" charset="0"/>
            </a:endParaRPr>
          </a:p>
        </p:txBody>
      </p:sp>
      <p:pic>
        <p:nvPicPr>
          <p:cNvPr id="3" name="Picture 2"/>
          <p:cNvPicPr>
            <a:picLocks noChangeAspect="1"/>
          </p:cNvPicPr>
          <p:nvPr/>
        </p:nvPicPr>
        <p:blipFill>
          <a:blip r:embed="rId4"/>
          <a:stretch>
            <a:fillRect/>
          </a:stretch>
        </p:blipFill>
        <p:spPr>
          <a:xfrm>
            <a:off x="76200" y="990600"/>
            <a:ext cx="6688825" cy="5810829"/>
          </a:xfrm>
          <a:prstGeom prst="rect">
            <a:avLst/>
          </a:prstGeom>
        </p:spPr>
      </p:pic>
      <p:sp>
        <p:nvSpPr>
          <p:cNvPr id="10" name="Rectangle 9"/>
          <p:cNvSpPr/>
          <p:nvPr/>
        </p:nvSpPr>
        <p:spPr>
          <a:xfrm>
            <a:off x="152400" y="1676400"/>
            <a:ext cx="6128092"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3667414"/>
            <a:ext cx="6128092"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37631"/>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2">
      <a:dk1>
        <a:srgbClr val="1F497D"/>
      </a:dk1>
      <a:lt1>
        <a:srgbClr val="FFFFFF"/>
      </a:lt1>
      <a:dk2>
        <a:srgbClr val="1F497D"/>
      </a:dk2>
      <a:lt2>
        <a:srgbClr val="FFFFFF"/>
      </a:lt2>
      <a:accent1>
        <a:srgbClr val="1F497D"/>
      </a:accent1>
      <a:accent2>
        <a:srgbClr val="000000"/>
      </a:accent2>
      <a:accent3>
        <a:srgbClr val="C6D9F0"/>
      </a:accent3>
      <a:accent4>
        <a:srgbClr val="548DD4"/>
      </a:accent4>
      <a:accent5>
        <a:srgbClr val="1F497D"/>
      </a:accent5>
      <a:accent6>
        <a:srgbClr val="FFFFFF"/>
      </a:accent6>
      <a:hlink>
        <a:srgbClr val="000000"/>
      </a:hlink>
      <a:folHlink>
        <a:srgbClr val="00000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dlc_DocId xmlns="c7064091-4809-411d-a1b5-9eda2bbde80f">WYXAF4X56V4H-3928-19</_dlc_DocId>
    <_dlc_DocIdUrl xmlns="c7064091-4809-411d-a1b5-9eda2bbde80f">
      <Url>https://uconnect.cbpnet.cbp.dhs.gov/sites/OIT/pspo/esta/_layouts/15/DocIdRedir.aspx?ID=WYXAF4X56V4H-3928-19</Url>
      <Description>WYXAF4X56V4H-3928-19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FA6BC058C134A4BB14C4D03A4E38505" ma:contentTypeVersion="1" ma:contentTypeDescription="Create a new document." ma:contentTypeScope="" ma:versionID="3deb28c6452993a1108398f8579d22cf">
  <xsd:schema xmlns:xsd="http://www.w3.org/2001/XMLSchema" xmlns:xs="http://www.w3.org/2001/XMLSchema" xmlns:p="http://schemas.microsoft.com/office/2006/metadata/properties" xmlns:ns2="c7064091-4809-411d-a1b5-9eda2bbde80f" targetNamespace="http://schemas.microsoft.com/office/2006/metadata/properties" ma:root="true" ma:fieldsID="e9dfa04eb29be2c92e7b858aac57223b" ns2:_="">
    <xsd:import namespace="c7064091-4809-411d-a1b5-9eda2bbde80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64091-4809-411d-a1b5-9eda2bbde80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7840C5-7BFE-4F3F-9D04-E498FDB957BF}">
  <ds:schemaRefs>
    <ds:schemaRef ds:uri="http://schemas.microsoft.com/sharepoint/v3/contenttype/forms"/>
  </ds:schemaRefs>
</ds:datastoreItem>
</file>

<file path=customXml/itemProps2.xml><?xml version="1.0" encoding="utf-8"?>
<ds:datastoreItem xmlns:ds="http://schemas.openxmlformats.org/officeDocument/2006/customXml" ds:itemID="{87B8B55A-D6CB-4333-9894-853B0FF800D7}">
  <ds:schemaRefs>
    <ds:schemaRef ds:uri="http://schemas.openxmlformats.org/package/2006/metadata/core-properties"/>
    <ds:schemaRef ds:uri="c7064091-4809-411d-a1b5-9eda2bbde80f"/>
    <ds:schemaRef ds:uri="http://schemas.microsoft.com/office/infopath/2007/PartnerControls"/>
    <ds:schemaRef ds:uri="http://schemas.microsoft.com/office/2006/documentManagement/types"/>
    <ds:schemaRef ds:uri="http://purl.org/dc/terms/"/>
    <ds:schemaRef ds:uri="http://purl.org/dc/dcmityp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024C4DD-B641-414A-9084-5D05A13BA71A}">
  <ds:schemaRefs>
    <ds:schemaRef ds:uri="http://schemas.microsoft.com/sharepoint/events"/>
  </ds:schemaRefs>
</ds:datastoreItem>
</file>

<file path=customXml/itemProps4.xml><?xml version="1.0" encoding="utf-8"?>
<ds:datastoreItem xmlns:ds="http://schemas.openxmlformats.org/officeDocument/2006/customXml" ds:itemID="{8373D17C-04A6-48E9-B5D5-03D1DB8B9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64091-4809-411d-a1b5-9eda2bbde8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TM04033929[[fn=Slate]]</Template>
  <TotalTime>6533</TotalTime>
  <Words>913</Words>
  <Application>Microsoft Office PowerPoint</Application>
  <PresentationFormat>On-screen Show (4:3)</PresentationFormat>
  <Paragraphs>57</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Calisto MT</vt:lpstr>
      <vt:lpstr>Times New Roman</vt:lpstr>
      <vt:lpstr>Trebuchet MS</vt:lpstr>
      <vt:lpstr>Wingdings 2</vt:lpstr>
      <vt:lpstr>Slate</vt:lpstr>
      <vt:lpstr>Electronic System for Travel Authorization (ESTA)</vt:lpstr>
      <vt:lpstr>Eligibility Question 9 w/North Korea</vt:lpstr>
      <vt:lpstr>Eligibility Question 9 w/North Korea</vt:lpstr>
      <vt:lpstr>Eligibility Question 9 w/North Korea</vt:lpstr>
      <vt:lpstr>Help Text including North Korea</vt:lpstr>
      <vt:lpstr>Help Text including North Korea</vt:lpstr>
      <vt:lpstr>Alerts w/North Korea</vt:lpstr>
      <vt:lpstr> Additional Eligibility Questions: Journalist</vt:lpstr>
      <vt:lpstr> Additional Eligibility Questions: Humanitarian</vt:lpstr>
      <vt:lpstr> Additional Eligibility Questions: Government or International</vt:lpstr>
      <vt:lpstr> Additional Eligibility Questions- Sub-National or VWP  </vt:lpstr>
      <vt:lpstr>PowerPoint Presentation</vt:lpstr>
    </vt:vector>
  </TitlesOfParts>
  <Company>U.S. Customs &amp; Border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bcacej0</dc:creator>
  <cp:lastModifiedBy>ZASLOW, BEVERLY</cp:lastModifiedBy>
  <cp:revision>391</cp:revision>
  <dcterms:created xsi:type="dcterms:W3CDTF">2012-06-13T18:23:29Z</dcterms:created>
  <dcterms:modified xsi:type="dcterms:W3CDTF">2018-06-08T14:18:59Z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0x0101008FA6BC058C134A4BB14C4D03A4E38505</vt:lpwstr>
  </property>
  <property fmtid="{D5CDD505-2E9C-101B-9397-08002B2CF9AE}" pid="3" name="Order">
    <vt:r8>1400</vt:r8>
  </property>
  <property fmtid="{D5CDD505-2E9C-101B-9397-08002B2CF9AE}" pid="4" name="xd_ProgID">
    <vt:lpwstr/>
  </property>
  <property fmtid="{D5CDD505-2E9C-101B-9397-08002B2CF9AE}" pid="5" name="TemplateUrl">
    <vt:lpwstr/>
  </property>
  <property fmtid="{D5CDD505-2E9C-101B-9397-08002B2CF9AE}" pid="6" name="_dlc_DocIdItemGuid">
    <vt:lpwstr>84df1bdd-e06c-4920-83c2-dcce2bcb8f02</vt:lpwstr>
  </property>
</Properties>
</file>