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5"/>
  </p:sldMasterIdLst>
  <p:notesMasterIdLst>
    <p:notesMasterId r:id="rId15"/>
  </p:notesMasterIdLst>
  <p:sldIdLst>
    <p:sldId id="256" r:id="rId6"/>
    <p:sldId id="263" r:id="rId7"/>
    <p:sldId id="326" r:id="rId8"/>
    <p:sldId id="333" r:id="rId9"/>
    <p:sldId id="337" r:id="rId10"/>
    <p:sldId id="338" r:id="rId11"/>
    <p:sldId id="332" r:id="rId12"/>
    <p:sldId id="327" r:id="rId13"/>
    <p:sldId id="28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699" autoAdjust="0"/>
  </p:normalViewPr>
  <p:slideViewPr>
    <p:cSldViewPr>
      <p:cViewPr varScale="1">
        <p:scale>
          <a:sx n="64" d="100"/>
          <a:sy n="64" d="100"/>
        </p:scale>
        <p:origin x="1122" y="72"/>
      </p:cViewPr>
      <p:guideLst>
        <p:guide orient="horz" pos="2160"/>
        <p:guide pos="2880"/>
      </p:guideLst>
    </p:cSldViewPr>
  </p:slideViewPr>
  <p:outlineViewPr>
    <p:cViewPr>
      <p:scale>
        <a:sx n="33" d="100"/>
        <a:sy n="33" d="100"/>
      </p:scale>
      <p:origin x="0" y="-4330"/>
    </p:cViewPr>
  </p:outlineViewPr>
  <p:notesTextViewPr>
    <p:cViewPr>
      <p:scale>
        <a:sx n="1" d="1"/>
        <a:sy n="1" d="1"/>
      </p:scale>
      <p:origin x="0" y="0"/>
    </p:cViewPr>
  </p:notesTextViewPr>
  <p:sorterViewPr>
    <p:cViewPr>
      <p:scale>
        <a:sx n="100" d="100"/>
        <a:sy n="100" d="100"/>
      </p:scale>
      <p:origin x="0" y="-7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E4D5C7-0F6C-4100-9529-695EF0C470B4}" type="datetimeFigureOut">
              <a:rPr lang="en-US"/>
              <a:pPr>
                <a:defRPr/>
              </a:pPr>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6BADD9-CBF4-4728-BDE0-71EBA9D7DF6D}" type="slidenum">
              <a:rPr lang="en-US"/>
              <a:pPr>
                <a:defRPr/>
              </a:pPr>
              <a:t>‹#›</a:t>
            </a:fld>
            <a:endParaRPr lang="en-US"/>
          </a:p>
        </p:txBody>
      </p:sp>
    </p:spTree>
    <p:extLst>
      <p:ext uri="{BB962C8B-B14F-4D97-AF65-F5344CB8AC3E}">
        <p14:creationId xmlns:p14="http://schemas.microsoft.com/office/powerpoint/2010/main" val="2305325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8B03BB-0D9A-4027-94CE-E46F8263457C}"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17989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question 9.  The question will be Have you traveled to, or been present in Iraq, Syria, Libya, Somalia, Yemen, or North Korea on or after March 1, 2011?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2</a:t>
            </a:fld>
            <a:endParaRPr lang="en-US"/>
          </a:p>
        </p:txBody>
      </p:sp>
    </p:spTree>
    <p:extLst>
      <p:ext uri="{BB962C8B-B14F-4D97-AF65-F5344CB8AC3E}">
        <p14:creationId xmlns:p14="http://schemas.microsoft.com/office/powerpoint/2010/main" val="319653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3</a:t>
            </a:fld>
            <a:endParaRPr lang="en-US"/>
          </a:p>
        </p:txBody>
      </p:sp>
    </p:spTree>
    <p:extLst>
      <p:ext uri="{BB962C8B-B14F-4D97-AF65-F5344CB8AC3E}">
        <p14:creationId xmlns:p14="http://schemas.microsoft.com/office/powerpoint/2010/main" val="40754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t>
            </a:r>
            <a:r>
              <a:rPr lang="en-US" dirty="0" smtClean="0"/>
              <a:t>North Korea added to the question and the Country drop</a:t>
            </a:r>
            <a:r>
              <a:rPr lang="en-US" baseline="0" dirty="0" smtClean="0"/>
              <a:t> down.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4</a:t>
            </a:fld>
            <a:endParaRPr lang="en-US"/>
          </a:p>
        </p:txBody>
      </p:sp>
    </p:spTree>
    <p:extLst>
      <p:ext uri="{BB962C8B-B14F-4D97-AF65-F5344CB8AC3E}">
        <p14:creationId xmlns:p14="http://schemas.microsoft.com/office/powerpoint/2010/main" val="66495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5</a:t>
            </a:fld>
            <a:endParaRPr lang="en-US"/>
          </a:p>
        </p:txBody>
      </p:sp>
    </p:spTree>
    <p:extLst>
      <p:ext uri="{BB962C8B-B14F-4D97-AF65-F5344CB8AC3E}">
        <p14:creationId xmlns:p14="http://schemas.microsoft.com/office/powerpoint/2010/main" val="54842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6</a:t>
            </a:fld>
            <a:endParaRPr lang="en-US"/>
          </a:p>
        </p:txBody>
      </p:sp>
    </p:spTree>
    <p:extLst>
      <p:ext uri="{BB962C8B-B14F-4D97-AF65-F5344CB8AC3E}">
        <p14:creationId xmlns:p14="http://schemas.microsoft.com/office/powerpoint/2010/main" val="263385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pop-up Alerts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7</a:t>
            </a:fld>
            <a:endParaRPr lang="en-US"/>
          </a:p>
        </p:txBody>
      </p:sp>
    </p:spTree>
    <p:extLst>
      <p:ext uri="{BB962C8B-B14F-4D97-AF65-F5344CB8AC3E}">
        <p14:creationId xmlns:p14="http://schemas.microsoft.com/office/powerpoint/2010/main" val="70952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the question and Country drop down.  Have you traveled to or been present in Iraq, Syria, Iran, Sudan, or North Korea on or after March 1, 2011? Add North Korea to sub question under organization information.</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8</a:t>
            </a:fld>
            <a:endParaRPr lang="en-US"/>
          </a:p>
        </p:txBody>
      </p:sp>
    </p:spTree>
    <p:extLst>
      <p:ext uri="{BB962C8B-B14F-4D97-AF65-F5344CB8AC3E}">
        <p14:creationId xmlns:p14="http://schemas.microsoft.com/office/powerpoint/2010/main" val="10985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DFC508-A224-4134-94BA-3E2894AB82D2}" type="datetime1">
              <a:rPr lang="en-US" smtClean="0"/>
              <a:pPr>
                <a:defRPr/>
              </a:pPr>
              <a:t>10/11/2018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4DC426-2B36-4886-8883-40156F0BF131}" type="slidenum">
              <a:rPr lang="en-US" smtClean="0"/>
              <a:pPr>
                <a:defRPr/>
              </a:pPr>
              <a:t>‹#›</a:t>
            </a:fld>
            <a:endParaRPr lang="en-US"/>
          </a:p>
        </p:txBody>
      </p:sp>
    </p:spTree>
    <p:extLst>
      <p:ext uri="{BB962C8B-B14F-4D97-AF65-F5344CB8AC3E}">
        <p14:creationId xmlns:p14="http://schemas.microsoft.com/office/powerpoint/2010/main" val="10037344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10/11/2018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88608205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10/11/2018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8392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10/11/2018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81901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10/11/2018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95739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10/11/2018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61232577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10/11/2018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043894195"/>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17631D9-4B88-4D20-9960-ED6EF02FF874}" type="datetime1">
              <a:rPr lang="en-US" smtClean="0"/>
              <a:pPr>
                <a:defRPr/>
              </a:pPr>
              <a:t>10/11/2018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A4231F-A0BC-403B-B8DA-9DA19E1881AF}" type="slidenum">
              <a:rPr lang="en-US" smtClean="0"/>
              <a:pPr>
                <a:defRPr/>
              </a:pPr>
              <a:t>‹#›</a:t>
            </a:fld>
            <a:endParaRPr lang="en-US"/>
          </a:p>
        </p:txBody>
      </p:sp>
    </p:spTree>
    <p:extLst>
      <p:ext uri="{BB962C8B-B14F-4D97-AF65-F5344CB8AC3E}">
        <p14:creationId xmlns:p14="http://schemas.microsoft.com/office/powerpoint/2010/main" val="10470397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384528F-8FCE-4C3A-A15D-2B2322A700BE}" type="datetime1">
              <a:rPr lang="en-US" smtClean="0"/>
              <a:pPr>
                <a:defRPr/>
              </a:pPr>
              <a:t>10/11/2018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B64A66-FD52-4602-AB83-F1F2F8C868A1}" type="slidenum">
              <a:rPr lang="en-US" smtClean="0"/>
              <a:pPr>
                <a:defRPr/>
              </a:pPr>
              <a:t>‹#›</a:t>
            </a:fld>
            <a:endParaRPr lang="en-US"/>
          </a:p>
        </p:txBody>
      </p:sp>
    </p:spTree>
    <p:extLst>
      <p:ext uri="{BB962C8B-B14F-4D97-AF65-F5344CB8AC3E}">
        <p14:creationId xmlns:p14="http://schemas.microsoft.com/office/powerpoint/2010/main" val="264792975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FB239F7-CE39-41F2-AB01-4DE347243A41}" type="datetime1">
              <a:rPr lang="en-US" smtClean="0"/>
              <a:pPr>
                <a:defRPr/>
              </a:pPr>
              <a:t>10/11/2018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E1CEA6-FECE-4D2C-BE18-AE7FF49167AB}" type="slidenum">
              <a:rPr lang="en-US" smtClean="0"/>
              <a:pPr>
                <a:defRPr/>
              </a:pPr>
              <a:t>‹#›</a:t>
            </a:fld>
            <a:endParaRPr lang="en-US"/>
          </a:p>
        </p:txBody>
      </p:sp>
    </p:spTree>
    <p:extLst>
      <p:ext uri="{BB962C8B-B14F-4D97-AF65-F5344CB8AC3E}">
        <p14:creationId xmlns:p14="http://schemas.microsoft.com/office/powerpoint/2010/main" val="97012734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148F684-CD5B-4053-BD28-42B33AF48133}" type="datetime1">
              <a:rPr lang="en-US" smtClean="0"/>
              <a:pPr>
                <a:defRPr/>
              </a:pPr>
              <a:t>10/11/2018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A3FE12-89D8-4FFB-8DE9-CE843B5CEC29}" type="slidenum">
              <a:rPr lang="en-US" smtClean="0"/>
              <a:pPr>
                <a:defRPr/>
              </a:pPr>
              <a:t>‹#›</a:t>
            </a:fld>
            <a:endParaRPr lang="en-US"/>
          </a:p>
        </p:txBody>
      </p:sp>
    </p:spTree>
    <p:extLst>
      <p:ext uri="{BB962C8B-B14F-4D97-AF65-F5344CB8AC3E}">
        <p14:creationId xmlns:p14="http://schemas.microsoft.com/office/powerpoint/2010/main" val="120716355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501CAAF-863E-4A9F-A401-43B796C36D75}" type="datetime1">
              <a:rPr lang="en-US" smtClean="0"/>
              <a:pPr>
                <a:defRPr/>
              </a:pPr>
              <a:t>10/11/2018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7064EC-5AFD-45FB-8187-9764AC77B794}" type="slidenum">
              <a:rPr lang="en-US" smtClean="0"/>
              <a:pPr>
                <a:defRPr/>
              </a:pPr>
              <a:t>‹#›</a:t>
            </a:fld>
            <a:endParaRPr lang="en-US"/>
          </a:p>
        </p:txBody>
      </p:sp>
    </p:spTree>
    <p:extLst>
      <p:ext uri="{BB962C8B-B14F-4D97-AF65-F5344CB8AC3E}">
        <p14:creationId xmlns:p14="http://schemas.microsoft.com/office/powerpoint/2010/main" val="42231240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8ACE7BF-56F4-4DB0-8805-7169C059DC89}" type="datetime1">
              <a:rPr lang="en-US" smtClean="0"/>
              <a:pPr>
                <a:defRPr/>
              </a:pPr>
              <a:t>10/11/2018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12A5E0-9D6C-4069-8DFB-09DC2F92468E}" type="slidenum">
              <a:rPr lang="en-US" smtClean="0"/>
              <a:pPr>
                <a:defRPr/>
              </a:pPr>
              <a:t>‹#›</a:t>
            </a:fld>
            <a:endParaRPr lang="en-US"/>
          </a:p>
        </p:txBody>
      </p:sp>
    </p:spTree>
    <p:extLst>
      <p:ext uri="{BB962C8B-B14F-4D97-AF65-F5344CB8AC3E}">
        <p14:creationId xmlns:p14="http://schemas.microsoft.com/office/powerpoint/2010/main" val="39240041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2C91D54-CA70-45F3-9C0E-55F8E751DFD0}" type="datetime1">
              <a:rPr lang="en-US" smtClean="0"/>
              <a:pPr>
                <a:defRPr/>
              </a:pPr>
              <a:t>10/11/2018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75F2C4-E4BA-42B1-A59F-E0C16D4C1605}" type="slidenum">
              <a:rPr lang="en-US" smtClean="0"/>
              <a:pPr>
                <a:defRPr/>
              </a:pPr>
              <a:t>‹#›</a:t>
            </a:fld>
            <a:endParaRPr lang="en-US"/>
          </a:p>
        </p:txBody>
      </p:sp>
    </p:spTree>
    <p:extLst>
      <p:ext uri="{BB962C8B-B14F-4D97-AF65-F5344CB8AC3E}">
        <p14:creationId xmlns:p14="http://schemas.microsoft.com/office/powerpoint/2010/main" val="15006942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B838C9-DD7B-4DC9-9CDE-973BFE59BFC3}" type="datetime1">
              <a:rPr lang="en-US" smtClean="0"/>
              <a:pPr>
                <a:defRPr/>
              </a:pPr>
              <a:t>10/11/2018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F8ADEA-19B1-4870-BD9F-6860D483C606}" type="slidenum">
              <a:rPr lang="en-US" smtClean="0"/>
              <a:pPr>
                <a:defRPr/>
              </a:pPr>
              <a:t>‹#›</a:t>
            </a:fld>
            <a:endParaRPr lang="en-US"/>
          </a:p>
        </p:txBody>
      </p:sp>
    </p:spTree>
    <p:extLst>
      <p:ext uri="{BB962C8B-B14F-4D97-AF65-F5344CB8AC3E}">
        <p14:creationId xmlns:p14="http://schemas.microsoft.com/office/powerpoint/2010/main" val="41669047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6070B3-587F-4D68-9B52-70E2078D6F34}" type="datetime1">
              <a:rPr lang="en-US" smtClean="0"/>
              <a:pPr>
                <a:defRPr/>
              </a:pPr>
              <a:t>10/11/2018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152AE8-C3AB-4D22-8176-B0964AAE63FA}" type="slidenum">
              <a:rPr lang="en-US" smtClean="0"/>
              <a:pPr>
                <a:defRPr/>
              </a:pPr>
              <a:t>‹#›</a:t>
            </a:fld>
            <a:endParaRPr lang="en-US"/>
          </a:p>
        </p:txBody>
      </p:sp>
    </p:spTree>
    <p:extLst>
      <p:ext uri="{BB962C8B-B14F-4D97-AF65-F5344CB8AC3E}">
        <p14:creationId xmlns:p14="http://schemas.microsoft.com/office/powerpoint/2010/main" val="371083704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B8DE95-314F-4456-A8A7-4952195E3240}" type="datetime1">
              <a:rPr lang="en-US" smtClean="0"/>
              <a:pPr>
                <a:defRPr/>
              </a:pPr>
              <a:t>10/11/2018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4D6863-67BC-440A-A487-16DF53AB63F0}" type="slidenum">
              <a:rPr lang="en-US" smtClean="0"/>
              <a:pPr>
                <a:defRPr/>
              </a:pPr>
              <a:t>‹#›</a:t>
            </a:fld>
            <a:endParaRPr lang="en-US"/>
          </a:p>
        </p:txBody>
      </p:sp>
    </p:spTree>
    <p:extLst>
      <p:ext uri="{BB962C8B-B14F-4D97-AF65-F5344CB8AC3E}">
        <p14:creationId xmlns:p14="http://schemas.microsoft.com/office/powerpoint/2010/main" val="112140388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7C64BA57-C780-47D1-862D-45B868704F69}" type="datetime1">
              <a:rPr lang="en-US" smtClean="0"/>
              <a:pPr>
                <a:defRPr/>
              </a:pPr>
              <a:t>10/11/2018</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1995080053"/>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1981200"/>
            <a:ext cx="7543800" cy="2593975"/>
          </a:xfrm>
        </p:spPr>
        <p:txBody>
          <a:bodyPr/>
          <a:lstStyle/>
          <a:p>
            <a:pPr eaLnBrk="1" hangingPunct="1"/>
            <a:r>
              <a:rPr lang="en-US" b="1" dirty="0" smtClean="0">
                <a:solidFill>
                  <a:schemeClr val="tx2"/>
                </a:solidFill>
                <a:latin typeface="Times New Roman" pitchFamily="18" charset="0"/>
                <a:cs typeface="Times New Roman" pitchFamily="18" charset="0"/>
              </a:rPr>
              <a:t>Electronic Visa Update System (EVUS)</a:t>
            </a:r>
          </a:p>
        </p:txBody>
      </p:sp>
      <p:sp>
        <p:nvSpPr>
          <p:cNvPr id="14338" name="Subtitle 2"/>
          <p:cNvSpPr>
            <a:spLocks noGrp="1"/>
          </p:cNvSpPr>
          <p:nvPr>
            <p:ph type="subTitle" idx="1"/>
          </p:nvPr>
        </p:nvSpPr>
        <p:spPr>
          <a:xfrm>
            <a:off x="2438400" y="5532438"/>
            <a:ext cx="6461125" cy="1066800"/>
          </a:xfrm>
        </p:spPr>
        <p:txBody>
          <a:bodyPr/>
          <a:lstStyle/>
          <a:p>
            <a:pPr eaLnBrk="1" hangingPunct="1"/>
            <a:r>
              <a:rPr lang="en-US" sz="2400" dirty="0" smtClean="0">
                <a:solidFill>
                  <a:schemeClr val="accent5">
                    <a:lumMod val="60000"/>
                    <a:lumOff val="40000"/>
                  </a:schemeClr>
                </a:solidFill>
                <a:latin typeface="Times New Roman" pitchFamily="18" charset="0"/>
                <a:cs typeface="Times New Roman" pitchFamily="18" charset="0"/>
              </a:rPr>
              <a:t>U.S. Customs and Border Protection</a:t>
            </a:r>
          </a:p>
          <a:p>
            <a:pPr eaLnBrk="1" hangingPunct="1"/>
            <a:r>
              <a:rPr lang="en-US" sz="2400" dirty="0" smtClean="0">
                <a:solidFill>
                  <a:schemeClr val="accent5">
                    <a:lumMod val="60000"/>
                    <a:lumOff val="40000"/>
                  </a:schemeClr>
                </a:solidFill>
                <a:latin typeface="Times New Roman" pitchFamily="18" charset="0"/>
                <a:cs typeface="Times New Roman" pitchFamily="18" charset="0"/>
              </a:rPr>
              <a:t>June 2018</a:t>
            </a:r>
          </a:p>
        </p:txBody>
      </p:sp>
      <p:sp>
        <p:nvSpPr>
          <p:cNvPr id="5" name="Slide Number Placeholder 4"/>
          <p:cNvSpPr>
            <a:spLocks noGrp="1"/>
          </p:cNvSpPr>
          <p:nvPr>
            <p:ph type="sldNum" sz="quarter" idx="12"/>
          </p:nvPr>
        </p:nvSpPr>
        <p:spPr>
          <a:xfrm>
            <a:off x="8164286" y="6223227"/>
            <a:ext cx="565159" cy="365125"/>
          </a:xfrm>
        </p:spPr>
        <p:txBody>
          <a:bodyPr/>
          <a:lstStyle/>
          <a:p>
            <a:pPr>
              <a:defRPr/>
            </a:pPr>
            <a:fld id="{36039106-9CE4-4466-B2D4-2E74A0016600}" type="slidenum">
              <a:rPr lang="en-US"/>
              <a:pPr>
                <a:defRPr/>
              </a:pPr>
              <a:t>1</a:t>
            </a:fld>
            <a:endParaRPr lang="en-US"/>
          </a:p>
        </p:txBody>
      </p:sp>
      <p:pic>
        <p:nvPicPr>
          <p:cNvPr id="14339" name="Picture 7" descr="cbp seal"/>
          <p:cNvPicPr>
            <a:picLocks noChangeAspect="1" noChangeArrowheads="1"/>
          </p:cNvPicPr>
          <p:nvPr/>
        </p:nvPicPr>
        <p:blipFill>
          <a:blip r:embed="rId3"/>
          <a:srcRect/>
          <a:stretch>
            <a:fillRect/>
          </a:stretch>
        </p:blipFill>
        <p:spPr bwMode="auto">
          <a:xfrm>
            <a:off x="190500" y="5097463"/>
            <a:ext cx="1676400" cy="1555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r>
              <a:rPr lang="en-US" sz="3600" b="1" dirty="0">
                <a:latin typeface="Times New Roman" pitchFamily="18" charset="0"/>
                <a:cs typeface="Times New Roman" pitchFamily="18" charset="0"/>
              </a:rPr>
              <a:t>Eligibility Question 9 w/North Korea</a:t>
            </a:r>
            <a:endParaRPr lang="en-US" sz="3600" b="1" dirty="0" smtClean="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2</a:t>
            </a:fld>
            <a:endParaRPr lang="en-US" dirty="0"/>
          </a:p>
        </p:txBody>
      </p:sp>
      <p:sp>
        <p:nvSpPr>
          <p:cNvPr id="7" name="TextBox 6"/>
          <p:cNvSpPr txBox="1"/>
          <p:nvPr/>
        </p:nvSpPr>
        <p:spPr>
          <a:xfrm>
            <a:off x="6858000" y="874240"/>
            <a:ext cx="2241559" cy="230832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On the fourth screen the applicant will be asked a series of eligibility questions.  This page includes a drop down menu where the applicant can selection Yes or No to each question.</a:t>
            </a:r>
            <a:endParaRPr lang="en-US" sz="16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63924" y="874239"/>
            <a:ext cx="6678210" cy="5822375"/>
          </a:xfrm>
          <a:prstGeom prst="rect">
            <a:avLst/>
          </a:prstGeom>
        </p:spPr>
      </p:pic>
      <p:sp>
        <p:nvSpPr>
          <p:cNvPr id="11" name="Rectangle 10"/>
          <p:cNvSpPr/>
          <p:nvPr/>
        </p:nvSpPr>
        <p:spPr>
          <a:xfrm>
            <a:off x="65403" y="6153689"/>
            <a:ext cx="5573397" cy="647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3</a:t>
            </a:fld>
            <a:endParaRPr lang="en-US" dirty="0"/>
          </a:p>
        </p:txBody>
      </p:sp>
      <p:sp>
        <p:nvSpPr>
          <p:cNvPr id="2" name="TextBox 1"/>
          <p:cNvSpPr txBox="1"/>
          <p:nvPr/>
        </p:nvSpPr>
        <p:spPr>
          <a:xfrm>
            <a:off x="79399" y="4953000"/>
            <a:ext cx="8969379" cy="1323439"/>
          </a:xfrm>
          <a:prstGeom prst="rect">
            <a:avLst/>
          </a:prstGeom>
          <a:noFill/>
        </p:spPr>
        <p:txBody>
          <a:bodyPr wrap="square" rtlCol="0">
            <a:spAutoFit/>
          </a:bodyPr>
          <a:lstStyle/>
          <a:p>
            <a:r>
              <a:rPr lang="en-US" sz="1600" dirty="0" smtClean="0">
                <a:latin typeface="Calibri" panose="020F0502020204030204" pitchFamily="34" charset="0"/>
              </a:rPr>
              <a:t>Eligibility question that asks if the applicant has traveled to Iran, Iraq</a:t>
            </a:r>
            <a:r>
              <a:rPr lang="en-US" sz="1600" dirty="0">
                <a:latin typeface="Calibri" panose="020F0502020204030204" pitchFamily="34" charset="0"/>
              </a:rPr>
              <a:t>, </a:t>
            </a:r>
            <a:r>
              <a:rPr lang="en-US" sz="1600" dirty="0" smtClean="0">
                <a:latin typeface="Calibri" panose="020F0502020204030204" pitchFamily="34" charset="0"/>
              </a:rPr>
              <a:t>Libya, North </a:t>
            </a:r>
            <a:r>
              <a:rPr lang="en-US" sz="1600" dirty="0">
                <a:latin typeface="Calibri" panose="020F0502020204030204" pitchFamily="34" charset="0"/>
              </a:rPr>
              <a:t>Korea, </a:t>
            </a:r>
            <a:r>
              <a:rPr lang="en-US" sz="1600" dirty="0" smtClean="0">
                <a:latin typeface="Calibri" panose="020F0502020204030204" pitchFamily="34" charset="0"/>
              </a:rPr>
              <a:t>Somalia, Sudan, Syria and Yemen has been added.  If they answer “Yes” to this question they will be asked to select from the above options the primary reason for their trip.  If they select certain options they will be asked to fill out an additional questionnaire.  These additional fields can be seen on the next few slides.  Per this change if an applicant selects North Korea as well they will also be asked to fill out the questionnaire.</a:t>
            </a:r>
            <a:endParaRPr lang="en-US" sz="1600"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79400" y="971550"/>
            <a:ext cx="8943960" cy="2573761"/>
          </a:xfrm>
          <a:prstGeom prst="rect">
            <a:avLst/>
          </a:prstGeom>
        </p:spPr>
      </p:pic>
      <p:sp>
        <p:nvSpPr>
          <p:cNvPr id="10" name="Rectangle 9"/>
          <p:cNvSpPr/>
          <p:nvPr/>
        </p:nvSpPr>
        <p:spPr>
          <a:xfrm>
            <a:off x="79399" y="915890"/>
            <a:ext cx="7235801" cy="647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57033"/>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4</a:t>
            </a:fld>
            <a:endParaRPr lang="en-US" dirty="0"/>
          </a:p>
        </p:txBody>
      </p:sp>
      <p:pic>
        <p:nvPicPr>
          <p:cNvPr id="3" name="Picture 2"/>
          <p:cNvPicPr>
            <a:picLocks noChangeAspect="1"/>
          </p:cNvPicPr>
          <p:nvPr/>
        </p:nvPicPr>
        <p:blipFill>
          <a:blip r:embed="rId3"/>
          <a:stretch>
            <a:fillRect/>
          </a:stretch>
        </p:blipFill>
        <p:spPr>
          <a:xfrm>
            <a:off x="107974" y="1159990"/>
            <a:ext cx="8871348" cy="2040410"/>
          </a:xfrm>
          <a:prstGeom prst="rect">
            <a:avLst/>
          </a:prstGeom>
        </p:spPr>
      </p:pic>
      <p:sp>
        <p:nvSpPr>
          <p:cNvPr id="11" name="Rectangle 10"/>
          <p:cNvSpPr/>
          <p:nvPr/>
        </p:nvSpPr>
        <p:spPr>
          <a:xfrm>
            <a:off x="228601" y="2209760"/>
            <a:ext cx="1524000" cy="304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23138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5</a:t>
            </a:fld>
            <a:endParaRPr lang="en-US" dirty="0"/>
          </a:p>
        </p:txBody>
      </p:sp>
      <p:pic>
        <p:nvPicPr>
          <p:cNvPr id="4" name="Picture 3"/>
          <p:cNvPicPr>
            <a:picLocks noChangeAspect="1"/>
          </p:cNvPicPr>
          <p:nvPr/>
        </p:nvPicPr>
        <p:blipFill rotWithShape="1">
          <a:blip r:embed="rId3"/>
          <a:srcRect b="50000"/>
          <a:stretch/>
        </p:blipFill>
        <p:spPr>
          <a:xfrm>
            <a:off x="165549" y="1600201"/>
            <a:ext cx="8857810" cy="1295399"/>
          </a:xfrm>
          <a:prstGeom prst="rect">
            <a:avLst/>
          </a:prstGeom>
        </p:spPr>
      </p:pic>
      <p:sp>
        <p:nvSpPr>
          <p:cNvPr id="5" name="Rectangle 4"/>
          <p:cNvSpPr/>
          <p:nvPr/>
        </p:nvSpPr>
        <p:spPr>
          <a:xfrm>
            <a:off x="4876800" y="1676400"/>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b="48876"/>
          <a:stretch/>
        </p:blipFill>
        <p:spPr>
          <a:xfrm>
            <a:off x="165549" y="3638550"/>
            <a:ext cx="8848285" cy="1238250"/>
          </a:xfrm>
          <a:prstGeom prst="rect">
            <a:avLst/>
          </a:prstGeom>
        </p:spPr>
      </p:pic>
      <p:sp>
        <p:nvSpPr>
          <p:cNvPr id="13" name="Rectangle 12"/>
          <p:cNvSpPr/>
          <p:nvPr/>
        </p:nvSpPr>
        <p:spPr>
          <a:xfrm>
            <a:off x="7210425" y="3724275"/>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7066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6</a:t>
            </a:fld>
            <a:endParaRPr lang="en-US" dirty="0"/>
          </a:p>
        </p:txBody>
      </p:sp>
      <p:pic>
        <p:nvPicPr>
          <p:cNvPr id="2" name="Picture 1"/>
          <p:cNvPicPr>
            <a:picLocks noChangeAspect="1"/>
          </p:cNvPicPr>
          <p:nvPr/>
        </p:nvPicPr>
        <p:blipFill>
          <a:blip r:embed="rId3"/>
          <a:stretch>
            <a:fillRect/>
          </a:stretch>
        </p:blipFill>
        <p:spPr>
          <a:xfrm>
            <a:off x="165548" y="3873460"/>
            <a:ext cx="8848285" cy="2451140"/>
          </a:xfrm>
          <a:prstGeom prst="rect">
            <a:avLst/>
          </a:prstGeom>
        </p:spPr>
      </p:pic>
      <p:sp>
        <p:nvSpPr>
          <p:cNvPr id="12" name="Rectangle 11"/>
          <p:cNvSpPr/>
          <p:nvPr/>
        </p:nvSpPr>
        <p:spPr>
          <a:xfrm>
            <a:off x="7181850" y="4663360"/>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65549" y="1192589"/>
            <a:ext cx="8848285" cy="2452271"/>
          </a:xfrm>
          <a:prstGeom prst="rect">
            <a:avLst/>
          </a:prstGeom>
        </p:spPr>
      </p:pic>
      <p:sp>
        <p:nvSpPr>
          <p:cNvPr id="16" name="Rectangle 15"/>
          <p:cNvSpPr/>
          <p:nvPr/>
        </p:nvSpPr>
        <p:spPr>
          <a:xfrm>
            <a:off x="7200900" y="2119568"/>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830090"/>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a:bodyPr>
          <a:lstStyle/>
          <a:p>
            <a:pPr eaLnBrk="1" hangingPunct="1"/>
            <a:r>
              <a:rPr lang="en-US" sz="3600" b="1" dirty="0" smtClean="0">
                <a:solidFill>
                  <a:schemeClr val="tx2"/>
                </a:solidFill>
                <a:latin typeface="Times New Roman" pitchFamily="18" charset="0"/>
                <a:cs typeface="Times New Roman" pitchFamily="18" charset="0"/>
              </a:rPr>
              <a:t>Alerts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7</a:t>
            </a:fld>
            <a:endParaRPr lang="en-US" dirty="0"/>
          </a:p>
        </p:txBody>
      </p:sp>
      <p:sp>
        <p:nvSpPr>
          <p:cNvPr id="2" name="TextBox 1"/>
          <p:cNvSpPr txBox="1"/>
          <p:nvPr/>
        </p:nvSpPr>
        <p:spPr>
          <a:xfrm>
            <a:off x="65403" y="836563"/>
            <a:ext cx="8969379" cy="1323439"/>
          </a:xfrm>
          <a:prstGeom prst="rect">
            <a:avLst/>
          </a:prstGeom>
          <a:noFill/>
        </p:spPr>
        <p:txBody>
          <a:bodyPr wrap="square" rtlCol="0">
            <a:spAutoFit/>
          </a:bodyPr>
          <a:lstStyle/>
          <a:p>
            <a:r>
              <a:rPr lang="en-US" sz="1600" b="1" dirty="0" smtClean="0">
                <a:latin typeface="Calibri" panose="020F0502020204030204" pitchFamily="34" charset="0"/>
              </a:rPr>
              <a:t>After selecting one of the following Primary Reasons, the Alert popup message is displayed.</a:t>
            </a:r>
          </a:p>
          <a:p>
            <a:endParaRPr lang="en-US" sz="1600" dirty="0">
              <a:latin typeface="Calibri" panose="020F0502020204030204" pitchFamily="34" charset="0"/>
            </a:endParaRPr>
          </a:p>
          <a:p>
            <a:r>
              <a:rPr lang="en-US" sz="1600" dirty="0" smtClean="0">
                <a:latin typeface="Calibri" panose="020F0502020204030204" pitchFamily="34" charset="0"/>
              </a:rPr>
              <a:t>Primary Reason:</a:t>
            </a:r>
          </a:p>
          <a:p>
            <a:r>
              <a:rPr lang="en-US" sz="1600" dirty="0">
                <a:latin typeface="Calibri" panose="020F0502020204030204" pitchFamily="34" charset="0"/>
              </a:rPr>
              <a:t>To carry out official duties as a full-time employee of the government of a Visa Waiver Program country.</a:t>
            </a:r>
          </a:p>
          <a:p>
            <a:r>
              <a:rPr lang="en-US" sz="1600" dirty="0">
                <a:latin typeface="Calibri" panose="020F0502020204030204" pitchFamily="34" charset="0"/>
              </a:rPr>
              <a:t>To perform military service in the armed forces of a Visa Waiver Program country.</a:t>
            </a:r>
          </a:p>
        </p:txBody>
      </p:sp>
      <p:pic>
        <p:nvPicPr>
          <p:cNvPr id="3" name="Picture 2"/>
          <p:cNvPicPr>
            <a:picLocks noChangeAspect="1"/>
          </p:cNvPicPr>
          <p:nvPr/>
        </p:nvPicPr>
        <p:blipFill>
          <a:blip r:embed="rId3"/>
          <a:stretch>
            <a:fillRect/>
          </a:stretch>
        </p:blipFill>
        <p:spPr>
          <a:xfrm>
            <a:off x="106655" y="2333526"/>
            <a:ext cx="8916704" cy="2162274"/>
          </a:xfrm>
          <a:prstGeom prst="rect">
            <a:avLst/>
          </a:prstGeom>
        </p:spPr>
      </p:pic>
      <p:sp>
        <p:nvSpPr>
          <p:cNvPr id="10" name="Rectangle 9"/>
          <p:cNvSpPr/>
          <p:nvPr/>
        </p:nvSpPr>
        <p:spPr>
          <a:xfrm>
            <a:off x="106654" y="2983529"/>
            <a:ext cx="8884945" cy="647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25729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8957956" cy="975360"/>
          </a:xfrm>
        </p:spPr>
        <p:txBody>
          <a:bodyPr>
            <a:normAutofit/>
          </a:bodyPr>
          <a:lstStyle/>
          <a:p>
            <a:pPr eaLnBrk="1" hangingPunct="1"/>
            <a:r>
              <a:rPr lang="en-US" sz="3600" b="1" dirty="0" smtClean="0">
                <a:solidFill>
                  <a:schemeClr val="tx2"/>
                </a:solidFill>
                <a:latin typeface="Times New Roman" pitchFamily="18" charset="0"/>
                <a:cs typeface="Times New Roman" pitchFamily="18" charset="0"/>
              </a:rPr>
              <a:t> Additional Eligibility Questions</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8</a:t>
            </a:fld>
            <a:endParaRPr lang="en-US" dirty="0"/>
          </a:p>
        </p:txBody>
      </p:sp>
      <p:sp>
        <p:nvSpPr>
          <p:cNvPr id="4" name="TextBox 3"/>
          <p:cNvSpPr txBox="1"/>
          <p:nvPr/>
        </p:nvSpPr>
        <p:spPr>
          <a:xfrm>
            <a:off x="0" y="1143000"/>
            <a:ext cx="9144000" cy="1200329"/>
          </a:xfrm>
          <a:prstGeom prst="rect">
            <a:avLst/>
          </a:prstGeom>
          <a:noFill/>
        </p:spPr>
        <p:txBody>
          <a:bodyPr wrap="square" rtlCol="0">
            <a:spAutoFit/>
          </a:bodyPr>
          <a:lstStyle/>
          <a:p>
            <a:r>
              <a:rPr lang="en-US" sz="3600" dirty="0" smtClean="0">
                <a:latin typeface="Calibri" panose="020F0502020204030204" pitchFamily="34" charset="0"/>
              </a:rPr>
              <a:t>Regardless of the Primary Reason selected, sub questions are not displayed in EVUS.</a:t>
            </a:r>
            <a:endParaRPr lang="en-US" sz="3600" dirty="0">
              <a:latin typeface="Calibri" panose="020F0502020204030204" pitchFamily="34" charset="0"/>
            </a:endParaRPr>
          </a:p>
        </p:txBody>
      </p:sp>
    </p:spTree>
    <p:extLst>
      <p:ext uri="{BB962C8B-B14F-4D97-AF65-F5344CB8AC3E}">
        <p14:creationId xmlns:p14="http://schemas.microsoft.com/office/powerpoint/2010/main" val="387658455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3AE2EF8-484B-45D8-8479-D10B2DC26582}" type="datetime1">
              <a:rPr lang="en-US"/>
              <a:pPr/>
              <a:t>10/11/2018</a:t>
            </a:fld>
            <a:endParaRPr lang="en-US"/>
          </a:p>
        </p:txBody>
      </p:sp>
      <p:sp>
        <p:nvSpPr>
          <p:cNvPr id="5" name="Slide Number Placeholder 3"/>
          <p:cNvSpPr>
            <a:spLocks noGrp="1"/>
          </p:cNvSpPr>
          <p:nvPr>
            <p:ph type="sldNum" sz="quarter" idx="12"/>
          </p:nvPr>
        </p:nvSpPr>
        <p:spPr/>
        <p:txBody>
          <a:bodyPr/>
          <a:lstStyle/>
          <a:p>
            <a:fld id="{E38CB630-3DD4-47E7-A1DC-EEFBCE077D96}" type="slidenum">
              <a:rPr lang="en-US"/>
              <a:pPr/>
              <a:t>9</a:t>
            </a:fld>
            <a:endParaRPr lang="en-US"/>
          </a:p>
        </p:txBody>
      </p:sp>
      <p:pic>
        <p:nvPicPr>
          <p:cNvPr id="15362" name="Picture 2" descr="DHS_cbp_S-BLUE2"/>
          <p:cNvPicPr>
            <a:picLocks noChangeAspect="1" noChangeArrowheads="1"/>
          </p:cNvPicPr>
          <p:nvPr/>
        </p:nvPicPr>
        <p:blipFill>
          <a:blip r:embed="rId2" cstate="print">
            <a:extLst>
              <a:ext uri="{28A0092B-C50C-407E-A947-70E740481C1C}">
                <a14:useLocalDpi xmlns:a14="http://schemas.microsoft.com/office/drawing/2010/main" val="0"/>
              </a:ext>
            </a:extLst>
          </a:blip>
          <a:srcRect l="17058" t="24178" r="17656" b="24178"/>
          <a:stretch>
            <a:fillRect/>
          </a:stretch>
        </p:blipFill>
        <p:spPr bwMode="auto">
          <a:xfrm>
            <a:off x="381000" y="2057400"/>
            <a:ext cx="8305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7529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rgbClr val="1F497D"/>
      </a:dk1>
      <a:lt1>
        <a:srgbClr val="FFFFFF"/>
      </a:lt1>
      <a:dk2>
        <a:srgbClr val="1F497D"/>
      </a:dk2>
      <a:lt2>
        <a:srgbClr val="FFFFFF"/>
      </a:lt2>
      <a:accent1>
        <a:srgbClr val="1F497D"/>
      </a:accent1>
      <a:accent2>
        <a:srgbClr val="000000"/>
      </a:accent2>
      <a:accent3>
        <a:srgbClr val="C6D9F0"/>
      </a:accent3>
      <a:accent4>
        <a:srgbClr val="548DD4"/>
      </a:accent4>
      <a:accent5>
        <a:srgbClr val="1F497D"/>
      </a:accent5>
      <a:accent6>
        <a:srgbClr val="FFFFFF"/>
      </a:accent6>
      <a:hlink>
        <a:srgbClr val="000000"/>
      </a:hlink>
      <a:folHlink>
        <a:srgbClr val="00000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FA6BC058C134A4BB14C4D03A4E38505" ma:contentTypeVersion="1" ma:contentTypeDescription="Create a new document." ma:contentTypeScope="" ma:versionID="3deb28c6452993a1108398f8579d22cf">
  <xsd:schema xmlns:xsd="http://www.w3.org/2001/XMLSchema" xmlns:xs="http://www.w3.org/2001/XMLSchema" xmlns:p="http://schemas.microsoft.com/office/2006/metadata/properties" xmlns:ns2="c7064091-4809-411d-a1b5-9eda2bbde80f" targetNamespace="http://schemas.microsoft.com/office/2006/metadata/properties" ma:root="true" ma:fieldsID="e9dfa04eb29be2c92e7b858aac57223b" ns2:_="">
    <xsd:import namespace="c7064091-4809-411d-a1b5-9eda2bbde80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64091-4809-411d-a1b5-9eda2bbde8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_dlc_DocId xmlns="c7064091-4809-411d-a1b5-9eda2bbde80f">WYXAF4X56V4H-3928-19</_dlc_DocId>
    <_dlc_DocIdUrl xmlns="c7064091-4809-411d-a1b5-9eda2bbde80f">
      <Url>https://uconnect.cbpnet.cbp.dhs.gov/sites/OIT/pspo/esta/_layouts/15/DocIdRedir.aspx?ID=WYXAF4X56V4H-3928-19</Url>
      <Description>WYXAF4X56V4H-3928-19</Description>
    </_dlc_DocIdUrl>
  </documentManagement>
</p:properties>
</file>

<file path=customXml/itemProps1.xml><?xml version="1.0" encoding="utf-8"?>
<ds:datastoreItem xmlns:ds="http://schemas.openxmlformats.org/officeDocument/2006/customXml" ds:itemID="{2024C4DD-B641-414A-9084-5D05A13BA71A}">
  <ds:schemaRefs>
    <ds:schemaRef ds:uri="http://schemas.microsoft.com/sharepoint/events"/>
  </ds:schemaRefs>
</ds:datastoreItem>
</file>

<file path=customXml/itemProps2.xml><?xml version="1.0" encoding="utf-8"?>
<ds:datastoreItem xmlns:ds="http://schemas.openxmlformats.org/officeDocument/2006/customXml" ds:itemID="{8373D17C-04A6-48E9-B5D5-03D1DB8B9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64091-4809-411d-a1b5-9eda2bbde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7840C5-7BFE-4F3F-9D04-E498FDB957BF}">
  <ds:schemaRefs>
    <ds:schemaRef ds:uri="http://schemas.microsoft.com/sharepoint/v3/contenttype/forms"/>
  </ds:schemaRefs>
</ds:datastoreItem>
</file>

<file path=customXml/itemProps4.xml><?xml version="1.0" encoding="utf-8"?>
<ds:datastoreItem xmlns:ds="http://schemas.openxmlformats.org/officeDocument/2006/customXml" ds:itemID="{87B8B55A-D6CB-4333-9894-853B0FF800D7}">
  <ds:schemaRefs>
    <ds:schemaRef ds:uri="http://purl.org/dc/dcmitype/"/>
    <ds:schemaRef ds:uri="http://schemas.microsoft.com/office/2006/documentManagement/types"/>
    <ds:schemaRef ds:uri="http://purl.org/dc/terms/"/>
    <ds:schemaRef ds:uri="c7064091-4809-411d-a1b5-9eda2bbde80f"/>
    <ds:schemaRef ds:uri="http://www.w3.org/XML/1998/namespace"/>
    <ds:schemaRef ds:uri="http://schemas.microsoft.com/office/infopath/2007/PartnerControls"/>
    <ds:schemaRef ds:uri="http://schemas.openxmlformats.org/package/2006/metadata/core-properti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TM04033929[[fn=Slate]]</Template>
  <TotalTime>6529</TotalTime>
  <Words>397</Words>
  <Application>Microsoft Office PowerPoint</Application>
  <PresentationFormat>On-screen Show (4:3)</PresentationFormat>
  <Paragraphs>42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Calisto MT</vt:lpstr>
      <vt:lpstr>Times New Roman</vt:lpstr>
      <vt:lpstr>Trebuchet MS</vt:lpstr>
      <vt:lpstr>Wingdings 2</vt:lpstr>
      <vt:lpstr>Slate</vt:lpstr>
      <vt:lpstr>Electronic Visa Update System (EVUS)</vt:lpstr>
      <vt:lpstr>Eligibility Question 9 w/North Korea</vt:lpstr>
      <vt:lpstr>Eligibility Question 9 w/North Korea</vt:lpstr>
      <vt:lpstr>Eligibility Question 9 w/North Korea</vt:lpstr>
      <vt:lpstr>Help Text including North Korea</vt:lpstr>
      <vt:lpstr>Help Text including North Korea</vt:lpstr>
      <vt:lpstr>Alerts w/North Korea</vt:lpstr>
      <vt:lpstr> Additional Eligibility Questions</vt:lpstr>
      <vt:lpstr>PowerPoint Presentation</vt:lpstr>
    </vt:vector>
  </TitlesOfParts>
  <Company>U.S. Customs &amp;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bcacej0</dc:creator>
  <cp:lastModifiedBy>Fisher-McGowans, Deneal</cp:lastModifiedBy>
  <cp:revision>389</cp:revision>
  <dcterms:created xsi:type="dcterms:W3CDTF">2012-06-13T18:23:29Z</dcterms:created>
  <dcterms:modified xsi:type="dcterms:W3CDTF">2018-10-11T18:19:35Z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0x0101008FA6BC058C134A4BB14C4D03A4E38505</vt:lpwstr>
  </property>
  <property fmtid="{D5CDD505-2E9C-101B-9397-08002B2CF9AE}" pid="3" name="Order">
    <vt:r8>1400</vt:r8>
  </property>
  <property fmtid="{D5CDD505-2E9C-101B-9397-08002B2CF9AE}" pid="4" name="xd_ProgID">
    <vt:lpwstr/>
  </property>
  <property fmtid="{D5CDD505-2E9C-101B-9397-08002B2CF9AE}" pid="5" name="TemplateUrl">
    <vt:lpwstr/>
  </property>
  <property fmtid="{D5CDD505-2E9C-101B-9397-08002B2CF9AE}" pid="6" name="_dlc_DocIdItemGuid">
    <vt:lpwstr>84df1bdd-e06c-4920-83c2-dcce2bcb8f02</vt:lpwstr>
  </property>
</Properties>
</file>