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9"/>
  </p:notesMasterIdLst>
  <p:sldIdLst>
    <p:sldId id="256" r:id="rId7"/>
    <p:sldId id="257" r:id="rId8"/>
  </p:sldIdLst>
  <p:sldSz cx="9144000" cy="6858000" type="screen4x3"/>
  <p:notesSz cx="69469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MB" initials="OMB" lastIdx="1" clrIdx="0"/>
  <p:cmAuthor id="2" name="Christina A. Walsh" initials="TSA-CAW" lastIdx="3" clrIdx="1"/>
  <p:cmAuthor id="3" name="Christina A. Walsh" initials="CAW" lastIdx="1" clrIdx="2">
    <p:extLst>
      <p:ext uri="{19B8F6BF-5375-455C-9EA6-DF929625EA0E}">
        <p15:presenceInfo xmlns:p15="http://schemas.microsoft.com/office/powerpoint/2012/main" userId="Christina A. Wals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32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99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5413" y="0"/>
            <a:ext cx="30099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15AAC-380C-42F5-A57D-4EB824B1E2D9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2525"/>
            <a:ext cx="4149725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37063"/>
            <a:ext cx="5556250" cy="3630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30099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5413" y="8758238"/>
            <a:ext cx="30099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16565-998D-426A-9264-D6709CF6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25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AE960-70E3-4260-B22F-35F02C4E98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03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53F01-BEB3-440D-AC73-1206EB01D9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413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F519B-E87F-4352-A61C-6966830842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876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BB20E-9A3A-4365-8E5E-51AF9FB60C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828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E14FE-FDD8-439E-845A-83C9F82CFE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042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A4A53-0741-43F7-93ED-207E1D9C12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61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4DC4F-68C1-45B2-91E1-A18FC3BBB3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394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B52D7-4981-4E17-9E5C-4F8B92DF43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28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567E3-E41D-4E00-9E0F-1C47CC20D0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709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B8FB1-D2A1-44E8-9F23-CBCF45BC98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714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35FD7-951E-433C-A62E-FC3EF6A886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03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34A8DB4-C693-4E67-AA24-036B56CE12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hyperlink" Target="mailto:TSA@dhs.gov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2051" name="Group 14"/>
          <p:cNvGrpSpPr>
            <a:grpSpLocks/>
          </p:cNvGrpSpPr>
          <p:nvPr/>
        </p:nvGrpSpPr>
        <p:grpSpPr bwMode="auto">
          <a:xfrm>
            <a:off x="0" y="381000"/>
            <a:ext cx="9144000" cy="6019800"/>
            <a:chOff x="96" y="230"/>
            <a:chExt cx="5568" cy="3524"/>
          </a:xfrm>
        </p:grpSpPr>
        <p:sp>
          <p:nvSpPr>
            <p:cNvPr id="2052" name="Rectangle 13"/>
            <p:cNvSpPr>
              <a:spLocks noChangeArrowheads="1"/>
            </p:cNvSpPr>
            <p:nvPr/>
          </p:nvSpPr>
          <p:spPr bwMode="auto">
            <a:xfrm>
              <a:off x="96" y="864"/>
              <a:ext cx="5568" cy="259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graphicFrame>
          <p:nvGraphicFramePr>
            <p:cNvPr id="2053" name="Object 4"/>
            <p:cNvGraphicFramePr>
              <a:graphicFrameLocks noChangeAspect="1"/>
            </p:cNvGraphicFramePr>
            <p:nvPr/>
          </p:nvGraphicFramePr>
          <p:xfrm>
            <a:off x="288" y="240"/>
            <a:ext cx="1536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3" r:id="rId3" imgW="4514286" imgH="1428949" progId="MSPhotoEd.3">
                    <p:embed/>
                  </p:oleObj>
                </mc:Choice>
                <mc:Fallback>
                  <p:oleObj r:id="rId3" imgW="4514286" imgH="1428949" progId="MSPhotoEd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" y="240"/>
                          <a:ext cx="1536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1920" y="230"/>
              <a:ext cx="3552" cy="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000" b="1"/>
                <a:t>TSA seeks to provide world-class customer service and world-class security.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000"/>
                <a:t>Please help us improve our service completing this anonymous, voluntary survey.  It is estimated that it will take you about 5 minutes to help us.  An agency may not conduct or sponsor, and a person is not required to respond to, a collection of information unless it displays a currently valid OMB control number.  Thank you for your participation! </a:t>
              </a:r>
              <a:r>
                <a:rPr lang="en-US" altLang="en-US" sz="1000" b="1"/>
                <a:t>Whole Body Imager (WBI) Passenger Survey</a:t>
              </a:r>
              <a:endParaRPr lang="en-US" altLang="en-US" sz="1000"/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96" y="854"/>
              <a:ext cx="2736" cy="24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8600" indent="-2286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en-US" altLang="en-US" sz="1000" b="1"/>
                <a:t>How satisfied were you overall with your experience at the passenger  passenger security checkpoint?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>
                  <a:sym typeface="Wingdings" panose="05000000000000000000" pitchFamily="2" charset="2"/>
                </a:rPr>
                <a:t>   </a:t>
              </a:r>
              <a:r>
                <a:rPr lang="en-US" altLang="en-US" sz="1000"/>
                <a:t>Very satisfied  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Satisfied 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Dissatisfied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Char char="¨"/>
              </a:pPr>
              <a:r>
                <a:rPr lang="en-US" altLang="en-US" sz="1000"/>
                <a:t>Very dissatisfied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Don’t know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000"/>
            </a:p>
            <a:p>
              <a:pPr eaLnBrk="1" hangingPunct="1">
                <a:spcBef>
                  <a:spcPct val="0"/>
                </a:spcBef>
                <a:buFontTx/>
                <a:buAutoNum type="arabicPeriod" startAt="2"/>
              </a:pPr>
              <a:r>
                <a:rPr lang="en-US" altLang="en-US" sz="1000" b="1"/>
                <a:t>How would you rate the thoroughness of passenger screening you received?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>
                  <a:sym typeface="Wingdings" panose="05000000000000000000" pitchFamily="2" charset="2"/>
                </a:rPr>
                <a:t>  </a:t>
              </a:r>
              <a:r>
                <a:rPr lang="en-US" altLang="en-US" sz="1000"/>
                <a:t>Excessive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Appropriate   </a:t>
              </a:r>
              <a:r>
                <a:rPr lang="en-US" altLang="en-US" sz="1000">
                  <a:sym typeface="Wingdings" panose="05000000000000000000" pitchFamily="2" charset="2"/>
                </a:rPr>
                <a:t></a:t>
              </a:r>
              <a:r>
                <a:rPr lang="en-US" altLang="en-US" sz="1000"/>
                <a:t> Inadequate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Don’t know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endParaRPr lang="en-US" altLang="en-US" sz="1000"/>
            </a:p>
            <a:p>
              <a:pPr eaLnBrk="1" hangingPunct="1">
                <a:spcBef>
                  <a:spcPct val="0"/>
                </a:spcBef>
                <a:buFontTx/>
                <a:buAutoNum type="arabicPeriod" startAt="3"/>
              </a:pPr>
              <a:r>
                <a:rPr lang="en-US" altLang="en-US" sz="1000" b="1"/>
                <a:t>How satisfied were you with the way security procedures were explained to you at the passenger security checkpoint?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>
                  <a:sym typeface="Wingdings" panose="05000000000000000000" pitchFamily="2" charset="2"/>
                </a:rPr>
                <a:t>  </a:t>
              </a:r>
              <a:r>
                <a:rPr lang="en-US" altLang="en-US" sz="1000"/>
                <a:t>Very 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Dissatisfied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None/>
              </a:pPr>
              <a:r>
                <a:rPr lang="en-US" altLang="en-US" sz="1000">
                  <a:sym typeface="Wingdings" panose="05000000000000000000" pitchFamily="2" charset="2"/>
                </a:rPr>
                <a:t>  </a:t>
              </a:r>
              <a:r>
                <a:rPr lang="en-US" altLang="en-US" sz="1000"/>
                <a:t>Very dissatisfied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Don’t know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000"/>
            </a:p>
            <a:p>
              <a:pPr eaLnBrk="1" hangingPunct="1">
                <a:spcBef>
                  <a:spcPct val="0"/>
                </a:spcBef>
                <a:buFontTx/>
                <a:buAutoNum type="arabicPeriod" startAt="4"/>
              </a:pPr>
              <a:r>
                <a:rPr lang="en-US" altLang="en-US" sz="1000" b="1"/>
                <a:t>How satisfied were you with the information about security procedures you received before you went to the airport (e.g., via the TSA website)?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>
                  <a:sym typeface="Wingdings" panose="05000000000000000000" pitchFamily="2" charset="2"/>
                </a:rPr>
                <a:t>  </a:t>
              </a:r>
              <a:r>
                <a:rPr lang="en-US" altLang="en-US" sz="1000"/>
                <a:t>Very 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Dissatisfied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None/>
              </a:pPr>
              <a:r>
                <a:rPr lang="en-US" altLang="en-US" sz="1000">
                  <a:sym typeface="Wingdings" panose="05000000000000000000" pitchFamily="2" charset="2"/>
                </a:rPr>
                <a:t>  </a:t>
              </a:r>
              <a:r>
                <a:rPr lang="en-US" altLang="en-US" sz="1000"/>
                <a:t>Very dissatisfied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Don’t know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Does not apply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000"/>
            </a:p>
            <a:p>
              <a:pPr eaLnBrk="1" hangingPunct="1">
                <a:spcBef>
                  <a:spcPct val="0"/>
                </a:spcBef>
                <a:buFontTx/>
                <a:buAutoNum type="arabicPeriod" startAt="5"/>
              </a:pPr>
              <a:r>
                <a:rPr lang="en-US" altLang="en-US" sz="1000" b="1"/>
                <a:t>How satisfied were you with the information you received at the airport (e.g., via the signs and/or T.V. monitors at the checkpoint or information conveyed by TSA personnel during the screening process)?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Very 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Dissatisfied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None/>
              </a:pP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Very dissatisfied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Don’t know   </a:t>
              </a:r>
              <a:r>
                <a:rPr lang="en-US" altLang="en-US" sz="1000">
                  <a:sym typeface="Wingdings" panose="05000000000000000000" pitchFamily="2" charset="2"/>
                </a:rPr>
                <a:t> </a:t>
              </a:r>
              <a:r>
                <a:rPr lang="en-US" altLang="en-US" sz="1000"/>
                <a:t>Does not apply</a:t>
              </a: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2928" y="864"/>
              <a:ext cx="2736" cy="21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8600" indent="-2286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AutoNum type="arabicPeriod" startAt="6"/>
              </a:pPr>
              <a:r>
                <a:rPr lang="en-US" altLang="en-US" sz="1000" b="1" dirty="0"/>
                <a:t>What type of media has helped educate you on the passenger security process? (Please check all that apply.)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Char char="¨"/>
              </a:pPr>
              <a:r>
                <a:rPr lang="en-US" altLang="en-US" sz="1000" dirty="0"/>
                <a:t>TSA Internet site   </a:t>
              </a:r>
              <a:r>
                <a:rPr lang="en-US" altLang="en-US" sz="1000" dirty="0">
                  <a:sym typeface="Wingdings" panose="05000000000000000000" pitchFamily="2" charset="2"/>
                </a:rPr>
                <a:t> </a:t>
              </a:r>
              <a:r>
                <a:rPr lang="en-US" altLang="en-US" sz="1000" dirty="0"/>
                <a:t>Airline or travel Internet site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Char char="¨"/>
              </a:pPr>
              <a:r>
                <a:rPr lang="en-US" altLang="en-US" sz="1000" dirty="0"/>
                <a:t>Airport signage   </a:t>
              </a:r>
              <a:r>
                <a:rPr lang="en-US" altLang="en-US" sz="1000" dirty="0">
                  <a:sym typeface="Wingdings" panose="05000000000000000000" pitchFamily="2" charset="2"/>
                </a:rPr>
                <a:t> </a:t>
              </a:r>
              <a:r>
                <a:rPr lang="en-US" altLang="en-US" sz="1000" dirty="0"/>
                <a:t>Printed information pamphlets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None/>
              </a:pPr>
              <a:r>
                <a:rPr lang="en-US" altLang="en-US" sz="1000" dirty="0">
                  <a:sym typeface="Wingdings" panose="05000000000000000000" pitchFamily="2" charset="2"/>
                </a:rPr>
                <a:t>  </a:t>
              </a:r>
              <a:r>
                <a:rPr lang="en-US" altLang="en-US" sz="1000" dirty="0"/>
                <a:t>TV/newspaper/radio/other media   </a:t>
              </a:r>
              <a:r>
                <a:rPr lang="en-US" altLang="en-US" sz="1000" dirty="0">
                  <a:sym typeface="Wingdings" panose="05000000000000000000" pitchFamily="2" charset="2"/>
                </a:rPr>
                <a:t> </a:t>
              </a:r>
              <a:r>
                <a:rPr lang="en-US" altLang="en-US" sz="1000" dirty="0"/>
                <a:t>Discussions with other passengers/word-of-mouth   </a:t>
              </a:r>
              <a:r>
                <a:rPr lang="en-US" altLang="en-US" sz="1000" dirty="0">
                  <a:sym typeface="Wingdings" panose="05000000000000000000" pitchFamily="2" charset="2"/>
                </a:rPr>
                <a:t> </a:t>
              </a:r>
              <a:r>
                <a:rPr lang="en-US" altLang="en-US" sz="1000" dirty="0"/>
                <a:t>Other (please specify)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000" dirty="0"/>
            </a:p>
            <a:p>
              <a:pPr eaLnBrk="1" hangingPunct="1">
                <a:spcBef>
                  <a:spcPct val="0"/>
                </a:spcBef>
                <a:buFontTx/>
                <a:buAutoNum type="arabicPeriod" startAt="7"/>
              </a:pPr>
              <a:r>
                <a:rPr lang="en-US" altLang="en-US" sz="1000" b="1" dirty="0"/>
                <a:t>From start to finish, how easy was it for you to physically comply with the security requirements?  Please explain.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 dirty="0">
                  <a:sym typeface="Wingdings" panose="05000000000000000000" pitchFamily="2" charset="2"/>
                </a:rPr>
                <a:t>  </a:t>
              </a:r>
              <a:r>
                <a:rPr lang="en-US" altLang="en-US" sz="1000" dirty="0"/>
                <a:t>Very easy   </a:t>
              </a:r>
              <a:r>
                <a:rPr lang="en-US" altLang="en-US" sz="1000" dirty="0">
                  <a:sym typeface="Wingdings" panose="05000000000000000000" pitchFamily="2" charset="2"/>
                </a:rPr>
                <a:t> </a:t>
              </a:r>
              <a:r>
                <a:rPr lang="en-US" altLang="en-US" sz="1000" dirty="0"/>
                <a:t>Easy   </a:t>
              </a:r>
              <a:r>
                <a:rPr lang="en-US" altLang="en-US" sz="1000" dirty="0">
                  <a:sym typeface="Wingdings" panose="05000000000000000000" pitchFamily="2" charset="2"/>
                </a:rPr>
                <a:t> </a:t>
              </a:r>
              <a:r>
                <a:rPr lang="en-US" altLang="en-US" sz="1000" dirty="0"/>
                <a:t>Somewhat difficult   </a:t>
              </a:r>
              <a:r>
                <a:rPr lang="en-US" altLang="en-US" sz="1000" dirty="0">
                  <a:sym typeface="Wingdings" panose="05000000000000000000" pitchFamily="2" charset="2"/>
                </a:rPr>
                <a:t> </a:t>
              </a:r>
              <a:r>
                <a:rPr lang="en-US" altLang="en-US" sz="1000" dirty="0"/>
                <a:t>Very difficult   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 startAt="6"/>
              </a:pPr>
              <a:endParaRPr lang="en-US" altLang="en-US" sz="1000" dirty="0"/>
            </a:p>
            <a:p>
              <a:pPr eaLnBrk="1" hangingPunct="1">
                <a:spcBef>
                  <a:spcPct val="0"/>
                </a:spcBef>
                <a:buFontTx/>
                <a:buAutoNum type="arabicPeriod" startAt="8"/>
              </a:pPr>
              <a:r>
                <a:rPr lang="en-US" altLang="en-US" sz="1000" b="1" dirty="0"/>
                <a:t>How satisfied were you with the amount of time it took to screen you and your carry-on items?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Char char="¨"/>
              </a:pPr>
              <a:r>
                <a:rPr lang="en-US" altLang="en-US" sz="1000" dirty="0"/>
                <a:t>Very Satisfied   </a:t>
              </a:r>
              <a:r>
                <a:rPr lang="en-US" altLang="en-US" sz="1000" dirty="0">
                  <a:sym typeface="Wingdings" panose="05000000000000000000" pitchFamily="2" charset="2"/>
                </a:rPr>
                <a:t> </a:t>
              </a:r>
              <a:r>
                <a:rPr lang="en-US" altLang="en-US" sz="1000" dirty="0"/>
                <a:t>Satisfied   Dissatisfied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None/>
              </a:pPr>
              <a:r>
                <a:rPr lang="en-US" altLang="en-US" sz="1000" dirty="0">
                  <a:sym typeface="Wingdings" panose="05000000000000000000" pitchFamily="2" charset="2"/>
                </a:rPr>
                <a:t>  </a:t>
              </a:r>
              <a:r>
                <a:rPr lang="en-US" altLang="en-US" sz="1000" dirty="0"/>
                <a:t>Very dissatisfied   </a:t>
              </a:r>
              <a:r>
                <a:rPr lang="en-US" altLang="en-US" sz="1000" dirty="0">
                  <a:sym typeface="Wingdings" panose="05000000000000000000" pitchFamily="2" charset="2"/>
                </a:rPr>
                <a:t> </a:t>
              </a:r>
              <a:r>
                <a:rPr lang="en-US" altLang="en-US" sz="1000" dirty="0"/>
                <a:t>Don’t know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000" dirty="0"/>
            </a:p>
            <a:p>
              <a:pPr eaLnBrk="1" hangingPunct="1">
                <a:spcBef>
                  <a:spcPct val="0"/>
                </a:spcBef>
                <a:buFontTx/>
                <a:buAutoNum type="arabicPeriod" startAt="9"/>
              </a:pPr>
              <a:r>
                <a:rPr lang="en-US" altLang="en-US" sz="1000" b="1" dirty="0"/>
                <a:t>Do you have any additional comments about your experience through the passenger security checkpoint today?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000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000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 dirty="0"/>
            </a:p>
          </p:txBody>
        </p:sp>
        <p:sp>
          <p:nvSpPr>
            <p:cNvPr id="2057" name="Text Box 10"/>
            <p:cNvSpPr txBox="1">
              <a:spLocks noChangeArrowheads="1"/>
            </p:cNvSpPr>
            <p:nvPr/>
          </p:nvSpPr>
          <p:spPr bwMode="auto">
            <a:xfrm>
              <a:off x="1728" y="3504"/>
              <a:ext cx="2976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/>
                <a:t>U.S. Department of Homeland Security – Transportation Security Administration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/>
                <a:t>Contact Center:  866-289-9673 or Tell </a:t>
              </a:r>
              <a:r>
                <a:rPr lang="en-US" altLang="en-US" sz="1000">
                  <a:hlinkClick r:id="rId5"/>
                </a:rPr>
                <a:t>TSA@dhs.gov</a:t>
              </a:r>
              <a:r>
                <a:rPr lang="en-US" altLang="en-US" sz="1000"/>
                <a:t> or http:www.tsa.gov</a:t>
              </a:r>
            </a:p>
          </p:txBody>
        </p:sp>
        <p:sp>
          <p:nvSpPr>
            <p:cNvPr id="2058" name="Text Box 11"/>
            <p:cNvSpPr txBox="1">
              <a:spLocks noChangeArrowheads="1"/>
            </p:cNvSpPr>
            <p:nvPr/>
          </p:nvSpPr>
          <p:spPr bwMode="auto">
            <a:xfrm>
              <a:off x="816" y="3504"/>
              <a:ext cx="8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800" dirty="0"/>
                <a:t>OMB NO:  1652-0013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800" dirty="0"/>
                <a:t>EXP DATE: </a:t>
              </a:r>
              <a:r>
                <a:rPr lang="en-US" altLang="en-US" sz="800" dirty="0" smtClean="0"/>
                <a:t>2/28/2019</a:t>
              </a:r>
              <a:endParaRPr lang="en-US" altLang="en-US" sz="800" dirty="0"/>
            </a:p>
          </p:txBody>
        </p:sp>
        <p:sp>
          <p:nvSpPr>
            <p:cNvPr id="2059" name="Line 12"/>
            <p:cNvSpPr>
              <a:spLocks noChangeShapeType="1"/>
            </p:cNvSpPr>
            <p:nvPr/>
          </p:nvSpPr>
          <p:spPr bwMode="auto">
            <a:xfrm>
              <a:off x="3024" y="2736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371600"/>
            <a:ext cx="617220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Demographic Questions</a:t>
            </a:r>
          </a:p>
          <a:p>
            <a:r>
              <a:rPr lang="en-US" sz="1100" b="1" dirty="0" smtClean="0"/>
              <a:t>What is your age range?</a:t>
            </a:r>
          </a:p>
          <a:p>
            <a:r>
              <a:rPr lang="en-US" sz="1100" dirty="0" smtClean="0"/>
              <a:t>󠆊Under 30</a:t>
            </a:r>
          </a:p>
          <a:p>
            <a:r>
              <a:rPr lang="en-US" sz="1100" dirty="0" smtClean="0"/>
              <a:t>󠆋30-49</a:t>
            </a:r>
          </a:p>
          <a:p>
            <a:r>
              <a:rPr lang="en-US" sz="1100" dirty="0" smtClean="0"/>
              <a:t>󠆋50-69</a:t>
            </a:r>
          </a:p>
          <a:p>
            <a:r>
              <a:rPr lang="en-US" sz="1100" dirty="0" smtClean="0"/>
              <a:t>󠆋70 or above</a:t>
            </a:r>
          </a:p>
          <a:p>
            <a:endParaRPr lang="en-US" sz="1100" dirty="0"/>
          </a:p>
          <a:p>
            <a:r>
              <a:rPr lang="en-US" sz="1100" b="1" dirty="0" smtClean="0"/>
              <a:t>How old are you?</a:t>
            </a:r>
          </a:p>
          <a:p>
            <a:r>
              <a:rPr lang="en-US" sz="1100" dirty="0" smtClean="0"/>
              <a:t>󠇯Between 18 and 20</a:t>
            </a:r>
          </a:p>
          <a:p>
            <a:r>
              <a:rPr lang="en-US" sz="1100" dirty="0" smtClean="0"/>
              <a:t>󠇯Between 20 and 29</a:t>
            </a:r>
          </a:p>
          <a:p>
            <a:r>
              <a:rPr lang="en-US" sz="1100" dirty="0" smtClean="0"/>
              <a:t>󠇯Between 30 and 39</a:t>
            </a:r>
          </a:p>
          <a:p>
            <a:r>
              <a:rPr lang="en-US" sz="1100" dirty="0" smtClean="0"/>
              <a:t>󠇯Between 40 and 49 </a:t>
            </a:r>
          </a:p>
          <a:p>
            <a:r>
              <a:rPr lang="en-US" sz="1100" dirty="0" smtClean="0"/>
              <a:t>󠇝Between 50 and 59</a:t>
            </a:r>
          </a:p>
          <a:p>
            <a:r>
              <a:rPr lang="en-US" sz="1100" dirty="0" smtClean="0"/>
              <a:t>󠇝Between 60 and 69</a:t>
            </a:r>
          </a:p>
          <a:p>
            <a:r>
              <a:rPr lang="en-US" sz="1100" dirty="0" smtClean="0"/>
              <a:t>󠇝Between 70 and 79</a:t>
            </a:r>
          </a:p>
          <a:p>
            <a:r>
              <a:rPr lang="en-US" sz="1100" dirty="0" smtClean="0"/>
              <a:t>󠇝Over 79</a:t>
            </a:r>
          </a:p>
          <a:p>
            <a:endParaRPr lang="en-US" sz="1100" dirty="0" smtClean="0"/>
          </a:p>
          <a:p>
            <a:r>
              <a:rPr lang="en-US" sz="1100" b="1" dirty="0" smtClean="0"/>
              <a:t>What is the purpose of your trip today?</a:t>
            </a:r>
          </a:p>
          <a:p>
            <a:r>
              <a:rPr lang="en-US" sz="1100" dirty="0" smtClean="0"/>
              <a:t>󠇝Business</a:t>
            </a:r>
          </a:p>
          <a:p>
            <a:r>
              <a:rPr lang="en-US" sz="1100" dirty="0" smtClean="0"/>
              <a:t>󠇝Leisure</a:t>
            </a:r>
          </a:p>
          <a:p>
            <a:r>
              <a:rPr lang="en-US" sz="1100" dirty="0" smtClean="0"/>
              <a:t>󠇝Other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9090825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4090916F9E74382DCB387F2133766" ma:contentTypeVersion="6" ma:contentTypeDescription="Create a new document." ma:contentTypeScope="" ma:versionID="492e57a1cfd08d2e59ed8dff0e0e529b">
  <xsd:schema xmlns:xsd="http://www.w3.org/2001/XMLSchema" xmlns:xs="http://www.w3.org/2001/XMLSchema" xmlns:p="http://schemas.microsoft.com/office/2006/metadata/properties" xmlns:ns2="dcc26ded-df53-40e4-b0ec-50f0378640d6" xmlns:ns3="b4b07245-ae5e-4f46-8beb-6f9ce3b587d9" targetNamespace="http://schemas.microsoft.com/office/2006/metadata/properties" ma:root="true" ma:fieldsID="f828c77768b5390c48505a6bc6fb9167" ns2:_="" ns3:_="">
    <xsd:import namespace="dcc26ded-df53-40e4-b0ec-50f0378640d6"/>
    <xsd:import namespace="b4b07245-ae5e-4f46-8beb-6f9ce3b587d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l_x002e__x0020_Yr_x002e_" minOccurs="0"/>
                <xsd:element ref="ns3:Type_x0020_of_x0020_Request"/>
                <xsd:element ref="ns3:Doc_x002e__x0020_Type" minOccurs="0"/>
                <xsd:element ref="ns3:Reviewer_x0020_Cmt_x0028_s_x0029_" minOccurs="0"/>
                <xsd:element ref="ns3:Prog_x002e__x0020_Office" minOccurs="0"/>
                <xsd:element ref="ns3:Other_x0020_Ac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26ded-df53-40e4-b0ec-50f0378640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b07245-ae5e-4f46-8beb-6f9ce3b587d9" elementFormDefault="qualified">
    <xsd:import namespace="http://schemas.microsoft.com/office/2006/documentManagement/types"/>
    <xsd:import namespace="http://schemas.microsoft.com/office/infopath/2007/PartnerControls"/>
    <xsd:element name="Col_x002e__x0020_Yr_x002e_" ma:index="11" nillable="true" ma:displayName="Col. Yr." ma:default="FY18" ma:format="Dropdown" ma:internalName="Col_x002e__x0020_Yr_x002e_">
      <xsd:simpleType>
        <xsd:union memberTypes="dms:Text">
          <xsd:simpleType>
            <xsd:restriction base="dms:Choice">
              <xsd:enumeration value="FY18"/>
              <xsd:enumeration value="FY19"/>
              <xsd:enumeration value="FY20"/>
              <xsd:enumeration value="FY21"/>
            </xsd:restriction>
          </xsd:simpleType>
        </xsd:union>
      </xsd:simpleType>
    </xsd:element>
    <xsd:element name="Type_x0020_of_x0020_Request" ma:index="12" ma:displayName="Request Type" ma:default="EXT" ma:format="Dropdown" ma:internalName="Type_x0020_of_x0020_Request">
      <xsd:simpleType>
        <xsd:union memberTypes="dms:Text">
          <xsd:simpleType>
            <xsd:restriction base="dms:Choice">
              <xsd:enumeration value="EXT"/>
              <xsd:enumeration value="REV"/>
              <xsd:enumeration value="Gen. IC"/>
              <xsd:enumeration value="83C"/>
            </xsd:restriction>
          </xsd:simpleType>
        </xsd:union>
      </xsd:simpleType>
    </xsd:element>
    <xsd:element name="Doc_x002e__x0020_Type" ma:index="13" nillable="true" ma:displayName="Doc. Type" ma:default="N/A" ma:format="Dropdown" ma:internalName="Doc_x002e__x0020_Type">
      <xsd:simpleType>
        <xsd:union memberTypes="dms:Text">
          <xsd:simpleType>
            <xsd:restriction base="dms:Choice">
              <xsd:enumeration value="60DN"/>
              <xsd:enumeration value="30DN"/>
              <xsd:enumeration value="SS Pt. A"/>
              <xsd:enumeration value="SS Pt. B"/>
              <xsd:enumeration value="FR Pub."/>
              <xsd:enumeration value="N/A"/>
              <xsd:enumeration value="Instrument"/>
              <xsd:enumeration value="Screenshot(s)"/>
              <xsd:enumeration value="Instruction"/>
              <xsd:enumeration value="Gen. Appl."/>
              <xsd:enumeration value="PTA"/>
              <xsd:enumeration value="OMB NOA"/>
              <xsd:enumeration value="Auth."/>
              <xsd:enumeration value="SORN"/>
              <xsd:enumeration value="PIA"/>
            </xsd:restriction>
          </xsd:simpleType>
        </xsd:union>
      </xsd:simpleType>
    </xsd:element>
    <xsd:element name="Reviewer_x0020_Cmt_x0028_s_x0029_" ma:index="14" nillable="true" ma:displayName="Reviewer Cmt(s)" ma:internalName="Reviewer_x0020_Cmt_x0028_s_x0029_">
      <xsd:simpleType>
        <xsd:restriction base="dms:Text">
          <xsd:maxLength value="255"/>
        </xsd:restriction>
      </xsd:simpleType>
    </xsd:element>
    <xsd:element name="Prog_x002e__x0020_Office" ma:index="15" nillable="true" ma:displayName="Prog. Office" ma:default="N/A" ma:format="Dropdown" ma:internalName="Prog_x002e__x0020_Office">
      <xsd:simpleType>
        <xsd:union memberTypes="dms:Text">
          <xsd:simpleType>
            <xsd:restriction base="dms:Choice">
              <xsd:enumeration value="SPIE"/>
              <xsd:enumeration value="LE/FAMS"/>
              <xsd:enumeration value="I&amp;A"/>
              <xsd:enumeration value="T&amp;D"/>
              <xsd:enumeration value="CFO"/>
              <xsd:enumeration value="HC"/>
              <xsd:enumeration value="IT"/>
              <xsd:enumeration value="CRL/OTE"/>
              <xsd:enumeration value="RCA"/>
              <xsd:enumeration value="SEC. OPs."/>
              <xsd:enumeration value="N/A"/>
            </xsd:restriction>
          </xsd:simpleType>
        </xsd:union>
      </xsd:simpleType>
    </xsd:element>
    <xsd:element name="Other_x0020_Actions" ma:index="16" nillable="true" ma:displayName="Other Actions" ma:default="Legacy" ma:format="Dropdown" ma:internalName="Other_x0020_Actions">
      <xsd:simpleType>
        <xsd:restriction base="dms:Choice">
          <xsd:enumeration value="PO Review"/>
          <xsd:enumeration value="EAB Review"/>
          <xsd:enumeration value="OCC Review"/>
          <xsd:enumeration value="DocTracker"/>
          <xsd:enumeration value="OCC Admin"/>
          <xsd:enumeration value="Legacy"/>
          <xsd:enumeration value="ROCIS"/>
          <xsd:enumeration value="DHS Privacy"/>
          <xsd:enumeration value="TSA Privacy"/>
          <xsd:enumeration value="Fed. Reg.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Projec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g_x002e__x0020_Office xmlns="b4b07245-ae5e-4f46-8beb-6f9ce3b587d9">CRL/OTE</Prog_x002e__x0020_Office>
    <Type_x0020_of_x0020_Request xmlns="b4b07245-ae5e-4f46-8beb-6f9ce3b587d9">EXT</Type_x0020_of_x0020_Request>
    <Col_x002e__x0020_Yr_x002e_ xmlns="b4b07245-ae5e-4f46-8beb-6f9ce3b587d9">FY18</Col_x002e__x0020_Yr_x002e_>
    <Reviewer_x0020_Cmt_x0028_s_x0029_ xmlns="b4b07245-ae5e-4f46-8beb-6f9ce3b587d9" xsi:nil="true"/>
    <Doc_x002e__x0020_Type xmlns="b4b07245-ae5e-4f46-8beb-6f9ce3b587d9">Instrument</Doc_x002e__x0020_Type>
    <Other_x0020_Actions xmlns="b4b07245-ae5e-4f46-8beb-6f9ce3b587d9">ROCIS</Other_x0020_Actions>
  </documentManagement>
</p:properties>
</file>

<file path=customXml/itemProps1.xml><?xml version="1.0" encoding="utf-8"?>
<ds:datastoreItem xmlns:ds="http://schemas.openxmlformats.org/officeDocument/2006/customXml" ds:itemID="{3B19C40A-AE32-4A3D-B00C-16D5913F618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16E0523-6CEB-4E32-8EFD-03D1D714D4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26ded-df53-40e4-b0ec-50f0378640d6"/>
    <ds:schemaRef ds:uri="b4b07245-ae5e-4f46-8beb-6f9ce3b587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D2F28B-0380-4B2F-92A4-E426D99DF74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DEFCBCE-786E-4DB7-9323-FE1BA371D1F6}">
  <ds:schemaRefs>
    <ds:schemaRef ds:uri="http://schemas.microsoft.com/office/2006/metadata/longProperties"/>
  </ds:schemaRefs>
</ds:datastoreItem>
</file>

<file path=customXml/itemProps5.xml><?xml version="1.0" encoding="utf-8"?>
<ds:datastoreItem xmlns:ds="http://schemas.openxmlformats.org/officeDocument/2006/customXml" ds:itemID="{56B83BC3-9432-4790-8591-5C09A9FEC2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b4b07245-ae5e-4f46-8beb-6f9ce3b587d9"/>
    <ds:schemaRef ds:uri="http://purl.org/dc/elements/1.1/"/>
    <ds:schemaRef ds:uri="http://schemas.microsoft.com/office/2006/metadata/properties"/>
    <ds:schemaRef ds:uri="http://schemas.microsoft.com/office/infopath/2007/PartnerControls"/>
    <ds:schemaRef ds:uri="dcc26ded-df53-40e4-b0ec-50f0378640d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494</Words>
  <Application>Microsoft Office PowerPoint</Application>
  <PresentationFormat>On-screen Show (4:3)</PresentationFormat>
  <Paragraphs>60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MSPhotoEd.3</vt:lpstr>
      <vt:lpstr>PowerPoint Presentation</vt:lpstr>
      <vt:lpstr>PowerPoint Presentation</vt:lpstr>
    </vt:vector>
  </TitlesOfParts>
  <Company>Northrop Grumman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Northrop Grumman User</dc:creator>
  <cp:keywords>5000.22</cp:keywords>
  <cp:lastModifiedBy>Christina A. Walsh</cp:lastModifiedBy>
  <cp:revision>59</cp:revision>
  <cp:lastPrinted>2017-06-20T17:29:33Z</cp:lastPrinted>
  <dcterms:created xsi:type="dcterms:W3CDTF">2007-12-11T17:24:44Z</dcterms:created>
  <dcterms:modified xsi:type="dcterms:W3CDTF">2018-12-10T19:04:45Z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2MNXFYDWMX7Y-1127488870-898</vt:lpwstr>
  </property>
  <property fmtid="{D5CDD505-2E9C-101B-9397-08002B2CF9AE}" pid="3" name="_dlc_DocIdItemGuid">
    <vt:lpwstr>0915ccda-a1b7-4d66-899d-a7634fd1997e</vt:lpwstr>
  </property>
  <property fmtid="{D5CDD505-2E9C-101B-9397-08002B2CF9AE}" pid="4" name="_dlc_DocIdUrl">
    <vt:lpwstr>https://office.ishare.tsa.dhs.gov/sites/oit/bmo/pra/_layouts/15/DocIdRedir.aspx?ID=2MNXFYDWMX7Y-1127488870-898, 2MNXFYDWMX7Y-1127488870-898</vt:lpwstr>
  </property>
  <property fmtid="{D5CDD505-2E9C-101B-9397-08002B2CF9AE}" pid="5" name="CollectionYear">
    <vt:lpwstr>FY19</vt:lpwstr>
  </property>
  <property fmtid="{D5CDD505-2E9C-101B-9397-08002B2CF9AE}" pid="6" name="RequestType">
    <vt:lpwstr>Extension</vt:lpwstr>
  </property>
  <property fmtid="{D5CDD505-2E9C-101B-9397-08002B2CF9AE}" pid="7" name="DocumentType">
    <vt:lpwstr>Instrument</vt:lpwstr>
  </property>
  <property fmtid="{D5CDD505-2E9C-101B-9397-08002B2CF9AE}" pid="8" name="Office">
    <vt:lpwstr>OCRL/OTE</vt:lpwstr>
  </property>
</Properties>
</file>