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entation.xml" ContentType="application/vnd.openxmlformats-officedocument.presentationml.presentation.main+xml"/>
  <Override PartName="/ppt/slides/slide54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2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1"/>
  </p:notesMasterIdLst>
  <p:sldIdLst>
    <p:sldId id="256" r:id="rId5"/>
    <p:sldId id="269" r:id="rId6"/>
    <p:sldId id="270" r:id="rId7"/>
    <p:sldId id="271" r:id="rId8"/>
    <p:sldId id="272" r:id="rId9"/>
    <p:sldId id="273" r:id="rId10"/>
    <p:sldId id="297" r:id="rId11"/>
    <p:sldId id="274" r:id="rId12"/>
    <p:sldId id="275" r:id="rId13"/>
    <p:sldId id="276" r:id="rId14"/>
    <p:sldId id="298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99" r:id="rId23"/>
    <p:sldId id="284" r:id="rId24"/>
    <p:sldId id="300" r:id="rId25"/>
    <p:sldId id="301" r:id="rId26"/>
    <p:sldId id="285" r:id="rId27"/>
    <p:sldId id="302" r:id="rId28"/>
    <p:sldId id="286" r:id="rId29"/>
    <p:sldId id="288" r:id="rId30"/>
    <p:sldId id="287" r:id="rId31"/>
    <p:sldId id="290" r:id="rId32"/>
    <p:sldId id="291" r:id="rId33"/>
    <p:sldId id="293" r:id="rId34"/>
    <p:sldId id="294" r:id="rId35"/>
    <p:sldId id="306" r:id="rId36"/>
    <p:sldId id="289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03" r:id="rId49"/>
    <p:sldId id="304" r:id="rId50"/>
    <p:sldId id="305" r:id="rId51"/>
    <p:sldId id="318" r:id="rId52"/>
    <p:sldId id="295" r:id="rId53"/>
    <p:sldId id="319" r:id="rId54"/>
    <p:sldId id="320" r:id="rId55"/>
    <p:sldId id="296" r:id="rId56"/>
    <p:sldId id="321" r:id="rId57"/>
    <p:sldId id="322" r:id="rId58"/>
    <p:sldId id="323" r:id="rId59"/>
    <p:sldId id="324" r:id="rId6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customXml" Target="../customXml/item4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8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4096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2017-03-22 18:04:10</a:t>
            </a:r>
          </a:p>
          <a:p>
            <a:r>
              <a:t>--------------------------------------------</a:t>
            </a:r>
          </a:p>
          <a:p>
            <a:r>
              <a:t>View of what the Government Originator can see in the dashboard.</a:t>
            </a:r>
          </a:p>
        </p:txBody>
      </p:sp>
    </p:spTree>
    <p:extLst>
      <p:ext uri="{BB962C8B-B14F-4D97-AF65-F5344CB8AC3E}">
        <p14:creationId xmlns:p14="http://schemas.microsoft.com/office/powerpoint/2010/main" val="2326048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2017-03-22 18:04:10</a:t>
            </a:r>
          </a:p>
          <a:p>
            <a:r>
              <a:t>--------------------------------------------</a:t>
            </a:r>
          </a:p>
          <a:p>
            <a:r>
              <a:t>View of what the Government Originator can see in the dashboard.</a:t>
            </a:r>
          </a:p>
        </p:txBody>
      </p:sp>
    </p:spTree>
    <p:extLst>
      <p:ext uri="{BB962C8B-B14F-4D97-AF65-F5344CB8AC3E}">
        <p14:creationId xmlns:p14="http://schemas.microsoft.com/office/powerpoint/2010/main" val="1218683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2017-03-22 18:04:10</a:t>
            </a:r>
          </a:p>
          <a:p>
            <a:r>
              <a:t>--------------------------------------------</a:t>
            </a:r>
          </a:p>
          <a:p>
            <a:r>
              <a:t>View of what the Government Originator can see in the dashboard.</a:t>
            </a:r>
          </a:p>
        </p:txBody>
      </p:sp>
    </p:spTree>
    <p:extLst>
      <p:ext uri="{BB962C8B-B14F-4D97-AF65-F5344CB8AC3E}">
        <p14:creationId xmlns:p14="http://schemas.microsoft.com/office/powerpoint/2010/main" val="1164744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2017-03-22 18:04:10</a:t>
            </a:r>
          </a:p>
          <a:p>
            <a:r>
              <a:t>--------------------------------------------</a:t>
            </a:r>
          </a:p>
          <a:p>
            <a:r>
              <a:t>View of what the Government Originator can see in the dashboard.</a:t>
            </a:r>
          </a:p>
        </p:txBody>
      </p:sp>
    </p:spTree>
    <p:extLst>
      <p:ext uri="{BB962C8B-B14F-4D97-AF65-F5344CB8AC3E}">
        <p14:creationId xmlns:p14="http://schemas.microsoft.com/office/powerpoint/2010/main" val="2392305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2017-03-22 18:04:10</a:t>
            </a:r>
          </a:p>
          <a:p>
            <a:r>
              <a:t>--------------------------------------------</a:t>
            </a:r>
          </a:p>
          <a:p>
            <a:r>
              <a:t>View of what the Government Originator can see in the dashboard.</a:t>
            </a:r>
          </a:p>
        </p:txBody>
      </p:sp>
    </p:spTree>
    <p:extLst>
      <p:ext uri="{BB962C8B-B14F-4D97-AF65-F5344CB8AC3E}">
        <p14:creationId xmlns:p14="http://schemas.microsoft.com/office/powerpoint/2010/main" val="3344007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COMSEC, CNWDI, SCI, TEMPEST</a:t>
            </a:r>
            <a:r>
              <a:rPr lang="en-US" baseline="0" dirty="0" smtClean="0"/>
              <a:t> and NATO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39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COMSEC, CNWDI, SCI, TEMPEST</a:t>
            </a:r>
            <a:r>
              <a:rPr lang="en-US" baseline="0" dirty="0" smtClean="0"/>
              <a:t> and NATO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4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COMSEC, CNWDI, SCI, TEMPEST</a:t>
            </a:r>
            <a:r>
              <a:rPr lang="en-US" baseline="0" dirty="0" smtClean="0"/>
              <a:t> and NATO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19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COMSEC, CNWDI, SCI, TEMPEST</a:t>
            </a:r>
            <a:r>
              <a:rPr lang="en-US" baseline="0" dirty="0" smtClean="0"/>
              <a:t> and NATO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18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COMSEC, CNWDI, SCI, TEMPEST</a:t>
            </a:r>
            <a:r>
              <a:rPr lang="en-US" baseline="0" dirty="0" smtClean="0"/>
              <a:t> and NATO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5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2017-03-22 18:04:10</a:t>
            </a:r>
          </a:p>
          <a:p>
            <a:r>
              <a:t>--------------------------------------------</a:t>
            </a:r>
          </a:p>
          <a:p>
            <a:r>
              <a:t>View of what the Government Originator can see in the dashboard.</a:t>
            </a:r>
          </a:p>
        </p:txBody>
      </p:sp>
    </p:spTree>
    <p:extLst>
      <p:ext uri="{BB962C8B-B14F-4D97-AF65-F5344CB8AC3E}">
        <p14:creationId xmlns:p14="http://schemas.microsoft.com/office/powerpoint/2010/main" val="379289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COMSEC, CNWDI, SCI, TEMPEST</a:t>
            </a:r>
            <a:r>
              <a:rPr lang="en-US" baseline="0" dirty="0" smtClean="0"/>
              <a:t> and NATO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44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565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2017-03-22 18:04:10</a:t>
            </a:r>
          </a:p>
          <a:p>
            <a:r>
              <a:t>--------------------------------------------</a:t>
            </a:r>
          </a:p>
          <a:p>
            <a:r>
              <a:t>View of what the Government Originator can see in the dashboard.</a:t>
            </a:r>
          </a:p>
        </p:txBody>
      </p:sp>
    </p:spTree>
    <p:extLst>
      <p:ext uri="{BB962C8B-B14F-4D97-AF65-F5344CB8AC3E}">
        <p14:creationId xmlns:p14="http://schemas.microsoft.com/office/powerpoint/2010/main" val="3229281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2017-03-22 18:04:10</a:t>
            </a:r>
          </a:p>
          <a:p>
            <a:r>
              <a:t>--------------------------------------------</a:t>
            </a:r>
          </a:p>
          <a:p>
            <a:r>
              <a:t>View of what the Government Originator can see in the dashboard.</a:t>
            </a:r>
          </a:p>
        </p:txBody>
      </p:sp>
    </p:spTree>
    <p:extLst>
      <p:ext uri="{BB962C8B-B14F-4D97-AF65-F5344CB8AC3E}">
        <p14:creationId xmlns:p14="http://schemas.microsoft.com/office/powerpoint/2010/main" val="3080418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2017-03-22 18:04:10</a:t>
            </a:r>
          </a:p>
          <a:p>
            <a:r>
              <a:t>--------------------------------------------</a:t>
            </a:r>
          </a:p>
          <a:p>
            <a:r>
              <a:t>View of what the Government Originator can see in the dashboard.</a:t>
            </a:r>
          </a:p>
        </p:txBody>
      </p:sp>
    </p:spTree>
    <p:extLst>
      <p:ext uri="{BB962C8B-B14F-4D97-AF65-F5344CB8AC3E}">
        <p14:creationId xmlns:p14="http://schemas.microsoft.com/office/powerpoint/2010/main" val="1588314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2017-03-22 18:04:10</a:t>
            </a:r>
          </a:p>
          <a:p>
            <a:r>
              <a:t>--------------------------------------------</a:t>
            </a:r>
          </a:p>
          <a:p>
            <a:r>
              <a:t>View of what the Government Originator can see in the dashboard.</a:t>
            </a:r>
          </a:p>
        </p:txBody>
      </p:sp>
    </p:spTree>
    <p:extLst>
      <p:ext uri="{BB962C8B-B14F-4D97-AF65-F5344CB8AC3E}">
        <p14:creationId xmlns:p14="http://schemas.microsoft.com/office/powerpoint/2010/main" val="2690326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2017-03-22 18:04:10</a:t>
            </a:r>
          </a:p>
          <a:p>
            <a:r>
              <a:t>--------------------------------------------</a:t>
            </a:r>
          </a:p>
          <a:p>
            <a:r>
              <a:t>View of what the Government Originator can see in the dashboard.</a:t>
            </a:r>
          </a:p>
        </p:txBody>
      </p:sp>
    </p:spTree>
    <p:extLst>
      <p:ext uri="{BB962C8B-B14F-4D97-AF65-F5344CB8AC3E}">
        <p14:creationId xmlns:p14="http://schemas.microsoft.com/office/powerpoint/2010/main" val="3985215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2017-03-22 18:04:10</a:t>
            </a:r>
          </a:p>
          <a:p>
            <a:r>
              <a:t>--------------------------------------------</a:t>
            </a:r>
          </a:p>
          <a:p>
            <a:r>
              <a:t>View of what the Government Originator can see in the dashboard.</a:t>
            </a:r>
          </a:p>
        </p:txBody>
      </p:sp>
    </p:spTree>
    <p:extLst>
      <p:ext uri="{BB962C8B-B14F-4D97-AF65-F5344CB8AC3E}">
        <p14:creationId xmlns:p14="http://schemas.microsoft.com/office/powerpoint/2010/main" val="2425517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2017-03-22 18:04:10</a:t>
            </a:r>
          </a:p>
          <a:p>
            <a:r>
              <a:t>--------------------------------------------</a:t>
            </a:r>
          </a:p>
          <a:p>
            <a:r>
              <a:t>View of what the Government Originator can see in the dashboard.</a:t>
            </a:r>
          </a:p>
        </p:txBody>
      </p:sp>
    </p:spTree>
    <p:extLst>
      <p:ext uri="{BB962C8B-B14F-4D97-AF65-F5344CB8AC3E}">
        <p14:creationId xmlns:p14="http://schemas.microsoft.com/office/powerpoint/2010/main" val="392487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35C76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0" dirty="0"/>
              <a:t>D</a:t>
            </a:r>
            <a:r>
              <a:rPr spc="95" dirty="0"/>
              <a:t>S</a:t>
            </a:r>
            <a:r>
              <a:rPr dirty="0"/>
              <a:t>S </a:t>
            </a:r>
            <a:r>
              <a:rPr spc="-75" dirty="0"/>
              <a:t> </a:t>
            </a:r>
            <a:r>
              <a:rPr spc="95" dirty="0"/>
              <a:t>In</a:t>
            </a:r>
            <a:r>
              <a:rPr spc="100" dirty="0"/>
              <a:t>d</a:t>
            </a:r>
            <a:r>
              <a:rPr spc="95" dirty="0"/>
              <a:t>us</a:t>
            </a:r>
            <a:r>
              <a:rPr spc="90" dirty="0"/>
              <a:t>t</a:t>
            </a:r>
            <a:r>
              <a:rPr spc="95" dirty="0"/>
              <a:t>ri</a:t>
            </a:r>
            <a:r>
              <a:rPr spc="100" dirty="0"/>
              <a:t>a</a:t>
            </a:r>
            <a:r>
              <a:rPr dirty="0"/>
              <a:t>l </a:t>
            </a:r>
            <a:r>
              <a:rPr spc="-15" dirty="0"/>
              <a:t> </a:t>
            </a:r>
            <a:r>
              <a:rPr spc="95" dirty="0"/>
              <a:t>Securi</a:t>
            </a:r>
            <a:r>
              <a:rPr spc="90" dirty="0"/>
              <a:t>t</a:t>
            </a:r>
            <a:r>
              <a:rPr dirty="0"/>
              <a:t>y </a:t>
            </a:r>
            <a:r>
              <a:rPr spc="-30" dirty="0"/>
              <a:t> </a:t>
            </a:r>
            <a:r>
              <a:rPr spc="95" dirty="0"/>
              <a:t>Fiel</a:t>
            </a:r>
            <a:r>
              <a:rPr dirty="0"/>
              <a:t>d </a:t>
            </a:r>
            <a:r>
              <a:rPr spc="-30" dirty="0"/>
              <a:t> </a:t>
            </a:r>
            <a:r>
              <a:rPr spc="95" dirty="0"/>
              <a:t>O</a:t>
            </a:r>
            <a:r>
              <a:rPr spc="100" dirty="0"/>
              <a:t>p</a:t>
            </a:r>
            <a:r>
              <a:rPr spc="95" dirty="0"/>
              <a:t>er</a:t>
            </a:r>
            <a:r>
              <a:rPr spc="100" dirty="0"/>
              <a:t>a</a:t>
            </a:r>
            <a:r>
              <a:rPr spc="90" dirty="0"/>
              <a:t>t</a:t>
            </a:r>
            <a:r>
              <a:rPr spc="95" dirty="0"/>
              <a:t>ion</a:t>
            </a:r>
            <a:r>
              <a:rPr dirty="0"/>
              <a:t>s</a:t>
            </a:r>
            <a:r>
              <a:rPr spc="-160" dirty="0"/>
              <a:t> 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58200" y="6468933"/>
            <a:ext cx="208405" cy="139438"/>
          </a:xfrm>
        </p:spPr>
        <p:txBody>
          <a:bodyPr lIns="0" tIns="0" rIns="0" bIns="0"/>
          <a:lstStyle>
            <a:lvl1pPr>
              <a:defRPr sz="900" b="1" i="0">
                <a:solidFill>
                  <a:srgbClr val="808080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35C76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0" dirty="0"/>
              <a:t>D</a:t>
            </a:r>
            <a:r>
              <a:rPr spc="95" dirty="0"/>
              <a:t>S</a:t>
            </a:r>
            <a:r>
              <a:rPr dirty="0"/>
              <a:t>S </a:t>
            </a:r>
            <a:r>
              <a:rPr spc="-75" dirty="0"/>
              <a:t> </a:t>
            </a:r>
            <a:r>
              <a:rPr spc="95" dirty="0"/>
              <a:t>In</a:t>
            </a:r>
            <a:r>
              <a:rPr spc="100" dirty="0"/>
              <a:t>d</a:t>
            </a:r>
            <a:r>
              <a:rPr spc="95" dirty="0"/>
              <a:t>us</a:t>
            </a:r>
            <a:r>
              <a:rPr spc="90" dirty="0"/>
              <a:t>t</a:t>
            </a:r>
            <a:r>
              <a:rPr spc="95" dirty="0"/>
              <a:t>ri</a:t>
            </a:r>
            <a:r>
              <a:rPr spc="100" dirty="0"/>
              <a:t>a</a:t>
            </a:r>
            <a:r>
              <a:rPr dirty="0"/>
              <a:t>l </a:t>
            </a:r>
            <a:r>
              <a:rPr spc="-15" dirty="0"/>
              <a:t> </a:t>
            </a:r>
            <a:r>
              <a:rPr spc="95" dirty="0"/>
              <a:t>Securi</a:t>
            </a:r>
            <a:r>
              <a:rPr spc="90" dirty="0"/>
              <a:t>t</a:t>
            </a:r>
            <a:r>
              <a:rPr dirty="0"/>
              <a:t>y </a:t>
            </a:r>
            <a:r>
              <a:rPr spc="-30" dirty="0"/>
              <a:t> </a:t>
            </a:r>
            <a:r>
              <a:rPr spc="95" dirty="0"/>
              <a:t>Fiel</a:t>
            </a:r>
            <a:r>
              <a:rPr dirty="0"/>
              <a:t>d </a:t>
            </a:r>
            <a:r>
              <a:rPr spc="-30" dirty="0"/>
              <a:t> </a:t>
            </a:r>
            <a:r>
              <a:rPr spc="95" dirty="0"/>
              <a:t>O</a:t>
            </a:r>
            <a:r>
              <a:rPr spc="100" dirty="0"/>
              <a:t>p</a:t>
            </a:r>
            <a:r>
              <a:rPr spc="95" dirty="0"/>
              <a:t>er</a:t>
            </a:r>
            <a:r>
              <a:rPr spc="100" dirty="0"/>
              <a:t>a</a:t>
            </a:r>
            <a:r>
              <a:rPr spc="90" dirty="0"/>
              <a:t>t</a:t>
            </a:r>
            <a:r>
              <a:rPr spc="95" dirty="0"/>
              <a:t>ion</a:t>
            </a:r>
            <a:r>
              <a:rPr dirty="0"/>
              <a:t>s</a:t>
            </a:r>
            <a:r>
              <a:rPr spc="-160" dirty="0"/>
              <a:t> 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58200" y="6468933"/>
            <a:ext cx="208405" cy="139438"/>
          </a:xfrm>
        </p:spPr>
        <p:txBody>
          <a:bodyPr lIns="0" tIns="0" rIns="0" bIns="0"/>
          <a:lstStyle>
            <a:lvl1pPr>
              <a:defRPr sz="900" b="1" i="0">
                <a:solidFill>
                  <a:srgbClr val="808080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35C76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0" dirty="0"/>
              <a:t>D</a:t>
            </a:r>
            <a:r>
              <a:rPr spc="95" dirty="0"/>
              <a:t>S</a:t>
            </a:r>
            <a:r>
              <a:rPr dirty="0"/>
              <a:t>S </a:t>
            </a:r>
            <a:r>
              <a:rPr spc="-75" dirty="0"/>
              <a:t> </a:t>
            </a:r>
            <a:r>
              <a:rPr spc="95" dirty="0"/>
              <a:t>In</a:t>
            </a:r>
            <a:r>
              <a:rPr spc="100" dirty="0"/>
              <a:t>d</a:t>
            </a:r>
            <a:r>
              <a:rPr spc="95" dirty="0"/>
              <a:t>us</a:t>
            </a:r>
            <a:r>
              <a:rPr spc="90" dirty="0"/>
              <a:t>t</a:t>
            </a:r>
            <a:r>
              <a:rPr spc="95" dirty="0"/>
              <a:t>ri</a:t>
            </a:r>
            <a:r>
              <a:rPr spc="100" dirty="0"/>
              <a:t>a</a:t>
            </a:r>
            <a:r>
              <a:rPr dirty="0"/>
              <a:t>l </a:t>
            </a:r>
            <a:r>
              <a:rPr spc="-15" dirty="0"/>
              <a:t> </a:t>
            </a:r>
            <a:r>
              <a:rPr spc="95" dirty="0"/>
              <a:t>Securi</a:t>
            </a:r>
            <a:r>
              <a:rPr spc="90" dirty="0"/>
              <a:t>t</a:t>
            </a:r>
            <a:r>
              <a:rPr dirty="0"/>
              <a:t>y </a:t>
            </a:r>
            <a:r>
              <a:rPr spc="-30" dirty="0"/>
              <a:t> </a:t>
            </a:r>
            <a:r>
              <a:rPr spc="95" dirty="0"/>
              <a:t>Fiel</a:t>
            </a:r>
            <a:r>
              <a:rPr dirty="0"/>
              <a:t>d </a:t>
            </a:r>
            <a:r>
              <a:rPr spc="-30" dirty="0"/>
              <a:t> </a:t>
            </a:r>
            <a:r>
              <a:rPr spc="95" dirty="0"/>
              <a:t>O</a:t>
            </a:r>
            <a:r>
              <a:rPr spc="100" dirty="0"/>
              <a:t>p</a:t>
            </a:r>
            <a:r>
              <a:rPr spc="95" dirty="0"/>
              <a:t>er</a:t>
            </a:r>
            <a:r>
              <a:rPr spc="100" dirty="0"/>
              <a:t>a</a:t>
            </a:r>
            <a:r>
              <a:rPr spc="90" dirty="0"/>
              <a:t>t</a:t>
            </a:r>
            <a:r>
              <a:rPr spc="95" dirty="0"/>
              <a:t>ion</a:t>
            </a:r>
            <a:r>
              <a:rPr dirty="0"/>
              <a:t>s</a:t>
            </a:r>
            <a:r>
              <a:rPr spc="-160" dirty="0"/>
              <a:t> 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808080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35C76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0" dirty="0"/>
              <a:t>D</a:t>
            </a:r>
            <a:r>
              <a:rPr spc="95" dirty="0"/>
              <a:t>S</a:t>
            </a:r>
            <a:r>
              <a:rPr dirty="0"/>
              <a:t>S </a:t>
            </a:r>
            <a:r>
              <a:rPr spc="-75" dirty="0"/>
              <a:t> </a:t>
            </a:r>
            <a:r>
              <a:rPr spc="95" dirty="0"/>
              <a:t>In</a:t>
            </a:r>
            <a:r>
              <a:rPr spc="100" dirty="0"/>
              <a:t>d</a:t>
            </a:r>
            <a:r>
              <a:rPr spc="95" dirty="0"/>
              <a:t>us</a:t>
            </a:r>
            <a:r>
              <a:rPr spc="90" dirty="0"/>
              <a:t>t</a:t>
            </a:r>
            <a:r>
              <a:rPr spc="95" dirty="0"/>
              <a:t>ri</a:t>
            </a:r>
            <a:r>
              <a:rPr spc="100" dirty="0"/>
              <a:t>a</a:t>
            </a:r>
            <a:r>
              <a:rPr dirty="0"/>
              <a:t>l </a:t>
            </a:r>
            <a:r>
              <a:rPr spc="-15" dirty="0"/>
              <a:t> </a:t>
            </a:r>
            <a:r>
              <a:rPr spc="95" dirty="0"/>
              <a:t>Securi</a:t>
            </a:r>
            <a:r>
              <a:rPr spc="90" dirty="0"/>
              <a:t>t</a:t>
            </a:r>
            <a:r>
              <a:rPr dirty="0"/>
              <a:t>y </a:t>
            </a:r>
            <a:r>
              <a:rPr spc="-30" dirty="0"/>
              <a:t> </a:t>
            </a:r>
            <a:r>
              <a:rPr spc="95" dirty="0"/>
              <a:t>Fiel</a:t>
            </a:r>
            <a:r>
              <a:rPr dirty="0"/>
              <a:t>d </a:t>
            </a:r>
            <a:r>
              <a:rPr spc="-30" dirty="0"/>
              <a:t> </a:t>
            </a:r>
            <a:r>
              <a:rPr spc="95" dirty="0"/>
              <a:t>O</a:t>
            </a:r>
            <a:r>
              <a:rPr spc="100" dirty="0"/>
              <a:t>p</a:t>
            </a:r>
            <a:r>
              <a:rPr spc="95" dirty="0"/>
              <a:t>er</a:t>
            </a:r>
            <a:r>
              <a:rPr spc="100" dirty="0"/>
              <a:t>a</a:t>
            </a:r>
            <a:r>
              <a:rPr spc="90" dirty="0"/>
              <a:t>t</a:t>
            </a:r>
            <a:r>
              <a:rPr spc="95" dirty="0"/>
              <a:t>ion</a:t>
            </a:r>
            <a:r>
              <a:rPr dirty="0"/>
              <a:t>s</a:t>
            </a:r>
            <a:r>
              <a:rPr spc="-160" dirty="0"/>
              <a:t> 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458200" y="6468933"/>
            <a:ext cx="208405" cy="139438"/>
          </a:xfrm>
        </p:spPr>
        <p:txBody>
          <a:bodyPr lIns="0" tIns="0" rIns="0" bIns="0"/>
          <a:lstStyle>
            <a:lvl1pPr>
              <a:defRPr sz="900" b="1" i="0">
                <a:solidFill>
                  <a:srgbClr val="808080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35C76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0" dirty="0"/>
              <a:t>D</a:t>
            </a:r>
            <a:r>
              <a:rPr spc="95" dirty="0"/>
              <a:t>S</a:t>
            </a:r>
            <a:r>
              <a:rPr dirty="0"/>
              <a:t>S </a:t>
            </a:r>
            <a:r>
              <a:rPr spc="-75" dirty="0"/>
              <a:t> </a:t>
            </a:r>
            <a:r>
              <a:rPr spc="95" dirty="0"/>
              <a:t>In</a:t>
            </a:r>
            <a:r>
              <a:rPr spc="100" dirty="0"/>
              <a:t>d</a:t>
            </a:r>
            <a:r>
              <a:rPr spc="95" dirty="0"/>
              <a:t>us</a:t>
            </a:r>
            <a:r>
              <a:rPr spc="90" dirty="0"/>
              <a:t>t</a:t>
            </a:r>
            <a:r>
              <a:rPr spc="95" dirty="0"/>
              <a:t>ri</a:t>
            </a:r>
            <a:r>
              <a:rPr spc="100" dirty="0"/>
              <a:t>a</a:t>
            </a:r>
            <a:r>
              <a:rPr dirty="0"/>
              <a:t>l </a:t>
            </a:r>
            <a:r>
              <a:rPr spc="-15" dirty="0"/>
              <a:t> </a:t>
            </a:r>
            <a:r>
              <a:rPr spc="95" dirty="0"/>
              <a:t>Securi</a:t>
            </a:r>
            <a:r>
              <a:rPr spc="90" dirty="0"/>
              <a:t>t</a:t>
            </a:r>
            <a:r>
              <a:rPr dirty="0"/>
              <a:t>y </a:t>
            </a:r>
            <a:r>
              <a:rPr spc="-30" dirty="0"/>
              <a:t> </a:t>
            </a:r>
            <a:r>
              <a:rPr spc="95" dirty="0"/>
              <a:t>Fiel</a:t>
            </a:r>
            <a:r>
              <a:rPr dirty="0"/>
              <a:t>d </a:t>
            </a:r>
            <a:r>
              <a:rPr spc="-30" dirty="0"/>
              <a:t> </a:t>
            </a:r>
            <a:r>
              <a:rPr spc="95" dirty="0"/>
              <a:t>O</a:t>
            </a:r>
            <a:r>
              <a:rPr spc="100" dirty="0"/>
              <a:t>p</a:t>
            </a:r>
            <a:r>
              <a:rPr spc="95" dirty="0"/>
              <a:t>er</a:t>
            </a:r>
            <a:r>
              <a:rPr spc="100" dirty="0"/>
              <a:t>a</a:t>
            </a:r>
            <a:r>
              <a:rPr spc="90" dirty="0"/>
              <a:t>t</a:t>
            </a:r>
            <a:r>
              <a:rPr spc="95" dirty="0"/>
              <a:t>ion</a:t>
            </a:r>
            <a:r>
              <a:rPr dirty="0"/>
              <a:t>s</a:t>
            </a:r>
            <a:r>
              <a:rPr spc="-160" dirty="0"/>
              <a:t> 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808080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8600" y="6411467"/>
            <a:ext cx="274319" cy="3703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819911"/>
            <a:ext cx="9144000" cy="1112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61" y="855725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25908">
            <a:solidFill>
              <a:srgbClr val="FDD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9879" y="988956"/>
            <a:ext cx="6984240" cy="35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3549" y="1479922"/>
            <a:ext cx="8716901" cy="4449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49655" y="6608371"/>
            <a:ext cx="2658745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135C76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0" dirty="0"/>
              <a:t>D</a:t>
            </a:r>
            <a:r>
              <a:rPr spc="95" dirty="0"/>
              <a:t>S</a:t>
            </a:r>
            <a:r>
              <a:rPr dirty="0"/>
              <a:t>S </a:t>
            </a:r>
            <a:r>
              <a:rPr spc="-75" dirty="0"/>
              <a:t> </a:t>
            </a:r>
            <a:r>
              <a:rPr spc="95" dirty="0"/>
              <a:t>In</a:t>
            </a:r>
            <a:r>
              <a:rPr spc="100" dirty="0"/>
              <a:t>d</a:t>
            </a:r>
            <a:r>
              <a:rPr spc="95" dirty="0"/>
              <a:t>us</a:t>
            </a:r>
            <a:r>
              <a:rPr spc="90" dirty="0"/>
              <a:t>t</a:t>
            </a:r>
            <a:r>
              <a:rPr spc="95" dirty="0"/>
              <a:t>ri</a:t>
            </a:r>
            <a:r>
              <a:rPr spc="100" dirty="0"/>
              <a:t>a</a:t>
            </a:r>
            <a:r>
              <a:rPr dirty="0"/>
              <a:t>l </a:t>
            </a:r>
            <a:r>
              <a:rPr spc="-15" dirty="0"/>
              <a:t> </a:t>
            </a:r>
            <a:r>
              <a:rPr spc="95" dirty="0"/>
              <a:t>Securi</a:t>
            </a:r>
            <a:r>
              <a:rPr spc="90" dirty="0"/>
              <a:t>t</a:t>
            </a:r>
            <a:r>
              <a:rPr dirty="0"/>
              <a:t>y </a:t>
            </a:r>
            <a:r>
              <a:rPr spc="-30" dirty="0"/>
              <a:t> </a:t>
            </a:r>
            <a:r>
              <a:rPr spc="95" dirty="0"/>
              <a:t>Fiel</a:t>
            </a:r>
            <a:r>
              <a:rPr dirty="0"/>
              <a:t>d </a:t>
            </a:r>
            <a:r>
              <a:rPr spc="-30" dirty="0"/>
              <a:t> </a:t>
            </a:r>
            <a:r>
              <a:rPr spc="95" dirty="0"/>
              <a:t>O</a:t>
            </a:r>
            <a:r>
              <a:rPr spc="100" dirty="0"/>
              <a:t>p</a:t>
            </a:r>
            <a:r>
              <a:rPr spc="95" dirty="0"/>
              <a:t>er</a:t>
            </a:r>
            <a:r>
              <a:rPr spc="100" dirty="0"/>
              <a:t>a</a:t>
            </a:r>
            <a:r>
              <a:rPr spc="90" dirty="0"/>
              <a:t>t</a:t>
            </a:r>
            <a:r>
              <a:rPr spc="95" dirty="0"/>
              <a:t>ion</a:t>
            </a:r>
            <a:r>
              <a:rPr dirty="0"/>
              <a:t>s</a:t>
            </a:r>
            <a:r>
              <a:rPr spc="-160" dirty="0"/>
              <a:t>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1671" y="6468933"/>
            <a:ext cx="11493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808080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DSS.NCCS@mail.mi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349496"/>
            <a:ext cx="9144000" cy="2508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4569" algn="ctr">
              <a:lnSpc>
                <a:spcPct val="100000"/>
              </a:lnSpc>
            </a:pPr>
            <a:r>
              <a:rPr sz="900" b="1" dirty="0">
                <a:solidFill>
                  <a:srgbClr val="073E87"/>
                </a:solidFill>
                <a:latin typeface="Century Gothic"/>
                <a:cs typeface="Century Gothic"/>
              </a:rPr>
              <a:t>1</a:t>
            </a:r>
            <a:endParaRPr sz="900">
              <a:latin typeface="Century Gothic"/>
              <a:cs typeface="Century Gothic"/>
            </a:endParaRPr>
          </a:p>
          <a:p>
            <a:pPr marL="561975">
              <a:lnSpc>
                <a:spcPct val="100000"/>
              </a:lnSpc>
              <a:spcBef>
                <a:spcPts val="790"/>
              </a:spcBef>
            </a:pPr>
            <a:r>
              <a:rPr sz="900" b="1" spc="100" dirty="0">
                <a:solidFill>
                  <a:srgbClr val="135C76"/>
                </a:solidFill>
                <a:latin typeface="Century Gothic"/>
                <a:cs typeface="Century Gothic"/>
              </a:rPr>
              <a:t>D</a:t>
            </a:r>
            <a:r>
              <a:rPr sz="900" b="1" spc="95" dirty="0">
                <a:solidFill>
                  <a:srgbClr val="135C76"/>
                </a:solidFill>
                <a:latin typeface="Century Gothic"/>
                <a:cs typeface="Century Gothic"/>
              </a:rPr>
              <a:t>S</a:t>
            </a:r>
            <a:r>
              <a:rPr sz="900" b="1" dirty="0">
                <a:solidFill>
                  <a:srgbClr val="135C76"/>
                </a:solidFill>
                <a:latin typeface="Century Gothic"/>
                <a:cs typeface="Century Gothic"/>
              </a:rPr>
              <a:t>S </a:t>
            </a:r>
            <a:r>
              <a:rPr sz="900" b="1" spc="-75" dirty="0">
                <a:solidFill>
                  <a:srgbClr val="135C76"/>
                </a:solidFill>
                <a:latin typeface="Century Gothic"/>
                <a:cs typeface="Century Gothic"/>
              </a:rPr>
              <a:t> </a:t>
            </a:r>
            <a:r>
              <a:rPr sz="900" b="1" spc="95" dirty="0">
                <a:solidFill>
                  <a:srgbClr val="135C76"/>
                </a:solidFill>
                <a:latin typeface="Century Gothic"/>
                <a:cs typeface="Century Gothic"/>
              </a:rPr>
              <a:t>In</a:t>
            </a:r>
            <a:r>
              <a:rPr sz="900" b="1" spc="100" dirty="0">
                <a:solidFill>
                  <a:srgbClr val="135C76"/>
                </a:solidFill>
                <a:latin typeface="Century Gothic"/>
                <a:cs typeface="Century Gothic"/>
              </a:rPr>
              <a:t>d</a:t>
            </a:r>
            <a:r>
              <a:rPr sz="900" b="1" spc="95" dirty="0">
                <a:solidFill>
                  <a:srgbClr val="135C76"/>
                </a:solidFill>
                <a:latin typeface="Century Gothic"/>
                <a:cs typeface="Century Gothic"/>
              </a:rPr>
              <a:t>us</a:t>
            </a:r>
            <a:r>
              <a:rPr sz="900" b="1" spc="90" dirty="0">
                <a:solidFill>
                  <a:srgbClr val="135C76"/>
                </a:solidFill>
                <a:latin typeface="Century Gothic"/>
                <a:cs typeface="Century Gothic"/>
              </a:rPr>
              <a:t>t</a:t>
            </a:r>
            <a:r>
              <a:rPr sz="900" b="1" spc="95" dirty="0">
                <a:solidFill>
                  <a:srgbClr val="135C76"/>
                </a:solidFill>
                <a:latin typeface="Century Gothic"/>
                <a:cs typeface="Century Gothic"/>
              </a:rPr>
              <a:t>ri</a:t>
            </a:r>
            <a:r>
              <a:rPr sz="900" b="1" spc="100" dirty="0">
                <a:solidFill>
                  <a:srgbClr val="135C76"/>
                </a:solidFill>
                <a:latin typeface="Century Gothic"/>
                <a:cs typeface="Century Gothic"/>
              </a:rPr>
              <a:t>a</a:t>
            </a:r>
            <a:r>
              <a:rPr sz="900" b="1" dirty="0">
                <a:solidFill>
                  <a:srgbClr val="135C76"/>
                </a:solidFill>
                <a:latin typeface="Century Gothic"/>
                <a:cs typeface="Century Gothic"/>
              </a:rPr>
              <a:t>l </a:t>
            </a:r>
            <a:r>
              <a:rPr sz="900" b="1" spc="-15" dirty="0">
                <a:solidFill>
                  <a:srgbClr val="135C76"/>
                </a:solidFill>
                <a:latin typeface="Century Gothic"/>
                <a:cs typeface="Century Gothic"/>
              </a:rPr>
              <a:t> </a:t>
            </a:r>
            <a:r>
              <a:rPr sz="900" b="1" spc="95" dirty="0">
                <a:solidFill>
                  <a:srgbClr val="135C76"/>
                </a:solidFill>
                <a:latin typeface="Century Gothic"/>
                <a:cs typeface="Century Gothic"/>
              </a:rPr>
              <a:t>Securi</a:t>
            </a:r>
            <a:r>
              <a:rPr sz="900" b="1" spc="90" dirty="0">
                <a:solidFill>
                  <a:srgbClr val="135C76"/>
                </a:solidFill>
                <a:latin typeface="Century Gothic"/>
                <a:cs typeface="Century Gothic"/>
              </a:rPr>
              <a:t>t</a:t>
            </a:r>
            <a:r>
              <a:rPr sz="900" b="1" dirty="0">
                <a:solidFill>
                  <a:srgbClr val="135C76"/>
                </a:solidFill>
                <a:latin typeface="Century Gothic"/>
                <a:cs typeface="Century Gothic"/>
              </a:rPr>
              <a:t>y </a:t>
            </a:r>
            <a:r>
              <a:rPr sz="900" b="1" spc="-30" dirty="0">
                <a:solidFill>
                  <a:srgbClr val="135C76"/>
                </a:solidFill>
                <a:latin typeface="Century Gothic"/>
                <a:cs typeface="Century Gothic"/>
              </a:rPr>
              <a:t> </a:t>
            </a:r>
            <a:r>
              <a:rPr sz="900" b="1" spc="95" dirty="0">
                <a:solidFill>
                  <a:srgbClr val="135C76"/>
                </a:solidFill>
                <a:latin typeface="Century Gothic"/>
                <a:cs typeface="Century Gothic"/>
              </a:rPr>
              <a:t>Fiel</a:t>
            </a:r>
            <a:r>
              <a:rPr sz="900" b="1" dirty="0">
                <a:solidFill>
                  <a:srgbClr val="135C76"/>
                </a:solidFill>
                <a:latin typeface="Century Gothic"/>
                <a:cs typeface="Century Gothic"/>
              </a:rPr>
              <a:t>d </a:t>
            </a:r>
            <a:r>
              <a:rPr sz="900" b="1" spc="-30" dirty="0">
                <a:solidFill>
                  <a:srgbClr val="135C76"/>
                </a:solidFill>
                <a:latin typeface="Century Gothic"/>
                <a:cs typeface="Century Gothic"/>
              </a:rPr>
              <a:t> </a:t>
            </a:r>
            <a:r>
              <a:rPr sz="900" b="1" spc="95" dirty="0">
                <a:solidFill>
                  <a:srgbClr val="135C76"/>
                </a:solidFill>
                <a:latin typeface="Century Gothic"/>
                <a:cs typeface="Century Gothic"/>
              </a:rPr>
              <a:t>O</a:t>
            </a:r>
            <a:r>
              <a:rPr sz="900" b="1" spc="100" dirty="0">
                <a:solidFill>
                  <a:srgbClr val="135C76"/>
                </a:solidFill>
                <a:latin typeface="Century Gothic"/>
                <a:cs typeface="Century Gothic"/>
              </a:rPr>
              <a:t>p</a:t>
            </a:r>
            <a:r>
              <a:rPr sz="900" b="1" spc="95" dirty="0">
                <a:solidFill>
                  <a:srgbClr val="135C76"/>
                </a:solidFill>
                <a:latin typeface="Century Gothic"/>
                <a:cs typeface="Century Gothic"/>
              </a:rPr>
              <a:t>er</a:t>
            </a:r>
            <a:r>
              <a:rPr sz="900" b="1" spc="100" dirty="0">
                <a:solidFill>
                  <a:srgbClr val="135C76"/>
                </a:solidFill>
                <a:latin typeface="Century Gothic"/>
                <a:cs typeface="Century Gothic"/>
              </a:rPr>
              <a:t>a</a:t>
            </a:r>
            <a:r>
              <a:rPr sz="900" b="1" spc="90" dirty="0">
                <a:solidFill>
                  <a:srgbClr val="135C76"/>
                </a:solidFill>
                <a:latin typeface="Century Gothic"/>
                <a:cs typeface="Century Gothic"/>
              </a:rPr>
              <a:t>t</a:t>
            </a:r>
            <a:r>
              <a:rPr sz="900" b="1" spc="95" dirty="0">
                <a:solidFill>
                  <a:srgbClr val="135C76"/>
                </a:solidFill>
                <a:latin typeface="Century Gothic"/>
                <a:cs typeface="Century Gothic"/>
              </a:rPr>
              <a:t>ion</a:t>
            </a:r>
            <a:r>
              <a:rPr sz="900" b="1" dirty="0">
                <a:solidFill>
                  <a:srgbClr val="135C76"/>
                </a:solidFill>
                <a:latin typeface="Century Gothic"/>
                <a:cs typeface="Century Gothic"/>
              </a:rPr>
              <a:t>s</a:t>
            </a:r>
            <a:r>
              <a:rPr sz="900" b="1" spc="-160" dirty="0">
                <a:solidFill>
                  <a:srgbClr val="135C76"/>
                </a:solidFill>
                <a:latin typeface="Century Gothic"/>
                <a:cs typeface="Century Gothic"/>
              </a:rPr>
              <a:t> 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2618" y="1647319"/>
            <a:ext cx="7572375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7355" marR="5080" indent="-2955290">
              <a:lnSpc>
                <a:spcPct val="100000"/>
              </a:lnSpc>
            </a:pPr>
            <a:r>
              <a:rPr sz="3800" b="1" dirty="0">
                <a:latin typeface="Times New Roman"/>
                <a:cs typeface="Times New Roman"/>
              </a:rPr>
              <a:t>N</a:t>
            </a:r>
            <a:r>
              <a:rPr sz="3800" b="1" spc="-5" dirty="0">
                <a:latin typeface="Times New Roman"/>
                <a:cs typeface="Times New Roman"/>
              </a:rPr>
              <a:t>IS</a:t>
            </a:r>
            <a:r>
              <a:rPr sz="3800" b="1" dirty="0">
                <a:latin typeface="Times New Roman"/>
                <a:cs typeface="Times New Roman"/>
              </a:rPr>
              <a:t>P</a:t>
            </a:r>
            <a:r>
              <a:rPr sz="3800" b="1" spc="-204" dirty="0">
                <a:latin typeface="Times New Roman"/>
                <a:cs typeface="Times New Roman"/>
              </a:rPr>
              <a:t> </a:t>
            </a:r>
            <a:r>
              <a:rPr sz="3800" b="1" dirty="0">
                <a:latin typeface="Times New Roman"/>
                <a:cs typeface="Times New Roman"/>
              </a:rPr>
              <a:t>C</a:t>
            </a:r>
            <a:r>
              <a:rPr sz="3800" b="1" spc="5" dirty="0">
                <a:latin typeface="Times New Roman"/>
                <a:cs typeface="Times New Roman"/>
              </a:rPr>
              <a:t>o</a:t>
            </a:r>
            <a:r>
              <a:rPr sz="3800" b="1" spc="-5" dirty="0">
                <a:latin typeface="Times New Roman"/>
                <a:cs typeface="Times New Roman"/>
              </a:rPr>
              <a:t>n</a:t>
            </a:r>
            <a:r>
              <a:rPr sz="3800" b="1" spc="5" dirty="0">
                <a:latin typeface="Times New Roman"/>
                <a:cs typeface="Times New Roman"/>
              </a:rPr>
              <a:t>t</a:t>
            </a:r>
            <a:r>
              <a:rPr sz="3800" b="1" dirty="0">
                <a:latin typeface="Times New Roman"/>
                <a:cs typeface="Times New Roman"/>
              </a:rPr>
              <a:t>r</a:t>
            </a:r>
            <a:r>
              <a:rPr sz="3800" b="1" spc="5" dirty="0">
                <a:latin typeface="Times New Roman"/>
                <a:cs typeface="Times New Roman"/>
              </a:rPr>
              <a:t>a</a:t>
            </a:r>
            <a:r>
              <a:rPr sz="3800" b="1" dirty="0">
                <a:latin typeface="Times New Roman"/>
                <a:cs typeface="Times New Roman"/>
              </a:rPr>
              <a:t>ct</a:t>
            </a:r>
            <a:r>
              <a:rPr sz="3800" b="1" spc="-45" dirty="0">
                <a:latin typeface="Times New Roman"/>
                <a:cs typeface="Times New Roman"/>
              </a:rPr>
              <a:t> </a:t>
            </a:r>
            <a:r>
              <a:rPr sz="3800" b="1" dirty="0">
                <a:latin typeface="Times New Roman"/>
                <a:cs typeface="Times New Roman"/>
              </a:rPr>
              <a:t>C</a:t>
            </a:r>
            <a:r>
              <a:rPr sz="3800" b="1" spc="-5" dirty="0">
                <a:latin typeface="Times New Roman"/>
                <a:cs typeface="Times New Roman"/>
              </a:rPr>
              <a:t>l</a:t>
            </a:r>
            <a:r>
              <a:rPr sz="3800" b="1" spc="5" dirty="0">
                <a:latin typeface="Times New Roman"/>
                <a:cs typeface="Times New Roman"/>
              </a:rPr>
              <a:t>a</a:t>
            </a:r>
            <a:r>
              <a:rPr sz="3800" b="1" spc="-5" dirty="0">
                <a:latin typeface="Times New Roman"/>
                <a:cs typeface="Times New Roman"/>
              </a:rPr>
              <a:t>ssi</a:t>
            </a:r>
            <a:r>
              <a:rPr sz="3800" b="1" spc="5" dirty="0">
                <a:latin typeface="Times New Roman"/>
                <a:cs typeface="Times New Roman"/>
              </a:rPr>
              <a:t>f</a:t>
            </a:r>
            <a:r>
              <a:rPr sz="3800" b="1" spc="-5" dirty="0">
                <a:latin typeface="Times New Roman"/>
                <a:cs typeface="Times New Roman"/>
              </a:rPr>
              <a:t>i</a:t>
            </a:r>
            <a:r>
              <a:rPr sz="3800" b="1" dirty="0">
                <a:latin typeface="Times New Roman"/>
                <a:cs typeface="Times New Roman"/>
              </a:rPr>
              <a:t>c</a:t>
            </a:r>
            <a:r>
              <a:rPr sz="3800" b="1" spc="-10" dirty="0">
                <a:latin typeface="Times New Roman"/>
                <a:cs typeface="Times New Roman"/>
              </a:rPr>
              <a:t>a</a:t>
            </a:r>
            <a:r>
              <a:rPr sz="3800" b="1" spc="5" dirty="0">
                <a:latin typeface="Times New Roman"/>
                <a:cs typeface="Times New Roman"/>
              </a:rPr>
              <a:t>t</a:t>
            </a:r>
            <a:r>
              <a:rPr sz="3800" b="1" spc="-15" dirty="0">
                <a:latin typeface="Times New Roman"/>
                <a:cs typeface="Times New Roman"/>
              </a:rPr>
              <a:t>i</a:t>
            </a:r>
            <a:r>
              <a:rPr sz="3800" b="1" spc="-10" dirty="0">
                <a:latin typeface="Times New Roman"/>
                <a:cs typeface="Times New Roman"/>
              </a:rPr>
              <a:t>o</a:t>
            </a:r>
            <a:r>
              <a:rPr sz="3800" b="1" dirty="0">
                <a:latin typeface="Times New Roman"/>
                <a:cs typeface="Times New Roman"/>
              </a:rPr>
              <a:t>n</a:t>
            </a:r>
            <a:r>
              <a:rPr sz="3800" b="1" spc="-30" dirty="0">
                <a:latin typeface="Times New Roman"/>
                <a:cs typeface="Times New Roman"/>
              </a:rPr>
              <a:t> </a:t>
            </a:r>
            <a:r>
              <a:rPr sz="3800" b="1" spc="-5" dirty="0">
                <a:latin typeface="Times New Roman"/>
                <a:cs typeface="Times New Roman"/>
              </a:rPr>
              <a:t>S</a:t>
            </a:r>
            <a:r>
              <a:rPr sz="3800" b="1" spc="5" dirty="0">
                <a:latin typeface="Times New Roman"/>
                <a:cs typeface="Times New Roman"/>
              </a:rPr>
              <a:t>y</a:t>
            </a:r>
            <a:r>
              <a:rPr sz="3800" b="1" spc="-5" dirty="0">
                <a:latin typeface="Times New Roman"/>
                <a:cs typeface="Times New Roman"/>
              </a:rPr>
              <a:t>s</a:t>
            </a:r>
            <a:r>
              <a:rPr sz="3800" b="1" spc="5" dirty="0">
                <a:latin typeface="Times New Roman"/>
                <a:cs typeface="Times New Roman"/>
              </a:rPr>
              <a:t>t</a:t>
            </a:r>
            <a:r>
              <a:rPr sz="3800" b="1" dirty="0">
                <a:latin typeface="Times New Roman"/>
                <a:cs typeface="Times New Roman"/>
              </a:rPr>
              <a:t>em </a:t>
            </a:r>
            <a:r>
              <a:rPr sz="3800" b="1" spc="5" dirty="0">
                <a:latin typeface="Times New Roman"/>
                <a:cs typeface="Times New Roman"/>
              </a:rPr>
              <a:t>(</a:t>
            </a:r>
            <a:r>
              <a:rPr sz="3800" b="1" dirty="0">
                <a:latin typeface="Times New Roman"/>
                <a:cs typeface="Times New Roman"/>
              </a:rPr>
              <a:t>NCC</a:t>
            </a:r>
            <a:r>
              <a:rPr sz="3800" b="1" spc="-5" dirty="0">
                <a:latin typeface="Times New Roman"/>
                <a:cs typeface="Times New Roman"/>
              </a:rPr>
              <a:t>S</a:t>
            </a:r>
            <a:r>
              <a:rPr sz="3800" b="1" dirty="0">
                <a:latin typeface="Times New Roman"/>
                <a:cs typeface="Times New Roman"/>
              </a:rPr>
              <a:t>)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3466" y="3142587"/>
            <a:ext cx="4672965" cy="741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pc="-5" smtClean="0">
                <a:latin typeface="Times New Roman"/>
                <a:cs typeface="Times New Roman"/>
              </a:rPr>
              <a:t>Derrick Broussard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870"/>
              </a:lnSpc>
            </a:pPr>
            <a:r>
              <a:rPr sz="2400" b="1" spc="-5" dirty="0">
                <a:latin typeface="Times New Roman"/>
                <a:cs typeface="Times New Roman"/>
              </a:rPr>
              <a:t>P</a:t>
            </a:r>
            <a:r>
              <a:rPr sz="2400" b="1" spc="-50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ogram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Ma</a:t>
            </a:r>
            <a:r>
              <a:rPr sz="2400" b="1" spc="-5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ager/</a:t>
            </a:r>
            <a:r>
              <a:rPr sz="2400" b="1" spc="-5" dirty="0">
                <a:latin typeface="Times New Roman"/>
                <a:cs typeface="Times New Roman"/>
              </a:rPr>
              <a:t>Fun</a:t>
            </a:r>
            <a:r>
              <a:rPr sz="2400" b="1" dirty="0">
                <a:latin typeface="Times New Roman"/>
                <a:cs typeface="Times New Roman"/>
              </a:rPr>
              <a:t>ctio</a:t>
            </a:r>
            <a:r>
              <a:rPr sz="2400" b="1" spc="-5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al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ead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349496"/>
            <a:ext cx="9143999" cy="2508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9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See Status for All Roles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" y="1600200"/>
            <a:ext cx="8591550" cy="4686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8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9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Government Dashboard, Functions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1" y="1752600"/>
            <a:ext cx="8077200" cy="457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85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290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Search By Location Code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10" y="1524001"/>
            <a:ext cx="8661400" cy="4724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8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605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Search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8451850" cy="4610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36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Document Selection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8257817" cy="45042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1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9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Completing the 254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10" y="1676400"/>
            <a:ext cx="8137978" cy="45776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8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9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CAGE Code and CSO Blocks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524000"/>
            <a:ext cx="8382000" cy="457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7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9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Completing the 254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81" y="1600200"/>
            <a:ext cx="8728236" cy="47608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45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9" y="914400"/>
            <a:ext cx="6984240" cy="430887"/>
          </a:xfrm>
        </p:spPr>
        <p:txBody>
          <a:bodyPr/>
          <a:lstStyle/>
          <a:p>
            <a:pPr algn="ctr"/>
            <a:r>
              <a:rPr lang="en-US" dirty="0" err="1" smtClean="0"/>
              <a:t>PoP</a:t>
            </a:r>
            <a:r>
              <a:rPr lang="en-US" dirty="0" smtClean="0"/>
              <a:t> Date and Program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600200"/>
            <a:ext cx="8686800" cy="47382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40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9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Program Information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1999" y="1676400"/>
            <a:ext cx="7620000" cy="45443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0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549" y="1479922"/>
            <a:ext cx="8716901" cy="1661993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Up Slides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51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9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Block 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8" y="1524000"/>
            <a:ext cx="8521699" cy="4648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93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9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Attachments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7581899" cy="4724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74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9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SCI and SAP Addendums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7696200" cy="46967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70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8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Block 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29" y="1524000"/>
            <a:ext cx="8769739" cy="47834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6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8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Block 11 Requirements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8077200" cy="4876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47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Certification and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0200"/>
            <a:ext cx="8731249" cy="4762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74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Dashboard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521700" cy="4648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84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9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Reviewer Role (Optional)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4" y="1524000"/>
            <a:ext cx="8870950" cy="48387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72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8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Dashboard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33" y="1752600"/>
            <a:ext cx="8490331" cy="46310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65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Certifying Official Role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8591550" cy="4686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1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18" y="1632148"/>
            <a:ext cx="8253528" cy="4692451"/>
          </a:xfrm>
          <a:prstGeom prst="rect">
            <a:avLst/>
          </a:prstGeom>
        </p:spPr>
      </p:pic>
      <p:sp>
        <p:nvSpPr>
          <p:cNvPr id="7" name="object 3"/>
          <p:cNvSpPr txBox="1">
            <a:spLocks noGrp="1"/>
          </p:cNvSpPr>
          <p:nvPr>
            <p:ph type="title"/>
          </p:nvPr>
        </p:nvSpPr>
        <p:spPr>
          <a:xfrm>
            <a:off x="1079498" y="925988"/>
            <a:ext cx="6985000" cy="430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pc="-25" dirty="0" smtClean="0"/>
              <a:t>NCC</a:t>
            </a:r>
            <a:r>
              <a:rPr spc="-15" dirty="0" smtClean="0"/>
              <a:t>S</a:t>
            </a:r>
            <a:r>
              <a:rPr lang="en-US" spc="-15" dirty="0" smtClean="0"/>
              <a:t> Welcome Page, Registration, Training</a:t>
            </a:r>
            <a:endParaRPr spc="-1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58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9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Association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4" y="1676400"/>
            <a:ext cx="8248650" cy="44992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97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1600200" y="838200"/>
            <a:ext cx="5755192" cy="63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Supply Chain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9" y="1600200"/>
            <a:ext cx="8150869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96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00" y="914400"/>
            <a:ext cx="330898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6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endo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9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ew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0" y="1524000"/>
            <a:ext cx="7391400" cy="4724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638800" y="3733800"/>
            <a:ext cx="1295400" cy="1371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15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2600" y="914400"/>
            <a:ext cx="52578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6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endo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ew</a:t>
            </a:r>
            <a:r>
              <a:rPr lang="en-US" sz="32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Dashboard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8001000" cy="4953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0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00" y="914400"/>
            <a:ext cx="3657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6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endo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spc="-1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Search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49655" y="1524000"/>
            <a:ext cx="7908545" cy="4800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68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8400" y="927771"/>
            <a:ext cx="42672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6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endo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spc="-1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Search (</a:t>
            </a:r>
            <a:r>
              <a:rPr lang="en-US" sz="3200" spc="-19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cont</a:t>
            </a:r>
            <a:r>
              <a:rPr lang="en-US" sz="3200" spc="-1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1524000"/>
            <a:ext cx="7543800" cy="4876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08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00" y="914400"/>
            <a:ext cx="330898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6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endo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9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ew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8001000" cy="4876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89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00" y="914400"/>
            <a:ext cx="330898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6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endo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9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ew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8229600" cy="4876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439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2200" y="914400"/>
            <a:ext cx="36899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6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endo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spc="-1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Sub 254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49655" y="1447800"/>
            <a:ext cx="8060945" cy="5029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1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8400" y="914400"/>
            <a:ext cx="36137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6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endo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spc="-1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Sub 254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7772400" cy="4953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9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NCCS Registration Users and Applications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39" y="1676400"/>
            <a:ext cx="8759320" cy="45895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480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00" y="914400"/>
            <a:ext cx="330898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6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endo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9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ew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1524000"/>
            <a:ext cx="7315200" cy="4800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94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00" y="914400"/>
            <a:ext cx="330898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6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endo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9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ew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49655" y="1524000"/>
            <a:ext cx="7832345" cy="487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105400" y="2819400"/>
            <a:ext cx="2743200" cy="1371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58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00" y="914400"/>
            <a:ext cx="330898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6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endo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9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ew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1600200"/>
            <a:ext cx="7315200" cy="4648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896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00" y="914400"/>
            <a:ext cx="330898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6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endo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9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ew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1600200"/>
            <a:ext cx="7620000" cy="47244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038600" y="2002229"/>
            <a:ext cx="2743200" cy="1371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86200" y="3685107"/>
            <a:ext cx="2743200" cy="1371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024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00" y="914400"/>
            <a:ext cx="330898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CC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6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endo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9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ew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7239000" cy="4800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895600" y="2819400"/>
            <a:ext cx="4953000" cy="3124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90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Facility Clearance Request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7848600" cy="4648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61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Facility Clearance Request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8001000" cy="4800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019800" y="3733800"/>
            <a:ext cx="1219200" cy="990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200400" y="3924300"/>
            <a:ext cx="1600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1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Facility Clearance Request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1600200"/>
            <a:ext cx="8001000" cy="4876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00400" y="4038600"/>
            <a:ext cx="1600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334000" y="2743200"/>
            <a:ext cx="3429000" cy="1219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553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Request for Approval to Subcontract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7696200" cy="4953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109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Request for Approval to Subcontract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70" y="1600200"/>
            <a:ext cx="8521700" cy="4648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8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User Profile and Registration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91" y="1676400"/>
            <a:ext cx="8632415" cy="45230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673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Request for Approval to Subcontract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1524000"/>
            <a:ext cx="7543800" cy="4876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573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9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Vendors Search for Prime 254s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7696200" cy="4953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466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9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Vendors Search for Prime 254s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4" y="1600200"/>
            <a:ext cx="8655050" cy="47209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882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9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Vendors Search for Prime 254s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7772400" cy="4800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447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9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Vendors Search for Prime 254s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9599" y="1447800"/>
            <a:ext cx="7454519" cy="4800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941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9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Vendors User Information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7696200" cy="4800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178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349496"/>
            <a:ext cx="9144000" cy="2508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4569" algn="ctr">
              <a:lnSpc>
                <a:spcPct val="100000"/>
              </a:lnSpc>
            </a:pPr>
            <a:r>
              <a:rPr sz="900" b="1" dirty="0">
                <a:solidFill>
                  <a:srgbClr val="073E87"/>
                </a:solidFill>
                <a:latin typeface="Century Gothic"/>
                <a:cs typeface="Century Gothic"/>
              </a:rPr>
              <a:t>9</a:t>
            </a:r>
            <a:endParaRPr sz="900">
              <a:latin typeface="Century Gothic"/>
              <a:cs typeface="Century Gothic"/>
            </a:endParaRPr>
          </a:p>
          <a:p>
            <a:pPr marL="561975">
              <a:lnSpc>
                <a:spcPct val="100000"/>
              </a:lnSpc>
              <a:spcBef>
                <a:spcPts val="790"/>
              </a:spcBef>
            </a:pPr>
            <a:r>
              <a:rPr sz="900" b="1" spc="100" dirty="0">
                <a:solidFill>
                  <a:srgbClr val="135C76"/>
                </a:solidFill>
                <a:latin typeface="Century Gothic"/>
                <a:cs typeface="Century Gothic"/>
              </a:rPr>
              <a:t>D</a:t>
            </a:r>
            <a:r>
              <a:rPr sz="900" b="1" spc="95" dirty="0">
                <a:solidFill>
                  <a:srgbClr val="135C76"/>
                </a:solidFill>
                <a:latin typeface="Century Gothic"/>
                <a:cs typeface="Century Gothic"/>
              </a:rPr>
              <a:t>S</a:t>
            </a:r>
            <a:r>
              <a:rPr sz="900" b="1" dirty="0">
                <a:solidFill>
                  <a:srgbClr val="135C76"/>
                </a:solidFill>
                <a:latin typeface="Century Gothic"/>
                <a:cs typeface="Century Gothic"/>
              </a:rPr>
              <a:t>S </a:t>
            </a:r>
            <a:r>
              <a:rPr sz="900" b="1" spc="-75" dirty="0">
                <a:solidFill>
                  <a:srgbClr val="135C76"/>
                </a:solidFill>
                <a:latin typeface="Century Gothic"/>
                <a:cs typeface="Century Gothic"/>
              </a:rPr>
              <a:t> </a:t>
            </a:r>
            <a:r>
              <a:rPr sz="900" b="1" spc="95" dirty="0">
                <a:solidFill>
                  <a:srgbClr val="135C76"/>
                </a:solidFill>
                <a:latin typeface="Century Gothic"/>
                <a:cs typeface="Century Gothic"/>
              </a:rPr>
              <a:t>In</a:t>
            </a:r>
            <a:r>
              <a:rPr sz="900" b="1" spc="100" dirty="0">
                <a:solidFill>
                  <a:srgbClr val="135C76"/>
                </a:solidFill>
                <a:latin typeface="Century Gothic"/>
                <a:cs typeface="Century Gothic"/>
              </a:rPr>
              <a:t>d</a:t>
            </a:r>
            <a:r>
              <a:rPr sz="900" b="1" spc="95" dirty="0">
                <a:solidFill>
                  <a:srgbClr val="135C76"/>
                </a:solidFill>
                <a:latin typeface="Century Gothic"/>
                <a:cs typeface="Century Gothic"/>
              </a:rPr>
              <a:t>us</a:t>
            </a:r>
            <a:r>
              <a:rPr sz="900" b="1" spc="90" dirty="0">
                <a:solidFill>
                  <a:srgbClr val="135C76"/>
                </a:solidFill>
                <a:latin typeface="Century Gothic"/>
                <a:cs typeface="Century Gothic"/>
              </a:rPr>
              <a:t>t</a:t>
            </a:r>
            <a:r>
              <a:rPr sz="900" b="1" spc="95" dirty="0">
                <a:solidFill>
                  <a:srgbClr val="135C76"/>
                </a:solidFill>
                <a:latin typeface="Century Gothic"/>
                <a:cs typeface="Century Gothic"/>
              </a:rPr>
              <a:t>ri</a:t>
            </a:r>
            <a:r>
              <a:rPr sz="900" b="1" spc="100" dirty="0">
                <a:solidFill>
                  <a:srgbClr val="135C76"/>
                </a:solidFill>
                <a:latin typeface="Century Gothic"/>
                <a:cs typeface="Century Gothic"/>
              </a:rPr>
              <a:t>a</a:t>
            </a:r>
            <a:r>
              <a:rPr sz="900" b="1" dirty="0">
                <a:solidFill>
                  <a:srgbClr val="135C76"/>
                </a:solidFill>
                <a:latin typeface="Century Gothic"/>
                <a:cs typeface="Century Gothic"/>
              </a:rPr>
              <a:t>l </a:t>
            </a:r>
            <a:r>
              <a:rPr sz="900" b="1" spc="-15" dirty="0">
                <a:solidFill>
                  <a:srgbClr val="135C76"/>
                </a:solidFill>
                <a:latin typeface="Century Gothic"/>
                <a:cs typeface="Century Gothic"/>
              </a:rPr>
              <a:t> </a:t>
            </a:r>
            <a:r>
              <a:rPr sz="900" b="1" spc="95" dirty="0">
                <a:solidFill>
                  <a:srgbClr val="135C76"/>
                </a:solidFill>
                <a:latin typeface="Century Gothic"/>
                <a:cs typeface="Century Gothic"/>
              </a:rPr>
              <a:t>Securi</a:t>
            </a:r>
            <a:r>
              <a:rPr sz="900" b="1" spc="90" dirty="0">
                <a:solidFill>
                  <a:srgbClr val="135C76"/>
                </a:solidFill>
                <a:latin typeface="Century Gothic"/>
                <a:cs typeface="Century Gothic"/>
              </a:rPr>
              <a:t>t</a:t>
            </a:r>
            <a:r>
              <a:rPr sz="900" b="1" dirty="0">
                <a:solidFill>
                  <a:srgbClr val="135C76"/>
                </a:solidFill>
                <a:latin typeface="Century Gothic"/>
                <a:cs typeface="Century Gothic"/>
              </a:rPr>
              <a:t>y </a:t>
            </a:r>
            <a:r>
              <a:rPr sz="900" b="1" spc="-30" dirty="0">
                <a:solidFill>
                  <a:srgbClr val="135C76"/>
                </a:solidFill>
                <a:latin typeface="Century Gothic"/>
                <a:cs typeface="Century Gothic"/>
              </a:rPr>
              <a:t> </a:t>
            </a:r>
            <a:r>
              <a:rPr sz="900" b="1" spc="95" dirty="0">
                <a:solidFill>
                  <a:srgbClr val="135C76"/>
                </a:solidFill>
                <a:latin typeface="Century Gothic"/>
                <a:cs typeface="Century Gothic"/>
              </a:rPr>
              <a:t>Fiel</a:t>
            </a:r>
            <a:r>
              <a:rPr sz="900" b="1" dirty="0">
                <a:solidFill>
                  <a:srgbClr val="135C76"/>
                </a:solidFill>
                <a:latin typeface="Century Gothic"/>
                <a:cs typeface="Century Gothic"/>
              </a:rPr>
              <a:t>d </a:t>
            </a:r>
            <a:r>
              <a:rPr sz="900" b="1" spc="-30" dirty="0">
                <a:solidFill>
                  <a:srgbClr val="135C76"/>
                </a:solidFill>
                <a:latin typeface="Century Gothic"/>
                <a:cs typeface="Century Gothic"/>
              </a:rPr>
              <a:t> </a:t>
            </a:r>
            <a:r>
              <a:rPr sz="900" b="1" spc="95" dirty="0">
                <a:solidFill>
                  <a:srgbClr val="135C76"/>
                </a:solidFill>
                <a:latin typeface="Century Gothic"/>
                <a:cs typeface="Century Gothic"/>
              </a:rPr>
              <a:t>O</a:t>
            </a:r>
            <a:r>
              <a:rPr sz="900" b="1" spc="100" dirty="0">
                <a:solidFill>
                  <a:srgbClr val="135C76"/>
                </a:solidFill>
                <a:latin typeface="Century Gothic"/>
                <a:cs typeface="Century Gothic"/>
              </a:rPr>
              <a:t>p</a:t>
            </a:r>
            <a:r>
              <a:rPr sz="900" b="1" spc="95" dirty="0">
                <a:solidFill>
                  <a:srgbClr val="135C76"/>
                </a:solidFill>
                <a:latin typeface="Century Gothic"/>
                <a:cs typeface="Century Gothic"/>
              </a:rPr>
              <a:t>er</a:t>
            </a:r>
            <a:r>
              <a:rPr sz="900" b="1" spc="100" dirty="0">
                <a:solidFill>
                  <a:srgbClr val="135C76"/>
                </a:solidFill>
                <a:latin typeface="Century Gothic"/>
                <a:cs typeface="Century Gothic"/>
              </a:rPr>
              <a:t>a</a:t>
            </a:r>
            <a:r>
              <a:rPr sz="900" b="1" spc="90" dirty="0">
                <a:solidFill>
                  <a:srgbClr val="135C76"/>
                </a:solidFill>
                <a:latin typeface="Century Gothic"/>
                <a:cs typeface="Century Gothic"/>
              </a:rPr>
              <a:t>t</a:t>
            </a:r>
            <a:r>
              <a:rPr sz="900" b="1" spc="95" dirty="0">
                <a:solidFill>
                  <a:srgbClr val="135C76"/>
                </a:solidFill>
                <a:latin typeface="Century Gothic"/>
                <a:cs typeface="Century Gothic"/>
              </a:rPr>
              <a:t>ion</a:t>
            </a:r>
            <a:r>
              <a:rPr sz="900" b="1" dirty="0">
                <a:solidFill>
                  <a:srgbClr val="135C76"/>
                </a:solidFill>
                <a:latin typeface="Century Gothic"/>
                <a:cs typeface="Century Gothic"/>
              </a:rPr>
              <a:t>s</a:t>
            </a:r>
            <a:r>
              <a:rPr sz="900" b="1" spc="-160" dirty="0">
                <a:solidFill>
                  <a:srgbClr val="135C76"/>
                </a:solidFill>
                <a:latin typeface="Century Gothic"/>
                <a:cs typeface="Century Gothic"/>
              </a:rPr>
              <a:t> 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1461" y="2168019"/>
            <a:ext cx="2305685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b="1" dirty="0">
                <a:latin typeface="Times New Roman"/>
                <a:cs typeface="Times New Roman"/>
              </a:rPr>
              <a:t>Q</a:t>
            </a:r>
            <a:r>
              <a:rPr sz="3800" b="1" spc="-5" dirty="0">
                <a:latin typeface="Times New Roman"/>
                <a:cs typeface="Times New Roman"/>
              </a:rPr>
              <a:t>u</a:t>
            </a:r>
            <a:r>
              <a:rPr sz="3800" b="1" dirty="0">
                <a:latin typeface="Times New Roman"/>
                <a:cs typeface="Times New Roman"/>
              </a:rPr>
              <a:t>e</a:t>
            </a:r>
            <a:r>
              <a:rPr sz="3800" b="1" spc="-5" dirty="0">
                <a:latin typeface="Times New Roman"/>
                <a:cs typeface="Times New Roman"/>
              </a:rPr>
              <a:t>s</a:t>
            </a:r>
            <a:r>
              <a:rPr sz="3800" b="1" spc="5" dirty="0">
                <a:latin typeface="Times New Roman"/>
                <a:cs typeface="Times New Roman"/>
              </a:rPr>
              <a:t>t</a:t>
            </a:r>
            <a:r>
              <a:rPr sz="3800" b="1" spc="-5" dirty="0">
                <a:latin typeface="Times New Roman"/>
                <a:cs typeface="Times New Roman"/>
              </a:rPr>
              <a:t>i</a:t>
            </a:r>
            <a:r>
              <a:rPr sz="3800" b="1" spc="-10" dirty="0">
                <a:latin typeface="Times New Roman"/>
                <a:cs typeface="Times New Roman"/>
              </a:rPr>
              <a:t>o</a:t>
            </a:r>
            <a:r>
              <a:rPr sz="3800" b="1" spc="-5" dirty="0">
                <a:latin typeface="Times New Roman"/>
                <a:cs typeface="Times New Roman"/>
              </a:rPr>
              <a:t>ns?</a:t>
            </a:r>
            <a:endParaRPr sz="3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7750" y="3314423"/>
            <a:ext cx="379349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  <a:hlinkClick r:id="rId3"/>
              </a:rPr>
              <a:t>D</a:t>
            </a:r>
            <a:r>
              <a:rPr sz="3200" b="1" spc="-10" dirty="0">
                <a:latin typeface="Times New Roman"/>
                <a:cs typeface="Times New Roman"/>
                <a:hlinkClick r:id="rId3"/>
              </a:rPr>
              <a:t>SS</a:t>
            </a:r>
            <a:r>
              <a:rPr sz="3200" b="1" dirty="0">
                <a:latin typeface="Times New Roman"/>
                <a:cs typeface="Times New Roman"/>
                <a:hlinkClick r:id="rId3"/>
              </a:rPr>
              <a:t>.NCC</a:t>
            </a:r>
            <a:r>
              <a:rPr sz="3200" b="1" spc="-10" dirty="0">
                <a:latin typeface="Times New Roman"/>
                <a:cs typeface="Times New Roman"/>
                <a:hlinkClick r:id="rId3"/>
              </a:rPr>
              <a:t>S</a:t>
            </a:r>
            <a:r>
              <a:rPr sz="3200" b="1" spc="-5" dirty="0">
                <a:latin typeface="Times New Roman"/>
                <a:cs typeface="Times New Roman"/>
                <a:hlinkClick r:id="rId3"/>
              </a:rPr>
              <a:t>@m</a:t>
            </a:r>
            <a:r>
              <a:rPr sz="3200" b="1" spc="5" dirty="0">
                <a:latin typeface="Times New Roman"/>
                <a:cs typeface="Times New Roman"/>
                <a:hlinkClick r:id="rId3"/>
              </a:rPr>
              <a:t>a</a:t>
            </a:r>
            <a:r>
              <a:rPr sz="3200" b="1" spc="-5" dirty="0">
                <a:latin typeface="Times New Roman"/>
                <a:cs typeface="Times New Roman"/>
                <a:hlinkClick r:id="rId3"/>
              </a:rPr>
              <a:t>il</a:t>
            </a:r>
            <a:r>
              <a:rPr sz="3200" b="1" dirty="0">
                <a:latin typeface="Times New Roman"/>
                <a:cs typeface="Times New Roman"/>
                <a:hlinkClick r:id="rId3"/>
              </a:rPr>
              <a:t>.</a:t>
            </a:r>
            <a:r>
              <a:rPr sz="3200" b="1" spc="-10" dirty="0">
                <a:latin typeface="Times New Roman"/>
                <a:cs typeface="Times New Roman"/>
                <a:hlinkClick r:id="rId3"/>
              </a:rPr>
              <a:t>m</a:t>
            </a:r>
            <a:r>
              <a:rPr sz="3200" b="1" spc="-5" dirty="0">
                <a:latin typeface="Times New Roman"/>
                <a:cs typeface="Times New Roman"/>
                <a:hlinkClick r:id="rId3"/>
              </a:rPr>
              <a:t>i</a:t>
            </a:r>
            <a:r>
              <a:rPr sz="3200" b="1" dirty="0">
                <a:latin typeface="Times New Roman"/>
                <a:cs typeface="Times New Roman"/>
                <a:hlinkClick r:id="rId3"/>
              </a:rPr>
              <a:t>l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349496"/>
            <a:ext cx="9143999" cy="2508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321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9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Machine Setup and Training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6" y="1676400"/>
            <a:ext cx="8850086" cy="463707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0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6984240" cy="430887"/>
          </a:xfrm>
        </p:spPr>
        <p:txBody>
          <a:bodyPr/>
          <a:lstStyle/>
          <a:p>
            <a:pPr algn="ctr"/>
            <a:r>
              <a:rPr lang="en-US" dirty="0"/>
              <a:t>Machine </a:t>
            </a:r>
            <a:r>
              <a:rPr lang="en-US" dirty="0" smtClean="0"/>
              <a:t>Setup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69" t="1177" r="-936" b="17646"/>
          <a:stretch/>
        </p:blipFill>
        <p:spPr>
          <a:xfrm>
            <a:off x="762000" y="1524000"/>
            <a:ext cx="8077200" cy="5257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6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9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Welcome Page and NCCS Tab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36" y="1600200"/>
            <a:ext cx="8689526" cy="455294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6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79" y="914400"/>
            <a:ext cx="6984240" cy="430887"/>
          </a:xfrm>
        </p:spPr>
        <p:txBody>
          <a:bodyPr/>
          <a:lstStyle/>
          <a:p>
            <a:pPr algn="ctr"/>
            <a:r>
              <a:rPr lang="en-US" dirty="0" smtClean="0"/>
              <a:t>Government Dashboard, Functions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1" y="1752600"/>
            <a:ext cx="8077200" cy="457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s xmlns="456AF0B4-47B6-441D-9D5F-F64341D14F81">Coordinations/Supplemental Documents</DocumentTypes>
    <_dlc_DocId xmlns="4f06cbb4-5319-44a1-b73c-03442379dfaa">TH3QXZ4CCXAT-18-3224</_dlc_DocId>
    <_dlc_DocIdUrl xmlns="4f06cbb4-5319-44a1-b73c-03442379dfaa">
      <Url>https://apps.sp.pentagon.mil/sites/dodiic/_layouts/DocIdRedir.aspx?ID=TH3QXZ4CCXAT-18-3224</Url>
      <Description>TH3QXZ4CCXAT-18-3224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A7296EEFF0B44B6E9065A57269559" ma:contentTypeVersion="5" ma:contentTypeDescription="Create a new document." ma:contentTypeScope="" ma:versionID="ca2da2275ae02e9f7c722f54d45328b7">
  <xsd:schema xmlns:xsd="http://www.w3.org/2001/XMLSchema" xmlns:xs="http://www.w3.org/2001/XMLSchema" xmlns:p="http://schemas.microsoft.com/office/2006/metadata/properties" xmlns:ns2="4f06cbb4-5319-44a1-b73c-03442379dfaa" xmlns:ns3="456AF0B4-47B6-441D-9D5F-F64341D14F81" targetNamespace="http://schemas.microsoft.com/office/2006/metadata/properties" ma:root="true" ma:fieldsID="afbeacf2056132aeb119d98122ac895d" ns2:_="" ns3:_="">
    <xsd:import namespace="4f06cbb4-5319-44a1-b73c-03442379dfaa"/>
    <xsd:import namespace="456AF0B4-47B6-441D-9D5F-F64341D14F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Typ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6cbb4-5319-44a1-b73c-03442379dfa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AF0B4-47B6-441D-9D5F-F64341D14F81" elementFormDefault="qualified">
    <xsd:import namespace="http://schemas.microsoft.com/office/2006/documentManagement/types"/>
    <xsd:import namespace="http://schemas.microsoft.com/office/infopath/2007/PartnerControls"/>
    <xsd:element name="DocumentTypes" ma:index="11" nillable="true" ma:displayName="Document Types" ma:description="Document Types" ma:format="Dropdown" ma:internalName="DocumentTypes">
      <xsd:simpleType>
        <xsd:restriction base="dms:Choice">
          <xsd:enumeration value="Final Document"/>
          <xsd:enumeration value="60 Day Template"/>
          <xsd:enumeration value="60 Day Notice"/>
          <xsd:enumeration value="Supporting Statements Part A"/>
          <xsd:enumeration value="Supporting Statements Part B"/>
          <xsd:enumeration value="OMB 83-I Form"/>
          <xsd:enumeration value="30 Day Notice"/>
          <xsd:enumeration value="Collection Instrument"/>
          <xsd:enumeration value="Coordinations/Supplemental Documen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8A4D3C3-D98E-430A-8B0B-68162ECFA7E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3A87C8-2E77-4338-9BF1-1CC995D0511A}"/>
</file>

<file path=customXml/itemProps3.xml><?xml version="1.0" encoding="utf-8"?>
<ds:datastoreItem xmlns:ds="http://schemas.openxmlformats.org/officeDocument/2006/customXml" ds:itemID="{6A369982-9374-421D-ACB4-FA2EAB6B7A9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BE19B14-1EFE-430B-BC46-AE7BDD27FE8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534</Words>
  <Application>Microsoft Office PowerPoint</Application>
  <PresentationFormat>On-screen Show (4:3)</PresentationFormat>
  <Paragraphs>180</Paragraphs>
  <Slides>56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NCCS Welcome Page, Registration, Training</vt:lpstr>
      <vt:lpstr>NCCS Registration Users and Applications</vt:lpstr>
      <vt:lpstr>User Profile and Registration</vt:lpstr>
      <vt:lpstr>Machine Setup and Training</vt:lpstr>
      <vt:lpstr>Machine Setup View</vt:lpstr>
      <vt:lpstr>Welcome Page and NCCS Tab</vt:lpstr>
      <vt:lpstr>Government Dashboard, Functions</vt:lpstr>
      <vt:lpstr>See Status for All Roles</vt:lpstr>
      <vt:lpstr>Government Dashboard, Functions</vt:lpstr>
      <vt:lpstr>Search By Location Code</vt:lpstr>
      <vt:lpstr>Search Data</vt:lpstr>
      <vt:lpstr>Document Selection</vt:lpstr>
      <vt:lpstr>Completing the 254</vt:lpstr>
      <vt:lpstr>CAGE Code and CSO Blocks</vt:lpstr>
      <vt:lpstr>Completing the 254</vt:lpstr>
      <vt:lpstr>PoP Date and Program Information</vt:lpstr>
      <vt:lpstr>Program Information</vt:lpstr>
      <vt:lpstr>Block 10</vt:lpstr>
      <vt:lpstr>Attachments</vt:lpstr>
      <vt:lpstr>SCI and SAP Addendums</vt:lpstr>
      <vt:lpstr>Block 11</vt:lpstr>
      <vt:lpstr>Block 11 Requirements</vt:lpstr>
      <vt:lpstr>Certification and Distribution</vt:lpstr>
      <vt:lpstr>Dashboard</vt:lpstr>
      <vt:lpstr>Reviewer Role (Optional)</vt:lpstr>
      <vt:lpstr>Dashboard</vt:lpstr>
      <vt:lpstr>Certifying Official Role</vt:lpstr>
      <vt:lpstr>Association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Facility Clearance Request</vt:lpstr>
      <vt:lpstr>Facility Clearance Request</vt:lpstr>
      <vt:lpstr>Facility Clearance Request</vt:lpstr>
      <vt:lpstr>Request for Approval to Subcontract</vt:lpstr>
      <vt:lpstr>Request for Approval to Subcontract</vt:lpstr>
      <vt:lpstr>Request for Approval to Subcontract</vt:lpstr>
      <vt:lpstr>Vendors Search for Prime 254s</vt:lpstr>
      <vt:lpstr>Vendors Search for Prime 254s</vt:lpstr>
      <vt:lpstr>Vendors Search for Prime 254s</vt:lpstr>
      <vt:lpstr>Vendors Search for Prime 254s</vt:lpstr>
      <vt:lpstr>Vendors User Information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NCCS Information Collection Screenshots of the NCCS System</dc:title>
  <dc:creator>Deloney, Ryan, CIV, DSS</dc:creator>
  <cp:lastModifiedBy>Broussard, Derrick, CIV, DSS</cp:lastModifiedBy>
  <cp:revision>24</cp:revision>
  <dcterms:created xsi:type="dcterms:W3CDTF">2017-04-10T10:57:47Z</dcterms:created>
  <dcterms:modified xsi:type="dcterms:W3CDTF">2018-05-22T11:26:00Z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2017-03-22T00:00:00Z</vt:filetime>
  </property>
  <property fmtid="{D5CDD505-2E9C-101B-9397-08002B2CF9AE}" pid="3" name="LastSaved">
    <vt:filetime>2017-04-10T00:00:00Z</vt:filetime>
  </property>
  <property fmtid="{D5CDD505-2E9C-101B-9397-08002B2CF9AE}" pid="4" name="ContentTypeId">
    <vt:lpwstr>0x01010059DA7296EEFF0B44B6E9065A57269559</vt:lpwstr>
  </property>
  <property fmtid="{D5CDD505-2E9C-101B-9397-08002B2CF9AE}" pid="5" name="_dlc_DocIdItemGuid">
    <vt:lpwstr>d3d5f7dd-2955-4eab-8272-b3b590080bed</vt:lpwstr>
  </property>
</Properties>
</file>