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16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9130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00667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15331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49E1F-986D-4752-9196-98F6B2103415}"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2029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F49E1F-986D-4752-9196-98F6B2103415}" type="datetimeFigureOut">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48384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49E1F-986D-4752-9196-98F6B2103415}"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354467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49E1F-986D-4752-9196-98F6B2103415}" type="datetimeFigureOut">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1094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49E1F-986D-4752-9196-98F6B2103415}" type="datetimeFigureOut">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283436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49E1F-986D-4752-9196-98F6B2103415}" type="datetimeFigureOut">
              <a:rPr lang="en-US" smtClean="0"/>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81486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F49E1F-986D-4752-9196-98F6B2103415}"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133684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F49E1F-986D-4752-9196-98F6B2103415}" type="datetimeFigureOut">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926F2-06E3-45CA-A38F-213A80DC4D77}" type="slidenum">
              <a:rPr lang="en-US" smtClean="0"/>
              <a:t>‹#›</a:t>
            </a:fld>
            <a:endParaRPr lang="en-US"/>
          </a:p>
        </p:txBody>
      </p:sp>
    </p:spTree>
    <p:extLst>
      <p:ext uri="{BB962C8B-B14F-4D97-AF65-F5344CB8AC3E}">
        <p14:creationId xmlns:p14="http://schemas.microsoft.com/office/powerpoint/2010/main" val="344850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49E1F-986D-4752-9196-98F6B2103415}" type="datetimeFigureOut">
              <a:rPr lang="en-US" smtClean="0"/>
              <a:t>6/25/2019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926F2-06E3-45CA-A38F-213A80DC4D77}" type="slidenum">
              <a:rPr lang="en-US" smtClean="0"/>
              <a:t>‹#›</a:t>
            </a:fld>
            <a:endParaRPr lang="en-US"/>
          </a:p>
        </p:txBody>
      </p:sp>
    </p:spTree>
    <p:extLst>
      <p:ext uri="{BB962C8B-B14F-4D97-AF65-F5344CB8AC3E}">
        <p14:creationId xmlns:p14="http://schemas.microsoft.com/office/powerpoint/2010/main" val="3216769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569343" y="3199008"/>
            <a:ext cx="11309231" cy="1971374"/>
          </a:xfrm>
          <a:prstGeom prst="rect">
            <a:avLst/>
          </a:prstGeom>
        </p:spPr>
        <p:txBody>
          <a:bodyPr wrap="square">
            <a:spAutoFit/>
          </a:bodyPr>
          <a:lstStyle/>
          <a:p>
            <a:pPr algn="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OMB Control Number: 0704-0553</a:t>
            </a:r>
          </a:p>
          <a:p>
            <a:pPr algn="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Expiration Date: 03/31/2022</a:t>
            </a:r>
          </a:p>
          <a:p>
            <a:pPr>
              <a:lnSpc>
                <a:spcPct val="107000"/>
              </a:lnSpc>
              <a:spcAft>
                <a:spcPts val="800"/>
              </a:spcAft>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1200" dirty="0">
                <a:latin typeface="Times New Roman" panose="02020603050405020304" pitchFamily="18" charset="0"/>
                <a:ea typeface="Calibri" panose="020F0502020204030204" pitchFamily="34" charset="0"/>
                <a:cs typeface="Times New Roman" panose="02020603050405020304" pitchFamily="18" charset="0"/>
              </a:rPr>
              <a:t>public reporting burden for this collection of information, 0704-0553, is estimated to average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15 </a:t>
            </a:r>
            <a:r>
              <a:rPr lang="en-US" sz="1200" dirty="0" smtClean="0">
                <a:latin typeface="Times New Roman" panose="02020603050405020304" pitchFamily="18" charset="0"/>
                <a:ea typeface="Calibri" panose="020F0502020204030204" pitchFamily="34" charset="0"/>
                <a:cs typeface="Times New Roman" panose="02020603050405020304" pitchFamily="18" charset="0"/>
              </a:rPr>
              <a:t>minutes </a:t>
            </a:r>
            <a:r>
              <a:rPr lang="en-US" sz="1200" dirty="0">
                <a:latin typeface="Times New Roman" panose="02020603050405020304" pitchFamily="18" charset="0"/>
                <a:ea typeface="Calibri" panose="020F0502020204030204" pitchFamily="34" charset="0"/>
                <a:cs typeface="Times New Roman" panose="02020603050405020304" pitchFamily="18" charset="0"/>
              </a:rPr>
              <a:t>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62849" y="685367"/>
            <a:ext cx="11515725" cy="1876425"/>
          </a:xfrm>
          <a:prstGeom prst="rect">
            <a:avLst/>
          </a:prstGeom>
        </p:spPr>
      </p:pic>
      <p:sp>
        <p:nvSpPr>
          <p:cNvPr id="6" name="Rectangle 5"/>
          <p:cNvSpPr/>
          <p:nvPr/>
        </p:nvSpPr>
        <p:spPr>
          <a:xfrm rot="20180078">
            <a:off x="2849722" y="236612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4569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
        <p:nvSpPr>
          <p:cNvPr id="2" name="Rectangle 1"/>
          <p:cNvSpPr/>
          <p:nvPr/>
        </p:nvSpPr>
        <p:spPr>
          <a:xfrm>
            <a:off x="819510" y="533258"/>
            <a:ext cx="11024558" cy="6198620"/>
          </a:xfrm>
          <a:prstGeom prst="rect">
            <a:avLst/>
          </a:prstGeom>
        </p:spPr>
        <p:txBody>
          <a:bodyPr wrap="square">
            <a:spAutoFit/>
          </a:bodyPr>
          <a:lstStyle/>
          <a:p>
            <a:pPr marL="457200" indent="-457200">
              <a:lnSpc>
                <a:spcPct val="107000"/>
              </a:lnSpc>
              <a:buAutoNum type="arabicPeriod"/>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How </a:t>
            </a:r>
            <a:r>
              <a:rPr lang="en-US" sz="2000" dirty="0">
                <a:latin typeface="Times New Roman" panose="02020603050405020304" pitchFamily="18" charset="0"/>
                <a:ea typeface="Calibri" panose="020F0502020204030204" pitchFamily="34" charset="0"/>
                <a:cs typeface="Times New Roman" panose="02020603050405020304" pitchFamily="18" charset="0"/>
              </a:rPr>
              <a:t>long have you worked in the Department of Defense? (Sliding scale: 1-60 years</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R="0" lvl="0">
              <a:lnSpc>
                <a:spcPct val="107000"/>
              </a:lnSpc>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R="0" lvl="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Is this your first time working in the DoD issuance process? (Multiple choice</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 I </a:t>
            </a:r>
            <a:r>
              <a:rPr lang="en-US" sz="2000" dirty="0">
                <a:latin typeface="Times New Roman" panose="02020603050405020304" pitchFamily="18" charset="0"/>
                <a:ea typeface="Calibri" panose="020F0502020204030204" pitchFamily="34" charset="0"/>
                <a:cs typeface="Times New Roman" panose="02020603050405020304" pitchFamily="18" charset="0"/>
              </a:rPr>
              <a:t>have been an issuance action officer before.</a:t>
            </a:r>
          </a:p>
          <a:p>
            <a:pPr marR="0" lvl="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B) This </a:t>
            </a:r>
            <a:r>
              <a:rPr lang="en-US" sz="2000" dirty="0">
                <a:latin typeface="Times New Roman" panose="02020603050405020304" pitchFamily="18" charset="0"/>
                <a:ea typeface="Calibri" panose="020F0502020204030204" pitchFamily="34" charset="0"/>
                <a:cs typeface="Times New Roman" panose="02020603050405020304" pitchFamily="18" charset="0"/>
              </a:rPr>
              <a:t>is my first time as an issuance action officer.</a:t>
            </a:r>
          </a:p>
          <a:p>
            <a:pPr marR="0" lvl="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C) I </a:t>
            </a:r>
            <a:r>
              <a:rPr lang="en-US" sz="2000" dirty="0">
                <a:latin typeface="Times New Roman" panose="02020603050405020304" pitchFamily="18" charset="0"/>
                <a:ea typeface="Calibri" panose="020F0502020204030204" pitchFamily="34" charset="0"/>
                <a:cs typeface="Times New Roman" panose="02020603050405020304" pitchFamily="18" charset="0"/>
              </a:rPr>
              <a:t>support an action officer (as a focal point, contract support staff, etc.), but this is my first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time </a:t>
            </a:r>
            <a:r>
              <a:rPr lang="en-US" sz="2000" dirty="0">
                <a:latin typeface="Times New Roman" panose="02020603050405020304" pitchFamily="18" charset="0"/>
                <a:ea typeface="Calibri" panose="020F0502020204030204" pitchFamily="34" charset="0"/>
                <a:cs typeface="Times New Roman" panose="02020603050405020304" pitchFamily="18" charset="0"/>
              </a:rPr>
              <a:t>working on a DoD issuance.</a:t>
            </a:r>
          </a:p>
          <a:p>
            <a:pPr marR="0" lvl="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D) I </a:t>
            </a:r>
            <a:r>
              <a:rPr lang="en-US" sz="2000" dirty="0">
                <a:latin typeface="Times New Roman" panose="02020603050405020304" pitchFamily="18" charset="0"/>
                <a:ea typeface="Calibri" panose="020F0502020204030204" pitchFamily="34" charset="0"/>
                <a:cs typeface="Times New Roman" panose="02020603050405020304" pitchFamily="18" charset="0"/>
              </a:rPr>
              <a:t>support an action officer (as a focal point, contract support staff, etc.), but I’ve done it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before.</a:t>
            </a: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000" dirty="0" smtClean="0">
                <a:latin typeface="Times New Roman" panose="02020603050405020304" pitchFamily="18" charset="0"/>
                <a:ea typeface="Calibri" panose="020F0502020204030204" pitchFamily="34" charset="0"/>
                <a:cs typeface="Times New Roman" panose="02020603050405020304" pitchFamily="18" charset="0"/>
              </a:rPr>
              <a:t>3.            </a:t>
            </a:r>
            <a:r>
              <a:rPr lang="en-US" sz="2000" dirty="0" smtClean="0">
                <a:latin typeface="Times New Roman" panose="02020603050405020304" pitchFamily="18" charset="0"/>
                <a:cs typeface="Times New Roman" panose="02020603050405020304" pitchFamily="18" charset="0"/>
              </a:rPr>
              <a:t>How </a:t>
            </a:r>
            <a:r>
              <a:rPr lang="en-US" sz="2000" dirty="0">
                <a:latin typeface="Times New Roman" panose="02020603050405020304" pitchFamily="18" charset="0"/>
                <a:cs typeface="Times New Roman" panose="02020603050405020304" pitchFamily="18" charset="0"/>
              </a:rPr>
              <a:t>long were you in your position when you became involved in the issuance process for the </a:t>
            </a:r>
            <a:r>
              <a:rPr lang="en-US" sz="2000" dirty="0" smtClean="0">
                <a:latin typeface="Times New Roman" panose="02020603050405020304" pitchFamily="18" charset="0"/>
                <a:cs typeface="Times New Roman" panose="02020603050405020304" pitchFamily="18" charset="0"/>
              </a:rPr>
              <a:t>	first </a:t>
            </a:r>
            <a:r>
              <a:rPr lang="en-US" sz="2000" dirty="0">
                <a:latin typeface="Times New Roman" panose="02020603050405020304" pitchFamily="18" charset="0"/>
                <a:cs typeface="Times New Roman" panose="02020603050405020304" pitchFamily="18" charset="0"/>
              </a:rPr>
              <a:t>time? (Multiple choice)</a:t>
            </a:r>
          </a:p>
          <a:p>
            <a:pPr lvl="0"/>
            <a:r>
              <a:rPr lang="en-US" sz="2000" dirty="0" smtClean="0">
                <a:latin typeface="Times New Roman" panose="02020603050405020304" pitchFamily="18" charset="0"/>
                <a:cs typeface="Times New Roman" panose="02020603050405020304" pitchFamily="18" charset="0"/>
              </a:rPr>
              <a:t>	A) Less </a:t>
            </a:r>
            <a:r>
              <a:rPr lang="en-US" sz="2000" dirty="0">
                <a:latin typeface="Times New Roman" panose="02020603050405020304" pitchFamily="18" charset="0"/>
                <a:cs typeface="Times New Roman" panose="02020603050405020304" pitchFamily="18" charset="0"/>
              </a:rPr>
              <a:t>than 1 year</a:t>
            </a:r>
          </a:p>
          <a:p>
            <a:pPr lvl="0"/>
            <a:r>
              <a:rPr lang="en-US" sz="2000" dirty="0" smtClean="0">
                <a:latin typeface="Times New Roman" panose="02020603050405020304" pitchFamily="18" charset="0"/>
                <a:cs typeface="Times New Roman" panose="02020603050405020304" pitchFamily="18" charset="0"/>
              </a:rPr>
              <a:t>	B) 1-2 </a:t>
            </a:r>
            <a:r>
              <a:rPr lang="en-US" sz="2000" dirty="0">
                <a:latin typeface="Times New Roman" panose="02020603050405020304" pitchFamily="18" charset="0"/>
                <a:cs typeface="Times New Roman" panose="02020603050405020304" pitchFamily="18" charset="0"/>
              </a:rPr>
              <a:t>years</a:t>
            </a:r>
          </a:p>
          <a:p>
            <a:pPr lvl="0"/>
            <a:r>
              <a:rPr lang="en-US" sz="2000" dirty="0" smtClean="0">
                <a:latin typeface="Times New Roman" panose="02020603050405020304" pitchFamily="18" charset="0"/>
                <a:cs typeface="Times New Roman" panose="02020603050405020304" pitchFamily="18" charset="0"/>
              </a:rPr>
              <a:t>	C) 3-5 </a:t>
            </a:r>
            <a:r>
              <a:rPr lang="en-US" sz="2000" dirty="0">
                <a:latin typeface="Times New Roman" panose="02020603050405020304" pitchFamily="18" charset="0"/>
                <a:cs typeface="Times New Roman" panose="02020603050405020304" pitchFamily="18" charset="0"/>
              </a:rPr>
              <a:t>years</a:t>
            </a:r>
          </a:p>
          <a:p>
            <a:pPr lvl="0"/>
            <a:r>
              <a:rPr lang="en-US" sz="2000" dirty="0" smtClean="0">
                <a:latin typeface="Times New Roman" panose="02020603050405020304" pitchFamily="18" charset="0"/>
                <a:cs typeface="Times New Roman" panose="02020603050405020304" pitchFamily="18" charset="0"/>
              </a:rPr>
              <a:t>	D) 6-10 </a:t>
            </a:r>
            <a:r>
              <a:rPr lang="en-US" sz="2000" dirty="0">
                <a:latin typeface="Times New Roman" panose="02020603050405020304" pitchFamily="18" charset="0"/>
                <a:cs typeface="Times New Roman" panose="02020603050405020304" pitchFamily="18" charset="0"/>
              </a:rPr>
              <a:t>years</a:t>
            </a:r>
          </a:p>
          <a:p>
            <a:pPr lvl="0"/>
            <a:r>
              <a:rPr lang="en-US" sz="2000" dirty="0" smtClean="0">
                <a:latin typeface="Times New Roman" panose="02020603050405020304" pitchFamily="18" charset="0"/>
                <a:cs typeface="Times New Roman" panose="02020603050405020304" pitchFamily="18" charset="0"/>
              </a:rPr>
              <a:t>	E) Over </a:t>
            </a:r>
            <a:r>
              <a:rPr lang="en-US" sz="2000" dirty="0">
                <a:latin typeface="Times New Roman" panose="02020603050405020304" pitchFamily="18" charset="0"/>
                <a:cs typeface="Times New Roman" panose="02020603050405020304" pitchFamily="18" charset="0"/>
              </a:rPr>
              <a:t>10 years</a:t>
            </a: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77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8135" y="1023155"/>
            <a:ext cx="10455215" cy="5632311"/>
          </a:xfrm>
          <a:prstGeom prst="rect">
            <a:avLst/>
          </a:prstGeom>
        </p:spPr>
        <p:txBody>
          <a:bodyPr wrap="square">
            <a:spAutoFit/>
          </a:bodyPr>
          <a:lstStyle/>
          <a:p>
            <a:pPr marL="457200" lvl="0" indent="-457200">
              <a:buAutoNum type="arabicPeriod" startAt="4"/>
            </a:pPr>
            <a:r>
              <a:rPr lang="en-US" sz="2000" dirty="0" smtClean="0">
                <a:latin typeface="Times New Roman" panose="02020603050405020304" pitchFamily="18" charset="0"/>
                <a:cs typeface="Times New Roman" panose="02020603050405020304" pitchFamily="18" charset="0"/>
              </a:rPr>
              <a:t>Which </a:t>
            </a:r>
            <a:r>
              <a:rPr lang="en-US" sz="2000" dirty="0">
                <a:latin typeface="Times New Roman" panose="02020603050405020304" pitchFamily="18" charset="0"/>
                <a:cs typeface="Times New Roman" panose="02020603050405020304" pitchFamily="18" charset="0"/>
              </a:rPr>
              <a:t>OSD Component are you under? (Multiple Choice</a:t>
            </a:r>
            <a:r>
              <a:rPr lang="en-US" sz="2000" dirty="0" smtClean="0">
                <a:latin typeface="Times New Roman" panose="02020603050405020304" pitchFamily="18" charset="0"/>
                <a:cs typeface="Times New Roman" panose="02020603050405020304" pitchFamily="18" charset="0"/>
              </a:rPr>
              <a:t>)</a:t>
            </a:r>
          </a:p>
          <a:p>
            <a:pPr marL="457200" lvl="0" indent="-457200">
              <a:buAutoNum type="arabicPeriod" startAt="4"/>
            </a:pPr>
            <a:endParaRPr lang="en-US" sz="2000" dirty="0" smtClean="0">
              <a:latin typeface="Times New Roman" panose="02020603050405020304" pitchFamily="18" charset="0"/>
              <a:cs typeface="Times New Roman" panose="02020603050405020304" pitchFamily="18" charset="0"/>
            </a:endParaRPr>
          </a:p>
          <a:p>
            <a:pPr lvl="0"/>
            <a:r>
              <a:rPr lang="en-US" sz="2000" dirty="0" smtClean="0">
                <a:latin typeface="Times New Roman" panose="02020603050405020304" pitchFamily="18" charset="0"/>
                <a:cs typeface="Times New Roman" panose="02020603050405020304" pitchFamily="18" charset="0"/>
              </a:rPr>
              <a:t>	A) Assistant </a:t>
            </a:r>
            <a:r>
              <a:rPr lang="en-US" sz="2000" dirty="0">
                <a:latin typeface="Times New Roman" panose="02020603050405020304" pitchFamily="18" charset="0"/>
                <a:cs typeface="Times New Roman" panose="02020603050405020304" pitchFamily="18" charset="0"/>
              </a:rPr>
              <a:t>Secretary of Defense for Legislative Affairs</a:t>
            </a:r>
          </a:p>
          <a:p>
            <a:pPr lvl="0"/>
            <a:r>
              <a:rPr lang="en-US" sz="2000" dirty="0" smtClean="0">
                <a:latin typeface="Times New Roman" panose="02020603050405020304" pitchFamily="18" charset="0"/>
                <a:cs typeface="Times New Roman" panose="02020603050405020304" pitchFamily="18" charset="0"/>
              </a:rPr>
              <a:t>	B) Assistant </a:t>
            </a:r>
            <a:r>
              <a:rPr lang="en-US" sz="2000" dirty="0">
                <a:latin typeface="Times New Roman" panose="02020603050405020304" pitchFamily="18" charset="0"/>
                <a:cs typeface="Times New Roman" panose="02020603050405020304" pitchFamily="18" charset="0"/>
              </a:rPr>
              <a:t>to the Secretary of Defense for Public Affairs</a:t>
            </a:r>
          </a:p>
          <a:p>
            <a:pPr lvl="0"/>
            <a:r>
              <a:rPr lang="en-US" sz="2000" dirty="0" smtClean="0">
                <a:latin typeface="Times New Roman" panose="02020603050405020304" pitchFamily="18" charset="0"/>
                <a:cs typeface="Times New Roman" panose="02020603050405020304" pitchFamily="18" charset="0"/>
              </a:rPr>
              <a:t>	C) Chief </a:t>
            </a:r>
            <a:r>
              <a:rPr lang="en-US" sz="2000" dirty="0">
                <a:latin typeface="Times New Roman" panose="02020603050405020304" pitchFamily="18" charset="0"/>
                <a:cs typeface="Times New Roman" panose="02020603050405020304" pitchFamily="18" charset="0"/>
              </a:rPr>
              <a:t>Management Officer of the Department of Defense</a:t>
            </a:r>
          </a:p>
          <a:p>
            <a:pPr lvl="0"/>
            <a:r>
              <a:rPr lang="en-US" sz="2000" dirty="0" smtClean="0">
                <a:latin typeface="Times New Roman" panose="02020603050405020304" pitchFamily="18" charset="0"/>
                <a:cs typeface="Times New Roman" panose="02020603050405020304" pitchFamily="18" charset="0"/>
              </a:rPr>
              <a:t>	D) Director </a:t>
            </a:r>
            <a:r>
              <a:rPr lang="en-US" sz="2000" dirty="0">
                <a:latin typeface="Times New Roman" panose="02020603050405020304" pitchFamily="18" charset="0"/>
                <a:cs typeface="Times New Roman" panose="02020603050405020304" pitchFamily="18" charset="0"/>
              </a:rPr>
              <a:t>of Cost Assessment and Program Evaluation</a:t>
            </a:r>
          </a:p>
          <a:p>
            <a:pPr lvl="0"/>
            <a:r>
              <a:rPr lang="en-US" sz="2000" dirty="0" smtClean="0">
                <a:latin typeface="Times New Roman" panose="02020603050405020304" pitchFamily="18" charset="0"/>
                <a:cs typeface="Times New Roman" panose="02020603050405020304" pitchFamily="18" charset="0"/>
              </a:rPr>
              <a:t>	E) Director </a:t>
            </a:r>
            <a:r>
              <a:rPr lang="en-US" sz="2000" dirty="0">
                <a:latin typeface="Times New Roman" panose="02020603050405020304" pitchFamily="18" charset="0"/>
                <a:cs typeface="Times New Roman" panose="02020603050405020304" pitchFamily="18" charset="0"/>
              </a:rPr>
              <a:t>of Operational Test and Evaluation</a:t>
            </a:r>
          </a:p>
          <a:p>
            <a:pPr lvl="0"/>
            <a:r>
              <a:rPr lang="en-US" sz="2000" dirty="0" smtClean="0">
                <a:latin typeface="Times New Roman" panose="02020603050405020304" pitchFamily="18" charset="0"/>
                <a:cs typeface="Times New Roman" panose="02020603050405020304" pitchFamily="18" charset="0"/>
              </a:rPr>
              <a:t>	F) DoD </a:t>
            </a:r>
            <a:r>
              <a:rPr lang="en-US" sz="2000" dirty="0">
                <a:latin typeface="Times New Roman" panose="02020603050405020304" pitchFamily="18" charset="0"/>
                <a:cs typeface="Times New Roman" panose="02020603050405020304" pitchFamily="18" charset="0"/>
              </a:rPr>
              <a:t>Chief Information Officer</a:t>
            </a:r>
          </a:p>
          <a:p>
            <a:pPr lvl="0"/>
            <a:r>
              <a:rPr lang="en-US" sz="2000" dirty="0" smtClean="0">
                <a:latin typeface="Times New Roman" panose="02020603050405020304" pitchFamily="18" charset="0"/>
                <a:cs typeface="Times New Roman" panose="02020603050405020304" pitchFamily="18" charset="0"/>
              </a:rPr>
              <a:t>	G) General </a:t>
            </a:r>
            <a:r>
              <a:rPr lang="en-US" sz="2000" dirty="0">
                <a:latin typeface="Times New Roman" panose="02020603050405020304" pitchFamily="18" charset="0"/>
                <a:cs typeface="Times New Roman" panose="02020603050405020304" pitchFamily="18" charset="0"/>
              </a:rPr>
              <a:t>Counsel of the Department of Defense</a:t>
            </a:r>
          </a:p>
          <a:p>
            <a:pPr lvl="0"/>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H) Inspector </a:t>
            </a:r>
            <a:r>
              <a:rPr lang="en-US" sz="2000" dirty="0">
                <a:latin typeface="Times New Roman" panose="02020603050405020304" pitchFamily="18" charset="0"/>
                <a:cs typeface="Times New Roman" panose="02020603050405020304" pitchFamily="18" charset="0"/>
              </a:rPr>
              <a:t>General of the Department of Defense</a:t>
            </a:r>
          </a:p>
          <a:p>
            <a:pPr lvl="0"/>
            <a:r>
              <a:rPr lang="en-US" sz="2000" dirty="0" smtClean="0">
                <a:latin typeface="Times New Roman" panose="02020603050405020304" pitchFamily="18" charset="0"/>
                <a:cs typeface="Times New Roman" panose="02020603050405020304" pitchFamily="18" charset="0"/>
              </a:rPr>
              <a:t>	I) Under </a:t>
            </a:r>
            <a:r>
              <a:rPr lang="en-US" sz="2000" dirty="0">
                <a:latin typeface="Times New Roman" panose="02020603050405020304" pitchFamily="18" charset="0"/>
                <a:cs typeface="Times New Roman" panose="02020603050405020304" pitchFamily="18" charset="0"/>
              </a:rPr>
              <a:t>Secretary of Defense for Acquisition and Sustainment</a:t>
            </a:r>
          </a:p>
          <a:p>
            <a:pPr lvl="0"/>
            <a:r>
              <a:rPr lang="en-US" sz="2000" dirty="0" smtClean="0">
                <a:latin typeface="Times New Roman" panose="02020603050405020304" pitchFamily="18" charset="0"/>
                <a:cs typeface="Times New Roman" panose="02020603050405020304" pitchFamily="18" charset="0"/>
              </a:rPr>
              <a:t>	J) Under </a:t>
            </a:r>
            <a:r>
              <a:rPr lang="en-US" sz="2000" dirty="0">
                <a:latin typeface="Times New Roman" panose="02020603050405020304" pitchFamily="18" charset="0"/>
                <a:cs typeface="Times New Roman" panose="02020603050405020304" pitchFamily="18" charset="0"/>
              </a:rPr>
              <a:t>Secretary of Defense (Comptroller)/Chief Financial Officer, DoD</a:t>
            </a:r>
          </a:p>
          <a:p>
            <a:pPr lvl="0"/>
            <a:r>
              <a:rPr lang="en-US" sz="2000" dirty="0" smtClean="0">
                <a:latin typeface="Times New Roman" panose="02020603050405020304" pitchFamily="18" charset="0"/>
                <a:cs typeface="Times New Roman" panose="02020603050405020304" pitchFamily="18" charset="0"/>
              </a:rPr>
              <a:t>	K) Under </a:t>
            </a:r>
            <a:r>
              <a:rPr lang="en-US" sz="2000" dirty="0">
                <a:latin typeface="Times New Roman" panose="02020603050405020304" pitchFamily="18" charset="0"/>
                <a:cs typeface="Times New Roman" panose="02020603050405020304" pitchFamily="18" charset="0"/>
              </a:rPr>
              <a:t>Secretary of Defense for Intelligence</a:t>
            </a:r>
          </a:p>
          <a:p>
            <a:pPr lvl="0"/>
            <a:r>
              <a:rPr lang="en-US" sz="2000" dirty="0" smtClean="0">
                <a:latin typeface="Times New Roman" panose="02020603050405020304" pitchFamily="18" charset="0"/>
                <a:cs typeface="Times New Roman" panose="02020603050405020304" pitchFamily="18" charset="0"/>
              </a:rPr>
              <a:t>	L) Under </a:t>
            </a:r>
            <a:r>
              <a:rPr lang="en-US" sz="2000" dirty="0">
                <a:latin typeface="Times New Roman" panose="02020603050405020304" pitchFamily="18" charset="0"/>
                <a:cs typeface="Times New Roman" panose="02020603050405020304" pitchFamily="18" charset="0"/>
              </a:rPr>
              <a:t>Secretary of Defense for Personnel and Readiness</a:t>
            </a:r>
          </a:p>
          <a:p>
            <a:pPr lvl="0"/>
            <a:r>
              <a:rPr lang="en-US" sz="2000" dirty="0" smtClean="0">
                <a:latin typeface="Times New Roman" panose="02020603050405020304" pitchFamily="18" charset="0"/>
                <a:cs typeface="Times New Roman" panose="02020603050405020304" pitchFamily="18" charset="0"/>
              </a:rPr>
              <a:t>	M) Under </a:t>
            </a:r>
            <a:r>
              <a:rPr lang="en-US" sz="2000" dirty="0">
                <a:latin typeface="Times New Roman" panose="02020603050405020304" pitchFamily="18" charset="0"/>
                <a:cs typeface="Times New Roman" panose="02020603050405020304" pitchFamily="18" charset="0"/>
              </a:rPr>
              <a:t>Secretary of Defense for Policy</a:t>
            </a:r>
          </a:p>
          <a:p>
            <a:pPr lvl="0"/>
            <a:r>
              <a:rPr lang="en-US" sz="2000" dirty="0" smtClean="0">
                <a:latin typeface="Times New Roman" panose="02020603050405020304" pitchFamily="18" charset="0"/>
                <a:cs typeface="Times New Roman" panose="02020603050405020304" pitchFamily="18" charset="0"/>
              </a:rPr>
              <a:t>	N) Under </a:t>
            </a:r>
            <a:r>
              <a:rPr lang="en-US" sz="2000" dirty="0">
                <a:latin typeface="Times New Roman" panose="02020603050405020304" pitchFamily="18" charset="0"/>
                <a:cs typeface="Times New Roman" panose="02020603050405020304" pitchFamily="18" charset="0"/>
              </a:rPr>
              <a:t>Secretary of Defense for Research and Engineering</a:t>
            </a:r>
          </a:p>
          <a:p>
            <a:pPr lvl="0"/>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p>
        </p:txBody>
      </p:sp>
      <p:sp>
        <p:nvSpPr>
          <p:cNvPr id="4" name="Rectangle 3"/>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8150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476" y="301727"/>
            <a:ext cx="10593238" cy="6144118"/>
          </a:xfrm>
          <a:prstGeom prst="rect">
            <a:avLst/>
          </a:prstGeom>
        </p:spPr>
        <p:txBody>
          <a:bodyPr wrap="square">
            <a:spAutoFit/>
          </a:bodyPr>
          <a:lstStyle/>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5</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Did </a:t>
            </a:r>
            <a:r>
              <a:rPr lang="en-US" sz="2000" dirty="0">
                <a:latin typeface="Times New Roman" panose="02020603050405020304" pitchFamily="18" charset="0"/>
                <a:cs typeface="Times New Roman" panose="02020603050405020304" pitchFamily="18" charset="0"/>
              </a:rPr>
              <a:t>you know there is online DoD issuance training for action officers? (Multiple choice</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 Yes</a:t>
            </a:r>
            <a:r>
              <a:rPr lang="en-US" sz="2000" dirty="0">
                <a:latin typeface="Times New Roman" panose="02020603050405020304" pitchFamily="18" charset="0"/>
                <a:ea typeface="Calibri" panose="020F0502020204030204" pitchFamily="34" charset="0"/>
                <a:cs typeface="Times New Roman" panose="02020603050405020304" pitchFamily="18" charset="0"/>
              </a:rPr>
              <a:t>, and I’ve used it</a:t>
            </a:r>
          </a:p>
          <a:p>
            <a:pPr>
              <a:lnSpc>
                <a:spcPct val="107000"/>
              </a:lnSpc>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B) Yes</a:t>
            </a:r>
            <a:r>
              <a:rPr lang="en-US" sz="2000" dirty="0">
                <a:latin typeface="Times New Roman" panose="02020603050405020304" pitchFamily="18" charset="0"/>
                <a:ea typeface="Calibri" panose="020F0502020204030204" pitchFamily="34" charset="0"/>
                <a:cs typeface="Times New Roman" panose="02020603050405020304" pitchFamily="18" charset="0"/>
              </a:rPr>
              <a:t>, but I haven’t used it</a:t>
            </a:r>
          </a:p>
          <a:p>
            <a:pPr>
              <a:lnSpc>
                <a:spcPct val="107000"/>
              </a:lnSpc>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C) No</a:t>
            </a:r>
            <a:r>
              <a:rPr lang="en-US" sz="2000" dirty="0">
                <a:latin typeface="Times New Roman" panose="02020603050405020304" pitchFamily="18" charset="0"/>
                <a:ea typeface="Calibri" panose="020F0502020204030204" pitchFamily="34" charset="0"/>
                <a:cs typeface="Times New Roman" panose="02020603050405020304" pitchFamily="18" charset="0"/>
              </a:rPr>
              <a:t>, but I would like to</a:t>
            </a:r>
          </a:p>
          <a:p>
            <a:pPr>
              <a:lnSpc>
                <a:spcPct val="107000"/>
              </a:lnSpc>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D) No</a:t>
            </a:r>
            <a:r>
              <a:rPr lang="en-US" sz="2000" dirty="0">
                <a:latin typeface="Times New Roman" panose="02020603050405020304" pitchFamily="18" charset="0"/>
                <a:ea typeface="Calibri" panose="020F0502020204030204" pitchFamily="34" charset="0"/>
                <a:cs typeface="Times New Roman" panose="02020603050405020304" pitchFamily="18" charset="0"/>
              </a:rPr>
              <a:t>, but I don’t want to</a:t>
            </a:r>
          </a:p>
          <a:p>
            <a:pPr>
              <a:lnSpc>
                <a:spcPct val="107000"/>
              </a:lnSpc>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u="sng" dirty="0" smtClean="0">
                <a:latin typeface="Times New Roman" panose="02020603050405020304" pitchFamily="18" charset="0"/>
                <a:ea typeface="Calibri" panose="020F0502020204030204" pitchFamily="34" charset="0"/>
                <a:cs typeface="Times New Roman" panose="02020603050405020304" pitchFamily="18" charset="0"/>
              </a:rPr>
              <a:t>Training Topics</a:t>
            </a: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Would like you see online video training about any of the following topics? (Y/N</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Overview of what issuance legal reviews are</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How to resolve a </a:t>
            </a:r>
            <a:r>
              <a:rPr lang="en-US" sz="2000" dirty="0" err="1">
                <a:latin typeface="Times New Roman" panose="02020603050405020304" pitchFamily="18" charset="0"/>
                <a:cs typeface="Times New Roman" panose="02020603050405020304" pitchFamily="18" charset="0"/>
              </a:rPr>
              <a:t>nonconcur</a:t>
            </a:r>
            <a:r>
              <a:rPr lang="en-US" sz="2000" dirty="0">
                <a:latin typeface="Times New Roman" panose="02020603050405020304" pitchFamily="18" charset="0"/>
                <a:cs typeface="Times New Roman" panose="02020603050405020304" pitchFamily="18" charset="0"/>
              </a:rPr>
              <a:t> during formal coordination</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Differences among issuance types</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Common problems and how to solve them</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Creating multi-page tables</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How to fill out the DD Form 106</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Processing change actions to issuances</a:t>
            </a:r>
          </a:p>
          <a:p>
            <a:pPr marL="457200" lvl="0" indent="-457200">
              <a:buFont typeface="+mj-lt"/>
              <a:buAutoNum type="arabicPeriod"/>
            </a:pPr>
            <a:r>
              <a:rPr lang="en-US" sz="2000" dirty="0">
                <a:latin typeface="Times New Roman" panose="02020603050405020304" pitchFamily="18" charset="0"/>
                <a:cs typeface="Times New Roman" panose="02020603050405020304" pitchFamily="18" charset="0"/>
              </a:rPr>
              <a:t>The DoD Issuances Numbering System</a:t>
            </a:r>
          </a:p>
          <a:p>
            <a:pPr>
              <a:lnSpc>
                <a:spcPct val="107000"/>
              </a:lnSpc>
            </a:pP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cs typeface="Times New Roman" panose="02020603050405020304" pitchFamily="18" charset="0"/>
              </a:rPr>
              <a:t>Are there other topics you would like to see training on? (Text box)</a:t>
            </a:r>
          </a:p>
          <a:p>
            <a:pPr>
              <a:lnSpc>
                <a:spcPct val="107000"/>
              </a:lnSpc>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rot="20180078">
            <a:off x="2763997" y="2194674"/>
            <a:ext cx="6340197" cy="2400657"/>
          </a:xfrm>
          <a:prstGeom prst="rect">
            <a:avLst/>
          </a:prstGeom>
          <a:noFill/>
        </p:spPr>
        <p:txBody>
          <a:bodyPr wrap="none" lIns="91440" tIns="45720" rIns="91440" bIns="45720">
            <a:spAutoFit/>
          </a:bodyPr>
          <a:lstStyle/>
          <a:p>
            <a:pPr algn="ctr"/>
            <a:r>
              <a:rPr lang="en-US" sz="15000" b="1" kern="2900" cap="none" spc="600" dirty="0" smtClean="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rPr>
              <a:t>DRAFT</a:t>
            </a:r>
            <a:endParaRPr lang="en-US" sz="15000" b="1" kern="2900" cap="none" spc="600" dirty="0">
              <a:ln w="9525">
                <a:solidFill>
                  <a:schemeClr val="bg1"/>
                </a:solidFill>
                <a:prstDash val="solid"/>
              </a:ln>
              <a:solidFill>
                <a:srgbClr val="FF0000">
                  <a:alpha val="14000"/>
                </a:srgb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7714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160</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Angela N CIV WHS ESD (US)</dc:creator>
  <cp:lastModifiedBy>Lucas, Reginald T CTR (USA)</cp:lastModifiedBy>
  <cp:revision>10</cp:revision>
  <dcterms:created xsi:type="dcterms:W3CDTF">2019-06-19T13:35:22Z</dcterms:created>
  <dcterms:modified xsi:type="dcterms:W3CDTF">2019-06-25T17:30:38Z</dcterms:modified>
</cp:coreProperties>
</file>