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1" r:id="rId3"/>
  </p:sldIdLst>
  <p:sldSz cx="10058400" cy="7772400"/>
  <p:notesSz cx="6950075" cy="9236075"/>
  <p:defaultTextStyle>
    <a:defPPr>
      <a:defRPr lang="en-US"/>
    </a:defPPr>
    <a:lvl1pPr marL="0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97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95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193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591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988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386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783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182" algn="l" defTabSz="101879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86757F3-25A5-494F-9EA8-696F5D2C15B0}">
          <p14:sldIdLst>
            <p14:sldId id="256"/>
          </p14:sldIdLst>
        </p14:section>
        <p14:section name="Untitled Section" id="{7C700A37-64F1-4F08-842B-948D36989BD8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50"/>
    <a:srgbClr val="B68C2D"/>
    <a:srgbClr val="F4EAD4"/>
    <a:srgbClr val="9D1817"/>
    <a:srgbClr val="C02231"/>
    <a:srgbClr val="E4C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93" d="100"/>
          <a:sy n="93" d="100"/>
        </p:scale>
        <p:origin x="180" y="9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E2058-D794-460A-B485-755EACFFAAE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57325" y="1154113"/>
            <a:ext cx="403542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320EA-778B-4373-9765-709258818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6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1pPr>
    <a:lvl2pPr marL="461955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2pPr>
    <a:lvl3pPr marL="923910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3pPr>
    <a:lvl4pPr marL="1385865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4pPr>
    <a:lvl5pPr marL="1847820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5pPr>
    <a:lvl6pPr marL="2309774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729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684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5639" algn="l" defTabSz="923910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320EA-778B-4373-9765-709258818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8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1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1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8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4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91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9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8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6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1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36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180">
                <a:solidFill>
                  <a:schemeClr val="tx1">
                    <a:tint val="75000"/>
                  </a:schemeClr>
                </a:solidFill>
              </a:defRPr>
            </a:lvl1pPr>
            <a:lvl2pPr marL="498302" indent="0">
              <a:buNone/>
              <a:defRPr sz="1962">
                <a:solidFill>
                  <a:schemeClr val="tx1">
                    <a:tint val="75000"/>
                  </a:schemeClr>
                </a:solidFill>
              </a:defRPr>
            </a:lvl2pPr>
            <a:lvl3pPr marL="996605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3pPr>
            <a:lvl4pPr marL="1494907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4pPr>
            <a:lvl5pPr marL="1993209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5pPr>
            <a:lvl6pPr marL="2491511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6pPr>
            <a:lvl7pPr marL="2989814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7pPr>
            <a:lvl8pPr marL="3488116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8pPr>
            <a:lvl9pPr marL="3986418" indent="0">
              <a:buNone/>
              <a:defRPr sz="1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4"/>
          </a:xfrm>
        </p:spPr>
        <p:txBody>
          <a:bodyPr/>
          <a:lstStyle>
            <a:lvl1pPr>
              <a:defRPr sz="3052"/>
            </a:lvl1pPr>
            <a:lvl2pPr>
              <a:defRPr sz="2616"/>
            </a:lvl2pPr>
            <a:lvl3pPr>
              <a:defRPr sz="2180"/>
            </a:lvl3pPr>
            <a:lvl4pPr>
              <a:defRPr sz="1962"/>
            </a:lvl4pPr>
            <a:lvl5pPr>
              <a:defRPr sz="1962"/>
            </a:lvl5pPr>
            <a:lvl6pPr>
              <a:defRPr sz="1962"/>
            </a:lvl6pPr>
            <a:lvl7pPr>
              <a:defRPr sz="1962"/>
            </a:lvl7pPr>
            <a:lvl8pPr>
              <a:defRPr sz="1962"/>
            </a:lvl8pPr>
            <a:lvl9pPr>
              <a:defRPr sz="19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4"/>
          </a:xfrm>
        </p:spPr>
        <p:txBody>
          <a:bodyPr/>
          <a:lstStyle>
            <a:lvl1pPr>
              <a:defRPr sz="3052"/>
            </a:lvl1pPr>
            <a:lvl2pPr>
              <a:defRPr sz="2616"/>
            </a:lvl2pPr>
            <a:lvl3pPr>
              <a:defRPr sz="2180"/>
            </a:lvl3pPr>
            <a:lvl4pPr>
              <a:defRPr sz="1962"/>
            </a:lvl4pPr>
            <a:lvl5pPr>
              <a:defRPr sz="1962"/>
            </a:lvl5pPr>
            <a:lvl6pPr>
              <a:defRPr sz="1962"/>
            </a:lvl6pPr>
            <a:lvl7pPr>
              <a:defRPr sz="1962"/>
            </a:lvl7pPr>
            <a:lvl8pPr>
              <a:defRPr sz="1962"/>
            </a:lvl8pPr>
            <a:lvl9pPr>
              <a:defRPr sz="19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6"/>
            <a:ext cx="4444206" cy="725063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302" indent="0">
              <a:buNone/>
              <a:defRPr sz="2180" b="1"/>
            </a:lvl2pPr>
            <a:lvl3pPr marL="996605" indent="0">
              <a:buNone/>
              <a:defRPr sz="1962" b="1"/>
            </a:lvl3pPr>
            <a:lvl4pPr marL="1494907" indent="0">
              <a:buNone/>
              <a:defRPr sz="1744" b="1"/>
            </a:lvl4pPr>
            <a:lvl5pPr marL="1993209" indent="0">
              <a:buNone/>
              <a:defRPr sz="1744" b="1"/>
            </a:lvl5pPr>
            <a:lvl6pPr marL="2491511" indent="0">
              <a:buNone/>
              <a:defRPr sz="1744" b="1"/>
            </a:lvl6pPr>
            <a:lvl7pPr marL="2989814" indent="0">
              <a:buNone/>
              <a:defRPr sz="1744" b="1"/>
            </a:lvl7pPr>
            <a:lvl8pPr marL="3488116" indent="0">
              <a:buNone/>
              <a:defRPr sz="1744" b="1"/>
            </a:lvl8pPr>
            <a:lvl9pPr marL="3986418" indent="0">
              <a:buNone/>
              <a:defRPr sz="17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8"/>
            <a:ext cx="4444206" cy="4478127"/>
          </a:xfrm>
        </p:spPr>
        <p:txBody>
          <a:bodyPr/>
          <a:lstStyle>
            <a:lvl1pPr>
              <a:defRPr sz="2616"/>
            </a:lvl1pPr>
            <a:lvl2pPr>
              <a:defRPr sz="2180"/>
            </a:lvl2pPr>
            <a:lvl3pPr>
              <a:defRPr sz="1962"/>
            </a:lvl3pPr>
            <a:lvl4pPr>
              <a:defRPr sz="1744"/>
            </a:lvl4pPr>
            <a:lvl5pPr>
              <a:defRPr sz="1744"/>
            </a:lvl5pPr>
            <a:lvl6pPr>
              <a:defRPr sz="1744"/>
            </a:lvl6pPr>
            <a:lvl7pPr>
              <a:defRPr sz="1744"/>
            </a:lvl7pPr>
            <a:lvl8pPr>
              <a:defRPr sz="1744"/>
            </a:lvl8pPr>
            <a:lvl9pPr>
              <a:defRPr sz="17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6"/>
            <a:ext cx="4445952" cy="725063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302" indent="0">
              <a:buNone/>
              <a:defRPr sz="2180" b="1"/>
            </a:lvl2pPr>
            <a:lvl3pPr marL="996605" indent="0">
              <a:buNone/>
              <a:defRPr sz="1962" b="1"/>
            </a:lvl3pPr>
            <a:lvl4pPr marL="1494907" indent="0">
              <a:buNone/>
              <a:defRPr sz="1744" b="1"/>
            </a:lvl4pPr>
            <a:lvl5pPr marL="1993209" indent="0">
              <a:buNone/>
              <a:defRPr sz="1744" b="1"/>
            </a:lvl5pPr>
            <a:lvl6pPr marL="2491511" indent="0">
              <a:buNone/>
              <a:defRPr sz="1744" b="1"/>
            </a:lvl6pPr>
            <a:lvl7pPr marL="2989814" indent="0">
              <a:buNone/>
              <a:defRPr sz="1744" b="1"/>
            </a:lvl7pPr>
            <a:lvl8pPr marL="3488116" indent="0">
              <a:buNone/>
              <a:defRPr sz="1744" b="1"/>
            </a:lvl8pPr>
            <a:lvl9pPr marL="3986418" indent="0">
              <a:buNone/>
              <a:defRPr sz="174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8"/>
            <a:ext cx="4445952" cy="4478127"/>
          </a:xfrm>
        </p:spPr>
        <p:txBody>
          <a:bodyPr/>
          <a:lstStyle>
            <a:lvl1pPr>
              <a:defRPr sz="2616"/>
            </a:lvl1pPr>
            <a:lvl2pPr>
              <a:defRPr sz="2180"/>
            </a:lvl2pPr>
            <a:lvl3pPr>
              <a:defRPr sz="1962"/>
            </a:lvl3pPr>
            <a:lvl4pPr>
              <a:defRPr sz="1744"/>
            </a:lvl4pPr>
            <a:lvl5pPr>
              <a:defRPr sz="1744"/>
            </a:lvl5pPr>
            <a:lvl6pPr>
              <a:defRPr sz="1744"/>
            </a:lvl6pPr>
            <a:lvl7pPr>
              <a:defRPr sz="1744"/>
            </a:lvl7pPr>
            <a:lvl8pPr>
              <a:defRPr sz="1744"/>
            </a:lvl8pPr>
            <a:lvl9pPr>
              <a:defRPr sz="17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18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6" y="309458"/>
            <a:ext cx="5622925" cy="6633528"/>
          </a:xfrm>
        </p:spPr>
        <p:txBody>
          <a:bodyPr/>
          <a:lstStyle>
            <a:lvl1pPr>
              <a:defRPr sz="3488"/>
            </a:lvl1pPr>
            <a:lvl2pPr>
              <a:defRPr sz="3052"/>
            </a:lvl2pPr>
            <a:lvl3pPr>
              <a:defRPr sz="2616"/>
            </a:lvl3pPr>
            <a:lvl4pPr>
              <a:defRPr sz="2180"/>
            </a:lvl4pPr>
            <a:lvl5pPr>
              <a:defRPr sz="2180"/>
            </a:lvl5pPr>
            <a:lvl6pPr>
              <a:defRPr sz="2180"/>
            </a:lvl6pPr>
            <a:lvl7pPr>
              <a:defRPr sz="2180"/>
            </a:lvl7pPr>
            <a:lvl8pPr>
              <a:defRPr sz="2180"/>
            </a:lvl8pPr>
            <a:lvl9pPr>
              <a:defRPr sz="218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526"/>
            </a:lvl1pPr>
            <a:lvl2pPr marL="498302" indent="0">
              <a:buNone/>
              <a:defRPr sz="1308"/>
            </a:lvl2pPr>
            <a:lvl3pPr marL="996605" indent="0">
              <a:buNone/>
              <a:defRPr sz="1090"/>
            </a:lvl3pPr>
            <a:lvl4pPr marL="1494907" indent="0">
              <a:buNone/>
              <a:defRPr sz="981"/>
            </a:lvl4pPr>
            <a:lvl5pPr marL="1993209" indent="0">
              <a:buNone/>
              <a:defRPr sz="981"/>
            </a:lvl5pPr>
            <a:lvl6pPr marL="2491511" indent="0">
              <a:buNone/>
              <a:defRPr sz="981"/>
            </a:lvl6pPr>
            <a:lvl7pPr marL="2989814" indent="0">
              <a:buNone/>
              <a:defRPr sz="981"/>
            </a:lvl7pPr>
            <a:lvl8pPr marL="3488116" indent="0">
              <a:buNone/>
              <a:defRPr sz="981"/>
            </a:lvl8pPr>
            <a:lvl9pPr marL="3986418" indent="0">
              <a:buNone/>
              <a:defRPr sz="98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18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9"/>
            <a:ext cx="6035040" cy="4663440"/>
          </a:xfrm>
        </p:spPr>
        <p:txBody>
          <a:bodyPr/>
          <a:lstStyle>
            <a:lvl1pPr marL="0" indent="0">
              <a:buNone/>
              <a:defRPr sz="3488"/>
            </a:lvl1pPr>
            <a:lvl2pPr marL="498302" indent="0">
              <a:buNone/>
              <a:defRPr sz="3052"/>
            </a:lvl2pPr>
            <a:lvl3pPr marL="996605" indent="0">
              <a:buNone/>
              <a:defRPr sz="2616"/>
            </a:lvl3pPr>
            <a:lvl4pPr marL="1494907" indent="0">
              <a:buNone/>
              <a:defRPr sz="2180"/>
            </a:lvl4pPr>
            <a:lvl5pPr marL="1993209" indent="0">
              <a:buNone/>
              <a:defRPr sz="2180"/>
            </a:lvl5pPr>
            <a:lvl6pPr marL="2491511" indent="0">
              <a:buNone/>
              <a:defRPr sz="2180"/>
            </a:lvl6pPr>
            <a:lvl7pPr marL="2989814" indent="0">
              <a:buNone/>
              <a:defRPr sz="2180"/>
            </a:lvl7pPr>
            <a:lvl8pPr marL="3488116" indent="0">
              <a:buNone/>
              <a:defRPr sz="2180"/>
            </a:lvl8pPr>
            <a:lvl9pPr marL="3986418" indent="0">
              <a:buNone/>
              <a:defRPr sz="218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526"/>
            </a:lvl1pPr>
            <a:lvl2pPr marL="498302" indent="0">
              <a:buNone/>
              <a:defRPr sz="1308"/>
            </a:lvl2pPr>
            <a:lvl3pPr marL="996605" indent="0">
              <a:buNone/>
              <a:defRPr sz="1090"/>
            </a:lvl3pPr>
            <a:lvl4pPr marL="1494907" indent="0">
              <a:buNone/>
              <a:defRPr sz="981"/>
            </a:lvl4pPr>
            <a:lvl5pPr marL="1993209" indent="0">
              <a:buNone/>
              <a:defRPr sz="981"/>
            </a:lvl5pPr>
            <a:lvl6pPr marL="2491511" indent="0">
              <a:buNone/>
              <a:defRPr sz="981"/>
            </a:lvl6pPr>
            <a:lvl7pPr marL="2989814" indent="0">
              <a:buNone/>
              <a:defRPr sz="981"/>
            </a:lvl7pPr>
            <a:lvl8pPr marL="3488116" indent="0">
              <a:buNone/>
              <a:defRPr sz="981"/>
            </a:lvl8pPr>
            <a:lvl9pPr marL="3986418" indent="0">
              <a:buNone/>
              <a:defRPr sz="98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1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1" cy="5129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1B2F3-A0EF-48A2-BE13-D994EDC89376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1" y="7203864"/>
            <a:ext cx="31851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64A88-F7D9-45CE-A74C-44C93905E4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6605" rtl="0" eaLnBrk="1" latinLnBrk="0" hangingPunct="1">
        <a:spcBef>
          <a:spcPct val="0"/>
        </a:spcBef>
        <a:buNone/>
        <a:defRPr sz="47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727" indent="-373727" algn="l" defTabSz="996605" rtl="0" eaLnBrk="1" latinLnBrk="0" hangingPunct="1">
        <a:spcBef>
          <a:spcPct val="20000"/>
        </a:spcBef>
        <a:buFont typeface="Arial" pitchFamily="34" charset="0"/>
        <a:buChar char="•"/>
        <a:defRPr sz="3488" kern="1200">
          <a:solidFill>
            <a:schemeClr val="tx1"/>
          </a:solidFill>
          <a:latin typeface="+mn-lt"/>
          <a:ea typeface="+mn-ea"/>
          <a:cs typeface="+mn-cs"/>
        </a:defRPr>
      </a:lvl1pPr>
      <a:lvl2pPr marL="809741" indent="-311439" algn="l" defTabSz="996605" rtl="0" eaLnBrk="1" latinLnBrk="0" hangingPunct="1">
        <a:spcBef>
          <a:spcPct val="20000"/>
        </a:spcBef>
        <a:buFont typeface="Arial" pitchFamily="34" charset="0"/>
        <a:buChar char="–"/>
        <a:defRPr sz="3052" kern="1200">
          <a:solidFill>
            <a:schemeClr val="tx1"/>
          </a:solidFill>
          <a:latin typeface="+mn-lt"/>
          <a:ea typeface="+mn-ea"/>
          <a:cs typeface="+mn-cs"/>
        </a:defRPr>
      </a:lvl2pPr>
      <a:lvl3pPr marL="1245756" indent="-249151" algn="l" defTabSz="996605" rtl="0" eaLnBrk="1" latinLnBrk="0" hangingPunct="1">
        <a:spcBef>
          <a:spcPct val="20000"/>
        </a:spcBef>
        <a:buFont typeface="Arial" pitchFamily="34" charset="0"/>
        <a:buChar char="•"/>
        <a:defRPr sz="2616" kern="1200">
          <a:solidFill>
            <a:schemeClr val="tx1"/>
          </a:solidFill>
          <a:latin typeface="+mn-lt"/>
          <a:ea typeface="+mn-ea"/>
          <a:cs typeface="+mn-cs"/>
        </a:defRPr>
      </a:lvl3pPr>
      <a:lvl4pPr marL="1744058" indent="-249151" algn="l" defTabSz="996605" rtl="0" eaLnBrk="1" latinLnBrk="0" hangingPunct="1">
        <a:spcBef>
          <a:spcPct val="20000"/>
        </a:spcBef>
        <a:buFont typeface="Arial" pitchFamily="34" charset="0"/>
        <a:buChar char="–"/>
        <a:defRPr sz="2180" kern="1200">
          <a:solidFill>
            <a:schemeClr val="tx1"/>
          </a:solidFill>
          <a:latin typeface="+mn-lt"/>
          <a:ea typeface="+mn-ea"/>
          <a:cs typeface="+mn-cs"/>
        </a:defRPr>
      </a:lvl4pPr>
      <a:lvl5pPr marL="2242360" indent="-249151" algn="l" defTabSz="996605" rtl="0" eaLnBrk="1" latinLnBrk="0" hangingPunct="1">
        <a:spcBef>
          <a:spcPct val="20000"/>
        </a:spcBef>
        <a:buFont typeface="Arial" pitchFamily="34" charset="0"/>
        <a:buChar char="»"/>
        <a:defRPr sz="2180" kern="1200">
          <a:solidFill>
            <a:schemeClr val="tx1"/>
          </a:solidFill>
          <a:latin typeface="+mn-lt"/>
          <a:ea typeface="+mn-ea"/>
          <a:cs typeface="+mn-cs"/>
        </a:defRPr>
      </a:lvl5pPr>
      <a:lvl6pPr marL="2740663" indent="-249151" algn="l" defTabSz="996605" rtl="0" eaLnBrk="1" latinLnBrk="0" hangingPunct="1">
        <a:spcBef>
          <a:spcPct val="20000"/>
        </a:spcBef>
        <a:buFont typeface="Arial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6pPr>
      <a:lvl7pPr marL="3238965" indent="-249151" algn="l" defTabSz="996605" rtl="0" eaLnBrk="1" latinLnBrk="0" hangingPunct="1">
        <a:spcBef>
          <a:spcPct val="20000"/>
        </a:spcBef>
        <a:buFont typeface="Arial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7pPr>
      <a:lvl8pPr marL="3737267" indent="-249151" algn="l" defTabSz="996605" rtl="0" eaLnBrk="1" latinLnBrk="0" hangingPunct="1">
        <a:spcBef>
          <a:spcPct val="20000"/>
        </a:spcBef>
        <a:buFont typeface="Arial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8pPr>
      <a:lvl9pPr marL="4235569" indent="-249151" algn="l" defTabSz="996605" rtl="0" eaLnBrk="1" latinLnBrk="0" hangingPunct="1">
        <a:spcBef>
          <a:spcPct val="20000"/>
        </a:spcBef>
        <a:buFont typeface="Arial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1pPr>
      <a:lvl2pPr marL="498302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2pPr>
      <a:lvl3pPr marL="996605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3pPr>
      <a:lvl4pPr marL="1494907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1993209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491511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2989814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488116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3986418" algn="l" defTabSz="996605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osd.irt@mail.mil" TargetMode="External"/><Relationship Id="rId5" Type="http://schemas.openxmlformats.org/officeDocument/2006/relationships/hyperlink" Target="http://irt.defense.gov/" TargetMode="Externa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sd.irt@mail.mil" TargetMode="External"/><Relationship Id="rId4" Type="http://schemas.openxmlformats.org/officeDocument/2006/relationships/hyperlink" Target="http://irt.defense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949290"/>
              </p:ext>
            </p:extLst>
          </p:nvPr>
        </p:nvGraphicFramePr>
        <p:xfrm>
          <a:off x="0" y="36574"/>
          <a:ext cx="10058400" cy="765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3503"/>
                <a:gridCol w="3614487"/>
                <a:gridCol w="3260410"/>
              </a:tblGrid>
              <a:tr h="4873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</a:tr>
              <a:tr h="67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</a:tr>
              <a:tr h="4666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1C50"/>
                    </a:solidFill>
                  </a:tcPr>
                </a:tc>
              </a:tr>
            </a:tbl>
          </a:graphicData>
        </a:graphic>
      </p:graphicFrame>
      <p:pic>
        <p:nvPicPr>
          <p:cNvPr id="18" name="Picture 17" descr="H:\Downloads\00 Huddle\IRT logo011317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448" y="1949887"/>
            <a:ext cx="2785745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/>
          <p:cNvSpPr txBox="1"/>
          <p:nvPr/>
        </p:nvSpPr>
        <p:spPr>
          <a:xfrm>
            <a:off x="6971057" y="4504934"/>
            <a:ext cx="295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training that benefits DoD &amp; American communities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81770" y="963390"/>
            <a:ext cx="3276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cap="small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Innovative Readiness Training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579" y="596802"/>
            <a:ext cx="3098921" cy="22929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rgbClr val="C022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IRT?</a:t>
            </a:r>
          </a:p>
          <a:p>
            <a:pPr algn="ctr"/>
            <a:r>
              <a:rPr lang="en-US" sz="13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Innovative Readiness Training (IRT) is a Department of Defense (DoD) military training opportunity, exclusive to the United States and its territories, that </a:t>
            </a:r>
            <a:r>
              <a:rPr lang="en-US" sz="1300" b="1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delivers joint training opportunities to increase deployment readiness</a:t>
            </a:r>
            <a:r>
              <a:rPr lang="en-US" sz="13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Simultaneously, IRT provides key services (health care, construction, transportation, and cybersecurity) with lasting benefits for our American communities.</a:t>
            </a:r>
          </a:p>
        </p:txBody>
      </p:sp>
      <p:pic>
        <p:nvPicPr>
          <p:cNvPr id="27" name="Picture 2" descr="Image result for DoD se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881212"/>
            <a:ext cx="1052988" cy="105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7B4FE701-1208-4F87-A43B-17F4FA40F25D}"/>
              </a:ext>
            </a:extLst>
          </p:cNvPr>
          <p:cNvSpPr/>
          <p:nvPr/>
        </p:nvSpPr>
        <p:spPr>
          <a:xfrm>
            <a:off x="4942559" y="6037680"/>
            <a:ext cx="15925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more at: 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http://irt.defense.gov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Questions: 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osd.irt@mail.mil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537" y="4939795"/>
            <a:ext cx="304768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b="1" dirty="0">
                <a:solidFill>
                  <a:srgbClr val="C022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Hands-on, real-world training to improve readiness and survivability in contingency environments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Sharing DoD and community resources creates cost efficiencies for both entities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Diverse military capabilities can directly address entrenched local challenges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/>
          <a:srcRect t="-1016" r="14737" b="-1016"/>
          <a:stretch/>
        </p:blipFill>
        <p:spPr>
          <a:xfrm>
            <a:off x="0" y="3000366"/>
            <a:ext cx="3149500" cy="182880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23" name="Group 22"/>
          <p:cNvGrpSpPr>
            <a:grpSpLocks noChangeAspect="1"/>
          </p:cNvGrpSpPr>
          <p:nvPr/>
        </p:nvGrpSpPr>
        <p:grpSpPr>
          <a:xfrm>
            <a:off x="6889691" y="5351880"/>
            <a:ext cx="3060787" cy="1371600"/>
            <a:chOff x="152400" y="152399"/>
            <a:chExt cx="4697767" cy="2105164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8"/>
            <a:srcRect r="80769"/>
            <a:stretch/>
          </p:blipFill>
          <p:spPr>
            <a:xfrm>
              <a:off x="152400" y="152400"/>
              <a:ext cx="1143000" cy="2105163"/>
            </a:xfrm>
            <a:prstGeom prst="rect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8"/>
            <a:srcRect l="24359" r="53846"/>
            <a:stretch/>
          </p:blipFill>
          <p:spPr>
            <a:xfrm>
              <a:off x="1273946" y="152400"/>
              <a:ext cx="1295400" cy="2105163"/>
            </a:xfrm>
            <a:prstGeom prst="rect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8"/>
            <a:srcRect l="77284" r="4767"/>
            <a:stretch/>
          </p:blipFill>
          <p:spPr>
            <a:xfrm>
              <a:off x="3783367" y="152399"/>
              <a:ext cx="1066800" cy="2105163"/>
            </a:xfrm>
            <a:prstGeom prst="rect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8"/>
            <a:srcRect l="51282" r="28206"/>
            <a:stretch/>
          </p:blipFill>
          <p:spPr>
            <a:xfrm>
              <a:off x="2569346" y="152399"/>
              <a:ext cx="1219200" cy="2105163"/>
            </a:xfrm>
            <a:prstGeom prst="rect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670865"/>
              </p:ext>
            </p:extLst>
          </p:nvPr>
        </p:nvGraphicFramePr>
        <p:xfrm>
          <a:off x="-18889" y="36574"/>
          <a:ext cx="10077289" cy="765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289"/>
                <a:gridCol w="3591467"/>
                <a:gridCol w="3266533"/>
              </a:tblGrid>
              <a:tr h="4873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11C50"/>
                    </a:solidFill>
                  </a:tcPr>
                </a:tc>
              </a:tr>
              <a:tr h="67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4666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11C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11C50"/>
                    </a:solidFill>
                  </a:tcPr>
                </a:tc>
              </a:tr>
            </a:tbl>
          </a:graphicData>
        </a:graphic>
      </p:graphicFrame>
      <p:sp>
        <p:nvSpPr>
          <p:cNvPr id="65" name="Rectangle 64"/>
          <p:cNvSpPr/>
          <p:nvPr/>
        </p:nvSpPr>
        <p:spPr>
          <a:xfrm>
            <a:off x="6767628" y="702641"/>
            <a:ext cx="315206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50" b="1" dirty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 Applications are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Aligned to </a:t>
            </a:r>
            <a:r>
              <a:rPr lang="en-US" sz="125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</a:t>
            </a:r>
            <a:r>
              <a:rPr lang="en-US" sz="125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 requirements</a:t>
            </a:r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Submitted on time, complete, &amp; signed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risk for schedule change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Flexible scope &amp; complexity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to train many skill sets at the same time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for joint, total force, interagency, &amp; multinational teams to train together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to integrate with community personnel &amp; </a:t>
            </a: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b="1" dirty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IRT is not for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Missions with </a:t>
            </a: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military </a:t>
            </a: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 value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 enforcement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to natural or manmade disasters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en-US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smaller community projects, Military Services may expedite the timeline if no DoD IRT funds are requested</a:t>
            </a:r>
          </a:p>
          <a:p>
            <a:pPr algn="just"/>
            <a:endParaRPr lang="en-US" sz="1250" dirty="0" smtClean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-20958" y="698846"/>
            <a:ext cx="3170236" cy="490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50" b="1" dirty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Authorities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U.S. Code §2012, </a:t>
            </a:r>
            <a:r>
              <a:rPr lang="en-US" sz="1250" i="1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&amp; services for eligible organizations &amp; activities outside Department of Defense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Defense Directive 1100.20, </a:t>
            </a:r>
            <a:r>
              <a:rPr lang="en-US" sz="1250" i="1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&amp; Services for Eligible Organizations &amp; Activities Outside the Department of Defense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Service instructions &amp; policies</a:t>
            </a:r>
          </a:p>
          <a:p>
            <a:pPr algn="ctr"/>
            <a:endParaRPr lang="en-US" sz="1250" b="1" dirty="0">
              <a:solidFill>
                <a:srgbClr val="B68C2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b="1" dirty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Participation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Military Services select missions based on military training needs and value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Military Services may </a:t>
            </a: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apply for </a:t>
            </a: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IRT </a:t>
            </a: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 </a:t>
            </a: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augment training </a:t>
            </a: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budgets </a:t>
            </a:r>
            <a:endParaRPr lang="en-US" sz="1250" dirty="0" smtClean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 smtClean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Services that use this authority without Office of the Secretary of Defense (OSD) funding are required to submit a Notice of Intent to Train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*Applications received after the September 30 deadline are unlikely to be matched until the next mission planning cycle.</a:t>
            </a:r>
          </a:p>
          <a:p>
            <a:pPr algn="just"/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357525" y="2703188"/>
            <a:ext cx="3322385" cy="1092607"/>
            <a:chOff x="3326225" y="3832311"/>
            <a:chExt cx="3292915" cy="1092607"/>
          </a:xfrm>
        </p:grpSpPr>
        <p:sp>
          <p:nvSpPr>
            <p:cNvPr id="73" name="TextBox 72"/>
            <p:cNvSpPr txBox="1"/>
            <p:nvPr/>
          </p:nvSpPr>
          <p:spPr>
            <a:xfrm>
              <a:off x="3326225" y="3832311"/>
              <a:ext cx="3292915" cy="10926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B68C2D"/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350"/>
                </a:spcBef>
              </a:pPr>
              <a:r>
                <a:rPr lang="en-US" sz="1300" dirty="0">
                  <a:solidFill>
                    <a:srgbClr val="211C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IRT is a collaborative program 	that that leverages military 	contributions and community 	resources to multiply value and 	cost savings for participants. 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6411" y="3957052"/>
              <a:ext cx="892718" cy="756735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/>
        </p:nvSpPr>
        <p:spPr>
          <a:xfrm>
            <a:off x="3372263" y="698846"/>
            <a:ext cx="329291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50" b="1" dirty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IRT Partnerships may be Requested by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entities</a:t>
            </a:r>
          </a:p>
          <a:p>
            <a:pPr marL="675604" lvl="1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Federal, regional, state, local</a:t>
            </a:r>
          </a:p>
          <a:p>
            <a:pPr marL="675604" lvl="1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or federally recognized tribes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Youth &amp; charitable organizations specified in law (32 U.S. Code §508)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organizations reviewed for eligibility by the Department of Defense upon request by the Military Services</a:t>
            </a:r>
          </a:p>
          <a:p>
            <a:pPr algn="ctr"/>
            <a:endParaRPr lang="en-US" sz="1200" b="1" dirty="0" smtClean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 smtClean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 smtClean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 smtClean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50" b="1" dirty="0" smtClean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b="1" dirty="0" smtClean="0">
                <a:solidFill>
                  <a:srgbClr val="9D18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 (Partner) Responsibilities </a:t>
            </a:r>
            <a:endParaRPr lang="en-US" sz="1250" b="1" dirty="0">
              <a:solidFill>
                <a:srgbClr val="9D18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 request for support (IRT form)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Sustainable vision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Non-competition with the private sector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Liability release, hold-harmless agreement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Designs, blueprints, property access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materials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Environmental Policy Act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credentialing &amp; privileging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partners, donors, &amp; volunteers</a:t>
            </a:r>
          </a:p>
          <a:p>
            <a:pPr algn="just"/>
            <a:endParaRPr lang="en-US" sz="1250" dirty="0">
              <a:solidFill>
                <a:srgbClr val="211C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6" y="5950424"/>
            <a:ext cx="9966325" cy="122333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B4FE701-1208-4F87-A43B-17F4FA40F25D}"/>
              </a:ext>
            </a:extLst>
          </p:cNvPr>
          <p:cNvSpPr/>
          <p:nvPr/>
        </p:nvSpPr>
        <p:spPr>
          <a:xfrm>
            <a:off x="6791074" y="5488759"/>
            <a:ext cx="25250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more at: 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http://irt.defense.gov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Questions: 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osd.irt@mail.mil</a:t>
            </a:r>
            <a:r>
              <a:rPr lang="en-US" sz="1200" dirty="0">
                <a:solidFill>
                  <a:srgbClr val="211C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676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497</TotalTime>
  <Words>444</Words>
  <Application>Microsoft Office PowerPoint</Application>
  <PresentationFormat>Custom</PresentationFormat>
  <Paragraphs>64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>LMI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Goodspeed, Laura</dc:creator>
  <cp:lastModifiedBy>KinsleJC</cp:lastModifiedBy>
  <cp:revision>33</cp:revision>
  <cp:lastPrinted>2018-01-19T19:17:57Z</cp:lastPrinted>
  <dcterms:created xsi:type="dcterms:W3CDTF">2018-01-10T17:23:07Z</dcterms:created>
  <dcterms:modified xsi:type="dcterms:W3CDTF">2018-08-02T13:09:39Z</dcterms:modified>
</cp:coreProperties>
</file>