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2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064">
          <p15:clr>
            <a:srgbClr val="A4A3A4"/>
          </p15:clr>
        </p15:guide>
        <p15:guide id="5" orient="horz" pos="1824">
          <p15:clr>
            <a:srgbClr val="A4A3A4"/>
          </p15:clr>
        </p15:guide>
        <p15:guide id="6" orient="horz" pos="3648">
          <p15:clr>
            <a:srgbClr val="A4A3A4"/>
          </p15:clr>
        </p15:guide>
        <p15:guide id="7" pos="2880">
          <p15:clr>
            <a:srgbClr val="A4A3A4"/>
          </p15:clr>
        </p15:guide>
        <p15:guide id="8" pos="48">
          <p15:clr>
            <a:srgbClr val="A4A3A4"/>
          </p15:clr>
        </p15:guide>
        <p15:guide id="9" pos="5712">
          <p15:clr>
            <a:srgbClr val="A4A3A4"/>
          </p15:clr>
        </p15:guide>
        <p15:guide id="10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razzani, Sue" initials="PS" lastIdx="1" clrIdx="0">
    <p:extLst>
      <p:ext uri="{19B8F6BF-5375-455C-9EA6-DF929625EA0E}">
        <p15:presenceInfo xmlns:p15="http://schemas.microsoft.com/office/powerpoint/2012/main" userId="S-1-5-21-2101533902-423532799-1776743176-4079" providerId="AD"/>
      </p:ext>
    </p:extLst>
  </p:cmAuthor>
  <p:cmAuthor id="2" name="Walker, Thomas S." initials="WTS" lastIdx="1" clrIdx="1">
    <p:extLst>
      <p:ext uri="{19B8F6BF-5375-455C-9EA6-DF929625EA0E}">
        <p15:presenceInfo xmlns:p15="http://schemas.microsoft.com/office/powerpoint/2012/main" userId="S-1-5-21-2101533902-423532799-1776743176-3191" providerId="AD"/>
      </p:ext>
    </p:extLst>
  </p:cmAuthor>
  <p:cmAuthor id="3" name="Dutra, Lauren" initials="DL" lastIdx="2" clrIdx="2">
    <p:extLst>
      <p:ext uri="{19B8F6BF-5375-455C-9EA6-DF929625EA0E}">
        <p15:presenceInfo xmlns:p15="http://schemas.microsoft.com/office/powerpoint/2012/main" userId="S-1-5-21-2101533902-423532799-1776743176-19075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93" autoAdjust="0"/>
    <p:restoredTop sz="94660"/>
  </p:normalViewPr>
  <p:slideViewPr>
    <p:cSldViewPr>
      <p:cViewPr varScale="1">
        <p:scale>
          <a:sx n="92" d="100"/>
          <a:sy n="92" d="100"/>
        </p:scale>
        <p:origin x="706" y="72"/>
      </p:cViewPr>
      <p:guideLst>
        <p:guide orient="horz" pos="2160"/>
        <p:guide orient="horz" pos="432"/>
        <p:guide orient="horz" pos="3888"/>
        <p:guide orient="horz" pos="2064"/>
        <p:guide orient="horz" pos="1824"/>
        <p:guide orient="horz" pos="3648"/>
        <p:guide pos="2880"/>
        <p:guide pos="48"/>
        <p:guide pos="5712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6849" y="0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645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6849" y="8843645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4159E7-212E-4FF3-8D2C-B3687DB339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74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03025-B5F5-49D1-A129-A9A54AB809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108EA-208A-4E53-A44A-FC581C0F6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9482D-D081-43BB-8B7B-071984BED1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32D9D-AEEB-42CA-891A-37E1248699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62096-E926-4E16-9EFA-23FE7F0E22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B1017-7269-41CB-BC0E-F31BA762B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71E1F-B625-4AF4-93BB-3B5A2ADB74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BF3E8-506D-453F-ADD8-62AFE6A27A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F4B48-2C0F-45A0-B7C5-FA97E9B8FB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5901C-17FF-4F9A-88BC-BF21EA3F7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BF44B-820D-4917-9AC3-18F6D53657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FF2636-309C-485B-A1A9-2403C95283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50292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342900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0" y="635508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8991600" y="50292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8991600" y="3429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8991600" y="635508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480560" y="457200"/>
            <a:ext cx="228600" cy="228600"/>
            <a:chOff x="2808" y="360"/>
            <a:chExt cx="144" cy="144"/>
          </a:xfrm>
        </p:grpSpPr>
        <p:sp>
          <p:nvSpPr>
            <p:cNvPr id="5129" name="Line 9"/>
            <p:cNvSpPr>
              <a:spLocks noChangeShapeType="1"/>
            </p:cNvSpPr>
            <p:nvPr/>
          </p:nvSpPr>
          <p:spPr bwMode="auto">
            <a:xfrm>
              <a:off x="2808" y="4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2880" y="3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457700" y="3314700"/>
            <a:ext cx="228600" cy="228600"/>
            <a:chOff x="2808" y="2088"/>
            <a:chExt cx="144" cy="144"/>
          </a:xfrm>
        </p:grpSpPr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2808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457700" y="6217920"/>
            <a:ext cx="228600" cy="228600"/>
            <a:chOff x="2808" y="2088"/>
            <a:chExt cx="144" cy="144"/>
          </a:xfrm>
        </p:grpSpPr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2808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4724400" y="3877056"/>
            <a:ext cx="4267201" cy="1501775"/>
            <a:chOff x="39" y="576"/>
            <a:chExt cx="2640" cy="946"/>
          </a:xfrm>
        </p:grpSpPr>
        <p:pic>
          <p:nvPicPr>
            <p:cNvPr id="5173" name="Picture 53" descr="RTI_653_2inPC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9" y="1152"/>
              <a:ext cx="921" cy="370"/>
            </a:xfrm>
            <a:prstGeom prst="rect">
              <a:avLst/>
            </a:prstGeom>
            <a:noFill/>
          </p:spPr>
        </p:pic>
        <p:sp>
          <p:nvSpPr>
            <p:cNvPr id="5174" name="Text Box 54"/>
            <p:cNvSpPr txBox="1">
              <a:spLocks noChangeArrowheads="1"/>
            </p:cNvSpPr>
            <p:nvPr/>
          </p:nvSpPr>
          <p:spPr bwMode="auto">
            <a:xfrm>
              <a:off x="39" y="576"/>
              <a:ext cx="264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dirty="0">
                  <a:latin typeface="Arial" pitchFamily="34" charset="0"/>
                  <a:cs typeface="Arial" pitchFamily="34" charset="0"/>
                </a:rPr>
                <a:t>Interview Appointment</a:t>
              </a:r>
            </a:p>
          </p:txBody>
        </p:sp>
      </p:grpSp>
      <p:sp>
        <p:nvSpPr>
          <p:cNvPr id="39" name="Rectangle 38"/>
          <p:cNvSpPr/>
          <p:nvPr/>
        </p:nvSpPr>
        <p:spPr>
          <a:xfrm>
            <a:off x="4663440" y="356616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" y="356616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91440" y="64008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663440" y="64008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51"/>
          <p:cNvGrpSpPr>
            <a:grpSpLocks/>
          </p:cNvGrpSpPr>
          <p:nvPr/>
        </p:nvGrpSpPr>
        <p:grpSpPr bwMode="auto">
          <a:xfrm>
            <a:off x="4724400" y="978408"/>
            <a:ext cx="4267201" cy="1501775"/>
            <a:chOff x="39" y="576"/>
            <a:chExt cx="2640" cy="946"/>
          </a:xfrm>
        </p:grpSpPr>
        <p:pic>
          <p:nvPicPr>
            <p:cNvPr id="42" name="Picture 53" descr="RTI_653_2inPC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9" y="1152"/>
              <a:ext cx="921" cy="370"/>
            </a:xfrm>
            <a:prstGeom prst="rect">
              <a:avLst/>
            </a:prstGeom>
            <a:noFill/>
          </p:spPr>
        </p:pic>
        <p:sp>
          <p:nvSpPr>
            <p:cNvPr id="43" name="Text Box 54"/>
            <p:cNvSpPr txBox="1">
              <a:spLocks noChangeArrowheads="1"/>
            </p:cNvSpPr>
            <p:nvPr/>
          </p:nvSpPr>
          <p:spPr bwMode="auto">
            <a:xfrm>
              <a:off x="39" y="576"/>
              <a:ext cx="264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dirty="0">
                  <a:latin typeface="Arial" pitchFamily="34" charset="0"/>
                  <a:cs typeface="Arial" pitchFamily="34" charset="0"/>
                </a:rPr>
                <a:t>Interview Appointment</a:t>
              </a:r>
            </a:p>
          </p:txBody>
        </p:sp>
      </p:grpSp>
      <p:grpSp>
        <p:nvGrpSpPr>
          <p:cNvPr id="44" name="Group 51"/>
          <p:cNvGrpSpPr>
            <a:grpSpLocks/>
          </p:cNvGrpSpPr>
          <p:nvPr/>
        </p:nvGrpSpPr>
        <p:grpSpPr bwMode="auto">
          <a:xfrm>
            <a:off x="144362" y="956813"/>
            <a:ext cx="4267201" cy="1550988"/>
            <a:chOff x="39" y="528"/>
            <a:chExt cx="2640" cy="977"/>
          </a:xfrm>
        </p:grpSpPr>
        <p:pic>
          <p:nvPicPr>
            <p:cNvPr id="46" name="Picture 53" descr="RTI_653_2inPC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01" y="1122"/>
              <a:ext cx="952" cy="383"/>
            </a:xfrm>
            <a:prstGeom prst="rect">
              <a:avLst/>
            </a:prstGeom>
            <a:noFill/>
          </p:spPr>
        </p:pic>
        <p:sp>
          <p:nvSpPr>
            <p:cNvPr id="47" name="Text Box 54"/>
            <p:cNvSpPr txBox="1">
              <a:spLocks noChangeArrowheads="1"/>
            </p:cNvSpPr>
            <p:nvPr/>
          </p:nvSpPr>
          <p:spPr bwMode="auto">
            <a:xfrm>
              <a:off x="39" y="528"/>
              <a:ext cx="264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dirty="0">
                  <a:latin typeface="Arial" pitchFamily="34" charset="0"/>
                  <a:cs typeface="Arial" pitchFamily="34" charset="0"/>
                </a:rPr>
                <a:t>Interview Appointment</a:t>
              </a:r>
            </a:p>
          </p:txBody>
        </p:sp>
      </p:grpSp>
      <p:grpSp>
        <p:nvGrpSpPr>
          <p:cNvPr id="48" name="Group 51"/>
          <p:cNvGrpSpPr>
            <a:grpSpLocks/>
          </p:cNvGrpSpPr>
          <p:nvPr/>
        </p:nvGrpSpPr>
        <p:grpSpPr bwMode="auto">
          <a:xfrm>
            <a:off x="152400" y="3877056"/>
            <a:ext cx="4267201" cy="1501775"/>
            <a:chOff x="39" y="576"/>
            <a:chExt cx="2640" cy="946"/>
          </a:xfrm>
        </p:grpSpPr>
        <p:pic>
          <p:nvPicPr>
            <p:cNvPr id="50" name="Picture 53" descr="RTI_653_2inPC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9" y="1152"/>
              <a:ext cx="921" cy="370"/>
            </a:xfrm>
            <a:prstGeom prst="rect">
              <a:avLst/>
            </a:prstGeom>
            <a:noFill/>
          </p:spPr>
        </p:pic>
        <p:sp>
          <p:nvSpPr>
            <p:cNvPr id="51" name="Text Box 54"/>
            <p:cNvSpPr txBox="1">
              <a:spLocks noChangeArrowheads="1"/>
            </p:cNvSpPr>
            <p:nvPr/>
          </p:nvSpPr>
          <p:spPr bwMode="auto">
            <a:xfrm>
              <a:off x="39" y="576"/>
              <a:ext cx="264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dirty="0">
                  <a:latin typeface="Arial" pitchFamily="34" charset="0"/>
                  <a:cs typeface="Arial" pitchFamily="34" charset="0"/>
                </a:rPr>
                <a:t>Interview Appointment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592" y="1535533"/>
            <a:ext cx="1242221" cy="1592591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92" y="4349328"/>
            <a:ext cx="1242221" cy="159259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592" y="4349329"/>
            <a:ext cx="1242221" cy="159259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91" y="1543581"/>
            <a:ext cx="1242221" cy="15925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50292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342900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0" y="635508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8991600" y="50292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8991600" y="3429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8991600" y="635508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480560" y="457200"/>
            <a:ext cx="228600" cy="228600"/>
            <a:chOff x="2808" y="360"/>
            <a:chExt cx="144" cy="144"/>
          </a:xfrm>
        </p:grpSpPr>
        <p:sp>
          <p:nvSpPr>
            <p:cNvPr id="5129" name="Line 9"/>
            <p:cNvSpPr>
              <a:spLocks noChangeShapeType="1"/>
            </p:cNvSpPr>
            <p:nvPr/>
          </p:nvSpPr>
          <p:spPr bwMode="auto">
            <a:xfrm>
              <a:off x="2808" y="4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2880" y="3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457700" y="3314700"/>
            <a:ext cx="228600" cy="228600"/>
            <a:chOff x="2808" y="2088"/>
            <a:chExt cx="144" cy="144"/>
          </a:xfrm>
        </p:grpSpPr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2808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457700" y="6217920"/>
            <a:ext cx="228600" cy="228600"/>
            <a:chOff x="2808" y="2088"/>
            <a:chExt cx="144" cy="144"/>
          </a:xfrm>
        </p:grpSpPr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2808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2880" y="20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76200" y="356616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91440" y="64008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663440" y="640080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 Box 82"/>
          <p:cNvSpPr txBox="1">
            <a:spLocks noChangeArrowheads="1"/>
          </p:cNvSpPr>
          <p:nvPr/>
        </p:nvSpPr>
        <p:spPr bwMode="auto">
          <a:xfrm>
            <a:off x="152400" y="685800"/>
            <a:ext cx="4266994" cy="2389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spcBef>
                <a:spcPts val="1200"/>
              </a:spcBef>
              <a:spcAft>
                <a:spcPct val="5000"/>
              </a:spcAft>
              <a:tabLst>
                <a:tab pos="1257300" algn="l"/>
                <a:tab pos="2686050" algn="l"/>
              </a:tabLst>
            </a:pPr>
            <a:r>
              <a:rPr lang="en-US" sz="1600" b="1" u="sng" dirty="0">
                <a:latin typeface="Arial" pitchFamily="34" charset="0"/>
                <a:cs typeface="Arial" pitchFamily="34" charset="0"/>
              </a:rPr>
              <a:t>Interview Appointment</a:t>
            </a:r>
          </a:p>
          <a:p>
            <a:pPr>
              <a:spcBef>
                <a:spcPts val="300"/>
              </a:spcBef>
              <a:tabLst>
                <a:tab pos="1257300" algn="l"/>
                <a:tab pos="2686050" algn="l"/>
              </a:tabLst>
            </a:pPr>
            <a:r>
              <a:rPr lang="en-US" sz="1100" b="1" i="1" dirty="0">
                <a:latin typeface="Arial" pitchFamily="34" charset="0"/>
                <a:cs typeface="Arial" pitchFamily="34" charset="0"/>
              </a:rPr>
              <a:t>Just a reminder: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 appreciate you taking time for this important study and look forward to our appointment to complete the questionnaire.                    You will receive </a:t>
            </a:r>
            <a:r>
              <a:rPr lang="en-US" sz="1000" b="1" dirty="0">
                <a:latin typeface="Arial" pitchFamily="34" charset="0"/>
                <a:cs typeface="Arial" pitchFamily="34" charset="0"/>
              </a:rPr>
              <a:t>$25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in cash upon completion of the questionnaire! </a:t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tabLst>
                <a:tab pos="1257300" algn="l"/>
                <a:tab pos="2686050" algn="l"/>
              </a:tabLst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I have you scheduled for the following: </a:t>
            </a:r>
          </a:p>
          <a:p>
            <a:pPr>
              <a:spcBef>
                <a:spcPts val="1800"/>
              </a:spcBef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Day: _____________ Date: _____________  Time: ___________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Interviewer: ___________________________________________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                   Phone #:_______________________</a:t>
            </a:r>
          </a:p>
        </p:txBody>
      </p:sp>
      <p:pic>
        <p:nvPicPr>
          <p:cNvPr id="59" name="Picture 84" descr="RTI_k_Sm_PA"/>
          <p:cNvPicPr>
            <a:picLocks noChangeAspect="1" noChangeArrowheads="1"/>
          </p:cNvPicPr>
          <p:nvPr/>
        </p:nvPicPr>
        <p:blipFill>
          <a:blip r:embed="rId2" cstate="print"/>
          <a:srcRect l="9891" r="9891" b="12500"/>
          <a:stretch>
            <a:fillRect/>
          </a:stretch>
        </p:blipFill>
        <p:spPr bwMode="auto">
          <a:xfrm>
            <a:off x="3550517" y="2593799"/>
            <a:ext cx="907080" cy="633001"/>
          </a:xfrm>
          <a:prstGeom prst="rect">
            <a:avLst/>
          </a:prstGeom>
          <a:noFill/>
        </p:spPr>
      </p:pic>
      <p:sp>
        <p:nvSpPr>
          <p:cNvPr id="61" name="Text Box 83"/>
          <p:cNvSpPr txBox="1">
            <a:spLocks noChangeArrowheads="1"/>
          </p:cNvSpPr>
          <p:nvPr/>
        </p:nvSpPr>
        <p:spPr bwMode="auto">
          <a:xfrm>
            <a:off x="891792" y="3004087"/>
            <a:ext cx="2696928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800" dirty="0">
                <a:latin typeface="Arial" charset="0"/>
              </a:rPr>
              <a:t>RTI International | Research Triangle Park, NC 27709-2194</a:t>
            </a:r>
          </a:p>
        </p:txBody>
      </p:sp>
      <p:sp>
        <p:nvSpPr>
          <p:cNvPr id="45" name="Text Box 82"/>
          <p:cNvSpPr txBox="1">
            <a:spLocks noChangeArrowheads="1"/>
          </p:cNvSpPr>
          <p:nvPr/>
        </p:nvSpPr>
        <p:spPr bwMode="auto">
          <a:xfrm>
            <a:off x="4724606" y="704768"/>
            <a:ext cx="4266994" cy="2389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spcBef>
                <a:spcPts val="1200"/>
              </a:spcBef>
              <a:spcAft>
                <a:spcPct val="5000"/>
              </a:spcAft>
              <a:tabLst>
                <a:tab pos="1257300" algn="l"/>
                <a:tab pos="2686050" algn="l"/>
              </a:tabLst>
            </a:pPr>
            <a:r>
              <a:rPr lang="en-US" sz="1600" b="1" u="sng" dirty="0">
                <a:latin typeface="Arial" pitchFamily="34" charset="0"/>
                <a:cs typeface="Arial" pitchFamily="34" charset="0"/>
              </a:rPr>
              <a:t>Interview Appointment</a:t>
            </a:r>
          </a:p>
          <a:p>
            <a:pPr>
              <a:spcBef>
                <a:spcPts val="300"/>
              </a:spcBef>
              <a:tabLst>
                <a:tab pos="1257300" algn="l"/>
                <a:tab pos="2686050" algn="l"/>
              </a:tabLst>
            </a:pPr>
            <a:r>
              <a:rPr lang="en-US" sz="1100" b="1" i="1" dirty="0">
                <a:latin typeface="Arial" pitchFamily="34" charset="0"/>
                <a:cs typeface="Arial" pitchFamily="34" charset="0"/>
              </a:rPr>
              <a:t>Just a reminder: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 appreciate you taking time for this important study and look forward to our appointment to complete the questionnaire.                    You will receive </a:t>
            </a:r>
            <a:r>
              <a:rPr lang="en-US" sz="1000" b="1" dirty="0">
                <a:latin typeface="Arial" pitchFamily="34" charset="0"/>
                <a:cs typeface="Arial" pitchFamily="34" charset="0"/>
              </a:rPr>
              <a:t>$25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in cash upon completion of the questionnaire! </a:t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tabLst>
                <a:tab pos="1257300" algn="l"/>
                <a:tab pos="2686050" algn="l"/>
              </a:tabLst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I have you scheduled for the following: </a:t>
            </a:r>
          </a:p>
          <a:p>
            <a:pPr>
              <a:spcBef>
                <a:spcPts val="1800"/>
              </a:spcBef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Day: _____________ Date: _____________  Time: ___________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Interviewer: ___________________________________________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                   Phone #:_______________________</a:t>
            </a:r>
          </a:p>
        </p:txBody>
      </p:sp>
      <p:pic>
        <p:nvPicPr>
          <p:cNvPr id="46" name="Picture 84" descr="RTI_k_Sm_PA"/>
          <p:cNvPicPr>
            <a:picLocks noChangeAspect="1" noChangeArrowheads="1"/>
          </p:cNvPicPr>
          <p:nvPr/>
        </p:nvPicPr>
        <p:blipFill>
          <a:blip r:embed="rId2" cstate="print"/>
          <a:srcRect l="9891" r="9891" b="12500"/>
          <a:stretch>
            <a:fillRect/>
          </a:stretch>
        </p:blipFill>
        <p:spPr bwMode="auto">
          <a:xfrm>
            <a:off x="8122723" y="2612767"/>
            <a:ext cx="907080" cy="633001"/>
          </a:xfrm>
          <a:prstGeom prst="rect">
            <a:avLst/>
          </a:prstGeom>
          <a:noFill/>
        </p:spPr>
      </p:pic>
      <p:sp>
        <p:nvSpPr>
          <p:cNvPr id="49" name="Text Box 83"/>
          <p:cNvSpPr txBox="1">
            <a:spLocks noChangeArrowheads="1"/>
          </p:cNvSpPr>
          <p:nvPr/>
        </p:nvSpPr>
        <p:spPr bwMode="auto">
          <a:xfrm>
            <a:off x="5463998" y="3023055"/>
            <a:ext cx="2696928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800" dirty="0">
                <a:latin typeface="Arial" charset="0"/>
              </a:rPr>
              <a:t>RTI International | Research Triangle Park, NC 27709-2194</a:t>
            </a:r>
          </a:p>
        </p:txBody>
      </p:sp>
      <p:sp>
        <p:nvSpPr>
          <p:cNvPr id="51" name="Text Box 82"/>
          <p:cNvSpPr txBox="1">
            <a:spLocks noChangeArrowheads="1"/>
          </p:cNvSpPr>
          <p:nvPr/>
        </p:nvSpPr>
        <p:spPr bwMode="auto">
          <a:xfrm>
            <a:off x="140208" y="3600450"/>
            <a:ext cx="4266994" cy="2389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spcBef>
                <a:spcPts val="1200"/>
              </a:spcBef>
              <a:spcAft>
                <a:spcPct val="5000"/>
              </a:spcAft>
              <a:tabLst>
                <a:tab pos="1257300" algn="l"/>
                <a:tab pos="2686050" algn="l"/>
              </a:tabLst>
            </a:pPr>
            <a:r>
              <a:rPr lang="en-US" sz="1600" b="1" u="sng" dirty="0">
                <a:latin typeface="Arial" pitchFamily="34" charset="0"/>
                <a:cs typeface="Arial" pitchFamily="34" charset="0"/>
              </a:rPr>
              <a:t>Interview Appointment</a:t>
            </a:r>
          </a:p>
          <a:p>
            <a:pPr>
              <a:spcBef>
                <a:spcPts val="300"/>
              </a:spcBef>
              <a:tabLst>
                <a:tab pos="1257300" algn="l"/>
                <a:tab pos="2686050" algn="l"/>
              </a:tabLst>
            </a:pPr>
            <a:r>
              <a:rPr lang="en-US" sz="1100" b="1" i="1" dirty="0">
                <a:latin typeface="Arial" pitchFamily="34" charset="0"/>
                <a:cs typeface="Arial" pitchFamily="34" charset="0"/>
              </a:rPr>
              <a:t>Just a reminder: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 appreciate you taking time for this important study and look forward to our appointment to complete the questionnaire.                    You will receive </a:t>
            </a:r>
            <a:r>
              <a:rPr lang="en-US" sz="1000" b="1" dirty="0">
                <a:latin typeface="Arial" pitchFamily="34" charset="0"/>
                <a:cs typeface="Arial" pitchFamily="34" charset="0"/>
              </a:rPr>
              <a:t>$25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in cash upon completion of the questionnaire! </a:t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tabLst>
                <a:tab pos="1257300" algn="l"/>
                <a:tab pos="2686050" algn="l"/>
              </a:tabLst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I have you scheduled for the following: </a:t>
            </a:r>
          </a:p>
          <a:p>
            <a:pPr>
              <a:spcBef>
                <a:spcPts val="1800"/>
              </a:spcBef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Day: _____________ Date: _____________  Time: ___________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Interviewer: ___________________________________________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                   Phone #:_______________________</a:t>
            </a:r>
          </a:p>
        </p:txBody>
      </p:sp>
      <p:pic>
        <p:nvPicPr>
          <p:cNvPr id="65" name="Picture 84" descr="RTI_k_Sm_PA"/>
          <p:cNvPicPr>
            <a:picLocks noChangeAspect="1" noChangeArrowheads="1"/>
          </p:cNvPicPr>
          <p:nvPr/>
        </p:nvPicPr>
        <p:blipFill>
          <a:blip r:embed="rId2" cstate="print"/>
          <a:srcRect l="9891" r="9891" b="12500"/>
          <a:stretch>
            <a:fillRect/>
          </a:stretch>
        </p:blipFill>
        <p:spPr bwMode="auto">
          <a:xfrm>
            <a:off x="3538325" y="5508449"/>
            <a:ext cx="907080" cy="633001"/>
          </a:xfrm>
          <a:prstGeom prst="rect">
            <a:avLst/>
          </a:prstGeom>
          <a:noFill/>
        </p:spPr>
      </p:pic>
      <p:sp>
        <p:nvSpPr>
          <p:cNvPr id="67" name="Text Box 83"/>
          <p:cNvSpPr txBox="1">
            <a:spLocks noChangeArrowheads="1"/>
          </p:cNvSpPr>
          <p:nvPr/>
        </p:nvSpPr>
        <p:spPr bwMode="auto">
          <a:xfrm>
            <a:off x="879600" y="5918737"/>
            <a:ext cx="2696928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800" dirty="0">
                <a:latin typeface="Arial" charset="0"/>
              </a:rPr>
              <a:t>RTI International | Research Triangle Park, NC 27709-2194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648200" y="3585127"/>
            <a:ext cx="4398264" cy="2651760"/>
          </a:xfrm>
          <a:prstGeom prst="rect">
            <a:avLst/>
          </a:prstGeom>
          <a:noFill/>
          <a:ln w="38100" cap="sq" cmpd="dbl"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Text Box 82"/>
          <p:cNvSpPr txBox="1">
            <a:spLocks noChangeArrowheads="1"/>
          </p:cNvSpPr>
          <p:nvPr/>
        </p:nvSpPr>
        <p:spPr bwMode="auto">
          <a:xfrm>
            <a:off x="4709160" y="3630847"/>
            <a:ext cx="4266994" cy="2389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spcBef>
                <a:spcPts val="1200"/>
              </a:spcBef>
              <a:spcAft>
                <a:spcPct val="5000"/>
              </a:spcAft>
              <a:tabLst>
                <a:tab pos="1257300" algn="l"/>
                <a:tab pos="2686050" algn="l"/>
              </a:tabLst>
            </a:pPr>
            <a:r>
              <a:rPr lang="en-US" sz="1600" b="1" u="sng" dirty="0">
                <a:latin typeface="Arial" pitchFamily="34" charset="0"/>
                <a:cs typeface="Arial" pitchFamily="34" charset="0"/>
              </a:rPr>
              <a:t>Interview Appointment</a:t>
            </a:r>
          </a:p>
          <a:p>
            <a:pPr>
              <a:spcBef>
                <a:spcPts val="300"/>
              </a:spcBef>
              <a:tabLst>
                <a:tab pos="1257300" algn="l"/>
                <a:tab pos="2686050" algn="l"/>
              </a:tabLst>
            </a:pPr>
            <a:r>
              <a:rPr lang="en-US" sz="1100" b="1" i="1" dirty="0">
                <a:latin typeface="Arial" pitchFamily="34" charset="0"/>
                <a:cs typeface="Arial" pitchFamily="34" charset="0"/>
              </a:rPr>
              <a:t>Just a reminder: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 appreciate you taking time for this important study and look forward to our appointment to complete the questionnaire.                    You will receive </a:t>
            </a:r>
            <a:r>
              <a:rPr lang="en-US" sz="1000" b="1" dirty="0">
                <a:latin typeface="Arial" pitchFamily="34" charset="0"/>
                <a:cs typeface="Arial" pitchFamily="34" charset="0"/>
              </a:rPr>
              <a:t>$25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in cash upon completion of the questionnaire! </a:t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tabLst>
                <a:tab pos="1257300" algn="l"/>
                <a:tab pos="2686050" algn="l"/>
              </a:tabLst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I have you scheduled for the following: </a:t>
            </a:r>
          </a:p>
          <a:p>
            <a:pPr>
              <a:spcBef>
                <a:spcPts val="1800"/>
              </a:spcBef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Day: _____________ Date: _____________  Time: ___________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Interviewer: ___________________________________________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1257300" algn="l"/>
                <a:tab pos="2686050" algn="l"/>
              </a:tabLst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                   Phone #:_______________________</a:t>
            </a:r>
          </a:p>
        </p:txBody>
      </p:sp>
      <p:pic>
        <p:nvPicPr>
          <p:cNvPr id="70" name="Picture 84" descr="RTI_k_Sm_PA"/>
          <p:cNvPicPr>
            <a:picLocks noChangeAspect="1" noChangeArrowheads="1"/>
          </p:cNvPicPr>
          <p:nvPr/>
        </p:nvPicPr>
        <p:blipFill>
          <a:blip r:embed="rId2" cstate="print"/>
          <a:srcRect l="9891" r="9891" b="12500"/>
          <a:stretch>
            <a:fillRect/>
          </a:stretch>
        </p:blipFill>
        <p:spPr bwMode="auto">
          <a:xfrm>
            <a:off x="8107277" y="5538846"/>
            <a:ext cx="907080" cy="633001"/>
          </a:xfrm>
          <a:prstGeom prst="rect">
            <a:avLst/>
          </a:prstGeom>
          <a:noFill/>
        </p:spPr>
      </p:pic>
      <p:sp>
        <p:nvSpPr>
          <p:cNvPr id="72" name="Text Box 83"/>
          <p:cNvSpPr txBox="1">
            <a:spLocks noChangeArrowheads="1"/>
          </p:cNvSpPr>
          <p:nvPr/>
        </p:nvSpPr>
        <p:spPr bwMode="auto">
          <a:xfrm>
            <a:off x="5448552" y="5949134"/>
            <a:ext cx="2696928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800" dirty="0">
                <a:latin typeface="Arial" charset="0"/>
              </a:rPr>
              <a:t>RTI International | Research Triangle Park, NC 27709-2194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29" y="2572519"/>
            <a:ext cx="561975" cy="66675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732" y="2587805"/>
            <a:ext cx="561975" cy="666750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089" y="5491574"/>
            <a:ext cx="561975" cy="66675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732" y="5488123"/>
            <a:ext cx="561975" cy="666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200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Times New Roman</vt:lpstr>
      <vt:lpstr>Arial</vt:lpstr>
      <vt:lpstr>Default Design</vt:lpstr>
      <vt:lpstr>PowerPoint Presentation</vt:lpstr>
      <vt:lpstr>PowerPoint Presentation</vt:lpstr>
    </vt:vector>
  </TitlesOfParts>
  <Company>RTI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Jones, Chaunetta</cp:lastModifiedBy>
  <cp:revision>97</cp:revision>
  <cp:lastPrinted>2014-11-17T16:53:59Z</cp:lastPrinted>
  <dcterms:created xsi:type="dcterms:W3CDTF">2004-07-30T18:56:49Z</dcterms:created>
  <dcterms:modified xsi:type="dcterms:W3CDTF">2017-08-23T00:13:53Z</dcterms:modified>
</cp:coreProperties>
</file>