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20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E06CF9D-A74E-4E40-8C1F-774BDA33DFFF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7D320D5-F83A-4A09-BADE-6073514AB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622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320D5-F83A-4A09-BADE-6073514AB4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5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9575E-78C9-4748-BDA4-F74864C5B1EA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5FD09-FA2A-4312-BF3A-A9ED2F205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96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9575E-78C9-4748-BDA4-F74864C5B1EA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5FD09-FA2A-4312-BF3A-A9ED2F205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660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9575E-78C9-4748-BDA4-F74864C5B1EA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5FD09-FA2A-4312-BF3A-A9ED2F205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26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9575E-78C9-4748-BDA4-F74864C5B1EA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5FD09-FA2A-4312-BF3A-A9ED2F205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16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9575E-78C9-4748-BDA4-F74864C5B1EA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5FD09-FA2A-4312-BF3A-A9ED2F205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164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9575E-78C9-4748-BDA4-F74864C5B1EA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5FD09-FA2A-4312-BF3A-A9ED2F205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08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9575E-78C9-4748-BDA4-F74864C5B1EA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5FD09-FA2A-4312-BF3A-A9ED2F205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482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9575E-78C9-4748-BDA4-F74864C5B1EA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5FD09-FA2A-4312-BF3A-A9ED2F205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63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9575E-78C9-4748-BDA4-F74864C5B1EA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5FD09-FA2A-4312-BF3A-A9ED2F205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089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9575E-78C9-4748-BDA4-F74864C5B1EA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5FD09-FA2A-4312-BF3A-A9ED2F205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568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9575E-78C9-4748-BDA4-F74864C5B1EA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5FD09-FA2A-4312-BF3A-A9ED2F205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657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9575E-78C9-4748-BDA4-F74864C5B1EA}" type="datetimeFigureOut">
              <a:rPr lang="en-US" smtClean="0"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5FD09-FA2A-4312-BF3A-A9ED2F205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717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228600"/>
            <a:ext cx="2590800" cy="457200"/>
          </a:xfr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All respondents: Q1-3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914400" y="933450"/>
            <a:ext cx="1266371" cy="3619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 smtClean="0">
                <a:solidFill>
                  <a:schemeClr val="tx1"/>
                </a:solidFill>
              </a:rPr>
              <a:t>If q2 = exporter</a:t>
            </a:r>
            <a:endParaRPr lang="en-US" sz="2000" i="1" dirty="0">
              <a:solidFill>
                <a:schemeClr val="tx1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514600" y="933450"/>
            <a:ext cx="1242332" cy="266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 smtClean="0">
                <a:solidFill>
                  <a:schemeClr val="tx1"/>
                </a:solidFill>
              </a:rPr>
              <a:t>If q2 = lender</a:t>
            </a:r>
            <a:endParaRPr lang="en-US" sz="2000" i="1" dirty="0">
              <a:solidFill>
                <a:schemeClr val="tx1"/>
              </a:solidFill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114800" y="952500"/>
            <a:ext cx="1251516" cy="342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 smtClean="0">
                <a:solidFill>
                  <a:schemeClr val="tx1"/>
                </a:solidFill>
              </a:rPr>
              <a:t>If q2 = broker</a:t>
            </a:r>
            <a:endParaRPr lang="en-US" sz="2000" i="1" dirty="0">
              <a:solidFill>
                <a:schemeClr val="tx1"/>
              </a:solidFill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819400" y="1469571"/>
            <a:ext cx="876300" cy="26533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Q7-9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565264" y="1500867"/>
            <a:ext cx="982321" cy="2354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Q4-6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1190171" y="1997529"/>
            <a:ext cx="990600" cy="266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 smtClean="0">
                <a:solidFill>
                  <a:schemeClr val="tx1"/>
                </a:solidFill>
              </a:rPr>
              <a:t>If Q3 = ST</a:t>
            </a:r>
            <a:endParaRPr lang="en-US" sz="2000" i="1" dirty="0">
              <a:solidFill>
                <a:schemeClr val="tx1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1409700" y="2419350"/>
            <a:ext cx="876300" cy="266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Q10-17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200025" y="2000250"/>
            <a:ext cx="990600" cy="266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 smtClean="0">
                <a:solidFill>
                  <a:schemeClr val="tx1"/>
                </a:solidFill>
              </a:rPr>
              <a:t>If Q3 NOT ST</a:t>
            </a:r>
            <a:endParaRPr lang="en-US" sz="2000" i="1" dirty="0">
              <a:solidFill>
                <a:schemeClr val="tx1"/>
              </a:solidFill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3486150" y="2000250"/>
            <a:ext cx="990600" cy="266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 smtClean="0">
                <a:solidFill>
                  <a:schemeClr val="tx1"/>
                </a:solidFill>
              </a:rPr>
              <a:t>If Q3 = ST</a:t>
            </a:r>
            <a:endParaRPr lang="en-US" sz="2000" i="1" dirty="0">
              <a:solidFill>
                <a:schemeClr val="tx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2495550" y="2000250"/>
            <a:ext cx="990600" cy="266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 smtClean="0">
                <a:solidFill>
                  <a:schemeClr val="tx1"/>
                </a:solidFill>
              </a:rPr>
              <a:t>If Q3 NOT ST</a:t>
            </a:r>
            <a:endParaRPr lang="en-US" sz="2000" i="1" dirty="0">
              <a:solidFill>
                <a:schemeClr val="tx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3695700" y="2438400"/>
            <a:ext cx="876300" cy="266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Q18-32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5410200" y="1469571"/>
            <a:ext cx="990600" cy="266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If Q3 = ST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4419600" y="1469571"/>
            <a:ext cx="990600" cy="266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If Q3 NOT ST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657850" y="2000250"/>
            <a:ext cx="876300" cy="266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 smtClean="0">
                <a:solidFill>
                  <a:schemeClr val="tx1"/>
                </a:solidFill>
              </a:rPr>
              <a:t>Q33-46</a:t>
            </a:r>
            <a:endParaRPr lang="en-US" sz="2000" i="1" dirty="0">
              <a:solidFill>
                <a:schemeClr val="tx1"/>
              </a:solidFill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1123950" y="3628799"/>
            <a:ext cx="876300" cy="266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Q47-48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1080178" y="2881087"/>
            <a:ext cx="12954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If Q3 = MT aircraft, MT other, LT aircraft, LT PF, LT other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>
            <a:stCxn id="3" idx="2"/>
            <a:endCxn id="8" idx="0"/>
          </p:cNvCxnSpPr>
          <p:nvPr/>
        </p:nvCxnSpPr>
        <p:spPr>
          <a:xfrm>
            <a:off x="3200400" y="685800"/>
            <a:ext cx="1540158" cy="266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3" idx="2"/>
            <a:endCxn id="7" idx="0"/>
          </p:cNvCxnSpPr>
          <p:nvPr/>
        </p:nvCxnSpPr>
        <p:spPr>
          <a:xfrm flipH="1">
            <a:off x="3135766" y="685800"/>
            <a:ext cx="64634" cy="247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3" idx="2"/>
            <a:endCxn id="6" idx="0"/>
          </p:cNvCxnSpPr>
          <p:nvPr/>
        </p:nvCxnSpPr>
        <p:spPr>
          <a:xfrm flipH="1">
            <a:off x="1547586" y="685800"/>
            <a:ext cx="1652814" cy="247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6" idx="2"/>
            <a:endCxn id="10" idx="0"/>
          </p:cNvCxnSpPr>
          <p:nvPr/>
        </p:nvCxnSpPr>
        <p:spPr>
          <a:xfrm flipH="1">
            <a:off x="1056425" y="1295400"/>
            <a:ext cx="491161" cy="2054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7" idx="2"/>
            <a:endCxn id="9" idx="0"/>
          </p:cNvCxnSpPr>
          <p:nvPr/>
        </p:nvCxnSpPr>
        <p:spPr>
          <a:xfrm>
            <a:off x="3135766" y="1200150"/>
            <a:ext cx="121784" cy="2694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8" idx="2"/>
          </p:cNvCxnSpPr>
          <p:nvPr/>
        </p:nvCxnSpPr>
        <p:spPr>
          <a:xfrm>
            <a:off x="4740558" y="1295400"/>
            <a:ext cx="669642" cy="1741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7" idx="2"/>
            <a:endCxn id="19" idx="0"/>
          </p:cNvCxnSpPr>
          <p:nvPr/>
        </p:nvCxnSpPr>
        <p:spPr>
          <a:xfrm>
            <a:off x="5905500" y="1736271"/>
            <a:ext cx="190500" cy="2639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ubtitle 2"/>
          <p:cNvSpPr txBox="1">
            <a:spLocks/>
          </p:cNvSpPr>
          <p:nvPr/>
        </p:nvSpPr>
        <p:spPr>
          <a:xfrm>
            <a:off x="290964" y="2881087"/>
            <a:ext cx="789214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If Q3 has no MT or LT program selections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45" name="Straight Arrow Connector 44"/>
          <p:cNvCxnSpPr>
            <a:stCxn id="10" idx="2"/>
          </p:cNvCxnSpPr>
          <p:nvPr/>
        </p:nvCxnSpPr>
        <p:spPr>
          <a:xfrm>
            <a:off x="1056425" y="1736271"/>
            <a:ext cx="133746" cy="2639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12" idx="0"/>
          </p:cNvCxnSpPr>
          <p:nvPr/>
        </p:nvCxnSpPr>
        <p:spPr>
          <a:xfrm>
            <a:off x="1685472" y="2266950"/>
            <a:ext cx="162378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3" idx="2"/>
          </p:cNvCxnSpPr>
          <p:nvPr/>
        </p:nvCxnSpPr>
        <p:spPr>
          <a:xfrm>
            <a:off x="695325" y="2266950"/>
            <a:ext cx="384853" cy="6141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21" idx="2"/>
            <a:endCxn id="20" idx="0"/>
          </p:cNvCxnSpPr>
          <p:nvPr/>
        </p:nvCxnSpPr>
        <p:spPr>
          <a:xfrm flipH="1">
            <a:off x="1562100" y="3414487"/>
            <a:ext cx="165778" cy="214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9" idx="2"/>
          </p:cNvCxnSpPr>
          <p:nvPr/>
        </p:nvCxnSpPr>
        <p:spPr>
          <a:xfrm>
            <a:off x="3257550" y="1734910"/>
            <a:ext cx="228600" cy="2626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15" idx="2"/>
          </p:cNvCxnSpPr>
          <p:nvPr/>
        </p:nvCxnSpPr>
        <p:spPr>
          <a:xfrm>
            <a:off x="2990850" y="2266950"/>
            <a:ext cx="389164" cy="6141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4" idx="2"/>
            <a:endCxn id="16" idx="0"/>
          </p:cNvCxnSpPr>
          <p:nvPr/>
        </p:nvCxnSpPr>
        <p:spPr>
          <a:xfrm>
            <a:off x="3981450" y="2266950"/>
            <a:ext cx="152400" cy="171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Subtitle 2"/>
          <p:cNvSpPr txBox="1">
            <a:spLocks/>
          </p:cNvSpPr>
          <p:nvPr/>
        </p:nvSpPr>
        <p:spPr>
          <a:xfrm>
            <a:off x="3380014" y="2881087"/>
            <a:ext cx="12954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If Q3 = MT aircraft, MT other, LT aircraft, LT PF, LT other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6" name="Subtitle 2"/>
          <p:cNvSpPr txBox="1">
            <a:spLocks/>
          </p:cNvSpPr>
          <p:nvPr/>
        </p:nvSpPr>
        <p:spPr>
          <a:xfrm>
            <a:off x="2590800" y="2881087"/>
            <a:ext cx="789214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If Q3 has no MT or LT program selections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72" name="Straight Arrow Connector 71"/>
          <p:cNvCxnSpPr>
            <a:stCxn id="12" idx="2"/>
          </p:cNvCxnSpPr>
          <p:nvPr/>
        </p:nvCxnSpPr>
        <p:spPr>
          <a:xfrm flipH="1">
            <a:off x="1056424" y="2686050"/>
            <a:ext cx="791426" cy="1950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Subtitle 2"/>
          <p:cNvSpPr txBox="1">
            <a:spLocks/>
          </p:cNvSpPr>
          <p:nvPr/>
        </p:nvSpPr>
        <p:spPr>
          <a:xfrm>
            <a:off x="2743200" y="4091441"/>
            <a:ext cx="876300" cy="266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Q49 (lender &amp; Exporter)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77" name="Straight Arrow Connector 76"/>
          <p:cNvCxnSpPr>
            <a:stCxn id="65" idx="2"/>
            <a:endCxn id="76" idx="0"/>
          </p:cNvCxnSpPr>
          <p:nvPr/>
        </p:nvCxnSpPr>
        <p:spPr>
          <a:xfrm flipH="1">
            <a:off x="3181350" y="3414487"/>
            <a:ext cx="846364" cy="6769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20" idx="2"/>
            <a:endCxn id="76" idx="0"/>
          </p:cNvCxnSpPr>
          <p:nvPr/>
        </p:nvCxnSpPr>
        <p:spPr>
          <a:xfrm>
            <a:off x="1562100" y="3895499"/>
            <a:ext cx="1619250" cy="195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Subtitle 2"/>
          <p:cNvSpPr txBox="1">
            <a:spLocks/>
          </p:cNvSpPr>
          <p:nvPr/>
        </p:nvSpPr>
        <p:spPr>
          <a:xfrm>
            <a:off x="701221" y="4562249"/>
            <a:ext cx="984250" cy="838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IF Q3 = LT Air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Q50-67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8" name="Subtitle 2"/>
          <p:cNvSpPr txBox="1">
            <a:spLocks/>
          </p:cNvSpPr>
          <p:nvPr/>
        </p:nvSpPr>
        <p:spPr>
          <a:xfrm>
            <a:off x="1688646" y="4565878"/>
            <a:ext cx="984250" cy="838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IF Q3 = LT PF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Q68-88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9" name="Subtitle 2"/>
          <p:cNvSpPr txBox="1">
            <a:spLocks/>
          </p:cNvSpPr>
          <p:nvPr/>
        </p:nvSpPr>
        <p:spPr>
          <a:xfrm>
            <a:off x="2655207" y="4562249"/>
            <a:ext cx="984250" cy="838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IF Q3 = LT Other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Q89-108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90" name="Subtitle 2"/>
          <p:cNvSpPr txBox="1">
            <a:spLocks/>
          </p:cNvSpPr>
          <p:nvPr/>
        </p:nvSpPr>
        <p:spPr>
          <a:xfrm>
            <a:off x="3636736" y="4565878"/>
            <a:ext cx="984250" cy="838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IF Q3 = MT Air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109-127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91" name="Subtitle 2"/>
          <p:cNvSpPr txBox="1">
            <a:spLocks/>
          </p:cNvSpPr>
          <p:nvPr/>
        </p:nvSpPr>
        <p:spPr>
          <a:xfrm>
            <a:off x="4616450" y="4565878"/>
            <a:ext cx="984250" cy="838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IF Q3 = MT Other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128-147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92" name="Straight Arrow Connector 91"/>
          <p:cNvCxnSpPr>
            <a:stCxn id="76" idx="2"/>
            <a:endCxn id="89" idx="0"/>
          </p:cNvCxnSpPr>
          <p:nvPr/>
        </p:nvCxnSpPr>
        <p:spPr>
          <a:xfrm flipH="1">
            <a:off x="3147332" y="4358141"/>
            <a:ext cx="34018" cy="2041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stCxn id="19" idx="2"/>
            <a:endCxn id="117" idx="0"/>
          </p:cNvCxnSpPr>
          <p:nvPr/>
        </p:nvCxnSpPr>
        <p:spPr>
          <a:xfrm flipH="1">
            <a:off x="6041344" y="2266950"/>
            <a:ext cx="54656" cy="4408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89" idx="2"/>
            <a:endCxn id="118" idx="0"/>
          </p:cNvCxnSpPr>
          <p:nvPr/>
        </p:nvCxnSpPr>
        <p:spPr>
          <a:xfrm>
            <a:off x="3147332" y="5400449"/>
            <a:ext cx="190046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16" idx="2"/>
          </p:cNvCxnSpPr>
          <p:nvPr/>
        </p:nvCxnSpPr>
        <p:spPr>
          <a:xfrm flipH="1">
            <a:off x="3380014" y="2705100"/>
            <a:ext cx="753836" cy="1759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>
            <a:stCxn id="66" idx="2"/>
            <a:endCxn id="109" idx="0"/>
          </p:cNvCxnSpPr>
          <p:nvPr/>
        </p:nvCxnSpPr>
        <p:spPr>
          <a:xfrm flipH="1">
            <a:off x="2957963" y="3414487"/>
            <a:ext cx="27444" cy="1929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44" idx="2"/>
            <a:endCxn id="110" idx="0"/>
          </p:cNvCxnSpPr>
          <p:nvPr/>
        </p:nvCxnSpPr>
        <p:spPr>
          <a:xfrm flipH="1">
            <a:off x="589358" y="3414487"/>
            <a:ext cx="96213" cy="2503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Subtitle 2"/>
          <p:cNvSpPr txBox="1">
            <a:spLocks/>
          </p:cNvSpPr>
          <p:nvPr/>
        </p:nvSpPr>
        <p:spPr>
          <a:xfrm>
            <a:off x="2604404" y="3607482"/>
            <a:ext cx="707118" cy="24266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1" dirty="0" smtClean="0">
                <a:solidFill>
                  <a:schemeClr val="tx1"/>
                </a:solidFill>
              </a:rPr>
              <a:t>Skip to 218</a:t>
            </a:r>
            <a:endParaRPr lang="en-US" sz="2000" b="1" i="1" dirty="0">
              <a:solidFill>
                <a:schemeClr val="tx1"/>
              </a:solidFill>
            </a:endParaRPr>
          </a:p>
        </p:txBody>
      </p:sp>
      <p:sp>
        <p:nvSpPr>
          <p:cNvPr id="110" name="Subtitle 2"/>
          <p:cNvSpPr txBox="1">
            <a:spLocks/>
          </p:cNvSpPr>
          <p:nvPr/>
        </p:nvSpPr>
        <p:spPr>
          <a:xfrm>
            <a:off x="290964" y="3664858"/>
            <a:ext cx="596787" cy="23064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1" dirty="0" smtClean="0">
                <a:solidFill>
                  <a:schemeClr val="tx1"/>
                </a:solidFill>
              </a:rPr>
              <a:t>Skip to 218</a:t>
            </a:r>
            <a:endParaRPr lang="en-US" sz="2000" b="1" i="1" dirty="0">
              <a:solidFill>
                <a:schemeClr val="tx1"/>
              </a:solidFill>
            </a:endParaRPr>
          </a:p>
        </p:txBody>
      </p:sp>
      <p:sp>
        <p:nvSpPr>
          <p:cNvPr id="117" name="Subtitle 2"/>
          <p:cNvSpPr txBox="1">
            <a:spLocks/>
          </p:cNvSpPr>
          <p:nvPr/>
        </p:nvSpPr>
        <p:spPr>
          <a:xfrm>
            <a:off x="5628367" y="2707821"/>
            <a:ext cx="825954" cy="24266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 smtClean="0">
                <a:solidFill>
                  <a:schemeClr val="tx1"/>
                </a:solidFill>
              </a:rPr>
              <a:t>Skip to 218</a:t>
            </a:r>
            <a:endParaRPr lang="en-US" sz="2000" i="1" dirty="0">
              <a:solidFill>
                <a:schemeClr val="tx1"/>
              </a:solidFill>
            </a:endParaRPr>
          </a:p>
        </p:txBody>
      </p:sp>
      <p:sp>
        <p:nvSpPr>
          <p:cNvPr id="118" name="Subtitle 2"/>
          <p:cNvSpPr txBox="1">
            <a:spLocks/>
          </p:cNvSpPr>
          <p:nvPr/>
        </p:nvSpPr>
        <p:spPr>
          <a:xfrm>
            <a:off x="1763259" y="5552849"/>
            <a:ext cx="3148238" cy="3143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Foreign Currency </a:t>
            </a:r>
            <a:r>
              <a:rPr lang="en-US" sz="2000" dirty="0" err="1" smtClean="0">
                <a:solidFill>
                  <a:schemeClr val="tx1"/>
                </a:solidFill>
              </a:rPr>
              <a:t>Gtees</a:t>
            </a:r>
            <a:r>
              <a:rPr lang="en-US" sz="2000" dirty="0" smtClean="0">
                <a:solidFill>
                  <a:schemeClr val="tx1"/>
                </a:solidFill>
              </a:rPr>
              <a:t>, 148-158*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20" name="Subtitle 2"/>
          <p:cNvSpPr txBox="1">
            <a:spLocks/>
          </p:cNvSpPr>
          <p:nvPr/>
        </p:nvSpPr>
        <p:spPr>
          <a:xfrm>
            <a:off x="1763259" y="5838600"/>
            <a:ext cx="3148238" cy="30842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Environment, 159-175*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21" name="Subtitle 2"/>
          <p:cNvSpPr txBox="1">
            <a:spLocks/>
          </p:cNvSpPr>
          <p:nvPr/>
        </p:nvSpPr>
        <p:spPr>
          <a:xfrm>
            <a:off x="1763259" y="6147027"/>
            <a:ext cx="3148238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Foreign content, 176-184*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22" name="Subtitle 2"/>
          <p:cNvSpPr txBox="1">
            <a:spLocks/>
          </p:cNvSpPr>
          <p:nvPr/>
        </p:nvSpPr>
        <p:spPr>
          <a:xfrm>
            <a:off x="1766661" y="6423252"/>
            <a:ext cx="314823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Local Costs, 185-191*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23" name="Subtitle 2"/>
          <p:cNvSpPr txBox="1">
            <a:spLocks/>
          </p:cNvSpPr>
          <p:nvPr/>
        </p:nvSpPr>
        <p:spPr>
          <a:xfrm>
            <a:off x="1766662" y="6680427"/>
            <a:ext cx="3148238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err="1" smtClean="0">
                <a:solidFill>
                  <a:schemeClr val="tx1"/>
                </a:solidFill>
              </a:rPr>
              <a:t>Marad</a:t>
            </a:r>
            <a:r>
              <a:rPr lang="en-US" sz="2000" dirty="0" smtClean="0">
                <a:solidFill>
                  <a:schemeClr val="tx1"/>
                </a:solidFill>
              </a:rPr>
              <a:t>/PR17, 192-199*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24" name="Subtitle 2"/>
          <p:cNvSpPr txBox="1">
            <a:spLocks/>
          </p:cNvSpPr>
          <p:nvPr/>
        </p:nvSpPr>
        <p:spPr>
          <a:xfrm>
            <a:off x="1763259" y="6985227"/>
            <a:ext cx="3148238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Economic Impact, 200-202*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25" name="Subtitle 2"/>
          <p:cNvSpPr txBox="1">
            <a:spLocks/>
          </p:cNvSpPr>
          <p:nvPr/>
        </p:nvSpPr>
        <p:spPr>
          <a:xfrm>
            <a:off x="1763259" y="7290027"/>
            <a:ext cx="3148238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Non-standard financing, 203-217*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26" name="Subtitle 2"/>
          <p:cNvSpPr txBox="1">
            <a:spLocks/>
          </p:cNvSpPr>
          <p:nvPr/>
        </p:nvSpPr>
        <p:spPr>
          <a:xfrm>
            <a:off x="1780720" y="7705722"/>
            <a:ext cx="3148238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General Comments (Lenders, Exporters, &amp; Brokers), </a:t>
            </a:r>
            <a:r>
              <a:rPr lang="en-US" sz="2000" b="1" dirty="0" smtClean="0">
                <a:solidFill>
                  <a:schemeClr val="tx1"/>
                </a:solidFill>
              </a:rPr>
              <a:t>218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127" name="Straight Arrow Connector 126"/>
          <p:cNvCxnSpPr>
            <a:stCxn id="110" idx="2"/>
          </p:cNvCxnSpPr>
          <p:nvPr/>
        </p:nvCxnSpPr>
        <p:spPr>
          <a:xfrm flipH="1">
            <a:off x="526368" y="3895500"/>
            <a:ext cx="62990" cy="34292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>
            <a:endCxn id="126" idx="1"/>
          </p:cNvCxnSpPr>
          <p:nvPr/>
        </p:nvCxnSpPr>
        <p:spPr>
          <a:xfrm>
            <a:off x="526368" y="7324722"/>
            <a:ext cx="1254352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stCxn id="125" idx="2"/>
            <a:endCxn id="126" idx="0"/>
          </p:cNvCxnSpPr>
          <p:nvPr/>
        </p:nvCxnSpPr>
        <p:spPr>
          <a:xfrm>
            <a:off x="3337378" y="7594827"/>
            <a:ext cx="17461" cy="1108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>
            <a:stCxn id="117" idx="2"/>
          </p:cNvCxnSpPr>
          <p:nvPr/>
        </p:nvCxnSpPr>
        <p:spPr>
          <a:xfrm>
            <a:off x="6041344" y="2950482"/>
            <a:ext cx="54656" cy="4526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>
            <a:endCxn id="126" idx="3"/>
          </p:cNvCxnSpPr>
          <p:nvPr/>
        </p:nvCxnSpPr>
        <p:spPr>
          <a:xfrm flipH="1">
            <a:off x="4928958" y="7477122"/>
            <a:ext cx="1184503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endCxn id="163" idx="1"/>
          </p:cNvCxnSpPr>
          <p:nvPr/>
        </p:nvCxnSpPr>
        <p:spPr>
          <a:xfrm flipV="1">
            <a:off x="3337378" y="8265435"/>
            <a:ext cx="2158205" cy="1011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Subtitle 2"/>
          <p:cNvSpPr txBox="1">
            <a:spLocks/>
          </p:cNvSpPr>
          <p:nvPr/>
        </p:nvSpPr>
        <p:spPr>
          <a:xfrm>
            <a:off x="1727878" y="8176078"/>
            <a:ext cx="3148238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Denied &amp; Deterred, 219-228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151" name="Straight Arrow Connector 150"/>
          <p:cNvCxnSpPr>
            <a:stCxn id="18" idx="2"/>
            <a:endCxn id="117" idx="0"/>
          </p:cNvCxnSpPr>
          <p:nvPr/>
        </p:nvCxnSpPr>
        <p:spPr>
          <a:xfrm>
            <a:off x="4914900" y="1736271"/>
            <a:ext cx="1126444" cy="9715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>
            <a:stCxn id="126" idx="2"/>
            <a:endCxn id="145" idx="0"/>
          </p:cNvCxnSpPr>
          <p:nvPr/>
        </p:nvCxnSpPr>
        <p:spPr>
          <a:xfrm flipH="1">
            <a:off x="3301997" y="8010522"/>
            <a:ext cx="52842" cy="1655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Octagon 160"/>
          <p:cNvSpPr/>
          <p:nvPr/>
        </p:nvSpPr>
        <p:spPr>
          <a:xfrm>
            <a:off x="5539467" y="8080829"/>
            <a:ext cx="495300" cy="400049"/>
          </a:xfrm>
          <a:prstGeom prst="octag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/>
          <p:cNvSpPr/>
          <p:nvPr/>
        </p:nvSpPr>
        <p:spPr>
          <a:xfrm>
            <a:off x="5495583" y="8049991"/>
            <a:ext cx="61787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The End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233" name="Rectangle 232"/>
          <p:cNvSpPr/>
          <p:nvPr/>
        </p:nvSpPr>
        <p:spPr>
          <a:xfrm>
            <a:off x="125732" y="152400"/>
            <a:ext cx="14363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OMB # 3048-0004 </a:t>
            </a:r>
            <a:endParaRPr lang="en-US" sz="1200" dirty="0" smtClean="0"/>
          </a:p>
          <a:p>
            <a:r>
              <a:rPr lang="en-US" sz="1200" dirty="0" smtClean="0"/>
              <a:t>Ex-</a:t>
            </a:r>
            <a:r>
              <a:rPr lang="en-US" sz="1200" dirty="0" err="1" smtClean="0"/>
              <a:t>Im</a:t>
            </a:r>
            <a:r>
              <a:rPr lang="en-US" sz="1200" dirty="0" smtClean="0"/>
              <a:t> Bank</a:t>
            </a:r>
          </a:p>
          <a:p>
            <a:r>
              <a:rPr lang="en-US" sz="1200" dirty="0" smtClean="0"/>
              <a:t>Survey Flow Chart</a:t>
            </a:r>
            <a:endParaRPr lang="en-US" sz="1200" dirty="0"/>
          </a:p>
        </p:txBody>
      </p:sp>
      <p:sp>
        <p:nvSpPr>
          <p:cNvPr id="234" name="Rectangle 233"/>
          <p:cNvSpPr/>
          <p:nvPr/>
        </p:nvSpPr>
        <p:spPr>
          <a:xfrm>
            <a:off x="200026" y="8546068"/>
            <a:ext cx="65055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/>
              <a:t>Note: This chart illustrates the high level skip patterns only; additional “local” skips exist and are notated in the Web Mock-up Word doc </a:t>
            </a:r>
          </a:p>
          <a:p>
            <a:r>
              <a:rPr lang="en-US" sz="900" dirty="0" smtClean="0"/>
              <a:t>*Sections only filled out beyond first question if participant indicates the company has experience</a:t>
            </a:r>
          </a:p>
        </p:txBody>
      </p:sp>
    </p:spTree>
    <p:extLst>
      <p:ext uri="{BB962C8B-B14F-4D97-AF65-F5344CB8AC3E}">
        <p14:creationId xmlns:p14="http://schemas.microsoft.com/office/powerpoint/2010/main" val="3466963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1367</TotalTime>
  <Words>246</Words>
  <Application>Microsoft Office PowerPoint</Application>
  <PresentationFormat>On-screen Show (4:3)</PresentationFormat>
  <Paragraphs>50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Export Import Bank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 Hutsell</dc:creator>
  <cp:lastModifiedBy>whitt</cp:lastModifiedBy>
  <cp:revision>9</cp:revision>
  <cp:lastPrinted>2012-10-02T19:58:43Z</cp:lastPrinted>
  <dcterms:created xsi:type="dcterms:W3CDTF">2012-10-02T18:31:23Z</dcterms:created>
  <dcterms:modified xsi:type="dcterms:W3CDTF">2012-10-11T17:17:22Z</dcterms:modified>
</cp:coreProperties>
</file>