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256" r:id="rId6"/>
    <p:sldId id="284" r:id="rId7"/>
    <p:sldId id="288" r:id="rId8"/>
    <p:sldId id="287" r:id="rId9"/>
    <p:sldId id="289" r:id="rId10"/>
    <p:sldId id="270" r:id="rId11"/>
    <p:sldId id="274" r:id="rId12"/>
    <p:sldId id="275" r:id="rId13"/>
    <p:sldId id="276" r:id="rId14"/>
    <p:sldId id="278" r:id="rId15"/>
    <p:sldId id="279" r:id="rId16"/>
    <p:sldId id="280" r:id="rId17"/>
    <p:sldId id="281" r:id="rId18"/>
    <p:sldId id="282" r:id="rId19"/>
    <p:sldId id="283"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J Schulzetenberg (CENSUS/CBSM FED)" initials="AJS(F" lastIdx="3" clrIdx="0">
    <p:extLst>
      <p:ext uri="{19B8F6BF-5375-455C-9EA6-DF929625EA0E}">
        <p15:presenceInfo xmlns:p15="http://schemas.microsoft.com/office/powerpoint/2012/main" userId="S::anthony.j.schulzetenberg@census.gov::89d0a51c-3d1d-46ea-84c3-a1ecd44e0638" providerId="AD"/>
      </p:ext>
    </p:extLst>
  </p:cmAuthor>
  <p:cmAuthor id="2" name="Weidman, Pheny - REE-ERS, Washington, DC" initials="WP-RWD" lastIdx="2" clrIdx="1">
    <p:extLst>
      <p:ext uri="{19B8F6BF-5375-455C-9EA6-DF929625EA0E}">
        <p15:presenceInfo xmlns:p15="http://schemas.microsoft.com/office/powerpoint/2012/main" userId="S::pheny.weidman@usda.gov::86dd82a5-22d4-4061-b926-4811b1bd6686" providerId="AD"/>
      </p:ext>
    </p:extLst>
  </p:cmAuthor>
  <p:cmAuthor id="3" name="Gonzalez, Jeffrey - REE-ERS, Washington, DC" initials="GJ-RWD" lastIdx="2" clrIdx="2">
    <p:extLst>
      <p:ext uri="{19B8F6BF-5375-455C-9EA6-DF929625EA0E}">
        <p15:presenceInfo xmlns:p15="http://schemas.microsoft.com/office/powerpoint/2012/main" userId="S-1-5-21-2443529608-3098792306-3041422421-10998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0" autoAdjust="0"/>
  </p:normalViewPr>
  <p:slideViewPr>
    <p:cSldViewPr snapToGrid="0">
      <p:cViewPr varScale="1">
        <p:scale>
          <a:sx n="58" d="100"/>
          <a:sy n="58" d="100"/>
        </p:scale>
        <p:origin x="988" y="56"/>
      </p:cViewPr>
      <p:guideLst/>
    </p:cSldViewPr>
  </p:slideViewPr>
  <p:outlineViewPr>
    <p:cViewPr>
      <p:scale>
        <a:sx n="33" d="100"/>
        <a:sy n="33" d="100"/>
      </p:scale>
      <p:origin x="0" y="-4450"/>
    </p:cViewPr>
  </p:outlineViewPr>
  <p:notesTextViewPr>
    <p:cViewPr>
      <p:scale>
        <a:sx n="1" d="1"/>
        <a:sy n="1" d="1"/>
      </p:scale>
      <p:origin x="0" y="0"/>
    </p:cViewPr>
  </p:notesTextViewPr>
  <p:sorterViewPr>
    <p:cViewPr>
      <p:scale>
        <a:sx n="200" d="100"/>
        <a:sy n="200" d="100"/>
      </p:scale>
      <p:origin x="0" y="0"/>
    </p:cViewPr>
  </p:sorterViewPr>
  <p:notesViewPr>
    <p:cSldViewPr snapToGrid="0">
      <p:cViewPr>
        <p:scale>
          <a:sx n="120" d="100"/>
          <a:sy n="120" d="100"/>
        </p:scale>
        <p:origin x="1910" y="-158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3/19/2021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dirty="0"/>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a:t>
            </a:fld>
            <a:endParaRPr lang="en-US" dirty="0"/>
          </a:p>
        </p:txBody>
      </p:sp>
    </p:spTree>
    <p:extLst>
      <p:ext uri="{BB962C8B-B14F-4D97-AF65-F5344CB8AC3E}">
        <p14:creationId xmlns:p14="http://schemas.microsoft.com/office/powerpoint/2010/main" val="232213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10</a:t>
            </a:fld>
            <a:endParaRPr lang="en-US" dirty="0"/>
          </a:p>
        </p:txBody>
      </p:sp>
    </p:spTree>
    <p:extLst>
      <p:ext uri="{BB962C8B-B14F-4D97-AF65-F5344CB8AC3E}">
        <p14:creationId xmlns:p14="http://schemas.microsoft.com/office/powerpoint/2010/main" val="287189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11</a:t>
            </a:fld>
            <a:endParaRPr lang="en-US" dirty="0"/>
          </a:p>
        </p:txBody>
      </p:sp>
    </p:spTree>
    <p:extLst>
      <p:ext uri="{BB962C8B-B14F-4D97-AF65-F5344CB8AC3E}">
        <p14:creationId xmlns:p14="http://schemas.microsoft.com/office/powerpoint/2010/main" val="11789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12</a:t>
            </a:fld>
            <a:endParaRPr lang="en-US" dirty="0"/>
          </a:p>
        </p:txBody>
      </p:sp>
    </p:spTree>
    <p:extLst>
      <p:ext uri="{BB962C8B-B14F-4D97-AF65-F5344CB8AC3E}">
        <p14:creationId xmlns:p14="http://schemas.microsoft.com/office/powerpoint/2010/main" val="2257744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13</a:t>
            </a:fld>
            <a:endParaRPr lang="en-US" dirty="0"/>
          </a:p>
        </p:txBody>
      </p:sp>
    </p:spTree>
    <p:extLst>
      <p:ext uri="{BB962C8B-B14F-4D97-AF65-F5344CB8AC3E}">
        <p14:creationId xmlns:p14="http://schemas.microsoft.com/office/powerpoint/2010/main" val="1373673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14</a:t>
            </a:fld>
            <a:endParaRPr lang="en-US" dirty="0"/>
          </a:p>
        </p:txBody>
      </p:sp>
    </p:spTree>
    <p:extLst>
      <p:ext uri="{BB962C8B-B14F-4D97-AF65-F5344CB8AC3E}">
        <p14:creationId xmlns:p14="http://schemas.microsoft.com/office/powerpoint/2010/main" val="274598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15</a:t>
            </a:fld>
            <a:endParaRPr lang="en-US" dirty="0"/>
          </a:p>
        </p:txBody>
      </p:sp>
    </p:spTree>
    <p:extLst>
      <p:ext uri="{BB962C8B-B14F-4D97-AF65-F5344CB8AC3E}">
        <p14:creationId xmlns:p14="http://schemas.microsoft.com/office/powerpoint/2010/main" val="686272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2</a:t>
            </a:fld>
            <a:endParaRPr lang="en-US" dirty="0"/>
          </a:p>
        </p:txBody>
      </p:sp>
    </p:spTree>
    <p:extLst>
      <p:ext uri="{BB962C8B-B14F-4D97-AF65-F5344CB8AC3E}">
        <p14:creationId xmlns:p14="http://schemas.microsoft.com/office/powerpoint/2010/main" val="308168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3</a:t>
            </a:fld>
            <a:endParaRPr lang="en-US" dirty="0"/>
          </a:p>
        </p:txBody>
      </p:sp>
    </p:spTree>
    <p:extLst>
      <p:ext uri="{BB962C8B-B14F-4D97-AF65-F5344CB8AC3E}">
        <p14:creationId xmlns:p14="http://schemas.microsoft.com/office/powerpoint/2010/main" val="416010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4</a:t>
            </a:fld>
            <a:endParaRPr lang="en-US" dirty="0"/>
          </a:p>
        </p:txBody>
      </p:sp>
    </p:spTree>
    <p:extLst>
      <p:ext uri="{BB962C8B-B14F-4D97-AF65-F5344CB8AC3E}">
        <p14:creationId xmlns:p14="http://schemas.microsoft.com/office/powerpoint/2010/main" val="206046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5</a:t>
            </a:fld>
            <a:endParaRPr lang="en-US" dirty="0"/>
          </a:p>
        </p:txBody>
      </p:sp>
    </p:spTree>
    <p:extLst>
      <p:ext uri="{BB962C8B-B14F-4D97-AF65-F5344CB8AC3E}">
        <p14:creationId xmlns:p14="http://schemas.microsoft.com/office/powerpoint/2010/main" val="3894934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6</a:t>
            </a:fld>
            <a:endParaRPr lang="en-US" dirty="0"/>
          </a:p>
        </p:txBody>
      </p:sp>
    </p:spTree>
    <p:extLst>
      <p:ext uri="{BB962C8B-B14F-4D97-AF65-F5344CB8AC3E}">
        <p14:creationId xmlns:p14="http://schemas.microsoft.com/office/powerpoint/2010/main" val="52171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7</a:t>
            </a:fld>
            <a:endParaRPr lang="en-US" dirty="0"/>
          </a:p>
        </p:txBody>
      </p:sp>
    </p:spTree>
    <p:extLst>
      <p:ext uri="{BB962C8B-B14F-4D97-AF65-F5344CB8AC3E}">
        <p14:creationId xmlns:p14="http://schemas.microsoft.com/office/powerpoint/2010/main" val="861812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33367-C7DD-4070-8A8A-4A94FB71ED67}" type="slidenum">
              <a:rPr lang="en-US" smtClean="0"/>
              <a:t>8</a:t>
            </a:fld>
            <a:endParaRPr lang="en-US" dirty="0"/>
          </a:p>
        </p:txBody>
      </p:sp>
    </p:spTree>
    <p:extLst>
      <p:ext uri="{BB962C8B-B14F-4D97-AF65-F5344CB8AC3E}">
        <p14:creationId xmlns:p14="http://schemas.microsoft.com/office/powerpoint/2010/main" val="36709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33367-C7DD-4070-8A8A-4A94FB71ED67}" type="slidenum">
              <a:rPr lang="en-US" smtClean="0"/>
              <a:t>9</a:t>
            </a:fld>
            <a:endParaRPr lang="en-US" dirty="0"/>
          </a:p>
        </p:txBody>
      </p:sp>
    </p:spTree>
    <p:extLst>
      <p:ext uri="{BB962C8B-B14F-4D97-AF65-F5344CB8AC3E}">
        <p14:creationId xmlns:p14="http://schemas.microsoft.com/office/powerpoint/2010/main" val="76534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dirty="0"/>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dirty="0"/>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cid:7FB73D91-B589-4B65-8ECE-C02A08E9826A-L0-001" TargetMode="Externa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cid:A9B27CA0-9D1E-437A-A84A-DC0A903F0BCE-L0-001"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cid:0E998E44-8EB2-442B-83C1-F673871371B3-L0-001"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cid:C82162AA-498B-4938-A2CD-7503838E1E4F" TargetMode="External"/><Relationship Id="rId4" Type="http://schemas.openxmlformats.org/officeDocument/2006/relationships/image" Target="cid:5CEBEBA9-E7DC-4516-9D06-1BE4A962BDB9-L0-001"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cid:5CEBEBA9-E7DC-4516-9D06-1BE4A962BDB9-L0-001" TargetMode="Externa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63ECC8-719A-498E-B101-491B6A35558E}" type="slidenum">
              <a:rPr lang="en-US" smtClean="0"/>
              <a:t>1</a:t>
            </a:fld>
            <a:endParaRPr lang="en-US" dirty="0"/>
          </a:p>
        </p:txBody>
      </p:sp>
      <p:sp>
        <p:nvSpPr>
          <p:cNvPr id="5" name="Title 1"/>
          <p:cNvSpPr txBox="1">
            <a:spLocks/>
          </p:cNvSpPr>
          <p:nvPr/>
        </p:nvSpPr>
        <p:spPr>
          <a:xfrm>
            <a:off x="742504" y="1053737"/>
            <a:ext cx="10532919" cy="48332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00" dirty="0">
                <a:solidFill>
                  <a:schemeClr val="accent1">
                    <a:lumMod val="50000"/>
                  </a:schemeClr>
                </a:solidFill>
              </a:rPr>
              <a:t>Appendix I: Courseware for FoodLogger Installation and Data Entry Training</a:t>
            </a:r>
            <a:endParaRPr lang="en-US" sz="800" dirty="0">
              <a:latin typeface="Calibri Light" panose="020F0302020204030204" pitchFamily="34" charset="0"/>
              <a:cs typeface="Calibri Light" panose="020F0302020204030204" pitchFamily="34" charset="0"/>
            </a:endParaRPr>
          </a:p>
          <a:p>
            <a:endParaRPr lang="en-US" sz="21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en-US" sz="1800" dirty="0">
              <a:latin typeface="Calibri Light" panose="020F0302020204030204" pitchFamily="34" charset="0"/>
              <a:cs typeface="Calibri Light" panose="020F0302020204030204" pitchFamily="34" charset="0"/>
            </a:endParaRPr>
          </a:p>
          <a:p>
            <a:endParaRPr lang="en-US" sz="2700" dirty="0">
              <a:latin typeface="+mn-lt"/>
            </a:endParaRPr>
          </a:p>
        </p:txBody>
      </p:sp>
      <p:sp>
        <p:nvSpPr>
          <p:cNvPr id="3" name="TextBox 2"/>
          <p:cNvSpPr txBox="1"/>
          <p:nvPr/>
        </p:nvSpPr>
        <p:spPr>
          <a:xfrm>
            <a:off x="3819524" y="6202461"/>
            <a:ext cx="6317253" cy="461665"/>
          </a:xfrm>
          <a:prstGeom prst="rect">
            <a:avLst/>
          </a:prstGeom>
          <a:noFill/>
        </p:spPr>
        <p:txBody>
          <a:bodyPr wrap="square" rtlCol="0">
            <a:spAutoFit/>
          </a:bodyPr>
          <a:lstStyle/>
          <a:p>
            <a:r>
              <a:rPr lang="en-US" sz="1200" dirty="0">
                <a:solidFill>
                  <a:schemeClr val="bg1">
                    <a:lumMod val="65000"/>
                  </a:schemeClr>
                </a:solidFill>
                <a:latin typeface="Calibri Light" panose="020F0302020204030204" pitchFamily="34" charset="0"/>
                <a:cs typeface="Calibri Light" panose="020F0302020204030204" pitchFamily="34" charset="0"/>
              </a:rPr>
              <a:t>This presentation is released to inform interested parties of research and to encourage discussion.  The views expressed are those of the authors and not necessarily those of the U.S. Census Bureau.</a:t>
            </a:r>
          </a:p>
        </p:txBody>
      </p:sp>
    </p:spTree>
    <p:extLst>
      <p:ext uri="{BB962C8B-B14F-4D97-AF65-F5344CB8AC3E}">
        <p14:creationId xmlns:p14="http://schemas.microsoft.com/office/powerpoint/2010/main" val="47938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3600" dirty="0">
                <a:solidFill>
                  <a:schemeClr val="accent1">
                    <a:lumMod val="50000"/>
                  </a:schemeClr>
                </a:solidFill>
              </a:rPr>
              <a:t>Practice (I)</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3"/>
          <p:cNvSpPr>
            <a:spLocks noGrp="1" noChangeArrowheads="1"/>
          </p:cNvSpPr>
          <p:nvPr>
            <p:ph idx="4294967295"/>
          </p:nvPr>
        </p:nvSpPr>
        <p:spPr>
          <a:xfrm>
            <a:off x="838200" y="1204132"/>
            <a:ext cx="4133850" cy="4644218"/>
          </a:xfrm>
          <a:noFill/>
          <a:ln cap="flat">
            <a:solidFill>
              <a:srgbClr val="00B0F0"/>
            </a:solidFill>
          </a:ln>
        </p:spPr>
        <p:txBody>
          <a:bodyPr>
            <a:normAutofit lnSpcReduction="10000"/>
          </a:bodyPr>
          <a:lstStyle/>
          <a:p>
            <a:pPr marL="514350" indent="-514350">
              <a:lnSpc>
                <a:spcPct val="110000"/>
              </a:lnSpc>
              <a:spcBef>
                <a:spcPts val="0"/>
              </a:spcBef>
              <a:buFont typeface="+mj-lt"/>
              <a:buAutoNum type="arabicPeriod"/>
            </a:pPr>
            <a:r>
              <a:rPr lang="en-US" sz="2400" dirty="0">
                <a:solidFill>
                  <a:prstClr val="black"/>
                </a:solidFill>
                <a:latin typeface="Calibri Light" panose="020F0302020204030204" pitchFamily="34" charset="0"/>
                <a:cs typeface="Calibri Light" panose="020F0302020204030204" pitchFamily="34" charset="0"/>
              </a:rPr>
              <a:t>Start a day</a:t>
            </a:r>
          </a:p>
          <a:p>
            <a:pPr marL="514350" indent="-514350">
              <a:lnSpc>
                <a:spcPct val="110000"/>
              </a:lnSpc>
              <a:spcBef>
                <a:spcPts val="0"/>
              </a:spcBef>
              <a:buFont typeface="+mj-lt"/>
              <a:buAutoNum type="arabicPeriod"/>
            </a:pPr>
            <a:r>
              <a:rPr lang="en-US" sz="2400" dirty="0">
                <a:solidFill>
                  <a:prstClr val="black"/>
                </a:solidFill>
                <a:latin typeface="Calibri Light" panose="020F0302020204030204" pitchFamily="34" charset="0"/>
                <a:cs typeface="Calibri Light" panose="020F0302020204030204" pitchFamily="34" charset="0"/>
              </a:rPr>
              <a:t>Add a food stop manually</a:t>
            </a:r>
          </a:p>
          <a:p>
            <a:pPr marL="514350" indent="-514350">
              <a:lnSpc>
                <a:spcPct val="110000"/>
              </a:lnSpc>
              <a:spcBef>
                <a:spcPts val="0"/>
              </a:spcBef>
              <a:buFont typeface="+mj-lt"/>
              <a:buAutoNum type="arabicPeriod"/>
            </a:pPr>
            <a:r>
              <a:rPr lang="en-US" sz="2400" dirty="0">
                <a:solidFill>
                  <a:prstClr val="black"/>
                </a:solidFill>
                <a:latin typeface="Calibri Light" panose="020F0302020204030204" pitchFamily="34" charset="0"/>
                <a:cs typeface="Calibri Light" panose="020F0302020204030204" pitchFamily="34" charset="0"/>
              </a:rPr>
              <a:t>Add a food event manually</a:t>
            </a:r>
          </a:p>
          <a:p>
            <a:pPr marL="514350" indent="-514350">
              <a:lnSpc>
                <a:spcPct val="110000"/>
              </a:lnSpc>
              <a:spcBef>
                <a:spcPts val="0"/>
              </a:spcBef>
              <a:buFont typeface="+mj-lt"/>
              <a:buAutoNum type="arabicPeriod"/>
            </a:pPr>
            <a:r>
              <a:rPr lang="en-US" sz="2400" dirty="0">
                <a:solidFill>
                  <a:prstClr val="black"/>
                </a:solidFill>
                <a:latin typeface="Calibri Light" panose="020F0302020204030204" pitchFamily="34" charset="0"/>
                <a:cs typeface="Calibri Light" panose="020F0302020204030204" pitchFamily="34" charset="0"/>
              </a:rPr>
              <a:t>Enter item name</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Barcode</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PLU</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Text</a:t>
            </a:r>
          </a:p>
          <a:p>
            <a:pPr marL="514350" indent="-514350">
              <a:lnSpc>
                <a:spcPct val="110000"/>
              </a:lnSpc>
              <a:spcBef>
                <a:spcPts val="0"/>
              </a:spcBef>
              <a:buFont typeface="+mj-lt"/>
              <a:buAutoNum type="arabicPeriod"/>
            </a:pPr>
            <a:r>
              <a:rPr lang="en-US" sz="2400" dirty="0">
                <a:solidFill>
                  <a:prstClr val="black"/>
                </a:solidFill>
                <a:latin typeface="Calibri Light" panose="020F0302020204030204" pitchFamily="34" charset="0"/>
                <a:cs typeface="Calibri Light" panose="020F0302020204030204" pitchFamily="34" charset="0"/>
              </a:rPr>
              <a:t>Enter weight/volume</a:t>
            </a:r>
          </a:p>
          <a:p>
            <a:pPr marL="514350" indent="-514350">
              <a:lnSpc>
                <a:spcPct val="110000"/>
              </a:lnSpc>
              <a:spcBef>
                <a:spcPts val="0"/>
              </a:spcBef>
              <a:buFont typeface="+mj-lt"/>
              <a:buAutoNum type="arabicPeriod"/>
            </a:pPr>
            <a:r>
              <a:rPr lang="en-US" sz="2400" dirty="0">
                <a:latin typeface="Calibri Light" panose="020F0302020204030204" pitchFamily="34" charset="0"/>
                <a:cs typeface="Calibri Light" panose="020F0302020204030204" pitchFamily="34" charset="0"/>
              </a:rPr>
              <a:t>Enter number of items</a:t>
            </a:r>
          </a:p>
          <a:p>
            <a:pPr marL="514350" indent="-514350">
              <a:lnSpc>
                <a:spcPct val="110000"/>
              </a:lnSpc>
              <a:spcBef>
                <a:spcPts val="0"/>
              </a:spcBef>
              <a:buFont typeface="+mj-lt"/>
              <a:buAutoNum type="arabicPeriod"/>
            </a:pPr>
            <a:r>
              <a:rPr lang="en-US" sz="2400" dirty="0">
                <a:latin typeface="Calibri Light" panose="020F0302020204030204" pitchFamily="34" charset="0"/>
                <a:cs typeface="Calibri Light" panose="020F0302020204030204" pitchFamily="34" charset="0"/>
              </a:rPr>
              <a:t>Enter payment</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Single item</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Multiple items</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Payment modes</a:t>
            </a:r>
          </a:p>
          <a:p>
            <a:pPr marL="514350" indent="-514350">
              <a:lnSpc>
                <a:spcPct val="110000"/>
              </a:lnSpc>
              <a:spcBef>
                <a:spcPts val="0"/>
              </a:spcBef>
              <a:buFont typeface="+mj-lt"/>
              <a:buAutoNum type="arabicPeriod"/>
            </a:pPr>
            <a:endParaRPr 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3B57FE3-D976-46C6-9820-518FAA7DFEA1}"/>
              </a:ext>
            </a:extLst>
          </p:cNvPr>
          <p:cNvPicPr>
            <a:picLocks noChangeAspect="1"/>
          </p:cNvPicPr>
          <p:nvPr/>
        </p:nvPicPr>
        <p:blipFill>
          <a:blip r:embed="rId3"/>
          <a:stretch>
            <a:fillRect/>
          </a:stretch>
        </p:blipFill>
        <p:spPr>
          <a:xfrm>
            <a:off x="5105743" y="1546939"/>
            <a:ext cx="1713124" cy="3133616"/>
          </a:xfrm>
          <a:prstGeom prst="rect">
            <a:avLst/>
          </a:prstGeom>
        </p:spPr>
      </p:pic>
      <p:pic>
        <p:nvPicPr>
          <p:cNvPr id="8" name="Picture 7" descr="Illegal GMO Wheat in Kraft Mac &amp; Cheese?">
            <a:extLst>
              <a:ext uri="{FF2B5EF4-FFF2-40B4-BE49-F238E27FC236}">
                <a16:creationId xmlns:a16="http://schemas.microsoft.com/office/drawing/2014/main" id="{D772017C-1F51-47AD-9A15-988B7EA7F4F3}"/>
              </a:ext>
            </a:extLst>
          </p:cNvPr>
          <p:cNvPicPr/>
          <p:nvPr/>
        </p:nvPicPr>
        <p:blipFill rotWithShape="1">
          <a:blip r:embed="rId4">
            <a:extLst>
              <a:ext uri="{28A0092B-C50C-407E-A947-70E740481C1C}">
                <a14:useLocalDpi xmlns:a14="http://schemas.microsoft.com/office/drawing/2010/main" val="0"/>
              </a:ext>
            </a:extLst>
          </a:blip>
          <a:srcRect b="41077"/>
          <a:stretch/>
        </p:blipFill>
        <p:spPr bwMode="auto">
          <a:xfrm rot="5400000">
            <a:off x="5957834" y="2213504"/>
            <a:ext cx="3667125" cy="1677670"/>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E523985-CFEA-4615-A5C5-4C7A2890440A}"/>
              </a:ext>
            </a:extLst>
          </p:cNvPr>
          <p:cNvPicPr>
            <a:picLocks noChangeAspect="1"/>
          </p:cNvPicPr>
          <p:nvPr/>
        </p:nvPicPr>
        <p:blipFill>
          <a:blip r:embed="rId5"/>
          <a:stretch>
            <a:fillRect/>
          </a:stretch>
        </p:blipFill>
        <p:spPr>
          <a:xfrm>
            <a:off x="5141894" y="4980534"/>
            <a:ext cx="1713124" cy="1713124"/>
          </a:xfrm>
          <a:prstGeom prst="rect">
            <a:avLst/>
          </a:prstGeom>
        </p:spPr>
      </p:pic>
      <p:pic>
        <p:nvPicPr>
          <p:cNvPr id="9" name="Picture 8">
            <a:extLst>
              <a:ext uri="{FF2B5EF4-FFF2-40B4-BE49-F238E27FC236}">
                <a16:creationId xmlns:a16="http://schemas.microsoft.com/office/drawing/2014/main" id="{4741A86F-0885-4F88-8B31-2DE201B7A87D}"/>
              </a:ext>
            </a:extLst>
          </p:cNvPr>
          <p:cNvPicPr>
            <a:picLocks noChangeAspect="1"/>
          </p:cNvPicPr>
          <p:nvPr/>
        </p:nvPicPr>
        <p:blipFill>
          <a:blip r:embed="rId6"/>
          <a:stretch>
            <a:fillRect/>
          </a:stretch>
        </p:blipFill>
        <p:spPr>
          <a:xfrm>
            <a:off x="9171667" y="1412218"/>
            <a:ext cx="2428293" cy="5080656"/>
          </a:xfrm>
          <a:prstGeom prst="rect">
            <a:avLst/>
          </a:prstGeom>
        </p:spPr>
      </p:pic>
    </p:spTree>
    <p:extLst>
      <p:ext uri="{BB962C8B-B14F-4D97-AF65-F5344CB8AC3E}">
        <p14:creationId xmlns:p14="http://schemas.microsoft.com/office/powerpoint/2010/main" val="242810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3600" dirty="0">
                <a:solidFill>
                  <a:schemeClr val="accent1">
                    <a:lumMod val="50000"/>
                  </a:schemeClr>
                </a:solidFill>
              </a:rPr>
              <a:t>Practice (II)</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4104C5C-48C9-4255-9173-620502AD81ED}"/>
              </a:ext>
            </a:extLst>
          </p:cNvPr>
          <p:cNvPicPr/>
          <p:nvPr/>
        </p:nvPicPr>
        <p:blipFill>
          <a:blip r:embed="rId3"/>
          <a:stretch>
            <a:fillRect/>
          </a:stretch>
        </p:blipFill>
        <p:spPr>
          <a:xfrm>
            <a:off x="2667000" y="1563280"/>
            <a:ext cx="2000250" cy="4476750"/>
          </a:xfrm>
          <a:prstGeom prst="rect">
            <a:avLst/>
          </a:prstGeom>
        </p:spPr>
      </p:pic>
    </p:spTree>
    <p:extLst>
      <p:ext uri="{BB962C8B-B14F-4D97-AF65-F5344CB8AC3E}">
        <p14:creationId xmlns:p14="http://schemas.microsoft.com/office/powerpoint/2010/main" val="314791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3600" dirty="0">
                <a:solidFill>
                  <a:schemeClr val="accent1">
                    <a:lumMod val="50000"/>
                  </a:schemeClr>
                </a:solidFill>
              </a:rPr>
              <a:t>Practice (III)</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3"/>
          <p:cNvSpPr>
            <a:spLocks noGrp="1" noChangeArrowheads="1"/>
          </p:cNvSpPr>
          <p:nvPr>
            <p:ph idx="4294967295"/>
          </p:nvPr>
        </p:nvSpPr>
        <p:spPr>
          <a:xfrm>
            <a:off x="838200" y="1204132"/>
            <a:ext cx="4133850" cy="4577543"/>
          </a:xfrm>
          <a:noFill/>
          <a:ln cap="flat">
            <a:solidFill>
              <a:srgbClr val="00B0F0"/>
            </a:solidFill>
          </a:ln>
        </p:spPr>
        <p:txBody>
          <a:bodyPr>
            <a:normAutofit/>
          </a:bodyPr>
          <a:lstStyle/>
          <a:p>
            <a:pPr marL="514350" indent="-514350">
              <a:lnSpc>
                <a:spcPct val="110000"/>
              </a:lnSpc>
              <a:spcBef>
                <a:spcPts val="0"/>
              </a:spcBef>
              <a:buFont typeface="+mj-lt"/>
              <a:buAutoNum type="arabicPeriod"/>
            </a:pPr>
            <a:r>
              <a:rPr lang="en-US" sz="2400" dirty="0">
                <a:solidFill>
                  <a:prstClr val="black"/>
                </a:solidFill>
                <a:latin typeface="Calibri Light" panose="020F0302020204030204" pitchFamily="34" charset="0"/>
                <a:cs typeface="Calibri Light" panose="020F0302020204030204" pitchFamily="34" charset="0"/>
              </a:rPr>
              <a:t>Breakfast at Starbucks</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One Blueberry Scone ($2.40)</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One Banana ($0.90)</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One Caffe Latte (tall, $3.50)</a:t>
            </a:r>
          </a:p>
          <a:p>
            <a:pPr lvl="1">
              <a:lnSpc>
                <a:spcPct val="110000"/>
              </a:lnSpc>
              <a:spcBef>
                <a:spcPts val="0"/>
              </a:spcBef>
            </a:pPr>
            <a:endParaRPr lang="en-US" sz="2000" dirty="0">
              <a:solidFill>
                <a:prstClr val="black"/>
              </a:solidFill>
              <a:latin typeface="Calibri Light" panose="020F0302020204030204" pitchFamily="34" charset="0"/>
              <a:cs typeface="Calibri Light" panose="020F0302020204030204" pitchFamily="34" charset="0"/>
            </a:endParaRPr>
          </a:p>
          <a:p>
            <a:pPr marL="514350" indent="-514350">
              <a:lnSpc>
                <a:spcPct val="110000"/>
              </a:lnSpc>
              <a:spcBef>
                <a:spcPts val="0"/>
              </a:spcBef>
              <a:buFont typeface="+mj-lt"/>
              <a:buAutoNum type="arabicPeriod"/>
            </a:pPr>
            <a:r>
              <a:rPr lang="en-US" sz="2400" dirty="0">
                <a:solidFill>
                  <a:prstClr val="black"/>
                </a:solidFill>
                <a:latin typeface="Calibri Light" panose="020F0302020204030204" pitchFamily="34" charset="0"/>
                <a:cs typeface="Calibri Light" panose="020F0302020204030204" pitchFamily="34" charset="0"/>
              </a:rPr>
              <a:t>School lunch (combo, free)</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Chicken Caesar Wrap</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Celery Sticks</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One Fresh Orange</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1% White Milk (Half Pint)</a:t>
            </a:r>
          </a:p>
          <a:p>
            <a:pPr marL="514350" indent="-514350">
              <a:lnSpc>
                <a:spcPct val="110000"/>
              </a:lnSpc>
              <a:spcBef>
                <a:spcPts val="0"/>
              </a:spcBef>
              <a:buFont typeface="+mj-lt"/>
              <a:buAutoNum type="arabicPeriod"/>
            </a:pPr>
            <a:endParaRPr lang="en-US" sz="1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FB3359E-7909-446B-B6DF-E2A2E8FF8F37}"/>
              </a:ext>
            </a:extLst>
          </p:cNvPr>
          <p:cNvPicPr>
            <a:picLocks noChangeAspect="1"/>
          </p:cNvPicPr>
          <p:nvPr/>
        </p:nvPicPr>
        <p:blipFill>
          <a:blip r:embed="rId3"/>
          <a:stretch>
            <a:fillRect/>
          </a:stretch>
        </p:blipFill>
        <p:spPr>
          <a:xfrm>
            <a:off x="10102504" y="1246960"/>
            <a:ext cx="1251296" cy="1796305"/>
          </a:xfrm>
          <a:prstGeom prst="rect">
            <a:avLst/>
          </a:prstGeom>
        </p:spPr>
      </p:pic>
      <p:pic>
        <p:nvPicPr>
          <p:cNvPr id="5" name="Picture 4">
            <a:extLst>
              <a:ext uri="{FF2B5EF4-FFF2-40B4-BE49-F238E27FC236}">
                <a16:creationId xmlns:a16="http://schemas.microsoft.com/office/drawing/2014/main" id="{10F99B7B-5C04-4962-A1C0-0ED386AAB357}"/>
              </a:ext>
            </a:extLst>
          </p:cNvPr>
          <p:cNvPicPr>
            <a:picLocks noChangeAspect="1"/>
          </p:cNvPicPr>
          <p:nvPr/>
        </p:nvPicPr>
        <p:blipFill>
          <a:blip r:embed="rId4"/>
          <a:stretch>
            <a:fillRect/>
          </a:stretch>
        </p:blipFill>
        <p:spPr>
          <a:xfrm>
            <a:off x="8179603" y="1619782"/>
            <a:ext cx="1595174" cy="1796305"/>
          </a:xfrm>
          <a:prstGeom prst="rect">
            <a:avLst/>
          </a:prstGeom>
        </p:spPr>
      </p:pic>
      <p:pic>
        <p:nvPicPr>
          <p:cNvPr id="6" name="Picture 5">
            <a:extLst>
              <a:ext uri="{FF2B5EF4-FFF2-40B4-BE49-F238E27FC236}">
                <a16:creationId xmlns:a16="http://schemas.microsoft.com/office/drawing/2014/main" id="{F54C91EE-7C9C-4702-B415-E8440DC92229}"/>
              </a:ext>
            </a:extLst>
          </p:cNvPr>
          <p:cNvPicPr>
            <a:picLocks noChangeAspect="1"/>
          </p:cNvPicPr>
          <p:nvPr/>
        </p:nvPicPr>
        <p:blipFill>
          <a:blip r:embed="rId5"/>
          <a:stretch>
            <a:fillRect/>
          </a:stretch>
        </p:blipFill>
        <p:spPr>
          <a:xfrm>
            <a:off x="5829620" y="1246960"/>
            <a:ext cx="2186120" cy="1404799"/>
          </a:xfrm>
          <a:prstGeom prst="rect">
            <a:avLst/>
          </a:prstGeom>
        </p:spPr>
      </p:pic>
      <p:pic>
        <p:nvPicPr>
          <p:cNvPr id="7" name="Picture 6">
            <a:extLst>
              <a:ext uri="{FF2B5EF4-FFF2-40B4-BE49-F238E27FC236}">
                <a16:creationId xmlns:a16="http://schemas.microsoft.com/office/drawing/2014/main" id="{9AF126B5-6E13-4E48-BA69-C2AE6D46CE36}"/>
              </a:ext>
            </a:extLst>
          </p:cNvPr>
          <p:cNvPicPr>
            <a:picLocks noChangeAspect="1"/>
          </p:cNvPicPr>
          <p:nvPr/>
        </p:nvPicPr>
        <p:blipFill>
          <a:blip r:embed="rId6"/>
          <a:stretch>
            <a:fillRect/>
          </a:stretch>
        </p:blipFill>
        <p:spPr>
          <a:xfrm>
            <a:off x="7517540" y="4144014"/>
            <a:ext cx="2186120" cy="2447099"/>
          </a:xfrm>
          <a:prstGeom prst="rect">
            <a:avLst/>
          </a:prstGeom>
        </p:spPr>
      </p:pic>
      <p:pic>
        <p:nvPicPr>
          <p:cNvPr id="8" name="Picture 7">
            <a:extLst>
              <a:ext uri="{FF2B5EF4-FFF2-40B4-BE49-F238E27FC236}">
                <a16:creationId xmlns:a16="http://schemas.microsoft.com/office/drawing/2014/main" id="{40B069C3-B5C5-4E34-B7F5-7154147FB840}"/>
              </a:ext>
            </a:extLst>
          </p:cNvPr>
          <p:cNvPicPr>
            <a:picLocks noChangeAspect="1"/>
          </p:cNvPicPr>
          <p:nvPr/>
        </p:nvPicPr>
        <p:blipFill>
          <a:blip r:embed="rId7"/>
          <a:stretch>
            <a:fillRect/>
          </a:stretch>
        </p:blipFill>
        <p:spPr>
          <a:xfrm>
            <a:off x="5297100" y="3626290"/>
            <a:ext cx="1539166" cy="1361383"/>
          </a:xfrm>
          <a:prstGeom prst="rect">
            <a:avLst/>
          </a:prstGeom>
        </p:spPr>
      </p:pic>
      <p:pic>
        <p:nvPicPr>
          <p:cNvPr id="9" name="Picture 8">
            <a:extLst>
              <a:ext uri="{FF2B5EF4-FFF2-40B4-BE49-F238E27FC236}">
                <a16:creationId xmlns:a16="http://schemas.microsoft.com/office/drawing/2014/main" id="{603FCB35-5217-4D97-8309-3697DADC1F37}"/>
              </a:ext>
            </a:extLst>
          </p:cNvPr>
          <p:cNvPicPr>
            <a:picLocks noChangeAspect="1"/>
          </p:cNvPicPr>
          <p:nvPr/>
        </p:nvPicPr>
        <p:blipFill>
          <a:blip r:embed="rId8"/>
          <a:stretch>
            <a:fillRect/>
          </a:stretch>
        </p:blipFill>
        <p:spPr>
          <a:xfrm>
            <a:off x="5575424" y="5195075"/>
            <a:ext cx="1539166" cy="1420403"/>
          </a:xfrm>
          <a:prstGeom prst="rect">
            <a:avLst/>
          </a:prstGeom>
        </p:spPr>
      </p:pic>
      <p:pic>
        <p:nvPicPr>
          <p:cNvPr id="10" name="Picture 9">
            <a:extLst>
              <a:ext uri="{FF2B5EF4-FFF2-40B4-BE49-F238E27FC236}">
                <a16:creationId xmlns:a16="http://schemas.microsoft.com/office/drawing/2014/main" id="{576BFBE7-89C5-4BFB-B35B-5830810E3A8B}"/>
              </a:ext>
            </a:extLst>
          </p:cNvPr>
          <p:cNvPicPr>
            <a:picLocks noChangeAspect="1"/>
          </p:cNvPicPr>
          <p:nvPr/>
        </p:nvPicPr>
        <p:blipFill>
          <a:blip r:embed="rId9"/>
          <a:stretch>
            <a:fillRect/>
          </a:stretch>
        </p:blipFill>
        <p:spPr>
          <a:xfrm>
            <a:off x="10209132" y="4059904"/>
            <a:ext cx="1559471" cy="2380556"/>
          </a:xfrm>
          <a:prstGeom prst="rect">
            <a:avLst/>
          </a:prstGeom>
        </p:spPr>
      </p:pic>
    </p:spTree>
    <p:extLst>
      <p:ext uri="{BB962C8B-B14F-4D97-AF65-F5344CB8AC3E}">
        <p14:creationId xmlns:p14="http://schemas.microsoft.com/office/powerpoint/2010/main" val="280403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3600" dirty="0">
                <a:solidFill>
                  <a:schemeClr val="accent1">
                    <a:lumMod val="50000"/>
                  </a:schemeClr>
                </a:solidFill>
              </a:rPr>
              <a:t>Exercise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3">
            <a:extLst>
              <a:ext uri="{FF2B5EF4-FFF2-40B4-BE49-F238E27FC236}">
                <a16:creationId xmlns:a16="http://schemas.microsoft.com/office/drawing/2014/main" id="{F05F8919-51A5-4824-BA95-3BD468AA3883}"/>
              </a:ext>
            </a:extLst>
          </p:cNvPr>
          <p:cNvSpPr txBox="1">
            <a:spLocks noChangeArrowheads="1"/>
          </p:cNvSpPr>
          <p:nvPr/>
        </p:nvSpPr>
        <p:spPr>
          <a:xfrm>
            <a:off x="683581" y="1492200"/>
            <a:ext cx="10670219" cy="4394250"/>
          </a:xfrm>
          <a:prstGeom prst="rect">
            <a:avLst/>
          </a:prstGeom>
          <a:noFill/>
          <a:ln cap="flat">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sz="3200" dirty="0">
                <a:solidFill>
                  <a:prstClr val="black"/>
                </a:solidFill>
                <a:latin typeface="Calibri Light" panose="020F0302020204030204" pitchFamily="34" charset="0"/>
                <a:cs typeface="Calibri Light" panose="020F0302020204030204" pitchFamily="34" charset="0"/>
              </a:rPr>
              <a:t>Pick 5 items from your pantry, and enter the food information into the FoodLogger</a:t>
            </a:r>
          </a:p>
          <a:p>
            <a:pPr marL="457200" lvl="1" indent="0">
              <a:lnSpc>
                <a:spcPct val="110000"/>
              </a:lnSpc>
              <a:spcBef>
                <a:spcPts val="0"/>
              </a:spcBef>
              <a:buFont typeface="Arial" panose="020B0604020202020204" pitchFamily="34" charset="0"/>
              <a:buNone/>
            </a:pPr>
            <a:r>
              <a:rPr lang="en-US" sz="2800" dirty="0">
                <a:solidFill>
                  <a:prstClr val="black"/>
                </a:solidFill>
                <a:latin typeface="Calibri Light" panose="020F0302020204030204" pitchFamily="34" charset="0"/>
                <a:cs typeface="Calibri Light" panose="020F0302020204030204" pitchFamily="34" charset="0"/>
              </a:rPr>
              <a:t> </a:t>
            </a:r>
          </a:p>
          <a:p>
            <a:pPr lvl="1">
              <a:lnSpc>
                <a:spcPct val="110000"/>
              </a:lnSpc>
              <a:spcBef>
                <a:spcPts val="0"/>
              </a:spcBef>
            </a:pPr>
            <a:endParaRPr lang="en-US" dirty="0">
              <a:solidFill>
                <a:prstClr val="black"/>
              </a:solidFill>
              <a:latin typeface="Calibri Light" panose="020F0302020204030204" pitchFamily="34" charset="0"/>
              <a:cs typeface="Calibri Light" panose="020F0302020204030204" pitchFamily="34" charset="0"/>
            </a:endParaRPr>
          </a:p>
          <a:p>
            <a:pPr marL="514350" indent="-514350">
              <a:lnSpc>
                <a:spcPct val="110000"/>
              </a:lnSpc>
              <a:spcBef>
                <a:spcPts val="0"/>
              </a:spcBef>
              <a:buFont typeface="+mj-lt"/>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82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3600" dirty="0">
                <a:solidFill>
                  <a:schemeClr val="accent1">
                    <a:lumMod val="50000"/>
                  </a:schemeClr>
                </a:solidFill>
              </a:rPr>
              <a:t>Profile and Income Information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3">
            <a:extLst>
              <a:ext uri="{FF2B5EF4-FFF2-40B4-BE49-F238E27FC236}">
                <a16:creationId xmlns:a16="http://schemas.microsoft.com/office/drawing/2014/main" id="{F05F8919-51A5-4824-BA95-3BD468AA3883}"/>
              </a:ext>
            </a:extLst>
          </p:cNvPr>
          <p:cNvSpPr txBox="1">
            <a:spLocks noChangeArrowheads="1"/>
          </p:cNvSpPr>
          <p:nvPr/>
        </p:nvSpPr>
        <p:spPr>
          <a:xfrm>
            <a:off x="683581" y="1492200"/>
            <a:ext cx="4873839" cy="4394250"/>
          </a:xfrm>
          <a:prstGeom prst="rect">
            <a:avLst/>
          </a:prstGeom>
          <a:noFill/>
          <a:ln cap="flat">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Complete these two questionnaires by yourself.</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3200" dirty="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Use </a:t>
            </a:r>
            <a:r>
              <a:rPr kumimoji="0" lang="en-US" sz="32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FAKE data </a:t>
            </a: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to complete these to questionnaires.</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sz="3200" dirty="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Do not enter your actual </a:t>
            </a:r>
            <a:r>
              <a:rPr lang="en-US" sz="3200" b="1" i="1" dirty="0">
                <a:solidFill>
                  <a:srgbClr val="FF0000"/>
                </a:solidFill>
                <a:latin typeface="Calibri Light" panose="020F0302020204030204" pitchFamily="34" charset="0"/>
                <a:cs typeface="Calibri Light" panose="020F0302020204030204" pitchFamily="34" charset="0"/>
              </a:rPr>
              <a:t>personal information! </a:t>
            </a:r>
            <a:r>
              <a:rPr kumimoji="0" lang="en-US" sz="2800" b="0" i="1"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 </a:t>
            </a:r>
          </a:p>
          <a:p>
            <a:pPr marL="685800" marR="0" lvl="1"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514350" marR="0" lvl="0" indent="-514350" algn="l" defTabSz="914400" rtl="0" eaLnBrk="1" fontAlgn="auto" latinLnBrk="0" hangingPunct="1">
              <a:lnSpc>
                <a:spcPct val="11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descr="Diagram, text, chat or text message&#10;&#10;Description automatically generated">
            <a:extLst>
              <a:ext uri="{FF2B5EF4-FFF2-40B4-BE49-F238E27FC236}">
                <a16:creationId xmlns:a16="http://schemas.microsoft.com/office/drawing/2014/main" id="{98AA3BB0-A4B9-4BFF-BA08-B2E299BA42D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226422" y="1492200"/>
            <a:ext cx="2610035" cy="4781581"/>
          </a:xfrm>
          <a:prstGeom prst="rect">
            <a:avLst/>
          </a:prstGeom>
        </p:spPr>
      </p:pic>
    </p:spTree>
    <p:extLst>
      <p:ext uri="{BB962C8B-B14F-4D97-AF65-F5344CB8AC3E}">
        <p14:creationId xmlns:p14="http://schemas.microsoft.com/office/powerpoint/2010/main" val="37357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3600" dirty="0">
                <a:solidFill>
                  <a:schemeClr val="accent1">
                    <a:lumMod val="50000"/>
                  </a:schemeClr>
                </a:solidFill>
              </a:rPr>
              <a:t>Assignment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3">
            <a:extLst>
              <a:ext uri="{FF2B5EF4-FFF2-40B4-BE49-F238E27FC236}">
                <a16:creationId xmlns:a16="http://schemas.microsoft.com/office/drawing/2014/main" id="{F05F8919-51A5-4824-BA95-3BD468AA3883}"/>
              </a:ext>
            </a:extLst>
          </p:cNvPr>
          <p:cNvSpPr txBox="1">
            <a:spLocks noChangeArrowheads="1"/>
          </p:cNvSpPr>
          <p:nvPr/>
        </p:nvSpPr>
        <p:spPr>
          <a:xfrm>
            <a:off x="683581" y="1492200"/>
            <a:ext cx="10670219" cy="4394250"/>
          </a:xfrm>
          <a:prstGeom prst="rect">
            <a:avLst/>
          </a:prstGeom>
          <a:noFill/>
          <a:ln cap="flat">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Teach your child participant how to use FoodLogger to enter the foods he/she acquires, for example, school meals.</a:t>
            </a:r>
          </a:p>
          <a:p>
            <a:pPr marL="45720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p>
          <a:p>
            <a:pPr marL="685800" marR="0" lvl="1"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514350" marR="0" lvl="0" indent="-514350" algn="l" defTabSz="914400" rtl="0" eaLnBrk="1" fontAlgn="auto" latinLnBrk="0" hangingPunct="1">
              <a:lnSpc>
                <a:spcPct val="11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872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accent1">
                    <a:lumMod val="50000"/>
                  </a:schemeClr>
                </a:solidFill>
              </a:rPr>
              <a:t>Installing FoodLogger: iPhone Users</a:t>
            </a:r>
          </a:p>
        </p:txBody>
      </p:sp>
      <p:sp>
        <p:nvSpPr>
          <p:cNvPr id="8" name="Content Placeholder 7">
            <a:extLst>
              <a:ext uri="{FF2B5EF4-FFF2-40B4-BE49-F238E27FC236}">
                <a16:creationId xmlns:a16="http://schemas.microsoft.com/office/drawing/2014/main" id="{E1FD1D08-11DE-4800-ABB0-0FC37DF8365D}"/>
              </a:ext>
            </a:extLst>
          </p:cNvPr>
          <p:cNvSpPr>
            <a:spLocks noGrp="1"/>
          </p:cNvSpPr>
          <p:nvPr>
            <p:ph idx="1"/>
          </p:nvPr>
        </p:nvSpPr>
        <p:spPr/>
        <p:txBody>
          <a:bodyPr>
            <a:normAutofit lnSpcReduction="10000"/>
          </a:bodyPr>
          <a:lstStyle/>
          <a:p>
            <a:pPr marL="514350" indent="-514350">
              <a:buFont typeface="+mj-lt"/>
              <a:buAutoNum type="arabicPeriod"/>
            </a:pPr>
            <a:r>
              <a:rPr lang="en-US" dirty="0"/>
              <a:t>Go to the App Store on your phone</a:t>
            </a:r>
          </a:p>
          <a:p>
            <a:pPr marL="514350" indent="-514350">
              <a:buFont typeface="+mj-lt"/>
              <a:buAutoNum type="arabicPeriod"/>
            </a:pPr>
            <a:r>
              <a:rPr lang="en-US" dirty="0"/>
              <a:t>Search for “FoodLogger”</a:t>
            </a:r>
          </a:p>
          <a:p>
            <a:pPr marL="514350" indent="-514350">
              <a:buFont typeface="+mj-lt"/>
              <a:buAutoNum type="arabicPeriod"/>
            </a:pPr>
            <a:r>
              <a:rPr lang="en-US" dirty="0"/>
              <a:t>Download the free app</a:t>
            </a:r>
          </a:p>
          <a:p>
            <a:pPr marL="514350" indent="-514350">
              <a:buFont typeface="+mj-lt"/>
              <a:buAutoNum type="arabicPeriod"/>
            </a:pPr>
            <a:r>
              <a:rPr lang="en-US" dirty="0"/>
              <a:t>Open the FoodLogger app</a:t>
            </a:r>
          </a:p>
          <a:p>
            <a:pPr marL="514350" indent="-514350">
              <a:buFont typeface="+mj-lt"/>
              <a:buAutoNum type="arabicPeriod"/>
            </a:pPr>
            <a:r>
              <a:rPr lang="en-US" dirty="0"/>
              <a:t>Enter your household’s unique PIN to login</a:t>
            </a:r>
          </a:p>
          <a:p>
            <a:pPr marL="514350" indent="-514350">
              <a:buFont typeface="+mj-lt"/>
              <a:buAutoNum type="arabicPeriod"/>
            </a:pPr>
            <a:r>
              <a:rPr lang="en-US" dirty="0"/>
              <a:t>Review terms and conditions</a:t>
            </a:r>
          </a:p>
          <a:p>
            <a:pPr marL="514350" indent="-514350">
              <a:buFont typeface="+mj-lt"/>
              <a:buAutoNum type="arabicPeriod"/>
            </a:pPr>
            <a:r>
              <a:rPr lang="en-US" dirty="0"/>
              <a:t>Select your name from the dropdown menu and tap “Continue”</a:t>
            </a:r>
          </a:p>
          <a:p>
            <a:pPr marL="514350" indent="-514350">
              <a:buFont typeface="+mj-lt"/>
              <a:buAutoNum type="arabicPeriod"/>
            </a:pPr>
            <a:r>
              <a:rPr lang="en-US" dirty="0"/>
              <a:t>When asked, give FoodLogger permission to use your location</a:t>
            </a:r>
          </a:p>
          <a:p>
            <a:pPr marL="514350" indent="-514350">
              <a:buFont typeface="+mj-lt"/>
              <a:buAutoNum type="arabicPeriod"/>
            </a:pPr>
            <a:r>
              <a:rPr lang="en-US" dirty="0"/>
              <a:t>If asked, allow the FoodLogger to send you notifications </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71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CF3DCC-25C8-42DB-8446-C948D79CD710}"/>
              </a:ext>
            </a:extLst>
          </p:cNvPr>
          <p:cNvSpPr>
            <a:spLocks noGrp="1"/>
          </p:cNvSpPr>
          <p:nvPr>
            <p:ph type="sldNum" sz="quarter" idx="12"/>
          </p:nvPr>
        </p:nvSpPr>
        <p:spPr/>
        <p:txBody>
          <a:bodyPr/>
          <a:lstStyle/>
          <a:p>
            <a:fld id="{FC63ECC8-719A-498E-B101-491B6A35558E}" type="slidenum">
              <a:rPr lang="en-US" smtClean="0"/>
              <a:t>3</a:t>
            </a:fld>
            <a:endParaRPr lang="en-US" dirty="0"/>
          </a:p>
        </p:txBody>
      </p:sp>
      <p:pic>
        <p:nvPicPr>
          <p:cNvPr id="5" name="Picture 4">
            <a:extLst>
              <a:ext uri="{FF2B5EF4-FFF2-40B4-BE49-F238E27FC236}">
                <a16:creationId xmlns:a16="http://schemas.microsoft.com/office/drawing/2014/main" id="{E9D9DDA4-33D1-44D0-BAAD-7397CB83AF4D}"/>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43230" y="318741"/>
            <a:ext cx="2140180" cy="3571615"/>
          </a:xfrm>
          <a:prstGeom prst="rect">
            <a:avLst/>
          </a:prstGeom>
          <a:noFill/>
          <a:ln>
            <a:solidFill>
              <a:schemeClr val="tx1"/>
            </a:solidFill>
          </a:ln>
        </p:spPr>
      </p:pic>
      <p:pic>
        <p:nvPicPr>
          <p:cNvPr id="6" name="Picture 5">
            <a:extLst>
              <a:ext uri="{FF2B5EF4-FFF2-40B4-BE49-F238E27FC236}">
                <a16:creationId xmlns:a16="http://schemas.microsoft.com/office/drawing/2014/main" id="{7B8EC066-31B5-4690-9699-E852456C38EF}"/>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777958" y="712297"/>
            <a:ext cx="1995458" cy="3571615"/>
          </a:xfrm>
          <a:prstGeom prst="rect">
            <a:avLst/>
          </a:prstGeom>
          <a:noFill/>
          <a:ln>
            <a:solidFill>
              <a:schemeClr val="tx1"/>
            </a:solidFill>
          </a:ln>
        </p:spPr>
      </p:pic>
      <p:pic>
        <p:nvPicPr>
          <p:cNvPr id="7" name="Picture 6">
            <a:extLst>
              <a:ext uri="{FF2B5EF4-FFF2-40B4-BE49-F238E27FC236}">
                <a16:creationId xmlns:a16="http://schemas.microsoft.com/office/drawing/2014/main" id="{536DF7D7-EA20-416D-940B-0542A3B234DA}"/>
              </a:ext>
            </a:extLst>
          </p:cNvPr>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036143" y="1089227"/>
            <a:ext cx="2171775" cy="3715529"/>
          </a:xfrm>
          <a:prstGeom prst="rect">
            <a:avLst/>
          </a:prstGeom>
          <a:noFill/>
          <a:ln>
            <a:solidFill>
              <a:schemeClr val="tx1"/>
            </a:solidFill>
          </a:ln>
        </p:spPr>
      </p:pic>
      <p:sp>
        <p:nvSpPr>
          <p:cNvPr id="10" name="Title 1">
            <a:extLst>
              <a:ext uri="{FF2B5EF4-FFF2-40B4-BE49-F238E27FC236}">
                <a16:creationId xmlns:a16="http://schemas.microsoft.com/office/drawing/2014/main" id="{DBE70165-934C-47DD-84E3-426C279BC954}"/>
              </a:ext>
            </a:extLst>
          </p:cNvPr>
          <p:cNvSpPr txBox="1">
            <a:spLocks/>
          </p:cNvSpPr>
          <p:nvPr/>
        </p:nvSpPr>
        <p:spPr>
          <a:xfrm>
            <a:off x="5770836" y="213257"/>
            <a:ext cx="608811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1">
                    <a:lumMod val="50000"/>
                  </a:schemeClr>
                </a:solidFill>
              </a:rPr>
              <a:t>Download FoodLogger: iPhone Users (con’t)</a:t>
            </a:r>
          </a:p>
        </p:txBody>
      </p:sp>
      <p:pic>
        <p:nvPicPr>
          <p:cNvPr id="11" name="Picture 10">
            <a:extLst>
              <a:ext uri="{FF2B5EF4-FFF2-40B4-BE49-F238E27FC236}">
                <a16:creationId xmlns:a16="http://schemas.microsoft.com/office/drawing/2014/main" id="{EA5052A2-6540-4F76-823C-C45FA5249F0D}"/>
              </a:ext>
            </a:extLst>
          </p:cNvPr>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7392619" y="1815176"/>
            <a:ext cx="2171775" cy="3824792"/>
          </a:xfrm>
          <a:prstGeom prst="rect">
            <a:avLst/>
          </a:prstGeom>
          <a:noFill/>
          <a:ln>
            <a:solidFill>
              <a:schemeClr val="tx1"/>
            </a:solidFill>
          </a:ln>
        </p:spPr>
      </p:pic>
      <p:sp>
        <p:nvSpPr>
          <p:cNvPr id="12" name="Rectangle 11">
            <a:extLst>
              <a:ext uri="{FF2B5EF4-FFF2-40B4-BE49-F238E27FC236}">
                <a16:creationId xmlns:a16="http://schemas.microsoft.com/office/drawing/2014/main" id="{11027BFD-74EA-4C9E-96AE-C549A81AECFF}"/>
              </a:ext>
            </a:extLst>
          </p:cNvPr>
          <p:cNvSpPr/>
          <p:nvPr/>
        </p:nvSpPr>
        <p:spPr>
          <a:xfrm>
            <a:off x="7757986" y="4422486"/>
            <a:ext cx="2133600" cy="581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3" name="Group 12">
            <a:extLst>
              <a:ext uri="{FF2B5EF4-FFF2-40B4-BE49-F238E27FC236}">
                <a16:creationId xmlns:a16="http://schemas.microsoft.com/office/drawing/2014/main" id="{5E9D2ECF-B0CE-49D4-9F17-4C9F582FBA99}"/>
              </a:ext>
            </a:extLst>
          </p:cNvPr>
          <p:cNvGrpSpPr/>
          <p:nvPr/>
        </p:nvGrpSpPr>
        <p:grpSpPr>
          <a:xfrm>
            <a:off x="9628846" y="2255202"/>
            <a:ext cx="2333625" cy="4150360"/>
            <a:chOff x="0" y="0"/>
            <a:chExt cx="2408555" cy="4283710"/>
          </a:xfrm>
        </p:grpSpPr>
        <p:pic>
          <p:nvPicPr>
            <p:cNvPr id="14" name="Picture 13">
              <a:extLst>
                <a:ext uri="{FF2B5EF4-FFF2-40B4-BE49-F238E27FC236}">
                  <a16:creationId xmlns:a16="http://schemas.microsoft.com/office/drawing/2014/main" id="{C3E476BA-A8B5-4F3E-94BD-6EEEE0F95406}"/>
                </a:ext>
              </a:extLst>
            </p:cNvPr>
            <p:cNvPicPr>
              <a:picLocks noChangeAspect="1"/>
            </p:cNvPicPr>
            <p:nvPr/>
          </p:nvPicPr>
          <p:blipFill>
            <a:blip r:embed="rId11" r:link="rId12" cstate="print">
              <a:extLst>
                <a:ext uri="{28A0092B-C50C-407E-A947-70E740481C1C}">
                  <a14:useLocalDpi xmlns:a14="http://schemas.microsoft.com/office/drawing/2010/main" val="0"/>
                </a:ext>
              </a:extLst>
            </a:blip>
            <a:srcRect/>
            <a:stretch>
              <a:fillRect/>
            </a:stretch>
          </p:blipFill>
          <p:spPr bwMode="auto">
            <a:xfrm>
              <a:off x="0" y="0"/>
              <a:ext cx="2408555" cy="4283710"/>
            </a:xfrm>
            <a:prstGeom prst="rect">
              <a:avLst/>
            </a:prstGeom>
            <a:noFill/>
            <a:ln>
              <a:solidFill>
                <a:schemeClr val="tx1"/>
              </a:solidFill>
            </a:ln>
          </p:spPr>
        </p:pic>
        <p:sp>
          <p:nvSpPr>
            <p:cNvPr id="15" name="Rectangle 14">
              <a:extLst>
                <a:ext uri="{FF2B5EF4-FFF2-40B4-BE49-F238E27FC236}">
                  <a16:creationId xmlns:a16="http://schemas.microsoft.com/office/drawing/2014/main" id="{D9ED72CC-A712-4110-B145-BD1D9A421C65}"/>
                </a:ext>
              </a:extLst>
            </p:cNvPr>
            <p:cNvSpPr/>
            <p:nvPr/>
          </p:nvSpPr>
          <p:spPr>
            <a:xfrm>
              <a:off x="1247775" y="2333625"/>
              <a:ext cx="904875" cy="523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406098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chemeClr val="accent1">
                    <a:lumMod val="50000"/>
                  </a:schemeClr>
                </a:solidFill>
              </a:rPr>
              <a:t>Installing FoodLogger: Android Users</a:t>
            </a:r>
          </a:p>
        </p:txBody>
      </p:sp>
      <p:sp>
        <p:nvSpPr>
          <p:cNvPr id="8" name="Content Placeholder 7">
            <a:extLst>
              <a:ext uri="{FF2B5EF4-FFF2-40B4-BE49-F238E27FC236}">
                <a16:creationId xmlns:a16="http://schemas.microsoft.com/office/drawing/2014/main" id="{E1FD1D08-11DE-4800-ABB0-0FC37DF8365D}"/>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Go to the Google Play store on your phone</a:t>
            </a:r>
          </a:p>
          <a:p>
            <a:pPr marL="514350" indent="-514350">
              <a:buFont typeface="+mj-lt"/>
              <a:buAutoNum type="arabicPeriod"/>
            </a:pPr>
            <a:r>
              <a:rPr lang="en-US" dirty="0"/>
              <a:t>Search for “FoodLogger”</a:t>
            </a:r>
          </a:p>
          <a:p>
            <a:pPr marL="514350" indent="-514350">
              <a:buFont typeface="+mj-lt"/>
              <a:buAutoNum type="arabicPeriod"/>
            </a:pPr>
            <a:r>
              <a:rPr lang="en-US" dirty="0"/>
              <a:t>Download the free app</a:t>
            </a:r>
          </a:p>
          <a:p>
            <a:pPr marL="514350" indent="-514350">
              <a:buFont typeface="+mj-lt"/>
              <a:buAutoNum type="arabicPeriod"/>
            </a:pPr>
            <a:r>
              <a:rPr lang="en-US" dirty="0"/>
              <a:t>Open the FoodLogger app</a:t>
            </a:r>
          </a:p>
          <a:p>
            <a:pPr marL="514350" indent="-514350">
              <a:buFont typeface="+mj-lt"/>
              <a:buAutoNum type="arabicPeriod"/>
            </a:pPr>
            <a:r>
              <a:rPr lang="en-US" dirty="0"/>
              <a:t>Enter your household’s unique PIN to login</a:t>
            </a:r>
          </a:p>
          <a:p>
            <a:pPr marL="514350" indent="-514350">
              <a:buFont typeface="+mj-lt"/>
              <a:buAutoNum type="arabicPeriod"/>
            </a:pPr>
            <a:r>
              <a:rPr lang="en-US" dirty="0"/>
              <a:t>Review terms and conditions</a:t>
            </a:r>
          </a:p>
          <a:p>
            <a:pPr marL="514350" indent="-514350">
              <a:buFont typeface="+mj-lt"/>
              <a:buAutoNum type="arabicPeriod"/>
            </a:pPr>
            <a:r>
              <a:rPr lang="en-US" dirty="0"/>
              <a:t>Select your name from the dropdown menu and tap “Continue”</a:t>
            </a:r>
          </a:p>
          <a:p>
            <a:pPr marL="514350" indent="-514350">
              <a:buFont typeface="+mj-lt"/>
              <a:buAutoNum type="arabicPeriod"/>
            </a:pPr>
            <a:r>
              <a:rPr lang="en-US" dirty="0"/>
              <a:t>When prompted, give FoodLogger permission to access your device’s location</a:t>
            </a:r>
          </a:p>
          <a:p>
            <a:pPr marL="514350" indent="-514350">
              <a:buFont typeface="+mj-lt"/>
              <a:buAutoNum type="arabicPeriod"/>
            </a:pPr>
            <a:r>
              <a:rPr lang="en-US" dirty="0"/>
              <a:t>If asked, allow the FoodLogger to send you notifications </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98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EA3C0F-F09D-4815-B76F-54F036F78CF6}"/>
              </a:ext>
            </a:extLst>
          </p:cNvPr>
          <p:cNvSpPr>
            <a:spLocks noGrp="1"/>
          </p:cNvSpPr>
          <p:nvPr>
            <p:ph type="sldNum" sz="quarter" idx="12"/>
          </p:nvPr>
        </p:nvSpPr>
        <p:spPr/>
        <p:txBody>
          <a:bodyPr/>
          <a:lstStyle/>
          <a:p>
            <a:fld id="{FC63ECC8-719A-498E-B101-491B6A35558E}" type="slidenum">
              <a:rPr lang="en-US" smtClean="0"/>
              <a:t>5</a:t>
            </a:fld>
            <a:endParaRPr lang="en-US" dirty="0"/>
          </a:p>
        </p:txBody>
      </p:sp>
      <p:pic>
        <p:nvPicPr>
          <p:cNvPr id="3" name="Picture 2">
            <a:extLst>
              <a:ext uri="{FF2B5EF4-FFF2-40B4-BE49-F238E27FC236}">
                <a16:creationId xmlns:a16="http://schemas.microsoft.com/office/drawing/2014/main" id="{78B43531-CC53-4ED2-B36D-0B0CAD52CC3B}"/>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33047" y="274517"/>
            <a:ext cx="1716470" cy="2957414"/>
          </a:xfrm>
          <a:prstGeom prst="rect">
            <a:avLst/>
          </a:prstGeom>
          <a:noFill/>
          <a:ln>
            <a:solidFill>
              <a:schemeClr val="tx1"/>
            </a:solidFill>
          </a:ln>
        </p:spPr>
      </p:pic>
      <p:pic>
        <p:nvPicPr>
          <p:cNvPr id="4" name="Picture 3">
            <a:extLst>
              <a:ext uri="{FF2B5EF4-FFF2-40B4-BE49-F238E27FC236}">
                <a16:creationId xmlns:a16="http://schemas.microsoft.com/office/drawing/2014/main" id="{465167E7-6860-4838-86D7-45E97D07C91A}"/>
              </a:ext>
            </a:extLst>
          </p:cNvPr>
          <p:cNvPicPr/>
          <p:nvPr/>
        </p:nvPicPr>
        <p:blipFill>
          <a:blip r:embed="rId5">
            <a:extLst>
              <a:ext uri="{28A0092B-C50C-407E-A947-70E740481C1C}">
                <a14:useLocalDpi xmlns:a14="http://schemas.microsoft.com/office/drawing/2010/main" val="0"/>
              </a:ext>
            </a:extLst>
          </a:blip>
          <a:stretch>
            <a:fillRect/>
          </a:stretch>
        </p:blipFill>
        <p:spPr>
          <a:xfrm>
            <a:off x="2229458" y="672935"/>
            <a:ext cx="1876425" cy="3730625"/>
          </a:xfrm>
          <a:prstGeom prst="rect">
            <a:avLst/>
          </a:prstGeom>
          <a:ln>
            <a:solidFill>
              <a:schemeClr val="tx1"/>
            </a:solidFill>
          </a:ln>
        </p:spPr>
      </p:pic>
      <p:pic>
        <p:nvPicPr>
          <p:cNvPr id="5" name="Picture 4">
            <a:extLst>
              <a:ext uri="{FF2B5EF4-FFF2-40B4-BE49-F238E27FC236}">
                <a16:creationId xmlns:a16="http://schemas.microsoft.com/office/drawing/2014/main" id="{DDFB5939-E120-4671-AC9A-51413F8EC5C1}"/>
              </a:ext>
            </a:extLst>
          </p:cNvPr>
          <p:cNvPicPr/>
          <p:nvPr/>
        </p:nvPicPr>
        <p:blipFill>
          <a:blip r:embed="rId6">
            <a:extLst>
              <a:ext uri="{28A0092B-C50C-407E-A947-70E740481C1C}">
                <a14:useLocalDpi xmlns:a14="http://schemas.microsoft.com/office/drawing/2010/main" val="0"/>
              </a:ext>
            </a:extLst>
          </a:blip>
          <a:stretch>
            <a:fillRect/>
          </a:stretch>
        </p:blipFill>
        <p:spPr>
          <a:xfrm>
            <a:off x="4285824" y="1091039"/>
            <a:ext cx="1838325" cy="3729990"/>
          </a:xfrm>
          <a:prstGeom prst="rect">
            <a:avLst/>
          </a:prstGeom>
          <a:ln>
            <a:solidFill>
              <a:schemeClr val="tx1"/>
            </a:solidFill>
          </a:ln>
        </p:spPr>
      </p:pic>
      <p:pic>
        <p:nvPicPr>
          <p:cNvPr id="6" name="Picture 5">
            <a:extLst>
              <a:ext uri="{FF2B5EF4-FFF2-40B4-BE49-F238E27FC236}">
                <a16:creationId xmlns:a16="http://schemas.microsoft.com/office/drawing/2014/main" id="{61B36DFB-544C-4005-A4E2-47A43C48F755}"/>
              </a:ext>
            </a:extLst>
          </p:cNvPr>
          <p:cNvPicPr/>
          <p:nvPr/>
        </p:nvPicPr>
        <p:blipFill>
          <a:blip r:embed="rId7">
            <a:extLst>
              <a:ext uri="{28A0092B-C50C-407E-A947-70E740481C1C}">
                <a14:useLocalDpi xmlns:a14="http://schemas.microsoft.com/office/drawing/2010/main" val="0"/>
              </a:ext>
            </a:extLst>
          </a:blip>
          <a:stretch>
            <a:fillRect/>
          </a:stretch>
        </p:blipFill>
        <p:spPr>
          <a:xfrm>
            <a:off x="6304090" y="1507123"/>
            <a:ext cx="2083165" cy="3843754"/>
          </a:xfrm>
          <a:prstGeom prst="rect">
            <a:avLst/>
          </a:prstGeom>
          <a:ln>
            <a:solidFill>
              <a:schemeClr val="tx1"/>
            </a:solidFill>
          </a:ln>
        </p:spPr>
      </p:pic>
      <p:grpSp>
        <p:nvGrpSpPr>
          <p:cNvPr id="11" name="Group 10">
            <a:extLst>
              <a:ext uri="{FF2B5EF4-FFF2-40B4-BE49-F238E27FC236}">
                <a16:creationId xmlns:a16="http://schemas.microsoft.com/office/drawing/2014/main" id="{9681316C-F127-4759-981B-605F00692829}"/>
              </a:ext>
            </a:extLst>
          </p:cNvPr>
          <p:cNvGrpSpPr/>
          <p:nvPr/>
        </p:nvGrpSpPr>
        <p:grpSpPr>
          <a:xfrm>
            <a:off x="8537320" y="2000731"/>
            <a:ext cx="2032635" cy="3612515"/>
            <a:chOff x="5079682" y="1622742"/>
            <a:chExt cx="2032635" cy="3612515"/>
          </a:xfrm>
        </p:grpSpPr>
        <p:pic>
          <p:nvPicPr>
            <p:cNvPr id="9" name="Picture 8">
              <a:extLst>
                <a:ext uri="{FF2B5EF4-FFF2-40B4-BE49-F238E27FC236}">
                  <a16:creationId xmlns:a16="http://schemas.microsoft.com/office/drawing/2014/main" id="{9D2025C2-66CC-4B9B-A0B0-7CF3DCC8E2E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9682" y="1622742"/>
              <a:ext cx="2032635" cy="3612515"/>
            </a:xfrm>
            <a:prstGeom prst="rect">
              <a:avLst/>
            </a:prstGeom>
            <a:noFill/>
            <a:ln>
              <a:solidFill>
                <a:schemeClr val="tx1"/>
              </a:solidFill>
            </a:ln>
          </p:spPr>
        </p:pic>
        <p:sp>
          <p:nvSpPr>
            <p:cNvPr id="10" name="Rectangle 9">
              <a:extLst>
                <a:ext uri="{FF2B5EF4-FFF2-40B4-BE49-F238E27FC236}">
                  <a16:creationId xmlns:a16="http://schemas.microsoft.com/office/drawing/2014/main" id="{335CFB7D-9752-4F1D-B375-A700ED8FAB06}"/>
                </a:ext>
              </a:extLst>
            </p:cNvPr>
            <p:cNvSpPr/>
            <p:nvPr/>
          </p:nvSpPr>
          <p:spPr>
            <a:xfrm>
              <a:off x="5083492" y="3445192"/>
              <a:ext cx="1031240" cy="438785"/>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2" name="Group 11">
            <a:extLst>
              <a:ext uri="{FF2B5EF4-FFF2-40B4-BE49-F238E27FC236}">
                <a16:creationId xmlns:a16="http://schemas.microsoft.com/office/drawing/2014/main" id="{46E3FA54-31B3-48EA-9C74-0763E7E187C1}"/>
              </a:ext>
            </a:extLst>
          </p:cNvPr>
          <p:cNvGrpSpPr/>
          <p:nvPr/>
        </p:nvGrpSpPr>
        <p:grpSpPr>
          <a:xfrm>
            <a:off x="9962542" y="3081655"/>
            <a:ext cx="2190750" cy="3639820"/>
            <a:chOff x="0" y="0"/>
            <a:chExt cx="2190750" cy="3639820"/>
          </a:xfrm>
        </p:grpSpPr>
        <p:pic>
          <p:nvPicPr>
            <p:cNvPr id="13" name="Picture 12">
              <a:extLst>
                <a:ext uri="{FF2B5EF4-FFF2-40B4-BE49-F238E27FC236}">
                  <a16:creationId xmlns:a16="http://schemas.microsoft.com/office/drawing/2014/main" id="{5A42B082-06BE-492F-AFA3-BC53CF2722C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2047875" cy="3639820"/>
            </a:xfrm>
            <a:prstGeom prst="rect">
              <a:avLst/>
            </a:prstGeom>
            <a:noFill/>
            <a:ln>
              <a:solidFill>
                <a:schemeClr val="tx1"/>
              </a:solidFill>
            </a:ln>
          </p:spPr>
        </p:pic>
        <p:sp>
          <p:nvSpPr>
            <p:cNvPr id="14" name="Rectangle 13">
              <a:extLst>
                <a:ext uri="{FF2B5EF4-FFF2-40B4-BE49-F238E27FC236}">
                  <a16:creationId xmlns:a16="http://schemas.microsoft.com/office/drawing/2014/main" id="{5C3F2A9F-3DCE-4B5B-8D8C-FAD8E1243ED2}"/>
                </a:ext>
              </a:extLst>
            </p:cNvPr>
            <p:cNvSpPr/>
            <p:nvPr/>
          </p:nvSpPr>
          <p:spPr>
            <a:xfrm>
              <a:off x="0" y="1638300"/>
              <a:ext cx="2190750" cy="4242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 name="Title 1">
            <a:extLst>
              <a:ext uri="{FF2B5EF4-FFF2-40B4-BE49-F238E27FC236}">
                <a16:creationId xmlns:a16="http://schemas.microsoft.com/office/drawing/2014/main" id="{A6E7CBB3-ADA8-4F86-B656-918ED3735220}"/>
              </a:ext>
            </a:extLst>
          </p:cNvPr>
          <p:cNvSpPr txBox="1">
            <a:spLocks/>
          </p:cNvSpPr>
          <p:nvPr/>
        </p:nvSpPr>
        <p:spPr>
          <a:xfrm>
            <a:off x="5770836" y="213257"/>
            <a:ext cx="6088117"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1">
                    <a:lumMod val="50000"/>
                  </a:schemeClr>
                </a:solidFill>
              </a:rPr>
              <a:t>Download FoodLogger: Android Users (con’t)</a:t>
            </a:r>
          </a:p>
        </p:txBody>
      </p:sp>
    </p:spTree>
    <p:extLst>
      <p:ext uri="{BB962C8B-B14F-4D97-AF65-F5344CB8AC3E}">
        <p14:creationId xmlns:p14="http://schemas.microsoft.com/office/powerpoint/2010/main" val="253636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3600" dirty="0">
                <a:solidFill>
                  <a:schemeClr val="accent1">
                    <a:lumMod val="50000"/>
                  </a:schemeClr>
                </a:solidFill>
              </a:rPr>
              <a:t>Basic concepts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3"/>
          <p:cNvSpPr>
            <a:spLocks noGrp="1" noChangeArrowheads="1"/>
          </p:cNvSpPr>
          <p:nvPr>
            <p:ph idx="4294967295"/>
          </p:nvPr>
        </p:nvSpPr>
        <p:spPr>
          <a:xfrm>
            <a:off x="683581" y="1320750"/>
            <a:ext cx="10670219" cy="4449735"/>
          </a:xfrm>
          <a:noFill/>
          <a:ln cap="flat">
            <a:noFill/>
          </a:ln>
        </p:spPr>
        <p:txBody>
          <a:bodyPr>
            <a:normAutofit lnSpcReduction="10000"/>
          </a:bodyPr>
          <a:lstStyle/>
          <a:p>
            <a:pPr marL="514350" indent="-514350">
              <a:lnSpc>
                <a:spcPct val="110000"/>
              </a:lnSpc>
              <a:spcBef>
                <a:spcPts val="0"/>
              </a:spcBef>
              <a:buFont typeface="+mj-lt"/>
              <a:buAutoNum type="arabicPeriod"/>
            </a:pPr>
            <a:r>
              <a:rPr lang="en-US" sz="2400" dirty="0">
                <a:solidFill>
                  <a:prstClr val="black"/>
                </a:solidFill>
                <a:latin typeface="Calibri Light" panose="020F0302020204030204" pitchFamily="34" charset="0"/>
                <a:cs typeface="Calibri Light" panose="020F0302020204030204" pitchFamily="34" charset="0"/>
              </a:rPr>
              <a:t>What is </a:t>
            </a:r>
            <a:r>
              <a:rPr lang="en-US" sz="2400" b="1" dirty="0">
                <a:solidFill>
                  <a:srgbClr val="FF0000"/>
                </a:solidFill>
                <a:latin typeface="Calibri Light" panose="020F0302020204030204" pitchFamily="34" charset="0"/>
                <a:cs typeface="Calibri Light" panose="020F0302020204030204" pitchFamily="34" charset="0"/>
              </a:rPr>
              <a:t>FoodLogger</a:t>
            </a:r>
            <a:r>
              <a:rPr lang="en-US" sz="2400" dirty="0">
                <a:solidFill>
                  <a:prstClr val="black"/>
                </a:solidFill>
                <a:latin typeface="Calibri Light" panose="020F0302020204030204" pitchFamily="34" charset="0"/>
                <a:cs typeface="Calibri Light" panose="020F0302020204030204" pitchFamily="34" charset="0"/>
              </a:rPr>
              <a:t>?</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A mobile app running on a smartphone</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A survey instrument – You will use it to report all the foods you will acquire over the next 7 days</a:t>
            </a:r>
          </a:p>
          <a:p>
            <a:pPr lvl="1">
              <a:lnSpc>
                <a:spcPct val="110000"/>
              </a:lnSpc>
              <a:spcBef>
                <a:spcPts val="0"/>
              </a:spcBef>
            </a:pPr>
            <a:endParaRPr lang="en-US" sz="2000" dirty="0">
              <a:solidFill>
                <a:prstClr val="black"/>
              </a:solidFill>
              <a:latin typeface="Calibri Light" panose="020F0302020204030204" pitchFamily="34" charset="0"/>
              <a:cs typeface="Calibri Light" panose="020F0302020204030204" pitchFamily="34" charset="0"/>
            </a:endParaRPr>
          </a:p>
          <a:p>
            <a:pPr marL="514350" indent="-514350">
              <a:lnSpc>
                <a:spcPct val="110000"/>
              </a:lnSpc>
              <a:spcBef>
                <a:spcPts val="0"/>
              </a:spcBef>
              <a:buFont typeface="+mj-lt"/>
              <a:buAutoNum type="arabicPeriod"/>
            </a:pPr>
            <a:r>
              <a:rPr lang="en-US" sz="2400" dirty="0">
                <a:solidFill>
                  <a:prstClr val="black"/>
                </a:solidFill>
                <a:latin typeface="Calibri Light" panose="020F0302020204030204" pitchFamily="34" charset="0"/>
                <a:cs typeface="Calibri Light" panose="020F0302020204030204" pitchFamily="34" charset="0"/>
              </a:rPr>
              <a:t>What are </a:t>
            </a:r>
            <a:r>
              <a:rPr lang="en-US" sz="2400" b="1" dirty="0">
                <a:solidFill>
                  <a:srgbClr val="FF0000"/>
                </a:solidFill>
                <a:latin typeface="Calibri Light" panose="020F0302020204030204" pitchFamily="34" charset="0"/>
                <a:cs typeface="Calibri Light" panose="020F0302020204030204" pitchFamily="34" charset="0"/>
              </a:rPr>
              <a:t>foods</a:t>
            </a:r>
            <a:r>
              <a:rPr lang="en-US" sz="2400" dirty="0">
                <a:solidFill>
                  <a:prstClr val="black"/>
                </a:solidFill>
                <a:latin typeface="Calibri Light" panose="020F0302020204030204" pitchFamily="34" charset="0"/>
                <a:cs typeface="Calibri Light" panose="020F0302020204030204" pitchFamily="34" charset="0"/>
              </a:rPr>
              <a:t>?</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Anything that you can eat or drink</a:t>
            </a:r>
          </a:p>
          <a:p>
            <a:pPr lvl="1">
              <a:lnSpc>
                <a:spcPct val="110000"/>
              </a:lnSpc>
              <a:spcBef>
                <a:spcPts val="0"/>
              </a:spcBef>
            </a:pPr>
            <a:endParaRPr lang="en-US" sz="2000" dirty="0">
              <a:solidFill>
                <a:prstClr val="black"/>
              </a:solidFill>
              <a:latin typeface="Calibri Light" panose="020F0302020204030204" pitchFamily="34" charset="0"/>
              <a:cs typeface="Calibri Light" panose="020F0302020204030204" pitchFamily="34" charset="0"/>
            </a:endParaRPr>
          </a:p>
          <a:p>
            <a:pPr marL="514350" indent="-514350">
              <a:lnSpc>
                <a:spcPct val="110000"/>
              </a:lnSpc>
              <a:spcBef>
                <a:spcPts val="0"/>
              </a:spcBef>
              <a:buFont typeface="+mj-lt"/>
              <a:buAutoNum type="arabicPeriod"/>
            </a:pPr>
            <a:r>
              <a:rPr lang="en-US" sz="2400" dirty="0">
                <a:solidFill>
                  <a:prstClr val="black"/>
                </a:solidFill>
                <a:latin typeface="Calibri Light" panose="020F0302020204030204" pitchFamily="34" charset="0"/>
                <a:cs typeface="Calibri Light" panose="020F0302020204030204" pitchFamily="34" charset="0"/>
              </a:rPr>
              <a:t>The concept of </a:t>
            </a:r>
            <a:r>
              <a:rPr lang="en-US" sz="2400" b="1" dirty="0">
                <a:solidFill>
                  <a:srgbClr val="FF0000"/>
                </a:solidFill>
                <a:latin typeface="Calibri Light" panose="020F0302020204030204" pitchFamily="34" charset="0"/>
                <a:cs typeface="Calibri Light" panose="020F0302020204030204" pitchFamily="34" charset="0"/>
              </a:rPr>
              <a:t>food acquisition</a:t>
            </a:r>
            <a:endParaRPr lang="en-US" sz="2400" dirty="0">
              <a:latin typeface="Calibri Light" panose="020F0302020204030204" pitchFamily="34" charset="0"/>
              <a:cs typeface="Calibri Light" panose="020F0302020204030204" pitchFamily="34" charset="0"/>
            </a:endParaRP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Any food items that you get </a:t>
            </a:r>
            <a:r>
              <a:rPr lang="en-US" sz="2000" b="1" dirty="0">
                <a:solidFill>
                  <a:prstClr val="black"/>
                </a:solidFill>
                <a:latin typeface="Calibri Light" panose="020F0302020204030204" pitchFamily="34" charset="0"/>
                <a:cs typeface="Calibri Light" panose="020F0302020204030204" pitchFamily="34" charset="0"/>
              </a:rPr>
              <a:t>from outside of your home</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Foods can be </a:t>
            </a:r>
            <a:r>
              <a:rPr lang="en-US" sz="2000" b="1" dirty="0">
                <a:solidFill>
                  <a:prstClr val="black"/>
                </a:solidFill>
                <a:latin typeface="Calibri Light" panose="020F0302020204030204" pitchFamily="34" charset="0"/>
                <a:cs typeface="Calibri Light" panose="020F0302020204030204" pitchFamily="34" charset="0"/>
              </a:rPr>
              <a:t>purchased or free</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You </a:t>
            </a:r>
            <a:r>
              <a:rPr lang="en-US" sz="2000" b="1" dirty="0">
                <a:solidFill>
                  <a:prstClr val="black"/>
                </a:solidFill>
                <a:latin typeface="Calibri Light" panose="020F0302020204030204" pitchFamily="34" charset="0"/>
                <a:cs typeface="Calibri Light" panose="020F0302020204030204" pitchFamily="34" charset="0"/>
              </a:rPr>
              <a:t>may or may not eat </a:t>
            </a:r>
            <a:r>
              <a:rPr lang="en-US" sz="2000" dirty="0">
                <a:solidFill>
                  <a:prstClr val="black"/>
                </a:solidFill>
                <a:latin typeface="Calibri Light" panose="020F0302020204030204" pitchFamily="34" charset="0"/>
                <a:cs typeface="Calibri Light" panose="020F0302020204030204" pitchFamily="34" charset="0"/>
              </a:rPr>
              <a:t>those acquired foods while you are participating the study</a:t>
            </a:r>
          </a:p>
          <a:p>
            <a:pPr lvl="1">
              <a:lnSpc>
                <a:spcPct val="110000"/>
              </a:lnSpc>
              <a:spcBef>
                <a:spcPts val="0"/>
              </a:spcBef>
            </a:pPr>
            <a:r>
              <a:rPr lang="en-US" sz="2000" dirty="0">
                <a:solidFill>
                  <a:prstClr val="black"/>
                </a:solidFill>
                <a:latin typeface="Calibri Light" panose="020F0302020204030204" pitchFamily="34" charset="0"/>
                <a:cs typeface="Calibri Light" panose="020F0302020204030204" pitchFamily="34" charset="0"/>
              </a:rPr>
              <a:t>In the next seven days, if you eat </a:t>
            </a:r>
            <a:r>
              <a:rPr lang="en-US" sz="2000" b="1" dirty="0">
                <a:solidFill>
                  <a:prstClr val="black"/>
                </a:solidFill>
                <a:latin typeface="Calibri Light" panose="020F0302020204030204" pitchFamily="34" charset="0"/>
                <a:cs typeface="Calibri Light" panose="020F0302020204030204" pitchFamily="34" charset="0"/>
              </a:rPr>
              <a:t>a food item</a:t>
            </a:r>
            <a:r>
              <a:rPr lang="en-US" sz="2000" dirty="0">
                <a:solidFill>
                  <a:prstClr val="black"/>
                </a:solidFill>
                <a:latin typeface="Calibri Light" panose="020F0302020204030204" pitchFamily="34" charset="0"/>
                <a:cs typeface="Calibri Light" panose="020F0302020204030204" pitchFamily="34" charset="0"/>
              </a:rPr>
              <a:t> (e.g., a bagel) </a:t>
            </a:r>
            <a:r>
              <a:rPr lang="en-US" sz="2000" b="1" dirty="0">
                <a:solidFill>
                  <a:prstClr val="black"/>
                </a:solidFill>
                <a:latin typeface="Calibri Light" panose="020F0302020204030204" pitchFamily="34" charset="0"/>
                <a:cs typeface="Calibri Light" panose="020F0302020204030204" pitchFamily="34" charset="0"/>
              </a:rPr>
              <a:t>that was acquired before today</a:t>
            </a:r>
            <a:r>
              <a:rPr lang="en-US" sz="2000" dirty="0">
                <a:solidFill>
                  <a:prstClr val="black"/>
                </a:solidFill>
                <a:latin typeface="Calibri Light" panose="020F0302020204030204" pitchFamily="34" charset="0"/>
                <a:cs typeface="Calibri Light" panose="020F0302020204030204" pitchFamily="34" charset="0"/>
              </a:rPr>
              <a:t>, this item </a:t>
            </a:r>
            <a:r>
              <a:rPr lang="en-US" sz="2000" b="1" dirty="0">
                <a:solidFill>
                  <a:prstClr val="black"/>
                </a:solidFill>
                <a:latin typeface="Calibri Light" panose="020F0302020204030204" pitchFamily="34" charset="0"/>
                <a:cs typeface="Calibri Light" panose="020F0302020204030204" pitchFamily="34" charset="0"/>
              </a:rPr>
              <a:t>cannot be counted in food acquisition</a:t>
            </a:r>
            <a:r>
              <a:rPr lang="en-US" sz="2000" dirty="0">
                <a:solidFill>
                  <a:prstClr val="black"/>
                </a:solidFill>
                <a:latin typeface="Calibri Light" panose="020F0302020204030204" pitchFamily="34" charset="0"/>
                <a:cs typeface="Calibri Light" panose="020F0302020204030204" pitchFamily="34" charset="0"/>
              </a:rPr>
              <a:t>.</a:t>
            </a:r>
          </a:p>
          <a:p>
            <a:pPr marL="514350" indent="-514350">
              <a:lnSpc>
                <a:spcPct val="110000"/>
              </a:lnSpc>
              <a:spcBef>
                <a:spcPts val="0"/>
              </a:spcBef>
              <a:buFont typeface="+mj-lt"/>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9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3600" dirty="0">
                <a:solidFill>
                  <a:schemeClr val="accent1">
                    <a:lumMod val="50000"/>
                  </a:schemeClr>
                </a:solidFill>
              </a:rPr>
              <a:t>Basic concepts (con’t)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0020A4D9-3D5E-4DCE-8DD0-C46D475FFDCF}"/>
              </a:ext>
            </a:extLst>
          </p:cNvPr>
          <p:cNvGrpSpPr/>
          <p:nvPr/>
        </p:nvGrpSpPr>
        <p:grpSpPr>
          <a:xfrm>
            <a:off x="3028950" y="1619738"/>
            <a:ext cx="6896100" cy="395704"/>
            <a:chOff x="2495550" y="2137946"/>
            <a:chExt cx="6896100" cy="395704"/>
          </a:xfrm>
        </p:grpSpPr>
        <p:grpSp>
          <p:nvGrpSpPr>
            <p:cNvPr id="34" name="Group 33">
              <a:extLst>
                <a:ext uri="{FF2B5EF4-FFF2-40B4-BE49-F238E27FC236}">
                  <a16:creationId xmlns:a16="http://schemas.microsoft.com/office/drawing/2014/main" id="{B50594CD-67CB-4B48-BF53-59FD13AE728A}"/>
                </a:ext>
              </a:extLst>
            </p:cNvPr>
            <p:cNvGrpSpPr/>
            <p:nvPr/>
          </p:nvGrpSpPr>
          <p:grpSpPr>
            <a:xfrm>
              <a:off x="2495550" y="2238375"/>
              <a:ext cx="6896100" cy="295275"/>
              <a:chOff x="2038350" y="1724025"/>
              <a:chExt cx="6896100" cy="295275"/>
            </a:xfrm>
          </p:grpSpPr>
          <p:cxnSp>
            <p:nvCxnSpPr>
              <p:cNvPr id="5" name="Straight Connector 4">
                <a:extLst>
                  <a:ext uri="{FF2B5EF4-FFF2-40B4-BE49-F238E27FC236}">
                    <a16:creationId xmlns:a16="http://schemas.microsoft.com/office/drawing/2014/main" id="{D3C17568-4AE8-40AA-BC93-EA9F656CA8EE}"/>
                  </a:ext>
                </a:extLst>
              </p:cNvPr>
              <p:cNvCxnSpPr>
                <a:cxnSpLocks/>
              </p:cNvCxnSpPr>
              <p:nvPr/>
            </p:nvCxnSpPr>
            <p:spPr>
              <a:xfrm>
                <a:off x="2038350" y="2019300"/>
                <a:ext cx="68961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23C538F-1186-4584-9D96-BE86907FCAB2}"/>
                  </a:ext>
                </a:extLst>
              </p:cNvPr>
              <p:cNvGrpSpPr/>
              <p:nvPr/>
            </p:nvGrpSpPr>
            <p:grpSpPr>
              <a:xfrm>
                <a:off x="2038350" y="1724025"/>
                <a:ext cx="6896100" cy="295275"/>
                <a:chOff x="2038350" y="1724025"/>
                <a:chExt cx="6896100" cy="295275"/>
              </a:xfrm>
            </p:grpSpPr>
            <p:cxnSp>
              <p:nvCxnSpPr>
                <p:cNvPr id="7" name="Straight Connector 6">
                  <a:extLst>
                    <a:ext uri="{FF2B5EF4-FFF2-40B4-BE49-F238E27FC236}">
                      <a16:creationId xmlns:a16="http://schemas.microsoft.com/office/drawing/2014/main" id="{5F6748C1-2256-4672-9276-CE6DEF016D3D}"/>
                    </a:ext>
                  </a:extLst>
                </p:cNvPr>
                <p:cNvCxnSpPr/>
                <p:nvPr/>
              </p:nvCxnSpPr>
              <p:spPr>
                <a:xfrm flipV="1">
                  <a:off x="58864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1996668-73F5-4DC8-AD42-16590CA65A02}"/>
                    </a:ext>
                  </a:extLst>
                </p:cNvPr>
                <p:cNvCxnSpPr/>
                <p:nvPr/>
              </p:nvCxnSpPr>
              <p:spPr>
                <a:xfrm flipV="1">
                  <a:off x="692467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6840C6-E8C4-4492-A994-C936CC33573F}"/>
                    </a:ext>
                  </a:extLst>
                </p:cNvPr>
                <p:cNvCxnSpPr/>
                <p:nvPr/>
              </p:nvCxnSpPr>
              <p:spPr>
                <a:xfrm flipV="1">
                  <a:off x="797242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FE9683-2D8B-49E3-9544-7E21BD3AAE75}"/>
                    </a:ext>
                  </a:extLst>
                </p:cNvPr>
                <p:cNvCxnSpPr/>
                <p:nvPr/>
              </p:nvCxnSpPr>
              <p:spPr>
                <a:xfrm flipV="1">
                  <a:off x="89344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E6D781-8A44-44C6-87A5-28A2F853E9BC}"/>
                    </a:ext>
                  </a:extLst>
                </p:cNvPr>
                <p:cNvCxnSpPr/>
                <p:nvPr/>
              </p:nvCxnSpPr>
              <p:spPr>
                <a:xfrm flipV="1">
                  <a:off x="4943475"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C5BC39-A3B9-4D2C-A2B7-7991E86916E6}"/>
                    </a:ext>
                  </a:extLst>
                </p:cNvPr>
                <p:cNvCxnSpPr/>
                <p:nvPr/>
              </p:nvCxnSpPr>
              <p:spPr>
                <a:xfrm flipV="1">
                  <a:off x="396240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20778F-EC7D-4431-9524-12A70DEE049A}"/>
                    </a:ext>
                  </a:extLst>
                </p:cNvPr>
                <p:cNvCxnSpPr/>
                <p:nvPr/>
              </p:nvCxnSpPr>
              <p:spPr>
                <a:xfrm flipV="1">
                  <a:off x="3009900" y="1724025"/>
                  <a:ext cx="0"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6732632-79E6-433C-A0E1-F8D522615802}"/>
                    </a:ext>
                  </a:extLst>
                </p:cNvPr>
                <p:cNvCxnSpPr/>
                <p:nvPr/>
              </p:nvCxnSpPr>
              <p:spPr>
                <a:xfrm flipV="1">
                  <a:off x="2038350" y="1724025"/>
                  <a:ext cx="0" cy="29527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6FBA411D-C614-48E3-83A0-B29377E3E630}"/>
                </a:ext>
              </a:extLst>
            </p:cNvPr>
            <p:cNvSpPr txBox="1"/>
            <p:nvPr/>
          </p:nvSpPr>
          <p:spPr>
            <a:xfrm>
              <a:off x="2673618" y="2164318"/>
              <a:ext cx="660245" cy="338554"/>
            </a:xfrm>
            <a:prstGeom prst="rect">
              <a:avLst/>
            </a:prstGeom>
            <a:noFill/>
          </p:spPr>
          <p:txBody>
            <a:bodyPr wrap="none" rtlCol="0">
              <a:spAutoFit/>
            </a:bodyPr>
            <a:lstStyle/>
            <a:p>
              <a:r>
                <a:rPr lang="en-US" sz="1600" b="1" dirty="0"/>
                <a:t>Day 1</a:t>
              </a:r>
            </a:p>
          </p:txBody>
        </p:sp>
        <p:sp>
          <p:nvSpPr>
            <p:cNvPr id="36" name="TextBox 35">
              <a:extLst>
                <a:ext uri="{FF2B5EF4-FFF2-40B4-BE49-F238E27FC236}">
                  <a16:creationId xmlns:a16="http://schemas.microsoft.com/office/drawing/2014/main" id="{842B28D3-C964-4E45-8EBF-70D0B2EDC1EA}"/>
                </a:ext>
              </a:extLst>
            </p:cNvPr>
            <p:cNvSpPr txBox="1"/>
            <p:nvPr/>
          </p:nvSpPr>
          <p:spPr>
            <a:xfrm>
              <a:off x="3604583" y="2164318"/>
              <a:ext cx="748342" cy="338554"/>
            </a:xfrm>
            <a:prstGeom prst="rect">
              <a:avLst/>
            </a:prstGeom>
            <a:noFill/>
          </p:spPr>
          <p:txBody>
            <a:bodyPr wrap="square" rtlCol="0">
              <a:spAutoFit/>
            </a:bodyPr>
            <a:lstStyle/>
            <a:p>
              <a:r>
                <a:rPr lang="en-US" sz="1600" b="1" dirty="0"/>
                <a:t>Day 2</a:t>
              </a:r>
            </a:p>
          </p:txBody>
        </p:sp>
        <p:sp>
          <p:nvSpPr>
            <p:cNvPr id="37" name="TextBox 36">
              <a:extLst>
                <a:ext uri="{FF2B5EF4-FFF2-40B4-BE49-F238E27FC236}">
                  <a16:creationId xmlns:a16="http://schemas.microsoft.com/office/drawing/2014/main" id="{D543C1D9-61E0-4AAF-8A0B-12E20CC4B7C7}"/>
                </a:ext>
              </a:extLst>
            </p:cNvPr>
            <p:cNvSpPr txBox="1"/>
            <p:nvPr/>
          </p:nvSpPr>
          <p:spPr>
            <a:xfrm>
              <a:off x="4576134" y="2156996"/>
              <a:ext cx="660245" cy="338554"/>
            </a:xfrm>
            <a:prstGeom prst="rect">
              <a:avLst/>
            </a:prstGeom>
            <a:noFill/>
          </p:spPr>
          <p:txBody>
            <a:bodyPr wrap="none" rtlCol="0">
              <a:spAutoFit/>
            </a:bodyPr>
            <a:lstStyle/>
            <a:p>
              <a:r>
                <a:rPr lang="en-US" sz="1600" b="1" dirty="0"/>
                <a:t>Day 3</a:t>
              </a:r>
            </a:p>
          </p:txBody>
        </p:sp>
        <p:sp>
          <p:nvSpPr>
            <p:cNvPr id="38" name="TextBox 37">
              <a:extLst>
                <a:ext uri="{FF2B5EF4-FFF2-40B4-BE49-F238E27FC236}">
                  <a16:creationId xmlns:a16="http://schemas.microsoft.com/office/drawing/2014/main" id="{A9937500-6439-4A1F-8C4D-918F85D81CB5}"/>
                </a:ext>
              </a:extLst>
            </p:cNvPr>
            <p:cNvSpPr txBox="1"/>
            <p:nvPr/>
          </p:nvSpPr>
          <p:spPr>
            <a:xfrm>
              <a:off x="5547684" y="2137946"/>
              <a:ext cx="660245" cy="338554"/>
            </a:xfrm>
            <a:prstGeom prst="rect">
              <a:avLst/>
            </a:prstGeom>
            <a:noFill/>
          </p:spPr>
          <p:txBody>
            <a:bodyPr wrap="none" rtlCol="0">
              <a:spAutoFit/>
            </a:bodyPr>
            <a:lstStyle/>
            <a:p>
              <a:r>
                <a:rPr lang="en-US" sz="1600" b="1" dirty="0"/>
                <a:t>Day 4</a:t>
              </a:r>
            </a:p>
          </p:txBody>
        </p:sp>
        <p:sp>
          <p:nvSpPr>
            <p:cNvPr id="39" name="TextBox 38">
              <a:extLst>
                <a:ext uri="{FF2B5EF4-FFF2-40B4-BE49-F238E27FC236}">
                  <a16:creationId xmlns:a16="http://schemas.microsoft.com/office/drawing/2014/main" id="{810029AA-9325-4CA1-96AA-59B45B0AEF40}"/>
                </a:ext>
              </a:extLst>
            </p:cNvPr>
            <p:cNvSpPr txBox="1"/>
            <p:nvPr/>
          </p:nvSpPr>
          <p:spPr>
            <a:xfrm>
              <a:off x="6533521" y="2137946"/>
              <a:ext cx="660245" cy="338554"/>
            </a:xfrm>
            <a:prstGeom prst="rect">
              <a:avLst/>
            </a:prstGeom>
            <a:noFill/>
          </p:spPr>
          <p:txBody>
            <a:bodyPr wrap="none" rtlCol="0">
              <a:spAutoFit/>
            </a:bodyPr>
            <a:lstStyle/>
            <a:p>
              <a:r>
                <a:rPr lang="en-US" sz="1600" b="1" dirty="0"/>
                <a:t>Day 5</a:t>
              </a:r>
            </a:p>
          </p:txBody>
        </p:sp>
        <p:sp>
          <p:nvSpPr>
            <p:cNvPr id="40" name="TextBox 39">
              <a:extLst>
                <a:ext uri="{FF2B5EF4-FFF2-40B4-BE49-F238E27FC236}">
                  <a16:creationId xmlns:a16="http://schemas.microsoft.com/office/drawing/2014/main" id="{FA7003DE-691A-45AB-B643-9C309930A596}"/>
                </a:ext>
              </a:extLst>
            </p:cNvPr>
            <p:cNvSpPr txBox="1"/>
            <p:nvPr/>
          </p:nvSpPr>
          <p:spPr>
            <a:xfrm>
              <a:off x="7562221" y="2137946"/>
              <a:ext cx="660245" cy="338554"/>
            </a:xfrm>
            <a:prstGeom prst="rect">
              <a:avLst/>
            </a:prstGeom>
            <a:noFill/>
          </p:spPr>
          <p:txBody>
            <a:bodyPr wrap="none" rtlCol="0">
              <a:spAutoFit/>
            </a:bodyPr>
            <a:lstStyle/>
            <a:p>
              <a:r>
                <a:rPr lang="en-US" sz="1600" b="1" dirty="0"/>
                <a:t>Day 6</a:t>
              </a:r>
            </a:p>
          </p:txBody>
        </p:sp>
        <p:sp>
          <p:nvSpPr>
            <p:cNvPr id="41" name="TextBox 40">
              <a:extLst>
                <a:ext uri="{FF2B5EF4-FFF2-40B4-BE49-F238E27FC236}">
                  <a16:creationId xmlns:a16="http://schemas.microsoft.com/office/drawing/2014/main" id="{733953E3-B296-4E06-9E79-92BF9A66A82A}"/>
                </a:ext>
              </a:extLst>
            </p:cNvPr>
            <p:cNvSpPr txBox="1"/>
            <p:nvPr/>
          </p:nvSpPr>
          <p:spPr>
            <a:xfrm>
              <a:off x="8524246" y="2137946"/>
              <a:ext cx="660245" cy="338554"/>
            </a:xfrm>
            <a:prstGeom prst="rect">
              <a:avLst/>
            </a:prstGeom>
            <a:noFill/>
          </p:spPr>
          <p:txBody>
            <a:bodyPr wrap="none" rtlCol="0">
              <a:spAutoFit/>
            </a:bodyPr>
            <a:lstStyle/>
            <a:p>
              <a:r>
                <a:rPr lang="en-US" sz="1600" b="1" dirty="0"/>
                <a:t>Day 7</a:t>
              </a:r>
            </a:p>
          </p:txBody>
        </p:sp>
      </p:grpSp>
      <p:grpSp>
        <p:nvGrpSpPr>
          <p:cNvPr id="92" name="Group 91">
            <a:extLst>
              <a:ext uri="{FF2B5EF4-FFF2-40B4-BE49-F238E27FC236}">
                <a16:creationId xmlns:a16="http://schemas.microsoft.com/office/drawing/2014/main" id="{DE1968A7-9DFC-4941-B5D6-C4BD572DCA39}"/>
              </a:ext>
            </a:extLst>
          </p:cNvPr>
          <p:cNvGrpSpPr/>
          <p:nvPr/>
        </p:nvGrpSpPr>
        <p:grpSpPr>
          <a:xfrm>
            <a:off x="2994682" y="2242991"/>
            <a:ext cx="4852002" cy="1382305"/>
            <a:chOff x="2461282" y="2761199"/>
            <a:chExt cx="4852002" cy="1382305"/>
          </a:xfrm>
        </p:grpSpPr>
        <p:grpSp>
          <p:nvGrpSpPr>
            <p:cNvPr id="55" name="Group 54">
              <a:extLst>
                <a:ext uri="{FF2B5EF4-FFF2-40B4-BE49-F238E27FC236}">
                  <a16:creationId xmlns:a16="http://schemas.microsoft.com/office/drawing/2014/main" id="{7760E83D-AEAC-4ABD-849F-FC40785780AB}"/>
                </a:ext>
              </a:extLst>
            </p:cNvPr>
            <p:cNvGrpSpPr/>
            <p:nvPr/>
          </p:nvGrpSpPr>
          <p:grpSpPr>
            <a:xfrm>
              <a:off x="2811791" y="2761199"/>
              <a:ext cx="4152900" cy="942975"/>
              <a:chOff x="2800350" y="2771775"/>
              <a:chExt cx="4152900" cy="942975"/>
            </a:xfrm>
          </p:grpSpPr>
          <p:cxnSp>
            <p:nvCxnSpPr>
              <p:cNvPr id="43" name="Straight Connector 42">
                <a:extLst>
                  <a:ext uri="{FF2B5EF4-FFF2-40B4-BE49-F238E27FC236}">
                    <a16:creationId xmlns:a16="http://schemas.microsoft.com/office/drawing/2014/main" id="{9042EAAA-F025-44FE-BE27-0356AF67B730}"/>
                  </a:ext>
                </a:extLst>
              </p:cNvPr>
              <p:cNvCxnSpPr/>
              <p:nvPr/>
            </p:nvCxnSpPr>
            <p:spPr>
              <a:xfrm>
                <a:off x="2800350" y="2771775"/>
                <a:ext cx="0" cy="82867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DCF33DD-B948-4D8D-8336-D50C392AABBE}"/>
                  </a:ext>
                </a:extLst>
              </p:cNvPr>
              <p:cNvCxnSpPr/>
              <p:nvPr/>
            </p:nvCxnSpPr>
            <p:spPr>
              <a:xfrm>
                <a:off x="2819400" y="2771775"/>
                <a:ext cx="647700" cy="8477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0339770-F3E8-4973-9564-EE548A4DBAA8}"/>
                  </a:ext>
                </a:extLst>
              </p:cNvPr>
              <p:cNvCxnSpPr>
                <a:cxnSpLocks/>
              </p:cNvCxnSpPr>
              <p:nvPr/>
            </p:nvCxnSpPr>
            <p:spPr>
              <a:xfrm>
                <a:off x="2819400" y="2771775"/>
                <a:ext cx="1434144" cy="8477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0823070-24A6-4CA5-B4F8-3607A7AC8548}"/>
                  </a:ext>
                </a:extLst>
              </p:cNvPr>
              <p:cNvCxnSpPr/>
              <p:nvPr/>
            </p:nvCxnSpPr>
            <p:spPr>
              <a:xfrm>
                <a:off x="2819400" y="2771775"/>
                <a:ext cx="2514600" cy="92392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15BAB8-0F6D-43E7-9F37-C1EC04EA7A03}"/>
                  </a:ext>
                </a:extLst>
              </p:cNvPr>
              <p:cNvCxnSpPr/>
              <p:nvPr/>
            </p:nvCxnSpPr>
            <p:spPr>
              <a:xfrm>
                <a:off x="2819400" y="2771775"/>
                <a:ext cx="4133850" cy="94297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12240901-33D5-463D-A626-C19FD9E77012}"/>
                </a:ext>
              </a:extLst>
            </p:cNvPr>
            <p:cNvSpPr txBox="1"/>
            <p:nvPr/>
          </p:nvSpPr>
          <p:spPr>
            <a:xfrm>
              <a:off x="2461282" y="3658757"/>
              <a:ext cx="720068" cy="323165"/>
            </a:xfrm>
            <a:prstGeom prst="rect">
              <a:avLst/>
            </a:prstGeom>
            <a:noFill/>
          </p:spPr>
          <p:txBody>
            <a:bodyPr wrap="square" rtlCol="0">
              <a:spAutoFit/>
            </a:bodyPr>
            <a:lstStyle/>
            <a:p>
              <a:r>
                <a:rPr lang="en-US" sz="1500" b="1" dirty="0">
                  <a:solidFill>
                    <a:srgbClr val="7030A0"/>
                  </a:solidFill>
                </a:rPr>
                <a:t>Stop 1</a:t>
              </a:r>
            </a:p>
          </p:txBody>
        </p:sp>
        <p:sp>
          <p:nvSpPr>
            <p:cNvPr id="58" name="TextBox 57">
              <a:extLst>
                <a:ext uri="{FF2B5EF4-FFF2-40B4-BE49-F238E27FC236}">
                  <a16:creationId xmlns:a16="http://schemas.microsoft.com/office/drawing/2014/main" id="{1FC822B2-6A93-49F8-8647-8369A6F5DE85}"/>
                </a:ext>
              </a:extLst>
            </p:cNvPr>
            <p:cNvSpPr txBox="1"/>
            <p:nvPr/>
          </p:nvSpPr>
          <p:spPr>
            <a:xfrm>
              <a:off x="3148998" y="3792106"/>
              <a:ext cx="720068" cy="323165"/>
            </a:xfrm>
            <a:prstGeom prst="rect">
              <a:avLst/>
            </a:prstGeom>
            <a:noFill/>
          </p:spPr>
          <p:txBody>
            <a:bodyPr wrap="square" rtlCol="0">
              <a:spAutoFit/>
            </a:bodyPr>
            <a:lstStyle/>
            <a:p>
              <a:r>
                <a:rPr lang="en-US" sz="1500" b="1" dirty="0">
                  <a:solidFill>
                    <a:srgbClr val="7030A0"/>
                  </a:solidFill>
                </a:rPr>
                <a:t>Stop 2</a:t>
              </a:r>
            </a:p>
          </p:txBody>
        </p:sp>
        <p:sp>
          <p:nvSpPr>
            <p:cNvPr id="59" name="TextBox 58">
              <a:extLst>
                <a:ext uri="{FF2B5EF4-FFF2-40B4-BE49-F238E27FC236}">
                  <a16:creationId xmlns:a16="http://schemas.microsoft.com/office/drawing/2014/main" id="{952723D4-5872-43CF-9AF2-C8650D0176F8}"/>
                </a:ext>
              </a:extLst>
            </p:cNvPr>
            <p:cNvSpPr txBox="1"/>
            <p:nvPr/>
          </p:nvSpPr>
          <p:spPr>
            <a:xfrm>
              <a:off x="6593216" y="3820339"/>
              <a:ext cx="720068" cy="323165"/>
            </a:xfrm>
            <a:prstGeom prst="rect">
              <a:avLst/>
            </a:prstGeom>
            <a:noFill/>
          </p:spPr>
          <p:txBody>
            <a:bodyPr wrap="square" rtlCol="0">
              <a:spAutoFit/>
            </a:bodyPr>
            <a:lstStyle/>
            <a:p>
              <a:r>
                <a:rPr lang="en-US" sz="1500" b="1" dirty="0">
                  <a:solidFill>
                    <a:srgbClr val="7030A0"/>
                  </a:solidFill>
                </a:rPr>
                <a:t>Stop F</a:t>
              </a:r>
            </a:p>
          </p:txBody>
        </p:sp>
      </p:grpSp>
      <p:grpSp>
        <p:nvGrpSpPr>
          <p:cNvPr id="93" name="Group 92">
            <a:extLst>
              <a:ext uri="{FF2B5EF4-FFF2-40B4-BE49-F238E27FC236}">
                <a16:creationId xmlns:a16="http://schemas.microsoft.com/office/drawing/2014/main" id="{D977F653-D853-4FC0-BECF-F9BBD6399612}"/>
              </a:ext>
            </a:extLst>
          </p:cNvPr>
          <p:cNvGrpSpPr/>
          <p:nvPr/>
        </p:nvGrpSpPr>
        <p:grpSpPr>
          <a:xfrm>
            <a:off x="6011031" y="3688666"/>
            <a:ext cx="3846964" cy="1010910"/>
            <a:chOff x="5477631" y="4206874"/>
            <a:chExt cx="3846964" cy="1010910"/>
          </a:xfrm>
        </p:grpSpPr>
        <p:grpSp>
          <p:nvGrpSpPr>
            <p:cNvPr id="69" name="Group 68">
              <a:extLst>
                <a:ext uri="{FF2B5EF4-FFF2-40B4-BE49-F238E27FC236}">
                  <a16:creationId xmlns:a16="http://schemas.microsoft.com/office/drawing/2014/main" id="{D30C7858-5C60-4D04-AD6D-DBBF7818F3C4}"/>
                </a:ext>
              </a:extLst>
            </p:cNvPr>
            <p:cNvGrpSpPr/>
            <p:nvPr/>
          </p:nvGrpSpPr>
          <p:grpSpPr>
            <a:xfrm>
              <a:off x="5943600" y="4206874"/>
              <a:ext cx="2800350" cy="612776"/>
              <a:chOff x="5943600" y="4206874"/>
              <a:chExt cx="2800350" cy="612776"/>
            </a:xfrm>
          </p:grpSpPr>
          <p:cxnSp>
            <p:nvCxnSpPr>
              <p:cNvPr id="61" name="Straight Connector 60">
                <a:extLst>
                  <a:ext uri="{FF2B5EF4-FFF2-40B4-BE49-F238E27FC236}">
                    <a16:creationId xmlns:a16="http://schemas.microsoft.com/office/drawing/2014/main" id="{E49088BE-EC30-432B-88F8-CA09B2B44806}"/>
                  </a:ext>
                </a:extLst>
              </p:cNvPr>
              <p:cNvCxnSpPr>
                <a:cxnSpLocks/>
              </p:cNvCxnSpPr>
              <p:nvPr/>
            </p:nvCxnSpPr>
            <p:spPr>
              <a:xfrm flipH="1">
                <a:off x="5943600" y="4206874"/>
                <a:ext cx="800352" cy="307976"/>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D9CD3D-BD1A-4E29-A568-81EDFBDD7B19}"/>
                  </a:ext>
                </a:extLst>
              </p:cNvPr>
              <p:cNvCxnSpPr/>
              <p:nvPr/>
            </p:nvCxnSpPr>
            <p:spPr>
              <a:xfrm>
                <a:off x="6743700" y="4233861"/>
                <a:ext cx="0" cy="50006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C027ACB-3AE9-4258-B5DE-092022D2BEC9}"/>
                  </a:ext>
                </a:extLst>
              </p:cNvPr>
              <p:cNvCxnSpPr/>
              <p:nvPr/>
            </p:nvCxnSpPr>
            <p:spPr>
              <a:xfrm>
                <a:off x="6743700" y="4233861"/>
                <a:ext cx="818521" cy="500064"/>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F1B2769-D691-4139-B8B9-4291BBE5BCEB}"/>
                  </a:ext>
                </a:extLst>
              </p:cNvPr>
              <p:cNvCxnSpPr/>
              <p:nvPr/>
            </p:nvCxnSpPr>
            <p:spPr>
              <a:xfrm>
                <a:off x="6743449" y="4233861"/>
                <a:ext cx="2000501" cy="585789"/>
              </a:xfrm>
              <a:prstGeom prst="line">
                <a:avLst/>
              </a:prstGeom>
              <a:ln w="158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E9FCF61A-089E-45B5-A5C7-48A43D8BC2AA}"/>
                </a:ext>
              </a:extLst>
            </p:cNvPr>
            <p:cNvSpPr txBox="1"/>
            <p:nvPr/>
          </p:nvSpPr>
          <p:spPr>
            <a:xfrm>
              <a:off x="6383414" y="4846637"/>
              <a:ext cx="1178802" cy="307777"/>
            </a:xfrm>
            <a:prstGeom prst="rect">
              <a:avLst/>
            </a:prstGeom>
            <a:noFill/>
          </p:spPr>
          <p:txBody>
            <a:bodyPr wrap="square" rtlCol="0">
              <a:spAutoFit/>
            </a:bodyPr>
            <a:lstStyle/>
            <a:p>
              <a:r>
                <a:rPr lang="en-US" sz="1400" b="1" dirty="0">
                  <a:solidFill>
                    <a:srgbClr val="00B050"/>
                  </a:solidFill>
                </a:rPr>
                <a:t>Food Event 2</a:t>
              </a:r>
            </a:p>
          </p:txBody>
        </p:sp>
        <p:sp>
          <p:nvSpPr>
            <p:cNvPr id="71" name="TextBox 70">
              <a:extLst>
                <a:ext uri="{FF2B5EF4-FFF2-40B4-BE49-F238E27FC236}">
                  <a16:creationId xmlns:a16="http://schemas.microsoft.com/office/drawing/2014/main" id="{8BBB6088-194D-450A-8BBD-22A6A077F811}"/>
                </a:ext>
              </a:extLst>
            </p:cNvPr>
            <p:cNvSpPr txBox="1"/>
            <p:nvPr/>
          </p:nvSpPr>
          <p:spPr>
            <a:xfrm>
              <a:off x="5477631" y="4578220"/>
              <a:ext cx="800349" cy="523220"/>
            </a:xfrm>
            <a:prstGeom prst="rect">
              <a:avLst/>
            </a:prstGeom>
            <a:noFill/>
          </p:spPr>
          <p:txBody>
            <a:bodyPr wrap="square" rtlCol="0">
              <a:spAutoFit/>
            </a:bodyPr>
            <a:lstStyle/>
            <a:p>
              <a:r>
                <a:rPr lang="en-US" sz="1400" b="1" dirty="0">
                  <a:solidFill>
                    <a:srgbClr val="00B050"/>
                  </a:solidFill>
                </a:rPr>
                <a:t>Food Event 1</a:t>
              </a:r>
            </a:p>
          </p:txBody>
        </p:sp>
        <p:sp>
          <p:nvSpPr>
            <p:cNvPr id="72" name="TextBox 71">
              <a:extLst>
                <a:ext uri="{FF2B5EF4-FFF2-40B4-BE49-F238E27FC236}">
                  <a16:creationId xmlns:a16="http://schemas.microsoft.com/office/drawing/2014/main" id="{7F0B88B7-F312-4544-9CE8-784D77DC506C}"/>
                </a:ext>
              </a:extLst>
            </p:cNvPr>
            <p:cNvSpPr txBox="1"/>
            <p:nvPr/>
          </p:nvSpPr>
          <p:spPr>
            <a:xfrm>
              <a:off x="8104516" y="4910007"/>
              <a:ext cx="1220079" cy="307777"/>
            </a:xfrm>
            <a:prstGeom prst="rect">
              <a:avLst/>
            </a:prstGeom>
            <a:noFill/>
          </p:spPr>
          <p:txBody>
            <a:bodyPr wrap="square" rtlCol="0">
              <a:spAutoFit/>
            </a:bodyPr>
            <a:lstStyle/>
            <a:p>
              <a:r>
                <a:rPr lang="en-US" sz="1400" b="1" dirty="0">
                  <a:solidFill>
                    <a:srgbClr val="00B050"/>
                  </a:solidFill>
                </a:rPr>
                <a:t>Food Event K</a:t>
              </a:r>
            </a:p>
          </p:txBody>
        </p:sp>
      </p:grpSp>
      <p:grpSp>
        <p:nvGrpSpPr>
          <p:cNvPr id="94" name="Group 93">
            <a:extLst>
              <a:ext uri="{FF2B5EF4-FFF2-40B4-BE49-F238E27FC236}">
                <a16:creationId xmlns:a16="http://schemas.microsoft.com/office/drawing/2014/main" id="{BDCC13F3-ABAC-4D94-930E-2F627B88F5A4}"/>
              </a:ext>
            </a:extLst>
          </p:cNvPr>
          <p:cNvGrpSpPr/>
          <p:nvPr/>
        </p:nvGrpSpPr>
        <p:grpSpPr>
          <a:xfrm>
            <a:off x="4737306" y="4748918"/>
            <a:ext cx="4225719" cy="1234654"/>
            <a:chOff x="4203906" y="5267126"/>
            <a:chExt cx="4225719" cy="1234654"/>
          </a:xfrm>
        </p:grpSpPr>
        <p:grpSp>
          <p:nvGrpSpPr>
            <p:cNvPr id="84" name="Group 83">
              <a:extLst>
                <a:ext uri="{FF2B5EF4-FFF2-40B4-BE49-F238E27FC236}">
                  <a16:creationId xmlns:a16="http://schemas.microsoft.com/office/drawing/2014/main" id="{C5DC26A9-D18B-433D-A998-648642984848}"/>
                </a:ext>
              </a:extLst>
            </p:cNvPr>
            <p:cNvGrpSpPr/>
            <p:nvPr/>
          </p:nvGrpSpPr>
          <p:grpSpPr>
            <a:xfrm>
              <a:off x="4604080" y="5267126"/>
              <a:ext cx="3387395" cy="640789"/>
              <a:chOff x="4604080" y="5267126"/>
              <a:chExt cx="3387395" cy="640789"/>
            </a:xfrm>
          </p:grpSpPr>
          <p:cxnSp>
            <p:nvCxnSpPr>
              <p:cNvPr id="74" name="Straight Connector 73">
                <a:extLst>
                  <a:ext uri="{FF2B5EF4-FFF2-40B4-BE49-F238E27FC236}">
                    <a16:creationId xmlns:a16="http://schemas.microsoft.com/office/drawing/2014/main" id="{B76085C2-5A50-41DE-B0E0-71E6181108BE}"/>
                  </a:ext>
                </a:extLst>
              </p:cNvPr>
              <p:cNvCxnSpPr>
                <a:cxnSpLocks/>
              </p:cNvCxnSpPr>
              <p:nvPr/>
            </p:nvCxnSpPr>
            <p:spPr>
              <a:xfrm flipH="1">
                <a:off x="6019801" y="5286874"/>
                <a:ext cx="723648" cy="40907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B78C361-BBCA-41ED-AE46-B96F3B031A91}"/>
                  </a:ext>
                </a:extLst>
              </p:cNvPr>
              <p:cNvCxnSpPr>
                <a:cxnSpLocks/>
              </p:cNvCxnSpPr>
              <p:nvPr/>
            </p:nvCxnSpPr>
            <p:spPr>
              <a:xfrm>
                <a:off x="6743449" y="5267126"/>
                <a:ext cx="209801" cy="42882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B6AF8E9-FAB6-4AA8-9C25-3303ED160372}"/>
                  </a:ext>
                </a:extLst>
              </p:cNvPr>
              <p:cNvCxnSpPr/>
              <p:nvPr/>
            </p:nvCxnSpPr>
            <p:spPr>
              <a:xfrm flipH="1">
                <a:off x="4604080" y="5286874"/>
                <a:ext cx="2167315" cy="62104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DD95025-797E-4BFD-B550-E989A3E2008D}"/>
                  </a:ext>
                </a:extLst>
              </p:cNvPr>
              <p:cNvCxnSpPr/>
              <p:nvPr/>
            </p:nvCxnSpPr>
            <p:spPr>
              <a:xfrm>
                <a:off x="6771395" y="5286874"/>
                <a:ext cx="1220080" cy="55195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C84C3786-DE37-4317-8431-43392C3F361B}"/>
                </a:ext>
              </a:extLst>
            </p:cNvPr>
            <p:cNvSpPr txBox="1"/>
            <p:nvPr/>
          </p:nvSpPr>
          <p:spPr>
            <a:xfrm>
              <a:off x="4203906" y="5978560"/>
              <a:ext cx="720520" cy="523220"/>
            </a:xfrm>
            <a:prstGeom prst="rect">
              <a:avLst/>
            </a:prstGeom>
            <a:noFill/>
            <a:ln>
              <a:noFill/>
            </a:ln>
          </p:spPr>
          <p:txBody>
            <a:bodyPr wrap="square" rtlCol="0">
              <a:spAutoFit/>
            </a:bodyPr>
            <a:lstStyle/>
            <a:p>
              <a:r>
                <a:rPr lang="en-US" sz="1400" b="1" dirty="0">
                  <a:solidFill>
                    <a:schemeClr val="accent2">
                      <a:lumMod val="75000"/>
                    </a:schemeClr>
                  </a:solidFill>
                </a:rPr>
                <a:t>Food Item 1</a:t>
              </a:r>
            </a:p>
          </p:txBody>
        </p:sp>
        <p:sp>
          <p:nvSpPr>
            <p:cNvPr id="86" name="TextBox 85">
              <a:extLst>
                <a:ext uri="{FF2B5EF4-FFF2-40B4-BE49-F238E27FC236}">
                  <a16:creationId xmlns:a16="http://schemas.microsoft.com/office/drawing/2014/main" id="{368DE418-29E1-4671-A926-97B391DA752C}"/>
                </a:ext>
              </a:extLst>
            </p:cNvPr>
            <p:cNvSpPr txBox="1"/>
            <p:nvPr/>
          </p:nvSpPr>
          <p:spPr>
            <a:xfrm>
              <a:off x="5623130" y="5788060"/>
              <a:ext cx="720520" cy="523220"/>
            </a:xfrm>
            <a:prstGeom prst="rect">
              <a:avLst/>
            </a:prstGeom>
            <a:noFill/>
            <a:ln>
              <a:noFill/>
            </a:ln>
          </p:spPr>
          <p:txBody>
            <a:bodyPr wrap="square" rtlCol="0">
              <a:spAutoFit/>
            </a:bodyPr>
            <a:lstStyle/>
            <a:p>
              <a:r>
                <a:rPr lang="en-US" sz="1400" b="1" dirty="0">
                  <a:solidFill>
                    <a:schemeClr val="accent2">
                      <a:lumMod val="75000"/>
                    </a:schemeClr>
                  </a:solidFill>
                </a:rPr>
                <a:t>Food Item 2</a:t>
              </a:r>
            </a:p>
          </p:txBody>
        </p:sp>
        <p:sp>
          <p:nvSpPr>
            <p:cNvPr id="87" name="TextBox 86">
              <a:extLst>
                <a:ext uri="{FF2B5EF4-FFF2-40B4-BE49-F238E27FC236}">
                  <a16:creationId xmlns:a16="http://schemas.microsoft.com/office/drawing/2014/main" id="{597469C0-3808-4B1D-9D29-55177ED6DA21}"/>
                </a:ext>
              </a:extLst>
            </p:cNvPr>
            <p:cNvSpPr txBox="1"/>
            <p:nvPr/>
          </p:nvSpPr>
          <p:spPr>
            <a:xfrm>
              <a:off x="7709105" y="5969654"/>
              <a:ext cx="720520" cy="523220"/>
            </a:xfrm>
            <a:prstGeom prst="rect">
              <a:avLst/>
            </a:prstGeom>
            <a:noFill/>
            <a:ln>
              <a:noFill/>
            </a:ln>
          </p:spPr>
          <p:txBody>
            <a:bodyPr wrap="square" rtlCol="0">
              <a:spAutoFit/>
            </a:bodyPr>
            <a:lstStyle/>
            <a:p>
              <a:r>
                <a:rPr lang="en-US" sz="1400" b="1" dirty="0">
                  <a:solidFill>
                    <a:schemeClr val="accent2">
                      <a:lumMod val="75000"/>
                    </a:schemeClr>
                  </a:solidFill>
                </a:rPr>
                <a:t>Food Item N</a:t>
              </a:r>
            </a:p>
          </p:txBody>
        </p:sp>
      </p:grpSp>
      <p:grpSp>
        <p:nvGrpSpPr>
          <p:cNvPr id="95" name="Group 94">
            <a:extLst>
              <a:ext uri="{FF2B5EF4-FFF2-40B4-BE49-F238E27FC236}">
                <a16:creationId xmlns:a16="http://schemas.microsoft.com/office/drawing/2014/main" id="{0A1A8245-6A47-4286-8585-F726031AB9D1}"/>
              </a:ext>
            </a:extLst>
          </p:cNvPr>
          <p:cNvGrpSpPr/>
          <p:nvPr/>
        </p:nvGrpSpPr>
        <p:grpSpPr>
          <a:xfrm>
            <a:off x="700474" y="1619738"/>
            <a:ext cx="1855186" cy="3785175"/>
            <a:chOff x="603916" y="2141607"/>
            <a:chExt cx="1855186" cy="3785175"/>
          </a:xfrm>
        </p:grpSpPr>
        <p:sp>
          <p:nvSpPr>
            <p:cNvPr id="88" name="TextBox 87">
              <a:extLst>
                <a:ext uri="{FF2B5EF4-FFF2-40B4-BE49-F238E27FC236}">
                  <a16:creationId xmlns:a16="http://schemas.microsoft.com/office/drawing/2014/main" id="{F0B9A30A-3372-4A4F-AF06-5C762BEE38A4}"/>
                </a:ext>
              </a:extLst>
            </p:cNvPr>
            <p:cNvSpPr txBox="1"/>
            <p:nvPr/>
          </p:nvSpPr>
          <p:spPr>
            <a:xfrm>
              <a:off x="617572" y="2141607"/>
              <a:ext cx="692562" cy="461665"/>
            </a:xfrm>
            <a:prstGeom prst="rect">
              <a:avLst/>
            </a:prstGeom>
            <a:noFill/>
          </p:spPr>
          <p:txBody>
            <a:bodyPr wrap="none" rtlCol="0">
              <a:spAutoFit/>
            </a:bodyPr>
            <a:lstStyle/>
            <a:p>
              <a:r>
                <a:rPr lang="en-US" sz="2400" b="1" dirty="0">
                  <a:solidFill>
                    <a:srgbClr val="FF0000"/>
                  </a:solidFill>
                </a:rPr>
                <a:t>DAY</a:t>
              </a:r>
            </a:p>
          </p:txBody>
        </p:sp>
        <p:sp>
          <p:nvSpPr>
            <p:cNvPr id="89" name="TextBox 88">
              <a:extLst>
                <a:ext uri="{FF2B5EF4-FFF2-40B4-BE49-F238E27FC236}">
                  <a16:creationId xmlns:a16="http://schemas.microsoft.com/office/drawing/2014/main" id="{39B42BF6-B72E-4509-BACF-F0CED365A3DB}"/>
                </a:ext>
              </a:extLst>
            </p:cNvPr>
            <p:cNvSpPr txBox="1"/>
            <p:nvPr/>
          </p:nvSpPr>
          <p:spPr>
            <a:xfrm>
              <a:off x="603916" y="3473341"/>
              <a:ext cx="843436" cy="461665"/>
            </a:xfrm>
            <a:prstGeom prst="rect">
              <a:avLst/>
            </a:prstGeom>
            <a:noFill/>
          </p:spPr>
          <p:txBody>
            <a:bodyPr wrap="none" rtlCol="0">
              <a:spAutoFit/>
            </a:bodyPr>
            <a:lstStyle/>
            <a:p>
              <a:r>
                <a:rPr lang="en-US" sz="2400" b="1" dirty="0">
                  <a:solidFill>
                    <a:srgbClr val="FF0000"/>
                  </a:solidFill>
                </a:rPr>
                <a:t>STOP</a:t>
              </a:r>
            </a:p>
          </p:txBody>
        </p:sp>
        <p:sp>
          <p:nvSpPr>
            <p:cNvPr id="90" name="TextBox 89">
              <a:extLst>
                <a:ext uri="{FF2B5EF4-FFF2-40B4-BE49-F238E27FC236}">
                  <a16:creationId xmlns:a16="http://schemas.microsoft.com/office/drawing/2014/main" id="{2D70ED3A-13FE-429A-A48F-305547E414D2}"/>
                </a:ext>
              </a:extLst>
            </p:cNvPr>
            <p:cNvSpPr txBox="1"/>
            <p:nvPr/>
          </p:nvSpPr>
          <p:spPr>
            <a:xfrm>
              <a:off x="617572" y="4399509"/>
              <a:ext cx="1841530" cy="461665"/>
            </a:xfrm>
            <a:prstGeom prst="rect">
              <a:avLst/>
            </a:prstGeom>
            <a:noFill/>
          </p:spPr>
          <p:txBody>
            <a:bodyPr wrap="none" rtlCol="0">
              <a:spAutoFit/>
            </a:bodyPr>
            <a:lstStyle/>
            <a:p>
              <a:r>
                <a:rPr lang="en-US" sz="2400" b="1" dirty="0">
                  <a:solidFill>
                    <a:srgbClr val="FF0000"/>
                  </a:solidFill>
                </a:rPr>
                <a:t>FOOD EVENT</a:t>
              </a:r>
            </a:p>
          </p:txBody>
        </p:sp>
        <p:sp>
          <p:nvSpPr>
            <p:cNvPr id="91" name="TextBox 90">
              <a:extLst>
                <a:ext uri="{FF2B5EF4-FFF2-40B4-BE49-F238E27FC236}">
                  <a16:creationId xmlns:a16="http://schemas.microsoft.com/office/drawing/2014/main" id="{1546384F-FE3E-4EBF-8A17-E7C66C7550C1}"/>
                </a:ext>
              </a:extLst>
            </p:cNvPr>
            <p:cNvSpPr txBox="1"/>
            <p:nvPr/>
          </p:nvSpPr>
          <p:spPr>
            <a:xfrm>
              <a:off x="647700" y="5465117"/>
              <a:ext cx="1657185" cy="461665"/>
            </a:xfrm>
            <a:prstGeom prst="rect">
              <a:avLst/>
            </a:prstGeom>
            <a:noFill/>
          </p:spPr>
          <p:txBody>
            <a:bodyPr wrap="none" rtlCol="0">
              <a:spAutoFit/>
            </a:bodyPr>
            <a:lstStyle/>
            <a:p>
              <a:r>
                <a:rPr lang="en-US" sz="2400" b="1" dirty="0">
                  <a:solidFill>
                    <a:srgbClr val="FF0000"/>
                  </a:solidFill>
                </a:rPr>
                <a:t>FOOD ITEM</a:t>
              </a:r>
            </a:p>
          </p:txBody>
        </p:sp>
      </p:grpSp>
      <p:pic>
        <p:nvPicPr>
          <p:cNvPr id="8" name="Picture 7">
            <a:extLst>
              <a:ext uri="{FF2B5EF4-FFF2-40B4-BE49-F238E27FC236}">
                <a16:creationId xmlns:a16="http://schemas.microsoft.com/office/drawing/2014/main" id="{A9B267D9-C701-4060-BE53-D5EE768B7876}"/>
              </a:ext>
            </a:extLst>
          </p:cNvPr>
          <p:cNvPicPr>
            <a:picLocks noChangeAspect="1"/>
          </p:cNvPicPr>
          <p:nvPr/>
        </p:nvPicPr>
        <p:blipFill>
          <a:blip r:embed="rId3"/>
          <a:stretch>
            <a:fillRect/>
          </a:stretch>
        </p:blipFill>
        <p:spPr>
          <a:xfrm flipH="1">
            <a:off x="8242505" y="2253567"/>
            <a:ext cx="1329141" cy="881834"/>
          </a:xfrm>
          <a:prstGeom prst="rect">
            <a:avLst/>
          </a:prstGeom>
        </p:spPr>
      </p:pic>
      <p:pic>
        <p:nvPicPr>
          <p:cNvPr id="9" name="Picture 8">
            <a:extLst>
              <a:ext uri="{FF2B5EF4-FFF2-40B4-BE49-F238E27FC236}">
                <a16:creationId xmlns:a16="http://schemas.microsoft.com/office/drawing/2014/main" id="{AF3F1572-5F9D-4CE6-BF16-62DE04F4B02C}"/>
              </a:ext>
            </a:extLst>
          </p:cNvPr>
          <p:cNvPicPr>
            <a:picLocks noChangeAspect="1"/>
          </p:cNvPicPr>
          <p:nvPr/>
        </p:nvPicPr>
        <p:blipFill>
          <a:blip r:embed="rId4"/>
          <a:stretch>
            <a:fillRect/>
          </a:stretch>
        </p:blipFill>
        <p:spPr>
          <a:xfrm>
            <a:off x="9812089" y="3737314"/>
            <a:ext cx="1604630" cy="967692"/>
          </a:xfrm>
          <a:prstGeom prst="rect">
            <a:avLst/>
          </a:prstGeom>
        </p:spPr>
      </p:pic>
      <p:pic>
        <p:nvPicPr>
          <p:cNvPr id="10" name="Picture 9">
            <a:extLst>
              <a:ext uri="{FF2B5EF4-FFF2-40B4-BE49-F238E27FC236}">
                <a16:creationId xmlns:a16="http://schemas.microsoft.com/office/drawing/2014/main" id="{7075D0F8-7B54-4BEE-9470-B146D035005A}"/>
              </a:ext>
            </a:extLst>
          </p:cNvPr>
          <p:cNvPicPr>
            <a:picLocks noChangeAspect="1"/>
          </p:cNvPicPr>
          <p:nvPr/>
        </p:nvPicPr>
        <p:blipFill>
          <a:blip r:embed="rId5"/>
          <a:stretch>
            <a:fillRect/>
          </a:stretch>
        </p:blipFill>
        <p:spPr>
          <a:xfrm>
            <a:off x="9180015" y="5389707"/>
            <a:ext cx="1490069" cy="1254570"/>
          </a:xfrm>
          <a:prstGeom prst="rect">
            <a:avLst/>
          </a:prstGeom>
        </p:spPr>
      </p:pic>
    </p:spTree>
    <p:extLst>
      <p:ext uri="{BB962C8B-B14F-4D97-AF65-F5344CB8AC3E}">
        <p14:creationId xmlns:p14="http://schemas.microsoft.com/office/powerpoint/2010/main" val="62055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3600" dirty="0">
                <a:solidFill>
                  <a:schemeClr val="accent1">
                    <a:lumMod val="50000"/>
                  </a:schemeClr>
                </a:solidFill>
              </a:rPr>
              <a:t>Basic concepts (con’t)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3"/>
          <p:cNvSpPr>
            <a:spLocks noGrp="1" noChangeArrowheads="1"/>
          </p:cNvSpPr>
          <p:nvPr>
            <p:ph idx="4294967295"/>
          </p:nvPr>
        </p:nvSpPr>
        <p:spPr>
          <a:xfrm>
            <a:off x="683581" y="1492200"/>
            <a:ext cx="10670219" cy="4394250"/>
          </a:xfrm>
          <a:noFill/>
          <a:ln cap="flat">
            <a:noFill/>
          </a:ln>
        </p:spPr>
        <p:txBody>
          <a:bodyPr>
            <a:normAutofit fontScale="92500" lnSpcReduction="20000"/>
          </a:bodyPr>
          <a:lstStyle/>
          <a:p>
            <a:pPr marL="0" indent="0">
              <a:lnSpc>
                <a:spcPct val="110000"/>
              </a:lnSpc>
              <a:spcBef>
                <a:spcPts val="0"/>
              </a:spcBef>
              <a:buNone/>
            </a:pPr>
            <a:r>
              <a:rPr lang="en-US" sz="3200" dirty="0">
                <a:solidFill>
                  <a:prstClr val="black"/>
                </a:solidFill>
                <a:latin typeface="Calibri Light" panose="020F0302020204030204" pitchFamily="34" charset="0"/>
                <a:cs typeface="Calibri Light" panose="020F0302020204030204" pitchFamily="34" charset="0"/>
              </a:rPr>
              <a:t>A </a:t>
            </a:r>
            <a:r>
              <a:rPr lang="en-US" sz="3200" b="1" dirty="0">
                <a:solidFill>
                  <a:srgbClr val="FF0000"/>
                </a:solidFill>
                <a:latin typeface="Calibri Light" panose="020F0302020204030204" pitchFamily="34" charset="0"/>
                <a:cs typeface="Calibri Light" panose="020F0302020204030204" pitchFamily="34" charset="0"/>
              </a:rPr>
              <a:t>food item </a:t>
            </a:r>
            <a:r>
              <a:rPr lang="en-US" sz="3200" dirty="0">
                <a:solidFill>
                  <a:prstClr val="black"/>
                </a:solidFill>
                <a:latin typeface="Calibri Light" panose="020F0302020204030204" pitchFamily="34" charset="0"/>
                <a:cs typeface="Calibri Light" panose="020F0302020204030204" pitchFamily="34" charset="0"/>
              </a:rPr>
              <a:t>has:</a:t>
            </a:r>
          </a:p>
          <a:p>
            <a:pPr lvl="1">
              <a:lnSpc>
                <a:spcPct val="110000"/>
              </a:lnSpc>
              <a:spcBef>
                <a:spcPts val="0"/>
              </a:spcBef>
            </a:pPr>
            <a:r>
              <a:rPr lang="en-US" sz="2800" dirty="0">
                <a:solidFill>
                  <a:prstClr val="black"/>
                </a:solidFill>
                <a:latin typeface="Calibri Light" panose="020F0302020204030204" pitchFamily="34" charset="0"/>
                <a:cs typeface="Calibri Light" panose="020F0302020204030204" pitchFamily="34" charset="0"/>
              </a:rPr>
              <a:t>Name (e.g., Apple)</a:t>
            </a:r>
          </a:p>
          <a:p>
            <a:pPr lvl="1">
              <a:lnSpc>
                <a:spcPct val="110000"/>
              </a:lnSpc>
              <a:spcBef>
                <a:spcPts val="0"/>
              </a:spcBef>
            </a:pPr>
            <a:r>
              <a:rPr lang="en-US" sz="2800" dirty="0">
                <a:solidFill>
                  <a:prstClr val="black"/>
                </a:solidFill>
                <a:latin typeface="Calibri Light" panose="020F0302020204030204" pitchFamily="34" charset="0"/>
                <a:cs typeface="Calibri Light" panose="020F0302020204030204" pitchFamily="34" charset="0"/>
              </a:rPr>
              <a:t>Weight/Volume/Size (e.g., 5 lb, 20 fl oz, 1 serving)</a:t>
            </a:r>
          </a:p>
          <a:p>
            <a:pPr lvl="1">
              <a:lnSpc>
                <a:spcPct val="110000"/>
              </a:lnSpc>
              <a:spcBef>
                <a:spcPts val="0"/>
              </a:spcBef>
            </a:pPr>
            <a:r>
              <a:rPr lang="en-US" sz="2800" dirty="0">
                <a:solidFill>
                  <a:prstClr val="black"/>
                </a:solidFill>
                <a:latin typeface="Calibri Light" panose="020F0302020204030204" pitchFamily="34" charset="0"/>
                <a:cs typeface="Calibri Light" panose="020F0302020204030204" pitchFamily="34" charset="0"/>
              </a:rPr>
              <a:t>Cost (free item has the cost of $0)</a:t>
            </a:r>
          </a:p>
          <a:p>
            <a:pPr marL="457200" lvl="1" indent="0">
              <a:lnSpc>
                <a:spcPct val="110000"/>
              </a:lnSpc>
              <a:spcBef>
                <a:spcPts val="0"/>
              </a:spcBef>
              <a:buNone/>
            </a:pPr>
            <a:endParaRPr lang="en-US" sz="2800" dirty="0">
              <a:solidFill>
                <a:prstClr val="black"/>
              </a:solidFill>
              <a:latin typeface="Calibri Light" panose="020F0302020204030204" pitchFamily="34" charset="0"/>
              <a:cs typeface="Calibri Light" panose="020F0302020204030204" pitchFamily="34" charset="0"/>
            </a:endParaRPr>
          </a:p>
          <a:p>
            <a:pPr marL="0" lvl="0" indent="0">
              <a:lnSpc>
                <a:spcPct val="110000"/>
              </a:lnSpc>
              <a:spcBef>
                <a:spcPts val="0"/>
              </a:spcBef>
              <a:buNone/>
            </a:pPr>
            <a:r>
              <a:rPr lang="en-US" sz="3200" dirty="0">
                <a:solidFill>
                  <a:srgbClr val="FF0000"/>
                </a:solidFill>
                <a:latin typeface="Calibri Light" panose="020F0302020204030204" pitchFamily="34" charset="0"/>
                <a:cs typeface="Calibri Light" panose="020F0302020204030204" pitchFamily="34" charset="0"/>
              </a:rPr>
              <a:t>Multiple same food items </a:t>
            </a:r>
            <a:r>
              <a:rPr lang="en-US" sz="3200" dirty="0">
                <a:latin typeface="Calibri Light" panose="020F0302020204030204" pitchFamily="34" charset="0"/>
                <a:cs typeface="Calibri Light" panose="020F0302020204030204" pitchFamily="34" charset="0"/>
              </a:rPr>
              <a:t>also</a:t>
            </a:r>
            <a:r>
              <a:rPr lang="en-US" sz="3200" dirty="0">
                <a:solidFill>
                  <a:srgbClr val="FF0000"/>
                </a:solidFill>
                <a:latin typeface="Calibri Light" panose="020F0302020204030204" pitchFamily="34" charset="0"/>
                <a:cs typeface="Calibri Light" panose="020F0302020204030204" pitchFamily="34" charset="0"/>
              </a:rPr>
              <a:t> </a:t>
            </a:r>
            <a:r>
              <a:rPr lang="en-US" sz="3200" dirty="0">
                <a:solidFill>
                  <a:prstClr val="black"/>
                </a:solidFill>
                <a:latin typeface="Calibri Light" panose="020F0302020204030204" pitchFamily="34" charset="0"/>
                <a:cs typeface="Calibri Light" panose="020F0302020204030204" pitchFamily="34" charset="0"/>
              </a:rPr>
              <a:t>have:</a:t>
            </a:r>
          </a:p>
          <a:p>
            <a:pPr lvl="1">
              <a:lnSpc>
                <a:spcPct val="110000"/>
              </a:lnSpc>
              <a:spcBef>
                <a:spcPts val="0"/>
              </a:spcBef>
            </a:pPr>
            <a:r>
              <a:rPr lang="en-US" sz="2800" dirty="0">
                <a:solidFill>
                  <a:prstClr val="black"/>
                </a:solidFill>
                <a:latin typeface="Calibri Light" panose="020F0302020204030204" pitchFamily="34" charset="0"/>
                <a:cs typeface="Calibri Light" panose="020F0302020204030204" pitchFamily="34" charset="0"/>
              </a:rPr>
              <a:t>Count/quantity (e.g., 5 bottles of water)</a:t>
            </a:r>
          </a:p>
          <a:p>
            <a:pPr marL="0" lvl="0" indent="0">
              <a:lnSpc>
                <a:spcPct val="110000"/>
              </a:lnSpc>
              <a:spcBef>
                <a:spcPts val="0"/>
              </a:spcBef>
              <a:buNone/>
            </a:pPr>
            <a:endParaRPr lang="en-US" sz="3200" dirty="0">
              <a:solidFill>
                <a:prstClr val="black"/>
              </a:solidFill>
              <a:latin typeface="Calibri Light" panose="020F0302020204030204" pitchFamily="34" charset="0"/>
              <a:cs typeface="Calibri Light" panose="020F0302020204030204" pitchFamily="34" charset="0"/>
            </a:endParaRPr>
          </a:p>
          <a:p>
            <a:pPr marL="0" lvl="0" indent="0">
              <a:lnSpc>
                <a:spcPct val="110000"/>
              </a:lnSpc>
              <a:spcBef>
                <a:spcPts val="0"/>
              </a:spcBef>
              <a:buNone/>
            </a:pPr>
            <a:r>
              <a:rPr lang="en-US" sz="3200" dirty="0">
                <a:solidFill>
                  <a:prstClr val="black"/>
                </a:solidFill>
                <a:latin typeface="Calibri Light" panose="020F0302020204030204" pitchFamily="34" charset="0"/>
                <a:cs typeface="Calibri Light" panose="020F0302020204030204" pitchFamily="34" charset="0"/>
              </a:rPr>
              <a:t>A </a:t>
            </a:r>
            <a:r>
              <a:rPr lang="en-US" sz="3200" b="1" dirty="0">
                <a:solidFill>
                  <a:srgbClr val="FF0000"/>
                </a:solidFill>
                <a:latin typeface="Calibri Light" panose="020F0302020204030204" pitchFamily="34" charset="0"/>
                <a:cs typeface="Calibri Light" panose="020F0302020204030204" pitchFamily="34" charset="0"/>
              </a:rPr>
              <a:t>food event </a:t>
            </a:r>
            <a:r>
              <a:rPr lang="en-US" sz="3200" dirty="0">
                <a:solidFill>
                  <a:prstClr val="black"/>
                </a:solidFill>
                <a:latin typeface="Calibri Light" panose="020F0302020204030204" pitchFamily="34" charset="0"/>
                <a:cs typeface="Calibri Light" panose="020F0302020204030204" pitchFamily="34" charset="0"/>
              </a:rPr>
              <a:t>has:</a:t>
            </a:r>
          </a:p>
          <a:p>
            <a:pPr lvl="1">
              <a:lnSpc>
                <a:spcPct val="110000"/>
              </a:lnSpc>
              <a:spcBef>
                <a:spcPts val="0"/>
              </a:spcBef>
            </a:pPr>
            <a:r>
              <a:rPr lang="en-US" sz="2800" dirty="0">
                <a:solidFill>
                  <a:prstClr val="black"/>
                </a:solidFill>
                <a:latin typeface="Calibri Light" panose="020F0302020204030204" pitchFamily="34" charset="0"/>
                <a:cs typeface="Calibri Light" panose="020F0302020204030204" pitchFamily="34" charset="0"/>
              </a:rPr>
              <a:t>Payment (free event has a payment of $0)</a:t>
            </a:r>
          </a:p>
          <a:p>
            <a:pPr marL="457200" lvl="1" indent="0">
              <a:lnSpc>
                <a:spcPct val="110000"/>
              </a:lnSpc>
              <a:spcBef>
                <a:spcPts val="0"/>
              </a:spcBef>
              <a:buNone/>
            </a:pPr>
            <a:r>
              <a:rPr lang="en-US" sz="2800" dirty="0">
                <a:solidFill>
                  <a:prstClr val="black"/>
                </a:solidFill>
                <a:latin typeface="Calibri Light" panose="020F0302020204030204" pitchFamily="34" charset="0"/>
                <a:cs typeface="Calibri Light" panose="020F0302020204030204" pitchFamily="34" charset="0"/>
              </a:rPr>
              <a:t> </a:t>
            </a:r>
          </a:p>
          <a:p>
            <a:pPr lvl="1">
              <a:lnSpc>
                <a:spcPct val="110000"/>
              </a:lnSpc>
              <a:spcBef>
                <a:spcPts val="0"/>
              </a:spcBef>
            </a:pPr>
            <a:endParaRPr lang="en-US" dirty="0">
              <a:solidFill>
                <a:prstClr val="black"/>
              </a:solidFill>
              <a:latin typeface="Calibri Light" panose="020F0302020204030204" pitchFamily="34" charset="0"/>
              <a:cs typeface="Calibri Light" panose="020F0302020204030204" pitchFamily="34" charset="0"/>
            </a:endParaRPr>
          </a:p>
          <a:p>
            <a:pPr marL="514350" indent="-514350">
              <a:lnSpc>
                <a:spcPct val="110000"/>
              </a:lnSpc>
              <a:spcBef>
                <a:spcPts val="0"/>
              </a:spcBef>
              <a:buFont typeface="+mj-lt"/>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414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834"/>
          </a:xfrm>
        </p:spPr>
        <p:txBody>
          <a:bodyPr>
            <a:normAutofit/>
          </a:bodyPr>
          <a:lstStyle/>
          <a:p>
            <a:pPr algn="ctr"/>
            <a:r>
              <a:rPr lang="en-US" sz="3600" dirty="0">
                <a:solidFill>
                  <a:schemeClr val="accent1">
                    <a:lumMod val="50000"/>
                  </a:schemeClr>
                </a:solidFill>
              </a:rPr>
              <a:t>Data Entry Workflow</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descr="Diagram, text, chat or text message&#10;&#10;Description automatically generated">
            <a:extLst>
              <a:ext uri="{FF2B5EF4-FFF2-40B4-BE49-F238E27FC236}">
                <a16:creationId xmlns:a16="http://schemas.microsoft.com/office/drawing/2014/main" id="{B65F495D-8A42-4266-BAF9-4736C135518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75698" y="1095375"/>
            <a:ext cx="1262602" cy="2333625"/>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E4B0B86B-84B2-4DD7-ABC9-71ABDFB057E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931535" y="1095375"/>
            <a:ext cx="1262602" cy="2333625"/>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B4261100-536D-4A73-8665-6E78A33B8A3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487372" y="1095373"/>
            <a:ext cx="1376680" cy="233362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95E8DA6-1C1E-4586-AFB6-9FAF97839F3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193228" y="1095373"/>
            <a:ext cx="1376680" cy="2333626"/>
          </a:xfrm>
          <a:prstGeom prst="rect">
            <a:avLst/>
          </a:prstGeom>
        </p:spPr>
      </p:pic>
      <p:pic>
        <p:nvPicPr>
          <p:cNvPr id="9" name="Picture 8" descr="Graphical user interface, diagram, application&#10;&#10;Description automatically generated">
            <a:extLst>
              <a:ext uri="{FF2B5EF4-FFF2-40B4-BE49-F238E27FC236}">
                <a16:creationId xmlns:a16="http://schemas.microsoft.com/office/drawing/2014/main" id="{EF10EE6B-050C-4644-81D9-2036AD09321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899084" y="1118518"/>
            <a:ext cx="1376680" cy="2333627"/>
          </a:xfrm>
          <a:prstGeom prst="rect">
            <a:avLst/>
          </a:prstGeom>
        </p:spPr>
      </p:pic>
      <p:pic>
        <p:nvPicPr>
          <p:cNvPr id="10" name="Picture 9" descr="Text, letter&#10;&#10;Description automatically generated">
            <a:extLst>
              <a:ext uri="{FF2B5EF4-FFF2-40B4-BE49-F238E27FC236}">
                <a16:creationId xmlns:a16="http://schemas.microsoft.com/office/drawing/2014/main" id="{76A79A46-7AC3-4F91-B7AC-54FF149164C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605520" y="1118519"/>
            <a:ext cx="1376680" cy="2333626"/>
          </a:xfrm>
          <a:prstGeom prst="rect">
            <a:avLst/>
          </a:prstGeom>
        </p:spPr>
      </p:pic>
      <p:pic>
        <p:nvPicPr>
          <p:cNvPr id="13" name="Picture 12" descr="Graphical user interface, text, application, chat or text message&#10;&#10;Description automatically generated">
            <a:extLst>
              <a:ext uri="{FF2B5EF4-FFF2-40B4-BE49-F238E27FC236}">
                <a16:creationId xmlns:a16="http://schemas.microsoft.com/office/drawing/2014/main" id="{5EAF5F38-9AC5-4A11-B86C-0A68438E0B3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0309000" y="1095371"/>
            <a:ext cx="1262602" cy="2333628"/>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7484F024-047D-4B35-86D1-2240623D633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75698" y="3872227"/>
            <a:ext cx="1262602" cy="2661828"/>
          </a:xfrm>
          <a:prstGeom prst="rect">
            <a:avLst/>
          </a:prstGeom>
        </p:spPr>
      </p:pic>
      <p:pic>
        <p:nvPicPr>
          <p:cNvPr id="16" name="Picture 15" descr="A picture containing graphical user interface&#10;&#10;Description automatically generated">
            <a:extLst>
              <a:ext uri="{FF2B5EF4-FFF2-40B4-BE49-F238E27FC236}">
                <a16:creationId xmlns:a16="http://schemas.microsoft.com/office/drawing/2014/main" id="{302B4AF1-22DB-4C10-B5F3-8BA3CF2AD9F9}"/>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817457" y="3904016"/>
            <a:ext cx="1376680" cy="2630039"/>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2EBD8C52-87F6-4468-80F5-57684DC07AF5}"/>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3481711" y="3872227"/>
            <a:ext cx="1376680" cy="2661829"/>
          </a:xfrm>
          <a:prstGeom prst="rect">
            <a:avLst/>
          </a:prstGeom>
        </p:spPr>
      </p:pic>
      <p:pic>
        <p:nvPicPr>
          <p:cNvPr id="18" name="Picture 17" descr="Graphical user interface, application&#10;&#10;Description automatically generated">
            <a:extLst>
              <a:ext uri="{FF2B5EF4-FFF2-40B4-BE49-F238E27FC236}">
                <a16:creationId xmlns:a16="http://schemas.microsoft.com/office/drawing/2014/main" id="{9CB55093-D0E4-435A-B263-A25851BD22E1}"/>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5145965" y="3900806"/>
            <a:ext cx="1330895" cy="2661828"/>
          </a:xfrm>
          <a:prstGeom prst="rect">
            <a:avLst/>
          </a:prstGeom>
        </p:spPr>
      </p:pic>
      <p:pic>
        <p:nvPicPr>
          <p:cNvPr id="3" name="Picture 2">
            <a:extLst>
              <a:ext uri="{FF2B5EF4-FFF2-40B4-BE49-F238E27FC236}">
                <a16:creationId xmlns:a16="http://schemas.microsoft.com/office/drawing/2014/main" id="{8CB609DB-396F-467D-975B-276E832CD77B}"/>
              </a:ext>
            </a:extLst>
          </p:cNvPr>
          <p:cNvPicPr>
            <a:picLocks noChangeAspect="1"/>
          </p:cNvPicPr>
          <p:nvPr/>
        </p:nvPicPr>
        <p:blipFill>
          <a:blip r:embed="rId14"/>
          <a:stretch>
            <a:fillRect/>
          </a:stretch>
        </p:blipFill>
        <p:spPr>
          <a:xfrm>
            <a:off x="6810219" y="3872226"/>
            <a:ext cx="1376680" cy="2661829"/>
          </a:xfrm>
          <a:prstGeom prst="rect">
            <a:avLst/>
          </a:prstGeom>
        </p:spPr>
      </p:pic>
      <p:pic>
        <p:nvPicPr>
          <p:cNvPr id="21" name="Picture 20">
            <a:extLst>
              <a:ext uri="{FF2B5EF4-FFF2-40B4-BE49-F238E27FC236}">
                <a16:creationId xmlns:a16="http://schemas.microsoft.com/office/drawing/2014/main" id="{26B6F2D6-746F-40DD-B7AB-A526C6B1877B}"/>
              </a:ext>
            </a:extLst>
          </p:cNvPr>
          <p:cNvPicPr>
            <a:picLocks noChangeAspect="1"/>
          </p:cNvPicPr>
          <p:nvPr/>
        </p:nvPicPr>
        <p:blipFill>
          <a:blip r:embed="rId15"/>
          <a:stretch>
            <a:fillRect/>
          </a:stretch>
        </p:blipFill>
        <p:spPr>
          <a:xfrm>
            <a:off x="8605521" y="3900806"/>
            <a:ext cx="1376680" cy="2633249"/>
          </a:xfrm>
          <a:prstGeom prst="rect">
            <a:avLst/>
          </a:prstGeom>
        </p:spPr>
      </p:pic>
      <p:pic>
        <p:nvPicPr>
          <p:cNvPr id="22" name="Picture 21">
            <a:extLst>
              <a:ext uri="{FF2B5EF4-FFF2-40B4-BE49-F238E27FC236}">
                <a16:creationId xmlns:a16="http://schemas.microsoft.com/office/drawing/2014/main" id="{2AD74276-5AE2-45ED-828B-6FDB4ED2D4EF}"/>
              </a:ext>
            </a:extLst>
          </p:cNvPr>
          <p:cNvPicPr>
            <a:picLocks noChangeAspect="1"/>
          </p:cNvPicPr>
          <p:nvPr/>
        </p:nvPicPr>
        <p:blipFill>
          <a:blip r:embed="rId16"/>
          <a:stretch>
            <a:fillRect/>
          </a:stretch>
        </p:blipFill>
        <p:spPr>
          <a:xfrm>
            <a:off x="10320640" y="3900807"/>
            <a:ext cx="1250962" cy="2633248"/>
          </a:xfrm>
          <a:prstGeom prst="rect">
            <a:avLst/>
          </a:prstGeom>
        </p:spPr>
      </p:pic>
    </p:spTree>
    <p:extLst>
      <p:ext uri="{BB962C8B-B14F-4D97-AF65-F5344CB8AC3E}">
        <p14:creationId xmlns:p14="http://schemas.microsoft.com/office/powerpoint/2010/main" val="874011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cap="flat"/>
      </a:spPr>
      <a:bodyPr wrap="square">
        <a:spAutoFit/>
      </a:bodyPr>
      <a:lstStyle>
        <a:defPPr marL="342900" indent="-342900">
          <a:buFont typeface="Arial" panose="020B0604020202020204" pitchFamily="34" charset="0"/>
          <a:buChar char="•"/>
          <a:defRPr sz="2400" dirty="0" smtClean="0">
            <a:latin typeface="Calibri Light" panose="020F0302020204030204" pitchFamily="34" charset="0"/>
            <a:cs typeface="Calibri Light" panose="020F0302020204030204" pitchFamily="34" charset="0"/>
          </a:defRPr>
        </a:defPPr>
      </a:lstStyle>
      <a:style>
        <a:lnRef idx="1">
          <a:schemeClr val="accent1"/>
        </a:lnRef>
        <a:fillRef idx="2">
          <a:schemeClr val="accent1"/>
        </a:fillRef>
        <a:effectRef idx="1">
          <a:schemeClr val="accent1"/>
        </a:effectRef>
        <a:fontRef idx="minor">
          <a:schemeClr val="dk1"/>
        </a:fontRef>
      </a:style>
    </a:spDef>
  </a:objectDefaults>
  <a:extraClrSchemeLst/>
  <a:extLst>
    <a:ext uri="{05A4C25C-085E-4340-85A3-A5531E510DB2}">
      <thm15:themeFamily xmlns:thm15="http://schemas.microsoft.com/office/thememl/2012/main" name="Presentation4" id="{025E5B91-B436-4162-A081-C311A43454A0}" vid="{37BBA16A-A9BD-43AE-B06B-EE65E2992C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213640342B0D4180DE23B27D24F75A" ma:contentTypeVersion="3" ma:contentTypeDescription="Create a new document." ma:contentTypeScope="" ma:versionID="f1abb7a662900d2ae2b52ba4d0af2696">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temNotes xmlns="8557a95a-962d-47e7-8af1-548f79049771">Includes detailed Document Labeling Instructions.  11/27/19</ItemNotes>
    <_dlc_DocId xmlns="8557a95a-962d-47e7-8af1-548f79049771">CNMPDOCID-171-171</_dlc_DocId>
    <_dlc_DocIdUrl xmlns="8557a95a-962d-47e7-8af1-548f79049771">
      <Url>https://collab.ecm.census.gov/div/cnmp/intranet/CIDB/_layouts/DocIdRedir.aspx?ID=CNMPDOCID-171-171</Url>
      <Description>CNMPDOCID-171-171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71125EC-CC3A-4E95-8A61-CDD29E76EC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3.xml><?xml version="1.0" encoding="utf-8"?>
<ds:datastoreItem xmlns:ds="http://schemas.openxmlformats.org/officeDocument/2006/customXml" ds:itemID="{C29D7FDE-784D-4DEC-B49C-6F84CF51374D}">
  <ds:schemaRefs>
    <ds:schemaRef ds:uri="http://schemas.microsoft.com/office/2006/metadata/properties"/>
    <ds:schemaRef ds:uri="http://schemas.microsoft.com/office/infopath/2007/PartnerControls"/>
    <ds:schemaRef ds:uri="8557a95a-962d-47e7-8af1-548f79049771"/>
  </ds:schemaRefs>
</ds:datastoreItem>
</file>

<file path=customXml/itemProps4.xml><?xml version="1.0" encoding="utf-8"?>
<ds:datastoreItem xmlns:ds="http://schemas.openxmlformats.org/officeDocument/2006/customXml" ds:itemID="{6C73D5BB-BE0A-472C-A994-47939A3C776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UXPA2020_LW</Template>
  <TotalTime>2363</TotalTime>
  <Words>651</Words>
  <Application>Microsoft Office PowerPoint</Application>
  <PresentationFormat>Widescreen</PresentationFormat>
  <Paragraphs>147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Installing FoodLogger: iPhone Users</vt:lpstr>
      <vt:lpstr>PowerPoint Presentation</vt:lpstr>
      <vt:lpstr>Installing FoodLogger: Android Users</vt:lpstr>
      <vt:lpstr>PowerPoint Presentation</vt:lpstr>
      <vt:lpstr>Basic concepts</vt:lpstr>
      <vt:lpstr>Basic concepts (con’t)</vt:lpstr>
      <vt:lpstr>Basic concepts (con’t)</vt:lpstr>
      <vt:lpstr>Data Entry Workflow</vt:lpstr>
      <vt:lpstr>Practice (I)</vt:lpstr>
      <vt:lpstr>Practice (II)</vt:lpstr>
      <vt:lpstr>Practice (III)</vt:lpstr>
      <vt:lpstr>Exercise</vt:lpstr>
      <vt:lpstr>Profile and Income Information</vt:lpstr>
      <vt:lpstr>Assignment</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Wang (CENSUS/CBSM FED)</dc:creator>
  <cp:lastModifiedBy>Weidman, Pheny - REE-ERS, Washington, DC</cp:lastModifiedBy>
  <cp:revision>203</cp:revision>
  <dcterms:created xsi:type="dcterms:W3CDTF">2020-08-10T01:44:40Z</dcterms:created>
  <dcterms:modified xsi:type="dcterms:W3CDTF">2021-03-19T23:05:52Z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0x01010036213640342B0D4180DE23B27D24F75A</vt:lpwstr>
  </property>
  <property fmtid="{D5CDD505-2E9C-101B-9397-08002B2CF9AE}" pid="3" name="_dlc_DocIdItemGuid">
    <vt:lpwstr>7e545a38-8323-4920-9589-77786d0b2dfb</vt:lpwstr>
  </property>
</Properties>
</file>