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96" r:id="rId2"/>
    <p:sldId id="274" r:id="rId3"/>
    <p:sldId id="333" r:id="rId4"/>
    <p:sldId id="338" r:id="rId5"/>
    <p:sldId id="329" r:id="rId6"/>
    <p:sldId id="325" r:id="rId7"/>
    <p:sldId id="326" r:id="rId8"/>
    <p:sldId id="324" r:id="rId9"/>
    <p:sldId id="319" r:id="rId10"/>
    <p:sldId id="334" r:id="rId11"/>
    <p:sldId id="335" r:id="rId12"/>
    <p:sldId id="318" r:id="rId13"/>
    <p:sldId id="337" r:id="rId14"/>
    <p:sldId id="322" r:id="rId15"/>
    <p:sldId id="331" r:id="rId16"/>
    <p:sldId id="327" r:id="rId17"/>
    <p:sldId id="330" r:id="rId18"/>
    <p:sldId id="315" r:id="rId19"/>
    <p:sldId id="31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  <a:srgbClr val="4F81BD"/>
    <a:srgbClr val="95B3D7"/>
    <a:srgbClr val="D53B3B"/>
    <a:srgbClr val="E9F9D3"/>
    <a:srgbClr val="E2F9D3"/>
    <a:srgbClr val="FFCC99"/>
    <a:srgbClr val="EAF5F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64024" autoAdjust="0"/>
  </p:normalViewPr>
  <p:slideViewPr>
    <p:cSldViewPr snapToGrid="0">
      <p:cViewPr varScale="1">
        <p:scale>
          <a:sx n="63" d="100"/>
          <a:sy n="63" d="100"/>
        </p:scale>
        <p:origin x="-120" y="-45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14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86263442733377E-2"/>
          <c:y val="0.17835717279530863"/>
          <c:w val="0.90240180707500062"/>
          <c:h val="0.72321408659181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 not remember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40.9</c:v>
                </c:pt>
                <c:pt idx="1">
                  <c:v>59.1</c:v>
                </c:pt>
                <c:pt idx="2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5B3D7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 not remember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90.9</c:v>
                </c:pt>
                <c:pt idx="1">
                  <c:v>9.1999999999999993</c:v>
                </c:pt>
                <c:pt idx="2">
                  <c:v>4.7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741888"/>
        <c:axId val="36743424"/>
      </c:barChart>
      <c:catAx>
        <c:axId val="3674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6743424"/>
        <c:crosses val="autoZero"/>
        <c:auto val="1"/>
        <c:lblAlgn val="ctr"/>
        <c:lblOffset val="100"/>
        <c:noMultiLvlLbl val="0"/>
      </c:catAx>
      <c:valAx>
        <c:axId val="3674342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Percentage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674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69584001114904"/>
          <c:y val="0.11907898049427501"/>
          <c:w val="0.19500917473811349"/>
          <c:h val="0.12241380083899769"/>
        </c:manualLayout>
      </c:layout>
      <c:overlay val="0"/>
      <c:txPr>
        <a:bodyPr/>
        <a:lstStyle/>
        <a:p>
          <a:pPr>
            <a:defRPr sz="18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744949099905558E-2"/>
          <c:y val="5.2548115994526391E-2"/>
          <c:w val="0.91295695653937292"/>
          <c:h val="0.840680534641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Very Dissatisfied</c:v>
                </c:pt>
                <c:pt idx="1">
                  <c:v>Dissatisfied</c:v>
                </c:pt>
                <c:pt idx="2">
                  <c:v>Neither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7.6</c:v>
                </c:pt>
                <c:pt idx="1">
                  <c:v>4.7</c:v>
                </c:pt>
                <c:pt idx="2">
                  <c:v>10.1</c:v>
                </c:pt>
                <c:pt idx="3">
                  <c:v>49</c:v>
                </c:pt>
                <c:pt idx="4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5B3D7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Very Dissatisfied</c:v>
                </c:pt>
                <c:pt idx="1">
                  <c:v>Dissatisfied</c:v>
                </c:pt>
                <c:pt idx="2">
                  <c:v>Neither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8.5</c:v>
                </c:pt>
                <c:pt idx="1">
                  <c:v>4.9000000000000004</c:v>
                </c:pt>
                <c:pt idx="2">
                  <c:v>14.8</c:v>
                </c:pt>
                <c:pt idx="3">
                  <c:v>51.9</c:v>
                </c:pt>
                <c:pt idx="4">
                  <c:v>19.899999999999999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899264"/>
        <c:axId val="36937728"/>
      </c:barChart>
      <c:catAx>
        <c:axId val="3589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937728"/>
        <c:crosses val="autoZero"/>
        <c:auto val="1"/>
        <c:lblAlgn val="ctr"/>
        <c:lblOffset val="100"/>
        <c:noMultiLvlLbl val="0"/>
      </c:catAx>
      <c:valAx>
        <c:axId val="3693772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Percentage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89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36296952947106"/>
          <c:y val="5.8693694275550913E-3"/>
          <c:w val="0.21586031878465523"/>
          <c:h val="0.1874235100731032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0.63056</cdr:x>
      <cdr:y>0.14016</cdr:y>
    </cdr:from>
    <cdr:to>
      <cdr:x>0.63056</cdr:x>
      <cdr:y>1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 flipV="1">
          <a:off x="5429476" y="609601"/>
          <a:ext cx="0" cy="37398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1E0574-CAF1-4F33-B0D0-9C659CC3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"/>
            <a:ext cx="3038475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510"/>
            <a:ext cx="5140325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421"/>
            <a:ext cx="3038475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93B1E9-24BA-4DCD-9C96-3B0EB960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9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baseline="0" dirty="0" smtClean="0"/>
              <a:t>and 2014 comparison</a:t>
            </a:r>
          </a:p>
          <a:p>
            <a:endParaRPr lang="en-US" dirty="0"/>
          </a:p>
          <a:p>
            <a:r>
              <a:rPr lang="en-US" dirty="0" smtClean="0"/>
              <a:t>Yes and No percentages EXCLUDE those who responded Do not remember.</a:t>
            </a:r>
          </a:p>
          <a:p>
            <a:endParaRPr lang="en-US" dirty="0" smtClean="0"/>
          </a:p>
          <a:p>
            <a:r>
              <a:rPr lang="en-US" dirty="0" smtClean="0"/>
              <a:t>Percent Yes is discussed </a:t>
            </a:r>
            <a:r>
              <a:rPr lang="en-US" dirty="0"/>
              <a:t>in previous summary slide. Graph shown for detail.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4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and 2014</a:t>
            </a:r>
            <a:r>
              <a:rPr lang="en-US" baseline="0" dirty="0" smtClean="0"/>
              <a:t> comparison</a:t>
            </a:r>
          </a:p>
          <a:p>
            <a:r>
              <a:rPr lang="en-US" dirty="0" smtClean="0"/>
              <a:t>Sat/Very sat discussed in previous summary slide. Graph shown for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4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*60% were asked to provide their MedXPress Summary Sheet </a:t>
            </a:r>
            <a:r>
              <a:rPr lang="en-US" sz="1200" b="1" u="sng" dirty="0" smtClean="0"/>
              <a:t>before</a:t>
            </a:r>
            <a:r>
              <a:rPr lang="en-US" sz="1200" b="1" dirty="0" smtClean="0"/>
              <a:t> their appointment, and 28% of those were then asked to bring supporting documents to the appointment.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NOTE that all these percentages EXCLUDE those responding Do not remember.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NOTE that 8% said confirmation number </a:t>
            </a:r>
            <a:r>
              <a:rPr lang="en-US" b="1" dirty="0">
                <a:solidFill>
                  <a:srgbClr val="FF0000"/>
                </a:solidFill>
              </a:rPr>
              <a:t>not needed and </a:t>
            </a:r>
            <a:r>
              <a:rPr lang="en-US" b="1" dirty="0" smtClean="0">
                <a:solidFill>
                  <a:srgbClr val="FF0000"/>
                </a:solidFill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b="1" dirty="0" smtClean="0">
                <a:solidFill>
                  <a:srgbClr val="FF0000"/>
                </a:solidFill>
              </a:rPr>
              <a:t>said valid photo id not needed; however, both are required.</a:t>
            </a:r>
            <a:endParaRPr lang="en-US" b="1" dirty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JK Note – suggest using this slide and deleting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1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1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listed</a:t>
            </a:r>
            <a:r>
              <a:rPr lang="en-US" baseline="0" dirty="0" smtClean="0"/>
              <a:t> by 2014 rates of airmen indicating that the AME performed the behavior (considerable/great</a:t>
            </a:r>
            <a:r>
              <a:rPr lang="en-US" dirty="0" smtClean="0"/>
              <a:t> </a:t>
            </a:r>
            <a:r>
              <a:rPr lang="en-US" baseline="0" dirty="0" smtClean="0"/>
              <a:t>extent).</a:t>
            </a:r>
          </a:p>
          <a:p>
            <a:r>
              <a:rPr lang="en-US" dirty="0" smtClean="0"/>
              <a:t>Item </a:t>
            </a:r>
            <a:r>
              <a:rPr lang="en-US" dirty="0" err="1" smtClean="0"/>
              <a:t>17a</a:t>
            </a:r>
            <a:r>
              <a:rPr lang="en-US" dirty="0" smtClean="0"/>
              <a:t> through </a:t>
            </a:r>
            <a:r>
              <a:rPr lang="en-US" dirty="0" err="1" smtClean="0"/>
              <a:t>17g</a:t>
            </a:r>
            <a:r>
              <a:rPr lang="en-US" dirty="0" smtClean="0"/>
              <a:t> ranked from high to 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Vast majority of airmen</a:t>
            </a:r>
            <a:r>
              <a:rPr lang="en-US" baseline="0" dirty="0" smtClean="0"/>
              <a:t> whose applications were deferred were in contact with the FAA (</a:t>
            </a:r>
            <a:r>
              <a:rPr lang="en-US" baseline="0" dirty="0" err="1" smtClean="0"/>
              <a:t>RFS</a:t>
            </a:r>
            <a:r>
              <a:rPr lang="en-US" baseline="0" dirty="0" smtClean="0"/>
              <a:t> 16%,</a:t>
            </a:r>
            <a:r>
              <a:rPr lang="en-US" dirty="0" smtClean="0"/>
              <a:t> AMCD 61%, and OAM 7%)</a:t>
            </a:r>
            <a:r>
              <a:rPr lang="en-US" baseline="0" dirty="0" smtClean="0"/>
              <a:t> via Postal 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6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most recent experience with your 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4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6152C-4E41-4A16-84FC-0DD7E3D61F63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1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5610C-91A4-4643-A687-4E9FF7336F8C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9" y="4396717"/>
            <a:ext cx="5140325" cy="4233011"/>
          </a:xfrm>
        </p:spPr>
        <p:txBody>
          <a:bodyPr/>
          <a:lstStyle/>
          <a:p>
            <a:r>
              <a:rPr lang="en-US" b="1" u="none" dirty="0" smtClean="0"/>
              <a:t>Note: Arrows</a:t>
            </a:r>
            <a:r>
              <a:rPr lang="en-US" b="1" dirty="0" smtClean="0"/>
              <a:t> represent changes relative to airman</a:t>
            </a:r>
            <a:r>
              <a:rPr lang="en-US" b="1" baseline="0" dirty="0" smtClean="0"/>
              <a:t> respondents to the 2012 survey.</a:t>
            </a:r>
          </a:p>
          <a:p>
            <a:r>
              <a:rPr lang="en-US" b="1" u="sng" baseline="0" dirty="0" smtClean="0"/>
              <a:t>Note</a:t>
            </a:r>
            <a:r>
              <a:rPr lang="en-US" b="0" u="none" baseline="0" dirty="0" smtClean="0"/>
              <a:t>: Airman = airman </a:t>
            </a:r>
            <a:r>
              <a:rPr lang="en-US" b="1" u="none" baseline="0" dirty="0" smtClean="0"/>
              <a:t>applicant</a:t>
            </a:r>
            <a:endParaRPr lang="en-US" b="1" u="sng" baseline="0" dirty="0" smtClean="0"/>
          </a:p>
          <a:p>
            <a:endParaRPr lang="en-US" b="0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9" y="4396717"/>
            <a:ext cx="5140325" cy="4233011"/>
          </a:xfrm>
        </p:spPr>
        <p:txBody>
          <a:bodyPr/>
          <a:lstStyle/>
          <a:p>
            <a:r>
              <a:rPr lang="en-US" b="1" dirty="0" smtClean="0"/>
              <a:t>Next are</a:t>
            </a:r>
            <a:r>
              <a:rPr lang="en-US" b="1" baseline="0" dirty="0" smtClean="0"/>
              <a:t> the results, starting with trends in airmen satisfaction with AMCS.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Survey responses are based on the airman’s </a:t>
            </a:r>
            <a:r>
              <a:rPr lang="en-US" b="1" u="sng" dirty="0" smtClean="0"/>
              <a:t>MOST RECENT application </a:t>
            </a:r>
            <a:r>
              <a:rPr lang="en-US" b="1" dirty="0" smtClean="0"/>
              <a:t>for medical certification!</a:t>
            </a:r>
          </a:p>
          <a:p>
            <a:endParaRPr lang="en-US" b="1" dirty="0" smtClean="0"/>
          </a:p>
          <a:p>
            <a:r>
              <a:rPr lang="en-US" b="1" dirty="0" smtClean="0"/>
              <a:t>Bottom of list of reasons</a:t>
            </a:r>
            <a:r>
              <a:rPr lang="en-US" b="1" baseline="0" dirty="0" smtClean="0"/>
              <a:t> for selecting AME in 2014:</a:t>
            </a:r>
            <a:endParaRPr lang="en-US" b="1" dirty="0" smtClean="0"/>
          </a:p>
          <a:p>
            <a:r>
              <a:rPr lang="en-US" b="0" dirty="0" smtClean="0"/>
              <a:t>-  11% licensed to perform needed</a:t>
            </a:r>
            <a:r>
              <a:rPr lang="en-US" b="0" baseline="0" dirty="0" smtClean="0"/>
              <a:t> service (up 1)</a:t>
            </a:r>
            <a:endParaRPr lang="en-US" b="0" dirty="0" smtClean="0"/>
          </a:p>
          <a:p>
            <a:r>
              <a:rPr lang="en-US" b="0" dirty="0" smtClean="0"/>
              <a:t>-  8% earliest available </a:t>
            </a:r>
            <a:r>
              <a:rPr lang="en-US" b="0" dirty="0" err="1" smtClean="0"/>
              <a:t>appt</a:t>
            </a:r>
            <a:r>
              <a:rPr lang="en-US" b="0" dirty="0" smtClean="0"/>
              <a:t> 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/>
              </a:rPr>
              <a:t></a:t>
            </a:r>
            <a:r>
              <a:rPr lang="en-US" b="0" baseline="0" dirty="0" smtClean="0"/>
              <a:t> 1)</a:t>
            </a:r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0" dirty="0" smtClean="0"/>
              <a:t>8% referred by flight instructor or school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smtClean="0"/>
              <a:t>7% referred</a:t>
            </a:r>
            <a:r>
              <a:rPr lang="en-US" b="0" baseline="0" dirty="0" smtClean="0"/>
              <a:t> by doctor or previous AME (</a:t>
            </a:r>
            <a:r>
              <a:rPr lang="en-US" b="0" baseline="0" dirty="0" smtClean="0">
                <a:sym typeface="Symbol"/>
              </a:rPr>
              <a:t>1)</a:t>
            </a:r>
            <a:endParaRPr lang="en-US" b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smtClean="0"/>
              <a:t>6% is my primary care doctor </a:t>
            </a:r>
            <a:r>
              <a:rPr lang="en-US" b="0" baseline="0" dirty="0" smtClean="0"/>
              <a:t>(</a:t>
            </a:r>
            <a:r>
              <a:rPr lang="en-US" b="0" baseline="0" dirty="0" smtClean="0">
                <a:sym typeface="Symbol"/>
              </a:rPr>
              <a:t>1)</a:t>
            </a:r>
            <a:endParaRPr lang="en-US" b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smtClean="0"/>
              <a:t>6% Other reason </a:t>
            </a:r>
            <a:r>
              <a:rPr lang="en-US" b="0" baseline="0" dirty="0" smtClean="0"/>
              <a:t>(</a:t>
            </a:r>
            <a:r>
              <a:rPr lang="en-US" b="0" baseline="0" dirty="0" smtClean="0">
                <a:sym typeface="Symbol"/>
              </a:rPr>
              <a:t>1)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 smtClean="0">
                <a:sym typeface="Symbol"/>
              </a:rPr>
              <a:t>5% handles complex cases (not assessed in 2012)</a:t>
            </a:r>
            <a:endParaRPr lang="en-US" b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smtClean="0"/>
              <a:t>5% low cost </a:t>
            </a:r>
            <a:r>
              <a:rPr lang="en-US" b="0" baseline="0" dirty="0" smtClean="0"/>
              <a:t>(</a:t>
            </a:r>
            <a:r>
              <a:rPr lang="en-US" b="0" baseline="0" dirty="0" smtClean="0">
                <a:sym typeface="Symbol"/>
              </a:rPr>
              <a:t>1)</a:t>
            </a:r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0" dirty="0" smtClean="0"/>
              <a:t>3% make quick certification decisions 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1% referred by airline or AME employed by airline</a:t>
            </a:r>
          </a:p>
          <a:p>
            <a:pPr marL="171450" indent="-171450">
              <a:buFontTx/>
              <a:buChar char="-"/>
            </a:pPr>
            <a:endParaRPr lang="en-US" b="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b="1" dirty="0" smtClean="0"/>
              <a:t>Next are</a:t>
            </a:r>
            <a:r>
              <a:rPr lang="en-US" b="1" baseline="0" dirty="0" smtClean="0"/>
              <a:t> the results, starting with trends in airmen satisfaction with AMCS.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Listed highest to lowest rates of satisfaction.  Smaller n for ‘FAA med representatives’ is a function of deferred applications.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Note: </a:t>
            </a:r>
            <a:r>
              <a:rPr lang="en-US" b="0" baseline="0" dirty="0" smtClean="0"/>
              <a:t>Twice as many airmen reported use of MedXPress in 2014 (2012 n=1,631), reflecting its mandated use.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="1" baseline="0" dirty="0" smtClean="0"/>
              <a:t>Next is a look at rates of satisfaction by class of certificate.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2014</a:t>
            </a:r>
            <a:r>
              <a:rPr lang="en-US" b="1" baseline="0" dirty="0" smtClean="0"/>
              <a:t> was the first collection of</a:t>
            </a:r>
            <a:r>
              <a:rPr lang="en-US" b="1" dirty="0" smtClean="0"/>
              <a:t> reasons</a:t>
            </a:r>
            <a:r>
              <a:rPr lang="en-US" b="1" baseline="0" dirty="0" smtClean="0"/>
              <a:t> airmen were dissatisfied – presented in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responses for dissatisfaction with AME, Exam </a:t>
            </a:r>
            <a:r>
              <a:rPr lang="en-US" dirty="0" err="1" smtClean="0"/>
              <a:t>appt</a:t>
            </a:r>
            <a:r>
              <a:rPr lang="en-US" dirty="0" smtClean="0"/>
              <a:t>, and FAA med rep.</a:t>
            </a:r>
          </a:p>
          <a:p>
            <a:r>
              <a:rPr lang="en-US" b="1" dirty="0" smtClean="0"/>
              <a:t>Quality of AME services (other responses)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32% - not informed of status</a:t>
            </a:r>
            <a:r>
              <a:rPr lang="en-US" baseline="0" dirty="0" smtClean="0"/>
              <a:t> of application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22% - not informed of required documents for exam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21% - AME lacked knowledge of standards</a:t>
            </a:r>
          </a:p>
          <a:p>
            <a:pPr marL="4763" lvl="1" indent="0">
              <a:buFont typeface="Arial" panose="020B0604020202020204" pitchFamily="34" charset="0"/>
              <a:buNone/>
            </a:pPr>
            <a:r>
              <a:rPr lang="en-US" b="1" baseline="0" dirty="0" smtClean="0"/>
              <a:t>Exam </a:t>
            </a:r>
            <a:r>
              <a:rPr lang="en-US" b="1" baseline="0" dirty="0" err="1" smtClean="0"/>
              <a:t>appt</a:t>
            </a:r>
            <a:r>
              <a:rPr lang="en-US" b="1" baseline="0" dirty="0" smtClean="0"/>
              <a:t> (</a:t>
            </a:r>
            <a:r>
              <a:rPr lang="en-US" b="1" dirty="0"/>
              <a:t>other </a:t>
            </a:r>
            <a:r>
              <a:rPr lang="en-US" b="1" dirty="0" smtClean="0"/>
              <a:t>responses)</a:t>
            </a:r>
            <a:endParaRPr lang="en-US" b="1" baseline="0" dirty="0" smtClean="0"/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9% - not examined in a professional manner</a:t>
            </a:r>
          </a:p>
          <a:p>
            <a:pPr marL="4763" lvl="1"/>
            <a:r>
              <a:rPr lang="en-US" b="1" dirty="0" smtClean="0"/>
              <a:t>Services provided by FAA medical representative </a:t>
            </a:r>
            <a:r>
              <a:rPr lang="en-US" b="1" dirty="0"/>
              <a:t>(other responses)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40% - not adequately informed of requirements for documentation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37% - denied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37% - not informed of status of deferral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33% - failed to explain required documentation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13% - not treated with courtesy and respect</a:t>
            </a:r>
          </a:p>
          <a:p>
            <a:pPr marL="4763" lvl="1"/>
            <a:r>
              <a:rPr lang="en-US" b="1" dirty="0" smtClean="0"/>
              <a:t>NOTE: </a:t>
            </a:r>
            <a:r>
              <a:rPr lang="en-US" b="1" dirty="0"/>
              <a:t>‘</a:t>
            </a:r>
            <a:r>
              <a:rPr lang="en-US" b="1" dirty="0" smtClean="0"/>
              <a:t>Other reasons’ </a:t>
            </a:r>
            <a:r>
              <a:rPr lang="en-US" b="1" dirty="0"/>
              <a:t>held the 3</a:t>
            </a:r>
            <a:r>
              <a:rPr lang="en-US" b="1" baseline="30000" dirty="0"/>
              <a:t>rd</a:t>
            </a:r>
            <a:r>
              <a:rPr lang="en-US" b="1" dirty="0"/>
              <a:t> position for dissatisfaction with quality of services provided by both the AME and FAA med </a:t>
            </a:r>
            <a:r>
              <a:rPr lang="en-US" b="1" dirty="0" smtClean="0"/>
              <a:t>rep</a:t>
            </a:r>
            <a:endParaRPr lang="en-US" b="1" dirty="0"/>
          </a:p>
          <a:p>
            <a:pPr marL="347663" lvl="1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Next is Use of MedXPress.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dirty="0" smtClean="0"/>
              <a:t>The rate of high satisfaction with MedXPress </a:t>
            </a:r>
            <a:r>
              <a:rPr lang="en-US" b="1" dirty="0" smtClean="0"/>
              <a:t>dropped </a:t>
            </a:r>
            <a:r>
              <a:rPr lang="en-US" b="1" dirty="0" smtClean="0">
                <a:sym typeface="Symbol"/>
              </a:rPr>
              <a:t>6 percentage points from 2012</a:t>
            </a:r>
            <a:r>
              <a:rPr lang="en-US" dirty="0" smtClean="0">
                <a:sym typeface="Symbol"/>
              </a:rPr>
              <a:t>, w</a:t>
            </a:r>
            <a:r>
              <a:rPr lang="en-US" dirty="0" smtClean="0"/>
              <a:t>ith around twice as many users providing satisfaction ratings in 2014 </a:t>
            </a:r>
            <a:r>
              <a:rPr lang="en-US" dirty="0"/>
              <a:t>(2012, n=1,631; 2014, n=3,151</a:t>
            </a:r>
            <a:r>
              <a:rPr lang="en-US" dirty="0" smtClean="0"/>
              <a:t>).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Removed: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/>
              <a:t>70% had their expectations met by </a:t>
            </a:r>
            <a:r>
              <a:rPr lang="en-US" sz="1200" dirty="0" err="1" smtClean="0"/>
              <a:t>MedXPress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65% rated </a:t>
            </a:r>
            <a:r>
              <a:rPr lang="en-US" sz="1200" dirty="0" err="1" smtClean="0"/>
              <a:t>MedXPress</a:t>
            </a:r>
            <a:r>
              <a:rPr lang="en-US" sz="1200" dirty="0" smtClean="0"/>
              <a:t> performance g</a:t>
            </a:r>
            <a:r>
              <a:rPr lang="en-US" sz="1200" i="1" dirty="0" smtClean="0"/>
              <a:t>ood</a:t>
            </a:r>
            <a:r>
              <a:rPr lang="en-US" sz="1200" dirty="0" smtClean="0"/>
              <a:t>/</a:t>
            </a:r>
            <a:r>
              <a:rPr lang="en-US" sz="1200" i="1" dirty="0" smtClean="0"/>
              <a:t>excellent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‘Other reason’ </a:t>
            </a:r>
            <a:r>
              <a:rPr lang="en-US" b="0" baseline="0" dirty="0" smtClean="0"/>
              <a:t>(n=79) </a:t>
            </a:r>
            <a:r>
              <a:rPr lang="en-US" b="0" dirty="0" smtClean="0"/>
              <a:t>was selected</a:t>
            </a:r>
            <a:r>
              <a:rPr lang="en-US" b="0" baseline="0" dirty="0" smtClean="0"/>
              <a:t> </a:t>
            </a:r>
            <a:r>
              <a:rPr lang="en-US" b="0" u="sng" baseline="0" dirty="0" smtClean="0"/>
              <a:t>most often</a:t>
            </a:r>
            <a:r>
              <a:rPr lang="en-US" b="0" u="none" baseline="0" dirty="0" smtClean="0"/>
              <a:t> </a:t>
            </a:r>
            <a:r>
              <a:rPr lang="en-US" b="0" baseline="0" dirty="0" smtClean="0"/>
              <a:t>(69%) as the reason</a:t>
            </a:r>
            <a:r>
              <a:rPr lang="en-US" b="0" dirty="0" smtClean="0"/>
              <a:t> AME did NOT access MedXPress during exam, regardless of the year certification was issued. However, the </a:t>
            </a:r>
            <a:r>
              <a:rPr lang="en-US" b="0" u="sng" dirty="0" smtClean="0"/>
              <a:t>majority</a:t>
            </a:r>
            <a:r>
              <a:rPr lang="en-US" b="0" dirty="0" smtClean="0"/>
              <a:t> responding</a:t>
            </a:r>
            <a:r>
              <a:rPr lang="en-US" b="0" baseline="0" dirty="0" smtClean="0"/>
              <a:t> ‘AME did not require MedXPress’ were airman whose</a:t>
            </a:r>
            <a:r>
              <a:rPr lang="en-US" b="0" dirty="0" smtClean="0"/>
              <a:t> certifications were </a:t>
            </a:r>
            <a:r>
              <a:rPr lang="en-US" b="1" baseline="0" dirty="0" smtClean="0"/>
              <a:t>issued in 2013 or 2014</a:t>
            </a:r>
            <a:r>
              <a:rPr lang="en-US" b="0" baseline="0" dirty="0" smtClean="0"/>
              <a:t>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b="1" dirty="0" smtClean="0"/>
              <a:t>Next up are</a:t>
            </a:r>
            <a:r>
              <a:rPr lang="en-US" b="1" baseline="0" dirty="0" smtClean="0"/>
              <a:t> applicant assessments of the AME.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3B1E9-24BA-4DCD-9C96-3B0EB96085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686300"/>
            <a:ext cx="49577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1D2F68"/>
                </a:solidFill>
              </a:rPr>
              <a:t>Presented to: FASMT 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1D2F68"/>
                </a:solidFill>
              </a:rPr>
              <a:t>By: AAM-510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1D2F68"/>
                </a:solidFill>
              </a:rPr>
              <a:t>Date: April 15, 2015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6023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784E-7358-4718-A315-7B9F3C245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3977-5C16-4A4C-A797-F59BC39C1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97750"/>
            <a:ext cx="8472488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84023"/>
            <a:ext cx="8432799" cy="4391025"/>
          </a:xfrm>
        </p:spPr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8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A33B-E965-4FD3-95A7-AEC1CE39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9D65-F3B7-4F2A-97C6-038C8B4E0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A2A9-03DD-440B-A826-4BF17625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2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8DA5-80DC-4F68-9666-69FD84DFC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3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62FB-421F-4294-9692-2C016381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2B03-10AA-41BC-A776-C046280E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714D-B356-45DF-96BC-C351A76E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12713"/>
            <a:ext cx="8474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884238"/>
            <a:ext cx="8404225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F1CF13-B1A3-4B39-978A-5C328940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AB344C82-E5D3-49AA-8E08-1558CD306641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1325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Airman 2014 Satisfaction Survey Results</a:t>
            </a: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413500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April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82550" y="857250"/>
            <a:ext cx="5557838" cy="2397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800" dirty="0" smtClean="0">
                <a:latin typeface="+mn-lt"/>
              </a:rPr>
              <a:t>Checking </a:t>
            </a:r>
            <a:r>
              <a:rPr lang="en-US" sz="3800" dirty="0">
                <a:latin typeface="+mn-lt"/>
              </a:rPr>
              <a:t>AMCS </a:t>
            </a:r>
            <a:r>
              <a:rPr lang="en-US" sz="3800" dirty="0" smtClean="0">
                <a:latin typeface="+mn-lt"/>
              </a:rPr>
              <a:t>Vitals:</a:t>
            </a: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Airman Satisfaction Survey </a:t>
            </a:r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2014 Results </a:t>
            </a:r>
            <a:endParaRPr lang="en-US" sz="3600" i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1069"/>
              </p:ext>
            </p:extLst>
          </p:nvPr>
        </p:nvGraphicFramePr>
        <p:xfrm>
          <a:off x="227910" y="1115124"/>
          <a:ext cx="8610600" cy="434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MedXPress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6325" y="1031087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Did you use </a:t>
            </a:r>
            <a:r>
              <a:rPr lang="en-US" sz="2000" b="1" dirty="0" err="1" smtClean="0"/>
              <a:t>MedXPress</a:t>
            </a:r>
            <a:r>
              <a:rPr lang="en-US" sz="2000" b="1" dirty="0" smtClean="0"/>
              <a:t> to submit your application?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2100" y="4133850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9275" y="5411558"/>
            <a:ext cx="271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(Excludes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 not remember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8" y="116799"/>
            <a:ext cx="8749990" cy="673775"/>
          </a:xfrm>
        </p:spPr>
        <p:txBody>
          <a:bodyPr/>
          <a:lstStyle/>
          <a:p>
            <a:pPr algn="ctr">
              <a:tabLst>
                <a:tab pos="7143750" algn="l"/>
              </a:tabLst>
            </a:pPr>
            <a:r>
              <a:rPr lang="en-US" dirty="0" smtClean="0"/>
              <a:t>Use of MedXPress</a:t>
            </a:r>
            <a:endParaRPr lang="en-US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20624"/>
              </p:ext>
            </p:extLst>
          </p:nvPr>
        </p:nvGraphicFramePr>
        <p:xfrm>
          <a:off x="290163" y="1682207"/>
          <a:ext cx="8629650" cy="36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163" y="994437"/>
            <a:ext cx="876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Overall how satisfied were you with the performance of </a:t>
            </a:r>
            <a:r>
              <a:rPr lang="en-US" sz="2000" b="1" dirty="0" err="1" smtClean="0"/>
              <a:t>MedXPress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79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 smtClean="0"/>
              <a:t>AME Performance</a:t>
            </a:r>
            <a:endParaRPr lang="en-US" sz="28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527781"/>
              </p:ext>
            </p:extLst>
          </p:nvPr>
        </p:nvGraphicFramePr>
        <p:xfrm>
          <a:off x="137160" y="801113"/>
          <a:ext cx="8846820" cy="49371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0242"/>
                <a:gridCol w="1507718"/>
                <a:gridCol w="800100"/>
                <a:gridCol w="1508760"/>
              </a:tblGrid>
              <a:tr h="82285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Were you told to bring the following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to your exam appointment?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No, but needed</a:t>
                      </a:r>
                      <a:endParaRPr lang="en-US" sz="2200" dirty="0"/>
                    </a:p>
                  </a:txBody>
                  <a:tcPr marT="45714" marB="4571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Yes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% No, not needed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MedXPress</a:t>
                      </a:r>
                      <a:r>
                        <a:rPr lang="en-US" sz="2200" dirty="0" smtClean="0"/>
                        <a:t> confirmation number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88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Valid photo ID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79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MedXPress</a:t>
                      </a:r>
                      <a:r>
                        <a:rPr lang="en-US" sz="2200" dirty="0" smtClean="0"/>
                        <a:t> Summary Sheet printout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72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22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List of meds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24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Medical history</a:t>
                      </a:r>
                      <a:r>
                        <a:rPr lang="en-US" sz="2200" baseline="0" dirty="0" smtClean="0"/>
                        <a:t> details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62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Current medical tests/labs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49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Past medical tests/labs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31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56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SI paperwork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60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  <a:tr h="45714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SODA paperwork</a:t>
                      </a:r>
                      <a:endParaRPr lang="en-US" sz="2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78</a:t>
                      </a:r>
                      <a:endParaRPr lang="en-US" sz="2200" dirty="0"/>
                    </a:p>
                  </a:txBody>
                  <a:tcPr marT="45714" marB="4571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 Performance</a:t>
            </a:r>
            <a:endParaRPr lang="en-US" i="1" dirty="0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713249" y="1169988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35672" y="1169484"/>
            <a:ext cx="8869680" cy="4572502"/>
            <a:chOff x="91068" y="1169484"/>
            <a:chExt cx="9063985" cy="457250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" y="1169484"/>
              <a:ext cx="906398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4713249" y="1169986"/>
              <a:ext cx="0" cy="4572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27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 smtClean="0"/>
              <a:t>AME Performance</a:t>
            </a:r>
            <a:endParaRPr lang="en-US" sz="28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8640" y="4936418"/>
            <a:ext cx="3482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* Not assessed in 2012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4" y="1063669"/>
            <a:ext cx="69008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 smtClean="0"/>
              <a:t>AME Performance</a:t>
            </a:r>
            <a:endParaRPr lang="en-US" sz="2800" i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59853"/>
              </p:ext>
            </p:extLst>
          </p:nvPr>
        </p:nvGraphicFramePr>
        <p:xfrm>
          <a:off x="228600" y="801961"/>
          <a:ext cx="8686802" cy="483036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958444"/>
                <a:gridCol w="1015341"/>
                <a:gridCol w="1015341"/>
                <a:gridCol w="697676"/>
              </a:tblGrid>
              <a:tr h="81197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2012*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2014*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∆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568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Treated with courtesy/respect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--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Examined in a professional setting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provided was</a:t>
                      </a:r>
                      <a:r>
                        <a:rPr lang="en-US" sz="2400" baseline="0" dirty="0" smtClean="0"/>
                        <a:t> accurate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Provided all requested information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3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provided in a timely manner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AME charged appropriately for services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  <a:tr h="5769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Clearly explained airman responsibilities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2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289" y="5710728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*</a:t>
            </a:r>
            <a:r>
              <a:rPr lang="en-US" sz="1200" i="1" dirty="0" smtClean="0"/>
              <a:t>Considerable/Great extent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97750"/>
            <a:ext cx="8595360" cy="609600"/>
          </a:xfrm>
        </p:spPr>
        <p:txBody>
          <a:bodyPr/>
          <a:lstStyle/>
          <a:p>
            <a:pPr algn="ctr"/>
            <a:r>
              <a:rPr lang="en-US" dirty="0" smtClean="0"/>
              <a:t>Medical Certification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750888"/>
            <a:ext cx="877824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600" b="1" dirty="0">
                <a:solidFill>
                  <a:schemeClr val="tx1"/>
                </a:solidFill>
              </a:rPr>
              <a:t>89% </a:t>
            </a:r>
            <a:r>
              <a:rPr lang="en-US" sz="2600" b="1" dirty="0" smtClean="0">
                <a:solidFill>
                  <a:schemeClr val="tx1"/>
                </a:solidFill>
              </a:rPr>
              <a:t>of applicants not issued certificate at exam had application deferred to RFS or AMCD.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2279201"/>
            <a:ext cx="8961121" cy="25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67270"/>
            <a:ext cx="8595360" cy="609600"/>
          </a:xfrm>
        </p:spPr>
        <p:txBody>
          <a:bodyPr/>
          <a:lstStyle/>
          <a:p>
            <a:pPr algn="ctr"/>
            <a:r>
              <a:rPr lang="en-US" dirty="0" smtClean="0"/>
              <a:t>Medical Certification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507" y="1925444"/>
            <a:ext cx="4988313" cy="3957750"/>
          </a:xfrm>
        </p:spPr>
        <p:txBody>
          <a:bodyPr lIns="45720" rIns="45720"/>
          <a:lstStyle/>
          <a:p>
            <a:pPr marL="55563" lvl="1" indent="0">
              <a:spcBef>
                <a:spcPts val="0"/>
              </a:spcBef>
              <a:buNone/>
            </a:pPr>
            <a:r>
              <a:rPr lang="en-US" sz="2400" b="1" dirty="0" smtClean="0"/>
              <a:t>Reasons given by the 54% (n=1,909) indicating </a:t>
            </a:r>
            <a:r>
              <a:rPr lang="en-US" sz="2400" b="1" i="1" dirty="0" smtClean="0"/>
              <a:t>moderate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limited</a:t>
            </a:r>
            <a:r>
              <a:rPr lang="en-US" sz="2400" b="1" dirty="0" smtClean="0"/>
              <a:t>, or </a:t>
            </a:r>
            <a:r>
              <a:rPr lang="en-US" sz="2400" b="1" i="1" dirty="0" smtClean="0"/>
              <a:t>not at all</a:t>
            </a:r>
            <a:r>
              <a:rPr lang="en-US" sz="2400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15% - deters pilots from applying</a:t>
            </a:r>
          </a:p>
          <a:p>
            <a:pPr>
              <a:spcBef>
                <a:spcPts val="600"/>
              </a:spcBef>
            </a:pPr>
            <a:r>
              <a:rPr lang="en-US" sz="2400" b="0" dirty="0"/>
              <a:t>14% </a:t>
            </a:r>
            <a:r>
              <a:rPr lang="en-US" sz="2400" b="0" dirty="0" smtClean="0"/>
              <a:t>- encourages pilots to </a:t>
            </a:r>
            <a:r>
              <a:rPr lang="en-US" sz="2400" b="0" dirty="0"/>
              <a:t>be dishonest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14% - exam not comprehensive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10% - exam not thorough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47% - provided other reason(s)</a:t>
            </a:r>
            <a:endParaRPr lang="en-US" sz="2400" b="0" dirty="0"/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" y="659448"/>
            <a:ext cx="88696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5720" rIns="45720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Fewer </a:t>
            </a:r>
            <a:r>
              <a:rPr lang="en-US" b="1" dirty="0" smtClean="0">
                <a:sym typeface="Symbol"/>
              </a:rPr>
              <a:t>applicants (</a:t>
            </a:r>
            <a:r>
              <a:rPr lang="en-US" b="1" dirty="0" smtClean="0">
                <a:sym typeface="Wingdings"/>
              </a:rPr>
              <a:t>6)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link the airman certification process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to ensuring the safety of the NAS based on their most recent AME experiences.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915818"/>
            <a:ext cx="3430396" cy="40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4613322"/>
            <a:ext cx="3291840" cy="14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r>
              <a:rPr lang="en-US" smtClean="0"/>
              <a:t>Closing Comments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78341" y="1315382"/>
            <a:ext cx="8467725" cy="474103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2400"/>
              </a:spcBef>
              <a:defRPr/>
            </a:pPr>
            <a:r>
              <a:rPr lang="en-US" sz="2600" dirty="0"/>
              <a:t>Clearly communicate required supporting medical </a:t>
            </a:r>
            <a:r>
              <a:rPr lang="en-US" sz="2600" dirty="0" smtClean="0"/>
              <a:t>documentation to airmen applicants. </a:t>
            </a:r>
          </a:p>
          <a:p>
            <a:pPr lvl="1"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2200" dirty="0" smtClean="0"/>
              <a:t>Inform AMEs of the value of requesting and reviewing the </a:t>
            </a:r>
            <a:r>
              <a:rPr lang="en-US" sz="2200" dirty="0" err="1" smtClean="0"/>
              <a:t>MedXPress</a:t>
            </a:r>
            <a:r>
              <a:rPr lang="en-US" sz="2200" dirty="0" smtClean="0"/>
              <a:t> summary sheet prior to an airman’s appointment to inform them of documentation to bring to their exam. </a:t>
            </a:r>
          </a:p>
          <a:p>
            <a:pPr lvl="1"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2200" dirty="0" smtClean="0"/>
              <a:t>Upon decision to defer to RFS or AMCD, applicants would like information of what and when supporting documentation is required.</a:t>
            </a:r>
            <a:endParaRPr lang="en-US" sz="2200" dirty="0"/>
          </a:p>
          <a:p>
            <a:pPr>
              <a:lnSpc>
                <a:spcPts val="3000"/>
              </a:lnSpc>
              <a:spcBef>
                <a:spcPts val="300"/>
              </a:spcBef>
              <a:defRPr/>
            </a:pPr>
            <a:r>
              <a:rPr lang="en-US" sz="2600" dirty="0" smtClean="0"/>
              <a:t>Rely on electronic media to share information with applicants on deferral status.</a:t>
            </a:r>
          </a:p>
          <a:p>
            <a:pPr>
              <a:lnSpc>
                <a:spcPts val="3000"/>
              </a:lnSpc>
              <a:spcBef>
                <a:spcPts val="2400"/>
              </a:spcBef>
              <a:defRPr/>
            </a:pPr>
            <a:endParaRPr lang="en-US" sz="26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2880" y="750888"/>
            <a:ext cx="8778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Expedited processing is key to service quality.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49250" y="2087563"/>
            <a:ext cx="8474075" cy="609600"/>
          </a:xfrm>
        </p:spPr>
        <p:txBody>
          <a:bodyPr/>
          <a:lstStyle/>
          <a:p>
            <a:pPr algn="ctr"/>
            <a:r>
              <a:rPr lang="en-US" smtClean="0"/>
              <a:t>Questions or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3397" r="5624" b="30861"/>
          <a:stretch>
            <a:fillRect/>
          </a:stretch>
        </p:blipFill>
        <p:spPr bwMode="auto">
          <a:xfrm>
            <a:off x="4295775" y="4687888"/>
            <a:ext cx="48482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998538"/>
            <a:ext cx="8097838" cy="40084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3200" dirty="0" smtClean="0"/>
              <a:t>Respondent Demographics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/>
              <a:t>Summary Results and Trends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800" dirty="0" smtClean="0"/>
              <a:t>Airman Satisfaction</a:t>
            </a:r>
            <a:endParaRPr lang="en-US" sz="2800" dirty="0"/>
          </a:p>
          <a:p>
            <a:pPr lvl="1" eaLnBrk="1" hangingPunct="1">
              <a:spcBef>
                <a:spcPts val="1200"/>
              </a:spcBef>
            </a:pPr>
            <a:r>
              <a:rPr lang="en-US" sz="2800" dirty="0"/>
              <a:t>Use of MedXPress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800" dirty="0" smtClean="0"/>
              <a:t>AME Performance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800" dirty="0" smtClean="0"/>
              <a:t>Medical Certification Process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/>
              <a:t>Closing Comments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98425"/>
            <a:ext cx="8474075" cy="714375"/>
          </a:xfrm>
        </p:spPr>
        <p:txBody>
          <a:bodyPr/>
          <a:lstStyle/>
          <a:p>
            <a:pPr eaLnBrk="1" hangingPunct="1"/>
            <a:r>
              <a:rPr lang="en-US" sz="4200" smtClean="0"/>
              <a:t>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 smtClean="0"/>
              <a:t>Respondent Demographics</a:t>
            </a:r>
            <a:endParaRPr 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485975"/>
            <a:ext cx="8686800" cy="42085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/>
              <a:t>All domestic regions represented in survey </a:t>
            </a:r>
            <a:r>
              <a:rPr lang="en-US" sz="2600" dirty="0" smtClean="0"/>
              <a:t>data with minimal fluctuations in response rates.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Certificate </a:t>
            </a:r>
            <a:r>
              <a:rPr lang="en-US" sz="2600" dirty="0"/>
              <a:t>applied for:</a:t>
            </a:r>
          </a:p>
          <a:p>
            <a:pPr lvl="1">
              <a:spcBef>
                <a:spcPts val="300"/>
              </a:spcBef>
            </a:pPr>
            <a:r>
              <a:rPr lang="en-US" sz="2600" dirty="0"/>
              <a:t>18% Class I (</a:t>
            </a:r>
            <a:r>
              <a:rPr lang="en-US" sz="2600" dirty="0">
                <a:sym typeface="Symbol"/>
              </a:rPr>
              <a:t>2)</a:t>
            </a:r>
            <a:endParaRPr lang="en-US" sz="2600" dirty="0"/>
          </a:p>
          <a:p>
            <a:pPr lvl="1">
              <a:spcBef>
                <a:spcPts val="300"/>
              </a:spcBef>
            </a:pPr>
            <a:r>
              <a:rPr lang="en-US" sz="2600" dirty="0"/>
              <a:t>29% Class II</a:t>
            </a:r>
          </a:p>
          <a:p>
            <a:pPr lvl="1">
              <a:spcBef>
                <a:spcPts val="300"/>
              </a:spcBef>
            </a:pPr>
            <a:r>
              <a:rPr lang="en-US" sz="2600" dirty="0"/>
              <a:t>53% Class III (</a:t>
            </a:r>
            <a:r>
              <a:rPr lang="en-US" sz="2600" dirty="0" smtClean="0">
                <a:sym typeface="Symbol"/>
              </a:rPr>
              <a:t>2)</a:t>
            </a:r>
            <a:endParaRPr lang="en-US" sz="2600" dirty="0"/>
          </a:p>
          <a:p>
            <a:pPr>
              <a:spcBef>
                <a:spcPts val="300"/>
              </a:spcBef>
            </a:pPr>
            <a:r>
              <a:rPr lang="en-US" sz="2600" dirty="0" smtClean="0"/>
              <a:t>Pilot certificate held</a:t>
            </a:r>
          </a:p>
          <a:p>
            <a:pPr marL="795338" lvl="1" indent="-39211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/>
              <a:t>46% Commercial (</a:t>
            </a:r>
            <a:r>
              <a:rPr lang="en-US" sz="2600" dirty="0">
                <a:sym typeface="Symbol"/>
              </a:rPr>
              <a:t>1) </a:t>
            </a:r>
            <a:endParaRPr lang="en-US" sz="2600" dirty="0"/>
          </a:p>
          <a:p>
            <a:pPr marL="795338" lvl="1" indent="-39211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/>
              <a:t>40% Private</a:t>
            </a:r>
          </a:p>
          <a:p>
            <a:pPr marL="795338" lvl="1" indent="-392113">
              <a:spcBef>
                <a:spcPts val="300"/>
              </a:spcBef>
              <a:tabLst>
                <a:tab pos="4400550" algn="l"/>
                <a:tab pos="4686300" algn="l"/>
              </a:tabLst>
            </a:pPr>
            <a:r>
              <a:rPr lang="en-US" sz="2600" dirty="0"/>
              <a:t>33% Airline Transport </a:t>
            </a:r>
            <a:r>
              <a:rPr lang="en-US" sz="2600" dirty="0" smtClean="0"/>
              <a:t>	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2880" y="750888"/>
            <a:ext cx="8778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36% of </a:t>
            </a:r>
            <a:r>
              <a:rPr lang="en-US" sz="2800" b="1" dirty="0">
                <a:solidFill>
                  <a:schemeClr val="tx1"/>
                </a:solidFill>
              </a:rPr>
              <a:t>invited </a:t>
            </a:r>
            <a:r>
              <a:rPr lang="en-US" sz="2800" b="1" dirty="0" smtClean="0">
                <a:solidFill>
                  <a:schemeClr val="tx1"/>
                </a:solidFill>
              </a:rPr>
              <a:t>airmen (n=3,703</a:t>
            </a:r>
            <a:r>
              <a:rPr lang="en-US" sz="2800" b="1" dirty="0">
                <a:solidFill>
                  <a:schemeClr val="tx1"/>
                </a:solidFill>
              </a:rPr>
              <a:t>) participated.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7621" y="2358262"/>
            <a:ext cx="4726379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300"/>
              </a:spcBef>
              <a:buChar char="•"/>
              <a:tabLst>
                <a:tab pos="4400550" algn="l"/>
              </a:tabLst>
            </a:pPr>
            <a:r>
              <a:rPr lang="en-US" sz="2600" b="1" dirty="0" smtClean="0"/>
              <a:t>Ratings </a:t>
            </a:r>
            <a:r>
              <a:rPr lang="en-US" sz="2600" b="1" dirty="0"/>
              <a:t>held</a:t>
            </a:r>
          </a:p>
          <a:p>
            <a:pPr marL="628650" lvl="1" indent="-28416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 smtClean="0">
                <a:sym typeface="Symbol"/>
              </a:rPr>
              <a:t>72</a:t>
            </a:r>
            <a:r>
              <a:rPr lang="en-US" sz="2600" dirty="0">
                <a:sym typeface="Symbol"/>
              </a:rPr>
              <a:t>% </a:t>
            </a:r>
            <a:r>
              <a:rPr lang="en-US" sz="2600" dirty="0" err="1">
                <a:sym typeface="Symbol"/>
              </a:rPr>
              <a:t>IFR</a:t>
            </a:r>
            <a:r>
              <a:rPr lang="en-US" sz="2600" dirty="0">
                <a:sym typeface="Symbol"/>
              </a:rPr>
              <a:t> (24)</a:t>
            </a:r>
            <a:endParaRPr lang="en-US" sz="2600" dirty="0"/>
          </a:p>
          <a:p>
            <a:pPr marL="628650" lvl="1" indent="-28416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>
                <a:sym typeface="Symbol"/>
              </a:rPr>
              <a:t>28% CFI </a:t>
            </a:r>
            <a:endParaRPr lang="en-US" sz="2600" dirty="0" smtClean="0">
              <a:sym typeface="Symbol"/>
            </a:endParaRPr>
          </a:p>
          <a:p>
            <a:pPr marL="628650" lvl="1" indent="-28416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>
                <a:sym typeface="Symbol"/>
              </a:rPr>
              <a:t>22% ‘Other’ </a:t>
            </a:r>
            <a:endParaRPr lang="en-US" sz="2600" dirty="0" smtClean="0">
              <a:sym typeface="Symbol"/>
            </a:endParaRPr>
          </a:p>
          <a:p>
            <a:pPr marL="628650" lvl="1" indent="-284163">
              <a:spcBef>
                <a:spcPts val="300"/>
              </a:spcBef>
              <a:tabLst>
                <a:tab pos="4400550" algn="l"/>
              </a:tabLst>
            </a:pPr>
            <a:r>
              <a:rPr lang="en-US" sz="2600" dirty="0" smtClean="0">
                <a:sym typeface="Symbol"/>
              </a:rPr>
              <a:t>19% Do not hold any rating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45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 smtClean="0"/>
              <a:t>Respondent Demographics</a:t>
            </a:r>
            <a:endParaRPr 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2147601"/>
            <a:ext cx="8686800" cy="3442869"/>
          </a:xfrm>
        </p:spPr>
        <p:txBody>
          <a:bodyPr/>
          <a:lstStyle/>
          <a:p>
            <a:r>
              <a:rPr lang="en-US" sz="3000" dirty="0"/>
              <a:t>A</a:t>
            </a:r>
            <a:r>
              <a:rPr lang="en-US" sz="3000" dirty="0" smtClean="0"/>
              <a:t>irmen employed with certificated operators conducting flights under:</a:t>
            </a:r>
            <a:endParaRPr lang="en-US" sz="3000" dirty="0"/>
          </a:p>
          <a:p>
            <a:pPr lvl="1">
              <a:spcBef>
                <a:spcPts val="300"/>
              </a:spcBef>
              <a:defRPr/>
            </a:pPr>
            <a:r>
              <a:rPr lang="en-US" sz="2800" dirty="0"/>
              <a:t>40% part 91 (</a:t>
            </a:r>
            <a:r>
              <a:rPr lang="en-US" sz="2800" dirty="0">
                <a:sym typeface="Symbol"/>
              </a:rPr>
              <a:t>1)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/>
              <a:t>28% part 121 (</a:t>
            </a:r>
            <a:r>
              <a:rPr lang="en-US" sz="2800" dirty="0">
                <a:sym typeface="Symbol"/>
              </a:rPr>
              <a:t>5)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>
                <a:sym typeface="Symbol"/>
              </a:rPr>
              <a:t>19% part 135 </a:t>
            </a:r>
            <a:r>
              <a:rPr lang="en-US" sz="2800" dirty="0"/>
              <a:t>(</a:t>
            </a:r>
            <a:r>
              <a:rPr lang="en-US" sz="2800" dirty="0">
                <a:sym typeface="Symbol"/>
              </a:rPr>
              <a:t>1)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>
                <a:sym typeface="Symbol"/>
              </a:rPr>
              <a:t>14% other </a:t>
            </a:r>
            <a:r>
              <a:rPr lang="en-US" sz="2800" dirty="0" smtClean="0">
                <a:sym typeface="Symbol"/>
              </a:rPr>
              <a:t>part or operation </a:t>
            </a:r>
            <a:r>
              <a:rPr lang="en-US" sz="2800" dirty="0" smtClean="0"/>
              <a:t>(</a:t>
            </a:r>
            <a:r>
              <a:rPr lang="en-US" sz="2800" dirty="0">
                <a:sym typeface="Symbol"/>
              </a:rPr>
              <a:t>2</a:t>
            </a:r>
            <a:r>
              <a:rPr lang="en-US" sz="2800" dirty="0" smtClean="0">
                <a:sym typeface="Symbol"/>
              </a:rPr>
              <a:t>)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 smtClean="0">
                <a:sym typeface="Symbol"/>
              </a:rPr>
              <a:t>6% part </a:t>
            </a:r>
            <a:r>
              <a:rPr lang="en-US" sz="2800" dirty="0">
                <a:sym typeface="Symbol"/>
              </a:rPr>
              <a:t>61 (</a:t>
            </a:r>
            <a:r>
              <a:rPr lang="en-US" sz="2800" dirty="0" smtClean="0">
                <a:sym typeface="Symbol"/>
              </a:rPr>
              <a:t>2)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2880" y="750887"/>
            <a:ext cx="8778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75% of airmen (n=2,698) are NOT employed as a pilot at the time of survey completion.</a:t>
            </a:r>
            <a:endParaRPr lang="en-US" sz="30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4963" y="98425"/>
            <a:ext cx="8474075" cy="609600"/>
          </a:xfrm>
        </p:spPr>
        <p:txBody>
          <a:bodyPr/>
          <a:lstStyle/>
          <a:p>
            <a:pPr algn="ctr"/>
            <a:r>
              <a:rPr lang="en-US" dirty="0"/>
              <a:t>Respondent </a:t>
            </a:r>
            <a:r>
              <a:rPr lang="en-US" dirty="0" smtClean="0"/>
              <a:t>Demographics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306013"/>
            <a:ext cx="8686800" cy="47259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The majority of airman (90%) contacted only 1 AME-- the top 3 reasons they chose the AME are: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Performed previous exam (54%, </a:t>
            </a:r>
            <a:r>
              <a:rPr lang="en-US" sz="2800" dirty="0">
                <a:sym typeface="Symbol"/>
              </a:rPr>
              <a:t>2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Nearest location (26%, </a:t>
            </a:r>
            <a:r>
              <a:rPr lang="en-US" sz="2800" dirty="0" smtClean="0">
                <a:sym typeface="Symbol"/>
              </a:rPr>
              <a:t>4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Referred by pilot (19%, </a:t>
            </a:r>
            <a:r>
              <a:rPr lang="en-US" sz="2800" dirty="0" smtClean="0">
                <a:sym typeface="Symbol"/>
              </a:rPr>
              <a:t>1</a:t>
            </a:r>
            <a:r>
              <a:rPr lang="en-US" sz="2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Year of most recent medical certification: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45</a:t>
            </a:r>
            <a:r>
              <a:rPr lang="en-US" sz="2800" dirty="0"/>
              <a:t>% 2014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35% 2013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14% </a:t>
            </a:r>
            <a:r>
              <a:rPr lang="en-US" sz="2800" dirty="0"/>
              <a:t>2012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7% </a:t>
            </a:r>
            <a:r>
              <a:rPr lang="en-US" sz="2800" dirty="0" smtClean="0"/>
              <a:t>2011</a:t>
            </a:r>
          </a:p>
          <a:p>
            <a:pPr lvl="1"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2880" y="750888"/>
            <a:ext cx="8778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53% of airmen applied within the past 6 months.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Trends in Airman Satisfaction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293952"/>
              </p:ext>
            </p:extLst>
          </p:nvPr>
        </p:nvGraphicFramePr>
        <p:xfrm>
          <a:off x="380009" y="1086112"/>
          <a:ext cx="8535391" cy="42221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32666"/>
                <a:gridCol w="1211283"/>
                <a:gridCol w="1291442"/>
              </a:tblGrid>
              <a:tr h="55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Trend</a:t>
                      </a:r>
                      <a:endParaRPr lang="en-US" sz="2400" dirty="0"/>
                    </a:p>
                  </a:txBody>
                  <a:tcPr anchor="ctr"/>
                </a:tc>
              </a:tr>
              <a:tr h="91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AME services </a:t>
                      </a:r>
                      <a:r>
                        <a:rPr lang="en-US" sz="2600" dirty="0" smtClean="0"/>
                        <a:t>(n=3,584)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90%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Symbol"/>
                        </a:rPr>
                        <a:t>3</a:t>
                      </a:r>
                      <a:endParaRPr lang="en-US" sz="2800" dirty="0"/>
                    </a:p>
                  </a:txBody>
                  <a:tcPr anchor="ctr"/>
                </a:tc>
              </a:tr>
              <a:tr h="91615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 appointment </a:t>
                      </a:r>
                      <a:r>
                        <a:rPr lang="en-US" sz="2600" dirty="0" smtClean="0"/>
                        <a:t>(n=3,616)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88%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Symbol"/>
                        </a:rPr>
                        <a:t>1</a:t>
                      </a:r>
                      <a:endParaRPr lang="en-US" sz="2800" dirty="0"/>
                    </a:p>
                  </a:txBody>
                  <a:tcPr anchor="ctr"/>
                </a:tc>
              </a:tr>
              <a:tr h="916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/>
                        </a:rPr>
                        <a:t>Performance of </a:t>
                      </a:r>
                      <a:r>
                        <a:rPr lang="en-US" sz="2800" dirty="0" err="1" smtClean="0">
                          <a:sym typeface="Symbol"/>
                        </a:rPr>
                        <a:t>MedXPress</a:t>
                      </a:r>
                      <a:r>
                        <a:rPr lang="en-US" sz="2800" dirty="0" smtClean="0">
                          <a:sym typeface="Symbol"/>
                        </a:rPr>
                        <a:t> </a:t>
                      </a:r>
                      <a:r>
                        <a:rPr lang="en-US" sz="2600" dirty="0" smtClean="0">
                          <a:sym typeface="Symbol"/>
                        </a:rPr>
                        <a:t>(n=3,151)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72%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6</a:t>
                      </a:r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92102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ym typeface="Symbol"/>
                        </a:rPr>
                        <a:t>FAA medical representative services </a:t>
                      </a:r>
                      <a:r>
                        <a:rPr lang="en-US" sz="2600" dirty="0" smtClean="0">
                          <a:sym typeface="Symbol"/>
                        </a:rPr>
                        <a:t>(n=632)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17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7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462" y="112713"/>
            <a:ext cx="8961120" cy="609600"/>
          </a:xfrm>
        </p:spPr>
        <p:txBody>
          <a:bodyPr/>
          <a:lstStyle/>
          <a:p>
            <a:pPr algn="ctr"/>
            <a:r>
              <a:rPr lang="en-US" dirty="0" smtClean="0"/>
              <a:t>Satisfaction Rates </a:t>
            </a:r>
            <a:r>
              <a:rPr lang="en-US" sz="3600" dirty="0" smtClean="0"/>
              <a:t>(%)</a:t>
            </a:r>
            <a:r>
              <a:rPr lang="en-US" dirty="0" smtClean="0"/>
              <a:t> by Cert Class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10646" y="724395"/>
            <a:ext cx="261258" cy="261258"/>
          </a:xfrm>
          <a:prstGeom prst="rect">
            <a:avLst/>
          </a:prstGeom>
          <a:solidFill>
            <a:srgbClr val="E9F9D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67488" y="724395"/>
            <a:ext cx="261258" cy="2612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78693" y="724395"/>
            <a:ext cx="261258" cy="26125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278" y="653142"/>
            <a:ext cx="808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Very Satisfied/Satisfied	      Neither	Dissatisfied/Very Dissatisfied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8" y="1038224"/>
            <a:ext cx="41814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57274"/>
            <a:ext cx="42545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3543300"/>
            <a:ext cx="4174529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562350"/>
            <a:ext cx="42529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6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</a:t>
            </a:r>
            <a:r>
              <a:rPr lang="en-US" dirty="0" smtClean="0"/>
              <a:t>Airmen Are Dissatisfied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45738"/>
              </p:ext>
            </p:extLst>
          </p:nvPr>
        </p:nvGraphicFramePr>
        <p:xfrm>
          <a:off x="228600" y="777715"/>
          <a:ext cx="8686800" cy="5176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2091"/>
                <a:gridCol w="1163782"/>
                <a:gridCol w="5340927"/>
              </a:tblGrid>
              <a:tr h="477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 3 Reasons</a:t>
                      </a:r>
                      <a:endParaRPr lang="en-US" sz="2400" dirty="0"/>
                    </a:p>
                  </a:txBody>
                  <a:tcPr/>
                </a:tc>
              </a:tr>
              <a:tr h="156635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AME services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5%</a:t>
                      </a:r>
                    </a:p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(3)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5663" lvl="1" indent="-850900" algn="l" defTabSz="9144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52% - Certificate not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issued during appointment</a:t>
                      </a:r>
                    </a:p>
                    <a:p>
                      <a:pPr marL="685800" lvl="1" indent="-681038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49% - Not informed</a:t>
                      </a:r>
                      <a:r>
                        <a:rPr lang="en-US" sz="1800" baseline="0" dirty="0" smtClean="0"/>
                        <a:t> of additional documents required by FAA to issue</a:t>
                      </a:r>
                      <a:endParaRPr lang="en-US" sz="1800" dirty="0" smtClean="0"/>
                    </a:p>
                    <a:p>
                      <a:pPr marL="4763" lvl="1" indent="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43% - Other</a:t>
                      </a:r>
                      <a:endParaRPr lang="en-US" sz="1800" baseline="0" dirty="0" smtClean="0"/>
                    </a:p>
                  </a:txBody>
                  <a:tcPr anchor="ctr"/>
                </a:tc>
              </a:tr>
              <a:tr h="11997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ym typeface="Symbol"/>
                        </a:rPr>
                        <a:t>Exam appointment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7%</a:t>
                      </a:r>
                    </a:p>
                    <a:p>
                      <a:pPr algn="ctr"/>
                      <a:r>
                        <a:rPr lang="en-US" sz="1800" b="1" dirty="0" smtClean="0">
                          <a:sym typeface="Symbol"/>
                        </a:rPr>
                        <a:t>(3)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5663" lvl="1" indent="-850900" algn="l" defTabSz="9144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57% - Certificate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not issu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 during appointment</a:t>
                      </a:r>
                    </a:p>
                    <a:p>
                      <a:pPr marL="4763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18% - Exam not thorough</a:t>
                      </a:r>
                    </a:p>
                    <a:p>
                      <a:pPr marL="4763" lvl="1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17% - Not treated courteously/respectfully</a:t>
                      </a:r>
                    </a:p>
                  </a:txBody>
                  <a:tcPr anchor="ctr"/>
                </a:tc>
              </a:tr>
              <a:tr h="1932949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FAA medical representative services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52%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(15)</a:t>
                      </a: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85800" lvl="1" indent="-681038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57% - Poor communication of where app</a:t>
                      </a:r>
                      <a:r>
                        <a:rPr lang="en-US" sz="1800" baseline="0" dirty="0" smtClean="0"/>
                        <a:t> was in review process</a:t>
                      </a:r>
                    </a:p>
                    <a:p>
                      <a:pPr marL="4763" lvl="1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56% - Review took too long</a:t>
                      </a:r>
                    </a:p>
                    <a:p>
                      <a:pPr marL="685800" lvl="1" indent="-681038">
                        <a:buFont typeface="Arial" panose="020B0604020202020204" pitchFamily="34" charset="0"/>
                        <a:buNone/>
                      </a:pPr>
                      <a:r>
                        <a:rPr lang="en-US" sz="1800" baseline="0" dirty="0" smtClean="0"/>
                        <a:t>44% - Other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4962" y="141288"/>
            <a:ext cx="8474075" cy="609600"/>
          </a:xfrm>
        </p:spPr>
        <p:txBody>
          <a:bodyPr/>
          <a:lstStyle/>
          <a:p>
            <a:pPr algn="ctr">
              <a:tabLst>
                <a:tab pos="5829300" algn="l"/>
              </a:tabLst>
            </a:pPr>
            <a:r>
              <a:rPr lang="en-US" dirty="0" smtClean="0"/>
              <a:t>Use of MedXPress</a:t>
            </a:r>
            <a:endParaRPr lang="en-US" sz="2800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35273"/>
            <a:ext cx="8686800" cy="4597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Of the applicants using </a:t>
            </a:r>
            <a:r>
              <a:rPr lang="en-US" sz="2800" dirty="0" err="1" smtClean="0"/>
              <a:t>MedXPress</a:t>
            </a:r>
            <a:r>
              <a:rPr lang="en-US" sz="2800" dirty="0" smtClean="0"/>
              <a:t>…</a:t>
            </a:r>
          </a:p>
          <a:p>
            <a:pPr lvl="1">
              <a:spcBef>
                <a:spcPts val="300"/>
              </a:spcBef>
            </a:pPr>
            <a:r>
              <a:rPr lang="en-US" sz="2700" dirty="0" smtClean="0"/>
              <a:t>72% were </a:t>
            </a:r>
            <a:r>
              <a:rPr lang="en-US" sz="2700" i="1" dirty="0" smtClean="0"/>
              <a:t>satisfied</a:t>
            </a:r>
            <a:r>
              <a:rPr lang="en-US" sz="2700" dirty="0" smtClean="0"/>
              <a:t>/</a:t>
            </a:r>
            <a:r>
              <a:rPr lang="en-US" sz="2700" i="1" dirty="0" smtClean="0"/>
              <a:t>very satisfied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Only 6% of AMEs (n=119) reportedly did NOT access </a:t>
            </a:r>
            <a:r>
              <a:rPr lang="en-US" sz="2800" dirty="0" err="1" smtClean="0"/>
              <a:t>MedXPress</a:t>
            </a:r>
            <a:r>
              <a:rPr lang="en-US" sz="2800" dirty="0" smtClean="0"/>
              <a:t> during the exam – why:</a:t>
            </a:r>
          </a:p>
          <a:p>
            <a:pPr lvl="1">
              <a:spcBef>
                <a:spcPts val="300"/>
              </a:spcBef>
            </a:pPr>
            <a:r>
              <a:rPr lang="en-US" sz="2700" dirty="0" smtClean="0"/>
              <a:t>69</a:t>
            </a:r>
            <a:r>
              <a:rPr lang="en-US" sz="2700" dirty="0"/>
              <a:t>% </a:t>
            </a:r>
            <a:r>
              <a:rPr lang="en-US" sz="2700" dirty="0" smtClean="0"/>
              <a:t>other reason</a:t>
            </a:r>
            <a:endParaRPr lang="en-US" sz="2700" dirty="0"/>
          </a:p>
          <a:p>
            <a:pPr lvl="1">
              <a:spcBef>
                <a:spcPts val="300"/>
              </a:spcBef>
            </a:pPr>
            <a:r>
              <a:rPr lang="en-US" sz="2700" dirty="0" smtClean="0"/>
              <a:t>21% AME did not require MedXPress</a:t>
            </a:r>
          </a:p>
          <a:p>
            <a:pPr lvl="1">
              <a:spcBef>
                <a:spcPts val="300"/>
              </a:spcBef>
            </a:pPr>
            <a:r>
              <a:rPr lang="en-US" sz="2700" dirty="0" smtClean="0"/>
              <a:t>5% did not have their confirmation number	</a:t>
            </a:r>
          </a:p>
          <a:p>
            <a:pPr lvl="1">
              <a:spcBef>
                <a:spcPts val="300"/>
              </a:spcBef>
            </a:pPr>
            <a:r>
              <a:rPr lang="en-US" sz="2700" dirty="0" smtClean="0"/>
              <a:t>3% AME did not accept MedXPress</a:t>
            </a:r>
          </a:p>
          <a:p>
            <a:pPr lvl="1"/>
            <a:endParaRPr lang="en-US" sz="3000" dirty="0" smtClean="0"/>
          </a:p>
          <a:p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750888"/>
            <a:ext cx="8778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91% </a:t>
            </a:r>
            <a:r>
              <a:rPr lang="en-US" sz="2800" b="1" dirty="0" smtClean="0">
                <a:sym typeface="Symbol"/>
              </a:rPr>
              <a:t>of airmen applied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ym typeface="Symbol"/>
              </a:rPr>
              <a:t>50</a:t>
            </a:r>
            <a:r>
              <a:rPr lang="en-US" sz="2800" b="1" dirty="0">
                <a:sym typeface="Symbol"/>
              </a:rPr>
              <a:t>) </a:t>
            </a:r>
            <a:r>
              <a:rPr lang="en-US" sz="2800" b="1" dirty="0" smtClean="0">
                <a:sym typeface="Symbol"/>
              </a:rPr>
              <a:t>through </a:t>
            </a:r>
            <a:r>
              <a:rPr lang="en-US" sz="2800" b="1" dirty="0" err="1" smtClean="0">
                <a:sym typeface="Symbol"/>
              </a:rPr>
              <a:t>MedXPress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1576</Words>
  <Application>Microsoft Office PowerPoint</Application>
  <PresentationFormat>On-screen Show (4:3)</PresentationFormat>
  <Paragraphs>277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1_Custom Design</vt:lpstr>
      <vt:lpstr> Checking AMCS Vitals: Airman Satisfaction Survey 2014 Results </vt:lpstr>
      <vt:lpstr>Content</vt:lpstr>
      <vt:lpstr>Respondent Demographics</vt:lpstr>
      <vt:lpstr>Respondent Demographics</vt:lpstr>
      <vt:lpstr>Respondent Demographics</vt:lpstr>
      <vt:lpstr>Trends in Airman Satisfaction</vt:lpstr>
      <vt:lpstr>Satisfaction Rates (%) by Cert Class</vt:lpstr>
      <vt:lpstr>Why Airmen Are Dissatisfied</vt:lpstr>
      <vt:lpstr>Use of MedXPress</vt:lpstr>
      <vt:lpstr>Use of MedXPress</vt:lpstr>
      <vt:lpstr>Use of MedXPress</vt:lpstr>
      <vt:lpstr>AME Performance</vt:lpstr>
      <vt:lpstr>AME Performance</vt:lpstr>
      <vt:lpstr>AME Performance</vt:lpstr>
      <vt:lpstr>AME Performance</vt:lpstr>
      <vt:lpstr>Medical Certification Process</vt:lpstr>
      <vt:lpstr>Medical Certification Process</vt:lpstr>
      <vt:lpstr>Closing Comments</vt:lpstr>
      <vt:lpstr>Questions or Comments?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AVS/Xyant - Janine King</cp:lastModifiedBy>
  <cp:revision>737</cp:revision>
  <cp:lastPrinted>2015-02-11T21:25:59Z</cp:lastPrinted>
  <dcterms:created xsi:type="dcterms:W3CDTF">2005-01-28T20:32:53Z</dcterms:created>
  <dcterms:modified xsi:type="dcterms:W3CDTF">2015-04-23T17:47:30Z</dcterms:modified>
</cp:coreProperties>
</file>