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comment1.xml" ContentType="application/vnd.openxmlformats-officedocument.presentationml.comments+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732" r:id="rId6"/>
  </p:sldMasterIdLst>
  <p:notesMasterIdLst>
    <p:notesMasterId r:id="rId18"/>
  </p:notesMasterIdLst>
  <p:sldIdLst>
    <p:sldId id="323" r:id="rId7"/>
    <p:sldId id="422" r:id="rId8"/>
    <p:sldId id="423" r:id="rId9"/>
    <p:sldId id="424" r:id="rId10"/>
    <p:sldId id="425" r:id="rId11"/>
    <p:sldId id="426" r:id="rId12"/>
    <p:sldId id="427" r:id="rId13"/>
    <p:sldId id="428" r:id="rId14"/>
    <p:sldId id="429" r:id="rId15"/>
    <p:sldId id="430" r:id="rId16"/>
    <p:sldId id="431" r:id="rId17"/>
  </p:sldIdLst>
  <p:sldSz cx="12192000" cy="6858000"/>
  <p:notesSz cx="6858000" cy="91440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6336"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oyd Gilman" initials="BG" lastIdx="28" clrIdx="3">
    <p:extLst>
      <p:ext uri="{19B8F6BF-5375-455C-9EA6-DF929625EA0E}">
        <p15:presenceInfo xmlns:p15="http://schemas.microsoft.com/office/powerpoint/2012/main" userId="S-1-5-21-484763869-796845957-839522115-8423" providerId="AD"/>
      </p:ext>
    </p:extLst>
  </p:cmAuthor>
  <p:cmAuthor id="8" name="Melanie Au" initials="MA" lastIdx="8" clrIdx="4">
    <p:extLst>
      <p:ext uri="{19B8F6BF-5375-455C-9EA6-DF929625EA0E}">
        <p15:presenceInfo xmlns:p15="http://schemas.microsoft.com/office/powerpoint/2012/main" userId="S-1-5-21-484763869-796845957-839522115-14952" providerId="AD"/>
      </p:ext>
    </p:extLst>
  </p:cmAuthor>
  <p:cmAuthor id="9" name="Shari Glickman" initials="SG" lastIdx="15" clrIdx="5">
    <p:extLst>
      <p:ext uri="{19B8F6BF-5375-455C-9EA6-DF929625EA0E}">
        <p15:presenceInfo xmlns:p15="http://schemas.microsoft.com/office/powerpoint/2012/main" userId="S-1-5-21-484763869-796845957-839522115-8912" providerId="AD"/>
      </p:ext>
    </p:extLst>
  </p:cmAuthor>
  <p:cmAuthor id="4" name="Terry, Tanchica (HRSA)" initials="TT(" lastIdx="2" clrIdx="0">
    <p:extLst>
      <p:ext uri="{19B8F6BF-5375-455C-9EA6-DF929625EA0E}">
        <p15:presenceInfo xmlns:p15="http://schemas.microsoft.com/office/powerpoint/2012/main" userId="S-1-5-21-1575576018-681398725-1848903544-48580" providerId="AD"/>
      </p:ext>
    </p:extLst>
  </p:cmAuthor>
  <p:cmAuthor id="5" name="Matthews, Tracy (HRSA)" initials="MT(" lastIdx="6" clrIdx="1">
    <p:extLst>
      <p:ext uri="{19B8F6BF-5375-455C-9EA6-DF929625EA0E}">
        <p15:presenceInfo xmlns:p15="http://schemas.microsoft.com/office/powerpoint/2012/main" userId="S-1-5-21-1575576018-681398725-1848903544-4613" providerId="AD"/>
      </p:ext>
    </p:extLst>
  </p:cmAuthor>
  <p:cmAuthor id="6" name="Tanchica Terry" initials="TT" lastIdx="4" clrIdx="2">
    <p:extLst>
      <p:ext uri="{19B8F6BF-5375-455C-9EA6-DF929625EA0E}">
        <p15:presenceInfo xmlns:p15="http://schemas.microsoft.com/office/powerpoint/2012/main" userId="Tanchica Terr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4D7B"/>
    <a:srgbClr val="095895"/>
    <a:srgbClr val="FF5050"/>
    <a:srgbClr val="800000"/>
    <a:srgbClr val="D0E1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3784" autoAdjust="0"/>
  </p:normalViewPr>
  <p:slideViewPr>
    <p:cSldViewPr>
      <p:cViewPr varScale="1">
        <p:scale>
          <a:sx n="106" d="100"/>
          <a:sy n="106" d="100"/>
        </p:scale>
        <p:origin x="750" y="126"/>
      </p:cViewPr>
      <p:guideLst>
        <p:guide orient="horz" pos="2160"/>
        <p:guide pos="3840"/>
        <p:guide pos="6336"/>
      </p:guideLst>
    </p:cSldViewPr>
  </p:slideViewPr>
  <p:notesTextViewPr>
    <p:cViewPr>
      <p:scale>
        <a:sx n="3" d="2"/>
        <a:sy n="3" d="2"/>
      </p:scale>
      <p:origin x="0" y="0"/>
    </p:cViewPr>
  </p:notesTextViewPr>
  <p:sorterViewPr>
    <p:cViewPr varScale="1">
      <p:scale>
        <a:sx n="100" d="100"/>
        <a:sy n="100" d="100"/>
      </p:scale>
      <p:origin x="0" y="0"/>
    </p:cViewPr>
  </p:sorterViewPr>
  <p:notesViewPr>
    <p:cSldViewPr>
      <p:cViewPr>
        <p:scale>
          <a:sx n="110" d="100"/>
          <a:sy n="110" d="100"/>
        </p:scale>
        <p:origin x="1602" y="-49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tags" Target="tags/tag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7" dt="2018-12-17T11:48:09.102" idx="26">
    <p:pos x="10" y="10"/>
    <p:text>this slide is identical to type 1.  Are we offering to provide the Type 2 summary data as well as Type 1?  I'm wondering if the specific benefits of participation are the same for both types of providers.</p:text>
    <p:extLst>
      <p:ext uri="{C676402C-5697-4E1C-873F-D02D1690AC5C}">
        <p15:threadingInfo xmlns:p15="http://schemas.microsoft.com/office/powerpoint/2012/main" timeZoneBias="30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E3A57E-03D7-4CA6-972A-CD55F560DB6F}"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n-US"/>
        </a:p>
      </dgm:t>
    </dgm:pt>
    <dgm:pt modelId="{22D61003-3A61-40FC-842A-2AA5DCEC9D56}">
      <dgm:prSet phldrT="[Text]" custT="1"/>
      <dgm:spPr/>
      <dgm:t>
        <a:bodyPr/>
        <a:lstStyle/>
        <a:p>
          <a:r>
            <a:rPr lang="en-US" sz="2400" dirty="0" smtClean="0"/>
            <a:t>Reflect on ways to improve the HIV process and clinical outcomes for your clients</a:t>
          </a:r>
          <a:endParaRPr lang="en-US" sz="2400" dirty="0"/>
        </a:p>
      </dgm:t>
    </dgm:pt>
    <dgm:pt modelId="{2813353B-422A-4166-AE3E-F6A185C7E339}" type="parTrans" cxnId="{06D3E43A-AD71-4461-BABC-14C7B9DB1980}">
      <dgm:prSet/>
      <dgm:spPr/>
      <dgm:t>
        <a:bodyPr/>
        <a:lstStyle/>
        <a:p>
          <a:endParaRPr lang="en-US"/>
        </a:p>
      </dgm:t>
    </dgm:pt>
    <dgm:pt modelId="{5F0DC2AC-D316-45BF-9743-3C4848426E36}" type="sibTrans" cxnId="{06D3E43A-AD71-4461-BABC-14C7B9DB1980}">
      <dgm:prSet/>
      <dgm:spPr/>
      <dgm:t>
        <a:bodyPr/>
        <a:lstStyle/>
        <a:p>
          <a:endParaRPr lang="en-US"/>
        </a:p>
      </dgm:t>
    </dgm:pt>
    <dgm:pt modelId="{D3E674C2-07AD-4069-ACFD-C29922382553}">
      <dgm:prSet phldrT="[Text]" custT="1"/>
      <dgm:spPr/>
      <dgm:t>
        <a:bodyPr/>
        <a:lstStyle/>
        <a:p>
          <a:r>
            <a:rPr lang="en-US" sz="1500" dirty="0" smtClean="0"/>
            <a:t> </a:t>
          </a:r>
          <a:r>
            <a:rPr lang="en-US" sz="2400" dirty="0" smtClean="0"/>
            <a:t>Help to improve care coordination and outcomes for all clients who receive OAHS outside the RWHAP</a:t>
          </a:r>
          <a:endParaRPr lang="en-US" sz="2400" dirty="0"/>
        </a:p>
      </dgm:t>
    </dgm:pt>
    <dgm:pt modelId="{907EA009-24CB-4857-A47F-6EB7AD2F985E}" type="parTrans" cxnId="{87D322F6-CF9B-4905-B124-14EC514888B7}">
      <dgm:prSet/>
      <dgm:spPr/>
      <dgm:t>
        <a:bodyPr/>
        <a:lstStyle/>
        <a:p>
          <a:endParaRPr lang="en-US"/>
        </a:p>
      </dgm:t>
    </dgm:pt>
    <dgm:pt modelId="{2A5AD76E-F0CB-4722-81C8-226A1853BAD5}" type="sibTrans" cxnId="{87D322F6-CF9B-4905-B124-14EC514888B7}">
      <dgm:prSet/>
      <dgm:spPr/>
      <dgm:t>
        <a:bodyPr/>
        <a:lstStyle/>
        <a:p>
          <a:endParaRPr lang="en-US"/>
        </a:p>
      </dgm:t>
    </dgm:pt>
    <dgm:pt modelId="{7CDD1951-DC4C-410D-8CA1-CFD9A84E3DB5}">
      <dgm:prSet phldrT="[Text]" custT="1"/>
      <dgm:spPr/>
      <dgm:t>
        <a:bodyPr/>
        <a:lstStyle/>
        <a:p>
          <a:r>
            <a:rPr lang="en-US" sz="1600" dirty="0" smtClean="0"/>
            <a:t> </a:t>
          </a:r>
          <a:r>
            <a:rPr lang="en-US" sz="2400" dirty="0" smtClean="0"/>
            <a:t>Receive summary process and outcome measures for your clients compared with other providers</a:t>
          </a:r>
          <a:endParaRPr lang="en-US" sz="2400" dirty="0"/>
        </a:p>
      </dgm:t>
    </dgm:pt>
    <dgm:pt modelId="{760A7DAF-1449-4ABB-86D7-CA5918C2A425}" type="parTrans" cxnId="{4252C2B5-9FAC-4F94-95B9-A9671E198E23}">
      <dgm:prSet/>
      <dgm:spPr/>
      <dgm:t>
        <a:bodyPr/>
        <a:lstStyle/>
        <a:p>
          <a:endParaRPr lang="en-US"/>
        </a:p>
      </dgm:t>
    </dgm:pt>
    <dgm:pt modelId="{757908DB-54DE-4992-83C9-31DA2AD01D81}" type="sibTrans" cxnId="{4252C2B5-9FAC-4F94-95B9-A9671E198E23}">
      <dgm:prSet/>
      <dgm:spPr/>
      <dgm:t>
        <a:bodyPr/>
        <a:lstStyle/>
        <a:p>
          <a:endParaRPr lang="en-US"/>
        </a:p>
      </dgm:t>
    </dgm:pt>
    <dgm:pt modelId="{1D35C390-3115-433B-AC93-17BBB3DF45A6}">
      <dgm:prSet phldrT="[Text]" custT="1"/>
      <dgm:spPr/>
      <dgm:t>
        <a:bodyPr/>
        <a:lstStyle/>
        <a:p>
          <a:r>
            <a:rPr lang="en-US" sz="2400" dirty="0" smtClean="0"/>
            <a:t>Receive</a:t>
          </a:r>
          <a:r>
            <a:rPr lang="en-US" sz="2400" b="1" dirty="0" smtClean="0"/>
            <a:t> </a:t>
          </a:r>
          <a:r>
            <a:rPr lang="en-US" sz="2400" b="0" dirty="0" smtClean="0"/>
            <a:t>$1,000 honorarium </a:t>
          </a:r>
          <a:r>
            <a:rPr lang="en-US" sz="2400" dirty="0" smtClean="0"/>
            <a:t>for </a:t>
          </a:r>
          <a:r>
            <a:rPr lang="en-US" sz="2400" dirty="0" smtClean="0"/>
            <a:t>abstraction </a:t>
          </a:r>
          <a:r>
            <a:rPr lang="en-US" sz="2400" dirty="0" smtClean="0"/>
            <a:t>of clinical data (if applicable)</a:t>
          </a:r>
          <a:endParaRPr lang="en-US" sz="2400" dirty="0"/>
        </a:p>
      </dgm:t>
    </dgm:pt>
    <dgm:pt modelId="{811CC91F-7D68-4061-B1FC-14D4904425E3}" type="parTrans" cxnId="{9E3B7FE8-DC70-4158-BA44-CDE65F2EFF5F}">
      <dgm:prSet/>
      <dgm:spPr/>
      <dgm:t>
        <a:bodyPr/>
        <a:lstStyle/>
        <a:p>
          <a:endParaRPr lang="en-US"/>
        </a:p>
      </dgm:t>
    </dgm:pt>
    <dgm:pt modelId="{AE669143-C7B0-474E-9F0D-0F15A7F1B361}" type="sibTrans" cxnId="{9E3B7FE8-DC70-4158-BA44-CDE65F2EFF5F}">
      <dgm:prSet/>
      <dgm:spPr/>
      <dgm:t>
        <a:bodyPr/>
        <a:lstStyle/>
        <a:p>
          <a:endParaRPr lang="en-US"/>
        </a:p>
      </dgm:t>
    </dgm:pt>
    <dgm:pt modelId="{34EE8A2A-6F49-44DD-9E5D-28055259E7A3}" type="pres">
      <dgm:prSet presAssocID="{68E3A57E-03D7-4CA6-972A-CD55F560DB6F}" presName="matrix" presStyleCnt="0">
        <dgm:presLayoutVars>
          <dgm:chMax val="1"/>
          <dgm:dir/>
          <dgm:resizeHandles val="exact"/>
        </dgm:presLayoutVars>
      </dgm:prSet>
      <dgm:spPr/>
      <dgm:t>
        <a:bodyPr/>
        <a:lstStyle/>
        <a:p>
          <a:endParaRPr lang="en-US"/>
        </a:p>
      </dgm:t>
    </dgm:pt>
    <dgm:pt modelId="{C98D0F93-5574-47C7-B154-6A246FCDDB4B}" type="pres">
      <dgm:prSet presAssocID="{68E3A57E-03D7-4CA6-972A-CD55F560DB6F}" presName="diamond" presStyleLbl="bgShp" presStyleIdx="0" presStyleCnt="1" custScaleX="222581" custLinFactNeighborX="0" custLinFactNeighborY="1208"/>
      <dgm:spPr/>
      <dgm:t>
        <a:bodyPr/>
        <a:lstStyle/>
        <a:p>
          <a:endParaRPr lang="en-US"/>
        </a:p>
      </dgm:t>
    </dgm:pt>
    <dgm:pt modelId="{3EEBC102-6A74-4C9C-89BA-D3F82EB4924F}" type="pres">
      <dgm:prSet presAssocID="{68E3A57E-03D7-4CA6-972A-CD55F560DB6F}" presName="quad1" presStyleLbl="node1" presStyleIdx="0" presStyleCnt="4" custScaleX="165260" custLinFactNeighborX="-37221" custLinFactNeighborY="455">
        <dgm:presLayoutVars>
          <dgm:chMax val="0"/>
          <dgm:chPref val="0"/>
          <dgm:bulletEnabled val="1"/>
        </dgm:presLayoutVars>
      </dgm:prSet>
      <dgm:spPr/>
      <dgm:t>
        <a:bodyPr/>
        <a:lstStyle/>
        <a:p>
          <a:endParaRPr lang="en-US"/>
        </a:p>
      </dgm:t>
    </dgm:pt>
    <dgm:pt modelId="{0137BA00-8218-4780-9CC4-DD1744281D9B}" type="pres">
      <dgm:prSet presAssocID="{68E3A57E-03D7-4CA6-972A-CD55F560DB6F}" presName="quad2" presStyleLbl="node1" presStyleIdx="1" presStyleCnt="4" custScaleX="173533" custLinFactNeighborX="45327" custLinFactNeighborY="455">
        <dgm:presLayoutVars>
          <dgm:chMax val="0"/>
          <dgm:chPref val="0"/>
          <dgm:bulletEnabled val="1"/>
        </dgm:presLayoutVars>
      </dgm:prSet>
      <dgm:spPr/>
      <dgm:t>
        <a:bodyPr/>
        <a:lstStyle/>
        <a:p>
          <a:endParaRPr lang="en-US"/>
        </a:p>
      </dgm:t>
    </dgm:pt>
    <dgm:pt modelId="{195048B3-10AA-47B5-9732-991E82BDA740}" type="pres">
      <dgm:prSet presAssocID="{68E3A57E-03D7-4CA6-972A-CD55F560DB6F}" presName="quad3" presStyleLbl="node1" presStyleIdx="2" presStyleCnt="4" custScaleX="171107" custLinFactNeighborX="-31707" custLinFactNeighborY="290">
        <dgm:presLayoutVars>
          <dgm:chMax val="0"/>
          <dgm:chPref val="0"/>
          <dgm:bulletEnabled val="1"/>
        </dgm:presLayoutVars>
      </dgm:prSet>
      <dgm:spPr/>
      <dgm:t>
        <a:bodyPr/>
        <a:lstStyle/>
        <a:p>
          <a:endParaRPr lang="en-US"/>
        </a:p>
      </dgm:t>
    </dgm:pt>
    <dgm:pt modelId="{3010AD6A-9A19-49F0-9768-44B867FA2670}" type="pres">
      <dgm:prSet presAssocID="{68E3A57E-03D7-4CA6-972A-CD55F560DB6F}" presName="quad4" presStyleLbl="node1" presStyleIdx="3" presStyleCnt="4" custScaleX="173862" custLinFactNeighborX="49627" custLinFactNeighborY="290">
        <dgm:presLayoutVars>
          <dgm:chMax val="0"/>
          <dgm:chPref val="0"/>
          <dgm:bulletEnabled val="1"/>
        </dgm:presLayoutVars>
      </dgm:prSet>
      <dgm:spPr/>
      <dgm:t>
        <a:bodyPr/>
        <a:lstStyle/>
        <a:p>
          <a:endParaRPr lang="en-US"/>
        </a:p>
      </dgm:t>
    </dgm:pt>
  </dgm:ptLst>
  <dgm:cxnLst>
    <dgm:cxn modelId="{135771CF-658C-43BE-B7B6-A5E76D0AEE1F}" type="presOf" srcId="{D3E674C2-07AD-4069-ACFD-C29922382553}" destId="{0137BA00-8218-4780-9CC4-DD1744281D9B}" srcOrd="0" destOrd="0" presId="urn:microsoft.com/office/officeart/2005/8/layout/matrix3"/>
    <dgm:cxn modelId="{8A953514-9FD8-4737-8148-3820E8518D47}" type="presOf" srcId="{1D35C390-3115-433B-AC93-17BBB3DF45A6}" destId="{3010AD6A-9A19-49F0-9768-44B867FA2670}" srcOrd="0" destOrd="0" presId="urn:microsoft.com/office/officeart/2005/8/layout/matrix3"/>
    <dgm:cxn modelId="{06D3E43A-AD71-4461-BABC-14C7B9DB1980}" srcId="{68E3A57E-03D7-4CA6-972A-CD55F560DB6F}" destId="{22D61003-3A61-40FC-842A-2AA5DCEC9D56}" srcOrd="0" destOrd="0" parTransId="{2813353B-422A-4166-AE3E-F6A185C7E339}" sibTransId="{5F0DC2AC-D316-45BF-9743-3C4848426E36}"/>
    <dgm:cxn modelId="{43FC1311-C59B-4ECB-8C1F-AC29CD375444}" type="presOf" srcId="{22D61003-3A61-40FC-842A-2AA5DCEC9D56}" destId="{3EEBC102-6A74-4C9C-89BA-D3F82EB4924F}" srcOrd="0" destOrd="0" presId="urn:microsoft.com/office/officeart/2005/8/layout/matrix3"/>
    <dgm:cxn modelId="{4252C2B5-9FAC-4F94-95B9-A9671E198E23}" srcId="{68E3A57E-03D7-4CA6-972A-CD55F560DB6F}" destId="{7CDD1951-DC4C-410D-8CA1-CFD9A84E3DB5}" srcOrd="2" destOrd="0" parTransId="{760A7DAF-1449-4ABB-86D7-CA5918C2A425}" sibTransId="{757908DB-54DE-4992-83C9-31DA2AD01D81}"/>
    <dgm:cxn modelId="{BC5EB487-8355-4285-BD5A-7BF0CE2E341B}" type="presOf" srcId="{7CDD1951-DC4C-410D-8CA1-CFD9A84E3DB5}" destId="{195048B3-10AA-47B5-9732-991E82BDA740}" srcOrd="0" destOrd="0" presId="urn:microsoft.com/office/officeart/2005/8/layout/matrix3"/>
    <dgm:cxn modelId="{9E3B7FE8-DC70-4158-BA44-CDE65F2EFF5F}" srcId="{68E3A57E-03D7-4CA6-972A-CD55F560DB6F}" destId="{1D35C390-3115-433B-AC93-17BBB3DF45A6}" srcOrd="3" destOrd="0" parTransId="{811CC91F-7D68-4061-B1FC-14D4904425E3}" sibTransId="{AE669143-C7B0-474E-9F0D-0F15A7F1B361}"/>
    <dgm:cxn modelId="{87D322F6-CF9B-4905-B124-14EC514888B7}" srcId="{68E3A57E-03D7-4CA6-972A-CD55F560DB6F}" destId="{D3E674C2-07AD-4069-ACFD-C29922382553}" srcOrd="1" destOrd="0" parTransId="{907EA009-24CB-4857-A47F-6EB7AD2F985E}" sibTransId="{2A5AD76E-F0CB-4722-81C8-226A1853BAD5}"/>
    <dgm:cxn modelId="{003D267E-A175-4E5B-B9F1-27A39AEFB2CC}" type="presOf" srcId="{68E3A57E-03D7-4CA6-972A-CD55F560DB6F}" destId="{34EE8A2A-6F49-44DD-9E5D-28055259E7A3}" srcOrd="0" destOrd="0" presId="urn:microsoft.com/office/officeart/2005/8/layout/matrix3"/>
    <dgm:cxn modelId="{34D6343A-84EF-4A66-8661-F5B0A3658572}" type="presParOf" srcId="{34EE8A2A-6F49-44DD-9E5D-28055259E7A3}" destId="{C98D0F93-5574-47C7-B154-6A246FCDDB4B}" srcOrd="0" destOrd="0" presId="urn:microsoft.com/office/officeart/2005/8/layout/matrix3"/>
    <dgm:cxn modelId="{EB7569F1-6DAC-497F-8B9E-6400A9F71A8D}" type="presParOf" srcId="{34EE8A2A-6F49-44DD-9E5D-28055259E7A3}" destId="{3EEBC102-6A74-4C9C-89BA-D3F82EB4924F}" srcOrd="1" destOrd="0" presId="urn:microsoft.com/office/officeart/2005/8/layout/matrix3"/>
    <dgm:cxn modelId="{97B0D6A2-F790-4041-98A3-16E8D9E5F7E8}" type="presParOf" srcId="{34EE8A2A-6F49-44DD-9E5D-28055259E7A3}" destId="{0137BA00-8218-4780-9CC4-DD1744281D9B}" srcOrd="2" destOrd="0" presId="urn:microsoft.com/office/officeart/2005/8/layout/matrix3"/>
    <dgm:cxn modelId="{7CE76701-7404-4DCC-95B7-2996E76DB509}" type="presParOf" srcId="{34EE8A2A-6F49-44DD-9E5D-28055259E7A3}" destId="{195048B3-10AA-47B5-9732-991E82BDA740}" srcOrd="3" destOrd="0" presId="urn:microsoft.com/office/officeart/2005/8/layout/matrix3"/>
    <dgm:cxn modelId="{04F549DB-D10D-4CCB-88B9-15C783D8CC33}" type="presParOf" srcId="{34EE8A2A-6F49-44DD-9E5D-28055259E7A3}" destId="{3010AD6A-9A19-49F0-9768-44B867FA2670}"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F70674-C817-4573-9B99-0CDA78FA3F0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C0B6FA16-8A60-432C-8D90-787374032E2E}">
      <dgm:prSet phldrT="[Text]" custT="1"/>
      <dgm:spPr/>
      <dgm:t>
        <a:bodyPr/>
        <a:lstStyle/>
        <a:p>
          <a:r>
            <a:rPr lang="en-US" sz="3600" dirty="0" smtClean="0"/>
            <a:t>Interviews</a:t>
          </a:r>
          <a:endParaRPr lang="en-US" sz="4400" dirty="0"/>
        </a:p>
      </dgm:t>
    </dgm:pt>
    <dgm:pt modelId="{E0900A79-791E-4AB9-8D78-D1F839D11D3D}" type="parTrans" cxnId="{53C7C139-8960-4EDB-93E2-7B8E3BAED3C7}">
      <dgm:prSet/>
      <dgm:spPr/>
      <dgm:t>
        <a:bodyPr/>
        <a:lstStyle/>
        <a:p>
          <a:endParaRPr lang="en-US"/>
        </a:p>
      </dgm:t>
    </dgm:pt>
    <dgm:pt modelId="{7DEE9007-C576-4056-953B-3C11EE348ED2}" type="sibTrans" cxnId="{53C7C139-8960-4EDB-93E2-7B8E3BAED3C7}">
      <dgm:prSet/>
      <dgm:spPr/>
      <dgm:t>
        <a:bodyPr/>
        <a:lstStyle/>
        <a:p>
          <a:endParaRPr lang="en-US"/>
        </a:p>
      </dgm:t>
    </dgm:pt>
    <dgm:pt modelId="{6D483494-018C-40F5-991E-49ED35BF6120}">
      <dgm:prSet phldrT="[Text]" custT="1"/>
      <dgm:spPr/>
      <dgm:t>
        <a:bodyPr/>
        <a:lstStyle/>
        <a:p>
          <a:r>
            <a:rPr lang="en-US" sz="2400" dirty="0" smtClean="0"/>
            <a:t>Medical director and clinicians familiar with HIV services provided to RWHAP-eligible clients</a:t>
          </a:r>
          <a:endParaRPr lang="en-US" sz="2400" dirty="0"/>
        </a:p>
      </dgm:t>
    </dgm:pt>
    <dgm:pt modelId="{705E40F2-44A0-4BBC-857F-2BFDE3D07FED}" type="parTrans" cxnId="{B54DEBF3-8CAC-43EF-94B1-D6656F799B41}">
      <dgm:prSet/>
      <dgm:spPr/>
      <dgm:t>
        <a:bodyPr/>
        <a:lstStyle/>
        <a:p>
          <a:endParaRPr lang="en-US"/>
        </a:p>
      </dgm:t>
    </dgm:pt>
    <dgm:pt modelId="{DBA386DA-1F0C-4191-B11E-BEDDDD9728D8}" type="sibTrans" cxnId="{B54DEBF3-8CAC-43EF-94B1-D6656F799B41}">
      <dgm:prSet/>
      <dgm:spPr/>
      <dgm:t>
        <a:bodyPr/>
        <a:lstStyle/>
        <a:p>
          <a:endParaRPr lang="en-US"/>
        </a:p>
      </dgm:t>
    </dgm:pt>
    <dgm:pt modelId="{5B4C4FC4-9DA2-4852-B903-2530A7D7A836}">
      <dgm:prSet phldrT="[Text]" custT="1"/>
      <dgm:spPr/>
      <dgm:t>
        <a:bodyPr/>
        <a:lstStyle/>
        <a:p>
          <a:r>
            <a:rPr lang="en-US" sz="3600" dirty="0" smtClean="0">
              <a:solidFill>
                <a:schemeClr val="bg1"/>
              </a:solidFill>
            </a:rPr>
            <a:t>Medical record</a:t>
          </a:r>
          <a:br>
            <a:rPr lang="en-US" sz="3600" dirty="0" smtClean="0">
              <a:solidFill>
                <a:schemeClr val="bg1"/>
              </a:solidFill>
            </a:rPr>
          </a:br>
          <a:r>
            <a:rPr lang="en-US" sz="3600" dirty="0" smtClean="0">
              <a:solidFill>
                <a:schemeClr val="bg1"/>
              </a:solidFill>
            </a:rPr>
            <a:t>abstraction </a:t>
          </a:r>
          <a:endParaRPr lang="en-US" sz="3600" dirty="0"/>
        </a:p>
      </dgm:t>
    </dgm:pt>
    <dgm:pt modelId="{658F3D62-2A88-4060-8B9E-1E9362E5F05D}" type="parTrans" cxnId="{D603E4E4-2ED9-46FE-9E3C-C494DDE8CF95}">
      <dgm:prSet/>
      <dgm:spPr/>
      <dgm:t>
        <a:bodyPr/>
        <a:lstStyle/>
        <a:p>
          <a:endParaRPr lang="en-US"/>
        </a:p>
      </dgm:t>
    </dgm:pt>
    <dgm:pt modelId="{9F7056E5-43B1-41EF-A930-EE12118908B9}" type="sibTrans" cxnId="{D603E4E4-2ED9-46FE-9E3C-C494DDE8CF95}">
      <dgm:prSet/>
      <dgm:spPr/>
      <dgm:t>
        <a:bodyPr/>
        <a:lstStyle/>
        <a:p>
          <a:endParaRPr lang="en-US"/>
        </a:p>
      </dgm:t>
    </dgm:pt>
    <dgm:pt modelId="{E8B858AD-4B79-4EDE-91A3-2833ED302C76}">
      <dgm:prSet phldrT="[Text]" custT="1"/>
      <dgm:spPr/>
      <dgm:t>
        <a:bodyPr/>
        <a:lstStyle/>
        <a:p>
          <a:r>
            <a:rPr lang="en-US" sz="2400" dirty="0" smtClean="0">
              <a:solidFill>
                <a:schemeClr val="tx1"/>
              </a:solidFill>
            </a:rPr>
            <a:t>Collect client clinical data and information on HIV-related health outcomes for 50 RWHAP-eligible clients</a:t>
          </a:r>
          <a:endParaRPr lang="en-US" sz="2400" dirty="0"/>
        </a:p>
      </dgm:t>
    </dgm:pt>
    <dgm:pt modelId="{01730372-3AE0-4123-B56D-D7CF2E7FF0DF}" type="parTrans" cxnId="{090BC96B-C441-435A-9747-4B7CBCCE89FC}">
      <dgm:prSet/>
      <dgm:spPr/>
      <dgm:t>
        <a:bodyPr/>
        <a:lstStyle/>
        <a:p>
          <a:endParaRPr lang="en-US"/>
        </a:p>
      </dgm:t>
    </dgm:pt>
    <dgm:pt modelId="{E21907D3-A2B9-4350-907B-83AB55E64D39}" type="sibTrans" cxnId="{090BC96B-C441-435A-9747-4B7CBCCE89FC}">
      <dgm:prSet/>
      <dgm:spPr/>
      <dgm:t>
        <a:bodyPr/>
        <a:lstStyle/>
        <a:p>
          <a:endParaRPr lang="en-US"/>
        </a:p>
      </dgm:t>
    </dgm:pt>
    <dgm:pt modelId="{06AF5D4C-88E6-41C8-929A-AF850CD29CB2}" type="pres">
      <dgm:prSet presAssocID="{08F70674-C817-4573-9B99-0CDA78FA3F0E}" presName="Name0" presStyleCnt="0">
        <dgm:presLayoutVars>
          <dgm:dir/>
          <dgm:animLvl val="lvl"/>
          <dgm:resizeHandles val="exact"/>
        </dgm:presLayoutVars>
      </dgm:prSet>
      <dgm:spPr/>
      <dgm:t>
        <a:bodyPr/>
        <a:lstStyle/>
        <a:p>
          <a:endParaRPr lang="en-US"/>
        </a:p>
      </dgm:t>
    </dgm:pt>
    <dgm:pt modelId="{68116EAB-7269-4EA3-835E-143CA52F1420}" type="pres">
      <dgm:prSet presAssocID="{C0B6FA16-8A60-432C-8D90-787374032E2E}" presName="linNode" presStyleCnt="0"/>
      <dgm:spPr/>
    </dgm:pt>
    <dgm:pt modelId="{0C3E3BE3-F33B-4BF8-AA89-16AFF4D4A75F}" type="pres">
      <dgm:prSet presAssocID="{C0B6FA16-8A60-432C-8D90-787374032E2E}" presName="parentText" presStyleLbl="node1" presStyleIdx="0" presStyleCnt="2" custScaleX="73108" custScaleY="111428" custLinFactNeighborX="-6433">
        <dgm:presLayoutVars>
          <dgm:chMax val="1"/>
          <dgm:bulletEnabled val="1"/>
        </dgm:presLayoutVars>
      </dgm:prSet>
      <dgm:spPr/>
      <dgm:t>
        <a:bodyPr/>
        <a:lstStyle/>
        <a:p>
          <a:endParaRPr lang="en-US"/>
        </a:p>
      </dgm:t>
    </dgm:pt>
    <dgm:pt modelId="{EFB636D4-3767-4BBA-BBCE-86806B38BD18}" type="pres">
      <dgm:prSet presAssocID="{C0B6FA16-8A60-432C-8D90-787374032E2E}" presName="descendantText" presStyleLbl="alignAccFollowNode1" presStyleIdx="0" presStyleCnt="2" custScaleX="124311" custLinFactNeighborX="23">
        <dgm:presLayoutVars>
          <dgm:bulletEnabled val="1"/>
        </dgm:presLayoutVars>
      </dgm:prSet>
      <dgm:spPr/>
      <dgm:t>
        <a:bodyPr/>
        <a:lstStyle/>
        <a:p>
          <a:endParaRPr lang="en-US"/>
        </a:p>
      </dgm:t>
    </dgm:pt>
    <dgm:pt modelId="{86F7ED33-B873-422F-B997-70231B5C8395}" type="pres">
      <dgm:prSet presAssocID="{7DEE9007-C576-4056-953B-3C11EE348ED2}" presName="sp" presStyleCnt="0"/>
      <dgm:spPr/>
    </dgm:pt>
    <dgm:pt modelId="{93906CCF-343F-4858-B011-539087C930D6}" type="pres">
      <dgm:prSet presAssocID="{5B4C4FC4-9DA2-4852-B903-2530A7D7A836}" presName="linNode" presStyleCnt="0"/>
      <dgm:spPr/>
    </dgm:pt>
    <dgm:pt modelId="{D8D7988E-ACB7-40F0-90E3-E765B045F1F3}" type="pres">
      <dgm:prSet presAssocID="{5B4C4FC4-9DA2-4852-B903-2530A7D7A836}" presName="parentText" presStyleLbl="node1" presStyleIdx="1" presStyleCnt="2" custScaleX="73108" custScaleY="114695" custLinFactNeighborX="-13" custLinFactNeighborY="-521">
        <dgm:presLayoutVars>
          <dgm:chMax val="1"/>
          <dgm:bulletEnabled val="1"/>
        </dgm:presLayoutVars>
      </dgm:prSet>
      <dgm:spPr/>
      <dgm:t>
        <a:bodyPr/>
        <a:lstStyle/>
        <a:p>
          <a:endParaRPr lang="en-US"/>
        </a:p>
      </dgm:t>
    </dgm:pt>
    <dgm:pt modelId="{072B5118-4A3B-4B42-A8C9-B5F96BA074BB}" type="pres">
      <dgm:prSet presAssocID="{5B4C4FC4-9DA2-4852-B903-2530A7D7A836}" presName="descendantText" presStyleLbl="alignAccFollowNode1" presStyleIdx="1" presStyleCnt="2" custScaleX="124311" custScaleY="111102" custLinFactNeighborX="5373" custLinFactNeighborY="-2490">
        <dgm:presLayoutVars>
          <dgm:bulletEnabled val="1"/>
        </dgm:presLayoutVars>
      </dgm:prSet>
      <dgm:spPr/>
      <dgm:t>
        <a:bodyPr/>
        <a:lstStyle/>
        <a:p>
          <a:endParaRPr lang="en-US"/>
        </a:p>
      </dgm:t>
    </dgm:pt>
  </dgm:ptLst>
  <dgm:cxnLst>
    <dgm:cxn modelId="{B54DEBF3-8CAC-43EF-94B1-D6656F799B41}" srcId="{C0B6FA16-8A60-432C-8D90-787374032E2E}" destId="{6D483494-018C-40F5-991E-49ED35BF6120}" srcOrd="0" destOrd="0" parTransId="{705E40F2-44A0-4BBC-857F-2BFDE3D07FED}" sibTransId="{DBA386DA-1F0C-4191-B11E-BEDDDD9728D8}"/>
    <dgm:cxn modelId="{53C7C139-8960-4EDB-93E2-7B8E3BAED3C7}" srcId="{08F70674-C817-4573-9B99-0CDA78FA3F0E}" destId="{C0B6FA16-8A60-432C-8D90-787374032E2E}" srcOrd="0" destOrd="0" parTransId="{E0900A79-791E-4AB9-8D78-D1F839D11D3D}" sibTransId="{7DEE9007-C576-4056-953B-3C11EE348ED2}"/>
    <dgm:cxn modelId="{38A6E359-E876-4D7C-99E9-CBA51D12171F}" type="presOf" srcId="{E8B858AD-4B79-4EDE-91A3-2833ED302C76}" destId="{072B5118-4A3B-4B42-A8C9-B5F96BA074BB}" srcOrd="0" destOrd="0" presId="urn:microsoft.com/office/officeart/2005/8/layout/vList5"/>
    <dgm:cxn modelId="{D603E4E4-2ED9-46FE-9E3C-C494DDE8CF95}" srcId="{08F70674-C817-4573-9B99-0CDA78FA3F0E}" destId="{5B4C4FC4-9DA2-4852-B903-2530A7D7A836}" srcOrd="1" destOrd="0" parTransId="{658F3D62-2A88-4060-8B9E-1E9362E5F05D}" sibTransId="{9F7056E5-43B1-41EF-A930-EE12118908B9}"/>
    <dgm:cxn modelId="{090BC96B-C441-435A-9747-4B7CBCCE89FC}" srcId="{5B4C4FC4-9DA2-4852-B903-2530A7D7A836}" destId="{E8B858AD-4B79-4EDE-91A3-2833ED302C76}" srcOrd="0" destOrd="0" parTransId="{01730372-3AE0-4123-B56D-D7CF2E7FF0DF}" sibTransId="{E21907D3-A2B9-4350-907B-83AB55E64D39}"/>
    <dgm:cxn modelId="{BD59054B-1E6E-4DCD-9F82-7E200E6DA053}" type="presOf" srcId="{6D483494-018C-40F5-991E-49ED35BF6120}" destId="{EFB636D4-3767-4BBA-BBCE-86806B38BD18}" srcOrd="0" destOrd="0" presId="urn:microsoft.com/office/officeart/2005/8/layout/vList5"/>
    <dgm:cxn modelId="{B4CCDE93-DE2E-440D-B542-26A5A585674A}" type="presOf" srcId="{C0B6FA16-8A60-432C-8D90-787374032E2E}" destId="{0C3E3BE3-F33B-4BF8-AA89-16AFF4D4A75F}" srcOrd="0" destOrd="0" presId="urn:microsoft.com/office/officeart/2005/8/layout/vList5"/>
    <dgm:cxn modelId="{6BB38B6D-54DF-44F8-84E7-794E25532982}" type="presOf" srcId="{08F70674-C817-4573-9B99-0CDA78FA3F0E}" destId="{06AF5D4C-88E6-41C8-929A-AF850CD29CB2}" srcOrd="0" destOrd="0" presId="urn:microsoft.com/office/officeart/2005/8/layout/vList5"/>
    <dgm:cxn modelId="{6FFEA983-22AE-45FD-8CF8-58450382B1D5}" type="presOf" srcId="{5B4C4FC4-9DA2-4852-B903-2530A7D7A836}" destId="{D8D7988E-ACB7-40F0-90E3-E765B045F1F3}" srcOrd="0" destOrd="0" presId="urn:microsoft.com/office/officeart/2005/8/layout/vList5"/>
    <dgm:cxn modelId="{887AC999-5BD2-4D61-A8EF-E8493F7696FC}" type="presParOf" srcId="{06AF5D4C-88E6-41C8-929A-AF850CD29CB2}" destId="{68116EAB-7269-4EA3-835E-143CA52F1420}" srcOrd="0" destOrd="0" presId="urn:microsoft.com/office/officeart/2005/8/layout/vList5"/>
    <dgm:cxn modelId="{668572B2-BD84-4626-A6A6-8EE3E20E0C12}" type="presParOf" srcId="{68116EAB-7269-4EA3-835E-143CA52F1420}" destId="{0C3E3BE3-F33B-4BF8-AA89-16AFF4D4A75F}" srcOrd="0" destOrd="0" presId="urn:microsoft.com/office/officeart/2005/8/layout/vList5"/>
    <dgm:cxn modelId="{FEC99F1A-C60A-459D-A2AF-EFD4D0D356E4}" type="presParOf" srcId="{68116EAB-7269-4EA3-835E-143CA52F1420}" destId="{EFB636D4-3767-4BBA-BBCE-86806B38BD18}" srcOrd="1" destOrd="0" presId="urn:microsoft.com/office/officeart/2005/8/layout/vList5"/>
    <dgm:cxn modelId="{FAACBDC0-6A98-46B6-BDC0-1ADB4D030DA2}" type="presParOf" srcId="{06AF5D4C-88E6-41C8-929A-AF850CD29CB2}" destId="{86F7ED33-B873-422F-B997-70231B5C8395}" srcOrd="1" destOrd="0" presId="urn:microsoft.com/office/officeart/2005/8/layout/vList5"/>
    <dgm:cxn modelId="{D3C2796D-2610-4BFD-B302-9D8C3DC42594}" type="presParOf" srcId="{06AF5D4C-88E6-41C8-929A-AF850CD29CB2}" destId="{93906CCF-343F-4858-B011-539087C930D6}" srcOrd="2" destOrd="0" presId="urn:microsoft.com/office/officeart/2005/8/layout/vList5"/>
    <dgm:cxn modelId="{98F6F534-3F99-4CFC-933A-68E7EA4252B9}" type="presParOf" srcId="{93906CCF-343F-4858-B011-539087C930D6}" destId="{D8D7988E-ACB7-40F0-90E3-E765B045F1F3}" srcOrd="0" destOrd="0" presId="urn:microsoft.com/office/officeart/2005/8/layout/vList5"/>
    <dgm:cxn modelId="{391B57CA-8561-4345-9A20-BD246B4C4537}" type="presParOf" srcId="{93906CCF-343F-4858-B011-539087C930D6}" destId="{072B5118-4A3B-4B42-A8C9-B5F96BA074BB}"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8D0F93-5574-47C7-B154-6A246FCDDB4B}">
      <dsp:nvSpPr>
        <dsp:cNvPr id="0" name=""/>
        <dsp:cNvSpPr/>
      </dsp:nvSpPr>
      <dsp:spPr>
        <a:xfrm>
          <a:off x="-8" y="0"/>
          <a:ext cx="10515616" cy="4724399"/>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EEBC102-6A74-4C9C-89BA-D3F82EB4924F}">
      <dsp:nvSpPr>
        <dsp:cNvPr id="0" name=""/>
        <dsp:cNvSpPr/>
      </dsp:nvSpPr>
      <dsp:spPr>
        <a:xfrm>
          <a:off x="2057402" y="457201"/>
          <a:ext cx="3044941" cy="184251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Reflect on ways to improve the HIV process and clinical outcomes for your clients</a:t>
          </a:r>
          <a:endParaRPr lang="en-US" sz="2400" kern="1200" dirty="0"/>
        </a:p>
      </dsp:txBody>
      <dsp:txXfrm>
        <a:off x="2147346" y="547145"/>
        <a:ext cx="2865053" cy="1662628"/>
      </dsp:txXfrm>
    </dsp:sp>
    <dsp:sp modelId="{0137BA00-8218-4780-9CC4-DD1744281D9B}">
      <dsp:nvSpPr>
        <dsp:cNvPr id="0" name=""/>
        <dsp:cNvSpPr/>
      </dsp:nvSpPr>
      <dsp:spPr>
        <a:xfrm>
          <a:off x="5486394" y="457201"/>
          <a:ext cx="3197373" cy="184251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 </a:t>
          </a:r>
          <a:r>
            <a:rPr lang="en-US" sz="2400" kern="1200" dirty="0" smtClean="0"/>
            <a:t>Help to improve care coordination and outcomes for all clients who receive OAHS outside the RWHAP</a:t>
          </a:r>
          <a:endParaRPr lang="en-US" sz="2400" kern="1200" dirty="0"/>
        </a:p>
      </dsp:txBody>
      <dsp:txXfrm>
        <a:off x="5576338" y="547145"/>
        <a:ext cx="3017485" cy="1662628"/>
      </dsp:txXfrm>
    </dsp:sp>
    <dsp:sp modelId="{195048B3-10AA-47B5-9732-991E82BDA740}">
      <dsp:nvSpPr>
        <dsp:cNvPr id="0" name=""/>
        <dsp:cNvSpPr/>
      </dsp:nvSpPr>
      <dsp:spPr>
        <a:xfrm>
          <a:off x="2105132" y="2438409"/>
          <a:ext cx="3152673" cy="184251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 </a:t>
          </a:r>
          <a:r>
            <a:rPr lang="en-US" sz="2400" kern="1200" dirty="0" smtClean="0"/>
            <a:t>Receive summary process and outcome measures for your clients compared with other providers</a:t>
          </a:r>
          <a:endParaRPr lang="en-US" sz="2400" kern="1200" dirty="0"/>
        </a:p>
      </dsp:txBody>
      <dsp:txXfrm>
        <a:off x="2195076" y="2528353"/>
        <a:ext cx="2972785" cy="1662628"/>
      </dsp:txXfrm>
    </dsp:sp>
    <dsp:sp modelId="{3010AD6A-9A19-49F0-9768-44B867FA2670}">
      <dsp:nvSpPr>
        <dsp:cNvPr id="0" name=""/>
        <dsp:cNvSpPr/>
      </dsp:nvSpPr>
      <dsp:spPr>
        <a:xfrm>
          <a:off x="5562591" y="2438409"/>
          <a:ext cx="3203435" cy="184251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Receive</a:t>
          </a:r>
          <a:r>
            <a:rPr lang="en-US" sz="2400" b="1" kern="1200" dirty="0" smtClean="0"/>
            <a:t> </a:t>
          </a:r>
          <a:r>
            <a:rPr lang="en-US" sz="2400" b="0" kern="1200" dirty="0" smtClean="0"/>
            <a:t>$1,000 honorarium </a:t>
          </a:r>
          <a:r>
            <a:rPr lang="en-US" sz="2400" kern="1200" dirty="0" smtClean="0"/>
            <a:t>for </a:t>
          </a:r>
          <a:r>
            <a:rPr lang="en-US" sz="2400" kern="1200" dirty="0" smtClean="0"/>
            <a:t>abstraction </a:t>
          </a:r>
          <a:r>
            <a:rPr lang="en-US" sz="2400" kern="1200" dirty="0" smtClean="0"/>
            <a:t>of clinical data (if applicable)</a:t>
          </a:r>
          <a:endParaRPr lang="en-US" sz="2400" kern="1200" dirty="0"/>
        </a:p>
      </dsp:txBody>
      <dsp:txXfrm>
        <a:off x="5652535" y="2528353"/>
        <a:ext cx="3023547" cy="16626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B636D4-3767-4BBA-BBCE-86806B38BD18}">
      <dsp:nvSpPr>
        <dsp:cNvPr id="0" name=""/>
        <dsp:cNvSpPr/>
      </dsp:nvSpPr>
      <dsp:spPr>
        <a:xfrm rot="5400000">
          <a:off x="5795904" y="-2878162"/>
          <a:ext cx="1538967" cy="7900418"/>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t>Medical director and clinicians familiar with HIV services provided to RWHAP-eligible clients</a:t>
          </a:r>
          <a:endParaRPr lang="en-US" sz="2400" kern="1200" dirty="0"/>
        </a:p>
      </dsp:txBody>
      <dsp:txXfrm rot="-5400000">
        <a:off x="2615179" y="377689"/>
        <a:ext cx="7825292" cy="1388715"/>
      </dsp:txXfrm>
    </dsp:sp>
    <dsp:sp modelId="{0C3E3BE3-F33B-4BF8-AA89-16AFF4D4A75F}">
      <dsp:nvSpPr>
        <dsp:cNvPr id="0" name=""/>
        <dsp:cNvSpPr/>
      </dsp:nvSpPr>
      <dsp:spPr>
        <a:xfrm>
          <a:off x="0" y="271"/>
          <a:ext cx="2613532" cy="21435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kern="1200" dirty="0" smtClean="0"/>
            <a:t>Interviews</a:t>
          </a:r>
          <a:endParaRPr lang="en-US" sz="4400" kern="1200" dirty="0"/>
        </a:p>
      </dsp:txBody>
      <dsp:txXfrm>
        <a:off x="104640" y="104911"/>
        <a:ext cx="2404252" cy="1934271"/>
      </dsp:txXfrm>
    </dsp:sp>
    <dsp:sp modelId="{072B5118-4A3B-4B42-A8C9-B5F96BA074BB}">
      <dsp:nvSpPr>
        <dsp:cNvPr id="0" name=""/>
        <dsp:cNvSpPr/>
      </dsp:nvSpPr>
      <dsp:spPr>
        <a:xfrm rot="5400000">
          <a:off x="5710478" y="-645321"/>
          <a:ext cx="1709824" cy="7900418"/>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solidFill>
                <a:schemeClr val="tx1"/>
              </a:solidFill>
            </a:rPr>
            <a:t>Collect client clinical data and information on HIV-related health outcomes for 50 RWHAP-eligible clients</a:t>
          </a:r>
          <a:endParaRPr lang="en-US" sz="2400" kern="1200" dirty="0"/>
        </a:p>
      </dsp:txBody>
      <dsp:txXfrm rot="-5400000">
        <a:off x="2615182" y="2533442"/>
        <a:ext cx="7816951" cy="1542890"/>
      </dsp:txXfrm>
    </dsp:sp>
    <dsp:sp modelId="{D8D7988E-ACB7-40F0-90E3-E765B045F1F3}">
      <dsp:nvSpPr>
        <dsp:cNvPr id="0" name=""/>
        <dsp:cNvSpPr/>
      </dsp:nvSpPr>
      <dsp:spPr>
        <a:xfrm>
          <a:off x="0" y="2229985"/>
          <a:ext cx="2613532" cy="220639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kern="1200" dirty="0" smtClean="0">
              <a:solidFill>
                <a:schemeClr val="bg1"/>
              </a:solidFill>
            </a:rPr>
            <a:t>Medical record</a:t>
          </a:r>
          <a:br>
            <a:rPr lang="en-US" sz="3600" kern="1200" dirty="0" smtClean="0">
              <a:solidFill>
                <a:schemeClr val="bg1"/>
              </a:solidFill>
            </a:rPr>
          </a:br>
          <a:r>
            <a:rPr lang="en-US" sz="3600" kern="1200" dirty="0" smtClean="0">
              <a:solidFill>
                <a:schemeClr val="bg1"/>
              </a:solidFill>
            </a:rPr>
            <a:t>abstraction </a:t>
          </a:r>
          <a:endParaRPr lang="en-US" sz="3600" kern="1200" dirty="0"/>
        </a:p>
      </dsp:txBody>
      <dsp:txXfrm>
        <a:off x="107707" y="2337692"/>
        <a:ext cx="2398118" cy="1990984"/>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4A3378-E4C6-4D2F-8DF1-23C8EAE7B34A}" type="datetimeFigureOut">
              <a:rPr lang="en-US" smtClean="0"/>
              <a:t>6/14/2019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A11B83-7453-4C63-9F24-B8D95A5E7065}" type="slidenum">
              <a:rPr lang="en-US" smtClean="0"/>
              <a:t>‹#›</a:t>
            </a:fld>
            <a:endParaRPr lang="en-US"/>
          </a:p>
        </p:txBody>
      </p:sp>
    </p:spTree>
    <p:extLst>
      <p:ext uri="{BB962C8B-B14F-4D97-AF65-F5344CB8AC3E}">
        <p14:creationId xmlns:p14="http://schemas.microsoft.com/office/powerpoint/2010/main" val="1860161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658813"/>
            <a:ext cx="6096000" cy="3429000"/>
          </a:xfrm>
        </p:spPr>
      </p:sp>
      <p:sp>
        <p:nvSpPr>
          <p:cNvPr id="3" name="Notes Placeholder 2"/>
          <p:cNvSpPr>
            <a:spLocks noGrp="1"/>
          </p:cNvSpPr>
          <p:nvPr>
            <p:ph type="body" idx="1"/>
          </p:nvPr>
        </p:nvSpPr>
        <p:spPr>
          <a:xfrm>
            <a:off x="457200" y="4419600"/>
            <a:ext cx="5486400" cy="3600450"/>
          </a:xfrm>
        </p:spPr>
        <p:txBody>
          <a:bodyPr/>
          <a:lstStyle/>
          <a:p>
            <a:r>
              <a:rPr lang="en-US" sz="900" dirty="0" smtClean="0">
                <a:latin typeface="Times New Roman" panose="02020603050405020304" pitchFamily="18" charset="0"/>
                <a:cs typeface="Times New Roman" panose="02020603050405020304" pitchFamily="18" charset="0"/>
              </a:rPr>
              <a:t>Start with introductions of who is on the call starting with MPR, Mission, Amenity, and then the Type 2 provider participants.</a:t>
            </a:r>
            <a:br>
              <a:rPr lang="en-US" sz="900" dirty="0" smtClean="0">
                <a:latin typeface="Times New Roman" panose="02020603050405020304" pitchFamily="18" charset="0"/>
                <a:cs typeface="Times New Roman" panose="02020603050405020304" pitchFamily="18" charset="0"/>
              </a:rPr>
            </a:br>
            <a:endParaRPr lang="en-US" sz="900" dirty="0" smtClean="0">
              <a:latin typeface="Times New Roman" panose="02020603050405020304" pitchFamily="18" charset="0"/>
              <a:cs typeface="Times New Roman" panose="02020603050405020304" pitchFamily="18" charset="0"/>
            </a:endParaRPr>
          </a:p>
          <a:p>
            <a:r>
              <a:rPr lang="en-US" sz="900" dirty="0" smtClean="0">
                <a:latin typeface="Times New Roman" panose="02020603050405020304" pitchFamily="18" charset="0"/>
                <a:cs typeface="Times New Roman" panose="02020603050405020304" pitchFamily="18" charset="0"/>
              </a:rPr>
              <a:t>The </a:t>
            </a:r>
            <a:r>
              <a:rPr lang="en-US" sz="900" dirty="0">
                <a:latin typeface="Times New Roman" panose="02020603050405020304" pitchFamily="18" charset="0"/>
                <a:cs typeface="Times New Roman" panose="02020603050405020304" pitchFamily="18" charset="0"/>
              </a:rPr>
              <a:t>Ryan White HIV/AIDS </a:t>
            </a:r>
            <a:r>
              <a:rPr lang="en-US" sz="900" dirty="0" smtClean="0">
                <a:latin typeface="Times New Roman" panose="02020603050405020304" pitchFamily="18" charset="0"/>
                <a:cs typeface="Times New Roman" panose="02020603050405020304" pitchFamily="18" charset="0"/>
              </a:rPr>
              <a:t>Program </a:t>
            </a:r>
            <a:r>
              <a:rPr lang="en-US" sz="900" dirty="0">
                <a:latin typeface="Times New Roman" panose="02020603050405020304" pitchFamily="18" charset="0"/>
                <a:cs typeface="Times New Roman" panose="02020603050405020304" pitchFamily="18" charset="0"/>
              </a:rPr>
              <a:t>funds services for people living with HIV in the United States. The HIV/AIDS Bureau (HAB</a:t>
            </a:r>
            <a:r>
              <a:rPr lang="en-US" sz="900" dirty="0" smtClean="0">
                <a:latin typeface="Times New Roman" panose="02020603050405020304" pitchFamily="18" charset="0"/>
                <a:cs typeface="Times New Roman" panose="02020603050405020304" pitchFamily="18" charset="0"/>
              </a:rPr>
              <a:t>), </a:t>
            </a:r>
            <a:r>
              <a:rPr lang="en-US" sz="900" dirty="0">
                <a:latin typeface="Times New Roman" panose="02020603050405020304" pitchFamily="18" charset="0"/>
                <a:cs typeface="Times New Roman" panose="02020603050405020304" pitchFamily="18" charset="0"/>
              </a:rPr>
              <a:t>in the Health Resources and Services Administration (HRSA), </a:t>
            </a:r>
            <a:r>
              <a:rPr lang="en-US" sz="900" dirty="0" smtClean="0">
                <a:latin typeface="Times New Roman" panose="02020603050405020304" pitchFamily="18" charset="0"/>
                <a:cs typeface="Times New Roman" panose="02020603050405020304" pitchFamily="18" charset="0"/>
              </a:rPr>
              <a:t>administers </a:t>
            </a:r>
            <a:r>
              <a:rPr lang="en-US" sz="900" dirty="0">
                <a:latin typeface="Times New Roman" panose="02020603050405020304" pitchFamily="18" charset="0"/>
                <a:cs typeface="Times New Roman" panose="02020603050405020304" pitchFamily="18" charset="0"/>
              </a:rPr>
              <a:t>the Ryan White program, </a:t>
            </a:r>
            <a:r>
              <a:rPr lang="en-US" sz="900" dirty="0" smtClean="0">
                <a:latin typeface="Times New Roman" panose="02020603050405020304" pitchFamily="18" charset="0"/>
                <a:cs typeface="Times New Roman" panose="02020603050405020304" pitchFamily="18" charset="0"/>
              </a:rPr>
              <a:t>and is </a:t>
            </a:r>
            <a:r>
              <a:rPr lang="en-US" sz="900" dirty="0">
                <a:latin typeface="Times New Roman" panose="02020603050405020304" pitchFamily="18" charset="0"/>
                <a:cs typeface="Times New Roman" panose="02020603050405020304" pitchFamily="18" charset="0"/>
              </a:rPr>
              <a:t>studying the service use and outcomes of its clients who receive medical care for their HIV disease outside the Ryan White program. </a:t>
            </a:r>
            <a:endParaRPr lang="en-US" sz="900" dirty="0" smtClean="0">
              <a:latin typeface="Times New Roman" panose="02020603050405020304" pitchFamily="18" charset="0"/>
              <a:cs typeface="Times New Roman" panose="02020603050405020304" pitchFamily="18" charset="0"/>
            </a:endParaRPr>
          </a:p>
          <a:p>
            <a:endParaRPr lang="en-US" sz="900" dirty="0">
              <a:latin typeface="Times New Roman" panose="02020603050405020304" pitchFamily="18" charset="0"/>
              <a:cs typeface="Times New Roman" panose="02020603050405020304" pitchFamily="18" charset="0"/>
            </a:endParaRPr>
          </a:p>
          <a:p>
            <a:r>
              <a:rPr lang="en-US" sz="900" dirty="0">
                <a:latin typeface="Times New Roman" panose="02020603050405020304" pitchFamily="18" charset="0"/>
                <a:cs typeface="Times New Roman" panose="02020603050405020304" pitchFamily="18" charset="0"/>
              </a:rPr>
              <a:t>Your organization was selected for our study because you provide non-OAHS services </a:t>
            </a:r>
            <a:r>
              <a:rPr lang="en-US" sz="900" dirty="0" smtClean="0">
                <a:latin typeface="Times New Roman" panose="02020603050405020304" pitchFamily="18" charset="0"/>
                <a:cs typeface="Times New Roman" panose="02020603050405020304" pitchFamily="18" charset="0"/>
              </a:rPr>
              <a:t>to Ryan White-eligible </a:t>
            </a:r>
            <a:r>
              <a:rPr lang="en-US" sz="900" dirty="0">
                <a:latin typeface="Times New Roman" panose="02020603050405020304" pitchFamily="18" charset="0"/>
                <a:cs typeface="Times New Roman" panose="02020603050405020304" pitchFamily="18" charset="0"/>
              </a:rPr>
              <a:t>clients. </a:t>
            </a:r>
            <a:r>
              <a:rPr lang="en-US" sz="900" dirty="0" smtClean="0">
                <a:latin typeface="Times New Roman" panose="02020603050405020304" pitchFamily="18" charset="0"/>
                <a:cs typeface="Times New Roman" panose="02020603050405020304" pitchFamily="18" charset="0"/>
              </a:rPr>
              <a:t>Some </a:t>
            </a:r>
            <a:r>
              <a:rPr lang="en-US" sz="900" dirty="0">
                <a:latin typeface="Times New Roman" panose="02020603050405020304" pitchFamily="18" charset="0"/>
                <a:cs typeface="Times New Roman" panose="02020603050405020304" pitchFamily="18" charset="0"/>
              </a:rPr>
              <a:t>of these clients receive medical care from a non-RWHAP provider and therefore, have no clinical data reported to HRSA HAB. Your site and 29 others were randomly selected from the group of providers and organizations meeting our study criteria.</a:t>
            </a:r>
          </a:p>
          <a:p>
            <a:endParaRPr lang="en-US" sz="900" dirty="0">
              <a:latin typeface="Times New Roman" panose="02020603050405020304" pitchFamily="18" charset="0"/>
              <a:cs typeface="Times New Roman" panose="02020603050405020304" pitchFamily="18" charset="0"/>
            </a:endParaRPr>
          </a:p>
          <a:p>
            <a:r>
              <a:rPr lang="en-US" sz="900" dirty="0">
                <a:latin typeface="Times New Roman" panose="02020603050405020304" pitchFamily="18" charset="0"/>
                <a:cs typeface="Times New Roman" panose="02020603050405020304" pitchFamily="18" charset="0"/>
              </a:rPr>
              <a:t>HAB has hired Mathematica Policy </a:t>
            </a:r>
            <a:r>
              <a:rPr lang="en-US" sz="900" dirty="0" smtClean="0">
                <a:latin typeface="Times New Roman" panose="02020603050405020304" pitchFamily="18" charset="0"/>
                <a:cs typeface="Times New Roman" panose="02020603050405020304" pitchFamily="18" charset="0"/>
              </a:rPr>
              <a:t>Research, </a:t>
            </a:r>
            <a:r>
              <a:rPr lang="en-US" sz="900" dirty="0">
                <a:latin typeface="Times New Roman" panose="02020603050405020304" pitchFamily="18" charset="0"/>
                <a:cs typeface="Times New Roman" panose="02020603050405020304" pitchFamily="18" charset="0"/>
              </a:rPr>
              <a:t>along with its partners Mission Analytics Group and Amenity </a:t>
            </a:r>
            <a:r>
              <a:rPr lang="en-US" sz="900" dirty="0" smtClean="0">
                <a:latin typeface="Times New Roman" panose="02020603050405020304" pitchFamily="18" charset="0"/>
                <a:cs typeface="Times New Roman" panose="02020603050405020304" pitchFamily="18" charset="0"/>
              </a:rPr>
              <a:t>Consulting, </a:t>
            </a:r>
            <a:r>
              <a:rPr lang="en-US" sz="900" dirty="0">
                <a:latin typeface="Times New Roman" panose="02020603050405020304" pitchFamily="18" charset="0"/>
                <a:cs typeface="Times New Roman" panose="02020603050405020304" pitchFamily="18" charset="0"/>
              </a:rPr>
              <a:t>to speak with providers who provide medical care outside the Ryan White program. We ask for your support in identifying </a:t>
            </a:r>
            <a:r>
              <a:rPr lang="en-US" sz="900" dirty="0" smtClean="0">
                <a:latin typeface="Times New Roman" panose="02020603050405020304" pitchFamily="18" charset="0"/>
                <a:cs typeface="Times New Roman" panose="02020603050405020304" pitchFamily="18" charset="0"/>
              </a:rPr>
              <a:t>the non-Ryan White medical</a:t>
            </a:r>
            <a:r>
              <a:rPr lang="en-US" sz="900" baseline="0" dirty="0" smtClean="0">
                <a:latin typeface="Times New Roman" panose="02020603050405020304" pitchFamily="18" charset="0"/>
                <a:cs typeface="Times New Roman" panose="02020603050405020304" pitchFamily="18" charset="0"/>
              </a:rPr>
              <a:t> </a:t>
            </a:r>
            <a:r>
              <a:rPr lang="en-US" sz="900" dirty="0" smtClean="0">
                <a:latin typeface="Times New Roman" panose="02020603050405020304" pitchFamily="18" charset="0"/>
                <a:cs typeface="Times New Roman" panose="02020603050405020304" pitchFamily="18" charset="0"/>
              </a:rPr>
              <a:t>provider </a:t>
            </a:r>
            <a:r>
              <a:rPr lang="en-US" sz="900" dirty="0">
                <a:latin typeface="Times New Roman" panose="02020603050405020304" pitchFamily="18" charset="0"/>
                <a:cs typeface="Times New Roman" panose="02020603050405020304" pitchFamily="18" charset="0"/>
              </a:rPr>
              <a:t>that </a:t>
            </a:r>
            <a:r>
              <a:rPr lang="en-US" sz="900" dirty="0" smtClean="0">
                <a:latin typeface="Times New Roman" panose="02020603050405020304" pitchFamily="18" charset="0"/>
                <a:cs typeface="Times New Roman" panose="02020603050405020304" pitchFamily="18" charset="0"/>
              </a:rPr>
              <a:t>provides </a:t>
            </a:r>
            <a:r>
              <a:rPr lang="en-US" sz="900" dirty="0">
                <a:latin typeface="Times New Roman" panose="02020603050405020304" pitchFamily="18" charset="0"/>
                <a:cs typeface="Times New Roman" panose="02020603050405020304" pitchFamily="18" charset="0"/>
              </a:rPr>
              <a:t>medical care to some of your clients. We will contact </a:t>
            </a:r>
            <a:r>
              <a:rPr lang="en-US" sz="900" dirty="0" smtClean="0">
                <a:latin typeface="Times New Roman" panose="02020603050405020304" pitchFamily="18" charset="0"/>
                <a:cs typeface="Times New Roman" panose="02020603050405020304" pitchFamily="18" charset="0"/>
              </a:rPr>
              <a:t>this </a:t>
            </a:r>
            <a:r>
              <a:rPr lang="en-US" sz="900" dirty="0">
                <a:latin typeface="Times New Roman" panose="02020603050405020304" pitchFamily="18" charset="0"/>
                <a:cs typeface="Times New Roman" panose="02020603050405020304" pitchFamily="18" charset="0"/>
              </a:rPr>
              <a:t>provider separately to assess their willingness to participate in the study.</a:t>
            </a:r>
          </a:p>
          <a:p>
            <a:endParaRPr lang="en-US" sz="9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0AAE8A2-6A79-46AE-9519-B6EE1E3F1CA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62055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A11B83-7453-4C63-9F24-B8D95A5E7065}" type="slidenum">
              <a:rPr lang="en-US" smtClean="0"/>
              <a:t>2</a:t>
            </a:fld>
            <a:endParaRPr lang="en-US"/>
          </a:p>
        </p:txBody>
      </p:sp>
    </p:spTree>
    <p:extLst>
      <p:ext uri="{BB962C8B-B14F-4D97-AF65-F5344CB8AC3E}">
        <p14:creationId xmlns:p14="http://schemas.microsoft.com/office/powerpoint/2010/main" val="7023106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dirty="0">
                <a:latin typeface="Times New Roman" panose="02020603050405020304" pitchFamily="18" charset="0"/>
                <a:cs typeface="Times New Roman" panose="02020603050405020304" pitchFamily="18" charset="0"/>
              </a:rPr>
              <a:t>The Ryan White HIV/AIDS Program (RWHAP) funds a comprehensive set of services for people living with </a:t>
            </a:r>
            <a:r>
              <a:rPr lang="en-US" sz="900" dirty="0" smtClean="0">
                <a:latin typeface="Times New Roman" panose="02020603050405020304" pitchFamily="18" charset="0"/>
                <a:cs typeface="Times New Roman" panose="02020603050405020304" pitchFamily="18" charset="0"/>
              </a:rPr>
              <a:t>HIV </a:t>
            </a:r>
            <a:r>
              <a:rPr lang="en-US" sz="900" dirty="0">
                <a:latin typeface="Times New Roman" panose="02020603050405020304" pitchFamily="18" charset="0"/>
                <a:cs typeface="Times New Roman" panose="02020603050405020304" pitchFamily="18" charset="0"/>
              </a:rPr>
              <a:t>in the United States. Grants are administered to eligible metropolitan areas and transitional grant </a:t>
            </a:r>
            <a:r>
              <a:rPr lang="en-US" sz="900" dirty="0" smtClean="0">
                <a:latin typeface="Times New Roman" panose="02020603050405020304" pitchFamily="18" charset="0"/>
                <a:cs typeface="Times New Roman" panose="02020603050405020304" pitchFamily="18" charset="0"/>
              </a:rPr>
              <a:t>areas, </a:t>
            </a:r>
            <a:r>
              <a:rPr lang="en-US" sz="900" dirty="0">
                <a:latin typeface="Times New Roman" panose="02020603050405020304" pitchFamily="18" charset="0"/>
                <a:cs typeface="Times New Roman" panose="02020603050405020304" pitchFamily="18" charset="0"/>
              </a:rPr>
              <a:t>states and </a:t>
            </a:r>
            <a:r>
              <a:rPr lang="en-US" sz="900" dirty="0" smtClean="0">
                <a:latin typeface="Times New Roman" panose="02020603050405020304" pitchFamily="18" charset="0"/>
                <a:cs typeface="Times New Roman" panose="02020603050405020304" pitchFamily="18" charset="0"/>
              </a:rPr>
              <a:t>territories, </a:t>
            </a:r>
            <a:r>
              <a:rPr lang="en-US" sz="900" dirty="0">
                <a:latin typeface="Times New Roman" panose="02020603050405020304" pitchFamily="18" charset="0"/>
                <a:cs typeface="Times New Roman" panose="02020603050405020304" pitchFamily="18" charset="0"/>
              </a:rPr>
              <a:t>and community-based </a:t>
            </a:r>
            <a:r>
              <a:rPr lang="en-US" sz="900" dirty="0" smtClean="0">
                <a:latin typeface="Times New Roman" panose="02020603050405020304" pitchFamily="18" charset="0"/>
                <a:cs typeface="Times New Roman" panose="02020603050405020304" pitchFamily="18" charset="0"/>
              </a:rPr>
              <a:t>organizations. </a:t>
            </a:r>
            <a:r>
              <a:rPr lang="en-US" sz="900" dirty="0">
                <a:latin typeface="Times New Roman" panose="02020603050405020304" pitchFamily="18" charset="0"/>
                <a:cs typeface="Times New Roman" panose="02020603050405020304" pitchFamily="18" charset="0"/>
              </a:rPr>
              <a:t>These grants facilitate the delivery of medical care and support services to </a:t>
            </a:r>
            <a:r>
              <a:rPr lang="en-US" sz="900" dirty="0" smtClean="0">
                <a:latin typeface="Times New Roman" panose="02020603050405020304" pitchFamily="18" charset="0"/>
                <a:cs typeface="Times New Roman" panose="02020603050405020304" pitchFamily="18" charset="0"/>
              </a:rPr>
              <a:t>People Living with HIV </a:t>
            </a:r>
            <a:r>
              <a:rPr lang="en-US" sz="900" dirty="0">
                <a:latin typeface="Times New Roman" panose="02020603050405020304" pitchFamily="18" charset="0"/>
                <a:cs typeface="Times New Roman" panose="02020603050405020304" pitchFamily="18" charset="0"/>
              </a:rPr>
              <a:t>who would otherwise not have access to these services. In 2016 the RWHAP funded more than 2,000 grant recipients and subrecipients for at least one service and delivered care to more than 550,000 unique clients across the country. </a:t>
            </a:r>
            <a:r>
              <a:rPr lang="en-US" sz="900" dirty="0" smtClean="0">
                <a:latin typeface="Times New Roman" panose="02020603050405020304" pitchFamily="18" charset="0"/>
                <a:cs typeface="Times New Roman" panose="02020603050405020304" pitchFamily="18" charset="0"/>
              </a:rPr>
              <a:t>Nevertheless, viral load and </a:t>
            </a:r>
            <a:r>
              <a:rPr lang="en-US" sz="900" dirty="0">
                <a:latin typeface="Times New Roman" panose="02020603050405020304" pitchFamily="18" charset="0"/>
                <a:cs typeface="Times New Roman" panose="02020603050405020304" pitchFamily="18" charset="0"/>
              </a:rPr>
              <a:t>medical service </a:t>
            </a:r>
            <a:r>
              <a:rPr lang="en-US" sz="900" dirty="0" smtClean="0">
                <a:latin typeface="Times New Roman" panose="02020603050405020304" pitchFamily="18" charset="0"/>
                <a:cs typeface="Times New Roman" panose="02020603050405020304" pitchFamily="18" charset="0"/>
              </a:rPr>
              <a:t>use </a:t>
            </a:r>
            <a:r>
              <a:rPr lang="en-US" sz="900" dirty="0">
                <a:latin typeface="Times New Roman" panose="02020603050405020304" pitchFamily="18" charset="0"/>
                <a:cs typeface="Times New Roman" panose="02020603050405020304" pitchFamily="18" charset="0"/>
              </a:rPr>
              <a:t>data are unavailable for </a:t>
            </a:r>
            <a:r>
              <a:rPr lang="en-US" sz="900" dirty="0" smtClean="0">
                <a:latin typeface="Times New Roman" panose="02020603050405020304" pitchFamily="18" charset="0"/>
                <a:cs typeface="Times New Roman" panose="02020603050405020304" pitchFamily="18" charset="0"/>
              </a:rPr>
              <a:t>approximately 1/3 of Ryan White clients </a:t>
            </a:r>
            <a:r>
              <a:rPr lang="en-US" sz="900" dirty="0">
                <a:latin typeface="Times New Roman" panose="02020603050405020304" pitchFamily="18" charset="0"/>
                <a:cs typeface="Times New Roman" panose="02020603050405020304" pitchFamily="18" charset="0"/>
              </a:rPr>
              <a:t>who </a:t>
            </a:r>
            <a:r>
              <a:rPr lang="en-US" sz="900">
                <a:latin typeface="Times New Roman" panose="02020603050405020304" pitchFamily="18" charset="0"/>
                <a:cs typeface="Times New Roman" panose="02020603050405020304" pitchFamily="18" charset="0"/>
              </a:rPr>
              <a:t>receive </a:t>
            </a:r>
            <a:r>
              <a:rPr lang="en-US" sz="900" smtClean="0">
                <a:latin typeface="Times New Roman" panose="02020603050405020304" pitchFamily="18" charset="0"/>
                <a:cs typeface="Times New Roman" panose="02020603050405020304" pitchFamily="18" charset="0"/>
              </a:rPr>
              <a:t>medical </a:t>
            </a:r>
            <a:r>
              <a:rPr lang="en-US" sz="900" dirty="0">
                <a:latin typeface="Times New Roman" panose="02020603050405020304" pitchFamily="18" charset="0"/>
                <a:cs typeface="Times New Roman" panose="02020603050405020304" pitchFamily="18" charset="0"/>
              </a:rPr>
              <a:t>care from a provider not funded by </a:t>
            </a:r>
            <a:r>
              <a:rPr lang="en-US" sz="900" dirty="0" smtClean="0">
                <a:latin typeface="Times New Roman" panose="02020603050405020304" pitchFamily="18" charset="0"/>
                <a:cs typeface="Times New Roman" panose="02020603050405020304" pitchFamily="18" charset="0"/>
              </a:rPr>
              <a:t>Ryan White </a:t>
            </a:r>
            <a:r>
              <a:rPr lang="en-US" sz="900" dirty="0">
                <a:latin typeface="Times New Roman" panose="02020603050405020304" pitchFamily="18" charset="0"/>
                <a:cs typeface="Times New Roman" panose="02020603050405020304" pitchFamily="18" charset="0"/>
              </a:rPr>
              <a:t>for </a:t>
            </a:r>
            <a:r>
              <a:rPr lang="en-US" sz="900" dirty="0" smtClean="0">
                <a:latin typeface="Times New Roman" panose="02020603050405020304" pitchFamily="18" charset="0"/>
                <a:cs typeface="Times New Roman" panose="02020603050405020304" pitchFamily="18" charset="0"/>
              </a:rPr>
              <a:t>Outpatient Ambulatory Health Services.</a:t>
            </a:r>
            <a:endParaRPr lang="en-US" sz="9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AA11B83-7453-4C63-9F24-B8D95A5E7065}" type="slidenum">
              <a:rPr lang="en-US" smtClean="0"/>
              <a:t>3</a:t>
            </a:fld>
            <a:endParaRPr lang="en-US"/>
          </a:p>
        </p:txBody>
      </p:sp>
    </p:spTree>
    <p:extLst>
      <p:ext uri="{BB962C8B-B14F-4D97-AF65-F5344CB8AC3E}">
        <p14:creationId xmlns:p14="http://schemas.microsoft.com/office/powerpoint/2010/main" val="30220078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900" dirty="0">
                <a:latin typeface="Times New Roman" panose="02020603050405020304" pitchFamily="18" charset="0"/>
                <a:cs typeface="Times New Roman" panose="02020603050405020304" pitchFamily="18" charset="0"/>
              </a:rPr>
              <a:t>The goal of the study is to assess the health outcomes of Ryan White clients who receive medical care outside the Ryan White program. We also want to learn how to improve client experiences with getting HIV medical services and with achieving and maintaining viral suppression</a:t>
            </a:r>
            <a:r>
              <a:rPr lang="en-US" sz="900" dirty="0" smtClean="0">
                <a:latin typeface="Times New Roman" panose="02020603050405020304" pitchFamily="18" charset="0"/>
                <a:cs typeface="Times New Roman" panose="02020603050405020304" pitchFamily="18" charset="0"/>
              </a:rPr>
              <a:t>.</a:t>
            </a:r>
          </a:p>
          <a:p>
            <a:endParaRPr lang="en-US" sz="900" dirty="0">
              <a:latin typeface="Times New Roman" panose="02020603050405020304" pitchFamily="18" charset="0"/>
              <a:cs typeface="Times New Roman" panose="02020603050405020304" pitchFamily="18" charset="0"/>
            </a:endParaRPr>
          </a:p>
          <a:p>
            <a:r>
              <a:rPr lang="en-US" sz="900" dirty="0" smtClean="0">
                <a:latin typeface="Times New Roman" panose="02020603050405020304" pitchFamily="18" charset="0"/>
                <a:cs typeface="Times New Roman" panose="02020603050405020304" pitchFamily="18" charset="0"/>
              </a:rPr>
              <a:t>HRSA has asked us to </a:t>
            </a:r>
            <a:r>
              <a:rPr lang="en-US" sz="900" dirty="0">
                <a:latin typeface="Times New Roman" panose="02020603050405020304" pitchFamily="18" charset="0"/>
                <a:cs typeface="Times New Roman" panose="02020603050405020304" pitchFamily="18" charset="0"/>
              </a:rPr>
              <a:t>conduct site visits with both </a:t>
            </a:r>
            <a:r>
              <a:rPr lang="en-US" sz="900" dirty="0" smtClean="0">
                <a:latin typeface="Times New Roman" panose="02020603050405020304" pitchFamily="18" charset="0"/>
                <a:cs typeface="Times New Roman" panose="02020603050405020304" pitchFamily="18" charset="0"/>
              </a:rPr>
              <a:t>Ryan White HIV/AIDS Program </a:t>
            </a:r>
            <a:r>
              <a:rPr lang="en-US" sz="900" dirty="0">
                <a:latin typeface="Times New Roman" panose="02020603050405020304" pitchFamily="18" charset="0"/>
                <a:cs typeface="Times New Roman" panose="02020603050405020304" pitchFamily="18" charset="0"/>
              </a:rPr>
              <a:t>and </a:t>
            </a:r>
            <a:r>
              <a:rPr lang="en-US" sz="900" dirty="0" smtClean="0">
                <a:latin typeface="Times New Roman" panose="02020603050405020304" pitchFamily="18" charset="0"/>
                <a:cs typeface="Times New Roman" panose="02020603050405020304" pitchFamily="18" charset="0"/>
              </a:rPr>
              <a:t>non-Ryan White medical </a:t>
            </a:r>
            <a:r>
              <a:rPr lang="en-US" sz="900" dirty="0">
                <a:latin typeface="Times New Roman" panose="02020603050405020304" pitchFamily="18" charset="0"/>
                <a:cs typeface="Times New Roman" panose="02020603050405020304" pitchFamily="18" charset="0"/>
              </a:rPr>
              <a:t>providers to explore the health services and outcomes of </a:t>
            </a:r>
            <a:r>
              <a:rPr lang="en-US" sz="900" dirty="0" smtClean="0">
                <a:latin typeface="Times New Roman" panose="02020603050405020304" pitchFamily="18" charset="0"/>
                <a:cs typeface="Times New Roman" panose="02020603050405020304" pitchFamily="18" charset="0"/>
              </a:rPr>
              <a:t>People Living with HIV. Clinical </a:t>
            </a:r>
            <a:r>
              <a:rPr lang="en-US" sz="900" dirty="0">
                <a:latin typeface="Times New Roman" panose="02020603050405020304" pitchFamily="18" charset="0"/>
                <a:cs typeface="Times New Roman" panose="02020603050405020304" pitchFamily="18" charset="0"/>
              </a:rPr>
              <a:t>data, such as </a:t>
            </a:r>
            <a:r>
              <a:rPr lang="en-US" sz="900" dirty="0" smtClean="0">
                <a:latin typeface="Times New Roman" panose="02020603050405020304" pitchFamily="18" charset="0"/>
                <a:cs typeface="Times New Roman" panose="02020603050405020304" pitchFamily="18" charset="0"/>
              </a:rPr>
              <a:t>medical visits, antiretroviral </a:t>
            </a:r>
            <a:r>
              <a:rPr lang="en-US" sz="900" dirty="0">
                <a:latin typeface="Times New Roman" panose="02020603050405020304" pitchFamily="18" charset="0"/>
                <a:cs typeface="Times New Roman" panose="02020603050405020304" pitchFamily="18" charset="0"/>
              </a:rPr>
              <a:t>therapy (ART) and viral load, are unavailable for </a:t>
            </a:r>
            <a:r>
              <a:rPr lang="en-US" sz="900" dirty="0" smtClean="0">
                <a:latin typeface="Times New Roman" panose="02020603050405020304" pitchFamily="18" charset="0"/>
                <a:cs typeface="Times New Roman" panose="02020603050405020304" pitchFamily="18" charset="0"/>
              </a:rPr>
              <a:t>Ryan White clients </a:t>
            </a:r>
            <a:r>
              <a:rPr lang="en-US" sz="900" dirty="0">
                <a:latin typeface="Times New Roman" panose="02020603050405020304" pitchFamily="18" charset="0"/>
                <a:cs typeface="Times New Roman" panose="02020603050405020304" pitchFamily="18" charset="0"/>
              </a:rPr>
              <a:t>who receive their medical care from providers not funded by </a:t>
            </a:r>
            <a:r>
              <a:rPr lang="en-US" sz="900" dirty="0" smtClean="0">
                <a:latin typeface="Times New Roman" panose="02020603050405020304" pitchFamily="18" charset="0"/>
                <a:cs typeface="Times New Roman" panose="02020603050405020304" pitchFamily="18" charset="0"/>
              </a:rPr>
              <a:t>Ryan White </a:t>
            </a:r>
            <a:r>
              <a:rPr lang="en-US" sz="900" dirty="0">
                <a:latin typeface="Times New Roman" panose="02020603050405020304" pitchFamily="18" charset="0"/>
                <a:cs typeface="Times New Roman" panose="02020603050405020304" pitchFamily="18" charset="0"/>
              </a:rPr>
              <a:t>for outpatient ambulatory health services (OAHS). </a:t>
            </a:r>
            <a:endParaRPr lang="en-US" sz="900" dirty="0" smtClean="0">
              <a:latin typeface="Times New Roman" panose="02020603050405020304" pitchFamily="18" charset="0"/>
              <a:cs typeface="Times New Roman" panose="02020603050405020304" pitchFamily="18" charset="0"/>
            </a:endParaRPr>
          </a:p>
          <a:p>
            <a:endParaRPr lang="en-US" sz="900" dirty="0">
              <a:latin typeface="Times New Roman" panose="02020603050405020304" pitchFamily="18" charset="0"/>
              <a:cs typeface="Times New Roman" panose="02020603050405020304" pitchFamily="18" charset="0"/>
            </a:endParaRPr>
          </a:p>
          <a:p>
            <a:r>
              <a:rPr lang="en-US" sz="900" dirty="0" smtClean="0">
                <a:latin typeface="Times New Roman" panose="02020603050405020304" pitchFamily="18" charset="0"/>
                <a:cs typeface="Times New Roman" panose="02020603050405020304" pitchFamily="18" charset="0"/>
              </a:rPr>
              <a:t>Do you have medical information in your case management notes?</a:t>
            </a:r>
          </a:p>
          <a:p>
            <a:endParaRPr lang="en-US" sz="1100" dirty="0"/>
          </a:p>
          <a:p>
            <a:endParaRPr lang="en-US" sz="1100" dirty="0"/>
          </a:p>
          <a:p>
            <a:endParaRPr lang="en-US" sz="1100" dirty="0">
              <a:solidFill>
                <a:srgbClr val="0F4D7B"/>
              </a:solidFill>
            </a:endParaRP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0AAE8A2-6A79-46AE-9519-B6EE1E3F1CA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671163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A11B83-7453-4C63-9F24-B8D95A5E7065}" type="slidenum">
              <a:rPr lang="en-US" smtClean="0"/>
              <a:t>5</a:t>
            </a:fld>
            <a:endParaRPr lang="en-US"/>
          </a:p>
        </p:txBody>
      </p:sp>
    </p:spTree>
    <p:extLst>
      <p:ext uri="{BB962C8B-B14F-4D97-AF65-F5344CB8AC3E}">
        <p14:creationId xmlns:p14="http://schemas.microsoft.com/office/powerpoint/2010/main" val="12736379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A11B83-7453-4C63-9F24-B8D95A5E7065}" type="slidenum">
              <a:rPr lang="en-US" smtClean="0"/>
              <a:t>6</a:t>
            </a:fld>
            <a:endParaRPr lang="en-US"/>
          </a:p>
        </p:txBody>
      </p:sp>
    </p:spTree>
    <p:extLst>
      <p:ext uri="{BB962C8B-B14F-4D97-AF65-F5344CB8AC3E}">
        <p14:creationId xmlns:p14="http://schemas.microsoft.com/office/powerpoint/2010/main" val="9635260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A11B83-7453-4C63-9F24-B8D95A5E7065}" type="slidenum">
              <a:rPr lang="en-US" smtClean="0"/>
              <a:t>7</a:t>
            </a:fld>
            <a:endParaRPr lang="en-US"/>
          </a:p>
        </p:txBody>
      </p:sp>
    </p:spTree>
    <p:extLst>
      <p:ext uri="{BB962C8B-B14F-4D97-AF65-F5344CB8AC3E}">
        <p14:creationId xmlns:p14="http://schemas.microsoft.com/office/powerpoint/2010/main" val="662833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A11B83-7453-4C63-9F24-B8D95A5E7065}" type="slidenum">
              <a:rPr lang="en-US" smtClean="0"/>
              <a:t>8</a:t>
            </a:fld>
            <a:endParaRPr lang="en-US"/>
          </a:p>
        </p:txBody>
      </p:sp>
    </p:spTree>
    <p:extLst>
      <p:ext uri="{BB962C8B-B14F-4D97-AF65-F5344CB8AC3E}">
        <p14:creationId xmlns:p14="http://schemas.microsoft.com/office/powerpoint/2010/main" val="4007069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525000" cy="2387600"/>
          </a:xfrm>
        </p:spPr>
        <p:txBody>
          <a:bodyPr anchor="b"/>
          <a:lstStyle>
            <a:lvl1pPr algn="ctr">
              <a:defRPr sz="6000">
                <a:solidFill>
                  <a:srgbClr val="0F4D7B"/>
                </a:solidFill>
              </a:defRPr>
            </a:lvl1pPr>
          </a:lstStyle>
          <a:p>
            <a:r>
              <a:rPr lang="en-US" dirty="0"/>
              <a:t>Click to edit Master title style</a:t>
            </a:r>
          </a:p>
        </p:txBody>
      </p:sp>
      <p:sp>
        <p:nvSpPr>
          <p:cNvPr id="3" name="Subtitle 2"/>
          <p:cNvSpPr>
            <a:spLocks noGrp="1"/>
          </p:cNvSpPr>
          <p:nvPr>
            <p:ph type="subTitle" idx="1"/>
          </p:nvPr>
        </p:nvSpPr>
        <p:spPr>
          <a:xfrm>
            <a:off x="1524000" y="3602038"/>
            <a:ext cx="9525000" cy="1655762"/>
          </a:xfrm>
        </p:spPr>
        <p:txBody>
          <a:bodyPr/>
          <a:lstStyle>
            <a:lvl1pPr marL="0" indent="0" algn="ctr">
              <a:buNone/>
              <a:defRPr sz="2400" b="1">
                <a:solidFill>
                  <a:srgbClr val="8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 name="Slide Number Placeholder 5"/>
          <p:cNvSpPr>
            <a:spLocks noGrp="1"/>
          </p:cNvSpPr>
          <p:nvPr>
            <p:ph type="sldNum" sz="quarter" idx="12"/>
          </p:nvPr>
        </p:nvSpPr>
        <p:spPr>
          <a:xfrm>
            <a:off x="9372600" y="6483910"/>
            <a:ext cx="2743200" cy="365125"/>
          </a:xfrm>
        </p:spPr>
        <p:txBody>
          <a:bodyPr/>
          <a:lstStyle>
            <a:lvl1pPr>
              <a:defRPr b="1">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035053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9372600" y="6492875"/>
            <a:ext cx="2743200" cy="365125"/>
          </a:xfrm>
        </p:spPr>
        <p:txBody>
          <a:bodyPr/>
          <a:lstStyle>
            <a:lvl1pPr>
              <a:defRPr b="1">
                <a:solidFill>
                  <a:schemeClr val="bg1"/>
                </a:solidFill>
              </a:defRPr>
            </a:lvl1p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5461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9372600" y="6483910"/>
            <a:ext cx="2743200" cy="365125"/>
          </a:xfrm>
        </p:spPr>
        <p:txBody>
          <a:bodyPr/>
          <a:lstStyle>
            <a:lvl1pPr>
              <a:defRPr b="1">
                <a:solidFill>
                  <a:schemeClr val="bg1"/>
                </a:solidFill>
              </a:defRPr>
            </a:lvl1p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1852015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201705"/>
            <a:ext cx="10515600" cy="1325563"/>
          </a:xfrm>
        </p:spPr>
        <p:txBody>
          <a:bodyPr/>
          <a:lstStyle/>
          <a:p>
            <a:r>
              <a:rPr lang="en-US" dirty="0"/>
              <a:t>Click to edit Master title style</a:t>
            </a:r>
          </a:p>
        </p:txBody>
      </p:sp>
      <p:sp>
        <p:nvSpPr>
          <p:cNvPr id="3" name="Content Placeholder 2"/>
          <p:cNvSpPr>
            <a:spLocks noGrp="1"/>
          </p:cNvSpPr>
          <p:nvPr>
            <p:ph idx="1"/>
          </p:nvPr>
        </p:nvSpPr>
        <p:spPr>
          <a:xfrm>
            <a:off x="838200" y="1258795"/>
            <a:ext cx="10515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9372600" y="6492875"/>
            <a:ext cx="2743200" cy="365125"/>
          </a:xfrm>
        </p:spPr>
        <p:txBody>
          <a:bodyPr/>
          <a:lstStyle>
            <a:lvl1pPr>
              <a:defRPr b="1">
                <a:solidFill>
                  <a:schemeClr val="bg1"/>
                </a:solidFill>
              </a:defRPr>
            </a:lvl1pPr>
          </a:lstStyle>
          <a:p>
            <a:fld id="{F9ECA865-404D-4A57-9AC1-FD3038CC100D}" type="slidenum">
              <a:rPr lang="en-US" smtClean="0"/>
              <a:pPr/>
              <a:t>‹#›</a:t>
            </a:fld>
            <a:endParaRPr lang="en-US" dirty="0"/>
          </a:p>
        </p:txBody>
      </p:sp>
      <p:cxnSp>
        <p:nvCxnSpPr>
          <p:cNvPr id="7" name="Straight Connector 6"/>
          <p:cNvCxnSpPr/>
          <p:nvPr userDrawn="1"/>
        </p:nvCxnSpPr>
        <p:spPr>
          <a:xfrm>
            <a:off x="0" y="990600"/>
            <a:ext cx="12192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2548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rgbClr val="800000"/>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6" name="Slide Number Placeholder 5"/>
          <p:cNvSpPr>
            <a:spLocks noGrp="1"/>
          </p:cNvSpPr>
          <p:nvPr>
            <p:ph type="sldNum" sz="quarter" idx="12"/>
          </p:nvPr>
        </p:nvSpPr>
        <p:spPr>
          <a:xfrm>
            <a:off x="9372600" y="6485965"/>
            <a:ext cx="2743200" cy="365125"/>
          </a:xfrm>
        </p:spPr>
        <p:txBody>
          <a:bodyPr/>
          <a:lstStyle>
            <a:lvl1pPr>
              <a:defRPr b="1">
                <a:solidFill>
                  <a:schemeClr val="bg1"/>
                </a:solidFill>
              </a:defRPr>
            </a:lvl1pPr>
          </a:lstStyle>
          <a:p>
            <a:fld id="{48F63A3B-78C7-47BE-AE5E-E10140E04643}" type="slidenum">
              <a:rPr lang="en-US" smtClean="0"/>
              <a:pPr/>
              <a:t>‹#›</a:t>
            </a:fld>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14498" y="5757946"/>
            <a:ext cx="1600200" cy="529862"/>
          </a:xfrm>
          <a:prstGeom prst="rect">
            <a:avLst/>
          </a:prstGeom>
        </p:spPr>
      </p:pic>
    </p:spTree>
    <p:extLst>
      <p:ext uri="{BB962C8B-B14F-4D97-AF65-F5344CB8AC3E}">
        <p14:creationId xmlns:p14="http://schemas.microsoft.com/office/powerpoint/2010/main" val="811079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a:xfrm>
            <a:off x="9372600" y="6492875"/>
            <a:ext cx="2743200" cy="365125"/>
          </a:xfrm>
        </p:spPr>
        <p:txBody>
          <a:bodyPr/>
          <a:lstStyle>
            <a:lvl1pPr>
              <a:defRPr b="1">
                <a:solidFill>
                  <a:schemeClr val="bg1"/>
                </a:solidFill>
              </a:defRPr>
            </a:lvl1pPr>
          </a:lstStyle>
          <a:p>
            <a:fld id="{F9ECA865-404D-4A57-9AC1-FD3038CC100D}" type="slidenum">
              <a:rPr lang="en-US" smtClean="0"/>
              <a:pPr/>
              <a:t>‹#›</a:t>
            </a:fld>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14400" y="5912032"/>
            <a:ext cx="1600200" cy="529862"/>
          </a:xfrm>
          <a:prstGeom prst="rect">
            <a:avLst/>
          </a:prstGeom>
        </p:spPr>
      </p:pic>
    </p:spTree>
    <p:extLst>
      <p:ext uri="{BB962C8B-B14F-4D97-AF65-F5344CB8AC3E}">
        <p14:creationId xmlns:p14="http://schemas.microsoft.com/office/powerpoint/2010/main" val="1435175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7" y="228222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372600" y="6492875"/>
            <a:ext cx="2743200" cy="365125"/>
          </a:xfrm>
        </p:spPr>
        <p:txBody>
          <a:bodyPr/>
          <a:lstStyle>
            <a:lvl1pPr>
              <a:defRPr b="1">
                <a:solidFill>
                  <a:schemeClr val="bg1"/>
                </a:solidFill>
              </a:defRPr>
            </a:lvl1pPr>
          </a:lstStyle>
          <a:p>
            <a:fld id="{F9ECA865-404D-4A57-9AC1-FD3038CC100D}" type="slidenum">
              <a:rPr lang="en-US" smtClean="0"/>
              <a:pPr/>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0600" y="5791200"/>
            <a:ext cx="1600200" cy="529862"/>
          </a:xfrm>
          <a:prstGeom prst="rect">
            <a:avLst/>
          </a:prstGeom>
        </p:spPr>
      </p:pic>
    </p:spTree>
    <p:extLst>
      <p:ext uri="{BB962C8B-B14F-4D97-AF65-F5344CB8AC3E}">
        <p14:creationId xmlns:p14="http://schemas.microsoft.com/office/powerpoint/2010/main" val="2865684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a:xfrm>
            <a:off x="9372600" y="6492875"/>
            <a:ext cx="2743200" cy="365125"/>
          </a:xfrm>
        </p:spPr>
        <p:txBody>
          <a:bodyPr/>
          <a:lstStyle>
            <a:lvl1pPr>
              <a:defRPr b="1">
                <a:solidFill>
                  <a:schemeClr val="bg1"/>
                </a:solidFill>
              </a:defRPr>
            </a:lvl1pPr>
          </a:lstStyle>
          <a:p>
            <a:fld id="{F9ECA865-404D-4A57-9AC1-FD3038CC100D}" type="slidenum">
              <a:rPr lang="en-US" smtClean="0"/>
              <a:pPr/>
              <a:t>‹#›</a:t>
            </a:fld>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0600" y="5791200"/>
            <a:ext cx="1600200" cy="529862"/>
          </a:xfrm>
          <a:prstGeom prst="rect">
            <a:avLst/>
          </a:prstGeom>
        </p:spPr>
      </p:pic>
    </p:spTree>
    <p:extLst>
      <p:ext uri="{BB962C8B-B14F-4D97-AF65-F5344CB8AC3E}">
        <p14:creationId xmlns:p14="http://schemas.microsoft.com/office/powerpoint/2010/main" val="797882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9372600" y="6492875"/>
            <a:ext cx="2743200" cy="365125"/>
          </a:xfrm>
        </p:spPr>
        <p:txBody>
          <a:bodyPr/>
          <a:lstStyle>
            <a:lvl1pPr>
              <a:defRPr b="1">
                <a:solidFill>
                  <a:schemeClr val="bg1"/>
                </a:solidFill>
              </a:defRPr>
            </a:lvl1p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474940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b="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7" name="Slide Number Placeholder 6"/>
          <p:cNvSpPr>
            <a:spLocks noGrp="1"/>
          </p:cNvSpPr>
          <p:nvPr>
            <p:ph type="sldNum" sz="quarter" idx="12"/>
          </p:nvPr>
        </p:nvSpPr>
        <p:spPr>
          <a:xfrm>
            <a:off x="9372600" y="6492875"/>
            <a:ext cx="2743200" cy="365125"/>
          </a:xfrm>
        </p:spPr>
        <p:txBody>
          <a:bodyPr/>
          <a:lstStyle>
            <a:lvl1pPr>
              <a:defRPr b="1">
                <a:solidFill>
                  <a:schemeClr val="bg1"/>
                </a:solidFill>
              </a:defRPr>
            </a:lvl1pPr>
          </a:lstStyle>
          <a:p>
            <a:fld id="{F9ECA865-404D-4A57-9AC1-FD3038CC100D}" type="slidenum">
              <a:rPr lang="en-US" smtClean="0"/>
              <a:pPr/>
              <a:t>‹#›</a:t>
            </a:fld>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0600" y="5825881"/>
            <a:ext cx="1600200" cy="529862"/>
          </a:xfrm>
          <a:prstGeom prst="rect">
            <a:avLst/>
          </a:prstGeom>
        </p:spPr>
      </p:pic>
    </p:spTree>
    <p:extLst>
      <p:ext uri="{BB962C8B-B14F-4D97-AF65-F5344CB8AC3E}">
        <p14:creationId xmlns:p14="http://schemas.microsoft.com/office/powerpoint/2010/main" val="2686111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b="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8200" y="2057400"/>
            <a:ext cx="3932237" cy="3811588"/>
          </a:xfrm>
        </p:spPr>
        <p:txBody>
          <a:bodyPr/>
          <a:lstStyle>
            <a:lvl1pPr marL="0" indent="0">
              <a:buNone/>
              <a:defRPr sz="1600" b="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7" name="Slide Number Placeholder 6"/>
          <p:cNvSpPr>
            <a:spLocks noGrp="1"/>
          </p:cNvSpPr>
          <p:nvPr>
            <p:ph type="sldNum" sz="quarter" idx="12"/>
          </p:nvPr>
        </p:nvSpPr>
        <p:spPr>
          <a:xfrm>
            <a:off x="9372600" y="6492875"/>
            <a:ext cx="2743200" cy="365125"/>
          </a:xfrm>
        </p:spPr>
        <p:txBody>
          <a:bodyPr/>
          <a:lstStyle>
            <a:lvl1pPr>
              <a:defRPr b="1">
                <a:solidFill>
                  <a:schemeClr val="bg1"/>
                </a:solidFill>
              </a:defRPr>
            </a:lvl1pPr>
          </a:lstStyle>
          <a:p>
            <a:fld id="{F9ECA865-404D-4A57-9AC1-FD3038CC100D}" type="slidenum">
              <a:rPr lang="en-US" smtClean="0"/>
              <a:pPr/>
              <a:t>‹#›</a:t>
            </a:fld>
            <a:endParaRPr lang="en-US" dirty="0"/>
          </a:p>
        </p:txBody>
      </p:sp>
    </p:spTree>
    <p:extLst>
      <p:ext uri="{BB962C8B-B14F-4D97-AF65-F5344CB8AC3E}">
        <p14:creationId xmlns:p14="http://schemas.microsoft.com/office/powerpoint/2010/main" val="3628669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tif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5B341-0674-4A4E-98F7-FCF0CA34DC03}" type="datetime1">
              <a:rPr lang="en-US" smtClean="0"/>
              <a:t>6/14/2019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9ED7D3-FBF0-4A14-AC97-B6BAAAA9ECD2}" type="slidenum">
              <a:rPr lang="en-US" smtClean="0"/>
              <a:pPr/>
              <a:t>‹#›</a:t>
            </a:fld>
            <a:endParaRPr lang="en-US"/>
          </a:p>
        </p:txBody>
      </p:sp>
      <p:cxnSp>
        <p:nvCxnSpPr>
          <p:cNvPr id="11" name="Straight Connector 10"/>
          <p:cNvCxnSpPr/>
          <p:nvPr userDrawn="1"/>
        </p:nvCxnSpPr>
        <p:spPr>
          <a:xfrm flipV="1">
            <a:off x="838200" y="6355805"/>
            <a:ext cx="9525000" cy="545"/>
          </a:xfrm>
          <a:prstGeom prst="line">
            <a:avLst/>
          </a:prstGeom>
          <a:ln w="19050">
            <a:solidFill>
              <a:srgbClr val="800000"/>
            </a:solidFill>
          </a:ln>
        </p:spPr>
        <p:style>
          <a:lnRef idx="1">
            <a:schemeClr val="accent1"/>
          </a:lnRef>
          <a:fillRef idx="0">
            <a:schemeClr val="accent1"/>
          </a:fillRef>
          <a:effectRef idx="0">
            <a:schemeClr val="accent1"/>
          </a:effectRef>
          <a:fontRef idx="minor">
            <a:schemeClr val="tx1"/>
          </a:fontRef>
        </p:style>
      </p:cxnSp>
      <p:sp>
        <p:nvSpPr>
          <p:cNvPr id="12" name="Rectangle 11"/>
          <p:cNvSpPr/>
          <p:nvPr userDrawn="1"/>
        </p:nvSpPr>
        <p:spPr>
          <a:xfrm>
            <a:off x="0" y="6477000"/>
            <a:ext cx="12192000" cy="381000"/>
          </a:xfrm>
          <a:prstGeom prst="rect">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3" name="Picture 12"/>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439400" y="5993246"/>
            <a:ext cx="1463111" cy="390779"/>
          </a:xfrm>
          <a:prstGeom prst="rect">
            <a:avLst/>
          </a:prstGeom>
          <a:noFill/>
          <a:ln>
            <a:noFill/>
          </a:ln>
        </p:spPr>
      </p:pic>
      <p:pic>
        <p:nvPicPr>
          <p:cNvPr id="14" name="Picture 13"/>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52400" y="5769866"/>
            <a:ext cx="707136" cy="707134"/>
          </a:xfrm>
          <a:prstGeom prst="rect">
            <a:avLst/>
          </a:prstGeom>
          <a:noFill/>
          <a:ln>
            <a:noFill/>
          </a:ln>
        </p:spPr>
      </p:pic>
      <p:pic>
        <p:nvPicPr>
          <p:cNvPr id="15" name="Picture 14"/>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914498" y="5757946"/>
            <a:ext cx="1600200" cy="529862"/>
          </a:xfrm>
          <a:prstGeom prst="rect">
            <a:avLst/>
          </a:prstGeom>
        </p:spPr>
      </p:pic>
    </p:spTree>
    <p:extLst>
      <p:ext uri="{BB962C8B-B14F-4D97-AF65-F5344CB8AC3E}">
        <p14:creationId xmlns:p14="http://schemas.microsoft.com/office/powerpoint/2010/main" val="46495120"/>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lnSpc>
          <a:spcPct val="90000"/>
        </a:lnSpc>
        <a:spcBef>
          <a:spcPct val="0"/>
        </a:spcBef>
        <a:buNone/>
        <a:defRPr sz="4400" b="1" kern="1200">
          <a:solidFill>
            <a:srgbClr val="0F4D7B"/>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F4D7B"/>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comments" Target="../comments/comment1.xm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4000" dirty="0" smtClean="0"/>
              <a:t/>
            </a:r>
            <a:br>
              <a:rPr lang="en-US" sz="4000" dirty="0" smtClean="0"/>
            </a:br>
            <a:r>
              <a:rPr lang="en-US" sz="4000" dirty="0"/>
              <a:t/>
            </a:r>
            <a:br>
              <a:rPr lang="en-US" sz="4000" dirty="0"/>
            </a:br>
            <a:r>
              <a:rPr lang="en-US" sz="4000" dirty="0" smtClean="0"/>
              <a:t>Assessing </a:t>
            </a:r>
            <a:r>
              <a:rPr lang="en-US" sz="4000" dirty="0"/>
              <a:t>Care and Health Outcomes Among Ryan White HIV/AIDS Program (RWHAP) </a:t>
            </a:r>
            <a:r>
              <a:rPr lang="en-US" sz="4000" dirty="0" smtClean="0"/>
              <a:t>Clients Who Do Not </a:t>
            </a:r>
            <a:r>
              <a:rPr lang="en-US" sz="4000" dirty="0"/>
              <a:t>Receive RWHAP-Funded Outpatient Ambulatory Health </a:t>
            </a:r>
            <a:r>
              <a:rPr lang="en-US" sz="4000" dirty="0" smtClean="0"/>
              <a:t>Services (OAHS)</a:t>
            </a:r>
            <a:endParaRPr lang="en-US" sz="4000" dirty="0"/>
          </a:p>
        </p:txBody>
      </p:sp>
      <p:sp>
        <p:nvSpPr>
          <p:cNvPr id="4" name="Subtitle 3"/>
          <p:cNvSpPr>
            <a:spLocks noGrp="1"/>
          </p:cNvSpPr>
          <p:nvPr>
            <p:ph type="subTitle" idx="1"/>
          </p:nvPr>
        </p:nvSpPr>
        <p:spPr>
          <a:xfrm>
            <a:off x="1524000" y="3983038"/>
            <a:ext cx="9525000" cy="1655762"/>
          </a:xfrm>
        </p:spPr>
        <p:txBody>
          <a:bodyPr>
            <a:normAutofit/>
          </a:bodyPr>
          <a:lstStyle/>
          <a:p>
            <a:r>
              <a:rPr lang="en-US" sz="3200" dirty="0"/>
              <a:t>Introductory meeting with</a:t>
            </a:r>
            <a:br>
              <a:rPr lang="en-US" sz="3200" dirty="0"/>
            </a:br>
            <a:r>
              <a:rPr lang="en-US" sz="3200" dirty="0"/>
              <a:t>&lt;Provider Name&gt;</a:t>
            </a:r>
            <a:br>
              <a:rPr lang="en-US" sz="3200" dirty="0"/>
            </a:br>
            <a:r>
              <a:rPr lang="en-US" sz="3200" dirty="0"/>
              <a:t>&lt;Date&gt;</a:t>
            </a:r>
          </a:p>
        </p:txBody>
      </p:sp>
      <p:sp>
        <p:nvSpPr>
          <p:cNvPr id="5" name="Slide Number Placeholder 4"/>
          <p:cNvSpPr txBox="1">
            <a:spLocks/>
          </p:cNvSpPr>
          <p:nvPr/>
        </p:nvSpPr>
        <p:spPr>
          <a:xfrm>
            <a:off x="0" y="6492875"/>
            <a:ext cx="3733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OMB Number: 0915-XXXX  Expiration date: xx/xx/20xx</a:t>
            </a:r>
            <a:endParaRPr lang="en-US" dirty="0"/>
          </a:p>
        </p:txBody>
      </p:sp>
    </p:spTree>
    <p:extLst>
      <p:ext uri="{BB962C8B-B14F-4D97-AF65-F5344CB8AC3E}">
        <p14:creationId xmlns:p14="http://schemas.microsoft.com/office/powerpoint/2010/main" val="5835306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Approximate timeline of site visit activities</a:t>
            </a:r>
            <a:endParaRPr lang="en-US" dirty="0"/>
          </a:p>
        </p:txBody>
      </p:sp>
      <p:sp>
        <p:nvSpPr>
          <p:cNvPr id="4" name="Slide Number Placeholder 3"/>
          <p:cNvSpPr>
            <a:spLocks noGrp="1"/>
          </p:cNvSpPr>
          <p:nvPr>
            <p:ph type="sldNum" sz="quarter" idx="12"/>
          </p:nvPr>
        </p:nvSpPr>
        <p:spPr/>
        <p:txBody>
          <a:bodyPr/>
          <a:lstStyle/>
          <a:p>
            <a:fld id="{F9ECA865-404D-4A57-9AC1-FD3038CC100D}" type="slidenum">
              <a:rPr lang="en-US" smtClean="0"/>
              <a:pPr/>
              <a:t>10</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395465375"/>
              </p:ext>
            </p:extLst>
          </p:nvPr>
        </p:nvGraphicFramePr>
        <p:xfrm>
          <a:off x="1066800" y="1085002"/>
          <a:ext cx="10058400" cy="4251657"/>
        </p:xfrm>
        <a:graphic>
          <a:graphicData uri="http://schemas.openxmlformats.org/drawingml/2006/table">
            <a:tbl>
              <a:tblPr firstRow="1" bandRow="1">
                <a:tableStyleId>{5C22544A-7EE6-4342-B048-85BDC9FD1C3A}</a:tableStyleId>
              </a:tblPr>
              <a:tblGrid>
                <a:gridCol w="5268685"/>
                <a:gridCol w="4789715"/>
              </a:tblGrid>
              <a:tr h="333921">
                <a:tc>
                  <a:txBody>
                    <a:bodyPr/>
                    <a:lstStyle/>
                    <a:p>
                      <a:r>
                        <a:rPr lang="en-US" dirty="0" smtClean="0"/>
                        <a:t>Activity</a:t>
                      </a:r>
                      <a:endParaRPr lang="en-US" dirty="0"/>
                    </a:p>
                  </a:txBody>
                  <a:tcPr anchor="ctr"/>
                </a:tc>
                <a:tc>
                  <a:txBody>
                    <a:bodyPr/>
                    <a:lstStyle/>
                    <a:p>
                      <a:r>
                        <a:rPr lang="en-US" dirty="0" smtClean="0"/>
                        <a:t>Week (estimates)</a:t>
                      </a:r>
                      <a:endParaRPr lang="en-US" dirty="0"/>
                    </a:p>
                  </a:txBody>
                  <a:tcPr anchor="ctr"/>
                </a:tc>
              </a:tr>
              <a:tr h="412117">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2400" dirty="0" smtClean="0"/>
                        <a:t>Conduct</a:t>
                      </a:r>
                      <a:r>
                        <a:rPr lang="en-US" sz="2400" baseline="0" dirty="0" smtClean="0"/>
                        <a:t> o</a:t>
                      </a:r>
                      <a:r>
                        <a:rPr lang="en-US" sz="2400" dirty="0" smtClean="0"/>
                        <a:t>rientation call</a:t>
                      </a:r>
                    </a:p>
                  </a:txBody>
                  <a:tcPr anchor="ctr"/>
                </a:tc>
                <a:tc>
                  <a:txBody>
                    <a:bodyPr/>
                    <a:lstStyle/>
                    <a:p>
                      <a:r>
                        <a:rPr lang="en-US" sz="2400" dirty="0" smtClean="0"/>
                        <a:t>Week 1 (August 2019)</a:t>
                      </a:r>
                      <a:endParaRPr lang="en-US" sz="2400" dirty="0"/>
                    </a:p>
                  </a:txBody>
                  <a:tcPr anchor="ctr"/>
                </a:tc>
              </a:tr>
              <a:tr h="741810">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startAt="2"/>
                        <a:tabLst/>
                        <a:defRPr/>
                      </a:pPr>
                      <a:r>
                        <a:rPr lang="en-US" sz="2400" kern="1200" dirty="0" smtClean="0"/>
                        <a:t>Execute</a:t>
                      </a:r>
                      <a:r>
                        <a:rPr lang="en-US" sz="2400" kern="1200" baseline="0" dirty="0" smtClean="0"/>
                        <a:t> </a:t>
                      </a:r>
                      <a:r>
                        <a:rPr lang="en-US" sz="2400" kern="1200" dirty="0" smtClean="0"/>
                        <a:t>contract</a:t>
                      </a:r>
                      <a:r>
                        <a:rPr lang="en-US" sz="2400" kern="1200" dirty="0" smtClean="0"/>
                        <a:t>, and BAA with provider</a:t>
                      </a:r>
                      <a:endParaRPr lang="en-US" sz="2400" kern="1200" dirty="0">
                        <a:solidFill>
                          <a:schemeClr val="dk1"/>
                        </a:solidFill>
                        <a:latin typeface="+mn-lt"/>
                        <a:ea typeface="+mn-ea"/>
                        <a:cs typeface="+mn-cs"/>
                      </a:endParaRPr>
                    </a:p>
                  </a:txBody>
                  <a:tcPr anchor="ctr"/>
                </a:tc>
                <a:tc>
                  <a:txBody>
                    <a:bodyPr/>
                    <a:lstStyle/>
                    <a:p>
                      <a:r>
                        <a:rPr lang="en-US" sz="2400" dirty="0" smtClean="0"/>
                        <a:t>Week 3 (August–September 2019)</a:t>
                      </a:r>
                      <a:endParaRPr lang="en-US" sz="2400" dirty="0"/>
                    </a:p>
                  </a:txBody>
                  <a:tcPr anchor="ctr"/>
                </a:tc>
              </a:tr>
              <a:tr h="412117">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startAt="3"/>
                        <a:tabLst/>
                        <a:defRPr/>
                      </a:pPr>
                      <a:r>
                        <a:rPr lang="en-US" sz="2400" kern="1200" dirty="0" smtClean="0">
                          <a:solidFill>
                            <a:schemeClr val="dk1"/>
                          </a:solidFill>
                          <a:latin typeface="+mn-lt"/>
                          <a:ea typeface="+mn-ea"/>
                          <a:cs typeface="+mn-cs"/>
                        </a:rPr>
                        <a:t>Schedule </a:t>
                      </a:r>
                      <a:r>
                        <a:rPr lang="en-US" sz="2400" kern="1200" dirty="0" smtClean="0">
                          <a:solidFill>
                            <a:schemeClr val="dk1"/>
                          </a:solidFill>
                          <a:latin typeface="+mn-lt"/>
                          <a:ea typeface="+mn-ea"/>
                          <a:cs typeface="+mn-cs"/>
                        </a:rPr>
                        <a:t>interviews</a:t>
                      </a:r>
                      <a:endParaRPr lang="en-US" sz="2400" kern="1200" dirty="0">
                        <a:solidFill>
                          <a:schemeClr val="dk1"/>
                        </a:solidFill>
                        <a:latin typeface="+mn-lt"/>
                        <a:ea typeface="+mn-ea"/>
                        <a:cs typeface="+mn-cs"/>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smtClean="0"/>
                        <a:t>Week 4 (August–September 2019)</a:t>
                      </a:r>
                    </a:p>
                  </a:txBody>
                  <a:tcPr anchor="ctr"/>
                </a:tc>
              </a:tr>
              <a:tr h="741810">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startAt="4"/>
                        <a:tabLst/>
                        <a:defRPr/>
                      </a:pPr>
                      <a:r>
                        <a:rPr lang="en-US" sz="2400" kern="1200" dirty="0" smtClean="0"/>
                        <a:t>Conduct </a:t>
                      </a:r>
                      <a:r>
                        <a:rPr lang="en-US" sz="2400" kern="1200" dirty="0" smtClean="0"/>
                        <a:t>interviews </a:t>
                      </a:r>
                      <a:r>
                        <a:rPr lang="en-US" sz="2400" kern="1200" dirty="0" smtClean="0"/>
                        <a:t>and chart abstraction (if applicable)</a:t>
                      </a:r>
                      <a:endParaRPr lang="en-US" sz="2400" kern="1200" dirty="0">
                        <a:solidFill>
                          <a:schemeClr val="dk1"/>
                        </a:solidFill>
                        <a:latin typeface="+mn-lt"/>
                        <a:ea typeface="+mn-ea"/>
                        <a:cs typeface="+mn-cs"/>
                      </a:endParaRPr>
                    </a:p>
                  </a:txBody>
                  <a:tcPr anchor="ctr"/>
                </a:tc>
                <a:tc>
                  <a:txBody>
                    <a:bodyPr/>
                    <a:lstStyle/>
                    <a:p>
                      <a:r>
                        <a:rPr lang="en-US" sz="2400" dirty="0" smtClean="0"/>
                        <a:t>Week 8–10 (December 2019)</a:t>
                      </a:r>
                      <a:endParaRPr lang="en-US" sz="2400" dirty="0"/>
                    </a:p>
                  </a:txBody>
                  <a:tcPr anchor="ctr"/>
                </a:tc>
              </a:tr>
              <a:tr h="502617">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startAt="5"/>
                        <a:tabLst/>
                        <a:defRPr/>
                      </a:pPr>
                      <a:r>
                        <a:rPr lang="en-US" sz="2400" kern="1200" dirty="0" smtClean="0"/>
                        <a:t>Submit</a:t>
                      </a:r>
                      <a:r>
                        <a:rPr lang="en-US" sz="2400" kern="1200" baseline="0" dirty="0" smtClean="0"/>
                        <a:t> request for h</a:t>
                      </a:r>
                      <a:r>
                        <a:rPr lang="en-US" sz="2400" kern="1200" dirty="0" smtClean="0"/>
                        <a:t>onorarium</a:t>
                      </a:r>
                      <a:endParaRPr lang="en-US" sz="2400" kern="1200" dirty="0">
                        <a:solidFill>
                          <a:schemeClr val="dk1"/>
                        </a:solidFill>
                        <a:latin typeface="+mn-lt"/>
                        <a:ea typeface="+mn-ea"/>
                        <a:cs typeface="+mn-cs"/>
                      </a:endParaRPr>
                    </a:p>
                  </a:txBody>
                  <a:tcPr anchor="ctr"/>
                </a:tc>
                <a:tc>
                  <a:txBody>
                    <a:bodyPr/>
                    <a:lstStyle/>
                    <a:p>
                      <a:r>
                        <a:rPr lang="en-US" sz="2400" dirty="0" smtClean="0"/>
                        <a:t>Week 11 (January 2019)</a:t>
                      </a:r>
                      <a:endParaRPr lang="en-US" sz="2400" dirty="0">
                        <a:solidFill>
                          <a:srgbClr val="FF0000"/>
                        </a:solidFill>
                      </a:endParaRPr>
                    </a:p>
                  </a:txBody>
                  <a:tcPr anchor="ctr"/>
                </a:tc>
              </a:tr>
              <a:tr h="741810">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startAt="6"/>
                        <a:tabLst/>
                        <a:defRPr/>
                      </a:pPr>
                      <a:r>
                        <a:rPr lang="en-US" sz="2400" kern="1200" dirty="0" smtClean="0"/>
                        <a:t>Provide summary of clinical data</a:t>
                      </a:r>
                    </a:p>
                    <a:p>
                      <a:endParaRPr lang="en-US" sz="2400" kern="1200" dirty="0">
                        <a:solidFill>
                          <a:schemeClr val="dk1"/>
                        </a:solidFill>
                        <a:latin typeface="+mn-lt"/>
                        <a:ea typeface="+mn-ea"/>
                        <a:cs typeface="+mn-cs"/>
                      </a:endParaRPr>
                    </a:p>
                  </a:txBody>
                  <a:tcPr anchor="ctr"/>
                </a:tc>
                <a:tc>
                  <a:txBody>
                    <a:bodyPr/>
                    <a:lstStyle/>
                    <a:p>
                      <a:r>
                        <a:rPr lang="en-US" sz="2400" dirty="0" smtClean="0"/>
                        <a:t>After completing </a:t>
                      </a:r>
                      <a:r>
                        <a:rPr lang="en-US" sz="2400" baseline="0" dirty="0" smtClean="0"/>
                        <a:t>data analysis for all 30 sites (March</a:t>
                      </a:r>
                      <a:r>
                        <a:rPr lang="en-US" sz="2400" dirty="0" smtClean="0"/>
                        <a:t>–</a:t>
                      </a:r>
                      <a:r>
                        <a:rPr lang="en-US" sz="2400" baseline="0" dirty="0" smtClean="0"/>
                        <a:t>April 2020)</a:t>
                      </a:r>
                      <a:endParaRPr lang="en-US" sz="2400" dirty="0"/>
                    </a:p>
                  </a:txBody>
                  <a:tcPr anchor="ctr"/>
                </a:tc>
              </a:tr>
            </a:tbl>
          </a:graphicData>
        </a:graphic>
      </p:graphicFrame>
      <p:sp>
        <p:nvSpPr>
          <p:cNvPr id="3" name="TextBox 2"/>
          <p:cNvSpPr txBox="1"/>
          <p:nvPr/>
        </p:nvSpPr>
        <p:spPr>
          <a:xfrm>
            <a:off x="914400" y="5343267"/>
            <a:ext cx="10287000" cy="338554"/>
          </a:xfrm>
          <a:prstGeom prst="rect">
            <a:avLst/>
          </a:prstGeom>
          <a:noFill/>
        </p:spPr>
        <p:txBody>
          <a:bodyPr wrap="square" rtlCol="0">
            <a:spAutoFit/>
          </a:bodyPr>
          <a:lstStyle/>
          <a:p>
            <a:r>
              <a:rPr lang="en-US" sz="1600" dirty="0" smtClean="0"/>
              <a:t>Exact dates will vary depending on when we finalize your participation agreement and schedule a convenient time to visit.  </a:t>
            </a:r>
            <a:endParaRPr lang="en-US" sz="1600" dirty="0"/>
          </a:p>
        </p:txBody>
      </p:sp>
      <p:sp>
        <p:nvSpPr>
          <p:cNvPr id="7" name="Slide Number Placeholder 4"/>
          <p:cNvSpPr txBox="1">
            <a:spLocks/>
          </p:cNvSpPr>
          <p:nvPr/>
        </p:nvSpPr>
        <p:spPr>
          <a:xfrm>
            <a:off x="0" y="6492875"/>
            <a:ext cx="3733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OMB Number: 0915-XXXX  Expiration date: xx/xx/20xx</a:t>
            </a:r>
            <a:endParaRPr lang="en-US" dirty="0"/>
          </a:p>
        </p:txBody>
      </p:sp>
    </p:spTree>
    <p:extLst>
      <p:ext uri="{BB962C8B-B14F-4D97-AF65-F5344CB8AC3E}">
        <p14:creationId xmlns:p14="http://schemas.microsoft.com/office/powerpoint/2010/main" val="21906021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a:t>THANK YOU!</a:t>
            </a:r>
          </a:p>
        </p:txBody>
      </p:sp>
      <p:sp>
        <p:nvSpPr>
          <p:cNvPr id="3" name="Content Placeholder 2"/>
          <p:cNvSpPr>
            <a:spLocks noGrp="1"/>
          </p:cNvSpPr>
          <p:nvPr>
            <p:ph idx="1"/>
          </p:nvPr>
        </p:nvSpPr>
        <p:spPr/>
        <p:txBody>
          <a:bodyPr/>
          <a:lstStyle/>
          <a:p>
            <a:r>
              <a:rPr lang="en-US" sz="3200" dirty="0"/>
              <a:t>A member of our team will </a:t>
            </a:r>
            <a:r>
              <a:rPr lang="en-US" sz="3200" dirty="0" smtClean="0"/>
              <a:t>contact you </a:t>
            </a:r>
            <a:r>
              <a:rPr lang="en-US" sz="3200" dirty="0"/>
              <a:t>to support your decision to participate</a:t>
            </a:r>
          </a:p>
          <a:p>
            <a:r>
              <a:rPr lang="en-US" sz="3200" dirty="0"/>
              <a:t>Please </a:t>
            </a:r>
            <a:r>
              <a:rPr lang="en-US" sz="3200" dirty="0" smtClean="0"/>
              <a:t>contact </a:t>
            </a:r>
            <a:r>
              <a:rPr lang="en-US" sz="3200" dirty="0" smtClean="0">
                <a:solidFill>
                  <a:srgbClr val="FF0000"/>
                </a:solidFill>
              </a:rPr>
              <a:t>&lt;name </a:t>
            </a:r>
            <a:r>
              <a:rPr lang="en-US" sz="3200" dirty="0">
                <a:solidFill>
                  <a:srgbClr val="FF0000"/>
                </a:solidFill>
              </a:rPr>
              <a:t>of person</a:t>
            </a:r>
            <a:r>
              <a:rPr lang="en-US" sz="3200" dirty="0" smtClean="0">
                <a:solidFill>
                  <a:srgbClr val="FF0000"/>
                </a:solidFill>
              </a:rPr>
              <a:t>&gt; </a:t>
            </a:r>
            <a:r>
              <a:rPr lang="en-US" sz="3200" dirty="0" smtClean="0"/>
              <a:t>at </a:t>
            </a:r>
            <a:r>
              <a:rPr lang="en-US" sz="3200" dirty="0" smtClean="0">
                <a:solidFill>
                  <a:srgbClr val="FF0000"/>
                </a:solidFill>
              </a:rPr>
              <a:t>&lt;number and email&gt;</a:t>
            </a:r>
            <a:r>
              <a:rPr lang="en-US" sz="3200" dirty="0" smtClean="0"/>
              <a:t> </a:t>
            </a:r>
            <a:r>
              <a:rPr lang="en-US" sz="3200" dirty="0"/>
              <a:t>if you have additional questions after today’s call</a:t>
            </a:r>
          </a:p>
          <a:p>
            <a:endParaRPr lang="en-US" dirty="0"/>
          </a:p>
        </p:txBody>
      </p:sp>
      <p:sp>
        <p:nvSpPr>
          <p:cNvPr id="4" name="Slide Number Placeholder 3"/>
          <p:cNvSpPr>
            <a:spLocks noGrp="1"/>
          </p:cNvSpPr>
          <p:nvPr>
            <p:ph type="sldNum" sz="quarter" idx="12"/>
          </p:nvPr>
        </p:nvSpPr>
        <p:spPr/>
        <p:txBody>
          <a:bodyPr/>
          <a:lstStyle/>
          <a:p>
            <a:fld id="{F9ECA865-404D-4A57-9AC1-FD3038CC100D}" type="slidenum">
              <a:rPr lang="en-US" smtClean="0"/>
              <a:pPr/>
              <a:t>11</a:t>
            </a:fld>
            <a:endParaRPr lang="en-US" dirty="0"/>
          </a:p>
        </p:txBody>
      </p:sp>
      <p:sp>
        <p:nvSpPr>
          <p:cNvPr id="5" name="Slide Number Placeholder 4"/>
          <p:cNvSpPr txBox="1">
            <a:spLocks/>
          </p:cNvSpPr>
          <p:nvPr/>
        </p:nvSpPr>
        <p:spPr>
          <a:xfrm>
            <a:off x="0" y="6492875"/>
            <a:ext cx="3733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OMB Number: 0915-XXXX  Expiration date: xx/xx/20xx</a:t>
            </a:r>
            <a:endParaRPr lang="en-US" dirty="0"/>
          </a:p>
        </p:txBody>
      </p:sp>
    </p:spTree>
    <p:extLst>
      <p:ext uri="{BB962C8B-B14F-4D97-AF65-F5344CB8AC3E}">
        <p14:creationId xmlns:p14="http://schemas.microsoft.com/office/powerpoint/2010/main" val="21598419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6363"/>
            <a:ext cx="10515600" cy="1325563"/>
          </a:xfrm>
        </p:spPr>
        <p:txBody>
          <a:bodyPr/>
          <a:lstStyle/>
          <a:p>
            <a:pPr algn="ctr"/>
            <a:r>
              <a:rPr lang="en-US" dirty="0" smtClean="0"/>
              <a:t>Purpose of this orientation</a:t>
            </a:r>
            <a:endParaRPr lang="en-US" dirty="0"/>
          </a:p>
        </p:txBody>
      </p:sp>
      <p:sp>
        <p:nvSpPr>
          <p:cNvPr id="3" name="Content Placeholder 2"/>
          <p:cNvSpPr>
            <a:spLocks noGrp="1"/>
          </p:cNvSpPr>
          <p:nvPr>
            <p:ph idx="1"/>
          </p:nvPr>
        </p:nvSpPr>
        <p:spPr>
          <a:xfrm>
            <a:off x="838200" y="1219200"/>
            <a:ext cx="9753600" cy="4351338"/>
          </a:xfrm>
        </p:spPr>
        <p:txBody>
          <a:bodyPr>
            <a:normAutofit/>
          </a:bodyPr>
          <a:lstStyle/>
          <a:p>
            <a:r>
              <a:rPr lang="en-US" sz="3200" dirty="0" smtClean="0"/>
              <a:t>Introduce new federal study conducted by HRSA</a:t>
            </a:r>
          </a:p>
          <a:p>
            <a:r>
              <a:rPr lang="en-US" sz="3200" dirty="0" smtClean="0"/>
              <a:t>Provide overview of study background and site visit goals</a:t>
            </a:r>
          </a:p>
          <a:p>
            <a:r>
              <a:rPr lang="en-US" sz="3200" dirty="0" smtClean="0"/>
              <a:t>Discuss your interest in participating in the study, </a:t>
            </a:r>
            <a:r>
              <a:rPr lang="en-US" sz="3200" dirty="0"/>
              <a:t>including data collection activities and level </a:t>
            </a:r>
            <a:r>
              <a:rPr lang="en-US" sz="3200" dirty="0" smtClean="0"/>
              <a:t>of effort</a:t>
            </a:r>
          </a:p>
          <a:p>
            <a:r>
              <a:rPr lang="en-US" sz="3200" dirty="0" smtClean="0"/>
              <a:t>Review timeline for </a:t>
            </a:r>
            <a:r>
              <a:rPr lang="en-US" sz="3200" dirty="0" smtClean="0"/>
              <a:t>activities </a:t>
            </a:r>
            <a:r>
              <a:rPr lang="en-US" sz="3200" dirty="0" smtClean="0"/>
              <a:t>such as interviews and </a:t>
            </a:r>
            <a:r>
              <a:rPr lang="en-US" sz="3200" dirty="0"/>
              <a:t>medical record abstraction</a:t>
            </a:r>
            <a:endParaRPr lang="en-US" sz="3200" dirty="0"/>
          </a:p>
        </p:txBody>
      </p:sp>
      <p:sp>
        <p:nvSpPr>
          <p:cNvPr id="4" name="Slide Number Placeholder 3"/>
          <p:cNvSpPr>
            <a:spLocks noGrp="1"/>
          </p:cNvSpPr>
          <p:nvPr>
            <p:ph type="sldNum" sz="quarter" idx="12"/>
          </p:nvPr>
        </p:nvSpPr>
        <p:spPr/>
        <p:txBody>
          <a:bodyPr/>
          <a:lstStyle/>
          <a:p>
            <a:fld id="{F9ECA865-404D-4A57-9AC1-FD3038CC100D}" type="slidenum">
              <a:rPr lang="en-US" smtClean="0"/>
              <a:pPr/>
              <a:t>2</a:t>
            </a:fld>
            <a:endParaRPr lang="en-US" dirty="0"/>
          </a:p>
        </p:txBody>
      </p:sp>
      <p:sp>
        <p:nvSpPr>
          <p:cNvPr id="5" name="Slide Number Placeholder 4"/>
          <p:cNvSpPr txBox="1">
            <a:spLocks/>
          </p:cNvSpPr>
          <p:nvPr/>
        </p:nvSpPr>
        <p:spPr>
          <a:xfrm>
            <a:off x="0" y="6492875"/>
            <a:ext cx="3733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OMB Number: 0915-XXXX  Expiration date: xx/xx/20xx</a:t>
            </a:r>
            <a:endParaRPr lang="en-US" dirty="0"/>
          </a:p>
        </p:txBody>
      </p:sp>
    </p:spTree>
    <p:extLst>
      <p:ext uri="{BB962C8B-B14F-4D97-AF65-F5344CB8AC3E}">
        <p14:creationId xmlns:p14="http://schemas.microsoft.com/office/powerpoint/2010/main" val="10302807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Motivation for study</a:t>
            </a:r>
            <a:endParaRPr lang="en-US" dirty="0"/>
          </a:p>
        </p:txBody>
      </p:sp>
      <p:sp>
        <p:nvSpPr>
          <p:cNvPr id="3" name="Content Placeholder 2"/>
          <p:cNvSpPr>
            <a:spLocks noGrp="1"/>
          </p:cNvSpPr>
          <p:nvPr>
            <p:ph idx="1"/>
          </p:nvPr>
        </p:nvSpPr>
        <p:spPr>
          <a:xfrm>
            <a:off x="838200" y="1258795"/>
            <a:ext cx="10210800" cy="4351338"/>
          </a:xfrm>
        </p:spPr>
        <p:txBody>
          <a:bodyPr>
            <a:normAutofit/>
          </a:bodyPr>
          <a:lstStyle/>
          <a:p>
            <a:r>
              <a:rPr lang="en-US" sz="3200" dirty="0" smtClean="0"/>
              <a:t>RWHAP </a:t>
            </a:r>
            <a:r>
              <a:rPr lang="en-US" sz="3200" dirty="0"/>
              <a:t>funds a comprehensive set of </a:t>
            </a:r>
            <a:r>
              <a:rPr lang="en-US" sz="3200" dirty="0" smtClean="0"/>
              <a:t>medical and support services </a:t>
            </a:r>
            <a:r>
              <a:rPr lang="en-US" sz="3200" dirty="0"/>
              <a:t>for </a:t>
            </a:r>
            <a:r>
              <a:rPr lang="en-US" sz="3200" dirty="0" smtClean="0"/>
              <a:t>over half a million PLWH </a:t>
            </a:r>
            <a:r>
              <a:rPr lang="en-US" sz="3200" dirty="0"/>
              <a:t>in the United </a:t>
            </a:r>
            <a:r>
              <a:rPr lang="en-US" sz="3200" dirty="0" smtClean="0"/>
              <a:t>States</a:t>
            </a:r>
            <a:endParaRPr lang="en-US" sz="3200" dirty="0"/>
          </a:p>
          <a:p>
            <a:r>
              <a:rPr lang="en-US" sz="3200" dirty="0"/>
              <a:t>Providers funded by RWHAP submit client-level data to the </a:t>
            </a:r>
            <a:r>
              <a:rPr lang="en-US" sz="3200" dirty="0" smtClean="0"/>
              <a:t>HRSA each year to monitor retention in care, initiation of ART, and viral suppression, among other outcomes</a:t>
            </a:r>
            <a:endParaRPr lang="en-US" sz="3200" dirty="0"/>
          </a:p>
          <a:p>
            <a:r>
              <a:rPr lang="en-US" sz="3200" dirty="0"/>
              <a:t>There are </a:t>
            </a:r>
            <a:r>
              <a:rPr lang="en-US" sz="3200" dirty="0" smtClean="0"/>
              <a:t>critical gaps </a:t>
            </a:r>
            <a:r>
              <a:rPr lang="en-US" sz="3200" dirty="0"/>
              <a:t>in </a:t>
            </a:r>
            <a:r>
              <a:rPr lang="en-US" sz="3200" dirty="0" smtClean="0"/>
              <a:t>HRSA HAB’s </a:t>
            </a:r>
            <a:r>
              <a:rPr lang="en-US" sz="3200" dirty="0"/>
              <a:t>knowledge about </a:t>
            </a:r>
            <a:r>
              <a:rPr lang="en-US" sz="3200" dirty="0" smtClean="0"/>
              <a:t>process </a:t>
            </a:r>
            <a:r>
              <a:rPr lang="en-US" sz="3200" dirty="0"/>
              <a:t>and clinical </a:t>
            </a:r>
            <a:r>
              <a:rPr lang="en-US" sz="3200" dirty="0" smtClean="0"/>
              <a:t>outcomes for clients </a:t>
            </a:r>
            <a:r>
              <a:rPr lang="en-US" sz="3200" dirty="0"/>
              <a:t>who receive </a:t>
            </a:r>
            <a:r>
              <a:rPr lang="en-US" sz="3200" dirty="0" smtClean="0"/>
              <a:t>medical </a:t>
            </a:r>
            <a:r>
              <a:rPr lang="en-US" sz="3200" dirty="0"/>
              <a:t>care from providers </a:t>
            </a:r>
            <a:r>
              <a:rPr lang="en-US" sz="3200" dirty="0" smtClean="0"/>
              <a:t>outside the RWHAP system</a:t>
            </a:r>
            <a:endParaRPr lang="en-US" sz="3200" dirty="0"/>
          </a:p>
        </p:txBody>
      </p:sp>
      <p:sp>
        <p:nvSpPr>
          <p:cNvPr id="4" name="Slide Number Placeholder 3"/>
          <p:cNvSpPr>
            <a:spLocks noGrp="1"/>
          </p:cNvSpPr>
          <p:nvPr>
            <p:ph type="sldNum" sz="quarter" idx="12"/>
          </p:nvPr>
        </p:nvSpPr>
        <p:spPr/>
        <p:txBody>
          <a:bodyPr/>
          <a:lstStyle/>
          <a:p>
            <a:fld id="{F9ECA865-404D-4A57-9AC1-FD3038CC100D}" type="slidenum">
              <a:rPr lang="en-US" smtClean="0"/>
              <a:pPr/>
              <a:t>3</a:t>
            </a:fld>
            <a:endParaRPr lang="en-US" dirty="0"/>
          </a:p>
        </p:txBody>
      </p:sp>
      <p:sp>
        <p:nvSpPr>
          <p:cNvPr id="5" name="Slide Number Placeholder 4"/>
          <p:cNvSpPr txBox="1">
            <a:spLocks/>
          </p:cNvSpPr>
          <p:nvPr/>
        </p:nvSpPr>
        <p:spPr>
          <a:xfrm>
            <a:off x="0" y="6492875"/>
            <a:ext cx="3733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OMB Number: 0915-XXXX  Expiration date: xx/xx/20xx</a:t>
            </a:r>
            <a:endParaRPr lang="en-US" dirty="0"/>
          </a:p>
        </p:txBody>
      </p:sp>
    </p:spTree>
    <p:extLst>
      <p:ext uri="{BB962C8B-B14F-4D97-AF65-F5344CB8AC3E}">
        <p14:creationId xmlns:p14="http://schemas.microsoft.com/office/powerpoint/2010/main" val="2378020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11277600" cy="1325564"/>
          </a:xfrm>
        </p:spPr>
        <p:txBody>
          <a:bodyPr/>
          <a:lstStyle/>
          <a:p>
            <a:pPr algn="ctr"/>
            <a:r>
              <a:rPr lang="en-US" dirty="0" smtClean="0"/>
              <a:t>Goals of study</a:t>
            </a:r>
            <a:endParaRPr lang="en-US" i="1" dirty="0">
              <a:solidFill>
                <a:srgbClr val="FF0000"/>
              </a:solidFill>
            </a:endParaRPr>
          </a:p>
        </p:txBody>
      </p:sp>
      <p:sp>
        <p:nvSpPr>
          <p:cNvPr id="6" name="Slide Number Placeholder 5"/>
          <p:cNvSpPr>
            <a:spLocks noGrp="1"/>
          </p:cNvSpPr>
          <p:nvPr>
            <p:ph type="sldNum" sz="quarter" idx="12"/>
          </p:nvPr>
        </p:nvSpPr>
        <p:spPr/>
        <p:txBody>
          <a:bodyPr/>
          <a:lstStyle/>
          <a:p>
            <a:pPr>
              <a:defRPr/>
            </a:pPr>
            <a:fld id="{F9ECA865-404D-4A57-9AC1-FD3038CC100D}" type="slidenum">
              <a:rPr lang="en-US">
                <a:solidFill>
                  <a:prstClr val="white"/>
                </a:solidFill>
                <a:latin typeface="Calibri" panose="020F0502020204030204"/>
              </a:rPr>
              <a:pPr>
                <a:defRPr/>
              </a:pPr>
              <a:t>4</a:t>
            </a:fld>
            <a:endParaRPr lang="en-US">
              <a:solidFill>
                <a:prstClr val="white"/>
              </a:solidFill>
              <a:latin typeface="Calibri" panose="020F0502020204030204"/>
            </a:endParaRPr>
          </a:p>
        </p:txBody>
      </p:sp>
      <p:sp>
        <p:nvSpPr>
          <p:cNvPr id="4" name="Content Placeholder 3"/>
          <p:cNvSpPr>
            <a:spLocks noGrp="1"/>
          </p:cNvSpPr>
          <p:nvPr>
            <p:ph idx="1"/>
          </p:nvPr>
        </p:nvSpPr>
        <p:spPr/>
        <p:txBody>
          <a:bodyPr>
            <a:normAutofit/>
          </a:bodyPr>
          <a:lstStyle/>
          <a:p>
            <a:pPr marL="514350" lvl="2" indent="-514350">
              <a:lnSpc>
                <a:spcPct val="100000"/>
              </a:lnSpc>
              <a:spcBef>
                <a:spcPts val="1000"/>
              </a:spcBef>
              <a:buFont typeface="+mj-lt"/>
              <a:buAutoNum type="arabicPeriod"/>
            </a:pPr>
            <a:r>
              <a:rPr lang="en-US" sz="3200" dirty="0" smtClean="0">
                <a:solidFill>
                  <a:srgbClr val="0F4D7B"/>
                </a:solidFill>
              </a:rPr>
              <a:t>To understand the health care service use patterns and process and clinical outcomes </a:t>
            </a:r>
            <a:r>
              <a:rPr lang="en-US" sz="3200" dirty="0">
                <a:solidFill>
                  <a:srgbClr val="0F4D7B"/>
                </a:solidFill>
              </a:rPr>
              <a:t>for RWHAP clients </a:t>
            </a:r>
            <a:r>
              <a:rPr lang="en-US" sz="3200" dirty="0" smtClean="0">
                <a:solidFill>
                  <a:srgbClr val="0F4D7B"/>
                </a:solidFill>
              </a:rPr>
              <a:t>who do not receive </a:t>
            </a:r>
            <a:r>
              <a:rPr lang="en-US" sz="3200" dirty="0">
                <a:solidFill>
                  <a:srgbClr val="0F4D7B"/>
                </a:solidFill>
              </a:rPr>
              <a:t>HIV medical care from a RWHAP provider</a:t>
            </a:r>
          </a:p>
          <a:p>
            <a:pPr marL="514350" lvl="2" indent="-514350">
              <a:lnSpc>
                <a:spcPct val="100000"/>
              </a:lnSpc>
              <a:spcBef>
                <a:spcPts val="1000"/>
              </a:spcBef>
              <a:buFont typeface="+mj-lt"/>
              <a:buAutoNum type="arabicPeriod"/>
            </a:pPr>
            <a:r>
              <a:rPr lang="en-US" sz="3200" dirty="0" smtClean="0">
                <a:solidFill>
                  <a:srgbClr val="0F4D7B"/>
                </a:solidFill>
              </a:rPr>
              <a:t>To identify program opportunities, if needed, </a:t>
            </a:r>
            <a:r>
              <a:rPr lang="en-US" sz="3200" dirty="0">
                <a:solidFill>
                  <a:srgbClr val="0F4D7B"/>
                </a:solidFill>
              </a:rPr>
              <a:t>to </a:t>
            </a:r>
            <a:r>
              <a:rPr lang="en-US" sz="3200" dirty="0" smtClean="0">
                <a:solidFill>
                  <a:srgbClr val="0F4D7B"/>
                </a:solidFill>
              </a:rPr>
              <a:t>improve the coordination </a:t>
            </a:r>
            <a:r>
              <a:rPr lang="en-US" sz="3200" dirty="0">
                <a:solidFill>
                  <a:srgbClr val="0F4D7B"/>
                </a:solidFill>
              </a:rPr>
              <a:t>and </a:t>
            </a:r>
            <a:r>
              <a:rPr lang="en-US" sz="3200" dirty="0" smtClean="0">
                <a:solidFill>
                  <a:srgbClr val="0F4D7B"/>
                </a:solidFill>
              </a:rPr>
              <a:t>delivery of </a:t>
            </a:r>
            <a:r>
              <a:rPr lang="en-US" sz="3200" dirty="0">
                <a:solidFill>
                  <a:srgbClr val="0F4D7B"/>
                </a:solidFill>
              </a:rPr>
              <a:t>medical care to </a:t>
            </a:r>
            <a:r>
              <a:rPr lang="en-US" sz="3200" dirty="0" smtClean="0">
                <a:solidFill>
                  <a:srgbClr val="0F4D7B"/>
                </a:solidFill>
              </a:rPr>
              <a:t>PLWH who access services outside the RWHAP</a:t>
            </a:r>
            <a:endParaRPr lang="en-US" sz="3200" dirty="0">
              <a:solidFill>
                <a:srgbClr val="0F4D7B"/>
              </a:solidFill>
            </a:endParaRPr>
          </a:p>
          <a:p>
            <a:endParaRPr lang="en-US" dirty="0"/>
          </a:p>
          <a:p>
            <a:endParaRPr lang="en-US" dirty="0"/>
          </a:p>
        </p:txBody>
      </p:sp>
      <p:sp>
        <p:nvSpPr>
          <p:cNvPr id="5" name="Slide Number Placeholder 4"/>
          <p:cNvSpPr txBox="1">
            <a:spLocks/>
          </p:cNvSpPr>
          <p:nvPr/>
        </p:nvSpPr>
        <p:spPr>
          <a:xfrm>
            <a:off x="0" y="6492875"/>
            <a:ext cx="3733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OMB Number: 0915-XXXX  Expiration date: xx/xx/20xx</a:t>
            </a:r>
            <a:endParaRPr lang="en-US" dirty="0"/>
          </a:p>
        </p:txBody>
      </p:sp>
    </p:spTree>
    <p:extLst>
      <p:ext uri="{BB962C8B-B14F-4D97-AF65-F5344CB8AC3E}">
        <p14:creationId xmlns:p14="http://schemas.microsoft.com/office/powerpoint/2010/main" val="10821984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6363"/>
            <a:ext cx="10515600" cy="1325563"/>
          </a:xfrm>
        </p:spPr>
        <p:txBody>
          <a:bodyPr/>
          <a:lstStyle/>
          <a:p>
            <a:pPr algn="ctr"/>
            <a:r>
              <a:rPr lang="en-US" dirty="0"/>
              <a:t>Data collection </a:t>
            </a:r>
            <a:r>
              <a:rPr lang="en-US" dirty="0" smtClean="0"/>
              <a:t>goals</a:t>
            </a:r>
            <a:endParaRPr lang="en-US" dirty="0"/>
          </a:p>
        </p:txBody>
      </p:sp>
      <p:sp>
        <p:nvSpPr>
          <p:cNvPr id="3" name="Content Placeholder 2"/>
          <p:cNvSpPr>
            <a:spLocks noGrp="1"/>
          </p:cNvSpPr>
          <p:nvPr>
            <p:ph idx="1"/>
          </p:nvPr>
        </p:nvSpPr>
        <p:spPr>
          <a:xfrm>
            <a:off x="786897" y="1143000"/>
            <a:ext cx="10972800" cy="4419600"/>
          </a:xfrm>
        </p:spPr>
        <p:txBody>
          <a:bodyPr>
            <a:noAutofit/>
          </a:bodyPr>
          <a:lstStyle/>
          <a:p>
            <a:pPr lvl="0"/>
            <a:r>
              <a:rPr lang="en-US" dirty="0" smtClean="0"/>
              <a:t>To </a:t>
            </a:r>
            <a:r>
              <a:rPr lang="en-US" dirty="0" smtClean="0"/>
              <a:t>understand </a:t>
            </a:r>
            <a:r>
              <a:rPr lang="en-US" dirty="0"/>
              <a:t>health care use and health outcomes for </a:t>
            </a:r>
            <a:r>
              <a:rPr lang="en-US" dirty="0" smtClean="0"/>
              <a:t>clients </a:t>
            </a:r>
            <a:r>
              <a:rPr lang="en-US" dirty="0"/>
              <a:t>not receiving HIV medical care from a RWHAP provider.</a:t>
            </a:r>
          </a:p>
          <a:p>
            <a:r>
              <a:rPr lang="en-US" dirty="0" smtClean="0"/>
              <a:t>To identify </a:t>
            </a:r>
            <a:r>
              <a:rPr lang="en-US" dirty="0"/>
              <a:t>program improvement opportunities to better coordinate and deliver HIV medical care to PLWH who access services outside the </a:t>
            </a:r>
            <a:r>
              <a:rPr lang="en-US" dirty="0" smtClean="0"/>
              <a:t>RWHAP</a:t>
            </a:r>
          </a:p>
          <a:p>
            <a:r>
              <a:rPr lang="en-US" dirty="0" smtClean="0"/>
              <a:t>To conduct </a:t>
            </a:r>
            <a:r>
              <a:rPr lang="en-US" dirty="0"/>
              <a:t>two primary data collection </a:t>
            </a:r>
            <a:r>
              <a:rPr lang="en-US" dirty="0" smtClean="0"/>
              <a:t>activities:</a:t>
            </a:r>
            <a:endParaRPr lang="en-US" dirty="0"/>
          </a:p>
          <a:p>
            <a:pPr lvl="1">
              <a:buFont typeface="Calibri" panose="020F0502020204030204" pitchFamily="34" charset="0"/>
              <a:buChar char="–"/>
            </a:pPr>
            <a:r>
              <a:rPr lang="en-US" sz="2800" dirty="0">
                <a:solidFill>
                  <a:srgbClr val="0F4D7B"/>
                </a:solidFill>
              </a:rPr>
              <a:t>Interview clinical staff involved in providing medical care to clients</a:t>
            </a:r>
          </a:p>
          <a:p>
            <a:pPr lvl="1">
              <a:buFont typeface="Calibri" panose="020F0502020204030204" pitchFamily="34" charset="0"/>
              <a:buChar char="–"/>
            </a:pPr>
            <a:r>
              <a:rPr lang="en-US" sz="2800" dirty="0">
                <a:solidFill>
                  <a:srgbClr val="0F4D7B"/>
                </a:solidFill>
              </a:rPr>
              <a:t>Conduct chart reviews to collect client clinical data</a:t>
            </a:r>
          </a:p>
        </p:txBody>
      </p:sp>
      <p:sp>
        <p:nvSpPr>
          <p:cNvPr id="4" name="Slide Number Placeholder 3"/>
          <p:cNvSpPr>
            <a:spLocks noGrp="1"/>
          </p:cNvSpPr>
          <p:nvPr>
            <p:ph type="sldNum" sz="quarter" idx="12"/>
          </p:nvPr>
        </p:nvSpPr>
        <p:spPr/>
        <p:txBody>
          <a:bodyPr/>
          <a:lstStyle/>
          <a:p>
            <a:fld id="{F9ECA865-404D-4A57-9AC1-FD3038CC100D}" type="slidenum">
              <a:rPr lang="en-US" smtClean="0"/>
              <a:pPr/>
              <a:t>5</a:t>
            </a:fld>
            <a:endParaRPr lang="en-US" dirty="0"/>
          </a:p>
        </p:txBody>
      </p:sp>
      <p:sp>
        <p:nvSpPr>
          <p:cNvPr id="5" name="Slide Number Placeholder 4"/>
          <p:cNvSpPr txBox="1">
            <a:spLocks/>
          </p:cNvSpPr>
          <p:nvPr/>
        </p:nvSpPr>
        <p:spPr>
          <a:xfrm>
            <a:off x="0" y="6492875"/>
            <a:ext cx="3733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OMB Number: 0915-XXXX  Expiration date: xx/xx/20xx</a:t>
            </a:r>
            <a:endParaRPr lang="en-US" dirty="0"/>
          </a:p>
        </p:txBody>
      </p:sp>
    </p:spTree>
    <p:extLst>
      <p:ext uri="{BB962C8B-B14F-4D97-AF65-F5344CB8AC3E}">
        <p14:creationId xmlns:p14="http://schemas.microsoft.com/office/powerpoint/2010/main" val="42121857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This is NOT an evaluation of your program</a:t>
            </a:r>
            <a:endParaRPr lang="en-US" dirty="0"/>
          </a:p>
        </p:txBody>
      </p:sp>
      <p:sp>
        <p:nvSpPr>
          <p:cNvPr id="3" name="Content Placeholder 2"/>
          <p:cNvSpPr>
            <a:spLocks noGrp="1"/>
          </p:cNvSpPr>
          <p:nvPr>
            <p:ph idx="1"/>
          </p:nvPr>
        </p:nvSpPr>
        <p:spPr>
          <a:xfrm>
            <a:off x="838200" y="1258795"/>
            <a:ext cx="10515600" cy="4351338"/>
          </a:xfrm>
        </p:spPr>
        <p:txBody>
          <a:bodyPr/>
          <a:lstStyle/>
          <a:p>
            <a:pPr marL="0" indent="0" algn="ctr">
              <a:buNone/>
            </a:pPr>
            <a:endParaRPr lang="en-US" dirty="0" smtClean="0"/>
          </a:p>
          <a:p>
            <a:pPr marL="0" indent="0" algn="ctr">
              <a:buNone/>
            </a:pPr>
            <a:endParaRPr lang="en-US" dirty="0"/>
          </a:p>
          <a:p>
            <a:pPr marL="0" indent="0" algn="ctr">
              <a:buNone/>
            </a:pPr>
            <a:r>
              <a:rPr lang="en-US" sz="3600" dirty="0" smtClean="0"/>
              <a:t>The </a:t>
            </a:r>
            <a:r>
              <a:rPr lang="en-US" sz="3600" dirty="0"/>
              <a:t>overall goal of the </a:t>
            </a:r>
            <a:r>
              <a:rPr lang="en-US" sz="3600" dirty="0"/>
              <a:t>study is </a:t>
            </a:r>
            <a:r>
              <a:rPr lang="en-US" sz="3600" dirty="0"/>
              <a:t>to </a:t>
            </a:r>
            <a:r>
              <a:rPr lang="en-US" sz="3600" dirty="0" smtClean="0"/>
              <a:t/>
            </a:r>
            <a:br>
              <a:rPr lang="en-US" sz="3600" dirty="0" smtClean="0"/>
            </a:br>
            <a:r>
              <a:rPr lang="en-US" sz="3600" dirty="0" smtClean="0"/>
              <a:t>understand service use and health outcomes </a:t>
            </a:r>
            <a:br>
              <a:rPr lang="en-US" sz="3600" dirty="0" smtClean="0"/>
            </a:br>
            <a:r>
              <a:rPr lang="en-US" sz="3600" dirty="0" smtClean="0"/>
              <a:t>for clients not receiving RWHAP-funded OAHS</a:t>
            </a:r>
            <a:endParaRPr lang="en-US" sz="3600" dirty="0"/>
          </a:p>
          <a:p>
            <a:endParaRPr lang="en-US" dirty="0"/>
          </a:p>
          <a:p>
            <a:endParaRPr lang="en-US" dirty="0"/>
          </a:p>
        </p:txBody>
      </p:sp>
      <p:sp>
        <p:nvSpPr>
          <p:cNvPr id="4" name="Slide Number Placeholder 3"/>
          <p:cNvSpPr>
            <a:spLocks noGrp="1"/>
          </p:cNvSpPr>
          <p:nvPr>
            <p:ph type="sldNum" sz="quarter" idx="12"/>
          </p:nvPr>
        </p:nvSpPr>
        <p:spPr/>
        <p:txBody>
          <a:bodyPr/>
          <a:lstStyle/>
          <a:p>
            <a:fld id="{F9ECA865-404D-4A57-9AC1-FD3038CC100D}" type="slidenum">
              <a:rPr lang="en-US" smtClean="0"/>
              <a:pPr/>
              <a:t>6</a:t>
            </a:fld>
            <a:endParaRPr lang="en-US" dirty="0"/>
          </a:p>
        </p:txBody>
      </p:sp>
      <p:sp>
        <p:nvSpPr>
          <p:cNvPr id="5" name="5-Point Star 4"/>
          <p:cNvSpPr/>
          <p:nvPr/>
        </p:nvSpPr>
        <p:spPr>
          <a:xfrm>
            <a:off x="914400" y="2667000"/>
            <a:ext cx="609600" cy="609600"/>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5-Point Star 5"/>
          <p:cNvSpPr/>
          <p:nvPr/>
        </p:nvSpPr>
        <p:spPr>
          <a:xfrm>
            <a:off x="10744200" y="2743200"/>
            <a:ext cx="606287" cy="533400"/>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4"/>
          <p:cNvSpPr txBox="1">
            <a:spLocks/>
          </p:cNvSpPr>
          <p:nvPr/>
        </p:nvSpPr>
        <p:spPr>
          <a:xfrm>
            <a:off x="0" y="6492875"/>
            <a:ext cx="3733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OMB Number: 0915-XXXX  Expiration date: xx/xx/20xx</a:t>
            </a:r>
            <a:endParaRPr lang="en-US" dirty="0"/>
          </a:p>
        </p:txBody>
      </p:sp>
    </p:spTree>
    <p:extLst>
      <p:ext uri="{BB962C8B-B14F-4D97-AF65-F5344CB8AC3E}">
        <p14:creationId xmlns:p14="http://schemas.microsoft.com/office/powerpoint/2010/main" val="15561575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Four ways you  benefit from participating</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31549856"/>
              </p:ext>
            </p:extLst>
          </p:nvPr>
        </p:nvGraphicFramePr>
        <p:xfrm>
          <a:off x="838200" y="1066800"/>
          <a:ext cx="10515600" cy="472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F9ECA865-404D-4A57-9AC1-FD3038CC100D}" type="slidenum">
              <a:rPr lang="en-US" smtClean="0"/>
              <a:pPr/>
              <a:t>7</a:t>
            </a:fld>
            <a:endParaRPr lang="en-US" dirty="0"/>
          </a:p>
        </p:txBody>
      </p:sp>
      <p:sp>
        <p:nvSpPr>
          <p:cNvPr id="5" name="Slide Number Placeholder 4"/>
          <p:cNvSpPr txBox="1">
            <a:spLocks/>
          </p:cNvSpPr>
          <p:nvPr/>
        </p:nvSpPr>
        <p:spPr>
          <a:xfrm>
            <a:off x="0" y="6492875"/>
            <a:ext cx="3733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OMB Number: 0915-XXXX  Expiration date: xx/xx/20xx</a:t>
            </a:r>
            <a:endParaRPr lang="en-US" dirty="0"/>
          </a:p>
        </p:txBody>
      </p:sp>
    </p:spTree>
    <p:extLst>
      <p:ext uri="{BB962C8B-B14F-4D97-AF65-F5344CB8AC3E}">
        <p14:creationId xmlns:p14="http://schemas.microsoft.com/office/powerpoint/2010/main" val="26043843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Overview of </a:t>
            </a:r>
            <a:r>
              <a:rPr lang="en-US" dirty="0"/>
              <a:t>data collection</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94102262"/>
              </p:ext>
            </p:extLst>
          </p:nvPr>
        </p:nvGraphicFramePr>
        <p:xfrm>
          <a:off x="838200" y="1123858"/>
          <a:ext cx="10515600" cy="44466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F9ECA865-404D-4A57-9AC1-FD3038CC100D}" type="slidenum">
              <a:rPr lang="en-US" smtClean="0"/>
              <a:pPr/>
              <a:t>8</a:t>
            </a:fld>
            <a:endParaRPr lang="en-US" dirty="0"/>
          </a:p>
        </p:txBody>
      </p:sp>
      <p:sp>
        <p:nvSpPr>
          <p:cNvPr id="6" name="Slide Number Placeholder 4"/>
          <p:cNvSpPr txBox="1">
            <a:spLocks/>
          </p:cNvSpPr>
          <p:nvPr/>
        </p:nvSpPr>
        <p:spPr>
          <a:xfrm>
            <a:off x="0" y="6492875"/>
            <a:ext cx="3733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OMB Number: 0915-XXXX  Expiration date: xx/xx/20xx</a:t>
            </a:r>
            <a:endParaRPr lang="en-US" dirty="0"/>
          </a:p>
        </p:txBody>
      </p:sp>
    </p:spTree>
    <p:extLst>
      <p:ext uri="{BB962C8B-B14F-4D97-AF65-F5344CB8AC3E}">
        <p14:creationId xmlns:p14="http://schemas.microsoft.com/office/powerpoint/2010/main" val="381143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What we need from you</a:t>
            </a:r>
            <a:endParaRPr lang="en-US" dirty="0"/>
          </a:p>
        </p:txBody>
      </p:sp>
      <p:sp>
        <p:nvSpPr>
          <p:cNvPr id="3" name="Content Placeholder 2"/>
          <p:cNvSpPr>
            <a:spLocks noGrp="1"/>
          </p:cNvSpPr>
          <p:nvPr>
            <p:ph idx="1"/>
          </p:nvPr>
        </p:nvSpPr>
        <p:spPr/>
        <p:txBody>
          <a:bodyPr>
            <a:normAutofit/>
          </a:bodyPr>
          <a:lstStyle/>
          <a:p>
            <a:r>
              <a:rPr lang="en-US" sz="3200" dirty="0" smtClean="0"/>
              <a:t>Contact person to assist with</a:t>
            </a:r>
          </a:p>
          <a:p>
            <a:pPr lvl="1">
              <a:buFont typeface="Calibri" panose="020F0502020204030204" pitchFamily="34" charset="0"/>
              <a:buChar char="–"/>
            </a:pPr>
            <a:r>
              <a:rPr lang="en-US" sz="2800" dirty="0">
                <a:solidFill>
                  <a:srgbClr val="0F4D7B"/>
                </a:solidFill>
              </a:rPr>
              <a:t>Scheduling </a:t>
            </a:r>
            <a:r>
              <a:rPr lang="en-US" sz="2800" dirty="0" smtClean="0">
                <a:solidFill>
                  <a:srgbClr val="0F4D7B"/>
                </a:solidFill>
              </a:rPr>
              <a:t>medical director and clinical staff </a:t>
            </a:r>
            <a:r>
              <a:rPr lang="en-US" sz="2800" dirty="0">
                <a:solidFill>
                  <a:srgbClr val="0F4D7B"/>
                </a:solidFill>
              </a:rPr>
              <a:t>interviews</a:t>
            </a:r>
          </a:p>
          <a:p>
            <a:pPr lvl="1">
              <a:buFont typeface="Calibri" panose="020F0502020204030204" pitchFamily="34" charset="0"/>
              <a:buChar char="–"/>
            </a:pPr>
            <a:r>
              <a:rPr lang="en-US" sz="2800" dirty="0" smtClean="0">
                <a:solidFill>
                  <a:srgbClr val="0F4D7B"/>
                </a:solidFill>
              </a:rPr>
              <a:t>Abstracting clinical data</a:t>
            </a:r>
            <a:r>
              <a:rPr lang="en-US" sz="2800" dirty="0">
                <a:solidFill>
                  <a:srgbClr val="0F4D7B"/>
                </a:solidFill>
              </a:rPr>
              <a:t> </a:t>
            </a:r>
            <a:r>
              <a:rPr lang="en-US" sz="2800" dirty="0" smtClean="0">
                <a:solidFill>
                  <a:srgbClr val="0F4D7B"/>
                </a:solidFill>
              </a:rPr>
              <a:t>for up to 50 clients</a:t>
            </a:r>
          </a:p>
          <a:p>
            <a:pPr lvl="1">
              <a:buFont typeface="Calibri" panose="020F0502020204030204" pitchFamily="34" charset="0"/>
              <a:buChar char="–"/>
            </a:pPr>
            <a:r>
              <a:rPr lang="en-US" sz="2800" dirty="0" smtClean="0">
                <a:solidFill>
                  <a:srgbClr val="0F4D7B"/>
                </a:solidFill>
              </a:rPr>
              <a:t>Executing study contracting materials</a:t>
            </a:r>
          </a:p>
          <a:p>
            <a:r>
              <a:rPr lang="en-US" sz="3200" dirty="0" smtClean="0"/>
              <a:t>Notify your </a:t>
            </a:r>
            <a:r>
              <a:rPr lang="en-US" sz="3200" dirty="0"/>
              <a:t>staff about the study and share </a:t>
            </a:r>
            <a:r>
              <a:rPr lang="en-US" sz="3200" dirty="0" smtClean="0"/>
              <a:t>with them the fact sheet that we have developed</a:t>
            </a:r>
            <a:endParaRPr lang="en-US" sz="3200" dirty="0"/>
          </a:p>
          <a:p>
            <a:r>
              <a:rPr lang="en-US" sz="3200" dirty="0" smtClean="0"/>
              <a:t>Participate in at </a:t>
            </a:r>
            <a:r>
              <a:rPr lang="en-US" sz="3200" dirty="0"/>
              <a:t>least </a:t>
            </a:r>
            <a:r>
              <a:rPr lang="en-US" sz="3200" dirty="0" smtClean="0"/>
              <a:t>one</a:t>
            </a:r>
            <a:r>
              <a:rPr lang="en-US" sz="3200" dirty="0" smtClean="0">
                <a:solidFill>
                  <a:schemeClr val="tx2"/>
                </a:solidFill>
              </a:rPr>
              <a:t> </a:t>
            </a:r>
            <a:r>
              <a:rPr lang="en-US" sz="3200" dirty="0"/>
              <a:t>additional phone call to</a:t>
            </a:r>
            <a:r>
              <a:rPr lang="en-US" sz="3200" dirty="0"/>
              <a:t> coordinate interviews and </a:t>
            </a:r>
            <a:r>
              <a:rPr lang="en-US" sz="3200" dirty="0"/>
              <a:t>medical record abstraction</a:t>
            </a:r>
            <a:endParaRPr lang="en-US" sz="3200" dirty="0"/>
          </a:p>
        </p:txBody>
      </p:sp>
      <p:sp>
        <p:nvSpPr>
          <p:cNvPr id="4" name="Slide Number Placeholder 3"/>
          <p:cNvSpPr>
            <a:spLocks noGrp="1"/>
          </p:cNvSpPr>
          <p:nvPr>
            <p:ph type="sldNum" sz="quarter" idx="12"/>
          </p:nvPr>
        </p:nvSpPr>
        <p:spPr/>
        <p:txBody>
          <a:bodyPr/>
          <a:lstStyle/>
          <a:p>
            <a:fld id="{F9ECA865-404D-4A57-9AC1-FD3038CC100D}" type="slidenum">
              <a:rPr lang="en-US" smtClean="0"/>
              <a:pPr/>
              <a:t>9</a:t>
            </a:fld>
            <a:endParaRPr lang="en-US" dirty="0"/>
          </a:p>
        </p:txBody>
      </p:sp>
      <p:sp>
        <p:nvSpPr>
          <p:cNvPr id="5" name="Slide Number Placeholder 4"/>
          <p:cNvSpPr txBox="1">
            <a:spLocks/>
          </p:cNvSpPr>
          <p:nvPr/>
        </p:nvSpPr>
        <p:spPr>
          <a:xfrm>
            <a:off x="0" y="6492875"/>
            <a:ext cx="3733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OMB Number: 0915-XXXX  Expiration date: xx/xx/20xx</a:t>
            </a:r>
            <a:endParaRPr lang="en-US" dirty="0"/>
          </a:p>
        </p:txBody>
      </p:sp>
    </p:spTree>
    <p:extLst>
      <p:ext uri="{BB962C8B-B14F-4D97-AF65-F5344CB8AC3E}">
        <p14:creationId xmlns:p14="http://schemas.microsoft.com/office/powerpoint/2010/main" val="202962909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2&quot; unique_id=&quot;10002&quot;&gt;&lt;object type=&quot;3&quot; unique_id=&quot;10003&quot;&gt;&lt;property id=&quot;20148&quot; value=&quot;5&quot;/&gt;&lt;property id=&quot;20300&quot; value=&quot;Slide 1 - &amp;quot;[Presentation Title]&amp;#x0D;&amp;#x0A;[Date]&amp;quot;&quot;/&gt;&lt;property id=&quot;20307&quot; value=&quot;256&quot;/&gt;&lt;/object&gt;&lt;object type=&quot;3&quot; unique_id=&quot;10004&quot;&gt;&lt;property id=&quot;20148&quot; value=&quot;5&quot;/&gt;&lt;property id=&quot;20300&quot; value=&quot;Slide 2 - &amp;quot;[Slide Header]&amp;#x0D;&amp;#x0A;[Subheading] &amp;quot;&quot;/&gt;&lt;property id=&quot;20307&quot; value=&quot;262&quot;/&gt;&lt;/object&gt;&lt;object type=&quot;3&quot; unique_id=&quot;10023&quot;&gt;&lt;property id=&quot;20148&quot; value=&quot;5&quot;/&gt;&lt;property id=&quot;20300&quot; value=&quot;Slide 3 - &amp;quot;Contact Information (last slide)&amp;#x0D;&amp;#x0A;&amp;quot;&quot;/&gt;&lt;property id=&quot;20307&quot; value=&quot;263&quot;/&gt;&lt;/object&gt;&lt;/object&gt;&lt;object type=&quot;8&quot; unique_id=&quot;10018&quot;&gt;&lt;/object&gt;&lt;/object&gt;&lt;/database&gt;"/>
  <p:tag name="SECTOMILLISECCONVERTED" val="1"/>
</p:tagLst>
</file>

<file path=ppt/theme/theme1.xml><?xml version="1.0" encoding="utf-8"?>
<a:theme xmlns:a="http://schemas.openxmlformats.org/drawingml/2006/main" name="Office Theme">
  <a:themeElements>
    <a:clrScheme name="Custom 39">
      <a:dk1>
        <a:sysClr val="windowText" lastClr="000000"/>
      </a:dk1>
      <a:lt1>
        <a:sysClr val="window" lastClr="FFFFFF"/>
      </a:lt1>
      <a:dk2>
        <a:srgbClr val="44546A"/>
      </a:dk2>
      <a:lt2>
        <a:srgbClr val="E7E6E6"/>
      </a:lt2>
      <a:accent1>
        <a:srgbClr val="006699"/>
      </a:accent1>
      <a:accent2>
        <a:srgbClr val="990000"/>
      </a:accent2>
      <a:accent3>
        <a:srgbClr val="003366"/>
      </a:accent3>
      <a:accent4>
        <a:srgbClr val="ECA421"/>
      </a:accent4>
      <a:accent5>
        <a:srgbClr val="CCDDF1"/>
      </a:accent5>
      <a:accent6>
        <a:srgbClr val="C0BFBF"/>
      </a:accent6>
      <a:hlink>
        <a:srgbClr val="0563C1"/>
      </a:hlink>
      <a:folHlink>
        <a:srgbClr val="44546A"/>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13ff120d-8bd5-4291-a148-70db8d7e9204" ContentTypeId="0x01" PreviousValue="false"/>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TaxCatchAll xmlns="c7d0ed18-d4ec-4450-b043-97ba750af715"/>
    <Date_x0020_Submitted xmlns="5439193d-6489-428d-a877-177eeb04ceb1" xsi:nil="true"/>
    <e8e883203be8463d8b9c2b7f2370b4c6 xmlns="5439193d-6489-428d-a877-177eeb04ceb1">
      <Terms xmlns="http://schemas.microsoft.com/office/infopath/2007/PartnerControls"/>
    </e8e883203be8463d8b9c2b7f2370b4c6>
    <PublishingExpirationDate xmlns="http://schemas.microsoft.com/sharepoint/v3" xsi:nil="true"/>
    <PublishingStartDate xmlns="http://schemas.microsoft.com/sharepoint/v3" xsi:nil="true"/>
    <m3d0ba4b88cc44009f13aa8f55714811 xmlns="5439193d-6489-428d-a877-177eeb04ceb1">
      <Terms xmlns="http://schemas.microsoft.com/office/infopath/2007/PartnerControls"/>
    </m3d0ba4b88cc44009f13aa8f55714811>
    <_dlc_DocId xmlns="5439193d-6489-428d-a877-177eeb04ceb1">HABDOC-1269791978-2677</_dlc_DocId>
    <_dlc_DocIdUrl xmlns="5439193d-6489-428d-a877-177eeb04ceb1">
      <Url>https://sharepoint.hrsa.gov/sites/hab/DPD/_layouts/15/DocIdRedir.aspx?ID=HABDOC-1269791978-2677</Url>
      <Description>HABDOC-1269791978-2677</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ct:contentTypeSchema xmlns:ct="http://schemas.microsoft.com/office/2006/metadata/contentType" xmlns:ma="http://schemas.microsoft.com/office/2006/metadata/properties/metaAttributes" ct:_="" ma:_="" ma:contentTypeName="Document" ma:contentTypeID="0x010100A2AFB6C8B6E7554F8B73BBBFFD806A26" ma:contentTypeVersion="8" ma:contentTypeDescription="Create a new document." ma:contentTypeScope="" ma:versionID="257a205af57e5be2549e8b77577afb93">
  <xsd:schema xmlns:xsd="http://www.w3.org/2001/XMLSchema" xmlns:xs="http://www.w3.org/2001/XMLSchema" xmlns:p="http://schemas.microsoft.com/office/2006/metadata/properties" xmlns:ns1="http://schemas.microsoft.com/sharepoint/v3" xmlns:ns2="5439193d-6489-428d-a877-177eeb04ceb1" xmlns:ns3="c7d0ed18-d4ec-4450-b043-97ba750af715" targetNamespace="http://schemas.microsoft.com/office/2006/metadata/properties" ma:root="true" ma:fieldsID="1d711fcf4df1e44299950263496716b5" ns1:_="" ns2:_="" ns3:_="">
    <xsd:import namespace="http://schemas.microsoft.com/sharepoint/v3"/>
    <xsd:import namespace="5439193d-6489-428d-a877-177eeb04ceb1"/>
    <xsd:import namespace="c7d0ed18-d4ec-4450-b043-97ba750af715"/>
    <xsd:element name="properties">
      <xsd:complexType>
        <xsd:sequence>
          <xsd:element name="documentManagement">
            <xsd:complexType>
              <xsd:all>
                <xsd:element ref="ns1:PublishingStartDate" minOccurs="0"/>
                <xsd:element ref="ns1:PublishingExpirationDate" minOccurs="0"/>
                <xsd:element ref="ns2:Date_x0020_Submitted" minOccurs="0"/>
                <xsd:element ref="ns2:m3d0ba4b88cc44009f13aa8f55714811" minOccurs="0"/>
                <xsd:element ref="ns3:TaxCatchAll" minOccurs="0"/>
                <xsd:element ref="ns2:e8e883203be8463d8b9c2b7f2370b4c6"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439193d-6489-428d-a877-177eeb04ceb1" elementFormDefault="qualified">
    <xsd:import namespace="http://schemas.microsoft.com/office/2006/documentManagement/types"/>
    <xsd:import namespace="http://schemas.microsoft.com/office/infopath/2007/PartnerControls"/>
    <xsd:element name="Date_x0020_Submitted" ma:index="10" nillable="true" ma:displayName="Document Date" ma:description="Enter in the intended date for the document, this date can be in the past, current or future." ma:format="DateOnly" ma:internalName="Document_x0020_Date">
      <xsd:simpleType>
        <xsd:restriction base="dms:DateTime"/>
      </xsd:simpleType>
    </xsd:element>
    <xsd:element name="m3d0ba4b88cc44009f13aa8f55714811" ma:index="12" nillable="true" ma:taxonomy="true" ma:internalName="m3d0ba4b88cc44009f13aa8f55714811" ma:taxonomyFieldName="Tags" ma:displayName="Tags" ma:default="" ma:fieldId="{63d0ba4b-88cc-4400-9f13-aa8f55714811}" ma:sspId="13ff120d-8bd5-4291-a148-70db8d7e9204" ma:termSetId="c4d51474-da1d-49d4-8179-1c836f18d925" ma:anchorId="00000000-0000-0000-0000-000000000000" ma:open="true" ma:isKeyword="false">
      <xsd:complexType>
        <xsd:sequence>
          <xsd:element ref="pc:Terms" minOccurs="0" maxOccurs="1"/>
        </xsd:sequence>
      </xsd:complexType>
    </xsd:element>
    <xsd:element name="e8e883203be8463d8b9c2b7f2370b4c6" ma:index="15" nillable="true" ma:taxonomy="true" ma:internalName="e8e883203be8463d8b9c2b7f2370b4c6" ma:taxonomyFieldName="Category" ma:displayName="Category" ma:default="" ma:fieldId="{e8e88320-3be8-463d-8b9c-2b7f2370b4c6}" ma:taxonomyMulti="true" ma:sspId="13ff120d-8bd5-4291-a148-70db8d7e9204" ma:termSetId="21a4d59a-27b2-4241-bc4b-134cad033504" ma:anchorId="00000000-0000-0000-0000-000000000000" ma:open="false" ma:isKeyword="false">
      <xsd:complexType>
        <xsd:sequence>
          <xsd:element ref="pc:Terms" minOccurs="0" maxOccurs="1"/>
        </xsd:sequence>
      </xsd:complexType>
    </xsd:element>
    <xsd:element name="_dlc_DocId" ma:index="16" nillable="true" ma:displayName="Document ID Value" ma:description="The value of the document ID assigned to this item." ma:internalName="_dlc_DocId" ma:readOnly="true">
      <xsd:simpleType>
        <xsd:restriction base="dms:Text"/>
      </xsd:simpleType>
    </xsd:element>
    <xsd:element name="_dlc_DocIdUrl" ma:index="1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8"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7d0ed18-d4ec-4450-b043-97ba750af715"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40e29d95-ee2f-4789-81ff-441a90ed2609}" ma:internalName="TaxCatchAll" ma:showField="CatchAllData" ma:web="5439193d-6489-428d-a877-177eeb04ce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A3749DC-2C1B-4F0B-A9B9-3D88D388129D}">
  <ds:schemaRefs>
    <ds:schemaRef ds:uri="Microsoft.SharePoint.Taxonomy.ContentTypeSync"/>
  </ds:schemaRefs>
</ds:datastoreItem>
</file>

<file path=customXml/itemProps2.xml><?xml version="1.0" encoding="utf-8"?>
<ds:datastoreItem xmlns:ds="http://schemas.openxmlformats.org/officeDocument/2006/customXml" ds:itemID="{72B74064-8B14-44FE-A741-520AE3FDDD60}">
  <ds:schemaRefs>
    <ds:schemaRef ds:uri="http://schemas.microsoft.com/sharepoint/events"/>
  </ds:schemaRefs>
</ds:datastoreItem>
</file>

<file path=customXml/itemProps3.xml><?xml version="1.0" encoding="utf-8"?>
<ds:datastoreItem xmlns:ds="http://schemas.openxmlformats.org/officeDocument/2006/customXml" ds:itemID="{DF0BF6B8-FF89-4F32-9704-AC50F42B7E3B}">
  <ds:schemaRefs>
    <ds:schemaRef ds:uri="c7d0ed18-d4ec-4450-b043-97ba750af715"/>
    <ds:schemaRef ds:uri="http://purl.org/dc/terms/"/>
    <ds:schemaRef ds:uri="http://purl.org/dc/dcmitype/"/>
    <ds:schemaRef ds:uri="http://schemas.microsoft.com/office/2006/documentManagement/types"/>
    <ds:schemaRef ds:uri="http://schemas.microsoft.com/office/2006/metadata/properties"/>
    <ds:schemaRef ds:uri="5439193d-6489-428d-a877-177eeb04ceb1"/>
    <ds:schemaRef ds:uri="http://schemas.microsoft.com/office/infopath/2007/PartnerControls"/>
    <ds:schemaRef ds:uri="http://schemas.microsoft.com/sharepoint/v3"/>
    <ds:schemaRef ds:uri="http://schemas.openxmlformats.org/package/2006/metadata/core-properties"/>
    <ds:schemaRef ds:uri="http://www.w3.org/XML/1998/namespace"/>
    <ds:schemaRef ds:uri="http://purl.org/dc/elements/1.1/"/>
  </ds:schemaRefs>
</ds:datastoreItem>
</file>

<file path=customXml/itemProps4.xml><?xml version="1.0" encoding="utf-8"?>
<ds:datastoreItem xmlns:ds="http://schemas.openxmlformats.org/officeDocument/2006/customXml" ds:itemID="{30CD16AF-2296-4B24-B074-66D36D021EC3}">
  <ds:schemaRefs>
    <ds:schemaRef ds:uri="http://schemas.microsoft.com/sharepoint/v3/contenttype/forms"/>
  </ds:schemaRefs>
</ds:datastoreItem>
</file>

<file path=customXml/itemProps5.xml><?xml version="1.0" encoding="utf-8"?>
<ds:datastoreItem xmlns:ds="http://schemas.openxmlformats.org/officeDocument/2006/customXml" ds:itemID="{CFDCD51F-DB28-4D22-9134-E16896EA80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439193d-6489-428d-a877-177eeb04ceb1"/>
    <ds:schemaRef ds:uri="c7d0ed18-d4ec-4450-b043-97ba750af71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30485</TotalTime>
  <Words>969</Words>
  <Application>Microsoft Office PowerPoint</Application>
  <PresentationFormat>Widescreen</PresentationFormat>
  <Paragraphs>103</Paragraphs>
  <Slides>11</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Office Theme</vt:lpstr>
      <vt:lpstr>  Assessing Care and Health Outcomes Among Ryan White HIV/AIDS Program (RWHAP) Clients Who Do Not Receive RWHAP-Funded Outpatient Ambulatory Health Services (OAHS)</vt:lpstr>
      <vt:lpstr>Purpose of this orientation</vt:lpstr>
      <vt:lpstr>Motivation for study</vt:lpstr>
      <vt:lpstr>Goals of study</vt:lpstr>
      <vt:lpstr>Data collection goals</vt:lpstr>
      <vt:lpstr>This is NOT an evaluation of your program</vt:lpstr>
      <vt:lpstr>Four ways you  benefit from participating</vt:lpstr>
      <vt:lpstr>Overview of data collection</vt:lpstr>
      <vt:lpstr>What we need from you</vt:lpstr>
      <vt:lpstr>Approximate timeline of site visit activities</vt:lpstr>
      <vt:lpstr>THANK YOU!</vt:lpstr>
    </vt:vector>
  </TitlesOfParts>
  <Company>HRSA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HRSA Strategic Planning &amp; Performance</dc:title>
  <dc:creator>HRSA</dc:creator>
  <cp:lastModifiedBy>Kirsten</cp:lastModifiedBy>
  <cp:revision>432</cp:revision>
  <dcterms:created xsi:type="dcterms:W3CDTF">2015-04-01T01:31:28Z</dcterms:created>
  <dcterms:modified xsi:type="dcterms:W3CDTF">2019-06-14T12:56:58Z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0x010100A2AFB6C8B6E7554F8B73BBBFFD806A26</vt:lpwstr>
  </property>
  <property fmtid="{D5CDD505-2E9C-101B-9397-08002B2CF9AE}" pid="3" name="Category">
    <vt:lpwstr/>
  </property>
  <property fmtid="{D5CDD505-2E9C-101B-9397-08002B2CF9AE}" pid="4" name="_dlc_DocIdItemGuid">
    <vt:lpwstr>fc2cb7ce-4c07-4165-80bc-f219ab66f486</vt:lpwstr>
  </property>
  <property fmtid="{D5CDD505-2E9C-101B-9397-08002B2CF9AE}" pid="5" name="Tags">
    <vt:lpwstr/>
  </property>
</Properties>
</file>