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7772400" cy="5029200"/>
  <p:notesSz cx="7772400" cy="502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wrocki, Courtney (CDC/DDID/NCEZID/DVBD)" initials="NC(" lastIdx="1" clrIdx="0">
    <p:extLst>
      <p:ext uri="{19B8F6BF-5375-455C-9EA6-DF929625EA0E}">
        <p15:presenceInfo xmlns:p15="http://schemas.microsoft.com/office/powerpoint/2012/main" userId="S::osm9@cdc.gov::b99b3aee-f2f6-46fd-b40e-b69448bf13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34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1-15T10:38:52.688" idx="1">
    <p:pos x="2508" y="901"/>
    <p:text>We are working with Creative Services. Once we have clearance on the content of this post card, we will be able to license this image.</p:text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1559052"/>
            <a:ext cx="6606540" cy="10561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2816352"/>
            <a:ext cx="5440680" cy="1257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rgbClr val="231F2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rgbClr val="231F2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156716"/>
            <a:ext cx="338099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156716"/>
            <a:ext cx="338099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rgbClr val="231F2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797040" y="396581"/>
            <a:ext cx="0" cy="774700"/>
          </a:xfrm>
          <a:custGeom>
            <a:avLst/>
            <a:gdLst/>
            <a:ahLst/>
            <a:cxnLst/>
            <a:rect l="l" t="t" r="r" b="b"/>
            <a:pathLst>
              <a:path h="774700">
                <a:moveTo>
                  <a:pt x="0" y="0"/>
                </a:moveTo>
                <a:lnTo>
                  <a:pt x="0" y="774547"/>
                </a:lnTo>
              </a:path>
            </a:pathLst>
          </a:custGeom>
          <a:ln w="1270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841870" y="1203960"/>
            <a:ext cx="563245" cy="0"/>
          </a:xfrm>
          <a:custGeom>
            <a:avLst/>
            <a:gdLst/>
            <a:ahLst/>
            <a:cxnLst/>
            <a:rect l="l" t="t" r="r" b="b"/>
            <a:pathLst>
              <a:path w="563245">
                <a:moveTo>
                  <a:pt x="0" y="0"/>
                </a:moveTo>
                <a:lnTo>
                  <a:pt x="563245" y="0"/>
                </a:lnTo>
              </a:path>
            </a:pathLst>
          </a:custGeom>
          <a:ln w="1270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437119" y="383350"/>
            <a:ext cx="0" cy="774700"/>
          </a:xfrm>
          <a:custGeom>
            <a:avLst/>
            <a:gdLst/>
            <a:ahLst/>
            <a:cxnLst/>
            <a:rect l="l" t="t" r="r" b="b"/>
            <a:pathLst>
              <a:path h="774700">
                <a:moveTo>
                  <a:pt x="0" y="774547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829043" y="350520"/>
            <a:ext cx="563245" cy="0"/>
          </a:xfrm>
          <a:custGeom>
            <a:avLst/>
            <a:gdLst/>
            <a:ahLst/>
            <a:cxnLst/>
            <a:rect l="l" t="t" r="r" b="b"/>
            <a:pathLst>
              <a:path w="563245">
                <a:moveTo>
                  <a:pt x="56324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797040" y="1184372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4" h="19684">
                <a:moveTo>
                  <a:pt x="0" y="0"/>
                </a:moveTo>
                <a:lnTo>
                  <a:pt x="0" y="19583"/>
                </a:lnTo>
                <a:lnTo>
                  <a:pt x="19177" y="19583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417943" y="1184372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4" h="19684">
                <a:moveTo>
                  <a:pt x="0" y="19583"/>
                </a:moveTo>
                <a:lnTo>
                  <a:pt x="19177" y="19583"/>
                </a:lnTo>
                <a:lnTo>
                  <a:pt x="19177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417943" y="350516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4" h="19685">
                <a:moveTo>
                  <a:pt x="19177" y="19596"/>
                </a:moveTo>
                <a:lnTo>
                  <a:pt x="19177" y="0"/>
                </a:ln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797040" y="350516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4" h="19685">
                <a:moveTo>
                  <a:pt x="19177" y="0"/>
                </a:moveTo>
                <a:lnTo>
                  <a:pt x="0" y="0"/>
                </a:lnTo>
                <a:lnTo>
                  <a:pt x="0" y="19596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14127" y="352635"/>
            <a:ext cx="3700779" cy="1005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0" i="0">
                <a:solidFill>
                  <a:srgbClr val="231F2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156716"/>
            <a:ext cx="6995160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4677156"/>
            <a:ext cx="2487168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4677156"/>
            <a:ext cx="178765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4677156"/>
            <a:ext cx="178765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hyperlink" Target="https://is.gd/ticksn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3705" y="657486"/>
            <a:ext cx="32499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b="1" dirty="0">
                <a:solidFill>
                  <a:srgbClr val="231F20"/>
                </a:solidFill>
                <a:latin typeface="Century Gothic"/>
                <a:cs typeface="Century Gothic"/>
              </a:rPr>
              <a:t>This is a reminder. If someone from your household has already taken the survey, please ignore! If not, read below.</a:t>
            </a:r>
            <a:endParaRPr sz="1000" b="1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053" y="2502590"/>
            <a:ext cx="3271520" cy="473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This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voluntary survey will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take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about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5 minutes. Your  information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will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be kept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confidential.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We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will mail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you  a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$10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gift card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after you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complete the</a:t>
            </a:r>
            <a:r>
              <a:rPr sz="1000" spc="-7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34200" y="4431498"/>
            <a:ext cx="360680" cy="106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5" dirty="0">
                <a:solidFill>
                  <a:srgbClr val="231F20"/>
                </a:solidFill>
                <a:latin typeface="Century Gothic"/>
                <a:cs typeface="Century Gothic"/>
              </a:rPr>
              <a:t>290569-A</a:t>
            </a:r>
            <a:endParaRPr sz="6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86255" y="3806077"/>
            <a:ext cx="1283610" cy="4262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3705" y="3668415"/>
            <a:ext cx="1214399" cy="7015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886200" y="1727703"/>
            <a:ext cx="3353435" cy="12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231F20"/>
                </a:solidFill>
                <a:latin typeface="Century Gothic"/>
                <a:cs typeface="Century Gothic"/>
              </a:rPr>
              <a:t>PLEASE</a:t>
            </a:r>
            <a:r>
              <a:rPr sz="1000" b="1" spc="-9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rgbClr val="231F20"/>
                </a:solidFill>
                <a:latin typeface="Century Gothic"/>
                <a:cs typeface="Century Gothic"/>
              </a:rPr>
              <a:t>NOTE:</a:t>
            </a:r>
            <a:endParaRPr sz="1000" dirty="0">
              <a:latin typeface="Century Gothic"/>
              <a:cs typeface="Century Gothic"/>
            </a:endParaRPr>
          </a:p>
          <a:p>
            <a:pPr marL="190500" marR="845185" indent="-177800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190500" algn="l"/>
              </a:tabLst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Keep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your access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code on hand</a:t>
            </a:r>
            <a:r>
              <a:rPr sz="1000" spc="-9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until 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you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have completed the</a:t>
            </a:r>
            <a:r>
              <a:rPr sz="1000" spc="-9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survey.</a:t>
            </a:r>
            <a:endParaRPr sz="1000" dirty="0">
              <a:latin typeface="Century Gothic"/>
              <a:cs typeface="Century Gothic"/>
            </a:endParaRPr>
          </a:p>
          <a:p>
            <a:pPr marL="190500" indent="-177800">
              <a:lnSpc>
                <a:spcPct val="100000"/>
              </a:lnSpc>
              <a:buAutoNum type="arabicPeriod"/>
              <a:tabLst>
                <a:tab pos="190500" algn="l"/>
              </a:tabLst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This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expires </a:t>
            </a: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in 4 weeks.</a:t>
            </a:r>
            <a:endParaRPr sz="1000" dirty="0">
              <a:latin typeface="Century Gothic"/>
              <a:cs typeface="Century Gothic"/>
            </a:endParaRPr>
          </a:p>
          <a:p>
            <a:pPr marL="190500" marR="5080" indent="-177800">
              <a:lnSpc>
                <a:spcPct val="100000"/>
              </a:lnSpc>
              <a:buAutoNum type="arabicPeriod"/>
              <a:tabLst>
                <a:tab pos="190500" algn="l"/>
              </a:tabLst>
            </a:pP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If you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have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questions,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trouble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accessing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survey, 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would like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to take the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over the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phone,  please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contact us using the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phone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number or  email</a:t>
            </a:r>
            <a:r>
              <a:rPr sz="10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below.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86200" y="3316772"/>
            <a:ext cx="1947545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Thank</a:t>
            </a:r>
            <a:r>
              <a:rPr sz="10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you!</a:t>
            </a:r>
            <a:endParaRPr sz="1000" dirty="0">
              <a:latin typeface="Century Gothic"/>
              <a:cs typeface="Century Gothic"/>
            </a:endParaRPr>
          </a:p>
          <a:p>
            <a:pPr marL="12700" marR="508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Study Coordinator/Health</a:t>
            </a:r>
            <a:r>
              <a:rPr sz="1000" spc="-9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Dept 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Phone:</a:t>
            </a:r>
            <a:endParaRPr sz="1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Email:</a:t>
            </a:r>
            <a:endParaRPr lang="en-US" sz="1000" spc="-5" dirty="0">
              <a:solidFill>
                <a:srgbClr val="231F20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n-US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Website: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86200" y="464885"/>
            <a:ext cx="3509645" cy="10002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sz="1000" b="1" dirty="0">
                <a:solidFill>
                  <a:srgbClr val="231F20"/>
                </a:solidFill>
                <a:latin typeface="Century Gothic"/>
                <a:cs typeface="Century Gothic"/>
              </a:rPr>
              <a:t>TO TAKE THIS</a:t>
            </a:r>
            <a:r>
              <a:rPr sz="1000" b="1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rgbClr val="231F20"/>
                </a:solidFill>
                <a:latin typeface="Century Gothic"/>
                <a:cs typeface="Century Gothic"/>
              </a:rPr>
              <a:t>SURVEY:</a:t>
            </a:r>
            <a:endParaRPr sz="1000" dirty="0">
              <a:latin typeface="Century Gothic"/>
              <a:cs typeface="Century Gothic"/>
            </a:endParaRPr>
          </a:p>
          <a:p>
            <a:pPr marL="12700">
              <a:tabLst>
                <a:tab pos="190500" algn="l"/>
              </a:tabLst>
            </a:pP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1.	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Type this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address into your web</a:t>
            </a:r>
            <a:r>
              <a:rPr sz="1000" spc="-7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browser:</a:t>
            </a:r>
            <a:endParaRPr sz="1000" dirty="0">
              <a:latin typeface="Century Gothic"/>
              <a:cs typeface="Century Gothic"/>
            </a:endParaRPr>
          </a:p>
          <a:p>
            <a:pPr marL="190500"/>
            <a:r>
              <a:rPr lang="en-US" sz="1000">
                <a:solidFill>
                  <a:srgbClr val="231F20"/>
                </a:solidFill>
                <a:latin typeface="Century Gothic"/>
                <a:cs typeface="Century Gothic"/>
                <a:hlinkClick r:id="rId4"/>
              </a:rPr>
              <a:t>https://is.gd/ticksny</a:t>
            </a:r>
            <a:r>
              <a:rPr lang="en-US" sz="100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scan QR</a:t>
            </a:r>
            <a:r>
              <a:rPr sz="10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code.</a:t>
            </a:r>
            <a:endParaRPr sz="1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190500" algn="l"/>
              </a:tabLst>
            </a:pPr>
            <a:r>
              <a:rPr lang="en-US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2.	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Enter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access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code found right</a:t>
            </a:r>
            <a:r>
              <a:rPr sz="1000" spc="-8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below</a:t>
            </a:r>
            <a:endParaRPr sz="1000" dirty="0">
              <a:latin typeface="Century Gothic"/>
              <a:cs typeface="Century Gothic"/>
            </a:endParaRPr>
          </a:p>
          <a:p>
            <a:pPr marL="190500">
              <a:lnSpc>
                <a:spcPct val="100000"/>
              </a:lnSpc>
            </a:pP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your address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on the other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side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of this</a:t>
            </a:r>
            <a:r>
              <a:rPr sz="1000" spc="-8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postcard.</a:t>
            </a:r>
            <a:endParaRPr sz="1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190500" algn="l"/>
              </a:tabLst>
            </a:pP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3.	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Start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answering</a:t>
            </a:r>
            <a:r>
              <a:rPr sz="1000" spc="-9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questions!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87020" y="3276123"/>
            <a:ext cx="1116922" cy="11553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19CD4C89-5851-498B-94CF-3C96EF460764}"/>
              </a:ext>
            </a:extLst>
          </p:cNvPr>
          <p:cNvSpPr txBox="1"/>
          <p:nvPr/>
        </p:nvSpPr>
        <p:spPr>
          <a:xfrm>
            <a:off x="421053" y="1272261"/>
            <a:ext cx="3249930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spcBef>
                <a:spcPts val="400"/>
              </a:spcBef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1000" b="1" spc="-5" dirty="0">
                <a:solidFill>
                  <a:srgbClr val="231F20"/>
                </a:solidFill>
                <a:latin typeface="Century Gothic"/>
                <a:cs typeface="Century Gothic"/>
              </a:rPr>
              <a:t>[insert EIP]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the CDC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are inviting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 member  of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your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household</a:t>
            </a: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 aged 18 or older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 to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participate in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survey about </a:t>
            </a: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a method that could reduce ticks in areas where people live and possibly tickborne diseases, like Lyme disease.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Your responses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will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help us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learn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more 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about</a:t>
            </a:r>
            <a:r>
              <a:rPr sz="10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ways to prevent Lyme disease and other tickborne diseases.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89F3BEF6-E998-444F-A9E4-50FB8955F5F4}"/>
              </a:ext>
            </a:extLst>
          </p:cNvPr>
          <p:cNvSpPr txBox="1"/>
          <p:nvPr/>
        </p:nvSpPr>
        <p:spPr>
          <a:xfrm>
            <a:off x="433705" y="467187"/>
            <a:ext cx="31115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en-US" sz="1000" dirty="0">
                <a:solidFill>
                  <a:srgbClr val="231F20"/>
                </a:solidFill>
                <a:latin typeface="Century Gothic"/>
                <a:cs typeface="Century Gothic"/>
              </a:rPr>
              <a:t>Dear Resident,</a:t>
            </a:r>
            <a:endParaRPr sz="1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82820" y="2667635"/>
            <a:ext cx="1341755" cy="686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41605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Participant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Name  Address line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1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Address line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2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City, State Zip</a:t>
            </a:r>
            <a:r>
              <a:rPr kumimoji="0" sz="1100" b="1" i="0" u="none" strike="noStrike" kern="1200" cap="none" spc="-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code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82820" y="3733800"/>
            <a:ext cx="26104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sng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ACCESS CODE: [INSERT ACCESS</a:t>
            </a:r>
            <a:r>
              <a:rPr kumimoji="0" sz="1100" b="1" i="0" u="sng" strike="noStrike" kern="1200" cap="none" spc="-1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sng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CODE]</a:t>
            </a:r>
            <a:endParaRPr kumimoji="0" sz="11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4015"/>
              </a:lnSpc>
            </a:pPr>
            <a:r>
              <a:rPr spc="-5" dirty="0"/>
              <a:t>HELP </a:t>
            </a:r>
            <a:r>
              <a:rPr dirty="0"/>
              <a:t>US</a:t>
            </a:r>
            <a:r>
              <a:rPr spc="-50" dirty="0"/>
              <a:t> </a:t>
            </a:r>
            <a:r>
              <a:rPr dirty="0"/>
              <a:t>PREVENT</a:t>
            </a:r>
          </a:p>
          <a:p>
            <a:pPr marL="12700" algn="ctr">
              <a:lnSpc>
                <a:spcPts val="3904"/>
              </a:lnSpc>
              <a:tabLst>
                <a:tab pos="1484630" algn="l"/>
              </a:tabLst>
            </a:pPr>
            <a:r>
              <a:rPr lang="en-US" b="1" spc="265" dirty="0">
                <a:latin typeface="Century Gothic"/>
                <a:cs typeface="Century Gothic"/>
              </a:rPr>
              <a:t>TICK BITES</a:t>
            </a:r>
            <a:r>
              <a:rPr b="1" spc="305" dirty="0">
                <a:latin typeface="Century Gothic"/>
                <a:cs typeface="Century Gothic"/>
              </a:rPr>
              <a:t>!</a:t>
            </a:r>
            <a:r>
              <a:rPr b="1" spc="-640" dirty="0">
                <a:latin typeface="Century Gothic"/>
                <a:cs typeface="Century Gothic"/>
              </a:rPr>
              <a:t> 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5199" y="3710940"/>
            <a:ext cx="4154170" cy="5397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899160" marR="721995" lvl="0" indent="0" algn="l" defTabSz="914400" rtl="0" eaLnBrk="1" fontAlgn="auto" latinLnBrk="0" hangingPunct="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3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TAKE </a:t>
            </a:r>
            <a:r>
              <a:rPr kumimoji="0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 5 </a:t>
            </a:r>
            <a:r>
              <a:rPr kumimoji="0" sz="1300" b="1" i="0" u="none" strike="noStrike" kern="1200" cap="none" spc="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MINUTE SURVEY  </a:t>
            </a:r>
            <a:r>
              <a:rPr kumimoji="0" sz="1300" b="1" i="0" u="none" strike="noStrike" kern="1200" cap="none" spc="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AND GET </a:t>
            </a:r>
            <a:r>
              <a:rPr kumimoji="0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 </a:t>
            </a:r>
            <a:r>
              <a:rPr kumimoji="0" sz="1300" b="1" i="0" u="none" strike="noStrike" kern="1200" cap="none" spc="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$10 GIFT</a:t>
            </a:r>
            <a:r>
              <a:rPr kumimoji="0" sz="1300" b="1" i="0" u="none" strike="noStrike" kern="1200" cap="none" spc="1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 </a:t>
            </a:r>
            <a:r>
              <a:rPr kumimoji="0" sz="1300" b="1" i="0" u="none" strike="noStrike" kern="1200" cap="none" spc="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CARD</a:t>
            </a:r>
            <a:endParaRPr kumimoji="0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LT Std Black"/>
              <a:ea typeface="+mn-ea"/>
              <a:cs typeface="Helvetica LT Std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99369" y="1358163"/>
            <a:ext cx="1825418" cy="7797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379095" lvl="0" indent="0" algn="r" defTabSz="914400" rtl="0" eaLnBrk="1" fontAlgn="auto" latinLnBrk="0" hangingPunct="1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  <a:p>
            <a:pPr marL="0" marR="379095" lvl="0" indent="0" algn="r" defTabSz="914400" rtl="0" eaLnBrk="1" fontAlgn="auto" latinLnBrk="0" hangingPunct="1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Address line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1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  <a:p>
            <a:pPr marL="0" marR="379095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Address line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2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  <a:p>
            <a:pPr marL="0" marR="5080" lvl="0" indent="0" algn="r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City, State Zip</a:t>
            </a:r>
            <a:r>
              <a:rPr kumimoji="0" sz="1100" b="1" i="0" u="none" strike="noStrike" kern="1200" cap="none" spc="-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code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F09D4F-9011-4AB7-8E3C-4B984D4436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3" r="12841"/>
          <a:stretch/>
        </p:blipFill>
        <p:spPr>
          <a:xfrm>
            <a:off x="247226" y="1430750"/>
            <a:ext cx="3733801" cy="2891337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32954" y="3775027"/>
            <a:ext cx="3748073" cy="539750"/>
          </a:xfrm>
          <a:custGeom>
            <a:avLst/>
            <a:gdLst/>
            <a:ahLst/>
            <a:cxnLst/>
            <a:rect l="l" t="t" r="r" b="b"/>
            <a:pathLst>
              <a:path w="4154170" h="539750">
                <a:moveTo>
                  <a:pt x="0" y="539750"/>
                </a:moveTo>
                <a:lnTo>
                  <a:pt x="4154170" y="539750"/>
                </a:lnTo>
                <a:lnTo>
                  <a:pt x="4154170" y="0"/>
                </a:lnTo>
                <a:lnTo>
                  <a:pt x="0" y="0"/>
                </a:lnTo>
                <a:lnTo>
                  <a:pt x="0" y="539750"/>
                </a:lnTo>
                <a:close/>
              </a:path>
            </a:pathLst>
          </a:custGeom>
          <a:solidFill>
            <a:srgbClr val="D88445"/>
          </a:solidFill>
        </p:spPr>
        <p:txBody>
          <a:bodyPr wrap="square" lIns="0" tIns="0" rIns="0" bIns="0" rtlCol="0"/>
          <a:lstStyle/>
          <a:p>
            <a:pPr marL="899160" marR="721995" lvl="0" indent="0" algn="l" defTabSz="914400" rtl="0" eaLnBrk="1" fontAlgn="auto" latinLnBrk="0" hangingPunct="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LT Std Black"/>
              <a:ea typeface="+mn-ea"/>
              <a:cs typeface="Helvetica LT Std Blac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4800" y="3583855"/>
            <a:ext cx="701040" cy="7010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CA43C0-8B1F-4756-A38F-A7A967183345}"/>
              </a:ext>
            </a:extLst>
          </p:cNvPr>
          <p:cNvSpPr txBox="1"/>
          <p:nvPr/>
        </p:nvSpPr>
        <p:spPr>
          <a:xfrm>
            <a:off x="1063414" y="3775027"/>
            <a:ext cx="28380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TAKE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 5 </a:t>
            </a:r>
            <a:r>
              <a:rPr kumimoji="0" lang="en-US" sz="1300" b="1" i="0" u="none" strike="noStrike" kern="1200" cap="none" spc="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MINUTE SURVEY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AND GET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A </a:t>
            </a:r>
            <a:r>
              <a:rPr kumimoji="0" lang="en-US" sz="1300" b="1" i="0" u="none" strike="noStrike" kern="1200" cap="none" spc="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$10 GIFT</a:t>
            </a:r>
            <a:r>
              <a:rPr kumimoji="0" lang="en-US" sz="1300" b="1" i="0" u="none" strike="noStrike" kern="1200" cap="none" spc="1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 </a:t>
            </a:r>
            <a:r>
              <a:rPr kumimoji="0" lang="en-US" sz="1300" b="1" i="0" u="none" strike="noStrike" kern="1200" cap="none" spc="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T Std Black"/>
                <a:ea typeface="+mn-ea"/>
                <a:cs typeface="Helvetica LT Std Black"/>
              </a:rPr>
              <a:t>CARD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LT Std Black"/>
              <a:ea typeface="+mn-ea"/>
              <a:cs typeface="Helvetica LT Std Black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261</Words>
  <Application>Microsoft Office PowerPoint</Application>
  <PresentationFormat>Custom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Helvetica LT Std Black</vt:lpstr>
      <vt:lpstr>Office Theme</vt:lpstr>
      <vt:lpstr>PowerPoint Presentation</vt:lpstr>
      <vt:lpstr>HELP US PREVENT TICK BITES!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Hook, Sarah A. (CDC/OID/NCEZID)</dc:creator>
  <cp:lastModifiedBy>Nawrocki, Courtney (CDC/DDID/NCEZID/DVBD)</cp:lastModifiedBy>
  <cp:revision>16</cp:revision>
  <dcterms:created xsi:type="dcterms:W3CDTF">2018-03-14T14:33:58Z</dcterms:created>
  <dcterms:modified xsi:type="dcterms:W3CDTF">2020-01-15T17:42:28Z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2018-03-14T00:00:00Z</vt:filetime>
  </property>
  <property fmtid="{D5CDD505-2E9C-101B-9397-08002B2CF9AE}" pid="3" name="Creator">
    <vt:lpwstr>Adobe InDesign CC 2015 (Windows)</vt:lpwstr>
  </property>
  <property fmtid="{D5CDD505-2E9C-101B-9397-08002B2CF9AE}" pid="4" name="LastSaved">
    <vt:filetime>2018-03-14T00:00:00Z</vt:filetime>
  </property>
</Properties>
</file>