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3"/>
  </p:notesMasterIdLst>
  <p:sldIdLst>
    <p:sldId id="266" r:id="rId2"/>
    <p:sldId id="256" r:id="rId3"/>
    <p:sldId id="257" r:id="rId4"/>
    <p:sldId id="258" r:id="rId5"/>
    <p:sldId id="259" r:id="rId6"/>
    <p:sldId id="260" r:id="rId7"/>
    <p:sldId id="261" r:id="rId8"/>
    <p:sldId id="262" r:id="rId9"/>
    <p:sldId id="263" r:id="rId10"/>
    <p:sldId id="264"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wrocki, Courtney (CDC/DDID/NCEZID/DVBD)" initials="NC(" lastIdx="2" clrIdx="0">
    <p:extLst>
      <p:ext uri="{19B8F6BF-5375-455C-9EA6-DF929625EA0E}">
        <p15:presenceInfo xmlns:p15="http://schemas.microsoft.com/office/powerpoint/2012/main" userId="S::osm9@cdc.gov::b99b3aee-f2f6-46fd-b40e-b69448bf13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73631" autoAdjust="0"/>
  </p:normalViewPr>
  <p:slideViewPr>
    <p:cSldViewPr snapToGrid="0">
      <p:cViewPr varScale="1">
        <p:scale>
          <a:sx n="54" d="100"/>
          <a:sy n="54" d="100"/>
        </p:scale>
        <p:origin x="6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2-10T13:14:29.615" idx="2">
    <p:pos x="6618" y="2383"/>
    <p:text>This statement is included in the NYS version of the survey/video only.</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F8C97-45C2-40A3-B74D-3B11A0688693}" type="datetimeFigureOut">
              <a:rPr lang="en-US" smtClean="0"/>
              <a:t>12/10/2019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A09EBA-CBE8-4C42-95E5-215908DEDFE1}" type="slidenum">
              <a:rPr lang="en-US" smtClean="0"/>
              <a:t>‹#›</a:t>
            </a:fld>
            <a:endParaRPr lang="en-US"/>
          </a:p>
        </p:txBody>
      </p:sp>
    </p:spTree>
    <p:extLst>
      <p:ext uri="{BB962C8B-B14F-4D97-AF65-F5344CB8AC3E}">
        <p14:creationId xmlns:p14="http://schemas.microsoft.com/office/powerpoint/2010/main" val="3516069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tick control.  Four poster deer treatment devices. This presentation by the U.S. Centers for Disease Control and Prevention, the New York State Department of Health, and the Yale Emerging Infections Program accompanies a survey related to the use of 4-Poster Deer Treatment Devices (or 4-poster devices) to reduce ticks in areas where people live and to possibly reduce tickborne diseases.</a:t>
            </a:r>
          </a:p>
          <a:p>
            <a:r>
              <a:rPr lang="en-US" dirty="0"/>
              <a:t> [click]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09EBA-CBE8-4C42-95E5-215908DEDF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236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and Precautions [click]</a:t>
            </a:r>
          </a:p>
          <a:p>
            <a:pPr marL="742950" indent="-228600">
              <a:lnSpc>
                <a:spcPct val="90000"/>
              </a:lnSpc>
              <a:spcAft>
                <a:spcPts val="600"/>
              </a:spcAft>
              <a:buFont typeface="Arial" panose="020B0604020202020204" pitchFamily="34" charset="0"/>
              <a:buChar char="•"/>
            </a:pPr>
            <a:r>
              <a:rPr lang="en-US" sz="1200" kern="1200" dirty="0">
                <a:solidFill>
                  <a:schemeClr val="bg1"/>
                </a:solidFill>
                <a:latin typeface="+mn-lt"/>
                <a:ea typeface="+mn-ea"/>
                <a:cs typeface="+mn-cs"/>
              </a:rPr>
              <a:t>4-poster devices are registered by the U.S. Environmental Protection Agency (EPA), and [click]</a:t>
            </a:r>
          </a:p>
          <a:p>
            <a:pPr marL="742950" indent="-228600">
              <a:lnSpc>
                <a:spcPct val="90000"/>
              </a:lnSpc>
              <a:spcAft>
                <a:spcPts val="600"/>
              </a:spcAft>
              <a:buFont typeface="Arial" panose="020B0604020202020204" pitchFamily="34" charset="0"/>
              <a:buChar char="•"/>
            </a:pPr>
            <a:r>
              <a:rPr lang="en-US" sz="1200" kern="1200" dirty="0">
                <a:solidFill>
                  <a:schemeClr val="bg1"/>
                </a:solidFill>
                <a:latin typeface="+mn-lt"/>
                <a:ea typeface="+mn-ea"/>
                <a:cs typeface="+mn-cs"/>
              </a:rPr>
              <a:t>The EPA requires that pesticide warning signs be placed around each device [click]</a:t>
            </a:r>
          </a:p>
          <a:p>
            <a:endParaRPr lang="en-US" dirty="0"/>
          </a:p>
        </p:txBody>
      </p:sp>
      <p:sp>
        <p:nvSpPr>
          <p:cNvPr id="4" name="Slide Number Placeholder 3"/>
          <p:cNvSpPr>
            <a:spLocks noGrp="1"/>
          </p:cNvSpPr>
          <p:nvPr>
            <p:ph type="sldNum" sz="quarter" idx="5"/>
          </p:nvPr>
        </p:nvSpPr>
        <p:spPr/>
        <p:txBody>
          <a:bodyPr/>
          <a:lstStyle/>
          <a:p>
            <a:fld id="{BDA09EBA-CBE8-4C42-95E5-215908DEDFE1}" type="slidenum">
              <a:rPr lang="en-US" smtClean="0"/>
              <a:t>10</a:t>
            </a:fld>
            <a:endParaRPr lang="en-US"/>
          </a:p>
        </p:txBody>
      </p:sp>
    </p:spTree>
    <p:extLst>
      <p:ext uri="{BB962C8B-B14F-4D97-AF65-F5344CB8AC3E}">
        <p14:creationId xmlns:p14="http://schemas.microsoft.com/office/powerpoint/2010/main" val="401181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pPr marL="457200" indent="-228600">
              <a:lnSpc>
                <a:spcPct val="90000"/>
              </a:lnSpc>
              <a:spcAft>
                <a:spcPts val="600"/>
              </a:spcAft>
              <a:buFont typeface="Arial" panose="020B0604020202020204" pitchFamily="34" charset="0"/>
              <a:buChar char="•"/>
            </a:pPr>
            <a:r>
              <a:rPr lang="en-US" sz="1200" kern="1200" dirty="0">
                <a:solidFill>
                  <a:schemeClr val="bg1"/>
                </a:solidFill>
                <a:latin typeface="+mn-lt"/>
                <a:ea typeface="+mn-ea"/>
                <a:cs typeface="+mn-cs"/>
              </a:rPr>
              <a:t>If a device is placed within 300 feet of a home or place children may be present, a 2 ½ foot high fence must surround it [click]</a:t>
            </a:r>
          </a:p>
          <a:p>
            <a:pPr marL="457200" indent="-228600">
              <a:lnSpc>
                <a:spcPct val="90000"/>
              </a:lnSpc>
              <a:spcAft>
                <a:spcPts val="600"/>
              </a:spcAft>
              <a:buFont typeface="Arial" panose="020B0604020202020204" pitchFamily="34" charset="0"/>
              <a:buChar char="•"/>
            </a:pPr>
            <a:r>
              <a:rPr lang="en-US" sz="1200" kern="1200" dirty="0">
                <a:solidFill>
                  <a:schemeClr val="bg1"/>
                </a:solidFill>
                <a:latin typeface="+mn-lt"/>
                <a:ea typeface="+mn-ea"/>
                <a:cs typeface="+mn-cs"/>
              </a:rPr>
              <a:t>If bears are a local concern, then electric fencing may be required [click]</a:t>
            </a:r>
          </a:p>
          <a:p>
            <a:pPr marL="457200" indent="-228600">
              <a:lnSpc>
                <a:spcPct val="90000"/>
              </a:lnSpc>
              <a:spcAft>
                <a:spcPts val="600"/>
              </a:spcAft>
              <a:buFont typeface="Arial" panose="020B0604020202020204" pitchFamily="34" charset="0"/>
              <a:buChar char="•"/>
            </a:pPr>
            <a:r>
              <a:rPr lang="en-US" sz="1200" kern="1200" dirty="0">
                <a:solidFill>
                  <a:schemeClr val="bg1"/>
                </a:solidFill>
                <a:latin typeface="+mn-lt"/>
                <a:ea typeface="+mn-ea"/>
                <a:cs typeface="+mn-cs"/>
              </a:rPr>
              <a:t>Hunter-killed deer that have been treated by a 4-poster device are safe to eat [click]</a:t>
            </a:r>
          </a:p>
          <a:p>
            <a:endParaRPr lang="en-US" dirty="0"/>
          </a:p>
        </p:txBody>
      </p:sp>
      <p:sp>
        <p:nvSpPr>
          <p:cNvPr id="4" name="Slide Number Placeholder 3"/>
          <p:cNvSpPr>
            <a:spLocks noGrp="1"/>
          </p:cNvSpPr>
          <p:nvPr>
            <p:ph type="sldNum" sz="quarter" idx="5"/>
          </p:nvPr>
        </p:nvSpPr>
        <p:spPr/>
        <p:txBody>
          <a:bodyPr/>
          <a:lstStyle/>
          <a:p>
            <a:fld id="{BDA09EBA-CBE8-4C42-95E5-215908DEDFE1}" type="slidenum">
              <a:rPr lang="en-US" smtClean="0"/>
              <a:t>11</a:t>
            </a:fld>
            <a:endParaRPr lang="en-US"/>
          </a:p>
        </p:txBody>
      </p:sp>
    </p:spTree>
    <p:extLst>
      <p:ext uri="{BB962C8B-B14F-4D97-AF65-F5344CB8AC3E}">
        <p14:creationId xmlns:p14="http://schemas.microsoft.com/office/powerpoint/2010/main" val="1739572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Ticks can spread several diseases, including Lyme disease [click]</a:t>
            </a:r>
          </a:p>
          <a:p>
            <a:endParaRPr lang="en-US" dirty="0"/>
          </a:p>
        </p:txBody>
      </p:sp>
      <p:sp>
        <p:nvSpPr>
          <p:cNvPr id="4" name="Slide Number Placeholder 3"/>
          <p:cNvSpPr>
            <a:spLocks noGrp="1"/>
          </p:cNvSpPr>
          <p:nvPr>
            <p:ph type="sldNum" sz="quarter" idx="5"/>
          </p:nvPr>
        </p:nvSpPr>
        <p:spPr/>
        <p:txBody>
          <a:bodyPr/>
          <a:lstStyle/>
          <a:p>
            <a:fld id="{BDA09EBA-CBE8-4C42-95E5-215908DEDFE1}" type="slidenum">
              <a:rPr lang="en-US" smtClean="0"/>
              <a:t>2</a:t>
            </a:fld>
            <a:endParaRPr lang="en-US"/>
          </a:p>
        </p:txBody>
      </p:sp>
    </p:spTree>
    <p:extLst>
      <p:ext uri="{BB962C8B-B14F-4D97-AF65-F5344CB8AC3E}">
        <p14:creationId xmlns:p14="http://schemas.microsoft.com/office/powerpoint/2010/main" val="250242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Deer are important for ticks to reproduce [click]</a:t>
            </a:r>
          </a:p>
          <a:p>
            <a:endParaRPr lang="en-US" dirty="0"/>
          </a:p>
        </p:txBody>
      </p:sp>
      <p:sp>
        <p:nvSpPr>
          <p:cNvPr id="4" name="Slide Number Placeholder 3"/>
          <p:cNvSpPr>
            <a:spLocks noGrp="1"/>
          </p:cNvSpPr>
          <p:nvPr>
            <p:ph type="sldNum" sz="quarter" idx="5"/>
          </p:nvPr>
        </p:nvSpPr>
        <p:spPr/>
        <p:txBody>
          <a:bodyPr/>
          <a:lstStyle/>
          <a:p>
            <a:fld id="{BDA09EBA-CBE8-4C42-95E5-215908DEDFE1}" type="slidenum">
              <a:rPr lang="en-US" smtClean="0"/>
              <a:t>3</a:t>
            </a:fld>
            <a:endParaRPr lang="en-US"/>
          </a:p>
        </p:txBody>
      </p:sp>
    </p:spTree>
    <p:extLst>
      <p:ext uri="{BB962C8B-B14F-4D97-AF65-F5344CB8AC3E}">
        <p14:creationId xmlns:p14="http://schemas.microsoft.com/office/powerpoint/2010/main" val="4064035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4-poster device treats deer with a pesticide that kills ticks [click]</a:t>
            </a:r>
          </a:p>
          <a:p>
            <a:endParaRPr lang="en-US" dirty="0"/>
          </a:p>
        </p:txBody>
      </p:sp>
      <p:sp>
        <p:nvSpPr>
          <p:cNvPr id="4" name="Slide Number Placeholder 3"/>
          <p:cNvSpPr>
            <a:spLocks noGrp="1"/>
          </p:cNvSpPr>
          <p:nvPr>
            <p:ph type="sldNum" sz="quarter" idx="5"/>
          </p:nvPr>
        </p:nvSpPr>
        <p:spPr/>
        <p:txBody>
          <a:bodyPr/>
          <a:lstStyle/>
          <a:p>
            <a:fld id="{BDA09EBA-CBE8-4C42-95E5-215908DEDFE1}" type="slidenum">
              <a:rPr lang="en-US" smtClean="0"/>
              <a:t>4</a:t>
            </a:fld>
            <a:endParaRPr lang="en-US"/>
          </a:p>
        </p:txBody>
      </p:sp>
    </p:spTree>
    <p:extLst>
      <p:ext uri="{BB962C8B-B14F-4D97-AF65-F5344CB8AC3E}">
        <p14:creationId xmlns:p14="http://schemas.microsoft.com/office/powerpoint/2010/main" val="302040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the device works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mn-cs"/>
              </a:rPr>
              <a:t>4-poster devices have bins filled with corn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latin typeface="+mn-lt"/>
                <a:ea typeface="+mn-ea"/>
                <a:cs typeface="+mn-cs"/>
              </a:rPr>
              <a:t>As deer eat the corn, they rub against foam rollers, or "posts“, coated with a pesticide called </a:t>
            </a:r>
            <a:r>
              <a:rPr lang="en-US" sz="1200" b="1" kern="1200" dirty="0">
                <a:solidFill>
                  <a:schemeClr val="accent5"/>
                </a:solidFill>
                <a:latin typeface="+mn-lt"/>
                <a:ea typeface="+mn-ea"/>
                <a:cs typeface="+mn-cs"/>
              </a:rPr>
              <a:t>permethrin</a:t>
            </a:r>
            <a:r>
              <a:rPr lang="en-US" sz="1200" kern="1200" dirty="0">
                <a:solidFill>
                  <a:schemeClr val="bg1"/>
                </a:solidFill>
                <a:latin typeface="+mn-lt"/>
                <a:ea typeface="+mn-ea"/>
                <a:cs typeface="+mn-cs"/>
              </a:rPr>
              <a:t> that kills ticks. To find out more about permethrin, please follow the link shown here. [click]</a:t>
            </a:r>
          </a:p>
          <a:p>
            <a:endParaRPr lang="en-US" dirty="0"/>
          </a:p>
        </p:txBody>
      </p:sp>
      <p:sp>
        <p:nvSpPr>
          <p:cNvPr id="4" name="Slide Number Placeholder 3"/>
          <p:cNvSpPr>
            <a:spLocks noGrp="1"/>
          </p:cNvSpPr>
          <p:nvPr>
            <p:ph type="sldNum" sz="quarter" idx="5"/>
          </p:nvPr>
        </p:nvSpPr>
        <p:spPr/>
        <p:txBody>
          <a:bodyPr/>
          <a:lstStyle/>
          <a:p>
            <a:fld id="{BDA09EBA-CBE8-4C42-95E5-215908DEDFE1}" type="slidenum">
              <a:rPr lang="en-US" smtClean="0"/>
              <a:t>5</a:t>
            </a:fld>
            <a:endParaRPr lang="en-US"/>
          </a:p>
        </p:txBody>
      </p:sp>
    </p:spTree>
    <p:extLst>
      <p:ext uri="{BB962C8B-B14F-4D97-AF65-F5344CB8AC3E}">
        <p14:creationId xmlns:p14="http://schemas.microsoft.com/office/powerpoint/2010/main" val="2763031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pPr marL="457200" indent="-228600">
              <a:lnSpc>
                <a:spcPct val="90000"/>
              </a:lnSpc>
              <a:spcAft>
                <a:spcPts val="600"/>
              </a:spcAft>
              <a:buFont typeface="Arial" panose="020B0604020202020204" pitchFamily="34" charset="0"/>
              <a:buChar char="•"/>
            </a:pPr>
            <a:r>
              <a:rPr lang="en-US" sz="1200" kern="1200" dirty="0">
                <a:solidFill>
                  <a:schemeClr val="bg1"/>
                </a:solidFill>
                <a:latin typeface="+mn-lt"/>
                <a:ea typeface="+mn-ea"/>
                <a:cs typeface="+mn-cs"/>
              </a:rPr>
              <a:t>The pesticide and the device do not harm the deer [click]</a:t>
            </a:r>
          </a:p>
          <a:p>
            <a:pPr marL="457200" indent="-228600">
              <a:lnSpc>
                <a:spcPct val="90000"/>
              </a:lnSpc>
              <a:spcAft>
                <a:spcPts val="600"/>
              </a:spcAft>
              <a:buFont typeface="Arial" panose="020B0604020202020204" pitchFamily="34" charset="0"/>
              <a:buChar char="•"/>
            </a:pPr>
            <a:r>
              <a:rPr lang="en-US" sz="1200" kern="1200" dirty="0">
                <a:solidFill>
                  <a:schemeClr val="bg1"/>
                </a:solidFill>
                <a:latin typeface="+mn-lt"/>
                <a:ea typeface="+mn-ea"/>
                <a:cs typeface="+mn-cs"/>
              </a:rPr>
              <a:t>The treatment is similar to some flea and tick treatments applied to the skin of cats and dogs [click]</a:t>
            </a:r>
          </a:p>
          <a:p>
            <a:endParaRPr lang="en-US" dirty="0"/>
          </a:p>
        </p:txBody>
      </p:sp>
      <p:sp>
        <p:nvSpPr>
          <p:cNvPr id="4" name="Slide Number Placeholder 3"/>
          <p:cNvSpPr>
            <a:spLocks noGrp="1"/>
          </p:cNvSpPr>
          <p:nvPr>
            <p:ph type="sldNum" sz="quarter" idx="5"/>
          </p:nvPr>
        </p:nvSpPr>
        <p:spPr/>
        <p:txBody>
          <a:bodyPr/>
          <a:lstStyle/>
          <a:p>
            <a:fld id="{BDA09EBA-CBE8-4C42-95E5-215908DEDFE1}" type="slidenum">
              <a:rPr lang="en-US" smtClean="0"/>
              <a:t>6</a:t>
            </a:fld>
            <a:endParaRPr lang="en-US"/>
          </a:p>
        </p:txBody>
      </p:sp>
    </p:spTree>
    <p:extLst>
      <p:ext uri="{BB962C8B-B14F-4D97-AF65-F5344CB8AC3E}">
        <p14:creationId xmlns:p14="http://schemas.microsoft.com/office/powerpoint/2010/main" val="183110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0">
              <a:lnSpc>
                <a:spcPct val="90000"/>
              </a:lnSpc>
              <a:spcAft>
                <a:spcPts val="600"/>
              </a:spcAft>
              <a:buFont typeface="Arial" panose="020B0604020202020204" pitchFamily="34" charset="0"/>
              <a:buNone/>
            </a:pPr>
            <a:r>
              <a:rPr lang="en-US" sz="1200" kern="1200" dirty="0">
                <a:solidFill>
                  <a:schemeClr val="bg1"/>
                </a:solidFill>
                <a:latin typeface="+mn-lt"/>
                <a:ea typeface="+mn-ea"/>
                <a:cs typeface="+mn-cs"/>
              </a:rPr>
              <a:t>[click]</a:t>
            </a:r>
          </a:p>
          <a:p>
            <a:pPr marL="800100" indent="-228600">
              <a:lnSpc>
                <a:spcPct val="90000"/>
              </a:lnSpc>
              <a:spcAft>
                <a:spcPts val="600"/>
              </a:spcAft>
              <a:buFont typeface="Arial" panose="020B0604020202020204" pitchFamily="34" charset="0"/>
              <a:buChar char="•"/>
            </a:pPr>
            <a:r>
              <a:rPr lang="en-US" sz="1200" kern="1200" dirty="0">
                <a:solidFill>
                  <a:schemeClr val="bg1"/>
                </a:solidFill>
                <a:latin typeface="+mn-lt"/>
                <a:ea typeface="+mn-ea"/>
                <a:cs typeface="+mn-cs"/>
              </a:rPr>
              <a:t>The pesticide does not spread into the environment, and [click]</a:t>
            </a:r>
          </a:p>
          <a:p>
            <a:pPr marL="800100" indent="-228600">
              <a:lnSpc>
                <a:spcPct val="90000"/>
              </a:lnSpc>
              <a:spcAft>
                <a:spcPts val="600"/>
              </a:spcAft>
              <a:buFont typeface="Arial" panose="020B0604020202020204" pitchFamily="34" charset="0"/>
              <a:buChar char="•"/>
            </a:pPr>
            <a:r>
              <a:rPr lang="en-US" sz="1200" kern="1200" dirty="0">
                <a:solidFill>
                  <a:schemeClr val="bg1"/>
                </a:solidFill>
                <a:latin typeface="+mn-lt"/>
                <a:ea typeface="+mn-ea"/>
                <a:cs typeface="+mn-cs"/>
              </a:rPr>
              <a:t>The devices should not increase deer populations [click]</a:t>
            </a:r>
          </a:p>
          <a:p>
            <a:pPr marL="800100" indent="-228600">
              <a:lnSpc>
                <a:spcPct val="90000"/>
              </a:lnSpc>
              <a:spcAft>
                <a:spcPts val="600"/>
              </a:spcAft>
              <a:buFont typeface="Arial" panose="020B0604020202020204" pitchFamily="34" charset="0"/>
              <a:buChar char="•"/>
            </a:pPr>
            <a:r>
              <a:rPr lang="en-US" sz="1200" kern="1200" dirty="0">
                <a:solidFill>
                  <a:schemeClr val="bg1"/>
                </a:solidFill>
                <a:latin typeface="+mn-lt"/>
                <a:ea typeface="+mn-ea"/>
                <a:cs typeface="+mn-cs"/>
              </a:rPr>
              <a:t>The devices also require weekly servicing by licensed professionals [click]</a:t>
            </a:r>
          </a:p>
          <a:p>
            <a:endParaRPr lang="en-US" dirty="0"/>
          </a:p>
        </p:txBody>
      </p:sp>
      <p:sp>
        <p:nvSpPr>
          <p:cNvPr id="4" name="Slide Number Placeholder 3"/>
          <p:cNvSpPr>
            <a:spLocks noGrp="1"/>
          </p:cNvSpPr>
          <p:nvPr>
            <p:ph type="sldNum" sz="quarter" idx="5"/>
          </p:nvPr>
        </p:nvSpPr>
        <p:spPr/>
        <p:txBody>
          <a:bodyPr/>
          <a:lstStyle/>
          <a:p>
            <a:fld id="{BDA09EBA-CBE8-4C42-95E5-215908DEDFE1}" type="slidenum">
              <a:rPr lang="en-US" smtClean="0"/>
              <a:t>7</a:t>
            </a:fld>
            <a:endParaRPr lang="en-US"/>
          </a:p>
        </p:txBody>
      </p:sp>
    </p:spTree>
    <p:extLst>
      <p:ext uri="{BB962C8B-B14F-4D97-AF65-F5344CB8AC3E}">
        <p14:creationId xmlns:p14="http://schemas.microsoft.com/office/powerpoint/2010/main" val="178376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the device affects ticks [click]</a:t>
            </a:r>
          </a:p>
          <a:p>
            <a:pPr marL="457200" indent="-457200">
              <a:spcAft>
                <a:spcPts val="600"/>
              </a:spcAft>
              <a:buFont typeface="Arial" panose="020B0604020202020204" pitchFamily="34" charset="0"/>
              <a:buChar char="•"/>
            </a:pPr>
            <a:r>
              <a:rPr lang="en-US" sz="1200" dirty="0">
                <a:solidFill>
                  <a:schemeClr val="bg1"/>
                </a:solidFill>
              </a:rPr>
              <a:t>4-Poster devices are a type of long-term tick management that can be used by a community [click]</a:t>
            </a:r>
          </a:p>
          <a:p>
            <a:pPr marL="457200" indent="-457200">
              <a:spcAft>
                <a:spcPts val="600"/>
              </a:spcAft>
              <a:buFont typeface="Arial" panose="020B0604020202020204" pitchFamily="34" charset="0"/>
              <a:buChar char="•"/>
            </a:pPr>
            <a:r>
              <a:rPr lang="en-US" sz="1200" dirty="0">
                <a:solidFill>
                  <a:schemeClr val="bg1"/>
                </a:solidFill>
              </a:rPr>
              <a:t>The devices need to be in place for 2-3 years to see a decrease in ticks [click]</a:t>
            </a:r>
          </a:p>
          <a:p>
            <a:endParaRPr lang="en-US" dirty="0"/>
          </a:p>
        </p:txBody>
      </p:sp>
      <p:sp>
        <p:nvSpPr>
          <p:cNvPr id="4" name="Slide Number Placeholder 3"/>
          <p:cNvSpPr>
            <a:spLocks noGrp="1"/>
          </p:cNvSpPr>
          <p:nvPr>
            <p:ph type="sldNum" sz="quarter" idx="5"/>
          </p:nvPr>
        </p:nvSpPr>
        <p:spPr/>
        <p:txBody>
          <a:bodyPr/>
          <a:lstStyle/>
          <a:p>
            <a:fld id="{BDA09EBA-CBE8-4C42-95E5-215908DEDFE1}" type="slidenum">
              <a:rPr lang="en-US" smtClean="0"/>
              <a:t>8</a:t>
            </a:fld>
            <a:endParaRPr lang="en-US"/>
          </a:p>
        </p:txBody>
      </p:sp>
    </p:spTree>
    <p:extLst>
      <p:ext uri="{BB962C8B-B14F-4D97-AF65-F5344CB8AC3E}">
        <p14:creationId xmlns:p14="http://schemas.microsoft.com/office/powerpoint/2010/main" val="537375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pPr marL="800100" indent="-457200">
              <a:lnSpc>
                <a:spcPct val="90000"/>
              </a:lnSpc>
              <a:spcAft>
                <a:spcPts val="600"/>
              </a:spcAft>
              <a:buFont typeface="Arial" panose="020B0604020202020204" pitchFamily="34" charset="0"/>
              <a:buChar char="•"/>
            </a:pPr>
            <a:r>
              <a:rPr lang="en-US" sz="1200" dirty="0">
                <a:solidFill>
                  <a:schemeClr val="bg1"/>
                </a:solidFill>
              </a:rPr>
              <a:t>Each device will reduce ticks over roughly 50 acres, and [click]</a:t>
            </a:r>
          </a:p>
          <a:p>
            <a:pPr marL="800100" indent="-457200">
              <a:lnSpc>
                <a:spcPct val="90000"/>
              </a:lnSpc>
              <a:spcAft>
                <a:spcPts val="600"/>
              </a:spcAft>
              <a:buFont typeface="Arial" panose="020B0604020202020204" pitchFamily="34" charset="0"/>
              <a:buChar char="•"/>
            </a:pPr>
            <a:r>
              <a:rPr lang="en-US" sz="1200" dirty="0">
                <a:solidFill>
                  <a:schemeClr val="bg1"/>
                </a:solidFill>
              </a:rPr>
              <a:t>may be used year round [click]</a:t>
            </a:r>
          </a:p>
          <a:p>
            <a:pPr marL="800100" indent="-457200">
              <a:lnSpc>
                <a:spcPct val="90000"/>
              </a:lnSpc>
              <a:spcAft>
                <a:spcPts val="600"/>
              </a:spcAft>
              <a:buFont typeface="Arial" panose="020B0604020202020204" pitchFamily="34" charset="0"/>
              <a:buChar char="•"/>
            </a:pPr>
            <a:r>
              <a:rPr lang="en-US" sz="1200" dirty="0">
                <a:solidFill>
                  <a:schemeClr val="bg1"/>
                </a:solidFill>
              </a:rPr>
              <a:t>Ticks will eventually return if the devices do not remain in service [click]</a:t>
            </a:r>
          </a:p>
          <a:p>
            <a:endParaRPr lang="en-US" dirty="0"/>
          </a:p>
        </p:txBody>
      </p:sp>
      <p:sp>
        <p:nvSpPr>
          <p:cNvPr id="4" name="Slide Number Placeholder 3"/>
          <p:cNvSpPr>
            <a:spLocks noGrp="1"/>
          </p:cNvSpPr>
          <p:nvPr>
            <p:ph type="sldNum" sz="quarter" idx="5"/>
          </p:nvPr>
        </p:nvSpPr>
        <p:spPr/>
        <p:txBody>
          <a:bodyPr/>
          <a:lstStyle/>
          <a:p>
            <a:fld id="{BDA09EBA-CBE8-4C42-95E5-215908DEDFE1}" type="slidenum">
              <a:rPr lang="en-US" smtClean="0"/>
              <a:t>9</a:t>
            </a:fld>
            <a:endParaRPr lang="en-US"/>
          </a:p>
        </p:txBody>
      </p:sp>
    </p:spTree>
    <p:extLst>
      <p:ext uri="{BB962C8B-B14F-4D97-AF65-F5344CB8AC3E}">
        <p14:creationId xmlns:p14="http://schemas.microsoft.com/office/powerpoint/2010/main" val="2751316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E3F1DA-0C86-4C74-8463-B191C7B2EE16}"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D3417-4E4D-4597-8175-E2BCF38CE8CB}" type="slidenum">
              <a:rPr lang="en-US" smtClean="0"/>
              <a:t>‹#›</a:t>
            </a:fld>
            <a:endParaRPr lang="en-US"/>
          </a:p>
        </p:txBody>
      </p:sp>
    </p:spTree>
    <p:extLst>
      <p:ext uri="{BB962C8B-B14F-4D97-AF65-F5344CB8AC3E}">
        <p14:creationId xmlns:p14="http://schemas.microsoft.com/office/powerpoint/2010/main" val="2728131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E3F1DA-0C86-4C74-8463-B191C7B2EE16}"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D3417-4E4D-4597-8175-E2BCF38CE8CB}" type="slidenum">
              <a:rPr lang="en-US" smtClean="0"/>
              <a:t>‹#›</a:t>
            </a:fld>
            <a:endParaRPr lang="en-US"/>
          </a:p>
        </p:txBody>
      </p:sp>
    </p:spTree>
    <p:extLst>
      <p:ext uri="{BB962C8B-B14F-4D97-AF65-F5344CB8AC3E}">
        <p14:creationId xmlns:p14="http://schemas.microsoft.com/office/powerpoint/2010/main" val="330141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E3F1DA-0C86-4C74-8463-B191C7B2EE16}"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D3417-4E4D-4597-8175-E2BCF38CE8CB}" type="slidenum">
              <a:rPr lang="en-US" smtClean="0"/>
              <a:t>‹#›</a:t>
            </a:fld>
            <a:endParaRPr lang="en-US"/>
          </a:p>
        </p:txBody>
      </p:sp>
    </p:spTree>
    <p:extLst>
      <p:ext uri="{BB962C8B-B14F-4D97-AF65-F5344CB8AC3E}">
        <p14:creationId xmlns:p14="http://schemas.microsoft.com/office/powerpoint/2010/main" val="3874281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E3F1DA-0C86-4C74-8463-B191C7B2EE16}"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D3417-4E4D-4597-8175-E2BCF38CE8CB}" type="slidenum">
              <a:rPr lang="en-US" smtClean="0"/>
              <a:t>‹#›</a:t>
            </a:fld>
            <a:endParaRPr lang="en-US"/>
          </a:p>
        </p:txBody>
      </p:sp>
    </p:spTree>
    <p:extLst>
      <p:ext uri="{BB962C8B-B14F-4D97-AF65-F5344CB8AC3E}">
        <p14:creationId xmlns:p14="http://schemas.microsoft.com/office/powerpoint/2010/main" val="221163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E3F1DA-0C86-4C74-8463-B191C7B2EE16}" type="datetimeFigureOut">
              <a:rPr lang="en-US" smtClean="0"/>
              <a:t>12/10/2019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D3417-4E4D-4597-8175-E2BCF38CE8CB}" type="slidenum">
              <a:rPr lang="en-US" smtClean="0"/>
              <a:t>‹#›</a:t>
            </a:fld>
            <a:endParaRPr lang="en-US"/>
          </a:p>
        </p:txBody>
      </p:sp>
    </p:spTree>
    <p:extLst>
      <p:ext uri="{BB962C8B-B14F-4D97-AF65-F5344CB8AC3E}">
        <p14:creationId xmlns:p14="http://schemas.microsoft.com/office/powerpoint/2010/main" val="368464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E3F1DA-0C86-4C74-8463-B191C7B2EE16}"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D3417-4E4D-4597-8175-E2BCF38CE8CB}" type="slidenum">
              <a:rPr lang="en-US" smtClean="0"/>
              <a:t>‹#›</a:t>
            </a:fld>
            <a:endParaRPr lang="en-US"/>
          </a:p>
        </p:txBody>
      </p:sp>
    </p:spTree>
    <p:extLst>
      <p:ext uri="{BB962C8B-B14F-4D97-AF65-F5344CB8AC3E}">
        <p14:creationId xmlns:p14="http://schemas.microsoft.com/office/powerpoint/2010/main" val="353162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E3F1DA-0C86-4C74-8463-B191C7B2EE16}" type="datetimeFigureOut">
              <a:rPr lang="en-US" smtClean="0"/>
              <a:t>12/10/2019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4D3417-4E4D-4597-8175-E2BCF38CE8CB}" type="slidenum">
              <a:rPr lang="en-US" smtClean="0"/>
              <a:t>‹#›</a:t>
            </a:fld>
            <a:endParaRPr lang="en-US"/>
          </a:p>
        </p:txBody>
      </p:sp>
    </p:spTree>
    <p:extLst>
      <p:ext uri="{BB962C8B-B14F-4D97-AF65-F5344CB8AC3E}">
        <p14:creationId xmlns:p14="http://schemas.microsoft.com/office/powerpoint/2010/main" val="382864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E3F1DA-0C86-4C74-8463-B191C7B2EE16}" type="datetimeFigureOut">
              <a:rPr lang="en-US" smtClean="0"/>
              <a:t>12/10/2019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4D3417-4E4D-4597-8175-E2BCF38CE8CB}" type="slidenum">
              <a:rPr lang="en-US" smtClean="0"/>
              <a:t>‹#›</a:t>
            </a:fld>
            <a:endParaRPr lang="en-US"/>
          </a:p>
        </p:txBody>
      </p:sp>
    </p:spTree>
    <p:extLst>
      <p:ext uri="{BB962C8B-B14F-4D97-AF65-F5344CB8AC3E}">
        <p14:creationId xmlns:p14="http://schemas.microsoft.com/office/powerpoint/2010/main" val="979836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E3F1DA-0C86-4C74-8463-B191C7B2EE16}" type="datetimeFigureOut">
              <a:rPr lang="en-US" smtClean="0"/>
              <a:t>12/10/2019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4D3417-4E4D-4597-8175-E2BCF38CE8CB}" type="slidenum">
              <a:rPr lang="en-US" smtClean="0"/>
              <a:t>‹#›</a:t>
            </a:fld>
            <a:endParaRPr lang="en-US"/>
          </a:p>
        </p:txBody>
      </p:sp>
    </p:spTree>
    <p:extLst>
      <p:ext uri="{BB962C8B-B14F-4D97-AF65-F5344CB8AC3E}">
        <p14:creationId xmlns:p14="http://schemas.microsoft.com/office/powerpoint/2010/main" val="2212649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3F1DA-0C86-4C74-8463-B191C7B2EE16}"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D3417-4E4D-4597-8175-E2BCF38CE8CB}" type="slidenum">
              <a:rPr lang="en-US" smtClean="0"/>
              <a:t>‹#›</a:t>
            </a:fld>
            <a:endParaRPr lang="en-US"/>
          </a:p>
        </p:txBody>
      </p:sp>
    </p:spTree>
    <p:extLst>
      <p:ext uri="{BB962C8B-B14F-4D97-AF65-F5344CB8AC3E}">
        <p14:creationId xmlns:p14="http://schemas.microsoft.com/office/powerpoint/2010/main" val="2686603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3F1DA-0C86-4C74-8463-B191C7B2EE16}" type="datetimeFigureOut">
              <a:rPr lang="en-US" smtClean="0"/>
              <a:t>12/10/2019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D3417-4E4D-4597-8175-E2BCF38CE8CB}" type="slidenum">
              <a:rPr lang="en-US" smtClean="0"/>
              <a:t>‹#›</a:t>
            </a:fld>
            <a:endParaRPr lang="en-US"/>
          </a:p>
        </p:txBody>
      </p:sp>
    </p:spTree>
    <p:extLst>
      <p:ext uri="{BB962C8B-B14F-4D97-AF65-F5344CB8AC3E}">
        <p14:creationId xmlns:p14="http://schemas.microsoft.com/office/powerpoint/2010/main" val="1340838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3F1DA-0C86-4C74-8463-B191C7B2EE16}" type="datetimeFigureOut">
              <a:rPr lang="en-US" smtClean="0"/>
              <a:t>12/10/2019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D3417-4E4D-4597-8175-E2BCF38CE8CB}" type="slidenum">
              <a:rPr lang="en-US" smtClean="0"/>
              <a:t>‹#›</a:t>
            </a:fld>
            <a:endParaRPr lang="en-US"/>
          </a:p>
        </p:txBody>
      </p:sp>
    </p:spTree>
    <p:extLst>
      <p:ext uri="{BB962C8B-B14F-4D97-AF65-F5344CB8AC3E}">
        <p14:creationId xmlns:p14="http://schemas.microsoft.com/office/powerpoint/2010/main" val="24156774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14.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15.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4.t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6.jp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7.jp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8.jp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8.m4a"/><Relationship Id="rId7" Type="http://schemas.openxmlformats.org/officeDocument/2006/relationships/image" Target="../media/image10.jp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9.jp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13.jpe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2.jp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F6485B9-FC40-44ED-81B2-9545232B1EBA}"/>
              </a:ext>
            </a:extLst>
          </p:cNvPr>
          <p:cNvSpPr txBox="1">
            <a:spLocks noGrp="1"/>
          </p:cNvSpPr>
          <p:nvPr>
            <p:ph type="ctrTitle"/>
          </p:nvPr>
        </p:nvSpPr>
        <p:spPr>
          <a:xfrm>
            <a:off x="1382597" y="3424348"/>
            <a:ext cx="9426806" cy="1424410"/>
          </a:xfrm>
          <a:prstGeom prst="rect">
            <a:avLst/>
          </a:prstGeom>
        </p:spPr>
        <p:txBody>
          <a:bodyPr vert="horz" lIns="91440" tIns="45720" rIns="91440" bIns="45720" rtlCol="0" anchor="b">
            <a:normAutofit/>
          </a:bodyPr>
          <a:lstStyle/>
          <a:p>
            <a:pPr>
              <a:spcAft>
                <a:spcPts val="600"/>
              </a:spcAft>
            </a:pPr>
            <a:r>
              <a:rPr lang="en-US" sz="4600" b="1" dirty="0">
                <a:solidFill>
                  <a:srgbClr val="1B1B1B"/>
                </a:solidFill>
              </a:rPr>
              <a:t>4-Poster Deer Treatment Devices</a:t>
            </a:r>
            <a:br>
              <a:rPr lang="en-US" sz="4600" b="1" dirty="0">
                <a:solidFill>
                  <a:srgbClr val="1B1B1B"/>
                </a:solidFill>
              </a:rPr>
            </a:br>
            <a:r>
              <a:rPr lang="en-US" sz="4600" b="1" dirty="0">
                <a:solidFill>
                  <a:srgbClr val="1B1B1B"/>
                </a:solidFill>
              </a:rPr>
              <a:t>to Reduce Ticks</a:t>
            </a:r>
            <a:endParaRPr lang="en-US" sz="4600" b="1" kern="1200" dirty="0">
              <a:solidFill>
                <a:srgbClr val="1B1B1B"/>
              </a:solidFill>
              <a:latin typeface="+mj-lt"/>
              <a:ea typeface="+mj-ea"/>
              <a:cs typeface="+mj-cs"/>
            </a:endParaRPr>
          </a:p>
        </p:txBody>
      </p:sp>
      <p:pic>
        <p:nvPicPr>
          <p:cNvPr id="6" name="Picture 5">
            <a:extLst>
              <a:ext uri="{FF2B5EF4-FFF2-40B4-BE49-F238E27FC236}">
                <a16:creationId xmlns:a16="http://schemas.microsoft.com/office/drawing/2014/main" id="{64904047-31CA-4084-8C14-3A4969FFA509}"/>
              </a:ext>
            </a:extLst>
          </p:cNvPr>
          <p:cNvPicPr>
            <a:picLocks noChangeAspect="1"/>
          </p:cNvPicPr>
          <p:nvPr/>
        </p:nvPicPr>
        <p:blipFill rotWithShape="1">
          <a:blip r:embed="rId5">
            <a:alphaModFix/>
            <a:extLst>
              <a:ext uri="{BEBA8EAE-BF5A-486C-A8C5-ECC9F3942E4B}">
                <a14:imgProps xmlns:a14="http://schemas.microsoft.com/office/drawing/2010/main">
                  <a14:imgLayer r:embed="rId6">
                    <a14:imgEffect>
                      <a14:backgroundRemoval t="1667" b="95833" l="4293" r="95707">
                        <a14:foregroundMark x1="21825" y1="9167" x2="23792" y2="6333"/>
                        <a14:foregroundMark x1="79785" y1="1833" x2="78175" y2="3500"/>
                        <a14:foregroundMark x1="90698" y1="61667" x2="95707" y2="59000"/>
                        <a14:foregroundMark x1="9302" y1="60667" x2="4651" y2="57500"/>
                        <a14:foregroundMark x1="16816" y1="89333" x2="10376" y2="93000"/>
                        <a14:foregroundMark x1="78712" y1="92167" x2="84615" y2="95833"/>
                      </a14:backgroundRemoval>
                    </a14:imgEffect>
                  </a14:imgLayer>
                </a14:imgProps>
              </a:ext>
              <a:ext uri="{28A0092B-C50C-407E-A947-70E740481C1C}">
                <a14:useLocalDpi xmlns:a14="http://schemas.microsoft.com/office/drawing/2010/main" val="0"/>
              </a:ext>
            </a:extLst>
          </a:blip>
          <a:srcRect t="6750" r="1" b="1"/>
          <a:stretch/>
        </p:blipFill>
        <p:spPr>
          <a:xfrm>
            <a:off x="5181600" y="1330490"/>
            <a:ext cx="1828800" cy="1828800"/>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Rectangle 2">
            <a:extLst>
              <a:ext uri="{FF2B5EF4-FFF2-40B4-BE49-F238E27FC236}">
                <a16:creationId xmlns:a16="http://schemas.microsoft.com/office/drawing/2014/main" id="{F5C327A6-3CF6-4482-BD7A-7C56D03FCCD3}"/>
              </a:ext>
            </a:extLst>
          </p:cNvPr>
          <p:cNvSpPr/>
          <p:nvPr/>
        </p:nvSpPr>
        <p:spPr>
          <a:xfrm>
            <a:off x="646639" y="5753991"/>
            <a:ext cx="10987203" cy="923330"/>
          </a:xfrm>
          <a:prstGeom prst="rect">
            <a:avLst/>
          </a:prstGeom>
        </p:spPr>
        <p:txBody>
          <a:bodyPr wrap="square">
            <a:spAutoFit/>
          </a:bodyPr>
          <a:lstStyle/>
          <a:p>
            <a:pPr algn="ctr"/>
            <a:r>
              <a:rPr lang="en-US" dirty="0"/>
              <a:t>This presentation by the U.S. Centers for Disease Control and Prevention, the New York State Department of Health, and the Yale Emerging Infections Program accompanies a survey related to the use of 4-Poster Deer Treatment Devices (or 4-poster devices) to reduce ticks in areas where people live and to possibly reduce tickborne diseases.</a:t>
            </a:r>
          </a:p>
        </p:txBody>
      </p:sp>
      <p:pic>
        <p:nvPicPr>
          <p:cNvPr id="2" name="Audio 1">
            <a:hlinkClick r:id="" action="ppaction://media"/>
            <a:extLst>
              <a:ext uri="{FF2B5EF4-FFF2-40B4-BE49-F238E27FC236}">
                <a16:creationId xmlns:a16="http://schemas.microsoft.com/office/drawing/2014/main" id="{92E8FE18-FF86-4438-BA13-AF4DDB44CF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09677103"/>
      </p:ext>
    </p:extLst>
  </p:cSld>
  <p:clrMapOvr>
    <a:masterClrMapping/>
  </p:clrMapOvr>
  <mc:AlternateContent xmlns:mc="http://schemas.openxmlformats.org/markup-compatibility/2006" xmlns:p14="http://schemas.microsoft.com/office/powerpoint/2010/main">
    <mc:Choice Requires="p14">
      <p:transition spd="med" p14:dur="700" advTm="5853">
        <p:fade/>
      </p:transition>
    </mc:Choice>
    <mc:Fallback xmlns="">
      <p:transition spd="med" advTm="58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39966-F683-42E0-9862-A69FEF00C01F}"/>
              </a:ext>
            </a:extLst>
          </p:cNvPr>
          <p:cNvSpPr txBox="1"/>
          <p:nvPr/>
        </p:nvSpPr>
        <p:spPr>
          <a:xfrm>
            <a:off x="5812971" y="2548465"/>
            <a:ext cx="5994448" cy="3824343"/>
          </a:xfrm>
          <a:prstGeom prst="rect">
            <a:avLst/>
          </a:prstGeom>
        </p:spPr>
        <p:txBody>
          <a:bodyPr vert="horz" lIns="91440" tIns="45720" rIns="91440" bIns="45720" rtlCol="0">
            <a:normAutofit/>
          </a:bodyPr>
          <a:lstStyle/>
          <a:p>
            <a:pPr marL="742950" indent="-228600">
              <a:lnSpc>
                <a:spcPct val="90000"/>
              </a:lnSpc>
              <a:spcAft>
                <a:spcPts val="600"/>
              </a:spcAft>
              <a:buFont typeface="Arial" panose="020B0604020202020204" pitchFamily="34" charset="0"/>
              <a:buChar char="•"/>
            </a:pPr>
            <a:r>
              <a:rPr lang="en-US" sz="2400" kern="1200" dirty="0">
                <a:solidFill>
                  <a:schemeClr val="bg1"/>
                </a:solidFill>
                <a:latin typeface="+mn-lt"/>
                <a:ea typeface="+mn-ea"/>
                <a:cs typeface="+mn-cs"/>
              </a:rPr>
              <a:t>4-poster devices are registered by the U.S. Environmental Protection Agency (EPA)</a:t>
            </a:r>
          </a:p>
          <a:p>
            <a:pPr marL="742950" indent="-228600">
              <a:lnSpc>
                <a:spcPct val="90000"/>
              </a:lnSpc>
              <a:spcAft>
                <a:spcPts val="600"/>
              </a:spcAft>
              <a:buFont typeface="Arial" panose="020B0604020202020204" pitchFamily="34" charset="0"/>
              <a:buChar char="•"/>
            </a:pPr>
            <a:r>
              <a:rPr lang="en-US" sz="2400" kern="1200" dirty="0">
                <a:solidFill>
                  <a:schemeClr val="bg1"/>
                </a:solidFill>
                <a:latin typeface="+mn-lt"/>
                <a:ea typeface="+mn-ea"/>
                <a:cs typeface="+mn-cs"/>
              </a:rPr>
              <a:t>The EPA requires that pesticide warning signs be placed around each device</a:t>
            </a:r>
          </a:p>
        </p:txBody>
      </p:sp>
      <p:pic>
        <p:nvPicPr>
          <p:cNvPr id="5" name="Picture 4">
            <a:extLst>
              <a:ext uri="{FF2B5EF4-FFF2-40B4-BE49-F238E27FC236}">
                <a16:creationId xmlns:a16="http://schemas.microsoft.com/office/drawing/2014/main" id="{E2B2797C-96E6-42EC-9F38-B3D78D3035E3}"/>
              </a:ext>
            </a:extLst>
          </p:cNvPr>
          <p:cNvPicPr>
            <a:picLocks noChangeAspect="1"/>
          </p:cNvPicPr>
          <p:nvPr/>
        </p:nvPicPr>
        <p:blipFill rotWithShape="1">
          <a:blip r:embed="rId6">
            <a:extLst>
              <a:ext uri="{28A0092B-C50C-407E-A947-70E740481C1C}">
                <a14:useLocalDpi xmlns:a14="http://schemas.microsoft.com/office/drawing/2010/main" val="0"/>
              </a:ext>
            </a:extLst>
          </a:blip>
          <a:srcRect l="5222" r="4653"/>
          <a:stretch/>
        </p:blipFill>
        <p:spPr>
          <a:xfrm>
            <a:off x="0" y="-321704"/>
            <a:ext cx="5640492" cy="7677656"/>
          </a:xfrm>
          <a:prstGeom prst="rect">
            <a:avLst/>
          </a:prstGeom>
          <a:effectLst/>
        </p:spPr>
      </p:pic>
      <p:sp>
        <p:nvSpPr>
          <p:cNvPr id="7" name="Title 1">
            <a:extLst>
              <a:ext uri="{FF2B5EF4-FFF2-40B4-BE49-F238E27FC236}">
                <a16:creationId xmlns:a16="http://schemas.microsoft.com/office/drawing/2014/main" id="{08CAC301-70E4-45FD-9B22-208771AFC112}"/>
              </a:ext>
            </a:extLst>
          </p:cNvPr>
          <p:cNvSpPr>
            <a:spLocks noGrp="1"/>
          </p:cNvSpPr>
          <p:nvPr>
            <p:ph type="title"/>
          </p:nvPr>
        </p:nvSpPr>
        <p:spPr>
          <a:xfrm>
            <a:off x="6551509" y="399715"/>
            <a:ext cx="5127031" cy="1676603"/>
          </a:xfrm>
        </p:spPr>
        <p:txBody>
          <a:bodyPr vert="horz" lIns="91440" tIns="45720" rIns="91440" bIns="45720" rtlCol="0" anchor="ctr">
            <a:normAutofit/>
          </a:bodyPr>
          <a:lstStyle/>
          <a:p>
            <a:r>
              <a:rPr lang="en-US" sz="4400" b="1" kern="1200" dirty="0">
                <a:solidFill>
                  <a:schemeClr val="accent6"/>
                </a:solidFill>
                <a:latin typeface="+mj-lt"/>
                <a:ea typeface="+mj-ea"/>
                <a:cs typeface="+mj-cs"/>
              </a:rPr>
              <a:t>Safety and Precautions</a:t>
            </a:r>
            <a:endParaRPr lang="en-US" sz="4400" kern="1200" dirty="0">
              <a:solidFill>
                <a:schemeClr val="accent6"/>
              </a:solidFill>
              <a:latin typeface="+mj-lt"/>
              <a:ea typeface="+mj-ea"/>
              <a:cs typeface="+mj-cs"/>
            </a:endParaRPr>
          </a:p>
        </p:txBody>
      </p:sp>
      <p:pic>
        <p:nvPicPr>
          <p:cNvPr id="2" name="Audio 1">
            <a:hlinkClick r:id="" action="ppaction://media"/>
            <a:extLst>
              <a:ext uri="{FF2B5EF4-FFF2-40B4-BE49-F238E27FC236}">
                <a16:creationId xmlns:a16="http://schemas.microsoft.com/office/drawing/2014/main" id="{1D0FA3AC-693C-49C2-AB64-DB04BFD88DE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24370591"/>
      </p:ext>
    </p:extLst>
  </p:cSld>
  <p:clrMapOvr>
    <a:masterClrMapping/>
  </p:clrMapOvr>
  <mc:AlternateContent xmlns:mc="http://schemas.openxmlformats.org/markup-compatibility/2006" xmlns:p14="http://schemas.microsoft.com/office/powerpoint/2010/main">
    <mc:Choice Requires="p14">
      <p:transition spd="med" p14:dur="700" advTm="15724">
        <p:fade/>
      </p:transition>
    </mc:Choice>
    <mc:Fallback xmlns="">
      <p:transition spd="med" advTm="157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CBF8E-5B93-4211-8061-CCDFD177810A}"/>
              </a:ext>
            </a:extLst>
          </p:cNvPr>
          <p:cNvSpPr>
            <a:spLocks noGrp="1"/>
          </p:cNvSpPr>
          <p:nvPr>
            <p:ph type="title"/>
          </p:nvPr>
        </p:nvSpPr>
        <p:spPr>
          <a:xfrm>
            <a:off x="6551509" y="399715"/>
            <a:ext cx="5127031" cy="1676603"/>
          </a:xfrm>
        </p:spPr>
        <p:txBody>
          <a:bodyPr vert="horz" lIns="91440" tIns="45720" rIns="91440" bIns="45720" rtlCol="0" anchor="ctr">
            <a:normAutofit/>
          </a:bodyPr>
          <a:lstStyle/>
          <a:p>
            <a:r>
              <a:rPr lang="en-US" sz="4400" b="1" kern="1200" dirty="0">
                <a:solidFill>
                  <a:schemeClr val="accent6"/>
                </a:solidFill>
                <a:latin typeface="+mj-lt"/>
                <a:ea typeface="+mj-ea"/>
                <a:cs typeface="+mj-cs"/>
              </a:rPr>
              <a:t>Safety and Precautions</a:t>
            </a:r>
            <a:endParaRPr lang="en-US" sz="4400" kern="1200" dirty="0">
              <a:solidFill>
                <a:schemeClr val="accent6"/>
              </a:solidFill>
              <a:latin typeface="+mj-lt"/>
              <a:ea typeface="+mj-ea"/>
              <a:cs typeface="+mj-cs"/>
            </a:endParaRPr>
          </a:p>
        </p:txBody>
      </p:sp>
      <p:sp>
        <p:nvSpPr>
          <p:cNvPr id="7" name="Rectangle 6">
            <a:extLst>
              <a:ext uri="{FF2B5EF4-FFF2-40B4-BE49-F238E27FC236}">
                <a16:creationId xmlns:a16="http://schemas.microsoft.com/office/drawing/2014/main" id="{7B755FDB-A05D-40C3-8CAA-CE95E9833031}"/>
              </a:ext>
            </a:extLst>
          </p:cNvPr>
          <p:cNvSpPr/>
          <p:nvPr/>
        </p:nvSpPr>
        <p:spPr>
          <a:xfrm>
            <a:off x="5883403" y="2354725"/>
            <a:ext cx="5127029" cy="3785419"/>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2400" kern="1200" dirty="0">
                <a:solidFill>
                  <a:schemeClr val="bg1"/>
                </a:solidFill>
                <a:latin typeface="+mn-lt"/>
                <a:ea typeface="+mn-ea"/>
                <a:cs typeface="+mn-cs"/>
              </a:rPr>
              <a:t>If a device is placed within 300 feet of a home or place children may be present, a 2 ½ foot high fence must surround it</a:t>
            </a:r>
          </a:p>
          <a:p>
            <a:pPr marL="457200" indent="-228600">
              <a:lnSpc>
                <a:spcPct val="90000"/>
              </a:lnSpc>
              <a:spcAft>
                <a:spcPts val="600"/>
              </a:spcAft>
              <a:buFont typeface="Arial" panose="020B0604020202020204" pitchFamily="34" charset="0"/>
              <a:buChar char="•"/>
            </a:pPr>
            <a:r>
              <a:rPr lang="en-US" sz="2400" kern="1200" dirty="0">
                <a:solidFill>
                  <a:schemeClr val="bg1"/>
                </a:solidFill>
                <a:latin typeface="+mn-lt"/>
                <a:ea typeface="+mn-ea"/>
                <a:cs typeface="+mn-cs"/>
              </a:rPr>
              <a:t>If bears are a local concern, then electric fencing may be required</a:t>
            </a:r>
          </a:p>
          <a:p>
            <a:pPr marL="457200" indent="-228600">
              <a:lnSpc>
                <a:spcPct val="90000"/>
              </a:lnSpc>
              <a:spcAft>
                <a:spcPts val="600"/>
              </a:spcAft>
              <a:buFont typeface="Arial" panose="020B0604020202020204" pitchFamily="34" charset="0"/>
              <a:buChar char="•"/>
            </a:pPr>
            <a:r>
              <a:rPr lang="en-US" sz="2400" kern="1200" dirty="0">
                <a:solidFill>
                  <a:schemeClr val="bg1"/>
                </a:solidFill>
                <a:latin typeface="+mn-lt"/>
                <a:ea typeface="+mn-ea"/>
                <a:cs typeface="+mn-cs"/>
              </a:rPr>
              <a:t>Hunter-killed deer that have been treated by a 4-poster device are safe to eat</a:t>
            </a:r>
          </a:p>
        </p:txBody>
      </p:sp>
      <p:pic>
        <p:nvPicPr>
          <p:cNvPr id="5" name="Picture 4">
            <a:extLst>
              <a:ext uri="{FF2B5EF4-FFF2-40B4-BE49-F238E27FC236}">
                <a16:creationId xmlns:a16="http://schemas.microsoft.com/office/drawing/2014/main" id="{E8EEC11B-653C-41DF-9761-7D633A51D27F}"/>
              </a:ext>
            </a:extLst>
          </p:cNvPr>
          <p:cNvPicPr>
            <a:picLocks noChangeAspect="1"/>
          </p:cNvPicPr>
          <p:nvPr/>
        </p:nvPicPr>
        <p:blipFill rotWithShape="1">
          <a:blip r:embed="rId6">
            <a:extLst>
              <a:ext uri="{28A0092B-C50C-407E-A947-70E740481C1C}">
                <a14:useLocalDpi xmlns:a14="http://schemas.microsoft.com/office/drawing/2010/main" val="0"/>
              </a:ext>
            </a:extLst>
          </a:blip>
          <a:srcRect l="18351" r="18628" b="-236"/>
          <a:stretch/>
        </p:blipFill>
        <p:spPr>
          <a:xfrm>
            <a:off x="-371689" y="16100"/>
            <a:ext cx="6012181" cy="6841900"/>
          </a:xfrm>
          <a:prstGeom prst="rect">
            <a:avLst/>
          </a:prstGeom>
          <a:effectLst/>
        </p:spPr>
      </p:pic>
      <p:pic>
        <p:nvPicPr>
          <p:cNvPr id="3" name="Audio 2">
            <a:hlinkClick r:id="" action="ppaction://media"/>
            <a:extLst>
              <a:ext uri="{FF2B5EF4-FFF2-40B4-BE49-F238E27FC236}">
                <a16:creationId xmlns:a16="http://schemas.microsoft.com/office/drawing/2014/main" id="{1649B9FA-EDAC-423C-8214-ACFC67E0A32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41218042"/>
      </p:ext>
    </p:extLst>
  </p:cSld>
  <p:clrMapOvr>
    <a:masterClrMapping/>
  </p:clrMapOvr>
  <mc:AlternateContent xmlns:mc="http://schemas.openxmlformats.org/markup-compatibility/2006" xmlns:p14="http://schemas.microsoft.com/office/powerpoint/2010/main">
    <mc:Choice Requires="p14">
      <p:transition spd="slow" p14:dur="1500" advTm="21761">
        <p:split orient="vert"/>
      </p:transition>
    </mc:Choice>
    <mc:Fallback xmlns="">
      <p:transition spd="slow" advTm="2176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1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F6485B9-FC40-44ED-81B2-9545232B1EBA}"/>
              </a:ext>
            </a:extLst>
          </p:cNvPr>
          <p:cNvSpPr txBox="1">
            <a:spLocks noGrp="1"/>
          </p:cNvSpPr>
          <p:nvPr>
            <p:ph type="title"/>
          </p:nvPr>
        </p:nvSpPr>
        <p:spPr>
          <a:xfrm>
            <a:off x="674237" y="914400"/>
            <a:ext cx="3657600" cy="2887579"/>
          </a:xfrm>
          <a:prstGeom prst="rect">
            <a:avLst/>
          </a:prstGeom>
        </p:spPr>
        <p:txBody>
          <a:bodyPr vert="horz" lIns="91440" tIns="45720" rIns="91440" bIns="45720" rtlCol="0" anchor="b">
            <a:noAutofit/>
          </a:bodyPr>
          <a:lstStyle/>
          <a:p>
            <a:pPr algn="ctr">
              <a:spcAft>
                <a:spcPts val="600"/>
              </a:spcAft>
            </a:pPr>
            <a:r>
              <a:rPr lang="en-US" sz="4800" b="1" kern="1200" dirty="0">
                <a:solidFill>
                  <a:srgbClr val="FFFFFF"/>
                </a:solidFill>
                <a:latin typeface="+mj-lt"/>
                <a:ea typeface="+mj-ea"/>
                <a:cs typeface="+mj-cs"/>
              </a:rPr>
              <a:t>Ticks can spread several diseases, including Lyme disease</a:t>
            </a:r>
          </a:p>
        </p:txBody>
      </p:sp>
      <p:pic>
        <p:nvPicPr>
          <p:cNvPr id="10" name="Picture 9">
            <a:extLst>
              <a:ext uri="{FF2B5EF4-FFF2-40B4-BE49-F238E27FC236}">
                <a16:creationId xmlns:a16="http://schemas.microsoft.com/office/drawing/2014/main" id="{D3ED127E-96F8-4B28-8BFA-2D87ADD2CC6E}"/>
              </a:ext>
            </a:extLst>
          </p:cNvPr>
          <p:cNvPicPr>
            <a:picLocks noChangeAspect="1"/>
          </p:cNvPicPr>
          <p:nvPr/>
        </p:nvPicPr>
        <p:blipFill rotWithShape="1">
          <a:blip r:embed="rId5">
            <a:extLst>
              <a:ext uri="{28A0092B-C50C-407E-A947-70E740481C1C}">
                <a14:useLocalDpi xmlns:a14="http://schemas.microsoft.com/office/drawing/2010/main" val="0"/>
              </a:ext>
            </a:extLst>
          </a:blip>
          <a:srcRect l="14542" r="23659"/>
          <a:stretch/>
        </p:blipFill>
        <p:spPr>
          <a:xfrm>
            <a:off x="5200129" y="492573"/>
            <a:ext cx="6460931" cy="5880796"/>
          </a:xfrm>
          <a:prstGeom prst="rect">
            <a:avLst/>
          </a:prstGeom>
        </p:spPr>
      </p:pic>
      <p:pic>
        <p:nvPicPr>
          <p:cNvPr id="6" name="Picture 5">
            <a:extLst>
              <a:ext uri="{FF2B5EF4-FFF2-40B4-BE49-F238E27FC236}">
                <a16:creationId xmlns:a16="http://schemas.microsoft.com/office/drawing/2014/main" id="{64904047-31CA-4084-8C14-3A4969FFA509}"/>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1667" b="95833" l="4293" r="95707">
                        <a14:foregroundMark x1="21825" y1="9167" x2="23792" y2="6333"/>
                        <a14:foregroundMark x1="79785" y1="1833" x2="78175" y2="3500"/>
                        <a14:foregroundMark x1="90698" y1="61667" x2="95707" y2="59000"/>
                        <a14:foregroundMark x1="9302" y1="60667" x2="4651" y2="57500"/>
                        <a14:foregroundMark x1="16816" y1="89333" x2="10376" y2="93000"/>
                        <a14:foregroundMark x1="78712" y1="92167" x2="84615" y2="95833"/>
                      </a14:backgroundRemoval>
                    </a14:imgEffect>
                  </a14:imgLayer>
                </a14:imgProps>
              </a:ext>
              <a:ext uri="{28A0092B-C50C-407E-A947-70E740481C1C}">
                <a14:useLocalDpi xmlns:a14="http://schemas.microsoft.com/office/drawing/2010/main" val="0"/>
              </a:ext>
            </a:extLst>
          </a:blip>
          <a:stretch>
            <a:fillRect/>
          </a:stretch>
        </p:blipFill>
        <p:spPr>
          <a:xfrm>
            <a:off x="1580984" y="4189977"/>
            <a:ext cx="1633792" cy="1753623"/>
          </a:xfrm>
          <a:prstGeom prst="rect">
            <a:avLst/>
          </a:prstGeom>
        </p:spPr>
      </p:pic>
      <p:pic>
        <p:nvPicPr>
          <p:cNvPr id="2" name="Audio 1">
            <a:hlinkClick r:id="" action="ppaction://media"/>
            <a:extLst>
              <a:ext uri="{FF2B5EF4-FFF2-40B4-BE49-F238E27FC236}">
                <a16:creationId xmlns:a16="http://schemas.microsoft.com/office/drawing/2014/main" id="{4192D5A4-53F8-44EC-997E-79D7964EF2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0777562"/>
      </p:ext>
    </p:extLst>
  </p:cSld>
  <p:clrMapOvr>
    <a:masterClrMapping/>
  </p:clrMapOvr>
  <mc:AlternateContent xmlns:mc="http://schemas.openxmlformats.org/markup-compatibility/2006" xmlns:p14="http://schemas.microsoft.com/office/powerpoint/2010/main">
    <mc:Choice Requires="p14">
      <p:transition spd="med" p14:dur="700" advTm="5444">
        <p:fade/>
      </p:transition>
    </mc:Choice>
    <mc:Fallback xmlns="">
      <p:transition spd="med" advTm="54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A9902E-55D4-45CD-9581-839F4D21A09C}"/>
              </a:ext>
            </a:extLst>
          </p:cNvPr>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dirty="0">
                <a:solidFill>
                  <a:srgbClr val="FFFFFF"/>
                </a:solidFill>
                <a:latin typeface="+mj-lt"/>
                <a:ea typeface="+mj-ea"/>
                <a:cs typeface="+mj-cs"/>
              </a:rPr>
              <a:t>Deer are important for ticks to reproduce</a:t>
            </a:r>
          </a:p>
        </p:txBody>
      </p:sp>
      <p:pic>
        <p:nvPicPr>
          <p:cNvPr id="4" name="Picture 3">
            <a:extLst>
              <a:ext uri="{FF2B5EF4-FFF2-40B4-BE49-F238E27FC236}">
                <a16:creationId xmlns:a16="http://schemas.microsoft.com/office/drawing/2014/main" id="{ADEAE230-9C43-4F04-B393-03017E87425F}"/>
              </a:ext>
            </a:extLst>
          </p:cNvPr>
          <p:cNvPicPr>
            <a:picLocks noChangeAspect="1"/>
          </p:cNvPicPr>
          <p:nvPr/>
        </p:nvPicPr>
        <p:blipFill rotWithShape="1">
          <a:blip r:embed="rId5">
            <a:extLst>
              <a:ext uri="{28A0092B-C50C-407E-A947-70E740481C1C}">
                <a14:useLocalDpi xmlns:a14="http://schemas.microsoft.com/office/drawing/2010/main" val="0"/>
              </a:ext>
            </a:extLst>
          </a:blip>
          <a:srcRect l="21445"/>
          <a:stretch/>
        </p:blipFill>
        <p:spPr>
          <a:xfrm>
            <a:off x="5200062" y="492573"/>
            <a:ext cx="6461064" cy="5880796"/>
          </a:xfrm>
          <a:prstGeom prst="rect">
            <a:avLst/>
          </a:prstGeom>
        </p:spPr>
      </p:pic>
      <p:sp>
        <p:nvSpPr>
          <p:cNvPr id="3" name="TextBox 2">
            <a:extLst>
              <a:ext uri="{FF2B5EF4-FFF2-40B4-BE49-F238E27FC236}">
                <a16:creationId xmlns:a16="http://schemas.microsoft.com/office/drawing/2014/main" id="{ABC60FD7-0697-4C11-AD50-413912322A2C}"/>
              </a:ext>
            </a:extLst>
          </p:cNvPr>
          <p:cNvSpPr txBox="1"/>
          <p:nvPr/>
        </p:nvSpPr>
        <p:spPr>
          <a:xfrm>
            <a:off x="5114535" y="6365427"/>
            <a:ext cx="3207523" cy="276999"/>
          </a:xfrm>
          <a:prstGeom prst="rect">
            <a:avLst/>
          </a:prstGeom>
          <a:noFill/>
        </p:spPr>
        <p:txBody>
          <a:bodyPr wrap="square" rtlCol="0">
            <a:spAutoFit/>
          </a:bodyPr>
          <a:lstStyle/>
          <a:p>
            <a:pPr>
              <a:spcAft>
                <a:spcPts val="600"/>
              </a:spcAft>
            </a:pPr>
            <a:r>
              <a:rPr lang="en-US" sz="1200" dirty="0">
                <a:solidFill>
                  <a:schemeClr val="bg1"/>
                </a:solidFill>
              </a:rPr>
              <a:t>Photo courtesy of USDA NRCS</a:t>
            </a:r>
          </a:p>
        </p:txBody>
      </p:sp>
      <p:pic>
        <p:nvPicPr>
          <p:cNvPr id="7" name="Picture 6">
            <a:extLst>
              <a:ext uri="{FF2B5EF4-FFF2-40B4-BE49-F238E27FC236}">
                <a16:creationId xmlns:a16="http://schemas.microsoft.com/office/drawing/2014/main" id="{B1FCAB51-D933-43ED-B054-7DAF818EE4AF}"/>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1667" b="95833" l="4293" r="95707">
                        <a14:foregroundMark x1="21825" y1="9167" x2="23792" y2="6333"/>
                        <a14:foregroundMark x1="79785" y1="1833" x2="78175" y2="3500"/>
                        <a14:foregroundMark x1="90698" y1="61667" x2="95707" y2="59000"/>
                        <a14:foregroundMark x1="9302" y1="60667" x2="4651" y2="57500"/>
                        <a14:foregroundMark x1="16816" y1="89333" x2="10376" y2="93000"/>
                        <a14:foregroundMark x1="78712" y1="92167" x2="84615" y2="95833"/>
                      </a14:backgroundRemoval>
                    </a14:imgEffect>
                  </a14:imgLayer>
                </a14:imgProps>
              </a:ext>
              <a:ext uri="{28A0092B-C50C-407E-A947-70E740481C1C}">
                <a14:useLocalDpi xmlns:a14="http://schemas.microsoft.com/office/drawing/2010/main" val="0"/>
              </a:ext>
            </a:extLst>
          </a:blip>
          <a:stretch>
            <a:fillRect/>
          </a:stretch>
        </p:blipFill>
        <p:spPr>
          <a:xfrm>
            <a:off x="1580984" y="4189977"/>
            <a:ext cx="1633792" cy="1753623"/>
          </a:xfrm>
          <a:prstGeom prst="rect">
            <a:avLst/>
          </a:prstGeom>
        </p:spPr>
      </p:pic>
      <p:pic>
        <p:nvPicPr>
          <p:cNvPr id="5" name="Audio 4">
            <a:hlinkClick r:id="" action="ppaction://media"/>
            <a:extLst>
              <a:ext uri="{FF2B5EF4-FFF2-40B4-BE49-F238E27FC236}">
                <a16:creationId xmlns:a16="http://schemas.microsoft.com/office/drawing/2014/main" id="{0BDB82FD-8A2A-4D15-9CA8-C7C6110321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1368499"/>
      </p:ext>
    </p:extLst>
  </p:cSld>
  <p:clrMapOvr>
    <a:masterClrMapping/>
  </p:clrMapOvr>
  <p:transition spd="slow" advTm="48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915E07-AD0D-4FCB-BF62-BCAE8BB70B48}"/>
              </a:ext>
            </a:extLst>
          </p:cNvPr>
          <p:cNvSpPr txBox="1"/>
          <p:nvPr/>
        </p:nvSpPr>
        <p:spPr>
          <a:xfrm>
            <a:off x="674237" y="1472389"/>
            <a:ext cx="3657600" cy="2298024"/>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kern="1200" dirty="0">
                <a:solidFill>
                  <a:srgbClr val="FFFFFF"/>
                </a:solidFill>
                <a:latin typeface="+mj-lt"/>
                <a:ea typeface="+mj-ea"/>
                <a:cs typeface="+mj-cs"/>
              </a:rPr>
              <a:t>A 4-poster device treats deer with a pesticide that kills ticks</a:t>
            </a:r>
          </a:p>
        </p:txBody>
      </p:sp>
      <p:pic>
        <p:nvPicPr>
          <p:cNvPr id="4" name="Picture 3">
            <a:extLst>
              <a:ext uri="{FF2B5EF4-FFF2-40B4-BE49-F238E27FC236}">
                <a16:creationId xmlns:a16="http://schemas.microsoft.com/office/drawing/2014/main" id="{BC78E44D-5FCE-4054-B4D7-4CD2FF147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6914" y="237875"/>
            <a:ext cx="5320849" cy="6382250"/>
          </a:xfrm>
          <a:prstGeom prst="rect">
            <a:avLst/>
          </a:prstGeom>
        </p:spPr>
      </p:pic>
      <p:pic>
        <p:nvPicPr>
          <p:cNvPr id="6" name="Picture 5">
            <a:extLst>
              <a:ext uri="{FF2B5EF4-FFF2-40B4-BE49-F238E27FC236}">
                <a16:creationId xmlns:a16="http://schemas.microsoft.com/office/drawing/2014/main" id="{2CB784A2-2632-4106-8B4F-6ED9CE266A01}"/>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1667" b="95833" l="4293" r="95707">
                        <a14:foregroundMark x1="21825" y1="9167" x2="23792" y2="6333"/>
                        <a14:foregroundMark x1="79785" y1="1833" x2="78175" y2="3500"/>
                        <a14:foregroundMark x1="90698" y1="61667" x2="95707" y2="59000"/>
                        <a14:foregroundMark x1="9302" y1="60667" x2="4651" y2="57500"/>
                        <a14:foregroundMark x1="16816" y1="89333" x2="10376" y2="93000"/>
                        <a14:foregroundMark x1="78712" y1="92167" x2="84615" y2="95833"/>
                      </a14:backgroundRemoval>
                    </a14:imgEffect>
                  </a14:imgLayer>
                </a14:imgProps>
              </a:ext>
              <a:ext uri="{28A0092B-C50C-407E-A947-70E740481C1C}">
                <a14:useLocalDpi xmlns:a14="http://schemas.microsoft.com/office/drawing/2010/main" val="0"/>
              </a:ext>
            </a:extLst>
          </a:blip>
          <a:stretch>
            <a:fillRect/>
          </a:stretch>
        </p:blipFill>
        <p:spPr>
          <a:xfrm>
            <a:off x="1580984" y="4189977"/>
            <a:ext cx="1633792" cy="1753623"/>
          </a:xfrm>
          <a:prstGeom prst="rect">
            <a:avLst/>
          </a:prstGeom>
        </p:spPr>
      </p:pic>
      <p:pic>
        <p:nvPicPr>
          <p:cNvPr id="3" name="Audio 2">
            <a:hlinkClick r:id="" action="ppaction://media"/>
            <a:extLst>
              <a:ext uri="{FF2B5EF4-FFF2-40B4-BE49-F238E27FC236}">
                <a16:creationId xmlns:a16="http://schemas.microsoft.com/office/drawing/2014/main" id="{0805CE17-B509-4C0F-8652-4A8B9AB2AA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7250734"/>
      </p:ext>
    </p:extLst>
  </p:cSld>
  <p:clrMapOvr>
    <a:masterClrMapping/>
  </p:clrMapOvr>
  <mc:AlternateContent xmlns:mc="http://schemas.openxmlformats.org/markup-compatibility/2006" xmlns:p14="http://schemas.microsoft.com/office/powerpoint/2010/main">
    <mc:Choice Requires="p14">
      <p:transition spd="slow" p14:dur="1500" advTm="5666">
        <p:split orient="vert"/>
      </p:transition>
    </mc:Choice>
    <mc:Fallback xmlns="">
      <p:transition spd="slow" advTm="566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5A384-9BDC-4011-A5F9-C2CFB691EBF9}"/>
              </a:ext>
            </a:extLst>
          </p:cNvPr>
          <p:cNvSpPr>
            <a:spLocks noGrp="1"/>
          </p:cNvSpPr>
          <p:nvPr>
            <p:ph type="title"/>
          </p:nvPr>
        </p:nvSpPr>
        <p:spPr>
          <a:xfrm>
            <a:off x="648929" y="629266"/>
            <a:ext cx="5127031" cy="1676603"/>
          </a:xfrm>
        </p:spPr>
        <p:txBody>
          <a:bodyPr vert="horz" lIns="91440" tIns="45720" rIns="91440" bIns="45720" rtlCol="0" anchor="ctr">
            <a:normAutofit/>
          </a:bodyPr>
          <a:lstStyle/>
          <a:p>
            <a:r>
              <a:rPr lang="en-US" sz="4400" b="1" kern="1200" dirty="0">
                <a:solidFill>
                  <a:schemeClr val="accent5"/>
                </a:solidFill>
                <a:latin typeface="+mj-lt"/>
                <a:ea typeface="+mj-ea"/>
                <a:cs typeface="+mj-cs"/>
              </a:rPr>
              <a:t>How the device works</a:t>
            </a:r>
          </a:p>
        </p:txBody>
      </p:sp>
      <p:sp>
        <p:nvSpPr>
          <p:cNvPr id="3" name="TextBox 2">
            <a:extLst>
              <a:ext uri="{FF2B5EF4-FFF2-40B4-BE49-F238E27FC236}">
                <a16:creationId xmlns:a16="http://schemas.microsoft.com/office/drawing/2014/main" id="{D701F121-09D1-4C71-81AE-2FCBC113B3AC}"/>
              </a:ext>
            </a:extLst>
          </p:cNvPr>
          <p:cNvSpPr txBox="1"/>
          <p:nvPr/>
        </p:nvSpPr>
        <p:spPr>
          <a:xfrm>
            <a:off x="331689" y="2443315"/>
            <a:ext cx="5127029" cy="3785419"/>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2400" kern="1200" dirty="0">
                <a:solidFill>
                  <a:schemeClr val="bg1"/>
                </a:solidFill>
                <a:latin typeface="+mn-lt"/>
                <a:ea typeface="+mn-ea"/>
                <a:cs typeface="+mn-cs"/>
              </a:rPr>
              <a:t> 4-poster devices have bins filled with corn </a:t>
            </a:r>
          </a:p>
          <a:p>
            <a:pPr marL="457200" indent="-228600">
              <a:lnSpc>
                <a:spcPct val="90000"/>
              </a:lnSpc>
              <a:spcAft>
                <a:spcPts val="600"/>
              </a:spcAft>
              <a:buFont typeface="Arial" panose="020B0604020202020204" pitchFamily="34" charset="0"/>
              <a:buChar char="•"/>
            </a:pPr>
            <a:r>
              <a:rPr lang="en-US" sz="2400" kern="1200" dirty="0">
                <a:solidFill>
                  <a:schemeClr val="bg1"/>
                </a:solidFill>
                <a:latin typeface="+mn-lt"/>
                <a:ea typeface="+mn-ea"/>
                <a:cs typeface="+mn-cs"/>
              </a:rPr>
              <a:t> As deer eat the corn, they rub against foam rollers ("posts") coated with a pesticide called </a:t>
            </a:r>
            <a:r>
              <a:rPr lang="en-US" sz="2400" b="1" kern="1200" dirty="0">
                <a:solidFill>
                  <a:schemeClr val="accent5"/>
                </a:solidFill>
                <a:latin typeface="+mn-lt"/>
                <a:ea typeface="+mn-ea"/>
                <a:cs typeface="+mn-cs"/>
              </a:rPr>
              <a:t>permethrin</a:t>
            </a:r>
            <a:r>
              <a:rPr lang="en-US" sz="2400" kern="1200" dirty="0">
                <a:solidFill>
                  <a:schemeClr val="bg1"/>
                </a:solidFill>
                <a:latin typeface="+mn-lt"/>
                <a:ea typeface="+mn-ea"/>
                <a:cs typeface="+mn-cs"/>
              </a:rPr>
              <a:t> that kills ticks</a:t>
            </a:r>
          </a:p>
        </p:txBody>
      </p:sp>
      <p:pic>
        <p:nvPicPr>
          <p:cNvPr id="5" name="Picture 4">
            <a:extLst>
              <a:ext uri="{FF2B5EF4-FFF2-40B4-BE49-F238E27FC236}">
                <a16:creationId xmlns:a16="http://schemas.microsoft.com/office/drawing/2014/main" id="{E43AA852-7E48-4198-A2D6-6A9F7E6BC725}"/>
              </a:ext>
            </a:extLst>
          </p:cNvPr>
          <p:cNvPicPr>
            <a:picLocks noChangeAspect="1"/>
          </p:cNvPicPr>
          <p:nvPr/>
        </p:nvPicPr>
        <p:blipFill rotWithShape="1">
          <a:blip r:embed="rId6">
            <a:extLst>
              <a:ext uri="{28A0092B-C50C-407E-A947-70E740481C1C}">
                <a14:useLocalDpi xmlns:a14="http://schemas.microsoft.com/office/drawing/2010/main" val="0"/>
              </a:ext>
            </a:extLst>
          </a:blip>
          <a:srcRect l="5818" r="23899" b="2"/>
          <a:stretch/>
        </p:blipFill>
        <p:spPr>
          <a:xfrm>
            <a:off x="6090612" y="10"/>
            <a:ext cx="6101387" cy="6857990"/>
          </a:xfrm>
          <a:prstGeom prst="rect">
            <a:avLst/>
          </a:prstGeom>
          <a:effectLst/>
        </p:spPr>
      </p:pic>
      <p:grpSp>
        <p:nvGrpSpPr>
          <p:cNvPr id="4" name="Group 3">
            <a:extLst>
              <a:ext uri="{FF2B5EF4-FFF2-40B4-BE49-F238E27FC236}">
                <a16:creationId xmlns:a16="http://schemas.microsoft.com/office/drawing/2014/main" id="{D32D1C4A-01D7-415D-B112-E9C1768AA6CA}"/>
              </a:ext>
            </a:extLst>
          </p:cNvPr>
          <p:cNvGrpSpPr/>
          <p:nvPr/>
        </p:nvGrpSpPr>
        <p:grpSpPr>
          <a:xfrm>
            <a:off x="837803" y="4841121"/>
            <a:ext cx="4367857" cy="824276"/>
            <a:chOff x="837803" y="4841121"/>
            <a:chExt cx="4367857" cy="824276"/>
          </a:xfrm>
        </p:grpSpPr>
        <p:sp>
          <p:nvSpPr>
            <p:cNvPr id="6" name="Speech Bubble: Rectangle 5">
              <a:extLst>
                <a:ext uri="{FF2B5EF4-FFF2-40B4-BE49-F238E27FC236}">
                  <a16:creationId xmlns:a16="http://schemas.microsoft.com/office/drawing/2014/main" id="{1B9A13E0-A895-46F4-A158-C6115DAB9290}"/>
                </a:ext>
              </a:extLst>
            </p:cNvPr>
            <p:cNvSpPr/>
            <p:nvPr/>
          </p:nvSpPr>
          <p:spPr>
            <a:xfrm rot="10800000">
              <a:off x="837803" y="4841121"/>
              <a:ext cx="4114800" cy="824276"/>
            </a:xfrm>
            <a:prstGeom prst="wedgeRectCallout">
              <a:avLst>
                <a:gd name="adj1" fmla="val 30269"/>
                <a:gd name="adj2" fmla="val 904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7" name="TextBox 6">
              <a:extLst>
                <a:ext uri="{FF2B5EF4-FFF2-40B4-BE49-F238E27FC236}">
                  <a16:creationId xmlns:a16="http://schemas.microsoft.com/office/drawing/2014/main" id="{006B9035-2AF8-44FE-83AF-8692925CDCA6}"/>
                </a:ext>
              </a:extLst>
            </p:cNvPr>
            <p:cNvSpPr txBox="1"/>
            <p:nvPr/>
          </p:nvSpPr>
          <p:spPr>
            <a:xfrm>
              <a:off x="889545" y="4930093"/>
              <a:ext cx="4316115" cy="646331"/>
            </a:xfrm>
            <a:prstGeom prst="rect">
              <a:avLst/>
            </a:prstGeom>
            <a:noFill/>
          </p:spPr>
          <p:txBody>
            <a:bodyPr wrap="square" rtlCol="0">
              <a:spAutoFit/>
            </a:bodyPr>
            <a:lstStyle/>
            <a:p>
              <a:r>
                <a:rPr lang="en-US" dirty="0">
                  <a:solidFill>
                    <a:schemeClr val="accent5"/>
                  </a:solidFill>
                </a:rPr>
                <a:t>To find out more about permethrin, go to: npic.orst.edu/factsheets/PermGen.html</a:t>
              </a:r>
            </a:p>
          </p:txBody>
        </p:sp>
      </p:grpSp>
      <p:pic>
        <p:nvPicPr>
          <p:cNvPr id="8" name="Audio 7">
            <a:hlinkClick r:id="" action="ppaction://media"/>
            <a:extLst>
              <a:ext uri="{FF2B5EF4-FFF2-40B4-BE49-F238E27FC236}">
                <a16:creationId xmlns:a16="http://schemas.microsoft.com/office/drawing/2014/main" id="{D27D491A-3423-4990-BFB3-63B7208C773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71449079"/>
      </p:ext>
    </p:extLst>
  </p:cSld>
  <p:clrMapOvr>
    <a:masterClrMapping/>
  </p:clrMapOvr>
  <mc:AlternateContent xmlns:mc="http://schemas.openxmlformats.org/markup-compatibility/2006" xmlns:p14="http://schemas.microsoft.com/office/powerpoint/2010/main">
    <mc:Choice Requires="p14">
      <p:transition spd="med" p14:dur="700" advTm="16795">
        <p:fade/>
      </p:transition>
    </mc:Choice>
    <mc:Fallback xmlns="">
      <p:transition spd="med" advTm="167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D38744-FCF7-485C-9F34-5F5EE4DC8F1E}"/>
              </a:ext>
            </a:extLst>
          </p:cNvPr>
          <p:cNvSpPr txBox="1">
            <a:spLocks/>
          </p:cNvSpPr>
          <p:nvPr/>
        </p:nvSpPr>
        <p:spPr>
          <a:xfrm>
            <a:off x="648929" y="629266"/>
            <a:ext cx="5033413"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400" b="1" kern="1200" dirty="0">
                <a:solidFill>
                  <a:schemeClr val="accent5"/>
                </a:solidFill>
                <a:latin typeface="+mj-lt"/>
                <a:ea typeface="+mj-ea"/>
                <a:cs typeface="+mj-cs"/>
              </a:rPr>
              <a:t>How the device works</a:t>
            </a:r>
          </a:p>
        </p:txBody>
      </p:sp>
      <p:pic>
        <p:nvPicPr>
          <p:cNvPr id="8" name="Picture 7">
            <a:extLst>
              <a:ext uri="{FF2B5EF4-FFF2-40B4-BE49-F238E27FC236}">
                <a16:creationId xmlns:a16="http://schemas.microsoft.com/office/drawing/2014/main" id="{59031DC9-D275-4850-9246-C06DACADCC61}"/>
              </a:ext>
            </a:extLst>
          </p:cNvPr>
          <p:cNvPicPr>
            <a:picLocks noChangeAspect="1"/>
          </p:cNvPicPr>
          <p:nvPr/>
        </p:nvPicPr>
        <p:blipFill rotWithShape="1">
          <a:blip r:embed="rId6">
            <a:extLst>
              <a:ext uri="{28A0092B-C50C-407E-A947-70E740481C1C}">
                <a14:useLocalDpi xmlns:a14="http://schemas.microsoft.com/office/drawing/2010/main" val="0"/>
              </a:ext>
            </a:extLst>
          </a:blip>
          <a:srcRect l="17956" t="-1" r="25412" b="-2177"/>
          <a:stretch/>
        </p:blipFill>
        <p:spPr>
          <a:xfrm>
            <a:off x="6096000" y="0"/>
            <a:ext cx="6096001" cy="7007290"/>
          </a:xfrm>
          <a:prstGeom prst="rect">
            <a:avLst/>
          </a:prstGeom>
          <a:effectLst/>
        </p:spPr>
      </p:pic>
      <p:sp>
        <p:nvSpPr>
          <p:cNvPr id="10" name="TextBox 9">
            <a:extLst>
              <a:ext uri="{FF2B5EF4-FFF2-40B4-BE49-F238E27FC236}">
                <a16:creationId xmlns:a16="http://schemas.microsoft.com/office/drawing/2014/main" id="{F28317EE-9B28-49AD-9DB3-25DE0B1580CF}"/>
              </a:ext>
            </a:extLst>
          </p:cNvPr>
          <p:cNvSpPr txBox="1"/>
          <p:nvPr/>
        </p:nvSpPr>
        <p:spPr>
          <a:xfrm>
            <a:off x="312717" y="2519462"/>
            <a:ext cx="5127029" cy="3785419"/>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2400" kern="1200" dirty="0">
                <a:solidFill>
                  <a:schemeClr val="bg1"/>
                </a:solidFill>
                <a:latin typeface="+mn-lt"/>
                <a:ea typeface="+mn-ea"/>
                <a:cs typeface="+mn-cs"/>
              </a:rPr>
              <a:t>The pesticide and the device do not harm the deer </a:t>
            </a:r>
          </a:p>
          <a:p>
            <a:pPr marL="457200" indent="-228600">
              <a:lnSpc>
                <a:spcPct val="90000"/>
              </a:lnSpc>
              <a:spcAft>
                <a:spcPts val="600"/>
              </a:spcAft>
              <a:buFont typeface="Arial" panose="020B0604020202020204" pitchFamily="34" charset="0"/>
              <a:buChar char="•"/>
            </a:pPr>
            <a:r>
              <a:rPr lang="en-US" sz="2400" kern="1200" dirty="0">
                <a:solidFill>
                  <a:schemeClr val="bg1"/>
                </a:solidFill>
                <a:latin typeface="+mn-lt"/>
                <a:ea typeface="+mn-ea"/>
                <a:cs typeface="+mn-cs"/>
              </a:rPr>
              <a:t>The treatment is similar to some flea and tick treatments applied to the skin of cats and dogs</a:t>
            </a:r>
          </a:p>
        </p:txBody>
      </p:sp>
      <p:sp>
        <p:nvSpPr>
          <p:cNvPr id="5" name="Arrow: Up-Down 4">
            <a:extLst>
              <a:ext uri="{FF2B5EF4-FFF2-40B4-BE49-F238E27FC236}">
                <a16:creationId xmlns:a16="http://schemas.microsoft.com/office/drawing/2014/main" id="{60EA5549-A4C6-43C3-9EBE-6CCFB396EA7A}"/>
              </a:ext>
            </a:extLst>
          </p:cNvPr>
          <p:cNvSpPr/>
          <p:nvPr/>
        </p:nvSpPr>
        <p:spPr>
          <a:xfrm>
            <a:off x="10213611" y="1988820"/>
            <a:ext cx="400050" cy="154944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Down 10">
            <a:extLst>
              <a:ext uri="{FF2B5EF4-FFF2-40B4-BE49-F238E27FC236}">
                <a16:creationId xmlns:a16="http://schemas.microsoft.com/office/drawing/2014/main" id="{80C14291-B2F9-4D81-BAA5-5324C306605E}"/>
              </a:ext>
            </a:extLst>
          </p:cNvPr>
          <p:cNvSpPr/>
          <p:nvPr/>
        </p:nvSpPr>
        <p:spPr>
          <a:xfrm rot="3242910">
            <a:off x="9141047" y="3134516"/>
            <a:ext cx="400050" cy="274001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Down 11">
            <a:extLst>
              <a:ext uri="{FF2B5EF4-FFF2-40B4-BE49-F238E27FC236}">
                <a16:creationId xmlns:a16="http://schemas.microsoft.com/office/drawing/2014/main" id="{15A4BB65-2023-4BA3-A0F0-76011A2F1C69}"/>
              </a:ext>
            </a:extLst>
          </p:cNvPr>
          <p:cNvSpPr/>
          <p:nvPr/>
        </p:nvSpPr>
        <p:spPr>
          <a:xfrm rot="18086799">
            <a:off x="7480033" y="4623280"/>
            <a:ext cx="400050" cy="88959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3797D8-F754-4410-BFD1-C32206D127CA}"/>
              </a:ext>
            </a:extLst>
          </p:cNvPr>
          <p:cNvSpPr txBox="1"/>
          <p:nvPr/>
        </p:nvSpPr>
        <p:spPr>
          <a:xfrm>
            <a:off x="10655072" y="2634691"/>
            <a:ext cx="914400" cy="369332"/>
          </a:xfrm>
          <a:prstGeom prst="rect">
            <a:avLst/>
          </a:prstGeom>
          <a:solidFill>
            <a:schemeClr val="bg1"/>
          </a:solidFill>
        </p:spPr>
        <p:txBody>
          <a:bodyPr wrap="square" rtlCol="0">
            <a:spAutoFit/>
          </a:bodyPr>
          <a:lstStyle/>
          <a:p>
            <a:r>
              <a:rPr lang="en-US" dirty="0"/>
              <a:t>3.75 ft.</a:t>
            </a:r>
          </a:p>
        </p:txBody>
      </p:sp>
      <p:sp>
        <p:nvSpPr>
          <p:cNvPr id="13" name="TextBox 12">
            <a:extLst>
              <a:ext uri="{FF2B5EF4-FFF2-40B4-BE49-F238E27FC236}">
                <a16:creationId xmlns:a16="http://schemas.microsoft.com/office/drawing/2014/main" id="{302964EE-7182-4173-9A2F-4132598A3B59}"/>
              </a:ext>
            </a:extLst>
          </p:cNvPr>
          <p:cNvSpPr txBox="1"/>
          <p:nvPr/>
        </p:nvSpPr>
        <p:spPr>
          <a:xfrm>
            <a:off x="9499236" y="4665379"/>
            <a:ext cx="914400" cy="369332"/>
          </a:xfrm>
          <a:prstGeom prst="rect">
            <a:avLst/>
          </a:prstGeom>
          <a:solidFill>
            <a:schemeClr val="bg1"/>
          </a:solidFill>
        </p:spPr>
        <p:txBody>
          <a:bodyPr wrap="square" rtlCol="0">
            <a:spAutoFit/>
          </a:bodyPr>
          <a:lstStyle/>
          <a:p>
            <a:r>
              <a:rPr lang="en-US" dirty="0"/>
              <a:t>5.25 ft.</a:t>
            </a:r>
          </a:p>
        </p:txBody>
      </p:sp>
      <p:sp>
        <p:nvSpPr>
          <p:cNvPr id="14" name="TextBox 13">
            <a:extLst>
              <a:ext uri="{FF2B5EF4-FFF2-40B4-BE49-F238E27FC236}">
                <a16:creationId xmlns:a16="http://schemas.microsoft.com/office/drawing/2014/main" id="{7DCDD6A3-922D-4229-84C6-4451CE98ED5D}"/>
              </a:ext>
            </a:extLst>
          </p:cNvPr>
          <p:cNvSpPr txBox="1"/>
          <p:nvPr/>
        </p:nvSpPr>
        <p:spPr>
          <a:xfrm>
            <a:off x="7033890" y="5286114"/>
            <a:ext cx="621524" cy="369332"/>
          </a:xfrm>
          <a:prstGeom prst="rect">
            <a:avLst/>
          </a:prstGeom>
          <a:solidFill>
            <a:schemeClr val="bg1"/>
          </a:solidFill>
        </p:spPr>
        <p:txBody>
          <a:bodyPr wrap="square" rtlCol="0">
            <a:spAutoFit/>
          </a:bodyPr>
          <a:lstStyle/>
          <a:p>
            <a:r>
              <a:rPr lang="en-US" dirty="0"/>
              <a:t>1 ft.</a:t>
            </a:r>
          </a:p>
        </p:txBody>
      </p:sp>
      <p:pic>
        <p:nvPicPr>
          <p:cNvPr id="2" name="Audio 1">
            <a:hlinkClick r:id="" action="ppaction://media"/>
            <a:extLst>
              <a:ext uri="{FF2B5EF4-FFF2-40B4-BE49-F238E27FC236}">
                <a16:creationId xmlns:a16="http://schemas.microsoft.com/office/drawing/2014/main" id="{84CDB4A5-1A6F-4A51-BAA0-FFAEAD7DC02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14079447"/>
      </p:ext>
    </p:extLst>
  </p:cSld>
  <p:clrMapOvr>
    <a:masterClrMapping/>
  </p:clrMapOvr>
  <mc:AlternateContent xmlns:mc="http://schemas.openxmlformats.org/markup-compatibility/2006" xmlns:p14="http://schemas.microsoft.com/office/powerpoint/2010/main">
    <mc:Choice Requires="p14">
      <p:transition spd="med" p14:dur="700" advTm="10828">
        <p:fade/>
      </p:transition>
    </mc:Choice>
    <mc:Fallback xmlns="">
      <p:transition spd="med" advTm="108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10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F5DCBB-E3F0-4DA1-A7AB-73EF0ED0B75A}"/>
              </a:ext>
            </a:extLst>
          </p:cNvPr>
          <p:cNvSpPr>
            <a:spLocks noGrp="1"/>
          </p:cNvSpPr>
          <p:nvPr>
            <p:ph type="title"/>
          </p:nvPr>
        </p:nvSpPr>
        <p:spPr>
          <a:xfrm>
            <a:off x="648929" y="629266"/>
            <a:ext cx="5127031" cy="1676603"/>
          </a:xfrm>
        </p:spPr>
        <p:txBody>
          <a:bodyPr vert="horz" lIns="91440" tIns="45720" rIns="91440" bIns="45720" rtlCol="0" anchor="ctr">
            <a:normAutofit/>
          </a:bodyPr>
          <a:lstStyle/>
          <a:p>
            <a:r>
              <a:rPr lang="en-US" sz="4400" b="1" kern="1200" dirty="0">
                <a:solidFill>
                  <a:schemeClr val="accent5"/>
                </a:solidFill>
                <a:latin typeface="+mj-lt"/>
                <a:ea typeface="+mj-ea"/>
                <a:cs typeface="+mj-cs"/>
              </a:rPr>
              <a:t>How the device works</a:t>
            </a:r>
          </a:p>
        </p:txBody>
      </p:sp>
      <p:sp>
        <p:nvSpPr>
          <p:cNvPr id="6" name="TextBox 5">
            <a:extLst>
              <a:ext uri="{FF2B5EF4-FFF2-40B4-BE49-F238E27FC236}">
                <a16:creationId xmlns:a16="http://schemas.microsoft.com/office/drawing/2014/main" id="{8E5D49A8-3C2C-466A-8A0F-CCE407258C27}"/>
              </a:ext>
            </a:extLst>
          </p:cNvPr>
          <p:cNvSpPr txBox="1"/>
          <p:nvPr/>
        </p:nvSpPr>
        <p:spPr>
          <a:xfrm>
            <a:off x="0" y="2443315"/>
            <a:ext cx="5127029" cy="3785419"/>
          </a:xfrm>
          <a:prstGeom prst="rect">
            <a:avLst/>
          </a:prstGeom>
        </p:spPr>
        <p:txBody>
          <a:bodyPr vert="horz" lIns="91440" tIns="45720" rIns="91440" bIns="45720" rtlCol="0">
            <a:normAutofit/>
          </a:bodyPr>
          <a:lstStyle/>
          <a:p>
            <a:pPr marL="800100" indent="-228600">
              <a:lnSpc>
                <a:spcPct val="90000"/>
              </a:lnSpc>
              <a:spcAft>
                <a:spcPts val="600"/>
              </a:spcAft>
              <a:buFont typeface="Arial" panose="020B0604020202020204" pitchFamily="34" charset="0"/>
              <a:buChar char="•"/>
            </a:pPr>
            <a:r>
              <a:rPr lang="en-US" sz="2400" kern="1200" dirty="0">
                <a:solidFill>
                  <a:schemeClr val="bg1"/>
                </a:solidFill>
                <a:latin typeface="+mn-lt"/>
                <a:ea typeface="+mn-ea"/>
                <a:cs typeface="+mn-cs"/>
              </a:rPr>
              <a:t>The pesticide does not spread into the environment</a:t>
            </a:r>
          </a:p>
          <a:p>
            <a:pPr marL="800100" indent="-228600">
              <a:lnSpc>
                <a:spcPct val="90000"/>
              </a:lnSpc>
              <a:spcAft>
                <a:spcPts val="600"/>
              </a:spcAft>
              <a:buFont typeface="Arial" panose="020B0604020202020204" pitchFamily="34" charset="0"/>
              <a:buChar char="•"/>
            </a:pPr>
            <a:r>
              <a:rPr lang="en-US" sz="2400" kern="1200" dirty="0">
                <a:solidFill>
                  <a:schemeClr val="bg1"/>
                </a:solidFill>
                <a:latin typeface="+mn-lt"/>
                <a:ea typeface="+mn-ea"/>
                <a:cs typeface="+mn-cs"/>
              </a:rPr>
              <a:t>Devices should not increase deer populations</a:t>
            </a:r>
          </a:p>
          <a:p>
            <a:pPr marL="800100" indent="-228600">
              <a:lnSpc>
                <a:spcPct val="90000"/>
              </a:lnSpc>
              <a:spcAft>
                <a:spcPts val="600"/>
              </a:spcAft>
              <a:buFont typeface="Arial" panose="020B0604020202020204" pitchFamily="34" charset="0"/>
              <a:buChar char="•"/>
            </a:pPr>
            <a:r>
              <a:rPr lang="en-US" sz="2400" kern="1200" dirty="0">
                <a:solidFill>
                  <a:schemeClr val="bg1"/>
                </a:solidFill>
                <a:latin typeface="+mn-lt"/>
                <a:ea typeface="+mn-ea"/>
                <a:cs typeface="+mn-cs"/>
              </a:rPr>
              <a:t>Devices require weekly servicing by licensed professionals</a:t>
            </a:r>
          </a:p>
        </p:txBody>
      </p:sp>
      <p:pic>
        <p:nvPicPr>
          <p:cNvPr id="5" name="Content Placeholder 4">
            <a:extLst>
              <a:ext uri="{FF2B5EF4-FFF2-40B4-BE49-F238E27FC236}">
                <a16:creationId xmlns:a16="http://schemas.microsoft.com/office/drawing/2014/main" id="{8B060376-0A8A-43F4-9EA1-3EE1CC3AF6D2}"/>
              </a:ext>
            </a:extLst>
          </p:cNvPr>
          <p:cNvPicPr>
            <a:picLocks noChangeAspect="1"/>
          </p:cNvPicPr>
          <p:nvPr/>
        </p:nvPicPr>
        <p:blipFill rotWithShape="1">
          <a:blip r:embed="rId6">
            <a:extLst>
              <a:ext uri="{28A0092B-C50C-407E-A947-70E740481C1C}">
                <a14:useLocalDpi xmlns:a14="http://schemas.microsoft.com/office/drawing/2010/main" val="0"/>
              </a:ext>
            </a:extLst>
          </a:blip>
          <a:srcRect l="3558"/>
          <a:stretch/>
        </p:blipFill>
        <p:spPr>
          <a:xfrm>
            <a:off x="6096001" y="0"/>
            <a:ext cx="6095999" cy="6858000"/>
          </a:xfrm>
          <a:prstGeom prst="rect">
            <a:avLst/>
          </a:prstGeom>
          <a:effectLst/>
        </p:spPr>
      </p:pic>
      <p:pic>
        <p:nvPicPr>
          <p:cNvPr id="2" name="Audio 1">
            <a:hlinkClick r:id="" action="ppaction://media"/>
            <a:extLst>
              <a:ext uri="{FF2B5EF4-FFF2-40B4-BE49-F238E27FC236}">
                <a16:creationId xmlns:a16="http://schemas.microsoft.com/office/drawing/2014/main" id="{59F465DA-A7F5-4A6B-9FD0-9DF2B89F502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44413701"/>
      </p:ext>
    </p:extLst>
  </p:cSld>
  <p:clrMapOvr>
    <a:masterClrMapping/>
  </p:clrMapOvr>
  <mc:AlternateContent xmlns:mc="http://schemas.openxmlformats.org/markup-compatibility/2006" xmlns:p14="http://schemas.microsoft.com/office/powerpoint/2010/main">
    <mc:Choice Requires="p14">
      <p:transition spd="slow" p14:dur="1500" advTm="14292">
        <p:split orient="vert"/>
      </p:transition>
    </mc:Choice>
    <mc:Fallback xmlns="">
      <p:transition spd="slow" advTm="1429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9B3689-0BD9-4753-AEE2-E1F77E2B6F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8" y="1777945"/>
            <a:ext cx="5322727" cy="3551642"/>
          </a:xfrm>
          <a:prstGeom prst="rect">
            <a:avLst/>
          </a:prstGeom>
        </p:spPr>
      </p:pic>
      <p:sp>
        <p:nvSpPr>
          <p:cNvPr id="7" name="TextBox 6">
            <a:extLst>
              <a:ext uri="{FF2B5EF4-FFF2-40B4-BE49-F238E27FC236}">
                <a16:creationId xmlns:a16="http://schemas.microsoft.com/office/drawing/2014/main" id="{7CCDCEA4-00C6-4013-BF83-4ED91D3AC28A}"/>
              </a:ext>
            </a:extLst>
          </p:cNvPr>
          <p:cNvSpPr txBox="1"/>
          <p:nvPr/>
        </p:nvSpPr>
        <p:spPr>
          <a:xfrm>
            <a:off x="6096000" y="2013326"/>
            <a:ext cx="5494874" cy="3305069"/>
          </a:xfrm>
          <a:prstGeom prst="rect">
            <a:avLst/>
          </a:prstGeom>
        </p:spPr>
        <p:txBody>
          <a:bodyPr vert="horz" lIns="91440" tIns="45720" rIns="91440" bIns="45720" rtlCol="0" anchor="ctr">
            <a:noAutofit/>
          </a:bodyPr>
          <a:lstStyle/>
          <a:p>
            <a:pPr marL="457200" indent="-457200">
              <a:spcAft>
                <a:spcPts val="600"/>
              </a:spcAft>
              <a:buFont typeface="Arial" panose="020B0604020202020204" pitchFamily="34" charset="0"/>
              <a:buChar char="•"/>
            </a:pPr>
            <a:r>
              <a:rPr lang="en-US" sz="2400" dirty="0">
                <a:solidFill>
                  <a:schemeClr val="bg1"/>
                </a:solidFill>
              </a:rPr>
              <a:t>4-Poster devices are a type of long-term tick management that can be used by a community</a:t>
            </a:r>
          </a:p>
          <a:p>
            <a:pPr marL="457200" indent="-457200">
              <a:spcAft>
                <a:spcPts val="600"/>
              </a:spcAft>
              <a:buFont typeface="Arial" panose="020B0604020202020204" pitchFamily="34" charset="0"/>
              <a:buChar char="•"/>
            </a:pPr>
            <a:r>
              <a:rPr lang="en-US" sz="2400" dirty="0">
                <a:solidFill>
                  <a:schemeClr val="bg1"/>
                </a:solidFill>
              </a:rPr>
              <a:t>Devices need to be in place for 2-3 years to see a decrease in ticks</a:t>
            </a:r>
          </a:p>
        </p:txBody>
      </p:sp>
      <p:grpSp>
        <p:nvGrpSpPr>
          <p:cNvPr id="3" name="Group 2">
            <a:extLst>
              <a:ext uri="{FF2B5EF4-FFF2-40B4-BE49-F238E27FC236}">
                <a16:creationId xmlns:a16="http://schemas.microsoft.com/office/drawing/2014/main" id="{A45A19C9-9D5F-4E07-AB8C-8F7C72A5AB3F}"/>
              </a:ext>
            </a:extLst>
          </p:cNvPr>
          <p:cNvGrpSpPr/>
          <p:nvPr/>
        </p:nvGrpSpPr>
        <p:grpSpPr>
          <a:xfrm>
            <a:off x="0" y="0"/>
            <a:ext cx="5324475" cy="6858000"/>
            <a:chOff x="0" y="0"/>
            <a:chExt cx="5324475" cy="6858000"/>
          </a:xfrm>
        </p:grpSpPr>
        <p:sp>
          <p:nvSpPr>
            <p:cNvPr id="2" name="Rectangle 1">
              <a:extLst>
                <a:ext uri="{FF2B5EF4-FFF2-40B4-BE49-F238E27FC236}">
                  <a16:creationId xmlns:a16="http://schemas.microsoft.com/office/drawing/2014/main" id="{3A1CE337-DA89-4C85-AEAE-C0728B38E3AB}"/>
                </a:ext>
              </a:extLst>
            </p:cNvPr>
            <p:cNvSpPr/>
            <p:nvPr/>
          </p:nvSpPr>
          <p:spPr>
            <a:xfrm>
              <a:off x="0" y="0"/>
              <a:ext cx="5324475"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8926AB8-542B-476E-A135-881F503013DD}"/>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3928" y="1790098"/>
              <a:ext cx="4385022" cy="3277803"/>
            </a:xfrm>
            <a:prstGeom prst="rect">
              <a:avLst/>
            </a:prstGeom>
          </p:spPr>
        </p:pic>
        <p:pic>
          <p:nvPicPr>
            <p:cNvPr id="11" name="Picture 10">
              <a:extLst>
                <a:ext uri="{FF2B5EF4-FFF2-40B4-BE49-F238E27FC236}">
                  <a16:creationId xmlns:a16="http://schemas.microsoft.com/office/drawing/2014/main" id="{435D6C66-AE3A-4F31-9466-D3357090279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87250">
              <a:off x="1006102" y="1856232"/>
              <a:ext cx="292719" cy="314188"/>
            </a:xfrm>
            <a:prstGeom prst="rect">
              <a:avLst/>
            </a:prstGeom>
          </p:spPr>
        </p:pic>
        <p:pic>
          <p:nvPicPr>
            <p:cNvPr id="15" name="Picture 14">
              <a:extLst>
                <a:ext uri="{FF2B5EF4-FFF2-40B4-BE49-F238E27FC236}">
                  <a16:creationId xmlns:a16="http://schemas.microsoft.com/office/drawing/2014/main" id="{136D60B3-7438-40C6-85CB-0B9D4E729E14}"/>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20243">
              <a:off x="1194495" y="1614292"/>
              <a:ext cx="292719" cy="314188"/>
            </a:xfrm>
            <a:prstGeom prst="rect">
              <a:avLst/>
            </a:prstGeom>
          </p:spPr>
        </p:pic>
        <p:pic>
          <p:nvPicPr>
            <p:cNvPr id="17" name="Picture 16">
              <a:extLst>
                <a:ext uri="{FF2B5EF4-FFF2-40B4-BE49-F238E27FC236}">
                  <a16:creationId xmlns:a16="http://schemas.microsoft.com/office/drawing/2014/main" id="{329230E5-5AAF-48EB-812B-C940BCA03D5A}"/>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913338">
              <a:off x="1303312" y="1923826"/>
              <a:ext cx="292719" cy="314188"/>
            </a:xfrm>
            <a:prstGeom prst="rect">
              <a:avLst/>
            </a:prstGeom>
          </p:spPr>
        </p:pic>
        <p:pic>
          <p:nvPicPr>
            <p:cNvPr id="19" name="Picture 18">
              <a:extLst>
                <a:ext uri="{FF2B5EF4-FFF2-40B4-BE49-F238E27FC236}">
                  <a16:creationId xmlns:a16="http://schemas.microsoft.com/office/drawing/2014/main" id="{606CA938-F103-4243-9386-D6BAC6EC13CA}"/>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29999">
              <a:off x="1060888" y="2166668"/>
              <a:ext cx="292719" cy="314188"/>
            </a:xfrm>
            <a:prstGeom prst="rect">
              <a:avLst/>
            </a:prstGeom>
          </p:spPr>
        </p:pic>
        <p:pic>
          <p:nvPicPr>
            <p:cNvPr id="20" name="Picture 19">
              <a:extLst>
                <a:ext uri="{FF2B5EF4-FFF2-40B4-BE49-F238E27FC236}">
                  <a16:creationId xmlns:a16="http://schemas.microsoft.com/office/drawing/2014/main" id="{CFA97277-08B3-42A4-AFF2-69EE3B3C404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311921">
              <a:off x="1513878" y="1746807"/>
              <a:ext cx="292719" cy="314188"/>
            </a:xfrm>
            <a:prstGeom prst="rect">
              <a:avLst/>
            </a:prstGeom>
          </p:spPr>
        </p:pic>
        <p:pic>
          <p:nvPicPr>
            <p:cNvPr id="21" name="Picture 20">
              <a:extLst>
                <a:ext uri="{FF2B5EF4-FFF2-40B4-BE49-F238E27FC236}">
                  <a16:creationId xmlns:a16="http://schemas.microsoft.com/office/drawing/2014/main" id="{5E08B05F-E415-4F86-9BC2-B91FC33323ED}"/>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347222">
              <a:off x="1340677" y="2215845"/>
              <a:ext cx="292719" cy="314188"/>
            </a:xfrm>
            <a:prstGeom prst="rect">
              <a:avLst/>
            </a:prstGeom>
          </p:spPr>
        </p:pic>
        <p:pic>
          <p:nvPicPr>
            <p:cNvPr id="22" name="Picture 21">
              <a:extLst>
                <a:ext uri="{FF2B5EF4-FFF2-40B4-BE49-F238E27FC236}">
                  <a16:creationId xmlns:a16="http://schemas.microsoft.com/office/drawing/2014/main" id="{012934CE-247F-4192-8C79-F76E33A988CF}"/>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87250">
              <a:off x="1589563" y="2062252"/>
              <a:ext cx="292719" cy="314188"/>
            </a:xfrm>
            <a:prstGeom prst="rect">
              <a:avLst/>
            </a:prstGeom>
          </p:spPr>
        </p:pic>
        <p:pic>
          <p:nvPicPr>
            <p:cNvPr id="23" name="Picture 22">
              <a:extLst>
                <a:ext uri="{FF2B5EF4-FFF2-40B4-BE49-F238E27FC236}">
                  <a16:creationId xmlns:a16="http://schemas.microsoft.com/office/drawing/2014/main" id="{C0706860-E4D0-4E7F-B45E-471AEB8F6901}"/>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636966">
              <a:off x="1357702" y="2492797"/>
              <a:ext cx="292719" cy="314188"/>
            </a:xfrm>
            <a:prstGeom prst="rect">
              <a:avLst/>
            </a:prstGeom>
          </p:spPr>
        </p:pic>
        <p:pic>
          <p:nvPicPr>
            <p:cNvPr id="24" name="Picture 23">
              <a:extLst>
                <a:ext uri="{FF2B5EF4-FFF2-40B4-BE49-F238E27FC236}">
                  <a16:creationId xmlns:a16="http://schemas.microsoft.com/office/drawing/2014/main" id="{32355295-4425-4A6B-902F-12691E72185F}"/>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832231">
              <a:off x="1658383" y="2348812"/>
              <a:ext cx="292719" cy="314188"/>
            </a:xfrm>
            <a:prstGeom prst="rect">
              <a:avLst/>
            </a:prstGeom>
          </p:spPr>
        </p:pic>
        <p:pic>
          <p:nvPicPr>
            <p:cNvPr id="25" name="Picture 24">
              <a:extLst>
                <a:ext uri="{FF2B5EF4-FFF2-40B4-BE49-F238E27FC236}">
                  <a16:creationId xmlns:a16="http://schemas.microsoft.com/office/drawing/2014/main" id="{B4069E8E-33BA-4F27-A4E8-6D5AEE10D86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87250">
              <a:off x="4182724" y="4080258"/>
              <a:ext cx="300123" cy="322135"/>
            </a:xfrm>
            <a:prstGeom prst="rect">
              <a:avLst/>
            </a:prstGeom>
          </p:spPr>
        </p:pic>
        <p:pic>
          <p:nvPicPr>
            <p:cNvPr id="26" name="Picture 25">
              <a:extLst>
                <a:ext uri="{FF2B5EF4-FFF2-40B4-BE49-F238E27FC236}">
                  <a16:creationId xmlns:a16="http://schemas.microsoft.com/office/drawing/2014/main" id="{D4AB0BD6-21DD-418F-AD86-C75CABD4467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122610">
              <a:off x="3815966" y="4037739"/>
              <a:ext cx="292719" cy="314188"/>
            </a:xfrm>
            <a:prstGeom prst="rect">
              <a:avLst/>
            </a:prstGeom>
          </p:spPr>
        </p:pic>
        <p:pic>
          <p:nvPicPr>
            <p:cNvPr id="27" name="Picture 26">
              <a:extLst>
                <a:ext uri="{FF2B5EF4-FFF2-40B4-BE49-F238E27FC236}">
                  <a16:creationId xmlns:a16="http://schemas.microsoft.com/office/drawing/2014/main" id="{B5FC1151-9016-40AE-A3E6-DA1355E4045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330079">
              <a:off x="4009980" y="3760718"/>
              <a:ext cx="292719" cy="314188"/>
            </a:xfrm>
            <a:prstGeom prst="rect">
              <a:avLst/>
            </a:prstGeom>
          </p:spPr>
        </p:pic>
        <p:pic>
          <p:nvPicPr>
            <p:cNvPr id="28" name="Picture 27">
              <a:extLst>
                <a:ext uri="{FF2B5EF4-FFF2-40B4-BE49-F238E27FC236}">
                  <a16:creationId xmlns:a16="http://schemas.microsoft.com/office/drawing/2014/main" id="{6CDCFE5F-90CD-42BF-AC8A-3D1FDA01BD7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7161546">
              <a:off x="720202" y="1811212"/>
              <a:ext cx="292719" cy="314188"/>
            </a:xfrm>
            <a:prstGeom prst="rect">
              <a:avLst/>
            </a:prstGeom>
          </p:spPr>
        </p:pic>
        <p:cxnSp>
          <p:nvCxnSpPr>
            <p:cNvPr id="29" name="Straight Arrow Connector 28">
              <a:extLst>
                <a:ext uri="{FF2B5EF4-FFF2-40B4-BE49-F238E27FC236}">
                  <a16:creationId xmlns:a16="http://schemas.microsoft.com/office/drawing/2014/main" id="{226DA1BD-0EA0-447A-B9D8-CBF0BA7F06D4}"/>
                </a:ext>
              </a:extLst>
            </p:cNvPr>
            <p:cNvCxnSpPr>
              <a:cxnSpLocks/>
            </p:cNvCxnSpPr>
            <p:nvPr/>
          </p:nvCxnSpPr>
          <p:spPr>
            <a:xfrm>
              <a:off x="606552" y="4736592"/>
              <a:ext cx="2913888"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C0E9C18-27AE-4727-9275-C2E75F6181DE}"/>
                </a:ext>
              </a:extLst>
            </p:cNvPr>
            <p:cNvSpPr txBox="1"/>
            <p:nvPr/>
          </p:nvSpPr>
          <p:spPr>
            <a:xfrm>
              <a:off x="1289535" y="4456952"/>
              <a:ext cx="1525354" cy="523220"/>
            </a:xfrm>
            <a:prstGeom prst="rect">
              <a:avLst/>
            </a:prstGeom>
            <a:solidFill>
              <a:schemeClr val="bg1"/>
            </a:solidFill>
          </p:spPr>
          <p:txBody>
            <a:bodyPr wrap="none" rtlCol="0">
              <a:spAutoFit/>
            </a:bodyPr>
            <a:lstStyle/>
            <a:p>
              <a:r>
                <a:rPr lang="en-US" sz="2800" b="1" dirty="0"/>
                <a:t>2-3 Years</a:t>
              </a:r>
            </a:p>
          </p:txBody>
        </p:sp>
      </p:grpSp>
      <p:sp>
        <p:nvSpPr>
          <p:cNvPr id="30" name="Title 1">
            <a:extLst>
              <a:ext uri="{FF2B5EF4-FFF2-40B4-BE49-F238E27FC236}">
                <a16:creationId xmlns:a16="http://schemas.microsoft.com/office/drawing/2014/main" id="{3BBB83D8-55C6-401B-B1BD-DF34F380B07C}"/>
              </a:ext>
            </a:extLst>
          </p:cNvPr>
          <p:cNvSpPr txBox="1">
            <a:spLocks/>
          </p:cNvSpPr>
          <p:nvPr/>
        </p:nvSpPr>
        <p:spPr>
          <a:xfrm>
            <a:off x="6414450" y="514255"/>
            <a:ext cx="4977976"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solidFill>
                  <a:schemeClr val="accent2"/>
                </a:solidFill>
              </a:rPr>
              <a:t>How the Device Affects Ticks</a:t>
            </a:r>
          </a:p>
        </p:txBody>
      </p:sp>
      <p:sp>
        <p:nvSpPr>
          <p:cNvPr id="4" name="TextBox 3">
            <a:extLst>
              <a:ext uri="{FF2B5EF4-FFF2-40B4-BE49-F238E27FC236}">
                <a16:creationId xmlns:a16="http://schemas.microsoft.com/office/drawing/2014/main" id="{B5F4BFAF-E3DB-4E39-A9F1-F434027FCF1E}"/>
              </a:ext>
            </a:extLst>
          </p:cNvPr>
          <p:cNvSpPr txBox="1"/>
          <p:nvPr/>
        </p:nvSpPr>
        <p:spPr>
          <a:xfrm>
            <a:off x="606552" y="5421685"/>
            <a:ext cx="3929998" cy="1015663"/>
          </a:xfrm>
          <a:prstGeom prst="rect">
            <a:avLst/>
          </a:prstGeom>
          <a:noFill/>
        </p:spPr>
        <p:txBody>
          <a:bodyPr wrap="square" rtlCol="0">
            <a:spAutoFit/>
          </a:bodyPr>
          <a:lstStyle/>
          <a:p>
            <a:r>
              <a:rPr lang="en-US" sz="2000" b="1" dirty="0"/>
              <a:t>4-poster devices cause the number of ticks in the environment to decrease over time.</a:t>
            </a:r>
          </a:p>
        </p:txBody>
      </p:sp>
      <p:pic>
        <p:nvPicPr>
          <p:cNvPr id="8" name="Audio 7">
            <a:hlinkClick r:id="" action="ppaction://media"/>
            <a:extLst>
              <a:ext uri="{FF2B5EF4-FFF2-40B4-BE49-F238E27FC236}">
                <a16:creationId xmlns:a16="http://schemas.microsoft.com/office/drawing/2014/main" id="{B4390BB0-902E-447C-92E5-77C6C5F1EC8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92754635"/>
      </p:ext>
    </p:extLst>
  </p:cSld>
  <p:clrMapOvr>
    <a:masterClrMapping/>
  </p:clrMapOvr>
  <mc:AlternateContent xmlns:mc="http://schemas.openxmlformats.org/markup-compatibility/2006" xmlns:p14="http://schemas.microsoft.com/office/powerpoint/2010/main">
    <mc:Choice Requires="p14">
      <p:transition spd="med" p14:dur="700" advTm="17170">
        <p:fade/>
      </p:transition>
    </mc:Choice>
    <mc:Fallback xmlns="">
      <p:transition spd="med" advTm="171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1000"/>
                                        <p:tgtEl>
                                          <p:spTgt spid="7">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7"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079F3-BC16-4123-8547-FC7130358C08}"/>
              </a:ext>
            </a:extLst>
          </p:cNvPr>
          <p:cNvPicPr>
            <a:picLocks noChangeAspect="1"/>
          </p:cNvPicPr>
          <p:nvPr/>
        </p:nvPicPr>
        <p:blipFill rotWithShape="1">
          <a:blip r:embed="rId6">
            <a:extLst>
              <a:ext uri="{28A0092B-C50C-407E-A947-70E740481C1C}">
                <a14:useLocalDpi xmlns:a14="http://schemas.microsoft.com/office/drawing/2010/main" val="0"/>
              </a:ext>
            </a:extLst>
          </a:blip>
          <a:srcRect l="44806"/>
          <a:stretch/>
        </p:blipFill>
        <p:spPr>
          <a:xfrm>
            <a:off x="-1" y="0"/>
            <a:ext cx="5930185" cy="6858000"/>
          </a:xfrm>
          <a:prstGeom prst="rect">
            <a:avLst/>
          </a:prstGeom>
        </p:spPr>
      </p:pic>
      <p:pic>
        <p:nvPicPr>
          <p:cNvPr id="6" name="Picture 5">
            <a:extLst>
              <a:ext uri="{FF2B5EF4-FFF2-40B4-BE49-F238E27FC236}">
                <a16:creationId xmlns:a16="http://schemas.microsoft.com/office/drawing/2014/main" id="{62879C4A-4734-4B1B-8AA6-8909370A41B4}"/>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25179" r="21080" b="2"/>
          <a:stretch/>
        </p:blipFill>
        <p:spPr>
          <a:xfrm>
            <a:off x="0" y="161702"/>
            <a:ext cx="3155325" cy="326729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7" name="TextBox 6">
            <a:extLst>
              <a:ext uri="{FF2B5EF4-FFF2-40B4-BE49-F238E27FC236}">
                <a16:creationId xmlns:a16="http://schemas.microsoft.com/office/drawing/2014/main" id="{849C07BD-0124-407E-B59A-1648737E0F0E}"/>
              </a:ext>
            </a:extLst>
          </p:cNvPr>
          <p:cNvSpPr txBox="1"/>
          <p:nvPr/>
        </p:nvSpPr>
        <p:spPr>
          <a:xfrm>
            <a:off x="6096000" y="2113772"/>
            <a:ext cx="4977578" cy="3639289"/>
          </a:xfrm>
          <a:prstGeom prst="rect">
            <a:avLst/>
          </a:prstGeom>
        </p:spPr>
        <p:txBody>
          <a:bodyPr vert="horz" lIns="91440" tIns="45720" rIns="91440" bIns="45720" rtlCol="0" anchor="ctr">
            <a:noAutofit/>
          </a:bodyPr>
          <a:lstStyle/>
          <a:p>
            <a:pPr marL="800100" indent="-457200">
              <a:lnSpc>
                <a:spcPct val="90000"/>
              </a:lnSpc>
              <a:spcAft>
                <a:spcPts val="600"/>
              </a:spcAft>
              <a:buFont typeface="Arial" panose="020B0604020202020204" pitchFamily="34" charset="0"/>
              <a:buChar char="•"/>
            </a:pPr>
            <a:r>
              <a:rPr lang="en-US" sz="2400" dirty="0">
                <a:solidFill>
                  <a:schemeClr val="bg1"/>
                </a:solidFill>
              </a:rPr>
              <a:t>Each device will reduce ticks over roughly 50 acres</a:t>
            </a:r>
          </a:p>
          <a:p>
            <a:pPr marL="800100" indent="-457200">
              <a:lnSpc>
                <a:spcPct val="90000"/>
              </a:lnSpc>
              <a:spcAft>
                <a:spcPts val="600"/>
              </a:spcAft>
              <a:buFont typeface="Arial" panose="020B0604020202020204" pitchFamily="34" charset="0"/>
              <a:buChar char="•"/>
            </a:pPr>
            <a:r>
              <a:rPr lang="en-US" sz="2400" dirty="0">
                <a:solidFill>
                  <a:schemeClr val="bg1"/>
                </a:solidFill>
              </a:rPr>
              <a:t>Devices may be used year round</a:t>
            </a:r>
          </a:p>
          <a:p>
            <a:pPr marL="800100" indent="-457200">
              <a:lnSpc>
                <a:spcPct val="90000"/>
              </a:lnSpc>
              <a:spcAft>
                <a:spcPts val="600"/>
              </a:spcAft>
              <a:buFont typeface="Arial" panose="020B0604020202020204" pitchFamily="34" charset="0"/>
              <a:buChar char="•"/>
            </a:pPr>
            <a:r>
              <a:rPr lang="en-US" sz="2400" dirty="0">
                <a:solidFill>
                  <a:schemeClr val="bg1"/>
                </a:solidFill>
              </a:rPr>
              <a:t>Ticks will eventually return if the devices do not remain in service</a:t>
            </a:r>
          </a:p>
        </p:txBody>
      </p:sp>
      <p:sp>
        <p:nvSpPr>
          <p:cNvPr id="8" name="Title 1">
            <a:extLst>
              <a:ext uri="{FF2B5EF4-FFF2-40B4-BE49-F238E27FC236}">
                <a16:creationId xmlns:a16="http://schemas.microsoft.com/office/drawing/2014/main" id="{AAB1DD45-D783-4E8F-8BE3-12D0E3F1FD03}"/>
              </a:ext>
            </a:extLst>
          </p:cNvPr>
          <p:cNvSpPr txBox="1">
            <a:spLocks/>
          </p:cNvSpPr>
          <p:nvPr/>
        </p:nvSpPr>
        <p:spPr>
          <a:xfrm>
            <a:off x="6414450" y="514255"/>
            <a:ext cx="4977976"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solidFill>
                  <a:schemeClr val="accent2"/>
                </a:solidFill>
              </a:rPr>
              <a:t>How the Device Affects Ticks</a:t>
            </a:r>
          </a:p>
        </p:txBody>
      </p:sp>
      <p:pic>
        <p:nvPicPr>
          <p:cNvPr id="2" name="Audio 1">
            <a:hlinkClick r:id="" action="ppaction://media"/>
            <a:extLst>
              <a:ext uri="{FF2B5EF4-FFF2-40B4-BE49-F238E27FC236}">
                <a16:creationId xmlns:a16="http://schemas.microsoft.com/office/drawing/2014/main" id="{05A06013-6604-496E-89E3-830A08F17DD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61885906"/>
      </p:ext>
    </p:extLst>
  </p:cSld>
  <p:clrMapOvr>
    <a:masterClrMapping/>
  </p:clrMapOvr>
  <p:transition spd="slow" advTm="1423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1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7"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3.9|7.3"/>
</p:tagLst>
</file>

<file path=ppt/tags/tag2.xml><?xml version="1.0" encoding="utf-8"?>
<p:tagLst xmlns:a="http://schemas.openxmlformats.org/drawingml/2006/main" xmlns:r="http://schemas.openxmlformats.org/officeDocument/2006/relationships" xmlns:p="http://schemas.openxmlformats.org/presentationml/2006/main">
  <p:tag name="TIMING" val="|0.6|3"/>
</p:tagLst>
</file>

<file path=ppt/tags/tag3.xml><?xml version="1.0" encoding="utf-8"?>
<p:tagLst xmlns:a="http://schemas.openxmlformats.org/drawingml/2006/main" xmlns:r="http://schemas.openxmlformats.org/officeDocument/2006/relationships" xmlns:p="http://schemas.openxmlformats.org/presentationml/2006/main">
  <p:tag name="TIMING" val="|0|3.5|4.5"/>
</p:tagLst>
</file>

<file path=ppt/tags/tag4.xml><?xml version="1.0" encoding="utf-8"?>
<p:tagLst xmlns:a="http://schemas.openxmlformats.org/drawingml/2006/main" xmlns:r="http://schemas.openxmlformats.org/officeDocument/2006/relationships" xmlns:p="http://schemas.openxmlformats.org/presentationml/2006/main">
  <p:tag name="TIMING" val="|3.5|6.3"/>
</p:tagLst>
</file>

<file path=ppt/tags/tag5.xml><?xml version="1.0" encoding="utf-8"?>
<p:tagLst xmlns:a="http://schemas.openxmlformats.org/drawingml/2006/main" xmlns:r="http://schemas.openxmlformats.org/officeDocument/2006/relationships" xmlns:p="http://schemas.openxmlformats.org/presentationml/2006/main">
  <p:tag name="TIMING" val="|0.1|4.7|2.9"/>
</p:tagLst>
</file>

<file path=ppt/tags/tag6.xml><?xml version="1.0" encoding="utf-8"?>
<p:tagLst xmlns:a="http://schemas.openxmlformats.org/drawingml/2006/main" xmlns:r="http://schemas.openxmlformats.org/officeDocument/2006/relationships" xmlns:p="http://schemas.openxmlformats.org/presentationml/2006/main">
  <p:tag name="TIMING" val="|2.5|6.2"/>
</p:tagLst>
</file>

<file path=ppt/tags/tag7.xml><?xml version="1.0" encoding="utf-8"?>
<p:tagLst xmlns:a="http://schemas.openxmlformats.org/drawingml/2006/main" xmlns:r="http://schemas.openxmlformats.org/officeDocument/2006/relationships" xmlns:p="http://schemas.openxmlformats.org/presentationml/2006/main">
  <p:tag name="TIMING" val="|0.2|8.3|5.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1167</TotalTime>
  <Words>844</Words>
  <Application>Microsoft Office PowerPoint</Application>
  <PresentationFormat>Widescreen</PresentationFormat>
  <Paragraphs>78</Paragraphs>
  <Slides>11</Slides>
  <Notes>11</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4-Poster Deer Treatment Devices to Reduce Ticks</vt:lpstr>
      <vt:lpstr>Ticks can spread several diseases, including Lyme disease</vt:lpstr>
      <vt:lpstr>PowerPoint Presentation</vt:lpstr>
      <vt:lpstr>PowerPoint Presentation</vt:lpstr>
      <vt:lpstr>How the device works</vt:lpstr>
      <vt:lpstr>PowerPoint Presentation</vt:lpstr>
      <vt:lpstr>How the device works</vt:lpstr>
      <vt:lpstr>PowerPoint Presentation</vt:lpstr>
      <vt:lpstr>PowerPoint Presentation</vt:lpstr>
      <vt:lpstr>Safety and Precautions</vt:lpstr>
      <vt:lpstr>Safety and Precautions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Ticks can spread several diseases, including Lyme disease.</dc:title>
  <dc:creator>Nawrocki, Courtney (CDC/DDID/NCEZID/DVBD)</dc:creator>
  <cp:lastModifiedBy>Nawrocki, Courtney (CDC/DDID/NCEZID/DVBD)</cp:lastModifiedBy>
  <cp:revision>30</cp:revision>
  <dcterms:created xsi:type="dcterms:W3CDTF">2019-10-23T14:20:19Z</dcterms:created>
  <dcterms:modified xsi:type="dcterms:W3CDTF">2019-12-10T20:14:44Z</dcterms:modified>
</cp:coreProperties>
</file>