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8" r:id="rId2"/>
    <p:sldId id="260" r:id="rId3"/>
    <p:sldId id="257" r:id="rId4"/>
    <p:sldId id="256" r:id="rId5"/>
    <p:sldId id="258" r:id="rId6"/>
    <p:sldId id="289" r:id="rId7"/>
    <p:sldId id="290" r:id="rId8"/>
    <p:sldId id="25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ltoo, Dina (NIH/OD) [E]" initials="PD([" lastIdx="3" clrIdx="0"/>
  <p:cmAuthor id="1" name="Erin Luetkemeier" initials="ESL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0E2B4-0674-49EB-9B44-1CF8797E2595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E5968-3246-4DDD-BBB8-5B27C14EC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1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07386-0337-4A06-AEE0-E78CDB0E6193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15A7E-2A96-4062-815A-14378AD63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5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5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7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2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7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4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5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3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6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6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3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D8D51-DF60-443C-AC08-54593338EE9F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0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latin typeface="+mn-lt"/>
              </a:rPr>
              <a:t>Attachment 1: Documentation of </a:t>
            </a:r>
            <a:r>
              <a:rPr lang="en-US" sz="2600" b="1" dirty="0" smtClean="0">
                <a:latin typeface="+mn-lt"/>
              </a:rPr>
              <a:t>the dbGaP registration system, including changes since </a:t>
            </a:r>
            <a:r>
              <a:rPr lang="en-US" sz="2600" b="1" dirty="0">
                <a:latin typeface="+mn-lt"/>
              </a:rPr>
              <a:t>2013 </a:t>
            </a:r>
            <a:r>
              <a:rPr lang="en-US" sz="2600" b="1" dirty="0" smtClean="0">
                <a:latin typeface="+mn-lt"/>
              </a:rPr>
              <a:t>PRA approval</a:t>
            </a:r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3635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+mn-lt"/>
              </a:rPr>
              <a:t>Study Registration Web Forms</a:t>
            </a:r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785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533400"/>
            <a:ext cx="8643512" cy="5257801"/>
            <a:chOff x="0" y="533400"/>
            <a:chExt cx="8643512" cy="5257801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760081"/>
              <a:ext cx="8618574" cy="503112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24938" y="533400"/>
              <a:ext cx="8618574" cy="129266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Public reporting burden for this collection of information is estimated to vary from </a:t>
              </a:r>
              <a:r>
                <a:rPr lang="en-US" sz="1300" dirty="0" smtClean="0"/>
                <a:t>30 </a:t>
              </a:r>
              <a:r>
                <a:rPr lang="en-US" sz="1300" dirty="0" smtClean="0"/>
                <a:t>to </a:t>
              </a:r>
              <a:r>
                <a:rPr lang="en-US" sz="1300" dirty="0" smtClean="0"/>
                <a:t>60 </a:t>
              </a:r>
              <a:r>
                <a:rPr lang="en-US" sz="1300" dirty="0" smtClean="0"/>
                <a:t>minutes </a:t>
              </a:r>
              <a:r>
                <a:rPr lang="en-US" sz="1300" dirty="0"/>
                <a:t>per </a:t>
              </a:r>
              <a:r>
                <a:rPr lang="en-US" sz="1300" dirty="0" smtClean="0"/>
                <a:t>response for initial registration of the required fields. </a:t>
              </a:r>
              <a:r>
                <a:rPr lang="en-US" sz="1300" dirty="0"/>
                <a:t> </a:t>
              </a:r>
              <a:r>
                <a:rPr lang="en-US" sz="1300" b="1" dirty="0"/>
                <a:t>An agency may not conduct or sponsor, and a person is not required to respond to, a collection of information unless it displays a currently valid OMB control number.</a:t>
              </a:r>
              <a:r>
                <a:rPr lang="en-US" sz="1300" dirty="0"/>
                <a:t>  Send comments regarding this burden estimate or any other aspect of this collection of information, including suggestions for reducing this burden, to: NIH, Project Clearance Branch, 6705 </a:t>
              </a:r>
              <a:r>
                <a:rPr lang="en-US" sz="1300" dirty="0" smtClean="0"/>
                <a:t>Rockledge </a:t>
              </a:r>
              <a:r>
                <a:rPr lang="en-US" sz="1300" dirty="0"/>
                <a:t>Drive, MSC 7974, Bethesda, MD 20892-7974, ATTN: PRA (0925-xxxx).  Do not return the completed form to this address</a:t>
              </a:r>
              <a:r>
                <a:rPr lang="en-US" sz="1300" dirty="0" smtClean="0"/>
                <a:t>.</a:t>
              </a:r>
              <a:endParaRPr lang="en-US" dirty="0"/>
            </a:p>
          </p:txBody>
        </p:sp>
      </p:grpSp>
      <p:sp>
        <p:nvSpPr>
          <p:cNvPr id="4" name="Rectangular Callout 3"/>
          <p:cNvSpPr/>
          <p:nvPr/>
        </p:nvSpPr>
        <p:spPr>
          <a:xfrm>
            <a:off x="7172327" y="5309810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New </a:t>
            </a:r>
            <a:r>
              <a:rPr lang="en-US" sz="1000" dirty="0" smtClean="0"/>
              <a:t>categorization of data types for ease of completion and greater consistency among submissions.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5918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088"/>
            <a:ext cx="9144000" cy="6627823"/>
          </a:xfrm>
          <a:prstGeom prst="rect">
            <a:avLst/>
          </a:prstGeom>
        </p:spPr>
      </p:pic>
      <p:sp>
        <p:nvSpPr>
          <p:cNvPr id="3" name="Rectangular Callout 2"/>
          <p:cNvSpPr/>
          <p:nvPr/>
        </p:nvSpPr>
        <p:spPr>
          <a:xfrm>
            <a:off x="5486400" y="3581400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New section for </a:t>
            </a:r>
            <a:r>
              <a:rPr lang="en-US" sz="1000" dirty="0" smtClean="0"/>
              <a:t>inclusion of PI assistant contact information, so all correspondence do not have to go through the PI.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8812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486"/>
            <a:ext cx="9144000" cy="5191027"/>
          </a:xfrm>
          <a:prstGeom prst="rect">
            <a:avLst/>
          </a:prstGeom>
        </p:spPr>
      </p:pic>
      <p:sp>
        <p:nvSpPr>
          <p:cNvPr id="3" name="Rectangular Callout 2"/>
          <p:cNvSpPr/>
          <p:nvPr/>
        </p:nvSpPr>
        <p:spPr>
          <a:xfrm>
            <a:off x="3200400" y="990600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Deletion of additional questions on publication embargo because it is no longer applicable.</a:t>
            </a:r>
            <a:endParaRPr lang="en-US" sz="1000" dirty="0"/>
          </a:p>
        </p:txBody>
      </p:sp>
      <p:sp>
        <p:nvSpPr>
          <p:cNvPr id="4" name="Rectangular Callout 3"/>
          <p:cNvSpPr/>
          <p:nvPr/>
        </p:nvSpPr>
        <p:spPr>
          <a:xfrm>
            <a:off x="3586163" y="3593307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Added ability to auto-create the DUC from existing information in the submission package.</a:t>
            </a:r>
            <a:endParaRPr lang="en-US" sz="1000" dirty="0"/>
          </a:p>
        </p:txBody>
      </p:sp>
      <p:sp>
        <p:nvSpPr>
          <p:cNvPr id="5" name="Rectangular Callout 4"/>
          <p:cNvSpPr/>
          <p:nvPr/>
        </p:nvSpPr>
        <p:spPr>
          <a:xfrm>
            <a:off x="5334000" y="4876800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New fillable PDF for the submission certifications (slides 6-7).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78194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9"/>
          <a:stretch/>
        </p:blipFill>
        <p:spPr bwMode="auto">
          <a:xfrm>
            <a:off x="152400" y="284860"/>
            <a:ext cx="4261588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426" y="1371600"/>
            <a:ext cx="4156574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ular Callout 3"/>
          <p:cNvSpPr/>
          <p:nvPr/>
        </p:nvSpPr>
        <p:spPr>
          <a:xfrm>
            <a:off x="4267200" y="152400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New fillable PDF for the submission certifications.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11651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657225"/>
            <a:ext cx="7362825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6781800" y="2286000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New standard data use limitations as part of the fillable PDF.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68936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001000" y="1066800"/>
            <a:ext cx="6858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4426"/>
            <a:ext cx="9144000" cy="3029147"/>
          </a:xfrm>
          <a:prstGeom prst="rect">
            <a:avLst/>
          </a:prstGeom>
        </p:spPr>
      </p:pic>
      <p:sp>
        <p:nvSpPr>
          <p:cNvPr id="4" name="Rectangular Callout 3"/>
          <p:cNvSpPr/>
          <p:nvPr/>
        </p:nvSpPr>
        <p:spPr>
          <a:xfrm>
            <a:off x="6715127" y="2514600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Categories for consent groups now provided  in lieu of free </a:t>
            </a:r>
            <a:r>
              <a:rPr lang="en-US" sz="1000" dirty="0"/>
              <a:t>text box </a:t>
            </a:r>
            <a:r>
              <a:rPr lang="en-US" sz="1000" dirty="0" smtClean="0"/>
              <a:t>for ease </a:t>
            </a:r>
            <a:r>
              <a:rPr lang="en-US" sz="1000" dirty="0"/>
              <a:t>of completion and greater consistency among submissions.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2600327" y="3279693"/>
            <a:ext cx="1971673" cy="764381"/>
          </a:xfrm>
          <a:prstGeom prst="wedgeRectCallout">
            <a:avLst>
              <a:gd name="adj1" fmla="val -81210"/>
              <a:gd name="adj2" fmla="val -1880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Data Use Limitations are </a:t>
            </a:r>
            <a:r>
              <a:rPr lang="en-US" sz="1000" dirty="0" err="1" smtClean="0"/>
              <a:t>autopopulated</a:t>
            </a:r>
            <a:r>
              <a:rPr lang="en-US" sz="1000" dirty="0" smtClean="0"/>
              <a:t> based on the consent groups selected.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38769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177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Study Registration Web Forms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NIH\OD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Luetkemeier</dc:creator>
  <cp:lastModifiedBy>Luetkemeier, Erin (NIH/OD) [E]</cp:lastModifiedBy>
  <cp:revision>24</cp:revision>
  <cp:lastPrinted>2012-08-09T16:42:30Z</cp:lastPrinted>
  <dcterms:created xsi:type="dcterms:W3CDTF">2012-08-09T15:59:38Z</dcterms:created>
  <dcterms:modified xsi:type="dcterms:W3CDTF">2016-02-19T15:29:51Z</dcterms:modified>
</cp:coreProperties>
</file>