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88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ltoo, Dina (NIH/OD) [E]" initials="PD([" lastIdx="3" clrIdx="0"/>
  <p:cmAuthor id="1" name="Erin Luetkemeier" initials="ESL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0E2B4-0674-49EB-9B44-1CF8797E2595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E5968-3246-4DDD-BBB8-5B27C14EC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13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07386-0337-4A06-AEE0-E78CDB0E6193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15A7E-2A96-4062-815A-14378AD63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3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 of studies is quite long. Filter at top allows for user to narrow list down.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46DA8-9202-40F8-A4F3-1A2F57160A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59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Research Project Bottom of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46DA8-9202-40F8-A4F3-1A2F57160A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7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8D51-DF60-443C-AC08-54593338EE9F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B31F-5C2F-406D-9706-1F83DADA9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8D51-DF60-443C-AC08-54593338EE9F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B31F-5C2F-406D-9706-1F83DADA9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5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8D51-DF60-443C-AC08-54593338EE9F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B31F-5C2F-406D-9706-1F83DADA9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7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8D51-DF60-443C-AC08-54593338EE9F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B31F-5C2F-406D-9706-1F83DADA9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22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8D51-DF60-443C-AC08-54593338EE9F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B31F-5C2F-406D-9706-1F83DADA9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7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8D51-DF60-443C-AC08-54593338EE9F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B31F-5C2F-406D-9706-1F83DADA9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4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8D51-DF60-443C-AC08-54593338EE9F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B31F-5C2F-406D-9706-1F83DADA9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5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8D51-DF60-443C-AC08-54593338EE9F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B31F-5C2F-406D-9706-1F83DADA9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8D51-DF60-443C-AC08-54593338EE9F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B31F-5C2F-406D-9706-1F83DADA9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6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8D51-DF60-443C-AC08-54593338EE9F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B31F-5C2F-406D-9706-1F83DADA9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64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8D51-DF60-443C-AC08-54593338EE9F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B31F-5C2F-406D-9706-1F83DADA9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3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D8D51-DF60-443C-AC08-54593338EE9F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3B31F-5C2F-406D-9706-1F83DADA9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1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latin typeface="+mn-lt"/>
              </a:rPr>
              <a:t>Attachment </a:t>
            </a:r>
            <a:r>
              <a:rPr lang="en-US" sz="2600" b="1" dirty="0" smtClean="0">
                <a:latin typeface="+mn-lt"/>
              </a:rPr>
              <a:t>2: </a:t>
            </a:r>
            <a:r>
              <a:rPr lang="en-US" sz="2600" b="1" dirty="0">
                <a:latin typeface="+mn-lt"/>
              </a:rPr>
              <a:t>Documentation of </a:t>
            </a:r>
            <a:r>
              <a:rPr lang="en-US" sz="2600" b="1" dirty="0" smtClean="0">
                <a:latin typeface="+mn-lt"/>
              </a:rPr>
              <a:t>the dbGaP </a:t>
            </a:r>
            <a:r>
              <a:rPr lang="en-US" sz="2600" b="1" dirty="0" smtClean="0">
                <a:latin typeface="+mn-lt"/>
              </a:rPr>
              <a:t>access </a:t>
            </a:r>
            <a:r>
              <a:rPr lang="en-US" sz="2600" b="1" dirty="0" smtClean="0">
                <a:latin typeface="+mn-lt"/>
              </a:rPr>
              <a:t>system, including changes since </a:t>
            </a:r>
            <a:r>
              <a:rPr lang="en-US" sz="2600" b="1" dirty="0">
                <a:latin typeface="+mn-lt"/>
              </a:rPr>
              <a:t>2013 </a:t>
            </a:r>
            <a:r>
              <a:rPr lang="en-US" sz="2600" b="1" dirty="0" smtClean="0">
                <a:latin typeface="+mn-lt"/>
              </a:rPr>
              <a:t>PRA approval</a:t>
            </a:r>
            <a:endParaRPr lang="en-US" sz="2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3635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143000"/>
            <a:ext cx="8763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3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13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2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56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143000"/>
            <a:ext cx="8763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08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10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06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9215"/>
            <a:ext cx="9144000" cy="1514573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3657600" y="4876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27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" y="5791200"/>
            <a:ext cx="9144000" cy="5718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68858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4038600" y="4799029"/>
            <a:ext cx="152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09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290" y="855315"/>
            <a:ext cx="7596532" cy="121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7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69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3343" y="533400"/>
            <a:ext cx="7159314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83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20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762000"/>
            <a:ext cx="8763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5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08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80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40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6" y="292895"/>
            <a:ext cx="6577013" cy="6488284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5750719" y="3593306"/>
            <a:ext cx="1478755" cy="764381"/>
          </a:xfrm>
          <a:prstGeom prst="wedgeRectCallout">
            <a:avLst>
              <a:gd name="adj1" fmla="val -81210"/>
              <a:gd name="adj2" fmla="val -1880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New section for details on data security expectations including cloud use</a:t>
            </a:r>
            <a:r>
              <a:rPr lang="en-US" sz="1000" dirty="0" smtClean="0"/>
              <a:t>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48902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25908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Screen Shots of Online Forms for</a:t>
            </a:r>
          </a:p>
          <a:p>
            <a:pPr algn="ctr"/>
            <a:r>
              <a:rPr lang="en-US" sz="2400" b="1" dirty="0"/>
              <a:t>Data Access </a:t>
            </a:r>
            <a:r>
              <a:rPr lang="en-US" sz="2400" b="1" dirty="0" smtClean="0"/>
              <a:t>Request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35839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4550" y="2590802"/>
            <a:ext cx="48577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                    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dbGaP Authorized Access</a:t>
            </a:r>
          </a:p>
          <a:p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Project Renewal Web Forms</a:t>
            </a:r>
          </a:p>
        </p:txBody>
      </p:sp>
    </p:spTree>
    <p:extLst>
      <p:ext uri="{BB962C8B-B14F-4D97-AF65-F5344CB8AC3E}">
        <p14:creationId xmlns:p14="http://schemas.microsoft.com/office/powerpoint/2010/main" val="2507368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" y="71720"/>
            <a:ext cx="8003255" cy="667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25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7300" y="1143000"/>
            <a:ext cx="657225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" y="1"/>
            <a:ext cx="7543800" cy="588732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3788" y="5986645"/>
            <a:ext cx="2218764" cy="674132"/>
            <a:chOff x="3505201" y="5986645"/>
            <a:chExt cx="2958352" cy="674132"/>
          </a:xfrm>
        </p:grpSpPr>
        <p:sp>
          <p:nvSpPr>
            <p:cNvPr id="6" name="Down Arrow 5"/>
            <p:cNvSpPr/>
            <p:nvPr/>
          </p:nvSpPr>
          <p:spPr>
            <a:xfrm>
              <a:off x="4831977" y="6355977"/>
              <a:ext cx="1524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05201" y="5986645"/>
              <a:ext cx="2958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Page continues on next slide</a:t>
              </a:r>
              <a:endParaRPr 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62326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635"/>
            <a:ext cx="7543800" cy="37349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7151" y="276128"/>
            <a:ext cx="2218764" cy="674132"/>
            <a:chOff x="3429001" y="5986645"/>
            <a:chExt cx="2958352" cy="674132"/>
          </a:xfrm>
        </p:grpSpPr>
        <p:sp>
          <p:nvSpPr>
            <p:cNvPr id="7" name="Down Arrow 6"/>
            <p:cNvSpPr/>
            <p:nvPr/>
          </p:nvSpPr>
          <p:spPr>
            <a:xfrm>
              <a:off x="4831977" y="6355977"/>
              <a:ext cx="1524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29001" y="5986645"/>
              <a:ext cx="2958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Continuation of previous slide</a:t>
              </a:r>
              <a:endParaRPr 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50953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3568" y="284086"/>
            <a:ext cx="6098103" cy="6465581"/>
            <a:chOff x="493567" y="135730"/>
            <a:chExt cx="5806440" cy="661393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t="8608"/>
            <a:stretch/>
          </p:blipFill>
          <p:spPr>
            <a:xfrm>
              <a:off x="493567" y="135730"/>
              <a:ext cx="5806440" cy="523504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-123" t="68717" r="123" b="1372"/>
            <a:stretch/>
          </p:blipFill>
          <p:spPr>
            <a:xfrm>
              <a:off x="493567" y="5036343"/>
              <a:ext cx="5806440" cy="1713322"/>
            </a:xfrm>
            <a:prstGeom prst="rect">
              <a:avLst/>
            </a:prstGeom>
          </p:spPr>
        </p:pic>
      </p:grpSp>
      <p:sp>
        <p:nvSpPr>
          <p:cNvPr id="5" name="Rectangular Callout 4"/>
          <p:cNvSpPr/>
          <p:nvPr/>
        </p:nvSpPr>
        <p:spPr>
          <a:xfrm>
            <a:off x="7527601" y="3733801"/>
            <a:ext cx="1135856" cy="764381"/>
          </a:xfrm>
          <a:prstGeom prst="wedgeRectCallout">
            <a:avLst>
              <a:gd name="adj1" fmla="val -81210"/>
              <a:gd name="adj2" fmla="val -1880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New section for details of cloud use.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419470" y="5074776"/>
            <a:ext cx="6278732" cy="1674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90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939"/>
          <a:stretch/>
        </p:blipFill>
        <p:spPr>
          <a:xfrm>
            <a:off x="144742" y="535781"/>
            <a:ext cx="8686800" cy="5975258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7848601" y="2737938"/>
            <a:ext cx="1135856" cy="764381"/>
          </a:xfrm>
          <a:prstGeom prst="wedgeRectCallout">
            <a:avLst>
              <a:gd name="adj1" fmla="val -81210"/>
              <a:gd name="adj2" fmla="val -1880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New section for details of cloud use.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85197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7300" y="990600"/>
            <a:ext cx="657225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" y="17930"/>
            <a:ext cx="7543800" cy="583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21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31853" y="304800"/>
            <a:ext cx="5663132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5"/>
            <a:ext cx="7543800" cy="396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1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7300" y="762000"/>
            <a:ext cx="6654546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065"/>
            <a:ext cx="7543800" cy="540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71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43800" cy="333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64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" t="11228" r="2251" b="28973"/>
          <a:stretch/>
        </p:blipFill>
        <p:spPr bwMode="auto">
          <a:xfrm>
            <a:off x="152400" y="304800"/>
            <a:ext cx="8860536" cy="580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371600"/>
            <a:ext cx="8860536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1295400"/>
            <a:ext cx="8860536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Public reporting burden for this collection of information is estimated to vary from </a:t>
            </a:r>
            <a:r>
              <a:rPr lang="en-US" sz="1300" dirty="0" smtClean="0"/>
              <a:t>15 to 45 minutes </a:t>
            </a:r>
            <a:r>
              <a:rPr lang="en-US" sz="1300" dirty="0"/>
              <a:t>per response, including the time for reviewing instructions, searching existing data sources, gathering and maintaining the data needed, and completing and reviewing the collection of information.  </a:t>
            </a:r>
            <a:r>
              <a:rPr lang="en-US" sz="1300" b="1" dirty="0"/>
              <a:t>An agency may not conduct or sponsor, and a person is not required to respond to, a collection of information unless it displays a currently valid OMB control number.</a:t>
            </a:r>
            <a:r>
              <a:rPr lang="en-US" sz="1300" dirty="0"/>
              <a:t>  Send comments regarding this burden estimate or any other aspect of this collection of information, including suggestions for reducing this burden, to: NIH, Project Clearance Branch, 6705 </a:t>
            </a:r>
            <a:r>
              <a:rPr lang="en-US" sz="1300" dirty="0" smtClean="0"/>
              <a:t>Rockledge </a:t>
            </a:r>
            <a:r>
              <a:rPr lang="en-US" sz="1300" dirty="0"/>
              <a:t>Drive, MSC 7974, Bethesda, MD 20892-7974, ATTN: PRA (0925-xxxx).  Do not return the completed form to this address.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074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7300" y="990600"/>
            <a:ext cx="6645402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43800" cy="464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45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" y="8965"/>
            <a:ext cx="7543800" cy="655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9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7300" y="838200"/>
            <a:ext cx="6719975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0506" y="4378830"/>
            <a:ext cx="3160058" cy="646331"/>
            <a:chOff x="3593322" y="6014446"/>
            <a:chExt cx="2958352" cy="646331"/>
          </a:xfrm>
        </p:grpSpPr>
        <p:sp>
          <p:nvSpPr>
            <p:cNvPr id="7" name="Down Arrow 6"/>
            <p:cNvSpPr/>
            <p:nvPr/>
          </p:nvSpPr>
          <p:spPr>
            <a:xfrm>
              <a:off x="4831977" y="6355977"/>
              <a:ext cx="1524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93322" y="6014446"/>
              <a:ext cx="2958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Multiple studies are not shown for brevity</a:t>
              </a:r>
              <a:endParaRPr lang="en-US" i="1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6553"/>
            <a:ext cx="7543800" cy="16951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77"/>
            <a:ext cx="7543800" cy="410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03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7300" y="609600"/>
            <a:ext cx="657225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543800" cy="313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54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7300" y="685800"/>
            <a:ext cx="657225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68"/>
            <a:ext cx="754380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39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543800" cy="336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76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7300" y="685800"/>
            <a:ext cx="657225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" y="1"/>
            <a:ext cx="7543800" cy="583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436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543800" cy="370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33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" y="292895"/>
            <a:ext cx="6577013" cy="6488284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5750720" y="3593308"/>
            <a:ext cx="1478755" cy="764381"/>
          </a:xfrm>
          <a:prstGeom prst="wedgeRectCallout">
            <a:avLst>
              <a:gd name="adj1" fmla="val -81210"/>
              <a:gd name="adj2" fmla="val -1880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New section for details on data security expectations including cloud use</a:t>
            </a:r>
            <a:r>
              <a:rPr lang="en-US" sz="1000" dirty="0" smtClean="0"/>
              <a:t>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97295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0350" y="2514602"/>
            <a:ext cx="3429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            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dbGaP Authorized Access</a:t>
            </a:r>
          </a:p>
          <a:p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Project Closeout Web Forms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9630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" t="30399" r="2151" b="10024"/>
          <a:stretch/>
        </p:blipFill>
        <p:spPr bwMode="auto">
          <a:xfrm>
            <a:off x="152400" y="457200"/>
            <a:ext cx="8869680" cy="578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9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7300" y="1676400"/>
            <a:ext cx="657225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43800" cy="308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569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2509" y="364629"/>
            <a:ext cx="5622564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4380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715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7300" y="990600"/>
            <a:ext cx="657225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543800" cy="440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372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7300" y="762000"/>
            <a:ext cx="657225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543800" cy="356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165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543800" cy="487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890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43800" cy="348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537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1251"/>
          <a:stretch/>
        </p:blipFill>
        <p:spPr>
          <a:xfrm>
            <a:off x="180975" y="664368"/>
            <a:ext cx="8686800" cy="595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20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64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489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69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14400"/>
            <a:ext cx="86868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14508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4038600" y="51054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3196"/>
            <a:ext cx="9144000" cy="89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42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3566" y="135730"/>
            <a:ext cx="7736033" cy="6613935"/>
            <a:chOff x="493567" y="135730"/>
            <a:chExt cx="5806440" cy="661393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t="8608"/>
            <a:stretch/>
          </p:blipFill>
          <p:spPr>
            <a:xfrm>
              <a:off x="493567" y="135730"/>
              <a:ext cx="5806440" cy="523504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-123" t="68717" r="123" b="1372"/>
            <a:stretch/>
          </p:blipFill>
          <p:spPr>
            <a:xfrm>
              <a:off x="493567" y="5036343"/>
              <a:ext cx="5806440" cy="1713322"/>
            </a:xfrm>
            <a:prstGeom prst="rect">
              <a:avLst/>
            </a:prstGeom>
          </p:spPr>
        </p:pic>
      </p:grpSp>
      <p:sp>
        <p:nvSpPr>
          <p:cNvPr id="5" name="Rectangular Callout 4"/>
          <p:cNvSpPr/>
          <p:nvPr/>
        </p:nvSpPr>
        <p:spPr>
          <a:xfrm>
            <a:off x="7527601" y="3733800"/>
            <a:ext cx="1135856" cy="764381"/>
          </a:xfrm>
          <a:prstGeom prst="wedgeRectCallout">
            <a:avLst>
              <a:gd name="adj1" fmla="val -81210"/>
              <a:gd name="adj2" fmla="val -1880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New section for details of cloud use.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310822" y="5036343"/>
            <a:ext cx="7918777" cy="1725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16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939"/>
          <a:stretch/>
        </p:blipFill>
        <p:spPr>
          <a:xfrm>
            <a:off x="144742" y="535781"/>
            <a:ext cx="8686800" cy="5975258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7848600" y="2737936"/>
            <a:ext cx="1135856" cy="764381"/>
          </a:xfrm>
          <a:prstGeom prst="wedgeRectCallout">
            <a:avLst>
              <a:gd name="adj1" fmla="val -81210"/>
              <a:gd name="adj2" fmla="val -1880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New section for details of cloud use.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2494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188</Words>
  <Application>Microsoft Office PowerPoint</Application>
  <PresentationFormat>On-screen Show (4:3)</PresentationFormat>
  <Paragraphs>23</Paragraphs>
  <Slides>46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NIH\OD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Luetkemeier</dc:creator>
  <cp:lastModifiedBy>Luetkemeier, Erin (NIH/OD) [E]</cp:lastModifiedBy>
  <cp:revision>21</cp:revision>
  <cp:lastPrinted>2012-08-09T16:42:30Z</cp:lastPrinted>
  <dcterms:created xsi:type="dcterms:W3CDTF">2012-08-09T15:59:38Z</dcterms:created>
  <dcterms:modified xsi:type="dcterms:W3CDTF">2016-02-03T20:32:38Z</dcterms:modified>
</cp:coreProperties>
</file>